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414" r:id="rId3"/>
    <p:sldId id="451" r:id="rId4"/>
    <p:sldId id="422" r:id="rId5"/>
    <p:sldId id="423" r:id="rId6"/>
    <p:sldId id="407" r:id="rId7"/>
    <p:sldId id="409" r:id="rId8"/>
    <p:sldId id="415" r:id="rId9"/>
    <p:sldId id="308" r:id="rId10"/>
    <p:sldId id="440" r:id="rId11"/>
    <p:sldId id="402" r:id="rId12"/>
    <p:sldId id="398" r:id="rId13"/>
    <p:sldId id="322" r:id="rId14"/>
    <p:sldId id="452" r:id="rId15"/>
    <p:sldId id="400" r:id="rId16"/>
    <p:sldId id="403" r:id="rId17"/>
    <p:sldId id="405" r:id="rId18"/>
    <p:sldId id="391" r:id="rId19"/>
    <p:sldId id="327" r:id="rId20"/>
    <p:sldId id="454" r:id="rId21"/>
    <p:sldId id="334" r:id="rId22"/>
    <p:sldId id="448" r:id="rId23"/>
    <p:sldId id="447" r:id="rId24"/>
    <p:sldId id="441" r:id="rId25"/>
    <p:sldId id="367" r:id="rId26"/>
    <p:sldId id="369" r:id="rId27"/>
    <p:sldId id="371" r:id="rId28"/>
    <p:sldId id="455" r:id="rId29"/>
    <p:sldId id="373" r:id="rId30"/>
    <p:sldId id="395" r:id="rId31"/>
    <p:sldId id="438" r:id="rId32"/>
    <p:sldId id="435" r:id="rId33"/>
    <p:sldId id="449" r:id="rId34"/>
    <p:sldId id="456" r:id="rId35"/>
    <p:sldId id="450" r:id="rId36"/>
    <p:sldId id="429" r:id="rId37"/>
    <p:sldId id="427" r:id="rId38"/>
    <p:sldId id="428" r:id="rId39"/>
    <p:sldId id="436" r:id="rId40"/>
    <p:sldId id="430" r:id="rId41"/>
    <p:sldId id="437" r:id="rId42"/>
    <p:sldId id="434" r:id="rId43"/>
    <p:sldId id="397" r:id="rId44"/>
  </p:sldIdLst>
  <p:sldSz cx="9144000" cy="6858000" type="screen4x3"/>
  <p:notesSz cx="6858000" cy="9926638"/>
  <p:defaultTextStyle>
    <a:defPPr>
      <a:defRPr lang="pl-PL"/>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AD1998"/>
    <a:srgbClr val="C105B8"/>
    <a:srgbClr val="93CDDD"/>
    <a:srgbClr val="A62080"/>
    <a:srgbClr val="CABED8"/>
    <a:srgbClr val="333399"/>
    <a:srgbClr val="D6CDE1"/>
  </p:clrMru>
</p:presentationPr>
</file>

<file path=ppt/tableStyles.xml><?xml version="1.0" encoding="utf-8"?>
<a:tblStyleLst xmlns:a="http://schemas.openxmlformats.org/drawingml/2006/main" def="{5C22544A-7EE6-4342-B048-85BDC9FD1C3A}">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yl pośredni 1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25" autoAdjust="0"/>
    <p:restoredTop sz="88571" autoAdjust="0"/>
  </p:normalViewPr>
  <p:slideViewPr>
    <p:cSldViewPr>
      <p:cViewPr varScale="1">
        <p:scale>
          <a:sx n="47" d="100"/>
          <a:sy n="47" d="100"/>
        </p:scale>
        <p:origin x="-715"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128E67-5D4D-443A-909C-E8CCF1B642E4}" type="doc">
      <dgm:prSet loTypeId="urn:microsoft.com/office/officeart/2005/8/layout/equation1" loCatId="relationship" qsTypeId="urn:microsoft.com/office/officeart/2005/8/quickstyle/3d1" qsCatId="3D" csTypeId="urn:microsoft.com/office/officeart/2005/8/colors/accent4_2" csCatId="accent4" phldr="1"/>
      <dgm:spPr/>
    </dgm:pt>
    <dgm:pt modelId="{EA25FF17-3D17-4A6D-B2FB-576FE6D29964}">
      <dgm:prSet phldrT="[Tekst]" custT="1"/>
      <dgm:spPr>
        <a:solidFill>
          <a:schemeClr val="accent5">
            <a:lumMod val="60000"/>
            <a:lumOff val="40000"/>
          </a:schemeClr>
        </a:solidFill>
        <a:ln>
          <a:solidFill>
            <a:schemeClr val="accent5">
              <a:lumMod val="60000"/>
              <a:lumOff val="40000"/>
            </a:schemeClr>
          </a:solidFill>
        </a:ln>
      </dgm:spPr>
      <dgm:t>
        <a:bodyPr/>
        <a:lstStyle/>
        <a:p>
          <a:pPr>
            <a:spcAft>
              <a:spcPts val="0"/>
            </a:spcAft>
          </a:pPr>
          <a:r>
            <a:rPr lang="pl-PL" sz="1600" b="1" dirty="0" smtClean="0">
              <a:solidFill>
                <a:schemeClr val="tx1"/>
              </a:solidFill>
            </a:rPr>
            <a:t>Średnia </a:t>
          </a:r>
          <a:br>
            <a:rPr lang="pl-PL" sz="1600" b="1" dirty="0" smtClean="0">
              <a:solidFill>
                <a:schemeClr val="tx1"/>
              </a:solidFill>
            </a:rPr>
          </a:br>
          <a:r>
            <a:rPr lang="pl-PL" sz="1600" b="1" dirty="0" smtClean="0">
              <a:solidFill>
                <a:schemeClr val="tx1"/>
              </a:solidFill>
            </a:rPr>
            <a:t>arytmetyczna punktów ogółem </a:t>
          </a:r>
        </a:p>
        <a:p>
          <a:pPr>
            <a:spcAft>
              <a:spcPts val="0"/>
            </a:spcAft>
          </a:pPr>
          <a:r>
            <a:rPr lang="pl-PL" sz="1600" b="1" dirty="0" smtClean="0">
              <a:solidFill>
                <a:schemeClr val="tx1"/>
              </a:solidFill>
            </a:rPr>
            <a:t>z dwóch ocen wniosku za spełnianie kryteriów zgodności ze strategią odpowiedniego ZIT             </a:t>
          </a:r>
        </a:p>
        <a:p>
          <a:pPr>
            <a:spcAft>
              <a:spcPts val="0"/>
            </a:spcAft>
          </a:pPr>
          <a:r>
            <a:rPr lang="pl-PL" sz="1600" b="1" u="sng" dirty="0" smtClean="0">
              <a:solidFill>
                <a:srgbClr val="C00000"/>
              </a:solidFill>
            </a:rPr>
            <a:t>max. 50 pkt.</a:t>
          </a:r>
          <a:endParaRPr lang="pl-PL" sz="1600" b="1" dirty="0">
            <a:solidFill>
              <a:srgbClr val="C00000"/>
            </a:solidFill>
          </a:endParaRPr>
        </a:p>
      </dgm:t>
    </dgm:pt>
    <dgm:pt modelId="{9F48A751-78FD-402F-9774-8820F86440A3}" type="parTrans" cxnId="{2F7B7CD8-4228-4A88-B296-4DAED2ECE2A6}">
      <dgm:prSet/>
      <dgm:spPr/>
      <dgm:t>
        <a:bodyPr/>
        <a:lstStyle/>
        <a:p>
          <a:endParaRPr lang="pl-PL"/>
        </a:p>
      </dgm:t>
    </dgm:pt>
    <dgm:pt modelId="{DFD142BE-FBB9-4808-91BA-36DDC4D501A9}" type="sibTrans" cxnId="{2F7B7CD8-4228-4A88-B296-4DAED2ECE2A6}">
      <dgm:prSet/>
      <dgm:spPr>
        <a:solidFill>
          <a:schemeClr val="accent5">
            <a:lumMod val="75000"/>
          </a:schemeClr>
        </a:solidFill>
        <a:ln>
          <a:solidFill>
            <a:schemeClr val="accent5">
              <a:lumMod val="75000"/>
            </a:schemeClr>
          </a:solidFill>
        </a:ln>
      </dgm:spPr>
      <dgm:t>
        <a:bodyPr/>
        <a:lstStyle/>
        <a:p>
          <a:endParaRPr lang="pl-PL" dirty="0"/>
        </a:p>
      </dgm:t>
    </dgm:pt>
    <dgm:pt modelId="{42C9BBF4-D2E2-40D1-873C-023BE2562D0A}">
      <dgm:prSet phldrT="[Tekst]" custT="1"/>
      <dgm:spPr>
        <a:solidFill>
          <a:schemeClr val="accent5">
            <a:lumMod val="60000"/>
            <a:lumOff val="40000"/>
          </a:schemeClr>
        </a:solidFill>
        <a:ln>
          <a:solidFill>
            <a:schemeClr val="accent5">
              <a:lumMod val="60000"/>
              <a:lumOff val="40000"/>
            </a:schemeClr>
          </a:solidFill>
        </a:ln>
      </dgm:spPr>
      <dgm:t>
        <a:bodyPr/>
        <a:lstStyle/>
        <a:p>
          <a:r>
            <a:rPr lang="pl-PL" sz="1600" b="1" dirty="0" smtClean="0">
              <a:solidFill>
                <a:schemeClr val="tx1"/>
              </a:solidFill>
            </a:rPr>
            <a:t>Projekt, który uzyskał w trakcie oceny merytorycznej </a:t>
          </a:r>
          <a:br>
            <a:rPr lang="pl-PL" sz="1600" b="1" dirty="0" smtClean="0">
              <a:solidFill>
                <a:schemeClr val="tx1"/>
              </a:solidFill>
            </a:rPr>
          </a:br>
          <a:r>
            <a:rPr lang="pl-PL" sz="1600" b="1" dirty="0" smtClean="0">
              <a:solidFill>
                <a:schemeClr val="tx1"/>
              </a:solidFill>
            </a:rPr>
            <a:t>i zgodności ze strategią ZIT                       wymaganą minimalną liczbę punktów za spełnianie wszystkich kryteriów</a:t>
          </a:r>
        </a:p>
        <a:p>
          <a:r>
            <a:rPr lang="pl-PL" sz="1600" b="1" u="sng" dirty="0" smtClean="0">
              <a:solidFill>
                <a:srgbClr val="C00000"/>
              </a:solidFill>
            </a:rPr>
            <a:t>max. 100 pkt.</a:t>
          </a:r>
          <a:endParaRPr lang="pl-PL" sz="1600" dirty="0">
            <a:solidFill>
              <a:srgbClr val="C00000"/>
            </a:solidFill>
          </a:endParaRPr>
        </a:p>
      </dgm:t>
    </dgm:pt>
    <dgm:pt modelId="{F9CB0907-5247-4D1D-8177-D244ECDB1C22}" type="parTrans" cxnId="{B04E5AF0-4D96-421D-BAEE-AD21822D8705}">
      <dgm:prSet/>
      <dgm:spPr/>
      <dgm:t>
        <a:bodyPr/>
        <a:lstStyle/>
        <a:p>
          <a:endParaRPr lang="pl-PL"/>
        </a:p>
      </dgm:t>
    </dgm:pt>
    <dgm:pt modelId="{328E3C73-18E3-474C-9F33-BC61DB95D48C}" type="sibTrans" cxnId="{B04E5AF0-4D96-421D-BAEE-AD21822D8705}">
      <dgm:prSet/>
      <dgm:spPr/>
      <dgm:t>
        <a:bodyPr/>
        <a:lstStyle/>
        <a:p>
          <a:endParaRPr lang="pl-PL"/>
        </a:p>
      </dgm:t>
    </dgm:pt>
    <dgm:pt modelId="{C397EC23-D42A-4B6D-A312-F7CA167443EE}">
      <dgm:prSet phldrT="[Tekst]" custT="1"/>
      <dgm:spPr>
        <a:solidFill>
          <a:schemeClr val="accent5">
            <a:lumMod val="60000"/>
            <a:lumOff val="40000"/>
          </a:schemeClr>
        </a:solidFill>
        <a:ln>
          <a:solidFill>
            <a:schemeClr val="accent5">
              <a:lumMod val="60000"/>
              <a:lumOff val="40000"/>
            </a:schemeClr>
          </a:solidFill>
        </a:ln>
      </dgm:spPr>
      <dgm:t>
        <a:bodyPr/>
        <a:lstStyle/>
        <a:p>
          <a:pPr>
            <a:spcAft>
              <a:spcPts val="0"/>
            </a:spcAft>
          </a:pPr>
          <a:r>
            <a:rPr lang="pl-PL" sz="1600" b="1" dirty="0" smtClean="0">
              <a:solidFill>
                <a:schemeClr val="tx1"/>
              </a:solidFill>
            </a:rPr>
            <a:t>Średnia arytmetyczna punktów ogółem</a:t>
          </a:r>
        </a:p>
        <a:p>
          <a:pPr>
            <a:spcAft>
              <a:spcPts val="0"/>
            </a:spcAft>
          </a:pPr>
          <a:r>
            <a:rPr lang="pl-PL" sz="1600" b="1" dirty="0" smtClean="0">
              <a:solidFill>
                <a:schemeClr val="tx1"/>
              </a:solidFill>
            </a:rPr>
            <a:t> z dwóch ocen wniosku</a:t>
          </a:r>
        </a:p>
        <a:p>
          <a:pPr>
            <a:spcAft>
              <a:spcPts val="0"/>
            </a:spcAft>
          </a:pPr>
          <a:r>
            <a:rPr lang="pl-PL" sz="1600" b="1" u="sng" dirty="0" smtClean="0">
              <a:solidFill>
                <a:srgbClr val="C00000"/>
              </a:solidFill>
            </a:rPr>
            <a:t>max. 50 pkt.</a:t>
          </a:r>
          <a:endParaRPr lang="pl-PL" sz="1600" b="1" u="sng" dirty="0">
            <a:solidFill>
              <a:srgbClr val="C00000"/>
            </a:solidFill>
          </a:endParaRPr>
        </a:p>
      </dgm:t>
    </dgm:pt>
    <dgm:pt modelId="{AF61EF18-FA4B-4EFB-AFBF-8207AED929B7}" type="sibTrans" cxnId="{5F963314-1CFC-4192-9898-59F88A52F03D}">
      <dgm:prSet/>
      <dgm:spPr>
        <a:solidFill>
          <a:schemeClr val="accent5">
            <a:lumMod val="75000"/>
          </a:schemeClr>
        </a:solidFill>
        <a:ln>
          <a:solidFill>
            <a:schemeClr val="accent5">
              <a:lumMod val="75000"/>
            </a:schemeClr>
          </a:solidFill>
        </a:ln>
      </dgm:spPr>
      <dgm:t>
        <a:bodyPr/>
        <a:lstStyle/>
        <a:p>
          <a:endParaRPr lang="pl-PL" dirty="0"/>
        </a:p>
      </dgm:t>
    </dgm:pt>
    <dgm:pt modelId="{4F2B0C6A-4EF7-4EF9-AF4F-76207ABDDE32}" type="parTrans" cxnId="{5F963314-1CFC-4192-9898-59F88A52F03D}">
      <dgm:prSet/>
      <dgm:spPr/>
      <dgm:t>
        <a:bodyPr/>
        <a:lstStyle/>
        <a:p>
          <a:endParaRPr lang="pl-PL"/>
        </a:p>
      </dgm:t>
    </dgm:pt>
    <dgm:pt modelId="{2BF1C008-E7D6-40B7-BD72-60D67E56C3F5}" type="pres">
      <dgm:prSet presAssocID="{42128E67-5D4D-443A-909C-E8CCF1B642E4}" presName="linearFlow" presStyleCnt="0">
        <dgm:presLayoutVars>
          <dgm:dir/>
          <dgm:resizeHandles val="exact"/>
        </dgm:presLayoutVars>
      </dgm:prSet>
      <dgm:spPr/>
    </dgm:pt>
    <dgm:pt modelId="{0BC37FB2-A568-45A9-BDB7-45ED17E8AC3A}" type="pres">
      <dgm:prSet presAssocID="{C397EC23-D42A-4B6D-A312-F7CA167443EE}" presName="node" presStyleLbl="node1" presStyleIdx="0" presStyleCnt="3" custScaleX="139207" custScaleY="183712" custLinFactNeighborX="21" custLinFactNeighborY="-41715">
        <dgm:presLayoutVars>
          <dgm:bulletEnabled val="1"/>
        </dgm:presLayoutVars>
      </dgm:prSet>
      <dgm:spPr/>
      <dgm:t>
        <a:bodyPr/>
        <a:lstStyle/>
        <a:p>
          <a:endParaRPr lang="pl-PL"/>
        </a:p>
      </dgm:t>
    </dgm:pt>
    <dgm:pt modelId="{378890EA-4081-4BC1-A79F-D5A078F351F4}" type="pres">
      <dgm:prSet presAssocID="{AF61EF18-FA4B-4EFB-AFBF-8207AED929B7}" presName="spacerL" presStyleCnt="0"/>
      <dgm:spPr/>
    </dgm:pt>
    <dgm:pt modelId="{D2F1F20C-0856-4E98-9FBA-F0D8D44075A7}" type="pres">
      <dgm:prSet presAssocID="{AF61EF18-FA4B-4EFB-AFBF-8207AED929B7}" presName="sibTrans" presStyleLbl="sibTrans2D1" presStyleIdx="0" presStyleCnt="2" custScaleX="81498" custScaleY="77237" custLinFactNeighborX="-49251" custLinFactNeighborY="-84007"/>
      <dgm:spPr/>
      <dgm:t>
        <a:bodyPr/>
        <a:lstStyle/>
        <a:p>
          <a:endParaRPr lang="pl-PL"/>
        </a:p>
      </dgm:t>
    </dgm:pt>
    <dgm:pt modelId="{CF39194A-1CE3-4B3A-B420-69DAE835C245}" type="pres">
      <dgm:prSet presAssocID="{AF61EF18-FA4B-4EFB-AFBF-8207AED929B7}" presName="spacerR" presStyleCnt="0"/>
      <dgm:spPr/>
    </dgm:pt>
    <dgm:pt modelId="{E825109F-4CB9-4778-BB64-7FC8F19BCEB5}" type="pres">
      <dgm:prSet presAssocID="{EA25FF17-3D17-4A6D-B2FB-576FE6D29964}" presName="node" presStyleLbl="node1" presStyleIdx="1" presStyleCnt="3" custScaleX="138738" custScaleY="183712" custLinFactNeighborX="-35919" custLinFactNeighborY="-41715">
        <dgm:presLayoutVars>
          <dgm:bulletEnabled val="1"/>
        </dgm:presLayoutVars>
      </dgm:prSet>
      <dgm:spPr/>
      <dgm:t>
        <a:bodyPr/>
        <a:lstStyle/>
        <a:p>
          <a:endParaRPr lang="pl-PL"/>
        </a:p>
      </dgm:t>
    </dgm:pt>
    <dgm:pt modelId="{41821EBA-197B-4F2F-90ED-370A758BEB5E}" type="pres">
      <dgm:prSet presAssocID="{DFD142BE-FBB9-4808-91BA-36DDC4D501A9}" presName="spacerL" presStyleCnt="0"/>
      <dgm:spPr/>
    </dgm:pt>
    <dgm:pt modelId="{A2B69AA7-01C1-4053-B368-B907E97EE868}" type="pres">
      <dgm:prSet presAssocID="{DFD142BE-FBB9-4808-91BA-36DDC4D501A9}" presName="sibTrans" presStyleLbl="sibTrans2D1" presStyleIdx="1" presStyleCnt="2" custScaleX="63265" custScaleY="64653" custLinFactNeighborX="-63130" custLinFactNeighborY="-77916"/>
      <dgm:spPr/>
      <dgm:t>
        <a:bodyPr/>
        <a:lstStyle/>
        <a:p>
          <a:endParaRPr lang="pl-PL"/>
        </a:p>
      </dgm:t>
    </dgm:pt>
    <dgm:pt modelId="{E579C00D-9428-4BE0-A717-A24AD41E9848}" type="pres">
      <dgm:prSet presAssocID="{DFD142BE-FBB9-4808-91BA-36DDC4D501A9}" presName="spacerR" presStyleCnt="0"/>
      <dgm:spPr/>
    </dgm:pt>
    <dgm:pt modelId="{A293F95B-7C3D-4AE3-95D7-9C9F48AC2FFC}" type="pres">
      <dgm:prSet presAssocID="{42C9BBF4-D2E2-40D1-873C-023BE2562D0A}" presName="node" presStyleLbl="node1" presStyleIdx="2" presStyleCnt="3" custScaleX="138569" custScaleY="197360" custLinFactNeighborX="1879" custLinFactNeighborY="-45248">
        <dgm:presLayoutVars>
          <dgm:bulletEnabled val="1"/>
        </dgm:presLayoutVars>
      </dgm:prSet>
      <dgm:spPr/>
      <dgm:t>
        <a:bodyPr/>
        <a:lstStyle/>
        <a:p>
          <a:endParaRPr lang="pl-PL"/>
        </a:p>
      </dgm:t>
    </dgm:pt>
  </dgm:ptLst>
  <dgm:cxnLst>
    <dgm:cxn modelId="{2B1ADA75-C2B7-4D56-9E9C-EBC21303ABEB}" type="presOf" srcId="{AF61EF18-FA4B-4EFB-AFBF-8207AED929B7}" destId="{D2F1F20C-0856-4E98-9FBA-F0D8D44075A7}" srcOrd="0" destOrd="0" presId="urn:microsoft.com/office/officeart/2005/8/layout/equation1"/>
    <dgm:cxn modelId="{B04E5AF0-4D96-421D-BAEE-AD21822D8705}" srcId="{42128E67-5D4D-443A-909C-E8CCF1B642E4}" destId="{42C9BBF4-D2E2-40D1-873C-023BE2562D0A}" srcOrd="2" destOrd="0" parTransId="{F9CB0907-5247-4D1D-8177-D244ECDB1C22}" sibTransId="{328E3C73-18E3-474C-9F33-BC61DB95D48C}"/>
    <dgm:cxn modelId="{44667C7D-E89B-4A9E-B22D-C97BFCFDCFEE}" type="presOf" srcId="{42128E67-5D4D-443A-909C-E8CCF1B642E4}" destId="{2BF1C008-E7D6-40B7-BD72-60D67E56C3F5}" srcOrd="0" destOrd="0" presId="urn:microsoft.com/office/officeart/2005/8/layout/equation1"/>
    <dgm:cxn modelId="{88CFCAC2-AA2E-4DF7-9921-7948E1F67794}" type="presOf" srcId="{C397EC23-D42A-4B6D-A312-F7CA167443EE}" destId="{0BC37FB2-A568-45A9-BDB7-45ED17E8AC3A}" srcOrd="0" destOrd="0" presId="urn:microsoft.com/office/officeart/2005/8/layout/equation1"/>
    <dgm:cxn modelId="{7572066E-0656-43D1-B547-AD28163466B9}" type="presOf" srcId="{EA25FF17-3D17-4A6D-B2FB-576FE6D29964}" destId="{E825109F-4CB9-4778-BB64-7FC8F19BCEB5}" srcOrd="0" destOrd="0" presId="urn:microsoft.com/office/officeart/2005/8/layout/equation1"/>
    <dgm:cxn modelId="{1CC923AC-01AE-4FAC-9BF0-D6C6E74E767A}" type="presOf" srcId="{42C9BBF4-D2E2-40D1-873C-023BE2562D0A}" destId="{A293F95B-7C3D-4AE3-95D7-9C9F48AC2FFC}" srcOrd="0" destOrd="0" presId="urn:microsoft.com/office/officeart/2005/8/layout/equation1"/>
    <dgm:cxn modelId="{5F963314-1CFC-4192-9898-59F88A52F03D}" srcId="{42128E67-5D4D-443A-909C-E8CCF1B642E4}" destId="{C397EC23-D42A-4B6D-A312-F7CA167443EE}" srcOrd="0" destOrd="0" parTransId="{4F2B0C6A-4EF7-4EF9-AF4F-76207ABDDE32}" sibTransId="{AF61EF18-FA4B-4EFB-AFBF-8207AED929B7}"/>
    <dgm:cxn modelId="{9C860945-C188-4C76-92DF-7DDD7B8CA478}" type="presOf" srcId="{DFD142BE-FBB9-4808-91BA-36DDC4D501A9}" destId="{A2B69AA7-01C1-4053-B368-B907E97EE868}" srcOrd="0" destOrd="0" presId="urn:microsoft.com/office/officeart/2005/8/layout/equation1"/>
    <dgm:cxn modelId="{2F7B7CD8-4228-4A88-B296-4DAED2ECE2A6}" srcId="{42128E67-5D4D-443A-909C-E8CCF1B642E4}" destId="{EA25FF17-3D17-4A6D-B2FB-576FE6D29964}" srcOrd="1" destOrd="0" parTransId="{9F48A751-78FD-402F-9774-8820F86440A3}" sibTransId="{DFD142BE-FBB9-4808-91BA-36DDC4D501A9}"/>
    <dgm:cxn modelId="{C1EAB347-72E3-41B9-BC23-6520A9EBA750}" type="presParOf" srcId="{2BF1C008-E7D6-40B7-BD72-60D67E56C3F5}" destId="{0BC37FB2-A568-45A9-BDB7-45ED17E8AC3A}" srcOrd="0" destOrd="0" presId="urn:microsoft.com/office/officeart/2005/8/layout/equation1"/>
    <dgm:cxn modelId="{A29F7511-B15D-4ACB-9967-DA8B80A7BFBF}" type="presParOf" srcId="{2BF1C008-E7D6-40B7-BD72-60D67E56C3F5}" destId="{378890EA-4081-4BC1-A79F-D5A078F351F4}" srcOrd="1" destOrd="0" presId="urn:microsoft.com/office/officeart/2005/8/layout/equation1"/>
    <dgm:cxn modelId="{0764DF70-9659-4F01-90CA-C30B5699A102}" type="presParOf" srcId="{2BF1C008-E7D6-40B7-BD72-60D67E56C3F5}" destId="{D2F1F20C-0856-4E98-9FBA-F0D8D44075A7}" srcOrd="2" destOrd="0" presId="urn:microsoft.com/office/officeart/2005/8/layout/equation1"/>
    <dgm:cxn modelId="{A61431C0-65E7-46F3-AB60-88B8C26A492C}" type="presParOf" srcId="{2BF1C008-E7D6-40B7-BD72-60D67E56C3F5}" destId="{CF39194A-1CE3-4B3A-B420-69DAE835C245}" srcOrd="3" destOrd="0" presId="urn:microsoft.com/office/officeart/2005/8/layout/equation1"/>
    <dgm:cxn modelId="{99BAA3B7-40F4-49E8-8E47-E54F138B32B1}" type="presParOf" srcId="{2BF1C008-E7D6-40B7-BD72-60D67E56C3F5}" destId="{E825109F-4CB9-4778-BB64-7FC8F19BCEB5}" srcOrd="4" destOrd="0" presId="urn:microsoft.com/office/officeart/2005/8/layout/equation1"/>
    <dgm:cxn modelId="{4ACAD16E-08DF-4732-AD97-B3B60A52EF8C}" type="presParOf" srcId="{2BF1C008-E7D6-40B7-BD72-60D67E56C3F5}" destId="{41821EBA-197B-4F2F-90ED-370A758BEB5E}" srcOrd="5" destOrd="0" presId="urn:microsoft.com/office/officeart/2005/8/layout/equation1"/>
    <dgm:cxn modelId="{595EDC17-5EE7-4656-AC19-3EF9E1F198F5}" type="presParOf" srcId="{2BF1C008-E7D6-40B7-BD72-60D67E56C3F5}" destId="{A2B69AA7-01C1-4053-B368-B907E97EE868}" srcOrd="6" destOrd="0" presId="urn:microsoft.com/office/officeart/2005/8/layout/equation1"/>
    <dgm:cxn modelId="{57495EF2-D94C-4B1E-B726-175A447EE573}" type="presParOf" srcId="{2BF1C008-E7D6-40B7-BD72-60D67E56C3F5}" destId="{E579C00D-9428-4BE0-A717-A24AD41E9848}" srcOrd="7" destOrd="0" presId="urn:microsoft.com/office/officeart/2005/8/layout/equation1"/>
    <dgm:cxn modelId="{591390D2-5DE3-4355-9329-3C940431A389}" type="presParOf" srcId="{2BF1C008-E7D6-40B7-BD72-60D67E56C3F5}" destId="{A293F95B-7C3D-4AE3-95D7-9C9F48AC2FFC}" srcOrd="8"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C37FB2-A568-45A9-BDB7-45ED17E8AC3A}">
      <dsp:nvSpPr>
        <dsp:cNvPr id="0" name=""/>
        <dsp:cNvSpPr/>
      </dsp:nvSpPr>
      <dsp:spPr>
        <a:xfrm>
          <a:off x="3259" y="518237"/>
          <a:ext cx="2386704" cy="3149742"/>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ts val="0"/>
            </a:spcAft>
          </a:pPr>
          <a:r>
            <a:rPr lang="pl-PL" sz="1600" b="1" kern="1200" dirty="0" smtClean="0">
              <a:solidFill>
                <a:schemeClr val="tx1"/>
              </a:solidFill>
            </a:rPr>
            <a:t>Średnia arytmetyczna punktów ogółem</a:t>
          </a:r>
        </a:p>
        <a:p>
          <a:pPr lvl="0" algn="ctr" defTabSz="711200">
            <a:lnSpc>
              <a:spcPct val="90000"/>
            </a:lnSpc>
            <a:spcBef>
              <a:spcPct val="0"/>
            </a:spcBef>
            <a:spcAft>
              <a:spcPts val="0"/>
            </a:spcAft>
          </a:pPr>
          <a:r>
            <a:rPr lang="pl-PL" sz="1600" b="1" kern="1200" dirty="0" smtClean="0">
              <a:solidFill>
                <a:schemeClr val="tx1"/>
              </a:solidFill>
            </a:rPr>
            <a:t> z dwóch ocen wniosku</a:t>
          </a:r>
        </a:p>
        <a:p>
          <a:pPr lvl="0" algn="ctr" defTabSz="711200">
            <a:lnSpc>
              <a:spcPct val="90000"/>
            </a:lnSpc>
            <a:spcBef>
              <a:spcPct val="0"/>
            </a:spcBef>
            <a:spcAft>
              <a:spcPts val="0"/>
            </a:spcAft>
          </a:pPr>
          <a:r>
            <a:rPr lang="pl-PL" sz="1600" b="1" u="sng" kern="1200" dirty="0" smtClean="0">
              <a:solidFill>
                <a:srgbClr val="C00000"/>
              </a:solidFill>
            </a:rPr>
            <a:t>max. 50 pkt.</a:t>
          </a:r>
          <a:endParaRPr lang="pl-PL" sz="1600" b="1" u="sng" kern="1200" dirty="0">
            <a:solidFill>
              <a:srgbClr val="C00000"/>
            </a:solidFill>
          </a:endParaRPr>
        </a:p>
      </dsp:txBody>
      <dsp:txXfrm>
        <a:off x="3259" y="518237"/>
        <a:ext cx="2386704" cy="3149742"/>
      </dsp:txXfrm>
    </dsp:sp>
    <dsp:sp modelId="{D2F1F20C-0856-4E98-9FBA-F0D8D44075A7}">
      <dsp:nvSpPr>
        <dsp:cNvPr id="0" name=""/>
        <dsp:cNvSpPr/>
      </dsp:nvSpPr>
      <dsp:spPr>
        <a:xfrm>
          <a:off x="2460585" y="1588911"/>
          <a:ext cx="810424" cy="768052"/>
        </a:xfrm>
        <a:prstGeom prst="mathPlus">
          <a:avLst/>
        </a:prstGeom>
        <a:solidFill>
          <a:schemeClr val="accent5">
            <a:lumMod val="75000"/>
          </a:schemeClr>
        </a:solidFill>
        <a:ln>
          <a:solidFill>
            <a:schemeClr val="accent5">
              <a:lumMod val="75000"/>
            </a:schemeClr>
          </a:solid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pl-PL" sz="1200" kern="1200" dirty="0"/>
        </a:p>
      </dsp:txBody>
      <dsp:txXfrm>
        <a:off x="2460585" y="1588911"/>
        <a:ext cx="810424" cy="768052"/>
      </dsp:txXfrm>
    </dsp:sp>
    <dsp:sp modelId="{E825109F-4CB9-4778-BB64-7FC8F19BCEB5}">
      <dsp:nvSpPr>
        <dsp:cNvPr id="0" name=""/>
        <dsp:cNvSpPr/>
      </dsp:nvSpPr>
      <dsp:spPr>
        <a:xfrm>
          <a:off x="3428787" y="518237"/>
          <a:ext cx="2378663" cy="3149742"/>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ts val="0"/>
            </a:spcAft>
          </a:pPr>
          <a:r>
            <a:rPr lang="pl-PL" sz="1600" b="1" kern="1200" dirty="0" smtClean="0">
              <a:solidFill>
                <a:schemeClr val="tx1"/>
              </a:solidFill>
            </a:rPr>
            <a:t>Średnia </a:t>
          </a:r>
          <a:br>
            <a:rPr lang="pl-PL" sz="1600" b="1" kern="1200" dirty="0" smtClean="0">
              <a:solidFill>
                <a:schemeClr val="tx1"/>
              </a:solidFill>
            </a:rPr>
          </a:br>
          <a:r>
            <a:rPr lang="pl-PL" sz="1600" b="1" kern="1200" dirty="0" smtClean="0">
              <a:solidFill>
                <a:schemeClr val="tx1"/>
              </a:solidFill>
            </a:rPr>
            <a:t>arytmetyczna punktów ogółem </a:t>
          </a:r>
        </a:p>
        <a:p>
          <a:pPr lvl="0" algn="ctr" defTabSz="711200">
            <a:lnSpc>
              <a:spcPct val="90000"/>
            </a:lnSpc>
            <a:spcBef>
              <a:spcPct val="0"/>
            </a:spcBef>
            <a:spcAft>
              <a:spcPts val="0"/>
            </a:spcAft>
          </a:pPr>
          <a:r>
            <a:rPr lang="pl-PL" sz="1600" b="1" kern="1200" dirty="0" smtClean="0">
              <a:solidFill>
                <a:schemeClr val="tx1"/>
              </a:solidFill>
            </a:rPr>
            <a:t>z dwóch ocen wniosku za spełnianie kryteriów zgodności ze strategią odpowiedniego ZIT             </a:t>
          </a:r>
        </a:p>
        <a:p>
          <a:pPr lvl="0" algn="ctr" defTabSz="711200">
            <a:lnSpc>
              <a:spcPct val="90000"/>
            </a:lnSpc>
            <a:spcBef>
              <a:spcPct val="0"/>
            </a:spcBef>
            <a:spcAft>
              <a:spcPts val="0"/>
            </a:spcAft>
          </a:pPr>
          <a:r>
            <a:rPr lang="pl-PL" sz="1600" b="1" u="sng" kern="1200" dirty="0" smtClean="0">
              <a:solidFill>
                <a:srgbClr val="C00000"/>
              </a:solidFill>
            </a:rPr>
            <a:t>max. 50 pkt.</a:t>
          </a:r>
          <a:endParaRPr lang="pl-PL" sz="1600" b="1" kern="1200" dirty="0">
            <a:solidFill>
              <a:srgbClr val="C00000"/>
            </a:solidFill>
          </a:endParaRPr>
        </a:p>
      </dsp:txBody>
      <dsp:txXfrm>
        <a:off x="3428787" y="518237"/>
        <a:ext cx="2378663" cy="3149742"/>
      </dsp:txXfrm>
    </dsp:sp>
    <dsp:sp modelId="{A2B69AA7-01C1-4053-B368-B907E97EE868}">
      <dsp:nvSpPr>
        <dsp:cNvPr id="0" name=""/>
        <dsp:cNvSpPr/>
      </dsp:nvSpPr>
      <dsp:spPr>
        <a:xfrm>
          <a:off x="5908785" y="1712049"/>
          <a:ext cx="629113" cy="642915"/>
        </a:xfrm>
        <a:prstGeom prst="mathEqual">
          <a:avLst/>
        </a:prstGeom>
        <a:solidFill>
          <a:schemeClr val="accent5">
            <a:lumMod val="75000"/>
          </a:schemeClr>
        </a:solidFill>
        <a:ln>
          <a:solidFill>
            <a:schemeClr val="accent5">
              <a:lumMod val="75000"/>
            </a:schemeClr>
          </a:solid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pl-PL" sz="2700" kern="1200" dirty="0"/>
        </a:p>
      </dsp:txBody>
      <dsp:txXfrm>
        <a:off x="5908785" y="1712049"/>
        <a:ext cx="629113" cy="642915"/>
      </dsp:txXfrm>
    </dsp:sp>
    <dsp:sp modelId="{A293F95B-7C3D-4AE3-95D7-9C9F48AC2FFC}">
      <dsp:nvSpPr>
        <dsp:cNvPr id="0" name=""/>
        <dsp:cNvSpPr/>
      </dsp:nvSpPr>
      <dsp:spPr>
        <a:xfrm>
          <a:off x="6767620" y="340666"/>
          <a:ext cx="2375765" cy="3383737"/>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Projekt, który uzyskał w trakcie oceny merytorycznej </a:t>
          </a:r>
          <a:br>
            <a:rPr lang="pl-PL" sz="1600" b="1" kern="1200" dirty="0" smtClean="0">
              <a:solidFill>
                <a:schemeClr val="tx1"/>
              </a:solidFill>
            </a:rPr>
          </a:br>
          <a:r>
            <a:rPr lang="pl-PL" sz="1600" b="1" kern="1200" dirty="0" smtClean="0">
              <a:solidFill>
                <a:schemeClr val="tx1"/>
              </a:solidFill>
            </a:rPr>
            <a:t>i zgodności ze strategią ZIT                       wymaganą minimalną liczbę punktów za spełnianie wszystkich kryteriów</a:t>
          </a:r>
        </a:p>
        <a:p>
          <a:pPr lvl="0" algn="ctr" defTabSz="711200">
            <a:lnSpc>
              <a:spcPct val="90000"/>
            </a:lnSpc>
            <a:spcBef>
              <a:spcPct val="0"/>
            </a:spcBef>
            <a:spcAft>
              <a:spcPct val="35000"/>
            </a:spcAft>
          </a:pPr>
          <a:r>
            <a:rPr lang="pl-PL" sz="1600" b="1" u="sng" kern="1200" dirty="0" smtClean="0">
              <a:solidFill>
                <a:srgbClr val="C00000"/>
              </a:solidFill>
            </a:rPr>
            <a:t>max. 100 pkt.</a:t>
          </a:r>
          <a:endParaRPr lang="pl-PL" sz="1600" kern="1200" dirty="0">
            <a:solidFill>
              <a:srgbClr val="C00000"/>
            </a:solidFill>
          </a:endParaRPr>
        </a:p>
      </dsp:txBody>
      <dsp:txXfrm>
        <a:off x="6767620" y="340666"/>
        <a:ext cx="2375765" cy="338373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sz="quarter"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DB8337B-B900-48C4-A513-01274E80E465}" type="datetimeFigureOut">
              <a:rPr lang="pl-PL"/>
              <a:pPr>
                <a:defRPr/>
              </a:pPr>
              <a:t>2017-06-27</a:t>
            </a:fld>
            <a:endParaRPr lang="pl-PL" dirty="0"/>
          </a:p>
        </p:txBody>
      </p:sp>
      <p:sp>
        <p:nvSpPr>
          <p:cNvPr id="4" name="Symbol zastępczy stopki 3"/>
          <p:cNvSpPr>
            <a:spLocks noGrp="1"/>
          </p:cNvSpPr>
          <p:nvPr>
            <p:ph type="ftr" sz="quarter" idx="2"/>
          </p:nvPr>
        </p:nvSpPr>
        <p:spPr>
          <a:xfrm>
            <a:off x="0" y="9428163"/>
            <a:ext cx="29718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l-PL"/>
          </a:p>
        </p:txBody>
      </p:sp>
      <p:sp>
        <p:nvSpPr>
          <p:cNvPr id="5" name="Symbol zastępczy numeru slajdu 4"/>
          <p:cNvSpPr>
            <a:spLocks noGrp="1"/>
          </p:cNvSpPr>
          <p:nvPr>
            <p:ph type="sldNum" sz="quarter" idx="3"/>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8985801-CD2E-428D-B042-84353813571B}"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D4F0702-257B-43C1-9107-C61D400FBD02}" type="datetimeFigureOut">
              <a:rPr lang="pl-PL"/>
              <a:pPr>
                <a:defRPr/>
              </a:pPr>
              <a:t>2017-06-27</a:t>
            </a:fld>
            <a:endParaRPr lang="pl-PL" dirty="0"/>
          </a:p>
        </p:txBody>
      </p:sp>
      <p:sp>
        <p:nvSpPr>
          <p:cNvPr id="4" name="Symbol zastępczy obrazu slajdu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dirty="0"/>
          </a:p>
        </p:txBody>
      </p:sp>
      <p:sp>
        <p:nvSpPr>
          <p:cNvPr id="5" name="Symbol zastępczy notatek 4"/>
          <p:cNvSpPr>
            <a:spLocks noGrp="1"/>
          </p:cNvSpPr>
          <p:nvPr>
            <p:ph type="body" sz="quarter" idx="3"/>
          </p:nvPr>
        </p:nvSpPr>
        <p:spPr>
          <a:xfrm>
            <a:off x="685800" y="4714875"/>
            <a:ext cx="5486400" cy="4467225"/>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163"/>
            <a:ext cx="29718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l-PL"/>
          </a:p>
        </p:txBody>
      </p:sp>
      <p:sp>
        <p:nvSpPr>
          <p:cNvPr id="7" name="Symbol zastępczy numeru slajdu 6"/>
          <p:cNvSpPr>
            <a:spLocks noGrp="1"/>
          </p:cNvSpPr>
          <p:nvPr>
            <p:ph type="sldNum" sz="quarter" idx="5"/>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5F18C0B-546D-46FA-BAE7-9B7E36908A42}"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710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47108" name="Symbol zastępczy numeru slajdu 3"/>
          <p:cNvSpPr>
            <a:spLocks noGrp="1"/>
          </p:cNvSpPr>
          <p:nvPr>
            <p:ph type="sldNum" sz="quarter" idx="5"/>
          </p:nvPr>
        </p:nvSpPr>
        <p:spPr bwMode="auto">
          <a:noFill/>
          <a:ln>
            <a:miter lim="800000"/>
            <a:headEnd/>
            <a:tailEnd/>
          </a:ln>
        </p:spPr>
        <p:txBody>
          <a:bodyPr/>
          <a:lstStyle/>
          <a:p>
            <a:fld id="{F5F558F9-62E9-4644-B2A4-112DAB197E43}" type="slidenum">
              <a:rPr lang="pl-PL" altLang="pl-PL" smtClean="0"/>
              <a:pPr/>
              <a:t>1</a:t>
            </a:fld>
            <a:endParaRPr lang="pl-PL" alt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48132" name="Symbol zastępczy stopki 4"/>
          <p:cNvSpPr>
            <a:spLocks noGrp="1"/>
          </p:cNvSpPr>
          <p:nvPr>
            <p:ph type="ftr" sz="quarter" idx="4"/>
          </p:nvPr>
        </p:nvSpPr>
        <p:spPr bwMode="auto">
          <a:noFill/>
          <a:ln>
            <a:miter lim="800000"/>
            <a:headEnd/>
            <a:tailEnd/>
          </a:ln>
        </p:spPr>
        <p:txBody>
          <a:bodyPr/>
          <a:lstStyle/>
          <a:p>
            <a:endParaRPr lang="pl-PL" alt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9155"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49156" name="Symbol zastępczy stopki 4"/>
          <p:cNvSpPr>
            <a:spLocks noGrp="1"/>
          </p:cNvSpPr>
          <p:nvPr>
            <p:ph type="ftr" sz="quarter" idx="4"/>
          </p:nvPr>
        </p:nvSpPr>
        <p:spPr bwMode="auto">
          <a:noFill/>
          <a:ln>
            <a:miter lim="800000"/>
            <a:headEnd/>
            <a:tailEnd/>
          </a:ln>
        </p:spPr>
        <p:txBody>
          <a:bodyPr/>
          <a:lstStyle/>
          <a:p>
            <a:endParaRPr lang="pl-PL" alt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017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50180" name="Symbol zastępczy stopki 4"/>
          <p:cNvSpPr>
            <a:spLocks noGrp="1"/>
          </p:cNvSpPr>
          <p:nvPr>
            <p:ph type="ftr" sz="quarter" idx="4"/>
          </p:nvPr>
        </p:nvSpPr>
        <p:spPr bwMode="auto">
          <a:noFill/>
          <a:ln>
            <a:miter lim="800000"/>
            <a:headEnd/>
            <a:tailEnd/>
          </a:ln>
        </p:spPr>
        <p:txBody>
          <a:bodyPr/>
          <a:lstStyle/>
          <a:p>
            <a:endParaRPr lang="pl-PL"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F29C3B7B-2937-4169-AAB4-934A90D5BC96}" type="datetimeFigureOut">
              <a:rPr lang="pl-PL"/>
              <a:pPr>
                <a:defRPr/>
              </a:pPr>
              <a:t>2017-06-27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940AD9A-843F-4CF1-9D46-17C51DE5F61A}" type="slidenum">
              <a:rPr lang="pl-PL" altLang="pl-PL"/>
              <a:pPr>
                <a:defRPr/>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65C8DEEB-ECFE-4236-9D0D-B4FEA2E3CF5A}" type="datetimeFigureOut">
              <a:rPr lang="pl-PL"/>
              <a:pPr>
                <a:defRPr/>
              </a:pPr>
              <a:t>2017-06-27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C07CED1-BEA7-4600-ADED-AF61EC7A5D75}"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F44E9752-A723-4289-AA94-F9143B7F9ED4}" type="datetimeFigureOut">
              <a:rPr lang="pl-PL"/>
              <a:pPr>
                <a:defRPr/>
              </a:pPr>
              <a:t>2017-06-27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6786AED-53C0-4FEE-9316-3CA8978662D7}"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A526747F-53CB-4678-9732-6A3926BA2234}" type="datetimeFigureOut">
              <a:rPr lang="pl-PL"/>
              <a:pPr>
                <a:defRPr/>
              </a:pPr>
              <a:t>2017-06-27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325C5E5-C7E2-40E7-B2A4-719EACEB72E2}"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9C3B31E9-92DA-4500-805F-B48A6F3E0F93}" type="datetimeFigureOut">
              <a:rPr lang="pl-PL"/>
              <a:pPr>
                <a:defRPr/>
              </a:pPr>
              <a:t>2017-06-27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9780D51-9722-4485-ACC1-0ECD16C95955}"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0E3A6964-95D9-4E81-A4FD-FE63D4BF3F03}" type="datetimeFigureOut">
              <a:rPr lang="pl-PL"/>
              <a:pPr>
                <a:defRPr/>
              </a:pPr>
              <a:t>2017-06-27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2A68973-E6DF-401F-9574-015E39C0B60D}"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3E7E8E94-D6A5-4DFD-873D-5D14F7411C52}" type="datetimeFigureOut">
              <a:rPr lang="pl-PL"/>
              <a:pPr>
                <a:defRPr/>
              </a:pPr>
              <a:t>2017-06-27</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F84C02B-B2FB-4AF2-8628-43A9702754B1}"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09AEC1FF-10B4-4AB4-9781-A022B7C076FC}" type="datetimeFigureOut">
              <a:rPr lang="pl-PL"/>
              <a:pPr>
                <a:defRPr/>
              </a:pPr>
              <a:t>2017-06-27</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85482A56-407C-4D2E-9C3A-743EF7160053}"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FE6BDBA6-A99B-4B49-936F-84F8F72EE167}" type="datetimeFigureOut">
              <a:rPr lang="pl-PL"/>
              <a:pPr>
                <a:defRPr/>
              </a:pPr>
              <a:t>2017-06-27</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DBB16E5F-F425-4B33-80F3-2691996A4553}"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34B6D11-6E43-4A10-84AE-B83BFC9F1189}" type="datetimeFigureOut">
              <a:rPr lang="pl-PL"/>
              <a:pPr>
                <a:defRPr/>
              </a:pPr>
              <a:t>2017-06-27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B7A733D1-77F6-4476-AA3A-45157625D5D7}"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84D77A-2586-484A-8772-0C0AC1260565}" type="datetimeFigureOut">
              <a:rPr lang="pl-PL"/>
              <a:pPr>
                <a:defRPr/>
              </a:pPr>
              <a:t>2017-06-27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4C1F347-126C-4D0B-90A8-638E96C2DAE5}"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2853900-E7E6-4533-9556-80C5CC89102B}" type="datetimeFigureOut">
              <a:rPr lang="pl-PL"/>
              <a:pPr>
                <a:defRPr/>
              </a:pPr>
              <a:t>2017-06-27</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D616F1E-314B-4307-93CB-D270673C8C9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rpo.dolnyslask.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rpo.dolnyslask.p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rpo.dolnyslask.p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ocena10.2.4_243_17@dolnyslask.pl" TargetMode="External"/><Relationship Id="rId2" Type="http://schemas.openxmlformats.org/officeDocument/2006/relationships/hyperlink" Target="mailto:ocena10.2.3_241_17@dolnyslask.p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4213" y="1484313"/>
            <a:ext cx="7772400" cy="939800"/>
          </a:xfrm>
        </p:spPr>
        <p:txBody>
          <a:bodyPr>
            <a:normAutofit fontScale="90000"/>
          </a:bodyPr>
          <a:lstStyle/>
          <a:p>
            <a:pPr eaLnBrk="1" hangingPunct="1">
              <a:defRPr/>
            </a:pPr>
            <a:r>
              <a:rPr lang="pl-PL" sz="3600" b="1" dirty="0" smtClean="0">
                <a:solidFill>
                  <a:srgbClr val="AD1998"/>
                </a:solidFill>
                <a:effectLst>
                  <a:outerShdw blurRad="38100" dist="38100" dir="2700000" algn="tl">
                    <a:srgbClr val="C0C0C0"/>
                  </a:outerShdw>
                </a:effectLst>
              </a:rPr>
              <a:t/>
            </a:r>
            <a:br>
              <a:rPr lang="pl-PL" sz="3600" b="1" dirty="0" smtClean="0">
                <a:solidFill>
                  <a:srgbClr val="AD1998"/>
                </a:solidFill>
                <a:effectLst>
                  <a:outerShdw blurRad="38100" dist="38100" dir="2700000" algn="tl">
                    <a:srgbClr val="C0C0C0"/>
                  </a:outerShdw>
                </a:effectLst>
              </a:rPr>
            </a:br>
            <a:r>
              <a:rPr lang="pl-PL" sz="3600" b="1" dirty="0" smtClean="0">
                <a:solidFill>
                  <a:srgbClr val="AD1998"/>
                </a:solidFill>
                <a:effectLst>
                  <a:outerShdw blurRad="38100" dist="38100" dir="2700000" algn="tl">
                    <a:srgbClr val="C0C0C0"/>
                  </a:outerShdw>
                </a:effectLst>
              </a:rPr>
              <a:t/>
            </a:r>
            <a:br>
              <a:rPr lang="pl-PL" sz="3600" b="1" dirty="0" smtClean="0">
                <a:solidFill>
                  <a:srgbClr val="AD1998"/>
                </a:solidFill>
                <a:effectLst>
                  <a:outerShdw blurRad="38100" dist="38100" dir="2700000" algn="tl">
                    <a:srgbClr val="C0C0C0"/>
                  </a:outerShdw>
                </a:effectLst>
              </a:rPr>
            </a:br>
            <a:r>
              <a:rPr lang="pl-PL" sz="3600" b="1" dirty="0" smtClean="0">
                <a:solidFill>
                  <a:srgbClr val="AD1998"/>
                </a:solidFill>
                <a:effectLst>
                  <a:outerShdw blurRad="38100" dist="38100" dir="2700000" algn="tl">
                    <a:srgbClr val="C0C0C0"/>
                  </a:outerShdw>
                </a:effectLst>
              </a:rPr>
              <a:t>Ocena wniosku o dofinansowanie, </a:t>
            </a:r>
            <a:br>
              <a:rPr lang="pl-PL" sz="3600" b="1" dirty="0" smtClean="0">
                <a:solidFill>
                  <a:srgbClr val="AD1998"/>
                </a:solidFill>
                <a:effectLst>
                  <a:outerShdw blurRad="38100" dist="38100" dir="2700000" algn="tl">
                    <a:srgbClr val="C0C0C0"/>
                  </a:outerShdw>
                </a:effectLst>
              </a:rPr>
            </a:br>
            <a:r>
              <a:rPr lang="pl-PL" sz="3600" b="1" dirty="0" smtClean="0">
                <a:solidFill>
                  <a:srgbClr val="AD1998"/>
                </a:solidFill>
                <a:effectLst>
                  <a:outerShdw blurRad="38100" dist="38100" dir="2700000" algn="tl">
                    <a:srgbClr val="C0C0C0"/>
                  </a:outerShdw>
                </a:effectLst>
              </a:rPr>
              <a:t>w tym najczęściej popełniane błędy na podstawie dotychczasowych doświadczeń </a:t>
            </a:r>
            <a:br>
              <a:rPr lang="pl-PL" sz="3600" b="1" dirty="0" smtClean="0">
                <a:solidFill>
                  <a:srgbClr val="AD1998"/>
                </a:solidFill>
                <a:effectLst>
                  <a:outerShdw blurRad="38100" dist="38100" dir="2700000" algn="tl">
                    <a:srgbClr val="C0C0C0"/>
                  </a:outerShdw>
                </a:effectLst>
              </a:rPr>
            </a:br>
            <a:r>
              <a:rPr lang="pl-PL" sz="3600" b="1" dirty="0" smtClean="0">
                <a:solidFill>
                  <a:srgbClr val="AD1998"/>
                </a:solidFill>
                <a:effectLst>
                  <a:outerShdw blurRad="38100" dist="38100" dir="2700000" algn="tl">
                    <a:srgbClr val="C0C0C0"/>
                  </a:outerShdw>
                </a:effectLst>
              </a:rPr>
              <a:t/>
            </a:r>
            <a:br>
              <a:rPr lang="pl-PL" sz="3600" b="1" dirty="0" smtClean="0">
                <a:solidFill>
                  <a:srgbClr val="AD1998"/>
                </a:solidFill>
                <a:effectLst>
                  <a:outerShdw blurRad="38100" dist="38100" dir="2700000" algn="tl">
                    <a:srgbClr val="C0C0C0"/>
                  </a:outerShdw>
                </a:effectLst>
              </a:rPr>
            </a:br>
            <a:r>
              <a:rPr lang="pl-PL" sz="2900" b="1" dirty="0" smtClean="0">
                <a:solidFill>
                  <a:srgbClr val="AD1998"/>
                </a:solidFill>
                <a:effectLst>
                  <a:outerShdw blurRad="38100" dist="38100" dir="2700000" algn="tl">
                    <a:srgbClr val="C0C0C0"/>
                  </a:outerShdw>
                </a:effectLst>
              </a:rPr>
              <a:t>Regionalny Program Operacyjny Województwa Dolnośląskiego 2014-2020 </a:t>
            </a:r>
          </a:p>
        </p:txBody>
      </p:sp>
      <p:sp>
        <p:nvSpPr>
          <p:cNvPr id="4" name="pole tekstowe 3"/>
          <p:cNvSpPr txBox="1"/>
          <p:nvPr/>
        </p:nvSpPr>
        <p:spPr>
          <a:xfrm>
            <a:off x="1116013" y="3933825"/>
            <a:ext cx="7272337" cy="2770188"/>
          </a:xfrm>
          <a:prstGeom prst="rect">
            <a:avLst/>
          </a:prstGeom>
          <a:noFill/>
        </p:spPr>
        <p:txBody>
          <a:bodyPr>
            <a:spAutoFit/>
          </a:bodyPr>
          <a:lstStyle/>
          <a:p>
            <a:pPr algn="ctr">
              <a:defRPr/>
            </a:pPr>
            <a:r>
              <a:rPr lang="pl-PL" sz="2800" b="1" dirty="0">
                <a:solidFill>
                  <a:srgbClr val="AD1998"/>
                </a:solidFill>
                <a:effectLst>
                  <a:outerShdw blurRad="38100" dist="38100" dir="2700000" algn="tl">
                    <a:srgbClr val="C0C0C0"/>
                  </a:outerShdw>
                </a:effectLst>
              </a:rPr>
              <a:t>Działanie 10.2 - Zapewnienie równego dostępu do wysokiej jakości edukacji podstawowej, gimnazjalnej i ponadgimnazjalnej</a:t>
            </a:r>
          </a:p>
          <a:p>
            <a:pPr algn="ctr">
              <a:defRPr/>
            </a:pPr>
            <a:endParaRPr lang="pl-PL" b="1" i="1" dirty="0">
              <a:solidFill>
                <a:srgbClr val="AD1998"/>
              </a:solidFill>
              <a:effectLst>
                <a:outerShdw blurRad="38100" dist="38100" dir="2700000" algn="tl">
                  <a:srgbClr val="C0C0C0"/>
                </a:outerShdw>
              </a:effectLst>
            </a:endParaRPr>
          </a:p>
          <a:p>
            <a:pPr algn="ctr">
              <a:defRPr/>
            </a:pPr>
            <a:r>
              <a:rPr lang="pl-PL" b="1" i="1" dirty="0">
                <a:solidFill>
                  <a:srgbClr val="AD1998"/>
                </a:solidFill>
                <a:effectLst>
                  <a:outerShdw blurRad="38100" dist="38100" dir="2700000" algn="tl">
                    <a:srgbClr val="C0C0C0"/>
                  </a:outerShdw>
                </a:effectLst>
              </a:rPr>
              <a:t>      dotyczy </a:t>
            </a:r>
            <a:r>
              <a:rPr lang="pl-PL" b="1" i="1" dirty="0" err="1">
                <a:solidFill>
                  <a:srgbClr val="AD1998"/>
                </a:solidFill>
                <a:effectLst>
                  <a:outerShdw blurRad="38100" dist="38100" dir="2700000" algn="tl">
                    <a:srgbClr val="C0C0C0"/>
                  </a:outerShdw>
                </a:effectLst>
              </a:rPr>
              <a:t>Poddziałania</a:t>
            </a:r>
            <a:r>
              <a:rPr lang="pl-PL" b="1" i="1" dirty="0">
                <a:solidFill>
                  <a:srgbClr val="AD1998"/>
                </a:solidFill>
                <a:effectLst>
                  <a:outerShdw blurRad="38100" dist="38100" dir="2700000" algn="tl">
                    <a:srgbClr val="C0C0C0"/>
                  </a:outerShdw>
                </a:effectLst>
              </a:rPr>
              <a:t> 10.2.2 - ZIT </a:t>
            </a:r>
            <a:r>
              <a:rPr lang="pl-PL" b="1" i="1" dirty="0" err="1">
                <a:solidFill>
                  <a:srgbClr val="AD1998"/>
                </a:solidFill>
                <a:effectLst>
                  <a:outerShdw blurRad="38100" dist="38100" dir="2700000" algn="tl">
                    <a:srgbClr val="C0C0C0"/>
                  </a:outerShdw>
                </a:effectLst>
              </a:rPr>
              <a:t>WrOF</a:t>
            </a:r>
            <a:endParaRPr lang="pl-PL" b="1" i="1" dirty="0">
              <a:solidFill>
                <a:srgbClr val="AD1998"/>
              </a:solidFill>
              <a:effectLst>
                <a:outerShdw blurRad="38100" dist="38100" dir="2700000" algn="tl">
                  <a:srgbClr val="C0C0C0"/>
                </a:outerShdw>
              </a:effectLst>
            </a:endParaRPr>
          </a:p>
          <a:p>
            <a:pPr algn="ctr">
              <a:defRPr/>
            </a:pPr>
            <a:r>
              <a:rPr lang="pl-PL" b="1" i="1" dirty="0">
                <a:solidFill>
                  <a:srgbClr val="AD1998"/>
                </a:solidFill>
                <a:effectLst>
                  <a:outerShdw blurRad="38100" dist="38100" dir="2700000" algn="tl">
                    <a:srgbClr val="C0C0C0"/>
                  </a:outerShdw>
                </a:effectLst>
              </a:rPr>
              <a:t>                </a:t>
            </a:r>
            <a:r>
              <a:rPr lang="pl-PL" b="1" i="1" dirty="0" err="1">
                <a:solidFill>
                  <a:srgbClr val="AD1998"/>
                </a:solidFill>
                <a:effectLst>
                  <a:outerShdw blurRad="38100" dist="38100" dir="2700000" algn="tl">
                    <a:srgbClr val="C0C0C0"/>
                  </a:outerShdw>
                </a:effectLst>
              </a:rPr>
              <a:t>Poddziałania</a:t>
            </a:r>
            <a:r>
              <a:rPr lang="pl-PL" b="1" i="1" dirty="0">
                <a:solidFill>
                  <a:srgbClr val="AD1998"/>
                </a:solidFill>
                <a:effectLst>
                  <a:outerShdw blurRad="38100" dist="38100" dir="2700000" algn="tl">
                    <a:srgbClr val="C0C0C0"/>
                  </a:outerShdw>
                </a:effectLst>
              </a:rPr>
              <a:t> 10.2.4 - ZIT AW</a:t>
            </a:r>
          </a:p>
          <a:p>
            <a:pPr algn="ctr">
              <a:defRPr/>
            </a:pPr>
            <a:endParaRPr lang="pl-PL" b="1" dirty="0">
              <a:solidFill>
                <a:srgbClr val="AD1998"/>
              </a:solidFill>
              <a:effectLst>
                <a:outerShdw blurRad="38100" dist="38100" dir="2700000" algn="tl">
                  <a:srgbClr val="C0C0C0"/>
                </a:outerShdw>
              </a:effectLst>
            </a:endParaRPr>
          </a:p>
          <a:p>
            <a:pPr algn="ctr">
              <a:defRPr/>
            </a:pPr>
            <a:r>
              <a:rPr lang="pl-PL" b="1" dirty="0">
                <a:solidFill>
                  <a:srgbClr val="AD1998"/>
                </a:solidFill>
                <a:effectLst>
                  <a:outerShdw blurRad="38100" dist="38100" dir="2700000" algn="tl">
                    <a:srgbClr val="C0C0C0"/>
                  </a:outerShdw>
                </a:effectLst>
              </a:rPr>
              <a:t>Wrocław, 27 czerwca 2017 r.</a:t>
            </a:r>
            <a:endParaRPr lang="pl-PL" dirty="0">
              <a:solidFill>
                <a:srgbClr val="AD199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388" y="1196975"/>
            <a:ext cx="8445500" cy="5327650"/>
          </a:xfrm>
        </p:spPr>
        <p:txBody>
          <a:bodyPr>
            <a:normAutofit/>
          </a:bodyPr>
          <a:lstStyle/>
          <a:p>
            <a:pPr eaLnBrk="1" hangingPunct="1">
              <a:defRPr/>
            </a:pPr>
            <a:endParaRPr lang="pl-PL" sz="1800" dirty="0" smtClean="0"/>
          </a:p>
          <a:p>
            <a:pPr eaLnBrk="1" hangingPunct="1">
              <a:buFont typeface="Arial" pitchFamily="34" charset="0"/>
              <a:buNone/>
              <a:defRPr/>
            </a:pPr>
            <a:endParaRPr lang="pl-PL" sz="1800" b="1" i="1" dirty="0" smtClean="0">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dirty="0" smtClean="0"/>
          </a:p>
          <a:p>
            <a:pPr eaLnBrk="1" hangingPunct="1">
              <a:buFont typeface="Arial" pitchFamily="34" charset="0"/>
              <a:buNone/>
              <a:defRPr/>
            </a:pPr>
            <a:endParaRPr lang="pl-PL" sz="1800" dirty="0" smtClean="0"/>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Terminy</a:t>
            </a:r>
          </a:p>
        </p:txBody>
      </p:sp>
      <p:graphicFrame>
        <p:nvGraphicFramePr>
          <p:cNvPr id="6" name="Tabela 5"/>
          <p:cNvGraphicFramePr>
            <a:graphicFrameLocks noGrp="1"/>
          </p:cNvGraphicFramePr>
          <p:nvPr/>
        </p:nvGraphicFramePr>
        <p:xfrm>
          <a:off x="179388" y="1125538"/>
          <a:ext cx="8713787" cy="4681538"/>
        </p:xfrm>
        <a:graphic>
          <a:graphicData uri="http://schemas.openxmlformats.org/drawingml/2006/table">
            <a:tbl>
              <a:tblPr/>
              <a:tblGrid>
                <a:gridCol w="2784475"/>
                <a:gridCol w="5929312"/>
              </a:tblGrid>
              <a:tr h="78422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smtClean="0">
                          <a:ln>
                            <a:noFill/>
                          </a:ln>
                          <a:solidFill>
                            <a:schemeClr val="tx1"/>
                          </a:solidFill>
                          <a:effectLst/>
                          <a:latin typeface="Calibri" panose="020F0502020204030204" pitchFamily="34" charset="0"/>
                        </a:rPr>
                        <a:t>Etap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smtClean="0">
                          <a:ln>
                            <a:noFill/>
                          </a:ln>
                          <a:solidFill>
                            <a:schemeClr val="tx1"/>
                          </a:solidFill>
                          <a:effectLst/>
                          <a:latin typeface="Calibri" panose="020F0502020204030204" pitchFamily="34" charset="0"/>
                        </a:rPr>
                        <a:t>Czas trwania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r>
              <a:tr h="116205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smtClean="0">
                          <a:ln>
                            <a:noFill/>
                          </a:ln>
                          <a:solidFill>
                            <a:srgbClr val="000000"/>
                          </a:solidFill>
                          <a:effectLst/>
                          <a:latin typeface="Calibri" panose="020F0502020204030204" pitchFamily="34" charset="0"/>
                        </a:rPr>
                        <a:t>Ocena formalna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600" b="1" i="0" u="none" strike="noStrike" cap="none" normalizeH="0" baseline="0" dirty="0" smtClean="0">
                          <a:ln>
                            <a:noFill/>
                          </a:ln>
                          <a:solidFill>
                            <a:srgbClr val="000000"/>
                          </a:solidFill>
                          <a:effectLst/>
                          <a:latin typeface="Calibri" panose="020F0502020204030204" pitchFamily="34" charset="0"/>
                        </a:rPr>
                        <a:t>nie dłużej niż 14 dni od daty zakończenia naboru</a:t>
                      </a:r>
                      <a:r>
                        <a:rPr kumimoji="0" lang="pl-PL" altLang="pl-PL" sz="1600" b="0" i="0" u="none" strike="noStrike" cap="none" normalizeH="0" baseline="0" dirty="0" smtClean="0">
                          <a:ln>
                            <a:noFill/>
                          </a:ln>
                          <a:solidFill>
                            <a:srgbClr val="000000"/>
                          </a:solidFill>
                          <a:effectLst/>
                          <a:latin typeface="Calibri" panose="020F0502020204030204" pitchFamily="34" charset="0"/>
                        </a:rPr>
                        <a:t/>
                      </a:r>
                      <a:br>
                        <a:rPr kumimoji="0" lang="pl-PL" altLang="pl-PL" sz="1600" b="0" i="0" u="none" strike="noStrike" cap="none" normalizeH="0" baseline="0" dirty="0" smtClean="0">
                          <a:ln>
                            <a:noFill/>
                          </a:ln>
                          <a:solidFill>
                            <a:srgbClr val="000000"/>
                          </a:solidFill>
                          <a:effectLst/>
                          <a:latin typeface="Calibri" panose="020F0502020204030204" pitchFamily="34" charset="0"/>
                        </a:rPr>
                      </a:br>
                      <a:r>
                        <a:rPr kumimoji="0" lang="pl-PL" altLang="pl-PL" sz="1400" b="0" i="1" u="none" strike="noStrike" cap="none" normalizeH="0" baseline="0" dirty="0" smtClean="0">
                          <a:ln>
                            <a:noFill/>
                          </a:ln>
                          <a:solidFill>
                            <a:srgbClr val="000000"/>
                          </a:solidFill>
                          <a:effectLst/>
                          <a:latin typeface="Calibri" panose="020F0502020204030204" pitchFamily="34" charset="0"/>
                        </a:rPr>
                        <a:t>(w </a:t>
                      </a:r>
                      <a:r>
                        <a:rPr kumimoji="0" lang="pl-PL" altLang="pl-PL" sz="1400" b="0" i="1" u="none" strike="noStrike" cap="none" normalizeH="0" baseline="0" dirty="0" err="1" smtClean="0">
                          <a:ln>
                            <a:noFill/>
                          </a:ln>
                          <a:solidFill>
                            <a:srgbClr val="000000"/>
                          </a:solidFill>
                          <a:effectLst/>
                          <a:latin typeface="Calibri" panose="020F0502020204030204" pitchFamily="34" charset="0"/>
                        </a:rPr>
                        <a:t>przypadu</a:t>
                      </a:r>
                      <a:r>
                        <a:rPr kumimoji="0" lang="pl-PL" altLang="pl-PL" sz="1400" b="0" i="1" u="none" strike="noStrike" cap="none" normalizeH="0" baseline="0" dirty="0" smtClean="0">
                          <a:ln>
                            <a:noFill/>
                          </a:ln>
                          <a:solidFill>
                            <a:srgbClr val="000000"/>
                          </a:solidFill>
                          <a:effectLst/>
                          <a:latin typeface="Calibri" panose="020F0502020204030204" pitchFamily="34" charset="0"/>
                        </a:rPr>
                        <a:t> konieczności uzupełnienia wniosków zostanie wydłużony)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smtClean="0">
                          <a:ln>
                            <a:noFill/>
                          </a:ln>
                          <a:solidFill>
                            <a:srgbClr val="000000"/>
                          </a:solidFill>
                          <a:effectLst/>
                          <a:latin typeface="Calibri" panose="020F0502020204030204" pitchFamily="34" charset="0"/>
                        </a:rPr>
                        <a:t>Ocena merytoryczna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mj-lt"/>
                        <a:buNone/>
                        <a:tabLst/>
                      </a:pPr>
                      <a:r>
                        <a:rPr kumimoji="0" lang="pl-PL" altLang="pl-PL" sz="1600" b="1" i="0" u="none" strike="noStrike" cap="none" normalizeH="0" baseline="0" dirty="0" smtClean="0">
                          <a:ln>
                            <a:noFill/>
                          </a:ln>
                          <a:solidFill>
                            <a:schemeClr val="tx1"/>
                          </a:solidFill>
                          <a:effectLst/>
                          <a:latin typeface="Calibri" panose="020F0502020204030204" pitchFamily="34" charset="0"/>
                        </a:rPr>
                        <a:t>       60 dni </a:t>
                      </a:r>
                      <a:r>
                        <a:rPr kumimoji="0" lang="pl-PL" altLang="pl-PL" sz="1600" b="0" i="0" u="none" strike="noStrike" cap="none" normalizeH="0" baseline="0" dirty="0" smtClean="0">
                          <a:ln>
                            <a:noFill/>
                          </a:ln>
                          <a:solidFill>
                            <a:schemeClr val="tx1"/>
                          </a:solidFill>
                          <a:effectLst/>
                          <a:latin typeface="Calibri" panose="020F0502020204030204" pitchFamily="34" charset="0"/>
                        </a:rPr>
                        <a:t>- gdy ocenie merytorycznej podlegać będzie do 150 wniosków</a:t>
                      </a:r>
                      <a:br>
                        <a:rPr kumimoji="0" lang="pl-PL" altLang="pl-PL" sz="1600" b="0" i="0" u="none" strike="noStrike" cap="none" normalizeH="0" baseline="0" dirty="0" smtClean="0">
                          <a:ln>
                            <a:noFill/>
                          </a:ln>
                          <a:solidFill>
                            <a:schemeClr val="tx1"/>
                          </a:solidFill>
                          <a:effectLst/>
                          <a:latin typeface="Calibri" panose="020F0502020204030204" pitchFamily="34" charset="0"/>
                        </a:rPr>
                      </a:br>
                      <a:r>
                        <a:rPr kumimoji="0" lang="pl-PL" altLang="pl-PL" sz="1600" b="1" i="0" u="none" strike="noStrike" cap="none" normalizeH="0" baseline="0" dirty="0" smtClean="0">
                          <a:ln>
                            <a:noFill/>
                          </a:ln>
                          <a:solidFill>
                            <a:schemeClr val="tx1"/>
                          </a:solidFill>
                          <a:effectLst/>
                          <a:latin typeface="Calibri" panose="020F0502020204030204" pitchFamily="34" charset="0"/>
                        </a:rPr>
                        <a:t>90 dni </a:t>
                      </a:r>
                      <a:r>
                        <a:rPr kumimoji="0" lang="pl-PL" altLang="pl-PL" sz="1600" b="0" i="0" u="none" strike="noStrike" cap="none" normalizeH="0" baseline="0" dirty="0" smtClean="0">
                          <a:ln>
                            <a:noFill/>
                          </a:ln>
                          <a:solidFill>
                            <a:schemeClr val="tx1"/>
                          </a:solidFill>
                          <a:effectLst/>
                          <a:latin typeface="Calibri" panose="020F0502020204030204" pitchFamily="34" charset="0"/>
                        </a:rPr>
                        <a:t>- gdy ocenie merytorycznej podlegać będzie powyżej 150 wniosków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572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smtClean="0">
                          <a:ln>
                            <a:noFill/>
                          </a:ln>
                          <a:solidFill>
                            <a:srgbClr val="000000"/>
                          </a:solidFill>
                          <a:effectLst/>
                          <a:latin typeface="Calibri" panose="020F0502020204030204" pitchFamily="34" charset="0"/>
                        </a:rPr>
                        <a:t>Ocena strategiczna  ZIT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altLang="pl-PL" sz="1800" b="1" i="0" u="none" strike="noStrike" cap="none" normalizeH="0" baseline="0" dirty="0" smtClean="0">
                        <a:ln>
                          <a:noFill/>
                        </a:ln>
                        <a:solidFill>
                          <a:srgbClr val="000000"/>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600" b="1" i="0" u="none" strike="noStrike" cap="none" normalizeH="0" baseline="0" dirty="0" smtClean="0">
                          <a:ln>
                            <a:noFill/>
                          </a:ln>
                          <a:solidFill>
                            <a:srgbClr val="000000"/>
                          </a:solidFill>
                          <a:effectLst/>
                          <a:latin typeface="Calibri" panose="020F0502020204030204" pitchFamily="34" charset="0"/>
                        </a:rPr>
                        <a:t>        21 dni </a:t>
                      </a:r>
                      <a:r>
                        <a:rPr kumimoji="0" lang="pl-PL" altLang="pl-PL" sz="1600" b="0" i="0" u="none" strike="noStrike" cap="none" normalizeH="0" baseline="0" dirty="0" smtClean="0">
                          <a:ln>
                            <a:noFill/>
                          </a:ln>
                          <a:solidFill>
                            <a:srgbClr val="000000"/>
                          </a:solidFill>
                          <a:effectLst/>
                          <a:latin typeface="Calibri" panose="020F0502020204030204" pitchFamily="34" charset="0"/>
                        </a:rPr>
                        <a:t>- do 100 wniosków</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600" b="1" i="0" u="none" strike="noStrike" cap="none" normalizeH="0" baseline="0" dirty="0" smtClean="0">
                          <a:ln>
                            <a:noFill/>
                          </a:ln>
                          <a:solidFill>
                            <a:srgbClr val="000000"/>
                          </a:solidFill>
                          <a:effectLst/>
                          <a:latin typeface="Calibri" panose="020F0502020204030204" pitchFamily="34" charset="0"/>
                        </a:rPr>
                        <a:t>        28  dni </a:t>
                      </a:r>
                      <a:r>
                        <a:rPr kumimoji="0" lang="pl-PL" altLang="pl-PL" sz="1600" b="0" i="0" u="none" strike="noStrike" cap="none" normalizeH="0" baseline="0" dirty="0" smtClean="0">
                          <a:ln>
                            <a:noFill/>
                          </a:ln>
                          <a:solidFill>
                            <a:srgbClr val="000000"/>
                          </a:solidFill>
                          <a:effectLst/>
                          <a:latin typeface="Calibri" panose="020F0502020204030204" pitchFamily="34" charset="0"/>
                        </a:rPr>
                        <a:t>- powyżej 100 wniosków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4452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smtClean="0">
                          <a:ln>
                            <a:noFill/>
                          </a:ln>
                          <a:solidFill>
                            <a:srgbClr val="000000"/>
                          </a:solidFill>
                          <a:effectLst/>
                          <a:latin typeface="Calibri" panose="020F0502020204030204" pitchFamily="34" charset="0"/>
                        </a:rPr>
                        <a:t>Negocjacje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altLang="pl-PL" sz="1600" b="1" i="0" u="none" strike="noStrike" cap="none" normalizeH="0" baseline="0" dirty="0" smtClean="0">
                          <a:ln>
                            <a:noFill/>
                          </a:ln>
                          <a:solidFill>
                            <a:srgbClr val="000000"/>
                          </a:solidFill>
                          <a:effectLst/>
                          <a:latin typeface="Calibri" panose="020F0502020204030204" pitchFamily="34" charset="0"/>
                        </a:rPr>
                        <a:t>        14 dni </a:t>
                      </a:r>
                      <a:r>
                        <a:rPr kumimoji="0" lang="pl-PL" altLang="pl-PL" sz="1600" b="0" i="0" u="none" strike="noStrike" cap="none" normalizeH="0" baseline="0" dirty="0" smtClean="0">
                          <a:ln>
                            <a:noFill/>
                          </a:ln>
                          <a:solidFill>
                            <a:srgbClr val="000000"/>
                          </a:solidFill>
                          <a:effectLst/>
                          <a:latin typeface="Calibri" panose="020F0502020204030204" pitchFamily="34" charset="0"/>
                        </a:rPr>
                        <a:t>niezależnie od liczby wniosków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ext uri="{91240B29-F687-4F45-9708-019B960494DF}"/>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smtClean="0">
              <a:solidFill>
                <a:srgbClr val="C105B8"/>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endParaRPr lang="pl-PL" sz="1800" dirty="0" smtClean="0">
              <a:solidFill>
                <a:srgbClr val="C105B8"/>
              </a:solidFill>
            </a:endParaRPr>
          </a:p>
          <a:p>
            <a:pPr algn="just" eaLnBrk="1" fontAlgn="auto" hangingPunct="1">
              <a:spcAft>
                <a:spcPts val="600"/>
              </a:spcAft>
              <a:defRPr/>
            </a:pPr>
            <a:endParaRPr lang="pl-PL" sz="1800" dirty="0" smtClean="0">
              <a:solidFill>
                <a:srgbClr val="C105B8"/>
              </a:solidFill>
            </a:endParaRPr>
          </a:p>
          <a:p>
            <a:pPr algn="ctr" eaLnBrk="1" fontAlgn="auto" hangingPunct="1">
              <a:spcAft>
                <a:spcPts val="0"/>
              </a:spcAft>
              <a:buFont typeface="Arial" pitchFamily="34" charset="0"/>
              <a:buNone/>
              <a:defRPr/>
            </a:pPr>
            <a:r>
              <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rPr>
              <a:t>Etap oceny formalnej:</a:t>
            </a:r>
          </a:p>
          <a:p>
            <a:pPr algn="ctr" eaLnBrk="1" fontAlgn="auto" hangingPunct="1">
              <a:spcAft>
                <a:spcPts val="0"/>
              </a:spcAft>
              <a:buFont typeface="Arial" pitchFamily="34" charset="0"/>
              <a:buNone/>
              <a:defRPr/>
            </a:pPr>
            <a:r>
              <a:rPr lang="pl-PL" sz="6000" b="1" u="sng" dirty="0" smtClean="0">
                <a:ln>
                  <a:solidFill>
                    <a:schemeClr val="tx1"/>
                  </a:solidFill>
                </a:ln>
                <a:solidFill>
                  <a:srgbClr val="C105B8"/>
                </a:solidFill>
                <a:effectLst>
                  <a:outerShdw blurRad="50800" dist="38100" dir="8100000" algn="tr" rotWithShape="0">
                    <a:prstClr val="black">
                      <a:alpha val="40000"/>
                    </a:prstClr>
                  </a:outerShdw>
                </a:effectLst>
              </a:rPr>
              <a:t>część I</a:t>
            </a:r>
            <a:r>
              <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rPr>
              <a:t> weryfikacja wymogów formalnych</a:t>
            </a:r>
            <a:endParaRPr lang="pl-PL" sz="6000" u="sng" dirty="0">
              <a:solidFill>
                <a:srgbClr val="C105B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578850" cy="5399087"/>
          </a:xfrm>
        </p:spPr>
        <p:txBody>
          <a:bodyPr>
            <a:normAutofit/>
          </a:bodyPr>
          <a:lstStyle/>
          <a:p>
            <a:pPr eaLnBrk="1" hangingPunct="1">
              <a:buFont typeface="Arial" pitchFamily="34" charset="0"/>
              <a:buNone/>
              <a:defRPr/>
            </a:pPr>
            <a:r>
              <a:rPr lang="pl-PL" sz="2400" b="1" i="1" dirty="0" smtClean="0">
                <a:solidFill>
                  <a:srgbClr val="7030A0"/>
                </a:solidFill>
                <a:effectLst>
                  <a:outerShdw blurRad="38100" dist="38100" dir="2700000" algn="tl">
                    <a:srgbClr val="C0C0C0"/>
                  </a:outerShdw>
                </a:effectLst>
              </a:rPr>
              <a:t>Kto weryfikuje? </a:t>
            </a:r>
          </a:p>
          <a:p>
            <a:pPr eaLnBrk="1" hangingPunct="1">
              <a:buFont typeface="Wingdings" pitchFamily="2" charset="2"/>
              <a:buChar char="ü"/>
              <a:defRPr/>
            </a:pPr>
            <a:r>
              <a:rPr lang="pl-PL" sz="1800" dirty="0" smtClean="0"/>
              <a:t>pracownik IOK (UMWD) -  zasada: </a:t>
            </a:r>
            <a:r>
              <a:rPr lang="pl-PL" sz="1800" b="1" dirty="0" smtClean="0"/>
              <a:t>1 wniosek – 1 pracownik</a:t>
            </a:r>
            <a:endParaRPr lang="pl-PL" sz="2400" b="1" i="1" dirty="0" smtClean="0">
              <a:solidFill>
                <a:srgbClr val="FF0000"/>
              </a:solidFill>
              <a:effectLst>
                <a:outerShdw blurRad="38100" dist="38100" dir="2700000" algn="tl">
                  <a:srgbClr val="C0C0C0"/>
                </a:outerShdw>
              </a:effectLst>
            </a:endParaRPr>
          </a:p>
          <a:p>
            <a:pPr algn="just" eaLnBrk="1" hangingPunct="1">
              <a:spcAft>
                <a:spcPts val="600"/>
              </a:spcAft>
              <a:buFont typeface="Arial" pitchFamily="34" charset="0"/>
              <a:buNone/>
              <a:defRPr/>
            </a:pPr>
            <a:r>
              <a:rPr lang="pl-PL" sz="2400" b="1" i="1" dirty="0" smtClean="0">
                <a:solidFill>
                  <a:srgbClr val="7030A0"/>
                </a:solidFill>
                <a:effectLst>
                  <a:outerShdw blurRad="38100" dist="38100" dir="2700000" algn="tl">
                    <a:srgbClr val="C0C0C0"/>
                  </a:outerShdw>
                </a:effectLst>
              </a:rPr>
              <a:t>Co jest sprawdzane?</a:t>
            </a:r>
            <a:r>
              <a:rPr lang="pl-PL" sz="2400" dirty="0" smtClean="0"/>
              <a:t> </a:t>
            </a:r>
          </a:p>
          <a:p>
            <a:pPr eaLnBrk="1" hangingPunct="1">
              <a:spcAft>
                <a:spcPts val="600"/>
              </a:spcAft>
              <a:buFont typeface="Arial" pitchFamily="34" charset="0"/>
              <a:buNone/>
              <a:defRPr/>
            </a:pPr>
            <a:r>
              <a:rPr lang="pl-PL" sz="1800" dirty="0" smtClean="0"/>
              <a:t>Przy </a:t>
            </a:r>
            <a:r>
              <a:rPr lang="pl-PL" sz="1800" i="1" dirty="0" smtClean="0"/>
              <a:t>użyciu </a:t>
            </a:r>
            <a:r>
              <a:rPr lang="pl-PL" sz="1800" b="1" i="1" dirty="0" smtClean="0"/>
              <a:t>karty oceny formalnej </a:t>
            </a:r>
            <a:r>
              <a:rPr lang="pl-PL" sz="1800" i="1" dirty="0" smtClean="0"/>
              <a:t>(część I weryfikacja wymogów formalnych na podstawie art. 43 Ustawy</a:t>
            </a:r>
            <a:r>
              <a:rPr lang="pl-PL" sz="1800" dirty="0" smtClean="0"/>
              <a:t>) sprawdzane jest, czy we wniosku występują </a:t>
            </a:r>
            <a:r>
              <a:rPr lang="pl-PL" sz="1800" b="1" dirty="0" smtClean="0"/>
              <a:t>braki formalne i/lub oczywiste omyłki </a:t>
            </a:r>
            <a:r>
              <a:rPr lang="pl-PL" sz="1800" dirty="0" smtClean="0"/>
              <a:t>zgodnie z art. 43 ustawy</a:t>
            </a:r>
            <a:r>
              <a:rPr lang="pl-PL" sz="1800" b="1" dirty="0" smtClean="0"/>
              <a:t>.  Ocena: tak, nie, nie dotyczy.</a:t>
            </a:r>
          </a:p>
          <a:p>
            <a:pPr algn="just" eaLnBrk="1" hangingPunct="1">
              <a:spcAft>
                <a:spcPts val="600"/>
              </a:spcAft>
              <a:buFont typeface="Arial" pitchFamily="34" charset="0"/>
              <a:buNone/>
              <a:defRPr/>
            </a:pPr>
            <a:r>
              <a:rPr lang="pl-PL" sz="1800" u="sng" dirty="0" smtClean="0"/>
              <a:t>Przykładowa</a:t>
            </a:r>
            <a:r>
              <a:rPr lang="pl-PL" sz="1800" dirty="0" smtClean="0"/>
              <a:t> lista braków formalnych, które mogą podlegać </a:t>
            </a:r>
            <a:r>
              <a:rPr lang="pl-PL" sz="1800" b="1" dirty="0" smtClean="0"/>
              <a:t>jednorazowej</a:t>
            </a:r>
            <a:r>
              <a:rPr lang="pl-PL" sz="1800" dirty="0" smtClean="0"/>
              <a:t> </a:t>
            </a:r>
            <a:r>
              <a:rPr lang="pl-PL" sz="1800" b="1" dirty="0" smtClean="0"/>
              <a:t>korekcie</a:t>
            </a:r>
            <a:r>
              <a:rPr lang="pl-PL" sz="1800" dirty="0" smtClean="0"/>
              <a:t> </a:t>
            </a:r>
            <a:br>
              <a:rPr lang="pl-PL" sz="1800" dirty="0" smtClean="0"/>
            </a:br>
            <a:r>
              <a:rPr lang="pl-PL" sz="1800" b="1" dirty="0" smtClean="0"/>
              <a:t>lub uzupełnieniu </a:t>
            </a:r>
            <a:r>
              <a:rPr lang="pl-PL" sz="1800" dirty="0" smtClean="0"/>
              <a:t>obejmuje:</a:t>
            </a:r>
          </a:p>
          <a:p>
            <a:pPr algn="just" eaLnBrk="1" hangingPunct="1">
              <a:buFont typeface="Wingdings" pitchFamily="2" charset="2"/>
              <a:buChar char="ü"/>
              <a:defRPr/>
            </a:pPr>
            <a:r>
              <a:rPr lang="pl-PL" sz="1800" dirty="0" smtClean="0"/>
              <a:t> brak wypełnienia punktu 3 wniosku zgodnie z wymogami określonymi </a:t>
            </a:r>
            <a:br>
              <a:rPr lang="pl-PL" sz="1800" dirty="0" smtClean="0"/>
            </a:br>
            <a:r>
              <a:rPr lang="pl-PL" sz="1800" dirty="0" smtClean="0"/>
              <a:t> w instrukcji wypełniania wniosku;</a:t>
            </a:r>
          </a:p>
          <a:p>
            <a:pPr algn="just" eaLnBrk="1" hangingPunct="1">
              <a:buFont typeface="Wingdings" pitchFamily="2" charset="2"/>
              <a:buChar char="ü"/>
              <a:defRPr/>
            </a:pPr>
            <a:r>
              <a:rPr lang="pl-PL" sz="1800" dirty="0" smtClean="0"/>
              <a:t> brak wymaganych załączników;</a:t>
            </a:r>
          </a:p>
          <a:p>
            <a:pPr algn="just" eaLnBrk="1" hangingPunct="1">
              <a:buFont typeface="Wingdings" pitchFamily="2" charset="2"/>
              <a:buChar char="ü"/>
              <a:defRPr/>
            </a:pPr>
            <a:r>
              <a:rPr lang="pl-PL" sz="1800" dirty="0" smtClean="0"/>
              <a:t> nie wskazany lub błędnie wskazany charakter konkursu w pkt. 1.20 (właściwy ZIT)</a:t>
            </a:r>
            <a:endParaRPr lang="pl-PL" sz="1800" b="1" i="1" dirty="0" smtClean="0">
              <a:effectLst>
                <a:outerShdw blurRad="38100" dist="38100" dir="2700000" algn="tl">
                  <a:srgbClr val="C0C0C0"/>
                </a:outerShdw>
              </a:effectLst>
            </a:endParaRPr>
          </a:p>
          <a:p>
            <a:pPr algn="just" eaLnBrk="1" hangingPunct="1">
              <a:spcAft>
                <a:spcPts val="600"/>
              </a:spcAft>
              <a:buFont typeface="Arial" pitchFamily="34" charset="0"/>
              <a:buNone/>
              <a:defRPr/>
            </a:pPr>
            <a:r>
              <a:rPr lang="pl-PL" sz="1800" i="1" dirty="0" smtClean="0"/>
              <a:t>	</a:t>
            </a:r>
            <a:r>
              <a:rPr lang="pl-PL" sz="1700" b="1" i="1" dirty="0" smtClean="0">
                <a:solidFill>
                  <a:srgbClr val="339933"/>
                </a:solidFill>
              </a:rPr>
              <a:t>w przypadku stwierdzenia we wniosku braków formalnych i/lub oczywistych omyłek wniosek  kierowany jest do uzupełnienia/poprawy – w przypadku, gdy stwierdzony brak formalny i/lub oczywista omyłka uniemożliwiają ocenę projektu, jego ocena jest wstrzymywana na czas dokonywania uzupełnień</a:t>
            </a:r>
          </a:p>
          <a:p>
            <a:pPr algn="just" eaLnBrk="1" hangingPunct="1">
              <a:spcAft>
                <a:spcPts val="600"/>
              </a:spcAft>
              <a:buFont typeface="Arial" pitchFamily="34" charset="0"/>
              <a:buNone/>
              <a:defRPr/>
            </a:pPr>
            <a:endParaRPr lang="pl-PL" sz="1800" dirty="0" smtClean="0"/>
          </a:p>
          <a:p>
            <a:pPr eaLnBrk="1" hangingPunct="1">
              <a:buFont typeface="Arial" pitchFamily="34" charset="0"/>
              <a:buNone/>
              <a:defRPr/>
            </a:pPr>
            <a:endParaRPr lang="pl-PL" sz="1800" dirty="0" smtClean="0"/>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600" b="1" i="1" dirty="0" smtClean="0">
                <a:ln>
                  <a:solidFill>
                    <a:schemeClr val="tx1"/>
                  </a:solidFill>
                </a:ln>
                <a:solidFill>
                  <a:srgbClr val="C105B8"/>
                </a:solidFill>
                <a:effectLst>
                  <a:outerShdw blurRad="50800" dist="38100" dir="8100000" algn="tr" rotWithShape="0">
                    <a:prstClr val="black">
                      <a:alpha val="40000"/>
                    </a:prstClr>
                  </a:outerShdw>
                </a:effectLst>
              </a:rPr>
              <a:t>Weryfikacja wymogów formalnych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600" b="1" i="1" dirty="0" smtClean="0">
                <a:ln>
                  <a:solidFill>
                    <a:schemeClr val="tx1"/>
                  </a:solidFill>
                </a:ln>
                <a:solidFill>
                  <a:srgbClr val="C105B8"/>
                </a:solidFill>
                <a:effectLst>
                  <a:outerShdw blurRad="50800" dist="38100" dir="8100000" algn="tr" rotWithShape="0">
                    <a:prstClr val="black">
                      <a:alpha val="40000"/>
                    </a:prstClr>
                  </a:outerShdw>
                </a:effectLst>
              </a:rPr>
              <a:t>Weryfikacja wymogów formalnych</a:t>
            </a:r>
          </a:p>
        </p:txBody>
      </p:sp>
      <p:sp>
        <p:nvSpPr>
          <p:cNvPr id="4" name="Prostokąt 3"/>
          <p:cNvSpPr/>
          <p:nvPr/>
        </p:nvSpPr>
        <p:spPr>
          <a:xfrm>
            <a:off x="611188" y="1052513"/>
            <a:ext cx="8208962" cy="5508625"/>
          </a:xfrm>
          <a:prstGeom prst="rect">
            <a:avLst/>
          </a:prstGeom>
        </p:spPr>
        <p:txBody>
          <a:bodyPr>
            <a:spAutoFit/>
          </a:bodyPr>
          <a:lstStyle/>
          <a:p>
            <a:pPr eaLnBrk="1" hangingPunct="1">
              <a:defRPr/>
            </a:pPr>
            <a:r>
              <a:rPr lang="pl-PL" sz="2400" b="1" i="1" dirty="0">
                <a:solidFill>
                  <a:srgbClr val="7030A0"/>
                </a:solidFill>
                <a:effectLst>
                  <a:outerShdw blurRad="38100" dist="38100" dir="2700000" algn="tl">
                    <a:srgbClr val="C0C0C0"/>
                  </a:outerShdw>
                </a:effectLst>
              </a:rPr>
              <a:t>Jak to działa?</a:t>
            </a:r>
          </a:p>
          <a:p>
            <a:pPr eaLnBrk="1" hangingPunct="1">
              <a:defRPr/>
            </a:pPr>
            <a:r>
              <a:rPr lang="pl-PL" b="1" dirty="0"/>
              <a:t>Jeżeli we wniosku o dofinansowanie stwierdzono braki formalne i/lub oczywiste omyłki </a:t>
            </a:r>
            <a:r>
              <a:rPr lang="pl-PL" dirty="0"/>
              <a:t>IOK wzywa wnioskodawcę do uzupełnienia lub korekty. Korekta nie może prowadzić do </a:t>
            </a:r>
            <a:r>
              <a:rPr lang="pl-PL" b="1" u="sng" dirty="0"/>
              <a:t>istotnej modyfikacji wniosku o dofinansowanie</a:t>
            </a:r>
            <a:r>
              <a:rPr lang="pl-PL" dirty="0"/>
              <a:t>.</a:t>
            </a:r>
          </a:p>
          <a:p>
            <a:pPr eaLnBrk="1" hangingPunct="1">
              <a:defRPr/>
            </a:pPr>
            <a:endParaRPr lang="pl-PL" dirty="0"/>
          </a:p>
          <a:p>
            <a:pPr algn="just" eaLnBrk="1" hangingPunct="1">
              <a:defRPr/>
            </a:pPr>
            <a:r>
              <a:rPr lang="pl-PL" dirty="0"/>
              <a:t>Wnioskodawca </a:t>
            </a:r>
            <a:r>
              <a:rPr lang="pl-PL" b="1" dirty="0">
                <a:solidFill>
                  <a:srgbClr val="339933"/>
                </a:solidFill>
              </a:rPr>
              <a:t>wprowadza poprawki lub uzasadnia brak ich wprowadzenia</a:t>
            </a:r>
            <a:r>
              <a:rPr lang="pl-PL" b="1" dirty="0">
                <a:solidFill>
                  <a:srgbClr val="00B050"/>
                </a:solidFill>
              </a:rPr>
              <a:t> </a:t>
            </a:r>
            <a:br>
              <a:rPr lang="pl-PL" b="1" dirty="0">
                <a:solidFill>
                  <a:srgbClr val="00B050"/>
                </a:solidFill>
              </a:rPr>
            </a:br>
            <a:r>
              <a:rPr lang="pl-PL" dirty="0"/>
              <a:t>we wniosku o dofinansowanie w terminie.</a:t>
            </a:r>
          </a:p>
          <a:p>
            <a:pPr algn="just" eaLnBrk="1" hangingPunct="1">
              <a:defRPr/>
            </a:pPr>
            <a:endParaRPr lang="pl-PL" dirty="0"/>
          </a:p>
          <a:p>
            <a:pPr eaLnBrk="1" hangingPunct="1">
              <a:buFont typeface="Arial" pitchFamily="34" charset="0"/>
              <a:buNone/>
              <a:defRPr/>
            </a:pPr>
            <a:r>
              <a:rPr lang="pl-PL" sz="2400" b="1" i="1" dirty="0">
                <a:solidFill>
                  <a:srgbClr val="7030A0"/>
                </a:solidFill>
                <a:effectLst>
                  <a:outerShdw blurRad="38100" dist="38100" dir="2700000" algn="tl">
                    <a:srgbClr val="C0C0C0"/>
                  </a:outerShdw>
                </a:effectLst>
              </a:rPr>
              <a:t>Kto weryfikuje? </a:t>
            </a:r>
          </a:p>
          <a:p>
            <a:pPr eaLnBrk="1" hangingPunct="1">
              <a:buFont typeface="Wingdings" pitchFamily="2" charset="2"/>
              <a:buChar char="ü"/>
              <a:defRPr/>
            </a:pPr>
            <a:r>
              <a:rPr lang="pl-PL" dirty="0"/>
              <a:t>pracownik IOK (UMWD)</a:t>
            </a:r>
          </a:p>
          <a:p>
            <a:pPr eaLnBrk="1" hangingPunct="1">
              <a:defRPr/>
            </a:pPr>
            <a:endParaRPr lang="pl-PL" dirty="0"/>
          </a:p>
          <a:p>
            <a:pPr algn="just" eaLnBrk="1" hangingPunct="1">
              <a:spcAft>
                <a:spcPts val="600"/>
              </a:spcAft>
              <a:buFont typeface="Arial" pitchFamily="34" charset="0"/>
              <a:buNone/>
              <a:defRPr/>
            </a:pPr>
            <a:r>
              <a:rPr lang="pl-PL" sz="2400" b="1" i="1" dirty="0">
                <a:solidFill>
                  <a:srgbClr val="7030A0"/>
                </a:solidFill>
                <a:effectLst>
                  <a:outerShdw blurRad="38100" dist="38100" dir="2700000" algn="tl">
                    <a:srgbClr val="C0C0C0"/>
                  </a:outerShdw>
                </a:effectLst>
              </a:rPr>
              <a:t>Co jest sprawdzane?</a:t>
            </a:r>
            <a:r>
              <a:rPr lang="pl-PL" sz="2400" dirty="0"/>
              <a:t> </a:t>
            </a:r>
          </a:p>
          <a:p>
            <a:pPr eaLnBrk="1" hangingPunct="1">
              <a:spcAft>
                <a:spcPts val="600"/>
              </a:spcAft>
              <a:defRPr/>
            </a:pPr>
            <a:r>
              <a:rPr lang="pl-PL" dirty="0"/>
              <a:t>Przy użyciu </a:t>
            </a:r>
            <a:r>
              <a:rPr lang="pl-PL" b="1" i="1" dirty="0"/>
              <a:t>karty oceny formalnej </a:t>
            </a:r>
            <a:r>
              <a:rPr lang="pl-PL" i="1" dirty="0"/>
              <a:t>(część I weryfikacja wymogów formalnych uzupełnionego / poprawionego wniosku na podstawie art. 43 Ustawy</a:t>
            </a:r>
            <a:r>
              <a:rPr lang="pl-PL" dirty="0"/>
              <a:t>) sprawdzane jest, czy we wniosku dokonano  poprawy wskazanych w piśmie IOK  braków formalnych i/lub oczywistych omyłek  oraz czy w przypadku braku uzupełniania / poprawy  ze strony wnioskodawcy uzasadniono w wystarczający sposób ich brak.</a:t>
            </a:r>
          </a:p>
          <a:p>
            <a:pPr eaLnBrk="1" hangingPunct="1">
              <a:spcAft>
                <a:spcPts val="600"/>
              </a:spcAft>
              <a:defRPr/>
            </a:pPr>
            <a:r>
              <a:rPr lang="pl-PL" b="1" dirty="0"/>
              <a:t>Ocena: tak, nie, nie dotyczy.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600" b="1" i="1" dirty="0" smtClean="0">
                <a:ln>
                  <a:solidFill>
                    <a:schemeClr val="tx1"/>
                  </a:solidFill>
                </a:ln>
                <a:solidFill>
                  <a:srgbClr val="C105B8"/>
                </a:solidFill>
                <a:effectLst>
                  <a:outerShdw blurRad="50800" dist="38100" dir="8100000" algn="tr" rotWithShape="0">
                    <a:prstClr val="black">
                      <a:alpha val="40000"/>
                    </a:prstClr>
                  </a:outerShdw>
                </a:effectLst>
              </a:rPr>
              <a:t>Weryfikacja wymogów formalnych</a:t>
            </a:r>
          </a:p>
        </p:txBody>
      </p:sp>
      <p:sp>
        <p:nvSpPr>
          <p:cNvPr id="4" name="Prostokąt 3"/>
          <p:cNvSpPr/>
          <p:nvPr/>
        </p:nvSpPr>
        <p:spPr>
          <a:xfrm>
            <a:off x="611188" y="1052513"/>
            <a:ext cx="8208962" cy="4662487"/>
          </a:xfrm>
          <a:prstGeom prst="rect">
            <a:avLst/>
          </a:prstGeom>
        </p:spPr>
        <p:txBody>
          <a:bodyPr>
            <a:spAutoFit/>
          </a:bodyPr>
          <a:lstStyle/>
          <a:p>
            <a:pPr eaLnBrk="1" hangingPunct="1">
              <a:defRPr/>
            </a:pPr>
            <a:r>
              <a:rPr lang="pl-PL" sz="2400" b="1" i="1" dirty="0">
                <a:solidFill>
                  <a:srgbClr val="7030A0"/>
                </a:solidFill>
                <a:effectLst>
                  <a:outerShdw blurRad="38100" dist="38100" dir="2700000" algn="tl">
                    <a:srgbClr val="C0C0C0"/>
                  </a:outerShdw>
                </a:effectLst>
              </a:rPr>
              <a:t>Jak to działa?</a:t>
            </a:r>
          </a:p>
          <a:p>
            <a:pPr eaLnBrk="1" hangingPunct="1">
              <a:defRPr/>
            </a:pPr>
            <a:endParaRPr lang="pl-PL" dirty="0"/>
          </a:p>
          <a:p>
            <a:pPr eaLnBrk="1" hangingPunct="1">
              <a:defRPr/>
            </a:pPr>
            <a:r>
              <a:rPr lang="pl-PL" dirty="0"/>
              <a:t>Poprawnie uzupełniony lub skorygowany wniosek będzie podlegał</a:t>
            </a:r>
          </a:p>
          <a:p>
            <a:pPr eaLnBrk="1" hangingPunct="1">
              <a:defRPr/>
            </a:pPr>
            <a:endParaRPr lang="pl-PL" dirty="0"/>
          </a:p>
          <a:p>
            <a:pPr algn="just" eaLnBrk="1" hangingPunct="1">
              <a:buFont typeface="Wingdings" pitchFamily="2" charset="2"/>
              <a:buChar char="Ø"/>
              <a:defRPr/>
            </a:pPr>
            <a:r>
              <a:rPr lang="pl-PL" b="1" dirty="0"/>
              <a:t>  ocenie formalnej  (ocenie kryteriów formalnych i kryteriów dostępu) w ramach etapu oceny formalnej</a:t>
            </a:r>
          </a:p>
          <a:p>
            <a:pPr eaLnBrk="1" hangingPunct="1">
              <a:spcAft>
                <a:spcPts val="600"/>
              </a:spcAft>
              <a:defRPr/>
            </a:pPr>
            <a:endParaRPr lang="pl-PL" sz="2400" b="1" u="sng" dirty="0">
              <a:solidFill>
                <a:srgbClr val="C00000"/>
              </a:solidFill>
              <a:effectLst>
                <a:outerShdw blurRad="38100" dist="38100" dir="2700000" algn="tl">
                  <a:srgbClr val="C0C0C0"/>
                </a:outerShdw>
              </a:effectLst>
            </a:endParaRPr>
          </a:p>
          <a:p>
            <a:pPr eaLnBrk="1" hangingPunct="1">
              <a:spcAft>
                <a:spcPts val="600"/>
              </a:spcAft>
              <a:defRPr/>
            </a:pPr>
            <a:r>
              <a:rPr lang="pl-PL" sz="2400" b="1" u="sng" dirty="0">
                <a:solidFill>
                  <a:srgbClr val="C00000"/>
                </a:solidFill>
                <a:effectLst>
                  <a:outerShdw blurRad="38100" dist="38100" dir="2700000" algn="tl">
                    <a:srgbClr val="C0C0C0"/>
                  </a:outerShdw>
                </a:effectLst>
              </a:rPr>
              <a:t>UWAGA</a:t>
            </a:r>
          </a:p>
          <a:p>
            <a:pPr eaLnBrk="1" hangingPunct="1">
              <a:spcAft>
                <a:spcPts val="600"/>
              </a:spcAft>
              <a:defRPr/>
            </a:pPr>
            <a:r>
              <a:rPr lang="pl-PL" dirty="0"/>
              <a:t>Wnioskodawca </a:t>
            </a:r>
            <a:r>
              <a:rPr lang="pl-PL" b="1" dirty="0">
                <a:solidFill>
                  <a:srgbClr val="C00000"/>
                </a:solidFill>
              </a:rPr>
              <a:t>nie poprawia </a:t>
            </a:r>
            <a:r>
              <a:rPr lang="pl-PL" dirty="0"/>
              <a:t>w terminie, </a:t>
            </a:r>
            <a:r>
              <a:rPr lang="pl-PL" b="1" dirty="0">
                <a:solidFill>
                  <a:srgbClr val="C00000"/>
                </a:solidFill>
              </a:rPr>
              <a:t>nie poprawia </a:t>
            </a:r>
            <a:r>
              <a:rPr lang="pl-PL" dirty="0"/>
              <a:t>wszystkich braków i omyłek lub </a:t>
            </a:r>
            <a:r>
              <a:rPr lang="pl-PL" b="1" dirty="0">
                <a:solidFill>
                  <a:srgbClr val="C00000"/>
                </a:solidFill>
              </a:rPr>
              <a:t>wprowadza zmiany </a:t>
            </a:r>
            <a:r>
              <a:rPr lang="pl-PL" dirty="0"/>
              <a:t>niezgodnie z wezwaniem –</a:t>
            </a:r>
            <a:r>
              <a:rPr lang="pl-PL" b="1" dirty="0"/>
              <a:t> </a:t>
            </a:r>
            <a:r>
              <a:rPr lang="pl-PL" sz="2400" b="1" dirty="0">
                <a:solidFill>
                  <a:srgbClr val="C00000"/>
                </a:solidFill>
              </a:rPr>
              <a:t>wniosek pozostaje bez rozpatrzenia, nie podlega dalszej ocenie.</a:t>
            </a:r>
          </a:p>
          <a:p>
            <a:pPr eaLnBrk="1" hangingPunct="1">
              <a:spcAft>
                <a:spcPts val="600"/>
              </a:spcAft>
              <a:defRPr/>
            </a:pPr>
            <a:r>
              <a:rPr lang="pl-PL" dirty="0"/>
              <a:t>Wymogi formalne w odniesieniu do wniosku o dofinansowanie nie są kryteriami, więc wnioskodawcy </a:t>
            </a:r>
            <a:r>
              <a:rPr lang="pl-PL" b="1" u="sng" dirty="0">
                <a:solidFill>
                  <a:srgbClr val="C00000"/>
                </a:solidFill>
              </a:rPr>
              <a:t>nie przysługuje protest </a:t>
            </a:r>
            <a:r>
              <a:rPr lang="pl-PL" dirty="0"/>
              <a:t>w rozumieniu rozdz. 15 ustawy wdrożeniowej, w przypadku pozostawienia jego wniosku o dofinansowanie bez rozpatrzenia.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zawartości 2"/>
          <p:cNvSpPr>
            <a:spLocks noGrp="1"/>
          </p:cNvSpPr>
          <p:nvPr>
            <p:ph idx="1"/>
          </p:nvPr>
        </p:nvSpPr>
        <p:spPr>
          <a:xfrm>
            <a:off x="468313" y="908050"/>
            <a:ext cx="8229600" cy="5949950"/>
          </a:xfrm>
        </p:spPr>
        <p:txBody>
          <a:bodyPr/>
          <a:lstStyle/>
          <a:p>
            <a:pPr eaLnBrk="1" hangingPunct="1">
              <a:spcBef>
                <a:spcPct val="0"/>
              </a:spcBef>
              <a:buFont typeface="Wingdings" pitchFamily="2" charset="2"/>
              <a:buChar char="Ø"/>
            </a:pPr>
            <a:endParaRPr lang="pl-PL" altLang="pl-PL" sz="1800" smtClean="0"/>
          </a:p>
          <a:p>
            <a:pPr eaLnBrk="1" hangingPunct="1">
              <a:spcBef>
                <a:spcPct val="0"/>
              </a:spcBef>
              <a:buFont typeface="Wingdings" pitchFamily="2" charset="2"/>
              <a:buChar char="Ø"/>
            </a:pPr>
            <a:endParaRPr lang="pl-PL" altLang="pl-PL" sz="1800" smtClean="0"/>
          </a:p>
          <a:p>
            <a:pPr eaLnBrk="1" hangingPunct="1">
              <a:spcBef>
                <a:spcPct val="0"/>
              </a:spcBef>
              <a:buFont typeface="Wingdings" pitchFamily="2" charset="2"/>
              <a:buChar char="Ø"/>
            </a:pPr>
            <a:r>
              <a:rPr lang="pl-PL" altLang="pl-PL" sz="1800" b="1" smtClean="0"/>
              <a:t>nazwa Wnioskodawcy lub Partnera niezgodna z nazwą wskazaną w dokumentach rejestrowych </a:t>
            </a:r>
            <a:r>
              <a:rPr lang="pl-PL" altLang="pl-PL" sz="1600" smtClean="0"/>
              <a:t>(konieczne rozwinięcie skrótów np. sp. z o.o. </a:t>
            </a:r>
            <a:r>
              <a:rPr lang="pl-PL" altLang="pl-PL" sz="1600" smtClean="0">
                <a:sym typeface="Wingdings" pitchFamily="2" charset="2"/>
              </a:rPr>
              <a:t> spóła z ograniczoną odpowiedzialnością, cudzysłów, myślnik, Urząd zamiast Gminy, Starostwo zamiast Powiatu itp.);</a:t>
            </a:r>
          </a:p>
          <a:p>
            <a:pPr eaLnBrk="1" hangingPunct="1">
              <a:spcBef>
                <a:spcPct val="0"/>
              </a:spcBef>
              <a:buFont typeface="Arial" pitchFamily="34" charset="0"/>
              <a:buNone/>
            </a:pPr>
            <a:endParaRPr lang="pl-PL" altLang="pl-PL" sz="1600" smtClean="0"/>
          </a:p>
          <a:p>
            <a:pPr eaLnBrk="1" hangingPunct="1">
              <a:spcBef>
                <a:spcPct val="0"/>
              </a:spcBef>
              <a:buFont typeface="Wingdings" pitchFamily="2" charset="2"/>
              <a:buChar char="Ø"/>
            </a:pPr>
            <a:r>
              <a:rPr lang="pl-PL" altLang="pl-PL" sz="1800" b="1" smtClean="0"/>
              <a:t>brak pełnomocnictwa do reprezentowania Wnioskodaw</a:t>
            </a:r>
            <a:r>
              <a:rPr lang="pl-PL" altLang="pl-PL" sz="1800" smtClean="0"/>
              <a:t>cy;</a:t>
            </a:r>
          </a:p>
          <a:p>
            <a:pPr eaLnBrk="1" hangingPunct="1">
              <a:spcBef>
                <a:spcPct val="0"/>
              </a:spcBef>
              <a:buFont typeface="Arial" pitchFamily="34" charset="0"/>
              <a:buNone/>
            </a:pPr>
            <a:endParaRPr lang="pl-PL" altLang="pl-PL" sz="1800" smtClean="0"/>
          </a:p>
          <a:p>
            <a:pPr eaLnBrk="1" hangingPunct="1">
              <a:spcBef>
                <a:spcPct val="0"/>
              </a:spcBef>
              <a:buFont typeface="Wingdings" pitchFamily="2" charset="2"/>
              <a:buChar char="Ø"/>
            </a:pPr>
            <a:r>
              <a:rPr lang="pl-PL" altLang="pl-PL" sz="1800" b="1" smtClean="0"/>
              <a:t>nieprawidłowe określanie charakteru konkursu w pkt. 1.20 </a:t>
            </a:r>
            <a:r>
              <a:rPr lang="pl-PL" altLang="pl-PL" sz="1800" smtClean="0"/>
              <a:t>- należy wskazać właściwy ZIT;</a:t>
            </a:r>
          </a:p>
          <a:p>
            <a:pPr eaLnBrk="1" hangingPunct="1">
              <a:spcBef>
                <a:spcPct val="0"/>
              </a:spcBef>
              <a:buFont typeface="Arial" pitchFamily="34" charset="0"/>
              <a:buNone/>
            </a:pPr>
            <a:endParaRPr lang="pl-PL" altLang="pl-PL" sz="1800" smtClean="0"/>
          </a:p>
          <a:p>
            <a:pPr eaLnBrk="1" hangingPunct="1">
              <a:spcBef>
                <a:spcPct val="0"/>
              </a:spcBef>
              <a:buFont typeface="Wingdings" pitchFamily="2" charset="2"/>
              <a:buChar char="Ø"/>
            </a:pPr>
            <a:r>
              <a:rPr lang="pl-PL" altLang="pl-PL" sz="1800" b="1" smtClean="0"/>
              <a:t>brak wskazania właściwego PKD pkt. 2.6</a:t>
            </a:r>
            <a:r>
              <a:rPr lang="pl-PL" altLang="pl-PL" sz="1800" smtClean="0"/>
              <a:t>;</a:t>
            </a:r>
          </a:p>
          <a:p>
            <a:pPr eaLnBrk="1" hangingPunct="1">
              <a:spcBef>
                <a:spcPct val="0"/>
              </a:spcBef>
              <a:buFont typeface="Arial" pitchFamily="34" charset="0"/>
              <a:buNone/>
            </a:pPr>
            <a:endParaRPr lang="pl-PL" altLang="pl-PL" sz="1800" smtClean="0"/>
          </a:p>
          <a:p>
            <a:pPr eaLnBrk="1" hangingPunct="1">
              <a:spcBef>
                <a:spcPct val="0"/>
              </a:spcBef>
              <a:buFont typeface="Wingdings" pitchFamily="2" charset="2"/>
              <a:buChar char="Ø"/>
            </a:pPr>
            <a:r>
              <a:rPr lang="pl-PL" altLang="pl-PL" sz="1800" b="1" smtClean="0"/>
              <a:t>niespójność pomiędzy pkt. 1.17, a 2.10.1.1 </a:t>
            </a:r>
            <a:r>
              <a:rPr lang="pl-PL" altLang="pl-PL" sz="1600" smtClean="0"/>
              <a:t>(dotyczy projektu partnerskiego)</a:t>
            </a:r>
          </a:p>
          <a:p>
            <a:pPr eaLnBrk="1" hangingPunct="1">
              <a:buFont typeface="Arial" pitchFamily="34" charset="0"/>
              <a:buNone/>
            </a:pPr>
            <a:endParaRPr lang="pl-PL" altLang="pl-PL" sz="1800" smtClean="0"/>
          </a:p>
          <a:p>
            <a:pPr eaLnBrk="1" hangingPunct="1">
              <a:buFont typeface="Wingdings" pitchFamily="2" charset="2"/>
              <a:buChar char="Ø"/>
            </a:pPr>
            <a:endParaRPr lang="pl-PL" altLang="pl-PL" sz="1800" smtClean="0"/>
          </a:p>
          <a:p>
            <a:pPr eaLnBrk="1" hangingPunct="1">
              <a:buFont typeface="Wingdings" pitchFamily="2" charset="2"/>
              <a:buChar char="Ø"/>
            </a:pPr>
            <a:endParaRPr lang="pl-PL" altLang="pl-PL" sz="1800" smtClean="0"/>
          </a:p>
          <a:p>
            <a:pPr eaLnBrk="1" hangingPunct="1">
              <a:buFont typeface="Arial" pitchFamily="34" charset="0"/>
              <a:buNone/>
            </a:pPr>
            <a:endParaRPr lang="pl-PL" altLang="pl-PL" sz="1800" smtClean="0"/>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Autofit/>
          </a:bodyPr>
          <a:lstStyle/>
          <a:p>
            <a:pPr algn="l" eaLnBrk="1" fontAlgn="auto" hangingPunct="1">
              <a:spcAft>
                <a:spcPts val="0"/>
              </a:spcAft>
              <a:defRPr/>
            </a:pPr>
            <a:r>
              <a:rPr lang="pl-PL" sz="2400" b="1" i="1" dirty="0" smtClean="0">
                <a:ln>
                  <a:solidFill>
                    <a:schemeClr val="tx1"/>
                  </a:solidFill>
                </a:ln>
                <a:solidFill>
                  <a:srgbClr val="C105B8"/>
                </a:solidFill>
                <a:effectLst>
                  <a:outerShdw blurRad="50800" dist="38100" dir="8100000" algn="tr" rotWithShape="0">
                    <a:prstClr val="black">
                      <a:alpha val="40000"/>
                    </a:prstClr>
                  </a:outerShdw>
                </a:effectLst>
              </a:rPr>
              <a:t/>
            </a:r>
            <a:br>
              <a:rPr lang="pl-PL" sz="24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5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podczas </a:t>
            </a:r>
            <a:br>
              <a:rPr lang="pl-PL" sz="25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500" b="1" i="1" dirty="0" smtClean="0">
                <a:ln>
                  <a:solidFill>
                    <a:schemeClr val="tx1"/>
                  </a:solidFill>
                </a:ln>
                <a:solidFill>
                  <a:srgbClr val="C105B8"/>
                </a:solidFill>
                <a:effectLst>
                  <a:outerShdw blurRad="50800" dist="38100" dir="8100000" algn="tr" rotWithShape="0">
                    <a:prstClr val="black">
                      <a:alpha val="40000"/>
                    </a:prstClr>
                  </a:outerShdw>
                </a:effectLst>
              </a:rPr>
              <a:t>weryfikacji wymogów formalnych</a:t>
            </a:r>
            <a:r>
              <a:rPr lang="pl-PL" sz="2200" b="1" i="1" dirty="0" smtClean="0">
                <a:ln>
                  <a:solidFill>
                    <a:schemeClr val="tx1"/>
                  </a:solidFill>
                </a:ln>
                <a:solidFill>
                  <a:srgbClr val="C105B8"/>
                </a:solidFill>
                <a:effectLst>
                  <a:outerShdw blurRad="50800" dist="38100" dir="8100000" algn="tr" rotWithShape="0">
                    <a:prstClr val="black">
                      <a:alpha val="40000"/>
                    </a:prstClr>
                  </a:outerShdw>
                </a:effectLst>
              </a:rPr>
              <a:t/>
            </a:r>
            <a:br>
              <a:rPr lang="pl-PL" sz="2200" b="1" i="1" dirty="0" smtClean="0">
                <a:ln>
                  <a:solidFill>
                    <a:schemeClr val="tx1"/>
                  </a:solidFill>
                </a:ln>
                <a:solidFill>
                  <a:srgbClr val="C105B8"/>
                </a:solidFill>
                <a:effectLst>
                  <a:outerShdw blurRad="50800" dist="38100" dir="8100000" algn="tr" rotWithShape="0">
                    <a:prstClr val="black">
                      <a:alpha val="40000"/>
                    </a:prstClr>
                  </a:outerShdw>
                </a:effectLst>
              </a:rPr>
            </a:br>
            <a:endParaRPr lang="pl-PL" sz="2200" b="1" i="1" dirty="0" smtClean="0">
              <a:ln>
                <a:solidFill>
                  <a:schemeClr val="tx1"/>
                </a:solidFill>
              </a:ln>
              <a:solidFill>
                <a:srgbClr val="C105B8"/>
              </a:solidFill>
              <a:effectLst>
                <a:outerShdw blurRad="50800" dist="38100" dir="81000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ole tekstowe 18"/>
          <p:cNvSpPr txBox="1">
            <a:spLocks noChangeArrowheads="1"/>
          </p:cNvSpPr>
          <p:nvPr/>
        </p:nvSpPr>
        <p:spPr bwMode="auto">
          <a:xfrm>
            <a:off x="-107950" y="5715000"/>
            <a:ext cx="9144000" cy="1143000"/>
          </a:xfrm>
          <a:prstGeom prst="rect">
            <a:avLst/>
          </a:prstGeom>
          <a:solidFill>
            <a:schemeClr val="bg1"/>
          </a:solidFill>
          <a:ln w="9525">
            <a:noFill/>
            <a:miter lim="800000"/>
            <a:headEnd/>
            <a:tailEnd/>
          </a:ln>
        </p:spPr>
        <p:txBody>
          <a:bodyPr/>
          <a:lstStyle/>
          <a:p>
            <a:endParaRPr lang="pl-PL" altLang="pl-PL" b="1"/>
          </a:p>
        </p:txBody>
      </p:sp>
      <p:sp>
        <p:nvSpPr>
          <p:cNvPr id="11" name="Prostokąt 10"/>
          <p:cNvSpPr>
            <a:spLocks noChangeArrowheads="1"/>
          </p:cNvSpPr>
          <p:nvPr/>
        </p:nvSpPr>
        <p:spPr bwMode="auto">
          <a:xfrm>
            <a:off x="971600" y="1302655"/>
            <a:ext cx="4404364" cy="857250"/>
          </a:xfrm>
          <a:prstGeom prst="rect">
            <a:avLst/>
          </a:prstGeom>
          <a:solidFill>
            <a:srgbClr val="AD1998"/>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endParaRPr lang="pl-PL" altLang="pl-PL" dirty="0">
              <a:solidFill>
                <a:srgbClr val="FFFFFF"/>
              </a:solidFill>
            </a:endParaRPr>
          </a:p>
        </p:txBody>
      </p:sp>
      <p:sp>
        <p:nvSpPr>
          <p:cNvPr id="12" name="Prostokąt 11"/>
          <p:cNvSpPr>
            <a:spLocks noChangeArrowheads="1"/>
          </p:cNvSpPr>
          <p:nvPr/>
        </p:nvSpPr>
        <p:spPr bwMode="auto">
          <a:xfrm>
            <a:off x="448392" y="3476743"/>
            <a:ext cx="2075109" cy="1390963"/>
          </a:xfrm>
          <a:prstGeom prst="rect">
            <a:avLst/>
          </a:prstGeom>
          <a:solidFill>
            <a:schemeClr val="accent3">
              <a:lumMod val="7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r>
              <a:rPr lang="pl-PL" altLang="pl-PL" sz="2000" b="1" dirty="0">
                <a:solidFill>
                  <a:schemeClr val="bg1"/>
                </a:solidFill>
              </a:rPr>
              <a:t>Zmiana statusu w SOWA na „</a:t>
            </a:r>
            <a:r>
              <a:rPr lang="pl-PL" altLang="pl-PL" sz="2000" dirty="0">
                <a:solidFill>
                  <a:srgbClr val="FFFFFF"/>
                </a:solidFill>
              </a:rPr>
              <a:t> W trakcie oceny”</a:t>
            </a:r>
            <a:endParaRPr lang="pl-PL" altLang="pl-PL" sz="2000" b="1" dirty="0">
              <a:solidFill>
                <a:schemeClr val="bg1"/>
              </a:solidFill>
            </a:endParaRPr>
          </a:p>
        </p:txBody>
      </p:sp>
      <p:sp>
        <p:nvSpPr>
          <p:cNvPr id="13" name="Prostokąt 12"/>
          <p:cNvSpPr>
            <a:spLocks noChangeArrowheads="1"/>
          </p:cNvSpPr>
          <p:nvPr/>
        </p:nvSpPr>
        <p:spPr bwMode="auto">
          <a:xfrm>
            <a:off x="2847663" y="3476743"/>
            <a:ext cx="3143250" cy="1353901"/>
          </a:xfrm>
          <a:prstGeom prst="rect">
            <a:avLst/>
          </a:prstGeom>
          <a:solidFill>
            <a:srgbClr val="0070C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r>
              <a:rPr lang="pl-PL" sz="2400" b="1" dirty="0">
                <a:solidFill>
                  <a:schemeClr val="bg1"/>
                </a:solidFill>
                <a:latin typeface="+mn-lt"/>
              </a:rPr>
              <a:t>Etap oceny formalnej</a:t>
            </a:r>
          </a:p>
          <a:p>
            <a:pPr>
              <a:buFontTx/>
              <a:buChar char="-"/>
              <a:defRPr/>
            </a:pPr>
            <a:r>
              <a:rPr lang="pl-PL" sz="1600" dirty="0">
                <a:solidFill>
                  <a:schemeClr val="bg1"/>
                </a:solidFill>
                <a:latin typeface="+mn-lt"/>
              </a:rPr>
              <a:t> weryfikacja wymogów formalnych</a:t>
            </a:r>
          </a:p>
          <a:p>
            <a:pPr>
              <a:buFontTx/>
              <a:buChar char="-"/>
              <a:defRPr/>
            </a:pPr>
            <a:r>
              <a:rPr lang="pl-PL" sz="1600" dirty="0">
                <a:solidFill>
                  <a:schemeClr val="bg1"/>
                </a:solidFill>
                <a:latin typeface="+mn-lt"/>
              </a:rPr>
              <a:t> ocena formalna</a:t>
            </a:r>
          </a:p>
        </p:txBody>
      </p:sp>
      <p:sp>
        <p:nvSpPr>
          <p:cNvPr id="14" name="pole tekstowe 13"/>
          <p:cNvSpPr txBox="1"/>
          <p:nvPr/>
        </p:nvSpPr>
        <p:spPr>
          <a:xfrm>
            <a:off x="1673225" y="1449388"/>
            <a:ext cx="3000375" cy="461962"/>
          </a:xfrm>
          <a:prstGeom prst="rect">
            <a:avLst/>
          </a:prstGeom>
          <a:noFill/>
        </p:spPr>
        <p:txBody>
          <a:bodyPr>
            <a:spAutoFit/>
          </a:bodyPr>
          <a:lstStyle/>
          <a:p>
            <a:pPr algn="ctr">
              <a:defRPr/>
            </a:pPr>
            <a:r>
              <a:rPr lang="pl-PL" sz="2400" b="1" dirty="0">
                <a:solidFill>
                  <a:schemeClr val="bg1"/>
                </a:solidFill>
                <a:latin typeface="+mn-lt"/>
              </a:rPr>
              <a:t>Złożenie wniosku</a:t>
            </a:r>
          </a:p>
        </p:txBody>
      </p:sp>
      <p:sp>
        <p:nvSpPr>
          <p:cNvPr id="15" name="Nawias klamrowy zamykający 14"/>
          <p:cNvSpPr/>
          <p:nvPr/>
        </p:nvSpPr>
        <p:spPr>
          <a:xfrm>
            <a:off x="6386513" y="1309688"/>
            <a:ext cx="142875" cy="8572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l-PL" dirty="0"/>
          </a:p>
        </p:txBody>
      </p:sp>
      <p:sp>
        <p:nvSpPr>
          <p:cNvPr id="95241" name="pole tekstowe 15"/>
          <p:cNvSpPr txBox="1">
            <a:spLocks noChangeArrowheads="1"/>
          </p:cNvSpPr>
          <p:nvPr/>
        </p:nvSpPr>
        <p:spPr bwMode="auto">
          <a:xfrm>
            <a:off x="6821488" y="1577975"/>
            <a:ext cx="2357437" cy="307975"/>
          </a:xfrm>
          <a:prstGeom prst="rect">
            <a:avLst/>
          </a:prstGeom>
          <a:noFill/>
          <a:ln w="9525">
            <a:noFill/>
            <a:miter lim="800000"/>
            <a:headEnd/>
            <a:tailEnd/>
          </a:ln>
        </p:spPr>
        <p:txBody>
          <a:bodyPr>
            <a:spAutoFit/>
          </a:bodyPr>
          <a:lstStyle/>
          <a:p>
            <a:pPr>
              <a:defRPr/>
            </a:pPr>
            <a:r>
              <a:rPr lang="pl-PL" sz="1400" b="1" dirty="0">
                <a:latin typeface="+mj-lt"/>
              </a:rPr>
              <a:t>22 czerwca – 6 lipca 2017 r. </a:t>
            </a:r>
          </a:p>
        </p:txBody>
      </p:sp>
      <p:cxnSp>
        <p:nvCxnSpPr>
          <p:cNvPr id="17" name="Łącznik prosty ze strzałką 16"/>
          <p:cNvCxnSpPr>
            <a:cxnSpLocks noChangeShapeType="1"/>
          </p:cNvCxnSpPr>
          <p:nvPr/>
        </p:nvCxnSpPr>
        <p:spPr bwMode="auto">
          <a:xfrm>
            <a:off x="4424363" y="2522538"/>
            <a:ext cx="0" cy="542925"/>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a:extLst/>
        </p:spPr>
      </p:cxnSp>
      <p:sp>
        <p:nvSpPr>
          <p:cNvPr id="19" name="Nawias klamrowy zamykający 18"/>
          <p:cNvSpPr/>
          <p:nvPr/>
        </p:nvSpPr>
        <p:spPr>
          <a:xfrm>
            <a:off x="6315075" y="3724275"/>
            <a:ext cx="142875" cy="8572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l-PL" dirty="0"/>
          </a:p>
        </p:txBody>
      </p:sp>
      <p:sp>
        <p:nvSpPr>
          <p:cNvPr id="95248" name="Prostokąt 23"/>
          <p:cNvSpPr>
            <a:spLocks noChangeArrowheads="1"/>
          </p:cNvSpPr>
          <p:nvPr/>
        </p:nvSpPr>
        <p:spPr bwMode="auto">
          <a:xfrm>
            <a:off x="6659563" y="3998913"/>
            <a:ext cx="2290762" cy="307975"/>
          </a:xfrm>
          <a:prstGeom prst="rect">
            <a:avLst/>
          </a:prstGeom>
          <a:noFill/>
          <a:ln w="9525">
            <a:noFill/>
            <a:miter lim="800000"/>
            <a:headEnd/>
            <a:tailEnd/>
          </a:ln>
        </p:spPr>
        <p:txBody>
          <a:bodyPr>
            <a:spAutoFit/>
          </a:bodyPr>
          <a:lstStyle/>
          <a:p>
            <a:pPr>
              <a:defRPr/>
            </a:pPr>
            <a:r>
              <a:rPr lang="pl-PL" sz="1400" b="1" dirty="0">
                <a:latin typeface="+mj-lt"/>
              </a:rPr>
              <a:t>7 lipca – 20 lipca 2017 r. </a:t>
            </a:r>
          </a:p>
        </p:txBody>
      </p:sp>
      <p:cxnSp>
        <p:nvCxnSpPr>
          <p:cNvPr id="27" name="Łącznik prosty ze strzałką 26"/>
          <p:cNvCxnSpPr>
            <a:cxnSpLocks noChangeShapeType="1"/>
          </p:cNvCxnSpPr>
          <p:nvPr/>
        </p:nvCxnSpPr>
        <p:spPr bwMode="auto">
          <a:xfrm flipH="1">
            <a:off x="1673225" y="2522538"/>
            <a:ext cx="0" cy="538162"/>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a:extLst/>
        </p:spPr>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ole tekstowe 18"/>
          <p:cNvSpPr txBox="1">
            <a:spLocks noChangeArrowheads="1"/>
          </p:cNvSpPr>
          <p:nvPr/>
        </p:nvSpPr>
        <p:spPr bwMode="auto">
          <a:xfrm>
            <a:off x="0" y="5715000"/>
            <a:ext cx="9144000" cy="1143000"/>
          </a:xfrm>
          <a:prstGeom prst="rect">
            <a:avLst/>
          </a:prstGeom>
          <a:solidFill>
            <a:schemeClr val="bg1"/>
          </a:solidFill>
          <a:ln w="9525">
            <a:noFill/>
            <a:miter lim="800000"/>
            <a:headEnd/>
            <a:tailEnd/>
          </a:ln>
        </p:spPr>
        <p:txBody>
          <a:bodyPr/>
          <a:lstStyle/>
          <a:p>
            <a:endParaRPr lang="pl-PL" altLang="pl-PL" b="1"/>
          </a:p>
        </p:txBody>
      </p:sp>
      <p:sp>
        <p:nvSpPr>
          <p:cNvPr id="10" name="Strzałka w prawo 9"/>
          <p:cNvSpPr>
            <a:spLocks noChangeArrowheads="1"/>
          </p:cNvSpPr>
          <p:nvPr/>
        </p:nvSpPr>
        <p:spPr bwMode="auto">
          <a:xfrm>
            <a:off x="179388" y="1052513"/>
            <a:ext cx="2714625" cy="1296987"/>
          </a:xfrm>
          <a:prstGeom prst="rightArrow">
            <a:avLst>
              <a:gd name="adj1" fmla="val 50000"/>
              <a:gd name="adj2" fmla="val 49981"/>
            </a:avLst>
          </a:prstGeom>
          <a:solidFill>
            <a:srgbClr val="D99694"/>
          </a:solidFill>
          <a:ln w="2857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endParaRPr lang="pl-PL" altLang="pl-PL" dirty="0">
              <a:solidFill>
                <a:srgbClr val="000000"/>
              </a:solidFill>
            </a:endParaRPr>
          </a:p>
        </p:txBody>
      </p:sp>
      <p:sp>
        <p:nvSpPr>
          <p:cNvPr id="11" name="Prostokąt 10"/>
          <p:cNvSpPr>
            <a:spLocks noChangeArrowheads="1"/>
          </p:cNvSpPr>
          <p:nvPr/>
        </p:nvSpPr>
        <p:spPr bwMode="auto">
          <a:xfrm>
            <a:off x="2987675" y="1052513"/>
            <a:ext cx="3143250" cy="998537"/>
          </a:xfrm>
          <a:prstGeom prst="rect">
            <a:avLst/>
          </a:prstGeom>
          <a:solidFill>
            <a:schemeClr val="accent2">
              <a:lumMod val="7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r>
              <a:rPr lang="pl-PL" sz="1600" dirty="0">
                <a:solidFill>
                  <a:schemeClr val="bg1"/>
                </a:solidFill>
                <a:latin typeface="+mn-lt"/>
              </a:rPr>
              <a:t>Wysłanie do projektodawcy pisma informującego go o możliwości uzupełnienia i/lub skorygowania wniosku</a:t>
            </a:r>
          </a:p>
        </p:txBody>
      </p:sp>
      <p:sp>
        <p:nvSpPr>
          <p:cNvPr id="12" name="Prostokąt 11"/>
          <p:cNvSpPr>
            <a:spLocks noChangeArrowheads="1"/>
          </p:cNvSpPr>
          <p:nvPr/>
        </p:nvSpPr>
        <p:spPr bwMode="auto">
          <a:xfrm>
            <a:off x="2987675" y="4020841"/>
            <a:ext cx="3143250" cy="642937"/>
          </a:xfrm>
          <a:prstGeom prst="rect">
            <a:avLst/>
          </a:prstGeom>
          <a:gradFill rotWithShape="1">
            <a:gsLst>
              <a:gs pos="0">
                <a:srgbClr val="2C5D98"/>
              </a:gs>
              <a:gs pos="80000">
                <a:srgbClr val="3C7BC7"/>
              </a:gs>
              <a:gs pos="100000">
                <a:srgbClr val="3A7CCB"/>
              </a:gs>
            </a:gsLst>
            <a:lin ang="16200000"/>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r>
              <a:rPr lang="pl-PL" sz="1600" dirty="0">
                <a:solidFill>
                  <a:schemeClr val="bg1"/>
                </a:solidFill>
                <a:latin typeface="+mn-lt"/>
              </a:rPr>
              <a:t>Weryfikacja uzupełnionego i/lub skorygowanego wniosku</a:t>
            </a:r>
          </a:p>
        </p:txBody>
      </p:sp>
      <p:sp>
        <p:nvSpPr>
          <p:cNvPr id="13" name="Prostokąt 12"/>
          <p:cNvSpPr>
            <a:spLocks noChangeArrowheads="1"/>
          </p:cNvSpPr>
          <p:nvPr/>
        </p:nvSpPr>
        <p:spPr bwMode="auto">
          <a:xfrm>
            <a:off x="2987675" y="2549430"/>
            <a:ext cx="3143250" cy="857250"/>
          </a:xfrm>
          <a:prstGeom prst="rect">
            <a:avLst/>
          </a:prstGeom>
          <a:gradFill rotWithShape="1">
            <a:gsLst>
              <a:gs pos="0">
                <a:srgbClr val="2C5D98"/>
              </a:gs>
              <a:gs pos="80000">
                <a:srgbClr val="3C7BC7"/>
              </a:gs>
              <a:gs pos="100000">
                <a:srgbClr val="3A7CCB"/>
              </a:gs>
            </a:gsLst>
            <a:lin ang="16200000"/>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r>
              <a:rPr lang="pl-PL" sz="1600" dirty="0">
                <a:solidFill>
                  <a:schemeClr val="bg1"/>
                </a:solidFill>
                <a:latin typeface="+mn-lt"/>
              </a:rPr>
              <a:t>Dokonanie uzupełnienia i/lub skorygowania wniosku</a:t>
            </a:r>
          </a:p>
        </p:txBody>
      </p:sp>
      <p:sp>
        <p:nvSpPr>
          <p:cNvPr id="14" name="Nawias klamrowy zamykający 13"/>
          <p:cNvSpPr/>
          <p:nvPr/>
        </p:nvSpPr>
        <p:spPr>
          <a:xfrm>
            <a:off x="6372225" y="981075"/>
            <a:ext cx="142875" cy="1143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l-PL" dirty="0"/>
          </a:p>
        </p:txBody>
      </p:sp>
      <p:sp>
        <p:nvSpPr>
          <p:cNvPr id="96264" name="pole tekstowe 14"/>
          <p:cNvSpPr txBox="1">
            <a:spLocks noChangeArrowheads="1"/>
          </p:cNvSpPr>
          <p:nvPr/>
        </p:nvSpPr>
        <p:spPr bwMode="auto">
          <a:xfrm>
            <a:off x="6523038" y="1382713"/>
            <a:ext cx="2198687" cy="292100"/>
          </a:xfrm>
          <a:prstGeom prst="rect">
            <a:avLst/>
          </a:prstGeom>
          <a:noFill/>
          <a:ln w="9525">
            <a:noFill/>
            <a:miter lim="800000"/>
            <a:headEnd/>
            <a:tailEnd/>
          </a:ln>
        </p:spPr>
        <p:txBody>
          <a:bodyPr>
            <a:spAutoFit/>
          </a:bodyPr>
          <a:lstStyle/>
          <a:p>
            <a:pPr algn="ctr">
              <a:defRPr/>
            </a:pPr>
            <a:r>
              <a:rPr lang="pl-PL" sz="1300" b="1" dirty="0">
                <a:latin typeface="+mj-lt"/>
              </a:rPr>
              <a:t>najpóźniej  13 lipca  2017 r.</a:t>
            </a:r>
          </a:p>
        </p:txBody>
      </p:sp>
      <p:cxnSp>
        <p:nvCxnSpPr>
          <p:cNvPr id="16" name="Łącznik prosty ze strzałką 15"/>
          <p:cNvCxnSpPr>
            <a:cxnSpLocks noChangeShapeType="1"/>
          </p:cNvCxnSpPr>
          <p:nvPr/>
        </p:nvCxnSpPr>
        <p:spPr bwMode="auto">
          <a:xfrm rot="5400000">
            <a:off x="4394994" y="2334419"/>
            <a:ext cx="355600" cy="1588"/>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a:extLst/>
        </p:spPr>
      </p:cxnSp>
      <p:sp>
        <p:nvSpPr>
          <p:cNvPr id="17" name="Nawias klamrowy zamykający 16"/>
          <p:cNvSpPr/>
          <p:nvPr/>
        </p:nvSpPr>
        <p:spPr>
          <a:xfrm>
            <a:off x="6372225" y="2489200"/>
            <a:ext cx="142875" cy="8572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l-PL" dirty="0"/>
          </a:p>
        </p:txBody>
      </p:sp>
      <p:sp>
        <p:nvSpPr>
          <p:cNvPr id="96267" name="Prostokąt 17"/>
          <p:cNvSpPr>
            <a:spLocks noChangeArrowheads="1"/>
          </p:cNvSpPr>
          <p:nvPr/>
        </p:nvSpPr>
        <p:spPr bwMode="auto">
          <a:xfrm>
            <a:off x="6643688" y="2498725"/>
            <a:ext cx="2286000" cy="892175"/>
          </a:xfrm>
          <a:prstGeom prst="rect">
            <a:avLst/>
          </a:prstGeom>
          <a:noFill/>
          <a:ln w="9525">
            <a:noFill/>
            <a:miter lim="800000"/>
            <a:headEnd/>
            <a:tailEnd/>
          </a:ln>
        </p:spPr>
        <p:txBody>
          <a:bodyPr>
            <a:spAutoFit/>
          </a:bodyPr>
          <a:lstStyle/>
          <a:p>
            <a:pPr algn="ctr">
              <a:defRPr/>
            </a:pPr>
            <a:r>
              <a:rPr lang="pl-PL" sz="1300" b="1" dirty="0">
                <a:latin typeface="+mj-lt"/>
              </a:rPr>
              <a:t>niezwłocznie, max. 7 dni od daty otrzymania pisma informującego </a:t>
            </a:r>
            <a:br>
              <a:rPr lang="pl-PL" sz="1300" b="1" dirty="0">
                <a:latin typeface="+mj-lt"/>
              </a:rPr>
            </a:br>
            <a:r>
              <a:rPr lang="pl-PL" sz="1300" b="1" dirty="0">
                <a:latin typeface="+mj-lt"/>
              </a:rPr>
              <a:t>o takiej możliwości</a:t>
            </a:r>
          </a:p>
        </p:txBody>
      </p:sp>
      <p:sp>
        <p:nvSpPr>
          <p:cNvPr id="19" name="Nawias klamrowy zamykający 18"/>
          <p:cNvSpPr/>
          <p:nvPr/>
        </p:nvSpPr>
        <p:spPr>
          <a:xfrm>
            <a:off x="6380163" y="3946525"/>
            <a:ext cx="142875" cy="642938"/>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l-PL" dirty="0"/>
          </a:p>
        </p:txBody>
      </p:sp>
      <p:sp>
        <p:nvSpPr>
          <p:cNvPr id="96269" name="Prostokąt 19"/>
          <p:cNvSpPr>
            <a:spLocks noChangeArrowheads="1"/>
          </p:cNvSpPr>
          <p:nvPr/>
        </p:nvSpPr>
        <p:spPr bwMode="auto">
          <a:xfrm>
            <a:off x="6643688" y="3932238"/>
            <a:ext cx="2357437" cy="692150"/>
          </a:xfrm>
          <a:prstGeom prst="rect">
            <a:avLst/>
          </a:prstGeom>
          <a:noFill/>
          <a:ln w="9525">
            <a:noFill/>
            <a:miter lim="800000"/>
            <a:headEnd/>
            <a:tailEnd/>
          </a:ln>
        </p:spPr>
        <p:txBody>
          <a:bodyPr>
            <a:spAutoFit/>
          </a:bodyPr>
          <a:lstStyle/>
          <a:p>
            <a:pPr algn="ctr">
              <a:defRPr/>
            </a:pPr>
            <a:r>
              <a:rPr lang="pl-PL" sz="1300" b="1" dirty="0">
                <a:latin typeface="+mn-lt"/>
              </a:rPr>
              <a:t>7 dni od daty otrzymania przez IOK uzupełnionego i/lub skorygowanego wniosku</a:t>
            </a:r>
          </a:p>
        </p:txBody>
      </p:sp>
      <p:sp>
        <p:nvSpPr>
          <p:cNvPr id="96270" name="pole tekstowe 20"/>
          <p:cNvSpPr txBox="1">
            <a:spLocks noChangeArrowheads="1"/>
          </p:cNvSpPr>
          <p:nvPr/>
        </p:nvSpPr>
        <p:spPr bwMode="auto">
          <a:xfrm>
            <a:off x="107950" y="1412875"/>
            <a:ext cx="2571750" cy="523875"/>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1400" b="1" dirty="0">
                <a:latin typeface="+mj-lt"/>
              </a:rPr>
              <a:t>Konieczność uzupełnienia i/lub skorygowania wniosku</a:t>
            </a:r>
          </a:p>
        </p:txBody>
      </p:sp>
      <p:cxnSp>
        <p:nvCxnSpPr>
          <p:cNvPr id="22" name="Łącznik prosty ze strzałką 21"/>
          <p:cNvCxnSpPr>
            <a:cxnSpLocks noChangeShapeType="1"/>
          </p:cNvCxnSpPr>
          <p:nvPr/>
        </p:nvCxnSpPr>
        <p:spPr bwMode="auto">
          <a:xfrm rot="5400000">
            <a:off x="4384675" y="3614738"/>
            <a:ext cx="357187" cy="1588"/>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a:extLst/>
        </p:spPr>
      </p:cxnSp>
      <p:cxnSp>
        <p:nvCxnSpPr>
          <p:cNvPr id="23" name="Łącznik prosty ze strzałką 22"/>
          <p:cNvCxnSpPr>
            <a:cxnSpLocks noChangeShapeType="1"/>
          </p:cNvCxnSpPr>
          <p:nvPr/>
        </p:nvCxnSpPr>
        <p:spPr bwMode="auto">
          <a:xfrm rot="5400000">
            <a:off x="4394200" y="4914900"/>
            <a:ext cx="357188" cy="1588"/>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a:extLst/>
        </p:spPr>
      </p:cxnSp>
      <p:sp>
        <p:nvSpPr>
          <p:cNvPr id="24" name="Prostokąt 23"/>
          <p:cNvSpPr>
            <a:spLocks noChangeArrowheads="1"/>
          </p:cNvSpPr>
          <p:nvPr/>
        </p:nvSpPr>
        <p:spPr bwMode="auto">
          <a:xfrm>
            <a:off x="3000375" y="5167610"/>
            <a:ext cx="3143250" cy="1322090"/>
          </a:xfrm>
          <a:prstGeom prst="rect">
            <a:avLst/>
          </a:prstGeom>
          <a:solidFill>
            <a:schemeClr val="accent3">
              <a:lumMod val="7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defRPr/>
            </a:pPr>
            <a:r>
              <a:rPr lang="pl-PL" altLang="pl-PL" sz="1600" dirty="0">
                <a:solidFill>
                  <a:srgbClr val="FFFFFF"/>
                </a:solidFill>
              </a:rPr>
              <a:t>wysłanie pisma informującego </a:t>
            </a:r>
            <a:br>
              <a:rPr lang="pl-PL" altLang="pl-PL" sz="1600" dirty="0">
                <a:solidFill>
                  <a:srgbClr val="FFFFFF"/>
                </a:solidFill>
              </a:rPr>
            </a:br>
            <a:r>
              <a:rPr lang="pl-PL" altLang="pl-PL" sz="1600" dirty="0">
                <a:solidFill>
                  <a:srgbClr val="FFFFFF"/>
                </a:solidFill>
              </a:rPr>
              <a:t>o pozostawieniu wniosku bez rozpatrzenia</a:t>
            </a:r>
            <a:endParaRPr lang="pl-PL" altLang="pl-PL" sz="1600" b="1" dirty="0">
              <a:solidFill>
                <a:schemeClr val="bg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ext uri="{91240B29-F687-4F45-9708-019B960494DF}"/>
            <a:ext uri="{FAA26D3D-D897-4be2-8F04-BA451C77F1D7}"/>
          </a:extLst>
        </p:spPr>
        <p:txBody>
          <a:bodyPr rtlCol="0">
            <a:normAutofit/>
          </a:bodyPr>
          <a:lstStyle/>
          <a:p>
            <a:pPr algn="ctr" eaLnBrk="1" fontAlgn="auto" hangingPunct="1">
              <a:spcAft>
                <a:spcPts val="0"/>
              </a:spcAft>
              <a:buFont typeface="Arial" pitchFamily="34" charset="0"/>
              <a:buNone/>
              <a:defRPr/>
            </a:pPr>
            <a:endParaRPr lang="pl-PL" sz="4800" b="1" i="1" u="sng" dirty="0" smtClean="0">
              <a:ln>
                <a:solidFill>
                  <a:schemeClr val="tx1"/>
                </a:solidFill>
              </a:ln>
              <a:solidFill>
                <a:srgbClr val="C105B8"/>
              </a:solidFill>
              <a:effectLst>
                <a:outerShdw blurRad="50800" dist="38100" dir="8100000" algn="tr" rotWithShape="0">
                  <a:prstClr val="black">
                    <a:alpha val="40000"/>
                  </a:prstClr>
                </a:outerShdw>
              </a:effectLst>
            </a:endParaRPr>
          </a:p>
          <a:p>
            <a:pPr algn="ctr" eaLnBrk="1" fontAlgn="auto" hangingPunct="1">
              <a:spcAft>
                <a:spcPts val="0"/>
              </a:spcAft>
              <a:buFont typeface="Arial" pitchFamily="34" charset="0"/>
              <a:buNone/>
              <a:defRPr/>
            </a:pPr>
            <a:endPar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4" name="Symbol zastępczy zawartości 2"/>
          <p:cNvSpPr txBox="1">
            <a:spLocks/>
          </p:cNvSpPr>
          <p:nvPr/>
        </p:nvSpPr>
        <p:spPr bwMode="auto">
          <a:xfrm>
            <a:off x="609600" y="1277144"/>
            <a:ext cx="8229600" cy="5400600"/>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6000" b="1" i="1" u="sng" dirty="0">
                <a:ln>
                  <a:solidFill>
                    <a:schemeClr val="tx1"/>
                  </a:solidFill>
                </a:ln>
                <a:solidFill>
                  <a:srgbClr val="C105B8"/>
                </a:solidFill>
                <a:effectLst>
                  <a:outerShdw blurRad="50800" dist="38100" dir="8100000" algn="tr" rotWithShape="0">
                    <a:prstClr val="black">
                      <a:alpha val="40000"/>
                    </a:prstClr>
                  </a:outerShdw>
                </a:effectLst>
                <a:latin typeface="+mn-lt"/>
              </a:rPr>
              <a:t>Etap oceny formalnej:</a:t>
            </a:r>
          </a:p>
          <a:p>
            <a:pPr marL="342900" indent="-342900" algn="ctr" eaLnBrk="1" fontAlgn="auto" hangingPunct="1">
              <a:spcBef>
                <a:spcPct val="20000"/>
              </a:spcBef>
              <a:spcAft>
                <a:spcPts val="0"/>
              </a:spcAft>
              <a:buFont typeface="Arial" pitchFamily="34" charset="0"/>
              <a:buNone/>
              <a:defRPr/>
            </a:pPr>
            <a:r>
              <a:rPr lang="pl-PL" sz="6000" b="1" u="sng" dirty="0">
                <a:ln>
                  <a:solidFill>
                    <a:schemeClr val="tx1"/>
                  </a:solidFill>
                </a:ln>
                <a:solidFill>
                  <a:srgbClr val="C105B8"/>
                </a:solidFill>
                <a:effectLst>
                  <a:outerShdw blurRad="50800" dist="38100" dir="8100000" algn="tr" rotWithShape="0">
                    <a:prstClr val="black">
                      <a:alpha val="40000"/>
                    </a:prstClr>
                  </a:outerShdw>
                </a:effectLst>
                <a:latin typeface="+mn-lt"/>
              </a:rPr>
              <a:t>II</a:t>
            </a:r>
            <a:r>
              <a:rPr lang="pl-PL" sz="6000" b="1" i="1" u="sng" dirty="0">
                <a:ln>
                  <a:solidFill>
                    <a:schemeClr val="tx1"/>
                  </a:solidFill>
                </a:ln>
                <a:solidFill>
                  <a:srgbClr val="C105B8"/>
                </a:solidFill>
                <a:effectLst>
                  <a:outerShdw blurRad="50800" dist="38100" dir="8100000" algn="tr" rotWithShape="0">
                    <a:prstClr val="black">
                      <a:alpha val="40000"/>
                    </a:prstClr>
                  </a:outerShdw>
                </a:effectLst>
                <a:latin typeface="+mn-lt"/>
              </a:rPr>
              <a:t> ocena formalna</a:t>
            </a:r>
            <a:endParaRPr lang="pl-PL" sz="6000" u="sng" dirty="0">
              <a:solidFill>
                <a:srgbClr val="C105B8"/>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513"/>
            <a:ext cx="8229600" cy="5472112"/>
          </a:xfrm>
        </p:spPr>
        <p:txBody>
          <a:bodyPr>
            <a:normAutofit/>
          </a:bodyPr>
          <a:lstStyle/>
          <a:p>
            <a:pPr eaLnBrk="1" hangingPunct="1">
              <a:buFont typeface="Arial" pitchFamily="34" charset="0"/>
              <a:buNone/>
              <a:defRPr/>
            </a:pPr>
            <a:r>
              <a:rPr lang="pl-PL" sz="1600" b="1" i="1" dirty="0" smtClean="0">
                <a:solidFill>
                  <a:srgbClr val="7030A0"/>
                </a:solidFill>
                <a:effectLst>
                  <a:outerShdw blurRad="38100" dist="38100" dir="2700000" algn="tl">
                    <a:srgbClr val="C0C0C0"/>
                  </a:outerShdw>
                </a:effectLst>
              </a:rPr>
              <a:t>Kto? </a:t>
            </a:r>
          </a:p>
          <a:p>
            <a:pPr eaLnBrk="1" hangingPunct="1">
              <a:buFont typeface="Wingdings" pitchFamily="2" charset="2"/>
              <a:buChar char="ü"/>
              <a:defRPr/>
            </a:pPr>
            <a:r>
              <a:rPr lang="pl-PL" sz="1600" dirty="0" smtClean="0"/>
              <a:t>pracownik IOK (UMWD) -  zasada: </a:t>
            </a:r>
            <a:r>
              <a:rPr lang="pl-PL" sz="1600" b="1" dirty="0" smtClean="0"/>
              <a:t>1 wniosek – 1 pracownik </a:t>
            </a:r>
            <a:r>
              <a:rPr lang="pl-PL" sz="1600" dirty="0" smtClean="0"/>
              <a:t>(ten sam pracownik, który dokonuje weryfikacji wymogów formalnych)</a:t>
            </a:r>
            <a:endParaRPr lang="pl-PL" sz="1600" b="1" i="1" dirty="0" smtClean="0">
              <a:solidFill>
                <a:srgbClr val="7030A0"/>
              </a:solidFill>
              <a:effectLst>
                <a:outerShdw blurRad="38100" dist="38100" dir="2700000" algn="tl">
                  <a:srgbClr val="C0C0C0"/>
                </a:outerShdw>
              </a:effectLst>
            </a:endParaRPr>
          </a:p>
          <a:p>
            <a:pPr algn="just" eaLnBrk="1" hangingPunct="1">
              <a:spcAft>
                <a:spcPts val="600"/>
              </a:spcAft>
              <a:buFont typeface="Arial" pitchFamily="34" charset="0"/>
              <a:buNone/>
              <a:defRPr/>
            </a:pPr>
            <a:r>
              <a:rPr lang="pl-PL" sz="2000" b="1" i="1" dirty="0" smtClean="0">
                <a:solidFill>
                  <a:srgbClr val="7030A0"/>
                </a:solidFill>
                <a:effectLst>
                  <a:outerShdw blurRad="38100" dist="38100" dir="2700000" algn="tl">
                    <a:srgbClr val="C0C0C0"/>
                  </a:outerShdw>
                </a:effectLst>
              </a:rPr>
              <a:t>Co jest sprawdzane?</a:t>
            </a:r>
          </a:p>
          <a:p>
            <a:pPr algn="just" eaLnBrk="1" hangingPunct="1">
              <a:spcAft>
                <a:spcPts val="600"/>
              </a:spcAft>
              <a:buFont typeface="Arial" pitchFamily="34" charset="0"/>
              <a:buNone/>
              <a:defRPr/>
            </a:pPr>
            <a:r>
              <a:rPr lang="pl-PL" sz="1600" dirty="0" smtClean="0"/>
              <a:t>Przy użyciu </a:t>
            </a:r>
            <a:r>
              <a:rPr lang="pl-PL" sz="1600" b="1" i="1" dirty="0" smtClean="0"/>
              <a:t>karty oceny formalnej </a:t>
            </a:r>
            <a:r>
              <a:rPr lang="pl-PL" sz="1600" i="1" dirty="0" smtClean="0"/>
              <a:t>(część II – ocena kryteriów formalnych i kryteriów dostępu) </a:t>
            </a:r>
            <a:br>
              <a:rPr lang="pl-PL" sz="1600" i="1" dirty="0" smtClean="0"/>
            </a:br>
            <a:r>
              <a:rPr lang="pl-PL" sz="1600" dirty="0" smtClean="0"/>
              <a:t>w ramach etapu oceny formalnej sprawdzane są:</a:t>
            </a:r>
          </a:p>
          <a:p>
            <a:pPr eaLnBrk="1" hangingPunct="1">
              <a:buFont typeface="Wingdings" pitchFamily="2" charset="2"/>
              <a:buChar char="ü"/>
              <a:defRPr/>
            </a:pPr>
            <a:r>
              <a:rPr lang="pl-PL" sz="1600" dirty="0" smtClean="0"/>
              <a:t> </a:t>
            </a:r>
            <a:r>
              <a:rPr lang="pl-PL" sz="1600" b="1" dirty="0" smtClean="0"/>
              <a:t>kryteria formalne  ogólne dla danego konkursu </a:t>
            </a:r>
          </a:p>
          <a:p>
            <a:pPr eaLnBrk="1" hangingPunct="1">
              <a:buFont typeface="Arial" pitchFamily="34" charset="0"/>
              <a:buNone/>
              <a:defRPr/>
            </a:pPr>
            <a:r>
              <a:rPr lang="pl-PL" sz="1600" dirty="0" smtClean="0"/>
              <a:t>- ocena: spełnia, nie spełnia, nie dotyczy.</a:t>
            </a:r>
          </a:p>
          <a:p>
            <a:pPr eaLnBrk="1" hangingPunct="1">
              <a:buFont typeface="Arial" pitchFamily="34" charset="0"/>
              <a:buNone/>
              <a:defRPr/>
            </a:pPr>
            <a:r>
              <a:rPr lang="pl-PL" sz="1600" dirty="0" smtClean="0"/>
              <a:t>Jeżeli projekt </a:t>
            </a:r>
            <a:r>
              <a:rPr lang="pl-PL" sz="1600" b="1" dirty="0" smtClean="0"/>
              <a:t>nie spełnia </a:t>
            </a:r>
            <a:r>
              <a:rPr lang="pl-PL" sz="1600" dirty="0" smtClean="0"/>
              <a:t>kryteriów formalnych zostaje </a:t>
            </a:r>
            <a:r>
              <a:rPr lang="pl-PL" sz="1600" b="1" dirty="0" smtClean="0"/>
              <a:t>odrzucony.</a:t>
            </a:r>
            <a:endParaRPr lang="pl-PL" sz="1600" dirty="0" smtClean="0"/>
          </a:p>
          <a:p>
            <a:pPr eaLnBrk="1" hangingPunct="1">
              <a:buFont typeface="Wingdings" pitchFamily="2" charset="2"/>
              <a:buChar char="ü"/>
              <a:defRPr/>
            </a:pPr>
            <a:r>
              <a:rPr lang="pl-PL" sz="1600" b="1" dirty="0" smtClean="0"/>
              <a:t>kryteria dostępu </a:t>
            </a:r>
            <a:endParaRPr lang="pl-PL" sz="1600" dirty="0" smtClean="0"/>
          </a:p>
          <a:p>
            <a:pPr eaLnBrk="1" hangingPunct="1">
              <a:buFont typeface="Arial" pitchFamily="34" charset="0"/>
              <a:buNone/>
              <a:defRPr/>
            </a:pPr>
            <a:r>
              <a:rPr lang="pl-PL" sz="1600" dirty="0" smtClean="0"/>
              <a:t>- ocena: spełnia, nie spełnia, nie dotyczy.</a:t>
            </a:r>
          </a:p>
          <a:p>
            <a:pPr eaLnBrk="1" hangingPunct="1">
              <a:buFont typeface="Arial" pitchFamily="34" charset="0"/>
              <a:buNone/>
              <a:defRPr/>
            </a:pPr>
            <a:r>
              <a:rPr lang="pl-PL" sz="1600" dirty="0" smtClean="0"/>
              <a:t>Jeżeli projekt </a:t>
            </a:r>
            <a:r>
              <a:rPr lang="pl-PL" sz="1600" b="1" dirty="0" smtClean="0"/>
              <a:t>jest niezgodny z danym kryterium dostępu </a:t>
            </a:r>
            <a:r>
              <a:rPr lang="pl-PL" sz="1600" dirty="0" smtClean="0"/>
              <a:t>zostaje oceniony negatywnie i </a:t>
            </a:r>
            <a:r>
              <a:rPr lang="pl-PL" sz="1600" b="1" dirty="0" smtClean="0"/>
              <a:t>nie podlega dalszej ocenie.</a:t>
            </a:r>
          </a:p>
          <a:p>
            <a:pPr eaLnBrk="1" hangingPunct="1">
              <a:buFont typeface="Arial" pitchFamily="34" charset="0"/>
              <a:buNone/>
              <a:defRPr/>
            </a:pPr>
            <a:r>
              <a:rPr lang="pl-PL" sz="1800" b="1" u="sng" dirty="0" smtClean="0">
                <a:solidFill>
                  <a:srgbClr val="FF0000"/>
                </a:solidFill>
              </a:rPr>
              <a:t>Brak możliwości kierowania do negocjacji</a:t>
            </a:r>
          </a:p>
          <a:p>
            <a:pPr eaLnBrk="1" hangingPunct="1">
              <a:buFont typeface="Arial" pitchFamily="34" charset="0"/>
              <a:buNone/>
              <a:defRPr/>
            </a:pPr>
            <a:endParaRPr lang="pl-PL" sz="1800" dirty="0" smtClean="0"/>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400" b="1" i="1" dirty="0" smtClean="0">
                <a:ln>
                  <a:solidFill>
                    <a:schemeClr val="tx1"/>
                  </a:solidFill>
                </a:ln>
                <a:solidFill>
                  <a:srgbClr val="C105B8"/>
                </a:solidFill>
                <a:effectLst>
                  <a:outerShdw blurRad="50800" dist="38100" dir="8100000" algn="tr" rotWithShape="0">
                    <a:prstClr val="black">
                      <a:alpha val="40000"/>
                    </a:prstClr>
                  </a:outerShdw>
                </a:effectLst>
              </a:rPr>
              <a:t>Ocena formalna</a:t>
            </a:r>
          </a:p>
        </p:txBody>
      </p:sp>
      <p:sp>
        <p:nvSpPr>
          <p:cNvPr id="6" name="Prostokąt 19"/>
          <p:cNvSpPr>
            <a:spLocks noChangeArrowheads="1"/>
          </p:cNvSpPr>
          <p:nvPr/>
        </p:nvSpPr>
        <p:spPr bwMode="auto">
          <a:xfrm>
            <a:off x="2339752" y="5373216"/>
            <a:ext cx="5256584" cy="1231106"/>
          </a:xfrm>
          <a:prstGeom prst="rect">
            <a:avLst/>
          </a:prstGeom>
          <a:solidFill>
            <a:schemeClr val="bg1">
              <a:lumMod val="8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1600" b="1" dirty="0">
                <a:hlinkClick r:id="rId2"/>
              </a:rPr>
              <a:t>www.rpo.dolnyslask.pl</a:t>
            </a:r>
            <a:r>
              <a:rPr lang="pl-PL" sz="1600" b="1" dirty="0"/>
              <a:t> + strona ZIT</a:t>
            </a:r>
          </a:p>
          <a:p>
            <a:pPr algn="ctr">
              <a:defRPr/>
            </a:pPr>
            <a:endParaRPr lang="pl-PL" sz="1600" b="1" dirty="0"/>
          </a:p>
          <a:p>
            <a:pPr algn="ctr">
              <a:defRPr/>
            </a:pPr>
            <a:r>
              <a:rPr lang="pl-PL" sz="1400" b="1" dirty="0"/>
              <a:t>Lista projektów skierowanych do oceny merytorycznej  (pozytywnych formalnie) + pismo do negatywnych formalnie (przysługuje protest – wyłącznie do II części)</a:t>
            </a:r>
          </a:p>
        </p:txBody>
      </p:sp>
      <p:sp>
        <p:nvSpPr>
          <p:cNvPr id="7" name="Strzałka w dół 6"/>
          <p:cNvSpPr/>
          <p:nvPr/>
        </p:nvSpPr>
        <p:spPr>
          <a:xfrm>
            <a:off x="4788024" y="5733256"/>
            <a:ext cx="144016" cy="216024"/>
          </a:xfrm>
          <a:prstGeom prst="down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755576" y="1268760"/>
            <a:ext cx="7678738" cy="4680719"/>
          </a:xfrm>
          <a:prstGeom prst="rect">
            <a:avLst/>
          </a:prstGeo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609600" eaLnBrk="1" hangingPunct="1">
              <a:lnSpc>
                <a:spcPct val="80000"/>
              </a:lnSpc>
              <a:spcBef>
                <a:spcPct val="30000"/>
              </a:spcBef>
              <a:buFont typeface="Wingdings" panose="05000000000000000000" pitchFamily="2" charset="2"/>
              <a:buNone/>
              <a:defRPr/>
            </a:pPr>
            <a:endParaRPr lang="pl-PL" altLang="pl-PL" sz="1000" b="1" dirty="0" smtClean="0">
              <a:solidFill>
                <a:schemeClr val="tx2"/>
              </a:solidFill>
            </a:endParaRPr>
          </a:p>
          <a:p>
            <a:pPr marL="609600" indent="-609600" eaLnBrk="1" hangingPunct="1">
              <a:lnSpc>
                <a:spcPct val="80000"/>
              </a:lnSpc>
              <a:spcBef>
                <a:spcPct val="30000"/>
              </a:spcBef>
              <a:buFont typeface="Wingdings" panose="05000000000000000000" pitchFamily="2" charset="2"/>
              <a:buNone/>
              <a:defRPr/>
            </a:pPr>
            <a:r>
              <a:rPr lang="pl-PL" altLang="pl-PL" sz="2800" b="1" dirty="0" smtClean="0">
                <a:solidFill>
                  <a:srgbClr val="C105B8"/>
                </a:solidFill>
              </a:rPr>
              <a:t>Fundamentalne pytania:</a:t>
            </a:r>
          </a:p>
          <a:p>
            <a:pPr marL="609600" indent="-609600" eaLnBrk="1" hangingPunct="1">
              <a:lnSpc>
                <a:spcPct val="80000"/>
              </a:lnSpc>
              <a:spcBef>
                <a:spcPct val="30000"/>
              </a:spcBef>
              <a:buFont typeface="Wingdings" panose="05000000000000000000" pitchFamily="2" charset="2"/>
              <a:buNone/>
              <a:defRPr/>
            </a:pPr>
            <a:endParaRPr lang="pl-PL" altLang="pl-PL" sz="1000" b="1" dirty="0" smtClean="0">
              <a:solidFill>
                <a:schemeClr val="tx2"/>
              </a:solidFill>
            </a:endParaRP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Dlaczego należy zrealizować projekt?</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Dla kogo projekt będzie ważny? Jaka jest grupa docelowa?</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Po co realizować projekt? Jaki jest jego cel?</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Jak projekt będzie realizowany? Jakie działania zostaną przedsięwzięte?</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Jakie czynniki mogą mieć wpływ na rezultat projektu? Jakie występuje ryzyko?</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Kto powinien być zaangażowany w realizację projektu? Jaka kadra będzie nad nim pracować?</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Kiedy projekt będzie realizowany? Jaki będzie harmonogram pracy?</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Jakie rezultaty przyniesie realizacja projektu?</a:t>
            </a:r>
          </a:p>
          <a:p>
            <a:pPr eaLnBrk="1" hangingPunct="1">
              <a:lnSpc>
                <a:spcPct val="90000"/>
              </a:lnSpc>
              <a:spcBef>
                <a:spcPct val="30000"/>
              </a:spcBef>
              <a:buClr>
                <a:srgbClr val="000099"/>
              </a:buClr>
              <a:buFont typeface="Wingdings" panose="05000000000000000000" pitchFamily="2" charset="2"/>
              <a:buChar char="Ø"/>
              <a:defRPr/>
            </a:pPr>
            <a:r>
              <a:rPr lang="pl-PL" altLang="pl-PL" sz="1800" b="1" dirty="0" smtClean="0"/>
              <a:t>Ile projekt będzie kosztował? Jak będzie wyglądał budżet projektu?</a:t>
            </a:r>
          </a:p>
          <a:p>
            <a:pPr marL="609600" indent="-609600" eaLnBrk="1" hangingPunct="1">
              <a:lnSpc>
                <a:spcPct val="80000"/>
              </a:lnSpc>
              <a:defRPr/>
            </a:pPr>
            <a:endParaRPr lang="pl-PL" altLang="pl-PL" sz="1800" dirty="0" smtClean="0">
              <a:solidFill>
                <a:schemeClr val="tx2"/>
              </a:solidFill>
            </a:endParaRPr>
          </a:p>
          <a:p>
            <a:pPr marL="609600" indent="-609600" eaLnBrk="1" hangingPunct="1">
              <a:lnSpc>
                <a:spcPct val="80000"/>
              </a:lnSpc>
              <a:buFont typeface="Wingdings" panose="05000000000000000000" pitchFamily="2" charset="2"/>
              <a:buNone/>
              <a:defRPr/>
            </a:pPr>
            <a:endParaRPr lang="pl-PL" altLang="pl-PL" sz="2000" dirty="0" smtClean="0">
              <a:solidFill>
                <a:schemeClr val="tx2"/>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513"/>
            <a:ext cx="8229600" cy="5472112"/>
          </a:xfrm>
          <a:extLst>
            <a:ext uri="{909E8E84-426E-40DD-AFC4-6F175D3DCCD1}"/>
            <a:ext uri="{91240B29-F687-4F45-9708-019B960494DF}"/>
          </a:extLst>
        </p:spPr>
        <p:txBody>
          <a:bodyPr>
            <a:normAutofit/>
          </a:bodyPr>
          <a:lstStyle/>
          <a:p>
            <a:pPr eaLnBrk="1" hangingPunct="1">
              <a:buFont typeface="Arial" pitchFamily="34" charset="0"/>
              <a:buNone/>
              <a:defRPr/>
            </a:pPr>
            <a:endParaRPr lang="pl-PL" sz="1800" b="1" i="1" u="sng" dirty="0" smtClean="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smtClean="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smtClean="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smtClean="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smtClean="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200" b="1" i="1" dirty="0" smtClean="0">
                <a:ln>
                  <a:solidFill>
                    <a:schemeClr val="tx1"/>
                  </a:solidFill>
                </a:ln>
                <a:solidFill>
                  <a:srgbClr val="C105B8"/>
                </a:solidFill>
                <a:effectLst>
                  <a:outerShdw blurRad="50800" dist="38100" dir="8100000" algn="tr" rotWithShape="0">
                    <a:prstClr val="black">
                      <a:alpha val="40000"/>
                    </a:prstClr>
                  </a:outerShdw>
                </a:effectLst>
              </a:rPr>
              <a:t>Ocena merytoryczna</a:t>
            </a:r>
          </a:p>
        </p:txBody>
      </p:sp>
      <p:sp>
        <p:nvSpPr>
          <p:cNvPr id="9" name="Symbol zastępczy zawartości 2"/>
          <p:cNvSpPr txBox="1">
            <a:spLocks/>
          </p:cNvSpPr>
          <p:nvPr/>
        </p:nvSpPr>
        <p:spPr bwMode="auto">
          <a:xfrm>
            <a:off x="609600" y="1277144"/>
            <a:ext cx="8229600" cy="5400600"/>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6000" b="1" i="1" u="sng" dirty="0">
                <a:ln>
                  <a:solidFill>
                    <a:schemeClr val="tx1"/>
                  </a:solidFill>
                </a:ln>
                <a:solidFill>
                  <a:srgbClr val="C105B8"/>
                </a:solidFill>
                <a:effectLst>
                  <a:outerShdw blurRad="50800" dist="38100" dir="8100000" algn="tr" rotWithShape="0">
                    <a:prstClr val="black">
                      <a:alpha val="40000"/>
                    </a:prstClr>
                  </a:outerShdw>
                </a:effectLst>
                <a:latin typeface="+mn-lt"/>
              </a:rPr>
              <a:t>Etap oceny merytorycznej</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229600" cy="5399087"/>
          </a:xfrm>
        </p:spPr>
        <p:txBody>
          <a:bodyPr>
            <a:normAutofit/>
          </a:bodyPr>
          <a:lstStyle/>
          <a:p>
            <a:pPr eaLnBrk="1" hangingPunct="1">
              <a:buFont typeface="Arial" pitchFamily="34" charset="0"/>
              <a:buNone/>
              <a:defRPr/>
            </a:pPr>
            <a:r>
              <a:rPr lang="pl-PL" sz="2400" b="1" i="1" dirty="0" smtClean="0">
                <a:solidFill>
                  <a:srgbClr val="7030A0"/>
                </a:solidFill>
                <a:effectLst>
                  <a:outerShdw blurRad="38100" dist="38100" dir="2700000" algn="tl">
                    <a:srgbClr val="C0C0C0"/>
                  </a:outerShdw>
                </a:effectLst>
              </a:rPr>
              <a:t>Kto? </a:t>
            </a:r>
          </a:p>
          <a:p>
            <a:pPr eaLnBrk="1" hangingPunct="1">
              <a:buFont typeface="Wingdings" pitchFamily="2" charset="2"/>
              <a:buChar char="ü"/>
              <a:defRPr/>
            </a:pPr>
            <a:r>
              <a:rPr lang="pl-PL" sz="1600" b="1" dirty="0" smtClean="0"/>
              <a:t>Pracownik IOK (UMWD) – Ekspert  - </a:t>
            </a:r>
            <a:r>
              <a:rPr lang="pl-PL" sz="1600" dirty="0" smtClean="0"/>
              <a:t>dwóch członków KOP, wybranych w drodze losowania</a:t>
            </a:r>
          </a:p>
          <a:p>
            <a:pPr eaLnBrk="1" hangingPunct="1">
              <a:buFont typeface="Arial" pitchFamily="34" charset="0"/>
              <a:buNone/>
              <a:defRPr/>
            </a:pPr>
            <a:endParaRPr lang="pl-PL" sz="1600" dirty="0" smtClean="0"/>
          </a:p>
          <a:p>
            <a:pPr eaLnBrk="1" hangingPunct="1">
              <a:buFont typeface="Arial" pitchFamily="34" charset="0"/>
              <a:buNone/>
              <a:defRPr/>
            </a:pPr>
            <a:endParaRPr lang="pl-PL" sz="1600" dirty="0" smtClean="0"/>
          </a:p>
          <a:p>
            <a:pPr algn="just" eaLnBrk="1" hangingPunct="1">
              <a:spcAft>
                <a:spcPts val="600"/>
              </a:spcAft>
              <a:buFont typeface="Arial" pitchFamily="34" charset="0"/>
              <a:buNone/>
              <a:defRPr/>
            </a:pPr>
            <a:r>
              <a:rPr lang="pl-PL" sz="2400" b="1" i="1" dirty="0" smtClean="0">
                <a:solidFill>
                  <a:srgbClr val="7030A0"/>
                </a:solidFill>
                <a:effectLst>
                  <a:outerShdw blurRad="38100" dist="38100" dir="2700000" algn="tl">
                    <a:srgbClr val="C0C0C0"/>
                  </a:outerShdw>
                </a:effectLst>
              </a:rPr>
              <a:t>Co jest sprawdzane?</a:t>
            </a:r>
          </a:p>
          <a:p>
            <a:pPr algn="just" eaLnBrk="1" hangingPunct="1">
              <a:spcAft>
                <a:spcPts val="600"/>
              </a:spcAft>
              <a:buFont typeface="Arial" pitchFamily="34" charset="0"/>
              <a:buNone/>
              <a:defRPr/>
            </a:pPr>
            <a:r>
              <a:rPr lang="pl-PL" sz="1600" dirty="0" smtClean="0"/>
              <a:t>Przy użyciu karty oceny merytorycznej w ramach etapu oceny merytorycznej sprawdzane są:</a:t>
            </a:r>
          </a:p>
          <a:p>
            <a:pPr eaLnBrk="1" hangingPunct="1">
              <a:spcBef>
                <a:spcPct val="0"/>
              </a:spcBef>
              <a:buFont typeface="Wingdings" pitchFamily="2" charset="2"/>
              <a:buChar char="ü"/>
              <a:defRPr/>
            </a:pPr>
            <a:r>
              <a:rPr lang="pl-PL" sz="1600" b="1" dirty="0" smtClean="0"/>
              <a:t>kryteria horyzontalne</a:t>
            </a:r>
            <a:r>
              <a:rPr lang="pl-PL" sz="1600" dirty="0" smtClean="0"/>
              <a:t>; </a:t>
            </a:r>
          </a:p>
          <a:p>
            <a:pPr eaLnBrk="1" hangingPunct="1">
              <a:spcBef>
                <a:spcPct val="0"/>
              </a:spcBef>
              <a:buFont typeface="Wingdings" pitchFamily="2" charset="2"/>
              <a:buChar char="ü"/>
              <a:defRPr/>
            </a:pPr>
            <a:r>
              <a:rPr lang="pl-PL" sz="1600" b="1" dirty="0" smtClean="0"/>
              <a:t>ogólne kryteria merytoryczne</a:t>
            </a:r>
            <a:r>
              <a:rPr lang="pl-PL" sz="1600" dirty="0" smtClean="0"/>
              <a:t>.</a:t>
            </a:r>
          </a:p>
          <a:p>
            <a:pPr eaLnBrk="1" hangingPunct="1">
              <a:buFont typeface="Arial" pitchFamily="34" charset="0"/>
              <a:buNone/>
              <a:defRPr/>
            </a:pPr>
            <a:r>
              <a:rPr lang="pl-PL" sz="1800" b="1" u="sng" dirty="0" smtClean="0">
                <a:solidFill>
                  <a:srgbClr val="339933"/>
                </a:solidFill>
              </a:rPr>
              <a:t>Możliwa ocena warunkowa i skierowanie do negocjacji</a:t>
            </a:r>
          </a:p>
          <a:p>
            <a:pPr eaLnBrk="1" hangingPunct="1">
              <a:buFont typeface="Arial" pitchFamily="34" charset="0"/>
              <a:buNone/>
              <a:defRPr/>
            </a:pPr>
            <a:r>
              <a:rPr lang="pl-PL" sz="2400" b="1" dirty="0" smtClean="0">
                <a:solidFill>
                  <a:srgbClr val="FF0000"/>
                </a:solidFill>
              </a:rPr>
              <a:t>UWAGA ZMIANA: </a:t>
            </a:r>
            <a:endParaRPr lang="pl-PL" sz="2400" dirty="0" smtClean="0">
              <a:solidFill>
                <a:srgbClr val="FF0000"/>
              </a:solidFill>
            </a:endParaRPr>
          </a:p>
          <a:p>
            <a:pPr eaLnBrk="1" hangingPunct="1">
              <a:buFont typeface="Arial" pitchFamily="34" charset="0"/>
              <a:buNone/>
              <a:defRPr/>
            </a:pPr>
            <a:r>
              <a:rPr lang="pl-PL" sz="1800" dirty="0" smtClean="0"/>
              <a:t> </a:t>
            </a:r>
            <a:r>
              <a:rPr lang="pl-PL" sz="1800" dirty="0" smtClean="0">
                <a:solidFill>
                  <a:srgbClr val="FF0000"/>
                </a:solidFill>
              </a:rPr>
              <a:t>Brak możliwości  przyznawania </a:t>
            </a:r>
            <a:r>
              <a:rPr lang="pl-PL" sz="1800" b="1" u="sng" dirty="0" smtClean="0">
                <a:solidFill>
                  <a:srgbClr val="FF0000"/>
                </a:solidFill>
              </a:rPr>
              <a:t>punktów warunkowych</a:t>
            </a:r>
            <a:endParaRPr lang="pl-PL" sz="1800" dirty="0" smtClean="0">
              <a:solidFill>
                <a:srgbClr val="FF0000"/>
              </a:solidFill>
            </a:endParaRPr>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Ocena merytoryczna</a:t>
            </a:r>
          </a:p>
        </p:txBody>
      </p:sp>
      <p:sp>
        <p:nvSpPr>
          <p:cNvPr id="4" name="Prostokąt 19"/>
          <p:cNvSpPr>
            <a:spLocks noChangeArrowheads="1"/>
          </p:cNvSpPr>
          <p:nvPr/>
        </p:nvSpPr>
        <p:spPr bwMode="auto">
          <a:xfrm>
            <a:off x="1907704" y="5013176"/>
            <a:ext cx="5256584" cy="1231106"/>
          </a:xfrm>
          <a:prstGeom prst="rect">
            <a:avLst/>
          </a:prstGeom>
          <a:solidFill>
            <a:schemeClr val="bg1">
              <a:lumMod val="8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1600" b="1" dirty="0">
                <a:hlinkClick r:id="rId2"/>
              </a:rPr>
              <a:t>www.rpo.dolnyslask.pl</a:t>
            </a:r>
            <a:r>
              <a:rPr lang="pl-PL" sz="1600" b="1" dirty="0"/>
              <a:t> + strona ZIT</a:t>
            </a:r>
          </a:p>
          <a:p>
            <a:pPr algn="ctr">
              <a:defRPr/>
            </a:pPr>
            <a:endParaRPr lang="pl-PL" sz="1600" b="1" dirty="0"/>
          </a:p>
          <a:p>
            <a:pPr algn="ctr">
              <a:defRPr/>
            </a:pPr>
            <a:r>
              <a:rPr lang="pl-PL" sz="1400" b="1" dirty="0"/>
              <a:t>Lista projektów skierowanych do oceny strategicznej ZIT (pozytywnych merytorycznie) + pismo do negatywnych merytorycznie</a:t>
            </a:r>
          </a:p>
        </p:txBody>
      </p:sp>
      <p:sp>
        <p:nvSpPr>
          <p:cNvPr id="6" name="Strzałka w dół 5"/>
          <p:cNvSpPr/>
          <p:nvPr/>
        </p:nvSpPr>
        <p:spPr>
          <a:xfrm>
            <a:off x="4355976" y="5373216"/>
            <a:ext cx="144016" cy="216024"/>
          </a:xfrm>
          <a:prstGeom prst="down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2"/>
          <p:cNvSpPr>
            <a:spLocks noGrp="1"/>
          </p:cNvSpPr>
          <p:nvPr>
            <p:ph idx="1"/>
          </p:nvPr>
        </p:nvSpPr>
        <p:spPr>
          <a:xfrm>
            <a:off x="457200" y="1124744"/>
            <a:ext cx="8229600" cy="5400600"/>
          </a:xfrm>
          <a:extLst>
            <a:ext uri="{909E8E84-426E-40DD-AFC4-6F175D3DCCD1}"/>
            <a:ext uri="{91240B29-F687-4F45-9708-019B960494DF}"/>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smtClean="0">
              <a:solidFill>
                <a:srgbClr val="C105B8"/>
              </a:solidFill>
              <a:effectLst>
                <a:outerShdw blurRad="38100" dist="38100" dir="2700000" algn="tl">
                  <a:srgbClr val="000000">
                    <a:alpha val="43137"/>
                  </a:srgbClr>
                </a:outerShdw>
              </a:effectLst>
            </a:endParaRPr>
          </a:p>
          <a:p>
            <a:pPr algn="just" eaLnBrk="1" fontAlgn="auto" hangingPunct="1">
              <a:spcAft>
                <a:spcPts val="600"/>
              </a:spcAft>
              <a:buFont typeface="Arial" pitchFamily="34" charset="0"/>
              <a:buNone/>
              <a:defRPr/>
            </a:pPr>
            <a:endParaRPr lang="pl-PL" sz="1800" dirty="0" smtClean="0">
              <a:solidFill>
                <a:srgbClr val="C105B8"/>
              </a:solidFill>
            </a:endParaRPr>
          </a:p>
          <a:p>
            <a:pPr algn="ctr" eaLnBrk="1" fontAlgn="auto" hangingPunct="1">
              <a:spcAft>
                <a:spcPts val="0"/>
              </a:spcAft>
              <a:buFont typeface="Arial" pitchFamily="34" charset="0"/>
              <a:buNone/>
              <a:defRPr/>
            </a:pPr>
            <a:r>
              <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rPr>
              <a:t>Etap oceny </a:t>
            </a:r>
            <a:br>
              <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rPr>
            </a:br>
            <a:r>
              <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rPr>
              <a:t>strategicznej ZIT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Ocena strategiczna ZIT</a:t>
            </a:r>
          </a:p>
        </p:txBody>
      </p:sp>
      <p:sp>
        <p:nvSpPr>
          <p:cNvPr id="3" name="Symbol zastępczy zawartości 2"/>
          <p:cNvSpPr>
            <a:spLocks noGrp="1"/>
          </p:cNvSpPr>
          <p:nvPr>
            <p:ph idx="1"/>
          </p:nvPr>
        </p:nvSpPr>
        <p:spPr>
          <a:xfrm>
            <a:off x="468313" y="1125538"/>
            <a:ext cx="8424862" cy="5399087"/>
          </a:xfrm>
        </p:spPr>
        <p:txBody>
          <a:bodyPr>
            <a:normAutofit/>
          </a:bodyPr>
          <a:lstStyle/>
          <a:p>
            <a:pPr eaLnBrk="1" hangingPunct="1">
              <a:buFont typeface="Arial" pitchFamily="34" charset="0"/>
              <a:buNone/>
              <a:defRPr/>
            </a:pPr>
            <a:r>
              <a:rPr lang="pl-PL" sz="2400" b="1" i="1" dirty="0" smtClean="0">
                <a:solidFill>
                  <a:srgbClr val="7030A0"/>
                </a:solidFill>
                <a:effectLst>
                  <a:outerShdw blurRad="38100" dist="38100" dir="2700000" algn="tl">
                    <a:srgbClr val="C0C0C0"/>
                  </a:outerShdw>
                </a:effectLst>
              </a:rPr>
              <a:t>Kiedy?</a:t>
            </a:r>
          </a:p>
          <a:p>
            <a:pPr algn="just" eaLnBrk="1" hangingPunct="1">
              <a:buFont typeface="Wingdings" pitchFamily="2" charset="2"/>
              <a:buChar char="ü"/>
              <a:defRPr/>
            </a:pPr>
            <a:r>
              <a:rPr lang="pl-PL" sz="1800" dirty="0" smtClean="0"/>
              <a:t>po zakończeniu oceny merytorycznej w ramach KOP;</a:t>
            </a:r>
          </a:p>
          <a:p>
            <a:pPr eaLnBrk="1" hangingPunct="1">
              <a:buFont typeface="Arial" pitchFamily="34" charset="0"/>
              <a:buNone/>
              <a:defRPr/>
            </a:pPr>
            <a:r>
              <a:rPr lang="pl-PL" sz="2400" b="1" i="1" dirty="0" smtClean="0">
                <a:solidFill>
                  <a:srgbClr val="7030A0"/>
                </a:solidFill>
                <a:effectLst>
                  <a:outerShdw blurRad="38100" dist="38100" dir="2700000" algn="tl">
                    <a:srgbClr val="C0C0C0"/>
                  </a:outerShdw>
                </a:effectLst>
              </a:rPr>
              <a:t>Kto?</a:t>
            </a:r>
          </a:p>
          <a:p>
            <a:pPr eaLnBrk="1" hangingPunct="1">
              <a:spcBef>
                <a:spcPct val="0"/>
              </a:spcBef>
              <a:buFont typeface="Arial" pitchFamily="34" charset="0"/>
              <a:buNone/>
              <a:defRPr/>
            </a:pPr>
            <a:r>
              <a:rPr lang="pl-PL" sz="1800" b="1" dirty="0" smtClean="0"/>
              <a:t>Pracownik IOK (ZIT) oraz Pracownik IOK (ZIT) </a:t>
            </a:r>
            <a:r>
              <a:rPr lang="pl-PL" sz="1800" dirty="0" smtClean="0"/>
              <a:t>- dwóch członków KOP wybranych </a:t>
            </a:r>
            <a:br>
              <a:rPr lang="pl-PL" sz="1800" dirty="0" smtClean="0"/>
            </a:br>
            <a:r>
              <a:rPr lang="pl-PL" sz="1800" dirty="0" smtClean="0"/>
              <a:t>w drodze losowania</a:t>
            </a:r>
          </a:p>
          <a:p>
            <a:pPr algn="just" eaLnBrk="1" hangingPunct="1">
              <a:spcAft>
                <a:spcPts val="600"/>
              </a:spcAft>
              <a:buFont typeface="Arial" pitchFamily="34" charset="0"/>
              <a:buNone/>
              <a:defRPr/>
            </a:pPr>
            <a:r>
              <a:rPr lang="pl-PL" sz="2400" b="1" i="1" dirty="0" smtClean="0">
                <a:solidFill>
                  <a:srgbClr val="7030A0"/>
                </a:solidFill>
                <a:effectLst>
                  <a:outerShdw blurRad="38100" dist="38100" dir="2700000" algn="tl">
                    <a:srgbClr val="C0C0C0"/>
                  </a:outerShdw>
                </a:effectLst>
              </a:rPr>
              <a:t>Co jest sprawdzane?</a:t>
            </a:r>
          </a:p>
          <a:p>
            <a:pPr eaLnBrk="1" hangingPunct="1">
              <a:buFont typeface="Wingdings" pitchFamily="2" charset="2"/>
              <a:buChar char="ü"/>
              <a:defRPr/>
            </a:pPr>
            <a:r>
              <a:rPr lang="pl-PL" sz="1800" b="1" dirty="0" smtClean="0"/>
              <a:t>kryteria oceny zgodności ze strategią właściwego ZIT </a:t>
            </a:r>
            <a:r>
              <a:rPr lang="pl-PL" sz="1800" dirty="0" smtClean="0"/>
              <a:t>zatwierdzone przez KM RPO WD - obligatoryjne i punktowe (maksymalnie 50 pkt).</a:t>
            </a:r>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p>
        </p:txBody>
      </p:sp>
      <p:sp>
        <p:nvSpPr>
          <p:cNvPr id="4" name="Prostokąt 19"/>
          <p:cNvSpPr>
            <a:spLocks noChangeArrowheads="1"/>
          </p:cNvSpPr>
          <p:nvPr/>
        </p:nvSpPr>
        <p:spPr bwMode="auto">
          <a:xfrm>
            <a:off x="2232838" y="4653135"/>
            <a:ext cx="5039828" cy="1323439"/>
          </a:xfrm>
          <a:prstGeom prst="rect">
            <a:avLst/>
          </a:prstGeom>
          <a:solidFill>
            <a:schemeClr val="bg1">
              <a:lumMod val="8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1600" b="1" dirty="0">
                <a:latin typeface="+mn-lt"/>
                <a:hlinkClick r:id="rId2"/>
              </a:rPr>
              <a:t>www.rpo.dolnyslask.pl</a:t>
            </a:r>
            <a:r>
              <a:rPr lang="pl-PL" sz="1600" b="1" dirty="0">
                <a:latin typeface="+mn-lt"/>
              </a:rPr>
              <a:t> + strona ZIT</a:t>
            </a:r>
          </a:p>
          <a:p>
            <a:pPr algn="ctr">
              <a:defRPr/>
            </a:pPr>
            <a:endParaRPr lang="pl-PL" sz="1600" b="1" dirty="0">
              <a:latin typeface="+mn-lt"/>
            </a:endParaRPr>
          </a:p>
          <a:p>
            <a:pPr algn="ctr">
              <a:defRPr/>
            </a:pPr>
            <a:endParaRPr lang="pl-PL" sz="1600" b="1" dirty="0">
              <a:latin typeface="+mn-lt"/>
            </a:endParaRPr>
          </a:p>
          <a:p>
            <a:pPr algn="ctr">
              <a:defRPr/>
            </a:pPr>
            <a:r>
              <a:rPr lang="pl-PL" sz="1600" b="1" dirty="0">
                <a:latin typeface="+mn-lt"/>
              </a:rPr>
              <a:t>Lista projektów, które spełniły kryteria oceny zgodności ze strategią właściwego ZIT</a:t>
            </a:r>
          </a:p>
        </p:txBody>
      </p:sp>
      <p:sp>
        <p:nvSpPr>
          <p:cNvPr id="5" name="Strzałka w dół 4"/>
          <p:cNvSpPr/>
          <p:nvPr/>
        </p:nvSpPr>
        <p:spPr>
          <a:xfrm>
            <a:off x="4680744" y="5026823"/>
            <a:ext cx="144016" cy="288032"/>
          </a:xfrm>
          <a:prstGeom prst="down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ext uri="{91240B29-F687-4F45-9708-019B960494DF}"/>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smtClean="0">
              <a:solidFill>
                <a:srgbClr val="C105B8"/>
              </a:solidFill>
              <a:effectLst>
                <a:outerShdw blurRad="38100" dist="38100" dir="2700000" algn="tl">
                  <a:srgbClr val="000000">
                    <a:alpha val="43137"/>
                  </a:srgbClr>
                </a:outerShdw>
              </a:effectLst>
            </a:endParaRPr>
          </a:p>
          <a:p>
            <a:pPr algn="just" eaLnBrk="1" fontAlgn="auto" hangingPunct="1">
              <a:spcAft>
                <a:spcPts val="600"/>
              </a:spcAft>
              <a:buFont typeface="Arial" pitchFamily="34" charset="0"/>
              <a:buNone/>
              <a:defRPr/>
            </a:pPr>
            <a:endParaRPr lang="pl-PL" sz="1800" dirty="0" smtClean="0">
              <a:solidFill>
                <a:srgbClr val="C105B8"/>
              </a:solidFill>
            </a:endParaRPr>
          </a:p>
          <a:p>
            <a:pPr algn="ctr" eaLnBrk="1" fontAlgn="auto" hangingPunct="1">
              <a:spcAft>
                <a:spcPts val="0"/>
              </a:spcAft>
              <a:buFont typeface="Arial" pitchFamily="34" charset="0"/>
              <a:buNone/>
              <a:defRPr/>
            </a:pPr>
            <a:endPar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endParaRPr>
          </a:p>
          <a:p>
            <a:pPr algn="ctr" eaLnBrk="1" fontAlgn="auto" hangingPunct="1">
              <a:spcAft>
                <a:spcPts val="0"/>
              </a:spcAft>
              <a:buFont typeface="Arial" pitchFamily="34" charset="0"/>
              <a:buNone/>
              <a:defRPr/>
            </a:pPr>
            <a:r>
              <a:rPr lang="pl-PL" sz="6000" b="1" i="1" u="sng" dirty="0" smtClean="0">
                <a:ln>
                  <a:solidFill>
                    <a:schemeClr val="tx1"/>
                  </a:solidFill>
                </a:ln>
                <a:solidFill>
                  <a:srgbClr val="C105B8"/>
                </a:solidFill>
                <a:effectLst>
                  <a:outerShdw blurRad="50800" dist="38100" dir="8100000" algn="tr" rotWithShape="0">
                    <a:prstClr val="black">
                      <a:alpha val="40000"/>
                    </a:prstClr>
                  </a:outerShdw>
                </a:effectLst>
              </a:rPr>
              <a:t>Etap negocjacji</a:t>
            </a:r>
            <a:endParaRPr lang="pl-PL" sz="4000" b="1" i="1" u="sng" dirty="0" smtClean="0">
              <a:ln>
                <a:solidFill>
                  <a:schemeClr val="tx1"/>
                </a:solidFill>
              </a:ln>
              <a:solidFill>
                <a:srgbClr val="C105B8"/>
              </a:solidFill>
              <a:effectLst>
                <a:outerShdw blurRad="50800" dist="38100" dir="81000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smtClean="0"/>
          </a:p>
          <a:p>
            <a:pPr eaLnBrk="1" hangingPunct="1">
              <a:buFont typeface="Arial" pitchFamily="34" charset="0"/>
              <a:buNone/>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    Negocjacje</a:t>
            </a:r>
          </a:p>
        </p:txBody>
      </p:sp>
      <p:sp>
        <p:nvSpPr>
          <p:cNvPr id="4" name="Prostokąt 3"/>
          <p:cNvSpPr/>
          <p:nvPr/>
        </p:nvSpPr>
        <p:spPr>
          <a:xfrm>
            <a:off x="611560" y="1052736"/>
            <a:ext cx="8208912" cy="4524315"/>
          </a:xfrm>
          <a:prstGeom prst="rect">
            <a:avLst/>
          </a:prstGeom>
        </p:spPr>
        <p:txBody>
          <a:bodyPr>
            <a:spAutoFit/>
          </a:bodyPr>
          <a:lstStyle/>
          <a:p>
            <a:pPr eaLnBrk="1" fontAlgn="auto" hangingPunct="1">
              <a:spcBef>
                <a:spcPts val="0"/>
              </a:spcBef>
              <a:spcAft>
                <a:spcPts val="0"/>
              </a:spcAft>
              <a:defRPr/>
            </a:pPr>
            <a:r>
              <a:rPr lang="pl-PL" dirty="0">
                <a:latin typeface="+mn-lt"/>
              </a:rPr>
              <a:t>Prowadzone są </a:t>
            </a:r>
            <a:r>
              <a:rPr lang="pl-PL" b="1" dirty="0">
                <a:latin typeface="+mn-lt"/>
              </a:rPr>
              <a:t>przez pracowników IOK (IZ) </a:t>
            </a:r>
            <a:r>
              <a:rPr lang="mr-IN" b="1" dirty="0">
                <a:latin typeface="+mn-lt"/>
              </a:rPr>
              <a:t>–</a:t>
            </a:r>
            <a:r>
              <a:rPr lang="pl-PL" b="1" dirty="0">
                <a:latin typeface="+mn-lt"/>
              </a:rPr>
              <a:t> członków KOP</a:t>
            </a:r>
            <a:endParaRPr lang="pl-PL" dirty="0">
              <a:latin typeface="+mn-lt"/>
            </a:endParaRPr>
          </a:p>
          <a:p>
            <a:pPr eaLnBrk="1" fontAlgn="auto" hangingPunct="1">
              <a:spcBef>
                <a:spcPts val="0"/>
              </a:spcBef>
              <a:spcAft>
                <a:spcPts val="0"/>
              </a:spcAft>
              <a:defRPr/>
            </a:pPr>
            <a:endParaRPr lang="pl-PL" dirty="0">
              <a:latin typeface="+mn-lt"/>
            </a:endParaRPr>
          </a:p>
          <a:p>
            <a:pPr eaLnBrk="1" fontAlgn="auto" hangingPunct="1">
              <a:spcBef>
                <a:spcPts val="0"/>
              </a:spcBef>
              <a:spcAft>
                <a:spcPts val="0"/>
              </a:spcAft>
              <a:defRPr/>
            </a:pPr>
            <a:r>
              <a:rPr lang="pl-PL" dirty="0">
                <a:latin typeface="+mn-lt"/>
              </a:rPr>
              <a:t>Możliwość skierowania projektu do negocjacji wynika </a:t>
            </a:r>
            <a:r>
              <a:rPr lang="pl-PL" b="1" dirty="0">
                <a:latin typeface="+mn-lt"/>
              </a:rPr>
              <a:t>z definicji danego kryterium </a:t>
            </a:r>
            <a:r>
              <a:rPr lang="pl-PL" dirty="0">
                <a:latin typeface="+mn-lt"/>
              </a:rPr>
              <a:t>merytorycznego lub obligatoryjnego. </a:t>
            </a:r>
          </a:p>
          <a:p>
            <a:pPr eaLnBrk="1" fontAlgn="auto" hangingPunct="1">
              <a:spcBef>
                <a:spcPts val="0"/>
              </a:spcBef>
              <a:spcAft>
                <a:spcPts val="0"/>
              </a:spcAft>
              <a:defRPr/>
            </a:pPr>
            <a:endParaRPr lang="pl-PL" dirty="0">
              <a:latin typeface="+mn-lt"/>
            </a:endParaRPr>
          </a:p>
          <a:p>
            <a:pPr marL="0" lvl="6">
              <a:defRPr/>
            </a:pPr>
            <a:r>
              <a:rPr lang="pl-PL" b="1" dirty="0">
                <a:latin typeface="+mn-lt"/>
              </a:rPr>
              <a:t>Projekt może być skierowany do negocjacji, jeśli:</a:t>
            </a:r>
          </a:p>
          <a:p>
            <a:pPr marL="0" lvl="6">
              <a:buFont typeface="Wingdings" pitchFamily="2" charset="2"/>
              <a:buChar char="§"/>
              <a:defRPr/>
            </a:pPr>
            <a:r>
              <a:rPr lang="pl-PL" dirty="0">
                <a:latin typeface="+mn-lt"/>
              </a:rPr>
              <a:t> spełnił wszystkie kryteria wyboru projektów oceniane na wcześniejszych etapach oceny: formalnej, merytorycznej i strategicznej ZIT </a:t>
            </a:r>
          </a:p>
          <a:p>
            <a:pPr marL="0" lvl="6">
              <a:buFont typeface="Wingdings" pitchFamily="2" charset="2"/>
              <a:buChar char="§"/>
              <a:defRPr/>
            </a:pPr>
            <a:r>
              <a:rPr lang="pl-PL" dirty="0">
                <a:latin typeface="+mn-lt"/>
              </a:rPr>
              <a:t> </a:t>
            </a:r>
            <a:r>
              <a:rPr lang="pl-PL" dirty="0"/>
              <a:t> suma średniej z jego dwóch ocen przyznanych w ramach oceny merytorycznej</a:t>
            </a:r>
            <a:br>
              <a:rPr lang="pl-PL" dirty="0"/>
            </a:br>
            <a:r>
              <a:rPr lang="pl-PL" dirty="0"/>
              <a:t> i punktów przyznanych w ramach oceny strategicznej ZIT spełnia określone w Regulaminie konkursu minimum punktowe </a:t>
            </a:r>
          </a:p>
          <a:p>
            <a:pPr marL="0" lvl="6">
              <a:buFont typeface="Wingdings" pitchFamily="2" charset="2"/>
              <a:buChar char="§"/>
              <a:defRPr/>
            </a:pPr>
            <a:endParaRPr lang="pl-PL" b="1" dirty="0"/>
          </a:p>
          <a:p>
            <a:pPr marL="0" lvl="6">
              <a:defRPr/>
            </a:pPr>
            <a:r>
              <a:rPr lang="pl-PL" b="1" dirty="0"/>
              <a:t>Negocjacje obejmują wszystkie kwestie wskazane przez oceniających w kartach oceny oraz </a:t>
            </a:r>
            <a:r>
              <a:rPr lang="pl-PL" b="1" dirty="0">
                <a:solidFill>
                  <a:srgbClr val="FF0000"/>
                </a:solidFill>
              </a:rPr>
              <a:t>ewentualne dodatkowe kwestie wskazane przez przewodniczącego KOP </a:t>
            </a:r>
          </a:p>
          <a:p>
            <a:pPr marL="0" lvl="6">
              <a:defRPr/>
            </a:pPr>
            <a:endParaRPr lang="pl-PL" b="1" dirty="0">
              <a:solidFill>
                <a:srgbClr val="FF0000"/>
              </a:solidFill>
              <a:latin typeface="+mn-lt"/>
            </a:endParaRPr>
          </a:p>
          <a:p>
            <a:pPr eaLnBrk="1" fontAlgn="auto" hangingPunct="1">
              <a:spcBef>
                <a:spcPts val="0"/>
              </a:spcBef>
              <a:spcAft>
                <a:spcPts val="0"/>
              </a:spcAft>
              <a:defRPr/>
            </a:pPr>
            <a:endParaRPr lang="pl-PL" b="1" dirty="0">
              <a:latin typeface="+mn-lt"/>
            </a:endParaRPr>
          </a:p>
        </p:txBody>
      </p:sp>
      <p:sp>
        <p:nvSpPr>
          <p:cNvPr id="6" name="Prostokąt zaokrąglony 5"/>
          <p:cNvSpPr/>
          <p:nvPr/>
        </p:nvSpPr>
        <p:spPr>
          <a:xfrm>
            <a:off x="611560" y="5085184"/>
            <a:ext cx="7704856" cy="1368152"/>
          </a:xfrm>
          <a:prstGeom prst="roundRect">
            <a:avLst/>
          </a:prstGeo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6" algn="ctr" eaLnBrk="0" fontAlgn="base" hangingPunct="0">
              <a:spcBef>
                <a:spcPct val="0"/>
              </a:spcBef>
              <a:spcAft>
                <a:spcPct val="0"/>
              </a:spcAft>
              <a:defRPr/>
            </a:pPr>
            <a:endParaRPr lang="pl-PL" b="1" dirty="0">
              <a:solidFill>
                <a:srgbClr val="C00000"/>
              </a:solidFill>
            </a:endParaRPr>
          </a:p>
          <a:p>
            <a:pPr marL="0" lvl="6" algn="ctr" eaLnBrk="0" fontAlgn="base" hangingPunct="0">
              <a:spcBef>
                <a:spcPct val="0"/>
              </a:spcBef>
              <a:spcAft>
                <a:spcPct val="0"/>
              </a:spcAft>
              <a:defRPr/>
            </a:pPr>
            <a:r>
              <a:rPr lang="pl-PL" b="1" dirty="0">
                <a:solidFill>
                  <a:srgbClr val="C00000"/>
                </a:solidFill>
              </a:rPr>
              <a:t>NOWOŚĆ</a:t>
            </a:r>
          </a:p>
          <a:p>
            <a:pPr marL="0" lvl="6" algn="ctr" eaLnBrk="0" fontAlgn="base" hangingPunct="0">
              <a:spcBef>
                <a:spcPct val="0"/>
              </a:spcBef>
              <a:spcAft>
                <a:spcPct val="0"/>
              </a:spcAft>
              <a:defRPr/>
            </a:pPr>
            <a:r>
              <a:rPr lang="pl-PL" b="1" dirty="0">
                <a:solidFill>
                  <a:srgbClr val="C00000"/>
                </a:solidFill>
              </a:rPr>
              <a:t>W ramach etapu negocjacji oceniane jest zerojedynkowe kryterium wyboru projektów w zakresie spełnienia warunków postawionych przez oceniających lub przewodniczącego KOP</a:t>
            </a:r>
            <a:endParaRPr lang="pl-PL" dirty="0">
              <a:solidFill>
                <a:srgbClr val="C00000"/>
              </a:solidFill>
            </a:endParaRPr>
          </a:p>
          <a:p>
            <a:pPr algn="ctr">
              <a:defRPr/>
            </a:pP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229600" cy="5399087"/>
          </a:xfrm>
        </p:spPr>
        <p:txBody>
          <a:bodyPr>
            <a:normAutofit/>
          </a:bodyPr>
          <a:lstStyle/>
          <a:p>
            <a:pPr eaLnBrk="1" hangingPunct="1">
              <a:buFont typeface="Arial" pitchFamily="34" charset="0"/>
              <a:buNone/>
              <a:defRPr/>
            </a:pPr>
            <a:endParaRPr lang="pl-PL" sz="1800" b="1" i="1" dirty="0" smtClean="0">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dirty="0" smtClean="0"/>
          </a:p>
          <a:p>
            <a:pPr eaLnBrk="1" hangingPunct="1">
              <a:buFont typeface="Arial" pitchFamily="34" charset="0"/>
              <a:buNone/>
              <a:defRPr/>
            </a:pPr>
            <a:endParaRPr lang="pl-PL" sz="1800" dirty="0" smtClean="0"/>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Ocena merytoryczna</a:t>
            </a:r>
          </a:p>
        </p:txBody>
      </p:sp>
      <p:sp>
        <p:nvSpPr>
          <p:cNvPr id="4" name="Prostokąt 3"/>
          <p:cNvSpPr/>
          <p:nvPr/>
        </p:nvSpPr>
        <p:spPr>
          <a:xfrm>
            <a:off x="250825" y="1052513"/>
            <a:ext cx="8713788" cy="3940175"/>
          </a:xfrm>
          <a:prstGeom prst="rect">
            <a:avLst/>
          </a:prstGeom>
        </p:spPr>
        <p:txBody>
          <a:bodyPr>
            <a:spAutoFit/>
          </a:bodyPr>
          <a:lstStyle/>
          <a:p>
            <a:pPr eaLnBrk="1" hangingPunct="1">
              <a:defRPr/>
            </a:pPr>
            <a:r>
              <a:rPr lang="pl-PL" sz="2400" b="1" i="1" dirty="0">
                <a:solidFill>
                  <a:srgbClr val="7030A0"/>
                </a:solidFill>
                <a:effectLst>
                  <a:outerShdw blurRad="38100" dist="38100" dir="2700000" algn="tl">
                    <a:srgbClr val="C0C0C0"/>
                  </a:outerShdw>
                </a:effectLst>
              </a:rPr>
              <a:t>Negocjacje</a:t>
            </a:r>
          </a:p>
          <a:p>
            <a:pPr eaLnBrk="1" hangingPunct="1">
              <a:defRPr/>
            </a:pPr>
            <a:endParaRPr lang="pl-PL" dirty="0"/>
          </a:p>
          <a:p>
            <a:pPr eaLnBrk="1" hangingPunct="1">
              <a:defRPr/>
            </a:pPr>
            <a:r>
              <a:rPr lang="pl-PL" dirty="0"/>
              <a:t>Prowadzone są do </a:t>
            </a:r>
            <a:r>
              <a:rPr lang="pl-PL" b="1" dirty="0"/>
              <a:t>wyczerpania kwoty </a:t>
            </a:r>
            <a:r>
              <a:rPr lang="pl-PL" dirty="0"/>
              <a:t>przeznaczonej na dofinansowanie projektów </a:t>
            </a:r>
            <a:br>
              <a:rPr lang="pl-PL" dirty="0"/>
            </a:br>
            <a:r>
              <a:rPr lang="pl-PL" dirty="0"/>
              <a:t>w konkursie – poczynając od projektu, który uzyskałby najlepszą ocenę na etapie oceny merytorycznej i został skierowany do negocjacji.</a:t>
            </a:r>
          </a:p>
          <a:p>
            <a:pPr eaLnBrk="1" hangingPunct="1">
              <a:defRPr/>
            </a:pPr>
            <a:endParaRPr lang="pl-PL" b="1" dirty="0"/>
          </a:p>
          <a:p>
            <a:pPr eaLnBrk="1" hangingPunct="1">
              <a:defRPr/>
            </a:pPr>
            <a:r>
              <a:rPr lang="pl-PL" dirty="0"/>
              <a:t>IOK wysyła </a:t>
            </a:r>
            <a:r>
              <a:rPr lang="pl-PL" b="1" dirty="0"/>
              <a:t>pismo informujące o możliwości podjęcia negocjacji </a:t>
            </a:r>
            <a:r>
              <a:rPr lang="pl-PL" dirty="0"/>
              <a:t>wyłącznie do wnioskodawców, których projekty skierowane zostały do negocjacji oraz umożliwią maksymalne wyczerpanie kwoty przeznaczonej na dofinansowanie projektów w konkursie</a:t>
            </a:r>
            <a:endParaRPr lang="pl-PL" b="1" dirty="0"/>
          </a:p>
          <a:p>
            <a:pPr eaLnBrk="1" hangingPunct="1">
              <a:defRPr/>
            </a:pPr>
            <a:endParaRPr lang="pl-PL" dirty="0"/>
          </a:p>
          <a:p>
            <a:pPr eaLnBrk="1" hangingPunct="1">
              <a:defRPr/>
            </a:pPr>
            <a:r>
              <a:rPr lang="pl-PL" sz="1600" b="1" i="1" dirty="0">
                <a:solidFill>
                  <a:srgbClr val="FF0000"/>
                </a:solidFill>
              </a:rPr>
              <a:t>IOK może negocjować z większą niż wynika to z dostępnej w danym momencie alokacji na konkurs liczbą wnioskodawców, których projekty oceniono warunkowo. „Kwotę przeznaczoną na dofinansowanie projektów” można również interpretować jako sumę pierwotnej alokacji na konkurs wskazanej w jego regulaminie oraz kwoty, o którą może ewentualnie zostać zwiększona ta alokacja</a:t>
            </a:r>
            <a:endParaRPr lang="pl-PL" sz="1600" b="1" i="1" dirty="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229600" cy="5399087"/>
          </a:xfrm>
        </p:spPr>
        <p:txBody>
          <a:bodyPr>
            <a:normAutofit/>
          </a:bodyPr>
          <a:lstStyle/>
          <a:p>
            <a:pPr eaLnBrk="1" hangingPunct="1">
              <a:buFont typeface="Arial" pitchFamily="34" charset="0"/>
              <a:buNone/>
              <a:defRPr/>
            </a:pPr>
            <a:endParaRPr lang="pl-PL" sz="1800" b="1" i="1" dirty="0" smtClean="0">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dirty="0" smtClean="0"/>
          </a:p>
          <a:p>
            <a:pPr eaLnBrk="1" hangingPunct="1">
              <a:buFont typeface="Arial" pitchFamily="34" charset="0"/>
              <a:buNone/>
              <a:defRPr/>
            </a:pPr>
            <a:endParaRPr lang="pl-PL" sz="1800" dirty="0" smtClean="0"/>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Negocjacje</a:t>
            </a:r>
          </a:p>
        </p:txBody>
      </p:sp>
      <p:sp>
        <p:nvSpPr>
          <p:cNvPr id="4" name="Prostokąt 3"/>
          <p:cNvSpPr/>
          <p:nvPr/>
        </p:nvSpPr>
        <p:spPr>
          <a:xfrm>
            <a:off x="611188" y="1052513"/>
            <a:ext cx="8208962" cy="2216150"/>
          </a:xfrm>
          <a:prstGeom prst="rect">
            <a:avLst/>
          </a:prstGeom>
        </p:spPr>
        <p:txBody>
          <a:bodyPr>
            <a:spAutoFit/>
          </a:bodyPr>
          <a:lstStyle/>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dirty="0"/>
          </a:p>
        </p:txBody>
      </p:sp>
      <p:sp>
        <p:nvSpPr>
          <p:cNvPr id="7" name="Prostokąt zaokrąglony 6"/>
          <p:cNvSpPr/>
          <p:nvPr/>
        </p:nvSpPr>
        <p:spPr>
          <a:xfrm>
            <a:off x="539552" y="1412776"/>
            <a:ext cx="8280920" cy="4104456"/>
          </a:xfrm>
          <a:prstGeom prst="round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pl-PL" b="1" dirty="0">
                <a:solidFill>
                  <a:srgbClr val="C00000"/>
                </a:solidFill>
              </a:rPr>
              <a:t>Wynik negatywny negocjacji</a:t>
            </a:r>
            <a:endParaRPr lang="pl-PL" b="1" dirty="0">
              <a:solidFill>
                <a:schemeClr val="tx1"/>
              </a:solidFill>
            </a:endParaRPr>
          </a:p>
          <a:p>
            <a:pPr eaLnBrk="1" hangingPunct="1">
              <a:buFont typeface="Wingdings" pitchFamily="2" charset="2"/>
              <a:buChar char="Ø"/>
              <a:defRPr/>
            </a:pPr>
            <a:r>
              <a:rPr lang="pl-PL" b="1" dirty="0">
                <a:solidFill>
                  <a:schemeClr val="tx1"/>
                </a:solidFill>
              </a:rPr>
              <a:t> </a:t>
            </a:r>
            <a:r>
              <a:rPr lang="pl-PL" dirty="0">
                <a:solidFill>
                  <a:schemeClr val="tx1"/>
                </a:solidFill>
              </a:rPr>
              <a:t>jeśli wnioskodawca nie wprowadza wskazanych przez oceniających lub przewodniczącego korekt lub </a:t>
            </a:r>
          </a:p>
          <a:p>
            <a:pPr eaLnBrk="1" hangingPunct="1">
              <a:buFont typeface="Wingdings" pitchFamily="2" charset="2"/>
              <a:buChar char="Ø"/>
              <a:defRPr/>
            </a:pPr>
            <a:r>
              <a:rPr lang="pl-PL" dirty="0">
                <a:solidFill>
                  <a:schemeClr val="tx1"/>
                </a:solidFill>
              </a:rPr>
              <a:t> KOP nie uzyskała od wnioskodawcy uzasadnień dotyczących zapisów we wniosku, wskazanych przez oceniających lub przewodniczącego KOP</a:t>
            </a:r>
          </a:p>
          <a:p>
            <a:pPr eaLnBrk="1" hangingPunct="1">
              <a:buFont typeface="Wingdings" pitchFamily="2" charset="2"/>
              <a:buChar char="Ø"/>
              <a:defRPr/>
            </a:pPr>
            <a:r>
              <a:rPr lang="pl-PL" dirty="0">
                <a:solidFill>
                  <a:schemeClr val="tx1"/>
                </a:solidFill>
              </a:rPr>
              <a:t> do wniosku zostaną wprowadzone inne zmiany niż wynikające z kart oceny lub uwag przewodniczącego KOP lub ustaleń wynikających z procesu negocjacji</a:t>
            </a:r>
          </a:p>
          <a:p>
            <a:pPr eaLnBrk="1" hangingPunct="1">
              <a:buFont typeface="Wingdings" pitchFamily="2" charset="2"/>
              <a:buChar char="Ø"/>
              <a:defRPr/>
            </a:pPr>
            <a:endParaRPr lang="pl-PL" dirty="0">
              <a:solidFill>
                <a:schemeClr val="tx1"/>
              </a:solidFill>
            </a:endParaRPr>
          </a:p>
          <a:p>
            <a:pPr algn="ctr" eaLnBrk="1" hangingPunct="1">
              <a:defRPr/>
            </a:pPr>
            <a:r>
              <a:rPr lang="pl-PL" b="1" dirty="0">
                <a:solidFill>
                  <a:srgbClr val="C00000"/>
                </a:solidFill>
              </a:rPr>
              <a:t>Niespełnienie zerojedynkowego kryterium w zakresie</a:t>
            </a:r>
          </a:p>
          <a:p>
            <a:pPr algn="ctr" eaLnBrk="1" hangingPunct="1">
              <a:defRPr/>
            </a:pPr>
            <a:r>
              <a:rPr lang="pl-PL" b="1" dirty="0">
                <a:solidFill>
                  <a:srgbClr val="C00000"/>
                </a:solidFill>
              </a:rPr>
              <a:t> spełnienia warunków postawionych przez KOP lub przewodniczącego KOP</a:t>
            </a:r>
          </a:p>
          <a:p>
            <a:pPr algn="ctr" eaLnBrk="1" hangingPunct="1">
              <a:defRPr/>
            </a:pPr>
            <a:endParaRPr lang="pl-PL" b="1" dirty="0">
              <a:solidFill>
                <a:srgbClr val="C00000"/>
              </a:solidFill>
            </a:endParaRPr>
          </a:p>
          <a:p>
            <a:pPr algn="ctr" eaLnBrk="1" hangingPunct="1">
              <a:defRPr/>
            </a:pPr>
            <a:r>
              <a:rPr lang="pl-PL" dirty="0">
                <a:solidFill>
                  <a:schemeClr val="tx1"/>
                </a:solidFill>
              </a:rPr>
              <a:t>oceny kryterium dokonuje 1 pracownik IOK (IZ) – członek KOP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30313" y="2678113"/>
            <a:ext cx="8229600" cy="5399087"/>
          </a:xfrm>
        </p:spPr>
        <p:txBody>
          <a:bodyPr>
            <a:normAutofit/>
          </a:bodyPr>
          <a:lstStyle/>
          <a:p>
            <a:pPr eaLnBrk="1" hangingPunct="1">
              <a:buFont typeface="Arial" pitchFamily="34" charset="0"/>
              <a:buNone/>
              <a:defRPr/>
            </a:pPr>
            <a:endParaRPr lang="pl-PL" sz="1800" b="1" i="1" dirty="0" smtClean="0">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dirty="0" smtClean="0"/>
          </a:p>
          <a:p>
            <a:pPr eaLnBrk="1" hangingPunct="1">
              <a:buFont typeface="Arial" pitchFamily="34" charset="0"/>
              <a:buNone/>
              <a:defRPr/>
            </a:pPr>
            <a:endParaRPr lang="pl-PL" sz="1800" dirty="0" smtClean="0"/>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Negocjacje</a:t>
            </a:r>
          </a:p>
        </p:txBody>
      </p:sp>
      <p:sp>
        <p:nvSpPr>
          <p:cNvPr id="4" name="Prostokąt 3"/>
          <p:cNvSpPr/>
          <p:nvPr/>
        </p:nvSpPr>
        <p:spPr>
          <a:xfrm>
            <a:off x="0" y="1052513"/>
            <a:ext cx="9144000" cy="2462212"/>
          </a:xfrm>
          <a:prstGeom prst="rect">
            <a:avLst/>
          </a:prstGeom>
        </p:spPr>
        <p:txBody>
          <a:bodyPr>
            <a:spAutoFit/>
          </a:bodyPr>
          <a:lstStyle/>
          <a:p>
            <a:pPr eaLnBrk="1" hangingPunct="1">
              <a:defRPr/>
            </a:pPr>
            <a:r>
              <a:rPr lang="pl-PL" sz="2000" b="1" i="1" dirty="0">
                <a:solidFill>
                  <a:srgbClr val="7030A0"/>
                </a:solidFill>
                <a:effectLst>
                  <a:outerShdw blurRad="38100" dist="38100" dir="2700000" algn="tl">
                    <a:srgbClr val="C0C0C0"/>
                  </a:outerShdw>
                </a:effectLst>
              </a:rPr>
              <a:t>Ocena kryterium w zakresie spełnienia warunków postawionych przez KOP lub przewodniczącego KOP – fragment przykładowej karty oceny na etapie negocjacji</a:t>
            </a: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dirty="0"/>
          </a:p>
        </p:txBody>
      </p:sp>
      <p:pic>
        <p:nvPicPr>
          <p:cNvPr id="29701" name="Picture 2" descr="image001"/>
          <p:cNvPicPr>
            <a:picLocks noChangeAspect="1" noChangeArrowheads="1"/>
          </p:cNvPicPr>
          <p:nvPr/>
        </p:nvPicPr>
        <p:blipFill>
          <a:blip r:embed="rId2" cstate="print"/>
          <a:srcRect/>
          <a:stretch>
            <a:fillRect/>
          </a:stretch>
        </p:blipFill>
        <p:spPr bwMode="auto">
          <a:xfrm>
            <a:off x="684213" y="1844675"/>
            <a:ext cx="7789862" cy="4824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1" name="pole tekstowe 6"/>
          <p:cNvSpPr txBox="1">
            <a:spLocks noChangeArrowheads="1"/>
          </p:cNvSpPr>
          <p:nvPr/>
        </p:nvSpPr>
        <p:spPr bwMode="auto">
          <a:xfrm>
            <a:off x="1042988" y="4797425"/>
            <a:ext cx="2352675" cy="360363"/>
          </a:xfrm>
          <a:prstGeom prst="rect">
            <a:avLst/>
          </a:prstGeom>
          <a:noFill/>
          <a:ln w="9525">
            <a:noFill/>
            <a:miter lim="800000"/>
            <a:headEnd/>
            <a:tailEnd/>
          </a:ln>
        </p:spPr>
        <p:txBody>
          <a:bodyPr/>
          <a:lstStyle/>
          <a:p>
            <a:pPr algn="ctr" eaLnBrk="1" hangingPunct="1">
              <a:defRPr/>
            </a:pPr>
            <a:endParaRPr lang="pl-PL" altLang="pl-PL" sz="24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13" name="Tytuł 6"/>
          <p:cNvSpPr txBox="1">
            <a:spLocks/>
          </p:cNvSpPr>
          <p:nvPr/>
        </p:nvSpPr>
        <p:spPr>
          <a:xfrm>
            <a:off x="0" y="-171400"/>
            <a:ext cx="9144000" cy="1440160"/>
          </a:xfrm>
          <a:prstGeom prst="rect">
            <a:avLst/>
          </a:prstGeom>
          <a:ln>
            <a:noFill/>
          </a:ln>
        </p:spPr>
        <p:txBody>
          <a:bodyPr anchor="ctr"/>
          <a:lstStyle/>
          <a:p>
            <a:pPr eaLnBrk="1" fontAlgn="auto" hangingPunct="1">
              <a:lnSpc>
                <a:spcPct val="90000"/>
              </a:lnSpc>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latin typeface="+mj-lt"/>
                <a:ea typeface="+mj-ea"/>
                <a:cs typeface="+mj-cs"/>
              </a:rPr>
              <a:t>Ostateczna i wiążąca </a:t>
            </a:r>
          </a:p>
          <a:p>
            <a:pPr eaLnBrk="1" fontAlgn="auto" hangingPunct="1">
              <a:lnSpc>
                <a:spcPct val="90000"/>
              </a:lnSpc>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latin typeface="+mj-lt"/>
                <a:ea typeface="+mj-ea"/>
                <a:cs typeface="+mj-cs"/>
              </a:rPr>
              <a:t>ocena projektu</a:t>
            </a:r>
          </a:p>
        </p:txBody>
      </p:sp>
      <p:graphicFrame>
        <p:nvGraphicFramePr>
          <p:cNvPr id="10" name="Diagram 9"/>
          <p:cNvGraphicFramePr/>
          <p:nvPr/>
        </p:nvGraphicFramePr>
        <p:xfrm>
          <a:off x="0" y="1124744"/>
          <a:ext cx="9144000"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Prostokąt zaokrąglony 13"/>
          <p:cNvSpPr/>
          <p:nvPr/>
        </p:nvSpPr>
        <p:spPr>
          <a:xfrm>
            <a:off x="107504" y="5013176"/>
            <a:ext cx="8928992" cy="151216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l-PL" dirty="0">
                <a:solidFill>
                  <a:schemeClr val="tx1"/>
                </a:solidFill>
              </a:rPr>
              <a:t>Dofinansowanie może otrzymać jedynie projekt, który spełnia wszystkie kryteria obligatoryjne oraz otrzymał </a:t>
            </a:r>
            <a:r>
              <a:rPr lang="pl-PL" sz="2000" b="1" dirty="0">
                <a:solidFill>
                  <a:srgbClr val="C00000"/>
                </a:solidFill>
              </a:rPr>
              <a:t>co najmniej 50 punktów ogółem oraz 50% punktów                         </a:t>
            </a:r>
            <a:r>
              <a:rPr lang="pl-PL" dirty="0">
                <a:solidFill>
                  <a:schemeClr val="tx1"/>
                </a:solidFill>
              </a:rPr>
              <a:t>w każdej części oceny merytorycznej wyliczonych na podstawie średniej arytmetycznej </a:t>
            </a:r>
            <a:br>
              <a:rPr lang="pl-PL" dirty="0">
                <a:solidFill>
                  <a:schemeClr val="tx1"/>
                </a:solidFill>
              </a:rPr>
            </a:br>
            <a:r>
              <a:rPr lang="pl-PL" dirty="0">
                <a:solidFill>
                  <a:schemeClr val="tx1"/>
                </a:solidFill>
              </a:rPr>
              <a:t>z ocen dwóch oceniających oraz którego negocjacje, jeśli były prowadzone, zakończyły się wynikiem pozytywnym</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fontScale="90000"/>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Generator EFS - SOWA</a:t>
            </a:r>
            <a:b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smtClean="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4" name="Prostokąt zaokrąglony 3"/>
          <p:cNvSpPr/>
          <p:nvPr/>
        </p:nvSpPr>
        <p:spPr>
          <a:xfrm>
            <a:off x="251520" y="1124744"/>
            <a:ext cx="8712968" cy="2808312"/>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400" dirty="0">
                <a:solidFill>
                  <a:schemeClr val="tx1"/>
                </a:solidFill>
              </a:rPr>
              <a:t>Wnioski o dofinansowanie w ramach Regionalnego Programu Operacyjnego Województwa Dolnośląskiego 2014-2020  należy wypełnić i złożyć poprzez narzędzie informatyczne o nazwie </a:t>
            </a:r>
            <a:br>
              <a:rPr lang="pl-PL" sz="2400" dirty="0">
                <a:solidFill>
                  <a:schemeClr val="tx1"/>
                </a:solidFill>
              </a:rPr>
            </a:br>
            <a:r>
              <a:rPr lang="pl-PL" sz="2800" b="1" dirty="0">
                <a:solidFill>
                  <a:schemeClr val="tx1"/>
                </a:solidFill>
              </a:rPr>
              <a:t>System Obsługi Wniosków Aplikacyjnych EFS (SOWA)</a:t>
            </a:r>
          </a:p>
          <a:p>
            <a:pPr algn="ctr">
              <a:defRPr/>
            </a:pPr>
            <a:r>
              <a:rPr lang="pl-PL" sz="2400" b="1" dirty="0">
                <a:solidFill>
                  <a:srgbClr val="FF0000"/>
                </a:solidFill>
              </a:rPr>
              <a:t>!UWAGA! </a:t>
            </a:r>
            <a:br>
              <a:rPr lang="pl-PL" sz="2400" b="1" dirty="0">
                <a:solidFill>
                  <a:srgbClr val="FF0000"/>
                </a:solidFill>
              </a:rPr>
            </a:br>
            <a:r>
              <a:rPr lang="pl-PL" sz="2400" b="1" dirty="0">
                <a:solidFill>
                  <a:srgbClr val="FF0000"/>
                </a:solidFill>
              </a:rPr>
              <a:t>(brak konieczności składania wersji papierowej do IOK!!!)</a:t>
            </a:r>
          </a:p>
          <a:p>
            <a:pPr algn="ctr">
              <a:defRPr/>
            </a:pPr>
            <a:r>
              <a:rPr lang="pl-PL" sz="3200" b="1" i="1" dirty="0">
                <a:solidFill>
                  <a:srgbClr val="C00000"/>
                </a:solidFill>
              </a:rPr>
              <a:t>www.generator-efs.dolnyslask.pl</a:t>
            </a:r>
            <a:endParaRPr lang="pl-PL" sz="3200" i="1" dirty="0">
              <a:solidFill>
                <a:srgbClr val="C00000"/>
              </a:solidFill>
            </a:endParaRPr>
          </a:p>
        </p:txBody>
      </p:sp>
      <p:pic>
        <p:nvPicPr>
          <p:cNvPr id="4102" name="Picture 7"/>
          <p:cNvPicPr>
            <a:picLocks noGrp="1" noChangeAspect="1" noChangeArrowheads="1"/>
          </p:cNvPicPr>
          <p:nvPr>
            <p:ph idx="1"/>
          </p:nvPr>
        </p:nvPicPr>
        <p:blipFill>
          <a:blip r:embed="rId2" cstate="print"/>
          <a:srcRect/>
          <a:stretch>
            <a:fillRect/>
          </a:stretch>
        </p:blipFill>
        <p:spPr>
          <a:xfrm>
            <a:off x="755650" y="3933825"/>
            <a:ext cx="7848600" cy="2517775"/>
          </a:xfr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2555875" y="0"/>
            <a:ext cx="4895850" cy="914400"/>
          </a:xfrm>
          <a:prstGeom prst="rect">
            <a:avLst/>
          </a:prstGeom>
          <a:noFill/>
        </p:spPr>
        <p:txBody>
          <a:bodyPr wrap="none">
            <a:normAutofit/>
          </a:bodyPr>
          <a:lstStyle/>
          <a:p>
            <a:pPr eaLnBrk="1" hangingPunct="1">
              <a:defRPr/>
            </a:pPr>
            <a:endParaRPr lang="pl-PL" sz="4000" b="1" dirty="0">
              <a:effectLst>
                <a:outerShdw blurRad="38100" dist="38100" dir="2700000" algn="tl">
                  <a:srgbClr val="C0C0C0"/>
                </a:outerShdw>
              </a:effectLst>
            </a:endParaRPr>
          </a:p>
        </p:txBody>
      </p:sp>
      <p:sp>
        <p:nvSpPr>
          <p:cNvPr id="10" name="Prostokąt zaokrąglony 9"/>
          <p:cNvSpPr/>
          <p:nvPr/>
        </p:nvSpPr>
        <p:spPr>
          <a:xfrm>
            <a:off x="5561856" y="1911550"/>
            <a:ext cx="3420888" cy="1296144"/>
          </a:xfrm>
          <a:prstGeom prst="roundRect">
            <a:avLst/>
          </a:prstGeom>
          <a:solidFill>
            <a:schemeClr val="accent4">
              <a:lumMod val="20000"/>
              <a:lumOff val="80000"/>
            </a:schemeClr>
          </a:solidFill>
          <a:ln>
            <a:solidFill>
              <a:schemeClr val="accent4">
                <a:lumMod val="40000"/>
                <a:lumOff val="6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3200" b="1" dirty="0">
                <a:ln>
                  <a:solidFill>
                    <a:schemeClr val="tx1"/>
                  </a:solidFill>
                </a:ln>
                <a:solidFill>
                  <a:srgbClr val="C105B8"/>
                </a:solidFill>
              </a:rPr>
              <a:t>Rozstrzygnięcie konkursu</a:t>
            </a:r>
            <a:endParaRPr lang="pl-PL" sz="3200" dirty="0">
              <a:solidFill>
                <a:srgbClr val="C105B8"/>
              </a:solidFill>
            </a:endParaRPr>
          </a:p>
        </p:txBody>
      </p:sp>
      <p:sp>
        <p:nvSpPr>
          <p:cNvPr id="16" name="Równa się 15"/>
          <p:cNvSpPr/>
          <p:nvPr/>
        </p:nvSpPr>
        <p:spPr>
          <a:xfrm>
            <a:off x="4194386" y="2246651"/>
            <a:ext cx="1475953" cy="734339"/>
          </a:xfrm>
          <a:prstGeom prst="mathEqual">
            <a:avLst/>
          </a:prstGeom>
          <a:solidFill>
            <a:schemeClr val="accent3">
              <a:lumMod val="75000"/>
            </a:schemeClr>
          </a:solidFill>
          <a:ln>
            <a:solidFill>
              <a:schemeClr val="accent3">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339933"/>
              </a:solidFill>
            </a:endParaRPr>
          </a:p>
        </p:txBody>
      </p:sp>
      <p:sp>
        <p:nvSpPr>
          <p:cNvPr id="17" name="Prostokąt zaokrąglony 16"/>
          <p:cNvSpPr/>
          <p:nvPr/>
        </p:nvSpPr>
        <p:spPr>
          <a:xfrm>
            <a:off x="520837" y="1236897"/>
            <a:ext cx="4086882" cy="3240360"/>
          </a:xfrm>
          <a:prstGeom prst="roundRect">
            <a:avLst/>
          </a:prstGeom>
          <a:solidFill>
            <a:schemeClr val="accent4">
              <a:lumMod val="20000"/>
              <a:lumOff val="80000"/>
            </a:schemeClr>
          </a:solidFill>
          <a:ln>
            <a:solidFill>
              <a:schemeClr val="accent4">
                <a:lumMod val="40000"/>
                <a:lumOff val="6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b="1" dirty="0">
              <a:ln>
                <a:solidFill>
                  <a:schemeClr val="tx1"/>
                </a:solidFill>
              </a:ln>
              <a:solidFill>
                <a:schemeClr val="tx1">
                  <a:lumMod val="75000"/>
                  <a:lumOff val="25000"/>
                </a:schemeClr>
              </a:solidFill>
            </a:endParaRPr>
          </a:p>
          <a:p>
            <a:pPr algn="ctr">
              <a:defRPr/>
            </a:pPr>
            <a:r>
              <a:rPr lang="pl-PL" b="1" dirty="0">
                <a:ln>
                  <a:solidFill>
                    <a:schemeClr val="tx1"/>
                  </a:solidFill>
                </a:ln>
                <a:solidFill>
                  <a:schemeClr val="tx1">
                    <a:lumMod val="75000"/>
                    <a:lumOff val="25000"/>
                  </a:schemeClr>
                </a:solidFill>
              </a:rPr>
              <a:t>Zatwierdzenie listy wszystkich ocenionych projektów przez </a:t>
            </a:r>
          </a:p>
          <a:p>
            <a:pPr algn="ctr">
              <a:defRPr/>
            </a:pPr>
            <a:r>
              <a:rPr lang="pl-PL" b="1" dirty="0">
                <a:ln>
                  <a:solidFill>
                    <a:schemeClr val="tx1"/>
                  </a:solidFill>
                </a:ln>
                <a:solidFill>
                  <a:srgbClr val="FFC000"/>
                </a:solidFill>
              </a:rPr>
              <a:t>Zarząd Województwa Dolnośląskiego</a:t>
            </a:r>
            <a:r>
              <a:rPr lang="pl-PL" b="1" dirty="0">
                <a:ln>
                  <a:solidFill>
                    <a:schemeClr val="tx1"/>
                  </a:solidFill>
                </a:ln>
                <a:solidFill>
                  <a:schemeClr val="tx1">
                    <a:lumMod val="75000"/>
                    <a:lumOff val="25000"/>
                  </a:schemeClr>
                </a:solidFill>
              </a:rPr>
              <a:t> i odpowiednio</a:t>
            </a:r>
          </a:p>
          <a:p>
            <a:pPr marL="285750" indent="-285750">
              <a:defRPr/>
            </a:pPr>
            <a:r>
              <a:rPr lang="pl-PL" b="1" dirty="0">
                <a:ln>
                  <a:solidFill>
                    <a:schemeClr val="tx1"/>
                  </a:solidFill>
                </a:ln>
                <a:solidFill>
                  <a:srgbClr val="FF0000"/>
                </a:solidFill>
              </a:rPr>
              <a:t>w ZIT </a:t>
            </a:r>
            <a:r>
              <a:rPr lang="pl-PL" b="1" dirty="0" err="1">
                <a:ln>
                  <a:solidFill>
                    <a:schemeClr val="tx1"/>
                  </a:solidFill>
                </a:ln>
                <a:solidFill>
                  <a:srgbClr val="FF0000"/>
                </a:solidFill>
              </a:rPr>
              <a:t>WrOF</a:t>
            </a:r>
            <a:r>
              <a:rPr lang="pl-PL" b="1" dirty="0">
                <a:ln>
                  <a:solidFill>
                    <a:schemeClr val="tx1"/>
                  </a:solidFill>
                </a:ln>
                <a:solidFill>
                  <a:srgbClr val="FF0000"/>
                </a:solidFill>
              </a:rPr>
              <a:t> przez </a:t>
            </a:r>
          </a:p>
          <a:p>
            <a:pPr>
              <a:defRPr/>
            </a:pPr>
            <a:r>
              <a:rPr lang="pl-PL" b="1" dirty="0">
                <a:ln>
                  <a:solidFill>
                    <a:schemeClr val="tx1"/>
                  </a:solidFill>
                </a:ln>
                <a:solidFill>
                  <a:srgbClr val="FF0000"/>
                </a:solidFill>
              </a:rPr>
              <a:t>Prezydenta Wrocławia</a:t>
            </a:r>
          </a:p>
          <a:p>
            <a:pPr marL="285750" indent="-285750">
              <a:defRPr/>
            </a:pPr>
            <a:r>
              <a:rPr lang="pl-PL" b="1" dirty="0">
                <a:ln>
                  <a:solidFill>
                    <a:schemeClr val="tx1"/>
                  </a:solidFill>
                </a:ln>
                <a:solidFill>
                  <a:srgbClr val="FF0000"/>
                </a:solidFill>
              </a:rPr>
              <a:t>W ZIT AW przez </a:t>
            </a:r>
          </a:p>
          <a:p>
            <a:pPr>
              <a:defRPr/>
            </a:pPr>
            <a:r>
              <a:rPr lang="pl-PL" b="1" dirty="0">
                <a:ln>
                  <a:solidFill>
                    <a:schemeClr val="tx1"/>
                  </a:solidFill>
                </a:ln>
                <a:solidFill>
                  <a:srgbClr val="FF0000"/>
                </a:solidFill>
              </a:rPr>
              <a:t>Prezydenta Wałbrzycha</a:t>
            </a:r>
          </a:p>
          <a:p>
            <a:pPr>
              <a:defRPr/>
            </a:pPr>
            <a:endParaRPr lang="pl-PL" b="1" dirty="0">
              <a:ln>
                <a:solidFill>
                  <a:schemeClr val="tx1"/>
                </a:solidFill>
              </a:ln>
              <a:solidFill>
                <a:srgbClr val="FF0000"/>
              </a:solidFill>
            </a:endParaRPr>
          </a:p>
          <a:p>
            <a:pPr marL="285750" indent="-285750">
              <a:buFontTx/>
              <a:buChar char="-"/>
              <a:defRPr/>
            </a:pPr>
            <a:endParaRPr lang="pl-PL" b="1" dirty="0">
              <a:ln>
                <a:solidFill>
                  <a:schemeClr val="tx1"/>
                </a:solidFill>
              </a:ln>
              <a:solidFill>
                <a:srgbClr val="0070C0"/>
              </a:solidFill>
            </a:endParaRPr>
          </a:p>
          <a:p>
            <a:pPr algn="ctr">
              <a:defRPr/>
            </a:pPr>
            <a:endParaRPr lang="pl-PL" b="1" dirty="0">
              <a:ln>
                <a:solidFill>
                  <a:schemeClr val="tx1"/>
                </a:solidFill>
              </a:ln>
              <a:solidFill>
                <a:schemeClr val="tx1">
                  <a:lumMod val="75000"/>
                  <a:lumOff val="25000"/>
                </a:schemeClr>
              </a:solidFill>
            </a:endParaRPr>
          </a:p>
        </p:txBody>
      </p:sp>
      <p:sp>
        <p:nvSpPr>
          <p:cNvPr id="18" name="Prostokąt 19"/>
          <p:cNvSpPr>
            <a:spLocks noChangeArrowheads="1"/>
          </p:cNvSpPr>
          <p:nvPr/>
        </p:nvSpPr>
        <p:spPr bwMode="auto">
          <a:xfrm>
            <a:off x="2015716" y="4576119"/>
            <a:ext cx="5256584" cy="2062103"/>
          </a:xfrm>
          <a:prstGeom prst="rect">
            <a:avLst/>
          </a:prstGeom>
          <a:solidFill>
            <a:schemeClr val="bg1">
              <a:lumMod val="85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1600" b="1" dirty="0">
                <a:hlinkClick r:id="rId3"/>
              </a:rPr>
              <a:t>www.rpo.dolnyslask.pl</a:t>
            </a:r>
            <a:r>
              <a:rPr lang="pl-PL" sz="1600" b="1" dirty="0"/>
              <a:t> + strona właściwego ZIT </a:t>
            </a:r>
          </a:p>
          <a:p>
            <a:pPr algn="ctr">
              <a:defRPr/>
            </a:pPr>
            <a:endParaRPr lang="pl-PL" sz="1600" b="1" dirty="0"/>
          </a:p>
          <a:p>
            <a:pPr algn="ctr">
              <a:defRPr/>
            </a:pPr>
            <a:endParaRPr lang="pl-PL" sz="1600" b="1" dirty="0"/>
          </a:p>
          <a:p>
            <a:pPr algn="ctr">
              <a:defRPr/>
            </a:pPr>
            <a:r>
              <a:rPr lang="pl-PL" sz="1600" b="1" dirty="0">
                <a:latin typeface="+mn-lt"/>
              </a:rPr>
              <a:t>Lista projektów, które uzyskały wymaganą liczbę punktów, </a:t>
            </a:r>
            <a:br>
              <a:rPr lang="pl-PL" sz="1600" b="1" dirty="0">
                <a:latin typeface="+mn-lt"/>
              </a:rPr>
            </a:br>
            <a:r>
              <a:rPr lang="pl-PL" sz="1600" b="1" dirty="0">
                <a:latin typeface="+mn-lt"/>
              </a:rPr>
              <a:t>z wyróżnieniem projektów wybranych do dofinansowania - nie później niż 7 dni od dnia rozstrzygnięcia konkursu + pismo z wynikami oceny (przysługuje protest)</a:t>
            </a:r>
          </a:p>
          <a:p>
            <a:pPr algn="ctr">
              <a:defRPr/>
            </a:pPr>
            <a:endParaRPr lang="pl-PL" sz="1600" b="1" dirty="0"/>
          </a:p>
        </p:txBody>
      </p:sp>
      <p:sp>
        <p:nvSpPr>
          <p:cNvPr id="19" name="Strzałka w dół 18"/>
          <p:cNvSpPr/>
          <p:nvPr/>
        </p:nvSpPr>
        <p:spPr>
          <a:xfrm>
            <a:off x="4607719" y="5013772"/>
            <a:ext cx="144016" cy="288032"/>
          </a:xfrm>
          <a:prstGeom prst="down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FFFFFF"/>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a 8"/>
          <p:cNvSpPr/>
          <p:nvPr/>
        </p:nvSpPr>
        <p:spPr>
          <a:xfrm>
            <a:off x="107504" y="2348880"/>
            <a:ext cx="2808312" cy="1643063"/>
          </a:xfrm>
          <a:prstGeom prst="ellipse">
            <a:avLst/>
          </a:prstGeo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solidFill>
                  <a:srgbClr val="FF0000"/>
                </a:solidFill>
                <a:effectLst>
                  <a:outerShdw blurRad="38100" dist="38100" dir="2700000" algn="tl">
                    <a:srgbClr val="000000">
                      <a:alpha val="43137"/>
                    </a:srgbClr>
                  </a:outerShdw>
                </a:effectLst>
              </a:rPr>
              <a:t>PROBLEM </a:t>
            </a:r>
            <a:br>
              <a:rPr lang="pl-PL" sz="2000" b="1" dirty="0">
                <a:solidFill>
                  <a:srgbClr val="FF0000"/>
                </a:solidFill>
                <a:effectLst>
                  <a:outerShdw blurRad="38100" dist="38100" dir="2700000" algn="tl">
                    <a:srgbClr val="000000">
                      <a:alpha val="43137"/>
                    </a:srgbClr>
                  </a:outerShdw>
                </a:effectLst>
              </a:rPr>
            </a:br>
            <a:r>
              <a:rPr lang="pl-PL" sz="2000" dirty="0">
                <a:solidFill>
                  <a:srgbClr val="FF0000"/>
                </a:solidFill>
                <a:effectLst>
                  <a:outerShdw blurRad="38100" dist="38100" dir="2700000" algn="tl">
                    <a:srgbClr val="000000">
                      <a:alpha val="43137"/>
                    </a:srgbClr>
                  </a:outerShdw>
                </a:effectLst>
              </a:rPr>
              <a:t>zdiagnozowany </a:t>
            </a:r>
            <a:endParaRPr lang="pl-PL" sz="2000" b="1" dirty="0">
              <a:solidFill>
                <a:srgbClr val="FF0000"/>
              </a:solidFill>
              <a:effectLst>
                <a:outerShdw blurRad="38100" dist="38100" dir="2700000" algn="tl">
                  <a:srgbClr val="000000">
                    <a:alpha val="43137"/>
                  </a:srgbClr>
                </a:outerShdw>
              </a:effectLst>
            </a:endParaRPr>
          </a:p>
        </p:txBody>
      </p:sp>
      <p:sp>
        <p:nvSpPr>
          <p:cNvPr id="10" name="Strzałka w prawo 9"/>
          <p:cNvSpPr/>
          <p:nvPr/>
        </p:nvSpPr>
        <p:spPr>
          <a:xfrm rot="19817503">
            <a:off x="2635956" y="1778838"/>
            <a:ext cx="1419281" cy="990600"/>
          </a:xfrm>
          <a:prstGeom prst="rightArrow">
            <a:avLst/>
          </a:prstGeom>
          <a:solidFill>
            <a:schemeClr val="bg1">
              <a:lumMod val="6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700" dirty="0">
                <a:solidFill>
                  <a:schemeClr val="tx1"/>
                </a:solidFill>
                <a:effectLst>
                  <a:outerShdw blurRad="38100" dist="38100" dir="2700000" algn="tl">
                    <a:srgbClr val="000000">
                      <a:alpha val="43137"/>
                    </a:srgbClr>
                  </a:outerShdw>
                </a:effectLst>
              </a:rPr>
              <a:t>odpowiedź</a:t>
            </a:r>
          </a:p>
        </p:txBody>
      </p:sp>
      <p:sp>
        <p:nvSpPr>
          <p:cNvPr id="11" name="Elipsa 10"/>
          <p:cNvSpPr/>
          <p:nvPr/>
        </p:nvSpPr>
        <p:spPr>
          <a:xfrm>
            <a:off x="3563888" y="823776"/>
            <a:ext cx="3240360" cy="1158218"/>
          </a:xfrm>
          <a:prstGeom prst="ellipse">
            <a:avLst/>
          </a:prstGeom>
          <a:solidFill>
            <a:schemeClr val="accent5">
              <a:lumMod val="60000"/>
              <a:lumOff val="40000"/>
            </a:schemeClr>
          </a:solidFill>
          <a:ln>
            <a:solidFill>
              <a:schemeClr val="accent5">
                <a:lumMod val="40000"/>
                <a:lumOff val="6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solidFill>
                  <a:schemeClr val="tx1"/>
                </a:solidFill>
                <a:effectLst>
                  <a:outerShdw blurRad="38100" dist="38100" dir="2700000" algn="tl">
                    <a:srgbClr val="000000">
                      <a:alpha val="43137"/>
                    </a:srgbClr>
                  </a:outerShdw>
                </a:effectLst>
              </a:rPr>
              <a:t>CEL PROJEKTU </a:t>
            </a:r>
            <a:r>
              <a:rPr lang="pl-PL" sz="2000" dirty="0">
                <a:solidFill>
                  <a:schemeClr val="tx1"/>
                </a:solidFill>
                <a:effectLst>
                  <a:outerShdw blurRad="38100" dist="38100" dir="2700000" algn="tl">
                    <a:srgbClr val="000000">
                      <a:alpha val="43137"/>
                    </a:srgbClr>
                  </a:outerShdw>
                </a:effectLst>
              </a:rPr>
              <a:t>(konkretny, mierzalny)</a:t>
            </a:r>
          </a:p>
        </p:txBody>
      </p:sp>
      <p:sp>
        <p:nvSpPr>
          <p:cNvPr id="12" name="Strzałka w prawo 11"/>
          <p:cNvSpPr/>
          <p:nvPr/>
        </p:nvSpPr>
        <p:spPr>
          <a:xfrm rot="4658185">
            <a:off x="6450033" y="987162"/>
            <a:ext cx="674460" cy="2471218"/>
          </a:xfrm>
          <a:prstGeom prst="rightArrow">
            <a:avLst/>
          </a:prstGeom>
          <a:solidFill>
            <a:schemeClr val="bg1">
              <a:lumMod val="6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pl-PL" sz="1700" dirty="0">
                <a:solidFill>
                  <a:schemeClr val="tx1"/>
                </a:solidFill>
                <a:effectLst>
                  <a:outerShdw blurRad="38100" dist="38100" dir="2700000" algn="tl">
                    <a:srgbClr val="000000">
                      <a:alpha val="43137"/>
                    </a:srgbClr>
                  </a:outerShdw>
                </a:effectLst>
              </a:rPr>
              <a:t>realizowany poprzez</a:t>
            </a:r>
          </a:p>
        </p:txBody>
      </p:sp>
      <p:sp>
        <p:nvSpPr>
          <p:cNvPr id="13" name="Elipsa 12"/>
          <p:cNvSpPr/>
          <p:nvPr/>
        </p:nvSpPr>
        <p:spPr>
          <a:xfrm>
            <a:off x="4643438" y="2636912"/>
            <a:ext cx="4500562" cy="3018631"/>
          </a:xfrm>
          <a:prstGeom prst="ellipse">
            <a:avLst/>
          </a:prstGeom>
          <a:solidFill>
            <a:schemeClr val="accent5">
              <a:lumMod val="60000"/>
              <a:lumOff val="40000"/>
            </a:schemeClr>
          </a:solidFill>
          <a:ln>
            <a:solidFill>
              <a:schemeClr val="accent5">
                <a:lumMod val="40000"/>
                <a:lumOff val="6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b="1" dirty="0">
                <a:solidFill>
                  <a:schemeClr val="tx1"/>
                </a:solidFill>
                <a:effectLst>
                  <a:outerShdw blurRad="38100" dist="38100" dir="2700000" algn="tl">
                    <a:srgbClr val="000000">
                      <a:alpha val="43137"/>
                    </a:srgbClr>
                  </a:outerShdw>
                </a:effectLst>
              </a:rPr>
              <a:t>DZIAŁANIA </a:t>
            </a:r>
          </a:p>
          <a:p>
            <a:pPr algn="ctr">
              <a:defRPr/>
            </a:pPr>
            <a:endParaRPr lang="pl-PL" b="1" dirty="0">
              <a:solidFill>
                <a:schemeClr val="tx1"/>
              </a:solidFill>
              <a:effectLst>
                <a:outerShdw blurRad="38100" dist="38100" dir="2700000" algn="tl">
                  <a:srgbClr val="000000">
                    <a:alpha val="43137"/>
                  </a:srgbClr>
                </a:outerShdw>
              </a:effectLst>
            </a:endParaRPr>
          </a:p>
          <a:p>
            <a:pPr algn="ctr">
              <a:defRPr/>
            </a:pPr>
            <a:r>
              <a:rPr lang="pl-PL" dirty="0">
                <a:solidFill>
                  <a:schemeClr val="tx1"/>
                </a:solidFill>
                <a:effectLst>
                  <a:outerShdw blurRad="38100" dist="38100" dir="2700000" algn="tl">
                    <a:srgbClr val="000000">
                      <a:alpha val="43137"/>
                    </a:srgbClr>
                  </a:outerShdw>
                </a:effectLst>
              </a:rPr>
              <a:t>dostosowane do potrzeb </a:t>
            </a:r>
          </a:p>
          <a:p>
            <a:pPr algn="ctr">
              <a:defRPr/>
            </a:pPr>
            <a:r>
              <a:rPr lang="pl-PL" b="1" dirty="0">
                <a:solidFill>
                  <a:schemeClr val="tx1"/>
                </a:solidFill>
                <a:effectLst>
                  <a:outerShdw blurRad="38100" dist="38100" dir="2700000" algn="tl">
                    <a:srgbClr val="000000">
                      <a:alpha val="43137"/>
                    </a:srgbClr>
                  </a:outerShdw>
                </a:effectLst>
              </a:rPr>
              <a:t>GRUPY DOCELOWEJ </a:t>
            </a:r>
          </a:p>
          <a:p>
            <a:pPr algn="ctr">
              <a:defRPr/>
            </a:pPr>
            <a:r>
              <a:rPr lang="pl-PL" dirty="0">
                <a:solidFill>
                  <a:schemeClr val="tx1"/>
                </a:solidFill>
                <a:effectLst>
                  <a:outerShdw blurRad="38100" dist="38100" dir="2700000" algn="tl">
                    <a:srgbClr val="000000">
                      <a:alpha val="43137"/>
                    </a:srgbClr>
                  </a:outerShdw>
                </a:effectLst>
              </a:rPr>
              <a:t>właściwej dla realizacji </a:t>
            </a:r>
          </a:p>
          <a:p>
            <a:pPr algn="ctr">
              <a:defRPr/>
            </a:pPr>
            <a:r>
              <a:rPr lang="pl-PL" dirty="0">
                <a:solidFill>
                  <a:schemeClr val="tx1"/>
                </a:solidFill>
                <a:effectLst>
                  <a:outerShdw blurRad="38100" dist="38100" dir="2700000" algn="tl">
                    <a:srgbClr val="000000">
                      <a:alpha val="43137"/>
                    </a:srgbClr>
                  </a:outerShdw>
                </a:effectLst>
              </a:rPr>
              <a:t>celów projektu</a:t>
            </a:r>
          </a:p>
          <a:p>
            <a:pPr algn="ctr">
              <a:defRPr/>
            </a:pPr>
            <a:endParaRPr lang="pl-PL" dirty="0">
              <a:solidFill>
                <a:schemeClr val="tx1"/>
              </a:solidFill>
              <a:effectLst>
                <a:outerShdw blurRad="38100" dist="38100" dir="2700000" algn="tl">
                  <a:srgbClr val="000000">
                    <a:alpha val="43137"/>
                  </a:srgbClr>
                </a:outerShdw>
              </a:effectLst>
            </a:endParaRPr>
          </a:p>
          <a:p>
            <a:pPr algn="ctr">
              <a:defRPr/>
            </a:pPr>
            <a:r>
              <a:rPr lang="pl-PL" dirty="0">
                <a:solidFill>
                  <a:schemeClr val="tx1"/>
                </a:solidFill>
                <a:effectLst>
                  <a:outerShdw blurRad="38100" dist="38100" dir="2700000" algn="tl">
                    <a:srgbClr val="000000">
                      <a:alpha val="43137"/>
                    </a:srgbClr>
                  </a:outerShdw>
                </a:effectLst>
              </a:rPr>
              <a:t>Odzwierciedlone  w </a:t>
            </a:r>
            <a:r>
              <a:rPr lang="pl-PL" b="1" dirty="0">
                <a:solidFill>
                  <a:schemeClr val="tx1"/>
                </a:solidFill>
                <a:effectLst>
                  <a:outerShdw blurRad="38100" dist="38100" dir="2700000" algn="tl">
                    <a:srgbClr val="000000">
                      <a:alpha val="43137"/>
                    </a:srgbClr>
                  </a:outerShdw>
                </a:effectLst>
              </a:rPr>
              <a:t>HARMONOGRAMIE i BUDŻECIE</a:t>
            </a:r>
          </a:p>
          <a:p>
            <a:pPr algn="ctr">
              <a:defRPr/>
            </a:pPr>
            <a:endParaRPr lang="pl-PL" dirty="0">
              <a:solidFill>
                <a:schemeClr val="tx1"/>
              </a:solidFill>
              <a:effectLst>
                <a:outerShdw blurRad="38100" dist="38100" dir="2700000" algn="tl">
                  <a:srgbClr val="000000">
                    <a:alpha val="43137"/>
                  </a:srgbClr>
                </a:outerShdw>
              </a:effectLst>
            </a:endParaRPr>
          </a:p>
        </p:txBody>
      </p:sp>
      <p:sp>
        <p:nvSpPr>
          <p:cNvPr id="14" name="Strzałka w lewo 13"/>
          <p:cNvSpPr/>
          <p:nvPr/>
        </p:nvSpPr>
        <p:spPr>
          <a:xfrm rot="21142407">
            <a:off x="2507476" y="3992159"/>
            <a:ext cx="2081213" cy="1581150"/>
          </a:xfrm>
          <a:prstGeom prst="leftArrow">
            <a:avLst/>
          </a:prstGeom>
          <a:solidFill>
            <a:schemeClr val="bg1">
              <a:lumMod val="6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700" dirty="0">
                <a:solidFill>
                  <a:schemeClr val="tx1"/>
                </a:solidFill>
                <a:effectLst>
                  <a:outerShdw blurRad="38100" dist="38100" dir="2700000" algn="tl">
                    <a:srgbClr val="000000">
                      <a:alpha val="43137"/>
                    </a:srgbClr>
                  </a:outerShdw>
                </a:effectLst>
              </a:rPr>
              <a:t>mierzony poprzez</a:t>
            </a:r>
          </a:p>
        </p:txBody>
      </p:sp>
      <p:sp>
        <p:nvSpPr>
          <p:cNvPr id="15" name="Elipsa 14"/>
          <p:cNvSpPr/>
          <p:nvPr/>
        </p:nvSpPr>
        <p:spPr>
          <a:xfrm>
            <a:off x="179512" y="4365104"/>
            <a:ext cx="2286000" cy="1143000"/>
          </a:xfrm>
          <a:prstGeom prst="ellipse">
            <a:avLst/>
          </a:prstGeom>
          <a:solidFill>
            <a:schemeClr val="accent5">
              <a:lumMod val="60000"/>
              <a:lumOff val="40000"/>
            </a:schemeClr>
          </a:solidFill>
          <a:ln>
            <a:solidFill>
              <a:schemeClr val="accent5">
                <a:lumMod val="40000"/>
                <a:lumOff val="6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1700" b="1" dirty="0">
                <a:solidFill>
                  <a:schemeClr val="tx1"/>
                </a:solidFill>
                <a:effectLst>
                  <a:outerShdw blurRad="38100" dist="38100" dir="2700000" algn="tl">
                    <a:srgbClr val="000000">
                      <a:alpha val="43137"/>
                    </a:srgbClr>
                  </a:outerShdw>
                </a:effectLst>
              </a:rPr>
              <a:t>REZULTATY i PRODUKTY</a:t>
            </a:r>
          </a:p>
        </p:txBody>
      </p:sp>
      <p:sp>
        <p:nvSpPr>
          <p:cNvPr id="16" name="pole tekstowe 15"/>
          <p:cNvSpPr txBox="1"/>
          <p:nvPr/>
        </p:nvSpPr>
        <p:spPr>
          <a:xfrm>
            <a:off x="683568" y="332656"/>
            <a:ext cx="2663825" cy="431800"/>
          </a:xfrm>
          <a:prstGeom prst="rect">
            <a:avLst/>
          </a:prstGeom>
          <a:noFill/>
        </p:spPr>
        <p:txBody>
          <a:bodyPr/>
          <a:lstStyle/>
          <a:p>
            <a:pPr>
              <a:defRPr/>
            </a:pPr>
            <a:r>
              <a:rPr lang="pl-PL" sz="2800" b="1" i="1" dirty="0">
                <a:ln>
                  <a:solidFill>
                    <a:schemeClr val="tx1"/>
                  </a:solidFill>
                </a:ln>
                <a:solidFill>
                  <a:srgbClr val="C105B8"/>
                </a:solidFill>
                <a:effectLst>
                  <a:outerShdw blurRad="50800" dist="38100" dir="8100000" algn="tr" rotWithShape="0">
                    <a:prstClr val="black">
                      <a:alpha val="40000"/>
                    </a:prstClr>
                  </a:outerShdw>
                </a:effectLst>
              </a:rPr>
              <a:t>Logika projektu</a:t>
            </a:r>
            <a:endParaRPr lang="pl-PL" sz="2800" b="1" dirty="0">
              <a:solidFill>
                <a:srgbClr val="C105B8"/>
              </a:solidFill>
              <a:effectLst>
                <a:outerShdw blurRad="38100" dist="38100" dir="2700000" algn="tl">
                  <a:srgbClr val="000000">
                    <a:alpha val="43137"/>
                  </a:srgbClr>
                </a:outerShdw>
              </a:effectLst>
              <a:latin typeface="+mn-lt"/>
            </a:endParaRPr>
          </a:p>
        </p:txBody>
      </p:sp>
      <p:sp>
        <p:nvSpPr>
          <p:cNvPr id="17" name="Prostokąt 16"/>
          <p:cNvSpPr/>
          <p:nvPr/>
        </p:nvSpPr>
        <p:spPr>
          <a:xfrm>
            <a:off x="2232025" y="6092825"/>
            <a:ext cx="4691063" cy="461963"/>
          </a:xfrm>
          <a:prstGeom prst="rect">
            <a:avLst/>
          </a:prstGeom>
        </p:spPr>
        <p:txBody>
          <a:bodyPr wrap="none">
            <a:spAutoFit/>
          </a:bodyPr>
          <a:lstStyle/>
          <a:p>
            <a:pPr algn="ctr" eaLnBrk="1" hangingPunct="1">
              <a:buFont typeface="Wingdings" pitchFamily="2" charset="2"/>
              <a:buNone/>
              <a:defRPr/>
            </a:pPr>
            <a:r>
              <a:rPr lang="pl-PL" sz="2400" b="1" i="1" dirty="0">
                <a:solidFill>
                  <a:srgbClr val="FF0000"/>
                </a:solidFill>
                <a:latin typeface="+mn-lt"/>
              </a:rPr>
              <a:t>nie ma problemu = nie ma projektu</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
        <p:nvSpPr>
          <p:cNvPr id="4" name="Prostokąt zaokrąglony 3"/>
          <p:cNvSpPr/>
          <p:nvPr/>
        </p:nvSpPr>
        <p:spPr>
          <a:xfrm>
            <a:off x="323528" y="1125538"/>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t" hangingPunct="1">
              <a:buFontTx/>
              <a:buChar char="-"/>
              <a:defRPr/>
            </a:pPr>
            <a:endParaRPr lang="pl-PL" sz="2000" b="1" dirty="0">
              <a:solidFill>
                <a:schemeClr val="tx1"/>
              </a:solidFill>
            </a:endParaRPr>
          </a:p>
          <a:p>
            <a:pPr marL="342900" indent="-342900" eaLnBrk="1" fontAlgn="t" hangingPunct="1">
              <a:buFontTx/>
              <a:buChar char="-"/>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diagnoza</a:t>
            </a:r>
          </a:p>
          <a:p>
            <a:pPr marL="342900" indent="-342900" eaLnBrk="1" fontAlgn="t" hangingPunct="1">
              <a:defRPr/>
            </a:pPr>
            <a:r>
              <a:rPr lang="pl-PL" sz="2000" b="1" dirty="0">
                <a:solidFill>
                  <a:srgbClr val="FF0000"/>
                </a:solidFill>
              </a:rPr>
              <a:t>      </a:t>
            </a:r>
            <a:r>
              <a:rPr lang="pl-PL" sz="2000" b="1" dirty="0">
                <a:solidFill>
                  <a:schemeClr val="tx1"/>
                </a:solidFill>
              </a:rPr>
              <a:t>we wniosku musi znaleźć się </a:t>
            </a:r>
            <a:r>
              <a:rPr lang="pl-PL" sz="2000" b="1" u="sng" dirty="0">
                <a:solidFill>
                  <a:schemeClr val="tx1"/>
                </a:solidFill>
              </a:rPr>
              <a:t>zapis dotyczący zatwierdzenia diagnozy przez organ prowadzący</a:t>
            </a:r>
            <a:r>
              <a:rPr lang="pl-PL" sz="2000" b="1" dirty="0">
                <a:solidFill>
                  <a:schemeClr val="tx1"/>
                </a:solidFill>
              </a:rPr>
              <a:t> </a:t>
            </a:r>
            <a:r>
              <a:rPr lang="pl-PL" sz="2000" dirty="0">
                <a:solidFill>
                  <a:schemeClr val="tx1"/>
                </a:solidFill>
              </a:rPr>
              <a:t>(wymóg kryterium dostępu nr 5)</a:t>
            </a:r>
          </a:p>
          <a:p>
            <a:pPr marL="342900" indent="-342900" eaLnBrk="1" fontAlgn="t" hangingPunct="1">
              <a:defRPr/>
            </a:pPr>
            <a:r>
              <a:rPr lang="pl-PL" sz="2000" i="1" dirty="0">
                <a:solidFill>
                  <a:schemeClr val="tx1"/>
                </a:solidFill>
              </a:rPr>
              <a:t>     </a:t>
            </a:r>
            <a:r>
              <a:rPr lang="pl-PL" sz="2000" i="1" dirty="0">
                <a:solidFill>
                  <a:srgbClr val="FF0000"/>
                </a:solidFill>
              </a:rPr>
              <a:t>obecnie oświadczenie w formie załącznika nr 6 do wniosku</a:t>
            </a:r>
            <a:r>
              <a:rPr lang="pl-PL" sz="2000" i="1" dirty="0">
                <a:solidFill>
                  <a:schemeClr val="tx1"/>
                </a:solidFill>
              </a:rPr>
              <a:t>;</a:t>
            </a:r>
          </a:p>
          <a:p>
            <a:pPr marL="342900" indent="-342900" eaLnBrk="1" fontAlgn="t" hangingPunct="1">
              <a:defRPr/>
            </a:pPr>
            <a:r>
              <a:rPr lang="pl-PL" sz="2000" dirty="0">
                <a:solidFill>
                  <a:schemeClr val="tx1"/>
                </a:solidFill>
              </a:rPr>
              <a:t>-</a:t>
            </a:r>
            <a:r>
              <a:rPr lang="pl-PL" sz="2000" b="1" dirty="0">
                <a:solidFill>
                  <a:schemeClr val="tx1"/>
                </a:solidFill>
              </a:rPr>
              <a:t>     </a:t>
            </a:r>
            <a:r>
              <a:rPr lang="pl-PL" sz="2000" dirty="0">
                <a:solidFill>
                  <a:schemeClr val="tx1"/>
                </a:solidFill>
              </a:rPr>
              <a:t>gdy planujemy objąć wsparciem nauczycieli, w diagnozie muszą znaleźć się odpowiednie zapisy dotyczące ich potrzeb;</a:t>
            </a:r>
          </a:p>
          <a:p>
            <a:pPr marL="342900" indent="-342900" eaLnBrk="1" fontAlgn="t" hangingPunct="1">
              <a:buFontTx/>
              <a:buChar char="-"/>
              <a:defRPr/>
            </a:pPr>
            <a:r>
              <a:rPr lang="pl-PL" sz="2000" dirty="0">
                <a:solidFill>
                  <a:schemeClr val="tx1"/>
                </a:solidFill>
              </a:rPr>
              <a:t>gdy planujemy działania związane wyposażeniem/doposażeniem --&gt; </a:t>
            </a:r>
            <a:r>
              <a:rPr lang="pl-PL" sz="2000" b="1" u="sng" dirty="0">
                <a:solidFill>
                  <a:schemeClr val="tx1"/>
                </a:solidFill>
              </a:rPr>
              <a:t>oświadczenie</a:t>
            </a:r>
            <a:r>
              <a:rPr lang="pl-PL" sz="2000" b="1" dirty="0">
                <a:solidFill>
                  <a:schemeClr val="tx1"/>
                </a:solidFill>
              </a:rPr>
              <a:t>, </a:t>
            </a:r>
            <a:r>
              <a:rPr lang="pl-PL" sz="2000" dirty="0">
                <a:solidFill>
                  <a:schemeClr val="tx1"/>
                </a:solidFill>
              </a:rPr>
              <a:t>że przeprowadzona diagnoza potrzeb edukacyjnych zawiera wnioski z przeprowadzonego spisu inwentarza oraz oceny stanu technicznego posiadanego wyposażenia (wymóg kryterium dostępu nr 6)</a:t>
            </a:r>
          </a:p>
          <a:p>
            <a:pPr marL="342900" indent="-342900" eaLnBrk="1" fontAlgn="t" hangingPunct="1">
              <a:defRPr/>
            </a:pPr>
            <a:r>
              <a:rPr lang="pl-PL" sz="2000" b="1" i="1" dirty="0">
                <a:solidFill>
                  <a:schemeClr val="tx1"/>
                </a:solidFill>
              </a:rPr>
              <a:t>       </a:t>
            </a:r>
            <a:r>
              <a:rPr lang="pl-PL" sz="2000" i="1" dirty="0">
                <a:solidFill>
                  <a:srgbClr val="FF0000"/>
                </a:solidFill>
              </a:rPr>
              <a:t>obecnie oświadczenie w formie załącznika nr 7 do wniosku</a:t>
            </a:r>
            <a:r>
              <a:rPr lang="pl-PL" sz="2000" dirty="0">
                <a:solidFill>
                  <a:schemeClr val="tx1"/>
                </a:solidFill>
              </a:rPr>
              <a:t>;</a:t>
            </a:r>
          </a:p>
          <a:p>
            <a:pPr eaLnBrk="1" fontAlgn="t" hangingPunct="1">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średnia szkoły - kryterium dostępu </a:t>
            </a:r>
            <a:r>
              <a:rPr lang="pl-PL" sz="2000" b="1" dirty="0">
                <a:solidFill>
                  <a:schemeClr val="tx1"/>
                </a:solidFill>
              </a:rPr>
              <a:t>- </a:t>
            </a:r>
            <a:r>
              <a:rPr lang="pl-PL" sz="2000" dirty="0">
                <a:solidFill>
                  <a:schemeClr val="tx1"/>
                </a:solidFill>
              </a:rPr>
              <a:t>należy wyliczać zgodnie</a:t>
            </a:r>
            <a:br>
              <a:rPr lang="pl-PL" sz="2000" dirty="0">
                <a:solidFill>
                  <a:schemeClr val="tx1"/>
                </a:solidFill>
              </a:rPr>
            </a:br>
            <a:r>
              <a:rPr lang="pl-PL" sz="2000" dirty="0">
                <a:solidFill>
                  <a:schemeClr val="tx1"/>
                </a:solidFill>
              </a:rPr>
              <a:t> z metodologią wskazaną w załączniku do regulaminu konkursu, a we wniosku wskazać wyliczoną średnią;</a:t>
            </a:r>
          </a:p>
          <a:p>
            <a:pPr marL="342900" indent="-342900" eaLnBrk="1" fontAlgn="t" hangingPunct="1">
              <a:defRPr/>
            </a:pPr>
            <a:r>
              <a:rPr lang="pl-PL" sz="2000" b="1" dirty="0">
                <a:solidFill>
                  <a:schemeClr val="tx1"/>
                </a:solidFill>
              </a:rPr>
              <a:t/>
            </a:r>
            <a:br>
              <a:rPr lang="pl-PL" sz="2000" b="1" dirty="0">
                <a:solidFill>
                  <a:schemeClr val="tx1"/>
                </a:solidFill>
              </a:rPr>
            </a:br>
            <a:endParaRPr lang="pl-PL" sz="2000" b="1"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160710"/>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t" hangingPunct="1">
              <a:buFont typeface="Arial" pitchFamily="34" charset="0"/>
              <a:buChar char="•"/>
              <a:defRPr/>
            </a:pPr>
            <a:endParaRPr lang="pl-PL" sz="2000" b="1" dirty="0">
              <a:solidFill>
                <a:srgbClr val="FF0000"/>
              </a:solidFill>
            </a:endParaRPr>
          </a:p>
          <a:p>
            <a:pPr marL="342900" indent="-342900" eaLnBrk="1" fontAlgn="t" hangingPunct="1">
              <a:buFont typeface="Arial" pitchFamily="34" charset="0"/>
              <a:buChar char="•"/>
              <a:defRPr/>
            </a:pPr>
            <a:endParaRPr lang="pl-PL" sz="2000" b="1" dirty="0">
              <a:solidFill>
                <a:srgbClr val="FF0000"/>
              </a:solidFill>
            </a:endParaRPr>
          </a:p>
          <a:p>
            <a:pPr marL="342900" indent="-342900" eaLnBrk="1" fontAlgn="t" hangingPunct="1">
              <a:buFont typeface="Arial" pitchFamily="34" charset="0"/>
              <a:buChar char="•"/>
              <a:defRPr/>
            </a:pPr>
            <a:endParaRPr lang="pl-PL" sz="2000" b="1" dirty="0">
              <a:solidFill>
                <a:srgbClr val="FF0000"/>
              </a:solidFill>
            </a:endParaRPr>
          </a:p>
          <a:p>
            <a:pPr marL="342900" indent="-342900" eaLnBrk="1" fontAlgn="t" hangingPunct="1">
              <a:buFont typeface="Arial" pitchFamily="34" charset="0"/>
              <a:buChar char="•"/>
              <a:defRPr/>
            </a:pPr>
            <a:r>
              <a:rPr lang="pl-PL" sz="2000" b="1" dirty="0">
                <a:solidFill>
                  <a:srgbClr val="FF0000"/>
                </a:solidFill>
              </a:rPr>
              <a:t>wskaźniki: </a:t>
            </a:r>
          </a:p>
          <a:p>
            <a:pPr marL="342900" indent="-342900" eaLnBrk="1" fontAlgn="t" hangingPunct="1">
              <a:buFontTx/>
              <a:buChar char="-"/>
              <a:defRPr/>
            </a:pPr>
            <a:r>
              <a:rPr lang="pl-PL" sz="2000" b="1" dirty="0">
                <a:solidFill>
                  <a:schemeClr val="tx1"/>
                </a:solidFill>
              </a:rPr>
              <a:t>nieodpowiednia częstotliwość pomiaru - </a:t>
            </a:r>
            <a:r>
              <a:rPr lang="pl-PL" sz="2000" dirty="0">
                <a:solidFill>
                  <a:schemeClr val="tx1"/>
                </a:solidFill>
              </a:rPr>
              <a:t>na zakończenie projektu jest zbyt późno i zbyt rzadko; </a:t>
            </a:r>
          </a:p>
          <a:p>
            <a:pPr marL="342900" indent="-342900" eaLnBrk="1" fontAlgn="t" hangingPunct="1">
              <a:buFontTx/>
              <a:buChar char="-"/>
              <a:defRPr/>
            </a:pPr>
            <a:r>
              <a:rPr lang="pl-PL" sz="2000" b="1" dirty="0">
                <a:solidFill>
                  <a:schemeClr val="tx1"/>
                </a:solidFill>
              </a:rPr>
              <a:t>brak wskaźników projektowych </a:t>
            </a:r>
            <a:r>
              <a:rPr lang="pl-PL" sz="2000" dirty="0">
                <a:solidFill>
                  <a:schemeClr val="tx1"/>
                </a:solidFill>
              </a:rPr>
              <a:t>np. liczba godzin poszczególnych zajęć, liczba uczniów z niepełnosprawnością biorąca udział w projekcie, liczba zorganizowanych wyjazdów itp. </a:t>
            </a:r>
          </a:p>
          <a:p>
            <a:pPr marL="342900" indent="-342900" eaLnBrk="1" fontAlgn="t" hangingPunct="1">
              <a:buFontTx/>
              <a:buChar char="-"/>
              <a:defRPr/>
            </a:pPr>
            <a:r>
              <a:rPr lang="pl-PL" sz="2000" b="1" dirty="0">
                <a:solidFill>
                  <a:schemeClr val="tx1"/>
                </a:solidFill>
              </a:rPr>
              <a:t>brak właściwych dokumentów przy kwotach ryczałtowych - </a:t>
            </a:r>
            <a:r>
              <a:rPr lang="pl-PL" sz="2000" dirty="0">
                <a:solidFill>
                  <a:schemeClr val="tx1"/>
                </a:solidFill>
              </a:rPr>
              <a:t>to na tej podstawie są rozliczane środki, podanie jednego dokumentu często nie jest wystarczające, należy pamiętać, że nie mogą to być faktury, rachunki. Należy podać takie dokumenty, które odnoszą się do konkretnego wskaźnika.  Wskaźniki są podawane w 3 miejscach wniosku (w polu cel szczegółowy osi priorytetowej i wskaźniki realizacji celu, przy zadaniach</a:t>
            </a:r>
          </a:p>
          <a:p>
            <a:pPr marL="342900" indent="-342900" eaLnBrk="1" fontAlgn="t" hangingPunct="1">
              <a:defRPr/>
            </a:pPr>
            <a:r>
              <a:rPr lang="pl-PL" sz="2000" dirty="0">
                <a:solidFill>
                  <a:schemeClr val="tx1"/>
                </a:solidFill>
              </a:rPr>
              <a:t>      i przy kwotach ryczałtowych /jeśli dotyczy/);</a:t>
            </a:r>
          </a:p>
          <a:p>
            <a:pPr marL="342900" indent="-342900" eaLnBrk="1" fontAlgn="t" hangingPunct="1">
              <a:buFontTx/>
              <a:buChar char="-"/>
              <a:defRPr/>
            </a:pPr>
            <a:r>
              <a:rPr lang="pl-PL" sz="2000" b="1" dirty="0">
                <a:solidFill>
                  <a:schemeClr val="tx1"/>
                </a:solidFill>
              </a:rPr>
              <a:t>wskaźniki obligatoryjne, </a:t>
            </a:r>
            <a:r>
              <a:rPr lang="pl-PL" sz="2000" b="1" u="sng" dirty="0">
                <a:solidFill>
                  <a:schemeClr val="tx1"/>
                </a:solidFill>
              </a:rPr>
              <a:t>wszystkie</a:t>
            </a:r>
            <a:r>
              <a:rPr lang="pl-PL" sz="2000" b="1" dirty="0">
                <a:solidFill>
                  <a:schemeClr val="tx1"/>
                </a:solidFill>
              </a:rPr>
              <a:t> - </a:t>
            </a:r>
            <a:r>
              <a:rPr lang="pl-PL" sz="2000" dirty="0">
                <a:solidFill>
                  <a:schemeClr val="tx1"/>
                </a:solidFill>
              </a:rPr>
              <a:t>teraz ocena merytoryczna, warunkowo, jednak brak wszystkich wskaźników powoduje niższą ocenę. </a:t>
            </a:r>
            <a:r>
              <a:rPr lang="pl-PL" sz="2000" b="1" dirty="0">
                <a:solidFill>
                  <a:schemeClr val="tx1"/>
                </a:solidFill>
              </a:rPr>
              <a:t>Należy przeanalizować, które ze wskaźników obligatoryjnych wskazanych w regulaminie konkursu są adekwatne do działań realizowanych w projekcie i uwzględnić je we wniosku; </a:t>
            </a:r>
          </a:p>
          <a:p>
            <a:pPr marL="342900" indent="-342900" eaLnBrk="1" fontAlgn="t" hangingPunct="1">
              <a:buFontTx/>
              <a:buChar char="-"/>
              <a:defRPr/>
            </a:pPr>
            <a:endParaRPr lang="pl-PL" sz="2000" b="1" dirty="0">
              <a:solidFill>
                <a:schemeClr val="tx1"/>
              </a:solidFill>
            </a:endParaRPr>
          </a:p>
          <a:p>
            <a:pPr eaLnBrk="1" fontAlgn="t" hangingPunct="1">
              <a:defRPr/>
            </a:pPr>
            <a:r>
              <a:rPr lang="pl-PL" sz="2000" b="1" dirty="0">
                <a:solidFill>
                  <a:schemeClr val="tx1"/>
                </a:solidFill>
              </a:rPr>
              <a:t/>
            </a:r>
            <a:br>
              <a:rPr lang="pl-PL" sz="2000" b="1" dirty="0">
                <a:solidFill>
                  <a:schemeClr val="tx1"/>
                </a:solidFill>
              </a:rPr>
            </a:br>
            <a:endParaRPr lang="pl-PL" sz="2000" b="1" dirty="0">
              <a:solidFill>
                <a:schemeClr val="tx1"/>
              </a:solidFill>
            </a:endParaRPr>
          </a:p>
        </p:txBody>
      </p:sp>
      <p:sp>
        <p:nvSpPr>
          <p:cNvPr id="9"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160710"/>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24000" eaLnBrk="1" fontAlgn="t" hangingPunct="1">
              <a:defRPr/>
            </a:pPr>
            <a:r>
              <a:rPr lang="pl-PL" sz="2000" b="1" dirty="0">
                <a:solidFill>
                  <a:srgbClr val="FF0000"/>
                </a:solidFill>
              </a:rPr>
              <a:t>      </a:t>
            </a:r>
            <a:r>
              <a:rPr lang="pl-PL" sz="2000" b="1" dirty="0">
                <a:solidFill>
                  <a:schemeClr val="tx1"/>
                </a:solidFill>
              </a:rPr>
              <a:t>- brak wskaźników WLWK - </a:t>
            </a:r>
            <a:r>
              <a:rPr lang="pl-PL" sz="2000" i="1" dirty="0">
                <a:solidFill>
                  <a:schemeClr val="tx1"/>
                </a:solidFill>
              </a:rPr>
              <a:t>Wnioskodawca zobowiązany jest do monitorowania w projekcie bez konieczności podawania wartości docelowej większej od 0 wszystkich wspólnych wskaźników produktu (tzw. wskaźniki horyzontalne) z listy WLWK, stanowiącej Załącznik nr 2 do Wytycznych w zakresie monitorowania postępu rzeczowego realizacji programów operacyjnych na lata 2014-2020:</a:t>
            </a:r>
            <a:r>
              <a:rPr lang="pl-PL" sz="2000" i="1" dirty="0">
                <a:solidFill>
                  <a:srgbClr val="FF0000"/>
                </a:solidFill>
              </a:rPr>
              <a:t> </a:t>
            </a:r>
          </a:p>
          <a:p>
            <a:pPr marL="342900" indent="-324000" eaLnBrk="1" fontAlgn="t" hangingPunct="1">
              <a:defRPr/>
            </a:pPr>
            <a:r>
              <a:rPr lang="pl-PL" sz="2000" b="1" dirty="0">
                <a:solidFill>
                  <a:srgbClr val="FF0000"/>
                </a:solidFill>
              </a:rPr>
              <a:t>      </a:t>
            </a:r>
            <a:r>
              <a:rPr lang="pl-PL" sz="2000" b="1" dirty="0">
                <a:solidFill>
                  <a:schemeClr val="tx1"/>
                </a:solidFill>
              </a:rPr>
              <a:t>Liczba obiektów dostosowanych do potrzeb osób  z </a:t>
            </a:r>
            <a:r>
              <a:rPr lang="pl-PL" sz="2000" b="1" dirty="0" err="1">
                <a:solidFill>
                  <a:schemeClr val="tx1"/>
                </a:solidFill>
              </a:rPr>
              <a:t>niepełnosprawnościami</a:t>
            </a:r>
            <a:endParaRPr lang="pl-PL" sz="2000" b="1" dirty="0">
              <a:solidFill>
                <a:schemeClr val="tx1"/>
              </a:solidFill>
            </a:endParaRPr>
          </a:p>
          <a:p>
            <a:pPr marL="342900" indent="-324000" eaLnBrk="1" fontAlgn="t" hangingPunct="1">
              <a:defRPr/>
            </a:pPr>
            <a:r>
              <a:rPr lang="pl-PL" sz="2000" b="1" dirty="0">
                <a:solidFill>
                  <a:schemeClr val="tx1"/>
                </a:solidFill>
              </a:rPr>
              <a:t>      Liczba osób objętych szkoleniami/ doradztwem w zakresie kompetencji cyfrowych</a:t>
            </a:r>
          </a:p>
          <a:p>
            <a:pPr marL="342900" indent="-324000" eaLnBrk="1" fontAlgn="t" hangingPunct="1">
              <a:defRPr/>
            </a:pPr>
            <a:r>
              <a:rPr lang="pl-PL" sz="2000" b="1" dirty="0">
                <a:solidFill>
                  <a:schemeClr val="tx1"/>
                </a:solidFill>
              </a:rPr>
              <a:t>      Liczba projektów, w których sfinansowano koszty racjonalnych usprawnień dla osób z </a:t>
            </a:r>
            <a:r>
              <a:rPr lang="pl-PL" sz="2000" b="1" dirty="0" err="1">
                <a:solidFill>
                  <a:schemeClr val="tx1"/>
                </a:solidFill>
              </a:rPr>
              <a:t>niepełnosprawnościami</a:t>
            </a:r>
            <a:endParaRPr lang="pl-PL" sz="2000" b="1" dirty="0">
              <a:solidFill>
                <a:schemeClr val="tx1"/>
              </a:solidFill>
            </a:endParaRPr>
          </a:p>
          <a:p>
            <a:pPr marL="342900" indent="-324000" eaLnBrk="1" fontAlgn="t" hangingPunct="1">
              <a:defRPr/>
            </a:pPr>
            <a:r>
              <a:rPr lang="pl-PL" sz="2000" b="1" dirty="0">
                <a:solidFill>
                  <a:srgbClr val="FF0000"/>
                </a:solidFill>
              </a:rPr>
              <a:t>      Liczba podmiotów wykorzystujących technologie </a:t>
            </a:r>
            <a:r>
              <a:rPr lang="pl-PL" sz="2000" b="1" dirty="0" err="1">
                <a:solidFill>
                  <a:srgbClr val="FF0000"/>
                </a:solidFill>
              </a:rPr>
              <a:t>informacyjno–komunikacyjne</a:t>
            </a:r>
            <a:r>
              <a:rPr lang="pl-PL" sz="2000" b="1" dirty="0">
                <a:solidFill>
                  <a:srgbClr val="FF0000"/>
                </a:solidFill>
              </a:rPr>
              <a:t> (TIK) (NOWY WSKAŹNIK) </a:t>
            </a:r>
          </a:p>
        </p:txBody>
      </p:sp>
      <p:sp>
        <p:nvSpPr>
          <p:cNvPr id="9"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143000"/>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t" hangingPunct="1">
              <a:buFont typeface="Arial" pitchFamily="34" charset="0"/>
              <a:buChar char="•"/>
              <a:defRPr/>
            </a:pPr>
            <a:endParaRPr lang="pl-PL" sz="2000" b="1" dirty="0">
              <a:solidFill>
                <a:srgbClr val="FF0000"/>
              </a:solidFill>
            </a:endParaRPr>
          </a:p>
          <a:p>
            <a:pPr marL="342900" indent="-342900" eaLnBrk="1" fontAlgn="t" hangingPunct="1">
              <a:buFont typeface="Arial" pitchFamily="34" charset="0"/>
              <a:buChar char="•"/>
              <a:defRPr/>
            </a:pPr>
            <a:r>
              <a:rPr lang="pl-PL" sz="2000" b="1" dirty="0">
                <a:solidFill>
                  <a:srgbClr val="FF0000"/>
                </a:solidFill>
              </a:rPr>
              <a:t>kryterium biura projektu </a:t>
            </a:r>
            <a:r>
              <a:rPr lang="pl-PL" sz="2000" b="1" dirty="0">
                <a:solidFill>
                  <a:schemeClr val="tx1"/>
                </a:solidFill>
              </a:rPr>
              <a:t>- siedziba lub biuro projektu na terenie województwa dolnośląskiego. </a:t>
            </a:r>
          </a:p>
          <a:p>
            <a:pPr marL="342900" indent="-342900" eaLnBrk="1" fontAlgn="t" hangingPunct="1">
              <a:defRPr/>
            </a:pPr>
            <a:r>
              <a:rPr lang="pl-PL" sz="2000" b="1" dirty="0">
                <a:solidFill>
                  <a:schemeClr val="tx1"/>
                </a:solidFill>
              </a:rPr>
              <a:t>      </a:t>
            </a:r>
            <a:r>
              <a:rPr lang="pl-PL" sz="2000" dirty="0">
                <a:solidFill>
                  <a:schemeClr val="tx1"/>
                </a:solidFill>
              </a:rPr>
              <a:t>Posiadanie siedziby –&gt; punkt 2.8 wniosku, jeśli wnioskodawca nie jest z Dolnego Śląska, konieczne oświadczenie w treści wniosku o prowadzeniu biura projektu na terenie województwa! </a:t>
            </a:r>
          </a:p>
          <a:p>
            <a:pPr marL="342900" indent="-342900" eaLnBrk="1" fontAlgn="t" hangingPunct="1">
              <a:defRPr/>
            </a:pPr>
            <a:r>
              <a:rPr lang="pl-PL" sz="2000" b="1" dirty="0">
                <a:solidFill>
                  <a:schemeClr val="tx1"/>
                </a:solidFill>
              </a:rPr>
              <a:t>      </a:t>
            </a:r>
            <a:r>
              <a:rPr lang="pl-PL" sz="2000" b="1" u="sng" dirty="0">
                <a:solidFill>
                  <a:schemeClr val="tx1"/>
                </a:solidFill>
              </a:rPr>
              <a:t>Brak oświadczenia = niespełnienie kryterium;</a:t>
            </a:r>
          </a:p>
          <a:p>
            <a:pPr eaLnBrk="1" fontAlgn="t" hangingPunct="1">
              <a:defRPr/>
            </a:pPr>
            <a:endParaRPr lang="pl-PL" sz="2000" b="1" u="sng"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wykazywanie zajęć spoza katalogu kompetencji kluczowych </a:t>
            </a:r>
            <a:r>
              <a:rPr lang="pl-PL" sz="2000" dirty="0">
                <a:solidFill>
                  <a:schemeClr val="tx1"/>
                </a:solidFill>
              </a:rPr>
              <a:t>określonego w regulaminie konkursu </a:t>
            </a:r>
            <a:r>
              <a:rPr lang="pl-PL" sz="2000" b="1" dirty="0">
                <a:solidFill>
                  <a:schemeClr val="tx1"/>
                </a:solidFill>
              </a:rPr>
              <a:t>np. zajęcia z języka ojczystego;</a:t>
            </a:r>
          </a:p>
          <a:p>
            <a:pPr eaLnBrk="1" fontAlgn="t" hangingPunct="1">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nieprawidłowe wskazanie celu głównego </a:t>
            </a:r>
            <a:r>
              <a:rPr lang="pl-PL" sz="2000" b="1" dirty="0">
                <a:solidFill>
                  <a:schemeClr val="tx1"/>
                </a:solidFill>
              </a:rPr>
              <a:t>- cel musi być mierzalny </a:t>
            </a:r>
            <a:br>
              <a:rPr lang="pl-PL" sz="2000" b="1" dirty="0">
                <a:solidFill>
                  <a:schemeClr val="tx1"/>
                </a:solidFill>
              </a:rPr>
            </a:br>
            <a:r>
              <a:rPr lang="pl-PL" sz="2000" b="1" dirty="0">
                <a:solidFill>
                  <a:schemeClr val="tx1"/>
                </a:solidFill>
              </a:rPr>
              <a:t>i konkretny;</a:t>
            </a:r>
          </a:p>
          <a:p>
            <a:pPr eaLnBrk="1" fontAlgn="t" hangingPunct="1">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brak zobowiązania do zapewnienia funkcjonalności TIK </a:t>
            </a:r>
            <a:r>
              <a:rPr lang="pl-PL" sz="2000" b="1" dirty="0">
                <a:solidFill>
                  <a:schemeClr val="tx1"/>
                </a:solidFill>
              </a:rPr>
              <a:t>w przypadku wyposażenia szkoły - </a:t>
            </a:r>
            <a:r>
              <a:rPr lang="pl-PL" sz="2000" dirty="0">
                <a:solidFill>
                  <a:schemeClr val="tx1"/>
                </a:solidFill>
              </a:rPr>
              <a:t>zgodnie z załącznikiem do regulaminu konkursu (standardy realizacji wybranych form wsparcia);</a:t>
            </a:r>
          </a:p>
          <a:p>
            <a:pPr eaLnBrk="1" fontAlgn="t" hangingPunct="1">
              <a:defRPr/>
            </a:pPr>
            <a:r>
              <a:rPr lang="pl-PL" sz="2000" b="1" dirty="0">
                <a:solidFill>
                  <a:schemeClr val="tx1"/>
                </a:solidFill>
              </a:rPr>
              <a:t> </a:t>
            </a:r>
            <a:br>
              <a:rPr lang="pl-PL" sz="2000" b="1" dirty="0">
                <a:solidFill>
                  <a:schemeClr val="tx1"/>
                </a:solidFill>
              </a:rPr>
            </a:br>
            <a:endParaRPr lang="pl-PL" sz="2000" b="1" dirty="0">
              <a:solidFill>
                <a:schemeClr val="tx1"/>
              </a:solidFill>
            </a:endParaRPr>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143000"/>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t" hangingPunct="1">
              <a:buFont typeface="Arial" pitchFamily="34" charset="0"/>
              <a:buChar char="•"/>
              <a:defRPr/>
            </a:pPr>
            <a:endParaRPr lang="pl-PL" sz="2000" b="1" dirty="0">
              <a:solidFill>
                <a:srgbClr val="FF0000"/>
              </a:solidFill>
            </a:endParaRPr>
          </a:p>
          <a:p>
            <a:pPr marL="342900" indent="-342900" eaLnBrk="1" fontAlgn="t" hangingPunct="1">
              <a:buFont typeface="Arial" pitchFamily="34" charset="0"/>
              <a:buChar char="•"/>
              <a:defRPr/>
            </a:pPr>
            <a:r>
              <a:rPr lang="pl-PL" sz="2000" b="1" dirty="0">
                <a:solidFill>
                  <a:srgbClr val="FF0000"/>
                </a:solidFill>
              </a:rPr>
              <a:t>kwestie techniczne: </a:t>
            </a:r>
            <a:r>
              <a:rPr lang="pl-PL" sz="2000" dirty="0">
                <a:solidFill>
                  <a:schemeClr val="tx1"/>
                </a:solidFill>
              </a:rPr>
              <a:t>wstawianie ozdobników, myślników, które czasem są niepotrzebne, zbyt „opisowe” wskazywanie problemu - w stylu, że coś jest „niewątpliwie” „bardzo” potrzebne - na to wszystko tracone są znaki,</a:t>
            </a:r>
          </a:p>
          <a:p>
            <a:pPr marL="342900" indent="-342900" eaLnBrk="1" fontAlgn="t" hangingPunct="1">
              <a:defRPr/>
            </a:pPr>
            <a:r>
              <a:rPr lang="pl-PL" sz="2000" dirty="0">
                <a:solidFill>
                  <a:schemeClr val="tx1"/>
                </a:solidFill>
              </a:rPr>
              <a:t>       a</a:t>
            </a:r>
            <a:r>
              <a:rPr lang="pl-PL" sz="2000" b="1" dirty="0">
                <a:solidFill>
                  <a:schemeClr val="tx1"/>
                </a:solidFill>
              </a:rPr>
              <a:t> </a:t>
            </a:r>
            <a:r>
              <a:rPr lang="pl-PL" sz="2000" b="1" u="sng" dirty="0">
                <a:solidFill>
                  <a:schemeClr val="tx1"/>
                </a:solidFill>
              </a:rPr>
              <a:t>oceniający potrzebuje konkretnych informacji;</a:t>
            </a:r>
          </a:p>
          <a:p>
            <a:pPr eaLnBrk="1" fontAlgn="t" hangingPunct="1">
              <a:defRPr/>
            </a:pPr>
            <a:endParaRPr lang="pl-PL" sz="2000" b="1" u="sng"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brak informacji wynikających z </a:t>
            </a:r>
            <a:r>
              <a:rPr lang="pl-PL" sz="2000" b="1" dirty="0" err="1">
                <a:solidFill>
                  <a:srgbClr val="FF0000"/>
                </a:solidFill>
              </a:rPr>
              <a:t>SzOOP</a:t>
            </a:r>
            <a:r>
              <a:rPr lang="pl-PL" sz="2000" b="1" dirty="0">
                <a:solidFill>
                  <a:srgbClr val="FF0000"/>
                </a:solidFill>
              </a:rPr>
              <a:t>  (pole limity w SzOOP) lub standardów realizacji </a:t>
            </a:r>
            <a:r>
              <a:rPr lang="pl-PL" sz="2000" b="1" dirty="0">
                <a:solidFill>
                  <a:schemeClr val="tx1"/>
                </a:solidFill>
              </a:rPr>
              <a:t>- skala działań prowadzonych przed rozpoczęciem realizacji projektu (nakłady środków na ich realizację) nie uległa zmniejszeniu w stosunku do skali działań w okresie 12 miesięcy poprzedzających rozpoczęcie realizacji projektu (średniomiesięcznie);</a:t>
            </a:r>
          </a:p>
          <a:p>
            <a:pPr marL="342900" indent="-342900" eaLnBrk="1" fontAlgn="t" hangingPunct="1">
              <a:buFont typeface="Arial" pitchFamily="34" charset="0"/>
              <a:buChar char="•"/>
              <a:defRPr/>
            </a:pPr>
            <a:endParaRPr lang="pl-PL" sz="2000" b="1" u="sng" dirty="0">
              <a:solidFill>
                <a:schemeClr val="tx1"/>
              </a:solidFill>
            </a:endParaRPr>
          </a:p>
          <a:p>
            <a:pPr eaLnBrk="1" fontAlgn="t" hangingPunct="1">
              <a:defRPr/>
            </a:pPr>
            <a:r>
              <a:rPr lang="pl-PL" sz="2000" b="1" dirty="0">
                <a:solidFill>
                  <a:schemeClr val="tx1"/>
                </a:solidFill>
              </a:rPr>
              <a:t> </a:t>
            </a:r>
            <a:br>
              <a:rPr lang="pl-PL" sz="2000" b="1" dirty="0">
                <a:solidFill>
                  <a:schemeClr val="tx1"/>
                </a:solidFill>
              </a:rPr>
            </a:br>
            <a:endParaRPr lang="pl-PL" sz="2000" b="1" dirty="0">
              <a:solidFill>
                <a:schemeClr val="tx1"/>
              </a:solidFill>
            </a:endParaRPr>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143000"/>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t" hangingPunct="1">
              <a:buFont typeface="Arial" pitchFamily="34" charset="0"/>
              <a:buChar char="•"/>
              <a:defRPr/>
            </a:pPr>
            <a:r>
              <a:rPr lang="pl-PL" sz="2000" b="1" dirty="0">
                <a:solidFill>
                  <a:srgbClr val="FF0000"/>
                </a:solidFill>
              </a:rPr>
              <a:t>brak informacji czy będzie zapewniona opieka stypendysty </a:t>
            </a:r>
            <a:r>
              <a:rPr lang="pl-PL" sz="2000" b="1" dirty="0">
                <a:solidFill>
                  <a:schemeClr val="tx1"/>
                </a:solidFill>
              </a:rPr>
              <a:t>– </a:t>
            </a:r>
            <a:r>
              <a:rPr lang="pl-PL" sz="2000" dirty="0">
                <a:solidFill>
                  <a:schemeClr val="tx1"/>
                </a:solidFill>
              </a:rPr>
              <a:t>we wniosku należy wskazać informację na ten temat, opieka musi być zapewniona, ale </a:t>
            </a:r>
            <a:r>
              <a:rPr lang="pl-PL" sz="2000" u="sng" dirty="0">
                <a:solidFill>
                  <a:schemeClr val="tx1"/>
                </a:solidFill>
              </a:rPr>
              <a:t>nie można jej finansować z projektu;</a:t>
            </a:r>
          </a:p>
          <a:p>
            <a:pPr marL="342900" indent="-342900" eaLnBrk="1" fontAlgn="t" hangingPunct="1">
              <a:buFont typeface="Arial" pitchFamily="34" charset="0"/>
              <a:buChar char="•"/>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katalogi MEN </a:t>
            </a:r>
            <a:r>
              <a:rPr lang="pl-PL" sz="2000" b="1" dirty="0">
                <a:solidFill>
                  <a:schemeClr val="tx1"/>
                </a:solidFill>
              </a:rPr>
              <a:t>– </a:t>
            </a:r>
            <a:r>
              <a:rPr lang="pl-PL" sz="2000" b="1" dirty="0">
                <a:solidFill>
                  <a:srgbClr val="C00000"/>
                </a:solidFill>
              </a:rPr>
              <a:t>UWAGA!</a:t>
            </a:r>
            <a:r>
              <a:rPr lang="pl-PL" sz="2000" b="1" dirty="0">
                <a:solidFill>
                  <a:schemeClr val="tx1"/>
                </a:solidFill>
              </a:rPr>
              <a:t> katalogi otwarte, </a:t>
            </a:r>
            <a:r>
              <a:rPr lang="pl-PL" sz="2000" u="sng" dirty="0">
                <a:solidFill>
                  <a:schemeClr val="tx1"/>
                </a:solidFill>
              </a:rPr>
              <a:t>ale w przypadku zakupów spoza katalogu lub unikatowych, konieczność ich uzasadnienia;</a:t>
            </a:r>
          </a:p>
          <a:p>
            <a:pPr marL="342900" indent="-342900" eaLnBrk="1" fontAlgn="t" hangingPunct="1">
              <a:buFont typeface="Arial" pitchFamily="34" charset="0"/>
              <a:buChar char="•"/>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przekroczenie limitów kwot na pomoce dydaktyczne, narzędzia TIK i urządzenia sieciowe </a:t>
            </a:r>
            <a:r>
              <a:rPr lang="pl-PL" sz="2000" dirty="0">
                <a:solidFill>
                  <a:schemeClr val="tx1"/>
                </a:solidFill>
              </a:rPr>
              <a:t>określone w załączniku do regulaminu konkursu (standardy realizacji wybranych form wsparcia)  </a:t>
            </a:r>
            <a:r>
              <a:rPr lang="pl-PL" sz="2000" b="1" dirty="0">
                <a:solidFill>
                  <a:schemeClr val="tx1"/>
                </a:solidFill>
              </a:rPr>
              <a:t>140 tys. (do 300 uczniów) </a:t>
            </a:r>
            <a:r>
              <a:rPr lang="pl-PL" sz="2000" dirty="0">
                <a:solidFill>
                  <a:schemeClr val="tx1"/>
                </a:solidFill>
              </a:rPr>
              <a:t>i </a:t>
            </a:r>
            <a:r>
              <a:rPr lang="pl-PL" sz="2000" b="1" dirty="0">
                <a:solidFill>
                  <a:schemeClr val="tx1"/>
                </a:solidFill>
              </a:rPr>
              <a:t>200 tys. (od 301 uczniów)</a:t>
            </a:r>
            <a:r>
              <a:rPr lang="pl-PL" sz="2000" dirty="0">
                <a:solidFill>
                  <a:schemeClr val="tx1"/>
                </a:solidFill>
              </a:rPr>
              <a:t>;</a:t>
            </a:r>
          </a:p>
          <a:p>
            <a:pPr marL="342900" indent="-342900" eaLnBrk="1" fontAlgn="t" hangingPunct="1">
              <a:buFont typeface="Arial" pitchFamily="34" charset="0"/>
              <a:buChar char="•"/>
              <a:defRPr/>
            </a:pPr>
            <a:endParaRPr lang="pl-PL" sz="2000" b="1" dirty="0">
              <a:solidFill>
                <a:schemeClr val="tx1"/>
              </a:solidFill>
            </a:endParaRPr>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143000"/>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t" hangingPunct="1">
              <a:buFont typeface="Arial" pitchFamily="34" charset="0"/>
              <a:buChar char="•"/>
              <a:defRPr/>
            </a:pPr>
            <a:r>
              <a:rPr lang="pl-PL" sz="2000" b="1" dirty="0">
                <a:solidFill>
                  <a:srgbClr val="FF0000"/>
                </a:solidFill>
              </a:rPr>
              <a:t>limity</a:t>
            </a:r>
            <a:r>
              <a:rPr lang="pl-PL" sz="2000" b="1" dirty="0">
                <a:solidFill>
                  <a:schemeClr val="tx1"/>
                </a:solidFill>
              </a:rPr>
              <a:t> </a:t>
            </a:r>
          </a:p>
          <a:p>
            <a:pPr marL="342900" indent="-342900" eaLnBrk="1" fontAlgn="t" hangingPunct="1">
              <a:defRPr/>
            </a:pPr>
            <a:r>
              <a:rPr lang="pl-PL" sz="2000" b="1" dirty="0">
                <a:solidFill>
                  <a:schemeClr val="tx1"/>
                </a:solidFill>
              </a:rPr>
              <a:t>      10% </a:t>
            </a:r>
            <a:r>
              <a:rPr lang="pl-PL" sz="2000" dirty="0">
                <a:solidFill>
                  <a:schemeClr val="tx1"/>
                </a:solidFill>
              </a:rPr>
              <a:t>wartości środków unijnych na cross financing;</a:t>
            </a:r>
          </a:p>
          <a:p>
            <a:pPr marL="342900" indent="-342900" eaLnBrk="1" fontAlgn="t" hangingPunct="1">
              <a:defRPr/>
            </a:pPr>
            <a:r>
              <a:rPr lang="pl-PL" sz="2000" b="1" dirty="0">
                <a:solidFill>
                  <a:schemeClr val="tx1"/>
                </a:solidFill>
              </a:rPr>
              <a:t>      10% </a:t>
            </a:r>
            <a:r>
              <a:rPr lang="pl-PL" sz="2000" dirty="0">
                <a:solidFill>
                  <a:schemeClr val="tx1"/>
                </a:solidFill>
              </a:rPr>
              <a:t>wartości projektu </a:t>
            </a:r>
            <a:r>
              <a:rPr lang="pl-PL" sz="2000" u="sng" dirty="0">
                <a:solidFill>
                  <a:schemeClr val="tx1"/>
                </a:solidFill>
              </a:rPr>
              <a:t>łącznie na środki trwałe i na cross financing;</a:t>
            </a:r>
          </a:p>
          <a:p>
            <a:pPr marL="342900" indent="-342900" eaLnBrk="1" fontAlgn="t" hangingPunct="1">
              <a:defRPr/>
            </a:pPr>
            <a:r>
              <a:rPr lang="pl-PL" sz="2000" b="1" dirty="0">
                <a:solidFill>
                  <a:schemeClr val="tx1"/>
                </a:solidFill>
              </a:rPr>
              <a:t>      30% </a:t>
            </a:r>
            <a:r>
              <a:rPr lang="pl-PL" sz="2000" dirty="0">
                <a:solidFill>
                  <a:schemeClr val="tx1"/>
                </a:solidFill>
              </a:rPr>
              <a:t>wartości projektu na </a:t>
            </a:r>
            <a:r>
              <a:rPr lang="pl-PL" sz="2000" u="sng" dirty="0">
                <a:solidFill>
                  <a:schemeClr val="tx1"/>
                </a:solidFill>
              </a:rPr>
              <a:t>środki trwałe (powyżej 3500zł netto) łącznie z cross-financingiem w przypadku wyposażenia pracowni przedmiotowych i TIK;</a:t>
            </a:r>
          </a:p>
          <a:p>
            <a:pPr marL="342900" indent="-342900" eaLnBrk="1" fontAlgn="t" hangingPunct="1">
              <a:defRPr/>
            </a:pPr>
            <a:r>
              <a:rPr lang="pl-PL" sz="2000" b="1" dirty="0">
                <a:solidFill>
                  <a:schemeClr val="tx1"/>
                </a:solidFill>
              </a:rPr>
              <a:t>      stypendium dla ucznia uzdolnionego – </a:t>
            </a:r>
            <a:r>
              <a:rPr lang="pl-PL" sz="2000" u="sng" dirty="0">
                <a:solidFill>
                  <a:schemeClr val="tx1"/>
                </a:solidFill>
              </a:rPr>
              <a:t>max 1000 zł brutto/miesięcznie (przez co najmniej 10 miesięcy);</a:t>
            </a:r>
          </a:p>
          <a:p>
            <a:pPr marL="342900" indent="-342900" eaLnBrk="1" fontAlgn="t" hangingPunct="1">
              <a:buFontTx/>
              <a:buChar char="-"/>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wydatki niekwalifikowalne</a:t>
            </a:r>
          </a:p>
          <a:p>
            <a:pPr marL="342900" indent="-342900" eaLnBrk="1" fontAlgn="t" hangingPunct="1">
              <a:defRPr/>
            </a:pPr>
            <a:r>
              <a:rPr lang="pl-PL" sz="2000" dirty="0">
                <a:solidFill>
                  <a:schemeClr val="tx1"/>
                </a:solidFill>
              </a:rPr>
              <a:t>- </a:t>
            </a:r>
            <a:r>
              <a:rPr lang="pl-PL" sz="2000" b="1" dirty="0">
                <a:solidFill>
                  <a:schemeClr val="tx1"/>
                </a:solidFill>
              </a:rPr>
              <a:t>    powyżej limitu środków, o których mowa powyżej;</a:t>
            </a:r>
          </a:p>
          <a:p>
            <a:pPr marL="342900" indent="-342900" eaLnBrk="1" fontAlgn="t" hangingPunct="1">
              <a:defRPr/>
            </a:pPr>
            <a:r>
              <a:rPr lang="pl-PL" sz="2000" dirty="0">
                <a:solidFill>
                  <a:schemeClr val="tx1"/>
                </a:solidFill>
              </a:rPr>
              <a:t>-  </a:t>
            </a:r>
            <a:r>
              <a:rPr lang="pl-PL" sz="2000" b="1" dirty="0">
                <a:solidFill>
                  <a:schemeClr val="tx1"/>
                </a:solidFill>
              </a:rPr>
              <a:t>   spoza katalogów wyposażenia pracowni przyrodniczych i matematycznych oraz TIK, </a:t>
            </a:r>
            <a:r>
              <a:rPr lang="pl-PL" sz="2000" u="sng" dirty="0">
                <a:solidFill>
                  <a:schemeClr val="tx1"/>
                </a:solidFill>
              </a:rPr>
              <a:t>jeśli nie zostały odpowiednio uzasadnione;</a:t>
            </a:r>
          </a:p>
          <a:p>
            <a:pPr marL="342900" indent="-342900" eaLnBrk="1" fontAlgn="t" hangingPunct="1">
              <a:defRPr/>
            </a:pPr>
            <a:r>
              <a:rPr lang="pl-PL" sz="2000" dirty="0">
                <a:solidFill>
                  <a:schemeClr val="tx1"/>
                </a:solidFill>
              </a:rPr>
              <a:t>-  </a:t>
            </a:r>
            <a:r>
              <a:rPr lang="pl-PL" sz="2000" b="1" dirty="0">
                <a:solidFill>
                  <a:schemeClr val="tx1"/>
                </a:solidFill>
              </a:rPr>
              <a:t>   powyżej kwot wskazanych w katalogu stawek maksymalnych (załącznik do regulaminu konkursu) </a:t>
            </a:r>
            <a:r>
              <a:rPr lang="pl-PL" sz="2000" u="sng" dirty="0">
                <a:solidFill>
                  <a:schemeClr val="tx1"/>
                </a:solidFill>
              </a:rPr>
              <a:t>i jednocześnie brak uzasadnienia dla wyższej kwoty;</a:t>
            </a:r>
          </a:p>
          <a:p>
            <a:pPr marL="342900" indent="-342900" eaLnBrk="1" fontAlgn="t" hangingPunct="1">
              <a:defRPr/>
            </a:pPr>
            <a:endParaRPr lang="pl-PL" sz="2000" b="1" dirty="0">
              <a:solidFill>
                <a:schemeClr val="tx1"/>
              </a:solidFill>
            </a:endParaRPr>
          </a:p>
          <a:p>
            <a:pPr marL="342900" indent="-342900" eaLnBrk="1" fontAlgn="t" hangingPunct="1">
              <a:defRPr/>
            </a:pPr>
            <a:endParaRPr lang="pl-PL" sz="2000" b="1" dirty="0">
              <a:solidFill>
                <a:schemeClr val="tx1"/>
              </a:solidFill>
            </a:endParaRPr>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143000"/>
            <a:ext cx="8712968" cy="5472608"/>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r" eaLnBrk="1" fontAlgn="t" hangingPunct="1">
              <a:buFont typeface="Arial" pitchFamily="34" charset="0"/>
              <a:buChar char="•"/>
              <a:defRPr/>
            </a:pPr>
            <a:endParaRPr lang="pl-PL" sz="2000" b="1" dirty="0">
              <a:solidFill>
                <a:srgbClr val="FF0000"/>
              </a:solidFill>
            </a:endParaRPr>
          </a:p>
          <a:p>
            <a:pPr marL="342900" indent="-342900" eaLnBrk="1" fontAlgn="t" hangingPunct="1">
              <a:buFont typeface="Arial" pitchFamily="34" charset="0"/>
              <a:buChar char="•"/>
              <a:defRPr/>
            </a:pPr>
            <a:endParaRPr lang="pl-PL" sz="2000" b="1" dirty="0">
              <a:solidFill>
                <a:srgbClr val="FF0000"/>
              </a:solidFill>
            </a:endParaRPr>
          </a:p>
          <a:p>
            <a:pPr marL="342900" indent="-342900" eaLnBrk="1" fontAlgn="t" hangingPunct="1">
              <a:buFont typeface="Arial" pitchFamily="34" charset="0"/>
              <a:buChar char="•"/>
              <a:defRPr/>
            </a:pPr>
            <a:r>
              <a:rPr lang="pl-PL" sz="2000" b="1" dirty="0">
                <a:solidFill>
                  <a:srgbClr val="FF0000"/>
                </a:solidFill>
              </a:rPr>
              <a:t>Budżet</a:t>
            </a:r>
            <a:endParaRPr lang="pl-PL" sz="2000" b="1" dirty="0">
              <a:solidFill>
                <a:schemeClr val="tx1"/>
              </a:solidFill>
            </a:endParaRPr>
          </a:p>
          <a:p>
            <a:pPr marL="342900" indent="-342900" eaLnBrk="1" fontAlgn="t" hangingPunct="1">
              <a:buFontTx/>
              <a:buChar char="-"/>
              <a:defRPr/>
            </a:pPr>
            <a:r>
              <a:rPr lang="pl-PL" sz="2000" b="1" dirty="0">
                <a:solidFill>
                  <a:schemeClr val="tx1"/>
                </a:solidFill>
              </a:rPr>
              <a:t>brak uzasadnienia wydatków w ramach cross-financingu oraz środków trwałych powyżej 3500 zł netto.;</a:t>
            </a:r>
          </a:p>
          <a:p>
            <a:pPr marL="342900" indent="-342900" eaLnBrk="1" fontAlgn="t" hangingPunct="1">
              <a:buFontTx/>
              <a:buChar char="-"/>
              <a:defRPr/>
            </a:pPr>
            <a:r>
              <a:rPr lang="pl-PL" sz="2000" b="1" dirty="0">
                <a:solidFill>
                  <a:schemeClr val="tx1"/>
                </a:solidFill>
              </a:rPr>
              <a:t>błędnie oznaczony cross financing lub środki trwałe;</a:t>
            </a:r>
          </a:p>
          <a:p>
            <a:pPr marL="342900" indent="-342900" eaLnBrk="1" fontAlgn="t" hangingPunct="1">
              <a:buFontTx/>
              <a:buChar char="-"/>
              <a:defRPr/>
            </a:pPr>
            <a:r>
              <a:rPr lang="pl-PL" sz="2000" b="1" dirty="0">
                <a:solidFill>
                  <a:schemeClr val="tx1"/>
                </a:solidFill>
              </a:rPr>
              <a:t>brak metodologii wyliczenia wkładu własnego niepieniężnego;</a:t>
            </a:r>
          </a:p>
          <a:p>
            <a:pPr marL="342900" indent="-342900" eaLnBrk="1" fontAlgn="t" hangingPunct="1">
              <a:defRPr/>
            </a:pPr>
            <a:r>
              <a:rPr lang="pl-PL" sz="2000" dirty="0">
                <a:solidFill>
                  <a:schemeClr val="tx1"/>
                </a:solidFill>
              </a:rPr>
              <a:t>- </a:t>
            </a:r>
            <a:r>
              <a:rPr lang="pl-PL" sz="2000" b="1" dirty="0">
                <a:solidFill>
                  <a:schemeClr val="tx1"/>
                </a:solidFill>
              </a:rPr>
              <a:t>	nieprawidłowe oznaczenie wkładu własnego (publicznego lub prywatnego), w tym niepieniężnego;</a:t>
            </a:r>
          </a:p>
          <a:p>
            <a:pPr marL="342900" indent="-342900" eaLnBrk="1" fontAlgn="t" hangingPunct="1">
              <a:buFontTx/>
              <a:buChar char="-"/>
              <a:defRPr/>
            </a:pPr>
            <a:r>
              <a:rPr lang="pl-PL" sz="2000" b="1" dirty="0">
                <a:solidFill>
                  <a:schemeClr val="tx1"/>
                </a:solidFill>
              </a:rPr>
              <a:t>brak wskazania formy zatrudnienia osób prowadzących zajęcia dodatkowe;</a:t>
            </a:r>
          </a:p>
          <a:p>
            <a:pPr marL="342900" indent="-342900" eaLnBrk="1" fontAlgn="t" hangingPunct="1">
              <a:buFontTx/>
              <a:buChar char="-"/>
              <a:defRPr/>
            </a:pPr>
            <a:r>
              <a:rPr lang="pl-PL" sz="2000" b="1" dirty="0">
                <a:solidFill>
                  <a:schemeClr val="tx1"/>
                </a:solidFill>
              </a:rPr>
              <a:t>brak informacji na temat składu kompletu/zestawu, można wykazać zestaw np. pomocy, ale należy rozpisać poszczególne pozycje </a:t>
            </a:r>
            <a:br>
              <a:rPr lang="pl-PL" sz="2000" b="1" dirty="0">
                <a:solidFill>
                  <a:schemeClr val="tx1"/>
                </a:solidFill>
              </a:rPr>
            </a:br>
            <a:r>
              <a:rPr lang="pl-PL" sz="2000" b="1" dirty="0">
                <a:solidFill>
                  <a:schemeClr val="tx1"/>
                </a:solidFill>
              </a:rPr>
              <a:t>w uzasadnieniu wraz z cenami jednostkowymi, cena nie może dotyczyć tylko zestawu jako całości – konieczne dla zweryfikowania zasadności kwoty;</a:t>
            </a:r>
          </a:p>
          <a:p>
            <a:pPr marL="342900" indent="-342900" eaLnBrk="1" fontAlgn="t" hangingPunct="1">
              <a:buFontTx/>
              <a:buChar char="-"/>
              <a:defRPr/>
            </a:pPr>
            <a:r>
              <a:rPr lang="pl-PL" sz="2000" b="1" dirty="0">
                <a:solidFill>
                  <a:schemeClr val="tx1"/>
                </a:solidFill>
              </a:rPr>
              <a:t>brak uzasadnienia wszystkich wydatków w pkt. 7.11 w przypadku projektów ryczałtowych</a:t>
            </a:r>
          </a:p>
          <a:p>
            <a:pPr marL="342900" indent="-342900" eaLnBrk="1" fontAlgn="t" hangingPunct="1">
              <a:buFontTx/>
              <a:buChar char="-"/>
              <a:defRPr/>
            </a:pPr>
            <a:endParaRPr lang="pl-PL" sz="2000" b="1" dirty="0">
              <a:solidFill>
                <a:schemeClr val="tx1"/>
              </a:solidFill>
            </a:endParaRPr>
          </a:p>
          <a:p>
            <a:pPr marL="342900" indent="-342900" eaLnBrk="1" fontAlgn="t" hangingPunct="1">
              <a:buFontTx/>
              <a:buChar char="-"/>
              <a:defRPr/>
            </a:pPr>
            <a:endParaRPr lang="pl-PL" sz="2000" b="1" dirty="0">
              <a:solidFill>
                <a:schemeClr val="tx1"/>
              </a:solidFill>
            </a:endParaRPr>
          </a:p>
          <a:p>
            <a:pPr marL="342900" indent="-342900" eaLnBrk="1" fontAlgn="t" hangingPunct="1">
              <a:buFont typeface="Arial" pitchFamily="34" charset="0"/>
              <a:buChar char="•"/>
              <a:defRPr/>
            </a:pPr>
            <a:endParaRPr lang="pl-PL" sz="2000" b="1" dirty="0">
              <a:solidFill>
                <a:schemeClr val="tx1"/>
              </a:solidFill>
            </a:endParaRPr>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Obraz 3"/>
          <p:cNvPicPr>
            <a:picLocks noChangeAspect="1"/>
          </p:cNvPicPr>
          <p:nvPr/>
        </p:nvPicPr>
        <p:blipFill>
          <a:blip r:embed="rId2" cstate="print"/>
          <a:srcRect/>
          <a:stretch>
            <a:fillRect/>
          </a:stretch>
        </p:blipFill>
        <p:spPr bwMode="auto">
          <a:xfrm>
            <a:off x="4787900" y="260350"/>
            <a:ext cx="4356100" cy="436563"/>
          </a:xfrm>
          <a:prstGeom prst="rect">
            <a:avLst/>
          </a:prstGeom>
          <a:noFill/>
          <a:ln w="9525">
            <a:noFill/>
            <a:miter lim="800000"/>
            <a:headEnd/>
            <a:tailEnd/>
          </a:ln>
        </p:spPr>
      </p:pic>
      <p:pic>
        <p:nvPicPr>
          <p:cNvPr id="5123" name="Picture 5"/>
          <p:cNvPicPr>
            <a:picLocks noChangeAspect="1" noChangeArrowheads="1"/>
          </p:cNvPicPr>
          <p:nvPr/>
        </p:nvPicPr>
        <p:blipFill>
          <a:blip r:embed="rId3" cstate="print"/>
          <a:srcRect/>
          <a:stretch>
            <a:fillRect/>
          </a:stretch>
        </p:blipFill>
        <p:spPr bwMode="auto">
          <a:xfrm>
            <a:off x="1116013" y="1700213"/>
            <a:ext cx="6846887" cy="4752975"/>
          </a:xfrm>
          <a:prstGeom prst="rect">
            <a:avLst/>
          </a:prstGeom>
          <a:noFill/>
          <a:ln w="9525">
            <a:noFill/>
            <a:miter lim="800000"/>
            <a:headEnd/>
            <a:tailEnd/>
          </a:ln>
        </p:spPr>
      </p:pic>
      <p:sp>
        <p:nvSpPr>
          <p:cNvPr id="6" name="pole tekstowe 5"/>
          <p:cNvSpPr txBox="1"/>
          <p:nvPr/>
        </p:nvSpPr>
        <p:spPr>
          <a:xfrm>
            <a:off x="3131840" y="1124744"/>
            <a:ext cx="3312368" cy="584775"/>
          </a:xfrm>
          <a:prstGeom prst="rect">
            <a:avLst/>
          </a:prstGeom>
          <a:noFill/>
        </p:spPr>
        <p:txBody>
          <a:bodyPr>
            <a:spAutoFit/>
          </a:bodyPr>
          <a:lstStyle/>
          <a:p>
            <a:pPr>
              <a:defRPr/>
            </a:pPr>
            <a:r>
              <a:rPr lang="pl-PL" sz="3200" b="1" dirty="0">
                <a:ln>
                  <a:solidFill>
                    <a:schemeClr val="tx1"/>
                  </a:solidFill>
                </a:ln>
                <a:solidFill>
                  <a:srgbClr val="0070C0"/>
                </a:solidFill>
                <a:effectLst>
                  <a:outerShdw blurRad="50800" dist="38100" dir="8100000" algn="tr" rotWithShape="0">
                    <a:prstClr val="black">
                      <a:alpha val="40000"/>
                    </a:prstClr>
                  </a:outerShdw>
                </a:effectLst>
              </a:rPr>
              <a:t>Od czego zacząć?</a:t>
            </a:r>
            <a:endParaRPr lang="pl-PL" sz="3200" dirty="0">
              <a:solidFill>
                <a:srgbClr val="0070C0"/>
              </a:solidFill>
            </a:endParaRPr>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fontScale="90000"/>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Generator EFS - SOWA</a:t>
            </a:r>
            <a:b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smtClean="0">
              <a:ln>
                <a:solidFill>
                  <a:schemeClr val="tx1"/>
                </a:solidFill>
              </a:ln>
              <a:solidFill>
                <a:srgbClr val="C105B8"/>
              </a:solidFill>
              <a:effectLst>
                <a:outerShdw blurRad="50800" dist="38100" dir="81000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214282" y="1214422"/>
            <a:ext cx="8712968" cy="5472608"/>
          </a:xfrm>
          <a:prstGeom prst="roundRect">
            <a:avLst>
              <a:gd name="adj" fmla="val 16329"/>
            </a:avLst>
          </a:prstGeom>
          <a:solidFill>
            <a:schemeClr val="accent3">
              <a:lumMod val="40000"/>
              <a:lumOff val="60000"/>
            </a:schemeClr>
          </a:solidFill>
          <a:ln>
            <a:solidFill>
              <a:schemeClr val="accent3">
                <a:lumMod val="40000"/>
                <a:lumOff val="60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eaLnBrk="1" fontAlgn="t" hangingPunct="1">
              <a:defRPr/>
            </a:pPr>
            <a:r>
              <a:rPr lang="pl-PL" sz="2400" b="1" dirty="0">
                <a:solidFill>
                  <a:srgbClr val="FF0000"/>
                </a:solidFill>
              </a:rPr>
              <a:t>	</a:t>
            </a: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r>
              <a:rPr lang="pl-PL" sz="2400" dirty="0">
                <a:solidFill>
                  <a:srgbClr val="FF0000"/>
                </a:solidFill>
              </a:rPr>
              <a:t>!UWAGA!</a:t>
            </a:r>
            <a:endParaRPr lang="pl-PL" sz="2000"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Załączniki </a:t>
            </a:r>
            <a:r>
              <a:rPr lang="pl-PL" sz="2000" b="1" dirty="0">
                <a:solidFill>
                  <a:schemeClr val="tx1"/>
                </a:solidFill>
              </a:rPr>
              <a:t>- wszystkie informacje zamieszczone w różnych załącznikach, których IOK nie wymaga, </a:t>
            </a:r>
            <a:r>
              <a:rPr lang="pl-PL" sz="2000" b="1" u="sng" dirty="0">
                <a:solidFill>
                  <a:schemeClr val="tx1"/>
                </a:solidFill>
              </a:rPr>
              <a:t>nie są brane pod uwagę;</a:t>
            </a:r>
          </a:p>
          <a:p>
            <a:pPr marL="342900" indent="-342900" eaLnBrk="1" fontAlgn="t" hangingPunct="1">
              <a:buFont typeface="Arial" pitchFamily="34" charset="0"/>
              <a:buChar char="•"/>
              <a:defRPr/>
            </a:pPr>
            <a:r>
              <a:rPr lang="pl-PL" sz="2000" b="1" dirty="0">
                <a:solidFill>
                  <a:srgbClr val="FF0000"/>
                </a:solidFill>
              </a:rPr>
              <a:t>Negocjacje</a:t>
            </a:r>
            <a:r>
              <a:rPr lang="pl-PL" sz="2000" b="1" dirty="0">
                <a:solidFill>
                  <a:schemeClr val="tx1"/>
                </a:solidFill>
              </a:rPr>
              <a:t> – </a:t>
            </a:r>
            <a:r>
              <a:rPr lang="pl-PL" sz="2000" dirty="0">
                <a:solidFill>
                  <a:schemeClr val="tx1"/>
                </a:solidFill>
              </a:rPr>
              <a:t>tylko raz </a:t>
            </a:r>
            <a:r>
              <a:rPr lang="pl-PL" sz="2000" dirty="0">
                <a:solidFill>
                  <a:srgbClr val="FF0000"/>
                </a:solidFill>
                <a:sym typeface="Wingdings" pitchFamily="2" charset="2"/>
              </a:rPr>
              <a:t>(</a:t>
            </a:r>
            <a:r>
              <a:rPr lang="pl-PL" sz="2000" dirty="0">
                <a:solidFill>
                  <a:srgbClr val="FF0000"/>
                </a:solidFill>
              </a:rPr>
              <a:t>stanowisko KOP </a:t>
            </a:r>
            <a:r>
              <a:rPr lang="pl-PL" sz="2000" dirty="0">
                <a:solidFill>
                  <a:srgbClr val="FF0000"/>
                </a:solidFill>
                <a:sym typeface="Wingdings" pitchFamily="2" charset="2"/>
              </a:rPr>
              <a:t></a:t>
            </a:r>
            <a:r>
              <a:rPr lang="pl-PL" sz="2000" dirty="0">
                <a:solidFill>
                  <a:srgbClr val="FF0000"/>
                </a:solidFill>
              </a:rPr>
              <a:t> stanowisko Wnioskodawcy </a:t>
            </a:r>
            <a:r>
              <a:rPr lang="pl-PL" sz="2000" dirty="0">
                <a:solidFill>
                  <a:srgbClr val="FF0000"/>
                </a:solidFill>
                <a:sym typeface="Wingdings" pitchFamily="2" charset="2"/>
              </a:rPr>
              <a:t> weryfikacja stanowiska</a:t>
            </a:r>
            <a:r>
              <a:rPr lang="pl-PL" sz="2000" dirty="0">
                <a:solidFill>
                  <a:srgbClr val="FF0000"/>
                </a:solidFill>
              </a:rPr>
              <a:t> i kryterium zerojedynkowego przez członka KOP </a:t>
            </a:r>
            <a:r>
              <a:rPr lang="pl-PL" sz="2000" dirty="0">
                <a:solidFill>
                  <a:srgbClr val="FF0000"/>
                </a:solidFill>
                <a:sym typeface="Wingdings" pitchFamily="2" charset="2"/>
              </a:rPr>
              <a:t> </a:t>
            </a:r>
            <a:r>
              <a:rPr lang="pl-PL" sz="2000" u="sng" dirty="0">
                <a:solidFill>
                  <a:srgbClr val="FF0000"/>
                </a:solidFill>
                <a:sym typeface="Wingdings" pitchFamily="2" charset="2"/>
              </a:rPr>
              <a:t>koniec</a:t>
            </a:r>
            <a:r>
              <a:rPr lang="pl-PL" sz="2000" dirty="0">
                <a:solidFill>
                  <a:srgbClr val="FF0000"/>
                </a:solidFill>
                <a:sym typeface="Wingdings" pitchFamily="2" charset="2"/>
              </a:rPr>
              <a:t>),</a:t>
            </a:r>
          </a:p>
          <a:p>
            <a:pPr marL="342900" indent="-342900" eaLnBrk="1" fontAlgn="t" hangingPunct="1">
              <a:defRPr/>
            </a:pPr>
            <a:r>
              <a:rPr lang="pl-PL" sz="2000" b="1" dirty="0">
                <a:solidFill>
                  <a:schemeClr val="tx1"/>
                </a:solidFill>
                <a:sym typeface="Wingdings" pitchFamily="2" charset="2"/>
              </a:rPr>
              <a:t>	-</a:t>
            </a:r>
            <a:r>
              <a:rPr lang="pl-PL" sz="2000" b="1" dirty="0">
                <a:solidFill>
                  <a:schemeClr val="tx1"/>
                </a:solidFill>
              </a:rPr>
              <a:t> kwestie merytoryczne - </a:t>
            </a:r>
            <a:r>
              <a:rPr lang="pl-PL" sz="2000" u="sng" dirty="0">
                <a:solidFill>
                  <a:schemeClr val="tx1"/>
                </a:solidFill>
              </a:rPr>
              <a:t>należy wprowadzić do wniosku, a nie tylko oświadczyć w piśmie;</a:t>
            </a:r>
          </a:p>
          <a:p>
            <a:pPr marL="342900" indent="-342900" eaLnBrk="1" fontAlgn="t" hangingPunct="1">
              <a:defRPr/>
            </a:pPr>
            <a:r>
              <a:rPr lang="pl-PL" sz="2000" b="1" dirty="0">
                <a:solidFill>
                  <a:schemeClr val="tx1"/>
                </a:solidFill>
              </a:rPr>
              <a:t>	- kryteria obligatoryjne -</a:t>
            </a:r>
            <a:r>
              <a:rPr lang="pl-PL" sz="2000" dirty="0">
                <a:solidFill>
                  <a:schemeClr val="tx1"/>
                </a:solidFill>
              </a:rPr>
              <a:t>wykazywane są wydatki, które nie powinny znaleźć się we wniosku. </a:t>
            </a:r>
            <a:r>
              <a:rPr lang="pl-PL" sz="2000" b="1" u="sng" dirty="0">
                <a:solidFill>
                  <a:schemeClr val="tx1"/>
                </a:solidFill>
              </a:rPr>
              <a:t>Istnieje możliwość wyjaśnienia i pozostawienia wydatku, </a:t>
            </a:r>
            <a:r>
              <a:rPr lang="pl-PL" sz="2000" dirty="0">
                <a:solidFill>
                  <a:schemeClr val="tx1"/>
                </a:solidFill>
              </a:rPr>
              <a:t>ale należy wziąć pod uwagę, że wyjaśnienie może zostać ocenione jako </a:t>
            </a:r>
            <a:r>
              <a:rPr lang="pl-PL" sz="2000" u="sng" dirty="0">
                <a:solidFill>
                  <a:schemeClr val="tx1"/>
                </a:solidFill>
              </a:rPr>
              <a:t>niewystarczające, niezasadne </a:t>
            </a:r>
            <a:r>
              <a:rPr lang="pl-PL" sz="2000" dirty="0">
                <a:solidFill>
                  <a:schemeClr val="tx1"/>
                </a:solidFill>
              </a:rPr>
              <a:t>i wniosek </a:t>
            </a:r>
            <a:r>
              <a:rPr lang="pl-PL" sz="2000" b="1" dirty="0">
                <a:solidFill>
                  <a:schemeClr val="tx1"/>
                </a:solidFill>
              </a:rPr>
              <a:t>odpadnie</a:t>
            </a:r>
            <a:r>
              <a:rPr lang="pl-PL" sz="2000" dirty="0">
                <a:solidFill>
                  <a:schemeClr val="tx1"/>
                </a:solidFill>
              </a:rPr>
              <a:t> na etapie negocjacji;</a:t>
            </a:r>
          </a:p>
          <a:p>
            <a:pPr marL="342900" indent="-342900" eaLnBrk="1" fontAlgn="t" hangingPunct="1">
              <a:defRPr/>
            </a:pPr>
            <a:r>
              <a:rPr lang="pl-PL" sz="2000" b="1" dirty="0">
                <a:solidFill>
                  <a:schemeClr val="tx1"/>
                </a:solidFill>
              </a:rPr>
              <a:t>	- należy odnieść się do wszystkich kwestii podanych w jednym punkcie, </a:t>
            </a:r>
            <a:r>
              <a:rPr lang="pl-PL" sz="2000" dirty="0">
                <a:solidFill>
                  <a:schemeClr val="tx1"/>
                </a:solidFill>
              </a:rPr>
              <a:t>odniesienie się do części uwagi z danego warunku nie jest wystarczające, aby otrzymać punkt;</a:t>
            </a:r>
          </a:p>
          <a:p>
            <a:pPr marL="342900" indent="-342900" eaLnBrk="1" fontAlgn="t" hangingPunct="1">
              <a:defRPr/>
            </a:pPr>
            <a:r>
              <a:rPr lang="pl-PL" sz="2000" b="1" dirty="0">
                <a:solidFill>
                  <a:schemeClr val="tx1"/>
                </a:solidFill>
              </a:rPr>
              <a:t>	- brak możliwości udzielania dodatkowych informacji podczas negocjacji ze strony KOP </a:t>
            </a:r>
            <a:r>
              <a:rPr lang="pl-PL" sz="2000" dirty="0">
                <a:solidFill>
                  <a:schemeClr val="tx1"/>
                </a:solidFill>
              </a:rPr>
              <a:t>(wyjątki – kwestie techniczne).</a:t>
            </a:r>
          </a:p>
          <a:p>
            <a:pPr marL="342900" indent="-342900" eaLnBrk="1" fontAlgn="t" hangingPunct="1">
              <a:defRPr/>
            </a:pPr>
            <a:endParaRPr lang="pl-PL" sz="2000" b="1" dirty="0">
              <a:solidFill>
                <a:schemeClr val="tx1"/>
              </a:solidFill>
            </a:endParaRPr>
          </a:p>
          <a:p>
            <a:pPr marL="342900" indent="-342900" eaLnBrk="1" fontAlgn="t" hangingPunct="1">
              <a:defRPr/>
            </a:pPr>
            <a:endParaRPr lang="pl-PL" sz="2000" b="1" dirty="0">
              <a:solidFill>
                <a:schemeClr val="tx1"/>
              </a:solidFill>
            </a:endParaRPr>
          </a:p>
          <a:p>
            <a:pPr marL="342900" indent="-342900" eaLnBrk="1" fontAlgn="t" hangingPunct="1">
              <a:defRPr/>
            </a:pPr>
            <a:endParaRPr lang="pl-PL" sz="2000" b="1" dirty="0">
              <a:solidFill>
                <a:schemeClr val="tx1"/>
              </a:solidFill>
            </a:endParaRPr>
          </a:p>
          <a:p>
            <a:pPr marL="342900" indent="-342900" eaLnBrk="1" fontAlgn="t" hangingPunct="1">
              <a:buFont typeface="Arial" pitchFamily="34" charset="0"/>
              <a:buChar char="•"/>
              <a:defRPr/>
            </a:pPr>
            <a:endParaRPr lang="pl-PL" sz="2000" b="1" u="sng" dirty="0">
              <a:solidFill>
                <a:schemeClr val="tx1"/>
              </a:solidFill>
            </a:endParaRPr>
          </a:p>
          <a:p>
            <a:pPr marL="342900" indent="-342900" eaLnBrk="1" fontAlgn="t" hangingPunct="1">
              <a:buFont typeface="Arial" pitchFamily="34" charset="0"/>
              <a:buChar char="•"/>
              <a:defRPr/>
            </a:pPr>
            <a:endParaRPr lang="pl-PL" sz="2000" b="1" u="sng" dirty="0">
              <a:solidFill>
                <a:schemeClr val="tx1"/>
              </a:solidFill>
            </a:endParaRPr>
          </a:p>
          <a:p>
            <a:pPr marL="342900" indent="-342900" eaLnBrk="1" fontAlgn="t" hangingPunct="1">
              <a:buFont typeface="Arial" pitchFamily="34" charset="0"/>
              <a:buChar char="•"/>
              <a:defRPr/>
            </a:pPr>
            <a:endParaRPr lang="pl-PL" sz="2000" b="1" u="sng" dirty="0">
              <a:solidFill>
                <a:schemeClr val="tx1"/>
              </a:solidFill>
            </a:endParaRPr>
          </a:p>
          <a:p>
            <a:pPr marL="342900" indent="-342900" eaLnBrk="1" fontAlgn="t" hangingPunct="1">
              <a:buFont typeface="Arial" pitchFamily="34" charset="0"/>
              <a:buChar char="•"/>
              <a:defRPr/>
            </a:pPr>
            <a:endParaRPr lang="pl-PL" sz="2000" b="1" dirty="0">
              <a:solidFill>
                <a:schemeClr val="tx1"/>
              </a:solidFill>
            </a:endParaRPr>
          </a:p>
          <a:p>
            <a:pPr marL="342900" indent="-342900" eaLnBrk="1" fontAlgn="t" hangingPunct="1">
              <a:buFont typeface="Arial" pitchFamily="34" charset="0"/>
              <a:buChar char="•"/>
              <a:defRPr/>
            </a:pPr>
            <a:endParaRPr lang="pl-PL" sz="2000" b="1" dirty="0">
              <a:solidFill>
                <a:schemeClr val="tx1"/>
              </a:solidFill>
            </a:endParaRPr>
          </a:p>
        </p:txBody>
      </p:sp>
      <p:sp>
        <p:nvSpPr>
          <p:cNvPr id="7"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ymbol zastępczy zawartości 2"/>
          <p:cNvSpPr>
            <a:spLocks noGrp="1"/>
          </p:cNvSpPr>
          <p:nvPr>
            <p:ph idx="1"/>
          </p:nvPr>
        </p:nvSpPr>
        <p:spPr>
          <a:xfrm>
            <a:off x="457200" y="1125538"/>
            <a:ext cx="8229600" cy="5399087"/>
          </a:xfrm>
        </p:spPr>
        <p:txBody>
          <a:bodyPr/>
          <a:lstStyle/>
          <a:p>
            <a:pPr eaLnBrk="1" hangingPunct="1">
              <a:buFont typeface="Wingdings" pitchFamily="2" charset="2"/>
              <a:buChar char="ü"/>
            </a:pPr>
            <a:endParaRPr lang="pl-PL" altLang="pl-PL" sz="1800" smtClean="0"/>
          </a:p>
          <a:p>
            <a:pPr algn="just" eaLnBrk="1" hangingPunct="1">
              <a:spcAft>
                <a:spcPts val="600"/>
              </a:spcAft>
            </a:pPr>
            <a:endParaRPr lang="pl-PL" altLang="pl-PL" sz="1800" smtClean="0"/>
          </a:p>
          <a:p>
            <a:pPr eaLnBrk="1" hangingPunct="1">
              <a:buFont typeface="Arial" pitchFamily="34" charset="0"/>
              <a:buNone/>
            </a:pPr>
            <a:endParaRPr lang="pl-PL" altLang="pl-PL" sz="1800" smtClean="0"/>
          </a:p>
          <a:p>
            <a:pPr eaLnBrk="1" hangingPunct="1">
              <a:buFont typeface="Arial" pitchFamily="34" charset="0"/>
              <a:buNone/>
            </a:pPr>
            <a:endParaRPr lang="pl-PL" altLang="pl-PL" sz="1800" smtClean="0"/>
          </a:p>
        </p:txBody>
      </p:sp>
      <p:sp>
        <p:nvSpPr>
          <p:cNvPr id="4" name="Prostokąt zaokrąglony 3"/>
          <p:cNvSpPr/>
          <p:nvPr/>
        </p:nvSpPr>
        <p:spPr>
          <a:xfrm>
            <a:off x="323528" y="1052736"/>
            <a:ext cx="8712968" cy="5472608"/>
          </a:xfrm>
          <a:prstGeom prst="roundRect">
            <a:avLst/>
          </a:prstGeom>
          <a:solidFill>
            <a:schemeClr val="accent3">
              <a:lumMod val="40000"/>
              <a:lumOff val="60000"/>
            </a:schemeClr>
          </a:solidFill>
          <a:ln>
            <a:solidFill>
              <a:schemeClr val="accent3">
                <a:lumMod val="40000"/>
                <a:lumOff val="60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eaLnBrk="1" fontAlgn="t" hangingPunct="1">
              <a:defRPr/>
            </a:pPr>
            <a:r>
              <a:rPr lang="pl-PL" sz="2400" b="1" dirty="0">
                <a:solidFill>
                  <a:srgbClr val="FF0000"/>
                </a:solidFill>
              </a:rPr>
              <a:t>	</a:t>
            </a: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endParaRPr lang="pl-PL" sz="2400" b="1" dirty="0">
              <a:solidFill>
                <a:srgbClr val="FF0000"/>
              </a:solidFill>
            </a:endParaRPr>
          </a:p>
          <a:p>
            <a:pPr marL="342900" indent="-342900" algn="ctr" eaLnBrk="1" fontAlgn="t" hangingPunct="1">
              <a:defRPr/>
            </a:pPr>
            <a:r>
              <a:rPr lang="pl-PL" sz="2400" b="1" dirty="0">
                <a:solidFill>
                  <a:srgbClr val="FF0000"/>
                </a:solidFill>
              </a:rPr>
              <a:t>!UWAGA!</a:t>
            </a:r>
          </a:p>
          <a:p>
            <a:pPr marL="342900" indent="-342900" algn="ctr" eaLnBrk="1" fontAlgn="t" hangingPunct="1">
              <a:defRPr/>
            </a:pPr>
            <a:endParaRPr lang="pl-PL" sz="2400" b="1" dirty="0">
              <a:solidFill>
                <a:srgbClr val="FF0000"/>
              </a:solidFill>
            </a:endParaRPr>
          </a:p>
          <a:p>
            <a:pPr marL="342900" indent="-342900" eaLnBrk="1" fontAlgn="t" hangingPunct="1">
              <a:buFont typeface="Arial" pitchFamily="34" charset="0"/>
              <a:buChar char="•"/>
              <a:defRPr/>
            </a:pPr>
            <a:r>
              <a:rPr lang="pl-PL" sz="2000" b="1" dirty="0">
                <a:solidFill>
                  <a:schemeClr val="tx1"/>
                </a:solidFill>
              </a:rPr>
              <a:t>w ramach zadania </a:t>
            </a:r>
            <a:r>
              <a:rPr lang="pl-PL" sz="2000" b="1" u="sng" dirty="0">
                <a:solidFill>
                  <a:srgbClr val="FF0000"/>
                </a:solidFill>
              </a:rPr>
              <a:t>nazwy wydatków nie mogą się powtarzać </a:t>
            </a:r>
            <a:r>
              <a:rPr lang="pl-PL" sz="2000" dirty="0">
                <a:solidFill>
                  <a:schemeClr val="tx1"/>
                </a:solidFill>
              </a:rPr>
              <a:t>(muszą się różnić przynajmniej jednym znakiem);</a:t>
            </a:r>
          </a:p>
          <a:p>
            <a:pPr marL="342900" indent="-342900" eaLnBrk="1" fontAlgn="t" hangingPunct="1">
              <a:buFont typeface="Arial" pitchFamily="34" charset="0"/>
              <a:buChar char="•"/>
              <a:defRPr/>
            </a:pPr>
            <a:endParaRPr lang="pl-PL" sz="2000" b="1" dirty="0">
              <a:solidFill>
                <a:schemeClr val="tx1"/>
              </a:solidFill>
            </a:endParaRPr>
          </a:p>
          <a:p>
            <a:pPr marL="342900" indent="-342900" eaLnBrk="1" fontAlgn="t" hangingPunct="1">
              <a:buFont typeface="Arial" pitchFamily="34" charset="0"/>
              <a:buChar char="•"/>
              <a:defRPr/>
            </a:pPr>
            <a:r>
              <a:rPr lang="pl-PL" sz="2000" b="1" dirty="0">
                <a:solidFill>
                  <a:srgbClr val="FF0000"/>
                </a:solidFill>
              </a:rPr>
              <a:t>wskaźniki kluczowe </a:t>
            </a:r>
            <a:r>
              <a:rPr lang="pl-PL" sz="2000" b="1" dirty="0">
                <a:solidFill>
                  <a:schemeClr val="tx1"/>
                </a:solidFill>
              </a:rPr>
              <a:t>–  </a:t>
            </a:r>
            <a:r>
              <a:rPr lang="pl-PL" sz="2000" b="1" u="sng" dirty="0">
                <a:solidFill>
                  <a:schemeClr val="tx1"/>
                </a:solidFill>
              </a:rPr>
              <a:t>należy wybierać jedynie z tych, które są wskazane w regulaminie danego konkursu</a:t>
            </a:r>
            <a:r>
              <a:rPr lang="pl-PL" sz="2000" b="1" dirty="0">
                <a:solidFill>
                  <a:schemeClr val="tx1"/>
                </a:solidFill>
              </a:rPr>
              <a:t> </a:t>
            </a:r>
            <a:r>
              <a:rPr lang="pl-PL" sz="2000" dirty="0">
                <a:solidFill>
                  <a:schemeClr val="tx1"/>
                </a:solidFill>
              </a:rPr>
              <a:t>(mimo technicznej możliwości w SOWA)</a:t>
            </a:r>
            <a:r>
              <a:rPr lang="pl-PL" sz="2000" b="1" dirty="0">
                <a:solidFill>
                  <a:schemeClr val="tx1"/>
                </a:solidFill>
              </a:rPr>
              <a:t>, </a:t>
            </a:r>
            <a:r>
              <a:rPr lang="pl-PL" sz="2000" b="1" u="sng" dirty="0">
                <a:solidFill>
                  <a:srgbClr val="FF0000"/>
                </a:solidFill>
              </a:rPr>
              <a:t>NIE używamy wskaźników kluczowych z innych działań! </a:t>
            </a:r>
            <a:r>
              <a:rPr lang="pl-PL" sz="2000" b="1" u="sng" dirty="0">
                <a:solidFill>
                  <a:schemeClr val="tx1"/>
                </a:solidFill>
              </a:rPr>
              <a:t>;</a:t>
            </a:r>
          </a:p>
          <a:p>
            <a:pPr marL="342900" indent="-342900" eaLnBrk="1" fontAlgn="t" hangingPunct="1">
              <a:buFont typeface="Arial" pitchFamily="34" charset="0"/>
              <a:buChar char="•"/>
              <a:defRPr/>
            </a:pPr>
            <a:endParaRPr lang="pl-PL" sz="2000" b="1" u="sng" dirty="0">
              <a:solidFill>
                <a:schemeClr val="tx1"/>
              </a:solidFill>
            </a:endParaRPr>
          </a:p>
          <a:p>
            <a:pPr marL="342900" indent="-342900" eaLnBrk="1" fontAlgn="t" hangingPunct="1">
              <a:buFont typeface="Arial" pitchFamily="34" charset="0"/>
              <a:buChar char="•"/>
              <a:defRPr/>
            </a:pPr>
            <a:r>
              <a:rPr lang="pl-PL" sz="2000" b="1" dirty="0">
                <a:solidFill>
                  <a:schemeClr val="tx1"/>
                </a:solidFill>
              </a:rPr>
              <a:t>nazwa i definicja wskaźników  projektowych nie może pokrywać się</a:t>
            </a:r>
            <a:br>
              <a:rPr lang="pl-PL" sz="2000" b="1" dirty="0">
                <a:solidFill>
                  <a:schemeClr val="tx1"/>
                </a:solidFill>
              </a:rPr>
            </a:br>
            <a:r>
              <a:rPr lang="pl-PL" sz="2000" b="1" dirty="0">
                <a:solidFill>
                  <a:schemeClr val="tx1"/>
                </a:solidFill>
              </a:rPr>
              <a:t>z nazwami wskaźników kluczowych;</a:t>
            </a:r>
          </a:p>
          <a:p>
            <a:pPr marL="342900" indent="-342900" eaLnBrk="1" fontAlgn="t" hangingPunct="1">
              <a:defRPr/>
            </a:pPr>
            <a:endParaRPr lang="pl-PL" sz="2000" b="1" dirty="0">
              <a:solidFill>
                <a:schemeClr val="tx1"/>
              </a:solidFill>
            </a:endParaRPr>
          </a:p>
          <a:p>
            <a:pPr marL="342900" indent="-342900" eaLnBrk="1" fontAlgn="t" hangingPunct="1">
              <a:buFont typeface="Arial" pitchFamily="34" charset="0"/>
              <a:buChar char="•"/>
              <a:defRPr/>
            </a:pPr>
            <a:r>
              <a:rPr lang="pl-PL" sz="2000" b="1" u="sng" dirty="0">
                <a:solidFill>
                  <a:srgbClr val="FF0000"/>
                </a:solidFill>
              </a:rPr>
              <a:t>obowiązkowo</a:t>
            </a:r>
            <a:r>
              <a:rPr lang="pl-PL" sz="2000" b="1" dirty="0">
                <a:solidFill>
                  <a:srgbClr val="FF0000"/>
                </a:solidFill>
              </a:rPr>
              <a:t> należy wybrać z listy i monitorować trzy wskaźniki horyzontalne </a:t>
            </a:r>
            <a:r>
              <a:rPr lang="pl-PL" sz="2000" dirty="0">
                <a:solidFill>
                  <a:srgbClr val="FF0000"/>
                </a:solidFill>
              </a:rPr>
              <a:t>(nawet jeśli ich wartością docelową będzie 0).</a:t>
            </a:r>
          </a:p>
          <a:p>
            <a:pPr marL="342900" indent="-342900" eaLnBrk="1" fontAlgn="t" hangingPunct="1">
              <a:defRPr/>
            </a:pPr>
            <a:endParaRPr lang="pl-PL" sz="2000" b="1" dirty="0">
              <a:solidFill>
                <a:schemeClr val="tx1"/>
              </a:solidFill>
            </a:endParaRPr>
          </a:p>
          <a:p>
            <a:pPr marL="342900" indent="-342900" eaLnBrk="1" fontAlgn="t" hangingPunct="1">
              <a:buFont typeface="Arial" pitchFamily="34" charset="0"/>
              <a:buChar char="•"/>
              <a:defRPr/>
            </a:pPr>
            <a:endParaRPr lang="pl-PL" sz="2000" b="1" dirty="0">
              <a:solidFill>
                <a:schemeClr val="tx1"/>
              </a:solidFill>
            </a:endParaRPr>
          </a:p>
          <a:p>
            <a:pPr marL="342900" indent="-342900" eaLnBrk="1" fontAlgn="t" hangingPunct="1">
              <a:defRPr/>
            </a:pPr>
            <a:endParaRPr lang="pl-PL" sz="2000" b="1" dirty="0">
              <a:solidFill>
                <a:schemeClr val="tx1"/>
              </a:solidFill>
            </a:endParaRPr>
          </a:p>
          <a:p>
            <a:pPr marL="342900" indent="-342900" eaLnBrk="1" fontAlgn="t" hangingPunct="1">
              <a:defRPr/>
            </a:pPr>
            <a:endParaRPr lang="pl-PL" sz="2000" b="1" dirty="0">
              <a:solidFill>
                <a:schemeClr val="tx1"/>
              </a:solidFill>
            </a:endParaRPr>
          </a:p>
          <a:p>
            <a:pPr marL="342900" indent="-342900" eaLnBrk="1" fontAlgn="t" hangingPunct="1">
              <a:defRPr/>
            </a:pPr>
            <a:endParaRPr lang="pl-PL" sz="2000" b="1" dirty="0">
              <a:solidFill>
                <a:schemeClr val="tx1"/>
              </a:solidFill>
            </a:endParaRPr>
          </a:p>
          <a:p>
            <a:pPr marL="342900" indent="-342900" eaLnBrk="1" fontAlgn="t" hangingPunct="1">
              <a:defRPr/>
            </a:pPr>
            <a:endParaRPr lang="pl-PL" sz="2000" b="1" dirty="0">
              <a:solidFill>
                <a:schemeClr val="tx1"/>
              </a:solidFill>
            </a:endParaRPr>
          </a:p>
          <a:p>
            <a:pPr marL="342900" indent="-342900" eaLnBrk="1" fontAlgn="t" hangingPunct="1">
              <a:buFont typeface="Arial" pitchFamily="34" charset="0"/>
              <a:buChar char="•"/>
              <a:defRPr/>
            </a:pPr>
            <a:endParaRPr lang="pl-PL" sz="2000" b="1" u="sng" dirty="0">
              <a:solidFill>
                <a:schemeClr val="tx1"/>
              </a:solidFill>
            </a:endParaRPr>
          </a:p>
          <a:p>
            <a:pPr marL="342900" indent="-342900" eaLnBrk="1" fontAlgn="t" hangingPunct="1">
              <a:buFont typeface="Arial" pitchFamily="34" charset="0"/>
              <a:buChar char="•"/>
              <a:defRPr/>
            </a:pPr>
            <a:endParaRPr lang="pl-PL" sz="2000" b="1" u="sng" dirty="0">
              <a:solidFill>
                <a:schemeClr val="tx1"/>
              </a:solidFill>
            </a:endParaRPr>
          </a:p>
          <a:p>
            <a:pPr marL="342900" indent="-342900" eaLnBrk="1" fontAlgn="t" hangingPunct="1">
              <a:buFont typeface="Arial" pitchFamily="34" charset="0"/>
              <a:buChar char="•"/>
              <a:defRPr/>
            </a:pPr>
            <a:endParaRPr lang="pl-PL" sz="2000" b="1" u="sng" dirty="0">
              <a:solidFill>
                <a:schemeClr val="tx1"/>
              </a:solidFill>
            </a:endParaRPr>
          </a:p>
          <a:p>
            <a:pPr marL="342900" indent="-342900" eaLnBrk="1" fontAlgn="t" hangingPunct="1">
              <a:buFont typeface="Arial" pitchFamily="34" charset="0"/>
              <a:buChar char="•"/>
              <a:defRPr/>
            </a:pPr>
            <a:endParaRPr lang="pl-PL" sz="2000" b="1" dirty="0">
              <a:solidFill>
                <a:schemeClr val="tx1"/>
              </a:solidFill>
            </a:endParaRPr>
          </a:p>
          <a:p>
            <a:pPr marL="342900" indent="-342900" eaLnBrk="1" fontAlgn="t" hangingPunct="1">
              <a:buFont typeface="Arial" pitchFamily="34" charset="0"/>
              <a:buChar char="•"/>
              <a:defRPr/>
            </a:pPr>
            <a:endParaRPr lang="pl-PL" sz="2000" b="1" dirty="0">
              <a:solidFill>
                <a:schemeClr val="tx1"/>
              </a:solidFill>
            </a:endParaRPr>
          </a:p>
        </p:txBody>
      </p:sp>
      <p:sp>
        <p:nvSpPr>
          <p:cNvPr id="6"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Błędy zidentyfikowane </a:t>
            </a:r>
            <a:b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br>
            <a:r>
              <a:rPr lang="pl-PL" sz="2800" b="1" i="1" dirty="0" smtClean="0">
                <a:ln>
                  <a:solidFill>
                    <a:schemeClr val="tx1"/>
                  </a:solidFill>
                </a:ln>
                <a:solidFill>
                  <a:srgbClr val="C105B8"/>
                </a:solidFill>
                <a:effectLst>
                  <a:outerShdw blurRad="50800" dist="38100" dir="8100000" algn="tr" rotWithShape="0">
                    <a:prstClr val="black">
                      <a:alpha val="40000"/>
                    </a:prstClr>
                  </a:outerShdw>
                </a:effectLst>
              </a:rPr>
              <a:t>na ocenie formalno - merytorycznej</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43000"/>
            <a:ext cx="8229600" cy="5399088"/>
          </a:xfrm>
        </p:spPr>
        <p:txBody>
          <a:bodyPr>
            <a:normAutofit/>
          </a:bodyPr>
          <a:lstStyle/>
          <a:p>
            <a:pPr eaLnBrk="1" hangingPunct="1">
              <a:buFont typeface="Arial" pitchFamily="34" charset="0"/>
              <a:buNone/>
              <a:defRPr/>
            </a:pPr>
            <a:endParaRPr lang="pl-PL" sz="1800" b="1" i="1" dirty="0" smtClean="0">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dirty="0" smtClean="0"/>
          </a:p>
          <a:p>
            <a:pPr eaLnBrk="1" hangingPunct="1">
              <a:buFont typeface="Arial" pitchFamily="34" charset="0"/>
              <a:buNone/>
              <a:defRPr/>
            </a:pPr>
            <a:endParaRPr lang="pl-PL" sz="1800" dirty="0" smtClean="0"/>
          </a:p>
          <a:p>
            <a:pPr algn="just" eaLnBrk="1" hangingPunct="1">
              <a:spcAft>
                <a:spcPts val="600"/>
              </a:spcAft>
              <a:defRPr/>
            </a:pPr>
            <a:endParaRPr lang="pl-PL" sz="1800" dirty="0" smtClean="0"/>
          </a:p>
          <a:p>
            <a:pPr eaLnBrk="1" hangingPunct="1">
              <a:buFont typeface="Arial" pitchFamily="34" charset="0"/>
              <a:buNone/>
              <a:defRPr/>
            </a:pPr>
            <a:endParaRPr lang="pl-PL" sz="1800" dirty="0" smtClean="0"/>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eaLnBrk="1" hangingPunct="1">
              <a:buFont typeface="Arial" pitchFamily="34" charset="0"/>
              <a:buNone/>
              <a:defRPr/>
            </a:pPr>
            <a:endParaRPr lang="pl-PL" sz="1800" dirty="0" smtClean="0">
              <a:solidFill>
                <a:srgbClr val="C00000"/>
              </a:solidFill>
            </a:endParaRPr>
          </a:p>
          <a:p>
            <a:pPr algn="ctr" eaLnBrk="1" hangingPunct="1">
              <a:buFont typeface="Arial" pitchFamily="34" charset="0"/>
              <a:buNone/>
              <a:defRPr/>
            </a:pPr>
            <a:r>
              <a:rPr lang="pl-PL" sz="2400" b="1" dirty="0" smtClean="0">
                <a:solidFill>
                  <a:srgbClr val="C00000"/>
                </a:solidFill>
              </a:rPr>
              <a:t>PILNA ODPOWIEDŹ WNIOSKODAWCY – TERMINY!!!</a:t>
            </a:r>
          </a:p>
        </p:txBody>
      </p:sp>
      <p:sp>
        <p:nvSpPr>
          <p:cNvPr id="5"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Ważne!</a:t>
            </a:r>
          </a:p>
        </p:txBody>
      </p:sp>
      <p:sp>
        <p:nvSpPr>
          <p:cNvPr id="7" name="Prostokąt zaokrąglony 6"/>
          <p:cNvSpPr/>
          <p:nvPr/>
        </p:nvSpPr>
        <p:spPr>
          <a:xfrm>
            <a:off x="405880" y="864487"/>
            <a:ext cx="8280920" cy="631271"/>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sz="2300" b="1" dirty="0">
              <a:solidFill>
                <a:schemeClr val="tx1"/>
              </a:solidFill>
            </a:endParaRPr>
          </a:p>
          <a:p>
            <a:pPr algn="ctr" eaLnBrk="1" hangingPunct="1">
              <a:defRPr/>
            </a:pPr>
            <a:r>
              <a:rPr lang="pl-PL" sz="2300" b="1" dirty="0">
                <a:solidFill>
                  <a:schemeClr val="tx1"/>
                </a:solidFill>
              </a:rPr>
              <a:t>Stanowisko negocjacyjne KOP </a:t>
            </a:r>
          </a:p>
          <a:p>
            <a:pPr algn="ctr" eaLnBrk="1" hangingPunct="1">
              <a:defRPr/>
            </a:pPr>
            <a:r>
              <a:rPr lang="pl-PL" sz="2000" dirty="0">
                <a:solidFill>
                  <a:schemeClr val="tx1"/>
                </a:solidFill>
              </a:rPr>
              <a:t>(odblokowanie wniosku w systemie SOWA)</a:t>
            </a:r>
          </a:p>
          <a:p>
            <a:pPr algn="ctr" eaLnBrk="1" hangingPunct="1">
              <a:defRPr/>
            </a:pPr>
            <a:endParaRPr lang="pl-PL" sz="2300" b="1" dirty="0">
              <a:solidFill>
                <a:schemeClr val="tx1"/>
              </a:solidFill>
            </a:endParaRPr>
          </a:p>
        </p:txBody>
      </p:sp>
      <p:sp>
        <p:nvSpPr>
          <p:cNvPr id="9" name="Prostokąt zaokrąglony 7"/>
          <p:cNvSpPr/>
          <p:nvPr/>
        </p:nvSpPr>
        <p:spPr>
          <a:xfrm>
            <a:off x="66328" y="3501008"/>
            <a:ext cx="4176464" cy="2077556"/>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pl-PL" sz="2400" b="1" dirty="0">
                <a:solidFill>
                  <a:schemeClr val="tx1"/>
                </a:solidFill>
              </a:rPr>
              <a:t>Stanowisko negocjacyjne Wnioskodawcy w formie pisma + korekta wniosku we wskazanym zakresie </a:t>
            </a:r>
          </a:p>
        </p:txBody>
      </p:sp>
      <p:sp>
        <p:nvSpPr>
          <p:cNvPr id="10" name="Prostokąt zaokrąglony 7"/>
          <p:cNvSpPr/>
          <p:nvPr/>
        </p:nvSpPr>
        <p:spPr>
          <a:xfrm>
            <a:off x="863588" y="1623320"/>
            <a:ext cx="7416824" cy="1524930"/>
          </a:xfrm>
          <a:prstGeom prst="roundRect">
            <a:avLst/>
          </a:prstGeom>
          <a:solidFill>
            <a:schemeClr val="tx2">
              <a:lumMod val="20000"/>
              <a:lumOff val="80000"/>
            </a:schemeClr>
          </a:solidFill>
          <a:ln>
            <a:solidFill>
              <a:schemeClr val="tx2">
                <a:lumMod val="20000"/>
                <a:lumOff val="80000"/>
              </a:schemeClr>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sz="2000" b="1" dirty="0">
              <a:solidFill>
                <a:schemeClr val="tx1"/>
              </a:solidFill>
            </a:endParaRPr>
          </a:p>
          <a:p>
            <a:pPr algn="ctr" eaLnBrk="1" hangingPunct="1">
              <a:defRPr/>
            </a:pPr>
            <a:endParaRPr lang="pl-PL" sz="2000" b="1" dirty="0">
              <a:solidFill>
                <a:schemeClr val="tx1"/>
              </a:solidFill>
            </a:endParaRPr>
          </a:p>
          <a:p>
            <a:pPr algn="ctr" eaLnBrk="1" hangingPunct="1">
              <a:defRPr/>
            </a:pPr>
            <a:r>
              <a:rPr lang="pl-PL" sz="2000" b="1" u="sng" dirty="0">
                <a:solidFill>
                  <a:schemeClr val="tx1"/>
                </a:solidFill>
              </a:rPr>
              <a:t>3 kanały przekazania stanowiska negocjacyjnego</a:t>
            </a:r>
          </a:p>
          <a:p>
            <a:pPr algn="ctr" eaLnBrk="1" hangingPunct="1">
              <a:buFontTx/>
              <a:buChar char="-"/>
              <a:defRPr/>
            </a:pPr>
            <a:r>
              <a:rPr lang="pl-PL" sz="2000" b="1" dirty="0">
                <a:solidFill>
                  <a:schemeClr val="tx1"/>
                </a:solidFill>
              </a:rPr>
              <a:t> mail </a:t>
            </a:r>
            <a:r>
              <a:rPr lang="pl-PL" sz="2000" dirty="0">
                <a:solidFill>
                  <a:schemeClr val="tx1"/>
                </a:solidFill>
              </a:rPr>
              <a:t>(na adres mailowy wnioskodawcy podany we wniosku)</a:t>
            </a:r>
          </a:p>
          <a:p>
            <a:pPr algn="ctr" eaLnBrk="1" hangingPunct="1">
              <a:buFontTx/>
              <a:buChar char="-"/>
              <a:defRPr/>
            </a:pPr>
            <a:r>
              <a:rPr lang="pl-PL" sz="2000" b="1" dirty="0">
                <a:solidFill>
                  <a:schemeClr val="tx1"/>
                </a:solidFill>
              </a:rPr>
              <a:t> system SOWA</a:t>
            </a:r>
          </a:p>
          <a:p>
            <a:pPr algn="ctr" eaLnBrk="1" hangingPunct="1">
              <a:buFontTx/>
              <a:buChar char="-"/>
              <a:defRPr/>
            </a:pPr>
            <a:r>
              <a:rPr lang="pl-PL" sz="2000" b="1" dirty="0">
                <a:solidFill>
                  <a:srgbClr val="FF0000"/>
                </a:solidFill>
              </a:rPr>
              <a:t> poczta tradycyjna (pisma wyłącznie!!!)</a:t>
            </a:r>
          </a:p>
          <a:p>
            <a:pPr algn="ctr" eaLnBrk="1" hangingPunct="1">
              <a:defRPr/>
            </a:pPr>
            <a:r>
              <a:rPr lang="pl-PL" sz="2000" b="1" dirty="0">
                <a:solidFill>
                  <a:schemeClr val="tx1"/>
                </a:solidFill>
              </a:rPr>
              <a:t> </a:t>
            </a:r>
          </a:p>
          <a:p>
            <a:pPr algn="ctr" eaLnBrk="1" hangingPunct="1">
              <a:defRPr/>
            </a:pPr>
            <a:endParaRPr lang="pl-PL" sz="2000" b="1" dirty="0">
              <a:solidFill>
                <a:schemeClr val="tx1"/>
              </a:solidFill>
            </a:endParaRPr>
          </a:p>
          <a:p>
            <a:pPr eaLnBrk="1" hangingPunct="1">
              <a:defRPr/>
            </a:pPr>
            <a:endParaRPr lang="pl-PL" sz="2000" b="1" dirty="0">
              <a:solidFill>
                <a:schemeClr val="tx1"/>
              </a:solidFill>
            </a:endParaRPr>
          </a:p>
        </p:txBody>
      </p:sp>
      <p:sp>
        <p:nvSpPr>
          <p:cNvPr id="11" name="Prostokąt zaokrąglony 7"/>
          <p:cNvSpPr/>
          <p:nvPr/>
        </p:nvSpPr>
        <p:spPr>
          <a:xfrm>
            <a:off x="4355976" y="3226834"/>
            <a:ext cx="4788023" cy="1584176"/>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sz="2400" b="1" dirty="0">
              <a:solidFill>
                <a:schemeClr val="tx1"/>
              </a:solidFill>
            </a:endParaRPr>
          </a:p>
          <a:p>
            <a:pPr algn="ctr" eaLnBrk="1" hangingPunct="1">
              <a:defRPr/>
            </a:pPr>
            <a:r>
              <a:rPr lang="pl-PL" sz="2000" b="1" dirty="0">
                <a:solidFill>
                  <a:schemeClr val="tx1"/>
                </a:solidFill>
              </a:rPr>
              <a:t>Skan pisma na adres:</a:t>
            </a:r>
            <a:r>
              <a:rPr lang="pl-PL" b="1" dirty="0">
                <a:solidFill>
                  <a:schemeClr val="tx1"/>
                </a:solidFill>
              </a:rPr>
              <a:t> </a:t>
            </a:r>
          </a:p>
          <a:p>
            <a:pPr eaLnBrk="1" hangingPunct="1">
              <a:defRPr/>
            </a:pPr>
            <a:endParaRPr lang="pl-PL" sz="1600" b="1" dirty="0" smtClean="0">
              <a:solidFill>
                <a:schemeClr val="tx1"/>
              </a:solidFill>
              <a:hlinkClick r:id="rId2"/>
            </a:endParaRPr>
          </a:p>
          <a:p>
            <a:pPr eaLnBrk="1" hangingPunct="1">
              <a:defRPr/>
            </a:pPr>
            <a:r>
              <a:rPr lang="pl-PL" sz="1600" b="1" dirty="0" smtClean="0">
                <a:solidFill>
                  <a:schemeClr val="tx1"/>
                </a:solidFill>
                <a:hlinkClick r:id="rId2"/>
              </a:rPr>
              <a:t>ocena10.2.2_241_17@dolnyslask.pl</a:t>
            </a:r>
            <a:r>
              <a:rPr lang="pl-PL" sz="1600" b="1" dirty="0" smtClean="0">
                <a:solidFill>
                  <a:schemeClr val="tx1"/>
                </a:solidFill>
              </a:rPr>
              <a:t> </a:t>
            </a:r>
            <a:r>
              <a:rPr lang="pl-PL" sz="1600" b="1" dirty="0" smtClean="0">
                <a:solidFill>
                  <a:schemeClr val="tx1"/>
                </a:solidFill>
              </a:rPr>
              <a:t>(ZIT WrOF)</a:t>
            </a:r>
          </a:p>
          <a:p>
            <a:pPr eaLnBrk="1" hangingPunct="1">
              <a:defRPr/>
            </a:pPr>
            <a:endParaRPr lang="pl-PL" sz="1600" b="1" dirty="0" smtClean="0">
              <a:solidFill>
                <a:schemeClr val="tx1"/>
              </a:solidFill>
            </a:endParaRPr>
          </a:p>
          <a:p>
            <a:pPr eaLnBrk="1" hangingPunct="1">
              <a:defRPr/>
            </a:pPr>
            <a:r>
              <a:rPr lang="pl-PL" sz="1600" b="1" dirty="0" smtClean="0">
                <a:solidFill>
                  <a:schemeClr val="tx1"/>
                </a:solidFill>
                <a:hlinkClick r:id="rId3"/>
              </a:rPr>
              <a:t>ocena10.2.4_243_17@dolnyslask.pl</a:t>
            </a:r>
            <a:r>
              <a:rPr lang="pl-PL" sz="1600" b="1" dirty="0" smtClean="0">
                <a:solidFill>
                  <a:schemeClr val="tx1"/>
                </a:solidFill>
              </a:rPr>
              <a:t> </a:t>
            </a:r>
            <a:r>
              <a:rPr lang="pl-PL" sz="1600" b="1" dirty="0" smtClean="0">
                <a:solidFill>
                  <a:schemeClr val="tx1"/>
                </a:solidFill>
              </a:rPr>
              <a:t>(ZIT AW)</a:t>
            </a:r>
            <a:endParaRPr lang="pl-PL" sz="1600" b="1" dirty="0">
              <a:solidFill>
                <a:schemeClr val="tx1"/>
              </a:solidFill>
            </a:endParaRPr>
          </a:p>
          <a:p>
            <a:pPr algn="ctr" eaLnBrk="1" hangingPunct="1">
              <a:defRPr/>
            </a:pPr>
            <a:endParaRPr lang="pl-PL" b="1" dirty="0">
              <a:solidFill>
                <a:schemeClr val="tx1"/>
              </a:solidFill>
            </a:endParaRPr>
          </a:p>
          <a:p>
            <a:pPr algn="ctr" eaLnBrk="1" hangingPunct="1">
              <a:defRPr/>
            </a:pPr>
            <a:endParaRPr lang="pl-PL" b="1" dirty="0">
              <a:solidFill>
                <a:schemeClr val="tx1"/>
              </a:solidFill>
            </a:endParaRPr>
          </a:p>
          <a:p>
            <a:pPr eaLnBrk="1" hangingPunct="1">
              <a:defRPr/>
            </a:pPr>
            <a:endParaRPr lang="pl-PL" b="1" dirty="0">
              <a:solidFill>
                <a:schemeClr val="tx1"/>
              </a:solidFill>
            </a:endParaRPr>
          </a:p>
        </p:txBody>
      </p:sp>
      <p:sp>
        <p:nvSpPr>
          <p:cNvPr id="2" name="Strzałka w prawo 1"/>
          <p:cNvSpPr/>
          <p:nvPr/>
        </p:nvSpPr>
        <p:spPr>
          <a:xfrm>
            <a:off x="3902249" y="3824396"/>
            <a:ext cx="720080" cy="504056"/>
          </a:xfrm>
          <a:prstGeom prst="rightArrow">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FFFFFF"/>
              </a:solidFill>
            </a:endParaRPr>
          </a:p>
        </p:txBody>
      </p:sp>
      <p:sp>
        <p:nvSpPr>
          <p:cNvPr id="12" name="Prostokąt zaokrąglony 7"/>
          <p:cNvSpPr/>
          <p:nvPr/>
        </p:nvSpPr>
        <p:spPr>
          <a:xfrm>
            <a:off x="4457725" y="4879326"/>
            <a:ext cx="4176464" cy="1069954"/>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sz="2400" b="1" dirty="0">
              <a:solidFill>
                <a:schemeClr val="tx1"/>
              </a:solidFill>
            </a:endParaRPr>
          </a:p>
          <a:p>
            <a:pPr algn="ctr" eaLnBrk="1" hangingPunct="1">
              <a:defRPr/>
            </a:pPr>
            <a:r>
              <a:rPr lang="pl-PL" sz="2000" b="1" dirty="0">
                <a:solidFill>
                  <a:schemeClr val="tx1"/>
                </a:solidFill>
              </a:rPr>
              <a:t>złożenie poprawionego wniosku</a:t>
            </a:r>
            <a:br>
              <a:rPr lang="pl-PL" sz="2000" b="1" dirty="0">
                <a:solidFill>
                  <a:schemeClr val="tx1"/>
                </a:solidFill>
              </a:rPr>
            </a:br>
            <a:r>
              <a:rPr lang="pl-PL" sz="2000" b="1" dirty="0">
                <a:solidFill>
                  <a:schemeClr val="tx1"/>
                </a:solidFill>
              </a:rPr>
              <a:t>w systemie SOWA </a:t>
            </a:r>
            <a:r>
              <a:rPr lang="pl-PL" sz="2000" b="1" dirty="0">
                <a:solidFill>
                  <a:srgbClr val="FF0000"/>
                </a:solidFill>
              </a:rPr>
              <a:t>(wyłącznie !!!)</a:t>
            </a:r>
          </a:p>
          <a:p>
            <a:pPr algn="ctr" eaLnBrk="1" hangingPunct="1">
              <a:defRPr/>
            </a:pPr>
            <a:endParaRPr lang="pl-PL" b="1" dirty="0">
              <a:solidFill>
                <a:schemeClr val="tx1"/>
              </a:solidFill>
            </a:endParaRPr>
          </a:p>
          <a:p>
            <a:pPr eaLnBrk="1" hangingPunct="1">
              <a:defRPr/>
            </a:pPr>
            <a:endParaRPr lang="pl-PL" b="1" dirty="0">
              <a:solidFill>
                <a:schemeClr val="tx1"/>
              </a:solidFill>
            </a:endParaRPr>
          </a:p>
        </p:txBody>
      </p:sp>
      <p:sp>
        <p:nvSpPr>
          <p:cNvPr id="13" name="Strzałka w prawo 12"/>
          <p:cNvSpPr/>
          <p:nvPr/>
        </p:nvSpPr>
        <p:spPr>
          <a:xfrm>
            <a:off x="3913584" y="4976917"/>
            <a:ext cx="720080" cy="504056"/>
          </a:xfrm>
          <a:prstGeom prst="rightArrow">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rgbClr val="FFFFFF"/>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ext uri="{91240B29-F687-4F45-9708-019B960494DF}"/>
            <a:ext uri="{FAA26D3D-D897-4be2-8F04-BA451C77F1D7}"/>
          </a:extLst>
        </p:spPr>
        <p:txBody>
          <a:bodyPr rtlCol="0">
            <a:normAutofit/>
          </a:bodyPr>
          <a:lstStyle/>
          <a:p>
            <a:pPr algn="ctr" eaLnBrk="1" fontAlgn="auto" hangingPunct="1">
              <a:spcAft>
                <a:spcPts val="0"/>
              </a:spcAft>
              <a:buFont typeface="Arial" pitchFamily="34" charset="0"/>
              <a:buNone/>
              <a:defRPr/>
            </a:pPr>
            <a:endParaRPr lang="pl-PL" sz="4800" b="1" i="1" u="sng" dirty="0" smtClean="0">
              <a:ln>
                <a:solidFill>
                  <a:schemeClr val="tx1"/>
                </a:solidFill>
              </a:ln>
              <a:solidFill>
                <a:srgbClr val="A62080"/>
              </a:solidFill>
              <a:effectLst>
                <a:outerShdw blurRad="50800" dist="38100" dir="8100000" algn="tr" rotWithShape="0">
                  <a:prstClr val="black">
                    <a:alpha val="40000"/>
                  </a:prstClr>
                </a:outerShdw>
              </a:effectLst>
            </a:endParaRPr>
          </a:p>
          <a:p>
            <a:pPr algn="ctr" eaLnBrk="1" fontAlgn="auto" hangingPunct="1">
              <a:spcAft>
                <a:spcPts val="0"/>
              </a:spcAft>
              <a:buFont typeface="Arial" pitchFamily="34" charset="0"/>
              <a:buNone/>
              <a:defRPr/>
            </a:pPr>
            <a:r>
              <a:rPr lang="pl-PL" sz="6000" b="1" i="1" u="sng" dirty="0" smtClean="0">
                <a:ln>
                  <a:solidFill>
                    <a:schemeClr val="tx1"/>
                  </a:solidFill>
                </a:ln>
                <a:solidFill>
                  <a:srgbClr val="A62080"/>
                </a:solidFill>
                <a:effectLst>
                  <a:outerShdw blurRad="50800" dist="38100" dir="8100000" algn="tr" rotWithShape="0">
                    <a:prstClr val="black">
                      <a:alpha val="40000"/>
                    </a:prstClr>
                  </a:outerShdw>
                </a:effectLst>
              </a:rPr>
              <a:t>Dziękuję za uwagę</a:t>
            </a:r>
          </a:p>
          <a:p>
            <a:pPr algn="ctr" eaLnBrk="1" fontAlgn="auto" hangingPunct="1">
              <a:spcAft>
                <a:spcPts val="0"/>
              </a:spcAft>
              <a:buFont typeface="Arial" pitchFamily="34" charset="0"/>
              <a:buNone/>
              <a:defRPr/>
            </a:pPr>
            <a:endParaRPr lang="pl-PL" sz="1600" dirty="0" smtClean="0">
              <a:ln>
                <a:solidFill>
                  <a:schemeClr val="tx1"/>
                </a:solidFill>
              </a:ln>
              <a:solidFill>
                <a:srgbClr val="A62080"/>
              </a:solidFill>
            </a:endParaRPr>
          </a:p>
          <a:p>
            <a:pPr algn="ctr" eaLnBrk="1" fontAlgn="auto" hangingPunct="1">
              <a:spcAft>
                <a:spcPts val="0"/>
              </a:spcAft>
              <a:buFont typeface="Arial" pitchFamily="34" charset="0"/>
              <a:buNone/>
              <a:defRPr/>
            </a:pPr>
            <a:endParaRPr lang="pl-PL" sz="1600" dirty="0" smtClean="0">
              <a:ln>
                <a:solidFill>
                  <a:schemeClr val="tx1"/>
                </a:solidFill>
              </a:ln>
              <a:solidFill>
                <a:srgbClr val="A62080"/>
              </a:solidFill>
            </a:endParaRPr>
          </a:p>
          <a:p>
            <a:pPr algn="ctr" eaLnBrk="1" fontAlgn="auto" hangingPunct="1">
              <a:spcAft>
                <a:spcPts val="0"/>
              </a:spcAft>
              <a:buFont typeface="Arial" pitchFamily="34" charset="0"/>
              <a:buNone/>
              <a:defRPr/>
            </a:pPr>
            <a:endParaRPr lang="pl-PL" sz="6000" b="1" i="1" u="sng" dirty="0" smtClean="0">
              <a:ln>
                <a:solidFill>
                  <a:schemeClr val="tx1"/>
                </a:solidFill>
              </a:ln>
              <a:solidFill>
                <a:srgbClr val="A62080"/>
              </a:solidFill>
              <a:effectLst>
                <a:outerShdw blurRad="50800" dist="38100" dir="8100000" algn="tr" rotWithShape="0">
                  <a:prstClr val="black">
                    <a:alpha val="40000"/>
                  </a:prstClr>
                </a:outerShdw>
              </a:effectLst>
            </a:endParaRPr>
          </a:p>
          <a:p>
            <a:pPr algn="ctr" eaLnBrk="1" fontAlgn="auto" hangingPunct="1">
              <a:spcAft>
                <a:spcPts val="0"/>
              </a:spcAft>
              <a:buFont typeface="Arial" pitchFamily="34" charset="0"/>
              <a:buNone/>
              <a:defRPr/>
            </a:pPr>
            <a:r>
              <a:rPr lang="pl-PL" sz="2400" b="1" i="1" dirty="0" smtClean="0">
                <a:ln>
                  <a:solidFill>
                    <a:schemeClr val="tx1"/>
                  </a:solidFill>
                </a:ln>
                <a:solidFill>
                  <a:srgbClr val="A62080"/>
                </a:solidFill>
                <a:effectLst>
                  <a:outerShdw blurRad="50800" dist="38100" dir="8100000" algn="tr" rotWithShape="0">
                    <a:prstClr val="black">
                      <a:alpha val="40000"/>
                    </a:prstClr>
                  </a:outerShdw>
                </a:effectLst>
              </a:rPr>
              <a:t>Wydział Wdrażania EFS</a:t>
            </a:r>
          </a:p>
          <a:p>
            <a:pPr algn="ctr" eaLnBrk="1" fontAlgn="auto" hangingPunct="1">
              <a:spcAft>
                <a:spcPts val="0"/>
              </a:spcAft>
              <a:buFont typeface="Arial" pitchFamily="34" charset="0"/>
              <a:buNone/>
              <a:defRPr/>
            </a:pPr>
            <a:endParaRPr lang="pl-PL" sz="6000" b="1" i="1" u="sng" dirty="0" smtClean="0">
              <a:ln>
                <a:solidFill>
                  <a:schemeClr val="tx1"/>
                </a:solidFill>
              </a:ln>
              <a:solidFill>
                <a:srgbClr val="A62080"/>
              </a:solidFill>
              <a:effectLst>
                <a:outerShdw blurRad="50800" dist="38100" dir="81000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Obraz 3"/>
          <p:cNvPicPr>
            <a:picLocks noChangeAspect="1"/>
          </p:cNvPicPr>
          <p:nvPr/>
        </p:nvPicPr>
        <p:blipFill>
          <a:blip r:embed="rId2" cstate="print"/>
          <a:srcRect/>
          <a:stretch>
            <a:fillRect/>
          </a:stretch>
        </p:blipFill>
        <p:spPr bwMode="auto">
          <a:xfrm>
            <a:off x="4787900" y="260350"/>
            <a:ext cx="4356100" cy="436563"/>
          </a:xfrm>
          <a:prstGeom prst="rect">
            <a:avLst/>
          </a:prstGeom>
          <a:noFill/>
          <a:ln w="9525">
            <a:noFill/>
            <a:miter lim="800000"/>
            <a:headEnd/>
            <a:tailEnd/>
          </a:ln>
        </p:spPr>
      </p:pic>
      <p:sp>
        <p:nvSpPr>
          <p:cNvPr id="6" name="pole tekstowe 5"/>
          <p:cNvSpPr txBox="1"/>
          <p:nvPr/>
        </p:nvSpPr>
        <p:spPr>
          <a:xfrm>
            <a:off x="2987824" y="836712"/>
            <a:ext cx="3312368" cy="584775"/>
          </a:xfrm>
          <a:prstGeom prst="rect">
            <a:avLst/>
          </a:prstGeom>
          <a:noFill/>
        </p:spPr>
        <p:txBody>
          <a:bodyPr>
            <a:spAutoFit/>
          </a:bodyPr>
          <a:lstStyle/>
          <a:p>
            <a:pPr>
              <a:defRPr/>
            </a:pPr>
            <a:r>
              <a:rPr lang="pl-PL" sz="3200" b="1" dirty="0">
                <a:ln>
                  <a:solidFill>
                    <a:schemeClr val="tx1"/>
                  </a:solidFill>
                </a:ln>
                <a:solidFill>
                  <a:srgbClr val="0070C0"/>
                </a:solidFill>
                <a:effectLst>
                  <a:outerShdw blurRad="50800" dist="38100" dir="8100000" algn="tr" rotWithShape="0">
                    <a:prstClr val="black">
                      <a:alpha val="40000"/>
                    </a:prstClr>
                  </a:outerShdw>
                </a:effectLst>
              </a:rPr>
              <a:t>Od czego zacząć?</a:t>
            </a:r>
            <a:endParaRPr lang="pl-PL" sz="3200" dirty="0">
              <a:solidFill>
                <a:srgbClr val="0070C0"/>
              </a:solidFill>
            </a:endParaRPr>
          </a:p>
        </p:txBody>
      </p:sp>
      <p:sp>
        <p:nvSpPr>
          <p:cNvPr id="6148" name="Prostokąt 6"/>
          <p:cNvSpPr>
            <a:spLocks noChangeArrowheads="1"/>
          </p:cNvSpPr>
          <p:nvPr/>
        </p:nvSpPr>
        <p:spPr bwMode="auto">
          <a:xfrm>
            <a:off x="179388" y="1484313"/>
            <a:ext cx="5472112" cy="1200150"/>
          </a:xfrm>
          <a:prstGeom prst="rect">
            <a:avLst/>
          </a:prstGeom>
          <a:noFill/>
          <a:ln w="9525">
            <a:noFill/>
            <a:miter lim="800000"/>
            <a:headEnd/>
            <a:tailEnd/>
          </a:ln>
        </p:spPr>
        <p:txBody>
          <a:bodyPr>
            <a:spAutoFit/>
          </a:bodyPr>
          <a:lstStyle/>
          <a:p>
            <a:pPr algn="ctr">
              <a:buFont typeface="Arial" pitchFamily="34" charset="0"/>
              <a:buChar char="•"/>
            </a:pPr>
            <a:r>
              <a:rPr lang="pl-PL" altLang="pl-PL" b="1"/>
              <a:t> Instrukcja użytkownika Systemu Obsługi Wniosków Aplikacyjnych EFS  (SOWA) w ramach Regionalnego Programu Operacyjnego Województwa Dolnośląskiego 2014-2020 dla Wnioskodawców / Beneficjentów</a:t>
            </a:r>
          </a:p>
        </p:txBody>
      </p:sp>
      <p:sp>
        <p:nvSpPr>
          <p:cNvPr id="6149" name="Prostokąt 7"/>
          <p:cNvSpPr>
            <a:spLocks noChangeArrowheads="1"/>
          </p:cNvSpPr>
          <p:nvPr/>
        </p:nvSpPr>
        <p:spPr bwMode="auto">
          <a:xfrm>
            <a:off x="250825" y="2997200"/>
            <a:ext cx="5400675" cy="1200150"/>
          </a:xfrm>
          <a:prstGeom prst="rect">
            <a:avLst/>
          </a:prstGeom>
          <a:noFill/>
          <a:ln w="9525">
            <a:noFill/>
            <a:miter lim="800000"/>
            <a:headEnd/>
            <a:tailEnd/>
          </a:ln>
        </p:spPr>
        <p:txBody>
          <a:bodyPr>
            <a:spAutoFit/>
          </a:bodyPr>
          <a:lstStyle/>
          <a:p>
            <a:pPr algn="ctr">
              <a:buFont typeface="Arial" pitchFamily="34" charset="0"/>
              <a:buChar char="•"/>
            </a:pPr>
            <a:r>
              <a:rPr lang="pl-PL" altLang="pl-PL" b="1"/>
              <a:t> Instrukcja wypełniania wniosku o dofinansowanie projektu EFS w ramach Regionalnego Programu Operacyjnego Województwa Dolnośląskiego </a:t>
            </a:r>
            <a:br>
              <a:rPr lang="pl-PL" altLang="pl-PL" b="1"/>
            </a:br>
            <a:r>
              <a:rPr lang="pl-PL" altLang="pl-PL" b="1"/>
              <a:t>2014 – 2020</a:t>
            </a:r>
          </a:p>
        </p:txBody>
      </p:sp>
      <p:pic>
        <p:nvPicPr>
          <p:cNvPr id="6150" name="Picture 2"/>
          <p:cNvPicPr>
            <a:picLocks noChangeAspect="1" noChangeArrowheads="1"/>
          </p:cNvPicPr>
          <p:nvPr/>
        </p:nvPicPr>
        <p:blipFill>
          <a:blip r:embed="rId3" cstate="print"/>
          <a:srcRect/>
          <a:stretch>
            <a:fillRect/>
          </a:stretch>
        </p:blipFill>
        <p:spPr bwMode="auto">
          <a:xfrm>
            <a:off x="6227763" y="3141663"/>
            <a:ext cx="1833562" cy="1970087"/>
          </a:xfrm>
          <a:prstGeom prst="rect">
            <a:avLst/>
          </a:prstGeom>
          <a:noFill/>
          <a:ln w="9525">
            <a:noFill/>
            <a:miter lim="800000"/>
            <a:headEnd/>
            <a:tailEnd/>
          </a:ln>
          <a:effectLst>
            <a:outerShdw dist="139700" dir="2700000" algn="tl" rotWithShape="0">
              <a:srgbClr val="333333">
                <a:alpha val="64998"/>
              </a:srgbClr>
            </a:outerShdw>
          </a:effectLst>
        </p:spPr>
      </p:pic>
      <p:pic>
        <p:nvPicPr>
          <p:cNvPr id="6151" name="Picture 4"/>
          <p:cNvPicPr>
            <a:picLocks noChangeAspect="1" noChangeArrowheads="1"/>
          </p:cNvPicPr>
          <p:nvPr/>
        </p:nvPicPr>
        <p:blipFill>
          <a:blip r:embed="rId4" cstate="print"/>
          <a:srcRect/>
          <a:stretch>
            <a:fillRect/>
          </a:stretch>
        </p:blipFill>
        <p:spPr bwMode="auto">
          <a:xfrm>
            <a:off x="6227763" y="1125538"/>
            <a:ext cx="1878012" cy="1911350"/>
          </a:xfrm>
          <a:prstGeom prst="rect">
            <a:avLst/>
          </a:prstGeom>
          <a:noFill/>
          <a:ln w="9525">
            <a:noFill/>
            <a:miter lim="800000"/>
            <a:headEnd/>
            <a:tailEnd/>
          </a:ln>
          <a:effectLst>
            <a:outerShdw dist="139700" dir="2700000" algn="tl" rotWithShape="0">
              <a:srgbClr val="333333">
                <a:alpha val="64998"/>
              </a:srgbClr>
            </a:outerShdw>
          </a:effectLst>
        </p:spPr>
      </p:pic>
      <p:sp>
        <p:nvSpPr>
          <p:cNvPr id="12" name="Prostokąt 11"/>
          <p:cNvSpPr/>
          <p:nvPr/>
        </p:nvSpPr>
        <p:spPr>
          <a:xfrm>
            <a:off x="1619672" y="6093296"/>
            <a:ext cx="6624736" cy="523220"/>
          </a:xfrm>
          <a:prstGeom prst="rect">
            <a:avLst/>
          </a:prstGeo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defRPr/>
            </a:pPr>
            <a:r>
              <a:rPr lang="pl-PL" sz="2800" b="1" i="1" dirty="0">
                <a:solidFill>
                  <a:srgbClr val="C00000"/>
                </a:solidFill>
              </a:rPr>
              <a:t>www.generator-efs.dolnyslask.pl</a:t>
            </a:r>
            <a:endParaRPr lang="pl-PL" sz="2800" dirty="0">
              <a:solidFill>
                <a:srgbClr val="C00000"/>
              </a:solidFill>
            </a:endParaRPr>
          </a:p>
        </p:txBody>
      </p:sp>
      <p:pic>
        <p:nvPicPr>
          <p:cNvPr id="14" name="Obraz 13"/>
          <p:cNvPicPr/>
          <p:nvPr/>
        </p:nvPicPr>
        <p:blipFill>
          <a:blip r:embed="rId5" cstate="print"/>
          <a:srcRect l="11398" t="33559" r="13173" b="49934"/>
          <a:stretch>
            <a:fillRect/>
          </a:stretch>
        </p:blipFill>
        <p:spPr bwMode="auto">
          <a:xfrm>
            <a:off x="323850" y="5300663"/>
            <a:ext cx="4392613" cy="760412"/>
          </a:xfrm>
          <a:prstGeom prst="rect">
            <a:avLst/>
          </a:prstGeom>
          <a:ln>
            <a:noFill/>
          </a:ln>
          <a:effectLst>
            <a:outerShdw blurRad="190500" algn="tl" rotWithShape="0">
              <a:srgbClr val="000000">
                <a:alpha val="70000"/>
              </a:srgbClr>
            </a:outerShdw>
          </a:effectLst>
        </p:spPr>
      </p:pic>
      <p:sp>
        <p:nvSpPr>
          <p:cNvPr id="13"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fontScale="90000"/>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Generator EFS - SOWA</a:t>
            </a:r>
            <a:b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smtClean="0">
              <a:ln>
                <a:solidFill>
                  <a:schemeClr val="tx1"/>
                </a:solidFill>
              </a:ln>
              <a:solidFill>
                <a:srgbClr val="C105B8"/>
              </a:solidFill>
              <a:effectLst>
                <a:outerShdw blurRad="50800" dist="38100" dir="8100000" algn="tr" rotWithShape="0">
                  <a:prstClr val="black">
                    <a:alpha val="40000"/>
                  </a:prstClr>
                </a:outerShdw>
              </a:effectLst>
            </a:endParaRPr>
          </a:p>
        </p:txBody>
      </p:sp>
      <p:pic>
        <p:nvPicPr>
          <p:cNvPr id="9231" name="Picture 15"/>
          <p:cNvPicPr>
            <a:picLocks noChangeAspect="1" noChangeArrowheads="1"/>
          </p:cNvPicPr>
          <p:nvPr/>
        </p:nvPicPr>
        <p:blipFill>
          <a:blip r:embed="rId6" cstate="print"/>
          <a:srcRect/>
          <a:stretch>
            <a:fillRect/>
          </a:stretch>
        </p:blipFill>
        <p:spPr bwMode="auto">
          <a:xfrm>
            <a:off x="323850" y="4149725"/>
            <a:ext cx="4392613" cy="1100138"/>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3"/>
          <p:cNvPicPr>
            <a:picLocks noChangeAspect="1"/>
          </p:cNvPicPr>
          <p:nvPr/>
        </p:nvPicPr>
        <p:blipFill>
          <a:blip r:embed="rId2" cstate="print"/>
          <a:srcRect/>
          <a:stretch>
            <a:fillRect/>
          </a:stretch>
        </p:blipFill>
        <p:spPr bwMode="auto">
          <a:xfrm>
            <a:off x="4787900" y="260350"/>
            <a:ext cx="4356100" cy="436563"/>
          </a:xfrm>
          <a:prstGeom prst="rect">
            <a:avLst/>
          </a:prstGeom>
          <a:noFill/>
          <a:ln w="9525">
            <a:noFill/>
            <a:miter lim="800000"/>
            <a:headEnd/>
            <a:tailEnd/>
          </a:ln>
        </p:spPr>
      </p:pic>
      <p:sp>
        <p:nvSpPr>
          <p:cNvPr id="7" name="Prostokąt zaokrąglony 6"/>
          <p:cNvSpPr/>
          <p:nvPr/>
        </p:nvSpPr>
        <p:spPr>
          <a:xfrm>
            <a:off x="683568" y="1412776"/>
            <a:ext cx="8136904" cy="4680520"/>
          </a:xfrm>
          <a:prstGeom prst="roundRect">
            <a:avLst/>
          </a:prstGeo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r>
              <a:rPr lang="pl-PL" sz="3600" b="1" dirty="0">
                <a:solidFill>
                  <a:schemeClr val="tx1"/>
                </a:solidFill>
              </a:rPr>
              <a:t>SOWA:</a:t>
            </a:r>
          </a:p>
          <a:p>
            <a:pPr algn="ctr">
              <a:buFont typeface="Arial" charset="0"/>
              <a:buNone/>
              <a:defRPr/>
            </a:pPr>
            <a:r>
              <a:rPr lang="pl-PL" dirty="0">
                <a:solidFill>
                  <a:schemeClr val="tx1"/>
                </a:solidFill>
              </a:rPr>
              <a:t>• </a:t>
            </a:r>
            <a:r>
              <a:rPr lang="pl-PL" sz="2400" dirty="0">
                <a:solidFill>
                  <a:schemeClr val="tx1"/>
                </a:solidFill>
              </a:rPr>
              <a:t>przygotowanie i złożenie wniosku o dofinansowanie projektu do Instytucji Organizującej Konkurs </a:t>
            </a:r>
            <a:r>
              <a:rPr lang="pl-PL" sz="2400" b="1" dirty="0">
                <a:solidFill>
                  <a:srgbClr val="FF0000"/>
                </a:solidFill>
              </a:rPr>
              <a:t>(wyłącznie </a:t>
            </a:r>
            <a:br>
              <a:rPr lang="pl-PL" sz="2400" b="1" dirty="0">
                <a:solidFill>
                  <a:srgbClr val="FF0000"/>
                </a:solidFill>
              </a:rPr>
            </a:br>
            <a:r>
              <a:rPr lang="pl-PL" sz="2400" b="1" dirty="0">
                <a:solidFill>
                  <a:srgbClr val="FF0000"/>
                </a:solidFill>
              </a:rPr>
              <a:t>w generatorze, bez wymogu składania wersji papierowej  </a:t>
            </a:r>
            <a:br>
              <a:rPr lang="pl-PL" sz="2400" b="1" dirty="0">
                <a:solidFill>
                  <a:srgbClr val="FF0000"/>
                </a:solidFill>
              </a:rPr>
            </a:br>
            <a:r>
              <a:rPr lang="pl-PL" sz="2400" b="1" dirty="0">
                <a:solidFill>
                  <a:srgbClr val="FF0000"/>
                </a:solidFill>
              </a:rPr>
              <a:t>z odręcznymi podpisami);</a:t>
            </a:r>
          </a:p>
          <a:p>
            <a:pPr algn="ctr">
              <a:buFont typeface="Arial" charset="0"/>
              <a:buNone/>
              <a:defRPr/>
            </a:pPr>
            <a:r>
              <a:rPr lang="pl-PL" sz="2400" dirty="0">
                <a:solidFill>
                  <a:schemeClr val="tx1"/>
                </a:solidFill>
              </a:rPr>
              <a:t>• organizacja, przechowywanie i zarządzanie dokumentami projektu;</a:t>
            </a:r>
          </a:p>
          <a:p>
            <a:pPr algn="ctr">
              <a:buFont typeface="Arial" charset="0"/>
              <a:buNone/>
              <a:defRPr/>
            </a:pPr>
            <a:endParaRPr lang="pl-PL" sz="2400" dirty="0">
              <a:solidFill>
                <a:schemeClr val="tx1"/>
              </a:solidFill>
            </a:endParaRPr>
          </a:p>
          <a:p>
            <a:pPr algn="ctr">
              <a:buFont typeface="Arial" charset="0"/>
              <a:buNone/>
              <a:defRPr/>
            </a:pPr>
            <a:r>
              <a:rPr lang="pl-PL" sz="2400" dirty="0">
                <a:solidFill>
                  <a:schemeClr val="tx1"/>
                </a:solidFill>
              </a:rPr>
              <a:t>• zarządzanie użytkownikami biorącymi udział w realizacji projektów;</a:t>
            </a:r>
          </a:p>
          <a:p>
            <a:pPr algn="ctr">
              <a:buFont typeface="Arial" charset="0"/>
              <a:buNone/>
              <a:defRPr/>
            </a:pPr>
            <a:endParaRPr lang="pl-PL" sz="2400" dirty="0">
              <a:solidFill>
                <a:schemeClr val="tx1"/>
              </a:solidFill>
            </a:endParaRPr>
          </a:p>
          <a:p>
            <a:pPr algn="ctr">
              <a:buFont typeface="Arial" charset="0"/>
              <a:buNone/>
              <a:defRPr/>
            </a:pPr>
            <a:r>
              <a:rPr lang="pl-PL" sz="2400" dirty="0">
                <a:solidFill>
                  <a:schemeClr val="tx1"/>
                </a:solidFill>
              </a:rPr>
              <a:t>• komunikacja i wymiana informacji.</a:t>
            </a:r>
          </a:p>
        </p:txBody>
      </p:sp>
      <p:sp>
        <p:nvSpPr>
          <p:cNvPr id="6"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fontScale="90000"/>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Generator EFS - SOWA</a:t>
            </a:r>
            <a:b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smtClean="0">
              <a:ln>
                <a:solidFill>
                  <a:schemeClr val="tx1"/>
                </a:solidFill>
              </a:ln>
              <a:solidFill>
                <a:srgbClr val="C105B8"/>
              </a:solidFill>
              <a:effectLst>
                <a:outerShdw blurRad="50800" dist="38100" dir="81000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Obraz 3"/>
          <p:cNvPicPr>
            <a:picLocks noChangeAspect="1"/>
          </p:cNvPicPr>
          <p:nvPr/>
        </p:nvPicPr>
        <p:blipFill>
          <a:blip r:embed="rId2" cstate="print"/>
          <a:srcRect/>
          <a:stretch>
            <a:fillRect/>
          </a:stretch>
        </p:blipFill>
        <p:spPr bwMode="auto">
          <a:xfrm>
            <a:off x="4787900" y="260350"/>
            <a:ext cx="4356100" cy="436563"/>
          </a:xfrm>
          <a:prstGeom prst="rect">
            <a:avLst/>
          </a:prstGeom>
          <a:noFill/>
          <a:ln w="9525">
            <a:noFill/>
            <a:miter lim="800000"/>
            <a:headEnd/>
            <a:tailEnd/>
          </a:ln>
        </p:spPr>
      </p:pic>
      <p:sp>
        <p:nvSpPr>
          <p:cNvPr id="6" name="Prostokąt zaokrąglony 5"/>
          <p:cNvSpPr/>
          <p:nvPr/>
        </p:nvSpPr>
        <p:spPr>
          <a:xfrm>
            <a:off x="683568" y="1340768"/>
            <a:ext cx="7848872" cy="1656184"/>
          </a:xfrm>
          <a:prstGeom prst="roundRect">
            <a:avLst/>
          </a:prstGeom>
          <a:solidFill>
            <a:schemeClr val="bg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dirty="0">
                <a:solidFill>
                  <a:schemeClr val="tx1"/>
                </a:solidFill>
              </a:rPr>
              <a:t>Wniosek, który został przesłany do IOK (złożony w systemie) i otrzymał status „Wysłany do instytucji” </a:t>
            </a:r>
            <a:r>
              <a:rPr lang="pl-PL" sz="2000" b="1" dirty="0">
                <a:solidFill>
                  <a:schemeClr val="tx1"/>
                </a:solidFill>
              </a:rPr>
              <a:t>nie może </a:t>
            </a:r>
            <a:r>
              <a:rPr lang="pl-PL" sz="2000" dirty="0">
                <a:solidFill>
                  <a:schemeClr val="tx1"/>
                </a:solidFill>
              </a:rPr>
              <a:t>zostać automatycznie wycofany przez wnioskodawcę. </a:t>
            </a:r>
          </a:p>
          <a:p>
            <a:pPr algn="ctr">
              <a:defRPr/>
            </a:pPr>
            <a:r>
              <a:rPr lang="pl-PL" sz="2000" dirty="0">
                <a:solidFill>
                  <a:schemeClr val="tx1"/>
                </a:solidFill>
              </a:rPr>
              <a:t>Możliwe jest wystąpienie wnioskodawcy/ beneficjenta do IZ o zwrot wniosku.</a:t>
            </a:r>
          </a:p>
        </p:txBody>
      </p:sp>
      <p:sp>
        <p:nvSpPr>
          <p:cNvPr id="7" name="pole tekstowe 6"/>
          <p:cNvSpPr txBox="1"/>
          <p:nvPr/>
        </p:nvSpPr>
        <p:spPr>
          <a:xfrm>
            <a:off x="3563938" y="908050"/>
            <a:ext cx="1800225" cy="523875"/>
          </a:xfrm>
          <a:prstGeom prst="rect">
            <a:avLst/>
          </a:prstGeom>
          <a:noFill/>
        </p:spPr>
        <p:txBody>
          <a:bodyPr>
            <a:spAutoFit/>
          </a:bodyPr>
          <a:lstStyle/>
          <a:p>
            <a:pPr algn="ctr">
              <a:defRPr/>
            </a:pPr>
            <a:r>
              <a:rPr lang="pl-PL" sz="2800" b="1" dirty="0">
                <a:solidFill>
                  <a:srgbClr val="C00000"/>
                </a:solidFill>
                <a:effectLst>
                  <a:outerShdw blurRad="38100" dist="38100" dir="2700000" algn="tl">
                    <a:srgbClr val="000000">
                      <a:alpha val="43137"/>
                    </a:srgbClr>
                  </a:outerShdw>
                </a:effectLst>
              </a:rPr>
              <a:t>UWAGA!</a:t>
            </a:r>
          </a:p>
        </p:txBody>
      </p:sp>
      <p:sp>
        <p:nvSpPr>
          <p:cNvPr id="8" name="Prostokąt zaokrąglony 7"/>
          <p:cNvSpPr/>
          <p:nvPr/>
        </p:nvSpPr>
        <p:spPr>
          <a:xfrm>
            <a:off x="683568" y="3068960"/>
            <a:ext cx="7848872" cy="1656184"/>
          </a:xfrm>
          <a:prstGeom prst="roundRect">
            <a:avLst/>
          </a:prstGeom>
          <a:solidFill>
            <a:schemeClr val="bg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solidFill>
                  <a:schemeClr val="tx1"/>
                </a:solidFill>
              </a:rPr>
              <a:t>Nie jest możliwe </a:t>
            </a:r>
            <a:r>
              <a:rPr lang="pl-PL" sz="2000" dirty="0">
                <a:solidFill>
                  <a:schemeClr val="tx1"/>
                </a:solidFill>
              </a:rPr>
              <a:t>wysłanie do IOK (złożenie w systemie) kolejnej wersji wniosku o dofinansowanie, jeżeli poprzednia wersja nie została zwrócona do wnioskodawcy/ beneficjenta</a:t>
            </a:r>
            <a:br>
              <a:rPr lang="pl-PL" sz="2000" dirty="0">
                <a:solidFill>
                  <a:schemeClr val="tx1"/>
                </a:solidFill>
              </a:rPr>
            </a:br>
            <a:r>
              <a:rPr lang="pl-PL" sz="2000" dirty="0">
                <a:solidFill>
                  <a:schemeClr val="tx1"/>
                </a:solidFill>
              </a:rPr>
              <a:t> (status w SOWA: „Zwrócony”)</a:t>
            </a:r>
          </a:p>
        </p:txBody>
      </p:sp>
      <p:sp>
        <p:nvSpPr>
          <p:cNvPr id="10" name="Prostokąt zaokrąglony 9"/>
          <p:cNvSpPr/>
          <p:nvPr/>
        </p:nvSpPr>
        <p:spPr>
          <a:xfrm>
            <a:off x="611560" y="4797152"/>
            <a:ext cx="7848872" cy="1872208"/>
          </a:xfrm>
          <a:prstGeom prst="roundRect">
            <a:avLst/>
          </a:prstGeom>
          <a:solidFill>
            <a:schemeClr val="bg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dirty="0">
                <a:solidFill>
                  <a:schemeClr val="tx1"/>
                </a:solidFill>
              </a:rPr>
              <a:t>Gdy wniosek zostaje zwrócony do poprawy/korekty, </a:t>
            </a:r>
          </a:p>
          <a:p>
            <a:pPr algn="ctr">
              <a:defRPr/>
            </a:pPr>
            <a:r>
              <a:rPr lang="pl-PL" sz="2000" dirty="0">
                <a:solidFill>
                  <a:schemeClr val="tx1"/>
                </a:solidFill>
              </a:rPr>
              <a:t>należy utworzyć </a:t>
            </a:r>
            <a:r>
              <a:rPr lang="pl-PL" sz="2000" b="1" dirty="0">
                <a:solidFill>
                  <a:schemeClr val="tx1"/>
                </a:solidFill>
              </a:rPr>
              <a:t>nową wersję wniosku </a:t>
            </a:r>
            <a:endParaRPr lang="pl-PL" sz="2000" dirty="0">
              <a:solidFill>
                <a:schemeClr val="tx1"/>
              </a:solidFill>
            </a:endParaRPr>
          </a:p>
          <a:p>
            <a:pPr algn="ctr">
              <a:defRPr/>
            </a:pPr>
            <a:r>
              <a:rPr lang="pl-PL" sz="2000" dirty="0">
                <a:solidFill>
                  <a:schemeClr val="tx1"/>
                </a:solidFill>
              </a:rPr>
              <a:t>(nie jest możliwa edycja starej wersji), </a:t>
            </a:r>
          </a:p>
          <a:p>
            <a:pPr algn="ctr">
              <a:defRPr/>
            </a:pPr>
            <a:r>
              <a:rPr lang="pl-PL" sz="2000" dirty="0">
                <a:solidFill>
                  <a:schemeClr val="tx1"/>
                </a:solidFill>
              </a:rPr>
              <a:t>na podstawie ostatniej wersji wniosku</a:t>
            </a:r>
          </a:p>
          <a:p>
            <a:pPr algn="ctr">
              <a:defRPr/>
            </a:pPr>
            <a:endParaRPr lang="pl-PL" sz="2000" dirty="0">
              <a:solidFill>
                <a:schemeClr val="tx1"/>
              </a:solidFill>
            </a:endParaRPr>
          </a:p>
          <a:p>
            <a:pPr algn="ctr">
              <a:defRPr/>
            </a:pPr>
            <a:r>
              <a:rPr lang="pl-PL" sz="2000" b="1" dirty="0">
                <a:solidFill>
                  <a:schemeClr val="tx1"/>
                </a:solidFill>
              </a:rPr>
              <a:t>(Dokumenty projektu -&gt; Karta Dokumentu -&gt; Twórz Nową Wersję)</a:t>
            </a:r>
          </a:p>
        </p:txBody>
      </p:sp>
      <p:sp>
        <p:nvSpPr>
          <p:cNvPr id="11"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fontScale="90000"/>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Generator EFS - SOWA</a:t>
            </a:r>
            <a:b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smtClean="0">
              <a:ln>
                <a:solidFill>
                  <a:schemeClr val="tx1"/>
                </a:solidFill>
              </a:ln>
              <a:solidFill>
                <a:srgbClr val="C105B8"/>
              </a:solidFill>
              <a:effectLst>
                <a:outerShdw blurRad="50800" dist="38100" dir="81000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0" y="1268760"/>
            <a:ext cx="4499992" cy="4968552"/>
          </a:xfrm>
          <a:prstGeom prst="roundRect">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3200" u="sng" dirty="0">
                <a:solidFill>
                  <a:schemeClr val="tx1"/>
                </a:solidFill>
              </a:rPr>
              <a:t>Wsparcie techniczne SOWA:</a:t>
            </a:r>
          </a:p>
          <a:p>
            <a:pPr>
              <a:defRPr/>
            </a:pPr>
            <a:endParaRPr lang="pl-PL" sz="3200" dirty="0">
              <a:solidFill>
                <a:schemeClr val="tx1"/>
              </a:solidFill>
            </a:endParaRPr>
          </a:p>
          <a:p>
            <a:pPr algn="ctr">
              <a:defRPr/>
            </a:pPr>
            <a:r>
              <a:rPr lang="pl-PL" sz="3200" b="1" dirty="0">
                <a:solidFill>
                  <a:schemeClr val="tx1"/>
                </a:solidFill>
              </a:rPr>
              <a:t>PONIEDZIAŁEK – PIĄTEK</a:t>
            </a:r>
            <a:br>
              <a:rPr lang="pl-PL" sz="3200" b="1" dirty="0">
                <a:solidFill>
                  <a:schemeClr val="tx1"/>
                </a:solidFill>
              </a:rPr>
            </a:br>
            <a:r>
              <a:rPr lang="pl-PL" sz="3200" b="1" dirty="0">
                <a:solidFill>
                  <a:schemeClr val="tx1"/>
                </a:solidFill>
              </a:rPr>
              <a:t>7:30-15:30</a:t>
            </a:r>
          </a:p>
          <a:p>
            <a:pPr algn="ctr">
              <a:defRPr/>
            </a:pPr>
            <a:endParaRPr lang="pl-PL" sz="3200" b="1" dirty="0">
              <a:solidFill>
                <a:schemeClr val="tx1"/>
              </a:solidFill>
            </a:endParaRPr>
          </a:p>
          <a:p>
            <a:pPr algn="ctr">
              <a:defRPr/>
            </a:pPr>
            <a:r>
              <a:rPr lang="pl-PL" sz="3200" b="1" dirty="0">
                <a:solidFill>
                  <a:schemeClr val="tx1"/>
                </a:solidFill>
              </a:rPr>
              <a:t>Tel: (71) 700 04 84</a:t>
            </a:r>
          </a:p>
          <a:p>
            <a:pPr algn="ctr">
              <a:defRPr/>
            </a:pPr>
            <a:r>
              <a:rPr lang="pl-PL" sz="3200" b="1" dirty="0">
                <a:solidFill>
                  <a:schemeClr val="tx1"/>
                </a:solidFill>
              </a:rPr>
              <a:t>Fax: (71) 700 04 86</a:t>
            </a:r>
          </a:p>
        </p:txBody>
      </p:sp>
      <p:pic>
        <p:nvPicPr>
          <p:cNvPr id="9221" name="Picture 8"/>
          <p:cNvPicPr>
            <a:picLocks noGrp="1" noChangeAspect="1" noChangeArrowheads="1"/>
          </p:cNvPicPr>
          <p:nvPr>
            <p:ph idx="1"/>
          </p:nvPr>
        </p:nvPicPr>
        <p:blipFill>
          <a:blip r:embed="rId2" cstate="print"/>
          <a:srcRect/>
          <a:stretch>
            <a:fillRect/>
          </a:stretch>
        </p:blipFill>
        <p:spPr>
          <a:xfrm>
            <a:off x="4643438" y="1916113"/>
            <a:ext cx="4378325" cy="3330575"/>
          </a:xfrm>
          <a:effectLst>
            <a:outerShdw dist="139700" dir="2700000" algn="tl" rotWithShape="0">
              <a:srgbClr val="333333">
                <a:alpha val="64998"/>
              </a:srgbClr>
            </a:outerShdw>
          </a:effectLst>
        </p:spPr>
      </p:pic>
      <p:sp>
        <p:nvSpPr>
          <p:cNvPr id="6" name="Tytuł 4"/>
          <p:cNvSpPr>
            <a:spLocks noGrp="1"/>
          </p:cNvSpPr>
          <p:nvPr>
            <p:ph type="title"/>
          </p:nvPr>
        </p:nvSpPr>
        <p:spPr>
          <a:xfrm>
            <a:off x="0" y="0"/>
            <a:ext cx="8229600" cy="1143000"/>
          </a:xfrm>
          <a:extLst>
            <a:ext uri="{909E8E84-426E-40DD-AFC4-6F175D3DCCD1}"/>
            <a:ext uri="{91240B29-F687-4F45-9708-019B960494DF}"/>
            <a:ext uri="{FAA26D3D-D897-4be2-8F04-BA451C77F1D7}"/>
          </a:extLst>
        </p:spPr>
        <p:txBody>
          <a:bodyPr rtlCol="0">
            <a:normAutofit fontScale="90000"/>
          </a:bodyPr>
          <a:lstStyle/>
          <a:p>
            <a:pPr algn="l" eaLnBrk="1" fontAlgn="auto" hangingPunct="1">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Generator EFS - SOWA</a:t>
            </a:r>
            <a:b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smtClean="0">
              <a:ln>
                <a:solidFill>
                  <a:schemeClr val="tx1"/>
                </a:solidFill>
              </a:ln>
              <a:solidFill>
                <a:srgbClr val="C105B8"/>
              </a:solidFill>
              <a:effectLst>
                <a:outerShdw blurRad="50800" dist="38100" dir="81000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1" name="pole tekstowe 6"/>
          <p:cNvSpPr txBox="1">
            <a:spLocks noChangeArrowheads="1"/>
          </p:cNvSpPr>
          <p:nvPr/>
        </p:nvSpPr>
        <p:spPr bwMode="auto">
          <a:xfrm>
            <a:off x="1042988" y="4797425"/>
            <a:ext cx="2352675" cy="360363"/>
          </a:xfrm>
          <a:prstGeom prst="rect">
            <a:avLst/>
          </a:prstGeom>
          <a:noFill/>
          <a:ln w="9525">
            <a:noFill/>
            <a:miter lim="800000"/>
            <a:headEnd/>
            <a:tailEnd/>
          </a:ln>
        </p:spPr>
        <p:txBody>
          <a:bodyPr/>
          <a:lstStyle/>
          <a:p>
            <a:pPr algn="ct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2555875" y="0"/>
            <a:ext cx="4895850" cy="914400"/>
          </a:xfrm>
          <a:prstGeom prst="rect">
            <a:avLst/>
          </a:prstGeom>
          <a:noFill/>
        </p:spPr>
        <p:txBody>
          <a:bodyPr wrap="none">
            <a:normAutofit/>
          </a:bodyPr>
          <a:lstStyle/>
          <a:p>
            <a:pPr eaLnBrk="1" hangingPunct="1">
              <a:defRPr/>
            </a:pPr>
            <a:endParaRPr lang="pl-PL" sz="4000" b="1" dirty="0">
              <a:effectLst>
                <a:outerShdw blurRad="38100" dist="38100" dir="2700000" algn="tl">
                  <a:srgbClr val="C0C0C0"/>
                </a:outerShdw>
              </a:effectLst>
            </a:endParaRPr>
          </a:p>
        </p:txBody>
      </p:sp>
      <p:sp>
        <p:nvSpPr>
          <p:cNvPr id="7" name="Tytuł 6"/>
          <p:cNvSpPr>
            <a:spLocks noGrp="1"/>
          </p:cNvSpPr>
          <p:nvPr>
            <p:ph type="title"/>
          </p:nvPr>
        </p:nvSpPr>
        <p:spPr>
          <a:xfrm>
            <a:off x="0" y="0"/>
            <a:ext cx="8244408" cy="1143000"/>
          </a:xfrm>
          <a:extLst>
            <a:ext uri="{909E8E84-426E-40DD-AFC4-6F175D3DCCD1}"/>
            <a:ext uri="{91240B29-F687-4F45-9708-019B960494DF}"/>
            <a:ext uri="{FAA26D3D-D897-4be2-8F04-BA451C77F1D7}"/>
          </a:extLst>
        </p:spPr>
        <p:txBody>
          <a:bodyPr rtlCol="0">
            <a:noAutofit/>
          </a:bodyPr>
          <a:lstStyle/>
          <a:p>
            <a:pPr algn="l" eaLnBrk="1" fontAlgn="auto" hangingPunct="1">
              <a:lnSpc>
                <a:spcPct val="90000"/>
              </a:lnSpc>
              <a:spcAft>
                <a:spcPts val="0"/>
              </a:spcAft>
              <a:defRPr/>
            </a:pPr>
            <a:r>
              <a:rPr lang="pl-PL" sz="3600" b="1" i="1" dirty="0" smtClean="0">
                <a:ln>
                  <a:solidFill>
                    <a:schemeClr val="tx1"/>
                  </a:solidFill>
                </a:ln>
                <a:solidFill>
                  <a:srgbClr val="C105B8"/>
                </a:solidFill>
                <a:effectLst>
                  <a:outerShdw blurRad="50800" dist="38100" dir="8100000" algn="tr" rotWithShape="0">
                    <a:prstClr val="black">
                      <a:alpha val="40000"/>
                    </a:prstClr>
                  </a:outerShdw>
                </a:effectLst>
              </a:rPr>
              <a:t>Etapy oceny wniosków </a:t>
            </a: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13" name="Prostokąt zaokrąglony 12"/>
          <p:cNvSpPr/>
          <p:nvPr/>
        </p:nvSpPr>
        <p:spPr>
          <a:xfrm>
            <a:off x="179512" y="1124744"/>
            <a:ext cx="8856984" cy="1944216"/>
          </a:xfrm>
          <a:prstGeom prst="roundRect">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400" b="1" dirty="0"/>
              <a:t>Etap oceny formalnej </a:t>
            </a:r>
            <a:r>
              <a:rPr lang="pl-PL" sz="2400" i="1" dirty="0"/>
              <a:t>- KOP  </a:t>
            </a:r>
            <a:r>
              <a:rPr lang="pl-PL" sz="2000" i="1" dirty="0"/>
              <a:t>(wszystkie wnioski złożone w SOWA)</a:t>
            </a:r>
          </a:p>
          <a:p>
            <a:pPr>
              <a:defRPr/>
            </a:pPr>
            <a:r>
              <a:rPr lang="pl-PL" sz="2000" b="1" dirty="0"/>
              <a:t>Część I </a:t>
            </a:r>
            <a:r>
              <a:rPr lang="pl-PL" sz="2000" i="1" dirty="0"/>
              <a:t>- </a:t>
            </a:r>
            <a:r>
              <a:rPr lang="pl-PL" sz="2000" b="1" i="1" dirty="0"/>
              <a:t>weryfikacja wymogów formalnych </a:t>
            </a:r>
            <a:r>
              <a:rPr lang="pl-PL" sz="2000" i="1" dirty="0"/>
              <a:t>na podstawie art. 43 Ustawy </a:t>
            </a:r>
          </a:p>
          <a:p>
            <a:pPr>
              <a:defRPr/>
            </a:pPr>
            <a:r>
              <a:rPr lang="pl-PL" sz="2000" i="1" dirty="0"/>
              <a:t>(braki formalne i oczywiste omyłki);</a:t>
            </a:r>
          </a:p>
          <a:p>
            <a:pPr>
              <a:defRPr/>
            </a:pPr>
            <a:r>
              <a:rPr lang="pl-PL" sz="2000" b="1" dirty="0"/>
              <a:t>Część II </a:t>
            </a:r>
            <a:r>
              <a:rPr lang="pl-PL" sz="2000" b="1" i="1" dirty="0"/>
              <a:t>- ocena formalna </a:t>
            </a:r>
            <a:r>
              <a:rPr lang="pl-PL" sz="2000" i="1" dirty="0"/>
              <a:t>- ocena kryteriów formalnych i kryteriów dostępu</a:t>
            </a:r>
          </a:p>
        </p:txBody>
      </p:sp>
      <p:sp>
        <p:nvSpPr>
          <p:cNvPr id="16" name="Prostokąt zaokrąglony 15"/>
          <p:cNvSpPr/>
          <p:nvPr/>
        </p:nvSpPr>
        <p:spPr>
          <a:xfrm>
            <a:off x="179512" y="3212976"/>
            <a:ext cx="8856984" cy="936104"/>
          </a:xfrm>
          <a:prstGeom prst="roundRect">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400" b="1" dirty="0"/>
              <a:t>Etap  oceny merytorycznej </a:t>
            </a:r>
            <a:r>
              <a:rPr lang="pl-PL" sz="2400" dirty="0"/>
              <a:t>- </a:t>
            </a:r>
            <a:r>
              <a:rPr lang="pl-PL" sz="2400" i="1" dirty="0">
                <a:solidFill>
                  <a:schemeClr val="bg1"/>
                </a:solidFill>
              </a:rPr>
              <a:t>KOP </a:t>
            </a:r>
          </a:p>
          <a:p>
            <a:pPr>
              <a:defRPr/>
            </a:pPr>
            <a:r>
              <a:rPr lang="pl-PL" sz="2000" i="1" dirty="0">
                <a:solidFill>
                  <a:schemeClr val="bg1"/>
                </a:solidFill>
              </a:rPr>
              <a:t>(wszystkie wnioski pozytywne formalnie)</a:t>
            </a:r>
            <a:endParaRPr lang="pl-PL" sz="2000" b="1" i="1" dirty="0">
              <a:solidFill>
                <a:schemeClr val="bg1"/>
              </a:solidFill>
            </a:endParaRPr>
          </a:p>
        </p:txBody>
      </p:sp>
      <p:sp>
        <p:nvSpPr>
          <p:cNvPr id="17" name="Prostokąt zaokrąglony 16"/>
          <p:cNvSpPr/>
          <p:nvPr/>
        </p:nvSpPr>
        <p:spPr>
          <a:xfrm>
            <a:off x="179512" y="4293096"/>
            <a:ext cx="8856984" cy="1080120"/>
          </a:xfrm>
          <a:prstGeom prst="roundRect">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400" b="1" dirty="0"/>
              <a:t>Etap oceny strategicznej ZIT </a:t>
            </a:r>
            <a:r>
              <a:rPr lang="pl-PL" sz="2400" b="1" dirty="0" err="1"/>
              <a:t>WrOF</a:t>
            </a:r>
            <a:r>
              <a:rPr lang="pl-PL" sz="2400" b="1" dirty="0"/>
              <a:t>, ZIT AW </a:t>
            </a:r>
            <a:r>
              <a:rPr lang="pl-PL" sz="2400" dirty="0"/>
              <a:t>- </a:t>
            </a:r>
            <a:r>
              <a:rPr lang="pl-PL" sz="2400" i="1" dirty="0">
                <a:solidFill>
                  <a:schemeClr val="bg1"/>
                </a:solidFill>
              </a:rPr>
              <a:t>KOP </a:t>
            </a:r>
            <a:endParaRPr lang="pl-PL" sz="2400" b="1" dirty="0"/>
          </a:p>
          <a:p>
            <a:pPr>
              <a:defRPr/>
            </a:pPr>
            <a:r>
              <a:rPr lang="pl-PL" sz="2400" i="1" dirty="0"/>
              <a:t>(</a:t>
            </a:r>
            <a:r>
              <a:rPr lang="pl-PL" sz="2000" i="1" dirty="0"/>
              <a:t>wszystkie wnioski pozytywne merytorycznie)</a:t>
            </a:r>
            <a:endParaRPr lang="pl-PL" sz="2000" dirty="0"/>
          </a:p>
        </p:txBody>
      </p:sp>
      <p:sp>
        <p:nvSpPr>
          <p:cNvPr id="19" name="Prostokąt zaokrąglony 18"/>
          <p:cNvSpPr/>
          <p:nvPr/>
        </p:nvSpPr>
        <p:spPr>
          <a:xfrm>
            <a:off x="179512" y="5589240"/>
            <a:ext cx="8856984" cy="864096"/>
          </a:xfrm>
          <a:prstGeom prst="roundRect">
            <a:avLst/>
          </a:prstGeom>
          <a:solidFill>
            <a:schemeClr val="accent4">
              <a:lumMod val="60000"/>
              <a:lumOff val="40000"/>
            </a:schemeClr>
          </a:solidFill>
          <a:ln>
            <a:solidFill>
              <a:schemeClr val="accent4">
                <a:lumMod val="60000"/>
                <a:lumOff val="4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400" b="1" dirty="0">
                <a:solidFill>
                  <a:schemeClr val="accent4">
                    <a:lumMod val="50000"/>
                  </a:schemeClr>
                </a:solidFill>
              </a:rPr>
              <a:t>Etap negocjacji - </a:t>
            </a:r>
            <a:r>
              <a:rPr lang="pl-PL" sz="2400" i="1" dirty="0">
                <a:solidFill>
                  <a:schemeClr val="accent4">
                    <a:lumMod val="50000"/>
                  </a:schemeClr>
                </a:solidFill>
              </a:rPr>
              <a:t>KOP</a:t>
            </a:r>
            <a:r>
              <a:rPr lang="pl-PL" sz="2400" b="1" i="1" dirty="0">
                <a:solidFill>
                  <a:schemeClr val="accent4">
                    <a:lumMod val="50000"/>
                  </a:schemeClr>
                </a:solidFill>
              </a:rPr>
              <a:t> </a:t>
            </a:r>
            <a:r>
              <a:rPr lang="pl-PL" sz="2400" b="1" i="1" dirty="0">
                <a:solidFill>
                  <a:srgbClr val="FF0000"/>
                </a:solidFill>
              </a:rPr>
              <a:t>[nowość – nowa forma]</a:t>
            </a:r>
            <a:endParaRPr lang="pl-PL" sz="2400" b="1" dirty="0">
              <a:solidFill>
                <a:srgbClr val="FF0000"/>
              </a:solidFill>
            </a:endParaRPr>
          </a:p>
          <a:p>
            <a:pPr>
              <a:defRPr/>
            </a:pPr>
            <a:r>
              <a:rPr lang="pl-PL" sz="2000" i="1" dirty="0">
                <a:solidFill>
                  <a:schemeClr val="accent4">
                    <a:lumMod val="50000"/>
                  </a:schemeClr>
                </a:solidFill>
              </a:rPr>
              <a:t>(pozytywne wnioski po ocenie strategicznej ZIT) </a:t>
            </a:r>
          </a:p>
        </p:txBody>
      </p:sp>
      <p:sp>
        <p:nvSpPr>
          <p:cNvPr id="20" name="Strzałka w dół 19"/>
          <p:cNvSpPr/>
          <p:nvPr/>
        </p:nvSpPr>
        <p:spPr>
          <a:xfrm>
            <a:off x="8172400" y="2348880"/>
            <a:ext cx="648072" cy="576064"/>
          </a:xfrm>
          <a:prstGeom prst="downArrow">
            <a:avLst/>
          </a:prstGeom>
          <a:solidFill>
            <a:schemeClr val="bg1">
              <a:lumMod val="50000"/>
            </a:schemeClr>
          </a:solidFill>
          <a:ln>
            <a:solidFill>
              <a:schemeClr val="bg1">
                <a:lumMod val="9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21" name="Strzałka w dół 20"/>
          <p:cNvSpPr/>
          <p:nvPr/>
        </p:nvSpPr>
        <p:spPr>
          <a:xfrm>
            <a:off x="8172400" y="3356992"/>
            <a:ext cx="648072" cy="576064"/>
          </a:xfrm>
          <a:prstGeom prst="downArrow">
            <a:avLst/>
          </a:prstGeom>
          <a:solidFill>
            <a:schemeClr val="bg1">
              <a:lumMod val="50000"/>
            </a:schemeClr>
          </a:solidFill>
          <a:ln>
            <a:solidFill>
              <a:schemeClr val="bg1">
                <a:lumMod val="9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14" name="Strzałka w dół 13"/>
          <p:cNvSpPr/>
          <p:nvPr/>
        </p:nvSpPr>
        <p:spPr>
          <a:xfrm>
            <a:off x="8172400" y="4581128"/>
            <a:ext cx="648072" cy="576064"/>
          </a:xfrm>
          <a:prstGeom prst="downArrow">
            <a:avLst/>
          </a:prstGeom>
          <a:solidFill>
            <a:schemeClr val="bg1">
              <a:lumMod val="50000"/>
            </a:schemeClr>
          </a:solidFill>
          <a:ln>
            <a:solidFill>
              <a:schemeClr val="bg1">
                <a:lumMod val="9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15" name="Strzałka w dół 14"/>
          <p:cNvSpPr/>
          <p:nvPr/>
        </p:nvSpPr>
        <p:spPr>
          <a:xfrm>
            <a:off x="8172400" y="5301208"/>
            <a:ext cx="648072" cy="576064"/>
          </a:xfrm>
          <a:prstGeom prst="downArrow">
            <a:avLst/>
          </a:prstGeom>
          <a:solidFill>
            <a:schemeClr val="accent2"/>
          </a:solidFill>
          <a:ln>
            <a:solidFill>
              <a:schemeClr val="bg1">
                <a:lumMod val="9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10291</TotalTime>
  <Words>2222</Words>
  <Application>Microsoft Office PowerPoint</Application>
  <PresentationFormat>Pokaz na ekranie (4:3)</PresentationFormat>
  <Paragraphs>501</Paragraphs>
  <Slides>43</Slides>
  <Notes>4</Notes>
  <HiddenSlides>1</HiddenSlides>
  <MMClips>0</MMClips>
  <ScaleCrop>false</ScaleCrop>
  <HeadingPairs>
    <vt:vector size="4" baseType="variant">
      <vt:variant>
        <vt:lpstr>Motyw</vt:lpstr>
      </vt:variant>
      <vt:variant>
        <vt:i4>1</vt:i4>
      </vt:variant>
      <vt:variant>
        <vt:lpstr>Tytuły slajdów</vt:lpstr>
      </vt:variant>
      <vt:variant>
        <vt:i4>43</vt:i4>
      </vt:variant>
    </vt:vector>
  </HeadingPairs>
  <TitlesOfParts>
    <vt:vector size="44" baseType="lpstr">
      <vt:lpstr>Motyw pakietu Office</vt:lpstr>
      <vt:lpstr>  Ocena wniosku o dofinansowanie,  w tym najczęściej popełniane błędy na podstawie dotychczasowych doświadczeń   Regionalny Program Operacyjny Województwa Dolnośląskiego 2014-2020 </vt:lpstr>
      <vt:lpstr>Slajd 2</vt:lpstr>
      <vt:lpstr>Generator EFS - SOWA </vt:lpstr>
      <vt:lpstr>Generator EFS - SOWA </vt:lpstr>
      <vt:lpstr>Generator EFS - SOWA </vt:lpstr>
      <vt:lpstr>Generator EFS - SOWA </vt:lpstr>
      <vt:lpstr>Generator EFS - SOWA </vt:lpstr>
      <vt:lpstr>Generator EFS - SOWA </vt:lpstr>
      <vt:lpstr>Etapy oceny wniosków </vt:lpstr>
      <vt:lpstr>Terminy</vt:lpstr>
      <vt:lpstr>Slajd 11</vt:lpstr>
      <vt:lpstr>Weryfikacja wymogów formalnych</vt:lpstr>
      <vt:lpstr>Weryfikacja wymogów formalnych</vt:lpstr>
      <vt:lpstr>Weryfikacja wymogów formalnych</vt:lpstr>
      <vt:lpstr> Błędy zidentyfikowane podczas  weryfikacji wymogów formalnych </vt:lpstr>
      <vt:lpstr>Slajd 16</vt:lpstr>
      <vt:lpstr>Slajd 17</vt:lpstr>
      <vt:lpstr>Slajd 18</vt:lpstr>
      <vt:lpstr>Ocena formalna</vt:lpstr>
      <vt:lpstr>Ocena merytoryczna</vt:lpstr>
      <vt:lpstr>Ocena merytoryczna</vt:lpstr>
      <vt:lpstr>Slajd 22</vt:lpstr>
      <vt:lpstr>Ocena strategiczna ZIT</vt:lpstr>
      <vt:lpstr>Slajd 24</vt:lpstr>
      <vt:lpstr>    Negocjacje</vt:lpstr>
      <vt:lpstr>Ocena merytoryczna</vt:lpstr>
      <vt:lpstr>Negocjacje</vt:lpstr>
      <vt:lpstr>Negocjacje</vt:lpstr>
      <vt:lpstr>Slajd 29</vt:lpstr>
      <vt:lpstr>Slajd 30</vt:lpstr>
      <vt:lpstr>Slajd 31</vt:lpstr>
      <vt:lpstr>Błędy zidentyfikowane  na ocenie formalno - merytorycznej</vt:lpstr>
      <vt:lpstr>Błędy zidentyfikowane  na ocenie formalno - merytorycznej</vt:lpstr>
      <vt:lpstr>Błędy zidentyfikowane  na ocenie formalno - merytorycznej</vt:lpstr>
      <vt:lpstr>Błędy zidentyfikowane  na ocenie formalno - merytorycznej</vt:lpstr>
      <vt:lpstr>Błędy zidentyfikowane  na ocenie formalno - merytorycznej</vt:lpstr>
      <vt:lpstr>Błędy zidentyfikowane  na ocenie formalno - merytorycznej</vt:lpstr>
      <vt:lpstr>Błędy zidentyfikowane  na ocenie formalno - merytorycznej</vt:lpstr>
      <vt:lpstr>Błędy zidentyfikowane  na ocenie formalno - merytorycznej</vt:lpstr>
      <vt:lpstr>Błędy zidentyfikowane  na ocenie formalno - merytorycznej</vt:lpstr>
      <vt:lpstr>Błędy zidentyfikowane  na ocenie formalno - merytorycznej</vt:lpstr>
      <vt:lpstr>Ważne!</vt:lpstr>
      <vt:lpstr>Slajd 43</vt:lpstr>
    </vt:vector>
  </TitlesOfParts>
  <Company>Urząd Marszałkowski Województwa Dolnośląskiego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ekaczmarek</dc:creator>
  <cp:lastModifiedBy>prezentacja</cp:lastModifiedBy>
  <cp:revision>1201</cp:revision>
  <dcterms:created xsi:type="dcterms:W3CDTF">2015-05-22T10:45:54Z</dcterms:created>
  <dcterms:modified xsi:type="dcterms:W3CDTF">2017-06-27T10:15:32Z</dcterms:modified>
</cp:coreProperties>
</file>