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notesSlides/notesSlide63.xml" ContentType="application/vnd.openxmlformats-officedocument.presentationml.notesSlide+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diagrams/data21.xml" ContentType="application/vnd.openxmlformats-officedocument.drawingml.diagramData+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drawing8.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notesSlides/notesSlide87.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notesSlides/notesSlide65.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30.xml" ContentType="application/vnd.openxmlformats-officedocument.presentationml.slide+xml"/>
  <Override PartName="/ppt/notesSlides/notesSlide32.xml" ContentType="application/vnd.openxmlformats-officedocument.presentationml.notesSlide+xml"/>
  <Override PartName="/ppt/diagrams/layout19.xml" ContentType="application/vnd.openxmlformats-officedocument.drawingml.diagram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notesSlides/notesSlide40.xml" ContentType="application/vnd.openxmlformats-officedocument.presentationml.notesSlide+xml"/>
  <Override PartName="/ppt/diagrams/colors19.xml" ContentType="application/vnd.openxmlformats-officedocument.drawingml.diagramColors+xml"/>
  <Override PartName="/ppt/diagrams/quickStyle23.xml" ContentType="application/vnd.openxmlformats-officedocument.drawingml.diagramStyle+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diagrams/quickStyle18.xml" ContentType="application/vnd.openxmlformats-officedocument.drawingml.diagramStyle+xml"/>
  <Override PartName="/ppt/notesSlides/notesSlide53.xml" ContentType="application/vnd.openxmlformats-officedocument.presentationml.notesSlide+xml"/>
  <Override PartName="/ppt/slides/slide40.xml" ContentType="application/vnd.openxmlformats-officedocument.presentationml.slide+xml"/>
  <Override PartName="/ppt/diagrams/layout18.xml" ContentType="application/vnd.openxmlformats-officedocument.drawingml.diagramLayout+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78.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notesSlides/notesSlide36.xml" ContentType="application/vnd.openxmlformats-officedocument.presentationml.notesSlide+xml"/>
  <Override PartName="/ppt/diagrams/data22.xml" ContentType="application/vnd.openxmlformats-officedocument.drawingml.diagramData+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notesSlides/notesSlide61.xml" ContentType="application/vnd.openxmlformats-officedocument.presentationml.notesSlide+xml"/>
  <Override PartName="/ppt/commentAuthors.xml" ContentType="application/vnd.openxmlformats-officedocument.presentationml.commentAuthors+xml"/>
  <Override PartName="/ppt/diagrams/drawing9.xml" ContentType="application/vnd.ms-office.drawingml.diagramDrawing+xml"/>
  <Override PartName="/ppt/diagrams/layout15.xml" ContentType="application/vnd.openxmlformats-officedocument.drawingml.diagramLayout+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91"/>
  </p:notesMasterIdLst>
  <p:handoutMasterIdLst>
    <p:handoutMasterId r:id="rId92"/>
  </p:handoutMasterIdLst>
  <p:sldIdLst>
    <p:sldId id="373" r:id="rId2"/>
    <p:sldId id="559" r:id="rId3"/>
    <p:sldId id="560" r:id="rId4"/>
    <p:sldId id="630" r:id="rId5"/>
    <p:sldId id="565" r:id="rId6"/>
    <p:sldId id="631" r:id="rId7"/>
    <p:sldId id="723" r:id="rId8"/>
    <p:sldId id="632" r:id="rId9"/>
    <p:sldId id="633" r:id="rId10"/>
    <p:sldId id="634" r:id="rId11"/>
    <p:sldId id="635" r:id="rId12"/>
    <p:sldId id="636" r:id="rId13"/>
    <p:sldId id="637" r:id="rId14"/>
    <p:sldId id="641" r:id="rId15"/>
    <p:sldId id="720" r:id="rId16"/>
    <p:sldId id="722" r:id="rId17"/>
    <p:sldId id="721" r:id="rId18"/>
    <p:sldId id="638" r:id="rId19"/>
    <p:sldId id="639" r:id="rId20"/>
    <p:sldId id="640" r:id="rId21"/>
    <p:sldId id="642" r:id="rId22"/>
    <p:sldId id="643" r:id="rId23"/>
    <p:sldId id="644" r:id="rId24"/>
    <p:sldId id="645" r:id="rId25"/>
    <p:sldId id="646" r:id="rId26"/>
    <p:sldId id="647" r:id="rId27"/>
    <p:sldId id="648" r:id="rId28"/>
    <p:sldId id="649" r:id="rId29"/>
    <p:sldId id="650" r:id="rId30"/>
    <p:sldId id="651" r:id="rId31"/>
    <p:sldId id="652" r:id="rId32"/>
    <p:sldId id="653" r:id="rId33"/>
    <p:sldId id="654" r:id="rId34"/>
    <p:sldId id="658" r:id="rId35"/>
    <p:sldId id="659" r:id="rId36"/>
    <p:sldId id="672" r:id="rId37"/>
    <p:sldId id="668" r:id="rId38"/>
    <p:sldId id="673" r:id="rId39"/>
    <p:sldId id="725" r:id="rId40"/>
    <p:sldId id="669" r:id="rId41"/>
    <p:sldId id="675" r:id="rId42"/>
    <p:sldId id="677" r:id="rId43"/>
    <p:sldId id="678" r:id="rId44"/>
    <p:sldId id="724" r:id="rId45"/>
    <p:sldId id="726" r:id="rId46"/>
    <p:sldId id="563" r:id="rId47"/>
    <p:sldId id="718" r:id="rId48"/>
    <p:sldId id="681" r:id="rId49"/>
    <p:sldId id="683" r:id="rId50"/>
    <p:sldId id="682" r:id="rId51"/>
    <p:sldId id="686" r:id="rId52"/>
    <p:sldId id="684" r:id="rId53"/>
    <p:sldId id="685" r:id="rId54"/>
    <p:sldId id="687" r:id="rId55"/>
    <p:sldId id="688" r:id="rId56"/>
    <p:sldId id="689" r:id="rId57"/>
    <p:sldId id="690" r:id="rId58"/>
    <p:sldId id="691" r:id="rId59"/>
    <p:sldId id="692" r:id="rId60"/>
    <p:sldId id="694" r:id="rId61"/>
    <p:sldId id="693" r:id="rId62"/>
    <p:sldId id="696" r:id="rId63"/>
    <p:sldId id="695" r:id="rId64"/>
    <p:sldId id="697" r:id="rId65"/>
    <p:sldId id="698" r:id="rId66"/>
    <p:sldId id="699" r:id="rId67"/>
    <p:sldId id="700" r:id="rId68"/>
    <p:sldId id="705" r:id="rId69"/>
    <p:sldId id="701" r:id="rId70"/>
    <p:sldId id="702" r:id="rId71"/>
    <p:sldId id="703" r:id="rId72"/>
    <p:sldId id="706" r:id="rId73"/>
    <p:sldId id="707" r:id="rId74"/>
    <p:sldId id="708" r:id="rId75"/>
    <p:sldId id="709" r:id="rId76"/>
    <p:sldId id="710" r:id="rId77"/>
    <p:sldId id="711" r:id="rId78"/>
    <p:sldId id="713" r:id="rId79"/>
    <p:sldId id="714" r:id="rId80"/>
    <p:sldId id="715" r:id="rId81"/>
    <p:sldId id="716" r:id="rId82"/>
    <p:sldId id="717" r:id="rId83"/>
    <p:sldId id="679" r:id="rId84"/>
    <p:sldId id="719" r:id="rId85"/>
    <p:sldId id="680" r:id="rId86"/>
    <p:sldId id="665" r:id="rId87"/>
    <p:sldId id="600" r:id="rId88"/>
    <p:sldId id="601" r:id="rId89"/>
    <p:sldId id="520" r:id="rId90"/>
  </p:sldIdLst>
  <p:sldSz cx="9144000" cy="6858000" type="screen4x3"/>
  <p:notesSz cx="6743700" cy="98758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C5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10"/>
        <p:guide pos="2124"/>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23.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Poprawność wypełnienia wniosku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Projekt jest </a:t>
          </a:r>
          <a:r>
            <a:rPr lang="pl-PL" sz="1400" b="1" dirty="0"/>
            <a:t>zgodny z typem projektów </a:t>
          </a:r>
          <a:r>
            <a:rPr lang="pl-PL" sz="1400" dirty="0"/>
            <a:t>dopuszczonych </a:t>
          </a:r>
          <a:br>
            <a:rPr lang="pl-PL" sz="1400" dirty="0"/>
          </a:br>
          <a:r>
            <a:rPr lang="pl-PL" sz="1400" dirty="0"/>
            <a:t>do dofinansowania w regulaminie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został sporządzony w języku polskim oraz </a:t>
          </a:r>
          <a:r>
            <a:rPr lang="pl-PL" sz="1400" b="1" dirty="0"/>
            <a:t>złożony w odpowiedzi na właściwy </a:t>
          </a:r>
          <a:r>
            <a:rPr lang="pl-PL" sz="1400" b="1" dirty="0" smtClean="0"/>
            <a:t>konkurs w formie elektronicznej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837F47E-9555-4687-A14A-324DD99EBBC1}" type="presOf" srcId="{1A53B528-4B73-4476-AAA3-DA53D8694E89}" destId="{A82570EB-9047-4C30-B34C-BC41F943A042}" srcOrd="0" destOrd="0" presId="urn:microsoft.com/office/officeart/2005/8/layout/vList5"/>
    <dgm:cxn modelId="{BD265B88-B404-4F5F-8E25-11652EFA2B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DDFBD62-E0E5-4D28-AD96-CE4BA94BBB8B}" type="presOf" srcId="{DA6E603D-E34D-4EC6-B48D-740809166CA4}" destId="{6057DA86-162F-440C-8D5E-0A6D86B8CF0F}" srcOrd="0" destOrd="0" presId="urn:microsoft.com/office/officeart/2005/8/layout/vList5"/>
    <dgm:cxn modelId="{A02EC93F-226D-401F-A2D3-D6AEB65B11CB}" type="presOf" srcId="{621AB93B-5B7B-404A-AAC6-82585374894E}" destId="{30A5BAFA-D867-4432-A555-078896BF780D}" srcOrd="0" destOrd="0" presId="urn:microsoft.com/office/officeart/2005/8/layout/vList5"/>
    <dgm:cxn modelId="{BD3915B8-0D84-4FBC-8C17-50C9489290C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a:t>
          </a:r>
          <a:r>
            <a:rPr lang="pl-PL" sz="1600" b="1" dirty="0" smtClean="0">
              <a:solidFill>
                <a:schemeClr val="tx1"/>
              </a:solidFill>
            </a:rPr>
            <a:t>Wskaźniki obligatoryjne dla danego typu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zaplanowane w ramach projektu zadania są zgodne z określonym minimalnym standardem usług oraz wydatki są zgodne z katalogiem stawek, określonym dla danego konkursu?</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smtClean="0">
              <a:solidFill>
                <a:schemeClr val="tx1"/>
              </a:solidFill>
            </a:rPr>
            <a:t>Kryterium zgodności ze standardem usług i katalogiem stawek</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wniosek o dofinansowanie projektu zawiera wszystkie wskaźniki obligatoryjne dla danego typu projektu wskazane w regulaminie konkursu z przypisaną wartością docelową większą </a:t>
          </a:r>
          <a:r>
            <a:rPr lang="pl-PL" sz="1400" smtClean="0"/>
            <a:t>od zera?</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7F0E7FF0-6030-47DD-A895-5943404AFFF9}">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rgbClr val="FF0000"/>
              </a:solidFill>
            </a:rPr>
            <a:t>Zgodność z załącznikiem nr 4</a:t>
          </a:r>
          <a:endParaRPr lang="pl-PL" sz="1400" b="1" dirty="0">
            <a:solidFill>
              <a:srgbClr val="FF0000"/>
            </a:solidFill>
          </a:endParaRPr>
        </a:p>
      </dgm:t>
    </dgm:pt>
    <dgm:pt modelId="{B806033E-4E7A-4F84-A205-F698C365159A}" type="parTrans" cxnId="{A4EE0FD1-ED85-4F7F-BE1F-11B440136FC5}">
      <dgm:prSet/>
      <dgm:spPr/>
    </dgm:pt>
    <dgm:pt modelId="{AE8A6B64-C015-4B79-A77C-6B72AC666DB6}" type="sibTrans" cxnId="{A4EE0FD1-ED85-4F7F-BE1F-11B440136FC5}">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5AA039E-0FE5-4DEE-AE6F-1BCE27BF6781}" type="presOf" srcId="{7F0E7FF0-6030-47DD-A895-5943404AFFF9}" destId="{6057DA86-162F-440C-8D5E-0A6D86B8CF0F}"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BC2F366-136C-4CB7-841B-04B554CD612E}" type="presOf" srcId="{DA6E603D-E34D-4EC6-B48D-740809166CA4}" destId="{6057DA86-162F-440C-8D5E-0A6D86B8CF0F}" srcOrd="0" destOrd="0" presId="urn:microsoft.com/office/officeart/2005/8/layout/vList5"/>
    <dgm:cxn modelId="{7CDCEAD2-E5F8-46FA-AE68-D3768D22A43E}" type="presOf" srcId="{1A53B528-4B73-4476-AAA3-DA53D8694E89}" destId="{A82570EB-9047-4C30-B34C-BC41F943A042}" srcOrd="0" destOrd="0" presId="urn:microsoft.com/office/officeart/2005/8/layout/vList5"/>
    <dgm:cxn modelId="{58451AB5-1270-4D04-908B-D0994F1546BF}"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A4EE0FD1-ED85-4F7F-BE1F-11B440136FC5}" srcId="{9C158368-C9E0-4942-8526-5CE49BCD721C}" destId="{7F0E7FF0-6030-47DD-A895-5943404AFFF9}" srcOrd="1" destOrd="0" parTransId="{B806033E-4E7A-4F84-A205-F698C365159A}" sibTransId="{AE8A6B64-C015-4B79-A77C-6B72AC666DB6}"/>
    <dgm:cxn modelId="{4BB0A072-3577-4CDE-96C0-C146A20CCB30}" type="presOf" srcId="{621AB93B-5B7B-404A-AAC6-82585374894E}" destId="{30A5BAFA-D867-4432-A555-078896BF780D}" srcOrd="0" destOrd="0" presId="urn:microsoft.com/office/officeart/2005/8/layout/vList5"/>
    <dgm:cxn modelId="{B2761DFA-D4A5-415B-A4A8-B954187DE96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FC60830-4C6F-4CFD-8578-A96F00F0F187}" type="presParOf" srcId="{A82570EB-9047-4C30-B34C-BC41F943A042}" destId="{74CEAA77-1A9F-4EE7-8009-B36DC94847D6}" srcOrd="0" destOrd="0" presId="urn:microsoft.com/office/officeart/2005/8/layout/vList5"/>
    <dgm:cxn modelId="{12414409-4905-4828-8FD5-69ACD18C1F0C}" type="presParOf" srcId="{74CEAA77-1A9F-4EE7-8009-B36DC94847D6}" destId="{30A5BAFA-D867-4432-A555-078896BF780D}" srcOrd="0" destOrd="0" presId="urn:microsoft.com/office/officeart/2005/8/layout/vList5"/>
    <dgm:cxn modelId="{093F11BC-72A4-4314-BEBE-B8394AB2B79C}" type="presParOf" srcId="{74CEAA77-1A9F-4EE7-8009-B36DC94847D6}" destId="{5DB3C171-F262-490B-B8BB-BFFA46B0586B}" srcOrd="1" destOrd="0" presId="urn:microsoft.com/office/officeart/2005/8/layout/vList5"/>
    <dgm:cxn modelId="{B04C5DA4-2926-4850-BB3A-738C2DA8548B}" type="presParOf" srcId="{A82570EB-9047-4C30-B34C-BC41F943A042}" destId="{21203062-3061-4CFA-A1DC-A3C8D1B70C6A}" srcOrd="1" destOrd="0" presId="urn:microsoft.com/office/officeart/2005/8/layout/vList5"/>
    <dgm:cxn modelId="{F6E80F2E-2555-4229-9398-71428ACAADE6}" type="presParOf" srcId="{A82570EB-9047-4C30-B34C-BC41F943A042}" destId="{AAC7EB03-0D34-4E53-AA54-FF39894E56F4}" srcOrd="2" destOrd="0" presId="urn:microsoft.com/office/officeart/2005/8/layout/vList5"/>
    <dgm:cxn modelId="{DE1BC35F-788C-440C-8260-6929F3BC8A38}" type="presParOf" srcId="{AAC7EB03-0D34-4E53-AA54-FF39894E56F4}" destId="{EC26B3CA-5F55-4ED6-AEA1-83422FEC2FA3}" srcOrd="0" destOrd="0" presId="urn:microsoft.com/office/officeart/2005/8/layout/vList5"/>
    <dgm:cxn modelId="{426F286C-9365-4397-B8E2-B665BD245A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a:t>
          </a:r>
          <a:r>
            <a:rPr lang="pl-PL" sz="1600" b="1" dirty="0" smtClean="0">
              <a:solidFill>
                <a:schemeClr val="tx1"/>
              </a:solidFill>
            </a:rPr>
            <a:t>Kryterium budżetu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projekt jest zgodny z zapisami </a:t>
          </a:r>
          <a:r>
            <a:rPr lang="pl-PL" sz="1400" dirty="0" err="1" smtClean="0"/>
            <a:t>SzOOP</a:t>
          </a:r>
          <a:r>
            <a:rPr lang="pl-PL" sz="1400" dirty="0" smtClean="0"/>
            <a:t> RPO WD 2014-2020?</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10. </a:t>
          </a:r>
          <a:r>
            <a:rPr lang="pl-PL" sz="1600" b="1" dirty="0" smtClean="0">
              <a:solidFill>
                <a:schemeClr val="tx1"/>
              </a:solidFill>
            </a:rPr>
            <a:t>Kryterium zgodności z </a:t>
          </a:r>
          <a:r>
            <a:rPr lang="pl-PL" sz="1600" b="1" dirty="0" err="1" smtClean="0">
              <a:solidFill>
                <a:schemeClr val="tx1"/>
              </a:solidFill>
            </a:rPr>
            <a:t>SzOOP</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wszystkie wydatki są </a:t>
          </a:r>
          <a:r>
            <a:rPr lang="pl-PL" sz="1400" dirty="0" err="1" smtClean="0"/>
            <a:t>kwalifikowalne</a:t>
          </a:r>
          <a:r>
            <a:rPr lang="pl-PL" sz="1400" dirty="0" smtClean="0"/>
            <a:t>?</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1EAAC72-6E3A-49D3-96E4-4A2101275191}" type="presOf" srcId="{32EE9BBF-B02B-4DE9-A826-A3930A24887B}" destId="{5DB3C171-F262-490B-B8BB-BFFA46B0586B}" srcOrd="0" destOrd="0" presId="urn:microsoft.com/office/officeart/2005/8/layout/vList5"/>
    <dgm:cxn modelId="{AB30F14B-0319-4D2D-A4A0-642A3882F5D8}" type="presOf" srcId="{1A53B528-4B73-4476-AAA3-DA53D8694E89}" destId="{A82570EB-9047-4C30-B34C-BC41F943A042}" srcOrd="0" destOrd="0" presId="urn:microsoft.com/office/officeart/2005/8/layout/vList5"/>
    <dgm:cxn modelId="{5571C932-E39C-432F-A2B9-7E13EBBA3F34}" type="presOf" srcId="{9C158368-C9E0-4942-8526-5CE49BCD721C}" destId="{EC26B3CA-5F55-4ED6-AEA1-83422FEC2FA3}" srcOrd="0" destOrd="0" presId="urn:microsoft.com/office/officeart/2005/8/layout/vList5"/>
    <dgm:cxn modelId="{27997E51-D333-46EB-8F81-286C6BA541A2}"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CF847BD4-7B07-45DB-AF98-A0752ECB1DF4}" type="presOf" srcId="{621AB93B-5B7B-404A-AAC6-82585374894E}" destId="{30A5BAFA-D867-4432-A555-078896BF780D}" srcOrd="0" destOrd="0" presId="urn:microsoft.com/office/officeart/2005/8/layout/vList5"/>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11. </a:t>
          </a:r>
          <a:r>
            <a:rPr lang="pl-PL" sz="1600" b="1" dirty="0" smtClean="0">
              <a:solidFill>
                <a:schemeClr val="tx1"/>
              </a:solidFill>
            </a:rPr>
            <a:t>Kryterium spełnienia minimalnych wymagań</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latin typeface="+mn-lt"/>
            </a:rPr>
            <a:t>Czy wniosek otrzymał:</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61D9835-4E99-431E-B108-2F99E604CFB1}">
      <dgm:prSet custT="1"/>
      <dgm:spPr/>
      <dgm:t>
        <a:bodyPr/>
        <a:lstStyle/>
        <a:p>
          <a:r>
            <a:rPr lang="pl-PL" sz="1200" dirty="0" smtClean="0">
              <a:latin typeface="+mn-lt"/>
            </a:rPr>
            <a:t>co najmniej 50% punktów w poszczególnych kryteriach merytorycznych oraz</a:t>
          </a:r>
          <a:endParaRPr lang="pl-PL" sz="1200" dirty="0">
            <a:latin typeface="+mn-lt"/>
          </a:endParaRPr>
        </a:p>
      </dgm:t>
    </dgm:pt>
    <dgm:pt modelId="{2C1F4707-7E87-46EA-9692-C84A8F0D7248}" type="parTrans" cxnId="{F794A62B-303A-4DE8-BFDC-2E3DF7695F80}">
      <dgm:prSet/>
      <dgm:spPr/>
      <dgm:t>
        <a:bodyPr/>
        <a:lstStyle/>
        <a:p>
          <a:endParaRPr lang="pl-PL"/>
        </a:p>
      </dgm:t>
    </dgm:pt>
    <dgm:pt modelId="{92A41803-DF49-4C6C-A35C-597C9B592D91}" type="sibTrans" cxnId="{F794A62B-303A-4DE8-BFDC-2E3DF7695F80}">
      <dgm:prSet/>
      <dgm:spPr/>
      <dgm:t>
        <a:bodyPr/>
        <a:lstStyle/>
        <a:p>
          <a:endParaRPr lang="pl-PL"/>
        </a:p>
      </dgm:t>
    </dgm:pt>
    <dgm:pt modelId="{184D50CA-9455-4658-B86D-44DA03939CF9}">
      <dgm:prSet custT="1"/>
      <dgm:spPr/>
      <dgm:t>
        <a:bodyPr/>
        <a:lstStyle/>
        <a:p>
          <a:r>
            <a:rPr lang="pl-PL" sz="1200" dirty="0" smtClean="0">
              <a:latin typeface="+mn-lt"/>
            </a:rPr>
            <a:t>pozytywną ocenę za spełnienie kryteriów horyzontalnych oraz kryteriów merytorycznych nr 7, 8, 9 i 10</a:t>
          </a:r>
          <a:r>
            <a:rPr lang="pl-PL" sz="1200" baseline="30000" dirty="0" smtClean="0">
              <a:latin typeface="+mn-lt"/>
            </a:rPr>
            <a:t>*</a:t>
          </a:r>
          <a:r>
            <a:rPr lang="pl-PL" sz="1200" dirty="0" smtClean="0">
              <a:latin typeface="+mn-lt"/>
            </a:rPr>
            <a:t>?</a:t>
          </a:r>
          <a:endParaRPr lang="pl-PL" sz="1200" dirty="0">
            <a:latin typeface="+mn-lt"/>
          </a:endParaRPr>
        </a:p>
      </dgm:t>
    </dgm:pt>
    <dgm:pt modelId="{5D6F3F45-83A5-4F57-9EC6-A46FFC504C01}" type="parTrans" cxnId="{8C1874A1-95D3-4453-BE71-54876D9B2BED}">
      <dgm:prSet/>
      <dgm:spPr/>
      <dgm:t>
        <a:bodyPr/>
        <a:lstStyle/>
        <a:p>
          <a:endParaRPr lang="pl-PL"/>
        </a:p>
      </dgm:t>
    </dgm:pt>
    <dgm:pt modelId="{3AD42599-1444-468C-BBB6-F7C98332F2F9}" type="sibTrans" cxnId="{8C1874A1-95D3-4453-BE71-54876D9B2BED}">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rgbClr val="FF0000"/>
              </a:solidFill>
            </a:rPr>
            <a:t>12. Kryterium spełniania warunków postawionych przez oceniających lub przewodniczącego KOP</a:t>
          </a:r>
          <a:endParaRPr lang="pl-PL" sz="1600" b="1" u="sng" dirty="0">
            <a:solidFill>
              <a:srgbClr val="FF0000"/>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dgm:spPr>
        <a:solidFill>
          <a:srgbClr val="FFC000">
            <a:alpha val="90000"/>
          </a:srgbClr>
        </a:solidFill>
        <a:ln>
          <a:solidFill>
            <a:srgbClr val="FFC000">
              <a:alpha val="90000"/>
            </a:srgbClr>
          </a:solidFill>
        </a:ln>
      </dgm:spPr>
      <dgm:t>
        <a:bodyPr/>
        <a:lstStyle/>
        <a:p>
          <a:r>
            <a:rPr lang="pl-PL" dirty="0" smtClean="0">
              <a:latin typeface="+mn-lt"/>
            </a:rPr>
            <a:t>Czy negocjacje zakończyły się wynikiem pozytywnym to znaczy zostały udzielone informacje i wyjaśnienia wymagane podczas negocjacji lub spełnione zostały warunki określone przez oceniających lub przewodniczącego KOP podczas negocjacji oraz do projektu nie wprowadzono innych nieuzgodnionych w ramach negocjacji zmian?</a:t>
          </a:r>
          <a:endParaRPr lang="pl-PL"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39970"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39970" custLinFactNeighborX="544" custLinFactNeighborY="-848">
        <dgm:presLayoutVars>
          <dgm:bulletEnabled val="1"/>
        </dgm:presLayoutVars>
      </dgm:prSet>
      <dgm:spPr/>
      <dgm:t>
        <a:bodyPr/>
        <a:lstStyle/>
        <a:p>
          <a:endParaRPr lang="pl-PL"/>
        </a:p>
      </dgm:t>
    </dgm:pt>
  </dgm:ptLst>
  <dgm:cxnLst>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8DEBC291-894C-4C99-BAFF-2CD25C8EABAF}" type="presOf" srcId="{1A53B528-4B73-4476-AAA3-DA53D8694E89}" destId="{A82570EB-9047-4C30-B34C-BC41F943A042}" srcOrd="0" destOrd="0" presId="urn:microsoft.com/office/officeart/2005/8/layout/vList5"/>
    <dgm:cxn modelId="{A4528DBD-11DF-44DA-83A5-0A5856776AB9}" type="presOf" srcId="{27DC4E7E-D382-46BF-9230-B39F66C0EAC7}" destId="{47FC63E6-99D2-4643-AC0B-359215D0A982}" srcOrd="0" destOrd="0" presId="urn:microsoft.com/office/officeart/2005/8/layout/vList5"/>
    <dgm:cxn modelId="{85782114-FEFF-4E19-8BAF-BD1203F978F9}" type="presOf" srcId="{184D50CA-9455-4658-B86D-44DA03939CF9}" destId="{5DB3C171-F262-490B-B8BB-BFFA46B0586B}" srcOrd="0" destOrd="2" presId="urn:microsoft.com/office/officeart/2005/8/layout/vList5"/>
    <dgm:cxn modelId="{EF86FFA2-DD3E-41B9-9E7C-81F9EB5187F8}" type="presOf" srcId="{261D9835-4E99-431E-B108-2F99E604CFB1}" destId="{5DB3C171-F262-490B-B8BB-BFFA46B0586B}" srcOrd="0" destOrd="1" presId="urn:microsoft.com/office/officeart/2005/8/layout/vList5"/>
    <dgm:cxn modelId="{E7B07334-28C1-4024-82E8-18DF66BC9EDC}" type="presOf" srcId="{52D087B1-57C8-43C6-843E-69565C099975}" destId="{DEE82E18-BDC0-49B1-804A-6D0A99B84A8E}" srcOrd="0" destOrd="0" presId="urn:microsoft.com/office/officeart/2005/8/layout/vList5"/>
    <dgm:cxn modelId="{5D03DEB9-F153-44EE-A1E0-52C68EDD4BAF}" type="presOf" srcId="{621AB93B-5B7B-404A-AAC6-82585374894E}" destId="{30A5BAFA-D867-4432-A555-078896BF780D}" srcOrd="0" destOrd="0" presId="urn:microsoft.com/office/officeart/2005/8/layout/vList5"/>
    <dgm:cxn modelId="{F794A62B-303A-4DE8-BFDC-2E3DF7695F80}" srcId="{32EE9BBF-B02B-4DE9-A826-A3930A24887B}" destId="{261D9835-4E99-431E-B108-2F99E604CFB1}" srcOrd="0" destOrd="0" parTransId="{2C1F4707-7E87-46EA-9692-C84A8F0D7248}" sibTransId="{92A41803-DF49-4C6C-A35C-597C9B592D91}"/>
    <dgm:cxn modelId="{17D46329-C80B-4AAE-BF78-6BBDC00D4AD5}"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8C1874A1-95D3-4453-BE71-54876D9B2BED}" srcId="{32EE9BBF-B02B-4DE9-A826-A3930A24887B}" destId="{184D50CA-9455-4658-B86D-44DA03939CF9}" srcOrd="1" destOrd="0" parTransId="{5D6F3F45-83A5-4F57-9EC6-A46FFC504C01}" sibTransId="{3AD42599-1444-468C-BBB6-F7C98332F2F9}"/>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 modelId="{AB65707F-7E3C-4D17-9027-9BC848F52AC7}" type="presParOf" srcId="{A82570EB-9047-4C30-B34C-BC41F943A042}" destId="{F48DBE3C-501A-4838-A630-7A0B38D6F715}" srcOrd="1" destOrd="0" presId="urn:microsoft.com/office/officeart/2005/8/layout/vList5"/>
    <dgm:cxn modelId="{085342A2-3CA4-4B76-8161-B5332372865E}" type="presParOf" srcId="{A82570EB-9047-4C30-B34C-BC41F943A042}" destId="{4496EF78-1A95-4AAA-868A-07447B397CE7}" srcOrd="2" destOrd="0" presId="urn:microsoft.com/office/officeart/2005/8/layout/vList5"/>
    <dgm:cxn modelId="{5B7A4DE1-0A42-4330-8167-3282A56B2328}" type="presParOf" srcId="{4496EF78-1A95-4AAA-868A-07447B397CE7}" destId="{47FC63E6-99D2-4643-AC0B-359215D0A982}" srcOrd="0" destOrd="0" presId="urn:microsoft.com/office/officeart/2005/8/layout/vList5"/>
    <dgm:cxn modelId="{5E0496CE-C880-40D8-8E6D-37526F56C0A7}"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a:t>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cywilnego 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A0DDAFE-BEC3-4D50-B3B2-EE22F6078065}" type="presOf" srcId="{9C158368-C9E0-4942-8526-5CE49BCD721C}" destId="{EC26B3CA-5F55-4ED6-AEA1-83422FEC2FA3}"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113331BA-6835-4148-AD14-32EA7E802B8C}" type="presOf" srcId="{1A53B528-4B73-4476-AAA3-DA53D8694E89}" destId="{A82570EB-9047-4C30-B34C-BC41F943A042}" srcOrd="0" destOrd="0" presId="urn:microsoft.com/office/officeart/2005/8/layout/vList5"/>
    <dgm:cxn modelId="{544B4425-8E80-4023-8691-3D2C07C6086E}" type="presOf" srcId="{3610B3C4-8B97-414F-A8B8-DD6006498DA6}" destId="{6057DA86-162F-440C-8D5E-0A6D86B8CF0F}" srcOrd="0" destOrd="2" presId="urn:microsoft.com/office/officeart/2005/8/layout/vList5"/>
    <dgm:cxn modelId="{E3A8CA48-D9B9-43E9-972D-A00161A66839}" srcId="{9C158368-C9E0-4942-8526-5CE49BCD721C}" destId="{3610B3C4-8B97-414F-A8B8-DD6006498DA6}" srcOrd="2" destOrd="0" parTransId="{54BD2326-A478-45C0-8CBF-C53DB0039531}" sibTransId="{5E8EA06E-363D-477A-BB51-A4C219B4E06A}"/>
    <dgm:cxn modelId="{976A1C1E-6896-4915-B672-0808DD888A75}" srcId="{1A53B528-4B73-4476-AAA3-DA53D8694E89}" destId="{621AB93B-5B7B-404A-AAC6-82585374894E}" srcOrd="0" destOrd="0" parTransId="{4935FEB2-1035-40C5-9A3F-135B06D2ABF1}" sibTransId="{537A71C9-1429-45D8-846B-4BAE788264CA}"/>
    <dgm:cxn modelId="{ED00C050-66C2-44CF-B3CE-EB6674270CBB}" type="presOf" srcId="{DA6E603D-E34D-4EC6-B48D-740809166CA4}" destId="{6057DA86-162F-440C-8D5E-0A6D86B8CF0F}"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42175B39-A66A-4D39-A4F9-C2359A2F8B71}" type="presOf" srcId="{621AB93B-5B7B-404A-AAC6-82585374894E}" destId="{30A5BAFA-D867-4432-A555-078896BF780D}" srcOrd="0" destOrd="0" presId="urn:microsoft.com/office/officeart/2005/8/layout/vList5"/>
    <dgm:cxn modelId="{0EE9D3F7-FB9B-4449-852A-5D5504D8FB77}" type="presOf" srcId="{47AF0598-E0DC-4CB0-89B0-FFA18824A654}" destId="{5DB3C171-F262-490B-B8BB-BFFA46B0586B}" srcOrd="0" destOrd="1"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E117E38E-DDD3-480D-A78D-8FCB154BAC0D}" srcId="{9C158368-C9E0-4942-8526-5CE49BCD721C}" destId="{DA6E603D-E34D-4EC6-B48D-740809166CA4}" srcOrd="0" destOrd="0" parTransId="{A8A154FD-2259-47AC-AD68-19EF82000962}" sibTransId="{9F49CB28-C9A9-4FC8-82B7-C5A3A7564928}"/>
    <dgm:cxn modelId="{1BFD243B-F2DB-46FF-8758-68D5016E0FD6}" type="presOf" srcId="{32EE9BBF-B02B-4DE9-A826-A3930A24887B}" destId="{5DB3C171-F262-490B-B8BB-BFFA46B0586B}"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z zasadą równości szans i niedyskryminacji, w tym dostępności dla osób z niepełnosprawnościami?</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z zasadą równości szans kobiet </a:t>
          </a:r>
          <a:br>
            <a:rPr lang="pl-PL" sz="1400" dirty="0"/>
          </a:br>
          <a:r>
            <a:rPr lang="pl-PL" sz="1400" dirty="0"/>
            <a:t>i mężczyzn?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dirty="0" err="1"/>
            <a:t>niepełnosprawnościami</a:t>
          </a:r>
          <a:r>
            <a:rPr lang="pl-PL" sz="1200" dirty="0"/>
            <a:t> oraz zasady równości szans kobiet i mężczyzn w ramach </a:t>
          </a:r>
          <a:r>
            <a:rPr lang="pl-PL" sz="1200" dirty="0" err="1"/>
            <a:t>funduszy</a:t>
          </a:r>
          <a:r>
            <a:rPr lang="pl-PL" sz="1200" dirty="0"/>
            <a:t>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D7A947C-03B9-4C2C-9ED2-092276F52EE5}"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B1779BE-0998-45DB-95FD-592395D94B6D}" type="presOf" srcId="{32EE9BBF-B02B-4DE9-A826-A3930A24887B}" destId="{5DB3C171-F262-490B-B8BB-BFFA46B0586B}" srcOrd="0" destOrd="0" presId="urn:microsoft.com/office/officeart/2005/8/layout/vList5"/>
    <dgm:cxn modelId="{252D0F90-63CC-422D-9840-1F9A78F0C8B6}" type="presOf" srcId="{1A53B528-4B73-4476-AAA3-DA53D8694E89}" destId="{A82570EB-9047-4C30-B34C-BC41F943A042}" srcOrd="0" destOrd="0" presId="urn:microsoft.com/office/officeart/2005/8/layout/vList5"/>
    <dgm:cxn modelId="{A5DE0F57-C45D-4401-B01C-FDC461A9D9C3}" type="presOf" srcId="{3D61EB1E-E554-4406-9554-7EBDC7446144}" destId="{5DB3C171-F262-490B-B8BB-BFFA46B0586B}" srcOrd="0" destOrd="1" presId="urn:microsoft.com/office/officeart/2005/8/layout/vList5"/>
    <dgm:cxn modelId="{D2133060-3920-4B31-81EA-3B99972016CB}" type="presOf" srcId="{3AA2B58D-F2A9-4EAE-9D29-2707B2099B25}" destId="{6057DA86-162F-440C-8D5E-0A6D86B8CF0F}" srcOrd="0" destOrd="1" presId="urn:microsoft.com/office/officeart/2005/8/layout/vList5"/>
    <dgm:cxn modelId="{D04B6C14-FBD8-4890-BA9C-68E8CA7F5FED}" type="presOf" srcId="{DA6E603D-E34D-4EC6-B48D-740809166CA4}" destId="{6057DA86-162F-440C-8D5E-0A6D86B8CF0F}" srcOrd="0" destOrd="0" presId="urn:microsoft.com/office/officeart/2005/8/layout/vList5"/>
    <dgm:cxn modelId="{69CA5E5B-3623-4F33-AAC4-F0256C51642D}" type="presOf" srcId="{621AB93B-5B7B-404A-AAC6-82585374894E}" destId="{30A5BAFA-D867-4432-A555-078896BF780D}" srcOrd="0" destOrd="0"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976A1C1E-6896-4915-B672-0808DD888A75}" srcId="{1A53B528-4B73-4476-AAA3-DA53D8694E89}" destId="{621AB93B-5B7B-404A-AAC6-82585374894E}" srcOrd="0" destOrd="0" parTransId="{4935FEB2-1035-40C5-9A3F-135B06D2ABF1}" sibTransId="{537A71C9-1429-45D8-846B-4BAE788264CA}"/>
    <dgm:cxn modelId="{0E588177-7E10-4FF2-B750-D3114E8E4DB3}" srcId="{9C158368-C9E0-4942-8526-5CE49BCD721C}" destId="{3AA2B58D-F2A9-4EAE-9D29-2707B2099B25}" srcOrd="1" destOrd="0" parTransId="{F66CB04C-162D-4424-8951-850CCB560555}" sibTransId="{536B9BFA-5CAC-4769-A1DE-BCB21B780555}"/>
    <dgm:cxn modelId="{E117E38E-DDD3-480D-A78D-8FCB154BAC0D}" srcId="{9C158368-C9E0-4942-8526-5CE49BCD721C}" destId="{DA6E603D-E34D-4EC6-B48D-740809166CA4}" srcOrd="0" destOrd="0" parTransId="{A8A154FD-2259-47AC-AD68-19EF82000962}" sibTransId="{9F49CB28-C9A9-4FC8-82B7-C5A3A7564928}"/>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a:t>
          </a:r>
          <a:r>
            <a:rPr lang="pl-PL" sz="1200" b="1" dirty="0" smtClean="0"/>
            <a:t>objętych </a:t>
          </a:r>
          <a:r>
            <a:rPr lang="pl-PL" sz="1200" b="1" dirty="0"/>
            <a:t>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a:t>
          </a:r>
          <a:r>
            <a:rPr lang="pl-PL" sz="1200" b="1" dirty="0" smtClean="0"/>
            <a:t>objętych działaniami z zakresu doskonalenia kompetencji cyfrowych, w tym </a:t>
          </a:r>
          <a:r>
            <a:rPr lang="pl-PL" sz="1200" b="1" dirty="0"/>
            <a:t>w zakresie wykorzystania technologii informacyjno-komunikacyjnych (TIK</a:t>
          </a:r>
          <a:r>
            <a:rPr lang="pl-PL" sz="1200" b="1" dirty="0" smtClean="0"/>
            <a:t>) oraz włączenia TIK do nauczania przedmiotowego.</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0E9F5BB9-BA07-4633-8F0F-95F8745D872F}">
      <dgm:prSet custT="1"/>
      <dgm:spPr/>
      <dgm:t>
        <a:bodyPr/>
        <a:lstStyle/>
        <a:p>
          <a:r>
            <a:rPr lang="pl-PL" sz="1200" b="1" dirty="0">
              <a:solidFill>
                <a:srgbClr val="FF0000"/>
              </a:solidFill>
            </a:rPr>
            <a:t>Wystąpi np. w przypadku realizacji form wsparcia w ramach typu projektu 10.2.A</a:t>
          </a:r>
        </a:p>
      </dgm:t>
    </dgm:pt>
    <dgm:pt modelId="{B5FEE21A-D184-42DF-A3C6-E9ED26CC1DAC}" type="parTrans" cxnId="{52CD8F40-E380-43E9-AD01-A457883309BB}">
      <dgm:prSet/>
      <dgm:spPr/>
    </dgm:pt>
    <dgm:pt modelId="{FAD7B86B-2201-492B-A65B-17E8BADD8573}" type="sibTrans" cxnId="{52CD8F40-E380-43E9-AD01-A457883309BB}">
      <dgm:prSet/>
      <dgm:spPr/>
    </dgm:pt>
    <dgm:pt modelId="{D8ED424D-5792-4E41-9642-CB8BF3C4D991}">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10.2.G</a:t>
          </a:r>
          <a:endParaRPr lang="pl-PL" sz="1200" b="1" dirty="0">
            <a:solidFill>
              <a:srgbClr val="B466E0"/>
            </a:solidFill>
          </a:endParaRPr>
        </a:p>
      </dgm:t>
    </dgm:pt>
    <dgm:pt modelId="{FDFFFF15-AC4F-4B30-B588-DE5E15960213}" type="parTrans" cxnId="{D64A162D-F508-4DD2-AD33-FE1968C85E73}">
      <dgm:prSet/>
      <dgm:spPr/>
    </dgm:pt>
    <dgm:pt modelId="{E06533AF-66B1-4C4A-945F-96BAF9E0A1BA}" type="sibTrans" cxnId="{D64A162D-F508-4DD2-AD33-FE1968C85E7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9EA9603-E310-4F5D-95C8-9CD39A9DDFBE}" type="presOf" srcId="{32EE9BBF-B02B-4DE9-A826-A3930A24887B}" destId="{5DB3C171-F262-490B-B8BB-BFFA46B0586B}" srcOrd="0" destOrd="0" presId="urn:microsoft.com/office/officeart/2005/8/layout/vList5"/>
    <dgm:cxn modelId="{D64A162D-F508-4DD2-AD33-FE1968C85E73}" srcId="{DA6E603D-E34D-4EC6-B48D-740809166CA4}" destId="{D8ED424D-5792-4E41-9642-CB8BF3C4D991}" srcOrd="0" destOrd="0" parTransId="{FDFFFF15-AC4F-4B30-B588-DE5E15960213}" sibTransId="{E06533AF-66B1-4C4A-945F-96BAF9E0A1BA}"/>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D54D221-E3E3-4AD6-BC13-CEF0D95D82D2}" type="presOf" srcId="{D8ED424D-5792-4E41-9642-CB8BF3C4D991}" destId="{6057DA86-162F-440C-8D5E-0A6D86B8CF0F}" srcOrd="0" destOrd="1" presId="urn:microsoft.com/office/officeart/2005/8/layout/vList5"/>
    <dgm:cxn modelId="{8A7724FD-000D-4E3E-AEF8-3382E2371F1A}" type="presOf" srcId="{0E9F5BB9-BA07-4633-8F0F-95F8745D872F}" destId="{5DB3C171-F262-490B-B8BB-BFFA46B0586B}" srcOrd="0" destOrd="2" presId="urn:microsoft.com/office/officeart/2005/8/layout/vList5"/>
    <dgm:cxn modelId="{FE182361-4CCE-4CB8-BFA8-C6AA8A5652E1}" type="presOf" srcId="{1A53B528-4B73-4476-AAA3-DA53D8694E89}" destId="{A82570EB-9047-4C30-B34C-BC41F943A042}" srcOrd="0" destOrd="0" presId="urn:microsoft.com/office/officeart/2005/8/layout/vList5"/>
    <dgm:cxn modelId="{7D12E6F3-5285-4480-ACE1-CD598C36CB43}" type="presOf" srcId="{A8EAE37E-2430-4926-930F-DB6B60F57901}" destId="{5DB3C171-F262-490B-B8BB-BFFA46B0586B}" srcOrd="0" destOrd="1" presId="urn:microsoft.com/office/officeart/2005/8/layout/vList5"/>
    <dgm:cxn modelId="{2F8F3E03-35BE-4D42-8771-A4B6D2A25339}" type="presOf" srcId="{621AB93B-5B7B-404A-AAC6-82585374894E}" destId="{30A5BAFA-D867-4432-A555-078896BF780D}" srcOrd="0" destOrd="0" presId="urn:microsoft.com/office/officeart/2005/8/layout/vList5"/>
    <dgm:cxn modelId="{54816630-0F21-4895-A22A-6A4CA342B0D8}" type="presOf" srcId="{DA6E603D-E34D-4EC6-B48D-740809166CA4}" destId="{6057DA86-162F-440C-8D5E-0A6D86B8CF0F}" srcOrd="0" destOrd="0" presId="urn:microsoft.com/office/officeart/2005/8/layout/vList5"/>
    <dgm:cxn modelId="{126E9EB5-C553-480F-B179-EE65684F57F5}"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980467AB-CC32-4E71-A9CF-A4197FF4106B}" srcId="{621AB93B-5B7B-404A-AAC6-82585374894E}" destId="{A8EAE37E-2430-4926-930F-DB6B60F57901}" srcOrd="1" destOrd="0" parTransId="{7956CC84-8DC4-4E6E-BAFE-BFABEDCF7418}" sibTransId="{984750DB-96CC-4FC2-AFE3-F19BE81196FA}"/>
    <dgm:cxn modelId="{E117E38E-DDD3-480D-A78D-8FCB154BAC0D}" srcId="{9C158368-C9E0-4942-8526-5CE49BCD721C}" destId="{DA6E603D-E34D-4EC6-B48D-740809166CA4}" srcOrd="0" destOrd="0" parTransId="{A8A154FD-2259-47AC-AD68-19EF82000962}" sibTransId="{9F49CB28-C9A9-4FC8-82B7-C5A3A7564928}"/>
    <dgm:cxn modelId="{52CD8F40-E380-43E9-AD01-A457883309BB}" srcId="{A8EAE37E-2430-4926-930F-DB6B60F57901}" destId="{0E9F5BB9-BA07-4633-8F0F-95F8745D872F}" srcOrd="0" destOrd="0" parTransId="{B5FEE21A-D184-42DF-A3C6-E9ED26CC1DAC}" sibTransId="{FAD7B86B-2201-492B-A65B-17E8BADD8573}"/>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a:t>
          </a:r>
          <a:r>
            <a:rPr lang="pl-PL" sz="1200" b="1" dirty="0" smtClean="0"/>
            <a:t>nauczycieli </a:t>
          </a:r>
          <a:r>
            <a:rPr lang="pl-PL" sz="1200" b="1" dirty="0"/>
            <a:t>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a:t>
          </a:r>
          <a:r>
            <a:rPr lang="pl-PL" sz="1200" b="1" dirty="0" smtClean="0"/>
            <a:t>szkół, których </a:t>
          </a:r>
          <a:r>
            <a:rPr lang="pl-PL" sz="1200" b="1" dirty="0"/>
            <a:t>pracownie przedmiotowe zostały doposażone do nauczania </a:t>
          </a:r>
          <a:r>
            <a:rPr lang="pl-PL" sz="1200" b="1" dirty="0" smtClean="0"/>
            <a:t>przedmiotów przyrodniczych lub matematyki poprzez </a:t>
          </a:r>
          <a:r>
            <a:rPr lang="pl-PL" sz="1200" b="1" dirty="0" err="1" smtClean="0"/>
            <a:t>doswiadczenia</a:t>
          </a:r>
          <a:r>
            <a:rPr lang="pl-PL" sz="1200" b="1" dirty="0" smtClean="0"/>
            <a:t>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10.2.F, 10.2.G. 10.2.H</a:t>
          </a:r>
          <a:endParaRPr lang="pl-PL" sz="1200" b="1" dirty="0"/>
        </a:p>
      </dgm:t>
    </dgm:pt>
    <dgm:pt modelId="{615C3C35-BA96-4B27-8C64-BA98BBEA7DE2}" type="parTrans" cxnId="{EC2F01B4-4D5E-4538-A2FD-3035A6036FBC}">
      <dgm:prSet/>
      <dgm:spPr/>
    </dgm:pt>
    <dgm:pt modelId="{B278785B-EA84-4FBB-861A-87C50D022745}" type="sibTrans" cxnId="{EC2F01B4-4D5E-4538-A2FD-3035A6036FBC}">
      <dgm:prSet/>
      <dgm:spPr/>
    </dgm:pt>
    <dgm:pt modelId="{106B4F19-CE5F-43D2-BBF1-0AEA946D3172}">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10.2.B</a:t>
          </a:r>
          <a:endParaRPr lang="pl-PL" sz="1200" b="1" dirty="0">
            <a:solidFill>
              <a:srgbClr val="B466E0"/>
            </a:solidFill>
          </a:endParaRPr>
        </a:p>
      </dgm:t>
    </dgm:pt>
    <dgm:pt modelId="{9450AF65-0838-45D3-A375-0F63C76B06BC}" type="parTrans" cxnId="{D15FA341-51D7-410B-83D6-D9E80AF4D053}">
      <dgm:prSet/>
      <dgm:spPr/>
    </dgm:pt>
    <dgm:pt modelId="{E765423F-9247-4E8E-805E-A6F68CE1D042}" type="sibTrans" cxnId="{D15FA341-51D7-410B-83D6-D9E80AF4D053}">
      <dgm:prSet/>
      <dgm:spPr/>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pt>
    <dgm:pt modelId="{30ABF70E-4EB4-46E7-BE5B-30910CF9647B}" type="sibTrans" cxnId="{8FD06575-1990-4456-AFC8-55301D4D4C8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7EA0ACF-D3E5-4197-85AE-9CB87B4F02B6}" type="presOf" srcId="{539DB1FE-FC66-4227-B54F-E7DC0EF8ECFC}"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4CFA67F-1263-4865-8986-943942A18A49}" type="presOf" srcId="{1A53B528-4B73-4476-AAA3-DA53D8694E89}" destId="{A82570EB-9047-4C30-B34C-BC41F943A042}" srcOrd="0" destOrd="0" presId="urn:microsoft.com/office/officeart/2005/8/layout/vList5"/>
    <dgm:cxn modelId="{6D9D2920-3249-46D4-9493-B4A4990C48C2}" type="presOf" srcId="{32EE9BBF-B02B-4DE9-A826-A3930A24887B}" destId="{5DB3C171-F262-490B-B8BB-BFFA46B0586B}" srcOrd="0" destOrd="0" presId="urn:microsoft.com/office/officeart/2005/8/layout/vList5"/>
    <dgm:cxn modelId="{26F10B70-AB3D-4990-836C-01B7E4B23A3D}" type="presOf" srcId="{78C448BA-8AAE-4880-90D0-8CFBB40BA8E0}" destId="{6057DA86-162F-440C-8D5E-0A6D86B8CF0F}" srcOrd="0" destOrd="1"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528759C8-CE6E-4DF1-AA0B-C2E076DD3418}" type="presOf" srcId="{DA6E603D-E34D-4EC6-B48D-740809166CA4}" destId="{6057DA86-162F-440C-8D5E-0A6D86B8CF0F}" srcOrd="0" destOrd="0" presId="urn:microsoft.com/office/officeart/2005/8/layout/vList5"/>
    <dgm:cxn modelId="{258146AB-FC91-459D-907C-7AB4C16D9C46}" type="presOf" srcId="{9C158368-C9E0-4942-8526-5CE49BCD721C}" destId="{EC26B3CA-5F55-4ED6-AEA1-83422FEC2FA3}" srcOrd="0" destOrd="0"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D15FA341-51D7-410B-83D6-D9E80AF4D053}" srcId="{9C158368-C9E0-4942-8526-5CE49BCD721C}" destId="{106B4F19-CE5F-43D2-BBF1-0AEA946D3172}" srcOrd="2" destOrd="0" parTransId="{9450AF65-0838-45D3-A375-0F63C76B06BC}" sibTransId="{E765423F-9247-4E8E-805E-A6F68CE1D042}"/>
    <dgm:cxn modelId="{5C597C10-967F-4612-9AF5-4213EA00282F}" type="presOf" srcId="{106B4F19-CE5F-43D2-BBF1-0AEA946D3172}"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45FE6B8-5550-497B-8C2B-5F77726F1418}"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WSKAŹNIK PRODUKTU nr 5</a:t>
          </a:r>
        </a:p>
        <a:p>
          <a:pPr algn="ctr"/>
          <a:r>
            <a:rPr lang="pl-PL" sz="1600" b="1" u="none" dirty="0" smtClean="0">
              <a:solidFill>
                <a:srgbClr val="FF0000"/>
              </a:solidFill>
            </a:rPr>
            <a:t>Liczba szkół i placówek systemu oświaty </a:t>
          </a:r>
          <a:r>
            <a:rPr lang="pl-PL" sz="1600" b="1" u="none" dirty="0" smtClean="0">
              <a:solidFill>
                <a:schemeClr val="tx1"/>
              </a:solidFill>
            </a:rPr>
            <a:t>wyposażonych w ramach programu w sprzęt TIK do prowadzenia zajęć edukacyjnych</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szkół oraz placówek systemu oświaty wyposażonych w sprzęt  rozumiany jako pomoce dydaktyczne oraz narzędzia technologii informacyjno - komunikacyjnych (TIK) do prowadzenia zajęć edukacyjnych.</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t>Liczba uczniów szczególnie uzdolnionych, którzy otrzymali stypendia dzięki dofinansowaniu Europejskiego Funduszu Społecznego</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a:t>
          </a:r>
          <a:r>
            <a:rPr lang="pl-PL" sz="1600" b="1" u="sng" dirty="0" smtClean="0">
              <a:solidFill>
                <a:schemeClr val="tx1"/>
              </a:solidFill>
            </a:rPr>
            <a:t>6</a:t>
          </a:r>
          <a:endParaRPr lang="pl-PL" sz="1600" b="1" u="sng" dirty="0">
            <a:solidFill>
              <a:schemeClr val="tx1"/>
            </a:solidFill>
          </a:endParaRPr>
        </a:p>
        <a:p>
          <a:r>
            <a:rPr lang="pl-PL" sz="1600" b="1" u="none" dirty="0">
              <a:solidFill>
                <a:srgbClr val="FF0000"/>
              </a:solidFill>
            </a:rPr>
            <a:t>Liczba </a:t>
          </a:r>
          <a:r>
            <a:rPr lang="pl-PL" sz="1600" b="1" u="none" dirty="0" smtClean="0">
              <a:solidFill>
                <a:srgbClr val="FF0000"/>
              </a:solidFill>
            </a:rPr>
            <a:t>uczniów</a:t>
          </a:r>
          <a:r>
            <a:rPr lang="pl-PL" sz="1600" b="1" u="none" dirty="0" smtClean="0">
              <a:solidFill>
                <a:schemeClr val="tx1"/>
              </a:solidFill>
            </a:rPr>
            <a:t>, objętych wsparciem stypendialnym w programie</a:t>
          </a:r>
          <a:endParaRPr lang="pl-PL" sz="1600" b="1" u="none"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44AB660-6CB7-4692-A4EC-BE611DFA8510}">
      <dgm:prSet custT="1"/>
      <dgm:spPr/>
      <dgm:t>
        <a:bodyPr/>
        <a:lstStyle/>
        <a:p>
          <a:r>
            <a:rPr lang="pl-PL" sz="1200" b="1" dirty="0" smtClean="0">
              <a:solidFill>
                <a:srgbClr val="FF0000"/>
              </a:solidFill>
            </a:rPr>
            <a:t>Wystąpi np. w przypadku realizacji form wsparcia w ramach typu projektu 10.2.A, </a:t>
          </a:r>
          <a:endParaRPr lang="pl-PL" sz="1200" b="1" dirty="0"/>
        </a:p>
      </dgm:t>
    </dgm:pt>
    <dgm:pt modelId="{4F7A96F8-D466-47EA-AF2B-514F0080AC76}" type="parTrans" cxnId="{1AA01163-BCB5-4AE6-BCBB-02DF3964A53E}">
      <dgm:prSet/>
      <dgm:spPr/>
      <dgm:t>
        <a:bodyPr/>
        <a:lstStyle/>
        <a:p>
          <a:endParaRPr lang="pl-PL"/>
        </a:p>
      </dgm:t>
    </dgm:pt>
    <dgm:pt modelId="{E0047F46-C94F-47EC-92D2-C8000AE6FA21}" type="sibTrans" cxnId="{1AA01163-BCB5-4AE6-BCBB-02DF3964A53E}">
      <dgm:prSet/>
      <dgm:spPr/>
      <dgm:t>
        <a:bodyPr/>
        <a:lstStyle/>
        <a:p>
          <a:endParaRPr lang="pl-PL"/>
        </a:p>
      </dgm:t>
    </dgm:pt>
    <dgm:pt modelId="{E8FCBF14-B1E4-4CD7-99E2-D88C65477186}">
      <dgm:prSet custT="1"/>
      <dgm:spPr/>
      <dgm:t>
        <a:bodyPr/>
        <a:lstStyle/>
        <a:p>
          <a:r>
            <a:rPr lang="pl-PL" sz="1200" b="1" dirty="0" smtClean="0"/>
            <a:t>Szczególne uzdolnienia uczniów dotyczą przedmiotów: </a:t>
          </a:r>
          <a:r>
            <a:rPr lang="pl-PL" sz="1200" b="1" dirty="0" smtClean="0">
              <a:solidFill>
                <a:schemeClr val="tx1"/>
              </a:solidFill>
            </a:rPr>
            <a:t>przyrodniczych, informatycznych, języków obcych, matematyki lub przedsiębiorczości</a:t>
          </a:r>
          <a:endParaRPr lang="pl-PL" sz="1200" b="1" dirty="0">
            <a:solidFill>
              <a:schemeClr val="tx1"/>
            </a:solidFill>
          </a:endParaRPr>
        </a:p>
      </dgm:t>
    </dgm:pt>
    <dgm:pt modelId="{9C4EBE6F-72A3-4036-B7C3-9C582D0954A4}" type="parTrans" cxnId="{8DD47B49-6267-4138-93B8-517EEAA308BF}">
      <dgm:prSet/>
      <dgm:spPr/>
      <dgm:t>
        <a:bodyPr/>
        <a:lstStyle/>
        <a:p>
          <a:endParaRPr lang="pl-PL"/>
        </a:p>
      </dgm:t>
    </dgm:pt>
    <dgm:pt modelId="{2A5D02FE-CB05-4776-96EA-7A67F86416A0}" type="sibTrans" cxnId="{8DD47B49-6267-4138-93B8-517EEAA308BF}">
      <dgm:prSet/>
      <dgm:spPr/>
      <dgm:t>
        <a:bodyPr/>
        <a:lstStyle/>
        <a:p>
          <a:endParaRPr lang="pl-PL"/>
        </a:p>
      </dgm:t>
    </dgm:pt>
    <dgm:pt modelId="{70B1EDB1-29E2-41DF-BFE8-6B550C6225A4}">
      <dgm:prSet custT="1"/>
      <dgm:spPr/>
      <dgm:t>
        <a:bodyPr/>
        <a:lstStyle/>
        <a:p>
          <a:r>
            <a:rPr lang="pl-PL" sz="1200" b="1" dirty="0" smtClean="0">
              <a:solidFill>
                <a:srgbClr val="FF0000"/>
              </a:solidFill>
            </a:rPr>
            <a:t>Wystąpi  w przypadku realizacji formy wsparcia w ramach typu projektu 10.2.C</a:t>
          </a:r>
          <a:endParaRPr lang="pl-PL" sz="1200" b="1" dirty="0">
            <a:solidFill>
              <a:srgbClr val="FF0000"/>
            </a:solidFill>
          </a:endParaRPr>
        </a:p>
      </dgm:t>
    </dgm:pt>
    <dgm:pt modelId="{6DA91E45-2A7C-402B-B483-CF4E9FD0A383}" type="parTrans" cxnId="{FCDEE35D-6821-4030-B698-905E5913C2F3}">
      <dgm:prSet/>
      <dgm:spPr/>
    </dgm:pt>
    <dgm:pt modelId="{359FD77B-D18A-41A3-B663-7E9693C3E737}" type="sibTrans" cxnId="{FCDEE35D-6821-4030-B698-905E5913C2F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6D18AE2-C00E-4501-AA47-235AC24E73AA}" type="presOf" srcId="{E8FCBF14-B1E4-4CD7-99E2-D88C65477186}" destId="{6057DA86-162F-440C-8D5E-0A6D86B8CF0F}" srcOrd="0" destOrd="1" presId="urn:microsoft.com/office/officeart/2005/8/layout/vList5"/>
    <dgm:cxn modelId="{1F0AFE3C-5968-4AA0-A52F-73EEF4A0EC2A}" type="presOf" srcId="{DA6E603D-E34D-4EC6-B48D-740809166CA4}" destId="{6057DA86-162F-440C-8D5E-0A6D86B8CF0F}" srcOrd="0" destOrd="0" presId="urn:microsoft.com/office/officeart/2005/8/layout/vList5"/>
    <dgm:cxn modelId="{D4EC3349-E7BB-4D8E-8756-687EE2F051A7}"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3192080A-518E-4676-B23F-1D9A8C83FAFD}" type="presOf" srcId="{944AB660-6CB7-4692-A4EC-BE611DFA8510}" destId="{5DB3C171-F262-490B-B8BB-BFFA46B0586B}" srcOrd="0" destOrd="1" presId="urn:microsoft.com/office/officeart/2005/8/layout/vList5"/>
    <dgm:cxn modelId="{B7C3ADC4-A86A-47C8-A356-6DF07211AC38}" type="presOf" srcId="{621AB93B-5B7B-404A-AAC6-82585374894E}" destId="{30A5BAFA-D867-4432-A555-078896BF780D}" srcOrd="0" destOrd="0" presId="urn:microsoft.com/office/officeart/2005/8/layout/vList5"/>
    <dgm:cxn modelId="{FCDEE35D-6821-4030-B698-905E5913C2F3}" srcId="{9C158368-C9E0-4942-8526-5CE49BCD721C}" destId="{70B1EDB1-29E2-41DF-BFE8-6B550C6225A4}" srcOrd="2" destOrd="0" parTransId="{6DA91E45-2A7C-402B-B483-CF4E9FD0A383}" sibTransId="{359FD77B-D18A-41A3-B663-7E9693C3E737}"/>
    <dgm:cxn modelId="{AA1F0152-7557-45AE-8375-9C47965FD8BC}" type="presOf" srcId="{32EE9BBF-B02B-4DE9-A826-A3930A24887B}" destId="{5DB3C171-F262-490B-B8BB-BFFA46B0586B}" srcOrd="0" destOrd="0" presId="urn:microsoft.com/office/officeart/2005/8/layout/vList5"/>
    <dgm:cxn modelId="{1AA01163-BCB5-4AE6-BCBB-02DF3964A53E}" srcId="{621AB93B-5B7B-404A-AAC6-82585374894E}" destId="{944AB660-6CB7-4692-A4EC-BE611DFA8510}" srcOrd="1" destOrd="0" parTransId="{4F7A96F8-D466-47EA-AF2B-514F0080AC76}" sibTransId="{E0047F46-C94F-47EC-92D2-C8000AE6FA21}"/>
    <dgm:cxn modelId="{976A1C1E-6896-4915-B672-0808DD888A75}" srcId="{1A53B528-4B73-4476-AAA3-DA53D8694E89}" destId="{621AB93B-5B7B-404A-AAC6-82585374894E}" srcOrd="0" destOrd="0" parTransId="{4935FEB2-1035-40C5-9A3F-135B06D2ABF1}" sibTransId="{537A71C9-1429-45D8-846B-4BAE788264CA}"/>
    <dgm:cxn modelId="{8DD47B49-6267-4138-93B8-517EEAA308BF}" srcId="{9C158368-C9E0-4942-8526-5CE49BCD721C}" destId="{E8FCBF14-B1E4-4CD7-99E2-D88C65477186}" srcOrd="1" destOrd="0" parTransId="{9C4EBE6F-72A3-4036-B7C3-9C582D0954A4}" sibTransId="{2A5D02FE-CB05-4776-96EA-7A67F86416A0}"/>
    <dgm:cxn modelId="{39A59F3A-1FB6-4C5F-A934-DC4EDD571A38}" type="presOf" srcId="{70B1EDB1-29E2-41DF-BFE8-6B550C6225A4}" destId="{6057DA86-162F-440C-8D5E-0A6D86B8CF0F}" srcOrd="0" destOrd="2" presId="urn:microsoft.com/office/officeart/2005/8/layout/vList5"/>
    <dgm:cxn modelId="{BA7FA20D-0B94-444E-97D6-215DB3AAC6E9}"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3EBF19E0-02AC-4827-8568-BE3D8898A37D}" type="presParOf" srcId="{A82570EB-9047-4C30-B34C-BC41F943A042}" destId="{74CEAA77-1A9F-4EE7-8009-B36DC94847D6}" srcOrd="0" destOrd="0" presId="urn:microsoft.com/office/officeart/2005/8/layout/vList5"/>
    <dgm:cxn modelId="{4ACFAA59-F1F4-4513-A715-7B9F870F4093}" type="presParOf" srcId="{74CEAA77-1A9F-4EE7-8009-B36DC94847D6}" destId="{30A5BAFA-D867-4432-A555-078896BF780D}" srcOrd="0" destOrd="0" presId="urn:microsoft.com/office/officeart/2005/8/layout/vList5"/>
    <dgm:cxn modelId="{0ACE8C3C-B2D7-450C-8F91-B455AC3AE54C}" type="presParOf" srcId="{74CEAA77-1A9F-4EE7-8009-B36DC94847D6}" destId="{5DB3C171-F262-490B-B8BB-BFFA46B0586B}" srcOrd="1" destOrd="0" presId="urn:microsoft.com/office/officeart/2005/8/layout/vList5"/>
    <dgm:cxn modelId="{D9305F5D-F679-48A0-A281-6F77BCAE4241}" type="presParOf" srcId="{A82570EB-9047-4C30-B34C-BC41F943A042}" destId="{21203062-3061-4CFA-A1DC-A3C8D1B70C6A}" srcOrd="1" destOrd="0" presId="urn:microsoft.com/office/officeart/2005/8/layout/vList5"/>
    <dgm:cxn modelId="{D44ED7A8-E2CB-4641-A327-B1495CC09825}" type="presParOf" srcId="{A82570EB-9047-4C30-B34C-BC41F943A042}" destId="{AAC7EB03-0D34-4E53-AA54-FF39894E56F4}" srcOrd="2" destOrd="0" presId="urn:microsoft.com/office/officeart/2005/8/layout/vList5"/>
    <dgm:cxn modelId="{8013375B-80F8-4618-91CA-35F3D63DA3E9}" type="presParOf" srcId="{AAC7EB03-0D34-4E53-AA54-FF39894E56F4}" destId="{EC26B3CA-5F55-4ED6-AEA1-83422FEC2FA3}" srcOrd="0" destOrd="0" presId="urn:microsoft.com/office/officeart/2005/8/layout/vList5"/>
    <dgm:cxn modelId="{F54E9AEE-9747-4292-8D53-C3AE638D814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a:t>
          </a:r>
          <a:r>
            <a:rPr lang="pl-PL" sz="1200" b="1" dirty="0" smtClean="0"/>
            <a:t>którzy </a:t>
          </a:r>
          <a:r>
            <a:rPr lang="pl-PL" sz="1200" b="1" dirty="0"/>
            <a:t>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a:t>
          </a:r>
          <a:r>
            <a:rPr lang="pl-PL" sz="1000" b="1" dirty="0" smtClean="0">
              <a:solidFill>
                <a:schemeClr val="tx1"/>
              </a:solidFill>
              <a:latin typeface="+mn-lt"/>
            </a:rPr>
            <a:t>którzy uzyskali </a:t>
          </a:r>
          <a:r>
            <a:rPr lang="pl-PL" sz="1000" b="1" dirty="0">
              <a:solidFill>
                <a:schemeClr val="tx1"/>
              </a:solidFill>
              <a:latin typeface="+mn-lt"/>
            </a:rPr>
            <a:t>kwalifikacje lub </a:t>
          </a:r>
          <a:r>
            <a:rPr lang="pl-PL" sz="1000" b="1" dirty="0" smtClean="0">
              <a:solidFill>
                <a:schemeClr val="tx1"/>
              </a:solidFill>
              <a:latin typeface="+mn-lt"/>
            </a:rPr>
            <a:t>nabyli </a:t>
          </a:r>
          <a:r>
            <a:rPr lang="pl-PL" sz="1000" b="1" dirty="0">
              <a:solidFill>
                <a:schemeClr val="tx1"/>
              </a:solidFill>
              <a:latin typeface="+mn-lt"/>
            </a:rPr>
            <a:t>kompetencje po opuszczeniu programu.</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000" b="1" dirty="0">
              <a:solidFill>
                <a:srgbClr val="FF0000"/>
              </a:solidFill>
            </a:rPr>
            <a:t>Wystąpi np. w przypadku realizacji form wsparcia w ramach typu projektu 10.2.F, 10.2.G, 10.2.H </a:t>
          </a:r>
          <a:endParaRPr lang="pl-PL" sz="10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6B19661-1B36-4B39-BC10-1426D1D68BDB}" type="presOf" srcId="{770C4064-5FA4-48C6-9A55-4C9AF4054A34}" destId="{6057DA86-162F-440C-8D5E-0A6D86B8CF0F}"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2" destOrd="0" parTransId="{CB5C98C9-AE74-414E-B3A2-B5E5409E4474}" sibTransId="{BCCE0CAB-2AE8-4C71-A403-25D91C82C9B7}"/>
    <dgm:cxn modelId="{62C06224-CCA7-4BC3-96B8-CBFAC9EBB3D6}"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0DD92DA-12D3-4C06-AB6F-E70720A74C5F}" type="presOf" srcId="{621AB93B-5B7B-404A-AAC6-82585374894E}" destId="{30A5BAFA-D867-4432-A555-078896BF780D}" srcOrd="0" destOrd="0" presId="urn:microsoft.com/office/officeart/2005/8/layout/vList5"/>
    <dgm:cxn modelId="{6FAFFCA3-C88B-49D2-9334-8363A327B913}"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9863F722-2635-4E7E-98FB-7C8C4BE4310E}" type="presOf" srcId="{2D199BE9-D96D-4096-B485-4ADBBBFA8474}" destId="{5DB3C171-F262-490B-B8BB-BFFA46B0586B}" srcOrd="0" destOrd="1"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8E723458-BC06-4AB5-AC67-929F1F6E340F}" type="presOf" srcId="{0A23AAFE-EB10-4EBB-BA5A-7E271D2919EB}" destId="{6057DA86-162F-440C-8D5E-0A6D86B8CF0F}" srcOrd="0" destOrd="2"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a:t>
          </a:r>
          <a:r>
            <a:rPr lang="pl-PL" sz="1200" b="1" dirty="0" smtClean="0"/>
            <a:t>szkół, w </a:t>
          </a:r>
          <a:r>
            <a:rPr lang="pl-PL" sz="1200" b="1" dirty="0"/>
            <a:t>których pracownie przedmiotowe wykorzystują doposażenie zakupione dzięki EFS do prowadzenia zajęć edukacyjnych z przedmiotów </a:t>
          </a:r>
          <a:r>
            <a:rPr lang="pl-PL" sz="1200" b="1" dirty="0" smtClean="0"/>
            <a:t>przyrodniczych lub matematyki.</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10.2.B,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a:t>
          </a:r>
          <a:r>
            <a:rPr lang="pl-PL" sz="1400" b="1" dirty="0" smtClean="0">
              <a:solidFill>
                <a:schemeClr val="tx1"/>
              </a:solidFill>
              <a:latin typeface="+mn-lt"/>
            </a:rPr>
            <a:t>oraz placówek </a:t>
          </a:r>
          <a:r>
            <a:rPr lang="pl-PL" sz="1400" b="1" dirty="0">
              <a:solidFill>
                <a:schemeClr val="tx1"/>
              </a:solidFill>
              <a:latin typeface="+mn-lt"/>
            </a:rPr>
            <a:t>systemu oświaty wykorzystujących do prowadzenia zajęć edukacyjnych sprzęt </a:t>
          </a:r>
          <a:r>
            <a:rPr lang="pl-PL" sz="1400" b="1" dirty="0" smtClean="0">
              <a:solidFill>
                <a:schemeClr val="tx1"/>
              </a:solidFill>
              <a:latin typeface="+mn-lt"/>
            </a:rPr>
            <a:t>rozumiany jako  pomoce dydaktyczne oraz narzędzia technologii informacyjno-edukacyjnych (TIK) zakupione </a:t>
          </a:r>
          <a:r>
            <a:rPr lang="pl-PL" sz="1400" b="1" dirty="0">
              <a:solidFill>
                <a:schemeClr val="tx1"/>
              </a:solidFill>
              <a:latin typeface="+mn-lt"/>
            </a:rPr>
            <a:t>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Wystąpi np. w przypadku realizacji form wsparcia w ramach typu projektu 10.2.A, </a:t>
          </a:r>
          <a:endParaRPr lang="pl-PL" sz="14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6B06A1FF-0516-4DBD-9B0C-C84F7AE292A8}"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35FACBA-D51F-44CA-83D1-55DF935D849F}" type="presOf" srcId="{621AB93B-5B7B-404A-AAC6-82585374894E}" destId="{30A5BAFA-D867-4432-A555-078896BF780D}"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2F6F504E-30B0-443F-809C-FBF64C78B456}" type="presOf" srcId="{0A23AAFE-EB10-4EBB-BA5A-7E271D2919EB}" destId="{6057DA86-162F-440C-8D5E-0A6D86B8CF0F}" srcOrd="0" destOrd="1"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5A68324-2E70-4FC2-8A5C-ED9F112860A9}" type="presOf" srcId="{32EE9BBF-B02B-4DE9-A826-A3930A24887B}" destId="{5DB3C171-F262-490B-B8BB-BFFA46B0586B}"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1" destOrd="0" parTransId="{E7431F42-F3FE-4211-BBB6-6B8BB707376F}" sibTransId="{16C2B6E5-B2B4-44AF-BD70-175CAA796C20}"/>
    <dgm:cxn modelId="{8614CC8C-2AA9-4B42-8305-7E8E28941C0B}" type="presOf" srcId="{2D199BE9-D96D-4096-B485-4ADBBBFA8474}" destId="{5DB3C171-F262-490B-B8BB-BFFA46B0586B}" srcOrd="0" destOrd="1" presId="urn:microsoft.com/office/officeart/2005/8/layout/vList5"/>
    <dgm:cxn modelId="{E6C15F45-0BE6-41F2-A147-185159FA6A28}" type="presOf" srcId="{1A53B528-4B73-4476-AAA3-DA53D8694E89}" destId="{A82570EB-9047-4C30-B34C-BC41F943A042}"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wnioskodawcy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t>Wybór partnerów został dokonany w sposób prawidłowy, to znaczy:</a:t>
          </a:r>
          <a:endParaRPr lang="pl-PL" sz="10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a:t>
          </a:r>
          <a:r>
            <a:rPr lang="pl-PL" sz="1400" b="1" dirty="0"/>
            <a:t>jest uprawniony </a:t>
          </a:r>
          <a:r>
            <a:rPr lang="pl-PL" sz="1400" dirty="0"/>
            <a:t>do ubiegania się </a:t>
          </a:r>
          <a:br>
            <a:rPr lang="pl-PL" sz="1400" dirty="0"/>
          </a:br>
          <a:r>
            <a:rPr lang="pl-PL" sz="1400" dirty="0"/>
            <a:t>o wsparcie zgodnie z zapisami regulaminu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6C503FC-8E16-4DF9-A67E-4FF14138328F}">
      <dgm:prSet custT="1"/>
      <dgm:spPr/>
      <dgm:t>
        <a:bodyPr/>
        <a:lstStyle/>
        <a:p>
          <a:pPr algn="just"/>
          <a:r>
            <a:rPr lang="pl-PL" sz="800" dirty="0"/>
            <a:t>w przypadku, gdy Wnioskodawca jest podmiotem, o którym mowa w art. 3 ust. 1 ustawy z dnia 29 stycznia 2004 r. – prawo zamówień publicznych*, </a:t>
          </a:r>
          <a:r>
            <a:rPr lang="pl-PL" sz="800" b="1" dirty="0"/>
            <a:t>wybór partnerów spoza sektora finansów publicznych został dokonany z zachowaniem zasady przejrzystości i równego traktowania </a:t>
          </a:r>
          <a:r>
            <a:rPr lang="pl-PL" sz="800" b="1" dirty="0" smtClean="0"/>
            <a:t>podmiotów w szczególności zgodnie z zasadami określonymi w art. 33 ust. 2 ustawy wdrożeniowej</a:t>
          </a:r>
          <a:r>
            <a:rPr lang="pl-PL" sz="800" dirty="0" smtClean="0"/>
            <a:t>;*</a:t>
          </a:r>
          <a:endParaRPr lang="pl-PL" sz="800" dirty="0"/>
        </a:p>
      </dgm:t>
    </dgm:pt>
    <dgm:pt modelId="{8C601EC7-78E4-4C72-9F10-7F6D35E2EC69}" type="parTrans" cxnId="{847979F4-E173-4DF6-9498-987FA507142C}">
      <dgm:prSet/>
      <dgm:spPr/>
      <dgm:t>
        <a:bodyPr/>
        <a:lstStyle/>
        <a:p>
          <a:endParaRPr lang="pl-PL"/>
        </a:p>
      </dgm:t>
    </dgm:pt>
    <dgm:pt modelId="{6CA3FFAD-5A8C-4F02-90A0-2D0791752542}" type="sibTrans" cxnId="{847979F4-E173-4DF6-9498-987FA507142C}">
      <dgm:prSet/>
      <dgm:spPr/>
      <dgm:t>
        <a:bodyPr/>
        <a:lstStyle/>
        <a:p>
          <a:endParaRPr lang="pl-PL"/>
        </a:p>
      </dgm:t>
    </dgm:pt>
    <dgm:pt modelId="{53A4F63E-A5CC-4543-8811-D4DD187522B8}">
      <dgm:prSet custT="1"/>
      <dgm:spPr/>
      <dgm:t>
        <a:bodyPr/>
        <a:lstStyle/>
        <a:p>
          <a:pPr algn="just"/>
          <a:r>
            <a:rPr lang="pl-PL" sz="800" dirty="0"/>
            <a:t>wybór partnerów spoza sektora finansów publicznych został dokonany </a:t>
          </a:r>
          <a:r>
            <a:rPr lang="pl-PL" sz="800" b="1" dirty="0"/>
            <a:t>przed złożeniem wniosku o dofinansowanie </a:t>
          </a:r>
          <a:r>
            <a:rPr lang="pl-PL" sz="800" dirty="0"/>
            <a:t>projektu partnerskiego.</a:t>
          </a:r>
        </a:p>
      </dgm:t>
    </dgm:pt>
    <dgm:pt modelId="{9E4A4A34-EE89-4C76-85E3-D5683176D72A}" type="parTrans" cxnId="{073F6678-8AF0-4B30-A4EB-767C0ECC7855}">
      <dgm:prSet/>
      <dgm:spPr/>
      <dgm:t>
        <a:bodyPr/>
        <a:lstStyle/>
        <a:p>
          <a:endParaRPr lang="pl-PL"/>
        </a:p>
      </dgm:t>
    </dgm:pt>
    <dgm:pt modelId="{522B52EB-65EB-4831-B953-AA6C09515C30}" type="sibTrans" cxnId="{073F6678-8AF0-4B30-A4EB-767C0ECC7855}">
      <dgm:prSet/>
      <dgm:spPr/>
      <dgm:t>
        <a:bodyPr/>
        <a:lstStyle/>
        <a:p>
          <a:endParaRPr lang="pl-PL"/>
        </a:p>
      </dgm:t>
    </dgm:pt>
    <dgm:pt modelId="{28FB0EC2-A36E-44B7-9AD5-06087BF559EF}">
      <dgm:prSet phldrT="[Tekst]" custT="1"/>
      <dgm:spPr>
        <a:solidFill>
          <a:srgbClr val="FFC000">
            <a:alpha val="90000"/>
          </a:srgbClr>
        </a:solidFill>
        <a:ln>
          <a:solidFill>
            <a:srgbClr val="FFC000">
              <a:alpha val="90000"/>
            </a:srgbClr>
          </a:solidFill>
        </a:ln>
      </dgm:spPr>
      <dgm:t>
        <a:bodyPr/>
        <a:lstStyle/>
        <a:p>
          <a:pPr algn="just"/>
          <a:r>
            <a:rPr lang="pl-PL" sz="800" dirty="0"/>
            <a:t>Wnioskodawca oraz partner/partnerzy </a:t>
          </a:r>
          <a:r>
            <a:rPr lang="pl-PL" sz="800" b="1" dirty="0"/>
            <a:t>nie stanowią podmiotów powiązanych </a:t>
          </a:r>
          <a:r>
            <a:rPr lang="pl-PL" sz="800" dirty="0"/>
            <a:t>w rozumieniu załącznika </a:t>
          </a:r>
          <a:br>
            <a:rPr lang="pl-PL" sz="800" dirty="0"/>
          </a:br>
          <a:r>
            <a:rPr lang="pl-PL" sz="800" dirty="0"/>
            <a:t>do rozporządzenia Komisji (UE) nr 651/2014 z dnia 17 czerwca 2014 r. uznającego niektóre rodzaje pomocy za zgodne z rynkiem wewnętrznym w zastosowaniu art. 107 i 108 Traktatu;</a:t>
          </a:r>
          <a:endParaRPr lang="pl-PL" sz="1000" b="1" dirty="0">
            <a:solidFill>
              <a:schemeClr val="tx1"/>
            </a:solidFill>
          </a:endParaRPr>
        </a:p>
      </dgm:t>
    </dgm:pt>
    <dgm:pt modelId="{5D59606C-50FB-4853-B9FF-AD6CF63FEF68}" type="parTrans" cxnId="{4C6B99A7-6AAD-4EB1-93A9-113954BAE716}">
      <dgm:prSet/>
      <dgm:spPr/>
      <dgm:t>
        <a:bodyPr/>
        <a:lstStyle/>
        <a:p>
          <a:endParaRPr lang="pl-PL"/>
        </a:p>
      </dgm:t>
    </dgm:pt>
    <dgm:pt modelId="{A30B63CA-147E-4272-8AEF-4208D52FEE04}" type="sibTrans" cxnId="{4C6B99A7-6AAD-4EB1-93A9-113954BAE716}">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9CC0BB9-0B4D-44D3-807C-A6784C1FE70F}"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9F670EB-2522-4F1D-ABE5-7A99DFDFAC87}" type="presOf" srcId="{DA6E603D-E34D-4EC6-B48D-740809166CA4}" destId="{6057DA86-162F-440C-8D5E-0A6D86B8CF0F}" srcOrd="0" destOrd="0" presId="urn:microsoft.com/office/officeart/2005/8/layout/vList5"/>
    <dgm:cxn modelId="{20A1F9BD-F871-4316-92F6-FFB472D9938D}" type="presOf" srcId="{E6C503FC-8E16-4DF9-A67E-4FF14138328F}" destId="{6057DA86-162F-440C-8D5E-0A6D86B8CF0F}" srcOrd="0" destOrd="2" presId="urn:microsoft.com/office/officeart/2005/8/layout/vList5"/>
    <dgm:cxn modelId="{4C6B99A7-6AAD-4EB1-93A9-113954BAE716}" srcId="{DA6E603D-E34D-4EC6-B48D-740809166CA4}" destId="{28FB0EC2-A36E-44B7-9AD5-06087BF559EF}" srcOrd="0" destOrd="0" parTransId="{5D59606C-50FB-4853-B9FF-AD6CF63FEF68}" sibTransId="{A30B63CA-147E-4272-8AEF-4208D52FEE04}"/>
    <dgm:cxn modelId="{073F6678-8AF0-4B30-A4EB-767C0ECC7855}" srcId="{DA6E603D-E34D-4EC6-B48D-740809166CA4}" destId="{53A4F63E-A5CC-4543-8811-D4DD187522B8}" srcOrd="2" destOrd="0" parTransId="{9E4A4A34-EE89-4C76-85E3-D5683176D72A}" sibTransId="{522B52EB-65EB-4831-B953-AA6C09515C30}"/>
    <dgm:cxn modelId="{976A1C1E-6896-4915-B672-0808DD888A75}" srcId="{1A53B528-4B73-4476-AAA3-DA53D8694E89}" destId="{621AB93B-5B7B-404A-AAC6-82585374894E}" srcOrd="0" destOrd="0" parTransId="{4935FEB2-1035-40C5-9A3F-135B06D2ABF1}" sibTransId="{537A71C9-1429-45D8-846B-4BAE788264CA}"/>
    <dgm:cxn modelId="{B00BB06F-5A88-42D9-917D-D50AC510CD72}" type="presOf" srcId="{621AB93B-5B7B-404A-AAC6-82585374894E}" destId="{30A5BAFA-D867-4432-A555-078896BF780D}" srcOrd="0" destOrd="0" presId="urn:microsoft.com/office/officeart/2005/8/layout/vList5"/>
    <dgm:cxn modelId="{847979F4-E173-4DF6-9498-987FA507142C}" srcId="{DA6E603D-E34D-4EC6-B48D-740809166CA4}" destId="{E6C503FC-8E16-4DF9-A67E-4FF14138328F}" srcOrd="1" destOrd="0" parTransId="{8C601EC7-78E4-4C72-9F10-7F6D35E2EC69}" sibTransId="{6CA3FFAD-5A8C-4F02-90A0-2D0791752542}"/>
    <dgm:cxn modelId="{7FA01677-9528-41C7-BC09-D6439D1F652B}" type="presOf" srcId="{1A53B528-4B73-4476-AAA3-DA53D8694E89}" destId="{A82570EB-9047-4C30-B34C-BC41F943A042}" srcOrd="0" destOrd="0" presId="urn:microsoft.com/office/officeart/2005/8/layout/vList5"/>
    <dgm:cxn modelId="{0B8205C0-56C1-4358-A9EB-22F18CC21538}" type="presOf" srcId="{9C158368-C9E0-4942-8526-5CE49BCD721C}" destId="{EC26B3CA-5F55-4ED6-AEA1-83422FEC2FA3}" srcOrd="0" destOrd="0" presId="urn:microsoft.com/office/officeart/2005/8/layout/vList5"/>
    <dgm:cxn modelId="{63927675-70FD-4D98-A256-A8253E1AD917}" type="presOf" srcId="{28FB0EC2-A36E-44B7-9AD5-06087BF559EF}"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9B73724-EFEB-48BB-B607-5D21F4B0C8C0}" type="presOf" srcId="{53A4F63E-A5CC-4543-8811-D4DD187522B8}" destId="{6057DA86-162F-440C-8D5E-0A6D86B8CF0F}" srcOrd="0" destOrd="3" presId="urn:microsoft.com/office/officeart/2005/8/layout/vList5"/>
    <dgm:cxn modelId="{90F00BA3-DE92-4AFE-A777-C0AC5BEF96B1}" type="presParOf" srcId="{A82570EB-9047-4C30-B34C-BC41F943A042}" destId="{74CEAA77-1A9F-4EE7-8009-B36DC94847D6}" srcOrd="0" destOrd="0" presId="urn:microsoft.com/office/officeart/2005/8/layout/vList5"/>
    <dgm:cxn modelId="{B938BD26-3A6F-45A9-B174-59EE22B3DB59}" type="presParOf" srcId="{74CEAA77-1A9F-4EE7-8009-B36DC94847D6}" destId="{30A5BAFA-D867-4432-A555-078896BF780D}" srcOrd="0" destOrd="0" presId="urn:microsoft.com/office/officeart/2005/8/layout/vList5"/>
    <dgm:cxn modelId="{9F5A26F2-5F26-4B38-96DD-417057E75290}" type="presParOf" srcId="{74CEAA77-1A9F-4EE7-8009-B36DC94847D6}" destId="{5DB3C171-F262-490B-B8BB-BFFA46B0586B}" srcOrd="1" destOrd="0" presId="urn:microsoft.com/office/officeart/2005/8/layout/vList5"/>
    <dgm:cxn modelId="{AEF1E16B-9E28-47BF-B4DB-89E6B5BD6770}" type="presParOf" srcId="{A82570EB-9047-4C30-B34C-BC41F943A042}" destId="{21203062-3061-4CFA-A1DC-A3C8D1B70C6A}" srcOrd="1" destOrd="0" presId="urn:microsoft.com/office/officeart/2005/8/layout/vList5"/>
    <dgm:cxn modelId="{8F07CA3F-5099-472A-81B9-AB266FD601CB}" type="presParOf" srcId="{A82570EB-9047-4C30-B34C-BC41F943A042}" destId="{AAC7EB03-0D34-4E53-AA54-FF39894E56F4}" srcOrd="2"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C99A632-5728-4C33-83CA-D082887ABDFC}" type="presOf" srcId="{0A23AAFE-EB10-4EBB-BA5A-7E271D2919EB}" destId="{6057DA86-162F-440C-8D5E-0A6D86B8CF0F}" srcOrd="0" destOrd="1" presId="urn:microsoft.com/office/officeart/2005/8/layout/vList5"/>
    <dgm:cxn modelId="{CF98EF6B-52ED-4707-B667-2AA617DDEF9B}"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B14FD2F-4544-438B-9B72-9BBE43B70535}" type="presOf" srcId="{770C4064-5FA4-48C6-9A55-4C9AF4054A34}" destId="{6057DA86-162F-440C-8D5E-0A6D86B8CF0F}" srcOrd="0" destOrd="0" presId="urn:microsoft.com/office/officeart/2005/8/layout/vList5"/>
    <dgm:cxn modelId="{C2B3F90C-37D1-4006-B973-0CD42529DB29}" type="presOf" srcId="{2D199BE9-D96D-4096-B485-4ADBBBFA8474}" destId="{5DB3C171-F262-490B-B8BB-BFFA46B0586B}" srcOrd="0" destOrd="1"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67D3CCB5-BDFA-49C4-9720-1568FF354CB9}" type="presOf" srcId="{9C158368-C9E0-4942-8526-5CE49BCD721C}" destId="{EC26B3CA-5F55-4ED6-AEA1-83422FEC2FA3}" srcOrd="0" destOrd="0" presId="urn:microsoft.com/office/officeart/2005/8/layout/vList5"/>
    <dgm:cxn modelId="{0A6A373B-2BBE-4419-8C8F-B8BDD3DB7ECC}" type="presOf" srcId="{1A53B528-4B73-4476-AAA3-DA53D8694E89}" destId="{A82570EB-9047-4C30-B34C-BC41F943A042}"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901D527-9B17-42FF-945C-953F4FE83FC4}" type="presOf" srcId="{621AB93B-5B7B-404A-AAC6-82585374894E}" destId="{30A5BAFA-D867-4432-A555-078896BF780D}"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E093D223-AFCF-4031-91C0-FFA7E9FC0B18}" srcId="{621AB93B-5B7B-404A-AAC6-82585374894E}" destId="{DBDDF753-D616-48C6-A39D-5980969CB637}" srcOrd="2" destOrd="0" parTransId="{97B7A326-190E-487B-9546-BB51A97680FA}" sibTransId="{EF293265-475A-4641-9329-82C6AC395297}"/>
    <dgm:cxn modelId="{9636129D-F777-4174-B655-7193A3DDA13A}" type="presOf" srcId="{1A53B528-4B73-4476-AAA3-DA53D8694E89}" destId="{A82570EB-9047-4C30-B34C-BC41F943A042}" srcOrd="0" destOrd="0" presId="urn:microsoft.com/office/officeart/2005/8/layout/vList5"/>
    <dgm:cxn modelId="{23FEEC05-7904-43E3-A050-B1224CE28174}" type="presOf" srcId="{32EE9BBF-B02B-4DE9-A826-A3930A24887B}" destId="{5DB3C171-F262-490B-B8BB-BFFA46B0586B}"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3" destOrd="0" parTransId="{E7431F42-F3FE-4211-BBB6-6B8BB707376F}" sibTransId="{16C2B6E5-B2B4-44AF-BD70-175CAA796C20}"/>
    <dgm:cxn modelId="{66FE577D-BC34-4F9B-86E9-91C50C1B44AB}" type="presOf" srcId="{2D199BE9-D96D-4096-B485-4ADBBBFA8474}" destId="{5DB3C171-F262-490B-B8BB-BFFA46B0586B}" srcOrd="0" destOrd="3"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a:t>
          </a:r>
          <a:r>
            <a:rPr lang="pl-PL" sz="1600" b="1" u="sng" dirty="0" smtClean="0">
              <a:solidFill>
                <a:schemeClr val="tx1"/>
              </a:solidFill>
            </a:rPr>
            <a:t>4</a:t>
          </a:r>
          <a:endParaRPr lang="pl-PL" sz="1600" b="1" u="sng" dirty="0">
            <a:solidFill>
              <a:schemeClr val="tx1"/>
            </a:solidFill>
          </a:endParaRPr>
        </a:p>
        <a:p>
          <a:pPr algn="ctr"/>
          <a:r>
            <a:rPr lang="pl-PL" sz="1600" b="1" u="none" dirty="0">
              <a:solidFill>
                <a:srgbClr val="FF0000"/>
              </a:solidFill>
            </a:rPr>
            <a:t>Liczba </a:t>
          </a:r>
          <a:r>
            <a:rPr lang="pl-PL" sz="1600" b="1" u="none" dirty="0" smtClean="0">
              <a:solidFill>
                <a:srgbClr val="FF0000"/>
              </a:solidFill>
            </a:rPr>
            <a:t>podmiotów</a:t>
          </a:r>
          <a:r>
            <a:rPr lang="pl-PL" sz="1600" b="1" u="none" dirty="0" smtClean="0">
              <a:solidFill>
                <a:schemeClr val="tx1"/>
              </a:solidFill>
            </a:rPr>
            <a:t>, wykorzystujących TIK</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rgbClr val="FF0000"/>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56114F1F-BAED-4FEF-A515-CBC5C4CBBA38}" type="presOf" srcId="{621AB93B-5B7B-404A-AAC6-82585374894E}" destId="{30A5BAFA-D867-4432-A555-078896BF780D}" srcOrd="0" destOrd="0" presId="urn:microsoft.com/office/officeart/2005/8/layout/vList5"/>
    <dgm:cxn modelId="{37017F2B-7DCE-4651-91DC-9026D88568E9}" type="presOf" srcId="{2D199BE9-D96D-4096-B485-4ADBBBFA8474}" destId="{5DB3C171-F262-490B-B8BB-BFFA46B0586B}" srcOrd="0" destOrd="1" presId="urn:microsoft.com/office/officeart/2005/8/layout/vList5"/>
    <dgm:cxn modelId="{F7702DF9-4CA3-4CCD-90AE-C918009030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1" destOrd="0" parTransId="{E7431F42-F3FE-4211-BBB6-6B8BB707376F}" sibTransId="{16C2B6E5-B2B4-44AF-BD70-175CAA796C20}"/>
    <dgm:cxn modelId="{7AB05BE6-30F9-4392-9B96-7A4EF71118AB}" type="presOf" srcId="{1A53B528-4B73-4476-AAA3-DA53D8694E89}" destId="{A82570EB-9047-4C30-B34C-BC41F943A042}" srcOrd="0" destOrd="0" presId="urn:microsoft.com/office/officeart/2005/8/layout/vList5"/>
    <dgm:cxn modelId="{87009B24-ABC5-4920-85F8-85F37B52D1EA}" type="presParOf" srcId="{A82570EB-9047-4C30-B34C-BC41F943A042}" destId="{74CEAA77-1A9F-4EE7-8009-B36DC94847D6}" srcOrd="0" destOrd="0" presId="urn:microsoft.com/office/officeart/2005/8/layout/vList5"/>
    <dgm:cxn modelId="{C2466FB4-7650-4D3A-953F-31611DFEF5FB}" type="presParOf" srcId="{74CEAA77-1A9F-4EE7-8009-B36DC94847D6}" destId="{30A5BAFA-D867-4432-A555-078896BF780D}" srcOrd="0" destOrd="0" presId="urn:microsoft.com/office/officeart/2005/8/layout/vList5"/>
    <dgm:cxn modelId="{4AC46F15-AB65-40F6-B864-A8D5BA42495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smtClean="0"/>
            <a:t>22 czerwiec </a:t>
          </a:r>
          <a:r>
            <a:rPr lang="pl-PL" sz="1600" b="1" u="sng" dirty="0"/>
            <a:t>2017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smtClean="0">
              <a:solidFill>
                <a:schemeClr val="tx1"/>
              </a:solidFill>
            </a:rPr>
            <a:t>6 </a:t>
          </a:r>
          <a:r>
            <a:rPr lang="pl-PL" sz="1600" b="1" u="sng" dirty="0" smtClean="0"/>
            <a:t>lipiec </a:t>
          </a:r>
          <a:r>
            <a:rPr lang="pl-PL" sz="1600" b="1" u="sng" dirty="0"/>
            <a:t>2017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D357FE1C-4D9F-4DD0-9EFC-FBAB1C9EE6DC}" srcId="{9C158368-C9E0-4942-8526-5CE49BCD721C}" destId="{266B6F82-9144-4118-8A8C-F617EBB65760}" srcOrd="3" destOrd="0" parTransId="{2B1DA73E-63F9-4AD8-B770-ABCB20A7EEA8}" sibTransId="{6ABA4689-0AA8-4E16-A404-9101DA1C570B}"/>
    <dgm:cxn modelId="{A336F5DF-A46E-4961-9BCF-6E489D970185}" type="presOf" srcId="{1A53B528-4B73-4476-AAA3-DA53D8694E89}" destId="{A82570EB-9047-4C30-B34C-BC41F943A042}"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67308FE5-6659-417E-88E0-AF479F214055}" type="presOf" srcId="{60FB2C38-1A01-4EC9-BF8F-D4B1929D93AA}" destId="{6057DA86-162F-440C-8D5E-0A6D86B8CF0F}" srcOrd="0" destOrd="1" presId="urn:microsoft.com/office/officeart/2005/8/layout/vList5"/>
    <dgm:cxn modelId="{73ABC11D-85DF-4C8E-A56E-6928AE5147C5}" type="presOf" srcId="{CFBBA619-907D-4722-954C-43E8DDE9BD83}" destId="{6057DA86-162F-440C-8D5E-0A6D86B8CF0F}" srcOrd="0" destOrd="2" presId="urn:microsoft.com/office/officeart/2005/8/layout/vList5"/>
    <dgm:cxn modelId="{43BE6744-E289-4362-8F92-25AAB0BF322B}" type="presOf" srcId="{32EE9BBF-B02B-4DE9-A826-A3930A24887B}" destId="{5DB3C171-F262-490B-B8BB-BFFA46B0586B}" srcOrd="0" destOrd="0" presId="urn:microsoft.com/office/officeart/2005/8/layout/vList5"/>
    <dgm:cxn modelId="{D139EE11-7F98-421B-AFEF-6ED60674E05F}" type="presOf" srcId="{DA6E603D-E34D-4EC6-B48D-740809166CA4}" destId="{6057DA86-162F-440C-8D5E-0A6D86B8CF0F}" srcOrd="0" destOrd="0" presId="urn:microsoft.com/office/officeart/2005/8/layout/vList5"/>
    <dgm:cxn modelId="{195584F5-0B2A-416C-92AF-0CEE4CF46193}" type="presOf" srcId="{9C158368-C9E0-4942-8526-5CE49BCD721C}" destId="{EC26B3CA-5F55-4ED6-AEA1-83422FEC2FA3}" srcOrd="0" destOrd="0"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2BB5EC68-A10C-4BF7-8867-47D9F559A22D}" type="presOf" srcId="{266B6F82-9144-4118-8A8C-F617EBB65760}"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1C583B-298D-41B5-B6C7-CD3AB000E435}"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a:t>
          </a:r>
          <a:r>
            <a:rPr lang="pl-PL" sz="1000" dirty="0" smtClean="0"/>
            <a:t>publicznych,</a:t>
          </a:r>
          <a:endParaRPr lang="pl-PL" sz="1000" dirty="0"/>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5E3D95-98F2-434E-9C32-A0C132854C5B}"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703DD289-E328-4B3F-BF83-C18F775C3BB3}" type="presOf" srcId="{9C158368-C9E0-4942-8526-5CE49BCD721C}" destId="{EC26B3CA-5F55-4ED6-AEA1-83422FEC2FA3}"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C7A2549E-7691-423F-888A-A08EA6E3DD0C}" type="presOf" srcId="{1A53B528-4B73-4476-AAA3-DA53D8694E89}" destId="{A82570EB-9047-4C30-B34C-BC41F943A042}" srcOrd="0" destOrd="0"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65FF9514-2ED1-4B48-BD06-933ACF478F12}" type="presOf" srcId="{621AB93B-5B7B-404A-AAC6-82585374894E}" destId="{30A5BAFA-D867-4432-A555-078896BF780D}" srcOrd="0" destOrd="0" presId="urn:microsoft.com/office/officeart/2005/8/layout/vList5"/>
    <dgm:cxn modelId="{7A6D18F3-3C98-4E8D-B640-BA2E99509590}" type="presOf" srcId="{4181E192-2C13-426C-873D-EA239C102F79}" destId="{5DB3C171-F262-490B-B8BB-BFFA46B0586B}" srcOrd="0" destOrd="2"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9FD3F276-8749-4EE0-8DF6-2E1692538D1D}"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5F599743-C2C7-482F-AF8B-06E528130954}" type="presOf" srcId="{DA6E603D-E34D-4EC6-B48D-740809166CA4}" destId="{6057DA86-162F-440C-8D5E-0A6D86B8CF0F}" srcOrd="0" destOrd="0" presId="urn:microsoft.com/office/officeart/2005/8/layout/vList5"/>
    <dgm:cxn modelId="{D5A36CEA-93E0-4949-96B3-ACF94E9E4FA0}" type="presOf" srcId="{8869C104-DB2D-4A93-B909-4B73C00619DE}"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6490752-7CE2-4C93-9F3E-48DC9C15239E}" srcId="{32EE9BBF-B02B-4DE9-A826-A3930A24887B}" destId="{38C09ACD-8C86-49DF-992B-1514DAA72A1F}" srcOrd="0" destOrd="0" parTransId="{92CA1727-773E-4876-968D-2E373559751F}" sibTransId="{287828BA-0B9D-4004-B4B4-CDAA44FE96E8}"/>
    <dgm:cxn modelId="{AC46DB42-013E-4675-878F-5B0CE9182278}" type="presOf" srcId="{A011A63C-7D88-46BC-991E-52DB4F793813}" destId="{6057DA86-162F-440C-8D5E-0A6D86B8CF0F}" srcOrd="0" destOrd="3" presId="urn:microsoft.com/office/officeart/2005/8/layout/vList5"/>
    <dgm:cxn modelId="{4010E64A-BE81-46BA-AC68-8D8624EAF75C}" type="presOf" srcId="{A8448429-F3F7-4C5A-A753-2FE344CD2D90}" destId="{6057DA86-162F-440C-8D5E-0A6D86B8CF0F}" srcOrd="0" destOrd="2" presId="urn:microsoft.com/office/officeart/2005/8/layout/vList5"/>
    <dgm:cxn modelId="{83970ED2-A776-41C5-BBB4-82D92FE3905F}" type="presOf" srcId="{C70941B7-8EEF-42F1-A05B-1103DE62E941}" destId="{5DB3C171-F262-490B-B8BB-BFFA46B0586B}" srcOrd="0" destOrd="3"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a:solidFill>
                <a:srgbClr val="FF0000"/>
              </a:solidFill>
            </a:rPr>
            <a:t>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03A1B19-D31C-4762-AB5D-5BB51628A437}" type="presOf" srcId="{1A53B528-4B73-4476-AAA3-DA53D8694E89}" destId="{A82570EB-9047-4C30-B34C-BC41F943A042}" srcOrd="0" destOrd="0" presId="urn:microsoft.com/office/officeart/2005/8/layout/vList5"/>
    <dgm:cxn modelId="{38C5E287-9D04-4E3D-8487-C9B35086310C}" type="presOf" srcId="{DA6E603D-E34D-4EC6-B48D-740809166CA4}" destId="{6057DA86-162F-440C-8D5E-0A6D86B8CF0F}" srcOrd="0" destOrd="0" presId="urn:microsoft.com/office/officeart/2005/8/layout/vList5"/>
    <dgm:cxn modelId="{8A73B555-8627-425C-8CF6-3C538629601E}" type="presOf" srcId="{621AB93B-5B7B-404A-AAC6-82585374894E}" destId="{30A5BAFA-D867-4432-A555-078896BF780D}" srcOrd="0" destOrd="0" presId="urn:microsoft.com/office/officeart/2005/8/layout/vList5"/>
    <dgm:cxn modelId="{98E4ED11-F8AF-46A3-B752-FB006EC7BD23}" type="presOf" srcId="{FD05E6AA-9BDE-48F2-8EC1-0CAF58EAE480}" destId="{6057DA86-162F-440C-8D5E-0A6D86B8CF0F}" srcOrd="0" destOrd="1"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31E32E61-203E-4AC6-90A7-72147A6CD173}"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A1BC95-0279-4695-84B6-FA08BC74168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9. Wkład własny</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zapewnił odpowiedni poziom wkładu własnego określony w regulaminie konkursu tj. </a:t>
          </a:r>
          <a:br>
            <a:rPr lang="pl-PL" sz="1400" dirty="0"/>
          </a:br>
          <a:r>
            <a:rPr lang="pl-PL" sz="1400" b="1" dirty="0"/>
            <a:t>5% wkładu własnego</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531E11F9-81AB-4813-9633-90CA7E98DC75}" type="presOf" srcId="{1A53B528-4B73-4476-AAA3-DA53D8694E89}" destId="{A82570EB-9047-4C30-B34C-BC41F943A042}" srcOrd="0" destOrd="0" presId="urn:microsoft.com/office/officeart/2005/8/layout/vList5"/>
    <dgm:cxn modelId="{FE61E1FA-4638-423D-B1E0-5BEB906E9312}" type="presOf" srcId="{621AB93B-5B7B-404A-AAC6-82585374894E}" destId="{30A5BAFA-D867-4432-A555-078896BF780D}" srcOrd="0" destOrd="0" presId="urn:microsoft.com/office/officeart/2005/8/layout/vList5"/>
    <dgm:cxn modelId="{9B6B643B-8200-473A-83B5-DD92FB352982}"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C9A9581-6479-4527-B41B-3F997E3898D1}" type="presParOf" srcId="{A82570EB-9047-4C30-B34C-BC41F943A042}" destId="{74CEAA77-1A9F-4EE7-8009-B36DC94847D6}" srcOrd="0" destOrd="0" presId="urn:microsoft.com/office/officeart/2005/8/layout/vList5"/>
    <dgm:cxn modelId="{E6AB9093-26A1-4A28-BB4D-E319224FA7A4}" type="presParOf" srcId="{74CEAA77-1A9F-4EE7-8009-B36DC94847D6}" destId="{30A5BAFA-D867-4432-A555-078896BF780D}" srcOrd="0" destOrd="0" presId="urn:microsoft.com/office/officeart/2005/8/layout/vList5"/>
    <dgm:cxn modelId="{EF175793-E238-4ADC-875F-9A190FAFD6F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rgbClr val="FF0000"/>
              </a:solidFill>
            </a:rPr>
            <a:t>10. </a:t>
          </a:r>
          <a:r>
            <a:rPr lang="pl-PL" sz="1600" b="1" dirty="0">
              <a:solidFill>
                <a:srgbClr val="FF0000"/>
              </a:solidFill>
            </a:rPr>
            <a:t>Uproszczone metody rozliczania projektów</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11. </a:t>
          </a:r>
          <a:r>
            <a:rPr lang="pl-PL" sz="1600" b="1" dirty="0">
              <a:solidFill>
                <a:schemeClr val="tx1"/>
              </a:solidFill>
            </a:rPr>
            <a:t>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 projekcie, w którym wartość wkładu publicznego (środków publicznych) </a:t>
          </a:r>
          <a:r>
            <a:rPr lang="pl-PL" sz="1000" b="1" dirty="0"/>
            <a:t>nie przekracza 100 000 EUR (tj. </a:t>
          </a:r>
          <a:r>
            <a:rPr lang="pl-PL" sz="1000" b="1" dirty="0" smtClean="0"/>
            <a:t>442 160 </a:t>
          </a:r>
          <a:r>
            <a:rPr lang="pl-PL" sz="1000" b="1" dirty="0"/>
            <a:t>PLN)</a:t>
          </a:r>
          <a:r>
            <a:rPr lang="pl-PL" sz="1000" dirty="0"/>
            <a:t> </a:t>
          </a:r>
          <a:r>
            <a:rPr lang="pl-PL" sz="1000" b="1" dirty="0"/>
            <a:t>zastosowano kwoty ryczałtowe</a:t>
          </a:r>
          <a:r>
            <a:rPr lang="pl-PL" sz="1000" dirty="0"/>
            <a:t>,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W sytuacjach określonych w regulaminie konkursu zastosowano pozostałe uproszczone metody rozliczania wydatków,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51F0C3D-D67C-435F-8FCB-CC34B700D503}" type="presOf" srcId="{621AB93B-5B7B-404A-AAC6-82585374894E}" destId="{30A5BAFA-D867-4432-A555-078896BF780D}" srcOrd="0" destOrd="0" presId="urn:microsoft.com/office/officeart/2005/8/layout/vList5"/>
    <dgm:cxn modelId="{390F100E-6957-438D-BD6A-57AF705D34B1}" type="presOf" srcId="{32EE9BBF-B02B-4DE9-A826-A3930A24887B}" destId="{5DB3C171-F262-490B-B8BB-BFFA46B0586B}" srcOrd="0" destOrd="0" presId="urn:microsoft.com/office/officeart/2005/8/layout/vList5"/>
    <dgm:cxn modelId="{77F19924-DBCE-4339-B21E-ACD8ED4659A1}" type="presOf" srcId="{1A53B528-4B73-4476-AAA3-DA53D8694E89}" destId="{A82570EB-9047-4C30-B34C-BC41F943A042}"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395FC52-E4E8-48F0-B360-2FC6A298C71C}" type="presOf" srcId="{9C158368-C9E0-4942-8526-5CE49BCD721C}" destId="{EC26B3CA-5F55-4ED6-AEA1-83422FEC2FA3}" srcOrd="0" destOrd="0" presId="urn:microsoft.com/office/officeart/2005/8/layout/vList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a:t>
          </a:r>
          <a:r>
            <a:rPr lang="pl-PL" sz="1600" b="1" dirty="0" smtClean="0">
              <a:solidFill>
                <a:schemeClr val="tx1"/>
              </a:solidFill>
            </a:rPr>
            <a:t>Kryterium adekwatności celu projektu i założonych do osiągnięcia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smtClean="0">
              <a:latin typeface="+mn-lt"/>
            </a:rPr>
            <a:t>Czy dobór grupy docelowej jest adekwatny do założeń projektu oraz RPO WD 2014-2020, w tym czy zawiera wystarczający opis:</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a:t>
          </a:r>
          <a:r>
            <a:rPr lang="pl-PL" sz="1600" b="1" dirty="0" smtClean="0">
              <a:solidFill>
                <a:schemeClr val="tx1"/>
              </a:solidFill>
            </a:rPr>
            <a:t>Kryterium doboru grupy docelowej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projekt jest zgodny z właściwym celem szczegółowym RPO WD 2014-2020 oraz w jaki sposób projekt przyczyni się do osiągnięcia celu szczegółowego RPO WD 2014-2020?</a:t>
          </a:r>
          <a:endParaRPr lang="pl-PL" sz="10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9031A269-36B4-47C6-859A-D8E9B1C3F3C2}">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potrzeba realizacji projektu jest wystarczająco uzasadniona i odpowiada na zdiagnozowany problem? </a:t>
          </a:r>
          <a:endParaRPr lang="pl-PL" sz="1000" b="1" dirty="0">
            <a:latin typeface="+mn-lt"/>
          </a:endParaRPr>
        </a:p>
      </dgm:t>
    </dgm:pt>
    <dgm:pt modelId="{81105101-6E41-4BF4-9597-B705C01AA413}" type="parTrans" cxnId="{EA9C59F3-47AC-4216-94A1-95F46CC242CB}">
      <dgm:prSet/>
      <dgm:spPr/>
    </dgm:pt>
    <dgm:pt modelId="{A9E8E867-11C0-4FA2-8D8A-4309DAD6BF5B}" type="sibTrans" cxnId="{EA9C59F3-47AC-4216-94A1-95F46CC242CB}">
      <dgm:prSet/>
      <dgm:spPr/>
    </dgm:pt>
    <dgm:pt modelId="{8C0BC3A7-9849-42CD-9F7F-144EF13E305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zaplanowane w ramach projektu wartości wskaźników są adekwatne w stosunku do potrzeb i celów projektu, a założone do osiągnięcia wartości są realne? </a:t>
          </a:r>
          <a:endParaRPr lang="pl-PL" sz="1000" b="1" dirty="0">
            <a:latin typeface="+mn-lt"/>
          </a:endParaRPr>
        </a:p>
      </dgm:t>
    </dgm:pt>
    <dgm:pt modelId="{8E8A8471-131D-462D-8A0F-2FB8EADABABA}" type="parTrans" cxnId="{CE1535CC-361D-45A8-8421-65852FB0E3CC}">
      <dgm:prSet/>
      <dgm:spPr/>
    </dgm:pt>
    <dgm:pt modelId="{2F95DECF-A96E-4CFF-980E-271C440EEAAE}" type="sibTrans" cxnId="{CE1535CC-361D-45A8-8421-65852FB0E3CC}">
      <dgm:prSet/>
      <dgm:spPr/>
    </dgm:pt>
    <dgm:pt modelId="{8D352AF9-8585-40BA-B22B-34D8CF0F97B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Dodatkowo w przypadku projektów o wartości co najmniej 2 mln złotych:</a:t>
          </a:r>
          <a:endParaRPr lang="pl-PL" sz="1000" b="1" dirty="0">
            <a:latin typeface="+mn-lt"/>
          </a:endParaRPr>
        </a:p>
      </dgm:t>
    </dgm:pt>
    <dgm:pt modelId="{E715C8B2-1DEB-4BD0-A597-F7C1720EF1F8}" type="parTrans" cxnId="{8BEBB82F-A29D-4453-9E25-8932909456ED}">
      <dgm:prSet/>
      <dgm:spPr/>
    </dgm:pt>
    <dgm:pt modelId="{7B98099D-D281-4A8F-BDF0-D72FD1B1F1BA}" type="sibTrans" cxnId="{8BEBB82F-A29D-4453-9E25-8932909456ED}">
      <dgm:prSet/>
      <dgm:spPr/>
    </dgm:pt>
    <dgm:pt modelId="{4A32F020-7C9A-4D3D-A699-7421537766BB}">
      <dgm:prSet custT="1"/>
      <dgm:spPr/>
      <dgm:t>
        <a:bodyPr/>
        <a:lstStyle/>
        <a:p>
          <a:r>
            <a:rPr lang="pl-PL" sz="1000" dirty="0" smtClean="0">
              <a:latin typeface="+mn-lt"/>
            </a:rPr>
            <a:t>Czy przedstawiono wystarczający opis ryzyka nieosiągnięcia założeń projektu oraz zaplanowanych w ramach projektu działań zaradczych?</a:t>
          </a:r>
          <a:endParaRPr lang="pl-PL" sz="1000" dirty="0">
            <a:latin typeface="+mn-lt"/>
          </a:endParaRPr>
        </a:p>
      </dgm:t>
    </dgm:pt>
    <dgm:pt modelId="{B78662BA-D31C-4D40-9EB6-9591183F7066}" type="parTrans" cxnId="{D12A8E98-341D-4325-A066-11846EB30F5B}">
      <dgm:prSet/>
      <dgm:spPr/>
      <dgm:t>
        <a:bodyPr/>
        <a:lstStyle/>
        <a:p>
          <a:endParaRPr lang="pl-PL"/>
        </a:p>
      </dgm:t>
    </dgm:pt>
    <dgm:pt modelId="{FDE945CC-FB4C-4B32-AC9C-04EF3F3CAEFA}" type="sibTrans" cxnId="{D12A8E98-341D-4325-A066-11846EB30F5B}">
      <dgm:prSet/>
      <dgm:spPr/>
      <dgm:t>
        <a:bodyPr/>
        <a:lstStyle/>
        <a:p>
          <a:endParaRPr lang="pl-PL"/>
        </a:p>
      </dgm:t>
    </dgm:pt>
    <dgm:pt modelId="{6E6505CE-C66B-42BB-87EB-D2DE1A8B190F}">
      <dgm:prSet custT="1"/>
      <dgm:spPr/>
      <dgm:t>
        <a:bodyPr/>
        <a:lstStyle/>
        <a:p>
          <a:r>
            <a:rPr lang="pl-PL" sz="1000" dirty="0" smtClean="0">
              <a:latin typeface="+mn-lt"/>
            </a:rPr>
            <a:t>grupy docelowej, jaka będzie wspierana w ramach projektu;</a:t>
          </a:r>
          <a:endParaRPr lang="pl-PL" sz="1000" dirty="0">
            <a:latin typeface="+mn-lt"/>
          </a:endParaRPr>
        </a:p>
      </dgm:t>
    </dgm:pt>
    <dgm:pt modelId="{48EC3A51-1371-4159-9744-AC2047288CDE}" type="parTrans" cxnId="{27B5F4D7-C515-405A-AA1E-D61DB4507C1F}">
      <dgm:prSet/>
      <dgm:spPr/>
      <dgm:t>
        <a:bodyPr/>
        <a:lstStyle/>
        <a:p>
          <a:endParaRPr lang="pl-PL"/>
        </a:p>
      </dgm:t>
    </dgm:pt>
    <dgm:pt modelId="{529F676B-234E-48DB-B546-402202B13FCB}" type="sibTrans" cxnId="{27B5F4D7-C515-405A-AA1E-D61DB4507C1F}">
      <dgm:prSet/>
      <dgm:spPr/>
      <dgm:t>
        <a:bodyPr/>
        <a:lstStyle/>
        <a:p>
          <a:endParaRPr lang="pl-PL"/>
        </a:p>
      </dgm:t>
    </dgm:pt>
    <dgm:pt modelId="{E95D3EED-B39A-4C44-8431-A31186A59877}">
      <dgm:prSet custT="1"/>
      <dgm:spPr/>
      <dgm:t>
        <a:bodyPr/>
        <a:lstStyle/>
        <a:p>
          <a:r>
            <a:rPr lang="pl-PL" sz="1000" dirty="0" smtClean="0">
              <a:latin typeface="+mn-lt"/>
            </a:rPr>
            <a:t>potrzeb i oczekiwań uczestników projektu w kontekście wsparcia, które ma być udzielane w ramach projektu;</a:t>
          </a:r>
          <a:endParaRPr lang="pl-PL" sz="1000" dirty="0">
            <a:latin typeface="+mn-lt"/>
          </a:endParaRPr>
        </a:p>
      </dgm:t>
    </dgm:pt>
    <dgm:pt modelId="{00191BBF-3C44-44C6-97AB-F216517A9D88}" type="parTrans" cxnId="{6B982346-00F0-4081-B21B-12BFCF62811A}">
      <dgm:prSet/>
      <dgm:spPr/>
      <dgm:t>
        <a:bodyPr/>
        <a:lstStyle/>
        <a:p>
          <a:endParaRPr lang="pl-PL"/>
        </a:p>
      </dgm:t>
    </dgm:pt>
    <dgm:pt modelId="{8FE74B82-73F7-4DDC-AE22-39EBDE02A7E6}" type="sibTrans" cxnId="{6B982346-00F0-4081-B21B-12BFCF62811A}">
      <dgm:prSet/>
      <dgm:spPr/>
      <dgm:t>
        <a:bodyPr/>
        <a:lstStyle/>
        <a:p>
          <a:endParaRPr lang="pl-PL"/>
        </a:p>
      </dgm:t>
    </dgm:pt>
    <dgm:pt modelId="{EF5EBA44-970C-4F9E-A1CF-4E7849B7C92C}">
      <dgm:prSet custT="1"/>
      <dgm:spPr/>
      <dgm:t>
        <a:bodyPr/>
        <a:lstStyle/>
        <a:p>
          <a:r>
            <a:rPr lang="pl-PL" sz="1000" dirty="0" smtClean="0">
              <a:latin typeface="+mn-lt"/>
            </a:rPr>
            <a:t>barier, na które napotykają uczestnicy projektu;</a:t>
          </a:r>
          <a:endParaRPr lang="pl-PL" sz="1000" dirty="0">
            <a:latin typeface="+mn-lt"/>
          </a:endParaRPr>
        </a:p>
      </dgm:t>
    </dgm:pt>
    <dgm:pt modelId="{6FCD5ADB-21BA-4F42-91F1-4B857ECA4B83}" type="parTrans" cxnId="{F35E022E-25CD-48C0-99AB-9CB4E46653D9}">
      <dgm:prSet/>
      <dgm:spPr/>
      <dgm:t>
        <a:bodyPr/>
        <a:lstStyle/>
        <a:p>
          <a:endParaRPr lang="pl-PL"/>
        </a:p>
      </dgm:t>
    </dgm:pt>
    <dgm:pt modelId="{12A22122-3431-4288-B1E1-C70200FFBDCF}" type="sibTrans" cxnId="{F35E022E-25CD-48C0-99AB-9CB4E46653D9}">
      <dgm:prSet/>
      <dgm:spPr/>
      <dgm:t>
        <a:bodyPr/>
        <a:lstStyle/>
        <a:p>
          <a:endParaRPr lang="pl-PL"/>
        </a:p>
      </dgm:t>
    </dgm:pt>
    <dgm:pt modelId="{9D9814E0-505A-44E0-9F2F-916DE293B659}">
      <dgm:prSet custT="1"/>
      <dgm:spPr/>
      <dgm:t>
        <a:bodyPr/>
        <a:lstStyle/>
        <a:p>
          <a:r>
            <a:rPr lang="pl-PL" sz="1000" dirty="0" smtClean="0">
              <a:latin typeface="+mn-lt"/>
            </a:rPr>
            <a:t>skali zainteresowania potencjalnych uczestników projektu;</a:t>
          </a:r>
          <a:endParaRPr lang="pl-PL" sz="1000" dirty="0">
            <a:latin typeface="+mn-lt"/>
          </a:endParaRPr>
        </a:p>
      </dgm:t>
    </dgm:pt>
    <dgm:pt modelId="{831A4637-E225-4CD0-ABB9-08A7254965FC}" type="parTrans" cxnId="{DA5EF0B7-03C4-40F8-B53F-90678B42D836}">
      <dgm:prSet/>
      <dgm:spPr/>
      <dgm:t>
        <a:bodyPr/>
        <a:lstStyle/>
        <a:p>
          <a:endParaRPr lang="pl-PL"/>
        </a:p>
      </dgm:t>
    </dgm:pt>
    <dgm:pt modelId="{BDD8302E-7A44-4D27-BAC6-97C23EC0E678}" type="sibTrans" cxnId="{DA5EF0B7-03C4-40F8-B53F-90678B42D836}">
      <dgm:prSet/>
      <dgm:spPr/>
      <dgm:t>
        <a:bodyPr/>
        <a:lstStyle/>
        <a:p>
          <a:endParaRPr lang="pl-PL"/>
        </a:p>
      </dgm:t>
    </dgm:pt>
    <dgm:pt modelId="{F56A7E71-9D22-4BBB-BE7F-05E05357A97A}">
      <dgm:prSet custT="1"/>
      <dgm:spPr/>
      <dgm:t>
        <a:bodyPr/>
        <a:lstStyle/>
        <a:p>
          <a:r>
            <a:rPr lang="pl-PL" sz="1000" dirty="0" smtClean="0">
              <a:latin typeface="+mn-lt"/>
            </a:rPr>
            <a:t>sposobu rekrutacji uczestników projektu, w tym kryteriów rekrutacji zapewnienia dostępności rekrutacji dla osób z </a:t>
          </a:r>
          <a:r>
            <a:rPr lang="pl-PL" sz="1000" dirty="0" err="1" smtClean="0">
              <a:latin typeface="+mn-lt"/>
            </a:rPr>
            <a:t>niepełnosprawnościami</a:t>
          </a:r>
          <a:r>
            <a:rPr lang="pl-PL" sz="1000" dirty="0" smtClean="0">
              <a:latin typeface="+mn-lt"/>
            </a:rPr>
            <a:t>?</a:t>
          </a:r>
          <a:endParaRPr lang="pl-PL" sz="1000" dirty="0">
            <a:latin typeface="+mn-lt"/>
          </a:endParaRPr>
        </a:p>
      </dgm:t>
    </dgm:pt>
    <dgm:pt modelId="{1489358D-D03B-4FC7-B700-2707E4062C7B}" type="parTrans" cxnId="{000543F5-CB80-4025-97EE-0A4ECE06BE84}">
      <dgm:prSet/>
      <dgm:spPr/>
      <dgm:t>
        <a:bodyPr/>
        <a:lstStyle/>
        <a:p>
          <a:endParaRPr lang="pl-PL"/>
        </a:p>
      </dgm:t>
    </dgm:pt>
    <dgm:pt modelId="{6520AF4C-60F8-4AE1-8642-2B40F4393770}" type="sibTrans" cxnId="{000543F5-CB80-4025-97EE-0A4ECE06BE8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435AB5D-BDB7-4392-B102-BC0408BB32FE}" type="presOf" srcId="{9031A269-36B4-47C6-859A-D8E9B1C3F3C2}" destId="{5DB3C171-F262-490B-B8BB-BFFA46B0586B}"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97E7323-548E-4F9A-9050-7724BAC62AE9}" srcId="{1A53B528-4B73-4476-AAA3-DA53D8694E89}" destId="{9C158368-C9E0-4942-8526-5CE49BCD721C}" srcOrd="1" destOrd="0" parTransId="{913B76B3-2567-408B-94B7-AFBDAB2A403C}" sibTransId="{B623BF15-8EEA-4288-8854-030DD4F9EF8D}"/>
    <dgm:cxn modelId="{E8A1DA22-0E71-431A-A4F6-5BE3662DE75C}" type="presOf" srcId="{E95D3EED-B39A-4C44-8431-A31186A59877}" destId="{6057DA86-162F-440C-8D5E-0A6D86B8CF0F}" srcOrd="0" destOrd="2" presId="urn:microsoft.com/office/officeart/2005/8/layout/vList5"/>
    <dgm:cxn modelId="{DDE522FD-47E8-42F8-8136-686441FA6D0E}" type="presOf" srcId="{8D352AF9-8585-40BA-B22B-34D8CF0F97BB}" destId="{5DB3C171-F262-490B-B8BB-BFFA46B0586B}" srcOrd="0" destOrd="3" presId="urn:microsoft.com/office/officeart/2005/8/layout/vList5"/>
    <dgm:cxn modelId="{D287A2E3-2DD5-4DD2-85C8-2F9C9D56BC62}" type="presOf" srcId="{F56A7E71-9D22-4BBB-BE7F-05E05357A97A}" destId="{6057DA86-162F-440C-8D5E-0A6D86B8CF0F}" srcOrd="0" destOrd="5" presId="urn:microsoft.com/office/officeart/2005/8/layout/vList5"/>
    <dgm:cxn modelId="{D12A8E98-341D-4325-A066-11846EB30F5B}" srcId="{621AB93B-5B7B-404A-AAC6-82585374894E}" destId="{4A32F020-7C9A-4D3D-A699-7421537766BB}" srcOrd="4" destOrd="0" parTransId="{B78662BA-D31C-4D40-9EB6-9591183F7066}" sibTransId="{FDE945CC-FB4C-4B32-AC9C-04EF3F3CAEFA}"/>
    <dgm:cxn modelId="{DA5EF0B7-03C4-40F8-B53F-90678B42D836}" srcId="{DA6E603D-E34D-4EC6-B48D-740809166CA4}" destId="{9D9814E0-505A-44E0-9F2F-916DE293B659}" srcOrd="3" destOrd="0" parTransId="{831A4637-E225-4CD0-ABB9-08A7254965FC}" sibTransId="{BDD8302E-7A44-4D27-BAC6-97C23EC0E678}"/>
    <dgm:cxn modelId="{8BEBB82F-A29D-4453-9E25-8932909456ED}" srcId="{621AB93B-5B7B-404A-AAC6-82585374894E}" destId="{8D352AF9-8585-40BA-B22B-34D8CF0F97BB}" srcOrd="3" destOrd="0" parTransId="{E715C8B2-1DEB-4BD0-A597-F7C1720EF1F8}" sibTransId="{7B98099D-D281-4A8F-BDF0-D72FD1B1F1BA}"/>
    <dgm:cxn modelId="{EA9C59F3-47AC-4216-94A1-95F46CC242CB}" srcId="{621AB93B-5B7B-404A-AAC6-82585374894E}" destId="{9031A269-36B4-47C6-859A-D8E9B1C3F3C2}" srcOrd="1" destOrd="0" parTransId="{81105101-6E41-4BF4-9597-B705C01AA413}" sibTransId="{A9E8E867-11C0-4FA2-8D8A-4309DAD6BF5B}"/>
    <dgm:cxn modelId="{27B5F4D7-C515-405A-AA1E-D61DB4507C1F}" srcId="{DA6E603D-E34D-4EC6-B48D-740809166CA4}" destId="{6E6505CE-C66B-42BB-87EB-D2DE1A8B190F}" srcOrd="0" destOrd="0" parTransId="{48EC3A51-1371-4159-9744-AC2047288CDE}" sibTransId="{529F676B-234E-48DB-B546-402202B13FCB}"/>
    <dgm:cxn modelId="{000543F5-CB80-4025-97EE-0A4ECE06BE84}" srcId="{DA6E603D-E34D-4EC6-B48D-740809166CA4}" destId="{F56A7E71-9D22-4BBB-BE7F-05E05357A97A}" srcOrd="4" destOrd="0" parTransId="{1489358D-D03B-4FC7-B700-2707E4062C7B}" sibTransId="{6520AF4C-60F8-4AE1-8642-2B40F4393770}"/>
    <dgm:cxn modelId="{CE1535CC-361D-45A8-8421-65852FB0E3CC}" srcId="{621AB93B-5B7B-404A-AAC6-82585374894E}" destId="{8C0BC3A7-9849-42CD-9F7F-144EF13E305C}" srcOrd="2" destOrd="0" parTransId="{8E8A8471-131D-462D-8A0F-2FB8EADABABA}" sibTransId="{2F95DECF-A96E-4CFF-980E-271C440EEAAE}"/>
    <dgm:cxn modelId="{626B2E57-1870-4AAA-9E11-248692060525}" type="presOf" srcId="{4A32F020-7C9A-4D3D-A699-7421537766BB}" destId="{5DB3C171-F262-490B-B8BB-BFFA46B0586B}" srcOrd="0" destOrd="4"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A2C50851-8AB8-4E0E-B68B-8FA472292B29}" type="presOf" srcId="{32EE9BBF-B02B-4DE9-A826-A3930A24887B}" destId="{5DB3C171-F262-490B-B8BB-BFFA46B0586B}" srcOrd="0" destOrd="0" presId="urn:microsoft.com/office/officeart/2005/8/layout/vList5"/>
    <dgm:cxn modelId="{FAEC33A6-88A3-4DFC-8CD5-301B711B1F58}" type="presOf" srcId="{9D9814E0-505A-44E0-9F2F-916DE293B659}" destId="{6057DA86-162F-440C-8D5E-0A6D86B8CF0F}" srcOrd="0" destOrd="4" presId="urn:microsoft.com/office/officeart/2005/8/layout/vList5"/>
    <dgm:cxn modelId="{4B3DB7CD-9F23-4492-855B-B1C6EFCD0E59}" type="presOf" srcId="{EF5EBA44-970C-4F9E-A1CF-4E7849B7C92C}" destId="{6057DA86-162F-440C-8D5E-0A6D86B8CF0F}" srcOrd="0" destOrd="3" presId="urn:microsoft.com/office/officeart/2005/8/layout/vList5"/>
    <dgm:cxn modelId="{F35E022E-25CD-48C0-99AB-9CB4E46653D9}" srcId="{DA6E603D-E34D-4EC6-B48D-740809166CA4}" destId="{EF5EBA44-970C-4F9E-A1CF-4E7849B7C92C}" srcOrd="2" destOrd="0" parTransId="{6FCD5ADB-21BA-4F42-91F1-4B857ECA4B83}" sibTransId="{12A22122-3431-4288-B1E1-C70200FFBDCF}"/>
    <dgm:cxn modelId="{6B982346-00F0-4081-B21B-12BFCF62811A}" srcId="{DA6E603D-E34D-4EC6-B48D-740809166CA4}" destId="{E95D3EED-B39A-4C44-8431-A31186A59877}" srcOrd="1" destOrd="0" parTransId="{00191BBF-3C44-44C6-97AB-F216517A9D88}" sibTransId="{8FE74B82-73F7-4DDC-AE22-39EBDE02A7E6}"/>
    <dgm:cxn modelId="{E117E38E-DDD3-480D-A78D-8FCB154BAC0D}" srcId="{9C158368-C9E0-4942-8526-5CE49BCD721C}" destId="{DA6E603D-E34D-4EC6-B48D-740809166CA4}" srcOrd="0" destOrd="0" parTransId="{A8A154FD-2259-47AC-AD68-19EF82000962}" sibTransId="{9F49CB28-C9A9-4FC8-82B7-C5A3A7564928}"/>
    <dgm:cxn modelId="{94DD02E6-8F6D-4A39-82B4-C7EAD4D92A5D}" type="presOf" srcId="{1A53B528-4B73-4476-AAA3-DA53D8694E89}" destId="{A82570EB-9047-4C30-B34C-BC41F943A042}" srcOrd="0" destOrd="0" presId="urn:microsoft.com/office/officeart/2005/8/layout/vList5"/>
    <dgm:cxn modelId="{B86778BD-4DB6-4F87-B1DE-0CE49F1DE4D3}" type="presOf" srcId="{6E6505CE-C66B-42BB-87EB-D2DE1A8B190F}" destId="{6057DA86-162F-440C-8D5E-0A6D86B8CF0F}" srcOrd="0" destOrd="1" presId="urn:microsoft.com/office/officeart/2005/8/layout/vList5"/>
    <dgm:cxn modelId="{6CF62972-7B36-4CC6-9905-5E8A56BEBCEA}" type="presOf" srcId="{9C158368-C9E0-4942-8526-5CE49BCD721C}" destId="{EC26B3CA-5F55-4ED6-AEA1-83422FEC2FA3}" srcOrd="0" destOrd="0" presId="urn:microsoft.com/office/officeart/2005/8/layout/vList5"/>
    <dgm:cxn modelId="{BBBC528C-575E-4D24-9EB0-97BAAF6E7D34}" type="presOf" srcId="{8C0BC3A7-9849-42CD-9F7F-144EF13E305C}" destId="{5DB3C171-F262-490B-B8BB-BFFA46B0586B}" srcOrd="0" destOrd="2" presId="urn:microsoft.com/office/officeart/2005/8/layout/vList5"/>
    <dgm:cxn modelId="{AB75B383-C771-4666-8A49-BF9723B1CFB5}" type="presOf" srcId="{621AB93B-5B7B-404A-AAC6-82585374894E}" destId="{30A5BAFA-D867-4432-A555-078896BF780D}" srcOrd="0" destOrd="0" presId="urn:microsoft.com/office/officeart/2005/8/layout/vList5"/>
    <dgm:cxn modelId="{134D82A5-C5C9-412C-A32A-DC90617B744A}" type="presOf" srcId="{DA6E603D-E34D-4EC6-B48D-740809166CA4}" destId="{6057DA86-162F-440C-8D5E-0A6D86B8CF0F}" srcOrd="0" destOrd="0" presId="urn:microsoft.com/office/officeart/2005/8/layout/vList5"/>
    <dgm:cxn modelId="{7C45D1F9-6F56-4C41-A02B-3B3D6FD5B359}" type="presParOf" srcId="{A82570EB-9047-4C30-B34C-BC41F943A042}" destId="{74CEAA77-1A9F-4EE7-8009-B36DC94847D6}" srcOrd="0" destOrd="0" presId="urn:microsoft.com/office/officeart/2005/8/layout/vList5"/>
    <dgm:cxn modelId="{136447C4-080A-4A5E-B340-AEB772CB0C8E}" type="presParOf" srcId="{74CEAA77-1A9F-4EE7-8009-B36DC94847D6}" destId="{30A5BAFA-D867-4432-A555-078896BF780D}" srcOrd="0" destOrd="0" presId="urn:microsoft.com/office/officeart/2005/8/layout/vList5"/>
    <dgm:cxn modelId="{18FDCF4F-EFEB-4144-8C60-CE2E5C66215E}" type="presParOf" srcId="{74CEAA77-1A9F-4EE7-8009-B36DC94847D6}" destId="{5DB3C171-F262-490B-B8BB-BFFA46B0586B}" srcOrd="1" destOrd="0" presId="urn:microsoft.com/office/officeart/2005/8/layout/vList5"/>
    <dgm:cxn modelId="{32E8B20A-04F8-46CF-A11C-893213960577}" type="presParOf" srcId="{A82570EB-9047-4C30-B34C-BC41F943A042}" destId="{21203062-3061-4CFA-A1DC-A3C8D1B70C6A}" srcOrd="1" destOrd="0" presId="urn:microsoft.com/office/officeart/2005/8/layout/vList5"/>
    <dgm:cxn modelId="{024BEB8B-ED5C-47B2-9FD4-B0F999474C4C}" type="presParOf" srcId="{A82570EB-9047-4C30-B34C-BC41F943A042}" destId="{AAC7EB03-0D34-4E53-AA54-FF39894E56F4}" srcOrd="2" destOrd="0" presId="urn:microsoft.com/office/officeart/2005/8/layout/vList5"/>
    <dgm:cxn modelId="{DD6CE936-1433-4D2E-B53F-12ECA31455D9}" type="presParOf" srcId="{AAC7EB03-0D34-4E53-AA54-FF39894E56F4}" destId="{EC26B3CA-5F55-4ED6-AEA1-83422FEC2FA3}" srcOrd="0" destOrd="0" presId="urn:microsoft.com/office/officeart/2005/8/layout/vList5"/>
    <dgm:cxn modelId="{CEB49E3F-5D61-4431-BCE4-0F6237B6499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smtClean="0">
              <a:solidFill>
                <a:schemeClr val="tx1"/>
              </a:solidFill>
            </a:rPr>
            <a:t>Kryterium trafności działań i racjonalności harmonogramu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200" dirty="0" smtClean="0">
              <a:latin typeface="+mn-lt"/>
            </a:rPr>
            <a:t>Czy przedstawiony sposób zarządzania projektem jest adekwatny do zakresu projektu? </a:t>
          </a:r>
          <a:endParaRPr lang="pl-PL" sz="12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a:t>
          </a:r>
          <a:r>
            <a:rPr lang="pl-PL" sz="1600" b="1" dirty="0" smtClean="0">
              <a:solidFill>
                <a:schemeClr val="tx1"/>
              </a:solidFill>
            </a:rPr>
            <a:t>Kryterium adekwatności sposobu zarządzania oraz posiadanego potencjału </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latin typeface="+mn-lt"/>
            </a:rPr>
            <a:t>Czy we wniosku o dofinansowanie projektu przedstawiono wystarczający opis:</a:t>
          </a:r>
          <a:endParaRPr lang="pl-PL" sz="10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9EAF86B-8B34-449E-A6C9-769ABA270DE7}">
      <dgm:prSet custT="1"/>
      <dgm:spPr/>
      <dgm:t>
        <a:bodyPr/>
        <a:lstStyle/>
        <a:p>
          <a:r>
            <a:rPr lang="pl-PL" sz="1000" dirty="0" smtClean="0">
              <a:latin typeface="+mn-lt"/>
            </a:rPr>
            <a:t>zadań realizowanych w ramach projektu;</a:t>
          </a:r>
          <a:endParaRPr lang="pl-PL" sz="1000" dirty="0">
            <a:latin typeface="+mn-lt"/>
          </a:endParaRPr>
        </a:p>
      </dgm:t>
    </dgm:pt>
    <dgm:pt modelId="{98B1D8CE-56EA-4759-A8D2-755B5833683C}" type="parTrans" cxnId="{C8170A97-3D7B-4688-A34F-1CABFB688D5C}">
      <dgm:prSet/>
      <dgm:spPr/>
      <dgm:t>
        <a:bodyPr/>
        <a:lstStyle/>
        <a:p>
          <a:endParaRPr lang="pl-PL"/>
        </a:p>
      </dgm:t>
    </dgm:pt>
    <dgm:pt modelId="{926F8A09-CC60-48EA-953E-606F5EBE158A}" type="sibTrans" cxnId="{C8170A97-3D7B-4688-A34F-1CABFB688D5C}">
      <dgm:prSet/>
      <dgm:spPr/>
      <dgm:t>
        <a:bodyPr/>
        <a:lstStyle/>
        <a:p>
          <a:endParaRPr lang="pl-PL"/>
        </a:p>
      </dgm:t>
    </dgm:pt>
    <dgm:pt modelId="{6A8A652E-115E-4EA8-B3B1-E13CBBDB50AF}">
      <dgm:prSet custT="1"/>
      <dgm:spPr/>
      <dgm:t>
        <a:bodyPr/>
        <a:lstStyle/>
        <a:p>
          <a:r>
            <a:rPr lang="pl-PL" sz="1000" dirty="0" smtClean="0">
              <a:latin typeface="+mn-lt"/>
            </a:rPr>
            <a:t>uzasadnienia potrzeby realizacji zadań w kontekście przedstawionej diagnozy;</a:t>
          </a:r>
          <a:endParaRPr lang="pl-PL" sz="1000" dirty="0">
            <a:latin typeface="+mn-lt"/>
          </a:endParaRPr>
        </a:p>
      </dgm:t>
    </dgm:pt>
    <dgm:pt modelId="{1FF29C87-955D-43CD-B753-03E3430A9461}" type="parTrans" cxnId="{47079E2D-9B90-425B-9E2E-A04048A508FE}">
      <dgm:prSet/>
      <dgm:spPr/>
      <dgm:t>
        <a:bodyPr/>
        <a:lstStyle/>
        <a:p>
          <a:endParaRPr lang="pl-PL"/>
        </a:p>
      </dgm:t>
    </dgm:pt>
    <dgm:pt modelId="{508E6CC3-F0EF-494A-B1A0-06CACEE9AB4E}" type="sibTrans" cxnId="{47079E2D-9B90-425B-9E2E-A04048A508FE}">
      <dgm:prSet/>
      <dgm:spPr/>
      <dgm:t>
        <a:bodyPr/>
        <a:lstStyle/>
        <a:p>
          <a:endParaRPr lang="pl-PL"/>
        </a:p>
      </dgm:t>
    </dgm:pt>
    <dgm:pt modelId="{9DB1B217-BE75-4E08-AB1C-9C7FFAB1319F}">
      <dgm:prSet custT="1"/>
      <dgm:spPr/>
      <dgm:t>
        <a:bodyPr/>
        <a:lstStyle/>
        <a:p>
          <a:r>
            <a:rPr lang="pl-PL" sz="1000" dirty="0" smtClean="0">
              <a:latin typeface="+mn-lt"/>
            </a:rPr>
            <a:t>wartości wskaźników, które zostaną osiągnięte w ramach zadań (jeśli dotyczy);</a:t>
          </a:r>
          <a:endParaRPr lang="pl-PL" sz="1000" dirty="0">
            <a:latin typeface="+mn-lt"/>
          </a:endParaRPr>
        </a:p>
      </dgm:t>
    </dgm:pt>
    <dgm:pt modelId="{27370ABD-57F5-4A4C-9D01-F8ECAA832E3C}" type="parTrans" cxnId="{8755A215-58AE-49B3-8371-B45EE371C17B}">
      <dgm:prSet/>
      <dgm:spPr/>
      <dgm:t>
        <a:bodyPr/>
        <a:lstStyle/>
        <a:p>
          <a:endParaRPr lang="pl-PL"/>
        </a:p>
      </dgm:t>
    </dgm:pt>
    <dgm:pt modelId="{A6280B3A-D5C7-4464-AA55-E8AC6D852D46}" type="sibTrans" cxnId="{8755A215-58AE-49B3-8371-B45EE371C17B}">
      <dgm:prSet/>
      <dgm:spPr/>
      <dgm:t>
        <a:bodyPr/>
        <a:lstStyle/>
        <a:p>
          <a:endParaRPr lang="pl-PL"/>
        </a:p>
      </dgm:t>
    </dgm:pt>
    <dgm:pt modelId="{95F5DF1D-8942-43B8-A65D-6E97AAF78372}">
      <dgm:prSet custT="1"/>
      <dgm:spPr/>
      <dgm:t>
        <a:bodyPr/>
        <a:lstStyle/>
        <a:p>
          <a:r>
            <a:rPr lang="pl-PL" sz="1000" dirty="0" smtClean="0">
              <a:latin typeface="+mn-lt"/>
            </a:rPr>
            <a:t>roli partnerów w  realizacji poszczególnych zadań jeśli przewidziano ich realizację w ramach partnerstwa wraz z uzasadnieniem (jeśli dotyczy);</a:t>
          </a:r>
          <a:endParaRPr lang="pl-PL" sz="1000" dirty="0">
            <a:latin typeface="+mn-lt"/>
          </a:endParaRPr>
        </a:p>
      </dgm:t>
    </dgm:pt>
    <dgm:pt modelId="{98CA3CE7-E7C5-4EDC-BC2A-636DDDB3D3EB}" type="parTrans" cxnId="{4F19D65C-3EEA-470A-8BB8-F70A4BA273E7}">
      <dgm:prSet/>
      <dgm:spPr/>
      <dgm:t>
        <a:bodyPr/>
        <a:lstStyle/>
        <a:p>
          <a:endParaRPr lang="pl-PL"/>
        </a:p>
      </dgm:t>
    </dgm:pt>
    <dgm:pt modelId="{4CE7C935-1136-4C3E-A4E1-41DA6115B6E6}" type="sibTrans" cxnId="{4F19D65C-3EEA-470A-8BB8-F70A4BA273E7}">
      <dgm:prSet/>
      <dgm:spPr/>
      <dgm:t>
        <a:bodyPr/>
        <a:lstStyle/>
        <a:p>
          <a:endParaRPr lang="pl-PL"/>
        </a:p>
      </dgm:t>
    </dgm:pt>
    <dgm:pt modelId="{555FDBED-0194-485A-9BFC-C3AB137295E6}">
      <dgm:prSet custT="1"/>
      <dgm:spPr/>
      <dgm:t>
        <a:bodyPr/>
        <a:lstStyle/>
        <a:p>
          <a:r>
            <a:rPr lang="pl-PL" sz="1000" dirty="0" smtClean="0">
              <a:latin typeface="+mn-lt"/>
            </a:rPr>
            <a:t>trwałości i wpływu rezultatów projektu(jeśli dotyczy)?</a:t>
          </a:r>
          <a:endParaRPr lang="pl-PL" sz="1000" dirty="0">
            <a:latin typeface="+mn-lt"/>
          </a:endParaRPr>
        </a:p>
      </dgm:t>
    </dgm:pt>
    <dgm:pt modelId="{7EB22514-5FB2-4A7C-A2D2-07914A4E95D8}" type="parTrans" cxnId="{375A613C-508C-47BD-82D6-EB30841032CC}">
      <dgm:prSet/>
      <dgm:spPr/>
      <dgm:t>
        <a:bodyPr/>
        <a:lstStyle/>
        <a:p>
          <a:endParaRPr lang="pl-PL"/>
        </a:p>
      </dgm:t>
    </dgm:pt>
    <dgm:pt modelId="{1F4E33E7-9127-4392-A76B-B025337D574E}" type="sibTrans" cxnId="{375A613C-508C-47BD-82D6-EB30841032CC}">
      <dgm:prSet/>
      <dgm:spPr/>
      <dgm:t>
        <a:bodyPr/>
        <a:lstStyle/>
        <a:p>
          <a:endParaRPr lang="pl-PL"/>
        </a:p>
      </dgm:t>
    </dgm:pt>
    <dgm:pt modelId="{65EE4E84-2203-4437-B769-02A75ED01058}">
      <dgm:prSet custT="1"/>
      <dgm:spPr/>
      <dgm:t>
        <a:bodyPr/>
        <a:lstStyle/>
        <a:p>
          <a:r>
            <a:rPr lang="pl-PL" sz="1000" dirty="0" smtClean="0"/>
            <a:t>Czy przedstawiony harmonogram realizacji projektu jest racjonalny w stosunku do przedstawionego zakresu zadań w projekcie?</a:t>
          </a:r>
          <a:endParaRPr lang="pl-PL" sz="1000" dirty="0">
            <a:latin typeface="+mn-lt"/>
          </a:endParaRPr>
        </a:p>
      </dgm:t>
    </dgm:pt>
    <dgm:pt modelId="{25564F3E-CC08-4862-9AE6-3013B18C8B77}" type="parTrans" cxnId="{E45466FE-B157-4252-A8A0-F90AC6F25559}">
      <dgm:prSet/>
      <dgm:spPr/>
    </dgm:pt>
    <dgm:pt modelId="{9E11FDF6-4099-496C-A725-CA8B5685147F}" type="sibTrans" cxnId="{E45466FE-B157-4252-A8A0-F90AC6F25559}">
      <dgm:prSet/>
      <dgm:spPr/>
    </dgm:pt>
    <dgm:pt modelId="{540A79E0-358B-47F5-98C5-7DF117A0C07B}">
      <dgm:prSet phldrT="[Tekst]" custT="1"/>
      <dgm:spPr>
        <a:solidFill>
          <a:srgbClr val="FFC000">
            <a:alpha val="90000"/>
          </a:srgbClr>
        </a:solidFill>
        <a:ln>
          <a:solidFill>
            <a:srgbClr val="FFC000">
              <a:alpha val="90000"/>
            </a:srgbClr>
          </a:solidFill>
        </a:ln>
      </dgm:spPr>
      <dgm:t>
        <a:bodyPr/>
        <a:lstStyle/>
        <a:p>
          <a:r>
            <a:rPr lang="pl-PL" sz="1200" dirty="0" smtClean="0">
              <a:latin typeface="+mn-lt"/>
            </a:rPr>
            <a:t>Czy podmioty zaangażowane w realizację projektu posiadają odpowiedni potencjał (kadrowy, techniczny, finansowy) do realizacji projektu?</a:t>
          </a:r>
          <a:endParaRPr lang="pl-PL" sz="1200" dirty="0">
            <a:latin typeface="+mn-lt"/>
          </a:endParaRPr>
        </a:p>
      </dgm:t>
    </dgm:pt>
    <dgm:pt modelId="{0E70CC4A-5733-413D-9894-6318C513A14A}" type="parTrans" cxnId="{58FDE6E6-2A84-478B-A0DE-91962498C92D}">
      <dgm:prSet/>
      <dgm:spPr/>
      <dgm:t>
        <a:bodyPr/>
        <a:lstStyle/>
        <a:p>
          <a:endParaRPr lang="pl-PL"/>
        </a:p>
      </dgm:t>
    </dgm:pt>
    <dgm:pt modelId="{A9314B15-3D5D-4CEA-9F1F-16B48429717B}" type="sibTrans" cxnId="{58FDE6E6-2A84-478B-A0DE-91962498C92D}">
      <dgm:prSet/>
      <dgm:spPr/>
      <dgm:t>
        <a:bodyPr/>
        <a:lstStyle/>
        <a:p>
          <a:endParaRPr lang="pl-PL"/>
        </a:p>
      </dgm:t>
    </dgm:pt>
    <dgm:pt modelId="{14EEAB17-BE2E-4FFC-88BC-100E367E3291}">
      <dgm:prSet custT="1"/>
      <dgm:spPr/>
      <dgm:t>
        <a:bodyPr/>
        <a:lstStyle/>
        <a:p>
          <a:r>
            <a:rPr lang="pl-PL" sz="1000" b="1" dirty="0" smtClean="0">
              <a:solidFill>
                <a:srgbClr val="FF0000"/>
              </a:solidFill>
              <a:latin typeface="+mn-lt"/>
            </a:rPr>
            <a:t>Maksymalny okres realizacji projektu: 24 miesiące</a:t>
          </a:r>
          <a:endParaRPr lang="pl-PL" sz="1000" b="1" dirty="0">
            <a:solidFill>
              <a:srgbClr val="FF0000"/>
            </a:solidFill>
            <a:latin typeface="+mn-lt"/>
          </a:endParaRPr>
        </a:p>
      </dgm:t>
    </dgm:pt>
    <dgm:pt modelId="{725955FA-8610-4250-879D-549D1658E167}" type="parTrans" cxnId="{054A79AF-64EF-4CD6-B75C-5333C985021D}">
      <dgm:prSet/>
      <dgm:spPr/>
    </dgm:pt>
    <dgm:pt modelId="{3AE98C42-DC5C-4D21-958B-6A7E45D60224}" type="sibTrans" cxnId="{054A79AF-64EF-4CD6-B75C-5333C985021D}">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8755A215-58AE-49B3-8371-B45EE371C17B}" srcId="{32EE9BBF-B02B-4DE9-A826-A3930A24887B}" destId="{9DB1B217-BE75-4E08-AB1C-9C7FFAB1319F}" srcOrd="2" destOrd="0" parTransId="{27370ABD-57F5-4A4C-9D01-F8ECAA832E3C}" sibTransId="{A6280B3A-D5C7-4464-AA55-E8AC6D852D46}"/>
    <dgm:cxn modelId="{375A613C-508C-47BD-82D6-EB30841032CC}" srcId="{32EE9BBF-B02B-4DE9-A826-A3930A24887B}" destId="{555FDBED-0194-485A-9BFC-C3AB137295E6}" srcOrd="4" destOrd="0" parTransId="{7EB22514-5FB2-4A7C-A2D2-07914A4E95D8}" sibTransId="{1F4E33E7-9127-4392-A76B-B025337D574E}"/>
    <dgm:cxn modelId="{64DD6E84-F885-4481-95E0-03E71666473F}" type="presOf" srcId="{9C158368-C9E0-4942-8526-5CE49BCD721C}" destId="{EC26B3CA-5F55-4ED6-AEA1-83422FEC2FA3}" srcOrd="0" destOrd="0" presId="urn:microsoft.com/office/officeart/2005/8/layout/vList5"/>
    <dgm:cxn modelId="{34CAB6EC-1539-4289-95F3-32826A13DC81}" type="presOf" srcId="{14EEAB17-BE2E-4FFC-88BC-100E367E3291}" destId="{5DB3C171-F262-490B-B8BB-BFFA46B0586B}" srcOrd="0" destOrd="7" presId="urn:microsoft.com/office/officeart/2005/8/layout/vList5"/>
    <dgm:cxn modelId="{6F52DA43-1F2A-4D71-844E-EDD2DA2ECBE0}" type="presOf" srcId="{DA6E603D-E34D-4EC6-B48D-740809166CA4}" destId="{6057DA86-162F-440C-8D5E-0A6D86B8CF0F}" srcOrd="0" destOrd="0" presId="urn:microsoft.com/office/officeart/2005/8/layout/vList5"/>
    <dgm:cxn modelId="{58FDE6E6-2A84-478B-A0DE-91962498C92D}" srcId="{9C158368-C9E0-4942-8526-5CE49BCD721C}" destId="{540A79E0-358B-47F5-98C5-7DF117A0C07B}" srcOrd="1" destOrd="0" parTransId="{0E70CC4A-5733-413D-9894-6318C513A14A}" sibTransId="{A9314B15-3D5D-4CEA-9F1F-16B48429717B}"/>
    <dgm:cxn modelId="{697E7323-548E-4F9A-9050-7724BAC62AE9}" srcId="{1A53B528-4B73-4476-AAA3-DA53D8694E89}" destId="{9C158368-C9E0-4942-8526-5CE49BCD721C}" srcOrd="1" destOrd="0" parTransId="{913B76B3-2567-408B-94B7-AFBDAB2A403C}" sibTransId="{B623BF15-8EEA-4288-8854-030DD4F9EF8D}"/>
    <dgm:cxn modelId="{47500061-728D-449C-9002-FB5185ED2A4C}" type="presOf" srcId="{65EE4E84-2203-4437-B769-02A75ED01058}" destId="{5DB3C171-F262-490B-B8BB-BFFA46B0586B}" srcOrd="0" destOrd="6" presId="urn:microsoft.com/office/officeart/2005/8/layout/vList5"/>
    <dgm:cxn modelId="{054A79AF-64EF-4CD6-B75C-5333C985021D}" srcId="{32EE9BBF-B02B-4DE9-A826-A3930A24887B}" destId="{14EEAB17-BE2E-4FFC-88BC-100E367E3291}" srcOrd="6" destOrd="0" parTransId="{725955FA-8610-4250-879D-549D1658E167}" sibTransId="{3AE98C42-DC5C-4D21-958B-6A7E45D60224}"/>
    <dgm:cxn modelId="{4F19D65C-3EEA-470A-8BB8-F70A4BA273E7}" srcId="{32EE9BBF-B02B-4DE9-A826-A3930A24887B}" destId="{95F5DF1D-8942-43B8-A65D-6E97AAF78372}" srcOrd="3" destOrd="0" parTransId="{98CA3CE7-E7C5-4EDC-BC2A-636DDDB3D3EB}" sibTransId="{4CE7C935-1136-4C3E-A4E1-41DA6115B6E6}"/>
    <dgm:cxn modelId="{C8170A97-3D7B-4688-A34F-1CABFB688D5C}" srcId="{32EE9BBF-B02B-4DE9-A826-A3930A24887B}" destId="{69EAF86B-8B34-449E-A6C9-769ABA270DE7}" srcOrd="0" destOrd="0" parTransId="{98B1D8CE-56EA-4759-A8D2-755B5833683C}" sibTransId="{926F8A09-CC60-48EA-953E-606F5EBE158A}"/>
    <dgm:cxn modelId="{60F06C80-B99A-4965-96EE-54D6966E513B}" type="presOf" srcId="{69EAF86B-8B34-449E-A6C9-769ABA270DE7}" destId="{5DB3C171-F262-490B-B8BB-BFFA46B0586B}" srcOrd="0" destOrd="1" presId="urn:microsoft.com/office/officeart/2005/8/layout/vList5"/>
    <dgm:cxn modelId="{47079E2D-9B90-425B-9E2E-A04048A508FE}" srcId="{32EE9BBF-B02B-4DE9-A826-A3930A24887B}" destId="{6A8A652E-115E-4EA8-B3B1-E13CBBDB50AF}" srcOrd="1" destOrd="0" parTransId="{1FF29C87-955D-43CD-B753-03E3430A9461}" sibTransId="{508E6CC3-F0EF-494A-B1A0-06CACEE9AB4E}"/>
    <dgm:cxn modelId="{B6C807A7-A846-47FD-BE65-9166C443B42C}" srcId="{621AB93B-5B7B-404A-AAC6-82585374894E}" destId="{32EE9BBF-B02B-4DE9-A826-A3930A24887B}" srcOrd="0" destOrd="0" parTransId="{00D5B151-6E85-451D-80BE-DE7F236447A0}" sibTransId="{DC57031B-D14D-42A1-A990-761C91C4EF85}"/>
    <dgm:cxn modelId="{3C0E8709-94C3-41C2-9AC5-A1E0EE88E32D}"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EA14B88-788A-4B69-9F2A-EBA185174E76}" type="presOf" srcId="{621AB93B-5B7B-404A-AAC6-82585374894E}" destId="{30A5BAFA-D867-4432-A555-078896BF780D}" srcOrd="0" destOrd="0" presId="urn:microsoft.com/office/officeart/2005/8/layout/vList5"/>
    <dgm:cxn modelId="{3F1F9012-570E-496B-87E3-843D722E7FCB}" type="presOf" srcId="{555FDBED-0194-485A-9BFC-C3AB137295E6}" destId="{5DB3C171-F262-490B-B8BB-BFFA46B0586B}" srcOrd="0" destOrd="5" presId="urn:microsoft.com/office/officeart/2005/8/layout/vList5"/>
    <dgm:cxn modelId="{40B5B227-C4BD-4CBA-9538-7613C50CC61B}" type="presOf" srcId="{32EE9BBF-B02B-4DE9-A826-A3930A24887B}" destId="{5DB3C171-F262-490B-B8BB-BFFA46B0586B}" srcOrd="0" destOrd="0" presId="urn:microsoft.com/office/officeart/2005/8/layout/vList5"/>
    <dgm:cxn modelId="{FC289F32-876A-4F1C-A224-AC625A6BE3C9}" type="presOf" srcId="{540A79E0-358B-47F5-98C5-7DF117A0C07B}" destId="{6057DA86-162F-440C-8D5E-0A6D86B8CF0F}" srcOrd="0" destOrd="1" presId="urn:microsoft.com/office/officeart/2005/8/layout/vList5"/>
    <dgm:cxn modelId="{E45466FE-B157-4252-A8A0-F90AC6F25559}" srcId="{32EE9BBF-B02B-4DE9-A826-A3930A24887B}" destId="{65EE4E84-2203-4437-B769-02A75ED01058}" srcOrd="5" destOrd="0" parTransId="{25564F3E-CC08-4862-9AE6-3013B18C8B77}" sibTransId="{9E11FDF6-4099-496C-A725-CA8B5685147F}"/>
    <dgm:cxn modelId="{3D296754-D350-4EF8-AB25-2F76E044EC29}" type="presOf" srcId="{6A8A652E-115E-4EA8-B3B1-E13CBBDB50AF}" destId="{5DB3C171-F262-490B-B8BB-BFFA46B0586B}" srcOrd="0" destOrd="2" presId="urn:microsoft.com/office/officeart/2005/8/layout/vList5"/>
    <dgm:cxn modelId="{A7BB04EB-42F8-46B4-A60E-ABC74DB9D8BC}" type="presOf" srcId="{9DB1B217-BE75-4E08-AB1C-9C7FFAB1319F}" destId="{5DB3C171-F262-490B-B8BB-BFFA46B0586B}" srcOrd="0" destOrd="3" presId="urn:microsoft.com/office/officeart/2005/8/layout/vList5"/>
    <dgm:cxn modelId="{EEC68079-5403-472D-B2DD-0FF24E23B3F6}" type="presOf" srcId="{95F5DF1D-8942-43B8-A65D-6E97AAF78372}" destId="{5DB3C171-F262-490B-B8BB-BFFA46B0586B}" srcOrd="0" destOrd="4" presId="urn:microsoft.com/office/officeart/2005/8/layout/vList5"/>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a:t>
          </a:r>
          <a:r>
            <a:rPr lang="pl-PL" sz="1600" b="1" dirty="0" smtClean="0">
              <a:solidFill>
                <a:schemeClr val="tx1"/>
              </a:solidFill>
            </a:rPr>
            <a:t>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a:t>
          </a:r>
          <a:r>
            <a:rPr lang="pl-PL" sz="1600" b="1" dirty="0" smtClean="0">
              <a:solidFill>
                <a:schemeClr val="tx1"/>
              </a:solidFill>
            </a:rPr>
            <a:t>Kryterium budżetu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Wnioskodawca lub partnerzy w przypadku projektu realizowanego w partnerstwie, posiadają doświadczenie w realizacji przedsięwzięć, w tym przedsięwziąć finansowanych ze środków innych niż środki funduszu UE:</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513709AA-953B-4A43-9678-8DAD93411629}">
      <dgm:prSet custT="1"/>
      <dgm:spPr/>
      <dgm:t>
        <a:bodyPr/>
        <a:lstStyle/>
        <a:p>
          <a:r>
            <a:rPr lang="pl-PL" sz="1200" dirty="0" smtClean="0"/>
            <a:t>w obszarze, w którym udzielane będzie wsparcie przewidziane w ramach projektu oraz</a:t>
          </a:r>
          <a:endParaRPr lang="pl-PL" sz="1200" dirty="0"/>
        </a:p>
      </dgm:t>
    </dgm:pt>
    <dgm:pt modelId="{ADC6A7FF-D68C-468A-9EF3-C5F1ADF1563D}" type="parTrans" cxnId="{22A51EC8-FC29-49A9-97DD-802F25FE1B3A}">
      <dgm:prSet/>
      <dgm:spPr/>
      <dgm:t>
        <a:bodyPr/>
        <a:lstStyle/>
        <a:p>
          <a:endParaRPr lang="pl-PL"/>
        </a:p>
      </dgm:t>
    </dgm:pt>
    <dgm:pt modelId="{285BA690-51EC-468E-B765-ED5F78A68E17}" type="sibTrans" cxnId="{22A51EC8-FC29-49A9-97DD-802F25FE1B3A}">
      <dgm:prSet/>
      <dgm:spPr/>
      <dgm:t>
        <a:bodyPr/>
        <a:lstStyle/>
        <a:p>
          <a:endParaRPr lang="pl-PL"/>
        </a:p>
      </dgm:t>
    </dgm:pt>
    <dgm:pt modelId="{B9718457-EFD8-43EB-8210-966D8A19C02E}">
      <dgm:prSet custT="1"/>
      <dgm:spPr/>
      <dgm:t>
        <a:bodyPr/>
        <a:lstStyle/>
        <a:p>
          <a:r>
            <a:rPr lang="pl-PL" sz="1200" dirty="0" smtClean="0"/>
            <a:t>na rzecz grupy docelowej, do której kierowane będzie wsparcie przewidziane w ramach projektu oraz</a:t>
          </a:r>
          <a:endParaRPr lang="pl-PL" sz="1200" dirty="0"/>
        </a:p>
      </dgm:t>
    </dgm:pt>
    <dgm:pt modelId="{E0999A82-01DB-4266-8120-2A78BD1D2A29}" type="parTrans" cxnId="{F3258C0D-7C4B-4D52-A46F-A72F98794828}">
      <dgm:prSet/>
      <dgm:spPr/>
      <dgm:t>
        <a:bodyPr/>
        <a:lstStyle/>
        <a:p>
          <a:endParaRPr lang="pl-PL"/>
        </a:p>
      </dgm:t>
    </dgm:pt>
    <dgm:pt modelId="{3EA0B6AF-83E4-4A74-9B8F-2963004AB9A5}" type="sibTrans" cxnId="{F3258C0D-7C4B-4D52-A46F-A72F98794828}">
      <dgm:prSet/>
      <dgm:spPr/>
      <dgm:t>
        <a:bodyPr/>
        <a:lstStyle/>
        <a:p>
          <a:endParaRPr lang="pl-PL"/>
        </a:p>
      </dgm:t>
    </dgm:pt>
    <dgm:pt modelId="{20BA91A9-CD05-4597-A53C-B80E6ABA3882}">
      <dgm:prSet custT="1"/>
      <dgm:spPr/>
      <dgm:t>
        <a:bodyPr/>
        <a:lstStyle/>
        <a:p>
          <a:r>
            <a:rPr lang="pl-PL" sz="1200" dirty="0" smtClean="0"/>
            <a:t>na określonym terytorium, którego dotyczyć będzie realizacja projektu?</a:t>
          </a:r>
          <a:endParaRPr lang="pl-PL" sz="1200" dirty="0"/>
        </a:p>
      </dgm:t>
    </dgm:pt>
    <dgm:pt modelId="{24EB3394-F591-4181-8521-76086AF75301}" type="parTrans" cxnId="{86E667BA-C860-4E7F-B360-82B1C30A1E29}">
      <dgm:prSet/>
      <dgm:spPr/>
      <dgm:t>
        <a:bodyPr/>
        <a:lstStyle/>
        <a:p>
          <a:endParaRPr lang="pl-PL"/>
        </a:p>
      </dgm:t>
    </dgm:pt>
    <dgm:pt modelId="{D4F55464-EE14-49C9-A55B-4010612417F8}" type="sibTrans" cxnId="{86E667BA-C860-4E7F-B360-82B1C30A1E29}">
      <dgm:prSet/>
      <dgm:spPr/>
      <dgm:t>
        <a:bodyPr/>
        <a:lstStyle/>
        <a:p>
          <a:endParaRPr lang="pl-PL"/>
        </a:p>
      </dgm:t>
    </dgm:pt>
    <dgm:pt modelId="{47AFE962-5223-4F83-AEE3-C0CE49F52D10}">
      <dgm:prSet phldrT="[Tekst]" custT="1"/>
      <dgm:spPr>
        <a:solidFill>
          <a:srgbClr val="FFC000">
            <a:alpha val="90000"/>
          </a:srgbClr>
        </a:solidFill>
        <a:ln>
          <a:solidFill>
            <a:srgbClr val="FFC000">
              <a:alpha val="90000"/>
            </a:srgbClr>
          </a:solidFill>
        </a:ln>
      </dgm:spPr>
      <dgm:t>
        <a:bodyPr/>
        <a:lstStyle/>
        <a:p>
          <a:pPr algn="just"/>
          <a:r>
            <a:rPr lang="pl-PL" sz="1400" dirty="0" smtClean="0"/>
            <a:t>Czy wysokość kosztów przypadających na jednego uczestnika projektu jest adekwatna do zakresu projektu oraz osiągniętych korzyści, a zaplanowane wydatki są racjonalne?</a:t>
          </a:r>
          <a:endParaRPr lang="pl-PL" sz="1400" b="0" dirty="0">
            <a:solidFill>
              <a:schemeClr val="tx1"/>
            </a:solidFill>
          </a:endParaRPr>
        </a:p>
      </dgm:t>
    </dgm:pt>
    <dgm:pt modelId="{2FAE3A15-3D9D-49BA-B969-074A52B78BBD}" type="parTrans" cxnId="{51865F39-0D0A-46D5-9F0B-611F17FDFDAD}">
      <dgm:prSet/>
      <dgm:spPr/>
    </dgm:pt>
    <dgm:pt modelId="{BEAC11D3-35B6-4076-9462-BF0F173EFC4A}" type="sibTrans" cxnId="{51865F39-0D0A-46D5-9F0B-611F17FDFDAD}">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CD92B7C-73BB-4069-BE47-E00B35FD74B6}" type="presOf" srcId="{621AB93B-5B7B-404A-AAC6-82585374894E}" destId="{30A5BAFA-D867-4432-A555-078896BF780D}" srcOrd="0" destOrd="0" presId="urn:microsoft.com/office/officeart/2005/8/layout/vList5"/>
    <dgm:cxn modelId="{9D54836D-CD34-441B-ACB3-DCD9169386FE}"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22A51EC8-FC29-49A9-97DD-802F25FE1B3A}" srcId="{32EE9BBF-B02B-4DE9-A826-A3930A24887B}" destId="{513709AA-953B-4A43-9678-8DAD93411629}" srcOrd="0" destOrd="0" parTransId="{ADC6A7FF-D68C-468A-9EF3-C5F1ADF1563D}" sibTransId="{285BA690-51EC-468E-B765-ED5F78A68E17}"/>
    <dgm:cxn modelId="{697E7323-548E-4F9A-9050-7724BAC62AE9}" srcId="{1A53B528-4B73-4476-AAA3-DA53D8694E89}" destId="{9C158368-C9E0-4942-8526-5CE49BCD721C}" srcOrd="1" destOrd="0" parTransId="{913B76B3-2567-408B-94B7-AFBDAB2A403C}" sibTransId="{B623BF15-8EEA-4288-8854-030DD4F9EF8D}"/>
    <dgm:cxn modelId="{1FCE9599-EF38-4C0F-B5CB-03EB61FFE351}" type="presOf" srcId="{6EB961C7-06E9-46C8-92C5-29FB1490CC97}" destId="{5DB3C171-F262-490B-B8BB-BFFA46B0586B}" srcOrd="0" destOrd="4" presId="urn:microsoft.com/office/officeart/2005/8/layout/vList5"/>
    <dgm:cxn modelId="{C181838A-DF40-4B90-A3C7-44D2FF5B4565}" srcId="{32EE9BBF-B02B-4DE9-A826-A3930A24887B}" destId="{6EB961C7-06E9-46C8-92C5-29FB1490CC97}" srcOrd="3" destOrd="0" parTransId="{4429D7D0-5FB0-4420-8C2B-1B5CBAF57CCE}" sibTransId="{A44C75EC-E427-4236-8A0E-50AB258ADAEF}"/>
    <dgm:cxn modelId="{4D4E7B77-7046-4C62-84AF-17486DA3FE54}" type="presOf" srcId="{B9718457-EFD8-43EB-8210-966D8A19C02E}" destId="{5DB3C171-F262-490B-B8BB-BFFA46B0586B}" srcOrd="0" destOrd="2" presId="urn:microsoft.com/office/officeart/2005/8/layout/vList5"/>
    <dgm:cxn modelId="{16407028-AD4F-4281-AC4B-22D7685AE23B}" type="presOf" srcId="{47AFE962-5223-4F83-AEE3-C0CE49F52D10}" destId="{6057DA86-162F-440C-8D5E-0A6D86B8CF0F}" srcOrd="0" destOrd="1" presId="urn:microsoft.com/office/officeart/2005/8/layout/vList5"/>
    <dgm:cxn modelId="{DF94484A-D65C-4A0F-95A7-DF53141E8BE3}" type="presOf" srcId="{DA6E603D-E34D-4EC6-B48D-740809166CA4}" destId="{6057DA86-162F-440C-8D5E-0A6D86B8CF0F}" srcOrd="0" destOrd="0" presId="urn:microsoft.com/office/officeart/2005/8/layout/vList5"/>
    <dgm:cxn modelId="{51865F39-0D0A-46D5-9F0B-611F17FDFDAD}" srcId="{9C158368-C9E0-4942-8526-5CE49BCD721C}" destId="{47AFE962-5223-4F83-AEE3-C0CE49F52D10}" srcOrd="1" destOrd="0" parTransId="{2FAE3A15-3D9D-49BA-B969-074A52B78BBD}" sibTransId="{BEAC11D3-35B6-4076-9462-BF0F173EFC4A}"/>
    <dgm:cxn modelId="{C192D8C5-F5B8-4F98-8D8F-C236E731BC62}" type="presOf" srcId="{513709AA-953B-4A43-9678-8DAD93411629}" destId="{5DB3C171-F262-490B-B8BB-BFFA46B0586B}" srcOrd="0" destOrd="1" presId="urn:microsoft.com/office/officeart/2005/8/layout/vList5"/>
    <dgm:cxn modelId="{F3258C0D-7C4B-4D52-A46F-A72F98794828}" srcId="{32EE9BBF-B02B-4DE9-A826-A3930A24887B}" destId="{B9718457-EFD8-43EB-8210-966D8A19C02E}" srcOrd="1" destOrd="0" parTransId="{E0999A82-01DB-4266-8120-2A78BD1D2A29}" sibTransId="{3EA0B6AF-83E4-4A74-9B8F-2963004AB9A5}"/>
    <dgm:cxn modelId="{6002981E-32A4-4D09-86B2-33B2417066AA}" type="presOf" srcId="{20BA91A9-CD05-4597-A53C-B80E6ABA3882}" destId="{5DB3C171-F262-490B-B8BB-BFFA46B0586B}"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CA495401-9395-4D46-A1C1-04FD2E0CCC87}" type="presOf" srcId="{32EE9BBF-B02B-4DE9-A826-A3930A24887B}" destId="{5DB3C171-F262-490B-B8BB-BFFA46B0586B}" srcOrd="0" destOrd="0" presId="urn:microsoft.com/office/officeart/2005/8/layout/vList5"/>
    <dgm:cxn modelId="{E9FAEF77-C7C7-48F9-95AE-4A4D61669525}" type="presOf" srcId="{9C158368-C9E0-4942-8526-5CE49BCD721C}" destId="{EC26B3CA-5F55-4ED6-AEA1-83422FEC2FA3}" srcOrd="0" destOrd="0" presId="urn:microsoft.com/office/officeart/2005/8/layout/vList5"/>
    <dgm:cxn modelId="{86E667BA-C860-4E7F-B360-82B1C30A1E29}" srcId="{32EE9BBF-B02B-4DE9-A826-A3930A24887B}" destId="{20BA91A9-CD05-4597-A53C-B80E6ABA3882}" srcOrd="2" destOrd="0" parTransId="{24EB3394-F591-4181-8521-76086AF75301}" sibTransId="{D4F55464-EE14-49C9-A55B-4010612417F8}"/>
    <dgm:cxn modelId="{E117E38E-DDD3-480D-A78D-8FCB154BAC0D}" srcId="{9C158368-C9E0-4942-8526-5CE49BCD721C}" destId="{DA6E603D-E34D-4EC6-B48D-740809166CA4}" srcOrd="0" destOrd="0" parTransId="{A8A154FD-2259-47AC-AD68-19EF82000962}" sibTransId="{9F49CB28-C9A9-4FC8-82B7-C5A3A7564928}"/>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został sporządzony w języku polskim oraz </a:t>
          </a:r>
          <a:r>
            <a:rPr lang="pl-PL" sz="1400" b="1" kern="1200" dirty="0"/>
            <a:t>złożony w odpowiedzi na właściwy </a:t>
          </a:r>
          <a:r>
            <a:rPr lang="pl-PL" sz="1400" b="1" kern="1200" dirty="0" smtClean="0"/>
            <a:t>konkurs w formie elektronicznej w systemie SOWA EFS RPDS.</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Poprawność wypełnienia wniosku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Projekt jest </a:t>
          </a:r>
          <a:r>
            <a:rPr lang="pl-PL" sz="1400" b="1" kern="1200" dirty="0"/>
            <a:t>zgodny z typem projektów </a:t>
          </a:r>
          <a:r>
            <a:rPr lang="pl-PL" sz="1400" kern="1200" dirty="0"/>
            <a:t>dopuszczonych </a:t>
          </a:r>
          <a:br>
            <a:rPr lang="pl-PL" sz="1400" kern="1200" dirty="0"/>
          </a:br>
          <a:r>
            <a:rPr lang="pl-PL" sz="1400" kern="1200" dirty="0"/>
            <a:t>do dofinansowania w regulaminie konkursu.</a:t>
          </a:r>
          <a:endParaRPr lang="pl-PL" sz="1400" b="1" u="sng"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err="1">
              <a:solidFill>
                <a:schemeClr val="tx1"/>
              </a:solidFill>
            </a:rPr>
            <a:t>Kwalifikowalność</a:t>
          </a:r>
          <a:r>
            <a:rPr lang="pl-PL" sz="1600" b="1" kern="1200" dirty="0">
              <a:solidFill>
                <a:schemeClr val="tx1"/>
              </a:solidFill>
            </a:rPr>
            <a:t> typu projektu</a:t>
          </a:r>
        </a:p>
      </dsp:txBody>
      <dsp:txXfrm>
        <a:off x="3797" y="1928015"/>
        <a:ext cx="2796936" cy="159880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wniosek o dofinansowanie projektu zawiera wszystkie wskaźniki obligatoryjne dla danego typu projektu wskazane w regulaminie konkursu z przypisaną wartością docelową większą </a:t>
          </a:r>
          <a:r>
            <a:rPr lang="pl-PL" sz="1400" kern="1200" smtClean="0"/>
            <a:t>od zera?</a:t>
          </a:r>
          <a:endParaRPr lang="pl-PL" sz="14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a:t>
          </a:r>
          <a:r>
            <a:rPr lang="pl-PL" sz="1600" b="1" kern="1200" dirty="0" smtClean="0">
              <a:solidFill>
                <a:schemeClr val="tx1"/>
              </a:solidFill>
            </a:rPr>
            <a:t>Wskaźniki obligatoryjne dla danego typu projektu</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zaplanowane w ramach projektu zadania są zgodne z określonym minimalnym standardem usług oraz wydatki są zgodne z katalogiem stawek, określonym dla danego konkursu?</a:t>
          </a:r>
          <a:endParaRPr lang="pl-PL" sz="1400" b="0" kern="1200" dirty="0">
            <a:solidFill>
              <a:schemeClr val="tx1"/>
            </a:solidFill>
          </a:endParaRPr>
        </a:p>
        <a:p>
          <a:pPr marL="114300" lvl="1" indent="-114300" algn="just" defTabSz="622300">
            <a:lnSpc>
              <a:spcPct val="90000"/>
            </a:lnSpc>
            <a:spcBef>
              <a:spcPct val="0"/>
            </a:spcBef>
            <a:spcAft>
              <a:spcPct val="15000"/>
            </a:spcAft>
            <a:buChar char="••"/>
          </a:pPr>
          <a:r>
            <a:rPr lang="pl-PL" sz="1400" b="1" kern="1200" dirty="0" smtClean="0">
              <a:solidFill>
                <a:srgbClr val="FF0000"/>
              </a:solidFill>
            </a:rPr>
            <a:t>Zgodność z załącznikiem nr 4</a:t>
          </a:r>
          <a:endParaRPr lang="pl-PL" sz="1400" b="1" kern="1200" dirty="0">
            <a:solidFill>
              <a:srgbClr val="FF0000"/>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smtClean="0">
              <a:solidFill>
                <a:schemeClr val="tx1"/>
              </a:solidFill>
            </a:rPr>
            <a:t>Kryterium zgodności ze standardem usług i katalogiem stawek</a:t>
          </a:r>
          <a:endParaRPr lang="pl-PL" sz="1600" b="1" kern="1200" dirty="0">
            <a:solidFill>
              <a:schemeClr val="tx1"/>
            </a:solidFill>
          </a:endParaRPr>
        </a:p>
      </dsp:txBody>
      <dsp:txXfrm>
        <a:off x="3802" y="2360835"/>
        <a:ext cx="2800657" cy="195771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wszystkie wydatki są </a:t>
          </a:r>
          <a:r>
            <a:rPr lang="pl-PL" sz="1400" kern="1200" dirty="0" err="1" smtClean="0"/>
            <a:t>kwalifikowalne</a:t>
          </a:r>
          <a:r>
            <a:rPr lang="pl-PL" sz="1400" kern="1200" dirty="0" smtClean="0"/>
            <a:t>?</a:t>
          </a:r>
          <a:endParaRPr lang="pl-PL" sz="14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9. </a:t>
          </a:r>
          <a:r>
            <a:rPr lang="pl-PL" sz="1600" b="1" kern="1200" dirty="0" smtClean="0">
              <a:solidFill>
                <a:schemeClr val="tx1"/>
              </a:solidFill>
            </a:rPr>
            <a:t>Kryterium budżetu projektu</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projekt jest zgodny z zapisami </a:t>
          </a:r>
          <a:r>
            <a:rPr lang="pl-PL" sz="1400" kern="1200" dirty="0" err="1" smtClean="0"/>
            <a:t>SzOOP</a:t>
          </a:r>
          <a:r>
            <a:rPr lang="pl-PL" sz="1400" kern="1200" dirty="0" smtClean="0"/>
            <a:t> RPO WD 2014-2020?</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10. </a:t>
          </a:r>
          <a:r>
            <a:rPr lang="pl-PL" sz="1600" b="1" kern="1200" dirty="0" smtClean="0">
              <a:solidFill>
                <a:schemeClr val="tx1"/>
              </a:solidFill>
            </a:rPr>
            <a:t>Kryterium zgodności z </a:t>
          </a:r>
          <a:r>
            <a:rPr lang="pl-PL" sz="1600" b="1" kern="1200" dirty="0" err="1" smtClean="0">
              <a:solidFill>
                <a:schemeClr val="tx1"/>
              </a:solidFill>
            </a:rPr>
            <a:t>SzOOP</a:t>
          </a:r>
          <a:endParaRPr lang="pl-PL" sz="1600" b="1" kern="1200" dirty="0">
            <a:solidFill>
              <a:schemeClr val="tx1"/>
            </a:solidFill>
          </a:endParaRPr>
        </a:p>
      </dsp:txBody>
      <dsp:txXfrm>
        <a:off x="3802" y="2360835"/>
        <a:ext cx="2800657" cy="195771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04543" y="-1405085"/>
          <a:ext cx="138151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latin typeface="+mn-lt"/>
            </a:rPr>
            <a:t>Czy wniosek otrzymał:</a:t>
          </a:r>
          <a:endParaRPr lang="pl-PL" sz="1200" b="0" kern="1200" dirty="0">
            <a:latin typeface="+mn-lt"/>
          </a:endParaRPr>
        </a:p>
        <a:p>
          <a:pPr marL="228600" lvl="2" indent="-114300" algn="l" defTabSz="533400">
            <a:lnSpc>
              <a:spcPct val="90000"/>
            </a:lnSpc>
            <a:spcBef>
              <a:spcPct val="0"/>
            </a:spcBef>
            <a:spcAft>
              <a:spcPct val="15000"/>
            </a:spcAft>
            <a:buChar char="••"/>
          </a:pPr>
          <a:r>
            <a:rPr lang="pl-PL" sz="1200" kern="1200" dirty="0" smtClean="0">
              <a:latin typeface="+mn-lt"/>
            </a:rPr>
            <a:t>co najmniej 50% punktów w poszczególnych kryteriach merytorycznych oraz</a:t>
          </a:r>
          <a:endParaRPr lang="pl-PL" sz="1200" kern="1200" dirty="0">
            <a:latin typeface="+mn-lt"/>
          </a:endParaRPr>
        </a:p>
        <a:p>
          <a:pPr marL="228600" lvl="2" indent="-114300" algn="l" defTabSz="533400">
            <a:lnSpc>
              <a:spcPct val="90000"/>
            </a:lnSpc>
            <a:spcBef>
              <a:spcPct val="0"/>
            </a:spcBef>
            <a:spcAft>
              <a:spcPct val="15000"/>
            </a:spcAft>
            <a:buChar char="••"/>
          </a:pPr>
          <a:r>
            <a:rPr lang="pl-PL" sz="1200" kern="1200" dirty="0" smtClean="0">
              <a:latin typeface="+mn-lt"/>
            </a:rPr>
            <a:t>pozytywną ocenę za spełnienie kryteriów horyzontalnych oraz kryteriów merytorycznych nr 7, 8, 9 i 10</a:t>
          </a:r>
          <a:r>
            <a:rPr lang="pl-PL" sz="1200" kern="1200" baseline="30000" dirty="0" smtClean="0">
              <a:latin typeface="+mn-lt"/>
            </a:rPr>
            <a:t>*</a:t>
          </a:r>
          <a:r>
            <a:rPr lang="pl-PL" sz="1200" kern="1200" dirty="0" smtClean="0">
              <a:latin typeface="+mn-lt"/>
            </a:rPr>
            <a:t>?</a:t>
          </a:r>
          <a:endParaRPr lang="pl-PL" sz="1200" kern="1200" dirty="0">
            <a:latin typeface="+mn-lt"/>
          </a:endParaRPr>
        </a:p>
      </dsp:txBody>
      <dsp:txXfrm rot="5400000">
        <a:off x="4604543" y="-1405085"/>
        <a:ext cx="1381516" cy="4983813"/>
      </dsp:txXfrm>
    </dsp:sp>
    <dsp:sp modelId="{30A5BAFA-D867-4432-A555-078896BF780D}">
      <dsp:nvSpPr>
        <dsp:cNvPr id="0" name=""/>
        <dsp:cNvSpPr/>
      </dsp:nvSpPr>
      <dsp:spPr>
        <a:xfrm>
          <a:off x="10366" y="108012"/>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11. </a:t>
          </a:r>
          <a:r>
            <a:rPr lang="pl-PL" sz="1600" b="1" kern="1200" dirty="0" smtClean="0">
              <a:solidFill>
                <a:schemeClr val="tx1"/>
              </a:solidFill>
            </a:rPr>
            <a:t>Kryterium spełnienia minimalnych wymagań</a:t>
          </a:r>
          <a:endParaRPr lang="pl-PL" sz="1600" b="1" u="sng" kern="1200" dirty="0">
            <a:solidFill>
              <a:schemeClr val="tx1"/>
            </a:solidFill>
          </a:endParaRPr>
        </a:p>
      </dsp:txBody>
      <dsp:txXfrm>
        <a:off x="10366" y="108012"/>
        <a:ext cx="2803394" cy="1872193"/>
      </dsp:txXfrm>
    </dsp:sp>
    <dsp:sp modelId="{DEE82E18-BDC0-49B1-804A-6D0A99B84A8E}">
      <dsp:nvSpPr>
        <dsp:cNvPr id="0" name=""/>
        <dsp:cNvSpPr/>
      </dsp:nvSpPr>
      <dsp:spPr>
        <a:xfrm rot="5400000">
          <a:off x="4604543" y="683132"/>
          <a:ext cx="138151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latin typeface="+mn-lt"/>
            </a:rPr>
            <a:t>Czy negocjacje zakończyły się wynikiem pozytywnym to znaczy zostały udzielone informacje i wyjaśnienia wymagane podczas negocjacji lub spełnione zostały warunki określone przez oceniających lub przewodniczącego KOP podczas negocjacji oraz do projektu nie wprowadzono innych nieuzgodnionych w ramach negocjacji zmian?</a:t>
          </a:r>
          <a:endParaRPr lang="pl-PL" sz="1400" b="0" kern="1200" dirty="0">
            <a:latin typeface="+mn-lt"/>
          </a:endParaRPr>
        </a:p>
      </dsp:txBody>
      <dsp:txXfrm rot="5400000">
        <a:off x="4604543" y="683132"/>
        <a:ext cx="1381516" cy="4983813"/>
      </dsp:txXfrm>
    </dsp:sp>
    <dsp:sp modelId="{47FC63E6-99D2-4643-AC0B-359215D0A982}">
      <dsp:nvSpPr>
        <dsp:cNvPr id="0" name=""/>
        <dsp:cNvSpPr/>
      </dsp:nvSpPr>
      <dsp:spPr>
        <a:xfrm>
          <a:off x="10366" y="2196229"/>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FF0000"/>
              </a:solidFill>
            </a:rPr>
            <a:t>12. Kryterium spełniania warunków postawionych przez oceniających lub przewodniczącego KOP</a:t>
          </a:r>
          <a:endParaRPr lang="pl-PL" sz="1600" b="1" u="sng" kern="1200" dirty="0">
            <a:solidFill>
              <a:srgbClr val="FF0000"/>
            </a:solidFill>
          </a:endParaRPr>
        </a:p>
      </dsp:txBody>
      <dsp:txXfrm>
        <a:off x="10366" y="2196229"/>
        <a:ext cx="2803394" cy="187219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a:t>
          </a:r>
          <a:r>
            <a:rPr lang="pl-PL" sz="1400" b="1" kern="1200" dirty="0"/>
            <a:t>zgodny z przepisami prawa </a:t>
          </a:r>
          <a:r>
            <a:rPr lang="pl-PL" sz="1400" kern="1200" dirty="0"/>
            <a:t>krajowego </a:t>
          </a:r>
          <a:br>
            <a:rPr lang="pl-PL" sz="1400" kern="1200" dirty="0"/>
          </a:br>
          <a:r>
            <a:rPr lang="pl-PL" sz="1400" kern="1200" dirty="0"/>
            <a:t>i unijnego?</a:t>
          </a:r>
          <a:endParaRPr lang="pl-PL" sz="1400" b="1" kern="1200" dirty="0"/>
        </a:p>
        <a:p>
          <a:pPr marL="228600" lvl="2" indent="-114300" algn="just" defTabSz="622300">
            <a:lnSpc>
              <a:spcPct val="100000"/>
            </a:lnSpc>
            <a:spcBef>
              <a:spcPct val="0"/>
            </a:spcBef>
            <a:spcAft>
              <a:spcPts val="600"/>
            </a:spcAft>
            <a:buChar char="••"/>
          </a:pPr>
          <a:r>
            <a:rPr lang="pl-PL" sz="1400" b="0" kern="1200" dirty="0"/>
            <a:t>m.in. z przepisami w zakresie pomocy publicznej, prawa pracy, kodeksu cywilnego oraz zamówień publicznych</a:t>
          </a:r>
          <a:r>
            <a:rPr lang="pl-PL" sz="1400" b="1" kern="1200" dirty="0"/>
            <a:t>.</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Kryterium zgodności projektu z prawem</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a:t>
          </a:r>
          <a:r>
            <a:rPr lang="pl-PL" sz="1400" b="1" kern="1200" dirty="0"/>
            <a:t>zgodny z zasadą zrównoważonego rozwoju</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Projekt musi być co najmniej neutralny.</a:t>
          </a:r>
          <a:endParaRPr lang="pl-PL" sz="12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z zasadą równości szans kobiet </a:t>
          </a:r>
          <a:br>
            <a:rPr lang="pl-PL" sz="1400" kern="1200" dirty="0"/>
          </a:br>
          <a:r>
            <a:rPr lang="pl-PL" sz="1400" kern="1200" dirty="0"/>
            <a:t>i mężczyzn? </a:t>
          </a:r>
          <a:endParaRPr lang="pl-PL" sz="1400" b="1" kern="1200" dirty="0"/>
        </a:p>
        <a:p>
          <a:pPr marL="114300" lvl="1" indent="-114300" algn="just" defTabSz="533400">
            <a:lnSpc>
              <a:spcPct val="100000"/>
            </a:lnSpc>
            <a:spcBef>
              <a:spcPct val="0"/>
            </a:spcBef>
            <a:spcAft>
              <a:spcPts val="600"/>
            </a:spcAft>
            <a:buChar char="••"/>
          </a:pPr>
          <a:r>
            <a:rPr lang="pl-PL" sz="1200" kern="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kern="1200" dirty="0" err="1"/>
            <a:t>niepełnosprawnościami</a:t>
          </a:r>
          <a:r>
            <a:rPr lang="pl-PL" sz="1200" kern="1200" dirty="0"/>
            <a:t> oraz zasady równości szans kobiet i mężczyzn w ramach </a:t>
          </a:r>
          <a:r>
            <a:rPr lang="pl-PL" sz="1200" kern="1200" dirty="0" err="1"/>
            <a:t>funduszy</a:t>
          </a:r>
          <a:r>
            <a:rPr lang="pl-PL" sz="1200" kern="1200" dirty="0"/>
            <a:t> unijnych na lata 2014-2020.</a:t>
          </a:r>
          <a:endParaRPr lang="pl-PL" sz="12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zgodny z zasadą równości szans i niedyskryminacji, w tym dostępności dla osób z niepełnosprawnościami?</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a:t>
          </a:r>
          <a:r>
            <a:rPr lang="pl-PL" sz="1200" b="1" kern="1200" dirty="0" smtClean="0"/>
            <a:t>objętych </a:t>
          </a:r>
          <a:r>
            <a:rPr lang="pl-PL" sz="1200" b="1" kern="1200" dirty="0"/>
            <a:t>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a:p>
          <a:pPr marL="228600" lvl="2"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a:t>
          </a:r>
        </a:p>
      </dsp:txBody>
      <dsp:txXfrm rot="5400000">
        <a:off x="4254395" y="-1449863"/>
        <a:ext cx="2072604" cy="497233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w programie</a:t>
          </a:r>
          <a:r>
            <a:rPr lang="pl-PL" sz="1600" b="1" u="none" kern="1200" dirty="0"/>
            <a:t/>
          </a:r>
          <a:br>
            <a:rPr lang="pl-PL" sz="1600" b="1" u="none" kern="1200" dirty="0"/>
          </a:br>
          <a:endParaRPr lang="pl-PL" sz="1600" b="1" u="none" kern="1200" dirty="0"/>
        </a:p>
      </dsp:txBody>
      <dsp:txXfrm>
        <a:off x="24432" y="145565"/>
        <a:ext cx="2796936" cy="1794574"/>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a:t>
          </a:r>
          <a:r>
            <a:rPr lang="pl-PL" sz="1200" b="1" kern="1200" dirty="0" smtClean="0"/>
            <a:t>objętych działaniami z zakresu doskonalenia kompetencji cyfrowych, w tym </a:t>
          </a:r>
          <a:r>
            <a:rPr lang="pl-PL" sz="1200" b="1" kern="1200" dirty="0"/>
            <a:t>w zakresie wykorzystania technologii informacyjno-komunikacyjnych (TIK</a:t>
          </a:r>
          <a:r>
            <a:rPr lang="pl-PL" sz="1200" b="1" kern="1200" dirty="0" smtClean="0"/>
            <a:t>) oraz włączenia TIK do nauczania przedmiotowego.</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10.2.G</a:t>
          </a:r>
          <a:endParaRPr lang="pl-PL" sz="1200" b="1" kern="1200" dirty="0">
            <a:solidFill>
              <a:srgbClr val="B466E0"/>
            </a:solidFill>
          </a:endParaRPr>
        </a:p>
      </dsp:txBody>
      <dsp:txXfrm rot="5400000">
        <a:off x="4387919" y="575220"/>
        <a:ext cx="1797962" cy="4972332"/>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2</a:t>
          </a:r>
        </a:p>
        <a:p>
          <a:pPr lvl="0" algn="ctr" defTabSz="711200">
            <a:lnSpc>
              <a:spcPct val="10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3797" y="2164099"/>
        <a:ext cx="2796936" cy="1794574"/>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a:t>
          </a:r>
          <a:r>
            <a:rPr lang="pl-PL" sz="1200" b="1" kern="1200" dirty="0" smtClean="0"/>
            <a:t>nauczycieli </a:t>
          </a:r>
          <a:r>
            <a:rPr lang="pl-PL" sz="1200" b="1" kern="1200" dirty="0"/>
            <a:t>wychowania przedszkolnego, szkół i placówek dla dzieci i młodzieży objętych wsparciem w programie.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10.2.F, 10.2.G. 10.2.H</a:t>
          </a:r>
          <a:endParaRPr lang="pl-PL" sz="1200" b="1" kern="1200" dirty="0"/>
        </a:p>
      </dsp:txBody>
      <dsp:txXfrm rot="5400000">
        <a:off x="4381156" y="-1523494"/>
        <a:ext cx="1814221"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3</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w programie</a:t>
          </a:r>
          <a:r>
            <a:rPr lang="pl-PL" sz="1600" b="1" u="none" kern="1200" dirty="0"/>
            <a:t/>
          </a:r>
          <a:br>
            <a:rPr lang="pl-PL" sz="1600" b="1" u="none" kern="1200" dirty="0"/>
          </a:b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a:t>
          </a:r>
          <a:r>
            <a:rPr lang="pl-PL" sz="1200" b="1" kern="1200" dirty="0" smtClean="0"/>
            <a:t>szkół, których </a:t>
          </a:r>
          <a:r>
            <a:rPr lang="pl-PL" sz="1200" b="1" kern="1200" dirty="0"/>
            <a:t>pracownie przedmiotowe zostały doposażone do nauczania </a:t>
          </a:r>
          <a:r>
            <a:rPr lang="pl-PL" sz="1200" b="1" kern="1200" dirty="0" smtClean="0"/>
            <a:t>przedmiotów przyrodniczych lub matematyki poprzez </a:t>
          </a:r>
          <a:r>
            <a:rPr lang="pl-PL" sz="1200" b="1" kern="1200" dirty="0" err="1" smtClean="0"/>
            <a:t>doswiadczenia</a:t>
          </a:r>
          <a:r>
            <a:rPr lang="pl-PL" sz="1200" b="1" kern="1200" dirty="0" smtClean="0"/>
            <a:t>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a:p>
          <a:pPr marL="114300" lvl="1"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10.2.B</a:t>
          </a:r>
          <a:endParaRPr lang="pl-PL" sz="1200" b="1" kern="1200" dirty="0">
            <a:solidFill>
              <a:srgbClr val="B466E0"/>
            </a:solidFill>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4</a:t>
          </a:r>
        </a:p>
        <a:p>
          <a:pPr lvl="0" algn="ctr" defTabSz="711200">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0" y="2028468"/>
        <a:ext cx="2796936" cy="192994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smtClean="0"/>
            <a:t>Liczba szkół oraz placówek systemu oświaty wyposażonych w sprzęt  rozumiany jako pomoce dydaktyczne oraz narzędzia technologii informacyjno - komunikacyjnych (TIK) do prowadzenia zajęć edukacyjnych.</a:t>
          </a:r>
          <a:endParaRPr lang="pl-PL" sz="1200" b="1" kern="1200" dirty="0"/>
        </a:p>
        <a:p>
          <a:pPr marL="114300" lvl="1" indent="-114300" algn="l" defTabSz="533400">
            <a:lnSpc>
              <a:spcPct val="90000"/>
            </a:lnSpc>
            <a:spcBef>
              <a:spcPct val="0"/>
            </a:spcBef>
            <a:spcAft>
              <a:spcPct val="15000"/>
            </a:spcAft>
            <a:buChar char="••"/>
          </a:pPr>
          <a:r>
            <a:rPr lang="pl-PL" sz="1200" b="1" kern="1200" dirty="0" smtClean="0">
              <a:solidFill>
                <a:srgbClr val="FF0000"/>
              </a:solidFill>
            </a:rPr>
            <a:t>Wystąpi np. w przypadku realizacji form wsparcia w ramach typu projektu 10.2.A, </a:t>
          </a:r>
          <a:endParaRPr lang="pl-PL" sz="1200" b="1" kern="1200" dirty="0"/>
        </a:p>
      </dsp:txBody>
      <dsp:txXfrm rot="5400000">
        <a:off x="4381156" y="-1523494"/>
        <a:ext cx="1814221"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WSKAŹNIK PRODUKTU nr 5</a:t>
          </a:r>
        </a:p>
        <a:p>
          <a:pPr lvl="0" algn="ctr" defTabSz="711200">
            <a:lnSpc>
              <a:spcPct val="90000"/>
            </a:lnSpc>
            <a:spcBef>
              <a:spcPct val="0"/>
            </a:spcBef>
            <a:spcAft>
              <a:spcPct val="35000"/>
            </a:spcAft>
          </a:pPr>
          <a:r>
            <a:rPr lang="pl-PL" sz="1600" b="1" u="none" kern="1200" dirty="0" smtClean="0">
              <a:solidFill>
                <a:srgbClr val="FF0000"/>
              </a:solidFill>
            </a:rPr>
            <a:t>Liczba szkół i placówek systemu oświaty </a:t>
          </a:r>
          <a:r>
            <a:rPr lang="pl-PL" sz="1600" b="1" u="none" kern="1200" dirty="0" smtClean="0">
              <a:solidFill>
                <a:schemeClr val="tx1"/>
              </a:solidFill>
            </a:rPr>
            <a:t>wyposażonych w ramach programu w sprzęt TIK do prowadzenia zajęć edukacyjnych</a:t>
          </a:r>
          <a:r>
            <a:rPr lang="pl-PL" sz="1600" b="1" u="none" kern="1200" dirty="0"/>
            <a:t/>
          </a:r>
          <a:br>
            <a:rPr lang="pl-PL" sz="1600" b="1" u="none" kern="1200" dirty="0"/>
          </a:b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smtClean="0"/>
            <a:t>Liczba uczniów szczególnie uzdolnionych, którzy otrzymali stypendia dzięki dofinansowaniu Europejskiego Funduszu Społecznego</a:t>
          </a:r>
          <a:endParaRPr lang="pl-PL" sz="1200" b="1" kern="1200" dirty="0">
            <a:solidFill>
              <a:srgbClr val="B466E0"/>
            </a:solidFill>
          </a:endParaRPr>
        </a:p>
        <a:p>
          <a:pPr marL="114300" lvl="1" indent="-114300" algn="l" defTabSz="533400">
            <a:lnSpc>
              <a:spcPct val="90000"/>
            </a:lnSpc>
            <a:spcBef>
              <a:spcPct val="0"/>
            </a:spcBef>
            <a:spcAft>
              <a:spcPct val="15000"/>
            </a:spcAft>
            <a:buChar char="••"/>
          </a:pPr>
          <a:r>
            <a:rPr lang="pl-PL" sz="1200" b="1" kern="1200" dirty="0" smtClean="0"/>
            <a:t>Szczególne uzdolnienia uczniów dotyczą przedmiotów: </a:t>
          </a:r>
          <a:r>
            <a:rPr lang="pl-PL" sz="1200" b="1" kern="1200" dirty="0" smtClean="0">
              <a:solidFill>
                <a:schemeClr val="tx1"/>
              </a:solidFill>
            </a:rPr>
            <a:t>przyrodniczych, informatycznych, języków obcych, matematyki lub przedsiębiorczości</a:t>
          </a:r>
          <a:endParaRPr lang="pl-PL" sz="1200" b="1" kern="1200" dirty="0">
            <a:solidFill>
              <a:schemeClr val="tx1"/>
            </a:solidFill>
          </a:endParaRPr>
        </a:p>
        <a:p>
          <a:pPr marL="114300" lvl="1" indent="-114300" algn="l" defTabSz="533400">
            <a:lnSpc>
              <a:spcPct val="90000"/>
            </a:lnSpc>
            <a:spcBef>
              <a:spcPct val="0"/>
            </a:spcBef>
            <a:spcAft>
              <a:spcPct val="15000"/>
            </a:spcAft>
            <a:buChar char="••"/>
          </a:pPr>
          <a:r>
            <a:rPr lang="pl-PL" sz="1200" b="1" kern="1200" dirty="0" smtClean="0">
              <a:solidFill>
                <a:srgbClr val="FF0000"/>
              </a:solidFill>
            </a:rPr>
            <a:t>Wystąpi  w przypadku realizacji formy wsparcia w ramach typu projektu 10.2.C</a:t>
          </a:r>
          <a:endParaRPr lang="pl-PL" sz="1200" b="1" kern="1200" dirty="0">
            <a:solidFill>
              <a:srgbClr val="FF0000"/>
            </a:solidFill>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a:t>
          </a:r>
          <a:r>
            <a:rPr lang="pl-PL" sz="1600" b="1" u="sng" kern="1200" dirty="0" smtClean="0">
              <a:solidFill>
                <a:schemeClr val="tx1"/>
              </a:solidFill>
            </a:rPr>
            <a:t>6</a:t>
          </a:r>
          <a:endParaRPr lang="pl-PL" sz="1600" b="1" u="sng" kern="1200" dirty="0">
            <a:solidFill>
              <a:schemeClr val="tx1"/>
            </a:solidFill>
          </a:endParaRPr>
        </a:p>
        <a:p>
          <a:pPr lvl="0" algn="ctr" defTabSz="711200">
            <a:spcBef>
              <a:spcPct val="0"/>
            </a:spcBef>
            <a:spcAft>
              <a:spcPct val="35000"/>
            </a:spcAft>
          </a:pPr>
          <a:r>
            <a:rPr lang="pl-PL" sz="1600" b="1" u="none" kern="1200" dirty="0">
              <a:solidFill>
                <a:srgbClr val="FF0000"/>
              </a:solidFill>
            </a:rPr>
            <a:t>Liczba </a:t>
          </a:r>
          <a:r>
            <a:rPr lang="pl-PL" sz="1600" b="1" u="none" kern="1200" dirty="0" smtClean="0">
              <a:solidFill>
                <a:srgbClr val="FF0000"/>
              </a:solidFill>
            </a:rPr>
            <a:t>uczniów</a:t>
          </a:r>
          <a:r>
            <a:rPr lang="pl-PL" sz="1600" b="1" u="none" kern="1200" dirty="0" smtClean="0">
              <a:solidFill>
                <a:schemeClr val="tx1"/>
              </a:solidFill>
            </a:rPr>
            <a:t>, objętych wsparciem stypendialnym w programie</a:t>
          </a:r>
          <a:endParaRPr lang="pl-PL" sz="1600" b="1" u="none" kern="1200" dirty="0">
            <a:solidFill>
              <a:schemeClr val="tx1"/>
            </a:solidFill>
          </a:endParaRPr>
        </a:p>
      </dsp:txBody>
      <dsp:txXfrm>
        <a:off x="0" y="2028468"/>
        <a:ext cx="2796936" cy="192994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a:t>
          </a:r>
          <a:r>
            <a:rPr lang="pl-PL" sz="1200" b="1" kern="1200" dirty="0" smtClean="0"/>
            <a:t>którzy </a:t>
          </a:r>
          <a:r>
            <a:rPr lang="pl-PL" sz="1200" b="1" kern="1200" dirty="0"/>
            <a:t>dzięki wsparciu z EFS nabyli kompetencje kluczowe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4380353" y="-1523494"/>
        <a:ext cx="1815827"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którzy nabyli kompetencje kluczowe po opuszczeniu programu</a:t>
          </a: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a:t>
          </a:r>
          <a:r>
            <a:rPr lang="pl-PL" sz="1000" b="1" kern="1200" dirty="0" smtClean="0">
              <a:solidFill>
                <a:schemeClr val="tx1"/>
              </a:solidFill>
              <a:latin typeface="+mn-lt"/>
            </a:rPr>
            <a:t>którzy uzyskali </a:t>
          </a:r>
          <a:r>
            <a:rPr lang="pl-PL" sz="1000" b="1" kern="1200" dirty="0">
              <a:solidFill>
                <a:schemeClr val="tx1"/>
              </a:solidFill>
              <a:latin typeface="+mn-lt"/>
            </a:rPr>
            <a:t>kwalifikacje lub </a:t>
          </a:r>
          <a:r>
            <a:rPr lang="pl-PL" sz="1000" b="1" kern="1200" dirty="0" smtClean="0">
              <a:solidFill>
                <a:schemeClr val="tx1"/>
              </a:solidFill>
              <a:latin typeface="+mn-lt"/>
            </a:rPr>
            <a:t>nabyli </a:t>
          </a:r>
          <a:r>
            <a:rPr lang="pl-PL" sz="1000" b="1" kern="1200" dirty="0">
              <a:solidFill>
                <a:schemeClr val="tx1"/>
              </a:solidFill>
              <a:latin typeface="+mn-lt"/>
            </a:rPr>
            <a:t>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a:p>
          <a:pPr marL="57150" lvl="1" indent="-57150" algn="just" defTabSz="444500">
            <a:lnSpc>
              <a:spcPct val="90000"/>
            </a:lnSpc>
            <a:spcBef>
              <a:spcPct val="0"/>
            </a:spcBef>
            <a:spcAft>
              <a:spcPct val="15000"/>
            </a:spcAft>
            <a:buChar char="••"/>
          </a:pPr>
          <a:r>
            <a:rPr lang="pl-PL" sz="1000" b="1" kern="1200" dirty="0">
              <a:solidFill>
                <a:srgbClr val="FF0000"/>
              </a:solidFill>
            </a:rPr>
            <a:t>Wystąpi np. w przypadku realizacji form wsparcia w ramach typu projektu 10.2.F, 10.2.G, 10.2.H </a:t>
          </a:r>
          <a:endParaRPr lang="pl-PL" sz="1000" b="1" kern="1200" dirty="0">
            <a:solidFill>
              <a:srgbClr val="B466E0"/>
            </a:solidFill>
            <a:latin typeface="+mn-lt"/>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2</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0" y="2028468"/>
        <a:ext cx="2796936" cy="192994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a:t>
          </a:r>
          <a:r>
            <a:rPr lang="pl-PL" sz="1200" b="1" kern="1200" dirty="0" smtClean="0"/>
            <a:t>szkół, w </a:t>
          </a:r>
          <a:r>
            <a:rPr lang="pl-PL" sz="1200" b="1" kern="1200" dirty="0"/>
            <a:t>których pracownie przedmiotowe wykorzystują doposażenie zakupione dzięki EFS do prowadzenia zajęć edukacyjnych z przedmiotów </a:t>
          </a:r>
          <a:r>
            <a:rPr lang="pl-PL" sz="1200" b="1" kern="1200" dirty="0" smtClean="0"/>
            <a:t>przyrodniczych lub matematyki.</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10.2.B, </a:t>
          </a:r>
          <a:endParaRPr lang="pl-PL" sz="1200" b="1" kern="1200" dirty="0"/>
        </a:p>
      </dsp:txBody>
      <dsp:txXfrm rot="5400000">
        <a:off x="4379444" y="-1522688"/>
        <a:ext cx="1817646" cy="4977192"/>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3</a:t>
          </a:r>
        </a:p>
        <a:p>
          <a:pPr lvl="0" algn="ctr" defTabSz="711200">
            <a:lnSpc>
              <a:spcPct val="90000"/>
            </a:lnSpc>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20655" y="7022"/>
        <a:ext cx="2799671" cy="1931874"/>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a:t>
          </a:r>
          <a:r>
            <a:rPr lang="pl-PL" sz="1400" b="1" kern="1200" dirty="0" smtClean="0">
              <a:solidFill>
                <a:schemeClr val="tx1"/>
              </a:solidFill>
              <a:latin typeface="+mn-lt"/>
            </a:rPr>
            <a:t>oraz placówek </a:t>
          </a:r>
          <a:r>
            <a:rPr lang="pl-PL" sz="1400" b="1" kern="1200" dirty="0">
              <a:solidFill>
                <a:schemeClr val="tx1"/>
              </a:solidFill>
              <a:latin typeface="+mn-lt"/>
            </a:rPr>
            <a:t>systemu oświaty wykorzystujących do prowadzenia zajęć edukacyjnych sprzęt </a:t>
          </a:r>
          <a:r>
            <a:rPr lang="pl-PL" sz="1400" b="1" kern="1200" dirty="0" smtClean="0">
              <a:solidFill>
                <a:schemeClr val="tx1"/>
              </a:solidFill>
              <a:latin typeface="+mn-lt"/>
            </a:rPr>
            <a:t>rozumiany jako  pomoce dydaktyczne oraz narzędzia technologii informacyjno-edukacyjnych (TIK) zakupione </a:t>
          </a:r>
          <a:r>
            <a:rPr lang="pl-PL" sz="1400" b="1" kern="1200" dirty="0">
              <a:solidFill>
                <a:schemeClr val="tx1"/>
              </a:solidFill>
              <a:latin typeface="+mn-lt"/>
            </a:rPr>
            <a:t>dzięki EFS.</a:t>
          </a:r>
        </a:p>
        <a:p>
          <a:pPr marL="114300" lvl="1" indent="-114300" algn="just" defTabSz="622300">
            <a:lnSpc>
              <a:spcPct val="90000"/>
            </a:lnSpc>
            <a:spcBef>
              <a:spcPct val="0"/>
            </a:spcBef>
            <a:spcAft>
              <a:spcPct val="15000"/>
            </a:spcAft>
            <a:buChar char="••"/>
          </a:pPr>
          <a:r>
            <a:rPr lang="pl-PL" sz="1400" b="1" kern="1200" dirty="0">
              <a:solidFill>
                <a:srgbClr val="FF0000"/>
              </a:solidFill>
            </a:rPr>
            <a:t>Wystąpi np. w przypadku realizacji form wsparcia w ramach typu projektu 10.2.A, </a:t>
          </a:r>
          <a:endParaRPr lang="pl-PL" sz="1400" b="1" kern="1200" dirty="0">
            <a:solidFill>
              <a:srgbClr val="B466E0"/>
            </a:solidFill>
            <a:latin typeface="+mn-lt"/>
          </a:endParaRPr>
        </a:p>
      </dsp:txBody>
      <dsp:txXfrm rot="5400000">
        <a:off x="4394288" y="505857"/>
        <a:ext cx="1787957" cy="4977192"/>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4</a:t>
          </a:r>
        </a:p>
        <a:p>
          <a:pPr lvl="0" algn="ctr" defTabSz="711200">
            <a:lnSpc>
              <a:spcPct val="90000"/>
            </a:lnSpc>
            <a:spcBef>
              <a:spcPct val="0"/>
            </a:spcBef>
            <a:spcAft>
              <a:spcPct val="35000"/>
            </a:spcAft>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0" y="2028516"/>
        <a:ext cx="2799671" cy="19318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a:t>
          </a:r>
          <a:r>
            <a:rPr lang="pl-PL" sz="1400" b="1" kern="1200" dirty="0"/>
            <a:t>jest uprawniony </a:t>
          </a:r>
          <a:r>
            <a:rPr lang="pl-PL" sz="1400" kern="1200" dirty="0"/>
            <a:t>do ubiegania się </a:t>
          </a:r>
          <a:br>
            <a:rPr lang="pl-PL" sz="1400" kern="1200" dirty="0"/>
          </a:br>
          <a:r>
            <a:rPr lang="pl-PL" sz="1400" kern="1200" dirty="0"/>
            <a:t>o wsparcie zgodnie z zapisami regulaminu konkursu.</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err="1">
              <a:solidFill>
                <a:schemeClr val="tx1"/>
              </a:solidFill>
            </a:rPr>
            <a:t>Kwalifikowalność</a:t>
          </a:r>
          <a:r>
            <a:rPr lang="pl-PL" sz="1600" b="1" kern="1200" dirty="0">
              <a:solidFill>
                <a:schemeClr val="tx1"/>
              </a:solidFill>
            </a:rPr>
            <a:t> wnioskodawcy</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t>Wybór partnerów został dokonany w sposób prawidłowy, to znaczy:</a:t>
          </a:r>
          <a:endParaRPr lang="pl-PL" sz="1000" b="1" kern="1200" dirty="0">
            <a:solidFill>
              <a:schemeClr val="tx1"/>
            </a:solidFill>
          </a:endParaRPr>
        </a:p>
        <a:p>
          <a:pPr marL="114300" lvl="2" indent="-57150" algn="just" defTabSz="355600">
            <a:lnSpc>
              <a:spcPct val="90000"/>
            </a:lnSpc>
            <a:spcBef>
              <a:spcPct val="0"/>
            </a:spcBef>
            <a:spcAft>
              <a:spcPct val="15000"/>
            </a:spcAft>
            <a:buChar char="••"/>
          </a:pPr>
          <a:r>
            <a:rPr lang="pl-PL" sz="800" kern="1200" dirty="0"/>
            <a:t>Wnioskodawca oraz partner/partnerzy </a:t>
          </a:r>
          <a:r>
            <a:rPr lang="pl-PL" sz="800" b="1" kern="1200" dirty="0"/>
            <a:t>nie stanowią podmiotów powiązanych </a:t>
          </a:r>
          <a:r>
            <a:rPr lang="pl-PL" sz="800" kern="1200" dirty="0"/>
            <a:t>w rozumieniu załącznika </a:t>
          </a:r>
          <a:br>
            <a:rPr lang="pl-PL" sz="800" kern="1200" dirty="0"/>
          </a:br>
          <a:r>
            <a:rPr lang="pl-PL" sz="800" kern="1200" dirty="0"/>
            <a:t>do rozporządzenia Komisji (UE) nr 651/2014 z dnia 17 czerwca 2014 r. uznającego niektóre rodzaje pomocy za zgodne z rynkiem wewnętrznym w zastosowaniu art. 107 i 108 Traktatu;</a:t>
          </a:r>
          <a:endParaRPr lang="pl-PL" sz="1000" b="1" kern="1200" dirty="0">
            <a:solidFill>
              <a:schemeClr val="tx1"/>
            </a:solidFill>
          </a:endParaRPr>
        </a:p>
        <a:p>
          <a:pPr marL="114300" lvl="2" indent="-57150" algn="just" defTabSz="355600">
            <a:lnSpc>
              <a:spcPct val="90000"/>
            </a:lnSpc>
            <a:spcBef>
              <a:spcPct val="0"/>
            </a:spcBef>
            <a:spcAft>
              <a:spcPct val="15000"/>
            </a:spcAft>
            <a:buChar char="••"/>
          </a:pPr>
          <a:r>
            <a:rPr lang="pl-PL" sz="800" kern="1200" dirty="0"/>
            <a:t>w przypadku, gdy Wnioskodawca jest podmiotem, o którym mowa w art. 3 ust. 1 ustawy z dnia 29 stycznia 2004 r. – prawo zamówień publicznych*, </a:t>
          </a:r>
          <a:r>
            <a:rPr lang="pl-PL" sz="800" b="1" kern="1200" dirty="0"/>
            <a:t>wybór partnerów spoza sektora finansów publicznych został dokonany z zachowaniem zasady przejrzystości i równego traktowania </a:t>
          </a:r>
          <a:r>
            <a:rPr lang="pl-PL" sz="800" b="1" kern="1200" dirty="0" smtClean="0"/>
            <a:t>podmiotów w szczególności zgodnie z zasadami określonymi w art. 33 ust. 2 ustawy wdrożeniowej</a:t>
          </a:r>
          <a:r>
            <a:rPr lang="pl-PL" sz="800" kern="1200" dirty="0" smtClean="0"/>
            <a:t>;*</a:t>
          </a:r>
          <a:endParaRPr lang="pl-PL" sz="800" kern="1200" dirty="0"/>
        </a:p>
        <a:p>
          <a:pPr marL="114300" lvl="2" indent="-57150" algn="just" defTabSz="355600">
            <a:lnSpc>
              <a:spcPct val="90000"/>
            </a:lnSpc>
            <a:spcBef>
              <a:spcPct val="0"/>
            </a:spcBef>
            <a:spcAft>
              <a:spcPct val="15000"/>
            </a:spcAft>
            <a:buChar char="••"/>
          </a:pPr>
          <a:r>
            <a:rPr lang="pl-PL" sz="800" kern="1200" dirty="0"/>
            <a:t>wybór partnerów spoza sektora finansów publicznych został dokonany </a:t>
          </a:r>
          <a:r>
            <a:rPr lang="pl-PL" sz="800" b="1" kern="1200" dirty="0"/>
            <a:t>przed złożeniem wniosku o dofinansowanie </a:t>
          </a:r>
          <a:r>
            <a:rPr lang="pl-PL" sz="800" kern="1200" dirty="0"/>
            <a:t>projektu partnerskiego.</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4. Prawidłowość wyboru partnerów w projekcie</a:t>
          </a:r>
        </a:p>
      </dsp:txBody>
      <dsp:txXfrm>
        <a:off x="3797" y="1928015"/>
        <a:ext cx="2796936" cy="1598802"/>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4308599" y="-1507058"/>
        <a:ext cx="1956615" cy="4972332"/>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1</a:t>
          </a:r>
        </a:p>
        <a:p>
          <a:pPr lvl="0" algn="ctr" defTabSz="711200">
            <a:lnSpc>
              <a:spcPct val="90000"/>
            </a:lnSpc>
            <a:spcBef>
              <a:spcPct val="0"/>
            </a:spcBef>
            <a:spcAft>
              <a:spcPct val="35000"/>
            </a:spcAft>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20635" y="32699"/>
        <a:ext cx="2796936" cy="1906735"/>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4405921" y="517599"/>
        <a:ext cx="1764691" cy="4977192"/>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2</a:t>
          </a:r>
        </a:p>
        <a:p>
          <a:pPr lvl="0" algn="ctr" defTabSz="711200">
            <a:lnSpc>
              <a:spcPct val="90000"/>
            </a:lnSpc>
            <a:spcBef>
              <a:spcPct val="0"/>
            </a:spcBef>
            <a:spcAft>
              <a:spcPct val="35000"/>
            </a:spcAft>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0" y="2052828"/>
        <a:ext cx="2799671" cy="1906735"/>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3310480" y="-505949"/>
        <a:ext cx="3960433" cy="4972332"/>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3</a:t>
          </a:r>
        </a:p>
        <a:p>
          <a:pPr lvl="0" algn="ctr" defTabSz="711200">
            <a:lnSpc>
              <a:spcPct val="90000"/>
            </a:lnSpc>
            <a:spcBef>
              <a:spcPct val="0"/>
            </a:spcBef>
            <a:spcAft>
              <a:spcPct val="35000"/>
            </a:spcAft>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24432" y="951412"/>
        <a:ext cx="2796936" cy="2086181"/>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smtClean="0">
              <a:solidFill>
                <a:srgbClr val="FF0000"/>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3310480" y="-505949"/>
        <a:ext cx="3960433" cy="4972332"/>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a:t>
          </a:r>
          <a:r>
            <a:rPr lang="pl-PL" sz="1600" b="1" u="sng" kern="1200" dirty="0" smtClean="0">
              <a:solidFill>
                <a:schemeClr val="tx1"/>
              </a:solidFill>
            </a:rPr>
            <a:t>4</a:t>
          </a:r>
          <a:endParaRPr lang="pl-PL" sz="1600" b="1" u="sng" kern="1200" dirty="0">
            <a:solidFill>
              <a:schemeClr val="tx1"/>
            </a:solidFill>
          </a:endParaRPr>
        </a:p>
        <a:p>
          <a:pPr lvl="0" algn="ctr" defTabSz="711200">
            <a:lnSpc>
              <a:spcPct val="90000"/>
            </a:lnSpc>
            <a:spcBef>
              <a:spcPct val="0"/>
            </a:spcBef>
            <a:spcAft>
              <a:spcPct val="35000"/>
            </a:spcAft>
          </a:pPr>
          <a:r>
            <a:rPr lang="pl-PL" sz="1600" b="1" u="none" kern="1200" dirty="0">
              <a:solidFill>
                <a:srgbClr val="FF0000"/>
              </a:solidFill>
            </a:rPr>
            <a:t>Liczba </a:t>
          </a:r>
          <a:r>
            <a:rPr lang="pl-PL" sz="1600" b="1" u="none" kern="1200" dirty="0" smtClean="0">
              <a:solidFill>
                <a:srgbClr val="FF0000"/>
              </a:solidFill>
            </a:rPr>
            <a:t>podmiotów</a:t>
          </a:r>
          <a:r>
            <a:rPr lang="pl-PL" sz="1600" b="1" u="none" kern="1200" dirty="0" smtClean="0">
              <a:solidFill>
                <a:schemeClr val="tx1"/>
              </a:solidFill>
            </a:rPr>
            <a:t>, wykorzystujących TIK</a:t>
          </a:r>
          <a:endParaRPr lang="pl-PL" sz="1600" b="1" u="none" kern="1200" dirty="0"/>
        </a:p>
      </dsp:txBody>
      <dsp:txXfrm>
        <a:off x="24432" y="951412"/>
        <a:ext cx="2796936" cy="2086181"/>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a:t>
          </a:r>
          <a:r>
            <a:rPr lang="pl-PL" sz="1000" kern="1200" dirty="0" smtClean="0"/>
            <a:t>publicznych,</a:t>
          </a:r>
          <a:endParaRPr lang="pl-PL" sz="1000" kern="1200" dirty="0"/>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Niepodleganie wykluczeniu z możliwości otrzymania dofinansowania ze środków Unii Europejskiej</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kern="12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Zgodność z przepisami art. 65 ust. 6 i art. 125 ust. 3 lit. e) i f) Rozporządzenia Parlamentu Europejskiego i Rady (UE) nr 1303/2013 z dnia 17 grudnia 2013 r.</a:t>
          </a:r>
        </a:p>
      </dsp:txBody>
      <dsp:txXfrm>
        <a:off x="3797" y="1928015"/>
        <a:ext cx="2796936" cy="159880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 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Zakaz podwójnego finansowania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Wartość projektu nie przekracza poziomów określonych </a:t>
          </a:r>
          <a:br>
            <a:rPr lang="pl-PL" sz="1400" kern="1200" dirty="0"/>
          </a:br>
          <a:r>
            <a:rPr lang="pl-PL" sz="1400" kern="1200" dirty="0"/>
            <a:t>w regulaminie konkursu.</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Minimalna wartość projektu: 50 000 PLN</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a:solidFill>
                <a:srgbClr val="FF0000"/>
              </a:solidFill>
            </a:rPr>
            <a:t>Minimalna/maksymalna wartość projektu</a:t>
          </a:r>
        </a:p>
      </dsp:txBody>
      <dsp:txXfrm>
        <a:off x="3797" y="1928015"/>
        <a:ext cx="2796936" cy="159880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527766" y="-722092"/>
          <a:ext cx="352586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zapewnił odpowiedni poziom wkładu własnego określony w regulaminie konkursu tj. </a:t>
          </a:r>
          <a:br>
            <a:rPr lang="pl-PL" sz="1400" kern="1200" dirty="0"/>
          </a:br>
          <a:r>
            <a:rPr lang="pl-PL" sz="1400" b="1" kern="1200" dirty="0"/>
            <a:t>5% wkładu własnego</a:t>
          </a:r>
        </a:p>
      </dsp:txBody>
      <dsp:txXfrm rot="5400000">
        <a:off x="3527766" y="-722092"/>
        <a:ext cx="3525863" cy="4972332"/>
      </dsp:txXfrm>
    </dsp:sp>
    <dsp:sp modelId="{30A5BAFA-D867-4432-A555-078896BF780D}">
      <dsp:nvSpPr>
        <dsp:cNvPr id="0" name=""/>
        <dsp:cNvSpPr/>
      </dsp:nvSpPr>
      <dsp:spPr>
        <a:xfrm>
          <a:off x="24432" y="248773"/>
          <a:ext cx="2796936" cy="305288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9. Wkład własny</a:t>
          </a:r>
          <a:endParaRPr lang="pl-PL" sz="1600" b="1" u="sng" kern="1200" dirty="0">
            <a:solidFill>
              <a:srgbClr val="FF0000"/>
            </a:solidFill>
          </a:endParaRPr>
        </a:p>
      </dsp:txBody>
      <dsp:txXfrm>
        <a:off x="24432" y="248773"/>
        <a:ext cx="2796936" cy="305288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 projekcie, w którym wartość wkładu publicznego (środków publicznych) </a:t>
          </a:r>
          <a:r>
            <a:rPr lang="pl-PL" sz="1000" b="1" kern="1200" dirty="0"/>
            <a:t>nie przekracza 100 000 EUR (tj. </a:t>
          </a:r>
          <a:r>
            <a:rPr lang="pl-PL" sz="1000" b="1" kern="1200" dirty="0" smtClean="0"/>
            <a:t>442 160 </a:t>
          </a:r>
          <a:r>
            <a:rPr lang="pl-PL" sz="1000" b="1" kern="1200" dirty="0"/>
            <a:t>PLN)</a:t>
          </a:r>
          <a:r>
            <a:rPr lang="pl-PL" sz="1000" kern="1200" dirty="0"/>
            <a:t> </a:t>
          </a:r>
          <a:r>
            <a:rPr lang="pl-PL" sz="1000" b="1" kern="1200" dirty="0"/>
            <a:t>zastosowano kwoty ryczałtowe</a:t>
          </a:r>
          <a:r>
            <a:rPr lang="pl-PL" sz="1000" kern="1200" dirty="0"/>
            <a:t>,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W sytuacjach określonych w regulaminie konkursu zastosowano pozostałe uproszczone metody rozliczania wydatków,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a:t>
          </a:r>
          <a:endParaRPr lang="pl-PL" sz="10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FF0000"/>
              </a:solidFill>
            </a:rPr>
            <a:t>10. </a:t>
          </a:r>
          <a:r>
            <a:rPr lang="pl-PL" sz="1600" b="1" kern="1200" dirty="0">
              <a:solidFill>
                <a:srgbClr val="FF0000"/>
              </a:solidFill>
            </a:rPr>
            <a:t>Uproszczone metody rozliczania projektów</a:t>
          </a:r>
          <a:endParaRPr lang="pl-PL" sz="1600" b="1" u="sng" kern="1200" dirty="0">
            <a:solidFill>
              <a:srgbClr val="FF0000"/>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solidFill>
              <a:schemeClr val="tx1"/>
            </a:solidFill>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11. </a:t>
          </a:r>
          <a:r>
            <a:rPr lang="pl-PL" sz="1600" b="1" kern="1200" dirty="0">
              <a:solidFill>
                <a:schemeClr val="tx1"/>
              </a:solidFill>
            </a:rPr>
            <a:t>Kryterium niezalegania z należnościami</a:t>
          </a:r>
        </a:p>
      </dsp:txBody>
      <dsp:txXfrm>
        <a:off x="3797" y="1928015"/>
        <a:ext cx="2796936" cy="15988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smtClean="0">
              <a:latin typeface="+mn-lt"/>
            </a:rPr>
            <a:t>Czy projekt jest zgodny z właściwym celem szczegółowym RPO WD 2014-2020 oraz w jaki sposób projekt przyczyni się do osiągnięcia celu szczegółowego RPO WD 2014-2020?</a:t>
          </a:r>
          <a:endParaRPr lang="pl-PL" sz="1000" b="1" kern="1200" dirty="0">
            <a:latin typeface="+mn-lt"/>
          </a:endParaRPr>
        </a:p>
        <a:p>
          <a:pPr marL="57150" lvl="1" indent="-57150" algn="just" defTabSz="444500">
            <a:lnSpc>
              <a:spcPct val="100000"/>
            </a:lnSpc>
            <a:spcBef>
              <a:spcPct val="0"/>
            </a:spcBef>
            <a:spcAft>
              <a:spcPts val="600"/>
            </a:spcAft>
            <a:buChar char="••"/>
          </a:pPr>
          <a:r>
            <a:rPr lang="pl-PL" sz="1000" kern="1200" dirty="0" smtClean="0">
              <a:latin typeface="+mn-lt"/>
            </a:rPr>
            <a:t>Czy potrzeba realizacji projektu jest wystarczająco uzasadniona i odpowiada na zdiagnozowany problem? </a:t>
          </a:r>
          <a:endParaRPr lang="pl-PL" sz="1000" b="1" kern="1200" dirty="0">
            <a:latin typeface="+mn-lt"/>
          </a:endParaRPr>
        </a:p>
        <a:p>
          <a:pPr marL="57150" lvl="1" indent="-57150" algn="just" defTabSz="444500">
            <a:lnSpc>
              <a:spcPct val="100000"/>
            </a:lnSpc>
            <a:spcBef>
              <a:spcPct val="0"/>
            </a:spcBef>
            <a:spcAft>
              <a:spcPts val="600"/>
            </a:spcAft>
            <a:buChar char="••"/>
          </a:pPr>
          <a:r>
            <a:rPr lang="pl-PL" sz="1000" kern="1200" dirty="0" smtClean="0">
              <a:latin typeface="+mn-lt"/>
            </a:rPr>
            <a:t>Czy zaplanowane w ramach projektu wartości wskaźników są adekwatne w stosunku do potrzeb i celów projektu, a założone do osiągnięcia wartości są realne? </a:t>
          </a:r>
          <a:endParaRPr lang="pl-PL" sz="1000" b="1" kern="1200" dirty="0">
            <a:latin typeface="+mn-lt"/>
          </a:endParaRPr>
        </a:p>
        <a:p>
          <a:pPr marL="57150" lvl="1" indent="-57150" algn="just" defTabSz="444500">
            <a:lnSpc>
              <a:spcPct val="100000"/>
            </a:lnSpc>
            <a:spcBef>
              <a:spcPct val="0"/>
            </a:spcBef>
            <a:spcAft>
              <a:spcPts val="600"/>
            </a:spcAft>
            <a:buChar char="••"/>
          </a:pPr>
          <a:r>
            <a:rPr lang="pl-PL" sz="1000" kern="1200" dirty="0" smtClean="0">
              <a:latin typeface="+mn-lt"/>
            </a:rPr>
            <a:t>Dodatkowo w przypadku projektów o wartości co najmniej 2 mln złotych:</a:t>
          </a:r>
          <a:endParaRPr lang="pl-PL" sz="1000" b="1" kern="1200" dirty="0">
            <a:latin typeface="+mn-lt"/>
          </a:endParaRPr>
        </a:p>
        <a:p>
          <a:pPr marL="57150" lvl="1" indent="-57150" algn="l" defTabSz="444500">
            <a:lnSpc>
              <a:spcPct val="90000"/>
            </a:lnSpc>
            <a:spcBef>
              <a:spcPct val="0"/>
            </a:spcBef>
            <a:spcAft>
              <a:spcPct val="15000"/>
            </a:spcAft>
            <a:buChar char="••"/>
          </a:pPr>
          <a:r>
            <a:rPr lang="pl-PL" sz="1000" kern="1200" dirty="0" smtClean="0">
              <a:latin typeface="+mn-lt"/>
            </a:rPr>
            <a:t>Czy przedstawiono wystarczający opis ryzyka nieosiągnięcia założeń projektu oraz zaplanowanych w ramach projektu działań zaradczych?</a:t>
          </a:r>
          <a:endParaRPr lang="pl-PL" sz="1000" kern="1200" dirty="0">
            <a:latin typeface="+mn-lt"/>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a:t>
          </a:r>
          <a:r>
            <a:rPr lang="pl-PL" sz="1600" b="1" kern="1200" dirty="0" smtClean="0">
              <a:solidFill>
                <a:schemeClr val="tx1"/>
              </a:solidFill>
            </a:rPr>
            <a:t>Kryterium adekwatności celu projektu i założonych do osiągnięcia rezultatów</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smtClean="0">
              <a:latin typeface="+mn-lt"/>
            </a:rPr>
            <a:t>Czy dobór grupy docelowej jest adekwatny do założeń projektu oraz RPO WD 2014-2020, w tym czy zawiera wystarczający opis:</a:t>
          </a:r>
          <a:endParaRPr lang="pl-PL" sz="1000" b="1" kern="1200" dirty="0">
            <a:solidFill>
              <a:schemeClr val="tx1"/>
            </a:solidFill>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grupy docelowej, jaka będzie wspierana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potrzeb i oczekiwań uczestników projektu w kontekście wsparcia, które ma być udzielane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barier, na które napotykają uczestnicy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skali zainteresowania potencjalnych uczestników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sposobu rekrutacji uczestników projektu, w tym kryteriów rekrutacji zapewnienia dostępności rekrutacji dla osób z </a:t>
          </a:r>
          <a:r>
            <a:rPr lang="pl-PL" sz="1000" kern="1200" dirty="0" err="1" smtClean="0">
              <a:latin typeface="+mn-lt"/>
            </a:rPr>
            <a:t>niepełnosprawnościami</a:t>
          </a:r>
          <a:r>
            <a:rPr lang="pl-PL" sz="1000" kern="1200" dirty="0" smtClean="0">
              <a:latin typeface="+mn-lt"/>
            </a:rPr>
            <a:t>?</a:t>
          </a:r>
          <a:endParaRPr lang="pl-PL" sz="10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smtClean="0">
              <a:solidFill>
                <a:schemeClr val="tx1"/>
              </a:solidFill>
            </a:rPr>
            <a:t>Kryterium doboru grupy docelowej</a:t>
          </a:r>
          <a:endParaRPr lang="pl-PL" sz="1600" b="1" kern="1200" dirty="0">
            <a:solidFill>
              <a:schemeClr val="tx1"/>
            </a:solidFill>
          </a:endParaRPr>
        </a:p>
      </dsp:txBody>
      <dsp:txXfrm>
        <a:off x="3797" y="1928015"/>
        <a:ext cx="2796936" cy="15988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smtClean="0">
              <a:latin typeface="+mn-lt"/>
            </a:rPr>
            <a:t>Czy we wniosku o dofinansowanie projektu przedstawiono wystarczający opis:</a:t>
          </a:r>
          <a:endParaRPr lang="pl-PL" sz="1000" b="1"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zadań realizowanych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uzasadnienia potrzeby realizacji zadań w kontekście przedstawionej diagnozy;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wartości wskaźników, które zostaną osiągnięte w ramach zadań (jeśli dotyczy);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roli partnerów w  realizacji poszczególnych zadań jeśli przewidziano ich realizację w ramach partnerstwa wraz z uzasadnieniem (jeśli dotyczy);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trwałości i wpływu rezultatów projektu(jeśli dotyczy)?</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t>Czy przedstawiony harmonogram realizacji projektu jest racjonalny w stosunku do przedstawionego zakresu zadań w projekcie?</a:t>
          </a:r>
          <a:endParaRPr lang="pl-PL" sz="1000" kern="1200" dirty="0">
            <a:latin typeface="+mn-lt"/>
          </a:endParaRPr>
        </a:p>
        <a:p>
          <a:pPr marL="114300" lvl="2" indent="-57150" algn="l" defTabSz="444500">
            <a:lnSpc>
              <a:spcPct val="90000"/>
            </a:lnSpc>
            <a:spcBef>
              <a:spcPct val="0"/>
            </a:spcBef>
            <a:spcAft>
              <a:spcPct val="15000"/>
            </a:spcAft>
            <a:buChar char="••"/>
          </a:pPr>
          <a:r>
            <a:rPr lang="pl-PL" sz="1000" b="1" kern="1200" dirty="0" smtClean="0">
              <a:solidFill>
                <a:srgbClr val="FF0000"/>
              </a:solidFill>
              <a:latin typeface="+mn-lt"/>
            </a:rPr>
            <a:t>Maksymalny okres realizacji projektu: 24 miesiące</a:t>
          </a:r>
          <a:endParaRPr lang="pl-PL" sz="1000" b="1" kern="1200" dirty="0">
            <a:solidFill>
              <a:srgbClr val="FF0000"/>
            </a:solidFill>
            <a:latin typeface="+mn-lt"/>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smtClean="0">
              <a:solidFill>
                <a:schemeClr val="tx1"/>
              </a:solidFill>
            </a:rPr>
            <a:t>Kryterium trafności działań i racjonalności harmonogramu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pl-PL" sz="1200" kern="1200" dirty="0" smtClean="0">
              <a:latin typeface="+mn-lt"/>
            </a:rPr>
            <a:t>Czy przedstawiony sposób zarządzania projektem jest adekwatny do zakresu projektu? </a:t>
          </a:r>
          <a:endParaRPr lang="pl-PL" sz="1200" b="1" kern="1200" dirty="0">
            <a:solidFill>
              <a:schemeClr val="tx1"/>
            </a:solidFill>
            <a:latin typeface="+mn-lt"/>
          </a:endParaRPr>
        </a:p>
        <a:p>
          <a:pPr marL="114300" lvl="1" indent="-114300" algn="l" defTabSz="533400">
            <a:lnSpc>
              <a:spcPct val="90000"/>
            </a:lnSpc>
            <a:spcBef>
              <a:spcPct val="0"/>
            </a:spcBef>
            <a:spcAft>
              <a:spcPct val="15000"/>
            </a:spcAft>
            <a:buChar char="••"/>
          </a:pPr>
          <a:r>
            <a:rPr lang="pl-PL" sz="1200" kern="1200" dirty="0" smtClean="0">
              <a:latin typeface="+mn-lt"/>
            </a:rPr>
            <a:t>Czy podmioty zaangażowane w realizację projektu posiadają odpowiedni potencjał (kadrowy, techniczny, finansowy) do realizacji projektu?</a:t>
          </a:r>
          <a:endParaRPr lang="pl-PL" sz="12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a:t>
          </a:r>
          <a:r>
            <a:rPr lang="pl-PL" sz="1600" b="1" kern="1200" dirty="0" smtClean="0">
              <a:solidFill>
                <a:schemeClr val="tx1"/>
              </a:solidFill>
            </a:rPr>
            <a:t>Kryterium adekwatności sposobu zarządzania oraz posiadanego potencjału </a:t>
          </a:r>
          <a:endParaRPr lang="pl-PL" sz="1600" b="1" kern="1200" dirty="0">
            <a:solidFill>
              <a:schemeClr val="tx1"/>
            </a:solidFill>
          </a:endParaRPr>
        </a:p>
      </dsp:txBody>
      <dsp:txXfrm>
        <a:off x="3797" y="1928015"/>
        <a:ext cx="2796936" cy="159880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Wnioskodawca lub partnerzy w przypadku projektu realizowanego w partnerstwie, posiadają doświadczenie w realizacji przedsięwzięć, w tym przedsięwziąć finansowanych ze środków innych niż środki funduszu UE:</a:t>
          </a:r>
          <a:endParaRPr lang="pl-PL" sz="1200" b="1" kern="1200" dirty="0"/>
        </a:p>
        <a:p>
          <a:pPr marL="228600" lvl="2" indent="-114300" algn="l" defTabSz="533400">
            <a:lnSpc>
              <a:spcPct val="90000"/>
            </a:lnSpc>
            <a:spcBef>
              <a:spcPct val="0"/>
            </a:spcBef>
            <a:spcAft>
              <a:spcPct val="15000"/>
            </a:spcAft>
            <a:buChar char="••"/>
          </a:pPr>
          <a:r>
            <a:rPr lang="pl-PL" sz="1200" kern="1200" dirty="0" smtClean="0"/>
            <a:t>w obszarze, w którym udzielane będzie wsparcie przewidziane w ramach projektu oraz</a:t>
          </a:r>
          <a:endParaRPr lang="pl-PL" sz="1200" kern="1200" dirty="0"/>
        </a:p>
        <a:p>
          <a:pPr marL="228600" lvl="2" indent="-114300" algn="l" defTabSz="533400">
            <a:lnSpc>
              <a:spcPct val="90000"/>
            </a:lnSpc>
            <a:spcBef>
              <a:spcPct val="0"/>
            </a:spcBef>
            <a:spcAft>
              <a:spcPct val="15000"/>
            </a:spcAft>
            <a:buChar char="••"/>
          </a:pPr>
          <a:r>
            <a:rPr lang="pl-PL" sz="1200" kern="1200" dirty="0" smtClean="0"/>
            <a:t>na rzecz grupy docelowej, do której kierowane będzie wsparcie przewidziane w ramach projektu oraz</a:t>
          </a:r>
          <a:endParaRPr lang="pl-PL" sz="1200" kern="1200" dirty="0"/>
        </a:p>
        <a:p>
          <a:pPr marL="228600" lvl="2" indent="-114300" algn="l" defTabSz="533400">
            <a:lnSpc>
              <a:spcPct val="90000"/>
            </a:lnSpc>
            <a:spcBef>
              <a:spcPct val="0"/>
            </a:spcBef>
            <a:spcAft>
              <a:spcPct val="15000"/>
            </a:spcAft>
            <a:buChar char="••"/>
          </a:pPr>
          <a:r>
            <a:rPr lang="pl-PL" sz="1200" kern="1200" dirty="0" smtClean="0"/>
            <a:t>na określonym terytorium, którego dotyczyć będzie realizacja projektu?</a:t>
          </a:r>
          <a:endParaRPr lang="pl-PL" sz="1200" kern="1200" dirty="0"/>
        </a:p>
        <a:p>
          <a:pPr marL="228600" lvl="2" indent="-114300" algn="just" defTabSz="533400">
            <a:lnSpc>
              <a:spcPct val="100000"/>
            </a:lnSpc>
            <a:spcBef>
              <a:spcPct val="0"/>
            </a:spcBef>
            <a:spcAft>
              <a:spcPts val="600"/>
            </a:spcAft>
            <a:buChar char="••"/>
          </a:pPr>
          <a:endParaRPr lang="pl-PL" sz="12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a:t>
          </a:r>
          <a:r>
            <a:rPr lang="pl-PL" sz="1600" b="1" kern="1200" dirty="0" smtClean="0">
              <a:solidFill>
                <a:schemeClr val="tx1"/>
              </a:solidFill>
            </a:rPr>
            <a:t>Kryterium doświadczenia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budżet projektu został sporządzony w sposób prawidłowy?</a:t>
          </a:r>
          <a:endParaRPr lang="pl-PL" sz="1400" b="0" kern="1200" dirty="0">
            <a:solidFill>
              <a:schemeClr val="tx1"/>
            </a:solidFill>
          </a:endParaRPr>
        </a:p>
        <a:p>
          <a:pPr marL="114300" lvl="1" indent="-114300" algn="just" defTabSz="622300">
            <a:lnSpc>
              <a:spcPct val="90000"/>
            </a:lnSpc>
            <a:spcBef>
              <a:spcPct val="0"/>
            </a:spcBef>
            <a:spcAft>
              <a:spcPct val="15000"/>
            </a:spcAft>
            <a:buChar char="••"/>
          </a:pPr>
          <a:r>
            <a:rPr lang="pl-PL" sz="1400" kern="1200" dirty="0" smtClean="0"/>
            <a:t>Czy wysokość kosztów przypadających na jednego uczestnika projektu jest adekwatna do zakresu projektu oraz osiągniętych korzyści, a zaplanowane wydatki są racjonalne?</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a:t>
          </a:r>
          <a:r>
            <a:rPr lang="pl-PL" sz="1600" b="1" kern="1200" dirty="0" smtClean="0">
              <a:solidFill>
                <a:schemeClr val="tx1"/>
              </a:solidFill>
            </a:rPr>
            <a:t>Kryterium budżetu projektu</a:t>
          </a:r>
          <a:endParaRPr lang="pl-PL" sz="1600" b="1" kern="1200" dirty="0">
            <a:solidFill>
              <a:schemeClr val="tx1"/>
            </a:solidFill>
          </a:endParaRPr>
        </a:p>
      </dsp:txBody>
      <dsp:txXfrm>
        <a:off x="3802" y="2360835"/>
        <a:ext cx="2800657" cy="195771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2017-06-26</a:t>
            </a:fld>
            <a:endParaRPr lang="pl-PL"/>
          </a:p>
        </p:txBody>
      </p:sp>
      <p:sp>
        <p:nvSpPr>
          <p:cNvPr id="4" name="Symbol zastępczy stopki 3"/>
          <p:cNvSpPr>
            <a:spLocks noGrp="1"/>
          </p:cNvSpPr>
          <p:nvPr>
            <p:ph type="ftr" sz="quarter" idx="2"/>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2017-06-26</a:t>
            </a:fld>
            <a:endParaRPr lang="pl-PL"/>
          </a:p>
        </p:txBody>
      </p:sp>
      <p:sp>
        <p:nvSpPr>
          <p:cNvPr id="4" name="Symbol zastępczy obrazu slajdu 3"/>
          <p:cNvSpPr>
            <a:spLocks noGrp="1" noRot="1" noChangeAspect="1"/>
          </p:cNvSpPr>
          <p:nvPr>
            <p:ph type="sldImg" idx="2"/>
          </p:nvPr>
        </p:nvSpPr>
        <p:spPr>
          <a:xfrm>
            <a:off x="903288" y="741363"/>
            <a:ext cx="4937125" cy="3703637"/>
          </a:xfrm>
          <a:prstGeom prst="rect">
            <a:avLst/>
          </a:prstGeom>
          <a:noFill/>
          <a:ln w="12700">
            <a:solidFill>
              <a:prstClr val="black"/>
            </a:solidFill>
          </a:ln>
        </p:spPr>
        <p:txBody>
          <a:bodyPr vert="horz" lIns="91436" tIns="45718" rIns="91436" bIns="45718" rtlCol="0" anchor="ctr"/>
          <a:lstStyle/>
          <a:p>
            <a:pPr lvl="0"/>
            <a:endParaRPr lang="pl-PL" noProof="0"/>
          </a:p>
        </p:txBody>
      </p:sp>
      <p:sp>
        <p:nvSpPr>
          <p:cNvPr id="5" name="Symbol zastępczy notatek 4"/>
          <p:cNvSpPr>
            <a:spLocks noGrp="1"/>
          </p:cNvSpPr>
          <p:nvPr>
            <p:ph type="body" sz="quarter" idx="3"/>
          </p:nvPr>
        </p:nvSpPr>
        <p:spPr>
          <a:xfrm>
            <a:off x="674685" y="4691023"/>
            <a:ext cx="5394331" cy="4444127"/>
          </a:xfrm>
          <a:prstGeom prst="rect">
            <a:avLst/>
          </a:prstGeom>
        </p:spPr>
        <p:txBody>
          <a:bodyPr vert="horz" lIns="91436" tIns="45718" rIns="91436" bIns="4571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a:p>
            <a:r>
              <a:rPr lang="pl-PL" dirty="0"/>
              <a:t> co oznacza, że kryterium nie dotyczy: </a:t>
            </a:r>
          </a:p>
          <a:p>
            <a:r>
              <a:rPr lang="pl-PL" dirty="0"/>
              <a:t> szkół specjalnych, </a:t>
            </a:r>
          </a:p>
          <a:p>
            <a:r>
              <a:rPr lang="pl-PL" dirty="0"/>
              <a:t> młodzieżowych ośrodków wychowawczych, młodzieżowych ośrodków socjoterapii, specjalnych ośrodków szkolno-wychowawczych oraz specjalnych ośrodków wychowawczych dla dzieci i młodzieży wymagających stosowania specjalnej organizacji nauki, metod pracy i wychowania, </a:t>
            </a:r>
          </a:p>
          <a:p>
            <a:r>
              <a:rPr lang="pl-PL" dirty="0"/>
              <a:t> ośrodków umożliwiających dzieciom i młodzieży, o których mowa w art. 16 ust. 7 Ustawy o systemie oświaty, a także dzieciom i młodzieży z upośledzeniem umysłowym z </a:t>
            </a:r>
            <a:r>
              <a:rPr lang="pl-PL" dirty="0" err="1"/>
              <a:t>niepełnosprawnościami</a:t>
            </a:r>
            <a:r>
              <a:rPr lang="pl-PL" dirty="0"/>
              <a:t> sprzężonymi, realizację odpowiednio obowiązku, o którym mowa w art. 14 ust. 3, obowiązku szkolnego i obowiązku nauki </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 xmlns:p14="http://schemas.microsoft.com/office/powerpoint/2010/main" val="3650425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 xmlns:p14="http://schemas.microsoft.com/office/powerpoint/2010/main" val="139633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 xmlns:p14="http://schemas.microsoft.com/office/powerpoint/2010/main" val="2400437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 xmlns:p14="http://schemas.microsoft.com/office/powerpoint/2010/main"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 xmlns:p14="http://schemas.microsoft.com/office/powerpoint/2010/main" val="1596325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altLang="pl-PL" b="0" u="none" dirty="0"/>
              <a:t>*M.in. jednostki sektora finansów</a:t>
            </a:r>
            <a:r>
              <a:rPr lang="pl-PL" altLang="pl-PL" b="0" u="none" baseline="0" dirty="0"/>
              <a:t> publicznych</a:t>
            </a:r>
          </a:p>
          <a:p>
            <a:pPr defTabSz="908639">
              <a:defRPr/>
            </a:pPr>
            <a:r>
              <a:rPr lang="pl-PL" altLang="pl-PL" b="0" u="none" baseline="0" dirty="0"/>
              <a:t>*zasada przejrzystości i równego traktowania podmiotów (art. 33 ustawy wdrożeniowej)</a:t>
            </a:r>
          </a:p>
          <a:p>
            <a:r>
              <a:rPr lang="pl-PL" dirty="0"/>
              <a:t>Podmiot dokonując wyboru partnera spoza sektora finansów publicznych jest obowiązany w szczególności do:</a:t>
            </a:r>
          </a:p>
          <a:p>
            <a:r>
              <a:rPr lang="pl-PL" dirty="0"/>
              <a:t>1) ogłoszenia otwartego naboru partnerów na swojej stronie internetowej wraz ze wskazaniem co najmniej 21-dniowego</a:t>
            </a:r>
          </a:p>
          <a:p>
            <a:r>
              <a:rPr lang="pl-PL" dirty="0"/>
              <a:t>terminu na zgłaszanie się partnerów;</a:t>
            </a:r>
          </a:p>
          <a:p>
            <a:r>
              <a:rPr lang="pl-PL" dirty="0"/>
              <a:t>2) uwzględnienia przy wyborze partnerów: zgodności działania potencjalnego partnera z celami partnerstwa, deklarowanego</a:t>
            </a:r>
          </a:p>
          <a:p>
            <a:r>
              <a:rPr lang="pl-PL" dirty="0"/>
              <a:t>wkładu potencjalnego partnera w realizację celu partnerstwa, doświadczenia w realizacji projektów</a:t>
            </a:r>
          </a:p>
          <a:p>
            <a:r>
              <a:rPr lang="pl-PL" dirty="0"/>
              <a:t>o podobnym charakterze;</a:t>
            </a:r>
          </a:p>
          <a:p>
            <a:r>
              <a:rPr lang="pl-PL" dirty="0"/>
              <a:t>3) podania do publicznej wiadomości na swojej stronie internetowej informacji o podmiotach wybranych do pełnienia</a:t>
            </a:r>
          </a:p>
          <a:p>
            <a:r>
              <a:rPr lang="pl-PL" dirty="0"/>
              <a:t>funkcji partnera.</a:t>
            </a: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r>
              <a:rPr lang="pl-PL" u="sng" dirty="0"/>
              <a:t>Przez wkład publiczny należy rozumieć </a:t>
            </a:r>
            <a:r>
              <a:rPr lang="pl-PL" b="1" u="sng" dirty="0"/>
              <a:t>wszystkie środki publiczne w projekcie</a:t>
            </a:r>
            <a:r>
              <a:rPr lang="pl-PL" u="sng" dirty="0"/>
              <a:t>, a więc sumę dofinansowania (środki EFS + dotacja celowa z budżetu państwa) wraz z wkładem własnym beneficjenta pochodzącym ze środków publicznych np. jednostki samorządu terytorialnego.</a:t>
            </a:r>
          </a:p>
          <a:p>
            <a:pPr algn="just"/>
            <a:endParaRPr lang="pl-PL" u="sng" dirty="0"/>
          </a:p>
          <a:p>
            <a:pPr algn="just"/>
            <a:r>
              <a:rPr lang="pl-PL" dirty="0"/>
              <a:t>Do przeliczenia ww. kwoty na PLN należy stosować miesięczny obrachunkowy kurs wymiany stosowany przez KE aktualny na dzień </a:t>
            </a:r>
            <a:r>
              <a:rPr lang="pl-PL" u="sng" dirty="0"/>
              <a:t>ogłoszenia konkursu</a:t>
            </a:r>
          </a:p>
          <a:p>
            <a:pPr defTabSz="908639">
              <a:defRPr/>
            </a:pPr>
            <a:endParaRPr lang="pl-PL" altLang="pl-PL" b="0" u="sng" dirty="0"/>
          </a:p>
          <a:p>
            <a:pPr defTabSz="908639">
              <a:defRPr/>
            </a:pPr>
            <a:r>
              <a:rPr lang="pl-PL" dirty="0"/>
              <a:t>Kwotą ryczałtową jest kwota za wykonanie określonego/</a:t>
            </a:r>
            <a:r>
              <a:rPr lang="pl-PL" dirty="0" err="1"/>
              <a:t>ych</a:t>
            </a:r>
            <a:r>
              <a:rPr lang="pl-PL" dirty="0"/>
              <a:t> w projekcie zadania/zadań. Beneficjent we wniosku wykazuje, czy planuje rozliczać projekt jedną czy kilkoma kwotami. Co do zasady </a:t>
            </a:r>
            <a:r>
              <a:rPr lang="pl-PL" b="1" dirty="0"/>
              <a:t>jedno zadanie</a:t>
            </a:r>
            <a:r>
              <a:rPr lang="pl-PL" dirty="0"/>
              <a:t> powinno być rozliczane </a:t>
            </a:r>
            <a:r>
              <a:rPr lang="pl-PL" b="1" dirty="0"/>
              <a:t>jedną kwotą ryczałtową</a:t>
            </a:r>
            <a:r>
              <a:rPr lang="pl-PL" dirty="0"/>
              <a:t>. Dla każdej z kwot ryczałtowych należy wskazać twarde i mierzalne wskaźniki produktów.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 xmlns:p14="http://schemas.microsoft.com/office/powerpoint/2010/main" val="3378235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 xmlns:p14="http://schemas.microsoft.com/office/powerpoint/2010/main" val="15109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 xmlns:p14="http://schemas.microsoft.com/office/powerpoint/2010/main" val="8209831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 xmlns:p14="http://schemas.microsoft.com/office/powerpoint/2010/main" val="4177791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 xmlns:p14="http://schemas.microsoft.com/office/powerpoint/2010/main" val="2170941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dirty="0"/>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 xmlns:p14="http://schemas.microsoft.com/office/powerpoint/2010/main" val="456593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 xmlns:p14="http://schemas.microsoft.com/office/powerpoint/2010/main" val="3122593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dirty="0"/>
              <a:t>Fakt nabycia kompetencji (przez uczniów i nauczycieli) odbywa się w oparciu o jednolite kryteria wypracowane na poziomie krajowym w ramach następujących etapów: </a:t>
            </a:r>
          </a:p>
          <a:p>
            <a:r>
              <a:rPr lang="pl-PL" dirty="0"/>
              <a:t>a) ETAP I – Zakres – zdefiniowanie w ramach wniosku o dofinansowanie lub w regulaminie konkursu grupy docelowej do objęcia wsparciem oraz wybranie obszaru interwencji EFS, który będzie poddany ocenie, </a:t>
            </a:r>
          </a:p>
          <a:p>
            <a:r>
              <a:rPr lang="pl-PL" dirty="0"/>
              <a:t>b) ETAP II – Wzorzec – zdefiniowanie we wniosku o dofinansowanie lub w regulaminie konkursu standardu wymagań, tj. efektów uczenia się, które osiągną uczestnicy w wyniku przeprowadzonych działań projektowych, </a:t>
            </a:r>
          </a:p>
          <a:p>
            <a:r>
              <a:rPr lang="pl-PL" dirty="0"/>
              <a:t>c) ETAP III – Ocena – przeprowadzenie weryfikacji na podstawie opracowanych kryteriów oceny po zakończeniu wsparcia udzielanego danej osobie, </a:t>
            </a:r>
          </a:p>
          <a:p>
            <a:r>
              <a:rPr lang="pl-PL" dirty="0"/>
              <a:t>d) ETAP IV – Porównanie – </a:t>
            </a:r>
            <a:r>
              <a:rPr lang="pl-PL" dirty="0" err="1"/>
              <a:t>porównanie</a:t>
            </a:r>
            <a:r>
              <a:rPr lang="pl-PL" dirty="0"/>
              <a:t> uzyskanych wyników etapu III (ocena) z przyjętymi wymaganiami (określonymi na etapie II efektami uczenia się) po zakończeniu wsparcia udzielanego danej osobie. </a:t>
            </a:r>
          </a:p>
          <a:p>
            <a:r>
              <a:rPr lang="pl-PL"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 xmlns:p14="http://schemas.microsoft.com/office/powerpoint/2010/main" val="27493492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 xmlns:p14="http://schemas.microsoft.com/office/powerpoint/2010/main"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altLang="pl-PL" sz="800" dirty="0"/>
              <a:t>Zajęcia rozwijające uzdolnienia – 8 uczniów/45 min</a:t>
            </a:r>
          </a:p>
          <a:p>
            <a:r>
              <a:rPr lang="pl-PL" altLang="pl-PL" sz="800" dirty="0"/>
              <a:t>Zajęcia dydaktyczno-wyrównawcze – 8 uczniów/45 min</a:t>
            </a:r>
          </a:p>
          <a:p>
            <a:r>
              <a:rPr lang="pl-PL" altLang="pl-PL" sz="800" dirty="0"/>
              <a:t>Zajęcia korekcyjno-kompensacyjne – 5 uczniów/60 min</a:t>
            </a:r>
          </a:p>
          <a:p>
            <a:r>
              <a:rPr lang="pl-PL" altLang="pl-PL" sz="800" dirty="0"/>
              <a:t>Zajęcia logopedyczne – 4 uczniów/60 min</a:t>
            </a:r>
          </a:p>
          <a:p>
            <a:r>
              <a:rPr lang="pl-PL" altLang="pl-PL" sz="800" dirty="0"/>
              <a:t>Zajęcia socjoterapeutyczne – 10 uczniów/60 min</a:t>
            </a: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 xmlns:p14="http://schemas.microsoft.com/office/powerpoint/2010/main" val="294945531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 xmlns:p14="http://schemas.microsoft.com/office/powerpoint/2010/main" val="197654648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 xmlns:p14="http://schemas.microsoft.com/office/powerpoint/2010/main" val="96651077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79</a:t>
            </a:fld>
            <a:endParaRPr lang="pl-PL" altLang="pl-PL"/>
          </a:p>
        </p:txBody>
      </p:sp>
    </p:spTree>
    <p:extLst>
      <p:ext uri="{BB962C8B-B14F-4D97-AF65-F5344CB8AC3E}">
        <p14:creationId xmlns="" xmlns:p14="http://schemas.microsoft.com/office/powerpoint/2010/main" val="4239651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b="1" dirty="0"/>
              <a:t>Szkoła dla dorosłych</a:t>
            </a:r>
            <a:r>
              <a:rPr lang="pl-PL" dirty="0"/>
              <a:t> – szkoła, o której mowa w art. 3 </a:t>
            </a:r>
            <a:r>
              <a:rPr lang="pl-PL" dirty="0" err="1"/>
              <a:t>pkt</a:t>
            </a:r>
            <a:r>
              <a:rPr lang="pl-PL" dirty="0"/>
              <a:t> 15 ustawy o systemie oświaty.</a:t>
            </a:r>
          </a:p>
          <a:p>
            <a:r>
              <a:rPr lang="pl-PL" sz="800" dirty="0"/>
              <a:t>art. 3 </a:t>
            </a:r>
            <a:r>
              <a:rPr lang="pl-PL" sz="800" dirty="0" err="1"/>
              <a:t>pkt</a:t>
            </a:r>
            <a:r>
              <a:rPr lang="pl-PL" sz="800" dirty="0"/>
              <a:t> 15:</a:t>
            </a:r>
          </a:p>
          <a:p>
            <a:pPr defTabSz="908639">
              <a:defRPr/>
            </a:pPr>
            <a:r>
              <a:rPr lang="pl-PL" dirty="0"/>
              <a:t>należy przez to rozumieć szkoły, o których mowa w art. 9 ust. 1 </a:t>
            </a:r>
            <a:r>
              <a:rPr lang="pl-PL" dirty="0" err="1"/>
              <a:t>pkt</a:t>
            </a:r>
            <a:r>
              <a:rPr lang="pl-PL" dirty="0"/>
              <a:t> 1, 2 i 3 lit. b i d (podstawowa, gimnazjum, liceum ogólnokształcące, szkoła policealna), w których stosuje się odrębną organizację kształcenia i do których są przyjmowane osoby mające 18 lat, a także kończące 18 lat w roku kalendarzowym, w którym są przyjmowane do szkoły;</a:t>
            </a:r>
          </a:p>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80</a:t>
            </a:fld>
            <a:endParaRPr lang="pl-PL" altLang="pl-PL"/>
          </a:p>
        </p:txBody>
      </p:sp>
    </p:spTree>
    <p:extLst>
      <p:ext uri="{BB962C8B-B14F-4D97-AF65-F5344CB8AC3E}">
        <p14:creationId xmlns="" xmlns:p14="http://schemas.microsoft.com/office/powerpoint/2010/main" val="156820944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 xmlns:p14="http://schemas.microsoft.com/office/powerpoint/2010/main" val="170638403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82</a:t>
            </a:fld>
            <a:endParaRPr lang="pl-PL" altLang="pl-PL"/>
          </a:p>
        </p:txBody>
      </p:sp>
    </p:spTree>
    <p:extLst>
      <p:ext uri="{BB962C8B-B14F-4D97-AF65-F5344CB8AC3E}">
        <p14:creationId xmlns="" xmlns:p14="http://schemas.microsoft.com/office/powerpoint/2010/main" val="365370623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83</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84</a:t>
            </a:fld>
            <a:endParaRPr lang="pl-PL" altLang="pl-PL"/>
          </a:p>
        </p:txBody>
      </p:sp>
    </p:spTree>
    <p:extLst>
      <p:ext uri="{BB962C8B-B14F-4D97-AF65-F5344CB8AC3E}">
        <p14:creationId xmlns="" xmlns:p14="http://schemas.microsoft.com/office/powerpoint/2010/main" val="161228788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85</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86</a:t>
            </a:fld>
            <a:endParaRPr lang="pl-PL" altLang="pl-PL"/>
          </a:p>
        </p:txBody>
      </p:sp>
    </p:spTree>
    <p:extLst>
      <p:ext uri="{BB962C8B-B14F-4D97-AF65-F5344CB8AC3E}">
        <p14:creationId xmlns="" xmlns:p14="http://schemas.microsoft.com/office/powerpoint/2010/main" val="357023657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87</a:t>
            </a:fld>
            <a:endParaRPr lang="pl-PL" altLang="pl-PL">
              <a:solidFill>
                <a:prstClr val="black"/>
              </a:solidFill>
            </a:endParaRPr>
          </a:p>
        </p:txBody>
      </p:sp>
    </p:spTree>
    <p:extLst>
      <p:ext uri="{BB962C8B-B14F-4D97-AF65-F5344CB8AC3E}">
        <p14:creationId xmlns="" xmlns:p14="http://schemas.microsoft.com/office/powerpoint/2010/main" val="24917219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88</a:t>
            </a:fld>
            <a:endParaRPr lang="pl-PL" altLang="pl-PL">
              <a:solidFill>
                <a:prstClr val="black"/>
              </a:solidFill>
            </a:endParaRPr>
          </a:p>
        </p:txBody>
      </p:sp>
    </p:spTree>
    <p:extLst>
      <p:ext uri="{BB962C8B-B14F-4D97-AF65-F5344CB8AC3E}">
        <p14:creationId xmlns="" xmlns:p14="http://schemas.microsoft.com/office/powerpoint/2010/main" val="264763851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89</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2017-06-26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2017-06-26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2017-06-26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2017-06-26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2017-06-26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2017-06-26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2017-06-26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2017-06-26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2017-06-26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2017-06-26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2017-06-26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2017-06-26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1.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2.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4.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3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9.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generator-efs.dolnyslask.pl/" TargetMode="External"/><Relationship Id="rId4" Type="http://schemas.openxmlformats.org/officeDocument/2006/relationships/hyperlink" Target="http://www.rpo.dolnyslask.pl/" TargetMode="External"/></Relationships>
</file>

<file path=ppt/slides/_rels/slide40.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41.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42.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43.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4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6.xml"/><Relationship Id="rId4" Type="http://schemas.openxmlformats.org/officeDocument/2006/relationships/hyperlink" Target="http://efs.men.gov.pl/"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86.xml"/><Relationship Id="rId1" Type="http://schemas.openxmlformats.org/officeDocument/2006/relationships/slideLayout" Target="../slideLayouts/slideLayout7.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7.xml"/><Relationship Id="rId5" Type="http://schemas.openxmlformats.org/officeDocument/2006/relationships/hyperlink" Target="http://www.rpo.dolnyslask.pl/" TargetMode="External"/><Relationship Id="rId4" Type="http://schemas.openxmlformats.org/officeDocument/2006/relationships/hyperlink" Target="mailto:pife@dolnyslask.pl" TargetMode="Externa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4401205"/>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err="1" smtClean="0">
                <a:latin typeface="+mn-lt"/>
              </a:rPr>
              <a:t>Poddziałanie</a:t>
            </a:r>
            <a:r>
              <a:rPr lang="pl-PL" sz="2000" b="1" dirty="0" smtClean="0">
                <a:latin typeface="+mn-lt"/>
              </a:rPr>
              <a:t> 10.2.2</a:t>
            </a:r>
          </a:p>
          <a:p>
            <a:pPr algn="ctr"/>
            <a:r>
              <a:rPr lang="pl-PL" sz="2000" b="1" dirty="0" err="1" smtClean="0">
                <a:latin typeface="+mn-lt"/>
              </a:rPr>
              <a:t>Poddziałanie</a:t>
            </a:r>
            <a:r>
              <a:rPr lang="pl-PL" sz="2000" b="1" dirty="0" smtClean="0">
                <a:latin typeface="+mn-lt"/>
              </a:rPr>
              <a:t> 10.2.4</a:t>
            </a:r>
          </a:p>
          <a:p>
            <a:pPr algn="ctr"/>
            <a:endParaRPr lang="pl-PL" sz="2000" b="1" dirty="0">
              <a:latin typeface="+mn-lt"/>
            </a:endParaRP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a:t>
            </a:r>
            <a:r>
              <a:rPr lang="pl-PL" sz="2000" b="1" dirty="0" err="1" smtClean="0">
                <a:latin typeface="+mn-lt"/>
              </a:rPr>
              <a:t>ponadgimnazjalnej</a:t>
            </a:r>
            <a:r>
              <a:rPr lang="pl-PL" sz="2000" b="1" dirty="0" smtClean="0">
                <a:latin typeface="+mn-lt"/>
              </a:rPr>
              <a:t> </a:t>
            </a:r>
          </a:p>
          <a:p>
            <a:pPr algn="ctr" eaLnBrk="1" hangingPunct="1"/>
            <a:endParaRPr lang="pl-PL" altLang="pl-PL" sz="2000" b="1" dirty="0">
              <a:latin typeface="+mn-lt"/>
            </a:endParaRP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smtClean="0"/>
              <a:t>Wrocław, 27.06.2017 </a:t>
            </a:r>
            <a:r>
              <a:rPr lang="pl-PL" b="1" dirty="0"/>
              <a:t>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ctr"/>
            <a:endParaRPr lang="pl-PL" sz="2000" b="1" dirty="0">
              <a:latin typeface="+mn-lt"/>
              <a:cs typeface="Arial" pitchFamily="34" charset="0"/>
            </a:endParaRPr>
          </a:p>
          <a:p>
            <a:pPr algn="just"/>
            <a:r>
              <a:rPr lang="pl-PL" b="1" dirty="0">
                <a:latin typeface="+mn-lt"/>
              </a:rPr>
              <a:t>Placówka systemu oświaty prowadząca kształcenie ogólne </a:t>
            </a:r>
            <a:r>
              <a:rPr lang="pl-PL" dirty="0">
                <a:latin typeface="+mn-lt"/>
              </a:rPr>
              <a:t>– placówka w rozumieniu art. 2 </a:t>
            </a:r>
            <a:r>
              <a:rPr lang="pl-PL" dirty="0" err="1">
                <a:latin typeface="+mn-lt"/>
              </a:rPr>
              <a:t>pkt</a:t>
            </a:r>
            <a:r>
              <a:rPr lang="pl-PL" dirty="0">
                <a:latin typeface="+mn-lt"/>
              </a:rPr>
              <a:t> 5 i 7 ustawy o systemie oświaty.</a:t>
            </a:r>
          </a:p>
          <a:p>
            <a:pPr algn="just"/>
            <a:endParaRPr lang="pl-PL" dirty="0">
              <a:latin typeface="+mn-lt"/>
            </a:endParaRPr>
          </a:p>
          <a:p>
            <a:pPr algn="just"/>
            <a:r>
              <a:rPr lang="pl-PL" sz="1400" u="sng" dirty="0">
                <a:latin typeface="+mn-lt"/>
              </a:rPr>
              <a:t>art. 2 </a:t>
            </a:r>
            <a:r>
              <a:rPr lang="pl-PL" sz="1400" u="sng" dirty="0" err="1">
                <a:latin typeface="+mn-lt"/>
              </a:rPr>
              <a:t>pkt</a:t>
            </a:r>
            <a:r>
              <a:rPr lang="pl-PL" sz="1400" u="sng" dirty="0">
                <a:latin typeface="+mn-lt"/>
              </a:rPr>
              <a:t> 5:</a:t>
            </a:r>
          </a:p>
          <a:p>
            <a:pPr algn="just"/>
            <a:r>
              <a:rPr lang="pl-PL" sz="1400" dirty="0">
                <a:latin typeface="+mn-lt"/>
              </a:rPr>
              <a:t>młodzieżowe ośrodki wychowawcze, młodzieżowe ośrodki socjoterapii, specjalne ośrodki szkolno-wychowawcze oraz specjalne ośrodki wychowawcze dla dzieci i młodzieży wymagających stosowania specjalnej organizacji nauki, metod pracy i wychowania, a także ośrodki umożliwiające dzieciom i młodzieży, o których mowa w art. 16 ust. 7 </a:t>
            </a:r>
            <a:r>
              <a:rPr lang="pl-PL" sz="1400" i="1" dirty="0">
                <a:latin typeface="+mn-lt"/>
              </a:rPr>
              <a:t>(dzieci i młodzieży upośledzone umysłowo w stopniu głębokim uczestniczące w zajęciach rewalidacyjno-wychowawczych)</a:t>
            </a:r>
            <a:r>
              <a:rPr lang="pl-PL" sz="1400" dirty="0">
                <a:latin typeface="+mn-lt"/>
              </a:rPr>
              <a:t>, a także dzieciom i młodzieży z upośledzeniem umysłowym z </a:t>
            </a:r>
            <a:r>
              <a:rPr lang="pl-PL" sz="1400" dirty="0" err="1">
                <a:latin typeface="+mn-lt"/>
              </a:rPr>
              <a:t>niepełnosprawnościami</a:t>
            </a:r>
            <a:r>
              <a:rPr lang="pl-PL" sz="1400" dirty="0">
                <a:latin typeface="+mn-lt"/>
              </a:rPr>
              <a:t> sprzężonymi realizację odpowiednio obowiązku, o którym mowa w art. 14 ust. 3 </a:t>
            </a:r>
            <a:r>
              <a:rPr lang="pl-PL" sz="1400" i="1" dirty="0">
                <a:latin typeface="+mn-lt"/>
              </a:rPr>
              <a:t>(przygotowanie przedszkolne)</a:t>
            </a:r>
            <a:r>
              <a:rPr lang="pl-PL" sz="1400" dirty="0">
                <a:latin typeface="+mn-lt"/>
              </a:rPr>
              <a:t>, obowiązku szkolnego i obowiązku nauki;</a:t>
            </a:r>
          </a:p>
          <a:p>
            <a:pPr algn="just"/>
            <a:r>
              <a:rPr lang="pl-PL" sz="1400" u="sng" dirty="0">
                <a:latin typeface="+mn-lt"/>
              </a:rPr>
              <a:t>art. 2 </a:t>
            </a:r>
            <a:r>
              <a:rPr lang="pl-PL" sz="1400" u="sng" dirty="0" err="1">
                <a:latin typeface="+mn-lt"/>
              </a:rPr>
              <a:t>pkt</a:t>
            </a:r>
            <a:r>
              <a:rPr lang="pl-PL" sz="1400" u="sng" dirty="0">
                <a:latin typeface="+mn-lt"/>
              </a:rPr>
              <a:t> 7:</a:t>
            </a:r>
          </a:p>
          <a:p>
            <a:pPr algn="just"/>
            <a:r>
              <a:rPr lang="pl-PL" sz="1400" dirty="0">
                <a:latin typeface="+mn-lt"/>
              </a:rPr>
              <a:t>placówki zapewniające opiekę i wychowanie uczniom w okresie pobierania nauki poza miejscem stałego zamieszkania;</a:t>
            </a:r>
            <a:endParaRPr lang="pl-PL" sz="1400" u="sng" dirty="0">
              <a:latin typeface="+mn-lt"/>
            </a:endParaRPr>
          </a:p>
          <a:p>
            <a:pPr algn="just"/>
            <a:endParaRPr lang="pl-PL" sz="1400" u="sng" dirty="0"/>
          </a:p>
          <a:p>
            <a:pPr algn="just"/>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pPr algn="just"/>
            <a:r>
              <a:rPr lang="pl-PL" sz="1600" dirty="0">
                <a:latin typeface="+mn-lt"/>
              </a:rPr>
              <a:t>Czy Wnioskodawca w ramach konkursu </a:t>
            </a:r>
            <a:r>
              <a:rPr lang="pl-PL" sz="1600" b="1" dirty="0">
                <a:latin typeface="+mn-lt"/>
              </a:rPr>
              <a:t>złożył nie więcej niż dwa wnioski o dofinansowanie projektu jako</a:t>
            </a:r>
            <a:r>
              <a:rPr lang="pl-PL" sz="1600" dirty="0">
                <a:latin typeface="+mn-lt"/>
              </a:rPr>
              <a:t> lider lub samodzielny </a:t>
            </a:r>
            <a:r>
              <a:rPr lang="pl-PL" sz="1600" b="1" dirty="0">
                <a:latin typeface="+mn-lt"/>
              </a:rPr>
              <a:t>Wnioskodawca</a:t>
            </a:r>
            <a:r>
              <a:rPr lang="pl-PL" sz="1600" dirty="0">
                <a:latin typeface="+mn-lt"/>
              </a:rPr>
              <a:t> oraz </a:t>
            </a:r>
            <a:r>
              <a:rPr lang="pl-PL" sz="1600" b="1" dirty="0">
                <a:latin typeface="+mn-lt"/>
              </a:rPr>
              <a:t>nie więcej niż dwa wnioski jako partner</a:t>
            </a:r>
            <a:r>
              <a:rPr lang="pl-PL" sz="1600" dirty="0">
                <a:latin typeface="+mn-lt"/>
              </a:rPr>
              <a:t>? </a:t>
            </a:r>
          </a:p>
          <a:p>
            <a:pPr algn="just"/>
            <a:endParaRPr lang="pl-PL" sz="1600" b="1" dirty="0">
              <a:latin typeface="+mn-lt"/>
            </a:endParaRPr>
          </a:p>
          <a:p>
            <a:pPr algn="just"/>
            <a:r>
              <a:rPr lang="pl-PL" sz="1600" dirty="0">
                <a:latin typeface="+mn-lt"/>
              </a:rPr>
              <a:t>Zadaniem kryterium jest umożliwienie realizowania projektów przez większą liczbę Wnioskodawców. Kryterium zostanie zweryfikowane </a:t>
            </a:r>
            <a:r>
              <a:rPr lang="pl-PL" sz="1600" u="sng" dirty="0">
                <a:latin typeface="+mn-lt"/>
              </a:rPr>
              <a:t>na podstawie rejestru prowadzonego przez Instytucję Organizującą Konkurs.</a:t>
            </a:r>
            <a:r>
              <a:rPr lang="pl-PL" sz="1600" dirty="0">
                <a:latin typeface="+mn-lt"/>
              </a:rPr>
              <a:t>  W przypadku złożenia więcej niż dwóch wniosków o dofinansowanie przez jednego Wnioskodawcę jako lider lub samodzielny Wnioskodawca oraz więcej niż dwóch wniosków, w których występuje jako Partner, Instytucja Organizująca Konkurs </a:t>
            </a:r>
            <a:r>
              <a:rPr lang="pl-PL" sz="1600" u="sng" dirty="0">
                <a:latin typeface="+mn-lt"/>
              </a:rPr>
              <a:t>odrzuca wszystkie </a:t>
            </a:r>
            <a:r>
              <a:rPr lang="pl-PL" sz="1600" dirty="0">
                <a:latin typeface="+mn-lt"/>
              </a:rPr>
              <a:t>złożone w odpowiedzi na konkurs wnioski, w związku z niespełnieniem przez Wnioskodawcę kryterium. W przypadku wycofania wniosku o dofinansowanie Wnioskodawca ma prawo złożyć kolejny wniosek. </a:t>
            </a:r>
          </a:p>
          <a:p>
            <a:pPr algn="just"/>
            <a:endParaRPr lang="pl-PL" sz="1600" b="1"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a:latin typeface="+mn-lt"/>
              </a:rPr>
              <a:t>2. 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85000" lnSpcReduction="20000"/>
          </a:bodyPr>
          <a:lstStyle/>
          <a:p>
            <a:pPr algn="just"/>
            <a:endParaRPr lang="pl-PL" sz="2000" b="1" dirty="0">
              <a:latin typeface="+mn-lt"/>
              <a:cs typeface="Arial" pitchFamily="34" charset="0"/>
            </a:endParaRPr>
          </a:p>
          <a:p>
            <a:pPr marL="342900" indent="-342900" algn="just"/>
            <a:r>
              <a:rPr lang="pl-PL" sz="1600" b="1" dirty="0">
                <a:latin typeface="+mn-lt"/>
              </a:rPr>
              <a:t>3. Kryterium formy wsparcia</a:t>
            </a:r>
          </a:p>
          <a:p>
            <a:pPr algn="just"/>
            <a:endParaRPr lang="pl-PL" sz="1600" b="1" dirty="0">
              <a:latin typeface="+mn-lt"/>
            </a:endParaRPr>
          </a:p>
          <a:p>
            <a:pPr algn="just"/>
            <a:r>
              <a:rPr lang="pl-PL" sz="1600" dirty="0">
                <a:latin typeface="+mn-lt"/>
              </a:rPr>
              <a:t>Czy projekt jest realizowany </a:t>
            </a:r>
            <a:r>
              <a:rPr lang="pl-PL" sz="1600" b="1" dirty="0">
                <a:latin typeface="+mn-lt"/>
              </a:rPr>
              <a:t>w szkołach osiągających najsłabsze wyniki edukacyjne w skali ZIT</a:t>
            </a:r>
            <a:r>
              <a:rPr lang="pl-PL" sz="1600" dirty="0">
                <a:latin typeface="+mn-lt"/>
              </a:rPr>
              <a:t>?</a:t>
            </a:r>
          </a:p>
          <a:p>
            <a:pPr algn="just"/>
            <a:r>
              <a:rPr lang="pl-PL" sz="1600" dirty="0">
                <a:latin typeface="+mn-lt"/>
              </a:rPr>
              <a:t> </a:t>
            </a:r>
          </a:p>
          <a:p>
            <a:pPr algn="just"/>
            <a:r>
              <a:rPr lang="pl-PL" sz="1600" dirty="0">
                <a:latin typeface="+mn-lt"/>
              </a:rPr>
              <a:t>Zadaniem kryterium jest  zmniejszenie zróżnicowania międzyszkolnego w odniesieniu do osiąganych przez szkoły lub placówki systemu oświaty wyników edukacyjnych. </a:t>
            </a:r>
            <a:r>
              <a:rPr lang="pl-PL" sz="1600" u="sng" dirty="0">
                <a:latin typeface="+mn-lt"/>
              </a:rPr>
              <a:t>Jako szkoły lub placówki systemu oświaty, które osiągają najsłabsze wyniki edukacyjne w skali ZIT należy rozumieć te placówki, których średnia z egzaminów zewnętrznych</a:t>
            </a:r>
            <a:r>
              <a:rPr lang="pl-PL" sz="1600" dirty="0">
                <a:latin typeface="+mn-lt"/>
              </a:rPr>
              <a:t>, w tym sprawdzianu szóstoklasisty, </a:t>
            </a:r>
            <a:r>
              <a:rPr lang="pl-PL" sz="1600" u="sng" dirty="0">
                <a:latin typeface="+mn-lt"/>
              </a:rPr>
              <a:t>jest na poziomie niższym niż średnia ZIT z danego </a:t>
            </a:r>
            <a:r>
              <a:rPr lang="pl-PL" sz="1600" u="sng" dirty="0" smtClean="0">
                <a:latin typeface="+mn-lt"/>
              </a:rPr>
              <a:t>egzaminu</a:t>
            </a:r>
            <a:r>
              <a:rPr lang="pl-PL" sz="1600" dirty="0" smtClean="0">
                <a:latin typeface="+mn-lt"/>
              </a:rPr>
              <a:t>. </a:t>
            </a:r>
            <a:r>
              <a:rPr lang="pl-PL" sz="1600" dirty="0">
                <a:latin typeface="+mn-lt"/>
              </a:rPr>
              <a:t>Jako średnia ZIT należy rozumieć średnią z ostatniego egzaminu zewnętrznego, którego wyniki zostały opublikowane na stronie Okręgowej Komisji Egzaminacyjnej do dnia opublikowania ogłoszenia o naborze. Kryterium zostanie zweryfikowane na podstawie  opublikowanych wyników ostatniego wyniku zewnętrznego na stronie Okręgowej Komisji Egzaminacyjnej.</a:t>
            </a:r>
          </a:p>
          <a:p>
            <a:pPr algn="just"/>
            <a:endParaRPr lang="pl-PL" sz="1600" dirty="0">
              <a:latin typeface="+mn-lt"/>
            </a:endParaRPr>
          </a:p>
          <a:p>
            <a:pPr algn="just"/>
            <a:r>
              <a:rPr lang="pl-PL" sz="1600" dirty="0">
                <a:latin typeface="+mn-lt"/>
              </a:rPr>
              <a:t>Kryterium </a:t>
            </a:r>
            <a:r>
              <a:rPr lang="pl-PL" sz="1600" u="sng" dirty="0">
                <a:latin typeface="+mn-lt"/>
              </a:rPr>
              <a:t>nie dotyczy szkół i placówek oświatowych</a:t>
            </a:r>
            <a:r>
              <a:rPr lang="pl-PL" sz="1600" dirty="0">
                <a:latin typeface="+mn-lt"/>
              </a:rPr>
              <a:t>:</a:t>
            </a:r>
          </a:p>
          <a:p>
            <a:pPr marL="342900" lvl="0" indent="-342900" algn="just">
              <a:buAutoNum type="alphaLcParenR"/>
            </a:pPr>
            <a:r>
              <a:rPr lang="pl-PL" sz="1600" dirty="0">
                <a:latin typeface="+mn-lt"/>
              </a:rPr>
              <a:t>dla dzieci i młodzieży wymagających stosowania specjalnej organizacji nauki, metod pracy i wychowania, </a:t>
            </a:r>
          </a:p>
          <a:p>
            <a:pPr marL="342900" lvl="0" indent="-342900" algn="just">
              <a:buAutoNum type="alphaLcParenR"/>
            </a:pPr>
            <a:r>
              <a:rPr lang="pl-PL" sz="1600" dirty="0">
                <a:latin typeface="+mn-lt"/>
              </a:rPr>
              <a:t>umożliwiających uczniom, o których mowa w art. 16 ust. 7 ustawy o systemie oświaty (</a:t>
            </a:r>
            <a:r>
              <a:rPr lang="pl-PL" sz="1600" i="1" dirty="0">
                <a:latin typeface="+mn-lt"/>
              </a:rPr>
              <a:t>dzieci i młodzieży upośledzone umysłowo w stopniu głębokim uczestniczące w zajęciach rewalidacyjno-wychowawczych)</a:t>
            </a:r>
            <a:r>
              <a:rPr lang="pl-PL" sz="1600" dirty="0">
                <a:latin typeface="+mn-lt"/>
              </a:rPr>
              <a:t> realizację obowiązku szkolnego i obowiązku nauki, </a:t>
            </a:r>
          </a:p>
          <a:p>
            <a:pPr marL="342900" lvl="0" indent="-342900" algn="just">
              <a:buAutoNum type="alphaLcParenR"/>
            </a:pPr>
            <a:r>
              <a:rPr lang="pl-PL" sz="1600" dirty="0">
                <a:latin typeface="+mn-lt"/>
              </a:rPr>
              <a:t>dla dzieci i młodzieży z upośledzeniem umysłowym z </a:t>
            </a:r>
            <a:r>
              <a:rPr lang="pl-PL" sz="1600" dirty="0" err="1">
                <a:latin typeface="+mn-lt"/>
              </a:rPr>
              <a:t>niepełnosprawnościami</a:t>
            </a:r>
            <a:r>
              <a:rPr lang="pl-PL" sz="1600" dirty="0">
                <a:latin typeface="+mn-lt"/>
              </a:rPr>
              <a:t> sprzężonymi.</a:t>
            </a:r>
          </a:p>
          <a:p>
            <a:pPr algn="just"/>
            <a:endParaRPr lang="pl-PL" sz="1600" b="1" dirty="0">
              <a:latin typeface="+mn-lt"/>
            </a:endParaRPr>
          </a:p>
          <a:p>
            <a:pPr algn="just"/>
            <a:r>
              <a:rPr lang="pl-PL" sz="1600" dirty="0">
                <a:latin typeface="+mn-lt"/>
              </a:rPr>
              <a:t>Tak/Nie/</a:t>
            </a:r>
            <a:r>
              <a:rPr lang="pl-PL" sz="1600" dirty="0" err="1">
                <a:latin typeface="+mn-lt"/>
              </a:rPr>
              <a:t>Nie</a:t>
            </a:r>
            <a:r>
              <a:rPr lang="pl-PL" sz="1600" dirty="0">
                <a:latin typeface="+mn-lt"/>
              </a:rPr>
              <a:t> dotyczy</a:t>
            </a:r>
            <a:endParaRPr lang="pl-PL" sz="16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b="1" dirty="0">
              <a:solidFill>
                <a:schemeClr val="tx1"/>
              </a:solidFill>
              <a:cs typeface="Arial" pitchFamily="34" charset="0"/>
            </a:endParaRPr>
          </a:p>
          <a:p>
            <a:pPr algn="just"/>
            <a:r>
              <a:rPr lang="pl-PL" b="1" dirty="0">
                <a:solidFill>
                  <a:schemeClr val="tx1"/>
                </a:solidFill>
                <a:cs typeface="Arial" pitchFamily="34" charset="0"/>
              </a:rPr>
              <a:t>Załącznik nr 5 do Regulaminu konkursu</a:t>
            </a:r>
          </a:p>
          <a:p>
            <a:endParaRPr lang="pl-PL" dirty="0">
              <a:solidFill>
                <a:schemeClr val="tx1"/>
              </a:solidFill>
            </a:endParaRPr>
          </a:p>
          <a:p>
            <a:r>
              <a:rPr lang="pl-PL" dirty="0">
                <a:solidFill>
                  <a:schemeClr val="tx1"/>
                </a:solidFill>
              </a:rPr>
              <a:t>Wnioskodawca powinien podać we wniosku o dofinansowanie średni procentowy wynik danej szkoły (średnia ważona) w odniesieniu </a:t>
            </a:r>
            <a:r>
              <a:rPr lang="pl-PL" u="sng" dirty="0">
                <a:solidFill>
                  <a:schemeClr val="tx1"/>
                </a:solidFill>
              </a:rPr>
              <a:t>do każdej szkoły objętej projektem.</a:t>
            </a:r>
          </a:p>
          <a:p>
            <a:endParaRPr lang="pl-PL" dirty="0">
              <a:solidFill>
                <a:schemeClr val="tx1"/>
              </a:solidFill>
            </a:endParaRPr>
          </a:p>
          <a:p>
            <a:r>
              <a:rPr lang="pl-PL" dirty="0">
                <a:solidFill>
                  <a:schemeClr val="tx1"/>
                </a:solidFill>
              </a:rPr>
              <a:t>Średnie wyniki procentowe z poszczególnych przedmiotów oraz liczba uczniów zdających dany przedmiot są dostępne w dokumentach:</a:t>
            </a:r>
          </a:p>
          <a:p>
            <a:pPr>
              <a:buFont typeface="Arial" pitchFamily="34" charset="0"/>
              <a:buChar char="•"/>
            </a:pPr>
            <a:r>
              <a:rPr lang="pl-PL" dirty="0" smtClean="0">
                <a:solidFill>
                  <a:schemeClr val="tx1"/>
                </a:solidFill>
              </a:rPr>
              <a:t>„</a:t>
            </a:r>
            <a:r>
              <a:rPr lang="pl-PL" dirty="0">
                <a:solidFill>
                  <a:schemeClr val="tx1"/>
                </a:solidFill>
              </a:rPr>
              <a:t>Średnie wyniki sprawdzianu 2016 w szkołach woj. dolnośląskiego” </a:t>
            </a:r>
          </a:p>
          <a:p>
            <a:pPr>
              <a:buFont typeface="Arial" pitchFamily="34" charset="0"/>
              <a:buChar char="•"/>
            </a:pPr>
            <a:r>
              <a:rPr lang="pl-PL" dirty="0">
                <a:solidFill>
                  <a:schemeClr val="tx1"/>
                </a:solidFill>
              </a:rPr>
              <a:t>„Średnie wyniki egzaminu gimnazjalnego 2016 w szkołach woj. dolnośląskiego” </a:t>
            </a:r>
          </a:p>
          <a:p>
            <a:pPr>
              <a:buFont typeface="Arial" pitchFamily="34" charset="0"/>
              <a:buChar char="•"/>
            </a:pPr>
            <a:r>
              <a:rPr lang="pl-PL" dirty="0">
                <a:solidFill>
                  <a:schemeClr val="tx1"/>
                </a:solidFill>
              </a:rPr>
              <a:t>„Średnie wyniki procentowe obowiązkowych egzaminów maturalnych w 2016 r. w nowej formule według szkół, powiatów i województw” </a:t>
            </a:r>
          </a:p>
          <a:p>
            <a:endParaRPr lang="pl-PL" dirty="0" smtClean="0">
              <a:solidFill>
                <a:schemeClr val="tx1"/>
              </a:solidFill>
            </a:endParaRPr>
          </a:p>
          <a:p>
            <a:r>
              <a:rPr lang="pl-PL" dirty="0" smtClean="0">
                <a:solidFill>
                  <a:schemeClr val="tx1"/>
                </a:solidFill>
              </a:rPr>
              <a:t>na </a:t>
            </a:r>
            <a:r>
              <a:rPr lang="pl-PL" dirty="0">
                <a:solidFill>
                  <a:schemeClr val="tx1"/>
                </a:solidFill>
              </a:rPr>
              <a:t>stronie </a:t>
            </a:r>
            <a:r>
              <a:rPr lang="pl-PL" u="sng" dirty="0">
                <a:solidFill>
                  <a:schemeClr val="tx1"/>
                </a:solidFill>
              </a:rPr>
              <a:t>Okręgowej Komisji Egzaminacyjnej we Wrocławiu</a:t>
            </a:r>
            <a:r>
              <a:rPr lang="pl-PL" dirty="0">
                <a:solidFill>
                  <a:schemeClr val="tx1"/>
                </a:solidFill>
              </a:rPr>
              <a:t>: http://oke.wroc.pl/</a:t>
            </a:r>
          </a:p>
          <a:p>
            <a:endParaRPr lang="pl-PL" dirty="0">
              <a:solidFill>
                <a:schemeClr val="tx1"/>
              </a:solidFill>
            </a:endParaRPr>
          </a:p>
          <a:p>
            <a:pPr>
              <a:buFont typeface="Arial" pitchFamily="34" charset="0"/>
              <a:buChar char="•"/>
            </a:pPr>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8692" y="177327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endParaRPr lang="pl-PL" dirty="0">
              <a:solidFill>
                <a:schemeClr val="tx1"/>
              </a:solidFill>
              <a:cs typeface="Arial" pitchFamily="34" charset="0"/>
            </a:endParaRPr>
          </a:p>
          <a:p>
            <a:endParaRPr lang="pl-PL" u="sng" dirty="0">
              <a:solidFill>
                <a:schemeClr val="tx1"/>
              </a:solidFill>
            </a:endParaRPr>
          </a:p>
          <a:p>
            <a:endParaRPr lang="pl-PL" u="sng" dirty="0">
              <a:solidFill>
                <a:schemeClr val="tx1"/>
              </a:solidFill>
            </a:endParaRPr>
          </a:p>
          <a:p>
            <a:r>
              <a:rPr lang="pl-PL" u="sng" dirty="0">
                <a:solidFill>
                  <a:schemeClr val="tx1"/>
                </a:solidFill>
              </a:rPr>
              <a:t>Szkoły podstawowe:</a:t>
            </a:r>
            <a:r>
              <a:rPr lang="pl-PL" dirty="0">
                <a:solidFill>
                  <a:schemeClr val="tx1"/>
                </a:solidFill>
              </a:rPr>
              <a:t> </a:t>
            </a:r>
          </a:p>
          <a:p>
            <a:pPr>
              <a:buFont typeface="Arial" pitchFamily="34" charset="0"/>
              <a:buChar char="•"/>
            </a:pPr>
            <a:r>
              <a:rPr lang="pl-PL" dirty="0">
                <a:solidFill>
                  <a:schemeClr val="tx1"/>
                </a:solidFill>
              </a:rPr>
              <a:t>arkusz podstawowy sprawdzianu szóstoklasisty; </a:t>
            </a:r>
          </a:p>
          <a:p>
            <a:pPr>
              <a:buFont typeface="Arial" pitchFamily="34" charset="0"/>
              <a:buChar char="•"/>
            </a:pPr>
            <a:r>
              <a:rPr lang="pl-PL" dirty="0">
                <a:solidFill>
                  <a:schemeClr val="tx1"/>
                </a:solidFill>
              </a:rPr>
              <a:t>uwzględniamy zarówno część 1 (j. polski i matematyka), jak i część 2 (język obcy nowożytny); </a:t>
            </a:r>
          </a:p>
          <a:p>
            <a:pPr>
              <a:buFont typeface="Arial" pitchFamily="34" charset="0"/>
              <a:buChar char="•"/>
            </a:pPr>
            <a:r>
              <a:rPr lang="pl-PL" dirty="0">
                <a:solidFill>
                  <a:schemeClr val="tx1"/>
                </a:solidFill>
                <a:cs typeface="Arial" pitchFamily="34" charset="0"/>
              </a:rPr>
              <a:t>wynik niższy niż </a:t>
            </a:r>
            <a:r>
              <a:rPr lang="pl-PL" b="1" dirty="0" smtClean="0">
                <a:solidFill>
                  <a:schemeClr val="tx1"/>
                </a:solidFill>
              </a:rPr>
              <a:t>73,4% </a:t>
            </a:r>
            <a:r>
              <a:rPr lang="pl-PL" b="1" dirty="0">
                <a:solidFill>
                  <a:schemeClr val="tx1"/>
                </a:solidFill>
              </a:rPr>
              <a:t>dla ZIT </a:t>
            </a:r>
            <a:r>
              <a:rPr lang="pl-PL" b="1" dirty="0" err="1" smtClean="0">
                <a:solidFill>
                  <a:schemeClr val="tx1"/>
                </a:solidFill>
              </a:rPr>
              <a:t>WrOF</a:t>
            </a:r>
            <a:r>
              <a:rPr lang="pl-PL" b="1" dirty="0" smtClean="0">
                <a:solidFill>
                  <a:schemeClr val="tx1"/>
                </a:solidFill>
              </a:rPr>
              <a:t> i 62,8% dla ZIT AW</a:t>
            </a:r>
            <a:endParaRPr lang="pl-PL" b="1" dirty="0">
              <a:solidFill>
                <a:schemeClr val="tx1"/>
              </a:solidFill>
            </a:endParaRPr>
          </a:p>
          <a:p>
            <a:endParaRPr lang="pl-PL" u="sng" dirty="0">
              <a:solidFill>
                <a:schemeClr val="tx1"/>
              </a:solidFill>
              <a:cs typeface="Arial" pitchFamily="34" charset="0"/>
            </a:endParaRPr>
          </a:p>
          <a:p>
            <a:r>
              <a:rPr lang="pl-PL" u="sng" dirty="0">
                <a:solidFill>
                  <a:schemeClr val="tx1"/>
                </a:solidFill>
                <a:cs typeface="Arial" pitchFamily="34" charset="0"/>
              </a:rPr>
              <a:t>Gimnazja:</a:t>
            </a:r>
          </a:p>
          <a:p>
            <a:pPr>
              <a:buFont typeface="Arial" pitchFamily="34" charset="0"/>
              <a:buChar char="•"/>
            </a:pPr>
            <a:r>
              <a:rPr lang="pl-PL" dirty="0">
                <a:solidFill>
                  <a:schemeClr val="tx1"/>
                </a:solidFill>
                <a:cs typeface="Arial" pitchFamily="34" charset="0"/>
              </a:rPr>
              <a:t>arkusz podstawowy egzaminu gimnazjalnego;</a:t>
            </a:r>
          </a:p>
          <a:p>
            <a:pPr>
              <a:buFont typeface="Arial" pitchFamily="34" charset="0"/>
              <a:buChar char="•"/>
            </a:pPr>
            <a:r>
              <a:rPr lang="pl-PL" dirty="0">
                <a:solidFill>
                  <a:schemeClr val="tx1"/>
                </a:solidFill>
              </a:rPr>
              <a:t>wszystkie egzaminy obligatoryjnie zdawane na poziomie podstawowym tj. historia i wiedza o społeczeństwie, język polski, przedmioty przyrodnicze, matematyka oraz języki nowożytne;</a:t>
            </a:r>
          </a:p>
          <a:p>
            <a:pPr>
              <a:buFont typeface="Arial" pitchFamily="34" charset="0"/>
              <a:buChar char="•"/>
            </a:pPr>
            <a:r>
              <a:rPr lang="pl-PL" dirty="0">
                <a:solidFill>
                  <a:schemeClr val="tx1"/>
                </a:solidFill>
                <a:cs typeface="Arial" pitchFamily="34" charset="0"/>
              </a:rPr>
              <a:t>wynik niższy niż </a:t>
            </a:r>
            <a:r>
              <a:rPr lang="pl-PL" b="1" dirty="0" smtClean="0">
                <a:solidFill>
                  <a:schemeClr val="tx1"/>
                </a:solidFill>
              </a:rPr>
              <a:t>63,0</a:t>
            </a:r>
            <a:r>
              <a:rPr lang="pl-PL" b="1" dirty="0" smtClean="0">
                <a:solidFill>
                  <a:schemeClr val="tx1"/>
                </a:solidFill>
                <a:cs typeface="Arial" pitchFamily="34" charset="0"/>
              </a:rPr>
              <a:t>% </a:t>
            </a:r>
            <a:r>
              <a:rPr lang="pl-PL" b="1" dirty="0">
                <a:solidFill>
                  <a:schemeClr val="tx1"/>
                </a:solidFill>
                <a:cs typeface="Arial" pitchFamily="34" charset="0"/>
              </a:rPr>
              <a:t>dla ZIT </a:t>
            </a:r>
            <a:r>
              <a:rPr lang="pl-PL" b="1" dirty="0" err="1" smtClean="0">
                <a:solidFill>
                  <a:schemeClr val="tx1"/>
                </a:solidFill>
                <a:cs typeface="Arial" pitchFamily="34" charset="0"/>
              </a:rPr>
              <a:t>WrOF</a:t>
            </a:r>
            <a:r>
              <a:rPr lang="pl-PL" b="1" dirty="0" smtClean="0">
                <a:solidFill>
                  <a:schemeClr val="tx1"/>
                </a:solidFill>
                <a:cs typeface="Arial" pitchFamily="34" charset="0"/>
              </a:rPr>
              <a:t> i 54,0% dla ZIT AW</a:t>
            </a:r>
            <a:endParaRPr lang="pl-PL" b="1" dirty="0">
              <a:solidFill>
                <a:schemeClr val="tx1"/>
              </a:solidFill>
              <a:cs typeface="Arial" pitchFamily="34" charset="0"/>
            </a:endParaRPr>
          </a:p>
          <a:p>
            <a:endParaRPr lang="pl-PL" dirty="0">
              <a:solidFill>
                <a:schemeClr val="tx1"/>
              </a:solidFill>
            </a:endParaRPr>
          </a:p>
          <a:p>
            <a:pPr>
              <a:buFont typeface="Arial" pitchFamily="34" charset="0"/>
              <a:buChar char="•"/>
            </a:pPr>
            <a:endParaRPr lang="pl-PL" dirty="0">
              <a:solidFill>
                <a:schemeClr val="tx1"/>
              </a:solidFill>
              <a:cs typeface="Arial" pitchFamily="34" charset="0"/>
            </a:endParaRPr>
          </a:p>
          <a:p>
            <a:pPr algn="just"/>
            <a:endParaRPr lang="pl-PL" dirty="0">
              <a:solidFill>
                <a:schemeClr val="tx1"/>
              </a:solidFill>
              <a:cs typeface="Arial" pitchFamily="34" charset="0"/>
            </a:endParaRPr>
          </a:p>
          <a:p>
            <a:pPr algn="just"/>
            <a:endParaRPr lang="pl-PL" dirty="0">
              <a:solidFill>
                <a:schemeClr val="tx1"/>
              </a:solidFill>
              <a:cs typeface="Arial" pitchFamily="34" charset="0"/>
            </a:endParaRPr>
          </a:p>
        </p:txBody>
      </p:sp>
      <p:sp>
        <p:nvSpPr>
          <p:cNvPr id="8" name="pole tekstowe 7"/>
          <p:cNvSpPr txBox="1"/>
          <p:nvPr/>
        </p:nvSpPr>
        <p:spPr>
          <a:xfrm>
            <a:off x="611560" y="1576561"/>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20764288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772816"/>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schemeClr val="tx1"/>
              </a:solidFill>
              <a:cs typeface="Arial" pitchFamily="34" charset="0"/>
            </a:endParaRPr>
          </a:p>
          <a:p>
            <a:r>
              <a:rPr lang="pl-PL" sz="2400" u="sng" dirty="0">
                <a:solidFill>
                  <a:schemeClr val="tx1"/>
                </a:solidFill>
                <a:cs typeface="Arial" pitchFamily="34" charset="0"/>
              </a:rPr>
              <a:t>Szkoły ponadgimnazjalne:</a:t>
            </a:r>
          </a:p>
          <a:p>
            <a:pPr>
              <a:buFont typeface="Arial" pitchFamily="34" charset="0"/>
              <a:buChar char="•"/>
            </a:pPr>
            <a:r>
              <a:rPr lang="pl-PL" sz="2400" dirty="0">
                <a:solidFill>
                  <a:schemeClr val="tx1"/>
                </a:solidFill>
              </a:rPr>
              <a:t>egzamin maturalny „nowa formuła”;</a:t>
            </a:r>
          </a:p>
          <a:p>
            <a:pPr>
              <a:buFont typeface="Arial" pitchFamily="34" charset="0"/>
              <a:buChar char="•"/>
            </a:pPr>
            <a:r>
              <a:rPr lang="pl-PL" sz="2400" dirty="0">
                <a:solidFill>
                  <a:schemeClr val="tx1"/>
                </a:solidFill>
              </a:rPr>
              <a:t>wszystkie pisemne egzaminy obligatoryjnie zdawane na poziomie podstawowym tj. język polski, matematyka oraz języki nowożytne</a:t>
            </a:r>
            <a:r>
              <a:rPr lang="pl-PL" sz="2400" dirty="0" smtClean="0">
                <a:solidFill>
                  <a:schemeClr val="tx1"/>
                </a:solidFill>
              </a:rPr>
              <a:t>; sesja główna i dodatkowa (NIE POPRAWKOWA)</a:t>
            </a:r>
            <a:endParaRPr lang="pl-PL" sz="2400" dirty="0">
              <a:solidFill>
                <a:schemeClr val="tx1"/>
              </a:solidFill>
            </a:endParaRPr>
          </a:p>
          <a:p>
            <a:pPr>
              <a:buFont typeface="Arial" pitchFamily="34" charset="0"/>
              <a:buChar char="•"/>
            </a:pPr>
            <a:r>
              <a:rPr lang="pl-PL" sz="2400" dirty="0">
                <a:solidFill>
                  <a:schemeClr val="tx1"/>
                </a:solidFill>
              </a:rPr>
              <a:t>wynik niższy niż </a:t>
            </a:r>
            <a:r>
              <a:rPr lang="pl-PL" sz="2400" b="1" dirty="0" smtClean="0">
                <a:solidFill>
                  <a:schemeClr val="tx1"/>
                </a:solidFill>
              </a:rPr>
              <a:t>67,6% </a:t>
            </a:r>
            <a:r>
              <a:rPr lang="pl-PL" sz="2400" b="1" dirty="0">
                <a:solidFill>
                  <a:schemeClr val="tx1"/>
                </a:solidFill>
              </a:rPr>
              <a:t>dla ZIT </a:t>
            </a:r>
            <a:r>
              <a:rPr lang="pl-PL" sz="2400" b="1" dirty="0" err="1" smtClean="0">
                <a:solidFill>
                  <a:schemeClr val="tx1"/>
                </a:solidFill>
              </a:rPr>
              <a:t>WrOF</a:t>
            </a:r>
            <a:r>
              <a:rPr lang="pl-PL" sz="2400" b="1" dirty="0" smtClean="0">
                <a:solidFill>
                  <a:schemeClr val="tx1"/>
                </a:solidFill>
              </a:rPr>
              <a:t> i 60,6% dla ZIT AW</a:t>
            </a:r>
            <a:endParaRPr lang="pl-PL" sz="2400" b="1" dirty="0">
              <a:solidFill>
                <a:schemeClr val="tx1"/>
              </a:solidFill>
            </a:endParaRPr>
          </a:p>
          <a:p>
            <a:endParaRPr lang="pl-PL" sz="1600" dirty="0">
              <a:solidFill>
                <a:schemeClr val="tx1"/>
              </a:solidFill>
            </a:endParaRPr>
          </a:p>
          <a:p>
            <a:pPr>
              <a:buFont typeface="Arial" pitchFamily="34" charset="0"/>
              <a:buChar char="•"/>
            </a:pPr>
            <a:endParaRPr lang="pl-PL" sz="1600" dirty="0">
              <a:solidFill>
                <a:schemeClr val="tx1"/>
              </a:solidFill>
              <a:cs typeface="Arial" pitchFamily="34" charset="0"/>
            </a:endParaRPr>
          </a:p>
          <a:p>
            <a:pPr algn="just"/>
            <a:endParaRPr lang="pl-PL" sz="1600" dirty="0">
              <a:solidFill>
                <a:schemeClr val="tx1"/>
              </a:solidFill>
              <a:cs typeface="Arial" pitchFamily="34" charset="0"/>
            </a:endParaRPr>
          </a:p>
          <a:p>
            <a:pPr algn="just"/>
            <a:endParaRPr lang="pl-PL" sz="1600"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34560303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sz="2400" b="1" dirty="0">
                <a:latin typeface="+mn-lt"/>
                <a:cs typeface="Arial" pitchFamily="34" charset="0"/>
              </a:rPr>
              <a:t>Wyniki z egzaminów zewnętrznych cd.</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772816"/>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schemeClr val="tx1"/>
              </a:solidFill>
              <a:cs typeface="Arial" pitchFamily="34" charset="0"/>
            </a:endParaRPr>
          </a:p>
          <a:p>
            <a:pPr lvl="0" algn="ctr" eaLnBrk="1" hangingPunct="1"/>
            <a:r>
              <a:rPr lang="pl-PL" sz="2000" dirty="0" smtClean="0">
                <a:solidFill>
                  <a:schemeClr val="tx1"/>
                </a:solidFill>
                <a:ea typeface="Calibri" pitchFamily="34" charset="0"/>
                <a:cs typeface="Times New Roman" pitchFamily="18" charset="0"/>
              </a:rPr>
              <a:t>Należy stosować sposób zaokrąglania </a:t>
            </a:r>
            <a:r>
              <a:rPr lang="pl-PL" sz="2000" b="1" dirty="0" smtClean="0">
                <a:solidFill>
                  <a:schemeClr val="tx1"/>
                </a:solidFill>
                <a:ea typeface="Calibri" pitchFamily="34" charset="0"/>
                <a:cs typeface="Times New Roman" pitchFamily="18" charset="0"/>
              </a:rPr>
              <a:t>do najbliższej wartości </a:t>
            </a:r>
            <a:r>
              <a:rPr lang="pl-PL" sz="2000" dirty="0" smtClean="0">
                <a:solidFill>
                  <a:schemeClr val="tx1"/>
                </a:solidFill>
                <a:ea typeface="Calibri" pitchFamily="34" charset="0"/>
                <a:cs typeface="Times New Roman" pitchFamily="18" charset="0"/>
              </a:rPr>
              <a:t>z dokładnością do </a:t>
            </a:r>
            <a:r>
              <a:rPr lang="pl-PL" sz="2000" b="1" dirty="0" smtClean="0">
                <a:solidFill>
                  <a:schemeClr val="tx1"/>
                </a:solidFill>
                <a:ea typeface="Calibri" pitchFamily="34" charset="0"/>
                <a:cs typeface="Times New Roman" pitchFamily="18" charset="0"/>
              </a:rPr>
              <a:t>jednego miejsca po przecinku </a:t>
            </a:r>
            <a:r>
              <a:rPr lang="pl-PL" sz="2000" dirty="0" smtClean="0">
                <a:solidFill>
                  <a:schemeClr val="tx1"/>
                </a:solidFill>
                <a:ea typeface="Calibri" pitchFamily="34" charset="0"/>
                <a:cs typeface="Times New Roman" pitchFamily="18" charset="0"/>
              </a:rPr>
              <a:t>tj. do części dziesiętnych. </a:t>
            </a:r>
            <a:endParaRPr lang="pl-PL" sz="2000" dirty="0" smtClean="0">
              <a:solidFill>
                <a:schemeClr val="tx1"/>
              </a:solidFill>
              <a:cs typeface="Arial" pitchFamily="34" charset="0"/>
            </a:endParaRPr>
          </a:p>
          <a:p>
            <a:pPr lvl="0" algn="ctr"/>
            <a:endParaRPr lang="pl-PL" sz="2000" dirty="0" smtClean="0">
              <a:solidFill>
                <a:schemeClr val="tx1"/>
              </a:solidFill>
              <a:ea typeface="Calibri" pitchFamily="34" charset="0"/>
              <a:cs typeface="Times New Roman" pitchFamily="18" charset="0"/>
            </a:endParaRPr>
          </a:p>
          <a:p>
            <a:pPr lvl="0" algn="ctr"/>
            <a:r>
              <a:rPr lang="pl-PL" sz="2000" dirty="0" smtClean="0">
                <a:solidFill>
                  <a:schemeClr val="tx1"/>
                </a:solidFill>
                <a:ea typeface="Calibri" pitchFamily="34" charset="0"/>
                <a:cs typeface="Times New Roman" pitchFamily="18" charset="0"/>
              </a:rPr>
              <a:t>Należy również </a:t>
            </a:r>
            <a:r>
              <a:rPr lang="pl-PL" sz="2000" b="1" dirty="0" smtClean="0">
                <a:solidFill>
                  <a:schemeClr val="tx1"/>
                </a:solidFill>
                <a:ea typeface="Calibri" pitchFamily="34" charset="0"/>
                <a:cs typeface="Times New Roman" pitchFamily="18" charset="0"/>
              </a:rPr>
              <a:t>stosować zwiększenie cyfry w części dziesiętnej o jeden</a:t>
            </a:r>
            <a:r>
              <a:rPr lang="pl-PL" sz="2000" dirty="0" smtClean="0">
                <a:solidFill>
                  <a:schemeClr val="tx1"/>
                </a:solidFill>
                <a:ea typeface="Calibri" pitchFamily="34" charset="0"/>
                <a:cs typeface="Times New Roman" pitchFamily="18" charset="0"/>
              </a:rPr>
              <a:t>, jeśli sąsiednia </a:t>
            </a:r>
            <a:r>
              <a:rPr lang="pl-PL" sz="2000" b="1" dirty="0" smtClean="0">
                <a:solidFill>
                  <a:schemeClr val="tx1"/>
                </a:solidFill>
                <a:ea typeface="Calibri" pitchFamily="34" charset="0"/>
                <a:cs typeface="Times New Roman" pitchFamily="18" charset="0"/>
              </a:rPr>
              <a:t>z prawej cyfra przed usunięciem była większa lub równa 5</a:t>
            </a:r>
            <a:r>
              <a:rPr lang="pl-PL" sz="2000" dirty="0" smtClean="0">
                <a:solidFill>
                  <a:schemeClr val="tx1"/>
                </a:solidFill>
                <a:ea typeface="Calibri" pitchFamily="34" charset="0"/>
                <a:cs typeface="Times New Roman" pitchFamily="18" charset="0"/>
              </a:rPr>
              <a:t>.</a:t>
            </a:r>
            <a:endParaRPr lang="pl-PL" sz="2000" dirty="0" smtClean="0">
              <a:solidFill>
                <a:schemeClr val="tx1"/>
              </a:solidFill>
              <a:cs typeface="Arial" pitchFamily="34" charset="0"/>
            </a:endParaRPr>
          </a:p>
          <a:p>
            <a:pPr lvl="0" algn="ctr"/>
            <a:endParaRPr lang="pl-PL" sz="2000" dirty="0" smtClean="0">
              <a:solidFill>
                <a:schemeClr val="tx1"/>
              </a:solidFill>
              <a:ea typeface="Calibri" pitchFamily="34" charset="0"/>
              <a:cs typeface="Times New Roman" pitchFamily="18" charset="0"/>
            </a:endParaRPr>
          </a:p>
          <a:p>
            <a:pPr lvl="0" algn="ctr"/>
            <a:r>
              <a:rPr lang="pl-PL" sz="2000" dirty="0" smtClean="0">
                <a:solidFill>
                  <a:schemeClr val="tx1"/>
                </a:solidFill>
                <a:ea typeface="Calibri" pitchFamily="34" charset="0"/>
                <a:cs typeface="Times New Roman" pitchFamily="18" charset="0"/>
              </a:rPr>
              <a:t>Zaokrąglenie należy zastosować </a:t>
            </a:r>
            <a:r>
              <a:rPr lang="pl-PL" sz="2000" b="1" dirty="0" smtClean="0">
                <a:solidFill>
                  <a:schemeClr val="tx1"/>
                </a:solidFill>
                <a:ea typeface="Calibri" pitchFamily="34" charset="0"/>
                <a:cs typeface="Times New Roman" pitchFamily="18" charset="0"/>
              </a:rPr>
              <a:t>przy wyliczaniu wyniku końcowego </a:t>
            </a:r>
            <a:r>
              <a:rPr lang="pl-PL" sz="2000" dirty="0" smtClean="0">
                <a:solidFill>
                  <a:schemeClr val="tx1"/>
                </a:solidFill>
                <a:ea typeface="Calibri" pitchFamily="34" charset="0"/>
                <a:cs typeface="Times New Roman" pitchFamily="18" charset="0"/>
              </a:rPr>
              <a:t>tj. </a:t>
            </a:r>
          </a:p>
          <a:p>
            <a:pPr lvl="0" algn="ctr"/>
            <a:r>
              <a:rPr lang="pl-PL" sz="2000" b="1" dirty="0" smtClean="0">
                <a:solidFill>
                  <a:schemeClr val="tx1"/>
                </a:solidFill>
                <a:ea typeface="Calibri" pitchFamily="34" charset="0"/>
                <a:cs typeface="Times New Roman" pitchFamily="18" charset="0"/>
              </a:rPr>
              <a:t>średniej ważonej z wszystkich przedmiotów</a:t>
            </a:r>
            <a:endParaRPr lang="pl-PL" sz="2000" dirty="0" smtClean="0">
              <a:solidFill>
                <a:schemeClr val="tx1"/>
              </a:solidFill>
              <a:cs typeface="Arial" pitchFamily="34" charset="0"/>
            </a:endParaRPr>
          </a:p>
          <a:p>
            <a:pPr lvl="0" algn="ctr"/>
            <a:endParaRPr lang="pl-PL" sz="2000" dirty="0" smtClean="0">
              <a:solidFill>
                <a:schemeClr val="tx1"/>
              </a:solidFill>
              <a:ea typeface="Calibri" pitchFamily="34" charset="0"/>
              <a:cs typeface="Times New Roman" pitchFamily="18" charset="0"/>
            </a:endParaRPr>
          </a:p>
          <a:p>
            <a:pPr lvl="0" algn="ctr"/>
            <a:r>
              <a:rPr lang="pl-PL" sz="2000" dirty="0" smtClean="0">
                <a:solidFill>
                  <a:schemeClr val="tx1"/>
                </a:solidFill>
                <a:ea typeface="Calibri" pitchFamily="34" charset="0"/>
                <a:cs typeface="Times New Roman" pitchFamily="18" charset="0"/>
              </a:rPr>
              <a:t>Przykład zaokrąglania:</a:t>
            </a:r>
            <a:endParaRPr lang="pl-PL" sz="2000" dirty="0" smtClean="0">
              <a:solidFill>
                <a:schemeClr val="tx1"/>
              </a:solidFill>
              <a:cs typeface="Arial" pitchFamily="34" charset="0"/>
            </a:endParaRPr>
          </a:p>
          <a:p>
            <a:pPr lvl="0" algn="ctr"/>
            <a:r>
              <a:rPr lang="pl-PL" sz="2000" dirty="0" smtClean="0">
                <a:solidFill>
                  <a:schemeClr val="tx1"/>
                </a:solidFill>
                <a:ea typeface="Calibri" pitchFamily="34" charset="0"/>
                <a:cs typeface="Times New Roman" pitchFamily="18" charset="0"/>
              </a:rPr>
              <a:t>60,23 = 60,2</a:t>
            </a:r>
            <a:endParaRPr lang="pl-PL" sz="2000" dirty="0" smtClean="0">
              <a:solidFill>
                <a:schemeClr val="tx1"/>
              </a:solidFill>
              <a:cs typeface="Arial" pitchFamily="34" charset="0"/>
            </a:endParaRPr>
          </a:p>
          <a:p>
            <a:pPr lvl="0" algn="ctr"/>
            <a:r>
              <a:rPr lang="pl-PL" sz="2000" dirty="0" smtClean="0">
                <a:solidFill>
                  <a:schemeClr val="tx1"/>
                </a:solidFill>
                <a:ea typeface="Calibri" pitchFamily="34" charset="0"/>
                <a:cs typeface="Times New Roman" pitchFamily="18" charset="0"/>
              </a:rPr>
              <a:t>60,26 = 60,3</a:t>
            </a:r>
            <a:endParaRPr lang="pl-PL" sz="2000" dirty="0" smtClean="0">
              <a:solidFill>
                <a:schemeClr val="tx1"/>
              </a:solidFill>
              <a:cs typeface="Arial" pitchFamily="34" charset="0"/>
            </a:endParaRPr>
          </a:p>
          <a:p>
            <a:pPr algn="just"/>
            <a:endParaRPr lang="pl-PL" sz="1600" dirty="0">
              <a:solidFill>
                <a:schemeClr val="tx1"/>
              </a:solidFill>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lvl="0"/>
            <a:endParaRPr lang="pl-PL" sz="1600" dirty="0">
              <a:latin typeface="+mn-lt"/>
            </a:endParaRPr>
          </a:p>
          <a:p>
            <a:pPr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302870120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85000" lnSpcReduction="1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1900" dirty="0">
                <a:latin typeface="+mn-lt"/>
              </a:rPr>
              <a:t>Czy w treści wniosku zostało zawarte oświadczenie wskazujące, że </a:t>
            </a:r>
            <a:r>
              <a:rPr lang="pl-PL" sz="1900" b="1" dirty="0">
                <a:latin typeface="+mn-lt"/>
              </a:rPr>
              <a:t>przeprowadzono Diagnozę potrzeb edukacyjnych,</a:t>
            </a:r>
            <a:r>
              <a:rPr lang="pl-PL" sz="1900" dirty="0">
                <a:latin typeface="+mn-lt"/>
              </a:rPr>
              <a:t> która </a:t>
            </a:r>
            <a:r>
              <a:rPr lang="pl-PL" sz="1900" b="1" dirty="0">
                <a:latin typeface="+mn-lt"/>
              </a:rPr>
              <a:t>została zatwierdzona </a:t>
            </a:r>
            <a:r>
              <a:rPr lang="pl-PL" sz="1900" dirty="0">
                <a:latin typeface="+mn-lt"/>
              </a:rPr>
              <a:t>przez organ prowadzący, a zaplanowane </a:t>
            </a:r>
            <a:r>
              <a:rPr lang="pl-PL" sz="1900" b="1" dirty="0">
                <a:latin typeface="+mn-lt"/>
              </a:rPr>
              <a:t>działania</a:t>
            </a:r>
            <a:r>
              <a:rPr lang="pl-PL" sz="1900" dirty="0">
                <a:latin typeface="+mn-lt"/>
              </a:rPr>
              <a:t> w projekcie </a:t>
            </a:r>
            <a:r>
              <a:rPr lang="pl-PL" sz="1900" b="1" dirty="0">
                <a:latin typeface="+mn-lt"/>
              </a:rPr>
              <a:t>odpowiadają na potrzeby w niej zidentyfikowane</a:t>
            </a:r>
            <a:r>
              <a:rPr lang="pl-PL" sz="1900" dirty="0">
                <a:latin typeface="+mn-lt"/>
              </a:rPr>
              <a:t>?</a:t>
            </a:r>
          </a:p>
          <a:p>
            <a:pPr algn="just"/>
            <a:r>
              <a:rPr lang="pl-PL" sz="1900" dirty="0">
                <a:latin typeface="+mn-lt"/>
              </a:rPr>
              <a:t> </a:t>
            </a:r>
          </a:p>
          <a:p>
            <a:pPr algn="just"/>
            <a:r>
              <a:rPr lang="pl-PL" sz="1900" dirty="0">
                <a:latin typeface="+mn-lt"/>
              </a:rPr>
              <a:t>Wprowadzenie kryterium ma na celu wybór projektów, w ramach których będą realizowane </a:t>
            </a:r>
            <a:r>
              <a:rPr lang="pl-PL" sz="19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1900" dirty="0">
                <a:latin typeface="+mn-lt"/>
              </a:rPr>
              <a:t> Diagnoza, o której mowa w kryterium </a:t>
            </a:r>
            <a:r>
              <a:rPr lang="pl-PL" sz="1900" u="sng" dirty="0">
                <a:latin typeface="+mn-lt"/>
              </a:rPr>
              <a:t>uwzględnia planowane zmiany w zakresie reformy systemu oświaty</a:t>
            </a:r>
            <a:r>
              <a:rPr lang="pl-PL" sz="1900" dirty="0">
                <a:latin typeface="+mn-lt"/>
              </a:rPr>
              <a:t> oraz ewentualne działania dostosowujące wsparcie zaplanowane w ramach projektu. Kryterium dotyczy </a:t>
            </a:r>
            <a:r>
              <a:rPr lang="pl-PL" sz="1900" u="sng" dirty="0">
                <a:latin typeface="+mn-lt"/>
              </a:rPr>
              <a:t>wszystkich typów projektów</a:t>
            </a:r>
            <a:r>
              <a:rPr lang="pl-PL" sz="1900" dirty="0">
                <a:latin typeface="+mn-lt"/>
              </a:rPr>
              <a:t>. Kryterium zostanie zweryfikowane na podstawie </a:t>
            </a:r>
            <a:r>
              <a:rPr lang="pl-PL" sz="1900" b="1" dirty="0" smtClean="0">
                <a:latin typeface="+mn-lt"/>
              </a:rPr>
              <a:t>oświadczenia w załączniku do wniosku </a:t>
            </a:r>
            <a:r>
              <a:rPr lang="pl-PL" sz="1900" b="1" dirty="0">
                <a:latin typeface="+mn-lt"/>
              </a:rPr>
              <a:t>o </a:t>
            </a:r>
            <a:r>
              <a:rPr lang="pl-PL" sz="1900" b="1" dirty="0" smtClean="0">
                <a:latin typeface="+mn-lt"/>
              </a:rPr>
              <a:t>dofinansowanie.</a:t>
            </a:r>
            <a:endParaRPr lang="pl-PL" sz="1900" b="1" dirty="0">
              <a:latin typeface="+mn-lt"/>
            </a:endParaRPr>
          </a:p>
          <a:p>
            <a:pPr algn="just"/>
            <a:endParaRPr lang="pl-PL" sz="1900" dirty="0">
              <a:latin typeface="+mn-lt"/>
            </a:endParaRPr>
          </a:p>
          <a:p>
            <a:pPr algn="just"/>
            <a:r>
              <a:rPr lang="pl-PL" sz="19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lvl="1"/>
            <a:endParaRPr lang="pl-PL" sz="1600" b="1" i="1" u="sng" dirty="0"/>
          </a:p>
          <a:p>
            <a:pPr lvl="1" algn="ctr"/>
            <a:r>
              <a:rPr lang="pl-PL" sz="2000" b="1" dirty="0" smtClean="0">
                <a:latin typeface="+mn-lt"/>
              </a:rPr>
              <a:t>RPDS.10.02.02-IZ.00-02-241/17 </a:t>
            </a:r>
            <a:r>
              <a:rPr lang="pl-PL" sz="2000" b="1" dirty="0">
                <a:latin typeface="+mn-lt"/>
              </a:rPr>
              <a:t>– konkurs dla ZIT </a:t>
            </a:r>
            <a:r>
              <a:rPr lang="pl-PL" sz="2000" b="1" dirty="0" err="1" smtClean="0">
                <a:latin typeface="+mn-lt"/>
              </a:rPr>
              <a:t>WrOF</a:t>
            </a:r>
            <a:endParaRPr lang="pl-PL" sz="2000" b="1" dirty="0">
              <a:latin typeface="+mn-lt"/>
            </a:endParaRPr>
          </a:p>
          <a:p>
            <a:pPr lvl="1" algn="ctr"/>
            <a:r>
              <a:rPr lang="pl-PL" sz="2000" b="1" dirty="0" smtClean="0">
                <a:latin typeface="+mn-lt"/>
              </a:rPr>
              <a:t>RPDS.10.02.04-IZ.00-02-243/17 – konkurs dla ZIT AW</a:t>
            </a:r>
          </a:p>
          <a:p>
            <a:pPr lvl="1" algn="ctr"/>
            <a:endParaRPr lang="pl-PL" sz="2000" b="1" dirty="0">
              <a:latin typeface="+mn-lt"/>
            </a:endParaRPr>
          </a:p>
          <a:p>
            <a:pPr lvl="1"/>
            <a:endParaRPr lang="pl-PL" sz="2000" b="1" i="1" u="sng" dirty="0">
              <a:latin typeface="+mn-lt"/>
            </a:endParaRPr>
          </a:p>
          <a:p>
            <a:pPr lvl="1" algn="ctr"/>
            <a:endParaRPr lang="pl-PL" sz="2000" b="1" dirty="0">
              <a:latin typeface="+mn-lt"/>
            </a:endParaRPr>
          </a:p>
          <a:p>
            <a:pPr lvl="1" algn="ctr"/>
            <a:r>
              <a:rPr lang="pl-PL" sz="2000" b="1" dirty="0">
                <a:latin typeface="+mn-lt"/>
              </a:rPr>
              <a:t>Konkurs dla </a:t>
            </a:r>
            <a:r>
              <a:rPr lang="pl-PL" sz="2000" b="1" dirty="0" smtClean="0">
                <a:latin typeface="+mn-lt"/>
              </a:rPr>
              <a:t>Wnioskodawców chcących </a:t>
            </a:r>
            <a:r>
              <a:rPr lang="pl-PL" sz="2000" b="1" dirty="0">
                <a:latin typeface="+mn-lt"/>
              </a:rPr>
              <a:t>realizować projekt:</a:t>
            </a:r>
          </a:p>
          <a:p>
            <a:pPr lvl="1" algn="ctr">
              <a:buFont typeface="Wingdings" pitchFamily="2" charset="2"/>
              <a:buChar char="§"/>
            </a:pPr>
            <a:r>
              <a:rPr lang="pl-PL" sz="2000" b="1" dirty="0">
                <a:latin typeface="+mn-lt"/>
              </a:rPr>
              <a:t>obejmujący obszarem </a:t>
            </a:r>
            <a:r>
              <a:rPr lang="pl-PL" sz="2000" b="1" dirty="0" smtClean="0">
                <a:latin typeface="+mn-lt"/>
              </a:rPr>
              <a:t>realizacji</a:t>
            </a:r>
            <a:r>
              <a:rPr lang="pl-PL" sz="2000" b="1" dirty="0">
                <a:latin typeface="+mn-lt"/>
              </a:rPr>
              <a:t> </a:t>
            </a:r>
            <a:r>
              <a:rPr lang="pl-PL" sz="2000" b="1" dirty="0" smtClean="0">
                <a:latin typeface="+mn-lt"/>
              </a:rPr>
              <a:t>ZIT </a:t>
            </a:r>
            <a:r>
              <a:rPr lang="pl-PL" sz="2000" b="1" dirty="0" err="1" smtClean="0">
                <a:latin typeface="+mn-lt"/>
              </a:rPr>
              <a:t>WrOF</a:t>
            </a:r>
            <a:endParaRPr lang="pl-PL" sz="2000" b="1" dirty="0" smtClean="0">
              <a:latin typeface="+mn-lt"/>
            </a:endParaRPr>
          </a:p>
          <a:p>
            <a:pPr lvl="1" algn="ctr">
              <a:buFont typeface="Wingdings" pitchFamily="2" charset="2"/>
              <a:buChar char="§"/>
            </a:pPr>
            <a:r>
              <a:rPr lang="pl-PL" sz="2000" b="1" dirty="0" smtClean="0">
                <a:latin typeface="+mn-lt"/>
              </a:rPr>
              <a:t>obejmujący obszarem realizacji ZIT AW</a:t>
            </a:r>
          </a:p>
          <a:p>
            <a:pPr lvl="1" algn="ctr">
              <a:buFont typeface="Wingdings" pitchFamily="2" charset="2"/>
              <a:buChar char="§"/>
            </a:pPr>
            <a:endParaRPr lang="pl-PL" sz="2000" b="1" dirty="0" smtClean="0">
              <a:latin typeface="+mn-lt"/>
            </a:endParaRPr>
          </a:p>
          <a:p>
            <a:pPr lvl="1" algn="ctr"/>
            <a:endParaRPr lang="pl-PL" sz="2000" b="1" dirty="0">
              <a:latin typeface="+mn-lt"/>
            </a:endParaRPr>
          </a:p>
          <a:p>
            <a:pPr lvl="1" algn="ctr"/>
            <a:r>
              <a:rPr lang="pl-PL" sz="2000" b="1" dirty="0">
                <a:latin typeface="+mn-lt"/>
              </a:rPr>
              <a:t>Gminy wchodzące w skład </a:t>
            </a:r>
            <a:r>
              <a:rPr lang="pl-PL" sz="2000" b="1" dirty="0" smtClean="0">
                <a:latin typeface="+mn-lt"/>
              </a:rPr>
              <a:t>ZIT </a:t>
            </a:r>
            <a:r>
              <a:rPr lang="pl-PL" sz="2000" b="1" dirty="0" err="1" smtClean="0">
                <a:latin typeface="+mn-lt"/>
              </a:rPr>
              <a:t>WrOF</a:t>
            </a:r>
            <a:r>
              <a:rPr lang="pl-PL" sz="2000" b="1" dirty="0" smtClean="0">
                <a:latin typeface="+mn-lt"/>
              </a:rPr>
              <a:t> i ZIT AW </a:t>
            </a:r>
            <a:r>
              <a:rPr lang="pl-PL" sz="2000" b="1" dirty="0">
                <a:latin typeface="+mn-lt"/>
              </a:rPr>
              <a:t>– Regulamin konkursu</a:t>
            </a:r>
            <a:r>
              <a:rPr lang="pl-PL" sz="2000" b="1" dirty="0" smtClean="0">
                <a:latin typeface="+mn-lt"/>
              </a:rPr>
              <a:t>, Słownik </a:t>
            </a:r>
            <a:r>
              <a:rPr lang="pl-PL" sz="2000" b="1" dirty="0">
                <a:latin typeface="+mn-lt"/>
              </a:rPr>
              <a:t>skrótów i pojęć, str. </a:t>
            </a:r>
            <a:r>
              <a:rPr lang="pl-PL" sz="2000" b="1" dirty="0" smtClean="0">
                <a:latin typeface="+mn-lt"/>
              </a:rPr>
              <a:t>7</a:t>
            </a:r>
            <a:endParaRPr lang="pl-PL" sz="2000" dirty="0">
              <a:latin typeface="+mn-lt"/>
            </a:endParaRPr>
          </a:p>
          <a:p>
            <a:pPr lvl="1"/>
            <a:endParaRPr lang="pl-PL" sz="20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endParaRPr lang="pl-PL" sz="2400" b="1" dirty="0">
              <a:latin typeface="+mn-lt"/>
            </a:endParaRPr>
          </a:p>
        </p:txBody>
      </p:sp>
    </p:spTree>
    <p:extLst>
      <p:ext uri="{BB962C8B-B14F-4D97-AF65-F5344CB8AC3E}">
        <p14:creationId xmlns="" xmlns:p14="http://schemas.microsoft.com/office/powerpoint/2010/main" val="303306448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55000" lnSpcReduction="20000"/>
          </a:bodyPr>
          <a:lstStyle/>
          <a:p>
            <a:pPr algn="just"/>
            <a:endParaRPr lang="pl-PL" sz="2000" b="1" dirty="0">
              <a:latin typeface="+mn-lt"/>
              <a:cs typeface="Arial" pitchFamily="34" charset="0"/>
            </a:endParaRPr>
          </a:p>
          <a:p>
            <a:pPr marL="342900" indent="-342900" algn="just"/>
            <a:endParaRPr lang="pl-PL" sz="2200" b="1" dirty="0">
              <a:latin typeface="+mn-lt"/>
            </a:endParaRPr>
          </a:p>
          <a:p>
            <a:pPr marL="342900" indent="-342900" algn="just"/>
            <a:r>
              <a:rPr lang="pl-PL" sz="2200" b="1" dirty="0">
                <a:latin typeface="+mn-lt"/>
              </a:rPr>
              <a:t>6. Kryterium formy wsparcia</a:t>
            </a:r>
          </a:p>
          <a:p>
            <a:pPr algn="just"/>
            <a:endParaRPr lang="pl-PL" sz="2200" b="1" dirty="0">
              <a:latin typeface="+mn-lt"/>
            </a:endParaRPr>
          </a:p>
          <a:p>
            <a:pPr algn="just"/>
            <a:r>
              <a:rPr lang="pl-PL" sz="2200" dirty="0">
                <a:latin typeface="+mn-lt"/>
              </a:rPr>
              <a:t>Czy w przypadku gdy projekt obejmuje działania polegające na:</a:t>
            </a:r>
          </a:p>
          <a:p>
            <a:pPr algn="just"/>
            <a:endParaRPr lang="pl-PL" sz="2200" dirty="0">
              <a:latin typeface="+mn-lt"/>
            </a:endParaRPr>
          </a:p>
          <a:p>
            <a:pPr lvl="0" algn="just"/>
            <a:r>
              <a:rPr lang="pl-PL" sz="2200" dirty="0">
                <a:latin typeface="+mn-lt"/>
              </a:rPr>
              <a:t>	a) wyposażeniu szkolnych pracowni w narzędzia do nauczania przedmiotów przyrodniczych lub 	matematyki i/lub</a:t>
            </a:r>
          </a:p>
          <a:p>
            <a:pPr lvl="0" algn="just"/>
            <a:r>
              <a:rPr lang="pl-PL" sz="2200" dirty="0">
                <a:latin typeface="+mn-lt"/>
              </a:rPr>
              <a:t>	b) wyposażeniu szkół lub placówek systemu oświaty w pomoce dydaktyczne oraz narzędzia TIK niezbędne 	do realizacji programów nauczania w szkołach lub placówkach systemu oświaty, w tym zapewnienie 	odpowiedniej infrastruktury sieciowo-usługowej i/lub</a:t>
            </a:r>
          </a:p>
          <a:p>
            <a:pPr lvl="0" algn="just"/>
            <a:r>
              <a:rPr lang="pl-PL" sz="2200" dirty="0">
                <a:latin typeface="+mn-lt"/>
              </a:rPr>
              <a:t>	c) doposażeniu szkół lub placówek systemu oświaty w pomoce dydaktyczne oraz specjalistycznych 	sprzęt do rozpoznawania potrzeb rozwojowych, edukacyjnych i możliwości psychofizycznych oraz 	wspomagania 	rozwoju i prowadzenia terapii uczniów ze specjalnymi potrzebami edukacyjnymi, a także 	podręczniki szkolne i materiały dydaktyczne dostosowane do potrzeb uczniów z niepełnosprawnością,</a:t>
            </a:r>
          </a:p>
          <a:p>
            <a:pPr algn="just"/>
            <a:endParaRPr lang="pl-PL" sz="2200" dirty="0">
              <a:latin typeface="+mn-lt"/>
            </a:endParaRPr>
          </a:p>
          <a:p>
            <a:pPr algn="just"/>
            <a:r>
              <a:rPr lang="pl-PL" sz="2200" dirty="0">
                <a:latin typeface="+mn-lt"/>
              </a:rPr>
              <a:t>w treści wniosku zostało zawarte </a:t>
            </a:r>
            <a:r>
              <a:rPr lang="pl-PL" sz="2200" b="1" dirty="0">
                <a:latin typeface="+mn-lt"/>
              </a:rPr>
              <a:t>oświadczenie</a:t>
            </a:r>
            <a:r>
              <a:rPr lang="pl-PL" sz="2200" dirty="0">
                <a:latin typeface="+mn-lt"/>
              </a:rPr>
              <a:t> wskazujące, </a:t>
            </a:r>
            <a:r>
              <a:rPr lang="pl-PL" sz="2200" b="1" dirty="0">
                <a:latin typeface="+mn-lt"/>
              </a:rPr>
              <a:t>że przeprowadzona Diagnoza potrzeb edukacyjnych zawiera wnioski z przeprowadzonego spisu inwentarza oraz oceny stanu technicznego posiadanego wyposażenia</a:t>
            </a:r>
            <a:r>
              <a:rPr lang="pl-PL" sz="2200" dirty="0">
                <a:latin typeface="+mn-lt"/>
              </a:rPr>
              <a:t>?</a:t>
            </a:r>
          </a:p>
          <a:p>
            <a:pPr algn="just"/>
            <a:r>
              <a:rPr lang="pl-PL" sz="2200" dirty="0">
                <a:latin typeface="+mn-lt"/>
              </a:rPr>
              <a:t> </a:t>
            </a:r>
          </a:p>
          <a:p>
            <a:pPr algn="just"/>
            <a:r>
              <a:rPr lang="pl-PL" sz="22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2200" u="sng" dirty="0">
                <a:latin typeface="+mn-lt"/>
              </a:rPr>
              <a:t>analizy posiadanych zasobów</a:t>
            </a:r>
            <a:r>
              <a:rPr lang="pl-PL" sz="2200" dirty="0">
                <a:latin typeface="+mn-lt"/>
              </a:rPr>
              <a:t>. Kryterium </a:t>
            </a:r>
            <a:r>
              <a:rPr lang="pl-PL" sz="2200" u="sng" dirty="0">
                <a:latin typeface="+mn-lt"/>
              </a:rPr>
              <a:t>nie dotyczy projektów nie zakładających działań związanych z doposażeniem i wyposażaniem szkół</a:t>
            </a:r>
            <a:r>
              <a:rPr lang="pl-PL" sz="2200" dirty="0">
                <a:latin typeface="+mn-lt"/>
              </a:rPr>
              <a:t>. Kryterium zostanie zweryfikowane na podstawie </a:t>
            </a:r>
            <a:r>
              <a:rPr lang="pl-PL" sz="2200" b="1" dirty="0" smtClean="0">
                <a:latin typeface="+mn-lt"/>
              </a:rPr>
              <a:t>oświadczenia zawartego w załączniku do wniosku </a:t>
            </a:r>
            <a:r>
              <a:rPr lang="pl-PL" sz="2200" b="1" dirty="0">
                <a:latin typeface="+mn-lt"/>
              </a:rPr>
              <a:t>o </a:t>
            </a:r>
            <a:r>
              <a:rPr lang="pl-PL" sz="2200" b="1" dirty="0" smtClean="0">
                <a:latin typeface="+mn-lt"/>
              </a:rPr>
              <a:t>dofinansowanie.</a:t>
            </a:r>
            <a:endParaRPr lang="pl-PL" sz="2200" b="1" dirty="0">
              <a:latin typeface="+mn-lt"/>
            </a:endParaRPr>
          </a:p>
          <a:p>
            <a:pPr algn="just"/>
            <a:endParaRPr lang="pl-PL" sz="2200" b="1" dirty="0">
              <a:latin typeface="+mn-lt"/>
            </a:endParaRPr>
          </a:p>
          <a:p>
            <a:pPr algn="just"/>
            <a:r>
              <a:rPr lang="pl-PL" sz="2200" dirty="0">
                <a:latin typeface="+mn-lt"/>
              </a:rPr>
              <a:t>Tak/Nie/</a:t>
            </a:r>
            <a:r>
              <a:rPr lang="pl-PL" sz="2200" dirty="0" err="1">
                <a:latin typeface="+mn-lt"/>
              </a:rPr>
              <a:t>Nie</a:t>
            </a:r>
            <a:r>
              <a:rPr lang="pl-PL" sz="2200" dirty="0">
                <a:latin typeface="+mn-lt"/>
              </a:rPr>
              <a:t> dotyczy</a:t>
            </a:r>
            <a:endParaRPr lang="pl-PL" sz="22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200" b="1" dirty="0">
                <a:solidFill>
                  <a:schemeClr val="tx1"/>
                </a:solidFill>
                <a:cs typeface="Arial" pitchFamily="34" charset="0"/>
              </a:rPr>
              <a:t>Załącznik nr 4 do Regulaminu konkursu</a:t>
            </a:r>
          </a:p>
          <a:p>
            <a:pPr algn="just">
              <a:buFont typeface="Arial" pitchFamily="34" charset="0"/>
              <a:buChar char="•"/>
            </a:pPr>
            <a:r>
              <a:rPr lang="pl-PL" sz="1200" dirty="0">
                <a:solidFill>
                  <a:schemeClr val="tx1"/>
                </a:solidFill>
              </a:rPr>
              <a:t>powinna dotyczyć szkoły/szkół lub placówki/placówek systemu oświaty podlegającej/podlegających pod dany organ prowadzący, planowanej/planowanych do objęcia wsparciem w projekcie; </a:t>
            </a:r>
          </a:p>
          <a:p>
            <a:pPr algn="just">
              <a:buFont typeface="Arial" pitchFamily="34" charset="0"/>
              <a:buChar char="•"/>
            </a:pPr>
            <a:r>
              <a:rPr lang="pl-PL" sz="1200" dirty="0">
                <a:solidFill>
                  <a:schemeClr val="tx1"/>
                </a:solidFill>
              </a:rPr>
              <a:t>powinna uwzględniać indywidualne potrzeby rozwojowe i edukacyjne oraz możliwości psychofizyczne uczniów objętych wsparciem;</a:t>
            </a:r>
          </a:p>
          <a:p>
            <a:pPr algn="just">
              <a:buFont typeface="Arial" pitchFamily="34" charset="0"/>
              <a:buChar char="•"/>
            </a:pPr>
            <a:r>
              <a:rPr lang="pl-PL" sz="1200" dirty="0">
                <a:solidFill>
                  <a:schemeClr val="tx1"/>
                </a:solidFill>
              </a:rPr>
              <a:t>powinna być przygotowana i przeprowadzona przez szkołę, placówkę systemu oświaty lub inny podmiot prowadzący działalność o charakterze edukacyjnym lub badawczym; </a:t>
            </a:r>
          </a:p>
          <a:p>
            <a:pPr algn="just">
              <a:buFont typeface="Arial" pitchFamily="34" charset="0"/>
              <a:buChar char="•"/>
            </a:pPr>
            <a:r>
              <a:rPr lang="pl-PL" sz="1200" dirty="0">
                <a:solidFill>
                  <a:schemeClr val="tx1"/>
                </a:solidFill>
              </a:rPr>
              <a:t>można korzystać ze wsparcia instytucji systemu wspomagania pracy szkół tj. placówki doskonalenia nauczycieli, poradni psychologiczno-pedagogicznych, biblioteki pedagogicznej; </a:t>
            </a:r>
          </a:p>
          <a:p>
            <a:pPr algn="just">
              <a:buFont typeface="Arial" pitchFamily="34" charset="0"/>
              <a:buChar char="•"/>
            </a:pPr>
            <a:r>
              <a:rPr lang="pl-PL" sz="1200" dirty="0">
                <a:solidFill>
                  <a:schemeClr val="tx1"/>
                </a:solidFill>
              </a:rPr>
              <a:t>powinna być zatwierdzona przez organ prowadzący przed złożeniem wniosku o dofinansowanie; </a:t>
            </a:r>
          </a:p>
          <a:p>
            <a:pPr algn="just">
              <a:buFont typeface="Arial" pitchFamily="34" charset="0"/>
              <a:buChar char="•"/>
            </a:pPr>
            <a:r>
              <a:rPr lang="pl-PL" sz="1200" dirty="0">
                <a:solidFill>
                  <a:schemeClr val="tx1"/>
                </a:solidFill>
              </a:rPr>
              <a:t>nie jest załączana do wniosku o dofinansowanie; </a:t>
            </a:r>
          </a:p>
          <a:p>
            <a:pPr algn="just">
              <a:buFont typeface="Arial" pitchFamily="34" charset="0"/>
              <a:buChar char="•"/>
            </a:pPr>
            <a:r>
              <a:rPr lang="pl-PL" sz="1200" b="1" dirty="0">
                <a:solidFill>
                  <a:schemeClr val="tx1"/>
                </a:solidFill>
              </a:rPr>
              <a:t>najważniejsze wnioski </a:t>
            </a:r>
            <a:r>
              <a:rPr lang="pl-PL" sz="1200" dirty="0">
                <a:solidFill>
                  <a:schemeClr val="tx1"/>
                </a:solidFill>
              </a:rPr>
              <a:t>z </a:t>
            </a:r>
            <a:r>
              <a:rPr lang="pl-PL" sz="1200" i="1" dirty="0">
                <a:solidFill>
                  <a:schemeClr val="tx1"/>
                </a:solidFill>
              </a:rPr>
              <a:t>Diagnozy </a:t>
            </a:r>
            <a:r>
              <a:rPr lang="pl-PL" sz="1200" b="1" dirty="0" smtClean="0">
                <a:solidFill>
                  <a:schemeClr val="tx1"/>
                </a:solidFill>
              </a:rPr>
              <a:t>powinny </a:t>
            </a:r>
            <a:r>
              <a:rPr lang="pl-PL" sz="1200" b="1" dirty="0">
                <a:solidFill>
                  <a:schemeClr val="tx1"/>
                </a:solidFill>
              </a:rPr>
              <a:t>zostać zawarte w treści wniosku o dofinansowanie;</a:t>
            </a:r>
          </a:p>
          <a:p>
            <a:pPr algn="just">
              <a:buFont typeface="Arial" pitchFamily="34" charset="0"/>
              <a:buChar char="•"/>
            </a:pPr>
            <a:r>
              <a:rPr lang="pl-PL" sz="1200" dirty="0">
                <a:solidFill>
                  <a:schemeClr val="tx1"/>
                </a:solidFill>
              </a:rPr>
              <a:t>powinna odnosić się do </a:t>
            </a:r>
            <a:r>
              <a:rPr lang="pl-PL" sz="1200" b="1" dirty="0">
                <a:solidFill>
                  <a:schemeClr val="tx1"/>
                </a:solidFill>
              </a:rPr>
              <a:t>istniejącej struktury szkolnictwa i sieci szkół </a:t>
            </a:r>
            <a:r>
              <a:rPr lang="pl-PL" sz="1200" dirty="0">
                <a:solidFill>
                  <a:schemeClr val="tx1"/>
                </a:solidFill>
              </a:rPr>
              <a:t>tj. aktualnej w momencie opracowywania </a:t>
            </a:r>
            <a:r>
              <a:rPr lang="pl-PL" sz="1200" i="1" dirty="0">
                <a:solidFill>
                  <a:schemeClr val="tx1"/>
                </a:solidFill>
              </a:rPr>
              <a:t>Diagnozy; </a:t>
            </a:r>
          </a:p>
          <a:p>
            <a:pPr algn="just">
              <a:buFont typeface="Arial" pitchFamily="34" charset="0"/>
              <a:buChar char="•"/>
            </a:pPr>
            <a:r>
              <a:rPr lang="pl-PL" sz="1200" dirty="0" smtClean="0">
                <a:solidFill>
                  <a:schemeClr val="tx1"/>
                </a:solidFill>
              </a:rPr>
              <a:t>powinna </a:t>
            </a:r>
            <a:r>
              <a:rPr lang="pl-PL" sz="1200" dirty="0">
                <a:solidFill>
                  <a:schemeClr val="tx1"/>
                </a:solidFill>
              </a:rPr>
              <a:t>uwzględniać w </a:t>
            </a:r>
            <a:r>
              <a:rPr lang="pl-PL" sz="1200" i="1" dirty="0">
                <a:solidFill>
                  <a:schemeClr val="tx1"/>
                </a:solidFill>
              </a:rPr>
              <a:t>Diagnozie </a:t>
            </a:r>
            <a:r>
              <a:rPr lang="pl-PL" sz="1200" b="1" dirty="0">
                <a:solidFill>
                  <a:schemeClr val="tx1"/>
                </a:solidFill>
              </a:rPr>
              <a:t>plany dotyczące reorganizacji sieci szkół</a:t>
            </a:r>
            <a:r>
              <a:rPr lang="pl-PL" sz="1200" dirty="0">
                <a:solidFill>
                  <a:schemeClr val="tx1"/>
                </a:solidFill>
              </a:rPr>
              <a:t>;</a:t>
            </a:r>
          </a:p>
          <a:p>
            <a:pPr algn="just">
              <a:buFont typeface="Arial" pitchFamily="34" charset="0"/>
              <a:buChar char="•"/>
            </a:pPr>
            <a:r>
              <a:rPr lang="pl-PL" sz="1200" dirty="0">
                <a:solidFill>
                  <a:schemeClr val="tx1"/>
                </a:solidFill>
              </a:rPr>
              <a:t>w związku z wyjątkowym kontekstem naboru w okresie wprowadzania reformy oświaty, IOK dopuści możliwość wprowadzania zmian do projektów na etapie ich realizacji, w sytuacjach gdy działania projektowe będą wymagały dostosowania do zmian prawnych i wynikających z nich zmian w strukturze i sieci szkół; </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a:t>
            </a:r>
            <a:r>
              <a:rPr lang="pl-PL" altLang="pl-PL" sz="1800" b="1" dirty="0" smtClean="0">
                <a:latin typeface="+mn-lt"/>
                <a:cs typeface="Arial" pitchFamily="34" charset="0"/>
              </a:rPr>
              <a:t>11 </a:t>
            </a:r>
            <a:r>
              <a:rPr lang="pl-PL" altLang="pl-PL" sz="1800" b="1" dirty="0">
                <a:latin typeface="+mn-lt"/>
                <a:cs typeface="Arial" pitchFamily="34" charset="0"/>
              </a:rPr>
              <a:t>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a:t>
            </a:r>
            <a:r>
              <a:rPr lang="pl-PL" altLang="pl-PL" sz="1800" b="1" dirty="0" err="1">
                <a:latin typeface="+mn-lt"/>
                <a:cs typeface="Arial" pitchFamily="34" charset="0"/>
              </a:rPr>
              <a:t>Nie</a:t>
            </a:r>
            <a:r>
              <a:rPr lang="pl-PL" altLang="pl-PL" sz="1800" b="1" dirty="0">
                <a:latin typeface="+mn-lt"/>
                <a:cs typeface="Arial" pitchFamily="34" charset="0"/>
              </a:rPr>
              <a:t>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graphicFrame>
        <p:nvGraphicFramePr>
          <p:cNvPr id="6" name="Diagram 5"/>
          <p:cNvGraphicFramePr/>
          <p:nvPr>
            <p:extLst>
              <p:ext uri="{D42A27DB-BD31-4B8C-83A1-F6EECF244321}">
                <p14:modId xmlns="" xmlns:p14="http://schemas.microsoft.com/office/powerpoint/2010/main"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01711307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a:t>
            </a:r>
            <a:r>
              <a:rPr lang="pl-PL" altLang="pl-PL" sz="2000" b="1" dirty="0" smtClean="0">
                <a:latin typeface="+mn-lt"/>
                <a:cs typeface="Arial" pitchFamily="34" charset="0"/>
              </a:rPr>
              <a:t>12 </a:t>
            </a:r>
            <a:r>
              <a:rPr lang="pl-PL" altLang="pl-PL" sz="2000" b="1" dirty="0">
                <a:latin typeface="+mn-lt"/>
                <a:cs typeface="Arial" pitchFamily="34" charset="0"/>
              </a:rPr>
              <a:t>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smtClean="0">
                <a:cs typeface="Arial" pitchFamily="34" charset="0"/>
              </a:rPr>
              <a:t>punktowane z możliwością warunkowej oceny i skierowania do negocjacji</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 xmlns:p14="http://schemas.microsoft.com/office/powerpoint/2010/main" val="3097252088"/>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9757868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 xmlns:p14="http://schemas.microsoft.com/office/powerpoint/2010/main" val="1793296217"/>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78386336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7632848" cy="4464496"/>
          </a:xfrm>
          <a:prstGeom prst="rect">
            <a:avLst/>
          </a:prstGeom>
          <a:noFill/>
        </p:spPr>
        <p:txBody>
          <a:bodyPr wrap="square" rtlCol="0">
            <a:normAutofit fontScale="62500" lnSpcReduction="2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a:t>
            </a:r>
            <a:r>
              <a:rPr lang="pl-PL" sz="2000" dirty="0" smtClean="0">
                <a:latin typeface="+mn-lt"/>
                <a:cs typeface="Arial" pitchFamily="34" charset="0"/>
              </a:rPr>
              <a:t/>
            </a:r>
            <a:br>
              <a:rPr lang="pl-PL" sz="2000" dirty="0" smtClean="0">
                <a:latin typeface="+mn-lt"/>
                <a:cs typeface="Arial" pitchFamily="34" charset="0"/>
              </a:rPr>
            </a:br>
            <a:r>
              <a:rPr lang="pl-PL" sz="2000" dirty="0" smtClean="0">
                <a:latin typeface="+mn-lt"/>
                <a:cs typeface="Arial" pitchFamily="34" charset="0"/>
              </a:rPr>
              <a:t>Regionalnym </a:t>
            </a:r>
            <a:r>
              <a:rPr lang="pl-PL" sz="2000" dirty="0">
                <a:latin typeface="+mn-lt"/>
                <a:cs typeface="Arial" pitchFamily="34" charset="0"/>
              </a:rPr>
              <a:t>Programem Operacyjnym Województwa Dolnośląskiego 2014 -2020 </a:t>
            </a:r>
            <a:br>
              <a:rPr lang="pl-PL" sz="2000" dirty="0">
                <a:latin typeface="+mn-lt"/>
                <a:cs typeface="Arial" pitchFamily="34" charset="0"/>
              </a:rPr>
            </a:br>
            <a:r>
              <a:rPr lang="pl-PL" sz="2000" dirty="0">
                <a:latin typeface="+mn-lt"/>
                <a:cs typeface="Arial" pitchFamily="34" charset="0"/>
              </a:rPr>
              <a:t>(IZ RPO WD) </a:t>
            </a:r>
          </a:p>
          <a:p>
            <a:pPr marL="285750" indent="-285750" algn="ctr"/>
            <a:r>
              <a:rPr lang="pl-PL" sz="2000" dirty="0">
                <a:latin typeface="+mn-lt"/>
              </a:rPr>
              <a:t>oraz </a:t>
            </a:r>
          </a:p>
          <a:p>
            <a:pPr marL="285750" indent="-285750" algn="ctr"/>
            <a:r>
              <a:rPr lang="pl-PL" sz="2000" dirty="0" smtClean="0">
                <a:latin typeface="+mn-lt"/>
              </a:rPr>
              <a:t>Gmina Wrocław </a:t>
            </a:r>
            <a:br>
              <a:rPr lang="pl-PL" sz="2000" dirty="0" smtClean="0">
                <a:latin typeface="+mn-lt"/>
              </a:rPr>
            </a:br>
            <a:r>
              <a:rPr lang="pl-PL" sz="2000" dirty="0" smtClean="0">
                <a:latin typeface="+mn-lt"/>
              </a:rPr>
              <a:t>pełniąca </a:t>
            </a:r>
            <a:r>
              <a:rPr lang="pl-PL" sz="2000" dirty="0">
                <a:latin typeface="+mn-lt"/>
              </a:rPr>
              <a:t>funkcję Instytucji Pośredniczącej w ramach instrumentu Zintegrowane Inwestycje Terytorialne </a:t>
            </a:r>
            <a:r>
              <a:rPr lang="pl-PL" sz="2000" dirty="0" smtClean="0">
                <a:latin typeface="+mn-lt"/>
              </a:rPr>
              <a:t>Wrocławskiego Obszaru Funkcjonalnego </a:t>
            </a:r>
            <a:r>
              <a:rPr lang="pl-PL" sz="2000" dirty="0">
                <a:latin typeface="+mn-lt"/>
              </a:rPr>
              <a:t>(ZIT </a:t>
            </a:r>
            <a:r>
              <a:rPr lang="pl-PL" sz="2000" dirty="0" err="1" smtClean="0">
                <a:latin typeface="+mn-lt"/>
              </a:rPr>
              <a:t>WrOF</a:t>
            </a:r>
            <a:r>
              <a:rPr lang="pl-PL" sz="2000" dirty="0" smtClean="0">
                <a:latin typeface="+mn-lt"/>
              </a:rPr>
              <a:t>) </a:t>
            </a:r>
          </a:p>
          <a:p>
            <a:pPr marL="285750" indent="-285750" algn="ctr"/>
            <a:r>
              <a:rPr lang="pl-PL" sz="2000" dirty="0" smtClean="0">
                <a:latin typeface="+mn-lt"/>
              </a:rPr>
              <a:t>oraz </a:t>
            </a:r>
          </a:p>
          <a:p>
            <a:pPr marL="285750" indent="-285750" algn="ctr"/>
            <a:r>
              <a:rPr lang="pl-PL" sz="2000" dirty="0" smtClean="0">
                <a:latin typeface="+mn-lt"/>
              </a:rPr>
              <a:t>Gmina Wałbrzych </a:t>
            </a:r>
            <a:br>
              <a:rPr lang="pl-PL" sz="2000" dirty="0" smtClean="0">
                <a:latin typeface="+mn-lt"/>
              </a:rPr>
            </a:br>
            <a:r>
              <a:rPr lang="pl-PL" sz="2000" dirty="0" smtClean="0">
                <a:latin typeface="+mn-lt"/>
              </a:rPr>
              <a:t>pełniąca funkcję Instytucji Pośredniczącej w ramach instrumentu Zintegrowane Inwestycje Terytorialne Aglomeracji Wałbrzyskiej (ZIT AW)</a:t>
            </a:r>
            <a:endParaRPr lang="pl-PL" sz="2000" dirty="0">
              <a:latin typeface="+mn-lt"/>
            </a:endParaRPr>
          </a:p>
          <a:p>
            <a:pPr marL="285750" indent="-285750" algn="ctr"/>
            <a:endParaRPr lang="pl-PL" sz="2000" dirty="0">
              <a:latin typeface="+mn-lt"/>
            </a:endParaRPr>
          </a:p>
          <a:p>
            <a:pPr marL="285750" indent="-285750" algn="ctr"/>
            <a:endParaRPr lang="pl-PL" sz="2000" dirty="0">
              <a:latin typeface="+mn-lt"/>
              <a:cs typeface="Arial" pitchFamily="34" charset="0"/>
            </a:endParaRPr>
          </a:p>
          <a:p>
            <a:pPr marL="285750" indent="-285750" algn="just"/>
            <a:endParaRPr lang="pl-PL" sz="2000" dirty="0">
              <a:latin typeface="+mn-lt"/>
            </a:endParaRPr>
          </a:p>
          <a:p>
            <a:pPr algn="ctr"/>
            <a:r>
              <a:rPr lang="pl-PL" sz="2000" dirty="0">
                <a:latin typeface="+mn-lt"/>
              </a:rPr>
              <a:t>Funkcję Instytucji Zarządzającej </a:t>
            </a:r>
          </a:p>
          <a:p>
            <a:pPr algn="ctr"/>
            <a:r>
              <a:rPr lang="pl-PL" sz="2000" dirty="0">
                <a:latin typeface="+mn-lt"/>
              </a:rPr>
              <a:t>pełni </a:t>
            </a:r>
          </a:p>
          <a:p>
            <a:pPr algn="ctr"/>
            <a:r>
              <a:rPr lang="pl-PL" sz="2000" dirty="0">
                <a:latin typeface="+mn-lt"/>
              </a:rPr>
              <a:t>Zarząd Województwa Dolnośląskiego</a:t>
            </a:r>
          </a:p>
          <a:p>
            <a:pPr marL="285750" indent="-285750" algn="just">
              <a:buFont typeface="Arial" panose="020B0604020202020204" pitchFamily="34" charset="0"/>
              <a:buChar char="•"/>
            </a:pPr>
            <a:endParaRPr lang="pl-PL" sz="2000" dirty="0">
              <a:latin typeface="+mn-lt"/>
            </a:endParaRPr>
          </a:p>
          <a:p>
            <a:pPr marL="285750" indent="-285750" algn="ctr"/>
            <a:r>
              <a:rPr lang="pl-PL" sz="2000" dirty="0">
                <a:latin typeface="+mn-lt"/>
              </a:rPr>
              <a:t>Instytucja Zarządzająca i </a:t>
            </a:r>
            <a:r>
              <a:rPr lang="pl-PL" sz="2000" dirty="0" smtClean="0">
                <a:latin typeface="+mn-lt"/>
              </a:rPr>
              <a:t>Instytucje Pośredniczące</a:t>
            </a:r>
            <a:endParaRPr lang="pl-PL" sz="2000" dirty="0">
              <a:latin typeface="+mn-lt"/>
            </a:endParaRPr>
          </a:p>
          <a:p>
            <a:pPr algn="ctr"/>
            <a:r>
              <a:rPr lang="pl-PL" sz="2000" dirty="0">
                <a:latin typeface="+mn-lt"/>
              </a:rPr>
              <a:t>wspólnie pełnią 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z 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861198" y="1268760"/>
            <a:ext cx="2660472" cy="523220"/>
          </a:xfrm>
          <a:prstGeom prst="rect">
            <a:avLst/>
          </a:prstGeom>
        </p:spPr>
        <p:txBody>
          <a:bodyPr wrap="none">
            <a:spAutoFit/>
          </a:bodyPr>
          <a:lstStyle/>
          <a:p>
            <a:pPr algn="ctr" eaLnBrk="1" hangingPunct="1"/>
            <a:r>
              <a:rPr lang="pl-PL" altLang="pl-PL" sz="2800" b="1" dirty="0" smtClean="0">
                <a:latin typeface="+mn-lt"/>
                <a:cs typeface="Arial" pitchFamily="34" charset="0"/>
              </a:rPr>
              <a:t>Konkurs </a:t>
            </a:r>
            <a:r>
              <a:rPr lang="pl-PL" altLang="pl-PL" sz="2800" b="1" dirty="0">
                <a:latin typeface="+mn-lt"/>
                <a:cs typeface="Arial" pitchFamily="34" charset="0"/>
              </a:rPr>
              <a:t>ogłasza:</a:t>
            </a:r>
          </a:p>
        </p:txBody>
      </p:sp>
    </p:spTree>
    <p:extLst>
      <p:ext uri="{BB962C8B-B14F-4D97-AF65-F5344CB8AC3E}">
        <p14:creationId xmlns="" xmlns:p14="http://schemas.microsoft.com/office/powerpoint/2010/main" val="322078960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 xmlns:p14="http://schemas.microsoft.com/office/powerpoint/2010/main" val="2384739973"/>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77158980"/>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 xmlns:p14="http://schemas.microsoft.com/office/powerpoint/2010/main" val="411541670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8087321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 xmlns:p14="http://schemas.microsoft.com/office/powerpoint/2010/main" val="389990226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45639146"/>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 xmlns:p14="http://schemas.microsoft.com/office/powerpoint/2010/main"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8</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graphicFrame>
        <p:nvGraphicFramePr>
          <p:cNvPr id="6" name="Diagram 5"/>
          <p:cNvGraphicFramePr/>
          <p:nvPr>
            <p:extLst>
              <p:ext uri="{D42A27DB-BD31-4B8C-83A1-F6EECF244321}">
                <p14:modId xmlns="" xmlns:p14="http://schemas.microsoft.com/office/powerpoint/2010/main"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64731754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 xmlns:p14="http://schemas.microsoft.com/office/powerpoint/2010/main"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4254801192"/>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smtClean="0">
                <a:solidFill>
                  <a:schemeClr val="tx1"/>
                </a:solidFill>
                <a:cs typeface="Arial" pitchFamily="34" charset="0"/>
              </a:rPr>
              <a:t>Wskaźniki </a:t>
            </a:r>
            <a:r>
              <a:rPr lang="pl-PL" b="1" dirty="0">
                <a:solidFill>
                  <a:schemeClr val="tx1"/>
                </a:solidFill>
                <a:cs typeface="Arial" pitchFamily="34" charset="0"/>
              </a:rPr>
              <a:t>horyzontalne </a:t>
            </a:r>
          </a:p>
          <a:p>
            <a:pPr algn="just"/>
            <a:r>
              <a:rPr lang="pl-PL" dirty="0">
                <a:solidFill>
                  <a:schemeClr val="tx1"/>
                </a:solidFill>
                <a:cs typeface="Arial" pitchFamily="34" charset="0"/>
              </a:rPr>
              <a:t>– określone w tzw. liście WLWK (Wspólne Lista Wskaźników Kluczowych), wybierane z listy rozwijanej, obligatoryjne </a:t>
            </a:r>
            <a:endParaRPr lang="pl-PL" dirty="0" smtClean="0">
              <a:solidFill>
                <a:schemeClr val="tx1"/>
              </a:solidFill>
              <a:cs typeface="Arial" pitchFamily="34" charset="0"/>
            </a:endParaRPr>
          </a:p>
          <a:p>
            <a:pPr algn="just">
              <a:buFont typeface="Arial" pitchFamily="34" charset="0"/>
              <a:buChar char="•"/>
            </a:pPr>
            <a:r>
              <a:rPr lang="pl-PL" b="1" dirty="0" smtClean="0">
                <a:solidFill>
                  <a:schemeClr val="tx1"/>
                </a:solidFill>
                <a:cs typeface="Arial" pitchFamily="34" charset="0"/>
              </a:rPr>
              <a:t>Wskaźniki projektowe </a:t>
            </a:r>
          </a:p>
          <a:p>
            <a:pPr algn="just"/>
            <a:r>
              <a:rPr lang="pl-PL" dirty="0" smtClean="0">
                <a:solidFill>
                  <a:schemeClr val="tx1"/>
                </a:solidFill>
                <a:cs typeface="Arial" pitchFamily="34" charset="0"/>
              </a:rPr>
              <a:t>– określane samodzielnie przez Wnioskodawcę, nieobligatoryjne</a:t>
            </a:r>
          </a:p>
          <a:p>
            <a:pPr algn="just"/>
            <a:endParaRPr lang="pl-PL"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6 </a:t>
            </a:r>
            <a:r>
              <a:rPr lang="pl-PL" altLang="pl-PL" sz="2800" b="1" dirty="0">
                <a:latin typeface="+mn-lt"/>
                <a:cs typeface="Arial" pitchFamily="34" charset="0"/>
              </a:rPr>
              <a:t>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6 </a:t>
            </a:r>
            <a:r>
              <a:rPr lang="pl-PL" altLang="pl-PL" sz="2800" b="1" dirty="0">
                <a:latin typeface="+mn-lt"/>
                <a:cs typeface="Arial" pitchFamily="34" charset="0"/>
              </a:rPr>
              <a:t>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6 </a:t>
            </a:r>
            <a:r>
              <a:rPr lang="pl-PL" altLang="pl-PL" sz="2800" b="1" dirty="0">
                <a:latin typeface="+mn-lt"/>
                <a:cs typeface="Arial" pitchFamily="34" charset="0"/>
              </a:rPr>
              <a:t>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a:t>
            </a:r>
            <a:r>
              <a:rPr lang="pl-PL" sz="1600" b="1" dirty="0" smtClean="0">
                <a:latin typeface="+mn-lt"/>
              </a:rPr>
              <a:t>11 </a:t>
            </a:r>
            <a:r>
              <a:rPr lang="pl-PL" sz="1600" b="1" dirty="0" err="1" smtClean="0">
                <a:latin typeface="+mn-lt"/>
              </a:rPr>
              <a:t>maja</a:t>
            </a:r>
            <a:r>
              <a:rPr lang="pl-PL" sz="1600" b="1" dirty="0" smtClean="0">
                <a:latin typeface="+mn-lt"/>
              </a:rPr>
              <a:t> </a:t>
            </a:r>
            <a:r>
              <a:rPr lang="pl-PL" sz="1600" b="1" dirty="0">
                <a:latin typeface="+mn-lt"/>
              </a:rPr>
              <a:t>2017 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r>
              <a:rPr lang="pl-PL" sz="1600" b="1" dirty="0" err="1" smtClean="0">
                <a:latin typeface="+mn-lt"/>
                <a:hlinkClick r:id="rId4"/>
              </a:rPr>
              <a:t>www.rpo.dolnyslask.pl</a:t>
            </a:r>
            <a:endParaRPr lang="pl-PL" sz="1600" b="1" dirty="0" smtClean="0">
              <a:latin typeface="+mn-lt"/>
            </a:endParaRPr>
          </a:p>
          <a:p>
            <a:pPr marL="285750" indent="-285750" algn="just">
              <a:buFont typeface="Arial" panose="020B0604020202020204" pitchFamily="34" charset="0"/>
              <a:buChar char="•"/>
            </a:pPr>
            <a:r>
              <a:rPr lang="pl-PL" sz="1600" b="1" dirty="0" smtClean="0">
                <a:latin typeface="+mn-lt"/>
              </a:rPr>
              <a:t>oraz </a:t>
            </a:r>
            <a:r>
              <a:rPr lang="pl-PL" sz="1600" b="1" dirty="0">
                <a:latin typeface="+mn-lt"/>
              </a:rPr>
              <a:t>na </a:t>
            </a:r>
            <a:r>
              <a:rPr lang="pl-PL" sz="1600" b="1" dirty="0" smtClean="0">
                <a:latin typeface="+mn-lt"/>
              </a:rPr>
              <a:t>stronie ZIT </a:t>
            </a:r>
            <a:r>
              <a:rPr lang="pl-PL" sz="1600" b="1" dirty="0" err="1" smtClean="0">
                <a:latin typeface="+mn-lt"/>
              </a:rPr>
              <a:t>WrOF</a:t>
            </a:r>
            <a:r>
              <a:rPr lang="pl-PL" sz="1600" b="1" dirty="0" smtClean="0">
                <a:latin typeface="+mn-lt"/>
              </a:rPr>
              <a:t> i ZIT AW</a:t>
            </a:r>
            <a:endParaRPr lang="pl-PL" sz="1600" b="1" dirty="0">
              <a:latin typeface="+mn-lt"/>
            </a:endParaRPr>
          </a:p>
          <a:p>
            <a:pPr marL="285750" indent="-285750" algn="just">
              <a:buFont typeface="Arial" panose="020B0604020202020204" pitchFamily="34" charset="0"/>
              <a:buChar char="•"/>
            </a:pPr>
            <a:r>
              <a:rPr lang="pl-PL" sz="1600" b="1" u="sng" dirty="0">
                <a:latin typeface="+mn-lt"/>
              </a:rPr>
              <a:t>Co 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r>
              <a:rPr lang="pl-PL" sz="1600" b="1" dirty="0" smtClean="0">
                <a:latin typeface="+mn-lt"/>
              </a:rPr>
              <a:t>)</a:t>
            </a:r>
            <a:endParaRPr lang="pl-PL" sz="1600" b="1" dirty="0">
              <a:latin typeface="+mn-lt"/>
            </a:endParaRPr>
          </a:p>
          <a:p>
            <a:pPr marL="285750" indent="-285750" algn="just">
              <a:buFont typeface="Arial" panose="020B0604020202020204" pitchFamily="34" charset="0"/>
              <a:buChar char="•"/>
            </a:pPr>
            <a:r>
              <a:rPr lang="pl-PL" sz="1600" b="1" dirty="0">
                <a:latin typeface="+mn-lt"/>
              </a:rPr>
              <a:t>Załącznik nr 5 Średnie wyniki egzaminów </a:t>
            </a:r>
            <a:r>
              <a:rPr lang="pl-PL" sz="1600" b="1" dirty="0" smtClean="0">
                <a:latin typeface="+mn-lt"/>
              </a:rPr>
              <a:t>zewnętrznych</a:t>
            </a:r>
          </a:p>
          <a:p>
            <a:pPr marL="285750" indent="-285750" algn="just">
              <a:buFont typeface="Arial" panose="020B0604020202020204" pitchFamily="34" charset="0"/>
              <a:buChar char="•"/>
            </a:pPr>
            <a:r>
              <a:rPr lang="pl-PL" sz="1600" b="1" dirty="0" smtClean="0">
                <a:latin typeface="+mn-lt"/>
              </a:rPr>
              <a:t>Załącznik nr 6 Oświadczenie dotyczące kryterium dostępu nr 5</a:t>
            </a:r>
          </a:p>
          <a:p>
            <a:pPr marL="285750" indent="-285750" algn="just">
              <a:buFont typeface="Arial" panose="020B0604020202020204" pitchFamily="34" charset="0"/>
              <a:buChar char="•"/>
            </a:pPr>
            <a:r>
              <a:rPr lang="pl-PL" sz="1600" b="1" dirty="0" smtClean="0">
                <a:latin typeface="+mn-lt"/>
              </a:rPr>
              <a:t>Załącznik nr 7 Oświadczenie dotyczące kryterium dostępu nr 6</a:t>
            </a:r>
            <a:endParaRPr lang="pl-PL" sz="1600" b="1" dirty="0">
              <a:latin typeface="+mn-lt"/>
            </a:endParaRPr>
          </a:p>
          <a:p>
            <a:pPr marL="285750" indent="-285750" algn="just">
              <a:buFont typeface="Arial" panose="020B0604020202020204" pitchFamily="34" charset="0"/>
              <a:buChar char="•"/>
            </a:pPr>
            <a:r>
              <a:rPr lang="pl-PL" sz="1600" b="1" dirty="0">
                <a:latin typeface="+mn-lt"/>
              </a:rPr>
              <a:t>Załącznik nr </a:t>
            </a:r>
            <a:r>
              <a:rPr lang="pl-PL" sz="1600" b="1" dirty="0" smtClean="0">
                <a:latin typeface="+mn-lt"/>
              </a:rPr>
              <a:t>8, </a:t>
            </a:r>
            <a:r>
              <a:rPr lang="pl-PL" sz="1600" b="1" dirty="0">
                <a:latin typeface="+mn-lt"/>
              </a:rPr>
              <a:t>Załącznik nr </a:t>
            </a:r>
            <a:r>
              <a:rPr lang="pl-PL" sz="1600" b="1" dirty="0" smtClean="0">
                <a:latin typeface="+mn-lt"/>
              </a:rPr>
              <a:t>9, </a:t>
            </a:r>
            <a:r>
              <a:rPr lang="pl-PL" sz="1600" b="1" dirty="0">
                <a:latin typeface="+mn-lt"/>
              </a:rPr>
              <a:t>Załącznik nr </a:t>
            </a:r>
            <a:r>
              <a:rPr lang="pl-PL" sz="1600" b="1" dirty="0" smtClean="0">
                <a:latin typeface="+mn-lt"/>
              </a:rPr>
              <a:t>10, Załącznik nr 11, Załącznik nr 12 </a:t>
            </a:r>
            <a:r>
              <a:rPr lang="pl-PL" sz="1600" b="1" dirty="0">
                <a:latin typeface="+mn-lt"/>
              </a:rPr>
              <a:t>– Wzory </a:t>
            </a:r>
            <a:r>
              <a:rPr lang="pl-PL" sz="1600" b="1" dirty="0" smtClean="0">
                <a:latin typeface="+mn-lt"/>
              </a:rPr>
              <a:t>umów </a:t>
            </a:r>
            <a:br>
              <a:rPr lang="pl-PL" sz="1600" b="1" dirty="0" smtClean="0">
                <a:latin typeface="+mn-lt"/>
              </a:rPr>
            </a:br>
            <a:r>
              <a:rPr lang="pl-PL" sz="1600" b="1" dirty="0" smtClean="0">
                <a:latin typeface="+mn-lt"/>
              </a:rPr>
              <a:t>i decyzji o dofinansowanie </a:t>
            </a:r>
            <a:r>
              <a:rPr lang="pl-PL" sz="1600" b="1" dirty="0">
                <a:latin typeface="+mn-lt"/>
              </a:rPr>
              <a:t>(standardowa, metody uproszczone, porozumienie z Państwową Jednostką Budżetową)</a:t>
            </a: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a:latin typeface="+mn-lt"/>
              </a:rPr>
              <a:t>Lista </a:t>
            </a:r>
            <a:r>
              <a:rPr lang="pl-PL" sz="1600" b="1" dirty="0" smtClean="0">
                <a:latin typeface="+mn-lt"/>
              </a:rPr>
              <a:t>sprawdzająca </a:t>
            </a:r>
            <a:r>
              <a:rPr lang="pl-PL" sz="1600" b="1" dirty="0">
                <a:latin typeface="+mn-lt"/>
              </a:rPr>
              <a:t>kwalifikacje</a:t>
            </a:r>
          </a:p>
          <a:p>
            <a:pPr marL="285750" indent="-285750" algn="just">
              <a:buFont typeface="Arial" panose="020B0604020202020204" pitchFamily="34" charset="0"/>
              <a:buChar char="•"/>
            </a:pPr>
            <a:r>
              <a:rPr lang="pl-PL" sz="1600" b="1" dirty="0">
                <a:latin typeface="+mn-lt"/>
              </a:rPr>
              <a:t>Podstawowe informacje dotyczące uzyskiwania kwalifikacji w ramach projektów EFS</a:t>
            </a:r>
          </a:p>
          <a:p>
            <a:pPr marL="285750" indent="-285750" algn="just">
              <a:buFont typeface="Arial" panose="020B0604020202020204" pitchFamily="34" charset="0"/>
              <a:buChar char="•"/>
            </a:pPr>
            <a:r>
              <a:rPr lang="pl-PL" sz="1600" b="1" dirty="0">
                <a:latin typeface="+mn-lt"/>
              </a:rPr>
              <a:t>Instrukcja wypełniania wniosku o dofinansowanie projektu na stronie </a:t>
            </a:r>
            <a:r>
              <a:rPr lang="pl-PL" sz="1600" b="1" dirty="0">
                <a:latin typeface="+mn-lt"/>
                <a:hlinkClick r:id="rId5"/>
              </a:rPr>
              <a:t>https://www.generator-efs.dolnyslask.pl/</a:t>
            </a:r>
            <a:r>
              <a:rPr lang="pl-PL" sz="1600" b="1" dirty="0">
                <a:latin typeface="+mn-lt"/>
              </a:rPr>
              <a:t> w zakładce „Pomoc” – wersja </a:t>
            </a:r>
            <a:r>
              <a:rPr lang="pl-PL" sz="1600" b="1" dirty="0" smtClean="0">
                <a:latin typeface="+mn-lt"/>
              </a:rPr>
              <a:t>1.3</a:t>
            </a:r>
            <a:endParaRPr lang="pl-PL" sz="1600" b="1" dirty="0">
              <a:latin typeface="+mn-lt"/>
            </a:endParaRPr>
          </a:p>
          <a:p>
            <a:pPr marL="285750" indent="-285750" algn="just">
              <a:buFont typeface="Arial" panose="020B0604020202020204" pitchFamily="34" charset="0"/>
              <a:buChar char="•"/>
            </a:pPr>
            <a:r>
              <a:rPr lang="pl-PL" sz="1600" b="1" dirty="0" smtClean="0">
                <a:latin typeface="+mn-lt"/>
              </a:rPr>
              <a:t>Strategia ZIT </a:t>
            </a:r>
            <a:r>
              <a:rPr lang="pl-PL" sz="1600" b="1" dirty="0" err="1" smtClean="0">
                <a:latin typeface="+mn-lt"/>
              </a:rPr>
              <a:t>WrOF</a:t>
            </a:r>
            <a:r>
              <a:rPr lang="pl-PL" sz="1600" b="1" dirty="0" smtClean="0">
                <a:latin typeface="+mn-lt"/>
              </a:rPr>
              <a:t> i ZIT AW</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2023730" y="1268760"/>
            <a:ext cx="4335418" cy="523220"/>
          </a:xfrm>
          <a:prstGeom prst="rect">
            <a:avLst/>
          </a:prstGeom>
        </p:spPr>
        <p:txBody>
          <a:bodyPr wrap="non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 xmlns:p14="http://schemas.microsoft.com/office/powerpoint/2010/main"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 xmlns:p14="http://schemas.microsoft.com/office/powerpoint/2010/main" val="372891541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500" b="1" dirty="0">
                <a:latin typeface="+mn-lt"/>
              </a:rPr>
              <a:t>10.2.A. </a:t>
            </a:r>
            <a:r>
              <a:rPr lang="pl-PL" sz="1500" dirty="0">
                <a:latin typeface="+mn-lt"/>
              </a:rPr>
              <a:t>Kształtowanie </a:t>
            </a:r>
            <a:r>
              <a:rPr lang="pl-PL" sz="1500" b="1" dirty="0">
                <a:latin typeface="+mn-lt"/>
              </a:rPr>
              <a:t>kompetencji kluczowych </a:t>
            </a:r>
            <a:r>
              <a:rPr lang="pl-PL" sz="1500" dirty="0">
                <a:latin typeface="+mn-lt"/>
              </a:rPr>
              <a:t>na rynku pracy, wsparcie nauki języków obcych, nauk matematyczno-przyrodniczych i TIK (ICT) oraz </a:t>
            </a:r>
            <a:r>
              <a:rPr lang="pl-PL" sz="1500" b="1" dirty="0">
                <a:latin typeface="+mn-lt"/>
              </a:rPr>
              <a:t>właściwych postaw</a:t>
            </a:r>
            <a:r>
              <a:rPr lang="pl-PL" sz="1500" dirty="0">
                <a:latin typeface="+mn-lt"/>
              </a:rPr>
              <a:t>: kreatywności, innowacyjność, pracy zespołowej.</a:t>
            </a:r>
          </a:p>
          <a:p>
            <a:pPr lvl="0" algn="just"/>
            <a:r>
              <a:rPr lang="pl-PL" sz="1500" b="1" dirty="0">
                <a:latin typeface="+mn-lt"/>
              </a:rPr>
              <a:t>10.2.B. </a:t>
            </a:r>
            <a:r>
              <a:rPr lang="pl-PL" sz="1500" dirty="0">
                <a:latin typeface="+mn-lt"/>
              </a:rPr>
              <a:t>Tworzenie w szkołach warunków do </a:t>
            </a:r>
            <a:r>
              <a:rPr lang="pl-PL" sz="1500" b="1" dirty="0">
                <a:latin typeface="+mn-lt"/>
              </a:rPr>
              <a:t>nauczania eksperymentalnego</a:t>
            </a:r>
            <a:r>
              <a:rPr lang="pl-PL" sz="1500" dirty="0">
                <a:latin typeface="+mn-lt"/>
              </a:rPr>
              <a:t>.</a:t>
            </a:r>
          </a:p>
          <a:p>
            <a:pPr lvl="0" algn="just"/>
            <a:r>
              <a:rPr lang="pl-PL" sz="1500" b="1" dirty="0">
                <a:latin typeface="+mn-lt"/>
              </a:rPr>
              <a:t>10.2.C. </a:t>
            </a:r>
            <a:r>
              <a:rPr lang="pl-PL" sz="1500" dirty="0">
                <a:latin typeface="+mn-lt"/>
              </a:rPr>
              <a:t>Realizacja </a:t>
            </a:r>
            <a:r>
              <a:rPr lang="pl-PL" sz="1500" b="1" dirty="0">
                <a:latin typeface="+mn-lt"/>
              </a:rPr>
              <a:t>programów pomocy stypendialnej </a:t>
            </a:r>
            <a:r>
              <a:rPr lang="pl-PL" sz="1500" dirty="0">
                <a:latin typeface="+mn-lt"/>
              </a:rPr>
              <a:t>dla uczniów szczególnie uzdolnionych w zakresie przedmiotów przyrodniczych, informatycznych, języków obcych nowożytnych, matematyki lub przedsiębiorczości, ze szczególnym uwzględnieniem uczniów o specjalnych potrzebach edukacyjnych (m.in. uczniowie z </a:t>
            </a:r>
            <a:r>
              <a:rPr lang="pl-PL" sz="1500" dirty="0" err="1">
                <a:latin typeface="+mn-lt"/>
              </a:rPr>
              <a:t>niepełnosprawnościami</a:t>
            </a:r>
            <a:r>
              <a:rPr lang="pl-PL" sz="1500" dirty="0">
                <a:latin typeface="+mn-lt"/>
              </a:rPr>
              <a:t>, uczniowie zagrożeni przedwczesnym kończeniem nauki).</a:t>
            </a:r>
          </a:p>
          <a:p>
            <a:pPr lvl="0" algn="just"/>
            <a:r>
              <a:rPr lang="pl-PL" sz="1500" b="1" dirty="0">
                <a:latin typeface="+mn-lt"/>
              </a:rPr>
              <a:t>10.2.D. </a:t>
            </a:r>
            <a:r>
              <a:rPr lang="pl-PL" sz="1500" dirty="0">
                <a:latin typeface="+mn-lt"/>
              </a:rPr>
              <a:t>Wsparcie w zakresie </a:t>
            </a:r>
            <a:r>
              <a:rPr lang="pl-PL" sz="1500" b="1" dirty="0">
                <a:latin typeface="+mn-lt"/>
              </a:rPr>
              <a:t>indywidualizacji pracy z uczniem ze specjalnymi potrzebami rozwojowymi i edukacyjnymi,</a:t>
            </a:r>
            <a:r>
              <a:rPr lang="pl-PL" sz="1500" dirty="0">
                <a:latin typeface="+mn-lt"/>
              </a:rPr>
              <a:t> w tym wsparcie ucznia młodszego przy jego przechodzeniu na kolejny etap kształcenia.</a:t>
            </a:r>
          </a:p>
          <a:p>
            <a:pPr lvl="0" algn="just"/>
            <a:r>
              <a:rPr lang="pl-PL" sz="1500" b="1" dirty="0">
                <a:latin typeface="+mn-lt"/>
              </a:rPr>
              <a:t>10.2.E. Doradztwo i opieka psychologiczno-pedagogiczna </a:t>
            </a:r>
            <a:r>
              <a:rPr lang="pl-PL" sz="1500" dirty="0">
                <a:latin typeface="+mn-lt"/>
              </a:rPr>
              <a:t>dla uczniów, ze szczególnym uwzględnieniem problematyki ucznia o specjalnych potrzebach rozwojowych i edukacyjnych (m.in. uczniowie z </a:t>
            </a:r>
            <a:r>
              <a:rPr lang="pl-PL" sz="1500" dirty="0" err="1">
                <a:latin typeface="+mn-lt"/>
              </a:rPr>
              <a:t>niepełnosprawnościami</a:t>
            </a:r>
            <a:r>
              <a:rPr lang="pl-PL" sz="1500" dirty="0">
                <a:latin typeface="+mn-lt"/>
              </a:rPr>
              <a:t>, uczniowie uzdolnieni, zagrożeni przedwczesnym kończeniem nauki).</a:t>
            </a: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1500" b="1" dirty="0">
                <a:latin typeface="+mn-lt"/>
              </a:rPr>
              <a:t>10.2.F. </a:t>
            </a:r>
            <a:r>
              <a:rPr lang="pl-PL" sz="1500" dirty="0">
                <a:latin typeface="+mn-lt"/>
              </a:rPr>
              <a:t>Rozszerzenie oferty szkół o zagadnienia związane z </a:t>
            </a:r>
            <a:r>
              <a:rPr lang="pl-PL" sz="1500" b="1" dirty="0">
                <a:latin typeface="+mn-lt"/>
              </a:rPr>
              <a:t>poradnictwem i doradztwem edukacyjno-zawodowym.</a:t>
            </a:r>
          </a:p>
          <a:p>
            <a:pPr lvl="0" algn="just"/>
            <a:r>
              <a:rPr lang="pl-PL" sz="1500" b="1" dirty="0">
                <a:latin typeface="+mn-lt"/>
              </a:rPr>
              <a:t>10.2.G.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kompetencji kluczowych uczniów</a:t>
            </a:r>
            <a:r>
              <a:rPr lang="pl-PL" sz="1500" dirty="0">
                <a:latin typeface="+mn-lt"/>
              </a:rPr>
              <a:t> niezbędnych do poruszania się po rynku pracy (TIK, matematyczno-przyrodniczych, języki obce), </a:t>
            </a:r>
            <a:r>
              <a:rPr lang="pl-PL" sz="1500" b="1" dirty="0">
                <a:latin typeface="+mn-lt"/>
              </a:rPr>
              <a:t>nauczania eksperymentalnego, właściwych postaw uczniów </a:t>
            </a:r>
            <a:r>
              <a:rPr lang="pl-PL" sz="1500" dirty="0">
                <a:latin typeface="+mn-lt"/>
              </a:rPr>
              <a:t>(m.in. kreatywności, innowacyjności, pracy zespołowej) oraz </a:t>
            </a:r>
            <a:r>
              <a:rPr lang="pl-PL" sz="1500" b="1" dirty="0">
                <a:latin typeface="+mn-lt"/>
              </a:rPr>
              <a:t>metod zindywidualizowanego podejścia do ucznia</a:t>
            </a:r>
            <a:r>
              <a:rPr lang="pl-PL" sz="1500" dirty="0">
                <a:latin typeface="+mn-lt"/>
              </a:rPr>
              <a:t>.</a:t>
            </a:r>
          </a:p>
          <a:p>
            <a:pPr lvl="0" algn="just"/>
            <a:r>
              <a:rPr lang="pl-PL" sz="1500" b="1" dirty="0">
                <a:latin typeface="+mn-lt"/>
              </a:rPr>
              <a:t>10.2.H.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wykorzystania narzędzi wspierających pomoc psychologiczno-pedagogiczną</a:t>
            </a:r>
            <a:r>
              <a:rPr lang="pl-PL" sz="1500" dirty="0">
                <a:latin typeface="+mn-lt"/>
              </a:rPr>
              <a:t> na każdym etapie edukacyjnym, ze szczególnym uwzględnieniem problematyki ucznia o szczególnych potrzebach rozwojowych i edukacyjnych (m.in. uczniów z </a:t>
            </a:r>
            <a:r>
              <a:rPr lang="pl-PL" sz="1500" dirty="0" err="1">
                <a:latin typeface="+mn-lt"/>
              </a:rPr>
              <a:t>niepełnosprawnościami</a:t>
            </a:r>
            <a:r>
              <a:rPr lang="pl-PL" sz="15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90930919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właściwych postaw uczniów,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300" dirty="0">
                <a:solidFill>
                  <a:srgbClr val="FF0000"/>
                </a:solidFill>
                <a:latin typeface="+mn-lt"/>
                <a:cs typeface="Arial" pitchFamily="34" charset="0"/>
              </a:rPr>
              <a:t>Uwaga! Wsparcie dla nauczycieli i pracowników pedagogicznych zawsze stanowi wsparcie uzupełniające dla wsparcia skierowanego bezpośrednio do </a:t>
            </a:r>
            <a:r>
              <a:rPr lang="pl-PL" sz="2300" dirty="0" smtClean="0">
                <a:solidFill>
                  <a:srgbClr val="FF0000"/>
                </a:solidFill>
                <a:latin typeface="+mn-lt"/>
                <a:cs typeface="Arial" pitchFamily="34" charset="0"/>
              </a:rPr>
              <a:t>uczniów</a:t>
            </a:r>
          </a:p>
          <a:p>
            <a:pPr algn="ctr"/>
            <a:endParaRPr lang="pl-PL" sz="2300" dirty="0" smtClean="0">
              <a:solidFill>
                <a:srgbClr val="FF0000"/>
              </a:solidFill>
              <a:latin typeface="+mn-lt"/>
              <a:cs typeface="Arial" pitchFamily="34" charset="0"/>
            </a:endParaRPr>
          </a:p>
          <a:p>
            <a:pPr algn="ctr"/>
            <a:r>
              <a:rPr lang="pl-PL" sz="2300" dirty="0" smtClean="0">
                <a:solidFill>
                  <a:srgbClr val="FF0000"/>
                </a:solidFill>
                <a:latin typeface="+mn-lt"/>
                <a:cs typeface="Arial" pitchFamily="34" charset="0"/>
              </a:rPr>
              <a:t>Uwaga! Wsparcie w zakresie doposażenia zawsze stanowi wsparcie uzupełniające dla zajęć skierowanych bezpośrednio do uczniów</a:t>
            </a:r>
            <a:endParaRPr lang="pl-PL" sz="2300" dirty="0">
              <a:solidFill>
                <a:srgbClr val="FF0000"/>
              </a:solidFill>
              <a:latin typeface="+mn-lt"/>
              <a:cs typeface="Arial" pitchFamily="34" charset="0"/>
            </a:endParaRP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dirty="0">
                <a:solidFill>
                  <a:srgbClr val="FF0000"/>
                </a:solidFill>
                <a:latin typeface="+mn-lt"/>
                <a:cs typeface="Arial" pitchFamily="34" charset="0"/>
              </a:rPr>
              <a:t>Deklaracja w powyższym zakresie - wpisana w treść wniosku o dofinansowanie.</a:t>
            </a: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r>
              <a:rPr lang="pl-PL" sz="6400" dirty="0">
                <a:latin typeface="+mn-lt"/>
                <a:cs typeface="Arial" pitchFamily="34" charset="0"/>
              </a:rPr>
              <a:t>Przykład: w szkole w roku szkolnym 2015/2016 prowadzono zajęcia pozalekcyjne z </a:t>
            </a:r>
            <a:r>
              <a:rPr lang="pl-PL" sz="6400" dirty="0" smtClean="0">
                <a:latin typeface="+mn-lt"/>
                <a:cs typeface="Arial" pitchFamily="34" charset="0"/>
              </a:rPr>
              <a:t>szachów </a:t>
            </a:r>
            <a:r>
              <a:rPr lang="pl-PL" sz="6400" dirty="0">
                <a:latin typeface="+mn-lt"/>
                <a:cs typeface="Arial" pitchFamily="34" charset="0"/>
              </a:rPr>
              <a:t>w wymiarze 1 godziny tygodniowo. Z diagnozy wynika potrzeba zwiększenia liczby zajęć do 3 godzin tygodniowo ponieważ zajęcia wyraźnie przyczyniają się do rozwoju kompetencji kluczowych. W ramach projektu można zaplanować realizację 2 dodatkowych godzin tygodniowo z </a:t>
            </a:r>
            <a:r>
              <a:rPr lang="pl-PL" sz="6400" dirty="0" smtClean="0">
                <a:latin typeface="+mn-lt"/>
                <a:cs typeface="Arial" pitchFamily="34" charset="0"/>
              </a:rPr>
              <a:t>szachów </a:t>
            </a:r>
            <a:r>
              <a:rPr lang="pl-PL" sz="6400" dirty="0">
                <a:latin typeface="+mn-lt"/>
                <a:cs typeface="Arial" pitchFamily="34" charset="0"/>
              </a:rPr>
              <a:t>przy jednoczesnym zachowaniu pierwszej godziny tygodniowo zajęć z </a:t>
            </a:r>
            <a:r>
              <a:rPr lang="pl-PL" sz="6400" dirty="0" smtClean="0">
                <a:latin typeface="+mn-lt"/>
                <a:cs typeface="Arial" pitchFamily="34" charset="0"/>
              </a:rPr>
              <a:t>szachów, </a:t>
            </a:r>
            <a:r>
              <a:rPr lang="pl-PL" sz="6400" dirty="0">
                <a:latin typeface="+mn-lt"/>
                <a:cs typeface="Arial" pitchFamily="34" charset="0"/>
              </a:rPr>
              <a:t>tak aby łączna liczba godzin zajęć z </a:t>
            </a:r>
            <a:r>
              <a:rPr lang="pl-PL" sz="6400" dirty="0" smtClean="0">
                <a:latin typeface="+mn-lt"/>
                <a:cs typeface="Arial" pitchFamily="34" charset="0"/>
              </a:rPr>
              <a:t>szachów </a:t>
            </a:r>
            <a:r>
              <a:rPr lang="pl-PL" sz="6400" dirty="0">
                <a:latin typeface="+mn-lt"/>
                <a:cs typeface="Arial" pitchFamily="34" charset="0"/>
              </a:rPr>
              <a:t>tygodniowo wynosiła 3 godziny. </a:t>
            </a: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można pominąć działania prowadzone dzięki programom </a:t>
            </a:r>
            <a:r>
              <a:rPr lang="pl-PL" sz="6400" dirty="0" smtClean="0">
                <a:latin typeface="+mn-lt"/>
                <a:cs typeface="Arial" pitchFamily="34" charset="0"/>
              </a:rPr>
              <a:t>rządowym oraz realizowanych w ramach RPO WD (np. poprzednie konkursy 10.2)</a:t>
            </a:r>
            <a:endParaRPr lang="pl-PL" sz="6400" dirty="0">
              <a:latin typeface="+mn-lt"/>
              <a:cs typeface="Arial" pitchFamily="34" charset="0"/>
            </a:endParaRP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Kwota </a:t>
            </a:r>
            <a:r>
              <a:rPr lang="pl-PL" sz="2800" b="1" dirty="0"/>
              <a:t>środków </a:t>
            </a:r>
            <a:r>
              <a:rPr lang="pl-PL" sz="2800" b="1" dirty="0" err="1"/>
              <a:t>europejskich</a:t>
            </a:r>
            <a:r>
              <a:rPr lang="pl-PL" sz="2800" b="1" dirty="0"/>
              <a:t> </a:t>
            </a:r>
            <a:r>
              <a:rPr lang="pl-PL" sz="2800" b="1" dirty="0" smtClean="0"/>
              <a:t>przeznaczona </a:t>
            </a:r>
            <a:r>
              <a:rPr lang="pl-PL" sz="2800" b="1" dirty="0"/>
              <a:t>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47500" lnSpcReduction="20000"/>
          </a:bodyPr>
          <a:lstStyle/>
          <a:p>
            <a:pPr marL="0" indent="0">
              <a:buNone/>
            </a:pPr>
            <a:endParaRPr lang="pl-PL" b="1" i="1" u="sng" dirty="0">
              <a:latin typeface="+mn-lt"/>
            </a:endParaRPr>
          </a:p>
          <a:p>
            <a:endParaRPr lang="pl-PL" sz="4000" dirty="0">
              <a:latin typeface="+mn-lt"/>
            </a:endParaRPr>
          </a:p>
          <a:p>
            <a:pPr algn="just"/>
            <a:endParaRPr lang="pl-PL" sz="4000" dirty="0" smtClean="0">
              <a:latin typeface="+mn-lt"/>
            </a:endParaRPr>
          </a:p>
          <a:p>
            <a:pPr algn="just"/>
            <a:endParaRPr lang="pl-PL" sz="4000" dirty="0" smtClean="0">
              <a:latin typeface="+mn-lt"/>
            </a:endParaRPr>
          </a:p>
          <a:p>
            <a:r>
              <a:rPr lang="pl-PL" sz="5100" dirty="0" smtClean="0">
                <a:latin typeface="+mn-lt"/>
              </a:rPr>
              <a:t>Kwota </a:t>
            </a:r>
            <a:r>
              <a:rPr lang="pl-PL" sz="5100" dirty="0">
                <a:latin typeface="+mn-lt"/>
              </a:rPr>
              <a:t>środków europejskich przeznaczona </a:t>
            </a:r>
            <a:br>
              <a:rPr lang="pl-PL" sz="5100" dirty="0">
                <a:latin typeface="+mn-lt"/>
              </a:rPr>
            </a:br>
            <a:r>
              <a:rPr lang="pl-PL" sz="5100" dirty="0">
                <a:latin typeface="+mn-lt"/>
              </a:rPr>
              <a:t>na konkurs dla ZIT </a:t>
            </a:r>
            <a:r>
              <a:rPr lang="pl-PL" sz="5100" dirty="0" err="1" smtClean="0">
                <a:latin typeface="+mn-lt"/>
              </a:rPr>
              <a:t>WrOF</a:t>
            </a:r>
            <a:r>
              <a:rPr lang="pl-PL" sz="5100" dirty="0" smtClean="0">
                <a:latin typeface="+mn-lt"/>
              </a:rPr>
              <a:t> wynosi: </a:t>
            </a:r>
            <a:r>
              <a:rPr lang="pl-PL" sz="5100" b="1" dirty="0" smtClean="0">
                <a:latin typeface="+mn-lt"/>
              </a:rPr>
              <a:t>8 317 059 </a:t>
            </a:r>
            <a:r>
              <a:rPr lang="pl-PL" sz="5100" b="1" dirty="0">
                <a:latin typeface="+mn-lt"/>
              </a:rPr>
              <a:t>PLN</a:t>
            </a:r>
            <a:r>
              <a:rPr lang="pl-PL" sz="5100" dirty="0">
                <a:latin typeface="+mn-lt"/>
              </a:rPr>
              <a:t> </a:t>
            </a:r>
            <a:endParaRPr lang="pl-PL" sz="5100" dirty="0" smtClean="0">
              <a:latin typeface="+mn-lt"/>
            </a:endParaRPr>
          </a:p>
          <a:p>
            <a:pPr algn="just"/>
            <a:endParaRPr lang="pl-PL" sz="5100" dirty="0" smtClean="0">
              <a:latin typeface="+mn-lt"/>
            </a:endParaRPr>
          </a:p>
          <a:p>
            <a:pPr algn="just"/>
            <a:endParaRPr lang="pl-PL" sz="5100" dirty="0" smtClean="0">
              <a:latin typeface="+mn-lt"/>
            </a:endParaRPr>
          </a:p>
          <a:p>
            <a:r>
              <a:rPr lang="pl-PL" sz="5100" dirty="0" smtClean="0">
                <a:latin typeface="+mn-lt"/>
              </a:rPr>
              <a:t>Kwota środków </a:t>
            </a:r>
            <a:r>
              <a:rPr lang="pl-PL" sz="5100" dirty="0" err="1" smtClean="0">
                <a:latin typeface="+mn-lt"/>
              </a:rPr>
              <a:t>europejskich</a:t>
            </a:r>
            <a:r>
              <a:rPr lang="pl-PL" sz="5100" dirty="0" smtClean="0">
                <a:latin typeface="+mn-lt"/>
              </a:rPr>
              <a:t> przeznaczona </a:t>
            </a:r>
            <a:br>
              <a:rPr lang="pl-PL" sz="5100" dirty="0" smtClean="0">
                <a:latin typeface="+mn-lt"/>
              </a:rPr>
            </a:br>
            <a:r>
              <a:rPr lang="pl-PL" sz="5100" dirty="0" smtClean="0">
                <a:latin typeface="+mn-lt"/>
              </a:rPr>
              <a:t>na konkurs dla ZIT AW wynosi: </a:t>
            </a:r>
            <a:r>
              <a:rPr lang="pl-PL" sz="5100" b="1" dirty="0" smtClean="0">
                <a:latin typeface="+mn-lt"/>
              </a:rPr>
              <a:t>2 609 806 PLN</a:t>
            </a:r>
            <a:r>
              <a:rPr lang="pl-PL" sz="5100" dirty="0" smtClean="0">
                <a:latin typeface="+mn-lt"/>
              </a:rPr>
              <a:t> </a:t>
            </a:r>
          </a:p>
          <a:p>
            <a:pPr algn="just"/>
            <a:endParaRPr lang="pl-PL" sz="4000" dirty="0">
              <a:latin typeface="+mn-lt"/>
            </a:endParaRPr>
          </a:p>
          <a:p>
            <a:pPr algn="just"/>
            <a:r>
              <a:rPr lang="pl-PL" sz="4000" dirty="0">
                <a:latin typeface="+mn-lt"/>
              </a:rPr>
              <a:t> </a:t>
            </a:r>
          </a:p>
          <a:p>
            <a:endParaRPr lang="pl-PL" sz="4000" dirty="0">
              <a:latin typeface="+mn-lt"/>
            </a:endParaRPr>
          </a:p>
          <a:p>
            <a:r>
              <a:rPr lang="pl-PL" dirty="0"/>
              <a:t> </a:t>
            </a:r>
          </a:p>
          <a:p>
            <a:endParaRPr lang="pl-PL" dirty="0"/>
          </a:p>
          <a:p>
            <a:r>
              <a:rPr lang="pl-PL" dirty="0"/>
              <a:t> </a:t>
            </a:r>
          </a:p>
          <a:p>
            <a:r>
              <a:rPr lang="pl-PL" b="1" dirty="0">
                <a:latin typeface="+mn-lt"/>
              </a:rPr>
              <a:t/>
            </a:r>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3669518987"/>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na rynku pracy, wsparcie nauki języków obcych, nauk matematyczno-przyrodniczych i TIK (ICT) oraz </a:t>
            </a:r>
            <a:r>
              <a:rPr lang="pl-PL" sz="3000" b="1" dirty="0">
                <a:latin typeface="+mn-lt"/>
              </a:rPr>
              <a:t>właściwych postaw</a:t>
            </a:r>
            <a:r>
              <a:rPr lang="pl-PL" sz="3000" dirty="0">
                <a:latin typeface="+mn-lt"/>
              </a:rPr>
              <a:t>: kreatywności, innowacyjność, pracy zespołowej.</a:t>
            </a:r>
          </a:p>
          <a:p>
            <a:pPr lvl="0" algn="just"/>
            <a:endParaRPr lang="pl-PL" sz="3000" dirty="0">
              <a:latin typeface="+mn-lt"/>
            </a:endParaRPr>
          </a:p>
          <a:p>
            <a:pPr lvl="0" algn="just"/>
            <a:r>
              <a:rPr lang="pl-PL" sz="2600" b="1" dirty="0">
                <a:latin typeface="+mn-lt"/>
              </a:rPr>
              <a:t>Kompetencje kluczowe:				</a:t>
            </a:r>
          </a:p>
          <a:p>
            <a:pPr marL="514350" indent="-514350" algn="just">
              <a:buAutoNum type="alphaLcParenR"/>
            </a:pPr>
            <a:r>
              <a:rPr lang="pl-PL" sz="2600" dirty="0">
                <a:latin typeface="+mn-lt"/>
              </a:rPr>
              <a:t>porozumiewanie się w językach obcych; </a:t>
            </a:r>
          </a:p>
          <a:p>
            <a:pPr marL="514350" indent="-514350" algn="just">
              <a:buAutoNum type="alphaLcParenR"/>
            </a:pPr>
            <a:r>
              <a:rPr lang="pl-PL" sz="2600" dirty="0">
                <a:latin typeface="+mn-lt"/>
              </a:rPr>
              <a:t>kompetencje matematyczne i podstawowe kompetencje naukowo – techniczne; </a:t>
            </a:r>
          </a:p>
          <a:p>
            <a:pPr marL="514350" indent="-514350" algn="just">
              <a:buAutoNum type="alphaLcParenR"/>
            </a:pPr>
            <a:r>
              <a:rPr lang="pl-PL" sz="2600" dirty="0">
                <a:latin typeface="+mn-lt"/>
              </a:rPr>
              <a:t>kompetencje informatyczne/cyfrowe/w zakresie TIK; </a:t>
            </a:r>
          </a:p>
          <a:p>
            <a:pPr marL="514350" indent="-514350" algn="just">
              <a:buAutoNum type="alphaLcParenR"/>
            </a:pPr>
            <a:r>
              <a:rPr lang="pl-PL" sz="2600" dirty="0">
                <a:latin typeface="+mn-lt"/>
              </a:rPr>
              <a:t>umiejętność uczenia się; </a:t>
            </a:r>
          </a:p>
          <a:p>
            <a:pPr marL="514350" indent="-514350" algn="just">
              <a:buAutoNum type="alphaLcParenR"/>
            </a:pPr>
            <a:r>
              <a:rPr lang="pl-PL" sz="2600" dirty="0">
                <a:latin typeface="+mn-lt"/>
              </a:rPr>
              <a:t>kompetencje społeczne (umiejętności komunikacyjne, rozpoznawania i kierowania swoimi emocjami, budowania dobrych relacji z innymi, ustalania i osiągania pozytywnych celów, a także ograniczania destrukcyjnych czy agresywnych zachowań);</a:t>
            </a:r>
          </a:p>
          <a:p>
            <a:pPr marL="514350" indent="-514350" algn="just">
              <a:buAutoNum type="alphaLcParenR"/>
            </a:pPr>
            <a:r>
              <a:rPr lang="pl-PL" sz="2600" dirty="0">
                <a:latin typeface="+mn-lt"/>
              </a:rPr>
              <a:t>inicjatywność i przedsiębiorczość. </a:t>
            </a: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a:t>
            </a:r>
            <a:r>
              <a:rPr lang="pl-PL" sz="3400" dirty="0">
                <a:latin typeface="+mn-lt"/>
              </a:rPr>
              <a:t>, l</a:t>
            </a:r>
            <a:r>
              <a:rPr lang="pl-PL" sz="3400" b="1" dirty="0">
                <a:latin typeface="+mn-lt"/>
              </a:rPr>
              <a:t>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projekty edukacyjne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1600" b="1" dirty="0">
                <a:latin typeface="+mn-lt"/>
              </a:rPr>
              <a:t>Projekt edukacyjny jako forma działalności dydaktyczno-wychowawczej - </a:t>
            </a:r>
            <a:r>
              <a:rPr lang="pl-PL" sz="1600" dirty="0">
                <a:latin typeface="+mn-lt"/>
              </a:rPr>
              <a:t>indywidualne lub zespołowe, </a:t>
            </a:r>
            <a:r>
              <a:rPr lang="pl-PL" sz="1600" b="1" dirty="0">
                <a:latin typeface="+mn-lt"/>
              </a:rPr>
              <a:t>planowe</a:t>
            </a:r>
            <a:r>
              <a:rPr lang="pl-PL" sz="1600" dirty="0">
                <a:latin typeface="+mn-lt"/>
              </a:rPr>
              <a:t> </a:t>
            </a:r>
            <a:r>
              <a:rPr lang="pl-PL" sz="1600" b="1" dirty="0">
                <a:latin typeface="+mn-lt"/>
              </a:rPr>
              <a:t>działanie uczniów </a:t>
            </a:r>
            <a:r>
              <a:rPr lang="pl-PL" sz="1600" dirty="0">
                <a:latin typeface="+mn-lt"/>
              </a:rPr>
              <a:t>mające na celu rozwiązanie konkretnego problemu, z zastosowaniem różnorodnych metod. Projekt edukacyjny jest realizowany </a:t>
            </a:r>
            <a:r>
              <a:rPr lang="pl-PL" sz="1600" b="1" dirty="0">
                <a:latin typeface="+mn-lt"/>
              </a:rPr>
              <a:t>pod opieką nauczyciela </a:t>
            </a:r>
            <a:r>
              <a:rPr lang="pl-PL" sz="1600" dirty="0">
                <a:latin typeface="+mn-lt"/>
              </a:rPr>
              <a:t>i obejmuje następujące działania (dostosowane do możliwości osób z nich korzystających): </a:t>
            </a:r>
          </a:p>
          <a:p>
            <a:pPr algn="just"/>
            <a:r>
              <a:rPr lang="pl-PL" sz="1600" dirty="0">
                <a:latin typeface="+mn-lt"/>
              </a:rPr>
              <a:t>a) wybranie </a:t>
            </a:r>
            <a:r>
              <a:rPr lang="pl-PL" sz="1600" b="1" dirty="0">
                <a:latin typeface="+mn-lt"/>
              </a:rPr>
              <a:t>tematu</a:t>
            </a:r>
            <a:r>
              <a:rPr lang="pl-PL" sz="1600" dirty="0">
                <a:latin typeface="+mn-lt"/>
              </a:rPr>
              <a:t> projektu edukacyjnego; </a:t>
            </a:r>
          </a:p>
          <a:p>
            <a:pPr algn="just"/>
            <a:r>
              <a:rPr lang="pl-PL" sz="1600" dirty="0">
                <a:latin typeface="+mn-lt"/>
              </a:rPr>
              <a:t>b) określenie </a:t>
            </a:r>
            <a:r>
              <a:rPr lang="pl-PL" sz="1600" b="1" dirty="0">
                <a:latin typeface="+mn-lt"/>
              </a:rPr>
              <a:t>celów </a:t>
            </a:r>
            <a:r>
              <a:rPr lang="pl-PL" sz="1600" dirty="0">
                <a:latin typeface="+mn-lt"/>
              </a:rPr>
              <a:t>projektu edukacyjnego i zaplanowanie etapów jego realizacji; </a:t>
            </a:r>
          </a:p>
          <a:p>
            <a:pPr algn="just"/>
            <a:r>
              <a:rPr lang="pl-PL" sz="1600" dirty="0">
                <a:latin typeface="+mn-lt"/>
              </a:rPr>
              <a:t>c) wykonanie zaplanowanych </a:t>
            </a:r>
            <a:r>
              <a:rPr lang="pl-PL" sz="1600" b="1" dirty="0">
                <a:latin typeface="+mn-lt"/>
              </a:rPr>
              <a:t>działań</a:t>
            </a:r>
            <a:r>
              <a:rPr lang="pl-PL" sz="1600" dirty="0">
                <a:latin typeface="+mn-lt"/>
              </a:rPr>
              <a:t>; </a:t>
            </a:r>
          </a:p>
          <a:p>
            <a:pPr algn="just"/>
            <a:r>
              <a:rPr lang="pl-PL" sz="1600" dirty="0">
                <a:latin typeface="+mn-lt"/>
              </a:rPr>
              <a:t>d) przedstawienie </a:t>
            </a:r>
            <a:r>
              <a:rPr lang="pl-PL" sz="1600" b="1" dirty="0">
                <a:latin typeface="+mn-lt"/>
              </a:rPr>
              <a:t>rezultatów</a:t>
            </a:r>
            <a:r>
              <a:rPr lang="pl-PL" sz="1600" dirty="0">
                <a:latin typeface="+mn-lt"/>
              </a:rPr>
              <a:t> projektu edukacyjnego.</a:t>
            </a:r>
          </a:p>
          <a:p>
            <a:pPr algn="just"/>
            <a:endParaRPr lang="pl-PL" sz="1600" dirty="0">
              <a:latin typeface="+mn-lt"/>
            </a:endParaRPr>
          </a:p>
          <a:p>
            <a:pPr lvl="0" algn="just"/>
            <a:r>
              <a:rPr lang="pl-PL" sz="1600" b="1" dirty="0">
                <a:latin typeface="+mn-lt"/>
              </a:rPr>
              <a:t>Zakres tematyczny </a:t>
            </a:r>
            <a:r>
              <a:rPr lang="pl-PL" sz="1600" dirty="0">
                <a:latin typeface="+mn-lt"/>
              </a:rPr>
              <a:t>– może wykraczać poza treści nauczania określone w podstawie programowej.</a:t>
            </a:r>
          </a:p>
          <a:p>
            <a:pPr lvl="0" algn="just"/>
            <a:endParaRPr lang="pl-PL" sz="1600" dirty="0">
              <a:latin typeface="+mn-lt"/>
            </a:endParaRPr>
          </a:p>
          <a:p>
            <a:pPr lvl="0" algn="just"/>
            <a:r>
              <a:rPr lang="pl-PL" sz="1600" b="1" dirty="0">
                <a:latin typeface="+mn-lt"/>
              </a:rPr>
              <a:t>Interdyscyplinarność</a:t>
            </a:r>
            <a:r>
              <a:rPr lang="pl-PL" sz="1600" dirty="0">
                <a:latin typeface="+mn-lt"/>
              </a:rPr>
              <a:t> - łączący wiadomości i umiejętności z różnych dziedzin.</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a:latin typeface="+mn-lt"/>
              </a:rPr>
              <a:t>zgodne z </a:t>
            </a:r>
            <a:r>
              <a:rPr lang="pl-PL" sz="1600" b="1" dirty="0">
                <a:latin typeface="+mn-lt"/>
              </a:rPr>
              <a:t>katalogiem</a:t>
            </a:r>
            <a:r>
              <a:rPr lang="pl-PL" sz="1600" dirty="0">
                <a:latin typeface="+mn-lt"/>
              </a:rPr>
              <a:t> pt. „Wykaz pomocy dydaktycznych, narzędzi TIK oraz urządzeń sieciowych” ze strony: </a:t>
            </a:r>
            <a:r>
              <a:rPr lang="pl-PL" sz="1600" u="sng" dirty="0">
                <a:latin typeface="+mn-lt"/>
                <a:hlinkClick r:id="rId4"/>
              </a:rPr>
              <a:t>http://efs.men.gov.pl</a:t>
            </a:r>
            <a:r>
              <a:rPr lang="pl-PL" sz="1600" dirty="0">
                <a:latin typeface="+mn-lt"/>
                <a:hlinkClick r:id="rId4"/>
              </a:rPr>
              <a:t>/</a:t>
            </a:r>
            <a:r>
              <a:rPr lang="pl-PL" sz="1600" dirty="0">
                <a:latin typeface="+mn-lt"/>
              </a:rPr>
              <a:t> (katalog nie jest katalogiem zamkniętym; można zakupić sprzęt o parametrach wyższych niż w katalogu);</a:t>
            </a: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pomieszczeń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funkcjonalności</a:t>
            </a:r>
            <a:r>
              <a:rPr lang="pl-PL" sz="1600" dirty="0">
                <a:latin typeface="+mn-lt"/>
              </a:rPr>
              <a:t> (monitorowane do 6 </a:t>
            </a:r>
            <a:r>
              <a:rPr lang="pl-PL" sz="1600" dirty="0" err="1">
                <a:latin typeface="+mn-lt"/>
              </a:rPr>
              <a:t>mcy</a:t>
            </a:r>
            <a:r>
              <a:rPr lang="pl-PL" sz="1600" dirty="0">
                <a:latin typeface="+mn-lt"/>
              </a:rPr>
              <a:t> od zakończenia realizacji projektu</a:t>
            </a:r>
            <a:r>
              <a:rPr lang="pl-PL" sz="1600" dirty="0" smtClean="0">
                <a:latin typeface="+mn-lt"/>
              </a:rPr>
              <a:t>):</a:t>
            </a:r>
          </a:p>
          <a:p>
            <a:pPr algn="just"/>
            <a:endParaRPr lang="pl-PL" sz="1600" dirty="0" smtClean="0">
              <a:latin typeface="+mn-lt"/>
            </a:endParaRPr>
          </a:p>
          <a:p>
            <a:pPr lvl="1" algn="just">
              <a:buFont typeface="Arial" pitchFamily="34" charset="0"/>
              <a:buChar char="•"/>
            </a:pPr>
            <a:r>
              <a:rPr lang="pl-PL" sz="1600" dirty="0" smtClean="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smtClean="0">
                <a:latin typeface="+mn-lt"/>
              </a:rPr>
              <a:t>wydzielone miejsce (jedno lub dwa) do potrzeb funkcjonowania zestawów komputerowych z bezprzewodowym dostępem do Internetu;</a:t>
            </a:r>
            <a:endParaRPr lang="pl-PL" sz="1600" dirty="0">
              <a:latin typeface="+mn-lt"/>
            </a:endParaRP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smtClean="0">
                <a:latin typeface="+mn-lt"/>
              </a:rPr>
              <a:t>w </a:t>
            </a:r>
            <a:r>
              <a:rPr lang="pl-PL" sz="1600" dirty="0">
                <a:latin typeface="+mn-lt"/>
              </a:rPr>
              <a:t>miejscach korzystania ze sprzętu komputerowego jest możliwość prezentowania treści edukacyjnych za pomocą urządzeń do projekcji obrazu i dźwięku bez konieczności każdorazowego dostosowywania warunków światła i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endParaRPr lang="pl-PL" sz="2200" dirty="0">
              <a:latin typeface="+mn-lt"/>
            </a:endParaRPr>
          </a:p>
          <a:p>
            <a:r>
              <a:rPr lang="pl-PL" sz="2200" b="1" dirty="0">
                <a:latin typeface="+mn-lt"/>
              </a:rPr>
              <a:t>	a) wyposażenie szkolnych pracowni </a:t>
            </a:r>
            <a:r>
              <a:rPr lang="pl-PL" sz="2200" dirty="0">
                <a:latin typeface="+mn-lt"/>
              </a:rPr>
              <a:t>w narzędzia do 	nauczania 	przedmiotów </a:t>
            </a:r>
            <a:r>
              <a:rPr lang="pl-PL" sz="2200" b="1" dirty="0">
                <a:latin typeface="+mn-lt"/>
              </a:rPr>
              <a:t>przyrodniczych lub matematyki;</a:t>
            </a:r>
            <a:endParaRPr lang="pl-PL" sz="2200" dirty="0">
              <a:latin typeface="+mn-lt"/>
            </a:endParaRPr>
          </a:p>
          <a:p>
            <a:r>
              <a:rPr lang="pl-PL" sz="2200" b="1" dirty="0">
                <a:latin typeface="+mn-lt"/>
              </a:rPr>
              <a:t>	b) </a:t>
            </a:r>
            <a:r>
              <a:rPr lang="pl-PL" sz="2200" dirty="0">
                <a:latin typeface="+mn-lt"/>
              </a:rPr>
              <a:t>kształtowanie i rozwijanie </a:t>
            </a:r>
            <a:r>
              <a:rPr lang="pl-PL" sz="2200" b="1" dirty="0">
                <a:latin typeface="+mn-lt"/>
              </a:rPr>
              <a:t>kompetencji uczniów w 	zakresie przedmiotów przyrodniczych lub matematyki.</a:t>
            </a:r>
          </a:p>
          <a:p>
            <a:endParaRPr lang="pl-PL" sz="2200" b="1" dirty="0">
              <a:latin typeface="+mn-lt"/>
            </a:endParaRPr>
          </a:p>
          <a:p>
            <a:pPr algn="just"/>
            <a:r>
              <a:rPr lang="pl-PL" sz="2100" b="1" dirty="0">
                <a:latin typeface="+mn-lt"/>
              </a:rPr>
              <a:t>Przedmioty przyrodnicze:</a:t>
            </a:r>
            <a:endParaRPr lang="pl-PL" sz="2100" dirty="0">
              <a:latin typeface="+mn-lt"/>
            </a:endParaRPr>
          </a:p>
          <a:p>
            <a:pPr marL="457200" indent="-457200" algn="just">
              <a:buAutoNum type="alphaLcParenR"/>
            </a:pPr>
            <a:r>
              <a:rPr lang="pl-PL" sz="2100" dirty="0">
                <a:latin typeface="+mn-lt"/>
              </a:rPr>
              <a:t>przyroda w szkołach podstawowych;</a:t>
            </a:r>
          </a:p>
          <a:p>
            <a:pPr marL="457200" indent="-457200" algn="just">
              <a:buAutoNum type="alphaLcParenR"/>
            </a:pPr>
            <a:r>
              <a:rPr lang="pl-PL" sz="2100" dirty="0">
                <a:latin typeface="+mn-lt"/>
              </a:rPr>
              <a:t>biologia, chemia, geografia, fizyka w gimnazjach;</a:t>
            </a:r>
          </a:p>
          <a:p>
            <a:pPr marL="457200" indent="-457200" algn="just">
              <a:buAutoNum type="alphaLcParenR"/>
            </a:pPr>
            <a:r>
              <a:rPr lang="pl-PL" sz="2100" dirty="0">
                <a:latin typeface="+mn-lt"/>
              </a:rPr>
              <a:t>biologia, chemie, geografia, fizyka (zarówno w zakresie podstawowym, jak i rozszerzonym) oraz przedmiot uzupełniający przyroda w szkołach </a:t>
            </a:r>
            <a:r>
              <a:rPr lang="pl-PL" sz="2100" dirty="0" err="1">
                <a:latin typeface="+mn-lt"/>
              </a:rPr>
              <a:t>ponadgimnazjalnych</a:t>
            </a:r>
            <a:r>
              <a:rPr lang="pl-PL" sz="2100" dirty="0">
                <a:latin typeface="+mn-lt"/>
              </a:rPr>
              <a:t>.</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pPr lvl="0" algn="just"/>
            <a:r>
              <a:rPr lang="pl-PL" sz="2200" dirty="0">
                <a:latin typeface="+mn-lt"/>
              </a:rPr>
              <a:t>Warunki realizacji:</a:t>
            </a:r>
          </a:p>
          <a:p>
            <a:pPr lvl="0" algn="just"/>
            <a:endParaRPr lang="pl-PL" sz="2200" dirty="0">
              <a:latin typeface="+mn-lt"/>
            </a:endParaRPr>
          </a:p>
          <a:p>
            <a:pPr lvl="1" algn="just">
              <a:buFont typeface="Arial" pitchFamily="34" charset="0"/>
              <a:buChar char="•"/>
            </a:pPr>
            <a:r>
              <a:rPr lang="pl-PL" sz="2200" dirty="0">
                <a:latin typeface="+mn-lt"/>
              </a:rPr>
              <a:t>zajęcia dla uczniów + wyposażenie pracowni</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doskonalenie nauczycieli (forma wsparcia z typu projektu 10.2.G)</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wyposażenie pracowni zostanie zrealizowane poza </a:t>
            </a:r>
            <a:r>
              <a:rPr lang="pl-PL" sz="2200" dirty="0" smtClean="0">
                <a:latin typeface="+mn-lt"/>
              </a:rPr>
              <a:t>projektem (bądź pracownia jest już dostosowana)</a:t>
            </a:r>
            <a:endParaRPr lang="pl-PL" sz="2200" dirty="0">
              <a:latin typeface="+mn-lt"/>
            </a:endParaRP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doskonalenie nauczycieli zostanie zrealizowane poza </a:t>
            </a:r>
            <a:r>
              <a:rPr lang="pl-PL" sz="2200" dirty="0" smtClean="0">
                <a:latin typeface="+mn-lt"/>
              </a:rPr>
              <a:t>projektem (bądź nauczyciele są już przeszkoleni)</a:t>
            </a:r>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600" b="1" i="1" u="sng" dirty="0"/>
          </a:p>
          <a:p>
            <a:pPr lvl="0" algn="just"/>
            <a:r>
              <a:rPr lang="pl-PL" sz="1900" b="1" dirty="0">
                <a:latin typeface="+mn-lt"/>
              </a:rPr>
              <a:t>Wydatki </a:t>
            </a:r>
            <a:r>
              <a:rPr lang="pl-PL" sz="1900" b="1" dirty="0" err="1">
                <a:latin typeface="+mn-lt"/>
              </a:rPr>
              <a:t>kwalifikowalne</a:t>
            </a:r>
            <a:r>
              <a:rPr lang="pl-PL" sz="1900" b="1" dirty="0">
                <a:latin typeface="+mn-lt"/>
              </a:rPr>
              <a:t>:</a:t>
            </a:r>
          </a:p>
          <a:p>
            <a:pPr marL="457200" lvl="0" indent="-457200" algn="just">
              <a:buAutoNum type="alphaLcParenR"/>
            </a:pPr>
            <a:r>
              <a:rPr lang="pl-PL" sz="1900" dirty="0">
                <a:latin typeface="+mn-lt"/>
              </a:rPr>
              <a:t>podstawowe wyposażenie pracowni (wagi, szafy laboratoryjne itp.); </a:t>
            </a:r>
          </a:p>
          <a:p>
            <a:pPr marL="457200" lvl="0" indent="-457200" algn="just">
              <a:buAutoNum type="alphaLcParenR"/>
            </a:pPr>
            <a:r>
              <a:rPr lang="pl-PL" sz="1900" dirty="0">
                <a:latin typeface="+mn-lt"/>
              </a:rPr>
              <a:t>sprzęt, w tym narzędzia TIK z aplikacjami tematycznymi, niezbędne do przeprowadzania doświadczeń, eksperymentów, obserwacji (przyrządy pomiarowe, przyrządy optyczne, szkło laboratoryjne, szkiełka mikroskopowe itp.); co do zasady: jeden zestaw laboratoryjny dla 2-5 osób;</a:t>
            </a:r>
          </a:p>
          <a:p>
            <a:pPr marL="457200" lvl="0" indent="-457200" algn="just">
              <a:buAutoNum type="alphaLcParenR"/>
            </a:pPr>
            <a:r>
              <a:rPr lang="pl-PL" sz="1900" dirty="0">
                <a:latin typeface="+mn-lt"/>
              </a:rPr>
              <a:t>odczynniki lub substancje chemiczne; </a:t>
            </a:r>
          </a:p>
          <a:p>
            <a:pPr marL="457200" lvl="0" indent="-457200" algn="just">
              <a:buAutoNum type="alphaLcParenR"/>
            </a:pPr>
            <a:r>
              <a:rPr lang="pl-PL" sz="1900" dirty="0">
                <a:latin typeface="+mn-lt"/>
              </a:rPr>
              <a:t>środki czystości; </a:t>
            </a:r>
          </a:p>
          <a:p>
            <a:pPr marL="457200" lvl="0" indent="-457200" algn="just">
              <a:buAutoNum type="alphaLcParenR"/>
            </a:pPr>
            <a:r>
              <a:rPr lang="pl-PL" sz="1900" dirty="0">
                <a:latin typeface="+mn-lt"/>
              </a:rPr>
              <a:t>pomoce dydaktyczne (środki trwałe, mapy, atlasy, roczniki statystyczne itp.); </a:t>
            </a:r>
          </a:p>
          <a:p>
            <a:pPr marL="457200" indent="-457200" algn="just">
              <a:buFontTx/>
              <a:buAutoNum type="alphaLcParenR"/>
            </a:pPr>
            <a:r>
              <a:rPr lang="pl-PL" sz="1900" dirty="0">
                <a:latin typeface="+mn-lt"/>
              </a:rPr>
              <a:t>koszty dostosowania lub adaptacji pomieszczeń na potrzeby pracowni szkolnych, wynikających m. in. z konieczności montażu zakupionego wyposażenia oraz zagwarantowania bezpiecznego ich użytkowania; </a:t>
            </a:r>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r>
              <a:rPr lang="pl-PL" sz="1900" dirty="0">
                <a:latin typeface="+mn-lt"/>
              </a:rPr>
              <a:t>	Zgodność z </a:t>
            </a:r>
            <a:r>
              <a:rPr lang="pl-PL" sz="1900" b="1" dirty="0">
                <a:latin typeface="+mn-lt"/>
              </a:rPr>
              <a:t>katalogiem wyposażenia pracowni przyrodniczych </a:t>
            </a:r>
            <a:r>
              <a:rPr lang="pl-PL" sz="1900" dirty="0">
                <a:latin typeface="+mn-lt"/>
              </a:rPr>
              <a:t>opracowanym przez MEN na stronie: http://efs.men.gov.pl</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Wyposażenie pracowni matematyki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b="1" dirty="0">
                <a:latin typeface="+mn-lt"/>
              </a:rPr>
              <a:t>Wydatki </a:t>
            </a:r>
            <a:r>
              <a:rPr lang="pl-PL" sz="4800" b="1" dirty="0" err="1">
                <a:latin typeface="+mn-lt"/>
              </a:rPr>
              <a:t>kwalifikowalne</a:t>
            </a:r>
            <a:r>
              <a:rPr lang="pl-PL" sz="4800" b="1" dirty="0">
                <a:latin typeface="+mn-lt"/>
              </a:rPr>
              <a:t>:</a:t>
            </a:r>
          </a:p>
          <a:p>
            <a:pPr lvl="0" algn="just"/>
            <a:endParaRPr lang="pl-PL" sz="4800" b="1" dirty="0">
              <a:latin typeface="+mn-lt"/>
            </a:endParaRPr>
          </a:p>
          <a:p>
            <a:pPr lvl="0" algn="just"/>
            <a:r>
              <a:rPr lang="pl-PL" sz="4800" dirty="0">
                <a:latin typeface="+mn-lt"/>
              </a:rPr>
              <a:t>	a) </a:t>
            </a:r>
            <a:r>
              <a:rPr lang="pl-PL" sz="4800" b="1" dirty="0">
                <a:latin typeface="+mn-lt"/>
              </a:rPr>
              <a:t>meble</a:t>
            </a:r>
            <a:r>
              <a:rPr lang="pl-PL" sz="4800" dirty="0">
                <a:latin typeface="+mn-lt"/>
              </a:rPr>
              <a:t>: szafy, szafki, tablice zwykłe i magnetyczne wraz z przyrządami, stojaki do przechowywania 	plansz itp.)</a:t>
            </a:r>
          </a:p>
          <a:p>
            <a:pPr lvl="0" algn="just"/>
            <a:endParaRPr lang="pl-PL" sz="4800" dirty="0">
              <a:latin typeface="+mn-lt"/>
            </a:endParaRPr>
          </a:p>
          <a:p>
            <a:pPr lvl="0" algn="just"/>
            <a:r>
              <a:rPr lang="pl-PL" sz="4800" dirty="0">
                <a:latin typeface="+mn-lt"/>
              </a:rPr>
              <a:t>	b) </a:t>
            </a:r>
            <a:r>
              <a:rPr lang="pl-PL" sz="4800" b="1" dirty="0">
                <a:latin typeface="+mn-lt"/>
              </a:rPr>
              <a:t>sprzęt</a:t>
            </a:r>
            <a:r>
              <a:rPr lang="pl-PL" sz="4800" dirty="0">
                <a:latin typeface="+mn-lt"/>
              </a:rPr>
              <a:t>, w tym </a:t>
            </a:r>
            <a:r>
              <a:rPr lang="pl-PL" sz="4800" b="1" dirty="0">
                <a:latin typeface="+mn-lt"/>
              </a:rPr>
              <a:t>narzędzia TIK</a:t>
            </a:r>
            <a:r>
              <a:rPr lang="pl-PL" sz="4800" dirty="0">
                <a:latin typeface="+mn-lt"/>
              </a:rPr>
              <a:t> wraz z aplikacjami tematycznymi, niezbędne do przeprowadzenia zajęć, w 	np. </a:t>
            </a:r>
            <a:r>
              <a:rPr lang="pl-PL" sz="4800" dirty="0" err="1">
                <a:latin typeface="+mn-lt"/>
              </a:rPr>
              <a:t>wizualizer</a:t>
            </a:r>
            <a:r>
              <a:rPr lang="pl-PL" sz="4800" dirty="0">
                <a:latin typeface="+mn-lt"/>
              </a:rPr>
              <a:t> przestrzenny, komputer z projektorem i tablicą interaktywną.</a:t>
            </a:r>
          </a:p>
          <a:p>
            <a:pPr lvl="0" algn="just"/>
            <a:endParaRPr lang="pl-PL" sz="4800" dirty="0">
              <a:latin typeface="+mn-lt"/>
            </a:endParaRPr>
          </a:p>
          <a:p>
            <a:pPr lvl="0" algn="just"/>
            <a:r>
              <a:rPr lang="pl-PL" sz="4800" dirty="0">
                <a:latin typeface="+mn-lt"/>
              </a:rPr>
              <a:t>	c) </a:t>
            </a:r>
            <a:r>
              <a:rPr lang="pl-PL" sz="4800" b="1" dirty="0">
                <a:latin typeface="+mn-lt"/>
              </a:rPr>
              <a:t>pomoce dydaktyczne</a:t>
            </a:r>
            <a:r>
              <a:rPr lang="pl-PL" sz="4800" dirty="0">
                <a:latin typeface="+mn-lt"/>
              </a:rPr>
              <a:t> takie jak:</a:t>
            </a:r>
          </a:p>
          <a:p>
            <a:pPr lvl="0" algn="just"/>
            <a:r>
              <a:rPr lang="pl-PL" sz="4800" dirty="0">
                <a:latin typeface="+mn-lt"/>
              </a:rPr>
              <a:t>		przyrządy do mierzenia długości: linijka, miara, koło metryczne itp.,</a:t>
            </a:r>
          </a:p>
          <a:p>
            <a:pPr lvl="0" algn="just"/>
            <a:r>
              <a:rPr lang="pl-PL" sz="4800" dirty="0">
                <a:latin typeface="+mn-lt"/>
              </a:rPr>
              <a:t>		przyrządy do nauki o zbiorach i okręgach: puzzle i układanki,</a:t>
            </a:r>
          </a:p>
          <a:p>
            <a:pPr lvl="0" algn="just"/>
            <a:r>
              <a:rPr lang="pl-PL" sz="4800" dirty="0">
                <a:latin typeface="+mn-lt"/>
              </a:rPr>
              <a:t>		przyrządy, zestawy do mierzenia jednostek i objętości: wagi, odważniki, klepsydry, cylindry, 		miarki objętości, termometry,</a:t>
            </a:r>
          </a:p>
          <a:p>
            <a:pPr lvl="0" algn="just"/>
            <a:r>
              <a:rPr lang="pl-PL" sz="4800" dirty="0">
                <a:latin typeface="+mn-lt"/>
              </a:rPr>
              <a:t>		przyrządy, zestawy do nauki ułamków: odcinki tablicowe - magnetyczne, ułamki 			magnetyczne z sortownikiem koła,</a:t>
            </a:r>
          </a:p>
          <a:p>
            <a:pPr lvl="0" algn="just"/>
            <a:r>
              <a:rPr lang="pl-PL" sz="4800" dirty="0">
                <a:latin typeface="+mn-lt"/>
              </a:rPr>
              <a:t>		przyrządy, zestawy do budowy brył przestrzennych i szkieletów brył,</a:t>
            </a:r>
          </a:p>
          <a:p>
            <a:pPr lvl="0" algn="just"/>
            <a:r>
              <a:rPr lang="pl-PL" sz="4800" dirty="0">
                <a:latin typeface="+mn-lt"/>
              </a:rPr>
              <a:t>		przezroczyste modele brył i przyrządy do ich demonstracji,</a:t>
            </a:r>
          </a:p>
          <a:p>
            <a:pPr lvl="0" algn="just"/>
            <a:r>
              <a:rPr lang="pl-PL" sz="4800" dirty="0">
                <a:latin typeface="+mn-lt"/>
              </a:rPr>
              <a:t>		anaglify – wizualizacja brył w przestrzeni,</a:t>
            </a:r>
          </a:p>
          <a:p>
            <a:pPr lvl="0" algn="just"/>
            <a:r>
              <a:rPr lang="pl-PL" sz="4800" dirty="0">
                <a:latin typeface="+mn-lt"/>
              </a:rPr>
              <a:t>		zestaw brył do mierzenia i porównywania objętości,</a:t>
            </a:r>
          </a:p>
          <a:p>
            <a:pPr lvl="0" algn="just"/>
            <a:r>
              <a:rPr lang="pl-PL" sz="4800" dirty="0">
                <a:latin typeface="+mn-lt"/>
              </a:rPr>
              <a:t>		zestaw do demonstracji jednostek pola i jednostek objętości,</a:t>
            </a:r>
          </a:p>
          <a:p>
            <a:pPr lvl="0" algn="just"/>
            <a:r>
              <a:rPr lang="pl-PL" sz="4800" dirty="0">
                <a:latin typeface="+mn-lt"/>
              </a:rPr>
              <a:t>		magnetyczne zestawy do prezentacji: pól wielokątów, twierdzenia Pitagorasa, twierdzenia 		Talesa, kątów 	wpisanych i środkowych itp.,</a:t>
            </a:r>
          </a:p>
          <a:p>
            <a:pPr lvl="0" algn="just"/>
            <a:r>
              <a:rPr lang="pl-PL" sz="4800" dirty="0">
                <a:latin typeface="+mn-lt"/>
              </a:rPr>
              <a:t>		matematyczne gry dydaktyczne i logiczne,</a:t>
            </a:r>
          </a:p>
          <a:p>
            <a:pPr lvl="0" algn="just"/>
            <a:r>
              <a:rPr lang="pl-PL" sz="4800" dirty="0">
                <a:latin typeface="+mn-lt"/>
              </a:rPr>
              <a:t>		programy komputerowe do nauki matematyki na określonym poziomie,</a:t>
            </a:r>
          </a:p>
          <a:p>
            <a:pPr lvl="0" algn="just"/>
            <a:r>
              <a:rPr lang="pl-PL" sz="4800" dirty="0">
                <a:latin typeface="+mn-lt"/>
              </a:rPr>
              <a:t>		zestawy tablicowe, plansze dydaktyczne do prezentacji poszczególnych zagadnień 			matematycznych w tym potęg, pierwiastków, algebry, geometrii, trygonometrii itd.,</a:t>
            </a:r>
          </a:p>
          <a:p>
            <a:pPr lvl="0" algn="just"/>
            <a:r>
              <a:rPr lang="pl-PL" sz="4800" dirty="0">
                <a:latin typeface="+mn-lt"/>
              </a:rPr>
              <a:t>		inne przyrządy: liczydło, kalkulatory, zbiory zadań konkursowych itp.</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a:t>
            </a:r>
            <a:r>
              <a:rPr lang="pl-PL" sz="4200" dirty="0" smtClean="0">
                <a:latin typeface="+mn-lt"/>
              </a:rPr>
              <a:t>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p>
          <a:p>
            <a:pPr marL="285750" indent="-285750" algn="just"/>
            <a:r>
              <a:rPr lang="pl-PL" sz="3400" dirty="0">
                <a:latin typeface="+mn-lt"/>
              </a:rPr>
              <a:t>Każdy podmiot posiadający osobowość prawną, również spoza katalogu Wnioskodawców.</a:t>
            </a: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1710870" y="1268760"/>
            <a:ext cx="4961103" cy="523220"/>
          </a:xfrm>
          <a:prstGeom prst="rect">
            <a:avLst/>
          </a:prstGeom>
        </p:spPr>
        <p:txBody>
          <a:bodyPr wrap="non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uczniów w zakresie przedmiotów przyrodniczych i matematyki:</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 </a:t>
            </a:r>
            <a:r>
              <a:rPr lang="pl-PL" sz="2400" dirty="0">
                <a:latin typeface="+mn-lt"/>
              </a:rPr>
              <a:t>w zakresie przedmiotów </a:t>
            </a:r>
            <a:r>
              <a:rPr lang="pl-PL" sz="2400" b="1" dirty="0">
                <a:latin typeface="+mn-lt"/>
              </a:rPr>
              <a:t>przyrodniczych, informatycznych, języków obcych nowożytnych, matematyki lub przedsiębiorczości</a:t>
            </a:r>
            <a:r>
              <a:rPr lang="pl-PL" sz="2400" dirty="0">
                <a:latin typeface="+mn-lt"/>
              </a:rPr>
              <a:t>, ze szczególnym uwzględnieniem uczniów o specjalnych potrzebach edukacyjnych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a:t>
            </a:r>
            <a:r>
              <a:rPr lang="pl-PL" sz="2400" b="1" dirty="0">
                <a:latin typeface="+mn-lt"/>
              </a:rPr>
              <a:t>z przynajmniej jednego </a:t>
            </a:r>
            <a:r>
              <a:rPr lang="pl-PL" sz="2400" dirty="0">
                <a:latin typeface="+mn-lt"/>
              </a:rPr>
              <a:t>spośród przedmiotów: </a:t>
            </a:r>
          </a:p>
          <a:p>
            <a:pPr algn="just"/>
            <a:r>
              <a:rPr lang="pl-PL" sz="2400" dirty="0">
                <a:latin typeface="+mn-lt"/>
              </a:rPr>
              <a:t>	przyrodniczych, </a:t>
            </a:r>
          </a:p>
          <a:p>
            <a:pPr algn="just"/>
            <a:r>
              <a:rPr lang="pl-PL" sz="2400" dirty="0">
                <a:latin typeface="+mn-lt"/>
              </a:rPr>
              <a:t>	informatycznych, </a:t>
            </a:r>
          </a:p>
          <a:p>
            <a:pPr algn="just"/>
            <a:r>
              <a:rPr lang="pl-PL" sz="2400" dirty="0">
                <a:latin typeface="+mn-lt"/>
              </a:rPr>
              <a:t>	języków obcych nowożytnych, </a:t>
            </a:r>
          </a:p>
          <a:p>
            <a:pPr algn="just"/>
            <a:r>
              <a:rPr lang="pl-PL" sz="2400" dirty="0">
                <a:latin typeface="+mn-lt"/>
              </a:rPr>
              <a:t>	matematyki,</a:t>
            </a:r>
          </a:p>
          <a:p>
            <a:pPr algn="just"/>
            <a:r>
              <a:rPr lang="pl-PL" sz="2400" dirty="0">
                <a:latin typeface="+mn-lt"/>
              </a:rPr>
              <a:t>	przedsiębiorczości. </a:t>
            </a: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r>
              <a:rPr lang="pl-PL" sz="2100" b="1" dirty="0">
                <a:latin typeface="+mn-lt"/>
              </a:rPr>
              <a:t>Specjalne potrzeby rozwojowe i edukacyjne </a:t>
            </a:r>
            <a:r>
              <a:rPr lang="pl-PL" sz="2100" dirty="0">
                <a:latin typeface="+mn-lt"/>
              </a:rPr>
              <a:t>– indywidualne potrzeby rozwojowe i edukacyjne uczniów, o których mowa w rozporządzeniu Ministra Edukacji Narodowej z dnia 30 kwietnia 2013 r. w sprawie zasad udzielania i organizacji pomocy psychologiczno-pedagogicznej w publicznych przedszkolach, szkołach i placówkach</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do rozpoznawania potrzeb</a:t>
            </a:r>
            <a:r>
              <a:rPr lang="pl-PL" sz="3200" dirty="0">
                <a:latin typeface="+mn-lt"/>
              </a:rPr>
              <a:t> rozwojowych, edukacyjnych i możliwości psychofizycznych oraz </a:t>
            </a:r>
            <a:r>
              <a:rPr lang="pl-PL" sz="3200" b="1" dirty="0">
                <a:latin typeface="+mn-lt"/>
              </a:rPr>
              <a:t>wspomagania rozwoju</a:t>
            </a:r>
            <a:r>
              <a:rPr lang="pl-PL" sz="3200" dirty="0">
                <a:latin typeface="+mn-lt"/>
              </a:rPr>
              <a:t> i </a:t>
            </a:r>
            <a:r>
              <a:rPr lang="pl-PL" sz="3200" b="1" dirty="0">
                <a:latin typeface="+mn-lt"/>
              </a:rPr>
              <a:t>prowadzenia terapii,</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endParaRPr lang="pl-PL" sz="3200" dirty="0">
              <a:latin typeface="+mn-lt"/>
            </a:endParaRPr>
          </a:p>
          <a:p>
            <a:pPr marL="514350" indent="-514350" algn="just"/>
            <a:r>
              <a:rPr lang="pl-PL" sz="3200" dirty="0">
                <a:latin typeface="+mn-lt"/>
              </a:rPr>
              <a:t>b) wsparcie uczniów ze specjalnymi potrzebami rozwojowymi i edukacyjnymi, w tym uczniów młodszych w ramach </a:t>
            </a:r>
            <a:r>
              <a:rPr lang="pl-PL" sz="3200" b="1" dirty="0">
                <a:latin typeface="+mn-lt"/>
              </a:rPr>
              <a:t>zajęć uzupełniających ofertę </a:t>
            </a:r>
            <a:r>
              <a:rPr lang="pl-PL" sz="3200" dirty="0">
                <a:latin typeface="+mn-lt"/>
              </a:rPr>
              <a:t>szkoły 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ctr"/>
            <a:r>
              <a:rPr lang="pl-PL" sz="2800" dirty="0">
                <a:latin typeface="+mn-lt"/>
              </a:rPr>
              <a:t>doposażenie może być wsparciem uzupełniającym dla 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a:t>
            </a:r>
            <a:r>
              <a:rPr lang="pl-PL" sz="2000" dirty="0" err="1">
                <a:solidFill>
                  <a:schemeClr val="tx1"/>
                </a:solidFill>
              </a:rPr>
              <a:t>kwalifikowalne</a:t>
            </a:r>
            <a:r>
              <a:rPr lang="pl-PL" sz="2000" dirty="0">
                <a:solidFill>
                  <a:schemeClr val="tx1"/>
                </a:solidFill>
              </a:rPr>
              <a:t>:</a:t>
            </a:r>
          </a:p>
          <a:p>
            <a:pPr lvl="1" algn="just">
              <a:buFont typeface="Arial" pitchFamily="34" charset="0"/>
              <a:buChar char="•"/>
            </a:pPr>
            <a:r>
              <a:rPr lang="pl-PL" sz="2000" dirty="0">
                <a:solidFill>
                  <a:schemeClr val="tx1"/>
                </a:solidFill>
              </a:rPr>
              <a:t>specjalistyczne oprogramowanie; </a:t>
            </a:r>
          </a:p>
          <a:p>
            <a:pPr lvl="1" algn="just">
              <a:buFont typeface="Arial" pitchFamily="34" charset="0"/>
              <a:buChar char="•"/>
            </a:pPr>
            <a:r>
              <a:rPr lang="pl-PL" sz="2000" dirty="0">
                <a:solidFill>
                  <a:schemeClr val="tx1"/>
                </a:solidFill>
              </a:rPr>
              <a:t>specjalistyczny sprzęt;</a:t>
            </a:r>
          </a:p>
          <a:p>
            <a:pPr lvl="1" algn="just">
              <a:buFont typeface="Arial" pitchFamily="34" charset="0"/>
              <a:buChar char="•"/>
            </a:pPr>
            <a:r>
              <a:rPr lang="pl-PL" sz="2000" dirty="0">
                <a:solidFill>
                  <a:schemeClr val="tx1"/>
                </a:solidFill>
              </a:rPr>
              <a:t>materiały do diagnozy, wspomagania rozwoju i korygowania deficytów takich jak: wady wymowy, dysleksja, wady postawy, zaburzenia koordynacji wzrokowo-ruchowej; </a:t>
            </a:r>
          </a:p>
          <a:p>
            <a:pPr lvl="1" algn="just">
              <a:buFont typeface="Arial" pitchFamily="34" charset="0"/>
              <a:buChar char="•"/>
            </a:pPr>
            <a:r>
              <a:rPr lang="pl-PL" sz="2000" dirty="0">
                <a:solidFill>
                  <a:schemeClr val="tx1"/>
                </a:solidFill>
              </a:rPr>
              <a:t>materiały do diagnozy i terapii specyficznych trudności w uczeniu się, również takich, które wynikają z potrzeb ucznia młodszego; </a:t>
            </a:r>
          </a:p>
          <a:p>
            <a:pPr lvl="1" algn="just">
              <a:buFont typeface="Arial" pitchFamily="34" charset="0"/>
              <a:buChar char="•"/>
            </a:pPr>
            <a:r>
              <a:rPr lang="pl-PL" sz="2000" dirty="0">
                <a:solidFill>
                  <a:schemeClr val="tx1"/>
                </a:solidFill>
              </a:rPr>
              <a:t>podręczniki szkolne i materiały dydaktyczne 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algn="ctr"/>
            <a:endParaRPr lang="pl-PL" sz="2400" dirty="0">
              <a:solidFill>
                <a:schemeClr val="tx1"/>
              </a:solidFill>
              <a:cs typeface="Arial" pitchFamily="34" charset="0"/>
            </a:endParaRP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II i III etapu </a:t>
            </a:r>
            <a:r>
              <a:rPr lang="pl-PL" sz="2400" b="1" dirty="0" smtClean="0">
                <a:solidFill>
                  <a:schemeClr val="tx1"/>
                </a:solidFill>
                <a:cs typeface="Arial" pitchFamily="34" charset="0"/>
              </a:rPr>
              <a:t>edukacyjnego</a:t>
            </a:r>
            <a:endParaRPr lang="pl-PL" sz="2400" b="1" dirty="0">
              <a:solidFill>
                <a:schemeClr val="tx1"/>
              </a:solidFill>
              <a:cs typeface="Arial" pitchFamily="34" charset="0"/>
            </a:endParaRPr>
          </a:p>
          <a:p>
            <a:pPr marL="342900" indent="-342900" algn="ct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r>
              <a:rPr lang="pl-PL" sz="2400" dirty="0">
                <a:solidFill>
                  <a:schemeClr val="tx1"/>
                </a:solidFill>
                <a:cs typeface="Arial" pitchFamily="34" charset="0"/>
              </a:rPr>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a:solidFill>
                  <a:schemeClr val="tx1"/>
                </a:solidFill>
                <a:cs typeface="Arial" pitchFamily="34" charset="0"/>
              </a:rPr>
              <a:t>dla I, II i III etapu edukacyjnego</a:t>
            </a: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r>
              <a:rPr lang="pl-PL" sz="3400" b="1" dirty="0" smtClean="0">
                <a:latin typeface="+mn-lt"/>
              </a:rPr>
              <a:t>?</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a:t>
            </a:r>
            <a:r>
              <a:rPr lang="pl-PL" sz="3400" dirty="0" smtClean="0">
                <a:latin typeface="+mn-lt"/>
              </a:rPr>
              <a:t>Beneficjentów.</a:t>
            </a:r>
            <a:endParaRPr lang="pl-PL" sz="3400" dirty="0">
              <a:latin typeface="+mn-lt"/>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2116976" y="1268760"/>
            <a:ext cx="4148893" cy="523220"/>
          </a:xfrm>
          <a:prstGeom prst="rect">
            <a:avLst/>
          </a:prstGeom>
        </p:spPr>
        <p:txBody>
          <a:bodyPr wrap="none">
            <a:spAutoFit/>
          </a:bodyPr>
          <a:lstStyle/>
          <a:p>
            <a:pPr algn="ctr" eaLnBrk="1" hangingPunct="1"/>
            <a:r>
              <a:rPr lang="pl-PL" altLang="pl-PL" sz="2800" b="1" dirty="0" smtClean="0">
                <a:latin typeface="+mn-lt"/>
                <a:cs typeface="Arial" pitchFamily="34" charset="0"/>
              </a:rPr>
              <a:t>Partnerzy </a:t>
            </a:r>
            <a:r>
              <a:rPr lang="pl-PL" altLang="pl-PL" sz="2800" b="1" dirty="0">
                <a:latin typeface="+mn-lt"/>
                <a:cs typeface="Arial" pitchFamily="34" charset="0"/>
              </a:rPr>
              <a:t>w Działaniu 10.2</a:t>
            </a: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kompleksowe programy wspomagania (KPW)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400" dirty="0">
                <a:solidFill>
                  <a:schemeClr val="tx1"/>
                </a:solidFill>
                <a:cs typeface="Arial" pitchFamily="34" charset="0"/>
              </a:rPr>
              <a:t>Obejmuje co najmniej </a:t>
            </a:r>
            <a:r>
              <a:rPr lang="pl-PL" sz="2400" b="1" dirty="0">
                <a:solidFill>
                  <a:schemeClr val="tx1"/>
                </a:solidFill>
                <a:cs typeface="Arial" pitchFamily="34" charset="0"/>
              </a:rPr>
              <a:t>3 formy wsparcia</a:t>
            </a:r>
            <a:r>
              <a:rPr lang="pl-PL" sz="2400" dirty="0">
                <a:solidFill>
                  <a:schemeClr val="tx1"/>
                </a:solidFill>
                <a:cs typeface="Arial" pitchFamily="34" charset="0"/>
              </a:rPr>
              <a:t>:</a:t>
            </a:r>
          </a:p>
          <a:p>
            <a:pPr marL="457200" indent="-457200" algn="just">
              <a:buAutoNum type="alphaLcParenR"/>
            </a:pPr>
            <a:r>
              <a:rPr lang="pl-PL" sz="2400" dirty="0">
                <a:solidFill>
                  <a:schemeClr val="tx1"/>
                </a:solidFill>
                <a:cs typeface="Arial" pitchFamily="34" charset="0"/>
              </a:rPr>
              <a:t>doposażenie</a:t>
            </a:r>
          </a:p>
          <a:p>
            <a:pPr marL="457200" indent="-457200" algn="just">
              <a:buAutoNum type="alphaLcParenR"/>
            </a:pPr>
            <a:r>
              <a:rPr lang="pl-PL" sz="2400" dirty="0">
                <a:solidFill>
                  <a:schemeClr val="tx1"/>
                </a:solidFill>
                <a:cs typeface="Arial" pitchFamily="34" charset="0"/>
              </a:rPr>
              <a:t>wsparcie uczniów</a:t>
            </a:r>
          </a:p>
          <a:p>
            <a:pPr marL="457200" indent="-457200" algn="just">
              <a:buAutoNum type="alphaLcParenR"/>
            </a:pPr>
            <a:r>
              <a:rPr lang="pl-PL" sz="2400" dirty="0">
                <a:solidFill>
                  <a:schemeClr val="tx1"/>
                </a:solidFill>
              </a:rPr>
              <a:t>przygotowanie nauczycieli do prowadzenia procesu indywidualizacji pracy z uczniem (forma wsparcia z typu projektu 10.2.G)</a:t>
            </a:r>
          </a:p>
          <a:p>
            <a:pPr marL="457200" indent="-457200" algn="just">
              <a:buAutoNum type="alphaLcParenR"/>
            </a:pPr>
            <a:endParaRPr lang="pl-PL" sz="2400" dirty="0">
              <a:solidFill>
                <a:schemeClr val="tx1"/>
              </a:solidFill>
              <a:cs typeface="Arial" pitchFamily="34" charset="0"/>
            </a:endParaRPr>
          </a:p>
          <a:p>
            <a:pPr marL="457200" indent="-457200" algn="ctr"/>
            <a:r>
              <a:rPr lang="pl-PL" sz="2400" dirty="0">
                <a:solidFill>
                  <a:schemeClr val="tx1"/>
                </a:solidFill>
                <a:cs typeface="Arial" pitchFamily="34" charset="0"/>
              </a:rPr>
              <a:t>KPW dla </a:t>
            </a:r>
            <a:r>
              <a:rPr lang="pl-PL" sz="2400" b="1" dirty="0">
                <a:solidFill>
                  <a:schemeClr val="tx1"/>
                </a:solidFill>
                <a:cs typeface="Arial" pitchFamily="34" charset="0"/>
              </a:rPr>
              <a:t>uczniów z niepełnosprawnością </a:t>
            </a:r>
            <a:r>
              <a:rPr lang="pl-PL" sz="2400" dirty="0">
                <a:solidFill>
                  <a:schemeClr val="tx1"/>
                </a:solidFill>
                <a:cs typeface="Arial" pitchFamily="34" charset="0"/>
              </a:rPr>
              <a:t>mogą być realizowane na </a:t>
            </a:r>
            <a:r>
              <a:rPr lang="pl-PL" sz="2400" b="1" dirty="0">
                <a:solidFill>
                  <a:schemeClr val="tx1"/>
                </a:solidFill>
                <a:cs typeface="Arial" pitchFamily="34" charset="0"/>
              </a:rPr>
              <a:t>wszystkich etapach edukacyjnych </a:t>
            </a:r>
          </a:p>
          <a:p>
            <a:pPr marL="457200" indent="-457200" algn="ctr"/>
            <a:r>
              <a:rPr lang="pl-PL" sz="2400" b="1" dirty="0">
                <a:solidFill>
                  <a:schemeClr val="tx1"/>
                </a:solidFill>
                <a:cs typeface="Arial" pitchFamily="34" charset="0"/>
              </a:rPr>
              <a:t>(I, II i III etap edukacyjny)</a:t>
            </a:r>
          </a:p>
          <a:p>
            <a:pPr marL="457200" indent="-457200" algn="ctr"/>
            <a:endParaRPr lang="pl-PL" sz="2400" b="1"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 zajęcia </a:t>
            </a:r>
            <a:r>
              <a:rPr lang="pl-PL" sz="2000" dirty="0" err="1">
                <a:solidFill>
                  <a:schemeClr val="tx1"/>
                </a:solidFill>
              </a:rPr>
              <a:t>korekcyjno–kompensacyjne</a:t>
            </a:r>
            <a:r>
              <a:rPr lang="pl-PL" sz="2000" dirty="0">
                <a:solidFill>
                  <a:schemeClr val="tx1"/>
                </a:solidFill>
              </a:rPr>
              <a:t>, logopedyczne, socjoterapeutyczne i </a:t>
            </a:r>
            <a:r>
              <a:rPr lang="pl-PL" sz="2000" dirty="0" err="1">
                <a:solidFill>
                  <a:schemeClr val="tx1"/>
                </a:solidFill>
              </a:rPr>
              <a:t>psychoedukacyjne</a:t>
            </a:r>
            <a:r>
              <a:rPr lang="pl-PL" sz="2000" dirty="0">
                <a:solidFill>
                  <a:schemeClr val="tx1"/>
                </a:solidFill>
              </a:rPr>
              <a:t> oraz inne zajęcia o charakterze terapeutycznym; </a:t>
            </a: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Rozporządzeniem Ministra Edukacji Narodowej z dnia 30 kwietnia 2013 r. 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a:t>
            </a:r>
            <a:r>
              <a:rPr lang="pl-PL" sz="2000" dirty="0">
                <a:solidFill>
                  <a:schemeClr val="tx1"/>
                </a:solidFill>
              </a:rPr>
              <a:t>niezbędnych na rynku pracy (</a:t>
            </a:r>
            <a:r>
              <a:rPr lang="pl-PL" sz="2000" dirty="0" err="1">
                <a:solidFill>
                  <a:schemeClr val="tx1"/>
                </a:solidFill>
              </a:rPr>
              <a:t>matematyczno–przyrodniczych</a:t>
            </a:r>
            <a:r>
              <a:rPr lang="pl-PL" sz="2000" dirty="0">
                <a:solidFill>
                  <a:schemeClr val="tx1"/>
                </a:solidFill>
              </a:rPr>
              <a:t>, TIK, językowych) </a:t>
            </a:r>
            <a:r>
              <a:rPr lang="pl-PL" sz="2000" b="1" dirty="0">
                <a:solidFill>
                  <a:schemeClr val="tx1"/>
                </a:solidFill>
              </a:rPr>
              <a:t>oraz postaw/umiejętności (kreatywności, innowacyjności oraz pracy zespołowej). </a:t>
            </a: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10.2.A;</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62500" lnSpcReduction="20000"/>
          </a:bodyPr>
          <a:lstStyle/>
          <a:p>
            <a:pPr marL="0" indent="0">
              <a:buNone/>
            </a:pPr>
            <a:endParaRPr lang="pl-PL" sz="3200" b="1" i="1" u="sng" dirty="0">
              <a:latin typeface="+mn-lt"/>
            </a:endParaRPr>
          </a:p>
          <a:p>
            <a:pPr marL="514350" indent="-514350" algn="ctr"/>
            <a:endParaRPr lang="pl-PL" sz="3200" dirty="0">
              <a:latin typeface="+mn-lt"/>
            </a:endParaRPr>
          </a:p>
          <a:p>
            <a:pPr marL="514350" indent="-514350"/>
            <a:endParaRPr lang="pl-PL" sz="3200" dirty="0">
              <a:latin typeface="+mn-lt"/>
            </a:endParaRPr>
          </a:p>
          <a:p>
            <a:r>
              <a:rPr lang="pl-PL" sz="3200" dirty="0">
                <a:latin typeface="+mn-lt"/>
              </a:rPr>
              <a:t>Wsparcie może obejmować:</a:t>
            </a:r>
          </a:p>
          <a:p>
            <a:endParaRPr lang="pl-PL" sz="3200" dirty="0">
              <a:latin typeface="+mn-lt"/>
            </a:endParaRPr>
          </a:p>
          <a:p>
            <a:r>
              <a:rPr lang="pl-PL" sz="3200" dirty="0" smtClean="0">
                <a:latin typeface="+mn-lt"/>
              </a:rPr>
              <a:t>a) </a:t>
            </a:r>
            <a:r>
              <a:rPr lang="pl-PL" sz="3200" b="1" dirty="0" smtClean="0">
                <a:latin typeface="+mn-lt"/>
              </a:rPr>
              <a:t>uzyskiwanie </a:t>
            </a:r>
            <a:r>
              <a:rPr lang="pl-PL" sz="3200" b="1" dirty="0">
                <a:latin typeface="+mn-lt"/>
              </a:rPr>
              <a:t>kwalifikacji doradców </a:t>
            </a:r>
            <a:r>
              <a:rPr lang="pl-PL" sz="3200" b="1" dirty="0" smtClean="0">
                <a:latin typeface="+mn-lt"/>
              </a:rPr>
              <a:t>edukacyjno -</a:t>
            </a:r>
            <a:r>
              <a:rPr lang="pl-PL" sz="3200" b="1" dirty="0">
                <a:latin typeface="+mn-lt"/>
              </a:rPr>
              <a:t>	</a:t>
            </a:r>
            <a:r>
              <a:rPr lang="pl-PL" sz="3200" b="1" dirty="0" smtClean="0">
                <a:latin typeface="+mn-lt"/>
              </a:rPr>
              <a:t>zawodowych </a:t>
            </a:r>
            <a:r>
              <a:rPr lang="pl-PL" sz="3200" dirty="0" smtClean="0">
                <a:latin typeface="+mn-lt"/>
              </a:rPr>
              <a:t>przez </a:t>
            </a:r>
            <a:r>
              <a:rPr lang="pl-PL" sz="3200" dirty="0">
                <a:latin typeface="+mn-lt"/>
              </a:rPr>
              <a:t>osoby realizujące zadania </a:t>
            </a:r>
            <a:r>
              <a:rPr lang="pl-PL" sz="3200" dirty="0" smtClean="0">
                <a:latin typeface="+mn-lt"/>
              </a:rPr>
              <a:t>z</a:t>
            </a:r>
            <a:r>
              <a:rPr lang="pl-PL" sz="3200" dirty="0">
                <a:latin typeface="+mn-lt"/>
              </a:rPr>
              <a:t>	zakresu 	doradztwa </a:t>
            </a:r>
            <a:r>
              <a:rPr lang="pl-PL" sz="3200" dirty="0" smtClean="0">
                <a:latin typeface="+mn-lt"/>
              </a:rPr>
              <a:t>edukacyjno -</a:t>
            </a:r>
            <a:r>
              <a:rPr lang="pl-PL" sz="3200" dirty="0">
                <a:latin typeface="+mn-lt"/>
              </a:rPr>
              <a:t> </a:t>
            </a:r>
            <a:r>
              <a:rPr lang="pl-PL" sz="3200" dirty="0" smtClean="0">
                <a:latin typeface="+mn-lt"/>
              </a:rPr>
              <a:t>zawodowego </a:t>
            </a:r>
            <a:r>
              <a:rPr lang="pl-PL" sz="3200" dirty="0">
                <a:latin typeface="+mn-lt"/>
              </a:rPr>
              <a:t>w </a:t>
            </a:r>
            <a:r>
              <a:rPr lang="pl-PL" sz="3200" dirty="0" smtClean="0">
                <a:latin typeface="+mn-lt"/>
              </a:rPr>
              <a:t>szkołach</a:t>
            </a:r>
            <a:r>
              <a:rPr lang="pl-PL" sz="3200" dirty="0">
                <a:latin typeface="+mn-lt"/>
              </a:rPr>
              <a:t>	</a:t>
            </a:r>
            <a:r>
              <a:rPr lang="pl-PL" sz="3200" dirty="0" smtClean="0">
                <a:latin typeface="+mn-lt"/>
              </a:rPr>
              <a:t>i placówkach</a:t>
            </a:r>
            <a:r>
              <a:rPr lang="pl-PL" sz="3200" dirty="0">
                <a:latin typeface="+mn-lt"/>
              </a:rPr>
              <a:t>, które nie </a:t>
            </a:r>
            <a:r>
              <a:rPr lang="pl-PL" sz="3200" dirty="0" smtClean="0">
                <a:latin typeface="+mn-lt"/>
              </a:rPr>
              <a:t>posiadają kwalifikacji </a:t>
            </a:r>
            <a:r>
              <a:rPr lang="pl-PL" sz="3200" dirty="0">
                <a:latin typeface="+mn-lt"/>
              </a:rPr>
              <a:t>z tego </a:t>
            </a:r>
            <a:r>
              <a:rPr lang="pl-PL" sz="3200" dirty="0" smtClean="0">
                <a:latin typeface="+mn-lt"/>
              </a:rPr>
              <a:t>zakresu</a:t>
            </a:r>
            <a:r>
              <a:rPr lang="pl-PL" sz="3200" dirty="0">
                <a:latin typeface="+mn-lt"/>
              </a:rPr>
              <a:t>	oraz </a:t>
            </a:r>
            <a:r>
              <a:rPr lang="pl-PL" sz="3200" b="1" dirty="0">
                <a:latin typeface="+mn-lt"/>
              </a:rPr>
              <a:t>podnoszenie kwalifikacji </a:t>
            </a:r>
            <a:r>
              <a:rPr lang="pl-PL" sz="3200" b="1" dirty="0" smtClean="0">
                <a:latin typeface="+mn-lt"/>
              </a:rPr>
              <a:t>doradców edukacyjno-zawodowych</a:t>
            </a:r>
            <a:r>
              <a:rPr lang="pl-PL" sz="3200" dirty="0">
                <a:latin typeface="+mn-lt"/>
              </a:rPr>
              <a:t>, realizujących zadania z zakresu doradztwa </a:t>
            </a:r>
            <a:r>
              <a:rPr lang="pl-PL" sz="3200" dirty="0" smtClean="0">
                <a:latin typeface="+mn-lt"/>
              </a:rPr>
              <a:t>edukacyjno-zawodowego </a:t>
            </a:r>
            <a:r>
              <a:rPr lang="pl-PL" sz="3200" dirty="0">
                <a:latin typeface="+mn-lt"/>
              </a:rPr>
              <a:t>w szkołach; </a:t>
            </a:r>
          </a:p>
          <a:p>
            <a:endParaRPr lang="pl-PL" sz="3200" dirty="0">
              <a:latin typeface="+mn-lt"/>
            </a:endParaRPr>
          </a:p>
          <a:p>
            <a:r>
              <a:rPr lang="pl-PL" sz="3200" dirty="0" smtClean="0">
                <a:latin typeface="+mn-lt"/>
              </a:rPr>
              <a:t>b) tworzenie </a:t>
            </a:r>
            <a:r>
              <a:rPr lang="pl-PL" sz="3200" dirty="0">
                <a:latin typeface="+mn-lt"/>
              </a:rPr>
              <a:t>Szkolnych Punktów Informacji i Kariery	</a:t>
            </a:r>
            <a:r>
              <a:rPr lang="pl-PL" sz="3200" dirty="0" err="1">
                <a:latin typeface="+mn-lt"/>
              </a:rPr>
              <a:t>(</a:t>
            </a:r>
            <a:r>
              <a:rPr lang="pl-PL" sz="3200" b="1" dirty="0" err="1">
                <a:latin typeface="+mn-lt"/>
              </a:rPr>
              <a:t>SPInK</a:t>
            </a:r>
            <a:r>
              <a:rPr lang="pl-PL" sz="3200" b="1" dirty="0">
                <a:latin typeface="+mn-lt"/>
              </a:rPr>
              <a:t>a</a:t>
            </a:r>
            <a:r>
              <a:rPr lang="pl-PL" sz="3200" dirty="0">
                <a:latin typeface="+mn-lt"/>
              </a:rPr>
              <a:t>); </a:t>
            </a:r>
          </a:p>
          <a:p>
            <a:endParaRPr lang="pl-PL" sz="3200" dirty="0">
              <a:latin typeface="+mn-lt"/>
            </a:endParaRPr>
          </a:p>
          <a:p>
            <a:r>
              <a:rPr lang="pl-PL" sz="3200" dirty="0" smtClean="0">
                <a:latin typeface="+mn-lt"/>
              </a:rPr>
              <a:t>c) </a:t>
            </a:r>
            <a:r>
              <a:rPr lang="pl-PL" sz="3200" b="1" dirty="0" smtClean="0">
                <a:latin typeface="+mn-lt"/>
              </a:rPr>
              <a:t>zewnętrzne </a:t>
            </a:r>
            <a:r>
              <a:rPr lang="pl-PL" sz="3200" b="1" dirty="0">
                <a:latin typeface="+mn-lt"/>
              </a:rPr>
              <a:t>wsparcie szkół </a:t>
            </a:r>
            <a:r>
              <a:rPr lang="pl-PL" sz="3200" dirty="0">
                <a:latin typeface="+mn-lt"/>
              </a:rPr>
              <a:t>w obszarze doradztwa 	edukacyjno- 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10.2.F – </a:t>
            </a:r>
            <a:r>
              <a:rPr lang="pl-PL" sz="2800" b="1" dirty="0" err="1"/>
              <a:t>SPInKa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 typeface="Arial" panose="020B0604020202020204" pitchFamily="34" charset="0"/>
              <a:buChar char="•"/>
            </a:pPr>
            <a:r>
              <a:rPr lang="pl-PL" sz="2000" dirty="0">
                <a:solidFill>
                  <a:schemeClr val="tx1"/>
                </a:solidFill>
              </a:rPr>
              <a:t>w gimnazjach i szkołach ponadgimnazjalnych</a:t>
            </a:r>
          </a:p>
          <a:p>
            <a:pPr marL="342900" indent="-342900" algn="just">
              <a:buFont typeface="Arial" panose="020B0604020202020204" pitchFamily="34" charset="0"/>
              <a:buChar char="•"/>
            </a:pPr>
            <a:r>
              <a:rPr lang="pl-PL" sz="2000" dirty="0">
                <a:solidFill>
                  <a:schemeClr val="tx1"/>
                </a:solidFill>
              </a:rPr>
              <a:t>zatrudnienie - wykwalifikowany doradca zawodowy lub nauczyciel-doradca zawodowy</a:t>
            </a:r>
          </a:p>
          <a:p>
            <a:pPr algn="just"/>
            <a:r>
              <a:rPr lang="pl-PL" sz="2000" dirty="0">
                <a:solidFill>
                  <a:schemeClr val="tx1"/>
                </a:solidFill>
              </a:rPr>
              <a:t>	</a:t>
            </a:r>
            <a:endParaRPr lang="pl-PL" sz="2400" dirty="0">
              <a:solidFill>
                <a:schemeClr val="tx1"/>
              </a:solidFill>
              <a:cs typeface="Arial" pitchFamily="34" charset="0"/>
            </a:endParaRPr>
          </a:p>
        </p:txBody>
      </p:sp>
    </p:spTree>
    <p:extLst>
      <p:ext uri="{BB962C8B-B14F-4D97-AF65-F5344CB8AC3E}">
        <p14:creationId xmlns="" xmlns:p14="http://schemas.microsoft.com/office/powerpoint/2010/main" val="3152645437"/>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a:t>
            </a:r>
            <a:r>
              <a:rPr lang="pl-PL" sz="2400" dirty="0">
                <a:latin typeface="+mn-lt"/>
              </a:rPr>
              <a:t> uczniów niezbędnych do poruszania się po rynku pracy (TIK, matematyczno-przyrodniczych, języki obce), </a:t>
            </a:r>
            <a:r>
              <a:rPr lang="pl-PL" sz="2400" b="1" dirty="0">
                <a:latin typeface="+mn-lt"/>
              </a:rPr>
              <a:t>nauczania eksperymentalnego</a:t>
            </a:r>
            <a:r>
              <a:rPr lang="pl-PL" sz="2400" dirty="0">
                <a:latin typeface="+mn-lt"/>
              </a:rPr>
              <a:t>, właściwych </a:t>
            </a:r>
            <a:r>
              <a:rPr lang="pl-PL" sz="2400" b="1" dirty="0">
                <a:latin typeface="+mn-lt"/>
              </a:rPr>
              <a:t>postaw uczniów</a:t>
            </a:r>
            <a:r>
              <a:rPr lang="pl-PL" sz="2400" dirty="0">
                <a:latin typeface="+mn-lt"/>
              </a:rPr>
              <a:t> (m.in. kreatywności, innowacyjności, pracy zespołowej)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565337392"/>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1202301153"/>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r>
              <a:rPr lang="pl-PL" sz="2400" dirty="0">
                <a:latin typeface="+mn-lt"/>
              </a:rPr>
              <a:t>h) w przypadku </a:t>
            </a:r>
            <a:r>
              <a:rPr lang="pl-PL" sz="2400" b="1" dirty="0">
                <a:latin typeface="+mn-lt"/>
              </a:rPr>
              <a:t>studiów podyplomowych z zakresu programowania  - wsparcie aktualnie niemożliwe</a:t>
            </a:r>
            <a:endParaRPr lang="pl-PL" b="1" dirty="0"/>
          </a:p>
          <a:p>
            <a:pPr marL="514350" indent="-514350" algn="ctr"/>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361261090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85000" lnSpcReduction="20000"/>
          </a:bodyPr>
          <a:lstStyle/>
          <a:p>
            <a:pPr algn="ctr"/>
            <a:endParaRPr lang="pl-PL" sz="2000" b="1" dirty="0">
              <a:latin typeface="+mn-lt"/>
              <a:cs typeface="Arial" pitchFamily="34" charset="0"/>
            </a:endParaRPr>
          </a:p>
          <a:p>
            <a:pPr algn="just"/>
            <a:r>
              <a:rPr lang="pl-PL" sz="2000" b="1" dirty="0">
                <a:latin typeface="+mn-lt"/>
              </a:rPr>
              <a:t>Uczestnik projektu – </a:t>
            </a:r>
            <a:r>
              <a:rPr lang="pl-PL" sz="2000"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(z wyłączeniem słuchaczy szkół dla dorosłych</a:t>
            </a:r>
            <a:r>
              <a:rPr lang="pl-PL" sz="2100" dirty="0" smtClean="0">
                <a:latin typeface="+mn-lt"/>
              </a:rPr>
              <a:t>);</a:t>
            </a:r>
            <a:endParaRPr lang="pl-PL" sz="2100" dirty="0">
              <a:latin typeface="+mn-lt"/>
            </a:endParaRP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a:t>
            </a:r>
            <a:r>
              <a:rPr lang="pl-PL" b="1" dirty="0" smtClean="0">
                <a:latin typeface="+mn-lt"/>
              </a:rPr>
              <a:t>odrzucony. </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3520734700"/>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472817975"/>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 xmlns:p14="http://schemas.microsoft.com/office/powerpoint/2010/main" val="2866962503"/>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r>
              <a:rPr lang="pl-PL" sz="1700" b="1" dirty="0">
                <a:latin typeface="+mn-lt"/>
              </a:rPr>
              <a:t>Zakup środków trwałych</a:t>
            </a:r>
            <a:r>
              <a:rPr lang="pl-PL" sz="1700" dirty="0">
                <a:latin typeface="+mn-lt"/>
              </a:rPr>
              <a:t>, za wyjątkiem zakupu nieruchomości, infrastruktury i środków trwałych przeznaczonych na dostosowanie lub adaptację budynków i pomieszczeń, </a:t>
            </a:r>
            <a:r>
              <a:rPr lang="pl-PL" sz="1700" b="1" dirty="0">
                <a:latin typeface="+mn-lt"/>
              </a:rPr>
              <a:t>nie stanowi wydatku w ramach </a:t>
            </a:r>
            <a:r>
              <a:rPr lang="pl-PL" sz="1700" b="1" dirty="0" err="1">
                <a:latin typeface="+mn-lt"/>
              </a:rPr>
              <a:t>cross-financingu</a:t>
            </a:r>
            <a:r>
              <a:rPr lang="pl-PL" sz="1700" b="1" i="1" dirty="0">
                <a:latin typeface="+mn-lt"/>
              </a:rPr>
              <a:t>.</a:t>
            </a: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10% finansowania unijnego na poziomie projektu.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a:t>
            </a:r>
            <a:r>
              <a:rPr lang="pl-PL" sz="1700" b="1" dirty="0" smtClean="0">
                <a:latin typeface="+mn-lt"/>
              </a:rPr>
              <a:t>środków trwałych </a:t>
            </a:r>
            <a:r>
              <a:rPr lang="pl-PL" sz="1700" b="1" dirty="0">
                <a:latin typeface="+mn-lt"/>
              </a:rPr>
              <a:t>nie może przekroczyć 30% wydatków projektu (włączając </a:t>
            </a:r>
            <a:r>
              <a:rPr lang="pl-PL" sz="1700" b="1" dirty="0" err="1">
                <a:latin typeface="+mn-lt"/>
              </a:rPr>
              <a:t>cross-financing</a:t>
            </a:r>
            <a:r>
              <a:rPr lang="pl-PL" sz="1700" b="1" dirty="0">
                <a:latin typeface="+mn-lt"/>
              </a:rPr>
              <a:t>).</a:t>
            </a: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915601984"/>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33 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smtClean="0">
                <a:solidFill>
                  <a:schemeClr val="tx1"/>
                </a:solidFill>
              </a:rPr>
              <a:t>Usługi </a:t>
            </a:r>
            <a:r>
              <a:rPr lang="pl-PL" dirty="0">
                <a:solidFill>
                  <a:schemeClr val="tx1"/>
                </a:solidFill>
              </a:rPr>
              <a:t>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86</a:t>
            </a:fld>
            <a:endParaRPr lang="pl-PL" altLang="pl-PL"/>
          </a:p>
        </p:txBody>
      </p:sp>
      <p:graphicFrame>
        <p:nvGraphicFramePr>
          <p:cNvPr id="6" name="Diagram 5"/>
          <p:cNvGraphicFramePr/>
          <p:nvPr>
            <p:extLst>
              <p:ext uri="{D42A27DB-BD31-4B8C-83A1-F6EECF244321}">
                <p14:modId xmlns="" xmlns:p14="http://schemas.microsoft.com/office/powerpoint/2010/main"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52476897"/>
      </p:ext>
    </p:extLst>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87</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smtClean="0">
                <a:solidFill>
                  <a:schemeClr val="tx1"/>
                </a:solidFill>
              </a:rPr>
              <a:t>grudzień </a:t>
            </a:r>
            <a:r>
              <a:rPr lang="pl-PL" sz="2800" b="1" dirty="0">
                <a:solidFill>
                  <a:schemeClr val="tx1"/>
                </a:solidFill>
              </a:rPr>
              <a:t>2017 roku</a:t>
            </a:r>
            <a:r>
              <a:rPr lang="pl-PL" sz="2800" dirty="0">
                <a:solidFill>
                  <a:schemeClr val="tx1"/>
                </a:solidFill>
              </a:rPr>
              <a:t>, w przypadku gdy ocenie </a:t>
            </a:r>
            <a:r>
              <a:rPr lang="pl-PL" sz="2800" dirty="0" smtClean="0">
                <a:solidFill>
                  <a:schemeClr val="tx1"/>
                </a:solidFill>
              </a:rPr>
              <a:t>podlegać </a:t>
            </a:r>
            <a:r>
              <a:rPr lang="pl-PL" sz="2800" dirty="0">
                <a:solidFill>
                  <a:schemeClr val="tx1"/>
                </a:solidFill>
              </a:rPr>
              <a:t>będzie </a:t>
            </a:r>
            <a:r>
              <a:rPr lang="pl-PL" sz="2800" b="1" dirty="0">
                <a:solidFill>
                  <a:schemeClr val="tx1"/>
                </a:solidFill>
              </a:rPr>
              <a:t>do 150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smtClean="0">
                <a:solidFill>
                  <a:schemeClr val="tx1"/>
                </a:solidFill>
              </a:rPr>
              <a:t>styczeń </a:t>
            </a:r>
            <a:r>
              <a:rPr lang="pl-PL" sz="2800" b="1" dirty="0">
                <a:solidFill>
                  <a:schemeClr val="tx1"/>
                </a:solidFill>
              </a:rPr>
              <a:t>2017 roku</a:t>
            </a:r>
            <a:r>
              <a:rPr lang="pl-PL" sz="2800" dirty="0">
                <a:solidFill>
                  <a:schemeClr val="tx1"/>
                </a:solidFill>
              </a:rPr>
              <a:t>, w przypadku gdy </a:t>
            </a:r>
            <a:r>
              <a:rPr lang="pl-PL" sz="2800" dirty="0" smtClean="0">
                <a:solidFill>
                  <a:schemeClr val="tx1"/>
                </a:solidFill>
              </a:rPr>
              <a:t>ocenie podlegać </a:t>
            </a:r>
            <a:r>
              <a:rPr lang="pl-PL" sz="2800" dirty="0">
                <a:solidFill>
                  <a:schemeClr val="tx1"/>
                </a:solidFill>
              </a:rPr>
              <a:t>będzie </a:t>
            </a:r>
            <a:r>
              <a:rPr lang="pl-PL" sz="2800" b="1" dirty="0">
                <a:solidFill>
                  <a:schemeClr val="tx1"/>
                </a:solidFill>
              </a:rPr>
              <a:t>powyżej 150 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539552" y="2852936"/>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 xmlns:p14="http://schemas.microsoft.com/office/powerpoint/2010/main" val="1204935927"/>
      </p:ext>
    </p:extLst>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88</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4"/>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5"/>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 xmlns:p14="http://schemas.microsoft.com/office/powerpoint/2010/main" val="4125677417"/>
      </p:ext>
    </p:extLst>
  </p:cSld>
  <p:clrMapOvr>
    <a:masterClrMapping/>
  </p:clrMapOvr>
  <p:transition spd="med">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89</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 xmlns:p14="http://schemas.microsoft.com/office/powerpoint/2010/main" val="57405289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fontScale="55000" lnSpcReduction="20000"/>
          </a:bodyPr>
          <a:lstStyle/>
          <a:p>
            <a:pPr algn="ctr"/>
            <a:endParaRPr lang="pl-PL" sz="2000" b="1" dirty="0">
              <a:latin typeface="+mn-lt"/>
              <a:cs typeface="Arial" pitchFamily="34" charset="0"/>
            </a:endParaRPr>
          </a:p>
          <a:p>
            <a:pPr algn="just"/>
            <a:r>
              <a:rPr lang="pl-PL" dirty="0">
                <a:latin typeface="+mn-lt"/>
              </a:rPr>
              <a:t>uczniowie i wychowankowie </a:t>
            </a:r>
            <a:r>
              <a:rPr lang="pl-PL" b="1" dirty="0">
                <a:latin typeface="+mn-lt"/>
              </a:rPr>
              <a:t>szkół i placówek prowadzących kształcenie ogólne </a:t>
            </a:r>
            <a:r>
              <a:rPr lang="pl-PL" dirty="0">
                <a:latin typeface="+mn-lt"/>
              </a:rPr>
              <a:t>rozumiani zgodnie z Ustawą o systemie oświaty: tj.</a:t>
            </a:r>
          </a:p>
          <a:p>
            <a:pPr algn="just">
              <a:buFont typeface="Arial" pitchFamily="34" charset="0"/>
              <a:buChar char="•"/>
            </a:pPr>
            <a:endParaRPr lang="pl-PL" dirty="0">
              <a:latin typeface="+mn-lt"/>
            </a:endParaRPr>
          </a:p>
          <a:p>
            <a:pPr algn="just"/>
            <a:r>
              <a:rPr lang="pl-PL" b="1" dirty="0">
                <a:latin typeface="+mn-lt"/>
              </a:rPr>
              <a:t>Szkoła</a:t>
            </a:r>
            <a:r>
              <a:rPr lang="pl-PL" dirty="0">
                <a:latin typeface="+mn-lt"/>
              </a:rPr>
              <a:t> – podmiot, o którym mowa w art. 2 </a:t>
            </a:r>
            <a:r>
              <a:rPr lang="pl-PL" dirty="0" err="1">
                <a:latin typeface="+mn-lt"/>
              </a:rPr>
              <a:t>pkt</a:t>
            </a:r>
            <a:r>
              <a:rPr lang="pl-PL" dirty="0">
                <a:latin typeface="+mn-lt"/>
              </a:rPr>
              <a:t> 2 oraz art. 9 ust 1 ustawy o systemie oświaty: </a:t>
            </a:r>
          </a:p>
          <a:p>
            <a:pPr algn="just"/>
            <a:r>
              <a:rPr lang="pl-PL" u="sng" dirty="0">
                <a:latin typeface="+mn-lt"/>
              </a:rPr>
              <a:t>art. 2 </a:t>
            </a:r>
            <a:r>
              <a:rPr lang="pl-PL" u="sng" dirty="0" err="1">
                <a:latin typeface="+mn-lt"/>
              </a:rPr>
              <a:t>pkt</a:t>
            </a:r>
            <a:r>
              <a:rPr lang="pl-PL" u="sng" dirty="0">
                <a:latin typeface="+mn-lt"/>
              </a:rPr>
              <a:t> 2</a:t>
            </a:r>
            <a:r>
              <a:rPr lang="pl-PL" dirty="0">
                <a:latin typeface="+mn-lt"/>
              </a:rPr>
              <a:t>:</a:t>
            </a:r>
          </a:p>
          <a:p>
            <a:pPr algn="just"/>
            <a:r>
              <a:rPr lang="pl-PL" dirty="0">
                <a:latin typeface="+mn-lt"/>
              </a:rPr>
              <a:t>szkoły:</a:t>
            </a:r>
          </a:p>
          <a:p>
            <a:pPr algn="just"/>
            <a:r>
              <a:rPr lang="pl-PL" dirty="0">
                <a:latin typeface="+mn-lt"/>
              </a:rPr>
              <a:t>a)</a:t>
            </a:r>
            <a:r>
              <a:rPr lang="pl-PL" b="1" dirty="0">
                <a:latin typeface="+mn-lt"/>
              </a:rPr>
              <a:t>podstawowe</a:t>
            </a:r>
            <a:r>
              <a:rPr lang="pl-PL" dirty="0">
                <a:latin typeface="+mn-lt"/>
              </a:rPr>
              <a:t>, w tym: specjalne, integracyjne, z oddziałami integracyjnymi i sportowymi, sportowe i mistrzostwa sportowego,</a:t>
            </a:r>
          </a:p>
          <a:p>
            <a:pPr algn="just"/>
            <a:r>
              <a:rPr lang="pl-PL" dirty="0">
                <a:latin typeface="+mn-lt"/>
              </a:rPr>
              <a:t>b)</a:t>
            </a:r>
            <a:r>
              <a:rPr lang="pl-PL" b="1" dirty="0">
                <a:latin typeface="+mn-lt"/>
              </a:rPr>
              <a:t>gimnazja</a:t>
            </a:r>
            <a:r>
              <a:rPr lang="pl-PL" dirty="0">
                <a:latin typeface="+mn-lt"/>
              </a:rPr>
              <a:t>, w tym: specjalne, integracyjne, dwujęzyczne, z oddziałami integracyjnymi, dwujęzycznymi, sportowymi i przysposabiającymi do pracy, sportowe i mistrzostwa sportowego,</a:t>
            </a:r>
          </a:p>
          <a:p>
            <a:pPr algn="just"/>
            <a:r>
              <a:rPr lang="pl-PL" dirty="0">
                <a:latin typeface="+mn-lt"/>
              </a:rPr>
              <a:t>c)</a:t>
            </a:r>
            <a:r>
              <a:rPr lang="pl-PL" b="1" dirty="0" err="1">
                <a:latin typeface="+mn-lt"/>
              </a:rPr>
              <a:t>ponadgimnazjalne</a:t>
            </a:r>
            <a:r>
              <a:rPr lang="pl-PL" dirty="0">
                <a:latin typeface="+mn-lt"/>
              </a:rPr>
              <a:t>, w tym: specjalne, integracyjne, dwujęzyczne, z oddziałami integracyjnymi, dwujęzycznymi i sportowymi, sportowe, mistrzostwa sportowego, rolnicze i leśne,</a:t>
            </a:r>
          </a:p>
          <a:p>
            <a:pPr algn="just"/>
            <a:r>
              <a:rPr lang="pl-PL" dirty="0">
                <a:latin typeface="+mn-lt"/>
              </a:rPr>
              <a:t>d)</a:t>
            </a:r>
            <a:r>
              <a:rPr lang="pl-PL" b="1" dirty="0">
                <a:latin typeface="+mn-lt"/>
              </a:rPr>
              <a:t>artystyczne</a:t>
            </a:r>
            <a:r>
              <a:rPr lang="pl-PL" dirty="0">
                <a:latin typeface="+mn-lt"/>
              </a:rPr>
              <a:t>;</a:t>
            </a:r>
          </a:p>
          <a:p>
            <a:pPr algn="just"/>
            <a:endParaRPr lang="pl-PL" dirty="0">
              <a:latin typeface="+mn-lt"/>
            </a:endParaRPr>
          </a:p>
          <a:p>
            <a:pPr algn="just"/>
            <a:r>
              <a:rPr lang="pl-PL" u="sng" dirty="0">
                <a:latin typeface="+mn-lt"/>
              </a:rPr>
              <a:t>art. 9 ust 1</a:t>
            </a:r>
            <a:r>
              <a:rPr lang="pl-PL" dirty="0">
                <a:latin typeface="+mn-lt"/>
              </a:rPr>
              <a:t>:</a:t>
            </a:r>
          </a:p>
          <a:p>
            <a:pPr algn="just"/>
            <a:r>
              <a:rPr lang="pl-PL" dirty="0">
                <a:latin typeface="+mn-lt"/>
              </a:rPr>
              <a:t>Szkoły publiczne i niepubliczne dzielą się na następujące typy:</a:t>
            </a:r>
          </a:p>
          <a:p>
            <a:pPr algn="just"/>
            <a:r>
              <a:rPr lang="pl-PL" dirty="0">
                <a:latin typeface="+mn-lt"/>
              </a:rPr>
              <a:t>1)sześcioletnią szkołę podstawową, w której w ostatnim roku nauki przeprowadza się sprawdzian;</a:t>
            </a:r>
          </a:p>
          <a:p>
            <a:pPr algn="just"/>
            <a:r>
              <a:rPr lang="pl-PL" dirty="0">
                <a:latin typeface="+mn-lt"/>
              </a:rPr>
              <a:t>2)trzyletnie gimnazjum, dające możliwość dalszego kształcenia w szkołach, o których mowa w </a:t>
            </a:r>
            <a:r>
              <a:rPr lang="pl-PL" dirty="0" err="1">
                <a:latin typeface="+mn-lt"/>
              </a:rPr>
              <a:t>pkt</a:t>
            </a:r>
            <a:r>
              <a:rPr lang="pl-PL" dirty="0">
                <a:latin typeface="+mn-lt"/>
              </a:rPr>
              <a:t> 3 lit. a-c i e, w którym w ostatnim roku nauki przeprowadza się egzamin gimnazjalny;</a:t>
            </a:r>
          </a:p>
          <a:p>
            <a:pPr algn="just"/>
            <a:r>
              <a:rPr lang="pl-PL" dirty="0">
                <a:latin typeface="+mn-lt"/>
              </a:rPr>
              <a:t>3)szkoły </a:t>
            </a:r>
            <a:r>
              <a:rPr lang="pl-PL" dirty="0" err="1">
                <a:latin typeface="+mn-lt"/>
              </a:rPr>
              <a:t>ponadgimnazjalne</a:t>
            </a:r>
            <a:r>
              <a:rPr lang="pl-PL" dirty="0">
                <a:latin typeface="+mn-lt"/>
              </a:rPr>
              <a:t>:</a:t>
            </a:r>
          </a:p>
          <a:p>
            <a:pPr algn="just"/>
            <a:r>
              <a:rPr lang="pl-PL" dirty="0">
                <a:latin typeface="+mn-lt"/>
              </a:rPr>
              <a:t>	a)trzyletnią zasadniczą szkołę zawodową, której ukończenie umożliwia uzyskanie dyplomu potwierdzającego 	kwalifikacje zawodowe po zdaniu egzaminów potwierdzających kwalifikacje w danym zawodzie, a także dalsze 	kształcenie począwszy od klasy drugiej liceum ogólnokształcącego dla dorosłych, </a:t>
            </a:r>
          </a:p>
          <a:p>
            <a:pPr algn="just"/>
            <a:r>
              <a:rPr lang="pl-PL" dirty="0">
                <a:latin typeface="+mn-lt"/>
              </a:rPr>
              <a:t>	</a:t>
            </a:r>
            <a:r>
              <a:rPr lang="pl-PL" b="1" dirty="0">
                <a:latin typeface="+mn-lt"/>
              </a:rPr>
              <a:t>UWAGA: SZKOŁY ZAWODOWE SĄ WYŁĄCZONE Z KONKURSU!</a:t>
            </a:r>
          </a:p>
          <a:p>
            <a:pPr algn="just"/>
            <a:r>
              <a:rPr lang="pl-PL" dirty="0">
                <a:latin typeface="+mn-lt"/>
              </a:rPr>
              <a:t>	b)trzyletnie </a:t>
            </a:r>
            <a:r>
              <a:rPr lang="pl-PL" b="1" dirty="0">
                <a:latin typeface="+mn-lt"/>
              </a:rPr>
              <a:t>liceum ogólnokształcące</a:t>
            </a:r>
            <a:r>
              <a:rPr lang="pl-PL" dirty="0">
                <a:latin typeface="+mn-lt"/>
              </a:rPr>
              <a:t>, którego ukończenie umożliwia uzyskanie świadectwa dojrzałości po zdaniu egzaminu 	maturalnego,</a:t>
            </a:r>
          </a:p>
          <a:p>
            <a:pPr algn="just"/>
            <a:r>
              <a:rPr lang="pl-PL" dirty="0">
                <a:latin typeface="+mn-lt"/>
              </a:rPr>
              <a:t>	c)czteroletnie </a:t>
            </a:r>
            <a:r>
              <a:rPr lang="pl-PL" b="1" dirty="0">
                <a:latin typeface="+mn-lt"/>
              </a:rPr>
              <a:t>technikum</a:t>
            </a:r>
            <a:r>
              <a:rPr lang="pl-PL" dirty="0">
                <a:latin typeface="+mn-lt"/>
              </a:rPr>
              <a:t>, którego ukończenie umożliwia uzyskanie dyplomu potwierdzającego kwalifikacje 	zawodowe po zdaniu egzaminów potwierdzających kwalifikacje w danym zawodzie, a także uzyskanie świadectwa 	dojrzałości po zdaniu egzaminu maturalnego,</a:t>
            </a:r>
          </a:p>
          <a:p>
            <a:pPr algn="just"/>
            <a:r>
              <a:rPr lang="pl-PL" dirty="0">
                <a:latin typeface="+mn-lt"/>
              </a:rPr>
              <a:t>	d)szkołę policealną dla osób posiadających wykształcenie średnie, o okresie nauczania nie dłuższym niż 2,5 roku, 	umożliwiającą uzyskanie dyplomu potwierdzającego kwalifikacje zawodowe po zdaniu egzaminów potwierdzających 	kwalifikacje w danym zawodzie,</a:t>
            </a:r>
            <a:r>
              <a:rPr lang="pl-PL" b="1" dirty="0">
                <a:latin typeface="+mn-lt"/>
              </a:rPr>
              <a:t> </a:t>
            </a:r>
          </a:p>
          <a:p>
            <a:pPr algn="just"/>
            <a:r>
              <a:rPr lang="pl-PL" b="1" dirty="0">
                <a:latin typeface="+mn-lt"/>
              </a:rPr>
              <a:t>	UWAGA: SZKOŁY POLICEALNE SĄ WYŁĄCZONE Z KONKURSU!</a:t>
            </a:r>
            <a:endParaRPr lang="pl-PL" dirty="0">
              <a:latin typeface="+mn-lt"/>
            </a:endParaRPr>
          </a:p>
          <a:p>
            <a:pPr algn="just"/>
            <a:r>
              <a:rPr lang="pl-PL" dirty="0">
                <a:latin typeface="+mn-lt"/>
              </a:rPr>
              <a:t>	e)trzyletnią </a:t>
            </a:r>
            <a:r>
              <a:rPr lang="pl-PL" b="1" dirty="0">
                <a:latin typeface="+mn-lt"/>
              </a:rPr>
              <a:t>szkołę specjalną przysposabiającą do pracy</a:t>
            </a:r>
            <a:r>
              <a:rPr lang="pl-PL" dirty="0">
                <a:latin typeface="+mn-lt"/>
              </a:rPr>
              <a:t> dla uczniów z upośledzeniem umysłowym w stopniu umiarkowanym 	lub znacznym oraz dla uczniów z </a:t>
            </a:r>
            <a:r>
              <a:rPr lang="pl-PL" dirty="0" err="1">
                <a:latin typeface="+mn-lt"/>
              </a:rPr>
              <a:t>niepełnosprawnościami</a:t>
            </a:r>
            <a:r>
              <a:rPr lang="pl-PL" dirty="0">
                <a:latin typeface="+mn-lt"/>
              </a:rPr>
              <a:t> sprzężonymi, której ukończenie umożliwia uzyskanie 	świadectwa potwierdzającego przysposobienie do pracy.</a:t>
            </a:r>
          </a:p>
          <a:p>
            <a:pPr algn="just"/>
            <a:endParaRPr lang="pl-PL" dirty="0"/>
          </a:p>
          <a:p>
            <a:pPr algn="just">
              <a:buFont typeface="Arial" pitchFamily="34" charset="0"/>
              <a:buChar char="•"/>
            </a:pPr>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 xmlns:p14="http://schemas.microsoft.com/office/powerpoint/2010/main" val="2125708592"/>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9881</TotalTime>
  <Words>6887</Words>
  <Application>Microsoft Office PowerPoint</Application>
  <PresentationFormat>Pokaz na ekranie (4:3)</PresentationFormat>
  <Paragraphs>1286</Paragraphs>
  <Slides>89</Slides>
  <Notes>89</Notes>
  <HiddenSlides>0</HiddenSlides>
  <MMClips>0</MMClips>
  <ScaleCrop>false</ScaleCrop>
  <HeadingPairs>
    <vt:vector size="4" baseType="variant">
      <vt:variant>
        <vt:lpstr>Motyw</vt:lpstr>
      </vt:variant>
      <vt:variant>
        <vt:i4>1</vt:i4>
      </vt:variant>
      <vt:variant>
        <vt:lpstr>Tytuły slajdów</vt:lpstr>
      </vt:variant>
      <vt:variant>
        <vt:i4>89</vt:i4>
      </vt:variant>
    </vt:vector>
  </HeadingPairs>
  <TitlesOfParts>
    <vt:vector size="90" baseType="lpstr">
      <vt:lpstr>plik</vt:lpstr>
      <vt:lpstr>Slajd 1</vt:lpstr>
      <vt:lpstr>Slajd 2</vt:lpstr>
      <vt:lpstr>Slajd 3</vt:lpstr>
      <vt:lpstr>Slajd 4</vt:lpstr>
      <vt:lpstr>Kwota środków europejskich przeznaczona na konkurs</vt:lpstr>
      <vt:lpstr>Slajd 6</vt:lpstr>
      <vt:lpstr>Slajd 7</vt:lpstr>
      <vt:lpstr>Slajd 8</vt:lpstr>
      <vt:lpstr>Slajd 9</vt:lpstr>
      <vt:lpstr>Slajd 10</vt:lpstr>
      <vt:lpstr>Kryteria dostępu czyli podstawowe warunki do spełnienia</vt:lpstr>
      <vt:lpstr>Kryteria dostępu czyli podstawowe warunki do spełnienia</vt:lpstr>
      <vt:lpstr>Kryteria dostępu czyli podstawowe warunki do spełnienia</vt:lpstr>
      <vt:lpstr>Wyniki z egzaminów zewnętrznych</vt:lpstr>
      <vt:lpstr>Wyniki z egzaminów zewnętrznych cd.</vt:lpstr>
      <vt:lpstr>Wyniki z egzaminów zewnętrznych cd.</vt:lpstr>
      <vt:lpstr>Wyniki z egzaminów zewnętrznych cd.</vt:lpstr>
      <vt:lpstr>Kryteria dostępu czyli podstawowe warunki do spełnienia</vt:lpstr>
      <vt:lpstr>Kryteria dostępu czyli podstawowe warunki do spełnienia</vt:lpstr>
      <vt:lpstr>Kryteria dostępu czyli podstawowe warunki do spełnienia</vt:lpstr>
      <vt:lpstr>Diagnoza potrzeb edukacyjnych</vt:lpstr>
      <vt:lpstr>Kryteria formalne – 11 kryteriów szczegółowo opisane w Załączniku nr 1  Weryfikowane na zasadzie Tak/Nie/Nie dotyczy</vt:lpstr>
      <vt:lpstr>Kryteria formalne cd.</vt:lpstr>
      <vt:lpstr>Kryteria formalne cd.</vt:lpstr>
      <vt:lpstr>Kryteria formalne cd.</vt:lpstr>
      <vt:lpstr>Kryteria formalne cd.</vt:lpstr>
      <vt:lpstr>Kryteria formalne cd.</vt:lpstr>
      <vt:lpstr>Kryteria merytoryczne – 12 kryteriów szczegółowo opisane w Załączniku nr 1  punktowane z możliwością warunkowej oceny i skierowania do negocjacji</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8</vt:lpstr>
      <vt:lpstr>Kryteria horyzontalne cd.</vt:lpstr>
      <vt:lpstr>Wskaźniki w ramach Działania 10.2</vt:lpstr>
      <vt:lpstr>Wskaźniki programowe – 6 wskaźników produktu</vt:lpstr>
      <vt:lpstr>Wskaźniki programowe – 6 wskaźników produktu cd.</vt:lpstr>
      <vt:lpstr>Wskaźniki programowe – 6 wskaźników produktu cd.</vt:lpstr>
      <vt:lpstr>Wskaźniki programowe – 4 wskaźniki rezultatu bezpośredniego</vt:lpstr>
      <vt:lpstr>Wskaźniki programowe – 4 wskaźniki rezultatu bezpośredniego cd.</vt:lpstr>
      <vt:lpstr>Wskaźniki horyzontalne – 4 wskaźniki horyzontalne</vt:lpstr>
      <vt:lpstr>Wskaźniki horyzontalne – 4 wskaźniki horyzontalne cd.</vt:lpstr>
      <vt:lpstr>Wskaźniki horyzontalne – 4 wskaźniki horyzontalne cd.</vt:lpstr>
      <vt:lpstr>Wskaźniki projektowe</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projekty edukacyjne</vt:lpstr>
      <vt:lpstr>TYP 10.2.A – wyposażenie w TIK</vt:lpstr>
      <vt:lpstr>TYP 10.2.A – warunki wyposażania w TIK</vt:lpstr>
      <vt:lpstr>TYP 10.2.A – sieci komputerowe lub bezprzewodowe</vt:lpstr>
      <vt:lpstr>TYP 10.2.B – Nauczanie eksperymentalne</vt:lpstr>
      <vt:lpstr>TYP 10.2.B – Nauczanie eksperymentalne</vt:lpstr>
      <vt:lpstr>TYP 10.2.B – Wyposażenie pracowni przyrodniczych</vt:lpstr>
      <vt:lpstr>TYP 10.2.B – Wyposażenie pracowni matematyki</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kompleksowe programy wspomagania (KPW)</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10.2.F – SPInKa</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Klauzule społeczne w zamówieniach – szczegóły w Rozdziale 33 Regulaminu konkursu</vt:lpstr>
      <vt:lpstr>Slajd 86</vt:lpstr>
      <vt:lpstr>Slajd 87</vt:lpstr>
      <vt:lpstr>Slajd 88</vt:lpstr>
      <vt:lpstr>Slajd 89</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943</cp:revision>
  <cp:lastPrinted>2015-09-17T13:52:11Z</cp:lastPrinted>
  <dcterms:created xsi:type="dcterms:W3CDTF">2010-12-31T07:04:34Z</dcterms:created>
  <dcterms:modified xsi:type="dcterms:W3CDTF">2017-06-26T08:33:53Z</dcterms:modified>
</cp:coreProperties>
</file>