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6" r:id="rId3"/>
    <p:sldId id="307" r:id="rId4"/>
    <p:sldId id="293" r:id="rId5"/>
    <p:sldId id="308" r:id="rId6"/>
    <p:sldId id="272" r:id="rId7"/>
    <p:sldId id="268" r:id="rId8"/>
    <p:sldId id="274" r:id="rId9"/>
    <p:sldId id="285" r:id="rId10"/>
    <p:sldId id="287" r:id="rId11"/>
    <p:sldId id="310" r:id="rId12"/>
    <p:sldId id="276" r:id="rId13"/>
    <p:sldId id="288" r:id="rId14"/>
    <p:sldId id="273" r:id="rId1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81BD"/>
    <a:srgbClr val="D0D8E8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1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54755-45A5-4196-9D55-0082DB5E7F42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62A74-1708-411A-B18D-C1DF3D4809C9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10.2.2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endParaRPr lang="pl-PL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Zapewnienie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równego dostępu do wysokiej jakości edukacji podstawowej, gimnazjalnej i </a:t>
            </a:r>
            <a:r>
              <a:rPr lang="pl-PL" b="1" dirty="0" err="1" smtClean="0">
                <a:solidFill>
                  <a:schemeClr val="bg1">
                    <a:lumMod val="50000"/>
                  </a:schemeClr>
                </a:solidFill>
              </a:rPr>
              <a:t>ponadgimnazjalnej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ZIT </a:t>
            </a:r>
            <a:r>
              <a:rPr lang="pl-PL" b="1" dirty="0" err="1" smtClean="0">
                <a:solidFill>
                  <a:schemeClr val="bg1">
                    <a:lumMod val="50000"/>
                  </a:schemeClr>
                </a:solidFill>
              </a:rPr>
              <a:t>WrOF</a:t>
            </a:r>
            <a:endParaRPr lang="pl-PL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428736"/>
          <a:ext cx="8786874" cy="483126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429420"/>
              </a:tblGrid>
              <a:tr h="451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94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Minimalizacja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problemu wiodącego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6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endParaRPr lang="pl-PL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działań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wyłącznie 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projektu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- 2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- 4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0857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Współpraca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/partnerstwo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jest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 zewnętrznymi wspierającymi ofertę edukacyjną i/lub organami prowadzącymi placówki oświatowe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jest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zewnętrznymi wspierającymi ofertę edukacyjną i/lub organami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prowadzącymi placówki oświatowe  -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/>
              <a:t>Kryterium 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571612"/>
          <a:ext cx="8643998" cy="4789242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214578"/>
                <a:gridCol w="6429420"/>
              </a:tblGrid>
              <a:tr h="3313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79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Doposażenie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bazy dydaktycznej i naukowej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doposażenie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bazy dydaktycznej i naukowej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pkt.;</a:t>
                      </a: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doposażenie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bazy dydaktycznej i naukowej – 3 pkt.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177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Doskonalenie umiejętności i kompetencji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nauczycieli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doskonalenia umiejętności i kompetencji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nauczycieli</a:t>
                      </a:r>
                      <a:r>
                        <a:rPr lang="pl-PL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pkt.;</a:t>
                      </a: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doskonalenie umiejętności i kompetencji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nauczycieli</a:t>
                      </a:r>
                      <a:r>
                        <a:rPr lang="pl-PL" sz="1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pkt.;</a:t>
                      </a:r>
                      <a:endParaRPr lang="pl-PL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1756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Rozwijanie kompetencji kluczowych uczniów – zajęcia dodatkowe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zakłada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realizacji zajęć dodatkowych dla uczniów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pkt.;</a:t>
                      </a: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realizację zajęć dodatkowych dla uczniów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2 </a:t>
                      </a: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 smtClean="0"/>
              <a:t>c.d. Kryterium </a:t>
            </a:r>
            <a:r>
              <a:rPr lang="pl-PL" altLang="pl-PL" sz="2600" b="1" dirty="0"/>
              <a:t>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l-PL" altLang="pl-PL" sz="2000" b="1" dirty="0" smtClean="0">
                <a:latin typeface="+mn-lt"/>
              </a:rPr>
              <a:t>Kryterium 2: </a:t>
            </a:r>
            <a:r>
              <a:rPr lang="pl-PL" sz="2000" b="1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dirty="0" err="1" smtClean="0">
                <a:latin typeface="+mn-lt"/>
              </a:rPr>
              <a:t>WrOF</a:t>
            </a:r>
            <a:endParaRPr lang="pl-PL" altLang="pl-PL" sz="2000" dirty="0" smtClean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2843" y="1300696"/>
          <a:ext cx="8858314" cy="515598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795658"/>
                <a:gridCol w="901743"/>
                <a:gridCol w="848700"/>
                <a:gridCol w="793919"/>
                <a:gridCol w="943918"/>
                <a:gridCol w="1016528"/>
                <a:gridCol w="871310"/>
                <a:gridCol w="972025"/>
                <a:gridCol w="857256"/>
                <a:gridCol w="857257"/>
              </a:tblGrid>
              <a:tr h="17308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i="1" kern="5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Wyszczególnienie</a:t>
                      </a:r>
                      <a:endParaRPr lang="pl-PL" sz="1000" i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i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Liczba uczniów objętych wsparciem w zakresie rozwijania kompetencji kluczowych w programie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objętych wsparciem z zakresu TIK w programie</a:t>
                      </a:r>
                    </a:p>
                    <a:p>
                      <a:pPr algn="ctr"/>
                      <a:endParaRPr lang="pl-PL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objętych wsparciem w programie</a:t>
                      </a:r>
                    </a:p>
                    <a:p>
                      <a:pPr algn="ctr"/>
                      <a:endParaRPr lang="pl-PL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szkół, których pracownie przedmiotowe zostały doposażone </a:t>
                      </a: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 programie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i placówek systemu oświaty wyposażonych w ramach programu w sprzęt TIK do prowadzenia zajęć edukacyjnych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i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Liczba uczniów, którzy nabyli kompetencje kluczowe po opuszczeniu</a:t>
                      </a:r>
                      <a:r>
                        <a:rPr lang="pl-PL" sz="1000" i="0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programu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  <a:r>
                        <a:rPr lang="pl-PL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nauczycieli</a:t>
                      </a: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którzy uzyskali kwalifikacje</a:t>
                      </a:r>
                      <a:r>
                        <a:rPr lang="pl-PL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lub nabyli kompetencje po opuszczeniu programu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szkół,</a:t>
                      </a:r>
                      <a:r>
                        <a:rPr lang="pl-PL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w których pracownie przedmiotowe </a:t>
                      </a: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wykorzystują</a:t>
                      </a:r>
                      <a:r>
                        <a:rPr lang="pl-PL" sz="1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 do prowadzenia zajęć edukacyjnych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i placówek systemu oświaty wykorzystujących sprzęt TIK do prowadzenia zajęć edukacyjnych</a:t>
                      </a:r>
                    </a:p>
                  </a:txBody>
                  <a:tcPr marL="68580" marR="68580" marT="0" marB="0" anchor="ctr"/>
                </a:tc>
              </a:tr>
              <a:tr h="445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37%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err="1" smtClean="0">
                          <a:effectLst/>
                          <a:latin typeface="+mj-lt"/>
                        </a:rPr>
                        <a:t>max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.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50-149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1-2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2-5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50%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do 65%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50%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do 65%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37%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5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</a:t>
                      </a:r>
                      <a:r>
                        <a:rPr lang="pl-PL" sz="1100" b="1" kern="5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150-250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3-4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6-8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65% do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65% do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 do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95%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50%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66%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</a:t>
                      </a:r>
                      <a:r>
                        <a:rPr lang="pl-PL" sz="1100" b="1" kern="5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250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95%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66%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6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71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pl-PL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600" b="1" dirty="0" smtClean="0">
                <a:latin typeface="+mj-lt"/>
              </a:rPr>
              <a:t>Kryterium 3: </a:t>
            </a:r>
            <a:r>
              <a:rPr lang="pl-PL" sz="2600" b="1" dirty="0" smtClean="0">
                <a:latin typeface="+mj-lt"/>
              </a:rPr>
              <a:t>Komplementarny charakter projektu</a:t>
            </a:r>
            <a:endParaRPr lang="pl-PL" altLang="pl-PL" sz="2600" dirty="0" smtClean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5720" y="4000504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 smtClean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 smtClean="0">
                <a:solidFill>
                  <a:srgbClr val="FFC000"/>
                </a:solidFill>
              </a:rPr>
              <a:t>na terenie danego ZIT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 smtClean="0">
                <a:solidFill>
                  <a:srgbClr val="FFC000"/>
                </a:solidFill>
              </a:rPr>
              <a:t>środków publicznych zewnętrznych</a:t>
            </a:r>
            <a:r>
              <a:rPr lang="pl-PL" sz="1600" dirty="0" smtClean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</a:t>
            </a:r>
            <a:r>
              <a:rPr lang="pl-PL" sz="1600" dirty="0" smtClean="0">
                <a:solidFill>
                  <a:schemeClr val="bg1"/>
                </a:solidFill>
              </a:rPr>
              <a:t>projektu</a:t>
            </a:r>
            <a:endParaRPr lang="pl-PL" sz="1600" dirty="0">
              <a:solidFill>
                <a:schemeClr val="bg1"/>
              </a:solidFill>
            </a:endParaRP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</a:t>
            </a:r>
            <a:r>
              <a:rPr lang="pl-PL" sz="1600" dirty="0" smtClean="0">
                <a:solidFill>
                  <a:schemeClr val="bg1"/>
                </a:solidFill>
              </a:rPr>
              <a:t>drugiego</a:t>
            </a:r>
            <a:endParaRPr lang="pl-PL" sz="1600" dirty="0">
              <a:solidFill>
                <a:schemeClr val="bg1"/>
              </a:solidFill>
            </a:endParaRP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bardziej </a:t>
            </a:r>
            <a:r>
              <a:rPr lang="pl-PL" sz="1600" dirty="0">
                <a:solidFill>
                  <a:schemeClr val="bg1"/>
                </a:solidFill>
              </a:rPr>
              <a:t>kompleksowym potraktowaniem problemu, m.in. poprzez zaadresowanie projektu do tej samej grupy docelowej, tego samego beneficjenta, tego samego terytorium, uzależnienia realizacji jednego projektu od przeprowadzenia innego przedsięwzięcia itp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428736"/>
          <a:ext cx="8643998" cy="22936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296440"/>
                <a:gridCol w="534755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max oceny: 1,25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max oceny: 2,5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max oceny: 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(max</a:t>
                      </a:r>
                      <a:r>
                        <a:rPr lang="pl-PL" sz="1400" kern="50" baseline="0" dirty="0" smtClean="0">
                          <a:effectLst/>
                        </a:rPr>
                        <a:t> 5 </a:t>
                      </a:r>
                      <a:r>
                        <a:rPr lang="pl-PL" sz="1400" kern="50" baseline="0" dirty="0" err="1" smtClean="0">
                          <a:effectLst/>
                        </a:rPr>
                        <a:t>pkt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– </a:t>
                      </a:r>
                      <a:r>
                        <a:rPr lang="pl-PL" sz="1400" kern="50" dirty="0">
                          <a:effectLst/>
                        </a:rPr>
                        <a:t>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1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/>
              <a:t>Dziękujemy 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sz="1600" dirty="0" smtClean="0"/>
              <a:t>Instytucja Pośrednicząca ZIT </a:t>
            </a:r>
            <a:r>
              <a:rPr lang="pl-PL" sz="1600" dirty="0" err="1"/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80 06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dirty="0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 dirty="0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 dirty="0"/>
              <a:t>To 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 dirty="0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realizacja zintegrowanych projektów odpowiadających w sposób kompleksowy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na </a:t>
            </a:r>
            <a:r>
              <a:rPr lang="pl-PL" altLang="pl-PL" dirty="0">
                <a:solidFill>
                  <a:srgbClr val="444444"/>
                </a:solidFill>
              </a:rPr>
              <a:t>potrzeby i problemy obszarów metropolitalnych oraz sprzyjanie ich rozwojowi, współpracy i integracji, przede wszystkim tam, gdzie skala problemów związanych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z </a:t>
            </a:r>
            <a:r>
              <a:rPr lang="pl-PL" altLang="pl-PL" dirty="0">
                <a:solidFill>
                  <a:srgbClr val="444444"/>
                </a:solidFill>
              </a:rPr>
              <a:t>brakiem współpracy i 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j-lt"/>
                <a:cs typeface="Aharoni" pitchFamily="2" charset="-79"/>
              </a:rPr>
              <a:t>Zintegrowane Inwestycje Terytorialne (ZIT) </a:t>
            </a:r>
            <a:r>
              <a:rPr lang="pl-PL" sz="2800" b="1" i="1" dirty="0">
                <a:latin typeface="+mj-lt"/>
                <a:cs typeface="Aharoni" pitchFamily="2" charset="-79"/>
              </a:rPr>
              <a:t>w </a:t>
            </a:r>
            <a:r>
              <a:rPr lang="pl-PL" sz="2800" b="1" dirty="0">
                <a:latin typeface="+mj-lt"/>
                <a:cs typeface="Aharoni" pitchFamily="2" charset="-79"/>
              </a:rPr>
              <a:t>Polsce</a:t>
            </a:r>
            <a:endParaRPr lang="pl-PL" sz="2800" dirty="0"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altLang="pl-PL" dirty="0">
              <a:latin typeface="+mj-lt"/>
            </a:endParaRPr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75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W Polsce </a:t>
            </a:r>
            <a:r>
              <a:rPr lang="pl-PL" dirty="0" err="1"/>
              <a:t>ZIT-y</a:t>
            </a:r>
            <a:r>
              <a:rPr lang="pl-PL" dirty="0"/>
              <a:t> realizowane są </a:t>
            </a:r>
            <a:r>
              <a:rPr lang="pl-PL" b="1" dirty="0"/>
              <a:t>na terenie miast wojewódzkich</a:t>
            </a:r>
            <a:r>
              <a:rPr lang="pl-PL" dirty="0"/>
              <a:t> i powiązanych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nimi obszarach funkcjonalnych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Poza ośrodkami wojewódzkimi </a:t>
            </a:r>
            <a:r>
              <a:rPr lang="pl-PL" dirty="0" err="1"/>
              <a:t>ZIT-y</a:t>
            </a:r>
            <a:r>
              <a:rPr lang="pl-PL" dirty="0"/>
              <a:t> mogą być realizowane także </a:t>
            </a:r>
            <a:r>
              <a:rPr lang="pl-PL" b="1" dirty="0"/>
              <a:t>na terenie miast  o charakterze regionalnym 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 err="1"/>
              <a:t>subregionalnym</a:t>
            </a:r>
            <a:endParaRPr lang="pl-PL" b="1" dirty="0"/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Ogółem w skład wszystkich </a:t>
            </a:r>
            <a:r>
              <a:rPr lang="pl-PL" dirty="0" err="1"/>
              <a:t>ZIT-ów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Polsce wchodzi </a:t>
            </a:r>
            <a:r>
              <a:rPr lang="pl-PL" b="1" dirty="0"/>
              <a:t>350 gmin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b="1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Łączny </a:t>
            </a:r>
            <a:r>
              <a:rPr lang="pl-PL" b="1" dirty="0"/>
              <a:t>budżet </a:t>
            </a:r>
            <a:r>
              <a:rPr lang="pl-PL" b="1" dirty="0" err="1"/>
              <a:t>ZIT-ów</a:t>
            </a:r>
            <a:r>
              <a:rPr lang="pl-PL" b="1" dirty="0"/>
              <a:t> to 3 748 000 </a:t>
            </a:r>
            <a:r>
              <a:rPr lang="pl-PL" b="1" dirty="0" err="1"/>
              <a:t>000</a:t>
            </a:r>
            <a:r>
              <a:rPr lang="pl-PL" b="1" dirty="0"/>
              <a:t> €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 smtClean="0"/>
              <a:t>WrOF</a:t>
            </a:r>
            <a:r>
              <a:rPr lang="pl-PL" sz="2000" dirty="0" smtClean="0"/>
              <a:t>.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-500098" y="857232"/>
            <a:ext cx="9644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10.4 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3500461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60"/>
                <a:gridCol w="1428760"/>
                <a:gridCol w="2214578"/>
                <a:gridCol w="1643074"/>
                <a:gridCol w="2000263"/>
              </a:tblGrid>
              <a:tr h="5385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6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Regionalny Program Operacyjny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6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36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4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pl-PL" sz="14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</a:t>
                      </a: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jakości </a:t>
                      </a:r>
                      <a:b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</a:t>
                      </a:r>
                      <a:r>
                        <a:rPr lang="pl-PL" sz="14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4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/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równego dostępu do wysokiej jakości edukacji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na terenie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z 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/>
                        <a:t>Zapewnienie równego dostępu do wysokiej jakości edukacji podstawowej, gimnazjalnej i </a:t>
                      </a:r>
                      <a:r>
                        <a:rPr lang="pl-PL" sz="1400" b="0" dirty="0" err="1" smtClean="0"/>
                        <a:t>ponadgimnazjalnej</a:t>
                      </a:r>
                      <a:endParaRPr lang="pl-PL" sz="1400" b="0" u="non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50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</a:t>
            </a:r>
            <a:r>
              <a:rPr lang="pl-PL" sz="3600" dirty="0" err="1"/>
              <a:t>WrOF</a:t>
            </a:r>
            <a:r>
              <a:rPr lang="pl-PL" sz="3600" dirty="0"/>
              <a:t>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10.2.2</a:t>
            </a:r>
            <a:r>
              <a:rPr lang="pl-PL" sz="2400" dirty="0"/>
              <a:t>: </a:t>
            </a:r>
            <a:r>
              <a:rPr lang="pl-PL" sz="2400" b="1" dirty="0" smtClean="0"/>
              <a:t>12 512 </a:t>
            </a:r>
            <a:r>
              <a:rPr lang="pl-PL" sz="2400" b="1" dirty="0" smtClean="0"/>
              <a:t>000 €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</a:t>
            </a:r>
            <a:r>
              <a:rPr lang="pl-PL" sz="2000" dirty="0" smtClean="0"/>
              <a:t>nr </a:t>
            </a:r>
            <a:r>
              <a:rPr lang="pl-PL" sz="2000" dirty="0" smtClean="0"/>
              <a:t>RPDS.10.02.02-IZ.00-02-241/17</a:t>
            </a:r>
            <a:r>
              <a:rPr lang="pl-PL" sz="2000" dirty="0" smtClean="0"/>
              <a:t>: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1 970 120 €</a:t>
            </a:r>
            <a:r>
              <a:rPr lang="pl-PL" sz="2000" dirty="0" smtClean="0"/>
              <a:t> </a:t>
            </a:r>
            <a:r>
              <a:rPr lang="pl-PL" sz="2000" dirty="0" smtClean="0"/>
              <a:t>(</a:t>
            </a:r>
            <a:r>
              <a:rPr lang="pl-PL" sz="2000" b="1" dirty="0" smtClean="0"/>
              <a:t>tj. 8 317 059 PLN</a:t>
            </a:r>
            <a:r>
              <a:rPr lang="pl-PL" sz="2000" dirty="0" smtClean="0"/>
              <a:t>)</a:t>
            </a: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ocena zgodności projektu ze Strategią ZIT </a:t>
            </a:r>
            <a:r>
              <a:rPr lang="pl-PL" altLang="pl-PL" sz="2600" b="1" dirty="0" err="1"/>
              <a:t>WrOF</a:t>
            </a:r>
            <a:r>
              <a:rPr lang="pl-PL" altLang="pl-PL" sz="2600" b="1" dirty="0"/>
              <a:t> – </a:t>
            </a:r>
            <a:r>
              <a:rPr lang="pl-PL" altLang="pl-PL" sz="2600" b="1" dirty="0" smtClean="0"/>
              <a:t>               50</a:t>
            </a:r>
            <a:r>
              <a:rPr lang="pl-PL" altLang="pl-PL" sz="2600" b="1" dirty="0"/>
              <a:t>% wszystkich możliwych punktów</a:t>
            </a:r>
            <a:r>
              <a:rPr lang="pl-PL" altLang="pl-PL" sz="2600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2000240"/>
          <a:ext cx="8501120" cy="31432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3929090"/>
                <a:gridCol w="1428760"/>
                <a:gridCol w="171386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701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realizację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25 </a:t>
                      </a:r>
                      <a:r>
                        <a:rPr lang="pl-PL" sz="1600" b="1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baseline="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pl-PL" sz="1600" b="1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357813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</a:t>
            </a:r>
            <a:r>
              <a:rPr lang="pl-PL" sz="1600" b="1" kern="50" dirty="0">
                <a:solidFill>
                  <a:srgbClr val="FFC000"/>
                </a:solidFill>
                <a:latin typeface="+mn-lt"/>
              </a:rPr>
              <a:t>min. </a:t>
            </a:r>
            <a:r>
              <a:rPr lang="pl-PL" sz="1600" b="1" kern="50" dirty="0" smtClean="0">
                <a:solidFill>
                  <a:srgbClr val="FFC000"/>
                </a:solidFill>
                <a:latin typeface="+mn-lt"/>
              </a:rPr>
              <a:t>50%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możliwej do uzyskania oceny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maksymalnej 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</a:t>
            </a:r>
            <a:r>
              <a:rPr lang="pl-PL" sz="1600" dirty="0" smtClean="0">
                <a:solidFill>
                  <a:schemeClr val="bg1"/>
                </a:solidFill>
              </a:rPr>
              <a:t>wniosku </a:t>
            </a:r>
            <a:r>
              <a:rPr lang="pl-PL" sz="1600" b="1" dirty="0" smtClean="0">
                <a:solidFill>
                  <a:srgbClr val="FFC000"/>
                </a:solidFill>
              </a:rPr>
              <a:t>(25 pkt.).</a:t>
            </a:r>
            <a:endParaRPr lang="pl-PL" sz="1600" b="1" kern="5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</a:t>
            </a:r>
            <a:r>
              <a:rPr lang="pl-PL" sz="1600" dirty="0">
                <a:solidFill>
                  <a:schemeClr val="bg1"/>
                </a:solidFill>
              </a:rPr>
              <a:t>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</a:t>
            </a:r>
            <a:r>
              <a:rPr lang="pl-PL" sz="1600" b="1" dirty="0" smtClean="0">
                <a:solidFill>
                  <a:srgbClr val="FFC000"/>
                </a:solidFill>
              </a:rPr>
              <a:t>szczegółowych</a:t>
            </a:r>
            <a:endParaRPr lang="pl-PL" sz="1600" b="1" dirty="0">
              <a:solidFill>
                <a:srgbClr val="FFC000"/>
              </a:solidFill>
            </a:endParaRP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 smtClean="0">
                <a:solidFill>
                  <a:srgbClr val="FFC000"/>
                </a:solidFill>
              </a:rPr>
              <a:t>opisowy</a:t>
            </a: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rgbClr val="FFC000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</a:t>
            </a:r>
            <a:r>
              <a:rPr lang="pl-PL" sz="1600" dirty="0" smtClean="0">
                <a:solidFill>
                  <a:schemeClr val="bg1"/>
                </a:solidFill>
                <a:cs typeface="Times New Roman" pitchFamily="18" charset="0"/>
              </a:rPr>
              <a:t>punktów</a:t>
            </a:r>
            <a:endParaRPr lang="pl-PL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57158" y="1071546"/>
            <a:ext cx="842965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1125</Words>
  <Application>Microsoft Office PowerPoint</Application>
  <PresentationFormat>Pokaz na ekranie (4:3)</PresentationFormat>
  <Paragraphs>261</Paragraphs>
  <Slides>14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770</cp:revision>
  <dcterms:created xsi:type="dcterms:W3CDTF">2015-04-22T07:48:15Z</dcterms:created>
  <dcterms:modified xsi:type="dcterms:W3CDTF">2017-05-24T10:47:05Z</dcterms:modified>
</cp:coreProperties>
</file>