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43"/>
  </p:notesMasterIdLst>
  <p:handoutMasterIdLst>
    <p:handoutMasterId r:id="rId44"/>
  </p:handoutMasterIdLst>
  <p:sldIdLst>
    <p:sldId id="256" r:id="rId7"/>
    <p:sldId id="486" r:id="rId8"/>
    <p:sldId id="402" r:id="rId9"/>
    <p:sldId id="513" r:id="rId10"/>
    <p:sldId id="489" r:id="rId11"/>
    <p:sldId id="452" r:id="rId12"/>
    <p:sldId id="506" r:id="rId13"/>
    <p:sldId id="507" r:id="rId14"/>
    <p:sldId id="511" r:id="rId15"/>
    <p:sldId id="510" r:id="rId16"/>
    <p:sldId id="512" r:id="rId17"/>
    <p:sldId id="516" r:id="rId18"/>
    <p:sldId id="404" r:id="rId19"/>
    <p:sldId id="517" r:id="rId20"/>
    <p:sldId id="519" r:id="rId21"/>
    <p:sldId id="522" r:id="rId22"/>
    <p:sldId id="503" r:id="rId23"/>
    <p:sldId id="504" r:id="rId24"/>
    <p:sldId id="505" r:id="rId25"/>
    <p:sldId id="453" r:id="rId26"/>
    <p:sldId id="515" r:id="rId27"/>
    <p:sldId id="495" r:id="rId28"/>
    <p:sldId id="498" r:id="rId29"/>
    <p:sldId id="499" r:id="rId30"/>
    <p:sldId id="460" r:id="rId31"/>
    <p:sldId id="492" r:id="rId32"/>
    <p:sldId id="491" r:id="rId33"/>
    <p:sldId id="501" r:id="rId34"/>
    <p:sldId id="502" r:id="rId35"/>
    <p:sldId id="454" r:id="rId36"/>
    <p:sldId id="487" r:id="rId37"/>
    <p:sldId id="406" r:id="rId38"/>
    <p:sldId id="488" r:id="rId39"/>
    <p:sldId id="407" r:id="rId40"/>
    <p:sldId id="490" r:id="rId41"/>
    <p:sldId id="414" r:id="rId42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kudowicz" initials="BA" lastIdx="22" clrIdx="0">
    <p:extLst>
      <p:ext uri="{19B8F6BF-5375-455C-9EA6-DF929625EA0E}">
        <p15:presenceInfo xmlns:p15="http://schemas.microsoft.com/office/powerpoint/2012/main" xmlns="" userId="S-1-5-21-2307463862-1796714280-2582106076-3653" providerId="AD"/>
      </p:ext>
    </p:extLst>
  </p:cmAuthor>
  <p:cmAuthor id="2" name="Your User Name" initials="YU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9" autoAdjust="0"/>
    <p:restoredTop sz="86574" autoAdjust="0"/>
  </p:normalViewPr>
  <p:slideViewPr>
    <p:cSldViewPr>
      <p:cViewPr varScale="1">
        <p:scale>
          <a:sx n="117" d="100"/>
          <a:sy n="117" d="100"/>
        </p:scale>
        <p:origin x="-16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7C52-8504-4626-B7FD-6F155F718BA2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2643-A122-436B-9184-909962A1E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4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B40B-533F-458A-801B-70E3A2B835CB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687A7-5B0D-4588-A16A-70E6F2106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80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66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29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33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50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345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172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968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2357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46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8242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4368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915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400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334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65944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8873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482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4944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30875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156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6720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6104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6072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69655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4316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9130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21709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59988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46785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8671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91396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9770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9082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39316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3815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67895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1189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96467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6905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609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25438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4967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7452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41097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9481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01245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7830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56773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00913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71052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80399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922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41152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4472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41510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15028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87751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50372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5901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2017-05-19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8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3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4824536" cy="4600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835696" y="4653136"/>
            <a:ext cx="71797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Wsparcie w ramach 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Regionalnego Programu  Operacyjnego WD na lata 2014-2020</a:t>
            </a:r>
          </a:p>
          <a:p>
            <a:pPr algn="ctr"/>
            <a:endParaRPr lang="pl-PL" sz="1000" b="1" i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endParaRPr lang="pl-PL" sz="1000" b="1" i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pl-PL" sz="10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Schemat 1.2 </a:t>
            </a:r>
            <a:r>
              <a:rPr lang="pl-PL" sz="1000" b="1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 Wsparcie dla przedsiębiorstw chcących rozpocząć lub rozwinąć działalność B+R</a:t>
            </a:r>
            <a:endParaRPr lang="pl-PL" sz="1200" b="1" i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endParaRPr lang="pl-PL" sz="1000" b="1" i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l-PL" sz="1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Schemat 1.2 B </a:t>
            </a:r>
            <a:r>
              <a:rPr lang="pl-PL" sz="10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Tworzenie i rozwój infrastruktury B+R </a:t>
            </a:r>
            <a:r>
              <a:rPr lang="pl-PL" sz="1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przedsiębiorstw</a:t>
            </a:r>
            <a:endParaRPr lang="pl-PL" sz="1200" b="1" i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623731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Wrocław,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24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.05.2017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r.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WYDATKI KWALIFIKOWALNE 1.2 A</a:t>
            </a:r>
            <a:endParaRPr lang="pl-PL" b="1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15919" y="1916832"/>
            <a:ext cx="82089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400" b="1" dirty="0">
              <a:solidFill>
                <a:srgbClr val="FF000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l-PL" sz="1400" u="sng" dirty="0" smtClean="0"/>
              <a:t>KOSZTY OSOBOWE ZWIĄZANE Z ZARZĄDZANIEM PROJEKTEM (DE MINIMIS)</a:t>
            </a:r>
          </a:p>
          <a:p>
            <a:pPr lvl="0" algn="just"/>
            <a:r>
              <a:rPr lang="pl-PL" sz="1400" dirty="0"/>
              <a:t>W przypadku, gdy zarządzanie projektem jest wykonywane przez podmiot wybrany </a:t>
            </a:r>
            <a:r>
              <a:rPr lang="pl-PL" sz="1400" b="1" dirty="0"/>
              <a:t>zgodnie z zasadą </a:t>
            </a:r>
            <a:r>
              <a:rPr lang="pl-PL" sz="1400" b="1" dirty="0" smtClean="0"/>
              <a:t>konkurencyjności/ustawą </a:t>
            </a:r>
            <a:r>
              <a:rPr lang="pl-PL" sz="1400" b="1" dirty="0"/>
              <a:t>Prawo zamówień publicznych</a:t>
            </a:r>
            <a:r>
              <a:rPr lang="pl-PL" sz="1400" dirty="0"/>
              <a:t>, wydatki dotyczące jego wynagrodzenia są kwalifikowalne w takiej wysokości, jaka wynika z podpisanej umowy. </a:t>
            </a:r>
            <a:endParaRPr lang="pl-PL" sz="1400" dirty="0" smtClean="0"/>
          </a:p>
          <a:p>
            <a:pPr lvl="0" algn="just"/>
            <a:endParaRPr lang="pl-PL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l-PL" sz="1400" u="sng" dirty="0" smtClean="0"/>
              <a:t>KOSZTY OSOBOWE ZWIĄZANE Z ZARZĄDZANIEM PROJEKTEM Z TYTUŁU UMOWY O PRACĘ (DE MINIMIS)</a:t>
            </a:r>
          </a:p>
          <a:p>
            <a:pPr lvl="0" algn="just"/>
            <a:r>
              <a:rPr lang="pl-PL" sz="1400" dirty="0"/>
              <a:t>W ramach tej </a:t>
            </a:r>
            <a:r>
              <a:rPr lang="pl-PL" sz="1400" dirty="0" smtClean="0"/>
              <a:t>kategorii kwalifikować do dofinansowania można </a:t>
            </a:r>
            <a:r>
              <a:rPr lang="pl-PL" sz="1400" dirty="0"/>
              <a:t>wydatki związane z zarządzaniem projektem </a:t>
            </a:r>
            <a:r>
              <a:rPr lang="pl-PL" sz="1400" dirty="0" smtClean="0"/>
              <a:t>nieobjęte </a:t>
            </a:r>
            <a:r>
              <a:rPr lang="pl-PL" sz="1400" dirty="0"/>
              <a:t>zasadą konkurencyjności/ustawą Prawo zamówień </a:t>
            </a:r>
            <a:r>
              <a:rPr lang="pl-PL" sz="1400" dirty="0" smtClean="0"/>
              <a:t>publicznych, </a:t>
            </a:r>
            <a:r>
              <a:rPr lang="pl-PL" sz="1400" dirty="0"/>
              <a:t>nieprzekraczające 1% całkowitych wydatków kwalifikowalnych w ramach projektu (2% dla projektów o wartości poniżej 500 000 PLN wydatków kwalifikowalnych) i </a:t>
            </a:r>
            <a:r>
              <a:rPr lang="pl-PL" sz="1400" dirty="0" smtClean="0"/>
              <a:t>nieprzekraczające </a:t>
            </a:r>
            <a:r>
              <a:rPr lang="pl-PL" sz="1400" dirty="0"/>
              <a:t>5 000 PLN brutto </a:t>
            </a:r>
            <a:r>
              <a:rPr lang="pl-PL" sz="1400" dirty="0" smtClean="0"/>
              <a:t>miesięcznie).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pl-PL" sz="1400" u="sng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WKŁAD NIEPIENIĘŻNY</a:t>
            </a:r>
          </a:p>
          <a:p>
            <a:pPr algn="just"/>
            <a:r>
              <a:rPr lang="pl-PL" sz="1400" dirty="0"/>
              <a:t>Wkład niepieniężny może stanowić wydatek kwalifikowalny zgodnie z Podrozdziałem 6.10. </a:t>
            </a:r>
            <a:r>
              <a:rPr lang="pl-PL" sz="1400" dirty="0" smtClean="0"/>
              <a:t>Wytycznych </a:t>
            </a:r>
            <a:r>
              <a:rPr lang="pl-PL" sz="1400" dirty="0"/>
              <a:t>dotyczących kwalifikowalności wydatków Europejskiego Funduszu Rozwoju Regionalnego, Europejskiego Funduszu Społecznego oraz Funduszu Spójności na lata </a:t>
            </a:r>
            <a:r>
              <a:rPr lang="pl-PL" sz="1400" dirty="0" smtClean="0"/>
              <a:t>2014-2020.</a:t>
            </a:r>
            <a:endParaRPr lang="pl-PL" sz="1400" dirty="0" smtClean="0"/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/>
              <a:t>KOSZTY BADAŃ </a:t>
            </a:r>
            <a:endParaRPr lang="pl-PL" sz="1400" u="sng" dirty="0" smtClean="0"/>
          </a:p>
          <a:p>
            <a:pPr algn="just"/>
            <a:r>
              <a:rPr lang="pl-PL" sz="1400" dirty="0"/>
              <a:t>K</a:t>
            </a:r>
            <a:r>
              <a:rPr lang="pl-PL" sz="1400" dirty="0" smtClean="0"/>
              <a:t>oszty </a:t>
            </a:r>
            <a:r>
              <a:rPr lang="pl-PL" sz="1400" dirty="0"/>
              <a:t>badań zlecane podmiotom zewnętrznym niezbędnych w celu realizacji </a:t>
            </a:r>
            <a:r>
              <a:rPr lang="pl-PL" sz="1400" dirty="0" smtClean="0"/>
              <a:t>projektu</a:t>
            </a:r>
            <a:r>
              <a:rPr lang="pl-PL" sz="1400" dirty="0"/>
              <a:t>.</a:t>
            </a:r>
            <a:endParaRPr lang="pl-PL" sz="1400" u="sng" dirty="0"/>
          </a:p>
        </p:txBody>
      </p:sp>
    </p:spTree>
    <p:extLst>
      <p:ext uri="{BB962C8B-B14F-4D97-AF65-F5344CB8AC3E}">
        <p14:creationId xmlns:p14="http://schemas.microsoft.com/office/powerpoint/2010/main" val="965429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WYDATKI KWALIFIKOWALNE 1.2 A</a:t>
            </a:r>
            <a:endParaRPr lang="pl-PL" b="1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87826" y="184482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400" b="1" dirty="0">
              <a:solidFill>
                <a:srgbClr val="FF000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l-PL" sz="1400" u="sng" dirty="0"/>
              <a:t>KOSZTY OGÓLNE I INNE KOSZTY OPERACYJNE, W TYM KOSZTY MATERIAŁÓW, DOSTAW I PODOBNYCH PRODUKTÓW, PONOSZONE BEZPOŚREDNIO W WYNIKU REALIZACJI PROJEKTU </a:t>
            </a:r>
            <a:endParaRPr lang="pl-PL" sz="1400" u="sng" dirty="0" smtClean="0"/>
          </a:p>
          <a:p>
            <a:pPr lvl="0" algn="just"/>
            <a:endParaRPr lang="pl-PL" sz="1400" dirty="0" smtClean="0"/>
          </a:p>
          <a:p>
            <a:pPr lvl="0" algn="just"/>
            <a:r>
              <a:rPr lang="pl-PL" sz="1400" dirty="0" smtClean="0"/>
              <a:t>W </a:t>
            </a:r>
            <a:r>
              <a:rPr lang="pl-PL" sz="1400" dirty="0"/>
              <a:t>ramach tej kategorii kwalifikowane są m.in. następujące rodzaje kosztów: </a:t>
            </a:r>
            <a:endParaRPr lang="pl-PL" sz="1400" dirty="0" smtClean="0"/>
          </a:p>
          <a:p>
            <a:pPr lvl="0" algn="just"/>
            <a:endParaRPr lang="pl-PL" sz="14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400" dirty="0" smtClean="0"/>
              <a:t>materiały</a:t>
            </a:r>
            <a:r>
              <a:rPr lang="pl-PL" sz="1400" dirty="0"/>
              <a:t>, np. surowce, półprodukty, odczynniki; </a:t>
            </a:r>
            <a:endParaRPr lang="pl-PL" sz="1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400" dirty="0" smtClean="0"/>
              <a:t>sprzęt </a:t>
            </a:r>
            <a:r>
              <a:rPr lang="pl-PL" sz="1400" dirty="0"/>
              <a:t>laboratoryjny (co do zasady wszystkie zakupy niespełniające wymogu środka trwałego zgodnie z ustawą o rachunkowości oraz z przyjętą polityką rachunkowości); </a:t>
            </a:r>
            <a:endParaRPr lang="pl-PL" sz="1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400" dirty="0" smtClean="0"/>
              <a:t>serwis </a:t>
            </a:r>
            <a:r>
              <a:rPr lang="pl-PL" sz="1400" dirty="0"/>
              <a:t>i kwalifikacja sprzętu laboratoryjnego; </a:t>
            </a:r>
            <a:endParaRPr lang="pl-PL" sz="1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400" dirty="0" smtClean="0"/>
              <a:t>wynajem </a:t>
            </a:r>
            <a:r>
              <a:rPr lang="pl-PL" sz="1400" dirty="0"/>
              <a:t>powierzchni laboratoryjnej; </a:t>
            </a:r>
            <a:endParaRPr lang="pl-PL" sz="1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400" dirty="0" smtClean="0"/>
              <a:t>elementy </a:t>
            </a:r>
            <a:r>
              <a:rPr lang="pl-PL" sz="1400" dirty="0"/>
              <a:t>służące do budowy i na stałe zainstalowane w prototypie, instalacji pilotażowej lub demonstracyjnej; </a:t>
            </a:r>
            <a:endParaRPr lang="pl-PL" sz="1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400" dirty="0" smtClean="0"/>
              <a:t>koszty </a:t>
            </a:r>
            <a:r>
              <a:rPr lang="pl-PL" sz="1400" dirty="0"/>
              <a:t>zgłoszenia wynalazku, wzoru użytkowego i wzoru przemysłowego do urzędów patentowych (z wyłączeniem kosztów związanych z postępowaniami sądowymi). </a:t>
            </a:r>
            <a:endParaRPr lang="pl-PL" sz="1400" dirty="0" smtClean="0"/>
          </a:p>
          <a:p>
            <a:pPr lvl="0" algn="just"/>
            <a:endParaRPr lang="pl-PL" sz="1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/>
              <a:t>WYDATKI/ KOSZTY OSOBOWE ZWIĄZANE Z ZAANGAŻOWANIEM </a:t>
            </a:r>
            <a:r>
              <a:rPr lang="pl-PL" sz="1400" u="sng" dirty="0" smtClean="0"/>
              <a:t>PERSONELU</a:t>
            </a:r>
            <a:endParaRPr lang="pl-PL" sz="1400" u="sng" dirty="0"/>
          </a:p>
          <a:p>
            <a:pPr algn="just"/>
            <a:endParaRPr lang="pl-PL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17200180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projektów – konkurs 1.2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A</a:t>
            </a:r>
            <a:endParaRPr lang="pl-PL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5" y="2068860"/>
            <a:ext cx="8743268" cy="34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27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66906" y="1340768"/>
            <a:ext cx="57583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</a:endParaRPr>
          </a:p>
          <a:p>
            <a:pPr algn="ctr"/>
            <a:r>
              <a:rPr lang="pl-PL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Dolnośląskie Inteligentne Specjalizacje</a:t>
            </a:r>
          </a:p>
          <a:p>
            <a:pPr algn="ctr"/>
            <a:r>
              <a:rPr lang="pl-PL" sz="10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(na podstawie dokumentu  </a:t>
            </a:r>
            <a:r>
              <a:rPr lang="pl-PL" sz="10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Ramy strategiczne na rzecz inteligentnych specjalizacji Dolnego Śląska</a:t>
            </a:r>
            <a:r>
              <a:rPr lang="pl-PL" sz="10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58358" y="2907034"/>
            <a:ext cx="4372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BRANŻA CHEMICZNA I FARMACEUTYCZNA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177323" y="3446979"/>
            <a:ext cx="296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MOBILNOŚĆ PRZESTRZENNA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187110" y="3954486"/>
            <a:ext cx="314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ŻYWNOŚĆ WYSOKIEJ JAKOŚCI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177323" y="4503838"/>
            <a:ext cx="347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SUROWCE NATURALNE I WTÓRNE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187110" y="506993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PRODUKCJA MASZYN I URZĄDZEŃ, OBRÓBKA MATERIAŁÓW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177323" y="558924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TECHNOLOGIE INFORMACYJNO-KOMUNIKACYJNE (ICT) 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1257500" y="2907034"/>
            <a:ext cx="504056" cy="360040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 w prawo 11"/>
          <p:cNvSpPr/>
          <p:nvPr/>
        </p:nvSpPr>
        <p:spPr>
          <a:xfrm>
            <a:off x="1282907" y="3451625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prawo 12"/>
          <p:cNvSpPr/>
          <p:nvPr/>
        </p:nvSpPr>
        <p:spPr>
          <a:xfrm>
            <a:off x="1302662" y="4534695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 w prawo 13"/>
          <p:cNvSpPr/>
          <p:nvPr/>
        </p:nvSpPr>
        <p:spPr>
          <a:xfrm>
            <a:off x="1279764" y="5625781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prawo 14"/>
          <p:cNvSpPr/>
          <p:nvPr/>
        </p:nvSpPr>
        <p:spPr>
          <a:xfrm>
            <a:off x="1292825" y="3963778"/>
            <a:ext cx="504056" cy="360040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Strzałka w prawo 15"/>
          <p:cNvSpPr/>
          <p:nvPr/>
        </p:nvSpPr>
        <p:spPr>
          <a:xfrm>
            <a:off x="1284580" y="5117115"/>
            <a:ext cx="504056" cy="360040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0983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projektów – konkurs 1.2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A</a:t>
            </a:r>
            <a:endParaRPr lang="pl-PL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4" y="2060848"/>
            <a:ext cx="8532440" cy="14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" y="4709596"/>
            <a:ext cx="2338372" cy="118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65" y="4557348"/>
            <a:ext cx="3975345" cy="14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31" y="4557348"/>
            <a:ext cx="2032211" cy="106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31" y="5662241"/>
            <a:ext cx="2153624" cy="2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4" y="3609511"/>
            <a:ext cx="8383687" cy="35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14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projektów – konkurs 1.2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A</a:t>
            </a:r>
            <a:endParaRPr lang="pl-PL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" y="1695786"/>
            <a:ext cx="215281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17" y="2276872"/>
            <a:ext cx="3864843" cy="15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13062"/>
            <a:ext cx="1872208" cy="242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0" y="4437112"/>
            <a:ext cx="8097277" cy="15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27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projektów – konkurs 1.2 </a:t>
            </a:r>
            <a:r>
              <a:rPr lang="pl-PL" b="1" dirty="0">
                <a:solidFill>
                  <a:srgbClr val="1F497D"/>
                </a:solidFill>
                <a:cs typeface="Arial" pitchFamily="34" charset="0"/>
              </a:rPr>
              <a:t>A</a:t>
            </a:r>
            <a:endParaRPr lang="pl-PL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204864"/>
            <a:ext cx="7877038" cy="321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64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27584" y="1201578"/>
            <a:ext cx="727280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Schemat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1.2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B Tworzenie i rozwój infrastruktury B+R przedsiębiorstw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23728" y="1844824"/>
            <a:ext cx="48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Rodzaj projektów podlegających dofinansowaniu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2123728" y="1844824"/>
            <a:ext cx="4892944" cy="425110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 rot="6827747">
            <a:off x="6578550" y="2601983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 rot="4322197">
            <a:off x="2145977" y="2558648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5" name="Prostokąt z rogami zaokrąglonymi z jednej strony 14"/>
          <p:cNvSpPr/>
          <p:nvPr/>
        </p:nvSpPr>
        <p:spPr>
          <a:xfrm rot="5400000">
            <a:off x="1683259" y="1828343"/>
            <a:ext cx="1384994" cy="3960440"/>
          </a:xfrm>
          <a:prstGeom prst="round2Same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Prostokąt z rogami zaokrąglonymi z jednej strony 15"/>
          <p:cNvSpPr/>
          <p:nvPr/>
        </p:nvSpPr>
        <p:spPr>
          <a:xfrm rot="16200000">
            <a:off x="6064953" y="1841071"/>
            <a:ext cx="1384994" cy="3960440"/>
          </a:xfrm>
          <a:prstGeom prst="round2Same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trzałka w prawo 22"/>
          <p:cNvSpPr/>
          <p:nvPr/>
        </p:nvSpPr>
        <p:spPr>
          <a:xfrm rot="6827747">
            <a:off x="6633654" y="4625389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4" name="Strzałka w prawo 23"/>
          <p:cNvSpPr/>
          <p:nvPr/>
        </p:nvSpPr>
        <p:spPr>
          <a:xfrm rot="4322197">
            <a:off x="2201081" y="4582054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70891" y="3429000"/>
            <a:ext cx="3985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Tworzenie laboratoriów </a:t>
            </a:r>
            <a:r>
              <a:rPr lang="pl-PL" sz="1600" dirty="0"/>
              <a:t>specjalistycznych oraz działów badawczo-rozwojowych w przedsiębiorstwach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4777230" y="3516174"/>
            <a:ext cx="3949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Tworzenie centrów  </a:t>
            </a:r>
            <a:r>
              <a:rPr lang="pl-PL" sz="1600" dirty="0"/>
              <a:t>badawczo-rozwojowych w przedsiębiorstwach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3081004" y="4853810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Alokacja na konkurs</a:t>
            </a:r>
          </a:p>
          <a:p>
            <a:pPr algn="ctr"/>
            <a:r>
              <a:rPr lang="pl-PL" sz="1400" b="1" dirty="0"/>
              <a:t>36 884 </a:t>
            </a:r>
            <a:r>
              <a:rPr lang="pl-PL" sz="1400" b="1" dirty="0" smtClean="0"/>
              <a:t>380,60</a:t>
            </a:r>
            <a:r>
              <a:rPr lang="pl-PL" sz="1400" dirty="0" smtClean="0"/>
              <a:t> </a:t>
            </a:r>
            <a:r>
              <a:rPr lang="pl-PL" sz="1400" b="1" dirty="0" smtClean="0"/>
              <a:t>PLN</a:t>
            </a:r>
            <a:endParaRPr lang="pl-PL" sz="1400" b="1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3081004" y="4819062"/>
            <a:ext cx="2916324" cy="557968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2014245" y="5770516"/>
            <a:ext cx="5121844" cy="738664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2014245" y="5770516"/>
            <a:ext cx="51218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Maksymalna wartość projektu </a:t>
            </a:r>
            <a:r>
              <a:rPr lang="pl-PL" sz="1400" dirty="0" smtClean="0"/>
              <a:t>25 </a:t>
            </a:r>
            <a:r>
              <a:rPr lang="pl-PL" sz="1400" dirty="0"/>
              <a:t>000 000 </a:t>
            </a:r>
            <a:r>
              <a:rPr lang="pl-PL" sz="1400" dirty="0" smtClean="0"/>
              <a:t>PLN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Minimalna wartość wydatków kwalifikowalnych </a:t>
            </a:r>
            <a:r>
              <a:rPr lang="pl-PL" sz="1400" dirty="0" smtClean="0"/>
              <a:t>100 </a:t>
            </a:r>
            <a:r>
              <a:rPr lang="pl-PL" sz="1400" dirty="0"/>
              <a:t>000 </a:t>
            </a:r>
            <a:r>
              <a:rPr lang="pl-PL" sz="1400" dirty="0" smtClean="0"/>
              <a:t>PLN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Maksymalna wartość wydatków kwalifikowalnych </a:t>
            </a:r>
            <a:r>
              <a:rPr lang="pl-PL" sz="1400" dirty="0" smtClean="0"/>
              <a:t>12 000 </a:t>
            </a:r>
            <a:r>
              <a:rPr lang="pl-PL" sz="1400" dirty="0"/>
              <a:t>000 </a:t>
            </a:r>
            <a:r>
              <a:rPr lang="pl-PL" sz="1400" dirty="0" smtClean="0"/>
              <a:t>PLN</a:t>
            </a: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144712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607887" y="1196752"/>
            <a:ext cx="34629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Typy Beneficjentów konkurs 1.2 B</a:t>
            </a:r>
            <a:endParaRPr lang="pl-PL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 rot="5400000">
            <a:off x="1907653" y="2799707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 rot="5400000">
            <a:off x="4123327" y="1679550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491880" y="2099154"/>
            <a:ext cx="1755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Przedsiębiorcy</a:t>
            </a:r>
            <a:endParaRPr lang="pl-PL" sz="2000" b="1" dirty="0"/>
          </a:p>
        </p:txBody>
      </p:sp>
      <p:sp>
        <p:nvSpPr>
          <p:cNvPr id="11" name="Prostokąt 10"/>
          <p:cNvSpPr/>
          <p:nvPr/>
        </p:nvSpPr>
        <p:spPr>
          <a:xfrm>
            <a:off x="899591" y="3259142"/>
            <a:ext cx="2736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Konsorcja przedsiębiorstw </a:t>
            </a:r>
            <a:r>
              <a:rPr lang="pl-PL" sz="1400" dirty="0" smtClean="0"/>
              <a:t>z</a:t>
            </a:r>
            <a:r>
              <a:rPr lang="pl-PL" sz="1400" dirty="0"/>
              <a:t> jednostkami naukowymi, uczelniami/ szkołami wyższymi lub podmiotami leczniczymi, bądź ze spółkami celowymi tworzonymi przez te podmioty</a:t>
            </a:r>
            <a:r>
              <a:rPr lang="pl-PL" sz="1400" b="1" dirty="0" smtClean="0"/>
              <a:t> </a:t>
            </a:r>
            <a:endParaRPr lang="pl-PL" sz="1400" dirty="0"/>
          </a:p>
        </p:txBody>
      </p:sp>
      <p:sp>
        <p:nvSpPr>
          <p:cNvPr id="12" name="Prostokąt 11"/>
          <p:cNvSpPr/>
          <p:nvPr/>
        </p:nvSpPr>
        <p:spPr>
          <a:xfrm>
            <a:off x="5247202" y="3262657"/>
            <a:ext cx="2736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Konsorcja przedsiębiorstw </a:t>
            </a:r>
          </a:p>
          <a:p>
            <a:pPr algn="ctr"/>
            <a:r>
              <a:rPr lang="pl-PL" sz="1400" dirty="0" smtClean="0"/>
              <a:t>z </a:t>
            </a:r>
            <a:r>
              <a:rPr lang="pl-PL" sz="1400" dirty="0"/>
              <a:t>IOB, w tym organizacjami pozarządowymi </a:t>
            </a:r>
          </a:p>
        </p:txBody>
      </p:sp>
      <p:sp>
        <p:nvSpPr>
          <p:cNvPr id="13" name="Strzałka w prawo 12"/>
          <p:cNvSpPr/>
          <p:nvPr/>
        </p:nvSpPr>
        <p:spPr>
          <a:xfrm rot="5400000">
            <a:off x="6399330" y="2799707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40974" y="49411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Projekty realizowane mogą być przez przedsiębiorstwa samodzielnie bądź jako lidera konsorcjum we współpracy z zewnętrznymi </a:t>
            </a:r>
            <a:r>
              <a:rPr lang="pl-PL" sz="1400" dirty="0" smtClean="0"/>
              <a:t>podmiotami.</a:t>
            </a:r>
            <a:endParaRPr lang="pl-PL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0019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4445492" y="1268760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3282700" y="1299538"/>
            <a:ext cx="26625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informacje </a:t>
            </a:r>
          </a:p>
        </p:txBody>
      </p:sp>
      <p:sp>
        <p:nvSpPr>
          <p:cNvPr id="5" name="Prostokąt 4"/>
          <p:cNvSpPr/>
          <p:nvPr/>
        </p:nvSpPr>
        <p:spPr>
          <a:xfrm>
            <a:off x="935596" y="3933056"/>
            <a:ext cx="75968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Rozpoczęcie prac może nastąpić najwcześniej po złożeniu wniosku o dofinansowanie.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b="1" dirty="0"/>
              <a:t>Maksymalny okres realizacji projektu nie przekracza 24 miesięcy</a:t>
            </a:r>
            <a:r>
              <a:rPr lang="pl-PL" sz="1400" dirty="0"/>
              <a:t> od udzielenia informacji Beneficjentowi o wyborze projektu do dofinansowania, tj. upublicznieniu informacji o projektach wybranych do dofinansowania zamieszczonej na stronie internetowej DIP oraz na portalu Funduszy Europejskich.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b="1" dirty="0" smtClean="0"/>
              <a:t>Wniosek </a:t>
            </a:r>
            <a:r>
              <a:rPr lang="pl-PL" sz="1400" b="1" dirty="0"/>
              <a:t>końcowy o płatność </a:t>
            </a:r>
            <a:r>
              <a:rPr lang="pl-PL" sz="1400" dirty="0"/>
              <a:t>należy złożyć w terminie </a:t>
            </a:r>
            <a:r>
              <a:rPr lang="pl-PL" sz="1400" b="1" dirty="0"/>
              <a:t>do 60 dni</a:t>
            </a:r>
            <a:r>
              <a:rPr lang="pl-PL" sz="1400" dirty="0"/>
              <a:t> od daty zakończenia realizacji projektu, wskazanej w umowie o dofinansowanie.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894521" y="2204864"/>
            <a:ext cx="7547355" cy="1241559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99592" y="2276872"/>
            <a:ext cx="75473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Poziom dofinansowania dla poszczególnych </a:t>
            </a:r>
            <a:r>
              <a:rPr lang="pl-PL" sz="1400" dirty="0" smtClean="0"/>
              <a:t>beneficjentów:</a:t>
            </a:r>
          </a:p>
          <a:p>
            <a:endParaRPr lang="pl-PL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/>
              <a:t>dla </a:t>
            </a:r>
            <a:r>
              <a:rPr lang="pl-PL" sz="1400" dirty="0"/>
              <a:t>mikro i małych przedsiębiorców – </a:t>
            </a:r>
            <a:r>
              <a:rPr lang="pl-PL" sz="1400" b="1" dirty="0"/>
              <a:t>do 45%</a:t>
            </a:r>
            <a:r>
              <a:rPr lang="pl-PL" sz="1400" dirty="0"/>
              <a:t> wydatków kwalifikujących się do objęcia </a:t>
            </a:r>
            <a:r>
              <a:rPr lang="pl-PL" sz="1400" dirty="0" smtClean="0"/>
              <a:t>wsparciem;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/>
              <a:t>dla </a:t>
            </a:r>
            <a:r>
              <a:rPr lang="pl-PL" sz="1400" dirty="0"/>
              <a:t>średnich przedsiębiorców – </a:t>
            </a:r>
            <a:r>
              <a:rPr lang="pl-PL" sz="1400" b="1" dirty="0"/>
              <a:t>do 35%</a:t>
            </a:r>
            <a:r>
              <a:rPr lang="pl-PL" sz="1400" dirty="0"/>
              <a:t> wydatków kwalifikujących się do objęcia </a:t>
            </a:r>
            <a:r>
              <a:rPr lang="pl-PL" sz="1400" dirty="0" smtClean="0"/>
              <a:t>wsparciem;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/>
              <a:t>dla </a:t>
            </a:r>
            <a:r>
              <a:rPr lang="pl-PL" sz="1400" dirty="0"/>
              <a:t>dużych przedsiębiorców – </a:t>
            </a:r>
            <a:r>
              <a:rPr lang="pl-PL" sz="1400" b="1" dirty="0"/>
              <a:t>do 25%</a:t>
            </a:r>
            <a:r>
              <a:rPr lang="pl-PL" sz="1400" dirty="0"/>
              <a:t> wydatków kwalifikujących się do objęcia wsparciem;</a:t>
            </a:r>
          </a:p>
        </p:txBody>
      </p:sp>
    </p:spTree>
    <p:extLst>
      <p:ext uri="{BB962C8B-B14F-4D97-AF65-F5344CB8AC3E}">
        <p14:creationId xmlns:p14="http://schemas.microsoft.com/office/powerpoint/2010/main" val="6716036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778947" y="3001784"/>
            <a:ext cx="699083" cy="964733"/>
            <a:chOff x="0" y="602"/>
            <a:chExt cx="788988" cy="1127124"/>
          </a:xfrm>
        </p:grpSpPr>
        <p:sp>
          <p:nvSpPr>
            <p:cNvPr id="13" name="Pagon 12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agon 4"/>
            <p:cNvSpPr/>
            <p:nvPr/>
          </p:nvSpPr>
          <p:spPr>
            <a:xfrm>
              <a:off x="1" y="45390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Schemat 1.2A</a:t>
              </a:r>
              <a:endParaRPr lang="pl-PL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1475656" y="2983608"/>
            <a:ext cx="3433471" cy="578839"/>
            <a:chOff x="788988" y="601"/>
            <a:chExt cx="5307012" cy="732631"/>
          </a:xfrm>
        </p:grpSpPr>
        <p:sp>
          <p:nvSpPr>
            <p:cNvPr id="16" name="Prostokąt z rogami zaokrąglonymi z jednej strony 15"/>
            <p:cNvSpPr/>
            <p:nvPr/>
          </p:nvSpPr>
          <p:spPr>
            <a:xfrm rot="5400000">
              <a:off x="3076178" y="-2286589"/>
              <a:ext cx="732631" cy="5307012"/>
            </a:xfrm>
            <a:prstGeom prst="round2SameRect">
              <a:avLst/>
            </a:prstGeom>
            <a:noFill/>
            <a:ln>
              <a:solidFill>
                <a:srgbClr val="FFCC00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788988" y="36365"/>
              <a:ext cx="5271248" cy="661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cs typeface="Arial" pitchFamily="34" charset="0"/>
                </a:rPr>
                <a:t>Wsparcie dla przedsiębiorstw chcących rozpocząć lub rozwinąć działalność 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B+R – k. horyzontalny</a:t>
              </a:r>
              <a:endParaRPr lang="pl-PL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8" name="Strzałka w prawo 17"/>
          <p:cNvSpPr/>
          <p:nvPr/>
        </p:nvSpPr>
        <p:spPr>
          <a:xfrm>
            <a:off x="5239133" y="3136000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5974528" y="3025539"/>
            <a:ext cx="2495124" cy="538306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778947" y="3886853"/>
            <a:ext cx="699083" cy="964733"/>
            <a:chOff x="0" y="602"/>
            <a:chExt cx="788988" cy="1127124"/>
          </a:xfrm>
        </p:grpSpPr>
        <p:sp>
          <p:nvSpPr>
            <p:cNvPr id="22" name="Pagon 21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agon 4"/>
            <p:cNvSpPr/>
            <p:nvPr/>
          </p:nvSpPr>
          <p:spPr>
            <a:xfrm>
              <a:off x="1" y="45390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Schemat 1.2B</a:t>
              </a:r>
              <a:endParaRPr lang="pl-PL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1475656" y="3868677"/>
            <a:ext cx="3433471" cy="578839"/>
            <a:chOff x="788988" y="601"/>
            <a:chExt cx="5307012" cy="732631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 rot="5400000">
              <a:off x="3076178" y="-2286589"/>
              <a:ext cx="732631" cy="5307012"/>
            </a:xfrm>
            <a:prstGeom prst="round2SameRect">
              <a:avLst/>
            </a:prstGeom>
            <a:noFill/>
            <a:ln>
              <a:solidFill>
                <a:srgbClr val="FFCC00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788988" y="36365"/>
              <a:ext cx="5271248" cy="661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sz="1200" b="1" dirty="0">
                  <a:solidFill>
                    <a:schemeClr val="tx1"/>
                  </a:solidFill>
                  <a:cs typeface="Arial" pitchFamily="34" charset="0"/>
                </a:rPr>
                <a:t>Tworzenie i rozwój infrastruktury B+R 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przedsiębiorstw – k. horyzontalny</a:t>
              </a:r>
              <a:endParaRPr lang="pl-PL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7" name="Strzałka w prawo 26"/>
          <p:cNvSpPr/>
          <p:nvPr/>
        </p:nvSpPr>
        <p:spPr>
          <a:xfrm>
            <a:off x="5239133" y="4021069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5974528" y="3910608"/>
            <a:ext cx="2495124" cy="538306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5971722" y="3964397"/>
            <a:ext cx="2497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>
                <a:cs typeface="Arial" pitchFamily="34" charset="0"/>
              </a:rPr>
              <a:t>Ogłoszenie konkursu - 27 kwiecień Rozpoczęcie naboru - 29 maj</a:t>
            </a:r>
            <a:endParaRPr lang="pl-PL" sz="1200" b="1" dirty="0">
              <a:cs typeface="Arial" pitchFamily="34" charset="0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3507397" y="1484784"/>
            <a:ext cx="19109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Terminy naborów</a:t>
            </a:r>
            <a:endParaRPr lang="pl-PL" b="1" dirty="0">
              <a:ln w="10541" cmpd="sng">
                <a:noFill/>
                <a:prstDash val="solid"/>
              </a:ln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974528" y="3072820"/>
            <a:ext cx="2497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>
                <a:cs typeface="Arial" pitchFamily="34" charset="0"/>
              </a:rPr>
              <a:t>Ogłoszenie konkursu - 27 kwiecień Rozpoczęcie naboru - 29 maj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789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15919" y="213285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400" b="1" dirty="0">
              <a:solidFill>
                <a:srgbClr val="FF000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l-PL" sz="1400" u="sng" dirty="0" smtClean="0"/>
              <a:t>ŚRODKI TRWAŁE</a:t>
            </a:r>
          </a:p>
          <a:p>
            <a:pPr lvl="0" algn="just"/>
            <a:r>
              <a:rPr lang="pl-PL" sz="1400" dirty="0">
                <a:solidFill>
                  <a:srgbClr val="000000"/>
                </a:solidFill>
              </a:rPr>
              <a:t>W</a:t>
            </a:r>
            <a:r>
              <a:rPr lang="pl-PL" sz="1400" dirty="0" smtClean="0">
                <a:solidFill>
                  <a:srgbClr val="000000"/>
                </a:solidFill>
              </a:rPr>
              <a:t>ydatki </a:t>
            </a:r>
            <a:r>
              <a:rPr lang="pl-PL" sz="1400" dirty="0">
                <a:solidFill>
                  <a:srgbClr val="000000"/>
                </a:solidFill>
              </a:rPr>
              <a:t>na nabycie maszyn i urządzeń oraz pozostałych środków trwałych, których zakup jest niezbędny do realizacji projektu. </a:t>
            </a:r>
            <a:endParaRPr lang="pl-PL" sz="1400" dirty="0" smtClean="0">
              <a:solidFill>
                <a:srgbClr val="000000"/>
              </a:solidFill>
            </a:endParaRPr>
          </a:p>
          <a:p>
            <a:pPr lvl="0" algn="just"/>
            <a:endParaRPr lang="pl-PL" sz="1400" u="sng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WARTOŚCI NIEMATERIALNE I PRAWNE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Wydatki poniesione na nabycie wartości niematerialnych i prawnych związanych z transferem technologii przez nabycie patentów, licencji, know-how lub nieopatentowanej wiedzy </a:t>
            </a:r>
            <a:r>
              <a:rPr lang="pl-PL" sz="1400" dirty="0" smtClean="0">
                <a:solidFill>
                  <a:srgbClr val="000000"/>
                </a:solidFill>
              </a:rPr>
              <a:t>technicznej.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ROBOTY I MATERIAŁY BUDOWLANE </a:t>
            </a:r>
            <a:endParaRPr lang="pl-PL" sz="1400" dirty="0" smtClean="0"/>
          </a:p>
          <a:p>
            <a:pPr algn="just"/>
            <a:r>
              <a:rPr lang="pl-PL" sz="1400" dirty="0" smtClean="0"/>
              <a:t>Do 50</a:t>
            </a:r>
            <a:r>
              <a:rPr lang="pl-PL" sz="1400" dirty="0"/>
              <a:t>% całkowitych wydatków kwalifikowalnych projektu</a:t>
            </a:r>
            <a:r>
              <a:rPr lang="pl-PL" sz="1400" dirty="0" smtClean="0"/>
              <a:t>.</a:t>
            </a:r>
          </a:p>
          <a:p>
            <a:pPr algn="just"/>
            <a:endParaRPr lang="pl-PL" sz="1400" u="sng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SZKOLENIA (DE MINIMIS)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l-PL" sz="1400" u="sng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PRZYGOTOWANIE DOKUMENTACJI PROJEKTU (DE MINIMIS)</a:t>
            </a:r>
          </a:p>
          <a:p>
            <a:pPr algn="just"/>
            <a:r>
              <a:rPr lang="pl-PL" sz="1400" dirty="0"/>
              <a:t>Wydatkiem kwalifikowalnym może być </a:t>
            </a:r>
            <a:r>
              <a:rPr lang="pl-PL" sz="1400" dirty="0" smtClean="0"/>
              <a:t>w </a:t>
            </a:r>
            <a:r>
              <a:rPr lang="pl-PL" sz="1400" dirty="0"/>
              <a:t>wydatek poniesiony na opracowanie dokumentacji związanej z przygotowaniem </a:t>
            </a:r>
            <a:r>
              <a:rPr lang="pl-PL" sz="1400" dirty="0" smtClean="0"/>
              <a:t>projektu (np</a:t>
            </a:r>
            <a:r>
              <a:rPr lang="pl-PL" sz="1400" dirty="0" smtClean="0"/>
              <a:t>. projekt </a:t>
            </a:r>
            <a:r>
              <a:rPr lang="pl-PL" sz="1400" dirty="0" smtClean="0"/>
              <a:t>budowlany),</a:t>
            </a:r>
            <a:r>
              <a:rPr lang="pl-PL" sz="1400" dirty="0" smtClean="0"/>
              <a:t> </a:t>
            </a:r>
            <a:r>
              <a:rPr lang="pl-PL" sz="1400" dirty="0"/>
              <a:t>nieprzekraczające 8% wartości całkowitych wydatków kwalifikowalnych </a:t>
            </a:r>
            <a:r>
              <a:rPr lang="pl-PL" sz="1400" dirty="0" smtClean="0"/>
              <a:t>projektu</a:t>
            </a:r>
            <a:r>
              <a:rPr lang="pl-PL" sz="1400" dirty="0"/>
              <a:t>.</a:t>
            </a:r>
            <a:endParaRPr lang="pl-PL" sz="1400" u="sng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WYDATKI KWALIFIKOWALNE 1.2 B</a:t>
            </a:r>
            <a:endParaRPr lang="pl-PL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64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WYDATKI KWALIFIKOWALNE 1.2 B</a:t>
            </a:r>
            <a:endParaRPr lang="pl-PL" b="1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5919" y="170080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prstClr val="black"/>
                </a:solidFill>
              </a:rPr>
              <a:t>NIERUCHOMOŚCI </a:t>
            </a:r>
            <a:r>
              <a:rPr lang="pl-PL" sz="1400" u="sng" dirty="0">
                <a:solidFill>
                  <a:prstClr val="black"/>
                </a:solidFill>
              </a:rPr>
              <a:t>NIEZABUDOWANE (Grunty) </a:t>
            </a:r>
            <a:endParaRPr lang="pl-PL" sz="1400" u="sng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</a:rPr>
              <a:t>N</a:t>
            </a:r>
            <a:r>
              <a:rPr lang="pl-PL" sz="1400" dirty="0" smtClean="0">
                <a:solidFill>
                  <a:prstClr val="black"/>
                </a:solidFill>
              </a:rPr>
              <a:t>abycie </a:t>
            </a:r>
            <a:r>
              <a:rPr lang="pl-PL" sz="1400" dirty="0">
                <a:solidFill>
                  <a:prstClr val="black"/>
                </a:solidFill>
              </a:rPr>
              <a:t>prawa własności lub wieczystego użytkowania </a:t>
            </a:r>
            <a:r>
              <a:rPr lang="pl-PL" sz="1400" dirty="0" smtClean="0">
                <a:solidFill>
                  <a:prstClr val="black"/>
                </a:solidFill>
              </a:rPr>
              <a:t>gruntów </a:t>
            </a:r>
            <a:r>
              <a:rPr lang="pl-PL" sz="1400" dirty="0" smtClean="0">
                <a:solidFill>
                  <a:prstClr val="black"/>
                </a:solidFill>
              </a:rPr>
              <a:t>niezabudowanych.</a:t>
            </a:r>
            <a:endParaRPr lang="pl-PL" sz="1400" dirty="0">
              <a:solidFill>
                <a:prstClr val="black"/>
              </a:solidFill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</a:rPr>
              <a:t>W przypadku, gdy projekt objęty jest pomocą publiczną, zakup gruntu stanowi wydatek kwalifikowalny </a:t>
            </a:r>
            <a:r>
              <a:rPr lang="pl-PL" sz="1400" dirty="0" smtClean="0">
                <a:solidFill>
                  <a:prstClr val="black"/>
                </a:solidFill>
              </a:rPr>
              <a:t>pod warunkiem</a:t>
            </a:r>
            <a:r>
              <a:rPr lang="pl-PL" sz="1400" dirty="0">
                <a:solidFill>
                  <a:prstClr val="black"/>
                </a:solidFill>
              </a:rPr>
              <a:t>, że zostanie nabyty po złożeniu wniosku o dofinansowanie.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/>
              <a:t>Łączna kwota wydatków kwalifikowanych w projekcie nie może przekroczyć 10% całkowitych kosztów kwalifikowanych projektu (w przypadku terenów poprzemysłowych oraz terenów opuszczonych limit wynosi 15%).</a:t>
            </a:r>
          </a:p>
          <a:p>
            <a:pPr algn="just"/>
            <a:endParaRPr lang="pl-PL" sz="1400" b="1" u="sng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prstClr val="black"/>
                </a:solidFill>
              </a:rPr>
              <a:t>NIERUCHOMOŚCI </a:t>
            </a:r>
            <a:r>
              <a:rPr lang="pl-PL" sz="1400" u="sng" dirty="0">
                <a:solidFill>
                  <a:prstClr val="black"/>
                </a:solidFill>
              </a:rPr>
              <a:t>ZABUDOWANE </a:t>
            </a:r>
            <a:endParaRPr lang="pl-PL" sz="1400" u="sng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</a:rPr>
              <a:t>C</a:t>
            </a:r>
            <a:r>
              <a:rPr lang="pl-PL" sz="1400" dirty="0" smtClean="0">
                <a:solidFill>
                  <a:prstClr val="black"/>
                </a:solidFill>
              </a:rPr>
              <a:t>zęść </a:t>
            </a:r>
            <a:r>
              <a:rPr lang="pl-PL" sz="1400" dirty="0">
                <a:solidFill>
                  <a:prstClr val="black"/>
                </a:solidFill>
              </a:rPr>
              <a:t>wydatku związana z nabyciem nieruchomości </a:t>
            </a:r>
            <a:r>
              <a:rPr lang="pl-PL" sz="1400" dirty="0" smtClean="0">
                <a:solidFill>
                  <a:prstClr val="black"/>
                </a:solidFill>
              </a:rPr>
              <a:t>zabudowanej, która </a:t>
            </a:r>
            <a:r>
              <a:rPr lang="pl-PL" sz="1400" dirty="0">
                <a:solidFill>
                  <a:prstClr val="black"/>
                </a:solidFill>
              </a:rPr>
              <a:t>dotyczy części nieruchomości wykorzystywanej bezpośrednio do realizacji projektu.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Cena </a:t>
            </a:r>
            <a:r>
              <a:rPr lang="pl-PL" sz="1400" dirty="0">
                <a:solidFill>
                  <a:prstClr val="black"/>
                </a:solidFill>
              </a:rPr>
              <a:t>nabycia nieruchomości nie może przekraczać wartości rynkowej, a wartość nieruchomości </a:t>
            </a:r>
            <a:r>
              <a:rPr lang="pl-PL" sz="1400" dirty="0" smtClean="0">
                <a:solidFill>
                  <a:prstClr val="black"/>
                </a:solidFill>
              </a:rPr>
              <a:t>musi być </a:t>
            </a:r>
            <a:r>
              <a:rPr lang="pl-PL" sz="1400" dirty="0">
                <a:solidFill>
                  <a:prstClr val="black"/>
                </a:solidFill>
              </a:rPr>
              <a:t>potwierdzona operatem szacunkowym sporządzonym przez uprawnionego rzeczoznawcę, </a:t>
            </a:r>
            <a:r>
              <a:rPr lang="pl-PL" sz="1400" dirty="0" smtClean="0">
                <a:solidFill>
                  <a:prstClr val="black"/>
                </a:solidFill>
              </a:rPr>
              <a:t>który należy </a:t>
            </a:r>
            <a:r>
              <a:rPr lang="pl-PL" sz="1400" dirty="0">
                <a:solidFill>
                  <a:prstClr val="black"/>
                </a:solidFill>
              </a:rPr>
              <a:t>dostarczyć na etapie rozliczania projektu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/>
              <a:t>Łączna kwota wydatków kwalifikowanych w projekcie nie może przekroczyć 10% całkowitych kosztów kwalifikowanych projektu (w przypadku terenów poprzemysłowych oraz terenów opuszczonych limit wynosi 15%).</a:t>
            </a:r>
          </a:p>
        </p:txBody>
      </p:sp>
    </p:spTree>
    <p:extLst>
      <p:ext uri="{BB962C8B-B14F-4D97-AF65-F5344CB8AC3E}">
        <p14:creationId xmlns:p14="http://schemas.microsoft.com/office/powerpoint/2010/main" val="2272560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WYDATKI KWALIFIKOWALNE 1.2 B</a:t>
            </a:r>
            <a:endParaRPr lang="pl-PL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4236" y="1988840"/>
            <a:ext cx="82089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400" b="1" dirty="0">
              <a:solidFill>
                <a:srgbClr val="FF000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l-PL" sz="1400" u="sng" dirty="0" smtClean="0"/>
              <a:t>KOSZTY OSOBOWE ZWIĄZANE Z ZARZĄDZANIEM PROJEKTEM (DE MINIMIS)</a:t>
            </a:r>
          </a:p>
          <a:p>
            <a:pPr lvl="0" algn="just"/>
            <a:r>
              <a:rPr lang="pl-PL" sz="1400" dirty="0"/>
              <a:t>W przypadku, gdy zarządzanie projektem jest wykonywane przez podmiot wybrany </a:t>
            </a:r>
            <a:r>
              <a:rPr lang="pl-PL" sz="1400" b="1" dirty="0"/>
              <a:t>zgodnie z zasadą konkurencyjności/ ustawą Prawo zamówień publicznych</a:t>
            </a:r>
            <a:r>
              <a:rPr lang="pl-PL" sz="1400" dirty="0"/>
              <a:t>, wydatki dotyczące jego wynagrodzenia są kwalifikowalne w takiej wysokości, jaka wynika z podpisanej umowy. </a:t>
            </a:r>
            <a:endParaRPr lang="pl-PL" sz="1400" dirty="0" smtClean="0"/>
          </a:p>
          <a:p>
            <a:pPr lvl="0" algn="just"/>
            <a:endParaRPr lang="pl-PL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l-PL" sz="1400" u="sng" dirty="0" smtClean="0"/>
              <a:t>KOSZTY OSOBOWE ZWIĄZANE Z ZARZĄDZANIEM PROJEKTEM Z TYTUŁU UMOWY O PRACĘ (DE MINIMIS)</a:t>
            </a:r>
          </a:p>
          <a:p>
            <a:pPr lvl="0" algn="just"/>
            <a:r>
              <a:rPr lang="pl-PL" sz="1400" dirty="0"/>
              <a:t>W</a:t>
            </a:r>
            <a:r>
              <a:rPr lang="pl-PL" sz="1400" dirty="0" smtClean="0"/>
              <a:t>ydatki </a:t>
            </a:r>
            <a:r>
              <a:rPr lang="pl-PL" sz="1400" dirty="0"/>
              <a:t>związane z zarządzaniem projektem </a:t>
            </a:r>
            <a:r>
              <a:rPr lang="pl-PL" sz="1400" dirty="0" smtClean="0"/>
              <a:t>nieobjęte </a:t>
            </a:r>
            <a:r>
              <a:rPr lang="pl-PL" sz="1400" dirty="0"/>
              <a:t>zasadą konkurencyjności/ustawą Prawo zamówień </a:t>
            </a:r>
            <a:r>
              <a:rPr lang="pl-PL" sz="1400" dirty="0" smtClean="0"/>
              <a:t>publicznych, </a:t>
            </a:r>
            <a:r>
              <a:rPr lang="pl-PL" sz="1400" dirty="0"/>
              <a:t>nieprzekraczające 1% całkowitych wydatków kwalifikowalnych w ramach projektu (2% dla projektów o wartości poniżej 500 000 PLN wydatków kwalifikowalnych) i </a:t>
            </a:r>
            <a:r>
              <a:rPr lang="pl-PL" sz="1400" dirty="0" smtClean="0"/>
              <a:t>nieprzekraczające </a:t>
            </a:r>
            <a:r>
              <a:rPr lang="pl-PL" sz="1400" dirty="0"/>
              <a:t>5 000 PLN brutto </a:t>
            </a:r>
            <a:r>
              <a:rPr lang="pl-PL" sz="1400" dirty="0" smtClean="0"/>
              <a:t>miesięcznie).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pl-PL" sz="1400" u="sng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WKŁAD NIEPIENIĘŻNY</a:t>
            </a:r>
          </a:p>
          <a:p>
            <a:pPr algn="just"/>
            <a:r>
              <a:rPr lang="pl-PL" sz="1400" dirty="0"/>
              <a:t>Wkład niepieniężny może stanowić wydatek kwalifikowalny zgodnie z Podrozdziałem 6.10. </a:t>
            </a:r>
            <a:r>
              <a:rPr lang="pl-PL" sz="1400" dirty="0" smtClean="0"/>
              <a:t>Wytycznych </a:t>
            </a:r>
            <a:r>
              <a:rPr lang="pl-PL" sz="1400" dirty="0"/>
              <a:t>dotyczących kwalifikowalności wydatków Europejskiego Funduszu Rozwoju Regionalnego, Europejskiego Funduszu Społecznego oraz Funduszu Spójności na lata </a:t>
            </a:r>
            <a:r>
              <a:rPr lang="pl-PL" sz="1400" dirty="0" smtClean="0"/>
              <a:t>2014-2020.</a:t>
            </a:r>
            <a:endParaRPr lang="pl-PL" sz="1400" dirty="0" smtClean="0"/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WYPOSAŻENIE</a:t>
            </a:r>
          </a:p>
          <a:p>
            <a:pPr algn="just"/>
            <a:r>
              <a:rPr lang="pl-PL" sz="1400" dirty="0" err="1">
                <a:solidFill>
                  <a:srgbClr val="000000"/>
                </a:solidFill>
              </a:rPr>
              <a:t>N</a:t>
            </a:r>
            <a:r>
              <a:rPr lang="pl-PL" sz="1400" dirty="0" err="1" smtClean="0">
                <a:solidFill>
                  <a:srgbClr val="000000"/>
                </a:solidFill>
              </a:rPr>
              <a:t>iskocenne</a:t>
            </a:r>
            <a:r>
              <a:rPr lang="pl-PL" sz="1400" dirty="0" smtClean="0">
                <a:solidFill>
                  <a:srgbClr val="000000"/>
                </a:solidFill>
              </a:rPr>
              <a:t> </a:t>
            </a:r>
            <a:r>
              <a:rPr lang="pl-PL" sz="1400" dirty="0">
                <a:solidFill>
                  <a:srgbClr val="000000"/>
                </a:solidFill>
              </a:rPr>
              <a:t>środki trwałe związane z wyposażeniem Działu B+R. </a:t>
            </a:r>
            <a:endParaRPr lang="pl-PL" sz="1400" u="sng" dirty="0"/>
          </a:p>
        </p:txBody>
      </p:sp>
    </p:spTree>
    <p:extLst>
      <p:ext uri="{BB962C8B-B14F-4D97-AF65-F5344CB8AC3E}">
        <p14:creationId xmlns:p14="http://schemas.microsoft.com/office/powerpoint/2010/main" val="917319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3" y="3212976"/>
            <a:ext cx="8554169" cy="15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projektów – konkurs 1.2 B</a:t>
            </a:r>
          </a:p>
        </p:txBody>
      </p:sp>
    </p:spTree>
    <p:extLst>
      <p:ext uri="{BB962C8B-B14F-4D97-AF65-F5344CB8AC3E}">
        <p14:creationId xmlns:p14="http://schemas.microsoft.com/office/powerpoint/2010/main" val="325850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501211" cy="257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projektów – konkurs 1.2 B</a:t>
            </a:r>
          </a:p>
        </p:txBody>
      </p:sp>
    </p:spTree>
    <p:extLst>
      <p:ext uri="{BB962C8B-B14F-4D97-AF65-F5344CB8AC3E}">
        <p14:creationId xmlns:p14="http://schemas.microsoft.com/office/powerpoint/2010/main" val="3710901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9" y="2196444"/>
            <a:ext cx="8873480" cy="132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0" y="3780620"/>
            <a:ext cx="8383687" cy="35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projektów – konkurs 1.2 B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9" y="4877392"/>
            <a:ext cx="2338372" cy="118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41" y="4725144"/>
            <a:ext cx="3975345" cy="14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07" y="4725144"/>
            <a:ext cx="2032211" cy="106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51" y="6115940"/>
            <a:ext cx="3974951" cy="1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893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59799" cy="305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50507"/>
            <a:ext cx="7777953" cy="18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projektów – konkurs 1.2 B</a:t>
            </a:r>
          </a:p>
        </p:txBody>
      </p:sp>
    </p:spTree>
    <p:extLst>
      <p:ext uri="{BB962C8B-B14F-4D97-AF65-F5344CB8AC3E}">
        <p14:creationId xmlns:p14="http://schemas.microsoft.com/office/powerpoint/2010/main" val="1198342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7" y="2564904"/>
            <a:ext cx="8820472" cy="262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projektów – konkurs 1.2 B</a:t>
            </a:r>
          </a:p>
        </p:txBody>
      </p:sp>
    </p:spTree>
    <p:extLst>
      <p:ext uri="{BB962C8B-B14F-4D97-AF65-F5344CB8AC3E}">
        <p14:creationId xmlns:p14="http://schemas.microsoft.com/office/powerpoint/2010/main" val="13107785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2" y="2468829"/>
            <a:ext cx="8417396" cy="28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projektów – konkurs 1.2 B</a:t>
            </a:r>
          </a:p>
        </p:txBody>
      </p:sp>
    </p:spTree>
    <p:extLst>
      <p:ext uri="{BB962C8B-B14F-4D97-AF65-F5344CB8AC3E}">
        <p14:creationId xmlns:p14="http://schemas.microsoft.com/office/powerpoint/2010/main" val="1774231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705428" cy="216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23640" y="1196751"/>
            <a:ext cx="5614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kryteria wyboru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projektów – konkurs 1.2 B</a:t>
            </a:r>
          </a:p>
        </p:txBody>
      </p:sp>
    </p:spTree>
    <p:extLst>
      <p:ext uri="{BB962C8B-B14F-4D97-AF65-F5344CB8AC3E}">
        <p14:creationId xmlns:p14="http://schemas.microsoft.com/office/powerpoint/2010/main" val="30197610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27584" y="1201578"/>
            <a:ext cx="727280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sz="1600" b="1" dirty="0">
                <a:solidFill>
                  <a:schemeClr val="tx2"/>
                </a:solidFill>
                <a:cs typeface="Arial" pitchFamily="34" charset="0"/>
              </a:rPr>
              <a:t>Schemat </a:t>
            </a:r>
            <a:r>
              <a:rPr lang="pl-PL" sz="1600" b="1" dirty="0" smtClean="0">
                <a:solidFill>
                  <a:schemeClr val="tx2"/>
                </a:solidFill>
                <a:cs typeface="Arial" pitchFamily="34" charset="0"/>
              </a:rPr>
              <a:t>1.2 </a:t>
            </a:r>
            <a:r>
              <a:rPr lang="pl-PL" sz="1600" b="1" dirty="0">
                <a:solidFill>
                  <a:schemeClr val="tx2"/>
                </a:solidFill>
                <a:cs typeface="Arial" pitchFamily="34" charset="0"/>
              </a:rPr>
              <a:t>A</a:t>
            </a:r>
            <a:r>
              <a:rPr lang="pl-PL" sz="16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sz="1600" b="1" dirty="0">
                <a:solidFill>
                  <a:schemeClr val="tx2"/>
                </a:solidFill>
              </a:rPr>
              <a:t>Wsparcie dla przedsiębiorstw chcących rozpocząć lub rozwinąć działalność B+R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123728" y="1874036"/>
            <a:ext cx="48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Rodzaj projektów podlegających dofinansowaniu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2123728" y="1844824"/>
            <a:ext cx="4892944" cy="425110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 rot="6827747">
            <a:off x="6578550" y="2601983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 rot="4322197">
            <a:off x="2145977" y="2558648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5" name="Prostokąt z rogami zaokrąglonymi z jednej strony 14"/>
          <p:cNvSpPr/>
          <p:nvPr/>
        </p:nvSpPr>
        <p:spPr>
          <a:xfrm rot="5400000">
            <a:off x="1683259" y="1828343"/>
            <a:ext cx="1384994" cy="3960440"/>
          </a:xfrm>
          <a:prstGeom prst="round2Same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Prostokąt z rogami zaokrąglonymi z jednej strony 15"/>
          <p:cNvSpPr/>
          <p:nvPr/>
        </p:nvSpPr>
        <p:spPr>
          <a:xfrm rot="16200000">
            <a:off x="6064953" y="1841071"/>
            <a:ext cx="1384994" cy="3960440"/>
          </a:xfrm>
          <a:prstGeom prst="round2Same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trzałka w prawo 22"/>
          <p:cNvSpPr/>
          <p:nvPr/>
        </p:nvSpPr>
        <p:spPr>
          <a:xfrm rot="6827747">
            <a:off x="6633654" y="4625389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4" name="Strzałka w prawo 23"/>
          <p:cNvSpPr/>
          <p:nvPr/>
        </p:nvSpPr>
        <p:spPr>
          <a:xfrm rot="4322197">
            <a:off x="2201082" y="4616109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70891" y="3429000"/>
            <a:ext cx="3985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P</a:t>
            </a:r>
            <a:r>
              <a:rPr lang="pl-PL" sz="1600" dirty="0" smtClean="0"/>
              <a:t>rowadzenie </a:t>
            </a:r>
            <a:r>
              <a:rPr lang="pl-PL" sz="1600" dirty="0"/>
              <a:t>badań przemysłowych i prac rozwojowych (w tym eksperymentalnych prac rozwojowych)</a:t>
            </a:r>
          </a:p>
        </p:txBody>
      </p:sp>
      <p:sp>
        <p:nvSpPr>
          <p:cNvPr id="3" name="Prostokąt 2"/>
          <p:cNvSpPr/>
          <p:nvPr/>
        </p:nvSpPr>
        <p:spPr>
          <a:xfrm>
            <a:off x="4772616" y="3282681"/>
            <a:ext cx="3949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Z</a:t>
            </a:r>
            <a:r>
              <a:rPr lang="pl-PL" sz="1600" dirty="0" smtClean="0"/>
              <a:t>akup </a:t>
            </a:r>
            <a:r>
              <a:rPr lang="pl-PL" sz="1600" dirty="0"/>
              <a:t>i dostosowanie do wdrożenia wyników prac B+R oraz praw własności intelektualnej (m.in. patentów, licencji, know-how lub innej nieopatentowanej wiedzy technicznej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25" name="Prostokąt 24"/>
          <p:cNvSpPr/>
          <p:nvPr/>
        </p:nvSpPr>
        <p:spPr>
          <a:xfrm>
            <a:off x="3112038" y="4923794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Alokacja na konkurs</a:t>
            </a:r>
          </a:p>
          <a:p>
            <a:pPr algn="ctr"/>
            <a:r>
              <a:rPr lang="pl-PL" sz="1400" b="1" dirty="0"/>
              <a:t>84 466 </a:t>
            </a:r>
            <a:r>
              <a:rPr lang="pl-PL" sz="1400" b="1" dirty="0" smtClean="0"/>
              <a:t>000 PLN</a:t>
            </a:r>
            <a:endParaRPr lang="pl-PL" sz="1400" b="1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3112038" y="4906420"/>
            <a:ext cx="2916324" cy="557968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2014245" y="5770516"/>
            <a:ext cx="5121844" cy="738664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2014245" y="5770516"/>
            <a:ext cx="51218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Maksymalna wartość projektu </a:t>
            </a:r>
            <a:r>
              <a:rPr lang="pl-PL" sz="1400" dirty="0" smtClean="0"/>
              <a:t>5 </a:t>
            </a:r>
            <a:r>
              <a:rPr lang="pl-PL" sz="1400" dirty="0"/>
              <a:t>000 000 </a:t>
            </a:r>
            <a:r>
              <a:rPr lang="pl-PL" sz="1400" dirty="0" smtClean="0"/>
              <a:t>PLN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Minimalna wartość wydatków kwalifikowalnych </a:t>
            </a:r>
            <a:r>
              <a:rPr lang="pl-PL" sz="1400" dirty="0" smtClean="0"/>
              <a:t>100 </a:t>
            </a:r>
            <a:r>
              <a:rPr lang="pl-PL" sz="1400" dirty="0"/>
              <a:t>000 </a:t>
            </a:r>
            <a:r>
              <a:rPr lang="pl-PL" sz="1400" dirty="0" smtClean="0"/>
              <a:t>PLN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Maksymalna wartość wydatków kwalifikowalnych </a:t>
            </a:r>
            <a:r>
              <a:rPr lang="pl-PL" sz="1400" dirty="0" smtClean="0"/>
              <a:t>4 </a:t>
            </a:r>
            <a:r>
              <a:rPr lang="pl-PL" sz="1400" dirty="0"/>
              <a:t>300 000 </a:t>
            </a:r>
            <a:r>
              <a:rPr lang="pl-PL" sz="1400" dirty="0" smtClean="0"/>
              <a:t>PLN</a:t>
            </a: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573511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791580" y="1340768"/>
            <a:ext cx="756084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Termin</a:t>
            </a:r>
            <a:r>
              <a:rPr lang="pl-PL" b="1" dirty="0">
                <a:solidFill>
                  <a:schemeClr val="tx2"/>
                </a:solidFill>
                <a:cs typeface="Arial" pitchFamily="34" charset="0"/>
              </a:rPr>
              <a:t>, miejsce i sposób składnia wniosków o dofinansowanie projektu </a:t>
            </a:r>
          </a:p>
        </p:txBody>
      </p:sp>
      <p:sp>
        <p:nvSpPr>
          <p:cNvPr id="5" name="Prostokąt 4"/>
          <p:cNvSpPr/>
          <p:nvPr/>
        </p:nvSpPr>
        <p:spPr>
          <a:xfrm>
            <a:off x="744724" y="1844824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Wnioskodawca wypełnia wniosek o dofinansowanie za pośrednictwem aplikacji – generator wniosków o dofinansowanie EFRR - dostępnej na stronie </a:t>
            </a:r>
            <a:r>
              <a:rPr lang="pl-PL" sz="1400" b="1" dirty="0"/>
              <a:t>http://snow-dip.dolnyslask.pl </a:t>
            </a:r>
            <a:r>
              <a:rPr lang="pl-PL" sz="1400" dirty="0"/>
              <a:t>i przesyła do DIP (Instytucji Ogłaszającej Konkurs)w ramach niniejszego konkursu w terminie: </a:t>
            </a:r>
          </a:p>
          <a:p>
            <a:pPr algn="ctr"/>
            <a:endParaRPr lang="pl-PL" sz="1400" b="1" dirty="0" smtClean="0"/>
          </a:p>
          <a:p>
            <a:pPr algn="ctr"/>
            <a:r>
              <a:rPr lang="pl-PL" sz="1400" b="1" dirty="0" smtClean="0"/>
              <a:t>od </a:t>
            </a:r>
            <a:r>
              <a:rPr lang="pl-PL" sz="1400" b="1" dirty="0"/>
              <a:t>godz. 8.00 dnia </a:t>
            </a:r>
            <a:r>
              <a:rPr lang="pl-PL" sz="1400" b="1" dirty="0" smtClean="0"/>
              <a:t>29.05.2017 </a:t>
            </a:r>
            <a:r>
              <a:rPr lang="pl-PL" sz="1400" b="1" dirty="0"/>
              <a:t>r. do godz. 15.00 </a:t>
            </a:r>
            <a:r>
              <a:rPr lang="pl-PL" sz="1400" b="1" dirty="0" smtClean="0"/>
              <a:t>dnia </a:t>
            </a:r>
            <a:r>
              <a:rPr lang="pl-PL" sz="1400" b="1" dirty="0" smtClean="0"/>
              <a:t>27.07.2017</a:t>
            </a:r>
            <a:endParaRPr lang="pl-PL" sz="1400" b="1" dirty="0" smtClean="0"/>
          </a:p>
          <a:p>
            <a:pPr algn="just"/>
            <a:endParaRPr lang="pl-PL" sz="1400" dirty="0"/>
          </a:p>
          <a:p>
            <a:pPr algn="just"/>
            <a:r>
              <a:rPr lang="pl-PL" sz="1400" u="sng" dirty="0"/>
              <a:t>Logowanie do Generatora Wniosków w celu wypełnienia i złożenia wniosku o dofinansowanie będzie możliwe w czasie trwania naboru wniosków</a:t>
            </a:r>
            <a:r>
              <a:rPr lang="pl-PL" sz="1400" dirty="0"/>
              <a:t>. </a:t>
            </a:r>
            <a:endParaRPr lang="pl-PL" sz="1400" dirty="0" smtClean="0"/>
          </a:p>
          <a:p>
            <a:pPr algn="just"/>
            <a:endParaRPr lang="pl-PL" sz="1400" b="1" dirty="0"/>
          </a:p>
          <a:p>
            <a:pPr algn="just"/>
            <a:endParaRPr lang="pl-PL" sz="1400" b="1" dirty="0" smtClean="0"/>
          </a:p>
          <a:p>
            <a:pPr algn="just"/>
            <a:r>
              <a:rPr lang="pl-PL" sz="1400" b="1" dirty="0" smtClean="0"/>
              <a:t>Ponadto </a:t>
            </a:r>
            <a:r>
              <a:rPr lang="pl-PL" sz="1400" dirty="0"/>
              <a:t>do siedziby DIP (IOK) należy dostarczyć jeden egzemplarz wydrukowanej z aplikacji generator wniosków - papierowej wersji wniosku, opatrzonej czytelnym podpisem/ami lub parafą i z pieczęcią imienną osoby/</a:t>
            </a:r>
            <a:r>
              <a:rPr lang="pl-PL" sz="1400" dirty="0" err="1"/>
              <a:t>ób</a:t>
            </a:r>
            <a:r>
              <a:rPr lang="pl-PL" sz="1400" dirty="0"/>
              <a:t> uprawnionej/</a:t>
            </a:r>
            <a:r>
              <a:rPr lang="pl-PL" sz="1400" dirty="0" err="1"/>
              <a:t>ych</a:t>
            </a:r>
            <a:r>
              <a:rPr lang="pl-PL" sz="1400" dirty="0"/>
              <a:t> do reprezentowania Wnioskodawcy wraz z podpisanymi załącznikami w terminie </a:t>
            </a:r>
          </a:p>
          <a:p>
            <a:pPr algn="ctr"/>
            <a:r>
              <a:rPr lang="pl-PL" sz="1400" b="1" dirty="0"/>
              <a:t>do godz. 15.00 dnia </a:t>
            </a:r>
            <a:r>
              <a:rPr lang="pl-PL" sz="1400" b="1" dirty="0" smtClean="0"/>
              <a:t>27.07.2017</a:t>
            </a:r>
            <a:endParaRPr lang="pl-PL" sz="1400" dirty="0"/>
          </a:p>
        </p:txBody>
      </p:sp>
      <p:sp>
        <p:nvSpPr>
          <p:cNvPr id="9" name="Prostokąt 8"/>
          <p:cNvSpPr/>
          <p:nvPr/>
        </p:nvSpPr>
        <p:spPr>
          <a:xfrm>
            <a:off x="791580" y="56612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Jeden Wnioskodawca może złożyć w </a:t>
            </a:r>
            <a:r>
              <a:rPr lang="pl-PL" b="1" dirty="0" smtClean="0"/>
              <a:t>obydwu naborach tylko po jednym wniosku </a:t>
            </a:r>
            <a:r>
              <a:rPr lang="pl-PL" b="1" dirty="0"/>
              <a:t>o </a:t>
            </a:r>
            <a:r>
              <a:rPr lang="pl-PL" b="1" dirty="0" smtClean="0"/>
              <a:t>dofinansowanie!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2513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027188" y="1484784"/>
            <a:ext cx="51869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pl-PL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Tryb wyboru projektów oraz procedura konkursowa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348880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prstClr val="black"/>
                </a:solidFill>
              </a:rPr>
              <a:t>Wybór projektów do dofinansowania następuje w </a:t>
            </a:r>
            <a:r>
              <a:rPr lang="pl-PL" sz="1200" b="1" dirty="0" smtClean="0">
                <a:solidFill>
                  <a:prstClr val="black"/>
                </a:solidFill>
              </a:rPr>
              <a:t>trybie konkursowym</a:t>
            </a:r>
            <a:r>
              <a:rPr lang="pl-PL" sz="12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pl-PL" sz="1200" dirty="0" smtClean="0">
              <a:solidFill>
                <a:prstClr val="black"/>
              </a:solidFill>
            </a:endParaRPr>
          </a:p>
          <a:p>
            <a:pPr algn="just"/>
            <a:r>
              <a:rPr lang="pl-PL" sz="1200" b="1" i="1" dirty="0" smtClean="0">
                <a:solidFill>
                  <a:prstClr val="black"/>
                </a:solidFill>
              </a:rPr>
              <a:t>Złożenie wniosku o dofinansowanie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</a:rPr>
              <a:t>Wnioskodawca musi złożyć wniosek </a:t>
            </a:r>
            <a:r>
              <a:rPr lang="pl-PL" sz="1200" u="sng" dirty="0" smtClean="0">
                <a:solidFill>
                  <a:prstClr val="black"/>
                </a:solidFill>
              </a:rPr>
              <a:t>w wersji elektronicznej </a:t>
            </a:r>
            <a:r>
              <a:rPr lang="pl-PL" sz="1200" dirty="0" smtClean="0">
                <a:solidFill>
                  <a:prstClr val="black"/>
                </a:solidFill>
              </a:rPr>
              <a:t>(wypełniony on-line) </a:t>
            </a:r>
            <a:r>
              <a:rPr lang="pl-PL" sz="1200" u="sng" dirty="0" smtClean="0">
                <a:solidFill>
                  <a:prstClr val="black"/>
                </a:solidFill>
              </a:rPr>
              <a:t>oraz w wersji papierowej </a:t>
            </a:r>
            <a:r>
              <a:rPr lang="pl-PL" sz="1200" dirty="0" smtClean="0">
                <a:solidFill>
                  <a:prstClr val="black"/>
                </a:solidFill>
              </a:rPr>
              <a:t>w terminie, który podany jest w ogłoszeniu o konkursie. </a:t>
            </a:r>
          </a:p>
          <a:p>
            <a:pPr algn="just"/>
            <a:endParaRPr lang="pl-PL" sz="1200" dirty="0">
              <a:solidFill>
                <a:prstClr val="black"/>
              </a:solidFill>
            </a:endParaRPr>
          </a:p>
          <a:p>
            <a:pPr algn="just"/>
            <a:endParaRPr lang="pl-PL" sz="1200" dirty="0" smtClean="0">
              <a:solidFill>
                <a:prstClr val="black"/>
              </a:solidFill>
            </a:endParaRPr>
          </a:p>
          <a:p>
            <a:pPr algn="just"/>
            <a:r>
              <a:rPr lang="pl-PL" sz="1200" b="1" i="1" dirty="0">
                <a:solidFill>
                  <a:prstClr val="black"/>
                </a:solidFill>
              </a:rPr>
              <a:t>O</a:t>
            </a:r>
            <a:r>
              <a:rPr lang="pl-PL" sz="1200" b="1" i="1" dirty="0" smtClean="0">
                <a:solidFill>
                  <a:prstClr val="black"/>
                </a:solidFill>
              </a:rPr>
              <a:t>cena </a:t>
            </a:r>
            <a:r>
              <a:rPr lang="pl-PL" sz="1200" b="1" i="1" dirty="0">
                <a:solidFill>
                  <a:prstClr val="black"/>
                </a:solidFill>
              </a:rPr>
              <a:t>spełnienia kryteriów wyboru projektów </a:t>
            </a:r>
            <a:r>
              <a:rPr lang="pl-PL" sz="1200" dirty="0">
                <a:solidFill>
                  <a:prstClr val="black"/>
                </a:solidFill>
              </a:rPr>
              <a:t>– składa się z oceny </a:t>
            </a:r>
            <a:r>
              <a:rPr lang="pl-PL" sz="1200" dirty="0" smtClean="0">
                <a:solidFill>
                  <a:prstClr val="black"/>
                </a:solidFill>
              </a:rPr>
              <a:t>formalnej oraz </a:t>
            </a:r>
            <a:r>
              <a:rPr lang="pl-PL" sz="1200" dirty="0">
                <a:solidFill>
                  <a:prstClr val="black"/>
                </a:solidFill>
              </a:rPr>
              <a:t>oceny </a:t>
            </a:r>
            <a:r>
              <a:rPr lang="pl-PL" sz="1200" dirty="0" smtClean="0">
                <a:solidFill>
                  <a:prstClr val="black"/>
                </a:solidFill>
              </a:rPr>
              <a:t>merytorycznej Konkurs</a:t>
            </a:r>
            <a:r>
              <a:rPr lang="pl-PL" sz="1200" dirty="0">
                <a:solidFill>
                  <a:prstClr val="black"/>
                </a:solidFill>
              </a:rPr>
              <a:t>, po </a:t>
            </a:r>
            <a:r>
              <a:rPr lang="pl-PL" sz="1200" u="sng" dirty="0">
                <a:solidFill>
                  <a:prstClr val="black"/>
                </a:solidFill>
              </a:rPr>
              <a:t>złożeniu wniosku</a:t>
            </a:r>
            <a:r>
              <a:rPr lang="pl-PL" sz="1200" dirty="0">
                <a:solidFill>
                  <a:prstClr val="black"/>
                </a:solidFill>
              </a:rPr>
              <a:t> o </a:t>
            </a:r>
            <a:r>
              <a:rPr lang="pl-PL" sz="1200" dirty="0" smtClean="0">
                <a:solidFill>
                  <a:prstClr val="black"/>
                </a:solidFill>
              </a:rPr>
              <a:t>dofinansowanie, przebiega </a:t>
            </a:r>
            <a:r>
              <a:rPr lang="pl-PL" sz="1200" dirty="0">
                <a:solidFill>
                  <a:prstClr val="black"/>
                </a:solidFill>
              </a:rPr>
              <a:t>w następujących etapach</a:t>
            </a:r>
            <a:r>
              <a:rPr lang="pl-PL" sz="1200" dirty="0" smtClean="0">
                <a:solidFill>
                  <a:prstClr val="black"/>
                </a:solidFill>
              </a:rPr>
              <a:t>:</a:t>
            </a:r>
            <a:endParaRPr lang="pl-PL" sz="1200" dirty="0">
              <a:solidFill>
                <a:prstClr val="black"/>
              </a:solidFill>
            </a:endParaRPr>
          </a:p>
          <a:p>
            <a:endParaRPr lang="pl-PL" sz="1200" b="1" dirty="0" smtClean="0">
              <a:solidFill>
                <a:prstClr val="black"/>
              </a:solidFill>
            </a:endParaRPr>
          </a:p>
          <a:p>
            <a:r>
              <a:rPr lang="pl-PL" sz="1200" b="1" dirty="0" smtClean="0">
                <a:solidFill>
                  <a:prstClr val="black"/>
                </a:solidFill>
              </a:rPr>
              <a:t>1. Ocena </a:t>
            </a:r>
            <a:r>
              <a:rPr lang="pl-PL" sz="1200" b="1" dirty="0">
                <a:solidFill>
                  <a:prstClr val="black"/>
                </a:solidFill>
              </a:rPr>
              <a:t>formalna (obligatoryjna</a:t>
            </a:r>
            <a:r>
              <a:rPr lang="pl-PL" sz="1200" dirty="0">
                <a:solidFill>
                  <a:prstClr val="black"/>
                </a:solidFill>
              </a:rPr>
              <a:t>) - </a:t>
            </a:r>
            <a:r>
              <a:rPr lang="pl-PL" sz="1200" dirty="0" smtClean="0">
                <a:solidFill>
                  <a:prstClr val="black"/>
                </a:solidFill>
              </a:rPr>
              <a:t>przeprowadzana </a:t>
            </a:r>
            <a:r>
              <a:rPr lang="pl-PL" sz="1200" dirty="0">
                <a:solidFill>
                  <a:prstClr val="black"/>
                </a:solidFill>
              </a:rPr>
              <a:t>w terminie do </a:t>
            </a:r>
            <a:r>
              <a:rPr lang="pl-PL" sz="1200" b="1" dirty="0">
                <a:solidFill>
                  <a:prstClr val="black"/>
                </a:solidFill>
              </a:rPr>
              <a:t>60 dni kalendarzowych</a:t>
            </a:r>
            <a:r>
              <a:rPr lang="pl-PL" sz="1200" dirty="0" smtClean="0">
                <a:solidFill>
                  <a:prstClr val="black"/>
                </a:solidFill>
              </a:rPr>
              <a:t>.</a:t>
            </a:r>
            <a:endParaRPr lang="pl-PL" sz="1200" dirty="0">
              <a:solidFill>
                <a:prstClr val="black"/>
              </a:solidFill>
            </a:endParaRPr>
          </a:p>
          <a:p>
            <a:pPr algn="just"/>
            <a:endParaRPr lang="pl-PL" sz="1200" dirty="0">
              <a:solidFill>
                <a:prstClr val="black"/>
              </a:solidFill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</a:rPr>
              <a:t>2. Ocena </a:t>
            </a:r>
            <a:r>
              <a:rPr lang="pl-PL" sz="1200" b="1" dirty="0">
                <a:solidFill>
                  <a:prstClr val="black"/>
                </a:solidFill>
              </a:rPr>
              <a:t>merytoryczna (obligatoryjna) </a:t>
            </a:r>
            <a:r>
              <a:rPr lang="pl-PL" sz="1200" b="1" i="1" dirty="0">
                <a:solidFill>
                  <a:prstClr val="black"/>
                </a:solidFill>
              </a:rPr>
              <a:t>– </a:t>
            </a:r>
            <a:r>
              <a:rPr lang="pl-PL" sz="1200" dirty="0">
                <a:solidFill>
                  <a:prstClr val="black"/>
                </a:solidFill>
              </a:rPr>
              <a:t>przeprowadzana jest w terminie do </a:t>
            </a:r>
            <a:r>
              <a:rPr lang="pl-PL" sz="1200" b="1" dirty="0">
                <a:solidFill>
                  <a:prstClr val="black"/>
                </a:solidFill>
              </a:rPr>
              <a:t>55 dni kalendarzowych </a:t>
            </a:r>
            <a:r>
              <a:rPr lang="pl-PL" sz="1200" dirty="0">
                <a:solidFill>
                  <a:prstClr val="black"/>
                </a:solidFill>
              </a:rPr>
              <a:t>od dnia zakończenia oceny formalnej wszystkich złożonych w danym naborze </a:t>
            </a:r>
            <a:r>
              <a:rPr lang="pl-PL" sz="1200" dirty="0" smtClean="0">
                <a:solidFill>
                  <a:prstClr val="black"/>
                </a:solidFill>
              </a:rPr>
              <a:t>wniosków.</a:t>
            </a:r>
            <a:r>
              <a:rPr lang="pl-PL" sz="1200" dirty="0">
                <a:solidFill>
                  <a:prstClr val="black"/>
                </a:solidFill>
              </a:rPr>
              <a:t> </a:t>
            </a:r>
            <a:endParaRPr lang="pl-PL" sz="1200" dirty="0" smtClean="0">
              <a:solidFill>
                <a:prstClr val="black"/>
              </a:solidFill>
            </a:endParaRPr>
          </a:p>
          <a:p>
            <a:pPr algn="just"/>
            <a:endParaRPr lang="pl-PL" sz="1200" dirty="0">
              <a:solidFill>
                <a:prstClr val="black"/>
              </a:solidFill>
            </a:endParaRPr>
          </a:p>
          <a:p>
            <a:pPr algn="just"/>
            <a:endParaRPr lang="pl-PL" sz="1200" dirty="0" smtClean="0">
              <a:solidFill>
                <a:prstClr val="black"/>
              </a:solidFill>
            </a:endParaRPr>
          </a:p>
          <a:p>
            <a:pPr algn="just"/>
            <a:r>
              <a:rPr lang="pl-PL" sz="1200" dirty="0" smtClean="0">
                <a:solidFill>
                  <a:prstClr val="black"/>
                </a:solidFill>
              </a:rPr>
              <a:t>Ocena dokonywana  </a:t>
            </a:r>
            <a:r>
              <a:rPr lang="pl-PL" sz="1200" dirty="0">
                <a:solidFill>
                  <a:prstClr val="black"/>
                </a:solidFill>
              </a:rPr>
              <a:t>jest  w  oparciu  o  katalog  </a:t>
            </a:r>
            <a:r>
              <a:rPr lang="pl-PL" sz="1200" dirty="0" smtClean="0">
                <a:solidFill>
                  <a:prstClr val="black"/>
                </a:solidFill>
              </a:rPr>
              <a:t>kryteriów, </a:t>
            </a:r>
            <a:r>
              <a:rPr lang="pl-PL" sz="1200" dirty="0">
                <a:solidFill>
                  <a:prstClr val="black"/>
                </a:solidFill>
              </a:rPr>
              <a:t>zatwierdzonych przez Komitet Monitorujący Regionalnego Programu Operacyjnego Województwa Dolnośląskiego.</a:t>
            </a:r>
          </a:p>
          <a:p>
            <a:pPr algn="just"/>
            <a:endParaRPr lang="pl-PL" sz="1400" dirty="0">
              <a:solidFill>
                <a:prstClr val="black"/>
              </a:solidFill>
            </a:endParaRPr>
          </a:p>
          <a:p>
            <a:r>
              <a:rPr lang="pl-PL" sz="1200" dirty="0" smtClean="0">
                <a:solidFill>
                  <a:prstClr val="black"/>
                </a:solidFill>
              </a:rPr>
              <a:t>Oceny </a:t>
            </a:r>
            <a:r>
              <a:rPr lang="pl-PL" sz="1200" dirty="0">
                <a:solidFill>
                  <a:prstClr val="black"/>
                </a:solidFill>
              </a:rPr>
              <a:t>wniosków dokonuje Komisja Oceny Projektów (</a:t>
            </a:r>
            <a:r>
              <a:rPr lang="pl-PL" sz="1200" b="1" dirty="0">
                <a:solidFill>
                  <a:prstClr val="black"/>
                </a:solidFill>
              </a:rPr>
              <a:t>KOP</a:t>
            </a:r>
            <a:r>
              <a:rPr lang="pl-PL" sz="1200" dirty="0">
                <a:solidFill>
                  <a:prstClr val="black"/>
                </a:solidFill>
              </a:rPr>
              <a:t>) na podstawie regulaminu pracy </a:t>
            </a:r>
            <a:r>
              <a:rPr lang="pl-PL" sz="1200" dirty="0" smtClean="0">
                <a:solidFill>
                  <a:prstClr val="black"/>
                </a:solidFill>
              </a:rPr>
              <a:t>KOP.</a:t>
            </a:r>
            <a:endParaRPr lang="pl-P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33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460432" cy="45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1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052736"/>
            <a:ext cx="601503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4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5332"/>
            <a:ext cx="7920880" cy="552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3111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820472" cy="47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9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" name="Obraz 9" descr="SIEDZIBA DIP WROCLA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852935"/>
            <a:ext cx="46628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84747" y="2852936"/>
            <a:ext cx="251816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Dolnośląska Instytucja Pośrednicząca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ul.  Strzegomska 2-4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53-611 Wrocław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tel. 71 776 58 13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       71 776 58 14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info.dip@umwd.pl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www.dip.dolnyslask.pl</a:t>
            </a:r>
          </a:p>
          <a:p>
            <a:pPr algn="ctr"/>
            <a:endParaRPr lang="pl-PL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07806"/>
            <a:ext cx="5832648" cy="13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9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27584" y="1201578"/>
            <a:ext cx="727280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sz="1600" b="1" dirty="0">
                <a:solidFill>
                  <a:schemeClr val="tx2"/>
                </a:solidFill>
                <a:cs typeface="Arial" pitchFamily="34" charset="0"/>
              </a:rPr>
              <a:t>Schemat </a:t>
            </a:r>
            <a:r>
              <a:rPr lang="pl-PL" sz="1600" b="1" dirty="0" smtClean="0">
                <a:solidFill>
                  <a:schemeClr val="tx2"/>
                </a:solidFill>
                <a:cs typeface="Arial" pitchFamily="34" charset="0"/>
              </a:rPr>
              <a:t>1.2 </a:t>
            </a:r>
            <a:r>
              <a:rPr lang="pl-PL" sz="1600" b="1" dirty="0">
                <a:solidFill>
                  <a:schemeClr val="tx2"/>
                </a:solidFill>
                <a:cs typeface="Arial" pitchFamily="34" charset="0"/>
              </a:rPr>
              <a:t>A</a:t>
            </a:r>
            <a:r>
              <a:rPr lang="pl-PL" sz="16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sz="1600" b="1" dirty="0">
                <a:solidFill>
                  <a:schemeClr val="tx2"/>
                </a:solidFill>
              </a:rPr>
              <a:t>Wsparcie dla przedsiębiorstw chcących rozpocząć lub rozwinąć działalność B+R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1988839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Prowadzenie </a:t>
            </a:r>
            <a:r>
              <a:rPr lang="pl-PL" sz="1400" dirty="0"/>
              <a:t>badań przemysłowych i prac rozwojowych (w tym eksperymentalnych </a:t>
            </a:r>
            <a:r>
              <a:rPr lang="pl-PL" sz="1400" dirty="0" smtClean="0"/>
              <a:t>prac rozwojowych).</a:t>
            </a:r>
            <a:endParaRPr lang="pl-PL" sz="1400" dirty="0"/>
          </a:p>
          <a:p>
            <a:pPr algn="just"/>
            <a:r>
              <a:rPr lang="pl-PL" sz="1400" b="1" dirty="0" smtClean="0"/>
              <a:t>Projekty </a:t>
            </a:r>
            <a:r>
              <a:rPr lang="pl-PL" sz="1400" b="1" dirty="0"/>
              <a:t>badawcze przedsiębiorstw mające służyć opracowaniu nowych lub istotnie </a:t>
            </a:r>
            <a:r>
              <a:rPr lang="pl-PL" sz="1400" b="1" dirty="0" smtClean="0"/>
              <a:t>ulepszonych produktów </a:t>
            </a:r>
            <a:r>
              <a:rPr lang="pl-PL" sz="1400" b="1" dirty="0"/>
              <a:t>i procesów produkcyjnych (innowacje produktowe, procesowe</a:t>
            </a:r>
            <a:r>
              <a:rPr lang="pl-PL" sz="1400" b="1" dirty="0" smtClean="0"/>
              <a:t>).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W ramach wsparcia przewiduje się finansowanie całego procesu powstania innowacji, projekt może obejmować </a:t>
            </a:r>
            <a:r>
              <a:rPr lang="pl-PL" sz="1400" dirty="0"/>
              <a:t>różne etapy prowadzenia prac B+R, do etapu pierwszej produkcji włącznie.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Wsparcie </a:t>
            </a:r>
            <a:r>
              <a:rPr lang="pl-PL" sz="1400" dirty="0"/>
              <a:t>mogą otrzymać projekty polegające m.in. na</a:t>
            </a:r>
            <a:r>
              <a:rPr lang="pl-PL" sz="1400" dirty="0" smtClean="0"/>
              <a:t>: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prowadzeniu </a:t>
            </a:r>
            <a:r>
              <a:rPr lang="pl-PL" sz="1400" dirty="0"/>
              <a:t>badań przemysłowych i eksperymentalnych prac </a:t>
            </a:r>
            <a:r>
              <a:rPr lang="pl-PL" sz="1400" dirty="0" smtClean="0"/>
              <a:t>rozwojowych,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innowacjach </a:t>
            </a:r>
            <a:r>
              <a:rPr lang="pl-PL" sz="1400" dirty="0"/>
              <a:t>technologicznych (w tym pierwsze wdrożenie technologii</a:t>
            </a:r>
            <a:r>
              <a:rPr lang="pl-PL" sz="1400" dirty="0" smtClean="0"/>
              <a:t>),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opracowaniu </a:t>
            </a:r>
            <a:r>
              <a:rPr lang="pl-PL" sz="1400" dirty="0"/>
              <a:t>linii </a:t>
            </a:r>
            <a:r>
              <a:rPr lang="pl-PL" sz="1400" dirty="0" smtClean="0"/>
              <a:t>pilotażowych,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opracowaniu </a:t>
            </a:r>
            <a:r>
              <a:rPr lang="pl-PL" sz="1400" dirty="0"/>
              <a:t>demonstracyjnych prototypów (w ramach tego etapu prac B+R dokonana </a:t>
            </a:r>
            <a:r>
              <a:rPr lang="pl-PL" sz="1400" dirty="0" smtClean="0"/>
              <a:t>zostanie weryfikacja </a:t>
            </a:r>
            <a:r>
              <a:rPr lang="pl-PL" sz="1400" dirty="0"/>
              <a:t>nowego rozwiązania w warunkach zbliżonych do rzeczywistych i operacyjnych</a:t>
            </a:r>
            <a:r>
              <a:rPr lang="pl-PL" sz="1400" dirty="0" smtClean="0"/>
              <a:t>),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ocenie </a:t>
            </a:r>
            <a:r>
              <a:rPr lang="pl-PL" sz="1400" dirty="0"/>
              <a:t>potencjału komercyjnego projektu itp.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Projekty </a:t>
            </a:r>
            <a:r>
              <a:rPr lang="pl-PL" sz="1400" dirty="0"/>
              <a:t>mogą być realizowane przez przedsiębiorstwa samodzielnie bądź jako lidera konsorcjum </a:t>
            </a:r>
            <a:r>
              <a:rPr lang="pl-PL" sz="1400" dirty="0" smtClean="0"/>
              <a:t>we współpracy </a:t>
            </a:r>
            <a:r>
              <a:rPr lang="pl-PL" sz="1400" dirty="0"/>
              <a:t>z zewnętrznymi podmiotami, m.in.: jednostkami naukowymi, szkołami wyższymi, IOB </a:t>
            </a:r>
            <a:r>
              <a:rPr lang="pl-PL" sz="1400" dirty="0" smtClean="0"/>
              <a:t>lub podmiotami </a:t>
            </a:r>
            <a:r>
              <a:rPr lang="pl-PL" sz="1400" dirty="0"/>
              <a:t>leczniczymi</a:t>
            </a:r>
            <a:r>
              <a:rPr lang="pl-PL" sz="1400" dirty="0" smtClean="0"/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08324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603078" y="1196752"/>
            <a:ext cx="34725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Typy Beneficjentów konkurs 1.2 A</a:t>
            </a:r>
            <a:endParaRPr lang="pl-PL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 rot="5400000">
            <a:off x="1907653" y="2799707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 rot="5400000">
            <a:off x="4123327" y="1679550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491880" y="2099154"/>
            <a:ext cx="1755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Przedsiębiorcy</a:t>
            </a:r>
            <a:endParaRPr lang="pl-PL" sz="2000" b="1" dirty="0"/>
          </a:p>
        </p:txBody>
      </p:sp>
      <p:sp>
        <p:nvSpPr>
          <p:cNvPr id="11" name="Prostokąt 10"/>
          <p:cNvSpPr/>
          <p:nvPr/>
        </p:nvSpPr>
        <p:spPr>
          <a:xfrm>
            <a:off x="899591" y="3259142"/>
            <a:ext cx="2736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Konsorcja przedsiębiorstw </a:t>
            </a:r>
            <a:r>
              <a:rPr lang="pl-PL" sz="1400" dirty="0" smtClean="0"/>
              <a:t>z</a:t>
            </a:r>
            <a:r>
              <a:rPr lang="pl-PL" sz="1400" dirty="0"/>
              <a:t> jednostkami naukowymi, uczelniami/ szkołami wyższymi lub podmiotami leczniczymi, bądź ze spółkami celowymi tworzonymi przez te podmioty</a:t>
            </a:r>
            <a:r>
              <a:rPr lang="pl-PL" sz="1400" b="1" dirty="0" smtClean="0"/>
              <a:t> </a:t>
            </a:r>
            <a:endParaRPr lang="pl-PL" sz="1400" dirty="0"/>
          </a:p>
        </p:txBody>
      </p:sp>
      <p:sp>
        <p:nvSpPr>
          <p:cNvPr id="12" name="Prostokąt 11"/>
          <p:cNvSpPr/>
          <p:nvPr/>
        </p:nvSpPr>
        <p:spPr>
          <a:xfrm>
            <a:off x="5247202" y="3262657"/>
            <a:ext cx="2736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Konsorcja przedsiębiorstw </a:t>
            </a:r>
          </a:p>
          <a:p>
            <a:pPr algn="ctr"/>
            <a:r>
              <a:rPr lang="pl-PL" sz="1400" dirty="0" smtClean="0"/>
              <a:t>z </a:t>
            </a:r>
            <a:r>
              <a:rPr lang="pl-PL" sz="1400" dirty="0"/>
              <a:t>IOB, w tym organizacjami pozarządowymi </a:t>
            </a:r>
          </a:p>
        </p:txBody>
      </p:sp>
      <p:sp>
        <p:nvSpPr>
          <p:cNvPr id="13" name="Strzałka w prawo 12"/>
          <p:cNvSpPr/>
          <p:nvPr/>
        </p:nvSpPr>
        <p:spPr>
          <a:xfrm rot="5400000">
            <a:off x="6399330" y="2799707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40974" y="49411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Projekty realizowane mogą być przez przedsiębiorstwa samodzielnie bądź jako lidera konsorcjum we współpracy z zewnętrznymi </a:t>
            </a:r>
            <a:r>
              <a:rPr lang="pl-PL" sz="1400" dirty="0" smtClean="0"/>
              <a:t>podmiotami.</a:t>
            </a:r>
            <a:endParaRPr lang="pl-PL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92288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4445492" y="1268760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3012595" y="1196752"/>
            <a:ext cx="32028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cs typeface="Arial" pitchFamily="34" charset="0"/>
              </a:rPr>
              <a:t>Najważniejsze informacje 1.2 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989602" y="5122993"/>
            <a:ext cx="75968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Rozpoczęcie prac </a:t>
            </a:r>
            <a:r>
              <a:rPr lang="pl-PL" sz="1400" dirty="0"/>
              <a:t>może nastąpić najwcześniej po złożeniu wniosku o dofinansowanie.</a:t>
            </a:r>
          </a:p>
          <a:p>
            <a:endParaRPr lang="pl-PL" sz="1400" dirty="0" smtClean="0"/>
          </a:p>
          <a:p>
            <a:r>
              <a:rPr lang="pl-PL" sz="1400" b="1" dirty="0" smtClean="0"/>
              <a:t>Maksymalny </a:t>
            </a:r>
            <a:r>
              <a:rPr lang="pl-PL" sz="1400" b="1" dirty="0"/>
              <a:t>okres realizacji </a:t>
            </a:r>
            <a:r>
              <a:rPr lang="pl-PL" sz="1400" b="1" dirty="0" smtClean="0"/>
              <a:t>projektu - 30 </a:t>
            </a:r>
            <a:r>
              <a:rPr lang="pl-PL" sz="1400" b="1" dirty="0"/>
              <a:t>miesięcy </a:t>
            </a:r>
            <a:r>
              <a:rPr lang="pl-PL" sz="1400" dirty="0"/>
              <a:t>od udzielenia informacji Beneficjentowi o wyborze projektu do dofinansowania, tj. upublicznieniu informacji o projektach wybranych do dofinansowania zamieszczonej na stronie internetowej DIP oraz na portalu Funduszy Europejskich.</a:t>
            </a:r>
            <a:r>
              <a:rPr lang="pl-PL" sz="1400" dirty="0"/>
              <a:t/>
            </a:r>
            <a:br>
              <a:rPr lang="pl-PL" sz="1400" dirty="0"/>
            </a:br>
            <a:endParaRPr lang="pl-PL" sz="1400" dirty="0" smtClean="0"/>
          </a:p>
          <a:p>
            <a:r>
              <a:rPr lang="pl-PL" sz="1400" b="1" dirty="0" smtClean="0"/>
              <a:t>Wniosek </a:t>
            </a:r>
            <a:r>
              <a:rPr lang="pl-PL" sz="1400" b="1" dirty="0"/>
              <a:t>końcowy o płatność </a:t>
            </a:r>
            <a:r>
              <a:rPr lang="pl-PL" sz="1400" dirty="0"/>
              <a:t>należy </a:t>
            </a:r>
            <a:r>
              <a:rPr lang="pl-PL" sz="1400" dirty="0" smtClean="0"/>
              <a:t>złożyć </a:t>
            </a:r>
            <a:r>
              <a:rPr lang="pl-PL" sz="1400" b="1" dirty="0" smtClean="0"/>
              <a:t>do </a:t>
            </a:r>
            <a:r>
              <a:rPr lang="pl-PL" sz="1400" b="1" dirty="0"/>
              <a:t>60 dni</a:t>
            </a:r>
            <a:r>
              <a:rPr lang="pl-PL" sz="1400" dirty="0"/>
              <a:t> od daty zakończenia realizacji </a:t>
            </a:r>
            <a:r>
              <a:rPr lang="pl-PL" sz="1400" dirty="0" smtClean="0"/>
              <a:t>projektu</a:t>
            </a:r>
            <a:endParaRPr lang="pl-PL" sz="1400" dirty="0" smtClean="0"/>
          </a:p>
        </p:txBody>
      </p:sp>
      <p:sp>
        <p:nvSpPr>
          <p:cNvPr id="14" name="Prostokąt zaokrąglony 13"/>
          <p:cNvSpPr/>
          <p:nvPr/>
        </p:nvSpPr>
        <p:spPr>
          <a:xfrm>
            <a:off x="894521" y="1790239"/>
            <a:ext cx="7547355" cy="3312368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89601" y="1988840"/>
            <a:ext cx="5022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Poziom dofinansowania dla poszczególnych </a:t>
            </a:r>
            <a:r>
              <a:rPr lang="pl-PL" sz="1400" dirty="0" smtClean="0"/>
              <a:t>beneficjentów</a:t>
            </a:r>
            <a:r>
              <a:rPr lang="pl-PL" sz="1400" dirty="0" smtClean="0"/>
              <a:t>:</a:t>
            </a:r>
            <a:endParaRPr lang="pl-PL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32" y="2338455"/>
            <a:ext cx="6090363" cy="26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918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7544" y="1844824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prstClr val="black"/>
                </a:solidFill>
              </a:rPr>
              <a:t>ŚRODKI TRWAŁE oraz WARTOŚCI NIEMATERIALNE I PRAWNE</a:t>
            </a:r>
          </a:p>
          <a:p>
            <a:pPr algn="just"/>
            <a:endParaRPr lang="pl-PL" sz="1400" u="sng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u="sng" dirty="0" smtClean="0">
                <a:solidFill>
                  <a:prstClr val="black"/>
                </a:solidFill>
              </a:rPr>
              <a:t>Koszty </a:t>
            </a:r>
            <a:r>
              <a:rPr lang="pl-PL" sz="1400" u="sng" dirty="0">
                <a:solidFill>
                  <a:prstClr val="black"/>
                </a:solidFill>
              </a:rPr>
              <a:t>wynajmu i amortyzacji aparatury, sprzętu oraz </a:t>
            </a:r>
            <a:r>
              <a:rPr lang="pl-PL" sz="1400" u="sng" dirty="0" err="1">
                <a:solidFill>
                  <a:prstClr val="black"/>
                </a:solidFill>
              </a:rPr>
              <a:t>WNiP</a:t>
            </a:r>
            <a:r>
              <a:rPr lang="pl-PL" sz="1400" u="sng" dirty="0">
                <a:solidFill>
                  <a:prstClr val="black"/>
                </a:solidFill>
              </a:rPr>
              <a:t> </a:t>
            </a:r>
            <a:r>
              <a:rPr lang="pl-PL" sz="1400" u="sng" dirty="0" smtClean="0">
                <a:solidFill>
                  <a:prstClr val="black"/>
                </a:solidFill>
              </a:rPr>
              <a:t>w </a:t>
            </a:r>
            <a:r>
              <a:rPr lang="pl-PL" sz="1400" u="sng" dirty="0" smtClean="0">
                <a:solidFill>
                  <a:prstClr val="black"/>
                </a:solidFill>
              </a:rPr>
              <a:t>zakresie </a:t>
            </a:r>
            <a:r>
              <a:rPr lang="pl-PL" sz="1400" u="sng" dirty="0">
                <a:solidFill>
                  <a:prstClr val="black"/>
                </a:solidFill>
              </a:rPr>
              <a:t>i przez okres, w jakim są one wykorzystywane na potrzeby projektu. </a:t>
            </a:r>
            <a:endParaRPr lang="pl-PL" sz="1400" u="sng" dirty="0" smtClean="0">
              <a:solidFill>
                <a:prstClr val="black"/>
              </a:solidFill>
            </a:endParaRPr>
          </a:p>
          <a:p>
            <a:pPr algn="just"/>
            <a:endParaRPr lang="pl-PL" sz="1400" u="sng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</a:rPr>
              <a:t>Za koszty kwalifikowane uznaje się:</a:t>
            </a:r>
          </a:p>
          <a:p>
            <a:pPr algn="just"/>
            <a:r>
              <a:rPr lang="pl-PL" sz="1400" dirty="0">
                <a:solidFill>
                  <a:prstClr val="black"/>
                </a:solidFill>
              </a:rPr>
              <a:t>1. Odpisy amortyzacyjne lub koszty odpłatnego korzystania z aparatury naukowo-badawczej i </a:t>
            </a:r>
            <a:r>
              <a:rPr lang="pl-PL" sz="1400" dirty="0" smtClean="0">
                <a:solidFill>
                  <a:prstClr val="black"/>
                </a:solidFill>
              </a:rPr>
              <a:t>innych urządzeń </a:t>
            </a:r>
            <a:r>
              <a:rPr lang="pl-PL" sz="1400" dirty="0">
                <a:solidFill>
                  <a:prstClr val="black"/>
                </a:solidFill>
              </a:rPr>
              <a:t>służących celom badawczym;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2</a:t>
            </a:r>
            <a:r>
              <a:rPr lang="pl-PL" sz="1400" dirty="0">
                <a:solidFill>
                  <a:prstClr val="black"/>
                </a:solidFill>
              </a:rPr>
              <a:t>. Koszt zakupu i dostosowania do wdrożenia wyników prac B+R oraz praw własności </a:t>
            </a:r>
            <a:r>
              <a:rPr lang="pl-PL" sz="1400" dirty="0" smtClean="0">
                <a:solidFill>
                  <a:prstClr val="black"/>
                </a:solidFill>
              </a:rPr>
              <a:t>intelektualnej (m.in</a:t>
            </a:r>
            <a:r>
              <a:rPr lang="pl-PL" sz="1400" dirty="0">
                <a:solidFill>
                  <a:prstClr val="black"/>
                </a:solidFill>
              </a:rPr>
              <a:t>. patentów, licencji, know-how lub innej nieopatentowanej wiedzy technicznej).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3</a:t>
            </a:r>
            <a:r>
              <a:rPr lang="pl-PL" sz="1400" dirty="0">
                <a:solidFill>
                  <a:prstClr val="black"/>
                </a:solidFill>
              </a:rPr>
              <a:t>. Odpisy amortyzacyjne lub koszty odpłatnego korzystania z wiedzy technicznej i </a:t>
            </a:r>
            <a:r>
              <a:rPr lang="pl-PL" sz="1400" dirty="0" smtClean="0">
                <a:solidFill>
                  <a:prstClr val="black"/>
                </a:solidFill>
              </a:rPr>
              <a:t>patentów zakupionych </a:t>
            </a:r>
            <a:r>
              <a:rPr lang="pl-PL" sz="1400" dirty="0">
                <a:solidFill>
                  <a:prstClr val="black"/>
                </a:solidFill>
              </a:rPr>
              <a:t>lub użytkowanych na podstawie licencji uzyskanych od osób trzecich na </a:t>
            </a:r>
            <a:r>
              <a:rPr lang="pl-PL" sz="1400" dirty="0" smtClean="0">
                <a:solidFill>
                  <a:prstClr val="black"/>
                </a:solidFill>
              </a:rPr>
              <a:t>warunkach rynkowych</a:t>
            </a:r>
            <a:r>
              <a:rPr lang="pl-PL" sz="1400" dirty="0">
                <a:solidFill>
                  <a:prstClr val="black"/>
                </a:solidFill>
              </a:rPr>
              <a:t>, tj. wartości niematerialnych i prawnych (</a:t>
            </a:r>
            <a:r>
              <a:rPr lang="pl-PL" sz="1400" dirty="0" err="1">
                <a:solidFill>
                  <a:prstClr val="black"/>
                </a:solidFill>
              </a:rPr>
              <a:t>WNiP</a:t>
            </a:r>
            <a:r>
              <a:rPr lang="pl-PL" sz="1400" dirty="0">
                <a:solidFill>
                  <a:prstClr val="black"/>
                </a:solidFill>
              </a:rPr>
              <a:t>) w formie patentów, licencji, </a:t>
            </a:r>
            <a:r>
              <a:rPr lang="pl-PL" sz="1400" dirty="0" smtClean="0">
                <a:solidFill>
                  <a:prstClr val="black"/>
                </a:solidFill>
              </a:rPr>
              <a:t>know-how, nieopatentowanej </a:t>
            </a:r>
            <a:r>
              <a:rPr lang="pl-PL" sz="1400" dirty="0">
                <a:solidFill>
                  <a:prstClr val="black"/>
                </a:solidFill>
              </a:rPr>
              <a:t>wiedzy technicznej, ekspertyz, analiz i raportów badawczych </a:t>
            </a:r>
            <a:r>
              <a:rPr lang="pl-PL" sz="1400" dirty="0" smtClean="0">
                <a:solidFill>
                  <a:prstClr val="black"/>
                </a:solidFill>
              </a:rPr>
              <a:t>itp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  <a:endParaRPr lang="pl-PL" sz="1400" dirty="0" smtClean="0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WYDATKI KWALIFIKOWALNE 1.2 A</a:t>
            </a:r>
            <a:endParaRPr lang="pl-PL" b="1" dirty="0">
              <a:solidFill>
                <a:srgbClr val="1F497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493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WYDATKI KWALIFIKOWALNE 1.2 A</a:t>
            </a:r>
            <a:endParaRPr lang="pl-PL" b="1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5919" y="198884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NIERUCHOMOŚCI </a:t>
            </a:r>
            <a:r>
              <a:rPr lang="pl-PL" sz="1400" u="sng" dirty="0"/>
              <a:t>NIEZABUDOWANE (Grunty) </a:t>
            </a:r>
            <a:endParaRPr lang="pl-PL" sz="1400" u="sng" dirty="0" smtClean="0"/>
          </a:p>
          <a:p>
            <a:pPr algn="just"/>
            <a:r>
              <a:rPr lang="pl-PL" sz="1400" dirty="0"/>
              <a:t>K</a:t>
            </a:r>
            <a:r>
              <a:rPr lang="pl-PL" sz="1400" dirty="0" smtClean="0"/>
              <a:t>oszty </a:t>
            </a:r>
            <a:r>
              <a:rPr lang="pl-PL" sz="1400" dirty="0"/>
              <a:t>przekazania na zasadach handlowych lub faktycznie poniesione koszty kapitałowe</a:t>
            </a:r>
            <a:r>
              <a:rPr lang="pl-PL" sz="1400" dirty="0" smtClean="0"/>
              <a:t>.</a:t>
            </a:r>
          </a:p>
          <a:p>
            <a:pPr algn="just"/>
            <a:endParaRPr lang="pl-PL" sz="1400" b="1" dirty="0">
              <a:solidFill>
                <a:srgbClr val="FF0000"/>
              </a:solidFill>
            </a:endParaRPr>
          </a:p>
          <a:p>
            <a:pPr algn="just"/>
            <a:r>
              <a:rPr lang="pl-PL" sz="1400" dirty="0"/>
              <a:t>W ramach tej kategorii kwalifikowane są następujące rodzaje kosztów: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dzierżawa </a:t>
            </a:r>
            <a:r>
              <a:rPr lang="pl-PL" sz="1400" dirty="0"/>
              <a:t>gruntów - tylko raty dzierżawne bez części </a:t>
            </a:r>
            <a:r>
              <a:rPr lang="pl-PL" sz="1400" dirty="0" smtClean="0"/>
              <a:t>odsetkowej;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wieczyste </a:t>
            </a:r>
            <a:r>
              <a:rPr lang="pl-PL" sz="1400" dirty="0"/>
              <a:t>użytkowanie gruntów - tylko opłaty za użytkowanie wieczyste z wyłączeniem odsetek;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Łączna </a:t>
            </a:r>
            <a:r>
              <a:rPr lang="pl-PL" sz="1400" dirty="0" smtClean="0"/>
              <a:t>kwota </a:t>
            </a:r>
            <a:r>
              <a:rPr lang="pl-PL" sz="1400" dirty="0"/>
              <a:t>wydatków kwalifikowanych w projekcie nie może przekroczyć 10% całkowitych </a:t>
            </a:r>
            <a:r>
              <a:rPr lang="pl-PL" sz="1400" dirty="0" smtClean="0"/>
              <a:t>kosztów kwalifikowanych </a:t>
            </a:r>
            <a:r>
              <a:rPr lang="pl-PL" sz="1400" dirty="0" smtClean="0"/>
              <a:t>projektu (w </a:t>
            </a:r>
            <a:r>
              <a:rPr lang="pl-PL" sz="1400" dirty="0"/>
              <a:t>przypadku terenów poprzemysłowych oraz </a:t>
            </a:r>
            <a:r>
              <a:rPr lang="pl-PL" sz="1400" dirty="0" smtClean="0"/>
              <a:t>terenów opuszczonych </a:t>
            </a:r>
            <a:r>
              <a:rPr lang="pl-PL" sz="1400" dirty="0" smtClean="0"/>
              <a:t>limit </a:t>
            </a:r>
            <a:r>
              <a:rPr lang="pl-PL" sz="1400" dirty="0"/>
              <a:t>wynosi 15</a:t>
            </a:r>
            <a:r>
              <a:rPr lang="pl-PL" sz="1400" dirty="0" smtClean="0"/>
              <a:t>%).</a:t>
            </a:r>
            <a:endParaRPr lang="pl-PL" sz="1400" dirty="0" smtClean="0"/>
          </a:p>
          <a:p>
            <a:pPr algn="just"/>
            <a:endParaRPr lang="pl-PL" sz="1400" b="1" u="sng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 smtClean="0"/>
              <a:t>NIERUCHOMOŚCI </a:t>
            </a:r>
            <a:r>
              <a:rPr lang="pl-PL" sz="1400" u="sng" dirty="0"/>
              <a:t>ZABUDOWANE </a:t>
            </a:r>
            <a:endParaRPr lang="pl-PL" sz="1400" u="sng" dirty="0" smtClean="0"/>
          </a:p>
          <a:p>
            <a:pPr algn="just"/>
            <a:r>
              <a:rPr lang="pl-PL" sz="1400" dirty="0" smtClean="0"/>
              <a:t>Tylko </a:t>
            </a:r>
            <a:r>
              <a:rPr lang="pl-PL" sz="1400" dirty="0"/>
              <a:t>koszty amortyzacji odpowiadające okresowi realizacji projektu obliczone na podstawie powszechnie przyjętych zasad rachunkowości. </a:t>
            </a:r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r>
              <a:rPr lang="pl-PL" sz="1400" dirty="0"/>
              <a:t>Łączna kwota wydatków kwalifikowanych w projekcie nie może przekroczyć 10% całkowitych kosztów kwalifikowanych projektu (w przypadku terenów poprzemysłowych oraz terenów opuszczonych limit wynosi 15%).</a:t>
            </a:r>
          </a:p>
        </p:txBody>
      </p:sp>
    </p:spTree>
    <p:extLst>
      <p:ext uri="{BB962C8B-B14F-4D97-AF65-F5344CB8AC3E}">
        <p14:creationId xmlns:p14="http://schemas.microsoft.com/office/powerpoint/2010/main" val="28848366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627784" y="1196751"/>
            <a:ext cx="39851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 smtClean="0">
                <a:solidFill>
                  <a:srgbClr val="1F497D"/>
                </a:solidFill>
                <a:cs typeface="Arial" pitchFamily="34" charset="0"/>
              </a:rPr>
              <a:t>WYDATKI KWALIFIKOWALNE 1.2 A</a:t>
            </a:r>
            <a:endParaRPr lang="pl-PL" b="1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2204864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/>
              <a:t>SZKOLENIA (de </a:t>
            </a:r>
            <a:r>
              <a:rPr lang="pl-PL" sz="1400" u="sng" dirty="0" err="1"/>
              <a:t>minimis</a:t>
            </a:r>
            <a:r>
              <a:rPr lang="pl-PL" sz="1400" u="sng" dirty="0"/>
              <a:t>) </a:t>
            </a:r>
            <a:endParaRPr lang="pl-PL" sz="1400" u="sng" dirty="0" smtClean="0"/>
          </a:p>
          <a:p>
            <a:pPr algn="just"/>
            <a:endParaRPr lang="pl-PL" sz="1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/>
              <a:t>PRZYGOTOWANIE DOKUMENTACJI PROJEKTU (de </a:t>
            </a:r>
            <a:r>
              <a:rPr lang="pl-PL" sz="1400" u="sng" dirty="0" err="1"/>
              <a:t>minimis</a:t>
            </a:r>
            <a:r>
              <a:rPr lang="pl-PL" sz="1400" u="sng" dirty="0"/>
              <a:t>) </a:t>
            </a:r>
            <a:endParaRPr lang="pl-PL" sz="1400" u="sng" dirty="0" smtClean="0"/>
          </a:p>
          <a:p>
            <a:pPr algn="just"/>
            <a:r>
              <a:rPr lang="pl-PL" sz="1400" dirty="0"/>
              <a:t>W</a:t>
            </a:r>
            <a:r>
              <a:rPr lang="pl-PL" sz="1400" dirty="0" smtClean="0"/>
              <a:t>ydatki </a:t>
            </a:r>
            <a:r>
              <a:rPr lang="pl-PL" sz="1400" dirty="0"/>
              <a:t>na przygotowanie dokumentacji projektu (wymaganej prawem krajowym lub wspólnotowym, bądź przez IZ RPO WD) nieprzekraczające 8% wartości całkowitych wydatków kwalifikowalnych projektu. </a:t>
            </a:r>
            <a:r>
              <a:rPr lang="pl-PL" sz="1400" dirty="0" smtClean="0"/>
              <a:t>Limit </a:t>
            </a:r>
            <a:r>
              <a:rPr lang="pl-PL" sz="1400" dirty="0"/>
              <a:t>weryfikowany jest jednorazowo na etapie oceny wniosku o dofinansowanie. </a:t>
            </a:r>
            <a:endParaRPr lang="pl-PL" sz="1400" dirty="0" smtClean="0"/>
          </a:p>
          <a:p>
            <a:pPr algn="just"/>
            <a:r>
              <a:rPr lang="pl-PL" sz="1400" dirty="0" smtClean="0"/>
              <a:t>Np. dokumentacja </a:t>
            </a:r>
            <a:r>
              <a:rPr lang="pl-PL" sz="1400" dirty="0"/>
              <a:t>techniczna lub finansowa niezbędna do realizacji projektu (np. projekt budowlany, raport oddziaływania na środowisko, ekspertyzy</a:t>
            </a:r>
            <a:r>
              <a:rPr lang="pl-PL" sz="1400" dirty="0" smtClean="0"/>
              <a:t>).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Niekwalifikowalne </a:t>
            </a:r>
            <a:r>
              <a:rPr lang="pl-PL" sz="1400" dirty="0"/>
              <a:t>są wydatki na wypełnienie formularza wniosku o dofinansowania oraz wniosku o potwierdzenie wkładu finansowego w przypadku dużych projektów</a:t>
            </a:r>
            <a:r>
              <a:rPr lang="pl-PL" sz="1400" dirty="0" smtClean="0"/>
              <a:t>.</a:t>
            </a:r>
          </a:p>
          <a:p>
            <a:pPr algn="just"/>
            <a:endParaRPr lang="pl-PL" sz="1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l-PL" sz="1400" u="sng" dirty="0"/>
              <a:t>USŁUGI DORADCZE </a:t>
            </a:r>
            <a:endParaRPr lang="pl-PL" sz="1400" u="sng" dirty="0" smtClean="0"/>
          </a:p>
          <a:p>
            <a:pPr algn="just"/>
            <a:r>
              <a:rPr lang="pl-PL" sz="1400" dirty="0" smtClean="0"/>
              <a:t>Wydatkiem </a:t>
            </a:r>
            <a:r>
              <a:rPr lang="pl-PL" sz="1400" dirty="0"/>
              <a:t>kwalifikowalnym mogą być koszty doradztwa i równorzędnych usług wykorzystywanych wyłącznie na potrzeby </a:t>
            </a:r>
            <a:r>
              <a:rPr lang="pl-PL" sz="1400" dirty="0" smtClean="0"/>
              <a:t>projektu. </a:t>
            </a:r>
            <a:endParaRPr lang="pl-PL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5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9452</TotalTime>
  <Words>2028</Words>
  <Application>Microsoft Office PowerPoint</Application>
  <PresentationFormat>Pokaz na ekranie (4:3)</PresentationFormat>
  <Paragraphs>280</Paragraphs>
  <Slides>36</Slides>
  <Notes>36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Dawid Zalewski</dc:creator>
  <cp:lastModifiedBy>Dawid Zalewski</cp:lastModifiedBy>
  <cp:revision>1360</cp:revision>
  <cp:lastPrinted>2016-09-27T07:12:29Z</cp:lastPrinted>
  <dcterms:created xsi:type="dcterms:W3CDTF">2015-04-22T07:48:15Z</dcterms:created>
  <dcterms:modified xsi:type="dcterms:W3CDTF">2017-05-19T09:35:43Z</dcterms:modified>
</cp:coreProperties>
</file>