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4">
  <p:sldMasterIdLst>
    <p:sldMasterId id="2147483672" r:id="rId1"/>
  </p:sldMasterIdLst>
  <p:notesMasterIdLst>
    <p:notesMasterId r:id="rId29"/>
  </p:notesMasterIdLst>
  <p:handoutMasterIdLst>
    <p:handoutMasterId r:id="rId30"/>
  </p:handoutMasterIdLst>
  <p:sldIdLst>
    <p:sldId id="373" r:id="rId2"/>
    <p:sldId id="610" r:id="rId3"/>
    <p:sldId id="571" r:id="rId4"/>
    <p:sldId id="569" r:id="rId5"/>
    <p:sldId id="580" r:id="rId6"/>
    <p:sldId id="579" r:id="rId7"/>
    <p:sldId id="582" r:id="rId8"/>
    <p:sldId id="584" r:id="rId9"/>
    <p:sldId id="585" r:id="rId10"/>
    <p:sldId id="587" r:id="rId11"/>
    <p:sldId id="588" r:id="rId12"/>
    <p:sldId id="589" r:id="rId13"/>
    <p:sldId id="608" r:id="rId14"/>
    <p:sldId id="609" r:id="rId15"/>
    <p:sldId id="607" r:id="rId16"/>
    <p:sldId id="611" r:id="rId17"/>
    <p:sldId id="612" r:id="rId18"/>
    <p:sldId id="613" r:id="rId19"/>
    <p:sldId id="591" r:id="rId20"/>
    <p:sldId id="594" r:id="rId21"/>
    <p:sldId id="595" r:id="rId22"/>
    <p:sldId id="596" r:id="rId23"/>
    <p:sldId id="614" r:id="rId24"/>
    <p:sldId id="615" r:id="rId25"/>
    <p:sldId id="616" r:id="rId26"/>
    <p:sldId id="617" r:id="rId27"/>
    <p:sldId id="564" r:id="rId28"/>
  </p:sldIdLst>
  <p:sldSz cx="9144000" cy="6858000" type="screen4x3"/>
  <p:notesSz cx="6797675" cy="9926638"/>
  <p:defaultTextStyle>
    <a:defPPr>
      <a:defRPr lang="pl-PL"/>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in Bora" initials="MB" lastIdx="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4C51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tyl pośredni 1 — Ak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Styl pośredni 1 — Ak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Styl pośredni 2 — Ak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99" autoAdjust="0"/>
    <p:restoredTop sz="87202" autoAdjust="0"/>
  </p:normalViewPr>
  <p:slideViewPr>
    <p:cSldViewPr>
      <p:cViewPr varScale="1">
        <p:scale>
          <a:sx n="94" d="100"/>
          <a:sy n="94" d="100"/>
        </p:scale>
        <p:origin x="-54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350"/>
    </p:cViewPr>
  </p:sorterViewPr>
  <p:notesViewPr>
    <p:cSldViewPr>
      <p:cViewPr varScale="1">
        <p:scale>
          <a:sx n="82" d="100"/>
          <a:sy n="82" d="100"/>
        </p:scale>
        <p:origin x="3972" y="84"/>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448" cy="496332"/>
          </a:xfrm>
          <a:prstGeom prst="rect">
            <a:avLst/>
          </a:prstGeom>
        </p:spPr>
        <p:txBody>
          <a:bodyPr vert="horz" lIns="92016" tIns="46008" rIns="92016" bIns="46008"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sz="quarter" idx="1"/>
          </p:nvPr>
        </p:nvSpPr>
        <p:spPr>
          <a:xfrm>
            <a:off x="3850643" y="0"/>
            <a:ext cx="2945448" cy="496332"/>
          </a:xfrm>
          <a:prstGeom prst="rect">
            <a:avLst/>
          </a:prstGeom>
        </p:spPr>
        <p:txBody>
          <a:bodyPr vert="horz" lIns="92016" tIns="46008" rIns="92016" bIns="46008" rtlCol="0"/>
          <a:lstStyle>
            <a:lvl1pPr algn="r" eaLnBrk="1" fontAlgn="auto" hangingPunct="1">
              <a:spcBef>
                <a:spcPts val="0"/>
              </a:spcBef>
              <a:spcAft>
                <a:spcPts val="0"/>
              </a:spcAft>
              <a:defRPr sz="1200">
                <a:latin typeface="+mn-lt"/>
              </a:defRPr>
            </a:lvl1pPr>
          </a:lstStyle>
          <a:p>
            <a:pPr>
              <a:defRPr/>
            </a:pPr>
            <a:fld id="{B688C66A-7ED6-483F-9E7C-0CCE4F9518F8}" type="datetimeFigureOut">
              <a:rPr lang="pl-PL"/>
              <a:pPr>
                <a:defRPr/>
              </a:pPr>
              <a:t>2017-06-07</a:t>
            </a:fld>
            <a:endParaRPr lang="pl-PL"/>
          </a:p>
        </p:txBody>
      </p:sp>
      <p:sp>
        <p:nvSpPr>
          <p:cNvPr id="4" name="Symbol zastępczy stopki 3"/>
          <p:cNvSpPr>
            <a:spLocks noGrp="1"/>
          </p:cNvSpPr>
          <p:nvPr>
            <p:ph type="ftr" sz="quarter" idx="2"/>
          </p:nvPr>
        </p:nvSpPr>
        <p:spPr>
          <a:xfrm>
            <a:off x="0" y="9428716"/>
            <a:ext cx="2945448" cy="496332"/>
          </a:xfrm>
          <a:prstGeom prst="rect">
            <a:avLst/>
          </a:prstGeom>
        </p:spPr>
        <p:txBody>
          <a:bodyPr vert="horz" lIns="92016" tIns="46008" rIns="92016" bIns="46008" rtlCol="0" anchor="b"/>
          <a:lstStyle>
            <a:lvl1pPr algn="l" eaLnBrk="1" fontAlgn="auto" hangingPunct="1">
              <a:spcBef>
                <a:spcPts val="0"/>
              </a:spcBef>
              <a:spcAft>
                <a:spcPts val="0"/>
              </a:spcAft>
              <a:defRPr sz="1200">
                <a:latin typeface="+mn-lt"/>
              </a:defRPr>
            </a:lvl1pPr>
          </a:lstStyle>
          <a:p>
            <a:pPr>
              <a:defRPr/>
            </a:pPr>
            <a:endParaRPr lang="pl-PL"/>
          </a:p>
        </p:txBody>
      </p:sp>
      <p:sp>
        <p:nvSpPr>
          <p:cNvPr id="5" name="Symbol zastępczy numeru slajdu 4"/>
          <p:cNvSpPr>
            <a:spLocks noGrp="1"/>
          </p:cNvSpPr>
          <p:nvPr>
            <p:ph type="sldNum" sz="quarter" idx="3"/>
          </p:nvPr>
        </p:nvSpPr>
        <p:spPr>
          <a:xfrm>
            <a:off x="3850643" y="9428716"/>
            <a:ext cx="2945448" cy="496332"/>
          </a:xfrm>
          <a:prstGeom prst="rect">
            <a:avLst/>
          </a:prstGeom>
        </p:spPr>
        <p:txBody>
          <a:bodyPr vert="horz" wrap="square" lIns="92016" tIns="46008" rIns="92016" bIns="46008" numCol="1" anchor="b" anchorCtr="0" compatLnSpc="1">
            <a:prstTxWarp prst="textNoShape">
              <a:avLst/>
            </a:prstTxWarp>
          </a:bodyPr>
          <a:lstStyle>
            <a:lvl1pPr algn="r" eaLnBrk="1" hangingPunct="1">
              <a:defRPr sz="1200" smtClean="0">
                <a:latin typeface="Calibri" pitchFamily="34" charset="0"/>
              </a:defRPr>
            </a:lvl1pPr>
          </a:lstStyle>
          <a:p>
            <a:pPr>
              <a:defRPr/>
            </a:pPr>
            <a:fld id="{85E8E5BD-4DD8-453D-89E5-03D46FDD07D8}" type="slidenum">
              <a:rPr lang="pl-PL" altLang="pl-PL"/>
              <a:pPr>
                <a:defRPr/>
              </a:pPr>
              <a:t>‹#›</a:t>
            </a:fld>
            <a:endParaRPr lang="pl-PL" altLang="pl-PL"/>
          </a:p>
        </p:txBody>
      </p:sp>
    </p:spTree>
    <p:extLst>
      <p:ext uri="{BB962C8B-B14F-4D97-AF65-F5344CB8AC3E}">
        <p14:creationId xmlns:p14="http://schemas.microsoft.com/office/powerpoint/2010/main" xmlns="" val="1663992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448" cy="496332"/>
          </a:xfrm>
          <a:prstGeom prst="rect">
            <a:avLst/>
          </a:prstGeom>
        </p:spPr>
        <p:txBody>
          <a:bodyPr vert="horz" lIns="92016" tIns="46008" rIns="92016" bIns="46008"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idx="1"/>
          </p:nvPr>
        </p:nvSpPr>
        <p:spPr>
          <a:xfrm>
            <a:off x="3850643" y="0"/>
            <a:ext cx="2945448" cy="496332"/>
          </a:xfrm>
          <a:prstGeom prst="rect">
            <a:avLst/>
          </a:prstGeom>
        </p:spPr>
        <p:txBody>
          <a:bodyPr vert="horz" lIns="92016" tIns="46008" rIns="92016" bIns="46008" rtlCol="0"/>
          <a:lstStyle>
            <a:lvl1pPr algn="r" eaLnBrk="1" fontAlgn="auto" hangingPunct="1">
              <a:spcBef>
                <a:spcPts val="0"/>
              </a:spcBef>
              <a:spcAft>
                <a:spcPts val="0"/>
              </a:spcAft>
              <a:defRPr sz="1200">
                <a:latin typeface="+mn-lt"/>
              </a:defRPr>
            </a:lvl1pPr>
          </a:lstStyle>
          <a:p>
            <a:pPr>
              <a:defRPr/>
            </a:pPr>
            <a:fld id="{00445C91-8DAB-490C-B6CE-BB18AE0975C1}" type="datetimeFigureOut">
              <a:rPr lang="pl-PL"/>
              <a:pPr>
                <a:defRPr/>
              </a:pPr>
              <a:t>2017-06-07</a:t>
            </a:fld>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016" tIns="46008" rIns="92016" bIns="46008" rtlCol="0" anchor="ctr"/>
          <a:lstStyle/>
          <a:p>
            <a:pPr lvl="0"/>
            <a:endParaRPr lang="pl-PL" noProof="0"/>
          </a:p>
        </p:txBody>
      </p:sp>
      <p:sp>
        <p:nvSpPr>
          <p:cNvPr id="5" name="Symbol zastępczy notatek 4"/>
          <p:cNvSpPr>
            <a:spLocks noGrp="1"/>
          </p:cNvSpPr>
          <p:nvPr>
            <p:ph type="body" sz="quarter" idx="3"/>
          </p:nvPr>
        </p:nvSpPr>
        <p:spPr>
          <a:xfrm>
            <a:off x="680085" y="4715153"/>
            <a:ext cx="5437506" cy="4466987"/>
          </a:xfrm>
          <a:prstGeom prst="rect">
            <a:avLst/>
          </a:prstGeom>
        </p:spPr>
        <p:txBody>
          <a:bodyPr vert="horz" lIns="92016" tIns="46008" rIns="92016" bIns="46008" rtlCol="0">
            <a:normAutofit/>
          </a:bodyPr>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6" name="Symbol zastępczy stopki 5"/>
          <p:cNvSpPr>
            <a:spLocks noGrp="1"/>
          </p:cNvSpPr>
          <p:nvPr>
            <p:ph type="ftr" sz="quarter" idx="4"/>
          </p:nvPr>
        </p:nvSpPr>
        <p:spPr>
          <a:xfrm>
            <a:off x="0" y="9428716"/>
            <a:ext cx="2945448" cy="496332"/>
          </a:xfrm>
          <a:prstGeom prst="rect">
            <a:avLst/>
          </a:prstGeom>
        </p:spPr>
        <p:txBody>
          <a:bodyPr vert="horz" lIns="92016" tIns="46008" rIns="92016" bIns="46008" rtlCol="0" anchor="b"/>
          <a:lstStyle>
            <a:lvl1pPr algn="l" eaLnBrk="1" fontAlgn="auto" hangingPunct="1">
              <a:spcBef>
                <a:spcPts val="0"/>
              </a:spcBef>
              <a:spcAft>
                <a:spcPts val="0"/>
              </a:spcAft>
              <a:defRPr sz="1200">
                <a:latin typeface="+mn-lt"/>
              </a:defRPr>
            </a:lvl1pPr>
          </a:lstStyle>
          <a:p>
            <a:pPr>
              <a:defRPr/>
            </a:pPr>
            <a:endParaRPr lang="pl-PL"/>
          </a:p>
        </p:txBody>
      </p:sp>
      <p:sp>
        <p:nvSpPr>
          <p:cNvPr id="7" name="Symbol zastępczy numeru slajdu 6"/>
          <p:cNvSpPr>
            <a:spLocks noGrp="1"/>
          </p:cNvSpPr>
          <p:nvPr>
            <p:ph type="sldNum" sz="quarter" idx="5"/>
          </p:nvPr>
        </p:nvSpPr>
        <p:spPr>
          <a:xfrm>
            <a:off x="3850643" y="9428716"/>
            <a:ext cx="2945448" cy="496332"/>
          </a:xfrm>
          <a:prstGeom prst="rect">
            <a:avLst/>
          </a:prstGeom>
        </p:spPr>
        <p:txBody>
          <a:bodyPr vert="horz" wrap="square" lIns="92016" tIns="46008" rIns="92016" bIns="46008" numCol="1" anchor="b" anchorCtr="0" compatLnSpc="1">
            <a:prstTxWarp prst="textNoShape">
              <a:avLst/>
            </a:prstTxWarp>
          </a:bodyPr>
          <a:lstStyle>
            <a:lvl1pPr algn="r" eaLnBrk="1" hangingPunct="1">
              <a:defRPr sz="1200" smtClean="0">
                <a:latin typeface="Calibri" pitchFamily="34" charset="0"/>
              </a:defRPr>
            </a:lvl1pPr>
          </a:lstStyle>
          <a:p>
            <a:pPr>
              <a:defRPr/>
            </a:pPr>
            <a:fld id="{B4573C0A-C0D5-4F16-9BA5-9E769A2B763E}" type="slidenum">
              <a:rPr lang="pl-PL" altLang="pl-PL"/>
              <a:pPr>
                <a:defRPr/>
              </a:pPr>
              <a:t>‹#›</a:t>
            </a:fld>
            <a:endParaRPr lang="pl-PL" altLang="pl-PL"/>
          </a:p>
        </p:txBody>
      </p:sp>
    </p:spTree>
    <p:extLst>
      <p:ext uri="{BB962C8B-B14F-4D97-AF65-F5344CB8AC3E}">
        <p14:creationId xmlns:p14="http://schemas.microsoft.com/office/powerpoint/2010/main" xmlns="" val="13420111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a:t>
            </a:fld>
            <a:endParaRPr lang="pl-PL" altLang="pl-PL" dirty="0"/>
          </a:p>
        </p:txBody>
      </p:sp>
    </p:spTree>
    <p:extLst>
      <p:ext uri="{BB962C8B-B14F-4D97-AF65-F5344CB8AC3E}">
        <p14:creationId xmlns:p14="http://schemas.microsoft.com/office/powerpoint/2010/main" xmlns="" val="25406502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10</a:t>
            </a:fld>
            <a:endParaRPr lang="pl-PL" altLang="pl-PL"/>
          </a:p>
        </p:txBody>
      </p:sp>
    </p:spTree>
    <p:extLst>
      <p:ext uri="{BB962C8B-B14F-4D97-AF65-F5344CB8AC3E}">
        <p14:creationId xmlns:p14="http://schemas.microsoft.com/office/powerpoint/2010/main" xmlns="" val="24161060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11</a:t>
            </a:fld>
            <a:endParaRPr lang="pl-PL" altLang="pl-PL"/>
          </a:p>
        </p:txBody>
      </p:sp>
    </p:spTree>
    <p:extLst>
      <p:ext uri="{BB962C8B-B14F-4D97-AF65-F5344CB8AC3E}">
        <p14:creationId xmlns:p14="http://schemas.microsoft.com/office/powerpoint/2010/main" xmlns="" val="1472452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12</a:t>
            </a:fld>
            <a:endParaRPr lang="pl-PL" altLang="pl-PL"/>
          </a:p>
        </p:txBody>
      </p:sp>
    </p:spTree>
    <p:extLst>
      <p:ext uri="{BB962C8B-B14F-4D97-AF65-F5344CB8AC3E}">
        <p14:creationId xmlns:p14="http://schemas.microsoft.com/office/powerpoint/2010/main" xmlns="" val="26691504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13</a:t>
            </a:fld>
            <a:endParaRPr lang="pl-PL" altLang="pl-PL"/>
          </a:p>
        </p:txBody>
      </p:sp>
    </p:spTree>
    <p:extLst>
      <p:ext uri="{BB962C8B-B14F-4D97-AF65-F5344CB8AC3E}">
        <p14:creationId xmlns:p14="http://schemas.microsoft.com/office/powerpoint/2010/main" xmlns="" val="15929011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14</a:t>
            </a:fld>
            <a:endParaRPr lang="pl-PL" altLang="pl-PL"/>
          </a:p>
        </p:txBody>
      </p:sp>
    </p:spTree>
    <p:extLst>
      <p:ext uri="{BB962C8B-B14F-4D97-AF65-F5344CB8AC3E}">
        <p14:creationId xmlns:p14="http://schemas.microsoft.com/office/powerpoint/2010/main" xmlns="" val="20633681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15</a:t>
            </a:fld>
            <a:endParaRPr lang="pl-PL" altLang="pl-PL"/>
          </a:p>
        </p:txBody>
      </p:sp>
    </p:spTree>
    <p:extLst>
      <p:ext uri="{BB962C8B-B14F-4D97-AF65-F5344CB8AC3E}">
        <p14:creationId xmlns:p14="http://schemas.microsoft.com/office/powerpoint/2010/main" xmlns="" val="238863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16</a:t>
            </a:fld>
            <a:endParaRPr lang="pl-PL" altLang="pl-PL"/>
          </a:p>
        </p:txBody>
      </p:sp>
    </p:spTree>
    <p:extLst>
      <p:ext uri="{BB962C8B-B14F-4D97-AF65-F5344CB8AC3E}">
        <p14:creationId xmlns:p14="http://schemas.microsoft.com/office/powerpoint/2010/main" xmlns="" val="238863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17</a:t>
            </a:fld>
            <a:endParaRPr lang="pl-PL" altLang="pl-PL"/>
          </a:p>
        </p:txBody>
      </p:sp>
    </p:spTree>
    <p:extLst>
      <p:ext uri="{BB962C8B-B14F-4D97-AF65-F5344CB8AC3E}">
        <p14:creationId xmlns:p14="http://schemas.microsoft.com/office/powerpoint/2010/main" xmlns="" val="238863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18</a:t>
            </a:fld>
            <a:endParaRPr lang="pl-PL" altLang="pl-PL"/>
          </a:p>
        </p:txBody>
      </p:sp>
    </p:spTree>
    <p:extLst>
      <p:ext uri="{BB962C8B-B14F-4D97-AF65-F5344CB8AC3E}">
        <p14:creationId xmlns:p14="http://schemas.microsoft.com/office/powerpoint/2010/main" xmlns="" val="34406541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19</a:t>
            </a:fld>
            <a:endParaRPr lang="pl-PL" altLang="pl-PL"/>
          </a:p>
        </p:txBody>
      </p:sp>
    </p:spTree>
    <p:extLst>
      <p:ext uri="{BB962C8B-B14F-4D97-AF65-F5344CB8AC3E}">
        <p14:creationId xmlns:p14="http://schemas.microsoft.com/office/powerpoint/2010/main" xmlns="" val="162729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a:t>
            </a:fld>
            <a:endParaRPr lang="pl-PL" altLang="pl-PL"/>
          </a:p>
        </p:txBody>
      </p:sp>
    </p:spTree>
    <p:extLst>
      <p:ext uri="{BB962C8B-B14F-4D97-AF65-F5344CB8AC3E}">
        <p14:creationId xmlns:p14="http://schemas.microsoft.com/office/powerpoint/2010/main" xmlns="" val="21988991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20</a:t>
            </a:fld>
            <a:endParaRPr lang="pl-PL" altLang="pl-PL"/>
          </a:p>
        </p:txBody>
      </p:sp>
    </p:spTree>
    <p:extLst>
      <p:ext uri="{BB962C8B-B14F-4D97-AF65-F5344CB8AC3E}">
        <p14:creationId xmlns:p14="http://schemas.microsoft.com/office/powerpoint/2010/main" xmlns="" val="1555976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21</a:t>
            </a:fld>
            <a:endParaRPr lang="pl-PL" altLang="pl-PL"/>
          </a:p>
        </p:txBody>
      </p:sp>
    </p:spTree>
    <p:extLst>
      <p:ext uri="{BB962C8B-B14F-4D97-AF65-F5344CB8AC3E}">
        <p14:creationId xmlns:p14="http://schemas.microsoft.com/office/powerpoint/2010/main" xmlns="" val="38929332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22</a:t>
            </a:fld>
            <a:endParaRPr lang="pl-PL" altLang="pl-PL"/>
          </a:p>
        </p:txBody>
      </p:sp>
    </p:spTree>
    <p:extLst>
      <p:ext uri="{BB962C8B-B14F-4D97-AF65-F5344CB8AC3E}">
        <p14:creationId xmlns:p14="http://schemas.microsoft.com/office/powerpoint/2010/main" xmlns="" val="16639923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23</a:t>
            </a:fld>
            <a:endParaRPr lang="pl-PL" altLang="pl-PL"/>
          </a:p>
        </p:txBody>
      </p:sp>
    </p:spTree>
    <p:extLst>
      <p:ext uri="{BB962C8B-B14F-4D97-AF65-F5344CB8AC3E}">
        <p14:creationId xmlns:p14="http://schemas.microsoft.com/office/powerpoint/2010/main" xmlns="" val="20509527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24</a:t>
            </a:fld>
            <a:endParaRPr lang="pl-PL" altLang="pl-PL"/>
          </a:p>
        </p:txBody>
      </p:sp>
    </p:spTree>
    <p:extLst>
      <p:ext uri="{BB962C8B-B14F-4D97-AF65-F5344CB8AC3E}">
        <p14:creationId xmlns:p14="http://schemas.microsoft.com/office/powerpoint/2010/main" xmlns="" val="21407400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25</a:t>
            </a:fld>
            <a:endParaRPr lang="pl-PL" altLang="pl-PL"/>
          </a:p>
        </p:txBody>
      </p:sp>
    </p:spTree>
    <p:extLst>
      <p:ext uri="{BB962C8B-B14F-4D97-AF65-F5344CB8AC3E}">
        <p14:creationId xmlns:p14="http://schemas.microsoft.com/office/powerpoint/2010/main" xmlns="" val="24132103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26</a:t>
            </a:fld>
            <a:endParaRPr lang="pl-PL" altLang="pl-PL"/>
          </a:p>
        </p:txBody>
      </p:sp>
    </p:spTree>
    <p:extLst>
      <p:ext uri="{BB962C8B-B14F-4D97-AF65-F5344CB8AC3E}">
        <p14:creationId xmlns:p14="http://schemas.microsoft.com/office/powerpoint/2010/main" xmlns="" val="27334968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27</a:t>
            </a:fld>
            <a:endParaRPr lang="pl-PL" altLang="pl-PL"/>
          </a:p>
        </p:txBody>
      </p:sp>
    </p:spTree>
    <p:extLst>
      <p:ext uri="{BB962C8B-B14F-4D97-AF65-F5344CB8AC3E}">
        <p14:creationId xmlns:p14="http://schemas.microsoft.com/office/powerpoint/2010/main" xmlns="" val="23358491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a:t>
            </a:fld>
            <a:endParaRPr lang="pl-PL" altLang="pl-PL"/>
          </a:p>
        </p:txBody>
      </p:sp>
    </p:spTree>
    <p:extLst>
      <p:ext uri="{BB962C8B-B14F-4D97-AF65-F5344CB8AC3E}">
        <p14:creationId xmlns:p14="http://schemas.microsoft.com/office/powerpoint/2010/main" xmlns="" val="2358179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a:t>
            </a:fld>
            <a:endParaRPr lang="pl-PL" altLang="pl-PL"/>
          </a:p>
        </p:txBody>
      </p:sp>
    </p:spTree>
    <p:extLst>
      <p:ext uri="{BB962C8B-B14F-4D97-AF65-F5344CB8AC3E}">
        <p14:creationId xmlns:p14="http://schemas.microsoft.com/office/powerpoint/2010/main" xmlns="" val="17350493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a:t>
            </a:fld>
            <a:endParaRPr lang="pl-PL" altLang="pl-PL"/>
          </a:p>
        </p:txBody>
      </p:sp>
    </p:spTree>
    <p:extLst>
      <p:ext uri="{BB962C8B-B14F-4D97-AF65-F5344CB8AC3E}">
        <p14:creationId xmlns:p14="http://schemas.microsoft.com/office/powerpoint/2010/main" xmlns="" val="6218203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a:t>
            </a:fld>
            <a:endParaRPr lang="pl-PL" altLang="pl-PL"/>
          </a:p>
        </p:txBody>
      </p:sp>
    </p:spTree>
    <p:extLst>
      <p:ext uri="{BB962C8B-B14F-4D97-AF65-F5344CB8AC3E}">
        <p14:creationId xmlns:p14="http://schemas.microsoft.com/office/powerpoint/2010/main" xmlns="" val="8192244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a:t>
            </a:fld>
            <a:endParaRPr lang="pl-PL" altLang="pl-PL"/>
          </a:p>
        </p:txBody>
      </p:sp>
    </p:spTree>
    <p:extLst>
      <p:ext uri="{BB962C8B-B14F-4D97-AF65-F5344CB8AC3E}">
        <p14:creationId xmlns:p14="http://schemas.microsoft.com/office/powerpoint/2010/main" xmlns="" val="38897020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a:t>
            </a:fld>
            <a:endParaRPr lang="pl-PL" altLang="pl-PL"/>
          </a:p>
        </p:txBody>
      </p:sp>
    </p:spTree>
    <p:extLst>
      <p:ext uri="{BB962C8B-B14F-4D97-AF65-F5344CB8AC3E}">
        <p14:creationId xmlns:p14="http://schemas.microsoft.com/office/powerpoint/2010/main" xmlns="" val="760255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9</a:t>
            </a:fld>
            <a:endParaRPr lang="pl-PL" altLang="pl-PL"/>
          </a:p>
        </p:txBody>
      </p:sp>
    </p:spTree>
    <p:extLst>
      <p:ext uri="{BB962C8B-B14F-4D97-AF65-F5344CB8AC3E}">
        <p14:creationId xmlns:p14="http://schemas.microsoft.com/office/powerpoint/2010/main" xmlns="" val="25117043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lvl1pPr>
              <a:defRPr/>
            </a:lvl1pPr>
          </a:lstStyle>
          <a:p>
            <a:pPr>
              <a:defRPr/>
            </a:pPr>
            <a:fld id="{2376B543-D6C0-4B5E-81EE-17D1153E6FDF}" type="datetime1">
              <a:rPr lang="pl-PL"/>
              <a:pPr>
                <a:defRPr/>
              </a:pPr>
              <a:t>2017-06-07</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CB26483-EFC6-40A4-90A2-A0E83AC2EE92}" type="slidenum">
              <a:rPr lang="pl-PL" altLang="pl-PL"/>
              <a:pPr>
                <a:defRPr/>
              </a:pPr>
              <a:t>‹#›</a:t>
            </a:fld>
            <a:endParaRPr lang="pl-PL" altLang="pl-PL"/>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06A64671-F4CE-4D18-994A-9B878D296673}" type="datetime1">
              <a:rPr lang="pl-PL"/>
              <a:pPr>
                <a:defRPr/>
              </a:pPr>
              <a:t>2017-06-07</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2F4166C8-D6AD-4552-A9A2-B9026841E5B5}" type="slidenum">
              <a:rPr lang="pl-PL" altLang="pl-PL"/>
              <a:pPr>
                <a:defRPr/>
              </a:pPr>
              <a:t>‹#›</a:t>
            </a:fld>
            <a:endParaRPr lang="pl-PL" altLang="pl-PL"/>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BEECFDE1-7425-4ACF-A616-B9FEBA874BC8}" type="datetime1">
              <a:rPr lang="pl-PL"/>
              <a:pPr>
                <a:defRPr/>
              </a:pPr>
              <a:t>2017-06-07</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55FF4CA-F8D1-4D90-96F4-1C7F226CF8B3}" type="slidenum">
              <a:rPr lang="pl-PL" altLang="pl-PL"/>
              <a:pPr>
                <a:defRPr/>
              </a:pPr>
              <a:t>‹#›</a:t>
            </a:fld>
            <a:endParaRPr lang="pl-PL" altLang="pl-PL"/>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lvl2pPr>
              <a:buFont typeface="Arial" pitchFamily="34" charset="0"/>
              <a:buChar char="•"/>
              <a:defRPr/>
            </a:lvl2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pl-PL" dirty="0"/>
          </a:p>
        </p:txBody>
      </p:sp>
      <p:sp>
        <p:nvSpPr>
          <p:cNvPr id="4" name="Symbol zastępczy daty 3"/>
          <p:cNvSpPr>
            <a:spLocks noGrp="1"/>
          </p:cNvSpPr>
          <p:nvPr>
            <p:ph type="dt" sz="half" idx="10"/>
          </p:nvPr>
        </p:nvSpPr>
        <p:spPr/>
        <p:txBody>
          <a:bodyPr/>
          <a:lstStyle>
            <a:lvl1pPr>
              <a:defRPr/>
            </a:lvl1pPr>
          </a:lstStyle>
          <a:p>
            <a:pPr>
              <a:defRPr/>
            </a:pPr>
            <a:fld id="{0EDDC4CE-C69F-4851-A0CB-7365721C9C40}" type="datetime1">
              <a:rPr lang="pl-PL"/>
              <a:pPr>
                <a:defRPr/>
              </a:pPr>
              <a:t>2017-06-07</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5411067-B004-4C27-A84C-4E877D346885}" type="slidenum">
              <a:rPr lang="pl-PL" altLang="pl-PL"/>
              <a:pPr>
                <a:defRPr/>
              </a:pPr>
              <a:t>‹#›</a:t>
            </a:fld>
            <a:endParaRPr lang="pl-PL" altLang="pl-PL"/>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CDD6EDA6-4F9A-40B5-9EE8-5AC3A975D0AB}" type="datetime1">
              <a:rPr lang="pl-PL"/>
              <a:pPr>
                <a:defRPr/>
              </a:pPr>
              <a:t>2017-06-07</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02A3F26-AF17-4B79-A108-1ADC55EE28A6}" type="slidenum">
              <a:rPr lang="pl-PL" altLang="pl-PL"/>
              <a:pPr>
                <a:defRPr/>
              </a:pPr>
              <a:t>‹#›</a:t>
            </a:fld>
            <a:endParaRPr lang="pl-PL" altLang="pl-PL"/>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3"/>
          <p:cNvSpPr>
            <a:spLocks noGrp="1"/>
          </p:cNvSpPr>
          <p:nvPr>
            <p:ph type="dt" sz="half" idx="10"/>
          </p:nvPr>
        </p:nvSpPr>
        <p:spPr/>
        <p:txBody>
          <a:bodyPr/>
          <a:lstStyle>
            <a:lvl1pPr>
              <a:defRPr/>
            </a:lvl1pPr>
          </a:lstStyle>
          <a:p>
            <a:pPr>
              <a:defRPr/>
            </a:pPr>
            <a:fld id="{28DDE10F-658F-4C4C-8419-B8399C4CD323}" type="datetime1">
              <a:rPr lang="pl-PL"/>
              <a:pPr>
                <a:defRPr/>
              </a:pPr>
              <a:t>2017-06-07</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F92071B2-8EE2-4FBF-A3C9-AA08BC598F8E}" type="slidenum">
              <a:rPr lang="pl-PL" altLang="pl-PL"/>
              <a:pPr>
                <a:defRPr/>
              </a:pPr>
              <a:t>‹#›</a:t>
            </a:fld>
            <a:endParaRPr lang="pl-PL" altLang="pl-PL"/>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3"/>
          <p:cNvSpPr>
            <a:spLocks noGrp="1"/>
          </p:cNvSpPr>
          <p:nvPr>
            <p:ph type="dt" sz="half" idx="10"/>
          </p:nvPr>
        </p:nvSpPr>
        <p:spPr/>
        <p:txBody>
          <a:bodyPr/>
          <a:lstStyle>
            <a:lvl1pPr>
              <a:defRPr/>
            </a:lvl1pPr>
          </a:lstStyle>
          <a:p>
            <a:pPr>
              <a:defRPr/>
            </a:pPr>
            <a:fld id="{60D7FC5C-E288-4E5E-AC5F-3CCC823EE329}" type="datetime1">
              <a:rPr lang="pl-PL"/>
              <a:pPr>
                <a:defRPr/>
              </a:pPr>
              <a:t>2017-06-07</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588F105E-8BF9-4B5A-B572-E3864F749DBE}" type="slidenum">
              <a:rPr lang="pl-PL" altLang="pl-PL"/>
              <a:pPr>
                <a:defRPr/>
              </a:pPr>
              <a:t>‹#›</a:t>
            </a:fld>
            <a:endParaRPr lang="pl-PL" altLang="pl-PL"/>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3"/>
          <p:cNvSpPr>
            <a:spLocks noGrp="1"/>
          </p:cNvSpPr>
          <p:nvPr>
            <p:ph type="dt" sz="half" idx="10"/>
          </p:nvPr>
        </p:nvSpPr>
        <p:spPr/>
        <p:txBody>
          <a:bodyPr/>
          <a:lstStyle>
            <a:lvl1pPr>
              <a:defRPr/>
            </a:lvl1pPr>
          </a:lstStyle>
          <a:p>
            <a:pPr>
              <a:defRPr/>
            </a:pPr>
            <a:fld id="{4F50D6F1-903A-4A98-B165-E3C566E9DDA8}" type="datetime1">
              <a:rPr lang="pl-PL"/>
              <a:pPr>
                <a:defRPr/>
              </a:pPr>
              <a:t>2017-06-07</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DCE665CF-EEA2-4C38-ADB6-FEA0A159136A}" type="slidenum">
              <a:rPr lang="pl-PL" altLang="pl-PL"/>
              <a:pPr>
                <a:defRPr/>
              </a:pPr>
              <a:t>‹#›</a:t>
            </a:fld>
            <a:endParaRPr lang="pl-PL" altLang="pl-PL"/>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8E6D8145-F2C3-4266-B9BC-3B7CB8B3133E}" type="datetime1">
              <a:rPr lang="pl-PL"/>
              <a:pPr>
                <a:defRPr/>
              </a:pPr>
              <a:t>2017-06-07</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F6C03A61-16BC-4666-9204-F2DAED4F41F2}" type="slidenum">
              <a:rPr lang="pl-PL" altLang="pl-PL"/>
              <a:pPr>
                <a:defRPr/>
              </a:pPr>
              <a:t>‹#›</a:t>
            </a:fld>
            <a:endParaRPr lang="pl-PL" altLang="pl-PL"/>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CA32EAE2-E140-4481-A0CC-6B3374705340}" type="datetime1">
              <a:rPr lang="pl-PL"/>
              <a:pPr>
                <a:defRPr/>
              </a:pPr>
              <a:t>2017-06-07</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73E191A9-2090-493A-B475-FEDA7965CCB3}" type="slidenum">
              <a:rPr lang="pl-PL" altLang="pl-PL"/>
              <a:pPr>
                <a:defRPr/>
              </a:pPr>
              <a:t>‹#›</a:t>
            </a:fld>
            <a:endParaRPr lang="pl-PL" altLang="pl-PL"/>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l-PL" noProof="0"/>
              <a:t>Kliknij ikonę, aby dodać obraz</a:t>
            </a:r>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29DB2B01-9CC1-4AAF-9011-49D85F3122C6}" type="datetime1">
              <a:rPr lang="pl-PL"/>
              <a:pPr>
                <a:defRPr/>
              </a:pPr>
              <a:t>2017-06-07</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15192634-0393-43E9-BCBE-C810A4BA700F}" type="slidenum">
              <a:rPr lang="pl-PL" altLang="pl-PL"/>
              <a:pPr>
                <a:defRPr/>
              </a:pPr>
              <a:t>‹#›</a:t>
            </a:fld>
            <a:endParaRPr lang="pl-PL" altLang="pl-PL"/>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ltLang="pl-PL"/>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F3BA511F-2AFD-49F1-85AC-6BF9C8804B9C}" type="datetime1">
              <a:rPr lang="pl-PL"/>
              <a:pPr>
                <a:defRPr/>
              </a:pPr>
              <a:t>2017-06-07</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itchFamily="34" charset="0"/>
              </a:defRPr>
            </a:lvl1pPr>
          </a:lstStyle>
          <a:p>
            <a:pPr>
              <a:defRPr/>
            </a:pPr>
            <a:fld id="{37FCFC66-824C-4680-A044-6A5E87EE04D8}"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fade/>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az 4"/>
          <p:cNvPicPr>
            <a:picLocks noChangeAspect="1"/>
          </p:cNvPicPr>
          <p:nvPr/>
        </p:nvPicPr>
        <p:blipFill>
          <a:blip r:embed="rId3" cstate="print"/>
          <a:srcRect/>
          <a:stretch>
            <a:fillRect/>
          </a:stretch>
        </p:blipFill>
        <p:spPr bwMode="auto">
          <a:xfrm>
            <a:off x="4483100" y="188913"/>
            <a:ext cx="4660900" cy="457200"/>
          </a:xfrm>
          <a:prstGeom prst="rect">
            <a:avLst/>
          </a:prstGeom>
          <a:noFill/>
          <a:ln w="9525">
            <a:noFill/>
            <a:miter lim="800000"/>
            <a:headEnd/>
            <a:tailEnd/>
          </a:ln>
        </p:spPr>
      </p:pic>
      <p:sp>
        <p:nvSpPr>
          <p:cNvPr id="2051" name="pole tekstowe 1"/>
          <p:cNvSpPr txBox="1">
            <a:spLocks noChangeArrowheads="1"/>
          </p:cNvSpPr>
          <p:nvPr/>
        </p:nvSpPr>
        <p:spPr bwMode="auto">
          <a:xfrm>
            <a:off x="477343" y="1052736"/>
            <a:ext cx="8064500" cy="5112097"/>
          </a:xfrm>
          <a:prstGeom prst="rect">
            <a:avLst/>
          </a:prstGeom>
          <a:noFill/>
          <a:ln w="9525">
            <a:noFill/>
            <a:miter lim="800000"/>
            <a:headEnd/>
            <a:tailEnd/>
          </a:ln>
        </p:spPr>
        <p:txBody>
          <a:bodyPr wrap="none"/>
          <a:lstStyle/>
          <a:p>
            <a:pPr eaLnBrk="1" hangingPunct="1"/>
            <a:endParaRPr lang="pl-PL" altLang="pl-PL" sz="2000" b="1" dirty="0">
              <a:solidFill>
                <a:schemeClr val="tx2"/>
              </a:solidFill>
            </a:endParaRPr>
          </a:p>
          <a:p>
            <a:pPr algn="ctr" eaLnBrk="1" hangingPunct="1"/>
            <a:endParaRPr lang="pl-PL" altLang="pl-PL" sz="2400" b="1" dirty="0">
              <a:solidFill>
                <a:schemeClr val="tx2"/>
              </a:solidFill>
            </a:endParaRPr>
          </a:p>
          <a:p>
            <a:pPr algn="ctr" eaLnBrk="1" hangingPunct="1"/>
            <a:endParaRPr lang="pl-PL" altLang="pl-PL" sz="2400" b="1" dirty="0">
              <a:solidFill>
                <a:schemeClr val="tx2"/>
              </a:solidFill>
            </a:endParaRPr>
          </a:p>
          <a:p>
            <a:pPr algn="ctr" eaLnBrk="1" hangingPunct="1"/>
            <a:endParaRPr lang="pl-PL" altLang="pl-PL" sz="2400" b="1" dirty="0">
              <a:solidFill>
                <a:schemeClr val="tx2"/>
              </a:solidFill>
            </a:endParaRPr>
          </a:p>
          <a:p>
            <a:pPr algn="ctr" eaLnBrk="1" hangingPunct="1"/>
            <a:endParaRPr lang="pl-PL" altLang="pl-PL" sz="2400" b="1" dirty="0">
              <a:solidFill>
                <a:schemeClr val="tx2"/>
              </a:solidFill>
            </a:endParaRPr>
          </a:p>
          <a:p>
            <a:pPr algn="ctr" eaLnBrk="1" hangingPunct="1"/>
            <a:endParaRPr lang="pl-PL" altLang="pl-PL" sz="3200" b="1" dirty="0"/>
          </a:p>
          <a:p>
            <a:pPr algn="ctr" eaLnBrk="1" hangingPunct="1"/>
            <a:endParaRPr lang="pl-PL" altLang="pl-PL" sz="3200" b="1" dirty="0"/>
          </a:p>
          <a:p>
            <a:pPr eaLnBrk="1" hangingPunct="1"/>
            <a:endParaRPr lang="pl-PL" altLang="pl-PL" sz="1400" b="1" dirty="0"/>
          </a:p>
          <a:p>
            <a:pPr eaLnBrk="1" hangingPunct="1"/>
            <a:endParaRPr lang="pl-PL" altLang="pl-PL" sz="1400" b="1" dirty="0"/>
          </a:p>
          <a:p>
            <a:pPr eaLnBrk="1" hangingPunct="1"/>
            <a:endParaRPr lang="pl-PL" altLang="pl-PL" sz="1400" b="1" dirty="0"/>
          </a:p>
          <a:p>
            <a:pPr eaLnBrk="1" hangingPunct="1"/>
            <a:endParaRPr lang="pl-PL" altLang="pl-PL" sz="1400" b="1" dirty="0"/>
          </a:p>
          <a:p>
            <a:pPr eaLnBrk="1" hangingPunct="1"/>
            <a:endParaRPr lang="pl-PL" altLang="pl-PL" sz="1400" b="1" dirty="0"/>
          </a:p>
          <a:p>
            <a:pPr eaLnBrk="1" hangingPunct="1"/>
            <a:endParaRPr lang="pl-PL" altLang="pl-PL" sz="1400" b="1" dirty="0"/>
          </a:p>
          <a:p>
            <a:pPr eaLnBrk="1" hangingPunct="1"/>
            <a:endParaRPr lang="pl-PL" altLang="pl-PL" sz="1400" b="1" dirty="0"/>
          </a:p>
        </p:txBody>
      </p:sp>
      <p:sp>
        <p:nvSpPr>
          <p:cNvPr id="6" name="Prostokąt 5"/>
          <p:cNvSpPr/>
          <p:nvPr/>
        </p:nvSpPr>
        <p:spPr>
          <a:xfrm>
            <a:off x="588757" y="1007433"/>
            <a:ext cx="7992888" cy="3847207"/>
          </a:xfrm>
          <a:prstGeom prst="rect">
            <a:avLst/>
          </a:prstGeom>
        </p:spPr>
        <p:txBody>
          <a:bodyPr wrap="square">
            <a:spAutoFit/>
          </a:bodyPr>
          <a:lstStyle/>
          <a:p>
            <a:pPr algn="ctr" eaLnBrk="1" hangingPunct="1"/>
            <a:endParaRPr lang="pl-PL" altLang="pl-PL" sz="3200" b="1" dirty="0">
              <a:latin typeface="+mn-lt"/>
            </a:endParaRPr>
          </a:p>
          <a:p>
            <a:pPr algn="ctr" eaLnBrk="1" hangingPunct="1"/>
            <a:endParaRPr lang="pl-PL" altLang="pl-PL" sz="3200" b="1" dirty="0">
              <a:latin typeface="+mn-lt"/>
            </a:endParaRPr>
          </a:p>
          <a:p>
            <a:pPr algn="ctr" eaLnBrk="1" hangingPunct="1"/>
            <a:endParaRPr lang="pl-PL" altLang="pl-PL" sz="3200" b="1" dirty="0">
              <a:latin typeface="+mn-lt"/>
            </a:endParaRPr>
          </a:p>
          <a:p>
            <a:pPr algn="ctr" eaLnBrk="1" hangingPunct="1"/>
            <a:r>
              <a:rPr lang="pl-PL" altLang="pl-PL" sz="3200" b="1" dirty="0">
                <a:latin typeface="+mn-lt"/>
              </a:rPr>
              <a:t>Zasada równości szans i niedyskryminacji, </a:t>
            </a:r>
          </a:p>
          <a:p>
            <a:pPr algn="ctr" eaLnBrk="1" hangingPunct="1"/>
            <a:r>
              <a:rPr lang="pl-PL" altLang="pl-PL" sz="3200" b="1" dirty="0">
                <a:latin typeface="+mn-lt"/>
              </a:rPr>
              <a:t>w tym dostępności dla osób </a:t>
            </a:r>
          </a:p>
          <a:p>
            <a:pPr algn="ctr" eaLnBrk="1" hangingPunct="1"/>
            <a:r>
              <a:rPr lang="pl-PL" altLang="pl-PL" sz="3200" b="1" dirty="0">
                <a:latin typeface="+mn-lt"/>
              </a:rPr>
              <a:t>z  niepełnosprawnościami </a:t>
            </a:r>
          </a:p>
          <a:p>
            <a:pPr algn="ctr" eaLnBrk="1" hangingPunct="1"/>
            <a:endParaRPr lang="pl-PL" altLang="pl-PL" sz="3200" b="1" dirty="0">
              <a:latin typeface="+mn-lt"/>
            </a:endParaRPr>
          </a:p>
          <a:p>
            <a:pPr algn="ctr" eaLnBrk="1" hangingPunct="1"/>
            <a:endParaRPr lang="pl-PL" altLang="pl-PL" sz="2000" b="1" dirty="0">
              <a:latin typeface="+mn-lt"/>
            </a:endParaRPr>
          </a:p>
        </p:txBody>
      </p:sp>
      <p:sp>
        <p:nvSpPr>
          <p:cNvPr id="7" name="pole tekstowe 6"/>
          <p:cNvSpPr txBox="1"/>
          <p:nvPr/>
        </p:nvSpPr>
        <p:spPr>
          <a:xfrm>
            <a:off x="6444208" y="6289120"/>
            <a:ext cx="2592288" cy="360040"/>
          </a:xfrm>
          <a:prstGeom prst="rect">
            <a:avLst/>
          </a:prstGeom>
          <a:noFill/>
        </p:spPr>
        <p:txBody>
          <a:bodyPr wrap="square" rtlCol="0">
            <a:normAutofit lnSpcReduction="10000"/>
          </a:bodyPr>
          <a:lstStyle/>
          <a:p>
            <a:r>
              <a:rPr lang="pl-PL" b="1" dirty="0"/>
              <a:t>Wrocław, maj 2017 r.</a:t>
            </a: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10</a:t>
            </a:fld>
            <a:endParaRPr lang="pl-PL" altLang="pl-PL"/>
          </a:p>
        </p:txBody>
      </p:sp>
      <p:sp>
        <p:nvSpPr>
          <p:cNvPr id="7" name="Prostokąt zaokrąglony 6"/>
          <p:cNvSpPr/>
          <p:nvPr/>
        </p:nvSpPr>
        <p:spPr>
          <a:xfrm>
            <a:off x="179512" y="1988840"/>
            <a:ext cx="8713788" cy="4235829"/>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517444" y="1590393"/>
            <a:ext cx="8197668" cy="4325557"/>
          </a:xfrm>
          <a:prstGeom prst="rect">
            <a:avLst/>
          </a:prstGeom>
          <a:noFill/>
        </p:spPr>
        <p:txBody>
          <a:bodyPr wrap="square" rtlCol="0">
            <a:normAutofit/>
          </a:bodyPr>
          <a:lstStyle/>
          <a:p>
            <a:pPr eaLnBrk="1" hangingPunct="1">
              <a:lnSpc>
                <a:spcPct val="150000"/>
              </a:lnSpc>
              <a:defRPr/>
            </a:pPr>
            <a:endParaRPr lang="pl-PL" altLang="pl-PL" dirty="0">
              <a:cs typeface="Arial" charset="0"/>
            </a:endParaRPr>
          </a:p>
        </p:txBody>
      </p:sp>
      <p:sp>
        <p:nvSpPr>
          <p:cNvPr id="2" name="Prostokąt 1"/>
          <p:cNvSpPr/>
          <p:nvPr/>
        </p:nvSpPr>
        <p:spPr>
          <a:xfrm>
            <a:off x="517444" y="959430"/>
            <a:ext cx="8126968" cy="954107"/>
          </a:xfrm>
          <a:prstGeom prst="rect">
            <a:avLst/>
          </a:prstGeom>
        </p:spPr>
        <p:txBody>
          <a:bodyPr wrap="none">
            <a:spAutoFit/>
          </a:bodyPr>
          <a:lstStyle/>
          <a:p>
            <a:r>
              <a:rPr lang="pl-PL" sz="2800" b="1" dirty="0"/>
              <a:t>MECHANIZM RACJONALNYCH USPRAWNIEŃ </a:t>
            </a:r>
          </a:p>
          <a:p>
            <a:r>
              <a:rPr lang="pl-PL" sz="2800" b="1" dirty="0"/>
              <a:t>		– etap </a:t>
            </a:r>
            <a:r>
              <a:rPr lang="pl-PL" sz="2800" b="1" u="sng" dirty="0"/>
              <a:t>realizacji</a:t>
            </a:r>
            <a:r>
              <a:rPr lang="pl-PL" sz="2800" b="1" dirty="0"/>
              <a:t> projektu</a:t>
            </a:r>
          </a:p>
        </p:txBody>
      </p:sp>
      <p:sp>
        <p:nvSpPr>
          <p:cNvPr id="10" name="Prostokąt zaokrąglony 9"/>
          <p:cNvSpPr/>
          <p:nvPr/>
        </p:nvSpPr>
        <p:spPr>
          <a:xfrm>
            <a:off x="353255" y="2345825"/>
            <a:ext cx="1944687" cy="3297237"/>
          </a:xfrm>
          <a:prstGeom prst="roundRect">
            <a:avLst/>
          </a:prstGeom>
          <a:ln>
            <a:solidFill>
              <a:srgbClr val="6397CB"/>
            </a:solidFill>
          </a:ln>
        </p:spPr>
        <p:style>
          <a:lnRef idx="2">
            <a:schemeClr val="accent1"/>
          </a:lnRef>
          <a:fillRef idx="1">
            <a:schemeClr val="lt1"/>
          </a:fillRef>
          <a:effectRef idx="0">
            <a:schemeClr val="accent1"/>
          </a:effectRef>
          <a:fontRef idx="minor">
            <a:schemeClr val="dk1"/>
          </a:fontRef>
        </p:style>
        <p:txBody>
          <a:bodyPr lIns="68580" tIns="34290" rIns="68580" bIns="34290" anchor="ctr"/>
          <a:lstStyle>
            <a:lvl1pPr marL="92075" indent="-11113">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a:defRPr>
                <a:solidFill>
                  <a:schemeClr val="tx1"/>
                </a:solidFill>
                <a:latin typeface="Arial" panose="020B0604020202020204" pitchFamily="34" charset="0"/>
                <a:cs typeface="Arial" panose="020B0604020202020204" pitchFamily="34" charset="0"/>
              </a:defRPr>
            </a:lvl3pPr>
            <a:lvl4pPr>
              <a:defRPr>
                <a:solidFill>
                  <a:schemeClr val="tx1"/>
                </a:solidFill>
                <a:latin typeface="Arial" panose="020B0604020202020204" pitchFamily="34" charset="0"/>
                <a:cs typeface="Arial" panose="020B0604020202020204" pitchFamily="34" charset="0"/>
              </a:defRPr>
            </a:lvl4pPr>
            <a:lvl5pPr>
              <a:defRPr>
                <a:solidFill>
                  <a:schemeClr val="tx1"/>
                </a:solidFill>
                <a:latin typeface="Arial" panose="020B0604020202020204" pitchFamily="34" charset="0"/>
                <a:cs typeface="Arial" panose="020B0604020202020204" pitchFamily="34" charset="0"/>
              </a:defRPr>
            </a:lvl5pPr>
            <a:lvl6pPr marL="2284413" indent="15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741613" indent="15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198813" indent="15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656013" indent="15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ts val="450"/>
              </a:spcBef>
              <a:buClr>
                <a:schemeClr val="tx1"/>
              </a:buClr>
            </a:pPr>
            <a:endParaRPr lang="pl-PL" altLang="pl-PL" sz="1600" b="1" dirty="0">
              <a:solidFill>
                <a:srgbClr val="000000"/>
              </a:solidFill>
              <a:latin typeface="Calibri" panose="020F0502020204030204" pitchFamily="34" charset="0"/>
            </a:endParaRPr>
          </a:p>
          <a:p>
            <a:pPr algn="ctr" eaLnBrk="1" hangingPunct="1">
              <a:buClr>
                <a:schemeClr val="tx1"/>
              </a:buClr>
            </a:pPr>
            <a:r>
              <a:rPr lang="pl-PL" altLang="pl-PL" sz="1600" b="1" u="sng" dirty="0">
                <a:solidFill>
                  <a:srgbClr val="000000"/>
                </a:solidFill>
                <a:latin typeface="Calibri" panose="020F0502020204030204" pitchFamily="34" charset="0"/>
              </a:rPr>
              <a:t>To konieczne </a:t>
            </a:r>
          </a:p>
          <a:p>
            <a:pPr algn="ctr" eaLnBrk="1" hangingPunct="1">
              <a:buClr>
                <a:schemeClr val="tx1"/>
              </a:buClr>
            </a:pPr>
            <a:r>
              <a:rPr lang="pl-PL" altLang="pl-PL" sz="1600" b="1" u="sng" dirty="0">
                <a:solidFill>
                  <a:srgbClr val="000000"/>
                </a:solidFill>
                <a:latin typeface="Calibri" panose="020F0502020204030204" pitchFamily="34" charset="0"/>
              </a:rPr>
              <a:t>i odpowiednie zmiany oraz dostosowania</a:t>
            </a:r>
            <a:r>
              <a:rPr lang="pl-PL" altLang="pl-PL" sz="1600" b="1" dirty="0">
                <a:solidFill>
                  <a:srgbClr val="000000"/>
                </a:solidFill>
                <a:latin typeface="Calibri" panose="020F0502020204030204" pitchFamily="34" charset="0"/>
              </a:rPr>
              <a:t>, </a:t>
            </a:r>
          </a:p>
          <a:p>
            <a:pPr algn="ctr" eaLnBrk="1" hangingPunct="1">
              <a:buClr>
                <a:schemeClr val="tx1"/>
              </a:buClr>
            </a:pPr>
            <a:r>
              <a:rPr lang="pl-PL" altLang="pl-PL" sz="1600" b="1" dirty="0">
                <a:solidFill>
                  <a:srgbClr val="000000"/>
                </a:solidFill>
                <a:latin typeface="Calibri" panose="020F0502020204030204" pitchFamily="34" charset="0"/>
              </a:rPr>
              <a:t>w celu zapewnienia możliwości korzystania (dostępności) dla OzN z wszelkich praw człowieka i podstawowych wolności</a:t>
            </a:r>
          </a:p>
          <a:p>
            <a:pPr algn="ctr"/>
            <a:endParaRPr lang="pl-PL" altLang="pl-PL" sz="1200" dirty="0">
              <a:solidFill>
                <a:srgbClr val="000000"/>
              </a:solidFill>
            </a:endParaRPr>
          </a:p>
        </p:txBody>
      </p:sp>
      <p:sp>
        <p:nvSpPr>
          <p:cNvPr id="12" name="Prostokąt zaokrąglony 11"/>
          <p:cNvSpPr/>
          <p:nvPr/>
        </p:nvSpPr>
        <p:spPr>
          <a:xfrm>
            <a:off x="2521309" y="2386645"/>
            <a:ext cx="6063997" cy="1636554"/>
          </a:xfrm>
          <a:prstGeom prst="roundRect">
            <a:avLst/>
          </a:prstGeom>
          <a:solidFill>
            <a:srgbClr val="6397CB"/>
          </a:solidFill>
          <a:ln>
            <a:solidFill>
              <a:srgbClr val="6397CB"/>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lvl1pPr defTabSz="533400">
              <a:defRPr>
                <a:solidFill>
                  <a:schemeClr val="tx1"/>
                </a:solidFill>
                <a:latin typeface="Arial" panose="020B0604020202020204" pitchFamily="34" charset="0"/>
                <a:cs typeface="Arial" panose="020B0604020202020204" pitchFamily="34" charset="0"/>
              </a:defRPr>
            </a:lvl1pPr>
            <a:lvl2pPr defTabSz="533400">
              <a:defRPr>
                <a:solidFill>
                  <a:schemeClr val="tx1"/>
                </a:solidFill>
                <a:latin typeface="Arial" panose="020B0604020202020204" pitchFamily="34" charset="0"/>
                <a:cs typeface="Arial" panose="020B0604020202020204" pitchFamily="34" charset="0"/>
              </a:defRPr>
            </a:lvl2pPr>
            <a:lvl3pPr defTabSz="533400">
              <a:defRPr>
                <a:solidFill>
                  <a:schemeClr val="tx1"/>
                </a:solidFill>
                <a:latin typeface="Arial" panose="020B0604020202020204" pitchFamily="34" charset="0"/>
                <a:cs typeface="Arial" panose="020B0604020202020204" pitchFamily="34" charset="0"/>
              </a:defRPr>
            </a:lvl3pPr>
            <a:lvl4pPr defTabSz="533400">
              <a:defRPr>
                <a:solidFill>
                  <a:schemeClr val="tx1"/>
                </a:solidFill>
                <a:latin typeface="Arial" panose="020B0604020202020204" pitchFamily="34" charset="0"/>
                <a:cs typeface="Arial" panose="020B0604020202020204" pitchFamily="34" charset="0"/>
              </a:defRPr>
            </a:lvl4pPr>
            <a:lvl5pPr defTabSz="533400">
              <a:defRPr>
                <a:solidFill>
                  <a:schemeClr val="tx1"/>
                </a:solidFill>
                <a:latin typeface="Arial" panose="020B0604020202020204" pitchFamily="34" charset="0"/>
                <a:cs typeface="Arial" panose="020B0604020202020204" pitchFamily="34" charset="0"/>
              </a:defRPr>
            </a:lvl5pPr>
            <a:lvl6pPr marL="2284413" indent="1588" defTabSz="5334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741613" indent="1588" defTabSz="5334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198813" indent="1588" defTabSz="5334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656013" indent="1588" defTabSz="5334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90000"/>
              </a:lnSpc>
              <a:spcAft>
                <a:spcPct val="35000"/>
              </a:spcAft>
            </a:pPr>
            <a:r>
              <a:rPr lang="pl-PL" altLang="pl-PL" dirty="0">
                <a:solidFill>
                  <a:srgbClr val="FFFFFF"/>
                </a:solidFill>
                <a:latin typeface="Calibri" panose="020F0502020204030204" pitchFamily="34" charset="0"/>
              </a:rPr>
              <a:t>Możliwość finansowania specyficznych usług nieprzewidzianych z góry we wniosku o dofinansowanie projektu, lecz uruchamianych wraz z pojawieniem się w projekcie (w charakterze uczestnika lub personelu) osoby z niepełnosprawnością.</a:t>
            </a:r>
          </a:p>
        </p:txBody>
      </p:sp>
      <p:sp>
        <p:nvSpPr>
          <p:cNvPr id="13" name="Prostokąt zaokrąglony 12"/>
          <p:cNvSpPr/>
          <p:nvPr/>
        </p:nvSpPr>
        <p:spPr>
          <a:xfrm>
            <a:off x="2462131" y="4331918"/>
            <a:ext cx="6182355" cy="1500235"/>
          </a:xfrm>
          <a:prstGeom prst="roundRect">
            <a:avLst/>
          </a:prstGeom>
          <a:solidFill>
            <a:srgbClr val="6397CB"/>
          </a:solidFill>
          <a:ln>
            <a:solidFill>
              <a:srgbClr val="6397CB"/>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defTabSz="533400">
              <a:lnSpc>
                <a:spcPct val="90000"/>
              </a:lnSpc>
              <a:spcAft>
                <a:spcPct val="35000"/>
              </a:spcAft>
              <a:defRPr/>
            </a:pPr>
            <a:r>
              <a:rPr lang="pl-PL" dirty="0">
                <a:latin typeface="Calibri" panose="020F0502020204030204" pitchFamily="34" charset="0"/>
                <a:ea typeface="Times New Roman"/>
                <a:cs typeface="Calibri" panose="020F0502020204030204" pitchFamily="34" charset="0"/>
              </a:rPr>
              <a:t>Projektodawca może skorzystać z przesunięcia środków w budżecie lub wnioskować o zwiększenie wartości projektu. Max. koszt MRU  na osobę w projekcie wynosi wtedy 12 tys. zł</a:t>
            </a:r>
            <a:r>
              <a:rPr lang="pl-PL" dirty="0">
                <a:ea typeface="Times New Roman"/>
              </a:rPr>
              <a:t>. </a:t>
            </a:r>
            <a:endParaRPr lang="pl-PL" dirty="0"/>
          </a:p>
        </p:txBody>
      </p:sp>
    </p:spTree>
    <p:extLst>
      <p:ext uri="{BB962C8B-B14F-4D97-AF65-F5344CB8AC3E}">
        <p14:creationId xmlns:p14="http://schemas.microsoft.com/office/powerpoint/2010/main" xmlns="" val="4063553036"/>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11</a:t>
            </a:fld>
            <a:endParaRPr lang="pl-PL" altLang="pl-PL"/>
          </a:p>
        </p:txBody>
      </p:sp>
      <p:sp>
        <p:nvSpPr>
          <p:cNvPr id="7" name="Prostokąt zaokrąglony 6"/>
          <p:cNvSpPr/>
          <p:nvPr/>
        </p:nvSpPr>
        <p:spPr>
          <a:xfrm>
            <a:off x="179512" y="2060848"/>
            <a:ext cx="8713788" cy="4400912"/>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pl-PL" sz="1900" dirty="0">
                <a:solidFill>
                  <a:schemeClr val="tx1"/>
                </a:solidFill>
              </a:rPr>
              <a:t>W ramach </a:t>
            </a:r>
            <a:r>
              <a:rPr lang="pl-PL" sz="1900" b="1" dirty="0">
                <a:solidFill>
                  <a:schemeClr val="tx1"/>
                </a:solidFill>
              </a:rPr>
              <a:t>przykładowego</a:t>
            </a:r>
            <a:r>
              <a:rPr lang="pl-PL" sz="1900" dirty="0">
                <a:solidFill>
                  <a:schemeClr val="tx1"/>
                </a:solidFill>
              </a:rPr>
              <a:t> katalogu kosztów racjonalnych usprawnień jest możliwe sfinansowanie:</a:t>
            </a:r>
          </a:p>
          <a:p>
            <a:r>
              <a:rPr lang="pl-PL" sz="1900" dirty="0">
                <a:solidFill>
                  <a:schemeClr val="tx1"/>
                </a:solidFill>
              </a:rPr>
              <a:t>	a) kosztów specjalistycznego transportu na miejsce realizacji wsparcia;</a:t>
            </a:r>
          </a:p>
          <a:p>
            <a:r>
              <a:rPr lang="pl-PL" sz="1900" dirty="0">
                <a:solidFill>
                  <a:schemeClr val="tx1"/>
                </a:solidFill>
              </a:rPr>
              <a:t>	b) dostosowania architektonicznego budynków niedostępnych (np. zmiana miejsca realizacji projektu; budowa tymczasowych podjazdów; montaż platform, wind, podnośników; właściwe oznakowanie budynków poprzez wprowadzanie elementów kontrastowych i wypukłych celem właściwego oznakowania dla osób niewidomych i słabowidzących itp.);</a:t>
            </a:r>
          </a:p>
          <a:p>
            <a:r>
              <a:rPr lang="pl-PL" sz="1900" dirty="0">
                <a:solidFill>
                  <a:schemeClr val="tx1"/>
                </a:solidFill>
              </a:rPr>
              <a:t>	c) dostosowania infrastruktury komputerowej (np. wynajęcie lub zakup i instalacja programów powiększających, mówiących, kamer do kontaktu z osobą</a:t>
            </a:r>
          </a:p>
          <a:p>
            <a:r>
              <a:rPr lang="pl-PL" sz="1900" dirty="0">
                <a:solidFill>
                  <a:schemeClr val="tx1"/>
                </a:solidFill>
              </a:rPr>
              <a:t>posługującą się językiem migowym, drukarek materiałów w alfabecie Braille’a);</a:t>
            </a:r>
          </a:p>
          <a:p>
            <a:r>
              <a:rPr lang="pl-PL" sz="1900" dirty="0">
                <a:solidFill>
                  <a:schemeClr val="tx1"/>
                </a:solidFill>
              </a:rPr>
              <a:t>	d) dostosowania akustycznego (wynajęcie lub zakup i montaż systemów</a:t>
            </a:r>
          </a:p>
          <a:p>
            <a:r>
              <a:rPr lang="pl-PL" sz="1900" dirty="0">
                <a:solidFill>
                  <a:schemeClr val="tx1"/>
                </a:solidFill>
              </a:rPr>
              <a:t>wspomagających słyszenie, np. pętli indukcyjnych, systemów FM);</a:t>
            </a:r>
          </a:p>
          <a:p>
            <a:r>
              <a:rPr lang="pl-PL" sz="1900" dirty="0">
                <a:solidFill>
                  <a:schemeClr val="tx1"/>
                </a:solidFill>
              </a:rPr>
              <a:t>	e) asystenta tłumaczącego na język łatwy;</a:t>
            </a:r>
          </a:p>
        </p:txBody>
      </p:sp>
      <p:sp>
        <p:nvSpPr>
          <p:cNvPr id="2" name="Prostokąt 1"/>
          <p:cNvSpPr/>
          <p:nvPr/>
        </p:nvSpPr>
        <p:spPr>
          <a:xfrm>
            <a:off x="489132" y="1015169"/>
            <a:ext cx="8404168" cy="954107"/>
          </a:xfrm>
          <a:prstGeom prst="rect">
            <a:avLst/>
          </a:prstGeom>
        </p:spPr>
        <p:txBody>
          <a:bodyPr wrap="square">
            <a:spAutoFit/>
          </a:bodyPr>
          <a:lstStyle/>
          <a:p>
            <a:r>
              <a:rPr lang="pl-PL" sz="2800" b="1" dirty="0"/>
              <a:t>MECHANIZM RACJONALNYCH USPRAWNIEŃ </a:t>
            </a:r>
          </a:p>
          <a:p>
            <a:r>
              <a:rPr lang="pl-PL" sz="2800" b="1" dirty="0"/>
              <a:t>			– na co?</a:t>
            </a:r>
          </a:p>
        </p:txBody>
      </p:sp>
    </p:spTree>
    <p:extLst>
      <p:ext uri="{BB962C8B-B14F-4D97-AF65-F5344CB8AC3E}">
        <p14:creationId xmlns:p14="http://schemas.microsoft.com/office/powerpoint/2010/main" xmlns="" val="4262255131"/>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12</a:t>
            </a:fld>
            <a:endParaRPr lang="pl-PL" altLang="pl-PL"/>
          </a:p>
        </p:txBody>
      </p:sp>
      <p:sp>
        <p:nvSpPr>
          <p:cNvPr id="7" name="Prostokąt zaokrąglony 6"/>
          <p:cNvSpPr/>
          <p:nvPr/>
        </p:nvSpPr>
        <p:spPr>
          <a:xfrm>
            <a:off x="179512" y="1628800"/>
            <a:ext cx="8713788" cy="4824536"/>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pl-PL" sz="2000" dirty="0">
                <a:solidFill>
                  <a:schemeClr val="tx1"/>
                </a:solidFill>
              </a:rPr>
              <a:t>	f) asystenta osoby z niepełnosprawnością;</a:t>
            </a:r>
          </a:p>
          <a:p>
            <a:r>
              <a:rPr lang="pl-PL" sz="2000" dirty="0">
                <a:solidFill>
                  <a:schemeClr val="tx1"/>
                </a:solidFill>
              </a:rPr>
              <a:t>	g) tłumacza języka migowego lub tłumacza-przewodnika;</a:t>
            </a:r>
          </a:p>
          <a:p>
            <a:r>
              <a:rPr lang="pl-PL" sz="2000" dirty="0">
                <a:solidFill>
                  <a:schemeClr val="tx1"/>
                </a:solidFill>
              </a:rPr>
              <a:t>	h) przewodnika dla osoby mającej trudności w widzeniu;</a:t>
            </a:r>
          </a:p>
          <a:p>
            <a:r>
              <a:rPr lang="pl-PL" sz="2000" dirty="0">
                <a:solidFill>
                  <a:schemeClr val="tx1"/>
                </a:solidFill>
              </a:rPr>
              <a:t>	i) alternatywnych form przygotowania materiałów projektowych (szkoleniowych, informacyjnych, np. wersje elektroniczne dokumentów, wersje w druku powiększonym, wersje pisane alfabetem Braille’a, wersje w języku łatwym, nagranie tłumaczenia na język migowy na nośniku elektronicznym, itp.);</a:t>
            </a:r>
          </a:p>
          <a:p>
            <a:r>
              <a:rPr lang="pl-PL" sz="2000" dirty="0">
                <a:solidFill>
                  <a:schemeClr val="tx1"/>
                </a:solidFill>
              </a:rPr>
              <a:t>	j) zmiany procedur;</a:t>
            </a:r>
          </a:p>
          <a:p>
            <a:r>
              <a:rPr lang="pl-PL" sz="2000" dirty="0">
                <a:solidFill>
                  <a:schemeClr val="tx1"/>
                </a:solidFill>
              </a:rPr>
              <a:t>	k) wydłużonego czasu wsparcia (wynikającego np. z konieczności wolniejszego tłumaczenia na język migowy, wolnego mówienia, odczytywania komunikatów z ust, stosowania języka łatwego itp.);</a:t>
            </a:r>
          </a:p>
          <a:p>
            <a:r>
              <a:rPr lang="pl-PL" sz="2000" dirty="0">
                <a:solidFill>
                  <a:schemeClr val="tx1"/>
                </a:solidFill>
              </a:rPr>
              <a:t>	l) dostosowania posiłków, uwzględniania specyficznych potrzeb żywieniowych wynikających z niepełnosprawności.</a:t>
            </a:r>
          </a:p>
        </p:txBody>
      </p:sp>
      <p:sp>
        <p:nvSpPr>
          <p:cNvPr id="2" name="Prostokąt 1"/>
          <p:cNvSpPr/>
          <p:nvPr/>
        </p:nvSpPr>
        <p:spPr>
          <a:xfrm>
            <a:off x="489132" y="1015169"/>
            <a:ext cx="8027582" cy="523220"/>
          </a:xfrm>
          <a:prstGeom prst="rect">
            <a:avLst/>
          </a:prstGeom>
        </p:spPr>
        <p:txBody>
          <a:bodyPr wrap="none">
            <a:spAutoFit/>
          </a:bodyPr>
          <a:lstStyle/>
          <a:p>
            <a:r>
              <a:rPr lang="pl-PL" sz="2800" b="1" dirty="0"/>
              <a:t>MECHANIZM RACJONALNYCH USPRAWNIEŃ</a:t>
            </a:r>
          </a:p>
        </p:txBody>
      </p:sp>
    </p:spTree>
    <p:extLst>
      <p:ext uri="{BB962C8B-B14F-4D97-AF65-F5344CB8AC3E}">
        <p14:creationId xmlns:p14="http://schemas.microsoft.com/office/powerpoint/2010/main" xmlns="" val="274590110"/>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13</a:t>
            </a:fld>
            <a:endParaRPr lang="pl-PL" altLang="pl-PL"/>
          </a:p>
        </p:txBody>
      </p:sp>
      <p:sp>
        <p:nvSpPr>
          <p:cNvPr id="7" name="Prostokąt zaokrąglony 6"/>
          <p:cNvSpPr/>
          <p:nvPr/>
        </p:nvSpPr>
        <p:spPr>
          <a:xfrm>
            <a:off x="250110" y="1797250"/>
            <a:ext cx="8713788" cy="455910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sz="2000" b="1" dirty="0">
                <a:solidFill>
                  <a:schemeClr val="tx1"/>
                </a:solidFill>
              </a:rPr>
              <a:t>W projektach ogólnodostępnych, </a:t>
            </a:r>
            <a:r>
              <a:rPr lang="pl-PL" sz="2000" dirty="0">
                <a:solidFill>
                  <a:schemeClr val="tx1"/>
                </a:solidFill>
              </a:rPr>
              <a:t>w przypadku wystąpienia potrzeby sfinansowania dodatkowych kosztów związanych z uczestnictwem OzN, projektodawca może skorzystać z MRU. </a:t>
            </a:r>
          </a:p>
          <a:p>
            <a:pPr algn="just"/>
            <a:endParaRPr lang="pl-PL" sz="2000" b="1" dirty="0">
              <a:solidFill>
                <a:schemeClr val="tx1"/>
              </a:solidFill>
            </a:endParaRPr>
          </a:p>
          <a:p>
            <a:pPr algn="just"/>
            <a:r>
              <a:rPr lang="pl-PL" sz="2000" b="1" dirty="0">
                <a:solidFill>
                  <a:schemeClr val="tx1"/>
                </a:solidFill>
              </a:rPr>
              <a:t>Co istotne, wnioskodawca w projektach ogólnodostępnych nie powinien zakładać, że w projekcie nie wystąpi udział osób z niepełnosprawnością (w tym z określonym rodzajem). </a:t>
            </a:r>
            <a:r>
              <a:rPr lang="pl-PL" sz="2000" b="1" u="sng" dirty="0">
                <a:solidFill>
                  <a:schemeClr val="tx1"/>
                </a:solidFill>
              </a:rPr>
              <a:t>Zgodnie z ww. Wytycznymi każde takie założenie stanowi bowiem dyskryminację. </a:t>
            </a:r>
          </a:p>
          <a:p>
            <a:pPr algn="just"/>
            <a:endParaRPr lang="pl-PL" sz="2000" b="1" dirty="0">
              <a:solidFill>
                <a:schemeClr val="tx1"/>
              </a:solidFill>
            </a:endParaRPr>
          </a:p>
          <a:p>
            <a:pPr algn="just"/>
            <a:r>
              <a:rPr lang="pl-PL" sz="2000" b="1" dirty="0">
                <a:solidFill>
                  <a:schemeClr val="tx1"/>
                </a:solidFill>
              </a:rPr>
              <a:t>W projekcie ogólnodostępnym, wnioskodawca </a:t>
            </a:r>
            <a:r>
              <a:rPr lang="pl-PL" sz="2000" b="1" u="sng" dirty="0">
                <a:solidFill>
                  <a:schemeClr val="tx1"/>
                </a:solidFill>
              </a:rPr>
              <a:t>nie powinien też zakładać osiągnięcia określonych celów dla osób niepełnosprawnych ani planować określonych wydatków na te cele w budżecie, gdyż de facto </a:t>
            </a:r>
            <a:r>
              <a:rPr lang="pl-PL" sz="2000" b="1" u="sng" dirty="0">
                <a:solidFill>
                  <a:srgbClr val="FF0000"/>
                </a:solidFill>
              </a:rPr>
              <a:t>nie wie </a:t>
            </a:r>
            <a:r>
              <a:rPr lang="pl-PL" sz="2000" b="1" u="sng" dirty="0">
                <a:solidFill>
                  <a:schemeClr val="tx1"/>
                </a:solidFill>
              </a:rPr>
              <a:t>czy ta grupa uczestników rzeczywiście pojawi się w projekcie</a:t>
            </a:r>
            <a:r>
              <a:rPr lang="pl-PL" sz="2000" b="1" dirty="0">
                <a:solidFill>
                  <a:schemeClr val="tx1"/>
                </a:solidFill>
              </a:rPr>
              <a:t>. </a:t>
            </a:r>
          </a:p>
          <a:p>
            <a:pPr algn="just"/>
            <a:endParaRPr lang="pl-PL" sz="1600" dirty="0">
              <a:solidFill>
                <a:schemeClr val="tx1"/>
              </a:solidFill>
            </a:endParaRPr>
          </a:p>
        </p:txBody>
      </p:sp>
      <p:sp>
        <p:nvSpPr>
          <p:cNvPr id="2" name="Prostokąt 1"/>
          <p:cNvSpPr/>
          <p:nvPr/>
        </p:nvSpPr>
        <p:spPr>
          <a:xfrm>
            <a:off x="618092" y="1015634"/>
            <a:ext cx="7977825" cy="523220"/>
          </a:xfrm>
          <a:prstGeom prst="rect">
            <a:avLst/>
          </a:prstGeom>
        </p:spPr>
        <p:txBody>
          <a:bodyPr wrap="none">
            <a:spAutoFit/>
          </a:bodyPr>
          <a:lstStyle/>
          <a:p>
            <a:r>
              <a:rPr lang="pl-PL" sz="2800" b="1" dirty="0">
                <a:solidFill>
                  <a:srgbClr val="FF0000"/>
                </a:solidFill>
              </a:rPr>
              <a:t>UWAGA!!!!!! </a:t>
            </a:r>
            <a:r>
              <a:rPr lang="pl-PL" sz="2800" b="1" dirty="0"/>
              <a:t>PROJEKTY OGÓLNODOSTĘPNE</a:t>
            </a:r>
          </a:p>
        </p:txBody>
      </p:sp>
    </p:spTree>
    <p:extLst>
      <p:ext uri="{BB962C8B-B14F-4D97-AF65-F5344CB8AC3E}">
        <p14:creationId xmlns:p14="http://schemas.microsoft.com/office/powerpoint/2010/main" xmlns="" val="1398090214"/>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14</a:t>
            </a:fld>
            <a:endParaRPr lang="pl-PL" altLang="pl-PL"/>
          </a:p>
        </p:txBody>
      </p:sp>
      <p:sp>
        <p:nvSpPr>
          <p:cNvPr id="7" name="Prostokąt zaokrąglony 6"/>
          <p:cNvSpPr/>
          <p:nvPr/>
        </p:nvSpPr>
        <p:spPr>
          <a:xfrm>
            <a:off x="107504" y="1509510"/>
            <a:ext cx="8928992" cy="4914482"/>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pl-PL" sz="1600" b="1" dirty="0">
                <a:solidFill>
                  <a:schemeClr val="tx1"/>
                </a:solidFill>
              </a:rPr>
              <a:t>W przypadku projektów dedykowanych</a:t>
            </a:r>
            <a:r>
              <a:rPr lang="pl-PL" sz="1600" dirty="0">
                <a:solidFill>
                  <a:schemeClr val="tx1"/>
                </a:solidFill>
              </a:rPr>
              <a:t>, tj. projektów: </a:t>
            </a:r>
          </a:p>
          <a:p>
            <a:pPr marL="342900" indent="-342900">
              <a:buAutoNum type="alphaLcParenR"/>
            </a:pPr>
            <a:r>
              <a:rPr lang="pl-PL" sz="1600" dirty="0">
                <a:solidFill>
                  <a:schemeClr val="tx1"/>
                </a:solidFill>
              </a:rPr>
              <a:t>zorientowanych wyłącznie na osoby z niepełnoprawnościami lub </a:t>
            </a:r>
          </a:p>
          <a:p>
            <a:endParaRPr lang="pl-PL" sz="1600" dirty="0">
              <a:solidFill>
                <a:schemeClr val="tx1"/>
              </a:solidFill>
            </a:endParaRPr>
          </a:p>
          <a:p>
            <a:r>
              <a:rPr lang="pl-PL" sz="1600" dirty="0">
                <a:solidFill>
                  <a:schemeClr val="tx1"/>
                </a:solidFill>
              </a:rPr>
              <a:t>b)    w których założono X% udziału osób z niepełnosprawnościami z rozpoznanymi potrzebami, </a:t>
            </a:r>
          </a:p>
          <a:p>
            <a:endParaRPr lang="pl-PL" sz="1600" dirty="0">
              <a:solidFill>
                <a:schemeClr val="tx1"/>
              </a:solidFill>
            </a:endParaRPr>
          </a:p>
          <a:p>
            <a:r>
              <a:rPr lang="pl-PL" sz="1600" dirty="0">
                <a:solidFill>
                  <a:schemeClr val="tx1"/>
                </a:solidFill>
              </a:rPr>
              <a:t>Wnioskodawca ma możliwość uwzględnienia wydatków na zapewnienie dostępności (np. montaż platformy) czy dostosowanie projektu już na etapie sporządzania WND. Wówczas limit 12 tys. na uczestnika nie obowiązuje, gdyż de facto nie jest to MRU a zaprojektowanie wsparcia na zasadzie uniwersalnego projektowania. Jednocześnie konieczne jest wskazanie w projekcie diagnozy potrzeb danej grupy OzN oraz zaplanowanie działań i wskaźników adekwatnych do skali środków przeznaczonych na wsparcie bezpośrednie osoby.</a:t>
            </a:r>
          </a:p>
          <a:p>
            <a:r>
              <a:rPr lang="pl-PL" sz="1600" dirty="0">
                <a:solidFill>
                  <a:schemeClr val="tx1"/>
                </a:solidFill>
              </a:rPr>
              <a:t>Należy jednocześnie pamiętać, że </a:t>
            </a:r>
            <a:r>
              <a:rPr lang="pl-PL" sz="1600" b="1" dirty="0">
                <a:solidFill>
                  <a:schemeClr val="tx1"/>
                </a:solidFill>
              </a:rPr>
              <a:t>w projekcie, którego założenia przygotowano na zasadzie uniwersalnego projektowania możliwe jest także dodatkowo wykorzystanie racjonalnego usprawnienia </a:t>
            </a:r>
            <a:r>
              <a:rPr lang="pl-PL" sz="1600" dirty="0">
                <a:solidFill>
                  <a:schemeClr val="tx1"/>
                </a:solidFill>
              </a:rPr>
              <a:t>(np. gdy w projekcie dedykowanym osobom głuchym, pojawi się uczestnik z dodatkową dysfunkcją - np. niepełnosprawny ruchowo). </a:t>
            </a:r>
            <a:r>
              <a:rPr lang="pl-PL" sz="1600" b="1" dirty="0">
                <a:solidFill>
                  <a:srgbClr val="FF0000"/>
                </a:solidFill>
              </a:rPr>
              <a:t>Natomiast w przypadku projektów, w których założono X% udział osób z niepełnosprawnościami, ale nie jest możliwe precyzyjne wskazanie rodzajów niepełnosprawności i specjalnych potrzeb z nich wynikających, nie należy z góry zakładać określonych kosztów związanych z racjonalnymi usprawnieniami. </a:t>
            </a:r>
          </a:p>
        </p:txBody>
      </p:sp>
      <p:sp>
        <p:nvSpPr>
          <p:cNvPr id="2" name="Prostokąt 1"/>
          <p:cNvSpPr/>
          <p:nvPr/>
        </p:nvSpPr>
        <p:spPr>
          <a:xfrm>
            <a:off x="618092" y="1015634"/>
            <a:ext cx="7021859" cy="523220"/>
          </a:xfrm>
          <a:prstGeom prst="rect">
            <a:avLst/>
          </a:prstGeom>
        </p:spPr>
        <p:txBody>
          <a:bodyPr wrap="none">
            <a:spAutoFit/>
          </a:bodyPr>
          <a:lstStyle/>
          <a:p>
            <a:r>
              <a:rPr lang="pl-PL" sz="2800" b="1" dirty="0"/>
              <a:t>UWAGA!!!!!! PROJEKTY DEDYKOWANE</a:t>
            </a:r>
          </a:p>
        </p:txBody>
      </p:sp>
    </p:spTree>
    <p:extLst>
      <p:ext uri="{BB962C8B-B14F-4D97-AF65-F5344CB8AC3E}">
        <p14:creationId xmlns:p14="http://schemas.microsoft.com/office/powerpoint/2010/main" xmlns="" val="819060242"/>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15</a:t>
            </a:fld>
            <a:endParaRPr lang="pl-PL" altLang="pl-PL"/>
          </a:p>
        </p:txBody>
      </p:sp>
      <p:sp>
        <p:nvSpPr>
          <p:cNvPr id="7" name="Prostokąt zaokrąglony 6"/>
          <p:cNvSpPr/>
          <p:nvPr/>
        </p:nvSpPr>
        <p:spPr>
          <a:xfrm>
            <a:off x="369535" y="1628800"/>
            <a:ext cx="8594953" cy="4824536"/>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pl-PL" sz="1600" b="1" dirty="0">
              <a:solidFill>
                <a:schemeClr val="tx1"/>
              </a:solidFill>
            </a:endParaRPr>
          </a:p>
          <a:p>
            <a:pPr algn="ctr"/>
            <a:r>
              <a:rPr lang="pl-PL" sz="3200" b="1" dirty="0">
                <a:solidFill>
                  <a:schemeClr val="tx1"/>
                </a:solidFill>
              </a:rPr>
              <a:t>Ewentualna neutralność projektu w stosunku do zasady dostępności powinna być rozumiana w kategoriach </a:t>
            </a:r>
            <a:r>
              <a:rPr lang="pl-PL" sz="3200" b="1" u="sng" dirty="0">
                <a:solidFill>
                  <a:schemeClr val="tx1"/>
                </a:solidFill>
              </a:rPr>
              <a:t>wyjątku od reguły.</a:t>
            </a:r>
          </a:p>
          <a:p>
            <a:pPr algn="ctr"/>
            <a:endParaRPr lang="pl-PL" sz="1600" b="1" dirty="0">
              <a:solidFill>
                <a:schemeClr val="tx1"/>
              </a:solidFill>
            </a:endParaRPr>
          </a:p>
          <a:p>
            <a:pPr algn="ctr"/>
            <a:r>
              <a:rPr lang="pl-PL" sz="1600" b="1" dirty="0">
                <a:solidFill>
                  <a:schemeClr val="tx1"/>
                </a:solidFill>
              </a:rPr>
              <a:t>Jeżeli Wnioskodawca deklaruje, że jego projekt nie realizuje zasady dostępności dla osób </a:t>
            </a:r>
          </a:p>
          <a:p>
            <a:pPr algn="ctr"/>
            <a:r>
              <a:rPr lang="pl-PL" sz="1600" b="1" dirty="0">
                <a:solidFill>
                  <a:schemeClr val="tx1"/>
                </a:solidFill>
              </a:rPr>
              <a:t>z niepełnosprawnościami (tj. deklaruje neutralność projektu względem zasady), wówczas z listy rozwijanej w pkt. 1.20 Typ projektu powinien wybrać opcję:  </a:t>
            </a:r>
            <a:r>
              <a:rPr lang="pl-PL" sz="1600" b="1" i="1" dirty="0">
                <a:solidFill>
                  <a:schemeClr val="tx1"/>
                </a:solidFill>
              </a:rPr>
              <a:t>Projekt, w którym nie stosuje się zasady dostępności dla osób z niepełnosprawnościami</a:t>
            </a:r>
          </a:p>
          <a:p>
            <a:pPr algn="ctr"/>
            <a:endParaRPr lang="pl-PL" sz="1600" b="1" i="1" u="sng" dirty="0">
              <a:solidFill>
                <a:schemeClr val="tx1"/>
              </a:solidFill>
            </a:endParaRPr>
          </a:p>
          <a:p>
            <a:pPr algn="ctr"/>
            <a:r>
              <a:rPr lang="pl-PL" sz="1600" b="1" dirty="0">
                <a:solidFill>
                  <a:schemeClr val="tx1"/>
                </a:solidFill>
              </a:rPr>
              <a:t>W przypadku neutralności projektu należy wskazać, że projekt jest neutralny w stosunku do niej oraz odpowiednio to uzasadnić.  Wyjaśnienie musi się opierać na rzetelnej analizie i precyzyjnym opisie braku wpływu projektu i jego produktów na dostępność dla osób z niepełnosprawnościami. Uzasadnienie to będzie  podlegało ocenie. Oceniający musi bowiem sprawdzić, czy faktycznie projekt ma charakter neutralny i nie ogranicza dostępności dla osób z niepełnosprawnościami w charakterze uczestników projektu lub do produktów projektu. </a:t>
            </a:r>
            <a:endParaRPr lang="pl-PL" sz="3200" b="1" u="sng" dirty="0">
              <a:solidFill>
                <a:schemeClr val="tx1"/>
              </a:solidFill>
            </a:endParaRPr>
          </a:p>
          <a:p>
            <a:endParaRPr lang="pl-PL" sz="2000" dirty="0"/>
          </a:p>
        </p:txBody>
      </p:sp>
      <p:sp>
        <p:nvSpPr>
          <p:cNvPr id="2" name="Prostokąt 1"/>
          <p:cNvSpPr/>
          <p:nvPr/>
        </p:nvSpPr>
        <p:spPr>
          <a:xfrm>
            <a:off x="2051720" y="1052736"/>
            <a:ext cx="4993675" cy="523220"/>
          </a:xfrm>
          <a:prstGeom prst="rect">
            <a:avLst/>
          </a:prstGeom>
        </p:spPr>
        <p:txBody>
          <a:bodyPr wrap="none">
            <a:spAutoFit/>
          </a:bodyPr>
          <a:lstStyle/>
          <a:p>
            <a:r>
              <a:rPr lang="pl-PL" sz="2800" b="1" dirty="0"/>
              <a:t>NEUTRALNOŚĆ PROJEKTU</a:t>
            </a:r>
          </a:p>
        </p:txBody>
      </p:sp>
    </p:spTree>
    <p:extLst>
      <p:ext uri="{BB962C8B-B14F-4D97-AF65-F5344CB8AC3E}">
        <p14:creationId xmlns:p14="http://schemas.microsoft.com/office/powerpoint/2010/main" xmlns="" val="1063392275"/>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16</a:t>
            </a:fld>
            <a:endParaRPr lang="pl-PL" altLang="pl-PL"/>
          </a:p>
        </p:txBody>
      </p:sp>
      <p:sp>
        <p:nvSpPr>
          <p:cNvPr id="7" name="Prostokąt zaokrąglony 6"/>
          <p:cNvSpPr/>
          <p:nvPr/>
        </p:nvSpPr>
        <p:spPr>
          <a:xfrm>
            <a:off x="179512" y="2060848"/>
            <a:ext cx="8738969" cy="432048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sz="2000" b="1" dirty="0">
              <a:solidFill>
                <a:srgbClr val="FF0000"/>
              </a:solidFill>
            </a:endParaRPr>
          </a:p>
          <a:p>
            <a:pPr algn="ctr"/>
            <a:endParaRPr lang="pl-PL" sz="2000" b="1" dirty="0">
              <a:solidFill>
                <a:srgbClr val="FF0000"/>
              </a:solidFill>
            </a:endParaRPr>
          </a:p>
          <a:p>
            <a:pPr algn="ctr"/>
            <a:endParaRPr lang="pl-PL" sz="2000" b="1" dirty="0">
              <a:solidFill>
                <a:srgbClr val="FF0000"/>
              </a:solidFill>
            </a:endParaRPr>
          </a:p>
          <a:p>
            <a:pPr algn="ctr"/>
            <a:r>
              <a:rPr lang="pl-PL" sz="2000" b="1" dirty="0">
                <a:solidFill>
                  <a:srgbClr val="FF0000"/>
                </a:solidFill>
              </a:rPr>
              <a:t>NALEŻY ZAPOZNAĆ SIĘ Z INSTRUKCJĄ WYPEŁNIANIA WNIOSKÓW!</a:t>
            </a:r>
            <a:endParaRPr lang="pl-PL" sz="1600" dirty="0">
              <a:solidFill>
                <a:schemeClr val="tx1"/>
              </a:solidFill>
            </a:endParaRPr>
          </a:p>
          <a:p>
            <a:r>
              <a:rPr lang="pl-PL" sz="1600" dirty="0">
                <a:solidFill>
                  <a:schemeClr val="tx1"/>
                </a:solidFill>
              </a:rPr>
              <a:t>1) W każdym projekcie należy wybrać z listy rozwijanej wskaźnik produktu </a:t>
            </a:r>
            <a:r>
              <a:rPr lang="pl-PL" sz="1600" i="1" dirty="0">
                <a:solidFill>
                  <a:schemeClr val="tx1"/>
                </a:solidFill>
              </a:rPr>
              <a:t>Liczba projektów, w których sfinansowano koszty racjonalnych usprawnień dla osób z niepełnosprawnościami</a:t>
            </a:r>
            <a:r>
              <a:rPr lang="pl-PL" sz="1600" dirty="0">
                <a:solidFill>
                  <a:schemeClr val="tx1"/>
                </a:solidFill>
              </a:rPr>
              <a:t>, nawet jeśli na etapie aplikowania o środki nie planuje się finansowania racjonalnych usprawnień (wówczas wartość docelowa wskaźnika powinna wynosić 0).</a:t>
            </a:r>
          </a:p>
          <a:p>
            <a:endParaRPr lang="pl-PL" sz="1600" dirty="0">
              <a:solidFill>
                <a:schemeClr val="tx1"/>
              </a:solidFill>
            </a:endParaRPr>
          </a:p>
          <a:p>
            <a:r>
              <a:rPr lang="pl-PL" sz="1600" dirty="0">
                <a:solidFill>
                  <a:schemeClr val="tx1"/>
                </a:solidFill>
              </a:rPr>
              <a:t>2) W pkt. 3.2 </a:t>
            </a:r>
            <a:r>
              <a:rPr lang="pl-PL" sz="1600" b="1" dirty="0">
                <a:solidFill>
                  <a:schemeClr val="tx1"/>
                </a:solidFill>
              </a:rPr>
              <a:t>GRUPY DOCELOWE </a:t>
            </a:r>
            <a:r>
              <a:rPr lang="pl-PL" sz="1600" dirty="0">
                <a:solidFill>
                  <a:schemeClr val="tx1"/>
                </a:solidFill>
              </a:rPr>
              <a:t>- Osoby, które zostaną objęte wsparciem, należy opisać również z punktu widzenia cech istotnych dla zadań przewidzianych do realizacji w ramach projektu, takich jak np. wiek, status zawodowy, wykształcenie, płeć, niepełnosprawność.</a:t>
            </a:r>
          </a:p>
          <a:p>
            <a:endParaRPr lang="pl-PL" sz="1600" dirty="0">
              <a:solidFill>
                <a:schemeClr val="tx1"/>
              </a:solidFill>
            </a:endParaRPr>
          </a:p>
          <a:p>
            <a:r>
              <a:rPr lang="pl-PL" sz="1600" dirty="0">
                <a:solidFill>
                  <a:schemeClr val="tx1"/>
                </a:solidFill>
              </a:rPr>
              <a:t>3) </a:t>
            </a:r>
            <a:r>
              <a:rPr lang="pl-PL" sz="1600" b="1" dirty="0">
                <a:solidFill>
                  <a:schemeClr val="tx1"/>
                </a:solidFill>
              </a:rPr>
              <a:t>SPOSÓB REKRUTACJI </a:t>
            </a:r>
            <a:r>
              <a:rPr lang="pl-PL" sz="1600" dirty="0">
                <a:solidFill>
                  <a:schemeClr val="tx1"/>
                </a:solidFill>
              </a:rPr>
              <a:t>- Rekrutacja uczestników projektu powinna zostać przeprowadzona w sposób umożliwiający wzięcie udziału w tym procesie (a tym samym w projekcie) każdej zainteresowanej osobie, bez względu na jej niepełnosprawność. W związku z tym niezbędne jest jej przeprowadzenie w sposób uwzględniający możliwość dotarcia do informacji o projekcie </a:t>
            </a:r>
          </a:p>
          <a:p>
            <a:r>
              <a:rPr lang="pl-PL" sz="1600" dirty="0">
                <a:solidFill>
                  <a:schemeClr val="tx1"/>
                </a:solidFill>
              </a:rPr>
              <a:t>i oferowanym w nim wsparciu również przez osoby z różnymi niepełnosprawnościami.</a:t>
            </a:r>
          </a:p>
          <a:p>
            <a:endParaRPr lang="pl-PL" sz="2000" dirty="0"/>
          </a:p>
          <a:p>
            <a:endParaRPr lang="pl-PL" sz="2000" dirty="0">
              <a:solidFill>
                <a:schemeClr val="tx1"/>
              </a:solidFill>
            </a:endParaRPr>
          </a:p>
          <a:p>
            <a:endParaRPr lang="pl-PL" sz="2000" dirty="0"/>
          </a:p>
          <a:p>
            <a:endParaRPr lang="pl-PL" sz="2000" dirty="0"/>
          </a:p>
        </p:txBody>
      </p:sp>
      <p:sp>
        <p:nvSpPr>
          <p:cNvPr id="2" name="Prostokąt 1"/>
          <p:cNvSpPr/>
          <p:nvPr/>
        </p:nvSpPr>
        <p:spPr>
          <a:xfrm>
            <a:off x="1043608" y="1124744"/>
            <a:ext cx="7338169" cy="954107"/>
          </a:xfrm>
          <a:prstGeom prst="rect">
            <a:avLst/>
          </a:prstGeom>
        </p:spPr>
        <p:txBody>
          <a:bodyPr wrap="square">
            <a:spAutoFit/>
          </a:bodyPr>
          <a:lstStyle/>
          <a:p>
            <a:pPr algn="ctr"/>
            <a:r>
              <a:rPr lang="pl-PL" sz="2800" b="1" dirty="0"/>
              <a:t>INSTRUKCJA WYPEŁNIANIA WND, </a:t>
            </a:r>
          </a:p>
          <a:p>
            <a:pPr algn="ctr"/>
            <a:r>
              <a:rPr lang="pl-PL" sz="2800" b="1" dirty="0"/>
              <a:t>CZYLI CO NALEŻY UJĄĆ WE WNIOSKU</a:t>
            </a:r>
          </a:p>
        </p:txBody>
      </p:sp>
    </p:spTree>
    <p:extLst>
      <p:ext uri="{BB962C8B-B14F-4D97-AF65-F5344CB8AC3E}">
        <p14:creationId xmlns:p14="http://schemas.microsoft.com/office/powerpoint/2010/main" xmlns="" val="1063392275"/>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17</a:t>
            </a:fld>
            <a:endParaRPr lang="pl-PL" altLang="pl-PL"/>
          </a:p>
        </p:txBody>
      </p:sp>
      <p:sp>
        <p:nvSpPr>
          <p:cNvPr id="7" name="Prostokąt zaokrąglony 6"/>
          <p:cNvSpPr/>
          <p:nvPr/>
        </p:nvSpPr>
        <p:spPr>
          <a:xfrm>
            <a:off x="179512" y="2073275"/>
            <a:ext cx="8738969" cy="4464496"/>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sz="2000" b="1" dirty="0">
              <a:solidFill>
                <a:srgbClr val="FF0000"/>
              </a:solidFill>
            </a:endParaRPr>
          </a:p>
          <a:p>
            <a:pPr algn="ctr"/>
            <a:endParaRPr lang="pl-PL" sz="2000" b="1" dirty="0">
              <a:solidFill>
                <a:srgbClr val="FF0000"/>
              </a:solidFill>
            </a:endParaRPr>
          </a:p>
          <a:p>
            <a:pPr algn="ctr"/>
            <a:endParaRPr lang="pl-PL" sz="2000" b="1" dirty="0">
              <a:solidFill>
                <a:srgbClr val="FF0000"/>
              </a:solidFill>
            </a:endParaRPr>
          </a:p>
          <a:p>
            <a:pPr algn="ctr"/>
            <a:r>
              <a:rPr lang="pl-PL" sz="2000" b="1" dirty="0">
                <a:solidFill>
                  <a:srgbClr val="FF0000"/>
                </a:solidFill>
              </a:rPr>
              <a:t>NALEŻY ZAPOZNAĆ SIĘ Z INSTRUKCJĄ WYPEŁNIANIA WNIOSKÓW!</a:t>
            </a:r>
            <a:endParaRPr lang="pl-PL" sz="1600" dirty="0">
              <a:solidFill>
                <a:schemeClr val="tx1"/>
              </a:solidFill>
            </a:endParaRPr>
          </a:p>
          <a:p>
            <a:r>
              <a:rPr lang="pl-PL" sz="1600" b="1" dirty="0">
                <a:solidFill>
                  <a:schemeClr val="tx1"/>
                </a:solidFill>
              </a:rPr>
              <a:t>4) ZIDENTYFIKOWANE BARIERY </a:t>
            </a:r>
            <a:r>
              <a:rPr lang="pl-PL" sz="1600" dirty="0">
                <a:solidFill>
                  <a:schemeClr val="tx1"/>
                </a:solidFill>
              </a:rPr>
              <a:t>- Przy opisie barier należy uwzględniać bariery utrudniające lub uniemożliwiające udział w projekcie osobom z niepełnosprawnościami. Są to w szczególności wszelkie bariery wynikające z braku świadomości nt. potrzeb osób z różnymi rodzajami niepełnosprawności (inne potrzeby mają osoby z niepełnosprawnością ruchową, inne osoby niewidome czy niesłyszące, a jeszcze inne osoby z niepełnosprawnością intelektualną), a także z braku dostępności, w szczególności do transportu, przestrzeni publicznej i budynków (np. brak podjazdów, wind, sygnalizacji dźwiękowej dla osób niewidzących itp.), materiałów dydaktycznych, zasobów cyfrowych (np. strony internetowe i usługi internetowe m.in. e-learning niedostosowane do potrzeb osób niewidzących i niedowidzących), niektórych środków masowego przekazu przez konkretne grupy osób z niepełnosprawnościami (np. radio dla osób niesłyszących). </a:t>
            </a:r>
          </a:p>
          <a:p>
            <a:r>
              <a:rPr lang="pl-PL" sz="1600" b="1" dirty="0">
                <a:solidFill>
                  <a:schemeClr val="tx1"/>
                </a:solidFill>
              </a:rPr>
              <a:t>5) W pkt. 4.1.3 ZADANIA </a:t>
            </a:r>
            <a:r>
              <a:rPr lang="pl-PL" sz="1600" dirty="0">
                <a:solidFill>
                  <a:schemeClr val="tx1"/>
                </a:solidFill>
              </a:rPr>
              <a:t>- W szczególności należy opisać mechanizmy zapewnienia dostępności </a:t>
            </a:r>
          </a:p>
          <a:p>
            <a:r>
              <a:rPr lang="pl-PL" sz="1600" dirty="0">
                <a:solidFill>
                  <a:schemeClr val="tx1"/>
                </a:solidFill>
              </a:rPr>
              <a:t>dla osób z niepełnosprawnościami, jakie będą wykorzystywane, np. zastosowanie uniwersalnego projektowania, zastosowanie MRU, zapewnienie dostępności rezultatów projektu, konsultowanie projektów rozwiązań/modeli ze środowiskiem osób z niepełnosprawnościami itp. Należy także opisać, w jaki sposób przy realizacji poszczególnych  zadań będą eliminowane czynniki ograniczające dostępność.</a:t>
            </a:r>
            <a:endParaRPr lang="pl-PL" sz="2000" dirty="0"/>
          </a:p>
          <a:p>
            <a:endParaRPr lang="pl-PL" sz="2000" dirty="0">
              <a:solidFill>
                <a:schemeClr val="tx1"/>
              </a:solidFill>
            </a:endParaRPr>
          </a:p>
          <a:p>
            <a:endParaRPr lang="pl-PL" sz="2000" dirty="0"/>
          </a:p>
          <a:p>
            <a:endParaRPr lang="pl-PL" sz="2000" dirty="0"/>
          </a:p>
        </p:txBody>
      </p:sp>
      <p:sp>
        <p:nvSpPr>
          <p:cNvPr id="2" name="Prostokąt 1"/>
          <p:cNvSpPr/>
          <p:nvPr/>
        </p:nvSpPr>
        <p:spPr>
          <a:xfrm>
            <a:off x="1043608" y="1124744"/>
            <a:ext cx="7338169" cy="954107"/>
          </a:xfrm>
          <a:prstGeom prst="rect">
            <a:avLst/>
          </a:prstGeom>
        </p:spPr>
        <p:txBody>
          <a:bodyPr wrap="square">
            <a:spAutoFit/>
          </a:bodyPr>
          <a:lstStyle/>
          <a:p>
            <a:pPr algn="ctr"/>
            <a:r>
              <a:rPr lang="pl-PL" sz="2800" b="1" dirty="0"/>
              <a:t>INSTRUKCJA WYPEŁNIANIA WND, </a:t>
            </a:r>
          </a:p>
          <a:p>
            <a:pPr algn="ctr"/>
            <a:r>
              <a:rPr lang="pl-PL" sz="2800" b="1" dirty="0"/>
              <a:t>CZYLI CO NALEŻY UJĄĆ WE WNIOSKU</a:t>
            </a:r>
          </a:p>
        </p:txBody>
      </p:sp>
    </p:spTree>
    <p:extLst>
      <p:ext uri="{BB962C8B-B14F-4D97-AF65-F5344CB8AC3E}">
        <p14:creationId xmlns:p14="http://schemas.microsoft.com/office/powerpoint/2010/main" xmlns="" val="1063392275"/>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18</a:t>
            </a:fld>
            <a:endParaRPr lang="pl-PL" altLang="pl-PL"/>
          </a:p>
        </p:txBody>
      </p:sp>
      <p:sp>
        <p:nvSpPr>
          <p:cNvPr id="7" name="Prostokąt zaokrąglony 6"/>
          <p:cNvSpPr/>
          <p:nvPr/>
        </p:nvSpPr>
        <p:spPr>
          <a:xfrm>
            <a:off x="179512" y="2276872"/>
            <a:ext cx="8738969" cy="4176464"/>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sz="2000" b="1" dirty="0">
              <a:solidFill>
                <a:srgbClr val="FF0000"/>
              </a:solidFill>
            </a:endParaRPr>
          </a:p>
          <a:p>
            <a:pPr algn="ctr"/>
            <a:r>
              <a:rPr lang="pl-PL" sz="2000" b="1" dirty="0">
                <a:solidFill>
                  <a:srgbClr val="FF0000"/>
                </a:solidFill>
              </a:rPr>
              <a:t>NALEŻY ZAPOZNAĆ SIĘ Z INSTRUKCJĄ WYPEŁNIANIA WNIOSKÓW!</a:t>
            </a:r>
          </a:p>
          <a:p>
            <a:pPr algn="ctr"/>
            <a:endParaRPr lang="pl-PL" sz="1600" dirty="0">
              <a:solidFill>
                <a:schemeClr val="tx1"/>
              </a:solidFill>
            </a:endParaRPr>
          </a:p>
          <a:p>
            <a:r>
              <a:rPr lang="pl-PL" b="1" dirty="0">
                <a:solidFill>
                  <a:schemeClr val="tx1"/>
                </a:solidFill>
              </a:rPr>
              <a:t>5) 4.3 POTENCJAŁ WNIOSKODAWCY I PARTNERÓW- </a:t>
            </a:r>
            <a:r>
              <a:rPr lang="pl-PL" dirty="0">
                <a:solidFill>
                  <a:schemeClr val="tx1"/>
                </a:solidFill>
              </a:rPr>
              <a:t>w Instrukcji zamieszczono przykłady zapisów odnośnie potencjału i sposobu zarządzania projektem, których wskazanie w treści wniosku może świadczyć o dostępności projektu dla osób z niepełnosprawnościami </a:t>
            </a:r>
          </a:p>
          <a:p>
            <a:r>
              <a:rPr lang="pl-PL" b="1" dirty="0">
                <a:solidFill>
                  <a:schemeClr val="tx1"/>
                </a:solidFill>
              </a:rPr>
              <a:t>6) 4.4 DOŚWIADCZENIE WNIOSKODAWCY I PARTNERÓW - </a:t>
            </a:r>
            <a:r>
              <a:rPr lang="pl-PL" dirty="0">
                <a:solidFill>
                  <a:schemeClr val="tx1"/>
                </a:solidFill>
              </a:rPr>
              <a:t>o ile to możliwe, w tej części wniosku należy wykazać również dotychczasowe doświadczenie Wnioskodawcy i partnerów w zakresie realizacji tożsamych działań na rzecz osób z niepełnosprawnością oraz realizacji projektów dostępnych.</a:t>
            </a:r>
          </a:p>
          <a:p>
            <a:endParaRPr lang="pl-PL" dirty="0">
              <a:solidFill>
                <a:schemeClr val="tx1"/>
              </a:solidFill>
            </a:endParaRPr>
          </a:p>
          <a:p>
            <a:pPr algn="ctr"/>
            <a:r>
              <a:rPr lang="pl-PL" sz="2000" b="1" dirty="0">
                <a:solidFill>
                  <a:srgbClr val="FF0000"/>
                </a:solidFill>
              </a:rPr>
              <a:t>IOK dopuszcza możliwość warunkowej oceny spełnienia kryterium horyzontalnego i skierowania projektu do negocjacji we wskazanym w karcie oceny zakresie.</a:t>
            </a:r>
          </a:p>
          <a:p>
            <a:endParaRPr lang="pl-PL" sz="2000" dirty="0"/>
          </a:p>
          <a:p>
            <a:endParaRPr lang="pl-PL" sz="2000" dirty="0"/>
          </a:p>
        </p:txBody>
      </p:sp>
      <p:sp>
        <p:nvSpPr>
          <p:cNvPr id="2" name="Prostokąt 1"/>
          <p:cNvSpPr/>
          <p:nvPr/>
        </p:nvSpPr>
        <p:spPr>
          <a:xfrm>
            <a:off x="1043608" y="1124744"/>
            <a:ext cx="7338169" cy="954107"/>
          </a:xfrm>
          <a:prstGeom prst="rect">
            <a:avLst/>
          </a:prstGeom>
        </p:spPr>
        <p:txBody>
          <a:bodyPr wrap="square">
            <a:spAutoFit/>
          </a:bodyPr>
          <a:lstStyle/>
          <a:p>
            <a:pPr algn="ctr"/>
            <a:r>
              <a:rPr lang="pl-PL" sz="2800" b="1" dirty="0"/>
              <a:t>INSTRUKCJA WYPEŁNIANIA WND, </a:t>
            </a:r>
          </a:p>
          <a:p>
            <a:pPr algn="ctr"/>
            <a:r>
              <a:rPr lang="pl-PL" sz="2800" b="1" dirty="0"/>
              <a:t>CZYLI CO NALEŻY UJĄĆ WE WNIOSKU</a:t>
            </a:r>
          </a:p>
        </p:txBody>
      </p:sp>
    </p:spTree>
    <p:extLst>
      <p:ext uri="{BB962C8B-B14F-4D97-AF65-F5344CB8AC3E}">
        <p14:creationId xmlns:p14="http://schemas.microsoft.com/office/powerpoint/2010/main" xmlns="" val="2374685400"/>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19</a:t>
            </a:fld>
            <a:endParaRPr lang="pl-PL" altLang="pl-PL"/>
          </a:p>
        </p:txBody>
      </p:sp>
      <p:sp>
        <p:nvSpPr>
          <p:cNvPr id="7" name="Prostokąt zaokrąglony 6"/>
          <p:cNvSpPr/>
          <p:nvPr/>
        </p:nvSpPr>
        <p:spPr>
          <a:xfrm>
            <a:off x="179512" y="1628799"/>
            <a:ext cx="8713788" cy="4536505"/>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a:buAutoNum type="arabicParenR"/>
            </a:pPr>
            <a:r>
              <a:rPr lang="pl-PL" dirty="0">
                <a:solidFill>
                  <a:schemeClr val="tx1"/>
                </a:solidFill>
              </a:rPr>
              <a:t>Instytucje uczestniczące w realizacji RPO oraz projektodawcy są zobligowani, aby wszystkie tworzone </a:t>
            </a:r>
            <a:r>
              <a:rPr lang="pl-PL" b="1" dirty="0">
                <a:solidFill>
                  <a:schemeClr val="tx1"/>
                </a:solidFill>
              </a:rPr>
              <a:t>zasoby cyfrowe </a:t>
            </a:r>
            <a:r>
              <a:rPr lang="pl-PL" dirty="0">
                <a:solidFill>
                  <a:schemeClr val="tx1"/>
                </a:solidFill>
              </a:rPr>
              <a:t>(w tym strony internetowe, publikowane dokumenty i informacje, formularze wniosków o dofinansowanie projektu, platformy elektroniczne, materiały multimedialne, szkolenia e-learningowe) były </a:t>
            </a:r>
            <a:r>
              <a:rPr lang="pl-PL" b="1" dirty="0">
                <a:solidFill>
                  <a:schemeClr val="tx1"/>
                </a:solidFill>
              </a:rPr>
              <a:t>zgodne z § 19 rozporządzenia Rady Ministrów z dnia 12 kwietnia 2012 r. w sprawie Krajowych Ram Interoperacyjności</a:t>
            </a:r>
            <a:r>
              <a:rPr lang="pl-PL" dirty="0">
                <a:solidFill>
                  <a:schemeClr val="tx1"/>
                </a:solidFill>
              </a:rPr>
              <a:t>, minimalnych wymagań dla rejestrów publicznych i wymiany informacji w postaci elektronicznej oraz minimalnych wymagań dla systemów teleinformatycznych, zgodnie z którym: </a:t>
            </a:r>
            <a:r>
              <a:rPr lang="pl-PL" i="1" dirty="0">
                <a:solidFill>
                  <a:schemeClr val="tx1"/>
                </a:solidFill>
              </a:rPr>
              <a:t>„W systemie teleinformatycznym (…) należy zapewnić spełnienie przez ten system wymagań Web Content Accessibility </a:t>
            </a:r>
            <a:r>
              <a:rPr lang="pl-PL" i="1" dirty="0" err="1">
                <a:solidFill>
                  <a:schemeClr val="tx1"/>
                </a:solidFill>
              </a:rPr>
              <a:t>Guidelines</a:t>
            </a:r>
            <a:r>
              <a:rPr lang="pl-PL" i="1" dirty="0">
                <a:solidFill>
                  <a:schemeClr val="tx1"/>
                </a:solidFill>
              </a:rPr>
              <a:t> (WCAG 2.0), z uwzględnieniem poziomu AA, określonych w załączniku nr 4 do rozporządzenia”</a:t>
            </a:r>
            <a:r>
              <a:rPr lang="pl-PL" dirty="0">
                <a:solidFill>
                  <a:schemeClr val="tx1"/>
                </a:solidFill>
              </a:rPr>
              <a:t>.</a:t>
            </a:r>
          </a:p>
          <a:p>
            <a:endParaRPr lang="pl-PL" sz="2000" dirty="0"/>
          </a:p>
          <a:p>
            <a:pPr algn="just"/>
            <a:r>
              <a:rPr lang="pl-PL" sz="1200" i="1" dirty="0">
                <a:solidFill>
                  <a:schemeClr val="tx1"/>
                </a:solidFill>
              </a:rPr>
              <a:t>W szczególności należy unikać skanów dokumentów papierowych – należy udostępniać wersje plików w postaci umożliwiającej przeszukiwanie treści, np. „dostępny PDF”, „Word”, które pozwalają na odczytanie dokumentów przez czytniki dla osób z dysfunkcją wzroku. Strony internetowe powinny spełniać kryteria dostępności dla osób z niepełnosprawnościami, wykorzystując narzędzia przeciwdziałające wykluczeniu cyfrowemu. </a:t>
            </a:r>
          </a:p>
          <a:p>
            <a:endParaRPr lang="pl-PL" sz="2000" dirty="0">
              <a:solidFill>
                <a:schemeClr val="tx1"/>
              </a:solidFill>
            </a:endParaRPr>
          </a:p>
        </p:txBody>
      </p:sp>
      <p:sp>
        <p:nvSpPr>
          <p:cNvPr id="2" name="Prostokąt 1"/>
          <p:cNvSpPr/>
          <p:nvPr/>
        </p:nvSpPr>
        <p:spPr>
          <a:xfrm>
            <a:off x="755576" y="947825"/>
            <a:ext cx="7742825" cy="523220"/>
          </a:xfrm>
          <a:prstGeom prst="rect">
            <a:avLst/>
          </a:prstGeom>
        </p:spPr>
        <p:txBody>
          <a:bodyPr wrap="none">
            <a:spAutoFit/>
          </a:bodyPr>
          <a:lstStyle/>
          <a:p>
            <a:r>
              <a:rPr lang="pl-PL" sz="2800" b="1" dirty="0"/>
              <a:t>OBOWIĄZKI WYNIKAJĄCE Z WYTYCZNYCH</a:t>
            </a:r>
          </a:p>
        </p:txBody>
      </p:sp>
    </p:spTree>
    <p:extLst>
      <p:ext uri="{BB962C8B-B14F-4D97-AF65-F5344CB8AC3E}">
        <p14:creationId xmlns:p14="http://schemas.microsoft.com/office/powerpoint/2010/main" xmlns="" val="3384596124"/>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197667" cy="4464496"/>
          </a:xfrm>
          <a:prstGeom prst="rect">
            <a:avLst/>
          </a:prstGeom>
          <a:noFill/>
        </p:spPr>
        <p:txBody>
          <a:bodyPr wrap="square" rtlCol="0">
            <a:normAutofit fontScale="85000" lnSpcReduction="10000"/>
          </a:bodyPr>
          <a:lstStyle/>
          <a:p>
            <a:pPr lvl="1"/>
            <a:endParaRPr lang="pl-PL" sz="1600" b="1" i="1" u="sng" dirty="0">
              <a:latin typeface="+mn-lt"/>
            </a:endParaRPr>
          </a:p>
          <a:p>
            <a:pPr marL="285750" indent="-285750" eaLnBrk="1" hangingPunct="1">
              <a:lnSpc>
                <a:spcPct val="150000"/>
              </a:lnSpc>
              <a:buFont typeface="Arial" panose="020B0604020202020204" pitchFamily="34" charset="0"/>
              <a:buChar char="•"/>
              <a:defRPr/>
            </a:pPr>
            <a:r>
              <a:rPr lang="pl-PL" altLang="pl-PL" sz="1900" b="1" dirty="0">
                <a:cs typeface="Arial" charset="0"/>
              </a:rPr>
              <a:t>Rozporządzenie PE i Rady 1303/2013 – art. 7</a:t>
            </a:r>
          </a:p>
          <a:p>
            <a:r>
              <a:rPr lang="pl-PL" sz="1400" i="1" dirty="0"/>
              <a:t>„Państwa członkowskie i Komisja podejmują odpowiednie kroki w celu zapobiegania wszelkim formom dyskryminacji ze względu na płeć, rasę lub pochodzenie etniczne, religię lub światopogląd, niepełnosprawność, wiek lub orientację seksualną podczas przygotowania i wdrażania programów. </a:t>
            </a:r>
            <a:r>
              <a:rPr lang="pl-PL" sz="1400" i="1" u="sng" dirty="0"/>
              <a:t>W procesie przygotowywania i wdrażania programów należy w szczególności wziąć pod uwagę zapewnienie dostępności dla osób z niepełnosprawnościami”</a:t>
            </a:r>
            <a:r>
              <a:rPr lang="pl-PL" sz="1400" dirty="0"/>
              <a:t>.</a:t>
            </a:r>
            <a:endParaRPr lang="pl-PL" altLang="pl-PL" b="1" dirty="0">
              <a:cs typeface="Arial" charset="0"/>
            </a:endParaRPr>
          </a:p>
          <a:p>
            <a:pPr marL="285750" indent="-285750" eaLnBrk="1" hangingPunct="1">
              <a:lnSpc>
                <a:spcPct val="150000"/>
              </a:lnSpc>
              <a:buFont typeface="Arial" panose="020B0604020202020204" pitchFamily="34" charset="0"/>
              <a:buChar char="•"/>
              <a:defRPr/>
            </a:pPr>
            <a:r>
              <a:rPr lang="pl-PL" altLang="pl-PL" sz="1900" dirty="0">
                <a:cs typeface="Arial" charset="0"/>
              </a:rPr>
              <a:t>Rozporządzenie PE i Rady 1304/2013 – art. 8</a:t>
            </a:r>
          </a:p>
          <a:p>
            <a:pPr eaLnBrk="1" hangingPunct="1">
              <a:lnSpc>
                <a:spcPct val="150000"/>
              </a:lnSpc>
              <a:defRPr/>
            </a:pPr>
            <a:endParaRPr lang="pl-PL" altLang="pl-PL" sz="1900" dirty="0">
              <a:cs typeface="Arial" charset="0"/>
            </a:endParaRPr>
          </a:p>
          <a:p>
            <a:pPr marL="285750" indent="-285750" eaLnBrk="1" hangingPunct="1">
              <a:lnSpc>
                <a:spcPct val="150000"/>
              </a:lnSpc>
              <a:buFont typeface="Arial" panose="020B0604020202020204" pitchFamily="34" charset="0"/>
              <a:buChar char="•"/>
              <a:defRPr/>
            </a:pPr>
            <a:r>
              <a:rPr lang="pl-PL" altLang="pl-PL" sz="1900" dirty="0">
                <a:cs typeface="Arial" charset="0"/>
              </a:rPr>
              <a:t>Konwencja ONZ o prawach osób niepełnosprawnych - ratyfikowana przez PL w 2012r.</a:t>
            </a:r>
          </a:p>
          <a:p>
            <a:pPr marL="285750" indent="-285750" eaLnBrk="1" hangingPunct="1">
              <a:lnSpc>
                <a:spcPct val="150000"/>
              </a:lnSpc>
              <a:buFont typeface="Arial" panose="020B0604020202020204" pitchFamily="34" charset="0"/>
              <a:buChar char="•"/>
              <a:defRPr/>
            </a:pPr>
            <a:r>
              <a:rPr lang="pl-PL" altLang="pl-PL" sz="1900" dirty="0">
                <a:cs typeface="Arial" charset="0"/>
              </a:rPr>
              <a:t>Wytyczne w zakresie realizacji zasady równości szans i niedyskryminacji, </a:t>
            </a:r>
            <a:r>
              <a:rPr lang="pl-PL" altLang="pl-PL" sz="1900" u="sng" dirty="0">
                <a:cs typeface="Arial" charset="0"/>
              </a:rPr>
              <a:t>w tym dostępności dla osób z niepełnosprawnościami </a:t>
            </a:r>
            <a:r>
              <a:rPr lang="pl-PL" altLang="pl-PL" sz="1900" dirty="0">
                <a:cs typeface="Arial" charset="0"/>
              </a:rPr>
              <a:t>oraz zasady równości szans kobiet i mężczyzn w ramach funduszy unijnych na lata 2014-2020 </a:t>
            </a:r>
            <a:r>
              <a:rPr lang="pl-PL" altLang="pl-PL" sz="1900" b="1" dirty="0">
                <a:cs typeface="Arial" charset="0"/>
              </a:rPr>
              <a:t>z 8 maja 2015 r.</a:t>
            </a:r>
          </a:p>
          <a:p>
            <a:pPr marL="285750" indent="-285750" eaLnBrk="1" hangingPunct="1">
              <a:lnSpc>
                <a:spcPct val="150000"/>
              </a:lnSpc>
              <a:buFont typeface="Arial" panose="020B0604020202020204" pitchFamily="34" charset="0"/>
              <a:buChar char="•"/>
              <a:defRPr/>
            </a:pPr>
            <a:r>
              <a:rPr lang="pl-PL" altLang="pl-PL" sz="1900" dirty="0">
                <a:cs typeface="Arial" charset="0"/>
              </a:rPr>
              <a:t>Poradnik - realizacja zasady równości szans i niedyskryminacji, w tym dostępności dla osób z niepełnosprawnościami.</a:t>
            </a:r>
          </a:p>
          <a:p>
            <a:pPr marL="285750" indent="-285750" eaLnBrk="1" hangingPunct="1">
              <a:lnSpc>
                <a:spcPct val="150000"/>
              </a:lnSpc>
              <a:buFont typeface="Arial" panose="020B0604020202020204" pitchFamily="34" charset="0"/>
              <a:buChar char="•"/>
              <a:defRPr/>
            </a:pPr>
            <a:endParaRPr lang="pl-PL" altLang="pl-PL" b="1" dirty="0">
              <a:cs typeface="Arial" charset="0"/>
            </a:endParaRPr>
          </a:p>
          <a:p>
            <a:pPr marL="285750" indent="-285750">
              <a:buFont typeface="Wingdings" panose="05000000000000000000" pitchFamily="2" charset="2"/>
              <a:buChar char="v"/>
            </a:pPr>
            <a:endParaRPr lang="pl-PL" b="1" dirty="0"/>
          </a:p>
          <a:p>
            <a:pPr marL="285750" indent="-285750">
              <a:buFont typeface="Wingdings" panose="05000000000000000000" pitchFamily="2" charset="2"/>
              <a:buChar char="v"/>
            </a:pPr>
            <a:endParaRPr lang="pl-PL" b="1" dirty="0"/>
          </a:p>
        </p:txBody>
      </p:sp>
      <p:sp>
        <p:nvSpPr>
          <p:cNvPr id="2" name="Prostokąt 1"/>
          <p:cNvSpPr/>
          <p:nvPr/>
        </p:nvSpPr>
        <p:spPr>
          <a:xfrm>
            <a:off x="406010" y="1093459"/>
            <a:ext cx="8282396" cy="523220"/>
          </a:xfrm>
          <a:prstGeom prst="rect">
            <a:avLst/>
          </a:prstGeom>
        </p:spPr>
        <p:txBody>
          <a:bodyPr wrap="none">
            <a:spAutoFit/>
          </a:bodyPr>
          <a:lstStyle/>
          <a:p>
            <a:r>
              <a:rPr lang="pl-PL" sz="2800" b="1" dirty="0"/>
              <a:t>KONTEKST PRAWNY – najważniejsze regulacje</a:t>
            </a:r>
          </a:p>
        </p:txBody>
      </p:sp>
    </p:spTree>
    <p:extLst>
      <p:ext uri="{BB962C8B-B14F-4D97-AF65-F5344CB8AC3E}">
        <p14:creationId xmlns:p14="http://schemas.microsoft.com/office/powerpoint/2010/main" xmlns="" val="616310002"/>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20</a:t>
            </a:fld>
            <a:endParaRPr lang="pl-PL" altLang="pl-PL"/>
          </a:p>
        </p:txBody>
      </p:sp>
      <p:sp>
        <p:nvSpPr>
          <p:cNvPr id="7" name="Prostokąt zaokrąglony 6"/>
          <p:cNvSpPr/>
          <p:nvPr/>
        </p:nvSpPr>
        <p:spPr>
          <a:xfrm>
            <a:off x="179512" y="1628799"/>
            <a:ext cx="8713788" cy="4824537"/>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pl-PL" sz="2000" dirty="0">
                <a:solidFill>
                  <a:schemeClr val="tx1"/>
                </a:solidFill>
              </a:rPr>
              <a:t>    2)      Organizowane przez instytucje uczestniczące w realizacji RPO lub przez</a:t>
            </a:r>
          </a:p>
          <a:p>
            <a:r>
              <a:rPr lang="pl-PL" sz="2000" dirty="0">
                <a:solidFill>
                  <a:schemeClr val="tx1"/>
                </a:solidFill>
              </a:rPr>
              <a:t>beneficjentów </a:t>
            </a:r>
            <a:r>
              <a:rPr lang="pl-PL" sz="2000" b="1" dirty="0">
                <a:solidFill>
                  <a:schemeClr val="tx1"/>
                </a:solidFill>
              </a:rPr>
              <a:t>spotkania otwarte</a:t>
            </a:r>
            <a:r>
              <a:rPr lang="pl-PL" sz="2000" dirty="0">
                <a:solidFill>
                  <a:schemeClr val="tx1"/>
                </a:solidFill>
              </a:rPr>
              <a:t>, </a:t>
            </a:r>
            <a:r>
              <a:rPr lang="pl-PL" sz="2000" b="1" dirty="0">
                <a:solidFill>
                  <a:schemeClr val="tx1"/>
                </a:solidFill>
              </a:rPr>
              <a:t>niewymagające rejestracji </a:t>
            </a:r>
            <a:r>
              <a:rPr lang="pl-PL" sz="2000" dirty="0">
                <a:solidFill>
                  <a:schemeClr val="tx1"/>
                </a:solidFill>
              </a:rPr>
              <a:t>uczestników, oraz </a:t>
            </a:r>
            <a:r>
              <a:rPr lang="pl-PL" sz="2000" b="1" dirty="0">
                <a:solidFill>
                  <a:schemeClr val="tx1"/>
                </a:solidFill>
              </a:rPr>
              <a:t>wszystkie działania świadczone w ramach projektów, w których na etapie rekrutacji zidentyfikowano możliwość udziału osób z niepełnosprawnościami</a:t>
            </a:r>
            <a:r>
              <a:rPr lang="pl-PL" sz="2000" dirty="0">
                <a:solidFill>
                  <a:schemeClr val="tx1"/>
                </a:solidFill>
              </a:rPr>
              <a:t>, są realizowane w budynkach dostępnych architektonicznie dla osób z niepełnosprawnościami zgodnie z ustawą z dnia 7 lipca 1994 r. - Prawo budowlane, w szczególności z art. 5 ust. 1 tej ustawy, który określa warunki projektowania i budowania oraz zgodnie z rozporządzeniem Ministra Infrastruktury z dnia 12 kwietnia 2002 r. w sprawie warunków technicznych, jakim powinny odpowiadać budynki i ich usytuowanie oraz z zasadami wiedzy technicznej.</a:t>
            </a:r>
          </a:p>
          <a:p>
            <a:endParaRPr lang="pl-PL" sz="2000" dirty="0">
              <a:solidFill>
                <a:schemeClr val="tx1"/>
              </a:solidFill>
            </a:endParaRPr>
          </a:p>
          <a:p>
            <a:r>
              <a:rPr lang="pl-PL" sz="2000" dirty="0">
                <a:solidFill>
                  <a:schemeClr val="tx1"/>
                </a:solidFill>
              </a:rPr>
              <a:t>W ramach projektów ogólnodostępnych, w szczególności w przypadku braku</a:t>
            </a:r>
          </a:p>
          <a:p>
            <a:r>
              <a:rPr lang="pl-PL" sz="2000" dirty="0">
                <a:solidFill>
                  <a:schemeClr val="tx1"/>
                </a:solidFill>
              </a:rPr>
              <a:t>możliwości świadczenia usługi spełniającej kryteria wymienione w pkt 2, w celu zapewnienia możliwości pełnego uczestnictwa OzN, należy zastosować </a:t>
            </a:r>
            <a:r>
              <a:rPr lang="pl-PL" sz="2000" b="1" dirty="0">
                <a:solidFill>
                  <a:schemeClr val="tx1"/>
                </a:solidFill>
              </a:rPr>
              <a:t>mechanizm racjonalnych usprawnień</a:t>
            </a:r>
            <a:r>
              <a:rPr lang="pl-PL" sz="2000" dirty="0">
                <a:solidFill>
                  <a:schemeClr val="tx1"/>
                </a:solidFill>
              </a:rPr>
              <a:t>.</a:t>
            </a:r>
          </a:p>
        </p:txBody>
      </p:sp>
      <p:sp>
        <p:nvSpPr>
          <p:cNvPr id="2" name="Prostokąt 1"/>
          <p:cNvSpPr/>
          <p:nvPr/>
        </p:nvSpPr>
        <p:spPr>
          <a:xfrm>
            <a:off x="755576" y="947825"/>
            <a:ext cx="7742825" cy="523220"/>
          </a:xfrm>
          <a:prstGeom prst="rect">
            <a:avLst/>
          </a:prstGeom>
        </p:spPr>
        <p:txBody>
          <a:bodyPr wrap="none">
            <a:spAutoFit/>
          </a:bodyPr>
          <a:lstStyle/>
          <a:p>
            <a:r>
              <a:rPr lang="pl-PL" sz="2800" b="1" dirty="0"/>
              <a:t>OBOWIĄZKI WYNIKAJĄCE Z WYTYCZNYCH</a:t>
            </a:r>
          </a:p>
        </p:txBody>
      </p:sp>
    </p:spTree>
    <p:extLst>
      <p:ext uri="{BB962C8B-B14F-4D97-AF65-F5344CB8AC3E}">
        <p14:creationId xmlns:p14="http://schemas.microsoft.com/office/powerpoint/2010/main" xmlns="" val="823506050"/>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21</a:t>
            </a:fld>
            <a:endParaRPr lang="pl-PL" altLang="pl-PL"/>
          </a:p>
        </p:txBody>
      </p:sp>
      <p:sp>
        <p:nvSpPr>
          <p:cNvPr id="7" name="Prostokąt zaokrąglony 6"/>
          <p:cNvSpPr/>
          <p:nvPr/>
        </p:nvSpPr>
        <p:spPr>
          <a:xfrm>
            <a:off x="251520" y="1916832"/>
            <a:ext cx="8713788" cy="4439518"/>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pl-PL" sz="2000" dirty="0">
                <a:solidFill>
                  <a:schemeClr val="tx1"/>
                </a:solidFill>
              </a:rPr>
              <a:t>3)</a:t>
            </a:r>
            <a:r>
              <a:rPr lang="pl-PL" sz="2000" dirty="0"/>
              <a:t> </a:t>
            </a:r>
            <a:r>
              <a:rPr lang="pl-PL" sz="2000" dirty="0">
                <a:solidFill>
                  <a:schemeClr val="tx1"/>
                </a:solidFill>
              </a:rPr>
              <a:t>Co do zasady, </a:t>
            </a:r>
            <a:r>
              <a:rPr lang="pl-PL" sz="2000" b="1" dirty="0">
                <a:solidFill>
                  <a:schemeClr val="tx1"/>
                </a:solidFill>
              </a:rPr>
              <a:t>wszystkie produkty projektów (produkty, towary, usługi) są dostępne dla wszystkich osób</a:t>
            </a:r>
            <a:r>
              <a:rPr lang="pl-PL" sz="2000" dirty="0">
                <a:solidFill>
                  <a:schemeClr val="tx1"/>
                </a:solidFill>
              </a:rPr>
              <a:t>, w tym również dostosowane do zidentyfikowanych potrzeb osób z niepełnosprawnościami.</a:t>
            </a:r>
          </a:p>
          <a:p>
            <a:endParaRPr lang="pl-PL" sz="2000" dirty="0">
              <a:solidFill>
                <a:schemeClr val="tx1"/>
              </a:solidFill>
            </a:endParaRPr>
          </a:p>
          <a:p>
            <a:r>
              <a:rPr lang="pl-PL" sz="2000" dirty="0">
                <a:solidFill>
                  <a:schemeClr val="tx1"/>
                </a:solidFill>
              </a:rPr>
              <a:t>W przypadku </a:t>
            </a:r>
            <a:r>
              <a:rPr lang="pl-PL" sz="2000" u="sng" dirty="0">
                <a:solidFill>
                  <a:schemeClr val="tx1"/>
                </a:solidFill>
              </a:rPr>
              <a:t>szczególnych projektów</a:t>
            </a:r>
            <a:r>
              <a:rPr lang="pl-PL" sz="2000" dirty="0">
                <a:solidFill>
                  <a:schemeClr val="tx1"/>
                </a:solidFill>
              </a:rPr>
              <a:t>, w których zasada dostępności produktów nie znajduje zastosowania, w treści wniosku o dofinansowanie projektu powinna znaleźć się informacja o „neutralności” produktu wraz z uzasadnieniem, dlaczego produkt projektu nie będzie spełniał kryterium dostępności. Zasadność takiego wyłączenia jest oceniana przez instytucję dokonującą oceny wniosków o dofinansowanie projektów.</a:t>
            </a:r>
          </a:p>
          <a:p>
            <a:endParaRPr lang="pl-PL" sz="2000" dirty="0"/>
          </a:p>
          <a:p>
            <a:r>
              <a:rPr lang="pl-PL" sz="1400" b="1" dirty="0">
                <a:solidFill>
                  <a:schemeClr val="tx1"/>
                </a:solidFill>
              </a:rPr>
              <a:t>Mechanizm racjonalnych usprawnień powinien być stosowany jedynie po wcześniejszym stwierdzeniu braku możliwości zastosowania koncepcji uniwersalnego projektowania. </a:t>
            </a:r>
            <a:endParaRPr lang="pl-PL" sz="1400" dirty="0">
              <a:solidFill>
                <a:schemeClr val="tx1"/>
              </a:solidFill>
            </a:endParaRPr>
          </a:p>
          <a:p>
            <a:endParaRPr lang="pl-PL" sz="2000" dirty="0">
              <a:solidFill>
                <a:schemeClr val="tx1"/>
              </a:solidFill>
            </a:endParaRPr>
          </a:p>
        </p:txBody>
      </p:sp>
      <p:sp>
        <p:nvSpPr>
          <p:cNvPr id="2" name="Prostokąt 1"/>
          <p:cNvSpPr/>
          <p:nvPr/>
        </p:nvSpPr>
        <p:spPr>
          <a:xfrm>
            <a:off x="683568" y="1121904"/>
            <a:ext cx="7742825" cy="523220"/>
          </a:xfrm>
          <a:prstGeom prst="rect">
            <a:avLst/>
          </a:prstGeom>
        </p:spPr>
        <p:txBody>
          <a:bodyPr wrap="none">
            <a:spAutoFit/>
          </a:bodyPr>
          <a:lstStyle/>
          <a:p>
            <a:r>
              <a:rPr lang="pl-PL" sz="2800" b="1" dirty="0"/>
              <a:t>OBOWIĄZKI WYNIKAJĄCE Z WYTYCZNYCH</a:t>
            </a:r>
          </a:p>
        </p:txBody>
      </p:sp>
    </p:spTree>
    <p:extLst>
      <p:ext uri="{BB962C8B-B14F-4D97-AF65-F5344CB8AC3E}">
        <p14:creationId xmlns:p14="http://schemas.microsoft.com/office/powerpoint/2010/main" xmlns="" val="1398776957"/>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22</a:t>
            </a:fld>
            <a:endParaRPr lang="pl-PL" altLang="pl-PL"/>
          </a:p>
        </p:txBody>
      </p:sp>
      <p:sp>
        <p:nvSpPr>
          <p:cNvPr id="7" name="Prostokąt zaokrąglony 6"/>
          <p:cNvSpPr/>
          <p:nvPr/>
        </p:nvSpPr>
        <p:spPr>
          <a:xfrm>
            <a:off x="179512" y="1471045"/>
            <a:ext cx="8713788" cy="4982291"/>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pl-PL" sz="1400" dirty="0">
                <a:solidFill>
                  <a:schemeClr val="tx1"/>
                </a:solidFill>
              </a:rPr>
              <a:t>	4) W przypadku spotkań (konferencje itp.) każdorazowo umieszcza się w formularzach zgłoszeniowych </a:t>
            </a:r>
            <a:r>
              <a:rPr lang="pl-PL" sz="1400" b="1" u="sng" dirty="0">
                <a:solidFill>
                  <a:schemeClr val="tx1"/>
                </a:solidFill>
              </a:rPr>
              <a:t>zapytanie o specjalne potrzeby uczestników.</a:t>
            </a:r>
            <a:r>
              <a:rPr lang="pl-PL" sz="1400" dirty="0">
                <a:solidFill>
                  <a:schemeClr val="tx1"/>
                </a:solidFill>
              </a:rPr>
              <a:t> Zgłoszenie specjalnej potrzeby obliguje do jej spełnienia w możliwie największym stopniu, w szczególności poprzez zapewnienie następujących warunków:</a:t>
            </a:r>
          </a:p>
          <a:p>
            <a:r>
              <a:rPr lang="pl-PL" sz="1400" dirty="0">
                <a:solidFill>
                  <a:schemeClr val="tx1"/>
                </a:solidFill>
              </a:rPr>
              <a:t>	a) sale konferencyjne są dostępne dla osób z różnego rodzaju niepełnosprawnościami (dostępne windy/ podjazdy, wyraźne oznakowanie, pomieszczenia sanitarne dostępne dla osób z niepełnosprawnością, windy zaopatrzone w przyciski (nie sensory dotykowe) itp.);</a:t>
            </a:r>
          </a:p>
          <a:p>
            <a:r>
              <a:rPr lang="pl-PL" sz="1400" dirty="0">
                <a:solidFill>
                  <a:schemeClr val="tx1"/>
                </a:solidFill>
              </a:rPr>
              <a:t>	b) dokumenty i inne materiały są opracowane w dostępnej formie, w szczególności należy unikać skanów dokumentów papierowych – należy udostępniać wersje plików w postaci umożliwiającej przeszukiwanie treści, np. „PDF”, „Word”, które pozwalają na odczytanie dokumentów przez czytniki dla osób z dysfunkcją wzroku;</a:t>
            </a:r>
          </a:p>
          <a:p>
            <a:r>
              <a:rPr lang="pl-PL" sz="1400" dirty="0">
                <a:solidFill>
                  <a:schemeClr val="tx1"/>
                </a:solidFill>
              </a:rPr>
              <a:t>	c) zapewnione są materiały informacyjne w różnych formatach, np. wersje w druku powiększonym, wersje elektroniczne dokumentów, wersje w języku łatwym, nagranie tłumaczenia na język migowy na nośniku elektronicznym, </a:t>
            </a:r>
            <a:r>
              <a:rPr lang="pl-PL" sz="1400" dirty="0" err="1">
                <a:solidFill>
                  <a:schemeClr val="tx1"/>
                </a:solidFill>
              </a:rPr>
              <a:t>audiodeskrypcje</a:t>
            </a:r>
            <a:r>
              <a:rPr lang="pl-PL" sz="1400" dirty="0">
                <a:solidFill>
                  <a:schemeClr val="tx1"/>
                </a:solidFill>
              </a:rPr>
              <a:t>, materiały w alfabecie Braille’a itp.;</a:t>
            </a:r>
          </a:p>
          <a:p>
            <a:r>
              <a:rPr lang="pl-PL" sz="1400" dirty="0">
                <a:solidFill>
                  <a:schemeClr val="tx1"/>
                </a:solidFill>
              </a:rPr>
              <a:t>	d) transmisje audiowizualne na żywo są zaopatrzone przynajmniej w napisy lub zapewniona jest usługa tłumacza migowego lub tłumacza przewodnika;</a:t>
            </a:r>
          </a:p>
          <a:p>
            <a:r>
              <a:rPr lang="pl-PL" sz="1400" dirty="0">
                <a:solidFill>
                  <a:schemeClr val="tx1"/>
                </a:solidFill>
              </a:rPr>
              <a:t>	e) stosowane są systemy wspomagające słyszenie (pętle indukcyjne, systemy FM);</a:t>
            </a:r>
          </a:p>
          <a:p>
            <a:r>
              <a:rPr lang="pl-PL" sz="1400" dirty="0">
                <a:solidFill>
                  <a:schemeClr val="tx1"/>
                </a:solidFill>
              </a:rPr>
              <a:t>	f) zapewniona jest usługa asystenta osobistego;</a:t>
            </a:r>
          </a:p>
          <a:p>
            <a:r>
              <a:rPr lang="pl-PL" sz="1400" dirty="0">
                <a:solidFill>
                  <a:schemeClr val="tx1"/>
                </a:solidFill>
              </a:rPr>
              <a:t>	g) zapewniona jest możliwość wstępu osobie z niepełnosprawnością z psem asystującym;</a:t>
            </a:r>
          </a:p>
          <a:p>
            <a:r>
              <a:rPr lang="pl-PL" sz="1400" dirty="0">
                <a:solidFill>
                  <a:schemeClr val="tx1"/>
                </a:solidFill>
              </a:rPr>
              <a:t>	h) innych warunków wynikających z potrzeb osoby z niepełnosprawnością, która zgłosiła chęć uczestnictwa w spotkaniu.</a:t>
            </a:r>
          </a:p>
        </p:txBody>
      </p:sp>
      <p:sp>
        <p:nvSpPr>
          <p:cNvPr id="2" name="Prostokąt 1"/>
          <p:cNvSpPr/>
          <p:nvPr/>
        </p:nvSpPr>
        <p:spPr>
          <a:xfrm>
            <a:off x="755576" y="947825"/>
            <a:ext cx="7742825" cy="523220"/>
          </a:xfrm>
          <a:prstGeom prst="rect">
            <a:avLst/>
          </a:prstGeom>
        </p:spPr>
        <p:txBody>
          <a:bodyPr wrap="none">
            <a:spAutoFit/>
          </a:bodyPr>
          <a:lstStyle/>
          <a:p>
            <a:r>
              <a:rPr lang="pl-PL" sz="2800" b="1" dirty="0"/>
              <a:t>OBOWIĄZKI WYNIKAJĄCE Z WYTYCZNYCH</a:t>
            </a:r>
          </a:p>
        </p:txBody>
      </p:sp>
    </p:spTree>
    <p:extLst>
      <p:ext uri="{BB962C8B-B14F-4D97-AF65-F5344CB8AC3E}">
        <p14:creationId xmlns:p14="http://schemas.microsoft.com/office/powerpoint/2010/main" xmlns="" val="1184721076"/>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23</a:t>
            </a:fld>
            <a:endParaRPr lang="pl-PL" altLang="pl-PL"/>
          </a:p>
        </p:txBody>
      </p:sp>
      <p:sp>
        <p:nvSpPr>
          <p:cNvPr id="7" name="Prostokąt zaokrąglony 6"/>
          <p:cNvSpPr/>
          <p:nvPr/>
        </p:nvSpPr>
        <p:spPr>
          <a:xfrm>
            <a:off x="179512" y="1844824"/>
            <a:ext cx="8713788" cy="373933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pl-PL" sz="3600" b="1" dirty="0">
                <a:solidFill>
                  <a:schemeClr val="tx1"/>
                </a:solidFill>
              </a:rPr>
              <a:t>Zasada równości szans kobiet i mężczyzn</a:t>
            </a:r>
          </a:p>
          <a:p>
            <a:pPr algn="ctr"/>
            <a:r>
              <a:rPr lang="pl-PL" sz="2800" b="1" dirty="0">
                <a:solidFill>
                  <a:schemeClr val="tx1"/>
                </a:solidFill>
              </a:rPr>
              <a:t> </a:t>
            </a:r>
          </a:p>
        </p:txBody>
      </p:sp>
      <p:sp>
        <p:nvSpPr>
          <p:cNvPr id="10" name="Symbol zastępczy zawartości 2"/>
          <p:cNvSpPr txBox="1">
            <a:spLocks/>
          </p:cNvSpPr>
          <p:nvPr/>
        </p:nvSpPr>
        <p:spPr bwMode="auto">
          <a:xfrm>
            <a:off x="5292080" y="4740423"/>
            <a:ext cx="3071813" cy="1347788"/>
          </a:xfrm>
          <a:prstGeom prst="rect">
            <a:avLst/>
          </a:prstGeom>
          <a:noFill/>
          <a:ln>
            <a:noFill/>
            <a:miter lim="800000"/>
            <a:headEnd/>
            <a:tailEnd/>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68580" tIns="34290" rIns="68580" bIns="34290"/>
          <a:lstStyle>
            <a:lvl1pPr>
              <a:defRPr>
                <a:solidFill>
                  <a:schemeClr val="tx1"/>
                </a:solidFill>
                <a:latin typeface="Arial" panose="020B0604020202020204" pitchFamily="34" charset="0"/>
                <a:cs typeface="Arial" panose="020B0604020202020204" pitchFamily="34" charset="0"/>
              </a:defRPr>
            </a:lvl1pPr>
            <a:lvl2pPr marL="685800" indent="-22860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ts val="450"/>
              </a:spcBef>
            </a:pPr>
            <a:endParaRPr lang="pl-PL" altLang="pl-PL" sz="1600" dirty="0">
              <a:latin typeface="Calibri" panose="020F0502020204030204" pitchFamily="34" charset="0"/>
            </a:endParaRPr>
          </a:p>
        </p:txBody>
      </p:sp>
    </p:spTree>
    <p:extLst>
      <p:ext uri="{BB962C8B-B14F-4D97-AF65-F5344CB8AC3E}">
        <p14:creationId xmlns:p14="http://schemas.microsoft.com/office/powerpoint/2010/main" xmlns="" val="3622466591"/>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24</a:t>
            </a:fld>
            <a:endParaRPr lang="pl-PL" altLang="pl-PL"/>
          </a:p>
        </p:txBody>
      </p:sp>
      <p:sp>
        <p:nvSpPr>
          <p:cNvPr id="7" name="Prostokąt zaokrąglony 6"/>
          <p:cNvSpPr/>
          <p:nvPr/>
        </p:nvSpPr>
        <p:spPr>
          <a:xfrm>
            <a:off x="179512" y="1432557"/>
            <a:ext cx="8713788" cy="4300699"/>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pl-PL" b="1" dirty="0">
              <a:solidFill>
                <a:schemeClr val="tx1"/>
              </a:solidFill>
            </a:endParaRPr>
          </a:p>
          <a:p>
            <a:r>
              <a:rPr lang="pl-PL" sz="2000" b="1" dirty="0">
                <a:solidFill>
                  <a:schemeClr val="tx1"/>
                </a:solidFill>
              </a:rPr>
              <a:t>Zasada równości szans kobiet i mężczyzn </a:t>
            </a:r>
            <a:r>
              <a:rPr lang="pl-PL" sz="2000" dirty="0">
                <a:solidFill>
                  <a:schemeClr val="tx1"/>
                </a:solidFill>
              </a:rPr>
              <a:t>– zasada ta ma prowadzić do podejmowania działań na rzecz osiągnięcia stanu, w którym kobietom i mężczyznom przypisuje się taką samą </a:t>
            </a:r>
            <a:r>
              <a:rPr lang="pl-PL" sz="2000" u="sng" dirty="0">
                <a:solidFill>
                  <a:schemeClr val="tx1"/>
                </a:solidFill>
              </a:rPr>
              <a:t>wartość społeczną, równe prawa i równe obowiązki </a:t>
            </a:r>
            <a:r>
              <a:rPr lang="pl-PL" sz="2000" dirty="0">
                <a:solidFill>
                  <a:schemeClr val="tx1"/>
                </a:solidFill>
              </a:rPr>
              <a:t>oraz gdy mają oni </a:t>
            </a:r>
            <a:r>
              <a:rPr lang="pl-PL" sz="2000" u="sng" dirty="0">
                <a:solidFill>
                  <a:schemeClr val="tx1"/>
                </a:solidFill>
              </a:rPr>
              <a:t>równy dostęp do zasobów z których mogą korzystać </a:t>
            </a:r>
            <a:r>
              <a:rPr lang="pl-PL" sz="2000" dirty="0">
                <a:solidFill>
                  <a:schemeClr val="tx1"/>
                </a:solidFill>
              </a:rPr>
              <a:t>(środki finansowe, szanse rozwoju). </a:t>
            </a:r>
          </a:p>
          <a:p>
            <a:endParaRPr lang="pl-PL" sz="2000" b="1" dirty="0">
              <a:solidFill>
                <a:schemeClr val="tx1"/>
              </a:solidFill>
            </a:endParaRPr>
          </a:p>
          <a:p>
            <a:r>
              <a:rPr lang="pl-PL" sz="2000" b="1" dirty="0">
                <a:solidFill>
                  <a:schemeClr val="tx1"/>
                </a:solidFill>
              </a:rPr>
              <a:t>Standard minimum </a:t>
            </a:r>
            <a:r>
              <a:rPr lang="pl-PL" sz="2000" dirty="0">
                <a:solidFill>
                  <a:schemeClr val="tx1"/>
                </a:solidFill>
              </a:rPr>
              <a:t>– (zgodnie z UP) narzędzie używane do oceny realizacji zasady równości szans kobiet i mężczyzn. Narzędzie to obejmuje zestaw 5 zagadnień i ocenia czy wnioskodawca uwzględnił kwestie równościowe w ramach analizy problematyki projektu, zaplanowanych działań, wskaźników i opisu wpływu realizacji projektu na sytuację kobiet i mężczyzn, a także w ramach działań na rzecz zespołu projektowego. Maksymalna liczba punktów do uzyskania wynosi 6, ponieważ kryterium nr 2 i 3 są alternatywne. </a:t>
            </a:r>
          </a:p>
          <a:p>
            <a:endParaRPr lang="pl-PL" altLang="pl-PL" dirty="0"/>
          </a:p>
        </p:txBody>
      </p:sp>
      <p:sp>
        <p:nvSpPr>
          <p:cNvPr id="10" name="Symbol zastępczy zawartości 2"/>
          <p:cNvSpPr txBox="1">
            <a:spLocks/>
          </p:cNvSpPr>
          <p:nvPr/>
        </p:nvSpPr>
        <p:spPr bwMode="auto">
          <a:xfrm>
            <a:off x="5292080" y="4740423"/>
            <a:ext cx="3071813" cy="1347788"/>
          </a:xfrm>
          <a:prstGeom prst="rect">
            <a:avLst/>
          </a:prstGeom>
          <a:noFill/>
          <a:ln>
            <a:noFill/>
            <a:miter lim="800000"/>
            <a:headEnd/>
            <a:tailEnd/>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68580" tIns="34290" rIns="68580" bIns="34290"/>
          <a:lstStyle>
            <a:lvl1pPr>
              <a:defRPr>
                <a:solidFill>
                  <a:schemeClr val="tx1"/>
                </a:solidFill>
                <a:latin typeface="Arial" panose="020B0604020202020204" pitchFamily="34" charset="0"/>
                <a:cs typeface="Arial" panose="020B0604020202020204" pitchFamily="34" charset="0"/>
              </a:defRPr>
            </a:lvl1pPr>
            <a:lvl2pPr marL="685800" indent="-22860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ts val="450"/>
              </a:spcBef>
            </a:pPr>
            <a:endParaRPr lang="pl-PL" altLang="pl-PL" sz="1600" dirty="0">
              <a:latin typeface="Calibri" panose="020F0502020204030204" pitchFamily="34" charset="0"/>
            </a:endParaRPr>
          </a:p>
        </p:txBody>
      </p:sp>
    </p:spTree>
    <p:extLst>
      <p:ext uri="{BB962C8B-B14F-4D97-AF65-F5344CB8AC3E}">
        <p14:creationId xmlns:p14="http://schemas.microsoft.com/office/powerpoint/2010/main" xmlns="" val="1444881038"/>
      </p:ext>
    </p:ext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25</a:t>
            </a:fld>
            <a:endParaRPr lang="pl-PL" altLang="pl-PL"/>
          </a:p>
        </p:txBody>
      </p:sp>
      <p:sp>
        <p:nvSpPr>
          <p:cNvPr id="7" name="Prostokąt zaokrąglony 6"/>
          <p:cNvSpPr/>
          <p:nvPr/>
        </p:nvSpPr>
        <p:spPr>
          <a:xfrm>
            <a:off x="179512" y="1432557"/>
            <a:ext cx="8713788" cy="4655653"/>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lvl="0" indent="-285750" algn="just">
              <a:buFont typeface="Wingdings" panose="05000000000000000000" pitchFamily="2" charset="2"/>
              <a:buChar char="Ø"/>
            </a:pPr>
            <a:r>
              <a:rPr lang="pl-PL" sz="2000" dirty="0">
                <a:solidFill>
                  <a:schemeClr val="tx1"/>
                </a:solidFill>
              </a:rPr>
              <a:t>Wniosek o dofinansowanie projektu </a:t>
            </a:r>
            <a:r>
              <a:rPr lang="pl-PL" sz="2000" b="1" dirty="0">
                <a:solidFill>
                  <a:schemeClr val="tx1"/>
                </a:solidFill>
              </a:rPr>
              <a:t>nie musi uzyskać maksymalnej liczby punktów </a:t>
            </a:r>
            <a:r>
              <a:rPr lang="pl-PL" sz="2000" dirty="0">
                <a:solidFill>
                  <a:schemeClr val="tx1"/>
                </a:solidFill>
              </a:rPr>
              <a:t>za każde kryterium standardu minimum (wymagane są co najmniej 3 punkty).</a:t>
            </a:r>
          </a:p>
          <a:p>
            <a:pPr marL="285750" lvl="0" indent="-285750" algn="just">
              <a:buFont typeface="Wingdings" panose="05000000000000000000" pitchFamily="2" charset="2"/>
              <a:buChar char="Ø"/>
            </a:pPr>
            <a:endParaRPr lang="pl-PL" sz="2000" dirty="0">
              <a:solidFill>
                <a:schemeClr val="tx1"/>
              </a:solidFill>
            </a:endParaRPr>
          </a:p>
          <a:p>
            <a:pPr marL="285750" lvl="0" indent="-285750" algn="just">
              <a:buFont typeface="Wingdings" panose="05000000000000000000" pitchFamily="2" charset="2"/>
              <a:buChar char="Ø"/>
            </a:pPr>
            <a:r>
              <a:rPr lang="pl-PL" sz="2000" dirty="0">
                <a:solidFill>
                  <a:schemeClr val="tx1"/>
                </a:solidFill>
              </a:rPr>
              <a:t>Brak uzyskania </a:t>
            </a:r>
            <a:r>
              <a:rPr lang="pl-PL" sz="2000" b="1" dirty="0">
                <a:solidFill>
                  <a:schemeClr val="tx1"/>
                </a:solidFill>
              </a:rPr>
              <a:t>co najmniej 3 punktów </a:t>
            </a:r>
            <a:r>
              <a:rPr lang="pl-PL" sz="2000" dirty="0">
                <a:solidFill>
                  <a:schemeClr val="tx1"/>
                </a:solidFill>
              </a:rPr>
              <a:t>w standardzie minimum jest równoznaczny z odrzuceniem wniosku lub skierowaniem go do negocjacji. </a:t>
            </a:r>
          </a:p>
          <a:p>
            <a:pPr marL="285750" lvl="0" indent="-285750" algn="just">
              <a:buFont typeface="Wingdings" panose="05000000000000000000" pitchFamily="2" charset="2"/>
              <a:buChar char="Ø"/>
            </a:pPr>
            <a:endParaRPr lang="pl-PL" sz="2000" dirty="0">
              <a:solidFill>
                <a:schemeClr val="tx1"/>
              </a:solidFill>
            </a:endParaRPr>
          </a:p>
          <a:p>
            <a:pPr marL="285750" lvl="0" indent="-285750" algn="just">
              <a:buFont typeface="Wingdings" panose="05000000000000000000" pitchFamily="2" charset="2"/>
              <a:buChar char="Ø"/>
            </a:pPr>
            <a:r>
              <a:rPr lang="pl-PL" sz="2000" dirty="0">
                <a:solidFill>
                  <a:schemeClr val="tx1"/>
                </a:solidFill>
              </a:rPr>
              <a:t>Nie ma możliwości przyznawania części ułamkowych punktów za poszczególne kryteria w standardzie minimum.</a:t>
            </a:r>
          </a:p>
          <a:p>
            <a:pPr marL="285750" lvl="0" indent="-285750" algn="just">
              <a:buFont typeface="Wingdings" panose="05000000000000000000" pitchFamily="2" charset="2"/>
              <a:buChar char="Ø"/>
            </a:pPr>
            <a:endParaRPr lang="pl-PL" sz="2000" dirty="0">
              <a:solidFill>
                <a:schemeClr val="tx1"/>
              </a:solidFill>
            </a:endParaRPr>
          </a:p>
          <a:p>
            <a:pPr marL="285750" lvl="0" indent="-285750" algn="just">
              <a:buFont typeface="Wingdings" panose="05000000000000000000" pitchFamily="2" charset="2"/>
              <a:buChar char="Ø"/>
            </a:pPr>
            <a:r>
              <a:rPr lang="pl-PL" sz="2000" dirty="0">
                <a:solidFill>
                  <a:schemeClr val="tx1"/>
                </a:solidFill>
              </a:rPr>
              <a:t>Każde kryterium oceny w standardzie minimum jest oceniane niezależnie od innych kryteriów oceny.</a:t>
            </a:r>
          </a:p>
          <a:p>
            <a:endParaRPr lang="pl-PL" altLang="pl-PL" dirty="0"/>
          </a:p>
        </p:txBody>
      </p:sp>
      <p:sp>
        <p:nvSpPr>
          <p:cNvPr id="10" name="Symbol zastępczy zawartości 2"/>
          <p:cNvSpPr txBox="1">
            <a:spLocks/>
          </p:cNvSpPr>
          <p:nvPr/>
        </p:nvSpPr>
        <p:spPr bwMode="auto">
          <a:xfrm>
            <a:off x="5292080" y="4740423"/>
            <a:ext cx="3071813" cy="1347788"/>
          </a:xfrm>
          <a:prstGeom prst="rect">
            <a:avLst/>
          </a:prstGeom>
          <a:noFill/>
          <a:ln>
            <a:noFill/>
            <a:miter lim="800000"/>
            <a:headEnd/>
            <a:tailEnd/>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68580" tIns="34290" rIns="68580" bIns="34290"/>
          <a:lstStyle>
            <a:lvl1pPr>
              <a:defRPr>
                <a:solidFill>
                  <a:schemeClr val="tx1"/>
                </a:solidFill>
                <a:latin typeface="Arial" panose="020B0604020202020204" pitchFamily="34" charset="0"/>
                <a:cs typeface="Arial" panose="020B0604020202020204" pitchFamily="34" charset="0"/>
              </a:defRPr>
            </a:lvl1pPr>
            <a:lvl2pPr marL="685800" indent="-22860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ts val="450"/>
              </a:spcBef>
            </a:pPr>
            <a:endParaRPr lang="pl-PL" altLang="pl-PL" sz="1600" dirty="0">
              <a:latin typeface="Calibri" panose="020F0502020204030204" pitchFamily="34" charset="0"/>
            </a:endParaRPr>
          </a:p>
        </p:txBody>
      </p:sp>
    </p:spTree>
    <p:extLst>
      <p:ext uri="{BB962C8B-B14F-4D97-AF65-F5344CB8AC3E}">
        <p14:creationId xmlns:p14="http://schemas.microsoft.com/office/powerpoint/2010/main" xmlns="" val="2131668247"/>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26</a:t>
            </a:fld>
            <a:endParaRPr lang="pl-PL" altLang="pl-PL"/>
          </a:p>
        </p:txBody>
      </p:sp>
      <p:sp>
        <p:nvSpPr>
          <p:cNvPr id="7" name="Prostokąt zaokrąglony 6"/>
          <p:cNvSpPr/>
          <p:nvPr/>
        </p:nvSpPr>
        <p:spPr>
          <a:xfrm>
            <a:off x="179512" y="1432557"/>
            <a:ext cx="8713788" cy="4655653"/>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pl-PL" sz="2400" b="1" dirty="0">
                <a:solidFill>
                  <a:schemeClr val="tx1"/>
                </a:solidFill>
              </a:rPr>
              <a:t>Wyjątki stanowią projekty, w których niestosowanie </a:t>
            </a:r>
          </a:p>
          <a:p>
            <a:pPr algn="ctr"/>
            <a:r>
              <a:rPr lang="pl-PL" sz="2400" b="1" dirty="0">
                <a:solidFill>
                  <a:schemeClr val="tx1"/>
                </a:solidFill>
              </a:rPr>
              <a:t>standardu minimum wynika z:</a:t>
            </a:r>
          </a:p>
          <a:p>
            <a:pPr algn="just"/>
            <a:endParaRPr lang="pl-PL" dirty="0">
              <a:solidFill>
                <a:schemeClr val="tx1"/>
              </a:solidFill>
            </a:endParaRPr>
          </a:p>
          <a:p>
            <a:pPr algn="just"/>
            <a:endParaRPr lang="pl-PL" sz="2000" dirty="0">
              <a:solidFill>
                <a:schemeClr val="tx1"/>
              </a:solidFill>
            </a:endParaRPr>
          </a:p>
          <a:p>
            <a:pPr marL="285750" indent="-285750" algn="just">
              <a:buFont typeface="Arial" panose="020B0604020202020204" pitchFamily="34" charset="0"/>
              <a:buChar char="•"/>
            </a:pPr>
            <a:r>
              <a:rPr lang="pl-PL" sz="2000" dirty="0">
                <a:solidFill>
                  <a:schemeClr val="tx1"/>
                </a:solidFill>
              </a:rPr>
              <a:t>profilu działalności wnioskodawców ze względu na ograniczenia statutowe;</a:t>
            </a:r>
          </a:p>
          <a:p>
            <a:pPr marL="285750" indent="-285750" algn="just">
              <a:buFont typeface="Arial" panose="020B0604020202020204" pitchFamily="34" charset="0"/>
              <a:buChar char="•"/>
            </a:pPr>
            <a:r>
              <a:rPr lang="pl-PL" sz="2000" dirty="0">
                <a:solidFill>
                  <a:schemeClr val="tx1"/>
                </a:solidFill>
              </a:rPr>
              <a:t>zamkniętej rekrutacji.</a:t>
            </a:r>
          </a:p>
          <a:p>
            <a:pPr algn="just"/>
            <a:endParaRPr lang="pl-PL" sz="2000" dirty="0">
              <a:solidFill>
                <a:schemeClr val="tx1"/>
              </a:solidFill>
            </a:endParaRPr>
          </a:p>
          <a:p>
            <a:pPr algn="just"/>
            <a:endParaRPr lang="pl-PL" sz="2000" dirty="0">
              <a:solidFill>
                <a:schemeClr val="tx1"/>
              </a:solidFill>
            </a:endParaRPr>
          </a:p>
          <a:p>
            <a:pPr algn="just"/>
            <a:r>
              <a:rPr lang="pl-PL" sz="2000" u="sng" dirty="0">
                <a:solidFill>
                  <a:schemeClr val="tx1"/>
                </a:solidFill>
              </a:rPr>
              <a:t>Zaleca się </a:t>
            </a:r>
            <a:r>
              <a:rPr lang="pl-PL" sz="2000" dirty="0">
                <a:solidFill>
                  <a:schemeClr val="tx1"/>
                </a:solidFill>
              </a:rPr>
              <a:t>aby w przypadku projektów, które należą do wyjątków, również zaplanować działania zapewniające przestrzeganie zasady równości szans kobiet i mężczyzn – pomimo, iż nie będą one przedmiotem oceny za pomocą kryteriów oceny ze standardu minimum.</a:t>
            </a:r>
          </a:p>
          <a:p>
            <a:endParaRPr lang="pl-PL" altLang="pl-PL" dirty="0"/>
          </a:p>
        </p:txBody>
      </p:sp>
      <p:sp>
        <p:nvSpPr>
          <p:cNvPr id="10" name="Symbol zastępczy zawartości 2"/>
          <p:cNvSpPr txBox="1">
            <a:spLocks/>
          </p:cNvSpPr>
          <p:nvPr/>
        </p:nvSpPr>
        <p:spPr bwMode="auto">
          <a:xfrm>
            <a:off x="5292080" y="4740423"/>
            <a:ext cx="3071813" cy="1347788"/>
          </a:xfrm>
          <a:prstGeom prst="rect">
            <a:avLst/>
          </a:prstGeom>
          <a:noFill/>
          <a:ln>
            <a:noFill/>
            <a:miter lim="800000"/>
            <a:headEnd/>
            <a:tailEnd/>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68580" tIns="34290" rIns="68580" bIns="34290"/>
          <a:lstStyle>
            <a:lvl1pPr>
              <a:defRPr>
                <a:solidFill>
                  <a:schemeClr val="tx1"/>
                </a:solidFill>
                <a:latin typeface="Arial" panose="020B0604020202020204" pitchFamily="34" charset="0"/>
                <a:cs typeface="Arial" panose="020B0604020202020204" pitchFamily="34" charset="0"/>
              </a:defRPr>
            </a:lvl1pPr>
            <a:lvl2pPr marL="685800" indent="-22860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ts val="450"/>
              </a:spcBef>
            </a:pPr>
            <a:endParaRPr lang="pl-PL" altLang="pl-PL" sz="1600" dirty="0">
              <a:latin typeface="Calibri" panose="020F0502020204030204" pitchFamily="34" charset="0"/>
            </a:endParaRPr>
          </a:p>
        </p:txBody>
      </p:sp>
    </p:spTree>
    <p:extLst>
      <p:ext uri="{BB962C8B-B14F-4D97-AF65-F5344CB8AC3E}">
        <p14:creationId xmlns:p14="http://schemas.microsoft.com/office/powerpoint/2010/main" xmlns="" val="3612192076"/>
      </p:ext>
    </p:extLst>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27</a:t>
            </a:fld>
            <a:endParaRPr lang="pl-PL" altLang="pl-PL"/>
          </a:p>
        </p:txBody>
      </p:sp>
      <p:sp>
        <p:nvSpPr>
          <p:cNvPr id="8" name="Text Box 3"/>
          <p:cNvSpPr txBox="1">
            <a:spLocks noChangeArrowheads="1"/>
          </p:cNvSpPr>
          <p:nvPr/>
        </p:nvSpPr>
        <p:spPr bwMode="auto">
          <a:xfrm>
            <a:off x="323528" y="1196752"/>
            <a:ext cx="8280400" cy="5572937"/>
          </a:xfrm>
          <a:prstGeom prst="rect">
            <a:avLst/>
          </a:prstGeom>
          <a:noFill/>
          <a:ln w="36000">
            <a:noFill/>
            <a:round/>
            <a:headEnd/>
            <a:tailEnd/>
          </a:ln>
        </p:spPr>
        <p:txBody>
          <a:bodyPr lIns="90000" tIns="46800" rIns="90000" bIns="46800">
            <a:spAutoFit/>
          </a:bodyPr>
          <a:lstStyle/>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b="1" dirty="0">
              <a:solidFill>
                <a:srgbClr val="000000"/>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b="1" dirty="0">
              <a:solidFill>
                <a:srgbClr val="000000"/>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a:solidFill>
                  <a:srgbClr val="000000"/>
                </a:solidFill>
              </a:rPr>
              <a:t>Urząd Marszałkowski Województwa Dolnośląskiego</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a:solidFill>
                  <a:srgbClr val="000000"/>
                </a:solidFill>
              </a:rPr>
              <a:t>Departament Funduszy Europejskich</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a:solidFill>
                  <a:srgbClr val="000000"/>
                </a:solidFill>
              </a:rPr>
              <a:t>Wydziała Zarządzania RPO</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dirty="0"/>
              <a:t>      </a:t>
            </a:r>
            <a:endParaRPr lang="pl-PL" sz="2000" b="1" dirty="0">
              <a:solidFill>
                <a:srgbClr val="000000"/>
              </a:solidFill>
            </a:endParaRPr>
          </a:p>
          <a:p>
            <a:pPr algn="r">
              <a:spcAft>
                <a:spcPts val="12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3200" b="1" i="1" dirty="0">
              <a:solidFill>
                <a:srgbClr val="000000"/>
              </a:solidFill>
            </a:endParaRPr>
          </a:p>
          <a:p>
            <a:pPr algn="ctr">
              <a:spcAft>
                <a:spcPts val="12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3200" b="1" i="1" dirty="0">
                <a:solidFill>
                  <a:srgbClr val="000000"/>
                </a:solidFill>
              </a:rPr>
              <a:t>Dziękuję za uwagę</a:t>
            </a:r>
          </a:p>
          <a:p>
            <a:pPr algn="ctr">
              <a:spcAft>
                <a:spcPts val="12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3200" b="1" i="1" dirty="0">
              <a:solidFill>
                <a:srgbClr val="000000"/>
              </a:solidFill>
            </a:endParaRPr>
          </a:p>
          <a:p>
            <a:pPr algn="ctr">
              <a:spcAft>
                <a:spcPts val="12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i="1" dirty="0">
                <a:solidFill>
                  <a:srgbClr val="000000"/>
                </a:solidFill>
              </a:rPr>
              <a:t>Magdalena Danowska</a:t>
            </a:r>
          </a:p>
          <a:p>
            <a:pPr algn="ctr">
              <a:spcAft>
                <a:spcPts val="12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i="1" dirty="0">
                <a:solidFill>
                  <a:srgbClr val="000000"/>
                </a:solidFill>
              </a:rPr>
              <a:t>koordynatorka równości szans i niedyskryminacji osób z niepełnosprawnościami</a:t>
            </a:r>
            <a:endParaRPr lang="pl-PL" sz="1600" i="1" dirty="0">
              <a:solidFill>
                <a:srgbClr val="000000"/>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i="1" dirty="0">
                <a:solidFill>
                  <a:srgbClr val="000000"/>
                </a:solidFill>
              </a:rPr>
              <a:t> </a:t>
            </a: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dirty="0">
              <a:solidFill>
                <a:srgbClr val="000000"/>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dirty="0">
              <a:solidFill>
                <a:srgbClr val="000000"/>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dirty="0">
              <a:solidFill>
                <a:srgbClr val="000000"/>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200" dirty="0">
                <a:solidFill>
                  <a:srgbClr val="000000"/>
                </a:solidFill>
              </a:rPr>
              <a:t/>
            </a:r>
            <a:br>
              <a:rPr lang="pl-PL" sz="1200" dirty="0">
                <a:solidFill>
                  <a:srgbClr val="000000"/>
                </a:solidFill>
              </a:rPr>
            </a:br>
            <a:endParaRPr lang="pl-PL" sz="1200" dirty="0">
              <a:solidFill>
                <a:srgbClr val="000000"/>
              </a:solidFill>
            </a:endParaRPr>
          </a:p>
        </p:txBody>
      </p:sp>
    </p:spTree>
    <p:extLst>
      <p:ext uri="{BB962C8B-B14F-4D97-AF65-F5344CB8AC3E}">
        <p14:creationId xmlns:p14="http://schemas.microsoft.com/office/powerpoint/2010/main" xmlns="" val="1893964696"/>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197667" cy="4464496"/>
          </a:xfrm>
          <a:prstGeom prst="rect">
            <a:avLst/>
          </a:prstGeom>
          <a:noFill/>
        </p:spPr>
        <p:txBody>
          <a:bodyPr wrap="square" rtlCol="0">
            <a:normAutofit lnSpcReduction="10000"/>
          </a:bodyPr>
          <a:lstStyle/>
          <a:p>
            <a:pPr lvl="1"/>
            <a:endParaRPr lang="pl-PL" sz="1600" b="1" i="1" u="sng" dirty="0"/>
          </a:p>
          <a:p>
            <a:pPr lvl="1"/>
            <a:endParaRPr lang="pl-PL" sz="1600" b="1" i="1" u="sng" dirty="0">
              <a:latin typeface="+mn-lt"/>
            </a:endParaRPr>
          </a:p>
          <a:p>
            <a:r>
              <a:rPr lang="pl-PL" b="1" u="sng" dirty="0"/>
              <a:t>Osoby z niepełnosprawnością: </a:t>
            </a:r>
            <a:endParaRPr lang="pl-PL" dirty="0"/>
          </a:p>
          <a:p>
            <a:endParaRPr lang="pl-PL" dirty="0"/>
          </a:p>
          <a:p>
            <a:pPr marL="285750" indent="-285750">
              <a:buFont typeface="Wingdings" panose="05000000000000000000" pitchFamily="2" charset="2"/>
              <a:buChar char="v"/>
            </a:pPr>
            <a:r>
              <a:rPr lang="pl-PL" dirty="0"/>
              <a:t>są definiowane w rozumieniu ustawy z dnia 27 sierpnia 1997 r. o rehabilitacji zawodowej i społecznej oraz zatrudnianiu osób niepełnosprawnych (</a:t>
            </a:r>
            <a:r>
              <a:rPr lang="pl-PL" i="1" dirty="0"/>
              <a:t>potwierdzeniem niepełnosprawności jest orzeczenie o niepełnosprawności</a:t>
            </a:r>
            <a:r>
              <a:rPr lang="pl-PL" dirty="0"/>
              <a:t>);</a:t>
            </a:r>
          </a:p>
          <a:p>
            <a:endParaRPr lang="pl-PL" dirty="0"/>
          </a:p>
          <a:p>
            <a:pPr marL="285750" indent="-285750">
              <a:buFont typeface="Wingdings" panose="05000000000000000000" pitchFamily="2" charset="2"/>
              <a:buChar char="v"/>
            </a:pPr>
            <a:r>
              <a:rPr lang="pl-PL" dirty="0"/>
              <a:t>a także osoby z zaburzeniami psychicznymi, w rozumieniu ustawy z dnia 19 sierpnia 1994 r. o ochronie zdrowia psychicznego </a:t>
            </a:r>
          </a:p>
          <a:p>
            <a:r>
              <a:rPr lang="pl-PL" dirty="0"/>
              <a:t>    (</a:t>
            </a:r>
            <a:r>
              <a:rPr lang="pl-PL" i="1" dirty="0"/>
              <a:t>potwierdzeniem niepełnosprawności jest orzeczenie lub dokument    </a:t>
            </a:r>
          </a:p>
          <a:p>
            <a:r>
              <a:rPr lang="pl-PL" i="1" dirty="0"/>
              <a:t>     poświadczający stan zdrowia wydany przez lekarza, tj. orzeczenie o stanie   </a:t>
            </a:r>
          </a:p>
          <a:p>
            <a:r>
              <a:rPr lang="pl-PL" i="1" dirty="0"/>
              <a:t>     zdrowia lub opinię</a:t>
            </a:r>
            <a:r>
              <a:rPr lang="pl-PL" dirty="0"/>
              <a:t>).</a:t>
            </a:r>
          </a:p>
          <a:p>
            <a:pPr marL="285750" indent="-285750">
              <a:buFont typeface="Wingdings" panose="05000000000000000000" pitchFamily="2" charset="2"/>
              <a:buChar char="v"/>
            </a:pPr>
            <a:endParaRPr lang="pl-PL" dirty="0"/>
          </a:p>
          <a:p>
            <a:pPr algn="ctr"/>
            <a:r>
              <a:rPr lang="pl-PL" b="1" dirty="0"/>
              <a:t>IZ RPO WD nie zdecydowała się rozszerzyć definicji osoby z niepełnosprawnością. </a:t>
            </a:r>
          </a:p>
          <a:p>
            <a:pPr marL="285750" indent="-285750">
              <a:buFont typeface="Wingdings" panose="05000000000000000000" pitchFamily="2" charset="2"/>
              <a:buChar char="v"/>
            </a:pPr>
            <a:endParaRPr lang="pl-PL" b="1" dirty="0"/>
          </a:p>
          <a:p>
            <a:pPr marL="285750" indent="-285750">
              <a:buFont typeface="Wingdings" panose="05000000000000000000" pitchFamily="2" charset="2"/>
              <a:buChar char="v"/>
            </a:pPr>
            <a:endParaRPr lang="pl-PL" b="1" dirty="0"/>
          </a:p>
        </p:txBody>
      </p:sp>
      <p:sp>
        <p:nvSpPr>
          <p:cNvPr id="2" name="Prostokąt 1"/>
          <p:cNvSpPr/>
          <p:nvPr/>
        </p:nvSpPr>
        <p:spPr>
          <a:xfrm>
            <a:off x="179512" y="1111301"/>
            <a:ext cx="8829661" cy="523220"/>
          </a:xfrm>
          <a:prstGeom prst="rect">
            <a:avLst/>
          </a:prstGeom>
        </p:spPr>
        <p:txBody>
          <a:bodyPr wrap="none">
            <a:spAutoFit/>
          </a:bodyPr>
          <a:lstStyle/>
          <a:p>
            <a:r>
              <a:rPr lang="pl-PL" sz="2800" b="1" dirty="0"/>
              <a:t>Definicja osoby z niepełnosprawnością w RPO WD</a:t>
            </a:r>
          </a:p>
        </p:txBody>
      </p:sp>
    </p:spTree>
    <p:extLst>
      <p:ext uri="{BB962C8B-B14F-4D97-AF65-F5344CB8AC3E}">
        <p14:creationId xmlns:p14="http://schemas.microsoft.com/office/powerpoint/2010/main" xmlns="" val="319543824"/>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a:t>
            </a:fld>
            <a:endParaRPr lang="pl-PL" altLang="pl-PL"/>
          </a:p>
        </p:txBody>
      </p:sp>
      <p:sp>
        <p:nvSpPr>
          <p:cNvPr id="7" name="Prostokąt zaokrąglony 6"/>
          <p:cNvSpPr/>
          <p:nvPr/>
        </p:nvSpPr>
        <p:spPr>
          <a:xfrm>
            <a:off x="179512" y="2276872"/>
            <a:ext cx="8568952" cy="4031992"/>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626497" y="1983457"/>
            <a:ext cx="8197668" cy="4308783"/>
          </a:xfrm>
          <a:prstGeom prst="rect">
            <a:avLst/>
          </a:prstGeom>
          <a:noFill/>
        </p:spPr>
        <p:txBody>
          <a:bodyPr wrap="square" rtlCol="0">
            <a:normAutofit/>
          </a:bodyPr>
          <a:lstStyle/>
          <a:p>
            <a:pPr lvl="1"/>
            <a:endParaRPr lang="pl-PL" sz="1600" b="1" i="1" u="sng" dirty="0"/>
          </a:p>
          <a:p>
            <a:pPr lvl="1"/>
            <a:endParaRPr lang="pl-PL" sz="1600" b="1" i="1" u="sng" dirty="0">
              <a:latin typeface="+mn-lt"/>
            </a:endParaRPr>
          </a:p>
          <a:p>
            <a:pPr marL="342900" indent="-342900">
              <a:buAutoNum type="arabicParenR"/>
            </a:pPr>
            <a:r>
              <a:rPr lang="pl-PL" sz="2000" dirty="0"/>
              <a:t>uczeń albo dziecko w wieku przedszkolnym posiadający </a:t>
            </a:r>
            <a:r>
              <a:rPr lang="pl-PL" sz="2000" b="1" dirty="0"/>
              <a:t>orzeczenie o potrzebie kształcenia specjalnego</a:t>
            </a:r>
            <a:r>
              <a:rPr lang="pl-PL" sz="2000" dirty="0"/>
              <a:t> wydane ze względu na dany rodzaj niepełnosprawności oraz </a:t>
            </a:r>
          </a:p>
          <a:p>
            <a:pPr marL="342900" indent="-342900">
              <a:buAutoNum type="arabicParenR"/>
            </a:pPr>
            <a:endParaRPr lang="pl-PL" sz="2000" dirty="0"/>
          </a:p>
          <a:p>
            <a:pPr marL="342900" indent="-342900">
              <a:buAutoNum type="arabicParenR"/>
            </a:pPr>
            <a:r>
              <a:rPr lang="pl-PL" sz="2000" dirty="0"/>
              <a:t>dzieci i młodzież posiadające </a:t>
            </a:r>
            <a:r>
              <a:rPr lang="pl-PL" sz="2000" b="1" dirty="0"/>
              <a:t>orzeczenia o potrzebie zajęć rewalidacyjno-wychowawczych</a:t>
            </a:r>
            <a:r>
              <a:rPr lang="pl-PL" sz="2000" dirty="0"/>
              <a:t> wydawane ze względu na niepełnosprawność intelektualną w stopniu głębokim. </a:t>
            </a:r>
          </a:p>
          <a:p>
            <a:endParaRPr lang="pl-PL" sz="2000" dirty="0"/>
          </a:p>
          <a:p>
            <a:r>
              <a:rPr lang="pl-PL" sz="2000" dirty="0"/>
              <a:t>Orzeczenia są wydawane przez zespół orzekający działający w publicznej poradni psychologiczno-pedagogicznej, w tym poradni specjalistycznej.</a:t>
            </a:r>
          </a:p>
          <a:p>
            <a:endParaRPr lang="pl-PL" dirty="0"/>
          </a:p>
          <a:p>
            <a:pPr marL="285750" indent="-285750"/>
            <a:endParaRPr lang="pl-PL" b="1" dirty="0"/>
          </a:p>
          <a:p>
            <a:pPr marL="285750" indent="-285750">
              <a:buFont typeface="Wingdings" panose="05000000000000000000" pitchFamily="2" charset="2"/>
              <a:buChar char="v"/>
            </a:pPr>
            <a:endParaRPr lang="pl-PL" b="1" dirty="0"/>
          </a:p>
        </p:txBody>
      </p:sp>
      <p:sp>
        <p:nvSpPr>
          <p:cNvPr id="2" name="Prostokąt 1"/>
          <p:cNvSpPr/>
          <p:nvPr/>
        </p:nvSpPr>
        <p:spPr>
          <a:xfrm>
            <a:off x="457977" y="1093459"/>
            <a:ext cx="8534709" cy="954107"/>
          </a:xfrm>
          <a:prstGeom prst="rect">
            <a:avLst/>
          </a:prstGeom>
        </p:spPr>
        <p:txBody>
          <a:bodyPr wrap="none">
            <a:spAutoFit/>
          </a:bodyPr>
          <a:lstStyle/>
          <a:p>
            <a:r>
              <a:rPr lang="pl-PL" sz="2800" b="1" dirty="0"/>
              <a:t>Definicja ucznia/ dziecka z niepełnosprawnością </a:t>
            </a:r>
          </a:p>
          <a:p>
            <a:pPr algn="ctr"/>
            <a:r>
              <a:rPr lang="pl-PL" sz="2800" b="1" dirty="0"/>
              <a:t>w CT10</a:t>
            </a:r>
          </a:p>
        </p:txBody>
      </p:sp>
    </p:spTree>
    <p:extLst>
      <p:ext uri="{BB962C8B-B14F-4D97-AF65-F5344CB8AC3E}">
        <p14:creationId xmlns:p14="http://schemas.microsoft.com/office/powerpoint/2010/main" xmlns="" val="2597266643"/>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a:t>
            </a:fld>
            <a:endParaRPr lang="pl-PL" altLang="pl-PL"/>
          </a:p>
        </p:txBody>
      </p:sp>
      <p:sp>
        <p:nvSpPr>
          <p:cNvPr id="7" name="Prostokąt zaokrąglony 6"/>
          <p:cNvSpPr/>
          <p:nvPr/>
        </p:nvSpPr>
        <p:spPr>
          <a:xfrm>
            <a:off x="107504" y="1285657"/>
            <a:ext cx="8928992" cy="1711295"/>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01158" y="1040614"/>
            <a:ext cx="8197667" cy="4256553"/>
          </a:xfrm>
          <a:prstGeom prst="rect">
            <a:avLst/>
          </a:prstGeom>
          <a:noFill/>
        </p:spPr>
        <p:txBody>
          <a:bodyPr wrap="square" rtlCol="0">
            <a:normAutofit/>
          </a:bodyPr>
          <a:lstStyle/>
          <a:p>
            <a:pPr lvl="1"/>
            <a:endParaRPr lang="pl-PL" sz="1600" b="1" i="1" u="sng" dirty="0">
              <a:latin typeface="+mn-lt"/>
            </a:endParaRPr>
          </a:p>
          <a:p>
            <a:pPr algn="ctr" eaLnBrk="1" hangingPunct="1">
              <a:lnSpc>
                <a:spcPct val="150000"/>
              </a:lnSpc>
              <a:defRPr/>
            </a:pPr>
            <a:r>
              <a:rPr lang="pl-PL" altLang="pl-PL" sz="2400" b="1" dirty="0">
                <a:cs typeface="Arial" charset="0"/>
              </a:rPr>
              <a:t>Czym jest zasada równości szans i niedyskryminacji, </a:t>
            </a:r>
          </a:p>
          <a:p>
            <a:pPr algn="ctr" eaLnBrk="1" hangingPunct="1">
              <a:lnSpc>
                <a:spcPct val="150000"/>
              </a:lnSpc>
              <a:defRPr/>
            </a:pPr>
            <a:r>
              <a:rPr lang="pl-PL" altLang="pl-PL" sz="2400" b="1" dirty="0">
                <a:cs typeface="Arial" charset="0"/>
              </a:rPr>
              <a:t>w tym dostępności dla osób z niepełnosprawnościami?</a:t>
            </a:r>
          </a:p>
          <a:p>
            <a:pPr marL="285750" indent="-285750">
              <a:buFont typeface="Wingdings" panose="05000000000000000000" pitchFamily="2" charset="2"/>
              <a:buChar char="v"/>
            </a:pPr>
            <a:endParaRPr lang="pl-PL" b="1" dirty="0"/>
          </a:p>
          <a:p>
            <a:pPr marL="285750" indent="-285750">
              <a:buFont typeface="Wingdings" panose="05000000000000000000" pitchFamily="2" charset="2"/>
              <a:buChar char="v"/>
            </a:pPr>
            <a:endParaRPr lang="pl-PL" b="1" dirty="0"/>
          </a:p>
        </p:txBody>
      </p:sp>
      <p:sp>
        <p:nvSpPr>
          <p:cNvPr id="9" name="Prostokąt zaokrąglony 8"/>
          <p:cNvSpPr/>
          <p:nvPr/>
        </p:nvSpPr>
        <p:spPr>
          <a:xfrm>
            <a:off x="107503" y="4005065"/>
            <a:ext cx="5328593" cy="2533848"/>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pl-PL" sz="2000" dirty="0">
                <a:solidFill>
                  <a:schemeClr val="tx1"/>
                </a:solidFill>
              </a:rPr>
              <a:t>Czy projekt jest otwarty na udział wszystkich osób zainteresowanych uczestnictwem (tj. nie dyskryminuje żadnych grup ze względu na posiadane cechy: płeć, wiek, niepełnosprawność, rasę lub pochodzenie etniczne, wyznawaną religię lub światopogląd, orientację seksualną, miejsce zamieszkania)? </a:t>
            </a:r>
            <a:endParaRPr lang="pl-PL" sz="2000" dirty="0">
              <a:solidFill>
                <a:schemeClr val="tx1"/>
              </a:solidFill>
              <a:latin typeface="Arial" pitchFamily="34" charset="0"/>
              <a:cs typeface="Arial" pitchFamily="34" charset="0"/>
            </a:endParaRPr>
          </a:p>
        </p:txBody>
      </p:sp>
      <p:sp>
        <p:nvSpPr>
          <p:cNvPr id="10" name="Prostokąt zaokrąglony 9"/>
          <p:cNvSpPr/>
          <p:nvPr/>
        </p:nvSpPr>
        <p:spPr>
          <a:xfrm>
            <a:off x="5729749" y="4005065"/>
            <a:ext cx="3162729" cy="2570396"/>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pl-PL" sz="2000" dirty="0">
                <a:solidFill>
                  <a:schemeClr val="tx1"/>
                </a:solidFill>
              </a:rPr>
              <a:t>Czy zaplanowane działania są dostępne dla osób z niepełnosprawnościami?</a:t>
            </a:r>
            <a:endParaRPr lang="pl-PL" sz="2000" dirty="0">
              <a:solidFill>
                <a:schemeClr val="tx1"/>
              </a:solidFill>
              <a:latin typeface="Arial" pitchFamily="34" charset="0"/>
              <a:cs typeface="Arial" pitchFamily="34" charset="0"/>
            </a:endParaRPr>
          </a:p>
        </p:txBody>
      </p:sp>
      <p:cxnSp>
        <p:nvCxnSpPr>
          <p:cNvPr id="13" name="Łącznik prosty ze strzałką 12"/>
          <p:cNvCxnSpPr/>
          <p:nvPr/>
        </p:nvCxnSpPr>
        <p:spPr>
          <a:xfrm flipH="1">
            <a:off x="2392222" y="3272723"/>
            <a:ext cx="360041" cy="6330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Łącznik prosty ze strzałką 16"/>
          <p:cNvCxnSpPr/>
          <p:nvPr/>
        </p:nvCxnSpPr>
        <p:spPr>
          <a:xfrm>
            <a:off x="6787344" y="3265813"/>
            <a:ext cx="395311" cy="6110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416708766"/>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a:t>
            </a:fld>
            <a:endParaRPr lang="pl-PL" altLang="pl-PL"/>
          </a:p>
        </p:txBody>
      </p:sp>
      <p:sp>
        <p:nvSpPr>
          <p:cNvPr id="7" name="Prostokąt zaokrąglony 6"/>
          <p:cNvSpPr/>
          <p:nvPr/>
        </p:nvSpPr>
        <p:spPr>
          <a:xfrm>
            <a:off x="179512" y="1628800"/>
            <a:ext cx="8713788" cy="472755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540082"/>
            <a:ext cx="8197668" cy="4617141"/>
          </a:xfrm>
          <a:prstGeom prst="rect">
            <a:avLst/>
          </a:prstGeom>
          <a:noFill/>
        </p:spPr>
        <p:txBody>
          <a:bodyPr wrap="square" rtlCol="0">
            <a:normAutofit lnSpcReduction="10000"/>
          </a:bodyPr>
          <a:lstStyle/>
          <a:p>
            <a:endParaRPr lang="pl-PL" dirty="0"/>
          </a:p>
          <a:p>
            <a:endParaRPr lang="pl-PL" dirty="0"/>
          </a:p>
          <a:p>
            <a:pPr algn="just">
              <a:lnSpc>
                <a:spcPct val="150000"/>
              </a:lnSpc>
            </a:pPr>
            <a:r>
              <a:rPr lang="pl-PL" dirty="0"/>
              <a:t>Jakiekolwiek różnicowanie, wykluczanie lub ograniczanie ze względu na niepełnosprawność, którego </a:t>
            </a:r>
            <a:r>
              <a:rPr lang="pl-PL" u="sng" dirty="0"/>
              <a:t>celem</a:t>
            </a:r>
            <a:r>
              <a:rPr lang="pl-PL" dirty="0"/>
              <a:t> lub </a:t>
            </a:r>
            <a:r>
              <a:rPr lang="pl-PL" u="sng" dirty="0"/>
              <a:t>skutkiem</a:t>
            </a:r>
            <a:r>
              <a:rPr lang="pl-PL" dirty="0"/>
              <a:t> jest naruszenie lub zniweczenie uznania, korzystania lub wykonywania wszelkich praw człowieka i podstawowych wolności w dziedzinie polityki, gospodarki, w dziedzinie społecznej, kulturalnej, obywatelskiej lub w jakiejkolwiek innej, na zasadzie równości z innymi osobami. </a:t>
            </a:r>
            <a:r>
              <a:rPr lang="pl-PL" b="1" u="sng" dirty="0"/>
              <a:t>Obejmuje to wszelkie przejawy dyskryminacji, w tym odmowę racjonalnego usprawnienia.</a:t>
            </a:r>
          </a:p>
          <a:p>
            <a:pPr algn="just">
              <a:lnSpc>
                <a:spcPct val="150000"/>
              </a:lnSpc>
            </a:pPr>
            <a:endParaRPr lang="pl-PL" b="1" u="sng" dirty="0"/>
          </a:p>
          <a:p>
            <a:pPr algn="ctr">
              <a:lnSpc>
                <a:spcPct val="150000"/>
              </a:lnSpc>
            </a:pPr>
            <a:r>
              <a:rPr lang="pl-PL" sz="1600" b="1" dirty="0">
                <a:solidFill>
                  <a:srgbClr val="FF0000"/>
                </a:solidFill>
              </a:rPr>
              <a:t>DYSKRYMINACJA = BRAK </a:t>
            </a:r>
            <a:r>
              <a:rPr lang="pl-PL" sz="1600" b="1" u="sng" dirty="0">
                <a:solidFill>
                  <a:srgbClr val="FF0000"/>
                </a:solidFill>
              </a:rPr>
              <a:t>DOSTĘPU DO REALIZACJI</a:t>
            </a:r>
            <a:r>
              <a:rPr lang="pl-PL" sz="1600" b="1" dirty="0">
                <a:solidFill>
                  <a:srgbClr val="FF0000"/>
                </a:solidFill>
              </a:rPr>
              <a:t> </a:t>
            </a:r>
          </a:p>
          <a:p>
            <a:pPr algn="ctr">
              <a:lnSpc>
                <a:spcPct val="150000"/>
              </a:lnSpc>
            </a:pPr>
            <a:r>
              <a:rPr lang="pl-PL" sz="1600" b="1" dirty="0">
                <a:solidFill>
                  <a:srgbClr val="FF0000"/>
                </a:solidFill>
              </a:rPr>
              <a:t>PRZYNALEŻNYCH PRAW I WOLNOŚCI</a:t>
            </a:r>
          </a:p>
        </p:txBody>
      </p:sp>
      <p:sp>
        <p:nvSpPr>
          <p:cNvPr id="2" name="Prostokąt 1"/>
          <p:cNvSpPr/>
          <p:nvPr/>
        </p:nvSpPr>
        <p:spPr>
          <a:xfrm>
            <a:off x="395353" y="1109195"/>
            <a:ext cx="8384347" cy="430887"/>
          </a:xfrm>
          <a:prstGeom prst="rect">
            <a:avLst/>
          </a:prstGeom>
        </p:spPr>
        <p:txBody>
          <a:bodyPr wrap="none">
            <a:spAutoFit/>
          </a:bodyPr>
          <a:lstStyle/>
          <a:p>
            <a:r>
              <a:rPr lang="pl-PL" sz="2200" b="1" dirty="0"/>
              <a:t>DYSKRYMINACJA ZA WZGLĘDU NA NIEPEŁNOSPRAWNOŚĆ</a:t>
            </a:r>
          </a:p>
        </p:txBody>
      </p:sp>
    </p:spTree>
    <p:extLst>
      <p:ext uri="{BB962C8B-B14F-4D97-AF65-F5344CB8AC3E}">
        <p14:creationId xmlns:p14="http://schemas.microsoft.com/office/powerpoint/2010/main" xmlns="" val="1838118623"/>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a:t>
            </a:fld>
            <a:endParaRPr lang="pl-PL" altLang="pl-PL"/>
          </a:p>
        </p:txBody>
      </p:sp>
      <p:sp>
        <p:nvSpPr>
          <p:cNvPr id="7" name="Prostokąt zaokrąglony 6"/>
          <p:cNvSpPr/>
          <p:nvPr/>
        </p:nvSpPr>
        <p:spPr>
          <a:xfrm>
            <a:off x="179512" y="1628800"/>
            <a:ext cx="8713788" cy="472755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831666"/>
            <a:ext cx="8197668" cy="4524684"/>
          </a:xfrm>
          <a:prstGeom prst="rect">
            <a:avLst/>
          </a:prstGeom>
          <a:noFill/>
        </p:spPr>
        <p:txBody>
          <a:bodyPr wrap="square" rtlCol="0">
            <a:normAutofit/>
          </a:bodyPr>
          <a:lstStyle/>
          <a:p>
            <a:pPr algn="ctr" eaLnBrk="1" hangingPunct="1">
              <a:lnSpc>
                <a:spcPct val="150000"/>
              </a:lnSpc>
              <a:defRPr/>
            </a:pPr>
            <a:r>
              <a:rPr lang="pl-PL" altLang="pl-PL" b="1" dirty="0">
                <a:solidFill>
                  <a:srgbClr val="FF0000"/>
                </a:solidFill>
                <a:cs typeface="Arial" charset="0"/>
              </a:rPr>
              <a:t>DOSTĘPNOŚĆ = REALNA MOŻLIWOŚĆ SKORZYSTANIA Z PRAW</a:t>
            </a:r>
          </a:p>
          <a:p>
            <a:pPr algn="ctr" eaLnBrk="1" hangingPunct="1">
              <a:lnSpc>
                <a:spcPct val="150000"/>
              </a:lnSpc>
              <a:defRPr/>
            </a:pPr>
            <a:endParaRPr lang="pl-PL" altLang="pl-PL" b="1" dirty="0">
              <a:solidFill>
                <a:srgbClr val="FF0000"/>
              </a:solidFill>
              <a:cs typeface="Arial" charset="0"/>
            </a:endParaRPr>
          </a:p>
          <a:p>
            <a:pPr marL="285750" indent="-285750" eaLnBrk="1" hangingPunct="1">
              <a:lnSpc>
                <a:spcPct val="150000"/>
              </a:lnSpc>
              <a:buFont typeface="Arial" panose="020B0604020202020204" pitchFamily="34" charset="0"/>
              <a:buChar char="•"/>
              <a:defRPr/>
            </a:pPr>
            <a:r>
              <a:rPr lang="pl-PL" altLang="pl-PL" dirty="0">
                <a:cs typeface="Arial" charset="0"/>
              </a:rPr>
              <a:t>Właściwość środowiska fizycznego, transportu, technologii i </a:t>
            </a:r>
            <a:r>
              <a:rPr lang="pl-PL" altLang="pl-PL" u="sng" dirty="0">
                <a:cs typeface="Arial" charset="0"/>
              </a:rPr>
              <a:t>systemów informacyjno-komunikacyjnych</a:t>
            </a:r>
            <a:r>
              <a:rPr lang="pl-PL" altLang="pl-PL" dirty="0">
                <a:cs typeface="Arial" charset="0"/>
              </a:rPr>
              <a:t> oraz </a:t>
            </a:r>
            <a:r>
              <a:rPr lang="pl-PL" altLang="pl-PL" u="sng" dirty="0">
                <a:cs typeface="Arial" charset="0"/>
              </a:rPr>
              <a:t>towarów i usług </a:t>
            </a:r>
            <a:r>
              <a:rPr lang="pl-PL" altLang="pl-PL" dirty="0">
                <a:cs typeface="Arial" charset="0"/>
              </a:rPr>
              <a:t>pozwalająca osobom                  z niepełnosprawnościami na korzystanie z nich na zasadzie równości z innymi osobami;</a:t>
            </a:r>
          </a:p>
          <a:p>
            <a:pPr eaLnBrk="1" hangingPunct="1">
              <a:lnSpc>
                <a:spcPct val="150000"/>
              </a:lnSpc>
              <a:defRPr/>
            </a:pPr>
            <a:endParaRPr lang="pl-PL" altLang="pl-PL" dirty="0">
              <a:cs typeface="Arial" charset="0"/>
            </a:endParaRPr>
          </a:p>
          <a:p>
            <a:pPr marL="285750" indent="-285750" eaLnBrk="1" hangingPunct="1">
              <a:lnSpc>
                <a:spcPct val="150000"/>
              </a:lnSpc>
              <a:buFont typeface="Arial" panose="020B0604020202020204" pitchFamily="34" charset="0"/>
              <a:buChar char="•"/>
              <a:defRPr/>
            </a:pPr>
            <a:r>
              <a:rPr lang="pl-PL" altLang="pl-PL" b="1" dirty="0">
                <a:solidFill>
                  <a:srgbClr val="FF0000"/>
                </a:solidFill>
                <a:cs typeface="Arial" charset="0"/>
              </a:rPr>
              <a:t>Jest warunkiem wstępnym prowadzenia przez wiele osób z niepełnosprawnościami niezależnego życia;</a:t>
            </a:r>
          </a:p>
          <a:p>
            <a:pPr eaLnBrk="1" hangingPunct="1">
              <a:lnSpc>
                <a:spcPct val="150000"/>
              </a:lnSpc>
              <a:defRPr/>
            </a:pPr>
            <a:endParaRPr lang="pl-PL" altLang="pl-PL" dirty="0">
              <a:cs typeface="Arial" charset="0"/>
            </a:endParaRPr>
          </a:p>
        </p:txBody>
      </p:sp>
      <p:sp>
        <p:nvSpPr>
          <p:cNvPr id="2" name="Prostokąt 1"/>
          <p:cNvSpPr/>
          <p:nvPr/>
        </p:nvSpPr>
        <p:spPr>
          <a:xfrm>
            <a:off x="3275856" y="1032842"/>
            <a:ext cx="2244525" cy="523220"/>
          </a:xfrm>
          <a:prstGeom prst="rect">
            <a:avLst/>
          </a:prstGeom>
        </p:spPr>
        <p:txBody>
          <a:bodyPr wrap="none">
            <a:spAutoFit/>
          </a:bodyPr>
          <a:lstStyle/>
          <a:p>
            <a:r>
              <a:rPr lang="pl-PL" sz="2800" b="1" dirty="0"/>
              <a:t>Dostępność</a:t>
            </a:r>
          </a:p>
        </p:txBody>
      </p:sp>
    </p:spTree>
    <p:extLst>
      <p:ext uri="{BB962C8B-B14F-4D97-AF65-F5344CB8AC3E}">
        <p14:creationId xmlns:p14="http://schemas.microsoft.com/office/powerpoint/2010/main" xmlns="" val="2330581550"/>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a:t>
            </a:fld>
            <a:endParaRPr lang="pl-PL" altLang="pl-PL"/>
          </a:p>
        </p:txBody>
      </p:sp>
      <p:sp>
        <p:nvSpPr>
          <p:cNvPr id="7" name="Prostokąt zaokrąglony 6"/>
          <p:cNvSpPr/>
          <p:nvPr/>
        </p:nvSpPr>
        <p:spPr>
          <a:xfrm>
            <a:off x="179512" y="1628800"/>
            <a:ext cx="8713788" cy="432048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831666"/>
            <a:ext cx="8197668" cy="4325557"/>
          </a:xfrm>
          <a:prstGeom prst="rect">
            <a:avLst/>
          </a:prstGeom>
          <a:noFill/>
        </p:spPr>
        <p:txBody>
          <a:bodyPr wrap="square" rtlCol="0">
            <a:normAutofit/>
          </a:bodyPr>
          <a:lstStyle/>
          <a:p>
            <a:pPr marL="285750" indent="-285750" eaLnBrk="1" hangingPunct="1">
              <a:lnSpc>
                <a:spcPct val="150000"/>
              </a:lnSpc>
              <a:buFont typeface="Arial" panose="020B0604020202020204" pitchFamily="34" charset="0"/>
              <a:buChar char="•"/>
              <a:defRPr/>
            </a:pPr>
            <a:endParaRPr lang="pl-PL" altLang="pl-PL" dirty="0">
              <a:cs typeface="Arial" charset="0"/>
            </a:endParaRPr>
          </a:p>
        </p:txBody>
      </p:sp>
      <p:sp>
        <p:nvSpPr>
          <p:cNvPr id="2" name="Prostokąt 1"/>
          <p:cNvSpPr/>
          <p:nvPr/>
        </p:nvSpPr>
        <p:spPr>
          <a:xfrm>
            <a:off x="1894760" y="1004147"/>
            <a:ext cx="5386411" cy="523220"/>
          </a:xfrm>
          <a:prstGeom prst="rect">
            <a:avLst/>
          </a:prstGeom>
        </p:spPr>
        <p:txBody>
          <a:bodyPr wrap="none">
            <a:spAutoFit/>
          </a:bodyPr>
          <a:lstStyle/>
          <a:p>
            <a:r>
              <a:rPr lang="pl-PL" sz="2800" b="1" dirty="0"/>
              <a:t>ZAPEWNIENIE DOSTĘPNOŚCI</a:t>
            </a:r>
          </a:p>
        </p:txBody>
      </p:sp>
      <p:sp>
        <p:nvSpPr>
          <p:cNvPr id="11" name="Schemat blokowy: proces alternatywny 10"/>
          <p:cNvSpPr/>
          <p:nvPr/>
        </p:nvSpPr>
        <p:spPr>
          <a:xfrm>
            <a:off x="3042139" y="1718926"/>
            <a:ext cx="2988534" cy="1232333"/>
          </a:xfrm>
          <a:prstGeom prst="flowChartAlternateProcess">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altLang="pl-PL" b="1" dirty="0">
              <a:solidFill>
                <a:srgbClr val="FFFFFF"/>
              </a:solidFill>
              <a:latin typeface="Calibri" panose="020F0502020204030204" pitchFamily="34" charset="0"/>
              <a:cs typeface="Arial" panose="020B0604020202020204" pitchFamily="34" charset="0"/>
            </a:endParaRPr>
          </a:p>
          <a:p>
            <a:pPr algn="ctr"/>
            <a:r>
              <a:rPr lang="pl-PL" altLang="pl-PL" b="1" dirty="0">
                <a:solidFill>
                  <a:schemeClr val="tx1"/>
                </a:solidFill>
                <a:latin typeface="Calibri" panose="020F0502020204030204" pitchFamily="34" charset="0"/>
                <a:cs typeface="Arial" panose="020B0604020202020204" pitchFamily="34" charset="0"/>
              </a:rPr>
              <a:t>ZAPEWNIENIE DOSTĘPNOŚCI</a:t>
            </a:r>
          </a:p>
          <a:p>
            <a:pPr algn="ctr"/>
            <a:endParaRPr lang="pl-PL" altLang="pl-PL" dirty="0">
              <a:solidFill>
                <a:srgbClr val="FFFFFF"/>
              </a:solidFill>
              <a:cs typeface="Arial" panose="020B0604020202020204" pitchFamily="34" charset="0"/>
            </a:endParaRPr>
          </a:p>
        </p:txBody>
      </p:sp>
      <p:sp>
        <p:nvSpPr>
          <p:cNvPr id="12" name="Schemat blokowy: proces alternatywny 11"/>
          <p:cNvSpPr/>
          <p:nvPr/>
        </p:nvSpPr>
        <p:spPr>
          <a:xfrm>
            <a:off x="405461" y="3134331"/>
            <a:ext cx="3948472" cy="1302781"/>
          </a:xfrm>
          <a:prstGeom prst="flowChartAlternateProcess">
            <a:avLst/>
          </a:prstGeom>
          <a:solidFill>
            <a:schemeClr val="accent2">
              <a:lumMod val="75000"/>
              <a:alpha val="54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pl-PL" altLang="pl-PL" b="1" dirty="0">
                <a:solidFill>
                  <a:schemeClr val="tx1"/>
                </a:solidFill>
                <a:latin typeface="Calibri" panose="020F0502020204030204" pitchFamily="34" charset="0"/>
                <a:cs typeface="Arial" panose="020B0604020202020204" pitchFamily="34" charset="0"/>
              </a:rPr>
              <a:t>UNIWERSALNE PROJEKTOWANIE</a:t>
            </a:r>
          </a:p>
          <a:p>
            <a:pPr>
              <a:buFont typeface="Wingdings" panose="05000000000000000000" pitchFamily="2" charset="2"/>
              <a:buChar char="§"/>
            </a:pPr>
            <a:r>
              <a:rPr lang="pl-PL" altLang="pl-PL" dirty="0">
                <a:solidFill>
                  <a:schemeClr val="tx1"/>
                </a:solidFill>
                <a:latin typeface="Calibri" panose="020F0502020204030204" pitchFamily="34" charset="0"/>
                <a:cs typeface="Arial" panose="020B0604020202020204" pitchFamily="34" charset="0"/>
              </a:rPr>
              <a:t>dla wszystkich (nie tylko OzN)</a:t>
            </a:r>
          </a:p>
          <a:p>
            <a:pPr>
              <a:buFont typeface="Wingdings" panose="05000000000000000000" pitchFamily="2" charset="2"/>
              <a:buChar char="§"/>
            </a:pPr>
            <a:r>
              <a:rPr lang="pl-PL" altLang="pl-PL" dirty="0">
                <a:solidFill>
                  <a:schemeClr val="tx1"/>
                </a:solidFill>
                <a:latin typeface="Calibri" panose="020F0502020204030204" pitchFamily="34" charset="0"/>
                <a:cs typeface="Arial" panose="020B0604020202020204" pitchFamily="34" charset="0"/>
              </a:rPr>
              <a:t>z założenia, celowe, zaplanowane</a:t>
            </a:r>
            <a:endParaRPr lang="pl-PL" altLang="pl-PL" b="1" dirty="0">
              <a:solidFill>
                <a:schemeClr val="tx1"/>
              </a:solidFill>
              <a:latin typeface="Calibri" panose="020F0502020204030204" pitchFamily="34" charset="0"/>
              <a:cs typeface="Arial" panose="020B0604020202020204" pitchFamily="34" charset="0"/>
            </a:endParaRPr>
          </a:p>
        </p:txBody>
      </p:sp>
      <p:sp>
        <p:nvSpPr>
          <p:cNvPr id="13" name="Schemat blokowy: proces alternatywny 12"/>
          <p:cNvSpPr/>
          <p:nvPr/>
        </p:nvSpPr>
        <p:spPr>
          <a:xfrm>
            <a:off x="4926812" y="3125177"/>
            <a:ext cx="3825875" cy="1546556"/>
          </a:xfrm>
          <a:prstGeom prst="flowChartAlternateProcess">
            <a:avLst/>
          </a:prstGeom>
          <a:solidFill>
            <a:srgbClr val="92D050">
              <a:alpha val="61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pl-PL" altLang="pl-PL" b="1" dirty="0">
                <a:solidFill>
                  <a:schemeClr val="tx1"/>
                </a:solidFill>
                <a:latin typeface="Calibri" panose="020F0502020204030204" pitchFamily="34" charset="0"/>
                <a:cs typeface="Arial" panose="020B0604020202020204" pitchFamily="34" charset="0"/>
              </a:rPr>
              <a:t>MECHANIZM RACJONALNYCH USPRAWNIEŃ</a:t>
            </a:r>
          </a:p>
          <a:p>
            <a:pPr>
              <a:buFont typeface="Wingdings" panose="05000000000000000000" pitchFamily="2" charset="2"/>
              <a:buChar char="§"/>
            </a:pPr>
            <a:r>
              <a:rPr lang="pl-PL" altLang="pl-PL" dirty="0">
                <a:solidFill>
                  <a:schemeClr val="tx1"/>
                </a:solidFill>
                <a:latin typeface="Calibri" panose="020F0502020204030204" pitchFamily="34" charset="0"/>
                <a:cs typeface="Arial" panose="020B0604020202020204" pitchFamily="34" charset="0"/>
              </a:rPr>
              <a:t>dla konkretnych osób/sytuacji, gdy przystąpią do projektu</a:t>
            </a:r>
          </a:p>
          <a:p>
            <a:pPr>
              <a:buFont typeface="Wingdings" panose="05000000000000000000" pitchFamily="2" charset="2"/>
              <a:buChar char="§"/>
            </a:pPr>
            <a:r>
              <a:rPr lang="pl-PL" altLang="pl-PL" dirty="0">
                <a:solidFill>
                  <a:schemeClr val="tx1"/>
                </a:solidFill>
                <a:latin typeface="Calibri" panose="020F0502020204030204" pitchFamily="34" charset="0"/>
                <a:cs typeface="Arial" panose="020B0604020202020204" pitchFamily="34" charset="0"/>
              </a:rPr>
              <a:t>kiedy pojawia się potrzeba</a:t>
            </a:r>
            <a:endParaRPr lang="pl-PL" altLang="pl-PL" b="1" dirty="0">
              <a:solidFill>
                <a:schemeClr val="tx1"/>
              </a:solidFill>
              <a:latin typeface="Calibri" panose="020F0502020204030204" pitchFamily="34" charset="0"/>
              <a:cs typeface="Arial" panose="020B0604020202020204" pitchFamily="34" charset="0"/>
            </a:endParaRPr>
          </a:p>
        </p:txBody>
      </p:sp>
      <p:sp>
        <p:nvSpPr>
          <p:cNvPr id="14" name="Strzałka w dół 13"/>
          <p:cNvSpPr/>
          <p:nvPr/>
        </p:nvSpPr>
        <p:spPr>
          <a:xfrm>
            <a:off x="3395669" y="2823028"/>
            <a:ext cx="298450" cy="5286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a:p>
        </p:txBody>
      </p:sp>
      <p:sp>
        <p:nvSpPr>
          <p:cNvPr id="15" name="Strzałka w dół 14"/>
          <p:cNvSpPr/>
          <p:nvPr/>
        </p:nvSpPr>
        <p:spPr>
          <a:xfrm>
            <a:off x="5045672" y="2876416"/>
            <a:ext cx="298450" cy="5286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a:p>
        </p:txBody>
      </p:sp>
      <p:sp>
        <p:nvSpPr>
          <p:cNvPr id="16" name="Strzałka w dół 15"/>
          <p:cNvSpPr/>
          <p:nvPr/>
        </p:nvSpPr>
        <p:spPr>
          <a:xfrm>
            <a:off x="4012016" y="4112010"/>
            <a:ext cx="298450" cy="5286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a:p>
        </p:txBody>
      </p:sp>
      <p:sp>
        <p:nvSpPr>
          <p:cNvPr id="17" name="Strzałka w dół 16"/>
          <p:cNvSpPr/>
          <p:nvPr/>
        </p:nvSpPr>
        <p:spPr>
          <a:xfrm>
            <a:off x="8172400" y="4169564"/>
            <a:ext cx="298450" cy="5286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a:p>
        </p:txBody>
      </p:sp>
      <p:sp>
        <p:nvSpPr>
          <p:cNvPr id="18" name="Schemat blokowy: proces alternatywny 17"/>
          <p:cNvSpPr/>
          <p:nvPr/>
        </p:nvSpPr>
        <p:spPr>
          <a:xfrm>
            <a:off x="587934" y="4765501"/>
            <a:ext cx="3948472" cy="893145"/>
          </a:xfrm>
          <a:prstGeom prst="flowChartAlternateProcess">
            <a:avLst/>
          </a:prstGeom>
          <a:solidFill>
            <a:schemeClr val="accent3">
              <a:lumMod val="40000"/>
              <a:lumOff val="60000"/>
              <a:alpha val="54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pl-PL" altLang="pl-PL" b="1" dirty="0">
                <a:solidFill>
                  <a:schemeClr val="tx1"/>
                </a:solidFill>
                <a:latin typeface="Calibri" panose="020F0502020204030204" pitchFamily="34" charset="0"/>
                <a:cs typeface="Arial" panose="020B0604020202020204" pitchFamily="34" charset="0"/>
              </a:rPr>
              <a:t>Etap tworzenia WND</a:t>
            </a:r>
          </a:p>
        </p:txBody>
      </p:sp>
      <p:sp>
        <p:nvSpPr>
          <p:cNvPr id="19" name="Schemat blokowy: proces alternatywny 18"/>
          <p:cNvSpPr/>
          <p:nvPr/>
        </p:nvSpPr>
        <p:spPr>
          <a:xfrm>
            <a:off x="4785233" y="4840953"/>
            <a:ext cx="3948472" cy="893145"/>
          </a:xfrm>
          <a:prstGeom prst="flowChartAlternateProcess">
            <a:avLst/>
          </a:prstGeom>
          <a:solidFill>
            <a:schemeClr val="accent3">
              <a:lumMod val="40000"/>
              <a:lumOff val="60000"/>
              <a:alpha val="54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pl-PL" altLang="pl-PL" b="1" dirty="0">
                <a:solidFill>
                  <a:schemeClr val="tx1"/>
                </a:solidFill>
                <a:latin typeface="Calibri" panose="020F0502020204030204" pitchFamily="34" charset="0"/>
                <a:cs typeface="Arial" panose="020B0604020202020204" pitchFamily="34" charset="0"/>
              </a:rPr>
              <a:t>Etap realizacji WND</a:t>
            </a:r>
          </a:p>
        </p:txBody>
      </p:sp>
    </p:spTree>
    <p:extLst>
      <p:ext uri="{BB962C8B-B14F-4D97-AF65-F5344CB8AC3E}">
        <p14:creationId xmlns:p14="http://schemas.microsoft.com/office/powerpoint/2010/main" xmlns="" val="737777650"/>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Obraz 4"/>
          <p:cNvPicPr>
            <a:picLocks noChangeAspect="1"/>
          </p:cNvPicPr>
          <p:nvPr/>
        </p:nvPicPr>
        <p:blipFill>
          <a:blip r:embed="rId3" cstate="print"/>
          <a:srcRect/>
          <a:stretch>
            <a:fillRect/>
          </a:stretch>
        </p:blipFill>
        <p:spPr bwMode="auto">
          <a:xfrm>
            <a:off x="4860925" y="341313"/>
            <a:ext cx="4248150" cy="415925"/>
          </a:xfrm>
          <a:prstGeom prst="rect">
            <a:avLst/>
          </a:prstGeom>
          <a:noFill/>
          <a:ln w="9525">
            <a:noFill/>
            <a:miter lim="800000"/>
            <a:headEnd/>
            <a:tailEnd/>
          </a:ln>
        </p:spPr>
      </p:pic>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9</a:t>
            </a:fld>
            <a:endParaRPr lang="pl-PL" altLang="pl-PL"/>
          </a:p>
        </p:txBody>
      </p:sp>
      <p:sp>
        <p:nvSpPr>
          <p:cNvPr id="7" name="Prostokąt zaokrąglony 6"/>
          <p:cNvSpPr/>
          <p:nvPr/>
        </p:nvSpPr>
        <p:spPr>
          <a:xfrm>
            <a:off x="179512" y="1628800"/>
            <a:ext cx="8713788" cy="432048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831667"/>
            <a:ext cx="8197668" cy="3757574"/>
          </a:xfrm>
          <a:prstGeom prst="rect">
            <a:avLst/>
          </a:prstGeom>
          <a:noFill/>
        </p:spPr>
        <p:txBody>
          <a:bodyPr wrap="square" rtlCol="0">
            <a:normAutofit/>
          </a:bodyPr>
          <a:lstStyle/>
          <a:p>
            <a:pPr eaLnBrk="1" hangingPunct="1">
              <a:lnSpc>
                <a:spcPct val="150000"/>
              </a:lnSpc>
              <a:defRPr/>
            </a:pPr>
            <a:endParaRPr lang="pl-PL" altLang="pl-PL" dirty="0">
              <a:cs typeface="Arial" charset="0"/>
            </a:endParaRPr>
          </a:p>
          <a:p>
            <a:pPr eaLnBrk="1" hangingPunct="1">
              <a:lnSpc>
                <a:spcPct val="150000"/>
              </a:lnSpc>
              <a:defRPr/>
            </a:pPr>
            <a:endParaRPr lang="pl-PL" altLang="pl-PL" dirty="0">
              <a:cs typeface="Arial" charset="0"/>
            </a:endParaRPr>
          </a:p>
          <a:p>
            <a:pPr eaLnBrk="1" hangingPunct="1">
              <a:lnSpc>
                <a:spcPct val="150000"/>
              </a:lnSpc>
              <a:defRPr/>
            </a:pPr>
            <a:endParaRPr lang="pl-PL" altLang="pl-PL" dirty="0">
              <a:cs typeface="Arial" charset="0"/>
            </a:endParaRPr>
          </a:p>
          <a:p>
            <a:pPr eaLnBrk="1" hangingPunct="1">
              <a:lnSpc>
                <a:spcPct val="150000"/>
              </a:lnSpc>
              <a:defRPr/>
            </a:pPr>
            <a:endParaRPr lang="pl-PL" altLang="pl-PL" dirty="0">
              <a:cs typeface="Arial" charset="0"/>
            </a:endParaRPr>
          </a:p>
          <a:p>
            <a:pPr eaLnBrk="1" hangingPunct="1">
              <a:lnSpc>
                <a:spcPct val="150000"/>
              </a:lnSpc>
              <a:defRPr/>
            </a:pPr>
            <a:endParaRPr lang="pl-PL" altLang="pl-PL" dirty="0">
              <a:cs typeface="Arial" charset="0"/>
            </a:endParaRPr>
          </a:p>
        </p:txBody>
      </p:sp>
      <p:sp>
        <p:nvSpPr>
          <p:cNvPr id="2" name="Prostokąt 1"/>
          <p:cNvSpPr/>
          <p:nvPr/>
        </p:nvSpPr>
        <p:spPr>
          <a:xfrm>
            <a:off x="1537611" y="1004147"/>
            <a:ext cx="6100709" cy="523220"/>
          </a:xfrm>
          <a:prstGeom prst="rect">
            <a:avLst/>
          </a:prstGeom>
        </p:spPr>
        <p:txBody>
          <a:bodyPr wrap="none">
            <a:spAutoFit/>
          </a:bodyPr>
          <a:lstStyle/>
          <a:p>
            <a:r>
              <a:rPr lang="pl-PL" sz="2800" b="1" dirty="0"/>
              <a:t>UNIWERSALNE PROJEKTOWANIE</a:t>
            </a:r>
          </a:p>
        </p:txBody>
      </p:sp>
      <p:sp>
        <p:nvSpPr>
          <p:cNvPr id="16" name="Prostokąt zaokrąglony 15"/>
          <p:cNvSpPr/>
          <p:nvPr/>
        </p:nvSpPr>
        <p:spPr>
          <a:xfrm>
            <a:off x="489132" y="1916832"/>
            <a:ext cx="8197668" cy="3744416"/>
          </a:xfrm>
          <a:prstGeom prst="roundRect">
            <a:avLst/>
          </a:prstGeom>
          <a:ln>
            <a:solidFill>
              <a:srgbClr val="6397CB"/>
            </a:solidFill>
          </a:ln>
        </p:spPr>
        <p:style>
          <a:lnRef idx="2">
            <a:schemeClr val="accent1"/>
          </a:lnRef>
          <a:fillRef idx="1">
            <a:schemeClr val="lt1"/>
          </a:fillRef>
          <a:effectRef idx="0">
            <a:schemeClr val="accent1"/>
          </a:effectRef>
          <a:fontRef idx="minor">
            <a:schemeClr val="dk1"/>
          </a:fontRef>
        </p:style>
        <p:txBody>
          <a:bodyPr lIns="68580" tIns="34290" rIns="68580" bIns="34290" anchor="ctr"/>
          <a:lstStyle/>
          <a:p>
            <a:pPr>
              <a:defRPr/>
            </a:pPr>
            <a:r>
              <a:rPr lang="pl-PL" sz="2400" b="1" u="sng" dirty="0">
                <a:solidFill>
                  <a:schemeClr val="tx1"/>
                </a:solidFill>
                <a:cs typeface="Calibri" panose="020F0502020204030204" pitchFamily="34" charset="0"/>
              </a:rPr>
              <a:t>Definicja  ogólna:</a:t>
            </a:r>
          </a:p>
          <a:p>
            <a:pPr algn="just">
              <a:defRPr/>
            </a:pPr>
            <a:r>
              <a:rPr lang="pl-PL" sz="2400" dirty="0"/>
              <a:t>Projektowanie produktów oraz otoczenia tak, aby były one </a:t>
            </a:r>
            <a:r>
              <a:rPr lang="pl-PL" sz="2400" dirty="0">
                <a:solidFill>
                  <a:srgbClr val="FF0000"/>
                </a:solidFill>
              </a:rPr>
              <a:t>dostępne dla wszystkich ludzi,</a:t>
            </a:r>
            <a:r>
              <a:rPr lang="pl-PL" sz="2400" dirty="0"/>
              <a:t> </a:t>
            </a:r>
            <a:r>
              <a:rPr lang="pl-PL" sz="2400" dirty="0">
                <a:solidFill>
                  <a:srgbClr val="FF0000"/>
                </a:solidFill>
              </a:rPr>
              <a:t>w największym możliwym stopniu, bez potrzeby adaptacji </a:t>
            </a:r>
            <a:r>
              <a:rPr lang="pl-PL" sz="2400" dirty="0"/>
              <a:t>bądź wyspecjalizowanego projektowania.</a:t>
            </a:r>
          </a:p>
          <a:p>
            <a:pPr algn="just">
              <a:defRPr/>
            </a:pPr>
            <a:endParaRPr lang="pl-PL" sz="2400" dirty="0"/>
          </a:p>
          <a:p>
            <a:pPr algn="ctr">
              <a:defRPr/>
            </a:pPr>
            <a:r>
              <a:rPr lang="pl-PL" sz="2400" b="1" dirty="0"/>
              <a:t>CZY DOTYCZY TO EFS? TAK!!!!</a:t>
            </a:r>
          </a:p>
          <a:p>
            <a:pPr algn="ctr">
              <a:defRPr/>
            </a:pPr>
            <a:r>
              <a:rPr lang="pl-PL" sz="2400" b="1" dirty="0"/>
              <a:t>W wyniku realizacji projektu EFS powstają USŁUGI oraz PRODUKTY.</a:t>
            </a:r>
          </a:p>
        </p:txBody>
      </p:sp>
    </p:spTree>
    <p:extLst>
      <p:ext uri="{BB962C8B-B14F-4D97-AF65-F5344CB8AC3E}">
        <p14:creationId xmlns:p14="http://schemas.microsoft.com/office/powerpoint/2010/main" xmlns="" val="1237965593"/>
      </p:ext>
    </p:extLst>
  </p:cSld>
  <p:clrMapOvr>
    <a:masterClrMapping/>
  </p:clrMapOvr>
  <p:transition spd="med">
    <p:fade/>
  </p:transition>
</p:sld>
</file>

<file path=ppt/theme/theme1.xml><?xml version="1.0" encoding="utf-8"?>
<a:theme xmlns:a="http://schemas.openxmlformats.org/drawingml/2006/main" name="plik">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normAutofit/>
      </a:bodyPr>
      <a:lstStyle>
        <a:defPPr>
          <a:defRPr b="1" dirty="0" smtClean="0"/>
        </a:defPPr>
      </a:lstStyle>
    </a:txDef>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plik</Template>
  <TotalTime>10359</TotalTime>
  <Words>2481</Words>
  <Application>Microsoft Office PowerPoint</Application>
  <PresentationFormat>Pokaz na ekranie (4:3)</PresentationFormat>
  <Paragraphs>288</Paragraphs>
  <Slides>27</Slides>
  <Notes>27</Notes>
  <HiddenSlides>0</HiddenSlides>
  <MMClips>0</MMClips>
  <ScaleCrop>false</ScaleCrop>
  <HeadingPairs>
    <vt:vector size="4" baseType="variant">
      <vt:variant>
        <vt:lpstr>Motyw</vt:lpstr>
      </vt:variant>
      <vt:variant>
        <vt:i4>1</vt:i4>
      </vt:variant>
      <vt:variant>
        <vt:lpstr>Tytuły slajdów</vt:lpstr>
      </vt:variant>
      <vt:variant>
        <vt:i4>27</vt:i4>
      </vt:variant>
    </vt:vector>
  </HeadingPairs>
  <TitlesOfParts>
    <vt:vector size="28" baseType="lpstr">
      <vt:lpstr>plik</vt:lpstr>
      <vt:lpstr>Slajd 1</vt:lpstr>
      <vt:lpstr>Slajd 2</vt:lpstr>
      <vt:lpstr>Slajd 3</vt:lpstr>
      <vt:lpstr>Slajd 4</vt:lpstr>
      <vt:lpstr>Slajd 5</vt:lpstr>
      <vt:lpstr>Slajd 6</vt:lpstr>
      <vt:lpstr>Slajd 7</vt:lpstr>
      <vt:lpstr>Slajd 8</vt:lpstr>
      <vt:lpstr>Slajd 9</vt:lpstr>
      <vt:lpstr>Slajd 10</vt:lpstr>
      <vt:lpstr>Slajd 11</vt:lpstr>
      <vt:lpstr>Slajd 12</vt:lpstr>
      <vt:lpstr>Slajd 13</vt:lpstr>
      <vt:lpstr>Slajd 14</vt:lpstr>
      <vt:lpstr>Slajd 15</vt:lpstr>
      <vt:lpstr>Slajd 16</vt:lpstr>
      <vt:lpstr>Slajd 17</vt:lpstr>
      <vt:lpstr>Slajd 18</vt:lpstr>
      <vt:lpstr>Slajd 19</vt:lpstr>
      <vt:lpstr>Slajd 20</vt:lpstr>
      <vt:lpstr>Slajd 21</vt:lpstr>
      <vt:lpstr>Slajd 22</vt:lpstr>
      <vt:lpstr>Slajd 23</vt:lpstr>
      <vt:lpstr>Slajd 24</vt:lpstr>
      <vt:lpstr>Slajd 25</vt:lpstr>
      <vt:lpstr>Slajd 26</vt:lpstr>
      <vt:lpstr>Slajd 27</vt:lpstr>
    </vt:vector>
  </TitlesOfParts>
  <Company>SONIK &amp; SONIK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jkowalczyk</dc:creator>
  <cp:lastModifiedBy>mdanowska</cp:lastModifiedBy>
  <cp:revision>912</cp:revision>
  <cp:lastPrinted>2015-09-17T13:52:11Z</cp:lastPrinted>
  <dcterms:created xsi:type="dcterms:W3CDTF">2010-12-31T07:04:34Z</dcterms:created>
  <dcterms:modified xsi:type="dcterms:W3CDTF">2017-06-07T05:49:04Z</dcterms:modified>
</cp:coreProperties>
</file>