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306" r:id="rId3"/>
    <p:sldId id="307" r:id="rId4"/>
    <p:sldId id="293" r:id="rId5"/>
    <p:sldId id="308" r:id="rId6"/>
    <p:sldId id="267" r:id="rId7"/>
    <p:sldId id="272" r:id="rId8"/>
    <p:sldId id="280" r:id="rId9"/>
    <p:sldId id="268" r:id="rId10"/>
    <p:sldId id="283" r:id="rId11"/>
    <p:sldId id="274" r:id="rId12"/>
    <p:sldId id="285" r:id="rId13"/>
    <p:sldId id="309" r:id="rId14"/>
    <p:sldId id="287" r:id="rId15"/>
    <p:sldId id="276" r:id="rId16"/>
    <p:sldId id="288" r:id="rId17"/>
    <p:sldId id="273" r:id="rId18"/>
  </p:sldIdLst>
  <p:sldSz cx="9144000" cy="6858000" type="screen4x3"/>
  <p:notesSz cx="6797675" cy="992663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EC890"/>
    <a:srgbClr val="FBF9AD"/>
    <a:srgbClr val="4F81BD"/>
    <a:srgbClr val="9BCB6B"/>
    <a:srgbClr val="7DB941"/>
    <a:srgbClr val="D0D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27F97BB-C833-4FB7-BDE5-3F7075034690}" styleName="Styl z motywem 2 — Ak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799B23B-EC83-4686-B30A-512413B5E67A}" styleName="Styl jasny 3 — Ak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113A9D2-9D6B-4929-AA2D-F23B5EE8CBE7}" styleName="Styl z motywem 2 — Ak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B344D84-9AFB-497E-A393-DC336BA19D2E}" styleName="Styl pośredni 3 — Ak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Styl pośredni 4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Styl ciemny 1 — Ak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301B821-A1FF-4177-AEE7-76D212191A09}" styleName="Styl pośredni 1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5BE263C-DBD7-4A20-BB59-AAB30ACAA65A}" styleName="Styl pośredni 3 — Ak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FECB4D8-DB02-4DC6-A0A2-4F2EBAE1DC90}" styleName="Styl pośredni 1 — Ak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12C8C85-51F0-491E-9774-3900AFEF0FD7}" styleName="Styl jasny 2 — Ak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Styl pośredni 1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A111915-BE36-4E01-A7E5-04B1672EAD32}" styleName="Styl jasny 2 — Ak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0" autoAdjust="0"/>
    <p:restoredTop sz="92224" autoAdjust="0"/>
  </p:normalViewPr>
  <p:slideViewPr>
    <p:cSldViewPr>
      <p:cViewPr>
        <p:scale>
          <a:sx n="100" d="100"/>
          <a:sy n="100" d="100"/>
        </p:scale>
        <p:origin x="-1956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6647A4FA-4C45-490A-A7F2-E070A1BA6791}" type="datetimeFigureOut">
              <a:rPr lang="pl-PL"/>
              <a:pPr>
                <a:defRPr/>
              </a:pPr>
              <a:t>2017-05-17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2DCE0947-4E38-475D-928E-4C75496336A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66399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99A3B43D-B755-4DF1-9310-06AF298089C9}" type="datetimeFigureOut">
              <a:rPr lang="pl-PL"/>
              <a:pPr>
                <a:defRPr/>
              </a:pPr>
              <a:t>2017-05-17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D92FDE75-9FB1-4F9D-A6A8-AA99EA2A961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34314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mtClean="0"/>
          </a:p>
        </p:txBody>
      </p:sp>
      <p:sp>
        <p:nvSpPr>
          <p:cNvPr id="2048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BE4D9D89-02E0-49CA-AB81-F2C4AD509B30}" type="slidenum">
              <a:rPr lang="pl-PL" altLang="pl-PL" smtClean="0"/>
              <a:pPr/>
              <a:t>5</a:t>
            </a:fld>
            <a:endParaRPr lang="pl-PL" altLang="pl-P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smtClean="0"/>
          </a:p>
        </p:txBody>
      </p:sp>
      <p:sp>
        <p:nvSpPr>
          <p:cNvPr id="2970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E97E2B56-1DB7-492F-9AEB-BC52D82BAD4F}" type="slidenum">
              <a:rPr lang="pl-PL" altLang="pl-PL" smtClean="0"/>
              <a:pPr/>
              <a:t>16</a:t>
            </a:fld>
            <a:endParaRPr lang="pl-PL" altLang="pl-P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smtClean="0"/>
          </a:p>
        </p:txBody>
      </p:sp>
      <p:sp>
        <p:nvSpPr>
          <p:cNvPr id="2150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FA4CC363-F24C-49D5-8870-72625D1EF037}" type="slidenum">
              <a:rPr lang="pl-PL" altLang="pl-PL" smtClean="0"/>
              <a:pPr/>
              <a:t>7</a:t>
            </a:fld>
            <a:endParaRPr lang="pl-PL" altLang="pl-P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smtClean="0"/>
          </a:p>
        </p:txBody>
      </p:sp>
      <p:sp>
        <p:nvSpPr>
          <p:cNvPr id="2253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D437E08D-B475-42C9-AC30-96DA9D26C7EC}" type="slidenum">
              <a:rPr lang="pl-PL" altLang="pl-PL" smtClean="0"/>
              <a:pPr/>
              <a:t>9</a:t>
            </a:fld>
            <a:endParaRPr lang="pl-PL" altLang="pl-P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smtClean="0"/>
          </a:p>
        </p:txBody>
      </p:sp>
      <p:sp>
        <p:nvSpPr>
          <p:cNvPr id="2355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65D578F4-F80F-4256-95F8-D2B0411CABDA}" type="slidenum">
              <a:rPr lang="pl-PL" altLang="pl-PL" smtClean="0"/>
              <a:pPr/>
              <a:t>10</a:t>
            </a:fld>
            <a:endParaRPr lang="pl-PL" altLang="pl-P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smtClean="0"/>
          </a:p>
        </p:txBody>
      </p:sp>
      <p:sp>
        <p:nvSpPr>
          <p:cNvPr id="2458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6F5F23E0-DC7C-4CC0-8DFA-81FB06A390DB}" type="slidenum">
              <a:rPr lang="pl-PL" altLang="pl-PL" smtClean="0"/>
              <a:pPr/>
              <a:t>11</a:t>
            </a:fld>
            <a:endParaRPr lang="pl-PL" altLang="pl-P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smtClean="0"/>
          </a:p>
        </p:txBody>
      </p:sp>
      <p:sp>
        <p:nvSpPr>
          <p:cNvPr id="2560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1DC1FD9B-8465-4DC4-90F5-415F34C03D4D}" type="slidenum">
              <a:rPr lang="pl-PL" altLang="pl-PL" smtClean="0"/>
              <a:pPr/>
              <a:t>12</a:t>
            </a:fld>
            <a:endParaRPr lang="pl-PL" altLang="pl-P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smtClean="0"/>
          </a:p>
        </p:txBody>
      </p:sp>
      <p:sp>
        <p:nvSpPr>
          <p:cNvPr id="2662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BCEBD621-444D-4E7B-B5B6-81C49964DBB0}" type="slidenum">
              <a:rPr lang="pl-PL" altLang="pl-PL" smtClean="0"/>
              <a:pPr/>
              <a:t>13</a:t>
            </a:fld>
            <a:endParaRPr lang="pl-PL" altLang="pl-P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smtClean="0"/>
          </a:p>
        </p:txBody>
      </p:sp>
      <p:sp>
        <p:nvSpPr>
          <p:cNvPr id="2765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93F8A943-5841-4E29-8F01-E70A8D01F69F}" type="slidenum">
              <a:rPr lang="pl-PL" altLang="pl-PL" smtClean="0"/>
              <a:pPr/>
              <a:t>14</a:t>
            </a:fld>
            <a:endParaRPr lang="pl-PL" altLang="pl-P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smtClean="0"/>
          </a:p>
        </p:txBody>
      </p:sp>
      <p:sp>
        <p:nvSpPr>
          <p:cNvPr id="2867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C2A88980-7436-4E3F-9970-3EF9F7B1FC0B}" type="slidenum">
              <a:rPr lang="pl-PL" altLang="pl-PL" smtClean="0"/>
              <a:pPr/>
              <a:t>15</a:t>
            </a:fld>
            <a:endParaRPr lang="pl-PL" alt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9B25B-DFAB-4540-8B0F-84E1DBA9ECAB}" type="datetimeFigureOut">
              <a:rPr lang="pl-PL"/>
              <a:pPr>
                <a:defRPr/>
              </a:pPr>
              <a:t>2017-05-17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3DF9A-4F76-4A78-930C-CCC9F97E82A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25846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BDA2F-7AE9-422E-8AD7-4296E4647B00}" type="datetimeFigureOut">
              <a:rPr lang="pl-PL"/>
              <a:pPr>
                <a:defRPr/>
              </a:pPr>
              <a:t>2017-05-17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81096-A91A-45CE-9340-0E4EFD3B340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387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64CAD-1A95-43B2-852B-4304237E57B5}" type="datetimeFigureOut">
              <a:rPr lang="pl-PL"/>
              <a:pPr>
                <a:defRPr/>
              </a:pPr>
              <a:t>2017-05-17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C2F2C-57D8-44CB-9946-DA1DC7AE1DC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9465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76C3C-581B-4F22-AB7F-A7021E899A7D}" type="datetimeFigureOut">
              <a:rPr lang="pl-PL"/>
              <a:pPr>
                <a:defRPr/>
              </a:pPr>
              <a:t>2017-05-17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91047-D288-46E9-99C7-894F02FD42A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0797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A13BA-1900-4F9D-905A-758D2424C709}" type="datetimeFigureOut">
              <a:rPr lang="pl-PL"/>
              <a:pPr>
                <a:defRPr/>
              </a:pPr>
              <a:t>2017-05-17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CD8D9-9376-436B-B564-7A077D98F7C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0867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F15D7-EB04-468C-8C06-632764EA2D6F}" type="datetimeFigureOut">
              <a:rPr lang="pl-PL"/>
              <a:pPr>
                <a:defRPr/>
              </a:pPr>
              <a:t>2017-05-17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BB390-AEE7-45F1-A3BD-F229BEB4D35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4358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E290B-CB9F-49AE-AECC-9DF4C0E9EB68}" type="datetimeFigureOut">
              <a:rPr lang="pl-PL"/>
              <a:pPr>
                <a:defRPr/>
              </a:pPr>
              <a:t>2017-05-17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A3EAD-71EE-4231-AE42-94699A4304C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3419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DFC00-9872-4762-A326-3D09ED248CFD}" type="datetimeFigureOut">
              <a:rPr lang="pl-PL"/>
              <a:pPr>
                <a:defRPr/>
              </a:pPr>
              <a:t>2017-05-17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96AB8-706C-4FC3-9488-F25D1FC1B12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6720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FFCA2-6673-4B3C-9D53-2F68DAC113B3}" type="datetimeFigureOut">
              <a:rPr lang="pl-PL"/>
              <a:pPr>
                <a:defRPr/>
              </a:pPr>
              <a:t>2017-05-17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B0B9E-585D-4B3C-9097-4AC976287AB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2356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B36B2-8D09-4EC3-B0B5-D85A25BACFEE}" type="datetimeFigureOut">
              <a:rPr lang="pl-PL"/>
              <a:pPr>
                <a:defRPr/>
              </a:pPr>
              <a:t>2017-05-17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18E0C-62B7-4BEF-A6D5-745DED820E0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4701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1F615-E8F8-441A-89B6-9BF95411307E}" type="datetimeFigureOut">
              <a:rPr lang="pl-PL"/>
              <a:pPr>
                <a:defRPr/>
              </a:pPr>
              <a:t>2017-05-17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47894-439F-4F46-AE80-F3B7EBBADA2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7082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D88A596-56AD-4F37-A016-00B51255ADFD}" type="datetimeFigureOut">
              <a:rPr lang="pl-PL"/>
              <a:pPr>
                <a:defRPr/>
              </a:pPr>
              <a:t>2017-05-17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41CE1F6-CE81-4D98-AED1-6DB8A9F1D00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>
          <a:xfrm>
            <a:off x="0" y="1857375"/>
            <a:ext cx="9144000" cy="2214563"/>
          </a:xfrm>
        </p:spPr>
        <p:txBody>
          <a:bodyPr/>
          <a:lstStyle/>
          <a:p>
            <a:pPr>
              <a:defRPr/>
            </a:pP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Zintegrowane Inwestycje Terytorialne</a:t>
            </a:r>
            <a:br>
              <a:rPr lang="pl-PL" b="1" dirty="0" smtClean="0"/>
            </a:br>
            <a:r>
              <a:rPr lang="pl-PL" b="1" dirty="0" smtClean="0"/>
              <a:t>Wrocławskiego Obszaru Funkcjonalnego</a:t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sz="2400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pl-PL" sz="2400" b="1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pl-PL" sz="24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0" y="3357563"/>
            <a:ext cx="9144000" cy="1643062"/>
          </a:xfrm>
        </p:spPr>
        <p:txBody>
          <a:bodyPr rtlCol="0">
            <a:noAutofit/>
          </a:bodyPr>
          <a:lstStyle/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800" b="1" dirty="0" err="1" smtClean="0"/>
              <a:t>Poddziałanie</a:t>
            </a:r>
            <a:r>
              <a:rPr lang="pl-PL" sz="2800" b="1" dirty="0" smtClean="0"/>
              <a:t> 4.5.2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800" b="1" dirty="0" smtClean="0"/>
              <a:t>Bezpieczeństwo- ZIT </a:t>
            </a:r>
            <a:r>
              <a:rPr lang="pl-PL" sz="2800" b="1" dirty="0" err="1" smtClean="0"/>
              <a:t>WrOF</a:t>
            </a:r>
            <a:endParaRPr lang="pl-PL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Urząd Miejski Wrocławia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Biuro ZIT </a:t>
            </a:r>
            <a:r>
              <a:rPr lang="pl-PL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WrOF</a:t>
            </a:r>
            <a:endParaRPr lang="pl-PL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052" name="Obraz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33375"/>
            <a:ext cx="4608512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1267" name="Prostokąt 2"/>
          <p:cNvSpPr>
            <a:spLocks noChangeArrowheads="1"/>
          </p:cNvSpPr>
          <p:nvPr/>
        </p:nvSpPr>
        <p:spPr bwMode="auto">
          <a:xfrm>
            <a:off x="285750" y="1000125"/>
            <a:ext cx="85725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pl-PL" altLang="pl-PL" sz="2400" b="1"/>
              <a:t>Nabór wniosków w ramach podziałania 4.5.2 -  ZIT WrOF:</a:t>
            </a:r>
          </a:p>
          <a:p>
            <a:pPr algn="ctr" eaLnBrk="1" hangingPunct="1"/>
            <a:endParaRPr lang="pl-PL" altLang="pl-PL" b="1"/>
          </a:p>
        </p:txBody>
      </p:sp>
      <p:sp>
        <p:nvSpPr>
          <p:cNvPr id="11268" name="pole tekstowe 3"/>
          <p:cNvSpPr txBox="1">
            <a:spLocks noChangeArrowheads="1"/>
          </p:cNvSpPr>
          <p:nvPr/>
        </p:nvSpPr>
        <p:spPr bwMode="auto">
          <a:xfrm>
            <a:off x="285750" y="1733550"/>
            <a:ext cx="8715375" cy="358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pl-PL" altLang="pl-PL">
                <a:solidFill>
                  <a:srgbClr val="FFC000"/>
                </a:solidFill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pl-PL" altLang="pl-PL" sz="2000" b="1" u="sng">
                <a:solidFill>
                  <a:srgbClr val="FFC000"/>
                </a:solidFill>
              </a:rPr>
              <a:t>WNIOSKODAWCY :</a:t>
            </a:r>
          </a:p>
          <a:p>
            <a:pPr>
              <a:lnSpc>
                <a:spcPct val="150000"/>
              </a:lnSpc>
            </a:pPr>
            <a:endParaRPr lang="pl-PL" altLang="pl-PL" sz="2000" b="1" u="sng">
              <a:solidFill>
                <a:srgbClr val="FFC000"/>
              </a:solidFill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pl-PL" altLang="pl-PL" sz="2000"/>
              <a:t> jednostki samorządu terytorialnego, ich związki i stowarzyszenia; 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pl-PL" altLang="pl-PL" sz="2000"/>
              <a:t> jednostki podległe jst, w tym jednostki organizacyjne jst; 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pl-PL" altLang="pl-PL" sz="2000"/>
              <a:t> administracja rządowa; 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pl-PL" altLang="pl-PL" sz="2000"/>
              <a:t>organizacje pozarządowe; </a:t>
            </a:r>
          </a:p>
          <a:p>
            <a:pPr eaLnBrk="1" hangingPunct="1">
              <a:buFont typeface="Wingdings" pitchFamily="2" charset="2"/>
              <a:buChar char="Ø"/>
            </a:pPr>
            <a:endParaRPr lang="pl-PL" altLang="pl-PL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2291" name="Prostokąt 2"/>
          <p:cNvSpPr>
            <a:spLocks noChangeArrowheads="1"/>
          </p:cNvSpPr>
          <p:nvPr/>
        </p:nvSpPr>
        <p:spPr bwMode="auto">
          <a:xfrm>
            <a:off x="0" y="1143000"/>
            <a:ext cx="89296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pl-PL" altLang="pl-PL" sz="2000" b="1"/>
              <a:t>Kryteria ocena zgodności projektu ze Strategią ZIT WrOF – 50% wszystkich możliwych punktów</a:t>
            </a:r>
            <a:r>
              <a:rPr lang="pl-PL" altLang="pl-PL"/>
              <a:t>	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285720" y="1857364"/>
          <a:ext cx="8501120" cy="3316508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3240000" sx="102000" sy="102000" algn="ctr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357190"/>
                <a:gridCol w="4357718"/>
                <a:gridCol w="1357322"/>
                <a:gridCol w="1356677"/>
                <a:gridCol w="1072213"/>
              </a:tblGrid>
              <a:tr h="1087203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Lp.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solidFill>
                            <a:srgbClr val="FFC000"/>
                          </a:solidFill>
                          <a:effectLst/>
                        </a:rPr>
                        <a:t>NAZWA KRYTERIUM</a:t>
                      </a:r>
                      <a:endParaRPr lang="pl-PL" sz="1400" dirty="0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solidFill>
                            <a:srgbClr val="FFC000"/>
                          </a:solidFill>
                          <a:effectLst/>
                        </a:rPr>
                        <a:t>OPIS ZNACZENIA KRYTERIUM </a:t>
                      </a:r>
                      <a:endParaRPr lang="pl-PL" sz="1400" dirty="0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50" dirty="0" smtClean="0">
                          <a:solidFill>
                            <a:srgbClr val="FFC000"/>
                          </a:solidFill>
                          <a:effectLst/>
                        </a:rPr>
                        <a:t>MAX. </a:t>
                      </a:r>
                      <a:r>
                        <a:rPr lang="pl-PL" sz="1400" kern="50" baseline="0" dirty="0" smtClean="0">
                          <a:solidFill>
                            <a:srgbClr val="FFC000"/>
                          </a:solidFill>
                          <a:effectLst/>
                        </a:rPr>
                        <a:t> </a:t>
                      </a:r>
                      <a:r>
                        <a:rPr lang="pl-PL" sz="1400" kern="50" dirty="0" smtClean="0">
                          <a:solidFill>
                            <a:srgbClr val="FFC000"/>
                          </a:solidFill>
                          <a:effectLst/>
                        </a:rPr>
                        <a:t>LICZBA PUNKTÓW</a:t>
                      </a: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solidFill>
                            <a:srgbClr val="FFC000"/>
                          </a:solidFill>
                          <a:effectLst/>
                        </a:rPr>
                        <a:t>WAGA KRYTERIUM</a:t>
                      </a:r>
                      <a:endParaRPr lang="pl-PL" sz="1400" dirty="0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  <a:tr h="627309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1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>
                          <a:effectLst/>
                          <a:latin typeface="+mn-lt"/>
                        </a:rPr>
                        <a:t>Wpływ projektu na realizację </a:t>
                      </a: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  Strategii  ZIT WrOF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Kryterium</a:t>
                      </a:r>
                      <a:r>
                        <a:rPr lang="pl-PL" sz="1400" b="0" kern="5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punktowe</a:t>
                      </a:r>
                      <a:endParaRPr lang="pl-PL" sz="1400" b="0" dirty="0">
                        <a:effectLst/>
                        <a:latin typeface="+mn-lt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l-PL" sz="1800" b="1" kern="50" dirty="0" smtClean="0">
                          <a:effectLst/>
                          <a:latin typeface="+mn-lt"/>
                        </a:rPr>
                        <a:t>16,5 </a:t>
                      </a:r>
                      <a:r>
                        <a:rPr lang="pl-PL" sz="1800" b="1" kern="50" dirty="0" err="1" smtClean="0">
                          <a:effectLst/>
                          <a:latin typeface="+mn-lt"/>
                        </a:rPr>
                        <a:t>pkt</a:t>
                      </a:r>
                      <a:endParaRPr lang="pl-PL" sz="18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b="0" kern="50" dirty="0" smtClean="0">
                          <a:effectLst/>
                          <a:latin typeface="+mn-lt"/>
                        </a:rPr>
                        <a:t>50 %</a:t>
                      </a:r>
                      <a:endParaRPr lang="pl-PL" sz="18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  <a:tr h="1000132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Wpływ realizacji projektu na realizację wartości docelowej wskaźników 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b="0" kern="50" dirty="0" smtClean="0">
                        <a:effectLst/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Kryterium</a:t>
                      </a:r>
                      <a:r>
                        <a:rPr lang="pl-PL" sz="1400" b="0" kern="5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punktowe</a:t>
                      </a:r>
                      <a:endParaRPr lang="pl-PL" sz="1400" b="0" dirty="0" smtClean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pl-PL" sz="1400" b="0" dirty="0">
                        <a:effectLst/>
                        <a:latin typeface="+mn-lt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l-PL" sz="18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13,2 </a:t>
                      </a:r>
                      <a:r>
                        <a:rPr lang="pl-PL" sz="1800" b="1" dirty="0" err="1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pkt</a:t>
                      </a:r>
                      <a:endParaRPr lang="pl-PL" sz="18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b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40 %</a:t>
                      </a:r>
                      <a:endParaRPr lang="pl-PL" sz="18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  <a:tr h="535196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>
                          <a:effectLst/>
                          <a:latin typeface="+mn-lt"/>
                        </a:rPr>
                        <a:t>Komplementarny charakter projektu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Kryterium</a:t>
                      </a:r>
                      <a:r>
                        <a:rPr lang="pl-PL" sz="1400" b="0" kern="5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punktowe</a:t>
                      </a:r>
                      <a:endParaRPr lang="pl-PL" sz="1400" b="0" dirty="0">
                        <a:effectLst/>
                        <a:latin typeface="+mn-lt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pl-PL" sz="1800" b="1" baseline="0" dirty="0" smtClean="0">
                          <a:effectLst/>
                          <a:latin typeface="+mn-lt"/>
                        </a:rPr>
                        <a:t>3,3 </a:t>
                      </a:r>
                      <a:r>
                        <a:rPr lang="pl-PL" sz="1800" b="1" dirty="0" err="1" smtClean="0">
                          <a:effectLst/>
                          <a:latin typeface="+mn-lt"/>
                        </a:rPr>
                        <a:t>pkt</a:t>
                      </a:r>
                      <a:endParaRPr lang="pl-PL" sz="18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b="0" kern="50" dirty="0" smtClean="0">
                          <a:effectLst/>
                          <a:latin typeface="+mn-lt"/>
                        </a:rPr>
                        <a:t> 10 %</a:t>
                      </a:r>
                      <a:endParaRPr lang="pl-PL" sz="18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</a:tbl>
          </a:graphicData>
        </a:graphic>
      </p:graphicFrame>
      <p:sp>
        <p:nvSpPr>
          <p:cNvPr id="5" name="Prostokąt 4"/>
          <p:cNvSpPr/>
          <p:nvPr/>
        </p:nvSpPr>
        <p:spPr>
          <a:xfrm>
            <a:off x="285750" y="5214938"/>
            <a:ext cx="8501063" cy="1200150"/>
          </a:xfrm>
          <a:prstGeom prst="rect">
            <a:avLst/>
          </a:prstGeom>
          <a:solidFill>
            <a:schemeClr val="accent1"/>
          </a:solidFill>
          <a:effectLst>
            <a:outerShdw blurRad="50800" dist="50800" dir="2700000" sx="102000" sy="102000" algn="ctr" rotWithShape="0">
              <a:srgbClr val="000000">
                <a:alpha val="40000"/>
              </a:srgbClr>
            </a:outerShdw>
          </a:effectLst>
        </p:spPr>
        <p:txBody>
          <a:bodyPr>
            <a:spAutoFit/>
          </a:bodyPr>
          <a:lstStyle/>
          <a:p>
            <a:pPr algn="ctr" eaLnBrk="0" hangingPunct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pl-PL" sz="1600" b="1" kern="50" dirty="0">
                <a:solidFill>
                  <a:srgbClr val="FFC000"/>
                </a:solidFill>
                <a:latin typeface="+mn-lt"/>
              </a:rPr>
              <a:t>UWAGA!!!                                                                                                                                                          </a:t>
            </a:r>
            <a:r>
              <a:rPr lang="pl-PL" sz="1600" kern="50" dirty="0">
                <a:solidFill>
                  <a:schemeClr val="bg1"/>
                </a:solidFill>
                <a:latin typeface="+mn-lt"/>
              </a:rPr>
              <a:t>Projekt musi otrzymać min. </a:t>
            </a:r>
            <a:r>
              <a:rPr lang="pl-PL" sz="1600" b="1" kern="50" dirty="0">
                <a:solidFill>
                  <a:schemeClr val="bg1"/>
                </a:solidFill>
                <a:latin typeface="+mn-lt"/>
              </a:rPr>
              <a:t>4,95 </a:t>
            </a:r>
            <a:r>
              <a:rPr lang="pl-PL" sz="1600" b="1" kern="50" dirty="0" err="1">
                <a:solidFill>
                  <a:schemeClr val="bg1"/>
                </a:solidFill>
                <a:latin typeface="+mn-lt"/>
              </a:rPr>
              <a:t>pkt</a:t>
            </a:r>
            <a:r>
              <a:rPr lang="pl-PL" sz="1600" b="1" kern="50" dirty="0">
                <a:solidFill>
                  <a:schemeClr val="bg1"/>
                </a:solidFill>
                <a:latin typeface="+mn-lt"/>
              </a:rPr>
              <a:t> </a:t>
            </a:r>
            <a:r>
              <a:rPr lang="pl-PL" sz="1600" b="1" kern="50" dirty="0">
                <a:solidFill>
                  <a:schemeClr val="bg1"/>
                </a:solidFill>
                <a:latin typeface="+mn-lt"/>
              </a:rPr>
              <a:t> </a:t>
            </a:r>
            <a:r>
              <a:rPr lang="pl-PL" sz="1600" kern="50" dirty="0">
                <a:solidFill>
                  <a:schemeClr val="bg1"/>
                </a:solidFill>
                <a:latin typeface="+mn-lt"/>
              </a:rPr>
              <a:t>(tj. </a:t>
            </a:r>
            <a:r>
              <a:rPr lang="pl-PL" sz="1600" b="1" kern="50" dirty="0">
                <a:solidFill>
                  <a:schemeClr val="bg1"/>
                </a:solidFill>
                <a:latin typeface="+mn-lt"/>
              </a:rPr>
              <a:t>15% </a:t>
            </a:r>
            <a:r>
              <a:rPr lang="pl-PL" sz="1600" kern="50" dirty="0">
                <a:solidFill>
                  <a:schemeClr val="bg1"/>
                </a:solidFill>
                <a:latin typeface="+mn-lt"/>
              </a:rPr>
              <a:t>możliwej do uzyskania oceny maksymalnej)- </a:t>
            </a:r>
            <a:r>
              <a:rPr lang="pl-PL" sz="1600" dirty="0">
                <a:solidFill>
                  <a:schemeClr val="bg1"/>
                </a:solidFill>
              </a:rPr>
              <a:t>niespełnienie kryterium oznacza </a:t>
            </a:r>
            <a:r>
              <a:rPr lang="pl-PL" sz="1600" b="1" u="sng" dirty="0">
                <a:solidFill>
                  <a:schemeClr val="bg1"/>
                </a:solidFill>
              </a:rPr>
              <a:t>odrzucenie wniosku</a:t>
            </a:r>
            <a:r>
              <a:rPr lang="pl-PL" sz="1600" b="1" u="sng" kern="50" dirty="0">
                <a:solidFill>
                  <a:schemeClr val="bg1"/>
                </a:solidFill>
                <a:latin typeface="+mn-lt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5" name="Prostokąt 4"/>
          <p:cNvSpPr/>
          <p:nvPr/>
        </p:nvSpPr>
        <p:spPr>
          <a:xfrm>
            <a:off x="500063" y="1071563"/>
            <a:ext cx="8215312" cy="2968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lnSpc>
                <a:spcPts val="16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pl-PL" altLang="pl-PL" sz="2000" b="1" u="sng" dirty="0"/>
              <a:t>Kryterium 1: </a:t>
            </a:r>
            <a:r>
              <a:rPr lang="pl-PL" sz="2000" b="1" u="sng" kern="50" dirty="0">
                <a:solidFill>
                  <a:prstClr val="black"/>
                </a:solidFill>
              </a:rPr>
              <a:t>Wpływ projektu na realizację Strategii ZIT </a:t>
            </a:r>
            <a:r>
              <a:rPr lang="pl-PL" sz="2000" b="1" u="sng" kern="50" dirty="0" err="1">
                <a:solidFill>
                  <a:prstClr val="black"/>
                </a:solidFill>
              </a:rPr>
              <a:t>WrOF</a:t>
            </a:r>
            <a:endParaRPr lang="pl-PL" sz="2000" b="1" u="sng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500063" y="1785938"/>
            <a:ext cx="8215312" cy="1816100"/>
          </a:xfrm>
          <a:prstGeom prst="rect">
            <a:avLst/>
          </a:prstGeom>
          <a:solidFill>
            <a:schemeClr val="accent1"/>
          </a:solidFill>
          <a:effectLst>
            <a:outerShdw blurRad="50800" dist="50800" dir="3240000" sx="102000" sy="102000" algn="ctr" rotWithShape="0">
              <a:srgbClr val="000000">
                <a:alpha val="43000"/>
              </a:srgbClr>
            </a:outerShdw>
          </a:effectLst>
        </p:spPr>
        <p:txBody>
          <a:bodyPr>
            <a:spAutoFit/>
          </a:bodyPr>
          <a:lstStyle/>
          <a:p>
            <a:pPr marL="177800" indent="-177800" algn="just" eaLnBrk="0" hangingPunct="0">
              <a:buFont typeface="Wingdings" pitchFamily="2" charset="2"/>
              <a:buChar char="ü"/>
              <a:defRPr/>
            </a:pPr>
            <a:r>
              <a:rPr lang="pl-PL" sz="1600" dirty="0">
                <a:solidFill>
                  <a:schemeClr val="bg1"/>
                </a:solidFill>
              </a:rPr>
              <a:t>sprawdzana będzie </a:t>
            </a:r>
            <a:r>
              <a:rPr lang="pl-PL" sz="1600" b="1" dirty="0">
                <a:solidFill>
                  <a:srgbClr val="FFC000"/>
                </a:solidFill>
              </a:rPr>
              <a:t>zbieżność zapisów </a:t>
            </a:r>
            <a:r>
              <a:rPr lang="pl-PL" sz="1600" dirty="0">
                <a:solidFill>
                  <a:schemeClr val="bg1"/>
                </a:solidFill>
              </a:rPr>
              <a:t>we wniosku aplikacyjnym z zapisami Strategii ZIT </a:t>
            </a:r>
            <a:r>
              <a:rPr lang="pl-PL" sz="1600" dirty="0" err="1">
                <a:solidFill>
                  <a:schemeClr val="bg1"/>
                </a:solidFill>
              </a:rPr>
              <a:t>WrOF</a:t>
            </a:r>
            <a:r>
              <a:rPr lang="pl-PL" sz="1600" dirty="0">
                <a:solidFill>
                  <a:schemeClr val="bg1"/>
                </a:solidFill>
              </a:rPr>
              <a:t>;</a:t>
            </a:r>
          </a:p>
          <a:p>
            <a:pPr marL="177800" indent="-177800" algn="just" eaLnBrk="0" hangingPunct="0">
              <a:buFont typeface="Wingdings" pitchFamily="2" charset="2"/>
              <a:buChar char="ü"/>
              <a:defRPr/>
            </a:pPr>
            <a:endParaRPr lang="pl-PL" sz="1600" dirty="0">
              <a:solidFill>
                <a:schemeClr val="bg1"/>
              </a:solidFill>
            </a:endParaRPr>
          </a:p>
          <a:p>
            <a:pPr marL="177800" indent="-177800" algn="just" eaLnBrk="0" hangingPunct="0">
              <a:buFont typeface="Wingdings" pitchFamily="2" charset="2"/>
              <a:buChar char="ü"/>
              <a:defRPr/>
            </a:pPr>
            <a:r>
              <a:rPr lang="pl-PL" sz="1600" dirty="0">
                <a:solidFill>
                  <a:schemeClr val="bg1"/>
                </a:solidFill>
              </a:rPr>
              <a:t>weryfikowany będzie </a:t>
            </a:r>
            <a:r>
              <a:rPr lang="pl-PL" sz="1600" b="1" dirty="0">
                <a:solidFill>
                  <a:srgbClr val="FFC000"/>
                </a:solidFill>
              </a:rPr>
              <a:t>faktyczny wpływ zaproponowanych działań </a:t>
            </a:r>
            <a:r>
              <a:rPr lang="pl-PL" sz="1600" dirty="0">
                <a:solidFill>
                  <a:schemeClr val="bg1"/>
                </a:solidFill>
              </a:rPr>
              <a:t>na minimalizację negatywnych zjawisk opisanych w Strategii ZIT  </a:t>
            </a:r>
            <a:r>
              <a:rPr lang="pl-PL" sz="1600" dirty="0" err="1">
                <a:solidFill>
                  <a:schemeClr val="bg1"/>
                </a:solidFill>
              </a:rPr>
              <a:t>WrOF</a:t>
            </a:r>
            <a:r>
              <a:rPr lang="pl-PL" sz="1600" dirty="0">
                <a:solidFill>
                  <a:schemeClr val="bg1"/>
                </a:solidFill>
              </a:rPr>
              <a:t>;</a:t>
            </a:r>
          </a:p>
          <a:p>
            <a:pPr marL="177800" indent="-177800" algn="just" eaLnBrk="0" hangingPunct="0">
              <a:buFont typeface="Wingdings" pitchFamily="2" charset="2"/>
              <a:buChar char="ü"/>
              <a:defRPr/>
            </a:pPr>
            <a:endParaRPr lang="pl-PL" sz="1600" dirty="0">
              <a:solidFill>
                <a:schemeClr val="bg1"/>
              </a:solidFill>
            </a:endParaRPr>
          </a:p>
          <a:p>
            <a:pPr marL="177800" indent="-177800" algn="just" eaLnBrk="0" hangingPunct="0">
              <a:buFont typeface="Wingdings" pitchFamily="2" charset="2"/>
              <a:buChar char="ü"/>
              <a:defRPr/>
            </a:pPr>
            <a:r>
              <a:rPr lang="pl-PL" sz="1600" dirty="0">
                <a:solidFill>
                  <a:schemeClr val="bg1"/>
                </a:solidFill>
              </a:rPr>
              <a:t>ocena na podstawie </a:t>
            </a:r>
            <a:r>
              <a:rPr lang="pl-PL" sz="1600" b="1" dirty="0">
                <a:solidFill>
                  <a:srgbClr val="FFC000"/>
                </a:solidFill>
              </a:rPr>
              <a:t>5 </a:t>
            </a:r>
            <a:r>
              <a:rPr lang="pl-PL" sz="1600" b="1" dirty="0" err="1">
                <a:solidFill>
                  <a:srgbClr val="FFC000"/>
                </a:solidFill>
              </a:rPr>
              <a:t>podkryteriów</a:t>
            </a:r>
            <a:r>
              <a:rPr lang="pl-PL" sz="1600" b="1" dirty="0">
                <a:solidFill>
                  <a:srgbClr val="FFC000"/>
                </a:solidFill>
              </a:rPr>
              <a:t> szczegółowych.</a:t>
            </a:r>
          </a:p>
          <a:p>
            <a:pPr marL="177800" indent="-177800" algn="just" eaLnBrk="0" hangingPunct="0">
              <a:defRPr/>
            </a:pPr>
            <a:endParaRPr lang="pl-PL" sz="1600" dirty="0">
              <a:solidFill>
                <a:schemeClr val="bg1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500063" y="4214813"/>
            <a:ext cx="8215312" cy="1087437"/>
          </a:xfrm>
          <a:prstGeom prst="rect">
            <a:avLst/>
          </a:prstGeom>
          <a:solidFill>
            <a:schemeClr val="accent1"/>
          </a:solidFill>
          <a:effectLst>
            <a:outerShdw blurRad="50800" dist="50800" dir="3240000" sx="102000" sy="102000" algn="ctr" rotWithShape="0">
              <a:srgbClr val="000000">
                <a:alpha val="43000"/>
              </a:srgbClr>
            </a:outerShdw>
          </a:effectLst>
        </p:spPr>
        <p:txBody>
          <a:bodyPr>
            <a:spAutoFit/>
          </a:bodyPr>
          <a:lstStyle/>
          <a:p>
            <a:pPr eaLnBrk="0" hangingPunct="0">
              <a:spcBef>
                <a:spcPts val="1000"/>
              </a:spcBef>
              <a:defRPr/>
            </a:pPr>
            <a:r>
              <a:rPr lang="pl-PL" sz="1600" b="1" dirty="0">
                <a:solidFill>
                  <a:schemeClr val="bg1"/>
                </a:solidFill>
              </a:rPr>
              <a:t>Ocena wpływu projektu na realizację  Strategii ZIT </a:t>
            </a:r>
            <a:r>
              <a:rPr lang="pl-PL" sz="1600" b="1" dirty="0" err="1">
                <a:solidFill>
                  <a:schemeClr val="bg1"/>
                </a:solidFill>
              </a:rPr>
              <a:t>WrOF</a:t>
            </a:r>
            <a:r>
              <a:rPr lang="pl-PL" sz="1600" b="1" dirty="0">
                <a:solidFill>
                  <a:schemeClr val="bg1"/>
                </a:solidFill>
              </a:rPr>
              <a:t>:</a:t>
            </a:r>
          </a:p>
          <a:p>
            <a:pPr eaLnBrk="0" hangingPunct="0">
              <a:spcBef>
                <a:spcPts val="1000"/>
              </a:spcBef>
              <a:buFont typeface="Wingdings" pitchFamily="2" charset="2"/>
              <a:buChar char="ü"/>
              <a:defRPr/>
            </a:pPr>
            <a:r>
              <a:rPr lang="pl-PL" sz="1600" dirty="0">
                <a:solidFill>
                  <a:schemeClr val="bg1"/>
                </a:solidFill>
              </a:rPr>
              <a:t>ma charakter </a:t>
            </a:r>
            <a:r>
              <a:rPr lang="pl-PL" sz="1600" b="1" dirty="0">
                <a:solidFill>
                  <a:schemeClr val="bg1"/>
                </a:solidFill>
              </a:rPr>
              <a:t>opisowy</a:t>
            </a:r>
            <a:r>
              <a:rPr lang="pl-PL" sz="1600" dirty="0">
                <a:solidFill>
                  <a:schemeClr val="bg1"/>
                </a:solidFill>
              </a:rPr>
              <a:t>;</a:t>
            </a:r>
          </a:p>
          <a:p>
            <a:pPr eaLnBrk="0" hangingPunct="0">
              <a:spcBef>
                <a:spcPts val="1000"/>
              </a:spcBef>
              <a:buFont typeface="Wingdings" pitchFamily="2" charset="2"/>
              <a:buChar char="ü"/>
              <a:defRPr/>
            </a:pPr>
            <a:r>
              <a:rPr lang="pl-PL" sz="1600" dirty="0">
                <a:solidFill>
                  <a:schemeClr val="bg1"/>
                </a:solidFill>
              </a:rPr>
              <a:t> </a:t>
            </a:r>
            <a:r>
              <a:rPr lang="pl-PL" sz="1600" dirty="0">
                <a:solidFill>
                  <a:schemeClr val="bg1"/>
                </a:solidFill>
                <a:cs typeface="Times New Roman" pitchFamily="18" charset="0"/>
              </a:rPr>
              <a:t>będzie zawierała </a:t>
            </a:r>
            <a:r>
              <a:rPr lang="pl-PL" sz="1600" b="1" dirty="0">
                <a:solidFill>
                  <a:schemeClr val="bg1"/>
                </a:solidFill>
                <a:cs typeface="Times New Roman" pitchFamily="18" charset="0"/>
              </a:rPr>
              <a:t>szczegółowe uzasadnienie </a:t>
            </a:r>
            <a:r>
              <a:rPr lang="pl-PL" sz="1600" dirty="0">
                <a:solidFill>
                  <a:schemeClr val="bg1"/>
                </a:solidFill>
                <a:cs typeface="Times New Roman" pitchFamily="18" charset="0"/>
              </a:rPr>
              <a:t>dla przyznanej liczby punktów.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5" name="Prostokąt 4"/>
          <p:cNvSpPr/>
          <p:nvPr/>
        </p:nvSpPr>
        <p:spPr>
          <a:xfrm>
            <a:off x="500063" y="1214438"/>
            <a:ext cx="8215312" cy="2968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lnSpc>
                <a:spcPts val="16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pl-PL" altLang="pl-PL" sz="2000" b="1" u="sng" dirty="0"/>
              <a:t>Kryterium 1: </a:t>
            </a:r>
            <a:r>
              <a:rPr lang="pl-PL" sz="2000" b="1" u="sng" kern="50" dirty="0">
                <a:solidFill>
                  <a:prstClr val="black"/>
                </a:solidFill>
              </a:rPr>
              <a:t>Wpływ projektu na realizację Strategii ZIT </a:t>
            </a:r>
            <a:r>
              <a:rPr lang="pl-PL" sz="2000" b="1" u="sng" kern="50" dirty="0" err="1">
                <a:solidFill>
                  <a:prstClr val="black"/>
                </a:solidFill>
              </a:rPr>
              <a:t>WrOF</a:t>
            </a:r>
            <a:r>
              <a:rPr lang="pl-PL" sz="2000" b="1" u="sng" kern="50" dirty="0">
                <a:solidFill>
                  <a:prstClr val="black"/>
                </a:solidFill>
              </a:rPr>
              <a:t> – c.d.</a:t>
            </a:r>
            <a:endParaRPr lang="pl-PL" sz="2000" b="1" u="sng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357188" y="1714500"/>
          <a:ext cx="8572500" cy="4370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533"/>
                <a:gridCol w="6357967"/>
              </a:tblGrid>
              <a:tr h="4999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 smtClean="0">
                          <a:solidFill>
                            <a:srgbClr val="FFC000"/>
                          </a:solidFill>
                        </a:rPr>
                        <a:t>PODKRYTERIUM</a:t>
                      </a:r>
                      <a:endParaRPr lang="pl-PL" sz="2000" b="1" dirty="0" smtClean="0">
                        <a:solidFill>
                          <a:srgbClr val="FFC000"/>
                        </a:solidFill>
                      </a:endParaRPr>
                    </a:p>
                  </a:txBody>
                  <a:tcPr marL="91439" marR="91439" marT="45713" marB="4571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 smtClean="0">
                          <a:solidFill>
                            <a:srgbClr val="FFC000"/>
                          </a:solidFill>
                        </a:rPr>
                        <a:t>PUNKTACJA</a:t>
                      </a:r>
                      <a:endParaRPr lang="pl-PL" sz="2000" b="1" dirty="0" smtClean="0">
                        <a:solidFill>
                          <a:srgbClr val="FFC000"/>
                        </a:solidFill>
                      </a:endParaRPr>
                    </a:p>
                  </a:txBody>
                  <a:tcPr marL="91439" marR="91439" marT="45713" marB="45713" anchor="ctr"/>
                </a:tc>
              </a:tr>
              <a:tr h="22856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/>
                        <a:t>1.1</a:t>
                      </a:r>
                      <a:r>
                        <a:rPr lang="pl-PL" sz="1400" b="1" baseline="0" dirty="0" smtClean="0"/>
                        <a:t> 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Czy projekt przyczynia się do zminimalizowania wiodącego problemu zdiagnozowanego w Strategii ZIT </a:t>
                      </a:r>
                      <a:r>
                        <a:rPr lang="pl-PL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WrOF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?</a:t>
                      </a:r>
                      <a:endParaRPr lang="pl-PL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13" marB="45713" anchor="ctr"/>
                </a:tc>
                <a:tc>
                  <a:txBody>
                    <a:bodyPr/>
                    <a:lstStyle/>
                    <a:p>
                      <a:pPr lvl="0">
                        <a:buFont typeface="Wingdings" pitchFamily="2" charset="2"/>
                        <a:buChar char="Ø"/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projekt 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nie przyczynia się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do zminimalizowania wiodącego problemu zdiagnozowanego w Strategii ZIT </a:t>
                      </a:r>
                      <a:r>
                        <a:rPr lang="pl-PL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WrOF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- 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  </a:t>
                      </a:r>
                      <a:r>
                        <a:rPr lang="pl-PL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endParaRPr lang="pl-PL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Wingdings" pitchFamily="2" charset="2"/>
                        <a:buChar char="Ø"/>
                      </a:pPr>
                      <a:endParaRPr lang="pl-PL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Wingdings" pitchFamily="2" charset="2"/>
                        <a:buChar char="Ø"/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projekt 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przyczynia się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do zminimalizowania wiodącego problemu zdiagnozowanego w Strategii ZIT </a:t>
                      </a:r>
                      <a:r>
                        <a:rPr lang="pl-PL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WrOF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- 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9,5  </a:t>
                      </a:r>
                      <a:r>
                        <a:rPr lang="pl-PL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endParaRPr lang="pl-PL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Wingdings" pitchFamily="2" charset="2"/>
                        <a:buChar char="Ø"/>
                      </a:pPr>
                      <a:endParaRPr lang="pl-PL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Font typeface="Wingdings" pitchFamily="2" charset="2"/>
                        <a:buChar char="Ø"/>
                      </a:pPr>
                      <a:endParaRPr lang="pl-PL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Font typeface="Wingdings" pitchFamily="2" charset="2"/>
                        <a:buChar char="Ø"/>
                      </a:pPr>
                      <a:endParaRPr lang="pl-PL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13" marB="45713" anchor="ctr"/>
                </a:tc>
              </a:tr>
              <a:tr h="15847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/>
                        <a:t>1.2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 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Powierzchnia obszaru, na której zostanie zwiększona naturalna retencja wody</a:t>
                      </a:r>
                    </a:p>
                    <a:p>
                      <a:endParaRPr lang="pl-PL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13" marB="45713" anchor="ctr"/>
                </a:tc>
                <a:tc>
                  <a:txBody>
                    <a:bodyPr/>
                    <a:lstStyle/>
                    <a:p>
                      <a:pPr lvl="0">
                        <a:buFont typeface="Wingdings" pitchFamily="2" charset="2"/>
                        <a:buChar char="Ø"/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powierzchnia obszaru do 0,5 ha  - 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 </a:t>
                      </a:r>
                      <a:r>
                        <a:rPr lang="pl-PL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endParaRPr lang="pl-PL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Wingdings" pitchFamily="2" charset="2"/>
                        <a:buChar char="Ø"/>
                      </a:pPr>
                      <a:endParaRPr lang="pl-PL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Wingdings" pitchFamily="2" charset="2"/>
                        <a:buChar char="Ø"/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powierzchnia obszaru powyżej 0,5 ha – 1 ha  - 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</a:t>
                      </a:r>
                      <a:r>
                        <a:rPr lang="pl-PL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endParaRPr lang="pl-PL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Wingdings" pitchFamily="2" charset="2"/>
                        <a:buChar char="Ø"/>
                      </a:pPr>
                      <a:endParaRPr lang="pl-PL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Wingdings" pitchFamily="2" charset="2"/>
                        <a:buChar char="Ø"/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powierzchnia obszaru powyżej 1 ha- 4 ha  - 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lang="pl-PL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endParaRPr lang="pl-PL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Wingdings" pitchFamily="2" charset="2"/>
                        <a:buChar char="Ø"/>
                      </a:pPr>
                      <a:endParaRPr lang="pl-PL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Wingdings" pitchFamily="2" charset="2"/>
                        <a:buChar char="Ø"/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powierzchnia obszaru powyżej 4 ha -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</a:t>
                      </a:r>
                      <a:r>
                        <a:rPr lang="pl-PL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endParaRPr lang="pl-PL" sz="1400" b="1" u="sng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45713" marB="45713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5" name="Prostokąt 4"/>
          <p:cNvSpPr/>
          <p:nvPr/>
        </p:nvSpPr>
        <p:spPr>
          <a:xfrm>
            <a:off x="428625" y="1071563"/>
            <a:ext cx="8215313" cy="2968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lnSpc>
                <a:spcPts val="16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pl-PL" altLang="pl-PL" sz="2000" b="1" u="sng" dirty="0"/>
              <a:t>Kryterium 1: </a:t>
            </a:r>
            <a:r>
              <a:rPr lang="pl-PL" sz="2000" b="1" u="sng" kern="50" dirty="0">
                <a:solidFill>
                  <a:prstClr val="black"/>
                </a:solidFill>
              </a:rPr>
              <a:t>Wpływ projektu na realizację Strategii ZIT </a:t>
            </a:r>
            <a:r>
              <a:rPr lang="pl-PL" sz="2000" b="1" u="sng" kern="50" dirty="0" err="1">
                <a:solidFill>
                  <a:prstClr val="black"/>
                </a:solidFill>
              </a:rPr>
              <a:t>WrOF</a:t>
            </a:r>
            <a:r>
              <a:rPr lang="pl-PL" sz="2000" b="1" u="sng" kern="50" dirty="0">
                <a:solidFill>
                  <a:prstClr val="black"/>
                </a:solidFill>
              </a:rPr>
              <a:t> – c.d.</a:t>
            </a:r>
            <a:endParaRPr lang="pl-PL" sz="2000" b="1" u="sng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142875" y="1428750"/>
          <a:ext cx="8858250" cy="5013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3028"/>
                <a:gridCol w="6735222"/>
              </a:tblGrid>
              <a:tr h="7821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 smtClean="0">
                          <a:solidFill>
                            <a:srgbClr val="FFC000"/>
                          </a:solidFill>
                        </a:rPr>
                        <a:t>PODKRYTERIUM</a:t>
                      </a:r>
                      <a:endParaRPr lang="pl-PL" sz="2000" b="1" dirty="0" smtClean="0">
                        <a:solidFill>
                          <a:srgbClr val="FFC000"/>
                        </a:solidFill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 smtClean="0">
                          <a:solidFill>
                            <a:srgbClr val="FFC000"/>
                          </a:solidFill>
                        </a:rPr>
                        <a:t>PUNKTACJA</a:t>
                      </a:r>
                      <a:endParaRPr lang="pl-PL" sz="2000" b="1" dirty="0" smtClean="0">
                        <a:solidFill>
                          <a:srgbClr val="FFC000"/>
                        </a:solidFill>
                      </a:endParaRPr>
                    </a:p>
                  </a:txBody>
                  <a:tcPr marT="45714" marB="45714" anchor="ctr"/>
                </a:tc>
              </a:tr>
              <a:tr h="1503533">
                <a:tc>
                  <a:txBody>
                    <a:bodyPr/>
                    <a:lstStyle/>
                    <a:p>
                      <a:r>
                        <a:rPr lang="pl-PL" sz="1400" b="1" dirty="0" smtClean="0"/>
                        <a:t>1.3 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Wpływ na obszary chronione</a:t>
                      </a:r>
                      <a:endParaRPr lang="pl-PL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lvl="0">
                        <a:buFont typeface="Wingdings" pitchFamily="2" charset="2"/>
                        <a:buChar char="Ø"/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projekt ma 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neutralny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wpływ na ochronę obszarów cennych przyrodniczo lub brak informacji w tym zakresie- 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 </a:t>
                      </a:r>
                      <a:r>
                        <a:rPr lang="pl-PL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endParaRPr lang="pl-PL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Wingdings" pitchFamily="2" charset="2"/>
                        <a:buChar char="Ø"/>
                      </a:pPr>
                      <a:endParaRPr lang="pl-PL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Wingdings" pitchFamily="2" charset="2"/>
                        <a:buChar char="Ø"/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projekt 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pozytywnie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wpływa na ochronę obszarów cennych przyrodniczo- 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</a:t>
                      </a:r>
                      <a:r>
                        <a:rPr lang="pl-PL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endParaRPr lang="pl-PL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Ø"/>
                      </a:pPr>
                      <a:endParaRPr lang="pl-PL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/>
                </a:tc>
              </a:tr>
              <a:tr h="11428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/>
                        <a:t>1.4 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Działania edukacyjne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lvl="0">
                        <a:buFont typeface="Wingdings" pitchFamily="2" charset="2"/>
                        <a:buChar char="Ø"/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projekt 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nie przewiduje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działań edukacyjnych lub brak informacji w tym zakresie – 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 </a:t>
                      </a:r>
                      <a:r>
                        <a:rPr lang="pl-PL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endParaRPr lang="pl-PL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Wingdings" pitchFamily="2" charset="2"/>
                        <a:buNone/>
                      </a:pPr>
                      <a:endParaRPr lang="pl-PL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Wingdings" pitchFamily="2" charset="2"/>
                        <a:buChar char="Ø"/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projekt obejmuje działania -edukacyjne – 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</a:t>
                      </a:r>
                      <a:r>
                        <a:rPr lang="pl-PL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endParaRPr lang="pl-PL" sz="1400" b="1" u="sng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4" marB="45714" anchor="ctr"/>
                </a:tc>
              </a:tr>
              <a:tr h="15847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1.5 Miejsce realizacji projektu</a:t>
                      </a:r>
                      <a:endParaRPr lang="pl-PL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pl-PL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Wingdings" pitchFamily="2" charset="2"/>
                        <a:buChar char="Ø"/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projekt 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nie będzie realizowany 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 terenie doliny Odry, Oławy lub Widawy, we wschodniej części </a:t>
                      </a:r>
                      <a:r>
                        <a:rPr lang="pl-PL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WrOF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 </a:t>
                      </a:r>
                      <a:r>
                        <a:rPr lang="pl-PL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endParaRPr lang="pl-PL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Wingdings" pitchFamily="2" charset="2"/>
                        <a:buChar char="Ø"/>
                      </a:pPr>
                      <a:endParaRPr lang="pl-PL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Wingdings" pitchFamily="2" charset="2"/>
                        <a:buChar char="Ø"/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projekt 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będzie realizowany 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 terenie doliny Odry, Oławy lub Widawy, we wschodniej części </a:t>
                      </a:r>
                      <a:r>
                        <a:rPr lang="pl-PL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WrOF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lang="pl-PL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endParaRPr lang="pl-PL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Wingdings" pitchFamily="2" charset="2"/>
                        <a:buChar char="Ø"/>
                      </a:pPr>
                      <a:endParaRPr lang="pl-PL" sz="1400" b="1" u="sng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4" marB="45714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2291" name="Prostokąt 2"/>
          <p:cNvSpPr>
            <a:spLocks noChangeArrowheads="1"/>
          </p:cNvSpPr>
          <p:nvPr/>
        </p:nvSpPr>
        <p:spPr bwMode="auto">
          <a:xfrm>
            <a:off x="857250" y="928688"/>
            <a:ext cx="7786688" cy="7080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defRPr/>
            </a:pPr>
            <a:r>
              <a:rPr lang="pl-PL" altLang="pl-PL" sz="2000" b="1" u="sng" dirty="0" smtClean="0">
                <a:latin typeface="+mn-lt"/>
              </a:rPr>
              <a:t>Kryterium 2: </a:t>
            </a:r>
            <a:r>
              <a:rPr lang="pl-PL" sz="2000" b="1" u="sng" dirty="0" smtClean="0">
                <a:latin typeface="+mn-lt"/>
              </a:rPr>
              <a:t>Wpływ realizacji projektu na realizację wartości docelowej wskaźników monitoringu realizacji celów Strategii ZIT </a:t>
            </a:r>
            <a:r>
              <a:rPr lang="pl-PL" sz="2000" b="1" u="sng" dirty="0" err="1" smtClean="0">
                <a:latin typeface="+mn-lt"/>
              </a:rPr>
              <a:t>WrOF</a:t>
            </a:r>
            <a:endParaRPr lang="pl-PL" altLang="pl-PL" sz="2000" u="sng" dirty="0" smtClean="0">
              <a:latin typeface="+mn-lt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214313" y="1714500"/>
          <a:ext cx="8643937" cy="4437063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285969"/>
                <a:gridCol w="3071812"/>
                <a:gridCol w="3286156"/>
              </a:tblGrid>
              <a:tr h="11429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kern="50" dirty="0"/>
                        <a:t>Wyszczególnienie</a:t>
                      </a:r>
                      <a:endParaRPr lang="pl-PL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99" marR="46299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Liczba ludności odnoszącej korzyści ze środków ochrony przeciwpowodziowej</a:t>
                      </a:r>
                      <a:endParaRPr lang="pl-PL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[osoby]</a:t>
                      </a:r>
                      <a:endParaRPr lang="pl-PL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99" marR="46299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b="1" kern="120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l-PL" sz="1400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Pojemność 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obiektów małej retencji</a:t>
                      </a:r>
                      <a:endParaRPr lang="pl-PL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[m3]</a:t>
                      </a:r>
                      <a:endParaRPr lang="pl-PL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99" marR="46299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5714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kern="50" dirty="0"/>
                        <a:t>0 (brak wpływu i wpływ nieznaczący)</a:t>
                      </a:r>
                      <a:endParaRPr lang="pl-PL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99" marR="46299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 500</a:t>
                      </a:r>
                    </a:p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 </a:t>
                      </a:r>
                      <a:r>
                        <a:rPr lang="pl-PL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endParaRPr lang="pl-PL" sz="1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299" marR="46299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 10 000</a:t>
                      </a:r>
                    </a:p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 </a:t>
                      </a:r>
                      <a:r>
                        <a:rPr lang="pl-PL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endParaRPr lang="pl-PL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99" marR="46299" marT="0" marB="0" anchor="ctr"/>
                </a:tc>
              </a:tr>
              <a:tr h="4907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kern="50" dirty="0"/>
                        <a:t>25% maksymalnej oceny (niski wpływ) </a:t>
                      </a:r>
                      <a:endParaRPr lang="pl-PL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99" marR="46299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powyżej 500-2000</a:t>
                      </a:r>
                    </a:p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1,65 </a:t>
                      </a:r>
                      <a:r>
                        <a:rPr lang="pl-PL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endParaRPr lang="pl-PL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99" marR="46299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powyżej 10 000 - 50 000</a:t>
                      </a:r>
                    </a:p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1,65 </a:t>
                      </a:r>
                      <a:r>
                        <a:rPr lang="pl-PL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endParaRPr lang="pl-PL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99" marR="46299" marT="0" marB="0" anchor="ctr"/>
                </a:tc>
              </a:tr>
              <a:tr h="5219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kern="50" dirty="0"/>
                        <a:t>50% maksymalnej oceny (średni wpływ) </a:t>
                      </a:r>
                      <a:endParaRPr lang="pl-PL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99" marR="46299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powyżej 2000-3000</a:t>
                      </a:r>
                      <a:r>
                        <a:rPr lang="pl-PL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3,3 </a:t>
                      </a:r>
                      <a:r>
                        <a:rPr lang="pl-PL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endParaRPr lang="pl-PL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99" marR="46299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powyżej 50 000-100 000</a:t>
                      </a:r>
                    </a:p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3,3 </a:t>
                      </a:r>
                      <a:r>
                        <a:rPr lang="pl-PL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endParaRPr lang="pl-PL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99" marR="46299" marT="0" marB="0" anchor="ctr"/>
                </a:tc>
              </a:tr>
              <a:tr h="6720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kern="50" dirty="0"/>
                        <a:t>100% maksymalnej oceny (wysoki wpływ)</a:t>
                      </a:r>
                      <a:endParaRPr lang="pl-PL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99" marR="46299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powyżej 3000</a:t>
                      </a:r>
                    </a:p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6,6 </a:t>
                      </a:r>
                      <a:r>
                        <a:rPr lang="pl-PL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endParaRPr lang="pl-PL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l-PL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99" marR="46299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powyżej 100 000</a:t>
                      </a:r>
                    </a:p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6,6 </a:t>
                      </a:r>
                      <a:r>
                        <a:rPr lang="pl-PL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endParaRPr lang="pl-PL" sz="14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l-PL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99" marR="46299" marT="0" marB="0" anchor="ctr"/>
                </a:tc>
              </a:tr>
              <a:tr h="3626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kern="50" dirty="0"/>
                        <a:t>Waga danego wskaźnika</a:t>
                      </a:r>
                      <a:endParaRPr lang="pl-PL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99" marR="46299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50 %</a:t>
                      </a:r>
                      <a:endParaRPr lang="pl-PL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99" marR="46299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50 %</a:t>
                      </a:r>
                      <a:endParaRPr lang="pl-PL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99" marR="46299" marT="0" marB="0" anchor="ctr"/>
                </a:tc>
              </a:tr>
              <a:tr h="6752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kern="50" dirty="0"/>
                        <a:t>Ocena:</a:t>
                      </a:r>
                      <a:endParaRPr lang="pl-PL" sz="1400" b="1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kern="50" dirty="0"/>
                        <a:t>(max </a:t>
                      </a:r>
                      <a:r>
                        <a:rPr lang="pl-PL" sz="1400" b="1" kern="50" dirty="0" smtClean="0"/>
                        <a:t>13,2 </a:t>
                      </a:r>
                      <a:r>
                        <a:rPr lang="pl-PL" sz="1400" b="1" kern="50" dirty="0" err="1" smtClean="0"/>
                        <a:t>pkt</a:t>
                      </a:r>
                      <a:r>
                        <a:rPr lang="pl-PL" sz="1400" b="1" kern="50" dirty="0" smtClean="0"/>
                        <a:t> </a:t>
                      </a:r>
                      <a:r>
                        <a:rPr lang="pl-PL" sz="1400" b="1" kern="50" dirty="0"/>
                        <a:t>– 100%) </a:t>
                      </a:r>
                      <a:endParaRPr lang="pl-PL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99" marR="46299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6,6 </a:t>
                      </a:r>
                      <a:r>
                        <a:rPr lang="pl-PL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endParaRPr lang="pl-PL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99" marR="46299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6,6 </a:t>
                      </a:r>
                      <a:r>
                        <a:rPr lang="pl-PL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endParaRPr lang="pl-PL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99" marR="46299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2291" name="Prostokąt 2"/>
          <p:cNvSpPr>
            <a:spLocks noChangeArrowheads="1"/>
          </p:cNvSpPr>
          <p:nvPr/>
        </p:nvSpPr>
        <p:spPr bwMode="auto">
          <a:xfrm>
            <a:off x="642938" y="928688"/>
            <a:ext cx="7524750" cy="4000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defRPr/>
            </a:pPr>
            <a:r>
              <a:rPr lang="pl-PL" altLang="pl-PL" sz="2000" b="1" u="sng" dirty="0" smtClean="0">
                <a:latin typeface="+mj-lt"/>
              </a:rPr>
              <a:t>Kryterium 3: </a:t>
            </a:r>
            <a:r>
              <a:rPr lang="pl-PL" sz="2000" b="1" u="sng" dirty="0" smtClean="0">
                <a:latin typeface="+mj-lt"/>
              </a:rPr>
              <a:t>Komplementarny charakter projektu</a:t>
            </a:r>
            <a:r>
              <a:rPr lang="pl-PL" altLang="pl-PL" sz="1600" dirty="0" smtClean="0">
                <a:latin typeface="+mj-lt"/>
              </a:rPr>
              <a:t>	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285750" y="3857625"/>
            <a:ext cx="8643938" cy="4632325"/>
          </a:xfrm>
          <a:prstGeom prst="rect">
            <a:avLst/>
          </a:prstGeom>
          <a:solidFill>
            <a:schemeClr val="accent1"/>
          </a:solidFill>
          <a:effectLst>
            <a:outerShdw blurRad="50800" dist="50800" dir="3240000" sx="102000" sy="102000" algn="ctr" rotWithShape="0">
              <a:srgbClr val="000000">
                <a:alpha val="43000"/>
              </a:srgbClr>
            </a:outerShdw>
          </a:effec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pl-PL" sz="1600" dirty="0">
                <a:solidFill>
                  <a:schemeClr val="bg1"/>
                </a:solidFill>
              </a:rPr>
              <a:t>W ramach tego kryterium będzie weryfikowane, </a:t>
            </a:r>
            <a:r>
              <a:rPr lang="pl-PL" sz="1600" b="1" u="sng" dirty="0">
                <a:solidFill>
                  <a:srgbClr val="FFC000"/>
                </a:solidFill>
              </a:rPr>
              <a:t>czy we wniosku o dofinansowanie zostały wskazane projekty, które są powiązane </a:t>
            </a:r>
            <a:r>
              <a:rPr lang="pl-PL" sz="1600" dirty="0">
                <a:solidFill>
                  <a:schemeClr val="bg1"/>
                </a:solidFill>
              </a:rPr>
              <a:t>ze zgłoszonym projektem i które zostały zrealizowane, bądź są w trakcie realizacji </a:t>
            </a:r>
            <a:r>
              <a:rPr lang="pl-PL" sz="1600" b="1" u="sng" dirty="0">
                <a:solidFill>
                  <a:srgbClr val="FFC000"/>
                </a:solidFill>
              </a:rPr>
              <a:t>na terenie danego ZIT</a:t>
            </a:r>
            <a:r>
              <a:rPr lang="pl-PL" sz="1600" dirty="0">
                <a:solidFill>
                  <a:schemeClr val="bg1"/>
                </a:solidFill>
              </a:rPr>
              <a:t> i zostały </a:t>
            </a:r>
            <a:r>
              <a:rPr lang="pl-PL" sz="1600" b="1" u="sng" dirty="0">
                <a:solidFill>
                  <a:srgbClr val="FFC000"/>
                </a:solidFill>
              </a:rPr>
              <a:t>sfinansowane ze środków publicznych zewnętrznych</a:t>
            </a:r>
            <a:r>
              <a:rPr lang="pl-PL" sz="1600" dirty="0">
                <a:solidFill>
                  <a:schemeClr val="bg1"/>
                </a:solidFill>
              </a:rPr>
              <a:t>. </a:t>
            </a:r>
          </a:p>
          <a:p>
            <a:pPr marL="180975" indent="-180975" eaLnBrk="0" hangingPunct="0">
              <a:lnSpc>
                <a:spcPct val="150000"/>
              </a:lnSpc>
              <a:defRPr/>
            </a:pPr>
            <a:r>
              <a:rPr lang="pl-PL" sz="1600" b="1" u="sng" dirty="0">
                <a:solidFill>
                  <a:schemeClr val="bg1"/>
                </a:solidFill>
              </a:rPr>
              <a:t>Projekty komplementarne mogą polegać na:</a:t>
            </a:r>
          </a:p>
          <a:p>
            <a:pPr marL="265113" indent="-84138" eaLnBrk="0" hangingPunct="0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pl-PL" sz="1600" dirty="0">
                <a:solidFill>
                  <a:schemeClr val="bg1"/>
                </a:solidFill>
              </a:rPr>
              <a:t>wykorzystaniu </a:t>
            </a:r>
            <a:r>
              <a:rPr lang="pl-PL" sz="1600" b="1" dirty="0">
                <a:solidFill>
                  <a:srgbClr val="FFC000"/>
                </a:solidFill>
              </a:rPr>
              <a:t>efektów realizacji </a:t>
            </a:r>
            <a:r>
              <a:rPr lang="pl-PL" sz="1600" dirty="0">
                <a:solidFill>
                  <a:schemeClr val="bg1"/>
                </a:solidFill>
              </a:rPr>
              <a:t>innego projektu;</a:t>
            </a:r>
          </a:p>
          <a:p>
            <a:pPr marL="265113" indent="-84138" eaLnBrk="0" hangingPunct="0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pl-PL" sz="1600" dirty="0">
                <a:solidFill>
                  <a:schemeClr val="bg1"/>
                </a:solidFill>
              </a:rPr>
              <a:t>wzmocnieniu  </a:t>
            </a:r>
            <a:r>
              <a:rPr lang="pl-PL" sz="1600" b="1" dirty="0">
                <a:solidFill>
                  <a:srgbClr val="FFC000"/>
                </a:solidFill>
              </a:rPr>
              <a:t>trwałości efektów </a:t>
            </a:r>
            <a:r>
              <a:rPr lang="pl-PL" sz="1600" dirty="0">
                <a:solidFill>
                  <a:schemeClr val="bg1"/>
                </a:solidFill>
              </a:rPr>
              <a:t>jednego przedsięwzięcia realizacją drugiego;</a:t>
            </a:r>
          </a:p>
          <a:p>
            <a:pPr marL="361950" indent="-180975" eaLnBrk="0" hangingPunct="0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pl-PL" sz="1600" dirty="0">
                <a:solidFill>
                  <a:schemeClr val="bg1"/>
                </a:solidFill>
              </a:rPr>
              <a:t>bardziej kompleksowym potraktowaniem problemu, m.in. poprzez zaadresowanie projektu do tej samej grupy docelowej, tego samego beneficjenta, tego samego terytorium, uzależnienia realizacji jednego projektu od przeprowadzenia innego przedsięwzięcia itp.;</a:t>
            </a:r>
          </a:p>
          <a:p>
            <a:pPr eaLnBrk="0" hangingPunct="0">
              <a:defRPr/>
            </a:pPr>
            <a:endParaRPr lang="pl-PL" sz="1600" dirty="0">
              <a:solidFill>
                <a:schemeClr val="bg1"/>
              </a:solidFill>
            </a:endParaRPr>
          </a:p>
          <a:p>
            <a:pPr eaLnBrk="0" hangingPunct="0">
              <a:defRPr/>
            </a:pPr>
            <a:endParaRPr lang="pl-PL" sz="1600" dirty="0">
              <a:solidFill>
                <a:schemeClr val="bg1"/>
              </a:solidFill>
            </a:endParaRPr>
          </a:p>
          <a:p>
            <a:pPr eaLnBrk="0" hangingPunct="0">
              <a:defRPr/>
            </a:pPr>
            <a:endParaRPr lang="pl-PL" sz="1600" dirty="0">
              <a:solidFill>
                <a:schemeClr val="bg1"/>
              </a:solidFill>
            </a:endParaRPr>
          </a:p>
          <a:p>
            <a:pPr eaLnBrk="0" hangingPunct="0">
              <a:defRPr/>
            </a:pPr>
            <a:endParaRPr lang="pl-PL" sz="1600" dirty="0">
              <a:solidFill>
                <a:schemeClr val="bg1"/>
              </a:solidFill>
            </a:endParaRPr>
          </a:p>
          <a:p>
            <a:pPr eaLnBrk="0" hangingPunct="0">
              <a:defRPr/>
            </a:pPr>
            <a:endParaRPr lang="pl-PL" sz="1600" dirty="0">
              <a:solidFill>
                <a:schemeClr val="bg1"/>
              </a:solidFill>
            </a:endParaRPr>
          </a:p>
          <a:p>
            <a:pPr eaLnBrk="0" hangingPunct="0">
              <a:defRPr/>
            </a:pPr>
            <a:endParaRPr lang="pl-PL" sz="1600" dirty="0">
              <a:solidFill>
                <a:schemeClr val="bg1"/>
              </a:solidFill>
            </a:endParaRPr>
          </a:p>
          <a:p>
            <a:pPr eaLnBrk="0" hangingPunct="0">
              <a:defRPr/>
            </a:pPr>
            <a:endParaRPr lang="pl-PL" sz="1600" dirty="0">
              <a:solidFill>
                <a:schemeClr val="bg1"/>
              </a:solidFill>
            </a:endParaRPr>
          </a:p>
          <a:p>
            <a:pPr eaLnBrk="0" hangingPunct="0">
              <a:defRPr/>
            </a:pPr>
            <a:endParaRPr lang="pl-PL" sz="1600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285720" y="1500174"/>
          <a:ext cx="8572560" cy="2226736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3240000" sx="102000" sy="102000" algn="ctr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2828062"/>
                <a:gridCol w="5744498"/>
              </a:tblGrid>
              <a:tr h="296701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kern="50" dirty="0" smtClean="0">
                          <a:solidFill>
                            <a:srgbClr val="FFC000"/>
                          </a:solidFill>
                          <a:effectLst/>
                        </a:rPr>
                        <a:t>PUNKTACJA</a:t>
                      </a:r>
                      <a:endParaRPr lang="pl-PL" sz="1800" dirty="0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kern="50" dirty="0" smtClean="0">
                          <a:solidFill>
                            <a:srgbClr val="FFC000"/>
                          </a:solidFill>
                          <a:effectLst/>
                        </a:rPr>
                        <a:t>KOMPLEMENTARNOŚĆ</a:t>
                      </a:r>
                      <a:r>
                        <a:rPr lang="pl-PL" sz="1800" kern="50" dirty="0">
                          <a:solidFill>
                            <a:srgbClr val="FFC000"/>
                          </a:solidFill>
                          <a:effectLst/>
                        </a:rPr>
                        <a:t> </a:t>
                      </a:r>
                      <a:endParaRPr lang="pl-PL" sz="1800" dirty="0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  <a:tr h="304641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0 pkt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Brak komplementarności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  <a:tr h="470228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25 % </a:t>
                      </a:r>
                      <a:r>
                        <a:rPr lang="pl-PL" sz="1400" kern="50" dirty="0" err="1" smtClean="0">
                          <a:effectLst/>
                        </a:rPr>
                        <a:t>max</a:t>
                      </a:r>
                      <a:r>
                        <a:rPr lang="pl-PL" sz="1400" kern="50" dirty="0" smtClean="0">
                          <a:effectLst/>
                        </a:rPr>
                        <a:t>. oceny: </a:t>
                      </a:r>
                      <a:r>
                        <a:rPr lang="pl-PL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0,83 </a:t>
                      </a:r>
                      <a:r>
                        <a:rPr lang="pl-PL" sz="1400" kern="50" dirty="0" smtClean="0">
                          <a:effectLst/>
                        </a:rPr>
                        <a:t> </a:t>
                      </a:r>
                      <a:r>
                        <a:rPr lang="pl-PL" sz="1400" kern="50" dirty="0" err="1" smtClean="0">
                          <a:effectLst/>
                        </a:rPr>
                        <a:t>pkt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Projekt komplementarny z co najmniej </a:t>
                      </a:r>
                      <a:r>
                        <a:rPr lang="pl-PL" sz="1400" b="1" u="sng" kern="50" dirty="0" smtClean="0">
                          <a:effectLst/>
                        </a:rPr>
                        <a:t>jednym</a:t>
                      </a:r>
                      <a:r>
                        <a:rPr lang="pl-PL" sz="1400" u="sng" kern="50" dirty="0" smtClean="0">
                          <a:effectLst/>
                        </a:rPr>
                        <a:t> </a:t>
                      </a:r>
                      <a:r>
                        <a:rPr lang="pl-PL" sz="1400" kern="50" dirty="0">
                          <a:effectLst/>
                        </a:rPr>
                        <a:t>projektem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  <a:tr h="428628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50 % </a:t>
                      </a:r>
                      <a:r>
                        <a:rPr lang="pl-PL" sz="1400" kern="50" dirty="0" err="1" smtClean="0">
                          <a:effectLst/>
                        </a:rPr>
                        <a:t>max</a:t>
                      </a:r>
                      <a:r>
                        <a:rPr lang="pl-PL" sz="1400" kern="50" dirty="0" smtClean="0">
                          <a:effectLst/>
                        </a:rPr>
                        <a:t>. oceny: </a:t>
                      </a:r>
                      <a:r>
                        <a:rPr lang="pl-PL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1,65 </a:t>
                      </a:r>
                      <a:r>
                        <a:rPr lang="pl-PL" sz="1400" kern="50" dirty="0" smtClean="0">
                          <a:effectLst/>
                        </a:rPr>
                        <a:t> </a:t>
                      </a:r>
                      <a:r>
                        <a:rPr lang="pl-PL" sz="1400" kern="50" dirty="0" err="1" smtClean="0">
                          <a:effectLst/>
                        </a:rPr>
                        <a:t>pkt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Projekt </a:t>
                      </a:r>
                      <a:r>
                        <a:rPr lang="pl-PL" sz="1400" kern="50" dirty="0">
                          <a:effectLst/>
                        </a:rPr>
                        <a:t>komplementarny z co najmniej </a:t>
                      </a:r>
                      <a:r>
                        <a:rPr lang="pl-PL" sz="1400" b="1" u="sng" kern="50" dirty="0" smtClean="0">
                          <a:effectLst/>
                        </a:rPr>
                        <a:t>dwoma</a:t>
                      </a:r>
                      <a:r>
                        <a:rPr lang="pl-PL" sz="1400" kern="50" dirty="0" smtClean="0">
                          <a:effectLst/>
                        </a:rPr>
                        <a:t> projektami</a:t>
                      </a:r>
                      <a:br>
                        <a:rPr lang="pl-PL" sz="1400" kern="50" dirty="0" smtClean="0">
                          <a:effectLst/>
                        </a:rPr>
                      </a:b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  <a:tr h="357190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100</a:t>
                      </a:r>
                      <a:r>
                        <a:rPr lang="pl-PL" sz="1400" kern="50" baseline="0" dirty="0" smtClean="0">
                          <a:effectLst/>
                        </a:rPr>
                        <a:t> </a:t>
                      </a:r>
                      <a:r>
                        <a:rPr lang="pl-PL" sz="1400" kern="50" dirty="0" smtClean="0">
                          <a:effectLst/>
                        </a:rPr>
                        <a:t>% </a:t>
                      </a:r>
                      <a:r>
                        <a:rPr lang="pl-PL" sz="1400" kern="50" dirty="0" err="1" smtClean="0">
                          <a:effectLst/>
                        </a:rPr>
                        <a:t>max</a:t>
                      </a:r>
                      <a:r>
                        <a:rPr lang="pl-PL" sz="1400" kern="50" dirty="0" smtClean="0">
                          <a:effectLst/>
                        </a:rPr>
                        <a:t>. oceny: 3,3 </a:t>
                      </a:r>
                      <a:r>
                        <a:rPr lang="pl-PL" sz="1400" kern="50" dirty="0" err="1" smtClean="0">
                          <a:effectLst/>
                        </a:rPr>
                        <a:t>pkt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Projekt komplementarny z co najmniej </a:t>
                      </a:r>
                      <a:r>
                        <a:rPr lang="pl-PL" sz="1400" b="1" u="sng" kern="50" dirty="0" smtClean="0">
                          <a:effectLst/>
                        </a:rPr>
                        <a:t>czterema</a:t>
                      </a:r>
                      <a:r>
                        <a:rPr lang="pl-PL" sz="1400" b="1" kern="50" dirty="0" smtClean="0">
                          <a:effectLst/>
                        </a:rPr>
                        <a:t> </a:t>
                      </a:r>
                      <a:r>
                        <a:rPr lang="pl-PL" sz="1400" kern="50" dirty="0" smtClean="0">
                          <a:effectLst/>
                        </a:rPr>
                        <a:t>projektami</a:t>
                      </a:r>
                      <a:br>
                        <a:rPr lang="pl-PL" sz="1400" kern="50" dirty="0" smtClean="0">
                          <a:effectLst/>
                        </a:rPr>
                      </a:b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  <a:tr h="320138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solidFill>
                            <a:schemeClr val="bg1"/>
                          </a:solidFill>
                          <a:effectLst/>
                        </a:rPr>
                        <a:t>Ocena</a:t>
                      </a:r>
                      <a:r>
                        <a:rPr lang="pl-PL" sz="1400" kern="50" dirty="0" smtClean="0">
                          <a:solidFill>
                            <a:schemeClr val="bg1"/>
                          </a:solidFill>
                          <a:effectLst/>
                        </a:rPr>
                        <a:t>:</a:t>
                      </a:r>
                      <a:r>
                        <a:rPr lang="pl-PL" sz="1400" kern="50" baseline="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pl-PL" sz="1400" kern="50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pl-PL" sz="1400" kern="50" dirty="0" err="1" smtClean="0">
                          <a:solidFill>
                            <a:schemeClr val="bg1"/>
                          </a:solidFill>
                          <a:effectLst/>
                        </a:rPr>
                        <a:t>max</a:t>
                      </a:r>
                      <a:r>
                        <a:rPr lang="pl-PL" sz="1400" kern="50" dirty="0" smtClean="0">
                          <a:solidFill>
                            <a:schemeClr val="bg1"/>
                          </a:solidFill>
                          <a:effectLst/>
                        </a:rPr>
                        <a:t>. 3,3  </a:t>
                      </a:r>
                      <a:r>
                        <a:rPr lang="pl-PL" sz="1400" kern="50" dirty="0" err="1" smtClean="0">
                          <a:solidFill>
                            <a:schemeClr val="bg1"/>
                          </a:solidFill>
                          <a:effectLst/>
                        </a:rPr>
                        <a:t>pkt</a:t>
                      </a:r>
                      <a:r>
                        <a:rPr lang="pl-PL" sz="1400" kern="5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pl-PL" sz="1400" kern="50" dirty="0">
                          <a:solidFill>
                            <a:schemeClr val="bg1"/>
                          </a:solidFill>
                          <a:effectLst/>
                        </a:rPr>
                        <a:t>– 100</a:t>
                      </a:r>
                      <a:r>
                        <a:rPr lang="pl-PL" sz="1400" kern="50" dirty="0" smtClean="0">
                          <a:solidFill>
                            <a:schemeClr val="bg1"/>
                          </a:solidFill>
                          <a:effectLst/>
                        </a:rPr>
                        <a:t>%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8435" name="Prostokąt 2"/>
          <p:cNvSpPr>
            <a:spLocks noChangeArrowheads="1"/>
          </p:cNvSpPr>
          <p:nvPr/>
        </p:nvSpPr>
        <p:spPr bwMode="auto">
          <a:xfrm>
            <a:off x="785813" y="1714500"/>
            <a:ext cx="77597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pl-PL" altLang="pl-PL"/>
          </a:p>
          <a:p>
            <a:pPr algn="ctr" eaLnBrk="1" hangingPunct="1">
              <a:lnSpc>
                <a:spcPct val="150000"/>
              </a:lnSpc>
            </a:pPr>
            <a:r>
              <a:rPr lang="pl-PL" altLang="pl-PL" sz="4000"/>
              <a:t>Dziękuję za uwagę</a:t>
            </a:r>
            <a:r>
              <a:rPr lang="pl-PL" altLang="pl-PL"/>
              <a:t>	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214313" y="4786313"/>
            <a:ext cx="8429625" cy="1816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pl-PL" sz="1600" b="1" dirty="0"/>
              <a:t>KONTAKT:</a:t>
            </a:r>
            <a:endParaRPr lang="pl-PL" sz="1600" dirty="0"/>
          </a:p>
          <a:p>
            <a:pPr eaLnBrk="0" hangingPunct="0">
              <a:defRPr/>
            </a:pPr>
            <a:r>
              <a:rPr lang="pl-PL" sz="1600" dirty="0"/>
              <a:t>Wydział Zarządzania Funduszami UMW/ZIT </a:t>
            </a:r>
            <a:r>
              <a:rPr lang="pl-PL" sz="1600" dirty="0" err="1"/>
              <a:t>WrOF</a:t>
            </a:r>
            <a:r>
              <a:rPr lang="pl-PL" sz="1600" dirty="0"/>
              <a:t/>
            </a:r>
            <a:br>
              <a:rPr lang="pl-PL" sz="1600" dirty="0"/>
            </a:br>
            <a:r>
              <a:rPr lang="pl-PL" sz="1600" dirty="0"/>
              <a:t>ul. Świdnicka 53</a:t>
            </a:r>
            <a:br>
              <a:rPr lang="pl-PL" sz="1600" dirty="0"/>
            </a:br>
            <a:r>
              <a:rPr lang="pl-PL" sz="1600" dirty="0"/>
              <a:t>50-030 Wrocław</a:t>
            </a:r>
            <a:br>
              <a:rPr lang="pl-PL" sz="1600" dirty="0"/>
            </a:br>
            <a:r>
              <a:rPr lang="pl-PL" sz="1600" dirty="0"/>
              <a:t>tel.  +48 71 777 76 38</a:t>
            </a:r>
            <a:br>
              <a:rPr lang="pl-PL" sz="1600" dirty="0"/>
            </a:br>
            <a:r>
              <a:rPr lang="pl-PL" sz="1600" dirty="0"/>
              <a:t>e-mail: </a:t>
            </a:r>
            <a:r>
              <a:rPr lang="pl-PL" sz="1600" dirty="0" err="1">
                <a:solidFill>
                  <a:schemeClr val="bg2">
                    <a:lumMod val="50000"/>
                  </a:schemeClr>
                </a:solidFill>
              </a:rPr>
              <a:t>zit@um.wroc.pl</a:t>
            </a:r>
            <a:r>
              <a:rPr lang="pl-PL" sz="1600" dirty="0">
                <a:solidFill>
                  <a:schemeClr val="bg2">
                    <a:lumMod val="50000"/>
                  </a:schemeClr>
                </a:solidFill>
              </a:rPr>
              <a:t>  </a:t>
            </a:r>
          </a:p>
          <a:p>
            <a:pPr eaLnBrk="0" hangingPunct="0">
              <a:defRPr/>
            </a:pPr>
            <a:r>
              <a:rPr lang="pl-PL" sz="1600" b="1" dirty="0" err="1"/>
              <a:t>www.zitwrof.pl</a:t>
            </a:r>
            <a:endParaRPr lang="pl-PL" sz="1600" b="1" dirty="0"/>
          </a:p>
        </p:txBody>
      </p:sp>
      <p:sp>
        <p:nvSpPr>
          <p:cNvPr id="18437" name="AutoShape 6" descr="Znalezione obrazy dla zapytania KONTAKT IKONA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18438" name="AutoShape 8" descr="Znalezione obrazy dla zapytania KONTAKT IKONA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pic>
        <p:nvPicPr>
          <p:cNvPr id="18439" name="Picture 10" descr="https://thumbs.dreamstime.com/t/strona-internetowa-kontakt-my-ikony-na-poczta-ja-3267853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4067175"/>
            <a:ext cx="2071687" cy="100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3075" name="Prostokąt 3"/>
          <p:cNvSpPr>
            <a:spLocks noChangeArrowheads="1"/>
          </p:cNvSpPr>
          <p:nvPr/>
        </p:nvSpPr>
        <p:spPr bwMode="auto">
          <a:xfrm>
            <a:off x="571500" y="1285875"/>
            <a:ext cx="7989888" cy="498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pl-PL" altLang="pl-PL" sz="3200" b="1">
                <a:solidFill>
                  <a:srgbClr val="444444"/>
                </a:solidFill>
              </a:rPr>
              <a:t>Zintegrowane Inwestycje Terytorialne (ZIT) </a:t>
            </a:r>
          </a:p>
          <a:p>
            <a:pPr algn="ctr" eaLnBrk="1" hangingPunct="1">
              <a:lnSpc>
                <a:spcPct val="150000"/>
              </a:lnSpc>
            </a:pPr>
            <a:endParaRPr lang="pl-PL" altLang="pl-PL" b="1">
              <a:solidFill>
                <a:srgbClr val="444444"/>
              </a:solidFill>
            </a:endParaRPr>
          </a:p>
          <a:p>
            <a:pPr algn="ctr" eaLnBrk="1" hangingPunct="1">
              <a:lnSpc>
                <a:spcPct val="150000"/>
              </a:lnSpc>
            </a:pPr>
            <a:r>
              <a:rPr lang="pl-PL" altLang="pl-PL"/>
              <a:t>To nowe narzędzie wspierające wdrażanie strategii terytorialnych z wykorzystaniem</a:t>
            </a:r>
          </a:p>
          <a:p>
            <a:pPr algn="ctr" eaLnBrk="1" hangingPunct="1">
              <a:lnSpc>
                <a:spcPct val="150000"/>
              </a:lnSpc>
            </a:pPr>
            <a:r>
              <a:rPr lang="pl-PL" altLang="pl-PL"/>
              <a:t>możliwości finansowych, jakie dają Fundusze Europejskie w okresie 2014–2020</a:t>
            </a:r>
            <a:r>
              <a:rPr lang="pl-PL" altLang="pl-PL">
                <a:solidFill>
                  <a:srgbClr val="444444"/>
                </a:solidFill>
              </a:rPr>
              <a:t>. </a:t>
            </a:r>
          </a:p>
          <a:p>
            <a:pPr algn="ctr" eaLnBrk="1" hangingPunct="1">
              <a:lnSpc>
                <a:spcPct val="150000"/>
              </a:lnSpc>
            </a:pPr>
            <a:endParaRPr lang="pl-PL" altLang="pl-PL">
              <a:solidFill>
                <a:srgbClr val="444444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pl-PL" altLang="pl-PL" b="1" u="sng">
                <a:solidFill>
                  <a:srgbClr val="444444"/>
                </a:solidFill>
              </a:rPr>
              <a:t>Celem ZIT jest m.in.: </a:t>
            </a:r>
          </a:p>
          <a:p>
            <a:pPr algn="just" eaLnBrk="1" hangingPunct="1">
              <a:lnSpc>
                <a:spcPct val="150000"/>
              </a:lnSpc>
            </a:pPr>
            <a:r>
              <a:rPr lang="pl-PL" altLang="pl-PL">
                <a:solidFill>
                  <a:srgbClr val="444444"/>
                </a:solidFill>
              </a:rPr>
              <a:t>realizacja zintegrowanych projektów odpowiadających w sposób kompleksowy na potrzeby i problemy obszarów metropolitalnych oraz sprzyjanie ich rozwojowi, współpracy i integracji, przede wszystkim tam, gdzie skala problemów związanych    z brakiem współpracy i komplementarności działań różnych jednostek administracyjnych jest największa. </a:t>
            </a:r>
            <a:endParaRPr lang="pl-PL" alt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7"/>
          <p:cNvGrpSpPr>
            <a:grpSpLocks/>
          </p:cNvGrpSpPr>
          <p:nvPr/>
        </p:nvGrpSpPr>
        <p:grpSpPr bwMode="auto">
          <a:xfrm>
            <a:off x="4048125" y="1785938"/>
            <a:ext cx="5095875" cy="4500562"/>
            <a:chOff x="4567098" y="1785926"/>
            <a:chExt cx="4585649" cy="3786214"/>
          </a:xfrm>
        </p:grpSpPr>
        <p:sp>
          <p:nvSpPr>
            <p:cNvPr id="35" name="pole tekstowe 12"/>
            <p:cNvSpPr txBox="1">
              <a:spLocks noChangeArrowheads="1"/>
            </p:cNvSpPr>
            <p:nvPr/>
          </p:nvSpPr>
          <p:spPr bwMode="auto">
            <a:xfrm>
              <a:off x="4932807" y="4797535"/>
              <a:ext cx="3744233" cy="3605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pl-PL" altLang="pl-PL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  <p:pic>
          <p:nvPicPr>
            <p:cNvPr id="4104" name="Picture 2" descr="D:\Users\umpigu01\Desktop\Przechwytywanie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67098" y="1785926"/>
              <a:ext cx="4585649" cy="3786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7" name="pole tekstowe 36"/>
            <p:cNvSpPr txBox="1"/>
            <p:nvPr/>
          </p:nvSpPr>
          <p:spPr>
            <a:xfrm>
              <a:off x="5099948" y="2529813"/>
              <a:ext cx="642848" cy="285802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Szczecin</a:t>
              </a:r>
            </a:p>
          </p:txBody>
        </p:sp>
        <p:sp>
          <p:nvSpPr>
            <p:cNvPr id="38" name="pole tekstowe 37"/>
            <p:cNvSpPr txBox="1"/>
            <p:nvPr/>
          </p:nvSpPr>
          <p:spPr>
            <a:xfrm>
              <a:off x="5841366" y="2257366"/>
              <a:ext cx="1369981" cy="217691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algn="ctr"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Gdańsk – Gdynia - Sopot</a:t>
              </a:r>
            </a:p>
          </p:txBody>
        </p:sp>
        <p:sp>
          <p:nvSpPr>
            <p:cNvPr id="39" name="pole tekstowe 38"/>
            <p:cNvSpPr txBox="1"/>
            <p:nvPr/>
          </p:nvSpPr>
          <p:spPr>
            <a:xfrm>
              <a:off x="8215617" y="2572550"/>
              <a:ext cx="794274" cy="285802"/>
            </a:xfrm>
            <a:prstGeom prst="rect">
              <a:avLst/>
            </a:prstGeom>
            <a:noFill/>
          </p:spPr>
          <p:txBody>
            <a:bodyPr/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Białystok</a:t>
              </a:r>
            </a:p>
          </p:txBody>
        </p:sp>
        <p:sp>
          <p:nvSpPr>
            <p:cNvPr id="40" name="pole tekstowe 39"/>
            <p:cNvSpPr txBox="1"/>
            <p:nvPr/>
          </p:nvSpPr>
          <p:spPr>
            <a:xfrm>
              <a:off x="7142776" y="2214629"/>
              <a:ext cx="644276" cy="285802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Olsztyn</a:t>
              </a:r>
            </a:p>
          </p:txBody>
        </p:sp>
        <p:sp>
          <p:nvSpPr>
            <p:cNvPr id="41" name="pole tekstowe 40"/>
            <p:cNvSpPr txBox="1"/>
            <p:nvPr/>
          </p:nvSpPr>
          <p:spPr>
            <a:xfrm>
              <a:off x="4699954" y="2910438"/>
              <a:ext cx="891416" cy="285802"/>
            </a:xfrm>
            <a:prstGeom prst="rect">
              <a:avLst/>
            </a:prstGeom>
            <a:noFill/>
          </p:spPr>
          <p:txBody>
            <a:bodyPr/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Gorzów Wlkp.</a:t>
              </a:r>
            </a:p>
          </p:txBody>
        </p:sp>
        <p:sp>
          <p:nvSpPr>
            <p:cNvPr id="42" name="pole tekstowe 41"/>
            <p:cNvSpPr txBox="1"/>
            <p:nvPr/>
          </p:nvSpPr>
          <p:spPr>
            <a:xfrm>
              <a:off x="5724224" y="3571523"/>
              <a:ext cx="999986" cy="357921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algn="ctr"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Kalisz – Ostrów Wlkp.</a:t>
              </a:r>
            </a:p>
          </p:txBody>
        </p:sp>
        <p:sp>
          <p:nvSpPr>
            <p:cNvPr id="43" name="pole tekstowe 42"/>
            <p:cNvSpPr txBox="1"/>
            <p:nvPr/>
          </p:nvSpPr>
          <p:spPr>
            <a:xfrm>
              <a:off x="5999935" y="3213602"/>
              <a:ext cx="644276" cy="287138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Poznań</a:t>
              </a:r>
            </a:p>
          </p:txBody>
        </p:sp>
        <p:sp>
          <p:nvSpPr>
            <p:cNvPr id="44" name="pole tekstowe 43"/>
            <p:cNvSpPr txBox="1"/>
            <p:nvPr/>
          </p:nvSpPr>
          <p:spPr>
            <a:xfrm>
              <a:off x="4814238" y="3399241"/>
              <a:ext cx="934272" cy="285802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Zielona Góra</a:t>
              </a:r>
            </a:p>
          </p:txBody>
        </p:sp>
        <p:sp>
          <p:nvSpPr>
            <p:cNvPr id="45" name="pole tekstowe 44"/>
            <p:cNvSpPr txBox="1"/>
            <p:nvPr/>
          </p:nvSpPr>
          <p:spPr>
            <a:xfrm>
              <a:off x="7081348" y="3571523"/>
              <a:ext cx="642848" cy="285802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Łódź</a:t>
              </a:r>
            </a:p>
          </p:txBody>
        </p:sp>
        <p:sp>
          <p:nvSpPr>
            <p:cNvPr id="46" name="pole tekstowe 45"/>
            <p:cNvSpPr txBox="1"/>
            <p:nvPr/>
          </p:nvSpPr>
          <p:spPr>
            <a:xfrm>
              <a:off x="5857080" y="2572550"/>
              <a:ext cx="1199983" cy="371276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latin typeface="+mj-lt"/>
                </a:rPr>
                <a:t>Bydgoszcz - Toruń</a:t>
              </a:r>
            </a:p>
          </p:txBody>
        </p:sp>
        <p:sp>
          <p:nvSpPr>
            <p:cNvPr id="47" name="pole tekstowe 46"/>
            <p:cNvSpPr txBox="1"/>
            <p:nvPr/>
          </p:nvSpPr>
          <p:spPr>
            <a:xfrm>
              <a:off x="5157090" y="4431601"/>
              <a:ext cx="785703" cy="285802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Wałbrzych</a:t>
              </a:r>
            </a:p>
          </p:txBody>
        </p:sp>
        <p:sp>
          <p:nvSpPr>
            <p:cNvPr id="48" name="pole tekstowe 47"/>
            <p:cNvSpPr txBox="1"/>
            <p:nvPr/>
          </p:nvSpPr>
          <p:spPr>
            <a:xfrm>
              <a:off x="6358501" y="4071009"/>
              <a:ext cx="894273" cy="287138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Częstochowa</a:t>
              </a:r>
            </a:p>
          </p:txBody>
        </p:sp>
        <p:sp>
          <p:nvSpPr>
            <p:cNvPr id="49" name="pole tekstowe 48"/>
            <p:cNvSpPr txBox="1"/>
            <p:nvPr/>
          </p:nvSpPr>
          <p:spPr>
            <a:xfrm>
              <a:off x="7325631" y="3181550"/>
              <a:ext cx="785703" cy="285802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Warszawa</a:t>
              </a:r>
            </a:p>
          </p:txBody>
        </p:sp>
        <p:sp>
          <p:nvSpPr>
            <p:cNvPr id="50" name="pole tekstowe 49"/>
            <p:cNvSpPr txBox="1"/>
            <p:nvPr/>
          </p:nvSpPr>
          <p:spPr>
            <a:xfrm>
              <a:off x="5501370" y="3857325"/>
              <a:ext cx="642848" cy="287138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Wrocław</a:t>
              </a:r>
            </a:p>
          </p:txBody>
        </p:sp>
        <p:sp>
          <p:nvSpPr>
            <p:cNvPr id="51" name="pole tekstowe 50"/>
            <p:cNvSpPr txBox="1"/>
            <p:nvPr/>
          </p:nvSpPr>
          <p:spPr>
            <a:xfrm>
              <a:off x="7214204" y="4071009"/>
              <a:ext cx="642848" cy="287138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Kielce</a:t>
              </a:r>
            </a:p>
          </p:txBody>
        </p:sp>
        <p:sp>
          <p:nvSpPr>
            <p:cNvPr id="52" name="pole tekstowe 51"/>
            <p:cNvSpPr txBox="1"/>
            <p:nvPr/>
          </p:nvSpPr>
          <p:spPr>
            <a:xfrm>
              <a:off x="5857080" y="4428930"/>
              <a:ext cx="642848" cy="285802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Opole</a:t>
              </a:r>
            </a:p>
          </p:txBody>
        </p:sp>
        <p:sp>
          <p:nvSpPr>
            <p:cNvPr id="53" name="pole tekstowe 52"/>
            <p:cNvSpPr txBox="1"/>
            <p:nvPr/>
          </p:nvSpPr>
          <p:spPr>
            <a:xfrm>
              <a:off x="6714211" y="4428930"/>
              <a:ext cx="724275" cy="285802"/>
            </a:xfrm>
            <a:prstGeom prst="rect">
              <a:avLst/>
            </a:prstGeom>
            <a:noFill/>
          </p:spPr>
          <p:txBody>
            <a:bodyPr/>
            <a:lstStyle/>
            <a:p>
              <a:pPr eaLnBrk="0" hangingPunct="0">
                <a:defRPr/>
              </a:pPr>
              <a:r>
                <a:rPr lang="pl-PL" sz="900" b="1" dirty="0">
                  <a:latin typeface="+mj-lt"/>
                </a:rPr>
                <a:t>Katowice</a:t>
              </a:r>
            </a:p>
          </p:txBody>
        </p:sp>
        <p:sp>
          <p:nvSpPr>
            <p:cNvPr id="54" name="pole tekstowe 53"/>
            <p:cNvSpPr txBox="1"/>
            <p:nvPr/>
          </p:nvSpPr>
          <p:spPr>
            <a:xfrm>
              <a:off x="7214204" y="4714733"/>
              <a:ext cx="642848" cy="285802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Kraków</a:t>
              </a:r>
            </a:p>
          </p:txBody>
        </p:sp>
        <p:sp>
          <p:nvSpPr>
            <p:cNvPr id="55" name="pole tekstowe 54"/>
            <p:cNvSpPr txBox="1"/>
            <p:nvPr/>
          </p:nvSpPr>
          <p:spPr>
            <a:xfrm>
              <a:off x="8215617" y="4071009"/>
              <a:ext cx="641420" cy="287138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Lublin</a:t>
              </a:r>
            </a:p>
          </p:txBody>
        </p:sp>
        <p:sp>
          <p:nvSpPr>
            <p:cNvPr id="56" name="pole tekstowe 55"/>
            <p:cNvSpPr txBox="1"/>
            <p:nvPr/>
          </p:nvSpPr>
          <p:spPr>
            <a:xfrm>
              <a:off x="7714197" y="4857634"/>
              <a:ext cx="642848" cy="285802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Rzeszów</a:t>
              </a:r>
            </a:p>
          </p:txBody>
        </p:sp>
        <p:sp>
          <p:nvSpPr>
            <p:cNvPr id="57" name="pole tekstowe 56"/>
            <p:cNvSpPr txBox="1"/>
            <p:nvPr/>
          </p:nvSpPr>
          <p:spPr>
            <a:xfrm>
              <a:off x="4928522" y="2041011"/>
              <a:ext cx="1499979" cy="452744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algn="ctr"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Koszalin-Kołobrzeg-Białogard</a:t>
              </a:r>
            </a:p>
          </p:txBody>
        </p:sp>
        <p:sp>
          <p:nvSpPr>
            <p:cNvPr id="58" name="pole tekstowe 57"/>
            <p:cNvSpPr txBox="1"/>
            <p:nvPr/>
          </p:nvSpPr>
          <p:spPr>
            <a:xfrm>
              <a:off x="5999935" y="4714733"/>
              <a:ext cx="644276" cy="285802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Rybnik</a:t>
              </a:r>
            </a:p>
          </p:txBody>
        </p:sp>
        <p:sp>
          <p:nvSpPr>
            <p:cNvPr id="59" name="pole tekstowe 58"/>
            <p:cNvSpPr txBox="1"/>
            <p:nvPr/>
          </p:nvSpPr>
          <p:spPr>
            <a:xfrm>
              <a:off x="5999935" y="5000535"/>
              <a:ext cx="981414" cy="285802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Bielsko - Biała</a:t>
              </a:r>
            </a:p>
          </p:txBody>
        </p:sp>
        <p:sp>
          <p:nvSpPr>
            <p:cNvPr id="60" name="pole tekstowe 59"/>
            <p:cNvSpPr txBox="1"/>
            <p:nvPr/>
          </p:nvSpPr>
          <p:spPr>
            <a:xfrm>
              <a:off x="4757096" y="4050977"/>
              <a:ext cx="1142841" cy="213684"/>
            </a:xfrm>
            <a:prstGeom prst="rect">
              <a:avLst/>
            </a:prstGeom>
            <a:noFill/>
          </p:spPr>
          <p:txBody>
            <a:bodyPr/>
            <a:lstStyle/>
            <a:p>
              <a:pPr algn="ctr"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Jelenia Góra</a:t>
              </a:r>
            </a:p>
          </p:txBody>
        </p:sp>
      </p:grpSp>
      <p:pic>
        <p:nvPicPr>
          <p:cNvPr id="4099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4100" name="Prostokąt 3"/>
          <p:cNvSpPr>
            <a:spLocks noChangeArrowheads="1"/>
          </p:cNvSpPr>
          <p:nvPr/>
        </p:nvSpPr>
        <p:spPr bwMode="auto">
          <a:xfrm>
            <a:off x="0" y="1000125"/>
            <a:ext cx="9001125" cy="115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pl-PL" altLang="pl-PL" sz="2800" b="1">
                <a:latin typeface="Aharoni" pitchFamily="2" charset="-79"/>
                <a:cs typeface="Aharoni" pitchFamily="2" charset="-79"/>
              </a:rPr>
              <a:t>Zintegrowane Inwestycje Terytorialne (ZIT) </a:t>
            </a:r>
            <a:r>
              <a:rPr lang="pl-PL" altLang="pl-PL" sz="2800" b="1" i="1">
                <a:latin typeface="Aharoni" pitchFamily="2" charset="-79"/>
                <a:cs typeface="Aharoni" pitchFamily="2" charset="-79"/>
              </a:rPr>
              <a:t>w Polsce</a:t>
            </a:r>
            <a:endParaRPr lang="pl-PL" altLang="pl-PL" sz="2800" i="1"/>
          </a:p>
          <a:p>
            <a:pPr algn="ctr" eaLnBrk="1" hangingPunct="1">
              <a:lnSpc>
                <a:spcPct val="150000"/>
              </a:lnSpc>
            </a:pPr>
            <a:endParaRPr lang="pl-PL" altLang="pl-PL"/>
          </a:p>
        </p:txBody>
      </p:sp>
      <p:sp>
        <p:nvSpPr>
          <p:cNvPr id="4101" name="pole tekstowe 3"/>
          <p:cNvSpPr txBox="1">
            <a:spLocks noChangeArrowheads="1"/>
          </p:cNvSpPr>
          <p:nvPr/>
        </p:nvSpPr>
        <p:spPr bwMode="auto">
          <a:xfrm>
            <a:off x="1214438" y="2786063"/>
            <a:ext cx="30718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4102" name="pole tekstowe 5"/>
          <p:cNvSpPr txBox="1">
            <a:spLocks noChangeArrowheads="1"/>
          </p:cNvSpPr>
          <p:nvPr/>
        </p:nvSpPr>
        <p:spPr bwMode="auto">
          <a:xfrm>
            <a:off x="142875" y="2214563"/>
            <a:ext cx="4286250" cy="369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9875" indent="-269875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pl-PL" altLang="pl-PL"/>
              <a:t>W Polsce ZIT-y realizowane są </a:t>
            </a:r>
            <a:r>
              <a:rPr lang="pl-PL" altLang="pl-PL" b="1"/>
              <a:t>na terenie miast wojewódzkich</a:t>
            </a:r>
            <a:r>
              <a:rPr lang="pl-PL" altLang="pl-PL"/>
              <a:t> i powiązanych          z nimi obszarach funkcjonalnych</a:t>
            </a:r>
          </a:p>
          <a:p>
            <a:endParaRPr lang="pl-PL" altLang="pl-PL"/>
          </a:p>
          <a:p>
            <a:pPr>
              <a:buFont typeface="Wingdings" pitchFamily="2" charset="2"/>
              <a:buChar char="Ø"/>
            </a:pPr>
            <a:r>
              <a:rPr lang="pl-PL" altLang="pl-PL"/>
              <a:t>Poza ośrodkami wojewódzkimi ZIT-y mogą być realizowane także </a:t>
            </a:r>
            <a:r>
              <a:rPr lang="pl-PL" altLang="pl-PL" b="1"/>
              <a:t>na terenie miast  o charakterze regionalnym                i subregionalnym</a:t>
            </a:r>
          </a:p>
          <a:p>
            <a:endParaRPr lang="pl-PL" altLang="pl-PL"/>
          </a:p>
          <a:p>
            <a:pPr>
              <a:buFont typeface="Wingdings" pitchFamily="2" charset="2"/>
              <a:buChar char="Ø"/>
            </a:pPr>
            <a:r>
              <a:rPr lang="pl-PL" altLang="pl-PL"/>
              <a:t>Ogółem w skład wszystkich ZIT-ów          w Polsce wchodzi </a:t>
            </a:r>
            <a:r>
              <a:rPr lang="pl-PL" altLang="pl-PL" b="1"/>
              <a:t>350 gmin</a:t>
            </a:r>
          </a:p>
          <a:p>
            <a:endParaRPr lang="pl-PL" altLang="pl-PL" b="1"/>
          </a:p>
          <a:p>
            <a:pPr>
              <a:buFont typeface="Wingdings" pitchFamily="2" charset="2"/>
              <a:buChar char="Ø"/>
            </a:pPr>
            <a:r>
              <a:rPr lang="pl-PL" altLang="pl-PL"/>
              <a:t>Łączny </a:t>
            </a:r>
            <a:r>
              <a:rPr lang="pl-PL" altLang="pl-PL" b="1"/>
              <a:t>budżet ZIT-ów to 3 748 000 000 €</a:t>
            </a:r>
            <a:endParaRPr lang="pl-PL" alt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pic>
        <p:nvPicPr>
          <p:cNvPr id="5123" name="Picture 2" descr="D:\Users\umpigu01\Desktop\mapa WrOF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188" y="1714500"/>
            <a:ext cx="4643437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Prostokąt 2"/>
          <p:cNvSpPr>
            <a:spLocks noChangeArrowheads="1"/>
          </p:cNvSpPr>
          <p:nvPr/>
        </p:nvSpPr>
        <p:spPr bwMode="auto">
          <a:xfrm>
            <a:off x="214313" y="1000125"/>
            <a:ext cx="871537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pl-PL" altLang="pl-PL" sz="2400" b="1">
                <a:latin typeface="Aharoni" pitchFamily="2" charset="-79"/>
                <a:cs typeface="Aharoni" pitchFamily="2" charset="-79"/>
              </a:rPr>
              <a:t>Zintegrowane Inwestycje Terytorialne </a:t>
            </a:r>
            <a:r>
              <a:rPr lang="pl-PL" altLang="pl-PL" sz="2400" b="1" i="1">
                <a:latin typeface="Aharoni" pitchFamily="2" charset="-79"/>
                <a:cs typeface="Aharoni" pitchFamily="2" charset="-79"/>
              </a:rPr>
              <a:t>Wrocławskiego Obszaru Funkcjonalnego </a:t>
            </a:r>
            <a:r>
              <a:rPr lang="pl-PL" altLang="pl-PL" sz="3200" b="1" i="1">
                <a:latin typeface="Aharoni" pitchFamily="2" charset="-79"/>
                <a:cs typeface="Aharoni" pitchFamily="2" charset="-79"/>
              </a:rPr>
              <a:t>(</a:t>
            </a:r>
            <a:r>
              <a:rPr lang="pl-PL" altLang="pl-PL" sz="2400" b="1" i="1">
                <a:latin typeface="Aharoni" pitchFamily="2" charset="-79"/>
                <a:cs typeface="Aharoni" pitchFamily="2" charset="-79"/>
              </a:rPr>
              <a:t>ZIT WrOF</a:t>
            </a:r>
            <a:r>
              <a:rPr lang="pl-PL" altLang="pl-PL" sz="3200" b="1" i="1">
                <a:latin typeface="Aharoni" pitchFamily="2" charset="-79"/>
                <a:cs typeface="Aharoni" pitchFamily="2" charset="-79"/>
              </a:rPr>
              <a:t>)</a:t>
            </a:r>
            <a:endParaRPr lang="pl-PL" altLang="pl-PL" sz="2400" i="1"/>
          </a:p>
        </p:txBody>
      </p:sp>
      <p:sp>
        <p:nvSpPr>
          <p:cNvPr id="5125" name="pole tekstowe 8"/>
          <p:cNvSpPr txBox="1">
            <a:spLocks noChangeArrowheads="1"/>
          </p:cNvSpPr>
          <p:nvPr/>
        </p:nvSpPr>
        <p:spPr bwMode="auto">
          <a:xfrm>
            <a:off x="-142875" y="2357438"/>
            <a:ext cx="364331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pl-PL" altLang="pl-PL" b="1"/>
              <a:t>Ludność:</a:t>
            </a:r>
            <a:r>
              <a:rPr lang="pl-PL" altLang="pl-PL"/>
              <a:t> 887 943 mieszkańców</a:t>
            </a:r>
          </a:p>
          <a:p>
            <a:pPr algn="ctr"/>
            <a:r>
              <a:rPr lang="pl-PL" altLang="pl-PL"/>
              <a:t> (30% mieszkańców Dolnego Śląska)</a:t>
            </a:r>
          </a:p>
          <a:p>
            <a:pPr algn="ctr"/>
            <a:endParaRPr lang="pl-PL" altLang="pl-PL"/>
          </a:p>
        </p:txBody>
      </p:sp>
      <p:sp>
        <p:nvSpPr>
          <p:cNvPr id="5126" name="pole tekstowe 6"/>
          <p:cNvSpPr txBox="1">
            <a:spLocks noChangeArrowheads="1"/>
          </p:cNvSpPr>
          <p:nvPr/>
        </p:nvSpPr>
        <p:spPr bwMode="auto">
          <a:xfrm>
            <a:off x="5357813" y="2428875"/>
            <a:ext cx="35718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pl-PL" altLang="pl-PL" b="1"/>
              <a:t>Obszar</a:t>
            </a:r>
            <a:r>
              <a:rPr lang="pl-PL" altLang="pl-PL"/>
              <a:t>: 2 336 km</a:t>
            </a:r>
            <a:r>
              <a:rPr lang="pl-PL" altLang="pl-PL" baseline="30000"/>
              <a:t>2 </a:t>
            </a:r>
          </a:p>
          <a:p>
            <a:pPr algn="ctr"/>
            <a:r>
              <a:rPr lang="pl-PL" altLang="pl-PL"/>
              <a:t>(12% powierzchni Dolnego Śląska) </a:t>
            </a:r>
          </a:p>
        </p:txBody>
      </p:sp>
      <p:sp>
        <p:nvSpPr>
          <p:cNvPr id="5127" name="pole tekstowe 9"/>
          <p:cNvSpPr txBox="1">
            <a:spLocks noChangeArrowheads="1"/>
          </p:cNvSpPr>
          <p:nvPr/>
        </p:nvSpPr>
        <p:spPr bwMode="auto">
          <a:xfrm>
            <a:off x="285750" y="4357688"/>
            <a:ext cx="29289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pl-PL" altLang="pl-PL" b="1"/>
              <a:t>Jednostki administracyjne: </a:t>
            </a:r>
          </a:p>
          <a:p>
            <a:pPr algn="ctr"/>
            <a:r>
              <a:rPr lang="pl-PL" altLang="pl-PL" b="1"/>
              <a:t>15</a:t>
            </a:r>
            <a:r>
              <a:rPr lang="pl-PL" altLang="pl-PL"/>
              <a:t> gmin leżących na </a:t>
            </a:r>
          </a:p>
          <a:p>
            <a:pPr algn="ctr"/>
            <a:r>
              <a:rPr lang="pl-PL" altLang="pl-PL"/>
              <a:t>terenie </a:t>
            </a:r>
            <a:r>
              <a:rPr lang="pl-PL" altLang="pl-PL" b="1"/>
              <a:t>6 </a:t>
            </a:r>
            <a:r>
              <a:rPr lang="pl-PL" altLang="pl-PL"/>
              <a:t>powiatów</a:t>
            </a:r>
          </a:p>
          <a:p>
            <a:pPr algn="ctr"/>
            <a:endParaRPr lang="pl-PL" altLang="pl-PL"/>
          </a:p>
        </p:txBody>
      </p:sp>
      <p:sp>
        <p:nvSpPr>
          <p:cNvPr id="9" name="Elipsa 8"/>
          <p:cNvSpPr/>
          <p:nvPr/>
        </p:nvSpPr>
        <p:spPr>
          <a:xfrm>
            <a:off x="5143500" y="5643563"/>
            <a:ext cx="3857625" cy="1071562"/>
          </a:xfrm>
          <a:prstGeom prst="ellipse">
            <a:avLst/>
          </a:prstGeom>
          <a:solidFill>
            <a:srgbClr val="FFC000"/>
          </a:solidFill>
          <a:ln>
            <a:solidFill>
              <a:srgbClr val="FF0000">
                <a:alpha val="54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5129" name="pole tekstowe 10"/>
          <p:cNvSpPr txBox="1">
            <a:spLocks noChangeArrowheads="1"/>
          </p:cNvSpPr>
          <p:nvPr/>
        </p:nvSpPr>
        <p:spPr bwMode="auto">
          <a:xfrm>
            <a:off x="5286375" y="5857875"/>
            <a:ext cx="36433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pl-PL" altLang="pl-PL"/>
              <a:t>Budżet ZIT WrOF: </a:t>
            </a:r>
            <a:r>
              <a:rPr lang="pl-PL" altLang="pl-PL" b="1"/>
              <a:t>291 250 000 €</a:t>
            </a:r>
          </a:p>
          <a:p>
            <a:pPr algn="ctr"/>
            <a:r>
              <a:rPr lang="pl-PL" altLang="pl-PL"/>
              <a:t>(13 % budżetu RPO WD 2014 – 2020)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5" name="pole tekstowe 4"/>
          <p:cNvSpPr txBox="1"/>
          <p:nvPr/>
        </p:nvSpPr>
        <p:spPr>
          <a:xfrm>
            <a:off x="571500" y="2286000"/>
            <a:ext cx="8001000" cy="2857500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eaLnBrk="0" hangingPunct="0">
              <a:defRPr/>
            </a:pPr>
            <a:endParaRPr lang="pl-PL" b="1" dirty="0">
              <a:latin typeface="+mj-lt"/>
            </a:endParaRPr>
          </a:p>
        </p:txBody>
      </p:sp>
      <p:sp>
        <p:nvSpPr>
          <p:cNvPr id="6148" name="pole tekstowe 11"/>
          <p:cNvSpPr txBox="1">
            <a:spLocks noChangeArrowheads="1"/>
          </p:cNvSpPr>
          <p:nvPr/>
        </p:nvSpPr>
        <p:spPr bwMode="auto">
          <a:xfrm>
            <a:off x="642938" y="1214438"/>
            <a:ext cx="80010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pl-PL" altLang="pl-PL" sz="2400" b="1">
                <a:cs typeface="Aharoni" pitchFamily="2" charset="-79"/>
              </a:rPr>
              <a:t>Zintegrowane Inwestycje Terytorialne Wrocławskiego Obszaru Funkcjonalnego (ZIT WrOF) </a:t>
            </a:r>
            <a:r>
              <a:rPr lang="pl-PL" altLang="pl-PL" sz="2400" b="1" i="1">
                <a:cs typeface="Aharoni" pitchFamily="2" charset="-79"/>
              </a:rPr>
              <a:t>- zadania</a:t>
            </a:r>
            <a:endParaRPr lang="pl-PL" altLang="pl-PL" sz="2400" i="1"/>
          </a:p>
          <a:p>
            <a:pPr eaLnBrk="1" hangingPunct="1"/>
            <a:endParaRPr lang="pl-PL" altLang="pl-PL"/>
          </a:p>
        </p:txBody>
      </p:sp>
      <p:sp>
        <p:nvSpPr>
          <p:cNvPr id="13" name="pole tekstowe 12"/>
          <p:cNvSpPr txBox="1"/>
          <p:nvPr/>
        </p:nvSpPr>
        <p:spPr>
          <a:xfrm>
            <a:off x="500063" y="2857500"/>
            <a:ext cx="7929562" cy="3140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446088" eaLnBrk="0" hangingPunct="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pl-PL" sz="2000" dirty="0"/>
              <a:t>Pełnienie funkcji </a:t>
            </a:r>
            <a:r>
              <a:rPr lang="pl-PL" sz="2000" b="1" dirty="0"/>
              <a:t>Instytucji Pośredniczącej w</a:t>
            </a:r>
            <a:r>
              <a:rPr lang="pl-PL" sz="2000" dirty="0"/>
              <a:t> imieniu Gminy Wrocław</a:t>
            </a:r>
          </a:p>
          <a:p>
            <a:pPr indent="446088" eaLnBrk="0" hangingPunct="0">
              <a:lnSpc>
                <a:spcPct val="90000"/>
              </a:lnSpc>
              <a:buFont typeface="Wingdings" pitchFamily="2" charset="2"/>
              <a:buChar char="ü"/>
              <a:defRPr/>
            </a:pPr>
            <a:endParaRPr lang="pl-PL" sz="2000" dirty="0"/>
          </a:p>
          <a:p>
            <a:pPr indent="446088" eaLnBrk="0" hangingPunct="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pl-PL" sz="2000" b="1" dirty="0" err="1"/>
              <a:t>Współorganizacja</a:t>
            </a:r>
            <a:r>
              <a:rPr lang="pl-PL" sz="2000" b="1" dirty="0"/>
              <a:t> </a:t>
            </a:r>
            <a:r>
              <a:rPr lang="pl-PL" sz="2000" dirty="0"/>
              <a:t>konkursów  (wspólnie z DIP, DWUP oraz z UMWD)</a:t>
            </a:r>
          </a:p>
          <a:p>
            <a:pPr indent="446088" eaLnBrk="0" hangingPunct="0">
              <a:lnSpc>
                <a:spcPct val="90000"/>
              </a:lnSpc>
              <a:defRPr/>
            </a:pPr>
            <a:endParaRPr lang="pl-PL" sz="2000" dirty="0"/>
          </a:p>
          <a:p>
            <a:pPr indent="446088" eaLnBrk="0" hangingPunct="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pl-PL" sz="2000" dirty="0"/>
              <a:t>Ocena wniosków konkursowych </a:t>
            </a:r>
            <a:r>
              <a:rPr lang="pl-PL" sz="2000" b="1" dirty="0"/>
              <a:t>pod kątem zgodności ze Strategią ZIT </a:t>
            </a:r>
            <a:br>
              <a:rPr lang="pl-PL" sz="2000" b="1" dirty="0"/>
            </a:br>
            <a:r>
              <a:rPr lang="pl-PL" sz="2000" b="1" dirty="0"/>
              <a:t>        </a:t>
            </a:r>
            <a:r>
              <a:rPr lang="pl-PL" sz="2000" b="1" dirty="0" err="1"/>
              <a:t>WrOF</a:t>
            </a:r>
            <a:r>
              <a:rPr lang="pl-PL" sz="2000" b="1" dirty="0"/>
              <a:t> </a:t>
            </a:r>
            <a:r>
              <a:rPr lang="pl-PL" sz="2000" dirty="0"/>
              <a:t>(</a:t>
            </a:r>
            <a:r>
              <a:rPr lang="pl-PL" sz="2000" b="1" dirty="0"/>
              <a:t>jeden z kilku etapów </a:t>
            </a:r>
            <a:r>
              <a:rPr lang="pl-PL" sz="2000" dirty="0"/>
              <a:t>oceny wniosku)</a:t>
            </a:r>
          </a:p>
          <a:p>
            <a:pPr indent="446088" eaLnBrk="0" hangingPunct="0">
              <a:lnSpc>
                <a:spcPct val="90000"/>
              </a:lnSpc>
              <a:defRPr/>
            </a:pPr>
            <a:endParaRPr lang="pl-PL" sz="2000" dirty="0"/>
          </a:p>
          <a:p>
            <a:pPr indent="446088" eaLnBrk="0" hangingPunct="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pl-PL" sz="2000" dirty="0"/>
              <a:t>Ocena zgodności ze Strategią ZIT </a:t>
            </a:r>
            <a:r>
              <a:rPr lang="pl-PL" sz="2000" dirty="0" err="1"/>
              <a:t>WrOF</a:t>
            </a:r>
            <a:r>
              <a:rPr lang="pl-PL" sz="2000" dirty="0"/>
              <a:t> – </a:t>
            </a:r>
            <a:r>
              <a:rPr lang="pl-PL" sz="2000" b="1" dirty="0"/>
              <a:t>50%  oceny całkowitej</a:t>
            </a:r>
            <a:endParaRPr lang="pl-PL" sz="2000" dirty="0"/>
          </a:p>
          <a:p>
            <a:pPr indent="446088" eaLnBrk="0" hangingPunct="0">
              <a:lnSpc>
                <a:spcPct val="90000"/>
              </a:lnSpc>
              <a:defRPr/>
            </a:pPr>
            <a:endParaRPr lang="pl-PL" sz="2000" dirty="0"/>
          </a:p>
          <a:p>
            <a:pPr indent="446088" eaLnBrk="0" hangingPunct="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pl-PL" sz="2000" b="1" dirty="0"/>
              <a:t>Rozpatrywanie protestów </a:t>
            </a:r>
            <a:r>
              <a:rPr lang="pl-PL" sz="2000" dirty="0"/>
              <a:t>od oceny zgodności ze Strategią ZIT </a:t>
            </a:r>
            <a:r>
              <a:rPr lang="pl-PL" sz="2000" dirty="0" err="1"/>
              <a:t>WrOF</a:t>
            </a:r>
            <a:endParaRPr lang="pl-PL" sz="2000" dirty="0"/>
          </a:p>
          <a:p>
            <a:pPr>
              <a:defRPr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3" name="Prostokąt 2"/>
          <p:cNvSpPr/>
          <p:nvPr/>
        </p:nvSpPr>
        <p:spPr>
          <a:xfrm>
            <a:off x="642938" y="1143000"/>
            <a:ext cx="7854950" cy="13382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latin typeface="+mn-lt"/>
              </a:rPr>
              <a:t>Najważniejszym dokumentem regulującym zasady wsparcia Wrocławskiego Obszaru Funkcjonalnego w ramach ZIT jest </a:t>
            </a:r>
            <a:r>
              <a:rPr lang="pl-PL" b="1" u="sng" dirty="0">
                <a:latin typeface="+mn-lt"/>
              </a:rPr>
              <a:t>Strategia ZIT WrOF.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b="1" dirty="0">
              <a:latin typeface="+mn-lt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571500" y="2286000"/>
            <a:ext cx="8001000" cy="2857500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eaLnBrk="0" hangingPunct="0">
              <a:defRPr/>
            </a:pPr>
            <a:r>
              <a:rPr lang="pl-PL" dirty="0">
                <a:latin typeface="+mj-lt"/>
              </a:rPr>
              <a:t>Cel nadrzędny zdefiniowany w </a:t>
            </a:r>
            <a:r>
              <a:rPr lang="pl-PL" i="1" dirty="0">
                <a:latin typeface="+mj-lt"/>
              </a:rPr>
              <a:t>Strategii ZIT WrOF</a:t>
            </a:r>
            <a:r>
              <a:rPr lang="pl-PL" dirty="0">
                <a:latin typeface="+mj-lt"/>
              </a:rPr>
              <a:t>:</a:t>
            </a:r>
          </a:p>
          <a:p>
            <a:pPr algn="ctr" eaLnBrk="0" hangingPunct="0">
              <a:defRPr/>
            </a:pPr>
            <a:endParaRPr lang="pl-PL" sz="2000" b="1" dirty="0">
              <a:latin typeface="+mj-lt"/>
            </a:endParaRPr>
          </a:p>
          <a:p>
            <a:pPr algn="ctr" eaLnBrk="0" hangingPunct="0">
              <a:defRPr/>
            </a:pPr>
            <a:r>
              <a:rPr lang="pl-PL" sz="2000" b="1" dirty="0">
                <a:latin typeface="+mj-lt"/>
              </a:rPr>
              <a:t>Osiągnięcie wysokiej jakości życia społeczności                                                      Wrocławskiego Obszaru Funkcjonalnego                                                                                 poprzez integrację jego przestrzeni w spójny organizm                                                       społeczno - gospodarczy</a:t>
            </a:r>
          </a:p>
          <a:p>
            <a:pPr eaLnBrk="0" hangingPunct="0">
              <a:defRPr/>
            </a:pPr>
            <a:r>
              <a:rPr lang="pl-PL" sz="2000" dirty="0">
                <a:latin typeface="+mj-lt"/>
              </a:rPr>
              <a:t> </a:t>
            </a:r>
          </a:p>
          <a:p>
            <a:pPr eaLnBrk="0" hangingPunct="0">
              <a:defRPr/>
            </a:pPr>
            <a:endParaRPr lang="pl-PL" b="1" dirty="0">
              <a:latin typeface="+mj-lt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142875" y="5572125"/>
            <a:ext cx="2786063" cy="12858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eaLnBrk="0" hangingPunct="0">
              <a:defRPr/>
            </a:pPr>
            <a:r>
              <a:rPr lang="pl-PL" sz="1600" dirty="0">
                <a:latin typeface="+mn-lt"/>
              </a:rPr>
              <a:t>Zintegrowanie przestrzeni obszaru ZIT WrOF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3214688" y="5572125"/>
            <a:ext cx="2786062" cy="12858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eaLnBrk="0" hangingPunct="0">
              <a:defRPr/>
            </a:pPr>
            <a:r>
              <a:rPr lang="pl-PL" sz="1600" dirty="0">
                <a:latin typeface="+mn-lt"/>
              </a:rPr>
              <a:t>Poprawa innowacyjności                       i konkurencyjności gospodarki obszaru ZIT WrOF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6215063" y="5572125"/>
            <a:ext cx="2786062" cy="12858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eaLnBrk="0" hangingPunct="0">
              <a:defRPr/>
            </a:pPr>
            <a:r>
              <a:rPr lang="pl-PL" sz="1600" dirty="0">
                <a:latin typeface="+mj-lt"/>
              </a:rPr>
              <a:t>Zintegrowanie społeczne obszaru ZIT WrOF</a:t>
            </a:r>
          </a:p>
        </p:txBody>
      </p:sp>
      <p:sp>
        <p:nvSpPr>
          <p:cNvPr id="9" name="Strzałka w dół 8"/>
          <p:cNvSpPr/>
          <p:nvPr/>
        </p:nvSpPr>
        <p:spPr>
          <a:xfrm rot="1983758">
            <a:off x="2032000" y="4597400"/>
            <a:ext cx="428625" cy="763588"/>
          </a:xfrm>
          <a:prstGeom prst="downArrow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10" name="Strzałka w dół 9"/>
          <p:cNvSpPr/>
          <p:nvPr/>
        </p:nvSpPr>
        <p:spPr>
          <a:xfrm>
            <a:off x="4357688" y="4786313"/>
            <a:ext cx="428625" cy="714375"/>
          </a:xfrm>
          <a:prstGeom prst="downArrow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11" name="Strzałka w dół 10"/>
          <p:cNvSpPr/>
          <p:nvPr/>
        </p:nvSpPr>
        <p:spPr>
          <a:xfrm rot="20085541">
            <a:off x="6737350" y="4605338"/>
            <a:ext cx="428625" cy="746125"/>
          </a:xfrm>
          <a:prstGeom prst="downArrow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pl-P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8195" name="Prostokąt 2"/>
          <p:cNvSpPr>
            <a:spLocks noChangeArrowheads="1"/>
          </p:cNvSpPr>
          <p:nvPr/>
        </p:nvSpPr>
        <p:spPr bwMode="auto">
          <a:xfrm>
            <a:off x="142875" y="1000125"/>
            <a:ext cx="8858250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pl-PL" altLang="pl-PL" sz="2000" b="1"/>
              <a:t>Umiejscowienie działania 4.5 RPO WD w priorytetach ZIT WrOF</a:t>
            </a:r>
            <a:endParaRPr lang="pl-PL" altLang="pl-PL" sz="200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142875" y="1785938"/>
          <a:ext cx="8715375" cy="4684459"/>
        </p:xfrm>
        <a:graphic>
          <a:graphicData uri="http://schemas.openxmlformats.org/drawingml/2006/table">
            <a:tbl>
              <a:tblPr/>
              <a:tblGrid>
                <a:gridCol w="1571625"/>
                <a:gridCol w="1714500"/>
                <a:gridCol w="1643063"/>
                <a:gridCol w="1785937"/>
                <a:gridCol w="2000250"/>
              </a:tblGrid>
              <a:tr h="488950">
                <a:tc grid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STRATEGIA ZIT WROF</a:t>
                      </a:r>
                      <a:endParaRPr kumimoji="0" lang="pl-PL" altLang="pl-PL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2536" marR="2536" marT="0" marB="0" anchor="ctr" horzOverflow="overflow">
                    <a:lnL w="9525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58E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RPO WD</a:t>
                      </a:r>
                      <a:endParaRPr kumimoji="0" lang="pl-PL" altLang="pl-PL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2536" marR="2536" marT="0" marB="0" anchor="ctr" horzOverflow="overflow">
                    <a:lnL>
                      <a:noFill/>
                    </a:lnL>
                    <a:lnR w="9525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58E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5111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CEL</a:t>
                      </a:r>
                      <a:endParaRPr kumimoji="0" lang="pl-PL" alt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2536" marR="2536" marT="0" marB="0" anchor="ctr" horzOverflow="overflow">
                    <a:lnL w="9525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0" cap="flat" cmpd="dbl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PRIORYTET</a:t>
                      </a:r>
                      <a:endParaRPr kumimoji="0" lang="pl-PL" altLang="pl-PL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2536" marR="2536" marT="0" marB="0" anchor="ctr" horzOverflow="overflow">
                    <a:lnL w="9525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0" cap="flat" cmpd="dbl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DZIAŁANIE</a:t>
                      </a:r>
                      <a:endParaRPr kumimoji="0" lang="pl-PL" altLang="pl-PL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2536" marR="2536" marT="0" marB="0" anchor="ctr" horzOverflow="overflow">
                    <a:lnL w="9525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0" cap="flat" cmpd="dbl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OŚ PRIORYTETOWA</a:t>
                      </a:r>
                      <a:endParaRPr kumimoji="0" lang="pl-PL" altLang="pl-PL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2536" marR="2536" marT="0" marB="0" anchor="ctr" horzOverflow="overflow">
                    <a:lnL w="9525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0" cap="flat" cmpd="dbl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DZIAŁANIE</a:t>
                      </a:r>
                      <a:endParaRPr kumimoji="0" lang="pl-PL" alt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2536" marR="2536" marT="0" marB="0" anchor="ctr" horzOverflow="overflow">
                    <a:lnL w="9525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0" cap="flat" cmpd="dbl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542925">
                <a:tc>
                  <a:txBody>
                    <a:bodyPr/>
                    <a:lstStyle>
                      <a:lvl1pPr marL="71438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71438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1.</a:t>
                      </a:r>
                    </a:p>
                  </a:txBody>
                  <a:tcPr marL="68580" marR="68580" marT="0" marB="0" anchor="ctr" horzOverflow="overflow">
                    <a:lnL w="9525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0" cap="flat" cmpd="dbl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0" cap="flat" cmpd="dbl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1.2</a:t>
                      </a:r>
                    </a:p>
                  </a:txBody>
                  <a:tcPr marL="68580" marR="68580" marT="0" marB="0" anchor="ctr" horzOverflow="overflow">
                    <a:lnL w="9525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0" cap="flat" cmpd="dbl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0" cap="flat" cmpd="dbl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1.2.1.</a:t>
                      </a:r>
                    </a:p>
                  </a:txBody>
                  <a:tcPr marL="89535" marR="89535" marT="0" marB="0" anchor="ctr" horzOverflow="overflow">
                    <a:lnL w="9525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0" cap="flat" cmpd="dbl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0" cap="flat" cmpd="dbl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71438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71438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4.</a:t>
                      </a:r>
                    </a:p>
                  </a:txBody>
                  <a:tcPr marL="68580" marR="68580" marT="0" marB="0" anchor="ctr" horzOverflow="overflow">
                    <a:lnL w="9525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0" cap="flat" cmpd="dbl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0" cap="flat" cmpd="dbl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altLang="pl-P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4.5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altLang="pl-P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89535" marR="89535" marT="0" marB="0" anchor="ctr" horzOverflow="overflow">
                    <a:lnL w="9525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0" cap="flat" cmpd="dbl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0" cap="flat" cmpd="dbl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1613">
                <a:tc>
                  <a:txBody>
                    <a:bodyPr/>
                    <a:lstStyle>
                      <a:lvl1pPr marL="71438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71438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Zintegrowanie przestrzeni</a:t>
                      </a:r>
                    </a:p>
                    <a:p>
                      <a:pPr marL="71438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WrOF</a:t>
                      </a:r>
                      <a:endParaRPr kumimoji="0" lang="pl-PL" altLang="pl-PL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9525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0" cap="flat" cmpd="dbl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altLang="pl-PL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Poprawa stanu środowiska               i gospodarka niskoemisyjna      na terenie WrOF</a:t>
                      </a:r>
                      <a:endParaRPr kumimoji="0" lang="pl-PL" altLang="pl-PL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9525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0" cap="flat" cmpd="dbl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Poprawa ochrony przed klęskami żywiołowymi na terenie WrOF</a:t>
                      </a:r>
                      <a:endParaRPr kumimoji="0" lang="pl-PL" altLang="pl-PL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89535" marR="89535" marT="0" marB="0" anchor="ctr" horzOverflow="overflow">
                    <a:lnL w="9525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0" cap="flat" cmpd="dbl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71438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71438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Środowisko             i zasoby</a:t>
                      </a:r>
                      <a:endParaRPr kumimoji="0" lang="pl-PL" altLang="pl-PL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9525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0" cap="flat" cmpd="dbl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Bezpieczeństwo</a:t>
                      </a:r>
                      <a:endParaRPr kumimoji="0" lang="pl-PL" altLang="pl-PL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89535" marR="89535" marT="0" marB="0" anchor="ctr" horzOverflow="overflow">
                    <a:lnL w="9525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0" cap="flat" cmpd="dbl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6AA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9219" name="Prostokąt 3"/>
          <p:cNvSpPr>
            <a:spLocks noChangeArrowheads="1"/>
          </p:cNvSpPr>
          <p:nvPr/>
        </p:nvSpPr>
        <p:spPr bwMode="auto">
          <a:xfrm>
            <a:off x="571500" y="1285875"/>
            <a:ext cx="7989888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endParaRPr lang="pl-PL" altLang="pl-PL"/>
          </a:p>
          <a:p>
            <a:pPr algn="ctr" eaLnBrk="1" hangingPunct="1">
              <a:lnSpc>
                <a:spcPct val="150000"/>
              </a:lnSpc>
            </a:pPr>
            <a:endParaRPr lang="pl-PL" altLang="pl-PL"/>
          </a:p>
          <a:p>
            <a:pPr algn="ctr" eaLnBrk="1" hangingPunct="1">
              <a:lnSpc>
                <a:spcPct val="150000"/>
              </a:lnSpc>
            </a:pPr>
            <a:endParaRPr lang="pl-PL" altLang="pl-PL"/>
          </a:p>
          <a:p>
            <a:pPr algn="ctr" eaLnBrk="1" hangingPunct="1">
              <a:lnSpc>
                <a:spcPct val="150000"/>
              </a:lnSpc>
            </a:pPr>
            <a:endParaRPr lang="pl-PL" altLang="pl-PL"/>
          </a:p>
          <a:p>
            <a:pPr algn="ctr" eaLnBrk="1" hangingPunct="1">
              <a:lnSpc>
                <a:spcPct val="150000"/>
              </a:lnSpc>
            </a:pPr>
            <a:endParaRPr lang="pl-PL" altLang="pl-PL"/>
          </a:p>
          <a:p>
            <a:pPr algn="ctr" eaLnBrk="1" hangingPunct="1">
              <a:lnSpc>
                <a:spcPct val="150000"/>
              </a:lnSpc>
            </a:pPr>
            <a:endParaRPr lang="pl-PL" altLang="pl-PL"/>
          </a:p>
          <a:p>
            <a:pPr algn="ctr" eaLnBrk="1" hangingPunct="1">
              <a:lnSpc>
                <a:spcPct val="150000"/>
              </a:lnSpc>
            </a:pPr>
            <a:endParaRPr lang="pl-PL" altLang="pl-PL"/>
          </a:p>
        </p:txBody>
      </p:sp>
      <p:sp>
        <p:nvSpPr>
          <p:cNvPr id="9220" name="pole tekstowe 5"/>
          <p:cNvSpPr txBox="1">
            <a:spLocks noChangeArrowheads="1"/>
          </p:cNvSpPr>
          <p:nvPr/>
        </p:nvSpPr>
        <p:spPr bwMode="auto">
          <a:xfrm>
            <a:off x="500063" y="785813"/>
            <a:ext cx="8429625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l-PL" sz="2800" b="1" u="sng" dirty="0" err="1">
                <a:solidFill>
                  <a:srgbClr val="FFC000"/>
                </a:solidFill>
              </a:rPr>
              <a:t>Poddziałanie</a:t>
            </a:r>
            <a:r>
              <a:rPr lang="pl-PL" sz="2800" b="1" u="sng" dirty="0">
                <a:solidFill>
                  <a:srgbClr val="FFC000"/>
                </a:solidFill>
              </a:rPr>
              <a:t> 4.5.2 </a:t>
            </a:r>
          </a:p>
          <a:p>
            <a:pPr algn="ctr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pl-PL" sz="2800" b="1" dirty="0"/>
              <a:t>Bezpieczeństwo- ZIT </a:t>
            </a:r>
            <a:r>
              <a:rPr lang="pl-PL" sz="2800" b="1" dirty="0" err="1"/>
              <a:t>WrOF</a:t>
            </a: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defRPr/>
            </a:pPr>
            <a:endParaRPr lang="pl-PL" b="1" dirty="0">
              <a:solidFill>
                <a:srgbClr val="FFC000"/>
              </a:solidFill>
            </a:endParaRPr>
          </a:p>
          <a:p>
            <a:pPr>
              <a:defRPr/>
            </a:pPr>
            <a:endParaRPr lang="pl-PL" dirty="0"/>
          </a:p>
        </p:txBody>
      </p:sp>
      <p:sp>
        <p:nvSpPr>
          <p:cNvPr id="10" name="Strzałka w dół 9"/>
          <p:cNvSpPr/>
          <p:nvPr/>
        </p:nvSpPr>
        <p:spPr>
          <a:xfrm rot="2432455">
            <a:off x="3199108" y="2065812"/>
            <a:ext cx="428628" cy="1209455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2" name="Strzałka w dół 11"/>
          <p:cNvSpPr/>
          <p:nvPr/>
        </p:nvSpPr>
        <p:spPr>
          <a:xfrm rot="18738012">
            <a:off x="5592122" y="2032462"/>
            <a:ext cx="428628" cy="1209411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4" name="Elipsa 13"/>
          <p:cNvSpPr/>
          <p:nvPr/>
        </p:nvSpPr>
        <p:spPr>
          <a:xfrm>
            <a:off x="4572000" y="3357563"/>
            <a:ext cx="4572000" cy="2786062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3" name="Elipsa 12"/>
          <p:cNvSpPr/>
          <p:nvPr/>
        </p:nvSpPr>
        <p:spPr>
          <a:xfrm>
            <a:off x="0" y="3429000"/>
            <a:ext cx="4500563" cy="2714625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9229" name="pole tekstowe 6"/>
          <p:cNvSpPr txBox="1">
            <a:spLocks noChangeArrowheads="1"/>
          </p:cNvSpPr>
          <p:nvPr/>
        </p:nvSpPr>
        <p:spPr bwMode="auto">
          <a:xfrm>
            <a:off x="428625" y="3214688"/>
            <a:ext cx="3643313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pl-PL" altLang="pl-PL" b="1"/>
              <a:t> </a:t>
            </a:r>
          </a:p>
          <a:p>
            <a:pPr algn="ctr" eaLnBrk="1" hangingPunct="1"/>
            <a:r>
              <a:rPr lang="pl-PL" altLang="pl-PL" b="1">
                <a:solidFill>
                  <a:srgbClr val="FFC000"/>
                </a:solidFill>
              </a:rPr>
              <a:t>TYP 4.5 A</a:t>
            </a:r>
          </a:p>
          <a:p>
            <a:pPr algn="ctr" eaLnBrk="1" hangingPunct="1"/>
            <a:endParaRPr lang="pl-PL" altLang="pl-PL" b="1">
              <a:solidFill>
                <a:schemeClr val="bg1"/>
              </a:solidFill>
            </a:endParaRPr>
          </a:p>
          <a:p>
            <a:pPr algn="ctr" eaLnBrk="1" hangingPunct="1"/>
            <a:endParaRPr lang="pl-PL" altLang="pl-PL" b="1">
              <a:solidFill>
                <a:schemeClr val="bg1"/>
              </a:solidFill>
            </a:endParaRPr>
          </a:p>
          <a:p>
            <a:pPr algn="ctr" eaLnBrk="1" hangingPunct="1"/>
            <a:r>
              <a:rPr lang="pl-PL" altLang="pl-PL" sz="1600" b="1">
                <a:solidFill>
                  <a:schemeClr val="bg1"/>
                </a:solidFill>
              </a:rPr>
              <a:t>Projekty związane</a:t>
            </a:r>
          </a:p>
          <a:p>
            <a:pPr algn="ctr" eaLnBrk="1" hangingPunct="1"/>
            <a:r>
              <a:rPr lang="pl-PL" altLang="pl-PL" sz="1600" b="1">
                <a:solidFill>
                  <a:schemeClr val="bg1"/>
                </a:solidFill>
              </a:rPr>
              <a:t> z budową lub rozbudową systemów</a:t>
            </a:r>
          </a:p>
          <a:p>
            <a:pPr algn="ctr" eaLnBrk="1" hangingPunct="1"/>
            <a:r>
              <a:rPr lang="pl-PL" altLang="pl-PL" sz="1600" b="1">
                <a:solidFill>
                  <a:schemeClr val="bg1"/>
                </a:solidFill>
              </a:rPr>
              <a:t> i urządzeń małej retencji </a:t>
            </a:r>
          </a:p>
          <a:p>
            <a:pPr eaLnBrk="1" hangingPunct="1"/>
            <a:endParaRPr lang="pl-PL" altLang="pl-PL">
              <a:solidFill>
                <a:schemeClr val="bg1"/>
              </a:solidFill>
            </a:endParaRPr>
          </a:p>
          <a:p>
            <a:pPr algn="ctr" eaLnBrk="1" hangingPunct="1"/>
            <a:endParaRPr lang="pl-PL" altLang="pl-PL">
              <a:solidFill>
                <a:schemeClr val="bg1"/>
              </a:solidFill>
            </a:endParaRPr>
          </a:p>
          <a:p>
            <a:pPr algn="ctr" eaLnBrk="1" hangingPunct="1"/>
            <a:endParaRPr lang="pl-PL" altLang="pl-PL" b="1">
              <a:solidFill>
                <a:schemeClr val="bg1"/>
              </a:solidFill>
            </a:endParaRPr>
          </a:p>
          <a:p>
            <a:pPr algn="ctr" eaLnBrk="1" hangingPunct="1"/>
            <a:r>
              <a:rPr lang="pl-PL" altLang="pl-PL" b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9230" name="pole tekstowe 8"/>
          <p:cNvSpPr txBox="1">
            <a:spLocks noChangeArrowheads="1"/>
          </p:cNvSpPr>
          <p:nvPr/>
        </p:nvSpPr>
        <p:spPr bwMode="auto">
          <a:xfrm>
            <a:off x="5143500" y="3214688"/>
            <a:ext cx="3643313" cy="427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pl-PL" altLang="pl-PL" b="1">
              <a:solidFill>
                <a:schemeClr val="bg1"/>
              </a:solidFill>
            </a:endParaRPr>
          </a:p>
          <a:p>
            <a:pPr algn="ctr" eaLnBrk="1" hangingPunct="1"/>
            <a:r>
              <a:rPr lang="pl-PL" altLang="pl-PL" b="1">
                <a:solidFill>
                  <a:srgbClr val="FFC000"/>
                </a:solidFill>
              </a:rPr>
              <a:t>TYP 4.5 B</a:t>
            </a:r>
          </a:p>
          <a:p>
            <a:pPr algn="ctr" eaLnBrk="1" hangingPunct="1"/>
            <a:endParaRPr lang="pl-PL" altLang="pl-PL" sz="1600" b="1">
              <a:solidFill>
                <a:schemeClr val="bg1"/>
              </a:solidFill>
            </a:endParaRPr>
          </a:p>
          <a:p>
            <a:pPr algn="ctr" eaLnBrk="1" hangingPunct="1"/>
            <a:r>
              <a:rPr lang="pl-PL" altLang="pl-PL" sz="1600" b="1">
                <a:solidFill>
                  <a:schemeClr val="bg1"/>
                </a:solidFill>
              </a:rPr>
              <a:t>Projekty dotyczące inwestycji przeciwpowodziowych (mające na celu ochronę obszarów ze średnim ryzykiem powodziowym)- będące częścią zintegrowanych planów zarządzania ryzykiem powodziowym zgodnie z wymogami prawa UE</a:t>
            </a:r>
          </a:p>
          <a:p>
            <a:pPr algn="ctr" eaLnBrk="1" hangingPunct="1"/>
            <a:endParaRPr lang="pl-PL" altLang="pl-PL" b="1">
              <a:solidFill>
                <a:schemeClr val="bg1"/>
              </a:solidFill>
            </a:endParaRPr>
          </a:p>
          <a:p>
            <a:pPr algn="ctr" eaLnBrk="1" hangingPunct="1"/>
            <a:endParaRPr lang="pl-PL" altLang="pl-PL" b="1">
              <a:solidFill>
                <a:schemeClr val="bg1"/>
              </a:solidFill>
            </a:endParaRPr>
          </a:p>
          <a:p>
            <a:pPr algn="ctr" eaLnBrk="1" hangingPunct="1"/>
            <a:endParaRPr lang="pl-PL" altLang="pl-PL" b="1">
              <a:solidFill>
                <a:schemeClr val="bg1"/>
              </a:solidFill>
            </a:endParaRPr>
          </a:p>
          <a:p>
            <a:pPr algn="ctr" eaLnBrk="1" hangingPunct="1"/>
            <a:endParaRPr lang="pl-PL" altLang="pl-PL" b="1">
              <a:solidFill>
                <a:schemeClr val="bg1"/>
              </a:solidFill>
            </a:endParaRPr>
          </a:p>
          <a:p>
            <a:pPr algn="ctr" eaLnBrk="1" hangingPunct="1"/>
            <a:r>
              <a:rPr lang="pl-PL" altLang="pl-PL" b="1">
                <a:solidFill>
                  <a:schemeClr val="bg1"/>
                </a:solidFill>
              </a:rPr>
              <a:t> </a:t>
            </a:r>
          </a:p>
          <a:p>
            <a:pPr algn="ctr" eaLnBrk="1" hangingPunct="1"/>
            <a:endParaRPr lang="pl-PL" altLang="pl-PL"/>
          </a:p>
        </p:txBody>
      </p:sp>
      <p:sp>
        <p:nvSpPr>
          <p:cNvPr id="9231" name="AutoShape 16" descr="Znalezione obrazy dla zapytania przyroda gif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9232" name="AutoShape 18" descr="Znalezione obrazy dla zapytania przyroda gif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9233" name="AutoShape 20" descr="Znalezione obrazy dla zapytania przyroda gif"/>
          <p:cNvSpPr>
            <a:spLocks noChangeAspect="1" noChangeArrowheads="1"/>
          </p:cNvSpPr>
          <p:nvPr/>
        </p:nvSpPr>
        <p:spPr bwMode="auto">
          <a:xfrm>
            <a:off x="144463" y="-2803525"/>
            <a:ext cx="5305425" cy="584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9234" name="AutoShape 22" descr="Znalezione obrazy dla zapytania przyroda gif"/>
          <p:cNvSpPr>
            <a:spLocks noChangeAspect="1" noChangeArrowheads="1"/>
          </p:cNvSpPr>
          <p:nvPr/>
        </p:nvSpPr>
        <p:spPr bwMode="auto">
          <a:xfrm>
            <a:off x="144463" y="-2803525"/>
            <a:ext cx="5305425" cy="584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ipsa 5"/>
          <p:cNvSpPr/>
          <p:nvPr/>
        </p:nvSpPr>
        <p:spPr>
          <a:xfrm>
            <a:off x="5072063" y="5000625"/>
            <a:ext cx="4214812" cy="17145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pic>
        <p:nvPicPr>
          <p:cNvPr id="10243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0244" name="pole tekstowe 11"/>
          <p:cNvSpPr txBox="1">
            <a:spLocks noChangeArrowheads="1"/>
          </p:cNvSpPr>
          <p:nvPr/>
        </p:nvSpPr>
        <p:spPr bwMode="auto">
          <a:xfrm>
            <a:off x="642938" y="785813"/>
            <a:ext cx="7929562" cy="113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pl-PL" altLang="pl-PL" sz="3200" b="1" u="sng"/>
              <a:t>Alokacja finansowa ZIT WrOF</a:t>
            </a:r>
          </a:p>
          <a:p>
            <a:endParaRPr lang="pl-PL" altLang="pl-PL" sz="2000"/>
          </a:p>
        </p:txBody>
      </p:sp>
      <p:sp>
        <p:nvSpPr>
          <p:cNvPr id="10245" name="pole tekstowe 13"/>
          <p:cNvSpPr txBox="1">
            <a:spLocks noChangeArrowheads="1"/>
          </p:cNvSpPr>
          <p:nvPr/>
        </p:nvSpPr>
        <p:spPr bwMode="auto">
          <a:xfrm>
            <a:off x="0" y="1285875"/>
            <a:ext cx="9144000" cy="722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pl-PL" altLang="pl-PL" sz="3600"/>
          </a:p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altLang="pl-PL" sz="3600"/>
              <a:t>RPO WD  - ZIT WrOF: </a:t>
            </a:r>
            <a:r>
              <a:rPr lang="pl-PL" altLang="pl-PL" sz="3600" b="1">
                <a:solidFill>
                  <a:srgbClr val="FF0000"/>
                </a:solidFill>
              </a:rPr>
              <a:t>291 250 000  €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altLang="pl-PL" sz="3000"/>
              <a:t>Oś 4 – Środowisko i zasoby </a:t>
            </a:r>
            <a:r>
              <a:rPr lang="pl-PL" altLang="pl-PL" sz="3200" b="1">
                <a:solidFill>
                  <a:srgbClr val="FF0000"/>
                </a:solidFill>
              </a:rPr>
              <a:t>27 300 000 </a:t>
            </a:r>
            <a:r>
              <a:rPr lang="pl-PL" altLang="pl-PL" sz="3000" b="1">
                <a:solidFill>
                  <a:srgbClr val="FF0000"/>
                </a:solidFill>
              </a:rPr>
              <a:t>€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pl-PL" altLang="pl-PL" sz="100"/>
          </a:p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altLang="pl-PL" sz="2400" u="sng"/>
              <a:t>Poddziałanie 4.5.2: </a:t>
            </a:r>
            <a:r>
              <a:rPr lang="pl-PL" altLang="pl-PL" sz="2400" b="1" u="sng">
                <a:solidFill>
                  <a:srgbClr val="FF0000"/>
                </a:solidFill>
              </a:rPr>
              <a:t>4 500 000 €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pl-PL" altLang="pl-PL" sz="2400" b="1">
              <a:solidFill>
                <a:srgbClr val="FF0000"/>
              </a:solidFill>
            </a:endParaRPr>
          </a:p>
          <a:p>
            <a:pPr eaLnBrk="1" hangingPunct="1"/>
            <a:r>
              <a:rPr lang="pl-PL" altLang="pl-PL" sz="2000" b="1"/>
              <a:t>Nabór nr RPDS.04.05.02-IZ.00-02-237/17</a:t>
            </a:r>
            <a:r>
              <a:rPr lang="pl-PL" altLang="pl-PL" sz="2000" b="1">
                <a:solidFill>
                  <a:srgbClr val="FF0000"/>
                </a:solidFill>
              </a:rPr>
              <a:t>                  </a:t>
            </a:r>
            <a:r>
              <a:rPr lang="pl-PL" altLang="pl-PL" sz="2000" b="1" u="sng">
                <a:solidFill>
                  <a:schemeClr val="bg1"/>
                </a:solidFill>
              </a:rPr>
              <a:t>3 619 000 EUR   tj. 15 615 261 PLN</a:t>
            </a:r>
            <a:endParaRPr lang="pl-PL" altLang="pl-PL" sz="2000" u="sng">
              <a:solidFill>
                <a:schemeClr val="bg1"/>
              </a:solidFill>
            </a:endParaRPr>
          </a:p>
          <a:p>
            <a:pPr eaLnBrk="1" hangingPunct="1"/>
            <a:r>
              <a:rPr lang="pl-PL" altLang="pl-PL" sz="2000">
                <a:solidFill>
                  <a:schemeClr val="bg1"/>
                </a:solidFill>
              </a:rPr>
              <a:t> </a:t>
            </a:r>
          </a:p>
          <a:p>
            <a:pPr algn="just">
              <a:lnSpc>
                <a:spcPct val="250000"/>
              </a:lnSpc>
            </a:pPr>
            <a:endParaRPr lang="pl-PL" altLang="pl-PL" sz="2000"/>
          </a:p>
          <a:p>
            <a:pPr algn="ctr">
              <a:lnSpc>
                <a:spcPct val="150000"/>
              </a:lnSpc>
            </a:pPr>
            <a:endParaRPr lang="pl-PL" altLang="pl-PL" u="sng">
              <a:solidFill>
                <a:srgbClr val="FF0000"/>
              </a:solidFill>
            </a:endParaRPr>
          </a:p>
          <a:p>
            <a:r>
              <a:rPr lang="pl-PL" altLang="pl-PL" sz="4400">
                <a:solidFill>
                  <a:srgbClr val="FF0000"/>
                </a:solidFill>
              </a:rPr>
              <a:t> </a:t>
            </a:r>
          </a:p>
          <a:p>
            <a:endParaRPr lang="pl-PL" altLang="pl-PL"/>
          </a:p>
        </p:txBody>
      </p:sp>
      <p:sp>
        <p:nvSpPr>
          <p:cNvPr id="5" name="Strzałka w prawo z wcięciem 4"/>
          <p:cNvSpPr/>
          <p:nvPr/>
        </p:nvSpPr>
        <p:spPr>
          <a:xfrm>
            <a:off x="4572000" y="5715000"/>
            <a:ext cx="571500" cy="214313"/>
          </a:xfrm>
          <a:prstGeom prst="notched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6084</TotalTime>
  <Words>1088</Words>
  <Application>Microsoft Office PowerPoint</Application>
  <PresentationFormat>Pokaz na ekranie (4:3)</PresentationFormat>
  <Paragraphs>279</Paragraphs>
  <Slides>17</Slides>
  <Notes>10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3" baseType="lpstr">
      <vt:lpstr>Calibri</vt:lpstr>
      <vt:lpstr>Arial</vt:lpstr>
      <vt:lpstr>Aharoni</vt:lpstr>
      <vt:lpstr>Wingdings</vt:lpstr>
      <vt:lpstr>Times New Roman</vt:lpstr>
      <vt:lpstr>Motyw pakietu Office</vt:lpstr>
      <vt:lpstr> Zintegrowane Inwestycje Terytorialne Wrocławskiego Obszaru Funkcjonalnego 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agataorzechowska@o2.pl</dc:creator>
  <cp:lastModifiedBy>Iwona Blak</cp:lastModifiedBy>
  <cp:revision>651</cp:revision>
  <dcterms:created xsi:type="dcterms:W3CDTF">2015-04-22T07:48:15Z</dcterms:created>
  <dcterms:modified xsi:type="dcterms:W3CDTF">2017-05-17T09:18:30Z</dcterms:modified>
</cp:coreProperties>
</file>