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  <p:sldMasterId id="2147483684" r:id="rId2"/>
  </p:sldMasterIdLst>
  <p:notesMasterIdLst>
    <p:notesMasterId r:id="rId16"/>
  </p:notesMasterIdLst>
  <p:handoutMasterIdLst>
    <p:handoutMasterId r:id="rId17"/>
  </p:handoutMasterIdLst>
  <p:sldIdLst>
    <p:sldId id="574" r:id="rId3"/>
    <p:sldId id="556" r:id="rId4"/>
    <p:sldId id="580" r:id="rId5"/>
    <p:sldId id="587" r:id="rId6"/>
    <p:sldId id="578" r:id="rId7"/>
    <p:sldId id="576" r:id="rId8"/>
    <p:sldId id="577" r:id="rId9"/>
    <p:sldId id="582" r:id="rId10"/>
    <p:sldId id="583" r:id="rId11"/>
    <p:sldId id="585" r:id="rId12"/>
    <p:sldId id="584" r:id="rId13"/>
    <p:sldId id="579" r:id="rId14"/>
    <p:sldId id="586" r:id="rId15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12" autoAdjust="0"/>
    <p:restoredTop sz="90295" autoAdjust="0"/>
  </p:normalViewPr>
  <p:slideViewPr>
    <p:cSldViewPr>
      <p:cViewPr varScale="1">
        <p:scale>
          <a:sx n="113" d="100"/>
          <a:sy n="113" d="100"/>
        </p:scale>
        <p:origin x="-22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>
        <p:scale>
          <a:sx n="80" d="100"/>
          <a:sy n="80" d="100"/>
        </p:scale>
        <p:origin x="-3912" y="-72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7869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l-PL" sz="1600" dirty="0">
                <a:solidFill>
                  <a:prstClr val="black"/>
                </a:solidFill>
              </a:rPr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wskaźnika</a:t>
            </a:r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l-PL" altLang="pl-PL" sz="1600" b="1" dirty="0" smtClean="0"/>
              <a:t>Na początek to co najważniejsze, co warunkuje  dofinansowanie Państwa projektów –  co odzwierciedlone jest także w  dostępowym kryterium oceny – CEL DZIAŁANIA;</a:t>
            </a:r>
          </a:p>
          <a:p>
            <a:r>
              <a:rPr lang="pl-PL" altLang="pl-PL" sz="1600" b="1" dirty="0" smtClean="0"/>
              <a:t>Każdy z projektów musi być z nim zgodny!</a:t>
            </a:r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600" b="1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78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86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9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9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6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09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59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37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05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2017-05-17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2017-05-17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560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ife@dolnyslask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now.umwd.dolnyslask.p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95536" y="3429000"/>
            <a:ext cx="8496944" cy="2808312"/>
          </a:xfrm>
        </p:spPr>
        <p:txBody>
          <a:bodyPr>
            <a:normAutofit/>
          </a:bodyPr>
          <a:lstStyle/>
          <a:p>
            <a:pPr lvl="0"/>
            <a:r>
              <a:rPr lang="pl-PL" b="1" dirty="0" smtClean="0"/>
              <a:t>Podstawowe założenia konkursu </a:t>
            </a:r>
            <a:br>
              <a:rPr lang="pl-PL" b="1" dirty="0" smtClean="0"/>
            </a:br>
            <a:r>
              <a:rPr lang="pl-PL" b="1" dirty="0" smtClean="0"/>
              <a:t>w ramach działania 4.5 </a:t>
            </a:r>
            <a:br>
              <a:rPr lang="pl-PL" b="1" dirty="0" smtClean="0"/>
            </a:br>
            <a:r>
              <a:rPr lang="pl-PL" b="1" dirty="0"/>
              <a:t>Bezpieczeństwo</a:t>
            </a:r>
            <a:br>
              <a:rPr lang="pl-PL" b="1" dirty="0"/>
            </a:br>
            <a:r>
              <a:rPr lang="pl-PL" b="1" dirty="0" smtClean="0"/>
              <a:t> (typy projektów A,B)</a:t>
            </a:r>
            <a:endParaRPr lang="pl-PL" dirty="0"/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" y="1088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530666" y="856166"/>
            <a:ext cx="56432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400" b="1" dirty="0">
              <a:latin typeface="+mn-lt"/>
            </a:endParaRPr>
          </a:p>
          <a:p>
            <a:pPr algn="ctr" eaLnBrk="1" hangingPunct="1"/>
            <a:r>
              <a:rPr lang="pl-PL" altLang="pl-PL" sz="2400" b="1" dirty="0">
                <a:latin typeface="+mn-lt"/>
              </a:rPr>
              <a:t>Regionalny Program Operacyjny Województwa Dolnośląskiego 2014-2020</a:t>
            </a:r>
          </a:p>
        </p:txBody>
      </p:sp>
    </p:spTree>
    <p:extLst>
      <p:ext uri="{BB962C8B-B14F-4D97-AF65-F5344CB8AC3E}">
        <p14:creationId xmlns:p14="http://schemas.microsoft.com/office/powerpoint/2010/main" val="25209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32812" y="1124744"/>
            <a:ext cx="82436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Wzór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umowy/decyzji 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o dofinansowanie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projektu stanowi załącznik do Regulaminu.</a:t>
            </a:r>
          </a:p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Kwalifikowalność wydatków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: </a:t>
            </a:r>
          </a:p>
          <a:p>
            <a:pPr algn="just"/>
            <a:r>
              <a:rPr lang="pl-PL" sz="2000" dirty="0">
                <a:solidFill>
                  <a:prstClr val="black"/>
                </a:solidFill>
                <a:latin typeface="+mn-lt"/>
              </a:rPr>
              <a:t>Początkiem okresu kwalifikowalności wydatków jest 1 stycznia 2014 r. </a:t>
            </a:r>
          </a:p>
          <a:p>
            <a:pPr algn="just"/>
            <a:r>
              <a:rPr lang="pl-PL" sz="2000" dirty="0">
                <a:solidFill>
                  <a:prstClr val="black"/>
                </a:solidFill>
                <a:latin typeface="+mn-lt"/>
              </a:rPr>
              <a:t> </a:t>
            </a:r>
          </a:p>
          <a:p>
            <a:pPr marL="0" lvl="1" algn="just"/>
            <a:r>
              <a:rPr lang="pl-PL" sz="2000" dirty="0">
                <a:solidFill>
                  <a:prstClr val="black"/>
                </a:solidFill>
                <a:latin typeface="+mn-lt"/>
              </a:rPr>
              <a:t>Najpóźniejszy termin złożenia ostatniego wniosku o płatność: </a:t>
            </a:r>
            <a:r>
              <a:rPr lang="pl-PL" dirty="0" smtClean="0">
                <a:latin typeface="+mn-lt"/>
              </a:rPr>
              <a:t>1.12.2019 </a:t>
            </a:r>
            <a:r>
              <a:rPr lang="pl-PL" dirty="0">
                <a:latin typeface="+mn-lt"/>
              </a:rPr>
              <a:t>r.</a:t>
            </a:r>
          </a:p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dirty="0" smtClean="0">
                <a:solidFill>
                  <a:prstClr val="black"/>
                </a:solidFill>
                <a:latin typeface="+mn-lt"/>
              </a:rPr>
              <a:t>Zgodnie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z art. 37 ust. 3 Ustawy wdrożeniowej nie może zostać wybrany do dofinansowania projekt, który został fizycznie ukończony lub w pełni zrealizowany przez złożeniem wniosku o dofinansowanie, niezależnie od tego czy wszystkie powiązane płatności zostały dokonane przez beneficjenta.</a:t>
            </a:r>
          </a:p>
        </p:txBody>
      </p:sp>
    </p:spTree>
    <p:extLst>
      <p:ext uri="{BB962C8B-B14F-4D97-AF65-F5344CB8AC3E}">
        <p14:creationId xmlns:p14="http://schemas.microsoft.com/office/powerpoint/2010/main" val="36067319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59063" y="92061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>
                <a:solidFill>
                  <a:prstClr val="black"/>
                </a:solidFill>
                <a:latin typeface="+mn-lt"/>
              </a:rPr>
              <a:t>W ramach RPO WD 2014-2020 rozróżnia się następujące wskaźniki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:</a:t>
            </a:r>
          </a:p>
          <a:p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obligatoryjne – wskaźniki ujęte w RPO WD 2014-2020, SZOOP RPO WD 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horyzontalne;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dodatkowe – wskaźniki projektowe.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>
                <a:solidFill>
                  <a:prstClr val="black"/>
                </a:solidFill>
                <a:latin typeface="+mn-lt"/>
              </a:rPr>
              <a:t>Wnioskodawca ma obowiązek uwzględnić 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wszystkie adekwatne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wskaźniki produktu oraz rezultatu bezpośredniego z listy wskaźników opisanych dla danego naboru, odpowiadające celowi projektu. </a:t>
            </a:r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endParaRPr lang="pl-PL" sz="2000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>
                <a:solidFill>
                  <a:prstClr val="black"/>
                </a:solidFill>
                <a:latin typeface="+mn-lt"/>
              </a:rPr>
              <a:t>Dodatkowo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wnioskodawca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może określić inne, dodatkowe wskaźniki specyficzne dla danego projektu, o ile będzie to niezbędne dla prawidłowej realizacji projektu (tzw. wskaźniki projektowe).</a:t>
            </a:r>
          </a:p>
          <a:p>
            <a:r>
              <a:rPr lang="pl-PL" sz="2000" b="1" dirty="0">
                <a:solidFill>
                  <a:prstClr val="black"/>
                </a:solidFill>
                <a:latin typeface="+mn-lt"/>
              </a:rPr>
              <a:t> 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 smtClean="0">
                <a:solidFill>
                  <a:prstClr val="black"/>
                </a:solidFill>
                <a:latin typeface="+mn-lt"/>
              </a:rPr>
              <a:t> 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WSKAŹNIKI</a:t>
            </a:r>
          </a:p>
        </p:txBody>
      </p:sp>
    </p:spTree>
    <p:extLst>
      <p:ext uri="{BB962C8B-B14F-4D97-AF65-F5344CB8AC3E}">
        <p14:creationId xmlns:p14="http://schemas.microsoft.com/office/powerpoint/2010/main" val="10928111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2348880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51520" y="1124744"/>
            <a:ext cx="828092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Obligatoryjne wskaźniki produktu dla naboru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4.5 </a:t>
            </a:r>
            <a:r>
              <a:rPr lang="pl-PL" sz="2000" b="1" u="sng" dirty="0" err="1" smtClean="0">
                <a:solidFill>
                  <a:prstClr val="black"/>
                </a:solidFill>
                <a:latin typeface="+mn-lt"/>
              </a:rPr>
              <a:t>AiB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:</a:t>
            </a:r>
            <a:endParaRPr lang="pl-PL" sz="2000" b="1" u="sng" dirty="0">
              <a:solidFill>
                <a:prstClr val="black"/>
              </a:solidFill>
              <a:latin typeface="+mn-lt"/>
            </a:endParaRPr>
          </a:p>
          <a:p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n-lt"/>
              </a:rPr>
              <a:t>Pojemność </a:t>
            </a:r>
            <a:r>
              <a:rPr lang="pl-PL" sz="2000" dirty="0">
                <a:latin typeface="+mn-lt"/>
              </a:rPr>
              <a:t>obiektów małej retencji [m3] – programowy (wart. docelowa </a:t>
            </a: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w </a:t>
            </a:r>
            <a:r>
              <a:rPr lang="pl-PL" sz="2000" dirty="0">
                <a:latin typeface="+mn-lt"/>
              </a:rPr>
              <a:t>RPO </a:t>
            </a:r>
            <a:r>
              <a:rPr lang="pl-PL" sz="2000" dirty="0" smtClean="0">
                <a:latin typeface="+mn-lt"/>
              </a:rPr>
              <a:t>– 1 </a:t>
            </a:r>
            <a:r>
              <a:rPr lang="pl-PL" sz="2000" dirty="0">
                <a:latin typeface="+mn-lt"/>
              </a:rPr>
              <a:t>580 000</a:t>
            </a:r>
            <a:r>
              <a:rPr lang="pl-PL" sz="2000" dirty="0" smtClean="0">
                <a:latin typeface="+mn-lt"/>
              </a:rPr>
              <a:t>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</a:t>
            </a:r>
            <a:r>
              <a:rPr lang="pl-PL" sz="2000" dirty="0" smtClean="0">
                <a:latin typeface="+mn-lt"/>
              </a:rPr>
              <a:t>wybudowanych urządzeń </a:t>
            </a:r>
            <a:r>
              <a:rPr lang="pl-PL" sz="2000" dirty="0">
                <a:latin typeface="+mn-lt"/>
              </a:rPr>
              <a:t>dla celów ochrony przeciwpowodziowej [szt</a:t>
            </a:r>
            <a:r>
              <a:rPr lang="pl-PL" sz="2000" dirty="0" smtClean="0">
                <a:latin typeface="+mn-lt"/>
              </a:rPr>
              <a:t>.]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</a:t>
            </a:r>
            <a:r>
              <a:rPr lang="pl-PL" sz="2000" dirty="0" smtClean="0">
                <a:latin typeface="+mn-lt"/>
              </a:rPr>
              <a:t>przebudowanych </a:t>
            </a:r>
            <a:r>
              <a:rPr lang="pl-PL" sz="2000" dirty="0">
                <a:latin typeface="+mn-lt"/>
              </a:rPr>
              <a:t>urządzeń dla celów ochrony przeciwpowodziowej [szt.]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  <a:p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Obligatoryjne wskaźniki 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rezultatu bezpośredniego dla naboru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4.5 </a:t>
            </a:r>
            <a:r>
              <a:rPr lang="pl-PL" sz="2000" b="1" u="sng" dirty="0" err="1" smtClean="0">
                <a:solidFill>
                  <a:prstClr val="black"/>
                </a:solidFill>
                <a:latin typeface="+mn-lt"/>
              </a:rPr>
              <a:t>AiB</a:t>
            </a:r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:</a:t>
            </a:r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n-lt"/>
              </a:rPr>
              <a:t>Liczba </a:t>
            </a:r>
            <a:r>
              <a:rPr lang="pl-PL" sz="2000" dirty="0">
                <a:latin typeface="+mn-lt"/>
              </a:rPr>
              <a:t>ludności odnoszącej korzyści ze środków ochrony przeciwpowodziowej [osoby] (CI 20) – programowy (wart. docelowa w RPO - 63 200);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Objętość retencjonowanej wody [m3]</a:t>
            </a:r>
            <a:endParaRPr lang="pl-PL" sz="2000" b="1" dirty="0">
              <a:latin typeface="+mn-lt"/>
            </a:endParaRPr>
          </a:p>
          <a:p>
            <a:endParaRPr lang="pl-PL" dirty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algn="just"/>
            <a:r>
              <a:rPr lang="pl-PL" dirty="0">
                <a:latin typeface="+mn-lt"/>
              </a:rPr>
              <a:t>W odniesieniu do Kluczowego Etapu Wdrażania </a:t>
            </a:r>
            <a:r>
              <a:rPr lang="pl-PL" dirty="0" smtClean="0">
                <a:latin typeface="+mn-lt"/>
              </a:rPr>
              <a:t>- do </a:t>
            </a:r>
            <a:r>
              <a:rPr lang="pl-PL" dirty="0">
                <a:latin typeface="+mn-lt"/>
              </a:rPr>
              <a:t>końca 2018 r. planowane jest podpisanie 3 </a:t>
            </a:r>
            <a:r>
              <a:rPr lang="pl-PL" dirty="0" smtClean="0">
                <a:latin typeface="+mn-lt"/>
              </a:rPr>
              <a:t>z 5 umów. </a:t>
            </a:r>
            <a:endParaRPr lang="pl-PL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WSKAŹNIKI</a:t>
            </a:r>
          </a:p>
        </p:txBody>
      </p:sp>
    </p:spTree>
    <p:extLst>
      <p:ext uri="{BB962C8B-B14F-4D97-AF65-F5344CB8AC3E}">
        <p14:creationId xmlns:p14="http://schemas.microsoft.com/office/powerpoint/2010/main" val="9549069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5" name="Prostokąt 4"/>
          <p:cNvSpPr/>
          <p:nvPr/>
        </p:nvSpPr>
        <p:spPr>
          <a:xfrm>
            <a:off x="395536" y="1246961"/>
            <a:ext cx="799288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 smtClean="0">
              <a:solidFill>
                <a:prstClr val="black"/>
              </a:solidFill>
              <a:latin typeface="+mn-lt"/>
              <a:cs typeface="Arial" panose="020B0604020202020204" pitchFamily="34" charset="0"/>
              <a:hlinkClick r:id="rId3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  <a:hlinkClick r:id="rId3"/>
              </a:rPr>
              <a:t>www.rpo.dolnyslask.pl</a:t>
            </a:r>
            <a:r>
              <a:rPr lang="pl-PL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      </a:t>
            </a:r>
            <a:endParaRPr lang="pl-PL" sz="20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Informacji w zakresie naboru udziela:</a:t>
            </a:r>
          </a:p>
          <a:p>
            <a:pPr algn="ctr"/>
            <a:endParaRPr lang="pl-PL" sz="2000" b="1" u="sng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pl-PL" sz="2000" b="1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Główny Punkt Informacyjny Funduszy Europejskich</a:t>
            </a:r>
            <a: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:</a:t>
            </a:r>
            <a:b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000" b="1" u="sng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  <a:hlinkClick r:id="rId4"/>
              </a:rPr>
              <a:t>pife@dolnyslask.pl</a:t>
            </a:r>
            <a:endParaRPr lang="pl-PL" sz="20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i="1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i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i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39891880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10234" y="2074811"/>
            <a:ext cx="84249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3200" b="1" dirty="0"/>
              <a:t>Zwiększone </a:t>
            </a:r>
            <a:r>
              <a:rPr lang="pl-PL" sz="3200" b="1" dirty="0" smtClean="0"/>
              <a:t>bezpieczeństwo</a:t>
            </a:r>
          </a:p>
          <a:p>
            <a:pPr lvl="0" algn="ctr"/>
            <a:endParaRPr lang="pl-PL" sz="3200" b="1" dirty="0" smtClean="0"/>
          </a:p>
          <a:p>
            <a:pPr lvl="0" algn="ctr"/>
            <a:r>
              <a:rPr lang="pl-PL" sz="3200" b="1" dirty="0" smtClean="0"/>
              <a:t>przeciwpowodziowe </a:t>
            </a:r>
            <a:r>
              <a:rPr lang="pl-PL" sz="3200" b="1" dirty="0"/>
              <a:t>regionu</a:t>
            </a:r>
          </a:p>
          <a:p>
            <a:pPr lvl="0" algn="ctr"/>
            <a:endParaRPr lang="pl-PL" sz="32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364088" y="538303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CEL DZIAŁANIA</a:t>
            </a:r>
          </a:p>
        </p:txBody>
      </p:sp>
    </p:spTree>
    <p:extLst>
      <p:ext uri="{BB962C8B-B14F-4D97-AF65-F5344CB8AC3E}">
        <p14:creationId xmlns:p14="http://schemas.microsoft.com/office/powerpoint/2010/main" val="689402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95536" y="1268760"/>
            <a:ext cx="842493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b="1" dirty="0">
                <a:latin typeface="+mn-lt"/>
              </a:rPr>
              <a:t>4.5.A</a:t>
            </a:r>
            <a:r>
              <a:rPr lang="pl-PL" dirty="0">
                <a:latin typeface="+mn-lt"/>
              </a:rPr>
              <a:t> Projekty związane z budową lub rozbudową systemów i urządzeń </a:t>
            </a:r>
            <a:r>
              <a:rPr lang="pl-PL" u="sng" dirty="0">
                <a:latin typeface="+mn-lt"/>
              </a:rPr>
              <a:t>małej retencji. </a:t>
            </a:r>
          </a:p>
          <a:p>
            <a:endParaRPr lang="pl-PL" dirty="0">
              <a:latin typeface="+mn-lt"/>
            </a:endParaRPr>
          </a:p>
          <a:p>
            <a:pPr lvl="0" algn="just"/>
            <a:endParaRPr lang="pl-PL" dirty="0">
              <a:latin typeface="+mn-lt"/>
            </a:endParaRPr>
          </a:p>
          <a:p>
            <a:pPr algn="just"/>
            <a:r>
              <a:rPr lang="pl-PL" dirty="0">
                <a:latin typeface="+mn-lt"/>
              </a:rPr>
              <a:t>Demarkacja – w ramach RPO - kompleksowe projekty realizowane przez beneficjentów na obszarze 1 województwa;</a:t>
            </a:r>
          </a:p>
          <a:p>
            <a:pPr lvl="0" algn="just"/>
            <a:r>
              <a:rPr lang="pl-PL" dirty="0">
                <a:latin typeface="+mn-lt"/>
              </a:rPr>
              <a:t>projekty realizowane na obszarze więcej niż jednego województwa wspierane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poziomu krajowego.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dirty="0">
              <a:latin typeface="+mn-lt"/>
            </a:endParaRPr>
          </a:p>
          <a:p>
            <a:pPr algn="just"/>
            <a:endParaRPr lang="pl-PL" dirty="0">
              <a:latin typeface="+mn-lt"/>
            </a:endParaRPr>
          </a:p>
          <a:p>
            <a:pPr algn="just"/>
            <a:r>
              <a:rPr lang="pl-PL" sz="1600" dirty="0">
                <a:latin typeface="+mn-lt"/>
              </a:rPr>
              <a:t>Pod pojęciem małej retencji rozumie się wszelkie działania techniczne i nietechniczne zmierzające do poprawy struktury bilansu wodnego zlewni poprzez zwiększenie ich zdolności retencyjnych. Realizowane będą działania wykorzysujące kompleksowe zabiegi łączące przyjazne środowisku metody przyrodnicze i techniczne oraz inne najlepsze praktyki przedstawione w Wytycznych do realizacji obiektów małej retencji w Nadleśnictwach oraz Wytycznych do realizacji małej retencji w górach.</a:t>
            </a:r>
            <a:r>
              <a:rPr lang="pl-PL" sz="1600" i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292080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TYPY PROJEKTÓW</a:t>
            </a:r>
          </a:p>
        </p:txBody>
      </p:sp>
    </p:spTree>
    <p:extLst>
      <p:ext uri="{BB962C8B-B14F-4D97-AF65-F5344CB8AC3E}">
        <p14:creationId xmlns:p14="http://schemas.microsoft.com/office/powerpoint/2010/main" val="12793965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02019" y="1052736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b="1" dirty="0">
                <a:latin typeface="+mn-lt"/>
              </a:rPr>
              <a:t>4.5.B </a:t>
            </a:r>
            <a:r>
              <a:rPr lang="pl-PL" dirty="0">
                <a:latin typeface="+mn-lt"/>
              </a:rPr>
              <a:t>Projekty dotyczące inwestycji przeciwpowodziowych (mające na celu </a:t>
            </a:r>
            <a:r>
              <a:rPr lang="pl-PL" u="sng" dirty="0">
                <a:latin typeface="+mn-lt"/>
              </a:rPr>
              <a:t>ochronę obszarów ze średnim ryzykiem powodziowym</a:t>
            </a:r>
            <a:r>
              <a:rPr lang="pl-PL" dirty="0">
                <a:latin typeface="+mn-lt"/>
              </a:rPr>
              <a:t>) – będące częścią zintegrowanych planów zarządzania ryzykiem powodziowym zgodnie z wymogami prawa UE (w tym tzw. Ramowej Dyrektywy Wodnej i Dyrektywy Powodziowej), działania związane z zapobieganiem suszom, w tym: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projekty dotyczące działań związanych z regulacją i odbudową cieków wodnych, a także ze zwiększeniem retencji wodnej np. poprzez budowę urządzeń piętrzących;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budowa lub przebudowa zbiorników retencyjnych;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budowa, przebudowa/ rozbudowa systemu zabezpieczeń przeciwpowodziowych. </a:t>
            </a:r>
          </a:p>
          <a:p>
            <a:endParaRPr lang="pl-PL" dirty="0">
              <a:latin typeface="+mn-lt"/>
            </a:endParaRPr>
          </a:p>
          <a:p>
            <a:pPr lvl="0" algn="just"/>
            <a:r>
              <a:rPr lang="pl-PL" dirty="0" smtClean="0">
                <a:latin typeface="+mn-lt"/>
              </a:rPr>
              <a:t>Demarkacja </a:t>
            </a:r>
            <a:r>
              <a:rPr lang="pl-PL" dirty="0">
                <a:latin typeface="+mn-lt"/>
              </a:rPr>
              <a:t>– z poziomu krajowego wspierane inwestycje mające na celu ochronę obszarów z wyższym niż średnie ryzykiem powodziowym (zgodnie </a:t>
            </a:r>
            <a:r>
              <a:rPr lang="pl-PL" dirty="0" smtClean="0">
                <a:latin typeface="+mn-lt"/>
              </a:rPr>
              <a:t>z </a:t>
            </a:r>
            <a:r>
              <a:rPr lang="pl-PL" dirty="0">
                <a:latin typeface="+mn-lt"/>
              </a:rPr>
              <a:t>mapami ryzyka powodziowego</a:t>
            </a:r>
            <a:r>
              <a:rPr lang="pl-PL" dirty="0" smtClean="0">
                <a:latin typeface="+mn-lt"/>
              </a:rPr>
              <a:t>)</a:t>
            </a:r>
          </a:p>
          <a:p>
            <a:pPr lvl="0" algn="just"/>
            <a:endParaRPr lang="pl-PL" dirty="0" smtClean="0">
              <a:latin typeface="+mn-lt"/>
            </a:endParaRPr>
          </a:p>
          <a:p>
            <a:pPr lvl="0" algn="just"/>
            <a:endParaRPr lang="pl-PL" dirty="0">
              <a:latin typeface="+mn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292080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TYPY PROJEKTÓW</a:t>
            </a:r>
          </a:p>
        </p:txBody>
      </p:sp>
    </p:spTree>
    <p:extLst>
      <p:ext uri="{BB962C8B-B14F-4D97-AF65-F5344CB8AC3E}">
        <p14:creationId xmlns:p14="http://schemas.microsoft.com/office/powerpoint/2010/main" val="30081826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WARUNEK</a:t>
            </a:r>
          </a:p>
        </p:txBody>
      </p:sp>
      <p:sp>
        <p:nvSpPr>
          <p:cNvPr id="6" name="Prostokąt 5"/>
          <p:cNvSpPr/>
          <p:nvPr/>
        </p:nvSpPr>
        <p:spPr>
          <a:xfrm>
            <a:off x="386077" y="1124744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latin typeface="+mn-lt"/>
              </a:rPr>
              <a:t>Do </a:t>
            </a:r>
            <a:r>
              <a:rPr lang="pl-PL" sz="2000" dirty="0">
                <a:latin typeface="+mn-lt"/>
              </a:rPr>
              <a:t>czasu potwierdzenia zgodności z Ramową Dyrektywą Wodną drugiego cyklu Planów Gospodarowania Wodami w Dorzeczach przez Komisję Europejską, </a:t>
            </a:r>
            <a:r>
              <a:rPr lang="pl-PL" sz="2000" u="sng" dirty="0">
                <a:latin typeface="+mn-lt"/>
              </a:rPr>
              <a:t>współfinansowane będą tylko projekty </a:t>
            </a:r>
            <a:r>
              <a:rPr lang="pl-PL" sz="2000" dirty="0">
                <a:latin typeface="+mn-lt"/>
              </a:rPr>
              <a:t>nie mające negatywnego wpływu na stan lub potencjał jednolitych części wód, które znajdują się na listach nr 1 będących załącznikami do </a:t>
            </a:r>
            <a:r>
              <a:rPr lang="pl-PL" sz="2000" dirty="0" err="1">
                <a:latin typeface="+mn-lt"/>
              </a:rPr>
              <a:t>Masterplanów</a:t>
            </a:r>
            <a:r>
              <a:rPr lang="pl-PL" sz="2000" dirty="0">
                <a:latin typeface="+mn-lt"/>
              </a:rPr>
              <a:t> dla dorzeczy Odry i Wisły. </a:t>
            </a:r>
            <a:endParaRPr lang="pl-PL" sz="2000" dirty="0" smtClean="0">
              <a:latin typeface="+mn-lt"/>
            </a:endParaRPr>
          </a:p>
          <a:p>
            <a:pPr algn="just"/>
            <a:endParaRPr lang="pl-PL" sz="2000" dirty="0" smtClean="0">
              <a:latin typeface="+mn-lt"/>
            </a:endParaRPr>
          </a:p>
          <a:p>
            <a:pPr algn="just"/>
            <a:r>
              <a:rPr lang="pl-PL" sz="2000" dirty="0" smtClean="0">
                <a:latin typeface="+mn-lt"/>
              </a:rPr>
              <a:t>Współfinansowanie </a:t>
            </a:r>
            <a:r>
              <a:rPr lang="pl-PL" sz="2000" dirty="0">
                <a:latin typeface="+mn-lt"/>
              </a:rPr>
              <a:t>projektów, które mają znaczący wpływ na stan lub potencjał jednolitych części wód oraz projektów znajdujących się na listach nr 2 będących załącznikami do </a:t>
            </a:r>
            <a:r>
              <a:rPr lang="pl-PL" sz="2000" dirty="0" err="1">
                <a:latin typeface="+mn-lt"/>
              </a:rPr>
              <a:t>Masterplanów</a:t>
            </a:r>
            <a:r>
              <a:rPr lang="pl-PL" sz="2000" dirty="0">
                <a:latin typeface="+mn-lt"/>
              </a:rPr>
              <a:t> dla dorzeczy Odry i Wisły, jest możliwe tylko po spełnieniu warunków określonych w artykule 4.7 Ramowej Dyrektywy Wodnej oraz ujęcia ich w aktualizacji planów gospodarowania wodami w dorzeczach zaakceptowanych przez Komisję Europejską. </a:t>
            </a:r>
            <a:endParaRPr lang="pl-PL" sz="2000" dirty="0" smtClean="0">
              <a:latin typeface="+mn-lt"/>
            </a:endParaRPr>
          </a:p>
          <a:p>
            <a:pPr algn="just"/>
            <a:endParaRPr lang="pl-PL" sz="2000" dirty="0">
              <a:latin typeface="+mn-lt"/>
            </a:endParaRPr>
          </a:p>
          <a:p>
            <a:pPr algn="just"/>
            <a:r>
              <a:rPr lang="pl-PL" sz="2000" dirty="0">
                <a:latin typeface="+mn-lt"/>
              </a:rPr>
              <a:t>Współfinansowanie projektów nie mających negatywnego wpływu na stan lub potencjał jednolitych części wód jest możliwe, jeśli projekty będą zgodne </a:t>
            </a: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z </a:t>
            </a:r>
            <a:r>
              <a:rPr lang="pl-PL" sz="2000" dirty="0">
                <a:latin typeface="+mn-lt"/>
              </a:rPr>
              <a:t>właściwym planem gospodarowania wodami w dorzeczach.</a:t>
            </a:r>
          </a:p>
        </p:txBody>
      </p:sp>
    </p:spTree>
    <p:extLst>
      <p:ext uri="{BB962C8B-B14F-4D97-AF65-F5344CB8AC3E}">
        <p14:creationId xmlns:p14="http://schemas.microsoft.com/office/powerpoint/2010/main" val="37423944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611560" y="1700808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jednostki samorządu terytorialnego, ich związki i stowarzyszenia;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jednostki podległe </a:t>
            </a:r>
            <a:r>
              <a:rPr lang="pl-PL" sz="2000" dirty="0" err="1">
                <a:latin typeface="+mn-lt"/>
              </a:rPr>
              <a:t>jst</a:t>
            </a:r>
            <a:r>
              <a:rPr lang="pl-PL" sz="2000" dirty="0">
                <a:latin typeface="+mn-lt"/>
              </a:rPr>
              <a:t>, w tym jednostki organizacyjne </a:t>
            </a:r>
            <a:r>
              <a:rPr lang="pl-PL" sz="2000" dirty="0" err="1">
                <a:latin typeface="+mn-lt"/>
              </a:rPr>
              <a:t>jst</a:t>
            </a:r>
            <a:r>
              <a:rPr lang="pl-PL" sz="2000" dirty="0">
                <a:latin typeface="+mn-lt"/>
              </a:rPr>
              <a:t>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administracja rządowa;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organizacje pozarządowe.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  <a:p>
            <a:pPr algn="just"/>
            <a:r>
              <a:rPr lang="pl-PL" sz="2000" dirty="0">
                <a:solidFill>
                  <a:prstClr val="black"/>
                </a:solidFill>
                <a:latin typeface="+mn-lt"/>
              </a:rPr>
              <a:t>Partnerem w projekcie może być tylko podmiot wymieniony w katalogu beneficjentów obowiązującym dla danego naboru. 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TYPY BENEFICJENTÓW</a:t>
            </a:r>
          </a:p>
        </p:txBody>
      </p:sp>
    </p:spTree>
    <p:extLst>
      <p:ext uri="{BB962C8B-B14F-4D97-AF65-F5344CB8AC3E}">
        <p14:creationId xmlns:p14="http://schemas.microsoft.com/office/powerpoint/2010/main" val="1673683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NABÓR, ALOKACJA</a:t>
            </a:r>
          </a:p>
        </p:txBody>
      </p:sp>
      <p:sp>
        <p:nvSpPr>
          <p:cNvPr id="5" name="Prostokąt 4"/>
          <p:cNvSpPr/>
          <p:nvPr/>
        </p:nvSpPr>
        <p:spPr>
          <a:xfrm>
            <a:off x="467544" y="1221077"/>
            <a:ext cx="83529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u="sng" dirty="0" smtClean="0">
                <a:latin typeface="+mn-lt"/>
              </a:rPr>
              <a:t>TYP A i B: </a:t>
            </a:r>
            <a:r>
              <a:rPr lang="pl-PL" sz="2000" b="1" u="sng" dirty="0" smtClean="0">
                <a:latin typeface="+mn-lt"/>
              </a:rPr>
              <a:t>ZIT </a:t>
            </a:r>
            <a:r>
              <a:rPr lang="pl-PL" sz="2000" b="1" u="sng" dirty="0" err="1" smtClean="0">
                <a:latin typeface="+mn-lt"/>
              </a:rPr>
              <a:t>WrOF</a:t>
            </a:r>
            <a:endParaRPr lang="pl-PL" sz="2000" b="1" u="sng" dirty="0" smtClean="0">
              <a:latin typeface="+mn-lt"/>
            </a:endParaRPr>
          </a:p>
          <a:p>
            <a:pPr algn="just"/>
            <a:endParaRPr lang="pl-PL" sz="2000" b="1" u="sng" dirty="0" smtClean="0">
              <a:latin typeface="+mn-lt"/>
            </a:endParaRPr>
          </a:p>
          <a:p>
            <a:pPr algn="just"/>
            <a:r>
              <a:rPr lang="pl-PL" sz="2000" dirty="0" smtClean="0">
                <a:latin typeface="+mn-lt"/>
              </a:rPr>
              <a:t>Konkurs będzie skierowany:                     </a:t>
            </a:r>
          </a:p>
          <a:p>
            <a:pPr marL="342900" lvl="0" indent="-342900" algn="just">
              <a:buFontTx/>
              <a:buChar char="-"/>
            </a:pPr>
            <a:r>
              <a:rPr lang="pl-PL" sz="2000" b="1" u="sng" dirty="0" smtClean="0">
                <a:latin typeface="+mn-lt"/>
              </a:rPr>
              <a:t>do </a:t>
            </a:r>
            <a:r>
              <a:rPr lang="pl-PL" sz="2000" b="1" u="sng" dirty="0">
                <a:latin typeface="+mn-lt"/>
              </a:rPr>
              <a:t>beneficjentów realizujących projekty na obszarze ZIT </a:t>
            </a:r>
            <a:r>
              <a:rPr lang="pl-PL" sz="2000" b="1" u="sng" dirty="0" err="1" smtClean="0">
                <a:latin typeface="+mn-lt"/>
              </a:rPr>
              <a:t>WrOF</a:t>
            </a:r>
            <a:r>
              <a:rPr lang="pl-PL" sz="2000" b="1" u="sng" dirty="0" smtClean="0">
                <a:latin typeface="+mn-lt"/>
              </a:rPr>
              <a:t>.</a:t>
            </a:r>
            <a:endParaRPr lang="pl-PL" sz="2000" dirty="0">
              <a:latin typeface="+mn-lt"/>
            </a:endParaRPr>
          </a:p>
          <a:p>
            <a:pPr lvl="0" algn="just"/>
            <a:endParaRPr lang="pl-PL" sz="2000" dirty="0" smtClean="0">
              <a:latin typeface="+mn-lt"/>
            </a:endParaRPr>
          </a:p>
          <a:p>
            <a:pPr lvl="0" algn="just"/>
            <a:r>
              <a:rPr lang="pl-PL" sz="2000" dirty="0" smtClean="0">
                <a:latin typeface="+mn-lt"/>
              </a:rPr>
              <a:t>W </a:t>
            </a:r>
            <a:r>
              <a:rPr lang="pl-PL" sz="2000" dirty="0">
                <a:latin typeface="+mn-lt"/>
              </a:rPr>
              <a:t>skład </a:t>
            </a:r>
            <a:r>
              <a:rPr lang="pl-PL" sz="2000" u="sng" dirty="0">
                <a:latin typeface="+mn-lt"/>
              </a:rPr>
              <a:t>Wrocławskiego Obszaru Funkcjonalnego określonego w Strategii ZIT </a:t>
            </a:r>
            <a:r>
              <a:rPr lang="pl-PL" sz="2000" u="sng" dirty="0" err="1">
                <a:latin typeface="+mn-lt"/>
              </a:rPr>
              <a:t>WrOF</a:t>
            </a:r>
            <a:r>
              <a:rPr lang="pl-PL" sz="2000" dirty="0">
                <a:latin typeface="+mn-lt"/>
              </a:rPr>
              <a:t> </a:t>
            </a:r>
            <a:r>
              <a:rPr lang="pl-PL" sz="2000" dirty="0" smtClean="0">
                <a:latin typeface="+mn-lt"/>
              </a:rPr>
              <a:t>wchodzą </a:t>
            </a:r>
            <a:r>
              <a:rPr lang="pl-PL" sz="2000" dirty="0">
                <a:latin typeface="+mn-lt"/>
              </a:rPr>
              <a:t>Gminy: Gmina Wrocław, Gmina Jelcz-Laskowice, Miasto </a:t>
            </a: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i </a:t>
            </a:r>
            <a:r>
              <a:rPr lang="pl-PL" sz="2000" dirty="0">
                <a:latin typeface="+mn-lt"/>
              </a:rPr>
              <a:t>Gmina Kąty Wrocławskie, Gmina Siechnice, Gmina Trzebnica, Miasto i Gmina Sobótka, Miasto Oleśnica, Gmina Długołęka, Gmina Czernica, Gmina Kobierzyce, Gmina Miękinia, Gmina Oleśnica Gmina Wisznia Mała, Gmina Żórawina, Gmina Oborniki Śląskie.</a:t>
            </a:r>
          </a:p>
          <a:p>
            <a:pPr algn="just"/>
            <a:r>
              <a:rPr lang="pl-PL" sz="2000" dirty="0">
                <a:latin typeface="+mn-lt"/>
              </a:rPr>
              <a:t> </a:t>
            </a:r>
          </a:p>
          <a:p>
            <a:pPr algn="just"/>
            <a:r>
              <a:rPr lang="pl-PL" sz="2000" dirty="0">
                <a:latin typeface="+mn-lt"/>
              </a:rPr>
              <a:t>Alokacja przeznaczona na konkurs wynosi </a:t>
            </a:r>
            <a:r>
              <a:rPr lang="pl-PL" sz="2000" b="1" dirty="0">
                <a:latin typeface="+mn-lt"/>
              </a:rPr>
              <a:t>3 619 000Euro, tj. 15 615 261 </a:t>
            </a:r>
            <a:r>
              <a:rPr lang="pl-PL" sz="2000" b="1" dirty="0" smtClean="0">
                <a:latin typeface="+mn-lt"/>
              </a:rPr>
              <a:t>PLN.</a:t>
            </a:r>
          </a:p>
          <a:p>
            <a:pPr algn="just"/>
            <a:r>
              <a:rPr lang="pl-PL" sz="2000" dirty="0" smtClean="0">
                <a:latin typeface="+mn-lt"/>
              </a:rPr>
              <a:t>(</a:t>
            </a:r>
            <a:r>
              <a:rPr lang="pl-PL" sz="2000" dirty="0">
                <a:latin typeface="+mn-lt"/>
              </a:rPr>
              <a:t>alokacja przeliczona po kursie Europejskiego Banku Centralnego (EBC) obowiązującym w marcu 2017  r., 1 euro = 4,3148 PLN). </a:t>
            </a:r>
          </a:p>
          <a:p>
            <a:pPr algn="just"/>
            <a:r>
              <a:rPr lang="pl-PL" dirty="0">
                <a:latin typeface="+mn-lt"/>
              </a:rPr>
              <a:t> </a:t>
            </a:r>
          </a:p>
          <a:p>
            <a:pPr algn="just"/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04616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1979712" y="170080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sz="2000" b="1" dirty="0">
              <a:latin typeface="+mn-lt"/>
            </a:endParaRPr>
          </a:p>
          <a:p>
            <a:r>
              <a:rPr lang="pl-PL" sz="2000" b="1" dirty="0">
                <a:latin typeface="+mn-lt"/>
              </a:rPr>
              <a:t> </a:t>
            </a:r>
          </a:p>
        </p:txBody>
      </p:sp>
      <p:sp>
        <p:nvSpPr>
          <p:cNvPr id="5" name="Prostokąt 4"/>
          <p:cNvSpPr/>
          <p:nvPr/>
        </p:nvSpPr>
        <p:spPr>
          <a:xfrm>
            <a:off x="251520" y="1427152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Minimalna wartość projektu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- 100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tys. PLN;</a:t>
            </a:r>
          </a:p>
          <a:p>
            <a:endParaRPr lang="pl-PL" sz="2000" dirty="0">
              <a:solidFill>
                <a:prstClr val="black"/>
              </a:solidFill>
              <a:latin typeface="+mn-lt"/>
            </a:endParaRPr>
          </a:p>
          <a:p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Maksymalna wartość projektu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– nie jest określona.</a:t>
            </a:r>
          </a:p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endParaRPr lang="pl-PL" sz="2000" b="1" u="sng" dirty="0" smtClean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Pomoc publiczna</a:t>
            </a:r>
          </a:p>
          <a:p>
            <a:pPr algn="just"/>
            <a:endParaRPr lang="pl-PL" sz="2000" b="1" u="sng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dirty="0">
                <a:latin typeface="+mn-lt"/>
              </a:rPr>
              <a:t>Co do zasady w przypadku działania 4.5 (typ A i B) nie ma przesłanek do wystąpienia pomocy publicznej. </a:t>
            </a:r>
          </a:p>
          <a:p>
            <a:pPr algn="just"/>
            <a:r>
              <a:rPr lang="pl-PL" sz="2000" dirty="0">
                <a:latin typeface="+mn-lt"/>
              </a:rPr>
              <a:t>Do działalności w zakresie bezpieczeństwa (w tym przeciwpowodziowego) nie mają zastosowania przepisy dotyczące pomocy publicznej (działalność ta co do zasady nie stanowi działalności gospodarczej w rozumieniu przepisów wspólnotowych).</a:t>
            </a:r>
          </a:p>
        </p:txBody>
      </p:sp>
    </p:spTree>
    <p:extLst>
      <p:ext uri="{BB962C8B-B14F-4D97-AF65-F5344CB8AC3E}">
        <p14:creationId xmlns:p14="http://schemas.microsoft.com/office/powerpoint/2010/main" val="42696749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Maksymalny poziom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dofinansowania:</a:t>
            </a:r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85%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kosztów kwalifikowalnych; </a:t>
            </a:r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r>
              <a:rPr lang="pl-PL" sz="2000" b="1" u="sng" dirty="0">
                <a:latin typeface="+mn-lt"/>
              </a:rPr>
              <a:t>Minimalny wkład </a:t>
            </a:r>
            <a:r>
              <a:rPr lang="pl-PL" sz="2000" b="1" u="sng" dirty="0" smtClean="0">
                <a:latin typeface="+mn-lt"/>
              </a:rPr>
              <a:t>własny</a:t>
            </a:r>
            <a:r>
              <a:rPr lang="pl-PL" sz="2000" b="1" dirty="0" smtClean="0">
                <a:latin typeface="+mn-lt"/>
              </a:rPr>
              <a:t>: </a:t>
            </a:r>
            <a:r>
              <a:rPr lang="pl-PL" sz="2000" dirty="0" smtClean="0">
                <a:latin typeface="+mn-lt"/>
              </a:rPr>
              <a:t>15%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kosztów kwalifikowalnych</a:t>
            </a:r>
            <a:r>
              <a:rPr lang="pl-PL" sz="2000" dirty="0" smtClean="0">
                <a:latin typeface="+mn-lt"/>
              </a:rPr>
              <a:t>.</a:t>
            </a:r>
          </a:p>
          <a:p>
            <a:endParaRPr lang="pl-PL" sz="2000" dirty="0" smtClean="0">
              <a:latin typeface="+mn-lt"/>
            </a:endParaRPr>
          </a:p>
          <a:p>
            <a:endParaRPr lang="pl-PL" sz="2000" dirty="0">
              <a:latin typeface="+mn-lt"/>
            </a:endParaRPr>
          </a:p>
          <a:p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Termin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, miejsce i forma składania wniosków o dofinansowanie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: 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endParaRPr lang="pl-PL" sz="2000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>
                <a:solidFill>
                  <a:prstClr val="black"/>
                </a:solidFill>
                <a:latin typeface="+mn-lt"/>
              </a:rPr>
              <a:t>Wnioskodawca wypełnia wniosek o dofinansowanie za pośrednictwem aplikacji – Generator Wniosków - dostępny na stronie </a:t>
            </a:r>
            <a:r>
              <a:rPr lang="pl-PL" sz="2000" u="sng" dirty="0">
                <a:solidFill>
                  <a:prstClr val="black"/>
                </a:solidFill>
                <a:latin typeface="+mn-lt"/>
                <a:hlinkClick r:id="rId3"/>
              </a:rPr>
              <a:t>http</a:t>
            </a:r>
            <a:r>
              <a:rPr lang="pl-PL" sz="2000" u="sng" dirty="0" smtClean="0">
                <a:solidFill>
                  <a:prstClr val="black"/>
                </a:solidFill>
                <a:latin typeface="+mn-lt"/>
                <a:hlinkClick r:id="rId3"/>
              </a:rPr>
              <a:t>://snow-umwd.dolnyslask.pl</a:t>
            </a:r>
            <a:r>
              <a:rPr lang="pl-PL" sz="2000" u="sng" dirty="0">
                <a:solidFill>
                  <a:prstClr val="black"/>
                </a:solidFill>
                <a:latin typeface="+mn-lt"/>
                <a:hlinkClick r:id="rId3"/>
              </a:rPr>
              <a:t>/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w terminie: </a:t>
            </a:r>
          </a:p>
          <a:p>
            <a:endParaRPr lang="pl-PL" sz="2000" b="1" u="sng" dirty="0">
              <a:solidFill>
                <a:prstClr val="black"/>
              </a:solidFill>
              <a:latin typeface="+mn-lt"/>
            </a:endParaRPr>
          </a:p>
          <a:p>
            <a:r>
              <a:rPr lang="pl-PL" sz="2000" b="1" dirty="0">
                <a:latin typeface="+mn-lt"/>
              </a:rPr>
              <a:t>od godz. 8.00 dnia 8 maja 2017 r. do godz. 15.00 dnia 8 czerwca 2017 r.</a:t>
            </a:r>
            <a:endParaRPr lang="pl-PL" sz="2000" dirty="0">
              <a:latin typeface="+mn-lt"/>
            </a:endParaRPr>
          </a:p>
          <a:p>
            <a:endParaRPr lang="pl-PL" sz="2000" dirty="0">
              <a:latin typeface="+mn-lt"/>
            </a:endParaRPr>
          </a:p>
          <a:p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+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2000" dirty="0" smtClean="0">
                <a:latin typeface="+mn-lt"/>
              </a:rPr>
              <a:t>jeden </a:t>
            </a:r>
            <a:r>
              <a:rPr lang="pl-PL" sz="2000" dirty="0">
                <a:latin typeface="+mn-lt"/>
              </a:rPr>
              <a:t>egzemplarz </a:t>
            </a:r>
            <a:r>
              <a:rPr lang="pl-PL" sz="2000" dirty="0" smtClean="0">
                <a:latin typeface="+mn-lt"/>
              </a:rPr>
              <a:t>wydrukowanej z </a:t>
            </a:r>
            <a:r>
              <a:rPr lang="pl-PL" sz="2000" dirty="0">
                <a:latin typeface="+mn-lt"/>
              </a:rPr>
              <a:t>aplikacji </a:t>
            </a:r>
            <a:r>
              <a:rPr lang="pl-PL" sz="2000" dirty="0" smtClean="0">
                <a:latin typeface="+mn-lt"/>
              </a:rPr>
              <a:t>papierowej </a:t>
            </a:r>
            <a:r>
              <a:rPr lang="pl-PL" sz="2000" dirty="0">
                <a:latin typeface="+mn-lt"/>
              </a:rPr>
              <a:t>wersji </a:t>
            </a:r>
            <a:r>
              <a:rPr lang="pl-PL" sz="2000" dirty="0" smtClean="0">
                <a:latin typeface="+mn-lt"/>
              </a:rPr>
              <a:t>wniosku.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58111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8001</TotalTime>
  <Words>511</Words>
  <Application>Microsoft Office PowerPoint</Application>
  <PresentationFormat>Pokaz na ekranie (4:3)</PresentationFormat>
  <Paragraphs>149</Paragraphs>
  <Slides>13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13</vt:i4>
      </vt:variant>
    </vt:vector>
  </HeadingPairs>
  <TitlesOfParts>
    <vt:vector size="15" baseType="lpstr">
      <vt:lpstr>plik</vt:lpstr>
      <vt:lpstr>Motyw pakietu Office</vt:lpstr>
      <vt:lpstr>Podstawowe założenia konkursu  w ramach działania 4.5  Bezpieczeństwo  (typy projektów A,B)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Agata Gęsiak-Kaniuka</cp:lastModifiedBy>
  <cp:revision>631</cp:revision>
  <cp:lastPrinted>2016-04-11T10:09:55Z</cp:lastPrinted>
  <dcterms:created xsi:type="dcterms:W3CDTF">2010-12-31T07:04:34Z</dcterms:created>
  <dcterms:modified xsi:type="dcterms:W3CDTF">2017-05-17T07:39:01Z</dcterms:modified>
</cp:coreProperties>
</file>