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6" r:id="rId3"/>
    <p:sldId id="307" r:id="rId4"/>
    <p:sldId id="293" r:id="rId5"/>
    <p:sldId id="308" r:id="rId6"/>
    <p:sldId id="272" r:id="rId7"/>
    <p:sldId id="268" r:id="rId8"/>
    <p:sldId id="283" r:id="rId9"/>
    <p:sldId id="274" r:id="rId10"/>
    <p:sldId id="285" r:id="rId11"/>
    <p:sldId id="287" r:id="rId12"/>
    <p:sldId id="310" r:id="rId13"/>
    <p:sldId id="276" r:id="rId14"/>
    <p:sldId id="288" r:id="rId15"/>
    <p:sldId id="273" r:id="rId16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  <a:srgbClr val="7DB941"/>
    <a:srgbClr val="9BCB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90" d="100"/>
          <a:sy n="90" d="100"/>
        </p:scale>
        <p:origin x="-2172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0172B5F-FDA6-4365-8427-E85BEADE2D51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13B07B-0704-417A-B5BC-BF9EA5A9A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BD9D782-19B5-4362-AC59-E045FC5BCAAA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CDE2F9-B84E-4F35-ACAA-667B66D8D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47987-5A25-4325-9E1F-293F44CCEC74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F62A74-1708-411A-B18D-C1DF3D4809C9}" type="slidenum">
              <a:rPr lang="pl-PL" smtClean="0"/>
              <a:pPr/>
              <a:t>14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93385-0E81-49DE-9A02-D35B6CB879D2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C6DEC-747E-4506-813F-24BAC0A793C1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150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D3E35-0B2B-47FA-AC79-20EC8B1A7A0F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654755-45A5-4196-9D55-0082DB5E7F42}" type="slidenum">
              <a:rPr lang="pl-PL" smtClean="0"/>
              <a:pPr/>
              <a:t>10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9058BD-304A-4204-8E18-40D457826142}" type="slidenum">
              <a:rPr lang="pl-PL" smtClean="0"/>
              <a:pPr/>
              <a:t>11</a:t>
            </a:fld>
            <a:endParaRPr 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9058BD-304A-4204-8E18-40D457826142}" type="slidenum">
              <a:rPr lang="pl-PL" smtClean="0"/>
              <a:pPr/>
              <a:t>12</a:t>
            </a:fld>
            <a:endParaRPr 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13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FD72-0074-480C-B07F-BB8A111B9832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22E3-1DC6-4635-9236-8DE199977F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6D34-9BC1-4D8D-AA96-FDBA97925572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A439-DEDD-458E-82BF-982D741CFD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1FF1-129D-49F0-B0B3-C748E621E512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03FD-B8C8-49C8-8895-3FB2862EBC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260A-81CD-4B52-9AF8-C63AED544DA8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72A5-ECB8-451C-A9AB-BEC6D7A59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D88-1257-43ED-A1C0-6BE96DCEF09B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DC9B-5A80-41D0-9DAE-313A22AD0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363E-D705-4B76-84FD-81C5F6E8435C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C7B4-85C9-46BB-A8E6-EC871CFB7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98B5-9486-433A-A819-3D81B2003EF1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5012-7EBC-4949-B036-C452585B4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3956-B853-4856-9164-188442D74741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6E7B-763F-4200-B75A-3F77BC4703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D247-BAAA-42E0-ADFE-889C9E27936C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C199-529E-4054-8EEA-12D09D2420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13C-EBBB-41F1-815B-BE9F40EA9B1E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040-9C7A-4E1F-8386-56C8762C3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FCE9-EC63-4A74-9A05-9E2A896001BD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3935-CD92-4190-9C0A-0E3EBDFCC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63A0D-037A-4576-8BCE-32AC2A5FA625}" type="datetimeFigureOut">
              <a:rPr lang="pl-PL"/>
              <a:pPr>
                <a:defRPr/>
              </a:pPr>
              <a:t>2017-03-07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99F8FF-7E59-4322-A353-4A39D6B8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357439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221457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err="1" smtClean="0">
                <a:solidFill>
                  <a:schemeClr val="tx1"/>
                </a:solidFill>
              </a:rPr>
              <a:t>Poddziałanie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 smtClean="0">
                <a:solidFill>
                  <a:schemeClr val="tx1"/>
                </a:solidFill>
              </a:rPr>
              <a:t>10.4.2</a:t>
            </a:r>
            <a:r>
              <a:rPr lang="pl-PL" b="1" dirty="0" smtClean="0">
                <a:solidFill>
                  <a:schemeClr val="tx1"/>
                </a:solidFill>
              </a:rPr>
              <a:t>: </a:t>
            </a:r>
            <a:r>
              <a:rPr lang="pl-PL" dirty="0" smtClean="0">
                <a:solidFill>
                  <a:schemeClr val="tx1"/>
                </a:solidFill>
              </a:rPr>
              <a:t>Dostosowanie systemów </a:t>
            </a:r>
            <a:r>
              <a:rPr lang="pl-PL" dirty="0" smtClean="0">
                <a:solidFill>
                  <a:schemeClr val="tx1"/>
                </a:solidFill>
              </a:rPr>
              <a:t>kształcenia i </a:t>
            </a:r>
            <a:r>
              <a:rPr lang="pl-PL" dirty="0" smtClean="0">
                <a:solidFill>
                  <a:schemeClr val="tx1"/>
                </a:solidFill>
              </a:rPr>
              <a:t>szkolenia zawodowego do potrzeb rynku </a:t>
            </a:r>
            <a:r>
              <a:rPr lang="pl-PL" dirty="0" smtClean="0">
                <a:solidFill>
                  <a:schemeClr val="tx1"/>
                </a:solidFill>
              </a:rPr>
              <a:t>pracy – </a:t>
            </a:r>
            <a:r>
              <a:rPr lang="pl-PL" dirty="0" smtClean="0">
                <a:solidFill>
                  <a:schemeClr val="tx1"/>
                </a:solidFill>
              </a:rPr>
              <a:t>ZIT </a:t>
            </a:r>
            <a:r>
              <a:rPr lang="pl-PL" dirty="0" err="1" smtClean="0">
                <a:solidFill>
                  <a:schemeClr val="tx1"/>
                </a:solidFill>
              </a:rPr>
              <a:t>WrOF</a:t>
            </a:r>
            <a:endParaRPr lang="pl-PL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6" name="pole tekstowe 5"/>
          <p:cNvSpPr txBox="1"/>
          <p:nvPr/>
        </p:nvSpPr>
        <p:spPr>
          <a:xfrm>
            <a:off x="500063" y="2143125"/>
            <a:ext cx="8215312" cy="181610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sprawdzana będzie </a:t>
            </a:r>
            <a:r>
              <a:rPr lang="pl-PL" sz="1600" b="1" dirty="0">
                <a:solidFill>
                  <a:srgbClr val="FFC000"/>
                </a:solidFill>
              </a:rPr>
              <a:t>zbieżność zapisów </a:t>
            </a:r>
            <a:r>
              <a:rPr lang="pl-PL" sz="1600" dirty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weryfikowany będzie </a:t>
            </a:r>
            <a:r>
              <a:rPr lang="pl-PL" sz="1600" b="1" dirty="0">
                <a:solidFill>
                  <a:srgbClr val="FFC000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</a:t>
            </a:r>
            <a:r>
              <a:rPr lang="pl-PL" sz="1600" dirty="0">
                <a:solidFill>
                  <a:schemeClr val="bg1"/>
                </a:solidFill>
              </a:rPr>
              <a:t>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endParaRPr lang="pl-PL" sz="1600" dirty="0">
              <a:solidFill>
                <a:schemeClr val="bg1"/>
              </a:solidFill>
            </a:endParaRPr>
          </a:p>
          <a:p>
            <a:pPr marL="177800" indent="-177800" algn="just" eaLnBrk="0" hangingPunct="0"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ocena na podstawie </a:t>
            </a:r>
            <a:r>
              <a:rPr lang="pl-PL" sz="1600" b="1" dirty="0" smtClean="0">
                <a:solidFill>
                  <a:srgbClr val="FFC000"/>
                </a:solidFill>
              </a:rPr>
              <a:t> </a:t>
            </a:r>
            <a:r>
              <a:rPr lang="pl-PL" sz="1600" b="1" dirty="0" err="1">
                <a:solidFill>
                  <a:srgbClr val="FFC000"/>
                </a:solidFill>
              </a:rPr>
              <a:t>podkryteriów</a:t>
            </a:r>
            <a:r>
              <a:rPr lang="pl-PL" sz="1600" b="1" dirty="0">
                <a:solidFill>
                  <a:srgbClr val="FFC000"/>
                </a:solidFill>
              </a:rPr>
              <a:t> </a:t>
            </a:r>
            <a:r>
              <a:rPr lang="pl-PL" sz="1600" b="1" dirty="0" smtClean="0">
                <a:solidFill>
                  <a:srgbClr val="FFC000"/>
                </a:solidFill>
              </a:rPr>
              <a:t>szczegółowych</a:t>
            </a:r>
            <a:endParaRPr lang="pl-PL" sz="1600" b="1" dirty="0">
              <a:solidFill>
                <a:srgbClr val="FFC000"/>
              </a:solidFill>
            </a:endParaRPr>
          </a:p>
          <a:p>
            <a:pPr marL="177800" indent="-177800" algn="just" eaLnBrk="0" hangingPunct="0">
              <a:defRPr/>
            </a:pP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63" y="4429125"/>
            <a:ext cx="8215312" cy="1087438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ts val="1000"/>
              </a:spcBef>
              <a:defRPr/>
            </a:pPr>
            <a:r>
              <a:rPr lang="pl-PL" sz="1600" b="1" dirty="0">
                <a:solidFill>
                  <a:schemeClr val="bg1"/>
                </a:solidFill>
              </a:rPr>
              <a:t>Ocena wpływu projektu na realizację  Strategii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b="1" dirty="0">
                <a:solidFill>
                  <a:schemeClr val="bg1"/>
                </a:solidFill>
              </a:rPr>
              <a:t>:</a:t>
            </a:r>
            <a:endParaRPr lang="pl-PL" sz="1600" b="1" dirty="0">
              <a:solidFill>
                <a:schemeClr val="bg1"/>
              </a:solidFill>
            </a:endParaRP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ma charakter </a:t>
            </a:r>
            <a:r>
              <a:rPr lang="pl-PL" sz="1600" b="1" dirty="0" smtClean="0">
                <a:solidFill>
                  <a:srgbClr val="FFC000"/>
                </a:solidFill>
              </a:rPr>
              <a:t>opisowy</a:t>
            </a:r>
            <a:endParaRPr lang="pl-PL" sz="1600" dirty="0">
              <a:solidFill>
                <a:schemeClr val="bg1"/>
              </a:solidFill>
            </a:endParaRPr>
          </a:p>
          <a:p>
            <a:pPr eaLnBrk="0" hangingPunct="0">
              <a:spcBef>
                <a:spcPts val="1000"/>
              </a:spcBef>
              <a:buFont typeface="Wingdings" pitchFamily="2" charset="2"/>
              <a:buChar char="ü"/>
              <a:defRPr/>
            </a:pP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będzie zawierała </a:t>
            </a:r>
            <a:r>
              <a:rPr lang="pl-PL" sz="1600" b="1" dirty="0">
                <a:solidFill>
                  <a:srgbClr val="FFC000"/>
                </a:solidFill>
                <a:cs typeface="Times New Roman" pitchFamily="18" charset="0"/>
              </a:rPr>
              <a:t>szczegółowe uzasadnienie </a:t>
            </a:r>
            <a:r>
              <a:rPr lang="pl-PL" sz="1600" dirty="0">
                <a:solidFill>
                  <a:schemeClr val="bg1"/>
                </a:solidFill>
                <a:cs typeface="Times New Roman" pitchFamily="18" charset="0"/>
              </a:rPr>
              <a:t>dla przyznanej liczby </a:t>
            </a:r>
            <a:r>
              <a:rPr lang="pl-PL" sz="1600" dirty="0" smtClean="0">
                <a:solidFill>
                  <a:schemeClr val="bg1"/>
                </a:solidFill>
                <a:cs typeface="Times New Roman" pitchFamily="18" charset="0"/>
              </a:rPr>
              <a:t>punktów</a:t>
            </a:r>
            <a:endParaRPr lang="pl-PL" sz="16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57158" y="1071546"/>
            <a:ext cx="842965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800" b="1" dirty="0"/>
              <a:t>Kryterium 1: </a:t>
            </a:r>
          </a:p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28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800" b="1" kern="50" dirty="0">
                <a:solidFill>
                  <a:prstClr val="black"/>
                </a:solidFill>
              </a:rPr>
              <a:t>projektu na </a:t>
            </a:r>
            <a:r>
              <a:rPr lang="pl-PL" sz="2800" b="1" kern="50" dirty="0" smtClean="0">
                <a:solidFill>
                  <a:prstClr val="black"/>
                </a:solidFill>
              </a:rPr>
              <a:t>realizację Strategii </a:t>
            </a:r>
            <a:r>
              <a:rPr lang="pl-PL" sz="2800" b="1" kern="50" dirty="0">
                <a:solidFill>
                  <a:prstClr val="black"/>
                </a:solidFill>
              </a:rPr>
              <a:t>ZIT </a:t>
            </a:r>
            <a:r>
              <a:rPr lang="pl-PL" sz="2800" b="1" kern="50" dirty="0" err="1">
                <a:solidFill>
                  <a:prstClr val="black"/>
                </a:solidFill>
              </a:rPr>
              <a:t>WrOF</a:t>
            </a:r>
            <a:r>
              <a:rPr lang="pl-PL" sz="2800" b="1" kern="50" dirty="0">
                <a:solidFill>
                  <a:prstClr val="black"/>
                </a:solidFill>
              </a:rPr>
              <a:t> </a:t>
            </a:r>
            <a:endParaRPr lang="pl-PL" sz="28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282" y="1428736"/>
          <a:ext cx="8786874" cy="4500594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357454"/>
                <a:gridCol w="6429420"/>
              </a:tblGrid>
              <a:tr h="4514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3945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Minimalizacja problemu wiodącego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przyczynia się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- 0 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indent="-17780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przyczynia się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 zminimalizowania wiodącego problemu zdiagnozowanego w Strategii ZIT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460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1.2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Kompleksowość działań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Wnioskodawca realizuje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wyłącznie </a:t>
                      </a:r>
                      <a:r>
                        <a:rPr lang="pl-PL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 projektu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- 0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Wnioskodawca realizuje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typy projektu - 2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Wnioskodawca realizuje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więcej niż</a:t>
                      </a:r>
                      <a:r>
                        <a:rPr lang="pl-PL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15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typy projektu - 4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0857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1.3 Poszerzenie 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dotychczasowej 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oferty edukacyjnej </a:t>
                      </a:r>
                    </a:p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szkoły</a:t>
                      </a:r>
                      <a:endParaRPr lang="pl-PL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2730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oferta edukacyjna szkoły/placówki nie ulegnie poszerzeniu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lvl="0" indent="-2730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oferta edukacyjna szkoły/placówki ulegnie poszerzeniu - 2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1071546"/>
            <a:ext cx="9144000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600" b="1" dirty="0"/>
              <a:t>Kryterium 1: </a:t>
            </a:r>
            <a:r>
              <a:rPr lang="pl-PL" altLang="pl-PL" sz="2600" b="1" dirty="0" smtClean="0"/>
              <a:t> </a:t>
            </a:r>
            <a:r>
              <a:rPr lang="pl-PL" sz="26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600" b="1" kern="50" dirty="0">
                <a:solidFill>
                  <a:prstClr val="black"/>
                </a:solidFill>
              </a:rPr>
              <a:t>projektu na </a:t>
            </a:r>
            <a:r>
              <a:rPr lang="pl-PL" sz="2600" b="1" kern="50" dirty="0" smtClean="0">
                <a:solidFill>
                  <a:prstClr val="black"/>
                </a:solidFill>
              </a:rPr>
              <a:t>realizację Strategii </a:t>
            </a:r>
            <a:r>
              <a:rPr lang="pl-PL" sz="2600" b="1" kern="50" dirty="0">
                <a:solidFill>
                  <a:prstClr val="black"/>
                </a:solidFill>
              </a:rPr>
              <a:t>ZIT </a:t>
            </a:r>
            <a:r>
              <a:rPr lang="pl-PL" sz="2600" b="1" kern="50" dirty="0" err="1" smtClean="0">
                <a:solidFill>
                  <a:prstClr val="black"/>
                </a:solidFill>
              </a:rPr>
              <a:t>WrOF</a:t>
            </a:r>
            <a:endParaRPr lang="pl-PL" sz="2400" b="1" kern="5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14282" y="2000240"/>
          <a:ext cx="8643998" cy="4286280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2319121"/>
                <a:gridCol w="6324877"/>
              </a:tblGrid>
              <a:tr h="3772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90876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r>
                        <a:rPr lang="pl-PL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Współpraca</a:t>
                      </a:r>
                    </a:p>
                    <a:p>
                      <a:pPr algn="ctr"/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/partnerstwo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lvl="0" indent="-273050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jest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realizowany we współpracy lub partnerstwie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podmiotami zewnętrznymi wspierającymi ofertę edukacyjną i/lub organami prowadzącymi placówki oświatowe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lvl="0" indent="-2730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jest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realizowany we współpracy lub partnerstwie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podmiotami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zewnętrznymi wspierającymi ofertę edukacyjną i/lub organami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prowadzącymi placówki oświatowe  - 3</a:t>
                      </a:r>
                      <a:r>
                        <a:rPr lang="pl-PL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5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lang="pl-PL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Regionalne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inteligentne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specjalizacje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5113" lvl="0" indent="-265113">
                        <a:buFont typeface="Wingdings" pitchFamily="2" charset="2"/>
                        <a:buChar char="Ø"/>
                      </a:pPr>
                      <a:r>
                        <a:rPr lang="pl-PL" sz="15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założone 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projekcie  działania  prowadzone 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będą 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</a:t>
                      </a:r>
                      <a:r>
                        <a:rPr lang="pl-PL" sz="15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współpracy </a:t>
                      </a:r>
                      <a:r>
                        <a:rPr lang="pl-PL" sz="15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5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5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pracodawcami lub przedsiębiorcami wpisującymi się w regionalne inteligentne specjalizacje 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5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5113" lvl="0" indent="-265113">
                        <a:spcBef>
                          <a:spcPts val="600"/>
                        </a:spcBef>
                        <a:buFont typeface="Wingdings" pitchFamily="2" charset="2"/>
                        <a:buChar char="Ø"/>
                      </a:pPr>
                      <a:r>
                        <a:rPr lang="pl-PL" sz="15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założone 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projekcie  działania  prowadzone  </a:t>
                      </a:r>
                      <a:r>
                        <a:rPr lang="pl-PL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będą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we </a:t>
                      </a:r>
                      <a:r>
                        <a:rPr lang="pl-PL" sz="15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współpracy </a:t>
                      </a:r>
                      <a:r>
                        <a:rPr lang="pl-PL" sz="15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5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500" b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pracodawcami lub przedsiębiorcami wpisującymi się w regionalne inteligentne specjalizacje </a:t>
                      </a:r>
                      <a:r>
                        <a:rPr lang="pl-PL" sz="15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5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pl-PL" sz="15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5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1071546"/>
            <a:ext cx="9144000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altLang="pl-PL" sz="2600" b="1" dirty="0" smtClean="0"/>
              <a:t>c.d. Kryterium </a:t>
            </a:r>
            <a:r>
              <a:rPr lang="pl-PL" altLang="pl-PL" sz="2600" b="1" dirty="0"/>
              <a:t>1: </a:t>
            </a:r>
            <a:r>
              <a:rPr lang="pl-PL" altLang="pl-PL" sz="2600" b="1" dirty="0" smtClean="0"/>
              <a:t> </a:t>
            </a:r>
            <a:r>
              <a:rPr lang="pl-PL" sz="2600" b="1" kern="50" dirty="0" smtClean="0">
                <a:solidFill>
                  <a:prstClr val="black"/>
                </a:solidFill>
              </a:rPr>
              <a:t>Wpływ </a:t>
            </a:r>
            <a:r>
              <a:rPr lang="pl-PL" sz="2600" b="1" kern="50" dirty="0">
                <a:solidFill>
                  <a:prstClr val="black"/>
                </a:solidFill>
              </a:rPr>
              <a:t>projektu na </a:t>
            </a:r>
            <a:r>
              <a:rPr lang="pl-PL" sz="2600" b="1" kern="50" dirty="0" smtClean="0">
                <a:solidFill>
                  <a:prstClr val="black"/>
                </a:solidFill>
              </a:rPr>
              <a:t>realizację Strategii </a:t>
            </a:r>
            <a:r>
              <a:rPr lang="pl-PL" sz="2600" b="1" kern="50" dirty="0">
                <a:solidFill>
                  <a:prstClr val="black"/>
                </a:solidFill>
              </a:rPr>
              <a:t>ZIT </a:t>
            </a:r>
            <a:r>
              <a:rPr lang="pl-PL" sz="2600" b="1" kern="50" dirty="0" err="1" smtClean="0">
                <a:solidFill>
                  <a:prstClr val="black"/>
                </a:solidFill>
              </a:rPr>
              <a:t>WrOF</a:t>
            </a:r>
            <a:endParaRPr lang="pl-PL" sz="2400" b="1" kern="5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928670"/>
            <a:ext cx="900115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pl-PL" altLang="pl-PL" sz="2000" b="1" dirty="0" smtClean="0">
                <a:latin typeface="+mn-lt"/>
              </a:rPr>
              <a:t>Kryterium 2: </a:t>
            </a:r>
            <a:r>
              <a:rPr lang="pl-PL" sz="2000" b="1" dirty="0" smtClean="0">
                <a:latin typeface="+mn-lt"/>
              </a:rPr>
              <a:t>Wpływ realizacji projektu na realizację wartości docelowej wskaźników monitoringu realizacji celów Strategii ZIT </a:t>
            </a:r>
            <a:r>
              <a:rPr lang="pl-PL" sz="2000" b="1" dirty="0" err="1" smtClean="0">
                <a:latin typeface="+mn-lt"/>
              </a:rPr>
              <a:t>WrOF</a:t>
            </a:r>
            <a:endParaRPr lang="pl-PL" altLang="pl-PL" sz="2000" dirty="0" smtClean="0">
              <a:latin typeface="+mn-lt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1643050"/>
          <a:ext cx="8715436" cy="504454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071570"/>
                <a:gridCol w="1214446"/>
                <a:gridCol w="1143008"/>
                <a:gridCol w="1428760"/>
                <a:gridCol w="1285884"/>
                <a:gridCol w="1500198"/>
                <a:gridCol w="1071570"/>
              </a:tblGrid>
              <a:tr h="173081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0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10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nauczycieli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kształcenia zawodowego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oraz instruktorów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praktycznej nauki zawodu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objętych wsparciem w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programie</a:t>
                      </a:r>
                      <a:endParaRPr lang="pl-PL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i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uczniów szkół i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placówek kształcenia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zawodowego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uczestniczących 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stażach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pl-PL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praktykach </a:t>
                      </a:r>
                      <a:b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 pracodawcy </a:t>
                      </a:r>
                      <a:endParaRPr lang="pl-PL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szkół i placówek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kształcenia zawodowego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doposażonych 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programie w sprzęt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endParaRPr lang="pl-PL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materiały dydaktyczne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niezbędne do realizacji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kształcenia zawodowego </a:t>
                      </a:r>
                    </a:p>
                    <a:p>
                      <a:pPr algn="ctr"/>
                      <a:endParaRPr lang="pl-PL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podmiotów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realizujących zadania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centrum kształcenia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zawodowego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pl-PL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ustawicznego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objętych </a:t>
                      </a:r>
                    </a:p>
                    <a:p>
                      <a:pPr algn="ctr"/>
                      <a:r>
                        <a:rPr lang="pl-PL" sz="10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wsparciem </a:t>
                      </a:r>
                      <a:r>
                        <a:rPr lang="pl-PL" sz="10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pl-PL" sz="10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 programie </a:t>
                      </a:r>
                      <a:endParaRPr lang="pl-PL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i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nauczycieli kształcenia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zawodowego oraz instruktorów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praktycznej nauki zawodu, którzy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uzyskali kwalifikacje</a:t>
                      </a:r>
                      <a:r>
                        <a:rPr lang="pl-PL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lub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nabyli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kompetencje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 opuszczeniu </a:t>
                      </a:r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programu </a:t>
                      </a:r>
                      <a:endParaRPr lang="pl-PL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Liczba szkół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 placówek kształcenia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zawodowego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wykorzystujących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doposażenie zakupione </a:t>
                      </a:r>
                    </a:p>
                    <a:p>
                      <a:pPr algn="ctr"/>
                      <a:r>
                        <a:rPr lang="pl-PL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dzięki EFS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000" i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5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1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0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73%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89%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192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3-4 osoby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51-80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 szt.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n/d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od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73% do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80%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n/d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45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5-6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81-120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 szt.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 szt.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od 80%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do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n/d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192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6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120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2 szt.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1 szt.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90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od </a:t>
                      </a: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89% do 100%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6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40%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718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Ocena:</a:t>
                      </a:r>
                      <a:endParaRPr lang="pl-PL" sz="12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20 </a:t>
                      </a:r>
                      <a:r>
                        <a:rPr lang="pl-PL" sz="12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8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4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38" y="928688"/>
            <a:ext cx="75247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2600" b="1" dirty="0" smtClean="0">
                <a:latin typeface="+mj-lt"/>
              </a:rPr>
              <a:t>Kryterium 3: </a:t>
            </a:r>
            <a:r>
              <a:rPr lang="pl-PL" sz="2600" b="1" dirty="0" smtClean="0">
                <a:latin typeface="+mj-lt"/>
              </a:rPr>
              <a:t>Komplementarny charakter projektu</a:t>
            </a:r>
            <a:endParaRPr lang="pl-PL" altLang="pl-PL" sz="2600" dirty="0" smtClean="0">
              <a:latin typeface="+mj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85720" y="4000504"/>
            <a:ext cx="8643938" cy="266223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u="sng" dirty="0" smtClean="0">
                <a:solidFill>
                  <a:srgbClr val="FFC000"/>
                </a:solidFill>
              </a:rPr>
              <a:t>czy we wniosku o dofinansowanie zostały wskazane projekty, które są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 i które zostały zrealizowane, bądź są w trakcie realizacji </a:t>
            </a:r>
            <a:r>
              <a:rPr lang="pl-PL" sz="1600" b="1" u="sng" dirty="0" smtClean="0">
                <a:solidFill>
                  <a:srgbClr val="FFC000"/>
                </a:solidFill>
              </a:rPr>
              <a:t>na terenie danego ZIT</a:t>
            </a:r>
            <a:r>
              <a:rPr lang="pl-PL" sz="1600" b="1" dirty="0" smtClean="0">
                <a:solidFill>
                  <a:srgbClr val="FFC000"/>
                </a:solidFill>
              </a:rPr>
              <a:t> </a:t>
            </a:r>
            <a:r>
              <a:rPr lang="pl-PL" sz="1600" dirty="0" smtClean="0">
                <a:solidFill>
                  <a:schemeClr val="bg1"/>
                </a:solidFill>
              </a:rPr>
              <a:t>i zostały sfinansowane ze </a:t>
            </a:r>
            <a:r>
              <a:rPr lang="pl-PL" sz="1600" b="1" u="sng" dirty="0" smtClean="0">
                <a:solidFill>
                  <a:srgbClr val="FFC000"/>
                </a:solidFill>
              </a:rPr>
              <a:t>środków publicznych zewnętrznych</a:t>
            </a:r>
            <a:r>
              <a:rPr lang="pl-PL" sz="1600" dirty="0" smtClean="0">
                <a:solidFill>
                  <a:schemeClr val="bg1"/>
                </a:solidFill>
              </a:rPr>
              <a:t>. </a:t>
            </a:r>
          </a:p>
          <a:p>
            <a:pPr marL="180975" indent="-180975" eaLnBrk="0" hangingPunct="0">
              <a:lnSpc>
                <a:spcPct val="150000"/>
              </a:lnSpc>
              <a:defRPr/>
            </a:pPr>
            <a:r>
              <a:rPr lang="pl-PL" sz="1600" b="1" u="sng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 wykorzystaniu </a:t>
            </a:r>
            <a:r>
              <a:rPr lang="pl-PL" sz="1600" b="1" dirty="0">
                <a:solidFill>
                  <a:srgbClr val="FFC000"/>
                </a:solidFill>
              </a:rPr>
              <a:t>efektów realizacji </a:t>
            </a:r>
            <a:r>
              <a:rPr lang="pl-PL" sz="1600" dirty="0">
                <a:solidFill>
                  <a:schemeClr val="bg1"/>
                </a:solidFill>
              </a:rPr>
              <a:t>innego </a:t>
            </a:r>
            <a:r>
              <a:rPr lang="pl-PL" sz="1600" dirty="0" smtClean="0">
                <a:solidFill>
                  <a:schemeClr val="bg1"/>
                </a:solidFill>
              </a:rPr>
              <a:t>projektu</a:t>
            </a:r>
            <a:endParaRPr lang="pl-PL" sz="1600" dirty="0">
              <a:solidFill>
                <a:schemeClr val="bg1"/>
              </a:solidFill>
            </a:endParaRPr>
          </a:p>
          <a:p>
            <a:pPr marL="265113" indent="-84138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 wzmocnieniu  </a:t>
            </a:r>
            <a:r>
              <a:rPr lang="pl-PL" sz="1600" b="1" dirty="0">
                <a:solidFill>
                  <a:srgbClr val="FFC000"/>
                </a:solidFill>
              </a:rPr>
              <a:t>trwałości efektów </a:t>
            </a:r>
            <a:r>
              <a:rPr lang="pl-PL" sz="1600" dirty="0">
                <a:solidFill>
                  <a:schemeClr val="bg1"/>
                </a:solidFill>
              </a:rPr>
              <a:t>jednego przedsięwzięcia realizacją </a:t>
            </a:r>
            <a:r>
              <a:rPr lang="pl-PL" sz="1600" dirty="0" smtClean="0">
                <a:solidFill>
                  <a:schemeClr val="bg1"/>
                </a:solidFill>
              </a:rPr>
              <a:t>drugiego</a:t>
            </a:r>
            <a:endParaRPr lang="pl-PL" sz="1600" dirty="0">
              <a:solidFill>
                <a:schemeClr val="bg1"/>
              </a:solidFill>
            </a:endParaRPr>
          </a:p>
          <a:p>
            <a:pPr marL="361950" indent="-180975" eaLnBrk="0" hangingPunct="0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pl-PL" sz="1600" dirty="0" smtClean="0">
                <a:solidFill>
                  <a:schemeClr val="bg1"/>
                </a:solidFill>
              </a:rPr>
              <a:t> bardziej </a:t>
            </a:r>
            <a:r>
              <a:rPr lang="pl-PL" sz="1600" dirty="0">
                <a:solidFill>
                  <a:schemeClr val="bg1"/>
                </a:solidFill>
              </a:rPr>
              <a:t>kompleksowym potraktowaniem problemu, m.in. poprzez zaadresowanie projektu do tej samej grupy docelowej, tego samego beneficjenta, tego samego terytorium, uzależnienia realizacji jednego projektu od przeprowadzenia innego przedsięwzięcia itp</a:t>
            </a:r>
            <a:r>
              <a:rPr lang="pl-PL" sz="1600" dirty="0" smtClean="0">
                <a:solidFill>
                  <a:schemeClr val="bg1"/>
                </a:solidFill>
              </a:rPr>
              <a:t>.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428736"/>
          <a:ext cx="8643998" cy="229361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296440"/>
                <a:gridCol w="5347558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max oceny: 1,25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jednym</a:t>
                      </a:r>
                      <a:r>
                        <a:rPr lang="pl-PL" sz="1400" u="sng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max oceny: 2,5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dwoma</a:t>
                      </a:r>
                      <a:r>
                        <a:rPr lang="pl-PL" sz="1400" kern="50" dirty="0" smtClean="0">
                          <a:effectLst/>
                        </a:rPr>
                        <a:t> projektami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max oceny: 5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u="sng" kern="50" dirty="0" smtClean="0">
                          <a:effectLst/>
                        </a:rPr>
                        <a:t>czterema</a:t>
                      </a:r>
                      <a:r>
                        <a:rPr lang="pl-PL" sz="1400" b="1" kern="5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projektami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(max</a:t>
                      </a:r>
                      <a:r>
                        <a:rPr lang="pl-PL" sz="1400" kern="50" baseline="0" dirty="0" smtClean="0">
                          <a:effectLst/>
                        </a:rPr>
                        <a:t> 5 </a:t>
                      </a:r>
                      <a:r>
                        <a:rPr lang="pl-PL" sz="1400" kern="50" baseline="0" dirty="0" err="1" smtClean="0">
                          <a:effectLst/>
                        </a:rPr>
                        <a:t>pkt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– </a:t>
                      </a:r>
                      <a:r>
                        <a:rPr lang="pl-PL" sz="1400" kern="50" dirty="0">
                          <a:effectLst/>
                        </a:rPr>
                        <a:t>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786" y="1500174"/>
            <a:ext cx="7759700" cy="119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dirty="0"/>
          </a:p>
          <a:p>
            <a:pPr algn="ctr">
              <a:lnSpc>
                <a:spcPct val="150000"/>
              </a:lnSpc>
            </a:pPr>
            <a:r>
              <a:rPr lang="pl-PL" altLang="pl-PL" sz="4000" b="1" dirty="0"/>
              <a:t>Dziękujemy za uwagę</a:t>
            </a:r>
            <a:r>
              <a:rPr lang="pl-PL" altLang="pl-PL" b="1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282" y="4429132"/>
            <a:ext cx="8429625" cy="19697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/>
              <a:t>Wydział </a:t>
            </a:r>
            <a:r>
              <a:rPr lang="pl-PL" sz="1600" dirty="0"/>
              <a:t>Zarządzania Funduszami </a:t>
            </a:r>
            <a:r>
              <a:rPr lang="pl-PL" sz="1600" dirty="0" smtClean="0"/>
              <a:t>Urzędu Miejskiego Wrocławia </a:t>
            </a:r>
          </a:p>
          <a:p>
            <a:pPr eaLnBrk="0" hangingPunct="0">
              <a:defRPr/>
            </a:pPr>
            <a:r>
              <a:rPr lang="pl-PL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Instytucja Pośrednicząca ZIT </a:t>
            </a:r>
            <a:r>
              <a:rPr lang="pl-PL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Świdnicka 53</a:t>
            </a:r>
            <a:br>
              <a:rPr lang="pl-PL" sz="1600" dirty="0"/>
            </a:br>
            <a:r>
              <a:rPr lang="pl-PL" sz="1600" dirty="0"/>
              <a:t>50-030 Wrocław</a:t>
            </a:r>
            <a:br>
              <a:rPr lang="pl-PL" sz="1600" dirty="0"/>
            </a:br>
            <a:r>
              <a:rPr lang="pl-PL" sz="1600" dirty="0"/>
              <a:t>tel.  +48 71 777 </a:t>
            </a:r>
            <a:r>
              <a:rPr lang="pl-PL" sz="1600" dirty="0" smtClean="0"/>
              <a:t>78 61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b="1" dirty="0" err="1"/>
              <a:t>zit@um.wroc.pl</a:t>
            </a:r>
            <a:r>
              <a:rPr lang="pl-PL" b="1" dirty="0"/>
              <a:t>  </a:t>
            </a:r>
          </a:p>
          <a:p>
            <a:pPr eaLnBrk="0" hangingPunct="0">
              <a:defRPr/>
            </a:pPr>
            <a:r>
              <a:rPr lang="pl-PL" sz="2400" b="1" dirty="0" err="1"/>
              <a:t>www.zitwrof.pl</a:t>
            </a:r>
            <a:endParaRPr lang="pl-PL" sz="2400" b="1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500" y="1285875"/>
            <a:ext cx="7989888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3200" b="1" dirty="0">
                <a:solidFill>
                  <a:srgbClr val="444444"/>
                </a:solidFill>
              </a:rPr>
              <a:t>Zintegrowane Inwestycje Terytorialne (ZIT) </a:t>
            </a:r>
          </a:p>
          <a:p>
            <a:pPr algn="ctr">
              <a:lnSpc>
                <a:spcPct val="150000"/>
              </a:lnSpc>
            </a:pPr>
            <a:endParaRPr lang="pl-PL" altLang="pl-PL" b="1" dirty="0">
              <a:solidFill>
                <a:srgbClr val="444444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l-PL" altLang="pl-PL" dirty="0"/>
              <a:t>To 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>
              <a:lnSpc>
                <a:spcPct val="150000"/>
              </a:lnSpc>
            </a:pPr>
            <a:r>
              <a:rPr lang="pl-PL" altLang="pl-PL" b="1" u="sng" dirty="0">
                <a:solidFill>
                  <a:srgbClr val="444444"/>
                </a:solidFill>
              </a:rPr>
              <a:t>Celem ZIT jest m.in.: </a:t>
            </a:r>
          </a:p>
          <a:p>
            <a:pPr algn="just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realizacja zintegrowanych projektów odpowiadających w sposób kompleksowy </a:t>
            </a:r>
            <a:r>
              <a:rPr lang="pl-PL" altLang="pl-PL" dirty="0" smtClean="0">
                <a:solidFill>
                  <a:srgbClr val="444444"/>
                </a:solidFill>
              </a:rPr>
              <a:t/>
            </a:r>
            <a:br>
              <a:rPr lang="pl-PL" altLang="pl-PL" dirty="0" smtClean="0">
                <a:solidFill>
                  <a:srgbClr val="444444"/>
                </a:solidFill>
              </a:rPr>
            </a:br>
            <a:r>
              <a:rPr lang="pl-PL" altLang="pl-PL" dirty="0" smtClean="0">
                <a:solidFill>
                  <a:srgbClr val="444444"/>
                </a:solidFill>
              </a:rPr>
              <a:t>na </a:t>
            </a:r>
            <a:r>
              <a:rPr lang="pl-PL" altLang="pl-PL" dirty="0">
                <a:solidFill>
                  <a:srgbClr val="444444"/>
                </a:solidFill>
              </a:rPr>
              <a:t>potrzeby i problemy obszarów metropolitalnych oraz sprzyjanie ich rozwojowi, współpracy i integracji, przede wszystkim tam, gdzie skala problemów związanych </a:t>
            </a:r>
            <a:r>
              <a:rPr lang="pl-PL" altLang="pl-PL" dirty="0" smtClean="0">
                <a:solidFill>
                  <a:srgbClr val="444444"/>
                </a:solidFill>
              </a:rPr>
              <a:t/>
            </a:r>
            <a:br>
              <a:rPr lang="pl-PL" altLang="pl-PL" dirty="0" smtClean="0">
                <a:solidFill>
                  <a:srgbClr val="444444"/>
                </a:solidFill>
              </a:rPr>
            </a:br>
            <a:r>
              <a:rPr lang="pl-PL" altLang="pl-PL" dirty="0" smtClean="0">
                <a:solidFill>
                  <a:srgbClr val="444444"/>
                </a:solidFill>
              </a:rPr>
              <a:t>z </a:t>
            </a:r>
            <a:r>
              <a:rPr lang="pl-PL" altLang="pl-PL" dirty="0">
                <a:solidFill>
                  <a:srgbClr val="444444"/>
                </a:solidFill>
              </a:rPr>
              <a:t>brakiem współpracy i 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7"/>
          <p:cNvGrpSpPr>
            <a:grpSpLocks/>
          </p:cNvGrpSpPr>
          <p:nvPr/>
        </p:nvGrpSpPr>
        <p:grpSpPr bwMode="auto">
          <a:xfrm>
            <a:off x="4048125" y="1785938"/>
            <a:ext cx="5095875" cy="4500562"/>
            <a:chOff x="4567098" y="1785926"/>
            <a:chExt cx="4585649" cy="3786214"/>
          </a:xfrm>
        </p:grpSpPr>
        <p:sp>
          <p:nvSpPr>
            <p:cNvPr id="35" name="pole tekstowe 12"/>
            <p:cNvSpPr txBox="1">
              <a:spLocks noChangeArrowheads="1"/>
            </p:cNvSpPr>
            <p:nvPr/>
          </p:nvSpPr>
          <p:spPr bwMode="auto">
            <a:xfrm>
              <a:off x="4932807" y="4797535"/>
              <a:ext cx="3744233" cy="360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pl-PL" altLang="pl-PL" sz="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pic>
          <p:nvPicPr>
            <p:cNvPr id="4104" name="Picture 2" descr="D:\Users\umpigu01\Desktop\Przechwytywanie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67098" y="1785926"/>
              <a:ext cx="4585649" cy="3786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pole tekstowe 36"/>
            <p:cNvSpPr txBox="1"/>
            <p:nvPr/>
          </p:nvSpPr>
          <p:spPr>
            <a:xfrm>
              <a:off x="5099948" y="252981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Szczecin</a:t>
              </a:r>
            </a:p>
          </p:txBody>
        </p:sp>
        <p:sp>
          <p:nvSpPr>
            <p:cNvPr id="38" name="pole tekstowe 37"/>
            <p:cNvSpPr txBox="1"/>
            <p:nvPr/>
          </p:nvSpPr>
          <p:spPr>
            <a:xfrm>
              <a:off x="5841366" y="2257366"/>
              <a:ext cx="1369981" cy="21769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Gdańsk – Gdynia - Sopot</a:t>
              </a:r>
            </a:p>
          </p:txBody>
        </p:sp>
        <p:sp>
          <p:nvSpPr>
            <p:cNvPr id="39" name="pole tekstowe 38"/>
            <p:cNvSpPr txBox="1"/>
            <p:nvPr/>
          </p:nvSpPr>
          <p:spPr>
            <a:xfrm>
              <a:off x="8215617" y="2572550"/>
              <a:ext cx="794274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Białystok</a:t>
              </a:r>
            </a:p>
          </p:txBody>
        </p:sp>
        <p:sp>
          <p:nvSpPr>
            <p:cNvPr id="40" name="pole tekstowe 39"/>
            <p:cNvSpPr txBox="1"/>
            <p:nvPr/>
          </p:nvSpPr>
          <p:spPr>
            <a:xfrm>
              <a:off x="7142776" y="2214629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Olsztyn</a:t>
              </a:r>
            </a:p>
          </p:txBody>
        </p:sp>
        <p:sp>
          <p:nvSpPr>
            <p:cNvPr id="41" name="pole tekstowe 40"/>
            <p:cNvSpPr txBox="1"/>
            <p:nvPr/>
          </p:nvSpPr>
          <p:spPr>
            <a:xfrm>
              <a:off x="4699954" y="2910438"/>
              <a:ext cx="891416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Gorzów Wlkp.</a:t>
              </a:r>
            </a:p>
          </p:txBody>
        </p:sp>
        <p:sp>
          <p:nvSpPr>
            <p:cNvPr id="42" name="pole tekstowe 41"/>
            <p:cNvSpPr txBox="1"/>
            <p:nvPr/>
          </p:nvSpPr>
          <p:spPr>
            <a:xfrm>
              <a:off x="5724224" y="3571523"/>
              <a:ext cx="999986" cy="357921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Kalisz – Ostrów Wlkp.</a:t>
              </a:r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5999935" y="3213602"/>
              <a:ext cx="644276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Poznań</a:t>
              </a:r>
            </a:p>
          </p:txBody>
        </p:sp>
        <p:sp>
          <p:nvSpPr>
            <p:cNvPr id="44" name="pole tekstowe 43"/>
            <p:cNvSpPr txBox="1"/>
            <p:nvPr/>
          </p:nvSpPr>
          <p:spPr>
            <a:xfrm>
              <a:off x="4814238" y="3399241"/>
              <a:ext cx="934272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Zielona Góra</a:t>
              </a:r>
            </a:p>
          </p:txBody>
        </p:sp>
        <p:sp>
          <p:nvSpPr>
            <p:cNvPr id="45" name="pole tekstowe 44"/>
            <p:cNvSpPr txBox="1"/>
            <p:nvPr/>
          </p:nvSpPr>
          <p:spPr>
            <a:xfrm>
              <a:off x="7081348" y="357152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Łódź</a:t>
              </a:r>
            </a:p>
          </p:txBody>
        </p:sp>
        <p:sp>
          <p:nvSpPr>
            <p:cNvPr id="46" name="pole tekstowe 45"/>
            <p:cNvSpPr txBox="1"/>
            <p:nvPr/>
          </p:nvSpPr>
          <p:spPr>
            <a:xfrm>
              <a:off x="5857080" y="2572550"/>
              <a:ext cx="1199983" cy="371276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Bydgoszcz - Toruń</a:t>
              </a:r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5157090" y="4431601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Wałbrzych</a:t>
              </a:r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6358501" y="4071009"/>
              <a:ext cx="894273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Częstochowa</a:t>
              </a:r>
            </a:p>
          </p:txBody>
        </p:sp>
        <p:sp>
          <p:nvSpPr>
            <p:cNvPr id="49" name="pole tekstowe 48"/>
            <p:cNvSpPr txBox="1"/>
            <p:nvPr/>
          </p:nvSpPr>
          <p:spPr>
            <a:xfrm>
              <a:off x="7325631" y="3181550"/>
              <a:ext cx="785703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Warszawa</a:t>
              </a:r>
            </a:p>
          </p:txBody>
        </p:sp>
        <p:sp>
          <p:nvSpPr>
            <p:cNvPr id="50" name="pole tekstowe 49"/>
            <p:cNvSpPr txBox="1"/>
            <p:nvPr/>
          </p:nvSpPr>
          <p:spPr>
            <a:xfrm>
              <a:off x="5501370" y="3857325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Wrocław</a:t>
              </a:r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7214204" y="4071009"/>
              <a:ext cx="642848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Kielce</a:t>
              </a:r>
            </a:p>
          </p:txBody>
        </p:sp>
        <p:sp>
          <p:nvSpPr>
            <p:cNvPr id="52" name="pole tekstowe 51"/>
            <p:cNvSpPr txBox="1"/>
            <p:nvPr/>
          </p:nvSpPr>
          <p:spPr>
            <a:xfrm>
              <a:off x="5857080" y="4428930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Opole</a:t>
              </a:r>
            </a:p>
          </p:txBody>
        </p:sp>
        <p:sp>
          <p:nvSpPr>
            <p:cNvPr id="53" name="pole tekstowe 52"/>
            <p:cNvSpPr txBox="1"/>
            <p:nvPr/>
          </p:nvSpPr>
          <p:spPr>
            <a:xfrm>
              <a:off x="6714211" y="4428930"/>
              <a:ext cx="724275" cy="285802"/>
            </a:xfrm>
            <a:prstGeom prst="rect">
              <a:avLst/>
            </a:prstGeom>
            <a:noFill/>
          </p:spPr>
          <p:txBody>
            <a:bodyPr/>
            <a:lstStyle/>
            <a:p>
              <a:pPr eaLnBrk="0" hangingPunct="0">
                <a:defRPr/>
              </a:pPr>
              <a:r>
                <a:rPr lang="pl-PL" sz="900" b="1" dirty="0">
                  <a:latin typeface="+mj-lt"/>
                </a:rPr>
                <a:t>Katowice</a:t>
              </a:r>
            </a:p>
          </p:txBody>
        </p:sp>
        <p:sp>
          <p:nvSpPr>
            <p:cNvPr id="54" name="pole tekstowe 53"/>
            <p:cNvSpPr txBox="1"/>
            <p:nvPr/>
          </p:nvSpPr>
          <p:spPr>
            <a:xfrm>
              <a:off x="7214204" y="4714733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Kraków</a:t>
              </a:r>
            </a:p>
          </p:txBody>
        </p:sp>
        <p:sp>
          <p:nvSpPr>
            <p:cNvPr id="55" name="pole tekstowe 54"/>
            <p:cNvSpPr txBox="1"/>
            <p:nvPr/>
          </p:nvSpPr>
          <p:spPr>
            <a:xfrm>
              <a:off x="8215617" y="4071009"/>
              <a:ext cx="641420" cy="287138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Lublin</a:t>
              </a:r>
            </a:p>
          </p:txBody>
        </p:sp>
        <p:sp>
          <p:nvSpPr>
            <p:cNvPr id="56" name="pole tekstowe 55"/>
            <p:cNvSpPr txBox="1"/>
            <p:nvPr/>
          </p:nvSpPr>
          <p:spPr>
            <a:xfrm>
              <a:off x="7714197" y="4857634"/>
              <a:ext cx="642848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Rzeszów</a:t>
              </a:r>
            </a:p>
          </p:txBody>
        </p:sp>
        <p:sp>
          <p:nvSpPr>
            <p:cNvPr id="57" name="pole tekstowe 56"/>
            <p:cNvSpPr txBox="1"/>
            <p:nvPr/>
          </p:nvSpPr>
          <p:spPr>
            <a:xfrm>
              <a:off x="4928522" y="2041011"/>
              <a:ext cx="1499979" cy="452744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Koszalin-Kołobrzeg-Białogard</a:t>
              </a:r>
            </a:p>
          </p:txBody>
        </p:sp>
        <p:sp>
          <p:nvSpPr>
            <p:cNvPr id="58" name="pole tekstowe 57"/>
            <p:cNvSpPr txBox="1"/>
            <p:nvPr/>
          </p:nvSpPr>
          <p:spPr>
            <a:xfrm>
              <a:off x="5999935" y="4714733"/>
              <a:ext cx="644276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Rybnik</a:t>
              </a:r>
            </a:p>
          </p:txBody>
        </p:sp>
        <p:sp>
          <p:nvSpPr>
            <p:cNvPr id="59" name="pole tekstowe 58"/>
            <p:cNvSpPr txBox="1"/>
            <p:nvPr/>
          </p:nvSpPr>
          <p:spPr>
            <a:xfrm>
              <a:off x="5999935" y="5000535"/>
              <a:ext cx="981414" cy="285802"/>
            </a:xfrm>
            <a:prstGeom prst="rect">
              <a:avLst/>
            </a:prstGeom>
            <a:noFill/>
          </p:spPr>
          <p:txBody>
            <a:bodyPr>
              <a:normAutofit/>
            </a:bodyPr>
            <a:lstStyle/>
            <a:p>
              <a:pPr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Bielsko - Biała</a:t>
              </a:r>
            </a:p>
          </p:txBody>
        </p:sp>
        <p:sp>
          <p:nvSpPr>
            <p:cNvPr id="60" name="pole tekstowe 59"/>
            <p:cNvSpPr txBox="1"/>
            <p:nvPr/>
          </p:nvSpPr>
          <p:spPr>
            <a:xfrm>
              <a:off x="4757096" y="4050977"/>
              <a:ext cx="1142841" cy="213684"/>
            </a:xfrm>
            <a:prstGeom prst="rect">
              <a:avLst/>
            </a:prstGeom>
            <a:noFill/>
          </p:spPr>
          <p:txBody>
            <a:bodyPr/>
            <a:lstStyle/>
            <a:p>
              <a:pPr algn="ctr" eaLnBrk="0" hangingPunct="0">
                <a:defRPr/>
              </a:pPr>
              <a:r>
                <a:rPr lang="pl-PL" sz="900" b="1" dirty="0">
                  <a:solidFill>
                    <a:srgbClr val="002060"/>
                  </a:solidFill>
                  <a:latin typeface="+mj-lt"/>
                </a:rPr>
                <a:t>Jelenia Góra</a:t>
              </a:r>
            </a:p>
          </p:txBody>
        </p:sp>
      </p:grpSp>
      <p:pic>
        <p:nvPicPr>
          <p:cNvPr id="4099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100" name="Prostokąt 3"/>
          <p:cNvSpPr>
            <a:spLocks noChangeArrowheads="1"/>
          </p:cNvSpPr>
          <p:nvPr/>
        </p:nvSpPr>
        <p:spPr bwMode="auto">
          <a:xfrm>
            <a:off x="0" y="1000125"/>
            <a:ext cx="90011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latin typeface="+mj-lt"/>
                <a:cs typeface="Aharoni" pitchFamily="2" charset="-79"/>
              </a:rPr>
              <a:t>Zintegrowane Inwestycje Terytorialne (ZIT) </a:t>
            </a:r>
            <a:r>
              <a:rPr lang="pl-PL" sz="2800" b="1" i="1" dirty="0">
                <a:latin typeface="+mj-lt"/>
                <a:cs typeface="Aharoni" pitchFamily="2" charset="-79"/>
              </a:rPr>
              <a:t>w </a:t>
            </a:r>
            <a:r>
              <a:rPr lang="pl-PL" sz="2800" b="1" dirty="0">
                <a:latin typeface="+mj-lt"/>
                <a:cs typeface="Aharoni" pitchFamily="2" charset="-79"/>
              </a:rPr>
              <a:t>Polsce</a:t>
            </a:r>
            <a:endParaRPr lang="pl-PL" sz="2800" dirty="0">
              <a:latin typeface="+mj-lt"/>
            </a:endParaRPr>
          </a:p>
          <a:p>
            <a:pPr algn="ctr">
              <a:lnSpc>
                <a:spcPct val="150000"/>
              </a:lnSpc>
            </a:pPr>
            <a:endParaRPr lang="pl-PL" altLang="pl-PL" dirty="0">
              <a:latin typeface="+mj-lt"/>
            </a:endParaRPr>
          </a:p>
        </p:txBody>
      </p:sp>
      <p:sp>
        <p:nvSpPr>
          <p:cNvPr id="4101" name="pole tekstowe 3"/>
          <p:cNvSpPr txBox="1">
            <a:spLocks noChangeArrowheads="1"/>
          </p:cNvSpPr>
          <p:nvPr/>
        </p:nvSpPr>
        <p:spPr bwMode="auto">
          <a:xfrm>
            <a:off x="1214438" y="2786063"/>
            <a:ext cx="307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4102" name="pole tekstowe 5"/>
          <p:cNvSpPr txBox="1">
            <a:spLocks noChangeArrowheads="1"/>
          </p:cNvSpPr>
          <p:nvPr/>
        </p:nvSpPr>
        <p:spPr bwMode="auto">
          <a:xfrm>
            <a:off x="142875" y="2214563"/>
            <a:ext cx="4286250" cy="375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W Polsce </a:t>
            </a:r>
            <a:r>
              <a:rPr lang="pl-PL" dirty="0" err="1"/>
              <a:t>ZIT-y</a:t>
            </a:r>
            <a:r>
              <a:rPr lang="pl-PL" dirty="0"/>
              <a:t> realizowane są </a:t>
            </a:r>
            <a:r>
              <a:rPr lang="pl-PL" b="1" dirty="0"/>
              <a:t>na terenie miast wojewódzkich</a:t>
            </a:r>
            <a:r>
              <a:rPr lang="pl-PL" dirty="0"/>
              <a:t> i powiązanych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nimi obszarach funkcjonalnych</a:t>
            </a:r>
          </a:p>
          <a:p>
            <a:pPr marL="269875" indent="-269875" eaLnBrk="0" hangingPunct="0">
              <a:lnSpc>
                <a:spcPts val="2200"/>
              </a:lnSpc>
            </a:pPr>
            <a:endParaRPr lang="pl-PL" dirty="0"/>
          </a:p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Poza ośrodkami wojewódzkimi </a:t>
            </a:r>
            <a:r>
              <a:rPr lang="pl-PL" dirty="0" err="1"/>
              <a:t>ZIT-y</a:t>
            </a:r>
            <a:r>
              <a:rPr lang="pl-PL" dirty="0"/>
              <a:t> mogą być realizowane także </a:t>
            </a:r>
            <a:r>
              <a:rPr lang="pl-PL" b="1" dirty="0"/>
              <a:t>na terenie miast  o charakterze regionalnym 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 err="1"/>
              <a:t>subregionalnym</a:t>
            </a:r>
            <a:endParaRPr lang="pl-PL" b="1" dirty="0"/>
          </a:p>
          <a:p>
            <a:pPr marL="269875" indent="-269875" eaLnBrk="0" hangingPunct="0">
              <a:lnSpc>
                <a:spcPts val="2200"/>
              </a:lnSpc>
            </a:pPr>
            <a:endParaRPr lang="pl-PL" dirty="0"/>
          </a:p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Ogółem w skład wszystkich </a:t>
            </a:r>
            <a:r>
              <a:rPr lang="pl-PL" dirty="0" err="1"/>
              <a:t>ZIT-ów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Polsce wchodzi </a:t>
            </a:r>
            <a:r>
              <a:rPr lang="pl-PL" b="1" dirty="0"/>
              <a:t>350 gmin</a:t>
            </a:r>
          </a:p>
          <a:p>
            <a:pPr marL="269875" indent="-269875" eaLnBrk="0" hangingPunct="0">
              <a:lnSpc>
                <a:spcPts val="2200"/>
              </a:lnSpc>
            </a:pPr>
            <a:endParaRPr lang="pl-PL" b="1" dirty="0"/>
          </a:p>
          <a:p>
            <a:pPr marL="269875" indent="-269875" eaLnBrk="0" hangingPunct="0">
              <a:lnSpc>
                <a:spcPts val="2200"/>
              </a:lnSpc>
              <a:buFont typeface="Wingdings" pitchFamily="2" charset="2"/>
              <a:buChar char="Ø"/>
            </a:pPr>
            <a:r>
              <a:rPr lang="pl-PL" dirty="0"/>
              <a:t>Łączny </a:t>
            </a:r>
            <a:r>
              <a:rPr lang="pl-PL" b="1" dirty="0"/>
              <a:t>budżet </a:t>
            </a:r>
            <a:r>
              <a:rPr lang="pl-PL" b="1" dirty="0" err="1"/>
              <a:t>ZIT-ów</a:t>
            </a:r>
            <a:r>
              <a:rPr lang="pl-PL" b="1" dirty="0"/>
              <a:t> to 3 748 000 </a:t>
            </a:r>
            <a:r>
              <a:rPr lang="pl-PL" b="1" dirty="0" err="1"/>
              <a:t>000</a:t>
            </a:r>
            <a:r>
              <a:rPr lang="pl-PL" b="1" dirty="0"/>
              <a:t> €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 dirty="0">
                <a:latin typeface="+mj-lt"/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latin typeface="+mj-lt"/>
                <a:cs typeface="Aharoni" pitchFamily="2" charset="-79"/>
              </a:rPr>
              <a:t>WrOF</a:t>
            </a:r>
            <a:r>
              <a:rPr lang="pl-PL" sz="2800" b="1" dirty="0">
                <a:latin typeface="+mj-lt"/>
                <a:cs typeface="Aharoni" pitchFamily="2" charset="-79"/>
              </a:rPr>
              <a:t>)</a:t>
            </a:r>
            <a:endParaRPr lang="pl-PL" sz="2800" dirty="0">
              <a:latin typeface="+mj-lt"/>
            </a:endParaRPr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/>
              <a:t>Budżet ZIT WrOF: 	</a:t>
            </a:r>
            <a:r>
              <a:rPr lang="pl-PL" b="1"/>
              <a:t>291 250 000 €</a:t>
            </a:r>
          </a:p>
          <a:p>
            <a:pPr algn="ctr" eaLnBrk="0" hangingPunct="0"/>
            <a:r>
              <a:rPr lang="pl-PL"/>
              <a:t>(13 % budżetu RPO WD 2014 – 2020)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285720" y="1071546"/>
            <a:ext cx="83582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cs typeface="Aharoni" pitchFamily="2" charset="-79"/>
              </a:rPr>
              <a:t>WrOF</a:t>
            </a:r>
            <a:r>
              <a:rPr lang="pl-PL" sz="2800" b="1" dirty="0">
                <a:cs typeface="Aharoni" pitchFamily="2" charset="-79"/>
              </a:rPr>
              <a:t>) </a:t>
            </a:r>
            <a:r>
              <a:rPr lang="pl-PL" sz="2800" b="1" i="1" dirty="0">
                <a:cs typeface="Aharoni" pitchFamily="2" charset="-79"/>
              </a:rPr>
              <a:t>- </a:t>
            </a:r>
            <a:r>
              <a:rPr lang="pl-PL" sz="2800" b="1" dirty="0">
                <a:cs typeface="Aharoni" pitchFamily="2" charset="-79"/>
              </a:rPr>
              <a:t>zadania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00063" y="2857500"/>
            <a:ext cx="7929562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w</a:t>
            </a:r>
            <a:r>
              <a:rPr lang="pl-PL" sz="2000" dirty="0"/>
              <a:t> imieniu Gminy </a:t>
            </a:r>
            <a:r>
              <a:rPr lang="pl-PL" sz="2000" dirty="0" smtClean="0"/>
              <a:t>Wrocław;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err="1"/>
              <a:t>Współorganizacja</a:t>
            </a:r>
            <a:r>
              <a:rPr lang="pl-PL" sz="2000" b="1" dirty="0"/>
              <a:t> </a:t>
            </a:r>
            <a:r>
              <a:rPr lang="pl-PL" sz="2000" dirty="0"/>
              <a:t>konkursów  (wspólnie z DIP, DWUP oraz z UMWD</a:t>
            </a:r>
            <a:r>
              <a:rPr lang="pl-PL" sz="2000" dirty="0" smtClean="0"/>
              <a:t>);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ze Strategią ZIT </a:t>
            </a:r>
            <a:br>
              <a:rPr lang="pl-PL" sz="2000" b="1" dirty="0"/>
            </a:br>
            <a:r>
              <a:rPr lang="pl-PL" sz="2000" b="1" dirty="0"/>
              <a:t>        </a:t>
            </a:r>
            <a:r>
              <a:rPr lang="pl-PL" sz="2000" b="1" dirty="0" err="1"/>
              <a:t>WrOF</a:t>
            </a:r>
            <a:r>
              <a:rPr lang="pl-PL" sz="2000" b="1" dirty="0"/>
              <a:t>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</a:t>
            </a:r>
            <a:r>
              <a:rPr lang="pl-PL" sz="2000" dirty="0" smtClean="0"/>
              <a:t>);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zgodności ze Strategią ZIT </a:t>
            </a:r>
            <a:r>
              <a:rPr lang="pl-PL" sz="2000" dirty="0" err="1"/>
              <a:t>WrOF</a:t>
            </a:r>
            <a:r>
              <a:rPr lang="pl-PL" sz="2000" dirty="0"/>
              <a:t> – </a:t>
            </a:r>
            <a:r>
              <a:rPr lang="pl-PL" sz="2000" b="1" dirty="0"/>
              <a:t>50%  oceny </a:t>
            </a:r>
            <a:r>
              <a:rPr lang="pl-PL" sz="2000" b="1" dirty="0" smtClean="0"/>
              <a:t>całkowitej;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zgodności ze Strategią ZIT </a:t>
            </a:r>
            <a:r>
              <a:rPr lang="pl-PL" sz="2000" dirty="0" err="1" smtClean="0"/>
              <a:t>WrOF</a:t>
            </a:r>
            <a:r>
              <a:rPr lang="pl-PL" sz="2000" dirty="0" smtClean="0"/>
              <a:t>.</a:t>
            </a:r>
            <a:endParaRPr lang="pl-PL" sz="2000" dirty="0"/>
          </a:p>
          <a:p>
            <a:pPr>
              <a:defRPr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-500098" y="857232"/>
            <a:ext cx="96440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/>
              <a:t>Umiejscowienie </a:t>
            </a:r>
            <a:r>
              <a:rPr lang="pl-PL" altLang="pl-PL" sz="2400" b="1" dirty="0" smtClean="0"/>
              <a:t>działania </a:t>
            </a:r>
            <a:r>
              <a:rPr lang="pl-PL" altLang="pl-PL" sz="2400" b="1" dirty="0" smtClean="0"/>
              <a:t>10.4 </a:t>
            </a:r>
            <a:r>
              <a:rPr lang="pl-PL" altLang="pl-PL" sz="2400" b="1" dirty="0" smtClean="0"/>
              <a:t>RPO </a:t>
            </a:r>
            <a:r>
              <a:rPr lang="pl-PL" altLang="pl-PL" sz="2400" b="1" dirty="0"/>
              <a:t>WD w priorytetach ZIT </a:t>
            </a:r>
            <a:r>
              <a:rPr lang="pl-PL" altLang="pl-PL" sz="2400" b="1" dirty="0" err="1"/>
              <a:t>WrOF</a:t>
            </a:r>
            <a:endParaRPr lang="pl-PL" altLang="pl-PL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2071678"/>
          <a:ext cx="8715435" cy="3500461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428760"/>
                <a:gridCol w="1428760"/>
                <a:gridCol w="2214578"/>
                <a:gridCol w="1643074"/>
                <a:gridCol w="2000263"/>
              </a:tblGrid>
              <a:tr h="53853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Strategia ZIT WrOF</a:t>
                      </a:r>
                      <a:endParaRPr lang="pl-PL" sz="16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Regionalny Program Operacyjny </a:t>
                      </a:r>
                      <a:r>
                        <a:rPr lang="pl-PL" sz="1600" b="1" u="sng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WD</a:t>
                      </a:r>
                      <a:endParaRPr lang="pl-PL" sz="1600" b="1" u="sng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28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Priorytet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Oś priorytetowa</a:t>
                      </a:r>
                      <a:endParaRPr lang="pl-PL" sz="16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Działanie</a:t>
                      </a:r>
                      <a:endParaRPr lang="pl-PL" sz="16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333640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Zintegrowanie społeczne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4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3.3</a:t>
                      </a:r>
                      <a:r>
                        <a:rPr lang="pl-PL" sz="14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Wzrost jakości </a:t>
                      </a:r>
                      <a:b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0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dostępności edukacyjnej na terenie </a:t>
                      </a:r>
                      <a:r>
                        <a:rPr lang="pl-PL" sz="14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WrOF</a:t>
                      </a:r>
                      <a:endParaRPr lang="pl-PL" sz="1400" b="0" u="non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3.3.1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Zapewnienie równego dostępu do wysokiej jakości edukacji </a:t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na terenie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b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</a:b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wraz z dostosowaniem  infrastruktury edukacyjnej</a:t>
                      </a:r>
                    </a:p>
                  </a:txBody>
                  <a:tcPr marL="89535" marR="895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10.</a:t>
                      </a: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Edukacja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10.4 </a:t>
                      </a:r>
                      <a:r>
                        <a:rPr lang="pl-PL" sz="14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Dostosowanie systemów kształcenia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 szkolenia zawodowego do potrzeb rynku pracy</a:t>
                      </a:r>
                      <a:endParaRPr lang="pl-PL" sz="1400" b="0" u="none" kern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10" y="857232"/>
            <a:ext cx="792956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/>
              <a:t>Alokacja finansowa ZIT </a:t>
            </a:r>
            <a:r>
              <a:rPr lang="pl-PL" altLang="pl-PL" sz="2600" b="1" dirty="0" err="1"/>
              <a:t>WrOF</a:t>
            </a:r>
            <a:endParaRPr lang="pl-PL" altLang="pl-PL" sz="2600" b="1" dirty="0"/>
          </a:p>
          <a:p>
            <a:pPr eaLnBrk="0" hangingPunct="0"/>
            <a:endParaRPr lang="pl-PL" sz="2600" dirty="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1785926"/>
            <a:ext cx="9144000" cy="537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 smtClean="0"/>
              <a:t>RPO </a:t>
            </a:r>
            <a:r>
              <a:rPr lang="pl-PL" sz="3600" dirty="0"/>
              <a:t>WD  - ZIT </a:t>
            </a:r>
            <a:r>
              <a:rPr lang="pl-PL" sz="3600" dirty="0" err="1"/>
              <a:t>WrOF</a:t>
            </a:r>
            <a:r>
              <a:rPr lang="pl-PL" sz="3600" dirty="0"/>
              <a:t>: </a:t>
            </a:r>
            <a:r>
              <a:rPr lang="pl-PL" sz="3600" b="1" dirty="0"/>
              <a:t>291 250 000  €</a:t>
            </a:r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</a:t>
            </a:r>
            <a:r>
              <a:rPr lang="pl-PL" sz="3000" dirty="0" smtClean="0"/>
              <a:t>10 </a:t>
            </a:r>
            <a:r>
              <a:rPr lang="pl-PL" sz="3000" dirty="0"/>
              <a:t>– </a:t>
            </a:r>
            <a:r>
              <a:rPr lang="pl-PL" sz="3000" dirty="0" smtClean="0"/>
              <a:t>Edukacja: </a:t>
            </a:r>
            <a:r>
              <a:rPr lang="pl-PL" sz="3200" b="1" dirty="0" smtClean="0"/>
              <a:t>26 750 000 </a:t>
            </a:r>
            <a:r>
              <a:rPr lang="pl-PL" sz="3000" b="1" dirty="0" smtClean="0"/>
              <a:t>€</a:t>
            </a:r>
            <a:endParaRPr lang="pl-PL" sz="30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err="1"/>
              <a:t>Poddziałanie</a:t>
            </a:r>
            <a:r>
              <a:rPr lang="pl-PL" sz="2400" dirty="0"/>
              <a:t> </a:t>
            </a:r>
            <a:r>
              <a:rPr lang="pl-PL" sz="2400" dirty="0" smtClean="0"/>
              <a:t>10.4.2</a:t>
            </a:r>
            <a:r>
              <a:rPr lang="pl-PL" sz="2400" dirty="0"/>
              <a:t>: </a:t>
            </a:r>
            <a:r>
              <a:rPr lang="pl-PL" sz="2400" b="1" dirty="0" smtClean="0"/>
              <a:t>7 500 000 €</a:t>
            </a:r>
            <a:endParaRPr lang="pl-PL" sz="2400" b="1" dirty="0"/>
          </a:p>
          <a:p>
            <a:pPr algn="ctr" eaLnBrk="0" hangingPunct="0">
              <a:lnSpc>
                <a:spcPct val="150000"/>
              </a:lnSpc>
              <a:spcBef>
                <a:spcPts val="2400"/>
              </a:spcBef>
            </a:pPr>
            <a:r>
              <a:rPr lang="pl-PL" sz="2000" dirty="0"/>
              <a:t>Nabór </a:t>
            </a:r>
            <a:r>
              <a:rPr lang="pl-PL" sz="2000" dirty="0" smtClean="0"/>
              <a:t>nr </a:t>
            </a:r>
            <a:r>
              <a:rPr lang="pl-PL" sz="2000" dirty="0" smtClean="0"/>
              <a:t>RPDS.10.04.02-IZ.00-02-227/17: </a:t>
            </a:r>
            <a:endParaRPr lang="pl-PL" sz="2000" dirty="0" smtClean="0"/>
          </a:p>
          <a:p>
            <a:pPr algn="ctr" eaLnBrk="0" hangingPunct="0">
              <a:lnSpc>
                <a:spcPct val="150000"/>
              </a:lnSpc>
            </a:pPr>
            <a:r>
              <a:rPr lang="pl-PL" sz="2000" b="1" dirty="0" smtClean="0"/>
              <a:t>1 442 475 EUR (tj</a:t>
            </a:r>
            <a:r>
              <a:rPr lang="pl-PL" sz="2000" b="1" dirty="0" smtClean="0"/>
              <a:t>. </a:t>
            </a:r>
            <a:r>
              <a:rPr lang="pl-PL" sz="2000" b="1" dirty="0" smtClean="0"/>
              <a:t>6 247 359 PLN)</a:t>
            </a:r>
            <a:endParaRPr lang="pl-PL" sz="2000" b="1" u="sng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150000"/>
              </a:lnSpc>
            </a:pPr>
            <a:endParaRPr lang="pl-PL" u="sng" dirty="0">
              <a:solidFill>
                <a:srgbClr val="FF0000"/>
              </a:solidFill>
            </a:endParaRPr>
          </a:p>
          <a:p>
            <a:pPr eaLnBrk="0" hangingPunct="0"/>
            <a:r>
              <a:rPr lang="pl-PL" sz="4400" dirty="0">
                <a:solidFill>
                  <a:srgbClr val="FF0000"/>
                </a:solidFill>
              </a:rPr>
              <a:t> </a:t>
            </a:r>
          </a:p>
          <a:p>
            <a:pPr eaLnBrk="0" hangingPunct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0" y="785794"/>
            <a:ext cx="9144000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 smtClean="0"/>
              <a:t>Beneficjentami mogą być:</a:t>
            </a:r>
            <a:endParaRPr lang="pl-PL" sz="2600" b="1" dirty="0"/>
          </a:p>
          <a:p>
            <a:pPr algn="ctr"/>
            <a:endParaRPr lang="pl-PL" altLang="pl-PL" sz="2600" b="1" dirty="0"/>
          </a:p>
        </p:txBody>
      </p:sp>
      <p:sp>
        <p:nvSpPr>
          <p:cNvPr id="10244" name="pole tekstowe 3"/>
          <p:cNvSpPr txBox="1">
            <a:spLocks noChangeArrowheads="1"/>
          </p:cNvSpPr>
          <p:nvPr/>
        </p:nvSpPr>
        <p:spPr bwMode="auto">
          <a:xfrm>
            <a:off x="357158" y="1357298"/>
            <a:ext cx="8572560" cy="545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jednostki </a:t>
            </a:r>
            <a:r>
              <a:rPr lang="pl-PL" dirty="0" smtClean="0"/>
              <a:t>samorządu terytorialnego, ich związki </a:t>
            </a:r>
            <a:r>
              <a:rPr lang="pl-PL" dirty="0" smtClean="0"/>
              <a:t>i stowarzyszenia</a:t>
            </a:r>
            <a:r>
              <a:rPr lang="pl-PL" dirty="0" smtClean="0"/>
              <a:t>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jednostki </a:t>
            </a:r>
            <a:r>
              <a:rPr lang="pl-PL" dirty="0" smtClean="0"/>
              <a:t>organizacyjne </a:t>
            </a:r>
            <a:r>
              <a:rPr lang="pl-PL" dirty="0" err="1" smtClean="0"/>
              <a:t>jst</a:t>
            </a:r>
            <a:r>
              <a:rPr lang="pl-PL" dirty="0" smtClean="0"/>
              <a:t>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organy  </a:t>
            </a:r>
            <a:r>
              <a:rPr lang="pl-PL" dirty="0" smtClean="0"/>
              <a:t>prowadzące  publiczne  </a:t>
            </a:r>
            <a:r>
              <a:rPr lang="pl-PL" dirty="0" smtClean="0"/>
              <a:t>i niepubliczne  </a:t>
            </a:r>
            <a:r>
              <a:rPr lang="pl-PL" dirty="0" smtClean="0"/>
              <a:t>szkoły  </a:t>
            </a:r>
            <a:r>
              <a:rPr lang="pl-PL" dirty="0" smtClean="0"/>
              <a:t>i placówki prowadzące </a:t>
            </a:r>
            <a:r>
              <a:rPr lang="pl-PL" dirty="0" smtClean="0"/>
              <a:t>kształcenie zawodowe;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placówki </a:t>
            </a:r>
            <a:r>
              <a:rPr lang="pl-PL" dirty="0" smtClean="0"/>
              <a:t>kształcenia ustawicznego, placówki kształcenia praktycznego </a:t>
            </a:r>
            <a:r>
              <a:rPr lang="pl-PL" dirty="0" smtClean="0"/>
              <a:t>oraz </a:t>
            </a:r>
            <a:r>
              <a:rPr lang="pl-PL" dirty="0" smtClean="0"/>
              <a:t>ośrodki dokształcania </a:t>
            </a:r>
            <a:r>
              <a:rPr lang="pl-PL" dirty="0" smtClean="0"/>
              <a:t>i doskonalenia </a:t>
            </a:r>
            <a:r>
              <a:rPr lang="pl-PL" dirty="0" smtClean="0"/>
              <a:t>zawodowego, umożliwiające </a:t>
            </a:r>
            <a:r>
              <a:rPr lang="pl-PL" dirty="0" smtClean="0"/>
              <a:t>uzyskanie i uzupełnienie wiedzy</a:t>
            </a:r>
            <a:r>
              <a:rPr lang="pl-PL" dirty="0" smtClean="0"/>
              <a:t>,  umiejętności  </a:t>
            </a:r>
            <a:r>
              <a:rPr lang="pl-PL" dirty="0" smtClean="0"/>
              <a:t>i kwalifikacji zawodowych</a:t>
            </a:r>
            <a:r>
              <a:rPr lang="pl-PL" dirty="0" smtClean="0"/>
              <a:t>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instytucje  </a:t>
            </a:r>
            <a:r>
              <a:rPr lang="pl-PL" dirty="0" smtClean="0"/>
              <a:t>rynku  pracy,  </a:t>
            </a:r>
            <a:r>
              <a:rPr lang="pl-PL" dirty="0" smtClean="0"/>
              <a:t>o których </a:t>
            </a:r>
            <a:r>
              <a:rPr lang="pl-PL" dirty="0" smtClean="0"/>
              <a:t>mowa </a:t>
            </a:r>
            <a:r>
              <a:rPr lang="pl-PL" dirty="0" smtClean="0"/>
              <a:t>w art. 6  </a:t>
            </a:r>
            <a:r>
              <a:rPr lang="pl-PL" dirty="0" smtClean="0"/>
              <a:t>ustawy  </a:t>
            </a:r>
            <a:r>
              <a:rPr lang="pl-PL" dirty="0" smtClean="0"/>
              <a:t>z dnia  </a:t>
            </a:r>
            <a:r>
              <a:rPr lang="pl-PL" dirty="0" smtClean="0"/>
              <a:t>20 </a:t>
            </a:r>
            <a:r>
              <a:rPr lang="pl-PL" dirty="0" smtClean="0"/>
              <a:t>kwietnia  </a:t>
            </a:r>
            <a:r>
              <a:rPr lang="pl-PL" dirty="0" smtClean="0"/>
              <a:t>2004  r. 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promocji  </a:t>
            </a:r>
            <a:r>
              <a:rPr lang="pl-PL" dirty="0" smtClean="0"/>
              <a:t>zatrudnienia  </a:t>
            </a:r>
            <a:r>
              <a:rPr lang="pl-PL" dirty="0" smtClean="0"/>
              <a:t>i instytucjach  </a:t>
            </a:r>
            <a:r>
              <a:rPr lang="pl-PL" dirty="0" smtClean="0"/>
              <a:t>rynku  pracy, </a:t>
            </a:r>
            <a:r>
              <a:rPr lang="pl-PL" dirty="0" smtClean="0"/>
              <a:t>prowadzące </a:t>
            </a:r>
            <a:r>
              <a:rPr lang="pl-PL" dirty="0" smtClean="0"/>
              <a:t>działalność </a:t>
            </a:r>
            <a:r>
              <a:rPr lang="pl-PL" dirty="0" smtClean="0"/>
              <a:t>edukacyjno-szkoleniową</a:t>
            </a:r>
            <a:r>
              <a:rPr lang="pl-PL" dirty="0" smtClean="0"/>
              <a:t>; 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podmioty </a:t>
            </a:r>
            <a:r>
              <a:rPr lang="pl-PL" dirty="0" smtClean="0"/>
              <a:t>prowadzące </a:t>
            </a:r>
            <a:r>
              <a:rPr lang="pl-PL" dirty="0" smtClean="0"/>
              <a:t>działalność </a:t>
            </a:r>
            <a:r>
              <a:rPr lang="pl-PL" dirty="0" smtClean="0"/>
              <a:t>oświatową, </a:t>
            </a:r>
            <a:r>
              <a:rPr lang="pl-PL" dirty="0" smtClean="0"/>
              <a:t>o której </a:t>
            </a:r>
            <a:r>
              <a:rPr lang="pl-PL" dirty="0" smtClean="0"/>
              <a:t>mowa </a:t>
            </a:r>
            <a:r>
              <a:rPr lang="pl-PL" dirty="0" smtClean="0"/>
              <a:t>w art</a:t>
            </a:r>
            <a:r>
              <a:rPr lang="pl-PL" dirty="0" smtClean="0"/>
              <a:t>. </a:t>
            </a:r>
            <a:r>
              <a:rPr lang="pl-PL" dirty="0" smtClean="0"/>
              <a:t>83a </a:t>
            </a:r>
            <a:r>
              <a:rPr lang="pl-PL" dirty="0" smtClean="0"/>
              <a:t>ust. 2. Ustawy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 systemie </a:t>
            </a:r>
            <a:r>
              <a:rPr lang="pl-PL" dirty="0" smtClean="0"/>
              <a:t>oświaty</a:t>
            </a:r>
            <a:r>
              <a:rPr lang="pl-PL" dirty="0" smtClean="0"/>
              <a:t>;</a:t>
            </a:r>
            <a:endParaRPr lang="pl-PL" dirty="0" smtClean="0"/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 smtClean="0"/>
              <a:t> osoby </a:t>
            </a:r>
            <a:r>
              <a:rPr lang="pl-PL" dirty="0" smtClean="0"/>
              <a:t>fizyczne prowadzące działalność gospodarczą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ocena zgodności projektu ze Strategią ZIT </a:t>
            </a:r>
            <a:r>
              <a:rPr lang="pl-PL" altLang="pl-PL" sz="2600" b="1" dirty="0" err="1"/>
              <a:t>WrOF</a:t>
            </a:r>
            <a:r>
              <a:rPr lang="pl-PL" altLang="pl-PL" sz="2600" b="1" dirty="0"/>
              <a:t> – </a:t>
            </a:r>
            <a:r>
              <a:rPr lang="pl-PL" altLang="pl-PL" sz="2600" b="1" dirty="0" smtClean="0"/>
              <a:t>               50</a:t>
            </a:r>
            <a:r>
              <a:rPr lang="pl-PL" altLang="pl-PL" sz="2600" b="1" dirty="0"/>
              <a:t>% wszystkich możliwych punktów</a:t>
            </a:r>
            <a:r>
              <a:rPr lang="pl-PL" altLang="pl-PL" sz="2600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2000240"/>
          <a:ext cx="8501120" cy="314327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3929090"/>
                <a:gridCol w="1428760"/>
                <a:gridCol w="1713867"/>
                <a:gridCol w="1072213"/>
              </a:tblGrid>
              <a:tr h="108720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701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25 </a:t>
                      </a:r>
                      <a:r>
                        <a:rPr lang="pl-PL" sz="1600" b="1" kern="50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5068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pl-PL" sz="16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3519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baseline="0" dirty="0" smtClean="0">
                          <a:effectLst/>
                          <a:latin typeface="+mn-lt"/>
                        </a:rPr>
                        <a:t>5 </a:t>
                      </a:r>
                      <a:r>
                        <a:rPr lang="pl-PL" sz="1600" b="1" dirty="0" err="1" smtClean="0">
                          <a:effectLst/>
                          <a:latin typeface="+mn-lt"/>
                        </a:rPr>
                        <a:t>pkt</a:t>
                      </a:r>
                      <a:endParaRPr lang="pl-PL" sz="16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50" y="5357813"/>
            <a:ext cx="8501063" cy="120015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pl-PL" sz="1600" b="1" kern="50" dirty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Projekt musi otrzymać </a:t>
            </a:r>
            <a:r>
              <a:rPr lang="pl-PL" sz="1600" b="1" kern="50" dirty="0">
                <a:solidFill>
                  <a:srgbClr val="FFC000"/>
                </a:solidFill>
                <a:latin typeface="+mn-lt"/>
              </a:rPr>
              <a:t>min. </a:t>
            </a:r>
            <a:r>
              <a:rPr lang="pl-PL" sz="1600" b="1" kern="50" dirty="0" smtClean="0">
                <a:solidFill>
                  <a:srgbClr val="FFC000"/>
                </a:solidFill>
                <a:latin typeface="+mn-lt"/>
              </a:rPr>
              <a:t>50% </a:t>
            </a:r>
            <a:r>
              <a:rPr lang="pl-PL" sz="1600" kern="50" dirty="0">
                <a:solidFill>
                  <a:schemeClr val="bg1"/>
                </a:solidFill>
                <a:latin typeface="+mn-lt"/>
              </a:rPr>
              <a:t>możliwej do uzyskania oceny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maksymalnej - </a:t>
            </a:r>
            <a:r>
              <a:rPr lang="pl-PL" sz="1600" dirty="0">
                <a:solidFill>
                  <a:schemeClr val="bg1"/>
                </a:solidFill>
              </a:rPr>
              <a:t>niespełnienie kryterium oznacza odrzucenia </a:t>
            </a:r>
            <a:r>
              <a:rPr lang="pl-PL" sz="1600" dirty="0" smtClean="0">
                <a:solidFill>
                  <a:schemeClr val="bg1"/>
                </a:solidFill>
              </a:rPr>
              <a:t>wniosku (25 </a:t>
            </a:r>
            <a:r>
              <a:rPr lang="pl-PL" sz="1600" dirty="0" err="1" smtClean="0">
                <a:solidFill>
                  <a:schemeClr val="bg1"/>
                </a:solidFill>
              </a:rPr>
              <a:t>pkt</a:t>
            </a:r>
            <a:r>
              <a:rPr lang="pl-PL" sz="1600" dirty="0" smtClean="0">
                <a:solidFill>
                  <a:schemeClr val="bg1"/>
                </a:solidFill>
              </a:rPr>
              <a:t>)</a:t>
            </a:r>
            <a:endParaRPr lang="pl-PL" sz="1600" kern="5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7091</TotalTime>
  <Words>1091</Words>
  <Application>Microsoft Office PowerPoint</Application>
  <PresentationFormat>Pokaz na ekranie (4:3)</PresentationFormat>
  <Paragraphs>262</Paragraphs>
  <Slides>15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 Zintegrowane Inwestycje Terytorialne Wrocławskiego Obszaru Funkcjonalnego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AOrz</cp:lastModifiedBy>
  <cp:revision>743</cp:revision>
  <dcterms:created xsi:type="dcterms:W3CDTF">2015-04-22T07:48:15Z</dcterms:created>
  <dcterms:modified xsi:type="dcterms:W3CDTF">2017-03-07T13:06:30Z</dcterms:modified>
</cp:coreProperties>
</file>