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80" r:id="rId4"/>
    <p:sldMasterId id="2147483792" r:id="rId5"/>
    <p:sldMasterId id="2147483924" r:id="rId6"/>
  </p:sldMasterIdLst>
  <p:notesMasterIdLst>
    <p:notesMasterId r:id="rId25"/>
  </p:notesMasterIdLst>
  <p:sldIdLst>
    <p:sldId id="256" r:id="rId7"/>
    <p:sldId id="310" r:id="rId8"/>
    <p:sldId id="426" r:id="rId9"/>
    <p:sldId id="425" r:id="rId10"/>
    <p:sldId id="284" r:id="rId11"/>
    <p:sldId id="448" r:id="rId12"/>
    <p:sldId id="295" r:id="rId13"/>
    <p:sldId id="446" r:id="rId14"/>
    <p:sldId id="393" r:id="rId15"/>
    <p:sldId id="399" r:id="rId16"/>
    <p:sldId id="449" r:id="rId17"/>
    <p:sldId id="400" r:id="rId18"/>
    <p:sldId id="450" r:id="rId19"/>
    <p:sldId id="328" r:id="rId20"/>
    <p:sldId id="330" r:id="rId21"/>
    <p:sldId id="447" r:id="rId22"/>
    <p:sldId id="336" r:id="rId23"/>
    <p:sldId id="39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1" autoAdjust="0"/>
    <p:restoredTop sz="95501" autoAdjust="0"/>
  </p:normalViewPr>
  <p:slideViewPr>
    <p:cSldViewPr>
      <p:cViewPr varScale="1">
        <p:scale>
          <a:sx n="92" d="100"/>
          <a:sy n="92" d="100"/>
        </p:scale>
        <p:origin x="1344"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2400" b="1" dirty="0" smtClean="0"/>
            <a:t>Definicja kryterium </a:t>
          </a:r>
          <a:endParaRPr lang="pl-PL" sz="24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oraz faktyczny wpływ projektu na realizację zamierzeń strategicznych ZIT. Sprawdzana będzie zbieżność zapisów dokumentacji aplikacyjnej z zapisami Strategii ZIT. Ocena w tym aspekcie będzie opisowa i będzie zawierała szczegółowe uzasadnienie dla przyznanej liczby punktów. Każdorazowo w regulaminie konkursu będzie wykazane jakie elementy będą brane pod uwagę przy ocenie tego kryterium (zakłada się, że będą to różne czynniki adekwatne do danego typu projektów).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 (0-25 pkt.)</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b="0" dirty="0" smtClean="0"/>
            <a:t>0 punktów w kryterium </a:t>
          </a:r>
          <a:r>
            <a:rPr lang="pl-PL" b="1" dirty="0" smtClean="0"/>
            <a:t>oznacza</a:t>
          </a:r>
          <a:r>
            <a:rPr lang="pl-PL" b="0" dirty="0" smtClean="0"/>
            <a:t> odrzucenie wniosku</a:t>
          </a:r>
          <a:endParaRPr lang="pl-PL" b="0"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83646">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X="100570" custScaleY="8617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Y="119248">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2400" b="1" dirty="0" smtClean="0"/>
            <a:t>Definicja kryterium </a:t>
          </a:r>
          <a:endParaRPr lang="pl-PL" sz="24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realizacje wartości docelowych wskaźników Strategii ZIT wynikających z Porozumienia (wskaźników Ram Wykonania i pozostałych z RPO). Każdorazowo w regulaminie konkursu będzie określane, jakie wskaźniki będą brane pod uwagę przy tym kryterium, a także ustalana będzie waga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 (0-20 pkt.)</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AC6F719F-65A8-4CA6-9943-E4541AE24316}">
      <dgm:prSet phldrT="[Tekst]"/>
      <dgm:spPr/>
      <dgm:t>
        <a:bodyPr/>
        <a:lstStyle/>
        <a:p>
          <a:r>
            <a:rPr lang="pl-PL" dirty="0" smtClean="0"/>
            <a:t>W przypadku braku wskaźników wynikających z Porozumienia (dot. również sytuacji, gdy brak jest tylko wskaźnika produktu lub rezultatu) w kryterium tym będą brane pod uwagę inne adekwatne dla danego naboru wskaźniki (określone w regulaminie konkursu).  </a:t>
          </a:r>
        </a:p>
      </dgm:t>
    </dgm:pt>
    <dgm:pt modelId="{9ABBBF6A-C039-4F99-A345-25B38FBD4464}" type="parTrans" cxnId="{7A5EAE70-B07F-490F-82CF-E5DA032D9DB4}">
      <dgm:prSet/>
      <dgm:spPr/>
      <dgm:t>
        <a:bodyPr/>
        <a:lstStyle/>
        <a:p>
          <a:endParaRPr lang="pl-PL"/>
        </a:p>
      </dgm:t>
    </dgm:pt>
    <dgm:pt modelId="{CB50155B-0F2B-419C-9795-AEDF026B2212}" type="sibTrans" cxnId="{7A5EAE70-B07F-490F-82CF-E5DA032D9DB4}">
      <dgm:prSet/>
      <dgm:spPr/>
      <dgm:t>
        <a:bodyPr/>
        <a:lstStyle/>
        <a:p>
          <a:endParaRPr lang="pl-PL"/>
        </a:p>
      </dgm:t>
    </dgm:pt>
    <dgm:pt modelId="{307BE1FE-57A7-47A6-9A21-FBE0FF0B71A5}">
      <dgm:prSet/>
      <dgm:spPr/>
      <dgm:t>
        <a:bodyPr/>
        <a:lstStyle/>
        <a:p>
          <a:r>
            <a:rPr lang="pl-PL" b="0" dirty="0" smtClean="0"/>
            <a:t>0 punktów w kryterium </a:t>
          </a:r>
          <a:r>
            <a:rPr lang="pl-PL" b="1" dirty="0" smtClean="0"/>
            <a:t>nie oznacza </a:t>
          </a:r>
          <a:r>
            <a:rPr lang="pl-PL" b="0" dirty="0" smtClean="0"/>
            <a:t>odrzucenie wniosku</a:t>
          </a:r>
          <a:endParaRPr lang="pl-PL" b="0" dirty="0"/>
        </a:p>
      </dgm:t>
    </dgm:pt>
    <dgm:pt modelId="{7A4DD01B-25A1-439E-8AA0-9D9AEC8CA3B9}" type="parTrans" cxnId="{8133E363-EAC1-4F83-A138-1FEDA7A40E8A}">
      <dgm:prSet/>
      <dgm:spPr/>
      <dgm:t>
        <a:bodyPr/>
        <a:lstStyle/>
        <a:p>
          <a:endParaRPr lang="pl-PL"/>
        </a:p>
      </dgm:t>
    </dgm:pt>
    <dgm:pt modelId="{BDEC3A4F-68D7-43B8-AC26-7FAB8103CAA2}" type="sibTrans" cxnId="{8133E363-EAC1-4F83-A138-1FEDA7A40E8A}">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8133E363-EAC1-4F83-A138-1FEDA7A40E8A}" srcId="{AC11E5B2-9D1B-4CEA-8787-93B3A572CA17}" destId="{307BE1FE-57A7-47A6-9A21-FBE0FF0B71A5}" srcOrd="1" destOrd="0" parTransId="{7A4DD01B-25A1-439E-8AA0-9D9AEC8CA3B9}" sibTransId="{BDEC3A4F-68D7-43B8-AC26-7FAB8103CAA2}"/>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A75CBFD3-24A5-43E4-A288-D5C842BC33AF}" type="presOf" srcId="{307BE1FE-57A7-47A6-9A21-FBE0FF0B71A5}" destId="{F191104C-2BDE-4FBA-96AE-E978FA566A32}" srcOrd="0" destOrd="1" presId="urn:microsoft.com/office/officeart/2005/8/layout/list1"/>
    <dgm:cxn modelId="{634FAA15-DB12-4FDF-93B9-E55BF635FAE2}" type="presOf" srcId="{AC6F719F-65A8-4CA6-9943-E4541AE24316}" destId="{9E68C8B4-653B-41CD-8867-6D4B76C4AEDF}" srcOrd="0" destOrd="1" presId="urn:microsoft.com/office/officeart/2005/8/layout/list1"/>
    <dgm:cxn modelId="{796BE74F-DBDC-4212-8FBE-7FA59D71D4A8}" type="presOf" srcId="{AC11E5B2-9D1B-4CEA-8787-93B3A572CA17}" destId="{DE9E6EEB-4AF0-4DB7-80FB-A591A75D03FF}" srcOrd="0" destOrd="0" presId="urn:microsoft.com/office/officeart/2005/8/layout/list1"/>
    <dgm:cxn modelId="{7A5EAE70-B07F-490F-82CF-E5DA032D9DB4}" srcId="{BCB00146-15EA-4502-B121-C0AC5C88B1C6}" destId="{AC6F719F-65A8-4CA6-9943-E4541AE24316}" srcOrd="1" destOrd="0" parTransId="{9ABBBF6A-C039-4F99-A345-25B38FBD4464}" sibTransId="{CB50155B-0F2B-419C-9795-AEDF026B2212}"/>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1800" b="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a:t>
          </a:r>
          <a:endParaRPr lang="pl-PL" sz="1800" b="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74611AA8-F597-4C32-80F5-C14233D00733}">
      <dgm:prSet custT="1"/>
      <dgm:spPr/>
      <dgm:t>
        <a:bodyPr/>
        <a:lstStyle/>
        <a:p>
          <a:r>
            <a:rPr lang="pl-PL" sz="1800" dirty="0" smtClean="0"/>
            <a:t>Kryterium punktowe (0-5 pkt.)</a:t>
          </a:r>
          <a:endParaRPr lang="pl-PL" sz="1800" b="0" dirty="0" smtClean="0"/>
        </a:p>
      </dgm:t>
    </dgm:pt>
    <dgm:pt modelId="{CBE61EB2-342C-418D-AF8E-1346D35D9D8C}" type="parTrans" cxnId="{E43751EE-C0D6-4B0B-8EDC-9D2A2AD5F49C}">
      <dgm:prSet/>
      <dgm:spPr/>
      <dgm:t>
        <a:bodyPr/>
        <a:lstStyle/>
        <a:p>
          <a:endParaRPr lang="pl-PL"/>
        </a:p>
      </dgm:t>
    </dgm:pt>
    <dgm:pt modelId="{77924FEE-881A-446D-B6E5-8EE966A1BE9B}" type="sibTrans" cxnId="{E43751EE-C0D6-4B0B-8EDC-9D2A2AD5F49C}">
      <dgm:prSet/>
      <dgm:spPr/>
      <dgm:t>
        <a:bodyPr/>
        <a:lstStyle/>
        <a:p>
          <a:endParaRPr lang="pl-PL"/>
        </a:p>
      </dgm:t>
    </dgm:pt>
    <dgm:pt modelId="{7D8DD896-112B-4DD1-8E59-AD009E32DA1E}">
      <dgm:prSet custT="1"/>
      <dgm:spPr/>
      <dgm:t>
        <a:bodyPr/>
        <a:lstStyle/>
        <a:p>
          <a:r>
            <a:rPr lang="pl-PL" sz="1800" b="0" dirty="0" smtClean="0"/>
            <a:t>0 punktów w kryterium </a:t>
          </a:r>
          <a:r>
            <a:rPr lang="pl-PL" sz="1800" b="1" dirty="0" smtClean="0"/>
            <a:t>nie oznacza </a:t>
          </a:r>
          <a:r>
            <a:rPr lang="pl-PL" sz="1800" b="0" dirty="0" smtClean="0"/>
            <a:t>odrzucenie wniosku</a:t>
          </a:r>
          <a:endParaRPr lang="pl-PL" sz="1800" b="0" dirty="0"/>
        </a:p>
      </dgm:t>
    </dgm:pt>
    <dgm:pt modelId="{196C292E-05B1-4D0C-B301-3026D7C7C7C7}" type="parTrans" cxnId="{D927AA0A-A860-460A-8ED6-BBBB17F439B6}">
      <dgm:prSet/>
      <dgm:spPr/>
      <dgm:t>
        <a:bodyPr/>
        <a:lstStyle/>
        <a:p>
          <a:endParaRPr lang="pl-PL"/>
        </a:p>
      </dgm:t>
    </dgm:pt>
    <dgm:pt modelId="{5052C12D-E1AA-483E-83F2-89A299C21A3D}" type="sibTrans" cxnId="{D927AA0A-A860-460A-8ED6-BBBB17F439B6}">
      <dgm:prSet/>
      <dgm:spPr/>
      <dgm:t>
        <a:bodyPr/>
        <a:lstStyle/>
        <a:p>
          <a:endParaRPr lang="pl-PL"/>
        </a:p>
      </dgm:t>
    </dgm:pt>
    <dgm:pt modelId="{6F88B728-A2C7-4166-9961-D5A22F95B97A}">
      <dgm:prSet custT="1"/>
      <dgm:spPr/>
      <dgm:t>
        <a:bodyPr/>
        <a:lstStyle/>
        <a:p>
          <a:r>
            <a:rPr lang="pl-PL" sz="1800" b="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p>
      </dgm:t>
    </dgm:pt>
    <dgm:pt modelId="{68DEA034-5836-4111-9B6B-849FA1B81C6C}" type="sibTrans" cxnId="{0000B226-EC55-4106-8DAD-12A0FDEDB2E8}">
      <dgm:prSet/>
      <dgm:spPr/>
      <dgm:t>
        <a:bodyPr/>
        <a:lstStyle/>
        <a:p>
          <a:endParaRPr lang="pl-PL"/>
        </a:p>
      </dgm:t>
    </dgm:pt>
    <dgm:pt modelId="{DC9FEC98-7C6A-415C-83B9-3F0EA98ACBAD}" type="parTrans" cxnId="{0000B226-EC55-4106-8DAD-12A0FDEDB2E8}">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69152" custScaleY="282901" custLinFactNeighborX="2438" custLinFactNeighborY="-27127">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ED7150EE-8D67-4A48-B093-6E1E31969A7B}" type="presOf" srcId="{6F88B728-A2C7-4166-9961-D5A22F95B97A}" destId="{36213A6D-5AD7-47E1-B637-0BB3A3B64CD3}" srcOrd="0" destOrd="1" presId="urn:microsoft.com/office/officeart/2005/8/layout/list1"/>
    <dgm:cxn modelId="{15E4422C-0A7C-41A7-826B-D3E119173DF9}" type="presOf" srcId="{88191FD6-ABD0-447B-BD7E-5381AD6492B0}" destId="{E8C6DCEA-5B7E-48D8-9394-F7024BC8114C}" srcOrd="0" destOrd="0" presId="urn:microsoft.com/office/officeart/2005/8/layout/list1"/>
    <dgm:cxn modelId="{E43751EE-C0D6-4B0B-8EDC-9D2A2AD5F49C}" srcId="{88191FD6-ABD0-447B-BD7E-5381AD6492B0}" destId="{74611AA8-F597-4C32-80F5-C14233D00733}" srcOrd="2" destOrd="0" parTransId="{CBE61EB2-342C-418D-AF8E-1346D35D9D8C}" sibTransId="{77924FEE-881A-446D-B6E5-8EE966A1BE9B}"/>
    <dgm:cxn modelId="{0188A6F7-8F1A-48C5-B1AC-F847DE597AC3}" type="presOf" srcId="{D8901813-5607-4615-B125-40D39D1A7BB6}" destId="{7D636099-4919-4958-9F35-5A2710B5F535}" srcOrd="0" destOrd="0" presId="urn:microsoft.com/office/officeart/2005/8/layout/list1"/>
    <dgm:cxn modelId="{D28F6B8D-8211-4FC7-9217-264C1C17EDC9}" type="presOf" srcId="{7D8DD896-112B-4DD1-8E59-AD009E32DA1E}" destId="{36213A6D-5AD7-47E1-B637-0BB3A3B64CD3}" srcOrd="0" destOrd="3" presId="urn:microsoft.com/office/officeart/2005/8/layout/list1"/>
    <dgm:cxn modelId="{D927AA0A-A860-460A-8ED6-BBBB17F439B6}" srcId="{88191FD6-ABD0-447B-BD7E-5381AD6492B0}" destId="{7D8DD896-112B-4DD1-8E59-AD009E32DA1E}" srcOrd="3" destOrd="0" parTransId="{196C292E-05B1-4D0C-B301-3026D7C7C7C7}" sibTransId="{5052C12D-E1AA-483E-83F2-89A299C21A3D}"/>
    <dgm:cxn modelId="{2184AFC6-680D-433C-BF1C-A01740D338E5}" type="presOf" srcId="{C09CAA24-1617-41F1-9C21-DDA238759C99}" destId="{36213A6D-5AD7-47E1-B637-0BB3A3B64CD3}" srcOrd="0" destOrd="0" presId="urn:microsoft.com/office/officeart/2005/8/layout/list1"/>
    <dgm:cxn modelId="{0000B226-EC55-4106-8DAD-12A0FDEDB2E8}" srcId="{88191FD6-ABD0-447B-BD7E-5381AD6492B0}" destId="{6F88B728-A2C7-4166-9961-D5A22F95B97A}" srcOrd="1" destOrd="0" parTransId="{DC9FEC98-7C6A-415C-83B9-3F0EA98ACBAD}" sibTransId="{68DEA034-5836-4111-9B6B-849FA1B81C6C}"/>
    <dgm:cxn modelId="{30AB61DF-6B86-4938-AE27-85BEFE62D62C}" type="presOf" srcId="{88191FD6-ABD0-447B-BD7E-5381AD6492B0}" destId="{DE19788E-CB1E-4686-8529-019E14551624}" srcOrd="1"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A8B505E5-4627-4A06-8BB1-577EAE2A85F2}" type="presOf" srcId="{74611AA8-F597-4C32-80F5-C14233D00733}" destId="{36213A6D-5AD7-47E1-B637-0BB3A3B64CD3}" srcOrd="0" destOrd="2"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50% możliwych do uzyskania punktów na tym etapie oceny, </a:t>
          </a:r>
          <a:r>
            <a:rPr lang="pl-PL" b="0" dirty="0" smtClean="0">
              <a:solidFill>
                <a:srgbClr val="FF0000"/>
              </a:solidFill>
            </a:rPr>
            <a:t>(Za spełnianie kryteriów zgodności ze strategią ZIT AJ Wnioskodawca może otrzymać maksymalnie 50 punktów, czyli w kryterium jest sprawdzane czy wniosek otrzymał min. 25 pkt.)</a:t>
          </a:r>
          <a:endParaRPr lang="pl-PL" b="0" dirty="0">
            <a:solidFill>
              <a:srgbClr val="FF0000"/>
            </a:solidFill>
          </a:endParaRPr>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solidFill>
                <a:srgbClr val="FF0000"/>
              </a:solidFill>
            </a:rPr>
            <a:t>Kryterium obligatoryjne (kluczowe) – niespełnienie oznacza odrzucenia wniosku</a:t>
          </a:r>
          <a:endParaRPr lang="pl-PL" dirty="0">
            <a:solidFill>
              <a:srgbClr val="FF0000"/>
            </a:solidFill>
          </a:endParaRPr>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9460A717-9F43-4F1C-A0EE-76C3446A3CE0}" srcId="{369EB52A-0305-44AE-B671-F0D41254EE9E}" destId="{F9775753-8A03-44AE-99A5-572FE98EBA6F}" srcOrd="1" destOrd="0" parTransId="{964822F2-1551-4AB0-A9CF-E8141568E59B}" sibTransId="{399399C1-2F4F-4425-87AF-384D3A4DF1C6}"/>
    <dgm:cxn modelId="{BACA66FA-6158-46A4-931A-D14A6DC713E9}" srcId="{4F47F3D5-32FB-431E-BCB4-D7CB4639981B}" destId="{D1CB20E5-8734-4C39-AF6F-A625C8F3ABDF}" srcOrd="0" destOrd="0" parTransId="{5BA123B3-D308-458E-8203-EB86256244D2}" sibTransId="{1B4518B0-FCCD-4E90-AF4F-F80E00376B10}"/>
    <dgm:cxn modelId="{5C420063-5F14-40A6-8482-E9EC808E8BEC}" srcId="{F9775753-8A03-44AE-99A5-572FE98EBA6F}" destId="{B3370285-A742-48A4-97A6-CF7FFB69A51C}" srcOrd="0" destOrd="0" parTransId="{66735042-A616-42BA-89CB-6EAAA55E097A}" sibTransId="{4FD5E80A-C656-46AD-A793-1FFFC1848CA4}"/>
    <dgm:cxn modelId="{F407099C-B3CC-4D94-8759-71F23B76DA72}" srcId="{369EB52A-0305-44AE-B671-F0D41254EE9E}" destId="{4F47F3D5-32FB-431E-BCB4-D7CB4639981B}" srcOrd="0" destOrd="0" parTransId="{81B5E689-F82B-47B1-B377-26ADE0D99DAE}" sibTransId="{4C095125-1476-40A0-BBDA-D37F2C982097}"/>
    <dgm:cxn modelId="{825AFAA8-C68A-4815-B52F-E049EB568FE4}" type="presOf" srcId="{4F47F3D5-32FB-431E-BCB4-D7CB4639981B}" destId="{7F32496B-A637-412C-B2A8-153E048FC2A3}" srcOrd="0" destOrd="0" presId="urn:microsoft.com/office/officeart/2005/8/layout/list1"/>
    <dgm:cxn modelId="{0CBD7CD4-39C0-4CFA-9C5C-45C86937C550}" type="presOf" srcId="{F9775753-8A03-44AE-99A5-572FE98EBA6F}" destId="{2D38F825-5927-4837-992D-CAD51DAFE4D9}" srcOrd="1" destOrd="0" presId="urn:microsoft.com/office/officeart/2005/8/layout/list1"/>
    <dgm:cxn modelId="{45F33D6F-0BF8-4296-8D62-AA912EEE58F5}" srcId="{F9775753-8A03-44AE-99A5-572FE98EBA6F}" destId="{B5413946-9DFF-405B-94E6-1BFBA25C922E}" srcOrd="1" destOrd="0" parTransId="{E84745C2-C3EC-4096-9434-2894A651D09F}" sibTransId="{88FF4CCF-7731-4BFF-AA14-808A56D20BD0}"/>
    <dgm:cxn modelId="{C9B635EB-89E9-48B2-AFEB-3DCA42EE9268}" type="presOf" srcId="{369EB52A-0305-44AE-B671-F0D41254EE9E}" destId="{5B37F077-D944-43FF-AF61-540E5139F9C4}" srcOrd="0" destOrd="0" presId="urn:microsoft.com/office/officeart/2005/8/layout/list1"/>
    <dgm:cxn modelId="{1E3D645C-6104-4D48-B91D-EF04F8723AD8}" type="presOf" srcId="{F9775753-8A03-44AE-99A5-572FE98EBA6F}" destId="{B3071EC1-899D-4FBD-B74B-BC32E5BC52B8}" srcOrd="0" destOrd="0" presId="urn:microsoft.com/office/officeart/2005/8/layout/list1"/>
    <dgm:cxn modelId="{B664CC4B-9378-4C9D-86E3-A927A876B7FD}" type="presOf" srcId="{D1CB20E5-8734-4C39-AF6F-A625C8F3ABDF}" destId="{361F29E8-2516-4D26-8726-B7B64CD43233}" srcOrd="0" destOrd="0" presId="urn:microsoft.com/office/officeart/2005/8/layout/list1"/>
    <dgm:cxn modelId="{E847A0A6-D520-4FBE-9B72-8C2A131967A8}" type="presOf" srcId="{B5413946-9DFF-405B-94E6-1BFBA25C922E}" destId="{CE649629-D04F-4C6A-B647-F0EB0256D431}" srcOrd="0" destOrd="1" presId="urn:microsoft.com/office/officeart/2005/8/layout/list1"/>
    <dgm:cxn modelId="{F6E9F28D-465D-4333-A5CE-613851B5D403}" type="presOf" srcId="{4F47F3D5-32FB-431E-BCB4-D7CB4639981B}" destId="{C176DD39-EFDD-428B-805F-1A01238BAD0C}" srcOrd="1" destOrd="0" presId="urn:microsoft.com/office/officeart/2005/8/layout/list1"/>
    <dgm:cxn modelId="{FDA2CEC3-4DA8-4E79-924B-052739927202}" type="presOf" srcId="{B3370285-A742-48A4-97A6-CF7FFB69A51C}" destId="{CE649629-D04F-4C6A-B647-F0EB0256D431}" srcOrd="0" destOrd="0" presId="urn:microsoft.com/office/officeart/2005/8/layout/list1"/>
    <dgm:cxn modelId="{10E52A63-533C-47F6-90D1-9A54AF5377CC}" type="presParOf" srcId="{5B37F077-D944-43FF-AF61-540E5139F9C4}" destId="{22FBF7C0-9C13-4845-B629-74F081F47322}" srcOrd="0" destOrd="0" presId="urn:microsoft.com/office/officeart/2005/8/layout/list1"/>
    <dgm:cxn modelId="{5E41B47D-A2AC-4098-BF79-D9733888B3AC}" type="presParOf" srcId="{22FBF7C0-9C13-4845-B629-74F081F47322}" destId="{7F32496B-A637-412C-B2A8-153E048FC2A3}" srcOrd="0" destOrd="0" presId="urn:microsoft.com/office/officeart/2005/8/layout/list1"/>
    <dgm:cxn modelId="{21048B4D-6F5D-4B0A-9B08-B247F014AEEE}" type="presParOf" srcId="{22FBF7C0-9C13-4845-B629-74F081F47322}" destId="{C176DD39-EFDD-428B-805F-1A01238BAD0C}" srcOrd="1" destOrd="0" presId="urn:microsoft.com/office/officeart/2005/8/layout/list1"/>
    <dgm:cxn modelId="{EE06AE6F-C8DD-44A9-B6E7-0CB37C3A0418}" type="presParOf" srcId="{5B37F077-D944-43FF-AF61-540E5139F9C4}" destId="{A8C3DF4F-1AA8-4B1C-8AEF-8EF698307A05}" srcOrd="1" destOrd="0" presId="urn:microsoft.com/office/officeart/2005/8/layout/list1"/>
    <dgm:cxn modelId="{C202E0CA-9478-429F-A389-BB886D9A5432}" type="presParOf" srcId="{5B37F077-D944-43FF-AF61-540E5139F9C4}" destId="{361F29E8-2516-4D26-8726-B7B64CD43233}" srcOrd="2" destOrd="0" presId="urn:microsoft.com/office/officeart/2005/8/layout/list1"/>
    <dgm:cxn modelId="{441059BF-82F5-4AAA-9EB6-89A9C3A5C397}" type="presParOf" srcId="{5B37F077-D944-43FF-AF61-540E5139F9C4}" destId="{46855683-6F5F-48E8-B336-0D461F7C60C5}" srcOrd="3" destOrd="0" presId="urn:microsoft.com/office/officeart/2005/8/layout/list1"/>
    <dgm:cxn modelId="{C480058F-7B2C-4E5D-B26C-7373B4373384}" type="presParOf" srcId="{5B37F077-D944-43FF-AF61-540E5139F9C4}" destId="{3035ADF1-B46B-45D5-94E8-D7DD92622F91}" srcOrd="4" destOrd="0" presId="urn:microsoft.com/office/officeart/2005/8/layout/list1"/>
    <dgm:cxn modelId="{68CF26B9-86E2-4F9C-8F34-639335EF1C7E}" type="presParOf" srcId="{3035ADF1-B46B-45D5-94E8-D7DD92622F91}" destId="{B3071EC1-899D-4FBD-B74B-BC32E5BC52B8}" srcOrd="0" destOrd="0" presId="urn:microsoft.com/office/officeart/2005/8/layout/list1"/>
    <dgm:cxn modelId="{FFA104EE-9D3D-441D-B195-BF35DFCD8B8B}" type="presParOf" srcId="{3035ADF1-B46B-45D5-94E8-D7DD92622F91}" destId="{2D38F825-5927-4837-992D-CAD51DAFE4D9}" srcOrd="1" destOrd="0" presId="urn:microsoft.com/office/officeart/2005/8/layout/list1"/>
    <dgm:cxn modelId="{481B6B69-B0E5-495F-A0DB-83AEAF78F37D}" type="presParOf" srcId="{5B37F077-D944-43FF-AF61-540E5139F9C4}" destId="{FB792FA7-7667-492D-BB25-CC8D36E8EF30}" srcOrd="5" destOrd="0" presId="urn:microsoft.com/office/officeart/2005/8/layout/list1"/>
    <dgm:cxn modelId="{8B288E77-3460-42EE-B4E5-52427F8829FE}"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275760"/>
          <a:ext cx="9144000" cy="2551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faktyczny wpływ przedsięwzięcia na minimalizację negatywnych zjawisk  opisanych w Strategii ZIT oraz faktyczny wpływ projektu na realizację zamierzeń strategicznych ZIT. Sprawdzana będzie zbieżność zapisów dokumentacji aplikacyjnej z zapisami Strategii ZIT. Ocena w tym aspekcie będzie opisowa i będzie zawierała szczegółowe uzasadnienie dla przyznanej liczby punktów. Każdorazowo w regulaminie konkursu będzie wykazane jakie elementy będą brane pod uwagę przy ocenie tego kryterium (zakłada się, że będą to różne czynniki adekwatne do danego typu projektów).</a:t>
          </a:r>
          <a:endParaRPr lang="pl-PL" sz="1800" kern="1200" dirty="0"/>
        </a:p>
      </dsp:txBody>
      <dsp:txXfrm>
        <a:off x="0" y="275760"/>
        <a:ext cx="9144000" cy="2551500"/>
      </dsp:txXfrm>
    </dsp:sp>
    <dsp:sp modelId="{A6EDCFBE-EC3C-4383-9D19-EDF7E94187B5}">
      <dsp:nvSpPr>
        <dsp:cNvPr id="0" name=""/>
        <dsp:cNvSpPr/>
      </dsp:nvSpPr>
      <dsp:spPr>
        <a:xfrm>
          <a:off x="457200" y="96979"/>
          <a:ext cx="6400800" cy="444461"/>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Definicja kryterium </a:t>
          </a:r>
          <a:endParaRPr lang="pl-PL" sz="2400" kern="1200" dirty="0"/>
        </a:p>
      </dsp:txBody>
      <dsp:txXfrm>
        <a:off x="478897" y="118676"/>
        <a:ext cx="6357406" cy="401067"/>
      </dsp:txXfrm>
    </dsp:sp>
    <dsp:sp modelId="{F191104C-2BDE-4FBA-96AE-E978FA566A32}">
      <dsp:nvSpPr>
        <dsp:cNvPr id="0" name=""/>
        <dsp:cNvSpPr/>
      </dsp:nvSpPr>
      <dsp:spPr>
        <a:xfrm>
          <a:off x="0" y="3116664"/>
          <a:ext cx="9144000" cy="125085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 (0-25 pkt.)</a:t>
          </a:r>
          <a:endParaRPr lang="pl-PL" sz="1800" kern="1200" dirty="0"/>
        </a:p>
        <a:p>
          <a:pPr marL="171450" lvl="1" indent="-171450" algn="l" defTabSz="800100">
            <a:lnSpc>
              <a:spcPct val="90000"/>
            </a:lnSpc>
            <a:spcBef>
              <a:spcPct val="0"/>
            </a:spcBef>
            <a:spcAft>
              <a:spcPct val="15000"/>
            </a:spcAft>
            <a:buChar char="••"/>
          </a:pPr>
          <a:r>
            <a:rPr lang="pl-PL" sz="1800" b="0" kern="1200" dirty="0" smtClean="0"/>
            <a:t>0 punktów w kryterium </a:t>
          </a:r>
          <a:r>
            <a:rPr lang="pl-PL" sz="1800" b="1" kern="1200" dirty="0" smtClean="0"/>
            <a:t>oznacza</a:t>
          </a:r>
          <a:r>
            <a:rPr lang="pl-PL" sz="1800" b="0" kern="1200" dirty="0" smtClean="0"/>
            <a:t> odrzucenie wniosku</a:t>
          </a:r>
          <a:endParaRPr lang="pl-PL" sz="1800" b="0" kern="1200" dirty="0"/>
        </a:p>
      </dsp:txBody>
      <dsp:txXfrm>
        <a:off x="0" y="3116664"/>
        <a:ext cx="9144000" cy="1250851"/>
      </dsp:txXfrm>
    </dsp:sp>
    <dsp:sp modelId="{FCD44274-ECF4-45BF-990A-74DB8DFD38D5}">
      <dsp:nvSpPr>
        <dsp:cNvPr id="0" name=""/>
        <dsp:cNvSpPr/>
      </dsp:nvSpPr>
      <dsp:spPr>
        <a:xfrm>
          <a:off x="457200" y="2924460"/>
          <a:ext cx="6437284" cy="457883"/>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79552" y="2946812"/>
        <a:ext cx="6392580" cy="413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426843"/>
          <a:ext cx="9144000" cy="252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Weryfikowany będzie poziom wpływu wskaźników zawartych w projekcie na realizacje wartości docelowych wskaźników Strategii ZIT wynikających z Porozumienia (wskaźników Ram Wykonania i pozostałych z RPO). Każdorazowo w regulaminie konkursu będzie określane, jakie wskaźniki będą brane pod uwagę przy tym kryterium, a także ustalana będzie waga poszczególnych wskaźników oraz progi wartości wskaźnika niezbędne dla przyznania punktów. </a:t>
          </a:r>
          <a:endParaRPr lang="pl-PL" sz="1600" kern="1200" dirty="0"/>
        </a:p>
        <a:p>
          <a:pPr marL="171450" lvl="1" indent="-171450" algn="l" defTabSz="711200">
            <a:lnSpc>
              <a:spcPct val="90000"/>
            </a:lnSpc>
            <a:spcBef>
              <a:spcPct val="0"/>
            </a:spcBef>
            <a:spcAft>
              <a:spcPct val="15000"/>
            </a:spcAft>
            <a:buChar char="••"/>
          </a:pPr>
          <a:r>
            <a:rPr lang="pl-PL" sz="1600" kern="1200" dirty="0" smtClean="0"/>
            <a:t>W przypadku braku wskaźników wynikających z Porozumienia (dot. również sytuacji, gdy brak jest tylko wskaźnika produktu lub rezultatu) w kryterium tym będą brane pod uwagę inne adekwatne dla danego naboru wskaźniki (określone w regulaminie konkursu).  </a:t>
          </a:r>
        </a:p>
      </dsp:txBody>
      <dsp:txXfrm>
        <a:off x="0" y="426843"/>
        <a:ext cx="9144000" cy="2520000"/>
      </dsp:txXfrm>
    </dsp:sp>
    <dsp:sp modelId="{A6EDCFBE-EC3C-4383-9D19-EDF7E94187B5}">
      <dsp:nvSpPr>
        <dsp:cNvPr id="0" name=""/>
        <dsp:cNvSpPr/>
      </dsp:nvSpPr>
      <dsp:spPr>
        <a:xfrm>
          <a:off x="457200" y="190683"/>
          <a:ext cx="6400800" cy="4723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Definicja kryterium </a:t>
          </a:r>
          <a:endParaRPr lang="pl-PL" sz="2400" kern="1200" dirty="0"/>
        </a:p>
      </dsp:txBody>
      <dsp:txXfrm>
        <a:off x="480257" y="213740"/>
        <a:ext cx="6354686" cy="426206"/>
      </dsp:txXfrm>
    </dsp:sp>
    <dsp:sp modelId="{F191104C-2BDE-4FBA-96AE-E978FA566A32}">
      <dsp:nvSpPr>
        <dsp:cNvPr id="0" name=""/>
        <dsp:cNvSpPr/>
      </dsp:nvSpPr>
      <dsp:spPr>
        <a:xfrm>
          <a:off x="0" y="3269404"/>
          <a:ext cx="91440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Kryterium punktowe (0-20 pkt.)</a:t>
          </a:r>
          <a:endParaRPr lang="pl-PL" sz="1600" kern="1200" dirty="0"/>
        </a:p>
        <a:p>
          <a:pPr marL="171450" lvl="1" indent="-171450" algn="l" defTabSz="711200">
            <a:lnSpc>
              <a:spcPct val="90000"/>
            </a:lnSpc>
            <a:spcBef>
              <a:spcPct val="0"/>
            </a:spcBef>
            <a:spcAft>
              <a:spcPct val="15000"/>
            </a:spcAft>
            <a:buChar char="••"/>
          </a:pPr>
          <a:r>
            <a:rPr lang="pl-PL" sz="1600" b="0" kern="1200" dirty="0" smtClean="0"/>
            <a:t>0 punktów w kryterium </a:t>
          </a:r>
          <a:r>
            <a:rPr lang="pl-PL" sz="1600" b="1" kern="1200" dirty="0" smtClean="0"/>
            <a:t>nie oznacza </a:t>
          </a:r>
          <a:r>
            <a:rPr lang="pl-PL" sz="1600" b="0" kern="1200" dirty="0" smtClean="0"/>
            <a:t>odrzucenie wniosku</a:t>
          </a:r>
          <a:endParaRPr lang="pl-PL" sz="1600" b="0" kern="1200" dirty="0"/>
        </a:p>
      </dsp:txBody>
      <dsp:txXfrm>
        <a:off x="0" y="3269404"/>
        <a:ext cx="9144000" cy="932400"/>
      </dsp:txXfrm>
    </dsp:sp>
    <dsp:sp modelId="{FCD44274-ECF4-45BF-990A-74DB8DFD38D5}">
      <dsp:nvSpPr>
        <dsp:cNvPr id="0" name=""/>
        <dsp:cNvSpPr/>
      </dsp:nvSpPr>
      <dsp:spPr>
        <a:xfrm>
          <a:off x="457200" y="3033244"/>
          <a:ext cx="6400800" cy="4723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0257" y="3056301"/>
        <a:ext cx="635468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06.03.2017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5</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6</a:t>
            </a:fld>
            <a:endParaRPr lang="pl-PL"/>
          </a:p>
        </p:txBody>
      </p:sp>
    </p:spTree>
    <p:extLst>
      <p:ext uri="{BB962C8B-B14F-4D97-AF65-F5344CB8AC3E}">
        <p14:creationId xmlns:p14="http://schemas.microsoft.com/office/powerpoint/2010/main" val="1494675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15</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06.03.2017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06.03.2017</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06.03.2017</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46.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a:t>
            </a:r>
            <a:r>
              <a:rPr lang="pl-PL" sz="2800" b="1" dirty="0" smtClean="0"/>
              <a:t>1</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464333327"/>
              </p:ext>
            </p:extLst>
          </p:nvPr>
        </p:nvGraphicFramePr>
        <p:xfrm>
          <a:off x="0" y="2060848"/>
          <a:ext cx="9144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1" y="1556792"/>
            <a:ext cx="8229601" cy="566936"/>
          </a:xfrm>
        </p:spPr>
        <p:txBody>
          <a:bodyPr>
            <a:normAutofit fontScale="90000"/>
          </a:bodyPr>
          <a:lstStyle/>
          <a:p>
            <a:pPr algn="l"/>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smtClean="0"/>
              <a:t>KRYTERIUM </a:t>
            </a:r>
            <a:r>
              <a:rPr lang="pl-PL" sz="2400" b="1" dirty="0"/>
              <a:t>NR 1</a:t>
            </a:r>
            <a:r>
              <a:rPr lang="pl-PL" sz="2400" dirty="0"/>
              <a:t/>
            </a:r>
            <a:br>
              <a:rPr lang="pl-PL" sz="2400" dirty="0"/>
            </a:br>
            <a:r>
              <a:rPr lang="pl-PL" sz="2400" b="1" dirty="0"/>
              <a:t>Wpływ projektu na realizację Strategii ZIT AJ</a:t>
            </a:r>
            <a:r>
              <a:rPr lang="pl-PL" sz="2400" dirty="0"/>
              <a:t/>
            </a:r>
            <a:br>
              <a:rPr lang="pl-PL" sz="2400" dirty="0"/>
            </a:br>
            <a:r>
              <a:rPr lang="pl-PL" sz="2400" dirty="0" smtClean="0"/>
              <a:t/>
            </a:r>
            <a:br>
              <a:rPr lang="pl-PL" sz="2400" dirty="0" smtClean="0"/>
            </a:br>
            <a:r>
              <a:rPr lang="pl-PL" sz="2400" dirty="0" smtClean="0"/>
              <a:t>Oceniany będzie:</a:t>
            </a:r>
            <a:br>
              <a:rPr lang="pl-PL" sz="2400" dirty="0" smtClean="0"/>
            </a:br>
            <a:r>
              <a:rPr lang="pl-PL" sz="2400" dirty="0" smtClean="0"/>
              <a:t/>
            </a:r>
            <a:br>
              <a:rPr lang="pl-PL" sz="2400" dirty="0" smtClean="0"/>
            </a:br>
            <a:r>
              <a:rPr lang="pl-PL" sz="2400" dirty="0" smtClean="0"/>
              <a:t>1. Wpływ projektu na dostosowanie systemów kształcenia i szkolenia zawodowego do potrzeb rynku pracy- </a:t>
            </a:r>
            <a:r>
              <a:rPr lang="pl-PL" sz="2400" b="1" dirty="0" smtClean="0"/>
              <a:t>max 10 pkt.</a:t>
            </a:r>
            <a:r>
              <a:rPr lang="pl-PL" sz="2400" dirty="0" smtClean="0"/>
              <a:t/>
            </a:r>
            <a:br>
              <a:rPr lang="pl-PL" sz="2400" dirty="0" smtClean="0"/>
            </a:br>
            <a:r>
              <a:rPr lang="pl-PL" sz="2400" dirty="0" smtClean="0"/>
              <a:t>2. Wpływ projektu na zwiększenie atrakcyjności oferty szkoleniowej oraz dostosowanie warunków kształcenia do rzeczywistego środowiska pracy- </a:t>
            </a:r>
            <a:r>
              <a:rPr lang="pl-PL" sz="2400" b="1" dirty="0" smtClean="0"/>
              <a:t>max</a:t>
            </a:r>
            <a:r>
              <a:rPr lang="pl-PL" sz="2400" dirty="0" smtClean="0"/>
              <a:t> </a:t>
            </a:r>
            <a:r>
              <a:rPr lang="pl-PL" sz="2400" b="1" dirty="0" smtClean="0"/>
              <a:t>10 pkt.</a:t>
            </a:r>
            <a:r>
              <a:rPr lang="pl-PL" sz="2400" dirty="0" smtClean="0"/>
              <a:t/>
            </a:r>
            <a:br>
              <a:rPr lang="pl-PL" sz="2400" dirty="0" smtClean="0"/>
            </a:br>
            <a:r>
              <a:rPr lang="pl-PL" sz="2400" dirty="0" smtClean="0"/>
              <a:t>3. Wpływ projektu na realizację adekwatnych celów i działań wskazanych w Strategii ZIT AJ-  </a:t>
            </a:r>
            <a:r>
              <a:rPr lang="pl-PL" sz="2400" b="1" dirty="0" smtClean="0"/>
              <a:t>max</a:t>
            </a:r>
            <a:r>
              <a:rPr lang="pl-PL" sz="2400" dirty="0" smtClean="0"/>
              <a:t> </a:t>
            </a:r>
            <a:r>
              <a:rPr lang="pl-PL" sz="2400" b="1" dirty="0" smtClean="0"/>
              <a:t>5 pkt.</a:t>
            </a:r>
            <a:r>
              <a:rPr lang="pl-PL" sz="2400" dirty="0" smtClean="0"/>
              <a:t/>
            </a:r>
            <a:br>
              <a:rPr lang="pl-PL" sz="2400" dirty="0" smtClean="0"/>
            </a:br>
            <a:endParaRPr lang="pl-PL" sz="24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38639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036496" cy="1143000"/>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700" b="1" dirty="0" smtClean="0"/>
              <a:t>KRYTERIUM </a:t>
            </a:r>
            <a:r>
              <a:rPr lang="pl-PL" sz="2700" b="1" dirty="0"/>
              <a:t>NR </a:t>
            </a:r>
            <a:r>
              <a:rPr lang="pl-PL" sz="2700" b="1" dirty="0" smtClean="0"/>
              <a:t>2</a:t>
            </a:r>
            <a:r>
              <a:rPr lang="pl-PL" sz="2700" dirty="0"/>
              <a:t/>
            </a:r>
            <a:br>
              <a:rPr lang="pl-PL" sz="2700" dirty="0"/>
            </a:br>
            <a:r>
              <a:rPr lang="pl-PL" sz="2700" b="1" dirty="0"/>
              <a:t>Wpływ realizacji projektu na realizację wartości docelowej wskaźników monitoringu realizacji celów Strategii ZIT</a:t>
            </a:r>
            <a:r>
              <a:rPr lang="pl-PL" sz="2000" b="1" dirty="0"/>
              <a:t/>
            </a:r>
            <a:br>
              <a:rPr lang="pl-PL" sz="2000" b="1" dirty="0"/>
            </a:br>
            <a:r>
              <a:rPr lang="pl-PL" sz="2200" dirty="0" smtClean="0"/>
              <a:t/>
            </a:r>
            <a:br>
              <a:rPr lang="pl-PL" sz="2200" dirty="0" smtClean="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827536516"/>
              </p:ext>
            </p:extLst>
          </p:nvPr>
        </p:nvGraphicFramePr>
        <p:xfrm>
          <a:off x="0" y="2204864"/>
          <a:ext cx="91440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flipV="1">
            <a:off x="539551" y="1268760"/>
            <a:ext cx="8229601" cy="288032"/>
          </a:xfrm>
        </p:spPr>
        <p:txBody>
          <a:bodyPr>
            <a:normAutofit fontScale="90000"/>
          </a:bodyPr>
          <a:lstStyle/>
          <a:p>
            <a:pPr algn="l"/>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b="1" dirty="0"/>
              <a:t/>
            </a:r>
            <a:br>
              <a:rPr lang="pl-PL" sz="2400" b="1" dirty="0"/>
            </a:br>
            <a:r>
              <a:rPr lang="pl-PL" sz="2400" b="1" dirty="0" smtClean="0"/>
              <a:t/>
            </a:r>
            <a:br>
              <a:rPr lang="pl-PL" sz="2400" b="1" dirty="0" smtClean="0"/>
            </a:br>
            <a:r>
              <a:rPr lang="pl-PL" sz="2400" dirty="0" smtClean="0"/>
              <a:t/>
            </a:r>
            <a:br>
              <a:rPr lang="pl-PL" sz="2400" dirty="0" smtClean="0"/>
            </a:br>
            <a:endParaRPr lang="pl-PL" sz="24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4288584568"/>
              </p:ext>
            </p:extLst>
          </p:nvPr>
        </p:nvGraphicFramePr>
        <p:xfrm>
          <a:off x="827584" y="1268760"/>
          <a:ext cx="7848873" cy="5328593"/>
        </p:xfrm>
        <a:graphic>
          <a:graphicData uri="http://schemas.openxmlformats.org/drawingml/2006/table">
            <a:tbl>
              <a:tblPr firstRow="1" firstCol="1" bandRow="1">
                <a:tableStyleId>{5C22544A-7EE6-4342-B048-85BDC9FD1C3A}</a:tableStyleId>
              </a:tblPr>
              <a:tblGrid>
                <a:gridCol w="788027"/>
                <a:gridCol w="915179"/>
                <a:gridCol w="888492"/>
                <a:gridCol w="740934"/>
                <a:gridCol w="962272"/>
                <a:gridCol w="888492"/>
                <a:gridCol w="962272"/>
                <a:gridCol w="1036051"/>
                <a:gridCol w="667154"/>
              </a:tblGrid>
              <a:tr h="2197978">
                <a:tc>
                  <a:txBody>
                    <a:bodyPr/>
                    <a:lstStyle/>
                    <a:p>
                      <a:pPr algn="ctr">
                        <a:lnSpc>
                          <a:spcPct val="115000"/>
                        </a:lnSpc>
                        <a:spcAft>
                          <a:spcPts val="0"/>
                        </a:spcAft>
                      </a:pPr>
                      <a:r>
                        <a:rPr lang="pl-PL" sz="700" dirty="0">
                          <a:effectLst/>
                        </a:rPr>
                        <a:t>Wyszczególnienie</a:t>
                      </a:r>
                      <a:endParaRPr lang="pl-P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Liczba</a:t>
                      </a:r>
                      <a:endParaRPr lang="pl-PL" sz="900">
                        <a:effectLst/>
                      </a:endParaRPr>
                    </a:p>
                    <a:p>
                      <a:pPr algn="ctr">
                        <a:lnSpc>
                          <a:spcPct val="115000"/>
                        </a:lnSpc>
                        <a:spcAft>
                          <a:spcPts val="0"/>
                        </a:spcAft>
                      </a:pPr>
                      <a:r>
                        <a:rPr lang="pl-PL" sz="700">
                          <a:effectLst/>
                        </a:rPr>
                        <a:t>nauczycieli</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a:t>
                      </a:r>
                      <a:endParaRPr lang="pl-PL" sz="900">
                        <a:effectLst/>
                      </a:endParaRPr>
                    </a:p>
                    <a:p>
                      <a:pPr algn="ctr">
                        <a:lnSpc>
                          <a:spcPct val="115000"/>
                        </a:lnSpc>
                        <a:spcAft>
                          <a:spcPts val="0"/>
                        </a:spcAft>
                      </a:pPr>
                      <a:r>
                        <a:rPr lang="pl-PL" sz="700">
                          <a:effectLst/>
                        </a:rPr>
                        <a:t>oraz instruktorów</a:t>
                      </a:r>
                      <a:endParaRPr lang="pl-PL" sz="900">
                        <a:effectLst/>
                      </a:endParaRPr>
                    </a:p>
                    <a:p>
                      <a:pPr algn="ctr">
                        <a:lnSpc>
                          <a:spcPct val="115000"/>
                        </a:lnSpc>
                        <a:spcAft>
                          <a:spcPts val="0"/>
                        </a:spcAft>
                      </a:pPr>
                      <a:r>
                        <a:rPr lang="pl-PL" sz="700">
                          <a:effectLst/>
                        </a:rPr>
                        <a:t>praktycznej nauki</a:t>
                      </a:r>
                      <a:endParaRPr lang="pl-PL" sz="900">
                        <a:effectLst/>
                      </a:endParaRPr>
                    </a:p>
                    <a:p>
                      <a:pPr algn="ctr">
                        <a:lnSpc>
                          <a:spcPct val="115000"/>
                        </a:lnSpc>
                        <a:spcAft>
                          <a:spcPts val="0"/>
                        </a:spcAft>
                      </a:pPr>
                      <a:r>
                        <a:rPr lang="pl-PL" sz="700">
                          <a:effectLst/>
                        </a:rPr>
                        <a:t>zawodu objętych</a:t>
                      </a:r>
                      <a:endParaRPr lang="pl-PL" sz="900">
                        <a:effectLst/>
                      </a:endParaRPr>
                    </a:p>
                    <a:p>
                      <a:pPr algn="ctr">
                        <a:lnSpc>
                          <a:spcPct val="115000"/>
                        </a:lnSpc>
                        <a:spcAft>
                          <a:spcPts val="0"/>
                        </a:spcAft>
                      </a:pPr>
                      <a:r>
                        <a:rPr lang="pl-PL" sz="700">
                          <a:effectLst/>
                        </a:rPr>
                        <a:t>wsparciem w</a:t>
                      </a:r>
                      <a:endParaRPr lang="pl-PL" sz="900">
                        <a:effectLst/>
                      </a:endParaRPr>
                    </a:p>
                    <a:p>
                      <a:pPr algn="ctr">
                        <a:lnSpc>
                          <a:spcPct val="115000"/>
                        </a:lnSpc>
                        <a:spcAft>
                          <a:spcPts val="0"/>
                        </a:spcAft>
                      </a:pPr>
                      <a:r>
                        <a:rPr lang="pl-PL" sz="700">
                          <a:effectLst/>
                        </a:rPr>
                        <a:t>programie</a:t>
                      </a:r>
                      <a:endParaRPr lang="pl-PL" sz="900">
                        <a:effectLst/>
                      </a:endParaRPr>
                    </a:p>
                    <a:p>
                      <a:pPr algn="ctr">
                        <a:lnSpc>
                          <a:spcPct val="115000"/>
                        </a:lnSpc>
                        <a:spcAft>
                          <a:spcPts val="0"/>
                        </a:spcAft>
                      </a:pPr>
                      <a:r>
                        <a:rPr lang="pl-PL" sz="700" u="none" strike="noStrike">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Liczba uczniów</a:t>
                      </a:r>
                      <a:endParaRPr lang="pl-PL" sz="900">
                        <a:effectLst/>
                      </a:endParaRPr>
                    </a:p>
                    <a:p>
                      <a:pPr algn="ctr">
                        <a:lnSpc>
                          <a:spcPct val="115000"/>
                        </a:lnSpc>
                        <a:spcAft>
                          <a:spcPts val="0"/>
                        </a:spcAft>
                      </a:pPr>
                      <a:r>
                        <a:rPr lang="pl-PL" sz="700">
                          <a:effectLst/>
                        </a:rPr>
                        <a:t>szkół i placówek</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a:t>
                      </a:r>
                      <a:endParaRPr lang="pl-PL" sz="900">
                        <a:effectLst/>
                      </a:endParaRPr>
                    </a:p>
                    <a:p>
                      <a:pPr algn="ctr">
                        <a:lnSpc>
                          <a:spcPct val="115000"/>
                        </a:lnSpc>
                        <a:spcAft>
                          <a:spcPts val="0"/>
                        </a:spcAft>
                      </a:pPr>
                      <a:r>
                        <a:rPr lang="pl-PL" sz="700">
                          <a:effectLst/>
                        </a:rPr>
                        <a:t>uczestniczących w</a:t>
                      </a:r>
                      <a:endParaRPr lang="pl-PL" sz="900">
                        <a:effectLst/>
                      </a:endParaRPr>
                    </a:p>
                    <a:p>
                      <a:pPr algn="ctr">
                        <a:lnSpc>
                          <a:spcPct val="115000"/>
                        </a:lnSpc>
                        <a:spcAft>
                          <a:spcPts val="0"/>
                        </a:spcAft>
                      </a:pPr>
                      <a:r>
                        <a:rPr lang="pl-PL" sz="700">
                          <a:effectLst/>
                        </a:rPr>
                        <a:t>stażach i</a:t>
                      </a:r>
                      <a:endParaRPr lang="pl-PL" sz="900">
                        <a:effectLst/>
                      </a:endParaRPr>
                    </a:p>
                    <a:p>
                      <a:pPr algn="ctr">
                        <a:lnSpc>
                          <a:spcPct val="115000"/>
                        </a:lnSpc>
                        <a:spcAft>
                          <a:spcPts val="0"/>
                        </a:spcAft>
                      </a:pPr>
                      <a:r>
                        <a:rPr lang="pl-PL" sz="700">
                          <a:effectLst/>
                        </a:rPr>
                        <a:t>praktykach u</a:t>
                      </a:r>
                      <a:endParaRPr lang="pl-PL" sz="900">
                        <a:effectLst/>
                      </a:endParaRPr>
                    </a:p>
                    <a:p>
                      <a:pPr algn="ctr">
                        <a:lnSpc>
                          <a:spcPct val="115000"/>
                        </a:lnSpc>
                        <a:spcAft>
                          <a:spcPts val="0"/>
                        </a:spcAft>
                      </a:pPr>
                      <a:r>
                        <a:rPr lang="pl-PL" sz="700">
                          <a:effectLst/>
                        </a:rPr>
                        <a:t>pracodawcy</a:t>
                      </a:r>
                      <a:endParaRPr lang="pl-PL" sz="900">
                        <a:effectLst/>
                      </a:endParaRPr>
                    </a:p>
                    <a:p>
                      <a:pPr algn="ctr">
                        <a:lnSpc>
                          <a:spcPct val="115000"/>
                        </a:lnSpc>
                        <a:spcAft>
                          <a:spcPts val="0"/>
                        </a:spcAft>
                      </a:pPr>
                      <a:r>
                        <a:rPr lang="pl-PL" sz="700" u="none" strike="noStrike">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Liczba szkół</a:t>
                      </a:r>
                      <a:endParaRPr lang="pl-PL" sz="900">
                        <a:effectLst/>
                      </a:endParaRPr>
                    </a:p>
                    <a:p>
                      <a:pPr algn="ctr">
                        <a:lnSpc>
                          <a:spcPct val="115000"/>
                        </a:lnSpc>
                        <a:spcAft>
                          <a:spcPts val="0"/>
                        </a:spcAft>
                      </a:pPr>
                      <a:r>
                        <a:rPr lang="pl-PL" sz="700">
                          <a:effectLst/>
                        </a:rPr>
                        <a:t>i placówek</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a:t>
                      </a:r>
                      <a:endParaRPr lang="pl-PL" sz="900">
                        <a:effectLst/>
                      </a:endParaRPr>
                    </a:p>
                    <a:p>
                      <a:pPr algn="ctr">
                        <a:lnSpc>
                          <a:spcPct val="115000"/>
                        </a:lnSpc>
                        <a:spcAft>
                          <a:spcPts val="0"/>
                        </a:spcAft>
                      </a:pPr>
                      <a:r>
                        <a:rPr lang="pl-PL" sz="700">
                          <a:effectLst/>
                        </a:rPr>
                        <a:t>doposażonych w</a:t>
                      </a:r>
                      <a:endParaRPr lang="pl-PL" sz="900">
                        <a:effectLst/>
                      </a:endParaRPr>
                    </a:p>
                    <a:p>
                      <a:pPr algn="ctr">
                        <a:lnSpc>
                          <a:spcPct val="115000"/>
                        </a:lnSpc>
                        <a:spcAft>
                          <a:spcPts val="0"/>
                        </a:spcAft>
                      </a:pPr>
                      <a:r>
                        <a:rPr lang="pl-PL" sz="700">
                          <a:effectLst/>
                        </a:rPr>
                        <a:t>programie w</a:t>
                      </a:r>
                      <a:endParaRPr lang="pl-PL" sz="900">
                        <a:effectLst/>
                      </a:endParaRPr>
                    </a:p>
                    <a:p>
                      <a:pPr algn="ctr">
                        <a:lnSpc>
                          <a:spcPct val="115000"/>
                        </a:lnSpc>
                        <a:spcAft>
                          <a:spcPts val="0"/>
                        </a:spcAft>
                      </a:pPr>
                      <a:r>
                        <a:rPr lang="pl-PL" sz="700">
                          <a:effectLst/>
                        </a:rPr>
                        <a:t>sprzęt i materiały</a:t>
                      </a:r>
                      <a:endParaRPr lang="pl-PL" sz="900">
                        <a:effectLst/>
                      </a:endParaRPr>
                    </a:p>
                    <a:p>
                      <a:pPr algn="ctr">
                        <a:lnSpc>
                          <a:spcPct val="115000"/>
                        </a:lnSpc>
                        <a:spcAft>
                          <a:spcPts val="0"/>
                        </a:spcAft>
                      </a:pPr>
                      <a:r>
                        <a:rPr lang="pl-PL" sz="700">
                          <a:effectLst/>
                        </a:rPr>
                        <a:t>dydaktyczne</a:t>
                      </a:r>
                      <a:endParaRPr lang="pl-PL" sz="900">
                        <a:effectLst/>
                      </a:endParaRPr>
                    </a:p>
                    <a:p>
                      <a:pPr algn="ctr">
                        <a:lnSpc>
                          <a:spcPct val="115000"/>
                        </a:lnSpc>
                        <a:spcAft>
                          <a:spcPts val="0"/>
                        </a:spcAft>
                      </a:pPr>
                      <a:r>
                        <a:rPr lang="pl-PL" sz="700">
                          <a:effectLst/>
                        </a:rPr>
                        <a:t>niezbędne do</a:t>
                      </a:r>
                      <a:endParaRPr lang="pl-PL" sz="900">
                        <a:effectLst/>
                      </a:endParaRPr>
                    </a:p>
                    <a:p>
                      <a:pPr algn="ctr">
                        <a:lnSpc>
                          <a:spcPct val="115000"/>
                        </a:lnSpc>
                        <a:spcAft>
                          <a:spcPts val="0"/>
                        </a:spcAft>
                      </a:pPr>
                      <a:r>
                        <a:rPr lang="pl-PL" sz="700">
                          <a:effectLst/>
                        </a:rPr>
                        <a:t>realizacji</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a:t>
                      </a:r>
                      <a:endParaRPr lang="pl-PL" sz="900">
                        <a:effectLst/>
                      </a:endParaRPr>
                    </a:p>
                    <a:p>
                      <a:pPr algn="ctr">
                        <a:lnSpc>
                          <a:spcPct val="115000"/>
                        </a:lnSpc>
                        <a:spcAft>
                          <a:spcPts val="0"/>
                        </a:spcAft>
                      </a:pPr>
                      <a:r>
                        <a:rPr lang="pl-PL" sz="700" u="none" strike="noStrike">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Liczba podmiotów</a:t>
                      </a:r>
                      <a:endParaRPr lang="pl-PL" sz="900">
                        <a:effectLst/>
                      </a:endParaRPr>
                    </a:p>
                    <a:p>
                      <a:pPr algn="ctr">
                        <a:lnSpc>
                          <a:spcPct val="115000"/>
                        </a:lnSpc>
                        <a:spcAft>
                          <a:spcPts val="0"/>
                        </a:spcAft>
                      </a:pPr>
                      <a:r>
                        <a:rPr lang="pl-PL" sz="700">
                          <a:effectLst/>
                        </a:rPr>
                        <a:t>realizujących</a:t>
                      </a:r>
                      <a:endParaRPr lang="pl-PL" sz="900">
                        <a:effectLst/>
                      </a:endParaRPr>
                    </a:p>
                    <a:p>
                      <a:pPr algn="ctr">
                        <a:lnSpc>
                          <a:spcPct val="115000"/>
                        </a:lnSpc>
                        <a:spcAft>
                          <a:spcPts val="0"/>
                        </a:spcAft>
                      </a:pPr>
                      <a:r>
                        <a:rPr lang="pl-PL" sz="700">
                          <a:effectLst/>
                        </a:rPr>
                        <a:t>zadania centrum</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 i</a:t>
                      </a:r>
                      <a:endParaRPr lang="pl-PL" sz="900">
                        <a:effectLst/>
                      </a:endParaRPr>
                    </a:p>
                    <a:p>
                      <a:pPr algn="ctr">
                        <a:lnSpc>
                          <a:spcPct val="115000"/>
                        </a:lnSpc>
                        <a:spcAft>
                          <a:spcPts val="0"/>
                        </a:spcAft>
                      </a:pPr>
                      <a:r>
                        <a:rPr lang="pl-PL" sz="700">
                          <a:effectLst/>
                        </a:rPr>
                        <a:t>ustawicznego</a:t>
                      </a:r>
                      <a:endParaRPr lang="pl-PL" sz="900">
                        <a:effectLst/>
                      </a:endParaRPr>
                    </a:p>
                    <a:p>
                      <a:pPr algn="ctr">
                        <a:lnSpc>
                          <a:spcPct val="115000"/>
                        </a:lnSpc>
                        <a:spcAft>
                          <a:spcPts val="0"/>
                        </a:spcAft>
                      </a:pPr>
                      <a:r>
                        <a:rPr lang="pl-PL" sz="700">
                          <a:effectLst/>
                        </a:rPr>
                        <a:t>objętych</a:t>
                      </a:r>
                      <a:endParaRPr lang="pl-PL" sz="900">
                        <a:effectLst/>
                      </a:endParaRPr>
                    </a:p>
                    <a:p>
                      <a:pPr algn="ctr">
                        <a:lnSpc>
                          <a:spcPct val="115000"/>
                        </a:lnSpc>
                        <a:spcAft>
                          <a:spcPts val="0"/>
                        </a:spcAft>
                      </a:pPr>
                      <a:r>
                        <a:rPr lang="pl-PL" sz="700">
                          <a:effectLst/>
                        </a:rPr>
                        <a:t>wsparciem w</a:t>
                      </a:r>
                      <a:endParaRPr lang="pl-PL" sz="900">
                        <a:effectLst/>
                      </a:endParaRPr>
                    </a:p>
                    <a:p>
                      <a:pPr algn="ctr">
                        <a:lnSpc>
                          <a:spcPct val="115000"/>
                        </a:lnSpc>
                        <a:spcAft>
                          <a:spcPts val="0"/>
                        </a:spcAft>
                      </a:pPr>
                      <a:r>
                        <a:rPr lang="pl-PL" sz="700">
                          <a:effectLst/>
                        </a:rPr>
                        <a:t>programie</a:t>
                      </a:r>
                      <a:endParaRPr lang="pl-PL" sz="900">
                        <a:effectLst/>
                      </a:endParaRPr>
                    </a:p>
                    <a:p>
                      <a:pPr algn="ctr">
                        <a:lnSpc>
                          <a:spcPct val="115000"/>
                        </a:lnSpc>
                        <a:spcAft>
                          <a:spcPts val="0"/>
                        </a:spcAft>
                      </a:pPr>
                      <a:r>
                        <a:rPr lang="pl-PL" sz="700" u="none" strike="noStrike">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 </a:t>
                      </a:r>
                      <a:endParaRPr lang="pl-PL" sz="900">
                        <a:effectLst/>
                      </a:endParaRPr>
                    </a:p>
                    <a:p>
                      <a:pPr algn="ctr">
                        <a:lnSpc>
                          <a:spcPct val="115000"/>
                        </a:lnSpc>
                        <a:spcAft>
                          <a:spcPts val="0"/>
                        </a:spcAft>
                      </a:pPr>
                      <a:r>
                        <a:rPr lang="pl-PL" sz="700">
                          <a:effectLst/>
                        </a:rPr>
                        <a:t> </a:t>
                      </a:r>
                      <a:endParaRPr lang="pl-PL" sz="900">
                        <a:effectLst/>
                      </a:endParaRPr>
                    </a:p>
                    <a:p>
                      <a:pPr algn="ctr">
                        <a:lnSpc>
                          <a:spcPct val="115000"/>
                        </a:lnSpc>
                        <a:spcAft>
                          <a:spcPts val="0"/>
                        </a:spcAft>
                      </a:pPr>
                      <a:r>
                        <a:rPr lang="pl-PL" sz="700">
                          <a:effectLst/>
                        </a:rPr>
                        <a:t> </a:t>
                      </a:r>
                      <a:endParaRPr lang="pl-PL" sz="900">
                        <a:effectLst/>
                      </a:endParaRPr>
                    </a:p>
                    <a:p>
                      <a:pPr algn="ctr">
                        <a:lnSpc>
                          <a:spcPct val="115000"/>
                        </a:lnSpc>
                        <a:spcAft>
                          <a:spcPts val="0"/>
                        </a:spcAft>
                      </a:pPr>
                      <a:r>
                        <a:rPr lang="pl-PL" sz="700">
                          <a:effectLst/>
                        </a:rPr>
                        <a:t>Liczba osób uczestniczących w pozaszkolnych formach kształcenia w programie</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700">
                          <a:effectLst/>
                        </a:rPr>
                        <a:t>Liczba</a:t>
                      </a:r>
                      <a:endParaRPr lang="pl-PL" sz="900">
                        <a:effectLst/>
                      </a:endParaRPr>
                    </a:p>
                    <a:p>
                      <a:pPr algn="ctr">
                        <a:lnSpc>
                          <a:spcPct val="115000"/>
                        </a:lnSpc>
                        <a:spcAft>
                          <a:spcPts val="0"/>
                        </a:spcAft>
                      </a:pPr>
                      <a:r>
                        <a:rPr lang="pl-PL" sz="700">
                          <a:effectLst/>
                        </a:rPr>
                        <a:t>nauczycieli</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 oraz</a:t>
                      </a:r>
                      <a:endParaRPr lang="pl-PL" sz="900">
                        <a:effectLst/>
                      </a:endParaRPr>
                    </a:p>
                    <a:p>
                      <a:pPr algn="ctr">
                        <a:lnSpc>
                          <a:spcPct val="115000"/>
                        </a:lnSpc>
                        <a:spcAft>
                          <a:spcPts val="0"/>
                        </a:spcAft>
                      </a:pPr>
                      <a:r>
                        <a:rPr lang="pl-PL" sz="700">
                          <a:effectLst/>
                        </a:rPr>
                        <a:t>instruktorów</a:t>
                      </a:r>
                      <a:endParaRPr lang="pl-PL" sz="900">
                        <a:effectLst/>
                      </a:endParaRPr>
                    </a:p>
                    <a:p>
                      <a:pPr algn="ctr">
                        <a:lnSpc>
                          <a:spcPct val="115000"/>
                        </a:lnSpc>
                        <a:spcAft>
                          <a:spcPts val="0"/>
                        </a:spcAft>
                      </a:pPr>
                      <a:r>
                        <a:rPr lang="pl-PL" sz="700">
                          <a:effectLst/>
                        </a:rPr>
                        <a:t>praktycznej nauki</a:t>
                      </a:r>
                      <a:endParaRPr lang="pl-PL" sz="900">
                        <a:effectLst/>
                      </a:endParaRPr>
                    </a:p>
                    <a:p>
                      <a:pPr algn="ctr">
                        <a:lnSpc>
                          <a:spcPct val="115000"/>
                        </a:lnSpc>
                        <a:spcAft>
                          <a:spcPts val="0"/>
                        </a:spcAft>
                      </a:pPr>
                      <a:r>
                        <a:rPr lang="pl-PL" sz="700">
                          <a:effectLst/>
                        </a:rPr>
                        <a:t>zawodu, którzy</a:t>
                      </a:r>
                      <a:endParaRPr lang="pl-PL" sz="900">
                        <a:effectLst/>
                      </a:endParaRPr>
                    </a:p>
                    <a:p>
                      <a:pPr algn="ctr">
                        <a:lnSpc>
                          <a:spcPct val="115000"/>
                        </a:lnSpc>
                        <a:spcAft>
                          <a:spcPts val="0"/>
                        </a:spcAft>
                      </a:pPr>
                      <a:r>
                        <a:rPr lang="pl-PL" sz="700">
                          <a:effectLst/>
                        </a:rPr>
                        <a:t>uzyskali</a:t>
                      </a:r>
                      <a:endParaRPr lang="pl-PL" sz="900">
                        <a:effectLst/>
                      </a:endParaRPr>
                    </a:p>
                    <a:p>
                      <a:pPr algn="ctr">
                        <a:lnSpc>
                          <a:spcPct val="115000"/>
                        </a:lnSpc>
                        <a:spcAft>
                          <a:spcPts val="0"/>
                        </a:spcAft>
                      </a:pPr>
                      <a:r>
                        <a:rPr lang="pl-PL" sz="700">
                          <a:effectLst/>
                        </a:rPr>
                        <a:t>kwalifikacje lub</a:t>
                      </a:r>
                      <a:endParaRPr lang="pl-PL" sz="900">
                        <a:effectLst/>
                      </a:endParaRPr>
                    </a:p>
                    <a:p>
                      <a:pPr algn="ctr">
                        <a:lnSpc>
                          <a:spcPct val="115000"/>
                        </a:lnSpc>
                        <a:spcAft>
                          <a:spcPts val="0"/>
                        </a:spcAft>
                      </a:pPr>
                      <a:r>
                        <a:rPr lang="pl-PL" sz="700">
                          <a:effectLst/>
                        </a:rPr>
                        <a:t>nabyli</a:t>
                      </a:r>
                      <a:endParaRPr lang="pl-PL" sz="900">
                        <a:effectLst/>
                      </a:endParaRPr>
                    </a:p>
                    <a:p>
                      <a:pPr algn="ctr">
                        <a:lnSpc>
                          <a:spcPct val="115000"/>
                        </a:lnSpc>
                        <a:spcAft>
                          <a:spcPts val="0"/>
                        </a:spcAft>
                      </a:pPr>
                      <a:r>
                        <a:rPr lang="pl-PL" sz="700">
                          <a:effectLst/>
                        </a:rPr>
                        <a:t>kompetencje po</a:t>
                      </a:r>
                      <a:endParaRPr lang="pl-PL" sz="900">
                        <a:effectLst/>
                      </a:endParaRPr>
                    </a:p>
                    <a:p>
                      <a:pPr algn="ctr">
                        <a:lnSpc>
                          <a:spcPct val="115000"/>
                        </a:lnSpc>
                        <a:spcAft>
                          <a:spcPts val="0"/>
                        </a:spcAft>
                      </a:pPr>
                      <a:r>
                        <a:rPr lang="pl-PL" sz="700">
                          <a:effectLst/>
                        </a:rPr>
                        <a:t>opuszczeniu</a:t>
                      </a:r>
                      <a:endParaRPr lang="pl-PL" sz="900">
                        <a:effectLst/>
                      </a:endParaRPr>
                    </a:p>
                    <a:p>
                      <a:pPr algn="ctr">
                        <a:lnSpc>
                          <a:spcPct val="115000"/>
                        </a:lnSpc>
                        <a:spcAft>
                          <a:spcPts val="0"/>
                        </a:spcAft>
                      </a:pPr>
                      <a:r>
                        <a:rPr lang="pl-PL" sz="700">
                          <a:effectLst/>
                        </a:rPr>
                        <a:t>programu (RB)</a:t>
                      </a:r>
                      <a:endParaRPr lang="pl-PL" sz="900">
                        <a:effectLst/>
                      </a:endParaRPr>
                    </a:p>
                    <a:p>
                      <a:pPr algn="ctr">
                        <a:lnSpc>
                          <a:spcPct val="115000"/>
                        </a:lnSpc>
                        <a:spcAft>
                          <a:spcPts val="0"/>
                        </a:spcAft>
                      </a:pPr>
                      <a:r>
                        <a:rPr lang="pl-PL" sz="700" u="none" strike="noStrike">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Liczba szkół i</a:t>
                      </a:r>
                      <a:endParaRPr lang="pl-PL" sz="900">
                        <a:effectLst/>
                      </a:endParaRPr>
                    </a:p>
                    <a:p>
                      <a:pPr algn="ctr">
                        <a:lnSpc>
                          <a:spcPct val="115000"/>
                        </a:lnSpc>
                        <a:spcAft>
                          <a:spcPts val="0"/>
                        </a:spcAft>
                      </a:pPr>
                      <a:r>
                        <a:rPr lang="pl-PL" sz="700">
                          <a:effectLst/>
                        </a:rPr>
                        <a:t>placówek</a:t>
                      </a:r>
                      <a:endParaRPr lang="pl-PL" sz="900">
                        <a:effectLst/>
                      </a:endParaRPr>
                    </a:p>
                    <a:p>
                      <a:pPr algn="ctr">
                        <a:lnSpc>
                          <a:spcPct val="115000"/>
                        </a:lnSpc>
                        <a:spcAft>
                          <a:spcPts val="0"/>
                        </a:spcAft>
                      </a:pPr>
                      <a:r>
                        <a:rPr lang="pl-PL" sz="700">
                          <a:effectLst/>
                        </a:rPr>
                        <a:t>kształcenia</a:t>
                      </a:r>
                      <a:endParaRPr lang="pl-PL" sz="900">
                        <a:effectLst/>
                      </a:endParaRPr>
                    </a:p>
                    <a:p>
                      <a:pPr algn="ctr">
                        <a:lnSpc>
                          <a:spcPct val="115000"/>
                        </a:lnSpc>
                        <a:spcAft>
                          <a:spcPts val="0"/>
                        </a:spcAft>
                      </a:pPr>
                      <a:r>
                        <a:rPr lang="pl-PL" sz="700">
                          <a:effectLst/>
                        </a:rPr>
                        <a:t>zawodowego</a:t>
                      </a:r>
                      <a:endParaRPr lang="pl-PL" sz="900">
                        <a:effectLst/>
                      </a:endParaRPr>
                    </a:p>
                    <a:p>
                      <a:pPr algn="ctr">
                        <a:lnSpc>
                          <a:spcPct val="115000"/>
                        </a:lnSpc>
                        <a:spcAft>
                          <a:spcPts val="0"/>
                        </a:spcAft>
                      </a:pPr>
                      <a:r>
                        <a:rPr lang="pl-PL" sz="700">
                          <a:effectLst/>
                        </a:rPr>
                        <a:t>wykorzystujących doposażenie</a:t>
                      </a:r>
                      <a:endParaRPr lang="pl-PL" sz="900">
                        <a:effectLst/>
                      </a:endParaRPr>
                    </a:p>
                    <a:p>
                      <a:pPr algn="ctr">
                        <a:lnSpc>
                          <a:spcPct val="115000"/>
                        </a:lnSpc>
                        <a:spcAft>
                          <a:spcPts val="0"/>
                        </a:spcAft>
                      </a:pPr>
                      <a:r>
                        <a:rPr lang="pl-PL" sz="700">
                          <a:effectLst/>
                        </a:rPr>
                        <a:t>zakupione dzięki</a:t>
                      </a:r>
                      <a:endParaRPr lang="pl-PL" sz="900">
                        <a:effectLst/>
                      </a:endParaRPr>
                    </a:p>
                    <a:p>
                      <a:pPr algn="ctr">
                        <a:lnSpc>
                          <a:spcPct val="115000"/>
                        </a:lnSpc>
                        <a:spcAft>
                          <a:spcPts val="0"/>
                        </a:spcAft>
                      </a:pPr>
                      <a:r>
                        <a:rPr lang="pl-PL" sz="700">
                          <a:effectLst/>
                        </a:rPr>
                        <a:t>EFS.</a:t>
                      </a:r>
                      <a:endParaRPr lang="pl-PL" sz="900">
                        <a:effectLst/>
                      </a:endParaRPr>
                    </a:p>
                    <a:p>
                      <a:pPr algn="ctr">
                        <a:lnSpc>
                          <a:spcPct val="115000"/>
                        </a:lnSpc>
                        <a:spcAft>
                          <a:spcPts val="0"/>
                        </a:spcAft>
                      </a:pPr>
                      <a:r>
                        <a:rPr lang="pl-PL" sz="700">
                          <a:effectLst/>
                        </a:rPr>
                        <a:t>(RB)</a:t>
                      </a:r>
                      <a:endParaRPr lang="pl-PL" sz="900">
                        <a:effectLst/>
                      </a:endParaRPr>
                    </a:p>
                    <a:p>
                      <a:pPr algn="ctr">
                        <a:lnSpc>
                          <a:spcPct val="115000"/>
                        </a:lnSpc>
                        <a:spcAft>
                          <a:spcPts val="0"/>
                        </a:spcAft>
                      </a:pPr>
                      <a:r>
                        <a:rPr lang="pl-PL" sz="700" u="none" strike="noStrike">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700">
                          <a:effectLst/>
                        </a:rPr>
                        <a:t> </a:t>
                      </a:r>
                      <a:endParaRPr lang="pl-PL" sz="900">
                        <a:effectLst/>
                      </a:endParaRPr>
                    </a:p>
                    <a:p>
                      <a:pPr algn="ctr">
                        <a:lnSpc>
                          <a:spcPct val="115000"/>
                        </a:lnSpc>
                        <a:spcAft>
                          <a:spcPts val="0"/>
                        </a:spcAft>
                      </a:pPr>
                      <a:r>
                        <a:rPr lang="pl-PL" sz="700">
                          <a:effectLst/>
                        </a:rPr>
                        <a:t> </a:t>
                      </a:r>
                      <a:endParaRPr lang="pl-PL" sz="900">
                        <a:effectLst/>
                      </a:endParaRPr>
                    </a:p>
                    <a:p>
                      <a:pPr algn="ctr">
                        <a:lnSpc>
                          <a:spcPct val="115000"/>
                        </a:lnSpc>
                        <a:spcAft>
                          <a:spcPts val="0"/>
                        </a:spcAft>
                      </a:pPr>
                      <a:r>
                        <a:rPr lang="pl-PL" sz="700">
                          <a:effectLst/>
                        </a:rPr>
                        <a:t> </a:t>
                      </a:r>
                      <a:endParaRPr lang="pl-PL" sz="900">
                        <a:effectLst/>
                      </a:endParaRPr>
                    </a:p>
                    <a:p>
                      <a:pPr algn="ctr">
                        <a:lnSpc>
                          <a:spcPct val="115000"/>
                        </a:lnSpc>
                        <a:spcAft>
                          <a:spcPts val="0"/>
                        </a:spcAft>
                      </a:pPr>
                      <a:r>
                        <a:rPr lang="pl-PL" sz="700">
                          <a:effectLst/>
                        </a:rPr>
                        <a:t>Liczba osób, które uzyskały kwalifikacje w ramach pozaszkolnych form kształcenia</a:t>
                      </a:r>
                      <a:endParaRPr lang="pl-PL" sz="900">
                        <a:effectLst/>
                      </a:endParaRPr>
                    </a:p>
                    <a:p>
                      <a:pPr algn="ctr">
                        <a:lnSpc>
                          <a:spcPct val="115000"/>
                        </a:lnSpc>
                        <a:spcAft>
                          <a:spcPts val="0"/>
                        </a:spcAft>
                      </a:pPr>
                      <a:r>
                        <a:rPr lang="pl-PL" sz="700">
                          <a:effectLst/>
                        </a:rPr>
                        <a:t>(RB)</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r h="488440">
                <a:tc>
                  <a:txBody>
                    <a:bodyPr/>
                    <a:lstStyle/>
                    <a:p>
                      <a:pPr>
                        <a:lnSpc>
                          <a:spcPct val="115000"/>
                        </a:lnSpc>
                        <a:spcAft>
                          <a:spcPts val="0"/>
                        </a:spcAft>
                      </a:pPr>
                      <a:r>
                        <a:rPr lang="pl-PL" sz="700">
                          <a:effectLst/>
                        </a:rPr>
                        <a:t>0 (brak wpływu i wpływ nieznaczący)</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0-1 osoba</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Poniżej 20 uczniów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0 pkt</a:t>
                      </a:r>
                      <a:endParaRPr lang="pl-PL" sz="900">
                        <a:effectLst/>
                      </a:endParaRPr>
                    </a:p>
                    <a:p>
                      <a:pPr algn="ctr">
                        <a:lnSpc>
                          <a:spcPct val="115000"/>
                        </a:lnSpc>
                        <a:spcAft>
                          <a:spcPts val="0"/>
                        </a:spcAft>
                      </a:pPr>
                      <a:r>
                        <a:rPr lang="pl-PL" sz="800">
                          <a:effectLst/>
                        </a:rPr>
                        <a:t>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pon. 65%</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pon. 80%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 pkt</a:t>
                      </a:r>
                      <a:endParaRPr lang="pl-PL" sz="900">
                        <a:effectLst/>
                      </a:endParaRPr>
                    </a:p>
                    <a:p>
                      <a:pPr algn="ctr">
                        <a:lnSpc>
                          <a:spcPct val="115000"/>
                        </a:lnSpc>
                        <a:spcAft>
                          <a:spcPts val="0"/>
                        </a:spcAft>
                      </a:pPr>
                      <a:r>
                        <a:rPr lang="pl-PL" sz="800">
                          <a:effectLst/>
                        </a:rPr>
                        <a:t>Pon.20%</a:t>
                      </a:r>
                      <a:endParaRPr lang="pl-PL" sz="900">
                        <a:effectLst/>
                      </a:endParaRPr>
                    </a:p>
                    <a:p>
                      <a:pPr algn="ctr">
                        <a:lnSpc>
                          <a:spcPct val="115000"/>
                        </a:lnSpc>
                        <a:spcAft>
                          <a:spcPts val="0"/>
                        </a:spcAft>
                      </a:pPr>
                      <a:r>
                        <a:rPr lang="pl-PL" sz="800">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r h="586128">
                <a:tc>
                  <a:txBody>
                    <a:bodyPr/>
                    <a:lstStyle/>
                    <a:p>
                      <a:pPr>
                        <a:lnSpc>
                          <a:spcPct val="115000"/>
                        </a:lnSpc>
                        <a:spcAft>
                          <a:spcPts val="0"/>
                        </a:spcAft>
                      </a:pPr>
                      <a:r>
                        <a:rPr lang="pl-PL" sz="700">
                          <a:effectLst/>
                        </a:rPr>
                        <a:t>25% maksymalnej oceny (niski wpływ)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0,75 pkt</a:t>
                      </a:r>
                      <a:endParaRPr lang="pl-PL" sz="900">
                        <a:effectLst/>
                      </a:endParaRPr>
                    </a:p>
                    <a:p>
                      <a:pPr algn="ctr">
                        <a:lnSpc>
                          <a:spcPct val="115000"/>
                        </a:lnSpc>
                        <a:spcAft>
                          <a:spcPts val="0"/>
                        </a:spcAft>
                      </a:pPr>
                      <a:r>
                        <a:rPr lang="pl-PL" sz="800">
                          <a:effectLst/>
                        </a:rPr>
                        <a:t>Pow.1-2 osoby</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0,75 pkt</a:t>
                      </a:r>
                      <a:endParaRPr lang="pl-PL" sz="900">
                        <a:effectLst/>
                      </a:endParaRPr>
                    </a:p>
                    <a:p>
                      <a:pPr algn="ctr">
                        <a:lnSpc>
                          <a:spcPct val="115000"/>
                        </a:lnSpc>
                        <a:spcAft>
                          <a:spcPts val="0"/>
                        </a:spcAft>
                      </a:pPr>
                      <a:r>
                        <a:rPr lang="pl-PL" sz="800">
                          <a:effectLst/>
                        </a:rPr>
                        <a:t>20-25 uczniów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dirty="0">
                          <a:effectLst/>
                        </a:rPr>
                        <a:t>n/d</a:t>
                      </a:r>
                      <a:endParaRPr lang="pl-P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a:t>
                      </a:r>
                      <a:endParaRPr lang="pl-PL" sz="900">
                        <a:effectLst/>
                      </a:endParaRPr>
                    </a:p>
                    <a:p>
                      <a:pPr algn="ctr">
                        <a:lnSpc>
                          <a:spcPct val="115000"/>
                        </a:lnSpc>
                        <a:spcAft>
                          <a:spcPts val="0"/>
                        </a:spcAft>
                      </a:pPr>
                      <a:r>
                        <a:rPr lang="pl-PL" sz="800">
                          <a:effectLst/>
                        </a:rPr>
                        <a:t>n/d</a:t>
                      </a:r>
                      <a:endParaRPr lang="pl-PL" sz="900">
                        <a:effectLst/>
                      </a:endParaRPr>
                    </a:p>
                    <a:p>
                      <a:pPr algn="ctr">
                        <a:lnSpc>
                          <a:spcPct val="115000"/>
                        </a:lnSpc>
                        <a:spcAft>
                          <a:spcPts val="0"/>
                        </a:spcAft>
                      </a:pPr>
                      <a:r>
                        <a:rPr lang="pl-PL" sz="800">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a:t>
                      </a:r>
                      <a:endParaRPr lang="pl-PL" sz="900">
                        <a:effectLst/>
                      </a:endParaRPr>
                    </a:p>
                    <a:p>
                      <a:pPr algn="ctr">
                        <a:lnSpc>
                          <a:spcPct val="115000"/>
                        </a:lnSpc>
                        <a:spcAft>
                          <a:spcPts val="0"/>
                        </a:spcAft>
                      </a:pPr>
                      <a:r>
                        <a:rPr lang="pl-PL" sz="800">
                          <a:effectLst/>
                        </a:rPr>
                        <a:t>n/d</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0,5 pkt</a:t>
                      </a:r>
                      <a:endParaRPr lang="pl-PL" sz="900">
                        <a:effectLst/>
                      </a:endParaRPr>
                    </a:p>
                    <a:p>
                      <a:pPr algn="ctr">
                        <a:lnSpc>
                          <a:spcPct val="115000"/>
                        </a:lnSpc>
                        <a:spcAft>
                          <a:spcPts val="0"/>
                        </a:spcAft>
                      </a:pPr>
                      <a:r>
                        <a:rPr lang="pl-PL" sz="800">
                          <a:effectLst/>
                        </a:rPr>
                        <a:t>65%-70%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0,5 pkt</a:t>
                      </a:r>
                      <a:endParaRPr lang="pl-PL" sz="900">
                        <a:effectLst/>
                      </a:endParaRPr>
                    </a:p>
                    <a:p>
                      <a:pPr algn="ctr">
                        <a:lnSpc>
                          <a:spcPct val="115000"/>
                        </a:lnSpc>
                        <a:spcAft>
                          <a:spcPts val="0"/>
                        </a:spcAft>
                      </a:pPr>
                      <a:r>
                        <a:rPr lang="pl-PL" sz="800">
                          <a:effectLst/>
                        </a:rPr>
                        <a:t>80%-85%</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a:t>
                      </a:r>
                      <a:endParaRPr lang="pl-PL" sz="900">
                        <a:effectLst/>
                      </a:endParaRPr>
                    </a:p>
                    <a:p>
                      <a:pPr algn="ctr">
                        <a:lnSpc>
                          <a:spcPct val="115000"/>
                        </a:lnSpc>
                        <a:spcAft>
                          <a:spcPts val="0"/>
                        </a:spcAft>
                      </a:pPr>
                      <a:r>
                        <a:rPr lang="pl-PL" sz="800">
                          <a:effectLst/>
                        </a:rPr>
                        <a:t>0,5 pkt</a:t>
                      </a:r>
                      <a:endParaRPr lang="pl-PL" sz="900">
                        <a:effectLst/>
                      </a:endParaRPr>
                    </a:p>
                    <a:p>
                      <a:pPr algn="ctr">
                        <a:lnSpc>
                          <a:spcPct val="115000"/>
                        </a:lnSpc>
                        <a:spcAft>
                          <a:spcPts val="0"/>
                        </a:spcAft>
                      </a:pPr>
                      <a:r>
                        <a:rPr lang="pl-PL" sz="800">
                          <a:effectLst/>
                        </a:rPr>
                        <a:t>20-25%</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r h="651253">
                <a:tc>
                  <a:txBody>
                    <a:bodyPr/>
                    <a:lstStyle/>
                    <a:p>
                      <a:pPr>
                        <a:lnSpc>
                          <a:spcPct val="115000"/>
                        </a:lnSpc>
                        <a:spcAft>
                          <a:spcPts val="0"/>
                        </a:spcAft>
                      </a:pPr>
                      <a:r>
                        <a:rPr lang="pl-PL" sz="700">
                          <a:effectLst/>
                        </a:rPr>
                        <a:t>50% maksymalnej oceny (średni wpływ)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1,5 pkt</a:t>
                      </a:r>
                      <a:endParaRPr lang="pl-PL" sz="900">
                        <a:effectLst/>
                      </a:endParaRPr>
                    </a:p>
                    <a:p>
                      <a:pPr algn="ctr">
                        <a:lnSpc>
                          <a:spcPct val="115000"/>
                        </a:lnSpc>
                        <a:spcAft>
                          <a:spcPts val="0"/>
                        </a:spcAft>
                      </a:pPr>
                      <a:r>
                        <a:rPr lang="pl-PL" sz="800">
                          <a:effectLst/>
                        </a:rPr>
                        <a:t>Pow.2-5 osoby</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1,5 pkt</a:t>
                      </a:r>
                      <a:endParaRPr lang="pl-PL" sz="900">
                        <a:effectLst/>
                      </a:endParaRPr>
                    </a:p>
                    <a:p>
                      <a:pPr algn="ctr">
                        <a:lnSpc>
                          <a:spcPct val="115000"/>
                        </a:lnSpc>
                        <a:spcAft>
                          <a:spcPts val="0"/>
                        </a:spcAft>
                      </a:pPr>
                      <a:r>
                        <a:rPr lang="pl-PL" sz="800">
                          <a:effectLst/>
                        </a:rPr>
                        <a:t>Pow.25-30 uczniów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dirty="0">
                          <a:effectLst/>
                        </a:rPr>
                        <a:t>n/d</a:t>
                      </a:r>
                      <a:endParaRPr lang="pl-P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n/d</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a:t>
                      </a:r>
                      <a:endParaRPr lang="pl-PL" sz="900">
                        <a:effectLst/>
                      </a:endParaRPr>
                    </a:p>
                    <a:p>
                      <a:pPr algn="ctr">
                        <a:lnSpc>
                          <a:spcPct val="115000"/>
                        </a:lnSpc>
                        <a:spcAft>
                          <a:spcPts val="0"/>
                        </a:spcAft>
                      </a:pPr>
                      <a:r>
                        <a:rPr lang="pl-PL" sz="800">
                          <a:effectLst/>
                        </a:rPr>
                        <a:t>1 pkt</a:t>
                      </a:r>
                      <a:endParaRPr lang="pl-PL" sz="900">
                        <a:effectLst/>
                      </a:endParaRPr>
                    </a:p>
                    <a:p>
                      <a:pPr algn="ctr">
                        <a:lnSpc>
                          <a:spcPct val="115000"/>
                        </a:lnSpc>
                        <a:spcAft>
                          <a:spcPts val="0"/>
                        </a:spcAft>
                      </a:pPr>
                      <a:r>
                        <a:rPr lang="pl-PL" sz="800">
                          <a:effectLst/>
                        </a:rPr>
                        <a:t>5-10 os.</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 pkt</a:t>
                      </a:r>
                      <a:endParaRPr lang="pl-PL" sz="900">
                        <a:effectLst/>
                      </a:endParaRPr>
                    </a:p>
                    <a:p>
                      <a:pPr algn="ctr">
                        <a:lnSpc>
                          <a:spcPct val="115000"/>
                        </a:lnSpc>
                        <a:spcAft>
                          <a:spcPts val="0"/>
                        </a:spcAft>
                      </a:pPr>
                      <a:r>
                        <a:rPr lang="pl-PL" sz="800">
                          <a:effectLst/>
                        </a:rPr>
                        <a:t>Pow.70%-73%</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1 pkt</a:t>
                      </a:r>
                      <a:endParaRPr lang="pl-PL" sz="900">
                        <a:effectLst/>
                      </a:endParaRPr>
                    </a:p>
                    <a:p>
                      <a:pPr algn="ctr">
                        <a:lnSpc>
                          <a:spcPct val="115000"/>
                        </a:lnSpc>
                        <a:spcAft>
                          <a:spcPts val="0"/>
                        </a:spcAft>
                      </a:pPr>
                      <a:r>
                        <a:rPr lang="pl-PL" sz="800">
                          <a:effectLst/>
                        </a:rPr>
                        <a:t>pow.85%-89%</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a:t>
                      </a:r>
                      <a:endParaRPr lang="pl-PL" sz="900">
                        <a:effectLst/>
                      </a:endParaRPr>
                    </a:p>
                    <a:p>
                      <a:pPr algn="ctr">
                        <a:lnSpc>
                          <a:spcPct val="115000"/>
                        </a:lnSpc>
                        <a:spcAft>
                          <a:spcPts val="0"/>
                        </a:spcAft>
                      </a:pPr>
                      <a:r>
                        <a:rPr lang="pl-PL" sz="800">
                          <a:effectLst/>
                        </a:rPr>
                        <a:t>1 pkt</a:t>
                      </a:r>
                      <a:endParaRPr lang="pl-PL" sz="900">
                        <a:effectLst/>
                      </a:endParaRPr>
                    </a:p>
                    <a:p>
                      <a:pPr algn="ctr">
                        <a:lnSpc>
                          <a:spcPct val="115000"/>
                        </a:lnSpc>
                        <a:spcAft>
                          <a:spcPts val="0"/>
                        </a:spcAft>
                      </a:pPr>
                      <a:r>
                        <a:rPr lang="pl-PL" sz="800">
                          <a:effectLst/>
                        </a:rPr>
                        <a:t>25-30%</a:t>
                      </a:r>
                      <a:endParaRPr lang="pl-PL" sz="900">
                        <a:effectLst/>
                      </a:endParaRPr>
                    </a:p>
                    <a:p>
                      <a:pPr algn="ctr">
                        <a:lnSpc>
                          <a:spcPct val="115000"/>
                        </a:lnSpc>
                        <a:spcAft>
                          <a:spcPts val="0"/>
                        </a:spcAft>
                      </a:pPr>
                      <a:r>
                        <a:rPr lang="pl-PL" sz="800">
                          <a:effectLst/>
                        </a:rPr>
                        <a:t> </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r h="586128">
                <a:tc>
                  <a:txBody>
                    <a:bodyPr/>
                    <a:lstStyle/>
                    <a:p>
                      <a:pPr>
                        <a:lnSpc>
                          <a:spcPct val="115000"/>
                        </a:lnSpc>
                        <a:spcAft>
                          <a:spcPts val="0"/>
                        </a:spcAft>
                      </a:pPr>
                      <a:r>
                        <a:rPr lang="pl-PL" sz="700">
                          <a:effectLst/>
                        </a:rPr>
                        <a:t>100% maksymalnej oceny (wysoki wpływ)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3 pkt</a:t>
                      </a:r>
                      <a:endParaRPr lang="pl-PL" sz="900">
                        <a:effectLst/>
                      </a:endParaRPr>
                    </a:p>
                    <a:p>
                      <a:pPr algn="ctr">
                        <a:lnSpc>
                          <a:spcPct val="115000"/>
                        </a:lnSpc>
                        <a:spcAft>
                          <a:spcPts val="0"/>
                        </a:spcAft>
                      </a:pPr>
                      <a:r>
                        <a:rPr lang="pl-PL" sz="800">
                          <a:effectLst/>
                        </a:rPr>
                        <a:t>Pow. 5 osób</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3 pkt</a:t>
                      </a:r>
                      <a:endParaRPr lang="pl-PL" sz="900">
                        <a:effectLst/>
                      </a:endParaRPr>
                    </a:p>
                    <a:p>
                      <a:pPr algn="ctr">
                        <a:lnSpc>
                          <a:spcPct val="115000"/>
                        </a:lnSpc>
                        <a:spcAft>
                          <a:spcPts val="0"/>
                        </a:spcAft>
                      </a:pPr>
                      <a:r>
                        <a:rPr lang="pl-PL" sz="800">
                          <a:effectLst/>
                        </a:rPr>
                        <a:t>pow.30 uczniów</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3 pkt</a:t>
                      </a:r>
                      <a:endParaRPr lang="pl-PL" sz="900">
                        <a:effectLst/>
                      </a:endParaRPr>
                    </a:p>
                    <a:p>
                      <a:pPr algn="ctr">
                        <a:lnSpc>
                          <a:spcPct val="115000"/>
                        </a:lnSpc>
                        <a:spcAft>
                          <a:spcPts val="0"/>
                        </a:spcAft>
                      </a:pPr>
                      <a:r>
                        <a:rPr lang="pl-PL" sz="800">
                          <a:effectLst/>
                        </a:rPr>
                        <a:t>pow.1 szt.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3 pkt</a:t>
                      </a:r>
                      <a:endParaRPr lang="pl-PL" sz="900">
                        <a:effectLst/>
                      </a:endParaRPr>
                    </a:p>
                    <a:p>
                      <a:pPr algn="ctr">
                        <a:lnSpc>
                          <a:spcPct val="115000"/>
                        </a:lnSpc>
                        <a:spcAft>
                          <a:spcPts val="0"/>
                        </a:spcAft>
                      </a:pPr>
                      <a:r>
                        <a:rPr lang="pl-PL" sz="800">
                          <a:effectLst/>
                        </a:rPr>
                        <a:t>pow.1 szt.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dirty="0">
                          <a:effectLst/>
                        </a:rPr>
                        <a:t> </a:t>
                      </a:r>
                      <a:endParaRPr lang="pl-PL" sz="900" dirty="0">
                        <a:effectLst/>
                      </a:endParaRPr>
                    </a:p>
                    <a:p>
                      <a:pPr algn="ctr">
                        <a:lnSpc>
                          <a:spcPct val="115000"/>
                        </a:lnSpc>
                        <a:spcAft>
                          <a:spcPts val="0"/>
                        </a:spcAft>
                      </a:pPr>
                      <a:r>
                        <a:rPr lang="pl-PL" sz="800" dirty="0">
                          <a:effectLst/>
                        </a:rPr>
                        <a:t>2 pkt</a:t>
                      </a:r>
                      <a:endParaRPr lang="pl-PL" sz="900" dirty="0">
                        <a:effectLst/>
                      </a:endParaRPr>
                    </a:p>
                    <a:p>
                      <a:pPr algn="ctr">
                        <a:lnSpc>
                          <a:spcPct val="115000"/>
                        </a:lnSpc>
                        <a:spcAft>
                          <a:spcPts val="0"/>
                        </a:spcAft>
                      </a:pPr>
                      <a:r>
                        <a:rPr lang="pl-PL" sz="800" dirty="0">
                          <a:effectLst/>
                        </a:rPr>
                        <a:t>Pow.10 os.</a:t>
                      </a:r>
                      <a:endParaRPr lang="pl-P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2 pkt</a:t>
                      </a:r>
                      <a:endParaRPr lang="pl-PL" sz="900">
                        <a:effectLst/>
                      </a:endParaRPr>
                    </a:p>
                    <a:p>
                      <a:pPr algn="ctr">
                        <a:lnSpc>
                          <a:spcPct val="115000"/>
                        </a:lnSpc>
                        <a:spcAft>
                          <a:spcPts val="0"/>
                        </a:spcAft>
                      </a:pPr>
                      <a:r>
                        <a:rPr lang="pl-PL" sz="800">
                          <a:effectLst/>
                        </a:rPr>
                        <a:t>pow. 73%</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2 pkt</a:t>
                      </a:r>
                      <a:endParaRPr lang="pl-PL" sz="900">
                        <a:effectLst/>
                      </a:endParaRPr>
                    </a:p>
                    <a:p>
                      <a:pPr algn="ctr">
                        <a:lnSpc>
                          <a:spcPct val="115000"/>
                        </a:lnSpc>
                        <a:spcAft>
                          <a:spcPts val="0"/>
                        </a:spcAft>
                      </a:pPr>
                      <a:r>
                        <a:rPr lang="pl-PL" sz="800">
                          <a:effectLst/>
                        </a:rPr>
                        <a:t>pow. 89%</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nchor="ctr"/>
                </a:tc>
                <a:tc>
                  <a:txBody>
                    <a:bodyPr/>
                    <a:lstStyle/>
                    <a:p>
                      <a:pPr algn="ctr">
                        <a:lnSpc>
                          <a:spcPct val="115000"/>
                        </a:lnSpc>
                        <a:spcAft>
                          <a:spcPts val="0"/>
                        </a:spcAft>
                      </a:pPr>
                      <a:r>
                        <a:rPr lang="pl-PL" sz="800">
                          <a:effectLst/>
                        </a:rPr>
                        <a:t> </a:t>
                      </a:r>
                      <a:endParaRPr lang="pl-PL" sz="900">
                        <a:effectLst/>
                      </a:endParaRPr>
                    </a:p>
                    <a:p>
                      <a:pPr algn="ctr">
                        <a:lnSpc>
                          <a:spcPct val="115000"/>
                        </a:lnSpc>
                        <a:spcAft>
                          <a:spcPts val="0"/>
                        </a:spcAft>
                      </a:pPr>
                      <a:r>
                        <a:rPr lang="pl-PL" sz="800">
                          <a:effectLst/>
                        </a:rPr>
                        <a:t>2pkt</a:t>
                      </a:r>
                      <a:endParaRPr lang="pl-PL" sz="900">
                        <a:effectLst/>
                      </a:endParaRPr>
                    </a:p>
                    <a:p>
                      <a:pPr algn="ctr">
                        <a:lnSpc>
                          <a:spcPct val="115000"/>
                        </a:lnSpc>
                        <a:spcAft>
                          <a:spcPts val="0"/>
                        </a:spcAft>
                      </a:pPr>
                      <a:r>
                        <a:rPr lang="pl-PL" sz="800">
                          <a:effectLst/>
                        </a:rPr>
                        <a:t>Pow.30%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r h="293063">
                <a:tc>
                  <a:txBody>
                    <a:bodyPr/>
                    <a:lstStyle/>
                    <a:p>
                      <a:pPr>
                        <a:lnSpc>
                          <a:spcPct val="115000"/>
                        </a:lnSpc>
                        <a:spcAft>
                          <a:spcPts val="0"/>
                        </a:spcAft>
                      </a:pPr>
                      <a:r>
                        <a:rPr lang="pl-PL" sz="700">
                          <a:effectLst/>
                        </a:rPr>
                        <a:t>Waga danego wskaźnika</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15%</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15%</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15%</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dirty="0">
                          <a:effectLst/>
                        </a:rPr>
                        <a:t>15%</a:t>
                      </a:r>
                      <a:endParaRPr lang="pl-P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10%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r h="525603">
                <a:tc>
                  <a:txBody>
                    <a:bodyPr/>
                    <a:lstStyle/>
                    <a:p>
                      <a:pPr>
                        <a:lnSpc>
                          <a:spcPct val="115000"/>
                        </a:lnSpc>
                        <a:spcAft>
                          <a:spcPts val="0"/>
                        </a:spcAft>
                      </a:pPr>
                      <a:r>
                        <a:rPr lang="pl-PL" sz="700">
                          <a:effectLst/>
                        </a:rPr>
                        <a:t>Ocena:</a:t>
                      </a:r>
                      <a:br>
                        <a:rPr lang="pl-PL" sz="700">
                          <a:effectLst/>
                        </a:rPr>
                      </a:br>
                      <a:r>
                        <a:rPr lang="pl-PL" sz="700">
                          <a:effectLst/>
                        </a:rPr>
                        <a:t>(max 20 pkt. – 100%)</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3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3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3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3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2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2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a:effectLst/>
                        </a:rPr>
                        <a:t>2 pkt</a:t>
                      </a:r>
                      <a:endParaRPr lang="pl-PL"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c>
                  <a:txBody>
                    <a:bodyPr/>
                    <a:lstStyle/>
                    <a:p>
                      <a:pPr algn="ctr">
                        <a:lnSpc>
                          <a:spcPct val="115000"/>
                        </a:lnSpc>
                        <a:spcAft>
                          <a:spcPts val="0"/>
                        </a:spcAft>
                      </a:pPr>
                      <a:r>
                        <a:rPr lang="pl-PL" sz="800" dirty="0">
                          <a:effectLst/>
                        </a:rPr>
                        <a:t>2 pkt</a:t>
                      </a:r>
                      <a:endParaRPr lang="pl-PL"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113" marR="54113" marT="0" marB="0"/>
                </a:tc>
              </a:tr>
            </a:tbl>
          </a:graphicData>
        </a:graphic>
      </p:graphicFrame>
    </p:spTree>
    <p:extLst>
      <p:ext uri="{BB962C8B-B14F-4D97-AF65-F5344CB8AC3E}">
        <p14:creationId xmlns:p14="http://schemas.microsoft.com/office/powerpoint/2010/main" val="387119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3</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793385358"/>
              </p:ext>
            </p:extLst>
          </p:nvPr>
        </p:nvGraphicFramePr>
        <p:xfrm>
          <a:off x="251520" y="2060848"/>
          <a:ext cx="878497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2426567751"/>
              </p:ext>
            </p:extLst>
          </p:nvPr>
        </p:nvGraphicFramePr>
        <p:xfrm>
          <a:off x="0" y="1844824"/>
          <a:ext cx="9144000" cy="4854715"/>
        </p:xfrm>
        <a:graphic>
          <a:graphicData uri="http://schemas.openxmlformats.org/drawingml/2006/table">
            <a:tbl>
              <a:tblPr firstRow="1" bandRow="1">
                <a:tableStyleId>{5C22544A-7EE6-4342-B048-85BDC9FD1C3A}</a:tableStyleId>
              </a:tblPr>
              <a:tblGrid>
                <a:gridCol w="3275856"/>
                <a:gridCol w="5868144"/>
              </a:tblGrid>
              <a:tr h="523136">
                <a:tc>
                  <a:txBody>
                    <a:bodyPr/>
                    <a:lstStyle/>
                    <a:p>
                      <a:pPr algn="ctr"/>
                      <a:r>
                        <a:rPr lang="pl-PL" sz="1600" b="1" kern="1200" dirty="0" smtClean="0">
                          <a:solidFill>
                            <a:schemeClr val="lt1"/>
                          </a:solidFill>
                          <a:effectLst/>
                          <a:latin typeface="+mn-lt"/>
                          <a:ea typeface="+mn-ea"/>
                          <a:cs typeface="+mn-cs"/>
                        </a:rPr>
                        <a:t>Punktacja</a:t>
                      </a:r>
                      <a:endParaRPr lang="pl-PL" sz="1600" b="1" kern="1200" dirty="0">
                        <a:solidFill>
                          <a:schemeClr val="lt1"/>
                        </a:solidFill>
                        <a:effectLst/>
                        <a:latin typeface="+mn-lt"/>
                        <a:ea typeface="+mn-ea"/>
                        <a:cs typeface="+mn-cs"/>
                      </a:endParaRPr>
                    </a:p>
                  </a:txBody>
                  <a:tcPr anchor="ctr">
                    <a:solidFill>
                      <a:schemeClr val="tx2">
                        <a:lumMod val="50000"/>
                      </a:schemeClr>
                    </a:solidFill>
                  </a:tcPr>
                </a:tc>
                <a:tc>
                  <a:txBody>
                    <a:bodyPr/>
                    <a:lstStyle/>
                    <a:p>
                      <a:pPr algn="ctr"/>
                      <a:r>
                        <a:rPr lang="pl-PL" sz="1600" dirty="0" smtClean="0"/>
                        <a:t>Opis</a:t>
                      </a:r>
                      <a:endParaRPr lang="pl-PL" sz="1600" dirty="0"/>
                    </a:p>
                  </a:txBody>
                  <a:tcPr anchor="ctr">
                    <a:solidFill>
                      <a:schemeClr val="tx2">
                        <a:lumMod val="50000"/>
                      </a:schemeClr>
                    </a:solidFill>
                  </a:tcPr>
                </a:tc>
              </a:tr>
              <a:tr h="902760">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0 </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Brak komplementarności</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r>
              <a:tr h="822841">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25% maksymalnej </a:t>
                      </a: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oceny-</a:t>
                      </a:r>
                    </a:p>
                    <a:p>
                      <a:pPr algn="ctr">
                        <a:lnSpc>
                          <a:spcPct val="115000"/>
                        </a:lnSpc>
                        <a:spcAft>
                          <a:spcPts val="0"/>
                        </a:spcAft>
                      </a:pP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 1,25 pkt.</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Projekt komplementarny z co najmniej </a:t>
                      </a:r>
                      <a:r>
                        <a:rPr lang="pl-PL" sz="2000" b="1" kern="50" dirty="0">
                          <a:effectLst/>
                          <a:latin typeface="Calibri" panose="020F0502020204030204" pitchFamily="34" charset="0"/>
                          <a:ea typeface="Times New Roman" panose="02020603050405020304" pitchFamily="18" charset="0"/>
                          <a:cs typeface="Tahoma" panose="020B0604030504040204" pitchFamily="34" charset="0"/>
                        </a:rPr>
                        <a:t>jednym </a:t>
                      </a: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 projektem</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r>
              <a:tr h="957491">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50% maksymalnej </a:t>
                      </a: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oceny- </a:t>
                      </a:r>
                    </a:p>
                    <a:p>
                      <a:pPr algn="ctr">
                        <a:lnSpc>
                          <a:spcPct val="115000"/>
                        </a:lnSpc>
                        <a:spcAft>
                          <a:spcPts val="0"/>
                        </a:spcAft>
                      </a:pP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2,5 pkt.</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Projekt komplementarny z co najmniej </a:t>
                      </a:r>
                      <a:r>
                        <a:rPr lang="pl-PL" sz="2000" b="1" kern="50" dirty="0">
                          <a:effectLst/>
                          <a:latin typeface="Calibri" panose="020F0502020204030204" pitchFamily="34" charset="0"/>
                          <a:ea typeface="Times New Roman" panose="02020603050405020304" pitchFamily="18" charset="0"/>
                          <a:cs typeface="Tahoma" panose="020B0604030504040204" pitchFamily="34" charset="0"/>
                        </a:rPr>
                        <a:t>dwoma</a:t>
                      </a: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 projektami</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r>
              <a:tr h="822841">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100%</a:t>
                      </a:r>
                      <a:r>
                        <a:rPr lang="pl-PL" sz="2000" b="0" dirty="0">
                          <a:effectLst/>
                          <a:latin typeface="Calibri" panose="020F0502020204030204" pitchFamily="34" charset="0"/>
                          <a:ea typeface="PMingLiU"/>
                          <a:cs typeface="Arial" panose="020B0604020202020204" pitchFamily="34" charset="0"/>
                        </a:rPr>
                        <a:t> </a:t>
                      </a: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maksymalnej </a:t>
                      </a: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oceny-</a:t>
                      </a:r>
                    </a:p>
                    <a:p>
                      <a:pPr algn="ctr">
                        <a:lnSpc>
                          <a:spcPct val="115000"/>
                        </a:lnSpc>
                        <a:spcAft>
                          <a:spcPts val="0"/>
                        </a:spcAft>
                      </a:pPr>
                      <a:r>
                        <a:rPr lang="pl-PL" sz="2000" b="0" kern="50" dirty="0" smtClean="0">
                          <a:effectLst/>
                          <a:latin typeface="Calibri" panose="020F0502020204030204" pitchFamily="34" charset="0"/>
                          <a:ea typeface="PMingLiU"/>
                          <a:cs typeface="Tahoma" panose="020B0604030504040204" pitchFamily="34" charset="0"/>
                        </a:rPr>
                        <a:t>5 pkt.</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Projekt komplementarny z co najmniej </a:t>
                      </a:r>
                      <a:r>
                        <a:rPr lang="pl-PL" sz="2000" b="1" kern="50" dirty="0">
                          <a:effectLst/>
                          <a:latin typeface="Calibri" panose="020F0502020204030204" pitchFamily="34" charset="0"/>
                          <a:ea typeface="Times New Roman" panose="02020603050405020304" pitchFamily="18" charset="0"/>
                          <a:cs typeface="Tahoma" panose="020B0604030504040204" pitchFamily="34" charset="0"/>
                        </a:rPr>
                        <a:t>czteroma </a:t>
                      </a: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projektami</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r>
              <a:tr h="825646">
                <a:tc>
                  <a:txBody>
                    <a:bodyPr/>
                    <a:lstStyle/>
                    <a:p>
                      <a:pPr algn="ctr">
                        <a:lnSpc>
                          <a:spcPct val="115000"/>
                        </a:lnSpc>
                        <a:spcAft>
                          <a:spcPts val="0"/>
                        </a:spcAft>
                      </a:pP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Ocena</a:t>
                      </a: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 (</a:t>
                      </a: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max </a:t>
                      </a: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5pkt</a:t>
                      </a:r>
                      <a:r>
                        <a:rPr lang="pl-PL" sz="2000" b="0" kern="50" dirty="0">
                          <a:effectLst/>
                          <a:latin typeface="Calibri" panose="020F0502020204030204" pitchFamily="34" charset="0"/>
                          <a:ea typeface="Times New Roman" panose="02020603050405020304" pitchFamily="18" charset="0"/>
                          <a:cs typeface="Tahoma" panose="020B0604030504040204" pitchFamily="34" charset="0"/>
                        </a:rPr>
                        <a:t>. – 100</a:t>
                      </a:r>
                      <a:r>
                        <a:rPr lang="pl-PL" sz="2000" b="0" kern="50" dirty="0" smtClean="0">
                          <a:effectLst/>
                          <a:latin typeface="Calibri" panose="020F0502020204030204" pitchFamily="34" charset="0"/>
                          <a:ea typeface="Times New Roman" panose="02020603050405020304" pitchFamily="18" charset="0"/>
                          <a:cs typeface="Tahoma" panose="020B0604030504040204" pitchFamily="34" charset="0"/>
                        </a:rPr>
                        <a:t>%)</a:t>
                      </a:r>
                      <a:endParaRPr lang="pl-PL" sz="2000" b="0" dirty="0">
                        <a:effectLst/>
                        <a:latin typeface="Calibri" panose="020F0502020204030204" pitchFamily="34" charset="0"/>
                        <a:ea typeface="PMingLiU"/>
                        <a:cs typeface="Arial" panose="020B0604020202020204" pitchFamily="34" charset="0"/>
                      </a:endParaRPr>
                    </a:p>
                  </a:txBody>
                  <a:tcPr marL="68580" marR="68580" marT="0" marB="0" anchor="ctr"/>
                </a:tc>
                <a:tc>
                  <a:txBody>
                    <a:bodyPr/>
                    <a:lstStyle/>
                    <a:p>
                      <a:endParaRPr lang="pl-PL" dirty="0"/>
                    </a:p>
                  </a:txBody>
                  <a:tcPr anchor="ctr"/>
                </a:tc>
              </a:tr>
            </a:tbl>
          </a:graphicData>
        </a:graphic>
      </p:graphicFrame>
      <p:sp>
        <p:nvSpPr>
          <p:cNvPr id="5" name="pole tekstowe 4"/>
          <p:cNvSpPr txBox="1"/>
          <p:nvPr/>
        </p:nvSpPr>
        <p:spPr>
          <a:xfrm>
            <a:off x="1" y="1198493"/>
            <a:ext cx="9143999" cy="369332"/>
          </a:xfrm>
          <a:prstGeom prst="rect">
            <a:avLst/>
          </a:prstGeom>
          <a:solidFill>
            <a:schemeClr val="accent2">
              <a:lumMod val="75000"/>
            </a:schemeClr>
          </a:solidFill>
        </p:spPr>
        <p:txBody>
          <a:bodyPr wrap="square" rtlCol="0">
            <a:spAutoFit/>
          </a:bodyPr>
          <a:lstStyle/>
          <a:p>
            <a:pPr algn="ctr"/>
            <a:r>
              <a:rPr lang="pl-PL" b="1" dirty="0" smtClean="0">
                <a:solidFill>
                  <a:schemeClr val="bg1"/>
                </a:solidFill>
              </a:rPr>
              <a:t>Punktacja do kryterium nr 3 Komplementarny charakter projektu</a:t>
            </a:r>
            <a:endParaRPr lang="pl-PL" dirty="0">
              <a:solidFill>
                <a:schemeClr val="bg1"/>
              </a:solidFill>
            </a:endParaRPr>
          </a:p>
        </p:txBody>
      </p:sp>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smtClean="0"/>
              <a:t/>
            </a:r>
            <a:br>
              <a:rPr lang="pl-PL" sz="2200" b="1" dirty="0" smtClean="0"/>
            </a:br>
            <a:r>
              <a:rPr lang="pl-PL" sz="2700" b="1" dirty="0" smtClean="0"/>
              <a:t>II sekcja - MINIMUM </a:t>
            </a:r>
            <a:r>
              <a:rPr lang="pl-PL" sz="2700" b="1" dirty="0"/>
              <a:t>PUNKTOWE</a:t>
            </a:r>
            <a:br>
              <a:rPr lang="pl-PL" sz="2700" b="1" dirty="0"/>
            </a:br>
            <a:r>
              <a:rPr lang="pl-PL" sz="2700" b="1" dirty="0"/>
              <a:t>Uzyskanie przez projekt minimum </a:t>
            </a:r>
            <a:r>
              <a:rPr lang="pl-PL" sz="2700" b="1" dirty="0" smtClean="0"/>
              <a:t>punktowego</a:t>
            </a:r>
            <a:r>
              <a:rPr lang="pl-PL" sz="2700" b="1" dirty="0"/>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667362094"/>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3924071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249</a:t>
            </a:r>
            <a:r>
              <a:rPr lang="pl-PL" sz="2400"/>
              <a:t> </a:t>
            </a:r>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836712"/>
            <a:ext cx="9036496" cy="5904656"/>
          </a:xfrm>
        </p:spPr>
        <p:txBody>
          <a:bodyPr>
            <a:normAutofit fontScale="90000"/>
          </a:bodyPr>
          <a:lstStyle/>
          <a:p>
            <a:r>
              <a:rPr lang="pl-PL" sz="3200" dirty="0" smtClean="0"/>
              <a:t/>
            </a:r>
            <a:br>
              <a:rPr lang="pl-PL" sz="3200" dirty="0" smtClean="0"/>
            </a:br>
            <a:r>
              <a:rPr lang="pl-PL" sz="3200" b="1" u="sng" dirty="0" smtClean="0"/>
              <a:t>Podstawowe informacje:</a:t>
            </a:r>
            <a:r>
              <a:rPr lang="pl-PL" sz="3200" dirty="0" smtClean="0"/>
              <a:t/>
            </a:r>
            <a:br>
              <a:rPr lang="pl-PL" sz="3200" dirty="0" smtClean="0"/>
            </a:br>
            <a:r>
              <a:rPr lang="pl-PL" sz="1800" dirty="0" smtClean="0"/>
              <a:t/>
            </a:r>
            <a:br>
              <a:rPr lang="pl-PL" sz="1800" dirty="0" smtClean="0"/>
            </a:br>
            <a:r>
              <a:rPr lang="pl-PL" sz="2000" dirty="0" smtClean="0"/>
              <a:t>Poddziałanie 10.4.3 Dostosowanie systemów kształcenia i szkolenia zawodowego do potrzeb rynku pracy–</a:t>
            </a:r>
            <a:r>
              <a:rPr lang="pl-PL" sz="2000" dirty="0"/>
              <a:t> </a:t>
            </a:r>
            <a:r>
              <a:rPr lang="pl-PL" sz="2000" dirty="0" smtClean="0"/>
              <a:t> </a:t>
            </a:r>
            <a:r>
              <a:rPr lang="pl-PL" sz="2000" dirty="0"/>
              <a:t>ZIT </a:t>
            </a:r>
            <a:r>
              <a:rPr lang="pl-PL" sz="2000" dirty="0" smtClean="0"/>
              <a:t>AJ</a:t>
            </a:r>
            <a:br>
              <a:rPr lang="pl-PL" sz="2000" dirty="0" smtClean="0"/>
            </a:br>
            <a:r>
              <a:rPr lang="pl-PL" sz="2000" dirty="0" smtClean="0"/>
              <a:t>schemat A, B, C, D, E, G, H</a:t>
            </a:r>
            <a:br>
              <a:rPr lang="pl-PL" sz="2000" dirty="0" smtClean="0"/>
            </a:br>
            <a:r>
              <a:rPr lang="pl-PL" sz="2000" dirty="0" smtClean="0"/>
              <a:t/>
            </a:r>
            <a:br>
              <a:rPr lang="pl-PL" sz="2000" dirty="0" smtClean="0"/>
            </a:br>
            <a:r>
              <a:rPr lang="pl-PL" sz="2000" b="1" dirty="0">
                <a:solidFill>
                  <a:srgbClr val="FF0000"/>
                </a:solidFill>
              </a:rPr>
              <a:t>Nr naboru RPDS.10.04.03-IZ.00-02-228/17</a:t>
            </a:r>
            <a:br>
              <a:rPr lang="pl-PL" sz="2000" b="1" dirty="0">
                <a:solidFill>
                  <a:srgbClr val="FF0000"/>
                </a:solidFill>
              </a:rPr>
            </a:br>
            <a:r>
              <a:rPr lang="pl-PL" sz="2000" b="1" dirty="0">
                <a:solidFill>
                  <a:srgbClr val="FF0000"/>
                </a:solidFill>
              </a:rPr>
              <a:t/>
            </a:r>
            <a:br>
              <a:rPr lang="pl-PL" sz="2000" b="1" dirty="0">
                <a:solidFill>
                  <a:srgbClr val="FF0000"/>
                </a:solidFill>
              </a:rPr>
            </a:br>
            <a:r>
              <a:rPr lang="pl-PL" sz="2000" b="1" dirty="0"/>
              <a:t>Nabór trwa od 06.03.2017- do </a:t>
            </a:r>
            <a:r>
              <a:rPr lang="pl-PL" sz="2000" b="1" dirty="0" smtClean="0"/>
              <a:t>20.03.2017</a:t>
            </a:r>
            <a:br>
              <a:rPr lang="pl-PL" sz="2000" b="1" dirty="0" smtClean="0"/>
            </a:br>
            <a:r>
              <a:rPr lang="pl-PL" sz="2000" dirty="0" smtClean="0"/>
              <a:t/>
            </a:r>
            <a:br>
              <a:rPr lang="pl-PL" sz="2000" dirty="0" smtClean="0"/>
            </a:br>
            <a:r>
              <a:rPr lang="pl-PL" sz="1900" b="1" dirty="0">
                <a:solidFill>
                  <a:srgbClr val="FF0000"/>
                </a:solidFill>
              </a:rPr>
              <a:t>Kwota środków europejskich przeznaczona na konkurs wynosi </a:t>
            </a:r>
            <a:r>
              <a:rPr lang="pl-PL" sz="1900" b="1" dirty="0"/>
              <a:t> </a:t>
            </a:r>
            <a:r>
              <a:rPr lang="pl-PL" sz="1900" b="1" dirty="0">
                <a:solidFill>
                  <a:srgbClr val="FF0000"/>
                </a:solidFill>
              </a:rPr>
              <a:t>795 936 EUR  ( tj. 3 447 199 zł). </a:t>
            </a:r>
            <a:r>
              <a:rPr lang="pl-PL" sz="2000" b="1" dirty="0">
                <a:solidFill>
                  <a:srgbClr val="FF0000"/>
                </a:solidFill>
              </a:rPr>
              <a:t/>
            </a:r>
            <a:br>
              <a:rPr lang="pl-PL" sz="2000" b="1" dirty="0">
                <a:solidFill>
                  <a:srgbClr val="FF0000"/>
                </a:solidFill>
              </a:rPr>
            </a:br>
            <a:r>
              <a:rPr lang="pl-PL" sz="2000" b="1" dirty="0" smtClean="0">
                <a:solidFill>
                  <a:srgbClr val="FF0000"/>
                </a:solidFill>
              </a:rPr>
              <a:t/>
            </a:r>
            <a:br>
              <a:rPr lang="pl-PL" sz="2000" b="1" dirty="0" smtClean="0">
                <a:solidFill>
                  <a:srgbClr val="FF0000"/>
                </a:solidFill>
              </a:rPr>
            </a:br>
            <a:r>
              <a:rPr lang="pl-PL" sz="2000" b="1" dirty="0" smtClean="0"/>
              <a:t>Kwota </a:t>
            </a:r>
            <a:r>
              <a:rPr lang="pl-PL" sz="2000" b="1" dirty="0"/>
              <a:t>przeznaczona na dofinansowanie projektów zostanie zwiększona o środki z budżetu państwa w zależności od poziomu planowanego przez Wnioskodawcę wkładu własnego.</a:t>
            </a:r>
            <a:r>
              <a:rPr lang="pl-PL" sz="2000" dirty="0"/>
              <a:t>	</a:t>
            </a:r>
            <a:r>
              <a:rPr lang="pl-PL" sz="2000" dirty="0" smtClean="0"/>
              <a:t/>
            </a:r>
            <a:br>
              <a:rPr lang="pl-PL" sz="2000" dirty="0" smtClean="0"/>
            </a:br>
            <a:r>
              <a:rPr lang="pl-PL" sz="2000" dirty="0"/>
              <a:t/>
            </a:r>
            <a:br>
              <a:rPr lang="pl-PL" sz="2000" dirty="0"/>
            </a:br>
            <a:r>
              <a:rPr lang="pl-PL" sz="2000" dirty="0" smtClean="0"/>
              <a:t>Nabór dedykowany Wnioskodawcom planującym realizację projektów </a:t>
            </a:r>
            <a:r>
              <a:rPr lang="pl-PL" sz="2000" u="sng" dirty="0" smtClean="0"/>
              <a:t>na obszarze Aglomeracji Jeleniogórskiej określonej w Strategii ZIT AJ</a:t>
            </a:r>
            <a:r>
              <a:rPr lang="pl-PL" sz="1800" u="sng" dirty="0" smtClean="0"/>
              <a:t/>
            </a:r>
            <a:br>
              <a:rPr lang="pl-PL" sz="1800" u="sng" dirty="0" smtClean="0"/>
            </a:br>
            <a:r>
              <a:rPr lang="pl-PL" sz="1800" b="1" dirty="0" smtClean="0"/>
              <a:t/>
            </a:r>
            <a:br>
              <a:rPr lang="pl-PL" sz="1800" b="1" dirty="0" smtClean="0"/>
            </a:br>
            <a:r>
              <a:rPr lang="pl-PL" sz="1800" b="1" dirty="0" smtClean="0">
                <a:solidFill>
                  <a:srgbClr val="FF0000"/>
                </a:solidFill>
              </a:rPr>
              <a:t/>
            </a:r>
            <a:br>
              <a:rPr lang="pl-PL" sz="1800" b="1" dirty="0" smtClean="0">
                <a:solidFill>
                  <a:srgbClr val="FF0000"/>
                </a:solidFill>
              </a:rPr>
            </a:br>
            <a:r>
              <a:rPr lang="pl-PL" sz="1800" dirty="0"/>
              <a:t/>
            </a:r>
            <a:br>
              <a:rPr lang="pl-PL" sz="1800" dirty="0"/>
            </a:br>
            <a:r>
              <a:rPr lang="pl-PL" sz="1400" b="1" dirty="0"/>
              <a:t/>
            </a:r>
            <a:br>
              <a:rPr lang="pl-PL" sz="1400" b="1" dirty="0"/>
            </a:br>
            <a:endParaRPr lang="pl-PL" sz="14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697287"/>
            <a:ext cx="8229601" cy="1075529"/>
          </a:xfrm>
        </p:spPr>
        <p:txBody>
          <a:bodyPr>
            <a:normAutofit/>
          </a:bodyPr>
          <a:lstStyle/>
          <a:p>
            <a:r>
              <a:rPr lang="pl-PL" sz="2400" b="1" dirty="0" smtClean="0"/>
              <a:t>ZIT AJ działa w oparciu o Strategię ZIT AJ</a:t>
            </a:r>
            <a:endParaRPr lang="pl-PL" sz="24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pic>
        <p:nvPicPr>
          <p:cNvPr id="7" name="Obraz 6"/>
          <p:cNvPicPr/>
          <p:nvPr/>
        </p:nvPicPr>
        <p:blipFill>
          <a:blip r:embed="rId5"/>
          <a:stretch>
            <a:fillRect/>
          </a:stretch>
        </p:blipFill>
        <p:spPr>
          <a:xfrm>
            <a:off x="1691680" y="1772817"/>
            <a:ext cx="5760640" cy="2592288"/>
          </a:xfrm>
          <a:prstGeom prst="rect">
            <a:avLst/>
          </a:prstGeom>
        </p:spPr>
      </p:pic>
      <p:pic>
        <p:nvPicPr>
          <p:cNvPr id="8" name="Obraz 7"/>
          <p:cNvPicPr/>
          <p:nvPr/>
        </p:nvPicPr>
        <p:blipFill>
          <a:blip r:embed="rId6"/>
          <a:stretch>
            <a:fillRect/>
          </a:stretch>
        </p:blipFill>
        <p:spPr>
          <a:xfrm>
            <a:off x="2474108" y="4365104"/>
            <a:ext cx="4182110" cy="2352675"/>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7199" y="332656"/>
            <a:ext cx="8229601" cy="1143000"/>
          </a:xfrm>
        </p:spPr>
        <p:txBody>
          <a:bodyPr>
            <a:normAutofit/>
          </a:bodyPr>
          <a:lstStyle/>
          <a:p>
            <a:endParaRPr lang="pl-PL" sz="3800" dirty="0"/>
          </a:p>
        </p:txBody>
      </p:sp>
      <p:sp>
        <p:nvSpPr>
          <p:cNvPr id="3" name="Symbol zastępczy zawartości 2"/>
          <p:cNvSpPr>
            <a:spLocks noGrp="1"/>
          </p:cNvSpPr>
          <p:nvPr>
            <p:ph idx="1"/>
          </p:nvPr>
        </p:nvSpPr>
        <p:spPr>
          <a:xfrm>
            <a:off x="457199" y="1052736"/>
            <a:ext cx="8229601" cy="5246043"/>
          </a:xfrm>
        </p:spPr>
        <p:txBody>
          <a:bodyPr>
            <a:normAutofit/>
          </a:bodyPr>
          <a:lstStyle/>
          <a:p>
            <a:pPr marL="0" lvl="0" indent="0" algn="just">
              <a:buNone/>
            </a:pPr>
            <a:endParaRPr lang="pl-PL" sz="2400" dirty="0" smtClean="0"/>
          </a:p>
          <a:p>
            <a:pPr marL="0" lvl="0" indent="0" algn="just">
              <a:buNone/>
            </a:pPr>
            <a:endParaRPr lang="pl-PL" sz="2400" dirty="0"/>
          </a:p>
          <a:p>
            <a:pPr marL="0" indent="0" algn="ctr">
              <a:buNone/>
            </a:pPr>
            <a:r>
              <a:rPr lang="pl-PL" sz="2400" dirty="0"/>
              <a:t>Celem głównym Strategii ZIT Aglomeracji Jeleniogórskiej jest </a:t>
            </a:r>
            <a:endParaRPr lang="pl-PL" sz="2400" dirty="0" smtClean="0"/>
          </a:p>
          <a:p>
            <a:pPr marL="0" indent="0" algn="ctr">
              <a:buNone/>
            </a:pPr>
            <a:endParaRPr lang="pl-PL" sz="2400" dirty="0" smtClean="0"/>
          </a:p>
          <a:p>
            <a:pPr marL="0" indent="0" algn="ctr">
              <a:buNone/>
            </a:pPr>
            <a:r>
              <a:rPr lang="pl-PL" sz="2400" b="1" dirty="0" smtClean="0"/>
              <a:t>"</a:t>
            </a:r>
            <a:r>
              <a:rPr lang="pl-PL" sz="2400" b="1" dirty="0"/>
              <a:t>Integracja obszaru AJ w spójny organizm wzmacniający swoją konkurencyjność poprzez rozwój dostępności komunikacyjnej i innowacyjnej przedsiębiorczości oraz potencjału turystycznego, przyrodniczego i kulturowego dla poprawy życia </a:t>
            </a:r>
            <a:r>
              <a:rPr lang="pl-PL" sz="2400" b="1" dirty="0" smtClean="0"/>
              <a:t>mieszkańców„</a:t>
            </a:r>
          </a:p>
          <a:p>
            <a:pPr marL="0" indent="0" algn="ctr">
              <a:buNone/>
            </a:pPr>
            <a:endParaRPr lang="pl-PL" sz="2400" dirty="0" smtClean="0"/>
          </a:p>
          <a:p>
            <a:pPr marL="0" indent="0" algn="ctr">
              <a:buNone/>
            </a:pPr>
            <a:endParaRPr lang="pl-PL" sz="2400" dirty="0"/>
          </a:p>
          <a:p>
            <a:pPr marL="0" indent="0" algn="ctr">
              <a:buNone/>
            </a:pPr>
            <a:r>
              <a:rPr lang="pl-PL" sz="2400" dirty="0" smtClean="0"/>
              <a:t>W Strategii </a:t>
            </a:r>
            <a:r>
              <a:rPr lang="pl-PL" sz="2400" dirty="0"/>
              <a:t>ZIT AJ zidentyfikowano cztery wzajemnie ze sobą powiązane priorytety:</a:t>
            </a:r>
          </a:p>
          <a:p>
            <a:pPr marL="0" lvl="0" indent="0" algn="just">
              <a:buNone/>
            </a:pPr>
            <a:endParaRPr lang="pl-PL" sz="2400" dirty="0" smtClean="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486306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1" y="980728"/>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945940" y="1772816"/>
            <a:ext cx="7416824" cy="4770537"/>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u="sng" dirty="0" smtClean="0">
                <a:solidFill>
                  <a:srgbClr val="FF0000"/>
                </a:solidFill>
              </a:rPr>
              <a:t>Aktywni zawodowo i społecznie mieszkańcy AJ</a:t>
            </a:r>
          </a:p>
          <a:p>
            <a:r>
              <a:rPr lang="pl-PL" sz="1600" b="1" dirty="0" smtClean="0">
                <a:solidFill>
                  <a:srgbClr val="FF0000"/>
                </a:solidFill>
              </a:rPr>
              <a:t>(Działanie 4.2 Pobudzenie aktywności i kreatywności społecznej na rzecz AJ)</a:t>
            </a:r>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827584" y="2420888"/>
            <a:ext cx="7344816" cy="4032448"/>
          </a:xfrm>
        </p:spPr>
        <p:txBody>
          <a:bodyPr>
            <a:normAutofit fontScale="90000"/>
          </a:bodyPr>
          <a:lstStyle/>
          <a:p>
            <a:r>
              <a:rPr lang="pl-PL" sz="5400" b="1" dirty="0" smtClean="0"/>
              <a:t/>
            </a:r>
            <a:br>
              <a:rPr lang="pl-PL" sz="5400" b="1" dirty="0" smtClean="0"/>
            </a:br>
            <a:r>
              <a:rPr lang="pl-PL" sz="3600" b="1" dirty="0" smtClean="0"/>
              <a:t>  Liczba możliwych do zdobycia punktów podczas etapu oceny zgodności projektów ze Strategią ZIT AJ, będzie stanowić 50 % wszystkich możliwych do zdobycia punktów w ramach danego konkursu.</a:t>
            </a: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311878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837730940"/>
              </p:ext>
            </p:extLst>
          </p:nvPr>
        </p:nvGraphicFramePr>
        <p:xfrm>
          <a:off x="53751" y="1637983"/>
          <a:ext cx="9108505" cy="5338614"/>
        </p:xfrm>
        <a:graphic>
          <a:graphicData uri="http://schemas.openxmlformats.org/drawingml/2006/table">
            <a:tbl>
              <a:tblPr firstRow="1" bandRow="1">
                <a:tableStyleId>{BDBED569-4797-4DF1-A0F4-6AAB3CD982D8}</a:tableStyleId>
              </a:tblPr>
              <a:tblGrid>
                <a:gridCol w="950156"/>
                <a:gridCol w="3640101"/>
                <a:gridCol w="3240360"/>
                <a:gridCol w="1277888"/>
              </a:tblGrid>
              <a:tr h="935148">
                <a:tc>
                  <a:txBody>
                    <a:bodyPr/>
                    <a:lstStyle/>
                    <a:p>
                      <a:pPr algn="l"/>
                      <a:r>
                        <a:rPr lang="pl-PL" sz="1800" dirty="0" err="1" smtClean="0">
                          <a:solidFill>
                            <a:schemeClr val="bg1"/>
                          </a:solidFill>
                        </a:rPr>
                        <a:t>L.p</a:t>
                      </a:r>
                      <a:endParaRPr lang="pl-PL" sz="1800" dirty="0">
                        <a:solidFill>
                          <a:schemeClr val="bg1"/>
                        </a:solidFill>
                      </a:endParaRPr>
                    </a:p>
                  </a:txBody>
                  <a:tcPr anchor="ctr">
                    <a:solidFill>
                      <a:schemeClr val="accent1">
                        <a:lumMod val="75000"/>
                      </a:schemeClr>
                    </a:solidFill>
                  </a:tcPr>
                </a:tc>
                <a:tc>
                  <a:txBody>
                    <a:bodyPr/>
                    <a:lstStyle/>
                    <a:p>
                      <a:pPr algn="l"/>
                      <a:r>
                        <a:rPr lang="pl-PL" sz="1800" dirty="0" smtClean="0">
                          <a:solidFill>
                            <a:schemeClr val="bg1"/>
                          </a:solidFill>
                        </a:rPr>
                        <a:t>Nazwa kryterium</a:t>
                      </a:r>
                      <a:endParaRPr lang="pl-PL" sz="1800" dirty="0">
                        <a:solidFill>
                          <a:schemeClr val="bg1"/>
                        </a:solidFill>
                      </a:endParaRPr>
                    </a:p>
                  </a:txBody>
                  <a:tcPr anchor="ctr">
                    <a:solidFill>
                      <a:schemeClr val="accent1">
                        <a:lumMod val="75000"/>
                      </a:schemeClr>
                    </a:solidFill>
                  </a:tcPr>
                </a:tc>
                <a:tc>
                  <a:txBody>
                    <a:bodyPr/>
                    <a:lstStyle/>
                    <a:p>
                      <a:pPr algn="l"/>
                      <a:r>
                        <a:rPr lang="pl-PL" sz="1800" dirty="0" smtClean="0">
                          <a:solidFill>
                            <a:schemeClr val="bg1"/>
                          </a:solidFill>
                        </a:rPr>
                        <a:t>Opis znaczenia kryterium</a:t>
                      </a:r>
                      <a:endParaRPr lang="pl-PL" sz="1800" dirty="0">
                        <a:solidFill>
                          <a:schemeClr val="bg1"/>
                        </a:solidFill>
                      </a:endParaRPr>
                    </a:p>
                  </a:txBody>
                  <a:tcPr anchor="ctr">
                    <a:solidFill>
                      <a:schemeClr val="accent1">
                        <a:lumMod val="75000"/>
                      </a:schemeClr>
                    </a:solidFill>
                  </a:tcPr>
                </a:tc>
                <a:tc>
                  <a:txBody>
                    <a:bodyPr/>
                    <a:lstStyle/>
                    <a:p>
                      <a:pPr algn="l"/>
                      <a:r>
                        <a:rPr lang="pl-PL" sz="1800" dirty="0" smtClean="0">
                          <a:solidFill>
                            <a:schemeClr val="bg1"/>
                          </a:solidFill>
                        </a:rPr>
                        <a:t>Waga kryterium</a:t>
                      </a:r>
                    </a:p>
                    <a:p>
                      <a:pPr algn="l"/>
                      <a:r>
                        <a:rPr lang="pl-PL" sz="1800" dirty="0" smtClean="0">
                          <a:solidFill>
                            <a:schemeClr val="bg1"/>
                          </a:solidFill>
                        </a:rPr>
                        <a:t> %</a:t>
                      </a:r>
                      <a:endParaRPr lang="pl-PL" sz="1800" dirty="0">
                        <a:solidFill>
                          <a:schemeClr val="bg1"/>
                        </a:solidFill>
                      </a:endParaRPr>
                    </a:p>
                  </a:txBody>
                  <a:tcPr anchor="ctr">
                    <a:solidFill>
                      <a:schemeClr val="accent1">
                        <a:lumMod val="75000"/>
                      </a:schemeClr>
                    </a:solidFill>
                  </a:tcPr>
                </a:tc>
              </a:tr>
              <a:tr h="1403742">
                <a:tc>
                  <a:txBody>
                    <a:bodyPr/>
                    <a:lstStyle/>
                    <a:p>
                      <a:pPr algn="l"/>
                      <a:r>
                        <a:rPr lang="pl-PL" dirty="0" smtClean="0"/>
                        <a:t>1</a:t>
                      </a:r>
                      <a:endParaRPr lang="pl-PL" dirty="0"/>
                    </a:p>
                  </a:txBody>
                  <a:tcPr anchor="ctr">
                    <a:solidFill>
                      <a:schemeClr val="accent5">
                        <a:alpha val="20000"/>
                      </a:schemeClr>
                    </a:solidFill>
                  </a:tcPr>
                </a:tc>
                <a:tc>
                  <a:txBody>
                    <a:bodyPr/>
                    <a:lstStyle/>
                    <a:p>
                      <a:pPr algn="l"/>
                      <a:r>
                        <a:rPr lang="pl-PL" sz="1800" dirty="0" smtClean="0"/>
                        <a:t>Wpływ projektu na realizację Strategii ZIT AJ</a:t>
                      </a:r>
                      <a:endParaRPr lang="pl-PL" sz="1800" dirty="0"/>
                    </a:p>
                  </a:txBody>
                  <a:tcPr anchor="ctr">
                    <a:solidFill>
                      <a:schemeClr val="accent5">
                        <a:alpha val="20000"/>
                      </a:schemeClr>
                    </a:solidFill>
                  </a:tcPr>
                </a:tc>
                <a:tc>
                  <a:txBody>
                    <a:bodyPr/>
                    <a:lstStyle/>
                    <a:p>
                      <a:pPr algn="ctr"/>
                      <a:r>
                        <a:rPr lang="pl-PL" sz="1800" dirty="0" smtClean="0"/>
                        <a:t>Kryterium</a:t>
                      </a:r>
                      <a:r>
                        <a:rPr lang="pl-PL" sz="1800" baseline="0" dirty="0" smtClean="0"/>
                        <a:t> punktowe </a:t>
                      </a:r>
                    </a:p>
                    <a:p>
                      <a:pPr algn="ctr"/>
                      <a:r>
                        <a:rPr lang="pl-PL" sz="1800" baseline="0" dirty="0" smtClean="0"/>
                        <a:t>(Skala 0-25 pkt.)</a:t>
                      </a:r>
                    </a:p>
                    <a:p>
                      <a:pPr algn="ctr"/>
                      <a:endParaRPr lang="pl-PL" sz="1800" baseline="0" dirty="0" smtClean="0"/>
                    </a:p>
                    <a:p>
                      <a:pPr algn="ctr"/>
                      <a:r>
                        <a:rPr lang="pl-PL" sz="1800" b="1" baseline="0" dirty="0" smtClean="0"/>
                        <a:t>0 pkt w kryterium oznacza odrzucenie wniosku  </a:t>
                      </a:r>
                      <a:endParaRPr lang="pl-PL" sz="1800" b="1" dirty="0"/>
                    </a:p>
                  </a:txBody>
                  <a:tcPr anchor="ctr">
                    <a:solidFill>
                      <a:schemeClr val="accent5">
                        <a:alpha val="20000"/>
                      </a:schemeClr>
                    </a:solidFill>
                  </a:tcPr>
                </a:tc>
                <a:tc>
                  <a:txBody>
                    <a:bodyPr/>
                    <a:lstStyle/>
                    <a:p>
                      <a:pPr algn="l"/>
                      <a:r>
                        <a:rPr lang="pl-PL" sz="1800" dirty="0" smtClean="0"/>
                        <a:t>50 %</a:t>
                      </a:r>
                      <a:endParaRPr lang="pl-PL" sz="1800" dirty="0"/>
                    </a:p>
                  </a:txBody>
                  <a:tcPr anchor="ctr">
                    <a:solidFill>
                      <a:schemeClr val="accent5">
                        <a:alpha val="20000"/>
                      </a:schemeClr>
                    </a:solidFill>
                  </a:tcPr>
                </a:tc>
              </a:tr>
              <a:tr h="1403742">
                <a:tc>
                  <a:txBody>
                    <a:bodyPr/>
                    <a:lstStyle/>
                    <a:p>
                      <a:pPr algn="l"/>
                      <a:r>
                        <a:rPr lang="pl-PL" sz="1800" dirty="0" smtClean="0"/>
                        <a:t>2</a:t>
                      </a:r>
                      <a:endParaRPr lang="pl-PL" sz="1800" dirty="0"/>
                    </a:p>
                  </a:txBody>
                  <a:tcPr anchor="ctr"/>
                </a:tc>
                <a:tc>
                  <a:txBody>
                    <a:bodyPr/>
                    <a:lstStyle/>
                    <a:p>
                      <a:pPr algn="l"/>
                      <a:r>
                        <a:rPr lang="pl-PL" sz="1800" dirty="0" smtClean="0"/>
                        <a:t>Wpływ realizacji projektu na realizację wartości docelowej wskaźników monitoringu realizacji celów Strategii ZIT</a:t>
                      </a:r>
                      <a:endParaRPr lang="pl-PL" sz="1800" dirty="0"/>
                    </a:p>
                  </a:txBody>
                  <a:tcPr anchor="ctr"/>
                </a:tc>
                <a:tc>
                  <a:txBody>
                    <a:bodyPr/>
                    <a:lstStyle/>
                    <a:p>
                      <a:pPr algn="ctr"/>
                      <a:r>
                        <a:rPr lang="pl-PL" sz="1800" dirty="0" smtClean="0"/>
                        <a:t>Kryterium</a:t>
                      </a:r>
                      <a:r>
                        <a:rPr lang="pl-PL" sz="1800" baseline="0" dirty="0" smtClean="0"/>
                        <a:t> punktowe</a:t>
                      </a:r>
                    </a:p>
                    <a:p>
                      <a:pPr algn="ctr"/>
                      <a:r>
                        <a:rPr lang="pl-PL" sz="1800" baseline="0" dirty="0" smtClean="0"/>
                        <a:t>(skala 0-20 pkt.)</a:t>
                      </a:r>
                    </a:p>
                    <a:p>
                      <a:pPr algn="ctr"/>
                      <a:r>
                        <a:rPr lang="pl-PL" sz="1800" baseline="0" dirty="0" smtClean="0"/>
                        <a:t>0 pkt </a:t>
                      </a:r>
                      <a:r>
                        <a:rPr lang="pl-PL" sz="1800" b="1" baseline="0" dirty="0" smtClean="0"/>
                        <a:t>nie oznacza </a:t>
                      </a:r>
                      <a:r>
                        <a:rPr lang="pl-PL" sz="1800" baseline="0" dirty="0" smtClean="0"/>
                        <a:t>odrzucenia wniosku</a:t>
                      </a:r>
                    </a:p>
                    <a:p>
                      <a:pPr algn="l"/>
                      <a:endParaRPr lang="pl-PL" sz="1800" baseline="0" dirty="0" smtClean="0"/>
                    </a:p>
                  </a:txBody>
                  <a:tcPr anchor="ctr"/>
                </a:tc>
                <a:tc>
                  <a:txBody>
                    <a:bodyPr/>
                    <a:lstStyle/>
                    <a:p>
                      <a:pPr algn="l"/>
                      <a:r>
                        <a:rPr lang="pl-PL" sz="1800" dirty="0" smtClean="0"/>
                        <a:t>40 %</a:t>
                      </a:r>
                      <a:endParaRPr lang="pl-PL" sz="1800" dirty="0"/>
                    </a:p>
                  </a:txBody>
                  <a:tcPr anchor="ctr"/>
                </a:tc>
              </a:tr>
              <a:tr h="1477386">
                <a:tc>
                  <a:txBody>
                    <a:bodyPr/>
                    <a:lstStyle/>
                    <a:p>
                      <a:pPr algn="l"/>
                      <a:r>
                        <a:rPr lang="pl-PL" sz="1800" dirty="0" smtClean="0"/>
                        <a:t>3</a:t>
                      </a:r>
                      <a:endParaRPr lang="pl-PL" sz="1800" dirty="0"/>
                    </a:p>
                  </a:txBody>
                  <a:tcPr anchor="ctr"/>
                </a:tc>
                <a:tc>
                  <a:txBody>
                    <a:bodyPr/>
                    <a:lstStyle/>
                    <a:p>
                      <a:pPr algn="l"/>
                      <a:r>
                        <a:rPr lang="pl-PL" sz="1800" dirty="0" smtClean="0"/>
                        <a:t>Komplementarny charakter projektu</a:t>
                      </a:r>
                      <a:endParaRPr lang="pl-PL"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Kryterium</a:t>
                      </a:r>
                      <a:r>
                        <a:rPr lang="pl-PL" sz="1800" baseline="0" dirty="0" smtClean="0"/>
                        <a:t> punktowe </a:t>
                      </a:r>
                    </a:p>
                    <a:p>
                      <a:pPr marL="0" marR="0" indent="0" algn="ctr" defTabSz="914400" rtl="0" eaLnBrk="1" fontAlgn="auto" latinLnBrk="0" hangingPunct="1">
                        <a:lnSpc>
                          <a:spcPct val="100000"/>
                        </a:lnSpc>
                        <a:spcBef>
                          <a:spcPts val="0"/>
                        </a:spcBef>
                        <a:spcAft>
                          <a:spcPts val="0"/>
                        </a:spcAft>
                        <a:buClrTx/>
                        <a:buSzTx/>
                        <a:buFontTx/>
                        <a:buNone/>
                        <a:tabLst/>
                        <a:defRPr/>
                      </a:pPr>
                      <a:r>
                        <a:rPr lang="pl-PL" sz="1800" baseline="0" dirty="0" smtClean="0"/>
                        <a:t>(skala 0- 5 pkt.)</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aseline="0" dirty="0" smtClean="0"/>
                        <a:t>0 pkt </a:t>
                      </a:r>
                      <a:r>
                        <a:rPr lang="pl-PL" sz="1800" b="1" baseline="0" dirty="0" smtClean="0"/>
                        <a:t>nie oznacza </a:t>
                      </a:r>
                      <a:r>
                        <a:rPr lang="pl-PL" sz="1800" baseline="0" dirty="0" smtClean="0"/>
                        <a:t>odrzucenia wniosku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dirty="0" smtClean="0"/>
                    </a:p>
                  </a:txBody>
                  <a:tcPr anchor="ctr"/>
                </a:tc>
                <a:tc>
                  <a:txBody>
                    <a:bodyPr/>
                    <a:lstStyle/>
                    <a:p>
                      <a:pPr algn="l"/>
                      <a:r>
                        <a:rPr lang="pl-PL" sz="1800" dirty="0" smtClean="0"/>
                        <a:t>10%</a:t>
                      </a:r>
                      <a:endParaRPr lang="pl-PL" sz="1800" dirty="0"/>
                    </a:p>
                  </a:txBody>
                  <a:tcPr anchor="ctr"/>
                </a:tc>
              </a:tr>
            </a:tbl>
          </a:graphicData>
        </a:graphic>
      </p:graphicFrame>
      <p:sp>
        <p:nvSpPr>
          <p:cNvPr id="5" name="Prostokąt 4"/>
          <p:cNvSpPr/>
          <p:nvPr/>
        </p:nvSpPr>
        <p:spPr>
          <a:xfrm>
            <a:off x="3131840" y="1211926"/>
            <a:ext cx="2373470" cy="410882"/>
          </a:xfrm>
          <a:prstGeom prst="rect">
            <a:avLst/>
          </a:prstGeom>
        </p:spPr>
        <p:txBody>
          <a:bodyPr wrap="none">
            <a:spAutoFit/>
          </a:bodyPr>
          <a:lstStyle/>
          <a:p>
            <a:pPr algn="ctr">
              <a:lnSpc>
                <a:spcPct val="115000"/>
              </a:lnSpc>
              <a:spcAft>
                <a:spcPts val="0"/>
              </a:spcAft>
            </a:pPr>
            <a:r>
              <a:rPr lang="pl-PL" b="1" u="sng" kern="50" dirty="0">
                <a:latin typeface="Calibri" panose="020F0502020204030204" pitchFamily="34" charset="0"/>
                <a:ea typeface="Times New Roman" panose="02020603050405020304" pitchFamily="18" charset="0"/>
                <a:cs typeface="Tahoma" panose="020B0604030504040204" pitchFamily="34" charset="0"/>
              </a:rPr>
              <a:t>I sekcja – ocena ogólna</a:t>
            </a:r>
            <a:endParaRPr lang="pl-PL" dirty="0">
              <a:effectLst/>
              <a:latin typeface="Calibri" panose="020F0502020204030204" pitchFamily="34" charset="0"/>
              <a:ea typeface="PMingLiU"/>
              <a:cs typeface="Arial" panose="020B0604020202020204" pitchFamily="34" charset="0"/>
            </a:endParaRPr>
          </a:p>
        </p:txBody>
      </p:sp>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6139</TotalTime>
  <Words>992</Words>
  <Application>Microsoft Office PowerPoint</Application>
  <PresentationFormat>Pokaz na ekranie (4:3)</PresentationFormat>
  <Paragraphs>310</Paragraphs>
  <Slides>18</Slides>
  <Notes>3</Notes>
  <HiddenSlides>0</HiddenSlides>
  <MMClips>0</MMClips>
  <ScaleCrop>false</ScaleCrop>
  <HeadingPairs>
    <vt:vector size="6" baseType="variant">
      <vt:variant>
        <vt:lpstr>Używane czcionki</vt:lpstr>
      </vt:variant>
      <vt:variant>
        <vt:i4>7</vt:i4>
      </vt:variant>
      <vt:variant>
        <vt:lpstr>Motyw</vt:lpstr>
      </vt:variant>
      <vt:variant>
        <vt:i4>6</vt:i4>
      </vt:variant>
      <vt:variant>
        <vt:lpstr>Tytuły slajdów</vt:lpstr>
      </vt:variant>
      <vt:variant>
        <vt:i4>18</vt:i4>
      </vt:variant>
    </vt:vector>
  </HeadingPairs>
  <TitlesOfParts>
    <vt:vector size="31" baseType="lpstr">
      <vt:lpstr>Arial</vt:lpstr>
      <vt:lpstr>Calibri</vt:lpstr>
      <vt:lpstr>DejaVu Sans</vt:lpstr>
      <vt:lpstr>PMingLiU</vt:lpstr>
      <vt:lpstr>Tahoma</vt:lpstr>
      <vt:lpstr>Times New Roman</vt:lpstr>
      <vt:lpstr>Verdana</vt:lpstr>
      <vt:lpstr>Motyw pakietu Office</vt:lpstr>
      <vt:lpstr>8_Motyw pakietu Office</vt:lpstr>
      <vt:lpstr>9_Motyw pakietu Office</vt:lpstr>
      <vt:lpstr>11_Motyw pakietu Office</vt:lpstr>
      <vt:lpstr>12_Motyw pakietu Office</vt:lpstr>
      <vt:lpstr>22_Motyw pakietu Office</vt:lpstr>
      <vt:lpstr>Prezentacja programu PowerPoint</vt:lpstr>
      <vt:lpstr> Podstawowe informacje:  Poddziałanie 10.4.3 Dostosowanie systemów kształcenia i szkolenia zawodowego do potrzeb rynku pracy–  ZIT AJ schemat A, B, C, D, E, G, H  Nr naboru RPDS.10.04.03-IZ.00-02-228/17  Nabór trwa od 06.03.2017- do 20.03.2017  Kwota środków europejskich przeznaczona na konkurs wynosi  795 936 EUR  ( tj. 3 447 199 zł).   Kwota przeznaczona na dofinansowanie projektów zostanie zwiększona o środki z budżetu państwa w zależności od poziomu planowanego przez Wnioskodawcę wkładu własnego.   Nabór dedykowany Wnioskodawcom planującym realizację projektów na obszarze Aglomeracji Jeleniogórskiej określonej w Strategii ZIT AJ     </vt:lpstr>
      <vt:lpstr>   Obszar realizacji ZIT AJ Obszarem realizacji ZIT AJ jest obszar jednostek samorządu terytorialnego,  które przystąpiły do Porozumienia w celu wspólnej realizacji ZIT.   </vt:lpstr>
      <vt:lpstr>Członkowie ZIT AJ</vt:lpstr>
      <vt:lpstr>ZIT AJ działa w oparciu o Strategię ZIT AJ</vt:lpstr>
      <vt:lpstr>Prezentacja programu PowerPoint</vt:lpstr>
      <vt:lpstr>Cele szczegółowe ZIT AJ</vt:lpstr>
      <vt:lpstr>   Liczba możliwych do zdobycia punktów podczas etapu oceny zgodności projektów ze Strategią ZIT AJ, będzie stanowić 50 % wszystkich możliwych do zdobycia punktów w ramach danego konkursu. </vt:lpstr>
      <vt:lpstr> </vt:lpstr>
      <vt:lpstr>KRYTERIUM NR 1 Wpływ projektu na realizację Strategii ZIT AJ </vt:lpstr>
      <vt:lpstr>         KRYTERIUM NR 1 Wpływ projektu na realizację Strategii ZIT AJ  Oceniany będzie:  1. Wpływ projektu na dostosowanie systemów kształcenia i szkolenia zawodowego do potrzeb rynku pracy- max 10 pkt. 2. Wpływ projektu na zwiększenie atrakcyjności oferty szkoleniowej oraz dostosowanie warunków kształcenia do rzeczywistego środowiska pracy- max 10 pkt. 3. Wpływ projektu na realizację adekwatnych celów i działań wskazanych w Strategii ZIT AJ-  max 5 pkt. </vt:lpstr>
      <vt:lpstr>        KRYTERIUM NR 2 Wpływ realizacji projektu na realizację wartości docelowej wskaźników monitoringu realizacji celów Strategii ZIT  </vt:lpstr>
      <vt:lpstr>          </vt:lpstr>
      <vt:lpstr> KRYTERIUM NR 3 Komplementarny charakter projektu</vt:lpstr>
      <vt:lpstr>Prezentacja programu PowerPoint</vt:lpstr>
      <vt:lpstr>      II sekcja - MINIMUM PUNKTOWE Uzyskanie przez projekt minimum punktowego </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Honorata Ziubrak</cp:lastModifiedBy>
  <cp:revision>338</cp:revision>
  <dcterms:created xsi:type="dcterms:W3CDTF">2015-04-22T07:48:15Z</dcterms:created>
  <dcterms:modified xsi:type="dcterms:W3CDTF">2017-03-06T13:08:44Z</dcterms:modified>
</cp:coreProperties>
</file>