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91" r:id="rId2"/>
    <p:sldId id="256" r:id="rId3"/>
    <p:sldId id="257" r:id="rId4"/>
    <p:sldId id="394" r:id="rId5"/>
    <p:sldId id="395" r:id="rId6"/>
    <p:sldId id="366" r:id="rId7"/>
    <p:sldId id="368" r:id="rId8"/>
    <p:sldId id="367" r:id="rId9"/>
    <p:sldId id="369" r:id="rId10"/>
    <p:sldId id="370" r:id="rId11"/>
    <p:sldId id="371" r:id="rId12"/>
    <p:sldId id="372" r:id="rId13"/>
    <p:sldId id="373" r:id="rId14"/>
    <p:sldId id="374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75" r:id="rId33"/>
    <p:sldId id="376" r:id="rId34"/>
    <p:sldId id="289" r:id="rId35"/>
  </p:sldIdLst>
  <p:sldSz cx="9144000" cy="6858000" type="screen4x3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53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376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 sz="1000" b="1"/>
              <a:t>Wkład wspólnotowy w mln EUR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195684192794774"/>
          <c:y val="0.27651767598439825"/>
          <c:w val="0.61169794532677979"/>
          <c:h val="0.53912221940815463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1511794836358029"/>
                  <c:y val="1.0129703307455921E-3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1 Przedsiębiorstwa </a:t>
                    </a:r>
                  </a:p>
                  <a:p>
                    <a:r>
                      <a:rPr lang="pl-PL"/>
                      <a:t>i Innowacyjność; 297,84;</a:t>
                    </a:r>
                  </a:p>
                  <a:p>
                    <a:r>
                      <a:rPr lang="pl-PL"/>
                      <a:t> 24,02%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750809788289095E-3"/>
                  <c:y val="0.10648841093480545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2 Społeczeństwo informacyjne; 97,05; 7,83%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60457282048179E-2"/>
                  <c:y val="6.65380781759536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Transport; 273,20; 22,03%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86065595010874E-2"/>
                  <c:y val="9.4730348312194568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4 Środowisko </a:t>
                    </a:r>
                  </a:p>
                  <a:p>
                    <a:r>
                      <a:rPr lang="pl-PL"/>
                      <a:t>i bezpieczeństwo ekologiczne; 128,76; 10,38%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163918425166931E-2"/>
                  <c:y val="4.49259314572804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 Energetyka</a:t>
                    </a:r>
                    <a:r>
                      <a:rPr lang="en-US" baseline="0"/>
                      <a:t>;  36,39; 2,93%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280933912637956E-2"/>
                  <c:y val="-9.5652797889979463E-3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6 Turystyka </a:t>
                    </a:r>
                  </a:p>
                  <a:p>
                    <a:r>
                      <a:rPr lang="pl-PL"/>
                      <a:t>i Kultura</a:t>
                    </a:r>
                    <a:r>
                      <a:rPr lang="pl-PL" baseline="0"/>
                      <a:t>; 108,48; 8,75%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294753334404631E-2"/>
                  <c:y val="2.581474190726160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7 Edukacja; 99,05; 7,98%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9331266033808634E-2"/>
                  <c:y val="-6.87227471045406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 Zdrowie; 52,72; 4,25%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823470471879873"/>
                  <c:y val="-0.109083085626800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 Miasta; 107,16; 8,64%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207815428734384"/>
                  <c:y val="-4.5116861784952611E-2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10 Pomoc Techniczna</a:t>
                    </a:r>
                    <a:r>
                      <a:rPr lang="pl-PL" baseline="0"/>
                      <a:t>; 39,53; 3,19%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BAZA!$A$110:$A$119</c:f>
              <c:strCache>
                <c:ptCount val="10"/>
                <c:pt idx="0">
                  <c:v>1 Przedsiębiorstwa i Innowacyjność</c:v>
                </c:pt>
                <c:pt idx="1">
                  <c:v>2 Społeczeństwo informacyjne</c:v>
                </c:pt>
                <c:pt idx="2">
                  <c:v>3 Transport</c:v>
                </c:pt>
                <c:pt idx="3">
                  <c:v>4 Środowisko i bezpieczeństwo ekologiczne</c:v>
                </c:pt>
                <c:pt idx="4">
                  <c:v>5 Energetyka</c:v>
                </c:pt>
                <c:pt idx="5">
                  <c:v>6 Turystyka i Kultura</c:v>
                </c:pt>
                <c:pt idx="6">
                  <c:v>7 Edukacja</c:v>
                </c:pt>
                <c:pt idx="7">
                  <c:v>8 Zdrowie</c:v>
                </c:pt>
                <c:pt idx="8">
                  <c:v>9 Miasta</c:v>
                </c:pt>
                <c:pt idx="9">
                  <c:v>10 Pomoc Techniczna</c:v>
                </c:pt>
              </c:strCache>
            </c:strRef>
          </c:cat>
          <c:val>
            <c:numRef>
              <c:f>BAZA!$B$110:$B$119</c:f>
              <c:numCache>
                <c:formatCode>#,##0.00</c:formatCode>
                <c:ptCount val="10"/>
                <c:pt idx="0">
                  <c:v>297.842736</c:v>
                </c:pt>
                <c:pt idx="1">
                  <c:v>97.051591000000002</c:v>
                </c:pt>
                <c:pt idx="2">
                  <c:v>273.19691399999869</c:v>
                </c:pt>
                <c:pt idx="3">
                  <c:v>128.759928</c:v>
                </c:pt>
                <c:pt idx="4">
                  <c:v>36.394347000000003</c:v>
                </c:pt>
                <c:pt idx="5">
                  <c:v>108.47948700000001</c:v>
                </c:pt>
                <c:pt idx="6">
                  <c:v>99.050315999999981</c:v>
                </c:pt>
                <c:pt idx="7">
                  <c:v>52.722970000000196</c:v>
                </c:pt>
                <c:pt idx="8">
                  <c:v>107.16001300000002</c:v>
                </c:pt>
                <c:pt idx="9">
                  <c:v>39.525790000000143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F2948DED-EA8F-4038-A4C3-EF0874D876A6}" type="datetimeFigureOut">
              <a:rPr lang="pl-PL" smtClean="0"/>
              <a:pPr/>
              <a:t>2017-03-17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B1B4B30F-E074-42AA-8380-99F2D7D0C81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290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833D904E-9FCC-49CB-B1B3-C2DA9972DEBA}" type="datetimeFigureOut">
              <a:rPr lang="pl-PL" smtClean="0"/>
              <a:pPr/>
              <a:t>2017-03-17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842" tIns="45921" rIns="91842" bIns="4592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D79A9A17-5E72-477D-9645-845E0186F4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01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08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65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300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91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501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6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77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0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26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75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03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44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641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481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551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074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165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646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624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243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688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50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097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410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680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7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02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62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0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99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18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A9A17-5E72-477D-9645-845E0186F4EE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3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B4A7-08E8-45D3-BC4C-721A1D32021F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66EC-5209-4306-8ED9-0EA39281F764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D2CC-40C7-4392-B06A-5E57E3E18E18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206A-3A81-4C98-B19C-DA3D2FE3CE5F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0A20-2612-4BF1-ABFE-6FA15DE8A4F9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D2A8-C0F3-4D4A-9109-F62C4D6D1A4C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71AD-F91D-4139-92E3-0E8425DA9646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AAC8-1FD2-4C28-979E-066316AE4779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F1FE-1172-4ED9-AE67-9A660CCF58DF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1299-F47F-4023-B021-8B23BB4B5399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7D93-76E2-434C-A6D0-292D8BA0B7D3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44B4-3E4A-409D-9A68-C10A0D2DD5B7}" type="datetime1">
              <a:rPr lang="pl-PL" smtClean="0"/>
              <a:pPr/>
              <a:t>2017-03-17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3883-39B3-4905-839E-C1773884D1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10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Obszar wsparcia</a:t>
            </a:r>
          </a:p>
          <a:p>
            <a:pPr marL="0" indent="0">
              <a:buNone/>
            </a:pPr>
            <a:r>
              <a:rPr lang="pl-PL" dirty="0" smtClean="0"/>
              <a:t>Projekty w ramach Programu były realizowane na terenie całego województwa, w tym:</a:t>
            </a:r>
          </a:p>
          <a:p>
            <a:r>
              <a:rPr lang="pl-PL" dirty="0" smtClean="0"/>
              <a:t>58,80% środków trafiło na obszary miejskie</a:t>
            </a:r>
          </a:p>
          <a:p>
            <a:r>
              <a:rPr lang="pl-PL" dirty="0" smtClean="0"/>
              <a:t>24,68% środków trafiło na obszary wiejskie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43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11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139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b="1" dirty="0" smtClean="0"/>
              <a:t>Projekt duży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just">
              <a:buNone/>
            </a:pPr>
            <a:r>
              <a:rPr lang="pl-PL" i="1" dirty="0" smtClean="0"/>
              <a:t>Budowa drogi wojewódzkiej od drogi krajowej nr 94 do drogi wojewódzkiej nr 459 wraz z ich węzłami (odcinek Siechnice – Łany)</a:t>
            </a:r>
          </a:p>
          <a:p>
            <a:pPr marL="0" indent="0">
              <a:buNone/>
            </a:pPr>
            <a:r>
              <a:rPr lang="pl-PL" dirty="0" smtClean="0"/>
              <a:t>Wartość całkowita – </a:t>
            </a:r>
            <a:r>
              <a:rPr lang="pl-PL" b="1" dirty="0" smtClean="0"/>
              <a:t>86,35 mln EUR</a:t>
            </a:r>
          </a:p>
          <a:p>
            <a:pPr marL="0" indent="0">
              <a:buNone/>
            </a:pPr>
            <a:r>
              <a:rPr lang="pl-PL" dirty="0" smtClean="0"/>
              <a:t>Wartość dofinansowania UE – </a:t>
            </a:r>
            <a:r>
              <a:rPr lang="pl-PL" b="1" dirty="0" smtClean="0"/>
              <a:t>38,71 mln EUR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Projekt stanowi III etap Wschodniej Obwodnicy Wrocławia. Umowę podpisano w dniu 30.12.2011 r. KE wydała decyzję akceptującą realizację projektu dnia 13.09.2013 r.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Projekt zakończył się 14.06.2016 r.</a:t>
            </a:r>
          </a:p>
          <a:p>
            <a:pPr marL="0" indent="0" algn="just">
              <a:buNone/>
            </a:pPr>
            <a:r>
              <a:rPr lang="pl-PL" dirty="0" smtClean="0"/>
              <a:t>Wybudowano 8,41 km drogi, w tym 2 mosty przez Odrę i Oławę,           2 estakady drogowe, dwupoziomowe skrzyżowanie, 3 wiadukty oraz     2 ronda.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083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12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40628" y="908720"/>
            <a:ext cx="8462744" cy="48965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b="1" dirty="0" smtClean="0"/>
              <a:t>Dolnośląski Fundusz Powierniczy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Dolnośląski Fundusz Powierniczy był realizowany w ramach Inicjatywy JEREMIE</a:t>
            </a:r>
          </a:p>
          <a:p>
            <a:pPr marL="0" indent="0" algn="just">
              <a:buNone/>
            </a:pPr>
            <a:r>
              <a:rPr lang="pl-PL" dirty="0" smtClean="0"/>
              <a:t>Wartość całkowita projektu – </a:t>
            </a:r>
            <a:r>
              <a:rPr lang="pl-PL" b="1" dirty="0" smtClean="0"/>
              <a:t>99,27 mln EUR </a:t>
            </a:r>
            <a:r>
              <a:rPr lang="pl-PL" dirty="0" smtClean="0"/>
              <a:t>(100% dofinansowanie z UE)</a:t>
            </a:r>
          </a:p>
          <a:p>
            <a:pPr marL="0" indent="0" algn="just">
              <a:buNone/>
            </a:pPr>
            <a:r>
              <a:rPr lang="pl-PL" dirty="0" smtClean="0"/>
              <a:t>Okres realizacji projektu: 25.09.2009 -31.12.2015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Środki funduszu </a:t>
            </a:r>
            <a:r>
              <a:rPr lang="pl-PL" dirty="0"/>
              <a:t>przeznaczono na:</a:t>
            </a:r>
          </a:p>
          <a:p>
            <a:pPr algn="just"/>
            <a:r>
              <a:rPr lang="pl-PL" dirty="0" err="1"/>
              <a:t>r</a:t>
            </a:r>
            <a:r>
              <a:rPr lang="pl-PL" dirty="0" err="1" smtClean="0"/>
              <a:t>eporęczenia</a:t>
            </a:r>
            <a:endParaRPr lang="pl-PL" dirty="0"/>
          </a:p>
          <a:p>
            <a:pPr algn="just"/>
            <a:r>
              <a:rPr lang="pl-PL" dirty="0"/>
              <a:t>p</a:t>
            </a:r>
            <a:r>
              <a:rPr lang="pl-PL" dirty="0" smtClean="0"/>
              <a:t>ożyczki</a:t>
            </a:r>
            <a:endParaRPr lang="pl-PL" dirty="0"/>
          </a:p>
          <a:p>
            <a:pPr algn="just"/>
            <a:r>
              <a:rPr lang="pl-PL" dirty="0"/>
              <a:t>p</a:t>
            </a:r>
            <a:r>
              <a:rPr lang="pl-PL" dirty="0" smtClean="0"/>
              <a:t>oręczenia portfelowe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Ze wsparcia skorzystało </a:t>
            </a:r>
            <a:r>
              <a:rPr lang="pl-PL" b="1" dirty="0" smtClean="0"/>
              <a:t>5 916 przedsiębiorstw </a:t>
            </a:r>
            <a:r>
              <a:rPr lang="pl-PL" dirty="0" smtClean="0"/>
              <a:t>(zakładano 4 000).</a:t>
            </a:r>
          </a:p>
          <a:p>
            <a:pPr marL="0" indent="0" algn="just">
              <a:buNone/>
            </a:pPr>
            <a:r>
              <a:rPr lang="pl-PL" dirty="0" smtClean="0"/>
              <a:t>Liczba obrotów kapitałem w ramach Funduszu wyniosła 1,51 (zakładano 1,32)</a:t>
            </a:r>
          </a:p>
          <a:p>
            <a:pPr marL="0" indent="0" algn="just">
              <a:buNone/>
            </a:pPr>
            <a:r>
              <a:rPr lang="pl-PL" dirty="0" smtClean="0"/>
              <a:t>Środki EFRR wycofane z projektu przekazywane są do </a:t>
            </a:r>
            <a:r>
              <a:rPr lang="pl-PL" u="sng" dirty="0" smtClean="0"/>
              <a:t>Dolnośląskiego Funduszu Rozwoju </a:t>
            </a:r>
            <a:r>
              <a:rPr lang="pl-PL" dirty="0" smtClean="0"/>
              <a:t>(spółka ze 100% udziałem samorządu województwa) w celu dalszego udzielania wsparcia przedsiębiorstwom.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193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13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6015" y="14005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Priorytet 1 Przedsiębiorstwa i Innowacyjność</a:t>
            </a:r>
          </a:p>
          <a:p>
            <a:pPr marL="0" indent="0">
              <a:buNone/>
            </a:pPr>
            <a:r>
              <a:rPr lang="pl-PL" dirty="0" smtClean="0"/>
              <a:t>Zrealizowano </a:t>
            </a:r>
            <a:r>
              <a:rPr lang="pl-PL" u="sng" dirty="0" smtClean="0"/>
              <a:t>883 projekty</a:t>
            </a:r>
          </a:p>
          <a:p>
            <a:pPr marL="0" indent="0" algn="just">
              <a:buNone/>
            </a:pPr>
            <a:r>
              <a:rPr lang="pl-PL" dirty="0" smtClean="0"/>
              <a:t>Beneficjentom wypłacono środki EFRR w wysokości </a:t>
            </a:r>
            <a:r>
              <a:rPr lang="pl-PL" b="1" dirty="0" smtClean="0"/>
              <a:t>262,32 mln EUR, tj. 99,87% alokacji </a:t>
            </a:r>
            <a:r>
              <a:rPr lang="pl-PL" dirty="0" smtClean="0"/>
              <a:t>Priorytetu na realizację:</a:t>
            </a:r>
          </a:p>
          <a:p>
            <a:pPr lvl="0" algn="just"/>
            <a:r>
              <a:rPr lang="pl-PL" dirty="0"/>
              <a:t>inwestycji dla </a:t>
            </a:r>
            <a:r>
              <a:rPr lang="pl-PL" dirty="0" smtClean="0"/>
              <a:t>przedsiębiorstw</a:t>
            </a:r>
          </a:p>
          <a:p>
            <a:pPr lvl="0" algn="just"/>
            <a:r>
              <a:rPr lang="pl-PL" dirty="0" smtClean="0"/>
              <a:t>doradztwa </a:t>
            </a:r>
            <a:r>
              <a:rPr lang="pl-PL" dirty="0"/>
              <a:t>dla firm oraz wsparcia Instytucji Otoczenia </a:t>
            </a:r>
            <a:r>
              <a:rPr lang="pl-PL" dirty="0" smtClean="0"/>
              <a:t>Biznesu</a:t>
            </a:r>
          </a:p>
          <a:p>
            <a:pPr lvl="0" algn="just"/>
            <a:r>
              <a:rPr lang="pl-PL" dirty="0" smtClean="0"/>
              <a:t>Dolnośląskiego </a:t>
            </a:r>
            <a:r>
              <a:rPr lang="pl-PL" dirty="0"/>
              <a:t>Funduszu </a:t>
            </a:r>
            <a:r>
              <a:rPr lang="pl-PL" dirty="0" smtClean="0"/>
              <a:t>Powierniczego</a:t>
            </a:r>
          </a:p>
          <a:p>
            <a:pPr lvl="0"/>
            <a:r>
              <a:rPr lang="pl-PL" dirty="0" smtClean="0"/>
              <a:t>infrastruktury </a:t>
            </a:r>
            <a:r>
              <a:rPr lang="pl-PL" dirty="0"/>
              <a:t>wspierającej innowacyjność </a:t>
            </a:r>
            <a:r>
              <a:rPr lang="pl-PL" dirty="0" smtClean="0"/>
              <a:t>                        i przedsiębiorczość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89" y="1052736"/>
            <a:ext cx="2424311" cy="1154434"/>
          </a:xfrm>
          <a:prstGeom prst="rect">
            <a:avLst/>
          </a:prstGeom>
        </p:spPr>
      </p:pic>
      <p:pic>
        <p:nvPicPr>
          <p:cNvPr id="7" name="Picture 2" descr="http://www.ksiegowoscwawa.pl/wp-content/uploads/2012/10/1-ksiegowos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5404098"/>
            <a:ext cx="2088232" cy="131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569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14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33072"/>
            <a:ext cx="8229600" cy="53248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b="1" dirty="0"/>
              <a:t>Priorytet 1 Przedsiębiorstwa i Innowacyjność</a:t>
            </a:r>
          </a:p>
          <a:p>
            <a:pPr marL="0" indent="0">
              <a:buNone/>
            </a:pPr>
            <a:r>
              <a:rPr lang="pl-PL" sz="3000" dirty="0" smtClean="0"/>
              <a:t>W wyniku realizacji projektów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 smtClean="0"/>
              <a:t>w </a:t>
            </a:r>
            <a:r>
              <a:rPr lang="pl-PL" sz="3000" dirty="0"/>
              <a:t>przedsiębiorstwach utworzono 12 laboratoriów badawczych,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w jednostkach naukowych utworzono 10 laboratoriów badawczych,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zrealizowano 773 projekty badawcze, rozwojowe i celowe przy wykorzystaniu wspartej infrastruktury,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wdrożono 170 wyników prac w ramach B+R,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569 przedsiębiorstw zostało wspartych przez Instytucje Otoczenia Biznesu,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na terenie 5 parków technologicznych i przemysłowych udostępniono obiekty o powierzchni 97 469 m</a:t>
            </a:r>
            <a:r>
              <a:rPr lang="pl-PL" sz="3000" baseline="30000" dirty="0"/>
              <a:t>2</a:t>
            </a:r>
            <a:r>
              <a:rPr lang="pl-PL" sz="3000" dirty="0"/>
              <a:t>, w których wsparcie uzyskało </a:t>
            </a:r>
            <a:r>
              <a:rPr lang="pl-PL" sz="3000" dirty="0" smtClean="0"/>
              <a:t>          299 </a:t>
            </a:r>
            <a:r>
              <a:rPr lang="pl-PL" sz="3000" dirty="0"/>
              <a:t>przedsiębiorstw oraz powstało 164 nowych przedsiębiorstw,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000" dirty="0"/>
              <a:t>wybudowano centrum diagnostyki eksperymentalnej i technologii biomedycznej,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000" dirty="0"/>
              <a:t>podpisano 956 kontraktów </a:t>
            </a:r>
            <a:r>
              <a:rPr lang="pl-PL" sz="3000" dirty="0" smtClean="0"/>
              <a:t>handlowych,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000" dirty="0"/>
              <a:t>u</a:t>
            </a:r>
            <a:r>
              <a:rPr lang="pl-PL" sz="3000" dirty="0" smtClean="0"/>
              <a:t>tworzono 2 787,80 miejsc pracy.</a:t>
            </a:r>
            <a:endParaRPr lang="pl-PL" sz="3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098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15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2844" y="1503621"/>
            <a:ext cx="8572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Priorytet 2 Społeczeństwo informacyjne</a:t>
            </a:r>
          </a:p>
          <a:p>
            <a:pPr marL="0" indent="0">
              <a:buNone/>
            </a:pPr>
            <a:r>
              <a:rPr lang="pl-PL" sz="2400" u="sng" dirty="0" smtClean="0"/>
              <a:t>Zrealizowano 84 projekty</a:t>
            </a:r>
          </a:p>
          <a:p>
            <a:pPr marL="0" indent="0">
              <a:buNone/>
            </a:pPr>
            <a:r>
              <a:rPr lang="pl-PL" sz="2400" dirty="0" smtClean="0"/>
              <a:t>Beneficjentom wypłacono środki EFRR w wysokości </a:t>
            </a:r>
            <a:r>
              <a:rPr lang="pl-PL" sz="2400" b="1" dirty="0" smtClean="0"/>
              <a:t>81,90 mln EUR, tj. 99,94% alokacji</a:t>
            </a:r>
            <a:r>
              <a:rPr lang="pl-PL" sz="2400" dirty="0" smtClean="0"/>
              <a:t> Priorytetu na realizację projektów w zakresie:</a:t>
            </a:r>
          </a:p>
          <a:p>
            <a:pPr lvl="0" algn="just"/>
            <a:r>
              <a:rPr lang="pl-PL" sz="2400" dirty="0" smtClean="0"/>
              <a:t>infrastruktury </a:t>
            </a:r>
            <a:r>
              <a:rPr lang="pl-PL" sz="2400" dirty="0"/>
              <a:t>telekomunikacyjnej, w tym budowa sieci </a:t>
            </a:r>
            <a:r>
              <a:rPr lang="pl-PL" sz="2400" dirty="0" smtClean="0"/>
              <a:t>szerokopasmowych, </a:t>
            </a:r>
            <a:endParaRPr lang="pl-PL" sz="2400" dirty="0"/>
          </a:p>
          <a:p>
            <a:pPr algn="just"/>
            <a:r>
              <a:rPr lang="pl-PL" sz="2400" dirty="0" smtClean="0"/>
              <a:t>nowoczesnych </a:t>
            </a:r>
            <a:r>
              <a:rPr lang="pl-PL" sz="2400" dirty="0"/>
              <a:t>usług świadczonych drogą elektroniczną, w tym usług publicznych oraz </a:t>
            </a:r>
            <a:r>
              <a:rPr lang="pl-PL" sz="2400" dirty="0" smtClean="0"/>
              <a:t>e-usług.</a:t>
            </a:r>
            <a:endParaRPr lang="pl-PL" sz="2400" dirty="0"/>
          </a:p>
        </p:txBody>
      </p:sp>
      <p:pic>
        <p:nvPicPr>
          <p:cNvPr id="6" name="Picture 8" descr="http://www.naukawpolsce.pap.pl/Data/Thumbs/_plugins/information/393098/MTAyNHg3Njg,12722567_127225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08439"/>
            <a:ext cx="2520280" cy="15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964040"/>
            <a:ext cx="2432846" cy="168195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031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16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24459"/>
            <a:ext cx="8229600" cy="51617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800" b="1" dirty="0"/>
              <a:t>Priorytet 2 Społeczeństwo </a:t>
            </a:r>
            <a:r>
              <a:rPr lang="pl-PL" sz="2800" b="1" dirty="0" smtClean="0"/>
              <a:t>informacyjne</a:t>
            </a:r>
            <a:endParaRPr lang="pl-PL" sz="2800" dirty="0" smtClean="0"/>
          </a:p>
          <a:p>
            <a:pPr marL="0" lvl="0" indent="0" algn="just">
              <a:buNone/>
            </a:pPr>
            <a:r>
              <a:rPr lang="pl-PL" sz="2600" dirty="0" smtClean="0"/>
              <a:t>W wyniku realizacji projektów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600" dirty="0" smtClean="0"/>
              <a:t>wybudowano </a:t>
            </a:r>
            <a:r>
              <a:rPr lang="pl-PL" sz="2600" dirty="0"/>
              <a:t>2 018 km telekomunikacyjnej sieci szkieletowej oraz 215 km dostępowej, dzięki której 542 995 osób uzyskało dostęp do Internetu, w tym 453 717 na obszarach wiejskich,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 smtClean="0"/>
              <a:t>wdrożono </a:t>
            </a:r>
            <a:r>
              <a:rPr lang="pl-PL" sz="2600" dirty="0"/>
              <a:t>36 systemy zarządzania w jednostkach publicznych, </a:t>
            </a:r>
            <a:r>
              <a:rPr lang="pl-PL" sz="2600" dirty="0" smtClean="0"/>
              <a:t>          w </a:t>
            </a:r>
            <a:r>
              <a:rPr lang="pl-PL" sz="2600" dirty="0"/>
              <a:t>tym bezpiecznej transmisji danych, m.in. medycznych. Systemy zarządzania oprócz usług administracyjnych objęły również zarządzanie oświatą, zasobami bibliotecznymi,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600" dirty="0" smtClean="0"/>
              <a:t>uruchomiono </a:t>
            </a:r>
            <a:r>
              <a:rPr lang="pl-PL" sz="2600" dirty="0"/>
              <a:t>899 </a:t>
            </a:r>
            <a:r>
              <a:rPr lang="pl-PL" sz="2600" dirty="0" smtClean="0"/>
              <a:t>e-usług,</a:t>
            </a:r>
            <a:endParaRPr lang="pl-PL" sz="2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600" dirty="0"/>
              <a:t>utworzono 131 baz danych w jednostkach publicznych,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600" dirty="0"/>
              <a:t>udostępniono on-line  25 rejestrów publicznych</a:t>
            </a:r>
            <a:r>
              <a:rPr lang="pl-PL" sz="2600" dirty="0" smtClean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/>
              <a:t>zainstalowano 8 </a:t>
            </a:r>
            <a:r>
              <a:rPr lang="pl-PL" sz="2600" dirty="0" err="1"/>
              <a:t>infokiosków</a:t>
            </a:r>
            <a:r>
              <a:rPr lang="pl-PL" sz="2600" dirty="0"/>
              <a:t> w miejscach publicznych</a:t>
            </a:r>
            <a:r>
              <a:rPr lang="pl-PL" sz="2600" dirty="0" smtClean="0"/>
              <a:t>,</a:t>
            </a:r>
            <a:endParaRPr lang="pl-PL" sz="2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600" dirty="0"/>
              <a:t>z udostępnionych rejestrów publicznych skorzystało 16 944 osób </a:t>
            </a:r>
            <a:r>
              <a:rPr lang="pl-PL" sz="2600" dirty="0" smtClean="0"/>
              <a:t>      i </a:t>
            </a:r>
            <a:r>
              <a:rPr lang="pl-PL" sz="2600" dirty="0"/>
              <a:t>810 </a:t>
            </a:r>
            <a:r>
              <a:rPr lang="pl-PL" sz="2600" dirty="0" smtClean="0"/>
              <a:t>przedsiębiorców</a:t>
            </a:r>
            <a:r>
              <a:rPr lang="pl-PL" sz="2600" dirty="0"/>
              <a:t>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474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17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7153" y="1419627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smtClean="0"/>
              <a:t>Priorytet 3 Transport</a:t>
            </a:r>
          </a:p>
          <a:p>
            <a:pPr marL="0" indent="0">
              <a:buNone/>
            </a:pPr>
            <a:r>
              <a:rPr lang="pl-PL" sz="2000" u="sng" dirty="0" smtClean="0"/>
              <a:t>Zrealizowano 84 projekty</a:t>
            </a:r>
          </a:p>
          <a:p>
            <a:pPr marL="0" indent="0" algn="just">
              <a:buNone/>
            </a:pPr>
            <a:r>
              <a:rPr lang="pl-PL" sz="2000" dirty="0" smtClean="0"/>
              <a:t>Beneficjentom wypłacono środki EFRR w wysokości </a:t>
            </a:r>
            <a:r>
              <a:rPr lang="pl-PL" sz="2000" b="1" dirty="0" smtClean="0"/>
              <a:t>283,78 mln EUR, tj. 99,58% alokacji</a:t>
            </a:r>
            <a:r>
              <a:rPr lang="pl-PL" sz="2000" dirty="0" smtClean="0"/>
              <a:t> Priorytetu na realizację projektów w zakresie:</a:t>
            </a:r>
          </a:p>
          <a:p>
            <a:pPr lvl="0" algn="just"/>
            <a:r>
              <a:rPr lang="pl-PL" sz="2000" dirty="0"/>
              <a:t>budowy i modernizacji </a:t>
            </a:r>
            <a:r>
              <a:rPr lang="pl-PL" sz="2000" dirty="0" smtClean="0"/>
              <a:t>dróg, obwodnic </a:t>
            </a:r>
            <a:r>
              <a:rPr lang="pl-PL" sz="2000" dirty="0"/>
              <a:t>miast i miejscowości; poprawiające dostępność do specjalnych stref ekonomicznych, parków technologicznych i przemysłowych, jak i do miejsc atrakcyjnych </a:t>
            </a:r>
            <a:r>
              <a:rPr lang="pl-PL" sz="2000" dirty="0" smtClean="0"/>
              <a:t>turystycznie,</a:t>
            </a:r>
            <a:endParaRPr lang="pl-PL" sz="2000" dirty="0"/>
          </a:p>
          <a:p>
            <a:pPr lvl="0" algn="just"/>
            <a:r>
              <a:rPr lang="pl-PL" sz="2000" dirty="0"/>
              <a:t>modernizacji linii kolejowych, zakupu taboru </a:t>
            </a:r>
            <a:r>
              <a:rPr lang="pl-PL" sz="2000" dirty="0" smtClean="0"/>
              <a:t>kolejowego, </a:t>
            </a:r>
            <a:r>
              <a:rPr lang="pl-PL" sz="2000" dirty="0"/>
              <a:t>modernizacji </a:t>
            </a:r>
            <a:r>
              <a:rPr lang="pl-PL" sz="2000" dirty="0" smtClean="0"/>
              <a:t>dworców kolejowych,</a:t>
            </a:r>
            <a:endParaRPr lang="pl-PL" sz="2000" dirty="0"/>
          </a:p>
          <a:p>
            <a:pPr algn="just"/>
            <a:r>
              <a:rPr lang="pl-PL" sz="2000" dirty="0"/>
              <a:t>zakupu </a:t>
            </a:r>
            <a:r>
              <a:rPr lang="pl-PL" sz="2000" dirty="0" smtClean="0"/>
              <a:t>środków </a:t>
            </a:r>
            <a:r>
              <a:rPr lang="pl-PL" sz="2000" dirty="0"/>
              <a:t>transportu </a:t>
            </a:r>
            <a:r>
              <a:rPr lang="pl-PL" sz="2000" dirty="0" smtClean="0"/>
              <a:t>zbiorowego dla </a:t>
            </a:r>
            <a:r>
              <a:rPr lang="pl-PL" sz="2000" dirty="0"/>
              <a:t>potrzeb komunikacji </a:t>
            </a:r>
            <a:r>
              <a:rPr lang="pl-PL" sz="2000" dirty="0" smtClean="0"/>
              <a:t>miejskiej  </a:t>
            </a:r>
            <a:r>
              <a:rPr lang="pl-PL" sz="2000" dirty="0"/>
              <a:t>i </a:t>
            </a:r>
            <a:r>
              <a:rPr lang="pl-PL" sz="2000" dirty="0" smtClean="0"/>
              <a:t>podmiejskiej.</a:t>
            </a:r>
            <a:endParaRPr lang="pl-PL" sz="2000" dirty="0"/>
          </a:p>
        </p:txBody>
      </p:sp>
      <p:pic>
        <p:nvPicPr>
          <p:cNvPr id="6" name="Picture 4" descr="https://encrypted-tbn1.gstatic.com/images?q=tbn:ANd9GcSKvO9_wI8xqs0oDSsQ8jOP-3ZxkS68AC3IAalnUOlbQ3Z7LM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69907"/>
            <a:ext cx="2088232" cy="13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65405"/>
            <a:ext cx="2520280" cy="166422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743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18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052736"/>
            <a:ext cx="8572560" cy="507342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l-PL" sz="4200" b="1" dirty="0" smtClean="0"/>
              <a:t>Priorytet 3 Transport</a:t>
            </a:r>
          </a:p>
          <a:p>
            <a:pPr marL="0" indent="0">
              <a:buNone/>
            </a:pPr>
            <a:r>
              <a:rPr lang="pl-PL" sz="3600" dirty="0" smtClean="0"/>
              <a:t>W wyniku realizacji projektów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pl-PL" sz="3600" dirty="0" smtClean="0"/>
              <a:t>w </a:t>
            </a:r>
            <a:r>
              <a:rPr lang="pl-PL" sz="3600" dirty="0"/>
              <a:t>ramach transportu </a:t>
            </a:r>
            <a:r>
              <a:rPr lang="pl-PL" sz="3600" dirty="0" smtClean="0"/>
              <a:t>drogowego</a:t>
            </a:r>
            <a:endParaRPr lang="pl-PL" sz="3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/>
              <a:t>wybudowano 80,41 km nowych dróg, w </a:t>
            </a:r>
            <a:r>
              <a:rPr lang="pl-PL" sz="3600" dirty="0" smtClean="0"/>
              <a:t>tym drogi </a:t>
            </a:r>
            <a:r>
              <a:rPr lang="pl-PL" sz="3600" dirty="0"/>
              <a:t>regionalne – 50,27 </a:t>
            </a:r>
            <a:r>
              <a:rPr lang="pl-PL" sz="3600" dirty="0" smtClean="0"/>
              <a:t>km, drogi </a:t>
            </a:r>
            <a:r>
              <a:rPr lang="pl-PL" sz="3600" dirty="0"/>
              <a:t>lokalne – </a:t>
            </a:r>
            <a:r>
              <a:rPr lang="pl-PL" sz="3600" dirty="0" smtClean="0"/>
              <a:t>      30,14 km,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 smtClean="0"/>
              <a:t>przebudowano </a:t>
            </a:r>
            <a:r>
              <a:rPr lang="pl-PL" sz="3600" dirty="0"/>
              <a:t>117,98 km dróg, w </a:t>
            </a:r>
            <a:r>
              <a:rPr lang="pl-PL" sz="3600" dirty="0" smtClean="0"/>
              <a:t>tym drogi </a:t>
            </a:r>
            <a:r>
              <a:rPr lang="pl-PL" sz="3600" dirty="0"/>
              <a:t>regionalne – 11,13 </a:t>
            </a:r>
            <a:r>
              <a:rPr lang="pl-PL" sz="3600" dirty="0" smtClean="0"/>
              <a:t>km, drogi </a:t>
            </a:r>
            <a:r>
              <a:rPr lang="pl-PL" sz="3600" dirty="0"/>
              <a:t>lokalne – </a:t>
            </a:r>
            <a:r>
              <a:rPr lang="pl-PL" sz="3600" dirty="0" smtClean="0"/>
              <a:t>     106,85 </a:t>
            </a:r>
            <a:r>
              <a:rPr lang="pl-PL" sz="3600" dirty="0"/>
              <a:t>km,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/>
              <a:t>wybudowano 10 obwodnic miast o długości 46,64 </a:t>
            </a:r>
            <a:r>
              <a:rPr lang="pl-PL" sz="3600" dirty="0" smtClean="0"/>
              <a:t>km,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 smtClean="0"/>
              <a:t>wybudowano </a:t>
            </a:r>
            <a:r>
              <a:rPr lang="pl-PL" sz="3600" dirty="0"/>
              <a:t>18 inżynierskich obiektów drogowych, takich jak mosty, wiadukty, </a:t>
            </a:r>
            <a:r>
              <a:rPr lang="pl-PL" sz="3600" dirty="0" smtClean="0"/>
              <a:t>tunele,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 smtClean="0"/>
              <a:t>zmodernizowano </a:t>
            </a:r>
            <a:r>
              <a:rPr lang="pl-PL" sz="3600" dirty="0"/>
              <a:t>35 inżynierskich obiektów </a:t>
            </a:r>
            <a:r>
              <a:rPr lang="pl-PL" sz="3600" dirty="0" smtClean="0"/>
              <a:t>drogowych,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 smtClean="0"/>
              <a:t>wybudowano </a:t>
            </a:r>
            <a:r>
              <a:rPr lang="pl-PL" sz="3600" dirty="0"/>
              <a:t>4 ścieżki rowerowe o długości 6,78 </a:t>
            </a:r>
            <a:r>
              <a:rPr lang="pl-PL" sz="3600" dirty="0" smtClean="0"/>
              <a:t>km,</a:t>
            </a:r>
            <a:endParaRPr lang="pl-PL" sz="3600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3600" dirty="0"/>
              <a:t>w ramach komunikacji </a:t>
            </a:r>
            <a:r>
              <a:rPr lang="pl-PL" sz="3600" dirty="0" smtClean="0"/>
              <a:t>miejskiej</a:t>
            </a:r>
            <a:endParaRPr lang="pl-PL" sz="3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/>
              <a:t>zakupiono 100 szt. taboru komunikacji miejskiej, w którym jest 11 358 miejsc dla </a:t>
            </a:r>
            <a:r>
              <a:rPr lang="pl-PL" sz="3600" dirty="0" smtClean="0"/>
              <a:t>pasażerów;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 smtClean="0"/>
              <a:t>utworzono </a:t>
            </a:r>
            <a:r>
              <a:rPr lang="pl-PL" sz="3600" dirty="0"/>
              <a:t>zintegrowany system zarządzania komunikacją miejską, w tym system monitoringu i informacji </a:t>
            </a:r>
            <a:r>
              <a:rPr lang="pl-PL" sz="3600" dirty="0" smtClean="0"/>
              <a:t>pasażerskiej,</a:t>
            </a:r>
            <a:endParaRPr lang="pl-PL" sz="3600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3600" dirty="0"/>
              <a:t>w ramach transportu </a:t>
            </a:r>
            <a:r>
              <a:rPr lang="pl-PL" sz="3600" dirty="0" smtClean="0"/>
              <a:t>kolejowego</a:t>
            </a:r>
            <a:endParaRPr lang="pl-PL" sz="3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/>
              <a:t>zmodernizowano 49,64 km linii </a:t>
            </a:r>
            <a:r>
              <a:rPr lang="pl-PL" sz="3600" dirty="0" smtClean="0"/>
              <a:t>kolejowych,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600" dirty="0" smtClean="0"/>
              <a:t>zakupiono </a:t>
            </a:r>
            <a:r>
              <a:rPr lang="pl-PL" sz="3600" dirty="0"/>
              <a:t>21 autobusów szynowych, w których jest 4 591 miejsc dla pasażerów.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922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19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467544" y="1069394"/>
            <a:ext cx="857256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3739" y="1368943"/>
            <a:ext cx="8786874" cy="53052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600" b="1" dirty="0" smtClean="0"/>
              <a:t>Priorytet 4 Środowisko i bezpieczeństwo ekologiczne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u="sng" dirty="0" smtClean="0"/>
              <a:t>Zrealizowano 160 projektów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/>
              <a:t>Beneficjentom wypłacono środki EFRR w wysokości </a:t>
            </a:r>
            <a:r>
              <a:rPr lang="pl-PL" sz="1600" b="1" dirty="0" smtClean="0"/>
              <a:t>110,71 mln EUR, tj. 97,76% alokacji </a:t>
            </a:r>
            <a:r>
              <a:rPr lang="pl-PL" sz="1600" dirty="0" smtClean="0"/>
              <a:t>Priorytetu na realizację projektów w zakresie:</a:t>
            </a:r>
          </a:p>
          <a:p>
            <a:pPr lvl="0" algn="just">
              <a:spcBef>
                <a:spcPts val="0"/>
              </a:spcBef>
            </a:pPr>
            <a:r>
              <a:rPr lang="pl-PL" sz="1600" dirty="0" smtClean="0"/>
              <a:t>gospodarki </a:t>
            </a:r>
            <a:r>
              <a:rPr lang="pl-PL" sz="1600" dirty="0"/>
              <a:t>odpadami, w tym m.in. </a:t>
            </a:r>
            <a:r>
              <a:rPr lang="pl-PL" sz="1600" dirty="0" smtClean="0"/>
              <a:t>obiekty </a:t>
            </a:r>
            <a:r>
              <a:rPr lang="pl-PL" sz="1600" dirty="0"/>
              <a:t>do zbiórki, segregacji, recyklingu odpadów, </a:t>
            </a:r>
            <a:r>
              <a:rPr lang="pl-PL" sz="1600" dirty="0" smtClean="0"/>
              <a:t>likwidacja </a:t>
            </a:r>
            <a:r>
              <a:rPr lang="pl-PL" sz="1600" dirty="0"/>
              <a:t>dzikich wysypisk </a:t>
            </a:r>
            <a:r>
              <a:rPr lang="pl-PL" sz="1600" dirty="0" smtClean="0"/>
              <a:t>śmieci, rekultywacja </a:t>
            </a:r>
            <a:r>
              <a:rPr lang="pl-PL" sz="1600" dirty="0"/>
              <a:t>zamkniętych składowisk zagrażających </a:t>
            </a:r>
            <a:r>
              <a:rPr lang="pl-PL" sz="1600" dirty="0" smtClean="0"/>
              <a:t>środowisku,</a:t>
            </a:r>
            <a:endParaRPr lang="pl-PL" sz="1600" dirty="0"/>
          </a:p>
          <a:p>
            <a:pPr lvl="0" algn="just">
              <a:spcBef>
                <a:spcPts val="0"/>
              </a:spcBef>
            </a:pPr>
            <a:r>
              <a:rPr lang="pl-PL" sz="1600" dirty="0"/>
              <a:t>infrastruktury wodno-ściekowej (głównie na obszarach wiejskich), w tym m.in. dotyczące budowy i modernizacji oczyszczalni ścieków, sieci wodociągowych i </a:t>
            </a:r>
            <a:r>
              <a:rPr lang="pl-PL" sz="1600" dirty="0" smtClean="0"/>
              <a:t>kanalizacyjnych, </a:t>
            </a:r>
            <a:endParaRPr lang="pl-PL" sz="1600" dirty="0"/>
          </a:p>
          <a:p>
            <a:pPr lvl="0" algn="just">
              <a:spcBef>
                <a:spcPts val="0"/>
              </a:spcBef>
            </a:pPr>
            <a:r>
              <a:rPr lang="pl-PL" sz="1600" dirty="0"/>
              <a:t>poprawy jakości powietrza, poprzez obniżenie emisji zanieczyszczeń w obiektach </a:t>
            </a:r>
            <a:r>
              <a:rPr lang="pl-PL" sz="1600" dirty="0" smtClean="0"/>
              <a:t>użyteczności</a:t>
            </a:r>
            <a:endParaRPr lang="pl-PL" sz="1600" dirty="0"/>
          </a:p>
          <a:p>
            <a:pPr lvl="0" algn="just">
              <a:spcBef>
                <a:spcPts val="0"/>
              </a:spcBef>
            </a:pPr>
            <a:r>
              <a:rPr lang="pl-PL" sz="1600" dirty="0" smtClean="0"/>
              <a:t>rekultywacji </a:t>
            </a:r>
            <a:r>
              <a:rPr lang="pl-PL" sz="1600" dirty="0"/>
              <a:t>obszarów zdegradowanych (poprzemysłowych i powojskowych) polegające na zagospodarowaniu tych terenów na cele przyrodnicze, rekreacyjno-wypoczynkowe oraz gospodarki </a:t>
            </a:r>
            <a:r>
              <a:rPr lang="pl-PL" sz="1600" dirty="0" smtClean="0"/>
              <a:t>proekologicznej,</a:t>
            </a:r>
            <a:endParaRPr lang="pl-PL" sz="1600" dirty="0"/>
          </a:p>
          <a:p>
            <a:pPr lvl="0" algn="just">
              <a:spcBef>
                <a:spcPts val="0"/>
              </a:spcBef>
            </a:pPr>
            <a:r>
              <a:rPr lang="pl-PL" sz="1600" dirty="0"/>
              <a:t>ochrony przed skutkami zagrożeń naturalnych i </a:t>
            </a:r>
            <a:r>
              <a:rPr lang="pl-PL" sz="1600" dirty="0" smtClean="0"/>
              <a:t>technologicznych, </a:t>
            </a:r>
            <a:r>
              <a:rPr lang="pl-PL" sz="1600" dirty="0"/>
              <a:t>w tym dotyczące budowy systemu monitoringu zagrożeń, budowy centrów ratownictwa, ochrony chemicznej i biologicznej, budowy infrastruktury związanej z zapobieganiem </a:t>
            </a:r>
            <a:r>
              <a:rPr lang="pl-PL" sz="1600" dirty="0" smtClean="0"/>
              <a:t>   i </a:t>
            </a:r>
            <a:r>
              <a:rPr lang="pl-PL" sz="1600" dirty="0"/>
              <a:t>likwidacją zagrożeń </a:t>
            </a:r>
            <a:r>
              <a:rPr lang="pl-PL" sz="1600" dirty="0" smtClean="0"/>
              <a:t>pożarowych,</a:t>
            </a:r>
            <a:endParaRPr lang="pl-PL" sz="1600" dirty="0"/>
          </a:p>
          <a:p>
            <a:pPr algn="just">
              <a:spcBef>
                <a:spcPts val="0"/>
              </a:spcBef>
            </a:pPr>
            <a:r>
              <a:rPr lang="pl-PL" sz="1600" dirty="0"/>
              <a:t>edukacji ekologicznej </a:t>
            </a:r>
            <a:r>
              <a:rPr lang="pl-PL" sz="1600" dirty="0" smtClean="0"/>
              <a:t>i ochrony bioróżnorodności.</a:t>
            </a:r>
            <a:endParaRPr lang="pl-PL" sz="1600" dirty="0"/>
          </a:p>
        </p:txBody>
      </p:sp>
      <p:pic>
        <p:nvPicPr>
          <p:cNvPr id="6" name="Picture 13" descr="http://www.zciw.com/grafika/fot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648301"/>
            <a:ext cx="2104950" cy="12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euroinfrastructure.eu/wp-content/uploads/2012/07/kanalizacja-04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43567"/>
            <a:ext cx="2403864" cy="151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07704" y="110327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93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1484785"/>
            <a:ext cx="8501122" cy="3384376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0500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Sprawozdanie końcowe z realizacji Regionalnego Programu Operacyjnego dla Województwa Dolnośląskiego na lata 2007 – 2013</a:t>
            </a:r>
            <a:endParaRPr lang="pl-PL" sz="32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0500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5720" y="5500702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Departament Funduszy Europejskich</a:t>
            </a:r>
            <a:r>
              <a:rPr lang="pl-PL" sz="1600" dirty="0" smtClean="0"/>
              <a:t>• Wrocław, marzec 2017</a:t>
            </a:r>
            <a:endParaRPr lang="pl-PL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20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364703" y="889055"/>
            <a:ext cx="8572560" cy="512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79401" y="913530"/>
            <a:ext cx="8550317" cy="534179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7200" b="1" dirty="0"/>
              <a:t>Priorytet 4 Środowisko i bezpieczeństwo ekologiczne</a:t>
            </a:r>
          </a:p>
          <a:p>
            <a:pPr marL="0" indent="0">
              <a:buNone/>
            </a:pPr>
            <a:r>
              <a:rPr lang="pl-PL" sz="5600" dirty="0" smtClean="0"/>
              <a:t>W wyniku realizacji projektów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5600" dirty="0" smtClean="0"/>
              <a:t>wodociągi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/>
              <a:t>wybudowano sieć wodociągową o długości 218,72 km, do której przyłączono 13 682 osób oraz 11 przedsiębiorstw</a:t>
            </a:r>
            <a:r>
              <a:rPr lang="pl-PL" sz="5600" dirty="0" smtClean="0"/>
              <a:t>, ponadto zmodernizowano 8,02 km sieci wodociągowej, a także wybudowano                         8 i zmodernizowano 9 stacji uzdatniania wody,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5600" dirty="0" smtClean="0"/>
              <a:t>kanalizacja</a:t>
            </a:r>
            <a:endParaRPr lang="pl-PL" sz="5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 smtClean="0"/>
              <a:t>wybudowano </a:t>
            </a:r>
            <a:r>
              <a:rPr lang="pl-PL" sz="5600" dirty="0"/>
              <a:t>sieć kanalizacyjną o długości 354,90 km, do której przyłączono 21 129 osób</a:t>
            </a:r>
            <a:r>
              <a:rPr lang="pl-PL" sz="5600" dirty="0" smtClean="0"/>
              <a:t>, ponadto</a:t>
            </a:r>
            <a:r>
              <a:rPr lang="pl-PL" sz="5600" dirty="0"/>
              <a:t> </a:t>
            </a:r>
            <a:r>
              <a:rPr lang="pl-PL" sz="5600" dirty="0" smtClean="0"/>
              <a:t>wybudowano </a:t>
            </a:r>
            <a:r>
              <a:rPr lang="pl-PL" sz="5600" dirty="0"/>
              <a:t>6 i zmodernizowano 10 oczyszczalni ścieków</a:t>
            </a:r>
            <a:r>
              <a:rPr lang="pl-PL" sz="5600" dirty="0" smtClean="0"/>
              <a:t>, a także oczyszczono 2</a:t>
            </a:r>
            <a:r>
              <a:rPr lang="pl-PL" sz="5600" dirty="0"/>
              <a:t> 352 038 m</a:t>
            </a:r>
            <a:r>
              <a:rPr lang="pl-PL" sz="5600" baseline="30000" dirty="0"/>
              <a:t>3</a:t>
            </a:r>
            <a:r>
              <a:rPr lang="pl-PL" sz="5600" dirty="0"/>
              <a:t> </a:t>
            </a:r>
            <a:r>
              <a:rPr lang="pl-PL" sz="5600" dirty="0" smtClean="0"/>
              <a:t>ścieków,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5600" dirty="0"/>
              <a:t>g</a:t>
            </a:r>
            <a:r>
              <a:rPr lang="pl-PL" sz="5600" dirty="0" smtClean="0"/>
              <a:t>ospodarka odpadami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 smtClean="0"/>
              <a:t>wybudowano </a:t>
            </a:r>
            <a:r>
              <a:rPr lang="pl-PL" sz="5600" dirty="0"/>
              <a:t>6 sortowni odpadów oraz zmodernizowano 4 sortownie odpadów</a:t>
            </a:r>
            <a:r>
              <a:rPr lang="pl-PL" sz="5600" dirty="0" smtClean="0"/>
              <a:t>, ponadto</a:t>
            </a:r>
            <a:r>
              <a:rPr lang="pl-PL" sz="5600" dirty="0"/>
              <a:t> </a:t>
            </a:r>
            <a:r>
              <a:rPr lang="pl-PL" sz="5600" dirty="0" smtClean="0"/>
              <a:t>163 </a:t>
            </a:r>
            <a:r>
              <a:rPr lang="pl-PL" sz="5600" dirty="0"/>
              <a:t>tys. osób objęto selektywną zbiórką odpadów</a:t>
            </a:r>
            <a:r>
              <a:rPr lang="pl-PL" sz="5600" dirty="0" smtClean="0"/>
              <a:t>, a także zrekultywowano </a:t>
            </a:r>
            <a:r>
              <a:rPr lang="pl-PL" sz="5600" dirty="0"/>
              <a:t>15 składowisk odpadów oraz zrekultywowano 73,98 ha </a:t>
            </a:r>
            <a:r>
              <a:rPr lang="pl-PL" sz="5600" dirty="0" smtClean="0"/>
              <a:t>powierzchni i zlikwidowano </a:t>
            </a:r>
            <a:r>
              <a:rPr lang="pl-PL" sz="5600" dirty="0"/>
              <a:t>74 dzikie wysypiska śmieci</a:t>
            </a:r>
            <a:r>
              <a:rPr lang="pl-PL" sz="5600" dirty="0" smtClean="0"/>
              <a:t>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5600" dirty="0" smtClean="0"/>
              <a:t>ochrona powietrza</a:t>
            </a:r>
            <a:endParaRPr lang="pl-PL" sz="5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 smtClean="0"/>
              <a:t>zrealizowano </a:t>
            </a:r>
            <a:r>
              <a:rPr lang="pl-PL" sz="5600" dirty="0"/>
              <a:t>11 inwestycji mających na celu poprawę jakości powietrza</a:t>
            </a:r>
            <a:r>
              <a:rPr lang="pl-PL" sz="5600" dirty="0" smtClean="0"/>
              <a:t>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5600" dirty="0" smtClean="0"/>
              <a:t>prewencja zagrożeń</a:t>
            </a:r>
            <a:endParaRPr lang="pl-PL" sz="5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/>
              <a:t>zrealizowano 16 projektów z zakresu prewencji zagrożeń, w tym 9 dotyczących infrastruktury zapobiegania </a:t>
            </a:r>
            <a:r>
              <a:rPr lang="pl-PL" sz="5600" dirty="0" smtClean="0"/>
              <a:t>powodziom, ponadto 9 </a:t>
            </a:r>
            <a:r>
              <a:rPr lang="pl-PL" sz="5600" dirty="0"/>
              <a:t>135 ha objęto ochroną </a:t>
            </a:r>
            <a:r>
              <a:rPr lang="pl-PL" sz="5600" dirty="0" smtClean="0"/>
              <a:t>przeciwpowodziową i zabezpieczono </a:t>
            </a:r>
            <a:r>
              <a:rPr lang="pl-PL" sz="5600" dirty="0"/>
              <a:t>59 327 osób przed powodzią,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/>
              <a:t>zakupiono 61 wozów pożarniczych wyposażonych w sprzęt do prowadzenia akcji ratowniczych i usuwania skutków </a:t>
            </a:r>
            <a:r>
              <a:rPr lang="pl-PL" sz="5600" dirty="0" smtClean="0"/>
              <a:t>katastrof, a 18 </a:t>
            </a:r>
            <a:r>
              <a:rPr lang="pl-PL" sz="5600" dirty="0"/>
              <a:t>jednostek straży pożarnej doposażono w sprzęt w zakresie przeciwdziałania zagrożeniom</a:t>
            </a:r>
            <a:r>
              <a:rPr lang="pl-PL" sz="5600" dirty="0" smtClean="0"/>
              <a:t>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5600" dirty="0" smtClean="0"/>
              <a:t>bezpieczeństwo ekologiczne</a:t>
            </a:r>
            <a:endParaRPr lang="pl-PL" sz="5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/>
              <a:t>zrekultywowano 73,98 ha </a:t>
            </a:r>
            <a:r>
              <a:rPr lang="pl-PL" sz="5600" dirty="0" smtClean="0"/>
              <a:t>obszarów cennych przyrodniczo,</a:t>
            </a:r>
            <a:endParaRPr lang="pl-PL" sz="56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5600" dirty="0"/>
              <a:t>utworzono 40,82 km ścieżek przyrodniczych oraz wsparto 15 centrów edukacji </a:t>
            </a:r>
            <a:r>
              <a:rPr lang="pl-PL" sz="5600" dirty="0" smtClean="0"/>
              <a:t>ekologicznej</a:t>
            </a:r>
            <a:r>
              <a:rPr lang="pl-PL" sz="5600" dirty="0"/>
              <a:t>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616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21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2844" y="1306512"/>
            <a:ext cx="8715436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/>
              <a:t>Priorytet 5 Energetyka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u="sng" dirty="0" smtClean="0"/>
              <a:t>Zrealizowano 113 projektów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/>
              <a:t>Beneficjentom wypłacono środki EFRR w wysokości </a:t>
            </a:r>
            <a:r>
              <a:rPr lang="pl-PL" sz="2000" b="1" dirty="0" smtClean="0"/>
              <a:t>29,49 mln EUR, tj. 100% alokacji</a:t>
            </a:r>
            <a:r>
              <a:rPr lang="pl-PL" sz="2000" dirty="0" smtClean="0"/>
              <a:t> Priorytetu na realizację projektów w zakresie:</a:t>
            </a:r>
          </a:p>
          <a:p>
            <a:pPr lvl="0" algn="just">
              <a:spcBef>
                <a:spcPts val="0"/>
              </a:spcBef>
            </a:pPr>
            <a:r>
              <a:rPr lang="pl-PL" sz="2000" dirty="0"/>
              <a:t>budowy i modernizacji jednostek wytwarzania energii ze źródeł odnawialnych opartych o energię wodną </a:t>
            </a:r>
            <a:r>
              <a:rPr lang="pl-PL" sz="2000" dirty="0" smtClean="0"/>
              <a:t>oraz biomasę,</a:t>
            </a:r>
            <a:endParaRPr lang="pl-PL" sz="2000" dirty="0"/>
          </a:p>
          <a:p>
            <a:pPr lvl="0" algn="just">
              <a:spcBef>
                <a:spcPts val="0"/>
              </a:spcBef>
            </a:pPr>
            <a:r>
              <a:rPr lang="pl-PL" sz="2000" dirty="0"/>
              <a:t>budowy i przebudowy sieci dystrybucji energii elektrycznej </a:t>
            </a:r>
            <a:r>
              <a:rPr lang="pl-PL" sz="2000" dirty="0" smtClean="0"/>
              <a:t>niskiego i </a:t>
            </a:r>
            <a:r>
              <a:rPr lang="pl-PL" sz="2000" dirty="0"/>
              <a:t>średniego napięcia oraz sieci dystrybucji </a:t>
            </a:r>
            <a:r>
              <a:rPr lang="pl-PL" sz="2000" dirty="0" smtClean="0"/>
              <a:t>gazu,</a:t>
            </a:r>
            <a:endParaRPr lang="pl-PL" sz="2000" dirty="0"/>
          </a:p>
          <a:p>
            <a:pPr lvl="0" algn="just">
              <a:spcBef>
                <a:spcPts val="0"/>
              </a:spcBef>
            </a:pPr>
            <a:r>
              <a:rPr lang="pl-PL" sz="2000" dirty="0"/>
              <a:t>budowy, modernizacji i wyposażenia ciepłowni wykorzystujących odnawialne źródła energii, inwestycji w zakresie produkcji ciepła i energii </a:t>
            </a:r>
            <a:r>
              <a:rPr lang="pl-PL" sz="2000" dirty="0" smtClean="0"/>
              <a:t>elektrycznej          w </a:t>
            </a:r>
            <a:r>
              <a:rPr lang="pl-PL" sz="2000" dirty="0"/>
              <a:t>układzie kogeneracji oraz budowy i modernizacji sieci dystrybucji </a:t>
            </a:r>
            <a:r>
              <a:rPr lang="pl-PL" sz="2000" dirty="0" smtClean="0"/>
              <a:t>ciepła,</a:t>
            </a:r>
            <a:endParaRPr lang="pl-PL" sz="2000" dirty="0"/>
          </a:p>
          <a:p>
            <a:pPr algn="just">
              <a:spcBef>
                <a:spcPts val="0"/>
              </a:spcBef>
            </a:pPr>
            <a:r>
              <a:rPr lang="pl-PL" sz="2000" dirty="0"/>
              <a:t>termomodernizacji podmiotów leczniczych działających w publicznym systemie opieki zdrowotnej oraz placówek </a:t>
            </a:r>
            <a:r>
              <a:rPr lang="pl-PL" sz="2000" dirty="0" smtClean="0"/>
              <a:t>edukacyjnych.</a:t>
            </a:r>
            <a:endParaRPr lang="pl-PL" sz="2000" dirty="0"/>
          </a:p>
        </p:txBody>
      </p:sp>
      <p:pic>
        <p:nvPicPr>
          <p:cNvPr id="6" name="Picture 17" descr="recycling-swi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23" y="665909"/>
            <a:ext cx="1865710" cy="12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nzynieria.com/uploads/images/orginal/bmaizjztedbqmtxdyimzeqbcfmvbyzhlyxifucenppxpbbsvwsqrlwvvrpi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85297"/>
            <a:ext cx="2016224" cy="134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41520" y="108404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71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22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0173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l-PL" sz="4200" b="1" dirty="0" smtClean="0"/>
              <a:t>Priorytet 5 Energetyka</a:t>
            </a:r>
          </a:p>
          <a:p>
            <a:pPr marL="0" indent="0">
              <a:buNone/>
            </a:pPr>
            <a:r>
              <a:rPr lang="pl-PL" sz="3400" dirty="0" smtClean="0"/>
              <a:t>W wyniku realizacji projektów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energetyka i gaz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wybudowano 57,08 km sieci energii gazowej oraz </a:t>
            </a:r>
            <a:r>
              <a:rPr lang="pl-PL" sz="3400" dirty="0" smtClean="0"/>
              <a:t>zmodernizowano 22,06 </a:t>
            </a:r>
            <a:r>
              <a:rPr lang="pl-PL" sz="3400" dirty="0"/>
              <a:t>km sieci, do której podłączono 4 563 osób,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zmodernizowano 146,74 km sieci dystrybucji energii elektrycznej, w tym na terenach wiejskich 107,16 km</a:t>
            </a:r>
            <a:r>
              <a:rPr lang="pl-PL" sz="3400" dirty="0" smtClean="0"/>
              <a:t>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3400" dirty="0" smtClean="0"/>
              <a:t>OZE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wybudowano 1 biogazownię oraz 1 kotłownię opalaną biomasą,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wybudowano 3 elektrownie wodne,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przebudowano 13,33 km sieci ciepłowniczej,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w 95 obiektach dokonano zmiany źródeł pozyskiwania energii wprowadzając m.in. kolektory słoneczne, ekologiczne </a:t>
            </a:r>
            <a:r>
              <a:rPr lang="pl-PL" sz="3400" dirty="0" smtClean="0"/>
              <a:t>kotłownie,</a:t>
            </a:r>
            <a:endParaRPr lang="pl-PL" sz="3400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3400" dirty="0" smtClean="0"/>
              <a:t>termomodernizacja</a:t>
            </a:r>
            <a:endParaRPr lang="pl-PL" sz="34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przeprowadzono termomodernizacje 76 obiektów służby zdrowia, w tym 56 wykorzystujące odnawialne źródła energii w wyniku czego uzyskano oszczędności energii w wysokości </a:t>
            </a:r>
            <a:r>
              <a:rPr lang="pl-PL" sz="3400" dirty="0" smtClean="0"/>
              <a:t>   25</a:t>
            </a:r>
            <a:r>
              <a:rPr lang="pl-PL" sz="3400" dirty="0"/>
              <a:t> 427 MWh/rok,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przeprowadzono termomodernizacje 59 obiektów infrastruktury edukacyjnej, w </a:t>
            </a:r>
            <a:r>
              <a:rPr lang="pl-PL" sz="3400" dirty="0" smtClean="0"/>
              <a:t>tym              </a:t>
            </a:r>
            <a:r>
              <a:rPr lang="pl-PL" sz="3400" dirty="0"/>
              <a:t>39 wykorzystujące odnawialne źródła energii w wyniku czego uzyskano oszczędności energii w wysokości 19 919 </a:t>
            </a:r>
            <a:r>
              <a:rPr lang="pl-PL" sz="3400" dirty="0" smtClean="0"/>
              <a:t>MWh/rok.</a:t>
            </a:r>
            <a:endParaRPr lang="pl-PL" sz="3400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351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23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55242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85101"/>
            <a:ext cx="8229600" cy="5001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/>
              <a:t>Priorytet 6 Turystyka i Kultura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u="sng" dirty="0" smtClean="0"/>
              <a:t>Zrealizowano 243 projekty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/>
              <a:t>Beneficjentom wypłacono środki EFRR w wysokości </a:t>
            </a:r>
            <a:r>
              <a:rPr lang="pl-PL" sz="2000" b="1" dirty="0" smtClean="0"/>
              <a:t>103,39 mln EUR, tj. 99,98% alokacji</a:t>
            </a:r>
            <a:r>
              <a:rPr lang="pl-PL" sz="2000" dirty="0" smtClean="0"/>
              <a:t> Priorytetu na realizację projektów w zakresie:</a:t>
            </a:r>
          </a:p>
          <a:p>
            <a:pPr lvl="0" algn="just">
              <a:spcBef>
                <a:spcPts val="0"/>
              </a:spcBef>
            </a:pPr>
            <a:r>
              <a:rPr lang="pl-PL" sz="2000" dirty="0"/>
              <a:t>turystyki uzdrowiskowej, w tym projekty dotyczące odbudowy i renowacji architektury </a:t>
            </a:r>
            <a:r>
              <a:rPr lang="pl-PL" sz="2000" dirty="0" smtClean="0"/>
              <a:t>zdrojowej,</a:t>
            </a:r>
            <a:endParaRPr lang="pl-PL" sz="2000" dirty="0"/>
          </a:p>
          <a:p>
            <a:pPr lvl="0" algn="just">
              <a:spcBef>
                <a:spcPts val="0"/>
              </a:spcBef>
            </a:pPr>
            <a:r>
              <a:rPr lang="pl-PL" sz="2000" dirty="0"/>
              <a:t>turystyki aktywnej, w tym projekty dotyczące budowy i modernizacji obiektów rekreacyjnych i sportowych do uprawiania aktywnych form turystyki, m.in. narciarskiej, górskiej, rowerowej, pieszej i </a:t>
            </a:r>
            <a:r>
              <a:rPr lang="pl-PL" sz="2000" dirty="0" smtClean="0"/>
              <a:t>wodnej, </a:t>
            </a:r>
            <a:endParaRPr lang="pl-PL" sz="2000" dirty="0"/>
          </a:p>
          <a:p>
            <a:pPr lvl="0" algn="just">
              <a:spcBef>
                <a:spcPts val="0"/>
              </a:spcBef>
            </a:pPr>
            <a:r>
              <a:rPr lang="pl-PL" sz="2000" dirty="0"/>
              <a:t>turystyki biznesowej, w tym projekty dotyczące tworzenia i rozwoju centrów wystawienniczych </a:t>
            </a:r>
            <a:r>
              <a:rPr lang="pl-PL" sz="2000" dirty="0" smtClean="0"/>
              <a:t>i kongresowych, </a:t>
            </a:r>
            <a:endParaRPr lang="pl-PL" sz="2000" dirty="0"/>
          </a:p>
          <a:p>
            <a:pPr lvl="0" algn="just">
              <a:spcBef>
                <a:spcPts val="0"/>
              </a:spcBef>
            </a:pPr>
            <a:r>
              <a:rPr lang="pl-PL" sz="2000" dirty="0"/>
              <a:t>turystyki kulturowej, w tym projekty dotyczące renowacji zabytków</a:t>
            </a:r>
            <a:r>
              <a:rPr lang="pl-PL" sz="2000" dirty="0" smtClean="0"/>
              <a:t>,</a:t>
            </a:r>
            <a:endParaRPr lang="pl-PL" sz="2000" dirty="0"/>
          </a:p>
          <a:p>
            <a:pPr algn="just">
              <a:spcBef>
                <a:spcPts val="0"/>
              </a:spcBef>
            </a:pPr>
            <a:r>
              <a:rPr lang="pl-PL" sz="2000" dirty="0"/>
              <a:t>d</a:t>
            </a:r>
            <a:r>
              <a:rPr lang="pl-PL" sz="2000" dirty="0" smtClean="0"/>
              <a:t>ziałań promocyjnych </a:t>
            </a:r>
            <a:r>
              <a:rPr lang="pl-PL" sz="2000" dirty="0"/>
              <a:t>wspierających infrastrukturę turystyczną </a:t>
            </a:r>
            <a:r>
              <a:rPr lang="pl-PL" sz="2000" dirty="0" smtClean="0"/>
              <a:t>                     i kulturową.</a:t>
            </a: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26" y="5355027"/>
            <a:ext cx="2797232" cy="14583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24531"/>
            <a:ext cx="1993032" cy="112108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8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24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3874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8000" b="1" dirty="0" smtClean="0"/>
              <a:t>Priorytet 6 Turystyka i Kultura</a:t>
            </a:r>
          </a:p>
          <a:p>
            <a:pPr marL="0" indent="0">
              <a:buNone/>
            </a:pPr>
            <a:r>
              <a:rPr lang="pl-PL" sz="6000" dirty="0" smtClean="0"/>
              <a:t>W wyniku realizacji projektów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6000" dirty="0" smtClean="0"/>
              <a:t>dziedzictwo kulturowe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wsparcie uzyskało 106 obiektów zabytkowych nieruchomych,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obiekty zabytkowe poddane konserwacji i/lub restauracji odwiedziło ponad 1,45 mln osób,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w 63 </a:t>
            </a:r>
            <a:r>
              <a:rPr lang="pl-PL" sz="6000" dirty="0" smtClean="0"/>
              <a:t>obiektach zabytkowych </a:t>
            </a:r>
            <a:r>
              <a:rPr lang="pl-PL" sz="6000" dirty="0"/>
              <a:t>zapewniono dostęp osobom niepełnosprawnym</a:t>
            </a:r>
            <a:r>
              <a:rPr lang="pl-PL" sz="6000" dirty="0" smtClean="0"/>
              <a:t>,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pl-PL" sz="6000" dirty="0" smtClean="0"/>
              <a:t>turystyka</a:t>
            </a:r>
            <a:endParaRPr lang="pl-PL" sz="60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wybudowano 38 obiektów turystycznych i rekreacyjnych, 14 obiektów przebudowano,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10 obiektów turystycznych zostało objętych termomodernizacją,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zrewitalizowano 7 parków oraz zmodernizowano 24 inne obiekty </a:t>
            </a:r>
            <a:r>
              <a:rPr lang="pl-PL" sz="6000" dirty="0" smtClean="0"/>
              <a:t>rekreacyjne w </a:t>
            </a:r>
            <a:r>
              <a:rPr lang="pl-PL" sz="6000" dirty="0"/>
              <a:t>uzdrowiskach,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powstało 75 nowych produktów turystycznych, a 39 produktów zmodyfikowano,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wybudowano 33,55 km szlaków turystycznych,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zmodernizowano 9 obiektów pełniących rolę schronisk turystycznych, dodatkowo 7 schronisk udostępniono osobom niepełnosprawnym,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zmodernizowano 3 punkty informacji </a:t>
            </a:r>
            <a:r>
              <a:rPr lang="pl-PL" sz="6000" dirty="0" smtClean="0"/>
              <a:t>turystycznej,</a:t>
            </a:r>
            <a:endParaRPr lang="pl-PL" sz="60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 smtClean="0"/>
              <a:t>zakupiono </a:t>
            </a:r>
            <a:r>
              <a:rPr lang="pl-PL" sz="6000" dirty="0"/>
              <a:t>2 958 szt. sprzętu służącemu wyposażeniu instytucji kultury,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 smtClean="0"/>
              <a:t>wdrożono </a:t>
            </a:r>
            <a:r>
              <a:rPr lang="pl-PL" sz="6000" dirty="0"/>
              <a:t>15 nowych e-usług w instytucjach kultury, z których skorzystało 881 tys. osób,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wsparto 29 wydarzeń kulturalnych na całym Dolnym Śląsku,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zrealizowano 60 projektów dotyczących informacji i promocji turystycznej i kulturalnej regionu,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6000" dirty="0"/>
              <a:t>w imprezach kulturalnych uczestniczyło 39 566 </a:t>
            </a:r>
            <a:r>
              <a:rPr lang="pl-PL" sz="6000" dirty="0" smtClean="0"/>
              <a:t>osób,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6000" dirty="0"/>
              <a:t>z usług turystycznych skorzystało ponad 7,1 mln osób</a:t>
            </a:r>
            <a:r>
              <a:rPr lang="pl-PL" sz="6000" dirty="0" smtClean="0"/>
              <a:t>,</a:t>
            </a:r>
            <a:r>
              <a:rPr lang="pl-PL" sz="6000" dirty="0"/>
              <a:t> </a:t>
            </a:r>
            <a:endParaRPr lang="pl-PL" sz="6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6000" dirty="0" smtClean="0"/>
              <a:t>instytucje </a:t>
            </a:r>
            <a:r>
              <a:rPr lang="pl-PL" sz="6000" dirty="0"/>
              <a:t>kultury odwiedziło 1,17 mln </a:t>
            </a:r>
            <a:r>
              <a:rPr lang="pl-PL" sz="6000" dirty="0" smtClean="0"/>
              <a:t>osób.</a:t>
            </a:r>
            <a:endParaRPr lang="pl-PL" sz="6000" dirty="0"/>
          </a:p>
          <a:p>
            <a:pPr algn="just">
              <a:buFont typeface="Wingdings" panose="05000000000000000000" pitchFamily="2" charset="2"/>
              <a:buChar char="Ø"/>
            </a:pPr>
            <a:endParaRPr lang="pl-PL" sz="60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pl-PL" sz="6000" dirty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173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25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357158" y="901120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Priorytet 7 Edukacja</a:t>
            </a:r>
          </a:p>
          <a:p>
            <a:pPr marL="0" indent="0">
              <a:buNone/>
            </a:pPr>
            <a:r>
              <a:rPr lang="pl-PL" sz="2400" u="sng" dirty="0" smtClean="0"/>
              <a:t>Zrealizowano 88 projektów</a:t>
            </a:r>
          </a:p>
          <a:p>
            <a:pPr marL="0" indent="0" algn="just">
              <a:buNone/>
            </a:pPr>
            <a:r>
              <a:rPr lang="pl-PL" sz="2400" dirty="0" smtClean="0"/>
              <a:t>Beneficjentom wypłacono środki EFRR w wysokości                 </a:t>
            </a:r>
            <a:r>
              <a:rPr lang="pl-PL" sz="2400" b="1" dirty="0" smtClean="0"/>
              <a:t>95,79 mln EUR, tj. 99,92% alokacji </a:t>
            </a:r>
            <a:r>
              <a:rPr lang="pl-PL" sz="2400" dirty="0" smtClean="0"/>
              <a:t>Priorytetu na realizację projektów dotyczących:</a:t>
            </a:r>
          </a:p>
          <a:p>
            <a:pPr lvl="0"/>
            <a:r>
              <a:rPr lang="pl-PL" sz="2400" dirty="0" smtClean="0"/>
              <a:t>szkół podstawowych </a:t>
            </a:r>
            <a:r>
              <a:rPr lang="pl-PL" sz="2400" dirty="0"/>
              <a:t>i </a:t>
            </a:r>
            <a:r>
              <a:rPr lang="pl-PL" sz="2400" dirty="0" smtClean="0"/>
              <a:t>gimnazjów,</a:t>
            </a:r>
            <a:endParaRPr lang="pl-PL" sz="2400" dirty="0"/>
          </a:p>
          <a:p>
            <a:pPr lvl="0"/>
            <a:r>
              <a:rPr lang="pl-PL" sz="2400" dirty="0" smtClean="0"/>
              <a:t>przedszkoli,</a:t>
            </a:r>
            <a:endParaRPr lang="pl-PL" sz="2400" dirty="0"/>
          </a:p>
          <a:p>
            <a:pPr lvl="0"/>
            <a:r>
              <a:rPr lang="pl-PL" sz="2400" dirty="0" smtClean="0"/>
              <a:t>szkół zawodowych,</a:t>
            </a:r>
            <a:endParaRPr lang="pl-PL" sz="2400" dirty="0"/>
          </a:p>
          <a:p>
            <a:r>
              <a:rPr lang="pl-PL" sz="2400" dirty="0" smtClean="0"/>
              <a:t>szkół specjalnych. </a:t>
            </a:r>
            <a:endParaRPr lang="pl-PL" sz="2400" dirty="0"/>
          </a:p>
        </p:txBody>
      </p:sp>
      <p:pic>
        <p:nvPicPr>
          <p:cNvPr id="6" name="Picture 15" descr="http://www.marbud.pl/files/upload/realizacje/zdjecia/uzytecznosci_publicznej/SZKOLA_ZWIRKI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86623"/>
            <a:ext cx="2232248" cy="16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21341"/>
            <a:ext cx="2598816" cy="18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16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26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0841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800" b="1" dirty="0" smtClean="0"/>
              <a:t>Priorytet 7 Edukacja</a:t>
            </a:r>
          </a:p>
          <a:p>
            <a:pPr marL="0" indent="0">
              <a:buNone/>
            </a:pPr>
            <a:r>
              <a:rPr lang="pl-PL" sz="2200" dirty="0" smtClean="0"/>
              <a:t>W wyniku realizacji projektów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szkoły wyższe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/>
              <a:t>w</a:t>
            </a:r>
            <a:r>
              <a:rPr lang="pl-PL" sz="2200" dirty="0" smtClean="0"/>
              <a:t>ybudowano 13 obiektów szkół wyższych, zmodernizowano 7, do potrzeb osób niepełnosprawnych dostosowano 12 obiektów,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z </a:t>
            </a:r>
            <a:r>
              <a:rPr lang="pl-PL" sz="2200" dirty="0"/>
              <a:t>efektów realizacji projektów skorzystało 31 975 studentów, w tym kierunków inżynieryjno-technicznych i matematycznych 14 520 studentów,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z </a:t>
            </a:r>
            <a:r>
              <a:rPr lang="pl-PL" sz="2200" dirty="0"/>
              <a:t>infrastruktury wspartej w wyniku realizacji projektów skorzystało 262 niepełnosprawnych studentów,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200" dirty="0" smtClean="0"/>
              <a:t>edukacja podstawowa, zawodowa i kształcenie ustawiczne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Wybudowano 43 obiekty, przebudowano 24, do potrzeb osób niepełnosprawnych dostosowano 31 obiektów,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 smtClean="0"/>
              <a:t>wybudowano </a:t>
            </a:r>
            <a:r>
              <a:rPr lang="pl-PL" sz="2200" dirty="0"/>
              <a:t>9 obiektów przedszkolnych, a 8 </a:t>
            </a:r>
            <a:r>
              <a:rPr lang="pl-PL" sz="2200" dirty="0" smtClean="0"/>
              <a:t>zmodernizowano, dodatkowo udostępniono </a:t>
            </a:r>
            <a:r>
              <a:rPr lang="pl-PL" sz="2200" dirty="0"/>
              <a:t>949 miejsc w przedszkolach na obszarach wiejskich,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/>
              <a:t>wyposażono w sprzęt 120 szkolnych pracowni przyrodniczych,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/>
              <a:t>zakupiono ponad 21 tys. sztuk sprzętu do wyposażenia </a:t>
            </a:r>
            <a:r>
              <a:rPr lang="pl-PL" sz="2200" dirty="0" smtClean="0"/>
              <a:t>szkół/przedszkoli,</a:t>
            </a:r>
            <a:endParaRPr lang="pl-PL" sz="22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200" dirty="0"/>
              <a:t>z efektów realizacji projektów skorzystało 79 792 uczniów (w tym 666 uczniów niepełnosprawnych</a:t>
            </a:r>
            <a:r>
              <a:rPr lang="pl-PL" sz="2200" dirty="0" smtClean="0"/>
              <a:t>).</a:t>
            </a:r>
            <a:endParaRPr lang="pl-PL" sz="2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289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27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360539" y="119467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8787" y="1340768"/>
            <a:ext cx="8229600" cy="4237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Priorytet 8 Zdrowie</a:t>
            </a:r>
          </a:p>
          <a:p>
            <a:pPr marL="0" indent="0">
              <a:buNone/>
            </a:pPr>
            <a:r>
              <a:rPr lang="pl-PL" sz="2400" u="sng" dirty="0" smtClean="0"/>
              <a:t>Zrealizowano 93 projekty</a:t>
            </a:r>
          </a:p>
          <a:p>
            <a:pPr marL="0" indent="0" algn="just">
              <a:buNone/>
            </a:pPr>
            <a:r>
              <a:rPr lang="pl-PL" sz="2400" dirty="0" smtClean="0"/>
              <a:t>Beneficjentom wypłacono środki EFRR w wysokości                </a:t>
            </a:r>
            <a:r>
              <a:rPr lang="pl-PL" sz="2400" b="1" dirty="0" smtClean="0"/>
              <a:t>53,84 mln EUR, tj. 100,01% alokacji </a:t>
            </a:r>
            <a:r>
              <a:rPr lang="pl-PL" sz="2400" dirty="0" smtClean="0"/>
              <a:t>Priorytetu na realizację projektów w zakresie:</a:t>
            </a:r>
          </a:p>
          <a:p>
            <a:pPr lvl="0" algn="just"/>
            <a:r>
              <a:rPr lang="pl-PL" sz="2400" dirty="0"/>
              <a:t>budowy, rozbudowy i modernizacji jednostek ochrony zdrowia i wyposażenia w nowoczesny </a:t>
            </a:r>
            <a:r>
              <a:rPr lang="pl-PL" sz="2400" dirty="0" smtClean="0"/>
              <a:t>sprzęt,</a:t>
            </a:r>
            <a:endParaRPr lang="pl-PL" sz="2400" dirty="0"/>
          </a:p>
          <a:p>
            <a:pPr lvl="0" algn="just"/>
            <a:r>
              <a:rPr lang="pl-PL" sz="2400" dirty="0"/>
              <a:t>zakupu specjalistycznego sprzętu do </a:t>
            </a:r>
            <a:r>
              <a:rPr lang="pl-PL" sz="2400" dirty="0" smtClean="0"/>
              <a:t>diagnostyki,</a:t>
            </a:r>
            <a:endParaRPr lang="pl-PL" sz="2400" dirty="0"/>
          </a:p>
          <a:p>
            <a:r>
              <a:rPr lang="pl-PL" sz="2400" dirty="0"/>
              <a:t>infrastruktury </a:t>
            </a:r>
            <a:r>
              <a:rPr lang="pl-PL" sz="2400" dirty="0" smtClean="0"/>
              <a:t>informatycznej (e-usługi).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11450"/>
            <a:ext cx="2304256" cy="152566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83" y="5118003"/>
            <a:ext cx="2448272" cy="162921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023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28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3800" b="1" dirty="0" smtClean="0"/>
              <a:t>Priorytet 8 Zdrowie</a:t>
            </a:r>
          </a:p>
          <a:p>
            <a:pPr marL="0" indent="0">
              <a:buNone/>
            </a:pPr>
            <a:r>
              <a:rPr lang="pl-PL" dirty="0" smtClean="0"/>
              <a:t>W wyniku realizacji projektów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wybudowano 12 nowych obiektów służby zdrowia (przychodnie, ośrodki zdrowia, ośrodki rehabilitacji, gabinety lekarskie),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zmodernizowano 29 placówek służby zdrowia o powierzchni 50 683 m</a:t>
            </a:r>
            <a:r>
              <a:rPr lang="pl-PL" baseline="30000" dirty="0"/>
              <a:t>2</a:t>
            </a:r>
            <a:r>
              <a:rPr lang="pl-PL" dirty="0"/>
              <a:t>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43 obiekty przystosowano dla potrzeb osób niepełnosprawnych,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zakupiono 2 014 szt. sprzętu i aparatury specjalistycznej, na którym przeprowadzono 244 tys. </a:t>
            </a:r>
            <a:r>
              <a:rPr lang="pl-PL" dirty="0" smtClean="0"/>
              <a:t>badań (w okresie 1 roku po zakończeniu projektu),</a:t>
            </a:r>
            <a:endParaRPr lang="pl-PL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6 budynków objęto termomodernizacją,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utworzono 30 łóżek opieki długoterminowej,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wdrożono systemy informatyczne w 23 placówkach medycznych, w tym 11 w zakresie </a:t>
            </a:r>
            <a:r>
              <a:rPr lang="pl-PL" dirty="0" err="1"/>
              <a:t>teleradiologii</a:t>
            </a:r>
            <a:r>
              <a:rPr lang="pl-PL" dirty="0"/>
              <a:t> i 4 systemy zintegrowanego zarządzania,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uruchomiono 10 usług on-line, z których skorzystało 14 tys. osób,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utworzono 7 baz danych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93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29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323528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Priorytet 9 Miasta</a:t>
            </a:r>
          </a:p>
          <a:p>
            <a:pPr marL="0" indent="0">
              <a:buNone/>
            </a:pPr>
            <a:r>
              <a:rPr lang="pl-PL" sz="2400" u="sng" dirty="0" smtClean="0"/>
              <a:t>Zrealizowano 430 projektów</a:t>
            </a:r>
          </a:p>
          <a:p>
            <a:pPr marL="0" indent="0" algn="just">
              <a:buNone/>
            </a:pPr>
            <a:r>
              <a:rPr lang="pl-PL" sz="2400" dirty="0" smtClean="0"/>
              <a:t>Beneficjentom wypłacono środki EFRR w wysokości             </a:t>
            </a:r>
            <a:r>
              <a:rPr lang="pl-PL" sz="2400" b="1" dirty="0" smtClean="0"/>
              <a:t>104,19 mln EUR, tj. 99,70% alokacji </a:t>
            </a:r>
            <a:r>
              <a:rPr lang="pl-PL" sz="2400" dirty="0" smtClean="0"/>
              <a:t>Priorytetu na realizację przedsięwzięć:</a:t>
            </a:r>
          </a:p>
          <a:p>
            <a:pPr algn="just"/>
            <a:r>
              <a:rPr lang="pl-PL" sz="2400" dirty="0"/>
              <a:t>w zakresie odnowy zdegradowanych obszarów miejskich </a:t>
            </a:r>
            <a:r>
              <a:rPr lang="pl-PL" sz="2400" dirty="0" smtClean="0"/>
              <a:t>       w </a:t>
            </a:r>
            <a:r>
              <a:rPr lang="pl-PL" sz="2400" dirty="0"/>
              <a:t>miastach powyżej 10 000 </a:t>
            </a:r>
            <a:r>
              <a:rPr lang="pl-PL" sz="2400" dirty="0" smtClean="0"/>
              <a:t>mieszkańców,</a:t>
            </a:r>
            <a:endParaRPr lang="pl-PL" sz="2400" dirty="0"/>
          </a:p>
          <a:p>
            <a:pPr algn="just"/>
            <a:r>
              <a:rPr lang="pl-PL" sz="2400" dirty="0" smtClean="0"/>
              <a:t>w </a:t>
            </a:r>
            <a:r>
              <a:rPr lang="pl-PL" sz="2400" dirty="0"/>
              <a:t>zakresie przedsięwzięć dotyczących </a:t>
            </a:r>
            <a:r>
              <a:rPr lang="pl-PL" sz="2400" dirty="0" smtClean="0"/>
              <a:t>mieszkalnictwa                w </a:t>
            </a:r>
            <a:r>
              <a:rPr lang="pl-PL" sz="2400" dirty="0"/>
              <a:t>miastach poniżej 10 000 mieszkańców </a:t>
            </a:r>
          </a:p>
        </p:txBody>
      </p:sp>
      <p:pic>
        <p:nvPicPr>
          <p:cNvPr id="6" name="Picture 17" descr="http://poznanskiefyrtle.pl/wp-content/uploads/2014/08/Ul.-Wyspia%C5%84skiego-Matejki-Ko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72550"/>
            <a:ext cx="2761235" cy="12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19830"/>
            <a:ext cx="2592288" cy="189635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554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3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Cel główny Programu</a:t>
            </a:r>
          </a:p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r>
              <a:rPr lang="pl-PL" sz="2800" b="1" i="1" dirty="0" smtClean="0"/>
              <a:t>Podniesienie </a:t>
            </a:r>
            <a:r>
              <a:rPr lang="pl-PL" sz="2800" b="1" i="1" dirty="0"/>
              <a:t>poziomu życia mieszkańców Dolnego Śląska oraz poprawa konkurencyjności regionu przy respektowaniu zasad zrównoważonego </a:t>
            </a:r>
            <a:r>
              <a:rPr lang="pl-PL" sz="2800" b="1" i="1" dirty="0" smtClean="0"/>
              <a:t>rozwoju</a:t>
            </a:r>
            <a:endParaRPr lang="pl-PL" sz="2800" b="1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30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Priorytet 9 Miasta</a:t>
            </a:r>
          </a:p>
          <a:p>
            <a:pPr marL="0" indent="0">
              <a:buNone/>
            </a:pPr>
            <a:r>
              <a:rPr lang="pl-PL" sz="3400" dirty="0" smtClean="0"/>
              <a:t>W wyniku realizacji projektów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 smtClean="0"/>
              <a:t>rewitalizacją objęto 2 786 ha,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 smtClean="0"/>
              <a:t>przeprowadzono </a:t>
            </a:r>
            <a:r>
              <a:rPr lang="pl-PL" sz="3400" dirty="0"/>
              <a:t>remont </a:t>
            </a:r>
            <a:r>
              <a:rPr lang="pl-PL" sz="3400" dirty="0" smtClean="0"/>
              <a:t>315 kamienic </a:t>
            </a:r>
            <a:r>
              <a:rPr lang="pl-PL" sz="3400" dirty="0"/>
              <a:t>oraz rewitalizację przestrzeni publicznej</a:t>
            </a:r>
            <a:r>
              <a:rPr lang="pl-PL" sz="3400" dirty="0" smtClean="0"/>
              <a:t>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o</a:t>
            </a:r>
            <a:r>
              <a:rPr lang="pl-PL" sz="3400" dirty="0" smtClean="0"/>
              <a:t>dnowione budynki zamieszkuje 17 758 osób,</a:t>
            </a:r>
            <a:endParaRPr lang="pl-PL" sz="34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przeprowadzono renowację 23 zabytków oraz obszarów zabytkowych w miastach,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przebudowano 19 budynków z przeznaczeniem, m.in. na utworzenie centrów aktywności lokalnej, rozwoju zawodowego, profilaktyki i resocjalizacji, spotkań organizacji pozarządowych oraz ośrodki interwencji kryzysowej, pomocy społecznej,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przeprowadzono modernizację 19 placówek oświatowych,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zbudowano lub przebudowano 13 obiektów infrastruktury sportowej,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przebudowano 6 obiektów z przeznaczeniem na przedszkola, a jedno przedszkole wybudowano,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zmodernizowano i wyposażono 4 biblioteki miejskie,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zaadoptowano oraz przeprowadzono rewitalizację 8 obiektów z przeznaczeniem na miejskie domy kultury,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wybudowano, zmodernizowano i poddano renowacji lub rewitalizacji 27 obiektów, w tym </a:t>
            </a:r>
            <a:r>
              <a:rPr lang="pl-PL" sz="3400" dirty="0" smtClean="0"/>
              <a:t>    16 </a:t>
            </a:r>
            <a:r>
              <a:rPr lang="pl-PL" sz="3400" dirty="0"/>
              <a:t>parków,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3400" dirty="0"/>
              <a:t>wybudowano 3 drogi do stref działalności gospodarczej,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3400" dirty="0"/>
              <a:t>zmodernizowano/wybudowano drogi/ulice w 24 </a:t>
            </a:r>
            <a:r>
              <a:rPr lang="pl-PL" sz="3400" dirty="0" smtClean="0"/>
              <a:t>miastach.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352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31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78702" y="1340768"/>
            <a:ext cx="84627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Priorytet 10 Pomoc Techniczna</a:t>
            </a:r>
          </a:p>
          <a:p>
            <a:pPr marL="0" indent="0">
              <a:buNone/>
            </a:pPr>
            <a:r>
              <a:rPr lang="pl-PL" sz="2800" u="sng" dirty="0" smtClean="0"/>
              <a:t>Zrealizowano 135 projektów</a:t>
            </a:r>
          </a:p>
          <a:p>
            <a:pPr marL="0" indent="0" algn="just">
              <a:buNone/>
            </a:pPr>
            <a:r>
              <a:rPr lang="pl-PL" sz="2800" dirty="0" smtClean="0"/>
              <a:t>Beneficjentom wypłacono środki EFRR w wysokości     </a:t>
            </a:r>
            <a:r>
              <a:rPr lang="pl-PL" sz="2800" b="1" dirty="0" smtClean="0"/>
              <a:t>36,57 mln EUR, tj. 100% alokacji </a:t>
            </a:r>
            <a:r>
              <a:rPr lang="pl-PL" sz="2800" dirty="0" smtClean="0"/>
              <a:t>Priorytetu na realizację zadań Instytucji Zarządzającej i Instytucji Pośredniczącej.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000" dirty="0" smtClean="0"/>
              <a:t>Wykorzystanie środków Pomocy Technicznej wyniosło 3,10% alokacji Programu </a:t>
            </a:r>
          </a:p>
          <a:p>
            <a:pPr marL="0" indent="0" algn="just">
              <a:buNone/>
            </a:pPr>
            <a:r>
              <a:rPr lang="pl-PL" sz="2000" dirty="0" smtClean="0"/>
              <a:t>i nie przekroczyło limitu określonego na Pomoc Techniczną, tj. 4%.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477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32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386912"/>
            <a:ext cx="8643998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u="sng" dirty="0" smtClean="0"/>
              <a:t>Program i projekty były realizowane zgodnie z zasadami</a:t>
            </a:r>
            <a:endParaRPr lang="pl-PL" dirty="0" smtClean="0"/>
          </a:p>
          <a:p>
            <a:r>
              <a:rPr lang="pl-PL" dirty="0"/>
              <a:t>r</a:t>
            </a:r>
            <a:r>
              <a:rPr lang="pl-PL" dirty="0" smtClean="0"/>
              <a:t>ówności szans</a:t>
            </a:r>
          </a:p>
          <a:p>
            <a:r>
              <a:rPr lang="pl-PL" dirty="0"/>
              <a:t>p</a:t>
            </a:r>
            <a:r>
              <a:rPr lang="pl-PL" dirty="0" smtClean="0"/>
              <a:t>artnerstwa</a:t>
            </a:r>
          </a:p>
          <a:p>
            <a:r>
              <a:rPr lang="pl-PL" dirty="0"/>
              <a:t>o</a:t>
            </a:r>
            <a:r>
              <a:rPr lang="pl-PL" dirty="0" smtClean="0"/>
              <a:t>chrony środowiska</a:t>
            </a:r>
          </a:p>
          <a:p>
            <a:r>
              <a:rPr lang="pl-PL" dirty="0"/>
              <a:t>p</a:t>
            </a:r>
            <a:r>
              <a:rPr lang="pl-PL" dirty="0" smtClean="0"/>
              <a:t>omocy publicznej</a:t>
            </a:r>
          </a:p>
          <a:p>
            <a:r>
              <a:rPr lang="pl-PL" dirty="0"/>
              <a:t>t</a:t>
            </a:r>
            <a:r>
              <a:rPr lang="pl-PL" dirty="0" smtClean="0"/>
              <a:t>worzenia społeczeństwa informacyjnego</a:t>
            </a:r>
          </a:p>
          <a:p>
            <a:r>
              <a:rPr lang="pl-PL" dirty="0"/>
              <a:t>z</a:t>
            </a:r>
            <a:r>
              <a:rPr lang="pl-PL" dirty="0" smtClean="0"/>
              <a:t>amówień publicznych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W ramach Programu przeprowadzono 5 508 kontroli projektów,     w tym 1 766 kontroli na miejscu realizacji projektu.</a:t>
            </a:r>
          </a:p>
          <a:p>
            <a:pPr marL="0" indent="0" algn="just">
              <a:buNone/>
            </a:pPr>
            <a:r>
              <a:rPr lang="pl-PL" dirty="0" smtClean="0"/>
              <a:t>Wykryto 849 nieprawidłowości, dotyczących głównie realizacji postępowań o zamówienia publiczne.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276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33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71460" y="1312935"/>
            <a:ext cx="840108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/>
              <a:t>Komitet Monitorujący został powołany 12.09.2007 r. Pierwsze posiedzenie odbyło się 4.10.2007 r.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800" dirty="0" smtClean="0"/>
              <a:t>Skład </a:t>
            </a:r>
            <a:r>
              <a:rPr lang="pl-PL" sz="2800" dirty="0"/>
              <a:t>stanowiło 46 osób</a:t>
            </a:r>
            <a:r>
              <a:rPr lang="pl-PL" sz="2800" dirty="0" smtClean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800" dirty="0" smtClean="0"/>
              <a:t>Łącznie odbyły się </a:t>
            </a:r>
            <a:r>
              <a:rPr lang="pl-PL" sz="2800" dirty="0" smtClean="0"/>
              <a:t>33 </a:t>
            </a:r>
            <a:r>
              <a:rPr lang="pl-PL" sz="2800" smtClean="0"/>
              <a:t>posiedzenia </a:t>
            </a:r>
            <a:r>
              <a:rPr lang="pl-PL" sz="2800" smtClean="0"/>
              <a:t>Komitetu, </a:t>
            </a:r>
            <a:r>
              <a:rPr lang="pl-PL" sz="2800" dirty="0" smtClean="0"/>
              <a:t>25 </a:t>
            </a:r>
            <a:r>
              <a:rPr lang="pl-PL" sz="2800" dirty="0" smtClean="0"/>
              <a:t>razy </a:t>
            </a:r>
            <a:r>
              <a:rPr lang="pl-PL" sz="2800" smtClean="0"/>
              <a:t>przeprowadzono </a:t>
            </a:r>
            <a:r>
              <a:rPr lang="pl-PL" sz="2800" smtClean="0"/>
              <a:t>procedurę </a:t>
            </a:r>
            <a:r>
              <a:rPr lang="pl-PL" sz="2800" dirty="0" smtClean="0"/>
              <a:t>w </a:t>
            </a:r>
            <a:r>
              <a:rPr lang="pl-PL" sz="2800" smtClean="0"/>
              <a:t>trybie </a:t>
            </a:r>
            <a:r>
              <a:rPr lang="pl-PL" sz="2800"/>
              <a:t>obiegowym i podjęto </a:t>
            </a:r>
            <a:r>
              <a:rPr lang="pl-PL" sz="2800"/>
              <a:t>113 </a:t>
            </a:r>
            <a:r>
              <a:rPr lang="pl-PL" sz="2800" smtClean="0"/>
              <a:t>uchwał. </a:t>
            </a: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		</a:t>
            </a:r>
            <a:r>
              <a:rPr lang="pl-PL" sz="2800" dirty="0"/>
              <a:t> </a:t>
            </a:r>
            <a:r>
              <a:rPr lang="pl-PL" sz="2800" dirty="0" smtClean="0"/>
              <a:t>      	 </a:t>
            </a:r>
            <a:r>
              <a:rPr lang="pl-PL" sz="2800" b="1" dirty="0" smtClean="0"/>
              <a:t>Dziękujemy bardzo za współpracę</a:t>
            </a:r>
            <a:endParaRPr lang="pl-PL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326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883-39B3-4905-839E-C1773884D137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4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 smtClean="0"/>
              <a:t>Realizacja wskaźników celu głównego</a:t>
            </a:r>
          </a:p>
          <a:p>
            <a:pPr marL="0" indent="0" algn="ctr">
              <a:buNone/>
            </a:pPr>
            <a:endParaRPr lang="pl-PL" sz="2800" b="1" i="1" dirty="0"/>
          </a:p>
          <a:p>
            <a:pPr marL="0" indent="0" algn="ctr">
              <a:buNone/>
            </a:pPr>
            <a:endParaRPr lang="pl-PL" sz="2800" b="1" i="1" dirty="0" smtClean="0"/>
          </a:p>
          <a:p>
            <a:pPr marL="0" indent="0" algn="ctr">
              <a:buNone/>
            </a:pPr>
            <a:endParaRPr lang="pl-PL" sz="2800" b="1" i="1" dirty="0"/>
          </a:p>
          <a:p>
            <a:pPr marL="0" indent="0" algn="ctr">
              <a:buNone/>
            </a:pPr>
            <a:endParaRPr lang="pl-PL" sz="2800" b="1" i="1" dirty="0" smtClean="0"/>
          </a:p>
          <a:p>
            <a:pPr marL="0" indent="0" algn="ctr">
              <a:buNone/>
            </a:pPr>
            <a:endParaRPr lang="pl-PL" sz="2800" b="1" i="1" dirty="0"/>
          </a:p>
          <a:p>
            <a:pPr marL="0" indent="0" algn="just">
              <a:buNone/>
            </a:pPr>
            <a:r>
              <a:rPr lang="pl-PL" sz="1800" b="1" i="1" dirty="0" smtClean="0"/>
              <a:t>Ponadto miejsca pracy uzyskane w wyniku realizacji projektów, których beneficjenci nie wykazali jako wskaźnik rezultatu wyniosły 3 846,38 miejsc pracy. </a:t>
            </a:r>
            <a:endParaRPr lang="pl-PL" sz="1800" b="1" i="1" dirty="0"/>
          </a:p>
          <a:p>
            <a:pPr marL="0" indent="0" algn="just">
              <a:buNone/>
            </a:pPr>
            <a:r>
              <a:rPr lang="pl-PL" sz="1800" b="1" i="1" dirty="0" smtClean="0"/>
              <a:t>W sumie uzyskano 8 231,37 miejsc pracy, tj. 98,34% założonej wartości docelowej</a:t>
            </a:r>
            <a:endParaRPr lang="pl-PL" sz="1800" b="1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0043"/>
              </p:ext>
            </p:extLst>
          </p:nvPr>
        </p:nvGraphicFramePr>
        <p:xfrm>
          <a:off x="395536" y="1988840"/>
          <a:ext cx="8291264" cy="211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440160"/>
                <a:gridCol w="1296144"/>
                <a:gridCol w="1594520"/>
              </a:tblGrid>
              <a:tr h="76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</a:rPr>
                        <a:t>Wskaźnik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</a:rPr>
                        <a:t>Wartość docelowa dla 2015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</a:rPr>
                        <a:t>Realizacja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</a:rPr>
                        <a:t>% realizacji wartości docelowej dla 2015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459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 Programu na poziom PKB w województwie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dolnośląskim [%]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335,71%</a:t>
                      </a:r>
                    </a:p>
                  </a:txBody>
                  <a:tcPr marL="44450" marR="4445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utworzonych miejsc pracy 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netto [szt.]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18 741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422,09%</a:t>
                      </a:r>
                    </a:p>
                  </a:txBody>
                  <a:tcPr marL="44450" marR="44450" marT="0" marB="0" anchor="ctr"/>
                </a:tc>
              </a:tr>
              <a:tr h="459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</a:rPr>
                        <a:t>Liczba utworzonych miejsc pracy brutto [etat]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8 370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4 384,99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52,39%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638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5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u="sng" dirty="0" smtClean="0"/>
              <a:t>Problemy napotkane w okresie realizacji Programu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algn="just"/>
            <a:r>
              <a:rPr lang="pl-PL" sz="2400" dirty="0"/>
              <a:t>k</a:t>
            </a:r>
            <a:r>
              <a:rPr lang="pl-PL" sz="2400" dirty="0" smtClean="0"/>
              <a:t>westie środowiskowe </a:t>
            </a:r>
            <a:r>
              <a:rPr lang="pl-PL" sz="2400" dirty="0"/>
              <a:t>(</a:t>
            </a:r>
            <a:r>
              <a:rPr lang="pl-PL" sz="2400" dirty="0" smtClean="0"/>
              <a:t>obszary NATURA 2000, KPOŚK, gospodarka odpadami),</a:t>
            </a:r>
          </a:p>
          <a:p>
            <a:r>
              <a:rPr lang="pl-PL" sz="2400" dirty="0" smtClean="0"/>
              <a:t>Ramowa Dyrektywa Wodna,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omoc publiczna,</a:t>
            </a:r>
          </a:p>
          <a:p>
            <a:r>
              <a:rPr lang="pl-PL" sz="2400" dirty="0"/>
              <a:t>l</a:t>
            </a:r>
            <a:r>
              <a:rPr lang="pl-PL" sz="2400" dirty="0" smtClean="0"/>
              <a:t>inia demarkacyjna,</a:t>
            </a:r>
          </a:p>
          <a:p>
            <a:r>
              <a:rPr lang="pl-PL" sz="2400" dirty="0" smtClean="0"/>
              <a:t>prawo zamówień publicznych,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odatek VAT.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864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6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6383"/>
            <a:ext cx="8229600" cy="4627448"/>
          </a:xfrm>
        </p:spPr>
        <p:txBody>
          <a:bodyPr/>
          <a:lstStyle/>
          <a:p>
            <a:pPr marL="0" indent="0" algn="just">
              <a:buNone/>
            </a:pPr>
            <a:r>
              <a:rPr lang="pl-PL" sz="1600" dirty="0"/>
              <a:t>Realizacja Celu głównego i Celów szczegółowych Regionalnego Programu Operacyjnego dla Województwa Dolnośląskiego odbywała się poprzez realizację 10 Priorytetów, na które przeznaczono ze środków Europejskiego Funduszu Rozwoju Regionalnego kwotę w wysokości </a:t>
            </a:r>
            <a:r>
              <a:rPr lang="pl-PL" sz="1600" b="1" dirty="0"/>
              <a:t>1 240 184 092 EUR.</a:t>
            </a:r>
            <a:endParaRPr lang="pl-PL" sz="1600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673299137"/>
              </p:ext>
            </p:extLst>
          </p:nvPr>
        </p:nvGraphicFramePr>
        <p:xfrm>
          <a:off x="1677987" y="2049483"/>
          <a:ext cx="57880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251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7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Wartość wydatków poniesionych przez beneficjentów i poświadczonych do KE </a:t>
            </a:r>
          </a:p>
          <a:p>
            <a:pPr marL="0" indent="0" algn="ctr">
              <a:buNone/>
            </a:pPr>
            <a:r>
              <a:rPr lang="pl-PL" b="1" dirty="0" smtClean="0"/>
              <a:t>1 235 084 207,60 EUR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Wartość </a:t>
            </a:r>
            <a:r>
              <a:rPr lang="pl-PL" dirty="0"/>
              <a:t>płatności otrzymanych z </a:t>
            </a:r>
            <a:r>
              <a:rPr lang="pl-PL" dirty="0" smtClean="0"/>
              <a:t>KE </a:t>
            </a:r>
          </a:p>
          <a:p>
            <a:pPr marL="0" indent="0" algn="ctr">
              <a:buNone/>
            </a:pPr>
            <a:r>
              <a:rPr lang="pl-PL" b="1" dirty="0" smtClean="0"/>
              <a:t>1 </a:t>
            </a:r>
            <a:r>
              <a:rPr lang="pl-PL" b="1" dirty="0"/>
              <a:t>178 174 887,40 </a:t>
            </a:r>
            <a:r>
              <a:rPr lang="pl-PL" b="1" dirty="0" smtClean="0"/>
              <a:t>EUR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co stanowi 95% alokacji Programu</a:t>
            </a:r>
          </a:p>
          <a:p>
            <a:pPr marL="0" indent="0" algn="ctr">
              <a:buNone/>
            </a:pPr>
            <a:r>
              <a:rPr lang="pl-PL" sz="2000" dirty="0" smtClean="0"/>
              <a:t>(5% alokacji pozostało do wypłacenia przez KE w ramach salda końcowego)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17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8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/>
              <a:t>W ramach Programu zrealizowano </a:t>
            </a:r>
            <a:r>
              <a:rPr lang="pl-PL" sz="2800" b="1" dirty="0" smtClean="0"/>
              <a:t>2 313 projektów</a:t>
            </a:r>
            <a:r>
              <a:rPr lang="pl-PL" sz="2800" dirty="0" smtClean="0"/>
              <a:t>,      w tym m.in.:</a:t>
            </a:r>
          </a:p>
          <a:p>
            <a:pPr algn="just"/>
            <a:r>
              <a:rPr lang="pl-PL" sz="2800" dirty="0"/>
              <a:t>p</a:t>
            </a:r>
            <a:r>
              <a:rPr lang="pl-PL" sz="2800" dirty="0" smtClean="0"/>
              <a:t>rzedsiębiorstwa – 944 projektów</a:t>
            </a:r>
          </a:p>
          <a:p>
            <a:pPr algn="just"/>
            <a:r>
              <a:rPr lang="pl-PL" sz="2800" dirty="0"/>
              <a:t>j</a:t>
            </a:r>
            <a:r>
              <a:rPr lang="pl-PL" sz="2800" dirty="0" smtClean="0"/>
              <a:t>ednostki samorządu terytorialnego – 826 projektów</a:t>
            </a:r>
          </a:p>
          <a:p>
            <a:pPr algn="just"/>
            <a:r>
              <a:rPr lang="pl-PL" sz="2800" dirty="0"/>
              <a:t>z</a:t>
            </a:r>
            <a:r>
              <a:rPr lang="pl-PL" sz="2800" dirty="0" smtClean="0"/>
              <a:t>akłady opieki zdrowotnej (przychodnie, szpitale) – 108 projektów</a:t>
            </a:r>
          </a:p>
          <a:p>
            <a:r>
              <a:rPr lang="pl-PL" sz="2800" dirty="0"/>
              <a:t>s</a:t>
            </a:r>
            <a:r>
              <a:rPr lang="pl-PL" sz="2800" dirty="0" smtClean="0"/>
              <a:t>półdzielnie i wspólnoty mieszkaniowe – 108 projektów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32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142844" y="6286520"/>
            <a:ext cx="2305080" cy="365125"/>
          </a:xfrm>
        </p:spPr>
        <p:txBody>
          <a:bodyPr/>
          <a:lstStyle/>
          <a:p>
            <a:pPr algn="l"/>
            <a:fld id="{B8E93883-39B3-4905-839E-C1773884D137}" type="slidenum">
              <a:rPr lang="pl-PL" sz="1600" b="1" smtClean="0"/>
              <a:pPr algn="l"/>
              <a:t>9</a:t>
            </a:fld>
            <a:endParaRPr lang="pl-PL" sz="1600" b="1" dirty="0"/>
          </a:p>
        </p:txBody>
      </p:sp>
      <p:sp>
        <p:nvSpPr>
          <p:cNvPr id="12" name="Symbol zastępczy zawartości 5"/>
          <p:cNvSpPr txBox="1">
            <a:spLocks/>
          </p:cNvSpPr>
          <p:nvPr/>
        </p:nvSpPr>
        <p:spPr>
          <a:xfrm>
            <a:off x="285720" y="1052736"/>
            <a:ext cx="8572560" cy="530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3564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600" dirty="0" smtClean="0"/>
          </a:p>
          <a:p>
            <a:pPr marL="0" indent="0" algn="just">
              <a:buNone/>
            </a:pPr>
            <a:r>
              <a:rPr lang="pl-PL" sz="2400" dirty="0" smtClean="0"/>
              <a:t>Największa wartość środków z UE została wydatkowana na:</a:t>
            </a:r>
          </a:p>
          <a:p>
            <a:pPr algn="just"/>
            <a:r>
              <a:rPr lang="pl-PL" sz="2400" dirty="0"/>
              <a:t>t</a:t>
            </a:r>
            <a:r>
              <a:rPr lang="pl-PL" sz="2400" dirty="0" smtClean="0"/>
              <a:t>ransport – 25,54% alokacji</a:t>
            </a:r>
          </a:p>
          <a:p>
            <a:pPr algn="just"/>
            <a:r>
              <a:rPr lang="pl-PL" sz="2400" dirty="0"/>
              <a:t>e</a:t>
            </a:r>
            <a:r>
              <a:rPr lang="pl-PL" sz="2400" dirty="0" smtClean="0"/>
              <a:t>dukację – 9,50%</a:t>
            </a:r>
          </a:p>
          <a:p>
            <a:pPr algn="just"/>
            <a:r>
              <a:rPr lang="pl-PL" sz="2400" dirty="0"/>
              <a:t>r</a:t>
            </a:r>
            <a:r>
              <a:rPr lang="pl-PL" sz="2400" dirty="0" smtClean="0"/>
              <a:t>ewitalizację – 8,78%</a:t>
            </a:r>
          </a:p>
          <a:p>
            <a:pPr algn="just"/>
            <a:r>
              <a:rPr lang="pl-PL" sz="2400" dirty="0"/>
              <a:t>i</a:t>
            </a:r>
            <a:r>
              <a:rPr lang="pl-PL" sz="2400" dirty="0" smtClean="0"/>
              <a:t>nformatykę i telekomunikację – 8,25%</a:t>
            </a:r>
          </a:p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2400" dirty="0" smtClean="0"/>
              <a:t>Wsparcie dla przedsiębiorstw stanowiło 22,11% alokacji oraz      w ramach Dolnośląskiego Funduszu Powierniczego w formie pożyczek i poręczeń – 8,16% alokacji.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232" y="142852"/>
            <a:ext cx="6929486" cy="6218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pl-PL" sz="1400" b="1" dirty="0" smtClean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Sprawozdanie końcowe z realizacji Regionalnego Programu Operacyjnego dla Województwa Dolnośląskiego na lata 2007 - 2013</a:t>
            </a:r>
            <a:endParaRPr lang="pl-PL" sz="14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677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W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</TotalTime>
  <Words>2418</Words>
  <Application>Microsoft Office PowerPoint</Application>
  <PresentationFormat>Pokaz na ekranie (4:3)</PresentationFormat>
  <Paragraphs>406</Paragraphs>
  <Slides>34</Slides>
  <Notes>32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UMWD</vt:lpstr>
      <vt:lpstr>Prezentacja programu PowerPoint</vt:lpstr>
      <vt:lpstr>Sprawozdanie końcowe z realizacji Regionalnego Programu Operacyjnego dla Województwa Dolnośląskiego na lata 2007 – 2013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SONIK &amp; SONIK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</dc:creator>
  <cp:lastModifiedBy>Olga Glanert</cp:lastModifiedBy>
  <cp:revision>387</cp:revision>
  <cp:lastPrinted>2017-03-17T11:08:21Z</cp:lastPrinted>
  <dcterms:created xsi:type="dcterms:W3CDTF">2009-02-11T21:52:18Z</dcterms:created>
  <dcterms:modified xsi:type="dcterms:W3CDTF">2017-03-17T12:42:20Z</dcterms:modified>
</cp:coreProperties>
</file>