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8" r:id="rId3"/>
    <p:sldId id="270" r:id="rId4"/>
    <p:sldId id="292" r:id="rId5"/>
    <p:sldId id="319" r:id="rId6"/>
    <p:sldId id="320" r:id="rId7"/>
    <p:sldId id="321" r:id="rId8"/>
    <p:sldId id="322" r:id="rId9"/>
    <p:sldId id="323" r:id="rId10"/>
    <p:sldId id="327" r:id="rId11"/>
    <p:sldId id="276" r:id="rId12"/>
    <p:sldId id="271" r:id="rId13"/>
    <p:sldId id="329" r:id="rId14"/>
    <p:sldId id="330" r:id="rId15"/>
    <p:sldId id="332" r:id="rId16"/>
    <p:sldId id="312" r:id="rId17"/>
    <p:sldId id="336" r:id="rId18"/>
    <p:sldId id="337" r:id="rId19"/>
    <p:sldId id="315" r:id="rId20"/>
    <p:sldId id="317" r:id="rId21"/>
    <p:sldId id="335" r:id="rId22"/>
    <p:sldId id="259"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a:srgbClr val="2F70BF"/>
    <a:srgbClr val="CCECFF"/>
    <a:srgbClr val="99CCFF"/>
    <a:srgbClr val="6699FF"/>
    <a:srgbClr val="66FF33"/>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7" autoAdjust="0"/>
    <p:restoredTop sz="89528" autoAdjust="0"/>
  </p:normalViewPr>
  <p:slideViewPr>
    <p:cSldViewPr>
      <p:cViewPr varScale="1">
        <p:scale>
          <a:sx n="107" d="100"/>
          <a:sy n="107" d="100"/>
        </p:scale>
        <p:origin x="28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22447-5E3F-40DA-B0BD-EEB145E516D3}" type="datetimeFigureOut">
              <a:rPr lang="pl-PL" smtClean="0"/>
              <a:t>2017-02-06</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AC865-7261-4991-BE5C-019CD5CCDC88}" type="slidenum">
              <a:rPr lang="pl-PL" smtClean="0"/>
              <a:t>‹#›</a:t>
            </a:fld>
            <a:endParaRPr lang="pl-PL"/>
          </a:p>
        </p:txBody>
      </p:sp>
    </p:spTree>
    <p:extLst>
      <p:ext uri="{BB962C8B-B14F-4D97-AF65-F5344CB8AC3E}">
        <p14:creationId xmlns:p14="http://schemas.microsoft.com/office/powerpoint/2010/main" val="347275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1</a:t>
            </a:fld>
            <a:endParaRPr lang="pl-PL"/>
          </a:p>
        </p:txBody>
      </p:sp>
    </p:spTree>
    <p:extLst>
      <p:ext uri="{BB962C8B-B14F-4D97-AF65-F5344CB8AC3E}">
        <p14:creationId xmlns:p14="http://schemas.microsoft.com/office/powerpoint/2010/main" val="4048132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zlokalizowane w południowej części województwa dolnośląskiego, które należą do czterech powiatów (wałbrzyskiego, kamiennogórskiego, świdnickiego oraz kłodzkiego).</a:t>
            </a:r>
          </a:p>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3</a:t>
            </a:fld>
            <a:endParaRPr lang="pl-PL"/>
          </a:p>
        </p:txBody>
      </p:sp>
    </p:spTree>
    <p:extLst>
      <p:ext uri="{BB962C8B-B14F-4D97-AF65-F5344CB8AC3E}">
        <p14:creationId xmlns:p14="http://schemas.microsoft.com/office/powerpoint/2010/main" val="2544001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17</a:t>
            </a:fld>
            <a:endParaRPr lang="pl-PL"/>
          </a:p>
        </p:txBody>
      </p:sp>
    </p:spTree>
    <p:extLst>
      <p:ext uri="{BB962C8B-B14F-4D97-AF65-F5344CB8AC3E}">
        <p14:creationId xmlns:p14="http://schemas.microsoft.com/office/powerpoint/2010/main" val="4205043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2017-02-06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t>2017-02-06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t>2017-02-06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t>2017-02-06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2017-02-06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2017-02-06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2017-02-06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2017-02-06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hyperlink" Target="http://www.ipaw.walbrzych.eu/" TargetMode="External"/><Relationship Id="rId4" Type="http://schemas.openxmlformats.org/officeDocument/2006/relationships/hyperlink" Target="mailto:ipaw@ipaw.walbrzych.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268760"/>
            <a:ext cx="8352928" cy="4106823"/>
          </a:xfrm>
        </p:spPr>
        <p:txBody>
          <a:bodyPr>
            <a:noAutofit/>
          </a:bodyPr>
          <a:lstStyle/>
          <a:p>
            <a:r>
              <a:rPr lang="pl-PL" sz="2400" b="1" dirty="0" smtClean="0"/>
              <a:t>ZINTEGROWANE INWESTYCJE TERYTORIALNE AGLOMERACJI WAŁBRZYSKIEJ</a:t>
            </a:r>
            <a:r>
              <a:rPr lang="pl-PL" sz="2000" b="1" dirty="0" smtClean="0"/>
              <a:t/>
            </a:r>
            <a:br>
              <a:rPr lang="pl-PL" sz="2000" b="1" dirty="0" smtClean="0"/>
            </a:br>
            <a:r>
              <a:rPr lang="pl-PL" sz="2000" b="1" dirty="0" smtClean="0"/>
              <a:t/>
            </a:r>
            <a:br>
              <a:rPr lang="pl-PL" sz="2000" b="1" dirty="0" smtClean="0"/>
            </a:br>
            <a:r>
              <a:rPr lang="pl-PL" sz="2000" b="1" dirty="0">
                <a:solidFill>
                  <a:prstClr val="black"/>
                </a:solidFill>
              </a:rPr>
              <a:t>10.2.4  Zapewnienie równego dostępu do wysokiej jakości edukacji podstawowej, gimnazjalnej i ponadgimnazjalnej- ZIT AW</a:t>
            </a:r>
            <a:endParaRPr lang="pl-PL" sz="2000" b="1" dirty="0"/>
          </a:p>
        </p:txBody>
      </p:sp>
      <p:sp>
        <p:nvSpPr>
          <p:cNvPr id="3" name="Podtytuł 2"/>
          <p:cNvSpPr>
            <a:spLocks noGrp="1"/>
          </p:cNvSpPr>
          <p:nvPr>
            <p:ph type="subTitle" idx="1"/>
          </p:nvPr>
        </p:nvSpPr>
        <p:spPr>
          <a:xfrm>
            <a:off x="2123728" y="5589240"/>
            <a:ext cx="5293109" cy="816646"/>
          </a:xfrm>
        </p:spPr>
        <p:txBody>
          <a:bodyPr>
            <a:normAutofit/>
          </a:bodyPr>
          <a:lstStyle/>
          <a:p>
            <a:r>
              <a:rPr lang="pl-PL" sz="1600" b="1" dirty="0" smtClean="0">
                <a:solidFill>
                  <a:schemeClr val="tx1">
                    <a:lumMod val="85000"/>
                    <a:lumOff val="15000"/>
                  </a:schemeClr>
                </a:solidFill>
              </a:rPr>
              <a:t>Wrocław, 9 luty 2017 r.</a:t>
            </a:r>
            <a:endParaRPr lang="pl-PL" sz="1600" b="1" dirty="0">
              <a:solidFill>
                <a:schemeClr val="tx1">
                  <a:lumMod val="85000"/>
                  <a:lumOff val="15000"/>
                </a:schemeClr>
              </a:solidFill>
            </a:endParaRPr>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25" y="188640"/>
            <a:ext cx="4668857" cy="468000"/>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2204864"/>
            <a:ext cx="8229600" cy="381642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pl-PL" dirty="0">
              <a:solidFill>
                <a:schemeClr val="tx1"/>
              </a:solidFill>
            </a:endParaRPr>
          </a:p>
        </p:txBody>
      </p:sp>
      <p:sp>
        <p:nvSpPr>
          <p:cNvPr id="2" name="Tytuł 1"/>
          <p:cNvSpPr>
            <a:spLocks noGrp="1"/>
          </p:cNvSpPr>
          <p:nvPr>
            <p:ph type="title"/>
          </p:nvPr>
        </p:nvSpPr>
        <p:spPr>
          <a:xfrm>
            <a:off x="457200" y="1052736"/>
            <a:ext cx="8229600" cy="1656184"/>
          </a:xfrm>
        </p:spPr>
        <p:txBody>
          <a:bodyPr>
            <a:noAutofit/>
          </a:bodyPr>
          <a:lstStyle/>
          <a:p>
            <a:r>
              <a:rPr lang="pl-PL" sz="2100" b="1" dirty="0">
                <a:solidFill>
                  <a:srgbClr val="009900"/>
                </a:solidFill>
                <a:effectLst>
                  <a:outerShdw blurRad="38100" dist="38100" dir="2700000" algn="tl">
                    <a:srgbClr val="000000">
                      <a:alpha val="43137"/>
                    </a:srgbClr>
                  </a:outerShdw>
                </a:effectLst>
              </a:rPr>
              <a:t>Ogólna pula środków przeznaczonych na dofinansowanie projektów</a:t>
            </a:r>
            <a:br>
              <a:rPr lang="pl-PL" sz="2100" b="1" dirty="0">
                <a:solidFill>
                  <a:srgbClr val="009900"/>
                </a:solidFill>
                <a:effectLst>
                  <a:outerShdw blurRad="38100" dist="38100" dir="2700000" algn="tl">
                    <a:srgbClr val="000000">
                      <a:alpha val="43137"/>
                    </a:srgbClr>
                  </a:outerShdw>
                </a:effectLst>
              </a:rPr>
            </a:br>
            <a:r>
              <a:rPr lang="pl-PL" sz="2100" b="1" dirty="0">
                <a:solidFill>
                  <a:srgbClr val="009900"/>
                </a:solidFill>
                <a:effectLst>
                  <a:outerShdw blurRad="38100" dist="38100" dir="2700000" algn="tl">
                    <a:srgbClr val="000000">
                      <a:alpha val="43137"/>
                    </a:srgbClr>
                  </a:outerShdw>
                </a:effectLst>
              </a:rPr>
              <a:t>Poddziałanie 10.2.4 Zapewnienie dostępu do wysokiej jakości edukacji podstawowej, gimnazjalnej i ponadgimnazjalnej – ZIT AW </a:t>
            </a:r>
            <a:r>
              <a:rPr lang="pl-PL" sz="2100" b="1" dirty="0" smtClean="0">
                <a:solidFill>
                  <a:srgbClr val="009900"/>
                </a:solidFill>
                <a:effectLst>
                  <a:outerShdw blurRad="38100" dist="38100" dir="2700000" algn="tl">
                    <a:srgbClr val="000000">
                      <a:alpha val="43137"/>
                    </a:srgbClr>
                  </a:outerShdw>
                </a:effectLst>
              </a:rPr>
              <a:t/>
            </a:r>
            <a:br>
              <a:rPr lang="pl-PL" sz="2100" b="1" dirty="0" smtClean="0">
                <a:solidFill>
                  <a:srgbClr val="009900"/>
                </a:solidFill>
                <a:effectLst>
                  <a:outerShdw blurRad="38100" dist="38100" dir="2700000" algn="tl">
                    <a:srgbClr val="000000">
                      <a:alpha val="43137"/>
                    </a:srgbClr>
                  </a:outerShdw>
                </a:effectLst>
              </a:rPr>
            </a:br>
            <a:r>
              <a:rPr lang="pl-PL" sz="2100" b="1" dirty="0">
                <a:solidFill>
                  <a:srgbClr val="009900"/>
                </a:solidFill>
                <a:effectLst>
                  <a:outerShdw blurRad="38100" dist="38100" dir="2700000" algn="tl">
                    <a:srgbClr val="000000">
                      <a:alpha val="43137"/>
                    </a:srgbClr>
                  </a:outerShdw>
                </a:effectLst>
              </a:rPr>
              <a:t>Konkurs nr RPDS.10.02.04-IZ.00-02-223/17</a:t>
            </a:r>
            <a:r>
              <a:rPr lang="pl-PL" sz="2000" b="1" dirty="0" smtClean="0"/>
              <a:t/>
            </a:r>
            <a:br>
              <a:rPr lang="pl-PL" sz="2000" b="1" dirty="0" smtClean="0"/>
            </a:br>
            <a:endParaRPr lang="pl-PL" sz="2000" b="1" dirty="0">
              <a:solidFill>
                <a:srgbClr val="009900"/>
              </a:solidFill>
              <a:effectLst>
                <a:outerShdw blurRad="38100" dist="38100" dir="2700000" algn="tl">
                  <a:srgbClr val="000000">
                    <a:alpha val="43137"/>
                  </a:srgbClr>
                </a:outerShdw>
              </a:effectLst>
            </a:endParaRPr>
          </a:p>
        </p:txBody>
      </p:sp>
      <p:sp>
        <p:nvSpPr>
          <p:cNvPr id="4" name="Symbol zastępczy zawartości 3"/>
          <p:cNvSpPr>
            <a:spLocks noGrp="1"/>
          </p:cNvSpPr>
          <p:nvPr>
            <p:ph idx="1"/>
          </p:nvPr>
        </p:nvSpPr>
        <p:spPr>
          <a:xfrm>
            <a:off x="457200" y="2564904"/>
            <a:ext cx="8435280" cy="4032448"/>
          </a:xfrm>
        </p:spPr>
        <p:txBody>
          <a:bodyPr>
            <a:normAutofit/>
          </a:bodyPr>
          <a:lstStyle/>
          <a:p>
            <a:pPr marL="0" indent="0" algn="ctr">
              <a:lnSpc>
                <a:spcPct val="150000"/>
              </a:lnSpc>
              <a:spcBef>
                <a:spcPts val="600"/>
              </a:spcBef>
              <a:spcAft>
                <a:spcPts val="600"/>
              </a:spcAft>
              <a:buNone/>
            </a:pPr>
            <a:r>
              <a:rPr lang="pl-PL" sz="2800" dirty="0"/>
              <a:t>Ogółem kwota środków europejskich przeznaczona na konkurs dla ZIT AW wynosi: </a:t>
            </a:r>
            <a:endParaRPr lang="pl-PL" sz="2800" dirty="0" smtClean="0"/>
          </a:p>
          <a:p>
            <a:pPr marL="0" indent="0" algn="ctr">
              <a:lnSpc>
                <a:spcPct val="150000"/>
              </a:lnSpc>
              <a:spcBef>
                <a:spcPts val="600"/>
              </a:spcBef>
              <a:spcAft>
                <a:spcPts val="600"/>
              </a:spcAft>
              <a:buNone/>
            </a:pPr>
            <a:r>
              <a:rPr lang="pl-PL" sz="2800" b="1" dirty="0" smtClean="0"/>
              <a:t>3 </a:t>
            </a:r>
            <a:r>
              <a:rPr lang="pl-PL" sz="2800" b="1" dirty="0"/>
              <a:t>108 212 EUR (tj. 13 719 959 PLN)</a:t>
            </a:r>
          </a:p>
          <a:p>
            <a:pPr marL="0" indent="0" algn="just">
              <a:buNone/>
            </a:pPr>
            <a:r>
              <a:rPr lang="pl-PL" sz="1800" dirty="0"/>
              <a:t>Łączna kwota przeznaczona na dofinansowanie projektów zostanie zwiększona  o środki z budżetu państwa w zależności od poziomu planowanego przez Wnioskodawców wkładu własnego.</a:t>
            </a:r>
          </a:p>
          <a:p>
            <a:pPr marL="0" indent="0" algn="just">
              <a:buNone/>
            </a:pPr>
            <a:r>
              <a:rPr lang="pl-PL" sz="1800" dirty="0"/>
              <a:t>Wszystkie kwoty podane w ogłoszeniu zostały przeliczone po kursie Europejskiego Banku Centralnego (EBC) obowiązującym w dniu 29 grudnia 2016r. (1 euro = 4.4141 PLN).</a:t>
            </a:r>
          </a:p>
          <a:p>
            <a:pPr marL="0" indent="0">
              <a:spcAft>
                <a:spcPts val="0"/>
              </a:spcAft>
              <a:buNone/>
            </a:pPr>
            <a:endParaRPr lang="pl-PL" sz="2000" dirty="0">
              <a:latin typeface="Times New Roman" panose="02020603050405020304" pitchFamily="18" charset="0"/>
              <a:ea typeface="Times New Roman" panose="02020603050405020304" pitchFamily="18"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pl-PL" dirty="0"/>
          </a:p>
        </p:txBody>
      </p:sp>
    </p:spTree>
    <p:extLst>
      <p:ext uri="{BB962C8B-B14F-4D97-AF65-F5344CB8AC3E}">
        <p14:creationId xmlns:p14="http://schemas.microsoft.com/office/powerpoint/2010/main" val="412114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90558" y="1595718"/>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800" dirty="0" smtClean="0">
              <a:solidFill>
                <a:schemeClr val="tx1"/>
              </a:solidFill>
            </a:endParaRPr>
          </a:p>
          <a:p>
            <a:endParaRPr lang="pl-PL" sz="2000" dirty="0">
              <a:solidFill>
                <a:schemeClr val="tx1"/>
              </a:solidFill>
            </a:endParaRPr>
          </a:p>
        </p:txBody>
      </p:sp>
      <p:sp>
        <p:nvSpPr>
          <p:cNvPr id="2" name="Tytuł 1"/>
          <p:cNvSpPr>
            <a:spLocks noGrp="1"/>
          </p:cNvSpPr>
          <p:nvPr>
            <p:ph type="title"/>
          </p:nvPr>
        </p:nvSpPr>
        <p:spPr>
          <a:xfrm>
            <a:off x="457200" y="332656"/>
            <a:ext cx="8229600" cy="1008112"/>
          </a:xfrm>
        </p:spPr>
        <p:txBody>
          <a:bodyPr>
            <a:normAutofit fontScale="90000"/>
          </a:bodyPr>
          <a:lstStyle/>
          <a:p>
            <a:pPr lvl="0"/>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200" b="1" dirty="0">
                <a:solidFill>
                  <a:srgbClr val="009900"/>
                </a:solidFill>
                <a:effectLst>
                  <a:outerShdw blurRad="38100" dist="38100" dir="2700000" algn="tl">
                    <a:srgbClr val="000000">
                      <a:alpha val="43137"/>
                    </a:srgbClr>
                  </a:outerShdw>
                </a:effectLst>
              </a:rPr>
              <a:t>TRANSPOZYCJA PRIORYTETÓW</a:t>
            </a:r>
            <a:r>
              <a:rPr lang="pl-PL" sz="2200" b="1" dirty="0">
                <a:solidFill>
                  <a:srgbClr val="009900"/>
                </a:solidFill>
                <a:effectLst>
                  <a:outerShdw blurRad="38100" dist="38100" dir="2700000" algn="tl">
                    <a:srgbClr val="000000">
                      <a:alpha val="43137"/>
                    </a:srgbClr>
                  </a:outerShdw>
                </a:effectLst>
              </a:rPr>
              <a:t> </a:t>
            </a:r>
            <a:r>
              <a:rPr lang="pl-PL" sz="2200" b="1" dirty="0" smtClean="0">
                <a:solidFill>
                  <a:srgbClr val="009900"/>
                </a:solidFill>
                <a:effectLst>
                  <a:outerShdw blurRad="38100" dist="38100" dir="2700000" algn="tl">
                    <a:srgbClr val="000000">
                      <a:alpha val="43137"/>
                    </a:srgbClr>
                  </a:outerShdw>
                </a:effectLst>
              </a:rPr>
              <a:t>I DZIAŁAŃ </a:t>
            </a:r>
            <a:r>
              <a:rPr lang="pl-PL" sz="2200" b="1" dirty="0">
                <a:solidFill>
                  <a:srgbClr val="009900"/>
                </a:solidFill>
                <a:effectLst>
                  <a:outerShdw blurRad="38100" dist="38100" dir="2700000" algn="tl">
                    <a:srgbClr val="000000">
                      <a:alpha val="43137"/>
                    </a:srgbClr>
                  </a:outerShdw>
                </a:effectLst>
              </a:rPr>
              <a:t>STRATEGII ZIT AW </a:t>
            </a:r>
            <a:br>
              <a:rPr lang="pl-PL" sz="2200" b="1" dirty="0">
                <a:solidFill>
                  <a:srgbClr val="009900"/>
                </a:solidFill>
                <a:effectLst>
                  <a:outerShdw blurRad="38100" dist="38100" dir="2700000" algn="tl">
                    <a:srgbClr val="000000">
                      <a:alpha val="43137"/>
                    </a:srgbClr>
                  </a:outerShdw>
                </a:effectLst>
              </a:rPr>
            </a:br>
            <a:r>
              <a:rPr lang="pl-PL" sz="2200" b="1" dirty="0">
                <a:solidFill>
                  <a:srgbClr val="009900"/>
                </a:solidFill>
                <a:effectLst>
                  <a:outerShdw blurRad="38100" dist="38100" dir="2700000" algn="tl">
                    <a:srgbClr val="000000">
                      <a:alpha val="43137"/>
                    </a:srgbClr>
                  </a:outerShdw>
                </a:effectLst>
              </a:rPr>
              <a:t>NA DZIAŁANIA  RPO WD 2014-2020</a:t>
            </a: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endParaRPr lang="pl-PL" sz="2400" dirty="0"/>
          </a:p>
        </p:txBody>
      </p:sp>
      <p:graphicFrame>
        <p:nvGraphicFramePr>
          <p:cNvPr id="13" name="Symbol zastępczy zawartości 12"/>
          <p:cNvGraphicFramePr>
            <a:graphicFrameLocks noGrp="1"/>
          </p:cNvGraphicFramePr>
          <p:nvPr>
            <p:ph idx="1"/>
            <p:extLst>
              <p:ext uri="{D42A27DB-BD31-4B8C-83A1-F6EECF244321}">
                <p14:modId xmlns:p14="http://schemas.microsoft.com/office/powerpoint/2010/main" val="3472800845"/>
              </p:ext>
            </p:extLst>
          </p:nvPr>
        </p:nvGraphicFramePr>
        <p:xfrm>
          <a:off x="457200" y="1700809"/>
          <a:ext cx="8229600" cy="4896545"/>
        </p:xfrm>
        <a:graphic>
          <a:graphicData uri="http://schemas.openxmlformats.org/drawingml/2006/table">
            <a:tbl>
              <a:tblPr firstRow="1" bandRow="1">
                <a:tableStyleId>{5C22544A-7EE6-4342-B048-85BDC9FD1C3A}</a:tableStyleId>
              </a:tblPr>
              <a:tblGrid>
                <a:gridCol w="2057400"/>
                <a:gridCol w="2057400"/>
                <a:gridCol w="2057400"/>
                <a:gridCol w="2057400"/>
              </a:tblGrid>
              <a:tr h="361091">
                <a:tc>
                  <a:txBody>
                    <a:bodyPr/>
                    <a:lstStyle/>
                    <a:p>
                      <a:pPr algn="ctr"/>
                      <a:r>
                        <a:rPr lang="pl-PL" sz="1200" dirty="0" smtClean="0"/>
                        <a:t>PRIORYTET ZIT AW</a:t>
                      </a:r>
                      <a:endParaRPr lang="pl-PL" sz="1200" dirty="0"/>
                    </a:p>
                  </a:txBody>
                  <a:tcPr/>
                </a:tc>
                <a:tc>
                  <a:txBody>
                    <a:bodyPr/>
                    <a:lstStyle/>
                    <a:p>
                      <a:pPr algn="ctr"/>
                      <a:r>
                        <a:rPr lang="pl-PL" sz="1200" dirty="0" smtClean="0"/>
                        <a:t>DZIAŁANIE ZIT</a:t>
                      </a:r>
                      <a:r>
                        <a:rPr lang="pl-PL" sz="1200" baseline="0" dirty="0" smtClean="0"/>
                        <a:t> ZW</a:t>
                      </a:r>
                      <a:endParaRPr lang="pl-PL" sz="1200" dirty="0"/>
                    </a:p>
                  </a:txBody>
                  <a:tcPr/>
                </a:tc>
                <a:tc>
                  <a:txBody>
                    <a:bodyPr/>
                    <a:lstStyle/>
                    <a:p>
                      <a:pPr algn="ctr"/>
                      <a:r>
                        <a:rPr lang="pl-PL" sz="1200" dirty="0" smtClean="0"/>
                        <a:t>PI RPO WD</a:t>
                      </a:r>
                      <a:endParaRPr lang="pl-PL" sz="1200" dirty="0"/>
                    </a:p>
                  </a:txBody>
                  <a:tcPr/>
                </a:tc>
                <a:tc>
                  <a:txBody>
                    <a:bodyPr/>
                    <a:lstStyle/>
                    <a:p>
                      <a:pPr algn="ctr"/>
                      <a:r>
                        <a:rPr lang="pl-PL" sz="1200" dirty="0" smtClean="0"/>
                        <a:t>DZIAŁANIE SZOOP RPO WD</a:t>
                      </a:r>
                      <a:endParaRPr lang="pl-PL" sz="1200" dirty="0"/>
                    </a:p>
                  </a:txBody>
                  <a:tcPr/>
                </a:tc>
              </a:tr>
              <a:tr h="361091">
                <a:tc gridSpan="4">
                  <a:txBody>
                    <a:bodyPr/>
                    <a:lstStyle/>
                    <a:p>
                      <a:pPr algn="ctr"/>
                      <a:r>
                        <a:rPr lang="pl-PL" sz="1100" b="1" dirty="0" smtClean="0"/>
                        <a:t>Cel rozwojowy 4 Aktywna społeczność</a:t>
                      </a:r>
                      <a:endParaRPr lang="pl-PL" sz="1100" b="1"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521795">
                <a:tc rowSpan="2">
                  <a:txBody>
                    <a:bodyPr/>
                    <a:lstStyle/>
                    <a:p>
                      <a:r>
                        <a:rPr lang="pl-PL" sz="900" dirty="0" smtClean="0"/>
                        <a:t>Priorytet 4.1</a:t>
                      </a:r>
                    </a:p>
                    <a:p>
                      <a:r>
                        <a:rPr lang="pl-PL" sz="900" dirty="0" smtClean="0"/>
                        <a:t>Pobudzanie aktywności lokalnych</a:t>
                      </a:r>
                      <a:endParaRPr lang="pl-PL" sz="900" dirty="0"/>
                    </a:p>
                  </a:txBody>
                  <a:tcPr/>
                </a:tc>
                <a:tc>
                  <a:txBody>
                    <a:bodyPr/>
                    <a:lstStyle/>
                    <a:p>
                      <a:r>
                        <a:rPr lang="pl-PL" sz="900" kern="1200" dirty="0" smtClean="0">
                          <a:solidFill>
                            <a:schemeClr val="dk1"/>
                          </a:solidFill>
                          <a:latin typeface="+mn-lt"/>
                          <a:ea typeface="+mn-ea"/>
                          <a:cs typeface="+mn-cs"/>
                        </a:rPr>
                        <a:t>Działanie 4.1.1 </a:t>
                      </a:r>
                    </a:p>
                    <a:p>
                      <a:r>
                        <a:rPr lang="pl-PL" sz="900" kern="1200" dirty="0" smtClean="0">
                          <a:solidFill>
                            <a:schemeClr val="dk1"/>
                          </a:solidFill>
                          <a:latin typeface="+mn-lt"/>
                          <a:ea typeface="+mn-ea"/>
                          <a:cs typeface="+mn-cs"/>
                        </a:rPr>
                        <a:t>Wspieranie dostępu do zatrudnienia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8.3 </a:t>
                      </a:r>
                    </a:p>
                    <a:p>
                      <a:r>
                        <a:rPr lang="pl-PL" sz="900" kern="1200" dirty="0" smtClean="0">
                          <a:solidFill>
                            <a:schemeClr val="dk1"/>
                          </a:solidFill>
                          <a:latin typeface="+mn-lt"/>
                          <a:ea typeface="+mn-ea"/>
                          <a:cs typeface="+mn-cs"/>
                        </a:rPr>
                        <a:t>Godzenie życia zawodowego i prywatnego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Godzenie życia zawodowego i</a:t>
                      </a:r>
                      <a:r>
                        <a:rPr lang="pl-PL" sz="900" kern="1200" baseline="0" dirty="0" smtClean="0">
                          <a:solidFill>
                            <a:schemeClr val="dk1"/>
                          </a:solidFill>
                          <a:latin typeface="+mn-lt"/>
                          <a:ea typeface="+mn-ea"/>
                          <a:cs typeface="+mn-cs"/>
                        </a:rPr>
                        <a:t> prywatnego – ZIT Aglomeracji Wałbrzyskiej</a:t>
                      </a:r>
                      <a:endParaRPr lang="pl-PL" sz="900" kern="1200" dirty="0">
                        <a:solidFill>
                          <a:schemeClr val="dk1"/>
                        </a:solidFill>
                        <a:latin typeface="+mn-lt"/>
                        <a:ea typeface="+mn-ea"/>
                        <a:cs typeface="+mn-cs"/>
                      </a:endParaRPr>
                    </a:p>
                  </a:txBody>
                  <a:tcPr/>
                </a:tc>
              </a:tr>
              <a:tr h="379488">
                <a:tc vMerge="1">
                  <a:txBody>
                    <a:bodyPr/>
                    <a:lstStyle/>
                    <a:p>
                      <a:endParaRPr lang="pl-PL" dirty="0"/>
                    </a:p>
                  </a:txBody>
                  <a:tcPr/>
                </a:tc>
                <a:tc>
                  <a:txBody>
                    <a:bodyPr/>
                    <a:lstStyle/>
                    <a:p>
                      <a:pPr marL="0" algn="l" defTabSz="914400" rtl="0" eaLnBrk="1" latinLnBrk="0" hangingPunct="1"/>
                      <a:r>
                        <a:rPr lang="pl-PL" sz="900" kern="1200" dirty="0" smtClean="0">
                          <a:solidFill>
                            <a:schemeClr val="dk1"/>
                          </a:solidFill>
                          <a:latin typeface="+mn-lt"/>
                          <a:ea typeface="+mn-ea"/>
                          <a:cs typeface="+mn-cs"/>
                        </a:rPr>
                        <a:t>Działanie 4.1.2</a:t>
                      </a:r>
                    </a:p>
                    <a:p>
                      <a:pPr marL="0" algn="l" defTabSz="914400" rtl="0" eaLnBrk="1" latinLnBrk="0" hangingPunct="1"/>
                      <a:r>
                        <a:rPr lang="pl-PL" sz="900" kern="1200" dirty="0" smtClean="0">
                          <a:solidFill>
                            <a:schemeClr val="dk1"/>
                          </a:solidFill>
                          <a:latin typeface="+mn-lt"/>
                          <a:ea typeface="+mn-ea"/>
                          <a:cs typeface="+mn-cs"/>
                        </a:rPr>
                        <a:t>Praca na własny rachunek</a:t>
                      </a:r>
                      <a:endParaRPr lang="pl-PL" sz="900" kern="1200" dirty="0">
                        <a:solidFill>
                          <a:schemeClr val="dk1"/>
                        </a:solidFill>
                        <a:latin typeface="+mn-lt"/>
                        <a:ea typeface="+mn-ea"/>
                        <a:cs typeface="+mn-cs"/>
                      </a:endParaRPr>
                    </a:p>
                  </a:txBody>
                  <a:tcPr/>
                </a:tc>
                <a:tc gridSpan="2">
                  <a:txBody>
                    <a:bodyPr/>
                    <a:lstStyle/>
                    <a:p>
                      <a:pPr algn="ctr"/>
                      <a:r>
                        <a:rPr lang="pl-PL" sz="900" kern="1200" baseline="0" dirty="0" smtClean="0">
                          <a:solidFill>
                            <a:schemeClr val="dk1"/>
                          </a:solidFill>
                          <a:latin typeface="+mn-lt"/>
                          <a:ea typeface="+mn-ea"/>
                          <a:cs typeface="+mn-cs"/>
                        </a:rPr>
                        <a:t>Nie dotyczy</a:t>
                      </a:r>
                      <a:endParaRPr lang="pl-PL" sz="900" kern="1200" baseline="0" dirty="0">
                        <a:solidFill>
                          <a:schemeClr val="dk1"/>
                        </a:solidFill>
                        <a:latin typeface="+mn-lt"/>
                        <a:ea typeface="+mn-ea"/>
                        <a:cs typeface="+mn-cs"/>
                      </a:endParaRPr>
                    </a:p>
                  </a:txBody>
                  <a:tcPr/>
                </a:tc>
                <a:tc hMerge="1">
                  <a:txBody>
                    <a:bodyPr/>
                    <a:lstStyle/>
                    <a:p>
                      <a:endParaRPr lang="pl-PL" sz="900" kern="1200" baseline="0" dirty="0">
                        <a:solidFill>
                          <a:schemeClr val="dk1"/>
                        </a:solidFill>
                        <a:latin typeface="+mn-lt"/>
                        <a:ea typeface="+mn-ea"/>
                        <a:cs typeface="+mn-cs"/>
                      </a:endParaRPr>
                    </a:p>
                  </a:txBody>
                  <a:tcPr/>
                </a:tc>
              </a:tr>
              <a:tr h="521795">
                <a:tc rowSpan="3">
                  <a:txBody>
                    <a:bodyPr/>
                    <a:lstStyle/>
                    <a:p>
                      <a:r>
                        <a:rPr lang="pl-PL" sz="900" b="1" kern="1200" dirty="0" smtClean="0">
                          <a:solidFill>
                            <a:srgbClr val="009900"/>
                          </a:solidFill>
                          <a:latin typeface="+mn-lt"/>
                          <a:ea typeface="+mn-ea"/>
                          <a:cs typeface="+mn-cs"/>
                        </a:rPr>
                        <a:t>Priorytet 4.2 </a:t>
                      </a:r>
                    </a:p>
                    <a:p>
                      <a:r>
                        <a:rPr lang="pl-PL" sz="900" b="1" kern="1200" dirty="0" smtClean="0">
                          <a:solidFill>
                            <a:srgbClr val="009900"/>
                          </a:solidFill>
                          <a:latin typeface="+mn-lt"/>
                          <a:ea typeface="+mn-ea"/>
                          <a:cs typeface="+mn-cs"/>
                        </a:rPr>
                        <a:t>Poprawa poziomu edukacji i promowanie uczenia się przez całe życie</a:t>
                      </a:r>
                      <a:endParaRPr lang="pl-PL" sz="900" b="1" kern="1200" dirty="0">
                        <a:solidFill>
                          <a:srgbClr val="009900"/>
                        </a:solidFill>
                        <a:latin typeface="+mn-lt"/>
                        <a:ea typeface="+mn-ea"/>
                        <a:cs typeface="+mn-cs"/>
                      </a:endParaRPr>
                    </a:p>
                  </a:txBody>
                  <a:tcPr/>
                </a:tc>
                <a:tc rowSpan="2">
                  <a:txBody>
                    <a:bodyPr/>
                    <a:lstStyle/>
                    <a:p>
                      <a:pPr marL="0" algn="l" defTabSz="914400" rtl="0" eaLnBrk="1" latinLnBrk="0" hangingPunct="1"/>
                      <a:r>
                        <a:rPr lang="pl-PL" sz="900" b="1" kern="1200" dirty="0" smtClean="0">
                          <a:solidFill>
                            <a:srgbClr val="009900"/>
                          </a:solidFill>
                          <a:latin typeface="+mn-lt"/>
                          <a:ea typeface="+mn-ea"/>
                          <a:cs typeface="+mn-cs"/>
                        </a:rPr>
                        <a:t>Działanie 4.2.1 </a:t>
                      </a:r>
                    </a:p>
                    <a:p>
                      <a:pPr marL="0" algn="l" defTabSz="914400" rtl="0" eaLnBrk="1" latinLnBrk="0" hangingPunct="1"/>
                      <a:r>
                        <a:rPr lang="pl-PL" sz="900" b="1" kern="1200" dirty="0" smtClean="0">
                          <a:solidFill>
                            <a:srgbClr val="009900"/>
                          </a:solidFill>
                          <a:latin typeface="+mn-lt"/>
                          <a:ea typeface="+mn-ea"/>
                          <a:cs typeface="+mn-cs"/>
                        </a:rPr>
                        <a:t>Równy dostęp do edukacji</a:t>
                      </a:r>
                      <a:endParaRPr lang="pl-PL" sz="900" b="1" kern="1200" dirty="0">
                        <a:solidFill>
                          <a:srgbClr val="009900"/>
                        </a:solidFill>
                        <a:latin typeface="+mn-lt"/>
                        <a:ea typeface="+mn-ea"/>
                        <a:cs typeface="+mn-cs"/>
                      </a:endParaRPr>
                    </a:p>
                  </a:txBody>
                  <a:tcPr/>
                </a:tc>
                <a:tc rowSpan="2">
                  <a:txBody>
                    <a:bodyPr/>
                    <a:lstStyle/>
                    <a:p>
                      <a:pPr marL="0" algn="l" defTabSz="914400" rtl="0" eaLnBrk="1" latinLnBrk="0" hangingPunct="1"/>
                      <a:r>
                        <a:rPr lang="pl-PL" sz="900" b="1" kern="1200" dirty="0" smtClean="0">
                          <a:solidFill>
                            <a:srgbClr val="009900"/>
                          </a:solidFill>
                          <a:latin typeface="+mn-lt"/>
                          <a:ea typeface="+mn-ea"/>
                          <a:cs typeface="+mn-cs"/>
                        </a:rPr>
                        <a:t>10.1 </a:t>
                      </a:r>
                    </a:p>
                    <a:p>
                      <a:pPr marL="0" algn="l" defTabSz="914400" rtl="0" eaLnBrk="1" latinLnBrk="0" hangingPunct="1"/>
                      <a:r>
                        <a:rPr lang="pl-PL" sz="900" b="1" kern="1200" dirty="0" smtClean="0">
                          <a:solidFill>
                            <a:srgbClr val="009900"/>
                          </a:solidFill>
                          <a:latin typeface="+mn-lt"/>
                          <a:ea typeface="+mn-ea"/>
                          <a:cs typeface="+mn-cs"/>
                        </a:rPr>
                        <a:t>Zapewnienie równego dostępu do wysokiej jakości edukacji przedszkolnej, podstawowej, gimnazjalnej i ponadgimnazjalnej</a:t>
                      </a:r>
                      <a:endParaRPr lang="pl-PL" sz="900" b="1" kern="1200" dirty="0">
                        <a:solidFill>
                          <a:srgbClr val="009900"/>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Zapewnienie równego dostępu do wysokiej jakości edukacji przedszkolnej – ZIT Aglomeracji Wałbrzyskiej</a:t>
                      </a:r>
                    </a:p>
                  </a:txBody>
                  <a:tcPr/>
                </a:tc>
              </a:tr>
              <a:tr h="806411">
                <a:tc vMerge="1">
                  <a:txBody>
                    <a:bodyPr/>
                    <a:lstStyle/>
                    <a:p>
                      <a:endParaRPr lang="pl-PL" dirty="0"/>
                    </a:p>
                  </a:txBody>
                  <a:tcPr/>
                </a:tc>
                <a:tc vMerge="1">
                  <a:txBody>
                    <a:bodyPr/>
                    <a:lstStyle/>
                    <a:p>
                      <a:endParaRPr lang="pl-PL" dirty="0"/>
                    </a:p>
                  </a:txBody>
                  <a:tcPr/>
                </a:tc>
                <a:tc vMerge="1">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smtClean="0">
                          <a:solidFill>
                            <a:srgbClr val="009900"/>
                          </a:solidFill>
                          <a:latin typeface="+mn-lt"/>
                          <a:ea typeface="+mn-ea"/>
                          <a:cs typeface="+mn-cs"/>
                        </a:rPr>
                        <a:t>Zapewnienie równego dostępu do wysokiej jakości edukacji podstawowej, gimnazjalnej i ponadgimnazjalnej – ZIT Aglomeracji Wałbrzyskiej</a:t>
                      </a:r>
                    </a:p>
                  </a:txBody>
                  <a:tcPr/>
                </a:tc>
              </a:tr>
              <a:tr h="664103">
                <a:tc vMerge="1">
                  <a:txBody>
                    <a:bodyPr/>
                    <a:lstStyle/>
                    <a:p>
                      <a:endParaRPr lang="pl-PL" dirty="0"/>
                    </a:p>
                  </a:txBody>
                  <a:tcPr/>
                </a:tc>
                <a:tc>
                  <a:txBody>
                    <a:bodyPr/>
                    <a:lstStyle/>
                    <a:p>
                      <a:pPr marL="0" algn="l" defTabSz="914400" rtl="0" eaLnBrk="1" latinLnBrk="0" hangingPunct="1"/>
                      <a:r>
                        <a:rPr lang="pl-PL" sz="900" b="0" kern="1200" dirty="0" smtClean="0">
                          <a:solidFill>
                            <a:schemeClr val="tx1"/>
                          </a:solidFill>
                          <a:latin typeface="+mn-lt"/>
                          <a:ea typeface="+mn-ea"/>
                          <a:cs typeface="+mn-cs"/>
                        </a:rPr>
                        <a:t>4.2.2 Kształcenie i szkolenie zawodowe</a:t>
                      </a:r>
                      <a:endParaRPr lang="pl-PL" sz="900" b="0" kern="1200" dirty="0">
                        <a:solidFill>
                          <a:schemeClr val="tx1"/>
                        </a:solidFill>
                        <a:latin typeface="+mn-lt"/>
                        <a:ea typeface="+mn-ea"/>
                        <a:cs typeface="+mn-cs"/>
                      </a:endParaRPr>
                    </a:p>
                  </a:txBody>
                  <a:tcPr/>
                </a:tc>
                <a:tc>
                  <a:txBody>
                    <a:bodyPr/>
                    <a:lstStyle/>
                    <a:p>
                      <a:pPr marL="0" algn="l" defTabSz="914400" rtl="0" eaLnBrk="1" latinLnBrk="0" hangingPunct="1"/>
                      <a:r>
                        <a:rPr lang="pl-PL" sz="900" b="0" kern="1200" dirty="0" smtClean="0">
                          <a:solidFill>
                            <a:schemeClr val="tx1"/>
                          </a:solidFill>
                          <a:latin typeface="+mn-lt"/>
                          <a:ea typeface="+mn-ea"/>
                          <a:cs typeface="+mn-cs"/>
                        </a:rPr>
                        <a:t>10.3 Dostosowanie systemów kształcenia i szkolenia zawodowego do potrzeb rynku pracy</a:t>
                      </a:r>
                      <a:endParaRPr lang="pl-PL" sz="9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Dostosowanie systemów kształcenia i szkolenia zawodowego do potrzeb rynku pracy – ZIT Aglomeracji Wałbrzyskiej</a:t>
                      </a:r>
                    </a:p>
                  </a:txBody>
                  <a:tcPr/>
                </a:tc>
              </a:tr>
              <a:tr h="379488">
                <a:tc>
                  <a:txBody>
                    <a:bodyPr/>
                    <a:lstStyle/>
                    <a:p>
                      <a:r>
                        <a:rPr lang="pl-PL" sz="900" kern="1200" dirty="0" smtClean="0">
                          <a:solidFill>
                            <a:schemeClr val="dk1"/>
                          </a:solidFill>
                          <a:latin typeface="+mn-lt"/>
                          <a:ea typeface="+mn-ea"/>
                          <a:cs typeface="+mn-cs"/>
                        </a:rPr>
                        <a:t>Priorytet 4.3 Promowanie włączenia społecznego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Działanie 4.3.1 Aktywna integracja społeczna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9.1 Aktywna integracja</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Aktywna integracja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521795">
                <a:tc>
                  <a:txBody>
                    <a:bodyPr/>
                    <a:lstStyle/>
                    <a:p>
                      <a:endParaRPr lang="pl-PL"/>
                    </a:p>
                  </a:txBody>
                  <a:tcPr/>
                </a:tc>
                <a:tc>
                  <a:txBody>
                    <a:bodyPr/>
                    <a:lstStyle/>
                    <a:p>
                      <a:r>
                        <a:rPr lang="pl-PL" sz="900" kern="1200" dirty="0" smtClean="0">
                          <a:solidFill>
                            <a:schemeClr val="dk1"/>
                          </a:solidFill>
                          <a:latin typeface="+mn-lt"/>
                          <a:ea typeface="+mn-ea"/>
                          <a:cs typeface="+mn-cs"/>
                        </a:rPr>
                        <a:t>Działanie 4.3.2 Ułatwianie dostępu do usług opieki zdrowotnej i usług społecznych</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9.2 Dostęp do wysokiej jakości usług, w tym opieki zdrowotnej i usług społecznych</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Dostęp do wysokiej jakości usług społecznych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379488">
                <a:tc>
                  <a:txBody>
                    <a:bodyPr/>
                    <a:lstStyle/>
                    <a:p>
                      <a:endParaRPr lang="pl-PL" dirty="0"/>
                    </a:p>
                  </a:txBody>
                  <a:tcPr/>
                </a:tc>
                <a:tc>
                  <a:txBody>
                    <a:bodyPr/>
                    <a:lstStyle/>
                    <a:p>
                      <a:r>
                        <a:rPr lang="pl-PL" sz="900" kern="1200" dirty="0" smtClean="0">
                          <a:solidFill>
                            <a:schemeClr val="dk1"/>
                          </a:solidFill>
                          <a:latin typeface="+mn-lt"/>
                          <a:ea typeface="+mn-ea"/>
                          <a:cs typeface="+mn-cs"/>
                        </a:rPr>
                        <a:t>Działanie 4.3.3 Aktywne i zdrowe starzenie się</a:t>
                      </a:r>
                      <a:endParaRPr lang="pl-PL" sz="900" kern="1200" dirty="0">
                        <a:solidFill>
                          <a:schemeClr val="dk1"/>
                        </a:solidFill>
                        <a:latin typeface="+mn-lt"/>
                        <a:ea typeface="+mn-ea"/>
                        <a:cs typeface="+mn-cs"/>
                      </a:endParaRPr>
                    </a:p>
                  </a:txBody>
                  <a:tcPr/>
                </a:tc>
                <a:tc gridSpan="2">
                  <a:txBody>
                    <a:bodyPr/>
                    <a:lstStyle/>
                    <a:p>
                      <a:r>
                        <a:rPr lang="pl-PL" sz="900" kern="1200" dirty="0" smtClean="0">
                          <a:solidFill>
                            <a:schemeClr val="dk1"/>
                          </a:solidFill>
                          <a:latin typeface="+mn-lt"/>
                          <a:ea typeface="+mn-ea"/>
                          <a:cs typeface="+mn-cs"/>
                        </a:rPr>
                        <a:t>Działanie realizowane poprzez bezpośrednie aplikowanie beneficjentów ZIT AW do RPO WD 2014-2020</a:t>
                      </a:r>
                      <a:endParaRPr lang="pl-PL" sz="900" kern="1200" dirty="0">
                        <a:solidFill>
                          <a:schemeClr val="dk1"/>
                        </a:solidFill>
                        <a:latin typeface="+mn-lt"/>
                        <a:ea typeface="+mn-ea"/>
                        <a:cs typeface="+mn-cs"/>
                      </a:endParaRPr>
                    </a:p>
                  </a:txBody>
                  <a:tcPr/>
                </a:tc>
                <a:tc hMerge="1">
                  <a:txBody>
                    <a:bodyPr/>
                    <a:lstStyle/>
                    <a:p>
                      <a:endParaRPr lang="pl-PL" dirty="0"/>
                    </a:p>
                  </a:txBody>
                  <a:tcPr/>
                </a:tc>
              </a:tr>
            </a:tbl>
          </a:graphicData>
        </a:graphic>
      </p:graphicFrame>
    </p:spTree>
    <p:extLst>
      <p:ext uri="{BB962C8B-B14F-4D97-AF65-F5344CB8AC3E}">
        <p14:creationId xmlns:p14="http://schemas.microsoft.com/office/powerpoint/2010/main" val="222715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r>
              <a:rPr lang="pl-PL" sz="2000" dirty="0" smtClean="0">
                <a:solidFill>
                  <a:srgbClr val="000000"/>
                </a:solidFill>
              </a:rPr>
              <a:t>Kryterium </a:t>
            </a:r>
            <a:r>
              <a:rPr lang="pl-PL" sz="2000" dirty="0">
                <a:solidFill>
                  <a:srgbClr val="000000"/>
                </a:solidFill>
              </a:rPr>
              <a:t>oceny zgodności projektu ze Strategią ZIT AW (EFS) oceniane będzie na podstawie II sekcji : </a:t>
            </a:r>
          </a:p>
          <a:p>
            <a:pPr marL="0" lvl="0" indent="0" algn="just">
              <a:spcBef>
                <a:spcPts val="0"/>
              </a:spcBef>
              <a:buNone/>
            </a:pPr>
            <a:endParaRPr lang="pl-PL" sz="2000" dirty="0">
              <a:solidFill>
                <a:srgbClr val="000000"/>
              </a:solidFill>
            </a:endParaRPr>
          </a:p>
          <a:p>
            <a:pPr marL="0" lvl="0" indent="0" algn="just">
              <a:lnSpc>
                <a:spcPct val="120000"/>
              </a:lnSpc>
              <a:spcBef>
                <a:spcPts val="0"/>
              </a:spcBef>
              <a:buNone/>
            </a:pPr>
            <a:r>
              <a:rPr lang="pl-PL" sz="2000" dirty="0">
                <a:solidFill>
                  <a:srgbClr val="000000"/>
                </a:solidFill>
              </a:rPr>
              <a:t>I </a:t>
            </a:r>
            <a:r>
              <a:rPr lang="pl-PL" sz="2000" dirty="0" smtClean="0">
                <a:solidFill>
                  <a:srgbClr val="000000"/>
                </a:solidFill>
              </a:rPr>
              <a:t>sekcja - </a:t>
            </a:r>
            <a:r>
              <a:rPr lang="pl-PL" sz="2000" dirty="0">
                <a:solidFill>
                  <a:srgbClr val="000000"/>
                </a:solidFill>
              </a:rPr>
              <a:t>ocena ogólna</a:t>
            </a:r>
          </a:p>
          <a:p>
            <a:pPr marL="914400" lvl="1" indent="-457200">
              <a:lnSpc>
                <a:spcPct val="120000"/>
              </a:lnSpc>
              <a:spcBef>
                <a:spcPts val="0"/>
              </a:spcBef>
              <a:buFontTx/>
              <a:buAutoNum type="arabicPeriod"/>
            </a:pPr>
            <a:r>
              <a:rPr lang="pl-PL" sz="2000" dirty="0">
                <a:solidFill>
                  <a:srgbClr val="000000"/>
                </a:solidFill>
              </a:rPr>
              <a:t>Wpływ projektu na realizację Strategii </a:t>
            </a:r>
            <a:r>
              <a:rPr lang="pl-PL" sz="2000" dirty="0" smtClean="0">
                <a:solidFill>
                  <a:srgbClr val="000000"/>
                </a:solidFill>
              </a:rPr>
              <a:t>ZIT</a:t>
            </a:r>
          </a:p>
          <a:p>
            <a:pPr marL="914400" lvl="1" indent="-457200">
              <a:lnSpc>
                <a:spcPct val="120000"/>
              </a:lnSpc>
              <a:spcBef>
                <a:spcPts val="0"/>
              </a:spcBef>
              <a:buFontTx/>
              <a:buAutoNum type="arabicPeriod"/>
            </a:pPr>
            <a:r>
              <a:rPr lang="pl-PL" sz="2000" dirty="0" smtClean="0">
                <a:solidFill>
                  <a:srgbClr val="000000"/>
                </a:solidFill>
              </a:rPr>
              <a:t>Wpływ </a:t>
            </a:r>
            <a:r>
              <a:rPr lang="pl-PL" sz="2000" dirty="0">
                <a:solidFill>
                  <a:srgbClr val="000000"/>
                </a:solidFill>
              </a:rPr>
              <a:t>realizacji projektu na </a:t>
            </a:r>
            <a:r>
              <a:rPr lang="pl-PL" sz="2000" dirty="0" smtClean="0">
                <a:solidFill>
                  <a:srgbClr val="000000"/>
                </a:solidFill>
              </a:rPr>
              <a:t>realizację wartości </a:t>
            </a:r>
            <a:r>
              <a:rPr lang="pl-PL" sz="2000" dirty="0">
                <a:solidFill>
                  <a:srgbClr val="000000"/>
                </a:solidFill>
              </a:rPr>
              <a:t>docelowej wskaźników </a:t>
            </a:r>
            <a:r>
              <a:rPr lang="pl-PL" sz="2000" dirty="0" smtClean="0">
                <a:solidFill>
                  <a:srgbClr val="000000"/>
                </a:solidFill>
              </a:rPr>
              <a:t>monitoringu </a:t>
            </a:r>
            <a:r>
              <a:rPr lang="pl-PL" sz="2000" dirty="0">
                <a:solidFill>
                  <a:srgbClr val="000000"/>
                </a:solidFill>
              </a:rPr>
              <a:t>realizacji celów Strategii </a:t>
            </a:r>
            <a:r>
              <a:rPr lang="pl-PL" sz="2000" dirty="0" smtClean="0">
                <a:solidFill>
                  <a:srgbClr val="000000"/>
                </a:solidFill>
              </a:rPr>
              <a:t>ZIT </a:t>
            </a:r>
          </a:p>
          <a:p>
            <a:pPr marL="914400" lvl="1" indent="-457200">
              <a:spcBef>
                <a:spcPts val="0"/>
              </a:spcBef>
              <a:buAutoNum type="arabicPeriod" startAt="3"/>
            </a:pPr>
            <a:r>
              <a:rPr lang="pl-PL" sz="2000" dirty="0" smtClean="0">
                <a:solidFill>
                  <a:srgbClr val="000000"/>
                </a:solidFill>
              </a:rPr>
              <a:t>Komplementarny </a:t>
            </a:r>
            <a:r>
              <a:rPr lang="pl-PL" sz="2000" dirty="0">
                <a:solidFill>
                  <a:srgbClr val="000000"/>
                </a:solidFill>
              </a:rPr>
              <a:t>charakter </a:t>
            </a:r>
            <a:r>
              <a:rPr lang="pl-PL" sz="2000" dirty="0" smtClean="0">
                <a:solidFill>
                  <a:srgbClr val="000000"/>
                </a:solidFill>
              </a:rPr>
              <a:t>projektu</a:t>
            </a:r>
          </a:p>
          <a:p>
            <a:pPr marL="457200" lvl="1" indent="0" algn="just">
              <a:spcBef>
                <a:spcPts val="0"/>
              </a:spcBef>
              <a:buNone/>
            </a:pPr>
            <a:endParaRPr lang="pl-PL" sz="2000" dirty="0">
              <a:solidFill>
                <a:srgbClr val="000000"/>
              </a:solidFill>
            </a:endParaRPr>
          </a:p>
          <a:p>
            <a:pPr marL="0" lvl="0" indent="0" algn="just">
              <a:spcBef>
                <a:spcPts val="0"/>
              </a:spcBef>
              <a:buNone/>
            </a:pPr>
            <a:r>
              <a:rPr lang="pl-PL" sz="2000" dirty="0">
                <a:solidFill>
                  <a:srgbClr val="000000"/>
                </a:solidFill>
              </a:rPr>
              <a:t>II sekcja – minimum punktowe</a:t>
            </a:r>
          </a:p>
          <a:p>
            <a:pPr marL="914400" lvl="1" indent="-457200" algn="just">
              <a:spcBef>
                <a:spcPts val="0"/>
              </a:spcBef>
              <a:buAutoNum type="arabicPeriod"/>
            </a:pPr>
            <a:r>
              <a:rPr lang="pl-PL" sz="2000" dirty="0" smtClean="0">
                <a:solidFill>
                  <a:srgbClr val="000000"/>
                </a:solidFill>
              </a:rPr>
              <a:t>Uzyskanie </a:t>
            </a:r>
            <a:r>
              <a:rPr lang="pl-PL" sz="2000" dirty="0">
                <a:solidFill>
                  <a:srgbClr val="000000"/>
                </a:solidFill>
              </a:rPr>
              <a:t>przez projekt minimum </a:t>
            </a:r>
            <a:r>
              <a:rPr lang="pl-PL" sz="2000" dirty="0" smtClean="0">
                <a:solidFill>
                  <a:srgbClr val="000000"/>
                </a:solidFill>
              </a:rPr>
              <a:t>punktowego.</a:t>
            </a:r>
          </a:p>
          <a:p>
            <a:pPr marL="914400" lvl="1" indent="-457200" algn="just">
              <a:spcBef>
                <a:spcPts val="0"/>
              </a:spcBef>
              <a:buAutoNum type="arabicPeriod"/>
            </a:pPr>
            <a:endParaRPr lang="pl-PL" sz="2000" b="1" dirty="0">
              <a:solidFill>
                <a:srgbClr val="000000"/>
              </a:solidFill>
            </a:endParaRPr>
          </a:p>
          <a:p>
            <a:pPr marL="57150" indent="0" algn="just">
              <a:spcBef>
                <a:spcPts val="0"/>
              </a:spcBef>
              <a:buNone/>
            </a:pPr>
            <a:r>
              <a:rPr lang="pl-PL" sz="2000" b="1" dirty="0" smtClean="0">
                <a:solidFill>
                  <a:prstClr val="black"/>
                </a:solidFill>
              </a:rPr>
              <a:t>Liczba </a:t>
            </a:r>
            <a:r>
              <a:rPr lang="pl-PL" sz="2000" b="1" dirty="0">
                <a:solidFill>
                  <a:prstClr val="black"/>
                </a:solidFill>
              </a:rPr>
              <a:t>możliwych do zdobycia punktów – 50 pkt. co stanowi 50% wszystkich możliwych do zdobycia punktów podczas całego procesu </a:t>
            </a:r>
            <a:r>
              <a:rPr lang="pl-PL" sz="2000" b="1" dirty="0" smtClean="0">
                <a:solidFill>
                  <a:prstClr val="black"/>
                </a:solidFill>
              </a:rPr>
              <a:t>oceny.</a:t>
            </a:r>
          </a:p>
          <a:p>
            <a:pPr marL="57150" indent="0" algn="just">
              <a:spcBef>
                <a:spcPts val="0"/>
              </a:spcBef>
              <a:buNone/>
            </a:pPr>
            <a:endParaRPr lang="pl-PL" sz="2000" dirty="0">
              <a:solidFill>
                <a:srgbClr val="000000"/>
              </a:solidFill>
            </a:endParaRPr>
          </a:p>
          <a:p>
            <a:pPr marL="0" indent="0" algn="ctr">
              <a:buNone/>
            </a:pPr>
            <a:endParaRPr lang="pl-PL" sz="2400" b="1" u="sng" dirty="0"/>
          </a:p>
        </p:txBody>
      </p:sp>
    </p:spTree>
    <p:extLst>
      <p:ext uri="{BB962C8B-B14F-4D97-AF65-F5344CB8AC3E}">
        <p14:creationId xmlns:p14="http://schemas.microsoft.com/office/powerpoint/2010/main" val="215819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323528" y="1628800"/>
            <a:ext cx="8480562" cy="4824536"/>
          </a:xfrm>
        </p:spPr>
        <p:txBody>
          <a:bodyPr>
            <a:normAutofit/>
          </a:bodyPr>
          <a:lstStyle/>
          <a:p>
            <a:pPr marL="0" indent="0" algn="ctr">
              <a:buNone/>
            </a:pPr>
            <a:r>
              <a:rPr lang="pl-PL" sz="1600" b="1" u="sng" kern="50" dirty="0">
                <a:solidFill>
                  <a:schemeClr val="dk1"/>
                </a:solidFill>
                <a:ea typeface="Times New Roman" panose="02020603050405020304" pitchFamily="18" charset="0"/>
                <a:cs typeface="Arial" panose="020B0604020202020204" pitchFamily="34" charset="0"/>
              </a:rPr>
              <a:t>I sekcja – ocena ogólna</a:t>
            </a:r>
          </a:p>
        </p:txBody>
      </p:sp>
      <p:graphicFrame>
        <p:nvGraphicFramePr>
          <p:cNvPr id="3" name="Tabela 2"/>
          <p:cNvGraphicFramePr>
            <a:graphicFrameLocks noGrp="1"/>
          </p:cNvGraphicFramePr>
          <p:nvPr>
            <p:extLst>
              <p:ext uri="{D42A27DB-BD31-4B8C-83A1-F6EECF244321}">
                <p14:modId xmlns:p14="http://schemas.microsoft.com/office/powerpoint/2010/main" val="3956859278"/>
              </p:ext>
            </p:extLst>
          </p:nvPr>
        </p:nvGraphicFramePr>
        <p:xfrm>
          <a:off x="323528" y="2132856"/>
          <a:ext cx="8568952" cy="4167260"/>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504056">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663204">
                <a:tc>
                  <a:txBody>
                    <a:bodyPr/>
                    <a:lstStyle/>
                    <a:p>
                      <a:r>
                        <a:rPr lang="pl-PL" sz="1400" dirty="0" smtClean="0">
                          <a:latin typeface="+mn-lt"/>
                        </a:rPr>
                        <a:t>1.</a:t>
                      </a:r>
                      <a:endParaRPr lang="pl-PL" sz="14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Wpływ projektu na realizację Strategii </a:t>
                      </a:r>
                    </a:p>
                    <a:p>
                      <a:r>
                        <a:rPr kumimoji="0" lang="pl-PL" sz="1200" b="1" i="0" u="none" strike="noStrike" kern="50" cap="none" spc="0" normalizeH="0" baseline="0" dirty="0" smtClean="0">
                          <a:ln>
                            <a:noFill/>
                          </a:ln>
                          <a:solidFill>
                            <a:prstClr val="black"/>
                          </a:solidFill>
                          <a:effectLst/>
                          <a:uLnTx/>
                          <a:uFillTx/>
                          <a:latin typeface="+mn-lt"/>
                          <a:ea typeface="+mn-ea"/>
                          <a:cs typeface="+mn-cs"/>
                        </a:rPr>
                        <a:t>ZIT</a:t>
                      </a:r>
                    </a:p>
                    <a:p>
                      <a:endParaRPr lang="pl-PL" sz="1200" dirty="0">
                        <a:latin typeface="+mn-lt"/>
                      </a:endParaRPr>
                    </a:p>
                  </a:txBody>
                  <a:tcPr/>
                </a:tc>
                <a:tc>
                  <a:txBody>
                    <a:bodyPr/>
                    <a:lstStyle/>
                    <a:p>
                      <a:pPr algn="just"/>
                      <a:r>
                        <a:rPr lang="pl-PL" sz="1200" dirty="0" smtClean="0">
                          <a:effectLst/>
                          <a:latin typeface="+mn-lt"/>
                        </a:rPr>
                        <a:t>Weryfikowany będzie faktyczny wpływ </a:t>
                      </a:r>
                      <a:r>
                        <a:rPr lang="pl-PL" sz="1200" baseline="0" dirty="0" smtClean="0">
                          <a:effectLst/>
                          <a:latin typeface="+mn-lt"/>
                        </a:rPr>
                        <a:t> </a:t>
                      </a:r>
                      <a:r>
                        <a:rPr lang="pl-PL" sz="1200" dirty="0" smtClean="0">
                          <a:effectLst/>
                          <a:latin typeface="+mn-lt"/>
                        </a:rPr>
                        <a:t>przedsięwzięcia na minimalizację negatywnych zjawisk opisanych w Strategii ZIT oraz faktyczny wpływ projektu na realizację zamierzeń </a:t>
                      </a:r>
                      <a:r>
                        <a:rPr lang="pl-PL" sz="1200" baseline="0" dirty="0" smtClean="0">
                          <a:effectLst/>
                          <a:latin typeface="+mn-lt"/>
                        </a:rPr>
                        <a:t> </a:t>
                      </a:r>
                      <a:r>
                        <a:rPr lang="pl-PL" sz="1200" dirty="0" smtClean="0">
                          <a:effectLst/>
                          <a:latin typeface="+mn-lt"/>
                        </a:rPr>
                        <a:t>strategicznych ZIT. Sprawdzana będzie</a:t>
                      </a:r>
                      <a:r>
                        <a:rPr lang="pl-PL" sz="1200" baseline="0" dirty="0" smtClean="0">
                          <a:effectLst/>
                          <a:latin typeface="+mn-lt"/>
                        </a:rPr>
                        <a:t> </a:t>
                      </a:r>
                      <a:r>
                        <a:rPr lang="pl-PL" sz="1200" dirty="0" smtClean="0">
                          <a:effectLst/>
                          <a:latin typeface="+mn-lt"/>
                        </a:rPr>
                        <a:t>zbieżność zapisów dokumentacji aplikacyjnej z zapisami Strategii ZIT. Ocena w tym aspekcie będzie opisowa i</a:t>
                      </a:r>
                      <a:r>
                        <a:rPr lang="pl-PL" sz="1200" baseline="0" dirty="0" smtClean="0">
                          <a:effectLst/>
                          <a:latin typeface="+mn-lt"/>
                        </a:rPr>
                        <a:t> </a:t>
                      </a:r>
                      <a:r>
                        <a:rPr lang="pl-PL" sz="1200" dirty="0" smtClean="0">
                          <a:effectLst/>
                          <a:latin typeface="+mn-lt"/>
                        </a:rPr>
                        <a:t>będzie zawierała szczegółowe uzasadnienie dla przyznanej liczby punktów. </a:t>
                      </a: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r>
                        <a:rPr lang="pl-PL" sz="1200" b="1" dirty="0" smtClean="0">
                          <a:effectLst/>
                          <a:latin typeface="+mn-lt"/>
                        </a:rPr>
                        <a:t>Weryfikowany będzie wpływ projektu na poprawę jakości</a:t>
                      </a:r>
                      <a:r>
                        <a:rPr lang="pl-PL" sz="1200" b="1" baseline="0" dirty="0" smtClean="0">
                          <a:effectLst/>
                          <a:latin typeface="+mn-lt"/>
                        </a:rPr>
                        <a:t> </a:t>
                      </a:r>
                      <a:r>
                        <a:rPr lang="pl-PL" sz="1200" b="1" dirty="0" smtClean="0">
                          <a:effectLst/>
                          <a:latin typeface="+mn-lt"/>
                        </a:rPr>
                        <a:t>edukacji szkolnej oraz zapewnienie równego dostępu</a:t>
                      </a:r>
                      <a:r>
                        <a:rPr lang="pl-PL" sz="1200" b="1" baseline="0" dirty="0" smtClean="0">
                          <a:effectLst/>
                          <a:latin typeface="+mn-lt"/>
                        </a:rPr>
                        <a:t> </a:t>
                      </a:r>
                      <a:r>
                        <a:rPr lang="pl-PL" sz="1200" b="1" dirty="0" smtClean="0">
                          <a:effectLst/>
                          <a:latin typeface="+mn-lt"/>
                        </a:rPr>
                        <a:t>do wysokiej jakości edukacji na terenie </a:t>
                      </a:r>
                      <a:r>
                        <a:rPr lang="pl-PL" sz="1200" b="1" baseline="0" dirty="0" smtClean="0">
                          <a:effectLst/>
                          <a:latin typeface="+mn-lt"/>
                        </a:rPr>
                        <a:t> </a:t>
                      </a:r>
                      <a:r>
                        <a:rPr lang="pl-PL" sz="1200" b="1" dirty="0" smtClean="0">
                          <a:effectLst/>
                          <a:latin typeface="+mn-lt"/>
                        </a:rPr>
                        <a:t>Aglomeracji Wałbrzyskiej.</a:t>
                      </a: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Podstawą weryfikacji  będzie część diagnostyczna  Strategii ZIT  </a:t>
                      </a:r>
                      <a:b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 obszarze – Edukacja.</a:t>
                      </a:r>
                      <a:endParaRPr kumimoji="0" lang="pl-PL" sz="12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pl-PL" sz="1200" kern="50" dirty="0">
                        <a:solidFill>
                          <a:schemeClr val="dk1"/>
                        </a:solidFill>
                        <a:effectLst/>
                        <a:latin typeface="+mn-lt"/>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120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25</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odrzucenie wniosku)</a:t>
                      </a:r>
                    </a:p>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50%</a:t>
                      </a:r>
                    </a:p>
                    <a:p>
                      <a:pPr algn="ctr"/>
                      <a:endParaRPr lang="pl-PL" sz="1200" dirty="0">
                        <a:latin typeface="+mn-lt"/>
                      </a:endParaRPr>
                    </a:p>
                  </a:txBody>
                  <a:tcPr/>
                </a:tc>
              </a:tr>
            </a:tbl>
          </a:graphicData>
        </a:graphic>
      </p:graphicFrame>
    </p:spTree>
    <p:extLst>
      <p:ext uri="{BB962C8B-B14F-4D97-AF65-F5344CB8AC3E}">
        <p14:creationId xmlns:p14="http://schemas.microsoft.com/office/powerpoint/2010/main" val="295057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3924215997"/>
              </p:ext>
            </p:extLst>
          </p:nvPr>
        </p:nvGraphicFramePr>
        <p:xfrm>
          <a:off x="0" y="1484785"/>
          <a:ext cx="9036497" cy="5832647"/>
        </p:xfrm>
        <a:graphic>
          <a:graphicData uri="http://schemas.openxmlformats.org/drawingml/2006/table">
            <a:tbl>
              <a:tblPr firstRow="1" bandRow="1">
                <a:tableStyleId>{5C22544A-7EE6-4342-B048-85BDC9FD1C3A}</a:tableStyleId>
              </a:tblPr>
              <a:tblGrid>
                <a:gridCol w="531558"/>
                <a:gridCol w="1520162"/>
                <a:gridCol w="4824536"/>
                <a:gridCol w="1139991"/>
                <a:gridCol w="1020250"/>
              </a:tblGrid>
              <a:tr h="632044">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5200603">
                <a:tc>
                  <a:txBody>
                    <a:bodyPr/>
                    <a:lstStyle/>
                    <a:p>
                      <a:r>
                        <a:rPr lang="pl-PL" sz="1200" dirty="0" smtClean="0">
                          <a:latin typeface="+mn-lt"/>
                        </a:rPr>
                        <a:t>2.</a:t>
                      </a:r>
                      <a:endParaRPr lang="pl-PL"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Wpływ realizacji projektu na realizację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wartości docelowej wskaźników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monitoringu realizacji celów Strategii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ZIT </a:t>
                      </a:r>
                    </a:p>
                  </a:txBody>
                  <a:tcPr/>
                </a:tc>
                <a:tc>
                  <a:txBody>
                    <a:bodyPr/>
                    <a:lstStyle/>
                    <a:p>
                      <a:pPr algn="just"/>
                      <a:r>
                        <a:rPr lang="pl-PL" sz="1100" dirty="0" smtClean="0">
                          <a:effectLst/>
                          <a:latin typeface="+mn-lt"/>
                        </a:rPr>
                        <a:t>Weryfikowany będzie poziom wpływu wskaźników zawartych </a:t>
                      </a:r>
                      <a:br>
                        <a:rPr lang="pl-PL" sz="1100" dirty="0" smtClean="0">
                          <a:effectLst/>
                          <a:latin typeface="+mn-lt"/>
                        </a:rPr>
                      </a:br>
                      <a:r>
                        <a:rPr lang="pl-PL" sz="1100" dirty="0" smtClean="0">
                          <a:effectLst/>
                          <a:latin typeface="+mn-lt"/>
                        </a:rPr>
                        <a:t>w projekcie na realizacje wartości docelowych wskaźników Strategii ZIT wynikających z Porozumienia.</a:t>
                      </a:r>
                      <a:r>
                        <a:rPr lang="pl-PL" sz="1100" baseline="0" dirty="0" smtClean="0">
                          <a:effectLst/>
                          <a:latin typeface="+mn-lt"/>
                        </a:rPr>
                        <a:t> </a:t>
                      </a:r>
                      <a:r>
                        <a:rPr lang="pl-PL" sz="1100" dirty="0" smtClean="0">
                          <a:effectLst/>
                          <a:latin typeface="+mn-lt"/>
                        </a:rPr>
                        <a:t>(wskaźników Ram Wykonania i pozostałych z RPO). </a:t>
                      </a:r>
                    </a:p>
                    <a:p>
                      <a:pPr algn="just"/>
                      <a:endParaRPr lang="pl-PL" sz="1100" dirty="0" smtClean="0">
                        <a:effectLst/>
                        <a:latin typeface="+mn-lt"/>
                      </a:endParaRPr>
                    </a:p>
                    <a:p>
                      <a:r>
                        <a:rPr lang="pl-PL" sz="1100" dirty="0" smtClean="0">
                          <a:effectLst/>
                          <a:latin typeface="+mn-lt"/>
                        </a:rPr>
                        <a:t>Wskaźniki które będą brane pod uwagę przy tym kryterium:</a:t>
                      </a:r>
                      <a:endParaRPr kumimoji="0" lang="pl-PL" sz="11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endParaRPr>
                    </a:p>
                    <a:p>
                      <a:pPr algn="just"/>
                      <a:r>
                        <a:rPr lang="pl-PL" sz="1100" dirty="0" smtClean="0">
                          <a:effectLst/>
                          <a:latin typeface="+mn-lt"/>
                        </a:rPr>
                        <a:t>1. Liczba uczniów objętych wsparciem w zakresie rozwijania kompetencji </a:t>
                      </a:r>
                      <a:r>
                        <a:rPr lang="pl-PL" sz="1100" baseline="0" dirty="0" smtClean="0">
                          <a:effectLst/>
                          <a:latin typeface="+mn-lt"/>
                        </a:rPr>
                        <a:t> </a:t>
                      </a:r>
                      <a:r>
                        <a:rPr lang="pl-PL" sz="1100" dirty="0" smtClean="0">
                          <a:effectLst/>
                          <a:latin typeface="+mn-lt"/>
                        </a:rPr>
                        <a:t>kluczowych w programie.</a:t>
                      </a:r>
                    </a:p>
                    <a:p>
                      <a:pPr algn="just"/>
                      <a:r>
                        <a:rPr lang="pl-PL" sz="1100" dirty="0" smtClean="0">
                          <a:effectLst/>
                          <a:latin typeface="+mn-lt"/>
                        </a:rPr>
                        <a:t>2.</a:t>
                      </a:r>
                      <a:r>
                        <a:rPr lang="pl-PL" sz="1100" baseline="0" dirty="0" smtClean="0">
                          <a:effectLst/>
                          <a:latin typeface="+mn-lt"/>
                        </a:rPr>
                        <a:t> </a:t>
                      </a:r>
                      <a:r>
                        <a:rPr lang="pl-PL" sz="1100" dirty="0" smtClean="0">
                          <a:effectLst/>
                          <a:latin typeface="+mn-lt"/>
                        </a:rPr>
                        <a:t>Liczba nauczycieli objętych wsparciem w programie (dotyczy edukacji szkolnej).</a:t>
                      </a:r>
                    </a:p>
                    <a:p>
                      <a:pPr algn="just"/>
                      <a:r>
                        <a:rPr lang="pl-PL" sz="1100" dirty="0" smtClean="0">
                          <a:effectLst/>
                          <a:latin typeface="+mn-lt"/>
                        </a:rPr>
                        <a:t>3. Liczba nauczycieli objętych wsparciem z zakresu TIK w programie.</a:t>
                      </a:r>
                    </a:p>
                    <a:p>
                      <a:pPr algn="just"/>
                      <a:r>
                        <a:rPr lang="pl-PL" sz="1100" dirty="0" smtClean="0">
                          <a:effectLst/>
                          <a:latin typeface="+mn-lt"/>
                        </a:rPr>
                        <a:t>4</a:t>
                      </a:r>
                      <a:r>
                        <a:rPr lang="pl-PL" sz="1100" kern="1200" dirty="0" smtClean="0">
                          <a:solidFill>
                            <a:schemeClr val="dk1"/>
                          </a:solidFill>
                          <a:effectLst/>
                          <a:latin typeface="+mn-lt"/>
                          <a:ea typeface="+mn-ea"/>
                          <a:cs typeface="+mn-cs"/>
                        </a:rPr>
                        <a:t>.</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Liczba szkół, których pracownie przedmiotowe zostały doposażone </a:t>
                      </a:r>
                      <a:br>
                        <a:rPr lang="pl-PL" sz="1100" kern="1200" dirty="0" smtClean="0">
                          <a:solidFill>
                            <a:schemeClr val="dk1"/>
                          </a:solidFill>
                          <a:effectLst/>
                          <a:latin typeface="+mn-lt"/>
                          <a:ea typeface="+mn-ea"/>
                          <a:cs typeface="+mn-cs"/>
                        </a:rPr>
                      </a:br>
                      <a:r>
                        <a:rPr lang="pl-PL" sz="1100" kern="1200" dirty="0" smtClean="0">
                          <a:solidFill>
                            <a:schemeClr val="dk1"/>
                          </a:solidFill>
                          <a:effectLst/>
                          <a:latin typeface="+mn-lt"/>
                          <a:ea typeface="+mn-ea"/>
                          <a:cs typeface="+mn-cs"/>
                        </a:rPr>
                        <a:t>w programie.</a:t>
                      </a:r>
                    </a:p>
                    <a:p>
                      <a:pPr algn="just"/>
                      <a:r>
                        <a:rPr lang="pl-PL" sz="1100" kern="1200" dirty="0" smtClean="0">
                          <a:solidFill>
                            <a:schemeClr val="dk1"/>
                          </a:solidFill>
                          <a:effectLst/>
                          <a:latin typeface="+mn-lt"/>
                          <a:ea typeface="+mn-ea"/>
                          <a:cs typeface="+mn-cs"/>
                        </a:rPr>
                        <a:t>5.</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Liczba szkół i placówek systemu oświaty wyposażonych w ramach </a:t>
                      </a:r>
                    </a:p>
                    <a:p>
                      <a:pPr algn="just"/>
                      <a:r>
                        <a:rPr lang="pl-PL" sz="1100" kern="1200" dirty="0" smtClean="0">
                          <a:solidFill>
                            <a:schemeClr val="dk1"/>
                          </a:solidFill>
                          <a:effectLst/>
                          <a:latin typeface="+mn-lt"/>
                          <a:ea typeface="+mn-ea"/>
                          <a:cs typeface="+mn-cs"/>
                        </a:rPr>
                        <a:t>programu w sprzęt TIK do prowadzenia zajęć edukacyjnych.</a:t>
                      </a:r>
                    </a:p>
                    <a:p>
                      <a:pPr algn="just"/>
                      <a:r>
                        <a:rPr lang="pl-PL" sz="1100" kern="1200" dirty="0" smtClean="0">
                          <a:solidFill>
                            <a:schemeClr val="dk1"/>
                          </a:solidFill>
                          <a:effectLst/>
                          <a:latin typeface="+mn-lt"/>
                          <a:ea typeface="+mn-ea"/>
                          <a:cs typeface="+mn-cs"/>
                        </a:rPr>
                        <a:t>6.</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Liczba uczniów, którzy nabyli  kompetencje kluczowe po opuszczeniu </a:t>
                      </a:r>
                    </a:p>
                    <a:p>
                      <a:r>
                        <a:rPr lang="pl-PL" sz="1100" kern="1200" dirty="0" smtClean="0">
                          <a:solidFill>
                            <a:schemeClr val="dk1"/>
                          </a:solidFill>
                          <a:effectLst/>
                          <a:latin typeface="+mn-lt"/>
                          <a:ea typeface="+mn-ea"/>
                          <a:cs typeface="+mn-cs"/>
                        </a:rPr>
                        <a:t>programu.</a:t>
                      </a:r>
                    </a:p>
                    <a:p>
                      <a:r>
                        <a:rPr lang="pl-PL" sz="1100" kern="1200" dirty="0" smtClean="0">
                          <a:solidFill>
                            <a:schemeClr val="dk1"/>
                          </a:solidFill>
                          <a:effectLst/>
                          <a:latin typeface="+mn-lt"/>
                          <a:ea typeface="+mn-ea"/>
                          <a:cs typeface="+mn-cs"/>
                        </a:rPr>
                        <a:t>7.</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Liczba nauczycieli, którzy uzyskali kwalifikacje lub nabyli kompetencje po opuszczeniu programu.</a:t>
                      </a:r>
                    </a:p>
                    <a:p>
                      <a:r>
                        <a:rPr lang="pl-PL" sz="1100" kern="1200" dirty="0" smtClean="0">
                          <a:solidFill>
                            <a:schemeClr val="dk1"/>
                          </a:solidFill>
                          <a:effectLst/>
                          <a:latin typeface="+mn-lt"/>
                          <a:ea typeface="+mn-ea"/>
                          <a:cs typeface="+mn-cs"/>
                        </a:rPr>
                        <a:t>8.</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Liczba szkół, w których pracownie przedmiotowe wykorzystują doposażenie do prowadzenia zajęć edukacyjnych.</a:t>
                      </a:r>
                    </a:p>
                    <a:p>
                      <a:r>
                        <a:rPr lang="pl-PL" sz="1100" kern="1200" dirty="0" smtClean="0">
                          <a:solidFill>
                            <a:schemeClr val="dk1"/>
                          </a:solidFill>
                          <a:effectLst/>
                          <a:latin typeface="+mn-lt"/>
                          <a:ea typeface="+mn-ea"/>
                          <a:cs typeface="+mn-cs"/>
                        </a:rPr>
                        <a:t>9.</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Liczba szkół i placówek systemu oświaty wykorzystujących sprzęt </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TIK do prowadzenia zajęć edukacyjnych</a:t>
                      </a:r>
                      <a:r>
                        <a:rPr lang="pl-PL" sz="1100" dirty="0" smtClean="0">
                          <a:effectLst/>
                          <a:latin typeface="+mn-lt"/>
                        </a:rPr>
                        <a:t>.</a:t>
                      </a:r>
                      <a:endParaRPr lang="pl-PL" sz="1100" kern="1200" dirty="0" smtClean="0">
                        <a:solidFill>
                          <a:schemeClr val="dk1"/>
                        </a:solidFill>
                        <a:effectLst/>
                        <a:latin typeface="+mn-lt"/>
                        <a:ea typeface="+mn-ea"/>
                        <a:cs typeface="+mn-cs"/>
                      </a:endParaRPr>
                    </a:p>
                    <a:p>
                      <a:pPr algn="just"/>
                      <a:endParaRPr lang="pl-PL" sz="1100" kern="1200" dirty="0" smtClean="0">
                        <a:solidFill>
                          <a:schemeClr val="dk1"/>
                        </a:solidFill>
                        <a:effectLst/>
                        <a:latin typeface="+mn-lt"/>
                        <a:ea typeface="+mn-ea"/>
                        <a:cs typeface="+mn-cs"/>
                      </a:endParaRPr>
                    </a:p>
                    <a:p>
                      <a:pPr algn="just"/>
                      <a:r>
                        <a:rPr lang="pl-PL" sz="1100" kern="1200" dirty="0" smtClean="0">
                          <a:solidFill>
                            <a:schemeClr val="dk1"/>
                          </a:solidFill>
                          <a:effectLst/>
                          <a:latin typeface="+mn-lt"/>
                          <a:ea typeface="+mn-ea"/>
                          <a:cs typeface="+mn-cs"/>
                        </a:rPr>
                        <a:t>W przypadku braku wskaźników wynikających z Porozumienia (dot. również sytuacji, gdy brak jest tylko wskaźnika produktu lub rezultatu) w </a:t>
                      </a:r>
                    </a:p>
                    <a:p>
                      <a:pPr algn="just"/>
                      <a:r>
                        <a:rPr lang="pl-PL" sz="1100" kern="1200" dirty="0" smtClean="0">
                          <a:solidFill>
                            <a:schemeClr val="dk1"/>
                          </a:solidFill>
                          <a:effectLst/>
                          <a:latin typeface="+mn-lt"/>
                          <a:ea typeface="+mn-ea"/>
                          <a:cs typeface="+mn-cs"/>
                        </a:rPr>
                        <a:t>kryterium tym będą brane pod uwagę inne adekwatne dla danego</a:t>
                      </a:r>
                      <a:r>
                        <a:rPr lang="pl-PL" sz="1100" kern="1200" baseline="0" dirty="0" smtClean="0">
                          <a:solidFill>
                            <a:schemeClr val="dk1"/>
                          </a:solidFill>
                          <a:effectLst/>
                          <a:latin typeface="+mn-lt"/>
                          <a:ea typeface="+mn-ea"/>
                          <a:cs typeface="+mn-cs"/>
                        </a:rPr>
                        <a:t> </a:t>
                      </a:r>
                      <a:r>
                        <a:rPr lang="pl-PL" sz="1100" kern="1200" dirty="0" smtClean="0">
                          <a:solidFill>
                            <a:schemeClr val="dk1"/>
                          </a:solidFill>
                          <a:effectLst/>
                          <a:latin typeface="+mn-lt"/>
                          <a:ea typeface="+mn-ea"/>
                          <a:cs typeface="+mn-cs"/>
                        </a:rPr>
                        <a:t>naboru wskaźniki (określone w regulaminie konkursu).</a:t>
                      </a:r>
                    </a:p>
                    <a:p>
                      <a:pPr algn="just"/>
                      <a:endParaRPr lang="pl-PL" sz="1100" kern="1200" dirty="0" smtClean="0">
                        <a:solidFill>
                          <a:schemeClr val="dk1"/>
                        </a:solidFill>
                        <a:effectLst/>
                        <a:latin typeface="+mn-lt"/>
                        <a:ea typeface="+mn-ea"/>
                        <a:cs typeface="+mn-cs"/>
                      </a:endParaRPr>
                    </a:p>
                    <a:p>
                      <a:pPr algn="just"/>
                      <a:r>
                        <a:rPr lang="pl-PL" sz="1100" i="1" kern="1200" dirty="0" smtClean="0">
                          <a:solidFill>
                            <a:schemeClr val="dk1"/>
                          </a:solidFill>
                          <a:effectLst/>
                          <a:latin typeface="+mn-lt"/>
                          <a:ea typeface="+mn-ea"/>
                          <a:cs typeface="+mn-cs"/>
                        </a:rPr>
                        <a:t>Wyjaśnienie IOK: Dla tego naboru nie określono innych adekwatnych wskaźników.</a:t>
                      </a:r>
                    </a:p>
                    <a:p>
                      <a:pPr algn="just"/>
                      <a:endPar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20</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algn="ctr"/>
                      <a:endParaRPr lang="pl-PL" sz="1200" dirty="0">
                        <a:latin typeface="+mn-lt"/>
                      </a:endParaRPr>
                    </a:p>
                  </a:txBody>
                  <a:tcPr/>
                </a:tc>
                <a:tc>
                  <a:txBody>
                    <a:bodyPr/>
                    <a:lstStyle/>
                    <a:p>
                      <a:pPr algn="ctr"/>
                      <a:r>
                        <a:rPr lang="pl-PL" sz="1200" dirty="0" smtClean="0">
                          <a:latin typeface="+mn-lt"/>
                        </a:rPr>
                        <a:t>40%</a:t>
                      </a:r>
                      <a:endParaRPr lang="pl-PL" sz="1200" dirty="0">
                        <a:latin typeface="+mn-lt"/>
                      </a:endParaRPr>
                    </a:p>
                  </a:txBody>
                  <a:tcPr/>
                </a:tc>
              </a:tr>
            </a:tbl>
          </a:graphicData>
        </a:graphic>
      </p:graphicFrame>
    </p:spTree>
    <p:extLst>
      <p:ext uri="{BB962C8B-B14F-4D97-AF65-F5344CB8AC3E}">
        <p14:creationId xmlns:p14="http://schemas.microsoft.com/office/powerpoint/2010/main" val="2592079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980729"/>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OCENA ZGODNOŚCI PROJEKTU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4135588633"/>
              </p:ext>
            </p:extLst>
          </p:nvPr>
        </p:nvGraphicFramePr>
        <p:xfrm>
          <a:off x="323528" y="1707874"/>
          <a:ext cx="8568952" cy="4169398"/>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4410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425295">
                <a:tc>
                  <a:txBody>
                    <a:bodyPr/>
                    <a:lstStyle/>
                    <a:p>
                      <a:r>
                        <a:rPr lang="pl-PL" sz="1200" dirty="0" smtClean="0">
                          <a:latin typeface="+mn-lt"/>
                        </a:rPr>
                        <a:t>3.</a:t>
                      </a:r>
                      <a:endParaRPr lang="pl-PL" sz="12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Komplementarny charakter projektu</a:t>
                      </a:r>
                      <a:endParaRPr kumimoji="0" lang="pl-PL" sz="1200" b="1" i="0" u="none" strike="noStrike" kern="50" cap="none" spc="0" normalizeH="0" baseline="0" dirty="0">
                        <a:ln>
                          <a:noFill/>
                        </a:ln>
                        <a:solidFill>
                          <a:prstClr val="black"/>
                        </a:solidFill>
                        <a:effectLst/>
                        <a:uLnTx/>
                        <a:uFillTx/>
                        <a:latin typeface="+mn-lt"/>
                        <a:ea typeface="+mn-ea"/>
                        <a:cs typeface="+mn-cs"/>
                      </a:endParaRPr>
                    </a:p>
                  </a:txBody>
                  <a:tcPr/>
                </a:tc>
                <a:tc>
                  <a:txBody>
                    <a:bodyPr/>
                    <a:lstStyle/>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ramach tego kryterium będzie weryfikowane czy we wniosku o dofinansowanie zostały wskazane projekty, które są powiązane ze zgłoszonym projektem i które zostały zrealizowane, bądź są </a:t>
                      </a:r>
                      <a:b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trakcie realizacji na terenie danego ZIT, i zostały sfinansowane ze środków publicznych zewnętrznych.</a:t>
                      </a:r>
                    </a:p>
                    <a:p>
                      <a:pPr algn="just"/>
                      <a:endPar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endParaRPr>
                    </a:p>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p>
                    <a:p>
                      <a:endParaRPr lang="pl-PL" sz="1200" dirty="0" smtClean="0">
                        <a:effectLst/>
                        <a:latin typeface="Arial" panose="020B0604020202020204" pitchFamily="34" charset="0"/>
                      </a:endParaRPr>
                    </a:p>
                    <a:p>
                      <a:endParaRPr lang="pl-PL" sz="1200" dirty="0" smtClean="0">
                        <a:effectLst/>
                        <a:latin typeface="Arial" panose="020B0604020202020204" pitchFamily="34" charset="0"/>
                      </a:endParaRPr>
                    </a:p>
                    <a:p>
                      <a:endParaRPr lang="pl-PL" sz="1200" dirty="0">
                        <a:latin typeface="+mn-lt"/>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marL="0" marR="0" lvl="0" indent="0" algn="ctr" defTabSz="914400" rtl="0" eaLnBrk="1" fontAlgn="auto" latinLnBrk="0" hangingPunct="1">
                        <a:lnSpc>
                          <a:spcPts val="1600"/>
                        </a:lnSpc>
                        <a:spcBef>
                          <a:spcPts val="1000"/>
                        </a:spcBef>
                        <a:spcAft>
                          <a:spcPts val="0"/>
                        </a:spcAft>
                        <a:buClrTx/>
                        <a:buSzTx/>
                        <a:buFontTx/>
                        <a:buNone/>
                        <a:tabLst/>
                        <a:defRPr/>
                      </a:pPr>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lang="pl-PL" sz="1200" dirty="0">
                        <a:latin typeface="+mn-lt"/>
                      </a:endParaRPr>
                    </a:p>
                  </a:txBody>
                  <a:tcPr/>
                </a:tc>
                <a:tc>
                  <a:txBody>
                    <a:bodyPr/>
                    <a:lstStyle/>
                    <a:p>
                      <a:pPr algn="ctr"/>
                      <a:r>
                        <a:rPr lang="pl-PL" sz="1200" dirty="0" smtClean="0">
                          <a:latin typeface="+mn-lt"/>
                        </a:rPr>
                        <a:t>10%</a:t>
                      </a:r>
                      <a:endParaRPr lang="pl-PL" sz="1200" dirty="0">
                        <a:latin typeface="+mn-lt"/>
                      </a:endParaRPr>
                    </a:p>
                  </a:txBody>
                  <a:tcPr/>
                </a:tc>
              </a:tr>
            </a:tbl>
          </a:graphicData>
        </a:graphic>
      </p:graphicFrame>
    </p:spTree>
    <p:extLst>
      <p:ext uri="{BB962C8B-B14F-4D97-AF65-F5344CB8AC3E}">
        <p14:creationId xmlns:p14="http://schemas.microsoft.com/office/powerpoint/2010/main" val="1765691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1  </a:t>
            </a:r>
            <a:r>
              <a:rPr lang="pl-PL" sz="2200" b="1" dirty="0">
                <a:solidFill>
                  <a:prstClr val="black"/>
                </a:solidFill>
                <a:effectLst>
                  <a:outerShdw blurRad="38100" dist="38100" dir="2700000" algn="tl">
                    <a:srgbClr val="000000">
                      <a:alpha val="43137"/>
                    </a:srgbClr>
                  </a:outerShdw>
                </a:effectLst>
              </a:rPr>
              <a:t>Wpływ projektu na realizację Strategii </a:t>
            </a:r>
            <a:r>
              <a:rPr lang="pl-PL" sz="2200" b="1" dirty="0" smtClean="0">
                <a:solidFill>
                  <a:prstClr val="black"/>
                </a:solidFill>
                <a:effectLst>
                  <a:outerShdw blurRad="38100" dist="38100" dir="2700000" algn="tl">
                    <a:srgbClr val="000000">
                      <a:alpha val="43137"/>
                    </a:srgbClr>
                  </a:outerShdw>
                </a:effectLst>
              </a:rPr>
              <a:t>ZIT </a:t>
            </a:r>
            <a:r>
              <a:rPr lang="pl-PL" sz="2000" b="1" dirty="0" smtClean="0">
                <a:solidFill>
                  <a:srgbClr val="000000"/>
                </a:solidFill>
                <a:latin typeface="Calibri" panose="020F0502020204030204" pitchFamily="34" charset="0"/>
              </a:rPr>
              <a:t/>
            </a:r>
            <a:br>
              <a:rPr lang="pl-PL" sz="2000" b="1" dirty="0" smtClean="0">
                <a:solidFill>
                  <a:srgbClr val="000000"/>
                </a:solidFill>
                <a:latin typeface="Calibri" panose="020F0502020204030204" pitchFamily="34" charset="0"/>
              </a:rPr>
            </a:b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598851948"/>
              </p:ext>
            </p:extLst>
          </p:nvPr>
        </p:nvGraphicFramePr>
        <p:xfrm>
          <a:off x="0" y="1556792"/>
          <a:ext cx="9144000" cy="5408413"/>
        </p:xfrm>
        <a:graphic>
          <a:graphicData uri="http://schemas.openxmlformats.org/drawingml/2006/table">
            <a:tbl>
              <a:tblPr firstRow="1" bandRow="1">
                <a:tableStyleId>{5C22544A-7EE6-4342-B048-85BDC9FD1C3A}</a:tableStyleId>
              </a:tblPr>
              <a:tblGrid>
                <a:gridCol w="4016986"/>
                <a:gridCol w="5127014"/>
              </a:tblGrid>
              <a:tr h="892445">
                <a:tc>
                  <a:txBody>
                    <a:bodyPr/>
                    <a:lstStyle/>
                    <a:p>
                      <a:pPr marL="0" algn="ctr" defTabSz="914400" rtl="0" eaLnBrk="1" latinLnBrk="0" hangingPunct="1"/>
                      <a:endParaRPr lang="pl-PL" sz="1000" dirty="0" smtClean="0">
                        <a:solidFill>
                          <a:schemeClr val="tx2">
                            <a:lumMod val="75000"/>
                          </a:schemeClr>
                        </a:solidFill>
                      </a:endParaRPr>
                    </a:p>
                    <a:p>
                      <a:pPr algn="ctr"/>
                      <a:r>
                        <a:rPr kumimoji="0" lang="pl-PL" sz="13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Wyszczególnienie –</a:t>
                      </a:r>
                    </a:p>
                    <a:p>
                      <a:pPr algn="ctr"/>
                      <a:r>
                        <a:rPr kumimoji="0" lang="pl-PL" sz="13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stopień istotności czynnika/elementu</a:t>
                      </a:r>
                      <a:endParaRPr kumimoji="0" lang="pl-PL" sz="13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endPar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ctr"/>
                      <a:r>
                        <a:rPr kumimoji="0" lang="pl-PL" sz="13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Wpływ projektu na poprawę jakości edukacji oraz zapewnienie równego dostępu  do wysokiej jakości edukacji na terenie Aglomeracji Wałbrzyskiej</a:t>
                      </a:r>
                    </a:p>
                  </a:txBody>
                  <a:tcPr>
                    <a:solidFill>
                      <a:schemeClr val="accent3">
                        <a:lumMod val="60000"/>
                        <a:lumOff val="40000"/>
                      </a:schemeClr>
                    </a:solidFill>
                  </a:tcPr>
                </a:tc>
              </a:tr>
              <a:tr h="657591">
                <a:tc>
                  <a:txBody>
                    <a:bodyPr/>
                    <a:lstStyle/>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(brak wpływu i wpływ nieznaczący)</a:t>
                      </a:r>
                    </a:p>
                  </a:txBody>
                  <a:tcPr>
                    <a:solidFill>
                      <a:schemeClr val="accent3">
                        <a:lumMod val="60000"/>
                        <a:lumOff val="40000"/>
                      </a:schemeClr>
                    </a:solidFill>
                  </a:tcPr>
                </a:tc>
                <a:tc>
                  <a:txBody>
                    <a:bodyPr/>
                    <a:lstStyle/>
                    <a:p>
                      <a:pPr algn="ctr"/>
                      <a:endParaRPr lang="pl-PL" sz="1200" kern="1200" dirty="0" smtClean="0">
                        <a:solidFill>
                          <a:schemeClr val="dk1"/>
                        </a:solidFill>
                        <a:effectLst/>
                        <a:latin typeface="+mj-lt"/>
                        <a:ea typeface="+mn-ea"/>
                        <a:cs typeface="+mn-cs"/>
                      </a:endParaRPr>
                    </a:p>
                    <a:p>
                      <a:pPr algn="ctr"/>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algn="ctr"/>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 dotyczy</a:t>
                      </a: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674368">
                <a:tc>
                  <a:txBody>
                    <a:bodyPr/>
                    <a:lstStyle/>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Działania w ramach projektu ukierunkowane są </a:t>
                      </a:r>
                      <a:b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tylko na wsparcie uczniów</a:t>
                      </a:r>
                    </a:p>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maksymalnej oceny (niski wpływ)</a:t>
                      </a:r>
                      <a:endParaRPr kumimoji="0" lang="pl-PL" sz="12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endParaRPr lang="pl-PL" sz="1000" dirty="0" smtClean="0">
                        <a:effectLst/>
                        <a:latin typeface="Arial" panose="020B0604020202020204" pitchFamily="34" charset="0"/>
                      </a:endParaRP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6,25 pkt</a:t>
                      </a: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1033357">
                <a:tc>
                  <a:txBody>
                    <a:bodyPr/>
                    <a:lstStyle/>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Działania w ramach projektu ukierunkowane są </a:t>
                      </a:r>
                      <a:b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na wsparcie uczniów oraz nauczycieli/</a:t>
                      </a:r>
                    </a:p>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pracowników pedagogicznych</a:t>
                      </a:r>
                    </a:p>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maksymalnej oceny (średni wpływ)</a:t>
                      </a:r>
                    </a:p>
                    <a:p>
                      <a:pPr marL="0" algn="ctr" defTabSz="914400" rtl="0" eaLnBrk="1" latinLnBrk="0" hangingPunct="1"/>
                      <a:endParaRPr kumimoji="0" lang="pl-PL" sz="12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endParaRPr lang="pl-PL" sz="1000" dirty="0" smtClean="0">
                        <a:effectLst/>
                        <a:latin typeface="Arial" panose="020B0604020202020204" pitchFamily="34" charset="0"/>
                      </a:endParaRP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12,5 pkt</a:t>
                      </a: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1033357">
                <a:tc>
                  <a:txBody>
                    <a:bodyPr/>
                    <a:lstStyle/>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Projekt obejmuje wsparciem więcej niż </a:t>
                      </a:r>
                    </a:p>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 placówkę a działania w ramach projektu są </a:t>
                      </a:r>
                    </a:p>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ukierunkowane na wsparcie uczniów oraz nauczycieli /</a:t>
                      </a:r>
                    </a:p>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pracowników pedagogicznych</a:t>
                      </a:r>
                    </a:p>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maksymalnej oceny (wysoki wpływ)</a:t>
                      </a:r>
                      <a:endParaRPr kumimoji="0" lang="pl-PL" sz="12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pkt</a:t>
                      </a:r>
                      <a:endParaRPr kumimoji="0" lang="pl-PL" sz="1100" b="0" i="0" u="none" strike="noStrike" kern="1200" cap="none" spc="0" normalizeH="0" baseline="0" noProof="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4697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200" b="1" i="0" u="none" strike="noStrike" kern="1200" cap="none" spc="0" normalizeH="0" baseline="0" noProof="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wskaźnika </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a:t>
                      </a:r>
                    </a:p>
                  </a:txBody>
                  <a:tcPr/>
                </a:tc>
              </a:tr>
              <a:tr h="647587">
                <a:tc>
                  <a:txBody>
                    <a:bodyPr/>
                    <a:lstStyle/>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algn="ctr"/>
                      <a:r>
                        <a:rPr kumimoji="0" lang="pl-PL" sz="12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25 pkt. – 100%)</a:t>
                      </a:r>
                      <a:endParaRPr kumimoji="0" lang="pl-PL" sz="12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pkt</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03647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a:t>
            </a:r>
            <a:r>
              <a:rPr lang="pl-PL" sz="2200" b="1" dirty="0">
                <a:solidFill>
                  <a:prstClr val="black"/>
                </a:solidFill>
                <a:effectLst>
                  <a:outerShdw blurRad="38100" dist="38100" dir="2700000" algn="tl">
                    <a:srgbClr val="000000">
                      <a:alpha val="43137"/>
                    </a:srgbClr>
                  </a:outerShdw>
                </a:effectLst>
              </a:rPr>
              <a:t>Wpływ realizacji projektu na realizację wartości docelowej wskaźników monitoringu realizacji celów Strategii </a:t>
            </a:r>
            <a:r>
              <a:rPr lang="pl-PL" sz="2200" b="1" dirty="0" smtClean="0">
                <a:solidFill>
                  <a:prstClr val="black"/>
                </a:solidFill>
                <a:effectLst>
                  <a:outerShdw blurRad="38100" dist="38100" dir="2700000" algn="tl">
                    <a:srgbClr val="000000">
                      <a:alpha val="43137"/>
                    </a:srgbClr>
                  </a:outerShdw>
                </a:effectLst>
              </a:rPr>
              <a:t>ZIT</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803035567"/>
              </p:ext>
            </p:extLst>
          </p:nvPr>
        </p:nvGraphicFramePr>
        <p:xfrm>
          <a:off x="0" y="1700808"/>
          <a:ext cx="9144000" cy="5613967"/>
        </p:xfrm>
        <a:graphic>
          <a:graphicData uri="http://schemas.openxmlformats.org/drawingml/2006/table">
            <a:tbl>
              <a:tblPr firstRow="1" bandRow="1">
                <a:tableStyleId>{5C22544A-7EE6-4342-B048-85BDC9FD1C3A}</a:tableStyleId>
              </a:tblPr>
              <a:tblGrid>
                <a:gridCol w="1331640"/>
                <a:gridCol w="1512168"/>
                <a:gridCol w="1440160"/>
                <a:gridCol w="1512168"/>
                <a:gridCol w="1554824"/>
                <a:gridCol w="1793040"/>
              </a:tblGrid>
              <a:tr h="1299593">
                <a:tc>
                  <a:txBody>
                    <a:bodyPr/>
                    <a:lstStyle/>
                    <a:p>
                      <a:pPr marL="0" algn="ctr" defTabSz="914400" rtl="0" eaLnBrk="1" latinLnBrk="0" hangingPunct="1"/>
                      <a:r>
                        <a:rPr lang="pl-PL" sz="1200" dirty="0" smtClean="0">
                          <a:solidFill>
                            <a:schemeClr val="tx2">
                              <a:lumMod val="75000"/>
                            </a:schemeClr>
                          </a:solidFill>
                        </a:rPr>
                        <a:t>Wyszczególnienie</a:t>
                      </a:r>
                      <a:endParaRPr lang="pl-PL" sz="12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1</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uczniów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objętych wsparciem w zakresie rozwijania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kompetencji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kluczowych w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programie</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2</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objętych wsparciem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 programie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(dotyczy edukacji  szkolnej)</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3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objętych wsparciem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z zakresu TIK w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programie</a:t>
                      </a:r>
                    </a:p>
                    <a:p>
                      <a:endParaRPr lang="pl-PL" sz="1000" dirty="0">
                        <a:solidFill>
                          <a:schemeClr val="accent2">
                            <a:lumMod val="75000"/>
                          </a:schemeClr>
                        </a:solidFill>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4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szkół, których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pracownie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przedmiotowe zostały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doposażone w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programie</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5</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szkół i placówek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systemu oświaty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wyposażonych w ramach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programu w sprzęt TIK do prowadzenia zajęć  edukacyjnych</a:t>
                      </a:r>
                    </a:p>
                    <a:p>
                      <a:pPr algn="ct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r>
              <a:tr h="701969">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(brak wpływu </a:t>
                      </a:r>
                      <a:b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i wpływ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nieznaczący</a:t>
                      </a:r>
                      <a:r>
                        <a:rPr lang="pl-PL" sz="1200" b="1" kern="1200" dirty="0" smtClean="0">
                          <a:solidFill>
                            <a:schemeClr val="tx2">
                              <a:lumMod val="75000"/>
                            </a:schemeClr>
                          </a:solidFill>
                          <a:latin typeface="+mn-lt"/>
                          <a:ea typeface="+mn-ea"/>
                          <a:cs typeface="+mn-cs"/>
                        </a:rPr>
                        <a:t>)</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do 50 osób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3 osób</a:t>
                      </a:r>
                    </a:p>
                    <a:p>
                      <a:pPr algn="ctr"/>
                      <a:r>
                        <a:rPr lang="pl-PL" sz="1000" dirty="0" smtClean="0">
                          <a:effectLst/>
                          <a:latin typeface="Arial" panose="020B0604020202020204" pitchFamily="34" charset="0"/>
                        </a:rPr>
                        <a:t>0</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1 osoba </a:t>
                      </a:r>
                    </a:p>
                    <a:p>
                      <a:pPr algn="ctr"/>
                      <a:r>
                        <a:rPr lang="pl-PL" sz="1000" dirty="0" smtClean="0">
                          <a:effectLst/>
                          <a:latin typeface="Arial" panose="020B0604020202020204" pitchFamily="34" charset="0"/>
                        </a:rPr>
                        <a:t> 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do 3 szt.</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1 szt.</a:t>
                      </a:r>
                    </a:p>
                    <a:p>
                      <a:pPr algn="ctr"/>
                      <a:r>
                        <a:rPr lang="pl-PL" sz="1000" dirty="0" smtClean="0">
                          <a:effectLst/>
                          <a:latin typeface="Arial" panose="020B0604020202020204" pitchFamily="34" charset="0"/>
                        </a:rPr>
                        <a:t>0 pkt</a:t>
                      </a:r>
                    </a:p>
                    <a:p>
                      <a:pPr algn="ctr"/>
                      <a:endParaRPr lang="pl-PL" sz="1000" kern="1200" dirty="0" smtClean="0">
                        <a:solidFill>
                          <a:schemeClr val="dk1"/>
                        </a:solidFill>
                        <a:effectLst/>
                        <a:latin typeface="+mj-lt"/>
                        <a:ea typeface="+mn-ea"/>
                        <a:cs typeface="+mn-cs"/>
                      </a:endParaRPr>
                    </a:p>
                  </a:txBody>
                  <a:tcPr/>
                </a:tc>
              </a:tr>
              <a:tr h="65727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51 do 100 osób</a:t>
                      </a:r>
                    </a:p>
                    <a:p>
                      <a:pPr algn="ctr"/>
                      <a:r>
                        <a:rPr lang="pl-PL" sz="1000" dirty="0" smtClean="0">
                          <a:effectLst/>
                          <a:latin typeface="Arial" panose="020B0604020202020204" pitchFamily="34" charset="0"/>
                        </a:rPr>
                        <a:t>1</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4 do 5 osób</a:t>
                      </a:r>
                    </a:p>
                    <a:p>
                      <a:pPr algn="ctr"/>
                      <a:r>
                        <a:rPr lang="pl-PL" sz="1000" dirty="0" smtClean="0">
                          <a:effectLst/>
                          <a:latin typeface="Arial" panose="020B0604020202020204" pitchFamily="34" charset="0"/>
                        </a:rPr>
                        <a:t>0,5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2 do 3 osób</a:t>
                      </a:r>
                    </a:p>
                    <a:p>
                      <a:pPr algn="ctr"/>
                      <a:r>
                        <a:rPr lang="pl-PL" sz="1000" dirty="0" smtClean="0">
                          <a:effectLst/>
                          <a:latin typeface="Arial" panose="020B0604020202020204" pitchFamily="34" charset="0"/>
                        </a:rPr>
                        <a:t>0,5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4 szt.</a:t>
                      </a:r>
                    </a:p>
                    <a:p>
                      <a:pPr algn="ctr"/>
                      <a:r>
                        <a:rPr lang="pl-PL" sz="1000" dirty="0" smtClean="0">
                          <a:effectLst/>
                          <a:latin typeface="Arial" panose="020B0604020202020204" pitchFamily="34" charset="0"/>
                        </a:rPr>
                        <a:t>0,5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2 szt.</a:t>
                      </a:r>
                    </a:p>
                    <a:p>
                      <a:pPr algn="ctr"/>
                      <a:r>
                        <a:rPr lang="pl-PL" sz="1000" dirty="0" smtClean="0">
                          <a:effectLst/>
                          <a:latin typeface="Arial" panose="020B0604020202020204" pitchFamily="34" charset="0"/>
                        </a:rPr>
                        <a:t>0,5 pkt</a:t>
                      </a:r>
                    </a:p>
                    <a:p>
                      <a:pPr marL="0" algn="ctr" defTabSz="914400" rtl="0" eaLnBrk="1" latinLnBrk="0" hangingPunct="1"/>
                      <a:endParaRPr lang="pl-PL" sz="1000" kern="1200" dirty="0" smtClean="0">
                        <a:solidFill>
                          <a:schemeClr val="dk1"/>
                        </a:solidFill>
                        <a:effectLst/>
                        <a:latin typeface="+mj-lt"/>
                        <a:ea typeface="+mn-ea"/>
                        <a:cs typeface="+mn-cs"/>
                      </a:endParaRPr>
                    </a:p>
                  </a:txBody>
                  <a:tcPr/>
                </a:tc>
              </a:tr>
              <a:tr h="73401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średni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101 do 150 osób </a:t>
                      </a:r>
                    </a:p>
                    <a:p>
                      <a:pPr algn="ctr"/>
                      <a:r>
                        <a:rPr lang="pl-PL" sz="1000" dirty="0" smtClean="0">
                          <a:effectLst/>
                          <a:latin typeface="Arial" panose="020B0604020202020204" pitchFamily="34" charset="0"/>
                        </a:rPr>
                        <a:t>2</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6 do 7</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r>
                        <a:rPr lang="pl-PL" sz="1000" baseline="0" dirty="0" smtClean="0">
                          <a:effectLst/>
                          <a:latin typeface="Arial" panose="020B0604020202020204" pitchFamily="34" charset="0"/>
                        </a:rPr>
                        <a:t> </a:t>
                      </a:r>
                    </a:p>
                    <a:p>
                      <a:pPr algn="ctr"/>
                      <a:r>
                        <a:rPr lang="pl-PL" sz="1000" dirty="0" smtClean="0">
                          <a:effectLst/>
                          <a:latin typeface="Arial" panose="020B0604020202020204" pitchFamily="34" charset="0"/>
                        </a:rPr>
                        <a:t>1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4 do 5 osób</a:t>
                      </a:r>
                    </a:p>
                    <a:p>
                      <a:pPr algn="ctr"/>
                      <a:r>
                        <a:rPr lang="pl-PL" sz="1000" dirty="0" smtClean="0">
                          <a:effectLst/>
                          <a:latin typeface="Arial" panose="020B0604020202020204" pitchFamily="34" charset="0"/>
                        </a:rPr>
                        <a:t>1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5 szt.</a:t>
                      </a:r>
                    </a:p>
                    <a:p>
                      <a:pPr algn="ctr"/>
                      <a:r>
                        <a:rPr lang="pl-PL" sz="1000" dirty="0" smtClean="0">
                          <a:effectLst/>
                          <a:latin typeface="Arial" panose="020B0604020202020204" pitchFamily="34" charset="0"/>
                        </a:rPr>
                        <a:t>1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3 szt.</a:t>
                      </a:r>
                    </a:p>
                    <a:p>
                      <a:pPr algn="ctr"/>
                      <a:r>
                        <a:rPr lang="pl-PL" sz="1000" dirty="0" smtClean="0">
                          <a:effectLst/>
                          <a:latin typeface="Arial" panose="020B0604020202020204" pitchFamily="34" charset="0"/>
                        </a:rPr>
                        <a:t>1 pkt</a:t>
                      </a:r>
                    </a:p>
                    <a:p>
                      <a:pPr marL="0" algn="ctr" defTabSz="914400" rtl="0" eaLnBrk="1" latinLnBrk="0" hangingPunct="1"/>
                      <a:endParaRPr lang="pl-PL" sz="1000" kern="1200" dirty="0" smtClean="0">
                        <a:solidFill>
                          <a:schemeClr val="dk1"/>
                        </a:solidFill>
                        <a:effectLst/>
                        <a:latin typeface="+mj-lt"/>
                        <a:ea typeface="+mn-ea"/>
                        <a:cs typeface="+mn-cs"/>
                      </a:endParaRPr>
                    </a:p>
                  </a:txBody>
                  <a:tcPr/>
                </a:tc>
              </a:tr>
              <a:tr h="74264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maksymalnej oceny (wysoki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150 osób</a:t>
                      </a:r>
                    </a:p>
                    <a:p>
                      <a:pPr algn="ctr"/>
                      <a:r>
                        <a:rPr lang="pl-PL" sz="1000" dirty="0" smtClean="0">
                          <a:effectLst/>
                          <a:latin typeface="Arial" panose="020B0604020202020204" pitchFamily="34" charset="0"/>
                        </a:rPr>
                        <a:t>4</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7</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2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2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5 szt. </a:t>
                      </a:r>
                    </a:p>
                    <a:p>
                      <a:pPr algn="ctr"/>
                      <a:r>
                        <a:rPr lang="pl-PL" sz="1000" dirty="0" smtClean="0">
                          <a:effectLst/>
                          <a:latin typeface="Arial" panose="020B0604020202020204" pitchFamily="34" charset="0"/>
                        </a:rPr>
                        <a:t>2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3 szt. </a:t>
                      </a:r>
                    </a:p>
                    <a:p>
                      <a:pPr algn="ctr"/>
                      <a:r>
                        <a:rPr lang="pl-PL" sz="1000" dirty="0" smtClean="0">
                          <a:effectLst/>
                          <a:latin typeface="Arial" panose="020B0604020202020204" pitchFamily="34" charset="0"/>
                        </a:rPr>
                        <a:t>2 pkt</a:t>
                      </a:r>
                    </a:p>
                    <a:p>
                      <a:pPr algn="ctr"/>
                      <a:endParaRPr lang="pl-PL" sz="1000" kern="1200" dirty="0" smtClean="0">
                        <a:solidFill>
                          <a:schemeClr val="dk1"/>
                        </a:solidFill>
                        <a:effectLst/>
                        <a:latin typeface="+mj-lt"/>
                        <a:ea typeface="+mn-ea"/>
                        <a:cs typeface="+mn-cs"/>
                      </a:endParaRPr>
                    </a:p>
                  </a:txBody>
                  <a:tcPr/>
                </a:tc>
              </a:tr>
              <a:tr h="4268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20% </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10% </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10% </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10% </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10%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0" i="0" u="none" strike="noStrike" kern="1200" cap="none" spc="0" normalizeH="0" baseline="0" noProof="0" dirty="0" smtClean="0">
                        <a:ln>
                          <a:noFill/>
                        </a:ln>
                        <a:solidFill>
                          <a:prstClr val="black"/>
                        </a:solidFill>
                        <a:effectLst/>
                        <a:uLnTx/>
                        <a:uFillTx/>
                        <a:latin typeface="+mn-lt"/>
                        <a:ea typeface="+mn-ea"/>
                        <a:cs typeface="+mn-cs"/>
                      </a:endParaRPr>
                    </a:p>
                  </a:txBody>
                  <a:tcPr/>
                </a:tc>
              </a:tr>
              <a:tr h="63117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20 pkt. – 100%)</a:t>
                      </a:r>
                      <a:endParaRPr kumimoji="0" lang="pl-PL" sz="1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algn="ctr"/>
                      <a:r>
                        <a:rPr lang="pl-PL" sz="1000" b="1" kern="1200" dirty="0" smtClean="0">
                          <a:solidFill>
                            <a:schemeClr val="dk1"/>
                          </a:solidFill>
                          <a:effectLst/>
                          <a:latin typeface="Arial" panose="020B0604020202020204" pitchFamily="34" charset="0"/>
                          <a:ea typeface="+mn-ea"/>
                          <a:cs typeface="+mn-cs"/>
                        </a:rPr>
                        <a:t>4 pkt</a:t>
                      </a:r>
                      <a:endParaRPr lang="pl-PL" sz="1000" b="1" kern="1200" dirty="0">
                        <a:solidFill>
                          <a:schemeClr val="dk1"/>
                        </a:solidFill>
                        <a:effectLst/>
                        <a:latin typeface="Arial" panose="020B0604020202020204" pitchFamily="34"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1" kern="1200" noProof="0" dirty="0" smtClean="0">
                          <a:solidFill>
                            <a:schemeClr val="dk1"/>
                          </a:solidFill>
                          <a:effectLst/>
                          <a:latin typeface="Arial" panose="020B0604020202020204" pitchFamily="34" charset="0"/>
                          <a:ea typeface="+mn-ea"/>
                          <a:cs typeface="+mn-cs"/>
                        </a:rPr>
                        <a:t>2 pkt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2 pkt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2 pkt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2 pkt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1016364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a:t>
            </a:r>
            <a:r>
              <a:rPr lang="pl-PL" sz="2200" b="1" dirty="0">
                <a:solidFill>
                  <a:prstClr val="black"/>
                </a:solidFill>
                <a:effectLst>
                  <a:outerShdw blurRad="38100" dist="38100" dir="2700000" algn="tl">
                    <a:srgbClr val="000000">
                      <a:alpha val="43137"/>
                    </a:srgbClr>
                  </a:outerShdw>
                </a:effectLst>
              </a:rPr>
              <a:t>Wpływ realizacji projektu na realizację wartości docelowej wskaźników monitoringu realizacji celów Strategii </a:t>
            </a:r>
            <a:r>
              <a:rPr lang="pl-PL" sz="2200" b="1" dirty="0" smtClean="0">
                <a:solidFill>
                  <a:prstClr val="black"/>
                </a:solidFill>
                <a:effectLst>
                  <a:outerShdw blurRad="38100" dist="38100" dir="2700000" algn="tl">
                    <a:srgbClr val="000000">
                      <a:alpha val="43137"/>
                    </a:srgbClr>
                  </a:outerShdw>
                </a:effectLst>
              </a:rPr>
              <a:t>ZIT</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106440840"/>
              </p:ext>
            </p:extLst>
          </p:nvPr>
        </p:nvGraphicFramePr>
        <p:xfrm>
          <a:off x="0" y="1700811"/>
          <a:ext cx="9144000" cy="5412223"/>
        </p:xfrm>
        <a:graphic>
          <a:graphicData uri="http://schemas.openxmlformats.org/drawingml/2006/table">
            <a:tbl>
              <a:tblPr firstRow="1" bandRow="1">
                <a:tableStyleId>{5C22544A-7EE6-4342-B048-85BDC9FD1C3A}</a:tableStyleId>
              </a:tblPr>
              <a:tblGrid>
                <a:gridCol w="1371644"/>
                <a:gridCol w="1750676"/>
                <a:gridCol w="2029508"/>
                <a:gridCol w="1951451"/>
                <a:gridCol w="2040721"/>
              </a:tblGrid>
              <a:tr h="1080117">
                <a:tc>
                  <a:txBody>
                    <a:bodyPr/>
                    <a:lstStyle/>
                    <a:p>
                      <a:pPr marL="0" algn="ctr" defTabSz="914400" rtl="0" eaLnBrk="1" latinLnBrk="0" hangingPunct="1"/>
                      <a:r>
                        <a:rPr lang="pl-PL" sz="1000" dirty="0" smtClean="0">
                          <a:solidFill>
                            <a:schemeClr val="tx2">
                              <a:lumMod val="75000"/>
                            </a:schemeClr>
                          </a:solidFill>
                        </a:rPr>
                        <a:t>Wyszczególnienie</a:t>
                      </a:r>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6</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uczniów, którzy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nabyli kompetencje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kluczowe po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opuszczeniu programu</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7</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którzy uzyskali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kwalifikacje lub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nabyli kompetencje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po opuszczeniu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programu</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8</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szkół, w których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pracownie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przedmiotowe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wykorzystują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doposażenie do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prowadzenia zajęć </a:t>
                      </a: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edukacyjnych</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9</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szkół i placówek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systemu oświaty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wykorzystujących sprzęt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TIK do prowadzenia zajęć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edukacyjnych</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r>
              <a:tr h="687455">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(brak wpływu </a:t>
                      </a:r>
                      <a:b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i wpływ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nieznaczący)</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67 %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73%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93%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37 %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r>
              <a:tr h="55278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solidFill>
                      <a:schemeClr val="accent3">
                        <a:lumMod val="60000"/>
                        <a:lumOff val="40000"/>
                      </a:schemeClr>
                    </a:solidFill>
                  </a:tcPr>
                </a:tc>
                <a:tc>
                  <a:txBody>
                    <a:bodyPr/>
                    <a:lstStyle/>
                    <a:p>
                      <a:pPr marL="0" algn="ctr" defTabSz="914400" rtl="0" eaLnBrk="1" latinLnBrk="0" hangingPunct="1"/>
                      <a:r>
                        <a:rPr lang="pl-PL" sz="1000" kern="1200" dirty="0" err="1" smtClean="0">
                          <a:solidFill>
                            <a:schemeClr val="dk1"/>
                          </a:solidFill>
                          <a:effectLst/>
                          <a:latin typeface="Arial" panose="020B0604020202020204" pitchFamily="34" charset="0"/>
                          <a:ea typeface="+mn-ea"/>
                          <a:cs typeface="+mn-cs"/>
                        </a:rPr>
                        <a:t>nd</a:t>
                      </a:r>
                      <a:endParaRPr lang="pl-PL" sz="1000" kern="1200" dirty="0" smtClean="0">
                        <a:solidFill>
                          <a:schemeClr val="dk1"/>
                        </a:solidFill>
                        <a:effectLst/>
                        <a:latin typeface="Arial" panose="020B0604020202020204" pitchFamily="34" charset="0"/>
                        <a:ea typeface="+mn-ea"/>
                        <a:cs typeface="+mn-cs"/>
                      </a:endParaRPr>
                    </a:p>
                  </a:txBody>
                  <a:tcPr/>
                </a:tc>
                <a:tc>
                  <a:txBody>
                    <a:bodyPr/>
                    <a:lstStyle/>
                    <a:p>
                      <a:pPr algn="ctr"/>
                      <a:r>
                        <a:rPr lang="pl-PL" sz="1200" kern="1200" dirty="0" err="1" smtClean="0">
                          <a:solidFill>
                            <a:schemeClr val="dk1"/>
                          </a:solidFill>
                          <a:effectLst/>
                          <a:latin typeface="+mj-lt"/>
                          <a:ea typeface="+mn-ea"/>
                          <a:cs typeface="+mn-cs"/>
                        </a:rPr>
                        <a:t>nd</a:t>
                      </a:r>
                      <a:endParaRPr lang="pl-PL" sz="1200" kern="1200" dirty="0" smtClean="0">
                        <a:solidFill>
                          <a:schemeClr val="dk1"/>
                        </a:solidFill>
                        <a:effectLst/>
                        <a:latin typeface="+mj-lt"/>
                        <a:ea typeface="+mn-ea"/>
                        <a:cs typeface="+mn-cs"/>
                      </a:endParaRPr>
                    </a:p>
                  </a:txBody>
                  <a:tcPr/>
                </a:tc>
                <a:tc>
                  <a:txBody>
                    <a:bodyPr/>
                    <a:lstStyle/>
                    <a:p>
                      <a:pPr marL="0" algn="ctr" defTabSz="914400" rtl="0" eaLnBrk="1" latinLnBrk="0" hangingPunct="1"/>
                      <a:r>
                        <a:rPr lang="pl-PL" sz="1200" kern="1200" dirty="0" err="1" smtClean="0">
                          <a:solidFill>
                            <a:schemeClr val="dk1"/>
                          </a:solidFill>
                          <a:effectLst/>
                          <a:latin typeface="+mj-lt"/>
                          <a:ea typeface="+mn-ea"/>
                          <a:cs typeface="+mn-cs"/>
                        </a:rPr>
                        <a:t>nd</a:t>
                      </a:r>
                      <a:endParaRPr lang="pl-PL" sz="1200" kern="1200" dirty="0" smtClean="0">
                        <a:solidFill>
                          <a:schemeClr val="dk1"/>
                        </a:solidFill>
                        <a:effectLst/>
                        <a:latin typeface="+mj-lt"/>
                        <a:ea typeface="+mn-ea"/>
                        <a:cs typeface="+mn-cs"/>
                      </a:endParaRPr>
                    </a:p>
                  </a:txBody>
                  <a:tcPr/>
                </a:tc>
                <a:tc>
                  <a:txBody>
                    <a:bodyPr/>
                    <a:lstStyle/>
                    <a:p>
                      <a:pPr marL="0" algn="ctr" defTabSz="914400" rtl="0" eaLnBrk="1" latinLnBrk="0" hangingPunct="1"/>
                      <a:r>
                        <a:rPr lang="pl-PL" sz="1200" kern="1200" dirty="0" err="1" smtClean="0">
                          <a:solidFill>
                            <a:schemeClr val="dk1"/>
                          </a:solidFill>
                          <a:effectLst/>
                          <a:latin typeface="+mj-lt"/>
                          <a:ea typeface="+mn-ea"/>
                          <a:cs typeface="+mn-cs"/>
                        </a:rPr>
                        <a:t>nd</a:t>
                      </a:r>
                      <a:endParaRPr lang="pl-PL" sz="1200" kern="1200" dirty="0" smtClean="0">
                        <a:solidFill>
                          <a:schemeClr val="dk1"/>
                        </a:solidFill>
                        <a:effectLst/>
                        <a:latin typeface="+mj-lt"/>
                        <a:ea typeface="+mn-ea"/>
                        <a:cs typeface="+mn-cs"/>
                      </a:endParaRPr>
                    </a:p>
                  </a:txBody>
                  <a:tcPr/>
                </a:tc>
              </a:tr>
              <a:tr h="71883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średni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67 % do 80 %</a:t>
                      </a:r>
                    </a:p>
                    <a:p>
                      <a:pPr algn="ctr"/>
                      <a:r>
                        <a:rPr lang="pl-PL" sz="1000" dirty="0" smtClean="0">
                          <a:effectLst/>
                          <a:latin typeface="Arial" panose="020B0604020202020204" pitchFamily="34" charset="0"/>
                        </a:rPr>
                        <a:t>1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73 % do 80 %</a:t>
                      </a:r>
                    </a:p>
                    <a:p>
                      <a:pPr algn="ctr"/>
                      <a:r>
                        <a:rPr lang="pl-PL" sz="1000" dirty="0" smtClean="0">
                          <a:effectLst/>
                          <a:latin typeface="Arial" panose="020B0604020202020204" pitchFamily="34" charset="0"/>
                        </a:rPr>
                        <a:t>1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93 % do 95%</a:t>
                      </a:r>
                    </a:p>
                    <a:p>
                      <a:pPr algn="ctr"/>
                      <a:r>
                        <a:rPr lang="pl-PL" sz="1000" dirty="0" smtClean="0">
                          <a:effectLst/>
                          <a:latin typeface="Arial" panose="020B0604020202020204" pitchFamily="34" charset="0"/>
                        </a:rPr>
                        <a:t>1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37% do 50 %</a:t>
                      </a:r>
                    </a:p>
                    <a:p>
                      <a:pPr algn="ctr"/>
                      <a:r>
                        <a:rPr lang="pl-PL" sz="1000" dirty="0" smtClean="0">
                          <a:effectLst/>
                          <a:latin typeface="Arial" panose="020B0604020202020204" pitchFamily="34" charset="0"/>
                        </a:rPr>
                        <a:t>1 pkt</a:t>
                      </a:r>
                      <a:endParaRPr lang="pl-PL" sz="1000" dirty="0">
                        <a:effectLst/>
                        <a:latin typeface="Arial" panose="020B0604020202020204" pitchFamily="34" charset="0"/>
                      </a:endParaRPr>
                    </a:p>
                  </a:txBody>
                  <a:tcPr/>
                </a:tc>
              </a:tr>
              <a:tr h="78637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maksymalnej oceny (wysoki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80%</a:t>
                      </a:r>
                    </a:p>
                    <a:p>
                      <a:pPr algn="ctr"/>
                      <a:r>
                        <a:rPr lang="pl-PL" sz="1000" dirty="0" smtClean="0">
                          <a:effectLst/>
                          <a:latin typeface="Arial" panose="020B0604020202020204" pitchFamily="34" charset="0"/>
                        </a:rPr>
                        <a:t>2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80 %</a:t>
                      </a:r>
                    </a:p>
                    <a:p>
                      <a:pPr algn="ctr"/>
                      <a:r>
                        <a:rPr lang="pl-PL" sz="1000" dirty="0" smtClean="0">
                          <a:effectLst/>
                          <a:latin typeface="Arial" panose="020B0604020202020204" pitchFamily="34" charset="0"/>
                        </a:rPr>
                        <a:t>2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95%</a:t>
                      </a:r>
                    </a:p>
                    <a:p>
                      <a:pPr algn="ctr"/>
                      <a:r>
                        <a:rPr lang="pl-PL" sz="1000" dirty="0" smtClean="0">
                          <a:effectLst/>
                          <a:latin typeface="Arial" panose="020B0604020202020204" pitchFamily="34" charset="0"/>
                        </a:rPr>
                        <a:t>2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50 %</a:t>
                      </a:r>
                    </a:p>
                    <a:p>
                      <a:pPr algn="ctr"/>
                      <a:r>
                        <a:rPr lang="pl-PL" sz="1000" dirty="0" smtClean="0">
                          <a:effectLst/>
                          <a:latin typeface="Arial" panose="020B0604020202020204" pitchFamily="34" charset="0"/>
                        </a:rPr>
                        <a:t>2 pkt</a:t>
                      </a:r>
                      <a:endParaRPr lang="pl-PL" sz="1000" dirty="0">
                        <a:effectLst/>
                        <a:latin typeface="Arial" panose="020B0604020202020204" pitchFamily="34" charset="0"/>
                      </a:endParaRPr>
                    </a:p>
                  </a:txBody>
                  <a:tcPr/>
                </a:tc>
              </a:tr>
              <a:tr h="4262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10% </a:t>
                      </a:r>
                      <a:endParaRPr lang="pl-PL" sz="1000" dirty="0">
                        <a:effectLst/>
                        <a:latin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10% </a:t>
                      </a:r>
                      <a:endPar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10% </a:t>
                      </a:r>
                      <a:endPar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10% </a:t>
                      </a:r>
                      <a:endPar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a:tc>
              </a:tr>
              <a:tr h="63034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20 pkt. – 100%)</a:t>
                      </a:r>
                      <a:endParaRPr kumimoji="0" lang="pl-PL" sz="1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algn="ctr"/>
                      <a:r>
                        <a:rPr lang="pl-PL" sz="1200" b="1" dirty="0" smtClean="0"/>
                        <a:t>2 pkt</a:t>
                      </a:r>
                      <a:endParaRPr lang="pl-PL" sz="1200" b="1" kern="1200" dirty="0">
                        <a:solidFill>
                          <a:schemeClr val="dk1"/>
                        </a:solidFill>
                        <a:effectLst/>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mn-lt"/>
                          <a:ea typeface="+mn-ea"/>
                          <a:cs typeface="+mn-cs"/>
                        </a:rPr>
                        <a:t>2 pkt</a:t>
                      </a:r>
                      <a:endParaRPr kumimoji="0" lang="pl-PL"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mn-lt"/>
                          <a:ea typeface="+mn-ea"/>
                          <a:cs typeface="+mn-cs"/>
                        </a:rPr>
                        <a:t>2 pkt</a:t>
                      </a:r>
                      <a:endParaRPr kumimoji="0" lang="pl-PL"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mn-lt"/>
                          <a:ea typeface="+mn-ea"/>
                          <a:cs typeface="+mn-cs"/>
                        </a:rPr>
                        <a:t>2 pkt</a:t>
                      </a: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295051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6752"/>
            <a:ext cx="8229600" cy="543195"/>
          </a:xfrm>
        </p:spPr>
        <p:txBody>
          <a:bodyPr>
            <a:normAutofit fontScale="90000"/>
          </a:bodyPr>
          <a:lstStyle/>
          <a:p>
            <a:r>
              <a:rPr lang="pl-PL" sz="2200" b="1" dirty="0">
                <a:effectLst>
                  <a:outerShdw blurRad="38100" dist="38100" dir="2700000" algn="tl">
                    <a:srgbClr val="000000">
                      <a:alpha val="43137"/>
                    </a:srgbClr>
                  </a:outerShdw>
                </a:effectLst>
              </a:rPr>
              <a:t>Punktacja do kryterium nr </a:t>
            </a:r>
            <a:r>
              <a:rPr lang="pl-PL" sz="2200" b="1" dirty="0" smtClean="0">
                <a:effectLst>
                  <a:outerShdw blurRad="38100" dist="38100" dir="2700000" algn="tl">
                    <a:srgbClr val="000000">
                      <a:alpha val="43137"/>
                    </a:srgbClr>
                  </a:outerShdw>
                </a:effectLst>
              </a:rPr>
              <a:t>3 Komplementarny </a:t>
            </a:r>
            <a:r>
              <a:rPr lang="pl-PL" sz="2200" b="1" dirty="0">
                <a:effectLst>
                  <a:outerShdw blurRad="38100" dist="38100" dir="2700000" algn="tl">
                    <a:srgbClr val="000000">
                      <a:alpha val="43137"/>
                    </a:srgbClr>
                  </a:outerShdw>
                </a:effectLst>
              </a:rPr>
              <a:t>charakter projektu</a:t>
            </a:r>
            <a:r>
              <a:rPr lang="pl-PL" sz="2200" dirty="0">
                <a:effectLst>
                  <a:outerShdw blurRad="38100" dist="38100" dir="2700000" algn="tl">
                    <a:srgbClr val="000000">
                      <a:alpha val="43137"/>
                    </a:srgbClr>
                  </a:outerShdw>
                </a:effectLst>
              </a:rPr>
              <a:t/>
            </a:r>
            <a:br>
              <a:rPr lang="pl-PL" sz="2200" dirty="0">
                <a:effectLst>
                  <a:outerShdw blurRad="38100" dist="38100" dir="2700000" algn="tl">
                    <a:srgbClr val="000000">
                      <a:alpha val="43137"/>
                    </a:srgbClr>
                  </a:outerShdw>
                </a:effectLst>
              </a:rPr>
            </a:br>
            <a:r>
              <a:rPr lang="pl-PL" sz="2200" b="1" dirty="0"/>
              <a:t> </a:t>
            </a:r>
            <a:endParaRPr lang="pl-PL" sz="2200" dirty="0"/>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846619906"/>
              </p:ext>
            </p:extLst>
          </p:nvPr>
        </p:nvGraphicFramePr>
        <p:xfrm>
          <a:off x="457200" y="1844823"/>
          <a:ext cx="8147248" cy="4032449"/>
        </p:xfrm>
        <a:graphic>
          <a:graphicData uri="http://schemas.openxmlformats.org/drawingml/2006/table">
            <a:tbl>
              <a:tblPr firstRow="1" firstCol="1" bandRow="1">
                <a:tableStyleId>{F5AB1C69-6EDB-4FF4-983F-18BD219EF322}</a:tableStyleId>
              </a:tblPr>
              <a:tblGrid>
                <a:gridCol w="1925543"/>
                <a:gridCol w="6221705"/>
              </a:tblGrid>
              <a:tr h="661057">
                <a:tc>
                  <a:txBody>
                    <a:bodyPr/>
                    <a:lstStyle/>
                    <a:p>
                      <a:pPr algn="ctr">
                        <a:spcAft>
                          <a:spcPts val="0"/>
                        </a:spcAft>
                      </a:pPr>
                      <a:r>
                        <a:rPr lang="pl-PL" sz="1200" kern="50" dirty="0">
                          <a:effectLst/>
                        </a:rPr>
                        <a:t>Punktacja</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ctr">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0 </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endParaRPr lang="pl-PL" sz="1200" kern="50" dirty="0" smtClean="0">
                        <a:effectLst/>
                      </a:endParaRPr>
                    </a:p>
                    <a:p>
                      <a:pPr algn="just">
                        <a:spcAft>
                          <a:spcPts val="0"/>
                        </a:spcAft>
                      </a:pPr>
                      <a:r>
                        <a:rPr lang="pl-PL" sz="1200" kern="50" dirty="0" smtClean="0">
                          <a:effectLst/>
                        </a:rPr>
                        <a:t>Brak </a:t>
                      </a:r>
                      <a:r>
                        <a:rPr lang="pl-PL" sz="1200" kern="50" dirty="0">
                          <a:effectLst/>
                        </a:rPr>
                        <a:t>komplementarności – 0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25%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jednym projektem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1,25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50%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dwoma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100%</a:t>
                      </a:r>
                      <a:r>
                        <a:rPr lang="pl-PL" sz="1200" dirty="0">
                          <a:effectLst/>
                        </a:rPr>
                        <a:t> </a:t>
                      </a:r>
                      <a:r>
                        <a:rPr lang="pl-PL" sz="1200" kern="50" dirty="0">
                          <a:effectLst/>
                        </a:rPr>
                        <a:t>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czteroma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5 pkt</a:t>
                      </a:r>
                    </a:p>
                    <a:p>
                      <a:pPr algn="just">
                        <a:spcAft>
                          <a:spcPts val="0"/>
                        </a:spcAft>
                      </a:pPr>
                      <a:endParaRPr lang="pl-PL" sz="1200" kern="50" dirty="0">
                        <a:solidFill>
                          <a:schemeClr val="dk1"/>
                        </a:solidFill>
                        <a:effectLst/>
                        <a:latin typeface="+mn-lt"/>
                        <a:ea typeface="+mn-ea"/>
                        <a:cs typeface="+mn-cs"/>
                      </a:endParaRPr>
                    </a:p>
                  </a:txBody>
                  <a:tcPr marL="57000" marR="57000" marT="0" marB="0"/>
                </a:tc>
              </a:tr>
              <a:tr h="727164">
                <a:tc>
                  <a:txBody>
                    <a:bodyPr/>
                    <a:lstStyle/>
                    <a:p>
                      <a:pPr algn="ctr">
                        <a:spcAft>
                          <a:spcPts val="0"/>
                        </a:spcAft>
                      </a:pPr>
                      <a:r>
                        <a:rPr lang="pl-PL" sz="1200" kern="50" dirty="0">
                          <a:effectLst/>
                        </a:rPr>
                        <a:t>Ocena: (max 5 pkt. – 100%)</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200" kern="50" dirty="0">
                          <a:effectLst/>
                        </a:rPr>
                        <a:t> </a:t>
                      </a:r>
                      <a:endParaRPr lang="pl-PL" sz="1200" kern="50" dirty="0" smtClean="0">
                        <a:effectLst/>
                      </a:endParaRPr>
                    </a:p>
                    <a:p>
                      <a:pPr algn="just">
                        <a:spcAft>
                          <a:spcPts val="0"/>
                        </a:spcAft>
                      </a:pPr>
                      <a:r>
                        <a:rPr lang="pl-PL" sz="1200" dirty="0" smtClean="0"/>
                        <a:t>5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bl>
          </a:graphicData>
        </a:graphic>
      </p:graphicFrame>
    </p:spTree>
    <p:extLst>
      <p:ext uri="{BB962C8B-B14F-4D97-AF65-F5344CB8AC3E}">
        <p14:creationId xmlns:p14="http://schemas.microsoft.com/office/powerpoint/2010/main" val="555635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7" name="Rectangle 2"/>
          <p:cNvSpPr>
            <a:spLocks noChangeArrowheads="1"/>
          </p:cNvSpPr>
          <p:nvPr/>
        </p:nvSpPr>
        <p:spPr bwMode="auto">
          <a:xfrm>
            <a:off x="323528" y="1495226"/>
            <a:ext cx="3392487" cy="4034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a:lstStyle>
          <a:p>
            <a:pPr algn="r">
              <a:buClrTx/>
              <a:buFontTx/>
              <a:buNone/>
            </a:pPr>
            <a:endParaRPr lang="pl-PL" altLang="pl-PL" sz="2000" b="1" dirty="0">
              <a:solidFill>
                <a:srgbClr val="0033CC"/>
              </a:solidFill>
              <a:latin typeface="Calibri" panose="020F0502020204030204" pitchFamily="34" charset="0"/>
            </a:endParaRPr>
          </a:p>
          <a:p>
            <a:pPr algn="r">
              <a:buClrTx/>
              <a:buFontTx/>
              <a:buNone/>
            </a:pPr>
            <a:r>
              <a:rPr lang="pl-PL" altLang="pl-PL" sz="2000" b="1" dirty="0">
                <a:solidFill>
                  <a:srgbClr val="009900"/>
                </a:solidFill>
                <a:latin typeface="Calibri" panose="020F0502020204030204" pitchFamily="34" charset="0"/>
              </a:rPr>
              <a:t>AGLOMERACJA WAŁBRZYSKA</a:t>
            </a:r>
          </a:p>
          <a:p>
            <a:pPr>
              <a:buClrTx/>
              <a:buFontTx/>
              <a:buNone/>
            </a:pPr>
            <a:endParaRPr lang="pl-PL" altLang="pl-PL" sz="1000" b="1" dirty="0">
              <a:solidFill>
                <a:srgbClr val="009900"/>
              </a:solidFill>
              <a:latin typeface="Calibri" panose="020F0502020204030204" pitchFamily="34" charset="0"/>
            </a:endParaRPr>
          </a:p>
          <a:p>
            <a:pPr marL="285750" indent="-285750">
              <a:buClrTx/>
              <a:buFont typeface="Wingdings" panose="05000000000000000000" pitchFamily="2" charset="2"/>
              <a:buChar char="Ø"/>
            </a:pPr>
            <a:r>
              <a:rPr lang="pl-PL" altLang="pl-PL" sz="1700" b="1" dirty="0" smtClean="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420</a:t>
            </a:r>
            <a:r>
              <a:rPr lang="pl-PL" altLang="pl-PL" sz="1700" dirty="0" smtClean="0">
                <a:solidFill>
                  <a:schemeClr val="tx1"/>
                </a:solidFill>
              </a:rPr>
              <a:t> </a:t>
            </a:r>
            <a:r>
              <a:rPr lang="pl-PL" altLang="pl-PL" sz="1700" dirty="0">
                <a:solidFill>
                  <a:schemeClr val="tx1"/>
                </a:solidFill>
                <a:latin typeface="Calibri" panose="020F0502020204030204" pitchFamily="34" charset="0"/>
              </a:rPr>
              <a:t>000 mieszkańców</a:t>
            </a:r>
          </a:p>
          <a:p>
            <a:pPr marL="285750" indent="-285750">
              <a:buClrTx/>
              <a:buFont typeface="Wingdings" panose="05000000000000000000" pitchFamily="2" charset="2"/>
              <a:buChar char="Ø"/>
            </a:pPr>
            <a:endParaRPr lang="pl-PL" altLang="pl-PL" sz="1700" dirty="0">
              <a:solidFill>
                <a:schemeClr val="tx1"/>
              </a:solidFill>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22 </a:t>
            </a:r>
            <a:r>
              <a:rPr lang="pl-PL" altLang="pl-PL" sz="1700" dirty="0">
                <a:solidFill>
                  <a:schemeClr val="tx1"/>
                </a:solidFill>
                <a:latin typeface="Calibri" panose="020F0502020204030204" pitchFamily="34" charset="0"/>
              </a:rPr>
              <a:t>gminy - sygnatariusze </a:t>
            </a:r>
            <a:r>
              <a:rPr lang="pl-PL" altLang="pl-PL" sz="1700" dirty="0" smtClean="0">
                <a:solidFill>
                  <a:schemeClr val="tx1"/>
                </a:solidFill>
                <a:latin typeface="Calibri" panose="020F0502020204030204" pitchFamily="34" charset="0"/>
              </a:rPr>
              <a:t> porozumienia </a:t>
            </a:r>
            <a:r>
              <a:rPr lang="pl-PL" altLang="pl-PL" sz="1700" dirty="0">
                <a:solidFill>
                  <a:schemeClr val="tx1"/>
                </a:solidFill>
                <a:latin typeface="Calibri" panose="020F0502020204030204" pitchFamily="34" charset="0"/>
              </a:rPr>
              <a:t>AW</a:t>
            </a:r>
          </a:p>
          <a:p>
            <a:pPr marL="171450" indent="-171450">
              <a:buClrTx/>
              <a:buFont typeface="Wingdings" panose="05000000000000000000" pitchFamily="2" charset="2"/>
              <a:buChar char="Ø"/>
            </a:pPr>
            <a:endParaRPr lang="pl-PL" altLang="pl-PL" sz="8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10</a:t>
            </a:r>
            <a:r>
              <a:rPr lang="pl-PL" altLang="pl-PL" sz="1700" dirty="0">
                <a:solidFill>
                  <a:schemeClr val="tx1"/>
                </a:solidFill>
                <a:latin typeface="Calibri" panose="020F0502020204030204" pitchFamily="34" charset="0"/>
              </a:rPr>
              <a:t>% powierzchni Dolnego Śląska</a:t>
            </a:r>
          </a:p>
          <a:p>
            <a:pPr marL="285750" indent="-285750">
              <a:buClrTx/>
              <a:buFont typeface="Wingdings" panose="05000000000000000000" pitchFamily="2" charset="2"/>
              <a:buChar char="Ø"/>
            </a:pPr>
            <a:endParaRPr lang="pl-PL" altLang="pl-PL" sz="17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14</a:t>
            </a:r>
            <a:r>
              <a:rPr lang="pl-PL" altLang="pl-PL" sz="1700" dirty="0">
                <a:solidFill>
                  <a:schemeClr val="tx1"/>
                </a:solidFill>
                <a:latin typeface="Calibri" panose="020F0502020204030204" pitchFamily="34" charset="0"/>
              </a:rPr>
              <a:t>% ludności Dolnego Śląska</a:t>
            </a:r>
          </a:p>
          <a:p>
            <a:pPr marL="171450" indent="-171450">
              <a:buClrTx/>
              <a:buFont typeface="Wingdings" panose="05000000000000000000" pitchFamily="2" charset="2"/>
              <a:buChar char="Ø"/>
            </a:pPr>
            <a:endParaRPr lang="pl-PL" altLang="pl-PL" sz="10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pionierska </a:t>
            </a:r>
            <a:r>
              <a:rPr lang="pl-PL" altLang="pl-PL" sz="1700" dirty="0">
                <a:solidFill>
                  <a:schemeClr val="tx1"/>
                </a:solidFill>
                <a:latin typeface="Calibri" panose="020F0502020204030204" pitchFamily="34" charset="0"/>
              </a:rPr>
              <a:t>inicjatywa                    w przyjęciu unijnej pomocy               w perspektywie do 2020 roku</a:t>
            </a:r>
          </a:p>
          <a:p>
            <a:pPr algn="r">
              <a:buClrTx/>
              <a:buFontTx/>
              <a:buNone/>
            </a:pPr>
            <a:endParaRPr lang="pl-PL" altLang="pl-PL" b="1" dirty="0">
              <a:solidFill>
                <a:schemeClr val="tx1"/>
              </a:solidFill>
              <a:latin typeface="Calibri" panose="020F0502020204030204" pitchFamily="34" charset="0"/>
            </a:endParaRPr>
          </a:p>
        </p:txBody>
      </p:sp>
      <p:pic>
        <p:nvPicPr>
          <p:cNvPr id="9" name="Picture 5"/>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5306" r="5306"/>
          <a:stretch/>
        </p:blipFill>
        <p:spPr bwMode="auto">
          <a:xfrm>
            <a:off x="3563888" y="1543447"/>
            <a:ext cx="5310197" cy="403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383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1110"/>
            <a:ext cx="8229600" cy="869738"/>
          </a:xfrm>
        </p:spPr>
        <p:txBody>
          <a:bodyPr>
            <a:noAutofit/>
          </a:bodyPr>
          <a:lstStyle/>
          <a:p>
            <a:pPr lvl="0">
              <a:spcBef>
                <a:spcPct val="20000"/>
              </a:spcBef>
            </a:pPr>
            <a:r>
              <a:rPr lang="pl-PL" sz="2800" b="1" dirty="0">
                <a:latin typeface="Calibri" panose="020F0502020204030204" pitchFamily="34" charset="0"/>
              </a:rPr>
              <a:t> </a:t>
            </a:r>
            <a:r>
              <a:rPr lang="pl-PL" sz="1600" b="1" u="sng" kern="50" dirty="0">
                <a:solidFill>
                  <a:schemeClr val="dk1"/>
                </a:solidFill>
                <a:latin typeface="+mn-lt"/>
                <a:ea typeface="Times New Roman" panose="02020603050405020304" pitchFamily="18" charset="0"/>
                <a:cs typeface="Arial" panose="020B0604020202020204" pitchFamily="34" charset="0"/>
              </a:rPr>
              <a:t>II sekcja – minimum punktowe</a:t>
            </a: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126179806"/>
              </p:ext>
            </p:extLst>
          </p:nvPr>
        </p:nvGraphicFramePr>
        <p:xfrm>
          <a:off x="457200" y="1988839"/>
          <a:ext cx="8229600" cy="4565904"/>
        </p:xfrm>
        <a:graphic>
          <a:graphicData uri="http://schemas.openxmlformats.org/drawingml/2006/table">
            <a:tbl>
              <a:tblPr firstRow="1" firstCol="1" bandRow="1">
                <a:tableStyleId>{F5AB1C69-6EDB-4FF4-983F-18BD219EF322}</a:tableStyleId>
              </a:tblPr>
              <a:tblGrid>
                <a:gridCol w="8229600"/>
              </a:tblGrid>
              <a:tr h="3931918">
                <a:tc>
                  <a:txBody>
                    <a:bodyPr/>
                    <a:lstStyle/>
                    <a:p>
                      <a:pPr algn="just"/>
                      <a:endParaRPr lang="pl-PL" sz="2000" b="0" kern="1200" dirty="0" smtClean="0">
                        <a:solidFill>
                          <a:prstClr val="black"/>
                        </a:solidFill>
                        <a:latin typeface="Calibri" panose="020F0502020204030204" pitchFamily="34" charset="0"/>
                        <a:ea typeface="+mn-ea"/>
                        <a:cs typeface="+mn-cs"/>
                      </a:endParaRPr>
                    </a:p>
                    <a:p>
                      <a:pPr algn="just"/>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Kryterium</a:t>
                      </a:r>
                      <a:r>
                        <a:rPr lang="pl-PL" sz="2000" b="1" kern="1200" baseline="0" dirty="0" smtClean="0">
                          <a:solidFill>
                            <a:prstClr val="black"/>
                          </a:solidFill>
                          <a:effectLst>
                            <a:outerShdw blurRad="38100" dist="38100" dir="2700000" algn="tl">
                              <a:srgbClr val="000000">
                                <a:alpha val="43137"/>
                              </a:srgbClr>
                            </a:outerShdw>
                          </a:effectLst>
                          <a:latin typeface="+mn-lt"/>
                          <a:ea typeface="+mn-ea"/>
                          <a:cs typeface="+mn-cs"/>
                        </a:rPr>
                        <a:t> 1 - </a:t>
                      </a:r>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Uzyskanie przez projekt minimum punktowego</a:t>
                      </a:r>
                    </a:p>
                    <a:p>
                      <a:pPr algn="just"/>
                      <a:endParaRPr lang="pl-PL" sz="2000" b="0" kern="1200" dirty="0" smtClean="0">
                        <a:solidFill>
                          <a:prstClr val="black"/>
                        </a:solidFill>
                        <a:latin typeface="+mn-lt"/>
                        <a:ea typeface="+mn-ea"/>
                        <a:cs typeface="+mn-cs"/>
                      </a:endParaRPr>
                    </a:p>
                    <a:p>
                      <a:pPr algn="just"/>
                      <a:r>
                        <a:rPr lang="pl-PL" sz="2000" b="0" kern="1200" dirty="0" smtClean="0">
                          <a:solidFill>
                            <a:prstClr val="black"/>
                          </a:solidFill>
                          <a:latin typeface="+mn-lt"/>
                          <a:ea typeface="+mn-ea"/>
                          <a:cs typeface="+mn-cs"/>
                        </a:rPr>
                        <a:t>W ramach tego kryterium będzie sprawdzane czy projekt otrzymał co najmniej 50% możliwych do uzyskania punktów na tym etapie oceny tj. 25 pkt</a:t>
                      </a:r>
                    </a:p>
                    <a:p>
                      <a:pPr algn="just"/>
                      <a:r>
                        <a:rPr lang="pl-PL" sz="2800" b="0" i="0" u="none" strike="noStrike" kern="1200" baseline="0" dirty="0" smtClean="0">
                          <a:solidFill>
                            <a:schemeClr val="lt1"/>
                          </a:solidFill>
                          <a:latin typeface="+mn-lt"/>
                          <a:ea typeface="+mn-ea"/>
                          <a:cs typeface="+mn-cs"/>
                        </a:rPr>
                        <a:t>Kryterium obligatoryjne (kluczowe) – niespełnienie </a:t>
                      </a:r>
                      <a:r>
                        <a:rPr lang="pl-PL" sz="2000" b="0" kern="1200" dirty="0" smtClean="0">
                          <a:solidFill>
                            <a:prstClr val="black"/>
                          </a:solidFill>
                          <a:latin typeface="+mn-lt"/>
                          <a:ea typeface="+mn-ea"/>
                          <a:cs typeface="+mn-cs"/>
                        </a:rPr>
                        <a:t>Kryterium obligatoryjne (kluczowe) – niespełnienie oznacza odrzucenie wniosku 	</a:t>
                      </a:r>
                    </a:p>
                    <a:p>
                      <a:pPr marL="0" marR="0" indent="0" algn="l" defTabSz="914400" rtl="0" eaLnBrk="1" fontAlgn="auto" latinLnBrk="0" hangingPunct="1">
                        <a:lnSpc>
                          <a:spcPct val="100000"/>
                        </a:lnSpc>
                        <a:spcBef>
                          <a:spcPts val="0"/>
                        </a:spcBef>
                        <a:spcAft>
                          <a:spcPts val="0"/>
                        </a:spcAft>
                        <a:buClrTx/>
                        <a:buSzTx/>
                        <a:buFontTx/>
                        <a:buNone/>
                        <a:tabLst/>
                        <a:defRPr/>
                      </a:pPr>
                      <a:r>
                        <a:rPr lang="pl-PL" sz="2800" b="0" i="0" u="none" strike="noStrike" kern="1200" baseline="0" dirty="0" smtClean="0">
                          <a:solidFill>
                            <a:schemeClr val="lt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2800" b="0" i="0" u="none" strike="noStrike" kern="1200" baseline="0" dirty="0" smtClean="0">
                        <a:solidFill>
                          <a:schemeClr val="lt1"/>
                        </a:solidFill>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pl-PL" sz="1800" b="0" i="0" u="none" strike="noStrike" kern="1200" cap="none" spc="0" normalizeH="0" baseline="0" noProof="0" dirty="0" smtClean="0">
                          <a:ln>
                            <a:noFill/>
                          </a:ln>
                          <a:solidFill>
                            <a:prstClr val="black"/>
                          </a:solidFill>
                          <a:effectLst/>
                          <a:uLnTx/>
                          <a:uFillTx/>
                          <a:latin typeface="+mn-lt"/>
                          <a:ea typeface="+mn-ea"/>
                          <a:cs typeface="+mn-cs"/>
                        </a:rPr>
                        <a:t>Po zakończeniu oceny, na podstawie liczby punktów przyznanych przez KOP zostanie utworzona lista rankingowa.</a:t>
                      </a:r>
                    </a:p>
                    <a:p>
                      <a:r>
                        <a:rPr lang="pl-PL" sz="1800" b="0" i="0" u="none" strike="noStrike" baseline="0" dirty="0" smtClean="0">
                          <a:solidFill>
                            <a:srgbClr val="000000"/>
                          </a:solidFill>
                          <a:latin typeface="+mn-lt"/>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smtClean="0">
                          <a:solidFill>
                            <a:schemeClr val="lt1"/>
                          </a:solidFill>
                          <a:latin typeface="+mn-lt"/>
                          <a:ea typeface="+mn-ea"/>
                          <a:cs typeface="+mn-cs"/>
                        </a:rPr>
                        <a:t>możliwych do uzyskania punktów na tym etapie oceny 	</a:t>
                      </a:r>
                    </a:p>
                  </a:txBody>
                  <a:tcPr marL="57000" marR="57000" marT="0" marB="0">
                    <a:noFill/>
                  </a:tcPr>
                </a:tc>
              </a:tr>
            </a:tbl>
          </a:graphicData>
        </a:graphic>
      </p:graphicFrame>
    </p:spTree>
    <p:extLst>
      <p:ext uri="{BB962C8B-B14F-4D97-AF65-F5344CB8AC3E}">
        <p14:creationId xmlns:p14="http://schemas.microsoft.com/office/powerpoint/2010/main" val="1600261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a:stretch>
            <a:fillRect/>
          </a:stretch>
        </p:blipFill>
        <p:spPr>
          <a:xfrm>
            <a:off x="179513" y="274638"/>
            <a:ext cx="8784976" cy="5890665"/>
          </a:xfrm>
          <a:prstGeom prst="rect">
            <a:avLst/>
          </a:prstGeom>
        </p:spPr>
      </p:pic>
    </p:spTree>
    <p:extLst>
      <p:ext uri="{BB962C8B-B14F-4D97-AF65-F5344CB8AC3E}">
        <p14:creationId xmlns:p14="http://schemas.microsoft.com/office/powerpoint/2010/main" val="2564573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Prostokąt 2"/>
          <p:cNvSpPr/>
          <p:nvPr/>
        </p:nvSpPr>
        <p:spPr>
          <a:xfrm>
            <a:off x="1187624" y="2420888"/>
            <a:ext cx="6912768" cy="2408095"/>
          </a:xfrm>
          <a:prstGeom prst="rect">
            <a:avLst/>
          </a:prstGeom>
        </p:spPr>
        <p:txBody>
          <a:bodyPr wrap="square">
            <a:spAutoFit/>
          </a:bodyPr>
          <a:lstStyle/>
          <a:p>
            <a:pPr algn="ctr">
              <a:lnSpc>
                <a:spcPct val="114000"/>
              </a:lnSpc>
            </a:pPr>
            <a:r>
              <a:rPr lang="pl-PL" sz="2000" b="1" dirty="0">
                <a:effectLst>
                  <a:outerShdw blurRad="38100" dist="38100" dir="2700000" algn="tl">
                    <a:srgbClr val="000000">
                      <a:alpha val="43137"/>
                    </a:srgbClr>
                  </a:outerShdw>
                </a:effectLst>
              </a:rPr>
              <a:t>INSTYTUCJA POŚREDNICZĄCA </a:t>
            </a:r>
            <a:r>
              <a:rPr lang="pl-PL" sz="2000" b="1" dirty="0" smtClean="0">
                <a:effectLst>
                  <a:outerShdw blurRad="38100" dist="38100" dir="2700000" algn="tl">
                    <a:srgbClr val="000000">
                      <a:alpha val="43137"/>
                    </a:srgbClr>
                  </a:outerShdw>
                </a:effectLst>
              </a:rPr>
              <a:t>AGLOMERACJI </a:t>
            </a:r>
            <a:r>
              <a:rPr lang="pl-PL" sz="2000" b="1" dirty="0">
                <a:effectLst>
                  <a:outerShdw blurRad="38100" dist="38100" dir="2700000" algn="tl">
                    <a:srgbClr val="000000">
                      <a:alpha val="43137"/>
                    </a:srgbClr>
                  </a:outerShdw>
                </a:effectLst>
              </a:rPr>
              <a:t>WAŁBRZYSKIEJ</a:t>
            </a:r>
            <a:r>
              <a:rPr lang="pl-PL" b="1" dirty="0"/>
              <a:t/>
            </a:r>
            <a:br>
              <a:rPr lang="pl-PL" b="1" dirty="0"/>
            </a:br>
            <a:r>
              <a:rPr lang="pl-PL" sz="2000" dirty="0"/>
              <a:t>ul. Słowackiego </a:t>
            </a:r>
            <a:r>
              <a:rPr lang="pl-PL" sz="2000" dirty="0" smtClean="0"/>
              <a:t>23A, 58-300 </a:t>
            </a:r>
            <a:r>
              <a:rPr lang="pl-PL" sz="2000" dirty="0"/>
              <a:t>Wałbrzych</a:t>
            </a:r>
          </a:p>
          <a:p>
            <a:pPr algn="ctr">
              <a:lnSpc>
                <a:spcPct val="114000"/>
              </a:lnSpc>
            </a:pPr>
            <a:r>
              <a:rPr lang="pl-PL" sz="2000" dirty="0"/>
              <a:t>tel. 74 </a:t>
            </a:r>
            <a:r>
              <a:rPr lang="pl-PL" sz="2000" dirty="0" smtClean="0"/>
              <a:t>84 74 150 </a:t>
            </a:r>
            <a:r>
              <a:rPr lang="pl-PL" sz="2000" dirty="0"/>
              <a:t/>
            </a:r>
            <a:br>
              <a:rPr lang="pl-PL" sz="2000" dirty="0"/>
            </a:br>
            <a:r>
              <a:rPr lang="pl-PL" sz="2000" dirty="0">
                <a:hlinkClick r:id="rId4"/>
              </a:rPr>
              <a:t>ipaw@ipaw.walbrzych.eu</a:t>
            </a:r>
            <a:r>
              <a:rPr lang="pl-PL" sz="2000" dirty="0"/>
              <a:t> </a:t>
            </a:r>
            <a:r>
              <a:rPr lang="pl-PL" sz="2000" dirty="0" smtClean="0"/>
              <a:t>  </a:t>
            </a:r>
            <a:r>
              <a:rPr lang="pl-PL" sz="2000" dirty="0">
                <a:hlinkClick r:id="rId5"/>
              </a:rPr>
              <a:t>www.ipaw.walbrzych.eu</a:t>
            </a:r>
            <a:r>
              <a:rPr lang="pl-PL" sz="2000" dirty="0"/>
              <a:t> </a:t>
            </a:r>
          </a:p>
          <a:p>
            <a:pPr algn="ctr">
              <a:lnSpc>
                <a:spcPct val="114000"/>
              </a:lnSpc>
            </a:pPr>
            <a:endParaRPr lang="pl-PL" sz="1600" dirty="0"/>
          </a:p>
          <a:p>
            <a:pPr algn="ctr">
              <a:lnSpc>
                <a:spcPct val="114000"/>
              </a:lnSpc>
            </a:pPr>
            <a:endParaRPr lang="pl-PL" sz="1600" dirty="0"/>
          </a:p>
          <a:p>
            <a:pPr algn="ctr">
              <a:lnSpc>
                <a:spcPct val="114000"/>
              </a:lnSpc>
            </a:pPr>
            <a:r>
              <a:rPr lang="pl-PL" sz="2000" smtClean="0"/>
              <a:t>Dziękujemy za </a:t>
            </a:r>
            <a:r>
              <a:rPr lang="pl-PL" sz="2000" dirty="0" smtClean="0"/>
              <a:t>uwagę.</a:t>
            </a:r>
            <a:endParaRPr lang="pl-PL" sz="2000" dirty="0"/>
          </a:p>
        </p:txBody>
      </p:sp>
    </p:spTree>
    <p:extLst>
      <p:ext uri="{BB962C8B-B14F-4D97-AF65-F5344CB8AC3E}">
        <p14:creationId xmlns:p14="http://schemas.microsoft.com/office/powerpoint/2010/main" val="240960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l-PL" sz="1600" dirty="0"/>
          </a:p>
        </p:txBody>
      </p:sp>
      <p:sp>
        <p:nvSpPr>
          <p:cNvPr id="3" name="Tytuł 2"/>
          <p:cNvSpPr>
            <a:spLocks noGrp="1"/>
          </p:cNvSpPr>
          <p:nvPr>
            <p:ph type="title"/>
          </p:nvPr>
        </p:nvSpPr>
        <p:spPr>
          <a:xfrm>
            <a:off x="385192" y="1336413"/>
            <a:ext cx="8229600" cy="562074"/>
          </a:xfrm>
        </p:spPr>
        <p:txBody>
          <a:bodyPr>
            <a:noAutofit/>
          </a:bodyPr>
          <a:lstStyle/>
          <a:p>
            <a:r>
              <a:rPr lang="pl-PL" sz="2400" b="1" dirty="0">
                <a:solidFill>
                  <a:srgbClr val="009900"/>
                </a:solidFill>
              </a:rPr>
              <a:t>Aglomerację Wałbrzyską (AW) tworzą 22 gminy</a:t>
            </a:r>
            <a:r>
              <a:rPr lang="pl-PL" sz="3000" b="1" dirty="0">
                <a:solidFill>
                  <a:srgbClr val="009900"/>
                </a:solidFill>
              </a:rPr>
              <a:t>:</a:t>
            </a:r>
            <a:br>
              <a:rPr lang="pl-PL" sz="3000" b="1" dirty="0">
                <a:solidFill>
                  <a:srgbClr val="009900"/>
                </a:solidFill>
              </a:rPr>
            </a:br>
            <a:endParaRPr lang="pl-PL" sz="3000" b="1" dirty="0">
              <a:solidFill>
                <a:srgbClr val="009900"/>
              </a:solidFill>
            </a:endParaRPr>
          </a:p>
        </p:txBody>
      </p:sp>
      <p:sp>
        <p:nvSpPr>
          <p:cNvPr id="4" name="Symbol zastępczy tekstu 3"/>
          <p:cNvSpPr>
            <a:spLocks noGrp="1"/>
          </p:cNvSpPr>
          <p:nvPr>
            <p:ph type="body" idx="1"/>
          </p:nvPr>
        </p:nvSpPr>
        <p:spPr>
          <a:xfrm>
            <a:off x="486057" y="5854214"/>
            <a:ext cx="8240905" cy="978123"/>
          </a:xfrm>
        </p:spPr>
        <p:txBody>
          <a:bodyPr>
            <a:normAutofit fontScale="85000" lnSpcReduction="10000"/>
          </a:bodyPr>
          <a:lstStyle/>
          <a:p>
            <a:pPr algn="ctr"/>
            <a:r>
              <a:rPr lang="pl-PL" b="0" dirty="0"/>
              <a:t>Podstawą jej utworzenia było przyjęcie </a:t>
            </a:r>
            <a:r>
              <a:rPr lang="pl-PL" b="0" i="1" dirty="0"/>
              <a:t>Deklaracji Wałbrzysk</a:t>
            </a:r>
            <a:r>
              <a:rPr lang="pl-PL" b="0" dirty="0"/>
              <a:t>iej wyznaczającej działania zmierzające do nadania stosownej rangi niniejszemu obszarowi </a:t>
            </a:r>
            <a:r>
              <a:rPr lang="pl-PL" b="0" dirty="0" smtClean="0"/>
              <a:t/>
            </a:r>
            <a:br>
              <a:rPr lang="pl-PL" b="0" dirty="0" smtClean="0"/>
            </a:br>
            <a:r>
              <a:rPr lang="pl-PL" b="0" dirty="0" smtClean="0"/>
              <a:t>i </a:t>
            </a:r>
            <a:r>
              <a:rPr lang="pl-PL" b="0" dirty="0"/>
              <a:t>aktywizacji społeczno-gospodarczej aglomeracji</a:t>
            </a:r>
            <a:r>
              <a:rPr lang="pl-PL" dirty="0"/>
              <a:t>.</a:t>
            </a:r>
          </a:p>
          <a:p>
            <a:endParaRPr lang="pl-PL" dirty="0"/>
          </a:p>
        </p:txBody>
      </p:sp>
      <p:sp>
        <p:nvSpPr>
          <p:cNvPr id="2" name="Symbol zastępczy zawartości 1"/>
          <p:cNvSpPr>
            <a:spLocks noGrp="1"/>
          </p:cNvSpPr>
          <p:nvPr>
            <p:ph sz="half" idx="2"/>
          </p:nvPr>
        </p:nvSpPr>
        <p:spPr>
          <a:xfrm>
            <a:off x="755576" y="1650523"/>
            <a:ext cx="3744416" cy="3951288"/>
          </a:xfrm>
        </p:spPr>
        <p:txBody>
          <a:bodyPr>
            <a:noAutofit/>
          </a:bodyPr>
          <a:lstStyle/>
          <a:p>
            <a:pPr marL="457200" lvl="0" indent="-457200">
              <a:buFont typeface="+mj-lt"/>
              <a:buAutoNum type="arabicPeriod"/>
            </a:pPr>
            <a:r>
              <a:rPr lang="pl-PL" sz="1800" dirty="0"/>
              <a:t>Boguszów-Gorce</a:t>
            </a:r>
          </a:p>
          <a:p>
            <a:pPr marL="457200" lvl="0" indent="-457200">
              <a:buFont typeface="+mj-lt"/>
              <a:buAutoNum type="arabicPeriod"/>
            </a:pPr>
            <a:r>
              <a:rPr lang="pl-PL" sz="1800" dirty="0"/>
              <a:t>Czarny Bór</a:t>
            </a:r>
          </a:p>
          <a:p>
            <a:pPr marL="457200" lvl="0" indent="-457200">
              <a:buFont typeface="+mj-lt"/>
              <a:buAutoNum type="arabicPeriod"/>
            </a:pPr>
            <a:r>
              <a:rPr lang="pl-PL" sz="1800" dirty="0"/>
              <a:t>Dobromierz</a:t>
            </a:r>
          </a:p>
          <a:p>
            <a:pPr marL="457200" lvl="0" indent="-457200">
              <a:buFont typeface="+mj-lt"/>
              <a:buAutoNum type="arabicPeriod"/>
            </a:pPr>
            <a:r>
              <a:rPr lang="pl-PL" sz="1800" dirty="0"/>
              <a:t>Głuszyca</a:t>
            </a:r>
          </a:p>
          <a:p>
            <a:pPr marL="457200" lvl="0" indent="-457200">
              <a:buFont typeface="+mj-lt"/>
              <a:buAutoNum type="arabicPeriod"/>
            </a:pPr>
            <a:r>
              <a:rPr lang="pl-PL" sz="1800" dirty="0"/>
              <a:t>Jaworzyna Śląska</a:t>
            </a:r>
          </a:p>
          <a:p>
            <a:pPr marL="457200" lvl="0" indent="-457200">
              <a:buFont typeface="+mj-lt"/>
              <a:buAutoNum type="arabicPeriod"/>
            </a:pPr>
            <a:r>
              <a:rPr lang="pl-PL" sz="1800" dirty="0"/>
              <a:t>Jedlina-Zdrój</a:t>
            </a:r>
          </a:p>
          <a:p>
            <a:pPr marL="457200" lvl="0" indent="-457200">
              <a:buFont typeface="+mj-lt"/>
              <a:buAutoNum type="arabicPeriod"/>
            </a:pPr>
            <a:r>
              <a:rPr lang="pl-PL" sz="1800" dirty="0"/>
              <a:t>Kamienna Góra – gmina wiejska</a:t>
            </a:r>
          </a:p>
          <a:p>
            <a:pPr marL="457200" lvl="0" indent="-457200">
              <a:buFont typeface="+mj-lt"/>
              <a:buAutoNum type="arabicPeriod"/>
            </a:pPr>
            <a:r>
              <a:rPr lang="pl-PL" sz="1800" dirty="0"/>
              <a:t>Kamienna Góra – miasto</a:t>
            </a:r>
          </a:p>
          <a:p>
            <a:pPr marL="457200" lvl="0" indent="-457200">
              <a:buFont typeface="+mj-lt"/>
              <a:buAutoNum type="arabicPeriod"/>
            </a:pPr>
            <a:r>
              <a:rPr lang="pl-PL" sz="1800" dirty="0"/>
              <a:t>Lubawka</a:t>
            </a:r>
          </a:p>
          <a:p>
            <a:pPr marL="457200" lvl="0" indent="-457200">
              <a:buFont typeface="+mj-lt"/>
              <a:buAutoNum type="arabicPeriod"/>
            </a:pPr>
            <a:r>
              <a:rPr lang="pl-PL" sz="1800" dirty="0"/>
              <a:t>Marcinowice</a:t>
            </a:r>
          </a:p>
          <a:p>
            <a:pPr marL="457200" lvl="0" indent="-457200">
              <a:buFont typeface="+mj-lt"/>
              <a:buAutoNum type="arabicPeriod"/>
            </a:pPr>
            <a:r>
              <a:rPr lang="pl-PL" sz="1800" dirty="0" smtClean="0"/>
              <a:t>Mieroszów</a:t>
            </a:r>
          </a:p>
        </p:txBody>
      </p:sp>
      <p:sp>
        <p:nvSpPr>
          <p:cNvPr id="8" name="Symbol zastępczy zawartości 7"/>
          <p:cNvSpPr>
            <a:spLocks noGrp="1"/>
          </p:cNvSpPr>
          <p:nvPr>
            <p:ph sz="quarter" idx="4"/>
          </p:nvPr>
        </p:nvSpPr>
        <p:spPr>
          <a:xfrm>
            <a:off x="4804609" y="1650523"/>
            <a:ext cx="3439799" cy="3896535"/>
          </a:xfrm>
        </p:spPr>
        <p:txBody>
          <a:bodyPr>
            <a:noAutofit/>
          </a:bodyPr>
          <a:lstStyle/>
          <a:p>
            <a:pPr marL="457200" indent="-457200" algn="just">
              <a:buFont typeface="+mj-lt"/>
              <a:buAutoNum type="arabicPeriod" startAt="12"/>
            </a:pPr>
            <a:r>
              <a:rPr lang="pl-PL" sz="1800" dirty="0" smtClean="0"/>
              <a:t>Nowa </a:t>
            </a:r>
            <a:r>
              <a:rPr lang="pl-PL" sz="1800" dirty="0"/>
              <a:t>Ruda - gmina wiejska</a:t>
            </a:r>
          </a:p>
          <a:p>
            <a:pPr marL="457200" indent="-457200" algn="just">
              <a:buFont typeface="+mj-lt"/>
              <a:buAutoNum type="arabicPeriod" startAt="12"/>
            </a:pPr>
            <a:r>
              <a:rPr lang="pl-PL" sz="1800" dirty="0" smtClean="0"/>
              <a:t>Nowa </a:t>
            </a:r>
            <a:r>
              <a:rPr lang="pl-PL" sz="1800" dirty="0"/>
              <a:t>Ruda - miasto</a:t>
            </a:r>
          </a:p>
          <a:p>
            <a:pPr marL="457200" indent="-457200" algn="just">
              <a:buFont typeface="+mj-lt"/>
              <a:buAutoNum type="arabicPeriod" startAt="12"/>
            </a:pPr>
            <a:r>
              <a:rPr lang="pl-PL" sz="1800" dirty="0" smtClean="0"/>
              <a:t>Stare </a:t>
            </a:r>
            <a:r>
              <a:rPr lang="pl-PL" sz="1800" dirty="0"/>
              <a:t>Bogaczowice</a:t>
            </a:r>
          </a:p>
          <a:p>
            <a:pPr marL="457200" indent="-457200" algn="just">
              <a:buFont typeface="+mj-lt"/>
              <a:buAutoNum type="arabicPeriod" startAt="12"/>
            </a:pPr>
            <a:r>
              <a:rPr lang="pl-PL" sz="1800" dirty="0" smtClean="0"/>
              <a:t>Strzegom</a:t>
            </a:r>
            <a:endParaRPr lang="pl-PL" sz="1800" dirty="0"/>
          </a:p>
          <a:p>
            <a:pPr marL="457200" indent="-457200" algn="just">
              <a:buFont typeface="+mj-lt"/>
              <a:buAutoNum type="arabicPeriod" startAt="12"/>
            </a:pPr>
            <a:r>
              <a:rPr lang="pl-PL" sz="1800" dirty="0" smtClean="0"/>
              <a:t>Szczawno-Zdrój</a:t>
            </a:r>
            <a:endParaRPr lang="pl-PL" sz="1800" dirty="0"/>
          </a:p>
          <a:p>
            <a:pPr marL="457200" indent="-457200" algn="just">
              <a:buFont typeface="+mj-lt"/>
              <a:buAutoNum type="arabicPeriod" startAt="12"/>
            </a:pPr>
            <a:r>
              <a:rPr lang="pl-PL" sz="1800" dirty="0" smtClean="0"/>
              <a:t>Świdnica </a:t>
            </a:r>
            <a:r>
              <a:rPr lang="pl-PL" sz="1800" dirty="0"/>
              <a:t>- gmina wiejska</a:t>
            </a:r>
          </a:p>
          <a:p>
            <a:pPr marL="457200" indent="-457200" algn="just">
              <a:buFont typeface="+mj-lt"/>
              <a:buAutoNum type="arabicPeriod" startAt="12"/>
            </a:pPr>
            <a:r>
              <a:rPr lang="pl-PL" sz="1800" dirty="0" smtClean="0"/>
              <a:t>Świdnica </a:t>
            </a:r>
            <a:r>
              <a:rPr lang="pl-PL" sz="1800" dirty="0"/>
              <a:t>- miasto</a:t>
            </a:r>
          </a:p>
          <a:p>
            <a:pPr marL="457200" indent="-457200" algn="just">
              <a:buFont typeface="+mj-lt"/>
              <a:buAutoNum type="arabicPeriod" startAt="12"/>
            </a:pPr>
            <a:r>
              <a:rPr lang="pl-PL" sz="1800" dirty="0" smtClean="0"/>
              <a:t>Świebodzice</a:t>
            </a:r>
            <a:endParaRPr lang="pl-PL" sz="1800" dirty="0"/>
          </a:p>
          <a:p>
            <a:pPr marL="457200" indent="-457200" algn="just">
              <a:buFont typeface="+mj-lt"/>
              <a:buAutoNum type="arabicPeriod" startAt="12"/>
            </a:pPr>
            <a:r>
              <a:rPr lang="pl-PL" sz="1800" dirty="0" smtClean="0"/>
              <a:t>Walim</a:t>
            </a:r>
            <a:endParaRPr lang="pl-PL" sz="1800" dirty="0"/>
          </a:p>
          <a:p>
            <a:pPr marL="457200" indent="-457200" algn="just">
              <a:buFont typeface="+mj-lt"/>
              <a:buAutoNum type="arabicPeriod" startAt="12"/>
            </a:pPr>
            <a:r>
              <a:rPr lang="pl-PL" sz="1800" dirty="0" smtClean="0"/>
              <a:t>Wałbrzych</a:t>
            </a:r>
            <a:endParaRPr lang="pl-PL" sz="1800" dirty="0"/>
          </a:p>
          <a:p>
            <a:pPr marL="457200" indent="-457200" algn="just">
              <a:buFont typeface="+mj-lt"/>
              <a:buAutoNum type="arabicPeriod" startAt="12"/>
            </a:pPr>
            <a:r>
              <a:rPr lang="pl-PL" sz="1800" dirty="0" smtClean="0"/>
              <a:t>Żarów</a:t>
            </a:r>
            <a:endParaRPr lang="pl-PL" sz="1800" dirty="0"/>
          </a:p>
          <a:p>
            <a:pPr marL="457200" indent="-457200" algn="just">
              <a:buFont typeface="+mj-lt"/>
              <a:buAutoNum type="arabicPeriod" startAt="12"/>
            </a:pPr>
            <a:endParaRPr lang="pl-PL" sz="2000" dirty="0"/>
          </a:p>
        </p:txBody>
      </p:sp>
    </p:spTree>
    <p:extLst>
      <p:ext uri="{BB962C8B-B14F-4D97-AF65-F5344CB8AC3E}">
        <p14:creationId xmlns:p14="http://schemas.microsoft.com/office/powerpoint/2010/main" val="175850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00808"/>
            <a:ext cx="8229600" cy="4425356"/>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altLang="pl-PL" sz="2000" dirty="0" smtClean="0">
                <a:solidFill>
                  <a:prstClr val="black"/>
                </a:solidFill>
              </a:rPr>
              <a:t>ZIT to </a:t>
            </a:r>
            <a:r>
              <a:rPr lang="pl-PL" altLang="pl-PL" sz="2000" dirty="0">
                <a:solidFill>
                  <a:prstClr val="black"/>
                </a:solidFill>
              </a:rPr>
              <a:t>nowe narzędzie wspierające wdrażanie strategii terytorialnych </a:t>
            </a:r>
            <a:br>
              <a:rPr lang="pl-PL" altLang="pl-PL" sz="2000" dirty="0">
                <a:solidFill>
                  <a:prstClr val="black"/>
                </a:solidFill>
              </a:rPr>
            </a:br>
            <a:r>
              <a:rPr lang="pl-PL" altLang="pl-PL" sz="2000" dirty="0">
                <a:solidFill>
                  <a:prstClr val="black"/>
                </a:solidFill>
              </a:rPr>
              <a:t>z wykorzystaniem możliwości finansowych, jakie dają Fundusze Europejskie </a:t>
            </a:r>
            <a:br>
              <a:rPr lang="pl-PL" altLang="pl-PL" sz="2000" dirty="0">
                <a:solidFill>
                  <a:prstClr val="black"/>
                </a:solidFill>
              </a:rPr>
            </a:br>
            <a:r>
              <a:rPr lang="pl-PL" altLang="pl-PL" sz="2000" dirty="0">
                <a:solidFill>
                  <a:prstClr val="black"/>
                </a:solidFill>
              </a:rPr>
              <a:t>w okresie 2014–2020. </a:t>
            </a:r>
          </a:p>
          <a:p>
            <a:pPr marL="0" lvl="0" indent="0" algn="just">
              <a:spcBef>
                <a:spcPts val="0"/>
              </a:spcBef>
              <a:buNone/>
            </a:pPr>
            <a:endParaRPr lang="pl-PL" altLang="pl-PL" sz="2000" dirty="0">
              <a:solidFill>
                <a:prstClr val="black"/>
              </a:solidFill>
            </a:endParaRPr>
          </a:p>
          <a:p>
            <a:pPr marL="0" lvl="0" indent="0" algn="just">
              <a:spcBef>
                <a:spcPts val="0"/>
              </a:spcBef>
              <a:buNone/>
            </a:pPr>
            <a:r>
              <a:rPr lang="pl-PL" altLang="pl-PL" sz="2000" dirty="0">
                <a:solidFill>
                  <a:prstClr val="black"/>
                </a:solidFill>
              </a:rPr>
              <a:t>Celem ZIT jest m.in.: realizacja zintegrowanych projektów odpowiadających </a:t>
            </a:r>
            <a:br>
              <a:rPr lang="pl-PL" altLang="pl-PL" sz="2000" dirty="0">
                <a:solidFill>
                  <a:prstClr val="black"/>
                </a:solidFill>
              </a:rPr>
            </a:br>
            <a:r>
              <a:rPr lang="pl-PL" altLang="pl-PL" sz="2000" dirty="0">
                <a:solidFill>
                  <a:prstClr val="black"/>
                </a:solidFill>
              </a:rPr>
              <a:t>w sposób kompleksowy na potrzeby i problemy obszarów metropolitalnych </a:t>
            </a:r>
            <a:br>
              <a:rPr lang="pl-PL" altLang="pl-PL" sz="2000" dirty="0">
                <a:solidFill>
                  <a:prstClr val="black"/>
                </a:solidFill>
              </a:rPr>
            </a:br>
            <a:r>
              <a:rPr lang="pl-PL" altLang="pl-PL" sz="2000" dirty="0">
                <a:solidFill>
                  <a:prstClr val="black"/>
                </a:solidFill>
              </a:rPr>
              <a:t>oraz sprzyjanie ich rozwojowi, współpracy i integracji, przede wszystkim tam, gdzie skala problemów związanych z brakiem współpracy </a:t>
            </a:r>
            <a:br>
              <a:rPr lang="pl-PL" altLang="pl-PL" sz="2000" dirty="0">
                <a:solidFill>
                  <a:prstClr val="black"/>
                </a:solidFill>
              </a:rPr>
            </a:br>
            <a:r>
              <a:rPr lang="pl-PL" altLang="pl-PL" sz="2000" dirty="0">
                <a:solidFill>
                  <a:prstClr val="black"/>
                </a:solidFill>
              </a:rPr>
              <a:t>i komplementarności działań różnych jednostek administracyjnych jest największa. </a:t>
            </a:r>
            <a:endParaRPr lang="pl-PL" altLang="pl-PL" sz="2000" dirty="0" smtClean="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200104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sz="2000" dirty="0">
                <a:solidFill>
                  <a:prstClr val="black"/>
                </a:solidFill>
              </a:rPr>
              <a:t>Funkcje instytucji pośredniczącej ZIT AW pełni Gmina Wałbrzych.</a:t>
            </a:r>
          </a:p>
          <a:p>
            <a:pPr lvl="0" algn="just"/>
            <a:endParaRPr lang="pl-PL" sz="2000" dirty="0">
              <a:solidFill>
                <a:prstClr val="black"/>
              </a:solidFill>
            </a:endParaRPr>
          </a:p>
          <a:p>
            <a:pPr marL="0" lvl="0" indent="0" algn="just">
              <a:buNone/>
            </a:pPr>
            <a:r>
              <a:rPr lang="pl-PL" sz="2000" dirty="0">
                <a:solidFill>
                  <a:prstClr val="black"/>
                </a:solidFill>
              </a:rPr>
              <a:t>Zadania instytucji pośredniczącej Gmina Wałbrzych powierzyła jednostce gminnej - Instytucji Pośredniczącej Aglomeracji Wałbrzyskiej utworzonej </a:t>
            </a:r>
            <a:br>
              <a:rPr lang="pl-PL" sz="2000" dirty="0">
                <a:solidFill>
                  <a:prstClr val="black"/>
                </a:solidFill>
              </a:rPr>
            </a:br>
            <a:r>
              <a:rPr lang="pl-PL" sz="2000" dirty="0">
                <a:solidFill>
                  <a:prstClr val="black"/>
                </a:solidFill>
              </a:rPr>
              <a:t>30 stycznia 2015 r.</a:t>
            </a:r>
          </a:p>
          <a:p>
            <a:pPr lvl="0" algn="just"/>
            <a:endParaRPr lang="pl-PL" sz="2000" dirty="0">
              <a:solidFill>
                <a:prstClr val="black"/>
              </a:solidFill>
            </a:endParaRPr>
          </a:p>
          <a:p>
            <a:pPr marL="0" lvl="0" indent="0" algn="just">
              <a:buNone/>
            </a:pPr>
            <a:r>
              <a:rPr lang="pl-PL" sz="2000" dirty="0">
                <a:solidFill>
                  <a:prstClr val="black"/>
                </a:solidFill>
              </a:rPr>
              <a:t>Dnia 12 czerwca 2015 r. zawarto Porozumienie w sprawie powierzenia przez Zarząd Województwa Dolnośląskiego zadań w ramach instrumentu ZIT Gminie Wałbrzych - liderowi ZIT AW.</a:t>
            </a:r>
            <a:endParaRPr lang="pl-PL" sz="2000" b="1"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22036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67544" y="2276872"/>
            <a:ext cx="8229600" cy="3849292"/>
          </a:xfrm>
        </p:spPr>
        <p:txBody>
          <a:bodyPr>
            <a:normAutofit/>
          </a:bodyPr>
          <a:lstStyle/>
          <a:p>
            <a:pPr marL="0" lvl="0" indent="0" algn="just">
              <a:buNone/>
            </a:pPr>
            <a:r>
              <a:rPr lang="pl-PL" sz="2000" dirty="0">
                <a:solidFill>
                  <a:prstClr val="black"/>
                </a:solidFill>
              </a:rPr>
              <a:t>Strategia ZIT AW jest najważniejszym dokumentem:</a:t>
            </a:r>
          </a:p>
          <a:p>
            <a:pPr lvl="0" algn="just"/>
            <a:r>
              <a:rPr lang="pl-PL" sz="2000" dirty="0">
                <a:solidFill>
                  <a:prstClr val="black"/>
                </a:solidFill>
              </a:rPr>
              <a:t>wykonawczym do Strategii Rozwoju Aglomeracji Wałbrzyskiej 2013-2020 określającym działania służące rozwiązywaniu problemów gospodarczych, środowiskowych, klimatycznych, demograficznych, społecznych zatwierdzanym przez Prezydenta Miasta Wałbrzycha </a:t>
            </a:r>
            <a:r>
              <a:rPr lang="pl-PL" sz="2000" dirty="0" smtClean="0">
                <a:solidFill>
                  <a:prstClr val="black"/>
                </a:solidFill>
              </a:rPr>
              <a:t>i </a:t>
            </a:r>
            <a:r>
              <a:rPr lang="pl-PL" sz="2000" dirty="0">
                <a:solidFill>
                  <a:prstClr val="black"/>
                </a:solidFill>
              </a:rPr>
              <a:t>opiniowanym przez Komitet Sterujący Aglomeracji Wałbrzyskiej, Instytucję Zarządzająca RPO WD 2014-2020 oraz Ministerstwo Infrastruktury i Rozwoju.</a:t>
            </a:r>
          </a:p>
          <a:p>
            <a:pPr lvl="0" algn="just"/>
            <a:r>
              <a:rPr lang="pl-PL" sz="2000" dirty="0">
                <a:solidFill>
                  <a:prstClr val="black"/>
                </a:solidFill>
              </a:rPr>
              <a:t>regulującym zasady wsparcia w ramach Zintegrowanych Inwestycji Terytorialnych.</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94085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endParaRPr lang="pl-PL" sz="2400" b="1" dirty="0" smtClean="0">
              <a:solidFill>
                <a:srgbClr val="009900"/>
              </a:solidFill>
            </a:endParaRPr>
          </a:p>
          <a:p>
            <a:pPr marL="0" lvl="0" indent="0" algn="just">
              <a:lnSpc>
                <a:spcPct val="110000"/>
              </a:lnSpc>
              <a:buNone/>
            </a:pPr>
            <a:r>
              <a:rPr lang="pl-PL" sz="2400" b="1" dirty="0" smtClean="0">
                <a:solidFill>
                  <a:srgbClr val="009900"/>
                </a:solidFill>
              </a:rPr>
              <a:t>Główne </a:t>
            </a:r>
            <a:r>
              <a:rPr lang="pl-PL" sz="2400" b="1" dirty="0">
                <a:solidFill>
                  <a:srgbClr val="009900"/>
                </a:solidFill>
              </a:rPr>
              <a:t>elementy </a:t>
            </a:r>
            <a:r>
              <a:rPr lang="pl-PL" sz="2400" b="1" dirty="0" smtClean="0">
                <a:solidFill>
                  <a:srgbClr val="009900"/>
                </a:solidFill>
              </a:rPr>
              <a:t>struktury </a:t>
            </a:r>
            <a:r>
              <a:rPr lang="pl-PL" sz="2400" b="1" dirty="0">
                <a:solidFill>
                  <a:srgbClr val="009900"/>
                </a:solidFill>
              </a:rPr>
              <a:t>Strategii ZIT AW</a:t>
            </a:r>
            <a:r>
              <a:rPr lang="pl-PL" sz="2000" b="1" dirty="0" smtClean="0">
                <a:solidFill>
                  <a:srgbClr val="009900"/>
                </a:solidFill>
              </a:rPr>
              <a:t>:</a:t>
            </a:r>
            <a:endParaRPr lang="pl-PL" sz="2000" b="1" dirty="0">
              <a:solidFill>
                <a:srgbClr val="009900"/>
              </a:solidFill>
            </a:endParaRPr>
          </a:p>
          <a:p>
            <a:pPr lvl="0" algn="just">
              <a:lnSpc>
                <a:spcPct val="110000"/>
              </a:lnSpc>
              <a:buFont typeface="Wingdings" panose="05000000000000000000" pitchFamily="2" charset="2"/>
              <a:buChar char="Ø"/>
            </a:pPr>
            <a:r>
              <a:rPr lang="pl-PL" sz="2000" dirty="0">
                <a:solidFill>
                  <a:prstClr val="black"/>
                </a:solidFill>
              </a:rPr>
              <a:t>Diagnoza obszaru realizacji ZIT </a:t>
            </a:r>
            <a:r>
              <a:rPr lang="pl-PL" sz="2000" dirty="0" smtClean="0">
                <a:solidFill>
                  <a:prstClr val="black"/>
                </a:solidFill>
              </a:rPr>
              <a:t>AW</a:t>
            </a:r>
            <a:endParaRPr lang="pl-PL" sz="2000" dirty="0">
              <a:solidFill>
                <a:prstClr val="black"/>
              </a:solidFill>
            </a:endParaRPr>
          </a:p>
          <a:p>
            <a:pPr lvl="0" algn="just">
              <a:lnSpc>
                <a:spcPct val="110000"/>
              </a:lnSpc>
              <a:buFont typeface="Wingdings" panose="05000000000000000000" pitchFamily="2" charset="2"/>
              <a:buChar char="Ø"/>
            </a:pPr>
            <a:r>
              <a:rPr lang="pl-PL" sz="2000" dirty="0" smtClean="0">
                <a:solidFill>
                  <a:prstClr val="black"/>
                </a:solidFill>
              </a:rPr>
              <a:t>Cel </a:t>
            </a:r>
            <a:r>
              <a:rPr lang="pl-PL" sz="2000" dirty="0">
                <a:solidFill>
                  <a:prstClr val="black"/>
                </a:solidFill>
              </a:rPr>
              <a:t>główny, </a:t>
            </a:r>
            <a:r>
              <a:rPr lang="pl-PL" sz="2000" dirty="0" smtClean="0">
                <a:solidFill>
                  <a:prstClr val="black"/>
                </a:solidFill>
              </a:rPr>
              <a:t>cele rozwojowe, priorytety </a:t>
            </a:r>
            <a:r>
              <a:rPr lang="pl-PL" sz="2000" dirty="0">
                <a:solidFill>
                  <a:prstClr val="black"/>
                </a:solidFill>
              </a:rPr>
              <a:t>i</a:t>
            </a:r>
            <a:r>
              <a:rPr lang="pl-PL" sz="2000" dirty="0" smtClean="0">
                <a:solidFill>
                  <a:prstClr val="black"/>
                </a:solidFill>
              </a:rPr>
              <a:t> działania Strategii ZIT AW</a:t>
            </a:r>
            <a:endParaRPr lang="pl-PL" sz="2000" dirty="0">
              <a:solidFill>
                <a:prstClr val="black"/>
              </a:solidFill>
            </a:endParaRPr>
          </a:p>
          <a:p>
            <a:pPr lvl="0" algn="just">
              <a:lnSpc>
                <a:spcPct val="110000"/>
              </a:lnSpc>
              <a:buFont typeface="Wingdings" panose="05000000000000000000" pitchFamily="2" charset="2"/>
              <a:buChar char="Ø"/>
            </a:pPr>
            <a:r>
              <a:rPr lang="pl-PL" sz="2000" dirty="0">
                <a:solidFill>
                  <a:prstClr val="black"/>
                </a:solidFill>
              </a:rPr>
              <a:t>Plan finansowy</a:t>
            </a:r>
          </a:p>
          <a:p>
            <a:pPr lvl="0" algn="just">
              <a:lnSpc>
                <a:spcPct val="110000"/>
              </a:lnSpc>
              <a:buFont typeface="Wingdings" panose="05000000000000000000" pitchFamily="2" charset="2"/>
              <a:buChar char="Ø"/>
            </a:pPr>
            <a:r>
              <a:rPr lang="pl-PL" sz="2000" dirty="0">
                <a:solidFill>
                  <a:prstClr val="black"/>
                </a:solidFill>
              </a:rPr>
              <a:t>Załączniki m.in.  zestawienie wskaźników monitoringu</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577776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r>
              <a:rPr lang="pl-PL" sz="2400" b="1" dirty="0" smtClean="0">
                <a:solidFill>
                  <a:srgbClr val="009900"/>
                </a:solidFill>
              </a:rPr>
              <a:t>Diagnoza </a:t>
            </a:r>
            <a:r>
              <a:rPr lang="pl-PL" sz="2400" b="1" dirty="0">
                <a:solidFill>
                  <a:srgbClr val="009900"/>
                </a:solidFill>
              </a:rPr>
              <a:t>obszaru realizacji ZIT AW dotyczy czterech sfer</a:t>
            </a:r>
            <a:r>
              <a:rPr lang="pl-PL" sz="2400" dirty="0">
                <a:solidFill>
                  <a:prstClr val="black"/>
                </a:solidFill>
              </a:rPr>
              <a:t>:</a:t>
            </a:r>
          </a:p>
          <a:p>
            <a:pPr marL="0" lvl="0" indent="0">
              <a:spcBef>
                <a:spcPts val="0"/>
              </a:spcBef>
              <a:buNone/>
            </a:pPr>
            <a:endParaRPr lang="pl-PL" sz="2200" dirty="0">
              <a:solidFill>
                <a:prstClr val="black"/>
              </a:solidFill>
            </a:endParaRPr>
          </a:p>
          <a:p>
            <a:pPr marL="457200" lvl="0" indent="-457200" algn="just">
              <a:spcBef>
                <a:spcPts val="0"/>
              </a:spcBef>
              <a:buFont typeface="+mj-lt"/>
              <a:buAutoNum type="arabicPeriod"/>
            </a:pPr>
            <a:r>
              <a:rPr lang="pl-PL" sz="2000" dirty="0">
                <a:solidFill>
                  <a:prstClr val="black"/>
                </a:solidFill>
              </a:rPr>
              <a:t>Gospodarczej</a:t>
            </a:r>
          </a:p>
          <a:p>
            <a:pPr marL="457200" lvl="0" indent="-457200" algn="just">
              <a:spcBef>
                <a:spcPts val="0"/>
              </a:spcBef>
              <a:buFont typeface="+mj-lt"/>
              <a:buAutoNum type="arabicPeriod"/>
            </a:pPr>
            <a:r>
              <a:rPr lang="pl-PL" sz="2000" dirty="0">
                <a:solidFill>
                  <a:srgbClr val="009900"/>
                </a:solidFill>
              </a:rPr>
              <a:t>Społecznej</a:t>
            </a:r>
          </a:p>
          <a:p>
            <a:pPr marL="457200" lvl="0" indent="-457200" algn="just">
              <a:spcBef>
                <a:spcPts val="0"/>
              </a:spcBef>
              <a:buFont typeface="+mj-lt"/>
              <a:buAutoNum type="arabicPeriod"/>
            </a:pPr>
            <a:r>
              <a:rPr lang="pl-PL" sz="2000" dirty="0">
                <a:solidFill>
                  <a:prstClr val="black"/>
                </a:solidFill>
              </a:rPr>
              <a:t>Infrastrukturalnej</a:t>
            </a:r>
          </a:p>
          <a:p>
            <a:pPr marL="457200" lvl="0" indent="-457200" algn="just">
              <a:spcBef>
                <a:spcPts val="0"/>
              </a:spcBef>
              <a:buFont typeface="+mj-lt"/>
              <a:buAutoNum type="arabicPeriod"/>
            </a:pPr>
            <a:r>
              <a:rPr lang="pl-PL" sz="2000" dirty="0">
                <a:solidFill>
                  <a:prstClr val="black"/>
                </a:solidFill>
              </a:rPr>
              <a:t>Środowiska naturalnego.</a:t>
            </a:r>
          </a:p>
          <a:p>
            <a:pPr marL="0" lvl="0" indent="0" algn="just">
              <a:spcBef>
                <a:spcPts val="0"/>
              </a:spcBef>
              <a:buNone/>
            </a:pPr>
            <a:endParaRPr lang="pl-PL" sz="2000" dirty="0">
              <a:solidFill>
                <a:prstClr val="black"/>
              </a:solidFill>
            </a:endParaRPr>
          </a:p>
          <a:p>
            <a:pPr marL="0" lvl="0" indent="0" algn="just">
              <a:spcBef>
                <a:spcPts val="0"/>
              </a:spcBef>
              <a:buNone/>
            </a:pPr>
            <a:r>
              <a:rPr lang="pl-PL" sz="2000" dirty="0">
                <a:solidFill>
                  <a:prstClr val="black"/>
                </a:solidFill>
              </a:rPr>
              <a:t>Konkurs odpowiada na problemy zidentyfikowane </a:t>
            </a:r>
            <a:r>
              <a:rPr lang="pl-PL" sz="2000" dirty="0">
                <a:solidFill>
                  <a:srgbClr val="009900"/>
                </a:solidFill>
              </a:rPr>
              <a:t>w sferze społecznej</a:t>
            </a:r>
            <a:r>
              <a:rPr lang="pl-PL" sz="2000" dirty="0">
                <a:solidFill>
                  <a:prstClr val="black"/>
                </a:solidFill>
              </a:rPr>
              <a:t>,</a:t>
            </a:r>
          </a:p>
          <a:p>
            <a:pPr marL="0" lvl="0" indent="0" algn="just">
              <a:spcBef>
                <a:spcPts val="0"/>
              </a:spcBef>
              <a:buNone/>
            </a:pPr>
            <a:r>
              <a:rPr lang="pl-PL" sz="2000" dirty="0">
                <a:solidFill>
                  <a:prstClr val="black"/>
                </a:solidFill>
              </a:rPr>
              <a:t>w której zidentyfikowano obszary  problemowe: demografia, rynek pracy, opieka społeczna,  aktywność, edukacja, zdrowie, kultura.</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1153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980728"/>
            <a:ext cx="8352928"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46841" y="1772816"/>
            <a:ext cx="8229600" cy="4353348"/>
          </a:xfrm>
        </p:spPr>
        <p:txBody>
          <a:bodyPr>
            <a:normAutofit fontScale="92500" lnSpcReduction="20000"/>
          </a:bodyPr>
          <a:lstStyle/>
          <a:p>
            <a:pPr marL="0" lvl="0" indent="0">
              <a:lnSpc>
                <a:spcPct val="120000"/>
              </a:lnSpc>
              <a:spcBef>
                <a:spcPts val="0"/>
              </a:spcBef>
              <a:buNone/>
            </a:pPr>
            <a:r>
              <a:rPr lang="pl-PL" sz="2100" dirty="0">
                <a:solidFill>
                  <a:prstClr val="black"/>
                </a:solidFill>
              </a:rPr>
              <a:t>W  obszarze problemowym edukacja podstawowa, gimnazjalna </a:t>
            </a:r>
            <a:br>
              <a:rPr lang="pl-PL" sz="2100" dirty="0">
                <a:solidFill>
                  <a:prstClr val="black"/>
                </a:solidFill>
              </a:rPr>
            </a:br>
            <a:r>
              <a:rPr lang="pl-PL" sz="2100" dirty="0">
                <a:solidFill>
                  <a:prstClr val="black"/>
                </a:solidFill>
              </a:rPr>
              <a:t>i ponadgimnazjalna zidentyfikowano problem:</a:t>
            </a:r>
          </a:p>
          <a:p>
            <a:pPr marL="0" lvl="0" indent="0">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1900" dirty="0">
                <a:solidFill>
                  <a:prstClr val="black"/>
                </a:solidFill>
              </a:rPr>
              <a:t>Niezadawalający poziom nauczania w szkołach podstawowych </a:t>
            </a:r>
            <a:br>
              <a:rPr lang="pl-PL" sz="1900" dirty="0">
                <a:solidFill>
                  <a:prstClr val="black"/>
                </a:solidFill>
              </a:rPr>
            </a:br>
            <a:r>
              <a:rPr lang="pl-PL" sz="1900" dirty="0">
                <a:solidFill>
                  <a:prstClr val="black"/>
                </a:solidFill>
              </a:rPr>
              <a:t>i gimnazjalnych obrazowany przez wskaźniki odnoszące się do wyników egzaminu końcowego po szkole podstawowej oraz gimnazjum; </a:t>
            </a:r>
          </a:p>
          <a:p>
            <a:pPr marL="0" lvl="0" indent="0" algn="just">
              <a:lnSpc>
                <a:spcPct val="120000"/>
              </a:lnSpc>
              <a:spcBef>
                <a:spcPts val="0"/>
              </a:spcBef>
              <a:buNone/>
            </a:pPr>
            <a:r>
              <a:rPr lang="pl-PL" sz="1900" dirty="0">
                <a:solidFill>
                  <a:prstClr val="black"/>
                </a:solidFill>
              </a:rPr>
              <a:t>  </a:t>
            </a:r>
          </a:p>
          <a:p>
            <a:pPr marL="0" lvl="0" indent="0" algn="just">
              <a:lnSpc>
                <a:spcPct val="120000"/>
              </a:lnSpc>
              <a:spcBef>
                <a:spcPts val="0"/>
              </a:spcBef>
              <a:buNone/>
            </a:pPr>
            <a:r>
              <a:rPr lang="pl-PL" sz="1900" dirty="0">
                <a:solidFill>
                  <a:prstClr val="black"/>
                </a:solidFill>
              </a:rPr>
              <a:t>Wynikiem diagnozy jest określenie strategicznej interwencji</a:t>
            </a:r>
            <a:r>
              <a:rPr lang="pl-PL" sz="1900" b="1" dirty="0">
                <a:solidFill>
                  <a:prstClr val="black"/>
                </a:solidFill>
              </a:rPr>
              <a:t>: </a:t>
            </a:r>
            <a:endParaRPr lang="pl-PL" sz="1900" dirty="0">
              <a:solidFill>
                <a:prstClr val="black"/>
              </a:solidFill>
            </a:endParaRPr>
          </a:p>
          <a:p>
            <a:pPr marL="514350" lvl="0" indent="-514350" algn="just">
              <a:lnSpc>
                <a:spcPct val="120000"/>
              </a:lnSpc>
              <a:spcBef>
                <a:spcPts val="0"/>
              </a:spcBef>
              <a:buFontTx/>
              <a:buAutoNum type="arabicPeriod"/>
            </a:pPr>
            <a:r>
              <a:rPr lang="pl-PL" sz="1900" dirty="0">
                <a:solidFill>
                  <a:prstClr val="black"/>
                </a:solidFill>
              </a:rPr>
              <a:t>Poprawa poziomu edukacji i promowanie uczenia się przez całe życie (wiązki projektów). </a:t>
            </a:r>
          </a:p>
          <a:p>
            <a:pPr marL="0" lvl="0" indent="0" algn="ctr">
              <a:lnSpc>
                <a:spcPct val="120000"/>
              </a:lnSpc>
              <a:spcBef>
                <a:spcPts val="0"/>
              </a:spcBef>
              <a:buNone/>
            </a:pPr>
            <a:r>
              <a:rPr lang="pl-PL" sz="1900" u="sng" dirty="0">
                <a:solidFill>
                  <a:prstClr val="black"/>
                </a:solidFill>
              </a:rPr>
              <a:t>TERYTORIALNY WYMIAR WSPARCIA </a:t>
            </a:r>
          </a:p>
          <a:p>
            <a:pPr marL="0" lvl="0" indent="0" algn="ctr">
              <a:lnSpc>
                <a:spcPct val="120000"/>
              </a:lnSpc>
              <a:spcBef>
                <a:spcPts val="0"/>
              </a:spcBef>
              <a:buNone/>
            </a:pPr>
            <a:endParaRPr lang="pl-PL" sz="1900" dirty="0">
              <a:solidFill>
                <a:prstClr val="black"/>
              </a:solidFill>
            </a:endParaRPr>
          </a:p>
          <a:p>
            <a:pPr marL="0" lvl="0" indent="0" algn="just">
              <a:lnSpc>
                <a:spcPct val="120000"/>
              </a:lnSpc>
              <a:spcBef>
                <a:spcPts val="0"/>
              </a:spcBef>
              <a:buNone/>
            </a:pPr>
            <a:r>
              <a:rPr lang="pl-PL" sz="1900" dirty="0">
                <a:solidFill>
                  <a:prstClr val="black"/>
                </a:solidFill>
              </a:rPr>
              <a:t>Zgodnie z przeprowadzoną diagnozą projekty będą realizowane na terenie całej Aglomeracji Wałbrzyskiej.	</a:t>
            </a:r>
          </a:p>
          <a:p>
            <a:pPr marL="0" lvl="0" indent="0" algn="just">
              <a:lnSpc>
                <a:spcPct val="120000"/>
              </a:lnSpc>
              <a:spcBef>
                <a:spcPts val="0"/>
              </a:spcBef>
              <a:buNone/>
            </a:pPr>
            <a:r>
              <a:rPr lang="pl-PL" sz="2000" dirty="0">
                <a:solidFill>
                  <a:prstClr val="black"/>
                </a:solidFill>
              </a:rPr>
              <a:t>	</a:t>
            </a: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43556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3163</TotalTime>
  <Words>1663</Words>
  <Application>Microsoft Office PowerPoint</Application>
  <PresentationFormat>Pokaz na ekranie (4:3)</PresentationFormat>
  <Paragraphs>529</Paragraphs>
  <Slides>22</Slides>
  <Notes>3</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22</vt:i4>
      </vt:variant>
    </vt:vector>
  </HeadingPairs>
  <TitlesOfParts>
    <vt:vector size="28" baseType="lpstr">
      <vt:lpstr>Arial</vt:lpstr>
      <vt:lpstr>Calibri</vt:lpstr>
      <vt:lpstr>Tahoma</vt:lpstr>
      <vt:lpstr>Times New Roman</vt:lpstr>
      <vt:lpstr>Wingdings</vt:lpstr>
      <vt:lpstr>Motyw pakietu Office</vt:lpstr>
      <vt:lpstr>ZINTEGROWANE INWESTYCJE TERYTORIALNE AGLOMERACJI WAŁBRZYSKIEJ  10.2.4  Zapewnienie równego dostępu do wysokiej jakości edukacji podstawowej, gimnazjalnej i ponadgimnazjalnej- ZIT AW</vt:lpstr>
      <vt:lpstr>Prezentacja programu PowerPoint</vt:lpstr>
      <vt:lpstr>Aglomerację Wałbrzyską (AW) tworzą 22 gminy: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Ogólna pula środków przeznaczonych na dofinansowanie projektów Poddziałanie 10.2.4 Zapewnienie dostępu do wysokiej jakości edukacji podstawowej, gimnazjalnej i ponadgimnazjalnej – ZIT AW  Konkurs nr RPDS.10.02.04-IZ.00-02-223/17 </vt:lpstr>
      <vt:lpstr>     TRANSPOZYCJA PRIORYTETÓW I DZIAŁAŃ STRATEGII ZIT AW  NA DZIAŁANIA  RPO WD 2014-2020  </vt:lpstr>
      <vt:lpstr>Prezentacja programu PowerPoint</vt:lpstr>
      <vt:lpstr>Prezentacja programu PowerPoint</vt:lpstr>
      <vt:lpstr>Prezentacja programu PowerPoint</vt:lpstr>
      <vt:lpstr>Prezentacja programu PowerPoint</vt:lpstr>
      <vt:lpstr>       Punktacja do kryterium nr 1  Wpływ projektu na realizację Strategii ZIT  </vt:lpstr>
      <vt:lpstr>     Punktacja do kryterium nr 2  Wpływ realizacji projektu na realizację wartości docelowej wskaźników monitoringu realizacji celów Strategii ZIT</vt:lpstr>
      <vt:lpstr>     Punktacja do kryterium nr 2  Wpływ realizacji projektu na realizację wartości docelowej wskaźników monitoringu realizacji celów Strategii ZIT</vt:lpstr>
      <vt:lpstr>Punktacja do kryterium nr 3 Komplementarny charakter projektu  </vt:lpstr>
      <vt:lpstr> II sekcja – minimum punktowe</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Dagmara Raczyńska</cp:lastModifiedBy>
  <cp:revision>321</cp:revision>
  <dcterms:created xsi:type="dcterms:W3CDTF">2015-04-22T07:48:15Z</dcterms:created>
  <dcterms:modified xsi:type="dcterms:W3CDTF">2017-02-06T12:57:57Z</dcterms:modified>
</cp:coreProperties>
</file>