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</p:sldMasterIdLst>
  <p:notesMasterIdLst>
    <p:notesMasterId r:id="rId53"/>
  </p:notesMasterIdLst>
  <p:handoutMasterIdLst>
    <p:handoutMasterId r:id="rId54"/>
  </p:handoutMasterIdLst>
  <p:sldIdLst>
    <p:sldId id="373" r:id="rId2"/>
    <p:sldId id="730" r:id="rId3"/>
    <p:sldId id="731" r:id="rId4"/>
    <p:sldId id="732" r:id="rId5"/>
    <p:sldId id="733" r:id="rId6"/>
    <p:sldId id="630" r:id="rId7"/>
    <p:sldId id="724" r:id="rId8"/>
    <p:sldId id="632" r:id="rId9"/>
    <p:sldId id="635" r:id="rId10"/>
    <p:sldId id="725" r:id="rId11"/>
    <p:sldId id="642" r:id="rId12"/>
    <p:sldId id="723" r:id="rId13"/>
    <p:sldId id="736" r:id="rId14"/>
    <p:sldId id="737" r:id="rId15"/>
    <p:sldId id="738" r:id="rId16"/>
    <p:sldId id="739" r:id="rId17"/>
    <p:sldId id="740" r:id="rId18"/>
    <p:sldId id="741" r:id="rId19"/>
    <p:sldId id="742" r:id="rId20"/>
    <p:sldId id="743" r:id="rId21"/>
    <p:sldId id="744" r:id="rId22"/>
    <p:sldId id="745" r:id="rId23"/>
    <p:sldId id="746" r:id="rId24"/>
    <p:sldId id="747" r:id="rId25"/>
    <p:sldId id="672" r:id="rId26"/>
    <p:sldId id="748" r:id="rId27"/>
    <p:sldId id="749" r:id="rId28"/>
    <p:sldId id="761" r:id="rId29"/>
    <p:sldId id="762" r:id="rId30"/>
    <p:sldId id="763" r:id="rId31"/>
    <p:sldId id="734" r:id="rId32"/>
    <p:sldId id="676" r:id="rId33"/>
    <p:sldId id="563" r:id="rId34"/>
    <p:sldId id="729" r:id="rId35"/>
    <p:sldId id="693" r:id="rId36"/>
    <p:sldId id="754" r:id="rId37"/>
    <p:sldId id="755" r:id="rId38"/>
    <p:sldId id="756" r:id="rId39"/>
    <p:sldId id="757" r:id="rId40"/>
    <p:sldId id="758" r:id="rId41"/>
    <p:sldId id="759" r:id="rId42"/>
    <p:sldId id="760" r:id="rId43"/>
    <p:sldId id="764" r:id="rId44"/>
    <p:sldId id="679" r:id="rId45"/>
    <p:sldId id="719" r:id="rId46"/>
    <p:sldId id="680" r:id="rId47"/>
    <p:sldId id="665" r:id="rId48"/>
    <p:sldId id="666" r:id="rId49"/>
    <p:sldId id="600" r:id="rId50"/>
    <p:sldId id="601" r:id="rId51"/>
    <p:sldId id="520" r:id="rId52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6" clrIdx="0">
    <p:extLst>
      <p:ext uri="{19B8F6BF-5375-455C-9EA6-DF929625EA0E}">
        <p15:presenceInfo xmlns:p15="http://schemas.microsoft.com/office/powerpoint/2012/main" userId="S-1-5-21-993268263-2097026863-2477634896-35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85995" autoAdjust="0"/>
  </p:normalViewPr>
  <p:slideViewPr>
    <p:cSldViewPr>
      <p:cViewPr varScale="1">
        <p:scale>
          <a:sx n="100" d="100"/>
          <a:sy n="100" d="100"/>
        </p:scale>
        <p:origin x="21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Forma składania wniosków</a:t>
          </a:r>
          <a:r>
            <a:rPr lang="pl-PL" sz="2400" b="1" dirty="0"/>
            <a:t> </a:t>
          </a:r>
          <a:br>
            <a:rPr lang="pl-PL" sz="2400" b="1" dirty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/>
            <a:t>Wniosek o dofinansowanie powinien zostać wypełniony i złożony </a:t>
          </a:r>
          <a:br>
            <a:rPr lang="pl-PL" sz="1400" dirty="0"/>
          </a:br>
          <a:r>
            <a:rPr lang="pl-PL" sz="1400" dirty="0"/>
            <a:t>za pośrednictwem </a:t>
          </a:r>
          <a:r>
            <a:rPr lang="pl-PL" sz="1400" b="1" dirty="0"/>
            <a:t>Systemu Obsługi Wniosków Aplikacyjnych </a:t>
          </a:r>
          <a:r>
            <a:rPr lang="pl-PL" sz="1400" dirty="0"/>
            <a:t>(SOWA), który jest dostępny poprzez stronę </a:t>
          </a:r>
          <a:r>
            <a:rPr lang="pl-PL" sz="14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/>
            <a:t>Termin rozpoczęcia naboru: </a:t>
          </a:r>
          <a:r>
            <a:rPr lang="pl-PL" sz="1600" b="1" u="sng" dirty="0"/>
            <a:t>6 </a:t>
          </a:r>
          <a:r>
            <a:rPr lang="pl-PL" sz="1600" b="1" u="sng" dirty="0" smtClean="0"/>
            <a:t>marca </a:t>
          </a:r>
          <a:r>
            <a:rPr lang="pl-PL" sz="1600" b="1" u="sng" dirty="0"/>
            <a:t>2017 r. godz.08.00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Termin składania wniosków</a:t>
          </a: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DB1400F5-3FD2-4ADC-B1F1-558B214419B9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endParaRPr lang="pl-PL" sz="1400" b="1" dirty="0"/>
        </a:p>
      </dgm:t>
    </dgm:pt>
    <dgm:pt modelId="{D16238F4-C7B6-407C-BF7F-EF57A639FBA1}" type="parTrans" cxnId="{EF677A84-396C-4FC9-BD1D-2E6E32EB961C}">
      <dgm:prSet/>
      <dgm:spPr/>
      <dgm:t>
        <a:bodyPr/>
        <a:lstStyle/>
        <a:p>
          <a:endParaRPr lang="pl-PL"/>
        </a:p>
      </dgm:t>
    </dgm:pt>
    <dgm:pt modelId="{3115AAD9-D11E-48BD-AEC2-79C6193C1DA0}" type="sibTrans" cxnId="{EF677A84-396C-4FC9-BD1D-2E6E32EB961C}">
      <dgm:prSet/>
      <dgm:spPr/>
      <dgm:t>
        <a:bodyPr/>
        <a:lstStyle/>
        <a:p>
          <a:endParaRPr lang="pl-PL"/>
        </a:p>
      </dgm:t>
    </dgm:pt>
    <dgm:pt modelId="{736468A8-E26C-479D-8CB4-0CCA39DE0F77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0" dirty="0"/>
            <a:t>Jednocześnie do siedziby IOK (IZ RPO WD) należy dostarczyć jeden egzemplarz wydrukowanej z systemu SOWA </a:t>
          </a:r>
          <a:r>
            <a:rPr lang="pl-PL" sz="1400" b="1" dirty="0"/>
            <a:t>papierowej wersji wniosku</a:t>
          </a:r>
          <a:r>
            <a:rPr lang="pl-PL" sz="1400" b="0" dirty="0"/>
            <a:t>, opatrzonej czytelnym podpisem lub parafą z pieczęcią osoby/</a:t>
          </a:r>
          <a:r>
            <a:rPr lang="pl-PL" sz="1400" b="0" dirty="0" err="1"/>
            <a:t>ób</a:t>
          </a:r>
          <a:r>
            <a:rPr lang="pl-PL" sz="1400" b="0" dirty="0"/>
            <a:t> uprawnionej/</a:t>
          </a:r>
          <a:r>
            <a:rPr lang="pl-PL" sz="1400" b="0" dirty="0" err="1"/>
            <a:t>ych</a:t>
          </a:r>
          <a:r>
            <a:rPr lang="pl-PL" sz="1400" b="0" dirty="0"/>
            <a:t> do reprezentowania Wnioskodawcy (wraz z podpisanymi załącznikami – jeśli dotyczy).</a:t>
          </a:r>
        </a:p>
      </dgm:t>
    </dgm:pt>
    <dgm:pt modelId="{77F0F1FE-1A4F-49AD-A180-2E6A177232DD}" type="parTrans" cxnId="{911A0F68-2167-4A50-B485-EE32286BE36D}">
      <dgm:prSet/>
      <dgm:spPr/>
      <dgm:t>
        <a:bodyPr/>
        <a:lstStyle/>
        <a:p>
          <a:endParaRPr lang="pl-PL"/>
        </a:p>
      </dgm:t>
    </dgm:pt>
    <dgm:pt modelId="{29CD14BC-2BBC-4E10-A9B7-C1F94497C854}" type="sibTrans" cxnId="{911A0F68-2167-4A50-B485-EE32286BE36D}">
      <dgm:prSet/>
      <dgm:spPr/>
      <dgm:t>
        <a:bodyPr/>
        <a:lstStyle/>
        <a:p>
          <a:endParaRPr lang="pl-PL"/>
        </a:p>
      </dgm:t>
    </dgm:pt>
    <dgm:pt modelId="{E2F411D0-EA6E-4603-8532-482CFA94210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endParaRPr lang="pl-PL" sz="1400" b="1" dirty="0"/>
        </a:p>
      </dgm:t>
    </dgm:pt>
    <dgm:pt modelId="{D44A64F6-F422-4DAF-B830-DB7B2750E0BF}" type="parTrans" cxnId="{6CB1E4A4-7162-4387-87CC-5F9E07A25266}">
      <dgm:prSet/>
      <dgm:spPr/>
      <dgm:t>
        <a:bodyPr/>
        <a:lstStyle/>
        <a:p>
          <a:endParaRPr lang="pl-PL"/>
        </a:p>
      </dgm:t>
    </dgm:pt>
    <dgm:pt modelId="{F851BD75-B1E0-408A-91CC-D8C62FA184F4}" type="sibTrans" cxnId="{6CB1E4A4-7162-4387-87CC-5F9E07A25266}">
      <dgm:prSet/>
      <dgm:spPr/>
      <dgm:t>
        <a:bodyPr/>
        <a:lstStyle/>
        <a:p>
          <a:endParaRPr lang="pl-PL"/>
        </a:p>
      </dgm:t>
    </dgm:pt>
    <dgm:pt modelId="{CFBBA619-907D-4722-954C-43E8DDE9BD83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Termin zakończenia naboru: </a:t>
          </a:r>
          <a:r>
            <a:rPr lang="pl-PL" sz="1600" b="1" u="sng" dirty="0" smtClean="0">
              <a:solidFill>
                <a:schemeClr val="tx1"/>
              </a:solidFill>
            </a:rPr>
            <a:t>20 marca</a:t>
          </a:r>
          <a:r>
            <a:rPr lang="pl-PL" sz="1600" b="1" u="sng" dirty="0" smtClean="0"/>
            <a:t> </a:t>
          </a:r>
          <a:r>
            <a:rPr lang="pl-PL" sz="1600" b="1" u="sng" dirty="0"/>
            <a:t>2017 r. godz.15.00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14B35694-22F0-40DA-B89C-0FD195744395}" type="parTrans" cxnId="{623D398F-B0EB-436F-9912-FBE45242FE2E}">
      <dgm:prSet/>
      <dgm:spPr/>
      <dgm:t>
        <a:bodyPr/>
        <a:lstStyle/>
        <a:p>
          <a:endParaRPr lang="pl-PL"/>
        </a:p>
      </dgm:t>
    </dgm:pt>
    <dgm:pt modelId="{71A91694-C37A-48A9-82E4-491A1474D0B4}" type="sibTrans" cxnId="{623D398F-B0EB-436F-9912-FBE45242FE2E}">
      <dgm:prSet/>
      <dgm:spPr/>
      <dgm:t>
        <a:bodyPr/>
        <a:lstStyle/>
        <a:p>
          <a:endParaRPr lang="pl-PL"/>
        </a:p>
      </dgm:t>
    </dgm:pt>
    <dgm:pt modelId="{60FB2C38-1A01-4EC9-BF8F-D4B1929D93AA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b="1" dirty="0">
            <a:solidFill>
              <a:srgbClr val="B466E0"/>
            </a:solidFill>
          </a:endParaRPr>
        </a:p>
      </dgm:t>
    </dgm:pt>
    <dgm:pt modelId="{4AC852DD-F838-4856-8712-07AD4FB207DE}" type="parTrans" cxnId="{0B0DC43F-A0C4-4D67-AC48-9B4F9060C963}">
      <dgm:prSet/>
      <dgm:spPr/>
      <dgm:t>
        <a:bodyPr/>
        <a:lstStyle/>
        <a:p>
          <a:endParaRPr lang="pl-PL"/>
        </a:p>
      </dgm:t>
    </dgm:pt>
    <dgm:pt modelId="{CC694427-3D42-48E7-94A3-1AB83CE11547}" type="sibTrans" cxnId="{0B0DC43F-A0C4-4D67-AC48-9B4F9060C963}">
      <dgm:prSet/>
      <dgm:spPr/>
      <dgm:t>
        <a:bodyPr/>
        <a:lstStyle/>
        <a:p>
          <a:endParaRPr lang="pl-PL"/>
        </a:p>
      </dgm:t>
    </dgm:pt>
    <dgm:pt modelId="{BF938C6F-602D-445F-BC93-10C314DB84C6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600" b="0" dirty="0">
              <a:solidFill>
                <a:schemeClr val="tx1"/>
              </a:solidFill>
            </a:rPr>
            <a:t>We wskazanym wyżej terminie należy złożyć wniosek </a:t>
          </a:r>
          <a:br>
            <a:rPr lang="pl-PL" sz="1600" b="0" dirty="0">
              <a:solidFill>
                <a:schemeClr val="tx1"/>
              </a:solidFill>
            </a:rPr>
          </a:br>
          <a:r>
            <a:rPr lang="pl-PL" sz="1600" b="0" dirty="0">
              <a:solidFill>
                <a:schemeClr val="tx1"/>
              </a:solidFill>
            </a:rPr>
            <a:t>w wersji elektronicznej za pośrednictwem systemu SOWA oraz w wersji papierowej</a:t>
          </a:r>
          <a:endParaRPr lang="pl-PL" sz="1600" b="0" u="sng" dirty="0">
            <a:solidFill>
              <a:schemeClr val="tx1"/>
            </a:solidFill>
          </a:endParaRPr>
        </a:p>
      </dgm:t>
    </dgm:pt>
    <dgm:pt modelId="{33189696-F25B-4AC3-A039-BA050CFE5789}" type="parTrans" cxnId="{A2801683-8553-4F18-BF25-456EA0EBB46A}">
      <dgm:prSet/>
      <dgm:spPr/>
      <dgm:t>
        <a:bodyPr/>
        <a:lstStyle/>
        <a:p>
          <a:endParaRPr lang="pl-PL"/>
        </a:p>
      </dgm:t>
    </dgm:pt>
    <dgm:pt modelId="{ED3BA2A9-B95E-4A56-BDC3-54B9620D6399}" type="sibTrans" cxnId="{A2801683-8553-4F18-BF25-456EA0EBB46A}">
      <dgm:prSet/>
      <dgm:spPr/>
      <dgm:t>
        <a:bodyPr/>
        <a:lstStyle/>
        <a:p>
          <a:endParaRPr lang="pl-PL"/>
        </a:p>
      </dgm:t>
    </dgm:pt>
    <dgm:pt modelId="{266B6F82-9144-4118-8A8C-F617EBB6576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dirty="0">
            <a:solidFill>
              <a:srgbClr val="B466E0"/>
            </a:solidFill>
          </a:endParaRPr>
        </a:p>
      </dgm:t>
    </dgm:pt>
    <dgm:pt modelId="{2B1DA73E-63F9-4AD8-B770-ABCB20A7EEA8}" type="parTrans" cxnId="{D357FE1C-4D9F-4DD0-9EFC-FBAB1C9EE6DC}">
      <dgm:prSet/>
      <dgm:spPr/>
      <dgm:t>
        <a:bodyPr/>
        <a:lstStyle/>
        <a:p>
          <a:endParaRPr lang="pl-PL"/>
        </a:p>
      </dgm:t>
    </dgm:pt>
    <dgm:pt modelId="{6ABA4689-0AA8-4E16-A404-9101DA1C570B}" type="sibTrans" cxnId="{D357FE1C-4D9F-4DD0-9EFC-FBAB1C9EE6DC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3BE6744-E289-4362-8F92-25AAB0BF322B}" type="presOf" srcId="{32EE9BBF-B02B-4DE9-A826-A3930A24887B}" destId="{5DB3C171-F262-490B-B8BB-BFFA46B0586B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551C583B-298D-41B5-B6C7-CD3AB000E435}" type="presOf" srcId="{621AB93B-5B7B-404A-AAC6-82585374894E}" destId="{30A5BAFA-D867-4432-A555-078896BF780D}" srcOrd="0" destOrd="0" presId="urn:microsoft.com/office/officeart/2005/8/layout/vList5"/>
    <dgm:cxn modelId="{623D398F-B0EB-436F-9912-FBE45242FE2E}" srcId="{9C158368-C9E0-4942-8526-5CE49BCD721C}" destId="{CFBBA619-907D-4722-954C-43E8DDE9BD83}" srcOrd="2" destOrd="0" parTransId="{14B35694-22F0-40DA-B89C-0FD195744395}" sibTransId="{71A91694-C37A-48A9-82E4-491A1474D0B4}"/>
    <dgm:cxn modelId="{911A0F68-2167-4A50-B485-EE32286BE36D}" srcId="{621AB93B-5B7B-404A-AAC6-82585374894E}" destId="{736468A8-E26C-479D-8CB4-0CCA39DE0F77}" srcOrd="2" destOrd="0" parTransId="{77F0F1FE-1A4F-49AD-A180-2E6A177232DD}" sibTransId="{29CD14BC-2BBC-4E10-A9B7-C1F94497C854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73ABC11D-85DF-4C8E-A56E-6928AE5147C5}" type="presOf" srcId="{CFBBA619-907D-4722-954C-43E8DDE9BD83}" destId="{6057DA86-162F-440C-8D5E-0A6D86B8CF0F}" srcOrd="0" destOrd="2" presId="urn:microsoft.com/office/officeart/2005/8/layout/vList5"/>
    <dgm:cxn modelId="{2BB5EC68-A10C-4BF7-8867-47D9F559A22D}" type="presOf" srcId="{266B6F82-9144-4118-8A8C-F617EBB65760}" destId="{6057DA86-162F-440C-8D5E-0A6D86B8CF0F}" srcOrd="0" destOrd="3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A336F5DF-A46E-4961-9BCF-6E489D970185}" type="presOf" srcId="{1A53B528-4B73-4476-AAA3-DA53D8694E89}" destId="{A82570EB-9047-4C30-B34C-BC41F943A042}" srcOrd="0" destOrd="0" presId="urn:microsoft.com/office/officeart/2005/8/layout/vList5"/>
    <dgm:cxn modelId="{EF677A84-396C-4FC9-BD1D-2E6E32EB961C}" srcId="{621AB93B-5B7B-404A-AAC6-82585374894E}" destId="{DB1400F5-3FD2-4ADC-B1F1-558B214419B9}" srcOrd="3" destOrd="0" parTransId="{D16238F4-C7B6-407C-BF7F-EF57A639FBA1}" sibTransId="{3115AAD9-D11E-48BD-AEC2-79C6193C1DA0}"/>
    <dgm:cxn modelId="{0B0DC43F-A0C4-4D67-AC48-9B4F9060C963}" srcId="{9C158368-C9E0-4942-8526-5CE49BCD721C}" destId="{60FB2C38-1A01-4EC9-BF8F-D4B1929D93AA}" srcOrd="1" destOrd="0" parTransId="{4AC852DD-F838-4856-8712-07AD4FB207DE}" sibTransId="{CC694427-3D42-48E7-94A3-1AB83CE11547}"/>
    <dgm:cxn modelId="{6CB1E4A4-7162-4387-87CC-5F9E07A25266}" srcId="{621AB93B-5B7B-404A-AAC6-82585374894E}" destId="{E2F411D0-EA6E-4603-8532-482CFA942104}" srcOrd="1" destOrd="0" parTransId="{D44A64F6-F422-4DAF-B830-DB7B2750E0BF}" sibTransId="{F851BD75-B1E0-408A-91CC-D8C62FA184F4}"/>
    <dgm:cxn modelId="{1B659304-5633-4361-8D76-29EF50FA12C3}" type="presOf" srcId="{BF938C6F-602D-445F-BC93-10C314DB84C6}" destId="{6057DA86-162F-440C-8D5E-0A6D86B8CF0F}" srcOrd="0" destOrd="4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D357FE1C-4D9F-4DD0-9EFC-FBAB1C9EE6DC}" srcId="{9C158368-C9E0-4942-8526-5CE49BCD721C}" destId="{266B6F82-9144-4118-8A8C-F617EBB65760}" srcOrd="3" destOrd="0" parTransId="{2B1DA73E-63F9-4AD8-B770-ABCB20A7EEA8}" sibTransId="{6ABA4689-0AA8-4E16-A404-9101DA1C570B}"/>
    <dgm:cxn modelId="{CADC1E34-D8F8-4E1D-BA7B-5D79D320F34A}" type="presOf" srcId="{DB1400F5-3FD2-4ADC-B1F1-558B214419B9}" destId="{5DB3C171-F262-490B-B8BB-BFFA46B0586B}" srcOrd="0" destOrd="3" presId="urn:microsoft.com/office/officeart/2005/8/layout/vList5"/>
    <dgm:cxn modelId="{D139EE11-7F98-421B-AFEF-6ED60674E05F}" type="presOf" srcId="{DA6E603D-E34D-4EC6-B48D-740809166CA4}" destId="{6057DA86-162F-440C-8D5E-0A6D86B8CF0F}" srcOrd="0" destOrd="0" presId="urn:microsoft.com/office/officeart/2005/8/layout/vList5"/>
    <dgm:cxn modelId="{A2801683-8553-4F18-BF25-456EA0EBB46A}" srcId="{9C158368-C9E0-4942-8526-5CE49BCD721C}" destId="{BF938C6F-602D-445F-BC93-10C314DB84C6}" srcOrd="4" destOrd="0" parTransId="{33189696-F25B-4AC3-A039-BA050CFE5789}" sibTransId="{ED3BA2A9-B95E-4A56-BDC3-54B9620D6399}"/>
    <dgm:cxn modelId="{195584F5-0B2A-416C-92AF-0CEE4CF46193}" type="presOf" srcId="{9C158368-C9E0-4942-8526-5CE49BCD721C}" destId="{EC26B3CA-5F55-4ED6-AEA1-83422FEC2FA3}" srcOrd="0" destOrd="0" presId="urn:microsoft.com/office/officeart/2005/8/layout/vList5"/>
    <dgm:cxn modelId="{3CFE8598-1A90-4AA7-BBF8-D0CC04FD1A95}" type="presOf" srcId="{E2F411D0-EA6E-4603-8532-482CFA942104}" destId="{5DB3C171-F262-490B-B8BB-BFFA46B0586B}" srcOrd="0" destOrd="1" presId="urn:microsoft.com/office/officeart/2005/8/layout/vList5"/>
    <dgm:cxn modelId="{4FADF800-801A-4EC1-9BCE-C339C24D86CD}" type="presOf" srcId="{736468A8-E26C-479D-8CB4-0CCA39DE0F77}" destId="{5DB3C171-F262-490B-B8BB-BFFA46B0586B}" srcOrd="0" destOrd="2" presId="urn:microsoft.com/office/officeart/2005/8/layout/vList5"/>
    <dgm:cxn modelId="{67308FE5-6659-417E-88E0-AF479F214055}" type="presOf" srcId="{60FB2C38-1A01-4EC9-BF8F-D4B1929D93AA}" destId="{6057DA86-162F-440C-8D5E-0A6D86B8CF0F}" srcOrd="0" destOrd="1" presId="urn:microsoft.com/office/officeart/2005/8/layout/vList5"/>
    <dgm:cxn modelId="{73EDF7CB-D929-4081-8B0D-E3066241D077}" type="presParOf" srcId="{A82570EB-9047-4C30-B34C-BC41F943A042}" destId="{74CEAA77-1A9F-4EE7-8009-B36DC94847D6}" srcOrd="0" destOrd="0" presId="urn:microsoft.com/office/officeart/2005/8/layout/vList5"/>
    <dgm:cxn modelId="{1187519F-A9E5-443C-A2B3-BB2D2FC249E7}" type="presParOf" srcId="{74CEAA77-1A9F-4EE7-8009-B36DC94847D6}" destId="{30A5BAFA-D867-4432-A555-078896BF780D}" srcOrd="0" destOrd="0" presId="urn:microsoft.com/office/officeart/2005/8/layout/vList5"/>
    <dgm:cxn modelId="{622D9505-2BCB-4CDD-A84D-B5865EB4C28E}" type="presParOf" srcId="{74CEAA77-1A9F-4EE7-8009-B36DC94847D6}" destId="{5DB3C171-F262-490B-B8BB-BFFA46B0586B}" srcOrd="1" destOrd="0" presId="urn:microsoft.com/office/officeart/2005/8/layout/vList5"/>
    <dgm:cxn modelId="{38522BDE-C14E-4519-9463-4889DDFEF20E}" type="presParOf" srcId="{A82570EB-9047-4C30-B34C-BC41F943A042}" destId="{21203062-3061-4CFA-A1DC-A3C8D1B70C6A}" srcOrd="1" destOrd="0" presId="urn:microsoft.com/office/officeart/2005/8/layout/vList5"/>
    <dgm:cxn modelId="{9EAC8F0A-D1EF-41FD-9121-AFD3A105E5B4}" type="presParOf" srcId="{A82570EB-9047-4C30-B34C-BC41F943A042}" destId="{AAC7EB03-0D34-4E53-AA54-FF39894E56F4}" srcOrd="2" destOrd="0" presId="urn:microsoft.com/office/officeart/2005/8/layout/vList5"/>
    <dgm:cxn modelId="{89563CB4-2748-49C1-AFE8-2058CA20B7F4}" type="presParOf" srcId="{AAC7EB03-0D34-4E53-AA54-FF39894E56F4}" destId="{EC26B3CA-5F55-4ED6-AEA1-83422FEC2FA3}" srcOrd="0" destOrd="0" presId="urn:microsoft.com/office/officeart/2005/8/layout/vList5"/>
    <dgm:cxn modelId="{0F89EC93-8E0F-453C-A999-7636D6304C30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Miejsce  składania wniosków</a:t>
          </a:r>
        </a:p>
        <a:p>
          <a:r>
            <a:rPr lang="pl-PL" sz="2000" b="1" dirty="0">
              <a:solidFill>
                <a:schemeClr val="tx1"/>
              </a:solidFill>
            </a:rPr>
            <a:t>(osobiście lub za pośrednictwem kuriera)</a:t>
          </a:r>
          <a:r>
            <a:rPr lang="pl-PL" sz="2000" b="1" dirty="0"/>
            <a:t> </a:t>
          </a:r>
          <a:r>
            <a:rPr lang="pl-PL" sz="2400" b="1" dirty="0"/>
            <a:t/>
          </a:r>
          <a:br>
            <a:rPr lang="pl-PL" sz="2400" b="1" dirty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600"/>
            </a:spcAft>
          </a:pPr>
          <a:r>
            <a:rPr lang="pl-PL" sz="1800" b="1" dirty="0"/>
            <a:t>Kancelaria Departamentu Funduszy Europejskich,                                    Urząd Marszałkowski Województwa Dolnośląskiego                    Departament Funduszy  Europejskich                                                                ul. Mazowiecka 17, 50-412 Wrocław                                        IV piętro, pokój  4007</a:t>
          </a:r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800" b="1" dirty="0"/>
            <a:t>Urząd Marszałkowski Województwa Dolnośląskiego                    Departament Funduszy  Europejskich                                                                ul. Mazowiecka 17, 50-412 Wrocław</a:t>
          </a:r>
          <a:endParaRPr lang="pl-PL" sz="1800" b="1" u="none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Miejsce składania wniosków</a:t>
          </a:r>
        </a:p>
        <a:p>
          <a:r>
            <a:rPr lang="pl-PL" sz="2000" b="1" dirty="0">
              <a:solidFill>
                <a:schemeClr val="tx1"/>
              </a:solidFill>
            </a:rPr>
            <a:t>(za pośrednictwem polskiego operatora wyznaczonego)</a:t>
          </a: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4F7F1E50-9266-46F4-A643-DA6217E5C102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600" dirty="0"/>
            <a:t>Zgodnie z art. 57 § 5 KPA, termin uważa się za zachowany, jeżeli przed jego upływem nadano pismo w polskiej placówce pocztowej operatora wyznaczonego tj. Poczcie Polskiej S.A. W takim wypadku </a:t>
          </a:r>
          <a:r>
            <a:rPr lang="pl-PL" sz="1600" b="1" dirty="0"/>
            <a:t>decyduje data stempla pocztowego</a:t>
          </a:r>
          <a:r>
            <a:rPr lang="pl-PL" sz="1600" dirty="0"/>
            <a:t>.</a:t>
          </a:r>
          <a:r>
            <a:rPr lang="pl-PL" sz="1600" b="1" dirty="0"/>
            <a:t>                                   </a:t>
          </a:r>
          <a:endParaRPr lang="pl-PL" sz="1600" b="1" u="none" dirty="0">
            <a:solidFill>
              <a:schemeClr val="tx1"/>
            </a:solidFill>
          </a:endParaRPr>
        </a:p>
      </dgm:t>
    </dgm:pt>
    <dgm:pt modelId="{2A9E5DDC-57F5-4107-AE3B-9CCC8C4A970B}" type="parTrans" cxnId="{59E2F7CB-FCB2-437A-A1D1-2053905B4CCC}">
      <dgm:prSet/>
      <dgm:spPr/>
    </dgm:pt>
    <dgm:pt modelId="{7C231CED-D660-4B88-B2A5-3AA17CE5F3A2}" type="sibTrans" cxnId="{59E2F7CB-FCB2-437A-A1D1-2053905B4CCC}">
      <dgm:prSet/>
      <dgm:spPr/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01C2AFE5-0BBE-4881-B3C4-44E6400DF035}" type="presOf" srcId="{32EE9BBF-B02B-4DE9-A826-A3930A24887B}" destId="{5DB3C171-F262-490B-B8BB-BFFA46B0586B}" srcOrd="0" destOrd="0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36E0026D-14EB-4F20-AFC5-BDCE5E670C5C}" type="presOf" srcId="{4F7F1E50-9266-46F4-A643-DA6217E5C102}" destId="{6057DA86-162F-440C-8D5E-0A6D86B8CF0F}" srcOrd="0" destOrd="1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5676B4D5-F375-455A-A8B8-79B1C2282B39}" type="presOf" srcId="{621AB93B-5B7B-404A-AAC6-82585374894E}" destId="{30A5BAFA-D867-4432-A555-078896BF780D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59E2F7CB-FCB2-437A-A1D1-2053905B4CCC}" srcId="{9C158368-C9E0-4942-8526-5CE49BCD721C}" destId="{4F7F1E50-9266-46F4-A643-DA6217E5C102}" srcOrd="1" destOrd="0" parTransId="{2A9E5DDC-57F5-4107-AE3B-9CCC8C4A970B}" sibTransId="{7C231CED-D660-4B88-B2A5-3AA17CE5F3A2}"/>
    <dgm:cxn modelId="{3C29B8F3-17AD-4343-B343-C647314262F6}" type="presOf" srcId="{9C158368-C9E0-4942-8526-5CE49BCD721C}" destId="{EC26B3CA-5F55-4ED6-AEA1-83422FEC2FA3}" srcOrd="0" destOrd="0" presId="urn:microsoft.com/office/officeart/2005/8/layout/vList5"/>
    <dgm:cxn modelId="{7163A3B6-2EBA-4041-8319-4F082A07A5D6}" type="presOf" srcId="{1A53B528-4B73-4476-AAA3-DA53D8694E89}" destId="{A82570EB-9047-4C30-B34C-BC41F943A042}" srcOrd="0" destOrd="0" presId="urn:microsoft.com/office/officeart/2005/8/layout/vList5"/>
    <dgm:cxn modelId="{B1E3551D-A9EF-453E-935B-5023BA62E673}" type="presOf" srcId="{DA6E603D-E34D-4EC6-B48D-740809166CA4}" destId="{6057DA86-162F-440C-8D5E-0A6D86B8CF0F}" srcOrd="0" destOrd="0" presId="urn:microsoft.com/office/officeart/2005/8/layout/vList5"/>
    <dgm:cxn modelId="{37900FB2-AAE5-425C-9BD8-21B8E32B2029}" type="presParOf" srcId="{A82570EB-9047-4C30-B34C-BC41F943A042}" destId="{74CEAA77-1A9F-4EE7-8009-B36DC94847D6}" srcOrd="0" destOrd="0" presId="urn:microsoft.com/office/officeart/2005/8/layout/vList5"/>
    <dgm:cxn modelId="{6515A527-BD46-4825-8F09-E17AE5AEB453}" type="presParOf" srcId="{74CEAA77-1A9F-4EE7-8009-B36DC94847D6}" destId="{30A5BAFA-D867-4432-A555-078896BF780D}" srcOrd="0" destOrd="0" presId="urn:microsoft.com/office/officeart/2005/8/layout/vList5"/>
    <dgm:cxn modelId="{DCC0C85C-3E0B-48A9-A643-82965E6B2E76}" type="presParOf" srcId="{74CEAA77-1A9F-4EE7-8009-B36DC94847D6}" destId="{5DB3C171-F262-490B-B8BB-BFFA46B0586B}" srcOrd="1" destOrd="0" presId="urn:microsoft.com/office/officeart/2005/8/layout/vList5"/>
    <dgm:cxn modelId="{9B95400B-EB0F-4A08-B4A1-6A8DE98A20E4}" type="presParOf" srcId="{A82570EB-9047-4C30-B34C-BC41F943A042}" destId="{21203062-3061-4CFA-A1DC-A3C8D1B70C6A}" srcOrd="1" destOrd="0" presId="urn:microsoft.com/office/officeart/2005/8/layout/vList5"/>
    <dgm:cxn modelId="{69C53AB8-82DA-4E2F-B71F-9A0AE4773A15}" type="presParOf" srcId="{A82570EB-9047-4C30-B34C-BC41F943A042}" destId="{AAC7EB03-0D34-4E53-AA54-FF39894E56F4}" srcOrd="2" destOrd="0" presId="urn:microsoft.com/office/officeart/2005/8/layout/vList5"/>
    <dgm:cxn modelId="{8D4253DD-B099-42AF-A3AB-9E5E44BA9B98}" type="presParOf" srcId="{AAC7EB03-0D34-4E53-AA54-FF39894E56F4}" destId="{EC26B3CA-5F55-4ED6-AEA1-83422FEC2FA3}" srcOrd="0" destOrd="0" presId="urn:microsoft.com/office/officeart/2005/8/layout/vList5"/>
    <dgm:cxn modelId="{1FC88657-C84B-4261-8195-2DD9D73CCB50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682910" y="-1385354"/>
          <a:ext cx="3075733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400" kern="1200" dirty="0"/>
            <a:t>Wniosek o dofinansowanie powinien zostać wypełniony i złożony </a:t>
          </a:r>
          <a:br>
            <a:rPr lang="pl-PL" sz="1400" kern="1200" dirty="0"/>
          </a:br>
          <a:r>
            <a:rPr lang="pl-PL" sz="1400" kern="1200" dirty="0"/>
            <a:t>za pośrednictwem </a:t>
          </a:r>
          <a:r>
            <a:rPr lang="pl-PL" sz="1400" b="1" kern="1200" dirty="0"/>
            <a:t>Systemu Obsługi Wniosków Aplikacyjnych </a:t>
          </a:r>
          <a:r>
            <a:rPr lang="pl-PL" sz="1400" kern="1200" dirty="0"/>
            <a:t>(SOWA), który jest dostępny poprzez stronę </a:t>
          </a:r>
          <a:r>
            <a:rPr lang="pl-PL" sz="1400" kern="12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400" b="0" kern="1200" dirty="0"/>
            <a:t>Jednocześnie do siedziby IOK (IZ RPO WD) należy dostarczyć jeden egzemplarz wydrukowanej z systemu SOWA </a:t>
          </a:r>
          <a:r>
            <a:rPr lang="pl-PL" sz="1400" b="1" kern="1200" dirty="0"/>
            <a:t>papierowej wersji wniosku</a:t>
          </a:r>
          <a:r>
            <a:rPr lang="pl-PL" sz="1400" b="0" kern="1200" dirty="0"/>
            <a:t>, opatrzonej czytelnym podpisem lub parafą z pieczęcią osoby/</a:t>
          </a:r>
          <a:r>
            <a:rPr lang="pl-PL" sz="1400" b="0" kern="1200" dirty="0" err="1"/>
            <a:t>ób</a:t>
          </a:r>
          <a:r>
            <a:rPr lang="pl-PL" sz="1400" b="0" kern="1200" dirty="0"/>
            <a:t> uprawnionej/</a:t>
          </a:r>
          <a:r>
            <a:rPr lang="pl-PL" sz="1400" b="0" kern="1200" dirty="0" err="1"/>
            <a:t>ych</a:t>
          </a:r>
          <a:r>
            <a:rPr lang="pl-PL" sz="1400" b="0" kern="1200" dirty="0"/>
            <a:t> do reprezentowania Wnioskodawcy (wraz z podpisanymi załącznikami – jeśli dotyczy).</a:t>
          </a:r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pl-PL" sz="1400" b="1" kern="1200" dirty="0"/>
        </a:p>
      </dsp:txBody>
      <dsp:txXfrm rot="-5400000">
        <a:off x="3297555" y="150146"/>
        <a:ext cx="5696299" cy="2775443"/>
      </dsp:txXfrm>
    </dsp:sp>
    <dsp:sp modelId="{30A5BAFA-D867-4432-A555-078896BF780D}">
      <dsp:nvSpPr>
        <dsp:cNvPr id="0" name=""/>
        <dsp:cNvSpPr/>
      </dsp:nvSpPr>
      <dsp:spPr>
        <a:xfrm>
          <a:off x="28727" y="216018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>
              <a:solidFill>
                <a:schemeClr val="tx1"/>
              </a:solidFill>
            </a:rPr>
            <a:t>Forma składania wniosków</a:t>
          </a:r>
          <a:r>
            <a:rPr lang="pl-PL" sz="2400" b="1" kern="1200" dirty="0"/>
            <a:t> </a:t>
          </a:r>
          <a:br>
            <a:rPr lang="pl-PL" sz="2400" b="1" kern="1200" dirty="0"/>
          </a:br>
          <a:endParaRPr lang="pl-PL" sz="2400" b="1" kern="1200" dirty="0"/>
        </a:p>
      </dsp:txBody>
      <dsp:txXfrm>
        <a:off x="158731" y="346022"/>
        <a:ext cx="3028617" cy="2403130"/>
      </dsp:txXfrm>
    </dsp:sp>
    <dsp:sp modelId="{6057DA86-162F-440C-8D5E-0A6D86B8CF0F}">
      <dsp:nvSpPr>
        <dsp:cNvPr id="0" name=""/>
        <dsp:cNvSpPr/>
      </dsp:nvSpPr>
      <dsp:spPr>
        <a:xfrm rot="5400000">
          <a:off x="4882229" y="1619858"/>
          <a:ext cx="2668166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/>
            <a:t>Termin rozpoczęcia naboru: </a:t>
          </a:r>
          <a:r>
            <a:rPr lang="pl-PL" sz="1600" b="1" u="sng" kern="1200" dirty="0"/>
            <a:t>6 </a:t>
          </a:r>
          <a:r>
            <a:rPr lang="pl-PL" sz="1600" b="1" u="sng" kern="1200" dirty="0" smtClean="0"/>
            <a:t>marca </a:t>
          </a:r>
          <a:r>
            <a:rPr lang="pl-PL" sz="1600" b="1" u="sng" kern="1200" dirty="0"/>
            <a:t>2017 r. godz.08.00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600" b="1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>
              <a:solidFill>
                <a:schemeClr val="tx1"/>
              </a:solidFill>
            </a:rPr>
            <a:t>Termin zakończenia naboru: </a:t>
          </a:r>
          <a:r>
            <a:rPr lang="pl-PL" sz="1600" b="1" u="sng" kern="1200" dirty="0" smtClean="0">
              <a:solidFill>
                <a:schemeClr val="tx1"/>
              </a:solidFill>
            </a:rPr>
            <a:t>20 marca</a:t>
          </a:r>
          <a:r>
            <a:rPr lang="pl-PL" sz="1600" b="1" u="sng" kern="1200" dirty="0" smtClean="0"/>
            <a:t> </a:t>
          </a:r>
          <a:r>
            <a:rPr lang="pl-PL" sz="1600" b="1" u="sng" kern="1200" dirty="0"/>
            <a:t>2017 r. godz.15.00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600" kern="1200" dirty="0">
            <a:solidFill>
              <a:srgbClr val="B466E0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0" kern="1200" dirty="0">
              <a:solidFill>
                <a:schemeClr val="tx1"/>
              </a:solidFill>
            </a:rPr>
            <a:t>We wskazanym wyżej terminie należy złożyć wniosek </a:t>
          </a:r>
          <a:br>
            <a:rPr lang="pl-PL" sz="1600" b="0" kern="1200" dirty="0">
              <a:solidFill>
                <a:schemeClr val="tx1"/>
              </a:solidFill>
            </a:rPr>
          </a:br>
          <a:r>
            <a:rPr lang="pl-PL" sz="1600" b="0" kern="1200" dirty="0">
              <a:solidFill>
                <a:schemeClr val="tx1"/>
              </a:solidFill>
            </a:rPr>
            <a:t>w wersji elektronicznej za pośrednictwem systemu SOWA oraz w wersji papierowej</a:t>
          </a:r>
          <a:endParaRPr lang="pl-PL" sz="1600" b="0" u="sng" kern="1200" dirty="0">
            <a:solidFill>
              <a:schemeClr val="tx1"/>
            </a:solidFill>
          </a:endParaRPr>
        </a:p>
      </dsp:txBody>
      <dsp:txXfrm rot="-5400000">
        <a:off x="3293091" y="3339246"/>
        <a:ext cx="5716195" cy="2407668"/>
      </dsp:txXfrm>
    </dsp:sp>
    <dsp:sp modelId="{EC26B3CA-5F55-4ED6-AEA1-83422FEC2FA3}">
      <dsp:nvSpPr>
        <dsp:cNvPr id="0" name=""/>
        <dsp:cNvSpPr/>
      </dsp:nvSpPr>
      <dsp:spPr>
        <a:xfrm>
          <a:off x="4464" y="3211511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>
              <a:solidFill>
                <a:schemeClr val="tx1"/>
              </a:solidFill>
            </a:rPr>
            <a:t>Termin składania wniosków</a:t>
          </a:r>
        </a:p>
      </dsp:txBody>
      <dsp:txXfrm>
        <a:off x="134468" y="3341515"/>
        <a:ext cx="3028617" cy="2403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682910" y="-1385354"/>
          <a:ext cx="3075733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800" b="1" kern="1200" dirty="0"/>
            <a:t>Kancelaria Departamentu Funduszy Europejskich,                                    Urząd Marszałkowski Województwa Dolnośląskiego                    Departament Funduszy  Europejskich                                                                ul. Mazowiecka 17, 50-412 Wrocław                                        IV piętro, pokój  4007</a:t>
          </a:r>
        </a:p>
      </dsp:txBody>
      <dsp:txXfrm rot="-5400000">
        <a:off x="3297555" y="150146"/>
        <a:ext cx="5696299" cy="2775443"/>
      </dsp:txXfrm>
    </dsp:sp>
    <dsp:sp modelId="{30A5BAFA-D867-4432-A555-078896BF780D}">
      <dsp:nvSpPr>
        <dsp:cNvPr id="0" name=""/>
        <dsp:cNvSpPr/>
      </dsp:nvSpPr>
      <dsp:spPr>
        <a:xfrm>
          <a:off x="28727" y="216018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chemeClr val="tx1"/>
              </a:solidFill>
            </a:rPr>
            <a:t>Miejsce  składania wniosków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chemeClr val="tx1"/>
              </a:solidFill>
            </a:rPr>
            <a:t>(osobiście lub za pośrednictwem kuriera)</a:t>
          </a:r>
          <a:r>
            <a:rPr lang="pl-PL" sz="2000" b="1" kern="1200" dirty="0"/>
            <a:t> </a:t>
          </a:r>
          <a:r>
            <a:rPr lang="pl-PL" sz="2400" b="1" kern="1200" dirty="0"/>
            <a:t/>
          </a:r>
          <a:br>
            <a:rPr lang="pl-PL" sz="2400" b="1" kern="1200" dirty="0"/>
          </a:br>
          <a:endParaRPr lang="pl-PL" sz="2400" b="1" kern="1200" dirty="0"/>
        </a:p>
      </dsp:txBody>
      <dsp:txXfrm>
        <a:off x="158731" y="346022"/>
        <a:ext cx="3028617" cy="2403130"/>
      </dsp:txXfrm>
    </dsp:sp>
    <dsp:sp modelId="{6057DA86-162F-440C-8D5E-0A6D86B8CF0F}">
      <dsp:nvSpPr>
        <dsp:cNvPr id="0" name=""/>
        <dsp:cNvSpPr/>
      </dsp:nvSpPr>
      <dsp:spPr>
        <a:xfrm rot="5400000">
          <a:off x="4882229" y="1619858"/>
          <a:ext cx="2668166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/>
            <a:t>Urząd Marszałkowski Województwa Dolnośląskiego                    Departament Funduszy  Europejskich                                                                ul. Mazowiecka 17, 50-412 Wrocław</a:t>
          </a:r>
          <a:endParaRPr lang="pl-PL" sz="1800" b="1" u="none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Zgodnie z art. 57 § 5 KPA, termin uważa się za zachowany, jeżeli przed jego upływem nadano pismo w polskiej placówce pocztowej operatora wyznaczonego tj. Poczcie Polskiej S.A. W takim wypadku </a:t>
          </a:r>
          <a:r>
            <a:rPr lang="pl-PL" sz="1600" b="1" kern="1200" dirty="0"/>
            <a:t>decyduje data stempla pocztowego</a:t>
          </a:r>
          <a:r>
            <a:rPr lang="pl-PL" sz="1600" kern="1200" dirty="0"/>
            <a:t>.</a:t>
          </a:r>
          <a:r>
            <a:rPr lang="pl-PL" sz="1600" b="1" kern="1200" dirty="0"/>
            <a:t>                                   </a:t>
          </a:r>
          <a:endParaRPr lang="pl-PL" sz="1600" b="1" u="none" kern="1200" dirty="0">
            <a:solidFill>
              <a:schemeClr val="tx1"/>
            </a:solidFill>
          </a:endParaRPr>
        </a:p>
      </dsp:txBody>
      <dsp:txXfrm rot="-5400000">
        <a:off x="3293091" y="3339246"/>
        <a:ext cx="5716195" cy="2407668"/>
      </dsp:txXfrm>
    </dsp:sp>
    <dsp:sp modelId="{EC26B3CA-5F55-4ED6-AEA1-83422FEC2FA3}">
      <dsp:nvSpPr>
        <dsp:cNvPr id="0" name=""/>
        <dsp:cNvSpPr/>
      </dsp:nvSpPr>
      <dsp:spPr>
        <a:xfrm>
          <a:off x="4464" y="3211511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chemeClr val="tx1"/>
              </a:solidFill>
            </a:rPr>
            <a:t>Miejsce składania wniosków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chemeClr val="tx1"/>
              </a:solidFill>
            </a:rPr>
            <a:t>(za pośrednictwem polskiego operatora wyznaczonego)</a:t>
          </a:r>
        </a:p>
      </dsp:txBody>
      <dsp:txXfrm>
        <a:off x="134468" y="3341515"/>
        <a:ext cx="3028617" cy="2403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6558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89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21431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50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6971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77968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67178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1550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40615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1863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260190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36484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997444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81052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95330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69124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626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88638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9122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2076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96394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0392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63821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7780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4610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07930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76541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09549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01156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122878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02365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849115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49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21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39526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50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3851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8530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po.dolnyslask.pl/" TargetMode="External"/><Relationship Id="rId4" Type="http://schemas.openxmlformats.org/officeDocument/2006/relationships/hyperlink" Target="mailto:pife@dolnyslask.pl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enerator-efs.dolnyslask.pl/" TargetMode="External"/><Relationship Id="rId5" Type="http://schemas.openxmlformats.org/officeDocument/2006/relationships/hyperlink" Target="http://www.funduszeeuropejskie.gov.pl/" TargetMode="External"/><Relationship Id="rId4" Type="http://schemas.openxmlformats.org/officeDocument/2006/relationships/hyperlink" Target="http://www.rpo.dolnyslas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sz="2000" b="1" dirty="0" smtClean="0">
              <a:latin typeface="+mn-lt"/>
            </a:endParaRPr>
          </a:p>
          <a:p>
            <a:pPr algn="ctr" eaLnBrk="1" hangingPunct="1"/>
            <a:r>
              <a:rPr lang="pl-PL" sz="2000" b="1" dirty="0" smtClean="0">
                <a:latin typeface="+mn-lt"/>
              </a:rPr>
              <a:t>NABÓR W TRYBIE KONKURSOWYM</a:t>
            </a:r>
            <a:endParaRPr lang="pl-PL" sz="2000" b="1" dirty="0">
              <a:latin typeface="+mn-lt"/>
            </a:endParaRPr>
          </a:p>
          <a:p>
            <a:pPr algn="ctr"/>
            <a:r>
              <a:rPr lang="pl-PL" sz="2000" b="1" dirty="0" smtClean="0">
                <a:latin typeface="+mn-lt"/>
              </a:rPr>
              <a:t>Oś Priorytetowa </a:t>
            </a:r>
            <a:r>
              <a:rPr lang="pl-PL" sz="2000" b="1" dirty="0">
                <a:latin typeface="+mn-lt"/>
              </a:rPr>
              <a:t>10 EDUKACJA </a:t>
            </a:r>
          </a:p>
          <a:p>
            <a:pPr algn="ctr"/>
            <a:r>
              <a:rPr lang="pl-PL" sz="2000" b="1" dirty="0">
                <a:latin typeface="+mn-lt"/>
              </a:rPr>
              <a:t>Działanie </a:t>
            </a:r>
            <a:r>
              <a:rPr lang="pl-PL" sz="2000" b="1" dirty="0" smtClean="0">
                <a:latin typeface="+mn-lt"/>
              </a:rPr>
              <a:t>10.4</a:t>
            </a:r>
            <a:endParaRPr lang="pl-PL" sz="2000" b="1" dirty="0">
              <a:latin typeface="+mn-lt"/>
            </a:endParaRPr>
          </a:p>
          <a:p>
            <a:pPr algn="ctr"/>
            <a:r>
              <a:rPr lang="pl-PL" sz="2000" b="1" dirty="0" smtClean="0">
                <a:latin typeface="+mn-lt"/>
              </a:rPr>
              <a:t>DOSTOSOWANIE SYSTEMÓW KSZTAŁCENIA I SZKOLENIA ZAWODOWEGO DO POTRZEB RYNKU PRACY</a:t>
            </a:r>
            <a:endParaRPr lang="pl-PL" sz="2000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r>
              <a:rPr lang="pl-PL" altLang="pl-PL" sz="2000" b="1" dirty="0">
                <a:latin typeface="+mn-lt"/>
              </a:rPr>
              <a:t>Regionalny Program Operacyjny </a:t>
            </a:r>
          </a:p>
          <a:p>
            <a:pPr algn="ctr" eaLnBrk="1" hangingPunct="1"/>
            <a:r>
              <a:rPr lang="pl-PL" altLang="pl-PL" sz="2000" b="1" dirty="0">
                <a:latin typeface="+mn-lt"/>
              </a:rPr>
              <a:t>Województwa Dolnośląskiego </a:t>
            </a:r>
            <a:br>
              <a:rPr lang="pl-PL" altLang="pl-PL" sz="2000" b="1" dirty="0">
                <a:latin typeface="+mn-lt"/>
              </a:rPr>
            </a:br>
            <a:r>
              <a:rPr lang="pl-PL" altLang="pl-PL" sz="2000" b="1" dirty="0">
                <a:latin typeface="+mn-lt"/>
              </a:rPr>
              <a:t>2014-2020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/>
              <a:t>Wrocław, </a:t>
            </a:r>
            <a:r>
              <a:rPr lang="pl-PL" b="1" dirty="0" smtClean="0"/>
              <a:t>09.03.2017 </a:t>
            </a:r>
            <a:r>
              <a:rPr lang="pl-PL" b="1" dirty="0"/>
              <a:t>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765" y="933677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KRYTERIA </a:t>
            </a:r>
            <a:r>
              <a:rPr lang="pl-PL" altLang="pl-PL" sz="2800" b="1" dirty="0" smtClean="0">
                <a:cs typeface="Arial" pitchFamily="34" charset="0"/>
              </a:rPr>
              <a:t>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30875"/>
            <a:ext cx="8713788" cy="477798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 algn="just"/>
            <a:r>
              <a:rPr lang="pl-PL" sz="1700" b="1" dirty="0">
                <a:latin typeface="+mn-lt"/>
              </a:rPr>
              <a:t>4</a:t>
            </a:r>
            <a:r>
              <a:rPr lang="pl-PL" sz="1700" b="1" dirty="0" smtClean="0">
                <a:latin typeface="+mn-lt"/>
              </a:rPr>
              <a:t>. </a:t>
            </a:r>
            <a:r>
              <a:rPr lang="pl-PL" sz="1700" b="1" dirty="0">
                <a:latin typeface="+mn-lt"/>
              </a:rPr>
              <a:t>Kryterium </a:t>
            </a:r>
            <a:r>
              <a:rPr lang="pl-PL" sz="1700" b="1" dirty="0" smtClean="0">
                <a:latin typeface="+mn-lt"/>
              </a:rPr>
              <a:t>efektywności działania</a:t>
            </a:r>
            <a:endParaRPr lang="pl-PL" sz="1700" b="1" dirty="0">
              <a:latin typeface="+mn-lt"/>
            </a:endParaRPr>
          </a:p>
          <a:p>
            <a:pPr algn="just"/>
            <a:r>
              <a:rPr lang="pl-PL" sz="1700" dirty="0" smtClean="0">
                <a:latin typeface="+mn-lt"/>
              </a:rPr>
              <a:t>Czy Wnioskodawcą jest </a:t>
            </a:r>
            <a:r>
              <a:rPr lang="pl-PL" sz="1700" u="sng" dirty="0" smtClean="0">
                <a:latin typeface="+mn-lt"/>
              </a:rPr>
              <a:t>organ prowadzący szkołę lub placówkę oświatową </a:t>
            </a:r>
            <a:r>
              <a:rPr lang="pl-PL" sz="1700" dirty="0" smtClean="0">
                <a:latin typeface="+mn-lt"/>
              </a:rPr>
              <a:t>realizującą kształcenie zawodowe w rozumieniu ustawy o systemie oświaty lub </a:t>
            </a:r>
            <a:r>
              <a:rPr lang="pl-PL" sz="1700" u="sng" dirty="0" smtClean="0">
                <a:latin typeface="+mn-lt"/>
              </a:rPr>
              <a:t>instytucja rynku pracy </a:t>
            </a:r>
            <a:r>
              <a:rPr lang="pl-PL" sz="1700" dirty="0" smtClean="0">
                <a:latin typeface="+mn-lt"/>
              </a:rPr>
              <a:t>o której mowa w ustawie o promocji zatrudnienia i instytucjach rynku pracy, prowadząca działalność edukacyjno-szkoleniową ?</a:t>
            </a:r>
          </a:p>
          <a:p>
            <a:pPr algn="just"/>
            <a:endParaRPr lang="pl-PL" sz="1700" dirty="0" smtClean="0">
              <a:latin typeface="+mn-lt"/>
            </a:endParaRPr>
          </a:p>
          <a:p>
            <a:pPr algn="just"/>
            <a:endParaRPr lang="pl-PL" sz="1700" dirty="0">
              <a:latin typeface="+mn-lt"/>
            </a:endParaRPr>
          </a:p>
          <a:p>
            <a:pPr marL="342900" indent="-342900" algn="just"/>
            <a:r>
              <a:rPr lang="pl-PL" sz="1700" b="1" dirty="0">
                <a:latin typeface="+mn-lt"/>
              </a:rPr>
              <a:t>5. Kryterium diagnozy potrzeb edukacyjnych</a:t>
            </a:r>
          </a:p>
          <a:p>
            <a:pPr algn="just"/>
            <a:r>
              <a:rPr lang="pl-PL" sz="1700" dirty="0">
                <a:latin typeface="+mn-lt"/>
              </a:rPr>
              <a:t>Czy w treści wniosku zostało zawarte </a:t>
            </a:r>
            <a:r>
              <a:rPr lang="pl-PL" sz="1700" b="1" dirty="0">
                <a:latin typeface="+mn-lt"/>
              </a:rPr>
              <a:t>oświadczenie</a:t>
            </a:r>
            <a:r>
              <a:rPr lang="pl-PL" sz="1700" dirty="0">
                <a:latin typeface="+mn-lt"/>
              </a:rPr>
              <a:t> wskazujące, że </a:t>
            </a:r>
            <a:r>
              <a:rPr lang="pl-PL" sz="1700" b="1" dirty="0">
                <a:latin typeface="+mn-lt"/>
              </a:rPr>
              <a:t>przeprowadzono Diagnozę potrzeb edukacyjnych,</a:t>
            </a:r>
            <a:r>
              <a:rPr lang="pl-PL" sz="1700" dirty="0">
                <a:latin typeface="+mn-lt"/>
              </a:rPr>
              <a:t> która </a:t>
            </a:r>
            <a:r>
              <a:rPr lang="pl-PL" sz="1700" b="1" dirty="0">
                <a:latin typeface="+mn-lt"/>
              </a:rPr>
              <a:t>została zatwierdzona </a:t>
            </a:r>
            <a:r>
              <a:rPr lang="pl-PL" sz="1700" dirty="0">
                <a:latin typeface="+mn-lt"/>
              </a:rPr>
              <a:t>przez organ prowadzący</a:t>
            </a:r>
            <a:r>
              <a:rPr lang="pl-PL" sz="1700" dirty="0" smtClean="0">
                <a:latin typeface="+mn-lt"/>
              </a:rPr>
              <a:t>?</a:t>
            </a:r>
          </a:p>
          <a:p>
            <a:pPr algn="just"/>
            <a:endParaRPr lang="pl-PL" sz="1700" dirty="0" smtClean="0">
              <a:latin typeface="+mn-lt"/>
            </a:endParaRPr>
          </a:p>
          <a:p>
            <a:pPr algn="just"/>
            <a:endParaRPr lang="pl-PL" sz="1700" dirty="0">
              <a:latin typeface="+mn-lt"/>
            </a:endParaRPr>
          </a:p>
          <a:p>
            <a:pPr marL="342900" indent="-342900" algn="just"/>
            <a:r>
              <a:rPr lang="pl-PL" sz="1700" b="1" dirty="0" smtClean="0">
                <a:latin typeface="+mn-lt"/>
              </a:rPr>
              <a:t>6. Kryterium </a:t>
            </a:r>
            <a:r>
              <a:rPr lang="pl-PL" sz="1700" b="1" dirty="0">
                <a:latin typeface="+mn-lt"/>
              </a:rPr>
              <a:t>diagnozy potrzeb edukacyjnych</a:t>
            </a:r>
          </a:p>
          <a:p>
            <a:pPr algn="just"/>
            <a:r>
              <a:rPr lang="pl-PL" sz="1700" dirty="0" smtClean="0">
                <a:latin typeface="+mn-lt"/>
              </a:rPr>
              <a:t>Czy </a:t>
            </a:r>
            <a:r>
              <a:rPr lang="pl-PL" sz="1700" dirty="0">
                <a:latin typeface="+mn-lt"/>
              </a:rPr>
              <a:t>w przypadku gdy projekt obejmuje działania polegające na zakupie wyposażenia pracowni lub warsztatów szkolnych w treści wniosku zostało zawarte </a:t>
            </a:r>
            <a:r>
              <a:rPr lang="pl-PL" sz="1700" b="1" dirty="0">
                <a:latin typeface="+mn-lt"/>
              </a:rPr>
              <a:t>oświadczenie</a:t>
            </a:r>
            <a:r>
              <a:rPr lang="pl-PL" sz="1700" dirty="0">
                <a:latin typeface="+mn-lt"/>
              </a:rPr>
              <a:t> wskazujące, że </a:t>
            </a:r>
            <a:r>
              <a:rPr lang="pl-PL" sz="1700" b="1" dirty="0">
                <a:latin typeface="+mn-lt"/>
              </a:rPr>
              <a:t>przeprowadzona Diagnozę potrzeb edukacyjnych,</a:t>
            </a:r>
            <a:r>
              <a:rPr lang="pl-PL" sz="1700" dirty="0">
                <a:latin typeface="+mn-lt"/>
              </a:rPr>
              <a:t> zawiera wnioski z przeprowadzonego spisu inwentarza oraz oceny stanu technicznego posiadanego wyposażenia?</a:t>
            </a:r>
          </a:p>
          <a:p>
            <a:pPr algn="just"/>
            <a:endParaRPr lang="pl-PL" sz="1600" dirty="0"/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 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5605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 smtClean="0">
                <a:latin typeface="+mn-lt"/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576561"/>
            <a:ext cx="8713788" cy="477978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1600" b="1" dirty="0">
                <a:solidFill>
                  <a:schemeClr val="tx1"/>
                </a:solidFill>
                <a:cs typeface="Arial" pitchFamily="34" charset="0"/>
              </a:rPr>
              <a:t>Załącznik nr 4 do Regulaminu </a:t>
            </a:r>
            <a:r>
              <a:rPr lang="pl-PL" sz="1600" b="1" dirty="0" smtClean="0">
                <a:solidFill>
                  <a:schemeClr val="tx1"/>
                </a:solidFill>
                <a:cs typeface="Arial" pitchFamily="34" charset="0"/>
              </a:rPr>
              <a:t>konkursu</a:t>
            </a:r>
          </a:p>
          <a:p>
            <a:pPr algn="just"/>
            <a:endParaRPr lang="pl-PL" sz="1000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</a:t>
            </a:r>
            <a:r>
              <a:rPr lang="pl-PL" sz="1600" b="1" dirty="0">
                <a:solidFill>
                  <a:schemeClr val="tx1"/>
                </a:solidFill>
              </a:rPr>
              <a:t>dotyczyć szkoły/szkół</a:t>
            </a:r>
            <a:r>
              <a:rPr lang="pl-PL" sz="1600" dirty="0">
                <a:solidFill>
                  <a:schemeClr val="tx1"/>
                </a:solidFill>
              </a:rPr>
              <a:t> lub placówki/placówek systemu oświaty podlegającej/podlegających pod dany organ prowadzący, planowanej/planowanych do </a:t>
            </a:r>
            <a:r>
              <a:rPr lang="pl-PL" sz="1600" b="1" dirty="0">
                <a:solidFill>
                  <a:schemeClr val="tx1"/>
                </a:solidFill>
              </a:rPr>
              <a:t>objęcia wsparciem </a:t>
            </a:r>
            <a:r>
              <a:rPr lang="pl-PL" sz="1600" dirty="0">
                <a:solidFill>
                  <a:schemeClr val="tx1"/>
                </a:solidFill>
              </a:rPr>
              <a:t>w projekcie;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uwzględniać </a:t>
            </a:r>
            <a:r>
              <a:rPr lang="pl-PL" sz="1600" b="1" dirty="0">
                <a:solidFill>
                  <a:schemeClr val="tx1"/>
                </a:solidFill>
              </a:rPr>
              <a:t>indywidualne potrzeby rozwojowe i edukacyjne oraz możliwości psychofizyczne uczniów </a:t>
            </a:r>
            <a:r>
              <a:rPr lang="pl-PL" sz="1600" dirty="0">
                <a:solidFill>
                  <a:schemeClr val="tx1"/>
                </a:solidFill>
              </a:rPr>
              <a:t>objętych wsparciem</a:t>
            </a:r>
            <a:r>
              <a:rPr lang="pl-PL" sz="16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pl-PL" sz="1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być </a:t>
            </a:r>
            <a:r>
              <a:rPr lang="pl-PL" sz="1600" b="1" dirty="0">
                <a:solidFill>
                  <a:schemeClr val="tx1"/>
                </a:solidFill>
              </a:rPr>
              <a:t>przygotowana i przeprowadzona przez szkołę</a:t>
            </a:r>
            <a:r>
              <a:rPr lang="pl-PL" sz="1600" dirty="0">
                <a:solidFill>
                  <a:schemeClr val="tx1"/>
                </a:solidFill>
              </a:rPr>
              <a:t>, placówkę systemu oświaty </a:t>
            </a:r>
            <a:r>
              <a:rPr lang="pl-PL" sz="1600" b="1" dirty="0">
                <a:solidFill>
                  <a:schemeClr val="tx1"/>
                </a:solidFill>
              </a:rPr>
              <a:t>lub inny podmiot </a:t>
            </a:r>
            <a:r>
              <a:rPr lang="pl-PL" sz="1600" dirty="0">
                <a:solidFill>
                  <a:schemeClr val="tx1"/>
                </a:solidFill>
              </a:rPr>
              <a:t>prowadzący działalność o charakterze edukacyjnym lub badawczym;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można korzystać ze </a:t>
            </a:r>
            <a:r>
              <a:rPr lang="pl-PL" sz="1600" b="1" dirty="0">
                <a:solidFill>
                  <a:schemeClr val="tx1"/>
                </a:solidFill>
              </a:rPr>
              <a:t>wsparcia instytucji systemu wspomagania pracy szkół </a:t>
            </a:r>
            <a:r>
              <a:rPr lang="pl-PL" sz="1600" dirty="0">
                <a:solidFill>
                  <a:schemeClr val="tx1"/>
                </a:solidFill>
              </a:rPr>
              <a:t>tj. placówki doskonalenia nauczycieli, poradni psychologiczno-pedagogicznych, biblioteki pedagogicznej;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być </a:t>
            </a:r>
            <a:r>
              <a:rPr lang="pl-PL" sz="1600" b="1" dirty="0">
                <a:solidFill>
                  <a:schemeClr val="tx1"/>
                </a:solidFill>
              </a:rPr>
              <a:t>zatwierdzona przez organ prowadzący </a:t>
            </a:r>
            <a:r>
              <a:rPr lang="pl-PL" sz="1600" dirty="0">
                <a:solidFill>
                  <a:schemeClr val="tx1"/>
                </a:solidFill>
              </a:rPr>
              <a:t>przed złożeniem wniosku o dofinansowanie;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nie jest załączana </a:t>
            </a:r>
            <a:r>
              <a:rPr lang="pl-PL" sz="1600" dirty="0">
                <a:solidFill>
                  <a:schemeClr val="tx1"/>
                </a:solidFill>
              </a:rPr>
              <a:t>do wniosku o dofinansowanie; </a:t>
            </a: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76561"/>
            <a:ext cx="8713788" cy="4732303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pitchFamily="34" charset="0"/>
              <a:buChar char="•"/>
            </a:pPr>
            <a:r>
              <a:rPr lang="pl-PL" sz="1600" b="1" dirty="0" smtClean="0">
                <a:solidFill>
                  <a:schemeClr val="tx1"/>
                </a:solidFill>
              </a:rPr>
              <a:t>najważniejsze </a:t>
            </a:r>
            <a:r>
              <a:rPr lang="pl-PL" sz="1600" b="1" dirty="0">
                <a:solidFill>
                  <a:schemeClr val="tx1"/>
                </a:solidFill>
              </a:rPr>
              <a:t>wnioski </a:t>
            </a:r>
            <a:r>
              <a:rPr lang="pl-PL" sz="1600" dirty="0">
                <a:solidFill>
                  <a:schemeClr val="tx1"/>
                </a:solidFill>
              </a:rPr>
              <a:t>z </a:t>
            </a:r>
            <a:r>
              <a:rPr lang="pl-PL" sz="1600" i="1" dirty="0">
                <a:solidFill>
                  <a:schemeClr val="tx1"/>
                </a:solidFill>
              </a:rPr>
              <a:t>Diagnozy </a:t>
            </a:r>
            <a:r>
              <a:rPr lang="pl-PL" sz="1600" b="1" dirty="0">
                <a:solidFill>
                  <a:schemeClr val="tx1"/>
                </a:solidFill>
              </a:rPr>
              <a:t>oraz oświadczenie, </a:t>
            </a:r>
            <a:r>
              <a:rPr lang="pl-PL" sz="1600" dirty="0">
                <a:solidFill>
                  <a:schemeClr val="tx1"/>
                </a:solidFill>
              </a:rPr>
              <a:t>że przeprowadzono Diagnozę potrzeb edukacyjnych, która została zatwierdzona przez organ prowadzący, a zaplanowane działania w projekcie odpowiadają na potrzeby w niej zidentyfikowane, </a:t>
            </a:r>
            <a:r>
              <a:rPr lang="pl-PL" sz="1600" b="1" dirty="0">
                <a:solidFill>
                  <a:schemeClr val="tx1"/>
                </a:solidFill>
              </a:rPr>
              <a:t>powinny zostać zawarte w treści wniosku o dofinansowanie</a:t>
            </a:r>
            <a:r>
              <a:rPr lang="pl-PL" sz="1600" b="1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pl-PL" sz="1600" b="1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odnosić się do </a:t>
            </a:r>
            <a:r>
              <a:rPr lang="pl-PL" sz="1600" b="1" dirty="0">
                <a:solidFill>
                  <a:schemeClr val="tx1"/>
                </a:solidFill>
              </a:rPr>
              <a:t>istniejącej struktury szkolnictwa i sieci szkół </a:t>
            </a:r>
            <a:r>
              <a:rPr lang="pl-PL" sz="1600" dirty="0">
                <a:solidFill>
                  <a:schemeClr val="tx1"/>
                </a:solidFill>
              </a:rPr>
              <a:t>tj. aktualnej w momencie opracowywania </a:t>
            </a:r>
            <a:r>
              <a:rPr lang="pl-PL" sz="1600" i="1" dirty="0">
                <a:solidFill>
                  <a:schemeClr val="tx1"/>
                </a:solidFill>
              </a:rPr>
              <a:t>Diagnozy; </a:t>
            </a:r>
            <a:endParaRPr lang="pl-PL" sz="1600" i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i="1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rekomenduje się, aby w miarę możliwości, uwzględniać w </a:t>
            </a:r>
            <a:r>
              <a:rPr lang="pl-PL" sz="1600" i="1" dirty="0">
                <a:solidFill>
                  <a:schemeClr val="tx1"/>
                </a:solidFill>
              </a:rPr>
              <a:t>Diagnozie </a:t>
            </a:r>
            <a:r>
              <a:rPr lang="pl-PL" sz="1600" i="1" dirty="0" smtClean="0">
                <a:solidFill>
                  <a:schemeClr val="tx1"/>
                </a:solidFill>
              </a:rPr>
              <a:t>planowane </a:t>
            </a:r>
            <a:r>
              <a:rPr lang="pl-PL" sz="1600" dirty="0" smtClean="0">
                <a:solidFill>
                  <a:schemeClr val="tx1"/>
                </a:solidFill>
              </a:rPr>
              <a:t>zmiany w zakresie reformy systemu oświaty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 związku z wyjątkowym kontekstem naboru w okresie wprowadzania reformy oświaty, IOK dopuści możliwość wprowadzania </a:t>
            </a:r>
            <a:r>
              <a:rPr lang="pl-PL" sz="1600" b="1" dirty="0">
                <a:solidFill>
                  <a:schemeClr val="tx1"/>
                </a:solidFill>
              </a:rPr>
              <a:t>zmian do projektów na etapie ich realizacji</a:t>
            </a:r>
            <a:r>
              <a:rPr lang="pl-PL" sz="1600" dirty="0">
                <a:solidFill>
                  <a:schemeClr val="tx1"/>
                </a:solidFill>
              </a:rPr>
              <a:t>, w sytuacjach gdy działania projektowe będą wymagały dostosowania do zmian prawnych i wynikających z nich zmian w strukturze i sieci szkół; </a:t>
            </a: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979363"/>
            <a:ext cx="8229600" cy="597198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FORMALNE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Poprawność wypełnienia wniosku</a:t>
            </a:r>
          </a:p>
          <a:p>
            <a:pPr algn="just"/>
            <a:r>
              <a:rPr lang="pl-PL" sz="1400" dirty="0" smtClean="0">
                <a:solidFill>
                  <a:schemeClr val="tx1"/>
                </a:solidFill>
                <a:cs typeface="Arial" pitchFamily="34" charset="0"/>
              </a:rPr>
              <a:t>Wniosek o dofinansowanie został sporządzony w języku polskim oraz złożony w odpowiedzi na właściwy konkurs. Wniosek o dofinansowanie oraz załączniki zostały podpisanie zgodnie z prawem reprezentacji</a:t>
            </a: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2. Kwalifikowalność typu projektu</a:t>
            </a:r>
          </a:p>
          <a:p>
            <a:pPr algn="just"/>
            <a:r>
              <a:rPr lang="pl-PL" sz="1400" dirty="0" smtClean="0">
                <a:solidFill>
                  <a:schemeClr val="tx1"/>
                </a:solidFill>
                <a:cs typeface="Arial" pitchFamily="34" charset="0"/>
              </a:rPr>
              <a:t>Projekt jest zgodny z typem projektów dopuszczonych do dofinansowania w regulaminie konkursu</a:t>
            </a: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3. Kwalifikowalność Wykonawcy</a:t>
            </a:r>
          </a:p>
          <a:p>
            <a:pPr algn="just"/>
            <a:r>
              <a:rPr lang="pl-PL" sz="1400" dirty="0" smtClean="0">
                <a:solidFill>
                  <a:schemeClr val="tx1"/>
                </a:solidFill>
                <a:cs typeface="Arial" pitchFamily="34" charset="0"/>
              </a:rPr>
              <a:t>Wnioskodawca jest uprawniony do ubiegania się o wsparcie zgodnie z zapisami regulaminu konkursu</a:t>
            </a: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4. Prawidłowość wyboru partnerów w projekcie</a:t>
            </a:r>
          </a:p>
          <a:p>
            <a:pPr lvl="0"/>
            <a:r>
              <a:rPr lang="pl-PL" sz="1400" dirty="0">
                <a:solidFill>
                  <a:schemeClr val="tx1"/>
                </a:solidFill>
              </a:rPr>
              <a:t>Wybór partnerów został dokonany w sposób prawidłowy, to znaczy:</a:t>
            </a:r>
            <a:endParaRPr lang="pl-PL" sz="1400" b="1" dirty="0">
              <a:solidFill>
                <a:schemeClr val="tx1"/>
              </a:solidFill>
            </a:endParaRPr>
          </a:p>
          <a:p>
            <a:pPr lvl="0"/>
            <a:r>
              <a:rPr lang="pl-PL" sz="1200" dirty="0" smtClean="0">
                <a:solidFill>
                  <a:schemeClr val="tx1"/>
                </a:solidFill>
              </a:rPr>
              <a:t>- Wnioskodawca </a:t>
            </a:r>
            <a:r>
              <a:rPr lang="pl-PL" sz="1200" dirty="0">
                <a:solidFill>
                  <a:schemeClr val="tx1"/>
                </a:solidFill>
              </a:rPr>
              <a:t>oraz partner/partnerzy </a:t>
            </a:r>
            <a:r>
              <a:rPr lang="pl-PL" sz="1200" b="1" dirty="0">
                <a:solidFill>
                  <a:schemeClr val="tx1"/>
                </a:solidFill>
              </a:rPr>
              <a:t>nie stanowią podmiotów powiązanych </a:t>
            </a:r>
            <a:r>
              <a:rPr lang="pl-PL" sz="1200" dirty="0">
                <a:solidFill>
                  <a:schemeClr val="tx1"/>
                </a:solidFill>
              </a:rPr>
              <a:t>w rozumieniu załącznika </a:t>
            </a:r>
            <a:br>
              <a:rPr lang="pl-PL" sz="1200" dirty="0">
                <a:solidFill>
                  <a:schemeClr val="tx1"/>
                </a:solidFill>
              </a:rPr>
            </a:br>
            <a:r>
              <a:rPr lang="pl-PL" sz="1200" dirty="0">
                <a:solidFill>
                  <a:schemeClr val="tx1"/>
                </a:solidFill>
              </a:rPr>
              <a:t>do rozporządzenia Komisji (UE) nr 651/2014 z dnia 17 czerwca 2014 r. uznającego niektóre rodzaje pomocy za zgodne z rynkiem wewnętrznym w zastosowaniu art. 107 i 108 Traktatu;</a:t>
            </a:r>
            <a:endParaRPr lang="pl-PL" sz="1200" b="1" dirty="0">
              <a:solidFill>
                <a:schemeClr val="tx1"/>
              </a:solidFill>
            </a:endParaRPr>
          </a:p>
          <a:p>
            <a:pPr lvl="0"/>
            <a:r>
              <a:rPr lang="pl-PL" sz="1200" dirty="0" smtClean="0">
                <a:solidFill>
                  <a:schemeClr val="tx1"/>
                </a:solidFill>
              </a:rPr>
              <a:t>- w </a:t>
            </a:r>
            <a:r>
              <a:rPr lang="pl-PL" sz="1200" dirty="0">
                <a:solidFill>
                  <a:schemeClr val="tx1"/>
                </a:solidFill>
              </a:rPr>
              <a:t>przypadku, gdy Wnioskodawca jest podmiotem, o którym mowa w art. 3 ust. 1 ustawy z dnia 29 stycznia 2004 r. – prawo zamówień publicznych*, </a:t>
            </a:r>
            <a:r>
              <a:rPr lang="pl-PL" sz="1200" b="1" dirty="0">
                <a:solidFill>
                  <a:schemeClr val="tx1"/>
                </a:solidFill>
              </a:rPr>
              <a:t>wybór partnerów spoza sektora finansów publicznych został dokonany z zachowaniem zasady przejrzystości i równego traktowania podmiotów</a:t>
            </a:r>
            <a:r>
              <a:rPr lang="pl-PL" sz="1200" dirty="0">
                <a:solidFill>
                  <a:schemeClr val="tx1"/>
                </a:solidFill>
              </a:rPr>
              <a:t>;*</a:t>
            </a:r>
          </a:p>
          <a:p>
            <a:pPr lvl="0"/>
            <a:r>
              <a:rPr lang="pl-PL" sz="1200" dirty="0" smtClean="0">
                <a:solidFill>
                  <a:schemeClr val="tx1"/>
                </a:solidFill>
              </a:rPr>
              <a:t>- wybór </a:t>
            </a:r>
            <a:r>
              <a:rPr lang="pl-PL" sz="1200" dirty="0">
                <a:solidFill>
                  <a:schemeClr val="tx1"/>
                </a:solidFill>
              </a:rPr>
              <a:t>partnerów spoza sektora finansów publicznych został dokonany </a:t>
            </a:r>
            <a:r>
              <a:rPr lang="pl-PL" sz="1200" b="1" dirty="0">
                <a:solidFill>
                  <a:schemeClr val="tx1"/>
                </a:solidFill>
              </a:rPr>
              <a:t>przed złożeniem wniosku o dofinansowanie </a:t>
            </a:r>
            <a:r>
              <a:rPr lang="pl-PL" sz="1200" dirty="0">
                <a:solidFill>
                  <a:schemeClr val="tx1"/>
                </a:solidFill>
              </a:rPr>
              <a:t>projektu partnerskiego.</a:t>
            </a:r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702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977476"/>
            <a:ext cx="8229600" cy="597198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FORMALNE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83405"/>
            <a:ext cx="8713788" cy="476607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5. Niepodleganie wykluczeniu z możliwości otrzymania dofinansowanie ze środków Unii Europejskiej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Wnioskodawca oraz partnerzy (jeśli dotyczy) nie podlegają wykluczeniu z </a:t>
            </a:r>
            <a:r>
              <a:rPr lang="pl-PL" sz="1400" b="1" dirty="0">
                <a:solidFill>
                  <a:schemeClr val="tx1"/>
                </a:solidFill>
              </a:rPr>
              <a:t>możliwości otrzymania dofinansowania ze środków Unii Europejskiej na podstawie: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art. 207 ust. 4 ustawy z dnia 27 sierpnia 2009 r. o finansach publicznych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art.12 ust. 1 pkt 1 ustawy z dnia 15 czerwca 2012 r. o skutkach powierzania wykonywania pracy cudzoziemcom </a:t>
            </a:r>
            <a:r>
              <a:rPr lang="pl-PL" sz="1200" dirty="0" smtClean="0">
                <a:solidFill>
                  <a:schemeClr val="tx1"/>
                </a:solidFill>
              </a:rPr>
              <a:t>przebywającym wbrew przepisom na </a:t>
            </a:r>
            <a:r>
              <a:rPr lang="pl-PL" sz="1200" dirty="0">
                <a:solidFill>
                  <a:schemeClr val="tx1"/>
                </a:solidFill>
              </a:rPr>
              <a:t>terytorium Rzeczypospolitej Polskiej,</a:t>
            </a:r>
          </a:p>
          <a:p>
            <a:pPr lvl="1"/>
            <a:r>
              <a:rPr lang="pl-PL" sz="1200" dirty="0">
                <a:solidFill>
                  <a:schemeClr val="tx1"/>
                </a:solidFill>
              </a:rPr>
              <a:t>art. 9 ust. 1 pkt 2a ustawy z dnia 28 października 2002 r. o odpowiedzialności podmiotów zbiorowych za czyny zabronione pod groźbą </a:t>
            </a:r>
            <a:r>
              <a:rPr lang="pl-PL" sz="1200" dirty="0" smtClean="0">
                <a:solidFill>
                  <a:schemeClr val="tx1"/>
                </a:solidFill>
              </a:rPr>
              <a:t>kary</a:t>
            </a:r>
          </a:p>
          <a:p>
            <a:pPr lvl="1"/>
            <a:endParaRPr lang="pl-PL" sz="1400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6</a:t>
            </a:r>
            <a:r>
              <a:rPr lang="pl-PL" sz="1400" b="1" dirty="0">
                <a:solidFill>
                  <a:schemeClr val="tx1"/>
                </a:solidFill>
              </a:rPr>
              <a:t>. Zgodność z przepisami art. 65 ust. 6 i art. 125 ust. 3 lit. e) i f) Rozporządzenia Parlamentu Europejskiego i Rady (UE) nr 1303/2013 z dnia 17 grudnia 2013 r</a:t>
            </a:r>
            <a:r>
              <a:rPr lang="pl-PL" sz="1400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pl-PL" sz="1200" dirty="0">
                <a:solidFill>
                  <a:schemeClr val="tx1"/>
                </a:solidFill>
              </a:rPr>
              <a:t>Wnioskodawca złożył oświadczenie, że:</a:t>
            </a:r>
            <a:endParaRPr lang="pl-PL" sz="1200" b="1" dirty="0">
              <a:solidFill>
                <a:schemeClr val="tx1"/>
              </a:solidFill>
            </a:endParaRPr>
          </a:p>
          <a:p>
            <a:pPr lvl="1" algn="just"/>
            <a:r>
              <a:rPr lang="pl-PL" sz="1200" b="1" dirty="0">
                <a:solidFill>
                  <a:schemeClr val="tx1"/>
                </a:solidFill>
              </a:rPr>
              <a:t>projekt nie został zakończony </a:t>
            </a:r>
            <a:r>
              <a:rPr lang="pl-PL" sz="1200" dirty="0">
                <a:solidFill>
                  <a:schemeClr val="tx1"/>
                </a:solidFill>
              </a:rPr>
              <a:t>w rozumieniu art. 65 ust. 6,</a:t>
            </a:r>
          </a:p>
          <a:p>
            <a:pPr lvl="1" algn="just"/>
            <a:r>
              <a:rPr lang="pl-PL" sz="1200" b="1" dirty="0">
                <a:solidFill>
                  <a:schemeClr val="tx1"/>
                </a:solidFill>
              </a:rPr>
              <a:t>nie rozpoczął realizacji projektu przed dniem złożenia wniosku o dofinansowanie</a:t>
            </a:r>
            <a:r>
              <a:rPr lang="pl-PL" sz="1200" dirty="0">
                <a:solidFill>
                  <a:schemeClr val="tx1"/>
                </a:solidFill>
              </a:rPr>
              <a:t>, lub jeśli dotyczy</a:t>
            </a:r>
          </a:p>
          <a:p>
            <a:pPr lvl="1"/>
            <a:r>
              <a:rPr lang="pl-PL" sz="1200" dirty="0">
                <a:solidFill>
                  <a:schemeClr val="tx1"/>
                </a:solidFill>
              </a:rPr>
              <a:t>projekt nie obejmuje przedsięwzięć będących częścią operacji, które zostały objęte lub powinny były zostać objęte procedurą odzyskiwania środków zgodnie z art. 71 (trwałość operacji) w następstwie przeniesienia działalności produkcyjnej poza obszar objęty </a:t>
            </a:r>
            <a:r>
              <a:rPr lang="pl-PL" sz="1200" dirty="0" smtClean="0">
                <a:solidFill>
                  <a:schemeClr val="tx1"/>
                </a:solidFill>
              </a:rPr>
              <a:t>programem</a:t>
            </a: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6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8520" y="980728"/>
            <a:ext cx="8661648" cy="604825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FORMALNE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85553"/>
            <a:ext cx="8713788" cy="471261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7</a:t>
            </a:r>
            <a:r>
              <a:rPr lang="pl-PL" sz="1400" b="1" dirty="0">
                <a:solidFill>
                  <a:schemeClr val="tx1"/>
                </a:solidFill>
              </a:rPr>
              <a:t>. Zakaz podwójnego finansowania</a:t>
            </a:r>
          </a:p>
          <a:p>
            <a:r>
              <a:rPr lang="pl-PL" sz="1400" dirty="0">
                <a:solidFill>
                  <a:schemeClr val="tx1"/>
                </a:solidFill>
              </a:rPr>
              <a:t>W wyniku otrzymania przez projekt dofinansowania we wnioskowanej wysokości, na określone wydatki kwalifikowalne, w projekcie </a:t>
            </a:r>
            <a:r>
              <a:rPr lang="pl-PL" sz="1400" b="1" dirty="0">
                <a:solidFill>
                  <a:schemeClr val="tx1"/>
                </a:solidFill>
              </a:rPr>
              <a:t>nie dojdzie do podwójnego dofinansowania</a:t>
            </a:r>
            <a:endParaRPr lang="pl-PL" sz="1200" dirty="0">
              <a:solidFill>
                <a:schemeClr val="tx1"/>
              </a:solidFill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8. Minimalna/maksymalna wartość projektu</a:t>
            </a:r>
          </a:p>
          <a:p>
            <a:pPr lvl="0" algn="just"/>
            <a:r>
              <a:rPr lang="pl-PL" sz="1400" dirty="0" smtClean="0">
                <a:solidFill>
                  <a:schemeClr val="tx1"/>
                </a:solidFill>
              </a:rPr>
              <a:t>Wartość projektu nie przekracza poziomów określonych w </a:t>
            </a:r>
            <a:r>
              <a:rPr lang="pl-PL" sz="1400" dirty="0">
                <a:solidFill>
                  <a:schemeClr val="tx1"/>
                </a:solidFill>
              </a:rPr>
              <a:t>regulaminie konkursu.</a:t>
            </a:r>
            <a:endParaRPr lang="pl-PL" sz="1400" b="1" dirty="0">
              <a:solidFill>
                <a:schemeClr val="tx1"/>
              </a:solidFill>
            </a:endParaRP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Minimalna wartość projektu: 50 000 PLN</a:t>
            </a: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9. Wkład własny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Wnioskodawca zapewnił odpowiedni poziom wkładu własnego określony w regulaminie konkursu tj. 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b="1" dirty="0">
                <a:solidFill>
                  <a:schemeClr val="tx1"/>
                </a:solidFill>
              </a:rPr>
              <a:t>5% wkładu własnego</a:t>
            </a: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10. Okres realizacji projektu</a:t>
            </a:r>
          </a:p>
          <a:p>
            <a:pPr lvl="0" algn="just"/>
            <a:r>
              <a:rPr lang="pl-PL" sz="1400" dirty="0" smtClean="0">
                <a:solidFill>
                  <a:schemeClr val="tx1"/>
                </a:solidFill>
              </a:rPr>
              <a:t>Okres realizacji projektu jest zgodny z podanym w </a:t>
            </a:r>
            <a:r>
              <a:rPr lang="pl-PL" sz="1400" dirty="0">
                <a:solidFill>
                  <a:schemeClr val="tx1"/>
                </a:solidFill>
              </a:rPr>
              <a:t>regulaminie konkursu tj. </a:t>
            </a:r>
            <a:r>
              <a:rPr lang="pl-PL" sz="1400" b="1" dirty="0">
                <a:solidFill>
                  <a:schemeClr val="tx1"/>
                </a:solidFill>
              </a:rPr>
              <a:t>najpóźniejszy termin złożenia ostatniego wniosku o płatność to WRZESIEŃ 2019 r. W związku z tym projekt musi zakończyć się do SIERPNIA 2019 r.</a:t>
            </a: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202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FORMALNE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11. Uproszczone metody rozliczania wydatków</a:t>
            </a:r>
          </a:p>
          <a:p>
            <a:endParaRPr lang="pl-PL" sz="1400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W projekcie, w którym wartość wkładu publicznego (środków publicznych) </a:t>
            </a:r>
            <a:r>
              <a:rPr lang="pl-PL" sz="1400" b="1" dirty="0">
                <a:solidFill>
                  <a:schemeClr val="tx1"/>
                </a:solidFill>
              </a:rPr>
              <a:t>nie przekracza 100 000 EUR (tj. </a:t>
            </a:r>
            <a:r>
              <a:rPr lang="pl-PL" sz="1400" b="1" dirty="0" smtClean="0">
                <a:solidFill>
                  <a:schemeClr val="tx1"/>
                </a:solidFill>
              </a:rPr>
              <a:t>433 100 </a:t>
            </a:r>
            <a:r>
              <a:rPr lang="pl-PL" sz="1400" b="1" dirty="0">
                <a:solidFill>
                  <a:schemeClr val="tx1"/>
                </a:solidFill>
              </a:rPr>
              <a:t>PLN)</a:t>
            </a:r>
            <a:r>
              <a:rPr lang="pl-PL" sz="1400" dirty="0">
                <a:solidFill>
                  <a:schemeClr val="tx1"/>
                </a:solidFill>
              </a:rPr>
              <a:t> </a:t>
            </a:r>
            <a:r>
              <a:rPr lang="pl-PL" sz="1400" b="1" dirty="0">
                <a:solidFill>
                  <a:schemeClr val="tx1"/>
                </a:solidFill>
              </a:rPr>
              <a:t>zastosowano kwoty ryczałtowe</a:t>
            </a:r>
            <a:r>
              <a:rPr lang="pl-PL" sz="1400" dirty="0">
                <a:solidFill>
                  <a:schemeClr val="tx1"/>
                </a:solidFill>
              </a:rPr>
              <a:t>, o których mowa w </a:t>
            </a:r>
            <a:r>
              <a:rPr lang="pl-PL" sz="1400" i="1" dirty="0">
                <a:solidFill>
                  <a:schemeClr val="tx1"/>
                </a:solidFill>
              </a:rPr>
              <a:t>Wytycznych w zakresie kwalifikowalności wydatków w zakresie Europejskiego Funduszu Rozwoju Regionalnego, Europejskiego Funduszu Społecznego oraz Funduszu Spójności na lata 2014-2020</a:t>
            </a:r>
            <a:r>
              <a:rPr lang="pl-PL" sz="1400" dirty="0">
                <a:solidFill>
                  <a:schemeClr val="tx1"/>
                </a:solidFill>
              </a:rPr>
              <a:t>. W sytuacjach określonych w regulaminie konkursu zastosowano pozostałe uproszczone metody rozliczania wydatków, o których mowa w </a:t>
            </a:r>
            <a:r>
              <a:rPr lang="pl-PL" sz="1400" i="1" dirty="0">
                <a:solidFill>
                  <a:schemeClr val="tx1"/>
                </a:solidFill>
              </a:rPr>
              <a:t>Wytycznych w zakresie kwalifikowalności wydatków w zakresie Europejskiego Funduszu Rozwoju Regionalnego, Europejskiego Funduszu Społecznego oraz Funduszu Spójności na lata 2014-2020</a:t>
            </a:r>
            <a:r>
              <a:rPr lang="pl-PL" sz="1400" dirty="0">
                <a:solidFill>
                  <a:schemeClr val="tx1"/>
                </a:solidFill>
              </a:rPr>
              <a:t>. </a:t>
            </a:r>
            <a:endParaRPr lang="pl-PL" sz="1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12. Kryterium niezalegania z należnościami</a:t>
            </a:r>
          </a:p>
          <a:p>
            <a:pPr algn="just"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Wnioskodawca </a:t>
            </a:r>
            <a:r>
              <a:rPr lang="pl-PL" sz="1400" b="1" dirty="0" smtClean="0">
                <a:solidFill>
                  <a:schemeClr val="tx1"/>
                </a:solidFill>
              </a:rPr>
              <a:t>nie zalega z uiszczaniem podatków</a:t>
            </a:r>
            <a:r>
              <a:rPr lang="pl-PL" sz="1400" dirty="0" smtClean="0">
                <a:solidFill>
                  <a:schemeClr val="tx1"/>
                </a:solidFill>
              </a:rPr>
              <a:t>, jak </a:t>
            </a:r>
            <a:r>
              <a:rPr lang="pl-PL" sz="1400" dirty="0">
                <a:solidFill>
                  <a:schemeClr val="tx1"/>
                </a:solidFill>
              </a:rPr>
              <a:t>również z opłacaniem </a:t>
            </a:r>
            <a:r>
              <a:rPr lang="pl-PL" sz="1400" b="1" dirty="0">
                <a:solidFill>
                  <a:schemeClr val="tx1"/>
                </a:solidFill>
              </a:rPr>
              <a:t>składek na ubezpieczenie społeczne i zdrowotne, Fundusz Pracy, Państwowy Fundusz Rehabilitacji Osób Niepełnosprawnych</a:t>
            </a:r>
            <a:r>
              <a:rPr lang="pl-PL" sz="1400" dirty="0">
                <a:solidFill>
                  <a:schemeClr val="tx1"/>
                </a:solidFill>
              </a:rPr>
              <a:t> lub innych należności wymaganych odrębnymi przepisami prawa?</a:t>
            </a:r>
            <a:endParaRPr lang="pl-PL" sz="1400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3124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MERYTORYCZNE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1. </a:t>
            </a:r>
            <a:r>
              <a:rPr lang="pl-PL" sz="1400" b="1" dirty="0">
                <a:solidFill>
                  <a:schemeClr val="tx1"/>
                </a:solidFill>
              </a:rPr>
              <a:t>Kryterium zgodności projektu z celami szczegółowymi RPO WD 2014-2020</a:t>
            </a:r>
            <a:endParaRPr lang="pl-PL" sz="1400" b="1" u="sng" dirty="0">
              <a:solidFill>
                <a:schemeClr val="tx1"/>
              </a:solidFill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Czy projekt jest zgodny z właściwym celem szczegółowym RPO WD 2014-2020 oraz w jaki sposób projekt przyczyni się do osiągnięcia celu szczegółowego RPO WD 2014-2020?</a:t>
            </a:r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sz="1400" b="1" dirty="0">
                <a:solidFill>
                  <a:schemeClr val="tx1"/>
                </a:solidFill>
              </a:rPr>
              <a:t>Kryterium celowości projektu</a:t>
            </a:r>
            <a:endParaRPr lang="pl-PL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Czy potrzeba realizacji projektu jest wystarczająco uzasadniona i odpowiada na zdiagnozowany problem?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Dodatkowo </a:t>
            </a:r>
            <a:r>
              <a:rPr lang="pl-PL" sz="1400" dirty="0">
                <a:solidFill>
                  <a:schemeClr val="tx1"/>
                </a:solidFill>
              </a:rPr>
              <a:t>w przypadku projektów o wartości co najmniej 2 mln zł: Czy przedstawiono wystarczający opis ryzyka nieosiągnięcia założeń projektu oraz zaplanowanych w ramach projektu działań zaradczych?</a:t>
            </a:r>
          </a:p>
          <a:p>
            <a:pPr algn="just"/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sz="1400" b="1" dirty="0">
                <a:solidFill>
                  <a:schemeClr val="tx1"/>
                </a:solidFill>
              </a:rPr>
              <a:t>Kryterium osiągnięcia skwantyfikowanych rezultatów</a:t>
            </a:r>
            <a:endParaRPr lang="pl-PL" sz="1400" b="1" u="sng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</a:t>
            </a:r>
            <a:r>
              <a:rPr lang="pl-PL" sz="1400" dirty="0">
                <a:solidFill>
                  <a:schemeClr val="tx1"/>
                </a:solidFill>
              </a:rPr>
              <a:t>zaplanowane w ramach projektu wartości wskaźników są adekwatne w stosunku do potrzeb i celów projektu, </a:t>
            </a:r>
            <a:r>
              <a:rPr lang="pl-PL" sz="1400" dirty="0" smtClean="0">
                <a:solidFill>
                  <a:schemeClr val="tx1"/>
                </a:solidFill>
              </a:rPr>
              <a:t>a </a:t>
            </a:r>
            <a:r>
              <a:rPr lang="pl-PL" sz="1400" dirty="0">
                <a:solidFill>
                  <a:schemeClr val="tx1"/>
                </a:solidFill>
              </a:rPr>
              <a:t>założone do osiągnięcia wartości są realne? </a:t>
            </a:r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sz="1400" b="1" dirty="0">
                <a:solidFill>
                  <a:schemeClr val="tx1"/>
                </a:solidFill>
              </a:rPr>
              <a:t>Kryterium doboru grupy </a:t>
            </a:r>
            <a:r>
              <a:rPr lang="pl-PL" sz="1400" b="1" dirty="0" smtClean="0">
                <a:solidFill>
                  <a:schemeClr val="tx1"/>
                </a:solidFill>
              </a:rPr>
              <a:t>docelowej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Czy dobór grupy docelowej  jest adekwatny do założeń projektu oraz RPO WD 2014-2020?</a:t>
            </a:r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MERYTORYCZNE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r>
              <a:rPr lang="pl-PL" sz="1400" b="1" dirty="0" smtClean="0">
                <a:solidFill>
                  <a:schemeClr val="tx1"/>
                </a:solidFill>
              </a:rPr>
              <a:t>5</a:t>
            </a:r>
            <a:r>
              <a:rPr lang="pl-PL" sz="1400" b="1" dirty="0">
                <a:solidFill>
                  <a:schemeClr val="tx1"/>
                </a:solidFill>
              </a:rPr>
              <a:t>. Kryterium trafności</a:t>
            </a:r>
            <a:endParaRPr lang="pl-PL" sz="1400" b="1" u="sng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we wniosku o dofinansowanie projektu przedstawiono wystarczający opis?:</a:t>
            </a:r>
            <a:endParaRPr lang="pl-PL" sz="1400" b="1" dirty="0">
              <a:solidFill>
                <a:schemeClr val="tx1"/>
              </a:solidFill>
            </a:endParaRP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-zadań realizowanych w ramach projektu;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-uzasadnienia potrzeby realizacji projektu;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-wartości wskaźników, które zostaną osiągnięte w ramach zadań;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- roli partnerów;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- trwałości i wpływu;</a:t>
            </a:r>
          </a:p>
          <a:p>
            <a:pPr lvl="0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6. </a:t>
            </a:r>
            <a:r>
              <a:rPr lang="pl-PL" sz="1400" b="1" dirty="0" smtClean="0">
                <a:solidFill>
                  <a:schemeClr val="tx1"/>
                </a:solidFill>
              </a:rPr>
              <a:t>Kryterium </a:t>
            </a:r>
            <a:r>
              <a:rPr lang="pl-PL" sz="1400" b="1" dirty="0">
                <a:solidFill>
                  <a:schemeClr val="tx1"/>
                </a:solidFill>
              </a:rPr>
              <a:t>racjonalności harmonogramu</a:t>
            </a:r>
            <a:endParaRPr lang="pl-PL" sz="1400" dirty="0"/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przedstawiony harmonogram realizacji projektu jest racjonalny w stosunku do przedstawionego zakresu zadań w projekcie?</a:t>
            </a: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sz="1400" b="1" dirty="0">
                <a:solidFill>
                  <a:schemeClr val="tx1"/>
                </a:solidFill>
              </a:rPr>
              <a:t>Kryterium adekwatności sposobu zarządzania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</a:t>
            </a:r>
            <a:r>
              <a:rPr lang="pl-PL" sz="1400" dirty="0">
                <a:solidFill>
                  <a:schemeClr val="tx1"/>
                </a:solidFill>
              </a:rPr>
              <a:t>przedstawiony sposób zarządzania projektem jest adekwatny do zakresu projektu</a:t>
            </a:r>
            <a:r>
              <a:rPr lang="pl-PL" sz="1400" dirty="0" smtClean="0">
                <a:solidFill>
                  <a:schemeClr val="tx1"/>
                </a:solidFill>
              </a:rPr>
              <a:t>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8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8. Kryterium potencjału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podmioty zaangażowane w realizację projektu posiadają odpowiedzi potencjał (kadrowy, techniczny, finansowy) do realizacji projektu?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308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MERYTORYCZNE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r>
              <a:rPr lang="pl-PL" sz="1400" b="1" dirty="0" smtClean="0">
                <a:solidFill>
                  <a:schemeClr val="tx1"/>
                </a:solidFill>
              </a:rPr>
              <a:t>9. </a:t>
            </a:r>
            <a:r>
              <a:rPr lang="pl-PL" sz="1400" b="1" dirty="0">
                <a:solidFill>
                  <a:schemeClr val="tx1"/>
                </a:solidFill>
              </a:rPr>
              <a:t>Kryterium </a:t>
            </a:r>
            <a:r>
              <a:rPr lang="pl-PL" sz="1400" b="1" dirty="0" smtClean="0">
                <a:solidFill>
                  <a:schemeClr val="tx1"/>
                </a:solidFill>
              </a:rPr>
              <a:t>doświadczenia</a:t>
            </a:r>
            <a:endParaRPr lang="pl-PL" sz="1400" b="1" u="sng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Wnioskodawca lub partnerzy, w przypadku projektu realizowanego w partnerstwie, posiadają doświadczenie w realizacji przedsięwzięć, w tym przedsięwzięć finansowanych ze środków innych niż środki funduszu UE?: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200" dirty="0">
                <a:solidFill>
                  <a:schemeClr val="tx1"/>
                </a:solidFill>
              </a:rPr>
              <a:t>- w obszarze w którym udzielane jest wsparcie oraz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200" dirty="0">
                <a:solidFill>
                  <a:schemeClr val="tx1"/>
                </a:solidFill>
              </a:rPr>
              <a:t>- na rzecz grupy docelowej, do której kierowane będzie wsparcie przewidziane w projekcie oraz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200" dirty="0">
                <a:solidFill>
                  <a:schemeClr val="tx1"/>
                </a:solidFill>
              </a:rPr>
              <a:t>- na określonym terytorium, którego dotyczyć będzie realizacja projektu;</a:t>
            </a:r>
          </a:p>
          <a:p>
            <a:pPr lvl="0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10. </a:t>
            </a:r>
            <a:r>
              <a:rPr lang="pl-PL" sz="1400" b="1" dirty="0" smtClean="0">
                <a:solidFill>
                  <a:schemeClr val="tx1"/>
                </a:solidFill>
              </a:rPr>
              <a:t>Kryterium budżetu projektu</a:t>
            </a:r>
            <a:endParaRPr lang="pl-PL" sz="1400" dirty="0"/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budżet projektu został sporządzony w sposób prawidłowy?</a:t>
            </a: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11. </a:t>
            </a:r>
            <a:r>
              <a:rPr lang="pl-PL" sz="1400" b="1" dirty="0">
                <a:solidFill>
                  <a:schemeClr val="tx1"/>
                </a:solidFill>
              </a:rPr>
              <a:t>Kryterium </a:t>
            </a:r>
            <a:r>
              <a:rPr lang="pl-PL" sz="1400" b="1" dirty="0" smtClean="0">
                <a:solidFill>
                  <a:schemeClr val="tx1"/>
                </a:solidFill>
              </a:rPr>
              <a:t>efektywności kosztowej projektu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wysokość kosztów przypadających na jednego uczestnika projektu jest adekwatna do zakresu projektu oraz osiągniętych korzyści, a zaplanowane wydatki racjonalne?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8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12. Wskaźniki obligatoryjne dla danego typu projektu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</a:t>
            </a:r>
            <a:r>
              <a:rPr lang="pl-PL" sz="1400" dirty="0">
                <a:solidFill>
                  <a:schemeClr val="tx1"/>
                </a:solidFill>
              </a:rPr>
              <a:t>wniosek o dofinansowanie projektu zawiera wszystkie wskaźniki obligatoryjne dla danego typu projektu 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(w tym wskaźniki z ram wykonania, jeśli są takie które odpowiadają zakresowi projektu) z przypisaną wartością docelową większą od zera?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2089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84194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r>
              <a:rPr lang="pl-PL" sz="1600" b="1" i="1" u="sng" dirty="0" smtClean="0">
                <a:latin typeface="+mn-lt"/>
              </a:rPr>
              <a:t>Konkurs </a:t>
            </a:r>
            <a:r>
              <a:rPr lang="pl-PL" sz="1600" b="1" i="1" u="sng" dirty="0">
                <a:latin typeface="+mn-lt"/>
              </a:rPr>
              <a:t>nr:</a:t>
            </a:r>
            <a:r>
              <a:rPr lang="pl-PL" sz="1600" dirty="0">
                <a:latin typeface="+mn-lt"/>
              </a:rPr>
              <a:t> </a:t>
            </a:r>
          </a:p>
          <a:p>
            <a:pPr lvl="1"/>
            <a:r>
              <a:rPr lang="pl-PL" sz="1600" b="1" i="1" dirty="0" smtClean="0">
                <a:latin typeface="+mn-lt"/>
              </a:rPr>
              <a:t>RPDS.10.04.01-IZ.00-02-226/17</a:t>
            </a:r>
            <a:endParaRPr lang="pl-PL" sz="1600" dirty="0">
              <a:latin typeface="+mn-lt"/>
            </a:endParaRPr>
          </a:p>
          <a:p>
            <a:pPr lvl="1"/>
            <a:r>
              <a:rPr lang="pl-PL" sz="1600" b="1" i="1" dirty="0" smtClean="0">
                <a:latin typeface="+mn-lt"/>
              </a:rPr>
              <a:t>RPDS.10.04.02-IZ.00-02-227/17</a:t>
            </a:r>
            <a:endParaRPr lang="pl-PL" sz="1600" dirty="0">
              <a:latin typeface="+mn-lt"/>
            </a:endParaRPr>
          </a:p>
          <a:p>
            <a:pPr lvl="1"/>
            <a:r>
              <a:rPr lang="pl-PL" sz="1600" b="1" i="1" dirty="0" smtClean="0">
                <a:latin typeface="+mn-lt"/>
              </a:rPr>
              <a:t>RPDS.10.04.03-IZ.00-02-228/17</a:t>
            </a:r>
            <a:endParaRPr lang="pl-PL" sz="1600" dirty="0">
              <a:latin typeface="+mn-lt"/>
            </a:endParaRPr>
          </a:p>
          <a:p>
            <a:pPr lvl="1"/>
            <a:r>
              <a:rPr lang="pl-PL" sz="1600" b="1" i="1" dirty="0" smtClean="0">
                <a:latin typeface="+mn-lt"/>
              </a:rPr>
              <a:t>RPDS.10.04.04-IZ.00-02-229/17</a:t>
            </a:r>
            <a:endParaRPr lang="pl-PL" sz="1600" b="1" i="1" dirty="0">
              <a:latin typeface="+mn-lt"/>
            </a:endParaRPr>
          </a:p>
          <a:p>
            <a:endParaRPr lang="pl-PL" sz="1600" b="1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10.4.1 Dostosowanie  systemów  kształcenia i szkolenia  zawodowego  do  potrzeb  rynku  pracy – </a:t>
            </a:r>
            <a:r>
              <a:rPr lang="pl-PL" sz="1600" b="1" dirty="0" smtClean="0">
                <a:latin typeface="+mn-lt"/>
              </a:rPr>
              <a:t>konkurs horyzontalny</a:t>
            </a: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10.4.2 Dostosowanie  systemów kształcenia i szkolenia zawodowego </a:t>
            </a:r>
            <a:r>
              <a:rPr lang="pl-PL" sz="1600" b="1" dirty="0" smtClean="0">
                <a:latin typeface="+mn-lt"/>
              </a:rPr>
              <a:t/>
            </a:r>
            <a:br>
              <a:rPr lang="pl-PL" sz="1600" b="1" dirty="0" smtClean="0">
                <a:latin typeface="+mn-lt"/>
              </a:rPr>
            </a:br>
            <a:r>
              <a:rPr lang="pl-PL" sz="1600" b="1" dirty="0" smtClean="0">
                <a:latin typeface="+mn-lt"/>
              </a:rPr>
              <a:t>do </a:t>
            </a:r>
            <a:r>
              <a:rPr lang="pl-PL" sz="1600" b="1" dirty="0">
                <a:latin typeface="+mn-lt"/>
              </a:rPr>
              <a:t>potrzeb rynku pracy – ZIT  WROF</a:t>
            </a: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10.4.3 Dostosowanie  systemów  kształcenia i szkolenia zawodowego do potrzeb rynku pracy  – ZIT  AJ</a:t>
            </a: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nr 10.4.4 Dostosowanie  systemów  kształcenia i szkolenia zawodowego do potrzeb rynku pracy – ZIT AW</a:t>
            </a:r>
            <a:endParaRPr lang="pl-PL" sz="1600" dirty="0">
              <a:latin typeface="+mn-lt"/>
            </a:endParaRPr>
          </a:p>
          <a:p>
            <a:pPr algn="ctr"/>
            <a:endParaRPr lang="pl-PL" sz="1600" b="1" dirty="0" smtClean="0">
              <a:latin typeface="+mn-lt"/>
              <a:cs typeface="Arial" pitchFamily="34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0" y="1052736"/>
            <a:ext cx="8893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400" b="1" dirty="0" smtClean="0">
                <a:latin typeface="+mn-lt"/>
              </a:rPr>
              <a:t>SPOTKANIE INFORMACYJNE – KONKURSY: DZIAŁANIE</a:t>
            </a:r>
            <a:r>
              <a:rPr lang="pl-PL" altLang="pl-PL" sz="2400" b="1" dirty="0" smtClean="0">
                <a:latin typeface="+mn-lt"/>
                <a:cs typeface="Arial" pitchFamily="34" charset="0"/>
              </a:rPr>
              <a:t> 10.4 A-H</a:t>
            </a:r>
          </a:p>
        </p:txBody>
      </p:sp>
    </p:spTree>
    <p:extLst>
      <p:ext uri="{BB962C8B-B14F-4D97-AF65-F5344CB8AC3E}">
        <p14:creationId xmlns:p14="http://schemas.microsoft.com/office/powerpoint/2010/main" val="35219309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MERYTORYCZNE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r>
              <a:rPr lang="pl-PL" sz="1400" b="1" dirty="0" smtClean="0">
                <a:solidFill>
                  <a:schemeClr val="tx1"/>
                </a:solidFill>
              </a:rPr>
              <a:t>13. </a:t>
            </a:r>
            <a:r>
              <a:rPr lang="pl-PL" sz="1400" b="1" dirty="0">
                <a:solidFill>
                  <a:schemeClr val="tx1"/>
                </a:solidFill>
              </a:rPr>
              <a:t>Kryterium </a:t>
            </a:r>
            <a:r>
              <a:rPr lang="pl-PL" sz="1400" b="1" dirty="0" smtClean="0">
                <a:solidFill>
                  <a:schemeClr val="tx1"/>
                </a:solidFill>
              </a:rPr>
              <a:t>zgodności ze standardem usług i katalogiem stawek</a:t>
            </a:r>
            <a:endParaRPr lang="pl-PL" sz="1400" b="1" u="sng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zaplanowane w ramach projektu zadania są zgodne z </a:t>
            </a:r>
            <a:r>
              <a:rPr lang="pl-PL" sz="1400" dirty="0">
                <a:solidFill>
                  <a:schemeClr val="tx1"/>
                </a:solidFill>
              </a:rPr>
              <a:t>określonym minimalnym standardem usług oraz wydatki </a:t>
            </a:r>
            <a:r>
              <a:rPr lang="pl-PL" sz="1400" dirty="0" smtClean="0">
                <a:solidFill>
                  <a:schemeClr val="tx1"/>
                </a:solidFill>
              </a:rPr>
              <a:t>są </a:t>
            </a:r>
            <a:r>
              <a:rPr lang="pl-PL" sz="1400" dirty="0">
                <a:solidFill>
                  <a:schemeClr val="tx1"/>
                </a:solidFill>
              </a:rPr>
              <a:t>zgodne z katalogiem stawek, określonym dla danego </a:t>
            </a:r>
            <a:r>
              <a:rPr lang="pl-PL" sz="1400" dirty="0" smtClean="0">
                <a:solidFill>
                  <a:schemeClr val="tx1"/>
                </a:solidFill>
              </a:rPr>
              <a:t>konkursu? </a:t>
            </a:r>
            <a:r>
              <a:rPr lang="pl-PL" sz="1400" dirty="0" smtClean="0">
                <a:solidFill>
                  <a:srgbClr val="FF0000"/>
                </a:solidFill>
              </a:rPr>
              <a:t>Standard </a:t>
            </a:r>
            <a:r>
              <a:rPr lang="pl-PL" sz="1400" dirty="0">
                <a:solidFill>
                  <a:srgbClr val="FF0000"/>
                </a:solidFill>
              </a:rPr>
              <a:t>usług i katalog stawek jest określony w Załączniku nr 4 do Regulaminu konkursu</a:t>
            </a:r>
          </a:p>
          <a:p>
            <a:pPr lvl="0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14. </a:t>
            </a:r>
            <a:r>
              <a:rPr lang="pl-PL" sz="1400" b="1" dirty="0" smtClean="0">
                <a:solidFill>
                  <a:schemeClr val="tx1"/>
                </a:solidFill>
              </a:rPr>
              <a:t>Kryterium budżetu projektu</a:t>
            </a:r>
            <a:endParaRPr lang="pl-PL" sz="1400" dirty="0"/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</a:t>
            </a:r>
            <a:r>
              <a:rPr lang="pl-PL" sz="1400" dirty="0" smtClean="0">
                <a:solidFill>
                  <a:schemeClr val="tx1"/>
                </a:solidFill>
              </a:rPr>
              <a:t>wszystkie wydatki są kwalifikowalne?</a:t>
            </a:r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15. </a:t>
            </a:r>
            <a:r>
              <a:rPr lang="pl-PL" sz="1400" b="1" dirty="0">
                <a:solidFill>
                  <a:schemeClr val="tx1"/>
                </a:solidFill>
              </a:rPr>
              <a:t>Kryterium </a:t>
            </a:r>
            <a:r>
              <a:rPr lang="pl-PL" sz="1400" b="1" dirty="0" smtClean="0">
                <a:solidFill>
                  <a:schemeClr val="tx1"/>
                </a:solidFill>
              </a:rPr>
              <a:t>zgodności z SzOOP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</a:t>
            </a:r>
            <a:r>
              <a:rPr lang="pl-PL" sz="1400" dirty="0" smtClean="0">
                <a:solidFill>
                  <a:schemeClr val="tx1"/>
                </a:solidFill>
              </a:rPr>
              <a:t>projekt jest zgodny z zapisami SzOOP RPO WD 2014-20120?</a:t>
            </a:r>
            <a:endParaRPr lang="pl-PL" sz="1400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8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16. Kryterium spełniania minimalnych wymagań</a:t>
            </a:r>
          </a:p>
          <a:p>
            <a:pPr lvl="0" algn="just"/>
            <a:r>
              <a:rPr lang="pl-PL" sz="1200" dirty="0">
                <a:solidFill>
                  <a:schemeClr val="tx1"/>
                </a:solidFill>
              </a:rPr>
              <a:t>Czy wniosek otrzymał wymagane </a:t>
            </a:r>
            <a:r>
              <a:rPr lang="pl-PL" sz="1200" b="1" dirty="0">
                <a:solidFill>
                  <a:schemeClr val="tx1"/>
                </a:solidFill>
              </a:rPr>
              <a:t>minimum 60 punktów ogółem </a:t>
            </a:r>
            <a:r>
              <a:rPr lang="pl-PL" sz="1200" dirty="0">
                <a:solidFill>
                  <a:schemeClr val="tx1"/>
                </a:solidFill>
              </a:rPr>
              <a:t>oraz </a:t>
            </a:r>
            <a:r>
              <a:rPr lang="pl-PL" sz="1200" b="1" dirty="0">
                <a:solidFill>
                  <a:schemeClr val="tx1"/>
                </a:solidFill>
              </a:rPr>
              <a:t>co najmniej 60% punktów w poszczególnych grupach kryteriów merytorycznych: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kryteria nr 1, 2 oraz 3,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kryterium nr 4,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kryteria nr 5 oraz 6,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kryteria nr 7 oraz 8,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kryterium nr 9,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kryteria nr 10 oraz 11</a:t>
            </a:r>
          </a:p>
          <a:p>
            <a:pPr lvl="0" algn="just"/>
            <a:r>
              <a:rPr lang="pl-PL" sz="1200" b="1" dirty="0">
                <a:solidFill>
                  <a:schemeClr val="tx1"/>
                </a:solidFill>
              </a:rPr>
              <a:t>oraz czy otrzymał pozytywną ocenę za spełnienie kryteriów horyzontalnych oraz kryteriów merytorycznych nr  12, 13, 14 i 15</a:t>
            </a:r>
            <a:r>
              <a:rPr lang="pl-PL" sz="1200" dirty="0">
                <a:solidFill>
                  <a:schemeClr val="tx1"/>
                </a:solidFill>
              </a:rPr>
              <a:t>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200" b="1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417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HORYZONTALNE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6556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1 . Kryterium zgodności projektu z prawem</a:t>
            </a:r>
            <a:endParaRPr lang="pl-PL" sz="1400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projekt jest </a:t>
            </a:r>
            <a:r>
              <a:rPr lang="pl-PL" sz="1400" b="1" dirty="0" smtClean="0">
                <a:solidFill>
                  <a:schemeClr val="tx1"/>
                </a:solidFill>
              </a:rPr>
              <a:t>zgodny z przepisami prawa </a:t>
            </a:r>
            <a:r>
              <a:rPr lang="pl-PL" sz="1400" dirty="0" smtClean="0">
                <a:solidFill>
                  <a:schemeClr val="tx1"/>
                </a:solidFill>
              </a:rPr>
              <a:t>krajowego i unijnego, m.in</a:t>
            </a:r>
            <a:r>
              <a:rPr lang="pl-PL" sz="1400" dirty="0">
                <a:solidFill>
                  <a:schemeClr val="tx1"/>
                </a:solidFill>
              </a:rPr>
              <a:t>. z przepisami w zakresie pomocy publicznej, prawa pracy, kodeksu cywilnego oraz zamówień </a:t>
            </a:r>
            <a:r>
              <a:rPr lang="pl-PL" sz="1400" dirty="0" smtClean="0">
                <a:solidFill>
                  <a:schemeClr val="tx1"/>
                </a:solidFill>
              </a:rPr>
              <a:t>publicznych</a:t>
            </a:r>
            <a:r>
              <a:rPr lang="pl-PL" sz="1400" b="1" dirty="0">
                <a:solidFill>
                  <a:schemeClr val="tx1"/>
                </a:solidFill>
              </a:rPr>
              <a:t> </a:t>
            </a:r>
            <a:r>
              <a:rPr lang="pl-PL" sz="1400" dirty="0" smtClean="0">
                <a:solidFill>
                  <a:schemeClr val="tx1"/>
                </a:solidFill>
              </a:rPr>
              <a:t>?</a:t>
            </a:r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2 . </a:t>
            </a:r>
            <a:r>
              <a:rPr lang="pl-PL" sz="1400" b="1" dirty="0">
                <a:solidFill>
                  <a:schemeClr val="tx1"/>
                </a:solidFill>
              </a:rPr>
              <a:t>Kryterium zgodności </a:t>
            </a:r>
            <a:r>
              <a:rPr lang="pl-PL" sz="1400" b="1" dirty="0" smtClean="0">
                <a:solidFill>
                  <a:schemeClr val="tx1"/>
                </a:solidFill>
              </a:rPr>
              <a:t>z </a:t>
            </a:r>
            <a:r>
              <a:rPr lang="pl-PL" sz="1400" b="1" dirty="0">
                <a:solidFill>
                  <a:schemeClr val="tx1"/>
                </a:solidFill>
              </a:rPr>
              <a:t>właściwymi politykami </a:t>
            </a:r>
            <a:r>
              <a:rPr lang="pl-PL" sz="1400" b="1" dirty="0" smtClean="0">
                <a:solidFill>
                  <a:schemeClr val="tx1"/>
                </a:solidFill>
              </a:rPr>
              <a:t>i </a:t>
            </a:r>
            <a:r>
              <a:rPr lang="pl-PL" sz="1400" b="1" dirty="0">
                <a:solidFill>
                  <a:schemeClr val="tx1"/>
                </a:solidFill>
              </a:rPr>
              <a:t>zasadami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projekt jest </a:t>
            </a:r>
            <a:r>
              <a:rPr lang="pl-PL" sz="1400" b="1" dirty="0">
                <a:solidFill>
                  <a:schemeClr val="tx1"/>
                </a:solidFill>
              </a:rPr>
              <a:t>zgodny z zasadą zrównoważonego </a:t>
            </a:r>
            <a:r>
              <a:rPr lang="pl-PL" sz="1400" b="1" dirty="0" smtClean="0">
                <a:solidFill>
                  <a:schemeClr val="tx1"/>
                </a:solidFill>
              </a:rPr>
              <a:t>rozwoju</a:t>
            </a:r>
            <a:r>
              <a:rPr lang="pl-PL" sz="1400" dirty="0" smtClean="0">
                <a:solidFill>
                  <a:schemeClr val="tx1"/>
                </a:solidFill>
              </a:rPr>
              <a:t>?  </a:t>
            </a:r>
            <a:r>
              <a:rPr lang="pl-PL" sz="1200" dirty="0" smtClean="0">
                <a:solidFill>
                  <a:schemeClr val="tx1"/>
                </a:solidFill>
              </a:rPr>
              <a:t>Projekt </a:t>
            </a:r>
            <a:r>
              <a:rPr lang="pl-PL" sz="1200" dirty="0">
                <a:solidFill>
                  <a:schemeClr val="tx1"/>
                </a:solidFill>
              </a:rPr>
              <a:t>musi być co najmniej neutralny.</a:t>
            </a:r>
            <a:endParaRPr lang="pl-PL" sz="12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sz="1400" b="1" dirty="0" smtClean="0">
                <a:solidFill>
                  <a:schemeClr val="tx1"/>
                </a:solidFill>
              </a:rPr>
              <a:t>Kryterium zgodności z właściwymi politykami i </a:t>
            </a:r>
            <a:r>
              <a:rPr lang="pl-PL" sz="1400" b="1" dirty="0">
                <a:solidFill>
                  <a:schemeClr val="tx1"/>
                </a:solidFill>
              </a:rPr>
              <a:t>zasadami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projekt jest zgodny z zasadą równości szans kobiet i </a:t>
            </a:r>
            <a:r>
              <a:rPr lang="pl-PL" sz="1400" dirty="0">
                <a:solidFill>
                  <a:schemeClr val="tx1"/>
                </a:solidFill>
              </a:rPr>
              <a:t>mężczyzn? </a:t>
            </a:r>
            <a:endParaRPr lang="pl-PL" sz="1400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200" dirty="0">
                <a:solidFill>
                  <a:schemeClr val="tx1"/>
                </a:solidFill>
              </a:rPr>
              <a:t>Kryterium będzie oceniane według standardu minimum. W ramach kryterium IOK dopuszcza możliwość oceny warunkowej. Standard minimum jest załącznikiem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 sz="1200" b="1" dirty="0">
              <a:solidFill>
                <a:schemeClr val="tx1"/>
              </a:solidFill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sz="1400" b="1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projekt jest zgodny z zasadą równości szans i niedyskryminacji, w tym dostępności dla osób z niepełnosprawnościami</a:t>
            </a:r>
            <a:r>
              <a:rPr lang="pl-PL" sz="1400" dirty="0" smtClean="0">
                <a:solidFill>
                  <a:schemeClr val="tx1"/>
                </a:solidFill>
              </a:rPr>
              <a:t>?</a:t>
            </a: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689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7"/>
            <a:ext cx="8229600" cy="595833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PREMIUJĄCE 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6556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1 . </a:t>
            </a:r>
            <a:r>
              <a:rPr lang="pl-PL" sz="1400" b="1" dirty="0">
                <a:solidFill>
                  <a:schemeClr val="tx1"/>
                </a:solidFill>
              </a:rPr>
              <a:t>Kryterium współpracy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założone w projekcie działania prowadzone będą we współpracy lub w partnerstwie z partnerami społecznymi lub pracodawcami?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0 pkt/4 pkt</a:t>
            </a: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2 . </a:t>
            </a:r>
            <a:r>
              <a:rPr lang="pl-PL" sz="1400" b="1" dirty="0">
                <a:solidFill>
                  <a:schemeClr val="tx1"/>
                </a:solidFill>
              </a:rPr>
              <a:t>Kryterium formy wsparcia</a:t>
            </a:r>
            <a:endParaRPr lang="pl-PL" sz="1400" dirty="0"/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projekt zakłada realizację studiów podyplomowych lub kursów kwalifikacyjnych przygotowujących do wykonywania zawodu nauczyciela kształcenia zawodowego w ramach:  zawodów nowo wprowadzonych do klasyfikacji zawodów szkolnictwa zawodowego lub zawodów wprowadzonych w efekcie modernizacji oferty kształcenia zawodowego albo tworzenia nowych kierunków nauczania lub zawodów na które występuje deficyt na regionalnym lub lokalnym rynku pracy oraz braki kadrowe śród nauczycieli kształcenia zawodowego lub/i staży i praktyk dla nauczycieli u pracodawców.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0 pkt/4 </a:t>
            </a:r>
            <a:r>
              <a:rPr lang="pl-PL" sz="1400" b="1" dirty="0" smtClean="0">
                <a:solidFill>
                  <a:schemeClr val="tx1"/>
                </a:solidFill>
              </a:rPr>
              <a:t>pkt</a:t>
            </a:r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</a:rPr>
              <a:t>3.</a:t>
            </a:r>
            <a:r>
              <a:rPr lang="pl-PL" sz="1400" b="1" dirty="0">
                <a:solidFill>
                  <a:schemeClr val="tx1"/>
                </a:solidFill>
              </a:rPr>
              <a:t> Kryterium </a:t>
            </a:r>
            <a:r>
              <a:rPr lang="pl-PL" sz="1400" b="1" dirty="0" smtClean="0">
                <a:solidFill>
                  <a:schemeClr val="tx1"/>
                </a:solidFill>
              </a:rPr>
              <a:t>współpracy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założone w projekcie działania prowadzone będą we współpracy z pracodawcami lub przedsiębiorcami wpisującymi się w regionalne inteligentne specjalizacje 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>
                <a:solidFill>
                  <a:schemeClr val="tx1"/>
                </a:solidFill>
              </a:rPr>
              <a:t>0 pkt/4 pkt</a:t>
            </a:r>
          </a:p>
          <a:p>
            <a:pPr algn="just"/>
            <a:endParaRPr lang="pl-PL" sz="1400" dirty="0"/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672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PREMIUJĄCE 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484784"/>
            <a:ext cx="8713788" cy="4747457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4 . </a:t>
            </a:r>
            <a:r>
              <a:rPr lang="pl-PL" sz="1400" b="1" dirty="0">
                <a:solidFill>
                  <a:schemeClr val="tx1"/>
                </a:solidFill>
              </a:rPr>
              <a:t>Kryterium wkładu własnego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w ramach projektu pracodawcy partycypują finansowo w wymiarze co najmniej 5% w kosztach organizacji i prowadzenia praktyki zawodowej lub stażu zawodowego?</a:t>
            </a:r>
          </a:p>
          <a:p>
            <a:pPr lvl="0" algn="just"/>
            <a:r>
              <a:rPr lang="pl-PL" sz="1400" b="1" dirty="0" smtClean="0">
                <a:solidFill>
                  <a:schemeClr val="tx1"/>
                </a:solidFill>
              </a:rPr>
              <a:t>0 </a:t>
            </a:r>
            <a:r>
              <a:rPr lang="pl-PL" sz="1400" b="1" dirty="0">
                <a:solidFill>
                  <a:schemeClr val="tx1"/>
                </a:solidFill>
              </a:rPr>
              <a:t>pkt/4 pkt</a:t>
            </a: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5. </a:t>
            </a:r>
            <a:r>
              <a:rPr lang="pl-PL" sz="1400" b="1" dirty="0" smtClean="0">
                <a:solidFill>
                  <a:schemeClr val="tx1"/>
                </a:solidFill>
              </a:rPr>
              <a:t>Kryterium </a:t>
            </a:r>
            <a:r>
              <a:rPr lang="pl-PL" sz="1400" b="1" dirty="0">
                <a:solidFill>
                  <a:schemeClr val="tx1"/>
                </a:solidFill>
              </a:rPr>
              <a:t>doświadczenia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</a:t>
            </a:r>
            <a:r>
              <a:rPr lang="pl-PL" sz="1400" dirty="0">
                <a:solidFill>
                  <a:schemeClr val="tx1"/>
                </a:solidFill>
              </a:rPr>
              <a:t>Wnioskodawca zrealizował </a:t>
            </a:r>
            <a:r>
              <a:rPr lang="pl-PL" sz="1400" b="1" dirty="0">
                <a:solidFill>
                  <a:schemeClr val="tx1"/>
                </a:solidFill>
              </a:rPr>
              <a:t>w ciągu ostatnich 3 lat</a:t>
            </a:r>
            <a:r>
              <a:rPr lang="pl-PL" sz="1400" dirty="0">
                <a:solidFill>
                  <a:schemeClr val="tx1"/>
                </a:solidFill>
              </a:rPr>
              <a:t> przed złożeniem wniosku o dofinansowanie na terenie województwa dolnośląskiego </a:t>
            </a:r>
            <a:r>
              <a:rPr lang="pl-PL" sz="1400" b="1" dirty="0">
                <a:solidFill>
                  <a:schemeClr val="tx1"/>
                </a:solidFill>
              </a:rPr>
              <a:t>co najmniej 2 przedsięwzięcia w obszarze i dla grupy docelowej</a:t>
            </a:r>
            <a:r>
              <a:rPr lang="pl-PL" sz="1400" dirty="0">
                <a:solidFill>
                  <a:schemeClr val="tx1"/>
                </a:solidFill>
              </a:rPr>
              <a:t> objętej interwencją projektową, w ramach których osiągnął zakładane we wniosku o dofinansowanie rezultaty?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Przedsięwzięcie - działanie podjęte w jakimś celu, którego wynikiem są konkretne rezultaty; musi mieć formę pisemną (np. projektu, wniosku, umowy/porozumienia o współpracy), która dokumentuje cel, działania, planowane i zrealizowane rezultaty. 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Wnioskodawca może się legitymować doświadczeniem w przypadku </a:t>
            </a:r>
            <a:r>
              <a:rPr lang="pl-PL" sz="1400" b="1" dirty="0">
                <a:solidFill>
                  <a:schemeClr val="tx1"/>
                </a:solidFill>
              </a:rPr>
              <a:t>gdy był liderem lub partnerem</a:t>
            </a:r>
            <a:r>
              <a:rPr lang="pl-PL" sz="1400" dirty="0">
                <a:solidFill>
                  <a:schemeClr val="tx1"/>
                </a:solidFill>
              </a:rPr>
              <a:t> w zrealizowanym już przedsięwzięciu. 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0 </a:t>
            </a:r>
            <a:r>
              <a:rPr lang="pl-PL" sz="1400" b="1" dirty="0">
                <a:solidFill>
                  <a:schemeClr val="tx1"/>
                </a:solidFill>
              </a:rPr>
              <a:t>pkt/5 pkt/10 pkt</a:t>
            </a:r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/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153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PREMIUJĄCE 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6556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6 . </a:t>
            </a:r>
            <a:r>
              <a:rPr lang="pl-PL" sz="1400" b="1" dirty="0">
                <a:solidFill>
                  <a:schemeClr val="tx1"/>
                </a:solidFill>
              </a:rPr>
              <a:t>Kryterium formy wsparcia</a:t>
            </a:r>
            <a:endParaRPr lang="pl-PL" sz="1400" dirty="0"/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projekt zakłada, że w stażach i praktykach zawodowych dla uczniów i słuchaczy u pracodawców weźmie udział więcej niż 70% uczestników projektu.</a:t>
            </a:r>
          </a:p>
          <a:p>
            <a:pPr lvl="0" algn="just"/>
            <a:r>
              <a:rPr lang="pl-PL" sz="1400" b="1" dirty="0" smtClean="0">
                <a:solidFill>
                  <a:schemeClr val="tx1"/>
                </a:solidFill>
              </a:rPr>
              <a:t>0 </a:t>
            </a:r>
            <a:r>
              <a:rPr lang="pl-PL" sz="1400" b="1" dirty="0">
                <a:solidFill>
                  <a:schemeClr val="tx1"/>
                </a:solidFill>
              </a:rPr>
              <a:t>pkt/5 pkt/10 pkt</a:t>
            </a: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sz="1400" b="1" dirty="0" smtClean="0">
                <a:solidFill>
                  <a:schemeClr val="tx1"/>
                </a:solidFill>
              </a:rPr>
              <a:t>Kryterium grupy docelowej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 projekcie przewiduje się udział osób z niepełnosprawnościami?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0 </a:t>
            </a:r>
            <a:r>
              <a:rPr lang="pl-PL" sz="1400" b="1" dirty="0">
                <a:solidFill>
                  <a:schemeClr val="tx1"/>
                </a:solidFill>
              </a:rPr>
              <a:t>pkt/4 pkt </a:t>
            </a:r>
            <a:endParaRPr lang="pl-PL" sz="1400" dirty="0">
              <a:solidFill>
                <a:schemeClr val="tx1"/>
              </a:solidFill>
            </a:endParaRPr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/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712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latin typeface="+mn-lt"/>
                <a:cs typeface="Arial" pitchFamily="34" charset="0"/>
              </a:rPr>
              <a:t>WSKAŹNIKI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Instrukcja dotycząca doboru wskaźników została opisana w Załączniku nr 2 do Regulaminu konkursu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Wyróżniamy następujące rodzaje wskaźników: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Wskaźniki programowe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(</a:t>
            </a:r>
            <a:r>
              <a:rPr lang="pl-PL" u="sng" dirty="0">
                <a:solidFill>
                  <a:schemeClr val="tx1"/>
                </a:solidFill>
                <a:cs typeface="Arial" pitchFamily="34" charset="0"/>
              </a:rPr>
              <a:t>wskaźniki produktu 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i </a:t>
            </a:r>
            <a:r>
              <a:rPr lang="pl-PL" u="sng" dirty="0">
                <a:solidFill>
                  <a:schemeClr val="tx1"/>
                </a:solidFill>
                <a:cs typeface="Arial" pitchFamily="34" charset="0"/>
              </a:rPr>
              <a:t>wskaźniki rezultatu bezpośredniego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) 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– określone w RPO, wybierane z listy rozwijanej, 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/>
                </a:solidFill>
                <a:cs typeface="Arial" pitchFamily="34" charset="0"/>
              </a:rPr>
              <a:t>Wskaźniki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horyzontalne 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– określone w tzw. liście WLWK (Wspólne Lista Wskaźników Kluczowych), wybierane z listy rozwijanej, </a:t>
            </a:r>
            <a:r>
              <a:rPr lang="pl-PL" dirty="0" smtClean="0">
                <a:solidFill>
                  <a:schemeClr val="tx1"/>
                </a:solidFill>
                <a:cs typeface="Arial" pitchFamily="34" charset="0"/>
              </a:rPr>
              <a:t>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Wskaźniki projektowe 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– określane samodzielnie przez Wnioskodawcę, nieobligatoryjne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 smtClean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r>
              <a:rPr lang="pl-PL" b="1" u="sng" dirty="0" smtClean="0">
                <a:solidFill>
                  <a:schemeClr val="tx1"/>
                </a:solidFill>
              </a:rPr>
              <a:t>WSKAŹNIK </a:t>
            </a:r>
            <a:r>
              <a:rPr lang="pl-PL" b="1" u="sng" dirty="0">
                <a:solidFill>
                  <a:schemeClr val="tx1"/>
                </a:solidFill>
              </a:rPr>
              <a:t>PRODUKTU nr 1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nauczycieli kształcenia zawodowego oraz instruktorów praktycznej nauki zawodu objętych wsparciem w </a:t>
            </a:r>
            <a:r>
              <a:rPr lang="pl-PL" b="1" dirty="0" smtClean="0">
                <a:solidFill>
                  <a:schemeClr val="tx1"/>
                </a:solidFill>
              </a:rPr>
              <a:t>programie</a:t>
            </a: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Liczba nauczycieli oraz instruktorów praktycznej nauki zawodu objętych wsparciem w tym: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osób przygotowanych do wykonywania zawodu nauczyciela przedmiotów zawodowych w ramach studiów podyplomowych lub innych form doskonalenia;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nauczycieli: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 uczestniczących w formach doskonalenia zawodowych organizowanych we współpracy z uczelniami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uczestniczących w stażach i praktykach u pracodawców o czasie trwanie nie krótszym niż 2 tygodnie;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objętych wspomaganiem realizowanym przez placówki doskonalenia nauczycieli, poradnie psychologiczno-pedagogiczne oraz uczestniczących w sieciach współpracy i samokształcenia</a:t>
            </a:r>
          </a:p>
          <a:p>
            <a:pPr lvl="0" algn="ctr"/>
            <a:endParaRPr lang="pl-PL" b="1" dirty="0" smtClean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356493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 smtClean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r>
              <a:rPr lang="pl-PL" b="1" u="sng" dirty="0" smtClean="0">
                <a:solidFill>
                  <a:schemeClr val="tx1"/>
                </a:solidFill>
              </a:rPr>
              <a:t>WSKAŹNIK </a:t>
            </a:r>
            <a:r>
              <a:rPr lang="pl-PL" b="1" u="sng" dirty="0">
                <a:solidFill>
                  <a:schemeClr val="tx1"/>
                </a:solidFill>
              </a:rPr>
              <a:t>PRODUKTU nr 2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uczniów szkół i placówek kształcenia zawodowego uczestniczących w stażach i praktykach u pracodawcy</a:t>
            </a:r>
            <a:br>
              <a:rPr lang="pl-PL" b="1" dirty="0">
                <a:solidFill>
                  <a:schemeClr val="tx1"/>
                </a:solidFill>
              </a:rPr>
            </a:br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600" b="1" dirty="0">
                <a:solidFill>
                  <a:schemeClr val="tx1"/>
                </a:solidFill>
              </a:rPr>
              <a:t>Liczba uczniów szkół i placówek kształcenia zawodowego objętych wsparciem bezpośrednim w ramach programu w postaci staży i praktyk u pracodawcy.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Pod </a:t>
            </a:r>
            <a:r>
              <a:rPr lang="pl-PL" sz="1400" dirty="0">
                <a:solidFill>
                  <a:schemeClr val="tx1"/>
                </a:solidFill>
              </a:rPr>
              <a:t>pojęciem stażu realizowanego w ramach wszystkich typów operacji należy rozumieć takie formy nabywania umiejętności praktycznych, których zakres wykracza poza ramy określone dla praktyki zawodowej.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Staże mogą obejmować kształcenie zawodowe praktyczne realizowane w ramach praktycznej nauki zawodu (</a:t>
            </a:r>
            <a:r>
              <a:rPr lang="pl-PL" sz="1400" dirty="0" err="1">
                <a:solidFill>
                  <a:schemeClr val="tx1"/>
                </a:solidFill>
              </a:rPr>
              <a:t>pnz</a:t>
            </a:r>
            <a:r>
              <a:rPr lang="pl-PL" sz="1400" dirty="0">
                <a:solidFill>
                  <a:schemeClr val="tx1"/>
                </a:solidFill>
              </a:rPr>
              <a:t>) lub wykraczać poza zakres </a:t>
            </a:r>
            <a:r>
              <a:rPr lang="pl-PL" sz="1400" dirty="0" err="1">
                <a:solidFill>
                  <a:schemeClr val="tx1"/>
                </a:solidFill>
              </a:rPr>
              <a:t>pnz</a:t>
            </a:r>
            <a:r>
              <a:rPr lang="pl-PL" sz="1400" dirty="0">
                <a:solidFill>
                  <a:schemeClr val="tx1"/>
                </a:solidFill>
              </a:rPr>
              <a:t>.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Zasady realizacji </a:t>
            </a:r>
            <a:r>
              <a:rPr lang="pl-PL" sz="1400" dirty="0" err="1">
                <a:solidFill>
                  <a:schemeClr val="tx1"/>
                </a:solidFill>
              </a:rPr>
              <a:t>pnz</a:t>
            </a:r>
            <a:r>
              <a:rPr lang="pl-PL" sz="1400" dirty="0">
                <a:solidFill>
                  <a:schemeClr val="tx1"/>
                </a:solidFill>
              </a:rPr>
              <a:t> określa Rozporządzenie MEN z dnia 15.12.2010 r. w sprawie praktycznej nauki </a:t>
            </a:r>
            <a:r>
              <a:rPr lang="pl-PL" sz="1400" dirty="0" smtClean="0">
                <a:solidFill>
                  <a:schemeClr val="tx1"/>
                </a:solidFill>
              </a:rPr>
              <a:t>zawodu.</a:t>
            </a:r>
            <a:endParaRPr lang="pl-PL" sz="1400" dirty="0">
              <a:solidFill>
                <a:schemeClr val="tx1"/>
              </a:solidFill>
            </a:endParaRPr>
          </a:p>
          <a:p>
            <a:pPr lvl="0" algn="ctr"/>
            <a:endParaRPr lang="pl-PL" dirty="0" smtClean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452583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WSKAŹNIK PRODUKTU nr 3</a:t>
            </a:r>
          </a:p>
          <a:p>
            <a:pPr lvl="0" algn="ctr"/>
            <a:r>
              <a:rPr lang="pl-PL" sz="1400" b="1" dirty="0">
                <a:solidFill>
                  <a:schemeClr val="tx1"/>
                </a:solidFill>
              </a:rPr>
              <a:t>Liczba szkół i placówek kształcenia zawodowego doposażonych w sprzęt i materiały niezbędne do realizacji kształcenia zawodowego.</a:t>
            </a:r>
          </a:p>
          <a:p>
            <a:pPr lvl="0" algn="just"/>
            <a:r>
              <a:rPr lang="pl-PL" sz="1200" dirty="0">
                <a:solidFill>
                  <a:schemeClr val="tx1"/>
                </a:solidFill>
              </a:rPr>
              <a:t>Liczba szkół i placówek prowadzących kształcenie zawodowe wyposażonych/ doposażonych w ramach programu w nowoczesny sprzęt i materiały dydaktyczne zapewniające wysoką jakość kształcenia i umożliwiające realizację podstawy programowej kształcenia w zawodach. </a:t>
            </a: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WSKAŹNIK PRODUKTU nr 4</a:t>
            </a:r>
          </a:p>
          <a:p>
            <a:pPr lvl="0" algn="ctr"/>
            <a:r>
              <a:rPr lang="pl-PL" sz="1400" b="1" dirty="0">
                <a:solidFill>
                  <a:schemeClr val="tx1"/>
                </a:solidFill>
              </a:rPr>
              <a:t>Liczba podmiotów realizujących zadania centrum kształcenia zawodowego i ustawicznego objętych wsparciem w programie.</a:t>
            </a:r>
          </a:p>
          <a:p>
            <a:pPr algn="just"/>
            <a:r>
              <a:rPr lang="pl-PL" sz="1200" dirty="0">
                <a:solidFill>
                  <a:schemeClr val="tx1"/>
                </a:solidFill>
              </a:rPr>
              <a:t>Liczba jednostek systemu oświaty istniejących lub nowoutworzonych, realizujących zadania zbieżne z zadaniami centrum kształcenia zawodowego i ustawicznego (</a:t>
            </a:r>
            <a:r>
              <a:rPr lang="pl-PL" sz="1200" dirty="0" err="1">
                <a:solidFill>
                  <a:schemeClr val="tx1"/>
                </a:solidFill>
              </a:rPr>
              <a:t>ckziu</a:t>
            </a:r>
            <a:r>
              <a:rPr lang="pl-PL" sz="1200" dirty="0">
                <a:solidFill>
                  <a:schemeClr val="tx1"/>
                </a:solidFill>
              </a:rPr>
              <a:t>) tj. współpracujących z pracodawcami i organizacjami pracodawców oraz prowadzących kwalifikacyjne kursy zawodowe, a także podejmujących działania w  zakresie poradnictwa zawodowego i informacji zawodowej, w tym również dla osób dorosłych.</a:t>
            </a: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WSKAŹNIK PRODUKTU nr 5</a:t>
            </a:r>
          </a:p>
          <a:p>
            <a:pPr lvl="0" algn="ctr"/>
            <a:r>
              <a:rPr lang="pl-PL" sz="1400" b="1" dirty="0">
                <a:solidFill>
                  <a:schemeClr val="tx1"/>
                </a:solidFill>
              </a:rPr>
              <a:t>Liczba osób uczestniczących w pozaszkolnych formach kształcenia w programie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200" dirty="0">
                <a:solidFill>
                  <a:schemeClr val="tx1"/>
                </a:solidFill>
              </a:rPr>
              <a:t>Liczba osób dorosłych, które uczestniczyły w pozaszkolnych formach kształcenia zawodowego, zorganizowanych we współpracy z pracodawcami (kwalifikacyjne kursy zawodowe, kursy umiejętności zawodowych, inne kursy) zgodnie z obowiązującymi przepisami w sprawie kształcenia ustawicznego w formach pozaszkolnych. 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200" b="1" dirty="0">
                <a:solidFill>
                  <a:schemeClr val="tx1"/>
                </a:solidFill>
              </a:rPr>
              <a:t>	</a:t>
            </a:r>
            <a:r>
              <a:rPr lang="pl-PL" sz="1200" b="1" dirty="0">
                <a:solidFill>
                  <a:srgbClr val="FF0000"/>
                </a:solidFill>
              </a:rPr>
              <a:t>Wskaźnik dotyczy wyłącznie formy wsparcia realizowanej w ramach typu projektu 10.4.B, </a:t>
            </a:r>
            <a:r>
              <a:rPr lang="pl-PL" sz="1200" b="1" dirty="0" err="1">
                <a:solidFill>
                  <a:srgbClr val="FF0000"/>
                </a:solidFill>
              </a:rPr>
              <a:t>ppkt</a:t>
            </a:r>
            <a:r>
              <a:rPr lang="pl-PL" sz="1200" b="1" dirty="0">
                <a:solidFill>
                  <a:srgbClr val="FF0000"/>
                </a:solidFill>
              </a:rPr>
              <a:t>. m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9080665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</a:t>
            </a:r>
            <a:r>
              <a:rPr lang="pl-PL" altLang="pl-PL" sz="2000" b="1" dirty="0" smtClean="0">
                <a:cs typeface="Arial" pitchFamily="34" charset="0"/>
              </a:rPr>
              <a:t>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REZULTATU nr 1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nauczycieli kształcenia zawodowego oraz instruktorów praktycznej nauki zawodu którzy uzyskali  kwalifikacje  lub nabyli kompetencje po opuszczeniu  programu</a:t>
            </a:r>
          </a:p>
          <a:p>
            <a:r>
              <a:rPr lang="pl-PL" sz="1400" dirty="0">
                <a:solidFill>
                  <a:schemeClr val="tx1"/>
                </a:solidFill>
              </a:rPr>
              <a:t>Fakt nabycia kompetencji będzie weryfikowany w ramach następujących etapów: </a:t>
            </a:r>
          </a:p>
          <a:p>
            <a:r>
              <a:rPr lang="pl-PL" sz="1400" dirty="0">
                <a:solidFill>
                  <a:schemeClr val="tx1"/>
                </a:solidFill>
              </a:rPr>
              <a:t>a) ETAP I – Zakres – zdefiniowanie w ramach wniosku o dofinansowanie lub w regulaminie konkursu grupy docelowej do objęcia wsparciem oraz wybranie obszaru interwencji EFS, który będzie poddany ocenie, </a:t>
            </a:r>
          </a:p>
          <a:p>
            <a:r>
              <a:rPr lang="pl-PL" sz="1400" dirty="0">
                <a:solidFill>
                  <a:schemeClr val="tx1"/>
                </a:solidFill>
              </a:rPr>
              <a:t>b) ETAP II – Wzorzec – zdefiniowanie we wniosku o dofinansowanie lub w regulaminie konkursu standardu wymagań, tj. efektów uczenia się, które osiągną uczestnicy w wyniku przeprowadzonych działań projektowych, </a:t>
            </a:r>
          </a:p>
          <a:p>
            <a:r>
              <a:rPr lang="pl-PL" sz="1400" dirty="0">
                <a:solidFill>
                  <a:schemeClr val="tx1"/>
                </a:solidFill>
              </a:rPr>
              <a:t>c) ETAP III – Ocena – przeprowadzenie weryfikacji na podstawie opracowanych kryteriów oceny po zakończeniu wsparcia udzielanego danej osobie, </a:t>
            </a:r>
          </a:p>
          <a:p>
            <a:r>
              <a:rPr lang="pl-PL" sz="1400" dirty="0">
                <a:solidFill>
                  <a:schemeClr val="tx1"/>
                </a:solidFill>
              </a:rPr>
              <a:t>d) ETAP IV – Porównanie – porównanie uzyskanych wyników etapu III (ocena) z przyjętymi wymaganiami (określonymi na etapie II efektami uczenia się) po zakończeniu wsparcia udzielanego danej osobie. 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r>
              <a:rPr lang="pl-PL" sz="1400" b="1" dirty="0">
                <a:solidFill>
                  <a:schemeClr val="tx1"/>
                </a:solidFill>
              </a:rPr>
              <a:t>Kompetencja to wyodrębniony zestaw efektów uczenia się / kształcenia. Opis kompetencji zawiera jasno określone warunki, które powinien spełniać uczestnik projektu ubiegający się o nabycie kompetencji, tj. wyczerpującą informację o efektach uczenia się dla danej kompetencji oraz kryteria i metody ich weryfikacji. Wykazywać należy wyłącznie kompetencje osiągnięte w wyniku interwencji Europejskiego Funduszu Społecznego</a:t>
            </a:r>
            <a:r>
              <a:rPr lang="pl-PL" sz="1400" dirty="0">
                <a:solidFill>
                  <a:schemeClr val="tx1"/>
                </a:solidFill>
              </a:rPr>
              <a:t>. </a:t>
            </a:r>
            <a:r>
              <a:rPr lang="pl-PL" sz="12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34208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794463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endParaRPr lang="pl-PL" sz="1600" b="1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10.4.1 </a:t>
            </a:r>
            <a:r>
              <a:rPr lang="pl-PL" sz="1600" b="1" dirty="0" smtClean="0">
                <a:latin typeface="+mn-lt"/>
              </a:rPr>
              <a:t>Instytucja Zarządzająca Regionalnym Programem Operacyjnym Województwa Dolnośląskiego 2014 -2020 (IZ RPO WD)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10.4.2 IZ RPO WD </a:t>
            </a:r>
            <a:r>
              <a:rPr lang="pl-PL" sz="1600" b="1" dirty="0" smtClean="0">
                <a:latin typeface="+mn-lt"/>
              </a:rPr>
              <a:t> oraz Gmina Wrocław pełniąca funkcję               IP RPO WD w ramach instrumentu ZIT  </a:t>
            </a:r>
            <a:r>
              <a:rPr lang="pl-PL" sz="1600" b="1" dirty="0" err="1" smtClean="0">
                <a:latin typeface="+mn-lt"/>
              </a:rPr>
              <a:t>WRoF</a:t>
            </a:r>
            <a:endParaRPr lang="pl-PL" sz="1600" b="1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10.4.3 IZ RPO </a:t>
            </a:r>
            <a:r>
              <a:rPr lang="pl-PL" sz="1600" b="1" dirty="0" smtClean="0">
                <a:latin typeface="+mn-lt"/>
              </a:rPr>
              <a:t>WD oraz Miasto Jelenia Góra pełniące </a:t>
            </a:r>
            <a:r>
              <a:rPr lang="pl-PL" sz="1600" b="1" dirty="0">
                <a:latin typeface="+mn-lt"/>
              </a:rPr>
              <a:t>funkcję IP RPO WD w ramach instrumentu</a:t>
            </a:r>
            <a:r>
              <a:rPr lang="pl-PL" sz="1600" b="1" dirty="0" smtClean="0">
                <a:latin typeface="+mn-lt"/>
              </a:rPr>
              <a:t> – </a:t>
            </a:r>
            <a:r>
              <a:rPr lang="pl-PL" sz="1600" b="1" dirty="0">
                <a:latin typeface="+mn-lt"/>
              </a:rPr>
              <a:t>ZIT  </a:t>
            </a:r>
            <a:r>
              <a:rPr lang="pl-PL" sz="1600" b="1" dirty="0" smtClean="0">
                <a:latin typeface="+mn-lt"/>
              </a:rPr>
              <a:t>AJ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nr 10.4.4 IZ RPO WD </a:t>
            </a:r>
            <a:r>
              <a:rPr lang="pl-PL" sz="1600" b="1" dirty="0" smtClean="0">
                <a:latin typeface="+mn-lt"/>
              </a:rPr>
              <a:t>oraz Gmina Wałbrzych </a:t>
            </a:r>
            <a:r>
              <a:rPr lang="pl-PL" sz="1600" b="1" dirty="0">
                <a:latin typeface="+mn-lt"/>
              </a:rPr>
              <a:t>pełniąca funkcję IP RPO WD w ramach instrumentu </a:t>
            </a:r>
            <a:r>
              <a:rPr lang="pl-PL" sz="1600" b="1" dirty="0" smtClean="0">
                <a:latin typeface="+mn-lt"/>
              </a:rPr>
              <a:t>- </a:t>
            </a:r>
            <a:r>
              <a:rPr lang="pl-PL" sz="1600" b="1" dirty="0">
                <a:latin typeface="+mn-lt"/>
              </a:rPr>
              <a:t>ZIT </a:t>
            </a:r>
            <a:r>
              <a:rPr lang="pl-PL" sz="1600" b="1" dirty="0" smtClean="0">
                <a:latin typeface="+mn-lt"/>
              </a:rPr>
              <a:t>AW</a:t>
            </a:r>
          </a:p>
          <a:p>
            <a:pPr algn="ctr"/>
            <a:endParaRPr lang="pl-PL" sz="1600" b="1" dirty="0" smtClean="0">
              <a:latin typeface="+mn-lt"/>
              <a:cs typeface="Arial" pitchFamily="34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2771799" y="1052736"/>
            <a:ext cx="2889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 smtClean="0">
                <a:latin typeface="+mn-lt"/>
                <a:cs typeface="Arial" pitchFamily="34" charset="0"/>
              </a:rPr>
              <a:t>KONKURSY OGŁASZA</a:t>
            </a:r>
          </a:p>
        </p:txBody>
      </p:sp>
    </p:spTree>
    <p:extLst>
      <p:ext uri="{BB962C8B-B14F-4D97-AF65-F5344CB8AC3E}">
        <p14:creationId xmlns:p14="http://schemas.microsoft.com/office/powerpoint/2010/main" val="6191471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</a:t>
            </a:r>
            <a:r>
              <a:rPr lang="pl-PL" altLang="pl-PL" sz="2000" b="1" dirty="0" smtClean="0">
                <a:cs typeface="Arial" pitchFamily="34" charset="0"/>
              </a:rPr>
              <a:t>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REZULTATU nr 2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szkół i placówek kształcenia zawodowego wykorzystujących doposażenie zakupione dzięki EFS</a:t>
            </a: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Liczba szkół i placówek prowadzących kształcenie zawodowe wykorzystujących doposażenie zakupione w ramach programu do prowadzenia zajęć edukacyjnych.</a:t>
            </a:r>
          </a:p>
          <a:p>
            <a:pPr lvl="0" algn="just"/>
            <a:endParaRPr lang="pl-PL" sz="1600" dirty="0">
              <a:solidFill>
                <a:schemeClr val="tx1"/>
              </a:solidFill>
            </a:endParaRPr>
          </a:p>
          <a:p>
            <a:pPr algn="ctr"/>
            <a:endParaRPr lang="pl-PL" b="1" u="sng" dirty="0">
              <a:solidFill>
                <a:schemeClr val="tx1"/>
              </a:solidFill>
            </a:endParaRPr>
          </a:p>
          <a:p>
            <a:pPr algn="ctr"/>
            <a:r>
              <a:rPr lang="pl-PL" b="1" u="sng" dirty="0">
                <a:solidFill>
                  <a:schemeClr val="tx1"/>
                </a:solidFill>
              </a:rPr>
              <a:t>WSKAŹNIK REZULTATU nr 3</a:t>
            </a:r>
          </a:p>
          <a:p>
            <a:pPr algn="ctr"/>
            <a:r>
              <a:rPr lang="pl-PL" b="1" dirty="0">
                <a:solidFill>
                  <a:schemeClr val="tx1"/>
                </a:solidFill>
              </a:rPr>
              <a:t>Liczba osób, które uzyskały kwalifikacje w ramach pozaszkolnych form kształcenia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Liczba osób dorosłych, które ukończyły pozaszkolne formy kształcenia, np. kwalifikacyjny kurs zawodowy, umożliwiające uzyskanie kwalifikacji.</a:t>
            </a:r>
          </a:p>
          <a:p>
            <a:pPr algn="just"/>
            <a:r>
              <a:rPr lang="pl-PL" sz="1600" dirty="0">
                <a:solidFill>
                  <a:srgbClr val="FF0000"/>
                </a:solidFill>
              </a:rPr>
              <a:t>Wskaźnik dotyczy wyłącznie formy wsparcia realizowanej w ramach typu projektu 10.4.B, </a:t>
            </a:r>
            <a:r>
              <a:rPr lang="pl-PL" sz="1600" dirty="0" err="1">
                <a:solidFill>
                  <a:srgbClr val="FF0000"/>
                </a:solidFill>
              </a:rPr>
              <a:t>ppkt.m</a:t>
            </a:r>
            <a:endParaRPr lang="pl-P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43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3528" y="1700808"/>
            <a:ext cx="8569772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r>
              <a:rPr lang="pl-PL" sz="1600" dirty="0" smtClean="0">
                <a:latin typeface="+mn-lt"/>
              </a:rPr>
              <a:t>Wnioskodawca zobowiązany jest wybrać i monitorować (bez konieczności podawania wartości docelowej większej od 0) </a:t>
            </a:r>
            <a:r>
              <a:rPr lang="pl-PL" sz="1600" b="1" u="sng" dirty="0" smtClean="0">
                <a:latin typeface="+mn-lt"/>
              </a:rPr>
              <a:t>wszystkie</a:t>
            </a:r>
            <a:r>
              <a:rPr lang="pl-PL" sz="1600" b="1" dirty="0" smtClean="0">
                <a:latin typeface="+mn-lt"/>
              </a:rPr>
              <a:t> </a:t>
            </a:r>
            <a:r>
              <a:rPr lang="pl-PL" sz="1600" dirty="0" smtClean="0">
                <a:latin typeface="+mn-lt"/>
              </a:rPr>
              <a:t>wspólne wskaźniki produktu z listy WLWK (Wspólna Lista </a:t>
            </a:r>
            <a:r>
              <a:rPr lang="pl-PL" sz="1600" dirty="0">
                <a:latin typeface="+mn-lt"/>
              </a:rPr>
              <a:t>W</a:t>
            </a:r>
            <a:r>
              <a:rPr lang="pl-PL" sz="1600" dirty="0" smtClean="0">
                <a:latin typeface="+mn-lt"/>
              </a:rPr>
              <a:t>skaźników Kluczowych, stanowiącej załącznik nr 2 do „</a:t>
            </a:r>
            <a:r>
              <a:rPr lang="pl-PL" sz="1600" i="1" dirty="0" smtClean="0">
                <a:latin typeface="+mn-lt"/>
              </a:rPr>
              <a:t>Wytycznych w zakresie monitorowania postępu rzeczowego realizacji programów operacyjnych na lata 2014 – 2020</a:t>
            </a:r>
            <a:r>
              <a:rPr lang="pl-PL" sz="1600" dirty="0" smtClean="0">
                <a:latin typeface="+mn-lt"/>
              </a:rPr>
              <a:t>” tj.</a:t>
            </a:r>
          </a:p>
          <a:p>
            <a:endParaRPr lang="pl-PL" sz="16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obiektów dostosowanych do potrzeb osób z niepełnosprawnościami</a:t>
            </a:r>
            <a:r>
              <a:rPr lang="pl-PL" sz="1600" b="1" dirty="0" smtClean="0">
                <a:latin typeface="+mn-lt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osób objętych szkoleniami/doradztwem w zakresie kompetencji cyfrowych</a:t>
            </a:r>
            <a:r>
              <a:rPr lang="pl-PL" sz="1600" b="1" dirty="0" smtClean="0">
                <a:latin typeface="+mn-lt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projektów, w których sfinansowano koszty racjonalnych usprawnień dla osób z niepełnosprawnościami</a:t>
            </a:r>
            <a:r>
              <a:rPr lang="pl-PL" sz="1600" b="1" dirty="0" smtClean="0">
                <a:latin typeface="+mn-lt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 smtClean="0"/>
          </a:p>
          <a:p>
            <a:r>
              <a:rPr lang="pl-PL" sz="1600" dirty="0">
                <a:latin typeface="+mn-lt"/>
                <a:cs typeface="Arial" pitchFamily="34" charset="0"/>
              </a:rPr>
              <a:t>Szczegółowe informacje znajdują się w Załączniku nr 2 do Regulaminu konkursu, „Wskaźniki możliwe do zastosowania w ramach konkursów</a:t>
            </a:r>
            <a:r>
              <a:rPr lang="pl-PL" sz="1600" dirty="0">
                <a:cs typeface="Arial" pitchFamily="34" charset="0"/>
              </a:rPr>
              <a:t>”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/>
          </a:p>
          <a:p>
            <a:endParaRPr lang="pl-PL" sz="1600" dirty="0" smtClean="0"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1268760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000" b="1" dirty="0" smtClean="0">
                <a:latin typeface="+mn-lt"/>
                <a:cs typeface="Arial" pitchFamily="34" charset="0"/>
              </a:rPr>
              <a:t>WSKAŹNIKI HORYZONTALNE – WSPÓLNE WSKAŹNIKI PRODUKTU Z LISTY WLWK</a:t>
            </a:r>
          </a:p>
        </p:txBody>
      </p:sp>
    </p:spTree>
    <p:extLst>
      <p:ext uri="{BB962C8B-B14F-4D97-AF65-F5344CB8AC3E}">
        <p14:creationId xmlns:p14="http://schemas.microsoft.com/office/powerpoint/2010/main" val="16566119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latin typeface="+mn-lt"/>
                <a:cs typeface="Arial" pitchFamily="34" charset="0"/>
              </a:rPr>
              <a:t>WSKAŹNIKI PROJEKTOWE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dirty="0">
                <a:solidFill>
                  <a:schemeClr val="tx1"/>
                </a:solidFill>
              </a:rPr>
              <a:t>Wnioskodawca może samodzielnie określić inne, dodatkowe wskaźniki </a:t>
            </a:r>
            <a:r>
              <a:rPr lang="pl-PL" b="1" dirty="0">
                <a:solidFill>
                  <a:schemeClr val="tx1"/>
                </a:solidFill>
              </a:rPr>
              <a:t>specyficzne dla danego projektu</a:t>
            </a:r>
            <a:r>
              <a:rPr lang="pl-PL" dirty="0">
                <a:solidFill>
                  <a:schemeClr val="tx1"/>
                </a:solidFill>
              </a:rPr>
              <a:t>, o ile będzie to niezbędne dla prawidłowej realizacji projektu.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Wskaźniki projektowe dla projektu muszą nosić </a:t>
            </a:r>
            <a:r>
              <a:rPr lang="pl-PL" b="1" dirty="0">
                <a:solidFill>
                  <a:schemeClr val="tx1"/>
                </a:solidFill>
              </a:rPr>
              <a:t>inne nazwy </a:t>
            </a:r>
            <a:r>
              <a:rPr lang="pl-PL" dirty="0">
                <a:solidFill>
                  <a:schemeClr val="tx1"/>
                </a:solidFill>
              </a:rPr>
              <a:t>niż ww. wskaźniki programowe (wskaźniki produktu i wskaźniki rezultatu) i mieć </a:t>
            </a:r>
            <a:r>
              <a:rPr lang="pl-PL" b="1" dirty="0">
                <a:solidFill>
                  <a:schemeClr val="tx1"/>
                </a:solidFill>
              </a:rPr>
              <a:t>inną definicję wskaźnika.</a:t>
            </a:r>
          </a:p>
          <a:p>
            <a:pPr algn="just"/>
            <a:endParaRPr lang="pl-PL" dirty="0"/>
          </a:p>
          <a:p>
            <a:pPr algn="just"/>
            <a:r>
              <a:rPr lang="pl-PL" dirty="0">
                <a:solidFill>
                  <a:schemeClr val="tx1"/>
                </a:solidFill>
              </a:rPr>
              <a:t>Dla wszystkich wskaźników uwzględnionych we wniosku o dofinansowanie należy określić </a:t>
            </a:r>
            <a:r>
              <a:rPr lang="pl-PL" b="1" dirty="0">
                <a:solidFill>
                  <a:schemeClr val="tx1"/>
                </a:solidFill>
              </a:rPr>
              <a:t>wartości bazowe </a:t>
            </a:r>
            <a:r>
              <a:rPr lang="pl-PL" dirty="0">
                <a:solidFill>
                  <a:schemeClr val="tx1"/>
                </a:solidFill>
              </a:rPr>
              <a:t>(czyli przed rozpoczęciem realizacji projektu) oraz </a:t>
            </a:r>
            <a:r>
              <a:rPr lang="pl-PL" b="1" dirty="0">
                <a:solidFill>
                  <a:schemeClr val="tx1"/>
                </a:solidFill>
              </a:rPr>
              <a:t>wartości docelowe</a:t>
            </a:r>
            <a:r>
              <a:rPr lang="pl-PL" dirty="0">
                <a:solidFill>
                  <a:schemeClr val="tx1"/>
                </a:solidFill>
              </a:rPr>
              <a:t>, których osiągnięcie będzie uznane za zrealizowanie celu projektu. </a:t>
            </a:r>
            <a:endParaRPr lang="pl-PL" dirty="0" smtClean="0">
              <a:solidFill>
                <a:schemeClr val="tx1"/>
              </a:solidFill>
            </a:endParaRPr>
          </a:p>
          <a:p>
            <a:pPr algn="just"/>
            <a:endParaRPr lang="pl-PL" b="1" dirty="0">
              <a:solidFill>
                <a:schemeClr val="tx1"/>
              </a:solidFill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 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TYP 10.4.A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lvl="0" algn="just"/>
            <a:r>
              <a:rPr lang="pl-PL" sz="1500" b="1" dirty="0" smtClean="0">
                <a:latin typeface="+mn-lt"/>
              </a:rPr>
              <a:t>10.4.A</a:t>
            </a:r>
            <a:r>
              <a:rPr lang="pl-PL" sz="1500" b="1" dirty="0">
                <a:latin typeface="+mn-lt"/>
              </a:rPr>
              <a:t>. </a:t>
            </a:r>
            <a:r>
              <a:rPr lang="pl-PL" sz="1600" dirty="0" smtClean="0">
                <a:latin typeface="+mn-lt"/>
              </a:rPr>
              <a:t>Organizacja praktycznych form nauczania – staże, praktyki zawodowe:</a:t>
            </a:r>
          </a:p>
          <a:p>
            <a:pPr marL="342900" lvl="0" indent="-342900" algn="just">
              <a:buAutoNum type="alphaLcParenR"/>
            </a:pPr>
            <a:r>
              <a:rPr lang="pl-PL" sz="1600" dirty="0" smtClean="0">
                <a:latin typeface="+mn-lt"/>
              </a:rPr>
              <a:t>praktyki zawodowe organizowane u pracodawców lub przedsiębiorców dla uczniów zasadniczych szkół zawodowych;</a:t>
            </a:r>
          </a:p>
          <a:p>
            <a:pPr marL="342900" lvl="0" indent="-342900" algn="just">
              <a:buAutoNum type="alphaLcParenR"/>
            </a:pPr>
            <a:r>
              <a:rPr lang="pl-PL" sz="1600" dirty="0" smtClean="0">
                <a:latin typeface="+mn-lt"/>
              </a:rPr>
              <a:t>staże zawodowe obejmujące realizację kształcenia zawodowego praktycznego we współpracy z pracodawcami lub przedsiębiorcami lub wykraczające poza zakres kształcenia zawodowego praktycznego</a:t>
            </a:r>
          </a:p>
          <a:p>
            <a:pPr lvl="0" algn="just"/>
            <a:endParaRPr lang="pl-PL" sz="1500" dirty="0">
              <a:latin typeface="+mn-lt"/>
            </a:endParaRPr>
          </a:p>
          <a:p>
            <a:pPr algn="ctr"/>
            <a:r>
              <a:rPr lang="pl-PL" sz="2000" b="1" dirty="0" smtClean="0">
                <a:latin typeface="+mn-lt"/>
                <a:cs typeface="Arial" pitchFamily="34" charset="0"/>
              </a:rPr>
              <a:t>Uwaga:</a:t>
            </a:r>
          </a:p>
          <a:p>
            <a:pPr algn="ctr"/>
            <a:r>
              <a:rPr lang="pl-PL" sz="2000" b="1" dirty="0" smtClean="0">
                <a:latin typeface="+mn-lt"/>
                <a:cs typeface="Arial" pitchFamily="34" charset="0"/>
              </a:rPr>
              <a:t>W ramach projektu obowiązkowo należy  zaplanować wsparcie dla co najmniej 60% uczestników realizację praktyk zawodowych i/lub staży zawodowych dla uczniów u pracodawców</a:t>
            </a:r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TYP 10.4.B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lvl="0" algn="just"/>
            <a:r>
              <a:rPr lang="pl-PL" sz="1500" b="1" dirty="0" smtClean="0">
                <a:latin typeface="+mn-lt"/>
              </a:rPr>
              <a:t>10.4.B. </a:t>
            </a:r>
            <a:r>
              <a:rPr lang="pl-PL" sz="1700" dirty="0" smtClean="0">
                <a:latin typeface="+mn-lt"/>
              </a:rPr>
              <a:t>Uruchamianie i dostosowanie kształcenia i szkolenia w zawodach, na które występuje potwierdzone zapotrzebowanie rynku, w szczególności poprzez:</a:t>
            </a:r>
          </a:p>
          <a:p>
            <a:pPr lvl="0" algn="just"/>
            <a:endParaRPr lang="pl-PL" sz="1500" dirty="0" smtClean="0">
              <a:latin typeface="+mn-lt"/>
            </a:endParaRP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Udział przedsiębiorców w identyfikacji i prognozowaniu potrzeb kwalifikacyjno-zawodowych na rynku pracy, 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Włączenie pracodawców lub przedsiębiorców w system egzaminów potwierdzających kwalifikacje w zawodzie oraz kwalifikacje mistrza i czeladnika w zawodzie.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Tworzenie klas patronackich w szkołach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Dostosowanie oferty edukacyjnej do potrzeb lokalnego rynku pracy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Tworzenie i modyfikacja programów nauczania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Wykorzystywanie rezultatów projektów realizowanych w ramach POKL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Współpraca szkół z otoczeniem społeczno-gospodarczym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Dodatkowe zajęcia specjalistyczne realizowane we współpracy z otoczeniem </a:t>
            </a:r>
            <a:r>
              <a:rPr lang="pl-PL" sz="1500" dirty="0" err="1" smtClean="0">
                <a:latin typeface="+mn-lt"/>
              </a:rPr>
              <a:t>społ</a:t>
            </a:r>
            <a:r>
              <a:rPr lang="pl-PL" sz="1500" dirty="0" smtClean="0">
                <a:latin typeface="+mn-lt"/>
              </a:rPr>
              <a:t>-gosp.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Kursy przygotowawcze na studia oraz kursy do egzaminów czeladniczych i mistrzowskich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Udział w zajęciach w szkołach wyższych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Wsparcie uczniów w zakresie zdobywania dodatkowych uprawnień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Programy walidacji i certyfikacji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Realizacja szkolnych lub pozaszkolnych form kształcenia ustawicznego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Doradztwo edukacyjno-zawodowe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Przygotowanie zawodowe młodocianych pracowników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Tworzenie w szkołach warunków odzwierciedlających naturalne warunki pracy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Wyposażenie szkół i placówek systemu oświaty prowadzących kształcenie zawodowe</a:t>
            </a:r>
            <a:endParaRPr lang="pl-PL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</a:t>
            </a:r>
            <a:r>
              <a:rPr lang="pl-PL" sz="2800" b="1" dirty="0" smtClean="0"/>
              <a:t>10.4.C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92727"/>
            <a:ext cx="8713788" cy="4616137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10.4.C</a:t>
            </a:r>
            <a:r>
              <a:rPr lang="pl-PL" sz="1600" b="1" dirty="0">
                <a:latin typeface="+mn-lt"/>
              </a:rPr>
              <a:t>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dirty="0" smtClean="0">
                <a:latin typeface="+mn-lt"/>
              </a:rPr>
              <a:t>Działania przyczyniające się do zwiększonego i pełnego udziału młodzieży o specjalnych potrzebach edukacyjnych, poprzez </a:t>
            </a:r>
            <a:r>
              <a:rPr lang="pl-PL" sz="1600" b="1" u="sng" dirty="0" smtClean="0">
                <a:latin typeface="+mn-lt"/>
              </a:rPr>
              <a:t>pomoc stypendialną dla uczniów szczególnie uzdolnionych w zakresie przedmiotów zawodowych</a:t>
            </a:r>
            <a:r>
              <a:rPr lang="pl-PL" sz="1600" dirty="0" smtClean="0">
                <a:latin typeface="+mn-lt"/>
              </a:rPr>
              <a:t>.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Pomoc stypendialna udzielana jest przez szkołę lub placówkę systemu oświaty, w której kształcą się uczniowie albo przez organ prowadzący szkołę lub placówkę systemu oświaty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Szczegółowe kryteria przyznawania stypendiów Wnioskodawca określa w </a:t>
            </a:r>
            <a:r>
              <a:rPr lang="pl-PL" sz="1600" b="1" dirty="0" smtClean="0">
                <a:latin typeface="+mn-lt"/>
              </a:rPr>
              <a:t>Regulaminie programu stypendialnego </a:t>
            </a:r>
            <a:r>
              <a:rPr lang="pl-PL" sz="1600" dirty="0" smtClean="0">
                <a:latin typeface="+mn-lt"/>
              </a:rPr>
              <a:t>(we wniosku powinny znaleźć się jego najważniejsze założenia)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W kryteriach Wnioskodawca powinien uwzględnić oceny klasyfikacyjne uzyskane przez uczniów z </a:t>
            </a:r>
            <a:r>
              <a:rPr lang="pl-PL" sz="1600" b="1" dirty="0" smtClean="0">
                <a:latin typeface="+mn-lt"/>
              </a:rPr>
              <a:t>przynajmniej jednego spośród przedmiotów zawodowych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Kwota stypendium średniomiesięcznie nie może przekroczyć </a:t>
            </a:r>
            <a:r>
              <a:rPr lang="pl-PL" sz="1600" b="1" dirty="0" smtClean="0">
                <a:latin typeface="+mn-lt"/>
              </a:rPr>
              <a:t>1000 zł brutto </a:t>
            </a:r>
            <a:r>
              <a:rPr lang="pl-PL" sz="1600" dirty="0" smtClean="0">
                <a:latin typeface="+mn-lt"/>
              </a:rPr>
              <a:t>dla 1 ucznia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Minimalny okres na jaki przyznawane jest stypendium wynosi </a:t>
            </a:r>
            <a:r>
              <a:rPr lang="pl-PL" sz="1600" b="1" dirty="0" smtClean="0">
                <a:latin typeface="+mn-lt"/>
              </a:rPr>
              <a:t>10 miesięcy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Uczeń objęty pomocą stypendialną podlega opiece dydaktycznej nauczyciela/pedagoga szkolnego albo doradcy zawodowego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</a:t>
            </a:r>
            <a:r>
              <a:rPr lang="pl-PL" sz="2800" b="1" dirty="0" smtClean="0"/>
              <a:t>10.4.D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6362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 smtClean="0">
                <a:latin typeface="+mn-lt"/>
              </a:rPr>
              <a:t>10.4.D.</a:t>
            </a:r>
            <a:r>
              <a:rPr lang="pl-PL" sz="1600" dirty="0" smtClean="0">
                <a:latin typeface="+mn-lt"/>
              </a:rPr>
              <a:t> </a:t>
            </a:r>
            <a:endParaRPr lang="pl-PL" sz="1600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Doradztwo edukacyjno-zawodowe, uwzględniające potrzeby uczniów i dorosłych uczących się na różnych poziomach edukacyjnych i w różnych typach szkół i placówek m.in. poprzez: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Uzyskiwanie kwalifikacji doradców edukacyjno-zawodowych przez osoby realizujące zadania z zakresu doradztwa edukacyjno-zawodowego w szkołach i placówkach, które nie posiadają kwalifikacji z tego zakresu oraz podnoszenie kwalifikacji doradców edukacyjno-zawodowych</a:t>
            </a:r>
          </a:p>
          <a:p>
            <a:pPr marL="342900" indent="-342900" algn="just">
              <a:buAutoNum type="alphaLcParenR"/>
            </a:pPr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Doradztwo edukacyjno-zawodowe dla uczniów;</a:t>
            </a:r>
          </a:p>
          <a:p>
            <a:pPr marL="342900" indent="-342900" algn="just">
              <a:buAutoNum type="alphaLcParenR"/>
            </a:pPr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Tworzenie Szkolnych Punktów Informacji i Kariery (</a:t>
            </a:r>
            <a:r>
              <a:rPr lang="pl-PL" sz="1600" dirty="0" err="1" smtClean="0">
                <a:latin typeface="+mn-lt"/>
              </a:rPr>
              <a:t>SPInKa</a:t>
            </a:r>
            <a:r>
              <a:rPr lang="pl-PL" sz="1600" dirty="0" smtClean="0">
                <a:latin typeface="+mn-lt"/>
              </a:rPr>
              <a:t>);</a:t>
            </a:r>
          </a:p>
          <a:p>
            <a:pPr marL="342900" indent="-342900" algn="just">
              <a:buAutoNum type="alphaLcParenR"/>
            </a:pPr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Zewnętrzne wsparcie szkół w obszarze doradztwa edukacyjno-zawodowego: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zapewnienie dostępu do informacji edukacyjno-zawodowej m.in. poprzez tworzenie regionalnych systemów informacji edukacyjno-zawodowej, w tym dostępnej on-line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Realizacja programów zewnętrznego wsparcia szkół w zakresie doradztwa edukacyjno-zawodowego na poziomie lokalnym.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4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</a:t>
            </a:r>
            <a:r>
              <a:rPr lang="pl-PL" sz="2800" b="1" dirty="0" smtClean="0"/>
              <a:t>10.4.E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63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 smtClean="0">
                <a:latin typeface="+mn-lt"/>
              </a:rPr>
              <a:t>10.4.E.</a:t>
            </a:r>
            <a:r>
              <a:rPr lang="pl-PL" sz="1600" dirty="0" smtClean="0">
                <a:latin typeface="+mn-lt"/>
              </a:rPr>
              <a:t> </a:t>
            </a:r>
            <a:endParaRPr lang="pl-PL" sz="1600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Przygotowanie szkół i placówek prowadzących kształcenie zawodowe do pełnienia funkcji wyspecjalizowanych ośrodków kształcenia i szkolenia oraz wsparcie ich w zakresie poradnictwa i informacji zawodowej pod potrzeby regionalnego i lokalnego rynku pracy m.in. poprzez: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Przygotowanie szkół i placówek systemu oświaty prowadzących kształcenie zawodowe do pełnienia funkcji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lub innego zespołu realizującego zadania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dla określonej branży/zawodu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Wsparcie realizacji zadań dla określonych branż/zawodów przez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lub inne zespoły realizujące zadania </a:t>
            </a:r>
            <a:r>
              <a:rPr lang="pl-PL" sz="1600" dirty="0" err="1" smtClean="0">
                <a:latin typeface="+mn-lt"/>
              </a:rPr>
              <a:t>CKZiU</a:t>
            </a:r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08064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</a:t>
            </a:r>
            <a:r>
              <a:rPr lang="pl-PL" sz="2800" b="1" dirty="0" smtClean="0"/>
              <a:t>10.4.E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6362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dirty="0" smtClean="0">
                <a:latin typeface="+mn-lt"/>
              </a:rPr>
              <a:t>Zakres wparcia udzielanego na rzecz przygotowania szkół i placówek systemu oświaty prowadzących kształcenie zawodowe do pełnienia funkcji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lub innych zespołów realizujących zadania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obejmuje: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Wyposażenie szkół i placówek w sprzęt i pomoce dydaktyczne do prowadzenia nauczania w zawodach w określonej branży/zawodzie;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Rozszerzenie lub dostosowanie oferty edukacyjnej świadczonej przez ww. szkoły wchodzące w skład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lub innych zespołów realizujących zadania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do realizacji nowych zadań;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Doskonalenie umiejętności, kompetencji lub kwalifikacji nauczycieli zatrudnionych w szkołach lub placówkach systemu oświaty wchodzących </a:t>
            </a:r>
            <a:r>
              <a:rPr lang="pl-PL" sz="1600" dirty="0">
                <a:latin typeface="+mn-lt"/>
              </a:rPr>
              <a:t>w skład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Uwaga:</a:t>
            </a:r>
          </a:p>
          <a:p>
            <a:pPr algn="just"/>
            <a:r>
              <a:rPr lang="pl-PL" sz="1600" b="1" dirty="0" smtClean="0">
                <a:latin typeface="+mn-lt"/>
              </a:rPr>
              <a:t>Beneficjenci zapewnią funkcjonowanie utworzonych w ramach projektu CKZIU lub innych zespołów realizujących zadania </a:t>
            </a:r>
            <a:r>
              <a:rPr lang="pl-PL" sz="1600" b="1" dirty="0" err="1" smtClean="0">
                <a:latin typeface="+mn-lt"/>
              </a:rPr>
              <a:t>CKZiU</a:t>
            </a:r>
            <a:r>
              <a:rPr lang="pl-PL" sz="1600" b="1" dirty="0" smtClean="0">
                <a:latin typeface="+mn-lt"/>
              </a:rPr>
              <a:t>, przez okres co najmniej 2 lat od daty zakończenia realizacji projektu określonej w umowie o dofinansowanie projektu</a:t>
            </a:r>
            <a:r>
              <a:rPr lang="pl-PL" sz="1600" dirty="0" smtClean="0">
                <a:latin typeface="+mn-lt"/>
              </a:rPr>
              <a:t>.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52094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</a:t>
            </a:r>
            <a:r>
              <a:rPr lang="pl-PL" sz="2800" b="1" dirty="0" smtClean="0"/>
              <a:t>10.4.G i TYP 10.4.H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endParaRPr lang="pl-PL" sz="1600" b="1" dirty="0" smtClean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10.4.G</a:t>
            </a:r>
            <a:r>
              <a:rPr lang="pl-PL" sz="1600" dirty="0" smtClean="0">
                <a:latin typeface="+mn-lt"/>
              </a:rPr>
              <a:t> </a:t>
            </a:r>
            <a:endParaRPr lang="pl-PL" sz="1600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Szkolenia, doradztwo oraz inne formy podwyższania kwalifikacji dla nauczycieli zawodu oraz instruktorów praktycznej nauki zawodu we współpracy z uczelniami i rynkiem pracy (np. staże nauczycieli w przedsiębiorstwach). 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 smtClean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10.4.H.</a:t>
            </a:r>
            <a:r>
              <a:rPr lang="pl-PL" sz="1600" dirty="0" smtClean="0">
                <a:latin typeface="+mn-lt"/>
              </a:rPr>
              <a:t> </a:t>
            </a:r>
            <a:endParaRPr lang="pl-PL" sz="1600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Szkolenia, doradztwo oraz inne formy podwyższania kwalifikacji dla nauczycieli zawodu oraz instruktorów praktycznej nauki zawodu pod kątem kształcenia umiejętności interpersonalnych i społecznych, korzystania z nowoczesnych technologii informacyjno-komunikacyjnych, wykorzystania metod eksperymentu naukowego w edukacji a także zapewnienie metod zindywidualizowanego podejścia do ucznia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5635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11999"/>
          </a:xfrm>
        </p:spPr>
        <p:txBody>
          <a:bodyPr/>
          <a:lstStyle/>
          <a:p>
            <a:r>
              <a:rPr lang="pl-PL" sz="2400" b="1" dirty="0" smtClean="0"/>
              <a:t>ALOKACJA PRZEZNACZONA NA KONKURS HORYZONTALNY</a:t>
            </a:r>
            <a:endParaRPr lang="pl-PL" sz="24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r>
              <a:rPr lang="pl-PL" sz="1600" b="1" dirty="0" smtClean="0">
                <a:latin typeface="+mn-lt"/>
              </a:rPr>
              <a:t>Poddziałanie </a:t>
            </a:r>
            <a:r>
              <a:rPr lang="pl-PL" sz="1600" b="1" dirty="0">
                <a:latin typeface="+mn-lt"/>
              </a:rPr>
              <a:t>10.4.1 </a:t>
            </a:r>
            <a:r>
              <a:rPr lang="pl-PL" sz="1600" b="1" dirty="0" smtClean="0">
                <a:latin typeface="+mn-lt"/>
              </a:rPr>
              <a:t>– 44 861 126 PLN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Kwota została podzielona na konkurs horyzontalny oraz pięć Obszarów Strategicznej Interwencji (OSI)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Horyzont – 8 967 738 PLN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Zachodni Obszar Interwencji – 6 850 295 PLN</a:t>
            </a:r>
          </a:p>
          <a:p>
            <a:r>
              <a:rPr lang="pl-PL" sz="1600" b="1" dirty="0" smtClean="0">
                <a:latin typeface="+mn-lt"/>
              </a:rPr>
              <a:t>Legnicko-Głogowski Obszar Interwencji – 10 829 475 PLN</a:t>
            </a:r>
          </a:p>
          <a:p>
            <a:r>
              <a:rPr lang="pl-PL" sz="1600" b="1" dirty="0" smtClean="0">
                <a:latin typeface="+mn-lt"/>
              </a:rPr>
              <a:t>Obszar Interwencji Doliny Baryczy – 6 235 696 PLN</a:t>
            </a:r>
          </a:p>
          <a:p>
            <a:r>
              <a:rPr lang="pl-PL" sz="1600" b="1" dirty="0" smtClean="0">
                <a:latin typeface="+mn-lt"/>
              </a:rPr>
              <a:t>Obszar Interwencji Równiny Wrocławskiej – 4 746 308 PLN</a:t>
            </a:r>
          </a:p>
          <a:p>
            <a:r>
              <a:rPr lang="pl-PL" sz="1600" b="1" dirty="0" smtClean="0">
                <a:latin typeface="+mn-lt"/>
              </a:rPr>
              <a:t>Obszar Ziemia Dzierżoniowsko – Kłodzko- Ząbkowicka – 7 231 0614 PLN</a:t>
            </a:r>
            <a:endParaRPr lang="pl-PL" sz="1600" dirty="0">
              <a:latin typeface="+mn-lt"/>
            </a:endParaRPr>
          </a:p>
          <a:p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33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 smtClean="0">
                <a:latin typeface="+mn-lt"/>
              </a:rPr>
              <a:t>Zakres wsparcia może objąć w szczególności:</a:t>
            </a:r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Kursy kwalifikacyjne lub szkolenia doskonalące w zakresie tematyki związanej z nauczanym zawodem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Praktyki lub staże w instytucjach z otoczenia społeczno-gospodarczego szkół lub placówek systemu oświaty prowadzących kształcenie zawodowe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Studia podyplomowe przygotowujące do wykonywania zawodu nauczyciela przedmiotów zawodowych albo obejmujące tematykę związaną z nauczanym zawodem (branżowe, specjalistyczne)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Budowanie lub moderowanie sieci współpracy i samokształcenia;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Realizację programów wspomagania, programy walidacji i certyfikacji wiedzy, umiejętności i kompetencji niezbędnych w pracy dydaktycznej, ze szczególnym uwzględnieniem nadawania uprawnień egzaminatora w zawodzie instruktorom praktycznej nauki zawodu na terenie przedsiębiorstw;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Wykorzystanie narzędzi, metod lub form pracy wypracowanych w ramach projektów, w tym pozytywnie zwalidowanych produktów projektów innowacyjnych, realizowanych w latach 2007-2013 w ramach POKL.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06536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Zakres doskonalenia nauczycieli jest zgodny z potrzebami szkoły lub placówki systemu oświaty prowadzącej kształcenie zawodowe w zakresie doskonalenia nauczycieli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Realizacja różnych form doskonalenia nauczycieli powinna być prowadzona we współpracy z instytucjami otoczenia społeczno-gospodarczego szkół lub placówek systemu oświaty prowadzącymi kształcenie zawodowe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Wsparcie powinno być prowadzone z wykorzystaniem doświadczenia placówek doskonalenia nauczycieli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Praktyki lub staże dla nauczycieli organizowane w instytucjach z otoczenia społeczno-gospodarczego szkół trwają minimum 40 godzin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Studia podyplomowe powinny spełniać wymogi określone w Rozporządzeniu Ministra Nauki i Szkolnictwa Wyższego z dnia 17 stycznia 2012 r. w sprawie standardów kształcenia przygotowującego do wykonywania zawodu nauczyciela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Programy wspomagania powinny służyć pomocą szkole lub placówce systemu oświaty w wykonywaniu przez nią zadań na rzecz kształtowania i rozwijania u uczniów kompetencji kluczowych niezbędnych na rynku pracy oraz właściwych postaw </a:t>
            </a:r>
            <a:r>
              <a:rPr lang="pl-PL" sz="1400" dirty="0">
                <a:latin typeface="+mn-lt"/>
              </a:rPr>
              <a:t>/</a:t>
            </a:r>
            <a:r>
              <a:rPr lang="pl-PL" sz="1400" dirty="0" smtClean="0">
                <a:latin typeface="+mn-lt"/>
              </a:rPr>
              <a:t>umiejętności.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61223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UWAGA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7200" y="1743661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r>
              <a:rPr lang="pl-PL" sz="5600" b="1" dirty="0" smtClean="0">
                <a:latin typeface="+mn-lt"/>
              </a:rPr>
              <a:t>Wsparcie na rzecz wyposażenia szkół i placówek systemu oświat prowadzących kształcenie zawodowe powinno być realizowane zgodnie z warunkami:</a:t>
            </a:r>
          </a:p>
          <a:p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Wyposażenie pracowni lub warsztatów szkolnych dokonywane jest na podstawie indywidualnie zdiagnozowanego zapotrzebowania szkół w tym zakresie,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Szczegółowy katalog wyposażenia pracowni lub warsztatów szkolnych dla 190 zawodów został opracowany przez MEN i jest udostępniony za pośrednictwem strony internetowej administrowanej przez MEN,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Istnieje możliwość zakupu wyposażenia pracowni lub warsztatów szkolnych o parametrach wyższych niż opisane w katalogu,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W przypadku gdy zawód nie został ujęty w katalogu, zakup wyposażenia pracowni dokonywany jest zgodnie z podstawą programową dla danego zawodu,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Zakupiony sprzęt ma być sprzętem dydaktycznym, wzbogacającym szkolną bazę dydaktyczną. Baza szkolna powinna być dostosowana do planowanych zmian w systemie kształcenia zawodowego,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Istnieje możliwość sfinansowania kosztów związanych z adaptacją pomieszczeń na potrzeby pracowni lub warsztatów szkolnych wynikających m.in. z konieczności montażu zakupionego wyposażenia oraz zagwarantowania bezpiecznego ich użytkowania.</a:t>
            </a:r>
          </a:p>
          <a:p>
            <a:endParaRPr lang="pl-PL" sz="5600" dirty="0">
              <a:latin typeface="+mn-lt"/>
            </a:endParaRPr>
          </a:p>
          <a:p>
            <a:pPr algn="ctr"/>
            <a:endParaRPr lang="pl-PL" sz="6400" u="sng" dirty="0" smtClean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 smtClean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446552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10621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UWAGA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endParaRPr lang="pl-PL" sz="2600" dirty="0">
              <a:latin typeface="+mn-lt"/>
            </a:endParaRPr>
          </a:p>
          <a:p>
            <a:pPr algn="ctr"/>
            <a:endParaRPr lang="pl-PL" sz="6400" u="sng" dirty="0" smtClean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 smtClean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dirty="0">
                <a:latin typeface="+mn-lt"/>
                <a:cs typeface="Arial" pitchFamily="34" charset="0"/>
              </a:rPr>
              <a:t>Wszystkie działania zaplanowane w projekcie muszą stanowić </a:t>
            </a:r>
            <a:r>
              <a:rPr lang="pl-PL" sz="8000" b="1" u="sng" dirty="0">
                <a:latin typeface="+mn-lt"/>
                <a:cs typeface="Arial" pitchFamily="34" charset="0"/>
              </a:rPr>
              <a:t>uzupełnienie/rozszerzenie/wartość dodaną </a:t>
            </a:r>
            <a:r>
              <a:rPr lang="pl-PL" sz="8000" b="1" dirty="0">
                <a:latin typeface="+mn-lt"/>
                <a:cs typeface="Arial" pitchFamily="34" charset="0"/>
              </a:rPr>
              <a:t>w stosunku do działań prowadzonych w szkole w okresie 12 miesięcy poprzedzających złożenie wniosku o dofinansowanie.</a:t>
            </a:r>
          </a:p>
          <a:p>
            <a:pPr algn="ctr"/>
            <a:endParaRPr lang="pl-PL" sz="80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Deklaracja w powyższym zakresie - wpisana w treść wniosku o dofinansowanie.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latin typeface="+mn-lt"/>
                <a:cs typeface="Arial" pitchFamily="34" charset="0"/>
              </a:rPr>
              <a:t>Projekty EFS nie mają na celu zastępowania finansowania dotychczasowej działalności </a:t>
            </a:r>
            <a:r>
              <a:rPr lang="pl-PL" sz="6400" dirty="0" smtClean="0">
                <a:latin typeface="+mn-lt"/>
                <a:cs typeface="Arial" pitchFamily="34" charset="0"/>
              </a:rPr>
              <a:t>szkół i placówek systemu oświaty prowadzących  kształcenie zawodowe.</a:t>
            </a:r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latin typeface="+mn-lt"/>
                <a:cs typeface="Arial" pitchFamily="34" charset="0"/>
              </a:rPr>
              <a:t>Przy analizie skali działań szkoły można pominąć działania prowadzone dzięki programom rządowym.</a:t>
            </a:r>
          </a:p>
          <a:p>
            <a:pPr algn="ctr"/>
            <a:endParaRPr lang="pl-PL" sz="72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344285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CROSS-FINANCING I ŚRODKI TRWAŁE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0" indent="0">
              <a:buNone/>
            </a:pPr>
            <a:endParaRPr lang="pl-PL" sz="1700" b="1" i="1" u="sng" dirty="0">
              <a:latin typeface="+mn-lt"/>
            </a:endParaRPr>
          </a:p>
          <a:p>
            <a:endParaRPr lang="pl-PL" sz="1700" b="1" i="1" dirty="0">
              <a:latin typeface="+mn-lt"/>
            </a:endParaRPr>
          </a:p>
          <a:p>
            <a:pPr algn="just"/>
            <a:r>
              <a:rPr lang="pl-PL" sz="1700" b="1" dirty="0" err="1">
                <a:latin typeface="+mn-lt"/>
              </a:rPr>
              <a:t>Cross-financing</a:t>
            </a:r>
            <a:r>
              <a:rPr lang="pl-PL" sz="1700" i="1" dirty="0">
                <a:latin typeface="+mn-lt"/>
              </a:rPr>
              <a:t> </a:t>
            </a:r>
            <a:r>
              <a:rPr lang="pl-PL" sz="1700" dirty="0">
                <a:latin typeface="+mn-lt"/>
              </a:rPr>
              <a:t>może dotyczyć wyłącznie takich kategorii </a:t>
            </a:r>
            <a:r>
              <a:rPr lang="pl-PL" sz="1700" b="1" dirty="0">
                <a:latin typeface="+mn-lt"/>
              </a:rPr>
              <a:t>wydatków,</a:t>
            </a:r>
            <a:r>
              <a:rPr lang="pl-PL" sz="1700" dirty="0">
                <a:latin typeface="+mn-lt"/>
              </a:rPr>
              <a:t> </a:t>
            </a:r>
            <a:r>
              <a:rPr lang="pl-PL" sz="1700" b="1" dirty="0">
                <a:latin typeface="+mn-lt"/>
              </a:rPr>
              <a:t>bez których realizacja projektu nie byłaby możliwa,</a:t>
            </a:r>
            <a:r>
              <a:rPr lang="pl-PL" sz="1700" dirty="0">
                <a:latin typeface="+mn-lt"/>
              </a:rPr>
              <a:t> w szczególności w związku z zapewnieniem realizacji zasady równości szans, a zwłaszcza potrzeb osób z </a:t>
            </a:r>
            <a:r>
              <a:rPr lang="pl-PL" sz="1700" dirty="0" err="1">
                <a:latin typeface="+mn-lt"/>
              </a:rPr>
              <a:t>niepełnosprawnościami</a:t>
            </a:r>
            <a:r>
              <a:rPr lang="pl-PL" sz="1700" dirty="0">
                <a:latin typeface="+mn-lt"/>
              </a:rPr>
              <a:t>. </a:t>
            </a:r>
          </a:p>
          <a:p>
            <a:pPr algn="just"/>
            <a:endParaRPr lang="pl-PL" sz="1700" dirty="0">
              <a:latin typeface="+mn-lt"/>
            </a:endParaRPr>
          </a:p>
          <a:p>
            <a:pPr algn="just"/>
            <a:r>
              <a:rPr lang="pl-PL" sz="1700" dirty="0">
                <a:latin typeface="+mn-lt"/>
              </a:rPr>
              <a:t>Wydatki powinny </a:t>
            </a:r>
            <a:r>
              <a:rPr lang="pl-PL" sz="1700" b="1" dirty="0">
                <a:latin typeface="+mn-lt"/>
              </a:rPr>
              <a:t>wynikać z potrzeby realizacji danego projektu </a:t>
            </a:r>
            <a:r>
              <a:rPr lang="pl-PL" sz="1700" dirty="0">
                <a:latin typeface="+mn-lt"/>
              </a:rPr>
              <a:t>i stanowić logiczne uzupełnienie działań.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powinien być </a:t>
            </a:r>
            <a:r>
              <a:rPr lang="pl-PL" sz="1700" b="1" dirty="0">
                <a:latin typeface="+mn-lt"/>
              </a:rPr>
              <a:t>bezpośrednio powiązany z głównymi zadaniami </a:t>
            </a:r>
            <a:r>
              <a:rPr lang="pl-PL" sz="1700" dirty="0">
                <a:latin typeface="+mn-lt"/>
              </a:rPr>
              <a:t>realizowanymi w ramach danego projektu. </a:t>
            </a:r>
          </a:p>
          <a:p>
            <a:pPr algn="just"/>
            <a:r>
              <a:rPr lang="pl-PL" sz="1700" dirty="0">
                <a:latin typeface="+mn-lt"/>
              </a:rPr>
              <a:t> </a:t>
            </a:r>
          </a:p>
          <a:p>
            <a:pPr algn="just"/>
            <a:r>
              <a:rPr lang="pl-PL" sz="1700" dirty="0">
                <a:latin typeface="+mn-lt"/>
              </a:rPr>
              <a:t>W przypadku projektów współfinansowanych z EFS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może dotyczyć wyłącznie:</a:t>
            </a:r>
          </a:p>
          <a:p>
            <a:pPr algn="just"/>
            <a:r>
              <a:rPr lang="pl-PL" sz="1700" dirty="0">
                <a:latin typeface="+mn-lt"/>
              </a:rPr>
              <a:t>a) </a:t>
            </a:r>
            <a:r>
              <a:rPr lang="pl-PL" sz="1700" b="1" dirty="0">
                <a:latin typeface="+mn-lt"/>
              </a:rPr>
              <a:t>zakupu nieruchomości</a:t>
            </a:r>
            <a:r>
              <a:rPr lang="pl-PL" sz="1700" dirty="0">
                <a:latin typeface="+mn-lt"/>
              </a:rPr>
              <a:t>;</a:t>
            </a:r>
          </a:p>
          <a:p>
            <a:pPr algn="just"/>
            <a:r>
              <a:rPr lang="pl-PL" sz="1700" dirty="0" smtClean="0">
                <a:latin typeface="+mn-lt"/>
              </a:rPr>
              <a:t>b) </a:t>
            </a:r>
            <a:r>
              <a:rPr lang="pl-PL" sz="1700" b="1" dirty="0" smtClean="0">
                <a:latin typeface="+mn-lt"/>
              </a:rPr>
              <a:t>zakupu </a:t>
            </a:r>
            <a:r>
              <a:rPr lang="pl-PL" sz="1700" b="1" dirty="0">
                <a:latin typeface="+mn-lt"/>
              </a:rPr>
              <a:t>infrastruktury</a:t>
            </a:r>
            <a:r>
              <a:rPr lang="pl-PL" sz="1700" dirty="0">
                <a:latin typeface="+mn-lt"/>
              </a:rPr>
              <a:t>, przy czym poprzez infrastrukturę rozumie się </a:t>
            </a:r>
            <a:r>
              <a:rPr lang="pl-PL" sz="1700" b="1" dirty="0">
                <a:latin typeface="+mn-lt"/>
              </a:rPr>
              <a:t>elementy nieprzenośne</a:t>
            </a:r>
            <a:r>
              <a:rPr lang="pl-PL" sz="1700" dirty="0">
                <a:latin typeface="+mn-lt"/>
              </a:rPr>
              <a:t>, na stałe przytwierdzone do nieruchomości, np. wykonanie podjazdu do budynku, zainstalowanie windy w budynku;</a:t>
            </a:r>
          </a:p>
          <a:p>
            <a:pPr algn="just"/>
            <a:r>
              <a:rPr lang="pl-PL" sz="1700" dirty="0">
                <a:latin typeface="+mn-lt"/>
              </a:rPr>
              <a:t>c) dostosowania lub adaptacji (</a:t>
            </a:r>
            <a:r>
              <a:rPr lang="pl-PL" sz="1700" b="1" dirty="0">
                <a:latin typeface="+mn-lt"/>
              </a:rPr>
              <a:t>prace remontowo-wykończeniowe</a:t>
            </a:r>
            <a:r>
              <a:rPr lang="pl-PL" sz="1700" dirty="0">
                <a:latin typeface="+mn-lt"/>
              </a:rPr>
              <a:t>) budynków i pomieszczeń.</a:t>
            </a:r>
          </a:p>
          <a:p>
            <a:pPr algn="just"/>
            <a:endParaRPr lang="pl-PL" sz="17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1700" b="1" dirty="0">
                <a:latin typeface="+mn-lt"/>
              </a:rPr>
              <a:t>Zakup środków trwałych</a:t>
            </a:r>
            <a:r>
              <a:rPr lang="pl-PL" sz="1700" dirty="0">
                <a:latin typeface="+mn-lt"/>
              </a:rPr>
              <a:t>, za wyjątkiem zakupu nieruchomości, infrastruktury i środków trwałych przeznaczonych na dostosowanie lub adaptację budynków i pomieszczeń, </a:t>
            </a:r>
            <a:r>
              <a:rPr lang="pl-PL" sz="1700" b="1" dirty="0">
                <a:latin typeface="+mn-lt"/>
              </a:rPr>
              <a:t>nie stanowi wydatku w ramach </a:t>
            </a:r>
            <a:r>
              <a:rPr lang="pl-PL" sz="1700" b="1" dirty="0" err="1">
                <a:latin typeface="+mn-lt"/>
              </a:rPr>
              <a:t>cross-financingu</a:t>
            </a:r>
            <a:r>
              <a:rPr lang="pl-PL" sz="1700" b="1" i="1" dirty="0">
                <a:latin typeface="+mn-lt"/>
              </a:rPr>
              <a:t>.</a:t>
            </a: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LIMITY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628800"/>
            <a:ext cx="8713788" cy="469700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700" b="1" i="1" u="sng" dirty="0">
              <a:latin typeface="+mn-lt"/>
            </a:endParaRPr>
          </a:p>
          <a:p>
            <a:endParaRPr lang="pl-PL" sz="1700" b="1" i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+mn-lt"/>
              </a:rPr>
              <a:t>Wartość </a:t>
            </a:r>
            <a:r>
              <a:rPr lang="pl-PL" sz="1700" dirty="0">
                <a:latin typeface="+mn-lt"/>
              </a:rPr>
              <a:t>wydatków w ramach </a:t>
            </a:r>
            <a:r>
              <a:rPr lang="pl-PL" sz="1700" b="1" dirty="0">
                <a:latin typeface="+mn-lt"/>
              </a:rPr>
              <a:t>cross-</a:t>
            </a:r>
            <a:r>
              <a:rPr lang="pl-PL" sz="1700" b="1" dirty="0" err="1">
                <a:latin typeface="+mn-lt"/>
              </a:rPr>
              <a:t>financingu</a:t>
            </a:r>
            <a:r>
              <a:rPr lang="pl-PL" sz="1700" dirty="0">
                <a:latin typeface="+mn-lt"/>
              </a:rPr>
              <a:t> nie może stanowić więcej </a:t>
            </a:r>
            <a:r>
              <a:rPr lang="pl-PL" sz="1700" b="1" dirty="0">
                <a:latin typeface="+mn-lt"/>
              </a:rPr>
              <a:t>niż 10% finansowania unijnego na poziomie projektu.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700" b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700" dirty="0">
                <a:latin typeface="+mn-lt"/>
              </a:rPr>
              <a:t>Wartość wydatków poniesionych na </a:t>
            </a:r>
            <a:r>
              <a:rPr lang="pl-PL" sz="1700" b="1" dirty="0">
                <a:latin typeface="+mn-lt"/>
              </a:rPr>
              <a:t>zakup środków trwałych o wartości jednostkowej równej i wyższej niż 3 500 PLN netto</a:t>
            </a:r>
            <a:r>
              <a:rPr lang="pl-PL" sz="1700" dirty="0">
                <a:latin typeface="+mn-lt"/>
              </a:rPr>
              <a:t> w ramach kosztów bezpośrednich projektu </a:t>
            </a:r>
            <a:r>
              <a:rPr lang="pl-PL" sz="1700" b="1" dirty="0">
                <a:latin typeface="+mn-lt"/>
              </a:rPr>
              <a:t>oraz</a:t>
            </a:r>
            <a:r>
              <a:rPr lang="pl-PL" sz="1700" dirty="0">
                <a:latin typeface="+mn-lt"/>
              </a:rPr>
              <a:t> wydatków w ramach </a:t>
            </a:r>
            <a:r>
              <a:rPr lang="pl-PL" sz="1700" b="1" dirty="0">
                <a:latin typeface="+mn-lt"/>
              </a:rPr>
              <a:t>cross-</a:t>
            </a:r>
            <a:r>
              <a:rPr lang="pl-PL" sz="1700" b="1" dirty="0" err="1">
                <a:latin typeface="+mn-lt"/>
              </a:rPr>
              <a:t>financingu</a:t>
            </a:r>
            <a:r>
              <a:rPr lang="pl-PL" sz="1700" b="1" dirty="0">
                <a:latin typeface="+mn-lt"/>
              </a:rPr>
              <a:t> </a:t>
            </a:r>
            <a:r>
              <a:rPr lang="pl-PL" sz="1700" dirty="0">
                <a:latin typeface="+mn-lt"/>
              </a:rPr>
              <a:t>nie może łącznie przekroczyć </a:t>
            </a:r>
            <a:r>
              <a:rPr lang="pl-PL" sz="1700" b="1" dirty="0">
                <a:latin typeface="+mn-lt"/>
              </a:rPr>
              <a:t>10% wydatków projektu.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700" b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+mn-lt"/>
              </a:rPr>
              <a:t>W projektach zakładających </a:t>
            </a:r>
            <a:r>
              <a:rPr lang="pl-PL" sz="1700" u="sng" dirty="0" smtClean="0">
                <a:latin typeface="+mn-lt"/>
              </a:rPr>
              <a:t>doposażenie</a:t>
            </a:r>
            <a:r>
              <a:rPr lang="pl-PL" sz="1700" dirty="0" smtClean="0">
                <a:latin typeface="+mn-lt"/>
              </a:rPr>
              <a:t> szkół i placówek  kształcenia zawodowego w sprzęt niezbędny do realizacji kształcenia zawodowego łączny limit wydatków związanych z zakupem sprzętu </a:t>
            </a:r>
            <a:r>
              <a:rPr lang="pl-PL" sz="1700" b="1" dirty="0" smtClean="0">
                <a:latin typeface="+mn-lt"/>
              </a:rPr>
              <a:t>nie może przekroczyć 20% wartości projektu (włączając cross-</a:t>
            </a:r>
            <a:r>
              <a:rPr lang="pl-PL" sz="1700" b="1" dirty="0" err="1" smtClean="0">
                <a:latin typeface="+mn-lt"/>
              </a:rPr>
              <a:t>financing</a:t>
            </a:r>
            <a:r>
              <a:rPr lang="pl-PL" sz="1700" b="1" dirty="0" smtClean="0">
                <a:latin typeface="+mn-lt"/>
              </a:rPr>
              <a:t>).</a:t>
            </a:r>
            <a:endParaRPr lang="pl-PL" sz="17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601984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KLAUZULE SPOŁECZNE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92727"/>
            <a:ext cx="8713788" cy="4616137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Mają za zadanie uwzględniać aspekty społeczne przy udzielaniu zamówień tj. mają </a:t>
            </a:r>
            <a:r>
              <a:rPr lang="pl-PL" b="1" dirty="0">
                <a:solidFill>
                  <a:schemeClr val="tx1"/>
                </a:solidFill>
              </a:rPr>
              <a:t>wyrównywać szanse w dostępie do zamówień dla podmiotów oraz osób w gorszej sytuacji;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Dotyczą zamówień udzielanych zarówno zgodnie z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PZP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jak i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zasadą konkurencyjności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Wymogi dotyczące klauzul społecznych dotyczą przeprowadzania zamówień </a:t>
            </a:r>
            <a:r>
              <a:rPr lang="pl-PL" b="1" dirty="0">
                <a:solidFill>
                  <a:schemeClr val="tx1"/>
                </a:solidFill>
              </a:rPr>
              <a:t>na każdym etapie realizacji projektu,</a:t>
            </a:r>
            <a:r>
              <a:rPr lang="pl-PL" dirty="0">
                <a:solidFill>
                  <a:schemeClr val="tx1"/>
                </a:solidFill>
              </a:rPr>
              <a:t> w tym również zamówień udzielanych przed podpisaniem umowy o dofinansowanie projektu.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Katalog zamówień, w ramach których istnieje obowiązek uwzględniania klauzul społecznych :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Usługi cateringowe.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Zamówienia materiałów informacyjno – promocyjnych lub usług poligraficznych.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Wynajem pomieszczeń.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Usługi sprzątania.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Przykłady stosowania klauzul społecznych są podane w Regulaminie konkursu w Rozdziale 33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700" b="1" i="1" u="sng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47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03528581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476897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48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19671527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87356879"/>
      </p:ext>
    </p:extLst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600" dirty="0"/>
          </a:p>
          <a:p>
            <a:pPr algn="just">
              <a:buFont typeface="Arial" pitchFamily="34" charset="0"/>
              <a:buChar char="•"/>
            </a:pPr>
            <a:r>
              <a:rPr lang="pl-PL" sz="2800" b="1" dirty="0" smtClean="0">
                <a:solidFill>
                  <a:schemeClr val="tx1"/>
                </a:solidFill>
              </a:rPr>
              <a:t>sierpień </a:t>
            </a:r>
            <a:r>
              <a:rPr lang="pl-PL" sz="2800" b="1" dirty="0">
                <a:solidFill>
                  <a:schemeClr val="tx1"/>
                </a:solidFill>
              </a:rPr>
              <a:t>2017 roku</a:t>
            </a:r>
            <a:r>
              <a:rPr lang="pl-PL" sz="2800" dirty="0">
                <a:solidFill>
                  <a:schemeClr val="tx1"/>
                </a:solidFill>
              </a:rPr>
              <a:t>, w przypadku gdy ocenie formalno-merytorycznej podlegać będzie </a:t>
            </a:r>
            <a:r>
              <a:rPr lang="pl-PL" sz="2800" b="1" dirty="0">
                <a:solidFill>
                  <a:schemeClr val="tx1"/>
                </a:solidFill>
              </a:rPr>
              <a:t>do 150 </a:t>
            </a:r>
            <a:r>
              <a:rPr lang="pl-PL" sz="2800" dirty="0">
                <a:solidFill>
                  <a:schemeClr val="tx1"/>
                </a:solidFill>
              </a:rPr>
              <a:t>wniosków, </a:t>
            </a:r>
          </a:p>
          <a:p>
            <a:pPr algn="just"/>
            <a:endParaRPr lang="pl-PL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800" b="1" dirty="0" smtClean="0">
                <a:solidFill>
                  <a:schemeClr val="tx1"/>
                </a:solidFill>
              </a:rPr>
              <a:t>wrzesień </a:t>
            </a:r>
            <a:r>
              <a:rPr lang="pl-PL" sz="2800" b="1" dirty="0">
                <a:solidFill>
                  <a:schemeClr val="tx1"/>
                </a:solidFill>
              </a:rPr>
              <a:t>2017 roku</a:t>
            </a:r>
            <a:r>
              <a:rPr lang="pl-PL" sz="2800" dirty="0">
                <a:solidFill>
                  <a:schemeClr val="tx1"/>
                </a:solidFill>
              </a:rPr>
              <a:t>, w przypadku gdy ocenie formalno-merytorycznej podlegać będzie </a:t>
            </a:r>
            <a:r>
              <a:rPr lang="pl-PL" sz="2800" b="1" dirty="0">
                <a:solidFill>
                  <a:schemeClr val="tx1"/>
                </a:solidFill>
              </a:rPr>
              <a:t>powyżej 150 wniosków. </a:t>
            </a:r>
          </a:p>
          <a:p>
            <a:pPr algn="just"/>
            <a:endParaRPr lang="pl-PL" sz="1600" b="1" u="sng" dirty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3528" y="119675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+mn-lt"/>
              </a:rPr>
              <a:t>ORIENTACYJNY TERMIN ROZSTRZYGNIĘCIA KONKURSU</a:t>
            </a:r>
            <a:endParaRPr lang="pl-PL" sz="2800" b="1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828242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493592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09335"/>
            <a:ext cx="8229600" cy="783392"/>
          </a:xfrm>
        </p:spPr>
        <p:txBody>
          <a:bodyPr/>
          <a:lstStyle/>
          <a:p>
            <a:r>
              <a:rPr lang="pl-PL" sz="2800" b="1" dirty="0" smtClean="0"/>
              <a:t>ALOKACJA PRZEZNACZONA NA KONKURSY ZIT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Poddziałanie </a:t>
            </a:r>
            <a:r>
              <a:rPr lang="pl-PL" sz="1600" b="1" dirty="0">
                <a:latin typeface="+mn-lt"/>
              </a:rPr>
              <a:t>10.4.2 Dostosowanie  systemów kształcenia i szkolenia zawodowego do potrzeb rynku pracy – ZIT  </a:t>
            </a:r>
            <a:r>
              <a:rPr lang="pl-PL" sz="1600" b="1" dirty="0" smtClean="0">
                <a:latin typeface="+mn-lt"/>
              </a:rPr>
              <a:t>WROF </a:t>
            </a:r>
          </a:p>
          <a:p>
            <a:pPr lvl="8"/>
            <a:r>
              <a:rPr lang="pl-PL" sz="1600" b="1" dirty="0" smtClean="0">
                <a:latin typeface="+mn-lt"/>
              </a:rPr>
              <a:t> 	- 6 247 359 PLN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10.4.3 Dostosowanie  systemów  kształcenia i szkolenia zawodowego do potrzeb rynku pracy  – ZIT  </a:t>
            </a:r>
            <a:r>
              <a:rPr lang="pl-PL" sz="1600" b="1" dirty="0" smtClean="0">
                <a:latin typeface="+mn-lt"/>
              </a:rPr>
              <a:t>AJ</a:t>
            </a:r>
          </a:p>
          <a:p>
            <a:r>
              <a:rPr lang="pl-PL" sz="1600" b="1" dirty="0" smtClean="0">
                <a:latin typeface="+mn-lt"/>
              </a:rPr>
              <a:t>					- 3 447 199 </a:t>
            </a:r>
            <a:r>
              <a:rPr lang="pl-PL" sz="1600" b="1" dirty="0">
                <a:latin typeface="+mn-lt"/>
              </a:rPr>
              <a:t>PLN</a:t>
            </a:r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nr 10.4.4 Dostosowanie  systemów  kształcenia i szkolenia zawodowego do potrzeb rynku pracy – ZIT </a:t>
            </a:r>
            <a:r>
              <a:rPr lang="pl-PL" sz="1600" b="1" dirty="0" smtClean="0">
                <a:latin typeface="+mn-lt"/>
              </a:rPr>
              <a:t>AW</a:t>
            </a:r>
          </a:p>
          <a:p>
            <a:r>
              <a:rPr lang="pl-PL" sz="1600" b="1" dirty="0" smtClean="0">
                <a:latin typeface="+mn-lt"/>
              </a:rPr>
              <a:t>					- 2 806 631 PLN</a:t>
            </a:r>
            <a:endParaRPr lang="pl-PL" sz="1600" dirty="0">
              <a:latin typeface="+mn-lt"/>
            </a:endParaRPr>
          </a:p>
          <a:p>
            <a:endParaRPr lang="pl-PL" sz="1600" b="1" dirty="0"/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611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ctr"/>
            <a:r>
              <a:rPr lang="pl-PL" sz="3200" dirty="0" err="1">
                <a:solidFill>
                  <a:prstClr val="black"/>
                </a:solidFill>
                <a:hlinkClick r:id="rId4"/>
              </a:rPr>
              <a:t>pife@dolnyslask.pl</a:t>
            </a: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algn="ctr"/>
            <a:r>
              <a:rPr lang="pl-PL" sz="3200" dirty="0">
                <a:solidFill>
                  <a:prstClr val="black"/>
                </a:solidFill>
              </a:rPr>
              <a:t>Odpowiedzi na najczęściej zadawane pytania będą zamieszczane na stronie: </a:t>
            </a:r>
            <a:r>
              <a:rPr lang="pl-PL" sz="3200" dirty="0" err="1">
                <a:solidFill>
                  <a:prstClr val="black"/>
                </a:solidFill>
                <a:hlinkClick r:id="rId5"/>
              </a:rPr>
              <a:t>www.rpo.dolnyslask.pl</a:t>
            </a:r>
            <a:endParaRPr lang="pl-PL" sz="32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/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67544" y="980728"/>
            <a:ext cx="8425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prstClr val="black"/>
                </a:solidFill>
                <a:latin typeface="+mn-lt"/>
              </a:rPr>
              <a:t>IOK udziela wyjaśnień w kwestiach dotyczących konkursów i odpowiedzi </a:t>
            </a:r>
            <a:br>
              <a:rPr lang="pl-PL" sz="2000" b="1" dirty="0">
                <a:solidFill>
                  <a:prstClr val="black"/>
                </a:solidFill>
                <a:latin typeface="+mn-lt"/>
              </a:rPr>
            </a:br>
            <a:r>
              <a:rPr lang="pl-PL" sz="2000" b="1" dirty="0">
                <a:solidFill>
                  <a:prstClr val="black"/>
                </a:solidFill>
                <a:latin typeface="+mn-lt"/>
              </a:rPr>
              <a:t>na zapytania indywidualne kierowane na adres poczty elektronicznej: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197117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5677417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51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37260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/>
              <a:t>www.rpo.dolnyslask.pl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>
                <a:solidFill>
                  <a:srgbClr val="000000"/>
                </a:solidFill>
              </a:rPr>
              <a:t>Dziękuję za 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74810"/>
            <a:ext cx="8713788" cy="483405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Konkurs </a:t>
            </a:r>
            <a:r>
              <a:rPr lang="pl-PL" sz="1600" b="1" dirty="0">
                <a:latin typeface="+mn-lt"/>
              </a:rPr>
              <a:t>został ogłoszony </a:t>
            </a:r>
            <a:r>
              <a:rPr lang="pl-PL" sz="1600" b="1" dirty="0" smtClean="0">
                <a:latin typeface="+mn-lt"/>
              </a:rPr>
              <a:t>1 lutego </a:t>
            </a:r>
            <a:r>
              <a:rPr lang="pl-PL" sz="1600" b="1" dirty="0">
                <a:latin typeface="+mn-lt"/>
              </a:rPr>
              <a:t>2017 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Ogłoszenie o konkursie oraz Regulamin konkursu są dostępne na stronie: </a:t>
            </a:r>
            <a:r>
              <a:rPr lang="pl-PL" sz="1600" b="1" dirty="0" smtClean="0">
                <a:latin typeface="+mn-lt"/>
                <a:hlinkClick r:id="rId4"/>
              </a:rPr>
              <a:t>www.rpo.dolnyslask</a:t>
            </a:r>
            <a:r>
              <a:rPr lang="pl-PL" sz="1600" b="1" dirty="0" smtClean="0">
                <a:latin typeface="+mn-lt"/>
              </a:rPr>
              <a:t> oraz </a:t>
            </a:r>
            <a:r>
              <a:rPr lang="pl-PL" sz="1600" b="1" dirty="0">
                <a:latin typeface="+mn-lt"/>
                <a:hlinkClick r:id="rId5"/>
              </a:rPr>
              <a:t>www.funduszeeuropejskie.gov.pl</a:t>
            </a:r>
            <a:r>
              <a:rPr lang="pl-PL" sz="1600" b="1" dirty="0">
                <a:latin typeface="+mn-lt"/>
              </a:rPr>
              <a:t> </a:t>
            </a:r>
          </a:p>
          <a:p>
            <a:pPr algn="just"/>
            <a:r>
              <a:rPr lang="pl-PL" sz="1600" b="1" dirty="0" smtClean="0">
                <a:latin typeface="+mn-lt"/>
              </a:rPr>
              <a:t>Co </a:t>
            </a:r>
            <a:r>
              <a:rPr lang="pl-PL" sz="1600" b="1" dirty="0">
                <a:latin typeface="+mn-lt"/>
              </a:rPr>
              <a:t>się składa na dokumentację konkursową: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Regulamin konkursu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1 Wyciąg z kryteriów wyboru projektów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2  Lista wskaźników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3 Zakres wniosku o dofinansowanie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4 Standardy realizacji wybranych form wsparcia (z katalogiem stawek maksymalnych)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Załącznik </a:t>
            </a:r>
            <a:r>
              <a:rPr lang="pl-PL" sz="1600" b="1" dirty="0">
                <a:latin typeface="+mn-lt"/>
              </a:rPr>
              <a:t>nr </a:t>
            </a:r>
            <a:r>
              <a:rPr lang="pl-PL" sz="1600" b="1" dirty="0" smtClean="0">
                <a:latin typeface="+mn-lt"/>
              </a:rPr>
              <a:t>5, </a:t>
            </a:r>
            <a:r>
              <a:rPr lang="pl-PL" sz="1600" b="1" dirty="0">
                <a:latin typeface="+mn-lt"/>
              </a:rPr>
              <a:t>Załącznik nr </a:t>
            </a:r>
            <a:r>
              <a:rPr lang="pl-PL" sz="1600" b="1" dirty="0" smtClean="0">
                <a:latin typeface="+mn-lt"/>
              </a:rPr>
              <a:t>6, </a:t>
            </a:r>
            <a:r>
              <a:rPr lang="pl-PL" sz="1600" b="1" dirty="0">
                <a:latin typeface="+mn-lt"/>
              </a:rPr>
              <a:t>Załącznik nr </a:t>
            </a:r>
            <a:r>
              <a:rPr lang="pl-PL" sz="1600" b="1" dirty="0" smtClean="0">
                <a:latin typeface="+mn-lt"/>
              </a:rPr>
              <a:t>7 </a:t>
            </a:r>
            <a:r>
              <a:rPr lang="pl-PL" sz="1600" b="1" dirty="0">
                <a:latin typeface="+mn-lt"/>
              </a:rPr>
              <a:t>– Wzory umów (standardowa, metody uproszczone, porozumienie z Państwową Jednostką Budżetową)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algn="just"/>
            <a:r>
              <a:rPr lang="pl-PL" sz="1600" b="1" u="sng" dirty="0">
                <a:latin typeface="+mn-lt"/>
              </a:rPr>
              <a:t>Dodatkowe pliki pomocnicze: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Lista sprawdzająca  kwalifikacje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Podstawowe informacje dotyczące uzyskiwania kwalifikacji w ramach projektów EFS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Instrukcja wypełniania wniosku o dofinansowanie projektu na stronie </a:t>
            </a:r>
            <a:r>
              <a:rPr lang="pl-PL" sz="1600" b="1" dirty="0">
                <a:latin typeface="+mn-lt"/>
                <a:hlinkClick r:id="rId6"/>
              </a:rPr>
              <a:t>https://www.generator-efs.dolnyslask.pl/</a:t>
            </a:r>
            <a:r>
              <a:rPr lang="pl-PL" sz="1600" b="1" dirty="0">
                <a:latin typeface="+mn-lt"/>
              </a:rPr>
              <a:t> w zakładce „Pomoc” – wersja 1.2  obowiązująca od 5 stycznia 2017 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1759411" y="951590"/>
            <a:ext cx="5092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800" b="1" dirty="0" smtClean="0">
                <a:latin typeface="+mn-lt"/>
                <a:cs typeface="Arial" pitchFamily="34" charset="0"/>
              </a:rPr>
              <a:t>DOKUMENTACJA KONKURSOWA: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896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3000" b="1" dirty="0" smtClean="0">
                <a:latin typeface="+mn-lt"/>
              </a:rPr>
              <a:t>Zgodnie z kryterium dostępu nr 4 Wnioski mogą składać:</a:t>
            </a:r>
          </a:p>
          <a:p>
            <a:r>
              <a:rPr lang="pl-PL" sz="3000" b="1" u="sng" dirty="0" smtClean="0">
                <a:latin typeface="+mn-lt"/>
              </a:rPr>
              <a:t>ORGANY PROWADZĄCE </a:t>
            </a:r>
            <a:r>
              <a:rPr lang="pl-PL" sz="3000" b="1" dirty="0" smtClean="0">
                <a:latin typeface="+mn-lt"/>
              </a:rPr>
              <a:t>szkołę lub placówkę oświatową, realizującą kształcenie zawodowe </a:t>
            </a:r>
          </a:p>
          <a:p>
            <a:pPr algn="ctr"/>
            <a:r>
              <a:rPr lang="pl-PL" sz="3000" b="1" dirty="0">
                <a:latin typeface="+mn-lt"/>
              </a:rPr>
              <a:t>l</a:t>
            </a:r>
            <a:r>
              <a:rPr lang="pl-PL" sz="3000" b="1" dirty="0" smtClean="0">
                <a:latin typeface="+mn-lt"/>
              </a:rPr>
              <a:t>ub</a:t>
            </a:r>
          </a:p>
          <a:p>
            <a:r>
              <a:rPr lang="pl-PL" sz="3000" b="1" u="sng" dirty="0" smtClean="0">
                <a:latin typeface="+mn-lt"/>
              </a:rPr>
              <a:t>INSTYTUCJE RYNKU PRACY </a:t>
            </a:r>
            <a:r>
              <a:rPr lang="pl-PL" sz="3000" b="1" dirty="0" smtClean="0">
                <a:latin typeface="+mn-lt"/>
              </a:rPr>
              <a:t>o których mowa w ustawie o promocji zatrudnienia, prowadząca działalność edukacyjno-szkoleniową </a:t>
            </a:r>
            <a:endParaRPr lang="pl-PL" sz="3000" b="1" dirty="0">
              <a:latin typeface="+mn-lt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899067" y="957164"/>
            <a:ext cx="3274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800" b="1" dirty="0" smtClean="0">
                <a:cs typeface="Arial" pitchFamily="34" charset="0"/>
              </a:rPr>
              <a:t>WNIOSKODAWCY</a:t>
            </a:r>
            <a:endParaRPr lang="pl-PL" altLang="pl-PL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3131"/>
            <a:ext cx="8713788" cy="484321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Uczniowie i słuchacze szkół i placówek prowadzących kształcenie</a:t>
            </a:r>
          </a:p>
          <a:p>
            <a:pPr algn="just">
              <a:lnSpc>
                <a:spcPct val="110000"/>
              </a:lnSpc>
            </a:pPr>
            <a:r>
              <a:rPr lang="pl-PL" sz="2100" dirty="0" smtClean="0">
                <a:latin typeface="+mn-lt"/>
              </a:rPr>
              <a:t>  zawodowego (z wyłączeniem osób dorosłych chcących z własnej</a:t>
            </a:r>
          </a:p>
          <a:p>
            <a:pPr algn="just">
              <a:lnSpc>
                <a:spcPct val="110000"/>
              </a:lnSpc>
            </a:pPr>
            <a:r>
              <a:rPr lang="pl-PL" sz="2100" dirty="0" smtClean="0">
                <a:latin typeface="+mn-lt"/>
              </a:rPr>
              <a:t>  inicjatywy podnieść kwalifikacje zawodowe);</a:t>
            </a:r>
          </a:p>
          <a:p>
            <a:pPr algn="just">
              <a:lnSpc>
                <a:spcPct val="110000"/>
              </a:lnSpc>
            </a:pPr>
            <a:endParaRPr lang="pl-PL" sz="900" dirty="0" smtClean="0">
              <a:latin typeface="+mn-lt"/>
            </a:endParaRP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Nauczyciele zawodu;</a:t>
            </a:r>
          </a:p>
          <a:p>
            <a:pPr lvl="0">
              <a:lnSpc>
                <a:spcPct val="110000"/>
              </a:lnSpc>
            </a:pPr>
            <a:endParaRPr lang="pl-PL" sz="900" dirty="0">
              <a:latin typeface="+mn-lt"/>
            </a:endParaRP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Instruktorzy praktycznej nauki zawodu;</a:t>
            </a:r>
          </a:p>
          <a:p>
            <a:pPr lvl="0">
              <a:lnSpc>
                <a:spcPct val="110000"/>
              </a:lnSpc>
            </a:pPr>
            <a:endParaRPr lang="pl-PL" sz="900" dirty="0">
              <a:latin typeface="+mn-lt"/>
            </a:endParaRP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Opiekunowie i rodzice młodzieży wspieranych szkół i placówek;</a:t>
            </a:r>
          </a:p>
          <a:p>
            <a:pPr lvl="0">
              <a:lnSpc>
                <a:spcPct val="110000"/>
              </a:lnSpc>
            </a:pPr>
            <a:r>
              <a:rPr lang="pl-PL" sz="900" dirty="0" smtClean="0">
                <a:latin typeface="+mn-lt"/>
              </a:rPr>
              <a:t> </a:t>
            </a:r>
            <a:endParaRPr lang="pl-PL" sz="900" dirty="0">
              <a:latin typeface="+mn-lt"/>
            </a:endParaRP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Szkoły i placówki systemu oświaty prowadzące kształcenie</a:t>
            </a:r>
          </a:p>
          <a:p>
            <a:pPr lvl="0">
              <a:lnSpc>
                <a:spcPct val="110000"/>
              </a:lnSpc>
            </a:pPr>
            <a:r>
              <a:rPr lang="pl-PL" sz="2100" dirty="0">
                <a:latin typeface="+mn-lt"/>
              </a:rPr>
              <a:t> </a:t>
            </a:r>
            <a:r>
              <a:rPr lang="pl-PL" sz="2100" dirty="0" smtClean="0">
                <a:latin typeface="+mn-lt"/>
              </a:rPr>
              <a:t> zawodowe i ich organy prowadzące;</a:t>
            </a:r>
          </a:p>
          <a:p>
            <a:pPr lvl="0">
              <a:lnSpc>
                <a:spcPct val="110000"/>
              </a:lnSpc>
            </a:pPr>
            <a:endParaRPr lang="pl-PL" sz="900" dirty="0">
              <a:latin typeface="+mn-lt"/>
            </a:endParaRP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Instytucje z otoczenia społeczno-gospodarczego</a:t>
            </a:r>
            <a:r>
              <a:rPr lang="pl-PL" sz="1900" dirty="0" smtClean="0">
                <a:latin typeface="+mn-lt"/>
              </a:rPr>
              <a:t>;</a:t>
            </a:r>
            <a:endParaRPr lang="pl-PL" sz="1900" dirty="0">
              <a:latin typeface="+mn-lt"/>
            </a:endParaRPr>
          </a:p>
          <a:p>
            <a:pPr lvl="0">
              <a:buFont typeface="Arial" pitchFamily="34" charset="0"/>
              <a:buChar char="•"/>
            </a:pPr>
            <a:endParaRPr lang="pl-PL" sz="1400" dirty="0">
              <a:latin typeface="+mn-lt"/>
            </a:endParaRPr>
          </a:p>
          <a:p>
            <a:pPr algn="just"/>
            <a:endParaRPr lang="pl-PL" dirty="0">
              <a:latin typeface="+mn-lt"/>
            </a:endParaRPr>
          </a:p>
          <a:p>
            <a:pPr algn="just"/>
            <a:r>
              <a:rPr lang="pl-PL" dirty="0">
                <a:latin typeface="+mn-lt"/>
              </a:rPr>
              <a:t>UWAGA! </a:t>
            </a:r>
            <a:r>
              <a:rPr lang="pl-PL" b="1" dirty="0">
                <a:latin typeface="+mn-lt"/>
              </a:rPr>
              <a:t>Projekt niespełniający tego wymogu, tzn. przewidujący wsparcie grupy docelowej niewpisującej się we wskazane powyżej, zostanie odrzucony na etapie oceny formalno-merytorycznej.</a:t>
            </a:r>
            <a:endParaRPr lang="pl-PL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505043" y="989911"/>
            <a:ext cx="3701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800" b="1" dirty="0" smtClean="0">
                <a:latin typeface="+mn-lt"/>
                <a:cs typeface="Arial" pitchFamily="34" charset="0"/>
              </a:rPr>
              <a:t>UCZESTNICY PROJEKTU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624" y="921303"/>
            <a:ext cx="8229600" cy="583200"/>
          </a:xfrm>
        </p:spPr>
        <p:txBody>
          <a:bodyPr/>
          <a:lstStyle/>
          <a:p>
            <a:r>
              <a:rPr lang="pl-PL" altLang="pl-PL" sz="2800" b="1" dirty="0" smtClean="0">
                <a:latin typeface="+mn-lt"/>
                <a:cs typeface="Arial" pitchFamily="34" charset="0"/>
              </a:rPr>
              <a:t>KRYTERIA 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4785"/>
            <a:ext cx="8713788" cy="48240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/>
            <a:r>
              <a:rPr lang="pl-PL" sz="1600" b="1" dirty="0" smtClean="0">
                <a:latin typeface="+mn-lt"/>
              </a:rPr>
              <a:t>1</a:t>
            </a:r>
            <a:r>
              <a:rPr lang="pl-PL" sz="1600" b="1" dirty="0">
                <a:latin typeface="+mn-lt"/>
              </a:rPr>
              <a:t>. Kryterium liczby wniosków</a:t>
            </a:r>
          </a:p>
          <a:p>
            <a:pPr algn="just"/>
            <a:r>
              <a:rPr lang="pl-PL" sz="1600" dirty="0" smtClean="0">
                <a:latin typeface="+mn-lt"/>
              </a:rPr>
              <a:t>Czy </a:t>
            </a:r>
            <a:r>
              <a:rPr lang="pl-PL" sz="1600" dirty="0">
                <a:latin typeface="+mn-lt"/>
              </a:rPr>
              <a:t>Wnioskodawca w ramach konkursu </a:t>
            </a:r>
            <a:r>
              <a:rPr lang="pl-PL" sz="1600" b="1" dirty="0">
                <a:latin typeface="+mn-lt"/>
              </a:rPr>
              <a:t>złożył nie więcej niż </a:t>
            </a:r>
            <a:r>
              <a:rPr lang="pl-PL" sz="1600" b="1" u="sng" dirty="0" smtClean="0">
                <a:latin typeface="+mn-lt"/>
              </a:rPr>
              <a:t>dwa</a:t>
            </a:r>
            <a:r>
              <a:rPr lang="pl-PL" sz="1600" b="1" dirty="0" smtClean="0">
                <a:latin typeface="+mn-lt"/>
              </a:rPr>
              <a:t> wnioski o</a:t>
            </a:r>
            <a:r>
              <a:rPr lang="pl-PL" sz="1600" b="1" dirty="0">
                <a:latin typeface="+mn-lt"/>
              </a:rPr>
              <a:t> dofinansowanie projektu jako</a:t>
            </a:r>
            <a:r>
              <a:rPr lang="pl-PL" sz="1600" dirty="0">
                <a:latin typeface="+mn-lt"/>
              </a:rPr>
              <a:t> lider lub samodzielny </a:t>
            </a:r>
            <a:r>
              <a:rPr lang="pl-PL" sz="1600" b="1" dirty="0">
                <a:latin typeface="+mn-lt"/>
              </a:rPr>
              <a:t>Wnioskodawca</a:t>
            </a:r>
            <a:r>
              <a:rPr lang="pl-PL" sz="1600" dirty="0">
                <a:latin typeface="+mn-lt"/>
              </a:rPr>
              <a:t> oraz </a:t>
            </a:r>
            <a:r>
              <a:rPr lang="pl-PL" sz="1600" b="1" dirty="0" smtClean="0">
                <a:latin typeface="+mn-lt"/>
              </a:rPr>
              <a:t>nie </a:t>
            </a:r>
            <a:r>
              <a:rPr lang="pl-PL" sz="1600" b="1" dirty="0">
                <a:latin typeface="+mn-lt"/>
              </a:rPr>
              <a:t>więcej niż </a:t>
            </a:r>
            <a:r>
              <a:rPr lang="pl-PL" sz="1600" b="1" u="sng" dirty="0">
                <a:latin typeface="+mn-lt"/>
              </a:rPr>
              <a:t>dwa</a:t>
            </a:r>
            <a:r>
              <a:rPr lang="pl-PL" sz="1600" b="1" dirty="0">
                <a:latin typeface="+mn-lt"/>
              </a:rPr>
              <a:t> wnioski jako partner</a:t>
            </a:r>
            <a:r>
              <a:rPr lang="pl-PL" sz="1600" dirty="0">
                <a:latin typeface="+mn-lt"/>
              </a:rPr>
              <a:t>? </a:t>
            </a: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/>
            <a:r>
              <a:rPr lang="pl-PL" sz="1600" b="1" dirty="0">
                <a:latin typeface="+mn-lt"/>
              </a:rPr>
              <a:t>2. Kryterium biura projektu</a:t>
            </a:r>
          </a:p>
          <a:p>
            <a:r>
              <a:rPr lang="pl-PL" sz="1600" dirty="0">
                <a:latin typeface="+mn-lt"/>
              </a:rPr>
              <a:t>Czy </a:t>
            </a:r>
            <a:r>
              <a:rPr lang="pl-PL" sz="1600" b="1" dirty="0">
                <a:latin typeface="+mn-lt"/>
              </a:rPr>
              <a:t>Wnioskodawca</a:t>
            </a:r>
            <a:r>
              <a:rPr lang="pl-PL" sz="1600" dirty="0">
                <a:latin typeface="+mn-lt"/>
              </a:rPr>
              <a:t> (lider) w okresie realizacji projektu </a:t>
            </a:r>
            <a:r>
              <a:rPr lang="pl-PL" sz="1600" b="1" dirty="0">
                <a:latin typeface="+mn-lt"/>
              </a:rPr>
              <a:t>posiada siedzibę </a:t>
            </a:r>
            <a:r>
              <a:rPr lang="pl-PL" sz="1600" dirty="0">
                <a:latin typeface="+mn-lt"/>
              </a:rPr>
              <a:t>lub </a:t>
            </a:r>
            <a:r>
              <a:rPr lang="pl-PL" sz="1600" b="1" dirty="0">
                <a:latin typeface="+mn-lt"/>
              </a:rPr>
              <a:t>będzie prowadził biuro projektu na terenie województwa dolnośląskiego</a:t>
            </a:r>
            <a:r>
              <a:rPr lang="pl-PL" sz="1600" dirty="0" smtClean="0">
                <a:latin typeface="+mn-lt"/>
              </a:rPr>
              <a:t>?</a:t>
            </a:r>
          </a:p>
          <a:p>
            <a:endParaRPr lang="pl-PL" sz="1600" dirty="0">
              <a:latin typeface="+mn-lt"/>
            </a:endParaRPr>
          </a:p>
          <a:p>
            <a:pPr marL="342900" indent="-342900" algn="just"/>
            <a:r>
              <a:rPr lang="pl-PL" sz="1600" b="1" dirty="0">
                <a:latin typeface="+mn-lt"/>
              </a:rPr>
              <a:t>3. </a:t>
            </a:r>
            <a:r>
              <a:rPr lang="pl-PL" sz="1600" b="1" u="sng" dirty="0">
                <a:latin typeface="+mn-lt"/>
              </a:rPr>
              <a:t>Kryterium formy wsparcia</a:t>
            </a:r>
          </a:p>
          <a:p>
            <a:pPr algn="just"/>
            <a:r>
              <a:rPr lang="pl-PL" sz="1600" b="1" u="sng" dirty="0" smtClean="0">
                <a:latin typeface="+mn-lt"/>
              </a:rPr>
              <a:t>Czy </a:t>
            </a:r>
            <a:r>
              <a:rPr lang="pl-PL" sz="1600" b="1" u="sng" dirty="0">
                <a:latin typeface="+mn-lt"/>
              </a:rPr>
              <a:t>projekt zakłada, że co najmniej 60% wszystkich uczestników weźmie udział w stażach i praktykach zawodowych dla uczniów i słuchaczy u pracodawców?</a:t>
            </a:r>
          </a:p>
          <a:p>
            <a:r>
              <a:rPr lang="pl-PL" sz="1600" dirty="0" smtClean="0"/>
              <a:t> </a:t>
            </a:r>
            <a:endParaRPr lang="pl-PL" sz="1600" dirty="0"/>
          </a:p>
          <a:p>
            <a:pPr algn="just"/>
            <a:endParaRPr lang="pl-PL" sz="1600" b="1" dirty="0"/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10654</TotalTime>
  <Words>4879</Words>
  <Application>Microsoft Office PowerPoint</Application>
  <PresentationFormat>Pokaz na ekranie (4:3)</PresentationFormat>
  <Paragraphs>968</Paragraphs>
  <Slides>51</Slides>
  <Notes>51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51</vt:i4>
      </vt:variant>
    </vt:vector>
  </HeadingPairs>
  <TitlesOfParts>
    <vt:vector size="55" baseType="lpstr">
      <vt:lpstr>Arial</vt:lpstr>
      <vt:lpstr>Calibri</vt:lpstr>
      <vt:lpstr>Wingdings</vt:lpstr>
      <vt:lpstr>plik</vt:lpstr>
      <vt:lpstr>Prezentacja programu PowerPoint</vt:lpstr>
      <vt:lpstr>Prezentacja programu PowerPoint</vt:lpstr>
      <vt:lpstr>Prezentacja programu PowerPoint</vt:lpstr>
      <vt:lpstr>ALOKACJA PRZEZNACZONA NA KONKURS HORYZONTALNY</vt:lpstr>
      <vt:lpstr>ALOKACJA PRZEZNACZONA NA KONKURSY ZIT</vt:lpstr>
      <vt:lpstr>Prezentacja programu PowerPoint</vt:lpstr>
      <vt:lpstr>Prezentacja programu PowerPoint</vt:lpstr>
      <vt:lpstr>Prezentacja programu PowerPoint</vt:lpstr>
      <vt:lpstr>KRYTERIA DOSTĘPU</vt:lpstr>
      <vt:lpstr>KRYTERIA DOSTĘPU</vt:lpstr>
      <vt:lpstr>DIAGNOZA POTRZEB EDUKACYJNYCH</vt:lpstr>
      <vt:lpstr>DIAGNOZA POTRZEB EDUKACYJNYCH</vt:lpstr>
      <vt:lpstr>KRYTERIA FORMALNE</vt:lpstr>
      <vt:lpstr>KRYTERIA FORMALNE</vt:lpstr>
      <vt:lpstr>KRYTERIA FORMALNE</vt:lpstr>
      <vt:lpstr>KRYTERIA FORMALNE</vt:lpstr>
      <vt:lpstr>KRYTERIA MERYTORYCZNE</vt:lpstr>
      <vt:lpstr>KRYTERIA MERYTORYCZNE</vt:lpstr>
      <vt:lpstr>KRYTERIA MERYTORYCZNE</vt:lpstr>
      <vt:lpstr>KRYTERIA MERYTORYCZNE</vt:lpstr>
      <vt:lpstr>KRYTERIA HORYZONTALNE</vt:lpstr>
      <vt:lpstr>KRYTERIA PREMIUJĄCE </vt:lpstr>
      <vt:lpstr>KRYTERIA PREMIUJĄCE </vt:lpstr>
      <vt:lpstr>KRYTERIA PREMIUJĄCE </vt:lpstr>
      <vt:lpstr>WSKAŹNIKI</vt:lpstr>
      <vt:lpstr>WSKAŹNIKI PROGRAMOWE – WSKAŹNIKI PRODUKTU</vt:lpstr>
      <vt:lpstr>WSKAŹNIKI PROGRAMOWE – WSKAŹNIKI PRODUKTU</vt:lpstr>
      <vt:lpstr>WSKAŹNIKI PROGRAMOWE – WSKAŹNIKI PRODUKTU</vt:lpstr>
      <vt:lpstr>WSKAŹNIKI PROGRAMOWE – WSKAŹNIKI REZULTATU BEZPOŚREDNIEGO</vt:lpstr>
      <vt:lpstr>WSKAŹNIKI PROGRAMOWE – WSKAŹNIKI REZULTATU BEZPOŚREDNIEGO</vt:lpstr>
      <vt:lpstr>Prezentacja programu PowerPoint</vt:lpstr>
      <vt:lpstr>WSKAŹNIKI PROJEKTOWE</vt:lpstr>
      <vt:lpstr>TYP 10.4.A</vt:lpstr>
      <vt:lpstr>TYP 10.4.B</vt:lpstr>
      <vt:lpstr>TYP 10.4.C</vt:lpstr>
      <vt:lpstr>TYP 10.4.D</vt:lpstr>
      <vt:lpstr>TYP 10.4.E</vt:lpstr>
      <vt:lpstr>TYP 10.4.E</vt:lpstr>
      <vt:lpstr>TYP 10.4.G i TYP 10.4.H</vt:lpstr>
      <vt:lpstr>TYP 10.4.G i TYP 10.4.H</vt:lpstr>
      <vt:lpstr>TYP 10.4.G i TYP 10.4.H</vt:lpstr>
      <vt:lpstr>UWAGA</vt:lpstr>
      <vt:lpstr>UWAGA</vt:lpstr>
      <vt:lpstr>CROSS-FINANCING I ŚRODKI TRWAŁE</vt:lpstr>
      <vt:lpstr>LIMITY</vt:lpstr>
      <vt:lpstr>KLAUZULE SPOŁECZNE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Agnieszka Fedyk</cp:lastModifiedBy>
  <cp:revision>1006</cp:revision>
  <cp:lastPrinted>2015-09-17T13:52:11Z</cp:lastPrinted>
  <dcterms:created xsi:type="dcterms:W3CDTF">2010-12-31T07:04:34Z</dcterms:created>
  <dcterms:modified xsi:type="dcterms:W3CDTF">2017-03-09T13:32:35Z</dcterms:modified>
</cp:coreProperties>
</file>