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3"/>
  </p:notesMasterIdLst>
  <p:sldIdLst>
    <p:sldId id="256" r:id="rId3"/>
    <p:sldId id="426" r:id="rId4"/>
    <p:sldId id="425" r:id="rId5"/>
    <p:sldId id="284" r:id="rId6"/>
    <p:sldId id="295" r:id="rId7"/>
    <p:sldId id="310" r:id="rId8"/>
    <p:sldId id="446" r:id="rId9"/>
    <p:sldId id="447" r:id="rId10"/>
    <p:sldId id="448" r:id="rId11"/>
    <p:sldId id="450" r:id="rId12"/>
    <p:sldId id="451" r:id="rId13"/>
    <p:sldId id="434" r:id="rId14"/>
    <p:sldId id="412" r:id="rId15"/>
    <p:sldId id="440" r:id="rId16"/>
    <p:sldId id="452" r:id="rId17"/>
    <p:sldId id="453" r:id="rId18"/>
    <p:sldId id="454" r:id="rId19"/>
    <p:sldId id="455" r:id="rId20"/>
    <p:sldId id="456" r:id="rId21"/>
    <p:sldId id="457"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501" autoAdjust="0"/>
  </p:normalViewPr>
  <p:slideViewPr>
    <p:cSldViewPr>
      <p:cViewPr varScale="1">
        <p:scale>
          <a:sx n="92" d="100"/>
          <a:sy n="92" d="100"/>
        </p:scale>
        <p:origin x="1350" y="90"/>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custT="1"/>
      <dgm:spPr/>
      <dgm:t>
        <a:bodyPr/>
        <a:lstStyle/>
        <a:p>
          <a:pPr algn="just"/>
          <a:r>
            <a:rPr lang="pl-PL" sz="2000"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sz="2000"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custT="1"/>
      <dgm:spPr/>
      <dgm:t>
        <a:bodyPr/>
        <a:lstStyle/>
        <a:p>
          <a:r>
            <a:rPr lang="pl-PL" sz="2000" dirty="0" smtClean="0"/>
            <a:t>Kryterium punktowe</a:t>
          </a:r>
          <a:endParaRPr lang="pl-PL" sz="2000"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custT="1"/>
      <dgm:spPr/>
      <dgm:t>
        <a:bodyPr/>
        <a:lstStyle/>
        <a:p>
          <a:r>
            <a:rPr lang="pl-PL" sz="2000" dirty="0" smtClean="0"/>
            <a:t>Skala punktowa od 0 do 25</a:t>
          </a:r>
          <a:endParaRPr lang="pl-PL" sz="2000"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sz="1500"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9EF1F389-BA63-486E-B50A-CC3714F020AF}">
      <dgm:prSet custT="1"/>
      <dgm:spPr/>
      <dgm:t>
        <a:bodyPr/>
        <a:lstStyle/>
        <a:p>
          <a:r>
            <a:rPr lang="pl-PL" sz="2000" u="sng" dirty="0" smtClean="0"/>
            <a:t>0 punktów oznacza odrzucenie wniosku</a:t>
          </a:r>
          <a:endParaRPr lang="pl-PL" sz="2000" u="sng" dirty="0"/>
        </a:p>
      </dgm:t>
    </dgm:pt>
    <dgm:pt modelId="{38559EC9-C588-4A35-83A4-1F3417C0A218}" type="parTrans" cxnId="{C5AC7A7D-1969-4D8B-BB20-A7F8EF3A3A5B}">
      <dgm:prSet/>
      <dgm:spPr/>
      <dgm:t>
        <a:bodyPr/>
        <a:lstStyle/>
        <a:p>
          <a:endParaRPr lang="pl-PL"/>
        </a:p>
      </dgm:t>
    </dgm:pt>
    <dgm:pt modelId="{0CA609CD-AB2F-4596-B109-03A051AA16EA}" type="sibTrans" cxnId="{C5AC7A7D-1969-4D8B-BB20-A7F8EF3A3A5B}">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7FB71F18-D401-4A75-9494-26E20350F74F}" srcId="{AC11E5B2-9D1B-4CEA-8787-93B3A572CA17}" destId="{FCF2AA7A-E994-4B0A-B144-15616110309B}" srcOrd="3" destOrd="0" parTransId="{5C4DECE3-DE11-4E81-9F37-070C4EB30A02}" sibTransId="{B40AFA4D-61C5-4636-81CC-51F700901334}"/>
    <dgm:cxn modelId="{BF68926B-CB59-4E5F-A11C-ACF8B6E9A481}" srcId="{BCB00146-15EA-4502-B121-C0AC5C88B1C6}" destId="{16BD0E0C-ADA1-4445-8BF0-C698A4E279F4}" srcOrd="0" destOrd="0" parTransId="{E81FB411-CB02-4D66-AF65-72BB48472C42}" sibTransId="{1BE449CE-6CD4-4BF1-A7B5-D03C698AF724}"/>
    <dgm:cxn modelId="{0FA2408E-85DB-4147-A313-7AF2407AD1EE}" srcId="{AC11E5B2-9D1B-4CEA-8787-93B3A572CA17}" destId="{8976246F-F3B0-4AAE-882F-B4D107DF824D}" srcOrd="0" destOrd="0" parTransId="{20F06422-DAA4-4C9E-9A54-0DAEEAF672E2}" sibTransId="{D5412429-D550-4DEB-96FC-FF697C57CA8C}"/>
    <dgm:cxn modelId="{33785A55-D2F4-478B-9A84-E5E11D19F6D9}" srcId="{B33F0227-4069-43AE-89E5-21C5E9CE53EF}" destId="{BCB00146-15EA-4502-B121-C0AC5C88B1C6}" srcOrd="0" destOrd="0" parTransId="{80084FB0-BB93-4FFE-97D0-4DBE338BF085}" sibTransId="{CFBB67D3-5BBB-4EA4-98A6-E5159CCD0ABD}"/>
    <dgm:cxn modelId="{86C096EE-02EB-4485-A311-2B645B6B840C}" type="presOf" srcId="{16BD0E0C-ADA1-4445-8BF0-C698A4E279F4}" destId="{9E68C8B4-653B-41CD-8867-6D4B76C4AEDF}" srcOrd="0" destOrd="0" presId="urn:microsoft.com/office/officeart/2005/8/layout/list1"/>
    <dgm:cxn modelId="{C411D6F6-4864-44DB-A364-B4DC720A5378}" type="presOf" srcId="{8976246F-F3B0-4AAE-882F-B4D107DF824D}" destId="{F191104C-2BDE-4FBA-96AE-E978FA566A32}" srcOrd="0" destOrd="0" presId="urn:microsoft.com/office/officeart/2005/8/layout/list1"/>
    <dgm:cxn modelId="{30A2C1C9-9207-4BCE-B68A-648AEDA94966}" type="presOf" srcId="{BCB00146-15EA-4502-B121-C0AC5C88B1C6}" destId="{9A67E940-DC68-49E9-9F76-2A257833123E}" srcOrd="0" destOrd="0" presId="urn:microsoft.com/office/officeart/2005/8/layout/list1"/>
    <dgm:cxn modelId="{4AE0A8BA-0481-4A7E-BB1A-54EBF03E4B16}" type="presOf" srcId="{152F61CE-44C8-4404-AB38-EF183EE6435F}" destId="{F191104C-2BDE-4FBA-96AE-E978FA566A32}" srcOrd="0" destOrd="1" presId="urn:microsoft.com/office/officeart/2005/8/layout/list1"/>
    <dgm:cxn modelId="{766A5609-2269-492C-8F12-742756D18ECE}" type="presOf" srcId="{B33F0227-4069-43AE-89E5-21C5E9CE53EF}" destId="{2661486B-247C-4E1A-8F02-C344A09BFA1B}" srcOrd="0" destOrd="0" presId="urn:microsoft.com/office/officeart/2005/8/layout/list1"/>
    <dgm:cxn modelId="{0EA3BD04-0A2F-456C-8CC9-1740A9D970AC}" srcId="{B33F0227-4069-43AE-89E5-21C5E9CE53EF}" destId="{AC11E5B2-9D1B-4CEA-8787-93B3A572CA17}" srcOrd="1" destOrd="0" parTransId="{B5409B3A-D305-4BD1-975D-860E4B9A6ED7}" sibTransId="{0357C9B5-C55F-4CE0-953F-9BC5E9F6A3C3}"/>
    <dgm:cxn modelId="{B021596D-CC43-4125-AFDB-F22FDA8DD92F}" type="presOf" srcId="{FCF2AA7A-E994-4B0A-B144-15616110309B}" destId="{F191104C-2BDE-4FBA-96AE-E978FA566A32}" srcOrd="0" destOrd="3" presId="urn:microsoft.com/office/officeart/2005/8/layout/list1"/>
    <dgm:cxn modelId="{CE909A3F-F710-4F84-AEDA-09DB23339840}" type="presOf" srcId="{BCB00146-15EA-4502-B121-C0AC5C88B1C6}" destId="{A6EDCFBE-EC3C-4383-9D19-EDF7E94187B5}" srcOrd="1" destOrd="0" presId="urn:microsoft.com/office/officeart/2005/8/layout/list1"/>
    <dgm:cxn modelId="{CE62EE62-F08E-49E0-A601-12BD047E751B}" srcId="{AC11E5B2-9D1B-4CEA-8787-93B3A572CA17}" destId="{152F61CE-44C8-4404-AB38-EF183EE6435F}" srcOrd="1" destOrd="0" parTransId="{CEFD83A3-C56B-47CD-A80F-89485F453E65}" sibTransId="{C6330451-EE47-4BE8-8D51-874B8C443241}"/>
    <dgm:cxn modelId="{9BB77CDB-02D8-49E3-80DE-267C6FFAD7E7}" type="presOf" srcId="{9EF1F389-BA63-486E-B50A-CC3714F020AF}" destId="{F191104C-2BDE-4FBA-96AE-E978FA566A32}" srcOrd="0" destOrd="2" presId="urn:microsoft.com/office/officeart/2005/8/layout/list1"/>
    <dgm:cxn modelId="{C5AC7A7D-1969-4D8B-BB20-A7F8EF3A3A5B}" srcId="{AC11E5B2-9D1B-4CEA-8787-93B3A572CA17}" destId="{9EF1F389-BA63-486E-B50A-CC3714F020AF}" srcOrd="2" destOrd="0" parTransId="{38559EC9-C588-4A35-83A4-1F3417C0A218}" sibTransId="{0CA609CD-AB2F-4596-B109-03A051AA16EA}"/>
    <dgm:cxn modelId="{8838A0D8-0929-4373-85E0-89CB8DCC4C0A}" type="presOf" srcId="{AC11E5B2-9D1B-4CEA-8787-93B3A572CA17}" destId="{DE9E6EEB-4AF0-4DB7-80FB-A591A75D03FF}" srcOrd="0" destOrd="0" presId="urn:microsoft.com/office/officeart/2005/8/layout/list1"/>
    <dgm:cxn modelId="{0F2380B9-A694-443F-917A-0E6AC21EDBBE}" type="presOf" srcId="{AC11E5B2-9D1B-4CEA-8787-93B3A572CA17}" destId="{FCD44274-ECF4-45BF-990A-74DB8DFD38D5}" srcOrd="1" destOrd="0" presId="urn:microsoft.com/office/officeart/2005/8/layout/list1"/>
    <dgm:cxn modelId="{FF831D49-69BA-47C1-87A8-EB43A8E70C5E}" type="presParOf" srcId="{2661486B-247C-4E1A-8F02-C344A09BFA1B}" destId="{38BAB1D6-9210-41D9-AB04-72A22BE50FE1}" srcOrd="0" destOrd="0" presId="urn:microsoft.com/office/officeart/2005/8/layout/list1"/>
    <dgm:cxn modelId="{876F77B5-73D8-4AE7-933B-F893521638A9}" type="presParOf" srcId="{38BAB1D6-9210-41D9-AB04-72A22BE50FE1}" destId="{9A67E940-DC68-49E9-9F76-2A257833123E}" srcOrd="0" destOrd="0" presId="urn:microsoft.com/office/officeart/2005/8/layout/list1"/>
    <dgm:cxn modelId="{0EFA05BF-45FD-4942-9309-3AE7B233824B}" type="presParOf" srcId="{38BAB1D6-9210-41D9-AB04-72A22BE50FE1}" destId="{A6EDCFBE-EC3C-4383-9D19-EDF7E94187B5}" srcOrd="1" destOrd="0" presId="urn:microsoft.com/office/officeart/2005/8/layout/list1"/>
    <dgm:cxn modelId="{700CCA08-35A6-4349-A71F-84371E9A9CE9}" type="presParOf" srcId="{2661486B-247C-4E1A-8F02-C344A09BFA1B}" destId="{B5923B0E-96F0-466B-A2DE-E64160E8D0EC}" srcOrd="1" destOrd="0" presId="urn:microsoft.com/office/officeart/2005/8/layout/list1"/>
    <dgm:cxn modelId="{1BC19A11-8006-4F1B-A52B-B6E693A7BA89}" type="presParOf" srcId="{2661486B-247C-4E1A-8F02-C344A09BFA1B}" destId="{9E68C8B4-653B-41CD-8867-6D4B76C4AEDF}" srcOrd="2" destOrd="0" presId="urn:microsoft.com/office/officeart/2005/8/layout/list1"/>
    <dgm:cxn modelId="{2AE37093-F671-4564-BC18-E23886DA7B52}" type="presParOf" srcId="{2661486B-247C-4E1A-8F02-C344A09BFA1B}" destId="{5091387F-5935-4B64-9AC7-9049D59AB1B4}" srcOrd="3" destOrd="0" presId="urn:microsoft.com/office/officeart/2005/8/layout/list1"/>
    <dgm:cxn modelId="{C2706599-D734-4A57-BB8D-DE38093E6DCE}" type="presParOf" srcId="{2661486B-247C-4E1A-8F02-C344A09BFA1B}" destId="{26D7D6FE-38A6-4A0A-A2AE-05D6E860276D}" srcOrd="4" destOrd="0" presId="urn:microsoft.com/office/officeart/2005/8/layout/list1"/>
    <dgm:cxn modelId="{D79761D8-379A-4144-8C30-5CFDAB2AE7BC}" type="presParOf" srcId="{26D7D6FE-38A6-4A0A-A2AE-05D6E860276D}" destId="{DE9E6EEB-4AF0-4DB7-80FB-A591A75D03FF}" srcOrd="0" destOrd="0" presId="urn:microsoft.com/office/officeart/2005/8/layout/list1"/>
    <dgm:cxn modelId="{14E621FF-B903-4778-A83A-7DAFD7647164}" type="presParOf" srcId="{26D7D6FE-38A6-4A0A-A2AE-05D6E860276D}" destId="{FCD44274-ECF4-45BF-990A-74DB8DFD38D5}" srcOrd="1" destOrd="0" presId="urn:microsoft.com/office/officeart/2005/8/layout/list1"/>
    <dgm:cxn modelId="{D97FAAA0-5017-48A4-9C52-3A6D27577612}" type="presParOf" srcId="{2661486B-247C-4E1A-8F02-C344A09BFA1B}" destId="{A63C9A7B-375C-4323-8A88-3A712AA71CB3}" srcOrd="5" destOrd="0" presId="urn:microsoft.com/office/officeart/2005/8/layout/list1"/>
    <dgm:cxn modelId="{9C715DAF-9ED8-4891-BC9C-8EF9228B8DA8}"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20</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LinFactNeighborY="-6894">
        <dgm:presLayoutVars>
          <dgm:bulletEnabled val="1"/>
        </dgm:presLayoutVars>
      </dgm:prSet>
      <dgm:spPr/>
      <dgm:t>
        <a:bodyPr/>
        <a:lstStyle/>
        <a:p>
          <a:endParaRPr lang="pl-PL"/>
        </a:p>
      </dgm:t>
    </dgm:pt>
  </dgm:ptLst>
  <dgm:cxnLst>
    <dgm:cxn modelId="{2AE4A12F-3F49-4D1B-873F-D5A96D91FF88}" type="presOf" srcId="{BCB00146-15EA-4502-B121-C0AC5C88B1C6}" destId="{9A67E940-DC68-49E9-9F76-2A257833123E}" srcOrd="0" destOrd="0" presId="urn:microsoft.com/office/officeart/2005/8/layout/list1"/>
    <dgm:cxn modelId="{CE62EE62-F08E-49E0-A601-12BD047E751B}" srcId="{AC11E5B2-9D1B-4CEA-8787-93B3A572CA17}" destId="{152F61CE-44C8-4404-AB38-EF183EE6435F}" srcOrd="1" destOrd="0" parTransId="{CEFD83A3-C56B-47CD-A80F-89485F453E65}" sibTransId="{C6330451-EE47-4BE8-8D51-874B8C443241}"/>
    <dgm:cxn modelId="{ED1BF0FC-6C5C-4511-A182-39869018F66A}" type="presOf" srcId="{348A5473-0D5C-4A76-ACFD-97DEE8026BE3}" destId="{F191104C-2BDE-4FBA-96AE-E978FA566A32}" srcOrd="0" destOrd="2" presId="urn:microsoft.com/office/officeart/2005/8/layout/list1"/>
    <dgm:cxn modelId="{5F1D7825-7E4A-4185-B397-6CC83AEC61C9}" type="presOf" srcId="{AC11E5B2-9D1B-4CEA-8787-93B3A572CA17}" destId="{DE9E6EEB-4AF0-4DB7-80FB-A591A75D03FF}"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552C3646-604F-4838-8E73-687D3B6D20B0}" type="presOf" srcId="{16BD0E0C-ADA1-4445-8BF0-C698A4E279F4}" destId="{9E68C8B4-653B-41CD-8867-6D4B76C4AEDF}" srcOrd="0" destOrd="0" presId="urn:microsoft.com/office/officeart/2005/8/layout/list1"/>
    <dgm:cxn modelId="{7FF0F836-6D01-4917-8BDD-C7E12AE9AD9E}"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436B802A-3D8F-4C72-95B6-418518E3C9FA}"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014E8FBD-8DBD-4E7C-AFAE-2BA97E3AB1F2}" type="presOf" srcId="{AC11E5B2-9D1B-4CEA-8787-93B3A572CA17}" destId="{FCD44274-ECF4-45BF-990A-74DB8DFD38D5}" srcOrd="1"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3EA89DB2-C0CC-49CF-851D-341D31341538}" type="presOf" srcId="{152F61CE-44C8-4404-AB38-EF183EE6435F}" destId="{F191104C-2BDE-4FBA-96AE-E978FA566A32}" srcOrd="0" destOrd="1" presId="urn:microsoft.com/office/officeart/2005/8/layout/list1"/>
    <dgm:cxn modelId="{04900BFA-1960-487A-927A-CE73BA1B6D0F}" type="presOf" srcId="{B33F0227-4069-43AE-89E5-21C5E9CE53EF}" destId="{2661486B-247C-4E1A-8F02-C344A09BFA1B}" srcOrd="0" destOrd="0" presId="urn:microsoft.com/office/officeart/2005/8/layout/list1"/>
    <dgm:cxn modelId="{7B93630C-A7BA-4D89-8F42-9EC9E1B41168}" type="presParOf" srcId="{2661486B-247C-4E1A-8F02-C344A09BFA1B}" destId="{38BAB1D6-9210-41D9-AB04-72A22BE50FE1}" srcOrd="0" destOrd="0" presId="urn:microsoft.com/office/officeart/2005/8/layout/list1"/>
    <dgm:cxn modelId="{42C4296D-E65B-4D5E-80F7-E860EECD2597}" type="presParOf" srcId="{38BAB1D6-9210-41D9-AB04-72A22BE50FE1}" destId="{9A67E940-DC68-49E9-9F76-2A257833123E}" srcOrd="0" destOrd="0" presId="urn:microsoft.com/office/officeart/2005/8/layout/list1"/>
    <dgm:cxn modelId="{C72AACA1-F355-47E9-AECA-7264636E5D49}" type="presParOf" srcId="{38BAB1D6-9210-41D9-AB04-72A22BE50FE1}" destId="{A6EDCFBE-EC3C-4383-9D19-EDF7E94187B5}" srcOrd="1" destOrd="0" presId="urn:microsoft.com/office/officeart/2005/8/layout/list1"/>
    <dgm:cxn modelId="{F88394C1-C30B-40E1-853B-EDD0C6B5AC53}" type="presParOf" srcId="{2661486B-247C-4E1A-8F02-C344A09BFA1B}" destId="{B5923B0E-96F0-466B-A2DE-E64160E8D0EC}" srcOrd="1" destOrd="0" presId="urn:microsoft.com/office/officeart/2005/8/layout/list1"/>
    <dgm:cxn modelId="{04DD0561-477A-47B3-8053-C1B2666E7598}" type="presParOf" srcId="{2661486B-247C-4E1A-8F02-C344A09BFA1B}" destId="{9E68C8B4-653B-41CD-8867-6D4B76C4AEDF}" srcOrd="2" destOrd="0" presId="urn:microsoft.com/office/officeart/2005/8/layout/list1"/>
    <dgm:cxn modelId="{49102D74-2C6E-41CF-A13C-5C7903B86053}" type="presParOf" srcId="{2661486B-247C-4E1A-8F02-C344A09BFA1B}" destId="{5091387F-5935-4B64-9AC7-9049D59AB1B4}" srcOrd="3" destOrd="0" presId="urn:microsoft.com/office/officeart/2005/8/layout/list1"/>
    <dgm:cxn modelId="{1345B2B0-4476-45EE-9ED5-2E30BD71FBD3}" type="presParOf" srcId="{2661486B-247C-4E1A-8F02-C344A09BFA1B}" destId="{26D7D6FE-38A6-4A0A-A2AE-05D6E860276D}" srcOrd="4" destOrd="0" presId="urn:microsoft.com/office/officeart/2005/8/layout/list1"/>
    <dgm:cxn modelId="{82C9DF9C-094A-436B-9286-DAC5144CC1B7}" type="presParOf" srcId="{26D7D6FE-38A6-4A0A-A2AE-05D6E860276D}" destId="{DE9E6EEB-4AF0-4DB7-80FB-A591A75D03FF}" srcOrd="0" destOrd="0" presId="urn:microsoft.com/office/officeart/2005/8/layout/list1"/>
    <dgm:cxn modelId="{4753D3C7-845B-4A5A-8E9A-CA01ABA4A974}" type="presParOf" srcId="{26D7D6FE-38A6-4A0A-A2AE-05D6E860276D}" destId="{FCD44274-ECF4-45BF-990A-74DB8DFD38D5}" srcOrd="1" destOrd="0" presId="urn:microsoft.com/office/officeart/2005/8/layout/list1"/>
    <dgm:cxn modelId="{FBE64CEA-B2AA-4D25-913D-94BF7E2CCCF3}" type="presParOf" srcId="{2661486B-247C-4E1A-8F02-C344A09BFA1B}" destId="{A63C9A7B-375C-4323-8A88-3A712AA71CB3}" srcOrd="5" destOrd="0" presId="urn:microsoft.com/office/officeart/2005/8/layout/list1"/>
    <dgm:cxn modelId="{72F11EC4-3007-4F34-A83E-2C52ACA65328}"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we wniosku                o dofinansowanie zostały wskazane projekty, które są powiązane ze zgłoszonym projektem i które zostały zrealizowane, bądź są                  w trakcie realizacji na terenie danego ZIT, i zostały sfinansowane ze środków publicznych zewnętrznych. </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362587A4-F4DD-4D99-B4FD-D0F887C44543}">
      <dgm:prSet phldrT="[Tekst]" custT="1"/>
      <dgm:spPr/>
      <dgm:t>
        <a:bodyPr/>
        <a:lstStyle/>
        <a:p>
          <a:r>
            <a:rPr lang="pl-PL" sz="2000" dirty="0" smtClean="0"/>
            <a:t>Projekty te mogą polegać na wykorzystaniu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 </a:t>
          </a:r>
          <a:endParaRPr lang="pl-PL" sz="2000" dirty="0"/>
        </a:p>
      </dgm:t>
    </dgm:pt>
    <dgm:pt modelId="{743C0942-16C9-4DB6-B0E4-CA71CAA2144B}" type="parTrans" cxnId="{DCE44F71-21B3-4AD0-B319-9E89A4BD7B18}">
      <dgm:prSet/>
      <dgm:spPr/>
    </dgm:pt>
    <dgm:pt modelId="{B6D11DD9-D367-4E22-9544-92102E20B38A}" type="sibTrans" cxnId="{DCE44F71-21B3-4AD0-B319-9E89A4BD7B18}">
      <dgm:prSet/>
      <dgm:spPr/>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47544" custLinFactX="-20" custLinFactNeighborX="-100000" custLinFactNeighborY="-55061">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custLinFactY="-17199" custLinFactNeighborX="1219" custLinFactNeighborY="-100000">
        <dgm:presLayoutVars>
          <dgm:bulletEnabled val="1"/>
        </dgm:presLayoutVars>
      </dgm:prSet>
      <dgm:spPr/>
      <dgm:t>
        <a:bodyPr/>
        <a:lstStyle/>
        <a:p>
          <a:endParaRPr lang="pl-PL"/>
        </a:p>
      </dgm:t>
    </dgm:pt>
  </dgm:ptLst>
  <dgm:cxnLst>
    <dgm:cxn modelId="{56C94FED-5D0F-4121-8487-09A417F44F91}" type="presOf" srcId="{C09CAA24-1617-41F1-9C21-DDA238759C99}" destId="{36213A6D-5AD7-47E1-B637-0BB3A3B64CD3}" srcOrd="0" destOrd="0" presId="urn:microsoft.com/office/officeart/2005/8/layout/list1"/>
    <dgm:cxn modelId="{60935124-DAEF-4A6E-92D0-B56A90951071}" type="presOf" srcId="{D8901813-5607-4615-B125-40D39D1A7BB6}" destId="{7D636099-4919-4958-9F35-5A2710B5F535}" srcOrd="0" destOrd="0" presId="urn:microsoft.com/office/officeart/2005/8/layout/list1"/>
    <dgm:cxn modelId="{585DFA9E-3056-4CBF-8127-CBC07A79A34E}" type="presOf" srcId="{88191FD6-ABD0-447B-BD7E-5381AD6492B0}" destId="{E8C6DCEA-5B7E-48D8-9394-F7024BC8114C}" srcOrd="0" destOrd="0" presId="urn:microsoft.com/office/officeart/2005/8/layout/list1"/>
    <dgm:cxn modelId="{1FD29823-A6D9-469B-AFC2-0951331E6098}" type="presOf" srcId="{88191FD6-ABD0-447B-BD7E-5381AD6492B0}" destId="{DE19788E-CB1E-4686-8529-019E14551624}" srcOrd="1"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313BE9CD-71AB-4B5C-96A3-09784B0E6C62}" type="presOf" srcId="{362587A4-F4DD-4D99-B4FD-D0F887C44543}" destId="{36213A6D-5AD7-47E1-B637-0BB3A3B64CD3}" srcOrd="0" destOrd="1" presId="urn:microsoft.com/office/officeart/2005/8/layout/list1"/>
    <dgm:cxn modelId="{DCE44F71-21B3-4AD0-B319-9E89A4BD7B18}" srcId="{88191FD6-ABD0-447B-BD7E-5381AD6492B0}" destId="{362587A4-F4DD-4D99-B4FD-D0F887C44543}" srcOrd="1" destOrd="0" parTransId="{743C0942-16C9-4DB6-B0E4-CA71CAA2144B}" sibTransId="{B6D11DD9-D367-4E22-9544-92102E20B38A}"/>
    <dgm:cxn modelId="{00289F6E-071C-42B1-A5F5-A01C4F71000C}" srcId="{88191FD6-ABD0-447B-BD7E-5381AD6492B0}" destId="{C09CAA24-1617-41F1-9C21-DDA238759C99}" srcOrd="0" destOrd="0" parTransId="{DE8332AF-B937-4B25-A399-278FEF3B7EB3}" sibTransId="{404BEDFC-5834-46B1-B214-71A20BD80106}"/>
    <dgm:cxn modelId="{AEF158A0-F973-47CA-8C60-B46166A710F9}" type="presParOf" srcId="{7D636099-4919-4958-9F35-5A2710B5F535}" destId="{6BE617E5-4597-4CFB-B09E-CB837C4AC7C7}" srcOrd="0" destOrd="0" presId="urn:microsoft.com/office/officeart/2005/8/layout/list1"/>
    <dgm:cxn modelId="{D0AFA6AB-C555-48AD-97E7-9647032AACD8}" type="presParOf" srcId="{6BE617E5-4597-4CFB-B09E-CB837C4AC7C7}" destId="{E8C6DCEA-5B7E-48D8-9394-F7024BC8114C}" srcOrd="0" destOrd="0" presId="urn:microsoft.com/office/officeart/2005/8/layout/list1"/>
    <dgm:cxn modelId="{2A931E8B-C60E-4EC2-BFD0-8D3CE9E43DB6}" type="presParOf" srcId="{6BE617E5-4597-4CFB-B09E-CB837C4AC7C7}" destId="{DE19788E-CB1E-4686-8529-019E14551624}" srcOrd="1" destOrd="0" presId="urn:microsoft.com/office/officeart/2005/8/layout/list1"/>
    <dgm:cxn modelId="{58FB9906-F0A1-4D6D-A30A-CBDA81A0EC43}" type="presParOf" srcId="{7D636099-4919-4958-9F35-5A2710B5F535}" destId="{6BA83759-A082-47EE-84F7-30053D68BA96}" srcOrd="1" destOrd="0" presId="urn:microsoft.com/office/officeart/2005/8/layout/list1"/>
    <dgm:cxn modelId="{91355D9C-82B4-4DFB-B11B-9643E08F27FE}"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50 % możliwych do uzyskania punktów na tym etapie oceny (</a:t>
          </a:r>
          <a:r>
            <a:rPr lang="pl-PL" b="1" dirty="0" smtClean="0">
              <a:solidFill>
                <a:srgbClr val="FF0000"/>
              </a:solidFill>
            </a:rPr>
            <a:t>25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A33AB6C0-6059-4EB9-A1A2-0861DD12DBB9}" type="presOf" srcId="{4F47F3D5-32FB-431E-BCB4-D7CB4639981B}" destId="{7F32496B-A637-412C-B2A8-153E048FC2A3}" srcOrd="0" destOrd="0" presId="urn:microsoft.com/office/officeart/2005/8/layout/list1"/>
    <dgm:cxn modelId="{D2BE68BC-1521-4771-A0D8-EEE641FA59F4}" type="presOf" srcId="{B5413946-9DFF-405B-94E6-1BFBA25C922E}" destId="{CE649629-D04F-4C6A-B647-F0EB0256D431}" srcOrd="0" destOrd="1" presId="urn:microsoft.com/office/officeart/2005/8/layout/list1"/>
    <dgm:cxn modelId="{9460A717-9F43-4F1C-A0EE-76C3446A3CE0}" srcId="{369EB52A-0305-44AE-B671-F0D41254EE9E}" destId="{F9775753-8A03-44AE-99A5-572FE98EBA6F}" srcOrd="1" destOrd="0" parTransId="{964822F2-1551-4AB0-A9CF-E8141568E59B}" sibTransId="{399399C1-2F4F-4425-87AF-384D3A4DF1C6}"/>
    <dgm:cxn modelId="{BACA66FA-6158-46A4-931A-D14A6DC713E9}" srcId="{4F47F3D5-32FB-431E-BCB4-D7CB4639981B}" destId="{D1CB20E5-8734-4C39-AF6F-A625C8F3ABDF}" srcOrd="0" destOrd="0" parTransId="{5BA123B3-D308-458E-8203-EB86256244D2}" sibTransId="{1B4518B0-FCCD-4E90-AF4F-F80E00376B10}"/>
    <dgm:cxn modelId="{5C420063-5F14-40A6-8482-E9EC808E8BEC}" srcId="{F9775753-8A03-44AE-99A5-572FE98EBA6F}" destId="{B3370285-A742-48A4-97A6-CF7FFB69A51C}" srcOrd="0" destOrd="0" parTransId="{66735042-A616-42BA-89CB-6EAAA55E097A}" sibTransId="{4FD5E80A-C656-46AD-A793-1FFFC1848CA4}"/>
    <dgm:cxn modelId="{F407099C-B3CC-4D94-8759-71F23B76DA72}" srcId="{369EB52A-0305-44AE-B671-F0D41254EE9E}" destId="{4F47F3D5-32FB-431E-BCB4-D7CB4639981B}" srcOrd="0" destOrd="0" parTransId="{81B5E689-F82B-47B1-B377-26ADE0D99DAE}" sibTransId="{4C095125-1476-40A0-BBDA-D37F2C982097}"/>
    <dgm:cxn modelId="{CA1C436E-5C2A-4BCD-95AC-CD654142C750}" type="presOf" srcId="{D1CB20E5-8734-4C39-AF6F-A625C8F3ABDF}" destId="{361F29E8-2516-4D26-8726-B7B64CD43233}" srcOrd="0" destOrd="0" presId="urn:microsoft.com/office/officeart/2005/8/layout/list1"/>
    <dgm:cxn modelId="{BC3EABC8-69CF-4B81-858D-839E10BFD8CF}" type="presOf" srcId="{4F47F3D5-32FB-431E-BCB4-D7CB4639981B}" destId="{C176DD39-EFDD-428B-805F-1A01238BAD0C}" srcOrd="1" destOrd="0" presId="urn:microsoft.com/office/officeart/2005/8/layout/list1"/>
    <dgm:cxn modelId="{71927F4F-CD1E-4D89-A197-9734648DC003}" type="presOf" srcId="{F9775753-8A03-44AE-99A5-572FE98EBA6F}" destId="{B3071EC1-899D-4FBD-B74B-BC32E5BC52B8}" srcOrd="0" destOrd="0" presId="urn:microsoft.com/office/officeart/2005/8/layout/list1"/>
    <dgm:cxn modelId="{45F33D6F-0BF8-4296-8D62-AA912EEE58F5}" srcId="{F9775753-8A03-44AE-99A5-572FE98EBA6F}" destId="{B5413946-9DFF-405B-94E6-1BFBA25C922E}" srcOrd="1" destOrd="0" parTransId="{E84745C2-C3EC-4096-9434-2894A651D09F}" sibTransId="{88FF4CCF-7731-4BFF-AA14-808A56D20BD0}"/>
    <dgm:cxn modelId="{74873100-2D47-4D9D-AA91-5A8DACB2863A}" type="presOf" srcId="{B3370285-A742-48A4-97A6-CF7FFB69A51C}" destId="{CE649629-D04F-4C6A-B647-F0EB0256D431}" srcOrd="0" destOrd="0" presId="urn:microsoft.com/office/officeart/2005/8/layout/list1"/>
    <dgm:cxn modelId="{56B4BD77-B1AD-4DD9-9CE1-CDB6774F27ED}" type="presOf" srcId="{369EB52A-0305-44AE-B671-F0D41254EE9E}" destId="{5B37F077-D944-43FF-AF61-540E5139F9C4}" srcOrd="0" destOrd="0" presId="urn:microsoft.com/office/officeart/2005/8/layout/list1"/>
    <dgm:cxn modelId="{7C1A2058-D146-4BCE-A343-A6AC66F7F630}" type="presOf" srcId="{F9775753-8A03-44AE-99A5-572FE98EBA6F}" destId="{2D38F825-5927-4837-992D-CAD51DAFE4D9}" srcOrd="1" destOrd="0" presId="urn:microsoft.com/office/officeart/2005/8/layout/list1"/>
    <dgm:cxn modelId="{B79520DB-D49F-4E11-8672-6B39827E065B}" type="presParOf" srcId="{5B37F077-D944-43FF-AF61-540E5139F9C4}" destId="{22FBF7C0-9C13-4845-B629-74F081F47322}" srcOrd="0" destOrd="0" presId="urn:microsoft.com/office/officeart/2005/8/layout/list1"/>
    <dgm:cxn modelId="{5D119BE6-0516-4228-8542-BA20DE760F22}" type="presParOf" srcId="{22FBF7C0-9C13-4845-B629-74F081F47322}" destId="{7F32496B-A637-412C-B2A8-153E048FC2A3}" srcOrd="0" destOrd="0" presId="urn:microsoft.com/office/officeart/2005/8/layout/list1"/>
    <dgm:cxn modelId="{AD997B97-9942-4CE7-BA3B-93B24FBBC058}" type="presParOf" srcId="{22FBF7C0-9C13-4845-B629-74F081F47322}" destId="{C176DD39-EFDD-428B-805F-1A01238BAD0C}" srcOrd="1" destOrd="0" presId="urn:microsoft.com/office/officeart/2005/8/layout/list1"/>
    <dgm:cxn modelId="{523DD624-CCD5-4C16-A74B-31607B717ADB}" type="presParOf" srcId="{5B37F077-D944-43FF-AF61-540E5139F9C4}" destId="{A8C3DF4F-1AA8-4B1C-8AEF-8EF698307A05}" srcOrd="1" destOrd="0" presId="urn:microsoft.com/office/officeart/2005/8/layout/list1"/>
    <dgm:cxn modelId="{6EBA5D46-7CBC-4A7C-A6BC-8FA9E8D4EFAA}" type="presParOf" srcId="{5B37F077-D944-43FF-AF61-540E5139F9C4}" destId="{361F29E8-2516-4D26-8726-B7B64CD43233}" srcOrd="2" destOrd="0" presId="urn:microsoft.com/office/officeart/2005/8/layout/list1"/>
    <dgm:cxn modelId="{64FDF1DA-DB7B-4C54-B549-0BFB02EFC5CC}" type="presParOf" srcId="{5B37F077-D944-43FF-AF61-540E5139F9C4}" destId="{46855683-6F5F-48E8-B336-0D461F7C60C5}" srcOrd="3" destOrd="0" presId="urn:microsoft.com/office/officeart/2005/8/layout/list1"/>
    <dgm:cxn modelId="{4B42C566-2F77-4662-A2E9-2BA656B90469}" type="presParOf" srcId="{5B37F077-D944-43FF-AF61-540E5139F9C4}" destId="{3035ADF1-B46B-45D5-94E8-D7DD92622F91}" srcOrd="4" destOrd="0" presId="urn:microsoft.com/office/officeart/2005/8/layout/list1"/>
    <dgm:cxn modelId="{88E10690-F632-4582-BB0E-46EAC0A87BBC}" type="presParOf" srcId="{3035ADF1-B46B-45D5-94E8-D7DD92622F91}" destId="{B3071EC1-899D-4FBD-B74B-BC32E5BC52B8}" srcOrd="0" destOrd="0" presId="urn:microsoft.com/office/officeart/2005/8/layout/list1"/>
    <dgm:cxn modelId="{8AF292CE-9D09-4426-B3B3-AEC9958D09D0}" type="presParOf" srcId="{3035ADF1-B46B-45D5-94E8-D7DD92622F91}" destId="{2D38F825-5927-4837-992D-CAD51DAFE4D9}" srcOrd="1" destOrd="0" presId="urn:microsoft.com/office/officeart/2005/8/layout/list1"/>
    <dgm:cxn modelId="{3894A155-E70E-4E60-A603-54ABF518B24F}" type="presParOf" srcId="{5B37F077-D944-43FF-AF61-540E5139F9C4}" destId="{FB792FA7-7667-492D-BB25-CC8D36E8EF30}" srcOrd="5" destOrd="0" presId="urn:microsoft.com/office/officeart/2005/8/layout/list1"/>
    <dgm:cxn modelId="{38E7D5FD-A0D9-46F6-BA43-0AE8B2610D5A}"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solidFill>
                <a:srgbClr val="FF0000"/>
              </a:solidFill>
            </a:rPr>
            <a:t>50 punktów</a:t>
          </a:r>
          <a:endParaRPr lang="pl-PL" sz="2800" b="1" dirty="0">
            <a:solidFill>
              <a:srgbClr val="FF0000"/>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455" custLinFactNeighborY="-3846">
        <dgm:presLayoutVars>
          <dgm:bulletEnabled val="1"/>
        </dgm:presLayoutVars>
      </dgm:prSet>
      <dgm:spPr/>
      <dgm:t>
        <a:bodyPr/>
        <a:lstStyle/>
        <a:p>
          <a:endParaRPr lang="pl-PL"/>
        </a:p>
      </dgm:t>
    </dgm:pt>
  </dgm:ptLst>
  <dgm:cxnLst>
    <dgm:cxn modelId="{FA6107D9-F0A7-4634-914A-F07DE33AE546}" type="presOf" srcId="{B5413946-9DFF-405B-94E6-1BFBA25C922E}" destId="{410E0C83-F739-4CDA-ACEA-440E1FC081C9}" srcOrd="0" destOrd="0" presId="urn:microsoft.com/office/officeart/2005/8/layout/list1"/>
    <dgm:cxn modelId="{45F33D6F-0BF8-4296-8D62-AA912EEE58F5}" srcId="{B3370285-A742-48A4-97A6-CF7FFB69A51C}" destId="{B5413946-9DFF-405B-94E6-1BFBA25C922E}" srcOrd="0" destOrd="0" parTransId="{E84745C2-C3EC-4096-9434-2894A651D09F}" sibTransId="{88FF4CCF-7731-4BFF-AA14-808A56D20BD0}"/>
    <dgm:cxn modelId="{FC58F492-7F63-41A4-8C91-EB3AEE044C78}" type="presOf" srcId="{369EB52A-0305-44AE-B671-F0D41254EE9E}" destId="{5B37F077-D944-43FF-AF61-540E5139F9C4}" srcOrd="0" destOrd="0" presId="urn:microsoft.com/office/officeart/2005/8/layout/list1"/>
    <dgm:cxn modelId="{0775D1CD-2FA2-4232-80B2-EEEC4CEABBDC}" type="presOf" srcId="{B3370285-A742-48A4-97A6-CF7FFB69A51C}" destId="{5001B97A-2981-4ADD-89A9-B9F08430CA90}" srcOrd="0" destOrd="0" presId="urn:microsoft.com/office/officeart/2005/8/layout/list1"/>
    <dgm:cxn modelId="{5C420063-5F14-40A6-8482-E9EC808E8BEC}" srcId="{369EB52A-0305-44AE-B671-F0D41254EE9E}" destId="{B3370285-A742-48A4-97A6-CF7FFB69A51C}" srcOrd="0" destOrd="0" parTransId="{66735042-A616-42BA-89CB-6EAAA55E097A}" sibTransId="{4FD5E80A-C656-46AD-A793-1FFFC1848CA4}"/>
    <dgm:cxn modelId="{AB8535D7-E447-43D7-B8BA-977B673406F3}" type="presOf" srcId="{B3370285-A742-48A4-97A6-CF7FFB69A51C}" destId="{16C939BD-A8CC-4AB7-8EB7-26B247A12425}" srcOrd="1" destOrd="0" presId="urn:microsoft.com/office/officeart/2005/8/layout/list1"/>
    <dgm:cxn modelId="{76D6962F-E576-4272-A8F1-187367BCBAAD}" type="presParOf" srcId="{5B37F077-D944-43FF-AF61-540E5139F9C4}" destId="{DD60F75A-3431-4AA0-B3D9-5626EA937593}" srcOrd="0" destOrd="0" presId="urn:microsoft.com/office/officeart/2005/8/layout/list1"/>
    <dgm:cxn modelId="{D9D596DA-2F93-4B46-98A2-960DC4068A18}" type="presParOf" srcId="{DD60F75A-3431-4AA0-B3D9-5626EA937593}" destId="{5001B97A-2981-4ADD-89A9-B9F08430CA90}" srcOrd="0" destOrd="0" presId="urn:microsoft.com/office/officeart/2005/8/layout/list1"/>
    <dgm:cxn modelId="{C643789F-A6A5-41D3-A9C9-685A757F9E94}" type="presParOf" srcId="{DD60F75A-3431-4AA0-B3D9-5626EA937593}" destId="{16C939BD-A8CC-4AB7-8EB7-26B247A12425}" srcOrd="1" destOrd="0" presId="urn:microsoft.com/office/officeart/2005/8/layout/list1"/>
    <dgm:cxn modelId="{24059879-6968-4B3D-A6F0-3D5C4972BBE3}" type="presParOf" srcId="{5B37F077-D944-43FF-AF61-540E5139F9C4}" destId="{AB101589-B536-40AB-B401-034A8EA632A8}" srcOrd="1" destOrd="0" presId="urn:microsoft.com/office/officeart/2005/8/layout/list1"/>
    <dgm:cxn modelId="{CD244545-485A-4918-8245-497C0D7DF388}"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354016"/>
          <a:ext cx="9144000" cy="207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49936" rIns="709676" bIns="142240" numCol="1" spcCol="1270" anchor="t" anchorCtr="0">
          <a:noAutofit/>
        </a:bodyPr>
        <a:lstStyle/>
        <a:p>
          <a:pPr marL="228600" lvl="1" indent="-228600" algn="just" defTabSz="889000">
            <a:lnSpc>
              <a:spcPct val="90000"/>
            </a:lnSpc>
            <a:spcBef>
              <a:spcPct val="0"/>
            </a:spcBef>
            <a:spcAft>
              <a:spcPct val="15000"/>
            </a:spcAft>
            <a:buChar char="••"/>
          </a:pPr>
          <a:r>
            <a:rPr lang="pl-PL" sz="2000" kern="1200"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sz="2000" kern="1200" dirty="0"/>
        </a:p>
      </dsp:txBody>
      <dsp:txXfrm>
        <a:off x="0" y="354016"/>
        <a:ext cx="9144000" cy="2079000"/>
      </dsp:txXfrm>
    </dsp:sp>
    <dsp:sp modelId="{A6EDCFBE-EC3C-4383-9D19-EDF7E94187B5}">
      <dsp:nvSpPr>
        <dsp:cNvPr id="0" name=""/>
        <dsp:cNvSpPr/>
      </dsp:nvSpPr>
      <dsp:spPr>
        <a:xfrm>
          <a:off x="457200" y="31622"/>
          <a:ext cx="6400800" cy="499513"/>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1584" y="56006"/>
        <a:ext cx="6352032" cy="450745"/>
      </dsp:txXfrm>
    </dsp:sp>
    <dsp:sp modelId="{F191104C-2BDE-4FBA-96AE-E978FA566A32}">
      <dsp:nvSpPr>
        <dsp:cNvPr id="0" name=""/>
        <dsp:cNvSpPr/>
      </dsp:nvSpPr>
      <dsp:spPr>
        <a:xfrm>
          <a:off x="0" y="2845273"/>
          <a:ext cx="91440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49936" rIns="709676" bIns="142240" numCol="1" spcCol="1270" anchor="t" anchorCtr="0">
          <a:noAutofit/>
        </a:bodyPr>
        <a:lstStyle/>
        <a:p>
          <a:pPr marL="228600" lvl="1" indent="-228600" algn="l" defTabSz="889000">
            <a:lnSpc>
              <a:spcPct val="90000"/>
            </a:lnSpc>
            <a:spcBef>
              <a:spcPct val="0"/>
            </a:spcBef>
            <a:spcAft>
              <a:spcPct val="15000"/>
            </a:spcAft>
            <a:buChar char="••"/>
          </a:pPr>
          <a:r>
            <a:rPr lang="pl-PL" sz="2000" kern="1200" dirty="0" smtClean="0"/>
            <a:t>Kryterium punktowe</a:t>
          </a:r>
          <a:endParaRPr lang="pl-PL" sz="2000" kern="1200" dirty="0"/>
        </a:p>
        <a:p>
          <a:pPr marL="228600" lvl="1" indent="-228600" algn="l" defTabSz="889000">
            <a:lnSpc>
              <a:spcPct val="90000"/>
            </a:lnSpc>
            <a:spcBef>
              <a:spcPct val="0"/>
            </a:spcBef>
            <a:spcAft>
              <a:spcPct val="15000"/>
            </a:spcAft>
            <a:buChar char="••"/>
          </a:pPr>
          <a:r>
            <a:rPr lang="pl-PL" sz="2000" kern="1200" dirty="0" smtClean="0"/>
            <a:t>Skala punktowa od 0 do 25</a:t>
          </a:r>
          <a:endParaRPr lang="pl-PL" sz="2000" kern="1200" dirty="0"/>
        </a:p>
        <a:p>
          <a:pPr marL="228600" lvl="1" indent="-228600" algn="l" defTabSz="889000">
            <a:lnSpc>
              <a:spcPct val="90000"/>
            </a:lnSpc>
            <a:spcBef>
              <a:spcPct val="0"/>
            </a:spcBef>
            <a:spcAft>
              <a:spcPct val="15000"/>
            </a:spcAft>
            <a:buChar char="••"/>
          </a:pPr>
          <a:r>
            <a:rPr lang="pl-PL" sz="2000" u="sng" kern="1200" dirty="0" smtClean="0"/>
            <a:t>0 punktów oznacza odrzucenie wniosku</a:t>
          </a:r>
          <a:endParaRPr lang="pl-PL" sz="2000" u="sng" kern="1200" dirty="0"/>
        </a:p>
        <a:p>
          <a:pPr marL="114300" lvl="1" indent="-114300" algn="l" defTabSz="666750">
            <a:lnSpc>
              <a:spcPct val="90000"/>
            </a:lnSpc>
            <a:spcBef>
              <a:spcPct val="0"/>
            </a:spcBef>
            <a:spcAft>
              <a:spcPct val="15000"/>
            </a:spcAft>
            <a:buChar char="••"/>
          </a:pPr>
          <a:endParaRPr lang="pl-PL" sz="1500" kern="1200" dirty="0"/>
        </a:p>
      </dsp:txBody>
      <dsp:txXfrm>
        <a:off x="0" y="2845273"/>
        <a:ext cx="9144000" cy="1587600"/>
      </dsp:txXfrm>
    </dsp:sp>
    <dsp:sp modelId="{FCD44274-ECF4-45BF-990A-74DB8DFD38D5}">
      <dsp:nvSpPr>
        <dsp:cNvPr id="0" name=""/>
        <dsp:cNvSpPr/>
      </dsp:nvSpPr>
      <dsp:spPr>
        <a:xfrm>
          <a:off x="457200" y="2497816"/>
          <a:ext cx="6400800" cy="524576"/>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2808" y="2523424"/>
        <a:ext cx="6349584" cy="473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291815"/>
          <a:ext cx="9144000" cy="1927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sz="1700" kern="1200" dirty="0"/>
        </a:p>
      </dsp:txBody>
      <dsp:txXfrm>
        <a:off x="0" y="291815"/>
        <a:ext cx="9144000" cy="1927800"/>
      </dsp:txXfrm>
    </dsp:sp>
    <dsp:sp modelId="{A6EDCFBE-EC3C-4383-9D19-EDF7E94187B5}">
      <dsp:nvSpPr>
        <dsp:cNvPr id="0" name=""/>
        <dsp:cNvSpPr/>
      </dsp:nvSpPr>
      <dsp:spPr>
        <a:xfrm>
          <a:off x="457200" y="40895"/>
          <a:ext cx="6400800" cy="5018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1698" y="65393"/>
        <a:ext cx="6351804" cy="452844"/>
      </dsp:txXfrm>
    </dsp:sp>
    <dsp:sp modelId="{F191104C-2BDE-4FBA-96AE-E978FA566A32}">
      <dsp:nvSpPr>
        <dsp:cNvPr id="0" name=""/>
        <dsp:cNvSpPr/>
      </dsp:nvSpPr>
      <dsp:spPr>
        <a:xfrm>
          <a:off x="0" y="2545037"/>
          <a:ext cx="914400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Kryterium punktowe</a:t>
          </a:r>
          <a:endParaRPr lang="pl-PL" sz="1700" kern="1200" dirty="0"/>
        </a:p>
        <a:p>
          <a:pPr marL="171450" lvl="1" indent="-171450" algn="l" defTabSz="755650">
            <a:lnSpc>
              <a:spcPct val="90000"/>
            </a:lnSpc>
            <a:spcBef>
              <a:spcPct val="0"/>
            </a:spcBef>
            <a:spcAft>
              <a:spcPct val="15000"/>
            </a:spcAft>
            <a:buChar char="••"/>
          </a:pPr>
          <a:r>
            <a:rPr lang="pl-PL" sz="1700" kern="1200" dirty="0" smtClean="0"/>
            <a:t>skala punktowa od 0 do 20</a:t>
          </a:r>
          <a:endParaRPr lang="pl-PL" sz="1700" kern="1200" dirty="0"/>
        </a:p>
        <a:p>
          <a:pPr marL="171450" lvl="1" indent="-171450" algn="l" defTabSz="755650">
            <a:lnSpc>
              <a:spcPct val="90000"/>
            </a:lnSpc>
            <a:spcBef>
              <a:spcPct val="0"/>
            </a:spcBef>
            <a:spcAft>
              <a:spcPct val="15000"/>
            </a:spcAft>
            <a:buChar char="••"/>
          </a:pPr>
          <a:r>
            <a:rPr lang="pl-PL" sz="1700" kern="1200" dirty="0" smtClean="0"/>
            <a:t>0 punktów nie oznacza odrzucenia wniosku</a:t>
          </a:r>
          <a:endParaRPr lang="pl-PL" sz="1700" kern="1200" dirty="0"/>
        </a:p>
      </dsp:txBody>
      <dsp:txXfrm>
        <a:off x="0" y="2545037"/>
        <a:ext cx="9144000" cy="1285200"/>
      </dsp:txXfrm>
    </dsp:sp>
    <dsp:sp modelId="{FCD44274-ECF4-45BF-990A-74DB8DFD38D5}">
      <dsp:nvSpPr>
        <dsp:cNvPr id="0" name=""/>
        <dsp:cNvSpPr/>
      </dsp:nvSpPr>
      <dsp:spPr>
        <a:xfrm>
          <a:off x="457200" y="2311415"/>
          <a:ext cx="6400800" cy="5018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1698" y="2335913"/>
        <a:ext cx="635180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2017-02-08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9</a:t>
            </a:fld>
            <a:endParaRPr lang="pl-PL">
              <a:solidFill>
                <a:prstClr val="black"/>
              </a:solidFill>
            </a:endParaRPr>
          </a:p>
        </p:txBody>
      </p:sp>
    </p:spTree>
    <p:extLst>
      <p:ext uri="{BB962C8B-B14F-4D97-AF65-F5344CB8AC3E}">
        <p14:creationId xmlns:p14="http://schemas.microsoft.com/office/powerpoint/2010/main" val="347864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16</a:t>
            </a:fld>
            <a:endParaRPr lang="pl-PL">
              <a:solidFill>
                <a:prstClr val="black"/>
              </a:solidFill>
            </a:endParaRPr>
          </a:p>
        </p:txBody>
      </p:sp>
    </p:spTree>
    <p:extLst>
      <p:ext uri="{BB962C8B-B14F-4D97-AF65-F5344CB8AC3E}">
        <p14:creationId xmlns:p14="http://schemas.microsoft.com/office/powerpoint/2010/main" val="3828766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2017-02-08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2017-02-08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2017-02-08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2017-02-08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2017-02-08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2017-02-08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2017-02-08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2017-02-08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2017-02-08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2017-02-08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2017-02-08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2017-02-08</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2017-02-08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2</a:t>
            </a:r>
            <a:r>
              <a:rPr lang="pl-PL" sz="3100" dirty="0"/>
              <a:t/>
            </a:r>
            <a:br>
              <a:rPr lang="pl-PL" sz="3100" dirty="0"/>
            </a:br>
            <a:r>
              <a:rPr lang="pl-PL" sz="3100" b="1" dirty="0"/>
              <a:t>Wpływ realizacji projektu na realizację wartości docelowej wskaźników monitoringu </a:t>
            </a:r>
            <a:r>
              <a:rPr lang="pl-PL" sz="3100" b="1" dirty="0" smtClean="0"/>
              <a:t/>
            </a:r>
            <a:br>
              <a:rPr lang="pl-PL" sz="3100" b="1" dirty="0" smtClean="0"/>
            </a:br>
            <a:r>
              <a:rPr lang="pl-PL" sz="3100" b="1" dirty="0" smtClean="0"/>
              <a:t>realizacji </a:t>
            </a:r>
            <a:r>
              <a:rPr lang="pl-PL" sz="3100" b="1" dirty="0"/>
              <a:t>celów Strategii ZIT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774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nvPr>
        </p:nvGraphicFramePr>
        <p:xfrm>
          <a:off x="34335" y="829139"/>
          <a:ext cx="9109665" cy="5624197"/>
        </p:xfrm>
        <a:graphic>
          <a:graphicData uri="http://schemas.openxmlformats.org/drawingml/2006/table">
            <a:tbl>
              <a:tblPr firstRow="1" firstCol="1" bandRow="1">
                <a:tableStyleId>{5C22544A-7EE6-4342-B048-85BDC9FD1C3A}</a:tableStyleId>
              </a:tblPr>
              <a:tblGrid>
                <a:gridCol w="7213680"/>
                <a:gridCol w="1895985"/>
              </a:tblGrid>
              <a:tr h="808521">
                <a:tc>
                  <a:txBody>
                    <a:bodyPr/>
                    <a:lstStyle/>
                    <a:p>
                      <a:pPr algn="ctr">
                        <a:spcAft>
                          <a:spcPts val="0"/>
                        </a:spcAft>
                      </a:pPr>
                      <a:r>
                        <a:rPr lang="pl-PL" sz="2200" dirty="0">
                          <a:effectLst/>
                        </a:rPr>
                        <a:t>Nazwa wskaźnika</a:t>
                      </a:r>
                      <a:endParaRPr lang="pl-P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50000"/>
                      </a:schemeClr>
                    </a:solidFill>
                  </a:tcPr>
                </a:tc>
                <a:tc>
                  <a:txBody>
                    <a:bodyPr/>
                    <a:lstStyle/>
                    <a:p>
                      <a:pPr algn="ctr">
                        <a:spcAft>
                          <a:spcPts val="0"/>
                        </a:spcAft>
                      </a:pPr>
                      <a:r>
                        <a:rPr lang="pl-PL" sz="2200" dirty="0">
                          <a:effectLst/>
                        </a:rPr>
                        <a:t>Typ </a:t>
                      </a:r>
                      <a:r>
                        <a:rPr lang="pl-PL" sz="2200" dirty="0" smtClean="0">
                          <a:effectLst/>
                        </a:rPr>
                        <a:t>wskaźnika</a:t>
                      </a:r>
                      <a:endParaRPr lang="pl-PL" sz="2200" dirty="0">
                        <a:effectLst/>
                      </a:endParaRPr>
                    </a:p>
                  </a:txBody>
                  <a:tcPr marL="34290" marR="34925" marT="34925" marB="34925">
                    <a:solidFill>
                      <a:schemeClr val="tx2">
                        <a:lumMod val="50000"/>
                      </a:schemeClr>
                    </a:solidFill>
                  </a:tcPr>
                </a:tc>
              </a:tr>
              <a:tr h="901719">
                <a:tc>
                  <a:txBody>
                    <a:bodyPr/>
                    <a:lstStyle/>
                    <a:p>
                      <a:pPr algn="ctr">
                        <a:spcAft>
                          <a:spcPts val="0"/>
                        </a:spcAft>
                      </a:pPr>
                      <a:r>
                        <a:rPr lang="pl-PL" sz="2400" dirty="0" smtClean="0"/>
                        <a:t>Liczba uczniów objętych wsparciem w zakresie rozwijania kompetencji kluczowych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200" dirty="0" smtClean="0">
                          <a:effectLst/>
                        </a:rPr>
                        <a:t>Produktu</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826473">
                <a:tc>
                  <a:txBody>
                    <a:bodyPr/>
                    <a:lstStyle/>
                    <a:p>
                      <a:pPr algn="ctr"/>
                      <a:r>
                        <a:rPr lang="pl-PL" sz="2400" dirty="0" smtClean="0"/>
                        <a:t>Liczba nauczycieli objętych wsparciem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936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nauczycieli objętych wsparciem z zakresu TIK w programie</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p>
                  </a:txBody>
                  <a:tcPr marL="34290" marR="34925" marT="34925" marB="34925" anchor="ctr"/>
                </a:tc>
              </a:tr>
              <a:tr h="724510">
                <a:tc>
                  <a:txBody>
                    <a:bodyPr/>
                    <a:lstStyle/>
                    <a:p>
                      <a:pPr algn="ct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których pracownie przedmiotowe zostały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doposażone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1275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wyposażonych w ramach programu w sprzęt TIK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bl>
          </a:graphicData>
        </a:graphic>
      </p:graphicFrame>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099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1288686821"/>
              </p:ext>
            </p:extLst>
          </p:nvPr>
        </p:nvGraphicFramePr>
        <p:xfrm>
          <a:off x="34335" y="1052737"/>
          <a:ext cx="9109665" cy="5558914"/>
        </p:xfrm>
        <a:graphic>
          <a:graphicData uri="http://schemas.openxmlformats.org/drawingml/2006/table">
            <a:tbl>
              <a:tblPr firstRow="1" firstCol="1" bandRow="1">
                <a:tableStyleId>{5C22544A-7EE6-4342-B048-85BDC9FD1C3A}</a:tableStyleId>
              </a:tblPr>
              <a:tblGrid>
                <a:gridCol w="7213680"/>
                <a:gridCol w="1895985"/>
              </a:tblGrid>
              <a:tr h="758850">
                <a:tc>
                  <a:txBody>
                    <a:bodyPr/>
                    <a:lstStyle/>
                    <a:p>
                      <a:pPr algn="ctr">
                        <a:spcAft>
                          <a:spcPts val="0"/>
                        </a:spcAft>
                      </a:pPr>
                      <a:r>
                        <a:rPr lang="pl-PL" sz="2200" dirty="0">
                          <a:effectLst/>
                        </a:rPr>
                        <a:t>Nazwa wskaźnika</a:t>
                      </a:r>
                      <a:endParaRPr lang="pl-P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50000"/>
                      </a:schemeClr>
                    </a:solidFill>
                  </a:tcPr>
                </a:tc>
                <a:tc>
                  <a:txBody>
                    <a:bodyPr/>
                    <a:lstStyle/>
                    <a:p>
                      <a:pPr algn="ctr">
                        <a:spcAft>
                          <a:spcPts val="0"/>
                        </a:spcAft>
                      </a:pPr>
                      <a:r>
                        <a:rPr lang="pl-PL" sz="2200" dirty="0">
                          <a:effectLst/>
                        </a:rPr>
                        <a:t>Typ </a:t>
                      </a:r>
                      <a:r>
                        <a:rPr lang="pl-PL" sz="2200" dirty="0" smtClean="0">
                          <a:effectLst/>
                        </a:rPr>
                        <a:t>wskaźnika</a:t>
                      </a:r>
                      <a:endParaRPr lang="pl-PL" sz="2200" dirty="0">
                        <a:effectLst/>
                      </a:endParaRPr>
                    </a:p>
                  </a:txBody>
                  <a:tcPr marL="34290" marR="34925" marT="34925" marB="34925">
                    <a:solidFill>
                      <a:schemeClr val="tx2">
                        <a:lumMod val="50000"/>
                      </a:schemeClr>
                    </a:solidFill>
                  </a:tcPr>
                </a:tc>
              </a:tr>
              <a:tr h="1103781">
                <a:tc>
                  <a:txBody>
                    <a:bodyPr/>
                    <a:lstStyle/>
                    <a:p>
                      <a:pPr algn="ctr">
                        <a:spcAft>
                          <a:spcPts val="0"/>
                        </a:spcAft>
                      </a:pPr>
                      <a:r>
                        <a:rPr lang="pl-PL" sz="2400" dirty="0" smtClean="0"/>
                        <a:t>Liczba uczniów, którzy nabyli kompetencje kluczowe</a:t>
                      </a:r>
                      <a:r>
                        <a:rPr lang="pl-PL" sz="2400" baseline="0" dirty="0" smtClean="0"/>
                        <a:t> </a:t>
                      </a:r>
                      <a:r>
                        <a:rPr lang="pl-PL" sz="2400" dirty="0" smtClean="0"/>
                        <a:t>po</a:t>
                      </a:r>
                      <a:r>
                        <a:rPr lang="pl-PL" sz="2400" baseline="0" dirty="0" smtClean="0"/>
                        <a:t> opuszczeniu programu</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000" b="0" dirty="0" smtClean="0">
                          <a:solidFill>
                            <a:schemeClr val="tx1"/>
                          </a:solidFill>
                          <a:effectLst/>
                        </a:rPr>
                        <a:t>Rezultatu bezpośredniego/RS</a:t>
                      </a:r>
                      <a:endParaRPr lang="pl-P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10896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nauczycieli, którzy uzyskali kwalifikacje lub nabyli kompetencje </a:t>
                      </a:r>
                      <a:r>
                        <a:rPr kumimoji="0" lang="pl-PL" sz="2400" b="1" i="0" u="none" strike="noStrike" kern="1200" cap="none" spc="0" normalizeH="0" baseline="0" noProof="0" dirty="0" smtClean="0">
                          <a:ln>
                            <a:noFill/>
                          </a:ln>
                          <a:solidFill>
                            <a:prstClr val="white"/>
                          </a:solidFill>
                          <a:effectLst/>
                          <a:uLnTx/>
                          <a:uFillTx/>
                          <a:latin typeface="+mn-lt"/>
                          <a:ea typeface="+mn-ea"/>
                          <a:cs typeface="+mn-cs"/>
                        </a:rPr>
                        <a:t>po opuszczeniu programu</a:t>
                      </a:r>
                      <a:endParaRPr kumimoji="0" lang="pl-PL" sz="2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000" b="0" dirty="0" smtClean="0">
                          <a:solidFill>
                            <a:schemeClr val="tx1"/>
                          </a:solidFill>
                          <a:effectLst/>
                        </a:rPr>
                        <a:t>Rezultatu bezpośredniego/RS</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13175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szkół, w których pracownie przedmiotowe wykorzystują doposażenie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000" b="0" dirty="0" smtClean="0">
                          <a:solidFill>
                            <a:schemeClr val="tx1"/>
                          </a:solidFill>
                          <a:effectLst/>
                        </a:rPr>
                        <a:t>Rezultatu bezpośredniego</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12014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wykorzystujących sprzęt TIK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0" dirty="0" smtClean="0">
                          <a:solidFill>
                            <a:schemeClr val="tx1"/>
                          </a:solidFill>
                          <a:effectLst/>
                        </a:rPr>
                        <a:t>Rezultatu bezpośredniego/RS</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pl-PL" sz="2000" b="0" dirty="0"/>
                    </a:p>
                  </a:txBody>
                  <a:tcPr marL="34290" marR="34925" marT="34925" marB="34925"/>
                </a:tc>
              </a:tr>
            </a:tbl>
          </a:graphicData>
        </a:graphic>
      </p:graphicFrame>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676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2968989060"/>
              </p:ext>
            </p:extLst>
          </p:nvPr>
        </p:nvGraphicFramePr>
        <p:xfrm>
          <a:off x="13258" y="836711"/>
          <a:ext cx="9143999" cy="2438400"/>
        </p:xfrm>
        <a:graphic>
          <a:graphicData uri="http://schemas.openxmlformats.org/drawingml/2006/table">
            <a:tbl>
              <a:tblPr firstRow="1" firstCol="1" bandRow="1">
                <a:tableStyleId>{5C22544A-7EE6-4342-B048-85BDC9FD1C3A}</a:tableStyleId>
              </a:tblPr>
              <a:tblGrid>
                <a:gridCol w="1390390"/>
                <a:gridCol w="1800200"/>
                <a:gridCol w="1296144"/>
                <a:gridCol w="1440160"/>
                <a:gridCol w="1440160"/>
                <a:gridCol w="1776945"/>
              </a:tblGrid>
              <a:tr h="2368994">
                <a:tc>
                  <a:txBody>
                    <a:bodyPr/>
                    <a:lstStyle/>
                    <a:p>
                      <a:pPr algn="ctr">
                        <a:lnSpc>
                          <a:spcPts val="1600"/>
                        </a:lnSpc>
                        <a:spcBef>
                          <a:spcPts val="1000"/>
                        </a:spcBef>
                        <a:spcAft>
                          <a:spcPts val="0"/>
                        </a:spcAft>
                      </a:pPr>
                      <a:endParaRPr lang="pl-PL" sz="1400" kern="50" dirty="0" smtClean="0">
                        <a:solidFill>
                          <a:schemeClr val="bg1"/>
                        </a:solidFill>
                        <a:effectLst/>
                      </a:endParaRPr>
                    </a:p>
                    <a:p>
                      <a:pPr algn="ctr">
                        <a:lnSpc>
                          <a:spcPts val="1600"/>
                        </a:lnSpc>
                        <a:spcBef>
                          <a:spcPts val="1000"/>
                        </a:spcBef>
                        <a:spcAft>
                          <a:spcPts val="0"/>
                        </a:spcAft>
                      </a:pPr>
                      <a:r>
                        <a:rPr lang="pl-PL" sz="1600" kern="50" dirty="0" smtClean="0">
                          <a:solidFill>
                            <a:schemeClr val="bg1"/>
                          </a:solidFill>
                          <a:effectLst/>
                        </a:rPr>
                        <a:t>Wyszczególnienie</a:t>
                      </a:r>
                    </a:p>
                    <a:p>
                      <a:pPr algn="ctr">
                        <a:lnSpc>
                          <a:spcPts val="1600"/>
                        </a:lnSpc>
                        <a:spcBef>
                          <a:spcPts val="1000"/>
                        </a:spcBef>
                        <a:spcAft>
                          <a:spcPts val="0"/>
                        </a:spcAft>
                      </a:pPr>
                      <a:r>
                        <a:rPr lang="pl-PL" sz="1600" b="0" kern="50" dirty="0" smtClean="0">
                          <a:solidFill>
                            <a:schemeClr val="bg1"/>
                          </a:solidFill>
                          <a:effectLst/>
                        </a:rPr>
                        <a:t>(wskaźniki produktu)</a:t>
                      </a:r>
                    </a:p>
                    <a:p>
                      <a:pPr algn="ctr">
                        <a:lnSpc>
                          <a:spcPts val="1600"/>
                        </a:lnSpc>
                        <a:spcBef>
                          <a:spcPts val="1000"/>
                        </a:spcBef>
                        <a:spcAft>
                          <a:spcPts val="0"/>
                        </a:spcAft>
                      </a:pPr>
                      <a:endParaRPr lang="pl-PL"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spcAft>
                          <a:spcPts val="0"/>
                        </a:spcAft>
                      </a:pPr>
                      <a:endParaRPr lang="pl-PL" sz="1600" dirty="0" smtClean="0"/>
                    </a:p>
                    <a:p>
                      <a:pPr algn="ctr">
                        <a:spcAft>
                          <a:spcPts val="0"/>
                        </a:spcAft>
                      </a:pPr>
                      <a:r>
                        <a:rPr lang="pl-PL" sz="1600" dirty="0" smtClean="0"/>
                        <a:t>Liczba uczniów objętych wsparciem w zakresie rozwijania kompetencji kluczowych w programie</a:t>
                      </a:r>
                      <a:r>
                        <a:rPr lang="pl-PL" sz="1600" b="1" kern="1200" dirty="0" smtClean="0">
                          <a:solidFill>
                            <a:schemeClr val="lt1"/>
                          </a:solidFill>
                          <a:effectLst/>
                          <a:latin typeface="+mn-lt"/>
                          <a:ea typeface="+mn-ea"/>
                          <a:cs typeface="+mn-cs"/>
                        </a:rPr>
                        <a:t> /osoby/</a:t>
                      </a:r>
                      <a:endParaRPr lang="pl-PL" sz="1600" kern="50" dirty="0" smtClean="0">
                        <a:solidFill>
                          <a:schemeClr val="bg1"/>
                        </a:solidFill>
                        <a:effectLst/>
                        <a:latin typeface="+mn-lt"/>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600" kern="50" dirty="0" smtClean="0">
                        <a:solidFill>
                          <a:schemeClr val="bg1"/>
                        </a:solidFill>
                        <a:effectLst/>
                        <a:latin typeface="+mn-lt"/>
                      </a:endParaRPr>
                    </a:p>
                    <a:p>
                      <a:pPr algn="ctr"/>
                      <a:r>
                        <a:rPr lang="pl-PL" sz="1600" dirty="0" smtClean="0"/>
                        <a:t>Liczba nauczycieli objętych wsparciem w programie</a:t>
                      </a:r>
                    </a:p>
                    <a:p>
                      <a:pPr algn="ctr">
                        <a:spcAft>
                          <a:spcPts val="0"/>
                        </a:spcAft>
                      </a:pPr>
                      <a:r>
                        <a:rPr lang="pl-PL" sz="1600" b="1" kern="1200" dirty="0" smtClean="0">
                          <a:solidFill>
                            <a:schemeClr val="lt1"/>
                          </a:solidFill>
                          <a:effectLst/>
                          <a:latin typeface="+mn-lt"/>
                          <a:ea typeface="+mn-ea"/>
                          <a:cs typeface="+mn-cs"/>
                        </a:rPr>
                        <a:t>/osoby/</a:t>
                      </a:r>
                      <a:endParaRPr lang="pl-PL" sz="1600" kern="50" dirty="0" smtClean="0">
                        <a:solidFill>
                          <a:schemeClr val="bg1"/>
                        </a:solidFill>
                        <a:effectLst/>
                        <a:latin typeface="+mn-lt"/>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600" b="1"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nauczycieli objętych wsparciem z zakresu TIK w programie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lt1"/>
                          </a:solidFill>
                          <a:effectLst/>
                          <a:latin typeface="+mn-lt"/>
                          <a:ea typeface="+mn-ea"/>
                          <a:cs typeface="+mn-cs"/>
                        </a:rPr>
                        <a:t>/osoby/</a:t>
                      </a:r>
                      <a:endParaRPr lang="pl-PL" sz="1600" kern="50" dirty="0" smtClean="0">
                        <a:solidFill>
                          <a:schemeClr val="bg1"/>
                        </a:solidFill>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których pracownie przedmiotowe zostały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doposażone w programie </a:t>
                      </a:r>
                      <a:r>
                        <a:rPr lang="pl-PL" sz="1600" b="1" kern="1200" dirty="0" smtClean="0">
                          <a:solidFill>
                            <a:schemeClr val="lt1"/>
                          </a:solidFill>
                          <a:effectLst/>
                          <a:latin typeface="+mn-lt"/>
                          <a:ea typeface="+mn-ea"/>
                          <a:cs typeface="+mn-cs"/>
                        </a:rPr>
                        <a:t>/sztuka/</a:t>
                      </a:r>
                      <a:endParaRPr lang="pl-PL" sz="1600" kern="50" dirty="0" smtClean="0">
                        <a:solidFill>
                          <a:schemeClr val="bg1"/>
                        </a:solidFill>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wyposażonych w ramach programu w sprzęt TIK do prowadzenia zajęć edukacyjnych</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lt1"/>
                          </a:solidFill>
                          <a:effectLst/>
                          <a:latin typeface="+mn-lt"/>
                          <a:ea typeface="+mn-ea"/>
                          <a:cs typeface="+mn-cs"/>
                        </a:rPr>
                        <a:t>/sztuka/</a:t>
                      </a:r>
                      <a:endParaRPr lang="pl-PL" sz="1600" kern="50" dirty="0" smtClean="0">
                        <a:solidFill>
                          <a:schemeClr val="bg1"/>
                        </a:solidFill>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4067127753"/>
              </p:ext>
            </p:extLst>
          </p:nvPr>
        </p:nvGraphicFramePr>
        <p:xfrm>
          <a:off x="0" y="3205705"/>
          <a:ext cx="9144000" cy="3546968"/>
        </p:xfrm>
        <a:graphic>
          <a:graphicData uri="http://schemas.openxmlformats.org/drawingml/2006/table">
            <a:tbl>
              <a:tblPr firstRow="1" firstCol="1" bandRow="1">
                <a:tableStyleId>{5C22544A-7EE6-4342-B048-85BDC9FD1C3A}</a:tableStyleId>
              </a:tblPr>
              <a:tblGrid>
                <a:gridCol w="1403648"/>
                <a:gridCol w="1800200"/>
                <a:gridCol w="1296144"/>
                <a:gridCol w="1440160"/>
                <a:gridCol w="1440160"/>
                <a:gridCol w="1763688"/>
              </a:tblGrid>
              <a:tr h="727351">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latin typeface="+mn-lt"/>
                        </a:rPr>
                        <a:t>0</a:t>
                      </a:r>
                      <a:r>
                        <a:rPr lang="pl-PL" sz="1400" kern="50" baseline="0" dirty="0" smtClean="0">
                          <a:solidFill>
                            <a:schemeClr val="bg1"/>
                          </a:solidFill>
                          <a:effectLst/>
                          <a:latin typeface="+mn-lt"/>
                        </a:rPr>
                        <a:t> pkt </a:t>
                      </a:r>
                      <a:r>
                        <a:rPr lang="pl-PL" sz="1400" kern="50" dirty="0" smtClean="0">
                          <a:solidFill>
                            <a:schemeClr val="bg1"/>
                          </a:solidFill>
                          <a:effectLst/>
                          <a:latin typeface="+mn-lt"/>
                        </a:rPr>
                        <a:t>(brak wpływu i wpływ nieznaczący)</a:t>
                      </a:r>
                      <a:endParaRPr lang="pl-PL" sz="1400" dirty="0" smtClean="0">
                        <a:solidFill>
                          <a:schemeClr val="bg1"/>
                        </a:solidFill>
                        <a:effectLst/>
                        <a:latin typeface="+mn-lt"/>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do 20</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2</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2</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0</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0</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973909">
                <a:tc>
                  <a:txBody>
                    <a:bodyPr/>
                    <a:lstStyle/>
                    <a:p>
                      <a:pPr algn="ctr">
                        <a:lnSpc>
                          <a:spcPts val="1600"/>
                        </a:lnSpc>
                        <a:spcBef>
                          <a:spcPts val="1000"/>
                        </a:spcBef>
                        <a:spcAft>
                          <a:spcPts val="0"/>
                        </a:spcAft>
                      </a:pPr>
                      <a:r>
                        <a:rPr lang="pl-PL" sz="1400" kern="50" dirty="0" smtClean="0">
                          <a:solidFill>
                            <a:schemeClr val="bg1"/>
                          </a:solidFill>
                          <a:effectLst/>
                        </a:rPr>
                        <a:t>25% maksymalnej oceny  (niski wpływ)</a:t>
                      </a:r>
                    </a:p>
                  </a:txBody>
                  <a:tcPr marL="58205" marR="58205" marT="0" marB="0" anchor="ctr">
                    <a:solidFill>
                      <a:schemeClr val="tx2">
                        <a:lumMod val="75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1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20-39</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2-4</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2</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n/d</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n/d</a:t>
                      </a:r>
                    </a:p>
                  </a:txBody>
                  <a:tcPr marL="68580" marR="68580" marT="0" marB="0" anchor="ctr">
                    <a:solidFill>
                      <a:schemeClr val="tx2">
                        <a:lumMod val="20000"/>
                        <a:lumOff val="80000"/>
                      </a:schemeClr>
                    </a:solidFill>
                  </a:tcPr>
                </a:tc>
              </a:tr>
              <a:tr h="871799">
                <a:tc>
                  <a:txBody>
                    <a:bodyPr/>
                    <a:lstStyle/>
                    <a:p>
                      <a:pPr marL="0" marR="0" lvl="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rPr>
                        <a:t>50</a:t>
                      </a:r>
                      <a:r>
                        <a:rPr lang="pl-PL" sz="1400" kern="50" baseline="0" dirty="0" smtClean="0">
                          <a:solidFill>
                            <a:schemeClr val="bg1"/>
                          </a:solidFill>
                          <a:effectLst/>
                        </a:rPr>
                        <a:t> </a:t>
                      </a:r>
                      <a:r>
                        <a:rPr lang="pl-PL" sz="1400" kern="50" dirty="0" smtClean="0">
                          <a:solidFill>
                            <a:schemeClr val="bg1"/>
                          </a:solidFill>
                          <a:effectLst/>
                        </a:rPr>
                        <a:t>% maksymalnej oceny (średni wpływ)</a:t>
                      </a:r>
                    </a:p>
                  </a:txBody>
                  <a:tcPr marL="0" marR="0" marT="0" marB="0" anchor="ctr">
                    <a:solidFill>
                      <a:schemeClr val="tx2">
                        <a:lumMod val="75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algn="ctr">
                        <a:lnSpc>
                          <a:spcPct val="115000"/>
                        </a:lnSpc>
                        <a:spcAft>
                          <a:spcPts val="0"/>
                        </a:spcAft>
                      </a:pPr>
                      <a:r>
                        <a:rPr lang="pl-PL" sz="2000" b="1" kern="50" dirty="0" smtClean="0">
                          <a:solidFill>
                            <a:schemeClr val="tx1"/>
                          </a:solidFill>
                          <a:effectLst/>
                          <a:latin typeface="+mn-lt"/>
                          <a:ea typeface="+mn-ea"/>
                          <a:cs typeface="+mn-cs"/>
                        </a:rPr>
                        <a:t>40-80</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5-12</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3-6</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1</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1</a:t>
                      </a:r>
                    </a:p>
                  </a:txBody>
                  <a:tcPr marL="0" marR="0" marT="0" marB="0" anchor="ctr">
                    <a:solidFill>
                      <a:schemeClr val="tx2">
                        <a:lumMod val="40000"/>
                        <a:lumOff val="60000"/>
                      </a:schemeClr>
                    </a:solidFill>
                  </a:tcPr>
                </a:tc>
              </a:tr>
              <a:tr h="973909">
                <a:tc>
                  <a:txBody>
                    <a:bodyPr/>
                    <a:lstStyle/>
                    <a:p>
                      <a:pPr marL="0" marR="0" lvl="0" indent="0" algn="ctr" defTabSz="914400" rtl="0" eaLnBrk="1" fontAlgn="auto" latinLnBrk="0" hangingPunct="1">
                        <a:lnSpc>
                          <a:spcPts val="1600"/>
                        </a:lnSpc>
                        <a:spcBef>
                          <a:spcPts val="600"/>
                        </a:spcBef>
                        <a:spcAft>
                          <a:spcPts val="0"/>
                        </a:spcAft>
                        <a:buClrTx/>
                        <a:buSzTx/>
                        <a:buFontTx/>
                        <a:buNone/>
                        <a:tabLst/>
                        <a:defRPr/>
                      </a:pPr>
                      <a:r>
                        <a:rPr kumimoji="0" lang="pl-PL" sz="1400" b="1" i="0" u="none" strike="noStrike" kern="50" cap="none" spc="0" normalizeH="0" baseline="0" noProof="0" dirty="0" smtClean="0">
                          <a:ln>
                            <a:noFill/>
                          </a:ln>
                          <a:solidFill>
                            <a:prstClr val="white"/>
                          </a:solidFill>
                          <a:effectLst/>
                          <a:uLnTx/>
                          <a:uFillTx/>
                          <a:latin typeface="+mn-lt"/>
                          <a:ea typeface="+mn-ea"/>
                          <a:cs typeface="+mn-cs"/>
                        </a:rPr>
                        <a:t>100 % maksymalnej oceny (wysoki wpływ)</a:t>
                      </a:r>
                    </a:p>
                  </a:txBody>
                  <a:tcPr marL="58205" marR="58205" marT="0" marB="0" anchor="ctr">
                    <a:solidFill>
                      <a:schemeClr val="tx2">
                        <a:lumMod val="75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4 pkt</a:t>
                      </a:r>
                    </a:p>
                    <a:p>
                      <a:pPr algn="ctr">
                        <a:lnSpc>
                          <a:spcPct val="115000"/>
                        </a:lnSpc>
                        <a:spcAft>
                          <a:spcPts val="0"/>
                        </a:spcAft>
                      </a:pPr>
                      <a:r>
                        <a:rPr lang="pl-PL" sz="2000" b="1" kern="50" dirty="0" smtClean="0">
                          <a:solidFill>
                            <a:schemeClr val="tx1"/>
                          </a:solidFill>
                          <a:effectLst/>
                          <a:latin typeface="+mn-lt"/>
                          <a:ea typeface="+mn-ea"/>
                          <a:cs typeface="+mn-cs"/>
                        </a:rPr>
                        <a:t>pow. 80</a:t>
                      </a: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12</a:t>
                      </a: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 </a:t>
                      </a:r>
                      <a:r>
                        <a:rPr lang="pl-PL" sz="2000" b="1" kern="50" dirty="0" smtClean="0">
                          <a:solidFill>
                            <a:schemeClr val="tx1"/>
                          </a:solidFill>
                          <a:effectLst/>
                          <a:latin typeface="+mn-lt"/>
                          <a:ea typeface="+mn-ea"/>
                          <a:cs typeface="+mn-cs"/>
                        </a:rPr>
                        <a:t>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6</a:t>
                      </a: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 </a:t>
                      </a:r>
                      <a:r>
                        <a:rPr lang="pl-PL" sz="2000" b="1" kern="50" dirty="0" smtClean="0">
                          <a:solidFill>
                            <a:schemeClr val="tx1"/>
                          </a:solidFill>
                          <a:effectLst/>
                          <a:latin typeface="+mn-lt"/>
                          <a:ea typeface="+mn-ea"/>
                          <a:cs typeface="+mn-cs"/>
                        </a:rPr>
                        <a:t>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1</a:t>
                      </a: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a:t>
                      </a:r>
                      <a:r>
                        <a:rPr lang="pl-PL" sz="2000" b="1" kern="50" smtClean="0">
                          <a:solidFill>
                            <a:schemeClr val="tx1"/>
                          </a:solidFill>
                          <a:effectLst/>
                          <a:latin typeface="+mn-lt"/>
                          <a:ea typeface="+mn-ea"/>
                          <a:cs typeface="+mn-cs"/>
                        </a:rPr>
                        <a:t> </a:t>
                      </a:r>
                      <a:r>
                        <a:rPr lang="pl-PL" sz="2000" b="1" kern="50" dirty="0" smtClean="0">
                          <a:solidFill>
                            <a:schemeClr val="tx1"/>
                          </a:solidFill>
                          <a:effectLst/>
                          <a:latin typeface="+mn-lt"/>
                          <a:ea typeface="+mn-ea"/>
                          <a:cs typeface="+mn-cs"/>
                        </a:rPr>
                        <a:t>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1</a:t>
                      </a:r>
                    </a:p>
                  </a:txBody>
                  <a:tcPr marL="0" marR="0" marT="0" marB="0" anchor="ctr">
                    <a:solidFill>
                      <a:schemeClr val="tx2">
                        <a:lumMod val="60000"/>
                        <a:lumOff val="40000"/>
                      </a:schemeClr>
                    </a:solidFill>
                  </a:tcPr>
                </a:tc>
              </a:tr>
            </a:tbl>
          </a:graphicData>
        </a:graphic>
      </p:graphicFrame>
    </p:spTree>
    <p:extLst>
      <p:ext uri="{BB962C8B-B14F-4D97-AF65-F5344CB8AC3E}">
        <p14:creationId xmlns:p14="http://schemas.microsoft.com/office/powerpoint/2010/main" val="726384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477585980"/>
              </p:ext>
            </p:extLst>
          </p:nvPr>
        </p:nvGraphicFramePr>
        <p:xfrm>
          <a:off x="-1" y="980730"/>
          <a:ext cx="9144000" cy="1950720"/>
        </p:xfrm>
        <a:graphic>
          <a:graphicData uri="http://schemas.openxmlformats.org/drawingml/2006/table">
            <a:tbl>
              <a:tblPr firstRow="1" firstCol="1" bandRow="1">
                <a:tableStyleId>{5C22544A-7EE6-4342-B048-85BDC9FD1C3A}</a:tableStyleId>
              </a:tblPr>
              <a:tblGrid>
                <a:gridCol w="1259633"/>
                <a:gridCol w="1584176"/>
                <a:gridCol w="1944216"/>
                <a:gridCol w="2314784"/>
                <a:gridCol w="2041191"/>
              </a:tblGrid>
              <a:tr h="1368150">
                <a:tc>
                  <a:txBody>
                    <a:bodyPr/>
                    <a:lstStyle/>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r>
                        <a:rPr lang="pl-PL" sz="1600" kern="50" dirty="0" smtClean="0">
                          <a:solidFill>
                            <a:schemeClr val="bg1"/>
                          </a:solidFill>
                          <a:effectLst/>
                        </a:rPr>
                        <a:t>Wyszczególnienie</a:t>
                      </a:r>
                      <a:br>
                        <a:rPr lang="pl-PL" sz="1600" kern="50" dirty="0" smtClean="0">
                          <a:solidFill>
                            <a:schemeClr val="bg1"/>
                          </a:solidFill>
                          <a:effectLst/>
                        </a:rPr>
                      </a:br>
                      <a:r>
                        <a:rPr lang="pl-PL" sz="1600" b="0" kern="50" dirty="0" smtClean="0">
                          <a:solidFill>
                            <a:schemeClr val="bg1"/>
                          </a:solidFill>
                          <a:effectLst/>
                          <a:latin typeface="+mn-lt"/>
                          <a:ea typeface="Times New Roman" panose="02020603050405020304" pitchFamily="18" charset="0"/>
                          <a:cs typeface="Times New Roman" panose="02020603050405020304" pitchFamily="18" charset="0"/>
                        </a:rPr>
                        <a:t>(wskaźniki</a:t>
                      </a:r>
                      <a:r>
                        <a:rPr lang="pl-PL" sz="1600" b="0" kern="50" baseline="0" dirty="0" smtClean="0">
                          <a:solidFill>
                            <a:schemeClr val="bg1"/>
                          </a:solidFill>
                          <a:effectLst/>
                          <a:latin typeface="+mn-lt"/>
                          <a:ea typeface="Times New Roman" panose="02020603050405020304" pitchFamily="18" charset="0"/>
                          <a:cs typeface="Times New Roman" panose="02020603050405020304" pitchFamily="18" charset="0"/>
                        </a:rPr>
                        <a:t> rezultatu bezpośredniego</a:t>
                      </a:r>
                      <a:r>
                        <a:rPr lang="pl-PL" sz="1600" b="0" kern="5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pl-PL" sz="16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spcAft>
                          <a:spcPts val="0"/>
                        </a:spcAft>
                      </a:pPr>
                      <a:endParaRPr lang="pl-PL" sz="1600" dirty="0" smtClean="0"/>
                    </a:p>
                    <a:p>
                      <a:pPr algn="ctr">
                        <a:spcAft>
                          <a:spcPts val="0"/>
                        </a:spcAft>
                      </a:pPr>
                      <a:r>
                        <a:rPr lang="pl-PL" sz="1600" dirty="0" smtClean="0"/>
                        <a:t>Liczba uczniów, którzy nabyli kompetencje kluczowe</a:t>
                      </a:r>
                      <a:r>
                        <a:rPr lang="pl-PL" sz="1600" baseline="0" dirty="0" smtClean="0"/>
                        <a:t> </a:t>
                      </a:r>
                      <a:r>
                        <a:rPr lang="pl-PL" sz="1600" dirty="0" smtClean="0"/>
                        <a:t>po</a:t>
                      </a:r>
                      <a:r>
                        <a:rPr lang="pl-PL" sz="1600" baseline="0" dirty="0" smtClean="0"/>
                        <a:t> opuszczeniu programu</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6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nauczycieli, którzy uzyskali kwalifikacje lub nabyli kompetencje </a:t>
                      </a:r>
                      <a:r>
                        <a:rPr kumimoji="0" lang="pl-PL" sz="1600" b="1" i="0" u="none" strike="noStrike" kern="1200" cap="none" spc="0" normalizeH="0" baseline="0" noProof="0" dirty="0" smtClean="0">
                          <a:ln>
                            <a:noFill/>
                          </a:ln>
                          <a:solidFill>
                            <a:prstClr val="white"/>
                          </a:solidFill>
                          <a:effectLst/>
                          <a:uLnTx/>
                          <a:uFillTx/>
                          <a:latin typeface="+mn-lt"/>
                          <a:ea typeface="+mn-ea"/>
                          <a:cs typeface="+mn-cs"/>
                        </a:rPr>
                        <a:t>po opuszczeniu programu</a:t>
                      </a:r>
                      <a:endParaRPr kumimoji="0" lang="pl-PL" sz="16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szkół, w których pracownie przedmiotowe wykorzystują doposażenie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wykorzystujących sprzęt TIK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3976074702"/>
              </p:ext>
            </p:extLst>
          </p:nvPr>
        </p:nvGraphicFramePr>
        <p:xfrm>
          <a:off x="0" y="2836136"/>
          <a:ext cx="9144001" cy="3761216"/>
        </p:xfrm>
        <a:graphic>
          <a:graphicData uri="http://schemas.openxmlformats.org/drawingml/2006/table">
            <a:tbl>
              <a:tblPr firstRow="1" firstCol="1" bandRow="1">
                <a:tableStyleId>{5C22544A-7EE6-4342-B048-85BDC9FD1C3A}</a:tableStyleId>
              </a:tblPr>
              <a:tblGrid>
                <a:gridCol w="1259632"/>
                <a:gridCol w="1584176"/>
                <a:gridCol w="1944216"/>
                <a:gridCol w="2304256"/>
                <a:gridCol w="2051721"/>
              </a:tblGrid>
              <a:tr h="891668">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latin typeface="+mn-lt"/>
                        </a:rPr>
                        <a:t>0</a:t>
                      </a:r>
                      <a:r>
                        <a:rPr lang="pl-PL" sz="1400" kern="50" baseline="0" dirty="0" smtClean="0">
                          <a:solidFill>
                            <a:schemeClr val="bg1"/>
                          </a:solidFill>
                          <a:effectLst/>
                          <a:latin typeface="+mn-lt"/>
                        </a:rPr>
                        <a:t> pkt </a:t>
                      </a:r>
                      <a:r>
                        <a:rPr lang="pl-PL" sz="1400" kern="50" dirty="0" smtClean="0">
                          <a:solidFill>
                            <a:schemeClr val="bg1"/>
                          </a:solidFill>
                          <a:effectLst/>
                          <a:latin typeface="+mn-lt"/>
                        </a:rPr>
                        <a:t>(brak wpływu i wpływ nieznaczący)</a:t>
                      </a:r>
                      <a:endParaRPr lang="pl-PL" sz="1400" dirty="0" smtClean="0">
                        <a:solidFill>
                          <a:schemeClr val="bg1"/>
                        </a:solidFill>
                        <a:effectLst/>
                        <a:latin typeface="+mn-lt"/>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67%</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73%</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93%</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kumimoji="0" lang="pl-PL" sz="2000" b="1" i="0" u="none" strike="noStrike" kern="50" cap="none" spc="0" normalizeH="0" baseline="0" noProof="0" dirty="0" smtClean="0">
                          <a:ln>
                            <a:noFill/>
                          </a:ln>
                          <a:solidFill>
                            <a:prstClr val="black"/>
                          </a:solidFill>
                          <a:effectLst/>
                          <a:uLnTx/>
                          <a:uFillTx/>
                          <a:latin typeface="+mn-lt"/>
                          <a:ea typeface="+mn-ea"/>
                          <a:cs typeface="+mn-cs"/>
                        </a:rPr>
                        <a:t>pon. 37 %</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956516">
                <a:tc>
                  <a:txBody>
                    <a:bodyPr/>
                    <a:lstStyle/>
                    <a:p>
                      <a:pPr algn="ctr">
                        <a:lnSpc>
                          <a:spcPts val="1600"/>
                        </a:lnSpc>
                        <a:spcBef>
                          <a:spcPts val="1000"/>
                        </a:spcBef>
                        <a:spcAft>
                          <a:spcPts val="0"/>
                        </a:spcAft>
                      </a:pPr>
                      <a:r>
                        <a:rPr lang="pl-PL" sz="1400" kern="50" dirty="0" smtClean="0">
                          <a:solidFill>
                            <a:schemeClr val="bg1"/>
                          </a:solidFill>
                          <a:effectLst/>
                        </a:rPr>
                        <a:t>25% maksymalnej oceny  (niski wpływ)</a:t>
                      </a:r>
                    </a:p>
                  </a:txBody>
                  <a:tcPr marL="58205" marR="58205" marT="0" marB="0" anchor="ctr">
                    <a:solidFill>
                      <a:schemeClr val="tx2">
                        <a:lumMod val="75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67%-69%</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kumimoji="0" lang="pl-PL" sz="2000" b="1" i="0" u="none" strike="noStrike" kern="50" cap="none" spc="0" normalizeH="0" baseline="0" noProof="0" dirty="0" smtClean="0">
                          <a:ln>
                            <a:noFill/>
                          </a:ln>
                          <a:solidFill>
                            <a:prstClr val="black"/>
                          </a:solidFill>
                          <a:effectLst/>
                          <a:uLnTx/>
                          <a:uFillTx/>
                          <a:latin typeface="+mn-lt"/>
                          <a:ea typeface="+mn-ea"/>
                          <a:cs typeface="+mn-cs"/>
                        </a:rPr>
                        <a:t>73%-75%</a:t>
                      </a:r>
                      <a:endParaRPr lang="pl-PL" sz="2000" b="1" kern="50" dirty="0" smtClean="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kumimoji="0" lang="pl-PL" sz="2000" b="1" i="0" u="none" strike="noStrike" kern="50" cap="none" spc="0" normalizeH="0" baseline="0" noProof="0" dirty="0" smtClean="0">
                          <a:ln>
                            <a:noFill/>
                          </a:ln>
                          <a:solidFill>
                            <a:prstClr val="black"/>
                          </a:solidFill>
                          <a:effectLst/>
                          <a:uLnTx/>
                          <a:uFillTx/>
                          <a:latin typeface="+mn-lt"/>
                          <a:ea typeface="+mn-ea"/>
                          <a:cs typeface="+mn-cs"/>
                        </a:rPr>
                        <a:t>93% -95%</a:t>
                      </a:r>
                      <a:endParaRPr lang="pl-PL" sz="2000" b="1" kern="50" dirty="0" smtClean="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0,5 pkt</a:t>
                      </a:r>
                      <a:br>
                        <a:rPr kumimoji="0" lang="pl-PL" sz="2000" b="1" i="0" u="none" strike="noStrike" kern="50" cap="none" spc="0" normalizeH="0" baseline="0" noProof="0" dirty="0" smtClean="0">
                          <a:ln>
                            <a:noFill/>
                          </a:ln>
                          <a:solidFill>
                            <a:prstClr val="black"/>
                          </a:solidFill>
                          <a:effectLst/>
                          <a:uLnTx/>
                          <a:uFillTx/>
                          <a:latin typeface="+mn-lt"/>
                          <a:ea typeface="+mn-ea"/>
                          <a:cs typeface="+mn-cs"/>
                        </a:rPr>
                      </a:br>
                      <a:r>
                        <a:rPr kumimoji="0" lang="pl-PL" sz="2000" b="1" i="0" u="none" strike="noStrike" kern="50" cap="none" spc="0" normalizeH="0" baseline="0" noProof="0" dirty="0" smtClean="0">
                          <a:ln>
                            <a:noFill/>
                          </a:ln>
                          <a:solidFill>
                            <a:schemeClr val="tx1"/>
                          </a:solidFill>
                          <a:effectLst/>
                          <a:uLnTx/>
                          <a:uFillTx/>
                          <a:latin typeface="+mn-lt"/>
                          <a:ea typeface="+mn-ea"/>
                          <a:cs typeface="+mn-cs"/>
                        </a:rPr>
                        <a:t>3</a:t>
                      </a:r>
                      <a:r>
                        <a:rPr lang="pl-PL" sz="2000" b="1" kern="50" dirty="0" smtClean="0">
                          <a:solidFill>
                            <a:schemeClr val="tx1"/>
                          </a:solidFill>
                          <a:effectLst/>
                          <a:latin typeface="+mn-lt"/>
                          <a:ea typeface="+mn-ea"/>
                          <a:cs typeface="+mn-cs"/>
                        </a:rPr>
                        <a:t>7%-39%</a:t>
                      </a:r>
                      <a:endParaRPr kumimoji="0" lang="pl-PL" sz="2000" b="1" i="0" u="none" strike="noStrike" kern="50" cap="none" spc="0" normalizeH="0" baseline="0" noProof="0" dirty="0" smtClean="0">
                        <a:ln>
                          <a:noFill/>
                        </a:ln>
                        <a:solidFill>
                          <a:prstClr val="black"/>
                        </a:solidFill>
                        <a:effectLst/>
                        <a:uLnTx/>
                        <a:uFillTx/>
                        <a:latin typeface="+mn-lt"/>
                        <a:ea typeface="+mn-ea"/>
                        <a:cs typeface="+mn-cs"/>
                      </a:endParaRPr>
                    </a:p>
                  </a:txBody>
                  <a:tcPr marL="68580" marR="68580" marT="0" marB="0" anchor="ctr">
                    <a:solidFill>
                      <a:schemeClr val="tx2">
                        <a:lumMod val="20000"/>
                        <a:lumOff val="80000"/>
                      </a:schemeClr>
                    </a:solidFill>
                  </a:tcPr>
                </a:tc>
              </a:tr>
              <a:tr h="956516">
                <a:tc>
                  <a:txBody>
                    <a:bodyPr/>
                    <a:lstStyle/>
                    <a:p>
                      <a:pPr marL="0" marR="0" lvl="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rPr>
                        <a:t>50</a:t>
                      </a:r>
                      <a:r>
                        <a:rPr lang="pl-PL" sz="1400" kern="50" baseline="0" dirty="0" smtClean="0">
                          <a:solidFill>
                            <a:schemeClr val="bg1"/>
                          </a:solidFill>
                          <a:effectLst/>
                        </a:rPr>
                        <a:t> </a:t>
                      </a:r>
                      <a:r>
                        <a:rPr lang="pl-PL" sz="1400" kern="50" dirty="0" smtClean="0">
                          <a:solidFill>
                            <a:schemeClr val="bg1"/>
                          </a:solidFill>
                          <a:effectLst/>
                        </a:rPr>
                        <a:t>% maksymalnej oceny (średni wpływ)</a:t>
                      </a:r>
                    </a:p>
                  </a:txBody>
                  <a:tcPr marL="0" marR="0" marT="0" marB="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70%-72%</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76%-78%</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96%-98%</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40%-42%</a:t>
                      </a:r>
                    </a:p>
                  </a:txBody>
                  <a:tcPr marL="0" marR="0" marT="0" marB="0" anchor="ctr">
                    <a:solidFill>
                      <a:schemeClr val="tx2">
                        <a:lumMod val="40000"/>
                        <a:lumOff val="60000"/>
                      </a:schemeClr>
                    </a:solidFill>
                  </a:tcPr>
                </a:tc>
              </a:tr>
              <a:tr h="956516">
                <a:tc>
                  <a:txBody>
                    <a:bodyPr/>
                    <a:lstStyle/>
                    <a:p>
                      <a:pPr marL="0" marR="0" lvl="0" indent="0" algn="ctr" defTabSz="914400" rtl="0" eaLnBrk="1" fontAlgn="auto" latinLnBrk="0" hangingPunct="1">
                        <a:lnSpc>
                          <a:spcPts val="1600"/>
                        </a:lnSpc>
                        <a:spcBef>
                          <a:spcPts val="600"/>
                        </a:spcBef>
                        <a:spcAft>
                          <a:spcPts val="0"/>
                        </a:spcAft>
                        <a:buClrTx/>
                        <a:buSzTx/>
                        <a:buFontTx/>
                        <a:buNone/>
                        <a:tabLst/>
                        <a:defRPr/>
                      </a:pPr>
                      <a:r>
                        <a:rPr kumimoji="0" lang="pl-PL" sz="1400" b="1" i="0" u="none" strike="noStrike" kern="50" cap="none" spc="0" normalizeH="0" baseline="0" noProof="0" dirty="0" smtClean="0">
                          <a:ln>
                            <a:noFill/>
                          </a:ln>
                          <a:solidFill>
                            <a:prstClr val="white"/>
                          </a:solidFill>
                          <a:effectLst/>
                          <a:uLnTx/>
                          <a:uFillTx/>
                          <a:latin typeface="+mn-lt"/>
                          <a:ea typeface="+mn-ea"/>
                          <a:cs typeface="+mn-cs"/>
                        </a:rPr>
                        <a:t>100 % maksymalnej oceny (wysoki wpływ)</a:t>
                      </a:r>
                    </a:p>
                  </a:txBody>
                  <a:tcPr marL="58205" marR="58205" marT="0" marB="0" anchor="ctr">
                    <a:solidFill>
                      <a:schemeClr val="tx2">
                        <a:lumMod val="75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algn="ctr">
                        <a:lnSpc>
                          <a:spcPct val="115000"/>
                        </a:lnSpc>
                        <a:spcAft>
                          <a:spcPts val="0"/>
                        </a:spcAft>
                      </a:pPr>
                      <a:r>
                        <a:rPr lang="pl-PL" sz="2000" b="1" kern="50" dirty="0" smtClean="0">
                          <a:solidFill>
                            <a:schemeClr val="tx1"/>
                          </a:solidFill>
                          <a:effectLst/>
                          <a:latin typeface="+mn-lt"/>
                          <a:ea typeface="+mn-ea"/>
                          <a:cs typeface="+mn-cs"/>
                        </a:rPr>
                        <a:t>pow. 72 %</a:t>
                      </a:r>
                    </a:p>
                  </a:txBody>
                  <a:tcPr marL="0" marR="0" marT="0" marB="0" anchor="ctr">
                    <a:solidFill>
                      <a:schemeClr val="tx2">
                        <a:lumMod val="60000"/>
                        <a:lumOff val="40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78 %</a:t>
                      </a:r>
                    </a:p>
                  </a:txBody>
                  <a:tcPr marL="0" marR="0" marT="0" marB="0" anchor="ctr">
                    <a:solidFill>
                      <a:schemeClr val="tx2">
                        <a:lumMod val="60000"/>
                        <a:lumOff val="40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98 %</a:t>
                      </a:r>
                    </a:p>
                  </a:txBody>
                  <a:tcPr marL="0" marR="0" marT="0" marB="0" anchor="ctr">
                    <a:solidFill>
                      <a:schemeClr val="tx2">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42 %</a:t>
                      </a:r>
                    </a:p>
                  </a:txBody>
                  <a:tcPr marL="0" marR="0" marT="0" marB="0" anchor="ctr">
                    <a:solidFill>
                      <a:schemeClr val="tx2">
                        <a:lumMod val="60000"/>
                        <a:lumOff val="40000"/>
                      </a:schemeClr>
                    </a:solidFill>
                  </a:tcPr>
                </a:tc>
              </a:tr>
            </a:tbl>
          </a:graphicData>
        </a:graphic>
      </p:graphicFrame>
    </p:spTree>
    <p:extLst>
      <p:ext uri="{BB962C8B-B14F-4D97-AF65-F5344CB8AC3E}">
        <p14:creationId xmlns:p14="http://schemas.microsoft.com/office/powerpoint/2010/main" val="570153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3</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3108749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528456411"/>
              </p:ext>
            </p:extLst>
          </p:nvPr>
        </p:nvGraphicFramePr>
        <p:xfrm>
          <a:off x="0" y="722073"/>
          <a:ext cx="9144000" cy="5845624"/>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1,25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a:t>
                      </a:r>
                      <a:r>
                        <a:rPr lang="pl-PL" sz="2400" b="1" strike="noStrike" kern="50" dirty="0">
                          <a:solidFill>
                            <a:srgbClr val="FF0000"/>
                          </a:solidFill>
                          <a:effectLst/>
                          <a:latin typeface="+mj-lt"/>
                          <a:ea typeface="Times New Roman" panose="02020603050405020304" pitchFamily="18" charset="0"/>
                          <a:cs typeface="Arial" panose="020B0604020202020204" pitchFamily="34" charset="0"/>
                        </a:rPr>
                        <a:t>jednym</a:t>
                      </a:r>
                      <a:r>
                        <a:rPr lang="pl-PL" sz="2400" b="0" strike="noStrike" kern="50" dirty="0">
                          <a:effectLst/>
                          <a:latin typeface="+mj-lt"/>
                          <a:ea typeface="Times New Roman" panose="02020603050405020304" pitchFamily="18" charset="0"/>
                          <a:cs typeface="Arial" panose="020B0604020202020204" pitchFamily="34" charset="0"/>
                        </a:rPr>
                        <a:t>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baseline="0" dirty="0" smtClean="0">
                          <a:effectLst/>
                          <a:latin typeface="+mj-lt"/>
                          <a:ea typeface="Times New Roman" panose="02020603050405020304" pitchFamily="18" charset="0"/>
                          <a:cs typeface="Arial" panose="020B0604020202020204" pitchFamily="34" charset="0"/>
                        </a:rPr>
                        <a:t>2,5 </a:t>
                      </a:r>
                      <a:r>
                        <a:rPr lang="pl-PL" sz="2400" b="1" kern="50" dirty="0" smtClean="0">
                          <a:effectLst/>
                          <a:latin typeface="+mj-lt"/>
                          <a:ea typeface="Times New Roman" panose="02020603050405020304" pitchFamily="18" charset="0"/>
                          <a:cs typeface="Arial" panose="020B0604020202020204" pitchFamily="34" charset="0"/>
                        </a:rPr>
                        <a:t>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dwoma</a:t>
                      </a:r>
                      <a:r>
                        <a:rPr lang="pl-PL" sz="2400" b="0" strike="noStrike" kern="50" dirty="0" smtClean="0">
                          <a:solidFill>
                            <a:srgbClr val="FF0000"/>
                          </a:solidFill>
                          <a:effectLst/>
                          <a:latin typeface="+mj-lt"/>
                          <a:ea typeface="Times New Roman" panose="02020603050405020304" pitchFamily="18" charset="0"/>
                          <a:cs typeface="Arial" panose="020B0604020202020204" pitchFamily="34" charset="0"/>
                        </a:rPr>
                        <a:t> </a:t>
                      </a:r>
                      <a:r>
                        <a:rPr lang="pl-PL" sz="2400" b="0" strike="noStrike" kern="50" dirty="0" smtClean="0">
                          <a:effectLst/>
                          <a:latin typeface="+mj-lt"/>
                          <a:ea typeface="Times New Roman" panose="02020603050405020304" pitchFamily="18" charset="0"/>
                          <a:cs typeface="Arial" panose="020B0604020202020204" pitchFamily="34" charset="0"/>
                        </a:rPr>
                        <a:t>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czteroma</a:t>
                      </a:r>
                      <a:r>
                        <a:rPr lang="pl-PL" sz="2400" b="0" strike="noStrike" kern="50" baseline="0" dirty="0" smtClean="0">
                          <a:effectLst/>
                          <a:latin typeface="+mj-lt"/>
                          <a:ea typeface="Times New Roman" panose="02020603050405020304" pitchFamily="18" charset="0"/>
                          <a:cs typeface="Arial" panose="020B0604020202020204" pitchFamily="34" charset="0"/>
                        </a:rPr>
                        <a:t> 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634600">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5 pkt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3275508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348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3788687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p>
          <a:p>
            <a:pPr marL="0" indent="0" algn="ctr">
              <a:buNone/>
            </a:pPr>
            <a:r>
              <a:rPr lang="pl-PL" sz="2400" dirty="0"/>
              <a:t> </a:t>
            </a:r>
            <a:r>
              <a:rPr lang="pl-PL" sz="2800" u="sng" dirty="0" smtClean="0">
                <a:hlinkClick r:id="rId3"/>
              </a:rPr>
              <a:t>www.zitaj.jeleniagora.pl</a:t>
            </a:r>
            <a:endParaRPr lang="pl-PL" sz="2800" u="sng" dirty="0" smtClean="0"/>
          </a:p>
          <a:p>
            <a:pPr marL="0" indent="0" algn="ctr">
              <a:buNone/>
            </a:pPr>
            <a:endParaRPr lang="pl-PL" sz="2400" dirty="0" smtClean="0"/>
          </a:p>
          <a:p>
            <a:pPr marL="457200" indent="-457200">
              <a:buFont typeface="+mj-lt"/>
              <a:buAutoNum type="arabicPeriod" startAt="2"/>
            </a:pPr>
            <a:r>
              <a:rPr lang="pl-PL" sz="2400" dirty="0" smtClean="0"/>
              <a:t>Zapytania </a:t>
            </a:r>
            <a:r>
              <a:rPr lang="pl-PL" sz="2400" dirty="0"/>
              <a:t>w zakresie oceny zgodności projektu ze Strategią ZIT AJ można składać do ZIT AJ:</a:t>
            </a:r>
          </a:p>
          <a:p>
            <a:pPr marL="0" indent="0">
              <a:buNone/>
            </a:pPr>
            <a:endParaRPr lang="pl-PL" sz="2400" dirty="0" smtClean="0"/>
          </a:p>
          <a:p>
            <a:pPr algn="ctr"/>
            <a:r>
              <a:rPr lang="pl-PL" sz="2800" dirty="0" smtClean="0"/>
              <a:t>na </a:t>
            </a:r>
            <a:r>
              <a:rPr lang="pl-PL" sz="2800" dirty="0"/>
              <a:t>adres: </a:t>
            </a:r>
            <a:r>
              <a:rPr lang="pl-PL" sz="2800" dirty="0">
                <a:hlinkClick r:id="rId4"/>
              </a:rPr>
              <a:t>zitaj@jeleniagora.pl</a:t>
            </a:r>
            <a:endParaRPr lang="pl-PL" sz="2800" dirty="0"/>
          </a:p>
          <a:p>
            <a:pPr algn="ctr"/>
            <a:r>
              <a:rPr lang="pl-PL" sz="2800" dirty="0"/>
              <a:t>telefonicznie: 75 75 46 </a:t>
            </a:r>
            <a:r>
              <a:rPr lang="pl-PL" sz="2800" dirty="0" smtClean="0"/>
              <a:t>255</a:t>
            </a:r>
            <a:r>
              <a:rPr lang="pl-PL" sz="2800" dirty="0"/>
              <a:t>  oraz </a:t>
            </a:r>
            <a:r>
              <a:rPr lang="pl-PL" sz="2800" b="1" dirty="0"/>
              <a:t>75 75 46 </a:t>
            </a:r>
            <a:r>
              <a:rPr lang="pl-PL" sz="2800" b="1" dirty="0" smtClean="0"/>
              <a:t>286</a:t>
            </a:r>
            <a:endParaRPr lang="pl-PL" sz="2800" b="1"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4097894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132856"/>
            <a:ext cx="5879368" cy="4468940"/>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Dziękuję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1856126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3536123301"/>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miejsko-wiejska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Miasto na prawach powiatu</a:t>
                      </a:r>
                      <a:endParaRPr lang="pl-PL" sz="1800" dirty="0" smtClean="0">
                        <a:solidFill>
                          <a:schemeClr val="bg1"/>
                        </a:solidFill>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Arial"/>
                        </a:rPr>
                        <a:t>Karpacz</a:t>
                      </a:r>
                    </a:p>
                    <a:p>
                      <a:pPr algn="just"/>
                      <a:r>
                        <a:rPr lang="pl-PL" sz="1800" strike="noStrike" dirty="0" smtClean="0">
                          <a:solidFill>
                            <a:srgbClr val="000000"/>
                          </a:solidFill>
                          <a:latin typeface="Arial"/>
                        </a:rPr>
                        <a:t>Kowary</a:t>
                      </a:r>
                      <a:endParaRPr lang="pl-PL" sz="1800" dirty="0" smtClean="0"/>
                    </a:p>
                    <a:p>
                      <a:pPr algn="just"/>
                      <a:r>
                        <a:rPr lang="pl-PL" sz="1800" strike="noStrike" dirty="0" smtClean="0">
                          <a:solidFill>
                            <a:srgbClr val="000000"/>
                          </a:solidFill>
                          <a:latin typeface="Arial"/>
                        </a:rPr>
                        <a:t>Piechowice</a:t>
                      </a:r>
                      <a:endParaRPr lang="pl-PL" sz="1800" dirty="0" smtClean="0"/>
                    </a:p>
                    <a:p>
                      <a:pPr algn="just"/>
                      <a:r>
                        <a:rPr lang="pl-PL" sz="1800" strike="noStrike" dirty="0" smtClean="0">
                          <a:solidFill>
                            <a:srgbClr val="000000"/>
                          </a:solidFill>
                          <a:latin typeface="Arial"/>
                        </a:rPr>
                        <a:t>Szklarska Poręba</a:t>
                      </a:r>
                      <a:endParaRPr lang="pl-PL" sz="1800" dirty="0" smtClean="0"/>
                    </a:p>
                    <a:p>
                      <a:pPr algn="just"/>
                      <a:r>
                        <a:rPr lang="pl-PL" sz="1800" strike="noStrike" dirty="0" smtClean="0">
                          <a:solidFill>
                            <a:srgbClr val="000000"/>
                          </a:solidFill>
                          <a:latin typeface="Arial"/>
                        </a:rPr>
                        <a:t>Wojcieszów</a:t>
                      </a:r>
                      <a:endParaRPr lang="pl-PL" sz="1800" dirty="0" smtClean="0"/>
                    </a:p>
                    <a:p>
                      <a:pPr algn="just"/>
                      <a:r>
                        <a:rPr lang="pl-PL" sz="1800" strike="noStrike" dirty="0" smtClean="0">
                          <a:solidFill>
                            <a:srgbClr val="000000"/>
                          </a:solidFill>
                          <a:latin typeface="Arial"/>
                        </a:rPr>
                        <a:t>Złotoryja</a:t>
                      </a:r>
                      <a:endParaRPr lang="pl-PL" sz="1800" dirty="0" smtClean="0"/>
                    </a:p>
                    <a:p>
                      <a:pPr algn="just"/>
                      <a:endParaRPr lang="pl-PL" dirty="0"/>
                    </a:p>
                  </a:txBody>
                  <a:tcPr/>
                </a:tc>
                <a:tc>
                  <a:txBody>
                    <a:bodyPr/>
                    <a:lstStyle/>
                    <a:p>
                      <a:pPr algn="just"/>
                      <a:r>
                        <a:rPr lang="pl-PL" sz="1800" strike="noStrike" dirty="0" smtClean="0">
                          <a:solidFill>
                            <a:srgbClr val="000000"/>
                          </a:solidFill>
                          <a:latin typeface="Arial"/>
                        </a:rPr>
                        <a:t>Gryfów Śląski</a:t>
                      </a:r>
                      <a:endParaRPr lang="pl-PL" sz="1800" dirty="0" smtClean="0"/>
                    </a:p>
                    <a:p>
                      <a:pPr algn="just"/>
                      <a:r>
                        <a:rPr lang="pl-PL" sz="1800" strike="noStrike" dirty="0" smtClean="0">
                          <a:solidFill>
                            <a:srgbClr val="000000"/>
                          </a:solidFill>
                          <a:latin typeface="Arial"/>
                        </a:rPr>
                        <a:t>Lubomierz</a:t>
                      </a:r>
                      <a:endParaRPr lang="pl-PL" sz="1800" dirty="0" smtClean="0"/>
                    </a:p>
                    <a:p>
                      <a:pPr algn="just"/>
                      <a:r>
                        <a:rPr lang="pl-PL" sz="1800" strike="noStrike" dirty="0" smtClean="0">
                          <a:solidFill>
                            <a:srgbClr val="000000"/>
                          </a:solidFill>
                          <a:latin typeface="Arial"/>
                        </a:rPr>
                        <a:t>Mirsk</a:t>
                      </a:r>
                      <a:endParaRPr lang="pl-PL" sz="1800" dirty="0" smtClean="0"/>
                    </a:p>
                    <a:p>
                      <a:pPr algn="just"/>
                      <a:r>
                        <a:rPr lang="pl-PL" sz="1800" strike="noStrike" dirty="0" smtClean="0">
                          <a:solidFill>
                            <a:srgbClr val="000000"/>
                          </a:solidFill>
                          <a:latin typeface="Arial"/>
                        </a:rPr>
                        <a:t>Wleń</a:t>
                      </a:r>
                      <a:endParaRPr lang="pl-PL" sz="1800" dirty="0" smtClean="0"/>
                    </a:p>
                    <a:p>
                      <a:pPr algn="just"/>
                      <a:r>
                        <a:rPr lang="pl-PL" sz="1800" strike="noStrike" dirty="0" smtClean="0">
                          <a:solidFill>
                            <a:srgbClr val="000000"/>
                          </a:solidFill>
                          <a:latin typeface="Arial"/>
                        </a:rPr>
                        <a:t>Świerzawa</a:t>
                      </a:r>
                      <a:endParaRPr lang="pl-PL" sz="1800" dirty="0" smtClean="0"/>
                    </a:p>
                  </a:txBody>
                  <a:tcPr/>
                </a:tc>
                <a:tc>
                  <a:txBody>
                    <a:bodyPr/>
                    <a:lstStyle/>
                    <a:p>
                      <a:pPr algn="just"/>
                      <a:r>
                        <a:rPr lang="pl-PL" sz="1800" strike="noStrike" dirty="0" smtClean="0">
                          <a:solidFill>
                            <a:srgbClr val="000000"/>
                          </a:solidFill>
                          <a:latin typeface="Arial"/>
                        </a:rPr>
                        <a:t>Janowice Wielkie</a:t>
                      </a:r>
                      <a:endParaRPr lang="pl-PL" sz="1800" dirty="0" smtClean="0"/>
                    </a:p>
                    <a:p>
                      <a:pPr algn="just"/>
                      <a:r>
                        <a:rPr lang="pl-PL" sz="1800" strike="noStrike" dirty="0" smtClean="0">
                          <a:solidFill>
                            <a:srgbClr val="000000"/>
                          </a:solidFill>
                          <a:latin typeface="Arial"/>
                        </a:rPr>
                        <a:t>Jeżów Sudecki</a:t>
                      </a:r>
                      <a:endParaRPr lang="pl-PL" sz="1800" dirty="0" smtClean="0"/>
                    </a:p>
                    <a:p>
                      <a:pPr algn="just"/>
                      <a:r>
                        <a:rPr lang="pl-PL" sz="1800" strike="noStrike" dirty="0" smtClean="0">
                          <a:solidFill>
                            <a:srgbClr val="000000"/>
                          </a:solidFill>
                          <a:latin typeface="Arial"/>
                        </a:rPr>
                        <a:t>Mysłakowice</a:t>
                      </a:r>
                      <a:endParaRPr lang="pl-PL" sz="1800" dirty="0" smtClean="0"/>
                    </a:p>
                    <a:p>
                      <a:pPr algn="just"/>
                      <a:r>
                        <a:rPr lang="pl-PL" sz="1800" strike="noStrike" dirty="0" smtClean="0">
                          <a:solidFill>
                            <a:srgbClr val="000000"/>
                          </a:solidFill>
                          <a:latin typeface="Arial"/>
                        </a:rPr>
                        <a:t>Podgórzyn</a:t>
                      </a:r>
                      <a:endParaRPr lang="pl-PL" sz="1800" dirty="0" smtClean="0"/>
                    </a:p>
                    <a:p>
                      <a:pPr algn="just"/>
                      <a:r>
                        <a:rPr lang="pl-PL" sz="1800" strike="noStrike" dirty="0" smtClean="0">
                          <a:solidFill>
                            <a:srgbClr val="000000"/>
                          </a:solidFill>
                          <a:latin typeface="Arial"/>
                        </a:rPr>
                        <a:t>Stara Kamienica</a:t>
                      </a:r>
                      <a:endParaRPr lang="pl-PL" sz="1800" dirty="0" smtClean="0"/>
                    </a:p>
                    <a:p>
                      <a:pPr algn="just"/>
                      <a:r>
                        <a:rPr lang="pl-PL" sz="1800" strike="noStrike" dirty="0" smtClean="0">
                          <a:solidFill>
                            <a:srgbClr val="000000"/>
                          </a:solidFill>
                          <a:latin typeface="Arial"/>
                        </a:rPr>
                        <a:t>Pielgrzymka</a:t>
                      </a:r>
                      <a:endParaRPr lang="pl-PL" sz="1800" dirty="0" smtClean="0"/>
                    </a:p>
                    <a:p>
                      <a:pPr algn="just"/>
                      <a:endParaRPr lang="pl-PL" sz="1800" dirty="0" smtClean="0"/>
                    </a:p>
                    <a:p>
                      <a:pPr algn="just"/>
                      <a:endParaRPr lang="pl-PL"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Arial"/>
                        </a:rPr>
                        <a:t>Jelenia Góra</a:t>
                      </a:r>
                      <a:endParaRPr lang="pl-PL" sz="1800" dirty="0" smtClean="0"/>
                    </a:p>
                    <a:p>
                      <a:pPr algn="just"/>
                      <a:endParaRPr lang="pl-PL" dirty="0"/>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Kryteria </a:t>
            </a:r>
            <a:r>
              <a:rPr lang="pl-PL" sz="5400" b="1" dirty="0"/>
              <a:t>oceny zgodności projektów ze </a:t>
            </a:r>
            <a:r>
              <a:rPr lang="pl-PL" sz="5400" b="1" dirty="0" smtClean="0"/>
              <a:t>Strategią </a:t>
            </a:r>
            <a:r>
              <a:rPr lang="pl-PL" sz="5400" b="1" dirty="0"/>
              <a:t>ZIT </a:t>
            </a:r>
            <a:r>
              <a:rPr lang="pl-PL" sz="5400" b="1" dirty="0" smtClean="0"/>
              <a:t>AJ</a:t>
            </a:r>
            <a:br>
              <a:rPr lang="pl-PL" sz="5400" b="1" dirty="0" smtClean="0"/>
            </a:br>
            <a:r>
              <a:rPr lang="pl-PL" sz="3600" b="1" dirty="0"/>
              <a:t>Nabór </a:t>
            </a:r>
            <a:r>
              <a:rPr lang="pl-PL" sz="3600" b="1" dirty="0" smtClean="0"/>
              <a:t>10.2.3</a:t>
            </a:r>
            <a:r>
              <a:rPr lang="pl-PL" sz="3600" dirty="0"/>
              <a:t/>
            </a:r>
            <a:br>
              <a:rPr lang="pl-PL" sz="3600" dirty="0"/>
            </a:br>
            <a:r>
              <a:rPr lang="pl-PL" sz="3600" dirty="0"/>
              <a:t> </a:t>
            </a:r>
            <a:r>
              <a:rPr lang="pl-PL" sz="3100" b="1" dirty="0" smtClean="0"/>
              <a:t>Zapewnienie </a:t>
            </a:r>
            <a:r>
              <a:rPr lang="pl-PL" sz="3100" b="1" dirty="0"/>
              <a:t>równego dostępu do wysokiej jakości edukacji podstawowej, gimnazjalnej </a:t>
            </a:r>
            <a:r>
              <a:rPr lang="pl-PL" sz="3100" b="1" dirty="0" smtClean="0"/>
              <a:t/>
            </a:r>
            <a:br>
              <a:rPr lang="pl-PL" sz="3100" b="1" dirty="0" smtClean="0"/>
            </a:br>
            <a:r>
              <a:rPr lang="pl-PL" sz="3100" b="1" dirty="0" smtClean="0"/>
              <a:t>i ponadgimnazjalnej – ZIT AJ  </a:t>
            </a:r>
            <a:br>
              <a:rPr lang="pl-PL" sz="3100" b="1" dirty="0" smtClean="0"/>
            </a:br>
            <a:r>
              <a:rPr lang="pl-PL" sz="3100" b="1" dirty="0" smtClean="0"/>
              <a:t>Alokacja: </a:t>
            </a:r>
            <a:r>
              <a:rPr lang="pl-PL" sz="4000" b="1" dirty="0">
                <a:solidFill>
                  <a:srgbClr val="FF0000"/>
                </a:solidFill>
              </a:rPr>
              <a:t>8 964 318 PLN</a:t>
            </a:r>
            <a:r>
              <a:rPr lang="pl-PL" sz="5400" b="1" dirty="0" smtClean="0"/>
              <a:t/>
            </a:r>
            <a:br>
              <a:rPr lang="pl-PL" sz="5400" b="1" dirty="0" smtClean="0"/>
            </a:br>
            <a:r>
              <a:rPr lang="pl-PL" sz="3600" u="sng" dirty="0" smtClean="0"/>
              <a:t>Liczba możliwych do zdobycia punktów będzie stanowić </a:t>
            </a:r>
            <a:r>
              <a:rPr lang="pl-PL" sz="3600" b="1" u="sng" dirty="0" smtClean="0"/>
              <a:t>50 %</a:t>
            </a:r>
            <a:r>
              <a:rPr lang="pl-PL" sz="3600" u="sng" dirty="0" smtClean="0"/>
              <a:t> wszystkich możliwych  do zdobycia punktów</a:t>
            </a:r>
            <a:r>
              <a:rPr lang="pl-PL" sz="5400" dirty="0" smtClean="0"/>
              <a:t/>
            </a:r>
            <a:br>
              <a:rPr lang="pl-PL" sz="54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56713987"/>
              </p:ext>
            </p:extLst>
          </p:nvPr>
        </p:nvGraphicFramePr>
        <p:xfrm>
          <a:off x="35495" y="910368"/>
          <a:ext cx="9108505" cy="5922875"/>
        </p:xfrm>
        <a:graphic>
          <a:graphicData uri="http://schemas.openxmlformats.org/drawingml/2006/table">
            <a:tbl>
              <a:tblPr firstRow="1" bandRow="1">
                <a:tableStyleId>{BDBED569-4797-4DF1-A0F4-6AAB3CD982D8}</a:tableStyleId>
              </a:tblPr>
              <a:tblGrid>
                <a:gridCol w="792089"/>
                <a:gridCol w="4757765"/>
                <a:gridCol w="1993461"/>
                <a:gridCol w="1565190"/>
              </a:tblGrid>
              <a:tr h="1313865">
                <a:tc>
                  <a:txBody>
                    <a:bodyPr/>
                    <a:lstStyle/>
                    <a:p>
                      <a:pPr algn="ctr"/>
                      <a:r>
                        <a:rPr lang="pl-PL" sz="2400" dirty="0" err="1" smtClean="0">
                          <a:solidFill>
                            <a:schemeClr val="bg1"/>
                          </a:solidFill>
                        </a:rPr>
                        <a:t>L.p</a:t>
                      </a:r>
                      <a:endParaRPr lang="pl-PL" sz="2400" dirty="0">
                        <a:solidFill>
                          <a:schemeClr val="bg1"/>
                        </a:solidFill>
                      </a:endParaRPr>
                    </a:p>
                  </a:txBody>
                  <a:tcPr anchor="ctr">
                    <a:solidFill>
                      <a:schemeClr val="accent1">
                        <a:lumMod val="75000"/>
                      </a:schemeClr>
                    </a:solidFill>
                  </a:tcPr>
                </a:tc>
                <a:tc>
                  <a:txBody>
                    <a:bodyPr/>
                    <a:lstStyle/>
                    <a:p>
                      <a:pPr algn="ctr"/>
                      <a:r>
                        <a:rPr lang="pl-PL" sz="2400" dirty="0" smtClean="0">
                          <a:solidFill>
                            <a:schemeClr val="bg1"/>
                          </a:solidFill>
                        </a:rPr>
                        <a:t>Nazwa kryterium</a:t>
                      </a:r>
                      <a:endParaRPr lang="pl-PL" sz="2400" dirty="0">
                        <a:solidFill>
                          <a:schemeClr val="bg1"/>
                        </a:solidFill>
                      </a:endParaRPr>
                    </a:p>
                  </a:txBody>
                  <a:tcPr anchor="ctr">
                    <a:solidFill>
                      <a:schemeClr val="accent1">
                        <a:lumMod val="75000"/>
                      </a:schemeClr>
                    </a:solidFill>
                  </a:tcPr>
                </a:tc>
                <a:tc>
                  <a:txBody>
                    <a:bodyPr/>
                    <a:lstStyle/>
                    <a:p>
                      <a:pPr algn="ctr"/>
                      <a:r>
                        <a:rPr lang="pl-PL" sz="2400" dirty="0" smtClean="0">
                          <a:solidFill>
                            <a:schemeClr val="bg1"/>
                          </a:solidFill>
                        </a:rPr>
                        <a:t>Opis znaczenia kryterium</a:t>
                      </a:r>
                      <a:endParaRPr lang="pl-PL" sz="2400" dirty="0">
                        <a:solidFill>
                          <a:schemeClr val="bg1"/>
                        </a:solidFill>
                      </a:endParaRPr>
                    </a:p>
                  </a:txBody>
                  <a:tcPr anchor="ctr">
                    <a:solidFill>
                      <a:schemeClr val="accent1">
                        <a:lumMod val="75000"/>
                      </a:schemeClr>
                    </a:solidFill>
                  </a:tcPr>
                </a:tc>
                <a:tc>
                  <a:txBody>
                    <a:bodyPr/>
                    <a:lstStyle/>
                    <a:p>
                      <a:pPr algn="ctr"/>
                      <a:r>
                        <a:rPr lang="pl-PL" sz="2400" dirty="0" smtClean="0">
                          <a:solidFill>
                            <a:schemeClr val="bg1"/>
                          </a:solidFill>
                        </a:rPr>
                        <a:t>Waga kryterium</a:t>
                      </a:r>
                    </a:p>
                    <a:p>
                      <a:pPr algn="ctr"/>
                      <a:r>
                        <a:rPr lang="pl-PL" sz="2400" dirty="0" smtClean="0">
                          <a:solidFill>
                            <a:schemeClr val="bg1"/>
                          </a:solidFill>
                        </a:rPr>
                        <a:t> %</a:t>
                      </a:r>
                      <a:endParaRPr lang="pl-PL" sz="2400" dirty="0">
                        <a:solidFill>
                          <a:schemeClr val="bg1"/>
                        </a:solidFill>
                      </a:endParaRPr>
                    </a:p>
                  </a:txBody>
                  <a:tcPr anchor="ctr">
                    <a:solidFill>
                      <a:schemeClr val="accent1">
                        <a:lumMod val="75000"/>
                      </a:schemeClr>
                    </a:solidFill>
                  </a:tcPr>
                </a:tc>
              </a:tr>
              <a:tr h="1290609">
                <a:tc>
                  <a:txBody>
                    <a:bodyPr/>
                    <a:lstStyle/>
                    <a:p>
                      <a:r>
                        <a:rPr lang="pl-PL" sz="1800" b="1" dirty="0" smtClean="0"/>
                        <a:t>1</a:t>
                      </a:r>
                      <a:endParaRPr lang="pl-PL" sz="1800" b="1" dirty="0"/>
                    </a:p>
                  </a:txBody>
                  <a:tcPr anchor="ctr"/>
                </a:tc>
                <a:tc>
                  <a:txBody>
                    <a:bodyPr/>
                    <a:lstStyle/>
                    <a:p>
                      <a:pPr algn="l"/>
                      <a:r>
                        <a:rPr lang="pl-PL" sz="2400" b="1" dirty="0" smtClean="0"/>
                        <a:t>Wpływ projektu na realizację Strategii ZIT AJ</a:t>
                      </a:r>
                      <a:endParaRPr lang="pl-PL" sz="2400" b="1" dirty="0"/>
                    </a:p>
                  </a:txBody>
                  <a:tcPr anchor="ctr"/>
                </a:tc>
                <a:tc>
                  <a:txBody>
                    <a:bodyPr/>
                    <a:lstStyle/>
                    <a:p>
                      <a:pPr algn="ctr"/>
                      <a:r>
                        <a:rPr lang="pl-PL" sz="2000" b="1" dirty="0" smtClean="0"/>
                        <a:t>Skala</a:t>
                      </a:r>
                      <a:r>
                        <a:rPr lang="pl-PL" sz="2000" b="1" baseline="0" dirty="0" smtClean="0"/>
                        <a:t> punktowa</a:t>
                      </a:r>
                      <a:r>
                        <a:rPr lang="pl-PL" sz="2400" b="1" baseline="0" dirty="0" smtClean="0"/>
                        <a:t> </a:t>
                      </a:r>
                    </a:p>
                    <a:p>
                      <a:pPr algn="ctr"/>
                      <a:r>
                        <a:rPr lang="pl-PL" sz="2400" b="1" baseline="0" dirty="0" smtClean="0"/>
                        <a:t> od 0 do 25</a:t>
                      </a:r>
                      <a:endParaRPr lang="pl-PL" sz="2400" b="1" dirty="0"/>
                    </a:p>
                  </a:txBody>
                  <a:tcPr anchor="ctr"/>
                </a:tc>
                <a:tc>
                  <a:txBody>
                    <a:bodyPr/>
                    <a:lstStyle/>
                    <a:p>
                      <a:pPr algn="ctr"/>
                      <a:r>
                        <a:rPr lang="pl-PL" sz="2400" b="1" dirty="0" smtClean="0"/>
                        <a:t>50 %</a:t>
                      </a:r>
                      <a:endParaRPr lang="pl-PL" sz="2400" b="1" dirty="0"/>
                    </a:p>
                  </a:txBody>
                  <a:tcPr anchor="ctr"/>
                </a:tc>
              </a:tr>
              <a:tr h="1642350">
                <a:tc>
                  <a:txBody>
                    <a:bodyPr/>
                    <a:lstStyle/>
                    <a:p>
                      <a:r>
                        <a:rPr lang="pl-PL" sz="1800" b="1" dirty="0" smtClean="0"/>
                        <a:t>2</a:t>
                      </a:r>
                      <a:endParaRPr lang="pl-PL" sz="1800" b="1" dirty="0"/>
                    </a:p>
                  </a:txBody>
                  <a:tcPr anchor="ctr"/>
                </a:tc>
                <a:tc>
                  <a:txBody>
                    <a:bodyPr/>
                    <a:lstStyle/>
                    <a:p>
                      <a:pPr algn="l"/>
                      <a:r>
                        <a:rPr lang="pl-PL" sz="2400" b="1" dirty="0" smtClean="0"/>
                        <a:t>Wpływ projektu na realizację</a:t>
                      </a:r>
                      <a:r>
                        <a:rPr lang="pl-PL" sz="2400" b="1" baseline="0" dirty="0" smtClean="0"/>
                        <a:t> wartości docelowej wskaźników monitoringu realizacji celów Strategii ZIT wynikających z Porozumienia</a:t>
                      </a:r>
                      <a:endParaRPr lang="pl-PL" sz="2400" b="1" dirty="0"/>
                    </a:p>
                  </a:txBody>
                  <a:tcPr anchor="ctr"/>
                </a:tc>
                <a:tc>
                  <a:txBody>
                    <a:bodyPr/>
                    <a:lstStyle/>
                    <a:p>
                      <a:pPr algn="ctr"/>
                      <a:r>
                        <a:rPr lang="pl-PL" sz="2000" b="1" dirty="0" smtClean="0"/>
                        <a:t>Skala</a:t>
                      </a:r>
                      <a:r>
                        <a:rPr lang="pl-PL" sz="2000" b="1" baseline="0" dirty="0" smtClean="0"/>
                        <a:t> punktowa</a:t>
                      </a:r>
                      <a:r>
                        <a:rPr lang="pl-PL" sz="2400" b="1" baseline="0" dirty="0" smtClean="0"/>
                        <a:t> </a:t>
                      </a:r>
                    </a:p>
                    <a:p>
                      <a:pPr algn="ctr"/>
                      <a:r>
                        <a:rPr lang="pl-PL" sz="2400" b="1" baseline="0" dirty="0" smtClean="0"/>
                        <a:t> od 0 do 20</a:t>
                      </a:r>
                      <a:endParaRPr lang="pl-PL" sz="2400" b="1" dirty="0" smtClean="0"/>
                    </a:p>
                    <a:p>
                      <a:endParaRPr lang="pl-PL" sz="2400" b="1" dirty="0"/>
                    </a:p>
                  </a:txBody>
                  <a:tcPr anchor="ctr"/>
                </a:tc>
                <a:tc>
                  <a:txBody>
                    <a:bodyPr/>
                    <a:lstStyle/>
                    <a:p>
                      <a:pPr algn="ctr"/>
                      <a:r>
                        <a:rPr lang="pl-PL" sz="2400" b="1" dirty="0" smtClean="0"/>
                        <a:t>40 %</a:t>
                      </a:r>
                      <a:endParaRPr lang="pl-PL" sz="2400" b="1" dirty="0"/>
                    </a:p>
                  </a:txBody>
                  <a:tcPr anchor="ctr"/>
                </a:tc>
              </a:tr>
              <a:tr h="1398161">
                <a:tc>
                  <a:txBody>
                    <a:bodyPr/>
                    <a:lstStyle/>
                    <a:p>
                      <a:r>
                        <a:rPr lang="pl-PL" sz="1800" b="1" dirty="0" smtClean="0"/>
                        <a:t>3</a:t>
                      </a:r>
                      <a:endParaRPr lang="pl-PL" sz="1800" b="1" dirty="0"/>
                    </a:p>
                  </a:txBody>
                  <a:tcPr anchor="ctr"/>
                </a:tc>
                <a:tc>
                  <a:txBody>
                    <a:bodyPr/>
                    <a:lstStyle/>
                    <a:p>
                      <a:pPr algn="l"/>
                      <a:r>
                        <a:rPr lang="pl-PL" sz="2400" b="1" dirty="0" smtClean="0"/>
                        <a:t>Komplementarny charakter projektu</a:t>
                      </a:r>
                      <a:endParaRPr lang="pl-PL" sz="2400" b="1" dirty="0"/>
                    </a:p>
                  </a:txBody>
                  <a:tcPr anchor="ctr"/>
                </a:tc>
                <a:tc>
                  <a:txBody>
                    <a:bodyPr/>
                    <a:lstStyle/>
                    <a:p>
                      <a:pPr algn="ctr"/>
                      <a:r>
                        <a:rPr lang="pl-PL" sz="2000" b="1" dirty="0" smtClean="0"/>
                        <a:t>Skala</a:t>
                      </a:r>
                      <a:r>
                        <a:rPr lang="pl-PL" sz="2000" b="1" baseline="0" dirty="0" smtClean="0"/>
                        <a:t> punktowa </a:t>
                      </a:r>
                    </a:p>
                    <a:p>
                      <a:pPr algn="ctr"/>
                      <a:r>
                        <a:rPr lang="pl-PL" sz="2400" b="1" baseline="0" dirty="0" smtClean="0"/>
                        <a:t> od 0 do 5</a:t>
                      </a:r>
                      <a:endParaRPr lang="pl-PL" sz="2400" b="1" dirty="0" smtClean="0"/>
                    </a:p>
                    <a:p>
                      <a:endParaRPr lang="pl-PL" sz="2400" b="1" dirty="0"/>
                    </a:p>
                  </a:txBody>
                  <a:tcPr anchor="ctr"/>
                </a:tc>
                <a:tc>
                  <a:txBody>
                    <a:bodyPr/>
                    <a:lstStyle/>
                    <a:p>
                      <a:pPr algn="ctr"/>
                      <a:r>
                        <a:rPr lang="pl-PL" sz="2400" b="1" dirty="0" smtClean="0"/>
                        <a:t>10%</a:t>
                      </a:r>
                      <a:endParaRPr lang="pl-PL" sz="2400" b="1" dirty="0"/>
                    </a:p>
                  </a:txBody>
                  <a:tcPr anchor="ctr"/>
                </a:tc>
              </a:tr>
            </a:tbl>
          </a:graphicData>
        </a:graphic>
      </p:graphicFrame>
    </p:spTree>
    <p:extLst>
      <p:ext uri="{BB962C8B-B14F-4D97-AF65-F5344CB8AC3E}">
        <p14:creationId xmlns:p14="http://schemas.microsoft.com/office/powerpoint/2010/main" val="652503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1</a:t>
            </a:r>
            <a:r>
              <a:rPr lang="pl-PL" sz="2800" dirty="0"/>
              <a:t/>
            </a:r>
            <a:br>
              <a:rPr lang="pl-PL" sz="2800" dirty="0"/>
            </a:br>
            <a:r>
              <a:rPr lang="pl-PL" sz="3200" b="1" dirty="0"/>
              <a:t>Wpływ projektu na realizację </a:t>
            </a:r>
            <a:r>
              <a:rPr lang="pl-PL" sz="3200" b="1" dirty="0" smtClean="0"/>
              <a:t>Strategii </a:t>
            </a:r>
            <a:r>
              <a:rPr lang="pl-PL" sz="3200" b="1" dirty="0"/>
              <a:t>ZIT </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855874806"/>
              </p:ext>
            </p:extLst>
          </p:nvPr>
        </p:nvGraphicFramePr>
        <p:xfrm>
          <a:off x="0" y="2060848"/>
          <a:ext cx="91440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32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966709566"/>
              </p:ext>
            </p:extLst>
          </p:nvPr>
        </p:nvGraphicFramePr>
        <p:xfrm>
          <a:off x="0" y="908723"/>
          <a:ext cx="4355976" cy="1470660"/>
        </p:xfrm>
        <a:graphic>
          <a:graphicData uri="http://schemas.openxmlformats.org/drawingml/2006/table">
            <a:tbl>
              <a:tblPr firstRow="1" firstCol="1" bandRow="1">
                <a:tableStyleId>{5C22544A-7EE6-4342-B048-85BDC9FD1C3A}</a:tableStyleId>
              </a:tblPr>
              <a:tblGrid>
                <a:gridCol w="1691680"/>
                <a:gridCol w="2664296"/>
              </a:tblGrid>
              <a:tr h="1014825">
                <a:tc>
                  <a:txBody>
                    <a:bodyPr/>
                    <a:lstStyle/>
                    <a:p>
                      <a:pPr algn="ctr">
                        <a:lnSpc>
                          <a:spcPct val="150000"/>
                        </a:lnSpc>
                        <a:spcBef>
                          <a:spcPts val="1000"/>
                        </a:spcBef>
                        <a:spcAft>
                          <a:spcPts val="0"/>
                        </a:spcAft>
                      </a:pPr>
                      <a:r>
                        <a:rPr lang="pl-PL" sz="1600" b="1" kern="1200" baseline="0" dirty="0" smtClean="0">
                          <a:solidFill>
                            <a:schemeClr val="lt1"/>
                          </a:solidFill>
                          <a:effectLst/>
                          <a:latin typeface="+mn-lt"/>
                          <a:ea typeface="+mn-ea"/>
                          <a:cs typeface="+mn-cs"/>
                        </a:rPr>
                        <a:t>Wyszczególnienie</a:t>
                      </a:r>
                      <a:endParaRPr lang="pl-PL" sz="1600" b="1" kern="1200" baseline="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0"/>
                        </a:spcAft>
                      </a:pPr>
                      <a:r>
                        <a:rPr lang="pl-PL" sz="1600" b="1" kern="1200" baseline="0" dirty="0" smtClean="0">
                          <a:solidFill>
                            <a:schemeClr val="lt1"/>
                          </a:solidFill>
                          <a:effectLst/>
                          <a:latin typeface="+mn-lt"/>
                          <a:ea typeface="+mn-ea"/>
                          <a:cs typeface="+mn-cs"/>
                        </a:rPr>
                        <a:t>Wpływ projektu na zapewnienie wspomagania rozwoju dzieci ze szczególnymi potrzebami edukacyjnymi</a:t>
                      </a:r>
                    </a:p>
                  </a:txBody>
                  <a:tcPr marL="58205" marR="58205" marT="0" marB="0" anchor="ctr">
                    <a:solidFill>
                      <a:schemeClr val="tx2">
                        <a:lumMod val="50000"/>
                      </a:schemeClr>
                    </a:solidFill>
                  </a:tcPr>
                </a:tc>
              </a:tr>
              <a:tr h="209308">
                <a:tc>
                  <a:txBody>
                    <a:bodyPr/>
                    <a:lstStyle/>
                    <a:p>
                      <a:pPr algn="ctr">
                        <a:lnSpc>
                          <a:spcPct val="150000"/>
                        </a:lnSpc>
                        <a:spcBef>
                          <a:spcPts val="1000"/>
                        </a:spcBef>
                        <a:spcAft>
                          <a:spcPts val="0"/>
                        </a:spcAft>
                      </a:pPr>
                      <a:endParaRPr lang="pl-PL" sz="11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endParaRPr lang="pl-PL" sz="1100" b="1" kern="1200" dirty="0" smtClean="0">
                        <a:solidFill>
                          <a:schemeClr val="lt1"/>
                        </a:solidFill>
                        <a:effectLst/>
                        <a:latin typeface="+mn-lt"/>
                        <a:ea typeface="+mn-ea"/>
                        <a:cs typeface="+mn-cs"/>
                      </a:endParaRP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861362167"/>
              </p:ext>
            </p:extLst>
          </p:nvPr>
        </p:nvGraphicFramePr>
        <p:xfrm>
          <a:off x="0" y="2132856"/>
          <a:ext cx="9144000" cy="4540774"/>
        </p:xfrm>
        <a:graphic>
          <a:graphicData uri="http://schemas.openxmlformats.org/drawingml/2006/table">
            <a:tbl>
              <a:tblPr firstRow="1" firstCol="1" bandRow="1">
                <a:tableStyleId>{5C22544A-7EE6-4342-B048-85BDC9FD1C3A}</a:tableStyleId>
              </a:tblPr>
              <a:tblGrid>
                <a:gridCol w="1691680"/>
                <a:gridCol w="2664296"/>
                <a:gridCol w="2448272"/>
                <a:gridCol w="2339752"/>
              </a:tblGrid>
              <a:tr h="901934">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brak wpływu</a:t>
                      </a:r>
                      <a:r>
                        <a:rPr lang="pl-PL" sz="1600" b="1" kern="1200" baseline="0" dirty="0" smtClean="0">
                          <a:solidFill>
                            <a:schemeClr val="lt1"/>
                          </a:solidFill>
                          <a:effectLst/>
                          <a:latin typeface="+mn-lt"/>
                          <a:ea typeface="+mn-ea"/>
                          <a:cs typeface="+mn-cs"/>
                        </a:rPr>
                        <a:t> </a:t>
                      </a:r>
                      <a:br>
                        <a:rPr lang="pl-PL" sz="1600" b="1" kern="1200" baseline="0" dirty="0" smtClean="0">
                          <a:solidFill>
                            <a:schemeClr val="lt1"/>
                          </a:solidFill>
                          <a:effectLst/>
                          <a:latin typeface="+mn-lt"/>
                          <a:ea typeface="+mn-ea"/>
                          <a:cs typeface="+mn-cs"/>
                        </a:rPr>
                      </a:br>
                      <a:r>
                        <a:rPr lang="pl-PL" sz="1600" b="1" kern="1200" baseline="0" dirty="0" smtClean="0">
                          <a:solidFill>
                            <a:schemeClr val="lt1"/>
                          </a:solidFill>
                          <a:effectLst/>
                          <a:latin typeface="+mn-lt"/>
                          <a:ea typeface="+mn-ea"/>
                          <a:cs typeface="+mn-cs"/>
                        </a:rPr>
                        <a:t>i wpływ nieznaczący</a:t>
                      </a:r>
                      <a:r>
                        <a:rPr lang="pl-PL" sz="1600" b="1" kern="1200" dirty="0" smtClean="0">
                          <a:solidFill>
                            <a:schemeClr val="lt1"/>
                          </a:solidFill>
                          <a:effectLst/>
                          <a:latin typeface="+mn-lt"/>
                          <a:ea typeface="+mn-ea"/>
                          <a:cs typeface="+mn-cs"/>
                        </a:rPr>
                        <a:t> </a:t>
                      </a: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algn="ctr">
                        <a:lnSpc>
                          <a:spcPct val="115000"/>
                        </a:lnSpc>
                        <a:spcAft>
                          <a:spcPts val="0"/>
                        </a:spcAft>
                      </a:pPr>
                      <a:r>
                        <a:rPr lang="pl-PL" sz="2400" b="1" kern="1200" baseline="0" dirty="0" smtClean="0">
                          <a:solidFill>
                            <a:schemeClr val="tx1"/>
                          </a:solidFill>
                          <a:effectLst/>
                          <a:latin typeface="+mn-lt"/>
                          <a:ea typeface="+mn-ea"/>
                          <a:cs typeface="+mn-cs"/>
                        </a:rPr>
                        <a:t>0 pkt</a:t>
                      </a:r>
                      <a:endParaRPr lang="pl-PL" sz="2400" b="1" kern="1200" baseline="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r>
                        <a:rPr lang="pl-PL" sz="2400" b="1" kern="1200" baseline="0" dirty="0" smtClean="0">
                          <a:solidFill>
                            <a:schemeClr val="tx1"/>
                          </a:solidFill>
                          <a:effectLst/>
                          <a:latin typeface="+mn-lt"/>
                          <a:ea typeface="+mn-ea"/>
                          <a:cs typeface="+mn-cs"/>
                        </a:rPr>
                        <a:t>0 pkt</a:t>
                      </a:r>
                      <a:endParaRPr lang="pl-PL" sz="2400" b="1" kern="1200" baseline="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kern="1200" baseline="0" dirty="0" smtClean="0">
                          <a:solidFill>
                            <a:schemeClr val="tx1"/>
                          </a:solidFill>
                          <a:effectLst/>
                          <a:latin typeface="+mn-lt"/>
                          <a:ea typeface="+mn-ea"/>
                          <a:cs typeface="+mn-cs"/>
                        </a:rPr>
                        <a:t>0 pkt</a:t>
                      </a: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1043839">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25 % max.  oceny                      (</a:t>
                      </a:r>
                      <a:r>
                        <a:rPr lang="pl-PL" sz="1600" b="1" kern="1200" baseline="0" dirty="0" smtClean="0">
                          <a:solidFill>
                            <a:schemeClr val="lt1"/>
                          </a:solidFill>
                          <a:effectLst/>
                          <a:latin typeface="+mn-lt"/>
                          <a:ea typeface="+mn-ea"/>
                          <a:cs typeface="+mn-cs"/>
                        </a:rPr>
                        <a:t>niski</a:t>
                      </a:r>
                      <a:r>
                        <a:rPr lang="pl-PL" sz="1600" b="1" kern="1200" dirty="0" smtClean="0">
                          <a:solidFill>
                            <a:schemeClr val="lt1"/>
                          </a:solidFill>
                          <a:effectLst/>
                          <a:latin typeface="+mn-lt"/>
                          <a:ea typeface="+mn-ea"/>
                          <a:cs typeface="+mn-cs"/>
                        </a:rPr>
                        <a:t>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2400" b="1" kern="1200" baseline="0" dirty="0" smtClean="0">
                          <a:solidFill>
                            <a:schemeClr val="tx1"/>
                          </a:solidFill>
                          <a:effectLst/>
                          <a:latin typeface="+mn-lt"/>
                          <a:ea typeface="+mn-ea"/>
                          <a:cs typeface="+mn-cs"/>
                        </a:rPr>
                        <a:t>2,5 pkt</a:t>
                      </a:r>
                      <a:endParaRPr lang="pl-PL" sz="24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lnSpc>
                          <a:spcPct val="115000"/>
                        </a:lnSpc>
                        <a:spcAft>
                          <a:spcPts val="1000"/>
                        </a:spcAft>
                      </a:pPr>
                      <a:r>
                        <a:rPr lang="pl-PL" sz="2400" b="1" kern="1200" baseline="0" dirty="0" smtClean="0">
                          <a:solidFill>
                            <a:schemeClr val="tx1"/>
                          </a:solidFill>
                          <a:effectLst/>
                          <a:latin typeface="+mn-lt"/>
                          <a:ea typeface="+mn-ea"/>
                          <a:cs typeface="+mn-cs"/>
                        </a:rPr>
                        <a:t>2,5 pkt</a:t>
                      </a:r>
                      <a:endParaRPr lang="pl-PL" sz="24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r>
                        <a:rPr lang="pl-PL" sz="2400" b="1" kern="1200" baseline="0" dirty="0" smtClean="0">
                          <a:solidFill>
                            <a:schemeClr val="tx1"/>
                          </a:solidFill>
                          <a:effectLst/>
                          <a:latin typeface="+mn-lt"/>
                          <a:ea typeface="+mn-ea"/>
                          <a:cs typeface="+mn-cs"/>
                        </a:rPr>
                        <a:t>1,25 pkt</a:t>
                      </a:r>
                      <a:endParaRPr lang="pl-PL" sz="24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1136636">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600" b="1" kern="1200" dirty="0" smtClean="0">
                          <a:solidFill>
                            <a:schemeClr val="lt1"/>
                          </a:solidFill>
                          <a:effectLst/>
                          <a:latin typeface="+mn-lt"/>
                          <a:ea typeface="+mn-ea"/>
                          <a:cs typeface="+mn-cs"/>
                        </a:rPr>
                        <a:t>50 % max. oceny               (średni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2400" b="1" kern="1200" baseline="0" dirty="0" smtClean="0">
                          <a:solidFill>
                            <a:schemeClr val="tx1"/>
                          </a:solidFill>
                          <a:effectLst/>
                          <a:latin typeface="+mn-lt"/>
                          <a:ea typeface="+mn-ea"/>
                          <a:cs typeface="+mn-cs"/>
                        </a:rPr>
                        <a:t>5 pkt</a:t>
                      </a:r>
                      <a:endParaRPr lang="pl-PL" sz="24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r>
                        <a:rPr lang="pl-PL" sz="2400" b="1" kern="1200" baseline="0" dirty="0" smtClean="0">
                          <a:solidFill>
                            <a:schemeClr val="tx1"/>
                          </a:solidFill>
                          <a:effectLst/>
                          <a:latin typeface="+mn-lt"/>
                          <a:ea typeface="+mn-ea"/>
                          <a:cs typeface="+mn-cs"/>
                        </a:rPr>
                        <a:t>5 pkt</a:t>
                      </a:r>
                      <a:endParaRPr lang="pl-PL" sz="24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r>
                        <a:rPr lang="pl-PL" sz="2400" b="1" kern="1200" baseline="0" dirty="0" smtClean="0">
                          <a:solidFill>
                            <a:schemeClr val="tx1"/>
                          </a:solidFill>
                          <a:effectLst/>
                          <a:latin typeface="+mn-lt"/>
                          <a:ea typeface="+mn-ea"/>
                          <a:cs typeface="+mn-cs"/>
                        </a:rPr>
                        <a:t>2,5 pkt</a:t>
                      </a:r>
                      <a:endParaRPr lang="pl-PL" sz="24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1006512">
                <a:tc>
                  <a:txBody>
                    <a:bodyPr/>
                    <a:lstStyle/>
                    <a:p>
                      <a:pPr algn="ctr">
                        <a:lnSpc>
                          <a:spcPts val="1600"/>
                        </a:lnSpc>
                        <a:spcBef>
                          <a:spcPts val="0"/>
                        </a:spcBef>
                        <a:spcAft>
                          <a:spcPts val="0"/>
                        </a:spcAft>
                      </a:pPr>
                      <a:r>
                        <a:rPr lang="pl-PL" sz="16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6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2400" b="1" kern="1200" baseline="0" dirty="0" smtClean="0">
                          <a:solidFill>
                            <a:schemeClr val="tx1"/>
                          </a:solidFill>
                          <a:effectLst/>
                          <a:latin typeface="+mn-lt"/>
                          <a:ea typeface="+mn-ea"/>
                          <a:cs typeface="+mn-cs"/>
                        </a:rPr>
                        <a:t>10 pkt</a:t>
                      </a:r>
                      <a:endParaRPr lang="pl-PL" sz="2400" b="1" kern="1200" baseline="0" dirty="0">
                        <a:solidFill>
                          <a:schemeClr val="tx1"/>
                        </a:solidFill>
                        <a:effectLst/>
                        <a:latin typeface="+mn-lt"/>
                        <a:ea typeface="+mn-ea"/>
                        <a:cs typeface="+mn-cs"/>
                      </a:endParaRPr>
                    </a:p>
                  </a:txBody>
                  <a:tcPr marL="68580" marR="68580" marT="0" marB="0" anchor="ctr">
                    <a:solidFill>
                      <a:schemeClr val="accent1">
                        <a:lumMod val="40000"/>
                        <a:lumOff val="60000"/>
                      </a:schemeClr>
                    </a:solidFill>
                  </a:tcPr>
                </a:tc>
                <a:tc>
                  <a:txBody>
                    <a:bodyPr/>
                    <a:lstStyle/>
                    <a:p>
                      <a:pPr algn="ctr"/>
                      <a:r>
                        <a:rPr lang="pl-PL" sz="2400" b="1" kern="1200" baseline="0" dirty="0" smtClean="0">
                          <a:solidFill>
                            <a:schemeClr val="tx1"/>
                          </a:solidFill>
                          <a:effectLst/>
                          <a:latin typeface="+mn-lt"/>
                          <a:ea typeface="+mn-ea"/>
                          <a:cs typeface="+mn-cs"/>
                        </a:rPr>
                        <a:t>10 pkt</a:t>
                      </a:r>
                      <a:endParaRPr lang="pl-PL" sz="2400" b="1" kern="1200" baseline="0" dirty="0">
                        <a:solidFill>
                          <a:schemeClr val="tx1"/>
                        </a:solidFill>
                        <a:effectLst/>
                        <a:latin typeface="+mn-lt"/>
                        <a:ea typeface="+mn-ea"/>
                        <a:cs typeface="+mn-cs"/>
                      </a:endParaRPr>
                    </a:p>
                  </a:txBody>
                  <a:tcPr marL="68580" marR="68580" marT="0" marB="0" anchor="ctr">
                    <a:solidFill>
                      <a:schemeClr val="accent1">
                        <a:lumMod val="40000"/>
                        <a:lumOff val="60000"/>
                      </a:schemeClr>
                    </a:solidFill>
                  </a:tcPr>
                </a:tc>
                <a:tc>
                  <a:txBody>
                    <a:bodyPr/>
                    <a:lstStyle/>
                    <a:p>
                      <a:pPr algn="ctr"/>
                      <a:r>
                        <a:rPr lang="pl-PL" sz="2400" b="1" kern="1200" baseline="0" dirty="0" smtClean="0">
                          <a:solidFill>
                            <a:schemeClr val="tx1"/>
                          </a:solidFill>
                          <a:effectLst/>
                          <a:latin typeface="+mn-lt"/>
                          <a:ea typeface="+mn-ea"/>
                          <a:cs typeface="+mn-cs"/>
                        </a:rPr>
                        <a:t>5 pkt</a:t>
                      </a:r>
                      <a:endParaRPr lang="pl-PL" sz="2400" b="1" kern="1200" baseline="0" dirty="0">
                        <a:solidFill>
                          <a:schemeClr val="tx1"/>
                        </a:solidFill>
                        <a:effectLst/>
                        <a:latin typeface="+mn-lt"/>
                        <a:ea typeface="+mn-ea"/>
                        <a:cs typeface="+mn-cs"/>
                      </a:endParaRPr>
                    </a:p>
                  </a:txBody>
                  <a:tcPr marL="68580" marR="68580" marT="0" marB="0" anchor="ctr">
                    <a:solidFill>
                      <a:schemeClr val="accent1">
                        <a:lumMod val="40000"/>
                        <a:lumOff val="60000"/>
                      </a:schemeClr>
                    </a:solidFill>
                  </a:tcPr>
                </a:tc>
              </a:tr>
              <a:tr h="451853">
                <a:tc gridSpan="4">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                            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25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pPr algn="ctr">
                        <a:lnSpc>
                          <a:spcPts val="1600"/>
                        </a:lnSpc>
                        <a:spcBef>
                          <a:spcPts val="0"/>
                        </a:spcBef>
                        <a:spcAft>
                          <a:spcPts val="0"/>
                        </a:spcAft>
                      </a:pP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endParaRPr lang="pl-PL"/>
                    </a:p>
                  </a:txBody>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661588060"/>
              </p:ext>
            </p:extLst>
          </p:nvPr>
        </p:nvGraphicFramePr>
        <p:xfrm>
          <a:off x="4355976" y="908720"/>
          <a:ext cx="4788024" cy="1224136"/>
        </p:xfrm>
        <a:graphic>
          <a:graphicData uri="http://schemas.openxmlformats.org/drawingml/2006/table">
            <a:tbl>
              <a:tblPr firstRow="1" firstCol="1" bandRow="1">
                <a:tableStyleId>{5C22544A-7EE6-4342-B048-85BDC9FD1C3A}</a:tableStyleId>
              </a:tblPr>
              <a:tblGrid>
                <a:gridCol w="2448272"/>
                <a:gridCol w="2339752"/>
              </a:tblGrid>
              <a:tr h="1224136">
                <a:tc>
                  <a:txBody>
                    <a:bodyPr/>
                    <a:lstStyle/>
                    <a:p>
                      <a:pPr algn="ctr"/>
                      <a:r>
                        <a:rPr lang="pl-PL" sz="1600" b="1" kern="1200" baseline="0" dirty="0" smtClean="0">
                          <a:solidFill>
                            <a:schemeClr val="lt1"/>
                          </a:solidFill>
                          <a:effectLst/>
                          <a:latin typeface="+mn-lt"/>
                          <a:ea typeface="+mn-ea"/>
                          <a:cs typeface="+mn-cs"/>
                        </a:rPr>
                        <a:t>Wpływ projektu na wypełnianie luki w dostępie do technologii informatyczno-komunikacyjnych </a:t>
                      </a:r>
                      <a:endParaRPr lang="pl-PL" sz="1600" b="1" kern="1200" dirty="0">
                        <a:solidFill>
                          <a:schemeClr val="lt1"/>
                        </a:solidFill>
                        <a:effectLst/>
                        <a:latin typeface="+mn-lt"/>
                        <a:ea typeface="+mn-ea"/>
                        <a:cs typeface="+mn-cs"/>
                      </a:endParaRPr>
                    </a:p>
                  </a:txBody>
                  <a:tcPr marL="68580" marR="68580" marT="0" marB="0" anchor="ct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kern="1200" baseline="0" dirty="0" smtClean="0">
                          <a:solidFill>
                            <a:schemeClr val="lt1"/>
                          </a:solidFill>
                          <a:effectLst/>
                          <a:latin typeface="+mn-lt"/>
                          <a:ea typeface="+mn-ea"/>
                          <a:cs typeface="+mn-cs"/>
                        </a:rPr>
                        <a:t>Wpływ projektu na realizację adekwatnych celów i wsparcie działań wskazanych w Strategii ZIT AJ</a:t>
                      </a:r>
                    </a:p>
                  </a:txBody>
                  <a:tcPr marL="68580" marR="68580" marT="0" marB="0" anchor="ctr">
                    <a:solidFill>
                      <a:schemeClr val="tx2">
                        <a:lumMod val="50000"/>
                      </a:schemeClr>
                    </a:solidFill>
                  </a:tcPr>
                </a:tc>
              </a:tr>
            </a:tbl>
          </a:graphicData>
        </a:graphic>
      </p:graphicFrame>
    </p:spTree>
    <p:extLst>
      <p:ext uri="{BB962C8B-B14F-4D97-AF65-F5344CB8AC3E}">
        <p14:creationId xmlns:p14="http://schemas.microsoft.com/office/powerpoint/2010/main" val="1835398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5461</TotalTime>
  <Words>1085</Words>
  <Application>Microsoft Office PowerPoint</Application>
  <PresentationFormat>Pokaz na ekranie (4:3)</PresentationFormat>
  <Paragraphs>266</Paragraphs>
  <Slides>20</Slides>
  <Notes>3</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20</vt:i4>
      </vt:variant>
    </vt:vector>
  </HeadingPairs>
  <TitlesOfParts>
    <vt:vector size="27" baseType="lpstr">
      <vt:lpstr>Arial</vt:lpstr>
      <vt:lpstr>Calibri</vt:lpstr>
      <vt:lpstr>DejaVu Sans</vt:lpstr>
      <vt:lpstr>Times New Roman</vt:lpstr>
      <vt:lpstr>Verdana</vt:lpstr>
      <vt:lpstr>Motyw pakietu Office</vt:lpstr>
      <vt:lpstr>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Nabór 10.2.3  Zapewnienie równego dostępu do wysokiej jakości edukacji podstawowej, gimnazjalnej  i ponadgimnazjalnej – ZIT AJ   Alokacja: 8 964 318 PLN Liczba możliwych do zdobycia punktów będzie stanowić 50 % wszystkich możliwych  do zdobycia punktów   </vt:lpstr>
      <vt:lpstr> </vt:lpstr>
      <vt:lpstr>KRYTERIUM NR 1 Wpływ projektu na realizację Strategii ZIT  </vt:lpstr>
      <vt:lpstr>Prezentacja programu PowerPoint</vt:lpstr>
      <vt:lpstr>         KRYTERIUM NR 2 Wpływ realizacji projektu na realizację wartości docelowej wskaźników monitoringu  realizacji celów Strategii ZIT   </vt:lpstr>
      <vt:lpstr>Prezentacja programu PowerPoint</vt:lpstr>
      <vt:lpstr>Prezentacja programu PowerPoint</vt:lpstr>
      <vt:lpstr>Prezentacja programu PowerPoint</vt:lpstr>
      <vt:lpstr>Prezentacja programu PowerPoint</vt:lpstr>
      <vt:lpstr> KRYTERIUM NR 3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Aneta Płóciennik</cp:lastModifiedBy>
  <cp:revision>318</cp:revision>
  <dcterms:created xsi:type="dcterms:W3CDTF">2015-04-22T07:48:15Z</dcterms:created>
  <dcterms:modified xsi:type="dcterms:W3CDTF">2017-02-08T06:49:14Z</dcterms:modified>
</cp:coreProperties>
</file>