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colors22.xml" ContentType="application/vnd.openxmlformats-officedocument.drawingml.diagramColors+xml"/>
  <Override PartName="/ppt/slides/slide36.xml" ContentType="application/vnd.openxmlformats-officedocument.presentationml.slide+xml"/>
  <Override PartName="/ppt/slides/slide83.xml" ContentType="application/vnd.openxmlformats-officedocument.presentationml.slide+xml"/>
  <Override PartName="/ppt/diagrams/colors11.xml" ContentType="application/vnd.openxmlformats-officedocument.drawingml.diagramColors+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diagrams/layout9.xml" ContentType="application/vnd.openxmlformats-officedocument.drawingml.diagramLayout+xml"/>
  <Override PartName="/ppt/diagrams/data13.xml" ContentType="application/vnd.openxmlformats-officedocument.drawingml.diagramData+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drawing18.xml" ContentType="application/vnd.ms-office.drawingml.diagramDrawing+xml"/>
  <Override PartName="/ppt/notesSlides/notesSlide63.xml" ContentType="application/vnd.openxmlformats-officedocument.presentationml.notesSlide+xml"/>
  <Override PartName="/ppt/tableStyles.xml" ContentType="application/vnd.openxmlformats-officedocument.presentationml.tableStyles+xml"/>
  <Override PartName="/ppt/diagrams/layout17.xml" ContentType="application/vnd.openxmlformats-officedocument.drawingml.diagramLayout+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drawing21.xml" ContentType="application/vnd.ms-office.drawingml.diagramDrawing+xml"/>
  <Override PartName="/ppt/slides/slide77.xml" ContentType="application/vnd.openxmlformats-officedocument.presentationml.slide+xml"/>
  <Override PartName="/ppt/slides/slide88.xml" ContentType="application/vnd.openxmlformats-officedocument.presentationml.slide+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diagrams/drawing3.xml" ContentType="application/vnd.ms-office.drawingml.diagramDrawing+xml"/>
  <Override PartName="/ppt/diagrams/layout20.xml" ContentType="application/vnd.openxmlformats-officedocument.drawingml.diagramLayout+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notesSlides/notesSlide57.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diagrams/data21.xml" ContentType="application/vnd.openxmlformats-officedocument.drawingml.diagramData+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diagrams/layout6.xml" ContentType="application/vnd.openxmlformats-officedocument.drawingml.diagramLayout+xml"/>
  <Override PartName="/ppt/diagrams/data10.xml" ContentType="application/vnd.openxmlformats-officedocument.drawingml.diagramData+xml"/>
  <Override PartName="/ppt/notesSlides/notesSlide35.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diagrams/drawing8.xml" ContentType="application/vnd.ms-office.drawingml.diagramDrawing+xml"/>
  <Override PartName="/ppt/diagrams/quickStyle8.xml" ContentType="application/vnd.openxmlformats-officedocument.drawingml.diagramStyle+xml"/>
  <Override PartName="/ppt/diagrams/layout14.xml" ContentType="application/vnd.openxmlformats-officedocument.drawingml.diagramLayout+xml"/>
  <Override PartName="/ppt/slides/slide49.xml" ContentType="application/vnd.openxmlformats-officedocument.presentationml.slide+xml"/>
  <Override PartName="/ppt/notesSlides/notesSlide4.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diagrams/colors1.xml" ContentType="application/vnd.openxmlformats-officedocument.drawingml.diagramColors+xml"/>
  <Override PartName="/ppt/diagrams/colors13.xml" ContentType="application/vnd.openxmlformats-officedocument.drawingml.diagramColors+xml"/>
  <Override PartName="/ppt/notesSlides/notesSlide87.xml" ContentType="application/vnd.openxmlformats-officedocument.presentationml.notesSlide+xml"/>
  <Override PartName="/ppt/slides/slide27.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diagrams/data15.xml" ContentType="application/vnd.openxmlformats-officedocument.drawingml.diagramData+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diagrams/quickStyle19.xml" ContentType="application/vnd.openxmlformats-officedocument.drawingml.diagramStyle+xml"/>
  <Override PartName="/ppt/notesSlides/notesSlide65.xml" ContentType="application/vnd.openxmlformats-officedocument.presentationml.notesSlide+xml"/>
  <Override PartName="/ppt/slides/slide41.xml" ContentType="application/vnd.openxmlformats-officedocument.presentationml.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30.xml" ContentType="application/vnd.openxmlformats-officedocument.presentationml.slide+xml"/>
  <Override PartName="/ppt/notesSlides/notesSlide32.xml" ContentType="application/vnd.openxmlformats-officedocument.presentationml.notesSlide+xml"/>
  <Override PartName="/ppt/diagrams/layout19.xml" ContentType="application/vnd.openxmlformats-officedocument.drawingml.diagramLayout+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notesSlides/notesSlide50.xml" ContentType="application/vnd.openxmlformats-officedocument.presentationml.notesSlide+xml"/>
  <Override PartName="/ppt/diagrams/quickStyle22.xml" ContentType="application/vnd.openxmlformats-officedocument.drawingml.diagramStyle+xml"/>
  <Override PartName="/ppt/diagrams/drawing23.xml" ContentType="application/vnd.ms-office.drawingml.diagramDrawing+xml"/>
  <Override PartName="/ppt/slides/slide79.xml" ContentType="application/vnd.openxmlformats-officedocument.presentationml.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diagrams/layout4.xml" ContentType="application/vnd.openxmlformats-officedocument.drawingml.diagramLayout+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notesSlides/notesSlide40.xml" ContentType="application/vnd.openxmlformats-officedocument.presentationml.notesSlide+xml"/>
  <Override PartName="/ppt/diagrams/colors19.xml" ContentType="application/vnd.openxmlformats-officedocument.drawingml.diagramColors+xml"/>
  <Override PartName="/ppt/diagrams/quickStyle23.xml" ContentType="application/vnd.openxmlformats-officedocument.drawingml.diagramStyle+xml"/>
  <Override PartName="/ppt/notesSlides/notesSlide6.xml" ContentType="application/vnd.openxmlformats-officedocument.presentationml.notesSlide+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67.xml" ContentType="application/vnd.openxmlformats-officedocument.presentationml.notesSlid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diagrams/data20.xml" ContentType="application/vnd.openxmlformats-officedocument.drawingml.diagramData+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slides/slide48.xml" ContentType="application/vnd.openxmlformats-officedocument.presentationml.slide+xml"/>
  <Override PartName="/ppt/notesSlides/notesSlide3.xml" ContentType="application/vnd.openxmlformats-officedocument.presentationml.notesSlide+xml"/>
  <Override PartName="/ppt/diagrams/colors12.xml" ContentType="application/vnd.openxmlformats-officedocument.drawingml.diagramColors+xml"/>
  <Override PartName="/ppt/diagrams/colors23.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diagrams/drawing19.xml" ContentType="application/vnd.ms-office.drawingml.diagramDrawing+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slides/slide51.xml" ContentType="application/vnd.openxmlformats-officedocument.presentationml.slide+xml"/>
  <Override PartName="/ppt/diagrams/quickStyle18.xml" ContentType="application/vnd.openxmlformats-officedocument.drawingml.diagramStyle+xml"/>
  <Override PartName="/ppt/notesSlides/notesSlide53.xml" ContentType="application/vnd.openxmlformats-officedocument.presentationml.notesSlide+xml"/>
  <Override PartName="/ppt/slides/slide40.xml" ContentType="application/vnd.openxmlformats-officedocument.presentationml.slide+xml"/>
  <Override PartName="/ppt/diagrams/layout18.xml" ContentType="application/vnd.openxmlformats-officedocument.drawingml.diagramLayout+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3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10.xml" ContentType="application/vnd.openxmlformats-officedocument.drawingml.diagramStyle+xml"/>
  <Override PartName="/ppt/diagrams/drawing11.xml" ContentType="application/vnd.ms-office.drawingml.diagramDrawing+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slides/slide78.xml" ContentType="application/vnd.openxmlformats-officedocument.presentationml.slide+xml"/>
  <Override PartName="/ppt/handoutMasters/handoutMaster1.xml" ContentType="application/vnd.openxmlformats-officedocument.presentationml.handoutMaster+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quickStyle4.xml" ContentType="application/vnd.openxmlformats-officedocument.drawingml.diagramStyle+xml"/>
  <Override PartName="/ppt/diagrams/layout10.xml" ContentType="application/vnd.openxmlformats-officedocument.drawingml.diagram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45.xml" ContentType="application/vnd.openxmlformats-officedocument.presentationml.slide+xml"/>
  <Override PartName="/ppt/theme/theme3.xml" ContentType="application/vnd.openxmlformats-officedocument.theme+xml"/>
  <Override PartName="/ppt/diagrams/colors20.xml" ContentType="application/vnd.openxmlformats-officedocument.drawingml.diagramColors+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34.xml" ContentType="application/vnd.openxmlformats-officedocument.presentationml.slide+xml"/>
  <Override PartName="/ppt/slides/slide81.xml" ContentType="application/vnd.openxmlformats-officedocument.presentationml.slide+xml"/>
  <Override PartName="/ppt/diagrams/data11.xml" ContentType="application/vnd.openxmlformats-officedocument.drawingml.diagramData+xml"/>
  <Override PartName="/ppt/notesSlides/notesSlide36.xml" ContentType="application/vnd.openxmlformats-officedocument.presentationml.notesSlide+xml"/>
  <Override PartName="/ppt/notesSlides/notesSlide83.xml" ContentType="application/vnd.openxmlformats-officedocument.presentationml.notesSlid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72.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drawing16.xml" ContentType="application/vnd.ms-office.drawingml.diagramDrawing+xml"/>
  <Override PartName="/ppt/notesSlides/notesSlide6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2" r:id="rId1"/>
  </p:sldMasterIdLst>
  <p:notesMasterIdLst>
    <p:notesMasterId r:id="rId90"/>
  </p:notesMasterIdLst>
  <p:handoutMasterIdLst>
    <p:handoutMasterId r:id="rId91"/>
  </p:handoutMasterIdLst>
  <p:sldIdLst>
    <p:sldId id="373" r:id="rId2"/>
    <p:sldId id="559" r:id="rId3"/>
    <p:sldId id="560" r:id="rId4"/>
    <p:sldId id="630" r:id="rId5"/>
    <p:sldId id="565" r:id="rId6"/>
    <p:sldId id="631" r:id="rId7"/>
    <p:sldId id="632" r:id="rId8"/>
    <p:sldId id="633" r:id="rId9"/>
    <p:sldId id="634" r:id="rId10"/>
    <p:sldId id="635" r:id="rId11"/>
    <p:sldId id="636" r:id="rId12"/>
    <p:sldId id="637" r:id="rId13"/>
    <p:sldId id="641" r:id="rId14"/>
    <p:sldId id="720" r:id="rId15"/>
    <p:sldId id="722" r:id="rId16"/>
    <p:sldId id="721" r:id="rId17"/>
    <p:sldId id="638" r:id="rId18"/>
    <p:sldId id="639" r:id="rId19"/>
    <p:sldId id="640" r:id="rId20"/>
    <p:sldId id="642" r:id="rId21"/>
    <p:sldId id="643" r:id="rId22"/>
    <p:sldId id="644" r:id="rId23"/>
    <p:sldId id="645" r:id="rId24"/>
    <p:sldId id="646" r:id="rId25"/>
    <p:sldId id="647" r:id="rId26"/>
    <p:sldId id="648" r:id="rId27"/>
    <p:sldId id="649" r:id="rId28"/>
    <p:sldId id="650" r:id="rId29"/>
    <p:sldId id="651" r:id="rId30"/>
    <p:sldId id="652" r:id="rId31"/>
    <p:sldId id="653" r:id="rId32"/>
    <p:sldId id="654" r:id="rId33"/>
    <p:sldId id="658" r:id="rId34"/>
    <p:sldId id="659" r:id="rId35"/>
    <p:sldId id="672" r:id="rId36"/>
    <p:sldId id="668" r:id="rId37"/>
    <p:sldId id="673" r:id="rId38"/>
    <p:sldId id="674" r:id="rId39"/>
    <p:sldId id="669" r:id="rId40"/>
    <p:sldId id="675" r:id="rId41"/>
    <p:sldId id="676" r:id="rId42"/>
    <p:sldId id="677" r:id="rId43"/>
    <p:sldId id="678" r:id="rId44"/>
    <p:sldId id="563" r:id="rId45"/>
    <p:sldId id="718" r:id="rId46"/>
    <p:sldId id="681" r:id="rId47"/>
    <p:sldId id="683" r:id="rId48"/>
    <p:sldId id="682" r:id="rId49"/>
    <p:sldId id="686" r:id="rId50"/>
    <p:sldId id="684" r:id="rId51"/>
    <p:sldId id="685" r:id="rId52"/>
    <p:sldId id="687" r:id="rId53"/>
    <p:sldId id="688" r:id="rId54"/>
    <p:sldId id="689" r:id="rId55"/>
    <p:sldId id="690" r:id="rId56"/>
    <p:sldId id="691" r:id="rId57"/>
    <p:sldId id="692" r:id="rId58"/>
    <p:sldId id="694" r:id="rId59"/>
    <p:sldId id="693" r:id="rId60"/>
    <p:sldId id="696" r:id="rId61"/>
    <p:sldId id="695" r:id="rId62"/>
    <p:sldId id="697" r:id="rId63"/>
    <p:sldId id="698" r:id="rId64"/>
    <p:sldId id="699" r:id="rId65"/>
    <p:sldId id="700" r:id="rId66"/>
    <p:sldId id="705" r:id="rId67"/>
    <p:sldId id="701" r:id="rId68"/>
    <p:sldId id="702" r:id="rId69"/>
    <p:sldId id="703" r:id="rId70"/>
    <p:sldId id="706" r:id="rId71"/>
    <p:sldId id="707" r:id="rId72"/>
    <p:sldId id="708" r:id="rId73"/>
    <p:sldId id="709" r:id="rId74"/>
    <p:sldId id="710" r:id="rId75"/>
    <p:sldId id="711" r:id="rId76"/>
    <p:sldId id="713" r:id="rId77"/>
    <p:sldId id="714" r:id="rId78"/>
    <p:sldId id="715" r:id="rId79"/>
    <p:sldId id="716" r:id="rId80"/>
    <p:sldId id="717" r:id="rId81"/>
    <p:sldId id="679" r:id="rId82"/>
    <p:sldId id="719" r:id="rId83"/>
    <p:sldId id="680" r:id="rId84"/>
    <p:sldId id="665" r:id="rId85"/>
    <p:sldId id="666" r:id="rId86"/>
    <p:sldId id="600" r:id="rId87"/>
    <p:sldId id="601" r:id="rId88"/>
    <p:sldId id="520" r:id="rId89"/>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in Bora" initials="MB" lastIdx="3" clrIdx="0">
    <p:extLst>
      <p:ext uri="{19B8F6BF-5375-455C-9EA6-DF929625EA0E}">
        <p15:presenceInfo xmlns:p15="http://schemas.microsoft.com/office/powerpoint/2012/main" xmlns="" userId="S-1-5-21-993268263-2097026863-2477634896-35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4C51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yl pośredni 1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1" autoAdjust="0"/>
    <p:restoredTop sz="85995" autoAdjust="0"/>
  </p:normalViewPr>
  <p:slideViewPr>
    <p:cSldViewPr>
      <p:cViewPr varScale="1">
        <p:scale>
          <a:sx n="93" d="100"/>
          <a:sy n="93" d="100"/>
        </p:scale>
        <p:origin x="-64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350"/>
    </p:cViewPr>
  </p:sorterViewPr>
  <p:notesViewPr>
    <p:cSldViewPr>
      <p:cViewPr varScale="1">
        <p:scale>
          <a:sx n="82" d="100"/>
          <a:sy n="82" d="100"/>
        </p:scale>
        <p:origin x="3972" y="84"/>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_rels/data22.xml.rels><?xml version="1.0" encoding="UTF-8" standalone="yes"?>
<Relationships xmlns="http://schemas.openxmlformats.org/package/2006/relationships"><Relationship Id="rId1" Type="http://schemas.openxmlformats.org/officeDocument/2006/relationships/hyperlink" Target="http://www.generator-efs.dolnyslask.p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Poprawność wypełnienia wniosku</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400" dirty="0"/>
            <a:t>Projekt jest </a:t>
          </a:r>
          <a:r>
            <a:rPr lang="pl-PL" sz="1400" b="1" dirty="0"/>
            <a:t>zgodny z typem projektów </a:t>
          </a:r>
          <a:r>
            <a:rPr lang="pl-PL" sz="1400" dirty="0"/>
            <a:t>dopuszczonych </a:t>
          </a:r>
          <a:br>
            <a:rPr lang="pl-PL" sz="1400" dirty="0"/>
          </a:br>
          <a:r>
            <a:rPr lang="pl-PL" sz="1400" dirty="0"/>
            <a:t>do dofinansowania w regulaminie konkursu.</a:t>
          </a:r>
          <a:endParaRPr lang="pl-PL" sz="1400" b="1" u="sng"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dirty="0">
              <a:solidFill>
                <a:schemeClr val="tx1"/>
              </a:solidFill>
            </a:rPr>
            <a:t>2. </a:t>
          </a:r>
          <a:r>
            <a:rPr lang="pl-PL" sz="1600" b="1" dirty="0" err="1">
              <a:solidFill>
                <a:schemeClr val="tx1"/>
              </a:solidFill>
            </a:rPr>
            <a:t>Kwalifikowalność</a:t>
          </a:r>
          <a:r>
            <a:rPr lang="pl-PL" sz="1600" b="1" dirty="0">
              <a:solidFill>
                <a:schemeClr val="tx1"/>
              </a:solidFill>
            </a:rPr>
            <a:t> typu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Wniosek o dofinansowanie został sporządzony w języku polskim oraz </a:t>
          </a:r>
          <a:r>
            <a:rPr lang="pl-PL" sz="1400" b="1" dirty="0"/>
            <a:t>złożony w odpowiedzi na właściwy konkurs. </a:t>
          </a:r>
          <a:r>
            <a:rPr lang="pl-PL" sz="1400" dirty="0"/>
            <a:t>Wniosek o dofinansowanie oraz załączniki zostały </a:t>
          </a:r>
          <a:r>
            <a:rPr lang="pl-PL" sz="1400" b="1" dirty="0"/>
            <a:t>podpisane zgodnie z prawem reprezentacji. </a:t>
          </a: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0837F47E-9555-4687-A14A-324DD99EBBC1}" type="presOf" srcId="{1A53B528-4B73-4476-AAA3-DA53D8694E89}" destId="{A82570EB-9047-4C30-B34C-BC41F943A042}" srcOrd="0" destOrd="0" presId="urn:microsoft.com/office/officeart/2005/8/layout/vList5"/>
    <dgm:cxn modelId="{BD265B88-B404-4F5F-8E25-11652EFA2BB1}" type="presOf" srcId="{32EE9BBF-B02B-4DE9-A826-A3930A24887B}" destId="{5DB3C171-F262-490B-B8BB-BFFA46B0586B}"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8DDFBD62-E0E5-4D28-AD96-CE4BA94BBB8B}" type="presOf" srcId="{DA6E603D-E34D-4EC6-B48D-740809166CA4}" destId="{6057DA86-162F-440C-8D5E-0A6D86B8CF0F}" srcOrd="0" destOrd="0" presId="urn:microsoft.com/office/officeart/2005/8/layout/vList5"/>
    <dgm:cxn modelId="{A02EC93F-226D-401F-A2D3-D6AEB65B11CB}" type="presOf" srcId="{621AB93B-5B7B-404A-AAC6-82585374894E}" destId="{30A5BAFA-D867-4432-A555-078896BF780D}" srcOrd="0" destOrd="0" presId="urn:microsoft.com/office/officeart/2005/8/layout/vList5"/>
    <dgm:cxn modelId="{BD3915B8-0D84-4FBC-8C17-50C9489290C8}" type="presOf" srcId="{9C158368-C9E0-4942-8526-5CE49BCD721C}" destId="{EC26B3CA-5F55-4ED6-AEA1-83422FEC2FA3}"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AA76611F-CF12-42A2-AA87-510D7A476138}" type="presParOf" srcId="{A82570EB-9047-4C30-B34C-BC41F943A042}" destId="{74CEAA77-1A9F-4EE7-8009-B36DC94847D6}" srcOrd="0" destOrd="0" presId="urn:microsoft.com/office/officeart/2005/8/layout/vList5"/>
    <dgm:cxn modelId="{4F2AA72F-D9AD-489D-AE6A-8331659024D2}" type="presParOf" srcId="{74CEAA77-1A9F-4EE7-8009-B36DC94847D6}" destId="{30A5BAFA-D867-4432-A555-078896BF780D}" srcOrd="0" destOrd="0" presId="urn:microsoft.com/office/officeart/2005/8/layout/vList5"/>
    <dgm:cxn modelId="{350E36B3-47B4-45C5-AA77-803EE57431AB}" type="presParOf" srcId="{74CEAA77-1A9F-4EE7-8009-B36DC94847D6}" destId="{5DB3C171-F262-490B-B8BB-BFFA46B0586B}" srcOrd="1" destOrd="0" presId="urn:microsoft.com/office/officeart/2005/8/layout/vList5"/>
    <dgm:cxn modelId="{7E714A9F-EF91-4D63-8743-AEDA131255E2}" type="presParOf" srcId="{A82570EB-9047-4C30-B34C-BC41F943A042}" destId="{21203062-3061-4CFA-A1DC-A3C8D1B70C6A}" srcOrd="1" destOrd="0" presId="urn:microsoft.com/office/officeart/2005/8/layout/vList5"/>
    <dgm:cxn modelId="{FB57FE79-DD40-4F48-8CB6-D2E70F55E7A4}" type="presParOf" srcId="{A82570EB-9047-4C30-B34C-BC41F943A042}" destId="{AAC7EB03-0D34-4E53-AA54-FF39894E56F4}" srcOrd="2" destOrd="0" presId="urn:microsoft.com/office/officeart/2005/8/layout/vList5"/>
    <dgm:cxn modelId="{F0CDF26D-6CB2-483A-BD92-75CB18D7285D}" type="presParOf" srcId="{AAC7EB03-0D34-4E53-AA54-FF39894E56F4}" destId="{EC26B3CA-5F55-4ED6-AEA1-83422FEC2FA3}" srcOrd="0" destOrd="0" presId="urn:microsoft.com/office/officeart/2005/8/layout/vList5"/>
    <dgm:cxn modelId="{EED45D53-C779-4CB6-BA14-9C37B0852D29}"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7. </a:t>
          </a:r>
          <a:r>
            <a:rPr lang="pl-PL" sz="1600" b="1" dirty="0" smtClean="0">
              <a:solidFill>
                <a:schemeClr val="tx1"/>
              </a:solidFill>
            </a:rPr>
            <a:t>Wskaźniki obligatoryjne dla danego typu projektu</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smtClean="0"/>
            <a:t>Czy zaplanowane w ramach projektu zadania są zgodne z określonym minimalnym standardem usług oraz wydatki są zgodne z katalogiem stawek, określonym dla danego konkursu?</a:t>
          </a:r>
          <a:endParaRPr lang="pl-PL" sz="1400" b="0"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8. </a:t>
          </a:r>
          <a:r>
            <a:rPr lang="pl-PL" sz="1600" b="1" dirty="0" smtClean="0">
              <a:solidFill>
                <a:schemeClr val="tx1"/>
              </a:solidFill>
            </a:rPr>
            <a:t>Kryterium zgodności ze standardem usług i katalogiem stawek</a:t>
          </a:r>
          <a:endParaRPr lang="pl-PL" sz="1600" b="1" dirty="0">
            <a:solidFill>
              <a:schemeClr val="tx1"/>
            </a:solidFill>
          </a:endParaRP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smtClean="0"/>
            <a:t>Czy wniosek o dofinansowanie projektu zawiera wszystkie wskaźniki obligatoryjne dla danego typu projektu (w tym wskaźniki z ram wykonania, jeśli są takie które odpowiadają zakresowi projektu) z przypisaną wartością docelową większą od zera?</a:t>
          </a:r>
          <a:endParaRPr lang="pl-PL" sz="1400" b="0"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271" custLinFactNeighborY="-1126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4BC2F366-136C-4CB7-841B-04B554CD612E}" type="presOf" srcId="{DA6E603D-E34D-4EC6-B48D-740809166CA4}" destId="{6057DA86-162F-440C-8D5E-0A6D86B8CF0F}" srcOrd="0" destOrd="0" presId="urn:microsoft.com/office/officeart/2005/8/layout/vList5"/>
    <dgm:cxn modelId="{7CDCEAD2-E5F8-46FA-AE68-D3768D22A43E}" type="presOf" srcId="{1A53B528-4B73-4476-AAA3-DA53D8694E89}" destId="{A82570EB-9047-4C30-B34C-BC41F943A042}" srcOrd="0" destOrd="0" presId="urn:microsoft.com/office/officeart/2005/8/layout/vList5"/>
    <dgm:cxn modelId="{58451AB5-1270-4D04-908B-D0994F1546BF}" type="presOf" srcId="{32EE9BBF-B02B-4DE9-A826-A3930A24887B}" destId="{5DB3C171-F262-490B-B8BB-BFFA46B0586B}"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4BB0A072-3577-4CDE-96C0-C146A20CCB30}" type="presOf" srcId="{621AB93B-5B7B-404A-AAC6-82585374894E}" destId="{30A5BAFA-D867-4432-A555-078896BF780D}" srcOrd="0" destOrd="0" presId="urn:microsoft.com/office/officeart/2005/8/layout/vList5"/>
    <dgm:cxn modelId="{B2761DFA-D4A5-415B-A4A8-B954187DE968}" type="presOf" srcId="{9C158368-C9E0-4942-8526-5CE49BCD721C}" destId="{EC26B3CA-5F55-4ED6-AEA1-83422FEC2FA3}"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9FC60830-4C6F-4CFD-8578-A96F00F0F187}" type="presParOf" srcId="{A82570EB-9047-4C30-B34C-BC41F943A042}" destId="{74CEAA77-1A9F-4EE7-8009-B36DC94847D6}" srcOrd="0" destOrd="0" presId="urn:microsoft.com/office/officeart/2005/8/layout/vList5"/>
    <dgm:cxn modelId="{12414409-4905-4828-8FD5-69ACD18C1F0C}" type="presParOf" srcId="{74CEAA77-1A9F-4EE7-8009-B36DC94847D6}" destId="{30A5BAFA-D867-4432-A555-078896BF780D}" srcOrd="0" destOrd="0" presId="urn:microsoft.com/office/officeart/2005/8/layout/vList5"/>
    <dgm:cxn modelId="{093F11BC-72A4-4314-BEBE-B8394AB2B79C}" type="presParOf" srcId="{74CEAA77-1A9F-4EE7-8009-B36DC94847D6}" destId="{5DB3C171-F262-490B-B8BB-BFFA46B0586B}" srcOrd="1" destOrd="0" presId="urn:microsoft.com/office/officeart/2005/8/layout/vList5"/>
    <dgm:cxn modelId="{B04C5DA4-2926-4850-BB3A-738C2DA8548B}" type="presParOf" srcId="{A82570EB-9047-4C30-B34C-BC41F943A042}" destId="{21203062-3061-4CFA-A1DC-A3C8D1B70C6A}" srcOrd="1" destOrd="0" presId="urn:microsoft.com/office/officeart/2005/8/layout/vList5"/>
    <dgm:cxn modelId="{F6E80F2E-2555-4229-9398-71428ACAADE6}" type="presParOf" srcId="{A82570EB-9047-4C30-B34C-BC41F943A042}" destId="{AAC7EB03-0D34-4E53-AA54-FF39894E56F4}" srcOrd="2" destOrd="0" presId="urn:microsoft.com/office/officeart/2005/8/layout/vList5"/>
    <dgm:cxn modelId="{DE1BC35F-788C-440C-8260-6929F3BC8A38}" type="presParOf" srcId="{AAC7EB03-0D34-4E53-AA54-FF39894E56F4}" destId="{EC26B3CA-5F55-4ED6-AEA1-83422FEC2FA3}" srcOrd="0" destOrd="0" presId="urn:microsoft.com/office/officeart/2005/8/layout/vList5"/>
    <dgm:cxn modelId="{426F286C-9365-4397-B8E2-B665BD245A54}"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9. </a:t>
          </a:r>
          <a:r>
            <a:rPr lang="pl-PL" sz="1600" b="1" dirty="0" smtClean="0">
              <a:solidFill>
                <a:schemeClr val="tx1"/>
              </a:solidFill>
            </a:rPr>
            <a:t>Kryterium budżetu projektu</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smtClean="0"/>
            <a:t>Czy projekt jest zgodny z zapisami </a:t>
          </a:r>
          <a:r>
            <a:rPr lang="pl-PL" sz="1400" dirty="0" err="1" smtClean="0"/>
            <a:t>SzOOP</a:t>
          </a:r>
          <a:r>
            <a:rPr lang="pl-PL" sz="1400" dirty="0" smtClean="0"/>
            <a:t> RPO WD 2014-2020?</a:t>
          </a:r>
          <a:endParaRPr lang="pl-PL" sz="1400" b="0"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10. </a:t>
          </a:r>
          <a:r>
            <a:rPr lang="pl-PL" sz="1600" b="1" dirty="0" smtClean="0">
              <a:solidFill>
                <a:schemeClr val="tx1"/>
              </a:solidFill>
            </a:rPr>
            <a:t>Kryterium zgodności z </a:t>
          </a:r>
          <a:r>
            <a:rPr lang="pl-PL" sz="1600" b="1" dirty="0" err="1" smtClean="0">
              <a:solidFill>
                <a:schemeClr val="tx1"/>
              </a:solidFill>
            </a:rPr>
            <a:t>SzOOP</a:t>
          </a:r>
          <a:endParaRPr lang="pl-PL" sz="1600" b="1" dirty="0">
            <a:solidFill>
              <a:schemeClr val="tx1"/>
            </a:solidFill>
          </a:endParaRP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smtClean="0"/>
            <a:t>Czy wszystkie wydatki są </a:t>
          </a:r>
          <a:r>
            <a:rPr lang="pl-PL" sz="1400" dirty="0" err="1" smtClean="0"/>
            <a:t>kwalifikowalne</a:t>
          </a:r>
          <a:r>
            <a:rPr lang="pl-PL" sz="1400" dirty="0" smtClean="0"/>
            <a:t>?</a:t>
          </a:r>
          <a:endParaRPr lang="pl-PL" sz="1400" b="0"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271" custLinFactNeighborY="-1126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E1EAAC72-6E3A-49D3-96E4-4A2101275191}" type="presOf" srcId="{32EE9BBF-B02B-4DE9-A826-A3930A24887B}" destId="{5DB3C171-F262-490B-B8BB-BFFA46B0586B}" srcOrd="0" destOrd="0"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AB30F14B-0319-4D2D-A4A0-642A3882F5D8}" type="presOf" srcId="{1A53B528-4B73-4476-AAA3-DA53D8694E89}" destId="{A82570EB-9047-4C30-B34C-BC41F943A042}" srcOrd="0" destOrd="0" presId="urn:microsoft.com/office/officeart/2005/8/layout/vList5"/>
    <dgm:cxn modelId="{5571C932-E39C-432F-A2B9-7E13EBBA3F34}" type="presOf" srcId="{9C158368-C9E0-4942-8526-5CE49BCD721C}" destId="{EC26B3CA-5F55-4ED6-AEA1-83422FEC2FA3}" srcOrd="0" destOrd="0" presId="urn:microsoft.com/office/officeart/2005/8/layout/vList5"/>
    <dgm:cxn modelId="{27997E51-D333-46EB-8F81-286C6BA541A2}" type="presOf" srcId="{DA6E603D-E34D-4EC6-B48D-740809166CA4}" destId="{6057DA86-162F-440C-8D5E-0A6D86B8CF0F}"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CF847BD4-7B07-45DB-AF98-A0752ECB1DF4}" type="presOf" srcId="{621AB93B-5B7B-404A-AAC6-82585374894E}" destId="{30A5BAFA-D867-4432-A555-078896BF780D}"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7C471467-2AAA-4BFB-BE59-D3B8C83576B4}" type="presParOf" srcId="{A82570EB-9047-4C30-B34C-BC41F943A042}" destId="{74CEAA77-1A9F-4EE7-8009-B36DC94847D6}" srcOrd="0" destOrd="0" presId="urn:microsoft.com/office/officeart/2005/8/layout/vList5"/>
    <dgm:cxn modelId="{7FC4657B-D8C1-448F-8A3D-B5003F97F8A8}" type="presParOf" srcId="{74CEAA77-1A9F-4EE7-8009-B36DC94847D6}" destId="{30A5BAFA-D867-4432-A555-078896BF780D}" srcOrd="0" destOrd="0" presId="urn:microsoft.com/office/officeart/2005/8/layout/vList5"/>
    <dgm:cxn modelId="{387D7ACF-CE76-454C-9CF4-7F6E5E8279D8}" type="presParOf" srcId="{74CEAA77-1A9F-4EE7-8009-B36DC94847D6}" destId="{5DB3C171-F262-490B-B8BB-BFFA46B0586B}" srcOrd="1" destOrd="0" presId="urn:microsoft.com/office/officeart/2005/8/layout/vList5"/>
    <dgm:cxn modelId="{52DA23B9-DE3E-44E8-AD84-62ADB5830CAC}" type="presParOf" srcId="{A82570EB-9047-4C30-B34C-BC41F943A042}" destId="{21203062-3061-4CFA-A1DC-A3C8D1B70C6A}" srcOrd="1" destOrd="0" presId="urn:microsoft.com/office/officeart/2005/8/layout/vList5"/>
    <dgm:cxn modelId="{9A856B25-70F8-48DE-8A27-D8983E4CD090}" type="presParOf" srcId="{A82570EB-9047-4C30-B34C-BC41F943A042}" destId="{AAC7EB03-0D34-4E53-AA54-FF39894E56F4}" srcOrd="2" destOrd="0" presId="urn:microsoft.com/office/officeart/2005/8/layout/vList5"/>
    <dgm:cxn modelId="{8194B4F1-5539-49AE-AF98-6E3A3EFCCFDA}" type="presParOf" srcId="{AAC7EB03-0D34-4E53-AA54-FF39894E56F4}" destId="{EC26B3CA-5F55-4ED6-AEA1-83422FEC2FA3}" srcOrd="0" destOrd="0" presId="urn:microsoft.com/office/officeart/2005/8/layout/vList5"/>
    <dgm:cxn modelId="{2ACD934A-4781-4582-ACCE-930A3A63CD0B}"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11. </a:t>
          </a:r>
          <a:r>
            <a:rPr lang="pl-PL" sz="1600" b="1" dirty="0" smtClean="0">
              <a:solidFill>
                <a:schemeClr val="tx1"/>
              </a:solidFill>
            </a:rPr>
            <a:t>Kryterium spełnienia minimalnych wymagań</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dirty="0" smtClean="0">
              <a:latin typeface="+mn-lt"/>
            </a:rPr>
            <a:t>Czy wniosek otrzymał:</a:t>
          </a:r>
          <a:endParaRPr lang="pl-PL" sz="1200" b="0" dirty="0">
            <a:latin typeface="+mn-lt"/>
          </a:endParaRP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261D9835-4E99-431E-B108-2F99E604CFB1}">
      <dgm:prSet custT="1"/>
      <dgm:spPr/>
      <dgm:t>
        <a:bodyPr/>
        <a:lstStyle/>
        <a:p>
          <a:r>
            <a:rPr lang="pl-PL" sz="1200" dirty="0" smtClean="0">
              <a:latin typeface="+mn-lt"/>
            </a:rPr>
            <a:t>co najmniej 50% punktów w poszczególnych kryteriach merytorycznych oraz</a:t>
          </a:r>
          <a:endParaRPr lang="pl-PL" sz="1200" dirty="0">
            <a:latin typeface="+mn-lt"/>
          </a:endParaRPr>
        </a:p>
      </dgm:t>
    </dgm:pt>
    <dgm:pt modelId="{2C1F4707-7E87-46EA-9692-C84A8F0D7248}" type="parTrans" cxnId="{F794A62B-303A-4DE8-BFDC-2E3DF7695F80}">
      <dgm:prSet/>
      <dgm:spPr/>
      <dgm:t>
        <a:bodyPr/>
        <a:lstStyle/>
        <a:p>
          <a:endParaRPr lang="pl-PL"/>
        </a:p>
      </dgm:t>
    </dgm:pt>
    <dgm:pt modelId="{92A41803-DF49-4C6C-A35C-597C9B592D91}" type="sibTrans" cxnId="{F794A62B-303A-4DE8-BFDC-2E3DF7695F80}">
      <dgm:prSet/>
      <dgm:spPr/>
      <dgm:t>
        <a:bodyPr/>
        <a:lstStyle/>
        <a:p>
          <a:endParaRPr lang="pl-PL"/>
        </a:p>
      </dgm:t>
    </dgm:pt>
    <dgm:pt modelId="{184D50CA-9455-4658-B86D-44DA03939CF9}">
      <dgm:prSet custT="1"/>
      <dgm:spPr/>
      <dgm:t>
        <a:bodyPr/>
        <a:lstStyle/>
        <a:p>
          <a:r>
            <a:rPr lang="pl-PL" sz="1200" dirty="0" smtClean="0">
              <a:latin typeface="+mn-lt"/>
            </a:rPr>
            <a:t>pozytywną ocenę za spełnienie kryteriów horyzontalnych oraz kryteriów merytorycznych nr 7, 8, 9 i 10</a:t>
          </a:r>
          <a:r>
            <a:rPr lang="pl-PL" sz="1200" baseline="30000" dirty="0" smtClean="0">
              <a:latin typeface="+mn-lt"/>
            </a:rPr>
            <a:t>*</a:t>
          </a:r>
          <a:r>
            <a:rPr lang="pl-PL" sz="1200" dirty="0" smtClean="0">
              <a:latin typeface="+mn-lt"/>
            </a:rPr>
            <a:t>?</a:t>
          </a:r>
          <a:endParaRPr lang="pl-PL" sz="1200" dirty="0">
            <a:latin typeface="+mn-lt"/>
          </a:endParaRPr>
        </a:p>
      </dgm:t>
    </dgm:pt>
    <dgm:pt modelId="{5D6F3F45-83A5-4F57-9EC6-A46FFC504C01}" type="parTrans" cxnId="{8C1874A1-95D3-4453-BE71-54876D9B2BED}">
      <dgm:prSet/>
      <dgm:spPr/>
      <dgm:t>
        <a:bodyPr/>
        <a:lstStyle/>
        <a:p>
          <a:endParaRPr lang="pl-PL"/>
        </a:p>
      </dgm:t>
    </dgm:pt>
    <dgm:pt modelId="{3AD42599-1444-468C-BBB6-F7C98332F2F9}" type="sibTrans" cxnId="{8C1874A1-95D3-4453-BE71-54876D9B2BED}">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ScaleY="43333" custLinFactNeighborX="208" custLinFactNeighborY="-1667">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1" custScaleY="39970" custLinFactNeighborX="544" custLinFactNeighborY="-848">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8DEBC291-894C-4C99-BAFF-2CD25C8EABAF}" type="presOf" srcId="{1A53B528-4B73-4476-AAA3-DA53D8694E89}" destId="{A82570EB-9047-4C30-B34C-BC41F943A042}" srcOrd="0" destOrd="0" presId="urn:microsoft.com/office/officeart/2005/8/layout/vList5"/>
    <dgm:cxn modelId="{85782114-FEFF-4E19-8BAF-BD1203F978F9}" type="presOf" srcId="{184D50CA-9455-4658-B86D-44DA03939CF9}" destId="{5DB3C171-F262-490B-B8BB-BFFA46B0586B}" srcOrd="0" destOrd="2" presId="urn:microsoft.com/office/officeart/2005/8/layout/vList5"/>
    <dgm:cxn modelId="{EF86FFA2-DD3E-41B9-9E7C-81F9EB5187F8}" type="presOf" srcId="{261D9835-4E99-431E-B108-2F99E604CFB1}" destId="{5DB3C171-F262-490B-B8BB-BFFA46B0586B}" srcOrd="0" destOrd="1" presId="urn:microsoft.com/office/officeart/2005/8/layout/vList5"/>
    <dgm:cxn modelId="{5D03DEB9-F153-44EE-A1E0-52C68EDD4BAF}" type="presOf" srcId="{621AB93B-5B7B-404A-AAC6-82585374894E}" destId="{30A5BAFA-D867-4432-A555-078896BF780D}" srcOrd="0" destOrd="0" presId="urn:microsoft.com/office/officeart/2005/8/layout/vList5"/>
    <dgm:cxn modelId="{F794A62B-303A-4DE8-BFDC-2E3DF7695F80}" srcId="{32EE9BBF-B02B-4DE9-A826-A3930A24887B}" destId="{261D9835-4E99-431E-B108-2F99E604CFB1}" srcOrd="0" destOrd="0" parTransId="{2C1F4707-7E87-46EA-9692-C84A8F0D7248}" sibTransId="{92A41803-DF49-4C6C-A35C-597C9B592D91}"/>
    <dgm:cxn modelId="{17D46329-C80B-4AAE-BF78-6BBDC00D4AD5}" type="presOf" srcId="{32EE9BBF-B02B-4DE9-A826-A3930A24887B}" destId="{5DB3C171-F262-490B-B8BB-BFFA46B0586B}"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8C1874A1-95D3-4453-BE71-54876D9B2BED}" srcId="{32EE9BBF-B02B-4DE9-A826-A3930A24887B}" destId="{184D50CA-9455-4658-B86D-44DA03939CF9}" srcOrd="1" destOrd="0" parTransId="{5D6F3F45-83A5-4F57-9EC6-A46FFC504C01}" sibTransId="{3AD42599-1444-468C-BBB6-F7C98332F2F9}"/>
    <dgm:cxn modelId="{E7F75E4A-7136-43BC-AF9E-8DBBC0B94D0B}" type="presParOf" srcId="{A82570EB-9047-4C30-B34C-BC41F943A042}" destId="{74CEAA77-1A9F-4EE7-8009-B36DC94847D6}" srcOrd="0" destOrd="0" presId="urn:microsoft.com/office/officeart/2005/8/layout/vList5"/>
    <dgm:cxn modelId="{2FE01952-98CC-4403-847F-AD0C656E415C}" type="presParOf" srcId="{74CEAA77-1A9F-4EE7-8009-B36DC94847D6}" destId="{30A5BAFA-D867-4432-A555-078896BF780D}" srcOrd="0" destOrd="0" presId="urn:microsoft.com/office/officeart/2005/8/layout/vList5"/>
    <dgm:cxn modelId="{FD62466B-EE4E-47C2-BCD7-C7C91DADDDBE}"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Kryterium zgodności projektu z prawem</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Czy projekt jest </a:t>
          </a:r>
          <a:r>
            <a:rPr lang="pl-PL" sz="1400" b="1" dirty="0"/>
            <a:t>zgodny z zasadą zrównoważonego rozwoju</a:t>
          </a:r>
          <a:r>
            <a:rPr lang="pl-PL" sz="1400" dirty="0"/>
            <a:t>?</a:t>
          </a:r>
          <a:endParaRPr lang="pl-PL" sz="1400" b="1"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2. Kryterium zgodności </a:t>
          </a:r>
          <a:br>
            <a:rPr lang="pl-PL" sz="1600" b="1" dirty="0">
              <a:solidFill>
                <a:schemeClr val="tx1"/>
              </a:solidFill>
            </a:rPr>
          </a:br>
          <a:r>
            <a:rPr lang="pl-PL" sz="1600" b="1" dirty="0">
              <a:solidFill>
                <a:schemeClr val="tx1"/>
              </a:solidFill>
            </a:rPr>
            <a:t>z właściwymi politykami </a:t>
          </a:r>
          <a:br>
            <a:rPr lang="pl-PL" sz="1600" b="1" dirty="0">
              <a:solidFill>
                <a:schemeClr val="tx1"/>
              </a:solidFill>
            </a:rPr>
          </a:br>
          <a:r>
            <a:rPr lang="pl-PL" sz="1600" b="1" dirty="0">
              <a:solidFill>
                <a:schemeClr val="tx1"/>
              </a:solidFill>
            </a:rPr>
            <a:t>i zasadami</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Czy projekt jest </a:t>
          </a:r>
          <a:r>
            <a:rPr lang="pl-PL" sz="1400" b="1" dirty="0"/>
            <a:t>zgodny z przepisami prawa </a:t>
          </a:r>
          <a:r>
            <a:rPr lang="pl-PL" sz="1400" dirty="0"/>
            <a:t>krajowego </a:t>
          </a:r>
          <a:br>
            <a:rPr lang="pl-PL" sz="1400" dirty="0"/>
          </a:br>
          <a:r>
            <a:rPr lang="pl-PL" sz="1400" dirty="0"/>
            <a:t>i unijnego?</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3610B3C4-8B97-414F-A8B8-DD6006498DA6}">
      <dgm:prSet phldrT="[Tekst]" custT="1"/>
      <dgm:spPr>
        <a:solidFill>
          <a:srgbClr val="FFC000">
            <a:alpha val="90000"/>
          </a:srgbClr>
        </a:solidFill>
        <a:ln>
          <a:solidFill>
            <a:srgbClr val="FFC000">
              <a:alpha val="90000"/>
            </a:srgbClr>
          </a:solidFill>
        </a:ln>
      </dgm:spPr>
      <dgm:t>
        <a:bodyPr/>
        <a:lstStyle/>
        <a:p>
          <a:pPr algn="just"/>
          <a:r>
            <a:rPr lang="pl-PL" sz="1200" dirty="0"/>
            <a:t>Projekt musi być co najmniej neutralny.</a:t>
          </a:r>
          <a:endParaRPr lang="pl-PL" sz="1200" b="1" dirty="0">
            <a:solidFill>
              <a:schemeClr val="tx1"/>
            </a:solidFill>
          </a:endParaRPr>
        </a:p>
      </dgm:t>
    </dgm:pt>
    <dgm:pt modelId="{54BD2326-A478-45C0-8CBF-C53DB0039531}" type="parTrans" cxnId="{E3A8CA48-D9B9-43E9-972D-A00161A66839}">
      <dgm:prSet/>
      <dgm:spPr/>
      <dgm:t>
        <a:bodyPr/>
        <a:lstStyle/>
        <a:p>
          <a:endParaRPr lang="pl-PL"/>
        </a:p>
      </dgm:t>
    </dgm:pt>
    <dgm:pt modelId="{5E8EA06E-363D-477A-BB51-A4C219B4E06A}" type="sibTrans" cxnId="{E3A8CA48-D9B9-43E9-972D-A00161A66839}">
      <dgm:prSet/>
      <dgm:spPr/>
      <dgm:t>
        <a:bodyPr/>
        <a:lstStyle/>
        <a:p>
          <a:endParaRPr lang="pl-PL"/>
        </a:p>
      </dgm:t>
    </dgm:pt>
    <dgm:pt modelId="{ED4AED3A-6D9E-4335-B9C6-F516AF94F98E}">
      <dgm:prSet phldrT="[Tekst]" custT="1"/>
      <dgm:spPr>
        <a:solidFill>
          <a:srgbClr val="FFC000">
            <a:alpha val="90000"/>
          </a:srgbClr>
        </a:solidFill>
        <a:ln>
          <a:solidFill>
            <a:srgbClr val="FFC000">
              <a:alpha val="90000"/>
            </a:srgbClr>
          </a:solidFill>
        </a:ln>
      </dgm:spPr>
      <dgm:t>
        <a:bodyPr/>
        <a:lstStyle/>
        <a:p>
          <a:pPr algn="just"/>
          <a:endParaRPr lang="pl-PL" sz="1400" b="1" dirty="0">
            <a:solidFill>
              <a:schemeClr val="tx1"/>
            </a:solidFill>
          </a:endParaRPr>
        </a:p>
      </dgm:t>
    </dgm:pt>
    <dgm:pt modelId="{4D322AE5-108D-4BDD-9D36-A2F078FBA617}" type="parTrans" cxnId="{5586ACC7-A916-48A3-BE4F-87ADBDCB0DE4}">
      <dgm:prSet/>
      <dgm:spPr/>
    </dgm:pt>
    <dgm:pt modelId="{450AACAE-5C0C-48C2-B60E-F283180E7009}" type="sibTrans" cxnId="{5586ACC7-A916-48A3-BE4F-87ADBDCB0DE4}">
      <dgm:prSet/>
      <dgm:spPr/>
    </dgm:pt>
    <dgm:pt modelId="{47AF0598-E0DC-4CB0-89B0-FFA18824A65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b="0" dirty="0"/>
            <a:t>m.in. z przepisami w zakresie pomocy publicznej, prawa pracy, kodeksu cywilnego oraz zamówień publicznych</a:t>
          </a:r>
          <a:r>
            <a:rPr lang="pl-PL" sz="1400" b="1" dirty="0"/>
            <a:t>.</a:t>
          </a:r>
        </a:p>
      </dgm:t>
    </dgm:pt>
    <dgm:pt modelId="{4609786E-0BCA-4568-8285-6DC76D83CB2D}" type="parTrans" cxnId="{3CD70132-8003-4313-A3C3-CF92C1579C30}">
      <dgm:prSet/>
      <dgm:spPr/>
    </dgm:pt>
    <dgm:pt modelId="{53FC3D4F-D395-4891-ABE7-731889923E3B}" type="sibTrans" cxnId="{3CD70132-8003-4313-A3C3-CF92C1579C30}">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1A0DDAFE-BEC3-4D50-B3B2-EE22F6078065}" type="presOf" srcId="{9C158368-C9E0-4942-8526-5CE49BCD721C}" destId="{EC26B3CA-5F55-4ED6-AEA1-83422FEC2FA3}" srcOrd="0" destOrd="0" presId="urn:microsoft.com/office/officeart/2005/8/layout/vList5"/>
    <dgm:cxn modelId="{5586ACC7-A916-48A3-BE4F-87ADBDCB0DE4}" srcId="{9C158368-C9E0-4942-8526-5CE49BCD721C}" destId="{ED4AED3A-6D9E-4335-B9C6-F516AF94F98E}" srcOrd="1" destOrd="0" parTransId="{4D322AE5-108D-4BDD-9D36-A2F078FBA617}" sibTransId="{450AACAE-5C0C-48C2-B60E-F283180E7009}"/>
    <dgm:cxn modelId="{113331BA-6835-4148-AD14-32EA7E802B8C}" type="presOf" srcId="{1A53B528-4B73-4476-AAA3-DA53D8694E89}" destId="{A82570EB-9047-4C30-B34C-BC41F943A042}" srcOrd="0" destOrd="0" presId="urn:microsoft.com/office/officeart/2005/8/layout/vList5"/>
    <dgm:cxn modelId="{544B4425-8E80-4023-8691-3D2C07C6086E}" type="presOf" srcId="{3610B3C4-8B97-414F-A8B8-DD6006498DA6}" destId="{6057DA86-162F-440C-8D5E-0A6D86B8CF0F}" srcOrd="0" destOrd="2"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E3A8CA48-D9B9-43E9-972D-A00161A66839}" srcId="{9C158368-C9E0-4942-8526-5CE49BCD721C}" destId="{3610B3C4-8B97-414F-A8B8-DD6006498DA6}" srcOrd="2" destOrd="0" parTransId="{54BD2326-A478-45C0-8CBF-C53DB0039531}" sibTransId="{5E8EA06E-363D-477A-BB51-A4C219B4E06A}"/>
    <dgm:cxn modelId="{ED00C050-66C2-44CF-B3CE-EB6674270CBB}" type="presOf" srcId="{DA6E603D-E34D-4EC6-B48D-740809166CA4}" destId="{6057DA86-162F-440C-8D5E-0A6D86B8CF0F}" srcOrd="0" destOrd="0" presId="urn:microsoft.com/office/officeart/2005/8/layout/vList5"/>
    <dgm:cxn modelId="{22DF6F48-6A58-4162-917E-889328CE9F6F}" type="presOf" srcId="{ED4AED3A-6D9E-4335-B9C6-F516AF94F98E}" destId="{6057DA86-162F-440C-8D5E-0A6D86B8CF0F}" srcOrd="0" destOrd="1" presId="urn:microsoft.com/office/officeart/2005/8/layout/vList5"/>
    <dgm:cxn modelId="{42175B39-A66A-4D39-A4F9-C2359A2F8B71}" type="presOf" srcId="{621AB93B-5B7B-404A-AAC6-82585374894E}" destId="{30A5BAFA-D867-4432-A555-078896BF780D}" srcOrd="0" destOrd="0" presId="urn:microsoft.com/office/officeart/2005/8/layout/vList5"/>
    <dgm:cxn modelId="{0EE9D3F7-FB9B-4449-852A-5D5504D8FB77}" type="presOf" srcId="{47AF0598-E0DC-4CB0-89B0-FFA18824A654}" destId="{5DB3C171-F262-490B-B8BB-BFFA46B0586B}" srcOrd="0" destOrd="1" presId="urn:microsoft.com/office/officeart/2005/8/layout/vList5"/>
    <dgm:cxn modelId="{3CD70132-8003-4313-A3C3-CF92C1579C30}" srcId="{32EE9BBF-B02B-4DE9-A826-A3930A24887B}" destId="{47AF0598-E0DC-4CB0-89B0-FFA18824A654}" srcOrd="0" destOrd="0" parTransId="{4609786E-0BCA-4568-8285-6DC76D83CB2D}" sibTransId="{53FC3D4F-D395-4891-ABE7-731889923E3B}"/>
    <dgm:cxn modelId="{E117E38E-DDD3-480D-A78D-8FCB154BAC0D}" srcId="{9C158368-C9E0-4942-8526-5CE49BCD721C}" destId="{DA6E603D-E34D-4EC6-B48D-740809166CA4}" srcOrd="0" destOrd="0" parTransId="{A8A154FD-2259-47AC-AD68-19EF82000962}" sibTransId="{9F49CB28-C9A9-4FC8-82B7-C5A3A7564928}"/>
    <dgm:cxn modelId="{1BFD243B-F2DB-46FF-8758-68D5016E0FD6}" type="presOf" srcId="{32EE9BBF-B02B-4DE9-A826-A3930A24887B}" destId="{5DB3C171-F262-490B-B8BB-BFFA46B0586B}" srcOrd="0" destOrd="0" presId="urn:microsoft.com/office/officeart/2005/8/layout/vList5"/>
    <dgm:cxn modelId="{7F479B0B-D3EF-4F1E-8804-51547F1F8A72}" type="presParOf" srcId="{A82570EB-9047-4C30-B34C-BC41F943A042}" destId="{74CEAA77-1A9F-4EE7-8009-B36DC94847D6}" srcOrd="0" destOrd="0" presId="urn:microsoft.com/office/officeart/2005/8/layout/vList5"/>
    <dgm:cxn modelId="{4D8ADF69-3FD6-4D84-B09B-E1D8B02489C6}" type="presParOf" srcId="{74CEAA77-1A9F-4EE7-8009-B36DC94847D6}" destId="{30A5BAFA-D867-4432-A555-078896BF780D}" srcOrd="0" destOrd="0" presId="urn:microsoft.com/office/officeart/2005/8/layout/vList5"/>
    <dgm:cxn modelId="{C0A8E9C3-98C6-41AC-9EFF-DCD55757F717}" type="presParOf" srcId="{74CEAA77-1A9F-4EE7-8009-B36DC94847D6}" destId="{5DB3C171-F262-490B-B8BB-BFFA46B0586B}" srcOrd="1" destOrd="0" presId="urn:microsoft.com/office/officeart/2005/8/layout/vList5"/>
    <dgm:cxn modelId="{387E1178-6089-42FD-8972-F380BC8D9CA9}" type="presParOf" srcId="{A82570EB-9047-4C30-B34C-BC41F943A042}" destId="{21203062-3061-4CFA-A1DC-A3C8D1B70C6A}" srcOrd="1" destOrd="0" presId="urn:microsoft.com/office/officeart/2005/8/layout/vList5"/>
    <dgm:cxn modelId="{B2B8D5E2-961B-46A9-9E38-451AFF5AF15C}" type="presParOf" srcId="{A82570EB-9047-4C30-B34C-BC41F943A042}" destId="{AAC7EB03-0D34-4E53-AA54-FF39894E56F4}" srcOrd="2" destOrd="0" presId="urn:microsoft.com/office/officeart/2005/8/layout/vList5"/>
    <dgm:cxn modelId="{99A6D83E-D616-40BC-9F1D-A31145EC444E}" type="presParOf" srcId="{AAC7EB03-0D34-4E53-AA54-FF39894E56F4}" destId="{EC26B3CA-5F55-4ED6-AEA1-83422FEC2FA3}" srcOrd="0" destOrd="0" presId="urn:microsoft.com/office/officeart/2005/8/layout/vList5"/>
    <dgm:cxn modelId="{641573D1-7DEF-4552-887F-0D1309E690E1}"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Kryterium zgodności </a:t>
          </a:r>
          <a:br>
            <a:rPr lang="pl-PL" sz="1600" b="1" dirty="0">
              <a:solidFill>
                <a:schemeClr val="tx1"/>
              </a:solidFill>
            </a:rPr>
          </a:br>
          <a:r>
            <a:rPr lang="pl-PL" sz="1600" b="1" dirty="0">
              <a:solidFill>
                <a:schemeClr val="tx1"/>
              </a:solidFill>
            </a:rPr>
            <a:t>z właściwymi politykami </a:t>
          </a:r>
          <a:br>
            <a:rPr lang="pl-PL" sz="1600" b="1" dirty="0">
              <a:solidFill>
                <a:schemeClr val="tx1"/>
              </a:solidFill>
            </a:rPr>
          </a:br>
          <a:r>
            <a:rPr lang="pl-PL" sz="1600" b="1" dirty="0">
              <a:solidFill>
                <a:schemeClr val="tx1"/>
              </a:solidFill>
            </a:rPr>
            <a:t>i zasadami</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Czy projekt jest zgodny z zasadą równości szans i niedyskryminacji, w tym dostępności dla osób z niepełnosprawnościami?</a:t>
          </a:r>
          <a:endParaRPr lang="pl-PL" sz="1400" b="1"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4. Kryterium zgodności </a:t>
          </a:r>
          <a:br>
            <a:rPr lang="pl-PL" sz="1600" b="1" dirty="0">
              <a:solidFill>
                <a:schemeClr val="tx1"/>
              </a:solidFill>
            </a:rPr>
          </a:br>
          <a:r>
            <a:rPr lang="pl-PL" sz="1600" b="1" dirty="0">
              <a:solidFill>
                <a:schemeClr val="tx1"/>
              </a:solidFill>
            </a:rPr>
            <a:t>z właściwymi politykami </a:t>
          </a:r>
          <a:br>
            <a:rPr lang="pl-PL" sz="1600" b="1" dirty="0">
              <a:solidFill>
                <a:schemeClr val="tx1"/>
              </a:solidFill>
            </a:rPr>
          </a:br>
          <a:r>
            <a:rPr lang="pl-PL" sz="1600" b="1" dirty="0">
              <a:solidFill>
                <a:schemeClr val="tx1"/>
              </a:solidFill>
            </a:rPr>
            <a:t>i zasadami</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Czy projekt jest zgodny z zasadą równości szans kobiet </a:t>
          </a:r>
          <a:br>
            <a:rPr lang="pl-PL" sz="1400" dirty="0"/>
          </a:br>
          <a:r>
            <a:rPr lang="pl-PL" sz="1400" dirty="0"/>
            <a:t>i mężczyzn? </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3D61EB1E-E554-4406-9554-7EBDC744614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dirty="0"/>
            <a:t>Kryterium będzie oceniane według standardu minimum. W ramach kryterium IOK dopuszcza możliwość oceny warunkowej. Standard minimum jest załącznikiem do Wytycznych w zakresie realizacji zasady równości szans i niedyskryminacji, w tym dostępności dla osób z </a:t>
          </a:r>
          <a:r>
            <a:rPr lang="pl-PL" sz="1200" dirty="0" err="1"/>
            <a:t>niepełnosprawnościami</a:t>
          </a:r>
          <a:r>
            <a:rPr lang="pl-PL" sz="1200" dirty="0"/>
            <a:t> oraz zasady równości szans kobiet i mężczyzn w ramach </a:t>
          </a:r>
          <a:r>
            <a:rPr lang="pl-PL" sz="1200" dirty="0" err="1"/>
            <a:t>funduszy</a:t>
          </a:r>
          <a:r>
            <a:rPr lang="pl-PL" sz="1200" dirty="0"/>
            <a:t> unijnych na lata 2014-2020.</a:t>
          </a:r>
          <a:endParaRPr lang="pl-PL" sz="1200" b="1" dirty="0"/>
        </a:p>
      </dgm:t>
    </dgm:pt>
    <dgm:pt modelId="{E334EBFA-09DA-4CAD-97D0-473A92C4C70D}" type="parTrans" cxnId="{E5292642-C01B-44C1-AE71-5E5640CD4322}">
      <dgm:prSet/>
      <dgm:spPr/>
      <dgm:t>
        <a:bodyPr/>
        <a:lstStyle/>
        <a:p>
          <a:endParaRPr lang="pl-PL"/>
        </a:p>
      </dgm:t>
    </dgm:pt>
    <dgm:pt modelId="{C72AF23E-A0A1-40A8-BE43-CE1EF04451FA}" type="sibTrans" cxnId="{E5292642-C01B-44C1-AE71-5E5640CD4322}">
      <dgm:prSet/>
      <dgm:spPr/>
      <dgm:t>
        <a:bodyPr/>
        <a:lstStyle/>
        <a:p>
          <a:endParaRPr lang="pl-PL"/>
        </a:p>
      </dgm:t>
    </dgm:pt>
    <dgm:pt modelId="{3AA2B58D-F2A9-4EAE-9D29-2707B2099B25}">
      <dgm:prSet phldrT="[Tekst]" custT="1"/>
      <dgm:spPr>
        <a:solidFill>
          <a:srgbClr val="FFC000">
            <a:alpha val="90000"/>
          </a:srgbClr>
        </a:solidFill>
        <a:ln>
          <a:solidFill>
            <a:srgbClr val="FFC000">
              <a:alpha val="90000"/>
            </a:srgbClr>
          </a:solidFill>
        </a:ln>
      </dgm:spPr>
      <dgm:t>
        <a:bodyPr/>
        <a:lstStyle/>
        <a:p>
          <a:pPr algn="just"/>
          <a:endParaRPr lang="pl-PL" sz="1400" b="1" dirty="0">
            <a:solidFill>
              <a:schemeClr val="tx1"/>
            </a:solidFill>
          </a:endParaRPr>
        </a:p>
      </dgm:t>
    </dgm:pt>
    <dgm:pt modelId="{F66CB04C-162D-4424-8951-850CCB560555}" type="parTrans" cxnId="{0E588177-7E10-4FF2-B750-D3114E8E4DB3}">
      <dgm:prSet/>
      <dgm:spPr/>
      <dgm:t>
        <a:bodyPr/>
        <a:lstStyle/>
        <a:p>
          <a:endParaRPr lang="pl-PL"/>
        </a:p>
      </dgm:t>
    </dgm:pt>
    <dgm:pt modelId="{536B9BFA-5CAC-4769-A1DE-BCB21B780555}" type="sibTrans" cxnId="{0E588177-7E10-4FF2-B750-D3114E8E4DB3}">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3D7A947C-03B9-4C2C-9ED2-092276F52EE5}" type="presOf" srcId="{9C158368-C9E0-4942-8526-5CE49BCD721C}" destId="{EC26B3CA-5F55-4ED6-AEA1-83422FEC2FA3}" srcOrd="0" destOrd="0"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B6C807A7-A846-47FD-BE65-9166C443B42C}" srcId="{621AB93B-5B7B-404A-AAC6-82585374894E}" destId="{32EE9BBF-B02B-4DE9-A826-A3930A24887B}" srcOrd="0" destOrd="0" parTransId="{00D5B151-6E85-451D-80BE-DE7F236447A0}" sibTransId="{DC57031B-D14D-42A1-A990-761C91C4EF85}"/>
    <dgm:cxn modelId="{8B1779BE-0998-45DB-95FD-592395D94B6D}" type="presOf" srcId="{32EE9BBF-B02B-4DE9-A826-A3930A24887B}" destId="{5DB3C171-F262-490B-B8BB-BFFA46B0586B}" srcOrd="0" destOrd="0" presId="urn:microsoft.com/office/officeart/2005/8/layout/vList5"/>
    <dgm:cxn modelId="{252D0F90-63CC-422D-9840-1F9A78F0C8B6}" type="presOf" srcId="{1A53B528-4B73-4476-AAA3-DA53D8694E89}" destId="{A82570EB-9047-4C30-B34C-BC41F943A042}" srcOrd="0" destOrd="0" presId="urn:microsoft.com/office/officeart/2005/8/layout/vList5"/>
    <dgm:cxn modelId="{A5DE0F57-C45D-4401-B01C-FDC461A9D9C3}" type="presOf" srcId="{3D61EB1E-E554-4406-9554-7EBDC7446144}" destId="{5DB3C171-F262-490B-B8BB-BFFA46B0586B}" srcOrd="0" destOrd="1" presId="urn:microsoft.com/office/officeart/2005/8/layout/vList5"/>
    <dgm:cxn modelId="{D2133060-3920-4B31-81EA-3B99972016CB}" type="presOf" srcId="{3AA2B58D-F2A9-4EAE-9D29-2707B2099B25}" destId="{6057DA86-162F-440C-8D5E-0A6D86B8CF0F}" srcOrd="0" destOrd="1" presId="urn:microsoft.com/office/officeart/2005/8/layout/vList5"/>
    <dgm:cxn modelId="{D04B6C14-FBD8-4890-BA9C-68E8CA7F5FED}" type="presOf" srcId="{DA6E603D-E34D-4EC6-B48D-740809166CA4}" destId="{6057DA86-162F-440C-8D5E-0A6D86B8CF0F}" srcOrd="0" destOrd="0" presId="urn:microsoft.com/office/officeart/2005/8/layout/vList5"/>
    <dgm:cxn modelId="{69CA5E5B-3623-4F33-AAC4-F0256C51642D}" type="presOf" srcId="{621AB93B-5B7B-404A-AAC6-82585374894E}" destId="{30A5BAFA-D867-4432-A555-078896BF780D}" srcOrd="0" destOrd="0" presId="urn:microsoft.com/office/officeart/2005/8/layout/vList5"/>
    <dgm:cxn modelId="{E5292642-C01B-44C1-AE71-5E5640CD4322}" srcId="{621AB93B-5B7B-404A-AAC6-82585374894E}" destId="{3D61EB1E-E554-4406-9554-7EBDC7446144}" srcOrd="1" destOrd="0" parTransId="{E334EBFA-09DA-4CAD-97D0-473A92C4C70D}" sibTransId="{C72AF23E-A0A1-40A8-BE43-CE1EF04451FA}"/>
    <dgm:cxn modelId="{976A1C1E-6896-4915-B672-0808DD888A75}" srcId="{1A53B528-4B73-4476-AAA3-DA53D8694E89}" destId="{621AB93B-5B7B-404A-AAC6-82585374894E}" srcOrd="0" destOrd="0" parTransId="{4935FEB2-1035-40C5-9A3F-135B06D2ABF1}" sibTransId="{537A71C9-1429-45D8-846B-4BAE788264CA}"/>
    <dgm:cxn modelId="{0E588177-7E10-4FF2-B750-D3114E8E4DB3}" srcId="{9C158368-C9E0-4942-8526-5CE49BCD721C}" destId="{3AA2B58D-F2A9-4EAE-9D29-2707B2099B25}" srcOrd="1" destOrd="0" parTransId="{F66CB04C-162D-4424-8951-850CCB560555}" sibTransId="{536B9BFA-5CAC-4769-A1DE-BCB21B780555}"/>
    <dgm:cxn modelId="{E117E38E-DDD3-480D-A78D-8FCB154BAC0D}" srcId="{9C158368-C9E0-4942-8526-5CE49BCD721C}" destId="{DA6E603D-E34D-4EC6-B48D-740809166CA4}" srcOrd="0" destOrd="0" parTransId="{A8A154FD-2259-47AC-AD68-19EF82000962}" sibTransId="{9F49CB28-C9A9-4FC8-82B7-C5A3A7564928}"/>
    <dgm:cxn modelId="{7A846602-6A9D-4A45-A9B5-6AEBBA3115E3}" type="presParOf" srcId="{A82570EB-9047-4C30-B34C-BC41F943A042}" destId="{74CEAA77-1A9F-4EE7-8009-B36DC94847D6}" srcOrd="0" destOrd="0" presId="urn:microsoft.com/office/officeart/2005/8/layout/vList5"/>
    <dgm:cxn modelId="{E04F9E31-A6D3-4997-A10A-6B785ADE3097}" type="presParOf" srcId="{74CEAA77-1A9F-4EE7-8009-B36DC94847D6}" destId="{30A5BAFA-D867-4432-A555-078896BF780D}" srcOrd="0" destOrd="0" presId="urn:microsoft.com/office/officeart/2005/8/layout/vList5"/>
    <dgm:cxn modelId="{84CF3B1A-B0FE-4B28-A670-CFD0BF787B91}" type="presParOf" srcId="{74CEAA77-1A9F-4EE7-8009-B36DC94847D6}" destId="{5DB3C171-F262-490B-B8BB-BFFA46B0586B}" srcOrd="1" destOrd="0" presId="urn:microsoft.com/office/officeart/2005/8/layout/vList5"/>
    <dgm:cxn modelId="{BACF0C90-1A7B-408D-BA6C-C070356AC0D6}" type="presParOf" srcId="{A82570EB-9047-4C30-B34C-BC41F943A042}" destId="{21203062-3061-4CFA-A1DC-A3C8D1B70C6A}" srcOrd="1" destOrd="0" presId="urn:microsoft.com/office/officeart/2005/8/layout/vList5"/>
    <dgm:cxn modelId="{A831C30B-AFC9-40C5-BE9D-52EA2674E9C5}" type="presParOf" srcId="{A82570EB-9047-4C30-B34C-BC41F943A042}" destId="{AAC7EB03-0D34-4E53-AA54-FF39894E56F4}" srcOrd="2" destOrd="0" presId="urn:microsoft.com/office/officeart/2005/8/layout/vList5"/>
    <dgm:cxn modelId="{8FB88DAF-48DA-4841-A9D9-DBF0A7AC1C20}" type="presParOf" srcId="{AAC7EB03-0D34-4E53-AA54-FF39894E56F4}" destId="{EC26B3CA-5F55-4ED6-AEA1-83422FEC2FA3}" srcOrd="0" destOrd="0" presId="urn:microsoft.com/office/officeart/2005/8/layout/vList5"/>
    <dgm:cxn modelId="{B745CD49-EB33-4703-B050-AD024F3D298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PRODUKTU nr 1</a:t>
          </a:r>
        </a:p>
        <a:p>
          <a:pPr algn="ctr"/>
          <a:r>
            <a:rPr lang="pl-PL" sz="1600" b="1" u="none" dirty="0">
              <a:solidFill>
                <a:srgbClr val="FF0000"/>
              </a:solidFill>
            </a:rPr>
            <a:t>Liczba uczniów</a:t>
          </a:r>
          <a:r>
            <a:rPr lang="pl-PL" sz="1600" b="1" u="none" dirty="0">
              <a:solidFill>
                <a:schemeClr val="tx1"/>
              </a:solidFill>
            </a:rPr>
            <a:t> objętych wsparciem w zakresie rozwijania kompetencji kluczowych w programie</a:t>
          </a:r>
          <a:r>
            <a:rPr lang="pl-PL" sz="1600" b="1" u="none" dirty="0"/>
            <a:t/>
          </a:r>
          <a:br>
            <a:rPr lang="pl-PL" sz="1600" b="1" u="none" dirty="0"/>
          </a:b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uczniów (szkół podstawowych, gimnazjalnych i </a:t>
          </a:r>
          <a:r>
            <a:rPr lang="pl-PL" sz="1200" b="1" dirty="0" err="1"/>
            <a:t>ponadgimnazjalnych</a:t>
          </a:r>
          <a:r>
            <a:rPr lang="pl-PL" sz="1200" b="1" dirty="0"/>
            <a:t>) objętych wsparciem bezpośrednim w ramach programu z zakresu rozwijania kompetencji kluczowych oraz postaw i umiejętności niezbędnych na rynku pracy.</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nauczycieli szkół dla dzieci i młodzieży (szkół podstawowych, gimnazjalnych i </a:t>
          </a:r>
          <a:r>
            <a:rPr lang="pl-PL" sz="1200" b="1" dirty="0" err="1"/>
            <a:t>ponadgimnazjalnych</a:t>
          </a:r>
          <a:r>
            <a:rPr lang="pl-PL" sz="1200" b="1" dirty="0"/>
            <a:t>), w tym szkół specjalnych (samodzielne i funkcjonujące w placówkach) objętych doskonaleniem umiejętności i kompetencji w zakresie wykorzystania technologii informacyjno-komunikacyjnych (TIK).</a:t>
          </a:r>
          <a:endParaRPr lang="pl-PL" sz="1400" b="1"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nSpc>
              <a:spcPct val="90000"/>
            </a:lnSpc>
          </a:pPr>
          <a:r>
            <a:rPr lang="pl-PL" sz="1600" b="1" u="sng" dirty="0">
              <a:solidFill>
                <a:schemeClr val="tx1"/>
              </a:solidFill>
            </a:rPr>
            <a:t>WSKAŹNIK PRODUKTU nr 2</a:t>
          </a:r>
        </a:p>
        <a:p>
          <a:pPr>
            <a:lnSpc>
              <a:spcPct val="100000"/>
            </a:lnSpc>
          </a:pPr>
          <a:r>
            <a:rPr lang="pl-PL" sz="1600" b="1" u="none" dirty="0">
              <a:solidFill>
                <a:srgbClr val="FF0000"/>
              </a:solidFill>
            </a:rPr>
            <a:t>Liczba nauczycieli</a:t>
          </a:r>
          <a:r>
            <a:rPr lang="pl-PL" sz="1600" b="1" u="none" dirty="0">
              <a:solidFill>
                <a:schemeClr val="tx1"/>
              </a:solidFill>
            </a:rPr>
            <a:t> objętych wsparciem z zakresu TIK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A8EAE37E-2430-4926-930F-DB6B60F57901}">
      <dgm:prSet custT="1"/>
      <dgm:spPr/>
      <dgm:t>
        <a:bodyPr/>
        <a:lstStyle/>
        <a:p>
          <a:r>
            <a:rPr lang="pl-PL" sz="1200" b="1" dirty="0"/>
            <a:t>Wykazywać należy wyłącznie kompetencje osiągnięte w wyniku interwencji Europejskiego Funduszu Społecznego.</a:t>
          </a:r>
        </a:p>
      </dgm:t>
    </dgm:pt>
    <dgm:pt modelId="{7956CC84-8DC4-4E6E-BAFE-BFABEDCF7418}" type="parTrans" cxnId="{980467AB-CC32-4E71-A9CF-A4197FF4106B}">
      <dgm:prSet/>
      <dgm:spPr/>
      <dgm:t>
        <a:bodyPr/>
        <a:lstStyle/>
        <a:p>
          <a:endParaRPr lang="pl-PL"/>
        </a:p>
      </dgm:t>
    </dgm:pt>
    <dgm:pt modelId="{984750DB-96CC-4FC2-AFE3-F19BE81196FA}" type="sibTrans" cxnId="{980467AB-CC32-4E71-A9CF-A4197FF4106B}">
      <dgm:prSet/>
      <dgm:spPr/>
      <dgm:t>
        <a:bodyPr/>
        <a:lstStyle/>
        <a:p>
          <a:endParaRPr lang="pl-PL"/>
        </a:p>
      </dgm:t>
    </dgm:pt>
    <dgm:pt modelId="{0E9F5BB9-BA07-4633-8F0F-95F8745D872F}">
      <dgm:prSet custT="1"/>
      <dgm:spPr/>
      <dgm:t>
        <a:bodyPr/>
        <a:lstStyle/>
        <a:p>
          <a:r>
            <a:rPr lang="pl-PL" sz="1200" b="1" dirty="0">
              <a:solidFill>
                <a:srgbClr val="FF0000"/>
              </a:solidFill>
            </a:rPr>
            <a:t>Wystąpi np. w przypadku realizacji form wsparcia w ramach typu projektu 10.2.A</a:t>
          </a:r>
        </a:p>
      </dgm:t>
    </dgm:pt>
    <dgm:pt modelId="{B5FEE21A-D184-42DF-A3C6-E9ED26CC1DAC}" type="parTrans" cxnId="{52CD8F40-E380-43E9-AD01-A457883309BB}">
      <dgm:prSet/>
      <dgm:spPr/>
    </dgm:pt>
    <dgm:pt modelId="{FAD7B86B-2201-492B-A65B-17E8BADD8573}" type="sibTrans" cxnId="{52CD8F40-E380-43E9-AD01-A457883309BB}">
      <dgm:prSet/>
      <dgm:spPr/>
    </dgm:pt>
    <dgm:pt modelId="{D8ED424D-5792-4E41-9642-CB8BF3C4D991}">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FF0000"/>
              </a:solidFill>
            </a:rPr>
            <a:t>Wystąpi np. w przypadku realizacji form wsparcia w ramach typu projektu 10.2.G</a:t>
          </a:r>
          <a:endParaRPr lang="pl-PL" sz="1200" b="1" dirty="0">
            <a:solidFill>
              <a:srgbClr val="B466E0"/>
            </a:solidFill>
          </a:endParaRPr>
        </a:p>
      </dgm:t>
    </dgm:pt>
    <dgm:pt modelId="{FDFFFF15-AC4F-4B30-B588-DE5E15960213}" type="parTrans" cxnId="{D64A162D-F508-4DD2-AD33-FE1968C85E73}">
      <dgm:prSet/>
      <dgm:spPr/>
    </dgm:pt>
    <dgm:pt modelId="{E06533AF-66B1-4C4A-945F-96BAF9E0A1BA}" type="sibTrans" cxnId="{D64A162D-F508-4DD2-AD33-FE1968C85E73}">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D64A162D-F508-4DD2-AD33-FE1968C85E73}" srcId="{DA6E603D-E34D-4EC6-B48D-740809166CA4}" destId="{D8ED424D-5792-4E41-9642-CB8BF3C4D991}" srcOrd="0" destOrd="0" parTransId="{FDFFFF15-AC4F-4B30-B588-DE5E15960213}" sibTransId="{E06533AF-66B1-4C4A-945F-96BAF9E0A1BA}"/>
    <dgm:cxn modelId="{D9EA9603-E310-4F5D-95C8-9CD39A9DDFBE}" type="presOf" srcId="{32EE9BBF-B02B-4DE9-A826-A3930A24887B}" destId="{5DB3C171-F262-490B-B8BB-BFFA46B0586B}"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8D54D221-E3E3-4AD6-BC13-CEF0D95D82D2}" type="presOf" srcId="{D8ED424D-5792-4E41-9642-CB8BF3C4D991}" destId="{6057DA86-162F-440C-8D5E-0A6D86B8CF0F}" srcOrd="0" destOrd="1" presId="urn:microsoft.com/office/officeart/2005/8/layout/vList5"/>
    <dgm:cxn modelId="{8A7724FD-000D-4E3E-AEF8-3382E2371F1A}" type="presOf" srcId="{0E9F5BB9-BA07-4633-8F0F-95F8745D872F}" destId="{5DB3C171-F262-490B-B8BB-BFFA46B0586B}" srcOrd="0" destOrd="2" presId="urn:microsoft.com/office/officeart/2005/8/layout/vList5"/>
    <dgm:cxn modelId="{7D12E6F3-5285-4480-ACE1-CD598C36CB43}" type="presOf" srcId="{A8EAE37E-2430-4926-930F-DB6B60F57901}" destId="{5DB3C171-F262-490B-B8BB-BFFA46B0586B}" srcOrd="0" destOrd="1" presId="urn:microsoft.com/office/officeart/2005/8/layout/vList5"/>
    <dgm:cxn modelId="{2F8F3E03-35BE-4D42-8771-A4B6D2A25339}" type="presOf" srcId="{621AB93B-5B7B-404A-AAC6-82585374894E}" destId="{30A5BAFA-D867-4432-A555-078896BF780D}" srcOrd="0" destOrd="0" presId="urn:microsoft.com/office/officeart/2005/8/layout/vList5"/>
    <dgm:cxn modelId="{FE182361-4CCE-4CB8-BFA8-C6AA8A5652E1}" type="presOf" srcId="{1A53B528-4B73-4476-AAA3-DA53D8694E89}" destId="{A82570EB-9047-4C30-B34C-BC41F943A042}" srcOrd="0" destOrd="0" presId="urn:microsoft.com/office/officeart/2005/8/layout/vList5"/>
    <dgm:cxn modelId="{54816630-0F21-4895-A22A-6A4CA342B0D8}" type="presOf" srcId="{DA6E603D-E34D-4EC6-B48D-740809166CA4}" destId="{6057DA86-162F-440C-8D5E-0A6D86B8CF0F}" srcOrd="0" destOrd="0" presId="urn:microsoft.com/office/officeart/2005/8/layout/vList5"/>
    <dgm:cxn modelId="{126E9EB5-C553-480F-B179-EE65684F57F5}" type="presOf" srcId="{9C158368-C9E0-4942-8526-5CE49BCD721C}" destId="{EC26B3CA-5F55-4ED6-AEA1-83422FEC2FA3}"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980467AB-CC32-4E71-A9CF-A4197FF4106B}" srcId="{621AB93B-5B7B-404A-AAC6-82585374894E}" destId="{A8EAE37E-2430-4926-930F-DB6B60F57901}" srcOrd="1" destOrd="0" parTransId="{7956CC84-8DC4-4E6E-BAFE-BFABEDCF7418}" sibTransId="{984750DB-96CC-4FC2-AFE3-F19BE81196FA}"/>
    <dgm:cxn modelId="{E117E38E-DDD3-480D-A78D-8FCB154BAC0D}" srcId="{9C158368-C9E0-4942-8526-5CE49BCD721C}" destId="{DA6E603D-E34D-4EC6-B48D-740809166CA4}" srcOrd="0" destOrd="0" parTransId="{A8A154FD-2259-47AC-AD68-19EF82000962}" sibTransId="{9F49CB28-C9A9-4FC8-82B7-C5A3A7564928}"/>
    <dgm:cxn modelId="{52CD8F40-E380-43E9-AD01-A457883309BB}" srcId="{A8EAE37E-2430-4926-930F-DB6B60F57901}" destId="{0E9F5BB9-BA07-4633-8F0F-95F8745D872F}" srcOrd="0" destOrd="0" parTransId="{B5FEE21A-D184-42DF-A3C6-E9ED26CC1DAC}" sibTransId="{FAD7B86B-2201-492B-A65B-17E8BADD8573}"/>
    <dgm:cxn modelId="{2D352E94-87B9-4C18-9039-9819E38606C1}" type="presParOf" srcId="{A82570EB-9047-4C30-B34C-BC41F943A042}" destId="{74CEAA77-1A9F-4EE7-8009-B36DC94847D6}" srcOrd="0" destOrd="0" presId="urn:microsoft.com/office/officeart/2005/8/layout/vList5"/>
    <dgm:cxn modelId="{336AE9F0-6CA8-4101-B19E-442AF1BFB5E1}" type="presParOf" srcId="{74CEAA77-1A9F-4EE7-8009-B36DC94847D6}" destId="{30A5BAFA-D867-4432-A555-078896BF780D}" srcOrd="0" destOrd="0" presId="urn:microsoft.com/office/officeart/2005/8/layout/vList5"/>
    <dgm:cxn modelId="{EBF1FCC0-3076-4A50-A54B-8052138923DA}" type="presParOf" srcId="{74CEAA77-1A9F-4EE7-8009-B36DC94847D6}" destId="{5DB3C171-F262-490B-B8BB-BFFA46B0586B}" srcOrd="1" destOrd="0" presId="urn:microsoft.com/office/officeart/2005/8/layout/vList5"/>
    <dgm:cxn modelId="{E052BD85-AE08-49E2-982A-B9C3C61CE76F}" type="presParOf" srcId="{A82570EB-9047-4C30-B34C-BC41F943A042}" destId="{21203062-3061-4CFA-A1DC-A3C8D1B70C6A}" srcOrd="1" destOrd="0" presId="urn:microsoft.com/office/officeart/2005/8/layout/vList5"/>
    <dgm:cxn modelId="{48432DBF-4EBF-45AE-B0BF-A506DBFEB617}" type="presParOf" srcId="{A82570EB-9047-4C30-B34C-BC41F943A042}" destId="{AAC7EB03-0D34-4E53-AA54-FF39894E56F4}" srcOrd="2" destOrd="0" presId="urn:microsoft.com/office/officeart/2005/8/layout/vList5"/>
    <dgm:cxn modelId="{6B863731-CDD1-4CB5-92BD-180365A41845}" type="presParOf" srcId="{AAC7EB03-0D34-4E53-AA54-FF39894E56F4}" destId="{EC26B3CA-5F55-4ED6-AEA1-83422FEC2FA3}" srcOrd="0" destOrd="0" presId="urn:microsoft.com/office/officeart/2005/8/layout/vList5"/>
    <dgm:cxn modelId="{DAF505BC-BAEF-4C93-82B9-05EA59529DBD}"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PRODUKTU nr 3</a:t>
          </a:r>
        </a:p>
        <a:p>
          <a:pPr algn="ctr"/>
          <a:r>
            <a:rPr lang="pl-PL" sz="1600" b="1" u="none" dirty="0">
              <a:solidFill>
                <a:srgbClr val="FF0000"/>
              </a:solidFill>
            </a:rPr>
            <a:t>Liczba nauczycieli</a:t>
          </a:r>
          <a:r>
            <a:rPr lang="pl-PL" sz="1600" b="1" u="none" dirty="0">
              <a:solidFill>
                <a:schemeClr val="tx1"/>
              </a:solidFill>
            </a:rPr>
            <a:t> objętych wsparciem w programie</a:t>
          </a:r>
          <a:r>
            <a:rPr lang="pl-PL" sz="1600" b="1" u="none" dirty="0"/>
            <a:t/>
          </a:r>
          <a:br>
            <a:rPr lang="pl-PL" sz="1600" b="1" u="none" dirty="0"/>
          </a:b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wszystkich nauczycieli wychowania przedszkolnego, szkół i placówek dla dzieci i młodzieży objętych wsparciem w programie.</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szkół dla dzieci i młodzieży (szkół podstawowych, gimnazjalnych i </a:t>
          </a:r>
          <a:r>
            <a:rPr lang="pl-PL" sz="1200" b="1" dirty="0" err="1"/>
            <a:t>ponadgimnazjalnych</a:t>
          </a:r>
          <a:r>
            <a:rPr lang="pl-PL" sz="1200" b="1" dirty="0"/>
            <a:t>), w tym szkół specjalnych (samodzielne i funkcjonujące w placówkach), których pracownie przedmiotowe zostały doposażone do nauczania przyrody, biologii, chemii, geografii i fizyki poprzez doświadczenia i eksperymenty.</a:t>
          </a:r>
          <a:endParaRPr lang="pl-PL" sz="1200" b="1"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nSpc>
              <a:spcPct val="90000"/>
            </a:lnSpc>
          </a:pPr>
          <a:r>
            <a:rPr lang="pl-PL" sz="1600" b="1" u="sng" dirty="0">
              <a:solidFill>
                <a:schemeClr val="tx1"/>
              </a:solidFill>
            </a:rPr>
            <a:t>WSKAŹNIK PRODUKTU nr 4</a:t>
          </a:r>
        </a:p>
        <a:p>
          <a:r>
            <a:rPr lang="pl-PL" sz="1600" b="1" u="none" dirty="0">
              <a:solidFill>
                <a:srgbClr val="FF0000"/>
              </a:solidFill>
            </a:rPr>
            <a:t>Liczba szkół</a:t>
          </a:r>
          <a:r>
            <a:rPr lang="pl-PL" sz="1600" b="1" u="none" dirty="0">
              <a:solidFill>
                <a:schemeClr val="tx1"/>
              </a:solidFill>
            </a:rPr>
            <a:t>, których pracownie przedmiotowe zostały doposażone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539DB1FE-FC66-4227-B54F-E7DC0EF8ECFC}">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Wystąpi np. w przypadku realizacji form wsparcia w ramach typu projektu 10.2.F, 10.2.G. 10.2.H</a:t>
          </a:r>
          <a:endParaRPr lang="pl-PL" sz="1200" b="1" dirty="0"/>
        </a:p>
      </dgm:t>
    </dgm:pt>
    <dgm:pt modelId="{615C3C35-BA96-4B27-8C64-BA98BBEA7DE2}" type="parTrans" cxnId="{EC2F01B4-4D5E-4538-A2FD-3035A6036FBC}">
      <dgm:prSet/>
      <dgm:spPr/>
    </dgm:pt>
    <dgm:pt modelId="{B278785B-EA84-4FBB-861A-87C50D022745}" type="sibTrans" cxnId="{EC2F01B4-4D5E-4538-A2FD-3035A6036FBC}">
      <dgm:prSet/>
      <dgm:spPr/>
    </dgm:pt>
    <dgm:pt modelId="{106B4F19-CE5F-43D2-BBF1-0AEA946D3172}">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FF0000"/>
              </a:solidFill>
            </a:rPr>
            <a:t>Wystąpi np. w przypadku realizacji form wsparcia w ramach typu projektu 10.2.B</a:t>
          </a:r>
          <a:endParaRPr lang="pl-PL" sz="1200" b="1" dirty="0">
            <a:solidFill>
              <a:srgbClr val="B466E0"/>
            </a:solidFill>
          </a:endParaRPr>
        </a:p>
      </dgm:t>
    </dgm:pt>
    <dgm:pt modelId="{9450AF65-0838-45D3-A375-0F63C76B06BC}" type="parTrans" cxnId="{D15FA341-51D7-410B-83D6-D9E80AF4D053}">
      <dgm:prSet/>
      <dgm:spPr/>
    </dgm:pt>
    <dgm:pt modelId="{E765423F-9247-4E8E-805E-A6F68CE1D042}" type="sibTrans" cxnId="{D15FA341-51D7-410B-83D6-D9E80AF4D053}">
      <dgm:prSet/>
      <dgm:spPr/>
    </dgm:pt>
    <dgm:pt modelId="{78C448BA-8AAE-4880-90D0-8CFBB40BA8E0}">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B466E0"/>
              </a:solidFill>
            </a:rPr>
            <a:t>Uwaga! Nie wliczamy placówek systemu oświaty</a:t>
          </a:r>
        </a:p>
      </dgm:t>
    </dgm:pt>
    <dgm:pt modelId="{0C37EDB2-DB20-4070-ACC5-37C70D79DE80}" type="parTrans" cxnId="{8FD06575-1990-4456-AFC8-55301D4D4C86}">
      <dgm:prSet/>
      <dgm:spPr/>
    </dgm:pt>
    <dgm:pt modelId="{30ABF70E-4EB4-46E7-BE5B-30910CF9647B}" type="sibTrans" cxnId="{8FD06575-1990-4456-AFC8-55301D4D4C86}">
      <dgm:prSet/>
      <dgm:spPr/>
    </dgm:pt>
    <dgm:pt modelId="{9F75866C-31B4-457E-84EA-627CAB344AF3}">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B466E0"/>
              </a:solidFill>
            </a:rPr>
            <a:t>Uwaga! Nie wliczamy pracowni matematyki i pracowni TIK</a:t>
          </a:r>
        </a:p>
      </dgm:t>
    </dgm:pt>
    <dgm:pt modelId="{5B77CA6D-4FFB-4EB3-AB35-534EFB7779B1}" type="parTrans" cxnId="{D5B2AC32-A191-4C68-BFF3-1AA636596E76}">
      <dgm:prSet/>
      <dgm:spPr/>
    </dgm:pt>
    <dgm:pt modelId="{4F019E94-A8D1-49C4-8C7F-B2D5A2E0131B}" type="sibTrans" cxnId="{D5B2AC32-A191-4C68-BFF3-1AA636596E76}">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17505"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E7EA0ACF-D3E5-4197-85AE-9CB87B4F02B6}" type="presOf" srcId="{539DB1FE-FC66-4227-B54F-E7DC0EF8ECFC}" destId="{5DB3C171-F262-490B-B8BB-BFFA46B0586B}" srcOrd="0" destOrd="1"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6D9D2920-3249-46D4-9493-B4A4990C48C2}" type="presOf" srcId="{32EE9BBF-B02B-4DE9-A826-A3930A24887B}" destId="{5DB3C171-F262-490B-B8BB-BFFA46B0586B}" srcOrd="0" destOrd="0" presId="urn:microsoft.com/office/officeart/2005/8/layout/vList5"/>
    <dgm:cxn modelId="{84CFA67F-1263-4865-8986-943942A18A49}" type="presOf" srcId="{1A53B528-4B73-4476-AAA3-DA53D8694E89}" destId="{A82570EB-9047-4C30-B34C-BC41F943A042}" srcOrd="0" destOrd="0" presId="urn:microsoft.com/office/officeart/2005/8/layout/vList5"/>
    <dgm:cxn modelId="{26F10B70-AB3D-4990-836C-01B7E4B23A3D}" type="presOf" srcId="{78C448BA-8AAE-4880-90D0-8CFBB40BA8E0}" destId="{6057DA86-162F-440C-8D5E-0A6D86B8CF0F}" srcOrd="0" destOrd="1" presId="urn:microsoft.com/office/officeart/2005/8/layout/vList5"/>
    <dgm:cxn modelId="{D5B2AC32-A191-4C68-BFF3-1AA636596E76}" srcId="{9C158368-C9E0-4942-8526-5CE49BCD721C}" destId="{9F75866C-31B4-457E-84EA-627CAB344AF3}" srcOrd="2" destOrd="0" parTransId="{5B77CA6D-4FFB-4EB3-AB35-534EFB7779B1}" sibTransId="{4F019E94-A8D1-49C4-8C7F-B2D5A2E0131B}"/>
    <dgm:cxn modelId="{EACA2750-3FC2-4B6E-83E7-83F524EFB900}" type="presOf" srcId="{9F75866C-31B4-457E-84EA-627CAB344AF3}" destId="{6057DA86-162F-440C-8D5E-0A6D86B8CF0F}" srcOrd="0" destOrd="2" presId="urn:microsoft.com/office/officeart/2005/8/layout/vList5"/>
    <dgm:cxn modelId="{528759C8-CE6E-4DF1-AA0B-C2E076DD3418}" type="presOf" srcId="{DA6E603D-E34D-4EC6-B48D-740809166CA4}" destId="{6057DA86-162F-440C-8D5E-0A6D86B8CF0F}" srcOrd="0" destOrd="0" presId="urn:microsoft.com/office/officeart/2005/8/layout/vList5"/>
    <dgm:cxn modelId="{EC2F01B4-4D5E-4538-A2FD-3035A6036FBC}" srcId="{621AB93B-5B7B-404A-AAC6-82585374894E}" destId="{539DB1FE-FC66-4227-B54F-E7DC0EF8ECFC}" srcOrd="1" destOrd="0" parTransId="{615C3C35-BA96-4B27-8C64-BA98BBEA7DE2}" sibTransId="{B278785B-EA84-4FBB-861A-87C50D022745}"/>
    <dgm:cxn modelId="{258146AB-FC91-459D-907C-7AB4C16D9C46}" type="presOf" srcId="{9C158368-C9E0-4942-8526-5CE49BCD721C}" destId="{EC26B3CA-5F55-4ED6-AEA1-83422FEC2FA3}" srcOrd="0" destOrd="0" presId="urn:microsoft.com/office/officeart/2005/8/layout/vList5"/>
    <dgm:cxn modelId="{8FD06575-1990-4456-AFC8-55301D4D4C86}" srcId="{9C158368-C9E0-4942-8526-5CE49BCD721C}" destId="{78C448BA-8AAE-4880-90D0-8CFBB40BA8E0}" srcOrd="1" destOrd="0" parTransId="{0C37EDB2-DB20-4070-ACC5-37C70D79DE80}" sibTransId="{30ABF70E-4EB4-46E7-BE5B-30910CF9647B}"/>
    <dgm:cxn modelId="{D15FA341-51D7-410B-83D6-D9E80AF4D053}" srcId="{9C158368-C9E0-4942-8526-5CE49BCD721C}" destId="{106B4F19-CE5F-43D2-BBF1-0AEA946D3172}" srcOrd="3" destOrd="0" parTransId="{9450AF65-0838-45D3-A375-0F63C76B06BC}" sibTransId="{E765423F-9247-4E8E-805E-A6F68CE1D042}"/>
    <dgm:cxn modelId="{5C597C10-967F-4612-9AF5-4213EA00282F}" type="presOf" srcId="{106B4F19-CE5F-43D2-BBF1-0AEA946D3172}" destId="{6057DA86-162F-440C-8D5E-0A6D86B8CF0F}" srcOrd="0" destOrd="3"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545FE6B8-5550-497B-8C2B-5F77726F1418}" type="presOf" srcId="{621AB93B-5B7B-404A-AAC6-82585374894E}" destId="{30A5BAFA-D867-4432-A555-078896BF780D}"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F4420F4E-D096-4C30-B93E-3EF293012933}" type="presParOf" srcId="{A82570EB-9047-4C30-B34C-BC41F943A042}" destId="{74CEAA77-1A9F-4EE7-8009-B36DC94847D6}" srcOrd="0" destOrd="0" presId="urn:microsoft.com/office/officeart/2005/8/layout/vList5"/>
    <dgm:cxn modelId="{28B2BD63-390F-42B6-958B-630EA81C524D}" type="presParOf" srcId="{74CEAA77-1A9F-4EE7-8009-B36DC94847D6}" destId="{30A5BAFA-D867-4432-A555-078896BF780D}" srcOrd="0" destOrd="0" presId="urn:microsoft.com/office/officeart/2005/8/layout/vList5"/>
    <dgm:cxn modelId="{0602CEA0-940A-4982-97CC-BF31242CF42C}" type="presParOf" srcId="{74CEAA77-1A9F-4EE7-8009-B36DC94847D6}" destId="{5DB3C171-F262-490B-B8BB-BFFA46B0586B}" srcOrd="1" destOrd="0" presId="urn:microsoft.com/office/officeart/2005/8/layout/vList5"/>
    <dgm:cxn modelId="{9E5AD914-1D68-4405-9EF6-8D9F24FC9540}" type="presParOf" srcId="{A82570EB-9047-4C30-B34C-BC41F943A042}" destId="{21203062-3061-4CFA-A1DC-A3C8D1B70C6A}" srcOrd="1" destOrd="0" presId="urn:microsoft.com/office/officeart/2005/8/layout/vList5"/>
    <dgm:cxn modelId="{CC683B62-3DF3-4455-9839-EC15C1C29D90}" type="presParOf" srcId="{A82570EB-9047-4C30-B34C-BC41F943A042}" destId="{AAC7EB03-0D34-4E53-AA54-FF39894E56F4}" srcOrd="2" destOrd="0" presId="urn:microsoft.com/office/officeart/2005/8/layout/vList5"/>
    <dgm:cxn modelId="{0EFB5D6E-798B-497B-BFFB-FE7803C451A8}" type="presParOf" srcId="{AAC7EB03-0D34-4E53-AA54-FF39894E56F4}" destId="{EC26B3CA-5F55-4ED6-AEA1-83422FEC2FA3}" srcOrd="0" destOrd="0" presId="urn:microsoft.com/office/officeart/2005/8/layout/vList5"/>
    <dgm:cxn modelId="{A8192E18-CC90-4C99-B1D8-FE4191B6D36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PRODUKTU nr 5</a:t>
          </a:r>
        </a:p>
        <a:p>
          <a:pPr algn="ctr"/>
          <a:r>
            <a:rPr lang="pl-PL" sz="1600" b="1" u="none" dirty="0">
              <a:solidFill>
                <a:srgbClr val="FF0000"/>
              </a:solidFill>
            </a:rPr>
            <a:t>Liczba szkół i placówek systemu oświaty </a:t>
          </a:r>
          <a:r>
            <a:rPr lang="pl-PL" sz="1600" b="1" u="none" dirty="0">
              <a:solidFill>
                <a:schemeClr val="tx1"/>
              </a:solidFill>
            </a:rPr>
            <a:t>wyposażonych w ramach programu w sprzęt TIK do prowadzenia zajęć edukacyjnych</a:t>
          </a:r>
          <a:r>
            <a:rPr lang="pl-PL" sz="1600" b="1" u="none" dirty="0"/>
            <a:t/>
          </a:r>
          <a:br>
            <a:rPr lang="pl-PL" sz="1600" b="1" u="none" dirty="0"/>
          </a:b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szkół dla dzieci i młodzieży (szkół podstawowych, gimnazjalnych i </a:t>
          </a:r>
          <a:r>
            <a:rPr lang="pl-PL" sz="1200" b="1" dirty="0" err="1"/>
            <a:t>ponadgimnazjalnych</a:t>
          </a:r>
          <a:r>
            <a:rPr lang="pl-PL" sz="1200" b="1" dirty="0"/>
            <a:t>), w tym szkół specjalnych (samodzielne i funkcjonujące w placówkach) oraz placówek systemu oświaty (zgodnie z ustawą z dnia 7 września 1991 r. o systemie oświaty) wyposażonych w sprzęt technologii informacyjno - komunikacyjnych (TIK) do prowadzenia zajęć edukacyjnych.</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539DB1FE-FC66-4227-B54F-E7DC0EF8ECFC}">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Wystąpi np. w przypadku realizacji form wsparcia w ramach typu projektu 10.2.A, </a:t>
          </a:r>
          <a:endParaRPr lang="pl-PL" sz="1200" b="1" dirty="0"/>
        </a:p>
      </dgm:t>
    </dgm:pt>
    <dgm:pt modelId="{615C3C35-BA96-4B27-8C64-BA98BBEA7DE2}" type="parTrans" cxnId="{EC2F01B4-4D5E-4538-A2FD-3035A6036FBC}">
      <dgm:prSet/>
      <dgm:spPr/>
      <dgm:t>
        <a:bodyPr/>
        <a:lstStyle/>
        <a:p>
          <a:endParaRPr lang="pl-PL"/>
        </a:p>
      </dgm:t>
    </dgm:pt>
    <dgm:pt modelId="{B278785B-EA84-4FBB-861A-87C50D022745}" type="sibTrans" cxnId="{EC2F01B4-4D5E-4538-A2FD-3035A6036FB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ScaleY="5564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1" custScaleY="65919" custLinFactNeighborX="136" custLinFactNeighborY="-5">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199D8574-C29A-4E3F-9108-9E61D6841B33}" type="presOf" srcId="{32EE9BBF-B02B-4DE9-A826-A3930A24887B}" destId="{5DB3C171-F262-490B-B8BB-BFFA46B0586B}" srcOrd="0" destOrd="0" presId="urn:microsoft.com/office/officeart/2005/8/layout/vList5"/>
    <dgm:cxn modelId="{EC2F01B4-4D5E-4538-A2FD-3035A6036FBC}" srcId="{621AB93B-5B7B-404A-AAC6-82585374894E}" destId="{539DB1FE-FC66-4227-B54F-E7DC0EF8ECFC}" srcOrd="1" destOrd="0" parTransId="{615C3C35-BA96-4B27-8C64-BA98BBEA7DE2}" sibTransId="{B278785B-EA84-4FBB-861A-87C50D022745}"/>
    <dgm:cxn modelId="{B7430E98-B4D4-4C1D-BAE9-A407425A8700}" type="presOf" srcId="{1A53B528-4B73-4476-AAA3-DA53D8694E89}" destId="{A82570EB-9047-4C30-B34C-BC41F943A042}" srcOrd="0" destOrd="0" presId="urn:microsoft.com/office/officeart/2005/8/layout/vList5"/>
    <dgm:cxn modelId="{B72CBBA3-0D30-4270-B08F-FC47B5D653FB}" type="presOf" srcId="{539DB1FE-FC66-4227-B54F-E7DC0EF8ECFC}" destId="{5DB3C171-F262-490B-B8BB-BFFA46B0586B}" srcOrd="0" destOrd="1" presId="urn:microsoft.com/office/officeart/2005/8/layout/vList5"/>
    <dgm:cxn modelId="{763B4238-179C-43BE-8CFA-83168891EB52}" type="presOf" srcId="{621AB93B-5B7B-404A-AAC6-82585374894E}" destId="{30A5BAFA-D867-4432-A555-078896BF780D}"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A87DC13D-77F5-4E2C-A27B-34E25049E7A1}" type="presParOf" srcId="{A82570EB-9047-4C30-B34C-BC41F943A042}" destId="{74CEAA77-1A9F-4EE7-8009-B36DC94847D6}" srcOrd="0" destOrd="0" presId="urn:microsoft.com/office/officeart/2005/8/layout/vList5"/>
    <dgm:cxn modelId="{0A6F3AB6-D71A-4334-B3A5-0356FE9758DA}" type="presParOf" srcId="{74CEAA77-1A9F-4EE7-8009-B36DC94847D6}" destId="{30A5BAFA-D867-4432-A555-078896BF780D}" srcOrd="0" destOrd="0" presId="urn:microsoft.com/office/officeart/2005/8/layout/vList5"/>
    <dgm:cxn modelId="{56B51C5A-864E-4B26-A51A-B2383AE7BB50}"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REZULTATU nr 1</a:t>
          </a:r>
        </a:p>
        <a:p>
          <a:pPr algn="ctr"/>
          <a:r>
            <a:rPr lang="pl-PL" sz="1600" b="1" u="none" dirty="0">
              <a:solidFill>
                <a:srgbClr val="FF0000"/>
              </a:solidFill>
            </a:rPr>
            <a:t>Liczba uczniów</a:t>
          </a:r>
          <a:r>
            <a:rPr lang="pl-PL" sz="1600" b="1" u="none" dirty="0">
              <a:solidFill>
                <a:schemeClr val="tx1"/>
              </a:solidFill>
            </a:rPr>
            <a:t>, którzy nabyli kompetencje kluczowe po opuszczeniu programu</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uczniów szkół (podstawowych, gimnazjalnych i </a:t>
          </a:r>
          <a:r>
            <a:rPr lang="pl-PL" sz="1200" b="1" dirty="0" err="1"/>
            <a:t>ponadgimnazjalnych</a:t>
          </a:r>
          <a:r>
            <a:rPr lang="pl-PL" sz="1200" b="1" dirty="0"/>
            <a:t>), którzy dzięki wsparciu z EFS nabyli kompetencje kluczowe</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000" b="1" dirty="0">
              <a:latin typeface="+mn-lt"/>
            </a:rPr>
            <a:t>Przez uzyskanie kwalifikacji należy rozumieć formalny wynik oceny i walidacji, uzyskany w momencie potwierdzenia przez właściwy organ, że dana osoba osiągnęła efekty uczenia się spełniające określone standardy. Tym samym uczestnika można uwzględnić w ww. wskaźniku jeżeli zda formalny egzamin potwierdzający zdobyte kwalifikacje. </a:t>
          </a:r>
          <a:endParaRPr lang="pl-PL" sz="1000" b="1" dirty="0">
            <a:solidFill>
              <a:srgbClr val="B466E0"/>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 nr 2</a:t>
          </a:r>
        </a:p>
        <a:p>
          <a:r>
            <a:rPr lang="pl-PL" sz="1600" b="1" u="none" dirty="0">
              <a:solidFill>
                <a:srgbClr val="FF0000"/>
              </a:solidFill>
            </a:rPr>
            <a:t>Liczba nauczycieli</a:t>
          </a:r>
          <a:r>
            <a:rPr lang="pl-PL" sz="1600" b="1" u="none" dirty="0">
              <a:solidFill>
                <a:schemeClr val="tx1"/>
              </a:solidFill>
            </a:rPr>
            <a:t>, którzy uzyskali kwalifikacje lub nabyli kompetencje po opuszczeniu programu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Wystąpi np. w przypadku realizacji form wsparcia w ramach typu projektu 10.2.A, </a:t>
          </a:r>
          <a:endParaRPr lang="pl-PL" sz="1200" b="1" dirty="0"/>
        </a:p>
      </dgm:t>
    </dgm:pt>
    <dgm:pt modelId="{E7431F42-F3FE-4211-BBB6-6B8BB707376F}" type="parTrans" cxnId="{35FBD1A3-3498-44F2-ACE8-AE7B7F1E87E8}">
      <dgm:prSet/>
      <dgm:spPr/>
    </dgm:pt>
    <dgm:pt modelId="{16C2B6E5-B2B4-44AF-BD70-175CAA796C20}" type="sibTrans" cxnId="{35FBD1A3-3498-44F2-ACE8-AE7B7F1E87E8}">
      <dgm:prSet/>
      <dgm:spPr/>
    </dgm:pt>
    <dgm:pt modelId="{770C4064-5FA4-48C6-9A55-4C9AF4054A34}">
      <dgm:prSet phldrT="[Tekst]" custT="1"/>
      <dgm:spPr>
        <a:solidFill>
          <a:srgbClr val="FFC000">
            <a:alpha val="90000"/>
          </a:srgbClr>
        </a:solidFill>
        <a:ln>
          <a:solidFill>
            <a:srgbClr val="FFC000">
              <a:alpha val="90000"/>
            </a:srgbClr>
          </a:solidFill>
        </a:ln>
      </dgm:spPr>
      <dgm:t>
        <a:bodyPr/>
        <a:lstStyle/>
        <a:p>
          <a:pPr algn="just"/>
          <a:r>
            <a:rPr lang="pl-PL" sz="1000" b="1" dirty="0">
              <a:solidFill>
                <a:schemeClr val="tx1"/>
              </a:solidFill>
              <a:latin typeface="+mn-lt"/>
            </a:rPr>
            <a:t>Liczba nauczycieli, które uzyskały kwalifikacje lub nabyły kompetencje po opuszczeniu programu.</a:t>
          </a:r>
        </a:p>
      </dgm:t>
    </dgm:pt>
    <dgm:pt modelId="{4806F532-C996-489E-8395-D476750209CE}" type="parTrans" cxnId="{09CFFB2F-A178-4719-8AEA-53265FFB1595}">
      <dgm:prSet/>
      <dgm:spPr/>
    </dgm:pt>
    <dgm:pt modelId="{44DD8177-8FE0-448A-8063-EEED58CBE818}" type="sibTrans" cxnId="{09CFFB2F-A178-4719-8AEA-53265FFB1595}">
      <dgm:prSet/>
      <dgm:spPr/>
    </dgm:pt>
    <dgm:pt modelId="{0A23AAFE-EB10-4EBB-BA5A-7E271D2919EB}">
      <dgm:prSet phldrT="[Tekst]" custT="1"/>
      <dgm:spPr>
        <a:solidFill>
          <a:srgbClr val="FFC000">
            <a:alpha val="90000"/>
          </a:srgbClr>
        </a:solidFill>
        <a:ln>
          <a:solidFill>
            <a:srgbClr val="FFC000">
              <a:alpha val="90000"/>
            </a:srgbClr>
          </a:solidFill>
        </a:ln>
      </dgm:spPr>
      <dgm:t>
        <a:bodyPr/>
        <a:lstStyle/>
        <a:p>
          <a:pPr algn="just"/>
          <a:r>
            <a:rPr lang="pl-PL" sz="1000" b="1" dirty="0">
              <a:solidFill>
                <a:srgbClr val="FF0000"/>
              </a:solidFill>
            </a:rPr>
            <a:t>Wystąpi np. w przypadku realizacji form wsparcia w ramach typu projektu 10.2.F, 10.2.G, 10.2.H </a:t>
          </a:r>
          <a:endParaRPr lang="pl-PL" sz="1000" b="1" dirty="0">
            <a:solidFill>
              <a:srgbClr val="B466E0"/>
            </a:solidFill>
            <a:latin typeface="+mn-lt"/>
          </a:endParaRPr>
        </a:p>
      </dgm:t>
    </dgm:pt>
    <dgm:pt modelId="{CB5C98C9-AE74-414E-B3A2-B5E5409E4474}" type="parTrans" cxnId="{643C77A2-74FA-4377-8953-C32CAA1603A8}">
      <dgm:prSet/>
      <dgm:spPr/>
    </dgm:pt>
    <dgm:pt modelId="{BCCE0CAB-2AE8-4C71-A403-25D91C82C9B7}" type="sibTrans" cxnId="{643C77A2-74FA-4377-8953-C32CAA1603A8}">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17609"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B6B003A4-FFB7-4E10-8639-47B5C99F6EF6}" type="presOf" srcId="{32EE9BBF-B02B-4DE9-A826-A3930A24887B}" destId="{5DB3C171-F262-490B-B8BB-BFFA46B0586B}" srcOrd="0" destOrd="0" presId="urn:microsoft.com/office/officeart/2005/8/layout/vList5"/>
    <dgm:cxn modelId="{E6B19661-1B36-4B39-BC10-1426D1D68BDB}" type="presOf" srcId="{770C4064-5FA4-48C6-9A55-4C9AF4054A34}" destId="{6057DA86-162F-440C-8D5E-0A6D86B8CF0F}"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5D1BAC2D-5F26-4F84-823C-A773B27F0015}" type="presOf" srcId="{DA6E603D-E34D-4EC6-B48D-740809166CA4}" destId="{6057DA86-162F-440C-8D5E-0A6D86B8CF0F}" srcOrd="0" destOrd="1" presId="urn:microsoft.com/office/officeart/2005/8/layout/vList5"/>
    <dgm:cxn modelId="{09CFFB2F-A178-4719-8AEA-53265FFB1595}" srcId="{9C158368-C9E0-4942-8526-5CE49BCD721C}" destId="{770C4064-5FA4-48C6-9A55-4C9AF4054A34}" srcOrd="0" destOrd="0" parTransId="{4806F532-C996-489E-8395-D476750209CE}" sibTransId="{44DD8177-8FE0-448A-8063-EEED58CBE818}"/>
    <dgm:cxn modelId="{643C77A2-74FA-4377-8953-C32CAA1603A8}" srcId="{9C158368-C9E0-4942-8526-5CE49BCD721C}" destId="{0A23AAFE-EB10-4EBB-BA5A-7E271D2919EB}" srcOrd="2" destOrd="0" parTransId="{CB5C98C9-AE74-414E-B3A2-B5E5409E4474}" sibTransId="{BCCE0CAB-2AE8-4C71-A403-25D91C82C9B7}"/>
    <dgm:cxn modelId="{62C06224-CCA7-4BC3-96B8-CBFAC9EBB3D6}" type="presOf" srcId="{9C158368-C9E0-4942-8526-5CE49BCD721C}" destId="{EC26B3CA-5F55-4ED6-AEA1-83422FEC2FA3}"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0DD92DA-12D3-4C06-AB6F-E70720A74C5F}" type="presOf" srcId="{621AB93B-5B7B-404A-AAC6-82585374894E}" destId="{30A5BAFA-D867-4432-A555-078896BF780D}" srcOrd="0" destOrd="0" presId="urn:microsoft.com/office/officeart/2005/8/layout/vList5"/>
    <dgm:cxn modelId="{6FAFFCA3-C88B-49D2-9334-8363A327B913}" type="presOf" srcId="{1A53B528-4B73-4476-AAA3-DA53D8694E89}" destId="{A82570EB-9047-4C30-B34C-BC41F943A042}" srcOrd="0" destOrd="0" presId="urn:microsoft.com/office/officeart/2005/8/layout/vList5"/>
    <dgm:cxn modelId="{35FBD1A3-3498-44F2-ACE8-AE7B7F1E87E8}" srcId="{621AB93B-5B7B-404A-AAC6-82585374894E}" destId="{2D199BE9-D96D-4096-B485-4ADBBBFA8474}" srcOrd="1" destOrd="0" parTransId="{E7431F42-F3FE-4211-BBB6-6B8BB707376F}" sibTransId="{16C2B6E5-B2B4-44AF-BD70-175CAA796C20}"/>
    <dgm:cxn modelId="{9863F722-2635-4E7E-98FB-7C8C4BE4310E}" type="presOf" srcId="{2D199BE9-D96D-4096-B485-4ADBBBFA8474}" destId="{5DB3C171-F262-490B-B8BB-BFFA46B0586B}" srcOrd="0" destOrd="1" presId="urn:microsoft.com/office/officeart/2005/8/layout/vList5"/>
    <dgm:cxn modelId="{E117E38E-DDD3-480D-A78D-8FCB154BAC0D}" srcId="{9C158368-C9E0-4942-8526-5CE49BCD721C}" destId="{DA6E603D-E34D-4EC6-B48D-740809166CA4}" srcOrd="1" destOrd="0" parTransId="{A8A154FD-2259-47AC-AD68-19EF82000962}" sibTransId="{9F49CB28-C9A9-4FC8-82B7-C5A3A7564928}"/>
    <dgm:cxn modelId="{8E723458-BC06-4AB5-AC67-929F1F6E340F}" type="presOf" srcId="{0A23AAFE-EB10-4EBB-BA5A-7E271D2919EB}" destId="{6057DA86-162F-440C-8D5E-0A6D86B8CF0F}" srcOrd="0" destOrd="2" presId="urn:microsoft.com/office/officeart/2005/8/layout/vList5"/>
    <dgm:cxn modelId="{1FA6E83A-7065-4F9D-B5F4-C09443D33F5C}" type="presParOf" srcId="{A82570EB-9047-4C30-B34C-BC41F943A042}" destId="{74CEAA77-1A9F-4EE7-8009-B36DC94847D6}" srcOrd="0" destOrd="0" presId="urn:microsoft.com/office/officeart/2005/8/layout/vList5"/>
    <dgm:cxn modelId="{B95131E3-E1CF-4682-B985-020DE297F0AA}" type="presParOf" srcId="{74CEAA77-1A9F-4EE7-8009-B36DC94847D6}" destId="{30A5BAFA-D867-4432-A555-078896BF780D}" srcOrd="0" destOrd="0" presId="urn:microsoft.com/office/officeart/2005/8/layout/vList5"/>
    <dgm:cxn modelId="{38CC7861-A48C-4857-9E19-10F35AA629E9}" type="presParOf" srcId="{74CEAA77-1A9F-4EE7-8009-B36DC94847D6}" destId="{5DB3C171-F262-490B-B8BB-BFFA46B0586B}" srcOrd="1" destOrd="0" presId="urn:microsoft.com/office/officeart/2005/8/layout/vList5"/>
    <dgm:cxn modelId="{2DB50EE1-3D19-483A-80D8-F6243EDD1AA7}" type="presParOf" srcId="{A82570EB-9047-4C30-B34C-BC41F943A042}" destId="{21203062-3061-4CFA-A1DC-A3C8D1B70C6A}" srcOrd="1" destOrd="0" presId="urn:microsoft.com/office/officeart/2005/8/layout/vList5"/>
    <dgm:cxn modelId="{8845CF93-FE5F-4DA2-ACDA-7FC35728181B}" type="presParOf" srcId="{A82570EB-9047-4C30-B34C-BC41F943A042}" destId="{AAC7EB03-0D34-4E53-AA54-FF39894E56F4}" srcOrd="2" destOrd="0" presId="urn:microsoft.com/office/officeart/2005/8/layout/vList5"/>
    <dgm:cxn modelId="{53F8CBBE-B862-4764-BB74-C52F4CF73425}" type="presParOf" srcId="{AAC7EB03-0D34-4E53-AA54-FF39894E56F4}" destId="{EC26B3CA-5F55-4ED6-AEA1-83422FEC2FA3}" srcOrd="0" destOrd="0" presId="urn:microsoft.com/office/officeart/2005/8/layout/vList5"/>
    <dgm:cxn modelId="{8F507BCC-D249-4B57-9017-CF29765C9ACE}"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REZULTATU nr 3</a:t>
          </a:r>
        </a:p>
        <a:p>
          <a:pPr algn="ctr"/>
          <a:r>
            <a:rPr lang="pl-PL" sz="1600" b="1" u="none" dirty="0">
              <a:solidFill>
                <a:srgbClr val="FF0000"/>
              </a:solidFill>
            </a:rPr>
            <a:t>Liczba szkół</a:t>
          </a:r>
          <a:r>
            <a:rPr lang="pl-PL" sz="1600" b="1" u="none" dirty="0">
              <a:solidFill>
                <a:schemeClr val="tx1"/>
              </a:solidFill>
            </a:rPr>
            <a:t>, w których pracownie przedmiotowe wykorzystują doposażenie do prowadzenia zajęć edukacyjnych.</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szkół dla dzieci i młodzieży, w których pracownie przedmiotowe wykorzystują doposażenie zakupione dzięki EFS do prowadzenia zajęć edukacyjnych z przedmiotów przyrodniczych: przyrody, biologii, chemii, geografii i fizyki.</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 nr 4</a:t>
          </a:r>
        </a:p>
        <a:p>
          <a:r>
            <a:rPr lang="pl-PL" sz="1600" b="1" u="none" dirty="0">
              <a:solidFill>
                <a:srgbClr val="FF0000"/>
              </a:solidFill>
            </a:rPr>
            <a:t>Liczba szkół i placówek systemu oświaty</a:t>
          </a:r>
          <a:r>
            <a:rPr lang="pl-PL" sz="1600" b="1" u="none" dirty="0">
              <a:solidFill>
                <a:schemeClr val="tx1"/>
              </a:solidFill>
            </a:rPr>
            <a:t> wykorzystujących sprzęt TIK do prowadzenia zajęć edukacyjnych.</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Wystąpi np. w przypadku realizacji form wsparcia w ramach typu projektu 10.2.B, </a:t>
          </a:r>
          <a:endParaRPr lang="pl-PL" sz="1200" b="1" dirty="0"/>
        </a:p>
      </dgm:t>
    </dgm:pt>
    <dgm:pt modelId="{E7431F42-F3FE-4211-BBB6-6B8BB707376F}" type="parTrans" cxnId="{35FBD1A3-3498-44F2-ACE8-AE7B7F1E87E8}">
      <dgm:prSet/>
      <dgm:spPr/>
    </dgm:pt>
    <dgm:pt modelId="{16C2B6E5-B2B4-44AF-BD70-175CAA796C20}" type="sibTrans" cxnId="{35FBD1A3-3498-44F2-ACE8-AE7B7F1E87E8}">
      <dgm:prSet/>
      <dgm:spPr/>
    </dgm:pt>
    <dgm:pt modelId="{770C4064-5FA4-48C6-9A55-4C9AF4054A34}">
      <dgm:prSet phldrT="[Tekst]" custT="1"/>
      <dgm:spPr>
        <a:solidFill>
          <a:srgbClr val="FFC000">
            <a:alpha val="90000"/>
          </a:srgbClr>
        </a:solidFill>
        <a:ln>
          <a:solidFill>
            <a:srgbClr val="FFC000">
              <a:alpha val="90000"/>
            </a:srgbClr>
          </a:solidFill>
        </a:ln>
      </dgm:spPr>
      <dgm:t>
        <a:bodyPr/>
        <a:lstStyle/>
        <a:p>
          <a:pPr algn="just"/>
          <a:r>
            <a:rPr lang="pl-PL" sz="1400" b="1" dirty="0">
              <a:solidFill>
                <a:schemeClr val="tx1"/>
              </a:solidFill>
              <a:latin typeface="+mn-lt"/>
            </a:rPr>
            <a:t>Liczba szkół dla dzieci i młodzieży oraz placówek systemu oświaty wykorzystujących do prowadzenia zajęć edukacyjnych sprzęt technologii informacyjno-edukacyjnych zakupiony dzięki EFS.</a:t>
          </a:r>
        </a:p>
      </dgm:t>
    </dgm:pt>
    <dgm:pt modelId="{4806F532-C996-489E-8395-D476750209CE}" type="parTrans" cxnId="{09CFFB2F-A178-4719-8AEA-53265FFB1595}">
      <dgm:prSet/>
      <dgm:spPr/>
    </dgm:pt>
    <dgm:pt modelId="{44DD8177-8FE0-448A-8063-EEED58CBE818}" type="sibTrans" cxnId="{09CFFB2F-A178-4719-8AEA-53265FFB1595}">
      <dgm:prSet/>
      <dgm:spPr/>
    </dgm:pt>
    <dgm:pt modelId="{0A23AAFE-EB10-4EBB-BA5A-7E271D2919EB}">
      <dgm:prSet phldrT="[Tekst]" custT="1"/>
      <dgm:spPr>
        <a:solidFill>
          <a:srgbClr val="FFC000">
            <a:alpha val="90000"/>
          </a:srgbClr>
        </a:solidFill>
        <a:ln>
          <a:solidFill>
            <a:srgbClr val="FFC000">
              <a:alpha val="90000"/>
            </a:srgbClr>
          </a:solidFill>
        </a:ln>
      </dgm:spPr>
      <dgm:t>
        <a:bodyPr/>
        <a:lstStyle/>
        <a:p>
          <a:pPr algn="just"/>
          <a:r>
            <a:rPr lang="pl-PL" sz="1400" b="1" dirty="0">
              <a:solidFill>
                <a:srgbClr val="FF0000"/>
              </a:solidFill>
            </a:rPr>
            <a:t>Wystąpi np. w przypadku realizacji form wsparcia w ramach typu projektu 10.2.A, </a:t>
          </a:r>
          <a:endParaRPr lang="pl-PL" sz="1400" b="1" dirty="0">
            <a:solidFill>
              <a:srgbClr val="B466E0"/>
            </a:solidFill>
            <a:latin typeface="+mn-lt"/>
          </a:endParaRPr>
        </a:p>
      </dgm:t>
    </dgm:pt>
    <dgm:pt modelId="{CB5C98C9-AE74-414E-B3A2-B5E5409E4474}" type="parTrans" cxnId="{643C77A2-74FA-4377-8953-C32CAA1603A8}">
      <dgm:prSet/>
      <dgm:spPr/>
    </dgm:pt>
    <dgm:pt modelId="{BCCE0CAB-2AE8-4C71-A403-25D91C82C9B7}" type="sibTrans" cxnId="{643C77A2-74FA-4377-8953-C32CAA1603A8}">
      <dgm:prSet/>
      <dgm:spPr/>
    </dgm:pt>
    <dgm:pt modelId="{B8EFF6FB-F382-4ADB-934A-52F6684EAA45}">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B466E0"/>
              </a:solidFill>
            </a:rPr>
            <a:t>Uwaga! Nie wliczamy pracowni matematyki i pracowni TIK</a:t>
          </a:r>
          <a:endParaRPr lang="pl-PL" sz="1200" b="1" dirty="0"/>
        </a:p>
      </dgm:t>
    </dgm:pt>
    <dgm:pt modelId="{4DCB80A5-5144-42BD-9015-50A6D53D8D1F}" type="parTrans" cxnId="{68B34C10-3457-44C9-97AE-A9FC9D71F360}">
      <dgm:prSet/>
      <dgm:spPr/>
    </dgm:pt>
    <dgm:pt modelId="{FE76AE8F-3AF2-405C-96A3-96514A165257}" type="sibTrans" cxnId="{68B34C10-3457-44C9-97AE-A9FC9D71F360}">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17609"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15688">
        <dgm:presLayoutVars>
          <dgm:bulletEnabled val="1"/>
        </dgm:presLayoutVars>
      </dgm:prSet>
      <dgm:spPr/>
      <dgm:t>
        <a:bodyPr/>
        <a:lstStyle/>
        <a:p>
          <a:endParaRPr lang="pl-PL"/>
        </a:p>
      </dgm:t>
    </dgm:pt>
  </dgm:ptLst>
  <dgm:cxnLst>
    <dgm:cxn modelId="{6B06A1FF-0516-4DBD-9B0C-C84F7AE292A8}" type="presOf" srcId="{9C158368-C9E0-4942-8526-5CE49BCD721C}" destId="{EC26B3CA-5F55-4ED6-AEA1-83422FEC2FA3}"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535FACBA-D51F-44CA-83D1-55DF935D849F}" type="presOf" srcId="{621AB93B-5B7B-404A-AAC6-82585374894E}" destId="{30A5BAFA-D867-4432-A555-078896BF780D}" srcOrd="0" destOrd="0" presId="urn:microsoft.com/office/officeart/2005/8/layout/vList5"/>
    <dgm:cxn modelId="{09CFFB2F-A178-4719-8AEA-53265FFB1595}" srcId="{9C158368-C9E0-4942-8526-5CE49BCD721C}" destId="{770C4064-5FA4-48C6-9A55-4C9AF4054A34}" srcOrd="0" destOrd="0" parTransId="{4806F532-C996-489E-8395-D476750209CE}" sibTransId="{44DD8177-8FE0-448A-8063-EEED58CBE818}"/>
    <dgm:cxn modelId="{F65DFEE8-14D5-44B4-84B1-2B177D7994A1}" type="presOf" srcId="{B8EFF6FB-F382-4ADB-934A-52F6684EAA45}" destId="{5DB3C171-F262-490B-B8BB-BFFA46B0586B}" srcOrd="0" destOrd="1" presId="urn:microsoft.com/office/officeart/2005/8/layout/vList5"/>
    <dgm:cxn modelId="{2F6F504E-30B0-443F-809C-FBF64C78B456}" type="presOf" srcId="{0A23AAFE-EB10-4EBB-BA5A-7E271D2919EB}" destId="{6057DA86-162F-440C-8D5E-0A6D86B8CF0F}" srcOrd="0" destOrd="1" presId="urn:microsoft.com/office/officeart/2005/8/layout/vList5"/>
    <dgm:cxn modelId="{643C77A2-74FA-4377-8953-C32CAA1603A8}" srcId="{9C158368-C9E0-4942-8526-5CE49BCD721C}" destId="{0A23AAFE-EB10-4EBB-BA5A-7E271D2919EB}" srcOrd="1" destOrd="0" parTransId="{CB5C98C9-AE74-414E-B3A2-B5E5409E4474}" sibTransId="{BCCE0CAB-2AE8-4C71-A403-25D91C82C9B7}"/>
    <dgm:cxn modelId="{95A68324-2E70-4FC2-8A5C-ED9F112860A9}" type="presOf" srcId="{32EE9BBF-B02B-4DE9-A826-A3930A24887B}" destId="{5DB3C171-F262-490B-B8BB-BFFA46B0586B}" srcOrd="0" destOrd="0" presId="urn:microsoft.com/office/officeart/2005/8/layout/vList5"/>
    <dgm:cxn modelId="{2F1677ED-C28A-487B-96D0-95DA07569BFF}" type="presOf" srcId="{770C4064-5FA4-48C6-9A55-4C9AF4054A34}" destId="{6057DA86-162F-440C-8D5E-0A6D86B8CF0F}"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8B34C10-3457-44C9-97AE-A9FC9D71F360}" srcId="{621AB93B-5B7B-404A-AAC6-82585374894E}" destId="{B8EFF6FB-F382-4ADB-934A-52F6684EAA45}" srcOrd="1" destOrd="0" parTransId="{4DCB80A5-5144-42BD-9015-50A6D53D8D1F}" sibTransId="{FE76AE8F-3AF2-405C-96A3-96514A165257}"/>
    <dgm:cxn modelId="{35FBD1A3-3498-44F2-ACE8-AE7B7F1E87E8}" srcId="{621AB93B-5B7B-404A-AAC6-82585374894E}" destId="{2D199BE9-D96D-4096-B485-4ADBBBFA8474}" srcOrd="2" destOrd="0" parTransId="{E7431F42-F3FE-4211-BBB6-6B8BB707376F}" sibTransId="{16C2B6E5-B2B4-44AF-BD70-175CAA796C20}"/>
    <dgm:cxn modelId="{8614CC8C-2AA9-4B42-8305-7E8E28941C0B}" type="presOf" srcId="{2D199BE9-D96D-4096-B485-4ADBBBFA8474}" destId="{5DB3C171-F262-490B-B8BB-BFFA46B0586B}" srcOrd="0" destOrd="2" presId="urn:microsoft.com/office/officeart/2005/8/layout/vList5"/>
    <dgm:cxn modelId="{E6C15F45-0BE6-41F2-A147-185159FA6A28}" type="presOf" srcId="{1A53B528-4B73-4476-AAA3-DA53D8694E89}" destId="{A82570EB-9047-4C30-B34C-BC41F943A042}" srcOrd="0" destOrd="0" presId="urn:microsoft.com/office/officeart/2005/8/layout/vList5"/>
    <dgm:cxn modelId="{119691A6-F956-499F-856E-61AA337F0330}" type="presParOf" srcId="{A82570EB-9047-4C30-B34C-BC41F943A042}" destId="{74CEAA77-1A9F-4EE7-8009-B36DC94847D6}" srcOrd="0" destOrd="0" presId="urn:microsoft.com/office/officeart/2005/8/layout/vList5"/>
    <dgm:cxn modelId="{1047F57D-04A4-47A1-A199-972269CAD3A0}" type="presParOf" srcId="{74CEAA77-1A9F-4EE7-8009-B36DC94847D6}" destId="{30A5BAFA-D867-4432-A555-078896BF780D}" srcOrd="0" destOrd="0" presId="urn:microsoft.com/office/officeart/2005/8/layout/vList5"/>
    <dgm:cxn modelId="{ECDF6C5D-E058-4E4F-A3F6-999584291C48}" type="presParOf" srcId="{74CEAA77-1A9F-4EE7-8009-B36DC94847D6}" destId="{5DB3C171-F262-490B-B8BB-BFFA46B0586B}" srcOrd="1" destOrd="0" presId="urn:microsoft.com/office/officeart/2005/8/layout/vList5"/>
    <dgm:cxn modelId="{CDF5286F-ADE7-47B6-9F9C-1219F2C8F79E}" type="presParOf" srcId="{A82570EB-9047-4C30-B34C-BC41F943A042}" destId="{21203062-3061-4CFA-A1DC-A3C8D1B70C6A}" srcOrd="1" destOrd="0" presId="urn:microsoft.com/office/officeart/2005/8/layout/vList5"/>
    <dgm:cxn modelId="{541069CF-D0DD-49F8-8389-93518ED15B31}" type="presParOf" srcId="{A82570EB-9047-4C30-B34C-BC41F943A042}" destId="{AAC7EB03-0D34-4E53-AA54-FF39894E56F4}" srcOrd="2" destOrd="0" presId="urn:microsoft.com/office/officeart/2005/8/layout/vList5"/>
    <dgm:cxn modelId="{7222F3D8-008F-4927-96A6-23965D51E551}" type="presParOf" srcId="{AAC7EB03-0D34-4E53-AA54-FF39894E56F4}" destId="{EC26B3CA-5F55-4ED6-AEA1-83422FEC2FA3}" srcOrd="0" destOrd="0" presId="urn:microsoft.com/office/officeart/2005/8/layout/vList5"/>
    <dgm:cxn modelId="{F5DB60CA-55A6-4E63-838C-3A1BADD6EB48}"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a:t>
          </a:r>
          <a:r>
            <a:rPr lang="pl-PL" sz="1600" b="1" dirty="0" err="1">
              <a:solidFill>
                <a:schemeClr val="tx1"/>
              </a:solidFill>
            </a:rPr>
            <a:t>Kwalifikowalność</a:t>
          </a:r>
          <a:r>
            <a:rPr lang="pl-PL" sz="1600" b="1" dirty="0">
              <a:solidFill>
                <a:schemeClr val="tx1"/>
              </a:solidFill>
            </a:rPr>
            <a:t> wnioskodawcy</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000" dirty="0"/>
            <a:t>Wybór partnerów został dokonany w sposób prawidłowy, to znaczy:</a:t>
          </a:r>
          <a:endParaRPr lang="pl-PL" sz="1000" b="1"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rgbClr val="FF0000"/>
              </a:solidFill>
            </a:rPr>
            <a:t>4. Prawidłowość wyboru partnerów w projekcie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Wnioskodawca </a:t>
          </a:r>
          <a:r>
            <a:rPr lang="pl-PL" sz="1400" b="1" dirty="0"/>
            <a:t>jest uprawniony </a:t>
          </a:r>
          <a:r>
            <a:rPr lang="pl-PL" sz="1400" dirty="0"/>
            <a:t>do ubiegania się </a:t>
          </a:r>
          <a:br>
            <a:rPr lang="pl-PL" sz="1400" dirty="0"/>
          </a:br>
          <a:r>
            <a:rPr lang="pl-PL" sz="1400" dirty="0"/>
            <a:t>o wsparcie zgodnie z zapisami regulaminu konkursu.</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E6C503FC-8E16-4DF9-A67E-4FF14138328F}">
      <dgm:prSet custT="1"/>
      <dgm:spPr/>
      <dgm:t>
        <a:bodyPr/>
        <a:lstStyle/>
        <a:p>
          <a:pPr algn="just"/>
          <a:r>
            <a:rPr lang="pl-PL" sz="800" dirty="0"/>
            <a:t>w przypadku, gdy Wnioskodawca jest podmiotem, o którym mowa w art. 3 ust. 1 ustawy z dnia 29 stycznia 2004 r. – prawo zamówień publicznych*, </a:t>
          </a:r>
          <a:r>
            <a:rPr lang="pl-PL" sz="800" b="1" dirty="0"/>
            <a:t>wybór partnerów spoza sektora finansów publicznych został dokonany z zachowaniem zasady przejrzystości i równego traktowania podmiotów</a:t>
          </a:r>
          <a:r>
            <a:rPr lang="pl-PL" sz="800" dirty="0"/>
            <a:t>;*</a:t>
          </a:r>
        </a:p>
      </dgm:t>
    </dgm:pt>
    <dgm:pt modelId="{8C601EC7-78E4-4C72-9F10-7F6D35E2EC69}" type="parTrans" cxnId="{847979F4-E173-4DF6-9498-987FA507142C}">
      <dgm:prSet/>
      <dgm:spPr/>
      <dgm:t>
        <a:bodyPr/>
        <a:lstStyle/>
        <a:p>
          <a:endParaRPr lang="pl-PL"/>
        </a:p>
      </dgm:t>
    </dgm:pt>
    <dgm:pt modelId="{6CA3FFAD-5A8C-4F02-90A0-2D0791752542}" type="sibTrans" cxnId="{847979F4-E173-4DF6-9498-987FA507142C}">
      <dgm:prSet/>
      <dgm:spPr/>
      <dgm:t>
        <a:bodyPr/>
        <a:lstStyle/>
        <a:p>
          <a:endParaRPr lang="pl-PL"/>
        </a:p>
      </dgm:t>
    </dgm:pt>
    <dgm:pt modelId="{53A4F63E-A5CC-4543-8811-D4DD187522B8}">
      <dgm:prSet custT="1"/>
      <dgm:spPr/>
      <dgm:t>
        <a:bodyPr/>
        <a:lstStyle/>
        <a:p>
          <a:pPr algn="just"/>
          <a:r>
            <a:rPr lang="pl-PL" sz="800" dirty="0"/>
            <a:t>wybór partnerów spoza sektora finansów publicznych został dokonany </a:t>
          </a:r>
          <a:r>
            <a:rPr lang="pl-PL" sz="800" b="1" dirty="0"/>
            <a:t>przed złożeniem wniosku o dofinansowanie </a:t>
          </a:r>
          <a:r>
            <a:rPr lang="pl-PL" sz="800" dirty="0"/>
            <a:t>projektu partnerskiego.</a:t>
          </a:r>
        </a:p>
      </dgm:t>
    </dgm:pt>
    <dgm:pt modelId="{9E4A4A34-EE89-4C76-85E3-D5683176D72A}" type="parTrans" cxnId="{073F6678-8AF0-4B30-A4EB-767C0ECC7855}">
      <dgm:prSet/>
      <dgm:spPr/>
      <dgm:t>
        <a:bodyPr/>
        <a:lstStyle/>
        <a:p>
          <a:endParaRPr lang="pl-PL"/>
        </a:p>
      </dgm:t>
    </dgm:pt>
    <dgm:pt modelId="{522B52EB-65EB-4831-B953-AA6C09515C30}" type="sibTrans" cxnId="{073F6678-8AF0-4B30-A4EB-767C0ECC7855}">
      <dgm:prSet/>
      <dgm:spPr/>
      <dgm:t>
        <a:bodyPr/>
        <a:lstStyle/>
        <a:p>
          <a:endParaRPr lang="pl-PL"/>
        </a:p>
      </dgm:t>
    </dgm:pt>
    <dgm:pt modelId="{28FB0EC2-A36E-44B7-9AD5-06087BF559EF}">
      <dgm:prSet phldrT="[Tekst]" custT="1"/>
      <dgm:spPr>
        <a:solidFill>
          <a:srgbClr val="FFC000">
            <a:alpha val="90000"/>
          </a:srgbClr>
        </a:solidFill>
        <a:ln>
          <a:solidFill>
            <a:srgbClr val="FFC000">
              <a:alpha val="90000"/>
            </a:srgbClr>
          </a:solidFill>
        </a:ln>
      </dgm:spPr>
      <dgm:t>
        <a:bodyPr/>
        <a:lstStyle/>
        <a:p>
          <a:pPr algn="just"/>
          <a:r>
            <a:rPr lang="pl-PL" sz="800" dirty="0"/>
            <a:t>Wnioskodawca oraz partner/partnerzy </a:t>
          </a:r>
          <a:r>
            <a:rPr lang="pl-PL" sz="800" b="1" dirty="0"/>
            <a:t>nie stanowią podmiotów powiązanych </a:t>
          </a:r>
          <a:r>
            <a:rPr lang="pl-PL" sz="800" dirty="0"/>
            <a:t>w rozumieniu załącznika </a:t>
          </a:r>
          <a:br>
            <a:rPr lang="pl-PL" sz="800" dirty="0"/>
          </a:br>
          <a:r>
            <a:rPr lang="pl-PL" sz="800" dirty="0"/>
            <a:t>do rozporządzenia Komisji (UE) nr 651/2014 z dnia 17 czerwca 2014 r. uznającego niektóre rodzaje pomocy za zgodne z rynkiem wewnętrznym w zastosowaniu art. 107 i 108 Traktatu;</a:t>
          </a:r>
          <a:endParaRPr lang="pl-PL" sz="1000" b="1" dirty="0">
            <a:solidFill>
              <a:schemeClr val="tx1"/>
            </a:solidFill>
          </a:endParaRPr>
        </a:p>
      </dgm:t>
    </dgm:pt>
    <dgm:pt modelId="{5D59606C-50FB-4853-B9FF-AD6CF63FEF68}" type="parTrans" cxnId="{4C6B99A7-6AAD-4EB1-93A9-113954BAE716}">
      <dgm:prSet/>
      <dgm:spPr/>
      <dgm:t>
        <a:bodyPr/>
        <a:lstStyle/>
        <a:p>
          <a:endParaRPr lang="pl-PL"/>
        </a:p>
      </dgm:t>
    </dgm:pt>
    <dgm:pt modelId="{A30B63CA-147E-4272-8AEF-4208D52FEE04}" type="sibTrans" cxnId="{4C6B99A7-6AAD-4EB1-93A9-113954BAE716}">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49CC0BB9-0B4D-44D3-807C-A6784C1FE70F}" type="presOf" srcId="{32EE9BBF-B02B-4DE9-A826-A3930A24887B}" destId="{5DB3C171-F262-490B-B8BB-BFFA46B0586B}"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79F670EB-2522-4F1D-ABE5-7A99DFDFAC87}" type="presOf" srcId="{DA6E603D-E34D-4EC6-B48D-740809166CA4}" destId="{6057DA86-162F-440C-8D5E-0A6D86B8CF0F}" srcOrd="0" destOrd="0" presId="urn:microsoft.com/office/officeart/2005/8/layout/vList5"/>
    <dgm:cxn modelId="{20A1F9BD-F871-4316-92F6-FFB472D9938D}" type="presOf" srcId="{E6C503FC-8E16-4DF9-A67E-4FF14138328F}" destId="{6057DA86-162F-440C-8D5E-0A6D86B8CF0F}" srcOrd="0" destOrd="2" presId="urn:microsoft.com/office/officeart/2005/8/layout/vList5"/>
    <dgm:cxn modelId="{4C6B99A7-6AAD-4EB1-93A9-113954BAE716}" srcId="{DA6E603D-E34D-4EC6-B48D-740809166CA4}" destId="{28FB0EC2-A36E-44B7-9AD5-06087BF559EF}" srcOrd="0" destOrd="0" parTransId="{5D59606C-50FB-4853-B9FF-AD6CF63FEF68}" sibTransId="{A30B63CA-147E-4272-8AEF-4208D52FEE04}"/>
    <dgm:cxn modelId="{073F6678-8AF0-4B30-A4EB-767C0ECC7855}" srcId="{DA6E603D-E34D-4EC6-B48D-740809166CA4}" destId="{53A4F63E-A5CC-4543-8811-D4DD187522B8}" srcOrd="2" destOrd="0" parTransId="{9E4A4A34-EE89-4C76-85E3-D5683176D72A}" sibTransId="{522B52EB-65EB-4831-B953-AA6C09515C30}"/>
    <dgm:cxn modelId="{976A1C1E-6896-4915-B672-0808DD888A75}" srcId="{1A53B528-4B73-4476-AAA3-DA53D8694E89}" destId="{621AB93B-5B7B-404A-AAC6-82585374894E}" srcOrd="0" destOrd="0" parTransId="{4935FEB2-1035-40C5-9A3F-135B06D2ABF1}" sibTransId="{537A71C9-1429-45D8-846B-4BAE788264CA}"/>
    <dgm:cxn modelId="{847979F4-E173-4DF6-9498-987FA507142C}" srcId="{DA6E603D-E34D-4EC6-B48D-740809166CA4}" destId="{E6C503FC-8E16-4DF9-A67E-4FF14138328F}" srcOrd="1" destOrd="0" parTransId="{8C601EC7-78E4-4C72-9F10-7F6D35E2EC69}" sibTransId="{6CA3FFAD-5A8C-4F02-90A0-2D0791752542}"/>
    <dgm:cxn modelId="{B00BB06F-5A88-42D9-917D-D50AC510CD72}" type="presOf" srcId="{621AB93B-5B7B-404A-AAC6-82585374894E}" destId="{30A5BAFA-D867-4432-A555-078896BF780D}" srcOrd="0" destOrd="0" presId="urn:microsoft.com/office/officeart/2005/8/layout/vList5"/>
    <dgm:cxn modelId="{7FA01677-9528-41C7-BC09-D6439D1F652B}" type="presOf" srcId="{1A53B528-4B73-4476-AAA3-DA53D8694E89}" destId="{A82570EB-9047-4C30-B34C-BC41F943A042}" srcOrd="0" destOrd="0" presId="urn:microsoft.com/office/officeart/2005/8/layout/vList5"/>
    <dgm:cxn modelId="{0B8205C0-56C1-4358-A9EB-22F18CC21538}" type="presOf" srcId="{9C158368-C9E0-4942-8526-5CE49BCD721C}" destId="{EC26B3CA-5F55-4ED6-AEA1-83422FEC2FA3}" srcOrd="0" destOrd="0" presId="urn:microsoft.com/office/officeart/2005/8/layout/vList5"/>
    <dgm:cxn modelId="{63927675-70FD-4D98-A256-A8253E1AD917}" type="presOf" srcId="{28FB0EC2-A36E-44B7-9AD5-06087BF559EF}" destId="{6057DA86-162F-440C-8D5E-0A6D86B8CF0F}" srcOrd="0" destOrd="1"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99B73724-EFEB-48BB-B607-5D21F4B0C8C0}" type="presOf" srcId="{53A4F63E-A5CC-4543-8811-D4DD187522B8}" destId="{6057DA86-162F-440C-8D5E-0A6D86B8CF0F}" srcOrd="0" destOrd="3" presId="urn:microsoft.com/office/officeart/2005/8/layout/vList5"/>
    <dgm:cxn modelId="{90F00BA3-DE92-4AFE-A777-C0AC5BEF96B1}" type="presParOf" srcId="{A82570EB-9047-4C30-B34C-BC41F943A042}" destId="{74CEAA77-1A9F-4EE7-8009-B36DC94847D6}" srcOrd="0" destOrd="0" presId="urn:microsoft.com/office/officeart/2005/8/layout/vList5"/>
    <dgm:cxn modelId="{B938BD26-3A6F-45A9-B174-59EE22B3DB59}" type="presParOf" srcId="{74CEAA77-1A9F-4EE7-8009-B36DC94847D6}" destId="{30A5BAFA-D867-4432-A555-078896BF780D}" srcOrd="0" destOrd="0" presId="urn:microsoft.com/office/officeart/2005/8/layout/vList5"/>
    <dgm:cxn modelId="{9F5A26F2-5F26-4B38-96DD-417057E75290}" type="presParOf" srcId="{74CEAA77-1A9F-4EE7-8009-B36DC94847D6}" destId="{5DB3C171-F262-490B-B8BB-BFFA46B0586B}" srcOrd="1" destOrd="0" presId="urn:microsoft.com/office/officeart/2005/8/layout/vList5"/>
    <dgm:cxn modelId="{AEF1E16B-9E28-47BF-B4DB-89E6B5BD6770}" type="presParOf" srcId="{A82570EB-9047-4C30-B34C-BC41F943A042}" destId="{21203062-3061-4CFA-A1DC-A3C8D1B70C6A}" srcOrd="1" destOrd="0" presId="urn:microsoft.com/office/officeart/2005/8/layout/vList5"/>
    <dgm:cxn modelId="{8F07CA3F-5099-472A-81B9-AB266FD601CB}" type="presParOf" srcId="{A82570EB-9047-4C30-B34C-BC41F943A042}" destId="{AAC7EB03-0D34-4E53-AA54-FF39894E56F4}" srcOrd="2" destOrd="0" presId="urn:microsoft.com/office/officeart/2005/8/layout/vList5"/>
    <dgm:cxn modelId="{1B992EB1-4D70-4BB8-A24D-A11CB5EF8046}" type="presParOf" srcId="{AAC7EB03-0D34-4E53-AA54-FF39894E56F4}" destId="{EC26B3CA-5F55-4ED6-AEA1-83422FEC2FA3}" srcOrd="0" destOrd="0" presId="urn:microsoft.com/office/officeart/2005/8/layout/vList5"/>
    <dgm:cxn modelId="{A3D0100D-F0D7-4389-9AAB-FFDBB007817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HORYZONTALNY nr 1</a:t>
          </a:r>
        </a:p>
        <a:p>
          <a:pPr algn="ctr"/>
          <a:r>
            <a:rPr lang="pl-PL" sz="1600" b="1" u="none" dirty="0">
              <a:solidFill>
                <a:srgbClr val="FF0000"/>
              </a:solidFill>
            </a:rPr>
            <a:t>Liczba obiektów </a:t>
          </a:r>
          <a:r>
            <a:rPr lang="pl-PL" sz="1600" b="1" u="none" dirty="0">
              <a:solidFill>
                <a:schemeClr val="tx1"/>
              </a:solidFill>
            </a:rPr>
            <a:t>dostosowanych do potrzeb osób z </a:t>
          </a:r>
          <a:r>
            <a:rPr lang="pl-PL" sz="1600" b="1" u="none" dirty="0" err="1">
              <a:solidFill>
                <a:schemeClr val="tx1"/>
              </a:solidFill>
            </a:rPr>
            <a:t>niepełnosprawnościami</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odnosi się do liczby obiektów, które zaopatrzono w specjalne podjazdy, windy, urządzenia głośnomówiące, bądź inne udogodnienia (tj. usunięcie barier w dostępie, w szczególności barier architektonicznych) ułatwiające dostęp do tych obiektów i poruszanie się po nich osobom niepełnosprawnym ruchowo czy sensorycznie.</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HORYZONTALNY nr 2</a:t>
          </a:r>
        </a:p>
        <a:p>
          <a:r>
            <a:rPr lang="pl-PL" sz="1600" b="1" u="none" dirty="0">
              <a:solidFill>
                <a:srgbClr val="FF0000"/>
              </a:solidFill>
            </a:rPr>
            <a:t>Liczba osób </a:t>
          </a:r>
          <a:r>
            <a:rPr lang="pl-PL" sz="1600" b="1" u="none" dirty="0">
              <a:solidFill>
                <a:schemeClr val="tx1"/>
              </a:solidFill>
            </a:rPr>
            <a:t>objętych szkoleniami/doradztwem w zakresie kompetencji cyfrowych</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Wskaźnik należy wybrać bez względu na typ projektu i formy wsparcia (bez konieczności podawania wartości docelowej większej od 0)</a:t>
          </a:r>
        </a:p>
      </dgm:t>
    </dgm:pt>
    <dgm:pt modelId="{E7431F42-F3FE-4211-BBB6-6B8BB707376F}" type="parTrans" cxnId="{35FBD1A3-3498-44F2-ACE8-AE7B7F1E87E8}">
      <dgm:prSet/>
      <dgm:spPr/>
      <dgm:t>
        <a:bodyPr/>
        <a:lstStyle/>
        <a:p>
          <a:endParaRPr lang="pl-PL"/>
        </a:p>
      </dgm:t>
    </dgm:pt>
    <dgm:pt modelId="{16C2B6E5-B2B4-44AF-BD70-175CAA796C20}" type="sibTrans" cxnId="{35FBD1A3-3498-44F2-ACE8-AE7B7F1E87E8}">
      <dgm:prSet/>
      <dgm:spPr/>
      <dgm:t>
        <a:bodyPr/>
        <a:lstStyle/>
        <a:p>
          <a:endParaRPr lang="pl-PL"/>
        </a:p>
      </dgm:t>
    </dgm:pt>
    <dgm:pt modelId="{770C4064-5FA4-48C6-9A55-4C9AF4054A34}">
      <dgm:prSet phldrT="[Tekst]" custT="1"/>
      <dgm:spPr>
        <a:solidFill>
          <a:srgbClr val="FFC000">
            <a:alpha val="90000"/>
          </a:srgbClr>
        </a:solidFill>
        <a:ln>
          <a:solidFill>
            <a:srgbClr val="FFC000">
              <a:alpha val="90000"/>
            </a:srgbClr>
          </a:solidFill>
        </a:ln>
      </dgm:spPr>
      <dgm:t>
        <a:bodyPr/>
        <a:lstStyle/>
        <a:p>
          <a:pPr algn="just"/>
          <a:r>
            <a:rPr lang="pl-PL" sz="1200" b="1" dirty="0">
              <a:solidFill>
                <a:schemeClr val="tx1"/>
              </a:solidFill>
              <a:latin typeface="+mn-lt"/>
            </a:rPr>
            <a:t>Wskaźnik mierzy liczbę osób objętych szkoleniami/doradztwem w zakresie nabywania/doskonalenia umiejętności warunkujących efektywne korzystanie z mediów elektronicznych tj. m.in. korzystania z komputera, różnych rodzajów oprogramowania, </a:t>
          </a:r>
          <a:r>
            <a:rPr lang="pl-PL" sz="1200" b="1" dirty="0" err="1">
              <a:solidFill>
                <a:schemeClr val="tx1"/>
              </a:solidFill>
              <a:latin typeface="+mn-lt"/>
            </a:rPr>
            <a:t>internetu</a:t>
          </a:r>
          <a:r>
            <a:rPr lang="pl-PL" sz="1200" b="1" dirty="0">
              <a:solidFill>
                <a:schemeClr val="tx1"/>
              </a:solidFill>
              <a:latin typeface="+mn-lt"/>
            </a:rPr>
            <a:t> oraz kompetencji ściśle informatycznych (np. programowanie, zarządzanie bazami danych, administracja sieciami, administracja witrynami internetowymi).</a:t>
          </a:r>
        </a:p>
      </dgm:t>
    </dgm:pt>
    <dgm:pt modelId="{4806F532-C996-489E-8395-D476750209CE}" type="parTrans" cxnId="{09CFFB2F-A178-4719-8AEA-53265FFB1595}">
      <dgm:prSet/>
      <dgm:spPr/>
      <dgm:t>
        <a:bodyPr/>
        <a:lstStyle/>
        <a:p>
          <a:endParaRPr lang="pl-PL"/>
        </a:p>
      </dgm:t>
    </dgm:pt>
    <dgm:pt modelId="{44DD8177-8FE0-448A-8063-EEED58CBE818}" type="sibTrans" cxnId="{09CFFB2F-A178-4719-8AEA-53265FFB1595}">
      <dgm:prSet/>
      <dgm:spPr/>
      <dgm:t>
        <a:bodyPr/>
        <a:lstStyle/>
        <a:p>
          <a:endParaRPr lang="pl-PL"/>
        </a:p>
      </dgm:t>
    </dgm:pt>
    <dgm:pt modelId="{0A23AAFE-EB10-4EBB-BA5A-7E271D2919EB}">
      <dgm:prSet phldrT="[Tekst]" custT="1"/>
      <dgm:spPr>
        <a:solidFill>
          <a:srgbClr val="FFC000">
            <a:alpha val="90000"/>
          </a:srgbClr>
        </a:solidFill>
        <a:ln>
          <a:solidFill>
            <a:srgbClr val="FFC000">
              <a:alpha val="90000"/>
            </a:srgbClr>
          </a:solidFill>
        </a:ln>
      </dgm:spPr>
      <dgm:t>
        <a:bodyPr/>
        <a:lstStyle/>
        <a:p>
          <a:pPr algn="just"/>
          <a:r>
            <a:rPr lang="pl-PL" sz="1200" b="1" dirty="0">
              <a:solidFill>
                <a:srgbClr val="FF0000"/>
              </a:solidFill>
            </a:rPr>
            <a:t>Wskaźnik należy wybrać bez względu na typ projektu i formy wsparcia (bez konieczności podawania wartości docelowej większej od 0)</a:t>
          </a:r>
          <a:endParaRPr lang="pl-PL" sz="1200" b="1" dirty="0">
            <a:solidFill>
              <a:srgbClr val="B466E0"/>
            </a:solidFill>
            <a:latin typeface="+mn-lt"/>
          </a:endParaRPr>
        </a:p>
      </dgm:t>
    </dgm:pt>
    <dgm:pt modelId="{CB5C98C9-AE74-414E-B3A2-B5E5409E4474}" type="parTrans" cxnId="{643C77A2-74FA-4377-8953-C32CAA1603A8}">
      <dgm:prSet/>
      <dgm:spPr/>
      <dgm:t>
        <a:bodyPr/>
        <a:lstStyle/>
        <a:p>
          <a:endParaRPr lang="pl-PL"/>
        </a:p>
      </dgm:t>
    </dgm:pt>
    <dgm:pt modelId="{BCCE0CAB-2AE8-4C71-A403-25D91C82C9B7}" type="sibTrans" cxnId="{643C77A2-74FA-4377-8953-C32CAA1603A8}">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28270"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15688">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7C99A632-5728-4C33-83CA-D082887ABDFC}" type="presOf" srcId="{0A23AAFE-EB10-4EBB-BA5A-7E271D2919EB}" destId="{6057DA86-162F-440C-8D5E-0A6D86B8CF0F}" srcOrd="0" destOrd="1" presId="urn:microsoft.com/office/officeart/2005/8/layout/vList5"/>
    <dgm:cxn modelId="{CF98EF6B-52ED-4707-B667-2AA617DDEF9B}" type="presOf" srcId="{32EE9BBF-B02B-4DE9-A826-A3930A24887B}" destId="{5DB3C171-F262-490B-B8BB-BFFA46B0586B}" srcOrd="0" destOrd="0" presId="urn:microsoft.com/office/officeart/2005/8/layout/vList5"/>
    <dgm:cxn modelId="{09CFFB2F-A178-4719-8AEA-53265FFB1595}" srcId="{9C158368-C9E0-4942-8526-5CE49BCD721C}" destId="{770C4064-5FA4-48C6-9A55-4C9AF4054A34}" srcOrd="0" destOrd="0" parTransId="{4806F532-C996-489E-8395-D476750209CE}" sibTransId="{44DD8177-8FE0-448A-8063-EEED58CBE818}"/>
    <dgm:cxn modelId="{643C77A2-74FA-4377-8953-C32CAA1603A8}" srcId="{9C158368-C9E0-4942-8526-5CE49BCD721C}" destId="{0A23AAFE-EB10-4EBB-BA5A-7E271D2919EB}" srcOrd="1" destOrd="0" parTransId="{CB5C98C9-AE74-414E-B3A2-B5E5409E4474}" sibTransId="{BCCE0CAB-2AE8-4C71-A403-25D91C82C9B7}"/>
    <dgm:cxn modelId="{9F29A8A2-2216-41EA-BA2B-832CBA89B838}" type="presOf" srcId="{621AB93B-5B7B-404A-AAC6-82585374894E}" destId="{30A5BAFA-D867-4432-A555-078896BF780D}"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0B14FD2F-4544-438B-9B72-9BBE43B70535}" type="presOf" srcId="{770C4064-5FA4-48C6-9A55-4C9AF4054A34}" destId="{6057DA86-162F-440C-8D5E-0A6D86B8CF0F}" srcOrd="0" destOrd="0" presId="urn:microsoft.com/office/officeart/2005/8/layout/vList5"/>
    <dgm:cxn modelId="{35FBD1A3-3498-44F2-ACE8-AE7B7F1E87E8}" srcId="{621AB93B-5B7B-404A-AAC6-82585374894E}" destId="{2D199BE9-D96D-4096-B485-4ADBBBFA8474}" srcOrd="1" destOrd="0" parTransId="{E7431F42-F3FE-4211-BBB6-6B8BB707376F}" sibTransId="{16C2B6E5-B2B4-44AF-BD70-175CAA796C20}"/>
    <dgm:cxn modelId="{C2B3F90C-37D1-4006-B973-0CD42529DB29}" type="presOf" srcId="{2D199BE9-D96D-4096-B485-4ADBBBFA8474}" destId="{5DB3C171-F262-490B-B8BB-BFFA46B0586B}" srcOrd="0" destOrd="1" presId="urn:microsoft.com/office/officeart/2005/8/layout/vList5"/>
    <dgm:cxn modelId="{67D3CCB5-BDFA-49C4-9720-1568FF354CB9}" type="presOf" srcId="{9C158368-C9E0-4942-8526-5CE49BCD721C}" destId="{EC26B3CA-5F55-4ED6-AEA1-83422FEC2FA3}" srcOrd="0" destOrd="0" presId="urn:microsoft.com/office/officeart/2005/8/layout/vList5"/>
    <dgm:cxn modelId="{0A6A373B-2BBE-4419-8C8F-B8BDD3DB7ECC}" type="presOf" srcId="{1A53B528-4B73-4476-AAA3-DA53D8694E89}" destId="{A82570EB-9047-4C30-B34C-BC41F943A042}" srcOrd="0" destOrd="0" presId="urn:microsoft.com/office/officeart/2005/8/layout/vList5"/>
    <dgm:cxn modelId="{89D04232-82BE-4814-97D6-71906AC61851}" type="presParOf" srcId="{A82570EB-9047-4C30-B34C-BC41F943A042}" destId="{74CEAA77-1A9F-4EE7-8009-B36DC94847D6}" srcOrd="0" destOrd="0" presId="urn:microsoft.com/office/officeart/2005/8/layout/vList5"/>
    <dgm:cxn modelId="{BB61C665-9337-4F25-829A-B867DC568848}" type="presParOf" srcId="{74CEAA77-1A9F-4EE7-8009-B36DC94847D6}" destId="{30A5BAFA-D867-4432-A555-078896BF780D}" srcOrd="0" destOrd="0" presId="urn:microsoft.com/office/officeart/2005/8/layout/vList5"/>
    <dgm:cxn modelId="{F09FF2F2-23D4-428A-B275-5AEE0C215D32}" type="presParOf" srcId="{74CEAA77-1A9F-4EE7-8009-B36DC94847D6}" destId="{5DB3C171-F262-490B-B8BB-BFFA46B0586B}" srcOrd="1" destOrd="0" presId="urn:microsoft.com/office/officeart/2005/8/layout/vList5"/>
    <dgm:cxn modelId="{69AF3847-1EB0-4FA7-95D5-36C6CECA05B5}" type="presParOf" srcId="{A82570EB-9047-4C30-B34C-BC41F943A042}" destId="{21203062-3061-4CFA-A1DC-A3C8D1B70C6A}" srcOrd="1" destOrd="0" presId="urn:microsoft.com/office/officeart/2005/8/layout/vList5"/>
    <dgm:cxn modelId="{87F09D51-3FD3-4DFE-ABE1-A1050E952DF6}" type="presParOf" srcId="{A82570EB-9047-4C30-B34C-BC41F943A042}" destId="{AAC7EB03-0D34-4E53-AA54-FF39894E56F4}" srcOrd="2" destOrd="0" presId="urn:microsoft.com/office/officeart/2005/8/layout/vList5"/>
    <dgm:cxn modelId="{5652EA7D-878A-44CF-811A-B85A45311241}" type="presParOf" srcId="{AAC7EB03-0D34-4E53-AA54-FF39894E56F4}" destId="{EC26B3CA-5F55-4ED6-AEA1-83422FEC2FA3}" srcOrd="0" destOrd="0" presId="urn:microsoft.com/office/officeart/2005/8/layout/vList5"/>
    <dgm:cxn modelId="{80D36942-B1FA-4E50-BA16-82E9E3ED7F7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WSKAŹNIK HORYZONTALNY nr 3</a:t>
          </a:r>
        </a:p>
        <a:p>
          <a:pPr algn="ctr"/>
          <a:r>
            <a:rPr lang="pl-PL" sz="1600" b="1" u="none" dirty="0">
              <a:solidFill>
                <a:srgbClr val="FF0000"/>
              </a:solidFill>
            </a:rPr>
            <a:t>Liczba projektów</a:t>
          </a:r>
          <a:r>
            <a:rPr lang="pl-PL" sz="1600" b="1" u="none" dirty="0">
              <a:solidFill>
                <a:schemeClr val="tx1"/>
              </a:solidFill>
            </a:rPr>
            <a:t>, w których sfinansowano koszty racjonalnych usprawnień dla osób z </a:t>
          </a:r>
          <a:r>
            <a:rPr lang="pl-PL" sz="1600" b="1" u="none" dirty="0" err="1">
              <a:solidFill>
                <a:schemeClr val="tx1"/>
              </a:solidFill>
            </a:rPr>
            <a:t>niepełnosprawnościami</a:t>
          </a:r>
          <a:endParaRPr lang="pl-PL" sz="1600" b="1" u="none"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Racjonalne usprawnienie oznacza konieczne i odpowiednie zmiany oraz dostosowania, nie nakładające nieproporcjonalnego lub nadmiernego obciążenia, rozpatrywane osobno dla każdego konkretnego przypadku, w celu zapewnienia osobom z </a:t>
          </a:r>
          <a:r>
            <a:rPr lang="pl-PL" sz="1200" b="1" dirty="0" err="1"/>
            <a:t>niepełnosprawnościami</a:t>
          </a:r>
          <a:r>
            <a:rPr lang="pl-PL" sz="1200" b="1" dirty="0"/>
            <a:t> możliwości korzystania z wszelkich praw człowieka i podstawowych wolności oraz ich wykonywania na zasadzie równości z innymi osobami. </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2D199BE9-D96D-4096-B485-4ADBBBFA847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solidFill>
                <a:srgbClr val="FF0000"/>
              </a:solidFill>
            </a:rPr>
            <a:t>Wskaźnik należy wybrać bez względu na typ projektu i formy wsparcia (bez konieczności podawania wartości docelowej większej od 0)</a:t>
          </a:r>
          <a:endParaRPr lang="pl-PL" sz="1200" b="1" dirty="0"/>
        </a:p>
      </dgm:t>
    </dgm:pt>
    <dgm:pt modelId="{E7431F42-F3FE-4211-BBB6-6B8BB707376F}" type="parTrans" cxnId="{35FBD1A3-3498-44F2-ACE8-AE7B7F1E87E8}">
      <dgm:prSet/>
      <dgm:spPr/>
      <dgm:t>
        <a:bodyPr/>
        <a:lstStyle/>
        <a:p>
          <a:endParaRPr lang="pl-PL"/>
        </a:p>
      </dgm:t>
    </dgm:pt>
    <dgm:pt modelId="{16C2B6E5-B2B4-44AF-BD70-175CAA796C20}" type="sibTrans" cxnId="{35FBD1A3-3498-44F2-ACE8-AE7B7F1E87E8}">
      <dgm:prSet/>
      <dgm:spPr/>
      <dgm:t>
        <a:bodyPr/>
        <a:lstStyle/>
        <a:p>
          <a:endParaRPr lang="pl-PL"/>
        </a:p>
      </dgm:t>
    </dgm:pt>
    <dgm:pt modelId="{CE40DD67-5C16-4452-84BF-1A90E1BFFDE6}">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Przykłady racjonalnych usprawnień: tłumacz języka migowego, transport niskopodłogowy, dostosowanie infrastruktury (nie tylko budynku ale też dostosowanie infrastruktury komputerowej np. programy powiększające, mówiące, drukarki materiałów w alfabecie Braille'a), osoby asystujące, odpowiednie dostosowanie wyżywienia.</a:t>
          </a:r>
        </a:p>
      </dgm:t>
    </dgm:pt>
    <dgm:pt modelId="{49AE94EB-FE8E-4399-9DE1-E147F7C07E95}" type="parTrans" cxnId="{636C0515-6611-4241-B01F-D0390F1A4716}">
      <dgm:prSet/>
      <dgm:spPr/>
      <dgm:t>
        <a:bodyPr/>
        <a:lstStyle/>
        <a:p>
          <a:endParaRPr lang="pl-PL"/>
        </a:p>
      </dgm:t>
    </dgm:pt>
    <dgm:pt modelId="{FA3F2A97-288B-40BA-A517-92EB47BBA025}" type="sibTrans" cxnId="{636C0515-6611-4241-B01F-D0390F1A4716}">
      <dgm:prSet/>
      <dgm:spPr/>
      <dgm:t>
        <a:bodyPr/>
        <a:lstStyle/>
        <a:p>
          <a:endParaRPr lang="pl-PL"/>
        </a:p>
      </dgm:t>
    </dgm:pt>
    <dgm:pt modelId="{DBDDF753-D616-48C6-A39D-5980969CB637}">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monitoruje projekty, w których zarówno na wstępie przewidziano działania usprawniające (projekty dedykowane w części lub całościowo osobom z niepełnosprawnością), jak i te, w których na etapie wdrażania uruchomiono mechanizm racjonalnych usprawnień.</a:t>
          </a:r>
        </a:p>
      </dgm:t>
    </dgm:pt>
    <dgm:pt modelId="{97B7A326-190E-487B-9546-BB51A97680FA}" type="parTrans" cxnId="{E093D223-AFCF-4031-91C0-FFA7E9FC0B18}">
      <dgm:prSet/>
      <dgm:spPr/>
    </dgm:pt>
    <dgm:pt modelId="{EF293265-475A-4641-9329-82C6AC395297}" type="sibTrans" cxnId="{E093D223-AFCF-4031-91C0-FFA7E9FC0B18}">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ScaleY="52727"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1" custScaleY="125122" custLinFactNeighborX="136" custLinFactNeighborY="-5">
        <dgm:presLayoutVars>
          <dgm:bulletEnabled val="1"/>
        </dgm:presLayoutVars>
      </dgm:prSet>
      <dgm:spPr/>
      <dgm:t>
        <a:bodyPr/>
        <a:lstStyle/>
        <a:p>
          <a:endParaRPr lang="pl-PL"/>
        </a:p>
      </dgm:t>
    </dgm:pt>
  </dgm:ptLst>
  <dgm:cxnLst>
    <dgm:cxn modelId="{B901D527-9B17-42FF-945C-953F4FE83FC4}" type="presOf" srcId="{621AB93B-5B7B-404A-AAC6-82585374894E}" destId="{30A5BAFA-D867-4432-A555-078896BF780D}" srcOrd="0" destOrd="0" presId="urn:microsoft.com/office/officeart/2005/8/layout/vList5"/>
    <dgm:cxn modelId="{636C0515-6611-4241-B01F-D0390F1A4716}" srcId="{621AB93B-5B7B-404A-AAC6-82585374894E}" destId="{CE40DD67-5C16-4452-84BF-1A90E1BFFDE6}" srcOrd="1" destOrd="0" parTransId="{49AE94EB-FE8E-4399-9DE1-E147F7C07E95}" sibTransId="{FA3F2A97-288B-40BA-A517-92EB47BBA025}"/>
    <dgm:cxn modelId="{B6C807A7-A846-47FD-BE65-9166C443B42C}" srcId="{621AB93B-5B7B-404A-AAC6-82585374894E}" destId="{32EE9BBF-B02B-4DE9-A826-A3930A24887B}" srcOrd="0" destOrd="0" parTransId="{00D5B151-6E85-451D-80BE-DE7F236447A0}" sibTransId="{DC57031B-D14D-42A1-A990-761C91C4EF85}"/>
    <dgm:cxn modelId="{69B2C3B3-6824-49AE-929E-2EB6D1700BED}" type="presOf" srcId="{CE40DD67-5C16-4452-84BF-1A90E1BFFDE6}" destId="{5DB3C171-F262-490B-B8BB-BFFA46B0586B}" srcOrd="0" destOrd="1" presId="urn:microsoft.com/office/officeart/2005/8/layout/vList5"/>
    <dgm:cxn modelId="{E093D223-AFCF-4031-91C0-FFA7E9FC0B18}" srcId="{621AB93B-5B7B-404A-AAC6-82585374894E}" destId="{DBDDF753-D616-48C6-A39D-5980969CB637}" srcOrd="2" destOrd="0" parTransId="{97B7A326-190E-487B-9546-BB51A97680FA}" sibTransId="{EF293265-475A-4641-9329-82C6AC395297}"/>
    <dgm:cxn modelId="{9636129D-F777-4174-B655-7193A3DDA13A}" type="presOf" srcId="{1A53B528-4B73-4476-AAA3-DA53D8694E89}" destId="{A82570EB-9047-4C30-B34C-BC41F943A042}" srcOrd="0" destOrd="0" presId="urn:microsoft.com/office/officeart/2005/8/layout/vList5"/>
    <dgm:cxn modelId="{23FEEC05-7904-43E3-A050-B1224CE28174}" type="presOf" srcId="{32EE9BBF-B02B-4DE9-A826-A3930A24887B}" destId="{5DB3C171-F262-490B-B8BB-BFFA46B0586B}" srcOrd="0" destOrd="0" presId="urn:microsoft.com/office/officeart/2005/8/layout/vList5"/>
    <dgm:cxn modelId="{59EF263C-BBAD-403C-A437-11CC8B031C54}" type="presOf" srcId="{DBDDF753-D616-48C6-A39D-5980969CB637}" destId="{5DB3C171-F262-490B-B8BB-BFFA46B0586B}" srcOrd="0" destOrd="2"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35FBD1A3-3498-44F2-ACE8-AE7B7F1E87E8}" srcId="{621AB93B-5B7B-404A-AAC6-82585374894E}" destId="{2D199BE9-D96D-4096-B485-4ADBBBFA8474}" srcOrd="3" destOrd="0" parTransId="{E7431F42-F3FE-4211-BBB6-6B8BB707376F}" sibTransId="{16C2B6E5-B2B4-44AF-BD70-175CAA796C20}"/>
    <dgm:cxn modelId="{66FE577D-BC34-4F9B-86E9-91C50C1B44AB}" type="presOf" srcId="{2D199BE9-D96D-4096-B485-4ADBBBFA8474}" destId="{5DB3C171-F262-490B-B8BB-BFFA46B0586B}" srcOrd="0" destOrd="3" presId="urn:microsoft.com/office/officeart/2005/8/layout/vList5"/>
    <dgm:cxn modelId="{D12F0801-A874-4983-8A19-78FA94608D37}" type="presParOf" srcId="{A82570EB-9047-4C30-B34C-BC41F943A042}" destId="{74CEAA77-1A9F-4EE7-8009-B36DC94847D6}" srcOrd="0" destOrd="0" presId="urn:microsoft.com/office/officeart/2005/8/layout/vList5"/>
    <dgm:cxn modelId="{5FB49EDC-63A1-4778-A447-A617C8E70F89}" type="presParOf" srcId="{74CEAA77-1A9F-4EE7-8009-B36DC94847D6}" destId="{30A5BAFA-D867-4432-A555-078896BF780D}" srcOrd="0" destOrd="0" presId="urn:microsoft.com/office/officeart/2005/8/layout/vList5"/>
    <dgm:cxn modelId="{A562F14E-B1E2-44C9-B091-5143082CDDC9}"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r>
            <a:rPr lang="pl-PL" sz="2400" b="1" dirty="0">
              <a:solidFill>
                <a:schemeClr val="tx1"/>
              </a:solidFill>
            </a:rPr>
            <a:t>Forma składania wniosków</a:t>
          </a:r>
          <a:r>
            <a:rPr lang="pl-PL" sz="2400" b="1" dirty="0"/>
            <a:t> </a:t>
          </a:r>
          <a:br>
            <a:rPr lang="pl-PL" sz="2400" b="1" dirty="0"/>
          </a:br>
          <a:endParaRPr lang="pl-PL" sz="24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Wniosek o dofinansowanie powinien zostać wypełniony i złożony </a:t>
          </a:r>
          <a:br>
            <a:rPr lang="pl-PL" sz="1400" dirty="0"/>
          </a:br>
          <a:r>
            <a:rPr lang="pl-PL" sz="1400" dirty="0"/>
            <a:t>za pośrednictwem </a:t>
          </a:r>
          <a:r>
            <a:rPr lang="pl-PL" sz="1400" b="1" dirty="0"/>
            <a:t>Systemu Obsługi Wniosków Aplikacyjnych </a:t>
          </a:r>
          <a:r>
            <a:rPr lang="pl-PL" sz="1400" dirty="0"/>
            <a:t>(SOWA), który jest dostępny poprzez stronę </a:t>
          </a:r>
          <a:r>
            <a:rPr lang="pl-PL" sz="1400" dirty="0">
              <a:hlinkClick xmlns:r="http://schemas.openxmlformats.org/officeDocument/2006/relationships" r:id="rId1"/>
            </a:rPr>
            <a:t>www.generator-efs.dolnyslask.pl</a:t>
          </a:r>
          <a:endParaRPr lang="pl-PL" sz="1400" b="1" dirty="0"/>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600" b="1" dirty="0"/>
            <a:t>Termin rozpoczęcia naboru: </a:t>
          </a:r>
          <a:r>
            <a:rPr lang="pl-PL" sz="1600" b="1" u="sng" dirty="0"/>
            <a:t>6 luty 2017 r. godz.08.00</a:t>
          </a:r>
          <a:endParaRPr lang="pl-PL" sz="1600" b="1" u="sng"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2400" b="1" dirty="0">
              <a:solidFill>
                <a:schemeClr val="tx1"/>
              </a:solidFill>
            </a:rPr>
            <a:t>Termin składania wniosków</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DB1400F5-3FD2-4ADC-B1F1-558B214419B9}">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endParaRPr lang="pl-PL" sz="1400" b="1" dirty="0"/>
        </a:p>
      </dgm:t>
    </dgm:pt>
    <dgm:pt modelId="{D16238F4-C7B6-407C-BF7F-EF57A639FBA1}" type="parTrans" cxnId="{EF677A84-396C-4FC9-BD1D-2E6E32EB961C}">
      <dgm:prSet/>
      <dgm:spPr/>
      <dgm:t>
        <a:bodyPr/>
        <a:lstStyle/>
        <a:p>
          <a:endParaRPr lang="pl-PL"/>
        </a:p>
      </dgm:t>
    </dgm:pt>
    <dgm:pt modelId="{3115AAD9-D11E-48BD-AEC2-79C6193C1DA0}" type="sibTrans" cxnId="{EF677A84-396C-4FC9-BD1D-2E6E32EB961C}">
      <dgm:prSet/>
      <dgm:spPr/>
      <dgm:t>
        <a:bodyPr/>
        <a:lstStyle/>
        <a:p>
          <a:endParaRPr lang="pl-PL"/>
        </a:p>
      </dgm:t>
    </dgm:pt>
    <dgm:pt modelId="{736468A8-E26C-479D-8CB4-0CCA39DE0F77}">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b="0" dirty="0"/>
            <a:t>Jednocześnie do siedziby IOK (IZ RPO WD) należy dostarczyć jeden egzemplarz wydrukowanej z systemu SOWA </a:t>
          </a:r>
          <a:r>
            <a:rPr lang="pl-PL" sz="1400" b="1" dirty="0"/>
            <a:t>papierowej wersji wniosku</a:t>
          </a:r>
          <a:r>
            <a:rPr lang="pl-PL" sz="1400" b="0" dirty="0"/>
            <a:t>, opatrzonej czytelnym podpisem lub parafą z pieczęcią osoby/</a:t>
          </a:r>
          <a:r>
            <a:rPr lang="pl-PL" sz="1400" b="0" dirty="0" err="1"/>
            <a:t>ób</a:t>
          </a:r>
          <a:r>
            <a:rPr lang="pl-PL" sz="1400" b="0" dirty="0"/>
            <a:t> uprawnionej/</a:t>
          </a:r>
          <a:r>
            <a:rPr lang="pl-PL" sz="1400" b="0" dirty="0" err="1"/>
            <a:t>ych</a:t>
          </a:r>
          <a:r>
            <a:rPr lang="pl-PL" sz="1400" b="0" dirty="0"/>
            <a:t> do reprezentowania Wnioskodawcy (wraz z podpisanymi załącznikami – jeśli dotyczy).</a:t>
          </a:r>
        </a:p>
      </dgm:t>
    </dgm:pt>
    <dgm:pt modelId="{77F0F1FE-1A4F-49AD-A180-2E6A177232DD}" type="parTrans" cxnId="{911A0F68-2167-4A50-B485-EE32286BE36D}">
      <dgm:prSet/>
      <dgm:spPr/>
      <dgm:t>
        <a:bodyPr/>
        <a:lstStyle/>
        <a:p>
          <a:endParaRPr lang="pl-PL"/>
        </a:p>
      </dgm:t>
    </dgm:pt>
    <dgm:pt modelId="{29CD14BC-2BBC-4E10-A9B7-C1F94497C854}" type="sibTrans" cxnId="{911A0F68-2167-4A50-B485-EE32286BE36D}">
      <dgm:prSet/>
      <dgm:spPr/>
      <dgm:t>
        <a:bodyPr/>
        <a:lstStyle/>
        <a:p>
          <a:endParaRPr lang="pl-PL"/>
        </a:p>
      </dgm:t>
    </dgm:pt>
    <dgm:pt modelId="{E2F411D0-EA6E-4603-8532-482CFA94210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endParaRPr lang="pl-PL" sz="1400" b="1" dirty="0"/>
        </a:p>
      </dgm:t>
    </dgm:pt>
    <dgm:pt modelId="{D44A64F6-F422-4DAF-B830-DB7B2750E0BF}" type="parTrans" cxnId="{6CB1E4A4-7162-4387-87CC-5F9E07A25266}">
      <dgm:prSet/>
      <dgm:spPr/>
      <dgm:t>
        <a:bodyPr/>
        <a:lstStyle/>
        <a:p>
          <a:endParaRPr lang="pl-PL"/>
        </a:p>
      </dgm:t>
    </dgm:pt>
    <dgm:pt modelId="{F851BD75-B1E0-408A-91CC-D8C62FA184F4}" type="sibTrans" cxnId="{6CB1E4A4-7162-4387-87CC-5F9E07A25266}">
      <dgm:prSet/>
      <dgm:spPr/>
      <dgm:t>
        <a:bodyPr/>
        <a:lstStyle/>
        <a:p>
          <a:endParaRPr lang="pl-PL"/>
        </a:p>
      </dgm:t>
    </dgm:pt>
    <dgm:pt modelId="{CFBBA619-907D-4722-954C-43E8DDE9BD83}">
      <dgm:prSet phldrT="[Tekst]" custT="1"/>
      <dgm:spPr>
        <a:solidFill>
          <a:srgbClr val="FFC000">
            <a:alpha val="90000"/>
          </a:srgbClr>
        </a:solidFill>
        <a:ln>
          <a:solidFill>
            <a:srgbClr val="FFC000">
              <a:alpha val="90000"/>
            </a:srgbClr>
          </a:solidFill>
        </a:ln>
      </dgm:spPr>
      <dgm:t>
        <a:bodyPr/>
        <a:lstStyle/>
        <a:p>
          <a:pPr algn="l"/>
          <a:r>
            <a:rPr lang="pl-PL" sz="1600" b="1" dirty="0">
              <a:solidFill>
                <a:schemeClr val="tx1"/>
              </a:solidFill>
            </a:rPr>
            <a:t>Termin zakończenia naboru: </a:t>
          </a:r>
          <a:r>
            <a:rPr lang="pl-PL" sz="1600" b="1" u="sng" dirty="0">
              <a:solidFill>
                <a:schemeClr val="tx1"/>
              </a:solidFill>
            </a:rPr>
            <a:t>28 </a:t>
          </a:r>
          <a:r>
            <a:rPr lang="pl-PL" sz="1600" b="1" u="sng" dirty="0"/>
            <a:t>luty 2017 r. godz.15.00</a:t>
          </a:r>
          <a:endParaRPr lang="pl-PL" sz="1600" b="1" u="sng" dirty="0">
            <a:solidFill>
              <a:srgbClr val="B466E0"/>
            </a:solidFill>
          </a:endParaRPr>
        </a:p>
      </dgm:t>
    </dgm:pt>
    <dgm:pt modelId="{14B35694-22F0-40DA-B89C-0FD195744395}" type="parTrans" cxnId="{623D398F-B0EB-436F-9912-FBE45242FE2E}">
      <dgm:prSet/>
      <dgm:spPr/>
      <dgm:t>
        <a:bodyPr/>
        <a:lstStyle/>
        <a:p>
          <a:endParaRPr lang="pl-PL"/>
        </a:p>
      </dgm:t>
    </dgm:pt>
    <dgm:pt modelId="{71A91694-C37A-48A9-82E4-491A1474D0B4}" type="sibTrans" cxnId="{623D398F-B0EB-436F-9912-FBE45242FE2E}">
      <dgm:prSet/>
      <dgm:spPr/>
      <dgm:t>
        <a:bodyPr/>
        <a:lstStyle/>
        <a:p>
          <a:endParaRPr lang="pl-PL"/>
        </a:p>
      </dgm:t>
    </dgm:pt>
    <dgm:pt modelId="{60FB2C38-1A01-4EC9-BF8F-D4B1929D93AA}">
      <dgm:prSet phldrT="[Tekst]" custT="1"/>
      <dgm:spPr>
        <a:solidFill>
          <a:srgbClr val="FFC000">
            <a:alpha val="90000"/>
          </a:srgbClr>
        </a:solidFill>
        <a:ln>
          <a:solidFill>
            <a:srgbClr val="FFC000">
              <a:alpha val="90000"/>
            </a:srgbClr>
          </a:solidFill>
        </a:ln>
      </dgm:spPr>
      <dgm:t>
        <a:bodyPr/>
        <a:lstStyle/>
        <a:p>
          <a:pPr algn="l"/>
          <a:endParaRPr lang="pl-PL" sz="1600" b="1" dirty="0">
            <a:solidFill>
              <a:srgbClr val="B466E0"/>
            </a:solidFill>
          </a:endParaRPr>
        </a:p>
      </dgm:t>
    </dgm:pt>
    <dgm:pt modelId="{4AC852DD-F838-4856-8712-07AD4FB207DE}" type="parTrans" cxnId="{0B0DC43F-A0C4-4D67-AC48-9B4F9060C963}">
      <dgm:prSet/>
      <dgm:spPr/>
      <dgm:t>
        <a:bodyPr/>
        <a:lstStyle/>
        <a:p>
          <a:endParaRPr lang="pl-PL"/>
        </a:p>
      </dgm:t>
    </dgm:pt>
    <dgm:pt modelId="{CC694427-3D42-48E7-94A3-1AB83CE11547}" type="sibTrans" cxnId="{0B0DC43F-A0C4-4D67-AC48-9B4F9060C963}">
      <dgm:prSet/>
      <dgm:spPr/>
      <dgm:t>
        <a:bodyPr/>
        <a:lstStyle/>
        <a:p>
          <a:endParaRPr lang="pl-PL"/>
        </a:p>
      </dgm:t>
    </dgm:pt>
    <dgm:pt modelId="{BF938C6F-602D-445F-BC93-10C314DB84C6}">
      <dgm:prSet phldrT="[Tekst]" custT="1"/>
      <dgm:spPr>
        <a:solidFill>
          <a:srgbClr val="FFC000">
            <a:alpha val="90000"/>
          </a:srgbClr>
        </a:solidFill>
        <a:ln>
          <a:solidFill>
            <a:srgbClr val="FFC000">
              <a:alpha val="90000"/>
            </a:srgbClr>
          </a:solidFill>
        </a:ln>
      </dgm:spPr>
      <dgm:t>
        <a:bodyPr/>
        <a:lstStyle/>
        <a:p>
          <a:pPr algn="just"/>
          <a:r>
            <a:rPr lang="pl-PL" sz="1600" b="0" dirty="0">
              <a:solidFill>
                <a:schemeClr val="tx1"/>
              </a:solidFill>
            </a:rPr>
            <a:t>We wskazanym wyżej terminie należy złożyć wniosek </a:t>
          </a:r>
          <a:br>
            <a:rPr lang="pl-PL" sz="1600" b="0" dirty="0">
              <a:solidFill>
                <a:schemeClr val="tx1"/>
              </a:solidFill>
            </a:rPr>
          </a:br>
          <a:r>
            <a:rPr lang="pl-PL" sz="1600" b="0" dirty="0">
              <a:solidFill>
                <a:schemeClr val="tx1"/>
              </a:solidFill>
            </a:rPr>
            <a:t>w wersji elektronicznej za pośrednictwem systemu SOWA oraz w wersji papierowej</a:t>
          </a:r>
          <a:endParaRPr lang="pl-PL" sz="1600" b="0" u="sng" dirty="0">
            <a:solidFill>
              <a:schemeClr val="tx1"/>
            </a:solidFill>
          </a:endParaRPr>
        </a:p>
      </dgm:t>
    </dgm:pt>
    <dgm:pt modelId="{33189696-F25B-4AC3-A039-BA050CFE5789}" type="parTrans" cxnId="{A2801683-8553-4F18-BF25-456EA0EBB46A}">
      <dgm:prSet/>
      <dgm:spPr/>
      <dgm:t>
        <a:bodyPr/>
        <a:lstStyle/>
        <a:p>
          <a:endParaRPr lang="pl-PL"/>
        </a:p>
      </dgm:t>
    </dgm:pt>
    <dgm:pt modelId="{ED3BA2A9-B95E-4A56-BDC3-54B9620D6399}" type="sibTrans" cxnId="{A2801683-8553-4F18-BF25-456EA0EBB46A}">
      <dgm:prSet/>
      <dgm:spPr/>
      <dgm:t>
        <a:bodyPr/>
        <a:lstStyle/>
        <a:p>
          <a:endParaRPr lang="pl-PL"/>
        </a:p>
      </dgm:t>
    </dgm:pt>
    <dgm:pt modelId="{266B6F82-9144-4118-8A8C-F617EBB65760}">
      <dgm:prSet phldrT="[Tekst]" custT="1"/>
      <dgm:spPr>
        <a:solidFill>
          <a:srgbClr val="FFC000">
            <a:alpha val="90000"/>
          </a:srgbClr>
        </a:solidFill>
        <a:ln>
          <a:solidFill>
            <a:srgbClr val="FFC000">
              <a:alpha val="90000"/>
            </a:srgbClr>
          </a:solidFill>
        </a:ln>
      </dgm:spPr>
      <dgm:t>
        <a:bodyPr/>
        <a:lstStyle/>
        <a:p>
          <a:pPr algn="l"/>
          <a:endParaRPr lang="pl-PL" sz="1600" dirty="0">
            <a:solidFill>
              <a:srgbClr val="B466E0"/>
            </a:solidFill>
          </a:endParaRPr>
        </a:p>
      </dgm:t>
    </dgm:pt>
    <dgm:pt modelId="{2B1DA73E-63F9-4AD8-B770-ABCB20A7EEA8}" type="parTrans" cxnId="{D357FE1C-4D9F-4DD0-9EFC-FBAB1C9EE6DC}">
      <dgm:prSet/>
      <dgm:spPr/>
      <dgm:t>
        <a:bodyPr/>
        <a:lstStyle/>
        <a:p>
          <a:endParaRPr lang="pl-PL"/>
        </a:p>
      </dgm:t>
    </dgm:pt>
    <dgm:pt modelId="{6ABA4689-0AA8-4E16-A404-9101DA1C570B}" type="sibTrans" cxnId="{D357FE1C-4D9F-4DD0-9EFC-FBAB1C9EE6D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CADC1E34-D8F8-4E1D-BA7B-5D79D320F34A}" type="presOf" srcId="{DB1400F5-3FD2-4ADC-B1F1-558B214419B9}" destId="{5DB3C171-F262-490B-B8BB-BFFA46B0586B}" srcOrd="0" destOrd="3"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D139EE11-7F98-421B-AFEF-6ED60674E05F}" type="presOf" srcId="{DA6E603D-E34D-4EC6-B48D-740809166CA4}" destId="{6057DA86-162F-440C-8D5E-0A6D86B8CF0F}" srcOrd="0" destOrd="0" presId="urn:microsoft.com/office/officeart/2005/8/layout/vList5"/>
    <dgm:cxn modelId="{3CFE8598-1A90-4AA7-BBF8-D0CC04FD1A95}" type="presOf" srcId="{E2F411D0-EA6E-4603-8532-482CFA942104}" destId="{5DB3C171-F262-490B-B8BB-BFFA46B0586B}" srcOrd="0" destOrd="1" presId="urn:microsoft.com/office/officeart/2005/8/layout/vList5"/>
    <dgm:cxn modelId="{D357FE1C-4D9F-4DD0-9EFC-FBAB1C9EE6DC}" srcId="{9C158368-C9E0-4942-8526-5CE49BCD721C}" destId="{266B6F82-9144-4118-8A8C-F617EBB65760}" srcOrd="3" destOrd="0" parTransId="{2B1DA73E-63F9-4AD8-B770-ABCB20A7EEA8}" sibTransId="{6ABA4689-0AA8-4E16-A404-9101DA1C570B}"/>
    <dgm:cxn modelId="{697E7323-548E-4F9A-9050-7724BAC62AE9}" srcId="{1A53B528-4B73-4476-AAA3-DA53D8694E89}" destId="{9C158368-C9E0-4942-8526-5CE49BCD721C}" srcOrd="1" destOrd="0" parTransId="{913B76B3-2567-408B-94B7-AFBDAB2A403C}" sibTransId="{B623BF15-8EEA-4288-8854-030DD4F9EF8D}"/>
    <dgm:cxn modelId="{911A0F68-2167-4A50-B485-EE32286BE36D}" srcId="{621AB93B-5B7B-404A-AAC6-82585374894E}" destId="{736468A8-E26C-479D-8CB4-0CCA39DE0F77}" srcOrd="2" destOrd="0" parTransId="{77F0F1FE-1A4F-49AD-A180-2E6A177232DD}" sibTransId="{29CD14BC-2BBC-4E10-A9B7-C1F94497C854}"/>
    <dgm:cxn modelId="{195584F5-0B2A-416C-92AF-0CEE4CF46193}" type="presOf" srcId="{9C158368-C9E0-4942-8526-5CE49BCD721C}" destId="{EC26B3CA-5F55-4ED6-AEA1-83422FEC2FA3}" srcOrd="0" destOrd="0" presId="urn:microsoft.com/office/officeart/2005/8/layout/vList5"/>
    <dgm:cxn modelId="{4FADF800-801A-4EC1-9BCE-C339C24D86CD}" type="presOf" srcId="{736468A8-E26C-479D-8CB4-0CCA39DE0F77}" destId="{5DB3C171-F262-490B-B8BB-BFFA46B0586B}" srcOrd="0" destOrd="2" presId="urn:microsoft.com/office/officeart/2005/8/layout/vList5"/>
    <dgm:cxn modelId="{0B0DC43F-A0C4-4D67-AC48-9B4F9060C963}" srcId="{9C158368-C9E0-4942-8526-5CE49BCD721C}" destId="{60FB2C38-1A01-4EC9-BF8F-D4B1929D93AA}" srcOrd="1" destOrd="0" parTransId="{4AC852DD-F838-4856-8712-07AD4FB207DE}" sibTransId="{CC694427-3D42-48E7-94A3-1AB83CE11547}"/>
    <dgm:cxn modelId="{2BB5EC68-A10C-4BF7-8867-47D9F559A22D}" type="presOf" srcId="{266B6F82-9144-4118-8A8C-F617EBB65760}" destId="{6057DA86-162F-440C-8D5E-0A6D86B8CF0F}" srcOrd="0" destOrd="3" presId="urn:microsoft.com/office/officeart/2005/8/layout/vList5"/>
    <dgm:cxn modelId="{43BE6744-E289-4362-8F92-25AAB0BF322B}" type="presOf" srcId="{32EE9BBF-B02B-4DE9-A826-A3930A24887B}" destId="{5DB3C171-F262-490B-B8BB-BFFA46B0586B}" srcOrd="0" destOrd="0" presId="urn:microsoft.com/office/officeart/2005/8/layout/vList5"/>
    <dgm:cxn modelId="{551C583B-298D-41B5-B6C7-CD3AB000E435}" type="presOf" srcId="{621AB93B-5B7B-404A-AAC6-82585374894E}" destId="{30A5BAFA-D867-4432-A555-078896BF780D}" srcOrd="0" destOrd="0" presId="urn:microsoft.com/office/officeart/2005/8/layout/vList5"/>
    <dgm:cxn modelId="{623D398F-B0EB-436F-9912-FBE45242FE2E}" srcId="{9C158368-C9E0-4942-8526-5CE49BCD721C}" destId="{CFBBA619-907D-4722-954C-43E8DDE9BD83}" srcOrd="2" destOrd="0" parTransId="{14B35694-22F0-40DA-B89C-0FD195744395}" sibTransId="{71A91694-C37A-48A9-82E4-491A1474D0B4}"/>
    <dgm:cxn modelId="{6CB1E4A4-7162-4387-87CC-5F9E07A25266}" srcId="{621AB93B-5B7B-404A-AAC6-82585374894E}" destId="{E2F411D0-EA6E-4603-8532-482CFA942104}" srcOrd="1" destOrd="0" parTransId="{D44A64F6-F422-4DAF-B830-DB7B2750E0BF}" sibTransId="{F851BD75-B1E0-408A-91CC-D8C62FA184F4}"/>
    <dgm:cxn modelId="{EF677A84-396C-4FC9-BD1D-2E6E32EB961C}" srcId="{621AB93B-5B7B-404A-AAC6-82585374894E}" destId="{DB1400F5-3FD2-4ADC-B1F1-558B214419B9}" srcOrd="3" destOrd="0" parTransId="{D16238F4-C7B6-407C-BF7F-EF57A639FBA1}" sibTransId="{3115AAD9-D11E-48BD-AEC2-79C6193C1DA0}"/>
    <dgm:cxn modelId="{A336F5DF-A46E-4961-9BCF-6E489D970185}" type="presOf" srcId="{1A53B528-4B73-4476-AAA3-DA53D8694E89}" destId="{A82570EB-9047-4C30-B34C-BC41F943A042}"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7308FE5-6659-417E-88E0-AF479F214055}" type="presOf" srcId="{60FB2C38-1A01-4EC9-BF8F-D4B1929D93AA}" destId="{6057DA86-162F-440C-8D5E-0A6D86B8CF0F}" srcOrd="0" destOrd="1"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73ABC11D-85DF-4C8E-A56E-6928AE5147C5}" type="presOf" srcId="{CFBBA619-907D-4722-954C-43E8DDE9BD83}" destId="{6057DA86-162F-440C-8D5E-0A6D86B8CF0F}" srcOrd="0" destOrd="2" presId="urn:microsoft.com/office/officeart/2005/8/layout/vList5"/>
    <dgm:cxn modelId="{1B659304-5633-4361-8D76-29EF50FA12C3}" type="presOf" srcId="{BF938C6F-602D-445F-BC93-10C314DB84C6}" destId="{6057DA86-162F-440C-8D5E-0A6D86B8CF0F}" srcOrd="0" destOrd="4" presId="urn:microsoft.com/office/officeart/2005/8/layout/vList5"/>
    <dgm:cxn modelId="{A2801683-8553-4F18-BF25-456EA0EBB46A}" srcId="{9C158368-C9E0-4942-8526-5CE49BCD721C}" destId="{BF938C6F-602D-445F-BC93-10C314DB84C6}" srcOrd="4" destOrd="0" parTransId="{33189696-F25B-4AC3-A039-BA050CFE5789}" sibTransId="{ED3BA2A9-B95E-4A56-BDC3-54B9620D6399}"/>
    <dgm:cxn modelId="{73EDF7CB-D929-4081-8B0D-E3066241D077}" type="presParOf" srcId="{A82570EB-9047-4C30-B34C-BC41F943A042}" destId="{74CEAA77-1A9F-4EE7-8009-B36DC94847D6}" srcOrd="0" destOrd="0" presId="urn:microsoft.com/office/officeart/2005/8/layout/vList5"/>
    <dgm:cxn modelId="{1187519F-A9E5-443C-A2B3-BB2D2FC249E7}" type="presParOf" srcId="{74CEAA77-1A9F-4EE7-8009-B36DC94847D6}" destId="{30A5BAFA-D867-4432-A555-078896BF780D}" srcOrd="0" destOrd="0" presId="urn:microsoft.com/office/officeart/2005/8/layout/vList5"/>
    <dgm:cxn modelId="{622D9505-2BCB-4CDD-A84D-B5865EB4C28E}" type="presParOf" srcId="{74CEAA77-1A9F-4EE7-8009-B36DC94847D6}" destId="{5DB3C171-F262-490B-B8BB-BFFA46B0586B}" srcOrd="1" destOrd="0" presId="urn:microsoft.com/office/officeart/2005/8/layout/vList5"/>
    <dgm:cxn modelId="{38522BDE-C14E-4519-9463-4889DDFEF20E}" type="presParOf" srcId="{A82570EB-9047-4C30-B34C-BC41F943A042}" destId="{21203062-3061-4CFA-A1DC-A3C8D1B70C6A}" srcOrd="1" destOrd="0" presId="urn:microsoft.com/office/officeart/2005/8/layout/vList5"/>
    <dgm:cxn modelId="{9EAC8F0A-D1EF-41FD-9121-AFD3A105E5B4}" type="presParOf" srcId="{A82570EB-9047-4C30-B34C-BC41F943A042}" destId="{AAC7EB03-0D34-4E53-AA54-FF39894E56F4}" srcOrd="2" destOrd="0" presId="urn:microsoft.com/office/officeart/2005/8/layout/vList5"/>
    <dgm:cxn modelId="{89563CB4-2748-49C1-AFE8-2058CA20B7F4}" type="presParOf" srcId="{AAC7EB03-0D34-4E53-AA54-FF39894E56F4}" destId="{EC26B3CA-5F55-4ED6-AEA1-83422FEC2FA3}" srcOrd="0" destOrd="0" presId="urn:microsoft.com/office/officeart/2005/8/layout/vList5"/>
    <dgm:cxn modelId="{0F89EC93-8E0F-453C-A999-7636D6304C30}"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r>
            <a:rPr lang="pl-PL" sz="2000" b="1" dirty="0">
              <a:solidFill>
                <a:schemeClr val="tx1"/>
              </a:solidFill>
            </a:rPr>
            <a:t>Miejsce  składania wniosków</a:t>
          </a:r>
        </a:p>
        <a:p>
          <a:r>
            <a:rPr lang="pl-PL" sz="2000" b="1" dirty="0">
              <a:solidFill>
                <a:schemeClr val="tx1"/>
              </a:solidFill>
            </a:rPr>
            <a:t>(osobiście lub za pośrednictwem kuriera)</a:t>
          </a:r>
          <a:r>
            <a:rPr lang="pl-PL" sz="2000" b="1" dirty="0"/>
            <a:t> </a:t>
          </a:r>
          <a:r>
            <a:rPr lang="pl-PL" sz="2400" b="1" dirty="0"/>
            <a:t/>
          </a:r>
          <a:br>
            <a:rPr lang="pl-PL" sz="2400" b="1" dirty="0"/>
          </a:br>
          <a:endParaRPr lang="pl-PL" sz="24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l">
            <a:lnSpc>
              <a:spcPct val="100000"/>
            </a:lnSpc>
            <a:spcAft>
              <a:spcPts val="600"/>
            </a:spcAft>
          </a:pPr>
          <a:r>
            <a:rPr lang="pl-PL" sz="1800" b="1" dirty="0"/>
            <a:t>Kancelaria Departamentu Funduszy Europejskich,                                    Urząd Marszałkowski Województwa Dolnośląskiego                    Departament Funduszy  Europejskich                                                                ul. Mazowiecka 17, 50-412 Wrocław                                        IV piętro, pokój  4007</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800" b="1" dirty="0"/>
            <a:t>Urząd Marszałkowski Województwa Dolnośląskiego                    Departament Funduszy  Europejskich                                                                ul. Mazowiecka 17, 50-412 Wrocław</a:t>
          </a:r>
          <a:endParaRPr lang="pl-PL" sz="1800" b="1" u="none"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2000" b="1" dirty="0">
              <a:solidFill>
                <a:schemeClr val="tx1"/>
              </a:solidFill>
            </a:rPr>
            <a:t>Miejsce składania wniosków</a:t>
          </a:r>
        </a:p>
        <a:p>
          <a:r>
            <a:rPr lang="pl-PL" sz="2000" b="1" dirty="0">
              <a:solidFill>
                <a:schemeClr val="tx1"/>
              </a:solidFill>
            </a:rPr>
            <a:t>(za pośrednictwem polskiego operatora wyznaczonego)</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4F7F1E50-9266-46F4-A643-DA6217E5C102}">
      <dgm:prSet phldrT="[Tekst]" custT="1"/>
      <dgm:spPr>
        <a:solidFill>
          <a:srgbClr val="FFC000">
            <a:alpha val="90000"/>
          </a:srgbClr>
        </a:solidFill>
        <a:ln>
          <a:solidFill>
            <a:srgbClr val="FFC000">
              <a:alpha val="90000"/>
            </a:srgbClr>
          </a:solidFill>
        </a:ln>
      </dgm:spPr>
      <dgm:t>
        <a:bodyPr/>
        <a:lstStyle/>
        <a:p>
          <a:pPr algn="just"/>
          <a:r>
            <a:rPr lang="pl-PL" sz="1600" dirty="0"/>
            <a:t>Zgodnie z art. 57 § 5 KPA, termin uważa się za zachowany, jeżeli przed jego upływem nadano pismo w polskiej placówce pocztowej operatora wyznaczonego tj. Poczcie Polskiej S.A. W takim wypadku </a:t>
          </a:r>
          <a:r>
            <a:rPr lang="pl-PL" sz="1600" b="1" dirty="0"/>
            <a:t>decyduje data stempla pocztowego</a:t>
          </a:r>
          <a:r>
            <a:rPr lang="pl-PL" sz="1600" dirty="0"/>
            <a:t>.</a:t>
          </a:r>
          <a:r>
            <a:rPr lang="pl-PL" sz="1600" b="1" dirty="0"/>
            <a:t>                                   </a:t>
          </a:r>
          <a:endParaRPr lang="pl-PL" sz="1600" b="1" u="none" dirty="0">
            <a:solidFill>
              <a:schemeClr val="tx1"/>
            </a:solidFill>
          </a:endParaRPr>
        </a:p>
      </dgm:t>
    </dgm:pt>
    <dgm:pt modelId="{2A9E5DDC-57F5-4107-AE3B-9CCC8C4A970B}" type="parTrans" cxnId="{59E2F7CB-FCB2-437A-A1D1-2053905B4CCC}">
      <dgm:prSet/>
      <dgm:spPr/>
    </dgm:pt>
    <dgm:pt modelId="{7C231CED-D660-4B88-B2A5-3AA17CE5F3A2}" type="sibTrans" cxnId="{59E2F7CB-FCB2-437A-A1D1-2053905B4CCC}">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36E0026D-14EB-4F20-AFC5-BDCE5E670C5C}" type="presOf" srcId="{4F7F1E50-9266-46F4-A643-DA6217E5C102}" destId="{6057DA86-162F-440C-8D5E-0A6D86B8CF0F}" srcOrd="0" destOrd="1" presId="urn:microsoft.com/office/officeart/2005/8/layout/vList5"/>
    <dgm:cxn modelId="{3C29B8F3-17AD-4343-B343-C647314262F6}" type="presOf" srcId="{9C158368-C9E0-4942-8526-5CE49BCD721C}" destId="{EC26B3CA-5F55-4ED6-AEA1-83422FEC2FA3}"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7163A3B6-2EBA-4041-8319-4F082A07A5D6}" type="presOf" srcId="{1A53B528-4B73-4476-AAA3-DA53D8694E89}" destId="{A82570EB-9047-4C30-B34C-BC41F943A042}"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01C2AFE5-0BBE-4881-B3C4-44E6400DF035}" type="presOf" srcId="{32EE9BBF-B02B-4DE9-A826-A3930A24887B}" destId="{5DB3C171-F262-490B-B8BB-BFFA46B0586B}" srcOrd="0" destOrd="0" presId="urn:microsoft.com/office/officeart/2005/8/layout/vList5"/>
    <dgm:cxn modelId="{5676B4D5-F375-455A-A8B8-79B1C2282B39}" type="presOf" srcId="{621AB93B-5B7B-404A-AAC6-82585374894E}" destId="{30A5BAFA-D867-4432-A555-078896BF780D}"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59E2F7CB-FCB2-437A-A1D1-2053905B4CCC}" srcId="{9C158368-C9E0-4942-8526-5CE49BCD721C}" destId="{4F7F1E50-9266-46F4-A643-DA6217E5C102}" srcOrd="1" destOrd="0" parTransId="{2A9E5DDC-57F5-4107-AE3B-9CCC8C4A970B}" sibTransId="{7C231CED-D660-4B88-B2A5-3AA17CE5F3A2}"/>
    <dgm:cxn modelId="{B1E3551D-A9EF-453E-935B-5023BA62E673}" type="presOf" srcId="{DA6E603D-E34D-4EC6-B48D-740809166CA4}" destId="{6057DA86-162F-440C-8D5E-0A6D86B8CF0F}" srcOrd="0" destOrd="0" presId="urn:microsoft.com/office/officeart/2005/8/layout/vList5"/>
    <dgm:cxn modelId="{37900FB2-AAE5-425C-9BD8-21B8E32B2029}" type="presParOf" srcId="{A82570EB-9047-4C30-B34C-BC41F943A042}" destId="{74CEAA77-1A9F-4EE7-8009-B36DC94847D6}" srcOrd="0" destOrd="0" presId="urn:microsoft.com/office/officeart/2005/8/layout/vList5"/>
    <dgm:cxn modelId="{6515A527-BD46-4825-8F09-E17AE5AEB453}" type="presParOf" srcId="{74CEAA77-1A9F-4EE7-8009-B36DC94847D6}" destId="{30A5BAFA-D867-4432-A555-078896BF780D}" srcOrd="0" destOrd="0" presId="urn:microsoft.com/office/officeart/2005/8/layout/vList5"/>
    <dgm:cxn modelId="{DCC0C85C-3E0B-48A9-A643-82965E6B2E76}" type="presParOf" srcId="{74CEAA77-1A9F-4EE7-8009-B36DC94847D6}" destId="{5DB3C171-F262-490B-B8BB-BFFA46B0586B}" srcOrd="1" destOrd="0" presId="urn:microsoft.com/office/officeart/2005/8/layout/vList5"/>
    <dgm:cxn modelId="{9B95400B-EB0F-4A08-B4A1-6A8DE98A20E4}" type="presParOf" srcId="{A82570EB-9047-4C30-B34C-BC41F943A042}" destId="{21203062-3061-4CFA-A1DC-A3C8D1B70C6A}" srcOrd="1" destOrd="0" presId="urn:microsoft.com/office/officeart/2005/8/layout/vList5"/>
    <dgm:cxn modelId="{69C53AB8-82DA-4E2F-B71F-9A0AE4773A15}" type="presParOf" srcId="{A82570EB-9047-4C30-B34C-BC41F943A042}" destId="{AAC7EB03-0D34-4E53-AA54-FF39894E56F4}" srcOrd="2" destOrd="0" presId="urn:microsoft.com/office/officeart/2005/8/layout/vList5"/>
    <dgm:cxn modelId="{8D4253DD-B099-42AF-A3AB-9E5E44BA9B98}" type="presParOf" srcId="{AAC7EB03-0D34-4E53-AA54-FF39894E56F4}" destId="{EC26B3CA-5F55-4ED6-AEA1-83422FEC2FA3}" srcOrd="0" destOrd="0" presId="urn:microsoft.com/office/officeart/2005/8/layout/vList5"/>
    <dgm:cxn modelId="{1FC88657-C84B-4261-8195-2DD9D73CCB50}"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5. Niepodleganie wykluczeniu z możliwości otrzymania dofinansowania ze środków Unii Europejskiej</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000" dirty="0">
              <a:latin typeface="+mn-lt"/>
            </a:rPr>
            <a:t>Wnioskodawca złożył oświadczenie, że:</a:t>
          </a:r>
          <a:endParaRPr lang="pl-PL" sz="10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6. Zgodność z przepisami art. 65 ust. 6 i art. 125 ust. 3 lit. e) i f) Rozporządzenia Parlamentu Europejskiego i Rady (UE) nr 1303/2013 z dnia 17 grudnia 2013 r.</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000" dirty="0"/>
            <a:t>Wnioskodawca oraz partnerzy (jeśli dotyczy) nie podlegają wykluczeniu </a:t>
          </a:r>
          <a:br>
            <a:rPr lang="pl-PL" sz="1000" dirty="0"/>
          </a:br>
          <a:r>
            <a:rPr lang="pl-PL" sz="1000" dirty="0"/>
            <a:t>z możliwości otrzymania dofinansowania ze środków Unii Europejskiej na podstawie:</a:t>
          </a:r>
          <a:endParaRPr lang="pl-PL" sz="10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38C09ACD-8C86-49DF-992B-1514DAA72A1F}">
      <dgm:prSet custT="1"/>
      <dgm:spPr/>
      <dgm:t>
        <a:bodyPr/>
        <a:lstStyle/>
        <a:p>
          <a:pPr algn="just"/>
          <a:r>
            <a:rPr lang="pl-PL" sz="1000" dirty="0"/>
            <a:t>art. 207 ust. 4 ustawy z dnia 27 sierpnia 2009 r. o finansach publicznych</a:t>
          </a:r>
        </a:p>
      </dgm:t>
    </dgm:pt>
    <dgm:pt modelId="{92CA1727-773E-4876-968D-2E373559751F}" type="parTrans" cxnId="{F6490752-7CE2-4C93-9F3E-48DC9C15239E}">
      <dgm:prSet/>
      <dgm:spPr/>
      <dgm:t>
        <a:bodyPr/>
        <a:lstStyle/>
        <a:p>
          <a:endParaRPr lang="pl-PL"/>
        </a:p>
      </dgm:t>
    </dgm:pt>
    <dgm:pt modelId="{287828BA-0B9D-4004-B4B4-CDAA44FE96E8}" type="sibTrans" cxnId="{F6490752-7CE2-4C93-9F3E-48DC9C15239E}">
      <dgm:prSet/>
      <dgm:spPr/>
      <dgm:t>
        <a:bodyPr/>
        <a:lstStyle/>
        <a:p>
          <a:endParaRPr lang="pl-PL"/>
        </a:p>
      </dgm:t>
    </dgm:pt>
    <dgm:pt modelId="{4181E192-2C13-426C-873D-EA239C102F79}">
      <dgm:prSet custT="1"/>
      <dgm:spPr/>
      <dgm:t>
        <a:bodyPr/>
        <a:lstStyle/>
        <a:p>
          <a:pPr algn="just"/>
          <a:r>
            <a:rPr lang="pl-PL" sz="1000" dirty="0"/>
            <a:t>art.12 ust. 1 </a:t>
          </a:r>
          <a:r>
            <a:rPr lang="pl-PL" sz="1000" dirty="0" err="1"/>
            <a:t>pkt</a:t>
          </a:r>
          <a:r>
            <a:rPr lang="pl-PL" sz="1000" dirty="0"/>
            <a:t> 1 ustawy z dnia 15 czerwca 2012 r. o skutkach powierzania wykonywania pracy cudzoziemcom przebywającym wbrew przepisom </a:t>
          </a:r>
          <a:br>
            <a:rPr lang="pl-PL" sz="1000" dirty="0"/>
          </a:br>
          <a:r>
            <a:rPr lang="pl-PL" sz="1000" dirty="0"/>
            <a:t>na terytorium Rzeczypospolitej Polskiej,</a:t>
          </a:r>
        </a:p>
      </dgm:t>
    </dgm:pt>
    <dgm:pt modelId="{C6EB7081-1493-4630-A3C1-7F995EAA355F}" type="parTrans" cxnId="{FD49B6A2-8B45-42B1-8939-6DFBA3F09041}">
      <dgm:prSet/>
      <dgm:spPr/>
      <dgm:t>
        <a:bodyPr/>
        <a:lstStyle/>
        <a:p>
          <a:endParaRPr lang="pl-PL"/>
        </a:p>
      </dgm:t>
    </dgm:pt>
    <dgm:pt modelId="{6FBE840F-23D7-448E-9676-9DB377E5118C}" type="sibTrans" cxnId="{FD49B6A2-8B45-42B1-8939-6DFBA3F09041}">
      <dgm:prSet/>
      <dgm:spPr/>
      <dgm:t>
        <a:bodyPr/>
        <a:lstStyle/>
        <a:p>
          <a:endParaRPr lang="pl-PL"/>
        </a:p>
      </dgm:t>
    </dgm:pt>
    <dgm:pt modelId="{C70941B7-8EEF-42F1-A05B-1103DE62E941}">
      <dgm:prSet custT="1"/>
      <dgm:spPr/>
      <dgm:t>
        <a:bodyPr/>
        <a:lstStyle/>
        <a:p>
          <a:pPr algn="just"/>
          <a:r>
            <a:rPr lang="pl-PL" sz="1000" dirty="0"/>
            <a:t>art. 9 ust. 1 </a:t>
          </a:r>
          <a:r>
            <a:rPr lang="pl-PL" sz="1000" dirty="0" err="1"/>
            <a:t>pkt</a:t>
          </a:r>
          <a:r>
            <a:rPr lang="pl-PL" sz="1000" dirty="0"/>
            <a:t> 2a ustawy z dnia 28 października 2002 r. o odpowiedzialności podmiotów zbiorowych za czyny zabronione pod groźbą kary.</a:t>
          </a:r>
        </a:p>
      </dgm:t>
    </dgm:pt>
    <dgm:pt modelId="{91D71574-FEA8-4F66-AC32-5845BBC8EE11}" type="parTrans" cxnId="{D2AB6285-063D-4B7F-B6A8-7DAA9DFC754F}">
      <dgm:prSet/>
      <dgm:spPr/>
      <dgm:t>
        <a:bodyPr/>
        <a:lstStyle/>
        <a:p>
          <a:endParaRPr lang="pl-PL"/>
        </a:p>
      </dgm:t>
    </dgm:pt>
    <dgm:pt modelId="{23CD9EFE-F1AC-4058-8E2F-4975C572CA77}" type="sibTrans" cxnId="{D2AB6285-063D-4B7F-B6A8-7DAA9DFC754F}">
      <dgm:prSet/>
      <dgm:spPr/>
      <dgm:t>
        <a:bodyPr/>
        <a:lstStyle/>
        <a:p>
          <a:endParaRPr lang="pl-PL"/>
        </a:p>
      </dgm:t>
    </dgm:pt>
    <dgm:pt modelId="{8869C104-DB2D-4A93-B909-4B73C00619DE}">
      <dgm:prSet custT="1"/>
      <dgm:spPr/>
      <dgm:t>
        <a:bodyPr/>
        <a:lstStyle/>
        <a:p>
          <a:pPr algn="just"/>
          <a:r>
            <a:rPr lang="pl-PL" sz="1000" b="1" dirty="0">
              <a:latin typeface="+mn-lt"/>
            </a:rPr>
            <a:t>projekt nie został zakończony </a:t>
          </a:r>
          <a:r>
            <a:rPr lang="pl-PL" sz="1000" dirty="0">
              <a:latin typeface="+mn-lt"/>
            </a:rPr>
            <a:t>w rozumieniu art. 65 ust. 6,</a:t>
          </a:r>
        </a:p>
      </dgm:t>
    </dgm:pt>
    <dgm:pt modelId="{C828CFA5-2E33-428E-965B-DF4C65E4852D}" type="parTrans" cxnId="{09A4E295-FE07-40A0-835E-891792DEE9EA}">
      <dgm:prSet/>
      <dgm:spPr/>
      <dgm:t>
        <a:bodyPr/>
        <a:lstStyle/>
        <a:p>
          <a:endParaRPr lang="pl-PL"/>
        </a:p>
      </dgm:t>
    </dgm:pt>
    <dgm:pt modelId="{A66FF879-F2F7-45FC-90A1-629C072F1787}" type="sibTrans" cxnId="{09A4E295-FE07-40A0-835E-891792DEE9EA}">
      <dgm:prSet/>
      <dgm:spPr/>
      <dgm:t>
        <a:bodyPr/>
        <a:lstStyle/>
        <a:p>
          <a:endParaRPr lang="pl-PL"/>
        </a:p>
      </dgm:t>
    </dgm:pt>
    <dgm:pt modelId="{A8448429-F3F7-4C5A-A753-2FE344CD2D90}">
      <dgm:prSet custT="1"/>
      <dgm:spPr/>
      <dgm:t>
        <a:bodyPr/>
        <a:lstStyle/>
        <a:p>
          <a:pPr algn="just"/>
          <a:r>
            <a:rPr lang="pl-PL" sz="1000" b="1" dirty="0">
              <a:latin typeface="+mn-lt"/>
            </a:rPr>
            <a:t>nie rozpoczął realizacji projektu przed dniem złożenia wniosku o dofinansowanie</a:t>
          </a:r>
          <a:r>
            <a:rPr lang="pl-PL" sz="1000" dirty="0">
              <a:latin typeface="+mn-lt"/>
            </a:rPr>
            <a:t>, lub jeśli dotyczy</a:t>
          </a:r>
        </a:p>
      </dgm:t>
    </dgm:pt>
    <dgm:pt modelId="{A6FF1253-88BF-461A-AEA7-F3EBAD2AA9E1}" type="parTrans" cxnId="{EFB6AD21-3151-406B-95E3-7F5DAF67E328}">
      <dgm:prSet/>
      <dgm:spPr/>
      <dgm:t>
        <a:bodyPr/>
        <a:lstStyle/>
        <a:p>
          <a:endParaRPr lang="pl-PL"/>
        </a:p>
      </dgm:t>
    </dgm:pt>
    <dgm:pt modelId="{68F5D9F7-C8AF-4B64-9A5E-45FD670EFD2C}" type="sibTrans" cxnId="{EFB6AD21-3151-406B-95E3-7F5DAF67E328}">
      <dgm:prSet/>
      <dgm:spPr/>
      <dgm:t>
        <a:bodyPr/>
        <a:lstStyle/>
        <a:p>
          <a:endParaRPr lang="pl-PL"/>
        </a:p>
      </dgm:t>
    </dgm:pt>
    <dgm:pt modelId="{A011A63C-7D88-46BC-991E-52DB4F793813}">
      <dgm:prSet custT="1"/>
      <dgm:spPr/>
      <dgm:t>
        <a:bodyPr/>
        <a:lstStyle/>
        <a:p>
          <a:pPr algn="just"/>
          <a:r>
            <a:rPr lang="pl-PL" sz="1000" dirty="0">
              <a:latin typeface="+mn-lt"/>
            </a:rPr>
            <a:t>projekt nie obejmuje przedsięwzięć będących częścią operacji, które zostały objęte lub powinny były zostać objęte procedurą odzyskiwania środków zgodnie z art. 71 (trwałość operacji) w następstwie przeniesienia działalności produkcyjnej poza obszar objęty programem.</a:t>
          </a:r>
        </a:p>
      </dgm:t>
    </dgm:pt>
    <dgm:pt modelId="{8BCA6CC7-9DAE-4EDA-B801-EA0100468E5A}" type="parTrans" cxnId="{5F89230E-E181-45F5-AB3F-8BDA91FAD1A9}">
      <dgm:prSet/>
      <dgm:spPr/>
      <dgm:t>
        <a:bodyPr/>
        <a:lstStyle/>
        <a:p>
          <a:endParaRPr lang="pl-PL"/>
        </a:p>
      </dgm:t>
    </dgm:pt>
    <dgm:pt modelId="{A3CD766D-F417-4A39-9CEF-983745DE749E}" type="sibTrans" cxnId="{5F89230E-E181-45F5-AB3F-8BDA91FAD1A9}">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B45E3D95-98F2-434E-9C32-A0C132854C5B}" type="presOf" srcId="{32EE9BBF-B02B-4DE9-A826-A3930A24887B}" destId="{5DB3C171-F262-490B-B8BB-BFFA46B0586B}"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703DD289-E328-4B3F-BF83-C18F775C3BB3}" type="presOf" srcId="{9C158368-C9E0-4942-8526-5CE49BCD721C}" destId="{EC26B3CA-5F55-4ED6-AEA1-83422FEC2FA3}" srcOrd="0" destOrd="0" presId="urn:microsoft.com/office/officeart/2005/8/layout/vList5"/>
    <dgm:cxn modelId="{5F89230E-E181-45F5-AB3F-8BDA91FAD1A9}" srcId="{DA6E603D-E34D-4EC6-B48D-740809166CA4}" destId="{A011A63C-7D88-46BC-991E-52DB4F793813}" srcOrd="2" destOrd="0" parTransId="{8BCA6CC7-9DAE-4EDA-B801-EA0100468E5A}" sibTransId="{A3CD766D-F417-4A39-9CEF-983745DE749E}"/>
    <dgm:cxn modelId="{FD49B6A2-8B45-42B1-8939-6DFBA3F09041}" srcId="{32EE9BBF-B02B-4DE9-A826-A3930A24887B}" destId="{4181E192-2C13-426C-873D-EA239C102F79}" srcOrd="1" destOrd="0" parTransId="{C6EB7081-1493-4630-A3C1-7F995EAA355F}" sibTransId="{6FBE840F-23D7-448E-9676-9DB377E5118C}"/>
    <dgm:cxn modelId="{C7A2549E-7691-423F-888A-A08EA6E3DD0C}" type="presOf" srcId="{1A53B528-4B73-4476-AAA3-DA53D8694E89}" destId="{A82570EB-9047-4C30-B34C-BC41F943A042}" srcOrd="0" destOrd="0" presId="urn:microsoft.com/office/officeart/2005/8/layout/vList5"/>
    <dgm:cxn modelId="{D2AB6285-063D-4B7F-B6A8-7DAA9DFC754F}" srcId="{32EE9BBF-B02B-4DE9-A826-A3930A24887B}" destId="{C70941B7-8EEF-42F1-A05B-1103DE62E941}" srcOrd="2" destOrd="0" parTransId="{91D71574-FEA8-4F66-AC32-5845BBC8EE11}" sibTransId="{23CD9EFE-F1AC-4058-8E2F-4975C572CA77}"/>
    <dgm:cxn modelId="{EFB6AD21-3151-406B-95E3-7F5DAF67E328}" srcId="{DA6E603D-E34D-4EC6-B48D-740809166CA4}" destId="{A8448429-F3F7-4C5A-A753-2FE344CD2D90}" srcOrd="1" destOrd="0" parTransId="{A6FF1253-88BF-461A-AEA7-F3EBAD2AA9E1}" sibTransId="{68F5D9F7-C8AF-4B64-9A5E-45FD670EFD2C}"/>
    <dgm:cxn modelId="{697E7323-548E-4F9A-9050-7724BAC62AE9}" srcId="{1A53B528-4B73-4476-AAA3-DA53D8694E89}" destId="{9C158368-C9E0-4942-8526-5CE49BCD721C}" srcOrd="1" destOrd="0" parTransId="{913B76B3-2567-408B-94B7-AFBDAB2A403C}" sibTransId="{B623BF15-8EEA-4288-8854-030DD4F9EF8D}"/>
    <dgm:cxn modelId="{65FF9514-2ED1-4B48-BD06-933ACF478F12}" type="presOf" srcId="{621AB93B-5B7B-404A-AAC6-82585374894E}" destId="{30A5BAFA-D867-4432-A555-078896BF780D}" srcOrd="0" destOrd="0" presId="urn:microsoft.com/office/officeart/2005/8/layout/vList5"/>
    <dgm:cxn modelId="{7A6D18F3-3C98-4E8D-B640-BA2E99509590}" type="presOf" srcId="{4181E192-2C13-426C-873D-EA239C102F79}" destId="{5DB3C171-F262-490B-B8BB-BFFA46B0586B}" srcOrd="0" destOrd="2" presId="urn:microsoft.com/office/officeart/2005/8/layout/vList5"/>
    <dgm:cxn modelId="{09A4E295-FE07-40A0-835E-891792DEE9EA}" srcId="{DA6E603D-E34D-4EC6-B48D-740809166CA4}" destId="{8869C104-DB2D-4A93-B909-4B73C00619DE}" srcOrd="0" destOrd="0" parTransId="{C828CFA5-2E33-428E-965B-DF4C65E4852D}" sibTransId="{A66FF879-F2F7-45FC-90A1-629C072F1787}"/>
    <dgm:cxn modelId="{9FD3F276-8749-4EE0-8DF6-2E1692538D1D}" type="presOf" srcId="{38C09ACD-8C86-49DF-992B-1514DAA72A1F}" destId="{5DB3C171-F262-490B-B8BB-BFFA46B0586B}" srcOrd="0" destOrd="1"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5F599743-C2C7-482F-AF8B-06E528130954}" type="presOf" srcId="{DA6E603D-E34D-4EC6-B48D-740809166CA4}" destId="{6057DA86-162F-440C-8D5E-0A6D86B8CF0F}" srcOrd="0" destOrd="0" presId="urn:microsoft.com/office/officeart/2005/8/layout/vList5"/>
    <dgm:cxn modelId="{D5A36CEA-93E0-4949-96B3-ACF94E9E4FA0}" type="presOf" srcId="{8869C104-DB2D-4A93-B909-4B73C00619DE}" destId="{6057DA86-162F-440C-8D5E-0A6D86B8CF0F}" srcOrd="0" destOrd="1"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F6490752-7CE2-4C93-9F3E-48DC9C15239E}" srcId="{32EE9BBF-B02B-4DE9-A826-A3930A24887B}" destId="{38C09ACD-8C86-49DF-992B-1514DAA72A1F}" srcOrd="0" destOrd="0" parTransId="{92CA1727-773E-4876-968D-2E373559751F}" sibTransId="{287828BA-0B9D-4004-B4B4-CDAA44FE96E8}"/>
    <dgm:cxn modelId="{AC46DB42-013E-4675-878F-5B0CE9182278}" type="presOf" srcId="{A011A63C-7D88-46BC-991E-52DB4F793813}" destId="{6057DA86-162F-440C-8D5E-0A6D86B8CF0F}" srcOrd="0" destOrd="3" presId="urn:microsoft.com/office/officeart/2005/8/layout/vList5"/>
    <dgm:cxn modelId="{4010E64A-BE81-46BA-AC68-8D8624EAF75C}" type="presOf" srcId="{A8448429-F3F7-4C5A-A753-2FE344CD2D90}" destId="{6057DA86-162F-440C-8D5E-0A6D86B8CF0F}" srcOrd="0" destOrd="2" presId="urn:microsoft.com/office/officeart/2005/8/layout/vList5"/>
    <dgm:cxn modelId="{83970ED2-A776-41C5-BBB4-82D92FE3905F}" type="presOf" srcId="{C70941B7-8EEF-42F1-A05B-1103DE62E941}" destId="{5DB3C171-F262-490B-B8BB-BFFA46B0586B}" srcOrd="0" destOrd="3" presId="urn:microsoft.com/office/officeart/2005/8/layout/vList5"/>
    <dgm:cxn modelId="{93175E15-C525-4142-B4D9-FDB5D829AFBB}" type="presParOf" srcId="{A82570EB-9047-4C30-B34C-BC41F943A042}" destId="{74CEAA77-1A9F-4EE7-8009-B36DC94847D6}" srcOrd="0" destOrd="0" presId="urn:microsoft.com/office/officeart/2005/8/layout/vList5"/>
    <dgm:cxn modelId="{392CAE52-73E7-47D0-BE54-5CE9585333D2}" type="presParOf" srcId="{74CEAA77-1A9F-4EE7-8009-B36DC94847D6}" destId="{30A5BAFA-D867-4432-A555-078896BF780D}" srcOrd="0" destOrd="0" presId="urn:microsoft.com/office/officeart/2005/8/layout/vList5"/>
    <dgm:cxn modelId="{48B2FB98-888F-428E-B745-181EDDC1B029}" type="presParOf" srcId="{74CEAA77-1A9F-4EE7-8009-B36DC94847D6}" destId="{5DB3C171-F262-490B-B8BB-BFFA46B0586B}" srcOrd="1" destOrd="0" presId="urn:microsoft.com/office/officeart/2005/8/layout/vList5"/>
    <dgm:cxn modelId="{35C1224A-8BBB-4CCA-AD7C-BFAFA89BC2FB}" type="presParOf" srcId="{A82570EB-9047-4C30-B34C-BC41F943A042}" destId="{21203062-3061-4CFA-A1DC-A3C8D1B70C6A}" srcOrd="1" destOrd="0" presId="urn:microsoft.com/office/officeart/2005/8/layout/vList5"/>
    <dgm:cxn modelId="{923BA147-913C-41B9-AEF9-36D4929E05F1}" type="presParOf" srcId="{A82570EB-9047-4C30-B34C-BC41F943A042}" destId="{AAC7EB03-0D34-4E53-AA54-FF39894E56F4}" srcOrd="2" destOrd="0" presId="urn:microsoft.com/office/officeart/2005/8/layout/vList5"/>
    <dgm:cxn modelId="{BB913B10-079D-4D1A-937B-08943BCAFE28}" type="presParOf" srcId="{AAC7EB03-0D34-4E53-AA54-FF39894E56F4}" destId="{EC26B3CA-5F55-4ED6-AEA1-83422FEC2FA3}" srcOrd="0" destOrd="0" presId="urn:microsoft.com/office/officeart/2005/8/layout/vList5"/>
    <dgm:cxn modelId="{B6F4B0C9-F610-4D6D-BD1F-9E93C00FAB0F}"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7. Zakaz podwójnego finansowania</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Wartość projektu nie przekracza poziomów określonych </a:t>
          </a:r>
          <a:br>
            <a:rPr lang="pl-PL" sz="1400" dirty="0"/>
          </a:br>
          <a:r>
            <a:rPr lang="pl-PL" sz="1400" dirty="0"/>
            <a:t>w regulaminie konkursu.</a:t>
          </a:r>
          <a:endParaRPr lang="pl-PL" sz="14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8. </a:t>
          </a:r>
          <a:r>
            <a:rPr lang="pl-PL" sz="1600" b="1" dirty="0">
              <a:solidFill>
                <a:srgbClr val="FF0000"/>
              </a:solidFill>
            </a:rPr>
            <a:t>Minimalna/maksymalna wartość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W wyniku otrzymania przez projekt dofinansowania </a:t>
          </a:r>
          <a:br>
            <a:rPr lang="pl-PL" sz="1400" dirty="0"/>
          </a:br>
          <a:r>
            <a:rPr lang="pl-PL" sz="1400" dirty="0"/>
            <a:t>we wnioskowanej wysokości, na określone wydatki </a:t>
          </a:r>
          <a:r>
            <a:rPr lang="pl-PL" sz="1400" dirty="0" err="1"/>
            <a:t>kwalifikowalne</a:t>
          </a:r>
          <a:r>
            <a:rPr lang="pl-PL" sz="1400" dirty="0"/>
            <a:t>, w projekcie </a:t>
          </a:r>
          <a:r>
            <a:rPr lang="pl-PL" sz="1400" b="1" dirty="0"/>
            <a:t>nie dojdzie do podwójnego dofinansowania.</a:t>
          </a: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FD05E6AA-9BDE-48F2-8EC1-0CAF58EAE480}">
      <dgm:prSet phldrT="[Tekst]" custT="1"/>
      <dgm:spPr>
        <a:solidFill>
          <a:srgbClr val="FFC000">
            <a:alpha val="90000"/>
          </a:srgbClr>
        </a:solidFill>
        <a:ln>
          <a:solidFill>
            <a:srgbClr val="FFC000">
              <a:alpha val="90000"/>
            </a:srgbClr>
          </a:solidFill>
        </a:ln>
      </dgm:spPr>
      <dgm:t>
        <a:bodyPr/>
        <a:lstStyle/>
        <a:p>
          <a:pPr algn="just"/>
          <a:r>
            <a:rPr lang="pl-PL" sz="1400" b="1" dirty="0">
              <a:solidFill>
                <a:schemeClr val="tx1"/>
              </a:solidFill>
              <a:latin typeface="+mn-lt"/>
            </a:rPr>
            <a:t>Minimalna wartość projektu: 50 000 PLN</a:t>
          </a:r>
        </a:p>
      </dgm:t>
    </dgm:pt>
    <dgm:pt modelId="{28416D2C-28CA-43B9-AC6D-78AB07C0BF81}" type="parTrans" cxnId="{465280DC-E9F0-4DA7-9F40-FDB9ADF1CEBA}">
      <dgm:prSet/>
      <dgm:spPr/>
    </dgm:pt>
    <dgm:pt modelId="{2D15B153-81C8-45B7-8331-DA12290DC0C1}" type="sibTrans" cxnId="{465280DC-E9F0-4DA7-9F40-FDB9ADF1CEBA}">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A03A1B19-D31C-4762-AB5D-5BB51628A437}" type="presOf" srcId="{1A53B528-4B73-4476-AAA3-DA53D8694E89}" destId="{A82570EB-9047-4C30-B34C-BC41F943A042}" srcOrd="0" destOrd="0" presId="urn:microsoft.com/office/officeart/2005/8/layout/vList5"/>
    <dgm:cxn modelId="{38C5E287-9D04-4E3D-8487-C9B35086310C}" type="presOf" srcId="{DA6E603D-E34D-4EC6-B48D-740809166CA4}" destId="{6057DA86-162F-440C-8D5E-0A6D86B8CF0F}" srcOrd="0" destOrd="0" presId="urn:microsoft.com/office/officeart/2005/8/layout/vList5"/>
    <dgm:cxn modelId="{98E4ED11-F8AF-46A3-B752-FB006EC7BD23}" type="presOf" srcId="{FD05E6AA-9BDE-48F2-8EC1-0CAF58EAE480}" destId="{6057DA86-162F-440C-8D5E-0A6D86B8CF0F}" srcOrd="0" destOrd="1" presId="urn:microsoft.com/office/officeart/2005/8/layout/vList5"/>
    <dgm:cxn modelId="{8A73B555-8627-425C-8CF6-3C538629601E}" type="presOf" srcId="{621AB93B-5B7B-404A-AAC6-82585374894E}" destId="{30A5BAFA-D867-4432-A555-078896BF780D}" srcOrd="0" destOrd="0" presId="urn:microsoft.com/office/officeart/2005/8/layout/vList5"/>
    <dgm:cxn modelId="{465280DC-E9F0-4DA7-9F40-FDB9ADF1CEBA}" srcId="{9C158368-C9E0-4942-8526-5CE49BCD721C}" destId="{FD05E6AA-9BDE-48F2-8EC1-0CAF58EAE480}" srcOrd="1" destOrd="0" parTransId="{28416D2C-28CA-43B9-AC6D-78AB07C0BF81}" sibTransId="{2D15B153-81C8-45B7-8331-DA12290DC0C1}"/>
    <dgm:cxn modelId="{31E32E61-203E-4AC6-90A7-72147A6CD173}" type="presOf" srcId="{32EE9BBF-B02B-4DE9-A826-A3930A24887B}" destId="{5DB3C171-F262-490B-B8BB-BFFA46B0586B}"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4AA1BC95-0279-4695-84B6-FA08BC741686}" type="presOf" srcId="{9C158368-C9E0-4942-8526-5CE49BCD721C}" destId="{EC26B3CA-5F55-4ED6-AEA1-83422FEC2FA3}"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E1BD89D3-B1D7-442E-8245-10ACF8AF08A9}" type="presParOf" srcId="{A82570EB-9047-4C30-B34C-BC41F943A042}" destId="{74CEAA77-1A9F-4EE7-8009-B36DC94847D6}" srcOrd="0" destOrd="0" presId="urn:microsoft.com/office/officeart/2005/8/layout/vList5"/>
    <dgm:cxn modelId="{75DD7002-E59E-451C-AC43-F4AF6C78D3C5}" type="presParOf" srcId="{74CEAA77-1A9F-4EE7-8009-B36DC94847D6}" destId="{30A5BAFA-D867-4432-A555-078896BF780D}" srcOrd="0" destOrd="0" presId="urn:microsoft.com/office/officeart/2005/8/layout/vList5"/>
    <dgm:cxn modelId="{856B22D2-1E9F-4DB0-B9B3-18BD11AAE1A8}" type="presParOf" srcId="{74CEAA77-1A9F-4EE7-8009-B36DC94847D6}" destId="{5DB3C171-F262-490B-B8BB-BFFA46B0586B}" srcOrd="1" destOrd="0" presId="urn:microsoft.com/office/officeart/2005/8/layout/vList5"/>
    <dgm:cxn modelId="{7F14C4F3-E9BB-4F7C-9097-2BB1893E2C38}" type="presParOf" srcId="{A82570EB-9047-4C30-B34C-BC41F943A042}" destId="{21203062-3061-4CFA-A1DC-A3C8D1B70C6A}" srcOrd="1" destOrd="0" presId="urn:microsoft.com/office/officeart/2005/8/layout/vList5"/>
    <dgm:cxn modelId="{38BC4B4B-587D-4527-9CAF-C0B06C9C2266}" type="presParOf" srcId="{A82570EB-9047-4C30-B34C-BC41F943A042}" destId="{AAC7EB03-0D34-4E53-AA54-FF39894E56F4}" srcOrd="2" destOrd="0" presId="urn:microsoft.com/office/officeart/2005/8/layout/vList5"/>
    <dgm:cxn modelId="{5C3F3244-1D35-48E2-8BCB-5B5D2A625AEF}" type="presParOf" srcId="{AAC7EB03-0D34-4E53-AA54-FF39894E56F4}" destId="{EC26B3CA-5F55-4ED6-AEA1-83422FEC2FA3}" srcOrd="0" destOrd="0" presId="urn:microsoft.com/office/officeart/2005/8/layout/vList5"/>
    <dgm:cxn modelId="{B38191BB-128B-4843-986D-53DB1E59E17F}"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rgbClr val="FF0000"/>
              </a:solidFill>
            </a:rPr>
            <a:t>9. Wkład własny</a:t>
          </a:r>
          <a:endParaRPr lang="pl-PL" sz="1600" b="1" u="sng" dirty="0">
            <a:solidFill>
              <a:srgbClr val="FF0000"/>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Okres realizacji projektu jest zgodny z podanym </a:t>
          </a:r>
          <a:br>
            <a:rPr lang="pl-PL" sz="1400" dirty="0"/>
          </a:br>
          <a:r>
            <a:rPr lang="pl-PL" sz="1400" dirty="0"/>
            <a:t>w regulaminie konkursu tj. </a:t>
          </a:r>
          <a:r>
            <a:rPr lang="pl-PL" sz="1400" b="1" dirty="0"/>
            <a:t>najpóźniejszy termin złożenia ostatniego wniosku o płatność to lipiec 2019 r. W związku z tym projekt musi zakończyć się do czerwca 2019 r.</a:t>
          </a:r>
          <a:endParaRPr lang="pl-PL" sz="14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rgbClr val="FF0000"/>
              </a:solidFill>
            </a:rPr>
            <a:t>10. Okres realizacji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Wnioskodawca zapewnił odpowiedni poziom wkładu własnego określony w regulaminie konkursu tj. </a:t>
          </a:r>
          <a:br>
            <a:rPr lang="pl-PL" sz="1400" dirty="0"/>
          </a:br>
          <a:r>
            <a:rPr lang="pl-PL" sz="1400" b="1" dirty="0"/>
            <a:t>5% wkładu własnego</a:t>
          </a: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E5D5A6CE-4628-4736-AD7C-13B7DD9BA035}">
      <dgm:prSet phldrT="[Tekst]" custT="1"/>
      <dgm:spPr>
        <a:solidFill>
          <a:srgbClr val="FFC000">
            <a:alpha val="90000"/>
          </a:srgbClr>
        </a:solidFill>
        <a:ln>
          <a:solidFill>
            <a:srgbClr val="FFC000">
              <a:alpha val="90000"/>
            </a:srgbClr>
          </a:solidFill>
        </a:ln>
      </dgm:spPr>
      <dgm:t>
        <a:bodyPr/>
        <a:lstStyle/>
        <a:p>
          <a:pPr algn="just"/>
          <a:r>
            <a:rPr lang="pl-PL" sz="1400" b="1" dirty="0">
              <a:solidFill>
                <a:schemeClr val="tx1"/>
              </a:solidFill>
              <a:latin typeface="+mn-lt"/>
            </a:rPr>
            <a:t>np. można zaplanować projekt od września 2017 do czerwca 2019 tj. dwa lata szkolne 2017/2018 i 2018/2019 – 22 miesiące</a:t>
          </a:r>
        </a:p>
      </dgm:t>
    </dgm:pt>
    <dgm:pt modelId="{F5413B3F-597A-4C12-86F8-3833A6BEA3C8}" type="parTrans" cxnId="{170B751E-6037-4A07-9E32-3371ADEC0C12}">
      <dgm:prSet/>
      <dgm:spPr/>
    </dgm:pt>
    <dgm:pt modelId="{DF57EA27-B56A-43D6-892D-190622570A48}" type="sibTrans" cxnId="{170B751E-6037-4A07-9E32-3371ADEC0C12}">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D97A86A2-2591-4938-A3FF-64A561A5899A}" type="presOf" srcId="{9C158368-C9E0-4942-8526-5CE49BCD721C}" destId="{EC26B3CA-5F55-4ED6-AEA1-83422FEC2FA3}" srcOrd="0" destOrd="0" presId="urn:microsoft.com/office/officeart/2005/8/layout/vList5"/>
    <dgm:cxn modelId="{EF6D93B0-5796-404B-A321-35EABD0AC2F5}" type="presOf" srcId="{DA6E603D-E34D-4EC6-B48D-740809166CA4}" destId="{6057DA86-162F-440C-8D5E-0A6D86B8CF0F}"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531E11F9-81AB-4813-9633-90CA7E98DC75}" type="presOf" srcId="{1A53B528-4B73-4476-AAA3-DA53D8694E89}" destId="{A82570EB-9047-4C30-B34C-BC41F943A042}" srcOrd="0" destOrd="0" presId="urn:microsoft.com/office/officeart/2005/8/layout/vList5"/>
    <dgm:cxn modelId="{FE61E1FA-4638-423D-B1E0-5BEB906E9312}" type="presOf" srcId="{621AB93B-5B7B-404A-AAC6-82585374894E}" destId="{30A5BAFA-D867-4432-A555-078896BF780D}" srcOrd="0" destOrd="0" presId="urn:microsoft.com/office/officeart/2005/8/layout/vList5"/>
    <dgm:cxn modelId="{9B6B643B-8200-473A-83B5-DD92FB352982}" type="presOf" srcId="{32EE9BBF-B02B-4DE9-A826-A3930A24887B}" destId="{5DB3C171-F262-490B-B8BB-BFFA46B0586B}" srcOrd="0" destOrd="0" presId="urn:microsoft.com/office/officeart/2005/8/layout/vList5"/>
    <dgm:cxn modelId="{8C10EC5E-8430-494E-B903-331D1E45418D}" type="presOf" srcId="{E5D5A6CE-4628-4736-AD7C-13B7DD9BA035}" destId="{6057DA86-162F-440C-8D5E-0A6D86B8CF0F}" srcOrd="0" destOrd="1"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170B751E-6037-4A07-9E32-3371ADEC0C12}" srcId="{9C158368-C9E0-4942-8526-5CE49BCD721C}" destId="{E5D5A6CE-4628-4736-AD7C-13B7DD9BA035}" srcOrd="1" destOrd="0" parTransId="{F5413B3F-597A-4C12-86F8-3833A6BEA3C8}" sibTransId="{DF57EA27-B56A-43D6-892D-190622570A48}"/>
    <dgm:cxn modelId="{E117E38E-DDD3-480D-A78D-8FCB154BAC0D}" srcId="{9C158368-C9E0-4942-8526-5CE49BCD721C}" destId="{DA6E603D-E34D-4EC6-B48D-740809166CA4}" srcOrd="0" destOrd="0" parTransId="{A8A154FD-2259-47AC-AD68-19EF82000962}" sibTransId="{9F49CB28-C9A9-4FC8-82B7-C5A3A7564928}"/>
    <dgm:cxn modelId="{DC9A9581-6479-4527-B41B-3F997E3898D1}" type="presParOf" srcId="{A82570EB-9047-4C30-B34C-BC41F943A042}" destId="{74CEAA77-1A9F-4EE7-8009-B36DC94847D6}" srcOrd="0" destOrd="0" presId="urn:microsoft.com/office/officeart/2005/8/layout/vList5"/>
    <dgm:cxn modelId="{E6AB9093-26A1-4A28-BB4D-E319224FA7A4}" type="presParOf" srcId="{74CEAA77-1A9F-4EE7-8009-B36DC94847D6}" destId="{30A5BAFA-D867-4432-A555-078896BF780D}" srcOrd="0" destOrd="0" presId="urn:microsoft.com/office/officeart/2005/8/layout/vList5"/>
    <dgm:cxn modelId="{EF175793-E238-4ADC-875F-9A190FAFD6F8}" type="presParOf" srcId="{74CEAA77-1A9F-4EE7-8009-B36DC94847D6}" destId="{5DB3C171-F262-490B-B8BB-BFFA46B0586B}" srcOrd="1" destOrd="0" presId="urn:microsoft.com/office/officeart/2005/8/layout/vList5"/>
    <dgm:cxn modelId="{3BB78F76-2CCC-4DCF-8189-72D8F412A651}" type="presParOf" srcId="{A82570EB-9047-4C30-B34C-BC41F943A042}" destId="{21203062-3061-4CFA-A1DC-A3C8D1B70C6A}" srcOrd="1" destOrd="0" presId="urn:microsoft.com/office/officeart/2005/8/layout/vList5"/>
    <dgm:cxn modelId="{A796D90A-DF05-4AC5-AAAE-34D83D21DDB7}" type="presParOf" srcId="{A82570EB-9047-4C30-B34C-BC41F943A042}" destId="{AAC7EB03-0D34-4E53-AA54-FF39894E56F4}" srcOrd="2" destOrd="0" presId="urn:microsoft.com/office/officeart/2005/8/layout/vList5"/>
    <dgm:cxn modelId="{6FA0521F-9AAE-4C9A-82E7-3A7287D9974C}" type="presParOf" srcId="{AAC7EB03-0D34-4E53-AA54-FF39894E56F4}" destId="{EC26B3CA-5F55-4ED6-AEA1-83422FEC2FA3}" srcOrd="0" destOrd="0" presId="urn:microsoft.com/office/officeart/2005/8/layout/vList5"/>
    <dgm:cxn modelId="{97274078-2281-4709-920B-9F2AA151CE54}"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rgbClr val="FF0000"/>
              </a:solidFill>
            </a:rPr>
            <a:t>11. Uproszczone metody rozliczania projektów</a:t>
          </a:r>
          <a:endParaRPr lang="pl-PL" sz="1600" b="1" u="sng" dirty="0">
            <a:solidFill>
              <a:srgbClr val="FF0000"/>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a:t>Czy Wnioskodawca </a:t>
          </a:r>
          <a:r>
            <a:rPr lang="pl-PL" sz="1400" b="1" dirty="0"/>
            <a:t>nie zalega z uiszczaniem podatków</a:t>
          </a:r>
          <a:r>
            <a:rPr lang="pl-PL" sz="1400" dirty="0"/>
            <a:t>, </a:t>
          </a:r>
          <a:br>
            <a:rPr lang="pl-PL" sz="1400" dirty="0"/>
          </a:br>
          <a:r>
            <a:rPr lang="pl-PL" sz="1400" dirty="0"/>
            <a:t>jak również z opłacaniem </a:t>
          </a:r>
          <a:r>
            <a:rPr lang="pl-PL" sz="1400" b="1" dirty="0"/>
            <a:t>składek na ubezpieczenie społeczne i zdrowotne, Fundusz Pracy, Państwowy Fundusz Rehabilitacji Osób Niepełnosprawnych</a:t>
          </a:r>
          <a:r>
            <a:rPr lang="pl-PL" sz="1400" dirty="0"/>
            <a:t> lub innych należności wymaganych odrębnymi przepisami prawa?</a:t>
          </a:r>
          <a:endParaRPr lang="pl-PL" sz="14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12. Kryterium niezalegania z należnościami</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000" dirty="0"/>
            <a:t>W projekcie, w którym wartość wkładu publicznego (środków publicznych) </a:t>
          </a:r>
          <a:r>
            <a:rPr lang="pl-PL" sz="1000" b="1" dirty="0"/>
            <a:t>nie przekracza 100 000 EUR (tj. 441 410 PLN)</a:t>
          </a:r>
          <a:r>
            <a:rPr lang="pl-PL" sz="1000" dirty="0"/>
            <a:t> </a:t>
          </a:r>
          <a:r>
            <a:rPr lang="pl-PL" sz="1000" b="1" dirty="0"/>
            <a:t>zastosowano kwoty ryczałtowe</a:t>
          </a:r>
          <a:r>
            <a:rPr lang="pl-PL" sz="1000" dirty="0"/>
            <a:t>, o których mowa w </a:t>
          </a:r>
          <a:r>
            <a:rPr lang="pl-PL" sz="1000" i="1" dirty="0"/>
            <a:t>Wytycznych w zakresie </a:t>
          </a:r>
          <a:r>
            <a:rPr lang="pl-PL" sz="1000" i="1" dirty="0" err="1"/>
            <a:t>kwalifikowalności</a:t>
          </a:r>
          <a:r>
            <a:rPr lang="pl-PL" sz="1000" i="1" dirty="0"/>
            <a:t> wydatków w zakresie Europejskiego Funduszu Rozwoju Regionalnego, Europejskiego Funduszu Społecznego oraz Funduszu Spójności na lata 2014-2020</a:t>
          </a:r>
          <a:r>
            <a:rPr lang="pl-PL" sz="1000" dirty="0"/>
            <a:t>. W sytuacjach określonych w regulaminie konkursu zastosowano pozostałe uproszczone metody rozliczania wydatków, o których mowa w </a:t>
          </a:r>
          <a:r>
            <a:rPr lang="pl-PL" sz="1000" i="1" dirty="0"/>
            <a:t>Wytycznych w zakresie </a:t>
          </a:r>
          <a:r>
            <a:rPr lang="pl-PL" sz="1000" i="1" dirty="0" err="1"/>
            <a:t>kwalifikowalności</a:t>
          </a:r>
          <a:r>
            <a:rPr lang="pl-PL" sz="1000" i="1" dirty="0"/>
            <a:t> wydatków w zakresie Europejskiego Funduszu Rozwoju Regionalnego, Europejskiego Funduszu Społecznego oraz Funduszu Spójności na lata 2014-2020</a:t>
          </a:r>
          <a:r>
            <a:rPr lang="pl-PL" sz="1000" dirty="0"/>
            <a:t>. </a:t>
          </a:r>
          <a:endParaRPr lang="pl-PL" sz="10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697E7323-548E-4F9A-9050-7724BAC62AE9}" srcId="{1A53B528-4B73-4476-AAA3-DA53D8694E89}" destId="{9C158368-C9E0-4942-8526-5CE49BCD721C}" srcOrd="1" destOrd="0" parTransId="{913B76B3-2567-408B-94B7-AFBDAB2A403C}" sibTransId="{B623BF15-8EEA-4288-8854-030DD4F9EF8D}"/>
    <dgm:cxn modelId="{451F0C3D-D67C-435F-8FCB-CC34B700D503}" type="presOf" srcId="{621AB93B-5B7B-404A-AAC6-82585374894E}" destId="{30A5BAFA-D867-4432-A555-078896BF780D}" srcOrd="0" destOrd="0" presId="urn:microsoft.com/office/officeart/2005/8/layout/vList5"/>
    <dgm:cxn modelId="{390F100E-6957-438D-BD6A-57AF705D34B1}" type="presOf" srcId="{32EE9BBF-B02B-4DE9-A826-A3930A24887B}" destId="{5DB3C171-F262-490B-B8BB-BFFA46B0586B}" srcOrd="0" destOrd="0" presId="urn:microsoft.com/office/officeart/2005/8/layout/vList5"/>
    <dgm:cxn modelId="{77F19924-DBCE-4339-B21E-ACD8ED4659A1}" type="presOf" srcId="{1A53B528-4B73-4476-AAA3-DA53D8694E89}" destId="{A82570EB-9047-4C30-B34C-BC41F943A042}" srcOrd="0" destOrd="0" presId="urn:microsoft.com/office/officeart/2005/8/layout/vList5"/>
    <dgm:cxn modelId="{B2E66115-E824-4B37-ABD4-96E643730137}" type="presOf" srcId="{DA6E603D-E34D-4EC6-B48D-740809166CA4}" destId="{6057DA86-162F-440C-8D5E-0A6D86B8CF0F}"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E117E38E-DDD3-480D-A78D-8FCB154BAC0D}" srcId="{9C158368-C9E0-4942-8526-5CE49BCD721C}" destId="{DA6E603D-E34D-4EC6-B48D-740809166CA4}" srcOrd="0" destOrd="0" parTransId="{A8A154FD-2259-47AC-AD68-19EF82000962}" sibTransId="{9F49CB28-C9A9-4FC8-82B7-C5A3A7564928}"/>
    <dgm:cxn modelId="{6395FC52-E4E8-48F0-B360-2FC6A298C71C}" type="presOf" srcId="{9C158368-C9E0-4942-8526-5CE49BCD721C}" destId="{EC26B3CA-5F55-4ED6-AEA1-83422FEC2FA3}" srcOrd="0" destOrd="0" presId="urn:microsoft.com/office/officeart/2005/8/layout/vList5"/>
    <dgm:cxn modelId="{0722CFD7-6947-4271-B3EC-90347EBB3D08}" type="presParOf" srcId="{A82570EB-9047-4C30-B34C-BC41F943A042}" destId="{74CEAA77-1A9F-4EE7-8009-B36DC94847D6}" srcOrd="0" destOrd="0" presId="urn:microsoft.com/office/officeart/2005/8/layout/vList5"/>
    <dgm:cxn modelId="{30257DDF-8995-4E30-935D-598F6D29F51A}" type="presParOf" srcId="{74CEAA77-1A9F-4EE7-8009-B36DC94847D6}" destId="{30A5BAFA-D867-4432-A555-078896BF780D}" srcOrd="0" destOrd="0" presId="urn:microsoft.com/office/officeart/2005/8/layout/vList5"/>
    <dgm:cxn modelId="{7C24F0AA-7741-4283-A74A-FA36CAC88A18}" type="presParOf" srcId="{74CEAA77-1A9F-4EE7-8009-B36DC94847D6}" destId="{5DB3C171-F262-490B-B8BB-BFFA46B0586B}" srcOrd="1" destOrd="0" presId="urn:microsoft.com/office/officeart/2005/8/layout/vList5"/>
    <dgm:cxn modelId="{0F737092-2920-4B23-A437-323D523AB5AF}" type="presParOf" srcId="{A82570EB-9047-4C30-B34C-BC41F943A042}" destId="{21203062-3061-4CFA-A1DC-A3C8D1B70C6A}" srcOrd="1" destOrd="0" presId="urn:microsoft.com/office/officeart/2005/8/layout/vList5"/>
    <dgm:cxn modelId="{1E5AEA50-0832-4BDC-91F0-76DDC1A762D5}" type="presParOf" srcId="{A82570EB-9047-4C30-B34C-BC41F943A042}" destId="{AAC7EB03-0D34-4E53-AA54-FF39894E56F4}" srcOrd="2" destOrd="0" presId="urn:microsoft.com/office/officeart/2005/8/layout/vList5"/>
    <dgm:cxn modelId="{067968F9-54EA-4B77-8041-04D8CCF970E7}" type="presParOf" srcId="{AAC7EB03-0D34-4E53-AA54-FF39894E56F4}" destId="{EC26B3CA-5F55-4ED6-AEA1-83422FEC2FA3}" srcOrd="0" destOrd="0" presId="urn:microsoft.com/office/officeart/2005/8/layout/vList5"/>
    <dgm:cxn modelId="{4BAA9962-3AC3-40E6-BC77-4976BF29E950}"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a:t>
          </a:r>
          <a:r>
            <a:rPr lang="pl-PL" sz="1600" b="1" dirty="0" smtClean="0">
              <a:solidFill>
                <a:schemeClr val="tx1"/>
              </a:solidFill>
            </a:rPr>
            <a:t>Kryterium adekwatności celu projektu i założonych do osiągnięcia rezultatów</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000" dirty="0" smtClean="0">
              <a:latin typeface="+mn-lt"/>
            </a:rPr>
            <a:t>Czy dobór grupy docelowej jest adekwatny do założeń projektu oraz RPO WD 2014-2020, w tym czy zawiera wystarczający opis:</a:t>
          </a:r>
          <a:endParaRPr lang="pl-PL" sz="10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2. </a:t>
          </a:r>
          <a:r>
            <a:rPr lang="pl-PL" sz="1600" b="1" dirty="0" smtClean="0">
              <a:solidFill>
                <a:schemeClr val="tx1"/>
              </a:solidFill>
            </a:rPr>
            <a:t>Kryterium doboru grupy docelowej</a:t>
          </a:r>
          <a:endParaRPr lang="pl-PL" sz="1600" b="1" dirty="0">
            <a:solidFill>
              <a:schemeClr val="tx1"/>
            </a:solidFill>
          </a:endParaRP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000" dirty="0" smtClean="0">
              <a:latin typeface="+mn-lt"/>
            </a:rPr>
            <a:t>Czy projekt jest zgodny z właściwym celem szczegółowym RPO WD 2014-2020 oraz w jaki sposób projekt przyczyni się do osiągnięcia celu szczegółowego RPO WD 2014-2020?</a:t>
          </a:r>
          <a:endParaRPr lang="pl-PL" sz="1000" b="1" dirty="0">
            <a:latin typeface="+mn-lt"/>
          </a:endParaRP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9031A269-36B4-47C6-859A-D8E9B1C3F3C2}">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000" dirty="0" smtClean="0">
              <a:latin typeface="+mn-lt"/>
            </a:rPr>
            <a:t>Czy potrzeba realizacji projektu jest wystarczająco uzasadniona i odpowiada na zdiagnozowany problem? </a:t>
          </a:r>
          <a:endParaRPr lang="pl-PL" sz="1000" b="1" dirty="0">
            <a:latin typeface="+mn-lt"/>
          </a:endParaRPr>
        </a:p>
      </dgm:t>
    </dgm:pt>
    <dgm:pt modelId="{81105101-6E41-4BF4-9597-B705C01AA413}" type="parTrans" cxnId="{EA9C59F3-47AC-4216-94A1-95F46CC242CB}">
      <dgm:prSet/>
      <dgm:spPr/>
    </dgm:pt>
    <dgm:pt modelId="{A9E8E867-11C0-4FA2-8D8A-4309DAD6BF5B}" type="sibTrans" cxnId="{EA9C59F3-47AC-4216-94A1-95F46CC242CB}">
      <dgm:prSet/>
      <dgm:spPr/>
    </dgm:pt>
    <dgm:pt modelId="{8C0BC3A7-9849-42CD-9F7F-144EF13E305C}">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000" dirty="0" smtClean="0">
              <a:latin typeface="+mn-lt"/>
            </a:rPr>
            <a:t>Czy zaplanowane w ramach projektu wartości wskaźników są adekwatne w stosunku do potrzeb i celów projektu, a założone do osiągnięcia wartości są realne? </a:t>
          </a:r>
          <a:endParaRPr lang="pl-PL" sz="1000" b="1" dirty="0">
            <a:latin typeface="+mn-lt"/>
          </a:endParaRPr>
        </a:p>
      </dgm:t>
    </dgm:pt>
    <dgm:pt modelId="{8E8A8471-131D-462D-8A0F-2FB8EADABABA}" type="parTrans" cxnId="{CE1535CC-361D-45A8-8421-65852FB0E3CC}">
      <dgm:prSet/>
      <dgm:spPr/>
    </dgm:pt>
    <dgm:pt modelId="{2F95DECF-A96E-4CFF-980E-271C440EEAAE}" type="sibTrans" cxnId="{CE1535CC-361D-45A8-8421-65852FB0E3CC}">
      <dgm:prSet/>
      <dgm:spPr/>
    </dgm:pt>
    <dgm:pt modelId="{8D352AF9-8585-40BA-B22B-34D8CF0F97B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000" dirty="0" smtClean="0">
              <a:latin typeface="+mn-lt"/>
            </a:rPr>
            <a:t>Dodatkowo w przypadku projektów o wartości co najmniej 2 mln złotych:</a:t>
          </a:r>
          <a:endParaRPr lang="pl-PL" sz="1000" b="1" dirty="0">
            <a:latin typeface="+mn-lt"/>
          </a:endParaRPr>
        </a:p>
      </dgm:t>
    </dgm:pt>
    <dgm:pt modelId="{E715C8B2-1DEB-4BD0-A597-F7C1720EF1F8}" type="parTrans" cxnId="{8BEBB82F-A29D-4453-9E25-8932909456ED}">
      <dgm:prSet/>
      <dgm:spPr/>
    </dgm:pt>
    <dgm:pt modelId="{7B98099D-D281-4A8F-BDF0-D72FD1B1F1BA}" type="sibTrans" cxnId="{8BEBB82F-A29D-4453-9E25-8932909456ED}">
      <dgm:prSet/>
      <dgm:spPr/>
    </dgm:pt>
    <dgm:pt modelId="{4A32F020-7C9A-4D3D-A699-7421537766BB}">
      <dgm:prSet custT="1"/>
      <dgm:spPr/>
      <dgm:t>
        <a:bodyPr/>
        <a:lstStyle/>
        <a:p>
          <a:r>
            <a:rPr lang="pl-PL" sz="1000" dirty="0" smtClean="0">
              <a:latin typeface="+mn-lt"/>
            </a:rPr>
            <a:t>Czy przedstawiono wystarczający opis ryzyka nieosiągnięcia założeń projektu oraz zaplanowanych w ramach projektu działań zaradczych?</a:t>
          </a:r>
          <a:endParaRPr lang="pl-PL" sz="1000" dirty="0">
            <a:latin typeface="+mn-lt"/>
          </a:endParaRPr>
        </a:p>
      </dgm:t>
    </dgm:pt>
    <dgm:pt modelId="{B78662BA-D31C-4D40-9EB6-9591183F7066}" type="parTrans" cxnId="{D12A8E98-341D-4325-A066-11846EB30F5B}">
      <dgm:prSet/>
      <dgm:spPr/>
      <dgm:t>
        <a:bodyPr/>
        <a:lstStyle/>
        <a:p>
          <a:endParaRPr lang="pl-PL"/>
        </a:p>
      </dgm:t>
    </dgm:pt>
    <dgm:pt modelId="{FDE945CC-FB4C-4B32-AC9C-04EF3F3CAEFA}" type="sibTrans" cxnId="{D12A8E98-341D-4325-A066-11846EB30F5B}">
      <dgm:prSet/>
      <dgm:spPr/>
      <dgm:t>
        <a:bodyPr/>
        <a:lstStyle/>
        <a:p>
          <a:endParaRPr lang="pl-PL"/>
        </a:p>
      </dgm:t>
    </dgm:pt>
    <dgm:pt modelId="{6E6505CE-C66B-42BB-87EB-D2DE1A8B190F}">
      <dgm:prSet custT="1"/>
      <dgm:spPr/>
      <dgm:t>
        <a:bodyPr/>
        <a:lstStyle/>
        <a:p>
          <a:r>
            <a:rPr lang="pl-PL" sz="1000" dirty="0" smtClean="0">
              <a:latin typeface="+mn-lt"/>
            </a:rPr>
            <a:t>grupy docelowej, jaka będzie wspierana w ramach projektu;</a:t>
          </a:r>
          <a:endParaRPr lang="pl-PL" sz="1000" dirty="0">
            <a:latin typeface="+mn-lt"/>
          </a:endParaRPr>
        </a:p>
      </dgm:t>
    </dgm:pt>
    <dgm:pt modelId="{48EC3A51-1371-4159-9744-AC2047288CDE}" type="parTrans" cxnId="{27B5F4D7-C515-405A-AA1E-D61DB4507C1F}">
      <dgm:prSet/>
      <dgm:spPr/>
      <dgm:t>
        <a:bodyPr/>
        <a:lstStyle/>
        <a:p>
          <a:endParaRPr lang="pl-PL"/>
        </a:p>
      </dgm:t>
    </dgm:pt>
    <dgm:pt modelId="{529F676B-234E-48DB-B546-402202B13FCB}" type="sibTrans" cxnId="{27B5F4D7-C515-405A-AA1E-D61DB4507C1F}">
      <dgm:prSet/>
      <dgm:spPr/>
      <dgm:t>
        <a:bodyPr/>
        <a:lstStyle/>
        <a:p>
          <a:endParaRPr lang="pl-PL"/>
        </a:p>
      </dgm:t>
    </dgm:pt>
    <dgm:pt modelId="{E95D3EED-B39A-4C44-8431-A31186A59877}">
      <dgm:prSet custT="1"/>
      <dgm:spPr/>
      <dgm:t>
        <a:bodyPr/>
        <a:lstStyle/>
        <a:p>
          <a:r>
            <a:rPr lang="pl-PL" sz="1000" dirty="0" smtClean="0">
              <a:latin typeface="+mn-lt"/>
            </a:rPr>
            <a:t>potrzeb i oczekiwań uczestników projektu w kontekście wsparcia, które ma być udzielane w ramach projektu;</a:t>
          </a:r>
          <a:endParaRPr lang="pl-PL" sz="1000" dirty="0">
            <a:latin typeface="+mn-lt"/>
          </a:endParaRPr>
        </a:p>
      </dgm:t>
    </dgm:pt>
    <dgm:pt modelId="{00191BBF-3C44-44C6-97AB-F216517A9D88}" type="parTrans" cxnId="{6B982346-00F0-4081-B21B-12BFCF62811A}">
      <dgm:prSet/>
      <dgm:spPr/>
      <dgm:t>
        <a:bodyPr/>
        <a:lstStyle/>
        <a:p>
          <a:endParaRPr lang="pl-PL"/>
        </a:p>
      </dgm:t>
    </dgm:pt>
    <dgm:pt modelId="{8FE74B82-73F7-4DDC-AE22-39EBDE02A7E6}" type="sibTrans" cxnId="{6B982346-00F0-4081-B21B-12BFCF62811A}">
      <dgm:prSet/>
      <dgm:spPr/>
      <dgm:t>
        <a:bodyPr/>
        <a:lstStyle/>
        <a:p>
          <a:endParaRPr lang="pl-PL"/>
        </a:p>
      </dgm:t>
    </dgm:pt>
    <dgm:pt modelId="{EF5EBA44-970C-4F9E-A1CF-4E7849B7C92C}">
      <dgm:prSet custT="1"/>
      <dgm:spPr/>
      <dgm:t>
        <a:bodyPr/>
        <a:lstStyle/>
        <a:p>
          <a:r>
            <a:rPr lang="pl-PL" sz="1000" dirty="0" smtClean="0">
              <a:latin typeface="+mn-lt"/>
            </a:rPr>
            <a:t>barier, na które napotykają uczestnicy projektu;</a:t>
          </a:r>
          <a:endParaRPr lang="pl-PL" sz="1000" dirty="0">
            <a:latin typeface="+mn-lt"/>
          </a:endParaRPr>
        </a:p>
      </dgm:t>
    </dgm:pt>
    <dgm:pt modelId="{6FCD5ADB-21BA-4F42-91F1-4B857ECA4B83}" type="parTrans" cxnId="{F35E022E-25CD-48C0-99AB-9CB4E46653D9}">
      <dgm:prSet/>
      <dgm:spPr/>
      <dgm:t>
        <a:bodyPr/>
        <a:lstStyle/>
        <a:p>
          <a:endParaRPr lang="pl-PL"/>
        </a:p>
      </dgm:t>
    </dgm:pt>
    <dgm:pt modelId="{12A22122-3431-4288-B1E1-C70200FFBDCF}" type="sibTrans" cxnId="{F35E022E-25CD-48C0-99AB-9CB4E46653D9}">
      <dgm:prSet/>
      <dgm:spPr/>
      <dgm:t>
        <a:bodyPr/>
        <a:lstStyle/>
        <a:p>
          <a:endParaRPr lang="pl-PL"/>
        </a:p>
      </dgm:t>
    </dgm:pt>
    <dgm:pt modelId="{9D9814E0-505A-44E0-9F2F-916DE293B659}">
      <dgm:prSet custT="1"/>
      <dgm:spPr/>
      <dgm:t>
        <a:bodyPr/>
        <a:lstStyle/>
        <a:p>
          <a:r>
            <a:rPr lang="pl-PL" sz="1000" dirty="0" smtClean="0">
              <a:latin typeface="+mn-lt"/>
            </a:rPr>
            <a:t>skali zainteresowania potencjalnych uczestników projektu;</a:t>
          </a:r>
          <a:endParaRPr lang="pl-PL" sz="1000" dirty="0">
            <a:latin typeface="+mn-lt"/>
          </a:endParaRPr>
        </a:p>
      </dgm:t>
    </dgm:pt>
    <dgm:pt modelId="{831A4637-E225-4CD0-ABB9-08A7254965FC}" type="parTrans" cxnId="{DA5EF0B7-03C4-40F8-B53F-90678B42D836}">
      <dgm:prSet/>
      <dgm:spPr/>
      <dgm:t>
        <a:bodyPr/>
        <a:lstStyle/>
        <a:p>
          <a:endParaRPr lang="pl-PL"/>
        </a:p>
      </dgm:t>
    </dgm:pt>
    <dgm:pt modelId="{BDD8302E-7A44-4D27-BAC6-97C23EC0E678}" type="sibTrans" cxnId="{DA5EF0B7-03C4-40F8-B53F-90678B42D836}">
      <dgm:prSet/>
      <dgm:spPr/>
      <dgm:t>
        <a:bodyPr/>
        <a:lstStyle/>
        <a:p>
          <a:endParaRPr lang="pl-PL"/>
        </a:p>
      </dgm:t>
    </dgm:pt>
    <dgm:pt modelId="{F56A7E71-9D22-4BBB-BE7F-05E05357A97A}">
      <dgm:prSet custT="1"/>
      <dgm:spPr/>
      <dgm:t>
        <a:bodyPr/>
        <a:lstStyle/>
        <a:p>
          <a:r>
            <a:rPr lang="pl-PL" sz="1000" dirty="0" smtClean="0">
              <a:latin typeface="+mn-lt"/>
            </a:rPr>
            <a:t>sposobu rekrutacji uczestników projektu, w tym kryteriów rekrutacji zapewnienia dostępności rekrutacji dla osób z </a:t>
          </a:r>
          <a:r>
            <a:rPr lang="pl-PL" sz="1000" dirty="0" err="1" smtClean="0">
              <a:latin typeface="+mn-lt"/>
            </a:rPr>
            <a:t>niepełnosprawnościami</a:t>
          </a:r>
          <a:r>
            <a:rPr lang="pl-PL" sz="1000" dirty="0" smtClean="0">
              <a:latin typeface="+mn-lt"/>
            </a:rPr>
            <a:t>?</a:t>
          </a:r>
          <a:endParaRPr lang="pl-PL" sz="1000" dirty="0">
            <a:latin typeface="+mn-lt"/>
          </a:endParaRPr>
        </a:p>
      </dgm:t>
    </dgm:pt>
    <dgm:pt modelId="{1489358D-D03B-4FC7-B700-2707E4062C7B}" type="parTrans" cxnId="{000543F5-CB80-4025-97EE-0A4ECE06BE84}">
      <dgm:prSet/>
      <dgm:spPr/>
      <dgm:t>
        <a:bodyPr/>
        <a:lstStyle/>
        <a:p>
          <a:endParaRPr lang="pl-PL"/>
        </a:p>
      </dgm:t>
    </dgm:pt>
    <dgm:pt modelId="{6520AF4C-60F8-4AE1-8642-2B40F4393770}" type="sibTrans" cxnId="{000543F5-CB80-4025-97EE-0A4ECE06BE84}">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CE1535CC-361D-45A8-8421-65852FB0E3CC}" srcId="{621AB93B-5B7B-404A-AAC6-82585374894E}" destId="{8C0BC3A7-9849-42CD-9F7F-144EF13E305C}" srcOrd="2" destOrd="0" parTransId="{8E8A8471-131D-462D-8A0F-2FB8EADABABA}" sibTransId="{2F95DECF-A96E-4CFF-980E-271C440EEAAE}"/>
    <dgm:cxn modelId="{D12A8E98-341D-4325-A066-11846EB30F5B}" srcId="{621AB93B-5B7B-404A-AAC6-82585374894E}" destId="{4A32F020-7C9A-4D3D-A699-7421537766BB}" srcOrd="4" destOrd="0" parTransId="{B78662BA-D31C-4D40-9EB6-9591183F7066}" sibTransId="{FDE945CC-FB4C-4B32-AC9C-04EF3F3CAEFA}"/>
    <dgm:cxn modelId="{D287A2E3-2DD5-4DD2-85C8-2F9C9D56BC62}" type="presOf" srcId="{F56A7E71-9D22-4BBB-BE7F-05E05357A97A}" destId="{6057DA86-162F-440C-8D5E-0A6D86B8CF0F}" srcOrd="0" destOrd="5" presId="urn:microsoft.com/office/officeart/2005/8/layout/vList5"/>
    <dgm:cxn modelId="{94DD02E6-8F6D-4A39-82B4-C7EAD4D92A5D}" type="presOf" srcId="{1A53B528-4B73-4476-AAA3-DA53D8694E89}" destId="{A82570EB-9047-4C30-B34C-BC41F943A042}" srcOrd="0" destOrd="0" presId="urn:microsoft.com/office/officeart/2005/8/layout/vList5"/>
    <dgm:cxn modelId="{000543F5-CB80-4025-97EE-0A4ECE06BE84}" srcId="{DA6E603D-E34D-4EC6-B48D-740809166CA4}" destId="{F56A7E71-9D22-4BBB-BE7F-05E05357A97A}" srcOrd="4" destOrd="0" parTransId="{1489358D-D03B-4FC7-B700-2707E4062C7B}" sibTransId="{6520AF4C-60F8-4AE1-8642-2B40F4393770}"/>
    <dgm:cxn modelId="{6B982346-00F0-4081-B21B-12BFCF62811A}" srcId="{DA6E603D-E34D-4EC6-B48D-740809166CA4}" destId="{E95D3EED-B39A-4C44-8431-A31186A59877}" srcOrd="1" destOrd="0" parTransId="{00191BBF-3C44-44C6-97AB-F216517A9D88}" sibTransId="{8FE74B82-73F7-4DDC-AE22-39EBDE02A7E6}"/>
    <dgm:cxn modelId="{27B5F4D7-C515-405A-AA1E-D61DB4507C1F}" srcId="{DA6E603D-E34D-4EC6-B48D-740809166CA4}" destId="{6E6505CE-C66B-42BB-87EB-D2DE1A8B190F}" srcOrd="0" destOrd="0" parTransId="{48EC3A51-1371-4159-9744-AC2047288CDE}" sibTransId="{529F676B-234E-48DB-B546-402202B13FCB}"/>
    <dgm:cxn modelId="{DA5EF0B7-03C4-40F8-B53F-90678B42D836}" srcId="{DA6E603D-E34D-4EC6-B48D-740809166CA4}" destId="{9D9814E0-505A-44E0-9F2F-916DE293B659}" srcOrd="3" destOrd="0" parTransId="{831A4637-E225-4CD0-ABB9-08A7254965FC}" sibTransId="{BDD8302E-7A44-4D27-BAC6-97C23EC0E678}"/>
    <dgm:cxn modelId="{8BEBB82F-A29D-4453-9E25-8932909456ED}" srcId="{621AB93B-5B7B-404A-AAC6-82585374894E}" destId="{8D352AF9-8585-40BA-B22B-34D8CF0F97BB}" srcOrd="3" destOrd="0" parTransId="{E715C8B2-1DEB-4BD0-A597-F7C1720EF1F8}" sibTransId="{7B98099D-D281-4A8F-BDF0-D72FD1B1F1BA}"/>
    <dgm:cxn modelId="{E8A1DA22-0E71-431A-A4F6-5BE3662DE75C}" type="presOf" srcId="{E95D3EED-B39A-4C44-8431-A31186A59877}" destId="{6057DA86-162F-440C-8D5E-0A6D86B8CF0F}" srcOrd="0" destOrd="2"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6CF62972-7B36-4CC6-9905-5E8A56BEBCEA}" type="presOf" srcId="{9C158368-C9E0-4942-8526-5CE49BCD721C}" destId="{EC26B3CA-5F55-4ED6-AEA1-83422FEC2FA3}" srcOrd="0" destOrd="0" presId="urn:microsoft.com/office/officeart/2005/8/layout/vList5"/>
    <dgm:cxn modelId="{AB75B383-C771-4666-8A49-BF9723B1CFB5}" type="presOf" srcId="{621AB93B-5B7B-404A-AAC6-82585374894E}" destId="{30A5BAFA-D867-4432-A555-078896BF780D}" srcOrd="0" destOrd="0" presId="urn:microsoft.com/office/officeart/2005/8/layout/vList5"/>
    <dgm:cxn modelId="{9435AB5D-BDB7-4392-B102-BC0408BB32FE}" type="presOf" srcId="{9031A269-36B4-47C6-859A-D8E9B1C3F3C2}" destId="{5DB3C171-F262-490B-B8BB-BFFA46B0586B}" srcOrd="0" destOrd="1"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B86778BD-4DB6-4F87-B1DE-0CE49F1DE4D3}" type="presOf" srcId="{6E6505CE-C66B-42BB-87EB-D2DE1A8B190F}" destId="{6057DA86-162F-440C-8D5E-0A6D86B8CF0F}" srcOrd="0" destOrd="1" presId="urn:microsoft.com/office/officeart/2005/8/layout/vList5"/>
    <dgm:cxn modelId="{DDE522FD-47E8-42F8-8136-686441FA6D0E}" type="presOf" srcId="{8D352AF9-8585-40BA-B22B-34D8CF0F97BB}" destId="{5DB3C171-F262-490B-B8BB-BFFA46B0586B}" srcOrd="0" destOrd="3"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BBBC528C-575E-4D24-9EB0-97BAAF6E7D34}" type="presOf" srcId="{8C0BC3A7-9849-42CD-9F7F-144EF13E305C}" destId="{5DB3C171-F262-490B-B8BB-BFFA46B0586B}" srcOrd="0" destOrd="2"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134D82A5-C5C9-412C-A32A-DC90617B744A}" type="presOf" srcId="{DA6E603D-E34D-4EC6-B48D-740809166CA4}" destId="{6057DA86-162F-440C-8D5E-0A6D86B8CF0F}" srcOrd="0" destOrd="0" presId="urn:microsoft.com/office/officeart/2005/8/layout/vList5"/>
    <dgm:cxn modelId="{FAEC33A6-88A3-4DFC-8CD5-301B711B1F58}" type="presOf" srcId="{9D9814E0-505A-44E0-9F2F-916DE293B659}" destId="{6057DA86-162F-440C-8D5E-0A6D86B8CF0F}" srcOrd="0" destOrd="4" presId="urn:microsoft.com/office/officeart/2005/8/layout/vList5"/>
    <dgm:cxn modelId="{4B3DB7CD-9F23-4492-855B-B1C6EFCD0E59}" type="presOf" srcId="{EF5EBA44-970C-4F9E-A1CF-4E7849B7C92C}" destId="{6057DA86-162F-440C-8D5E-0A6D86B8CF0F}" srcOrd="0" destOrd="3" presId="urn:microsoft.com/office/officeart/2005/8/layout/vList5"/>
    <dgm:cxn modelId="{F35E022E-25CD-48C0-99AB-9CB4E46653D9}" srcId="{DA6E603D-E34D-4EC6-B48D-740809166CA4}" destId="{EF5EBA44-970C-4F9E-A1CF-4E7849B7C92C}" srcOrd="2" destOrd="0" parTransId="{6FCD5ADB-21BA-4F42-91F1-4B857ECA4B83}" sibTransId="{12A22122-3431-4288-B1E1-C70200FFBDCF}"/>
    <dgm:cxn modelId="{626B2E57-1870-4AAA-9E11-248692060525}" type="presOf" srcId="{4A32F020-7C9A-4D3D-A699-7421537766BB}" destId="{5DB3C171-F262-490B-B8BB-BFFA46B0586B}" srcOrd="0" destOrd="4" presId="urn:microsoft.com/office/officeart/2005/8/layout/vList5"/>
    <dgm:cxn modelId="{EA9C59F3-47AC-4216-94A1-95F46CC242CB}" srcId="{621AB93B-5B7B-404A-AAC6-82585374894E}" destId="{9031A269-36B4-47C6-859A-D8E9B1C3F3C2}" srcOrd="1" destOrd="0" parTransId="{81105101-6E41-4BF4-9597-B705C01AA413}" sibTransId="{A9E8E867-11C0-4FA2-8D8A-4309DAD6BF5B}"/>
    <dgm:cxn modelId="{A2C50851-8AB8-4E0E-B68B-8FA472292B29}" type="presOf" srcId="{32EE9BBF-B02B-4DE9-A826-A3930A24887B}" destId="{5DB3C171-F262-490B-B8BB-BFFA46B0586B}" srcOrd="0" destOrd="0" presId="urn:microsoft.com/office/officeart/2005/8/layout/vList5"/>
    <dgm:cxn modelId="{7C45D1F9-6F56-4C41-A02B-3B3D6FD5B359}" type="presParOf" srcId="{A82570EB-9047-4C30-B34C-BC41F943A042}" destId="{74CEAA77-1A9F-4EE7-8009-B36DC94847D6}" srcOrd="0" destOrd="0" presId="urn:microsoft.com/office/officeart/2005/8/layout/vList5"/>
    <dgm:cxn modelId="{136447C4-080A-4A5E-B340-AEB772CB0C8E}" type="presParOf" srcId="{74CEAA77-1A9F-4EE7-8009-B36DC94847D6}" destId="{30A5BAFA-D867-4432-A555-078896BF780D}" srcOrd="0" destOrd="0" presId="urn:microsoft.com/office/officeart/2005/8/layout/vList5"/>
    <dgm:cxn modelId="{18FDCF4F-EFEB-4144-8C60-CE2E5C66215E}" type="presParOf" srcId="{74CEAA77-1A9F-4EE7-8009-B36DC94847D6}" destId="{5DB3C171-F262-490B-B8BB-BFFA46B0586B}" srcOrd="1" destOrd="0" presId="urn:microsoft.com/office/officeart/2005/8/layout/vList5"/>
    <dgm:cxn modelId="{32E8B20A-04F8-46CF-A11C-893213960577}" type="presParOf" srcId="{A82570EB-9047-4C30-B34C-BC41F943A042}" destId="{21203062-3061-4CFA-A1DC-A3C8D1B70C6A}" srcOrd="1" destOrd="0" presId="urn:microsoft.com/office/officeart/2005/8/layout/vList5"/>
    <dgm:cxn modelId="{024BEB8B-ED5C-47B2-9FD4-B0F999474C4C}" type="presParOf" srcId="{A82570EB-9047-4C30-B34C-BC41F943A042}" destId="{AAC7EB03-0D34-4E53-AA54-FF39894E56F4}" srcOrd="2" destOrd="0" presId="urn:microsoft.com/office/officeart/2005/8/layout/vList5"/>
    <dgm:cxn modelId="{DD6CE936-1433-4D2E-B53F-12ECA31455D9}" type="presParOf" srcId="{AAC7EB03-0D34-4E53-AA54-FF39894E56F4}" destId="{EC26B3CA-5F55-4ED6-AEA1-83422FEC2FA3}" srcOrd="0" destOrd="0" presId="urn:microsoft.com/office/officeart/2005/8/layout/vList5"/>
    <dgm:cxn modelId="{CEB49E3F-5D61-4431-BCE4-0F6237B64994}"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a:t>
          </a:r>
          <a:r>
            <a:rPr lang="pl-PL" sz="1600" b="1" dirty="0" smtClean="0">
              <a:solidFill>
                <a:schemeClr val="tx1"/>
              </a:solidFill>
            </a:rPr>
            <a:t>Kryterium trafności działań i racjonalności harmonogramu</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200" dirty="0" smtClean="0">
              <a:latin typeface="+mn-lt"/>
            </a:rPr>
            <a:t>Czy przedstawiony sposób zarządzania projektem jest adekwatny do zakresu projektu? </a:t>
          </a:r>
          <a:endParaRPr lang="pl-PL" sz="12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4. </a:t>
          </a:r>
          <a:r>
            <a:rPr lang="pl-PL" sz="1600" b="1" dirty="0" smtClean="0">
              <a:solidFill>
                <a:schemeClr val="tx1"/>
              </a:solidFill>
            </a:rPr>
            <a:t>Kryterium adekwatności sposobu zarządzania oraz posiadanego potencjału </a:t>
          </a:r>
          <a:endParaRPr lang="pl-PL" sz="1600" b="1" dirty="0">
            <a:solidFill>
              <a:schemeClr val="tx1"/>
            </a:solidFill>
          </a:endParaRP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000" dirty="0" smtClean="0">
              <a:latin typeface="+mn-lt"/>
            </a:rPr>
            <a:t>Czy we wniosku o dofinansowanie projektu przedstawiono wystarczający opis:</a:t>
          </a:r>
          <a:endParaRPr lang="pl-PL" sz="1000" b="1" dirty="0">
            <a:latin typeface="+mn-lt"/>
          </a:endParaRP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69EAF86B-8B34-449E-A6C9-769ABA270DE7}">
      <dgm:prSet custT="1"/>
      <dgm:spPr/>
      <dgm:t>
        <a:bodyPr/>
        <a:lstStyle/>
        <a:p>
          <a:r>
            <a:rPr lang="pl-PL" sz="1000" dirty="0" smtClean="0">
              <a:latin typeface="+mn-lt"/>
            </a:rPr>
            <a:t>zadań realizowanych w ramach projektu;</a:t>
          </a:r>
          <a:endParaRPr lang="pl-PL" sz="1000" dirty="0">
            <a:latin typeface="+mn-lt"/>
          </a:endParaRPr>
        </a:p>
      </dgm:t>
    </dgm:pt>
    <dgm:pt modelId="{98B1D8CE-56EA-4759-A8D2-755B5833683C}" type="parTrans" cxnId="{C8170A97-3D7B-4688-A34F-1CABFB688D5C}">
      <dgm:prSet/>
      <dgm:spPr/>
      <dgm:t>
        <a:bodyPr/>
        <a:lstStyle/>
        <a:p>
          <a:endParaRPr lang="pl-PL"/>
        </a:p>
      </dgm:t>
    </dgm:pt>
    <dgm:pt modelId="{926F8A09-CC60-48EA-953E-606F5EBE158A}" type="sibTrans" cxnId="{C8170A97-3D7B-4688-A34F-1CABFB688D5C}">
      <dgm:prSet/>
      <dgm:spPr/>
      <dgm:t>
        <a:bodyPr/>
        <a:lstStyle/>
        <a:p>
          <a:endParaRPr lang="pl-PL"/>
        </a:p>
      </dgm:t>
    </dgm:pt>
    <dgm:pt modelId="{6A8A652E-115E-4EA8-B3B1-E13CBBDB50AF}">
      <dgm:prSet custT="1"/>
      <dgm:spPr/>
      <dgm:t>
        <a:bodyPr/>
        <a:lstStyle/>
        <a:p>
          <a:r>
            <a:rPr lang="pl-PL" sz="1000" dirty="0" smtClean="0">
              <a:latin typeface="+mn-lt"/>
            </a:rPr>
            <a:t>uzasadnienia potrzeby realizacji zadań w kontekście przedstawionej diagnozy;</a:t>
          </a:r>
          <a:endParaRPr lang="pl-PL" sz="1000" dirty="0">
            <a:latin typeface="+mn-lt"/>
          </a:endParaRPr>
        </a:p>
      </dgm:t>
    </dgm:pt>
    <dgm:pt modelId="{1FF29C87-955D-43CD-B753-03E3430A9461}" type="parTrans" cxnId="{47079E2D-9B90-425B-9E2E-A04048A508FE}">
      <dgm:prSet/>
      <dgm:spPr/>
      <dgm:t>
        <a:bodyPr/>
        <a:lstStyle/>
        <a:p>
          <a:endParaRPr lang="pl-PL"/>
        </a:p>
      </dgm:t>
    </dgm:pt>
    <dgm:pt modelId="{508E6CC3-F0EF-494A-B1A0-06CACEE9AB4E}" type="sibTrans" cxnId="{47079E2D-9B90-425B-9E2E-A04048A508FE}">
      <dgm:prSet/>
      <dgm:spPr/>
      <dgm:t>
        <a:bodyPr/>
        <a:lstStyle/>
        <a:p>
          <a:endParaRPr lang="pl-PL"/>
        </a:p>
      </dgm:t>
    </dgm:pt>
    <dgm:pt modelId="{9DB1B217-BE75-4E08-AB1C-9C7FFAB1319F}">
      <dgm:prSet custT="1"/>
      <dgm:spPr/>
      <dgm:t>
        <a:bodyPr/>
        <a:lstStyle/>
        <a:p>
          <a:r>
            <a:rPr lang="pl-PL" sz="1000" dirty="0" smtClean="0">
              <a:latin typeface="+mn-lt"/>
            </a:rPr>
            <a:t>wartości wskaźników, które zostaną osiągnięte w ramach zadań (jeśli dotyczy);</a:t>
          </a:r>
          <a:endParaRPr lang="pl-PL" sz="1000" dirty="0">
            <a:latin typeface="+mn-lt"/>
          </a:endParaRPr>
        </a:p>
      </dgm:t>
    </dgm:pt>
    <dgm:pt modelId="{27370ABD-57F5-4A4C-9D01-F8ECAA832E3C}" type="parTrans" cxnId="{8755A215-58AE-49B3-8371-B45EE371C17B}">
      <dgm:prSet/>
      <dgm:spPr/>
      <dgm:t>
        <a:bodyPr/>
        <a:lstStyle/>
        <a:p>
          <a:endParaRPr lang="pl-PL"/>
        </a:p>
      </dgm:t>
    </dgm:pt>
    <dgm:pt modelId="{A6280B3A-D5C7-4464-AA55-E8AC6D852D46}" type="sibTrans" cxnId="{8755A215-58AE-49B3-8371-B45EE371C17B}">
      <dgm:prSet/>
      <dgm:spPr/>
      <dgm:t>
        <a:bodyPr/>
        <a:lstStyle/>
        <a:p>
          <a:endParaRPr lang="pl-PL"/>
        </a:p>
      </dgm:t>
    </dgm:pt>
    <dgm:pt modelId="{95F5DF1D-8942-43B8-A65D-6E97AAF78372}">
      <dgm:prSet custT="1"/>
      <dgm:spPr/>
      <dgm:t>
        <a:bodyPr/>
        <a:lstStyle/>
        <a:p>
          <a:r>
            <a:rPr lang="pl-PL" sz="1000" dirty="0" smtClean="0">
              <a:latin typeface="+mn-lt"/>
            </a:rPr>
            <a:t>roli partnerów w  realizacji poszczególnych zadań jeśli przewidziano ich realizację w ramach partnerstwa wraz z uzasadnieniem (jeśli dotyczy);</a:t>
          </a:r>
          <a:endParaRPr lang="pl-PL" sz="1000" dirty="0">
            <a:latin typeface="+mn-lt"/>
          </a:endParaRPr>
        </a:p>
      </dgm:t>
    </dgm:pt>
    <dgm:pt modelId="{98CA3CE7-E7C5-4EDC-BC2A-636DDDB3D3EB}" type="parTrans" cxnId="{4F19D65C-3EEA-470A-8BB8-F70A4BA273E7}">
      <dgm:prSet/>
      <dgm:spPr/>
      <dgm:t>
        <a:bodyPr/>
        <a:lstStyle/>
        <a:p>
          <a:endParaRPr lang="pl-PL"/>
        </a:p>
      </dgm:t>
    </dgm:pt>
    <dgm:pt modelId="{4CE7C935-1136-4C3E-A4E1-41DA6115B6E6}" type="sibTrans" cxnId="{4F19D65C-3EEA-470A-8BB8-F70A4BA273E7}">
      <dgm:prSet/>
      <dgm:spPr/>
      <dgm:t>
        <a:bodyPr/>
        <a:lstStyle/>
        <a:p>
          <a:endParaRPr lang="pl-PL"/>
        </a:p>
      </dgm:t>
    </dgm:pt>
    <dgm:pt modelId="{555FDBED-0194-485A-9BFC-C3AB137295E6}">
      <dgm:prSet custT="1"/>
      <dgm:spPr/>
      <dgm:t>
        <a:bodyPr/>
        <a:lstStyle/>
        <a:p>
          <a:r>
            <a:rPr lang="pl-PL" sz="1000" dirty="0" smtClean="0">
              <a:latin typeface="+mn-lt"/>
            </a:rPr>
            <a:t>trwałości i wpływu rezultatów projektu(jeśli dotyczy)?</a:t>
          </a:r>
          <a:endParaRPr lang="pl-PL" sz="1000" dirty="0">
            <a:latin typeface="+mn-lt"/>
          </a:endParaRPr>
        </a:p>
      </dgm:t>
    </dgm:pt>
    <dgm:pt modelId="{7EB22514-5FB2-4A7C-A2D2-07914A4E95D8}" type="parTrans" cxnId="{375A613C-508C-47BD-82D6-EB30841032CC}">
      <dgm:prSet/>
      <dgm:spPr/>
      <dgm:t>
        <a:bodyPr/>
        <a:lstStyle/>
        <a:p>
          <a:endParaRPr lang="pl-PL"/>
        </a:p>
      </dgm:t>
    </dgm:pt>
    <dgm:pt modelId="{1F4E33E7-9127-4392-A76B-B025337D574E}" type="sibTrans" cxnId="{375A613C-508C-47BD-82D6-EB30841032CC}">
      <dgm:prSet/>
      <dgm:spPr/>
      <dgm:t>
        <a:bodyPr/>
        <a:lstStyle/>
        <a:p>
          <a:endParaRPr lang="pl-PL"/>
        </a:p>
      </dgm:t>
    </dgm:pt>
    <dgm:pt modelId="{65EE4E84-2203-4437-B769-02A75ED01058}">
      <dgm:prSet custT="1"/>
      <dgm:spPr/>
      <dgm:t>
        <a:bodyPr/>
        <a:lstStyle/>
        <a:p>
          <a:r>
            <a:rPr lang="pl-PL" sz="1000" dirty="0" smtClean="0"/>
            <a:t>Czy przedstawiony harmonogram realizacji projektu jest racjonalny w stosunku do przedstawionego zakresu zadań w projekcie?</a:t>
          </a:r>
          <a:endParaRPr lang="pl-PL" sz="1000" dirty="0">
            <a:latin typeface="+mn-lt"/>
          </a:endParaRPr>
        </a:p>
      </dgm:t>
    </dgm:pt>
    <dgm:pt modelId="{25564F3E-CC08-4862-9AE6-3013B18C8B77}" type="parTrans" cxnId="{E45466FE-B157-4252-A8A0-F90AC6F25559}">
      <dgm:prSet/>
      <dgm:spPr/>
    </dgm:pt>
    <dgm:pt modelId="{9E11FDF6-4099-496C-A725-CA8B5685147F}" type="sibTrans" cxnId="{E45466FE-B157-4252-A8A0-F90AC6F25559}">
      <dgm:prSet/>
      <dgm:spPr/>
    </dgm:pt>
    <dgm:pt modelId="{540A79E0-358B-47F5-98C5-7DF117A0C07B}">
      <dgm:prSet phldrT="[Tekst]" custT="1"/>
      <dgm:spPr>
        <a:solidFill>
          <a:srgbClr val="FFC000">
            <a:alpha val="90000"/>
          </a:srgbClr>
        </a:solidFill>
        <a:ln>
          <a:solidFill>
            <a:srgbClr val="FFC000">
              <a:alpha val="90000"/>
            </a:srgbClr>
          </a:solidFill>
        </a:ln>
      </dgm:spPr>
      <dgm:t>
        <a:bodyPr/>
        <a:lstStyle/>
        <a:p>
          <a:r>
            <a:rPr lang="pl-PL" sz="1200" dirty="0" smtClean="0">
              <a:latin typeface="+mn-lt"/>
            </a:rPr>
            <a:t>Czy podmioty zaangażowane w realizację projektu posiadają odpowiedni potencjał (kadrowy, techniczny, finansowy) do realizacji projektu?</a:t>
          </a:r>
          <a:endParaRPr lang="pl-PL" sz="1200" dirty="0">
            <a:latin typeface="+mn-lt"/>
          </a:endParaRPr>
        </a:p>
      </dgm:t>
    </dgm:pt>
    <dgm:pt modelId="{0E70CC4A-5733-413D-9894-6318C513A14A}" type="parTrans" cxnId="{58FDE6E6-2A84-478B-A0DE-91962498C92D}">
      <dgm:prSet/>
      <dgm:spPr/>
      <dgm:t>
        <a:bodyPr/>
        <a:lstStyle/>
        <a:p>
          <a:endParaRPr lang="pl-PL"/>
        </a:p>
      </dgm:t>
    </dgm:pt>
    <dgm:pt modelId="{A9314B15-3D5D-4CEA-9F1F-16B48429717B}" type="sibTrans" cxnId="{58FDE6E6-2A84-478B-A0DE-91962498C92D}">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976A1C1E-6896-4915-B672-0808DD888A75}" srcId="{1A53B528-4B73-4476-AAA3-DA53D8694E89}" destId="{621AB93B-5B7B-404A-AAC6-82585374894E}" srcOrd="0" destOrd="0" parTransId="{4935FEB2-1035-40C5-9A3F-135B06D2ABF1}" sibTransId="{537A71C9-1429-45D8-846B-4BAE788264CA}"/>
    <dgm:cxn modelId="{8755A215-58AE-49B3-8371-B45EE371C17B}" srcId="{32EE9BBF-B02B-4DE9-A826-A3930A24887B}" destId="{9DB1B217-BE75-4E08-AB1C-9C7FFAB1319F}" srcOrd="2" destOrd="0" parTransId="{27370ABD-57F5-4A4C-9D01-F8ECAA832E3C}" sibTransId="{A6280B3A-D5C7-4464-AA55-E8AC6D852D46}"/>
    <dgm:cxn modelId="{375A613C-508C-47BD-82D6-EB30841032CC}" srcId="{32EE9BBF-B02B-4DE9-A826-A3930A24887B}" destId="{555FDBED-0194-485A-9BFC-C3AB137295E6}" srcOrd="4" destOrd="0" parTransId="{7EB22514-5FB2-4A7C-A2D2-07914A4E95D8}" sibTransId="{1F4E33E7-9127-4392-A76B-B025337D574E}"/>
    <dgm:cxn modelId="{64DD6E84-F885-4481-95E0-03E71666473F}" type="presOf" srcId="{9C158368-C9E0-4942-8526-5CE49BCD721C}" destId="{EC26B3CA-5F55-4ED6-AEA1-83422FEC2FA3}" srcOrd="0" destOrd="0" presId="urn:microsoft.com/office/officeart/2005/8/layout/vList5"/>
    <dgm:cxn modelId="{6F52DA43-1F2A-4D71-844E-EDD2DA2ECBE0}" type="presOf" srcId="{DA6E603D-E34D-4EC6-B48D-740809166CA4}" destId="{6057DA86-162F-440C-8D5E-0A6D86B8CF0F}" srcOrd="0" destOrd="0" presId="urn:microsoft.com/office/officeart/2005/8/layout/vList5"/>
    <dgm:cxn modelId="{58FDE6E6-2A84-478B-A0DE-91962498C92D}" srcId="{9C158368-C9E0-4942-8526-5CE49BCD721C}" destId="{540A79E0-358B-47F5-98C5-7DF117A0C07B}" srcOrd="1" destOrd="0" parTransId="{0E70CC4A-5733-413D-9894-6318C513A14A}" sibTransId="{A9314B15-3D5D-4CEA-9F1F-16B48429717B}"/>
    <dgm:cxn modelId="{697E7323-548E-4F9A-9050-7724BAC62AE9}" srcId="{1A53B528-4B73-4476-AAA3-DA53D8694E89}" destId="{9C158368-C9E0-4942-8526-5CE49BCD721C}" srcOrd="1" destOrd="0" parTransId="{913B76B3-2567-408B-94B7-AFBDAB2A403C}" sibTransId="{B623BF15-8EEA-4288-8854-030DD4F9EF8D}"/>
    <dgm:cxn modelId="{47500061-728D-449C-9002-FB5185ED2A4C}" type="presOf" srcId="{65EE4E84-2203-4437-B769-02A75ED01058}" destId="{5DB3C171-F262-490B-B8BB-BFFA46B0586B}" srcOrd="0" destOrd="6" presId="urn:microsoft.com/office/officeart/2005/8/layout/vList5"/>
    <dgm:cxn modelId="{4F19D65C-3EEA-470A-8BB8-F70A4BA273E7}" srcId="{32EE9BBF-B02B-4DE9-A826-A3930A24887B}" destId="{95F5DF1D-8942-43B8-A65D-6E97AAF78372}" srcOrd="3" destOrd="0" parTransId="{98CA3CE7-E7C5-4EDC-BC2A-636DDDB3D3EB}" sibTransId="{4CE7C935-1136-4C3E-A4E1-41DA6115B6E6}"/>
    <dgm:cxn modelId="{C8170A97-3D7B-4688-A34F-1CABFB688D5C}" srcId="{32EE9BBF-B02B-4DE9-A826-A3930A24887B}" destId="{69EAF86B-8B34-449E-A6C9-769ABA270DE7}" srcOrd="0" destOrd="0" parTransId="{98B1D8CE-56EA-4759-A8D2-755B5833683C}" sibTransId="{926F8A09-CC60-48EA-953E-606F5EBE158A}"/>
    <dgm:cxn modelId="{60F06C80-B99A-4965-96EE-54D6966E513B}" type="presOf" srcId="{69EAF86B-8B34-449E-A6C9-769ABA270DE7}" destId="{5DB3C171-F262-490B-B8BB-BFFA46B0586B}" srcOrd="0" destOrd="1" presId="urn:microsoft.com/office/officeart/2005/8/layout/vList5"/>
    <dgm:cxn modelId="{47079E2D-9B90-425B-9E2E-A04048A508FE}" srcId="{32EE9BBF-B02B-4DE9-A826-A3930A24887B}" destId="{6A8A652E-115E-4EA8-B3B1-E13CBBDB50AF}" srcOrd="1" destOrd="0" parTransId="{1FF29C87-955D-43CD-B753-03E3430A9461}" sibTransId="{508E6CC3-F0EF-494A-B1A0-06CACEE9AB4E}"/>
    <dgm:cxn modelId="{B6C807A7-A846-47FD-BE65-9166C443B42C}" srcId="{621AB93B-5B7B-404A-AAC6-82585374894E}" destId="{32EE9BBF-B02B-4DE9-A826-A3930A24887B}" srcOrd="0" destOrd="0" parTransId="{00D5B151-6E85-451D-80BE-DE7F236447A0}" sibTransId="{DC57031B-D14D-42A1-A990-761C91C4EF85}"/>
    <dgm:cxn modelId="{3C0E8709-94C3-41C2-9AC5-A1E0EE88E32D}" type="presOf" srcId="{1A53B528-4B73-4476-AAA3-DA53D8694E89}" destId="{A82570EB-9047-4C30-B34C-BC41F943A042}"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0EA14B88-788A-4B69-9F2A-EBA185174E76}" type="presOf" srcId="{621AB93B-5B7B-404A-AAC6-82585374894E}" destId="{30A5BAFA-D867-4432-A555-078896BF780D}" srcOrd="0" destOrd="0" presId="urn:microsoft.com/office/officeart/2005/8/layout/vList5"/>
    <dgm:cxn modelId="{3F1F9012-570E-496B-87E3-843D722E7FCB}" type="presOf" srcId="{555FDBED-0194-485A-9BFC-C3AB137295E6}" destId="{5DB3C171-F262-490B-B8BB-BFFA46B0586B}" srcOrd="0" destOrd="5" presId="urn:microsoft.com/office/officeart/2005/8/layout/vList5"/>
    <dgm:cxn modelId="{40B5B227-C4BD-4CBA-9538-7613C50CC61B}" type="presOf" srcId="{32EE9BBF-B02B-4DE9-A826-A3930A24887B}" destId="{5DB3C171-F262-490B-B8BB-BFFA46B0586B}" srcOrd="0" destOrd="0" presId="urn:microsoft.com/office/officeart/2005/8/layout/vList5"/>
    <dgm:cxn modelId="{FC289F32-876A-4F1C-A224-AC625A6BE3C9}" type="presOf" srcId="{540A79E0-358B-47F5-98C5-7DF117A0C07B}" destId="{6057DA86-162F-440C-8D5E-0A6D86B8CF0F}" srcOrd="0" destOrd="1" presId="urn:microsoft.com/office/officeart/2005/8/layout/vList5"/>
    <dgm:cxn modelId="{E45466FE-B157-4252-A8A0-F90AC6F25559}" srcId="{32EE9BBF-B02B-4DE9-A826-A3930A24887B}" destId="{65EE4E84-2203-4437-B769-02A75ED01058}" srcOrd="5" destOrd="0" parTransId="{25564F3E-CC08-4862-9AE6-3013B18C8B77}" sibTransId="{9E11FDF6-4099-496C-A725-CA8B5685147F}"/>
    <dgm:cxn modelId="{3D296754-D350-4EF8-AB25-2F76E044EC29}" type="presOf" srcId="{6A8A652E-115E-4EA8-B3B1-E13CBBDB50AF}" destId="{5DB3C171-F262-490B-B8BB-BFFA46B0586B}" srcOrd="0" destOrd="2" presId="urn:microsoft.com/office/officeart/2005/8/layout/vList5"/>
    <dgm:cxn modelId="{A7BB04EB-42F8-46B4-A60E-ABC74DB9D8BC}" type="presOf" srcId="{9DB1B217-BE75-4E08-AB1C-9C7FFAB1319F}" destId="{5DB3C171-F262-490B-B8BB-BFFA46B0586B}" srcOrd="0" destOrd="3" presId="urn:microsoft.com/office/officeart/2005/8/layout/vList5"/>
    <dgm:cxn modelId="{EEC68079-5403-472D-B2DD-0FF24E23B3F6}" type="presOf" srcId="{95F5DF1D-8942-43B8-A65D-6E97AAF78372}" destId="{5DB3C171-F262-490B-B8BB-BFFA46B0586B}" srcOrd="0" destOrd="4" presId="urn:microsoft.com/office/officeart/2005/8/layout/vList5"/>
    <dgm:cxn modelId="{BF95A3FA-1F51-4F62-B1AD-34779FB2688C}" type="presParOf" srcId="{A82570EB-9047-4C30-B34C-BC41F943A042}" destId="{74CEAA77-1A9F-4EE7-8009-B36DC94847D6}" srcOrd="0" destOrd="0" presId="urn:microsoft.com/office/officeart/2005/8/layout/vList5"/>
    <dgm:cxn modelId="{56B5984C-1DA3-4A36-B84E-04BC3D250F01}" type="presParOf" srcId="{74CEAA77-1A9F-4EE7-8009-B36DC94847D6}" destId="{30A5BAFA-D867-4432-A555-078896BF780D}" srcOrd="0" destOrd="0" presId="urn:microsoft.com/office/officeart/2005/8/layout/vList5"/>
    <dgm:cxn modelId="{19D58A39-6EE6-4E2C-B466-18BF4B069E02}" type="presParOf" srcId="{74CEAA77-1A9F-4EE7-8009-B36DC94847D6}" destId="{5DB3C171-F262-490B-B8BB-BFFA46B0586B}" srcOrd="1" destOrd="0" presId="urn:microsoft.com/office/officeart/2005/8/layout/vList5"/>
    <dgm:cxn modelId="{04BD722E-C76E-4E3F-AB26-84FA88FE9840}" type="presParOf" srcId="{A82570EB-9047-4C30-B34C-BC41F943A042}" destId="{21203062-3061-4CFA-A1DC-A3C8D1B70C6A}" srcOrd="1" destOrd="0" presId="urn:microsoft.com/office/officeart/2005/8/layout/vList5"/>
    <dgm:cxn modelId="{05280323-0398-43FA-BCA2-6AA776C1A8FC}" type="presParOf" srcId="{A82570EB-9047-4C30-B34C-BC41F943A042}" destId="{AAC7EB03-0D34-4E53-AA54-FF39894E56F4}" srcOrd="2" destOrd="0" presId="urn:microsoft.com/office/officeart/2005/8/layout/vList5"/>
    <dgm:cxn modelId="{F6F25053-70CB-4B9E-9704-CDE9D7BA019E}" type="presParOf" srcId="{AAC7EB03-0D34-4E53-AA54-FF39894E56F4}" destId="{EC26B3CA-5F55-4ED6-AEA1-83422FEC2FA3}" srcOrd="0" destOrd="0" presId="urn:microsoft.com/office/officeart/2005/8/layout/vList5"/>
    <dgm:cxn modelId="{F381AA93-DDF5-4738-A42B-A86CD12C1BC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5. </a:t>
          </a:r>
          <a:r>
            <a:rPr lang="pl-PL" sz="1600" b="1" dirty="0" smtClean="0">
              <a:solidFill>
                <a:schemeClr val="tx1"/>
              </a:solidFill>
            </a:rPr>
            <a:t>Kryterium doświadczenia</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400" dirty="0" smtClean="0"/>
            <a:t>Czy budżet projektu został sporządzony w sposób prawidłowy?</a:t>
          </a:r>
          <a:endParaRPr lang="pl-PL" sz="1400" b="0"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6. </a:t>
          </a:r>
          <a:r>
            <a:rPr lang="pl-PL" sz="1600" b="1" dirty="0" smtClean="0">
              <a:solidFill>
                <a:schemeClr val="tx1"/>
              </a:solidFill>
            </a:rPr>
            <a:t>Kryterium budżetu projektu</a:t>
          </a:r>
          <a:endParaRPr lang="pl-PL" sz="1600" b="1" dirty="0">
            <a:solidFill>
              <a:schemeClr val="tx1"/>
            </a:solidFill>
          </a:endParaRP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dirty="0" smtClean="0"/>
            <a:t>Czy Wnioskodawca lub partnerzy w przypadku projektu realizowanego w partnerstwie, posiadają doświadczenie w realizacji przedsięwzięć, w tym przedsięwziąć finansowanych ze środków innych niż środki funduszu UE:</a:t>
          </a:r>
          <a:endParaRPr lang="pl-PL" sz="12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6EB961C7-06E9-46C8-92C5-29FB1490CC97}">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endParaRPr lang="pl-PL" sz="1200" b="0" dirty="0"/>
        </a:p>
      </dgm:t>
    </dgm:pt>
    <dgm:pt modelId="{4429D7D0-5FB0-4420-8C2B-1B5CBAF57CCE}" type="parTrans" cxnId="{C181838A-DF40-4B90-A3C7-44D2FF5B4565}">
      <dgm:prSet/>
      <dgm:spPr/>
      <dgm:t>
        <a:bodyPr/>
        <a:lstStyle/>
        <a:p>
          <a:endParaRPr lang="pl-PL"/>
        </a:p>
      </dgm:t>
    </dgm:pt>
    <dgm:pt modelId="{A44C75EC-E427-4236-8A0E-50AB258ADAEF}" type="sibTrans" cxnId="{C181838A-DF40-4B90-A3C7-44D2FF5B4565}">
      <dgm:prSet/>
      <dgm:spPr/>
      <dgm:t>
        <a:bodyPr/>
        <a:lstStyle/>
        <a:p>
          <a:endParaRPr lang="pl-PL"/>
        </a:p>
      </dgm:t>
    </dgm:pt>
    <dgm:pt modelId="{513709AA-953B-4A43-9678-8DAD93411629}">
      <dgm:prSet custT="1"/>
      <dgm:spPr/>
      <dgm:t>
        <a:bodyPr/>
        <a:lstStyle/>
        <a:p>
          <a:r>
            <a:rPr lang="pl-PL" sz="1200" dirty="0" smtClean="0"/>
            <a:t>w obszarze, w którym udzielane będzie wsparcie przewidziane w ramach projektu oraz</a:t>
          </a:r>
          <a:endParaRPr lang="pl-PL" sz="1200" dirty="0"/>
        </a:p>
      </dgm:t>
    </dgm:pt>
    <dgm:pt modelId="{ADC6A7FF-D68C-468A-9EF3-C5F1ADF1563D}" type="parTrans" cxnId="{22A51EC8-FC29-49A9-97DD-802F25FE1B3A}">
      <dgm:prSet/>
      <dgm:spPr/>
      <dgm:t>
        <a:bodyPr/>
        <a:lstStyle/>
        <a:p>
          <a:endParaRPr lang="pl-PL"/>
        </a:p>
      </dgm:t>
    </dgm:pt>
    <dgm:pt modelId="{285BA690-51EC-468E-B765-ED5F78A68E17}" type="sibTrans" cxnId="{22A51EC8-FC29-49A9-97DD-802F25FE1B3A}">
      <dgm:prSet/>
      <dgm:spPr/>
      <dgm:t>
        <a:bodyPr/>
        <a:lstStyle/>
        <a:p>
          <a:endParaRPr lang="pl-PL"/>
        </a:p>
      </dgm:t>
    </dgm:pt>
    <dgm:pt modelId="{B9718457-EFD8-43EB-8210-966D8A19C02E}">
      <dgm:prSet custT="1"/>
      <dgm:spPr/>
      <dgm:t>
        <a:bodyPr/>
        <a:lstStyle/>
        <a:p>
          <a:r>
            <a:rPr lang="pl-PL" sz="1200" dirty="0" smtClean="0"/>
            <a:t>na rzecz grupy docelowej, do której kierowane będzie wsparcie przewidziane w ramach projektu oraz</a:t>
          </a:r>
          <a:endParaRPr lang="pl-PL" sz="1200" dirty="0"/>
        </a:p>
      </dgm:t>
    </dgm:pt>
    <dgm:pt modelId="{E0999A82-01DB-4266-8120-2A78BD1D2A29}" type="parTrans" cxnId="{F3258C0D-7C4B-4D52-A46F-A72F98794828}">
      <dgm:prSet/>
      <dgm:spPr/>
      <dgm:t>
        <a:bodyPr/>
        <a:lstStyle/>
        <a:p>
          <a:endParaRPr lang="pl-PL"/>
        </a:p>
      </dgm:t>
    </dgm:pt>
    <dgm:pt modelId="{3EA0B6AF-83E4-4A74-9B8F-2963004AB9A5}" type="sibTrans" cxnId="{F3258C0D-7C4B-4D52-A46F-A72F98794828}">
      <dgm:prSet/>
      <dgm:spPr/>
      <dgm:t>
        <a:bodyPr/>
        <a:lstStyle/>
        <a:p>
          <a:endParaRPr lang="pl-PL"/>
        </a:p>
      </dgm:t>
    </dgm:pt>
    <dgm:pt modelId="{20BA91A9-CD05-4597-A53C-B80E6ABA3882}">
      <dgm:prSet custT="1"/>
      <dgm:spPr/>
      <dgm:t>
        <a:bodyPr/>
        <a:lstStyle/>
        <a:p>
          <a:r>
            <a:rPr lang="pl-PL" sz="1200" dirty="0" smtClean="0"/>
            <a:t>na określonym terytorium, którego dotyczyć będzie realizacja projektu?</a:t>
          </a:r>
          <a:endParaRPr lang="pl-PL" sz="1200" dirty="0"/>
        </a:p>
      </dgm:t>
    </dgm:pt>
    <dgm:pt modelId="{24EB3394-F591-4181-8521-76086AF75301}" type="parTrans" cxnId="{86E667BA-C860-4E7F-B360-82B1C30A1E29}">
      <dgm:prSet/>
      <dgm:spPr/>
      <dgm:t>
        <a:bodyPr/>
        <a:lstStyle/>
        <a:p>
          <a:endParaRPr lang="pl-PL"/>
        </a:p>
      </dgm:t>
    </dgm:pt>
    <dgm:pt modelId="{D4F55464-EE14-49C9-A55B-4010612417F8}" type="sibTrans" cxnId="{86E667BA-C860-4E7F-B360-82B1C30A1E29}">
      <dgm:prSet/>
      <dgm:spPr/>
      <dgm:t>
        <a:bodyPr/>
        <a:lstStyle/>
        <a:p>
          <a:endParaRPr lang="pl-PL"/>
        </a:p>
      </dgm:t>
    </dgm:pt>
    <dgm:pt modelId="{47AFE962-5223-4F83-AEE3-C0CE49F52D10}">
      <dgm:prSet phldrT="[Tekst]" custT="1"/>
      <dgm:spPr>
        <a:solidFill>
          <a:srgbClr val="FFC000">
            <a:alpha val="90000"/>
          </a:srgbClr>
        </a:solidFill>
        <a:ln>
          <a:solidFill>
            <a:srgbClr val="FFC000">
              <a:alpha val="90000"/>
            </a:srgbClr>
          </a:solidFill>
        </a:ln>
      </dgm:spPr>
      <dgm:t>
        <a:bodyPr/>
        <a:lstStyle/>
        <a:p>
          <a:pPr algn="just"/>
          <a:r>
            <a:rPr lang="pl-PL" sz="1400" dirty="0" smtClean="0"/>
            <a:t>Czy wysokość kosztów przypadających na jednego uczestnika projektu jest adekwatna do zakresu projektu oraz osiągniętych korzyści, a zaplanowane wydatki są racjonalne?</a:t>
          </a:r>
          <a:endParaRPr lang="pl-PL" sz="1400" b="0" dirty="0">
            <a:solidFill>
              <a:schemeClr val="tx1"/>
            </a:solidFill>
          </a:endParaRPr>
        </a:p>
      </dgm:t>
    </dgm:pt>
    <dgm:pt modelId="{2FAE3A15-3D9D-49BA-B969-074A52B78BBD}" type="parTrans" cxnId="{51865F39-0D0A-46D5-9F0B-611F17FDFDAD}">
      <dgm:prSet/>
      <dgm:spPr/>
    </dgm:pt>
    <dgm:pt modelId="{BEAC11D3-35B6-4076-9462-BF0F173EFC4A}" type="sibTrans" cxnId="{51865F39-0D0A-46D5-9F0B-611F17FDFDAD}">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271" custLinFactNeighborY="-1126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0CD92B7C-73BB-4069-BE47-E00B35FD74B6}" type="presOf" srcId="{621AB93B-5B7B-404A-AAC6-82585374894E}" destId="{30A5BAFA-D867-4432-A555-078896BF780D}" srcOrd="0" destOrd="0" presId="urn:microsoft.com/office/officeart/2005/8/layout/vList5"/>
    <dgm:cxn modelId="{9D54836D-CD34-441B-ACB3-DCD9169386FE}" type="presOf" srcId="{1A53B528-4B73-4476-AAA3-DA53D8694E89}" destId="{A82570EB-9047-4C30-B34C-BC41F943A042}" srcOrd="0" destOrd="0"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22A51EC8-FC29-49A9-97DD-802F25FE1B3A}" srcId="{32EE9BBF-B02B-4DE9-A826-A3930A24887B}" destId="{513709AA-953B-4A43-9678-8DAD93411629}" srcOrd="0" destOrd="0" parTransId="{ADC6A7FF-D68C-468A-9EF3-C5F1ADF1563D}" sibTransId="{285BA690-51EC-468E-B765-ED5F78A68E17}"/>
    <dgm:cxn modelId="{1FCE9599-EF38-4C0F-B5CB-03EB61FFE351}" type="presOf" srcId="{6EB961C7-06E9-46C8-92C5-29FB1490CC97}" destId="{5DB3C171-F262-490B-B8BB-BFFA46B0586B}" srcOrd="0" destOrd="4"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C181838A-DF40-4B90-A3C7-44D2FF5B4565}" srcId="{32EE9BBF-B02B-4DE9-A826-A3930A24887B}" destId="{6EB961C7-06E9-46C8-92C5-29FB1490CC97}" srcOrd="3" destOrd="0" parTransId="{4429D7D0-5FB0-4420-8C2B-1B5CBAF57CCE}" sibTransId="{A44C75EC-E427-4236-8A0E-50AB258ADAEF}"/>
    <dgm:cxn modelId="{4D4E7B77-7046-4C62-84AF-17486DA3FE54}" type="presOf" srcId="{B9718457-EFD8-43EB-8210-966D8A19C02E}" destId="{5DB3C171-F262-490B-B8BB-BFFA46B0586B}" srcOrd="0" destOrd="2" presId="urn:microsoft.com/office/officeart/2005/8/layout/vList5"/>
    <dgm:cxn modelId="{16407028-AD4F-4281-AC4B-22D7685AE23B}" type="presOf" srcId="{47AFE962-5223-4F83-AEE3-C0CE49F52D10}" destId="{6057DA86-162F-440C-8D5E-0A6D86B8CF0F}" srcOrd="0" destOrd="1" presId="urn:microsoft.com/office/officeart/2005/8/layout/vList5"/>
    <dgm:cxn modelId="{DF94484A-D65C-4A0F-95A7-DF53141E8BE3}" type="presOf" srcId="{DA6E603D-E34D-4EC6-B48D-740809166CA4}" destId="{6057DA86-162F-440C-8D5E-0A6D86B8CF0F}" srcOrd="0" destOrd="0" presId="urn:microsoft.com/office/officeart/2005/8/layout/vList5"/>
    <dgm:cxn modelId="{51865F39-0D0A-46D5-9F0B-611F17FDFDAD}" srcId="{9C158368-C9E0-4942-8526-5CE49BCD721C}" destId="{47AFE962-5223-4F83-AEE3-C0CE49F52D10}" srcOrd="1" destOrd="0" parTransId="{2FAE3A15-3D9D-49BA-B969-074A52B78BBD}" sibTransId="{BEAC11D3-35B6-4076-9462-BF0F173EFC4A}"/>
    <dgm:cxn modelId="{C192D8C5-F5B8-4F98-8D8F-C236E731BC62}" type="presOf" srcId="{513709AA-953B-4A43-9678-8DAD93411629}" destId="{5DB3C171-F262-490B-B8BB-BFFA46B0586B}" srcOrd="0" destOrd="1" presId="urn:microsoft.com/office/officeart/2005/8/layout/vList5"/>
    <dgm:cxn modelId="{F3258C0D-7C4B-4D52-A46F-A72F98794828}" srcId="{32EE9BBF-B02B-4DE9-A826-A3930A24887B}" destId="{B9718457-EFD8-43EB-8210-966D8A19C02E}" srcOrd="1" destOrd="0" parTransId="{E0999A82-01DB-4266-8120-2A78BD1D2A29}" sibTransId="{3EA0B6AF-83E4-4A74-9B8F-2963004AB9A5}"/>
    <dgm:cxn modelId="{6002981E-32A4-4D09-86B2-33B2417066AA}" type="presOf" srcId="{20BA91A9-CD05-4597-A53C-B80E6ABA3882}" destId="{5DB3C171-F262-490B-B8BB-BFFA46B0586B}" srcOrd="0" destOrd="3"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E9FAEF77-C7C7-48F9-95AE-4A4D61669525}" type="presOf" srcId="{9C158368-C9E0-4942-8526-5CE49BCD721C}" destId="{EC26B3CA-5F55-4ED6-AEA1-83422FEC2FA3}" srcOrd="0" destOrd="0" presId="urn:microsoft.com/office/officeart/2005/8/layout/vList5"/>
    <dgm:cxn modelId="{CA495401-9395-4D46-A1C1-04FD2E0CCC87}" type="presOf" srcId="{32EE9BBF-B02B-4DE9-A826-A3930A24887B}" destId="{5DB3C171-F262-490B-B8BB-BFFA46B0586B}" srcOrd="0" destOrd="0" presId="urn:microsoft.com/office/officeart/2005/8/layout/vList5"/>
    <dgm:cxn modelId="{86E667BA-C860-4E7F-B360-82B1C30A1E29}" srcId="{32EE9BBF-B02B-4DE9-A826-A3930A24887B}" destId="{20BA91A9-CD05-4597-A53C-B80E6ABA3882}" srcOrd="2" destOrd="0" parTransId="{24EB3394-F591-4181-8521-76086AF75301}" sibTransId="{D4F55464-EE14-49C9-A55B-4010612417F8}"/>
    <dgm:cxn modelId="{E117E38E-DDD3-480D-A78D-8FCB154BAC0D}" srcId="{9C158368-C9E0-4942-8526-5CE49BCD721C}" destId="{DA6E603D-E34D-4EC6-B48D-740809166CA4}" srcOrd="0" destOrd="0" parTransId="{A8A154FD-2259-47AC-AD68-19EF82000962}" sibTransId="{9F49CB28-C9A9-4FC8-82B7-C5A3A7564928}"/>
    <dgm:cxn modelId="{9D013015-2A8D-41F8-9A02-41452E6E6EDF}" type="presParOf" srcId="{A82570EB-9047-4C30-B34C-BC41F943A042}" destId="{74CEAA77-1A9F-4EE7-8009-B36DC94847D6}" srcOrd="0" destOrd="0" presId="urn:microsoft.com/office/officeart/2005/8/layout/vList5"/>
    <dgm:cxn modelId="{12353928-0881-423D-B38A-40E78DFA1B49}" type="presParOf" srcId="{74CEAA77-1A9F-4EE7-8009-B36DC94847D6}" destId="{30A5BAFA-D867-4432-A555-078896BF780D}" srcOrd="0" destOrd="0" presId="urn:microsoft.com/office/officeart/2005/8/layout/vList5"/>
    <dgm:cxn modelId="{8E43A2E9-08E0-45A9-9787-2085DC38FABD}" type="presParOf" srcId="{74CEAA77-1A9F-4EE7-8009-B36DC94847D6}" destId="{5DB3C171-F262-490B-B8BB-BFFA46B0586B}" srcOrd="1" destOrd="0" presId="urn:microsoft.com/office/officeart/2005/8/layout/vList5"/>
    <dgm:cxn modelId="{AE89D077-F38A-430F-BE33-8F0DEE2E2E8B}" type="presParOf" srcId="{A82570EB-9047-4C30-B34C-BC41F943A042}" destId="{21203062-3061-4CFA-A1DC-A3C8D1B70C6A}" srcOrd="1" destOrd="0" presId="urn:microsoft.com/office/officeart/2005/8/layout/vList5"/>
    <dgm:cxn modelId="{B4617B32-E550-44D0-97F9-94F334E664B4}" type="presParOf" srcId="{A82570EB-9047-4C30-B34C-BC41F943A042}" destId="{AAC7EB03-0D34-4E53-AA54-FF39894E56F4}" srcOrd="2" destOrd="0" presId="urn:microsoft.com/office/officeart/2005/8/layout/vList5"/>
    <dgm:cxn modelId="{AA097173-7F50-4409-AF3A-680F3EE4A57C}" type="presParOf" srcId="{AAC7EB03-0D34-4E53-AA54-FF39894E56F4}" destId="{EC26B3CA-5F55-4ED6-AEA1-83422FEC2FA3}" srcOrd="0" destOrd="0" presId="urn:microsoft.com/office/officeart/2005/8/layout/vList5"/>
    <dgm:cxn modelId="{43AC85D6-7B78-4076-AFD0-DCB70640914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Wniosek o dofinansowanie został sporządzony w języku polskim oraz </a:t>
          </a:r>
          <a:r>
            <a:rPr lang="pl-PL" sz="1400" b="1" kern="1200" dirty="0"/>
            <a:t>złożony w odpowiedzi na właściwy konkurs. </a:t>
          </a:r>
          <a:r>
            <a:rPr lang="pl-PL" sz="1400" kern="1200" dirty="0"/>
            <a:t>Wniosek o dofinansowanie oraz załączniki zostały </a:t>
          </a:r>
          <a:r>
            <a:rPr lang="pl-PL" sz="1400" b="1" kern="1200" dirty="0"/>
            <a:t>podpisane zgodnie z prawem reprezentacji. </a:t>
          </a:r>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1. Poprawność wypełnienia wniosku</a:t>
          </a:r>
          <a:endParaRPr lang="pl-PL" sz="1600" b="1" u="sng" kern="1200" dirty="0">
            <a:solidFill>
              <a:schemeClr val="tx1"/>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pl-PL" sz="1400" kern="1200" dirty="0"/>
            <a:t>Projekt jest </a:t>
          </a:r>
          <a:r>
            <a:rPr lang="pl-PL" sz="1400" b="1" kern="1200" dirty="0"/>
            <a:t>zgodny z typem projektów </a:t>
          </a:r>
          <a:r>
            <a:rPr lang="pl-PL" sz="1400" kern="1200" dirty="0"/>
            <a:t>dopuszczonych </a:t>
          </a:r>
          <a:br>
            <a:rPr lang="pl-PL" sz="1400" kern="1200" dirty="0"/>
          </a:br>
          <a:r>
            <a:rPr lang="pl-PL" sz="1400" kern="1200" dirty="0"/>
            <a:t>do dofinansowania w regulaminie konkursu.</a:t>
          </a:r>
          <a:endParaRPr lang="pl-PL" sz="1400" b="1" u="sng" kern="1200" dirty="0">
            <a:solidFill>
              <a:schemeClr val="tx1"/>
            </a:solidFill>
          </a:endParaRP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2. </a:t>
          </a:r>
          <a:r>
            <a:rPr lang="pl-PL" sz="1600" b="1" kern="1200" dirty="0" err="1">
              <a:solidFill>
                <a:schemeClr val="tx1"/>
              </a:solidFill>
            </a:rPr>
            <a:t>Kwalifikowalność</a:t>
          </a:r>
          <a:r>
            <a:rPr lang="pl-PL" sz="1600" b="1" kern="1200" dirty="0">
              <a:solidFill>
                <a:schemeClr val="tx1"/>
              </a:solidFill>
            </a:rPr>
            <a:t> typu projektu</a:t>
          </a:r>
        </a:p>
      </dsp:txBody>
      <dsp:txXfrm>
        <a:off x="3797" y="1928015"/>
        <a:ext cx="2796936" cy="1598802"/>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167223" y="-1358961"/>
          <a:ext cx="2261022" cy="4978946"/>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smtClean="0"/>
            <a:t>Czy wniosek o dofinansowanie projektu zawiera wszystkie wskaźniki obligatoryjne dla danego typu projektu (w tym wskaźniki z ram wykonania, jeśli są takie które odpowiadają zakresowi projektu) z przypisaną wartością docelową większą od zera?</a:t>
          </a:r>
          <a:endParaRPr lang="pl-PL" sz="1400" b="0" kern="1200" dirty="0"/>
        </a:p>
      </dsp:txBody>
      <dsp:txXfrm rot="5400000">
        <a:off x="4167223" y="-1358961"/>
        <a:ext cx="2261022" cy="4978946"/>
      </dsp:txXfrm>
    </dsp:sp>
    <dsp:sp modelId="{30A5BAFA-D867-4432-A555-078896BF780D}">
      <dsp:nvSpPr>
        <dsp:cNvPr id="0" name=""/>
        <dsp:cNvSpPr/>
      </dsp:nvSpPr>
      <dsp:spPr>
        <a:xfrm>
          <a:off x="24464" y="158798"/>
          <a:ext cx="2800657" cy="195771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7. </a:t>
          </a:r>
          <a:r>
            <a:rPr lang="pl-PL" sz="1600" b="1" kern="1200" dirty="0" smtClean="0">
              <a:solidFill>
                <a:schemeClr val="tx1"/>
              </a:solidFill>
            </a:rPr>
            <a:t>Wskaźniki obligatoryjne dla danego typu projektu</a:t>
          </a:r>
          <a:endParaRPr lang="pl-PL" sz="1600" b="1" u="sng" kern="1200" dirty="0">
            <a:solidFill>
              <a:schemeClr val="tx1"/>
            </a:solidFill>
          </a:endParaRPr>
        </a:p>
      </dsp:txBody>
      <dsp:txXfrm>
        <a:off x="24464" y="158798"/>
        <a:ext cx="2800657" cy="1957717"/>
      </dsp:txXfrm>
    </dsp:sp>
    <dsp:sp modelId="{6057DA86-162F-440C-8D5E-0A6D86B8CF0F}">
      <dsp:nvSpPr>
        <dsp:cNvPr id="0" name=""/>
        <dsp:cNvSpPr/>
      </dsp:nvSpPr>
      <dsp:spPr>
        <a:xfrm rot="5400000">
          <a:off x="4313225" y="850221"/>
          <a:ext cx="1961413" cy="4978946"/>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smtClean="0"/>
            <a:t>Czy zaplanowane w ramach projektu zadania są zgodne z określonym minimalnym standardem usług oraz wydatki są zgodne z katalogiem stawek, określonym dla danego konkursu?</a:t>
          </a:r>
          <a:endParaRPr lang="pl-PL" sz="1400" b="0" kern="1200" dirty="0">
            <a:solidFill>
              <a:schemeClr val="tx1"/>
            </a:solidFill>
          </a:endParaRPr>
        </a:p>
      </dsp:txBody>
      <dsp:txXfrm rot="5400000">
        <a:off x="4313225" y="850221"/>
        <a:ext cx="1961413" cy="4978946"/>
      </dsp:txXfrm>
    </dsp:sp>
    <dsp:sp modelId="{EC26B3CA-5F55-4ED6-AEA1-83422FEC2FA3}">
      <dsp:nvSpPr>
        <dsp:cNvPr id="0" name=""/>
        <dsp:cNvSpPr/>
      </dsp:nvSpPr>
      <dsp:spPr>
        <a:xfrm>
          <a:off x="3802" y="2360835"/>
          <a:ext cx="2800657" cy="195771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8. </a:t>
          </a:r>
          <a:r>
            <a:rPr lang="pl-PL" sz="1600" b="1" kern="1200" dirty="0" smtClean="0">
              <a:solidFill>
                <a:schemeClr val="tx1"/>
              </a:solidFill>
            </a:rPr>
            <a:t>Kryterium zgodności ze standardem usług i katalogiem stawek</a:t>
          </a:r>
          <a:endParaRPr lang="pl-PL" sz="1600" b="1" kern="1200" dirty="0">
            <a:solidFill>
              <a:schemeClr val="tx1"/>
            </a:solidFill>
          </a:endParaRPr>
        </a:p>
      </dsp:txBody>
      <dsp:txXfrm>
        <a:off x="3802" y="2360835"/>
        <a:ext cx="2800657" cy="1957717"/>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167223" y="-1358961"/>
          <a:ext cx="2261022" cy="4978946"/>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smtClean="0"/>
            <a:t>Czy wszystkie wydatki są </a:t>
          </a:r>
          <a:r>
            <a:rPr lang="pl-PL" sz="1400" kern="1200" dirty="0" err="1" smtClean="0"/>
            <a:t>kwalifikowalne</a:t>
          </a:r>
          <a:r>
            <a:rPr lang="pl-PL" sz="1400" kern="1200" dirty="0" smtClean="0"/>
            <a:t>?</a:t>
          </a:r>
          <a:endParaRPr lang="pl-PL" sz="1400" b="0" kern="1200" dirty="0"/>
        </a:p>
      </dsp:txBody>
      <dsp:txXfrm rot="5400000">
        <a:off x="4167223" y="-1358961"/>
        <a:ext cx="2261022" cy="4978946"/>
      </dsp:txXfrm>
    </dsp:sp>
    <dsp:sp modelId="{30A5BAFA-D867-4432-A555-078896BF780D}">
      <dsp:nvSpPr>
        <dsp:cNvPr id="0" name=""/>
        <dsp:cNvSpPr/>
      </dsp:nvSpPr>
      <dsp:spPr>
        <a:xfrm>
          <a:off x="24464" y="158798"/>
          <a:ext cx="2800657" cy="195771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9. </a:t>
          </a:r>
          <a:r>
            <a:rPr lang="pl-PL" sz="1600" b="1" kern="1200" dirty="0" smtClean="0">
              <a:solidFill>
                <a:schemeClr val="tx1"/>
              </a:solidFill>
            </a:rPr>
            <a:t>Kryterium budżetu projektu</a:t>
          </a:r>
          <a:endParaRPr lang="pl-PL" sz="1600" b="1" u="sng" kern="1200" dirty="0">
            <a:solidFill>
              <a:schemeClr val="tx1"/>
            </a:solidFill>
          </a:endParaRPr>
        </a:p>
      </dsp:txBody>
      <dsp:txXfrm>
        <a:off x="24464" y="158798"/>
        <a:ext cx="2800657" cy="1957717"/>
      </dsp:txXfrm>
    </dsp:sp>
    <dsp:sp modelId="{6057DA86-162F-440C-8D5E-0A6D86B8CF0F}">
      <dsp:nvSpPr>
        <dsp:cNvPr id="0" name=""/>
        <dsp:cNvSpPr/>
      </dsp:nvSpPr>
      <dsp:spPr>
        <a:xfrm rot="5400000">
          <a:off x="4313225" y="850221"/>
          <a:ext cx="1961413" cy="4978946"/>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smtClean="0"/>
            <a:t>Czy projekt jest zgodny z zapisami </a:t>
          </a:r>
          <a:r>
            <a:rPr lang="pl-PL" sz="1400" kern="1200" dirty="0" err="1" smtClean="0"/>
            <a:t>SzOOP</a:t>
          </a:r>
          <a:r>
            <a:rPr lang="pl-PL" sz="1400" kern="1200" dirty="0" smtClean="0"/>
            <a:t> RPO WD 2014-2020?</a:t>
          </a:r>
          <a:endParaRPr lang="pl-PL" sz="1400" b="0" kern="1200" dirty="0">
            <a:solidFill>
              <a:schemeClr val="tx1"/>
            </a:solidFill>
          </a:endParaRPr>
        </a:p>
      </dsp:txBody>
      <dsp:txXfrm rot="5400000">
        <a:off x="4313225" y="850221"/>
        <a:ext cx="1961413" cy="4978946"/>
      </dsp:txXfrm>
    </dsp:sp>
    <dsp:sp modelId="{EC26B3CA-5F55-4ED6-AEA1-83422FEC2FA3}">
      <dsp:nvSpPr>
        <dsp:cNvPr id="0" name=""/>
        <dsp:cNvSpPr/>
      </dsp:nvSpPr>
      <dsp:spPr>
        <a:xfrm>
          <a:off x="3802" y="2360835"/>
          <a:ext cx="2800657" cy="195771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10. </a:t>
          </a:r>
          <a:r>
            <a:rPr lang="pl-PL" sz="1600" b="1" kern="1200" dirty="0" smtClean="0">
              <a:solidFill>
                <a:schemeClr val="tx1"/>
              </a:solidFill>
            </a:rPr>
            <a:t>Kryterium zgodności z </a:t>
          </a:r>
          <a:r>
            <a:rPr lang="pl-PL" sz="1600" b="1" kern="1200" dirty="0" err="1" smtClean="0">
              <a:solidFill>
                <a:schemeClr val="tx1"/>
              </a:solidFill>
            </a:rPr>
            <a:t>SzOOP</a:t>
          </a:r>
          <a:endParaRPr lang="pl-PL" sz="1600" b="1" kern="1200" dirty="0">
            <a:solidFill>
              <a:schemeClr val="tx1"/>
            </a:solidFill>
          </a:endParaRPr>
        </a:p>
      </dsp:txBody>
      <dsp:txXfrm>
        <a:off x="3802" y="2360835"/>
        <a:ext cx="2800657" cy="1957717"/>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604543" y="-360976"/>
          <a:ext cx="1381516" cy="4983813"/>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kern="1200" dirty="0" smtClean="0">
              <a:latin typeface="+mn-lt"/>
            </a:rPr>
            <a:t>Czy wniosek otrzymał:</a:t>
          </a:r>
          <a:endParaRPr lang="pl-PL" sz="1200" b="0" kern="1200" dirty="0">
            <a:latin typeface="+mn-lt"/>
          </a:endParaRPr>
        </a:p>
        <a:p>
          <a:pPr marL="228600" lvl="2" indent="-114300" algn="l" defTabSz="533400">
            <a:lnSpc>
              <a:spcPct val="90000"/>
            </a:lnSpc>
            <a:spcBef>
              <a:spcPct val="0"/>
            </a:spcBef>
            <a:spcAft>
              <a:spcPct val="15000"/>
            </a:spcAft>
            <a:buChar char="••"/>
          </a:pPr>
          <a:r>
            <a:rPr lang="pl-PL" sz="1200" kern="1200" dirty="0" smtClean="0">
              <a:latin typeface="+mn-lt"/>
            </a:rPr>
            <a:t>co najmniej 50% punktów w poszczególnych kryteriach merytorycznych oraz</a:t>
          </a:r>
          <a:endParaRPr lang="pl-PL" sz="1200" kern="1200" dirty="0">
            <a:latin typeface="+mn-lt"/>
          </a:endParaRPr>
        </a:p>
        <a:p>
          <a:pPr marL="228600" lvl="2" indent="-114300" algn="l" defTabSz="533400">
            <a:lnSpc>
              <a:spcPct val="90000"/>
            </a:lnSpc>
            <a:spcBef>
              <a:spcPct val="0"/>
            </a:spcBef>
            <a:spcAft>
              <a:spcPct val="15000"/>
            </a:spcAft>
            <a:buChar char="••"/>
          </a:pPr>
          <a:r>
            <a:rPr lang="pl-PL" sz="1200" kern="1200" dirty="0" smtClean="0">
              <a:latin typeface="+mn-lt"/>
            </a:rPr>
            <a:t>pozytywną ocenę za spełnienie kryteriów horyzontalnych oraz kryteriów merytorycznych nr 7, 8, 9 i 10</a:t>
          </a:r>
          <a:r>
            <a:rPr lang="pl-PL" sz="1200" kern="1200" baseline="30000" dirty="0" smtClean="0">
              <a:latin typeface="+mn-lt"/>
            </a:rPr>
            <a:t>*</a:t>
          </a:r>
          <a:r>
            <a:rPr lang="pl-PL" sz="1200" kern="1200" dirty="0" smtClean="0">
              <a:latin typeface="+mn-lt"/>
            </a:rPr>
            <a:t>?</a:t>
          </a:r>
          <a:endParaRPr lang="pl-PL" sz="1200" kern="1200" dirty="0">
            <a:latin typeface="+mn-lt"/>
          </a:endParaRPr>
        </a:p>
      </dsp:txBody>
      <dsp:txXfrm rot="5400000">
        <a:off x="4604543" y="-360976"/>
        <a:ext cx="1381516" cy="4983813"/>
      </dsp:txXfrm>
    </dsp:sp>
    <dsp:sp modelId="{30A5BAFA-D867-4432-A555-078896BF780D}">
      <dsp:nvSpPr>
        <dsp:cNvPr id="0" name=""/>
        <dsp:cNvSpPr/>
      </dsp:nvSpPr>
      <dsp:spPr>
        <a:xfrm>
          <a:off x="10366" y="1152120"/>
          <a:ext cx="2803394" cy="1872193"/>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11. </a:t>
          </a:r>
          <a:r>
            <a:rPr lang="pl-PL" sz="1600" b="1" kern="1200" dirty="0" smtClean="0">
              <a:solidFill>
                <a:schemeClr val="tx1"/>
              </a:solidFill>
            </a:rPr>
            <a:t>Kryterium spełnienia minimalnych wymagań</a:t>
          </a:r>
          <a:endParaRPr lang="pl-PL" sz="1600" b="1" u="sng" kern="1200" dirty="0">
            <a:solidFill>
              <a:schemeClr val="tx1"/>
            </a:solidFill>
          </a:endParaRPr>
        </a:p>
      </dsp:txBody>
      <dsp:txXfrm>
        <a:off x="10366" y="1152120"/>
        <a:ext cx="2803394" cy="1872193"/>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Czy projekt jest </a:t>
          </a:r>
          <a:r>
            <a:rPr lang="pl-PL" sz="1400" b="1" kern="1200" dirty="0"/>
            <a:t>zgodny z przepisami prawa </a:t>
          </a:r>
          <a:r>
            <a:rPr lang="pl-PL" sz="1400" kern="1200" dirty="0"/>
            <a:t>krajowego </a:t>
          </a:r>
          <a:br>
            <a:rPr lang="pl-PL" sz="1400" kern="1200" dirty="0"/>
          </a:br>
          <a:r>
            <a:rPr lang="pl-PL" sz="1400" kern="1200" dirty="0"/>
            <a:t>i unijnego?</a:t>
          </a:r>
          <a:endParaRPr lang="pl-PL" sz="1400" b="1" kern="1200" dirty="0"/>
        </a:p>
        <a:p>
          <a:pPr marL="228600" lvl="2" indent="-114300" algn="just" defTabSz="622300">
            <a:lnSpc>
              <a:spcPct val="100000"/>
            </a:lnSpc>
            <a:spcBef>
              <a:spcPct val="0"/>
            </a:spcBef>
            <a:spcAft>
              <a:spcPts val="600"/>
            </a:spcAft>
            <a:buChar char="••"/>
          </a:pPr>
          <a:r>
            <a:rPr lang="pl-PL" sz="1400" b="0" kern="1200" dirty="0"/>
            <a:t>m.in. z przepisami w zakresie pomocy publicznej, prawa pracy, kodeksu cywilnego oraz zamówień publicznych</a:t>
          </a:r>
          <a:r>
            <a:rPr lang="pl-PL" sz="1400" b="1" kern="1200" dirty="0"/>
            <a:t>.</a:t>
          </a:r>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1. Kryterium zgodności projektu z prawem</a:t>
          </a:r>
          <a:endParaRPr lang="pl-PL" sz="1600" b="1" u="sng" kern="1200" dirty="0">
            <a:solidFill>
              <a:schemeClr val="tx1"/>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Czy projekt jest </a:t>
          </a:r>
          <a:r>
            <a:rPr lang="pl-PL" sz="1400" b="1" kern="1200" dirty="0"/>
            <a:t>zgodny z zasadą zrównoważonego rozwoju</a:t>
          </a:r>
          <a:r>
            <a:rPr lang="pl-PL" sz="1400" kern="1200" dirty="0"/>
            <a:t>?</a:t>
          </a:r>
          <a:endParaRPr lang="pl-PL" sz="1400" b="1" kern="1200" dirty="0">
            <a:solidFill>
              <a:schemeClr val="tx1"/>
            </a:solidFill>
          </a:endParaRPr>
        </a:p>
        <a:p>
          <a:pPr marL="114300" lvl="1" indent="-114300" algn="just" defTabSz="622300">
            <a:lnSpc>
              <a:spcPct val="90000"/>
            </a:lnSpc>
            <a:spcBef>
              <a:spcPct val="0"/>
            </a:spcBef>
            <a:spcAft>
              <a:spcPct val="15000"/>
            </a:spcAft>
            <a:buChar char="••"/>
          </a:pPr>
          <a:endParaRPr lang="pl-PL" sz="1400" b="1" kern="1200" dirty="0">
            <a:solidFill>
              <a:schemeClr val="tx1"/>
            </a:solidFill>
          </a:endParaRPr>
        </a:p>
        <a:p>
          <a:pPr marL="114300" lvl="1" indent="-114300" algn="just" defTabSz="533400">
            <a:lnSpc>
              <a:spcPct val="90000"/>
            </a:lnSpc>
            <a:spcBef>
              <a:spcPct val="0"/>
            </a:spcBef>
            <a:spcAft>
              <a:spcPct val="15000"/>
            </a:spcAft>
            <a:buChar char="••"/>
          </a:pPr>
          <a:r>
            <a:rPr lang="pl-PL" sz="1200" kern="1200" dirty="0"/>
            <a:t>Projekt musi być co najmniej neutralny.</a:t>
          </a:r>
          <a:endParaRPr lang="pl-PL" sz="1200" b="1" kern="1200" dirty="0">
            <a:solidFill>
              <a:schemeClr val="tx1"/>
            </a:solidFill>
          </a:endParaRP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2. Kryterium zgodności </a:t>
          </a:r>
          <a:br>
            <a:rPr lang="pl-PL" sz="1600" b="1" kern="1200" dirty="0">
              <a:solidFill>
                <a:schemeClr val="tx1"/>
              </a:solidFill>
            </a:rPr>
          </a:br>
          <a:r>
            <a:rPr lang="pl-PL" sz="1600" b="1" kern="1200" dirty="0">
              <a:solidFill>
                <a:schemeClr val="tx1"/>
              </a:solidFill>
            </a:rPr>
            <a:t>z właściwymi politykami </a:t>
          </a:r>
          <a:br>
            <a:rPr lang="pl-PL" sz="1600" b="1" kern="1200" dirty="0">
              <a:solidFill>
                <a:schemeClr val="tx1"/>
              </a:solidFill>
            </a:rPr>
          </a:br>
          <a:r>
            <a:rPr lang="pl-PL" sz="1600" b="1" kern="1200" dirty="0">
              <a:solidFill>
                <a:schemeClr val="tx1"/>
              </a:solidFill>
            </a:rPr>
            <a:t>i zasadami</a:t>
          </a:r>
        </a:p>
      </dsp:txBody>
      <dsp:txXfrm>
        <a:off x="3797" y="1928015"/>
        <a:ext cx="2796936" cy="1598802"/>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Czy projekt jest zgodny z zasadą równości szans kobiet </a:t>
          </a:r>
          <a:br>
            <a:rPr lang="pl-PL" sz="1400" kern="1200" dirty="0"/>
          </a:br>
          <a:r>
            <a:rPr lang="pl-PL" sz="1400" kern="1200" dirty="0"/>
            <a:t>i mężczyzn? </a:t>
          </a:r>
          <a:endParaRPr lang="pl-PL" sz="1400" b="1" kern="1200" dirty="0"/>
        </a:p>
        <a:p>
          <a:pPr marL="114300" lvl="1" indent="-114300" algn="just" defTabSz="533400">
            <a:lnSpc>
              <a:spcPct val="100000"/>
            </a:lnSpc>
            <a:spcBef>
              <a:spcPct val="0"/>
            </a:spcBef>
            <a:spcAft>
              <a:spcPts val="600"/>
            </a:spcAft>
            <a:buChar char="••"/>
          </a:pPr>
          <a:r>
            <a:rPr lang="pl-PL" sz="1200" kern="1200" dirty="0"/>
            <a:t>Kryterium będzie oceniane według standardu minimum. W ramach kryterium IOK dopuszcza możliwość oceny warunkowej. Standard minimum jest załącznikiem do Wytycznych w zakresie realizacji zasady równości szans i niedyskryminacji, w tym dostępności dla osób z </a:t>
          </a:r>
          <a:r>
            <a:rPr lang="pl-PL" sz="1200" kern="1200" dirty="0" err="1"/>
            <a:t>niepełnosprawnościami</a:t>
          </a:r>
          <a:r>
            <a:rPr lang="pl-PL" sz="1200" kern="1200" dirty="0"/>
            <a:t> oraz zasady równości szans kobiet i mężczyzn w ramach </a:t>
          </a:r>
          <a:r>
            <a:rPr lang="pl-PL" sz="1200" kern="1200" dirty="0" err="1"/>
            <a:t>funduszy</a:t>
          </a:r>
          <a:r>
            <a:rPr lang="pl-PL" sz="1200" kern="1200" dirty="0"/>
            <a:t> unijnych na lata 2014-2020.</a:t>
          </a:r>
          <a:endParaRPr lang="pl-PL" sz="1200" b="1" kern="1200" dirty="0"/>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3. Kryterium zgodności </a:t>
          </a:r>
          <a:br>
            <a:rPr lang="pl-PL" sz="1600" b="1" kern="1200" dirty="0">
              <a:solidFill>
                <a:schemeClr val="tx1"/>
              </a:solidFill>
            </a:rPr>
          </a:br>
          <a:r>
            <a:rPr lang="pl-PL" sz="1600" b="1" kern="1200" dirty="0">
              <a:solidFill>
                <a:schemeClr val="tx1"/>
              </a:solidFill>
            </a:rPr>
            <a:t>z właściwymi politykami </a:t>
          </a:r>
          <a:br>
            <a:rPr lang="pl-PL" sz="1600" b="1" kern="1200" dirty="0">
              <a:solidFill>
                <a:schemeClr val="tx1"/>
              </a:solidFill>
            </a:rPr>
          </a:br>
          <a:r>
            <a:rPr lang="pl-PL" sz="1600" b="1" kern="1200" dirty="0">
              <a:solidFill>
                <a:schemeClr val="tx1"/>
              </a:solidFill>
            </a:rPr>
            <a:t>i zasadami</a:t>
          </a:r>
          <a:endParaRPr lang="pl-PL" sz="1600" b="1" u="sng" kern="1200" dirty="0">
            <a:solidFill>
              <a:schemeClr val="tx1"/>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Czy projekt jest zgodny z zasadą równości szans i niedyskryminacji, w tym dostępności dla osób z niepełnosprawnościami?</a:t>
          </a:r>
          <a:endParaRPr lang="pl-PL" sz="1400" b="1" kern="1200" dirty="0">
            <a:solidFill>
              <a:schemeClr val="tx1"/>
            </a:solidFill>
          </a:endParaRPr>
        </a:p>
        <a:p>
          <a:pPr marL="114300" lvl="1" indent="-114300" algn="just" defTabSz="622300">
            <a:lnSpc>
              <a:spcPct val="90000"/>
            </a:lnSpc>
            <a:spcBef>
              <a:spcPct val="0"/>
            </a:spcBef>
            <a:spcAft>
              <a:spcPct val="15000"/>
            </a:spcAft>
            <a:buChar char="••"/>
          </a:pPr>
          <a:endParaRPr lang="pl-PL" sz="1400" b="1" kern="1200" dirty="0">
            <a:solidFill>
              <a:schemeClr val="tx1"/>
            </a:solidFill>
          </a:endParaRP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4. Kryterium zgodności </a:t>
          </a:r>
          <a:br>
            <a:rPr lang="pl-PL" sz="1600" b="1" kern="1200" dirty="0">
              <a:solidFill>
                <a:schemeClr val="tx1"/>
              </a:solidFill>
            </a:rPr>
          </a:br>
          <a:r>
            <a:rPr lang="pl-PL" sz="1600" b="1" kern="1200" dirty="0">
              <a:solidFill>
                <a:schemeClr val="tx1"/>
              </a:solidFill>
            </a:rPr>
            <a:t>z właściwymi politykami </a:t>
          </a:r>
          <a:br>
            <a:rPr lang="pl-PL" sz="1600" b="1" kern="1200" dirty="0">
              <a:solidFill>
                <a:schemeClr val="tx1"/>
              </a:solidFill>
            </a:rPr>
          </a:br>
          <a:r>
            <a:rPr lang="pl-PL" sz="1600" b="1" kern="1200" dirty="0">
              <a:solidFill>
                <a:schemeClr val="tx1"/>
              </a:solidFill>
            </a:rPr>
            <a:t>i zasadami</a:t>
          </a:r>
        </a:p>
      </dsp:txBody>
      <dsp:txXfrm>
        <a:off x="3797" y="1928015"/>
        <a:ext cx="2796936" cy="1598802"/>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254395" y="-1449863"/>
          <a:ext cx="207260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uczniów (szkół podstawowych, gimnazjalnych i </a:t>
          </a:r>
          <a:r>
            <a:rPr lang="pl-PL" sz="1200" b="1" kern="1200" dirty="0" err="1"/>
            <a:t>ponadgimnazjalnych</a:t>
          </a:r>
          <a:r>
            <a:rPr lang="pl-PL" sz="1200" b="1" kern="1200" dirty="0"/>
            <a:t>) objętych wsparciem bezpośrednim w ramach programu z zakresu rozwijania kompetencji kluczowych oraz postaw i umiejętności niezbędnych na rynku pracy.</a:t>
          </a:r>
        </a:p>
        <a:p>
          <a:pPr marL="114300" lvl="1" indent="-114300" algn="l" defTabSz="533400">
            <a:lnSpc>
              <a:spcPct val="90000"/>
            </a:lnSpc>
            <a:spcBef>
              <a:spcPct val="0"/>
            </a:spcBef>
            <a:spcAft>
              <a:spcPct val="15000"/>
            </a:spcAft>
            <a:buChar char="••"/>
          </a:pPr>
          <a:r>
            <a:rPr lang="pl-PL" sz="1200" b="1" kern="1200" dirty="0"/>
            <a:t>Wykazywać należy wyłącznie kompetencje osiągnięte w wyniku interwencji Europejskiego Funduszu Społecznego.</a:t>
          </a:r>
        </a:p>
        <a:p>
          <a:pPr marL="228600" lvl="2" indent="-114300" algn="l" defTabSz="533400">
            <a:lnSpc>
              <a:spcPct val="90000"/>
            </a:lnSpc>
            <a:spcBef>
              <a:spcPct val="0"/>
            </a:spcBef>
            <a:spcAft>
              <a:spcPct val="15000"/>
            </a:spcAft>
            <a:buChar char="••"/>
          </a:pPr>
          <a:r>
            <a:rPr lang="pl-PL" sz="1200" b="1" kern="1200" dirty="0">
              <a:solidFill>
                <a:srgbClr val="FF0000"/>
              </a:solidFill>
            </a:rPr>
            <a:t>Wystąpi np. w przypadku realizacji form wsparcia w ramach typu projektu 10.2.A</a:t>
          </a:r>
        </a:p>
      </dsp:txBody>
      <dsp:txXfrm rot="5400000">
        <a:off x="4254395" y="-1449863"/>
        <a:ext cx="2072604" cy="4972332"/>
      </dsp:txXfrm>
    </dsp:sp>
    <dsp:sp modelId="{30A5BAFA-D867-4432-A555-078896BF780D}">
      <dsp:nvSpPr>
        <dsp:cNvPr id="0" name=""/>
        <dsp:cNvSpPr/>
      </dsp:nvSpPr>
      <dsp:spPr>
        <a:xfrm>
          <a:off x="24432" y="145565"/>
          <a:ext cx="2796936" cy="1794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PRODUKTU nr 1</a:t>
          </a:r>
        </a:p>
        <a:p>
          <a:pPr lvl="0" algn="ctr" defTabSz="711200">
            <a:lnSpc>
              <a:spcPct val="90000"/>
            </a:lnSpc>
            <a:spcBef>
              <a:spcPct val="0"/>
            </a:spcBef>
            <a:spcAft>
              <a:spcPct val="35000"/>
            </a:spcAft>
          </a:pPr>
          <a:r>
            <a:rPr lang="pl-PL" sz="1600" b="1" u="none" kern="1200" dirty="0">
              <a:solidFill>
                <a:srgbClr val="FF0000"/>
              </a:solidFill>
            </a:rPr>
            <a:t>Liczba uczniów</a:t>
          </a:r>
          <a:r>
            <a:rPr lang="pl-PL" sz="1600" b="1" u="none" kern="1200" dirty="0">
              <a:solidFill>
                <a:schemeClr val="tx1"/>
              </a:solidFill>
            </a:rPr>
            <a:t> objętych wsparciem w zakresie rozwijania kompetencji kluczowych w programie</a:t>
          </a:r>
          <a:r>
            <a:rPr lang="pl-PL" sz="1600" b="1" u="none" kern="1200" dirty="0"/>
            <a:t/>
          </a:r>
          <a:br>
            <a:rPr lang="pl-PL" sz="1600" b="1" u="none" kern="1200" dirty="0"/>
          </a:br>
          <a:endParaRPr lang="pl-PL" sz="1600" b="1" u="none" kern="1200" dirty="0"/>
        </a:p>
      </dsp:txBody>
      <dsp:txXfrm>
        <a:off x="24432" y="145565"/>
        <a:ext cx="2796936" cy="1794574"/>
      </dsp:txXfrm>
    </dsp:sp>
    <dsp:sp modelId="{6057DA86-162F-440C-8D5E-0A6D86B8CF0F}">
      <dsp:nvSpPr>
        <dsp:cNvPr id="0" name=""/>
        <dsp:cNvSpPr/>
      </dsp:nvSpPr>
      <dsp:spPr>
        <a:xfrm rot="5400000">
          <a:off x="4387919" y="575220"/>
          <a:ext cx="1797962"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Liczba nauczycieli szkół dla dzieci i młodzieży (szkół podstawowych, gimnazjalnych i </a:t>
          </a:r>
          <a:r>
            <a:rPr lang="pl-PL" sz="1200" b="1" kern="1200" dirty="0" err="1"/>
            <a:t>ponadgimnazjalnych</a:t>
          </a:r>
          <a:r>
            <a:rPr lang="pl-PL" sz="1200" b="1" kern="1200" dirty="0"/>
            <a:t>), w tym szkół specjalnych (samodzielne i funkcjonujące w placówkach) objętych doskonaleniem umiejętności i kompetencji w zakresie wykorzystania technologii informacyjno-komunikacyjnych (TIK).</a:t>
          </a:r>
          <a:endParaRPr lang="pl-PL" sz="1400" b="1" kern="1200" dirty="0">
            <a:solidFill>
              <a:srgbClr val="B466E0"/>
            </a:solidFill>
          </a:endParaRPr>
        </a:p>
        <a:p>
          <a:pPr marL="228600" lvl="2" indent="-114300" algn="just" defTabSz="533400">
            <a:lnSpc>
              <a:spcPct val="90000"/>
            </a:lnSpc>
            <a:spcBef>
              <a:spcPct val="0"/>
            </a:spcBef>
            <a:spcAft>
              <a:spcPct val="15000"/>
            </a:spcAft>
            <a:buChar char="••"/>
          </a:pPr>
          <a:r>
            <a:rPr lang="pl-PL" sz="1200" b="1" kern="1200" dirty="0">
              <a:solidFill>
                <a:srgbClr val="FF0000"/>
              </a:solidFill>
            </a:rPr>
            <a:t>Wystąpi np. w przypadku realizacji form wsparcia w ramach typu projektu 10.2.G</a:t>
          </a:r>
          <a:endParaRPr lang="pl-PL" sz="1200" b="1" kern="1200" dirty="0">
            <a:solidFill>
              <a:srgbClr val="B466E0"/>
            </a:solidFill>
          </a:endParaRPr>
        </a:p>
      </dsp:txBody>
      <dsp:txXfrm rot="5400000">
        <a:off x="4387919" y="575220"/>
        <a:ext cx="1797962" cy="4972332"/>
      </dsp:txXfrm>
    </dsp:sp>
    <dsp:sp modelId="{EC26B3CA-5F55-4ED6-AEA1-83422FEC2FA3}">
      <dsp:nvSpPr>
        <dsp:cNvPr id="0" name=""/>
        <dsp:cNvSpPr/>
      </dsp:nvSpPr>
      <dsp:spPr>
        <a:xfrm>
          <a:off x="3797" y="2164099"/>
          <a:ext cx="2796936" cy="1794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PRODUKTU nr 2</a:t>
          </a:r>
        </a:p>
        <a:p>
          <a:pPr lvl="0" algn="ctr" defTabSz="711200">
            <a:lnSpc>
              <a:spcPct val="100000"/>
            </a:lnSpc>
            <a:spcBef>
              <a:spcPct val="0"/>
            </a:spcBef>
            <a:spcAft>
              <a:spcPct val="35000"/>
            </a:spcAft>
          </a:pPr>
          <a:r>
            <a:rPr lang="pl-PL" sz="1600" b="1" u="none" kern="1200" dirty="0">
              <a:solidFill>
                <a:srgbClr val="FF0000"/>
              </a:solidFill>
            </a:rPr>
            <a:t>Liczba nauczycieli</a:t>
          </a:r>
          <a:r>
            <a:rPr lang="pl-PL" sz="1600" b="1" u="none" kern="1200" dirty="0">
              <a:solidFill>
                <a:schemeClr val="tx1"/>
              </a:solidFill>
            </a:rPr>
            <a:t> objętych wsparciem z zakresu TIK w programie</a:t>
          </a:r>
        </a:p>
      </dsp:txBody>
      <dsp:txXfrm>
        <a:off x="3797" y="2164099"/>
        <a:ext cx="2796936" cy="1794574"/>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81156" y="-1523494"/>
          <a:ext cx="181422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wszystkich nauczycieli wychowania przedszkolnego, szkół i placówek dla dzieci i młodzieży objętych wsparciem w programie.</a:t>
          </a:r>
        </a:p>
        <a:p>
          <a:pPr marL="114300" lvl="1" indent="-114300" algn="just" defTabSz="533400">
            <a:lnSpc>
              <a:spcPct val="100000"/>
            </a:lnSpc>
            <a:spcBef>
              <a:spcPct val="0"/>
            </a:spcBef>
            <a:spcAft>
              <a:spcPts val="600"/>
            </a:spcAft>
            <a:buChar char="••"/>
          </a:pPr>
          <a:r>
            <a:rPr lang="pl-PL" sz="1200" b="1" kern="1200" dirty="0">
              <a:solidFill>
                <a:srgbClr val="FF0000"/>
              </a:solidFill>
            </a:rPr>
            <a:t>Wystąpi np. w przypadku realizacji form wsparcia w ramach typu projektu 10.2.F, 10.2.G. 10.2.H</a:t>
          </a:r>
          <a:endParaRPr lang="pl-PL" sz="1200" b="1" kern="1200" dirty="0"/>
        </a:p>
      </dsp:txBody>
      <dsp:txXfrm rot="5400000">
        <a:off x="4381156" y="-1523494"/>
        <a:ext cx="1814221" cy="4977192"/>
      </dsp:txXfrm>
    </dsp:sp>
    <dsp:sp modelId="{30A5BAFA-D867-4432-A555-078896BF780D}">
      <dsp:nvSpPr>
        <dsp:cNvPr id="0" name=""/>
        <dsp:cNvSpPr/>
      </dsp:nvSpPr>
      <dsp:spPr>
        <a:xfrm>
          <a:off x="20655" y="7175"/>
          <a:ext cx="2799671"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PRODUKTU nr 3</a:t>
          </a:r>
        </a:p>
        <a:p>
          <a:pPr lvl="0" algn="ctr" defTabSz="711200">
            <a:lnSpc>
              <a:spcPct val="90000"/>
            </a:lnSpc>
            <a:spcBef>
              <a:spcPct val="0"/>
            </a:spcBef>
            <a:spcAft>
              <a:spcPct val="35000"/>
            </a:spcAft>
          </a:pPr>
          <a:r>
            <a:rPr lang="pl-PL" sz="1600" b="1" u="none" kern="1200" dirty="0">
              <a:solidFill>
                <a:srgbClr val="FF0000"/>
              </a:solidFill>
            </a:rPr>
            <a:t>Liczba nauczycieli</a:t>
          </a:r>
          <a:r>
            <a:rPr lang="pl-PL" sz="1600" b="1" u="none" kern="1200" dirty="0">
              <a:solidFill>
                <a:schemeClr val="tx1"/>
              </a:solidFill>
            </a:rPr>
            <a:t> objętych wsparciem w programie</a:t>
          </a:r>
          <a:r>
            <a:rPr lang="pl-PL" sz="1600" b="1" u="none" kern="1200" dirty="0"/>
            <a:t/>
          </a:r>
          <a:br>
            <a:rPr lang="pl-PL" sz="1600" b="1" u="none" kern="1200" dirty="0"/>
          </a:br>
          <a:endParaRPr lang="pl-PL" sz="1600" b="1" u="none" kern="1200" dirty="0"/>
        </a:p>
      </dsp:txBody>
      <dsp:txXfrm>
        <a:off x="20655" y="7175"/>
        <a:ext cx="2799671" cy="1929940"/>
      </dsp:txXfrm>
    </dsp:sp>
    <dsp:sp modelId="{6057DA86-162F-440C-8D5E-0A6D86B8CF0F}">
      <dsp:nvSpPr>
        <dsp:cNvPr id="0" name=""/>
        <dsp:cNvSpPr/>
      </dsp:nvSpPr>
      <dsp:spPr>
        <a:xfrm rot="5400000">
          <a:off x="4316310" y="507272"/>
          <a:ext cx="193358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Liczba szkół dla dzieci i młodzieży (szkół podstawowych, gimnazjalnych i </a:t>
          </a:r>
          <a:r>
            <a:rPr lang="pl-PL" sz="1200" b="1" kern="1200" dirty="0" err="1"/>
            <a:t>ponadgimnazjalnych</a:t>
          </a:r>
          <a:r>
            <a:rPr lang="pl-PL" sz="1200" b="1" kern="1200" dirty="0"/>
            <a:t>), w tym szkół specjalnych (samodzielne i funkcjonujące w placówkach), których pracownie przedmiotowe zostały doposażone do nauczania przyrody, biologii, chemii, geografii i fizyki poprzez doświadczenia i eksperymenty.</a:t>
          </a:r>
          <a:endParaRPr lang="pl-PL" sz="1200" b="1" kern="1200" dirty="0">
            <a:solidFill>
              <a:srgbClr val="B466E0"/>
            </a:solidFill>
          </a:endParaRPr>
        </a:p>
        <a:p>
          <a:pPr marL="114300" lvl="1" indent="-114300" algn="just" defTabSz="533400">
            <a:lnSpc>
              <a:spcPct val="90000"/>
            </a:lnSpc>
            <a:spcBef>
              <a:spcPct val="0"/>
            </a:spcBef>
            <a:spcAft>
              <a:spcPct val="15000"/>
            </a:spcAft>
            <a:buChar char="••"/>
          </a:pPr>
          <a:r>
            <a:rPr lang="pl-PL" sz="1200" b="1" kern="1200" dirty="0">
              <a:solidFill>
                <a:srgbClr val="B466E0"/>
              </a:solidFill>
            </a:rPr>
            <a:t>Uwaga! Nie wliczamy placówek systemu oświaty</a:t>
          </a:r>
        </a:p>
        <a:p>
          <a:pPr marL="114300" lvl="1" indent="-114300" algn="just" defTabSz="533400">
            <a:lnSpc>
              <a:spcPct val="90000"/>
            </a:lnSpc>
            <a:spcBef>
              <a:spcPct val="0"/>
            </a:spcBef>
            <a:spcAft>
              <a:spcPct val="15000"/>
            </a:spcAft>
            <a:buChar char="••"/>
          </a:pPr>
          <a:r>
            <a:rPr lang="pl-PL" sz="1200" b="1" kern="1200" dirty="0">
              <a:solidFill>
                <a:srgbClr val="B466E0"/>
              </a:solidFill>
            </a:rPr>
            <a:t>Uwaga! Nie wliczamy pracowni matematyki i pracowni TIK</a:t>
          </a:r>
        </a:p>
        <a:p>
          <a:pPr marL="114300" lvl="1" indent="-114300" algn="just" defTabSz="533400">
            <a:lnSpc>
              <a:spcPct val="90000"/>
            </a:lnSpc>
            <a:spcBef>
              <a:spcPct val="0"/>
            </a:spcBef>
            <a:spcAft>
              <a:spcPct val="15000"/>
            </a:spcAft>
            <a:buChar char="••"/>
          </a:pPr>
          <a:r>
            <a:rPr lang="pl-PL" sz="1200" b="1" kern="1200" dirty="0">
              <a:solidFill>
                <a:srgbClr val="FF0000"/>
              </a:solidFill>
            </a:rPr>
            <a:t>Wystąpi np. w przypadku realizacji form wsparcia w ramach typu projektu 10.2.B</a:t>
          </a:r>
          <a:endParaRPr lang="pl-PL" sz="1200" b="1" kern="1200" dirty="0">
            <a:solidFill>
              <a:srgbClr val="B466E0"/>
            </a:solidFill>
          </a:endParaRPr>
        </a:p>
      </dsp:txBody>
      <dsp:txXfrm rot="5400000">
        <a:off x="4316310" y="507272"/>
        <a:ext cx="1933584" cy="4972332"/>
      </dsp:txXfrm>
    </dsp:sp>
    <dsp:sp modelId="{EC26B3CA-5F55-4ED6-AEA1-83422FEC2FA3}">
      <dsp:nvSpPr>
        <dsp:cNvPr id="0" name=""/>
        <dsp:cNvSpPr/>
      </dsp:nvSpPr>
      <dsp:spPr>
        <a:xfrm>
          <a:off x="0" y="2028468"/>
          <a:ext cx="2796936"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PRODUKTU nr 4</a:t>
          </a:r>
        </a:p>
        <a:p>
          <a:pPr lvl="0" algn="ctr" defTabSz="711200">
            <a:spcBef>
              <a:spcPct val="0"/>
            </a:spcBef>
            <a:spcAft>
              <a:spcPct val="35000"/>
            </a:spcAft>
          </a:pPr>
          <a:r>
            <a:rPr lang="pl-PL" sz="1600" b="1" u="none" kern="1200" dirty="0">
              <a:solidFill>
                <a:srgbClr val="FF0000"/>
              </a:solidFill>
            </a:rPr>
            <a:t>Liczba szkół</a:t>
          </a:r>
          <a:r>
            <a:rPr lang="pl-PL" sz="1600" b="1" u="none" kern="1200" dirty="0">
              <a:solidFill>
                <a:schemeClr val="tx1"/>
              </a:solidFill>
            </a:rPr>
            <a:t>, których pracownie przedmiotowe zostały doposażone w programie</a:t>
          </a:r>
        </a:p>
      </dsp:txBody>
      <dsp:txXfrm>
        <a:off x="0" y="2028468"/>
        <a:ext cx="2796936" cy="1929940"/>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243994" y="-508534"/>
          <a:ext cx="2088545"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szkół dla dzieci i młodzieży (szkół podstawowych, gimnazjalnych i </a:t>
          </a:r>
          <a:r>
            <a:rPr lang="pl-PL" sz="1200" b="1" kern="1200" dirty="0" err="1"/>
            <a:t>ponadgimnazjalnych</a:t>
          </a:r>
          <a:r>
            <a:rPr lang="pl-PL" sz="1200" b="1" kern="1200" dirty="0"/>
            <a:t>), w tym szkół specjalnych (samodzielne i funkcjonujące w placówkach) oraz placówek systemu oświaty (zgodnie z ustawą z dnia 7 września 1991 r. o systemie oświaty) wyposażonych w sprzęt technologii informacyjno - komunikacyjnych (TIK) do prowadzenia zajęć edukacyjnych.</a:t>
          </a:r>
        </a:p>
        <a:p>
          <a:pPr marL="114300" lvl="1" indent="-114300" algn="just" defTabSz="533400">
            <a:lnSpc>
              <a:spcPct val="100000"/>
            </a:lnSpc>
            <a:spcBef>
              <a:spcPct val="0"/>
            </a:spcBef>
            <a:spcAft>
              <a:spcPts val="600"/>
            </a:spcAft>
            <a:buChar char="••"/>
          </a:pPr>
          <a:r>
            <a:rPr lang="pl-PL" sz="1200" b="1" kern="1200" dirty="0">
              <a:solidFill>
                <a:srgbClr val="FF0000"/>
              </a:solidFill>
            </a:rPr>
            <a:t>Wystąpi np. w przypadku realizacji form wsparcia w ramach typu projektu 10.2.A, </a:t>
          </a:r>
          <a:endParaRPr lang="pl-PL" sz="1200" b="1" kern="1200" dirty="0"/>
        </a:p>
      </dsp:txBody>
      <dsp:txXfrm rot="5400000">
        <a:off x="4243994" y="-508534"/>
        <a:ext cx="2088545" cy="4977192"/>
      </dsp:txXfrm>
    </dsp:sp>
    <dsp:sp modelId="{30A5BAFA-D867-4432-A555-078896BF780D}">
      <dsp:nvSpPr>
        <dsp:cNvPr id="0" name=""/>
        <dsp:cNvSpPr/>
      </dsp:nvSpPr>
      <dsp:spPr>
        <a:xfrm>
          <a:off x="20655" y="892683"/>
          <a:ext cx="2799671" cy="2203668"/>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PRODUKTU nr 5</a:t>
          </a:r>
        </a:p>
        <a:p>
          <a:pPr lvl="0" algn="ctr" defTabSz="711200">
            <a:lnSpc>
              <a:spcPct val="90000"/>
            </a:lnSpc>
            <a:spcBef>
              <a:spcPct val="0"/>
            </a:spcBef>
            <a:spcAft>
              <a:spcPct val="35000"/>
            </a:spcAft>
          </a:pPr>
          <a:r>
            <a:rPr lang="pl-PL" sz="1600" b="1" u="none" kern="1200" dirty="0">
              <a:solidFill>
                <a:srgbClr val="FF0000"/>
              </a:solidFill>
            </a:rPr>
            <a:t>Liczba szkół i placówek systemu oświaty </a:t>
          </a:r>
          <a:r>
            <a:rPr lang="pl-PL" sz="1600" b="1" u="none" kern="1200" dirty="0">
              <a:solidFill>
                <a:schemeClr val="tx1"/>
              </a:solidFill>
            </a:rPr>
            <a:t>wyposażonych w ramach programu w sprzęt TIK do prowadzenia zajęć edukacyjnych</a:t>
          </a:r>
          <a:r>
            <a:rPr lang="pl-PL" sz="1600" b="1" u="none" kern="1200" dirty="0"/>
            <a:t/>
          </a:r>
          <a:br>
            <a:rPr lang="pl-PL" sz="1600" b="1" u="none" kern="1200" dirty="0"/>
          </a:br>
          <a:endParaRPr lang="pl-PL" sz="1600" b="1" u="none" kern="1200" dirty="0"/>
        </a:p>
      </dsp:txBody>
      <dsp:txXfrm>
        <a:off x="20655" y="892683"/>
        <a:ext cx="2799671" cy="2203668"/>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80353" y="-1523494"/>
          <a:ext cx="1815827"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uczniów szkół (podstawowych, gimnazjalnych i </a:t>
          </a:r>
          <a:r>
            <a:rPr lang="pl-PL" sz="1200" b="1" kern="1200" dirty="0" err="1"/>
            <a:t>ponadgimnazjalnych</a:t>
          </a:r>
          <a:r>
            <a:rPr lang="pl-PL" sz="1200" b="1" kern="1200" dirty="0"/>
            <a:t>), którzy dzięki wsparciu z EFS nabyli kompetencje kluczowe</a:t>
          </a:r>
        </a:p>
        <a:p>
          <a:pPr marL="114300" lvl="1" indent="-114300" algn="just" defTabSz="533400">
            <a:lnSpc>
              <a:spcPct val="100000"/>
            </a:lnSpc>
            <a:spcBef>
              <a:spcPct val="0"/>
            </a:spcBef>
            <a:spcAft>
              <a:spcPts val="600"/>
            </a:spcAft>
            <a:buChar char="••"/>
          </a:pPr>
          <a:r>
            <a:rPr lang="pl-PL" sz="1200" b="1" kern="1200" dirty="0">
              <a:solidFill>
                <a:srgbClr val="FF0000"/>
              </a:solidFill>
            </a:rPr>
            <a:t>Wystąpi np. w przypadku realizacji form wsparcia w ramach typu projektu 10.2.A, </a:t>
          </a:r>
          <a:endParaRPr lang="pl-PL" sz="1200" b="1" kern="1200" dirty="0"/>
        </a:p>
      </dsp:txBody>
      <dsp:txXfrm rot="5400000">
        <a:off x="4380353" y="-1523494"/>
        <a:ext cx="1815827" cy="4977192"/>
      </dsp:txXfrm>
    </dsp:sp>
    <dsp:sp modelId="{30A5BAFA-D867-4432-A555-078896BF780D}">
      <dsp:nvSpPr>
        <dsp:cNvPr id="0" name=""/>
        <dsp:cNvSpPr/>
      </dsp:nvSpPr>
      <dsp:spPr>
        <a:xfrm>
          <a:off x="20655" y="7175"/>
          <a:ext cx="2799671"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REZULTATU nr 1</a:t>
          </a:r>
        </a:p>
        <a:p>
          <a:pPr lvl="0" algn="ctr" defTabSz="711200">
            <a:lnSpc>
              <a:spcPct val="90000"/>
            </a:lnSpc>
            <a:spcBef>
              <a:spcPct val="0"/>
            </a:spcBef>
            <a:spcAft>
              <a:spcPct val="35000"/>
            </a:spcAft>
          </a:pPr>
          <a:r>
            <a:rPr lang="pl-PL" sz="1600" b="1" u="none" kern="1200" dirty="0">
              <a:solidFill>
                <a:srgbClr val="FF0000"/>
              </a:solidFill>
            </a:rPr>
            <a:t>Liczba uczniów</a:t>
          </a:r>
          <a:r>
            <a:rPr lang="pl-PL" sz="1600" b="1" u="none" kern="1200" dirty="0">
              <a:solidFill>
                <a:schemeClr val="tx1"/>
              </a:solidFill>
            </a:rPr>
            <a:t>, którzy nabyli kompetencje kluczowe po opuszczeniu programu</a:t>
          </a:r>
          <a:endParaRPr lang="pl-PL" sz="1600" b="1" u="none" kern="1200" dirty="0"/>
        </a:p>
      </dsp:txBody>
      <dsp:txXfrm>
        <a:off x="20655" y="7175"/>
        <a:ext cx="2799671" cy="1929940"/>
      </dsp:txXfrm>
    </dsp:sp>
    <dsp:sp modelId="{6057DA86-162F-440C-8D5E-0A6D86B8CF0F}">
      <dsp:nvSpPr>
        <dsp:cNvPr id="0" name=""/>
        <dsp:cNvSpPr/>
      </dsp:nvSpPr>
      <dsp:spPr>
        <a:xfrm rot="5400000">
          <a:off x="4316310" y="507272"/>
          <a:ext cx="193358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90000"/>
            </a:lnSpc>
            <a:spcBef>
              <a:spcPct val="0"/>
            </a:spcBef>
            <a:spcAft>
              <a:spcPct val="15000"/>
            </a:spcAft>
            <a:buChar char="••"/>
          </a:pPr>
          <a:r>
            <a:rPr lang="pl-PL" sz="1000" b="1" kern="1200" dirty="0">
              <a:solidFill>
                <a:schemeClr val="tx1"/>
              </a:solidFill>
              <a:latin typeface="+mn-lt"/>
            </a:rPr>
            <a:t>Liczba nauczycieli, które uzyskały kwalifikacje lub nabyły kompetencje po opuszczeniu programu.</a:t>
          </a:r>
        </a:p>
        <a:p>
          <a:pPr marL="57150" lvl="1" indent="-57150" algn="just" defTabSz="444500">
            <a:lnSpc>
              <a:spcPct val="90000"/>
            </a:lnSpc>
            <a:spcBef>
              <a:spcPct val="0"/>
            </a:spcBef>
            <a:spcAft>
              <a:spcPct val="15000"/>
            </a:spcAft>
            <a:buChar char="••"/>
          </a:pPr>
          <a:r>
            <a:rPr lang="pl-PL" sz="1000" b="1" kern="1200" dirty="0">
              <a:latin typeface="+mn-lt"/>
            </a:rPr>
            <a:t>Przez uzyskanie kwalifikacji należy rozumieć formalny wynik oceny i walidacji, uzyskany w momencie potwierdzenia przez właściwy organ, że dana osoba osiągnęła efekty uczenia się spełniające określone standardy. Tym samym uczestnika można uwzględnić w ww. wskaźniku jeżeli zda formalny egzamin potwierdzający zdobyte kwalifikacje. </a:t>
          </a:r>
          <a:endParaRPr lang="pl-PL" sz="1000" b="1" kern="1200" dirty="0">
            <a:solidFill>
              <a:srgbClr val="B466E0"/>
            </a:solidFill>
            <a:latin typeface="+mn-lt"/>
          </a:endParaRPr>
        </a:p>
        <a:p>
          <a:pPr marL="57150" lvl="1" indent="-57150" algn="just" defTabSz="444500">
            <a:lnSpc>
              <a:spcPct val="90000"/>
            </a:lnSpc>
            <a:spcBef>
              <a:spcPct val="0"/>
            </a:spcBef>
            <a:spcAft>
              <a:spcPct val="15000"/>
            </a:spcAft>
            <a:buChar char="••"/>
          </a:pPr>
          <a:r>
            <a:rPr lang="pl-PL" sz="1000" b="1" kern="1200" dirty="0">
              <a:solidFill>
                <a:srgbClr val="FF0000"/>
              </a:solidFill>
            </a:rPr>
            <a:t>Wystąpi np. w przypadku realizacji form wsparcia w ramach typu projektu 10.2.F, 10.2.G, 10.2.H </a:t>
          </a:r>
          <a:endParaRPr lang="pl-PL" sz="1000" b="1" kern="1200" dirty="0">
            <a:solidFill>
              <a:srgbClr val="B466E0"/>
            </a:solidFill>
            <a:latin typeface="+mn-lt"/>
          </a:endParaRPr>
        </a:p>
      </dsp:txBody>
      <dsp:txXfrm rot="5400000">
        <a:off x="4316310" y="507272"/>
        <a:ext cx="1933584" cy="4972332"/>
      </dsp:txXfrm>
    </dsp:sp>
    <dsp:sp modelId="{EC26B3CA-5F55-4ED6-AEA1-83422FEC2FA3}">
      <dsp:nvSpPr>
        <dsp:cNvPr id="0" name=""/>
        <dsp:cNvSpPr/>
      </dsp:nvSpPr>
      <dsp:spPr>
        <a:xfrm>
          <a:off x="0" y="2028468"/>
          <a:ext cx="2796936" cy="1929940"/>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REZULTATU nr 2</a:t>
          </a:r>
        </a:p>
        <a:p>
          <a:pPr lvl="0" algn="ctr" defTabSz="711200">
            <a:lnSpc>
              <a:spcPct val="90000"/>
            </a:lnSpc>
            <a:spcBef>
              <a:spcPct val="0"/>
            </a:spcBef>
            <a:spcAft>
              <a:spcPct val="35000"/>
            </a:spcAft>
          </a:pPr>
          <a:r>
            <a:rPr lang="pl-PL" sz="1600" b="1" u="none" kern="1200" dirty="0">
              <a:solidFill>
                <a:srgbClr val="FF0000"/>
              </a:solidFill>
            </a:rPr>
            <a:t>Liczba nauczycieli</a:t>
          </a:r>
          <a:r>
            <a:rPr lang="pl-PL" sz="1600" b="1" u="none" kern="1200" dirty="0">
              <a:solidFill>
                <a:schemeClr val="tx1"/>
              </a:solidFill>
            </a:rPr>
            <a:t>, którzy uzyskali kwalifikacje lub nabyli kompetencje po opuszczeniu programu</a:t>
          </a:r>
        </a:p>
      </dsp:txBody>
      <dsp:txXfrm>
        <a:off x="0" y="2028468"/>
        <a:ext cx="2796936" cy="1929940"/>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79444" y="-1522688"/>
          <a:ext cx="1817646"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szkół dla dzieci i młodzieży, w których pracownie przedmiotowe wykorzystują doposażenie zakupione dzięki EFS do prowadzenia zajęć edukacyjnych z przedmiotów przyrodniczych: przyrody, biologii, chemii, geografii i fizyki.</a:t>
          </a:r>
        </a:p>
        <a:p>
          <a:pPr marL="114300" lvl="1" indent="-114300" algn="just" defTabSz="533400">
            <a:lnSpc>
              <a:spcPct val="100000"/>
            </a:lnSpc>
            <a:spcBef>
              <a:spcPct val="0"/>
            </a:spcBef>
            <a:spcAft>
              <a:spcPts val="600"/>
            </a:spcAft>
            <a:buChar char="••"/>
          </a:pPr>
          <a:r>
            <a:rPr lang="pl-PL" sz="1200" b="1" kern="1200" dirty="0">
              <a:solidFill>
                <a:srgbClr val="B466E0"/>
              </a:solidFill>
            </a:rPr>
            <a:t>Uwaga! Nie wliczamy pracowni matematyki i pracowni TIK</a:t>
          </a:r>
          <a:endParaRPr lang="pl-PL" sz="1200" b="1" kern="1200" dirty="0"/>
        </a:p>
        <a:p>
          <a:pPr marL="114300" lvl="1" indent="-114300" algn="just" defTabSz="533400">
            <a:lnSpc>
              <a:spcPct val="100000"/>
            </a:lnSpc>
            <a:spcBef>
              <a:spcPct val="0"/>
            </a:spcBef>
            <a:spcAft>
              <a:spcPts val="600"/>
            </a:spcAft>
            <a:buChar char="••"/>
          </a:pPr>
          <a:r>
            <a:rPr lang="pl-PL" sz="1200" b="1" kern="1200" dirty="0">
              <a:solidFill>
                <a:srgbClr val="FF0000"/>
              </a:solidFill>
            </a:rPr>
            <a:t>Wystąpi np. w przypadku realizacji form wsparcia w ramach typu projektu 10.2.B, </a:t>
          </a:r>
          <a:endParaRPr lang="pl-PL" sz="1200" b="1" kern="1200" dirty="0"/>
        </a:p>
      </dsp:txBody>
      <dsp:txXfrm rot="5400000">
        <a:off x="4379444" y="-1522688"/>
        <a:ext cx="1817646" cy="4977192"/>
      </dsp:txXfrm>
    </dsp:sp>
    <dsp:sp modelId="{30A5BAFA-D867-4432-A555-078896BF780D}">
      <dsp:nvSpPr>
        <dsp:cNvPr id="0" name=""/>
        <dsp:cNvSpPr/>
      </dsp:nvSpPr>
      <dsp:spPr>
        <a:xfrm>
          <a:off x="20655" y="7022"/>
          <a:ext cx="2799671" cy="19318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REZULTATU nr 3</a:t>
          </a:r>
        </a:p>
        <a:p>
          <a:pPr lvl="0" algn="ctr" defTabSz="711200">
            <a:lnSpc>
              <a:spcPct val="90000"/>
            </a:lnSpc>
            <a:spcBef>
              <a:spcPct val="0"/>
            </a:spcBef>
            <a:spcAft>
              <a:spcPct val="35000"/>
            </a:spcAft>
          </a:pPr>
          <a:r>
            <a:rPr lang="pl-PL" sz="1600" b="1" u="none" kern="1200" dirty="0">
              <a:solidFill>
                <a:srgbClr val="FF0000"/>
              </a:solidFill>
            </a:rPr>
            <a:t>Liczba szkół</a:t>
          </a:r>
          <a:r>
            <a:rPr lang="pl-PL" sz="1600" b="1" u="none" kern="1200" dirty="0">
              <a:solidFill>
                <a:schemeClr val="tx1"/>
              </a:solidFill>
            </a:rPr>
            <a:t>, w których pracownie przedmiotowe wykorzystują doposażenie do prowadzenia zajęć edukacyjnych.</a:t>
          </a:r>
          <a:endParaRPr lang="pl-PL" sz="1600" b="1" u="none" kern="1200" dirty="0"/>
        </a:p>
      </dsp:txBody>
      <dsp:txXfrm>
        <a:off x="20655" y="7022"/>
        <a:ext cx="2799671" cy="1931874"/>
      </dsp:txXfrm>
    </dsp:sp>
    <dsp:sp modelId="{6057DA86-162F-440C-8D5E-0A6D86B8CF0F}">
      <dsp:nvSpPr>
        <dsp:cNvPr id="0" name=""/>
        <dsp:cNvSpPr/>
      </dsp:nvSpPr>
      <dsp:spPr>
        <a:xfrm rot="5400000">
          <a:off x="4394288" y="505857"/>
          <a:ext cx="1787957"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b="1" kern="1200" dirty="0">
              <a:solidFill>
                <a:schemeClr val="tx1"/>
              </a:solidFill>
              <a:latin typeface="+mn-lt"/>
            </a:rPr>
            <a:t>Liczba szkół dla dzieci i młodzieży oraz placówek systemu oświaty wykorzystujących do prowadzenia zajęć edukacyjnych sprzęt technologii informacyjno-edukacyjnych zakupiony dzięki EFS.</a:t>
          </a:r>
        </a:p>
        <a:p>
          <a:pPr marL="114300" lvl="1" indent="-114300" algn="just" defTabSz="622300">
            <a:lnSpc>
              <a:spcPct val="90000"/>
            </a:lnSpc>
            <a:spcBef>
              <a:spcPct val="0"/>
            </a:spcBef>
            <a:spcAft>
              <a:spcPct val="15000"/>
            </a:spcAft>
            <a:buChar char="••"/>
          </a:pPr>
          <a:r>
            <a:rPr lang="pl-PL" sz="1400" b="1" kern="1200" dirty="0">
              <a:solidFill>
                <a:srgbClr val="FF0000"/>
              </a:solidFill>
            </a:rPr>
            <a:t>Wystąpi np. w przypadku realizacji form wsparcia w ramach typu projektu 10.2.A, </a:t>
          </a:r>
          <a:endParaRPr lang="pl-PL" sz="1400" b="1" kern="1200" dirty="0">
            <a:solidFill>
              <a:srgbClr val="B466E0"/>
            </a:solidFill>
            <a:latin typeface="+mn-lt"/>
          </a:endParaRPr>
        </a:p>
      </dsp:txBody>
      <dsp:txXfrm rot="5400000">
        <a:off x="4394288" y="505857"/>
        <a:ext cx="1787957" cy="4977192"/>
      </dsp:txXfrm>
    </dsp:sp>
    <dsp:sp modelId="{EC26B3CA-5F55-4ED6-AEA1-83422FEC2FA3}">
      <dsp:nvSpPr>
        <dsp:cNvPr id="0" name=""/>
        <dsp:cNvSpPr/>
      </dsp:nvSpPr>
      <dsp:spPr>
        <a:xfrm>
          <a:off x="0" y="2028516"/>
          <a:ext cx="2799671" cy="19318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REZULTATU nr 4</a:t>
          </a:r>
        </a:p>
        <a:p>
          <a:pPr lvl="0" algn="ctr" defTabSz="711200">
            <a:lnSpc>
              <a:spcPct val="90000"/>
            </a:lnSpc>
            <a:spcBef>
              <a:spcPct val="0"/>
            </a:spcBef>
            <a:spcAft>
              <a:spcPct val="35000"/>
            </a:spcAft>
          </a:pPr>
          <a:r>
            <a:rPr lang="pl-PL" sz="1600" b="1" u="none" kern="1200" dirty="0">
              <a:solidFill>
                <a:srgbClr val="FF0000"/>
              </a:solidFill>
            </a:rPr>
            <a:t>Liczba szkół i placówek systemu oświaty</a:t>
          </a:r>
          <a:r>
            <a:rPr lang="pl-PL" sz="1600" b="1" u="none" kern="1200" dirty="0">
              <a:solidFill>
                <a:schemeClr val="tx1"/>
              </a:solidFill>
            </a:rPr>
            <a:t> wykorzystujących sprzęt TIK do prowadzenia zajęć edukacyjnych.</a:t>
          </a:r>
        </a:p>
      </dsp:txBody>
      <dsp:txXfrm>
        <a:off x="0" y="2028516"/>
        <a:ext cx="2799671" cy="193187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Wnioskodawca </a:t>
          </a:r>
          <a:r>
            <a:rPr lang="pl-PL" sz="1400" b="1" kern="1200" dirty="0"/>
            <a:t>jest uprawniony </a:t>
          </a:r>
          <a:r>
            <a:rPr lang="pl-PL" sz="1400" kern="1200" dirty="0"/>
            <a:t>do ubiegania się </a:t>
          </a:r>
          <a:br>
            <a:rPr lang="pl-PL" sz="1400" kern="1200" dirty="0"/>
          </a:br>
          <a:r>
            <a:rPr lang="pl-PL" sz="1400" kern="1200" dirty="0"/>
            <a:t>o wsparcie zgodnie z zapisami regulaminu konkursu.</a:t>
          </a:r>
          <a:endParaRPr lang="pl-PL" sz="1400" b="1" kern="1200" dirty="0"/>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3. </a:t>
          </a:r>
          <a:r>
            <a:rPr lang="pl-PL" sz="1600" b="1" kern="1200" dirty="0" err="1">
              <a:solidFill>
                <a:schemeClr val="tx1"/>
              </a:solidFill>
            </a:rPr>
            <a:t>Kwalifikowalność</a:t>
          </a:r>
          <a:r>
            <a:rPr lang="pl-PL" sz="1600" b="1" kern="1200" dirty="0">
              <a:solidFill>
                <a:schemeClr val="tx1"/>
              </a:solidFill>
            </a:rPr>
            <a:t> wnioskodawcy</a:t>
          </a:r>
          <a:endParaRPr lang="pl-PL" sz="1600" b="1" u="sng" kern="1200" dirty="0">
            <a:solidFill>
              <a:schemeClr val="tx1"/>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90000"/>
            </a:lnSpc>
            <a:spcBef>
              <a:spcPct val="0"/>
            </a:spcBef>
            <a:spcAft>
              <a:spcPct val="15000"/>
            </a:spcAft>
            <a:buChar char="••"/>
          </a:pPr>
          <a:r>
            <a:rPr lang="pl-PL" sz="1000" kern="1200" dirty="0"/>
            <a:t>Wybór partnerów został dokonany w sposób prawidłowy, to znaczy:</a:t>
          </a:r>
          <a:endParaRPr lang="pl-PL" sz="1000" b="1" kern="1200" dirty="0">
            <a:solidFill>
              <a:schemeClr val="tx1"/>
            </a:solidFill>
          </a:endParaRPr>
        </a:p>
        <a:p>
          <a:pPr marL="114300" lvl="2" indent="-57150" algn="just" defTabSz="355600">
            <a:lnSpc>
              <a:spcPct val="90000"/>
            </a:lnSpc>
            <a:spcBef>
              <a:spcPct val="0"/>
            </a:spcBef>
            <a:spcAft>
              <a:spcPct val="15000"/>
            </a:spcAft>
            <a:buChar char="••"/>
          </a:pPr>
          <a:r>
            <a:rPr lang="pl-PL" sz="800" kern="1200" dirty="0"/>
            <a:t>Wnioskodawca oraz partner/partnerzy </a:t>
          </a:r>
          <a:r>
            <a:rPr lang="pl-PL" sz="800" b="1" kern="1200" dirty="0"/>
            <a:t>nie stanowią podmiotów powiązanych </a:t>
          </a:r>
          <a:r>
            <a:rPr lang="pl-PL" sz="800" kern="1200" dirty="0"/>
            <a:t>w rozumieniu załącznika </a:t>
          </a:r>
          <a:br>
            <a:rPr lang="pl-PL" sz="800" kern="1200" dirty="0"/>
          </a:br>
          <a:r>
            <a:rPr lang="pl-PL" sz="800" kern="1200" dirty="0"/>
            <a:t>do rozporządzenia Komisji (UE) nr 651/2014 z dnia 17 czerwca 2014 r. uznającego niektóre rodzaje pomocy za zgodne z rynkiem wewnętrznym w zastosowaniu art. 107 i 108 Traktatu;</a:t>
          </a:r>
          <a:endParaRPr lang="pl-PL" sz="1000" b="1" kern="1200" dirty="0">
            <a:solidFill>
              <a:schemeClr val="tx1"/>
            </a:solidFill>
          </a:endParaRPr>
        </a:p>
        <a:p>
          <a:pPr marL="114300" lvl="2" indent="-57150" algn="just" defTabSz="355600">
            <a:lnSpc>
              <a:spcPct val="90000"/>
            </a:lnSpc>
            <a:spcBef>
              <a:spcPct val="0"/>
            </a:spcBef>
            <a:spcAft>
              <a:spcPct val="15000"/>
            </a:spcAft>
            <a:buChar char="••"/>
          </a:pPr>
          <a:r>
            <a:rPr lang="pl-PL" sz="800" kern="1200" dirty="0"/>
            <a:t>w przypadku, gdy Wnioskodawca jest podmiotem, o którym mowa w art. 3 ust. 1 ustawy z dnia 29 stycznia 2004 r. – prawo zamówień publicznych*, </a:t>
          </a:r>
          <a:r>
            <a:rPr lang="pl-PL" sz="800" b="1" kern="1200" dirty="0"/>
            <a:t>wybór partnerów spoza sektora finansów publicznych został dokonany z zachowaniem zasady przejrzystości i równego traktowania podmiotów</a:t>
          </a:r>
          <a:r>
            <a:rPr lang="pl-PL" sz="800" kern="1200" dirty="0"/>
            <a:t>;*</a:t>
          </a:r>
        </a:p>
        <a:p>
          <a:pPr marL="114300" lvl="2" indent="-57150" algn="just" defTabSz="355600">
            <a:lnSpc>
              <a:spcPct val="90000"/>
            </a:lnSpc>
            <a:spcBef>
              <a:spcPct val="0"/>
            </a:spcBef>
            <a:spcAft>
              <a:spcPct val="15000"/>
            </a:spcAft>
            <a:buChar char="••"/>
          </a:pPr>
          <a:r>
            <a:rPr lang="pl-PL" sz="800" kern="1200" dirty="0"/>
            <a:t>wybór partnerów spoza sektora finansów publicznych został dokonany </a:t>
          </a:r>
          <a:r>
            <a:rPr lang="pl-PL" sz="800" b="1" kern="1200" dirty="0"/>
            <a:t>przed złożeniem wniosku o dofinansowanie </a:t>
          </a:r>
          <a:r>
            <a:rPr lang="pl-PL" sz="800" kern="1200" dirty="0"/>
            <a:t>projektu partnerskiego.</a:t>
          </a: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rgbClr val="FF0000"/>
              </a:solidFill>
            </a:rPr>
            <a:t>4. Prawidłowość wyboru partnerów w projekcie</a:t>
          </a:r>
        </a:p>
      </dsp:txBody>
      <dsp:txXfrm>
        <a:off x="3797" y="1928015"/>
        <a:ext cx="2796936" cy="1598802"/>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08599" y="-1507058"/>
          <a:ext cx="1956615"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Wskaźnik odnosi się do liczby obiektów, które zaopatrzono w specjalne podjazdy, windy, urządzenia głośnomówiące, bądź inne udogodnienia (tj. usunięcie barier w dostępie, w szczególności barier architektonicznych) ułatwiające dostęp do tych obiektów i poruszanie się po nich osobom niepełnosprawnym ruchowo czy sensorycznie.</a:t>
          </a:r>
        </a:p>
        <a:p>
          <a:pPr marL="114300" lvl="1" indent="-114300" algn="just" defTabSz="533400">
            <a:lnSpc>
              <a:spcPct val="100000"/>
            </a:lnSpc>
            <a:spcBef>
              <a:spcPct val="0"/>
            </a:spcBef>
            <a:spcAft>
              <a:spcPts val="600"/>
            </a:spcAft>
            <a:buChar char="••"/>
          </a:pPr>
          <a:r>
            <a:rPr lang="pl-PL" sz="1200" b="1" kern="1200" dirty="0">
              <a:solidFill>
                <a:srgbClr val="FF0000"/>
              </a:solidFill>
            </a:rPr>
            <a:t>Wskaźnik należy wybrać bez względu na typ projektu i formy wsparcia (bez konieczności podawania wartości docelowej większej od 0)</a:t>
          </a:r>
        </a:p>
      </dsp:txBody>
      <dsp:txXfrm rot="5400000">
        <a:off x="4308599" y="-1507058"/>
        <a:ext cx="1956615" cy="4972332"/>
      </dsp:txXfrm>
    </dsp:sp>
    <dsp:sp modelId="{30A5BAFA-D867-4432-A555-078896BF780D}">
      <dsp:nvSpPr>
        <dsp:cNvPr id="0" name=""/>
        <dsp:cNvSpPr/>
      </dsp:nvSpPr>
      <dsp:spPr>
        <a:xfrm>
          <a:off x="20635" y="32699"/>
          <a:ext cx="2796936" cy="190673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HORYZONTALNY nr 1</a:t>
          </a:r>
        </a:p>
        <a:p>
          <a:pPr lvl="0" algn="ctr" defTabSz="711200">
            <a:lnSpc>
              <a:spcPct val="90000"/>
            </a:lnSpc>
            <a:spcBef>
              <a:spcPct val="0"/>
            </a:spcBef>
            <a:spcAft>
              <a:spcPct val="35000"/>
            </a:spcAft>
          </a:pPr>
          <a:r>
            <a:rPr lang="pl-PL" sz="1600" b="1" u="none" kern="1200" dirty="0">
              <a:solidFill>
                <a:srgbClr val="FF0000"/>
              </a:solidFill>
            </a:rPr>
            <a:t>Liczba obiektów </a:t>
          </a:r>
          <a:r>
            <a:rPr lang="pl-PL" sz="1600" b="1" u="none" kern="1200" dirty="0">
              <a:solidFill>
                <a:schemeClr val="tx1"/>
              </a:solidFill>
            </a:rPr>
            <a:t>dostosowanych do potrzeb osób z </a:t>
          </a:r>
          <a:r>
            <a:rPr lang="pl-PL" sz="1600" b="1" u="none" kern="1200" dirty="0" err="1">
              <a:solidFill>
                <a:schemeClr val="tx1"/>
              </a:solidFill>
            </a:rPr>
            <a:t>niepełnosprawnościami</a:t>
          </a:r>
          <a:endParaRPr lang="pl-PL" sz="1600" b="1" u="none" kern="1200" dirty="0"/>
        </a:p>
      </dsp:txBody>
      <dsp:txXfrm>
        <a:off x="20635" y="32699"/>
        <a:ext cx="2796936" cy="1906735"/>
      </dsp:txXfrm>
    </dsp:sp>
    <dsp:sp modelId="{6057DA86-162F-440C-8D5E-0A6D86B8CF0F}">
      <dsp:nvSpPr>
        <dsp:cNvPr id="0" name=""/>
        <dsp:cNvSpPr/>
      </dsp:nvSpPr>
      <dsp:spPr>
        <a:xfrm rot="5400000">
          <a:off x="4405921" y="517599"/>
          <a:ext cx="1764691" cy="497719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solidFill>
                <a:schemeClr val="tx1"/>
              </a:solidFill>
              <a:latin typeface="+mn-lt"/>
            </a:rPr>
            <a:t>Wskaźnik mierzy liczbę osób objętych szkoleniami/doradztwem w zakresie nabywania/doskonalenia umiejętności warunkujących efektywne korzystanie z mediów elektronicznych tj. m.in. korzystania z komputera, różnych rodzajów oprogramowania, </a:t>
          </a:r>
          <a:r>
            <a:rPr lang="pl-PL" sz="1200" b="1" kern="1200" dirty="0" err="1">
              <a:solidFill>
                <a:schemeClr val="tx1"/>
              </a:solidFill>
              <a:latin typeface="+mn-lt"/>
            </a:rPr>
            <a:t>internetu</a:t>
          </a:r>
          <a:r>
            <a:rPr lang="pl-PL" sz="1200" b="1" kern="1200" dirty="0">
              <a:solidFill>
                <a:schemeClr val="tx1"/>
              </a:solidFill>
              <a:latin typeface="+mn-lt"/>
            </a:rPr>
            <a:t> oraz kompetencji ściśle informatycznych (np. programowanie, zarządzanie bazami danych, administracja sieciami, administracja witrynami internetowymi).</a:t>
          </a:r>
        </a:p>
        <a:p>
          <a:pPr marL="114300" lvl="1" indent="-114300" algn="just" defTabSz="533400">
            <a:lnSpc>
              <a:spcPct val="90000"/>
            </a:lnSpc>
            <a:spcBef>
              <a:spcPct val="0"/>
            </a:spcBef>
            <a:spcAft>
              <a:spcPct val="15000"/>
            </a:spcAft>
            <a:buChar char="••"/>
          </a:pPr>
          <a:r>
            <a:rPr lang="pl-PL" sz="1200" b="1" kern="1200" dirty="0">
              <a:solidFill>
                <a:srgbClr val="FF0000"/>
              </a:solidFill>
            </a:rPr>
            <a:t>Wskaźnik należy wybrać bez względu na typ projektu i formy wsparcia (bez konieczności podawania wartości docelowej większej od 0)</a:t>
          </a:r>
          <a:endParaRPr lang="pl-PL" sz="1200" b="1" kern="1200" dirty="0">
            <a:solidFill>
              <a:srgbClr val="B466E0"/>
            </a:solidFill>
            <a:latin typeface="+mn-lt"/>
          </a:endParaRPr>
        </a:p>
      </dsp:txBody>
      <dsp:txXfrm rot="5400000">
        <a:off x="4405921" y="517599"/>
        <a:ext cx="1764691" cy="4977192"/>
      </dsp:txXfrm>
    </dsp:sp>
    <dsp:sp modelId="{EC26B3CA-5F55-4ED6-AEA1-83422FEC2FA3}">
      <dsp:nvSpPr>
        <dsp:cNvPr id="0" name=""/>
        <dsp:cNvSpPr/>
      </dsp:nvSpPr>
      <dsp:spPr>
        <a:xfrm>
          <a:off x="0" y="2052828"/>
          <a:ext cx="2799671" cy="190673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HORYZONTALNY nr 2</a:t>
          </a:r>
        </a:p>
        <a:p>
          <a:pPr lvl="0" algn="ctr" defTabSz="711200">
            <a:lnSpc>
              <a:spcPct val="90000"/>
            </a:lnSpc>
            <a:spcBef>
              <a:spcPct val="0"/>
            </a:spcBef>
            <a:spcAft>
              <a:spcPct val="35000"/>
            </a:spcAft>
          </a:pPr>
          <a:r>
            <a:rPr lang="pl-PL" sz="1600" b="1" u="none" kern="1200" dirty="0">
              <a:solidFill>
                <a:srgbClr val="FF0000"/>
              </a:solidFill>
            </a:rPr>
            <a:t>Liczba osób </a:t>
          </a:r>
          <a:r>
            <a:rPr lang="pl-PL" sz="1600" b="1" u="none" kern="1200" dirty="0">
              <a:solidFill>
                <a:schemeClr val="tx1"/>
              </a:solidFill>
            </a:rPr>
            <a:t>objętych szkoleniami/doradztwem w zakresie kompetencji cyfrowych</a:t>
          </a:r>
        </a:p>
      </dsp:txBody>
      <dsp:txXfrm>
        <a:off x="0" y="2052828"/>
        <a:ext cx="2799671" cy="1906735"/>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3310480" y="-505949"/>
          <a:ext cx="3960433"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Racjonalne usprawnienie oznacza konieczne i odpowiednie zmiany oraz dostosowania, nie nakładające nieproporcjonalnego lub nadmiernego obciążenia, rozpatrywane osobno dla każdego konkretnego przypadku, w celu zapewnienia osobom z </a:t>
          </a:r>
          <a:r>
            <a:rPr lang="pl-PL" sz="1200" b="1" kern="1200" dirty="0" err="1"/>
            <a:t>niepełnosprawnościami</a:t>
          </a:r>
          <a:r>
            <a:rPr lang="pl-PL" sz="1200" b="1" kern="1200" dirty="0"/>
            <a:t> możliwości korzystania z wszelkich praw człowieka i podstawowych wolności oraz ich wykonywania na zasadzie równości z innymi osobami. </a:t>
          </a:r>
        </a:p>
        <a:p>
          <a:pPr marL="114300" lvl="1" indent="-114300" algn="just" defTabSz="533400">
            <a:lnSpc>
              <a:spcPct val="100000"/>
            </a:lnSpc>
            <a:spcBef>
              <a:spcPct val="0"/>
            </a:spcBef>
            <a:spcAft>
              <a:spcPts val="600"/>
            </a:spcAft>
            <a:buChar char="••"/>
          </a:pPr>
          <a:r>
            <a:rPr lang="pl-PL" sz="1200" b="1" kern="1200" dirty="0"/>
            <a:t>Przykłady racjonalnych usprawnień: tłumacz języka migowego, transport niskopodłogowy, dostosowanie infrastruktury (nie tylko budynku ale też dostosowanie infrastruktury komputerowej np. programy powiększające, mówiące, drukarki materiałów w alfabecie Braille'a), osoby asystujące, odpowiednie dostosowanie wyżywienia.</a:t>
          </a:r>
        </a:p>
        <a:p>
          <a:pPr marL="114300" lvl="1" indent="-114300" algn="just" defTabSz="533400">
            <a:lnSpc>
              <a:spcPct val="100000"/>
            </a:lnSpc>
            <a:spcBef>
              <a:spcPct val="0"/>
            </a:spcBef>
            <a:spcAft>
              <a:spcPts val="600"/>
            </a:spcAft>
            <a:buChar char="••"/>
          </a:pPr>
          <a:r>
            <a:rPr lang="pl-PL" sz="1200" b="1" kern="1200" dirty="0"/>
            <a:t>Wskaźnik monitoruje projekty, w których zarówno na wstępie przewidziano działania usprawniające (projekty dedykowane w części lub całościowo osobom z niepełnosprawnością), jak i te, w których na etapie wdrażania uruchomiono mechanizm racjonalnych usprawnień.</a:t>
          </a:r>
        </a:p>
        <a:p>
          <a:pPr marL="114300" lvl="1" indent="-114300" algn="just" defTabSz="533400">
            <a:lnSpc>
              <a:spcPct val="100000"/>
            </a:lnSpc>
            <a:spcBef>
              <a:spcPct val="0"/>
            </a:spcBef>
            <a:spcAft>
              <a:spcPts val="600"/>
            </a:spcAft>
            <a:buChar char="••"/>
          </a:pPr>
          <a:r>
            <a:rPr lang="pl-PL" sz="1200" b="1" kern="1200" dirty="0">
              <a:solidFill>
                <a:srgbClr val="FF0000"/>
              </a:solidFill>
            </a:rPr>
            <a:t>Wskaźnik należy wybrać bez względu na typ projektu i formy wsparcia (bez konieczności podawania wartości docelowej większej od 0)</a:t>
          </a:r>
          <a:endParaRPr lang="pl-PL" sz="1200" b="1" kern="1200" dirty="0"/>
        </a:p>
      </dsp:txBody>
      <dsp:txXfrm rot="5400000">
        <a:off x="3310480" y="-505949"/>
        <a:ext cx="3960433" cy="4972332"/>
      </dsp:txXfrm>
    </dsp:sp>
    <dsp:sp modelId="{30A5BAFA-D867-4432-A555-078896BF780D}">
      <dsp:nvSpPr>
        <dsp:cNvPr id="0" name=""/>
        <dsp:cNvSpPr/>
      </dsp:nvSpPr>
      <dsp:spPr>
        <a:xfrm>
          <a:off x="24432" y="951412"/>
          <a:ext cx="2796936" cy="2086181"/>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u="sng" kern="1200" dirty="0">
              <a:solidFill>
                <a:schemeClr val="tx1"/>
              </a:solidFill>
            </a:rPr>
            <a:t>WSKAŹNIK HORYZONTALNY nr 3</a:t>
          </a:r>
        </a:p>
        <a:p>
          <a:pPr lvl="0" algn="ctr" defTabSz="711200">
            <a:lnSpc>
              <a:spcPct val="90000"/>
            </a:lnSpc>
            <a:spcBef>
              <a:spcPct val="0"/>
            </a:spcBef>
            <a:spcAft>
              <a:spcPct val="35000"/>
            </a:spcAft>
          </a:pPr>
          <a:r>
            <a:rPr lang="pl-PL" sz="1600" b="1" u="none" kern="1200" dirty="0">
              <a:solidFill>
                <a:srgbClr val="FF0000"/>
              </a:solidFill>
            </a:rPr>
            <a:t>Liczba projektów</a:t>
          </a:r>
          <a:r>
            <a:rPr lang="pl-PL" sz="1600" b="1" u="none" kern="1200" dirty="0">
              <a:solidFill>
                <a:schemeClr val="tx1"/>
              </a:solidFill>
            </a:rPr>
            <a:t>, w których sfinansowano koszty racjonalnych usprawnień dla osób z </a:t>
          </a:r>
          <a:r>
            <a:rPr lang="pl-PL" sz="1600" b="1" u="none" kern="1200" dirty="0" err="1">
              <a:solidFill>
                <a:schemeClr val="tx1"/>
              </a:solidFill>
            </a:rPr>
            <a:t>niepełnosprawnościami</a:t>
          </a:r>
          <a:endParaRPr lang="pl-PL" sz="1600" b="1" u="none" kern="1200" dirty="0"/>
        </a:p>
      </dsp:txBody>
      <dsp:txXfrm>
        <a:off x="24432" y="951412"/>
        <a:ext cx="2796936" cy="2086181"/>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100000"/>
            </a:lnSpc>
            <a:spcBef>
              <a:spcPct val="0"/>
            </a:spcBef>
            <a:spcAft>
              <a:spcPts val="600"/>
            </a:spcAft>
            <a:buChar char="••"/>
          </a:pPr>
          <a:r>
            <a:rPr lang="pl-PL" sz="1000" kern="1200" dirty="0"/>
            <a:t>Wnioskodawca oraz partnerzy (jeśli dotyczy) nie podlegają wykluczeniu </a:t>
          </a:r>
          <a:br>
            <a:rPr lang="pl-PL" sz="1000" kern="1200" dirty="0"/>
          </a:br>
          <a:r>
            <a:rPr lang="pl-PL" sz="1000" kern="1200" dirty="0"/>
            <a:t>z możliwości otrzymania dofinansowania ze środków Unii Europejskiej na podstawie:</a:t>
          </a:r>
          <a:endParaRPr lang="pl-PL" sz="1000" b="1" kern="1200" dirty="0"/>
        </a:p>
        <a:p>
          <a:pPr marL="114300" lvl="2" indent="-57150" algn="just" defTabSz="444500">
            <a:lnSpc>
              <a:spcPct val="90000"/>
            </a:lnSpc>
            <a:spcBef>
              <a:spcPct val="0"/>
            </a:spcBef>
            <a:spcAft>
              <a:spcPct val="15000"/>
            </a:spcAft>
            <a:buChar char="••"/>
          </a:pPr>
          <a:r>
            <a:rPr lang="pl-PL" sz="1000" kern="1200" dirty="0"/>
            <a:t>art. 207 ust. 4 ustawy z dnia 27 sierpnia 2009 r. o finansach publicznych</a:t>
          </a:r>
        </a:p>
        <a:p>
          <a:pPr marL="114300" lvl="2" indent="-57150" algn="just" defTabSz="444500">
            <a:lnSpc>
              <a:spcPct val="90000"/>
            </a:lnSpc>
            <a:spcBef>
              <a:spcPct val="0"/>
            </a:spcBef>
            <a:spcAft>
              <a:spcPct val="15000"/>
            </a:spcAft>
            <a:buChar char="••"/>
          </a:pPr>
          <a:r>
            <a:rPr lang="pl-PL" sz="1000" kern="1200" dirty="0"/>
            <a:t>art.12 ust. 1 </a:t>
          </a:r>
          <a:r>
            <a:rPr lang="pl-PL" sz="1000" kern="1200" dirty="0" err="1"/>
            <a:t>pkt</a:t>
          </a:r>
          <a:r>
            <a:rPr lang="pl-PL" sz="1000" kern="1200" dirty="0"/>
            <a:t> 1 ustawy z dnia 15 czerwca 2012 r. o skutkach powierzania wykonywania pracy cudzoziemcom przebywającym wbrew przepisom </a:t>
          </a:r>
          <a:br>
            <a:rPr lang="pl-PL" sz="1000" kern="1200" dirty="0"/>
          </a:br>
          <a:r>
            <a:rPr lang="pl-PL" sz="1000" kern="1200" dirty="0"/>
            <a:t>na terytorium Rzeczypospolitej Polskiej,</a:t>
          </a:r>
        </a:p>
        <a:p>
          <a:pPr marL="114300" lvl="2" indent="-57150" algn="just" defTabSz="444500">
            <a:lnSpc>
              <a:spcPct val="90000"/>
            </a:lnSpc>
            <a:spcBef>
              <a:spcPct val="0"/>
            </a:spcBef>
            <a:spcAft>
              <a:spcPct val="15000"/>
            </a:spcAft>
            <a:buChar char="••"/>
          </a:pPr>
          <a:r>
            <a:rPr lang="pl-PL" sz="1000" kern="1200" dirty="0"/>
            <a:t>art. 9 ust. 1 </a:t>
          </a:r>
          <a:r>
            <a:rPr lang="pl-PL" sz="1000" kern="1200" dirty="0" err="1"/>
            <a:t>pkt</a:t>
          </a:r>
          <a:r>
            <a:rPr lang="pl-PL" sz="1000" kern="1200" dirty="0"/>
            <a:t> 2a ustawy z dnia 28 października 2002 r. o odpowiedzialności podmiotów zbiorowych za czyny zabronione pod groźbą kary.</a:t>
          </a:r>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5. Niepodleganie wykluczeniu z możliwości otrzymania dofinansowania ze środków Unii Europejskiej</a:t>
          </a:r>
          <a:endParaRPr lang="pl-PL" sz="1600" b="1" u="sng" kern="1200" dirty="0">
            <a:solidFill>
              <a:schemeClr val="tx1"/>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90000"/>
            </a:lnSpc>
            <a:spcBef>
              <a:spcPct val="0"/>
            </a:spcBef>
            <a:spcAft>
              <a:spcPct val="15000"/>
            </a:spcAft>
            <a:buChar char="••"/>
          </a:pPr>
          <a:r>
            <a:rPr lang="pl-PL" sz="1000" kern="1200" dirty="0">
              <a:latin typeface="+mn-lt"/>
            </a:rPr>
            <a:t>Wnioskodawca złożył oświadczenie, że:</a:t>
          </a:r>
          <a:endParaRPr lang="pl-PL" sz="1000" b="1" kern="1200" dirty="0">
            <a:solidFill>
              <a:schemeClr val="tx1"/>
            </a:solidFill>
            <a:latin typeface="+mn-lt"/>
          </a:endParaRPr>
        </a:p>
        <a:p>
          <a:pPr marL="114300" lvl="2" indent="-57150" algn="just" defTabSz="444500">
            <a:lnSpc>
              <a:spcPct val="90000"/>
            </a:lnSpc>
            <a:spcBef>
              <a:spcPct val="0"/>
            </a:spcBef>
            <a:spcAft>
              <a:spcPct val="15000"/>
            </a:spcAft>
            <a:buChar char="••"/>
          </a:pPr>
          <a:r>
            <a:rPr lang="pl-PL" sz="1000" b="1" kern="1200" dirty="0">
              <a:latin typeface="+mn-lt"/>
            </a:rPr>
            <a:t>projekt nie został zakończony </a:t>
          </a:r>
          <a:r>
            <a:rPr lang="pl-PL" sz="1000" kern="1200" dirty="0">
              <a:latin typeface="+mn-lt"/>
            </a:rPr>
            <a:t>w rozumieniu art. 65 ust. 6,</a:t>
          </a:r>
        </a:p>
        <a:p>
          <a:pPr marL="114300" lvl="2" indent="-57150" algn="just" defTabSz="444500">
            <a:lnSpc>
              <a:spcPct val="90000"/>
            </a:lnSpc>
            <a:spcBef>
              <a:spcPct val="0"/>
            </a:spcBef>
            <a:spcAft>
              <a:spcPct val="15000"/>
            </a:spcAft>
            <a:buChar char="••"/>
          </a:pPr>
          <a:r>
            <a:rPr lang="pl-PL" sz="1000" b="1" kern="1200" dirty="0">
              <a:latin typeface="+mn-lt"/>
            </a:rPr>
            <a:t>nie rozpoczął realizacji projektu przed dniem złożenia wniosku o dofinansowanie</a:t>
          </a:r>
          <a:r>
            <a:rPr lang="pl-PL" sz="1000" kern="1200" dirty="0">
              <a:latin typeface="+mn-lt"/>
            </a:rPr>
            <a:t>, lub jeśli dotyczy</a:t>
          </a:r>
        </a:p>
        <a:p>
          <a:pPr marL="114300" lvl="2" indent="-57150" algn="just" defTabSz="444500">
            <a:lnSpc>
              <a:spcPct val="90000"/>
            </a:lnSpc>
            <a:spcBef>
              <a:spcPct val="0"/>
            </a:spcBef>
            <a:spcAft>
              <a:spcPct val="15000"/>
            </a:spcAft>
            <a:buChar char="••"/>
          </a:pPr>
          <a:r>
            <a:rPr lang="pl-PL" sz="1000" kern="1200" dirty="0">
              <a:latin typeface="+mn-lt"/>
            </a:rPr>
            <a:t>projekt nie obejmuje przedsięwzięć będących częścią operacji, które zostały objęte lub powinny były zostać objęte procedurą odzyskiwania środków zgodnie z art. 71 (trwałość operacji) w następstwie przeniesienia działalności produkcyjnej poza obszar objęty programem.</a:t>
          </a: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6. Zgodność z przepisami art. 65 ust. 6 i art. 125 ust. 3 lit. e) i f) Rozporządzenia Parlamentu Europejskiego i Rady (UE) nr 1303/2013 z dnia 17 grudnia 2013 r.</a:t>
          </a:r>
        </a:p>
      </dsp:txBody>
      <dsp:txXfrm>
        <a:off x="3797" y="1928015"/>
        <a:ext cx="2796936" cy="159880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W wyniku otrzymania przez projekt dofinansowania </a:t>
          </a:r>
          <a:br>
            <a:rPr lang="pl-PL" sz="1400" kern="1200" dirty="0"/>
          </a:br>
          <a:r>
            <a:rPr lang="pl-PL" sz="1400" kern="1200" dirty="0"/>
            <a:t>we wnioskowanej wysokości, na określone wydatki </a:t>
          </a:r>
          <a:r>
            <a:rPr lang="pl-PL" sz="1400" kern="1200" dirty="0" err="1"/>
            <a:t>kwalifikowalne</a:t>
          </a:r>
          <a:r>
            <a:rPr lang="pl-PL" sz="1400" kern="1200" dirty="0"/>
            <a:t>, w projekcie </a:t>
          </a:r>
          <a:r>
            <a:rPr lang="pl-PL" sz="1400" b="1" kern="1200" dirty="0"/>
            <a:t>nie dojdzie do podwójnego dofinansowania.</a:t>
          </a:r>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7. Zakaz podwójnego finansowania</a:t>
          </a:r>
          <a:endParaRPr lang="pl-PL" sz="1600" b="1" u="sng" kern="1200" dirty="0">
            <a:solidFill>
              <a:schemeClr val="tx1"/>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Wartość projektu nie przekracza poziomów określonych </a:t>
          </a:r>
          <a:br>
            <a:rPr lang="pl-PL" sz="1400" kern="1200" dirty="0"/>
          </a:br>
          <a:r>
            <a:rPr lang="pl-PL" sz="1400" kern="1200" dirty="0"/>
            <a:t>w regulaminie konkursu.</a:t>
          </a:r>
          <a:endParaRPr lang="pl-PL" sz="1400" b="1" kern="1200" dirty="0">
            <a:solidFill>
              <a:schemeClr val="tx1"/>
            </a:solidFill>
            <a:latin typeface="+mn-lt"/>
          </a:endParaRPr>
        </a:p>
        <a:p>
          <a:pPr marL="114300" lvl="1" indent="-114300" algn="just" defTabSz="622300">
            <a:lnSpc>
              <a:spcPct val="90000"/>
            </a:lnSpc>
            <a:spcBef>
              <a:spcPct val="0"/>
            </a:spcBef>
            <a:spcAft>
              <a:spcPct val="15000"/>
            </a:spcAft>
            <a:buChar char="••"/>
          </a:pPr>
          <a:r>
            <a:rPr lang="pl-PL" sz="1400" b="1" kern="1200" dirty="0">
              <a:solidFill>
                <a:schemeClr val="tx1"/>
              </a:solidFill>
              <a:latin typeface="+mn-lt"/>
            </a:rPr>
            <a:t>Minimalna wartość projektu: 50 000 PLN</a:t>
          </a: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8. </a:t>
          </a:r>
          <a:r>
            <a:rPr lang="pl-PL" sz="1600" b="1" kern="1200" dirty="0">
              <a:solidFill>
                <a:srgbClr val="FF0000"/>
              </a:solidFill>
            </a:rPr>
            <a:t>Minimalna/maksymalna wartość projektu</a:t>
          </a:r>
        </a:p>
      </dsp:txBody>
      <dsp:txXfrm>
        <a:off x="3797" y="1928015"/>
        <a:ext cx="2796936" cy="159880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Wnioskodawca zapewnił odpowiedni poziom wkładu własnego określony w regulaminie konkursu tj. </a:t>
          </a:r>
          <a:br>
            <a:rPr lang="pl-PL" sz="1400" kern="1200" dirty="0"/>
          </a:br>
          <a:r>
            <a:rPr lang="pl-PL" sz="1400" b="1" kern="1200" dirty="0"/>
            <a:t>5% wkładu własnego</a:t>
          </a:r>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rgbClr val="FF0000"/>
              </a:solidFill>
            </a:rPr>
            <a:t>9. Wkład własny</a:t>
          </a:r>
          <a:endParaRPr lang="pl-PL" sz="1600" b="1" u="sng" kern="1200" dirty="0">
            <a:solidFill>
              <a:srgbClr val="FF0000"/>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Okres realizacji projektu jest zgodny z podanym </a:t>
          </a:r>
          <a:br>
            <a:rPr lang="pl-PL" sz="1400" kern="1200" dirty="0"/>
          </a:br>
          <a:r>
            <a:rPr lang="pl-PL" sz="1400" kern="1200" dirty="0"/>
            <a:t>w regulaminie konkursu tj. </a:t>
          </a:r>
          <a:r>
            <a:rPr lang="pl-PL" sz="1400" b="1" kern="1200" dirty="0"/>
            <a:t>najpóźniejszy termin złożenia ostatniego wniosku o płatność to lipiec 2019 r. W związku z tym projekt musi zakończyć się do czerwca 2019 r.</a:t>
          </a:r>
          <a:endParaRPr lang="pl-PL" sz="1400" b="1" kern="1200" dirty="0">
            <a:solidFill>
              <a:schemeClr val="tx1"/>
            </a:solidFill>
            <a:latin typeface="+mn-lt"/>
          </a:endParaRPr>
        </a:p>
        <a:p>
          <a:pPr marL="114300" lvl="1" indent="-114300" algn="just" defTabSz="622300">
            <a:lnSpc>
              <a:spcPct val="90000"/>
            </a:lnSpc>
            <a:spcBef>
              <a:spcPct val="0"/>
            </a:spcBef>
            <a:spcAft>
              <a:spcPct val="15000"/>
            </a:spcAft>
            <a:buChar char="••"/>
          </a:pPr>
          <a:r>
            <a:rPr lang="pl-PL" sz="1400" b="1" kern="1200" dirty="0">
              <a:solidFill>
                <a:schemeClr val="tx1"/>
              </a:solidFill>
              <a:latin typeface="+mn-lt"/>
            </a:rPr>
            <a:t>np. można zaplanować projekt od września 2017 do czerwca 2019 tj. dwa lata szkolne 2017/2018 i 2018/2019 – 22 miesiące</a:t>
          </a: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rgbClr val="FF0000"/>
              </a:solidFill>
            </a:rPr>
            <a:t>10. Okres realizacji projektu</a:t>
          </a:r>
        </a:p>
      </dsp:txBody>
      <dsp:txXfrm>
        <a:off x="3797" y="1928015"/>
        <a:ext cx="2796936" cy="159880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100000"/>
            </a:lnSpc>
            <a:spcBef>
              <a:spcPct val="0"/>
            </a:spcBef>
            <a:spcAft>
              <a:spcPts val="600"/>
            </a:spcAft>
            <a:buChar char="••"/>
          </a:pPr>
          <a:r>
            <a:rPr lang="pl-PL" sz="1000" kern="1200" dirty="0"/>
            <a:t>W projekcie, w którym wartość wkładu publicznego (środków publicznych) </a:t>
          </a:r>
          <a:r>
            <a:rPr lang="pl-PL" sz="1000" b="1" kern="1200" dirty="0"/>
            <a:t>nie przekracza 100 000 EUR (tj. 441 410 PLN)</a:t>
          </a:r>
          <a:r>
            <a:rPr lang="pl-PL" sz="1000" kern="1200" dirty="0"/>
            <a:t> </a:t>
          </a:r>
          <a:r>
            <a:rPr lang="pl-PL" sz="1000" b="1" kern="1200" dirty="0"/>
            <a:t>zastosowano kwoty ryczałtowe</a:t>
          </a:r>
          <a:r>
            <a:rPr lang="pl-PL" sz="1000" kern="1200" dirty="0"/>
            <a:t>, o których mowa w </a:t>
          </a:r>
          <a:r>
            <a:rPr lang="pl-PL" sz="1000" i="1" kern="1200" dirty="0"/>
            <a:t>Wytycznych w zakresie </a:t>
          </a:r>
          <a:r>
            <a:rPr lang="pl-PL" sz="1000" i="1" kern="1200" dirty="0" err="1"/>
            <a:t>kwalifikowalności</a:t>
          </a:r>
          <a:r>
            <a:rPr lang="pl-PL" sz="1000" i="1" kern="1200" dirty="0"/>
            <a:t> wydatków w zakresie Europejskiego Funduszu Rozwoju Regionalnego, Europejskiego Funduszu Społecznego oraz Funduszu Spójności na lata 2014-2020</a:t>
          </a:r>
          <a:r>
            <a:rPr lang="pl-PL" sz="1000" kern="1200" dirty="0"/>
            <a:t>. W sytuacjach określonych w regulaminie konkursu zastosowano pozostałe uproszczone metody rozliczania wydatków, o których mowa w </a:t>
          </a:r>
          <a:r>
            <a:rPr lang="pl-PL" sz="1000" i="1" kern="1200" dirty="0"/>
            <a:t>Wytycznych w zakresie </a:t>
          </a:r>
          <a:r>
            <a:rPr lang="pl-PL" sz="1000" i="1" kern="1200" dirty="0" err="1"/>
            <a:t>kwalifikowalności</a:t>
          </a:r>
          <a:r>
            <a:rPr lang="pl-PL" sz="1000" i="1" kern="1200" dirty="0"/>
            <a:t> wydatków w zakresie Europejskiego Funduszu Rozwoju Regionalnego, Europejskiego Funduszu Społecznego oraz Funduszu Spójności na lata 2014-2020</a:t>
          </a:r>
          <a:r>
            <a:rPr lang="pl-PL" sz="1000" kern="1200" dirty="0"/>
            <a:t>. </a:t>
          </a:r>
          <a:endParaRPr lang="pl-PL" sz="1000" b="1" kern="1200" dirty="0"/>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rgbClr val="FF0000"/>
              </a:solidFill>
            </a:rPr>
            <a:t>11. Uproszczone metody rozliczania projektów</a:t>
          </a:r>
          <a:endParaRPr lang="pl-PL" sz="1600" b="1" u="sng" kern="1200" dirty="0">
            <a:solidFill>
              <a:srgbClr val="FF0000"/>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a:t>Czy Wnioskodawca </a:t>
          </a:r>
          <a:r>
            <a:rPr lang="pl-PL" sz="1400" b="1" kern="1200" dirty="0"/>
            <a:t>nie zalega z uiszczaniem podatków</a:t>
          </a:r>
          <a:r>
            <a:rPr lang="pl-PL" sz="1400" kern="1200" dirty="0"/>
            <a:t>, </a:t>
          </a:r>
          <a:br>
            <a:rPr lang="pl-PL" sz="1400" kern="1200" dirty="0"/>
          </a:br>
          <a:r>
            <a:rPr lang="pl-PL" sz="1400" kern="1200" dirty="0"/>
            <a:t>jak również z opłacaniem </a:t>
          </a:r>
          <a:r>
            <a:rPr lang="pl-PL" sz="1400" b="1" kern="1200" dirty="0"/>
            <a:t>składek na ubezpieczenie społeczne i zdrowotne, Fundusz Pracy, Państwowy Fundusz Rehabilitacji Osób Niepełnosprawnych</a:t>
          </a:r>
          <a:r>
            <a:rPr lang="pl-PL" sz="1400" kern="1200" dirty="0"/>
            <a:t> lub innych należności wymaganych odrębnymi przepisami prawa?</a:t>
          </a:r>
          <a:endParaRPr lang="pl-PL" sz="1400" b="1" kern="1200" dirty="0">
            <a:solidFill>
              <a:schemeClr val="tx1"/>
            </a:solidFill>
            <a:latin typeface="+mn-lt"/>
          </a:endParaRP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12. Kryterium niezalegania z należnościami</a:t>
          </a:r>
        </a:p>
      </dsp:txBody>
      <dsp:txXfrm>
        <a:off x="3797" y="1928015"/>
        <a:ext cx="2796936" cy="1598802"/>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100000"/>
            </a:lnSpc>
            <a:spcBef>
              <a:spcPct val="0"/>
            </a:spcBef>
            <a:spcAft>
              <a:spcPts val="600"/>
            </a:spcAft>
            <a:buChar char="••"/>
          </a:pPr>
          <a:r>
            <a:rPr lang="pl-PL" sz="1000" kern="1200" dirty="0" smtClean="0">
              <a:latin typeface="+mn-lt"/>
            </a:rPr>
            <a:t>Czy projekt jest zgodny z właściwym celem szczegółowym RPO WD 2014-2020 oraz w jaki sposób projekt przyczyni się do osiągnięcia celu szczegółowego RPO WD 2014-2020?</a:t>
          </a:r>
          <a:endParaRPr lang="pl-PL" sz="1000" b="1" kern="1200" dirty="0">
            <a:latin typeface="+mn-lt"/>
          </a:endParaRPr>
        </a:p>
        <a:p>
          <a:pPr marL="57150" lvl="1" indent="-57150" algn="just" defTabSz="444500">
            <a:lnSpc>
              <a:spcPct val="100000"/>
            </a:lnSpc>
            <a:spcBef>
              <a:spcPct val="0"/>
            </a:spcBef>
            <a:spcAft>
              <a:spcPts val="600"/>
            </a:spcAft>
            <a:buChar char="••"/>
          </a:pPr>
          <a:r>
            <a:rPr lang="pl-PL" sz="1000" kern="1200" dirty="0" smtClean="0">
              <a:latin typeface="+mn-lt"/>
            </a:rPr>
            <a:t>Czy potrzeba realizacji projektu jest wystarczająco uzasadniona i odpowiada na zdiagnozowany problem? </a:t>
          </a:r>
          <a:endParaRPr lang="pl-PL" sz="1000" b="1" kern="1200" dirty="0">
            <a:latin typeface="+mn-lt"/>
          </a:endParaRPr>
        </a:p>
        <a:p>
          <a:pPr marL="57150" lvl="1" indent="-57150" algn="just" defTabSz="444500">
            <a:lnSpc>
              <a:spcPct val="100000"/>
            </a:lnSpc>
            <a:spcBef>
              <a:spcPct val="0"/>
            </a:spcBef>
            <a:spcAft>
              <a:spcPts val="600"/>
            </a:spcAft>
            <a:buChar char="••"/>
          </a:pPr>
          <a:r>
            <a:rPr lang="pl-PL" sz="1000" kern="1200" dirty="0" smtClean="0">
              <a:latin typeface="+mn-lt"/>
            </a:rPr>
            <a:t>Czy zaplanowane w ramach projektu wartości wskaźników są adekwatne w stosunku do potrzeb i celów projektu, a założone do osiągnięcia wartości są realne? </a:t>
          </a:r>
          <a:endParaRPr lang="pl-PL" sz="1000" b="1" kern="1200" dirty="0">
            <a:latin typeface="+mn-lt"/>
          </a:endParaRPr>
        </a:p>
        <a:p>
          <a:pPr marL="57150" lvl="1" indent="-57150" algn="just" defTabSz="444500">
            <a:lnSpc>
              <a:spcPct val="100000"/>
            </a:lnSpc>
            <a:spcBef>
              <a:spcPct val="0"/>
            </a:spcBef>
            <a:spcAft>
              <a:spcPts val="600"/>
            </a:spcAft>
            <a:buChar char="••"/>
          </a:pPr>
          <a:r>
            <a:rPr lang="pl-PL" sz="1000" kern="1200" dirty="0" smtClean="0">
              <a:latin typeface="+mn-lt"/>
            </a:rPr>
            <a:t>Dodatkowo w przypadku projektów o wartości co najmniej 2 mln złotych:</a:t>
          </a:r>
          <a:endParaRPr lang="pl-PL" sz="1000" b="1" kern="1200" dirty="0">
            <a:latin typeface="+mn-lt"/>
          </a:endParaRPr>
        </a:p>
        <a:p>
          <a:pPr marL="57150" lvl="1" indent="-57150" algn="l" defTabSz="444500">
            <a:lnSpc>
              <a:spcPct val="90000"/>
            </a:lnSpc>
            <a:spcBef>
              <a:spcPct val="0"/>
            </a:spcBef>
            <a:spcAft>
              <a:spcPct val="15000"/>
            </a:spcAft>
            <a:buChar char="••"/>
          </a:pPr>
          <a:r>
            <a:rPr lang="pl-PL" sz="1000" kern="1200" dirty="0" smtClean="0">
              <a:latin typeface="+mn-lt"/>
            </a:rPr>
            <a:t>Czy przedstawiono wystarczający opis ryzyka nieosiągnięcia założeń projektu oraz zaplanowanych w ramach projektu działań zaradczych?</a:t>
          </a:r>
          <a:endParaRPr lang="pl-PL" sz="1000" kern="1200" dirty="0">
            <a:latin typeface="+mn-lt"/>
          </a:endParaRPr>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1. </a:t>
          </a:r>
          <a:r>
            <a:rPr lang="pl-PL" sz="1600" b="1" kern="1200" dirty="0" smtClean="0">
              <a:solidFill>
                <a:schemeClr val="tx1"/>
              </a:solidFill>
            </a:rPr>
            <a:t>Kryterium adekwatności celu projektu i założonych do osiągnięcia rezultatów</a:t>
          </a:r>
          <a:endParaRPr lang="pl-PL" sz="1600" b="1" u="sng" kern="1200" dirty="0">
            <a:solidFill>
              <a:schemeClr val="tx1"/>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90000"/>
            </a:lnSpc>
            <a:spcBef>
              <a:spcPct val="0"/>
            </a:spcBef>
            <a:spcAft>
              <a:spcPct val="15000"/>
            </a:spcAft>
            <a:buChar char="••"/>
          </a:pPr>
          <a:r>
            <a:rPr lang="pl-PL" sz="1000" kern="1200" dirty="0" smtClean="0">
              <a:latin typeface="+mn-lt"/>
            </a:rPr>
            <a:t>Czy dobór grupy docelowej jest adekwatny do założeń projektu oraz RPO WD 2014-2020, w tym czy zawiera wystarczający opis:</a:t>
          </a:r>
          <a:endParaRPr lang="pl-PL" sz="1000" b="1" kern="1200" dirty="0">
            <a:solidFill>
              <a:schemeClr val="tx1"/>
            </a:solidFill>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grupy docelowej, jaka będzie wspierana w ramach projektu;</a:t>
          </a:r>
          <a:endParaRPr lang="pl-PL" sz="1000" kern="1200" dirty="0">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potrzeb i oczekiwań uczestników projektu w kontekście wsparcia, które ma być udzielane w ramach projektu;</a:t>
          </a:r>
          <a:endParaRPr lang="pl-PL" sz="1000" kern="1200" dirty="0">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barier, na które napotykają uczestnicy projektu;</a:t>
          </a:r>
          <a:endParaRPr lang="pl-PL" sz="1000" kern="1200" dirty="0">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skali zainteresowania potencjalnych uczestników projektu;</a:t>
          </a:r>
          <a:endParaRPr lang="pl-PL" sz="1000" kern="1200" dirty="0">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sposobu rekrutacji uczestników projektu, w tym kryteriów rekrutacji zapewnienia dostępności rekrutacji dla osób z </a:t>
          </a:r>
          <a:r>
            <a:rPr lang="pl-PL" sz="1000" kern="1200" dirty="0" err="1" smtClean="0">
              <a:latin typeface="+mn-lt"/>
            </a:rPr>
            <a:t>niepełnosprawnościami</a:t>
          </a:r>
          <a:r>
            <a:rPr lang="pl-PL" sz="1000" kern="1200" dirty="0" smtClean="0">
              <a:latin typeface="+mn-lt"/>
            </a:rPr>
            <a:t>?</a:t>
          </a:r>
          <a:endParaRPr lang="pl-PL" sz="1000" kern="1200" dirty="0">
            <a:latin typeface="+mn-lt"/>
          </a:endParaRP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2. </a:t>
          </a:r>
          <a:r>
            <a:rPr lang="pl-PL" sz="1600" b="1" kern="1200" dirty="0" smtClean="0">
              <a:solidFill>
                <a:schemeClr val="tx1"/>
              </a:solidFill>
            </a:rPr>
            <a:t>Kryterium doboru grupy docelowej</a:t>
          </a:r>
          <a:endParaRPr lang="pl-PL" sz="1600" b="1" kern="1200" dirty="0">
            <a:solidFill>
              <a:schemeClr val="tx1"/>
            </a:solidFill>
          </a:endParaRPr>
        </a:p>
      </dsp:txBody>
      <dsp:txXfrm>
        <a:off x="3797" y="1928015"/>
        <a:ext cx="2796936" cy="1598802"/>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44500">
            <a:lnSpc>
              <a:spcPct val="100000"/>
            </a:lnSpc>
            <a:spcBef>
              <a:spcPct val="0"/>
            </a:spcBef>
            <a:spcAft>
              <a:spcPts val="600"/>
            </a:spcAft>
            <a:buChar char="••"/>
          </a:pPr>
          <a:r>
            <a:rPr lang="pl-PL" sz="1000" kern="1200" dirty="0" smtClean="0">
              <a:latin typeface="+mn-lt"/>
            </a:rPr>
            <a:t>Czy we wniosku o dofinansowanie projektu przedstawiono wystarczający opis:</a:t>
          </a:r>
          <a:endParaRPr lang="pl-PL" sz="1000" b="1" kern="1200" dirty="0">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zadań realizowanych w ramach projektu;</a:t>
          </a:r>
          <a:endParaRPr lang="pl-PL" sz="1000" kern="1200" dirty="0">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uzasadnienia potrzeby realizacji zadań w kontekście przedstawionej diagnozy;</a:t>
          </a:r>
          <a:endParaRPr lang="pl-PL" sz="1000" kern="1200" dirty="0">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wartości wskaźników, które zostaną osiągnięte w ramach zadań (jeśli dotyczy);</a:t>
          </a:r>
          <a:endParaRPr lang="pl-PL" sz="1000" kern="1200" dirty="0">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roli partnerów w  realizacji poszczególnych zadań jeśli przewidziano ich realizację w ramach partnerstwa wraz z uzasadnieniem (jeśli dotyczy);</a:t>
          </a:r>
          <a:endParaRPr lang="pl-PL" sz="1000" kern="1200" dirty="0">
            <a:latin typeface="+mn-lt"/>
          </a:endParaRPr>
        </a:p>
        <a:p>
          <a:pPr marL="114300" lvl="2" indent="-57150" algn="l" defTabSz="444500">
            <a:lnSpc>
              <a:spcPct val="90000"/>
            </a:lnSpc>
            <a:spcBef>
              <a:spcPct val="0"/>
            </a:spcBef>
            <a:spcAft>
              <a:spcPct val="15000"/>
            </a:spcAft>
            <a:buChar char="••"/>
          </a:pPr>
          <a:r>
            <a:rPr lang="pl-PL" sz="1000" kern="1200" dirty="0" smtClean="0">
              <a:latin typeface="+mn-lt"/>
            </a:rPr>
            <a:t>trwałości i wpływu rezultatów projektu(jeśli dotyczy)?</a:t>
          </a:r>
          <a:endParaRPr lang="pl-PL" sz="1000" kern="1200" dirty="0">
            <a:latin typeface="+mn-lt"/>
          </a:endParaRPr>
        </a:p>
        <a:p>
          <a:pPr marL="114300" lvl="2" indent="-57150" algn="l" defTabSz="444500">
            <a:lnSpc>
              <a:spcPct val="90000"/>
            </a:lnSpc>
            <a:spcBef>
              <a:spcPct val="0"/>
            </a:spcBef>
            <a:spcAft>
              <a:spcPct val="15000"/>
            </a:spcAft>
            <a:buChar char="••"/>
          </a:pPr>
          <a:r>
            <a:rPr lang="pl-PL" sz="1000" kern="1200" dirty="0" smtClean="0"/>
            <a:t>Czy przedstawiony harmonogram realizacji projektu jest racjonalny w stosunku do przedstawionego zakresu zadań w projekcie?</a:t>
          </a:r>
          <a:endParaRPr lang="pl-PL" sz="1000" kern="1200" dirty="0">
            <a:latin typeface="+mn-lt"/>
          </a:endParaRPr>
        </a:p>
      </dsp:txBody>
      <dsp:txXfrm rot="5400000">
        <a:off x="4367446" y="-1562914"/>
        <a:ext cx="1846501" cy="4972332"/>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3. </a:t>
          </a:r>
          <a:r>
            <a:rPr lang="pl-PL" sz="1600" b="1" kern="1200" dirty="0" smtClean="0">
              <a:solidFill>
                <a:schemeClr val="tx1"/>
              </a:solidFill>
            </a:rPr>
            <a:t>Kryterium trafności działań i racjonalności harmonogramu</a:t>
          </a:r>
          <a:endParaRPr lang="pl-PL" sz="1600" b="1" u="sng" kern="1200" dirty="0">
            <a:solidFill>
              <a:schemeClr val="tx1"/>
            </a:solidFill>
          </a:endParaRPr>
        </a:p>
      </dsp:txBody>
      <dsp:txXfrm>
        <a:off x="24432" y="129685"/>
        <a:ext cx="2796936" cy="1598802"/>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pl-PL" sz="1200" kern="1200" dirty="0" smtClean="0">
              <a:latin typeface="+mn-lt"/>
            </a:rPr>
            <a:t>Czy przedstawiony sposób zarządzania projektem jest adekwatny do zakresu projektu? </a:t>
          </a:r>
          <a:endParaRPr lang="pl-PL" sz="1200" b="1" kern="1200" dirty="0">
            <a:solidFill>
              <a:schemeClr val="tx1"/>
            </a:solidFill>
            <a:latin typeface="+mn-lt"/>
          </a:endParaRPr>
        </a:p>
        <a:p>
          <a:pPr marL="114300" lvl="1" indent="-114300" algn="l" defTabSz="533400">
            <a:lnSpc>
              <a:spcPct val="90000"/>
            </a:lnSpc>
            <a:spcBef>
              <a:spcPct val="0"/>
            </a:spcBef>
            <a:spcAft>
              <a:spcPct val="15000"/>
            </a:spcAft>
            <a:buChar char="••"/>
          </a:pPr>
          <a:r>
            <a:rPr lang="pl-PL" sz="1200" kern="1200" dirty="0" smtClean="0">
              <a:latin typeface="+mn-lt"/>
            </a:rPr>
            <a:t>Czy podmioty zaangażowane w realizację projektu posiadają odpowiedni potencjał (kadrowy, techniczny, finansowy) do realizacji projektu?</a:t>
          </a:r>
          <a:endParaRPr lang="pl-PL" sz="1200" kern="1200" dirty="0">
            <a:latin typeface="+mn-lt"/>
          </a:endParaRPr>
        </a:p>
      </dsp:txBody>
      <dsp:txXfrm rot="5400000">
        <a:off x="4485989" y="241250"/>
        <a:ext cx="1601821" cy="4972332"/>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4. </a:t>
          </a:r>
          <a:r>
            <a:rPr lang="pl-PL" sz="1600" b="1" kern="1200" dirty="0" smtClean="0">
              <a:solidFill>
                <a:schemeClr val="tx1"/>
              </a:solidFill>
            </a:rPr>
            <a:t>Kryterium adekwatności sposobu zarządzania oraz posiadanego potencjału </a:t>
          </a:r>
          <a:endParaRPr lang="pl-PL" sz="1600" b="1" kern="1200" dirty="0">
            <a:solidFill>
              <a:schemeClr val="tx1"/>
            </a:solidFill>
          </a:endParaRPr>
        </a:p>
      </dsp:txBody>
      <dsp:txXfrm>
        <a:off x="3797" y="1928015"/>
        <a:ext cx="2796936" cy="1598802"/>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B3C171-F262-490B-B8BB-BFFA46B0586B}">
      <dsp:nvSpPr>
        <dsp:cNvPr id="0" name=""/>
        <dsp:cNvSpPr/>
      </dsp:nvSpPr>
      <dsp:spPr>
        <a:xfrm rot="5400000">
          <a:off x="4167223" y="-1358961"/>
          <a:ext cx="2261022" cy="4978946"/>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kern="1200" dirty="0" smtClean="0"/>
            <a:t>Czy Wnioskodawca lub partnerzy w przypadku projektu realizowanego w partnerstwie, posiadają doświadczenie w realizacji przedsięwzięć, w tym przedsięwziąć finansowanych ze środków innych niż środki funduszu UE:</a:t>
          </a:r>
          <a:endParaRPr lang="pl-PL" sz="1200" b="1" kern="1200" dirty="0"/>
        </a:p>
        <a:p>
          <a:pPr marL="228600" lvl="2" indent="-114300" algn="l" defTabSz="533400">
            <a:lnSpc>
              <a:spcPct val="90000"/>
            </a:lnSpc>
            <a:spcBef>
              <a:spcPct val="0"/>
            </a:spcBef>
            <a:spcAft>
              <a:spcPct val="15000"/>
            </a:spcAft>
            <a:buChar char="••"/>
          </a:pPr>
          <a:r>
            <a:rPr lang="pl-PL" sz="1200" kern="1200" dirty="0" smtClean="0"/>
            <a:t>w obszarze, w którym udzielane będzie wsparcie przewidziane w ramach projektu oraz</a:t>
          </a:r>
          <a:endParaRPr lang="pl-PL" sz="1200" kern="1200" dirty="0"/>
        </a:p>
        <a:p>
          <a:pPr marL="228600" lvl="2" indent="-114300" algn="l" defTabSz="533400">
            <a:lnSpc>
              <a:spcPct val="90000"/>
            </a:lnSpc>
            <a:spcBef>
              <a:spcPct val="0"/>
            </a:spcBef>
            <a:spcAft>
              <a:spcPct val="15000"/>
            </a:spcAft>
            <a:buChar char="••"/>
          </a:pPr>
          <a:r>
            <a:rPr lang="pl-PL" sz="1200" kern="1200" dirty="0" smtClean="0"/>
            <a:t>na rzecz grupy docelowej, do której kierowane będzie wsparcie przewidziane w ramach projektu oraz</a:t>
          </a:r>
          <a:endParaRPr lang="pl-PL" sz="1200" kern="1200" dirty="0"/>
        </a:p>
        <a:p>
          <a:pPr marL="228600" lvl="2" indent="-114300" algn="l" defTabSz="533400">
            <a:lnSpc>
              <a:spcPct val="90000"/>
            </a:lnSpc>
            <a:spcBef>
              <a:spcPct val="0"/>
            </a:spcBef>
            <a:spcAft>
              <a:spcPct val="15000"/>
            </a:spcAft>
            <a:buChar char="••"/>
          </a:pPr>
          <a:r>
            <a:rPr lang="pl-PL" sz="1200" kern="1200" dirty="0" smtClean="0"/>
            <a:t>na określonym terytorium, którego dotyczyć będzie realizacja projektu?</a:t>
          </a:r>
          <a:endParaRPr lang="pl-PL" sz="1200" kern="1200" dirty="0"/>
        </a:p>
        <a:p>
          <a:pPr marL="228600" lvl="2" indent="-114300" algn="just" defTabSz="533400">
            <a:lnSpc>
              <a:spcPct val="100000"/>
            </a:lnSpc>
            <a:spcBef>
              <a:spcPct val="0"/>
            </a:spcBef>
            <a:spcAft>
              <a:spcPts val="600"/>
            </a:spcAft>
            <a:buChar char="••"/>
          </a:pPr>
          <a:endParaRPr lang="pl-PL" sz="1200" b="0" kern="1200" dirty="0"/>
        </a:p>
      </dsp:txBody>
      <dsp:txXfrm rot="5400000">
        <a:off x="4167223" y="-1358961"/>
        <a:ext cx="2261022" cy="4978946"/>
      </dsp:txXfrm>
    </dsp:sp>
    <dsp:sp modelId="{30A5BAFA-D867-4432-A555-078896BF780D}">
      <dsp:nvSpPr>
        <dsp:cNvPr id="0" name=""/>
        <dsp:cNvSpPr/>
      </dsp:nvSpPr>
      <dsp:spPr>
        <a:xfrm>
          <a:off x="24464" y="158798"/>
          <a:ext cx="2800657" cy="195771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5. </a:t>
          </a:r>
          <a:r>
            <a:rPr lang="pl-PL" sz="1600" b="1" kern="1200" dirty="0" smtClean="0">
              <a:solidFill>
                <a:schemeClr val="tx1"/>
              </a:solidFill>
            </a:rPr>
            <a:t>Kryterium doświadczenia</a:t>
          </a:r>
          <a:endParaRPr lang="pl-PL" sz="1600" b="1" u="sng" kern="1200" dirty="0">
            <a:solidFill>
              <a:schemeClr val="tx1"/>
            </a:solidFill>
          </a:endParaRPr>
        </a:p>
      </dsp:txBody>
      <dsp:txXfrm>
        <a:off x="24464" y="158798"/>
        <a:ext cx="2800657" cy="1957717"/>
      </dsp:txXfrm>
    </dsp:sp>
    <dsp:sp modelId="{6057DA86-162F-440C-8D5E-0A6D86B8CF0F}">
      <dsp:nvSpPr>
        <dsp:cNvPr id="0" name=""/>
        <dsp:cNvSpPr/>
      </dsp:nvSpPr>
      <dsp:spPr>
        <a:xfrm rot="5400000">
          <a:off x="4313225" y="850221"/>
          <a:ext cx="1961413" cy="4978946"/>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smtClean="0"/>
            <a:t>Czy budżet projektu został sporządzony w sposób prawidłowy?</a:t>
          </a:r>
          <a:endParaRPr lang="pl-PL" sz="1400" b="0" kern="1200" dirty="0">
            <a:solidFill>
              <a:schemeClr val="tx1"/>
            </a:solidFill>
          </a:endParaRPr>
        </a:p>
        <a:p>
          <a:pPr marL="114300" lvl="1" indent="-114300" algn="just" defTabSz="622300">
            <a:lnSpc>
              <a:spcPct val="90000"/>
            </a:lnSpc>
            <a:spcBef>
              <a:spcPct val="0"/>
            </a:spcBef>
            <a:spcAft>
              <a:spcPct val="15000"/>
            </a:spcAft>
            <a:buChar char="••"/>
          </a:pPr>
          <a:r>
            <a:rPr lang="pl-PL" sz="1400" kern="1200" dirty="0" smtClean="0"/>
            <a:t>Czy wysokość kosztów przypadających na jednego uczestnika projektu jest adekwatna do zakresu projektu oraz osiągniętych korzyści, a zaplanowane wydatki są racjonalne?</a:t>
          </a:r>
          <a:endParaRPr lang="pl-PL" sz="1400" b="0" kern="1200" dirty="0">
            <a:solidFill>
              <a:schemeClr val="tx1"/>
            </a:solidFill>
          </a:endParaRPr>
        </a:p>
      </dsp:txBody>
      <dsp:txXfrm rot="5400000">
        <a:off x="4313225" y="850221"/>
        <a:ext cx="1961413" cy="4978946"/>
      </dsp:txXfrm>
    </dsp:sp>
    <dsp:sp modelId="{EC26B3CA-5F55-4ED6-AEA1-83422FEC2FA3}">
      <dsp:nvSpPr>
        <dsp:cNvPr id="0" name=""/>
        <dsp:cNvSpPr/>
      </dsp:nvSpPr>
      <dsp:spPr>
        <a:xfrm>
          <a:off x="3802" y="2360835"/>
          <a:ext cx="2800657" cy="195771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pl-PL" sz="1600" b="1" kern="1200" dirty="0">
              <a:solidFill>
                <a:schemeClr val="tx1"/>
              </a:solidFill>
            </a:rPr>
            <a:t>6. </a:t>
          </a:r>
          <a:r>
            <a:rPr lang="pl-PL" sz="1600" b="1" kern="1200" dirty="0" smtClean="0">
              <a:solidFill>
                <a:schemeClr val="tx1"/>
              </a:solidFill>
            </a:rPr>
            <a:t>Kryterium budżetu projektu</a:t>
          </a:r>
          <a:endParaRPr lang="pl-PL" sz="1600" b="1" kern="1200" dirty="0">
            <a:solidFill>
              <a:schemeClr val="tx1"/>
            </a:solidFill>
          </a:endParaRPr>
        </a:p>
      </dsp:txBody>
      <dsp:txXfrm>
        <a:off x="3802" y="2360835"/>
        <a:ext cx="2800657" cy="195771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448" cy="496332"/>
          </a:xfrm>
          <a:prstGeom prst="rect">
            <a:avLst/>
          </a:prstGeom>
        </p:spPr>
        <p:txBody>
          <a:bodyPr vert="horz" lIns="92016" tIns="46008" rIns="92016" bIns="4600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sz="quarter" idx="1"/>
          </p:nvPr>
        </p:nvSpPr>
        <p:spPr>
          <a:xfrm>
            <a:off x="3850643" y="0"/>
            <a:ext cx="2945448" cy="496332"/>
          </a:xfrm>
          <a:prstGeom prst="rect">
            <a:avLst/>
          </a:prstGeom>
        </p:spPr>
        <p:txBody>
          <a:bodyPr vert="horz" lIns="92016" tIns="46008" rIns="92016" bIns="46008" rtlCol="0"/>
          <a:lstStyle>
            <a:lvl1pPr algn="r" eaLnBrk="1" fontAlgn="auto" hangingPunct="1">
              <a:spcBef>
                <a:spcPts val="0"/>
              </a:spcBef>
              <a:spcAft>
                <a:spcPts val="0"/>
              </a:spcAft>
              <a:defRPr sz="1200">
                <a:latin typeface="+mn-lt"/>
              </a:defRPr>
            </a:lvl1pPr>
          </a:lstStyle>
          <a:p>
            <a:pPr>
              <a:defRPr/>
            </a:pPr>
            <a:fld id="{B688C66A-7ED6-483F-9E7C-0CCE4F9518F8}" type="datetimeFigureOut">
              <a:rPr lang="pl-PL"/>
              <a:pPr>
                <a:defRPr/>
              </a:pPr>
              <a:t>2017-02-08</a:t>
            </a:fld>
            <a:endParaRPr lang="pl-PL"/>
          </a:p>
        </p:txBody>
      </p:sp>
      <p:sp>
        <p:nvSpPr>
          <p:cNvPr id="4" name="Symbol zastępczy stopki 3"/>
          <p:cNvSpPr>
            <a:spLocks noGrp="1"/>
          </p:cNvSpPr>
          <p:nvPr>
            <p:ph type="ftr" sz="quarter" idx="2"/>
          </p:nvPr>
        </p:nvSpPr>
        <p:spPr>
          <a:xfrm>
            <a:off x="0" y="9428716"/>
            <a:ext cx="2945448" cy="496332"/>
          </a:xfrm>
          <a:prstGeom prst="rect">
            <a:avLst/>
          </a:prstGeom>
        </p:spPr>
        <p:txBody>
          <a:bodyPr vert="horz" lIns="92016" tIns="46008" rIns="92016" bIns="46008" rtlCol="0" anchor="b"/>
          <a:lstStyle>
            <a:lvl1pPr algn="l" eaLnBrk="1" fontAlgn="auto" hangingPunct="1">
              <a:spcBef>
                <a:spcPts val="0"/>
              </a:spcBef>
              <a:spcAft>
                <a:spcPts val="0"/>
              </a:spcAft>
              <a:defRPr sz="1200">
                <a:latin typeface="+mn-lt"/>
              </a:defRPr>
            </a:lvl1pPr>
          </a:lstStyle>
          <a:p>
            <a:pPr>
              <a:defRPr/>
            </a:pPr>
            <a:endParaRPr lang="pl-PL"/>
          </a:p>
        </p:txBody>
      </p:sp>
      <p:sp>
        <p:nvSpPr>
          <p:cNvPr id="5" name="Symbol zastępczy numeru slajdu 4"/>
          <p:cNvSpPr>
            <a:spLocks noGrp="1"/>
          </p:cNvSpPr>
          <p:nvPr>
            <p:ph type="sldNum" sz="quarter" idx="3"/>
          </p:nvPr>
        </p:nvSpPr>
        <p:spPr>
          <a:xfrm>
            <a:off x="3850643" y="9428716"/>
            <a:ext cx="2945448" cy="496332"/>
          </a:xfrm>
          <a:prstGeom prst="rect">
            <a:avLst/>
          </a:prstGeom>
        </p:spPr>
        <p:txBody>
          <a:bodyPr vert="horz" wrap="square" lIns="92016" tIns="46008" rIns="92016" bIns="46008" numCol="1" anchor="b" anchorCtr="0" compatLnSpc="1">
            <a:prstTxWarp prst="textNoShape">
              <a:avLst/>
            </a:prstTxWarp>
          </a:bodyPr>
          <a:lstStyle>
            <a:lvl1pPr algn="r" eaLnBrk="1" hangingPunct="1">
              <a:defRPr sz="1200" smtClean="0">
                <a:latin typeface="Calibri" pitchFamily="34" charset="0"/>
              </a:defRPr>
            </a:lvl1pPr>
          </a:lstStyle>
          <a:p>
            <a:pPr>
              <a:defRPr/>
            </a:pPr>
            <a:fld id="{85E8E5BD-4DD8-453D-89E5-03D46FDD07D8}" type="slidenum">
              <a:rPr lang="pl-PL" altLang="pl-PL"/>
              <a:pPr>
                <a:defRPr/>
              </a:pPr>
              <a:t>‹#›</a:t>
            </a:fld>
            <a:endParaRPr lang="pl-PL" altLang="pl-PL"/>
          </a:p>
        </p:txBody>
      </p:sp>
    </p:spTree>
    <p:extLst>
      <p:ext uri="{BB962C8B-B14F-4D97-AF65-F5344CB8AC3E}">
        <p14:creationId xmlns:p14="http://schemas.microsoft.com/office/powerpoint/2010/main" xmlns="" val="166399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448" cy="496332"/>
          </a:xfrm>
          <a:prstGeom prst="rect">
            <a:avLst/>
          </a:prstGeom>
        </p:spPr>
        <p:txBody>
          <a:bodyPr vert="horz" lIns="92016" tIns="46008" rIns="92016" bIns="4600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idx="1"/>
          </p:nvPr>
        </p:nvSpPr>
        <p:spPr>
          <a:xfrm>
            <a:off x="3850643" y="0"/>
            <a:ext cx="2945448" cy="496332"/>
          </a:xfrm>
          <a:prstGeom prst="rect">
            <a:avLst/>
          </a:prstGeom>
        </p:spPr>
        <p:txBody>
          <a:bodyPr vert="horz" lIns="92016" tIns="46008" rIns="92016" bIns="46008" rtlCol="0"/>
          <a:lstStyle>
            <a:lvl1pPr algn="r" eaLnBrk="1" fontAlgn="auto" hangingPunct="1">
              <a:spcBef>
                <a:spcPts val="0"/>
              </a:spcBef>
              <a:spcAft>
                <a:spcPts val="0"/>
              </a:spcAft>
              <a:defRPr sz="1200">
                <a:latin typeface="+mn-lt"/>
              </a:defRPr>
            </a:lvl1pPr>
          </a:lstStyle>
          <a:p>
            <a:pPr>
              <a:defRPr/>
            </a:pPr>
            <a:fld id="{00445C91-8DAB-490C-B6CE-BB18AE0975C1}" type="datetimeFigureOut">
              <a:rPr lang="pl-PL"/>
              <a:pPr>
                <a:defRPr/>
              </a:pPr>
              <a:t>2017-02-08</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016" tIns="46008" rIns="92016" bIns="46008" rtlCol="0" anchor="ctr"/>
          <a:lstStyle/>
          <a:p>
            <a:pPr lvl="0"/>
            <a:endParaRPr lang="pl-PL" noProof="0"/>
          </a:p>
        </p:txBody>
      </p:sp>
      <p:sp>
        <p:nvSpPr>
          <p:cNvPr id="5" name="Symbol zastępczy notatek 4"/>
          <p:cNvSpPr>
            <a:spLocks noGrp="1"/>
          </p:cNvSpPr>
          <p:nvPr>
            <p:ph type="body" sz="quarter" idx="3"/>
          </p:nvPr>
        </p:nvSpPr>
        <p:spPr>
          <a:xfrm>
            <a:off x="680085" y="4715153"/>
            <a:ext cx="5437506" cy="4466987"/>
          </a:xfrm>
          <a:prstGeom prst="rect">
            <a:avLst/>
          </a:prstGeom>
        </p:spPr>
        <p:txBody>
          <a:bodyPr vert="horz" lIns="92016" tIns="46008" rIns="92016" bIns="46008"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0" y="9428716"/>
            <a:ext cx="2945448" cy="496332"/>
          </a:xfrm>
          <a:prstGeom prst="rect">
            <a:avLst/>
          </a:prstGeom>
        </p:spPr>
        <p:txBody>
          <a:bodyPr vert="horz" lIns="92016" tIns="46008" rIns="92016" bIns="46008" rtlCol="0" anchor="b"/>
          <a:lstStyle>
            <a:lvl1pPr algn="l" eaLnBrk="1" fontAlgn="auto" hangingPunct="1">
              <a:spcBef>
                <a:spcPts val="0"/>
              </a:spcBef>
              <a:spcAft>
                <a:spcPts val="0"/>
              </a:spcAft>
              <a:defRPr sz="1200">
                <a:latin typeface="+mn-lt"/>
              </a:defRPr>
            </a:lvl1pPr>
          </a:lstStyle>
          <a:p>
            <a:pPr>
              <a:defRPr/>
            </a:pPr>
            <a:endParaRPr lang="pl-PL"/>
          </a:p>
        </p:txBody>
      </p:sp>
      <p:sp>
        <p:nvSpPr>
          <p:cNvPr id="7" name="Symbol zastępczy numeru slajdu 6"/>
          <p:cNvSpPr>
            <a:spLocks noGrp="1"/>
          </p:cNvSpPr>
          <p:nvPr>
            <p:ph type="sldNum" sz="quarter" idx="5"/>
          </p:nvPr>
        </p:nvSpPr>
        <p:spPr>
          <a:xfrm>
            <a:off x="3850643" y="9428716"/>
            <a:ext cx="2945448" cy="496332"/>
          </a:xfrm>
          <a:prstGeom prst="rect">
            <a:avLst/>
          </a:prstGeom>
        </p:spPr>
        <p:txBody>
          <a:bodyPr vert="horz" wrap="square" lIns="92016" tIns="46008" rIns="92016" bIns="46008" numCol="1" anchor="b" anchorCtr="0" compatLnSpc="1">
            <a:prstTxWarp prst="textNoShape">
              <a:avLst/>
            </a:prstTxWarp>
          </a:bodyPr>
          <a:lstStyle>
            <a:lvl1pPr algn="r" eaLnBrk="1" hangingPunct="1">
              <a:defRPr sz="1200" smtClean="0">
                <a:latin typeface="Calibri" pitchFamily="34" charset="0"/>
              </a:defRPr>
            </a:lvl1pPr>
          </a:lstStyle>
          <a:p>
            <a:pPr>
              <a:defRPr/>
            </a:pPr>
            <a:fld id="{B4573C0A-C0D5-4F16-9BA5-9E769A2B763E}" type="slidenum">
              <a:rPr lang="pl-PL" altLang="pl-PL"/>
              <a:pPr>
                <a:defRPr/>
              </a:pPr>
              <a:t>‹#›</a:t>
            </a:fld>
            <a:endParaRPr lang="pl-PL" altLang="pl-PL"/>
          </a:p>
        </p:txBody>
      </p:sp>
    </p:spTree>
    <p:extLst>
      <p:ext uri="{BB962C8B-B14F-4D97-AF65-F5344CB8AC3E}">
        <p14:creationId xmlns:p14="http://schemas.microsoft.com/office/powerpoint/2010/main" xmlns="" val="1342011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pPr>
              <a:defRPr/>
            </a:pPr>
            <a:fld id="{B4573C0A-C0D5-4F16-9BA5-9E769A2B763E}" type="slidenum">
              <a:rPr lang="pl-PL" altLang="pl-PL" smtClean="0"/>
              <a:pPr>
                <a:defRPr/>
              </a:pPr>
              <a:t>1</a:t>
            </a:fld>
            <a:endParaRPr lang="pl-PL" altLang="pl-PL" dirty="0"/>
          </a:p>
        </p:txBody>
      </p:sp>
    </p:spTree>
    <p:extLst>
      <p:ext uri="{BB962C8B-B14F-4D97-AF65-F5344CB8AC3E}">
        <p14:creationId xmlns:p14="http://schemas.microsoft.com/office/powerpoint/2010/main" xmlns="" val="2540650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10</a:t>
            </a:fld>
            <a:endParaRPr lang="pl-PL" altLang="pl-PL"/>
          </a:p>
        </p:txBody>
      </p:sp>
    </p:spTree>
    <p:extLst>
      <p:ext uri="{BB962C8B-B14F-4D97-AF65-F5344CB8AC3E}">
        <p14:creationId xmlns:p14="http://schemas.microsoft.com/office/powerpoint/2010/main" xmlns="" val="51803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11</a:t>
            </a:fld>
            <a:endParaRPr lang="pl-PL" altLang="pl-PL"/>
          </a:p>
        </p:txBody>
      </p:sp>
    </p:spTree>
    <p:extLst>
      <p:ext uri="{BB962C8B-B14F-4D97-AF65-F5344CB8AC3E}">
        <p14:creationId xmlns:p14="http://schemas.microsoft.com/office/powerpoint/2010/main" xmlns="" val="51803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sz="1200" kern="1200" baseline="0" dirty="0">
              <a:solidFill>
                <a:schemeClr val="tx1"/>
              </a:solidFill>
              <a:latin typeface="+mn-lt"/>
              <a:ea typeface="+mn-ea"/>
              <a:cs typeface="+mn-cs"/>
            </a:endParaRPr>
          </a:p>
          <a:p>
            <a:r>
              <a:rPr lang="pl-PL" sz="1200" kern="1200" baseline="0" dirty="0">
                <a:solidFill>
                  <a:schemeClr val="tx1"/>
                </a:solidFill>
                <a:latin typeface="+mn-lt"/>
                <a:ea typeface="+mn-ea"/>
                <a:cs typeface="+mn-cs"/>
              </a:rPr>
              <a:t> co oznacza, że kryterium nie dotyczy: </a:t>
            </a:r>
          </a:p>
          <a:p>
            <a:r>
              <a:rPr lang="pl-PL" sz="1200" kern="1200" baseline="0" dirty="0">
                <a:solidFill>
                  <a:schemeClr val="tx1"/>
                </a:solidFill>
                <a:latin typeface="+mn-lt"/>
                <a:ea typeface="+mn-ea"/>
                <a:cs typeface="+mn-cs"/>
              </a:rPr>
              <a:t> szkół specjalnych, </a:t>
            </a:r>
          </a:p>
          <a:p>
            <a:r>
              <a:rPr lang="pl-PL" sz="1200" kern="1200" baseline="0" dirty="0">
                <a:solidFill>
                  <a:schemeClr val="tx1"/>
                </a:solidFill>
                <a:latin typeface="+mn-lt"/>
                <a:ea typeface="+mn-ea"/>
                <a:cs typeface="+mn-cs"/>
              </a:rPr>
              <a:t> młodzieżowych ośrodków wychowawczych, młodzieżowych ośrodków socjoterapii, specjalnych ośrodków szkolno-wychowawczych oraz specjalnych ośrodków wychowawczych dla dzieci i młodzieży wymagających stosowania specjalnej organizacji nauki, metod pracy i wychowania, </a:t>
            </a:r>
          </a:p>
          <a:p>
            <a:r>
              <a:rPr lang="pl-PL" sz="1200" kern="1200" baseline="0" dirty="0">
                <a:solidFill>
                  <a:schemeClr val="tx1"/>
                </a:solidFill>
                <a:latin typeface="+mn-lt"/>
                <a:ea typeface="+mn-ea"/>
                <a:cs typeface="+mn-cs"/>
              </a:rPr>
              <a:t> ośrodków umożliwiających dzieciom i młodzieży, o których mowa w art. 16 ust. 7 Ustawy o systemie oświaty, a także dzieciom i młodzieży z upośledzeniem umysłowym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sprzężonymi, realizację odpowiednio obowiązku, o którym mowa w art. 14 ust. 3, obowiązku szkolnego i obowiązku nauki </a:t>
            </a:r>
          </a:p>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12</a:t>
            </a:fld>
            <a:endParaRPr lang="pl-PL" altLang="pl-PL"/>
          </a:p>
        </p:txBody>
      </p:sp>
    </p:spTree>
    <p:extLst>
      <p:ext uri="{BB962C8B-B14F-4D97-AF65-F5344CB8AC3E}">
        <p14:creationId xmlns:p14="http://schemas.microsoft.com/office/powerpoint/2010/main" xmlns="" val="51803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13</a:t>
            </a:fld>
            <a:endParaRPr lang="pl-PL" altLang="pl-PL"/>
          </a:p>
        </p:txBody>
      </p:sp>
    </p:spTree>
    <p:extLst>
      <p:ext uri="{BB962C8B-B14F-4D97-AF65-F5344CB8AC3E}">
        <p14:creationId xmlns:p14="http://schemas.microsoft.com/office/powerpoint/2010/main" xmlns="" val="51803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14</a:t>
            </a:fld>
            <a:endParaRPr lang="pl-PL" altLang="pl-PL"/>
          </a:p>
        </p:txBody>
      </p:sp>
    </p:spTree>
    <p:extLst>
      <p:ext uri="{BB962C8B-B14F-4D97-AF65-F5344CB8AC3E}">
        <p14:creationId xmlns:p14="http://schemas.microsoft.com/office/powerpoint/2010/main" xmlns="" val="36504259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15</a:t>
            </a:fld>
            <a:endParaRPr lang="pl-PL" altLang="pl-PL"/>
          </a:p>
        </p:txBody>
      </p:sp>
    </p:spTree>
    <p:extLst>
      <p:ext uri="{BB962C8B-B14F-4D97-AF65-F5344CB8AC3E}">
        <p14:creationId xmlns:p14="http://schemas.microsoft.com/office/powerpoint/2010/main" xmlns="" val="139633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16</a:t>
            </a:fld>
            <a:endParaRPr lang="pl-PL" altLang="pl-PL"/>
          </a:p>
        </p:txBody>
      </p:sp>
    </p:spTree>
    <p:extLst>
      <p:ext uri="{BB962C8B-B14F-4D97-AF65-F5344CB8AC3E}">
        <p14:creationId xmlns:p14="http://schemas.microsoft.com/office/powerpoint/2010/main" xmlns="" val="24004376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17</a:t>
            </a:fld>
            <a:endParaRPr lang="pl-PL" altLang="pl-PL"/>
          </a:p>
        </p:txBody>
      </p:sp>
    </p:spTree>
    <p:extLst>
      <p:ext uri="{BB962C8B-B14F-4D97-AF65-F5344CB8AC3E}">
        <p14:creationId xmlns:p14="http://schemas.microsoft.com/office/powerpoint/2010/main" xmlns="" val="518036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18</a:t>
            </a:fld>
            <a:endParaRPr lang="pl-PL" altLang="pl-PL"/>
          </a:p>
        </p:txBody>
      </p:sp>
    </p:spTree>
    <p:extLst>
      <p:ext uri="{BB962C8B-B14F-4D97-AF65-F5344CB8AC3E}">
        <p14:creationId xmlns:p14="http://schemas.microsoft.com/office/powerpoint/2010/main" xmlns="" val="51803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19</a:t>
            </a:fld>
            <a:endParaRPr lang="pl-PL" altLang="pl-PL"/>
          </a:p>
        </p:txBody>
      </p:sp>
    </p:spTree>
    <p:extLst>
      <p:ext uri="{BB962C8B-B14F-4D97-AF65-F5344CB8AC3E}">
        <p14:creationId xmlns:p14="http://schemas.microsoft.com/office/powerpoint/2010/main" xmlns="" val="51803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a:t>
            </a:fld>
            <a:endParaRPr lang="pl-PL" altLang="pl-PL"/>
          </a:p>
        </p:txBody>
      </p:sp>
    </p:spTree>
    <p:extLst>
      <p:ext uri="{BB962C8B-B14F-4D97-AF65-F5344CB8AC3E}">
        <p14:creationId xmlns:p14="http://schemas.microsoft.com/office/powerpoint/2010/main" xmlns="" val="2526974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20</a:t>
            </a:fld>
            <a:endParaRPr lang="pl-PL" altLang="pl-PL"/>
          </a:p>
        </p:txBody>
      </p:sp>
    </p:spTree>
    <p:extLst>
      <p:ext uri="{BB962C8B-B14F-4D97-AF65-F5344CB8AC3E}">
        <p14:creationId xmlns:p14="http://schemas.microsoft.com/office/powerpoint/2010/main" xmlns="" val="518036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21</a:t>
            </a:fld>
            <a:endParaRPr lang="pl-PL" altLang="pl-PL"/>
          </a:p>
        </p:txBody>
      </p:sp>
    </p:spTree>
    <p:extLst>
      <p:ext uri="{BB962C8B-B14F-4D97-AF65-F5344CB8AC3E}">
        <p14:creationId xmlns:p14="http://schemas.microsoft.com/office/powerpoint/2010/main" xmlns="" val="1596325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charset="0"/>
              <a:buNone/>
              <a:tabLst/>
              <a:defRPr/>
            </a:pPr>
            <a:r>
              <a:rPr lang="pl-PL" altLang="pl-PL" b="0" u="none" dirty="0"/>
              <a:t>*M.in. jednostki sektora finansów</a:t>
            </a:r>
            <a:r>
              <a:rPr lang="pl-PL" altLang="pl-PL" b="0" u="none" baseline="0" dirty="0"/>
              <a:t> publicznych</a:t>
            </a:r>
          </a:p>
          <a:p>
            <a:pPr marL="0" marR="0" indent="0" algn="l" defTabSz="914400" rtl="0" eaLnBrk="0" fontAlgn="base" latinLnBrk="0" hangingPunct="0">
              <a:lnSpc>
                <a:spcPct val="100000"/>
              </a:lnSpc>
              <a:spcBef>
                <a:spcPct val="30000"/>
              </a:spcBef>
              <a:spcAft>
                <a:spcPct val="0"/>
              </a:spcAft>
              <a:buClrTx/>
              <a:buSzTx/>
              <a:buFont typeface="Arial" charset="0"/>
              <a:buNone/>
              <a:tabLst/>
              <a:defRPr/>
            </a:pPr>
            <a:r>
              <a:rPr lang="pl-PL" altLang="pl-PL" b="0" u="none" baseline="0" dirty="0"/>
              <a:t>*zasada przejrzystości i równego traktowania podmiotów (art. 33 ustawy wdrożeniowej)</a:t>
            </a:r>
          </a:p>
          <a:p>
            <a:r>
              <a:rPr lang="pl-PL" sz="1200" kern="1200" baseline="0" dirty="0">
                <a:solidFill>
                  <a:schemeClr val="tx1"/>
                </a:solidFill>
                <a:latin typeface="+mn-lt"/>
                <a:ea typeface="+mn-ea"/>
                <a:cs typeface="+mn-cs"/>
              </a:rPr>
              <a:t>Podmiot dokonując wyboru partnera spoza sektora finansów publicznych jest obowiązany w szczególności do:</a:t>
            </a:r>
          </a:p>
          <a:p>
            <a:r>
              <a:rPr lang="pl-PL" sz="1200" kern="1200" baseline="0" dirty="0">
                <a:solidFill>
                  <a:schemeClr val="tx1"/>
                </a:solidFill>
                <a:latin typeface="+mn-lt"/>
                <a:ea typeface="+mn-ea"/>
                <a:cs typeface="+mn-cs"/>
              </a:rPr>
              <a:t>1) ogłoszenia otwartego naboru partnerów na swojej stronie internetowej wraz ze wskazaniem co najmniej 21-dniowego</a:t>
            </a:r>
          </a:p>
          <a:p>
            <a:r>
              <a:rPr lang="pl-PL" sz="1200" kern="1200" baseline="0" dirty="0">
                <a:solidFill>
                  <a:schemeClr val="tx1"/>
                </a:solidFill>
                <a:latin typeface="+mn-lt"/>
                <a:ea typeface="+mn-ea"/>
                <a:cs typeface="+mn-cs"/>
              </a:rPr>
              <a:t>terminu na zgłaszanie się partnerów;</a:t>
            </a:r>
          </a:p>
          <a:p>
            <a:r>
              <a:rPr lang="pl-PL" sz="1200" kern="1200" baseline="0" dirty="0">
                <a:solidFill>
                  <a:schemeClr val="tx1"/>
                </a:solidFill>
                <a:latin typeface="+mn-lt"/>
                <a:ea typeface="+mn-ea"/>
                <a:cs typeface="+mn-cs"/>
              </a:rPr>
              <a:t>2) uwzględnienia przy wyborze partnerów: zgodności działania potencjalnego partnera z celami partnerstwa, deklarowanego</a:t>
            </a:r>
          </a:p>
          <a:p>
            <a:r>
              <a:rPr lang="pl-PL" sz="1200" kern="1200" baseline="0" dirty="0">
                <a:solidFill>
                  <a:schemeClr val="tx1"/>
                </a:solidFill>
                <a:latin typeface="+mn-lt"/>
                <a:ea typeface="+mn-ea"/>
                <a:cs typeface="+mn-cs"/>
              </a:rPr>
              <a:t>wkładu potencjalnego partnera w realizację celu partnerstwa, doświadczenia w realizacji projektów</a:t>
            </a:r>
          </a:p>
          <a:p>
            <a:r>
              <a:rPr lang="pl-PL" sz="1200" kern="1200" baseline="0" dirty="0">
                <a:solidFill>
                  <a:schemeClr val="tx1"/>
                </a:solidFill>
                <a:latin typeface="+mn-lt"/>
                <a:ea typeface="+mn-ea"/>
                <a:cs typeface="+mn-cs"/>
              </a:rPr>
              <a:t>o podobnym charakterze;</a:t>
            </a:r>
          </a:p>
          <a:p>
            <a:r>
              <a:rPr lang="pl-PL" sz="1200" kern="1200" baseline="0" dirty="0">
                <a:solidFill>
                  <a:schemeClr val="tx1"/>
                </a:solidFill>
                <a:latin typeface="+mn-lt"/>
                <a:ea typeface="+mn-ea"/>
                <a:cs typeface="+mn-cs"/>
              </a:rPr>
              <a:t>3) podania do publicznej wiadomości na swojej stronie internetowej informacji o podmiotach wybranych do pełnienia</a:t>
            </a:r>
          </a:p>
          <a:p>
            <a:r>
              <a:rPr lang="pl-PL" sz="1200" kern="1200" baseline="0" dirty="0">
                <a:solidFill>
                  <a:schemeClr val="tx1"/>
                </a:solidFill>
                <a:latin typeface="+mn-lt"/>
                <a:ea typeface="+mn-ea"/>
                <a:cs typeface="+mn-cs"/>
              </a:rPr>
              <a:t>funkcji partnera.</a:t>
            </a:r>
            <a:endParaRPr lang="pl-PL" altLang="pl-PL" b="0" u="none"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22</a:t>
            </a:fld>
            <a:endParaRPr lang="pl-PL" altLang="pl-PL"/>
          </a:p>
        </p:txBody>
      </p:sp>
    </p:spTree>
    <p:extLst>
      <p:ext uri="{BB962C8B-B14F-4D97-AF65-F5344CB8AC3E}">
        <p14:creationId xmlns:p14="http://schemas.microsoft.com/office/powerpoint/2010/main" xmlns="" val="40273648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23</a:t>
            </a:fld>
            <a:endParaRPr lang="pl-PL" altLang="pl-PL"/>
          </a:p>
        </p:txBody>
      </p:sp>
    </p:spTree>
    <p:extLst>
      <p:ext uri="{BB962C8B-B14F-4D97-AF65-F5344CB8AC3E}">
        <p14:creationId xmlns:p14="http://schemas.microsoft.com/office/powerpoint/2010/main" xmlns="" val="40273648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24</a:t>
            </a:fld>
            <a:endParaRPr lang="pl-PL" altLang="pl-PL"/>
          </a:p>
        </p:txBody>
      </p:sp>
    </p:spTree>
    <p:extLst>
      <p:ext uri="{BB962C8B-B14F-4D97-AF65-F5344CB8AC3E}">
        <p14:creationId xmlns:p14="http://schemas.microsoft.com/office/powerpoint/2010/main" xmlns="" val="4027364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25</a:t>
            </a:fld>
            <a:endParaRPr lang="pl-PL" altLang="pl-PL"/>
          </a:p>
        </p:txBody>
      </p:sp>
    </p:spTree>
    <p:extLst>
      <p:ext uri="{BB962C8B-B14F-4D97-AF65-F5344CB8AC3E}">
        <p14:creationId xmlns:p14="http://schemas.microsoft.com/office/powerpoint/2010/main" xmlns="" val="40273648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algn="just"/>
            <a:r>
              <a:rPr lang="pl-PL" sz="1200" b="0" u="sng" dirty="0">
                <a:latin typeface="+mn-lt"/>
              </a:rPr>
              <a:t>Przez wkład publiczny należy rozumieć </a:t>
            </a:r>
            <a:r>
              <a:rPr lang="pl-PL" sz="1200" b="1" u="sng" dirty="0">
                <a:latin typeface="+mn-lt"/>
              </a:rPr>
              <a:t>wszystkie środki publiczne w projekcie</a:t>
            </a:r>
            <a:r>
              <a:rPr lang="pl-PL" sz="1200" b="0" u="sng" dirty="0">
                <a:latin typeface="+mn-lt"/>
              </a:rPr>
              <a:t>, a więc sumę dofinansowania (środki EFS + dotacja celowa z budżetu państwa) wraz z wkładem własnym beneficjenta pochodzącym ze środków publicznych np. jednostki samorządu terytorialnego.</a:t>
            </a:r>
          </a:p>
          <a:p>
            <a:pPr algn="just"/>
            <a:endParaRPr lang="pl-PL" sz="1200" b="0" u="sng" dirty="0">
              <a:latin typeface="+mn-lt"/>
            </a:endParaRPr>
          </a:p>
          <a:p>
            <a:pPr algn="just"/>
            <a:r>
              <a:rPr lang="pl-PL" sz="1200" b="0" dirty="0"/>
              <a:t>Do przeliczenia ww. kwoty na PLN należy stosować miesięczny obrachunkowy kurs wymiany stosowany przez KE aktualny na dzień </a:t>
            </a:r>
            <a:r>
              <a:rPr lang="pl-PL" sz="1200" b="0" u="sng" dirty="0"/>
              <a:t>ogłoszenia konkursu</a:t>
            </a:r>
          </a:p>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0" u="sng" dirty="0"/>
          </a:p>
          <a:p>
            <a:pPr marL="0" marR="0" indent="0" algn="l" defTabSz="914400" rtl="0" eaLnBrk="0" fontAlgn="base" latinLnBrk="0" hangingPunct="0">
              <a:lnSpc>
                <a:spcPct val="100000"/>
              </a:lnSpc>
              <a:spcBef>
                <a:spcPct val="30000"/>
              </a:spcBef>
              <a:spcAft>
                <a:spcPct val="0"/>
              </a:spcAft>
              <a:buClrTx/>
              <a:buSzTx/>
              <a:buFontTx/>
              <a:buNone/>
              <a:tabLst/>
              <a:defRPr/>
            </a:pPr>
            <a:r>
              <a:rPr lang="pl-PL" sz="1200" kern="1200" baseline="0" dirty="0">
                <a:solidFill>
                  <a:schemeClr val="tx1"/>
                </a:solidFill>
                <a:latin typeface="+mn-lt"/>
                <a:ea typeface="+mn-ea"/>
                <a:cs typeface="+mn-cs"/>
              </a:rPr>
              <a:t>Kwotą ryczałtową jest kwota za wykonanie określonego/</a:t>
            </a:r>
            <a:r>
              <a:rPr lang="pl-PL" sz="1200" kern="1200" baseline="0" dirty="0" err="1">
                <a:solidFill>
                  <a:schemeClr val="tx1"/>
                </a:solidFill>
                <a:latin typeface="+mn-lt"/>
                <a:ea typeface="+mn-ea"/>
                <a:cs typeface="+mn-cs"/>
              </a:rPr>
              <a:t>ych</a:t>
            </a:r>
            <a:r>
              <a:rPr lang="pl-PL" sz="1200" kern="1200" baseline="0" dirty="0">
                <a:solidFill>
                  <a:schemeClr val="tx1"/>
                </a:solidFill>
                <a:latin typeface="+mn-lt"/>
                <a:ea typeface="+mn-ea"/>
                <a:cs typeface="+mn-cs"/>
              </a:rPr>
              <a:t> w projekcie zadania/zadań. Beneficjent we wniosku wykazuje, czy planuje rozliczać projekt jedną czy kilkoma kwotami. Co do zasady </a:t>
            </a:r>
            <a:r>
              <a:rPr lang="pl-PL" sz="1200" b="1" kern="1200" baseline="0" dirty="0">
                <a:solidFill>
                  <a:schemeClr val="tx1"/>
                </a:solidFill>
                <a:latin typeface="+mn-lt"/>
                <a:ea typeface="+mn-ea"/>
                <a:cs typeface="+mn-cs"/>
              </a:rPr>
              <a:t>jedno zadanie</a:t>
            </a:r>
            <a:r>
              <a:rPr lang="pl-PL" sz="1200" kern="1200" baseline="0" dirty="0">
                <a:solidFill>
                  <a:schemeClr val="tx1"/>
                </a:solidFill>
                <a:latin typeface="+mn-lt"/>
                <a:ea typeface="+mn-ea"/>
                <a:cs typeface="+mn-cs"/>
              </a:rPr>
              <a:t> powinno być rozliczane </a:t>
            </a:r>
            <a:r>
              <a:rPr lang="pl-PL" sz="1200" b="1" kern="1200" baseline="0" dirty="0">
                <a:solidFill>
                  <a:schemeClr val="tx1"/>
                </a:solidFill>
                <a:latin typeface="+mn-lt"/>
                <a:ea typeface="+mn-ea"/>
                <a:cs typeface="+mn-cs"/>
              </a:rPr>
              <a:t>jedną kwotą ryczałtową</a:t>
            </a:r>
            <a:r>
              <a:rPr lang="pl-PL" sz="1200" kern="1200" baseline="0" dirty="0">
                <a:solidFill>
                  <a:schemeClr val="tx1"/>
                </a:solidFill>
                <a:latin typeface="+mn-lt"/>
                <a:ea typeface="+mn-ea"/>
                <a:cs typeface="+mn-cs"/>
              </a:rPr>
              <a:t>. Dla każdej z kwot ryczałtowych należy wskazać twarde i mierzalne wskaźniki produktów. </a:t>
            </a:r>
            <a:endParaRPr lang="pl-PL" altLang="pl-PL" b="0"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26</a:t>
            </a:fld>
            <a:endParaRPr lang="pl-PL" altLang="pl-PL"/>
          </a:p>
        </p:txBody>
      </p:sp>
    </p:spTree>
    <p:extLst>
      <p:ext uri="{BB962C8B-B14F-4D97-AF65-F5344CB8AC3E}">
        <p14:creationId xmlns:p14="http://schemas.microsoft.com/office/powerpoint/2010/main" xmlns="" val="40273648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27</a:t>
            </a:fld>
            <a:endParaRPr lang="pl-PL" altLang="pl-PL"/>
          </a:p>
        </p:txBody>
      </p:sp>
    </p:spTree>
    <p:extLst>
      <p:ext uri="{BB962C8B-B14F-4D97-AF65-F5344CB8AC3E}">
        <p14:creationId xmlns:p14="http://schemas.microsoft.com/office/powerpoint/2010/main" xmlns="" val="33782352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28</a:t>
            </a:fld>
            <a:endParaRPr lang="pl-PL" altLang="pl-PL"/>
          </a:p>
        </p:txBody>
      </p:sp>
    </p:spTree>
    <p:extLst>
      <p:ext uri="{BB962C8B-B14F-4D97-AF65-F5344CB8AC3E}">
        <p14:creationId xmlns:p14="http://schemas.microsoft.com/office/powerpoint/2010/main" xmlns="" val="1510931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29</a:t>
            </a:fld>
            <a:endParaRPr lang="pl-PL" altLang="pl-PL"/>
          </a:p>
        </p:txBody>
      </p:sp>
    </p:spTree>
    <p:extLst>
      <p:ext uri="{BB962C8B-B14F-4D97-AF65-F5344CB8AC3E}">
        <p14:creationId xmlns:p14="http://schemas.microsoft.com/office/powerpoint/2010/main" xmlns="" val="820983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a:t>
            </a:fld>
            <a:endParaRPr lang="pl-PL" altLang="pl-PL"/>
          </a:p>
        </p:txBody>
      </p:sp>
    </p:spTree>
    <p:extLst>
      <p:ext uri="{BB962C8B-B14F-4D97-AF65-F5344CB8AC3E}">
        <p14:creationId xmlns:p14="http://schemas.microsoft.com/office/powerpoint/2010/main" xmlns="" val="17585303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30</a:t>
            </a:fld>
            <a:endParaRPr lang="pl-PL" altLang="pl-PL"/>
          </a:p>
        </p:txBody>
      </p:sp>
    </p:spTree>
    <p:extLst>
      <p:ext uri="{BB962C8B-B14F-4D97-AF65-F5344CB8AC3E}">
        <p14:creationId xmlns:p14="http://schemas.microsoft.com/office/powerpoint/2010/main" xmlns="" val="41777913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31</a:t>
            </a:fld>
            <a:endParaRPr lang="pl-PL" altLang="pl-PL"/>
          </a:p>
        </p:txBody>
      </p:sp>
    </p:spTree>
    <p:extLst>
      <p:ext uri="{BB962C8B-B14F-4D97-AF65-F5344CB8AC3E}">
        <p14:creationId xmlns:p14="http://schemas.microsoft.com/office/powerpoint/2010/main" xmlns="" val="21709414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32</a:t>
            </a:fld>
            <a:endParaRPr lang="pl-PL" altLang="pl-PL"/>
          </a:p>
        </p:txBody>
      </p:sp>
    </p:spTree>
    <p:extLst>
      <p:ext uri="{BB962C8B-B14F-4D97-AF65-F5344CB8AC3E}">
        <p14:creationId xmlns:p14="http://schemas.microsoft.com/office/powerpoint/2010/main" xmlns="" val="23831062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pl-PL" sz="1200" b="0" kern="1200" baseline="0" dirty="0">
                <a:solidFill>
                  <a:schemeClr val="tx1"/>
                </a:solidFill>
                <a:latin typeface="+mn-lt"/>
                <a:ea typeface="+mn-ea"/>
                <a:cs typeface="+mn-cs"/>
              </a:rPr>
              <a:t>Zasada zrównoważonego rozwoju oznacza, iż rozwój gospodarczy i cywilizacyjny nie powinien odbywać się kosztem wyczerpywania zasobów nieodnawialnych i niszczenia środowiska. Obecna generacja powinna zaspokajać swoje aspiracje rozwojowe bez naruszania zdolności do zaspokajania potrzeb i aspiracji rozwojowych przyszłych pokoleń. Kryterium zrównoważonego rozwoju powinno być w szczególności spełniane w kontekście wzajemnego rozwoju gospodarczego, społecznego i ochrony środowiska naturalnego, ze względu na to, że rozwój obu tych dziedzin pociąga za sobą zmiany w naturalnym otoczeniu człowieka. </a:t>
            </a:r>
            <a:endParaRPr lang="pl-PL" altLang="pl-PL" b="0"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33</a:t>
            </a:fld>
            <a:endParaRPr lang="pl-PL" altLang="pl-PL"/>
          </a:p>
        </p:txBody>
      </p:sp>
    </p:spTree>
    <p:extLst>
      <p:ext uri="{BB962C8B-B14F-4D97-AF65-F5344CB8AC3E}">
        <p14:creationId xmlns:p14="http://schemas.microsoft.com/office/powerpoint/2010/main" xmlns="" val="4565938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34</a:t>
            </a:fld>
            <a:endParaRPr lang="pl-PL" altLang="pl-PL"/>
          </a:p>
        </p:txBody>
      </p:sp>
    </p:spTree>
    <p:extLst>
      <p:ext uri="{BB962C8B-B14F-4D97-AF65-F5344CB8AC3E}">
        <p14:creationId xmlns:p14="http://schemas.microsoft.com/office/powerpoint/2010/main" xmlns="" val="31225938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35</a:t>
            </a:fld>
            <a:endParaRPr lang="pl-PL" altLang="pl-PL"/>
          </a:p>
        </p:txBody>
      </p:sp>
    </p:spTree>
    <p:extLst>
      <p:ext uri="{BB962C8B-B14F-4D97-AF65-F5344CB8AC3E}">
        <p14:creationId xmlns:p14="http://schemas.microsoft.com/office/powerpoint/2010/main" xmlns="" val="8912166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36</a:t>
            </a:fld>
            <a:endParaRPr lang="pl-PL" altLang="pl-PL"/>
          </a:p>
        </p:txBody>
      </p:sp>
    </p:spTree>
    <p:extLst>
      <p:ext uri="{BB962C8B-B14F-4D97-AF65-F5344CB8AC3E}">
        <p14:creationId xmlns:p14="http://schemas.microsoft.com/office/powerpoint/2010/main" xmlns="" val="8912166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37</a:t>
            </a:fld>
            <a:endParaRPr lang="pl-PL" altLang="pl-PL"/>
          </a:p>
        </p:txBody>
      </p:sp>
    </p:spTree>
    <p:extLst>
      <p:ext uri="{BB962C8B-B14F-4D97-AF65-F5344CB8AC3E}">
        <p14:creationId xmlns:p14="http://schemas.microsoft.com/office/powerpoint/2010/main" xmlns="" val="8912166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38</a:t>
            </a:fld>
            <a:endParaRPr lang="pl-PL" altLang="pl-PL"/>
          </a:p>
        </p:txBody>
      </p:sp>
    </p:spTree>
    <p:extLst>
      <p:ext uri="{BB962C8B-B14F-4D97-AF65-F5344CB8AC3E}">
        <p14:creationId xmlns:p14="http://schemas.microsoft.com/office/powerpoint/2010/main" xmlns="" val="8912166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r>
              <a:rPr lang="pl-PL" sz="1200" kern="1200" baseline="0" dirty="0">
                <a:solidFill>
                  <a:schemeClr val="tx1"/>
                </a:solidFill>
                <a:latin typeface="+mn-lt"/>
                <a:ea typeface="+mn-ea"/>
                <a:cs typeface="+mn-cs"/>
              </a:rPr>
              <a:t>Fakt nabycia kompetencji (przez uczniów i nauczycieli) odbywa się w oparciu o jednolite kryteria wypracowane na poziomie krajowym w ramach następujących etapów: </a:t>
            </a:r>
          </a:p>
          <a:p>
            <a:r>
              <a:rPr lang="pl-PL" sz="1200" kern="1200" baseline="0" dirty="0">
                <a:solidFill>
                  <a:schemeClr val="tx1"/>
                </a:solidFill>
                <a:latin typeface="+mn-lt"/>
                <a:ea typeface="+mn-ea"/>
                <a:cs typeface="+mn-cs"/>
              </a:rPr>
              <a:t>a) ETAP I – Zakres – zdefiniowanie w ramach wniosku o dofinansowanie lub w regulaminie konkursu grupy docelowej do objęcia wsparciem oraz wybranie obszaru interwencji EFS, który będzie poddany ocenie, </a:t>
            </a:r>
          </a:p>
          <a:p>
            <a:r>
              <a:rPr lang="pl-PL" sz="1200" kern="1200" baseline="0" dirty="0">
                <a:solidFill>
                  <a:schemeClr val="tx1"/>
                </a:solidFill>
                <a:latin typeface="+mn-lt"/>
                <a:ea typeface="+mn-ea"/>
                <a:cs typeface="+mn-cs"/>
              </a:rPr>
              <a:t>b) ETAP II – Wzorzec – zdefiniowanie we wniosku o dofinansowanie lub w regulaminie konkursu standardu wymagań, tj. efektów uczenia się, które osiągną uczestnicy w wyniku przeprowadzonych działań projektowych, </a:t>
            </a:r>
          </a:p>
          <a:p>
            <a:r>
              <a:rPr lang="pl-PL" sz="1200" kern="1200" baseline="0" dirty="0">
                <a:solidFill>
                  <a:schemeClr val="tx1"/>
                </a:solidFill>
                <a:latin typeface="+mn-lt"/>
                <a:ea typeface="+mn-ea"/>
                <a:cs typeface="+mn-cs"/>
              </a:rPr>
              <a:t>c) ETAP III – Ocena – przeprowadzenie weryfikacji na podstawie opracowanych kryteriów oceny po zakończeniu wsparcia udzielanego danej osobie, </a:t>
            </a:r>
          </a:p>
          <a:p>
            <a:r>
              <a:rPr lang="pl-PL" sz="1200" kern="1200" baseline="0" dirty="0">
                <a:solidFill>
                  <a:schemeClr val="tx1"/>
                </a:solidFill>
                <a:latin typeface="+mn-lt"/>
                <a:ea typeface="+mn-ea"/>
                <a:cs typeface="+mn-cs"/>
              </a:rPr>
              <a:t>d) ETAP IV – Porównanie – </a:t>
            </a:r>
            <a:r>
              <a:rPr lang="pl-PL" sz="1200" kern="1200" baseline="0" dirty="0" err="1">
                <a:solidFill>
                  <a:schemeClr val="tx1"/>
                </a:solidFill>
                <a:latin typeface="+mn-lt"/>
                <a:ea typeface="+mn-ea"/>
                <a:cs typeface="+mn-cs"/>
              </a:rPr>
              <a:t>porównanie</a:t>
            </a:r>
            <a:r>
              <a:rPr lang="pl-PL" sz="1200" kern="1200" baseline="0" dirty="0">
                <a:solidFill>
                  <a:schemeClr val="tx1"/>
                </a:solidFill>
                <a:latin typeface="+mn-lt"/>
                <a:ea typeface="+mn-ea"/>
                <a:cs typeface="+mn-cs"/>
              </a:rPr>
              <a:t> uzyskanych wyników etapu III (ocena) z przyjętymi wymaganiami (określonymi na etapie II efektami uczenia się) po zakończeniu wsparcia udzielanego danej osobie. </a:t>
            </a:r>
          </a:p>
          <a:p>
            <a:r>
              <a:rPr lang="pl-PL" sz="1200" kern="1200" baseline="0" dirty="0">
                <a:solidFill>
                  <a:schemeClr val="tx1"/>
                </a:solidFill>
                <a:latin typeface="+mn-lt"/>
                <a:ea typeface="+mn-ea"/>
                <a:cs typeface="+mn-cs"/>
              </a:rPr>
              <a:t>Kompetencja to wyodrębniony zestaw efektów uczenia się / kształcenia. Opis kompetencji zawiera jasno określone warunki, które powinien spełniać uczestnik projektu ubiegający się o nabycie kompetencji, tj. wyczerpującą informację o efektach uczenia się dla danej kompetencji oraz kryteria i metody ich weryfikacji. Wykazywać należy wyłącznie kompetencje osiągnięte w wyniku interwencji Europejskiego Funduszu Społecznego. 	</a:t>
            </a:r>
          </a:p>
          <a:p>
            <a:endParaRPr lang="pl-PL" sz="1200" kern="1200" dirty="0">
              <a:solidFill>
                <a:schemeClr val="tx1"/>
              </a:solidFill>
              <a:latin typeface="+mn-lt"/>
              <a:ea typeface="+mn-ea"/>
              <a:cs typeface="+mn-cs"/>
            </a:endParaRPr>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39</a:t>
            </a:fld>
            <a:endParaRPr lang="pl-PL" altLang="pl-PL"/>
          </a:p>
        </p:txBody>
      </p:sp>
    </p:spTree>
    <p:extLst>
      <p:ext uri="{BB962C8B-B14F-4D97-AF65-F5344CB8AC3E}">
        <p14:creationId xmlns:p14="http://schemas.microsoft.com/office/powerpoint/2010/main" xmlns="" val="891216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a:t>
            </a:fld>
            <a:endParaRPr lang="pl-PL" altLang="pl-PL"/>
          </a:p>
        </p:txBody>
      </p:sp>
    </p:spTree>
    <p:extLst>
      <p:ext uri="{BB962C8B-B14F-4D97-AF65-F5344CB8AC3E}">
        <p14:creationId xmlns:p14="http://schemas.microsoft.com/office/powerpoint/2010/main" xmlns="" val="17585303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sz="1200" kern="1200" dirty="0">
              <a:solidFill>
                <a:schemeClr val="tx1"/>
              </a:solidFill>
              <a:latin typeface="+mn-lt"/>
              <a:ea typeface="+mn-ea"/>
              <a:cs typeface="+mn-cs"/>
            </a:endParaRPr>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40</a:t>
            </a:fld>
            <a:endParaRPr lang="pl-PL" altLang="pl-PL"/>
          </a:p>
        </p:txBody>
      </p:sp>
    </p:spTree>
    <p:extLst>
      <p:ext uri="{BB962C8B-B14F-4D97-AF65-F5344CB8AC3E}">
        <p14:creationId xmlns:p14="http://schemas.microsoft.com/office/powerpoint/2010/main" xmlns="" val="8912166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41</a:t>
            </a:fld>
            <a:endParaRPr lang="pl-PL" altLang="pl-PL"/>
          </a:p>
        </p:txBody>
      </p:sp>
    </p:spTree>
    <p:extLst>
      <p:ext uri="{BB962C8B-B14F-4D97-AF65-F5344CB8AC3E}">
        <p14:creationId xmlns:p14="http://schemas.microsoft.com/office/powerpoint/2010/main" xmlns="" val="8912166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sz="1200" kern="1200" dirty="0">
              <a:solidFill>
                <a:schemeClr val="tx1"/>
              </a:solidFill>
              <a:latin typeface="+mn-lt"/>
              <a:ea typeface="+mn-ea"/>
              <a:cs typeface="+mn-cs"/>
            </a:endParaRPr>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42</a:t>
            </a:fld>
            <a:endParaRPr lang="pl-PL" altLang="pl-PL"/>
          </a:p>
        </p:txBody>
      </p:sp>
    </p:spTree>
    <p:extLst>
      <p:ext uri="{BB962C8B-B14F-4D97-AF65-F5344CB8AC3E}">
        <p14:creationId xmlns:p14="http://schemas.microsoft.com/office/powerpoint/2010/main" xmlns="" val="8912166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sz="1200" kern="1200" dirty="0">
              <a:solidFill>
                <a:schemeClr val="tx1"/>
              </a:solidFill>
              <a:latin typeface="+mn-lt"/>
              <a:ea typeface="+mn-ea"/>
              <a:cs typeface="+mn-cs"/>
            </a:endParaRPr>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43</a:t>
            </a:fld>
            <a:endParaRPr lang="pl-PL" altLang="pl-PL"/>
          </a:p>
        </p:txBody>
      </p:sp>
    </p:spTree>
    <p:extLst>
      <p:ext uri="{BB962C8B-B14F-4D97-AF65-F5344CB8AC3E}">
        <p14:creationId xmlns:p14="http://schemas.microsoft.com/office/powerpoint/2010/main" xmlns="" val="8912166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44</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45</a:t>
            </a:fld>
            <a:endParaRPr lang="pl-PL" altLang="pl-PL"/>
          </a:p>
        </p:txBody>
      </p:sp>
    </p:spTree>
    <p:extLst>
      <p:ext uri="{BB962C8B-B14F-4D97-AF65-F5344CB8AC3E}">
        <p14:creationId xmlns:p14="http://schemas.microsoft.com/office/powerpoint/2010/main" xmlns="" val="27493492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46</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47</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48</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49</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a:t>
            </a:fld>
            <a:endParaRPr lang="pl-PL" altLang="pl-PL"/>
          </a:p>
        </p:txBody>
      </p:sp>
    </p:spTree>
    <p:extLst>
      <p:ext uri="{BB962C8B-B14F-4D97-AF65-F5344CB8AC3E}">
        <p14:creationId xmlns:p14="http://schemas.microsoft.com/office/powerpoint/2010/main" xmlns="" val="15346141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50</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51</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52</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53</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54</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55</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56</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57</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58</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59</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a:t>
            </a:fld>
            <a:endParaRPr lang="pl-PL" altLang="pl-PL"/>
          </a:p>
        </p:txBody>
      </p:sp>
    </p:spTree>
    <p:extLst>
      <p:ext uri="{BB962C8B-B14F-4D97-AF65-F5344CB8AC3E}">
        <p14:creationId xmlns:p14="http://schemas.microsoft.com/office/powerpoint/2010/main" xmlns="" val="128863881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60</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61</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62</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63</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64</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65</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66</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67</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68</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69</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pl-PL" sz="1200" b="1" kern="1200" dirty="0">
                <a:solidFill>
                  <a:schemeClr val="tx1"/>
                </a:solidFill>
                <a:latin typeface="+mn-lt"/>
                <a:ea typeface="+mn-ea"/>
                <a:cs typeface="+mn-cs"/>
              </a:rPr>
              <a:t>Szkoła dla dorosłych</a:t>
            </a:r>
            <a:r>
              <a:rPr lang="pl-PL" sz="1200" kern="1200" dirty="0">
                <a:solidFill>
                  <a:schemeClr val="tx1"/>
                </a:solidFill>
                <a:latin typeface="+mn-lt"/>
                <a:ea typeface="+mn-ea"/>
                <a:cs typeface="+mn-cs"/>
              </a:rPr>
              <a:t> – szkoła, o której mowa w art. 3 </a:t>
            </a:r>
            <a:r>
              <a:rPr lang="pl-PL" sz="1200" kern="1200" dirty="0" err="1">
                <a:solidFill>
                  <a:schemeClr val="tx1"/>
                </a:solidFill>
                <a:latin typeface="+mn-lt"/>
                <a:ea typeface="+mn-ea"/>
                <a:cs typeface="+mn-cs"/>
              </a:rPr>
              <a:t>pkt</a:t>
            </a:r>
            <a:r>
              <a:rPr lang="pl-PL" sz="1200" kern="1200" dirty="0">
                <a:solidFill>
                  <a:schemeClr val="tx1"/>
                </a:solidFill>
                <a:latin typeface="+mn-lt"/>
                <a:ea typeface="+mn-ea"/>
                <a:cs typeface="+mn-cs"/>
              </a:rPr>
              <a:t> 15 ustawy o systemie oświaty.</a:t>
            </a:r>
          </a:p>
          <a:p>
            <a:r>
              <a:rPr lang="pl-PL" sz="800" kern="1200" dirty="0">
                <a:solidFill>
                  <a:schemeClr val="tx1"/>
                </a:solidFill>
                <a:latin typeface="+mn-lt"/>
                <a:ea typeface="+mn-ea"/>
                <a:cs typeface="+mn-cs"/>
              </a:rPr>
              <a:t>art. 3 </a:t>
            </a:r>
            <a:r>
              <a:rPr lang="pl-PL" sz="800" kern="1200" dirty="0" err="1">
                <a:solidFill>
                  <a:schemeClr val="tx1"/>
                </a:solidFill>
                <a:latin typeface="+mn-lt"/>
                <a:ea typeface="+mn-ea"/>
                <a:cs typeface="+mn-cs"/>
              </a:rPr>
              <a:t>pkt</a:t>
            </a:r>
            <a:r>
              <a:rPr lang="pl-PL" sz="800" kern="1200" dirty="0">
                <a:solidFill>
                  <a:schemeClr val="tx1"/>
                </a:solidFill>
                <a:latin typeface="+mn-lt"/>
                <a:ea typeface="+mn-ea"/>
                <a:cs typeface="+mn-cs"/>
              </a:rPr>
              <a:t> 15:</a:t>
            </a:r>
          </a:p>
          <a:p>
            <a:pPr marL="0" marR="0" indent="0" algn="l" defTabSz="914400" rtl="0" eaLnBrk="0" fontAlgn="base" latinLnBrk="0" hangingPunct="0">
              <a:lnSpc>
                <a:spcPct val="100000"/>
              </a:lnSpc>
              <a:spcBef>
                <a:spcPct val="30000"/>
              </a:spcBef>
              <a:spcAft>
                <a:spcPct val="0"/>
              </a:spcAft>
              <a:buClrTx/>
              <a:buSzTx/>
              <a:buFontTx/>
              <a:buNone/>
              <a:tabLst/>
              <a:defRPr/>
            </a:pPr>
            <a:r>
              <a:rPr lang="pl-PL" sz="1200" kern="1200" dirty="0">
                <a:solidFill>
                  <a:schemeClr val="tx1"/>
                </a:solidFill>
                <a:latin typeface="+mn-lt"/>
                <a:ea typeface="+mn-ea"/>
                <a:cs typeface="+mn-cs"/>
              </a:rPr>
              <a:t>należy przez to rozumieć szkoły, o których mowa w art. 9 ust. 1 </a:t>
            </a:r>
            <a:r>
              <a:rPr lang="pl-PL" sz="1200" kern="1200" dirty="0" err="1">
                <a:solidFill>
                  <a:schemeClr val="tx1"/>
                </a:solidFill>
                <a:latin typeface="+mn-lt"/>
                <a:ea typeface="+mn-ea"/>
                <a:cs typeface="+mn-cs"/>
              </a:rPr>
              <a:t>pkt</a:t>
            </a:r>
            <a:r>
              <a:rPr lang="pl-PL" sz="1200" kern="1200" dirty="0">
                <a:solidFill>
                  <a:schemeClr val="tx1"/>
                </a:solidFill>
                <a:latin typeface="+mn-lt"/>
                <a:ea typeface="+mn-ea"/>
                <a:cs typeface="+mn-cs"/>
              </a:rPr>
              <a:t> 1, 2 i 3 lit. b i d (podstawowa, gimnazjum, liceum ogólnokształcące, szkoła policealna), w których stosuje się odrębną organizację kształcenia i do których są przyjmowane osoby mające 18 lat, a także kończące 18 lat w roku kalendarzowym, w którym są przyjmowane do szkoły;</a:t>
            </a:r>
          </a:p>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a:t>
            </a:fld>
            <a:endParaRPr lang="pl-PL" altLang="pl-PL"/>
          </a:p>
        </p:txBody>
      </p:sp>
    </p:spTree>
    <p:extLst>
      <p:ext uri="{BB962C8B-B14F-4D97-AF65-F5344CB8AC3E}">
        <p14:creationId xmlns:p14="http://schemas.microsoft.com/office/powerpoint/2010/main" xmlns="" val="128863881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r>
              <a:rPr lang="pl-PL" altLang="pl-PL" sz="800" b="0" u="none" dirty="0"/>
              <a:t>Zajęcia</a:t>
            </a:r>
            <a:r>
              <a:rPr lang="pl-PL" altLang="pl-PL" sz="800" b="0" u="none" baseline="0" dirty="0"/>
              <a:t> rozwijające uzdolnienia – 8 uczniów/45 min</a:t>
            </a:r>
          </a:p>
          <a:p>
            <a:r>
              <a:rPr lang="pl-PL" altLang="pl-PL" sz="800" b="0" u="none" baseline="0" dirty="0"/>
              <a:t>Zajęcia dydaktyczno-wyrównawcze – 8 uczniów/45 min</a:t>
            </a:r>
          </a:p>
          <a:p>
            <a:r>
              <a:rPr lang="pl-PL" altLang="pl-PL" sz="800" b="0" u="none" baseline="0" dirty="0"/>
              <a:t>Zajęcia korekcyjno-kompensacyjne – 5 uczniów/60 min</a:t>
            </a:r>
          </a:p>
          <a:p>
            <a:r>
              <a:rPr lang="pl-PL" altLang="pl-PL" sz="800" b="0" u="none" baseline="0" dirty="0"/>
              <a:t>Zajęcia logopedyczne – 4 uczniów/60 min</a:t>
            </a:r>
          </a:p>
          <a:p>
            <a:r>
              <a:rPr lang="pl-PL" altLang="pl-PL" sz="800" b="0" u="none" baseline="0" dirty="0"/>
              <a:t>Zajęcia socjoterapeutyczne – 10 uczniów/60 min</a:t>
            </a:r>
            <a:endParaRPr lang="pl-PL" altLang="pl-PL" sz="800" b="0" u="none"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70</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71</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72</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73</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74</a:t>
            </a:fld>
            <a:endParaRPr lang="pl-PL" altLang="pl-PL"/>
          </a:p>
        </p:txBody>
      </p:sp>
    </p:spTree>
    <p:extLst>
      <p:ext uri="{BB962C8B-B14F-4D97-AF65-F5344CB8AC3E}">
        <p14:creationId xmlns:p14="http://schemas.microsoft.com/office/powerpoint/2010/main" xmlns="" val="294945531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75</a:t>
            </a:fld>
            <a:endParaRPr lang="pl-PL" altLang="pl-PL"/>
          </a:p>
        </p:txBody>
      </p:sp>
    </p:spTree>
    <p:extLst>
      <p:ext uri="{BB962C8B-B14F-4D97-AF65-F5344CB8AC3E}">
        <p14:creationId xmlns:p14="http://schemas.microsoft.com/office/powerpoint/2010/main" xmlns="" val="197654648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76</a:t>
            </a:fld>
            <a:endParaRPr lang="pl-PL" altLang="pl-PL"/>
          </a:p>
        </p:txBody>
      </p:sp>
    </p:spTree>
    <p:extLst>
      <p:ext uri="{BB962C8B-B14F-4D97-AF65-F5344CB8AC3E}">
        <p14:creationId xmlns:p14="http://schemas.microsoft.com/office/powerpoint/2010/main" xmlns="" val="96651077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77</a:t>
            </a:fld>
            <a:endParaRPr lang="pl-PL" altLang="pl-PL"/>
          </a:p>
        </p:txBody>
      </p:sp>
    </p:spTree>
    <p:extLst>
      <p:ext uri="{BB962C8B-B14F-4D97-AF65-F5344CB8AC3E}">
        <p14:creationId xmlns:p14="http://schemas.microsoft.com/office/powerpoint/2010/main" xmlns="" val="423965161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78</a:t>
            </a:fld>
            <a:endParaRPr lang="pl-PL" altLang="pl-PL"/>
          </a:p>
        </p:txBody>
      </p:sp>
    </p:spTree>
    <p:extLst>
      <p:ext uri="{BB962C8B-B14F-4D97-AF65-F5344CB8AC3E}">
        <p14:creationId xmlns:p14="http://schemas.microsoft.com/office/powerpoint/2010/main" xmlns="" val="156820944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79</a:t>
            </a:fld>
            <a:endParaRPr lang="pl-PL" altLang="pl-PL"/>
          </a:p>
        </p:txBody>
      </p:sp>
    </p:spTree>
    <p:extLst>
      <p:ext uri="{BB962C8B-B14F-4D97-AF65-F5344CB8AC3E}">
        <p14:creationId xmlns:p14="http://schemas.microsoft.com/office/powerpoint/2010/main" xmlns="" val="1706384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a:t>
            </a:fld>
            <a:endParaRPr lang="pl-PL" altLang="pl-PL"/>
          </a:p>
        </p:txBody>
      </p:sp>
    </p:spTree>
    <p:extLst>
      <p:ext uri="{BB962C8B-B14F-4D97-AF65-F5344CB8AC3E}">
        <p14:creationId xmlns:p14="http://schemas.microsoft.com/office/powerpoint/2010/main" xmlns="" val="128863881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80</a:t>
            </a:fld>
            <a:endParaRPr lang="pl-PL" altLang="pl-PL"/>
          </a:p>
        </p:txBody>
      </p:sp>
    </p:spTree>
    <p:extLst>
      <p:ext uri="{BB962C8B-B14F-4D97-AF65-F5344CB8AC3E}">
        <p14:creationId xmlns:p14="http://schemas.microsoft.com/office/powerpoint/2010/main" xmlns="" val="365370623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81</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82</a:t>
            </a:fld>
            <a:endParaRPr lang="pl-PL" altLang="pl-PL"/>
          </a:p>
        </p:txBody>
      </p:sp>
    </p:spTree>
    <p:extLst>
      <p:ext uri="{BB962C8B-B14F-4D97-AF65-F5344CB8AC3E}">
        <p14:creationId xmlns:p14="http://schemas.microsoft.com/office/powerpoint/2010/main" xmlns="" val="161228788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83</a:t>
            </a:fld>
            <a:endParaRPr lang="pl-PL" altLang="pl-PL"/>
          </a:p>
        </p:txBody>
      </p:sp>
    </p:spTree>
    <p:extLst>
      <p:ext uri="{BB962C8B-B14F-4D97-AF65-F5344CB8AC3E}">
        <p14:creationId xmlns:p14="http://schemas.microsoft.com/office/powerpoint/2010/main" xmlns="" val="4076345583"/>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84</a:t>
            </a:fld>
            <a:endParaRPr lang="pl-PL" altLang="pl-PL"/>
          </a:p>
        </p:txBody>
      </p:sp>
    </p:spTree>
    <p:extLst>
      <p:ext uri="{BB962C8B-B14F-4D97-AF65-F5344CB8AC3E}">
        <p14:creationId xmlns:p14="http://schemas.microsoft.com/office/powerpoint/2010/main" xmlns="" val="357023657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85</a:t>
            </a:fld>
            <a:endParaRPr lang="pl-PL" altLang="pl-PL"/>
          </a:p>
        </p:txBody>
      </p:sp>
    </p:spTree>
    <p:extLst>
      <p:ext uri="{BB962C8B-B14F-4D97-AF65-F5344CB8AC3E}">
        <p14:creationId xmlns:p14="http://schemas.microsoft.com/office/powerpoint/2010/main" xmlns="" val="82849115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86</a:t>
            </a:fld>
            <a:endParaRPr lang="pl-PL" altLang="pl-PL">
              <a:solidFill>
                <a:prstClr val="black"/>
              </a:solidFill>
            </a:endParaRPr>
          </a:p>
        </p:txBody>
      </p:sp>
    </p:spTree>
    <p:extLst>
      <p:ext uri="{BB962C8B-B14F-4D97-AF65-F5344CB8AC3E}">
        <p14:creationId xmlns:p14="http://schemas.microsoft.com/office/powerpoint/2010/main" xmlns="" val="2491721931"/>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87</a:t>
            </a:fld>
            <a:endParaRPr lang="pl-PL" altLang="pl-PL">
              <a:solidFill>
                <a:prstClr val="black"/>
              </a:solidFill>
            </a:endParaRPr>
          </a:p>
        </p:txBody>
      </p:sp>
    </p:spTree>
    <p:extLst>
      <p:ext uri="{BB962C8B-B14F-4D97-AF65-F5344CB8AC3E}">
        <p14:creationId xmlns:p14="http://schemas.microsoft.com/office/powerpoint/2010/main" xmlns="" val="264763851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88</a:t>
            </a:fld>
            <a:endParaRPr lang="pl-PL" altLang="pl-PL"/>
          </a:p>
        </p:txBody>
      </p:sp>
    </p:spTree>
    <p:extLst>
      <p:ext uri="{BB962C8B-B14F-4D97-AF65-F5344CB8AC3E}">
        <p14:creationId xmlns:p14="http://schemas.microsoft.com/office/powerpoint/2010/main" xmlns="" val="1288638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9</a:t>
            </a:fld>
            <a:endParaRPr lang="pl-PL" altLang="pl-PL"/>
          </a:p>
        </p:txBody>
      </p:sp>
    </p:spTree>
    <p:extLst>
      <p:ext uri="{BB962C8B-B14F-4D97-AF65-F5344CB8AC3E}">
        <p14:creationId xmlns:p14="http://schemas.microsoft.com/office/powerpoint/2010/main" xmlns="" val="1288638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2376B543-D6C0-4B5E-81EE-17D1153E6FDF}" type="datetime1">
              <a:rPr lang="pl-PL"/>
              <a:pPr>
                <a:defRPr/>
              </a:pPr>
              <a:t>2017-02-08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CB26483-EFC6-40A4-90A2-A0E83AC2EE92}" type="slidenum">
              <a:rPr lang="pl-PL" altLang="pl-PL"/>
              <a:pPr>
                <a:defRPr/>
              </a:pPr>
              <a:t>‹#›</a:t>
            </a:fld>
            <a:endParaRPr lang="pl-PL" altLang="pl-PL"/>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06A64671-F4CE-4D18-994A-9B878D296673}" type="datetime1">
              <a:rPr lang="pl-PL"/>
              <a:pPr>
                <a:defRPr/>
              </a:pPr>
              <a:t>2017-02-08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F4166C8-D6AD-4552-A9A2-B9026841E5B5}" type="slidenum">
              <a:rPr lang="pl-PL" altLang="pl-PL"/>
              <a:pPr>
                <a:defRPr/>
              </a:pPr>
              <a:t>‹#›</a:t>
            </a:fld>
            <a:endParaRPr lang="pl-PL" altLang="pl-PL"/>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BEECFDE1-7425-4ACF-A616-B9FEBA874BC8}" type="datetime1">
              <a:rPr lang="pl-PL"/>
              <a:pPr>
                <a:defRPr/>
              </a:pPr>
              <a:t>2017-02-08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55FF4CA-F8D1-4D90-96F4-1C7F226CF8B3}" type="slidenum">
              <a:rPr lang="pl-PL" altLang="pl-PL"/>
              <a:pPr>
                <a:defRPr/>
              </a:pPr>
              <a:t>‹#›</a:t>
            </a:fld>
            <a:endParaRPr lang="pl-PL" altLang="pl-PL"/>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lvl2pPr>
              <a:buFont typeface="Arial" pitchFamily="34" charset="0"/>
              <a:buChar char="•"/>
              <a:defRPr/>
            </a:lvl2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4" name="Symbol zastępczy daty 3"/>
          <p:cNvSpPr>
            <a:spLocks noGrp="1"/>
          </p:cNvSpPr>
          <p:nvPr>
            <p:ph type="dt" sz="half" idx="10"/>
          </p:nvPr>
        </p:nvSpPr>
        <p:spPr/>
        <p:txBody>
          <a:bodyPr/>
          <a:lstStyle>
            <a:lvl1pPr>
              <a:defRPr/>
            </a:lvl1pPr>
          </a:lstStyle>
          <a:p>
            <a:pPr>
              <a:defRPr/>
            </a:pPr>
            <a:fld id="{0EDDC4CE-C69F-4851-A0CB-7365721C9C40}" type="datetime1">
              <a:rPr lang="pl-PL"/>
              <a:pPr>
                <a:defRPr/>
              </a:pPr>
              <a:t>2017-02-08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5411067-B004-4C27-A84C-4E877D346885}" type="slidenum">
              <a:rPr lang="pl-PL" altLang="pl-PL"/>
              <a:pPr>
                <a:defRPr/>
              </a:pPr>
              <a:t>‹#›</a:t>
            </a:fld>
            <a:endParaRPr lang="pl-PL" altLang="pl-PL"/>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CDD6EDA6-4F9A-40B5-9EE8-5AC3A975D0AB}" type="datetime1">
              <a:rPr lang="pl-PL"/>
              <a:pPr>
                <a:defRPr/>
              </a:pPr>
              <a:t>2017-02-08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02A3F26-AF17-4B79-A108-1ADC55EE28A6}" type="slidenum">
              <a:rPr lang="pl-PL" altLang="pl-PL"/>
              <a:pPr>
                <a:defRPr/>
              </a:pPr>
              <a:t>‹#›</a:t>
            </a:fld>
            <a:endParaRPr lang="pl-PL" altLang="pl-PL"/>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28DDE10F-658F-4C4C-8419-B8399C4CD323}" type="datetime1">
              <a:rPr lang="pl-PL"/>
              <a:pPr>
                <a:defRPr/>
              </a:pPr>
              <a:t>2017-02-08</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92071B2-8EE2-4FBF-A3C9-AA08BC598F8E}" type="slidenum">
              <a:rPr lang="pl-PL" altLang="pl-PL"/>
              <a:pPr>
                <a:defRPr/>
              </a:pPr>
              <a:t>‹#›</a:t>
            </a:fld>
            <a:endParaRPr lang="pl-PL" altLang="pl-PL"/>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60D7FC5C-E288-4E5E-AC5F-3CCC823EE329}" type="datetime1">
              <a:rPr lang="pl-PL"/>
              <a:pPr>
                <a:defRPr/>
              </a:pPr>
              <a:t>2017-02-08</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588F105E-8BF9-4B5A-B572-E3864F749DBE}" type="slidenum">
              <a:rPr lang="pl-PL" altLang="pl-PL"/>
              <a:pPr>
                <a:defRPr/>
              </a:pPr>
              <a:t>‹#›</a:t>
            </a:fld>
            <a:endParaRPr lang="pl-PL" altLang="pl-PL"/>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4F50D6F1-903A-4A98-B165-E3C566E9DDA8}" type="datetime1">
              <a:rPr lang="pl-PL"/>
              <a:pPr>
                <a:defRPr/>
              </a:pPr>
              <a:t>2017-02-08</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DCE665CF-EEA2-4C38-ADB6-FEA0A159136A}" type="slidenum">
              <a:rPr lang="pl-PL" altLang="pl-PL"/>
              <a:pPr>
                <a:defRPr/>
              </a:pPr>
              <a:t>‹#›</a:t>
            </a:fld>
            <a:endParaRPr lang="pl-PL" altLang="pl-PL"/>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8E6D8145-F2C3-4266-B9BC-3B7CB8B3133E}" type="datetime1">
              <a:rPr lang="pl-PL"/>
              <a:pPr>
                <a:defRPr/>
              </a:pPr>
              <a:t>2017-02-08</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F6C03A61-16BC-4666-9204-F2DAED4F41F2}" type="slidenum">
              <a:rPr lang="pl-PL" altLang="pl-PL"/>
              <a:pPr>
                <a:defRPr/>
              </a:pPr>
              <a:t>‹#›</a:t>
            </a:fld>
            <a:endParaRPr lang="pl-PL" altLang="pl-PL"/>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A32EAE2-E140-4481-A0CC-6B3374705340}" type="datetime1">
              <a:rPr lang="pl-PL"/>
              <a:pPr>
                <a:defRPr/>
              </a:pPr>
              <a:t>2017-02-08</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73E191A9-2090-493A-B475-FEDA7965CCB3}" type="slidenum">
              <a:rPr lang="pl-PL" altLang="pl-PL"/>
              <a:pPr>
                <a:defRPr/>
              </a:pPr>
              <a:t>‹#›</a:t>
            </a:fld>
            <a:endParaRPr lang="pl-PL" altLang="pl-PL"/>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9DB2B01-9CC1-4AAF-9011-49D85F3122C6}" type="datetime1">
              <a:rPr lang="pl-PL"/>
              <a:pPr>
                <a:defRPr/>
              </a:pPr>
              <a:t>2017-02-08</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15192634-0393-43E9-BCBE-C810A4BA700F}" type="slidenum">
              <a:rPr lang="pl-PL" altLang="pl-PL"/>
              <a:pPr>
                <a:defRPr/>
              </a:pPr>
              <a:t>‹#›</a:t>
            </a:fld>
            <a:endParaRPr lang="pl-PL" altLang="pl-PL"/>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3BA511F-2AFD-49F1-85AC-6BF9C8804B9C}" type="datetime1">
              <a:rPr lang="pl-PL"/>
              <a:pPr>
                <a:defRPr/>
              </a:pPr>
              <a:t>2017-02-08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37FCFC66-824C-4680-A044-6A5E87EE04D8}"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notesSlide" Target="../notesSlides/notesSlide25.xml"/><Relationship Id="rId1" Type="http://schemas.openxmlformats.org/officeDocument/2006/relationships/slideLayout" Target="../slideLayouts/slideLayout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6.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7.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28.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8.xml"/><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9.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3.png"/><Relationship Id="rId7" Type="http://schemas.openxmlformats.org/officeDocument/2006/relationships/diagramColors" Target="../diagrams/colors9.xml"/><Relationship Id="rId2" Type="http://schemas.openxmlformats.org/officeDocument/2006/relationships/notesSlide" Target="../notesSlides/notesSlide29.xml"/><Relationship Id="rId1" Type="http://schemas.openxmlformats.org/officeDocument/2006/relationships/slideLayout" Target="../slideLayouts/slideLayout6.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3.png"/><Relationship Id="rId7" Type="http://schemas.openxmlformats.org/officeDocument/2006/relationships/diagramColors" Target="../diagrams/colors10.xml"/><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31.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3.png"/><Relationship Id="rId7" Type="http://schemas.openxmlformats.org/officeDocument/2006/relationships/diagramColors" Target="../diagrams/colors11.xml"/><Relationship Id="rId2" Type="http://schemas.openxmlformats.org/officeDocument/2006/relationships/notesSlide" Target="../notesSlides/notesSlide31.xml"/><Relationship Id="rId1" Type="http://schemas.openxmlformats.org/officeDocument/2006/relationships/slideLayout" Target="../slideLayouts/slideLayout6.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32.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3.png"/><Relationship Id="rId7" Type="http://schemas.openxmlformats.org/officeDocument/2006/relationships/diagramColors" Target="../diagrams/colors12.xml"/><Relationship Id="rId2" Type="http://schemas.openxmlformats.org/officeDocument/2006/relationships/notesSlide" Target="../notesSlides/notesSlide32.xml"/><Relationship Id="rId1" Type="http://schemas.openxmlformats.org/officeDocument/2006/relationships/slideLayout" Target="../slideLayouts/slideLayout6.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33.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3.png"/><Relationship Id="rId7" Type="http://schemas.openxmlformats.org/officeDocument/2006/relationships/diagramColors" Target="../diagrams/colors13.xml"/><Relationship Id="rId2" Type="http://schemas.openxmlformats.org/officeDocument/2006/relationships/notesSlide" Target="../notesSlides/notesSlide33.xml"/><Relationship Id="rId1" Type="http://schemas.openxmlformats.org/officeDocument/2006/relationships/slideLayout" Target="../slideLayouts/slideLayout6.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34.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3.png"/><Relationship Id="rId7" Type="http://schemas.openxmlformats.org/officeDocument/2006/relationships/diagramColors" Target="../diagrams/colors14.xml"/><Relationship Id="rId2" Type="http://schemas.openxmlformats.org/officeDocument/2006/relationships/notesSlide" Target="../notesSlides/notesSlide34.xml"/><Relationship Id="rId1" Type="http://schemas.openxmlformats.org/officeDocument/2006/relationships/slideLayout" Target="../slideLayouts/slideLayout6.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3.png"/><Relationship Id="rId7" Type="http://schemas.openxmlformats.org/officeDocument/2006/relationships/diagramColors" Target="../diagrams/colors15.xml"/><Relationship Id="rId2" Type="http://schemas.openxmlformats.org/officeDocument/2006/relationships/notesSlide" Target="../notesSlides/notesSlide36.xml"/><Relationship Id="rId1" Type="http://schemas.openxmlformats.org/officeDocument/2006/relationships/slideLayout" Target="../slideLayouts/slideLayout6.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37.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3.png"/><Relationship Id="rId7" Type="http://schemas.openxmlformats.org/officeDocument/2006/relationships/diagramColors" Target="../diagrams/colors16.xml"/><Relationship Id="rId2" Type="http://schemas.openxmlformats.org/officeDocument/2006/relationships/notesSlide" Target="../notesSlides/notesSlide37.xml"/><Relationship Id="rId1" Type="http://schemas.openxmlformats.org/officeDocument/2006/relationships/slideLayout" Target="../slideLayouts/slideLayout6.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38.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3.png"/><Relationship Id="rId7" Type="http://schemas.openxmlformats.org/officeDocument/2006/relationships/diagramColors" Target="../diagrams/colors17.xml"/><Relationship Id="rId2" Type="http://schemas.openxmlformats.org/officeDocument/2006/relationships/notesSlide" Target="../notesSlides/notesSlide38.xml"/><Relationship Id="rId1" Type="http://schemas.openxmlformats.org/officeDocument/2006/relationships/slideLayout" Target="../slideLayouts/slideLayout6.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39.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3.png"/><Relationship Id="rId7" Type="http://schemas.openxmlformats.org/officeDocument/2006/relationships/diagramColors" Target="../diagrams/colors18.xml"/><Relationship Id="rId2" Type="http://schemas.openxmlformats.org/officeDocument/2006/relationships/notesSlide" Target="../notesSlides/notesSlide39.xml"/><Relationship Id="rId1" Type="http://schemas.openxmlformats.org/officeDocument/2006/relationships/slideLayout" Target="../slideLayouts/slideLayout6.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https://www.generator-efs.dolnyslask.pl/" TargetMode="External"/><Relationship Id="rId4" Type="http://schemas.openxmlformats.org/officeDocument/2006/relationships/hyperlink" Target="http://www.rpo.dolnyslask/" TargetMode="External"/></Relationships>
</file>

<file path=ppt/slides/_rels/slide40.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image" Target="../media/image3.png"/><Relationship Id="rId7" Type="http://schemas.openxmlformats.org/officeDocument/2006/relationships/diagramColors" Target="../diagrams/colors19.xml"/><Relationship Id="rId2" Type="http://schemas.openxmlformats.org/officeDocument/2006/relationships/notesSlide" Target="../notesSlides/notesSlide40.xml"/><Relationship Id="rId1" Type="http://schemas.openxmlformats.org/officeDocument/2006/relationships/slideLayout" Target="../slideLayouts/slideLayout6.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8" Type="http://schemas.microsoft.com/office/2007/relationships/diagramDrawing" Target="../diagrams/drawing20.xml"/><Relationship Id="rId3" Type="http://schemas.openxmlformats.org/officeDocument/2006/relationships/image" Target="../media/image3.png"/><Relationship Id="rId7" Type="http://schemas.openxmlformats.org/officeDocument/2006/relationships/diagramColors" Target="../diagrams/colors20.xml"/><Relationship Id="rId2" Type="http://schemas.openxmlformats.org/officeDocument/2006/relationships/notesSlide" Target="../notesSlides/notesSlide42.xml"/><Relationship Id="rId1" Type="http://schemas.openxmlformats.org/officeDocument/2006/relationships/slideLayout" Target="../slideLayouts/slideLayout6.xml"/><Relationship Id="rId6" Type="http://schemas.openxmlformats.org/officeDocument/2006/relationships/diagramQuickStyle" Target="../diagrams/quickStyle20.xml"/><Relationship Id="rId5" Type="http://schemas.openxmlformats.org/officeDocument/2006/relationships/diagramLayout" Target="../diagrams/layout20.xml"/><Relationship Id="rId4" Type="http://schemas.openxmlformats.org/officeDocument/2006/relationships/diagramData" Target="../diagrams/data20.xml"/></Relationships>
</file>

<file path=ppt/slides/_rels/slide43.xml.rels><?xml version="1.0" encoding="UTF-8" standalone="yes"?>
<Relationships xmlns="http://schemas.openxmlformats.org/package/2006/relationships"><Relationship Id="rId8" Type="http://schemas.microsoft.com/office/2007/relationships/diagramDrawing" Target="../diagrams/drawing21.xml"/><Relationship Id="rId3" Type="http://schemas.openxmlformats.org/officeDocument/2006/relationships/image" Target="../media/image3.png"/><Relationship Id="rId7" Type="http://schemas.openxmlformats.org/officeDocument/2006/relationships/diagramColors" Target="../diagrams/colors21.xml"/><Relationship Id="rId2" Type="http://schemas.openxmlformats.org/officeDocument/2006/relationships/notesSlide" Target="../notesSlides/notesSlide43.xml"/><Relationship Id="rId1" Type="http://schemas.openxmlformats.org/officeDocument/2006/relationships/slideLayout" Target="../slideLayouts/slideLayout6.xml"/><Relationship Id="rId6" Type="http://schemas.openxmlformats.org/officeDocument/2006/relationships/diagramQuickStyle" Target="../diagrams/quickStyle21.xml"/><Relationship Id="rId5" Type="http://schemas.openxmlformats.org/officeDocument/2006/relationships/diagramLayout" Target="../diagrams/layout21.xml"/><Relationship Id="rId4" Type="http://schemas.openxmlformats.org/officeDocument/2006/relationships/diagramData" Target="../diagrams/data21.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6.xml"/><Relationship Id="rId4" Type="http://schemas.openxmlformats.org/officeDocument/2006/relationships/hyperlink" Target="http://efs.men.gov.pl/"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0.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3.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8" Type="http://schemas.microsoft.com/office/2007/relationships/diagramDrawing" Target="../diagrams/drawing22.xml"/><Relationship Id="rId3" Type="http://schemas.openxmlformats.org/officeDocument/2006/relationships/image" Target="../media/image3.png"/><Relationship Id="rId7" Type="http://schemas.openxmlformats.org/officeDocument/2006/relationships/diagramColors" Target="../diagrams/colors22.xml"/><Relationship Id="rId2" Type="http://schemas.openxmlformats.org/officeDocument/2006/relationships/notesSlide" Target="../notesSlides/notesSlide84.xml"/><Relationship Id="rId1" Type="http://schemas.openxmlformats.org/officeDocument/2006/relationships/slideLayout" Target="../slideLayouts/slideLayout7.xml"/><Relationship Id="rId6" Type="http://schemas.openxmlformats.org/officeDocument/2006/relationships/diagramQuickStyle" Target="../diagrams/quickStyle22.xml"/><Relationship Id="rId5" Type="http://schemas.openxmlformats.org/officeDocument/2006/relationships/diagramLayout" Target="../diagrams/layout22.xml"/><Relationship Id="rId4" Type="http://schemas.openxmlformats.org/officeDocument/2006/relationships/diagramData" Target="../diagrams/data22.xml"/></Relationships>
</file>

<file path=ppt/slides/_rels/slide85.xml.rels><?xml version="1.0" encoding="UTF-8" standalone="yes"?>
<Relationships xmlns="http://schemas.openxmlformats.org/package/2006/relationships"><Relationship Id="rId8" Type="http://schemas.microsoft.com/office/2007/relationships/diagramDrawing" Target="../diagrams/drawing23.xml"/><Relationship Id="rId3" Type="http://schemas.openxmlformats.org/officeDocument/2006/relationships/image" Target="../media/image3.png"/><Relationship Id="rId7" Type="http://schemas.openxmlformats.org/officeDocument/2006/relationships/diagramColors" Target="../diagrams/colors23.xml"/><Relationship Id="rId2" Type="http://schemas.openxmlformats.org/officeDocument/2006/relationships/notesSlide" Target="../notesSlides/notesSlide85.xml"/><Relationship Id="rId1" Type="http://schemas.openxmlformats.org/officeDocument/2006/relationships/slideLayout" Target="../slideLayouts/slideLayout7.xml"/><Relationship Id="rId6" Type="http://schemas.openxmlformats.org/officeDocument/2006/relationships/diagramQuickStyle" Target="../diagrams/quickStyle23.xml"/><Relationship Id="rId5" Type="http://schemas.openxmlformats.org/officeDocument/2006/relationships/diagramLayout" Target="../diagrams/layout23.xml"/><Relationship Id="rId4" Type="http://schemas.openxmlformats.org/officeDocument/2006/relationships/diagramData" Target="../diagrams/data23.xm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7.xml"/><Relationship Id="rId1" Type="http://schemas.openxmlformats.org/officeDocument/2006/relationships/slideLayout" Target="../slideLayouts/slideLayout7.xml"/><Relationship Id="rId5" Type="http://schemas.openxmlformats.org/officeDocument/2006/relationships/hyperlink" Target="http://www.rpo.dolnyslask.pl/" TargetMode="External"/><Relationship Id="rId4" Type="http://schemas.openxmlformats.org/officeDocument/2006/relationships/hyperlink" Target="mailto:pife@dolnyslask.pl" TargetMode="External"/></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az 4"/>
          <p:cNvPicPr>
            <a:picLocks noChangeAspect="1"/>
          </p:cNvPicPr>
          <p:nvPr/>
        </p:nvPicPr>
        <p:blipFill>
          <a:blip r:embed="rId3" cstate="print"/>
          <a:srcRect/>
          <a:stretch>
            <a:fillRect/>
          </a:stretch>
        </p:blipFill>
        <p:spPr bwMode="auto">
          <a:xfrm>
            <a:off x="4483100" y="188913"/>
            <a:ext cx="4660900" cy="457200"/>
          </a:xfrm>
          <a:prstGeom prst="rect">
            <a:avLst/>
          </a:prstGeom>
          <a:noFill/>
          <a:ln w="9525">
            <a:noFill/>
            <a:miter lim="800000"/>
            <a:headEnd/>
            <a:tailEnd/>
          </a:ln>
        </p:spPr>
      </p:pic>
      <p:sp>
        <p:nvSpPr>
          <p:cNvPr id="2051" name="pole tekstowe 1"/>
          <p:cNvSpPr txBox="1">
            <a:spLocks noChangeArrowheads="1"/>
          </p:cNvSpPr>
          <p:nvPr/>
        </p:nvSpPr>
        <p:spPr bwMode="auto">
          <a:xfrm>
            <a:off x="539750" y="980728"/>
            <a:ext cx="8064500" cy="5112097"/>
          </a:xfrm>
          <a:prstGeom prst="rect">
            <a:avLst/>
          </a:prstGeom>
          <a:noFill/>
          <a:ln w="9525">
            <a:noFill/>
            <a:miter lim="800000"/>
            <a:headEnd/>
            <a:tailEnd/>
          </a:ln>
        </p:spPr>
        <p:txBody>
          <a:bodyPr wrap="none"/>
          <a:lstStyle/>
          <a:p>
            <a:pPr eaLnBrk="1" hangingPunct="1"/>
            <a:endParaRPr lang="pl-PL" altLang="pl-PL" sz="20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3200" b="1" dirty="0"/>
          </a:p>
          <a:p>
            <a:pPr algn="ctr" eaLnBrk="1" hangingPunct="1"/>
            <a:endParaRPr lang="pl-PL" altLang="pl-PL" sz="32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p:txBody>
      </p:sp>
      <p:sp>
        <p:nvSpPr>
          <p:cNvPr id="6" name="Prostokąt 5"/>
          <p:cNvSpPr/>
          <p:nvPr/>
        </p:nvSpPr>
        <p:spPr>
          <a:xfrm>
            <a:off x="971600" y="1484784"/>
            <a:ext cx="7272808" cy="3785652"/>
          </a:xfrm>
          <a:prstGeom prst="rect">
            <a:avLst/>
          </a:prstGeom>
        </p:spPr>
        <p:txBody>
          <a:bodyPr wrap="square">
            <a:spAutoFit/>
          </a:bodyPr>
          <a:lstStyle/>
          <a:p>
            <a:pPr algn="ctr" eaLnBrk="1" hangingPunct="1"/>
            <a:r>
              <a:rPr lang="pl-PL" sz="2000" b="1" dirty="0">
                <a:latin typeface="+mn-lt"/>
              </a:rPr>
              <a:t>Podstawowe informacje dot. naboru wniosków                                          o dofinansowanie w trybie konkursowym  </a:t>
            </a:r>
          </a:p>
          <a:p>
            <a:pPr algn="ctr"/>
            <a:r>
              <a:rPr lang="pl-PL" sz="2000" b="1" dirty="0">
                <a:latin typeface="+mn-lt"/>
              </a:rPr>
              <a:t>dla </a:t>
            </a:r>
          </a:p>
          <a:p>
            <a:pPr algn="ctr"/>
            <a:r>
              <a:rPr lang="pl-PL" sz="2000" b="1" dirty="0">
                <a:latin typeface="+mn-lt"/>
              </a:rPr>
              <a:t>Osi Priorytetowej 10 EDUKACJA </a:t>
            </a:r>
          </a:p>
          <a:p>
            <a:pPr algn="ctr"/>
            <a:r>
              <a:rPr lang="pl-PL" sz="2000" b="1" dirty="0">
                <a:latin typeface="+mn-lt"/>
              </a:rPr>
              <a:t>Działanie 10.2</a:t>
            </a:r>
          </a:p>
          <a:p>
            <a:pPr algn="ctr"/>
            <a:r>
              <a:rPr lang="pl-PL" sz="2000" b="1" dirty="0">
                <a:latin typeface="+mn-lt"/>
              </a:rPr>
              <a:t>Zapewnienie równego dostępu do wysokiej jakości </a:t>
            </a:r>
            <a:br>
              <a:rPr lang="pl-PL" sz="2000" b="1" dirty="0">
                <a:latin typeface="+mn-lt"/>
              </a:rPr>
            </a:br>
            <a:r>
              <a:rPr lang="pl-PL" sz="2000" b="1" dirty="0">
                <a:latin typeface="+mn-lt"/>
              </a:rPr>
              <a:t>edukacji podstawowej, gimnazjalnej, </a:t>
            </a:r>
            <a:r>
              <a:rPr lang="pl-PL" sz="2000" b="1" dirty="0" err="1">
                <a:latin typeface="+mn-lt"/>
              </a:rPr>
              <a:t>ponadgimnazjalnej</a:t>
            </a:r>
            <a:endParaRPr lang="pl-PL" sz="2000" dirty="0">
              <a:latin typeface="+mn-lt"/>
            </a:endParaRPr>
          </a:p>
          <a:p>
            <a:pPr algn="ctr" eaLnBrk="1" hangingPunct="1"/>
            <a:endParaRPr lang="pl-PL" altLang="pl-PL" sz="2000" b="1" dirty="0">
              <a:latin typeface="+mn-lt"/>
            </a:endParaRPr>
          </a:p>
          <a:p>
            <a:pPr algn="ctr" eaLnBrk="1" hangingPunct="1"/>
            <a:endParaRPr lang="pl-PL" altLang="pl-PL" sz="2000" b="1" dirty="0">
              <a:latin typeface="+mn-lt"/>
            </a:endParaRPr>
          </a:p>
          <a:p>
            <a:pPr algn="ctr" eaLnBrk="1" hangingPunct="1"/>
            <a:r>
              <a:rPr lang="pl-PL" altLang="pl-PL" sz="2000" b="1" dirty="0">
                <a:latin typeface="+mn-lt"/>
              </a:rPr>
              <a:t>Regionalny Program Operacyjny </a:t>
            </a:r>
          </a:p>
          <a:p>
            <a:pPr algn="ctr" eaLnBrk="1" hangingPunct="1"/>
            <a:r>
              <a:rPr lang="pl-PL" altLang="pl-PL" sz="2000" b="1" dirty="0">
                <a:latin typeface="+mn-lt"/>
              </a:rPr>
              <a:t>Województwa Dolnośląskiego </a:t>
            </a:r>
            <a:br>
              <a:rPr lang="pl-PL" altLang="pl-PL" sz="2000" b="1" dirty="0">
                <a:latin typeface="+mn-lt"/>
              </a:rPr>
            </a:br>
            <a:r>
              <a:rPr lang="pl-PL" altLang="pl-PL" sz="2000" b="1" dirty="0">
                <a:latin typeface="+mn-lt"/>
              </a:rPr>
              <a:t>2014-2020</a:t>
            </a:r>
          </a:p>
        </p:txBody>
      </p:sp>
      <p:sp>
        <p:nvSpPr>
          <p:cNvPr id="7" name="pole tekstowe 6"/>
          <p:cNvSpPr txBox="1"/>
          <p:nvPr/>
        </p:nvSpPr>
        <p:spPr>
          <a:xfrm>
            <a:off x="6588224" y="5949280"/>
            <a:ext cx="2088232" cy="288032"/>
          </a:xfrm>
          <a:prstGeom prst="rect">
            <a:avLst/>
          </a:prstGeom>
          <a:noFill/>
        </p:spPr>
        <p:txBody>
          <a:bodyPr wrap="square" rtlCol="0">
            <a:normAutofit fontScale="77500" lnSpcReduction="20000"/>
          </a:bodyPr>
          <a:lstStyle/>
          <a:p>
            <a:r>
              <a:rPr lang="pl-PL" b="1" dirty="0"/>
              <a:t>Wrocław, 09.02.2017 r.</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632848" cy="4464496"/>
          </a:xfrm>
          <a:prstGeom prst="rect">
            <a:avLst/>
          </a:prstGeom>
          <a:noFill/>
        </p:spPr>
        <p:txBody>
          <a:bodyPr wrap="square" rtlCol="0">
            <a:normAutofit/>
          </a:bodyPr>
          <a:lstStyle/>
          <a:p>
            <a:pPr algn="ctr"/>
            <a:endParaRPr lang="pl-PL" sz="2000" b="1" dirty="0">
              <a:latin typeface="+mn-lt"/>
              <a:cs typeface="Arial" pitchFamily="34" charset="0"/>
            </a:endParaRPr>
          </a:p>
          <a:p>
            <a:pPr marL="342900" indent="-342900"/>
            <a:r>
              <a:rPr lang="pl-PL" sz="1600" b="1" dirty="0">
                <a:latin typeface="+mn-lt"/>
              </a:rPr>
              <a:t>1. Kryterium liczby wniosków</a:t>
            </a:r>
          </a:p>
          <a:p>
            <a:endParaRPr lang="pl-PL" sz="1600" b="1" dirty="0">
              <a:latin typeface="+mn-lt"/>
            </a:endParaRPr>
          </a:p>
          <a:p>
            <a:pPr algn="just"/>
            <a:r>
              <a:rPr lang="pl-PL" sz="1600" dirty="0">
                <a:latin typeface="+mn-lt"/>
              </a:rPr>
              <a:t>Czy Wnioskodawca w ramach konkursu </a:t>
            </a:r>
            <a:r>
              <a:rPr lang="pl-PL" sz="1600" b="1" dirty="0">
                <a:latin typeface="+mn-lt"/>
              </a:rPr>
              <a:t>złożył nie więcej niż dwa wnioski o dofinansowanie projektu jako</a:t>
            </a:r>
            <a:r>
              <a:rPr lang="pl-PL" sz="1600" dirty="0">
                <a:latin typeface="+mn-lt"/>
              </a:rPr>
              <a:t> lider lub samodzielny </a:t>
            </a:r>
            <a:r>
              <a:rPr lang="pl-PL" sz="1600" b="1" dirty="0">
                <a:latin typeface="+mn-lt"/>
              </a:rPr>
              <a:t>Wnioskodawca</a:t>
            </a:r>
            <a:r>
              <a:rPr lang="pl-PL" sz="1600" dirty="0">
                <a:latin typeface="+mn-lt"/>
              </a:rPr>
              <a:t> oraz </a:t>
            </a:r>
            <a:r>
              <a:rPr lang="pl-PL" sz="1600" b="1" dirty="0">
                <a:latin typeface="+mn-lt"/>
              </a:rPr>
              <a:t>nie więcej niż dwa wnioski jako partner</a:t>
            </a:r>
            <a:r>
              <a:rPr lang="pl-PL" sz="1600" dirty="0">
                <a:latin typeface="+mn-lt"/>
              </a:rPr>
              <a:t>? </a:t>
            </a:r>
          </a:p>
          <a:p>
            <a:pPr algn="just"/>
            <a:endParaRPr lang="pl-PL" sz="1600" b="1" dirty="0">
              <a:latin typeface="+mn-lt"/>
            </a:endParaRPr>
          </a:p>
          <a:p>
            <a:pPr algn="just"/>
            <a:r>
              <a:rPr lang="pl-PL" sz="1600" dirty="0">
                <a:latin typeface="+mn-lt"/>
              </a:rPr>
              <a:t>Zadaniem kryterium jest umożliwienie realizowania projektów przez większą liczbę Wnioskodawców. Kryterium zostanie zweryfikowane </a:t>
            </a:r>
            <a:r>
              <a:rPr lang="pl-PL" sz="1600" u="sng" dirty="0">
                <a:latin typeface="+mn-lt"/>
              </a:rPr>
              <a:t>na podstawie rejestru prowadzonego przez Instytucję Organizującą Konkurs.</a:t>
            </a:r>
            <a:r>
              <a:rPr lang="pl-PL" sz="1600" dirty="0">
                <a:latin typeface="+mn-lt"/>
              </a:rPr>
              <a:t>  W przypadku złożenia więcej niż dwóch wniosków o dofinansowanie przez jednego Wnioskodawcę jako lider lub samodzielny Wnioskodawca oraz więcej niż dwóch wniosków, w których występuje jako Partner, Instytucja Organizująca Konkurs </a:t>
            </a:r>
            <a:r>
              <a:rPr lang="pl-PL" sz="1600" u="sng" dirty="0">
                <a:latin typeface="+mn-lt"/>
              </a:rPr>
              <a:t>odrzuca wszystkie </a:t>
            </a:r>
            <a:r>
              <a:rPr lang="pl-PL" sz="1600" dirty="0">
                <a:latin typeface="+mn-lt"/>
              </a:rPr>
              <a:t>złożone w odpowiedzi na konkurs wnioski, w związku z niespełnieniem przez Wnioskodawcę kryterium. W przypadku wycofania wniosku o dofinansowanie Wnioskodawca ma prawo złożyć kolejny wniosek. </a:t>
            </a:r>
          </a:p>
          <a:p>
            <a:pPr algn="just"/>
            <a:endParaRPr lang="pl-PL" sz="1600" b="1" dirty="0">
              <a:latin typeface="+mn-lt"/>
            </a:endParaRPr>
          </a:p>
          <a:p>
            <a:pPr algn="just"/>
            <a:r>
              <a:rPr lang="pl-PL" sz="1600" dirty="0">
                <a:latin typeface="+mn-lt"/>
              </a:rPr>
              <a:t>Tak/Nie (odrzucenie wniosku)</a:t>
            </a:r>
            <a:endParaRPr lang="pl-PL" sz="1600" b="1" dirty="0">
              <a:latin typeface="+mn-lt"/>
            </a:endParaRPr>
          </a:p>
          <a:p>
            <a:pPr algn="ctr"/>
            <a:endParaRPr lang="pl-PL" sz="2000" b="1" dirty="0">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1924434768"/>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632848" cy="4464496"/>
          </a:xfrm>
          <a:prstGeom prst="rect">
            <a:avLst/>
          </a:prstGeom>
          <a:noFill/>
        </p:spPr>
        <p:txBody>
          <a:bodyPr wrap="square" rtlCol="0">
            <a:normAutofit fontScale="92500" lnSpcReduction="20000"/>
          </a:bodyPr>
          <a:lstStyle/>
          <a:p>
            <a:pPr algn="ctr"/>
            <a:endParaRPr lang="pl-PL" sz="2000" b="1" dirty="0">
              <a:latin typeface="+mn-lt"/>
              <a:cs typeface="Arial" pitchFamily="34" charset="0"/>
            </a:endParaRPr>
          </a:p>
          <a:p>
            <a:pPr marL="342900" indent="-342900"/>
            <a:r>
              <a:rPr lang="pl-PL" sz="1600" b="1" dirty="0">
                <a:latin typeface="+mn-lt"/>
              </a:rPr>
              <a:t>2. Kryterium biura projektu</a:t>
            </a:r>
          </a:p>
          <a:p>
            <a:endParaRPr lang="pl-PL" sz="1600" b="1" dirty="0">
              <a:latin typeface="+mn-lt"/>
            </a:endParaRPr>
          </a:p>
          <a:p>
            <a:r>
              <a:rPr lang="pl-PL" sz="1600" dirty="0">
                <a:latin typeface="+mn-lt"/>
              </a:rPr>
              <a:t>Czy </a:t>
            </a:r>
            <a:r>
              <a:rPr lang="pl-PL" sz="1600" b="1" dirty="0">
                <a:latin typeface="+mn-lt"/>
              </a:rPr>
              <a:t>Wnioskodawca</a:t>
            </a:r>
            <a:r>
              <a:rPr lang="pl-PL" sz="1600" dirty="0">
                <a:latin typeface="+mn-lt"/>
              </a:rPr>
              <a:t> (lider) w okresie realizacji projektu </a:t>
            </a:r>
            <a:r>
              <a:rPr lang="pl-PL" sz="1600" b="1" dirty="0">
                <a:latin typeface="+mn-lt"/>
              </a:rPr>
              <a:t>posiada siedzibę </a:t>
            </a:r>
            <a:r>
              <a:rPr lang="pl-PL" sz="1600" dirty="0">
                <a:latin typeface="+mn-lt"/>
              </a:rPr>
              <a:t>lub </a:t>
            </a:r>
            <a:r>
              <a:rPr lang="pl-PL" sz="1600" b="1" dirty="0">
                <a:latin typeface="+mn-lt"/>
              </a:rPr>
              <a:t>będzie prowadził biuro projektu na terenie województwa dolnośląskiego</a:t>
            </a:r>
            <a:r>
              <a:rPr lang="pl-PL" sz="1600" dirty="0">
                <a:latin typeface="+mn-lt"/>
              </a:rPr>
              <a:t>? </a:t>
            </a:r>
          </a:p>
          <a:p>
            <a:pPr algn="just"/>
            <a:endParaRPr lang="pl-PL" sz="1600" b="1" dirty="0">
              <a:latin typeface="+mn-lt"/>
            </a:endParaRPr>
          </a:p>
          <a:p>
            <a:pPr algn="just"/>
            <a:r>
              <a:rPr lang="pl-PL" sz="1600" dirty="0">
                <a:latin typeface="+mn-lt"/>
              </a:rPr>
              <a:t>Realizacja projektu przez beneficjentów prowadzących działalność na terenie województwa dolnośląskiego lub posiadających biuro projektu na terenie województwa dolnośląskiego jest uzasadniona regionalnym/lokalnym charakterem wsparcia oraz pozytywnie wpłynie na efektywność realizacji projektu. Posiadanie biura projektu na terenie województwa dolnośląskiego ma na celu umożliwienie dostępu do pełnej dokumentacji wdrażanego projektu oraz zapewnienie uczestnikom projektu możliwości osobistego kontaktu z kadrą projektu.  Kryterium zostanie zweryfikowane na podstawie zapisów we wniosku o dofinansowanie projektu. </a:t>
            </a:r>
            <a:r>
              <a:rPr lang="pl-PL" sz="1600" u="sng" dirty="0">
                <a:latin typeface="+mn-lt"/>
              </a:rPr>
              <a:t>Fakt posiadania siedziby na terenie województwa dolnośląskiego zostanie zweryfikowany na podstawie części 2.8 wniosku o dofinansowanie. </a:t>
            </a:r>
            <a:r>
              <a:rPr lang="pl-PL" sz="1600" dirty="0">
                <a:latin typeface="+mn-lt"/>
              </a:rPr>
              <a:t>W przypadku braku posiadania przez Wnioskodawcę (lidera) siedziby na terenie woj. dolnośląskiego, Wnioskodawca jest zobowiązany wpisać do treści wniosku </a:t>
            </a:r>
            <a:r>
              <a:rPr lang="pl-PL" sz="1600" u="sng" dirty="0">
                <a:latin typeface="+mn-lt"/>
              </a:rPr>
              <a:t>oświadczenie, że będzie prowadził biuro projektu na terenie województwa dolnośląskiego. </a:t>
            </a:r>
            <a:r>
              <a:rPr lang="pl-PL" sz="1600" dirty="0">
                <a:latin typeface="+mn-lt"/>
              </a:rPr>
              <a:t>Brak w/</a:t>
            </a:r>
            <a:r>
              <a:rPr lang="pl-PL" sz="1600" dirty="0" err="1">
                <a:latin typeface="+mn-lt"/>
              </a:rPr>
              <a:t>w</a:t>
            </a:r>
            <a:r>
              <a:rPr lang="pl-PL" sz="1600" dirty="0">
                <a:latin typeface="+mn-lt"/>
              </a:rPr>
              <a:t> oświadczenia skutkować będzie niespełnieniem kryterium.</a:t>
            </a:r>
          </a:p>
          <a:p>
            <a:pPr algn="just"/>
            <a:endParaRPr lang="pl-PL" sz="1600" b="1" dirty="0">
              <a:latin typeface="+mn-lt"/>
            </a:endParaRPr>
          </a:p>
          <a:p>
            <a:pPr algn="just"/>
            <a:r>
              <a:rPr lang="pl-PL" sz="1600" dirty="0">
                <a:latin typeface="+mn-lt"/>
              </a:rPr>
              <a:t>Tak/Nie (odrzucenie wniosku)</a:t>
            </a:r>
            <a:endParaRPr lang="pl-PL" sz="1600" b="1" dirty="0">
              <a:latin typeface="+mn-lt"/>
            </a:endParaRPr>
          </a:p>
          <a:p>
            <a:pPr algn="ctr"/>
            <a:endParaRPr lang="pl-PL" sz="2000" b="1" dirty="0">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1924434768"/>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632848" cy="4464496"/>
          </a:xfrm>
          <a:prstGeom prst="rect">
            <a:avLst/>
          </a:prstGeom>
          <a:noFill/>
        </p:spPr>
        <p:txBody>
          <a:bodyPr wrap="square" rtlCol="0">
            <a:normAutofit fontScale="85000" lnSpcReduction="20000"/>
          </a:bodyPr>
          <a:lstStyle/>
          <a:p>
            <a:pPr algn="just"/>
            <a:endParaRPr lang="pl-PL" sz="2000" b="1" dirty="0">
              <a:latin typeface="+mn-lt"/>
              <a:cs typeface="Arial" pitchFamily="34" charset="0"/>
            </a:endParaRPr>
          </a:p>
          <a:p>
            <a:pPr marL="342900" indent="-342900" algn="just"/>
            <a:r>
              <a:rPr lang="pl-PL" sz="1600" b="1" dirty="0">
                <a:latin typeface="+mn-lt"/>
              </a:rPr>
              <a:t>3. Kryterium formy wsparcia</a:t>
            </a:r>
          </a:p>
          <a:p>
            <a:pPr algn="just"/>
            <a:endParaRPr lang="pl-PL" sz="1600" b="1" dirty="0">
              <a:latin typeface="+mn-lt"/>
            </a:endParaRPr>
          </a:p>
          <a:p>
            <a:pPr algn="just"/>
            <a:r>
              <a:rPr lang="pl-PL" sz="1600" dirty="0">
                <a:latin typeface="+mn-lt"/>
              </a:rPr>
              <a:t>Czy projekt jest realizowany </a:t>
            </a:r>
            <a:r>
              <a:rPr lang="pl-PL" sz="1600" b="1" dirty="0">
                <a:latin typeface="+mn-lt"/>
              </a:rPr>
              <a:t>w szkołach osiągających najsłabsze wyniki edukacyjne w skali ZIT</a:t>
            </a:r>
            <a:r>
              <a:rPr lang="pl-PL" sz="1600" dirty="0">
                <a:latin typeface="+mn-lt"/>
              </a:rPr>
              <a:t>?</a:t>
            </a:r>
          </a:p>
          <a:p>
            <a:pPr algn="just"/>
            <a:r>
              <a:rPr lang="pl-PL" sz="1600" dirty="0">
                <a:latin typeface="+mn-lt"/>
              </a:rPr>
              <a:t> </a:t>
            </a:r>
          </a:p>
          <a:p>
            <a:pPr algn="just"/>
            <a:r>
              <a:rPr lang="pl-PL" sz="1600" dirty="0">
                <a:latin typeface="+mn-lt"/>
              </a:rPr>
              <a:t>Zadaniem kryterium jest  zmniejszenie zróżnicowania międzyszkolnego w odniesieniu do osiąganych przez szkoły lub placówki systemu oświaty wyników edukacyjnych. </a:t>
            </a:r>
            <a:r>
              <a:rPr lang="pl-PL" sz="1600" u="sng" dirty="0">
                <a:latin typeface="+mn-lt"/>
              </a:rPr>
              <a:t>Jako szkoły lub placówki systemu oświaty, które osiągają najsłabsze wyniki edukacyjne w skali ZIT należy rozumieć te placówki, których średnia z egzaminów zewnętrznych</a:t>
            </a:r>
            <a:r>
              <a:rPr lang="pl-PL" sz="1600" dirty="0">
                <a:latin typeface="+mn-lt"/>
              </a:rPr>
              <a:t>, w tym sprawdzianu szóstoklasisty, </a:t>
            </a:r>
            <a:r>
              <a:rPr lang="pl-PL" sz="1600" u="sng" dirty="0">
                <a:latin typeface="+mn-lt"/>
              </a:rPr>
              <a:t>jest na poziomie niższym niż średnia ZIT z danego egzaminu</a:t>
            </a:r>
            <a:r>
              <a:rPr lang="pl-PL" sz="1600" dirty="0">
                <a:latin typeface="+mn-lt"/>
              </a:rPr>
              <a:t> (części egzaminu w przypadku egzaminu gimnazjalnego, bądź przedmiotu obowiązkowego w przypadku egzaminu maturalnego). Jako średnia ZIT należy rozumieć średnią z ostatniego egzaminu zewnętrznego, którego wyniki zostały opublikowane na stronie Okręgowej Komisji Egzaminacyjnej do dnia opublikowania ogłoszenia o naborze. Kryterium zostanie zweryfikowane na podstawie  opublikowanych wyników ostatniego wyniku zewnętrznego na stronie Okręgowej Komisji Egzaminacyjnej.</a:t>
            </a:r>
          </a:p>
          <a:p>
            <a:pPr algn="just"/>
            <a:endParaRPr lang="pl-PL" sz="1600" dirty="0">
              <a:latin typeface="+mn-lt"/>
            </a:endParaRPr>
          </a:p>
          <a:p>
            <a:pPr algn="just"/>
            <a:r>
              <a:rPr lang="pl-PL" sz="1600" dirty="0">
                <a:latin typeface="+mn-lt"/>
              </a:rPr>
              <a:t>Kryterium </a:t>
            </a:r>
            <a:r>
              <a:rPr lang="pl-PL" sz="1600" u="sng" dirty="0">
                <a:latin typeface="+mn-lt"/>
              </a:rPr>
              <a:t>nie dotyczy szkół i placówek oświatowych</a:t>
            </a:r>
            <a:r>
              <a:rPr lang="pl-PL" sz="1600" dirty="0">
                <a:latin typeface="+mn-lt"/>
              </a:rPr>
              <a:t>:</a:t>
            </a:r>
          </a:p>
          <a:p>
            <a:pPr marL="342900" lvl="0" indent="-342900" algn="just">
              <a:buAutoNum type="alphaLcParenR"/>
            </a:pPr>
            <a:r>
              <a:rPr lang="pl-PL" sz="1600" dirty="0">
                <a:latin typeface="+mn-lt"/>
              </a:rPr>
              <a:t>dla dzieci i młodzieży wymagających stosowania specjalnej organizacji nauki, metod pracy i wychowania, </a:t>
            </a:r>
          </a:p>
          <a:p>
            <a:pPr marL="342900" lvl="0" indent="-342900" algn="just">
              <a:buAutoNum type="alphaLcParenR"/>
            </a:pPr>
            <a:r>
              <a:rPr lang="pl-PL" sz="1600" dirty="0">
                <a:latin typeface="+mn-lt"/>
              </a:rPr>
              <a:t>umożliwiających uczniom, o których mowa w art. 16 ust. 7 ustawy o systemie oświaty (</a:t>
            </a:r>
            <a:r>
              <a:rPr lang="pl-PL" sz="1600" i="1" dirty="0">
                <a:latin typeface="+mn-lt"/>
              </a:rPr>
              <a:t>dzieci i młodzieży upośledzone umysłowo w stopniu głębokim uczestniczące w zajęciach rewalidacyjno-wychowawczych)</a:t>
            </a:r>
            <a:r>
              <a:rPr lang="pl-PL" sz="1600" dirty="0">
                <a:latin typeface="+mn-lt"/>
              </a:rPr>
              <a:t> realizację obowiązku szkolnego i obowiązku nauki, </a:t>
            </a:r>
          </a:p>
          <a:p>
            <a:pPr marL="342900" lvl="0" indent="-342900" algn="just">
              <a:buAutoNum type="alphaLcParenR"/>
            </a:pPr>
            <a:r>
              <a:rPr lang="pl-PL" sz="1600" dirty="0">
                <a:latin typeface="+mn-lt"/>
              </a:rPr>
              <a:t>dla dzieci i młodzieży z upośledzeniem umysłowym z </a:t>
            </a:r>
            <a:r>
              <a:rPr lang="pl-PL" sz="1600" dirty="0" err="1">
                <a:latin typeface="+mn-lt"/>
              </a:rPr>
              <a:t>niepełnosprawnościami</a:t>
            </a:r>
            <a:r>
              <a:rPr lang="pl-PL" sz="1600" dirty="0">
                <a:latin typeface="+mn-lt"/>
              </a:rPr>
              <a:t> sprzężonymi.</a:t>
            </a:r>
          </a:p>
          <a:p>
            <a:pPr algn="just"/>
            <a:endParaRPr lang="pl-PL" sz="1600" b="1" dirty="0">
              <a:latin typeface="+mn-lt"/>
            </a:endParaRPr>
          </a:p>
          <a:p>
            <a:pPr algn="just"/>
            <a:r>
              <a:rPr lang="pl-PL" sz="1600" dirty="0">
                <a:latin typeface="+mn-lt"/>
              </a:rPr>
              <a:t>Tak/Nie/</a:t>
            </a:r>
            <a:r>
              <a:rPr lang="pl-PL" sz="1600" dirty="0" err="1">
                <a:latin typeface="+mn-lt"/>
              </a:rPr>
              <a:t>Nie</a:t>
            </a:r>
            <a:r>
              <a:rPr lang="pl-PL" sz="1600" dirty="0">
                <a:latin typeface="+mn-lt"/>
              </a:rPr>
              <a:t> dotyczy</a:t>
            </a:r>
            <a:endParaRPr lang="pl-PL" sz="1600" b="1" dirty="0">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1924434768"/>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cs typeface="Arial" pitchFamily="34" charset="0"/>
              </a:rPr>
              <a:t>Wyniki z egzaminów zewnętrznych</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dirty="0">
              <a:solidFill>
                <a:schemeClr val="tx1"/>
              </a:solidFill>
              <a:cs typeface="Arial" pitchFamily="34" charset="0"/>
            </a:endParaRPr>
          </a:p>
          <a:p>
            <a:pPr algn="just"/>
            <a:endParaRPr lang="pl-PL" dirty="0">
              <a:solidFill>
                <a:schemeClr val="tx1"/>
              </a:solidFill>
              <a:cs typeface="Arial" pitchFamily="34" charset="0"/>
            </a:endParaRPr>
          </a:p>
          <a:p>
            <a:pPr algn="just"/>
            <a:endParaRPr lang="pl-PL" dirty="0">
              <a:solidFill>
                <a:schemeClr val="tx1"/>
              </a:solidFill>
              <a:cs typeface="Arial" pitchFamily="34" charset="0"/>
            </a:endParaRPr>
          </a:p>
          <a:p>
            <a:pPr algn="just"/>
            <a:endParaRPr lang="pl-PL" b="1" dirty="0">
              <a:solidFill>
                <a:schemeClr val="tx1"/>
              </a:solidFill>
              <a:cs typeface="Arial" pitchFamily="34" charset="0"/>
            </a:endParaRPr>
          </a:p>
          <a:p>
            <a:pPr algn="just"/>
            <a:r>
              <a:rPr lang="pl-PL" b="1" dirty="0">
                <a:solidFill>
                  <a:schemeClr val="tx1"/>
                </a:solidFill>
                <a:cs typeface="Arial" pitchFamily="34" charset="0"/>
              </a:rPr>
              <a:t>Załącznik nr 5 do Regulaminu konkursu</a:t>
            </a:r>
          </a:p>
          <a:p>
            <a:endParaRPr lang="pl-PL" dirty="0">
              <a:solidFill>
                <a:schemeClr val="tx1"/>
              </a:solidFill>
            </a:endParaRPr>
          </a:p>
          <a:p>
            <a:r>
              <a:rPr lang="pl-PL" dirty="0">
                <a:solidFill>
                  <a:schemeClr val="tx1"/>
                </a:solidFill>
              </a:rPr>
              <a:t>Wnioskodawca powinien podać we wniosku o dofinansowanie średni procentowy wynik danej szkoły (średnia ważona) w odniesieniu </a:t>
            </a:r>
            <a:r>
              <a:rPr lang="pl-PL" u="sng" dirty="0">
                <a:solidFill>
                  <a:schemeClr val="tx1"/>
                </a:solidFill>
              </a:rPr>
              <a:t>do każdej szkoły objętej projektem.</a:t>
            </a:r>
          </a:p>
          <a:p>
            <a:endParaRPr lang="pl-PL" dirty="0">
              <a:solidFill>
                <a:schemeClr val="tx1"/>
              </a:solidFill>
            </a:endParaRPr>
          </a:p>
          <a:p>
            <a:r>
              <a:rPr lang="pl-PL" dirty="0">
                <a:solidFill>
                  <a:schemeClr val="tx1"/>
                </a:solidFill>
              </a:rPr>
              <a:t>Średnie wyniki procentowe z poszczególnych przedmiotów oraz liczba uczniów zdających dany przedmiot są dostępne w dokumentach:</a:t>
            </a:r>
          </a:p>
          <a:p>
            <a:pPr>
              <a:buFont typeface="Arial" pitchFamily="34" charset="0"/>
              <a:buChar char="•"/>
            </a:pPr>
            <a:r>
              <a:rPr lang="pl-PL" dirty="0">
                <a:solidFill>
                  <a:schemeClr val="tx1"/>
                </a:solidFill>
              </a:rPr>
              <a:t> „Średnie wyniki sprawdzianu 2016 w szkołach woj. dolnośląskiego” </a:t>
            </a:r>
          </a:p>
          <a:p>
            <a:pPr>
              <a:buFont typeface="Arial" pitchFamily="34" charset="0"/>
              <a:buChar char="•"/>
            </a:pPr>
            <a:r>
              <a:rPr lang="pl-PL" dirty="0">
                <a:solidFill>
                  <a:schemeClr val="tx1"/>
                </a:solidFill>
              </a:rPr>
              <a:t>„Średnie wyniki egzaminu gimnazjalnego 2016 w szkołach woj. dolnośląskiego” </a:t>
            </a:r>
          </a:p>
          <a:p>
            <a:pPr>
              <a:buFont typeface="Arial" pitchFamily="34" charset="0"/>
              <a:buChar char="•"/>
            </a:pPr>
            <a:r>
              <a:rPr lang="pl-PL" dirty="0">
                <a:solidFill>
                  <a:schemeClr val="tx1"/>
                </a:solidFill>
              </a:rPr>
              <a:t>„Średnie wyniki procentowe obowiązkowych egzaminów maturalnych w 2016 r. w nowej formule według szkół, powiatów i województw” </a:t>
            </a:r>
          </a:p>
          <a:p>
            <a:r>
              <a:rPr lang="pl-PL" dirty="0">
                <a:solidFill>
                  <a:schemeClr val="tx1"/>
                </a:solidFill>
              </a:rPr>
              <a:t>na stronie </a:t>
            </a:r>
            <a:r>
              <a:rPr lang="pl-PL" u="sng" dirty="0">
                <a:solidFill>
                  <a:schemeClr val="tx1"/>
                </a:solidFill>
              </a:rPr>
              <a:t>Okręgowej Komisji Egzaminacyjnej we Wrocławiu</a:t>
            </a:r>
            <a:r>
              <a:rPr lang="pl-PL" dirty="0">
                <a:solidFill>
                  <a:schemeClr val="tx1"/>
                </a:solidFill>
              </a:rPr>
              <a:t>: http://oke.wroc.pl/</a:t>
            </a:r>
          </a:p>
          <a:p>
            <a:endParaRPr lang="pl-PL" dirty="0">
              <a:solidFill>
                <a:schemeClr val="tx1"/>
              </a:solidFill>
            </a:endParaRPr>
          </a:p>
          <a:p>
            <a:pPr>
              <a:buFont typeface="Arial" pitchFamily="34" charset="0"/>
              <a:buChar char="•"/>
            </a:pPr>
            <a:endParaRPr lang="pl-PL" dirty="0">
              <a:solidFill>
                <a:schemeClr val="tx1"/>
              </a:solidFill>
              <a:cs typeface="Arial" pitchFamily="34" charset="0"/>
            </a:endParaRPr>
          </a:p>
          <a:p>
            <a:pPr algn="just"/>
            <a:endParaRPr lang="pl-PL" dirty="0">
              <a:solidFill>
                <a:schemeClr val="tx1"/>
              </a:solidFill>
              <a:cs typeface="Arial" pitchFamily="34" charset="0"/>
            </a:endParaRPr>
          </a:p>
          <a:p>
            <a:pPr algn="just"/>
            <a:endParaRPr lang="pl-PL" dirty="0">
              <a:solidFill>
                <a:schemeClr val="tx1"/>
              </a:solidFill>
              <a:cs typeface="Arial" pitchFamily="34" charset="0"/>
            </a:endParaRPr>
          </a:p>
        </p:txBody>
      </p:sp>
      <p:sp>
        <p:nvSpPr>
          <p:cNvPr id="8" name="pole tekstowe 7"/>
          <p:cNvSpPr txBox="1"/>
          <p:nvPr/>
        </p:nvSpPr>
        <p:spPr>
          <a:xfrm>
            <a:off x="467544" y="1648850"/>
            <a:ext cx="7632848" cy="4464496"/>
          </a:xfrm>
          <a:prstGeom prst="rect">
            <a:avLst/>
          </a:prstGeom>
          <a:noFill/>
        </p:spPr>
        <p:txBody>
          <a:bodyPr wrap="square" rtlCol="0">
            <a:normAutofit/>
          </a:bodyPr>
          <a:lstStyle/>
          <a:p>
            <a:pPr algn="just"/>
            <a:endParaRPr lang="pl-PL" sz="2000" b="1" dirty="0">
              <a:latin typeface="+mn-lt"/>
              <a:cs typeface="Arial" pitchFamily="34" charset="0"/>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1924434768"/>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cs typeface="Arial" pitchFamily="34" charset="0"/>
              </a:rPr>
              <a:t>Wyniki z egzaminów zewnętrznych cd.</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14</a:t>
            </a:fld>
            <a:endParaRPr lang="pl-PL" altLang="pl-PL"/>
          </a:p>
        </p:txBody>
      </p:sp>
      <p:sp>
        <p:nvSpPr>
          <p:cNvPr id="7" name="Prostokąt zaokrąglony 6"/>
          <p:cNvSpPr/>
          <p:nvPr/>
        </p:nvSpPr>
        <p:spPr>
          <a:xfrm>
            <a:off x="178692" y="177327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dirty="0">
              <a:solidFill>
                <a:schemeClr val="tx1"/>
              </a:solidFill>
              <a:cs typeface="Arial" pitchFamily="34" charset="0"/>
            </a:endParaRPr>
          </a:p>
          <a:p>
            <a:endParaRPr lang="pl-PL" dirty="0">
              <a:solidFill>
                <a:schemeClr val="tx1"/>
              </a:solidFill>
              <a:cs typeface="Arial" pitchFamily="34" charset="0"/>
            </a:endParaRPr>
          </a:p>
          <a:p>
            <a:endParaRPr lang="pl-PL" u="sng" dirty="0">
              <a:solidFill>
                <a:schemeClr val="tx1"/>
              </a:solidFill>
            </a:endParaRPr>
          </a:p>
          <a:p>
            <a:endParaRPr lang="pl-PL" u="sng" dirty="0">
              <a:solidFill>
                <a:schemeClr val="tx1"/>
              </a:solidFill>
            </a:endParaRPr>
          </a:p>
          <a:p>
            <a:r>
              <a:rPr lang="pl-PL" u="sng" dirty="0">
                <a:solidFill>
                  <a:schemeClr val="tx1"/>
                </a:solidFill>
              </a:rPr>
              <a:t>Szkoły podstawowe:</a:t>
            </a:r>
            <a:r>
              <a:rPr lang="pl-PL" dirty="0">
                <a:solidFill>
                  <a:schemeClr val="tx1"/>
                </a:solidFill>
              </a:rPr>
              <a:t> </a:t>
            </a:r>
          </a:p>
          <a:p>
            <a:pPr>
              <a:buFont typeface="Arial" pitchFamily="34" charset="0"/>
              <a:buChar char="•"/>
            </a:pPr>
            <a:r>
              <a:rPr lang="pl-PL" dirty="0">
                <a:solidFill>
                  <a:schemeClr val="tx1"/>
                </a:solidFill>
              </a:rPr>
              <a:t>arkusz podstawowy sprawdzianu szóstoklasisty; </a:t>
            </a:r>
          </a:p>
          <a:p>
            <a:pPr>
              <a:buFont typeface="Arial" pitchFamily="34" charset="0"/>
              <a:buChar char="•"/>
            </a:pPr>
            <a:r>
              <a:rPr lang="pl-PL" dirty="0">
                <a:solidFill>
                  <a:schemeClr val="tx1"/>
                </a:solidFill>
              </a:rPr>
              <a:t>uwzględniamy zarówno część 1 (j. polski i matematyka), jak i część 2 (język obcy nowożytny); </a:t>
            </a:r>
          </a:p>
          <a:p>
            <a:pPr>
              <a:buFont typeface="Arial" pitchFamily="34" charset="0"/>
              <a:buChar char="•"/>
            </a:pPr>
            <a:r>
              <a:rPr lang="pl-PL" dirty="0">
                <a:solidFill>
                  <a:schemeClr val="tx1"/>
                </a:solidFill>
                <a:cs typeface="Arial" pitchFamily="34" charset="0"/>
              </a:rPr>
              <a:t>wynik niższy niż </a:t>
            </a:r>
            <a:r>
              <a:rPr lang="pl-PL" b="1" dirty="0">
                <a:solidFill>
                  <a:schemeClr val="tx1"/>
                </a:solidFill>
              </a:rPr>
              <a:t>73,4% dla ZIT </a:t>
            </a:r>
            <a:r>
              <a:rPr lang="pl-PL" b="1" dirty="0" err="1">
                <a:solidFill>
                  <a:schemeClr val="tx1"/>
                </a:solidFill>
              </a:rPr>
              <a:t>WrOF</a:t>
            </a:r>
            <a:endParaRPr lang="pl-PL" b="1" dirty="0">
              <a:solidFill>
                <a:schemeClr val="tx1"/>
              </a:solidFill>
            </a:endParaRPr>
          </a:p>
          <a:p>
            <a:pPr>
              <a:buFont typeface="Arial" pitchFamily="34" charset="0"/>
              <a:buChar char="•"/>
            </a:pPr>
            <a:r>
              <a:rPr lang="pl-PL" dirty="0">
                <a:solidFill>
                  <a:schemeClr val="tx1"/>
                </a:solidFill>
                <a:cs typeface="Arial" pitchFamily="34" charset="0"/>
              </a:rPr>
              <a:t>wynik niższy niż </a:t>
            </a:r>
            <a:r>
              <a:rPr lang="pl-PL" b="1" dirty="0">
                <a:solidFill>
                  <a:schemeClr val="tx1"/>
                </a:solidFill>
              </a:rPr>
              <a:t>63,8% dla ZIT AJ</a:t>
            </a:r>
          </a:p>
          <a:p>
            <a:pPr>
              <a:buFont typeface="Arial" pitchFamily="34" charset="0"/>
              <a:buChar char="•"/>
            </a:pPr>
            <a:r>
              <a:rPr lang="pl-PL" dirty="0">
                <a:solidFill>
                  <a:schemeClr val="tx1"/>
                </a:solidFill>
                <a:cs typeface="Arial" pitchFamily="34" charset="0"/>
              </a:rPr>
              <a:t>wynik niższy niż </a:t>
            </a:r>
            <a:r>
              <a:rPr lang="pl-PL" b="1" dirty="0">
                <a:solidFill>
                  <a:schemeClr val="tx1"/>
                </a:solidFill>
              </a:rPr>
              <a:t>62,8% dla ZIT AW</a:t>
            </a:r>
            <a:endParaRPr lang="pl-PL" u="sng" dirty="0">
              <a:solidFill>
                <a:schemeClr val="tx1"/>
              </a:solidFill>
              <a:cs typeface="Arial" pitchFamily="34" charset="0"/>
            </a:endParaRPr>
          </a:p>
          <a:p>
            <a:endParaRPr lang="pl-PL" u="sng" dirty="0">
              <a:solidFill>
                <a:schemeClr val="tx1"/>
              </a:solidFill>
              <a:cs typeface="Arial" pitchFamily="34" charset="0"/>
            </a:endParaRPr>
          </a:p>
          <a:p>
            <a:r>
              <a:rPr lang="pl-PL" u="sng" dirty="0">
                <a:solidFill>
                  <a:schemeClr val="tx1"/>
                </a:solidFill>
                <a:cs typeface="Arial" pitchFamily="34" charset="0"/>
              </a:rPr>
              <a:t>Gimnazja:</a:t>
            </a:r>
          </a:p>
          <a:p>
            <a:pPr>
              <a:buFont typeface="Arial" pitchFamily="34" charset="0"/>
              <a:buChar char="•"/>
            </a:pPr>
            <a:r>
              <a:rPr lang="pl-PL" dirty="0">
                <a:solidFill>
                  <a:schemeClr val="tx1"/>
                </a:solidFill>
                <a:cs typeface="Arial" pitchFamily="34" charset="0"/>
              </a:rPr>
              <a:t>arkusz podstawowy egzaminu gimnazjalnego;</a:t>
            </a:r>
          </a:p>
          <a:p>
            <a:pPr>
              <a:buFont typeface="Arial" pitchFamily="34" charset="0"/>
              <a:buChar char="•"/>
            </a:pPr>
            <a:r>
              <a:rPr lang="pl-PL" dirty="0">
                <a:solidFill>
                  <a:schemeClr val="tx1"/>
                </a:solidFill>
              </a:rPr>
              <a:t>wszystkie egzaminy obligatoryjnie zdawane na poziomie podstawowym tj. historia i wiedza o społeczeństwie, język polski, przedmioty przyrodnicze, matematyka oraz języki nowożytne;</a:t>
            </a:r>
          </a:p>
          <a:p>
            <a:pPr>
              <a:buFont typeface="Arial" pitchFamily="34" charset="0"/>
              <a:buChar char="•"/>
            </a:pPr>
            <a:r>
              <a:rPr lang="pl-PL" dirty="0">
                <a:solidFill>
                  <a:schemeClr val="tx1"/>
                </a:solidFill>
                <a:cs typeface="Arial" pitchFamily="34" charset="0"/>
              </a:rPr>
              <a:t>wynik niższy niż </a:t>
            </a:r>
            <a:r>
              <a:rPr lang="pl-PL" b="1" dirty="0">
                <a:solidFill>
                  <a:schemeClr val="tx1"/>
                </a:solidFill>
              </a:rPr>
              <a:t>63,0</a:t>
            </a:r>
            <a:r>
              <a:rPr lang="pl-PL" b="1" dirty="0">
                <a:solidFill>
                  <a:schemeClr val="tx1"/>
                </a:solidFill>
                <a:cs typeface="Arial" pitchFamily="34" charset="0"/>
              </a:rPr>
              <a:t>% dla ZIT </a:t>
            </a:r>
            <a:r>
              <a:rPr lang="pl-PL" b="1" dirty="0" err="1">
                <a:solidFill>
                  <a:schemeClr val="tx1"/>
                </a:solidFill>
                <a:cs typeface="Arial" pitchFamily="34" charset="0"/>
              </a:rPr>
              <a:t>WrOF</a:t>
            </a:r>
            <a:endParaRPr lang="pl-PL" b="1" dirty="0">
              <a:solidFill>
                <a:schemeClr val="tx1"/>
              </a:solidFill>
              <a:cs typeface="Arial" pitchFamily="34" charset="0"/>
            </a:endParaRPr>
          </a:p>
          <a:p>
            <a:pPr>
              <a:buFont typeface="Arial" pitchFamily="34" charset="0"/>
              <a:buChar char="•"/>
            </a:pPr>
            <a:r>
              <a:rPr lang="pl-PL" dirty="0">
                <a:solidFill>
                  <a:schemeClr val="tx1"/>
                </a:solidFill>
                <a:cs typeface="Arial" pitchFamily="34" charset="0"/>
              </a:rPr>
              <a:t>wynik niższy niż </a:t>
            </a:r>
            <a:r>
              <a:rPr lang="pl-PL" b="1" dirty="0">
                <a:solidFill>
                  <a:schemeClr val="tx1"/>
                </a:solidFill>
              </a:rPr>
              <a:t>54,8</a:t>
            </a:r>
            <a:r>
              <a:rPr lang="pl-PL" b="1" dirty="0">
                <a:solidFill>
                  <a:schemeClr val="tx1"/>
                </a:solidFill>
                <a:cs typeface="Arial" pitchFamily="34" charset="0"/>
              </a:rPr>
              <a:t>% dla ZIT AJ</a:t>
            </a:r>
            <a:endParaRPr lang="pl-PL" b="1" u="sng" dirty="0">
              <a:solidFill>
                <a:schemeClr val="tx1"/>
              </a:solidFill>
              <a:cs typeface="Arial" pitchFamily="34" charset="0"/>
            </a:endParaRPr>
          </a:p>
          <a:p>
            <a:pPr>
              <a:buFont typeface="Arial" pitchFamily="34" charset="0"/>
              <a:buChar char="•"/>
            </a:pPr>
            <a:r>
              <a:rPr lang="pl-PL" dirty="0">
                <a:solidFill>
                  <a:schemeClr val="tx1"/>
                </a:solidFill>
                <a:cs typeface="Arial" pitchFamily="34" charset="0"/>
              </a:rPr>
              <a:t>wynik niższy niż </a:t>
            </a:r>
            <a:r>
              <a:rPr lang="pl-PL" b="1" dirty="0">
                <a:solidFill>
                  <a:schemeClr val="tx1"/>
                </a:solidFill>
              </a:rPr>
              <a:t>54,0</a:t>
            </a:r>
            <a:r>
              <a:rPr lang="pl-PL" b="1" dirty="0">
                <a:solidFill>
                  <a:schemeClr val="tx1"/>
                </a:solidFill>
                <a:cs typeface="Arial" pitchFamily="34" charset="0"/>
              </a:rPr>
              <a:t>% dla ZIT AW</a:t>
            </a:r>
            <a:endParaRPr lang="pl-PL" u="sng" dirty="0">
              <a:solidFill>
                <a:schemeClr val="tx1"/>
              </a:solidFill>
              <a:cs typeface="Arial" pitchFamily="34" charset="0"/>
            </a:endParaRPr>
          </a:p>
          <a:p>
            <a:endParaRPr lang="pl-PL" dirty="0">
              <a:solidFill>
                <a:schemeClr val="tx1"/>
              </a:solidFill>
            </a:endParaRPr>
          </a:p>
          <a:p>
            <a:pPr>
              <a:buFont typeface="Arial" pitchFamily="34" charset="0"/>
              <a:buChar char="•"/>
            </a:pPr>
            <a:endParaRPr lang="pl-PL" dirty="0">
              <a:solidFill>
                <a:schemeClr val="tx1"/>
              </a:solidFill>
              <a:cs typeface="Arial" pitchFamily="34" charset="0"/>
            </a:endParaRPr>
          </a:p>
          <a:p>
            <a:pPr algn="just"/>
            <a:endParaRPr lang="pl-PL" dirty="0">
              <a:solidFill>
                <a:schemeClr val="tx1"/>
              </a:solidFill>
              <a:cs typeface="Arial" pitchFamily="34" charset="0"/>
            </a:endParaRPr>
          </a:p>
          <a:p>
            <a:pPr algn="just"/>
            <a:endParaRPr lang="pl-PL" dirty="0">
              <a:solidFill>
                <a:schemeClr val="tx1"/>
              </a:solidFill>
              <a:cs typeface="Arial" pitchFamily="34" charset="0"/>
            </a:endParaRPr>
          </a:p>
        </p:txBody>
      </p:sp>
      <p:sp>
        <p:nvSpPr>
          <p:cNvPr id="8" name="pole tekstowe 7"/>
          <p:cNvSpPr txBox="1"/>
          <p:nvPr/>
        </p:nvSpPr>
        <p:spPr>
          <a:xfrm>
            <a:off x="611560" y="1576561"/>
            <a:ext cx="7632848" cy="4464496"/>
          </a:xfrm>
          <a:prstGeom prst="rect">
            <a:avLst/>
          </a:prstGeom>
          <a:noFill/>
        </p:spPr>
        <p:txBody>
          <a:bodyPr wrap="square" rtlCol="0">
            <a:normAutofit/>
          </a:bodyPr>
          <a:lstStyle/>
          <a:p>
            <a:pPr algn="just"/>
            <a:endParaRPr lang="pl-PL" sz="2000" b="1" dirty="0">
              <a:latin typeface="+mn-lt"/>
              <a:cs typeface="Arial" pitchFamily="34" charset="0"/>
            </a:endParaRPr>
          </a:p>
          <a:p>
            <a:pPr lvl="0"/>
            <a:endParaRPr lang="pl-PL" sz="1600" dirty="0">
              <a:latin typeface="+mn-lt"/>
            </a:endParaRPr>
          </a:p>
          <a:p>
            <a:pPr algn="just"/>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1207642882"/>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cs typeface="Arial" pitchFamily="34" charset="0"/>
              </a:rPr>
              <a:t>Wyniki z egzaminów zewnętrznych cd.</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15</a:t>
            </a:fld>
            <a:endParaRPr lang="pl-PL" altLang="pl-PL"/>
          </a:p>
        </p:txBody>
      </p:sp>
      <p:sp>
        <p:nvSpPr>
          <p:cNvPr id="7" name="Prostokąt zaokrąglony 6"/>
          <p:cNvSpPr/>
          <p:nvPr/>
        </p:nvSpPr>
        <p:spPr>
          <a:xfrm>
            <a:off x="179512" y="1772816"/>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600" dirty="0">
              <a:solidFill>
                <a:schemeClr val="tx1"/>
              </a:solidFill>
              <a:cs typeface="Arial" pitchFamily="34" charset="0"/>
            </a:endParaRPr>
          </a:p>
          <a:p>
            <a:r>
              <a:rPr lang="pl-PL" sz="2400" u="sng" dirty="0">
                <a:solidFill>
                  <a:schemeClr val="tx1"/>
                </a:solidFill>
                <a:cs typeface="Arial" pitchFamily="34" charset="0"/>
              </a:rPr>
              <a:t>Szkoły ponadgimnazjalne:</a:t>
            </a:r>
          </a:p>
          <a:p>
            <a:pPr>
              <a:buFont typeface="Arial" pitchFamily="34" charset="0"/>
              <a:buChar char="•"/>
            </a:pPr>
            <a:r>
              <a:rPr lang="pl-PL" sz="2400" dirty="0">
                <a:solidFill>
                  <a:schemeClr val="tx1"/>
                </a:solidFill>
              </a:rPr>
              <a:t>egzamin maturalny „nowa formuła”;</a:t>
            </a:r>
          </a:p>
          <a:p>
            <a:pPr>
              <a:buFont typeface="Arial" pitchFamily="34" charset="0"/>
              <a:buChar char="•"/>
            </a:pPr>
            <a:r>
              <a:rPr lang="pl-PL" sz="2400" dirty="0">
                <a:solidFill>
                  <a:schemeClr val="tx1"/>
                </a:solidFill>
              </a:rPr>
              <a:t>wszystkie pisemne egzaminy obligatoryjnie zdawane na poziomie podstawowym tj. język polski, matematyka oraz języki nowożytne;</a:t>
            </a:r>
          </a:p>
          <a:p>
            <a:pPr>
              <a:buFont typeface="Arial" pitchFamily="34" charset="0"/>
              <a:buChar char="•"/>
            </a:pPr>
            <a:r>
              <a:rPr lang="pl-PL" sz="2400" dirty="0">
                <a:solidFill>
                  <a:schemeClr val="tx1"/>
                </a:solidFill>
              </a:rPr>
              <a:t>wynik niższy niż </a:t>
            </a:r>
            <a:r>
              <a:rPr lang="pl-PL" sz="2400" b="1" dirty="0">
                <a:solidFill>
                  <a:schemeClr val="tx1"/>
                </a:solidFill>
              </a:rPr>
              <a:t>67,6% dla ZIT </a:t>
            </a:r>
            <a:r>
              <a:rPr lang="pl-PL" sz="2400" b="1" dirty="0" err="1">
                <a:solidFill>
                  <a:schemeClr val="tx1"/>
                </a:solidFill>
              </a:rPr>
              <a:t>WrOF</a:t>
            </a:r>
            <a:endParaRPr lang="pl-PL" sz="2400" b="1" dirty="0">
              <a:solidFill>
                <a:schemeClr val="tx1"/>
              </a:solidFill>
            </a:endParaRPr>
          </a:p>
          <a:p>
            <a:pPr>
              <a:buFont typeface="Arial" pitchFamily="34" charset="0"/>
              <a:buChar char="•"/>
            </a:pPr>
            <a:r>
              <a:rPr lang="pl-PL" sz="2400" dirty="0">
                <a:solidFill>
                  <a:schemeClr val="tx1"/>
                </a:solidFill>
              </a:rPr>
              <a:t>wynik niższy niż </a:t>
            </a:r>
            <a:r>
              <a:rPr lang="pl-PL" sz="2400" b="1" dirty="0">
                <a:solidFill>
                  <a:schemeClr val="tx1"/>
                </a:solidFill>
              </a:rPr>
              <a:t>61,7% dla ZIT AJ</a:t>
            </a:r>
          </a:p>
          <a:p>
            <a:pPr>
              <a:buFont typeface="Arial" pitchFamily="34" charset="0"/>
              <a:buChar char="•"/>
            </a:pPr>
            <a:r>
              <a:rPr lang="pl-PL" sz="2400" dirty="0">
                <a:solidFill>
                  <a:schemeClr val="tx1"/>
                </a:solidFill>
              </a:rPr>
              <a:t>wynik niższy niż </a:t>
            </a:r>
            <a:r>
              <a:rPr lang="pl-PL" sz="2400" b="1" dirty="0">
                <a:solidFill>
                  <a:schemeClr val="tx1"/>
                </a:solidFill>
              </a:rPr>
              <a:t>60,6% dla ZIT AW</a:t>
            </a:r>
          </a:p>
          <a:p>
            <a:endParaRPr lang="pl-PL" sz="1600" dirty="0">
              <a:solidFill>
                <a:schemeClr val="tx1"/>
              </a:solidFill>
            </a:endParaRPr>
          </a:p>
          <a:p>
            <a:pPr>
              <a:buFont typeface="Arial" pitchFamily="34" charset="0"/>
              <a:buChar char="•"/>
            </a:pPr>
            <a:endParaRPr lang="pl-PL" sz="1600" dirty="0">
              <a:solidFill>
                <a:schemeClr val="tx1"/>
              </a:solidFill>
              <a:cs typeface="Arial" pitchFamily="34" charset="0"/>
            </a:endParaRPr>
          </a:p>
          <a:p>
            <a:pPr algn="just"/>
            <a:endParaRPr lang="pl-PL" sz="1600" dirty="0">
              <a:solidFill>
                <a:schemeClr val="tx1"/>
              </a:solidFill>
              <a:cs typeface="Arial" pitchFamily="34" charset="0"/>
            </a:endParaRPr>
          </a:p>
          <a:p>
            <a:pPr algn="just"/>
            <a:endParaRPr lang="pl-PL" sz="1600" dirty="0">
              <a:solidFill>
                <a:schemeClr val="tx1"/>
              </a:solidFill>
              <a:cs typeface="Arial" pitchFamily="34" charset="0"/>
            </a:endParaRPr>
          </a:p>
        </p:txBody>
      </p:sp>
      <p:sp>
        <p:nvSpPr>
          <p:cNvPr id="8" name="pole tekstowe 7"/>
          <p:cNvSpPr txBox="1"/>
          <p:nvPr/>
        </p:nvSpPr>
        <p:spPr>
          <a:xfrm>
            <a:off x="467544" y="1648850"/>
            <a:ext cx="7632848" cy="4464496"/>
          </a:xfrm>
          <a:prstGeom prst="rect">
            <a:avLst/>
          </a:prstGeom>
          <a:noFill/>
        </p:spPr>
        <p:txBody>
          <a:bodyPr wrap="square" rtlCol="0">
            <a:normAutofit/>
          </a:bodyPr>
          <a:lstStyle/>
          <a:p>
            <a:pPr algn="just"/>
            <a:endParaRPr lang="pl-PL" sz="2000" b="1" dirty="0">
              <a:latin typeface="+mn-lt"/>
              <a:cs typeface="Arial" pitchFamily="34" charset="0"/>
            </a:endParaRPr>
          </a:p>
          <a:p>
            <a:pPr lvl="0"/>
            <a:endParaRPr lang="pl-PL" sz="1600" dirty="0">
              <a:latin typeface="+mn-lt"/>
            </a:endParaRPr>
          </a:p>
          <a:p>
            <a:pPr algn="just"/>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345603034"/>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cs typeface="Arial" pitchFamily="34" charset="0"/>
              </a:rPr>
              <a:t>Wyniki z egzaminów zewnętrznych cd.</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16</a:t>
            </a:fld>
            <a:endParaRPr lang="pl-PL" altLang="pl-PL"/>
          </a:p>
        </p:txBody>
      </p:sp>
      <p:sp>
        <p:nvSpPr>
          <p:cNvPr id="7" name="Prostokąt zaokrąglony 6"/>
          <p:cNvSpPr/>
          <p:nvPr/>
        </p:nvSpPr>
        <p:spPr>
          <a:xfrm>
            <a:off x="179512" y="1772816"/>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600" dirty="0">
              <a:solidFill>
                <a:schemeClr val="tx1"/>
              </a:solidFill>
              <a:cs typeface="Arial" pitchFamily="34" charset="0"/>
            </a:endParaRPr>
          </a:p>
          <a:p>
            <a:pPr lvl="0" algn="ctr" eaLnBrk="1" hangingPunct="1"/>
            <a:r>
              <a:rPr lang="pl-PL" sz="2000" dirty="0" smtClean="0">
                <a:solidFill>
                  <a:schemeClr val="tx1"/>
                </a:solidFill>
                <a:ea typeface="Calibri" pitchFamily="34" charset="0"/>
                <a:cs typeface="Times New Roman" pitchFamily="18" charset="0"/>
              </a:rPr>
              <a:t>Należy stosować sposób zaokrąglania </a:t>
            </a:r>
            <a:r>
              <a:rPr lang="pl-PL" sz="2000" b="1" dirty="0" smtClean="0">
                <a:solidFill>
                  <a:schemeClr val="tx1"/>
                </a:solidFill>
                <a:ea typeface="Calibri" pitchFamily="34" charset="0"/>
                <a:cs typeface="Times New Roman" pitchFamily="18" charset="0"/>
              </a:rPr>
              <a:t>do najbliższej wartości </a:t>
            </a:r>
            <a:r>
              <a:rPr lang="pl-PL" sz="2000" dirty="0" smtClean="0">
                <a:solidFill>
                  <a:schemeClr val="tx1"/>
                </a:solidFill>
                <a:ea typeface="Calibri" pitchFamily="34" charset="0"/>
                <a:cs typeface="Times New Roman" pitchFamily="18" charset="0"/>
              </a:rPr>
              <a:t>z dokładnością do </a:t>
            </a:r>
            <a:r>
              <a:rPr lang="pl-PL" sz="2000" b="1" dirty="0" smtClean="0">
                <a:solidFill>
                  <a:schemeClr val="tx1"/>
                </a:solidFill>
                <a:ea typeface="Calibri" pitchFamily="34" charset="0"/>
                <a:cs typeface="Times New Roman" pitchFamily="18" charset="0"/>
              </a:rPr>
              <a:t>jednego miejsca po przecinku </a:t>
            </a:r>
            <a:r>
              <a:rPr lang="pl-PL" sz="2000" dirty="0" smtClean="0">
                <a:solidFill>
                  <a:schemeClr val="tx1"/>
                </a:solidFill>
                <a:ea typeface="Calibri" pitchFamily="34" charset="0"/>
                <a:cs typeface="Times New Roman" pitchFamily="18" charset="0"/>
              </a:rPr>
              <a:t>tj. do części dziesiętnych. </a:t>
            </a:r>
            <a:endParaRPr lang="pl-PL" sz="2000" dirty="0" smtClean="0">
              <a:solidFill>
                <a:schemeClr val="tx1"/>
              </a:solidFill>
              <a:cs typeface="Arial" pitchFamily="34" charset="0"/>
            </a:endParaRPr>
          </a:p>
          <a:p>
            <a:pPr lvl="0" algn="ctr"/>
            <a:endParaRPr lang="pl-PL" sz="2000" dirty="0" smtClean="0">
              <a:solidFill>
                <a:schemeClr val="tx1"/>
              </a:solidFill>
              <a:ea typeface="Calibri" pitchFamily="34" charset="0"/>
              <a:cs typeface="Times New Roman" pitchFamily="18" charset="0"/>
            </a:endParaRPr>
          </a:p>
          <a:p>
            <a:pPr lvl="0" algn="ctr"/>
            <a:r>
              <a:rPr lang="pl-PL" sz="2000" dirty="0" smtClean="0">
                <a:solidFill>
                  <a:schemeClr val="tx1"/>
                </a:solidFill>
                <a:ea typeface="Calibri" pitchFamily="34" charset="0"/>
                <a:cs typeface="Times New Roman" pitchFamily="18" charset="0"/>
              </a:rPr>
              <a:t>Należy </a:t>
            </a:r>
            <a:r>
              <a:rPr lang="pl-PL" sz="2000" dirty="0" smtClean="0">
                <a:solidFill>
                  <a:schemeClr val="tx1"/>
                </a:solidFill>
                <a:ea typeface="Calibri" pitchFamily="34" charset="0"/>
                <a:cs typeface="Times New Roman" pitchFamily="18" charset="0"/>
              </a:rPr>
              <a:t>również </a:t>
            </a:r>
            <a:r>
              <a:rPr lang="pl-PL" sz="2000" b="1" dirty="0" smtClean="0">
                <a:solidFill>
                  <a:schemeClr val="tx1"/>
                </a:solidFill>
                <a:ea typeface="Calibri" pitchFamily="34" charset="0"/>
                <a:cs typeface="Times New Roman" pitchFamily="18" charset="0"/>
              </a:rPr>
              <a:t>stosować zwiększenie cyfry w części dziesiętnej o jeden</a:t>
            </a:r>
            <a:r>
              <a:rPr lang="pl-PL" sz="2000" dirty="0" smtClean="0">
                <a:solidFill>
                  <a:schemeClr val="tx1"/>
                </a:solidFill>
                <a:ea typeface="Calibri" pitchFamily="34" charset="0"/>
                <a:cs typeface="Times New Roman" pitchFamily="18" charset="0"/>
              </a:rPr>
              <a:t>, jeśli sąsiednia </a:t>
            </a:r>
            <a:r>
              <a:rPr lang="pl-PL" sz="2000" b="1" dirty="0" smtClean="0">
                <a:solidFill>
                  <a:schemeClr val="tx1"/>
                </a:solidFill>
                <a:ea typeface="Calibri" pitchFamily="34" charset="0"/>
                <a:cs typeface="Times New Roman" pitchFamily="18" charset="0"/>
              </a:rPr>
              <a:t>z prawej cyfra przed usunięciem była większa lub równa 5</a:t>
            </a:r>
            <a:r>
              <a:rPr lang="pl-PL" sz="2000" dirty="0" smtClean="0">
                <a:solidFill>
                  <a:schemeClr val="tx1"/>
                </a:solidFill>
                <a:ea typeface="Calibri" pitchFamily="34" charset="0"/>
                <a:cs typeface="Times New Roman" pitchFamily="18" charset="0"/>
              </a:rPr>
              <a:t>.</a:t>
            </a:r>
            <a:endParaRPr lang="pl-PL" sz="2000" dirty="0" smtClean="0">
              <a:solidFill>
                <a:schemeClr val="tx1"/>
              </a:solidFill>
              <a:cs typeface="Arial" pitchFamily="34" charset="0"/>
            </a:endParaRPr>
          </a:p>
          <a:p>
            <a:pPr lvl="0" algn="ctr"/>
            <a:endParaRPr lang="pl-PL" sz="2000" dirty="0" smtClean="0">
              <a:solidFill>
                <a:schemeClr val="tx1"/>
              </a:solidFill>
              <a:ea typeface="Calibri" pitchFamily="34" charset="0"/>
              <a:cs typeface="Times New Roman" pitchFamily="18" charset="0"/>
            </a:endParaRPr>
          </a:p>
          <a:p>
            <a:pPr lvl="0" algn="ctr"/>
            <a:r>
              <a:rPr lang="pl-PL" sz="2000" dirty="0" smtClean="0">
                <a:solidFill>
                  <a:schemeClr val="tx1"/>
                </a:solidFill>
                <a:ea typeface="Calibri" pitchFamily="34" charset="0"/>
                <a:cs typeface="Times New Roman" pitchFamily="18" charset="0"/>
              </a:rPr>
              <a:t>Zaokrąglenie </a:t>
            </a:r>
            <a:r>
              <a:rPr lang="pl-PL" sz="2000" dirty="0" smtClean="0">
                <a:solidFill>
                  <a:schemeClr val="tx1"/>
                </a:solidFill>
                <a:ea typeface="Calibri" pitchFamily="34" charset="0"/>
                <a:cs typeface="Times New Roman" pitchFamily="18" charset="0"/>
              </a:rPr>
              <a:t>należy zastosować </a:t>
            </a:r>
            <a:r>
              <a:rPr lang="pl-PL" sz="2000" b="1" dirty="0" smtClean="0">
                <a:solidFill>
                  <a:schemeClr val="tx1"/>
                </a:solidFill>
                <a:ea typeface="Calibri" pitchFamily="34" charset="0"/>
                <a:cs typeface="Times New Roman" pitchFamily="18" charset="0"/>
              </a:rPr>
              <a:t>przy wyliczaniu wyniku końcowego </a:t>
            </a:r>
            <a:r>
              <a:rPr lang="pl-PL" sz="2000" dirty="0" smtClean="0">
                <a:solidFill>
                  <a:schemeClr val="tx1"/>
                </a:solidFill>
                <a:ea typeface="Calibri" pitchFamily="34" charset="0"/>
                <a:cs typeface="Times New Roman" pitchFamily="18" charset="0"/>
              </a:rPr>
              <a:t>tj. </a:t>
            </a:r>
            <a:endParaRPr lang="pl-PL" sz="2000" dirty="0" smtClean="0">
              <a:solidFill>
                <a:schemeClr val="tx1"/>
              </a:solidFill>
              <a:ea typeface="Calibri" pitchFamily="34" charset="0"/>
              <a:cs typeface="Times New Roman" pitchFamily="18" charset="0"/>
            </a:endParaRPr>
          </a:p>
          <a:p>
            <a:pPr lvl="0" algn="ctr"/>
            <a:r>
              <a:rPr lang="pl-PL" sz="2000" b="1" dirty="0" smtClean="0">
                <a:solidFill>
                  <a:schemeClr val="tx1"/>
                </a:solidFill>
                <a:ea typeface="Calibri" pitchFamily="34" charset="0"/>
                <a:cs typeface="Times New Roman" pitchFamily="18" charset="0"/>
              </a:rPr>
              <a:t>średniej </a:t>
            </a:r>
            <a:r>
              <a:rPr lang="pl-PL" sz="2000" b="1" dirty="0" smtClean="0">
                <a:solidFill>
                  <a:schemeClr val="tx1"/>
                </a:solidFill>
                <a:ea typeface="Calibri" pitchFamily="34" charset="0"/>
                <a:cs typeface="Times New Roman" pitchFamily="18" charset="0"/>
              </a:rPr>
              <a:t>ważonej z wszystkich </a:t>
            </a:r>
            <a:r>
              <a:rPr lang="pl-PL" sz="2000" b="1" dirty="0" smtClean="0">
                <a:solidFill>
                  <a:schemeClr val="tx1"/>
                </a:solidFill>
                <a:ea typeface="Calibri" pitchFamily="34" charset="0"/>
                <a:cs typeface="Times New Roman" pitchFamily="18" charset="0"/>
              </a:rPr>
              <a:t>przedmiotów</a:t>
            </a:r>
            <a:endParaRPr lang="pl-PL" sz="2000" dirty="0" smtClean="0">
              <a:solidFill>
                <a:schemeClr val="tx1"/>
              </a:solidFill>
              <a:cs typeface="Arial" pitchFamily="34" charset="0"/>
            </a:endParaRPr>
          </a:p>
          <a:p>
            <a:pPr lvl="0" algn="ctr"/>
            <a:endParaRPr lang="pl-PL" sz="2000" dirty="0" smtClean="0">
              <a:solidFill>
                <a:schemeClr val="tx1"/>
              </a:solidFill>
              <a:ea typeface="Calibri" pitchFamily="34" charset="0"/>
              <a:cs typeface="Times New Roman" pitchFamily="18" charset="0"/>
            </a:endParaRPr>
          </a:p>
          <a:p>
            <a:pPr lvl="0" algn="ctr"/>
            <a:r>
              <a:rPr lang="pl-PL" sz="2000" dirty="0" smtClean="0">
                <a:solidFill>
                  <a:schemeClr val="tx1"/>
                </a:solidFill>
                <a:ea typeface="Calibri" pitchFamily="34" charset="0"/>
                <a:cs typeface="Times New Roman" pitchFamily="18" charset="0"/>
              </a:rPr>
              <a:t>Przykład </a:t>
            </a:r>
            <a:r>
              <a:rPr lang="pl-PL" sz="2000" dirty="0" smtClean="0">
                <a:solidFill>
                  <a:schemeClr val="tx1"/>
                </a:solidFill>
                <a:ea typeface="Calibri" pitchFamily="34" charset="0"/>
                <a:cs typeface="Times New Roman" pitchFamily="18" charset="0"/>
              </a:rPr>
              <a:t>zaokrąglania:</a:t>
            </a:r>
            <a:endParaRPr lang="pl-PL" sz="2000" dirty="0" smtClean="0">
              <a:solidFill>
                <a:schemeClr val="tx1"/>
              </a:solidFill>
              <a:cs typeface="Arial" pitchFamily="34" charset="0"/>
            </a:endParaRPr>
          </a:p>
          <a:p>
            <a:pPr lvl="0" algn="ctr"/>
            <a:r>
              <a:rPr lang="pl-PL" sz="2000" dirty="0" smtClean="0">
                <a:solidFill>
                  <a:schemeClr val="tx1"/>
                </a:solidFill>
                <a:ea typeface="Calibri" pitchFamily="34" charset="0"/>
                <a:cs typeface="Times New Roman" pitchFamily="18" charset="0"/>
              </a:rPr>
              <a:t>60,23 = 60,2</a:t>
            </a:r>
            <a:endParaRPr lang="pl-PL" sz="2000" dirty="0" smtClean="0">
              <a:solidFill>
                <a:schemeClr val="tx1"/>
              </a:solidFill>
              <a:cs typeface="Arial" pitchFamily="34" charset="0"/>
            </a:endParaRPr>
          </a:p>
          <a:p>
            <a:pPr lvl="0" algn="ctr"/>
            <a:r>
              <a:rPr lang="pl-PL" sz="2000" dirty="0" smtClean="0">
                <a:solidFill>
                  <a:schemeClr val="tx1"/>
                </a:solidFill>
                <a:ea typeface="Calibri" pitchFamily="34" charset="0"/>
                <a:cs typeface="Times New Roman" pitchFamily="18" charset="0"/>
              </a:rPr>
              <a:t>60,26 = 60,3</a:t>
            </a:r>
            <a:endParaRPr lang="pl-PL" sz="2000" dirty="0" smtClean="0">
              <a:solidFill>
                <a:schemeClr val="tx1"/>
              </a:solidFill>
              <a:cs typeface="Arial" pitchFamily="34" charset="0"/>
            </a:endParaRPr>
          </a:p>
          <a:p>
            <a:pPr algn="just"/>
            <a:endParaRPr lang="pl-PL" sz="1600" dirty="0">
              <a:solidFill>
                <a:schemeClr val="tx1"/>
              </a:solidFill>
              <a:cs typeface="Arial" pitchFamily="34" charset="0"/>
            </a:endParaRPr>
          </a:p>
        </p:txBody>
      </p:sp>
      <p:sp>
        <p:nvSpPr>
          <p:cNvPr id="8" name="pole tekstowe 7"/>
          <p:cNvSpPr txBox="1"/>
          <p:nvPr/>
        </p:nvSpPr>
        <p:spPr>
          <a:xfrm>
            <a:off x="467544" y="1648850"/>
            <a:ext cx="7632848" cy="4464496"/>
          </a:xfrm>
          <a:prstGeom prst="rect">
            <a:avLst/>
          </a:prstGeom>
          <a:noFill/>
        </p:spPr>
        <p:txBody>
          <a:bodyPr wrap="square" rtlCol="0">
            <a:normAutofit/>
          </a:bodyPr>
          <a:lstStyle/>
          <a:p>
            <a:pPr algn="just"/>
            <a:endParaRPr lang="pl-PL" sz="2000" b="1" dirty="0">
              <a:latin typeface="+mn-lt"/>
              <a:cs typeface="Arial" pitchFamily="34" charset="0"/>
            </a:endParaRPr>
          </a:p>
          <a:p>
            <a:pPr lvl="0"/>
            <a:endParaRPr lang="pl-PL" sz="1600" dirty="0">
              <a:latin typeface="+mn-lt"/>
            </a:endParaRPr>
          </a:p>
          <a:p>
            <a:pPr algn="just"/>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3028701205"/>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632848" cy="4464496"/>
          </a:xfrm>
          <a:prstGeom prst="rect">
            <a:avLst/>
          </a:prstGeom>
          <a:noFill/>
        </p:spPr>
        <p:txBody>
          <a:bodyPr wrap="square" rtlCol="0">
            <a:normAutofit/>
          </a:bodyPr>
          <a:lstStyle/>
          <a:p>
            <a:pPr algn="just"/>
            <a:endParaRPr lang="pl-PL" sz="2000" b="1" dirty="0">
              <a:latin typeface="+mn-lt"/>
              <a:cs typeface="Arial" pitchFamily="34" charset="0"/>
            </a:endParaRPr>
          </a:p>
          <a:p>
            <a:pPr marL="342900" indent="-342900" algn="just"/>
            <a:r>
              <a:rPr lang="pl-PL" sz="2000" b="1" dirty="0">
                <a:latin typeface="+mn-lt"/>
              </a:rPr>
              <a:t>4. Kryterium formy wsparcia</a:t>
            </a:r>
          </a:p>
          <a:p>
            <a:pPr algn="just"/>
            <a:endParaRPr lang="pl-PL" sz="2000" b="1" dirty="0">
              <a:latin typeface="+mn-lt"/>
            </a:endParaRPr>
          </a:p>
          <a:p>
            <a:pPr algn="just"/>
            <a:r>
              <a:rPr lang="pl-PL" sz="2000" dirty="0">
                <a:latin typeface="+mn-lt"/>
              </a:rPr>
              <a:t>Czy </a:t>
            </a:r>
            <a:r>
              <a:rPr lang="pl-PL" sz="2000" b="1" dirty="0">
                <a:latin typeface="+mn-lt"/>
              </a:rPr>
              <a:t>Wnioskodawcą lub Partnerem jest organ prowadzący</a:t>
            </a:r>
            <a:r>
              <a:rPr lang="pl-PL" sz="2000" dirty="0">
                <a:latin typeface="+mn-lt"/>
              </a:rPr>
              <a:t> szkołę/szkoły objętą/objęte wsparciem w ramach projektu?</a:t>
            </a:r>
          </a:p>
          <a:p>
            <a:pPr algn="just"/>
            <a:r>
              <a:rPr lang="pl-PL" sz="2000" dirty="0">
                <a:latin typeface="+mn-lt"/>
              </a:rPr>
              <a:t> </a:t>
            </a:r>
          </a:p>
          <a:p>
            <a:pPr algn="just"/>
            <a:r>
              <a:rPr lang="pl-PL" sz="2000" dirty="0">
                <a:latin typeface="+mn-lt"/>
              </a:rPr>
              <a:t>Zadaniem kryterium jest zapewnienie, że wsparcie dla uczniów i nauczycieli będzie realizowane </a:t>
            </a:r>
            <a:r>
              <a:rPr lang="pl-PL" sz="2000" u="sng" dirty="0">
                <a:latin typeface="+mn-lt"/>
              </a:rPr>
              <a:t>co najmniej w partnerstwie z organem prowadzącym szkołę objętą wsparciem</a:t>
            </a:r>
            <a:r>
              <a:rPr lang="pl-PL" sz="2000" dirty="0">
                <a:latin typeface="+mn-lt"/>
              </a:rPr>
              <a:t>. Realizacja projektów przy zaangażowaniu organu prowadzącego zwiększy efektywność wsparcia. Kryterium będzie weryfikowane na podstawie wniosku o dofinansowanie.</a:t>
            </a:r>
          </a:p>
          <a:p>
            <a:pPr algn="just"/>
            <a:endParaRPr lang="pl-PL" sz="2000" b="1" dirty="0">
              <a:latin typeface="+mn-lt"/>
            </a:endParaRPr>
          </a:p>
          <a:p>
            <a:pPr algn="just"/>
            <a:r>
              <a:rPr lang="pl-PL" sz="2000" dirty="0">
                <a:latin typeface="+mn-lt"/>
              </a:rPr>
              <a:t>Tak/Nie (odrzucenie wniosku)</a:t>
            </a: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1924434768"/>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632848" cy="4464496"/>
          </a:xfrm>
          <a:prstGeom prst="rect">
            <a:avLst/>
          </a:prstGeom>
          <a:noFill/>
        </p:spPr>
        <p:txBody>
          <a:bodyPr wrap="square" rtlCol="0">
            <a:normAutofit fontScale="85000" lnSpcReduction="10000"/>
          </a:bodyPr>
          <a:lstStyle/>
          <a:p>
            <a:pPr algn="just"/>
            <a:endParaRPr lang="pl-PL" sz="2000" b="1" dirty="0">
              <a:latin typeface="+mn-lt"/>
              <a:cs typeface="Arial" pitchFamily="34" charset="0"/>
            </a:endParaRPr>
          </a:p>
          <a:p>
            <a:pPr marL="342900" indent="-342900" algn="just"/>
            <a:r>
              <a:rPr lang="pl-PL" sz="1900" b="1" dirty="0">
                <a:latin typeface="+mn-lt"/>
              </a:rPr>
              <a:t>5. Kryterium formy wsparcia</a:t>
            </a:r>
          </a:p>
          <a:p>
            <a:pPr algn="just"/>
            <a:endParaRPr lang="pl-PL" sz="1900" b="1" dirty="0">
              <a:latin typeface="+mn-lt"/>
            </a:endParaRPr>
          </a:p>
          <a:p>
            <a:pPr algn="just"/>
            <a:r>
              <a:rPr lang="pl-PL" sz="1900" dirty="0">
                <a:latin typeface="+mn-lt"/>
              </a:rPr>
              <a:t>Czy w treści wniosku zostało zawarte oświadczenie wskazujące, że </a:t>
            </a:r>
            <a:r>
              <a:rPr lang="pl-PL" sz="1900" b="1" dirty="0">
                <a:latin typeface="+mn-lt"/>
              </a:rPr>
              <a:t>przeprowadzono Diagnozę potrzeb edukacyjnych,</a:t>
            </a:r>
            <a:r>
              <a:rPr lang="pl-PL" sz="1900" dirty="0">
                <a:latin typeface="+mn-lt"/>
              </a:rPr>
              <a:t> która </a:t>
            </a:r>
            <a:r>
              <a:rPr lang="pl-PL" sz="1900" b="1" dirty="0">
                <a:latin typeface="+mn-lt"/>
              </a:rPr>
              <a:t>została zatwierdzona </a:t>
            </a:r>
            <a:r>
              <a:rPr lang="pl-PL" sz="1900" dirty="0">
                <a:latin typeface="+mn-lt"/>
              </a:rPr>
              <a:t>przez organ prowadzący, a zaplanowane </a:t>
            </a:r>
            <a:r>
              <a:rPr lang="pl-PL" sz="1900" b="1" dirty="0">
                <a:latin typeface="+mn-lt"/>
              </a:rPr>
              <a:t>działania</a:t>
            </a:r>
            <a:r>
              <a:rPr lang="pl-PL" sz="1900" dirty="0">
                <a:latin typeface="+mn-lt"/>
              </a:rPr>
              <a:t> w projekcie </a:t>
            </a:r>
            <a:r>
              <a:rPr lang="pl-PL" sz="1900" b="1" dirty="0">
                <a:latin typeface="+mn-lt"/>
              </a:rPr>
              <a:t>odpowiadają na potrzeby w niej zidentyfikowane</a:t>
            </a:r>
            <a:r>
              <a:rPr lang="pl-PL" sz="1900" dirty="0">
                <a:latin typeface="+mn-lt"/>
              </a:rPr>
              <a:t>?</a:t>
            </a:r>
          </a:p>
          <a:p>
            <a:pPr algn="just"/>
            <a:r>
              <a:rPr lang="pl-PL" sz="1900" dirty="0">
                <a:latin typeface="+mn-lt"/>
              </a:rPr>
              <a:t> </a:t>
            </a:r>
          </a:p>
          <a:p>
            <a:pPr algn="just"/>
            <a:r>
              <a:rPr lang="pl-PL" sz="1900" dirty="0">
                <a:latin typeface="+mn-lt"/>
              </a:rPr>
              <a:t>Wprowadzenie kryterium ma na celu wybór projektów, w ramach których będą realizowane </a:t>
            </a:r>
            <a:r>
              <a:rPr lang="pl-PL" sz="1900" u="sng" dirty="0">
                <a:latin typeface="+mn-lt"/>
              </a:rPr>
              <a:t>działania projektowe odpowiadające indywidualnie zdiagnozowanemu zapotrzebowaniu szkół lub placówek systemu oświaty z uwzględnieniem indywidualnych potrzeb rozwojowych i edukacyjnych oraz możliwości psychofizycznych uczniów objętych wsparciem.</a:t>
            </a:r>
            <a:r>
              <a:rPr lang="pl-PL" sz="1900" dirty="0">
                <a:latin typeface="+mn-lt"/>
              </a:rPr>
              <a:t> Diagnoza, o której mowa w kryterium uwzględnia planowane zmiany w zakresie reformy systemu oświaty oraz ewentualne działania dostosowujące wsparcie zaplanowane w ramach projektu. Kryterium dotyczy </a:t>
            </a:r>
            <a:r>
              <a:rPr lang="pl-PL" sz="1900" u="sng" dirty="0">
                <a:latin typeface="+mn-lt"/>
              </a:rPr>
              <a:t>wszystkich typów projektów</a:t>
            </a:r>
            <a:r>
              <a:rPr lang="pl-PL" sz="1900" dirty="0">
                <a:latin typeface="+mn-lt"/>
              </a:rPr>
              <a:t>. Kryterium zostanie zweryfikowane na podstawie zapisów wniosku o dofinansowanie projektu.</a:t>
            </a:r>
          </a:p>
          <a:p>
            <a:pPr algn="just"/>
            <a:endParaRPr lang="pl-PL" sz="1900" dirty="0">
              <a:latin typeface="+mn-lt"/>
            </a:endParaRPr>
          </a:p>
          <a:p>
            <a:pPr algn="just"/>
            <a:r>
              <a:rPr lang="pl-PL" sz="1900" dirty="0">
                <a:latin typeface="+mn-lt"/>
              </a:rPr>
              <a:t>Tak/Nie (odrzucenie wniosku)</a:t>
            </a: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1924434768"/>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Kryteria dostępu czyli podstawowe warunki do spełnienia</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632848" cy="4464496"/>
          </a:xfrm>
          <a:prstGeom prst="rect">
            <a:avLst/>
          </a:prstGeom>
          <a:noFill/>
        </p:spPr>
        <p:txBody>
          <a:bodyPr wrap="square" rtlCol="0">
            <a:normAutofit fontScale="55000" lnSpcReduction="20000"/>
          </a:bodyPr>
          <a:lstStyle/>
          <a:p>
            <a:pPr algn="just"/>
            <a:endParaRPr lang="pl-PL" sz="2000" b="1" dirty="0">
              <a:latin typeface="+mn-lt"/>
              <a:cs typeface="Arial" pitchFamily="34" charset="0"/>
            </a:endParaRPr>
          </a:p>
          <a:p>
            <a:pPr marL="342900" indent="-342900" algn="just"/>
            <a:endParaRPr lang="pl-PL" sz="2200" b="1" dirty="0">
              <a:latin typeface="+mn-lt"/>
            </a:endParaRPr>
          </a:p>
          <a:p>
            <a:pPr marL="342900" indent="-342900" algn="just"/>
            <a:r>
              <a:rPr lang="pl-PL" sz="2200" b="1" dirty="0">
                <a:latin typeface="+mn-lt"/>
              </a:rPr>
              <a:t>6. Kryterium formy wsparcia</a:t>
            </a:r>
          </a:p>
          <a:p>
            <a:pPr algn="just"/>
            <a:endParaRPr lang="pl-PL" sz="2200" b="1" dirty="0">
              <a:latin typeface="+mn-lt"/>
            </a:endParaRPr>
          </a:p>
          <a:p>
            <a:pPr algn="just"/>
            <a:r>
              <a:rPr lang="pl-PL" sz="2200" dirty="0">
                <a:latin typeface="+mn-lt"/>
              </a:rPr>
              <a:t>Czy w przypadku gdy projekt obejmuje działania polegające na:</a:t>
            </a:r>
          </a:p>
          <a:p>
            <a:pPr algn="just"/>
            <a:endParaRPr lang="pl-PL" sz="2200" dirty="0">
              <a:latin typeface="+mn-lt"/>
            </a:endParaRPr>
          </a:p>
          <a:p>
            <a:pPr lvl="0" algn="just"/>
            <a:r>
              <a:rPr lang="pl-PL" sz="2200" dirty="0">
                <a:latin typeface="+mn-lt"/>
              </a:rPr>
              <a:t>	a) wyposażeniu szkolnych pracowni w narzędzia do nauczania przedmiotów przyrodniczych lub 	matematyki i/lub</a:t>
            </a:r>
          </a:p>
          <a:p>
            <a:pPr lvl="0" algn="just"/>
            <a:r>
              <a:rPr lang="pl-PL" sz="2200" dirty="0">
                <a:latin typeface="+mn-lt"/>
              </a:rPr>
              <a:t>	b) wyposażeniu szkół lub placówek systemu oświaty w pomoce dydaktyczne oraz narzędzia TIK niezbędne 	do realizacji programów nauczania w szkołach lub placówkach systemu oświaty, w tym zapewnienie 	odpowiedniej infrastruktury sieciowo-usługowej i/lub</a:t>
            </a:r>
          </a:p>
          <a:p>
            <a:pPr lvl="0" algn="just"/>
            <a:r>
              <a:rPr lang="pl-PL" sz="2200" dirty="0">
                <a:latin typeface="+mn-lt"/>
              </a:rPr>
              <a:t>	c) doposażeniu szkół lub placówek systemu oświaty w pomoce dydaktyczne oraz specjalistycznych 	sprzęt do rozpoznawania potrzeb rozwojowych, edukacyjnych i możliwości psychofizycznych oraz 	wspomagania 	rozwoju i prowadzenia terapii uczniów ze specjalnymi potrzebami edukacyjnymi, a także 	podręczniki szkolne i materiały dydaktyczne dostosowane do potrzeb uczniów z niepełnosprawnością,</a:t>
            </a:r>
          </a:p>
          <a:p>
            <a:pPr algn="just"/>
            <a:endParaRPr lang="pl-PL" sz="2200" dirty="0">
              <a:latin typeface="+mn-lt"/>
            </a:endParaRPr>
          </a:p>
          <a:p>
            <a:pPr algn="just"/>
            <a:r>
              <a:rPr lang="pl-PL" sz="2200" dirty="0">
                <a:latin typeface="+mn-lt"/>
              </a:rPr>
              <a:t>w treści wniosku zostało zawarte </a:t>
            </a:r>
            <a:r>
              <a:rPr lang="pl-PL" sz="2200" b="1" dirty="0">
                <a:latin typeface="+mn-lt"/>
              </a:rPr>
              <a:t>oświadczenie</a:t>
            </a:r>
            <a:r>
              <a:rPr lang="pl-PL" sz="2200" dirty="0">
                <a:latin typeface="+mn-lt"/>
              </a:rPr>
              <a:t> wskazujące, </a:t>
            </a:r>
            <a:r>
              <a:rPr lang="pl-PL" sz="2200" b="1" dirty="0">
                <a:latin typeface="+mn-lt"/>
              </a:rPr>
              <a:t>że przeprowadzona Diagnoza potrzeb edukacyjnych zawiera wnioski z przeprowadzonego spisu inwentarza oraz oceny stanu technicznego posiadanego wyposażenia</a:t>
            </a:r>
            <a:r>
              <a:rPr lang="pl-PL" sz="2200" dirty="0">
                <a:latin typeface="+mn-lt"/>
              </a:rPr>
              <a:t>?</a:t>
            </a:r>
          </a:p>
          <a:p>
            <a:pPr algn="just"/>
            <a:r>
              <a:rPr lang="pl-PL" sz="2200" dirty="0">
                <a:latin typeface="+mn-lt"/>
              </a:rPr>
              <a:t> </a:t>
            </a:r>
          </a:p>
          <a:p>
            <a:pPr algn="just"/>
            <a:r>
              <a:rPr lang="pl-PL" sz="2200" dirty="0">
                <a:latin typeface="+mn-lt"/>
              </a:rPr>
              <a:t>Wprowadzenie kryterium ma na celu wybór projektów, w ramach których będą realizowane działania projektowe z zakresu doposażenia i wyposażania szkół w pomoce dydaktyczne, narzędzia, infrastrukturę, sprzęt, podręczniki szkolne i materiały dydaktyczne odpowiadające indywidualnie zdiagnozowanemu zapotrzebowaniu szkół lub placówek systemu oświaty z uwzględnieniem </a:t>
            </a:r>
            <a:r>
              <a:rPr lang="pl-PL" sz="2200" u="sng" dirty="0">
                <a:latin typeface="+mn-lt"/>
              </a:rPr>
              <a:t>analizy posiadanych zasobów</a:t>
            </a:r>
            <a:r>
              <a:rPr lang="pl-PL" sz="2200" dirty="0">
                <a:latin typeface="+mn-lt"/>
              </a:rPr>
              <a:t>. Kryterium </a:t>
            </a:r>
            <a:r>
              <a:rPr lang="pl-PL" sz="2200" u="sng" dirty="0">
                <a:latin typeface="+mn-lt"/>
              </a:rPr>
              <a:t>nie dotyczy projektów nie zakładających działań związanych z doposażeniem i wyposażaniem szkół</a:t>
            </a:r>
            <a:r>
              <a:rPr lang="pl-PL" sz="2200" dirty="0">
                <a:latin typeface="+mn-lt"/>
              </a:rPr>
              <a:t>. Kryterium zostanie zweryfikowane na podstawie zapisów wniosku o dofinansowanie projektu.</a:t>
            </a:r>
          </a:p>
          <a:p>
            <a:pPr algn="just"/>
            <a:endParaRPr lang="pl-PL" sz="2200" b="1" dirty="0">
              <a:latin typeface="+mn-lt"/>
            </a:endParaRPr>
          </a:p>
          <a:p>
            <a:pPr algn="just"/>
            <a:r>
              <a:rPr lang="pl-PL" sz="2200" dirty="0">
                <a:latin typeface="+mn-lt"/>
              </a:rPr>
              <a:t>Tak/Nie/</a:t>
            </a:r>
            <a:r>
              <a:rPr lang="pl-PL" sz="2200" dirty="0" err="1">
                <a:latin typeface="+mn-lt"/>
              </a:rPr>
              <a:t>Nie</a:t>
            </a:r>
            <a:r>
              <a:rPr lang="pl-PL" sz="2200" dirty="0">
                <a:latin typeface="+mn-lt"/>
              </a:rPr>
              <a:t> dotyczy</a:t>
            </a:r>
            <a:endParaRPr lang="pl-PL" sz="2200" b="1" dirty="0">
              <a:latin typeface="+mn-lt"/>
            </a:endParaRPr>
          </a:p>
          <a:p>
            <a:endParaRPr lang="pl-PL" sz="1600" b="1" dirty="0">
              <a:latin typeface="+mn-lt"/>
            </a:endParaRPr>
          </a:p>
        </p:txBody>
      </p:sp>
    </p:spTree>
    <p:extLst>
      <p:ext uri="{BB962C8B-B14F-4D97-AF65-F5344CB8AC3E}">
        <p14:creationId xmlns:p14="http://schemas.microsoft.com/office/powerpoint/2010/main" xmlns="" val="1924434768"/>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lvl="1"/>
            <a:endParaRPr lang="pl-PL" sz="1600" b="1" i="1" u="sng" dirty="0"/>
          </a:p>
          <a:p>
            <a:pPr lvl="1" algn="ctr"/>
            <a:r>
              <a:rPr lang="pl-PL" sz="2000" b="1" dirty="0">
                <a:latin typeface="+mn-lt"/>
              </a:rPr>
              <a:t>RPDS.10.02.02-IZ.00-02-221/17 – konkurs dla ZIT </a:t>
            </a:r>
            <a:r>
              <a:rPr lang="pl-PL" sz="2000" b="1" dirty="0" err="1">
                <a:latin typeface="+mn-lt"/>
              </a:rPr>
              <a:t>WrOF</a:t>
            </a:r>
            <a:endParaRPr lang="pl-PL" sz="2000" b="1" dirty="0">
              <a:latin typeface="+mn-lt"/>
            </a:endParaRPr>
          </a:p>
          <a:p>
            <a:pPr lvl="1" algn="ctr"/>
            <a:r>
              <a:rPr lang="pl-PL" sz="2000" b="1" dirty="0">
                <a:latin typeface="+mn-lt"/>
              </a:rPr>
              <a:t>RPDS.10.02.03-IZ.00-02-222/17 – konkurs dla ZIT AJ </a:t>
            </a:r>
          </a:p>
          <a:p>
            <a:pPr lvl="1" algn="ctr"/>
            <a:r>
              <a:rPr lang="pl-PL" sz="2000" b="1" dirty="0">
                <a:latin typeface="+mn-lt"/>
              </a:rPr>
              <a:t>RPDS.10.02.04-IZ.00-02-223/17 – konkurs dla ZIT AW</a:t>
            </a:r>
          </a:p>
          <a:p>
            <a:pPr lvl="1"/>
            <a:endParaRPr lang="pl-PL" sz="2000" b="1" i="1" u="sng" dirty="0">
              <a:latin typeface="+mn-lt"/>
            </a:endParaRPr>
          </a:p>
          <a:p>
            <a:pPr lvl="1" algn="ctr"/>
            <a:endParaRPr lang="pl-PL" sz="2000" b="1" dirty="0">
              <a:latin typeface="+mn-lt"/>
            </a:endParaRPr>
          </a:p>
          <a:p>
            <a:pPr lvl="1" algn="ctr"/>
            <a:r>
              <a:rPr lang="pl-PL" sz="2000" b="1" dirty="0">
                <a:latin typeface="+mn-lt"/>
              </a:rPr>
              <a:t>Konkurs dla  Wnioskodawców  chcących realizować projekt:</a:t>
            </a:r>
          </a:p>
          <a:p>
            <a:pPr lvl="1" algn="ctr">
              <a:buFont typeface="Wingdings" pitchFamily="2" charset="2"/>
              <a:buChar char="§"/>
            </a:pPr>
            <a:r>
              <a:rPr lang="pl-PL" sz="2000" b="1" dirty="0">
                <a:latin typeface="+mn-lt"/>
              </a:rPr>
              <a:t>obejmujący obszarem realizacji odpowiednio </a:t>
            </a:r>
          </a:p>
          <a:p>
            <a:pPr lvl="1" algn="ctr"/>
            <a:r>
              <a:rPr lang="pl-PL" sz="2000" b="1" dirty="0">
                <a:latin typeface="+mn-lt"/>
              </a:rPr>
              <a:t>ZIT </a:t>
            </a:r>
            <a:r>
              <a:rPr lang="pl-PL" sz="2000" b="1" dirty="0" err="1">
                <a:latin typeface="+mn-lt"/>
              </a:rPr>
              <a:t>WrOF</a:t>
            </a:r>
            <a:r>
              <a:rPr lang="pl-PL" sz="2000" b="1" dirty="0">
                <a:latin typeface="+mn-lt"/>
              </a:rPr>
              <a:t>, ZIT AJ, ZIT AW</a:t>
            </a:r>
          </a:p>
          <a:p>
            <a:pPr lvl="1" algn="ctr"/>
            <a:endParaRPr lang="pl-PL" sz="2000" b="1" dirty="0">
              <a:latin typeface="+mn-lt"/>
            </a:endParaRPr>
          </a:p>
          <a:p>
            <a:pPr lvl="1" algn="ctr"/>
            <a:r>
              <a:rPr lang="pl-PL" sz="2000" b="1" dirty="0">
                <a:latin typeface="+mn-lt"/>
              </a:rPr>
              <a:t>Gminy wchodzące w skład poszczególnych ZIT – Regulamin konkursu,  </a:t>
            </a:r>
          </a:p>
          <a:p>
            <a:pPr lvl="1" algn="ctr"/>
            <a:r>
              <a:rPr lang="pl-PL" sz="2000" b="1" dirty="0">
                <a:latin typeface="+mn-lt"/>
              </a:rPr>
              <a:t>Słownik skrótów i pojęć, str. 8-9</a:t>
            </a:r>
            <a:endParaRPr lang="pl-PL" sz="2000" dirty="0">
              <a:latin typeface="+mn-lt"/>
            </a:endParaRPr>
          </a:p>
          <a:p>
            <a:pPr lvl="1"/>
            <a:endParaRPr lang="pl-PL" sz="2000" b="1" dirty="0">
              <a:latin typeface="+mn-lt"/>
            </a:endParaRPr>
          </a:p>
          <a:p>
            <a:endParaRPr lang="pl-PL" sz="1600" b="1" i="1" dirty="0">
              <a:latin typeface="+mn-lt"/>
            </a:endParaRP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461665"/>
          </a:xfrm>
          <a:prstGeom prst="rect">
            <a:avLst/>
          </a:prstGeom>
        </p:spPr>
        <p:txBody>
          <a:bodyPr wrap="square">
            <a:spAutoFit/>
          </a:bodyPr>
          <a:lstStyle/>
          <a:p>
            <a:pPr lvl="1" algn="ctr"/>
            <a:endParaRPr lang="pl-PL" sz="2400" b="1" dirty="0">
              <a:latin typeface="+mn-lt"/>
            </a:endParaRPr>
          </a:p>
        </p:txBody>
      </p:sp>
    </p:spTree>
    <p:extLst>
      <p:ext uri="{BB962C8B-B14F-4D97-AF65-F5344CB8AC3E}">
        <p14:creationId xmlns:p14="http://schemas.microsoft.com/office/powerpoint/2010/main" xmlns="" val="3033064480"/>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400" b="1" dirty="0">
                <a:latin typeface="+mn-lt"/>
                <a:cs typeface="Arial" pitchFamily="34" charset="0"/>
              </a:rPr>
              <a:t>Diagnoza potrzeb edukacyjnych</a:t>
            </a:r>
            <a:endParaRPr lang="pl-PL" sz="24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1200" b="1" dirty="0">
                <a:solidFill>
                  <a:schemeClr val="tx1"/>
                </a:solidFill>
                <a:cs typeface="Arial" pitchFamily="34" charset="0"/>
              </a:rPr>
              <a:t>Załącznik nr 4 do Regulaminu konkursu</a:t>
            </a:r>
          </a:p>
          <a:p>
            <a:pPr algn="just">
              <a:buFont typeface="Arial" pitchFamily="34" charset="0"/>
              <a:buChar char="•"/>
            </a:pPr>
            <a:r>
              <a:rPr lang="pl-PL" sz="1200" dirty="0">
                <a:solidFill>
                  <a:schemeClr val="tx1"/>
                </a:solidFill>
              </a:rPr>
              <a:t>powinna dotyczyć szkoły/szkół lub placówki/placówek systemu oświaty podlegającej/podlegających pod dany organ prowadzący, planowanej/planowanych do objęcia wsparciem w projekcie; </a:t>
            </a:r>
          </a:p>
          <a:p>
            <a:pPr algn="just">
              <a:buFont typeface="Arial" pitchFamily="34" charset="0"/>
              <a:buChar char="•"/>
            </a:pPr>
            <a:r>
              <a:rPr lang="pl-PL" sz="1200" dirty="0">
                <a:solidFill>
                  <a:schemeClr val="tx1"/>
                </a:solidFill>
              </a:rPr>
              <a:t>powinna uwzględniać indywidualne potrzeby rozwojowe i edukacyjne oraz możliwości psychofizyczne uczniów objętych wsparciem;</a:t>
            </a:r>
          </a:p>
          <a:p>
            <a:pPr algn="just">
              <a:buFont typeface="Arial" pitchFamily="34" charset="0"/>
              <a:buChar char="•"/>
            </a:pPr>
            <a:r>
              <a:rPr lang="pl-PL" sz="1200" dirty="0">
                <a:solidFill>
                  <a:schemeClr val="tx1"/>
                </a:solidFill>
              </a:rPr>
              <a:t>powinna być przygotowana i przeprowadzona przez szkołę, placówkę systemu oświaty lub inny podmiot prowadzący działalność o charakterze edukacyjnym lub badawczym; </a:t>
            </a:r>
          </a:p>
          <a:p>
            <a:pPr algn="just">
              <a:buFont typeface="Arial" pitchFamily="34" charset="0"/>
              <a:buChar char="•"/>
            </a:pPr>
            <a:r>
              <a:rPr lang="pl-PL" sz="1200" dirty="0">
                <a:solidFill>
                  <a:schemeClr val="tx1"/>
                </a:solidFill>
              </a:rPr>
              <a:t>można korzystać ze wsparcia instytucji systemu wspomagania pracy szkół tj. placówki doskonalenia nauczycieli, poradni psychologiczno-pedagogicznych, biblioteki pedagogicznej; </a:t>
            </a:r>
          </a:p>
          <a:p>
            <a:pPr algn="just">
              <a:buFont typeface="Arial" pitchFamily="34" charset="0"/>
              <a:buChar char="•"/>
            </a:pPr>
            <a:r>
              <a:rPr lang="pl-PL" sz="1200" dirty="0">
                <a:solidFill>
                  <a:schemeClr val="tx1"/>
                </a:solidFill>
              </a:rPr>
              <a:t>powinna być zatwierdzona przez organ prowadzący przed złożeniem wniosku o dofinansowanie; </a:t>
            </a:r>
          </a:p>
          <a:p>
            <a:pPr algn="just">
              <a:buFont typeface="Arial" pitchFamily="34" charset="0"/>
              <a:buChar char="•"/>
            </a:pPr>
            <a:r>
              <a:rPr lang="pl-PL" sz="1200" dirty="0">
                <a:solidFill>
                  <a:schemeClr val="tx1"/>
                </a:solidFill>
              </a:rPr>
              <a:t>nie jest załączana do wniosku o dofinansowanie; </a:t>
            </a:r>
          </a:p>
          <a:p>
            <a:pPr algn="just">
              <a:buFont typeface="Arial" pitchFamily="34" charset="0"/>
              <a:buChar char="•"/>
            </a:pPr>
            <a:r>
              <a:rPr lang="pl-PL" sz="1200" b="1" dirty="0">
                <a:solidFill>
                  <a:schemeClr val="tx1"/>
                </a:solidFill>
              </a:rPr>
              <a:t>najważniejsze wnioski </a:t>
            </a:r>
            <a:r>
              <a:rPr lang="pl-PL" sz="1200" dirty="0">
                <a:solidFill>
                  <a:schemeClr val="tx1"/>
                </a:solidFill>
              </a:rPr>
              <a:t>z </a:t>
            </a:r>
            <a:r>
              <a:rPr lang="pl-PL" sz="1200" i="1" dirty="0">
                <a:solidFill>
                  <a:schemeClr val="tx1"/>
                </a:solidFill>
              </a:rPr>
              <a:t>Diagnozy </a:t>
            </a:r>
            <a:r>
              <a:rPr lang="pl-PL" sz="1200" b="1" dirty="0">
                <a:solidFill>
                  <a:schemeClr val="tx1"/>
                </a:solidFill>
              </a:rPr>
              <a:t>oraz oświadczenie, </a:t>
            </a:r>
            <a:r>
              <a:rPr lang="pl-PL" sz="1200" dirty="0">
                <a:solidFill>
                  <a:schemeClr val="tx1"/>
                </a:solidFill>
              </a:rPr>
              <a:t>że przeprowadzono Diagnozę potrzeb edukacyjnych, która została zatwierdzona przez organ prowadzący, a zaplanowane działania w projekcie odpowiadają na potrzeby w niej zidentyfikowane, </a:t>
            </a:r>
            <a:r>
              <a:rPr lang="pl-PL" sz="1200" b="1" dirty="0">
                <a:solidFill>
                  <a:schemeClr val="tx1"/>
                </a:solidFill>
              </a:rPr>
              <a:t>powinny zostać zawarte w treści wniosku o dofinansowanie;</a:t>
            </a:r>
          </a:p>
          <a:p>
            <a:pPr algn="just">
              <a:buFont typeface="Arial" pitchFamily="34" charset="0"/>
              <a:buChar char="•"/>
            </a:pPr>
            <a:r>
              <a:rPr lang="pl-PL" sz="1200" dirty="0">
                <a:solidFill>
                  <a:schemeClr val="tx1"/>
                </a:solidFill>
              </a:rPr>
              <a:t>powinna odnosić się do </a:t>
            </a:r>
            <a:r>
              <a:rPr lang="pl-PL" sz="1200" b="1" dirty="0">
                <a:solidFill>
                  <a:schemeClr val="tx1"/>
                </a:solidFill>
              </a:rPr>
              <a:t>istniejącej struktury szkolnictwa i sieci szkół </a:t>
            </a:r>
            <a:r>
              <a:rPr lang="pl-PL" sz="1200" dirty="0">
                <a:solidFill>
                  <a:schemeClr val="tx1"/>
                </a:solidFill>
              </a:rPr>
              <a:t>tj. aktualnej w momencie opracowywania </a:t>
            </a:r>
            <a:r>
              <a:rPr lang="pl-PL" sz="1200" i="1" dirty="0">
                <a:solidFill>
                  <a:schemeClr val="tx1"/>
                </a:solidFill>
              </a:rPr>
              <a:t>Diagnozy; </a:t>
            </a:r>
          </a:p>
          <a:p>
            <a:pPr algn="just">
              <a:buFont typeface="Arial" pitchFamily="34" charset="0"/>
              <a:buChar char="•"/>
            </a:pPr>
            <a:r>
              <a:rPr lang="pl-PL" sz="1200" dirty="0">
                <a:solidFill>
                  <a:schemeClr val="tx1"/>
                </a:solidFill>
              </a:rPr>
              <a:t>rekomenduje się, aby w miarę możliwości, uwzględniać w </a:t>
            </a:r>
            <a:r>
              <a:rPr lang="pl-PL" sz="1200" i="1" dirty="0">
                <a:solidFill>
                  <a:schemeClr val="tx1"/>
                </a:solidFill>
              </a:rPr>
              <a:t>Diagnozie </a:t>
            </a:r>
            <a:r>
              <a:rPr lang="pl-PL" sz="1200" dirty="0">
                <a:solidFill>
                  <a:schemeClr val="tx1"/>
                </a:solidFill>
              </a:rPr>
              <a:t>plany dotyczące reorganizacji sieci szkół;</a:t>
            </a:r>
          </a:p>
          <a:p>
            <a:pPr algn="just">
              <a:buFont typeface="Arial" pitchFamily="34" charset="0"/>
              <a:buChar char="•"/>
            </a:pPr>
            <a:r>
              <a:rPr lang="pl-PL" sz="1200" dirty="0">
                <a:solidFill>
                  <a:schemeClr val="tx1"/>
                </a:solidFill>
              </a:rPr>
              <a:t>w związku z wyjątkowym kontekstem naboru w okresie wprowadzania reformy oświaty, IOK dopuści możliwość wprowadzania zmian do projektów na etapie ich realizacji, w sytuacjach gdy działania projektowe będą wymagały dostosowania do zmian prawnych i wynikających z nich zmian w strukturze i sieci szkół; </a:t>
            </a:r>
          </a:p>
          <a:p>
            <a:pPr algn="just"/>
            <a:endParaRPr lang="pl-PL" sz="1200" dirty="0">
              <a:solidFill>
                <a:schemeClr val="tx1"/>
              </a:solidFill>
              <a:cs typeface="Arial" pitchFamily="34" charset="0"/>
            </a:endParaRPr>
          </a:p>
        </p:txBody>
      </p:sp>
      <p:sp>
        <p:nvSpPr>
          <p:cNvPr id="8" name="pole tekstowe 7"/>
          <p:cNvSpPr txBox="1"/>
          <p:nvPr/>
        </p:nvSpPr>
        <p:spPr>
          <a:xfrm>
            <a:off x="395536" y="1648850"/>
            <a:ext cx="7632848" cy="4464496"/>
          </a:xfrm>
          <a:prstGeom prst="rect">
            <a:avLst/>
          </a:prstGeom>
          <a:noFill/>
        </p:spPr>
        <p:txBody>
          <a:bodyPr wrap="square" rtlCol="0">
            <a:normAutofit/>
          </a:bodyPr>
          <a:lstStyle/>
          <a:p>
            <a:pPr algn="just"/>
            <a:endParaRPr lang="pl-PL" sz="2000" b="1" dirty="0">
              <a:latin typeface="+mn-lt"/>
              <a:cs typeface="Arial" pitchFamily="34" charset="0"/>
            </a:endParaRPr>
          </a:p>
          <a:p>
            <a:pPr marL="342900" indent="-342900" algn="just"/>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xmlns="" val="1924434768"/>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1800" b="1" dirty="0">
                <a:latin typeface="+mn-lt"/>
                <a:cs typeface="Arial" pitchFamily="34" charset="0"/>
              </a:rPr>
              <a:t>Kryteria formalne – 12 kryteriów</a:t>
            </a:r>
            <a:br>
              <a:rPr lang="pl-PL" altLang="pl-PL" sz="1800" b="1" dirty="0">
                <a:latin typeface="+mn-lt"/>
                <a:cs typeface="Arial" pitchFamily="34" charset="0"/>
              </a:rPr>
            </a:br>
            <a:r>
              <a:rPr lang="pl-PL" altLang="pl-PL" sz="1800" b="1" dirty="0">
                <a:latin typeface="+mn-lt"/>
                <a:cs typeface="Arial" pitchFamily="34" charset="0"/>
              </a:rPr>
              <a:t>szczegółowo opisane w Załączniku nr 1 </a:t>
            </a:r>
            <a:br>
              <a:rPr lang="pl-PL" altLang="pl-PL" sz="1800" b="1" dirty="0">
                <a:latin typeface="+mn-lt"/>
                <a:cs typeface="Arial" pitchFamily="34" charset="0"/>
              </a:rPr>
            </a:br>
            <a:r>
              <a:rPr lang="pl-PL" altLang="pl-PL" sz="1800" b="1" dirty="0">
                <a:latin typeface="+mn-lt"/>
                <a:cs typeface="Arial" pitchFamily="34" charset="0"/>
              </a:rPr>
              <a:t>Weryfikowane na zasadzie Tak/Nie/</a:t>
            </a:r>
            <a:r>
              <a:rPr lang="pl-PL" altLang="pl-PL" sz="1800" b="1" dirty="0" err="1">
                <a:latin typeface="+mn-lt"/>
                <a:cs typeface="Arial" pitchFamily="34" charset="0"/>
              </a:rPr>
              <a:t>Nie</a:t>
            </a:r>
            <a:r>
              <a:rPr lang="pl-PL" altLang="pl-PL" sz="1800" b="1" dirty="0">
                <a:latin typeface="+mn-lt"/>
                <a:cs typeface="Arial" pitchFamily="34" charset="0"/>
              </a:rPr>
              <a:t> dotyczy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21</a:t>
            </a:fld>
            <a:endParaRPr lang="pl-PL" altLang="pl-PL"/>
          </a:p>
        </p:txBody>
      </p:sp>
      <p:graphicFrame>
        <p:nvGraphicFramePr>
          <p:cNvPr id="6" name="Diagram 5"/>
          <p:cNvGraphicFramePr/>
          <p:nvPr>
            <p:extLst>
              <p:ext uri="{D42A27DB-BD31-4B8C-83A1-F6EECF244321}">
                <p14:modId xmlns:p14="http://schemas.microsoft.com/office/powerpoint/2010/main" xmlns="" val="3340878442"/>
              </p:ext>
            </p:extLst>
          </p:nvPr>
        </p:nvGraphicFramePr>
        <p:xfrm>
          <a:off x="467544" y="2060848"/>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017113074"/>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22</a:t>
            </a:fld>
            <a:endParaRPr lang="pl-PL" altLang="pl-PL"/>
          </a:p>
        </p:txBody>
      </p:sp>
      <p:graphicFrame>
        <p:nvGraphicFramePr>
          <p:cNvPr id="6" name="Diagram 5"/>
          <p:cNvGraphicFramePr/>
          <p:nvPr>
            <p:extLst>
              <p:ext uri="{D42A27DB-BD31-4B8C-83A1-F6EECF244321}">
                <p14:modId xmlns:p14="http://schemas.microsoft.com/office/powerpoint/2010/main" xmlns="" val="1248763773"/>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352884603"/>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23</a:t>
            </a:fld>
            <a:endParaRPr lang="pl-PL" altLang="pl-PL"/>
          </a:p>
        </p:txBody>
      </p:sp>
      <p:graphicFrame>
        <p:nvGraphicFramePr>
          <p:cNvPr id="6" name="Diagram 5"/>
          <p:cNvGraphicFramePr/>
          <p:nvPr>
            <p:extLst>
              <p:ext uri="{D42A27DB-BD31-4B8C-83A1-F6EECF244321}">
                <p14:modId xmlns:p14="http://schemas.microsoft.com/office/powerpoint/2010/main" xmlns="" val="1248763773"/>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352884603"/>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24</a:t>
            </a:fld>
            <a:endParaRPr lang="pl-PL" altLang="pl-PL"/>
          </a:p>
        </p:txBody>
      </p:sp>
      <p:graphicFrame>
        <p:nvGraphicFramePr>
          <p:cNvPr id="6" name="Diagram 5"/>
          <p:cNvGraphicFramePr/>
          <p:nvPr>
            <p:extLst>
              <p:ext uri="{D42A27DB-BD31-4B8C-83A1-F6EECF244321}">
                <p14:modId xmlns:p14="http://schemas.microsoft.com/office/powerpoint/2010/main" xmlns="" val="1248763773"/>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352884603"/>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25</a:t>
            </a:fld>
            <a:endParaRPr lang="pl-PL" altLang="pl-PL"/>
          </a:p>
        </p:txBody>
      </p:sp>
      <p:graphicFrame>
        <p:nvGraphicFramePr>
          <p:cNvPr id="6" name="Diagram 5"/>
          <p:cNvGraphicFramePr/>
          <p:nvPr>
            <p:extLst>
              <p:ext uri="{D42A27DB-BD31-4B8C-83A1-F6EECF244321}">
                <p14:modId xmlns:p14="http://schemas.microsoft.com/office/powerpoint/2010/main" xmlns="" val="1248763773"/>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352884603"/>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26</a:t>
            </a:fld>
            <a:endParaRPr lang="pl-PL" altLang="pl-PL"/>
          </a:p>
        </p:txBody>
      </p:sp>
      <p:graphicFrame>
        <p:nvGraphicFramePr>
          <p:cNvPr id="6" name="Diagram 5"/>
          <p:cNvGraphicFramePr/>
          <p:nvPr>
            <p:extLst>
              <p:ext uri="{D42A27DB-BD31-4B8C-83A1-F6EECF244321}">
                <p14:modId xmlns:p14="http://schemas.microsoft.com/office/powerpoint/2010/main" xmlns="" val="1248763773"/>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352884603"/>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000" b="1" dirty="0">
                <a:latin typeface="+mn-lt"/>
                <a:cs typeface="Arial" pitchFamily="34" charset="0"/>
              </a:rPr>
              <a:t>Kryteria merytoryczne – </a:t>
            </a:r>
            <a:r>
              <a:rPr lang="pl-PL" altLang="pl-PL" sz="2000" b="1" dirty="0" smtClean="0">
                <a:latin typeface="+mn-lt"/>
                <a:cs typeface="Arial" pitchFamily="34" charset="0"/>
              </a:rPr>
              <a:t>11 </a:t>
            </a:r>
            <a:r>
              <a:rPr lang="pl-PL" altLang="pl-PL" sz="2000" b="1" dirty="0">
                <a:latin typeface="+mn-lt"/>
                <a:cs typeface="Arial" pitchFamily="34" charset="0"/>
              </a:rPr>
              <a:t>kryteriów</a:t>
            </a:r>
            <a:br>
              <a:rPr lang="pl-PL" altLang="pl-PL" sz="2000" b="1" dirty="0">
                <a:latin typeface="+mn-lt"/>
                <a:cs typeface="Arial" pitchFamily="34" charset="0"/>
              </a:rPr>
            </a:br>
            <a:r>
              <a:rPr lang="pl-PL" altLang="pl-PL" sz="2000" b="1" dirty="0">
                <a:cs typeface="Arial" pitchFamily="34" charset="0"/>
              </a:rPr>
              <a:t>szczegółowo opisane w Załączniku nr 1 </a:t>
            </a:r>
            <a:br>
              <a:rPr lang="pl-PL" altLang="pl-PL" sz="2000" b="1" dirty="0">
                <a:cs typeface="Arial" pitchFamily="34" charset="0"/>
              </a:rPr>
            </a:br>
            <a:r>
              <a:rPr lang="pl-PL" altLang="pl-PL" sz="2000" b="1" dirty="0">
                <a:cs typeface="Arial" pitchFamily="34" charset="0"/>
              </a:rPr>
              <a:t>punktowane i z możliwością oceny warunkowej</a:t>
            </a:r>
            <a:endParaRPr lang="pl-PL" altLang="pl-PL" sz="2000" b="1" dirty="0">
              <a:latin typeface="+mn-lt"/>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27</a:t>
            </a:fld>
            <a:endParaRPr lang="pl-PL" altLang="pl-PL"/>
          </a:p>
        </p:txBody>
      </p:sp>
      <p:graphicFrame>
        <p:nvGraphicFramePr>
          <p:cNvPr id="6" name="Diagram 5"/>
          <p:cNvGraphicFramePr/>
          <p:nvPr>
            <p:extLst>
              <p:ext uri="{D42A27DB-BD31-4B8C-83A1-F6EECF244321}">
                <p14:modId xmlns:p14="http://schemas.microsoft.com/office/powerpoint/2010/main" xmlns="" val="3097252088"/>
              </p:ext>
            </p:extLst>
          </p:nvPr>
        </p:nvGraphicFramePr>
        <p:xfrm>
          <a:off x="467544" y="2060848"/>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1497578686"/>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28</a:t>
            </a:fld>
            <a:endParaRPr lang="pl-PL" altLang="pl-PL"/>
          </a:p>
        </p:txBody>
      </p:sp>
      <p:graphicFrame>
        <p:nvGraphicFramePr>
          <p:cNvPr id="6" name="Diagram 5"/>
          <p:cNvGraphicFramePr/>
          <p:nvPr>
            <p:extLst>
              <p:ext uri="{D42A27DB-BD31-4B8C-83A1-F6EECF244321}">
                <p14:modId xmlns:p14="http://schemas.microsoft.com/office/powerpoint/2010/main" xmlns="" val="1793296217"/>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1783863360"/>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29</a:t>
            </a:fld>
            <a:endParaRPr lang="pl-PL" altLang="pl-PL"/>
          </a:p>
        </p:txBody>
      </p:sp>
      <p:graphicFrame>
        <p:nvGraphicFramePr>
          <p:cNvPr id="6" name="Diagram 5"/>
          <p:cNvGraphicFramePr/>
          <p:nvPr>
            <p:extLst>
              <p:ext uri="{D42A27DB-BD31-4B8C-83A1-F6EECF244321}">
                <p14:modId xmlns:p14="http://schemas.microsoft.com/office/powerpoint/2010/main" xmlns="" val="2384739973"/>
              </p:ext>
            </p:extLst>
          </p:nvPr>
        </p:nvGraphicFramePr>
        <p:xfrm>
          <a:off x="457200" y="1628800"/>
          <a:ext cx="7787208"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377158980"/>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92727"/>
            <a:ext cx="7632848" cy="4464496"/>
          </a:xfrm>
          <a:prstGeom prst="rect">
            <a:avLst/>
          </a:prstGeom>
          <a:noFill/>
        </p:spPr>
        <p:txBody>
          <a:bodyPr wrap="square" rtlCol="0">
            <a:normAutofit fontScale="62500" lnSpcReduction="20000"/>
          </a:bodyPr>
          <a:lstStyle/>
          <a:p>
            <a:pPr marL="0" indent="0">
              <a:buNone/>
            </a:pPr>
            <a:endParaRPr lang="pl-PL" sz="1600" b="1" i="1" u="sng" dirty="0"/>
          </a:p>
          <a:p>
            <a:endParaRPr lang="pl-PL" sz="1600" b="1" i="1" dirty="0"/>
          </a:p>
          <a:p>
            <a:pPr marL="285750" indent="-285750" algn="ctr"/>
            <a:r>
              <a:rPr lang="pl-PL" sz="2000" dirty="0">
                <a:latin typeface="+mn-lt"/>
                <a:cs typeface="Arial" pitchFamily="34" charset="0"/>
              </a:rPr>
              <a:t>Instytucja Zarządzająca Regionalnym Programem Operacyjnym Województwa Dolnośląskiego 2014 -2020 </a:t>
            </a:r>
            <a:br>
              <a:rPr lang="pl-PL" sz="2000" dirty="0">
                <a:latin typeface="+mn-lt"/>
                <a:cs typeface="Arial" pitchFamily="34" charset="0"/>
              </a:rPr>
            </a:br>
            <a:r>
              <a:rPr lang="pl-PL" sz="2000" dirty="0">
                <a:latin typeface="+mn-lt"/>
                <a:cs typeface="Arial" pitchFamily="34" charset="0"/>
              </a:rPr>
              <a:t>(IZ RPO WD) </a:t>
            </a:r>
          </a:p>
          <a:p>
            <a:pPr marL="285750" indent="-285750" algn="ctr"/>
            <a:r>
              <a:rPr lang="pl-PL" sz="2000" dirty="0">
                <a:latin typeface="+mn-lt"/>
              </a:rPr>
              <a:t>oraz </a:t>
            </a:r>
          </a:p>
          <a:p>
            <a:pPr marL="285750" indent="-285750" algn="ctr"/>
            <a:r>
              <a:rPr lang="pl-PL" sz="2000" dirty="0">
                <a:latin typeface="+mn-lt"/>
              </a:rPr>
              <a:t>Gmina Wrocław pełniąca funkcję Instytucji Pośredniczącej w ramach instrumentu Zintegrowane Inwestycje Terytorialne Wrocławskiego Obszaru Funkcjonalnego (ZIT </a:t>
            </a:r>
            <a:r>
              <a:rPr lang="pl-PL" sz="2000" dirty="0" err="1">
                <a:latin typeface="+mn-lt"/>
              </a:rPr>
              <a:t>WrOF</a:t>
            </a:r>
            <a:r>
              <a:rPr lang="pl-PL" sz="2000" dirty="0">
                <a:latin typeface="+mn-lt"/>
              </a:rPr>
              <a:t>) </a:t>
            </a:r>
          </a:p>
          <a:p>
            <a:pPr marL="285750" indent="-285750" algn="ctr"/>
            <a:r>
              <a:rPr lang="pl-PL" sz="2000" dirty="0">
                <a:latin typeface="+mn-lt"/>
              </a:rPr>
              <a:t>oraz  </a:t>
            </a:r>
          </a:p>
          <a:p>
            <a:pPr marL="285750" indent="-285750" algn="ctr"/>
            <a:r>
              <a:rPr lang="pl-PL" sz="2000" dirty="0">
                <a:latin typeface="+mn-lt"/>
              </a:rPr>
              <a:t>Miasto Jelenia Góra  pełniące funkcję Instytucji Pośredniczącej w ramach instrumentu Zintegrowane Inwestycje Terytorialne Aglomeracji Jeleniogórskiej (ZIT AJ)</a:t>
            </a:r>
          </a:p>
          <a:p>
            <a:pPr marL="285750" indent="-285750" algn="ctr"/>
            <a:r>
              <a:rPr lang="pl-PL" sz="2000" dirty="0">
                <a:latin typeface="+mn-lt"/>
              </a:rPr>
              <a:t>oraz</a:t>
            </a:r>
          </a:p>
          <a:p>
            <a:pPr marL="285750" indent="-285750" algn="ctr"/>
            <a:r>
              <a:rPr lang="pl-PL" sz="2000" dirty="0">
                <a:latin typeface="+mn-lt"/>
              </a:rPr>
              <a:t> Gmina Wałbrzych pełniąca funkcję Instytucji Pośredniczącej w ramach instrumentu Zintegrowane Inwestycje Terytorialne Aglomeracji Wałbrzyskiej (ZIT AW).</a:t>
            </a:r>
          </a:p>
          <a:p>
            <a:pPr marL="285750" indent="-285750" algn="ctr"/>
            <a:endParaRPr lang="pl-PL" sz="2000" dirty="0">
              <a:latin typeface="+mn-lt"/>
            </a:endParaRPr>
          </a:p>
          <a:p>
            <a:pPr marL="285750" indent="-285750" algn="ctr"/>
            <a:endParaRPr lang="pl-PL" sz="2000" dirty="0">
              <a:latin typeface="+mn-lt"/>
              <a:cs typeface="Arial" pitchFamily="34" charset="0"/>
            </a:endParaRPr>
          </a:p>
          <a:p>
            <a:pPr marL="285750" indent="-285750" algn="just"/>
            <a:endParaRPr lang="pl-PL" sz="2000" dirty="0">
              <a:latin typeface="+mn-lt"/>
            </a:endParaRPr>
          </a:p>
          <a:p>
            <a:pPr algn="ctr"/>
            <a:r>
              <a:rPr lang="pl-PL" sz="2000" dirty="0">
                <a:latin typeface="+mn-lt"/>
              </a:rPr>
              <a:t>Funkcję Instytucji Zarządzającej </a:t>
            </a:r>
          </a:p>
          <a:p>
            <a:pPr algn="ctr"/>
            <a:r>
              <a:rPr lang="pl-PL" sz="2000" dirty="0">
                <a:latin typeface="+mn-lt"/>
              </a:rPr>
              <a:t>pełni </a:t>
            </a:r>
          </a:p>
          <a:p>
            <a:pPr algn="ctr"/>
            <a:r>
              <a:rPr lang="pl-PL" sz="2000" dirty="0">
                <a:latin typeface="+mn-lt"/>
              </a:rPr>
              <a:t>Zarząd Województwa Dolnośląskiego</a:t>
            </a:r>
          </a:p>
          <a:p>
            <a:pPr marL="285750" indent="-285750" algn="just">
              <a:buFont typeface="Arial" panose="020B0604020202020204" pitchFamily="34" charset="0"/>
              <a:buChar char="•"/>
            </a:pPr>
            <a:endParaRPr lang="pl-PL" sz="2000" dirty="0">
              <a:latin typeface="+mn-lt"/>
            </a:endParaRPr>
          </a:p>
          <a:p>
            <a:pPr marL="285750" indent="-285750" algn="ctr"/>
            <a:r>
              <a:rPr lang="pl-PL" sz="2000" dirty="0">
                <a:latin typeface="+mn-lt"/>
              </a:rPr>
              <a:t>Instytucja Zarządzająca i Instytucje Pośredniczące</a:t>
            </a:r>
          </a:p>
          <a:p>
            <a:pPr algn="ctr"/>
            <a:r>
              <a:rPr lang="pl-PL" sz="2000" dirty="0">
                <a:latin typeface="+mn-lt"/>
              </a:rPr>
              <a:t>wspólnie pełnią rolę </a:t>
            </a:r>
          </a:p>
          <a:p>
            <a:pPr algn="ctr"/>
            <a:r>
              <a:rPr lang="pl-PL" sz="2000" dirty="0">
                <a:latin typeface="+mn-lt"/>
              </a:rPr>
              <a:t>Instytucji Organizującej Konkurs (IOK)  </a:t>
            </a:r>
          </a:p>
          <a:p>
            <a:pPr algn="ctr"/>
            <a:endParaRPr lang="pl-PL" sz="2000" dirty="0">
              <a:latin typeface="+mn-lt"/>
            </a:endParaRPr>
          </a:p>
          <a:p>
            <a:pPr algn="ctr"/>
            <a:r>
              <a:rPr lang="pl-PL" sz="2000" dirty="0">
                <a:latin typeface="+mn-lt"/>
              </a:rPr>
              <a:t>Zadania związane z naborem wniosków realizuje Departament Funduszy Europejskich w Urzędzie Marszałkowskim Województwa Dolnośląskiego z siedzibą we Wrocławiu, </a:t>
            </a:r>
            <a:br>
              <a:rPr lang="pl-PL" sz="2000" dirty="0">
                <a:latin typeface="+mn-lt"/>
              </a:rPr>
            </a:br>
            <a:r>
              <a:rPr lang="pl-PL" sz="2000" dirty="0">
                <a:latin typeface="+mn-lt"/>
              </a:rPr>
              <a:t>ul. Mazowiecka 17</a:t>
            </a:r>
          </a:p>
          <a:p>
            <a:pPr marL="285750" indent="-285750" algn="just">
              <a:buFont typeface="Arial" panose="020B0604020202020204" pitchFamily="34" charset="0"/>
              <a:buChar char="•"/>
            </a:pPr>
            <a:endParaRPr lang="pl-PL" sz="1600" b="1" dirty="0">
              <a:latin typeface="+mn-lt"/>
            </a:endParaRP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2778964" y="1268760"/>
            <a:ext cx="2824941" cy="523220"/>
          </a:xfrm>
          <a:prstGeom prst="rect">
            <a:avLst/>
          </a:prstGeom>
        </p:spPr>
        <p:txBody>
          <a:bodyPr wrap="none">
            <a:spAutoFit/>
          </a:bodyPr>
          <a:lstStyle/>
          <a:p>
            <a:pPr algn="ctr" eaLnBrk="1" hangingPunct="1"/>
            <a:r>
              <a:rPr lang="pl-PL" altLang="pl-PL" sz="2800" b="1" dirty="0">
                <a:latin typeface="+mn-lt"/>
                <a:cs typeface="Arial" pitchFamily="34" charset="0"/>
              </a:rPr>
              <a:t>Konkursy ogłasza:</a:t>
            </a:r>
          </a:p>
        </p:txBody>
      </p:sp>
    </p:spTree>
    <p:extLst>
      <p:ext uri="{BB962C8B-B14F-4D97-AF65-F5344CB8AC3E}">
        <p14:creationId xmlns:p14="http://schemas.microsoft.com/office/powerpoint/2010/main" xmlns="" val="3220789600"/>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30</a:t>
            </a:fld>
            <a:endParaRPr lang="pl-PL" altLang="pl-PL"/>
          </a:p>
        </p:txBody>
      </p:sp>
      <p:graphicFrame>
        <p:nvGraphicFramePr>
          <p:cNvPr id="6" name="Diagram 5"/>
          <p:cNvGraphicFramePr/>
          <p:nvPr>
            <p:extLst>
              <p:ext uri="{D42A27DB-BD31-4B8C-83A1-F6EECF244321}">
                <p14:modId xmlns:p14="http://schemas.microsoft.com/office/powerpoint/2010/main" xmlns="" val="4115416700"/>
              </p:ext>
            </p:extLst>
          </p:nvPr>
        </p:nvGraphicFramePr>
        <p:xfrm>
          <a:off x="457200" y="1628800"/>
          <a:ext cx="7787208"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1480873211"/>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31</a:t>
            </a:fld>
            <a:endParaRPr lang="pl-PL" altLang="pl-PL"/>
          </a:p>
        </p:txBody>
      </p:sp>
      <p:graphicFrame>
        <p:nvGraphicFramePr>
          <p:cNvPr id="6" name="Diagram 5"/>
          <p:cNvGraphicFramePr/>
          <p:nvPr>
            <p:extLst>
              <p:ext uri="{D42A27DB-BD31-4B8C-83A1-F6EECF244321}">
                <p14:modId xmlns:p14="http://schemas.microsoft.com/office/powerpoint/2010/main" xmlns="" val="3899902265"/>
              </p:ext>
            </p:extLst>
          </p:nvPr>
        </p:nvGraphicFramePr>
        <p:xfrm>
          <a:off x="457200" y="1628800"/>
          <a:ext cx="7787208"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1445639146"/>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merytoryczne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32</a:t>
            </a:fld>
            <a:endParaRPr lang="pl-PL" altLang="pl-PL"/>
          </a:p>
        </p:txBody>
      </p:sp>
      <p:graphicFrame>
        <p:nvGraphicFramePr>
          <p:cNvPr id="6" name="Diagram 5"/>
          <p:cNvGraphicFramePr/>
          <p:nvPr>
            <p:extLst>
              <p:ext uri="{D42A27DB-BD31-4B8C-83A1-F6EECF244321}">
                <p14:modId xmlns:p14="http://schemas.microsoft.com/office/powerpoint/2010/main" xmlns="" val="1535194957"/>
              </p:ext>
            </p:extLst>
          </p:nvPr>
        </p:nvGraphicFramePr>
        <p:xfrm>
          <a:off x="457200" y="1628800"/>
          <a:ext cx="7787208"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128888291"/>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000" b="1" dirty="0">
                <a:latin typeface="+mn-lt"/>
                <a:cs typeface="Arial" pitchFamily="34" charset="0"/>
              </a:rPr>
              <a:t>Kryteria horyzontalne – 4 kryteria</a:t>
            </a:r>
            <a:br>
              <a:rPr lang="pl-PL" altLang="pl-PL" sz="2000" b="1" dirty="0">
                <a:latin typeface="+mn-lt"/>
                <a:cs typeface="Arial" pitchFamily="34" charset="0"/>
              </a:rPr>
            </a:br>
            <a:r>
              <a:rPr lang="pl-PL" altLang="pl-PL" sz="2000" b="1" dirty="0">
                <a:latin typeface="+mn-lt"/>
                <a:cs typeface="Arial" pitchFamily="34" charset="0"/>
              </a:rPr>
              <a:t>szczegółowo opisane w Załączniku nr 1 i Regulaminie konkursu Rozdział 8</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33</a:t>
            </a:fld>
            <a:endParaRPr lang="pl-PL" altLang="pl-PL"/>
          </a:p>
        </p:txBody>
      </p:sp>
      <p:graphicFrame>
        <p:nvGraphicFramePr>
          <p:cNvPr id="6" name="Diagram 5"/>
          <p:cNvGraphicFramePr/>
          <p:nvPr>
            <p:extLst>
              <p:ext uri="{D42A27DB-BD31-4B8C-83A1-F6EECF244321}">
                <p14:modId xmlns:p14="http://schemas.microsoft.com/office/powerpoint/2010/main" xmlns="" val="3420010374"/>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647317548"/>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horyzontalne </a:t>
            </a:r>
            <a:r>
              <a:rPr lang="pl-PL" altLang="pl-PL" sz="2800" b="1" dirty="0" err="1">
                <a:cs typeface="Arial" pitchFamily="34" charset="0"/>
              </a:rPr>
              <a:t>cd</a:t>
            </a:r>
            <a:r>
              <a:rPr lang="pl-PL" altLang="pl-PL" sz="2800" b="1" dirty="0">
                <a:cs typeface="Arial" pitchFamily="34" charset="0"/>
              </a:rPr>
              <a:t>.</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34</a:t>
            </a:fld>
            <a:endParaRPr lang="pl-PL" altLang="pl-PL"/>
          </a:p>
        </p:txBody>
      </p:sp>
      <p:graphicFrame>
        <p:nvGraphicFramePr>
          <p:cNvPr id="6" name="Diagram 5"/>
          <p:cNvGraphicFramePr/>
          <p:nvPr>
            <p:extLst>
              <p:ext uri="{D42A27DB-BD31-4B8C-83A1-F6EECF244321}">
                <p14:modId xmlns:p14="http://schemas.microsoft.com/office/powerpoint/2010/main" xmlns="" val="3707637929"/>
              </p:ext>
            </p:extLst>
          </p:nvPr>
        </p:nvGraphicFramePr>
        <p:xfrm>
          <a:off x="467544" y="1772816"/>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4254801192"/>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w ramach Działania 10.2</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cs typeface="Arial" pitchFamily="34" charset="0"/>
              </a:rPr>
              <a:t>Instrukcja dotycząca doboru wskaźników została opisana w Załączniku nr 2 do Regulaminu konkursu</a:t>
            </a:r>
          </a:p>
          <a:p>
            <a:pPr algn="just"/>
            <a:endParaRPr lang="pl-PL" dirty="0">
              <a:solidFill>
                <a:schemeClr val="tx1"/>
              </a:solidFill>
              <a:cs typeface="Arial" pitchFamily="34" charset="0"/>
            </a:endParaRPr>
          </a:p>
          <a:p>
            <a:pPr algn="just"/>
            <a:r>
              <a:rPr lang="pl-PL" dirty="0">
                <a:solidFill>
                  <a:schemeClr val="tx1"/>
                </a:solidFill>
                <a:cs typeface="Arial" pitchFamily="34" charset="0"/>
              </a:rPr>
              <a:t>Wyróżniamy następujące rodzaje wskaźników:</a:t>
            </a:r>
          </a:p>
          <a:p>
            <a:pPr algn="just">
              <a:buFont typeface="Arial" pitchFamily="34" charset="0"/>
              <a:buChar char="•"/>
            </a:pPr>
            <a:r>
              <a:rPr lang="pl-PL" b="1" dirty="0">
                <a:solidFill>
                  <a:schemeClr val="tx1"/>
                </a:solidFill>
                <a:cs typeface="Arial" pitchFamily="34" charset="0"/>
              </a:rPr>
              <a:t>Wskaźniki programowe</a:t>
            </a:r>
            <a:r>
              <a:rPr lang="pl-PL" dirty="0">
                <a:solidFill>
                  <a:schemeClr val="tx1"/>
                </a:solidFill>
                <a:cs typeface="Arial" pitchFamily="34" charset="0"/>
              </a:rPr>
              <a:t> (</a:t>
            </a:r>
            <a:r>
              <a:rPr lang="pl-PL" u="sng" dirty="0">
                <a:solidFill>
                  <a:schemeClr val="tx1"/>
                </a:solidFill>
                <a:cs typeface="Arial" pitchFamily="34" charset="0"/>
              </a:rPr>
              <a:t>wskaźniki produktu </a:t>
            </a:r>
            <a:r>
              <a:rPr lang="pl-PL" dirty="0">
                <a:solidFill>
                  <a:schemeClr val="tx1"/>
                </a:solidFill>
                <a:cs typeface="Arial" pitchFamily="34" charset="0"/>
              </a:rPr>
              <a:t>i </a:t>
            </a:r>
            <a:r>
              <a:rPr lang="pl-PL" u="sng" dirty="0">
                <a:solidFill>
                  <a:schemeClr val="tx1"/>
                </a:solidFill>
                <a:cs typeface="Arial" pitchFamily="34" charset="0"/>
              </a:rPr>
              <a:t>wskaźniki rezultatu bezpośredniego</a:t>
            </a:r>
            <a:r>
              <a:rPr lang="pl-PL" dirty="0">
                <a:solidFill>
                  <a:schemeClr val="tx1"/>
                </a:solidFill>
                <a:cs typeface="Arial" pitchFamily="34" charset="0"/>
              </a:rPr>
              <a:t>) </a:t>
            </a:r>
          </a:p>
          <a:p>
            <a:pPr algn="just"/>
            <a:r>
              <a:rPr lang="pl-PL" dirty="0">
                <a:solidFill>
                  <a:schemeClr val="tx1"/>
                </a:solidFill>
                <a:cs typeface="Arial" pitchFamily="34" charset="0"/>
              </a:rPr>
              <a:t>– określone w RPO, wybierane z listy rozwijanej, obligatoryjne</a:t>
            </a:r>
          </a:p>
          <a:p>
            <a:pPr algn="just">
              <a:buFont typeface="Arial" pitchFamily="34" charset="0"/>
              <a:buChar char="•"/>
            </a:pPr>
            <a:r>
              <a:rPr lang="pl-PL" b="1" dirty="0">
                <a:solidFill>
                  <a:schemeClr val="tx1"/>
                </a:solidFill>
                <a:cs typeface="Arial" pitchFamily="34" charset="0"/>
              </a:rPr>
              <a:t>Wskaźniki projektowe </a:t>
            </a:r>
          </a:p>
          <a:p>
            <a:pPr algn="just"/>
            <a:r>
              <a:rPr lang="pl-PL" dirty="0">
                <a:solidFill>
                  <a:schemeClr val="tx1"/>
                </a:solidFill>
                <a:cs typeface="Arial" pitchFamily="34" charset="0"/>
              </a:rPr>
              <a:t>– określane samodzielnie przez Wnioskodawcę, nieobligatoryjne</a:t>
            </a:r>
          </a:p>
          <a:p>
            <a:pPr algn="just">
              <a:buFont typeface="Arial" pitchFamily="34" charset="0"/>
              <a:buChar char="•"/>
            </a:pPr>
            <a:r>
              <a:rPr lang="pl-PL" b="1" dirty="0">
                <a:solidFill>
                  <a:schemeClr val="tx1"/>
                </a:solidFill>
                <a:cs typeface="Arial" pitchFamily="34" charset="0"/>
              </a:rPr>
              <a:t>Wskaźniki horyzontalne </a:t>
            </a:r>
          </a:p>
          <a:p>
            <a:pPr algn="just"/>
            <a:r>
              <a:rPr lang="pl-PL" dirty="0">
                <a:solidFill>
                  <a:schemeClr val="tx1"/>
                </a:solidFill>
                <a:cs typeface="Arial" pitchFamily="34" charset="0"/>
              </a:rPr>
              <a:t>– określone w tzw. liście WLWK (Wspólne Lista Wskaźników Kluczowych), wybierane z listy rozwijanej, obligatoryjne </a:t>
            </a:r>
          </a:p>
        </p:txBody>
      </p:sp>
    </p:spTree>
    <p:extLst>
      <p:ext uri="{BB962C8B-B14F-4D97-AF65-F5344CB8AC3E}">
        <p14:creationId xmlns:p14="http://schemas.microsoft.com/office/powerpoint/2010/main" xmlns="" val="3728915418"/>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programowe – 5 wskaźników produktu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36</a:t>
            </a:fld>
            <a:endParaRPr lang="pl-PL" altLang="pl-PL"/>
          </a:p>
        </p:txBody>
      </p:sp>
      <p:graphicFrame>
        <p:nvGraphicFramePr>
          <p:cNvPr id="6" name="Diagram 5"/>
          <p:cNvGraphicFramePr/>
          <p:nvPr>
            <p:extLst>
              <p:ext uri="{D42A27DB-BD31-4B8C-83A1-F6EECF244321}">
                <p14:modId xmlns:p14="http://schemas.microsoft.com/office/powerpoint/2010/main" xmlns=""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728915418"/>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programowe – 5 wskaźników produktu </a:t>
            </a:r>
            <a:r>
              <a:rPr lang="pl-PL" altLang="pl-PL" sz="2800" b="1" dirty="0" err="1">
                <a:latin typeface="+mn-lt"/>
                <a:cs typeface="Arial" pitchFamily="34" charset="0"/>
              </a:rPr>
              <a:t>cd</a:t>
            </a:r>
            <a:r>
              <a:rPr lang="pl-PL" altLang="pl-PL" sz="28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37</a:t>
            </a:fld>
            <a:endParaRPr lang="pl-PL" altLang="pl-PL"/>
          </a:p>
        </p:txBody>
      </p:sp>
      <p:graphicFrame>
        <p:nvGraphicFramePr>
          <p:cNvPr id="6" name="Diagram 5"/>
          <p:cNvGraphicFramePr/>
          <p:nvPr>
            <p:extLst>
              <p:ext uri="{D42A27DB-BD31-4B8C-83A1-F6EECF244321}">
                <p14:modId xmlns:p14="http://schemas.microsoft.com/office/powerpoint/2010/main" xmlns=""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728915418"/>
      </p:ext>
    </p:extLst>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programowe – 5 wskaźników produktu </a:t>
            </a:r>
            <a:r>
              <a:rPr lang="pl-PL" altLang="pl-PL" sz="2800" b="1" dirty="0" err="1">
                <a:latin typeface="+mn-lt"/>
                <a:cs typeface="Arial" pitchFamily="34" charset="0"/>
              </a:rPr>
              <a:t>cd</a:t>
            </a:r>
            <a:r>
              <a:rPr lang="pl-PL" altLang="pl-PL" sz="28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38</a:t>
            </a:fld>
            <a:endParaRPr lang="pl-PL" altLang="pl-PL"/>
          </a:p>
        </p:txBody>
      </p:sp>
      <p:graphicFrame>
        <p:nvGraphicFramePr>
          <p:cNvPr id="6" name="Diagram 5"/>
          <p:cNvGraphicFramePr/>
          <p:nvPr>
            <p:extLst>
              <p:ext uri="{D42A27DB-BD31-4B8C-83A1-F6EECF244321}">
                <p14:modId xmlns:p14="http://schemas.microsoft.com/office/powerpoint/2010/main" xmlns=""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728915418"/>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programowe – 4 wskaźniki rezultatu bezpośredniego</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39</a:t>
            </a:fld>
            <a:endParaRPr lang="pl-PL" altLang="pl-PL"/>
          </a:p>
        </p:txBody>
      </p:sp>
      <p:graphicFrame>
        <p:nvGraphicFramePr>
          <p:cNvPr id="6" name="Diagram 5"/>
          <p:cNvGraphicFramePr/>
          <p:nvPr>
            <p:extLst>
              <p:ext uri="{D42A27DB-BD31-4B8C-83A1-F6EECF244321}">
                <p14:modId xmlns:p14="http://schemas.microsoft.com/office/powerpoint/2010/main" xmlns=""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72891541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92500" lnSpcReduction="20000"/>
          </a:bodyPr>
          <a:lstStyle/>
          <a:p>
            <a:pPr marL="0" indent="0">
              <a:buNone/>
            </a:pPr>
            <a:endParaRPr lang="pl-PL" sz="1600" b="1" i="1" u="sng" dirty="0"/>
          </a:p>
          <a:p>
            <a:endParaRPr lang="pl-PL" sz="1600" b="1" i="1" dirty="0"/>
          </a:p>
          <a:p>
            <a:pPr marL="285750" indent="-285750" algn="just">
              <a:buFont typeface="Arial" panose="020B0604020202020204" pitchFamily="34" charset="0"/>
              <a:buChar char="•"/>
            </a:pPr>
            <a:r>
              <a:rPr lang="pl-PL" sz="1600" b="1" dirty="0">
                <a:latin typeface="+mn-lt"/>
              </a:rPr>
              <a:t>Konkurs został ogłoszony 5 stycznia 2017 r.</a:t>
            </a:r>
          </a:p>
          <a:p>
            <a:pPr marL="285750" indent="-285750" algn="just">
              <a:buFont typeface="Arial" panose="020B0604020202020204" pitchFamily="34" charset="0"/>
              <a:buChar char="•"/>
            </a:pPr>
            <a:r>
              <a:rPr lang="pl-PL" sz="1600" b="1" dirty="0">
                <a:latin typeface="+mn-lt"/>
              </a:rPr>
              <a:t>Ogłoszenie o konkursie oraz Regulamin konkursu są dostępne na stronie: </a:t>
            </a:r>
            <a:r>
              <a:rPr lang="pl-PL" sz="1600" b="1" dirty="0">
                <a:latin typeface="+mn-lt"/>
                <a:hlinkClick r:id="rId4"/>
              </a:rPr>
              <a:t>www.rpo.dolnyslask</a:t>
            </a:r>
            <a:r>
              <a:rPr lang="pl-PL" sz="1600" b="1" dirty="0">
                <a:latin typeface="+mn-lt"/>
              </a:rPr>
              <a:t> oraz na stronach poszczególnych ZIT</a:t>
            </a:r>
          </a:p>
          <a:p>
            <a:pPr marL="285750" indent="-285750" algn="just">
              <a:buFont typeface="Arial" panose="020B0604020202020204" pitchFamily="34" charset="0"/>
              <a:buChar char="•"/>
            </a:pPr>
            <a:r>
              <a:rPr lang="pl-PL" sz="1600" b="1" u="sng" dirty="0">
                <a:latin typeface="+mn-lt"/>
              </a:rPr>
              <a:t>Co się składa na dokumentację konkursową:</a:t>
            </a:r>
          </a:p>
          <a:p>
            <a:pPr marL="285750" indent="-285750" algn="just">
              <a:buFont typeface="Arial" panose="020B0604020202020204" pitchFamily="34" charset="0"/>
              <a:buChar char="•"/>
            </a:pPr>
            <a:r>
              <a:rPr lang="pl-PL" sz="1600" b="1" dirty="0">
                <a:latin typeface="+mn-lt"/>
              </a:rPr>
              <a:t>Regulamin konkursu</a:t>
            </a:r>
          </a:p>
          <a:p>
            <a:pPr marL="285750" indent="-285750" algn="just">
              <a:buFont typeface="Arial" panose="020B0604020202020204" pitchFamily="34" charset="0"/>
              <a:buChar char="•"/>
            </a:pPr>
            <a:r>
              <a:rPr lang="pl-PL" sz="1600" b="1" dirty="0">
                <a:latin typeface="+mn-lt"/>
              </a:rPr>
              <a:t>Załącznik nr 1 Wyciąg z kryteriów wyboru projektów</a:t>
            </a:r>
          </a:p>
          <a:p>
            <a:pPr marL="285750" indent="-285750" algn="just">
              <a:buFont typeface="Arial" panose="020B0604020202020204" pitchFamily="34" charset="0"/>
              <a:buChar char="•"/>
            </a:pPr>
            <a:r>
              <a:rPr lang="pl-PL" sz="1600" b="1" dirty="0">
                <a:latin typeface="+mn-lt"/>
              </a:rPr>
              <a:t>Załącznik nr 2  Lista wskaźników</a:t>
            </a:r>
          </a:p>
          <a:p>
            <a:pPr marL="285750" indent="-285750" algn="just">
              <a:buFont typeface="Arial" panose="020B0604020202020204" pitchFamily="34" charset="0"/>
              <a:buChar char="•"/>
            </a:pPr>
            <a:r>
              <a:rPr lang="pl-PL" sz="1600" b="1" dirty="0">
                <a:latin typeface="+mn-lt"/>
              </a:rPr>
              <a:t>Załącznik nr 3 Zakres wniosku o dofinansowanie</a:t>
            </a:r>
          </a:p>
          <a:p>
            <a:pPr marL="285750" indent="-285750" algn="just">
              <a:buFont typeface="Arial" panose="020B0604020202020204" pitchFamily="34" charset="0"/>
              <a:buChar char="•"/>
            </a:pPr>
            <a:r>
              <a:rPr lang="pl-PL" sz="1600" b="1" dirty="0">
                <a:latin typeface="+mn-lt"/>
              </a:rPr>
              <a:t>Załącznik nr 4 Standardy realizacji wybranych form wsparcia (z katalogiem stawek maksymalnych)</a:t>
            </a:r>
          </a:p>
          <a:p>
            <a:pPr marL="285750" indent="-285750" algn="just">
              <a:buFont typeface="Arial" panose="020B0604020202020204" pitchFamily="34" charset="0"/>
              <a:buChar char="•"/>
            </a:pPr>
            <a:r>
              <a:rPr lang="pl-PL" sz="1600" b="1" dirty="0">
                <a:latin typeface="+mn-lt"/>
              </a:rPr>
              <a:t>Załącznik nr 5 Średnie wyniki egzaminów zewnętrznych</a:t>
            </a:r>
          </a:p>
          <a:p>
            <a:pPr marL="285750" indent="-285750" algn="just">
              <a:buFont typeface="Arial" panose="020B0604020202020204" pitchFamily="34" charset="0"/>
              <a:buChar char="•"/>
            </a:pPr>
            <a:r>
              <a:rPr lang="pl-PL" sz="1600" b="1" dirty="0">
                <a:latin typeface="+mn-lt"/>
              </a:rPr>
              <a:t>Załącznik nr 6, Załącznik nr 7, Załącznik nr 8 – Wzory umów (standardowa, metody uproszczone, porozumienie z Państwową Jednostką Budżetową)</a:t>
            </a:r>
          </a:p>
          <a:p>
            <a:pPr marL="285750" indent="-285750" algn="just">
              <a:buFont typeface="Arial" panose="020B0604020202020204" pitchFamily="34" charset="0"/>
              <a:buChar char="•"/>
            </a:pPr>
            <a:endParaRPr lang="pl-PL" sz="1600" b="1" dirty="0">
              <a:latin typeface="+mn-lt"/>
            </a:endParaRPr>
          </a:p>
          <a:p>
            <a:pPr marL="285750" indent="-285750" algn="just">
              <a:buFont typeface="Arial" panose="020B0604020202020204" pitchFamily="34" charset="0"/>
              <a:buChar char="•"/>
            </a:pPr>
            <a:r>
              <a:rPr lang="pl-PL" sz="1600" b="1" u="sng" dirty="0">
                <a:latin typeface="+mn-lt"/>
              </a:rPr>
              <a:t>Dodatkowe pliki pomocnicze:</a:t>
            </a:r>
          </a:p>
          <a:p>
            <a:pPr marL="285750" indent="-285750" algn="just">
              <a:buFont typeface="Arial" panose="020B0604020202020204" pitchFamily="34" charset="0"/>
              <a:buChar char="•"/>
            </a:pPr>
            <a:r>
              <a:rPr lang="pl-PL" sz="1600" b="1" dirty="0">
                <a:latin typeface="+mn-lt"/>
              </a:rPr>
              <a:t>Lista sprawdzająca  kwalifikacje</a:t>
            </a:r>
          </a:p>
          <a:p>
            <a:pPr marL="285750" indent="-285750" algn="just">
              <a:buFont typeface="Arial" panose="020B0604020202020204" pitchFamily="34" charset="0"/>
              <a:buChar char="•"/>
            </a:pPr>
            <a:r>
              <a:rPr lang="pl-PL" sz="1600" b="1" dirty="0">
                <a:latin typeface="+mn-lt"/>
              </a:rPr>
              <a:t>Podstawowe informacje dotyczące uzyskiwania kwalifikacji w ramach projektów EFS</a:t>
            </a:r>
          </a:p>
          <a:p>
            <a:pPr marL="285750" indent="-285750" algn="just">
              <a:buFont typeface="Arial" panose="020B0604020202020204" pitchFamily="34" charset="0"/>
              <a:buChar char="•"/>
            </a:pPr>
            <a:r>
              <a:rPr lang="pl-PL" sz="1600" b="1" dirty="0">
                <a:latin typeface="+mn-lt"/>
              </a:rPr>
              <a:t>Instrukcja wypełniania wniosku o dofinansowanie projektu na stronie </a:t>
            </a:r>
            <a:r>
              <a:rPr lang="pl-PL" sz="1600" b="1" dirty="0">
                <a:latin typeface="+mn-lt"/>
                <a:hlinkClick r:id="rId5"/>
              </a:rPr>
              <a:t>https://www.generator-efs.dolnyslask.pl/</a:t>
            </a:r>
            <a:r>
              <a:rPr lang="pl-PL" sz="1600" b="1" dirty="0">
                <a:latin typeface="+mn-lt"/>
              </a:rPr>
              <a:t> w zakładce „Pomoc” – wersja 1.2  obowiązująca od 5 stycznia 2017 r.</a:t>
            </a:r>
          </a:p>
          <a:p>
            <a:pPr marL="285750" indent="-285750" algn="just">
              <a:buFont typeface="Arial" panose="020B0604020202020204" pitchFamily="34" charset="0"/>
              <a:buChar char="•"/>
            </a:pPr>
            <a:r>
              <a:rPr lang="pl-PL" sz="1600" b="1" dirty="0">
                <a:latin typeface="+mn-lt"/>
              </a:rPr>
              <a:t>Strategie poszczególnych ZIT</a:t>
            </a:r>
          </a:p>
          <a:p>
            <a:pPr marL="285750" indent="-285750" algn="just">
              <a:buFont typeface="Arial" panose="020B0604020202020204" pitchFamily="34" charset="0"/>
              <a:buChar char="•"/>
            </a:pPr>
            <a:endParaRPr lang="pl-PL" sz="1600" b="1" dirty="0">
              <a:latin typeface="+mn-lt"/>
            </a:endParaRP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2023730" y="1268760"/>
            <a:ext cx="4335418" cy="523220"/>
          </a:xfrm>
          <a:prstGeom prst="rect">
            <a:avLst/>
          </a:prstGeom>
        </p:spPr>
        <p:txBody>
          <a:bodyPr wrap="none">
            <a:spAutoFit/>
          </a:bodyPr>
          <a:lstStyle/>
          <a:p>
            <a:pPr algn="ctr" eaLnBrk="1" hangingPunct="1"/>
            <a:r>
              <a:rPr lang="pl-PL" altLang="pl-PL" sz="2800" b="1" dirty="0">
                <a:latin typeface="+mn-lt"/>
                <a:cs typeface="Arial" pitchFamily="34" charset="0"/>
              </a:rPr>
              <a:t>Dokumentacja konkursowa:</a:t>
            </a:r>
          </a:p>
        </p:txBody>
      </p:sp>
    </p:spTree>
    <p:extLst>
      <p:ext uri="{BB962C8B-B14F-4D97-AF65-F5344CB8AC3E}">
        <p14:creationId xmlns:p14="http://schemas.microsoft.com/office/powerpoint/2010/main" xmlns="" val="3220789600"/>
      </p:ext>
    </p:extLst>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programowe – 4 wskaźniki rezultatu bezpośredniego </a:t>
            </a:r>
            <a:r>
              <a:rPr lang="pl-PL" altLang="pl-PL" sz="2400" b="1" dirty="0" err="1">
                <a:latin typeface="+mn-lt"/>
                <a:cs typeface="Arial" pitchFamily="34" charset="0"/>
              </a:rPr>
              <a:t>cd</a:t>
            </a:r>
            <a:r>
              <a:rPr lang="pl-PL" altLang="pl-PL" sz="24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40</a:t>
            </a:fld>
            <a:endParaRPr lang="pl-PL" altLang="pl-PL"/>
          </a:p>
        </p:txBody>
      </p:sp>
      <p:graphicFrame>
        <p:nvGraphicFramePr>
          <p:cNvPr id="6" name="Diagram 5"/>
          <p:cNvGraphicFramePr/>
          <p:nvPr>
            <p:extLst>
              <p:ext uri="{D42A27DB-BD31-4B8C-83A1-F6EECF244321}">
                <p14:modId xmlns:p14="http://schemas.microsoft.com/office/powerpoint/2010/main" xmlns=""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728915418"/>
      </p:ext>
    </p:extLst>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projektowe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rPr>
              <a:t>Wnioskodawca może samodzielnie określić inne, dodatkowe wskaźniki </a:t>
            </a:r>
            <a:r>
              <a:rPr lang="pl-PL" b="1" dirty="0">
                <a:solidFill>
                  <a:schemeClr val="tx1"/>
                </a:solidFill>
              </a:rPr>
              <a:t>specyficzne dla danego projektu</a:t>
            </a:r>
            <a:r>
              <a:rPr lang="pl-PL" dirty="0">
                <a:solidFill>
                  <a:schemeClr val="tx1"/>
                </a:solidFill>
              </a:rPr>
              <a:t>, o ile będzie to niezbędne dla prawidłowej realizacji projektu. </a:t>
            </a:r>
          </a:p>
          <a:p>
            <a:pPr algn="just"/>
            <a:endParaRPr lang="pl-PL" dirty="0">
              <a:solidFill>
                <a:schemeClr val="tx1"/>
              </a:solidFill>
            </a:endParaRPr>
          </a:p>
          <a:p>
            <a:pPr algn="just"/>
            <a:r>
              <a:rPr lang="pl-PL" dirty="0">
                <a:solidFill>
                  <a:schemeClr val="tx1"/>
                </a:solidFill>
              </a:rPr>
              <a:t>Wskaźniki projektowe dla projektu muszą nosić </a:t>
            </a:r>
            <a:r>
              <a:rPr lang="pl-PL" b="1" dirty="0">
                <a:solidFill>
                  <a:schemeClr val="tx1"/>
                </a:solidFill>
              </a:rPr>
              <a:t>inne nazwy </a:t>
            </a:r>
            <a:r>
              <a:rPr lang="pl-PL" dirty="0">
                <a:solidFill>
                  <a:schemeClr val="tx1"/>
                </a:solidFill>
              </a:rPr>
              <a:t>niż ww. wskaźniki programowe (wskaźniki produktu i wskaźniki rezultatu) i mieć </a:t>
            </a:r>
            <a:r>
              <a:rPr lang="pl-PL" b="1" dirty="0">
                <a:solidFill>
                  <a:schemeClr val="tx1"/>
                </a:solidFill>
              </a:rPr>
              <a:t>inną definicję wskaźnika.</a:t>
            </a:r>
          </a:p>
          <a:p>
            <a:pPr algn="just"/>
            <a:endParaRPr lang="pl-PL" dirty="0"/>
          </a:p>
          <a:p>
            <a:pPr algn="just"/>
            <a:r>
              <a:rPr lang="pl-PL" dirty="0">
                <a:solidFill>
                  <a:schemeClr val="tx1"/>
                </a:solidFill>
              </a:rPr>
              <a:t>Dla wszystkich wskaźników uwzględnionych we wniosku o dofinansowanie należy określić </a:t>
            </a:r>
            <a:r>
              <a:rPr lang="pl-PL" b="1" dirty="0">
                <a:solidFill>
                  <a:schemeClr val="tx1"/>
                </a:solidFill>
              </a:rPr>
              <a:t>wartości bazowe </a:t>
            </a:r>
            <a:r>
              <a:rPr lang="pl-PL" dirty="0">
                <a:solidFill>
                  <a:schemeClr val="tx1"/>
                </a:solidFill>
              </a:rPr>
              <a:t>(czyli przed rozpoczęciem realizacji projektu) oraz </a:t>
            </a:r>
            <a:r>
              <a:rPr lang="pl-PL" b="1" dirty="0">
                <a:solidFill>
                  <a:schemeClr val="tx1"/>
                </a:solidFill>
              </a:rPr>
              <a:t>wartości docelowe</a:t>
            </a:r>
            <a:r>
              <a:rPr lang="pl-PL" dirty="0">
                <a:solidFill>
                  <a:schemeClr val="tx1"/>
                </a:solidFill>
              </a:rPr>
              <a:t>, których osiągnięcie będzie uznane za zrealizowanie celu projektu. </a:t>
            </a:r>
            <a:r>
              <a:rPr lang="pl-PL" b="1" dirty="0">
                <a:solidFill>
                  <a:schemeClr val="tx1"/>
                </a:solidFill>
              </a:rPr>
              <a:t> </a:t>
            </a:r>
            <a:endParaRPr lang="pl-PL" b="1" dirty="0">
              <a:solidFill>
                <a:schemeClr val="tx1"/>
              </a:solidFill>
              <a:cs typeface="Arial" pitchFamily="34" charset="0"/>
            </a:endParaRPr>
          </a:p>
        </p:txBody>
      </p:sp>
    </p:spTree>
    <p:extLst>
      <p:ext uri="{BB962C8B-B14F-4D97-AF65-F5344CB8AC3E}">
        <p14:creationId xmlns:p14="http://schemas.microsoft.com/office/powerpoint/2010/main" xmlns="" val="3728915418"/>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horyzontalne – 3 wskaźniki horyzontalne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42</a:t>
            </a:fld>
            <a:endParaRPr lang="pl-PL" altLang="pl-PL"/>
          </a:p>
        </p:txBody>
      </p:sp>
      <p:graphicFrame>
        <p:nvGraphicFramePr>
          <p:cNvPr id="6" name="Diagram 5"/>
          <p:cNvGraphicFramePr/>
          <p:nvPr>
            <p:extLst>
              <p:ext uri="{D42A27DB-BD31-4B8C-83A1-F6EECF244321}">
                <p14:modId xmlns:p14="http://schemas.microsoft.com/office/powerpoint/2010/main" xmlns=""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728915418"/>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400" b="1" dirty="0">
                <a:latin typeface="+mn-lt"/>
                <a:cs typeface="Arial" pitchFamily="34" charset="0"/>
              </a:rPr>
              <a:t>Wskaźniki horyzontalne – 3 wskaźniki horyzontalne </a:t>
            </a:r>
            <a:r>
              <a:rPr lang="pl-PL" altLang="pl-PL" sz="2400" b="1" dirty="0" err="1">
                <a:latin typeface="+mn-lt"/>
                <a:cs typeface="Arial" pitchFamily="34" charset="0"/>
              </a:rPr>
              <a:t>cd</a:t>
            </a:r>
            <a:r>
              <a:rPr lang="pl-PL" altLang="pl-PL" sz="2400" b="1" dirty="0">
                <a:latin typeface="+mn-lt"/>
                <a:cs typeface="Arial" pitchFamily="34" charset="0"/>
              </a:rPr>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43</a:t>
            </a:fld>
            <a:endParaRPr lang="pl-PL" altLang="pl-PL"/>
          </a:p>
        </p:txBody>
      </p:sp>
      <p:graphicFrame>
        <p:nvGraphicFramePr>
          <p:cNvPr id="6" name="Diagram 5"/>
          <p:cNvGraphicFramePr/>
          <p:nvPr>
            <p:extLst>
              <p:ext uri="{D42A27DB-BD31-4B8C-83A1-F6EECF244321}">
                <p14:modId xmlns:p14="http://schemas.microsoft.com/office/powerpoint/2010/main" xmlns=""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728915418"/>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lnSpcReduction="10000"/>
          </a:bodyPr>
          <a:lstStyle/>
          <a:p>
            <a:pPr marL="0" indent="0">
              <a:buNone/>
            </a:pPr>
            <a:endParaRPr lang="pl-PL" sz="1600" b="1" i="1" u="sng" dirty="0"/>
          </a:p>
          <a:p>
            <a:endParaRPr lang="pl-PL" sz="1600" b="1" i="1" dirty="0"/>
          </a:p>
          <a:p>
            <a:pPr algn="ctr"/>
            <a:r>
              <a:rPr lang="pl-PL" sz="2000" b="1" dirty="0">
                <a:latin typeface="+mn-lt"/>
                <a:cs typeface="Arial" pitchFamily="34" charset="0"/>
              </a:rPr>
              <a:t>Typy projektów:</a:t>
            </a:r>
          </a:p>
          <a:p>
            <a:endParaRPr lang="pl-PL" sz="1600" dirty="0">
              <a:latin typeface="+mn-lt"/>
            </a:endParaRPr>
          </a:p>
          <a:p>
            <a:pPr lvl="0" algn="just"/>
            <a:r>
              <a:rPr lang="pl-PL" sz="1500" b="1" dirty="0">
                <a:latin typeface="+mn-lt"/>
              </a:rPr>
              <a:t>10.2.A. </a:t>
            </a:r>
            <a:r>
              <a:rPr lang="pl-PL" sz="1500" dirty="0">
                <a:latin typeface="+mn-lt"/>
              </a:rPr>
              <a:t>Kształtowanie </a:t>
            </a:r>
            <a:r>
              <a:rPr lang="pl-PL" sz="1500" b="1" dirty="0">
                <a:latin typeface="+mn-lt"/>
              </a:rPr>
              <a:t>kompetencji kluczowych </a:t>
            </a:r>
            <a:r>
              <a:rPr lang="pl-PL" sz="1500" dirty="0">
                <a:latin typeface="+mn-lt"/>
              </a:rPr>
              <a:t>na rynku pracy, wsparcie nauki języków obcych, nauk matematyczno-przyrodniczych i TIK (ICT) oraz </a:t>
            </a:r>
            <a:r>
              <a:rPr lang="pl-PL" sz="1500" b="1" dirty="0">
                <a:latin typeface="+mn-lt"/>
              </a:rPr>
              <a:t>właściwych postaw</a:t>
            </a:r>
            <a:r>
              <a:rPr lang="pl-PL" sz="1500" dirty="0">
                <a:latin typeface="+mn-lt"/>
              </a:rPr>
              <a:t>: kreatywności, innowacyjność, pracy zespołowej.</a:t>
            </a:r>
          </a:p>
          <a:p>
            <a:pPr lvl="0" algn="just"/>
            <a:r>
              <a:rPr lang="pl-PL" sz="1500" b="1" dirty="0">
                <a:latin typeface="+mn-lt"/>
              </a:rPr>
              <a:t>10.2.B. </a:t>
            </a:r>
            <a:r>
              <a:rPr lang="pl-PL" sz="1500" dirty="0">
                <a:latin typeface="+mn-lt"/>
              </a:rPr>
              <a:t>Tworzenie w szkołach warunków do </a:t>
            </a:r>
            <a:r>
              <a:rPr lang="pl-PL" sz="1500" b="1" dirty="0">
                <a:latin typeface="+mn-lt"/>
              </a:rPr>
              <a:t>nauczania eksperymentalnego</a:t>
            </a:r>
            <a:r>
              <a:rPr lang="pl-PL" sz="1500" dirty="0">
                <a:latin typeface="+mn-lt"/>
              </a:rPr>
              <a:t>.</a:t>
            </a:r>
          </a:p>
          <a:p>
            <a:pPr lvl="0" algn="just"/>
            <a:r>
              <a:rPr lang="pl-PL" sz="1500" b="1" dirty="0">
                <a:latin typeface="+mn-lt"/>
              </a:rPr>
              <a:t>10.2.C. </a:t>
            </a:r>
            <a:r>
              <a:rPr lang="pl-PL" sz="1500" dirty="0">
                <a:latin typeface="+mn-lt"/>
              </a:rPr>
              <a:t>Realizacja </a:t>
            </a:r>
            <a:r>
              <a:rPr lang="pl-PL" sz="1500" b="1" dirty="0">
                <a:latin typeface="+mn-lt"/>
              </a:rPr>
              <a:t>programów pomocy stypendialnej </a:t>
            </a:r>
            <a:r>
              <a:rPr lang="pl-PL" sz="1500" dirty="0">
                <a:latin typeface="+mn-lt"/>
              </a:rPr>
              <a:t>dla uczniów szczególnie uzdolnionych w zakresie przedmiotów przyrodniczych, informatycznych, języków obcych nowożytnych, matematyki lub przedsiębiorczości, ze szczególnym uwzględnieniem uczniów o specjalnych potrzebach edukacyjnych (m.in. uczniowie z </a:t>
            </a:r>
            <a:r>
              <a:rPr lang="pl-PL" sz="1500" dirty="0" err="1">
                <a:latin typeface="+mn-lt"/>
              </a:rPr>
              <a:t>niepełnosprawnościami</a:t>
            </a:r>
            <a:r>
              <a:rPr lang="pl-PL" sz="1500" dirty="0">
                <a:latin typeface="+mn-lt"/>
              </a:rPr>
              <a:t>, uczniowie zagrożeni przedwczesnym kończeniem nauki).</a:t>
            </a:r>
          </a:p>
          <a:p>
            <a:pPr lvl="0" algn="just"/>
            <a:r>
              <a:rPr lang="pl-PL" sz="1500" b="1" dirty="0">
                <a:latin typeface="+mn-lt"/>
              </a:rPr>
              <a:t>10.2.D. </a:t>
            </a:r>
            <a:r>
              <a:rPr lang="pl-PL" sz="1500" dirty="0">
                <a:latin typeface="+mn-lt"/>
              </a:rPr>
              <a:t>Wsparcie w zakresie </a:t>
            </a:r>
            <a:r>
              <a:rPr lang="pl-PL" sz="1500" b="1" dirty="0">
                <a:latin typeface="+mn-lt"/>
              </a:rPr>
              <a:t>indywidualizacji pracy z uczniem ze specjalnymi potrzebami rozwojowymi i edukacyjnymi,</a:t>
            </a:r>
            <a:r>
              <a:rPr lang="pl-PL" sz="1500" dirty="0">
                <a:latin typeface="+mn-lt"/>
              </a:rPr>
              <a:t> w tym wsparcie ucznia młodszego przy jego przechodzeniu na kolejny etap kształcenia.</a:t>
            </a:r>
          </a:p>
          <a:p>
            <a:pPr lvl="0" algn="just"/>
            <a:r>
              <a:rPr lang="pl-PL" sz="1500" b="1" dirty="0">
                <a:latin typeface="+mn-lt"/>
              </a:rPr>
              <a:t>10.2.E. Doradztwo i opieka psychologiczno-pedagogiczna </a:t>
            </a:r>
            <a:r>
              <a:rPr lang="pl-PL" sz="1500" dirty="0">
                <a:latin typeface="+mn-lt"/>
              </a:rPr>
              <a:t>dla uczniów, ze szczególnym uwzględnieniem problematyki ucznia o specjalnych potrzebach rozwojowych i edukacyjnych (m.in. uczniowie z </a:t>
            </a:r>
            <a:r>
              <a:rPr lang="pl-PL" sz="1500" dirty="0" err="1">
                <a:latin typeface="+mn-lt"/>
              </a:rPr>
              <a:t>niepełnosprawnościami</a:t>
            </a:r>
            <a:r>
              <a:rPr lang="pl-PL" sz="1500" dirty="0">
                <a:latin typeface="+mn-lt"/>
              </a:rPr>
              <a:t>, uczniowie uzdolnieni, zagrożeni przedwczesnym kończeniem nauki).</a:t>
            </a: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 cd.</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lvl="0" algn="just"/>
            <a:r>
              <a:rPr lang="pl-PL" sz="1500" b="1" dirty="0">
                <a:latin typeface="+mn-lt"/>
              </a:rPr>
              <a:t>10.2.F. </a:t>
            </a:r>
            <a:r>
              <a:rPr lang="pl-PL" sz="1500" dirty="0">
                <a:latin typeface="+mn-lt"/>
              </a:rPr>
              <a:t>Rozszerzenie oferty szkół o zagadnienia związane z </a:t>
            </a:r>
            <a:r>
              <a:rPr lang="pl-PL" sz="1500" b="1" dirty="0">
                <a:latin typeface="+mn-lt"/>
              </a:rPr>
              <a:t>poradnictwem i doradztwem edukacyjno-zawodowym.</a:t>
            </a:r>
          </a:p>
          <a:p>
            <a:pPr lvl="0" algn="just"/>
            <a:r>
              <a:rPr lang="pl-PL" sz="1500" b="1" dirty="0">
                <a:latin typeface="+mn-lt"/>
              </a:rPr>
              <a:t>10.2.G. </a:t>
            </a:r>
            <a:r>
              <a:rPr lang="pl-PL" sz="1500" dirty="0">
                <a:latin typeface="+mn-lt"/>
              </a:rPr>
              <a:t>Szkolenie, doradztwo oraz inne formy podwyższania kwalifikacji w celu doskonalenia umiejętności, kompetencji lub kwalifikacji </a:t>
            </a:r>
            <a:r>
              <a:rPr lang="pl-PL" sz="1500" b="1" dirty="0">
                <a:latin typeface="+mn-lt"/>
              </a:rPr>
              <a:t>nauczycieli i pracowników pedagogicznych </a:t>
            </a:r>
            <a:r>
              <a:rPr lang="pl-PL" sz="1500" dirty="0">
                <a:latin typeface="+mn-lt"/>
              </a:rPr>
              <a:t>pod kątem </a:t>
            </a:r>
            <a:r>
              <a:rPr lang="pl-PL" sz="1500" b="1" dirty="0">
                <a:latin typeface="+mn-lt"/>
              </a:rPr>
              <a:t>kompetencji kluczowych uczniów</a:t>
            </a:r>
            <a:r>
              <a:rPr lang="pl-PL" sz="1500" dirty="0">
                <a:latin typeface="+mn-lt"/>
              </a:rPr>
              <a:t> niezbędnych do poruszania się po rynku pracy (TIK, matematyczno-przyrodniczych, języki obce), </a:t>
            </a:r>
            <a:r>
              <a:rPr lang="pl-PL" sz="1500" b="1" dirty="0">
                <a:latin typeface="+mn-lt"/>
              </a:rPr>
              <a:t>nauczania eksperymentalnego, właściwych postaw uczniów </a:t>
            </a:r>
            <a:r>
              <a:rPr lang="pl-PL" sz="1500" dirty="0">
                <a:latin typeface="+mn-lt"/>
              </a:rPr>
              <a:t>(m.in. kreatywności, innowacyjności, pracy zespołowej) oraz </a:t>
            </a:r>
            <a:r>
              <a:rPr lang="pl-PL" sz="1500" b="1" dirty="0">
                <a:latin typeface="+mn-lt"/>
              </a:rPr>
              <a:t>metod zindywidualizowanego podejścia do ucznia</a:t>
            </a:r>
            <a:r>
              <a:rPr lang="pl-PL" sz="1500" dirty="0">
                <a:latin typeface="+mn-lt"/>
              </a:rPr>
              <a:t>.</a:t>
            </a:r>
          </a:p>
          <a:p>
            <a:pPr lvl="0" algn="just"/>
            <a:r>
              <a:rPr lang="pl-PL" sz="1500" b="1" dirty="0">
                <a:latin typeface="+mn-lt"/>
              </a:rPr>
              <a:t>10.2.H. </a:t>
            </a:r>
            <a:r>
              <a:rPr lang="pl-PL" sz="1500" dirty="0">
                <a:latin typeface="+mn-lt"/>
              </a:rPr>
              <a:t>Szkolenie, doradztwo oraz inne formy podwyższania kwalifikacji w celu doskonalenia umiejętności, kompetencji lub kwalifikacji </a:t>
            </a:r>
            <a:r>
              <a:rPr lang="pl-PL" sz="1500" b="1" dirty="0">
                <a:latin typeface="+mn-lt"/>
              </a:rPr>
              <a:t>nauczycieli i pracowników pedagogicznych </a:t>
            </a:r>
            <a:r>
              <a:rPr lang="pl-PL" sz="1500" dirty="0">
                <a:latin typeface="+mn-lt"/>
              </a:rPr>
              <a:t>pod kątem </a:t>
            </a:r>
            <a:r>
              <a:rPr lang="pl-PL" sz="1500" b="1" dirty="0">
                <a:latin typeface="+mn-lt"/>
              </a:rPr>
              <a:t>wykorzystania narzędzi wspierających pomoc psychologiczno-pedagogiczną</a:t>
            </a:r>
            <a:r>
              <a:rPr lang="pl-PL" sz="1500" dirty="0">
                <a:latin typeface="+mn-lt"/>
              </a:rPr>
              <a:t> na każdym etapie edukacyjnym, ze szczególnym uwzględnieniem problematyki ucznia o szczególnych potrzebach rozwojowych i edukacyjnych (m.in. uczniów z </a:t>
            </a:r>
            <a:r>
              <a:rPr lang="pl-PL" sz="1500" dirty="0" err="1">
                <a:latin typeface="+mn-lt"/>
              </a:rPr>
              <a:t>niepełnosprawnościami</a:t>
            </a:r>
            <a:r>
              <a:rPr lang="pl-PL" sz="1500" dirty="0">
                <a:latin typeface="+mn-lt"/>
              </a:rPr>
              <a:t>, uczniów uzdolnionych, zagrożonych przedwczesnym kończeniem nauki).</a:t>
            </a: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2909309198"/>
      </p:ext>
    </p:extLst>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 – Załącznik nr 4</a:t>
            </a:r>
            <a:br>
              <a:rPr lang="pl-PL" sz="2800" b="1" dirty="0"/>
            </a:br>
            <a:r>
              <a:rPr lang="pl-PL" sz="2800" b="1" dirty="0"/>
              <a:t> Standardy realizacji form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85000" lnSpcReduction="20000"/>
          </a:bodyPr>
          <a:lstStyle/>
          <a:p>
            <a:pPr marL="0" indent="0">
              <a:buNone/>
            </a:pPr>
            <a:endParaRPr lang="pl-PL" sz="1600" b="1" i="1" u="sng" dirty="0"/>
          </a:p>
          <a:p>
            <a:endParaRPr lang="pl-PL" sz="1600" b="1" i="1" dirty="0"/>
          </a:p>
          <a:p>
            <a:endParaRPr lang="pl-PL" sz="1600" dirty="0">
              <a:latin typeface="+mn-lt"/>
            </a:endParaRPr>
          </a:p>
          <a:p>
            <a:pPr algn="ctr"/>
            <a:r>
              <a:rPr lang="pl-PL" sz="2000" b="1" dirty="0">
                <a:latin typeface="+mn-lt"/>
                <a:cs typeface="Arial" pitchFamily="34" charset="0"/>
              </a:rPr>
              <a:t>8 </a:t>
            </a:r>
            <a:r>
              <a:rPr lang="pl-PL" sz="2000" b="1" u="sng" dirty="0">
                <a:latin typeface="+mn-lt"/>
                <a:cs typeface="Arial" pitchFamily="34" charset="0"/>
              </a:rPr>
              <a:t>typów projektów </a:t>
            </a:r>
            <a:r>
              <a:rPr lang="pl-PL" sz="2000" b="1" dirty="0">
                <a:latin typeface="+mn-lt"/>
                <a:cs typeface="Arial" pitchFamily="34" charset="0"/>
              </a:rPr>
              <a:t>od A do H</a:t>
            </a:r>
          </a:p>
          <a:p>
            <a:pPr algn="ctr"/>
            <a:endParaRPr lang="pl-PL" sz="2000" b="1" dirty="0">
              <a:latin typeface="+mn-lt"/>
              <a:cs typeface="Arial" pitchFamily="34" charset="0"/>
            </a:endParaRPr>
          </a:p>
          <a:p>
            <a:pPr algn="ctr"/>
            <a:r>
              <a:rPr lang="pl-PL" sz="2000" b="1" dirty="0">
                <a:latin typeface="+mn-lt"/>
                <a:cs typeface="Arial" pitchFamily="34" charset="0"/>
              </a:rPr>
              <a:t>Każdy typ projektu ma określone </a:t>
            </a:r>
            <a:r>
              <a:rPr lang="pl-PL" sz="2000" b="1" u="sng" dirty="0">
                <a:latin typeface="+mn-lt"/>
                <a:cs typeface="Arial" pitchFamily="34" charset="0"/>
              </a:rPr>
              <a:t>formy wsparcia</a:t>
            </a:r>
          </a:p>
          <a:p>
            <a:pPr algn="ctr"/>
            <a:endParaRPr lang="pl-PL" sz="2000" b="1" u="sng" dirty="0">
              <a:latin typeface="+mn-lt"/>
              <a:cs typeface="Arial" pitchFamily="34" charset="0"/>
            </a:endParaRPr>
          </a:p>
          <a:p>
            <a:pPr algn="ctr"/>
            <a:r>
              <a:rPr lang="pl-PL" sz="2000" b="1" u="sng" dirty="0">
                <a:latin typeface="+mn-lt"/>
                <a:cs typeface="Arial" pitchFamily="34" charset="0"/>
              </a:rPr>
              <a:t>Następujące typy nie mogą wystąpić samodzielnie:</a:t>
            </a:r>
          </a:p>
          <a:p>
            <a:pPr algn="ctr"/>
            <a:endParaRPr lang="pl-PL" sz="2000" b="1" u="sng" dirty="0">
              <a:latin typeface="+mn-lt"/>
              <a:cs typeface="Arial" pitchFamily="34" charset="0"/>
            </a:endParaRPr>
          </a:p>
          <a:p>
            <a:pPr algn="ctr">
              <a:buFont typeface="Arial" pitchFamily="34" charset="0"/>
              <a:buChar char="•"/>
            </a:pPr>
            <a:r>
              <a:rPr lang="pl-PL" sz="2000" b="1" dirty="0">
                <a:latin typeface="+mn-lt"/>
                <a:cs typeface="Arial" pitchFamily="34" charset="0"/>
              </a:rPr>
              <a:t>10.2.C </a:t>
            </a:r>
            <a:r>
              <a:rPr lang="pl-PL" sz="2000" dirty="0">
                <a:latin typeface="+mn-lt"/>
                <a:cs typeface="Arial" pitchFamily="34" charset="0"/>
              </a:rPr>
              <a:t>pomoc stypendialna</a:t>
            </a:r>
          </a:p>
          <a:p>
            <a:pPr algn="ctr"/>
            <a:endParaRPr lang="pl-PL" sz="2000" dirty="0">
              <a:latin typeface="+mn-lt"/>
              <a:cs typeface="Arial" pitchFamily="34" charset="0"/>
            </a:endParaRPr>
          </a:p>
          <a:p>
            <a:pPr algn="ctr">
              <a:buFont typeface="Arial" pitchFamily="34" charset="0"/>
              <a:buChar char="•"/>
            </a:pPr>
            <a:r>
              <a:rPr lang="pl-PL" sz="2000" b="1" dirty="0">
                <a:latin typeface="+mn-lt"/>
                <a:cs typeface="Arial" pitchFamily="34" charset="0"/>
              </a:rPr>
              <a:t>10.2 G </a:t>
            </a:r>
            <a:r>
              <a:rPr lang="pl-PL" sz="2000" dirty="0">
                <a:latin typeface="+mn-lt"/>
                <a:cs typeface="Arial" pitchFamily="34" charset="0"/>
              </a:rPr>
              <a:t>doskonalenie nauczycieli w zakresie kompetencji kluczowych i właściwych postaw uczniów, nauczania eksperymentalnego, metod indywidualizacji nauczania</a:t>
            </a:r>
          </a:p>
          <a:p>
            <a:pPr algn="ctr"/>
            <a:endParaRPr lang="pl-PL" sz="2000" dirty="0">
              <a:latin typeface="+mn-lt"/>
              <a:cs typeface="Arial" pitchFamily="34" charset="0"/>
            </a:endParaRPr>
          </a:p>
          <a:p>
            <a:pPr algn="ctr">
              <a:buFont typeface="Arial" pitchFamily="34" charset="0"/>
              <a:buChar char="•"/>
            </a:pPr>
            <a:r>
              <a:rPr lang="pl-PL" sz="2000" b="1" dirty="0">
                <a:latin typeface="+mn-lt"/>
                <a:cs typeface="Arial" pitchFamily="34" charset="0"/>
              </a:rPr>
              <a:t>10.2.H </a:t>
            </a:r>
            <a:r>
              <a:rPr lang="pl-PL" sz="2000" dirty="0">
                <a:latin typeface="+mn-lt"/>
                <a:cs typeface="Arial" pitchFamily="34" charset="0"/>
              </a:rPr>
              <a:t>doskonalenie nauczycieli w zakresie pomocy psychologiczno-pedagogicznej</a:t>
            </a:r>
          </a:p>
          <a:p>
            <a:pPr algn="ctr">
              <a:buFont typeface="Arial" pitchFamily="34" charset="0"/>
              <a:buChar char="•"/>
            </a:pPr>
            <a:endParaRPr lang="pl-PL" sz="2000" dirty="0">
              <a:latin typeface="+mn-lt"/>
              <a:cs typeface="Arial" pitchFamily="34" charset="0"/>
            </a:endParaRPr>
          </a:p>
          <a:p>
            <a:pPr algn="ctr"/>
            <a:r>
              <a:rPr lang="pl-PL" sz="2000" dirty="0">
                <a:solidFill>
                  <a:srgbClr val="FF0000"/>
                </a:solidFill>
                <a:latin typeface="+mn-lt"/>
                <a:cs typeface="Arial" pitchFamily="34" charset="0"/>
              </a:rPr>
              <a:t>Uwaga! Wsparcie dla nauczycieli i pracowników pedagogicznych zawsze stanowi wsparcie uzupełniające dla wsparcia skierowanego bezpośrednio do uczniów</a:t>
            </a:r>
          </a:p>
          <a:p>
            <a:pPr algn="ctr"/>
            <a:endParaRPr lang="pl-PL" sz="2000" b="1" dirty="0">
              <a:latin typeface="+mn-lt"/>
              <a:cs typeface="Arial" pitchFamily="34" charset="0"/>
            </a:endParaRPr>
          </a:p>
          <a:p>
            <a:pPr algn="ctr"/>
            <a:endParaRPr lang="pl-PL" sz="2000" b="1" u="sng" dirty="0">
              <a:latin typeface="+mn-lt"/>
              <a:cs typeface="Arial" pitchFamily="34" charset="0"/>
            </a:endParaRPr>
          </a:p>
          <a:p>
            <a:pPr algn="ctr"/>
            <a:r>
              <a:rPr lang="pl-PL" sz="2000" b="1" u="sng" dirty="0">
                <a:latin typeface="+mn-lt"/>
                <a:cs typeface="Arial" pitchFamily="34" charset="0"/>
              </a:rPr>
              <a:t> </a:t>
            </a: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 – Załącznik nr 4 </a:t>
            </a:r>
            <a:br>
              <a:rPr lang="pl-PL" sz="2800" b="1" dirty="0"/>
            </a:br>
            <a:r>
              <a:rPr lang="pl-PL" sz="2800" b="1" dirty="0"/>
              <a:t>Standardy realizacji form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25000" lnSpcReduction="20000"/>
          </a:bodyPr>
          <a:lstStyle/>
          <a:p>
            <a:pPr marL="0" indent="0">
              <a:buNone/>
            </a:pPr>
            <a:endParaRPr lang="pl-PL" sz="1600" b="1" i="1" u="sng" dirty="0"/>
          </a:p>
          <a:p>
            <a:endParaRPr lang="pl-PL" sz="1600" b="1" i="1" dirty="0"/>
          </a:p>
          <a:p>
            <a:endParaRPr lang="pl-PL" sz="2600" dirty="0">
              <a:latin typeface="+mn-lt"/>
            </a:endParaRPr>
          </a:p>
          <a:p>
            <a:pPr algn="ctr"/>
            <a:r>
              <a:rPr lang="pl-PL" sz="6400" u="sng" dirty="0">
                <a:latin typeface="+mn-lt"/>
                <a:cs typeface="Arial" pitchFamily="34" charset="0"/>
              </a:rPr>
              <a:t>Podstawowa zasada </a:t>
            </a:r>
            <a:r>
              <a:rPr lang="pl-PL" sz="6400" dirty="0">
                <a:latin typeface="+mn-lt"/>
                <a:cs typeface="Arial" pitchFamily="34" charset="0"/>
              </a:rPr>
              <a:t>dla wszystkich typów projektów i form wsparcia:</a:t>
            </a:r>
          </a:p>
          <a:p>
            <a:pPr algn="ctr"/>
            <a:endParaRPr lang="pl-PL" sz="6400" dirty="0">
              <a:latin typeface="+mn-lt"/>
              <a:cs typeface="Arial" pitchFamily="34" charset="0"/>
            </a:endParaRPr>
          </a:p>
          <a:p>
            <a:pPr algn="ctr"/>
            <a:r>
              <a:rPr lang="pl-PL" sz="6400" b="1" dirty="0">
                <a:latin typeface="+mn-lt"/>
                <a:cs typeface="Arial" pitchFamily="34" charset="0"/>
              </a:rPr>
              <a:t>Wszystkie działania zaplanowane w projekcie muszą stanowić </a:t>
            </a:r>
            <a:r>
              <a:rPr lang="pl-PL" sz="6400" b="1" u="sng" dirty="0">
                <a:latin typeface="+mn-lt"/>
                <a:cs typeface="Arial" pitchFamily="34" charset="0"/>
              </a:rPr>
              <a:t>uzupełnienie/rozszerzenie/wartość dodaną </a:t>
            </a:r>
            <a:r>
              <a:rPr lang="pl-PL" sz="6400" b="1" dirty="0">
                <a:latin typeface="+mn-lt"/>
                <a:cs typeface="Arial" pitchFamily="34" charset="0"/>
              </a:rPr>
              <a:t>w stosunku do działań prowadzonych w szkole w okresie 12 miesięcy poprzedzających złożenie wniosku o dofinansowanie.</a:t>
            </a:r>
          </a:p>
          <a:p>
            <a:pPr algn="ctr"/>
            <a:endParaRPr lang="pl-PL" sz="6400" dirty="0">
              <a:latin typeface="+mn-lt"/>
              <a:cs typeface="Arial" pitchFamily="34" charset="0"/>
            </a:endParaRPr>
          </a:p>
          <a:p>
            <a:pPr algn="ctr"/>
            <a:r>
              <a:rPr lang="pl-PL" sz="6400" dirty="0">
                <a:latin typeface="+mn-lt"/>
                <a:cs typeface="Arial" pitchFamily="34" charset="0"/>
              </a:rPr>
              <a:t>Deklaracja w powyższym zakresie - wpisana w treść wniosku o dofinansowanie.</a:t>
            </a:r>
          </a:p>
          <a:p>
            <a:pPr algn="ctr"/>
            <a:endParaRPr lang="pl-PL" sz="6400" dirty="0">
              <a:latin typeface="+mn-lt"/>
              <a:cs typeface="Arial" pitchFamily="34" charset="0"/>
            </a:endParaRPr>
          </a:p>
          <a:p>
            <a:pPr algn="ctr"/>
            <a:r>
              <a:rPr lang="pl-PL" sz="6400" dirty="0">
                <a:latin typeface="+mn-lt"/>
                <a:cs typeface="Arial" pitchFamily="34" charset="0"/>
              </a:rPr>
              <a:t>Projekty EFS nie mają na celu zastępowania finansowania dotychczasowej działalności szkół.</a:t>
            </a:r>
          </a:p>
          <a:p>
            <a:pPr algn="ctr"/>
            <a:endParaRPr lang="pl-PL" sz="6400" dirty="0">
              <a:latin typeface="+mn-lt"/>
              <a:cs typeface="Arial" pitchFamily="34" charset="0"/>
            </a:endParaRPr>
          </a:p>
          <a:p>
            <a:pPr algn="ctr"/>
            <a:r>
              <a:rPr lang="pl-PL" sz="6400" dirty="0">
                <a:latin typeface="+mn-lt"/>
                <a:cs typeface="Arial" pitchFamily="34" charset="0"/>
              </a:rPr>
              <a:t>Przykład: w szkole w roku szkolnym 2015/2016 prowadzono zajęcia pozalekcyjne z robotyki w wymiarze 1 godziny tygodniowo. Z diagnozy wynika potrzeba zwiększenia liczby zajęć do 3 godzin tygodniowo ponieważ zajęcia wyraźnie przyczyniają się do rozwoju kompetencji kluczowych. W ramach projektu można zaplanować realizację 2 dodatkowych godzin tygodniowo z robotyki przy jednoczesnym zachowaniu pierwszej godziny tygodniowo zajęć z robotyki, tak aby łączna liczba godzin zajęć z robotyki tygodniowo wynosiła 3 godziny. </a:t>
            </a:r>
          </a:p>
          <a:p>
            <a:pPr algn="ctr"/>
            <a:endParaRPr lang="pl-PL" sz="6400" dirty="0">
              <a:latin typeface="+mn-lt"/>
              <a:cs typeface="Arial" pitchFamily="34" charset="0"/>
            </a:endParaRPr>
          </a:p>
          <a:p>
            <a:pPr algn="ctr"/>
            <a:r>
              <a:rPr lang="pl-PL" sz="6400" dirty="0">
                <a:latin typeface="+mn-lt"/>
                <a:cs typeface="Arial" pitchFamily="34" charset="0"/>
              </a:rPr>
              <a:t>Przy analizie skali działań szkoły można pominąć działania prowadzone dzięki programom rządowym.</a:t>
            </a:r>
          </a:p>
          <a:p>
            <a:pPr algn="ctr"/>
            <a:endParaRPr lang="pl-PL" sz="7200" dirty="0">
              <a:latin typeface="+mn-lt"/>
              <a:cs typeface="Arial" pitchFamily="34" charset="0"/>
            </a:endParaRPr>
          </a:p>
          <a:p>
            <a:pPr algn="ctr"/>
            <a:endParaRPr lang="pl-PL" sz="7200" b="1" u="sng" dirty="0">
              <a:latin typeface="+mn-lt"/>
              <a:cs typeface="Arial" pitchFamily="34" charset="0"/>
            </a:endParaRPr>
          </a:p>
          <a:p>
            <a:pPr algn="ctr"/>
            <a:r>
              <a:rPr lang="pl-PL" sz="7200" b="1" u="sng" dirty="0">
                <a:latin typeface="+mn-lt"/>
                <a:cs typeface="Arial" pitchFamily="34" charset="0"/>
              </a:rPr>
              <a:t> </a:t>
            </a: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Kompetencje kluczowe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70000" lnSpcReduction="20000"/>
          </a:bodyPr>
          <a:lstStyle/>
          <a:p>
            <a:pPr marL="0" indent="0">
              <a:buNone/>
            </a:pPr>
            <a:endParaRPr lang="pl-PL" sz="1600" b="1" i="1" u="sng" dirty="0"/>
          </a:p>
          <a:p>
            <a:endParaRPr lang="pl-PL" sz="1600" b="1" i="1" dirty="0"/>
          </a:p>
          <a:p>
            <a:endParaRPr lang="pl-PL" sz="1600" dirty="0">
              <a:latin typeface="+mn-lt"/>
            </a:endParaRPr>
          </a:p>
          <a:p>
            <a:pPr lvl="0" algn="just"/>
            <a:r>
              <a:rPr lang="pl-PL" sz="3000" b="1" dirty="0">
                <a:latin typeface="+mn-lt"/>
              </a:rPr>
              <a:t>10.2.A. </a:t>
            </a:r>
            <a:r>
              <a:rPr lang="pl-PL" sz="3000" dirty="0">
                <a:latin typeface="+mn-lt"/>
              </a:rPr>
              <a:t>Kształtowanie </a:t>
            </a:r>
            <a:r>
              <a:rPr lang="pl-PL" sz="3000" b="1" dirty="0">
                <a:latin typeface="+mn-lt"/>
              </a:rPr>
              <a:t>kompetencji kluczowych </a:t>
            </a:r>
            <a:r>
              <a:rPr lang="pl-PL" sz="3000" dirty="0">
                <a:latin typeface="+mn-lt"/>
              </a:rPr>
              <a:t>na rynku pracy, wsparcie nauki języków obcych, nauk matematyczno-przyrodniczych i TIK (ICT) oraz </a:t>
            </a:r>
            <a:r>
              <a:rPr lang="pl-PL" sz="3000" b="1" dirty="0">
                <a:latin typeface="+mn-lt"/>
              </a:rPr>
              <a:t>właściwych postaw</a:t>
            </a:r>
            <a:r>
              <a:rPr lang="pl-PL" sz="3000" dirty="0">
                <a:latin typeface="+mn-lt"/>
              </a:rPr>
              <a:t>: kreatywności, innowacyjność, pracy zespołowej.</a:t>
            </a:r>
          </a:p>
          <a:p>
            <a:pPr lvl="0" algn="just"/>
            <a:endParaRPr lang="pl-PL" sz="3000" dirty="0">
              <a:latin typeface="+mn-lt"/>
            </a:endParaRPr>
          </a:p>
          <a:p>
            <a:pPr lvl="0" algn="just"/>
            <a:r>
              <a:rPr lang="pl-PL" sz="2600" b="1" dirty="0">
                <a:latin typeface="+mn-lt"/>
              </a:rPr>
              <a:t>Kompetencje kluczowe:				</a:t>
            </a:r>
          </a:p>
          <a:p>
            <a:pPr marL="514350" indent="-514350" algn="just">
              <a:buAutoNum type="alphaLcParenR"/>
            </a:pPr>
            <a:r>
              <a:rPr lang="pl-PL" sz="2600" dirty="0">
                <a:latin typeface="+mn-lt"/>
              </a:rPr>
              <a:t>porozumiewanie się w językach obcych; </a:t>
            </a:r>
          </a:p>
          <a:p>
            <a:pPr marL="514350" indent="-514350" algn="just">
              <a:buAutoNum type="alphaLcParenR"/>
            </a:pPr>
            <a:r>
              <a:rPr lang="pl-PL" sz="2600" dirty="0">
                <a:latin typeface="+mn-lt"/>
              </a:rPr>
              <a:t>kompetencje matematyczne i podstawowe kompetencje naukowo – techniczne; </a:t>
            </a:r>
          </a:p>
          <a:p>
            <a:pPr marL="514350" indent="-514350" algn="just">
              <a:buAutoNum type="alphaLcParenR"/>
            </a:pPr>
            <a:r>
              <a:rPr lang="pl-PL" sz="2600" dirty="0">
                <a:latin typeface="+mn-lt"/>
              </a:rPr>
              <a:t>kompetencje informatyczne/cyfrowe/w zakresie TIK; </a:t>
            </a:r>
          </a:p>
          <a:p>
            <a:pPr marL="514350" indent="-514350" algn="just">
              <a:buAutoNum type="alphaLcParenR"/>
            </a:pPr>
            <a:r>
              <a:rPr lang="pl-PL" sz="2600" dirty="0">
                <a:latin typeface="+mn-lt"/>
              </a:rPr>
              <a:t>umiejętność uczenia się; </a:t>
            </a:r>
          </a:p>
          <a:p>
            <a:pPr marL="514350" indent="-514350" algn="just">
              <a:buAutoNum type="alphaLcParenR"/>
            </a:pPr>
            <a:r>
              <a:rPr lang="pl-PL" sz="2600" dirty="0">
                <a:latin typeface="+mn-lt"/>
              </a:rPr>
              <a:t>kompetencje społeczne (umiejętności komunikacyjne, rozpoznawania i kierowania swoimi emocjami, budowania dobrych relacji z innymi, ustalania i osiągania pozytywnych celów, a także ograniczania destrukcyjnych czy agresywnych zachowań);</a:t>
            </a:r>
          </a:p>
          <a:p>
            <a:pPr marL="514350" indent="-514350" algn="just">
              <a:buAutoNum type="alphaLcParenR"/>
            </a:pPr>
            <a:r>
              <a:rPr lang="pl-PL" sz="2600" dirty="0">
                <a:latin typeface="+mn-lt"/>
              </a:rPr>
              <a:t>inicjatywność i przedsiębiorczość. </a:t>
            </a: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47500" lnSpcReduction="20000"/>
          </a:bodyPr>
          <a:lstStyle/>
          <a:p>
            <a:pPr marL="0" indent="0">
              <a:buNone/>
            </a:pPr>
            <a:endParaRPr lang="pl-PL" sz="1600" b="1" i="1" u="sng" dirty="0"/>
          </a:p>
          <a:p>
            <a:endParaRPr lang="pl-PL" sz="1600" b="1" i="1" dirty="0"/>
          </a:p>
          <a:p>
            <a:endParaRPr lang="pl-PL" sz="1600" dirty="0">
              <a:latin typeface="+mn-lt"/>
            </a:endParaRPr>
          </a:p>
          <a:p>
            <a:pPr lvl="0" algn="just"/>
            <a:endParaRPr lang="pl-PL" sz="3000" dirty="0">
              <a:latin typeface="+mn-lt"/>
            </a:endParaRPr>
          </a:p>
          <a:p>
            <a:pPr lvl="0" algn="just"/>
            <a:r>
              <a:rPr lang="pl-PL" sz="3400" u="sng" dirty="0">
                <a:latin typeface="+mn-lt"/>
              </a:rPr>
              <a:t>Formy wsparcia czyli co można realizować?</a:t>
            </a:r>
          </a:p>
          <a:p>
            <a:pPr lvl="0" algn="just"/>
            <a:endParaRPr lang="pl-PL" sz="3400" u="sng" dirty="0">
              <a:latin typeface="+mn-lt"/>
            </a:endParaRPr>
          </a:p>
          <a:p>
            <a:pPr marL="514350" indent="-514350" algn="just">
              <a:buAutoNum type="alphaLcParenR"/>
            </a:pPr>
            <a:r>
              <a:rPr lang="pl-PL" sz="3400" b="1" dirty="0">
                <a:latin typeface="+mn-lt"/>
              </a:rPr>
              <a:t>projekty edukacyjne</a:t>
            </a:r>
            <a:r>
              <a:rPr lang="pl-PL" sz="3400" dirty="0">
                <a:latin typeface="+mn-lt"/>
              </a:rPr>
              <a:t>;</a:t>
            </a:r>
          </a:p>
          <a:p>
            <a:pPr marL="514350" indent="-514350" algn="just">
              <a:buAutoNum type="alphaLcParenR"/>
            </a:pPr>
            <a:r>
              <a:rPr lang="pl-PL" sz="3400" b="1" dirty="0">
                <a:latin typeface="+mn-lt"/>
              </a:rPr>
              <a:t>dodatkowe</a:t>
            </a:r>
            <a:r>
              <a:rPr lang="pl-PL" sz="3400" dirty="0">
                <a:latin typeface="+mn-lt"/>
              </a:rPr>
              <a:t> </a:t>
            </a:r>
            <a:r>
              <a:rPr lang="pl-PL" sz="3400" b="1" dirty="0">
                <a:latin typeface="+mn-lt"/>
              </a:rPr>
              <a:t>zajęcia dydaktyczno-wyrównawczych </a:t>
            </a:r>
            <a:r>
              <a:rPr lang="pl-PL" sz="3400" dirty="0">
                <a:latin typeface="+mn-lt"/>
              </a:rPr>
              <a:t>dla uczniów mających trudności w spełnianiu wymagań edukacyjnych, wynikających z podstawy programowej;</a:t>
            </a:r>
          </a:p>
          <a:p>
            <a:pPr marL="514350" indent="-514350" algn="just">
              <a:buAutoNum type="alphaLcParenR"/>
            </a:pPr>
            <a:r>
              <a:rPr lang="pl-PL" sz="3400" dirty="0">
                <a:latin typeface="+mn-lt"/>
              </a:rPr>
              <a:t>różne </a:t>
            </a:r>
            <a:r>
              <a:rPr lang="pl-PL" sz="3400" b="1" dirty="0">
                <a:latin typeface="+mn-lt"/>
              </a:rPr>
              <a:t>formy zajęć rozwijających uzdolnienia</a:t>
            </a:r>
            <a:r>
              <a:rPr lang="pl-PL" sz="3400" dirty="0">
                <a:latin typeface="+mn-lt"/>
              </a:rPr>
              <a:t>; </a:t>
            </a:r>
          </a:p>
          <a:p>
            <a:pPr marL="514350" indent="-514350" algn="just">
              <a:buAutoNum type="alphaLcParenR"/>
            </a:pPr>
            <a:r>
              <a:rPr lang="pl-PL" sz="3400" dirty="0">
                <a:latin typeface="+mn-lt"/>
              </a:rPr>
              <a:t>nowe formy i programy nauczania; </a:t>
            </a:r>
          </a:p>
          <a:p>
            <a:pPr marL="514350" indent="-514350" algn="just">
              <a:buAutoNum type="alphaLcParenR"/>
            </a:pPr>
            <a:r>
              <a:rPr lang="pl-PL" sz="3400" b="1" dirty="0">
                <a:latin typeface="+mn-lt"/>
              </a:rPr>
              <a:t>zajęcia w klasach o nowatorskich rozwiązaniach </a:t>
            </a:r>
            <a:r>
              <a:rPr lang="pl-PL" sz="3400" dirty="0">
                <a:latin typeface="+mn-lt"/>
              </a:rPr>
              <a:t>programowych, organizacyjnych lub metodycznych; </a:t>
            </a:r>
          </a:p>
          <a:p>
            <a:pPr marL="514350" indent="-514350" algn="just">
              <a:buAutoNum type="alphaLcParenR"/>
            </a:pPr>
            <a:r>
              <a:rPr lang="pl-PL" sz="3400" b="1" dirty="0">
                <a:latin typeface="+mn-lt"/>
              </a:rPr>
              <a:t>kółka</a:t>
            </a:r>
            <a:r>
              <a:rPr lang="pl-PL" sz="3400" dirty="0">
                <a:latin typeface="+mn-lt"/>
              </a:rPr>
              <a:t> zainteresowań, </a:t>
            </a:r>
            <a:r>
              <a:rPr lang="pl-PL" sz="3400" b="1" dirty="0">
                <a:latin typeface="+mn-lt"/>
              </a:rPr>
              <a:t>warsztaty</a:t>
            </a:r>
            <a:r>
              <a:rPr lang="pl-PL" sz="3400" dirty="0">
                <a:latin typeface="+mn-lt"/>
              </a:rPr>
              <a:t>, l</a:t>
            </a:r>
            <a:r>
              <a:rPr lang="pl-PL" sz="3400" b="1" dirty="0">
                <a:latin typeface="+mn-lt"/>
              </a:rPr>
              <a:t>aboratoria</a:t>
            </a:r>
            <a:r>
              <a:rPr lang="pl-PL" sz="3400" dirty="0">
                <a:latin typeface="+mn-lt"/>
              </a:rPr>
              <a:t>; </a:t>
            </a:r>
          </a:p>
          <a:p>
            <a:pPr marL="514350" indent="-514350" algn="just">
              <a:buAutoNum type="alphaLcParenR"/>
            </a:pPr>
            <a:r>
              <a:rPr lang="pl-PL" sz="3400" dirty="0">
                <a:latin typeface="+mn-lt"/>
              </a:rPr>
              <a:t>nawiązywać </a:t>
            </a:r>
            <a:r>
              <a:rPr lang="pl-PL" sz="3400" b="1" dirty="0">
                <a:latin typeface="+mn-lt"/>
              </a:rPr>
              <a:t>współpracę</a:t>
            </a:r>
            <a:r>
              <a:rPr lang="pl-PL" sz="3400" dirty="0">
                <a:latin typeface="+mn-lt"/>
              </a:rPr>
              <a:t> z otoczeniem społeczno-gospodarczym szkoły w celu osiągnięcia założonych celów edukacyjnych; </a:t>
            </a:r>
          </a:p>
          <a:p>
            <a:pPr marL="514350" indent="-514350" algn="just">
              <a:buAutoNum type="alphaLcParenR"/>
            </a:pPr>
            <a:r>
              <a:rPr lang="pl-PL" sz="3400" b="1" dirty="0">
                <a:latin typeface="+mn-lt"/>
              </a:rPr>
              <a:t>wykorzystywać narzędzia, metody lub formy pracy </a:t>
            </a:r>
            <a:r>
              <a:rPr lang="pl-PL" sz="3400" dirty="0">
                <a:latin typeface="+mn-lt"/>
              </a:rPr>
              <a:t>wypracowane w ramach projektów, w tym pozytywnie </a:t>
            </a:r>
            <a:r>
              <a:rPr lang="pl-PL" sz="3400" dirty="0" err="1">
                <a:latin typeface="+mn-lt"/>
              </a:rPr>
              <a:t>zwalidowanych</a:t>
            </a:r>
            <a:r>
              <a:rPr lang="pl-PL" sz="3400" dirty="0">
                <a:latin typeface="+mn-lt"/>
              </a:rPr>
              <a:t> produktów projektów innowacyjnych, zrealizowanych w latach 2007-2013 w ramach PO KL; </a:t>
            </a:r>
          </a:p>
          <a:p>
            <a:pPr marL="514350" indent="-514350" algn="just">
              <a:buAutoNum type="alphaLcParenR"/>
            </a:pPr>
            <a:r>
              <a:rPr lang="pl-PL" sz="3400" b="1" dirty="0">
                <a:latin typeface="+mn-lt"/>
              </a:rPr>
              <a:t>zajęcia pozalekcyjne </a:t>
            </a:r>
            <a:r>
              <a:rPr lang="pl-PL" sz="3400" dirty="0">
                <a:latin typeface="+mn-lt"/>
              </a:rPr>
              <a:t>lub </a:t>
            </a:r>
            <a:r>
              <a:rPr lang="pl-PL" sz="3400" b="1" dirty="0">
                <a:latin typeface="+mn-lt"/>
              </a:rPr>
              <a:t>pozaszkolne</a:t>
            </a:r>
            <a:r>
              <a:rPr lang="pl-PL" sz="3400" dirty="0">
                <a:latin typeface="+mn-lt"/>
              </a:rPr>
              <a:t>; </a:t>
            </a:r>
          </a:p>
          <a:p>
            <a:pPr marL="514350" indent="-514350" algn="just">
              <a:buAutoNum type="alphaLcParenR"/>
            </a:pPr>
            <a:r>
              <a:rPr lang="pl-PL" sz="3400" b="1" dirty="0">
                <a:latin typeface="+mn-lt"/>
              </a:rPr>
              <a:t>zakup</a:t>
            </a:r>
            <a:r>
              <a:rPr lang="pl-PL" sz="3400" dirty="0">
                <a:latin typeface="+mn-lt"/>
              </a:rPr>
              <a:t> wyposażenia: </a:t>
            </a:r>
            <a:r>
              <a:rPr lang="pl-PL" sz="3400" b="1" dirty="0">
                <a:latin typeface="+mn-lt"/>
              </a:rPr>
              <a:t>pomocy dydaktycznych, narzędzi TIK, infrastruktury sieciowo-usługowej </a:t>
            </a:r>
            <a:r>
              <a:rPr lang="pl-PL" sz="3400" dirty="0">
                <a:latin typeface="+mn-lt"/>
              </a:rPr>
              <a:t>niezbędnej do realizacji programów nauczania;</a:t>
            </a: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0" y="1045179"/>
            <a:ext cx="9144000" cy="647548"/>
          </a:xfrm>
        </p:spPr>
        <p:txBody>
          <a:bodyPr/>
          <a:lstStyle/>
          <a:p>
            <a:r>
              <a:rPr lang="pl-PL" sz="2800" b="1" dirty="0"/>
              <a:t>Kwoty środków europejskich przeznaczone na konkurs</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70000" lnSpcReduction="20000"/>
          </a:bodyPr>
          <a:lstStyle/>
          <a:p>
            <a:pPr marL="0" indent="0">
              <a:buNone/>
            </a:pPr>
            <a:endParaRPr lang="pl-PL" b="1" i="1" u="sng" dirty="0">
              <a:latin typeface="+mn-lt"/>
            </a:endParaRPr>
          </a:p>
          <a:p>
            <a:endParaRPr lang="pl-PL" sz="4000" dirty="0">
              <a:latin typeface="+mn-lt"/>
            </a:endParaRPr>
          </a:p>
          <a:p>
            <a:pPr algn="just"/>
            <a:r>
              <a:rPr lang="pl-PL" sz="4000" dirty="0">
                <a:latin typeface="+mn-lt"/>
              </a:rPr>
              <a:t>Kwota środków europejskich przeznaczona </a:t>
            </a:r>
            <a:br>
              <a:rPr lang="pl-PL" sz="4000" dirty="0">
                <a:latin typeface="+mn-lt"/>
              </a:rPr>
            </a:br>
            <a:r>
              <a:rPr lang="pl-PL" sz="4000" dirty="0">
                <a:latin typeface="+mn-lt"/>
              </a:rPr>
              <a:t>na konkurs dla ZIT </a:t>
            </a:r>
            <a:r>
              <a:rPr lang="pl-PL" sz="4000" dirty="0" err="1">
                <a:latin typeface="+mn-lt"/>
              </a:rPr>
              <a:t>WrOF</a:t>
            </a:r>
            <a:r>
              <a:rPr lang="pl-PL" sz="4000" dirty="0">
                <a:latin typeface="+mn-lt"/>
              </a:rPr>
              <a:t> wynosi: </a:t>
            </a:r>
            <a:r>
              <a:rPr lang="pl-PL" sz="4000" b="1" dirty="0">
                <a:latin typeface="+mn-lt"/>
              </a:rPr>
              <a:t>19 803 899 PLN</a:t>
            </a:r>
            <a:r>
              <a:rPr lang="pl-PL" sz="4000" dirty="0">
                <a:latin typeface="+mn-lt"/>
              </a:rPr>
              <a:t> </a:t>
            </a:r>
          </a:p>
          <a:p>
            <a:pPr algn="just"/>
            <a:r>
              <a:rPr lang="pl-PL" sz="4000" dirty="0">
                <a:latin typeface="+mn-lt"/>
              </a:rPr>
              <a:t> </a:t>
            </a:r>
          </a:p>
          <a:p>
            <a:pPr algn="just"/>
            <a:r>
              <a:rPr lang="pl-PL" sz="4000" dirty="0">
                <a:latin typeface="+mn-lt"/>
              </a:rPr>
              <a:t>Kwota środków europejskich przeznaczona </a:t>
            </a:r>
            <a:br>
              <a:rPr lang="pl-PL" sz="4000" dirty="0">
                <a:latin typeface="+mn-lt"/>
              </a:rPr>
            </a:br>
            <a:r>
              <a:rPr lang="pl-PL" sz="4000" dirty="0">
                <a:latin typeface="+mn-lt"/>
              </a:rPr>
              <a:t>na konkurs  dla ZIT AJ wynosi: </a:t>
            </a:r>
            <a:r>
              <a:rPr lang="pl-PL" sz="4000" b="1" dirty="0">
                <a:latin typeface="+mn-lt"/>
              </a:rPr>
              <a:t>8 964 318 PLN</a:t>
            </a:r>
            <a:r>
              <a:rPr lang="pl-PL" sz="4000" dirty="0">
                <a:latin typeface="+mn-lt"/>
              </a:rPr>
              <a:t> </a:t>
            </a:r>
          </a:p>
          <a:p>
            <a:pPr algn="just"/>
            <a:endParaRPr lang="pl-PL" sz="4000" dirty="0">
              <a:latin typeface="+mn-lt"/>
            </a:endParaRPr>
          </a:p>
          <a:p>
            <a:pPr algn="just"/>
            <a:r>
              <a:rPr lang="pl-PL" sz="4000" dirty="0">
                <a:latin typeface="+mn-lt"/>
              </a:rPr>
              <a:t>Kwota środków europejskich przeznaczona </a:t>
            </a:r>
            <a:br>
              <a:rPr lang="pl-PL" sz="4000" dirty="0">
                <a:latin typeface="+mn-lt"/>
              </a:rPr>
            </a:br>
            <a:r>
              <a:rPr lang="pl-PL" sz="4000" dirty="0">
                <a:latin typeface="+mn-lt"/>
              </a:rPr>
              <a:t>na konkurs dla ZIT AW wynosi:</a:t>
            </a:r>
            <a:r>
              <a:rPr lang="pl-PL" sz="4000" b="1" dirty="0">
                <a:latin typeface="+mn-lt"/>
              </a:rPr>
              <a:t> 13 719 959 PLN</a:t>
            </a:r>
            <a:r>
              <a:rPr lang="pl-PL" sz="4000" dirty="0">
                <a:latin typeface="+mn-lt"/>
              </a:rPr>
              <a:t> </a:t>
            </a:r>
          </a:p>
          <a:p>
            <a:endParaRPr lang="pl-PL" sz="4000" dirty="0">
              <a:latin typeface="+mn-lt"/>
            </a:endParaRPr>
          </a:p>
          <a:p>
            <a:r>
              <a:rPr lang="pl-PL" dirty="0"/>
              <a:t> </a:t>
            </a:r>
          </a:p>
          <a:p>
            <a:endParaRPr lang="pl-PL" dirty="0"/>
          </a:p>
          <a:p>
            <a:r>
              <a:rPr lang="pl-PL" dirty="0"/>
              <a:t> </a:t>
            </a:r>
          </a:p>
          <a:p>
            <a:r>
              <a:rPr lang="pl-PL" b="1" dirty="0">
                <a:latin typeface="+mn-lt"/>
              </a:rPr>
              <a:t/>
            </a:r>
            <a:br>
              <a:rPr lang="pl-PL" b="1" dirty="0">
                <a:latin typeface="+mn-lt"/>
              </a:rPr>
            </a:br>
            <a:r>
              <a:rPr lang="pl-PL" b="1" u="sng" dirty="0">
                <a:latin typeface="+mn-lt"/>
              </a:rPr>
              <a:t> </a:t>
            </a:r>
          </a:p>
          <a:p>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3669518987"/>
      </p:ext>
    </p:extLst>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projekty edukacyjne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r>
              <a:rPr lang="pl-PL" sz="1600" b="1" dirty="0">
                <a:latin typeface="+mn-lt"/>
              </a:rPr>
              <a:t>Projekt edukacyjny jako forma działalności dydaktyczno-wychowawczej - </a:t>
            </a:r>
            <a:r>
              <a:rPr lang="pl-PL" sz="1600" dirty="0">
                <a:latin typeface="+mn-lt"/>
              </a:rPr>
              <a:t>indywidualne lub zespołowe, </a:t>
            </a:r>
            <a:r>
              <a:rPr lang="pl-PL" sz="1600" b="1" dirty="0">
                <a:latin typeface="+mn-lt"/>
              </a:rPr>
              <a:t>planowe</a:t>
            </a:r>
            <a:r>
              <a:rPr lang="pl-PL" sz="1600" dirty="0">
                <a:latin typeface="+mn-lt"/>
              </a:rPr>
              <a:t> </a:t>
            </a:r>
            <a:r>
              <a:rPr lang="pl-PL" sz="1600" b="1" dirty="0">
                <a:latin typeface="+mn-lt"/>
              </a:rPr>
              <a:t>działanie uczniów </a:t>
            </a:r>
            <a:r>
              <a:rPr lang="pl-PL" sz="1600" dirty="0">
                <a:latin typeface="+mn-lt"/>
              </a:rPr>
              <a:t>mające na celu rozwiązanie konkretnego problemu, z zastosowaniem różnorodnych metod. Projekt edukacyjny jest realizowany </a:t>
            </a:r>
            <a:r>
              <a:rPr lang="pl-PL" sz="1600" b="1" dirty="0">
                <a:latin typeface="+mn-lt"/>
              </a:rPr>
              <a:t>pod opieką nauczyciela </a:t>
            </a:r>
            <a:r>
              <a:rPr lang="pl-PL" sz="1600" dirty="0">
                <a:latin typeface="+mn-lt"/>
              </a:rPr>
              <a:t>i obejmuje następujące działania (dostosowane do możliwości osób z nich korzystających): </a:t>
            </a:r>
          </a:p>
          <a:p>
            <a:pPr algn="just"/>
            <a:r>
              <a:rPr lang="pl-PL" sz="1600" dirty="0">
                <a:latin typeface="+mn-lt"/>
              </a:rPr>
              <a:t>a) wybranie </a:t>
            </a:r>
            <a:r>
              <a:rPr lang="pl-PL" sz="1600" b="1" dirty="0">
                <a:latin typeface="+mn-lt"/>
              </a:rPr>
              <a:t>tematu</a:t>
            </a:r>
            <a:r>
              <a:rPr lang="pl-PL" sz="1600" dirty="0">
                <a:latin typeface="+mn-lt"/>
              </a:rPr>
              <a:t> projektu edukacyjnego; </a:t>
            </a:r>
          </a:p>
          <a:p>
            <a:pPr algn="just"/>
            <a:r>
              <a:rPr lang="pl-PL" sz="1600" dirty="0">
                <a:latin typeface="+mn-lt"/>
              </a:rPr>
              <a:t>b) określenie </a:t>
            </a:r>
            <a:r>
              <a:rPr lang="pl-PL" sz="1600" b="1" dirty="0">
                <a:latin typeface="+mn-lt"/>
              </a:rPr>
              <a:t>celów </a:t>
            </a:r>
            <a:r>
              <a:rPr lang="pl-PL" sz="1600" dirty="0">
                <a:latin typeface="+mn-lt"/>
              </a:rPr>
              <a:t>projektu edukacyjnego i zaplanowanie etapów jego realizacji; </a:t>
            </a:r>
          </a:p>
          <a:p>
            <a:pPr algn="just"/>
            <a:r>
              <a:rPr lang="pl-PL" sz="1600" dirty="0">
                <a:latin typeface="+mn-lt"/>
              </a:rPr>
              <a:t>c) wykonanie zaplanowanych </a:t>
            </a:r>
            <a:r>
              <a:rPr lang="pl-PL" sz="1600" b="1" dirty="0">
                <a:latin typeface="+mn-lt"/>
              </a:rPr>
              <a:t>działań</a:t>
            </a:r>
            <a:r>
              <a:rPr lang="pl-PL" sz="1600" dirty="0">
                <a:latin typeface="+mn-lt"/>
              </a:rPr>
              <a:t>; </a:t>
            </a:r>
          </a:p>
          <a:p>
            <a:pPr algn="just"/>
            <a:r>
              <a:rPr lang="pl-PL" sz="1600" dirty="0">
                <a:latin typeface="+mn-lt"/>
              </a:rPr>
              <a:t>d) przedstawienie </a:t>
            </a:r>
            <a:r>
              <a:rPr lang="pl-PL" sz="1600" b="1" dirty="0">
                <a:latin typeface="+mn-lt"/>
              </a:rPr>
              <a:t>rezultatów</a:t>
            </a:r>
            <a:r>
              <a:rPr lang="pl-PL" sz="1600" dirty="0">
                <a:latin typeface="+mn-lt"/>
              </a:rPr>
              <a:t> projektu edukacyjnego.</a:t>
            </a:r>
          </a:p>
          <a:p>
            <a:pPr algn="just"/>
            <a:endParaRPr lang="pl-PL" sz="1600" dirty="0">
              <a:latin typeface="+mn-lt"/>
            </a:endParaRPr>
          </a:p>
          <a:p>
            <a:pPr lvl="0" algn="just"/>
            <a:r>
              <a:rPr lang="pl-PL" sz="1600" b="1" dirty="0">
                <a:latin typeface="+mn-lt"/>
              </a:rPr>
              <a:t>Zakres tematyczny </a:t>
            </a:r>
            <a:r>
              <a:rPr lang="pl-PL" sz="1600" dirty="0">
                <a:latin typeface="+mn-lt"/>
              </a:rPr>
              <a:t>– może wykraczać poza treści nauczania określone w podstawie programowej.</a:t>
            </a:r>
          </a:p>
          <a:p>
            <a:pPr lvl="0" algn="just"/>
            <a:endParaRPr lang="pl-PL" sz="1600" dirty="0">
              <a:latin typeface="+mn-lt"/>
            </a:endParaRPr>
          </a:p>
          <a:p>
            <a:pPr lvl="0" algn="just"/>
            <a:r>
              <a:rPr lang="pl-PL" sz="1600" b="1" dirty="0">
                <a:latin typeface="+mn-lt"/>
              </a:rPr>
              <a:t>Interdyscyplinarność</a:t>
            </a:r>
            <a:r>
              <a:rPr lang="pl-PL" sz="1600" dirty="0">
                <a:latin typeface="+mn-lt"/>
              </a:rPr>
              <a:t> - łączący wiadomości i umiejętności z różnych dziedzin.</a:t>
            </a:r>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wyposażenie w TIK</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92500"/>
          </a:bodyPr>
          <a:lstStyle/>
          <a:p>
            <a:pPr marL="0" indent="0">
              <a:buNone/>
            </a:pPr>
            <a:endParaRPr lang="pl-PL" sz="1600" b="1" i="1" u="sng" dirty="0"/>
          </a:p>
          <a:p>
            <a:pPr algn="just"/>
            <a:r>
              <a:rPr lang="pl-PL" sz="1600" b="1" dirty="0">
                <a:latin typeface="+mn-lt"/>
              </a:rPr>
              <a:t>Wyposażenie w pomoce dydaktyczne, narzędzia TIK, infrastrukturę sieciowo-usługową </a:t>
            </a:r>
            <a:r>
              <a:rPr lang="pl-PL" sz="1600" dirty="0">
                <a:latin typeface="+mn-lt"/>
              </a:rPr>
              <a:t>niezbędne do realizacji programów nauczania:</a:t>
            </a:r>
          </a:p>
          <a:p>
            <a:pPr algn="just"/>
            <a:endParaRPr lang="pl-PL" sz="1600" dirty="0">
              <a:latin typeface="+mn-lt"/>
            </a:endParaRPr>
          </a:p>
          <a:p>
            <a:pPr lvl="1" algn="just">
              <a:buFont typeface="Arial" pitchFamily="34" charset="0"/>
              <a:buChar char="•"/>
            </a:pPr>
            <a:r>
              <a:rPr lang="pl-PL" sz="1600" dirty="0">
                <a:latin typeface="+mn-lt"/>
              </a:rPr>
              <a:t>może być realizowane </a:t>
            </a:r>
            <a:r>
              <a:rPr lang="pl-PL" sz="1600" b="1" dirty="0">
                <a:latin typeface="+mn-lt"/>
              </a:rPr>
              <a:t>jedynie jako wsparcie uzupełniające </a:t>
            </a:r>
            <a:r>
              <a:rPr lang="pl-PL" sz="1600" dirty="0">
                <a:latin typeface="+mn-lt"/>
              </a:rPr>
              <a:t>do działań skierowanych do uczniów;</a:t>
            </a:r>
          </a:p>
          <a:p>
            <a:pPr algn="just"/>
            <a:endParaRPr lang="pl-PL" sz="1600" dirty="0">
              <a:latin typeface="+mn-lt"/>
            </a:endParaRPr>
          </a:p>
          <a:p>
            <a:pPr lvl="1" algn="just">
              <a:buFont typeface="Arial" pitchFamily="34" charset="0"/>
              <a:buChar char="•"/>
            </a:pPr>
            <a:r>
              <a:rPr lang="pl-PL" sz="1600" dirty="0">
                <a:latin typeface="+mn-lt"/>
              </a:rPr>
              <a:t>zgodne z </a:t>
            </a:r>
            <a:r>
              <a:rPr lang="pl-PL" sz="1600" b="1" dirty="0">
                <a:latin typeface="+mn-lt"/>
              </a:rPr>
              <a:t>katalogiem</a:t>
            </a:r>
            <a:r>
              <a:rPr lang="pl-PL" sz="1600" dirty="0">
                <a:latin typeface="+mn-lt"/>
              </a:rPr>
              <a:t> pt. „Wykaz pomocy dydaktycznych, narzędzi TIK oraz urządzeń sieciowych” ze strony: </a:t>
            </a:r>
            <a:r>
              <a:rPr lang="pl-PL" sz="1600" u="sng" dirty="0">
                <a:latin typeface="+mn-lt"/>
                <a:hlinkClick r:id="rId4"/>
              </a:rPr>
              <a:t>http://efs.men.gov.pl</a:t>
            </a:r>
            <a:r>
              <a:rPr lang="pl-PL" sz="1600" dirty="0">
                <a:latin typeface="+mn-lt"/>
                <a:hlinkClick r:id="rId4"/>
              </a:rPr>
              <a:t>/</a:t>
            </a:r>
            <a:r>
              <a:rPr lang="pl-PL" sz="1600" dirty="0">
                <a:latin typeface="+mn-lt"/>
              </a:rPr>
              <a:t> (katalog nie jest katalogiem zamkniętym; można zakupić sprzęt o parametrach wyższych niż w katalogu);</a:t>
            </a:r>
          </a:p>
          <a:p>
            <a:pPr algn="just"/>
            <a:endParaRPr lang="pl-PL" sz="1600" dirty="0">
              <a:latin typeface="+mn-lt"/>
            </a:endParaRPr>
          </a:p>
          <a:p>
            <a:pPr lvl="1" algn="just">
              <a:buFont typeface="Arial" pitchFamily="34" charset="0"/>
              <a:buChar char="•"/>
            </a:pPr>
            <a:r>
              <a:rPr lang="pl-PL" sz="1600" dirty="0">
                <a:latin typeface="+mn-lt"/>
              </a:rPr>
              <a:t>można zakwalifikować koszty związane z </a:t>
            </a:r>
            <a:r>
              <a:rPr lang="pl-PL" sz="1600" b="1" dirty="0">
                <a:latin typeface="+mn-lt"/>
              </a:rPr>
              <a:t>dostosowaniem</a:t>
            </a:r>
            <a:r>
              <a:rPr lang="pl-PL" sz="1600" dirty="0">
                <a:latin typeface="+mn-lt"/>
              </a:rPr>
              <a:t> lub adaptacją pomieszczeń na potrzeby </a:t>
            </a:r>
            <a:r>
              <a:rPr lang="pl-PL" sz="1600" b="1" dirty="0">
                <a:latin typeface="+mn-lt"/>
              </a:rPr>
              <a:t>pracowni szkolnych</a:t>
            </a:r>
            <a:r>
              <a:rPr lang="pl-PL" sz="1600" dirty="0">
                <a:latin typeface="+mn-lt"/>
              </a:rPr>
              <a:t>, wynikających m. in. z konieczności montażu zakupionego wyposażenia oraz zagwarantowania bezpiecznego ich użytkowania; </a:t>
            </a:r>
          </a:p>
          <a:p>
            <a:pPr lvl="0" algn="just"/>
            <a:endParaRPr lang="pl-PL" sz="1600" dirty="0">
              <a:latin typeface="+mn-lt"/>
            </a:endParaRPr>
          </a:p>
          <a:p>
            <a:pPr lvl="1" algn="just">
              <a:buFont typeface="Arial" pitchFamily="34" charset="0"/>
              <a:buChar char="•"/>
            </a:pPr>
            <a:r>
              <a:rPr lang="pl-PL" sz="1600" dirty="0">
                <a:latin typeface="+mn-lt"/>
              </a:rPr>
              <a:t>maksymalna wartość wydatków na zakup pomocy dydaktycznych, narzędzi TIK, urządzeń sieciowych może wynosić maksymalnie:</a:t>
            </a:r>
          </a:p>
          <a:p>
            <a:pPr algn="just"/>
            <a:r>
              <a:rPr lang="pl-PL" sz="1600" dirty="0">
                <a:latin typeface="+mn-lt"/>
              </a:rPr>
              <a:t>	a) dla szkół lub placówek systemu oświaty </a:t>
            </a:r>
            <a:r>
              <a:rPr lang="pl-PL" sz="1600" b="1" dirty="0">
                <a:latin typeface="+mn-lt"/>
              </a:rPr>
              <a:t>do 300 uczniów – 140 000 zł;</a:t>
            </a:r>
          </a:p>
          <a:p>
            <a:pPr algn="just"/>
            <a:r>
              <a:rPr lang="pl-PL" sz="1600" dirty="0">
                <a:latin typeface="+mn-lt"/>
              </a:rPr>
              <a:t>	b) dla szkół lub placówek systemu oświaty </a:t>
            </a:r>
            <a:r>
              <a:rPr lang="pl-PL" sz="1600" b="1" dirty="0">
                <a:latin typeface="+mn-lt"/>
              </a:rPr>
              <a:t>od 301 uczniów – 200 000 zł;</a:t>
            </a: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warunki wyposażania w TIK</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lnSpcReduction="10000"/>
          </a:bodyPr>
          <a:lstStyle/>
          <a:p>
            <a:pPr marL="0" indent="0">
              <a:buNone/>
            </a:pPr>
            <a:endParaRPr lang="pl-PL" sz="1600" b="1" i="1" u="sng" dirty="0"/>
          </a:p>
          <a:p>
            <a:pPr algn="just"/>
            <a:r>
              <a:rPr lang="pl-PL" sz="1600" dirty="0">
                <a:latin typeface="+mn-lt"/>
              </a:rPr>
              <a:t>Przy planowaniu wyposażenia szkoły w pomoce dydaktyczne, narzędzia TIK, infrastrukturę sieciowo-usługową, </a:t>
            </a:r>
            <a:r>
              <a:rPr lang="pl-PL" sz="1600" b="1" dirty="0">
                <a:latin typeface="+mn-lt"/>
              </a:rPr>
              <a:t>należy oświadczyć we wniosku o dofinansowanie, że szkoła osiągnie funkcjonalności</a:t>
            </a:r>
            <a:r>
              <a:rPr lang="pl-PL" sz="1600" dirty="0">
                <a:latin typeface="+mn-lt"/>
              </a:rPr>
              <a:t> (monitorowane do 6 </a:t>
            </a:r>
            <a:r>
              <a:rPr lang="pl-PL" sz="1600" dirty="0" err="1">
                <a:latin typeface="+mn-lt"/>
              </a:rPr>
              <a:t>mcy</a:t>
            </a:r>
            <a:r>
              <a:rPr lang="pl-PL" sz="1600" dirty="0">
                <a:latin typeface="+mn-lt"/>
              </a:rPr>
              <a:t> od zakończenia realizacji projektu):</a:t>
            </a:r>
          </a:p>
          <a:p>
            <a:pPr lvl="1" algn="just">
              <a:buFont typeface="Arial" pitchFamily="34" charset="0"/>
              <a:buChar char="•"/>
            </a:pPr>
            <a:r>
              <a:rPr lang="pl-PL" sz="1600" dirty="0">
                <a:latin typeface="+mn-lt"/>
              </a:rPr>
              <a:t>wydzielone miejsce (jedno lub dwa) do potrzeb funkcjonowania zestawów komputerowych z bezprzewodowym dostępem do Internetu;</a:t>
            </a:r>
          </a:p>
          <a:p>
            <a:pPr lvl="1" algn="just">
              <a:buFont typeface="Arial" pitchFamily="34" charset="0"/>
              <a:buChar char="•"/>
            </a:pPr>
            <a:r>
              <a:rPr lang="pl-PL" sz="1600" dirty="0">
                <a:latin typeface="+mn-lt"/>
              </a:rPr>
              <a:t>co najmniej jedno miejsce, w którym uczniowie mogą korzystać z Internetu pomiędzy lekcjami lub w czasie wolnym;</a:t>
            </a:r>
          </a:p>
          <a:p>
            <a:pPr lvl="1" algn="just">
              <a:buFont typeface="Arial" pitchFamily="34" charset="0"/>
              <a:buChar char="•"/>
            </a:pPr>
            <a:r>
              <a:rPr lang="pl-PL" sz="1600" dirty="0">
                <a:latin typeface="+mn-lt"/>
              </a:rPr>
              <a:t>stały dostęp do Internetu;</a:t>
            </a:r>
          </a:p>
          <a:p>
            <a:pPr lvl="1" algn="just">
              <a:buFont typeface="Arial" pitchFamily="34" charset="0"/>
              <a:buChar char="•"/>
            </a:pPr>
            <a:r>
              <a:rPr lang="pl-PL" sz="1600" dirty="0">
                <a:latin typeface="+mn-lt"/>
              </a:rPr>
              <a:t>jeden lub dwa zestawy komputerów (stacjonarnych, przenośnych lub innych urządzeń mobilnych o funkcjach komputera) + w przypadku zestawów mobilnych: urządzenia do ładowania i zarządzania sprzętem mobilnym + system operacyjny + oprogramowanie biurowe + oprogramowanie antywirusowe + oprogramowanie antykradzieżowe + oprogramowanie zabezpieczające urządzenia sieciowe;</a:t>
            </a:r>
          </a:p>
          <a:p>
            <a:pPr lvl="1" algn="just">
              <a:buFont typeface="Arial" pitchFamily="34" charset="0"/>
              <a:buChar char="•"/>
            </a:pPr>
            <a:r>
              <a:rPr lang="pl-PL" sz="1600" dirty="0">
                <a:latin typeface="+mn-lt"/>
              </a:rPr>
              <a:t>w miejscach korzystania ze sprzętu komputerowego jest możliwość prezentowania treści edukacyjnych za pomocą urządzeń do projekcji obrazu i dźwięku bez konieczności każdorazowego dostosowywania warunków światła i układu ławek;</a:t>
            </a:r>
          </a:p>
          <a:p>
            <a:pPr lvl="1" algn="just">
              <a:buFont typeface="Arial" pitchFamily="34" charset="0"/>
              <a:buChar char="•"/>
            </a:pPr>
            <a:r>
              <a:rPr lang="pl-PL" sz="1600" dirty="0">
                <a:latin typeface="+mn-lt"/>
              </a:rPr>
              <a:t>sprzęt komputerowy może być wykorzystywany indywidualnie przez nauczycieli do prowadzenia zajęć edukacyjnych z wykorzystaniem TIK;</a:t>
            </a:r>
          </a:p>
          <a:p>
            <a:pPr algn="just"/>
            <a:endParaRPr lang="pl-PL" sz="1600" dirty="0">
              <a:latin typeface="+mn-lt"/>
            </a:endParaRP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10.2.A – sieci komputerowe lub bezprzewodowe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just"/>
            <a:r>
              <a:rPr lang="pl-PL" dirty="0">
                <a:latin typeface="+mn-lt"/>
              </a:rPr>
              <a:t>Tworzenie wewnątrzszkolnych sieci komputerowych lub bezprzewodowych może obejmować:</a:t>
            </a:r>
          </a:p>
          <a:p>
            <a:pPr algn="just"/>
            <a:endParaRPr lang="pl-PL" dirty="0">
              <a:latin typeface="+mn-lt"/>
            </a:endParaRPr>
          </a:p>
          <a:p>
            <a:pPr lvl="1" algn="just">
              <a:buFont typeface="Arial" pitchFamily="34" charset="0"/>
              <a:buChar char="•"/>
            </a:pPr>
            <a:r>
              <a:rPr lang="pl-PL" b="1" dirty="0">
                <a:latin typeface="+mn-lt"/>
              </a:rPr>
              <a:t>projekty techniczne </a:t>
            </a:r>
            <a:r>
              <a:rPr lang="pl-PL" dirty="0">
                <a:latin typeface="+mn-lt"/>
              </a:rPr>
              <a:t>w zakresie instalacji sieci i urządzeń niezbędnych do stworzenia wewnątrzszkolnych sieci komputerowych lub bezprzewodowych;  </a:t>
            </a:r>
          </a:p>
          <a:p>
            <a:pPr lvl="1" algn="just">
              <a:buFont typeface="Arial" pitchFamily="34" charset="0"/>
              <a:buChar char="•"/>
            </a:pPr>
            <a:endParaRPr lang="pl-PL" dirty="0">
              <a:latin typeface="+mn-lt"/>
            </a:endParaRPr>
          </a:p>
          <a:p>
            <a:pPr lvl="1" algn="just">
              <a:buFont typeface="Arial" pitchFamily="34" charset="0"/>
              <a:buChar char="•"/>
            </a:pPr>
            <a:r>
              <a:rPr lang="pl-PL" b="1" dirty="0">
                <a:latin typeface="+mn-lt"/>
              </a:rPr>
              <a:t>zakup urządzeń sieciowych </a:t>
            </a:r>
            <a:r>
              <a:rPr lang="pl-PL" dirty="0">
                <a:latin typeface="+mn-lt"/>
              </a:rPr>
              <a:t>w ramach infrastruktury sieciowo-usługowej i </a:t>
            </a:r>
            <a:r>
              <a:rPr lang="pl-PL" b="1" dirty="0">
                <a:latin typeface="+mn-lt"/>
              </a:rPr>
              <a:t>wykonanie instalacji</a:t>
            </a:r>
            <a:r>
              <a:rPr lang="pl-PL" dirty="0">
                <a:latin typeface="+mn-lt"/>
              </a:rPr>
              <a:t> sieci zgodnie z opracowaną dokumentacją; </a:t>
            </a:r>
          </a:p>
          <a:p>
            <a:pPr lvl="1" algn="just">
              <a:buFont typeface="Arial" pitchFamily="34" charset="0"/>
              <a:buChar char="•"/>
            </a:pPr>
            <a:endParaRPr lang="pl-PL" dirty="0">
              <a:latin typeface="+mn-lt"/>
            </a:endParaRPr>
          </a:p>
          <a:p>
            <a:pPr lvl="1" algn="just">
              <a:buFont typeface="Arial" pitchFamily="34" charset="0"/>
              <a:buChar char="•"/>
            </a:pPr>
            <a:r>
              <a:rPr lang="pl-PL" b="1" dirty="0">
                <a:latin typeface="+mn-lt"/>
              </a:rPr>
              <a:t>usługi administrowania </a:t>
            </a:r>
            <a:r>
              <a:rPr lang="pl-PL" dirty="0">
                <a:latin typeface="+mn-lt"/>
              </a:rPr>
              <a:t>zakupionym w ramach projektu sprzętem i urządzeniami przez okres nie dłuższy niż okres trwania projektu.</a:t>
            </a:r>
          </a:p>
          <a:p>
            <a:pPr algn="just"/>
            <a:endParaRPr lang="pl-PL" sz="1600" dirty="0">
              <a:latin typeface="+mn-lt"/>
            </a:endParaRPr>
          </a:p>
          <a:p>
            <a:endParaRPr lang="pl-PL" sz="1200" dirty="0"/>
          </a:p>
          <a:p>
            <a:pPr algn="just"/>
            <a:endParaRPr lang="pl-PL" sz="1200" dirty="0">
              <a:latin typeface="+mn-lt"/>
            </a:endParaRPr>
          </a:p>
          <a:p>
            <a:pPr lvl="0" algn="just"/>
            <a:endParaRPr lang="pl-PL" sz="2500" b="1" dirty="0">
              <a:latin typeface="+mn-lt"/>
            </a:endParaRPr>
          </a:p>
          <a:p>
            <a:pPr lvl="0" algn="just"/>
            <a:endParaRPr lang="pl-PL" sz="2500"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Nauczanie eksperymentalne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92500" lnSpcReduction="10000"/>
          </a:bodyPr>
          <a:lstStyle/>
          <a:p>
            <a:pPr marL="0" indent="0">
              <a:buNone/>
            </a:pPr>
            <a:endParaRPr lang="pl-PL" sz="1600" b="1" i="1" u="sng" dirty="0"/>
          </a:p>
          <a:p>
            <a:endParaRPr lang="pl-PL" sz="1600" b="1" i="1" dirty="0"/>
          </a:p>
          <a:p>
            <a:endParaRPr lang="pl-PL" sz="1600" dirty="0">
              <a:latin typeface="+mn-lt"/>
            </a:endParaRPr>
          </a:p>
          <a:p>
            <a:pPr lvl="0" algn="just"/>
            <a:r>
              <a:rPr lang="pl-PL" sz="2200" b="1" dirty="0">
                <a:latin typeface="+mn-lt"/>
              </a:rPr>
              <a:t>10.2.B. </a:t>
            </a:r>
            <a:r>
              <a:rPr lang="pl-PL" sz="2200" dirty="0">
                <a:latin typeface="+mn-lt"/>
              </a:rPr>
              <a:t>Tworzenie w szkołach warunków do </a:t>
            </a:r>
            <a:r>
              <a:rPr lang="pl-PL" sz="2200" b="1" dirty="0">
                <a:latin typeface="+mn-lt"/>
              </a:rPr>
              <a:t>nauczania eksperymentalnego</a:t>
            </a:r>
            <a:r>
              <a:rPr lang="pl-PL" sz="2200" dirty="0">
                <a:latin typeface="+mn-lt"/>
              </a:rPr>
              <a:t> poprzez</a:t>
            </a:r>
            <a:r>
              <a:rPr lang="pl-PL" sz="2200" b="1" dirty="0">
                <a:latin typeface="+mn-lt"/>
              </a:rPr>
              <a:t>:</a:t>
            </a:r>
            <a:endParaRPr lang="pl-PL" sz="2200" dirty="0">
              <a:latin typeface="+mn-lt"/>
            </a:endParaRPr>
          </a:p>
          <a:p>
            <a:r>
              <a:rPr lang="pl-PL" sz="2200" b="1" dirty="0">
                <a:latin typeface="+mn-lt"/>
              </a:rPr>
              <a:t>	a) wyposażenie szkolnych pracowni </a:t>
            </a:r>
            <a:r>
              <a:rPr lang="pl-PL" sz="2200" dirty="0">
                <a:latin typeface="+mn-lt"/>
              </a:rPr>
              <a:t>w narzędzia do 	nauczania 	przedmiotów </a:t>
            </a:r>
            <a:r>
              <a:rPr lang="pl-PL" sz="2200" b="1" dirty="0">
                <a:latin typeface="+mn-lt"/>
              </a:rPr>
              <a:t>przyrodniczych lub matematyki;</a:t>
            </a:r>
            <a:endParaRPr lang="pl-PL" sz="2200" dirty="0">
              <a:latin typeface="+mn-lt"/>
            </a:endParaRPr>
          </a:p>
          <a:p>
            <a:r>
              <a:rPr lang="pl-PL" sz="2200" b="1" dirty="0">
                <a:latin typeface="+mn-lt"/>
              </a:rPr>
              <a:t>	b) </a:t>
            </a:r>
            <a:r>
              <a:rPr lang="pl-PL" sz="2200" dirty="0">
                <a:latin typeface="+mn-lt"/>
              </a:rPr>
              <a:t>kształtowanie i rozwijanie </a:t>
            </a:r>
            <a:r>
              <a:rPr lang="pl-PL" sz="2200" b="1" dirty="0">
                <a:latin typeface="+mn-lt"/>
              </a:rPr>
              <a:t>kompetencji uczniów w 	zakresie przedmiotów przyrodniczych lub matematyki.</a:t>
            </a:r>
          </a:p>
          <a:p>
            <a:endParaRPr lang="pl-PL" sz="2200" b="1" dirty="0">
              <a:latin typeface="+mn-lt"/>
            </a:endParaRPr>
          </a:p>
          <a:p>
            <a:pPr algn="just"/>
            <a:r>
              <a:rPr lang="pl-PL" sz="2100" b="1" dirty="0">
                <a:latin typeface="+mn-lt"/>
              </a:rPr>
              <a:t>Przedmioty przyrodnicze:</a:t>
            </a:r>
            <a:endParaRPr lang="pl-PL" sz="2100" dirty="0">
              <a:latin typeface="+mn-lt"/>
            </a:endParaRPr>
          </a:p>
          <a:p>
            <a:pPr marL="457200" indent="-457200" algn="just">
              <a:buAutoNum type="alphaLcParenR"/>
            </a:pPr>
            <a:r>
              <a:rPr lang="pl-PL" sz="2100" dirty="0">
                <a:latin typeface="+mn-lt"/>
              </a:rPr>
              <a:t>przyroda w szkołach podstawowych;</a:t>
            </a:r>
          </a:p>
          <a:p>
            <a:pPr marL="457200" indent="-457200" algn="just">
              <a:buAutoNum type="alphaLcParenR"/>
            </a:pPr>
            <a:r>
              <a:rPr lang="pl-PL" sz="2100" dirty="0">
                <a:latin typeface="+mn-lt"/>
              </a:rPr>
              <a:t>biologia, chemia, geografia, fizyka w gimnazjach;</a:t>
            </a:r>
          </a:p>
          <a:p>
            <a:pPr marL="457200" indent="-457200" algn="just">
              <a:buAutoNum type="alphaLcParenR"/>
            </a:pPr>
            <a:r>
              <a:rPr lang="pl-PL" sz="2100" dirty="0">
                <a:latin typeface="+mn-lt"/>
              </a:rPr>
              <a:t>biologia, chemie, geografia, fizyka (zarówno w zakresie podstawowym, jak i rozszerzonym) oraz przedmiot uzupełniający przyroda w szkołach </a:t>
            </a:r>
            <a:r>
              <a:rPr lang="pl-PL" sz="2100" dirty="0" err="1">
                <a:latin typeface="+mn-lt"/>
              </a:rPr>
              <a:t>ponadgimnazjalnych</a:t>
            </a:r>
            <a:r>
              <a:rPr lang="pl-PL" sz="2100" dirty="0">
                <a:latin typeface="+mn-lt"/>
              </a:rPr>
              <a:t>.</a:t>
            </a: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Nauczanie eksperymentalne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lnSpcReduction="10000"/>
          </a:bodyPr>
          <a:lstStyle/>
          <a:p>
            <a:pPr marL="0" indent="0">
              <a:buNone/>
            </a:pPr>
            <a:endParaRPr lang="pl-PL" sz="1600" b="1" i="1" u="sng" dirty="0"/>
          </a:p>
          <a:p>
            <a:pPr lvl="0" algn="just"/>
            <a:r>
              <a:rPr lang="pl-PL" sz="2200" dirty="0">
                <a:latin typeface="+mn-lt"/>
              </a:rPr>
              <a:t>Warunki realizacji:</a:t>
            </a:r>
          </a:p>
          <a:p>
            <a:pPr lvl="0" algn="just"/>
            <a:endParaRPr lang="pl-PL" sz="2200" dirty="0">
              <a:latin typeface="+mn-lt"/>
            </a:endParaRPr>
          </a:p>
          <a:p>
            <a:pPr lvl="1" algn="just">
              <a:buFont typeface="Arial" pitchFamily="34" charset="0"/>
              <a:buChar char="•"/>
            </a:pPr>
            <a:r>
              <a:rPr lang="pl-PL" sz="2200" dirty="0">
                <a:latin typeface="+mn-lt"/>
              </a:rPr>
              <a:t>zajęcia dla uczniów + wyposażenie pracowni</a:t>
            </a:r>
          </a:p>
          <a:p>
            <a:pPr lvl="1" algn="just">
              <a:buFont typeface="Arial" pitchFamily="34" charset="0"/>
              <a:buChar char="•"/>
            </a:pPr>
            <a:endParaRPr lang="pl-PL" sz="2200" dirty="0">
              <a:latin typeface="+mn-lt"/>
            </a:endParaRPr>
          </a:p>
          <a:p>
            <a:pPr lvl="1" algn="just">
              <a:buFont typeface="Arial" pitchFamily="34" charset="0"/>
              <a:buChar char="•"/>
            </a:pPr>
            <a:r>
              <a:rPr lang="pl-PL" sz="2200" dirty="0">
                <a:latin typeface="+mn-lt"/>
              </a:rPr>
              <a:t>zajęcia dla uczniów + doskonalenie nauczycieli (forma wsparcia z typu projektu 10.2.G)</a:t>
            </a:r>
          </a:p>
          <a:p>
            <a:pPr lvl="1" algn="just">
              <a:buFont typeface="Arial" pitchFamily="34" charset="0"/>
              <a:buChar char="•"/>
            </a:pPr>
            <a:endParaRPr lang="pl-PL" sz="2200" dirty="0">
              <a:latin typeface="+mn-lt"/>
            </a:endParaRPr>
          </a:p>
          <a:p>
            <a:pPr lvl="1" algn="just">
              <a:buFont typeface="Arial" pitchFamily="34" charset="0"/>
              <a:buChar char="•"/>
            </a:pPr>
            <a:r>
              <a:rPr lang="pl-PL" sz="2200" dirty="0">
                <a:latin typeface="+mn-lt"/>
              </a:rPr>
              <a:t>zajęcia dla uczniów + oświadczenie we wniosku, że wyposażenie pracowni zostanie zrealizowane poza projektem</a:t>
            </a:r>
          </a:p>
          <a:p>
            <a:pPr lvl="1" algn="just">
              <a:buFont typeface="Arial" pitchFamily="34" charset="0"/>
              <a:buChar char="•"/>
            </a:pPr>
            <a:endParaRPr lang="pl-PL" sz="2200" dirty="0">
              <a:latin typeface="+mn-lt"/>
            </a:endParaRPr>
          </a:p>
          <a:p>
            <a:pPr lvl="1" algn="just">
              <a:buFont typeface="Arial" pitchFamily="34" charset="0"/>
              <a:buChar char="•"/>
            </a:pPr>
            <a:r>
              <a:rPr lang="pl-PL" sz="2200" dirty="0">
                <a:latin typeface="+mn-lt"/>
              </a:rPr>
              <a:t>zajęcia dla uczniów  + oświadczenie we wniosku, że doskonalenie nauczycieli zostanie zrealizowane poza projektem</a:t>
            </a: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Wyposażenie pracowni przyrodniczych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92500" lnSpcReduction="20000"/>
          </a:bodyPr>
          <a:lstStyle/>
          <a:p>
            <a:pPr marL="0" indent="0">
              <a:buNone/>
            </a:pPr>
            <a:endParaRPr lang="pl-PL" sz="1600" b="1" i="1" u="sng" dirty="0"/>
          </a:p>
          <a:p>
            <a:pPr lvl="0" algn="just"/>
            <a:r>
              <a:rPr lang="pl-PL" sz="1900" b="1" dirty="0">
                <a:latin typeface="+mn-lt"/>
              </a:rPr>
              <a:t>Wydatki </a:t>
            </a:r>
            <a:r>
              <a:rPr lang="pl-PL" sz="1900" b="1" dirty="0" err="1">
                <a:latin typeface="+mn-lt"/>
              </a:rPr>
              <a:t>kwalifikowalne</a:t>
            </a:r>
            <a:r>
              <a:rPr lang="pl-PL" sz="1900" b="1" dirty="0">
                <a:latin typeface="+mn-lt"/>
              </a:rPr>
              <a:t>:</a:t>
            </a:r>
          </a:p>
          <a:p>
            <a:pPr marL="457200" lvl="0" indent="-457200" algn="just">
              <a:buAutoNum type="alphaLcParenR"/>
            </a:pPr>
            <a:r>
              <a:rPr lang="pl-PL" sz="1900" dirty="0">
                <a:latin typeface="+mn-lt"/>
              </a:rPr>
              <a:t>podstawowe wyposażenie pracowni (wagi, szafy laboratoryjne itp.); </a:t>
            </a:r>
          </a:p>
          <a:p>
            <a:pPr marL="457200" lvl="0" indent="-457200" algn="just">
              <a:buAutoNum type="alphaLcParenR"/>
            </a:pPr>
            <a:r>
              <a:rPr lang="pl-PL" sz="1900" dirty="0">
                <a:latin typeface="+mn-lt"/>
              </a:rPr>
              <a:t>sprzęt, w tym narzędzia TIK z aplikacjami tematycznymi, niezbędne do przeprowadzania doświadczeń, eksperymentów, obserwacji (przyrządy pomiarowe, przyrządy optyczne, szkło laboratoryjne, szkiełka mikroskopowe itp.); co do zasady: jeden zestaw laboratoryjny dla 2-5 osób;</a:t>
            </a:r>
          </a:p>
          <a:p>
            <a:pPr marL="457200" lvl="0" indent="-457200" algn="just">
              <a:buAutoNum type="alphaLcParenR"/>
            </a:pPr>
            <a:r>
              <a:rPr lang="pl-PL" sz="1900" dirty="0">
                <a:latin typeface="+mn-lt"/>
              </a:rPr>
              <a:t>odczynniki lub substancje chemiczne; </a:t>
            </a:r>
          </a:p>
          <a:p>
            <a:pPr marL="457200" lvl="0" indent="-457200" algn="just">
              <a:buAutoNum type="alphaLcParenR"/>
            </a:pPr>
            <a:r>
              <a:rPr lang="pl-PL" sz="1900" dirty="0">
                <a:latin typeface="+mn-lt"/>
              </a:rPr>
              <a:t>środki czystości; </a:t>
            </a:r>
          </a:p>
          <a:p>
            <a:pPr marL="457200" lvl="0" indent="-457200" algn="just">
              <a:buAutoNum type="alphaLcParenR"/>
            </a:pPr>
            <a:r>
              <a:rPr lang="pl-PL" sz="1900" dirty="0">
                <a:latin typeface="+mn-lt"/>
              </a:rPr>
              <a:t>pomoce dydaktyczne (środki trwałe, mapy, atlasy, roczniki statystyczne itp.); </a:t>
            </a:r>
          </a:p>
          <a:p>
            <a:pPr marL="457200" indent="-457200" algn="just">
              <a:buFontTx/>
              <a:buAutoNum type="alphaLcParenR"/>
            </a:pPr>
            <a:r>
              <a:rPr lang="pl-PL" sz="1900" dirty="0">
                <a:latin typeface="+mn-lt"/>
              </a:rPr>
              <a:t>koszty dostosowania lub adaptacji pomieszczeń na potrzeby pracowni szkolnych, wynikających m. in. z konieczności montażu zakupionego wyposażenia oraz zagwarantowania bezpiecznego ich użytkowania; </a:t>
            </a:r>
          </a:p>
          <a:p>
            <a:pPr marL="457200" lvl="0" indent="-457200" algn="just">
              <a:buAutoNum type="alphaLcParenR"/>
            </a:pPr>
            <a:endParaRPr lang="pl-PL" sz="1900" dirty="0">
              <a:latin typeface="+mn-lt"/>
            </a:endParaRPr>
          </a:p>
          <a:p>
            <a:pPr marL="457200" lvl="0" indent="-457200" algn="just"/>
            <a:endParaRPr lang="pl-PL" sz="1900" dirty="0">
              <a:latin typeface="+mn-lt"/>
            </a:endParaRPr>
          </a:p>
          <a:p>
            <a:pPr marL="457200" lvl="0" indent="-457200" algn="just"/>
            <a:r>
              <a:rPr lang="pl-PL" sz="1900" dirty="0">
                <a:latin typeface="+mn-lt"/>
              </a:rPr>
              <a:t>	Zgodność z </a:t>
            </a:r>
            <a:r>
              <a:rPr lang="pl-PL" sz="1900" b="1" dirty="0">
                <a:latin typeface="+mn-lt"/>
              </a:rPr>
              <a:t>katalogiem wyposażenia pracowni przyrodniczych </a:t>
            </a:r>
            <a:r>
              <a:rPr lang="pl-PL" sz="1900" dirty="0">
                <a:latin typeface="+mn-lt"/>
              </a:rPr>
              <a:t>opracowanym przez MEN na stronie: http://efs.men.gov.pl</a:t>
            </a:r>
          </a:p>
          <a:p>
            <a:pPr lvl="0" algn="just"/>
            <a:endParaRPr lang="pl-PL" sz="2200" dirty="0">
              <a:latin typeface="+mn-lt"/>
            </a:endParaRP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Wyposażenie pracowni matematyki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25000" lnSpcReduction="20000"/>
          </a:bodyPr>
          <a:lstStyle/>
          <a:p>
            <a:pPr marL="0" indent="0">
              <a:buNone/>
            </a:pPr>
            <a:endParaRPr lang="pl-PL" sz="3500" b="1" i="1" u="sng" dirty="0">
              <a:latin typeface="+mn-lt"/>
            </a:endParaRPr>
          </a:p>
          <a:p>
            <a:pPr lvl="0" algn="just"/>
            <a:endParaRPr lang="pl-PL" sz="4800" b="1" dirty="0">
              <a:latin typeface="+mn-lt"/>
            </a:endParaRPr>
          </a:p>
          <a:p>
            <a:pPr lvl="0" algn="just"/>
            <a:r>
              <a:rPr lang="pl-PL" sz="4800" b="1" dirty="0">
                <a:latin typeface="+mn-lt"/>
              </a:rPr>
              <a:t>Wydatki </a:t>
            </a:r>
            <a:r>
              <a:rPr lang="pl-PL" sz="4800" b="1" dirty="0" err="1">
                <a:latin typeface="+mn-lt"/>
              </a:rPr>
              <a:t>kwalifikowalne</a:t>
            </a:r>
            <a:r>
              <a:rPr lang="pl-PL" sz="4800" b="1" dirty="0">
                <a:latin typeface="+mn-lt"/>
              </a:rPr>
              <a:t>:</a:t>
            </a:r>
          </a:p>
          <a:p>
            <a:pPr lvl="0" algn="just"/>
            <a:endParaRPr lang="pl-PL" sz="4800" b="1" dirty="0">
              <a:latin typeface="+mn-lt"/>
            </a:endParaRPr>
          </a:p>
          <a:p>
            <a:pPr lvl="0" algn="just"/>
            <a:r>
              <a:rPr lang="pl-PL" sz="4800" dirty="0">
                <a:latin typeface="+mn-lt"/>
              </a:rPr>
              <a:t>	a) </a:t>
            </a:r>
            <a:r>
              <a:rPr lang="pl-PL" sz="4800" b="1" dirty="0">
                <a:latin typeface="+mn-lt"/>
              </a:rPr>
              <a:t>meble</a:t>
            </a:r>
            <a:r>
              <a:rPr lang="pl-PL" sz="4800" dirty="0">
                <a:latin typeface="+mn-lt"/>
              </a:rPr>
              <a:t>: szafy, szafki, tablice zwykłe i magnetyczne wraz z przyrządami, stojaki do przechowywania 	plansz itp.)</a:t>
            </a:r>
          </a:p>
          <a:p>
            <a:pPr lvl="0" algn="just"/>
            <a:endParaRPr lang="pl-PL" sz="4800" dirty="0">
              <a:latin typeface="+mn-lt"/>
            </a:endParaRPr>
          </a:p>
          <a:p>
            <a:pPr lvl="0" algn="just"/>
            <a:r>
              <a:rPr lang="pl-PL" sz="4800" dirty="0">
                <a:latin typeface="+mn-lt"/>
              </a:rPr>
              <a:t>	b) </a:t>
            </a:r>
            <a:r>
              <a:rPr lang="pl-PL" sz="4800" b="1" dirty="0">
                <a:latin typeface="+mn-lt"/>
              </a:rPr>
              <a:t>sprzęt</a:t>
            </a:r>
            <a:r>
              <a:rPr lang="pl-PL" sz="4800" dirty="0">
                <a:latin typeface="+mn-lt"/>
              </a:rPr>
              <a:t>, w tym </a:t>
            </a:r>
            <a:r>
              <a:rPr lang="pl-PL" sz="4800" b="1" dirty="0">
                <a:latin typeface="+mn-lt"/>
              </a:rPr>
              <a:t>narzędzia TIK</a:t>
            </a:r>
            <a:r>
              <a:rPr lang="pl-PL" sz="4800" dirty="0">
                <a:latin typeface="+mn-lt"/>
              </a:rPr>
              <a:t> wraz z aplikacjami tematycznymi, niezbędne do przeprowadzenia zajęć, w 	np. </a:t>
            </a:r>
            <a:r>
              <a:rPr lang="pl-PL" sz="4800" dirty="0" err="1">
                <a:latin typeface="+mn-lt"/>
              </a:rPr>
              <a:t>wizualizer</a:t>
            </a:r>
            <a:r>
              <a:rPr lang="pl-PL" sz="4800" dirty="0">
                <a:latin typeface="+mn-lt"/>
              </a:rPr>
              <a:t> przestrzenny, komputer z projektorem i tablicą interaktywną.</a:t>
            </a:r>
          </a:p>
          <a:p>
            <a:pPr lvl="0" algn="just"/>
            <a:endParaRPr lang="pl-PL" sz="4800" dirty="0">
              <a:latin typeface="+mn-lt"/>
            </a:endParaRPr>
          </a:p>
          <a:p>
            <a:pPr lvl="0" algn="just"/>
            <a:r>
              <a:rPr lang="pl-PL" sz="4800" dirty="0">
                <a:latin typeface="+mn-lt"/>
              </a:rPr>
              <a:t>	c) </a:t>
            </a:r>
            <a:r>
              <a:rPr lang="pl-PL" sz="4800" b="1" dirty="0">
                <a:latin typeface="+mn-lt"/>
              </a:rPr>
              <a:t>pomoce dydaktyczne</a:t>
            </a:r>
            <a:r>
              <a:rPr lang="pl-PL" sz="4800" dirty="0">
                <a:latin typeface="+mn-lt"/>
              </a:rPr>
              <a:t> takie jak:</a:t>
            </a:r>
          </a:p>
          <a:p>
            <a:pPr lvl="0" algn="just"/>
            <a:r>
              <a:rPr lang="pl-PL" sz="4800" dirty="0">
                <a:latin typeface="+mn-lt"/>
              </a:rPr>
              <a:t>		przyrządy do mierzenia długości: linijka, miara, koło metryczne itp.,</a:t>
            </a:r>
          </a:p>
          <a:p>
            <a:pPr lvl="0" algn="just"/>
            <a:r>
              <a:rPr lang="pl-PL" sz="4800" dirty="0">
                <a:latin typeface="+mn-lt"/>
              </a:rPr>
              <a:t>		przyrządy do nauki o zbiorach i okręgach: puzzle i układanki,</a:t>
            </a:r>
          </a:p>
          <a:p>
            <a:pPr lvl="0" algn="just"/>
            <a:r>
              <a:rPr lang="pl-PL" sz="4800" dirty="0">
                <a:latin typeface="+mn-lt"/>
              </a:rPr>
              <a:t>		przyrządy, zestawy do mierzenia jednostek i objętości: wagi, odważniki, klepsydry, cylindry, 		miarki objętości, termometry,</a:t>
            </a:r>
          </a:p>
          <a:p>
            <a:pPr lvl="0" algn="just"/>
            <a:r>
              <a:rPr lang="pl-PL" sz="4800" dirty="0">
                <a:latin typeface="+mn-lt"/>
              </a:rPr>
              <a:t>		przyrządy, zestawy do nauki ułamków: odcinki tablicowe - magnetyczne, ułamki 			magnetyczne z sortownikiem koła,</a:t>
            </a:r>
          </a:p>
          <a:p>
            <a:pPr lvl="0" algn="just"/>
            <a:r>
              <a:rPr lang="pl-PL" sz="4800" dirty="0">
                <a:latin typeface="+mn-lt"/>
              </a:rPr>
              <a:t>		przyrządy, zestawy do budowy brył przestrzennych i szkieletów brył,</a:t>
            </a:r>
          </a:p>
          <a:p>
            <a:pPr lvl="0" algn="just"/>
            <a:r>
              <a:rPr lang="pl-PL" sz="4800" dirty="0">
                <a:latin typeface="+mn-lt"/>
              </a:rPr>
              <a:t>		przezroczyste modele brył i przyrządy do ich demonstracji,</a:t>
            </a:r>
          </a:p>
          <a:p>
            <a:pPr lvl="0" algn="just"/>
            <a:r>
              <a:rPr lang="pl-PL" sz="4800" dirty="0">
                <a:latin typeface="+mn-lt"/>
              </a:rPr>
              <a:t>		anaglify – wizualizacja brył w przestrzeni,</a:t>
            </a:r>
          </a:p>
          <a:p>
            <a:pPr lvl="0" algn="just"/>
            <a:r>
              <a:rPr lang="pl-PL" sz="4800" dirty="0">
                <a:latin typeface="+mn-lt"/>
              </a:rPr>
              <a:t>		zestaw brył do mierzenia i porównywania objętości,</a:t>
            </a:r>
          </a:p>
          <a:p>
            <a:pPr lvl="0" algn="just"/>
            <a:r>
              <a:rPr lang="pl-PL" sz="4800" dirty="0">
                <a:latin typeface="+mn-lt"/>
              </a:rPr>
              <a:t>		zestaw do demonstracji jednostek pola i jednostek objętości,</a:t>
            </a:r>
          </a:p>
          <a:p>
            <a:pPr lvl="0" algn="just"/>
            <a:r>
              <a:rPr lang="pl-PL" sz="4800" dirty="0">
                <a:latin typeface="+mn-lt"/>
              </a:rPr>
              <a:t>		magnetyczne zestawy do prezentacji: pól wielokątów, twierdzenia Pitagorasa, twierdzenia 		Talesa, kątów 	wpisanych i środkowych itp.,</a:t>
            </a:r>
          </a:p>
          <a:p>
            <a:pPr lvl="0" algn="just"/>
            <a:r>
              <a:rPr lang="pl-PL" sz="4800" dirty="0">
                <a:latin typeface="+mn-lt"/>
              </a:rPr>
              <a:t>		matematyczne gry dydaktyczne i logiczne,</a:t>
            </a:r>
          </a:p>
          <a:p>
            <a:pPr lvl="0" algn="just"/>
            <a:r>
              <a:rPr lang="pl-PL" sz="4800" dirty="0">
                <a:latin typeface="+mn-lt"/>
              </a:rPr>
              <a:t>		programy komputerowe do nauki matematyki na określonym poziomie,</a:t>
            </a:r>
          </a:p>
          <a:p>
            <a:pPr lvl="0" algn="just"/>
            <a:r>
              <a:rPr lang="pl-PL" sz="4800" dirty="0">
                <a:latin typeface="+mn-lt"/>
              </a:rPr>
              <a:t>		zestawy tablicowe, plansze dydaktyczne do prezentacji poszczególnych zagadnień 			matematycznych w tym potęg, pierwiastków, algebry, geometrii, trygonometrii itd.,</a:t>
            </a:r>
          </a:p>
          <a:p>
            <a:pPr lvl="0" algn="just"/>
            <a:r>
              <a:rPr lang="pl-PL" sz="4800" dirty="0">
                <a:latin typeface="+mn-lt"/>
              </a:rPr>
              <a:t>		inne przyrządy: liczydło, kalkulatory, zbiory zadań konkursowych itp.</a:t>
            </a:r>
          </a:p>
          <a:p>
            <a:pPr marL="457200" lvl="0" indent="-457200" algn="just">
              <a:buAutoNum type="alphaLcParenR"/>
            </a:pPr>
            <a:endParaRPr lang="pl-PL" sz="4800" dirty="0">
              <a:latin typeface="+mn-lt"/>
            </a:endParaRPr>
          </a:p>
          <a:p>
            <a:pPr marL="457200" lvl="0" indent="-457200" algn="just"/>
            <a:endParaRPr lang="pl-PL" sz="4800" dirty="0">
              <a:latin typeface="+mn-lt"/>
            </a:endParaRPr>
          </a:p>
          <a:p>
            <a:pPr marL="457200" lvl="0" indent="-457200" algn="just"/>
            <a:r>
              <a:rPr lang="pl-PL" sz="4800" dirty="0">
                <a:latin typeface="+mn-lt"/>
              </a:rPr>
              <a:t>	</a:t>
            </a:r>
          </a:p>
          <a:p>
            <a:pPr lvl="0" algn="just"/>
            <a:endParaRPr lang="pl-PL" sz="2200" dirty="0">
              <a:latin typeface="+mn-lt"/>
            </a:endParaRP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10.2.B – Kompetencje uczniów</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32500" lnSpcReduction="20000"/>
          </a:bodyPr>
          <a:lstStyle/>
          <a:p>
            <a:pPr marL="0" indent="0">
              <a:buNone/>
            </a:pPr>
            <a:endParaRPr lang="pl-PL" sz="3500" b="1" i="1" u="sng" dirty="0">
              <a:latin typeface="+mn-lt"/>
            </a:endParaRPr>
          </a:p>
          <a:p>
            <a:pPr lvl="0" algn="just"/>
            <a:endParaRPr lang="pl-PL" sz="4800" b="1" dirty="0">
              <a:latin typeface="+mn-lt"/>
            </a:endParaRPr>
          </a:p>
          <a:p>
            <a:pPr lvl="0" algn="just"/>
            <a:r>
              <a:rPr lang="pl-PL" sz="4800" dirty="0">
                <a:latin typeface="+mn-lt"/>
              </a:rPr>
              <a:t>Formy wsparcia w ramach kształtowania i rozwijanie kompetencji uczniów w zakresie przedmiotów przyrodniczych i matematyki:</a:t>
            </a:r>
          </a:p>
          <a:p>
            <a:pPr lvl="0" algn="just"/>
            <a:endParaRPr lang="pl-PL" sz="4800" dirty="0">
              <a:latin typeface="+mn-lt"/>
            </a:endParaRPr>
          </a:p>
          <a:p>
            <a:pPr marL="514350" indent="-514350" algn="just">
              <a:buAutoNum type="alphaLcParenR"/>
            </a:pPr>
            <a:r>
              <a:rPr lang="pl-PL" sz="4800" b="1" dirty="0">
                <a:latin typeface="+mn-lt"/>
              </a:rPr>
              <a:t>projekty edukacyjne</a:t>
            </a:r>
            <a:r>
              <a:rPr lang="pl-PL" sz="4800" dirty="0">
                <a:latin typeface="+mn-lt"/>
              </a:rPr>
              <a:t>;</a:t>
            </a:r>
          </a:p>
          <a:p>
            <a:pPr marL="514350" indent="-514350" algn="just">
              <a:buAutoNum type="alphaLcParenR"/>
            </a:pPr>
            <a:r>
              <a:rPr lang="pl-PL" sz="4800" b="1" dirty="0">
                <a:latin typeface="+mn-lt"/>
              </a:rPr>
              <a:t>dodatkowe</a:t>
            </a:r>
            <a:r>
              <a:rPr lang="pl-PL" sz="4800" dirty="0">
                <a:latin typeface="+mn-lt"/>
              </a:rPr>
              <a:t> </a:t>
            </a:r>
            <a:r>
              <a:rPr lang="pl-PL" sz="4800" b="1" dirty="0">
                <a:latin typeface="+mn-lt"/>
              </a:rPr>
              <a:t>zajęcia dydaktyczno-wyrównawczych </a:t>
            </a:r>
            <a:r>
              <a:rPr lang="pl-PL" sz="4800" dirty="0">
                <a:latin typeface="+mn-lt"/>
              </a:rPr>
              <a:t>dla uczniów mających trudności w spełnianiu wymagań edukacyjnych, wynikających z podstawy programowej;</a:t>
            </a:r>
          </a:p>
          <a:p>
            <a:pPr marL="514350" indent="-514350" algn="just">
              <a:buAutoNum type="alphaLcParenR"/>
            </a:pPr>
            <a:r>
              <a:rPr lang="pl-PL" sz="4800" dirty="0">
                <a:latin typeface="+mn-lt"/>
              </a:rPr>
              <a:t>różne </a:t>
            </a:r>
            <a:r>
              <a:rPr lang="pl-PL" sz="4800" b="1" dirty="0">
                <a:latin typeface="+mn-lt"/>
              </a:rPr>
              <a:t>formy zajęć rozwijających uzdolnienia</a:t>
            </a:r>
            <a:r>
              <a:rPr lang="pl-PL" sz="4800" dirty="0">
                <a:latin typeface="+mn-lt"/>
              </a:rPr>
              <a:t>; </a:t>
            </a:r>
          </a:p>
          <a:p>
            <a:pPr marL="514350" indent="-514350" algn="just">
              <a:buAutoNum type="alphaLcParenR"/>
            </a:pPr>
            <a:r>
              <a:rPr lang="pl-PL" sz="4800" dirty="0">
                <a:latin typeface="+mn-lt"/>
              </a:rPr>
              <a:t>nowe formy i programy nauczania; </a:t>
            </a:r>
          </a:p>
          <a:p>
            <a:pPr marL="514350" indent="-514350" algn="just">
              <a:buAutoNum type="alphaLcParenR"/>
            </a:pPr>
            <a:r>
              <a:rPr lang="pl-PL" sz="4800" b="1" dirty="0">
                <a:latin typeface="+mn-lt"/>
              </a:rPr>
              <a:t>zajęcia w klasach o nowatorskich rozwiązaniach </a:t>
            </a:r>
            <a:r>
              <a:rPr lang="pl-PL" sz="4800" dirty="0">
                <a:latin typeface="+mn-lt"/>
              </a:rPr>
              <a:t>programowych, organizacyjnych lub metodycznych; </a:t>
            </a:r>
          </a:p>
          <a:p>
            <a:pPr marL="514350" indent="-514350" algn="just">
              <a:buAutoNum type="alphaLcParenR"/>
            </a:pPr>
            <a:r>
              <a:rPr lang="pl-PL" sz="4800" b="1" dirty="0">
                <a:latin typeface="+mn-lt"/>
              </a:rPr>
              <a:t>kółka</a:t>
            </a:r>
            <a:r>
              <a:rPr lang="pl-PL" sz="4800" dirty="0">
                <a:latin typeface="+mn-lt"/>
              </a:rPr>
              <a:t> zainteresowań, </a:t>
            </a:r>
            <a:r>
              <a:rPr lang="pl-PL" sz="4800" b="1" dirty="0">
                <a:latin typeface="+mn-lt"/>
              </a:rPr>
              <a:t>warsztaty</a:t>
            </a:r>
            <a:r>
              <a:rPr lang="pl-PL" sz="4800" dirty="0">
                <a:latin typeface="+mn-lt"/>
              </a:rPr>
              <a:t>, l</a:t>
            </a:r>
            <a:r>
              <a:rPr lang="pl-PL" sz="4800" b="1" dirty="0">
                <a:latin typeface="+mn-lt"/>
              </a:rPr>
              <a:t>aboratoria</a:t>
            </a:r>
            <a:r>
              <a:rPr lang="pl-PL" sz="4800" dirty="0">
                <a:latin typeface="+mn-lt"/>
              </a:rPr>
              <a:t>; </a:t>
            </a:r>
          </a:p>
          <a:p>
            <a:pPr marL="514350" indent="-514350" algn="just">
              <a:buAutoNum type="alphaLcParenR"/>
            </a:pPr>
            <a:r>
              <a:rPr lang="pl-PL" sz="4800" dirty="0">
                <a:latin typeface="+mn-lt"/>
              </a:rPr>
              <a:t>nawiązywać </a:t>
            </a:r>
            <a:r>
              <a:rPr lang="pl-PL" sz="4800" b="1" dirty="0">
                <a:latin typeface="+mn-lt"/>
              </a:rPr>
              <a:t>współpracę</a:t>
            </a:r>
            <a:r>
              <a:rPr lang="pl-PL" sz="4800" dirty="0">
                <a:latin typeface="+mn-lt"/>
              </a:rPr>
              <a:t> z otoczeniem społeczno-gospodarczym szkoły w celu osiągnięcia założonych celów edukacyjnych; </a:t>
            </a:r>
          </a:p>
          <a:p>
            <a:pPr marL="514350" indent="-514350" algn="just">
              <a:buAutoNum type="alphaLcParenR"/>
            </a:pPr>
            <a:r>
              <a:rPr lang="pl-PL" sz="4800" b="1" dirty="0">
                <a:latin typeface="+mn-lt"/>
              </a:rPr>
              <a:t>wykorzystywać narzędzia, metody lub formy pracy </a:t>
            </a:r>
            <a:r>
              <a:rPr lang="pl-PL" sz="4800" dirty="0">
                <a:latin typeface="+mn-lt"/>
              </a:rPr>
              <a:t>wypracowane w ramach projektów, w tym pozytywnie </a:t>
            </a:r>
            <a:r>
              <a:rPr lang="pl-PL" sz="4800" dirty="0" err="1">
                <a:latin typeface="+mn-lt"/>
              </a:rPr>
              <a:t>zwalidowanych</a:t>
            </a:r>
            <a:r>
              <a:rPr lang="pl-PL" sz="4800" dirty="0">
                <a:latin typeface="+mn-lt"/>
              </a:rPr>
              <a:t> produktów projektów innowacyjnych, zrealizowanych w latach 2007-2013 w ramach PO KL; </a:t>
            </a:r>
          </a:p>
          <a:p>
            <a:pPr marL="514350" indent="-514350" algn="just">
              <a:buAutoNum type="alphaLcParenR"/>
            </a:pPr>
            <a:r>
              <a:rPr lang="pl-PL" sz="4800" b="1" dirty="0">
                <a:latin typeface="+mn-lt"/>
              </a:rPr>
              <a:t>zajęcia pozalekcyjne </a:t>
            </a:r>
            <a:r>
              <a:rPr lang="pl-PL" sz="4800" dirty="0">
                <a:latin typeface="+mn-lt"/>
              </a:rPr>
              <a:t>lub </a:t>
            </a:r>
            <a:r>
              <a:rPr lang="pl-PL" sz="4800" b="1" dirty="0">
                <a:latin typeface="+mn-lt"/>
              </a:rPr>
              <a:t>pozaszkolne</a:t>
            </a:r>
            <a:r>
              <a:rPr lang="pl-PL" sz="4800" dirty="0">
                <a:latin typeface="+mn-lt"/>
              </a:rPr>
              <a:t>; </a:t>
            </a:r>
          </a:p>
          <a:p>
            <a:pPr marL="457200" lvl="0" indent="-457200" algn="just">
              <a:buAutoNum type="alphaLcParenR"/>
            </a:pPr>
            <a:endParaRPr lang="pl-PL" sz="4800" dirty="0">
              <a:latin typeface="+mn-lt"/>
            </a:endParaRPr>
          </a:p>
          <a:p>
            <a:pPr marL="457200" lvl="0" indent="-457200" algn="just"/>
            <a:endParaRPr lang="pl-PL" sz="4800" dirty="0">
              <a:latin typeface="+mn-lt"/>
            </a:endParaRPr>
          </a:p>
          <a:p>
            <a:pPr marL="457200" lvl="0" indent="-457200" algn="just"/>
            <a:r>
              <a:rPr lang="pl-PL" sz="4800" dirty="0">
                <a:latin typeface="+mn-lt"/>
              </a:rPr>
              <a:t>	</a:t>
            </a:r>
          </a:p>
          <a:p>
            <a:pPr lvl="0" algn="just"/>
            <a:endParaRPr lang="pl-PL" sz="2200" dirty="0">
              <a:latin typeface="+mn-lt"/>
            </a:endParaRPr>
          </a:p>
          <a:p>
            <a:pPr lvl="0" algn="just">
              <a:buFont typeface="Arial" pitchFamily="34" charset="0"/>
              <a:buChar char="•"/>
            </a:pPr>
            <a:endParaRPr lang="pl-PL" sz="2200" b="1" dirty="0">
              <a:latin typeface="+mn-lt"/>
            </a:endParaRPr>
          </a:p>
          <a:p>
            <a:endParaRPr lang="pl-PL" sz="2200" b="1" dirty="0">
              <a:latin typeface="+mn-lt"/>
            </a:endParaRP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Pomoc stypendialna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r>
              <a:rPr lang="pl-PL" sz="2400" b="1" dirty="0">
                <a:latin typeface="+mn-lt"/>
              </a:rPr>
              <a:t>10.2.C.</a:t>
            </a:r>
            <a:r>
              <a:rPr lang="pl-PL" sz="2400" dirty="0">
                <a:latin typeface="+mn-lt"/>
              </a:rPr>
              <a:t> </a:t>
            </a:r>
          </a:p>
          <a:p>
            <a:pPr algn="just"/>
            <a:r>
              <a:rPr lang="pl-PL" sz="2400" dirty="0">
                <a:latin typeface="+mn-lt"/>
              </a:rPr>
              <a:t>Realizacja </a:t>
            </a:r>
            <a:r>
              <a:rPr lang="pl-PL" sz="2400" b="1" dirty="0">
                <a:latin typeface="+mn-lt"/>
              </a:rPr>
              <a:t>programów pomocy stypendialnej </a:t>
            </a:r>
            <a:r>
              <a:rPr lang="pl-PL" sz="2400" dirty="0">
                <a:latin typeface="+mn-lt"/>
              </a:rPr>
              <a:t>dla uczniów </a:t>
            </a:r>
            <a:r>
              <a:rPr lang="pl-PL" sz="2400" b="1" dirty="0">
                <a:latin typeface="+mn-lt"/>
              </a:rPr>
              <a:t>szczególnie uzdolnionych </a:t>
            </a:r>
            <a:r>
              <a:rPr lang="pl-PL" sz="2400" dirty="0">
                <a:latin typeface="+mn-lt"/>
              </a:rPr>
              <a:t>w zakresie przedmiotów </a:t>
            </a:r>
            <a:r>
              <a:rPr lang="pl-PL" sz="2400" b="1" dirty="0">
                <a:latin typeface="+mn-lt"/>
              </a:rPr>
              <a:t>przyrodniczych, informatycznych, języków obcych nowożytnych, matematyki lub przedsiębiorczości</a:t>
            </a:r>
            <a:r>
              <a:rPr lang="pl-PL" sz="2400" dirty="0">
                <a:latin typeface="+mn-lt"/>
              </a:rPr>
              <a:t>, ze szczególnym uwzględnieniem uczniów o specjalnych potrzebach edukacyjnych (m.in. uczniowie z </a:t>
            </a:r>
            <a:r>
              <a:rPr lang="pl-PL" sz="2400" dirty="0" err="1">
                <a:latin typeface="+mn-lt"/>
              </a:rPr>
              <a:t>niepełnosprawnościami</a:t>
            </a:r>
            <a:r>
              <a:rPr lang="pl-PL" sz="2400" dirty="0">
                <a:latin typeface="+mn-lt"/>
              </a:rPr>
              <a:t>, uczniowie zagrożeni przedwczesnym kończeniem nauki).</a:t>
            </a:r>
          </a:p>
          <a:p>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fontScale="47500" lnSpcReduction="20000"/>
          </a:bodyPr>
          <a:lstStyle/>
          <a:p>
            <a:pPr algn="just"/>
            <a:endParaRPr lang="pl-PL" sz="2900" b="1" dirty="0">
              <a:latin typeface="+mn-lt"/>
              <a:cs typeface="Arial" pitchFamily="34" charset="0"/>
            </a:endParaRPr>
          </a:p>
          <a:p>
            <a:r>
              <a:rPr lang="pl-PL" sz="4200" b="1" dirty="0">
                <a:latin typeface="+mn-lt"/>
              </a:rPr>
              <a:t>Kto może być Wnioskodawcą/Beneficjentem?</a:t>
            </a:r>
          </a:p>
          <a:p>
            <a:pPr lvl="0">
              <a:buFont typeface="Arial" pitchFamily="34" charset="0"/>
              <a:buChar char="•"/>
            </a:pPr>
            <a:r>
              <a:rPr lang="pl-PL" sz="4200" dirty="0">
                <a:latin typeface="+mn-lt"/>
              </a:rPr>
              <a:t>jednostki samorządu terytorialnego, ich związki i stowarzyszenia; </a:t>
            </a:r>
          </a:p>
          <a:p>
            <a:pPr lvl="0">
              <a:buFont typeface="Arial" pitchFamily="34" charset="0"/>
              <a:buChar char="•"/>
            </a:pPr>
            <a:r>
              <a:rPr lang="pl-PL" sz="4200" dirty="0">
                <a:latin typeface="+mn-lt"/>
              </a:rPr>
              <a:t>jednostki organizacyjne </a:t>
            </a:r>
            <a:r>
              <a:rPr lang="pl-PL" sz="4200" dirty="0" err="1">
                <a:latin typeface="+mn-lt"/>
              </a:rPr>
              <a:t>jst</a:t>
            </a:r>
            <a:r>
              <a:rPr lang="pl-PL" sz="4200" dirty="0">
                <a:latin typeface="+mn-lt"/>
              </a:rPr>
              <a:t>*; </a:t>
            </a:r>
          </a:p>
          <a:p>
            <a:pPr lvl="0">
              <a:buFont typeface="Arial" pitchFamily="34" charset="0"/>
              <a:buChar char="•"/>
            </a:pPr>
            <a:r>
              <a:rPr lang="pl-PL" sz="4200" dirty="0">
                <a:latin typeface="+mn-lt"/>
              </a:rPr>
              <a:t>organizacje pozarządowe; </a:t>
            </a:r>
          </a:p>
          <a:p>
            <a:pPr lvl="0">
              <a:buFont typeface="Arial" pitchFamily="34" charset="0"/>
              <a:buChar char="•"/>
            </a:pPr>
            <a:r>
              <a:rPr lang="pl-PL" sz="4200" dirty="0">
                <a:latin typeface="+mn-lt"/>
              </a:rPr>
              <a:t>organy prowadzące* publiczne i niepubliczne szkoły podstawowe, gimnazjalne </a:t>
            </a:r>
            <a:br>
              <a:rPr lang="pl-PL" sz="4200" dirty="0">
                <a:latin typeface="+mn-lt"/>
              </a:rPr>
            </a:br>
            <a:r>
              <a:rPr lang="pl-PL" sz="4200" dirty="0">
                <a:latin typeface="+mn-lt"/>
              </a:rPr>
              <a:t>i </a:t>
            </a:r>
            <a:r>
              <a:rPr lang="pl-PL" sz="4200" dirty="0" err="1">
                <a:latin typeface="+mn-lt"/>
              </a:rPr>
              <a:t>ponadgimnazjalne</a:t>
            </a:r>
            <a:r>
              <a:rPr lang="pl-PL" sz="4200" dirty="0">
                <a:latin typeface="+mn-lt"/>
              </a:rPr>
              <a:t>;</a:t>
            </a:r>
          </a:p>
          <a:p>
            <a:pPr lvl="0"/>
            <a:endParaRPr lang="pl-PL" sz="2900" dirty="0">
              <a:latin typeface="+mn-lt"/>
            </a:endParaRPr>
          </a:p>
          <a:p>
            <a:pPr lvl="0" algn="just"/>
            <a:r>
              <a:rPr lang="pl-PL" sz="2900" dirty="0">
                <a:latin typeface="+mn-lt"/>
              </a:rPr>
              <a:t>*Wnioskodawca musi posiadać </a:t>
            </a:r>
            <a:r>
              <a:rPr lang="pl-PL" sz="2900" u="sng" dirty="0">
                <a:latin typeface="+mn-lt"/>
              </a:rPr>
              <a:t>osobowość prawną</a:t>
            </a:r>
            <a:r>
              <a:rPr lang="pl-PL" sz="2900" dirty="0">
                <a:latin typeface="+mn-lt"/>
              </a:rPr>
              <a:t>. Jeżeli placówka systemu oświaty prowadząca kształcenie ogólne (np. młodzieżowy ośrodek wychowawczy, młodzieżowy ośrodek socjoterapii, specjalny ośrodek szkolno-wychowawczy, specjalny ośrodek wychowawczy), szkoła lub poradnia psychologiczno-pedagogiczna jest jednostką organizacyjną </a:t>
            </a:r>
            <a:r>
              <a:rPr lang="pl-PL" sz="2900" dirty="0" err="1">
                <a:latin typeface="+mn-lt"/>
              </a:rPr>
              <a:t>jst</a:t>
            </a:r>
            <a:r>
              <a:rPr lang="pl-PL" sz="2900" dirty="0">
                <a:latin typeface="+mn-lt"/>
              </a:rPr>
              <a:t> posiadającą osobowość prawną to może być Wnioskodawcą. Jeżeli jednostki organizacyjne nie posiadają osobowości prawnej to Wnioskodawcą jest właściwa jednostka samorządu terytorialnego (np. Gmina, Powiat). Wówczas szkoła, poradnia itp. stanowi tzw. </a:t>
            </a:r>
            <a:r>
              <a:rPr lang="pl-PL" sz="2900" b="1" dirty="0">
                <a:latin typeface="+mn-lt"/>
              </a:rPr>
              <a:t>„Inny podmiot zaangażowany w realizację projektu”</a:t>
            </a:r>
            <a:r>
              <a:rPr lang="pl-PL" sz="2900" dirty="0">
                <a:latin typeface="+mn-lt"/>
              </a:rPr>
              <a:t> czyli realizatora projektu. Dane jednostki organizacyjnej podajemy wówczas w punkcie 2.11 Wniosku o dofinansowanie.</a:t>
            </a:r>
          </a:p>
          <a:p>
            <a:pPr lvl="0" algn="just"/>
            <a:endParaRPr lang="pl-PL" sz="2900" dirty="0">
              <a:latin typeface="+mn-lt"/>
            </a:endParaRPr>
          </a:p>
          <a:p>
            <a:pPr lvl="0" algn="just"/>
            <a:r>
              <a:rPr lang="pl-PL" sz="2900" dirty="0">
                <a:latin typeface="+mn-lt"/>
              </a:rPr>
              <a:t>*organ prowadzący - minister, jednostka samorządu terytorialnego, inne osoby prawne i fizyczne</a:t>
            </a:r>
          </a:p>
          <a:p>
            <a:pPr marL="285750" indent="-285750"/>
            <a:endParaRPr lang="pl-PL" sz="2900" dirty="0">
              <a:latin typeface="+mn-lt"/>
              <a:cs typeface="Arial" pitchFamily="34" charset="0"/>
            </a:endParaRPr>
          </a:p>
          <a:p>
            <a:pPr marL="285750" indent="-285750" algn="just"/>
            <a:r>
              <a:rPr lang="pl-PL" sz="3400" b="1" dirty="0">
                <a:latin typeface="+mn-lt"/>
              </a:rPr>
              <a:t>Kto może być Partnerem?</a:t>
            </a:r>
          </a:p>
          <a:p>
            <a:pPr marL="285750" indent="-285750" algn="just"/>
            <a:r>
              <a:rPr lang="pl-PL" sz="3400" dirty="0">
                <a:latin typeface="+mn-lt"/>
              </a:rPr>
              <a:t>Każdy podmiot posiadający osobowość prawną, również spoza katalogu Wnioskodawców.</a:t>
            </a:r>
          </a:p>
          <a:p>
            <a:pPr marL="285750" indent="-285750"/>
            <a:endParaRPr lang="pl-PL" sz="1600" b="1" dirty="0"/>
          </a:p>
          <a:p>
            <a:pPr marL="285750" indent="-285750"/>
            <a:endParaRPr lang="pl-PL" sz="1600" b="1" dirty="0"/>
          </a:p>
          <a:p>
            <a:pPr marL="285750" indent="-285750"/>
            <a:endParaRPr lang="pl-PL" sz="1600" dirty="0">
              <a:latin typeface="+mn-lt"/>
              <a:cs typeface="Arial" pitchFamily="34" charset="0"/>
            </a:endParaRPr>
          </a:p>
          <a:p>
            <a:endParaRPr lang="pl-PL" dirty="0">
              <a:latin typeface="Arial" pitchFamily="34" charset="0"/>
              <a:cs typeface="Arial" pitchFamily="34" charset="0"/>
            </a:endParaRPr>
          </a:p>
          <a:p>
            <a:endParaRPr lang="pl-PL" b="1" dirty="0"/>
          </a:p>
        </p:txBody>
      </p:sp>
      <p:sp>
        <p:nvSpPr>
          <p:cNvPr id="9" name="Prostokąt 8"/>
          <p:cNvSpPr/>
          <p:nvPr/>
        </p:nvSpPr>
        <p:spPr>
          <a:xfrm>
            <a:off x="1710870" y="1268760"/>
            <a:ext cx="4961103" cy="523220"/>
          </a:xfrm>
          <a:prstGeom prst="rect">
            <a:avLst/>
          </a:prstGeom>
        </p:spPr>
        <p:txBody>
          <a:bodyPr wrap="none">
            <a:spAutoFit/>
          </a:bodyPr>
          <a:lstStyle/>
          <a:p>
            <a:pPr algn="ctr" eaLnBrk="1" hangingPunct="1"/>
            <a:r>
              <a:rPr lang="pl-PL" altLang="pl-PL" sz="2800" b="1" dirty="0">
                <a:latin typeface="+mn-lt"/>
                <a:cs typeface="Arial" pitchFamily="34" charset="0"/>
              </a:rPr>
              <a:t>Wnioskodawcy w Działaniu 10.2</a:t>
            </a:r>
          </a:p>
        </p:txBody>
      </p:sp>
    </p:spTree>
    <p:extLst>
      <p:ext uri="{BB962C8B-B14F-4D97-AF65-F5344CB8AC3E}">
        <p14:creationId xmlns:p14="http://schemas.microsoft.com/office/powerpoint/2010/main" xmlns="" val="2125708592"/>
      </p:ext>
    </p:extLst>
  </p:cSld>
  <p:clrMapOvr>
    <a:masterClrMapping/>
  </p:clrMapOvr>
  <p:transition spd="med">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Regulamin pomocy stypendialnej</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buFont typeface="Arial" pitchFamily="34" charset="0"/>
              <a:buChar char="•"/>
            </a:pPr>
            <a:r>
              <a:rPr lang="pl-PL" sz="2400" dirty="0">
                <a:latin typeface="+mn-lt"/>
              </a:rPr>
              <a:t>pomoc stypendialna jest udzielana przez szkołę lub placówkę systemu oświaty albo przez organ prowadzący</a:t>
            </a:r>
          </a:p>
          <a:p>
            <a:pPr algn="just"/>
            <a:endParaRPr lang="pl-PL" sz="2400" dirty="0">
              <a:latin typeface="+mn-lt"/>
            </a:endParaRPr>
          </a:p>
          <a:p>
            <a:pPr algn="just">
              <a:buFont typeface="Arial" pitchFamily="34" charset="0"/>
              <a:buChar char="•"/>
            </a:pPr>
            <a:r>
              <a:rPr lang="pl-PL" sz="2400" dirty="0">
                <a:latin typeface="+mn-lt"/>
              </a:rPr>
              <a:t>szkoła/placówka albo organ opracowuje </a:t>
            </a:r>
            <a:r>
              <a:rPr lang="pl-PL" sz="2400" b="1" dirty="0">
                <a:latin typeface="+mn-lt"/>
              </a:rPr>
              <a:t>Regulamin pomocy stypendialnej</a:t>
            </a:r>
          </a:p>
          <a:p>
            <a:pPr algn="just"/>
            <a:endParaRPr lang="pl-PL" sz="2400" dirty="0">
              <a:latin typeface="+mn-lt"/>
            </a:endParaRPr>
          </a:p>
          <a:p>
            <a:pPr algn="just">
              <a:buFont typeface="Arial" pitchFamily="34" charset="0"/>
              <a:buChar char="•"/>
            </a:pPr>
            <a:r>
              <a:rPr lang="pl-PL" sz="2400" dirty="0">
                <a:latin typeface="+mn-lt"/>
              </a:rPr>
              <a:t>w Regulaminie pomocy stypendialnej powinny być określone </a:t>
            </a:r>
            <a:r>
              <a:rPr lang="pl-PL" sz="2400" b="1" dirty="0">
                <a:latin typeface="+mn-lt"/>
              </a:rPr>
              <a:t>szczegółowe kryteria naboru uczniów</a:t>
            </a:r>
            <a:endParaRPr lang="pl-PL" sz="2200" b="1"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Uczeń szczególnie uzdolniony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just"/>
            <a:r>
              <a:rPr lang="pl-PL" sz="2400" dirty="0">
                <a:latin typeface="+mn-lt"/>
              </a:rPr>
              <a:t>Kryterium szczególnie uzdolnionych uczniów powinno obejmować </a:t>
            </a:r>
            <a:r>
              <a:rPr lang="pl-PL" sz="2400" b="1" dirty="0">
                <a:latin typeface="+mn-lt"/>
              </a:rPr>
              <a:t>co najmniej oceny klasyfikacyjne </a:t>
            </a:r>
            <a:r>
              <a:rPr lang="pl-PL" sz="2400" dirty="0">
                <a:latin typeface="+mn-lt"/>
              </a:rPr>
              <a:t>uzyskane przez uczniów </a:t>
            </a:r>
            <a:r>
              <a:rPr lang="pl-PL" sz="2400" b="1" dirty="0">
                <a:latin typeface="+mn-lt"/>
              </a:rPr>
              <a:t>z przynajmniej jednego </a:t>
            </a:r>
            <a:r>
              <a:rPr lang="pl-PL" sz="2400" dirty="0">
                <a:latin typeface="+mn-lt"/>
              </a:rPr>
              <a:t>spośród przedmiotów: </a:t>
            </a:r>
          </a:p>
          <a:p>
            <a:pPr algn="just"/>
            <a:r>
              <a:rPr lang="pl-PL" sz="2400" dirty="0">
                <a:latin typeface="+mn-lt"/>
              </a:rPr>
              <a:t>	przyrodniczych, </a:t>
            </a:r>
          </a:p>
          <a:p>
            <a:pPr algn="just"/>
            <a:r>
              <a:rPr lang="pl-PL" sz="2400" dirty="0">
                <a:latin typeface="+mn-lt"/>
              </a:rPr>
              <a:t>	informatycznych, </a:t>
            </a:r>
          </a:p>
          <a:p>
            <a:pPr algn="just"/>
            <a:r>
              <a:rPr lang="pl-PL" sz="2400" dirty="0">
                <a:latin typeface="+mn-lt"/>
              </a:rPr>
              <a:t>	języków obcych nowożytnych, </a:t>
            </a:r>
          </a:p>
          <a:p>
            <a:pPr algn="just"/>
            <a:r>
              <a:rPr lang="pl-PL" sz="2400" dirty="0">
                <a:latin typeface="+mn-lt"/>
              </a:rPr>
              <a:t>	matematyki,</a:t>
            </a:r>
          </a:p>
          <a:p>
            <a:pPr algn="just"/>
            <a:r>
              <a:rPr lang="pl-PL" sz="2400" dirty="0">
                <a:latin typeface="+mn-lt"/>
              </a:rPr>
              <a:t>	przedsiębiorczości. </a:t>
            </a:r>
          </a:p>
          <a:p>
            <a:pPr algn="just"/>
            <a:r>
              <a:rPr lang="pl-PL" sz="2400" dirty="0">
                <a:latin typeface="+mn-lt"/>
              </a:rPr>
              <a:t>Osiągnięcia w olimpiadach, konkursach lub turniejach mogą stanowić </a:t>
            </a:r>
            <a:r>
              <a:rPr lang="pl-PL" sz="2400" b="1" dirty="0">
                <a:latin typeface="+mn-lt"/>
              </a:rPr>
              <a:t>dodatkowe kryterium premiujące</a:t>
            </a:r>
            <a:r>
              <a:rPr lang="pl-PL" sz="2400" dirty="0">
                <a:latin typeface="+mn-lt"/>
              </a:rPr>
              <a:t>. </a:t>
            </a:r>
          </a:p>
          <a:p>
            <a:pPr algn="just"/>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10.2.C – Zasady pomocy stypendialnej</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just">
              <a:buFont typeface="Arial" pitchFamily="34" charset="0"/>
              <a:buChar char="•"/>
            </a:pPr>
            <a:r>
              <a:rPr lang="pl-PL" sz="2400" dirty="0" err="1">
                <a:latin typeface="+mn-lt"/>
              </a:rPr>
              <a:t>max</a:t>
            </a:r>
            <a:r>
              <a:rPr lang="pl-PL" sz="2400" dirty="0">
                <a:latin typeface="+mn-lt"/>
              </a:rPr>
              <a:t>. </a:t>
            </a:r>
            <a:r>
              <a:rPr lang="pl-PL" sz="2400" b="1" dirty="0">
                <a:latin typeface="+mn-lt"/>
              </a:rPr>
              <a:t>1000 zł brutto </a:t>
            </a:r>
            <a:r>
              <a:rPr lang="pl-PL" sz="2400" dirty="0">
                <a:latin typeface="+mn-lt"/>
              </a:rPr>
              <a:t>miesięcznie na jednego ucznia;</a:t>
            </a:r>
          </a:p>
          <a:p>
            <a:pPr algn="just">
              <a:buFont typeface="Arial" pitchFamily="34" charset="0"/>
              <a:buChar char="•"/>
            </a:pPr>
            <a:r>
              <a:rPr lang="pl-PL" sz="2400" dirty="0">
                <a:latin typeface="+mn-lt"/>
              </a:rPr>
              <a:t>minimalny okres na jaki jest przyznawana pomoc stypendialna - </a:t>
            </a:r>
            <a:r>
              <a:rPr lang="pl-PL" sz="2400" b="1" dirty="0">
                <a:latin typeface="+mn-lt"/>
              </a:rPr>
              <a:t>10 miesięcy;</a:t>
            </a:r>
          </a:p>
          <a:p>
            <a:pPr algn="just">
              <a:buFont typeface="Arial" pitchFamily="34" charset="0"/>
              <a:buChar char="•"/>
            </a:pPr>
            <a:r>
              <a:rPr lang="pl-PL" sz="2400" dirty="0">
                <a:latin typeface="+mn-lt"/>
              </a:rPr>
              <a:t>uczeń objęty stypendium musi podlegać </a:t>
            </a:r>
            <a:r>
              <a:rPr lang="pl-PL" sz="2400" b="1" dirty="0">
                <a:latin typeface="+mn-lt"/>
              </a:rPr>
              <a:t>opiece dydaktycznej </a:t>
            </a:r>
            <a:r>
              <a:rPr lang="pl-PL" sz="2400" dirty="0">
                <a:latin typeface="+mn-lt"/>
              </a:rPr>
              <a:t>nauczyciela, pedagoga szkolnego albo doradcy zawodowego zatrudnionego w szkole lub placówce systemu oświaty ucznia.</a:t>
            </a:r>
          </a:p>
          <a:p>
            <a:pPr algn="just">
              <a:buFont typeface="Arial" pitchFamily="34" charset="0"/>
              <a:buChar char="•"/>
            </a:pPr>
            <a:endParaRPr lang="pl-PL" sz="2400" dirty="0">
              <a:latin typeface="+mn-lt"/>
            </a:endParaRPr>
          </a:p>
          <a:p>
            <a:pPr algn="just"/>
            <a:r>
              <a:rPr lang="pl-PL" sz="2400" b="1" dirty="0">
                <a:latin typeface="+mn-lt"/>
              </a:rPr>
              <a:t>Uwaga! W treści wniosku wskazać wprost, że będzie zapewniona opieka dydaktyczna ucznia objętego stypendium</a:t>
            </a:r>
          </a:p>
          <a:p>
            <a:pPr algn="just"/>
            <a:endParaRPr lang="pl-PL" sz="2200" dirty="0">
              <a:latin typeface="+mn-lt"/>
            </a:endParaRPr>
          </a:p>
          <a:p>
            <a:pPr lvl="0" algn="just"/>
            <a:endParaRPr lang="pl-PL" sz="3200" dirty="0"/>
          </a:p>
          <a:p>
            <a:pPr lvl="0" algn="just"/>
            <a:endParaRPr lang="pl-PL" sz="3000" dirty="0">
              <a:latin typeface="+mn-lt"/>
            </a:endParaRPr>
          </a:p>
          <a:p>
            <a:pPr lvl="0"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Indywidualizacja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endParaRPr lang="pl-PL" sz="1600" b="1" i="1" dirty="0"/>
          </a:p>
          <a:p>
            <a:endParaRPr lang="pl-PL" sz="1600" dirty="0">
              <a:latin typeface="+mn-lt"/>
            </a:endParaRPr>
          </a:p>
          <a:p>
            <a:pPr algn="just"/>
            <a:r>
              <a:rPr lang="pl-PL" sz="2100" b="1" dirty="0">
                <a:latin typeface="+mn-lt"/>
              </a:rPr>
              <a:t>10.2.D. </a:t>
            </a:r>
            <a:r>
              <a:rPr lang="pl-PL" sz="2100" dirty="0">
                <a:latin typeface="+mn-lt"/>
              </a:rPr>
              <a:t>Wsparcie w zakresie </a:t>
            </a:r>
            <a:r>
              <a:rPr lang="pl-PL" sz="2100" b="1" dirty="0">
                <a:latin typeface="+mn-lt"/>
              </a:rPr>
              <a:t>indywidualizacji pracy z uczniem ze specjalnymi potrzebami rozwojowymi i edukacyjnymi</a:t>
            </a:r>
            <a:r>
              <a:rPr lang="pl-PL" sz="2100" dirty="0">
                <a:latin typeface="+mn-lt"/>
              </a:rPr>
              <a:t>, w tym wsparcie ucznia młodszego przy jego przechodzeniu na kolejny etap kształcenia.</a:t>
            </a:r>
          </a:p>
          <a:p>
            <a:pPr algn="just"/>
            <a:endParaRPr lang="pl-PL" sz="2100" dirty="0">
              <a:latin typeface="+mn-lt"/>
            </a:endParaRPr>
          </a:p>
          <a:p>
            <a:pPr algn="just"/>
            <a:r>
              <a:rPr lang="pl-PL" sz="2100" b="1" dirty="0">
                <a:latin typeface="+mn-lt"/>
              </a:rPr>
              <a:t>Specjalne potrzeby rozwojowe i edukacyjne </a:t>
            </a:r>
            <a:r>
              <a:rPr lang="pl-PL" sz="2100" dirty="0">
                <a:latin typeface="+mn-lt"/>
              </a:rPr>
              <a:t>– indywidualne potrzeby rozwojowe i edukacyjne uczniów, o których mowa w rozporządzeniu Ministra Edukacji Narodowej z dnia 30 kwietnia 2013 r. w sprawie zasad udzielania i organizacji pomocy psychologiczno-pedagogicznej w publicznych przedszkolach, szkołach i placówkach</a:t>
            </a: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formy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77500" lnSpcReduction="20000"/>
          </a:bodyPr>
          <a:lstStyle/>
          <a:p>
            <a:pPr marL="0" indent="0">
              <a:buNone/>
            </a:pPr>
            <a:endParaRPr lang="pl-PL" sz="1600" b="1" i="1" u="sng" dirty="0"/>
          </a:p>
          <a:p>
            <a:pPr algn="just"/>
            <a:endParaRPr lang="pl-PL" sz="1600" i="1" dirty="0">
              <a:latin typeface="+mn-lt"/>
            </a:endParaRPr>
          </a:p>
          <a:p>
            <a:pPr marL="514350" indent="-514350" algn="just">
              <a:buAutoNum type="alphaLcParenR"/>
            </a:pPr>
            <a:r>
              <a:rPr lang="pl-PL" sz="3200" b="1" dirty="0">
                <a:latin typeface="+mn-lt"/>
              </a:rPr>
              <a:t>doposażenie</a:t>
            </a:r>
            <a:r>
              <a:rPr lang="pl-PL" sz="3200" dirty="0">
                <a:latin typeface="+mn-lt"/>
              </a:rPr>
              <a:t> szkół lub placówek systemu oświaty </a:t>
            </a:r>
            <a:r>
              <a:rPr lang="pl-PL" sz="3200" b="1" dirty="0">
                <a:latin typeface="+mn-lt"/>
              </a:rPr>
              <a:t>w pomoce dydaktyczne</a:t>
            </a:r>
            <a:r>
              <a:rPr lang="pl-PL" sz="3200" dirty="0">
                <a:latin typeface="+mn-lt"/>
              </a:rPr>
              <a:t> oraz </a:t>
            </a:r>
            <a:r>
              <a:rPr lang="pl-PL" sz="3200" b="1" dirty="0">
                <a:latin typeface="+mn-lt"/>
              </a:rPr>
              <a:t>specjalistyczny sprzęt do rozpoznawania potrzeb</a:t>
            </a:r>
            <a:r>
              <a:rPr lang="pl-PL" sz="3200" dirty="0">
                <a:latin typeface="+mn-lt"/>
              </a:rPr>
              <a:t> rozwojowych, edukacyjnych i możliwości psychofizycznych oraz </a:t>
            </a:r>
            <a:r>
              <a:rPr lang="pl-PL" sz="3200" b="1" dirty="0">
                <a:latin typeface="+mn-lt"/>
              </a:rPr>
              <a:t>wspomagania rozwoju</a:t>
            </a:r>
            <a:r>
              <a:rPr lang="pl-PL" sz="3200" dirty="0">
                <a:latin typeface="+mn-lt"/>
              </a:rPr>
              <a:t> i </a:t>
            </a:r>
            <a:r>
              <a:rPr lang="pl-PL" sz="3200" b="1" dirty="0">
                <a:latin typeface="+mn-lt"/>
              </a:rPr>
              <a:t>prowadzenia terapii,</a:t>
            </a:r>
            <a:r>
              <a:rPr lang="pl-PL" sz="3200" dirty="0">
                <a:latin typeface="+mn-lt"/>
              </a:rPr>
              <a:t> a także </a:t>
            </a:r>
            <a:r>
              <a:rPr lang="pl-PL" sz="3200" b="1" dirty="0">
                <a:latin typeface="+mn-lt"/>
              </a:rPr>
              <a:t>podręczniki szkolne i materiały dydaktyczne </a:t>
            </a:r>
            <a:r>
              <a:rPr lang="pl-PL" sz="3200" dirty="0">
                <a:latin typeface="+mn-lt"/>
              </a:rPr>
              <a:t>dostosowane do potrzeb </a:t>
            </a:r>
            <a:r>
              <a:rPr lang="pl-PL" sz="3200" b="1" dirty="0">
                <a:latin typeface="+mn-lt"/>
              </a:rPr>
              <a:t>uczniów z niepełnosprawnością</a:t>
            </a:r>
            <a:r>
              <a:rPr lang="pl-PL" sz="3200" dirty="0">
                <a:latin typeface="+mn-lt"/>
              </a:rPr>
              <a:t>, </a:t>
            </a:r>
          </a:p>
          <a:p>
            <a:pPr marL="514350" indent="-514350" algn="just"/>
            <a:endParaRPr lang="pl-PL" sz="3200" dirty="0">
              <a:latin typeface="+mn-lt"/>
            </a:endParaRPr>
          </a:p>
          <a:p>
            <a:pPr marL="514350" indent="-514350" algn="just"/>
            <a:r>
              <a:rPr lang="pl-PL" sz="3200" dirty="0">
                <a:latin typeface="+mn-lt"/>
              </a:rPr>
              <a:t>b) wsparcie uczniów ze specjalnymi potrzebami rozwojowymi i edukacyjnymi, w tym uczniów młodszych w ramach </a:t>
            </a:r>
            <a:r>
              <a:rPr lang="pl-PL" sz="3200" b="1" dirty="0">
                <a:latin typeface="+mn-lt"/>
              </a:rPr>
              <a:t>zajęć uzupełniających ofertę </a:t>
            </a:r>
            <a:r>
              <a:rPr lang="pl-PL" sz="3200" dirty="0">
                <a:latin typeface="+mn-lt"/>
              </a:rPr>
              <a:t>szkoły lub placówki systemu oświaty.</a:t>
            </a: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warunek zakupu doposażenia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65</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ctr"/>
            <a:r>
              <a:rPr lang="pl-PL" sz="2800" dirty="0">
                <a:latin typeface="+mn-lt"/>
              </a:rPr>
              <a:t>doposażenie może być wsparciem uzupełniającym dla wsparcia skierowanego bezpośrednio do uczniów</a:t>
            </a:r>
          </a:p>
          <a:p>
            <a:pPr marL="514350" indent="-514350" algn="ctr"/>
            <a:endParaRPr lang="pl-PL" sz="2800" dirty="0">
              <a:latin typeface="+mn-lt"/>
            </a:endParaRPr>
          </a:p>
          <a:p>
            <a:pPr marL="514350" indent="-514350" algn="ctr"/>
            <a:r>
              <a:rPr lang="pl-PL" sz="2800" b="1" dirty="0">
                <a:latin typeface="+mn-lt"/>
              </a:rPr>
              <a:t>zajęcia dla uczniów + doposażenie</a:t>
            </a: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doposażenie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66</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Wydatki </a:t>
            </a:r>
            <a:r>
              <a:rPr lang="pl-PL" sz="2000" dirty="0" err="1">
                <a:solidFill>
                  <a:schemeClr val="tx1"/>
                </a:solidFill>
              </a:rPr>
              <a:t>kwalifikowalne</a:t>
            </a:r>
            <a:r>
              <a:rPr lang="pl-PL" sz="2000" dirty="0">
                <a:solidFill>
                  <a:schemeClr val="tx1"/>
                </a:solidFill>
              </a:rPr>
              <a:t>:</a:t>
            </a:r>
          </a:p>
          <a:p>
            <a:pPr lvl="1" algn="just">
              <a:buFont typeface="Arial" pitchFamily="34" charset="0"/>
              <a:buChar char="•"/>
            </a:pPr>
            <a:r>
              <a:rPr lang="pl-PL" sz="2000" dirty="0">
                <a:solidFill>
                  <a:schemeClr val="tx1"/>
                </a:solidFill>
              </a:rPr>
              <a:t>specjalistyczne oprogramowanie; </a:t>
            </a:r>
          </a:p>
          <a:p>
            <a:pPr lvl="1" algn="just">
              <a:buFont typeface="Arial" pitchFamily="34" charset="0"/>
              <a:buChar char="•"/>
            </a:pPr>
            <a:r>
              <a:rPr lang="pl-PL" sz="2000" dirty="0">
                <a:solidFill>
                  <a:schemeClr val="tx1"/>
                </a:solidFill>
              </a:rPr>
              <a:t>specjalistyczny sprzęt;</a:t>
            </a:r>
          </a:p>
          <a:p>
            <a:pPr lvl="1" algn="just">
              <a:buFont typeface="Arial" pitchFamily="34" charset="0"/>
              <a:buChar char="•"/>
            </a:pPr>
            <a:r>
              <a:rPr lang="pl-PL" sz="2000" dirty="0">
                <a:solidFill>
                  <a:schemeClr val="tx1"/>
                </a:solidFill>
              </a:rPr>
              <a:t>materiały do diagnozy, wspomagania rozwoju i korygowania deficytów takich jak: wady wymowy, dysleksja, wady postawy, zaburzenia koordynacji wzrokowo-ruchowej; </a:t>
            </a:r>
          </a:p>
          <a:p>
            <a:pPr lvl="1" algn="just">
              <a:buFont typeface="Arial" pitchFamily="34" charset="0"/>
              <a:buChar char="•"/>
            </a:pPr>
            <a:r>
              <a:rPr lang="pl-PL" sz="2000" dirty="0">
                <a:solidFill>
                  <a:schemeClr val="tx1"/>
                </a:solidFill>
              </a:rPr>
              <a:t>materiały do diagnozy i terapii specyficznych trudności w uczeniu się, również takich, które wynikają z potrzeb ucznia młodszego; </a:t>
            </a:r>
          </a:p>
          <a:p>
            <a:pPr lvl="1" algn="just">
              <a:buFont typeface="Arial" pitchFamily="34" charset="0"/>
              <a:buChar char="•"/>
            </a:pPr>
            <a:r>
              <a:rPr lang="pl-PL" sz="2000" dirty="0">
                <a:solidFill>
                  <a:schemeClr val="tx1"/>
                </a:solidFill>
              </a:rPr>
              <a:t>podręczniki szkolne i materiały dydaktyczne dostosowane do potrzeb uczniów z niepełnosprawnością; </a:t>
            </a:r>
          </a:p>
          <a:p>
            <a:pPr marL="457200" indent="-457200" algn="just">
              <a:buAutoNum type="alphaLcParenR"/>
            </a:pPr>
            <a:endParaRPr lang="pl-PL" sz="20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sposoby realizacji indywidualizacji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67</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pl-PL" sz="2400" dirty="0">
                <a:solidFill>
                  <a:schemeClr val="tx1"/>
                </a:solidFill>
                <a:cs typeface="Arial" pitchFamily="34" charset="0"/>
              </a:rPr>
              <a:t>Wsparcie w zakresie indywidualizacji pracy może być realizowane na dwa sposoby:</a:t>
            </a:r>
          </a:p>
          <a:p>
            <a:pPr algn="ctr"/>
            <a:endParaRPr lang="pl-PL" sz="2400" dirty="0">
              <a:solidFill>
                <a:schemeClr val="tx1"/>
              </a:solidFill>
              <a:cs typeface="Arial" pitchFamily="34" charset="0"/>
            </a:endParaRPr>
          </a:p>
          <a:p>
            <a:pPr marL="342900" indent="-342900" algn="ctr">
              <a:buAutoNum type="arabicPeriod"/>
            </a:pPr>
            <a:r>
              <a:rPr lang="pl-PL" sz="2400" dirty="0">
                <a:solidFill>
                  <a:schemeClr val="tx1"/>
                </a:solidFill>
                <a:cs typeface="Arial" pitchFamily="34" charset="0"/>
              </a:rPr>
              <a:t>Jako </a:t>
            </a:r>
            <a:r>
              <a:rPr lang="pl-PL" sz="2400" b="1" dirty="0">
                <a:solidFill>
                  <a:schemeClr val="tx1"/>
                </a:solidFill>
                <a:cs typeface="Arial" pitchFamily="34" charset="0"/>
              </a:rPr>
              <a:t>kompleksowe programy wspomagania szkół </a:t>
            </a:r>
          </a:p>
          <a:p>
            <a:pPr marL="342900" indent="-342900" algn="ctr"/>
            <a:r>
              <a:rPr lang="pl-PL" sz="2400" b="1" dirty="0">
                <a:solidFill>
                  <a:schemeClr val="tx1"/>
                </a:solidFill>
                <a:cs typeface="Arial" pitchFamily="34" charset="0"/>
              </a:rPr>
              <a:t>dla II i III etapu edukacyjnego</a:t>
            </a:r>
          </a:p>
          <a:p>
            <a:pPr marL="342900" indent="-342900" algn="ctr"/>
            <a:endParaRPr lang="pl-PL" sz="2400" b="1" dirty="0">
              <a:solidFill>
                <a:schemeClr val="tx1"/>
              </a:solidFill>
              <a:cs typeface="Arial" pitchFamily="34" charset="0"/>
            </a:endParaRPr>
          </a:p>
          <a:p>
            <a:pPr marL="342900" indent="-342900" algn="ctr"/>
            <a:r>
              <a:rPr lang="pl-PL" sz="2400" dirty="0">
                <a:solidFill>
                  <a:schemeClr val="tx1"/>
                </a:solidFill>
                <a:cs typeface="Arial" pitchFamily="34" charset="0"/>
              </a:rPr>
              <a:t>2. Jako </a:t>
            </a:r>
            <a:r>
              <a:rPr lang="pl-PL" sz="2400" b="1" dirty="0">
                <a:solidFill>
                  <a:schemeClr val="tx1"/>
                </a:solidFill>
                <a:cs typeface="Arial" pitchFamily="34" charset="0"/>
              </a:rPr>
              <a:t>zajęcia uzupełniające ofertę szkoły </a:t>
            </a:r>
            <a:r>
              <a:rPr lang="pl-PL" sz="2400" dirty="0">
                <a:solidFill>
                  <a:schemeClr val="tx1"/>
                </a:solidFill>
                <a:cs typeface="Arial" pitchFamily="34" charset="0"/>
              </a:rPr>
              <a:t/>
            </a:r>
            <a:br>
              <a:rPr lang="pl-PL" sz="2400" dirty="0">
                <a:solidFill>
                  <a:schemeClr val="tx1"/>
                </a:solidFill>
                <a:cs typeface="Arial" pitchFamily="34" charset="0"/>
              </a:rPr>
            </a:br>
            <a:r>
              <a:rPr lang="pl-PL" sz="2400" dirty="0">
                <a:solidFill>
                  <a:schemeClr val="tx1"/>
                </a:solidFill>
                <a:cs typeface="Arial" pitchFamily="34" charset="0"/>
              </a:rPr>
              <a:t>(</a:t>
            </a:r>
            <a:r>
              <a:rPr lang="pl-PL" sz="2400" b="1" dirty="0">
                <a:solidFill>
                  <a:schemeClr val="tx1"/>
                </a:solidFill>
                <a:cs typeface="Arial" pitchFamily="34" charset="0"/>
              </a:rPr>
              <a:t>bezpośrednie wsparcie uczniów</a:t>
            </a:r>
            <a:r>
              <a:rPr lang="pl-PL" sz="2400" dirty="0">
                <a:solidFill>
                  <a:schemeClr val="tx1"/>
                </a:solidFill>
                <a:cs typeface="Arial" pitchFamily="34" charset="0"/>
              </a:rPr>
              <a:t>) </a:t>
            </a:r>
          </a:p>
          <a:p>
            <a:pPr marL="342900" indent="-342900" algn="ctr"/>
            <a:r>
              <a:rPr lang="pl-PL" sz="2400" b="1" dirty="0">
                <a:solidFill>
                  <a:schemeClr val="tx1"/>
                </a:solidFill>
                <a:cs typeface="Arial" pitchFamily="34" charset="0"/>
              </a:rPr>
              <a:t>dla I, II i III etapu edukacyjnego</a:t>
            </a: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kompleksowe programy wspomagania (KPW)</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68</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400" dirty="0">
                <a:solidFill>
                  <a:schemeClr val="tx1"/>
                </a:solidFill>
                <a:cs typeface="Arial" pitchFamily="34" charset="0"/>
              </a:rPr>
              <a:t>Obejmuje co najmniej 3 formy wsparcia:</a:t>
            </a:r>
          </a:p>
          <a:p>
            <a:pPr marL="457200" indent="-457200" algn="just">
              <a:buAutoNum type="alphaLcParenR"/>
            </a:pPr>
            <a:r>
              <a:rPr lang="pl-PL" sz="2400" dirty="0">
                <a:solidFill>
                  <a:schemeClr val="tx1"/>
                </a:solidFill>
                <a:cs typeface="Arial" pitchFamily="34" charset="0"/>
              </a:rPr>
              <a:t>doposażenie</a:t>
            </a:r>
          </a:p>
          <a:p>
            <a:pPr marL="457200" indent="-457200" algn="just">
              <a:buAutoNum type="alphaLcParenR"/>
            </a:pPr>
            <a:r>
              <a:rPr lang="pl-PL" sz="2400" dirty="0">
                <a:solidFill>
                  <a:schemeClr val="tx1"/>
                </a:solidFill>
                <a:cs typeface="Arial" pitchFamily="34" charset="0"/>
              </a:rPr>
              <a:t>wsparcie uczniów</a:t>
            </a:r>
          </a:p>
          <a:p>
            <a:pPr marL="457200" indent="-457200" algn="just">
              <a:buAutoNum type="alphaLcParenR"/>
            </a:pPr>
            <a:r>
              <a:rPr lang="pl-PL" sz="2400" dirty="0">
                <a:solidFill>
                  <a:schemeClr val="tx1"/>
                </a:solidFill>
              </a:rPr>
              <a:t>przygotowanie nauczycieli do prowadzenia procesu indywidualizacji pracy z uczniem (forma wsparcia z typu projektu 10.2.G)</a:t>
            </a:r>
          </a:p>
          <a:p>
            <a:pPr marL="457200" indent="-457200" algn="just">
              <a:buAutoNum type="alphaLcParenR"/>
            </a:pPr>
            <a:endParaRPr lang="pl-PL" sz="2400" dirty="0">
              <a:solidFill>
                <a:schemeClr val="tx1"/>
              </a:solidFill>
              <a:cs typeface="Arial" pitchFamily="34" charset="0"/>
            </a:endParaRPr>
          </a:p>
          <a:p>
            <a:pPr marL="457200" indent="-457200" algn="ctr"/>
            <a:r>
              <a:rPr lang="pl-PL" sz="2400" dirty="0">
                <a:solidFill>
                  <a:schemeClr val="tx1"/>
                </a:solidFill>
                <a:cs typeface="Arial" pitchFamily="34" charset="0"/>
              </a:rPr>
              <a:t>KPW dla </a:t>
            </a:r>
            <a:r>
              <a:rPr lang="pl-PL" sz="2400" b="1" dirty="0">
                <a:solidFill>
                  <a:schemeClr val="tx1"/>
                </a:solidFill>
                <a:cs typeface="Arial" pitchFamily="34" charset="0"/>
              </a:rPr>
              <a:t>uczniów z niepełnosprawnością </a:t>
            </a:r>
            <a:r>
              <a:rPr lang="pl-PL" sz="2400" dirty="0">
                <a:solidFill>
                  <a:schemeClr val="tx1"/>
                </a:solidFill>
                <a:cs typeface="Arial" pitchFamily="34" charset="0"/>
              </a:rPr>
              <a:t>mogą być realizowane na </a:t>
            </a:r>
            <a:r>
              <a:rPr lang="pl-PL" sz="2400" b="1" dirty="0">
                <a:solidFill>
                  <a:schemeClr val="tx1"/>
                </a:solidFill>
                <a:cs typeface="Arial" pitchFamily="34" charset="0"/>
              </a:rPr>
              <a:t>wszystkich etapach edukacyjnych </a:t>
            </a:r>
          </a:p>
          <a:p>
            <a:pPr marL="457200" indent="-457200" algn="ctr"/>
            <a:r>
              <a:rPr lang="pl-PL" sz="2400" b="1" dirty="0">
                <a:solidFill>
                  <a:schemeClr val="tx1"/>
                </a:solidFill>
                <a:cs typeface="Arial" pitchFamily="34" charset="0"/>
              </a:rPr>
              <a:t>(I, II i III etap edukacyjny)</a:t>
            </a:r>
          </a:p>
          <a:p>
            <a:pPr marL="457200" indent="-457200" algn="ctr"/>
            <a:endParaRPr lang="pl-PL" sz="2400" b="1"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10.2.D – zajęcia uzupełniające ofertę</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69</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buFont typeface="Arial" pitchFamily="34" charset="0"/>
              <a:buChar char="•"/>
            </a:pPr>
            <a:r>
              <a:rPr lang="pl-PL" sz="2000" dirty="0">
                <a:solidFill>
                  <a:schemeClr val="tx1"/>
                </a:solidFill>
              </a:rPr>
              <a:t>zajęcia specjalistyczne: zajęcia </a:t>
            </a:r>
            <a:r>
              <a:rPr lang="pl-PL" sz="2000" dirty="0" err="1">
                <a:solidFill>
                  <a:schemeClr val="tx1"/>
                </a:solidFill>
              </a:rPr>
              <a:t>korekcyjno–kompensacyjne</a:t>
            </a:r>
            <a:r>
              <a:rPr lang="pl-PL" sz="2000" dirty="0">
                <a:solidFill>
                  <a:schemeClr val="tx1"/>
                </a:solidFill>
              </a:rPr>
              <a:t>, logopedyczne, socjoterapeutyczne i </a:t>
            </a:r>
            <a:r>
              <a:rPr lang="pl-PL" sz="2000" dirty="0" err="1">
                <a:solidFill>
                  <a:schemeClr val="tx1"/>
                </a:solidFill>
              </a:rPr>
              <a:t>psychoedukacyjne</a:t>
            </a:r>
            <a:r>
              <a:rPr lang="pl-PL" sz="2000" dirty="0">
                <a:solidFill>
                  <a:schemeClr val="tx1"/>
                </a:solidFill>
              </a:rPr>
              <a:t> oraz inne zajęcia o charakterze terapeutycznym; </a:t>
            </a:r>
          </a:p>
          <a:p>
            <a:pPr algn="just">
              <a:buFont typeface="Arial" pitchFamily="34" charset="0"/>
              <a:buChar char="•"/>
            </a:pPr>
            <a:r>
              <a:rPr lang="pl-PL" sz="2000" dirty="0">
                <a:solidFill>
                  <a:schemeClr val="tx1"/>
                </a:solidFill>
              </a:rPr>
              <a:t>zajęcia dydaktyczno – wyrównawcze;</a:t>
            </a:r>
          </a:p>
          <a:p>
            <a:pPr algn="just">
              <a:buFont typeface="Arial" pitchFamily="34" charset="0"/>
              <a:buChar char="•"/>
            </a:pPr>
            <a:r>
              <a:rPr lang="pl-PL" sz="2000" dirty="0">
                <a:solidFill>
                  <a:schemeClr val="tx1"/>
                </a:solidFill>
              </a:rPr>
              <a:t>warsztaty; </a:t>
            </a:r>
          </a:p>
          <a:p>
            <a:pPr algn="just">
              <a:buFont typeface="Arial" pitchFamily="34" charset="0"/>
              <a:buChar char="•"/>
            </a:pPr>
            <a:r>
              <a:rPr lang="pl-PL" sz="2000" dirty="0">
                <a:solidFill>
                  <a:schemeClr val="tx1"/>
                </a:solidFill>
              </a:rPr>
              <a:t>porady i konsultacje; </a:t>
            </a:r>
          </a:p>
          <a:p>
            <a:pPr algn="just">
              <a:buFont typeface="Arial" pitchFamily="34" charset="0"/>
              <a:buChar char="•"/>
            </a:pPr>
            <a:endParaRPr lang="pl-PL" sz="2000" dirty="0">
              <a:solidFill>
                <a:schemeClr val="tx1"/>
              </a:solidFill>
            </a:endParaRPr>
          </a:p>
          <a:p>
            <a:pPr algn="ctr"/>
            <a:r>
              <a:rPr lang="pl-PL" sz="2000" dirty="0">
                <a:solidFill>
                  <a:schemeClr val="tx1"/>
                </a:solidFill>
              </a:rPr>
              <a:t>Powyższe formy wsparcia powinny być realizowane </a:t>
            </a:r>
          </a:p>
          <a:p>
            <a:pPr algn="ctr"/>
            <a:r>
              <a:rPr lang="pl-PL" sz="2000" b="1" dirty="0">
                <a:solidFill>
                  <a:schemeClr val="tx1"/>
                </a:solidFill>
              </a:rPr>
              <a:t>we współpracy z rodzicami.</a:t>
            </a:r>
          </a:p>
          <a:p>
            <a:pPr algn="ctr"/>
            <a:endParaRPr lang="pl-PL" sz="2000" b="1" dirty="0">
              <a:solidFill>
                <a:schemeClr val="tx1"/>
              </a:solidFill>
            </a:endParaRPr>
          </a:p>
          <a:p>
            <a:pPr algn="ctr"/>
            <a:r>
              <a:rPr lang="pl-PL" sz="2000" dirty="0">
                <a:solidFill>
                  <a:schemeClr val="tx1"/>
                </a:solidFill>
              </a:rPr>
              <a:t>Zajęcia uzupełniające ofertę mogą być realizowane na każdym etapie edukacyjnym.</a:t>
            </a:r>
          </a:p>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fontScale="85000" lnSpcReduction="20000"/>
          </a:bodyPr>
          <a:lstStyle/>
          <a:p>
            <a:pPr algn="ctr"/>
            <a:endParaRPr lang="pl-PL" sz="2000" b="1" dirty="0">
              <a:latin typeface="+mn-lt"/>
              <a:cs typeface="Arial" pitchFamily="34" charset="0"/>
            </a:endParaRPr>
          </a:p>
          <a:p>
            <a:pPr algn="just"/>
            <a:r>
              <a:rPr lang="pl-PL" sz="2000" b="1" dirty="0">
                <a:latin typeface="+mn-lt"/>
              </a:rPr>
              <a:t>Uczestnik projektu – </a:t>
            </a:r>
            <a:r>
              <a:rPr lang="pl-PL" sz="2000" dirty="0">
                <a:latin typeface="+mn-lt"/>
              </a:rPr>
              <a:t>osoba fizyczna bez względu na wiek lub podmiot bezpośrednio korzystająca z interwencji EFS; są to wyłącznie osoby, które można zidentyfikować i uzyskać od nich dane (co najmniej płeć, status na rynku pracy, wiek, wykształcenie) i dla których planowane jest poniesienie wydatków w ramach projektu.</a:t>
            </a:r>
          </a:p>
          <a:p>
            <a:pPr algn="just"/>
            <a:endParaRPr lang="pl-PL" sz="2000" b="1" dirty="0">
              <a:latin typeface="+mn-lt"/>
            </a:endParaRPr>
          </a:p>
          <a:p>
            <a:pPr algn="just"/>
            <a:r>
              <a:rPr lang="pl-PL" sz="2100" b="1" dirty="0">
                <a:latin typeface="+mn-lt"/>
              </a:rPr>
              <a:t>Uczestnikami projektów 10.2 czyli grupą docelową, do której może być skierowane wsparcie w projekcie mogą być:</a:t>
            </a:r>
          </a:p>
          <a:p>
            <a:pPr algn="just">
              <a:buFont typeface="Arial" pitchFamily="34" charset="0"/>
              <a:buChar char="•"/>
            </a:pPr>
            <a:r>
              <a:rPr lang="pl-PL" sz="2100" dirty="0">
                <a:latin typeface="+mn-lt"/>
              </a:rPr>
              <a:t>uczniowie i wychowankowie szkół i placówek prowadzących kształcenie ogólne </a:t>
            </a:r>
          </a:p>
          <a:p>
            <a:pPr algn="just"/>
            <a:r>
              <a:rPr lang="pl-PL" sz="2100" dirty="0">
                <a:latin typeface="+mn-lt"/>
              </a:rPr>
              <a:t>(z wyłączeniem słuchaczy szkół dla dorosłych), </a:t>
            </a:r>
          </a:p>
          <a:p>
            <a:pPr lvl="0">
              <a:buFont typeface="Arial" pitchFamily="34" charset="0"/>
              <a:buChar char="•"/>
            </a:pPr>
            <a:r>
              <a:rPr lang="pl-PL" sz="2100" dirty="0">
                <a:latin typeface="+mn-lt"/>
              </a:rPr>
              <a:t>rodzice/opiekunowie prawni uczniów;</a:t>
            </a:r>
          </a:p>
          <a:p>
            <a:pPr lvl="0">
              <a:buFont typeface="Arial" pitchFamily="34" charset="0"/>
              <a:buChar char="•"/>
            </a:pPr>
            <a:r>
              <a:rPr lang="pl-PL" sz="2100" dirty="0">
                <a:latin typeface="+mn-lt"/>
              </a:rPr>
              <a:t>publiczne i niepubliczne szkoły podstawowe, gimnazjalne, </a:t>
            </a:r>
            <a:r>
              <a:rPr lang="pl-PL" sz="2100" dirty="0" err="1">
                <a:latin typeface="+mn-lt"/>
              </a:rPr>
              <a:t>ponadgimnazjalne</a:t>
            </a:r>
            <a:r>
              <a:rPr lang="pl-PL" sz="2100" dirty="0">
                <a:latin typeface="+mn-lt"/>
              </a:rPr>
              <a:t> lub placówki systemu oświaty prowadzące kształcenie ogólne;</a:t>
            </a:r>
          </a:p>
          <a:p>
            <a:pPr lvl="0">
              <a:buFont typeface="Arial" pitchFamily="34" charset="0"/>
              <a:buChar char="•"/>
            </a:pPr>
            <a:r>
              <a:rPr lang="pl-PL" sz="2100" dirty="0">
                <a:latin typeface="+mn-lt"/>
              </a:rPr>
              <a:t>nauczyciele i pracownicy pedagogiczni szkół i placówek oświatowych; </a:t>
            </a:r>
          </a:p>
          <a:p>
            <a:pPr lvl="0">
              <a:buFont typeface="Arial" pitchFamily="34" charset="0"/>
              <a:buChar char="•"/>
            </a:pPr>
            <a:r>
              <a:rPr lang="pl-PL" sz="2100" dirty="0">
                <a:latin typeface="+mn-lt"/>
              </a:rPr>
              <a:t>osoby, które przedwcześnie opuściły system oświaty;</a:t>
            </a:r>
          </a:p>
          <a:p>
            <a:pPr lvl="0">
              <a:buFont typeface="Arial" pitchFamily="34" charset="0"/>
              <a:buChar char="•"/>
            </a:pPr>
            <a:r>
              <a:rPr lang="pl-PL" sz="2100" dirty="0">
                <a:latin typeface="+mn-lt"/>
              </a:rPr>
              <a:t>kadra szkół i placówek w zakresie kształcenia ogólnego</a:t>
            </a:r>
            <a:r>
              <a:rPr lang="pl-PL" sz="1900" dirty="0">
                <a:latin typeface="+mn-lt"/>
              </a:rPr>
              <a:t>.</a:t>
            </a:r>
          </a:p>
          <a:p>
            <a:pPr lvl="0">
              <a:buFont typeface="Arial" pitchFamily="34" charset="0"/>
              <a:buChar char="•"/>
            </a:pPr>
            <a:endParaRPr lang="pl-PL" sz="1400" dirty="0">
              <a:latin typeface="+mn-lt"/>
            </a:endParaRPr>
          </a:p>
          <a:p>
            <a:pPr algn="just"/>
            <a:endParaRPr lang="pl-PL" dirty="0">
              <a:latin typeface="+mn-lt"/>
            </a:endParaRPr>
          </a:p>
          <a:p>
            <a:pPr algn="just"/>
            <a:r>
              <a:rPr lang="pl-PL" dirty="0">
                <a:latin typeface="+mn-lt"/>
              </a:rPr>
              <a:t>UWAGA! </a:t>
            </a:r>
            <a:r>
              <a:rPr lang="pl-PL" b="1" dirty="0">
                <a:latin typeface="+mn-lt"/>
              </a:rPr>
              <a:t>Projekt niespełniający tego wymogu, tzn. przewidujący wsparcie grupy docelowej niewpisującej się we wskazane powyżej, zostanie odrzucony na etapie oceny formalno-merytorycznej.</a:t>
            </a:r>
            <a:endParaRPr lang="pl-PL"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1371168" y="1268760"/>
            <a:ext cx="5640518" cy="523220"/>
          </a:xfrm>
          <a:prstGeom prst="rect">
            <a:avLst/>
          </a:prstGeom>
        </p:spPr>
        <p:txBody>
          <a:bodyPr wrap="none">
            <a:spAutoFit/>
          </a:bodyPr>
          <a:lstStyle/>
          <a:p>
            <a:pPr algn="ctr" eaLnBrk="1" hangingPunct="1"/>
            <a:r>
              <a:rPr lang="pl-PL" altLang="pl-PL" sz="2800" b="1" dirty="0">
                <a:latin typeface="+mn-lt"/>
                <a:cs typeface="Arial" pitchFamily="34" charset="0"/>
              </a:rPr>
              <a:t>Uczestnicy projektu w Działaniu 10.2</a:t>
            </a:r>
          </a:p>
        </p:txBody>
      </p:sp>
    </p:spTree>
    <p:extLst>
      <p:ext uri="{BB962C8B-B14F-4D97-AF65-F5344CB8AC3E}">
        <p14:creationId xmlns:p14="http://schemas.microsoft.com/office/powerpoint/2010/main" xmlns="" val="2125708592"/>
      </p:ext>
    </p:extLst>
  </p:cSld>
  <p:clrMapOvr>
    <a:masterClrMapping/>
  </p:clrMapOvr>
  <p:transition spd="med">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400" b="1" dirty="0"/>
              <a:t>TYP 10.2.E – Doradztwo i opieka psychologiczno-pedagogiczna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70</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b="1" dirty="0">
                <a:solidFill>
                  <a:schemeClr val="tx1"/>
                </a:solidFill>
              </a:rPr>
              <a:t>10.2.E. </a:t>
            </a:r>
            <a:endParaRPr lang="pl-PL" sz="2000" dirty="0">
              <a:solidFill>
                <a:schemeClr val="tx1"/>
              </a:solidFill>
            </a:endParaRPr>
          </a:p>
          <a:p>
            <a:pPr algn="just"/>
            <a:r>
              <a:rPr lang="pl-PL" sz="2000" b="1" dirty="0">
                <a:solidFill>
                  <a:schemeClr val="tx1"/>
                </a:solidFill>
              </a:rPr>
              <a:t>Doradztwo i opieka psychologiczno-pedagogiczna dla uczniów</a:t>
            </a:r>
            <a:r>
              <a:rPr lang="pl-PL" sz="2000" dirty="0">
                <a:solidFill>
                  <a:schemeClr val="tx1"/>
                </a:solidFill>
              </a:rPr>
              <a:t>, ze szczególnym uwzględnieniem problematyki ucznia o specjalnych potrzebach rozwojowych i edukacyjnych (m.in. uczniowie z </a:t>
            </a:r>
            <a:r>
              <a:rPr lang="pl-PL" sz="2000" dirty="0" err="1">
                <a:solidFill>
                  <a:schemeClr val="tx1"/>
                </a:solidFill>
              </a:rPr>
              <a:t>niepełnosprawnościami</a:t>
            </a:r>
            <a:r>
              <a:rPr lang="pl-PL" sz="2000" dirty="0">
                <a:solidFill>
                  <a:schemeClr val="tx1"/>
                </a:solidFill>
              </a:rPr>
              <a:t>, uczniowie uzdolnieni, zagrożeni przedwczesnym kończeniem nauki).</a:t>
            </a:r>
          </a:p>
          <a:p>
            <a:pPr algn="just"/>
            <a:endParaRPr lang="pl-PL" sz="2000" dirty="0">
              <a:solidFill>
                <a:schemeClr val="tx1"/>
              </a:solidFill>
            </a:endParaRPr>
          </a:p>
          <a:p>
            <a:pPr algn="just"/>
            <a:r>
              <a:rPr lang="pl-PL" sz="2000" dirty="0">
                <a:solidFill>
                  <a:schemeClr val="tx1"/>
                </a:solidFill>
              </a:rPr>
              <a:t>Pomoc psychologiczno-pedagogiczna powinna być realizowana zgodnie z Rozporządzeniem Ministra Edukacji Narodowej z dnia 30 kwietnia 2013 r. w sprawie zasad udzielania i organizacji pomocy psychologiczno-pedagogicznej w publicznych przedszkolach, szkołach i placówkach.</a:t>
            </a:r>
          </a:p>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400" b="1" dirty="0"/>
              <a:t>TYP 10.2.D i 10.2.E a uczniowie uzdolnieni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71</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lgn="just"/>
            <a:r>
              <a:rPr lang="pl-PL" sz="2000" dirty="0">
                <a:solidFill>
                  <a:schemeClr val="tx1"/>
                </a:solidFill>
              </a:rPr>
              <a:t>	wsparcie uczniów zdolnych może odbywać się </a:t>
            </a:r>
            <a:r>
              <a:rPr lang="pl-PL" sz="2000" b="1" dirty="0">
                <a:solidFill>
                  <a:schemeClr val="tx1"/>
                </a:solidFill>
              </a:rPr>
              <a:t>wyłącznie w celu kształtowania i rozwijania ich kompetencji kluczowych </a:t>
            </a:r>
            <a:r>
              <a:rPr lang="pl-PL" sz="2000" dirty="0">
                <a:solidFill>
                  <a:schemeClr val="tx1"/>
                </a:solidFill>
              </a:rPr>
              <a:t>niezbędnych na rynku pracy (</a:t>
            </a:r>
            <a:r>
              <a:rPr lang="pl-PL" sz="2000" dirty="0" err="1">
                <a:solidFill>
                  <a:schemeClr val="tx1"/>
                </a:solidFill>
              </a:rPr>
              <a:t>matematyczno–przyrodniczych</a:t>
            </a:r>
            <a:r>
              <a:rPr lang="pl-PL" sz="2000" dirty="0">
                <a:solidFill>
                  <a:schemeClr val="tx1"/>
                </a:solidFill>
              </a:rPr>
              <a:t>, TIK, językowych) </a:t>
            </a:r>
            <a:r>
              <a:rPr lang="pl-PL" sz="2000" b="1" dirty="0">
                <a:solidFill>
                  <a:schemeClr val="tx1"/>
                </a:solidFill>
              </a:rPr>
              <a:t>oraz postaw/umiejętności (kreatywności, innowacyjności oraz pracy zespołowej). </a:t>
            </a:r>
          </a:p>
          <a:p>
            <a:pPr marL="457200" indent="-457200" algn="just"/>
            <a:endParaRPr lang="pl-PL" sz="2000" b="1" dirty="0">
              <a:solidFill>
                <a:schemeClr val="tx1"/>
              </a:solidFill>
            </a:endParaRPr>
          </a:p>
          <a:p>
            <a:pPr marL="457200" indent="-457200" algn="just"/>
            <a:r>
              <a:rPr lang="pl-PL" sz="2000" b="1" dirty="0">
                <a:solidFill>
                  <a:schemeClr val="tx1"/>
                </a:solidFill>
              </a:rPr>
              <a:t>	</a:t>
            </a:r>
            <a:r>
              <a:rPr lang="pl-PL" sz="2000" dirty="0">
                <a:solidFill>
                  <a:schemeClr val="tx1"/>
                </a:solidFill>
              </a:rPr>
              <a:t>Wsparcie uczniów zdolnych powinno być realizowane na zasadach określonych przy opisie form wsparcia w ramach typu 10.2.A;</a:t>
            </a:r>
          </a:p>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10.2.F – doradztwo edukacyjno-zawodowe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72</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algn="just"/>
            <a:endParaRPr lang="pl-PL" sz="2800" b="1" dirty="0">
              <a:latin typeface="+mn-lt"/>
            </a:endParaRPr>
          </a:p>
          <a:p>
            <a:pPr algn="just"/>
            <a:endParaRPr lang="pl-PL" sz="2800" b="1" dirty="0">
              <a:latin typeface="+mn-lt"/>
            </a:endParaRPr>
          </a:p>
          <a:p>
            <a:pPr algn="just"/>
            <a:r>
              <a:rPr lang="pl-PL" sz="2800" b="1" dirty="0">
                <a:latin typeface="+mn-lt"/>
              </a:rPr>
              <a:t>10.2.F. </a:t>
            </a:r>
          </a:p>
          <a:p>
            <a:pPr algn="just"/>
            <a:r>
              <a:rPr lang="pl-PL" sz="2800" b="1" dirty="0">
                <a:latin typeface="+mn-lt"/>
              </a:rPr>
              <a:t>Rozszerzenie oferty </a:t>
            </a:r>
            <a:r>
              <a:rPr lang="pl-PL" sz="2800" dirty="0">
                <a:latin typeface="+mn-lt"/>
              </a:rPr>
              <a:t>szkół o zagadnienia związane z </a:t>
            </a:r>
            <a:r>
              <a:rPr lang="pl-PL" sz="2800" b="1" dirty="0">
                <a:latin typeface="+mn-lt"/>
              </a:rPr>
              <a:t>poradnictwem i doradztwem edukacyjno-zawodowym.</a:t>
            </a: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10.2.F – doradztwo edukacyjno-zawodowe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73</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lgn="just">
              <a:buAutoNum type="alphaLcParenR"/>
            </a:pPr>
            <a:endParaRPr lang="pl-PL" sz="2400" dirty="0">
              <a:solidFill>
                <a:schemeClr val="tx1"/>
              </a:solidFill>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62500" lnSpcReduction="20000"/>
          </a:bodyPr>
          <a:lstStyle/>
          <a:p>
            <a:pPr marL="0" indent="0">
              <a:buNone/>
            </a:pPr>
            <a:endParaRPr lang="pl-PL" sz="3200" b="1" i="1" u="sng" dirty="0">
              <a:latin typeface="+mn-lt"/>
            </a:endParaRPr>
          </a:p>
          <a:p>
            <a:pPr marL="514350" indent="-514350" algn="ctr"/>
            <a:endParaRPr lang="pl-PL" sz="3200" dirty="0">
              <a:latin typeface="+mn-lt"/>
            </a:endParaRPr>
          </a:p>
          <a:p>
            <a:pPr marL="514350" indent="-514350" algn="ctr"/>
            <a:endParaRPr lang="pl-PL" sz="3200" dirty="0">
              <a:latin typeface="+mn-lt"/>
            </a:endParaRPr>
          </a:p>
          <a:p>
            <a:pPr algn="just"/>
            <a:r>
              <a:rPr lang="pl-PL" sz="3200" dirty="0">
                <a:latin typeface="+mn-lt"/>
              </a:rPr>
              <a:t>Wsparcie może obejmować:</a:t>
            </a:r>
          </a:p>
          <a:p>
            <a:pPr algn="just"/>
            <a:endParaRPr lang="pl-PL" sz="3200" dirty="0">
              <a:latin typeface="+mn-lt"/>
            </a:endParaRPr>
          </a:p>
          <a:p>
            <a:pPr algn="just"/>
            <a:r>
              <a:rPr lang="pl-PL" sz="3200" dirty="0">
                <a:latin typeface="+mn-lt"/>
              </a:rPr>
              <a:t>	a) </a:t>
            </a:r>
            <a:r>
              <a:rPr lang="pl-PL" sz="3200" b="1" dirty="0">
                <a:latin typeface="+mn-lt"/>
              </a:rPr>
              <a:t>uzyskiwanie kwalifikacji doradców edukacyjno-	zawodowych 	</a:t>
            </a:r>
            <a:r>
              <a:rPr lang="pl-PL" sz="3200" dirty="0">
                <a:latin typeface="+mn-lt"/>
              </a:rPr>
              <a:t>przez osoby realizujące zadania z 	zakresu 	doradztwa edukacyjno-	zawodowego w szkołach 	i 	placówkach, które nie posiadają	kwalifikacji z tego zakresu 	oraz </a:t>
            </a:r>
            <a:r>
              <a:rPr lang="pl-PL" sz="3200" b="1" dirty="0">
                <a:latin typeface="+mn-lt"/>
              </a:rPr>
              <a:t>podnoszenie kwalifikacji doradców 	edukacyjno-	zawodowych</a:t>
            </a:r>
            <a:r>
              <a:rPr lang="pl-PL" sz="3200" dirty="0">
                <a:latin typeface="+mn-lt"/>
              </a:rPr>
              <a:t>, realizujących zadania z zakresu doradztwa 	edukacyjno-zawodowego w szkołach; </a:t>
            </a:r>
          </a:p>
          <a:p>
            <a:pPr algn="just"/>
            <a:endParaRPr lang="pl-PL" sz="3200" dirty="0">
              <a:latin typeface="+mn-lt"/>
            </a:endParaRPr>
          </a:p>
          <a:p>
            <a:pPr algn="just"/>
            <a:r>
              <a:rPr lang="pl-PL" sz="3200" dirty="0">
                <a:latin typeface="+mn-lt"/>
              </a:rPr>
              <a:t>	b) tworzenie Szkolnych Punktów Informacji i Kariery	(</a:t>
            </a:r>
            <a:r>
              <a:rPr lang="pl-PL" sz="3200" b="1" dirty="0" err="1">
                <a:latin typeface="+mn-lt"/>
              </a:rPr>
              <a:t>SPInKa</a:t>
            </a:r>
            <a:r>
              <a:rPr lang="pl-PL" sz="3200" dirty="0">
                <a:latin typeface="+mn-lt"/>
              </a:rPr>
              <a:t>); </a:t>
            </a:r>
          </a:p>
          <a:p>
            <a:pPr algn="just"/>
            <a:endParaRPr lang="pl-PL" sz="3200" dirty="0">
              <a:latin typeface="+mn-lt"/>
            </a:endParaRPr>
          </a:p>
          <a:p>
            <a:pPr algn="just"/>
            <a:r>
              <a:rPr lang="pl-PL" sz="3200" dirty="0">
                <a:latin typeface="+mn-lt"/>
              </a:rPr>
              <a:t>	c) </a:t>
            </a:r>
            <a:r>
              <a:rPr lang="pl-PL" sz="3200" b="1" dirty="0">
                <a:latin typeface="+mn-lt"/>
              </a:rPr>
              <a:t>zewnętrzne wsparcie szkół </a:t>
            </a:r>
            <a:r>
              <a:rPr lang="pl-PL" sz="3200" dirty="0">
                <a:latin typeface="+mn-lt"/>
              </a:rPr>
              <a:t>w obszarze doradztwa 	edukacyjno- zawodowego. </a:t>
            </a: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10.2.F – </a:t>
            </a:r>
            <a:r>
              <a:rPr lang="pl-PL" sz="2800" b="1" dirty="0" err="1"/>
              <a:t>SPInKa</a:t>
            </a:r>
            <a:endParaRPr lang="pl-PL" sz="2800" b="1" dirty="0"/>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74</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just">
              <a:buFont typeface="Arial" panose="020B0604020202020204" pitchFamily="34" charset="0"/>
              <a:buChar char="•"/>
            </a:pPr>
            <a:r>
              <a:rPr lang="pl-PL" sz="2000" dirty="0">
                <a:solidFill>
                  <a:schemeClr val="tx1"/>
                </a:solidFill>
              </a:rPr>
              <a:t>w gimnazjach i szkołach ponadgimnazjalnych</a:t>
            </a:r>
          </a:p>
          <a:p>
            <a:pPr marL="342900" indent="-342900" algn="just">
              <a:buFont typeface="Arial" panose="020B0604020202020204" pitchFamily="34" charset="0"/>
              <a:buChar char="•"/>
            </a:pPr>
            <a:r>
              <a:rPr lang="pl-PL" sz="2000" dirty="0">
                <a:solidFill>
                  <a:schemeClr val="tx1"/>
                </a:solidFill>
              </a:rPr>
              <a:t>zatrudnienie - wykwalifikowany doradca zawodowy lub nauczyciel-doradca zawodowy</a:t>
            </a:r>
          </a:p>
          <a:p>
            <a:pPr algn="just"/>
            <a:r>
              <a:rPr lang="pl-PL" sz="2000" dirty="0">
                <a:solidFill>
                  <a:schemeClr val="tx1"/>
                </a:solidFill>
              </a:rPr>
              <a:t>	</a:t>
            </a:r>
            <a:endParaRPr lang="pl-PL" sz="2400" dirty="0">
              <a:solidFill>
                <a:schemeClr val="tx1"/>
              </a:solidFill>
              <a:cs typeface="Arial" pitchFamily="34" charset="0"/>
            </a:endParaRPr>
          </a:p>
        </p:txBody>
      </p:sp>
    </p:spTree>
    <p:extLst>
      <p:ext uri="{BB962C8B-B14F-4D97-AF65-F5344CB8AC3E}">
        <p14:creationId xmlns:p14="http://schemas.microsoft.com/office/powerpoint/2010/main" xmlns="" val="3152645437"/>
      </p:ext>
    </p:extLst>
  </p:cSld>
  <p:clrMapOvr>
    <a:masterClrMapping/>
  </p:clrMapOvr>
  <p:transition spd="med">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doskonalenie nauczycieli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75</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2000" dirty="0">
              <a:solidFill>
                <a:schemeClr val="tx1"/>
              </a:solidFill>
              <a:cs typeface="Arial" pitchFamily="34" charset="0"/>
            </a:endParaRPr>
          </a:p>
        </p:txBody>
      </p:sp>
      <p:sp>
        <p:nvSpPr>
          <p:cNvPr id="8" name="pole tekstowe 7"/>
          <p:cNvSpPr txBox="1"/>
          <p:nvPr/>
        </p:nvSpPr>
        <p:spPr>
          <a:xfrm>
            <a:off x="457200" y="1692727"/>
            <a:ext cx="7787208" cy="4464496"/>
          </a:xfrm>
          <a:prstGeom prst="rect">
            <a:avLst/>
          </a:prstGeom>
          <a:noFill/>
        </p:spPr>
        <p:txBody>
          <a:bodyPr wrap="square" rtlCol="0">
            <a:normAutofit lnSpcReduction="10000"/>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r>
              <a:rPr lang="pl-PL" b="1" dirty="0"/>
              <a:t>	</a:t>
            </a:r>
            <a:r>
              <a:rPr lang="pl-PL" sz="2400" b="1" dirty="0">
                <a:latin typeface="+mn-lt"/>
              </a:rPr>
              <a:t>10.2.G. </a:t>
            </a:r>
          </a:p>
          <a:p>
            <a:pPr marL="514350" indent="-514350" algn="just"/>
            <a:r>
              <a:rPr lang="pl-PL" sz="2400" dirty="0">
                <a:latin typeface="+mn-lt"/>
              </a:rPr>
              <a:t>	Doskonalenie umiejętności, kompetencji lub kwalifikacji nauczycieli i pracowników pedagogicznych </a:t>
            </a:r>
            <a:r>
              <a:rPr lang="pl-PL" sz="2400" b="1" dirty="0">
                <a:latin typeface="+mn-lt"/>
              </a:rPr>
              <a:t>pod kątem kompetencji kluczowych</a:t>
            </a:r>
            <a:r>
              <a:rPr lang="pl-PL" sz="2400" dirty="0">
                <a:latin typeface="+mn-lt"/>
              </a:rPr>
              <a:t> uczniów niezbędnych do poruszania się po rynku pracy (TIK, matematyczno-przyrodniczych, języki obce), </a:t>
            </a:r>
            <a:r>
              <a:rPr lang="pl-PL" sz="2400" b="1" dirty="0">
                <a:latin typeface="+mn-lt"/>
              </a:rPr>
              <a:t>nauczania eksperymentalnego</a:t>
            </a:r>
            <a:r>
              <a:rPr lang="pl-PL" sz="2400" dirty="0">
                <a:latin typeface="+mn-lt"/>
              </a:rPr>
              <a:t>, właściwych </a:t>
            </a:r>
            <a:r>
              <a:rPr lang="pl-PL" sz="2400" b="1" dirty="0">
                <a:latin typeface="+mn-lt"/>
              </a:rPr>
              <a:t>postaw uczniów</a:t>
            </a:r>
            <a:r>
              <a:rPr lang="pl-PL" sz="2400" dirty="0">
                <a:latin typeface="+mn-lt"/>
              </a:rPr>
              <a:t> (m.in. kreatywności, innowacyjności, pracy zespołowej) oraz </a:t>
            </a:r>
            <a:r>
              <a:rPr lang="pl-PL" sz="2400" b="1" dirty="0">
                <a:latin typeface="+mn-lt"/>
              </a:rPr>
              <a:t>metod zindywidualizowanego podejścia</a:t>
            </a:r>
            <a:r>
              <a:rPr lang="pl-PL" sz="2400" dirty="0">
                <a:latin typeface="+mn-lt"/>
              </a:rPr>
              <a:t> do ucznia. </a:t>
            </a:r>
            <a:endParaRPr lang="pl-PL" sz="2400" dirty="0">
              <a:latin typeface="+mn-lt"/>
              <a:cs typeface="Arial" pitchFamily="34" charset="0"/>
            </a:endParaRPr>
          </a:p>
          <a:p>
            <a:pPr marL="514350" indent="-514350" algn="just"/>
            <a:endParaRPr lang="pl-PL" sz="24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565337392"/>
      </p:ext>
    </p:extLst>
  </p:cSld>
  <p:clrMapOvr>
    <a:masterClrMapping/>
  </p:clrMapOvr>
  <p:transition spd="med">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kompetencje cyfrowe nauczycieli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76</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514350" indent="-514350" algn="ctr"/>
            <a:endParaRPr lang="pl-PL" sz="2800" dirty="0">
              <a:latin typeface="+mn-lt"/>
            </a:endParaRPr>
          </a:p>
          <a:p>
            <a:pPr algn="just"/>
            <a:r>
              <a:rPr lang="pl-PL" sz="2000" dirty="0">
                <a:latin typeface="+mn-lt"/>
              </a:rPr>
              <a:t>Podnoszenie kompetencji cyfrowych powinno obejmować:</a:t>
            </a:r>
          </a:p>
          <a:p>
            <a:pPr algn="just"/>
            <a:r>
              <a:rPr lang="pl-PL" sz="2000" dirty="0">
                <a:latin typeface="+mn-lt"/>
              </a:rPr>
              <a:t>a) </a:t>
            </a:r>
            <a:r>
              <a:rPr lang="pl-PL" sz="2000" b="1" dirty="0">
                <a:latin typeface="+mn-lt"/>
              </a:rPr>
              <a:t>obsługę urządzeń </a:t>
            </a:r>
            <a:r>
              <a:rPr lang="pl-PL" sz="2000" dirty="0">
                <a:latin typeface="+mn-lt"/>
              </a:rPr>
              <a:t>cyfrowych oraz sprzętu informatycznego zakupionego do szkół w ramach wsparcia EFS; </a:t>
            </a:r>
          </a:p>
          <a:p>
            <a:pPr algn="just"/>
            <a:r>
              <a:rPr lang="pl-PL" sz="2000" dirty="0">
                <a:latin typeface="+mn-lt"/>
              </a:rPr>
              <a:t>b) </a:t>
            </a:r>
            <a:r>
              <a:rPr lang="pl-PL" sz="2000" b="1" dirty="0">
                <a:latin typeface="+mn-lt"/>
              </a:rPr>
              <a:t>wykorzystanie</a:t>
            </a:r>
            <a:r>
              <a:rPr lang="pl-PL" sz="2000" dirty="0">
                <a:latin typeface="+mn-lt"/>
              </a:rPr>
              <a:t> narzędzi cyfrowych </a:t>
            </a:r>
            <a:r>
              <a:rPr lang="pl-PL" sz="2000" b="1" dirty="0">
                <a:latin typeface="+mn-lt"/>
              </a:rPr>
              <a:t>w nauczaniu przedmiotowym</a:t>
            </a:r>
            <a:r>
              <a:rPr lang="pl-PL" sz="2000" dirty="0">
                <a:latin typeface="+mn-lt"/>
              </a:rPr>
              <a:t>, w tym wykorzystanie cyfrowych programów i aplikacji wspomagających nauczanie oraz dydaktycznych serwisów internetowych, również w trakcie zajęć prowadzonych z uczniami z niepełnosprawnościami oraz w kształceniu informatycznym; </a:t>
            </a:r>
          </a:p>
          <a:p>
            <a:pPr algn="just"/>
            <a:r>
              <a:rPr lang="pl-PL" sz="2000" dirty="0">
                <a:latin typeface="+mn-lt"/>
              </a:rPr>
              <a:t>c) </a:t>
            </a:r>
            <a:r>
              <a:rPr lang="pl-PL" sz="2000" b="1" dirty="0">
                <a:latin typeface="+mn-lt"/>
              </a:rPr>
              <a:t>nowe metody kształcenia</a:t>
            </a:r>
            <a:r>
              <a:rPr lang="pl-PL" sz="2000" dirty="0">
                <a:latin typeface="+mn-lt"/>
              </a:rPr>
              <a:t> z wykorzystaniem narzędzi cyfrowych; </a:t>
            </a:r>
          </a:p>
          <a:p>
            <a:pPr algn="just"/>
            <a:r>
              <a:rPr lang="pl-PL" sz="2000" dirty="0">
                <a:latin typeface="+mn-lt"/>
              </a:rPr>
              <a:t>d) edukację w zakresie </a:t>
            </a:r>
            <a:r>
              <a:rPr lang="pl-PL" sz="2000" b="1" dirty="0">
                <a:latin typeface="+mn-lt"/>
              </a:rPr>
              <a:t>bezpieczeństwa w cyberprzestrzeni </a:t>
            </a:r>
            <a:r>
              <a:rPr lang="pl-PL" sz="2000" dirty="0">
                <a:latin typeface="+mn-lt"/>
              </a:rPr>
              <a:t>oraz bezpiecznego korzystania ze sprzętu komputerowego;</a:t>
            </a: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1202301153"/>
      </p:ext>
    </p:extLst>
  </p:cSld>
  <p:clrMapOvr>
    <a:masterClrMapping/>
  </p:clrMapOvr>
  <p:transition spd="med">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kompetencje cyfrowe nauczycieli cd.</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77</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514350" indent="-514350" algn="ctr"/>
            <a:endParaRPr lang="pl-PL" sz="2800" dirty="0">
              <a:latin typeface="+mn-lt"/>
            </a:endParaRPr>
          </a:p>
          <a:p>
            <a:pPr algn="just"/>
            <a:r>
              <a:rPr lang="pl-PL" dirty="0"/>
              <a:t/>
            </a:r>
            <a:br>
              <a:rPr lang="pl-PL" dirty="0"/>
            </a:br>
            <a:r>
              <a:rPr lang="pl-PL" sz="2400" dirty="0">
                <a:latin typeface="+mn-lt"/>
              </a:rPr>
              <a:t>e) </a:t>
            </a:r>
            <a:r>
              <a:rPr lang="pl-PL" sz="2400" b="1" dirty="0">
                <a:latin typeface="+mn-lt"/>
              </a:rPr>
              <a:t>wykorzystanie zasobów </a:t>
            </a:r>
            <a:r>
              <a:rPr lang="pl-PL" sz="2400" dirty="0">
                <a:latin typeface="+mn-lt"/>
              </a:rPr>
              <a:t>dydaktycznych dostępnych </a:t>
            </a:r>
            <a:r>
              <a:rPr lang="pl-PL" sz="2400" b="1" dirty="0">
                <a:latin typeface="+mn-lt"/>
              </a:rPr>
              <a:t>w Internecie</a:t>
            </a:r>
            <a:r>
              <a:rPr lang="pl-PL" sz="2400" dirty="0">
                <a:latin typeface="+mn-lt"/>
              </a:rPr>
              <a:t>; </a:t>
            </a:r>
          </a:p>
          <a:p>
            <a:pPr algn="just"/>
            <a:r>
              <a:rPr lang="pl-PL" sz="2400" dirty="0">
                <a:latin typeface="+mn-lt"/>
              </a:rPr>
              <a:t>f) </a:t>
            </a:r>
            <a:r>
              <a:rPr lang="pl-PL" sz="2400" b="1" dirty="0">
                <a:latin typeface="+mn-lt"/>
              </a:rPr>
              <a:t>administrację</a:t>
            </a:r>
            <a:r>
              <a:rPr lang="pl-PL" sz="2400" dirty="0">
                <a:latin typeface="+mn-lt"/>
              </a:rPr>
              <a:t> wewnętrzną </a:t>
            </a:r>
            <a:r>
              <a:rPr lang="pl-PL" sz="2400" b="1" dirty="0">
                <a:latin typeface="+mn-lt"/>
              </a:rPr>
              <a:t>infrastrukturą sieciowo-usługową </a:t>
            </a:r>
            <a:r>
              <a:rPr lang="pl-PL" sz="2400" dirty="0">
                <a:latin typeface="+mn-lt"/>
              </a:rPr>
              <a:t>szkoły lub placówki systemu oświaty (komputerową i bezprzewodową); </a:t>
            </a:r>
          </a:p>
          <a:p>
            <a:pPr algn="just"/>
            <a:r>
              <a:rPr lang="pl-PL" sz="2400" dirty="0">
                <a:latin typeface="+mn-lt"/>
              </a:rPr>
              <a:t>g) </a:t>
            </a:r>
            <a:r>
              <a:rPr lang="pl-PL" sz="2400" b="1" dirty="0">
                <a:latin typeface="+mn-lt"/>
              </a:rPr>
              <a:t>wykorzystanie</a:t>
            </a:r>
            <a:r>
              <a:rPr lang="pl-PL" sz="2400" dirty="0">
                <a:latin typeface="+mn-lt"/>
              </a:rPr>
              <a:t> w nauczaniu </a:t>
            </a:r>
            <a:r>
              <a:rPr lang="pl-PL" sz="2400" b="1" dirty="0">
                <a:latin typeface="+mn-lt"/>
              </a:rPr>
              <a:t>e-podręczników</a:t>
            </a:r>
            <a:r>
              <a:rPr lang="pl-PL" sz="2400" dirty="0">
                <a:latin typeface="+mn-lt"/>
              </a:rPr>
              <a:t> bądź </a:t>
            </a:r>
            <a:r>
              <a:rPr lang="pl-PL" sz="2400" b="1" dirty="0">
                <a:latin typeface="+mn-lt"/>
              </a:rPr>
              <a:t>e-zasobów/e-materiałów </a:t>
            </a:r>
            <a:r>
              <a:rPr lang="pl-PL" sz="2400" dirty="0">
                <a:latin typeface="+mn-lt"/>
              </a:rPr>
              <a:t>dydaktycznych;</a:t>
            </a:r>
          </a:p>
          <a:p>
            <a:pPr algn="just"/>
            <a:r>
              <a:rPr lang="pl-PL" sz="2400" dirty="0">
                <a:latin typeface="+mn-lt"/>
              </a:rPr>
              <a:t>h) w przypadku </a:t>
            </a:r>
            <a:r>
              <a:rPr lang="pl-PL" sz="2400" b="1" dirty="0">
                <a:latin typeface="+mn-lt"/>
              </a:rPr>
              <a:t>studiów podyplomowych z zakresu programowania  - wsparcie aktualnie niemożliwe</a:t>
            </a:r>
            <a:endParaRPr lang="pl-PL" b="1" dirty="0"/>
          </a:p>
          <a:p>
            <a:pPr marL="514350" indent="-514350" algn="ctr"/>
            <a:endParaRPr lang="pl-PL" sz="2800" b="1"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3612610904"/>
      </p:ext>
    </p:extLst>
  </p:cSld>
  <p:clrMapOvr>
    <a:masterClrMapping/>
  </p:clrMapOvr>
  <p:transition spd="med">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 kompetencje z indywidualizacji nauczania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78</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514350" indent="-514350" algn="ctr"/>
            <a:endParaRPr lang="pl-PL" sz="2800" dirty="0">
              <a:latin typeface="+mn-lt"/>
            </a:endParaRPr>
          </a:p>
          <a:p>
            <a:pPr algn="just"/>
            <a:r>
              <a:rPr lang="pl-PL" dirty="0"/>
              <a:t/>
            </a:r>
            <a:br>
              <a:rPr lang="pl-PL" dirty="0"/>
            </a:br>
            <a:r>
              <a:rPr lang="pl-PL" sz="2800" dirty="0">
                <a:latin typeface="+mn-lt"/>
              </a:rPr>
              <a:t>Przygotowanie nauczycieli do prowadzenia procesu indywidualizacji powinno:</a:t>
            </a:r>
          </a:p>
          <a:p>
            <a:pPr marL="457200" indent="-457200" algn="just">
              <a:buFont typeface="Arial" panose="020B0604020202020204" pitchFamily="34" charset="0"/>
              <a:buChar char="•"/>
            </a:pPr>
            <a:r>
              <a:rPr lang="pl-PL" sz="2800" dirty="0">
                <a:latin typeface="+mn-lt"/>
              </a:rPr>
              <a:t>przyczyniać się do </a:t>
            </a:r>
            <a:r>
              <a:rPr lang="pl-PL" sz="2800" b="1" dirty="0">
                <a:latin typeface="+mn-lt"/>
              </a:rPr>
              <a:t>poprawy kompetencji wychowawczych nauczycieli</a:t>
            </a:r>
            <a:r>
              <a:rPr lang="pl-PL" sz="2800" dirty="0">
                <a:latin typeface="+mn-lt"/>
              </a:rPr>
              <a:t>;</a:t>
            </a:r>
          </a:p>
          <a:p>
            <a:pPr marL="457200" indent="-457200" algn="just">
              <a:buFont typeface="Arial" panose="020B0604020202020204" pitchFamily="34" charset="0"/>
              <a:buChar char="•"/>
            </a:pPr>
            <a:r>
              <a:rPr lang="pl-PL" sz="2800" dirty="0">
                <a:latin typeface="+mn-lt"/>
              </a:rPr>
              <a:t>uwzględniać </a:t>
            </a:r>
            <a:r>
              <a:rPr lang="pl-PL" sz="2800" b="1" dirty="0">
                <a:latin typeface="+mn-lt"/>
              </a:rPr>
              <a:t>współpracę z rodzicami</a:t>
            </a:r>
            <a:r>
              <a:rPr lang="pl-PL" sz="2800" dirty="0">
                <a:latin typeface="+mn-lt"/>
              </a:rPr>
              <a:t>.</a:t>
            </a:r>
          </a:p>
          <a:p>
            <a:pPr algn="just"/>
            <a:endParaRPr lang="pl-PL" sz="2800" b="1"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3520734700"/>
      </p:ext>
    </p:extLst>
  </p:cSld>
  <p:clrMapOvr>
    <a:masterClrMapping/>
  </p:clrMapOvr>
  <p:transition spd="med">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10.2.H – doskonalenie nauczycieli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79</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2000" dirty="0">
              <a:solidFill>
                <a:schemeClr val="tx1"/>
              </a:solidFill>
              <a:cs typeface="Arial" pitchFamily="34" charset="0"/>
            </a:endParaRPr>
          </a:p>
        </p:txBody>
      </p:sp>
      <p:sp>
        <p:nvSpPr>
          <p:cNvPr id="8" name="pole tekstowe 7"/>
          <p:cNvSpPr txBox="1"/>
          <p:nvPr/>
        </p:nvSpPr>
        <p:spPr>
          <a:xfrm>
            <a:off x="457200" y="1692727"/>
            <a:ext cx="7787208" cy="4464496"/>
          </a:xfrm>
          <a:prstGeom prst="rect">
            <a:avLst/>
          </a:prstGeom>
          <a:noFill/>
        </p:spPr>
        <p:txBody>
          <a:bodyPr wrap="square" rtlCol="0">
            <a:normAutofit lnSpcReduction="10000"/>
          </a:bodyPr>
          <a:lstStyle/>
          <a:p>
            <a:pPr marL="0" indent="0">
              <a:buNone/>
            </a:pPr>
            <a:endParaRPr lang="pl-PL" sz="1600" b="1" i="1" u="sng" dirty="0"/>
          </a:p>
          <a:p>
            <a:pPr marL="514350" indent="-514350" algn="ctr"/>
            <a:endParaRPr lang="pl-PL" sz="2800" dirty="0">
              <a:latin typeface="+mn-lt"/>
            </a:endParaRPr>
          </a:p>
          <a:p>
            <a:pPr marL="514350" indent="-514350" algn="ctr"/>
            <a:endParaRPr lang="pl-PL" sz="2800" dirty="0">
              <a:latin typeface="+mn-lt"/>
            </a:endParaRPr>
          </a:p>
          <a:p>
            <a:pPr marL="514350" indent="-514350" algn="just"/>
            <a:r>
              <a:rPr lang="pl-PL" sz="2000" b="1" dirty="0">
                <a:latin typeface="+mn-lt"/>
              </a:rPr>
              <a:t>10.2.H. </a:t>
            </a:r>
          </a:p>
          <a:p>
            <a:pPr algn="just"/>
            <a:r>
              <a:rPr lang="pl-PL" sz="2000" dirty="0">
                <a:latin typeface="+mn-lt"/>
              </a:rPr>
              <a:t>Doskonalenie umiejętności, kompetencji lub kwalifikacji nauczycieli i pracowników pedagogicznych </a:t>
            </a:r>
            <a:r>
              <a:rPr lang="pl-PL" sz="2000" b="1" dirty="0">
                <a:latin typeface="+mn-lt"/>
              </a:rPr>
              <a:t>pod kątem wykorzystania narzędzi wspierających pomoc psychologiczno-pedagogiczną </a:t>
            </a:r>
            <a:r>
              <a:rPr lang="pl-PL" sz="2000" dirty="0">
                <a:latin typeface="+mn-lt"/>
              </a:rPr>
              <a:t>na każdym etapie edukacyjnym, ze szczególnym uwzględnieniem problematyki ucznia </a:t>
            </a:r>
            <a:br>
              <a:rPr lang="pl-PL" sz="2000" dirty="0">
                <a:latin typeface="+mn-lt"/>
              </a:rPr>
            </a:br>
            <a:r>
              <a:rPr lang="pl-PL" sz="2000" dirty="0">
                <a:latin typeface="+mn-lt"/>
              </a:rPr>
              <a:t>o szczególnych potrzebach rozwojowych i edukacyjnych (m.in. uczniów z niepełnosprawnościami, uczniów uzdolnionych, zagrożonych przedwczesnym kończeniem nauki).</a:t>
            </a:r>
          </a:p>
          <a:p>
            <a:pPr algn="just"/>
            <a:endParaRPr lang="pl-PL" sz="2000" dirty="0">
              <a:latin typeface="+mn-lt"/>
            </a:endParaRPr>
          </a:p>
          <a:p>
            <a:pPr algn="just"/>
            <a:r>
              <a:rPr lang="pl-PL" sz="2000" dirty="0">
                <a:latin typeface="+mn-lt"/>
              </a:rPr>
              <a:t>Wsparcie powinno uwzględniać </a:t>
            </a:r>
            <a:r>
              <a:rPr lang="pl-PL" sz="2000" b="1" dirty="0">
                <a:latin typeface="+mn-lt"/>
              </a:rPr>
              <a:t>współpracę z rodzicami.</a:t>
            </a:r>
          </a:p>
          <a:p>
            <a:r>
              <a:rPr lang="pl-PL" dirty="0"/>
              <a:t> </a:t>
            </a:r>
          </a:p>
          <a:p>
            <a:pPr marL="514350" indent="-514350" algn="just"/>
            <a:endParaRPr lang="pl-PL" dirty="0"/>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472817975"/>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fontScale="55000" lnSpcReduction="20000"/>
          </a:bodyPr>
          <a:lstStyle/>
          <a:p>
            <a:pPr algn="ctr"/>
            <a:endParaRPr lang="pl-PL" sz="2000" b="1" dirty="0">
              <a:latin typeface="+mn-lt"/>
              <a:cs typeface="Arial" pitchFamily="34" charset="0"/>
            </a:endParaRPr>
          </a:p>
          <a:p>
            <a:pPr algn="just"/>
            <a:r>
              <a:rPr lang="pl-PL" dirty="0">
                <a:latin typeface="+mn-lt"/>
              </a:rPr>
              <a:t>uczniowie i wychowankowie </a:t>
            </a:r>
            <a:r>
              <a:rPr lang="pl-PL" b="1" dirty="0">
                <a:latin typeface="+mn-lt"/>
              </a:rPr>
              <a:t>szkół i placówek prowadzących kształcenie ogólne </a:t>
            </a:r>
            <a:r>
              <a:rPr lang="pl-PL" dirty="0">
                <a:latin typeface="+mn-lt"/>
              </a:rPr>
              <a:t>rozumiani zgodnie z Ustawą o systemie oświaty: tj.</a:t>
            </a:r>
          </a:p>
          <a:p>
            <a:pPr algn="just">
              <a:buFont typeface="Arial" pitchFamily="34" charset="0"/>
              <a:buChar char="•"/>
            </a:pPr>
            <a:endParaRPr lang="pl-PL" dirty="0">
              <a:latin typeface="+mn-lt"/>
            </a:endParaRPr>
          </a:p>
          <a:p>
            <a:pPr algn="just"/>
            <a:r>
              <a:rPr lang="pl-PL" b="1" dirty="0">
                <a:latin typeface="+mn-lt"/>
              </a:rPr>
              <a:t>Szkoła</a:t>
            </a:r>
            <a:r>
              <a:rPr lang="pl-PL" dirty="0">
                <a:latin typeface="+mn-lt"/>
              </a:rPr>
              <a:t> – podmiot, o którym mowa w art. 2 </a:t>
            </a:r>
            <a:r>
              <a:rPr lang="pl-PL" dirty="0" err="1">
                <a:latin typeface="+mn-lt"/>
              </a:rPr>
              <a:t>pkt</a:t>
            </a:r>
            <a:r>
              <a:rPr lang="pl-PL" dirty="0">
                <a:latin typeface="+mn-lt"/>
              </a:rPr>
              <a:t> 2 oraz art. 9 ust 1 ustawy o systemie oświaty: </a:t>
            </a:r>
          </a:p>
          <a:p>
            <a:pPr algn="just"/>
            <a:r>
              <a:rPr lang="pl-PL" u="sng" dirty="0">
                <a:latin typeface="+mn-lt"/>
              </a:rPr>
              <a:t>art. 2 </a:t>
            </a:r>
            <a:r>
              <a:rPr lang="pl-PL" u="sng" dirty="0" err="1">
                <a:latin typeface="+mn-lt"/>
              </a:rPr>
              <a:t>pkt</a:t>
            </a:r>
            <a:r>
              <a:rPr lang="pl-PL" u="sng" dirty="0">
                <a:latin typeface="+mn-lt"/>
              </a:rPr>
              <a:t> 2</a:t>
            </a:r>
            <a:r>
              <a:rPr lang="pl-PL" dirty="0">
                <a:latin typeface="+mn-lt"/>
              </a:rPr>
              <a:t>:</a:t>
            </a:r>
          </a:p>
          <a:p>
            <a:pPr algn="just"/>
            <a:r>
              <a:rPr lang="pl-PL" dirty="0">
                <a:latin typeface="+mn-lt"/>
              </a:rPr>
              <a:t>szkoły:</a:t>
            </a:r>
          </a:p>
          <a:p>
            <a:pPr algn="just"/>
            <a:r>
              <a:rPr lang="pl-PL" dirty="0">
                <a:latin typeface="+mn-lt"/>
              </a:rPr>
              <a:t>a)</a:t>
            </a:r>
            <a:r>
              <a:rPr lang="pl-PL" b="1" dirty="0">
                <a:latin typeface="+mn-lt"/>
              </a:rPr>
              <a:t>podstawowe</a:t>
            </a:r>
            <a:r>
              <a:rPr lang="pl-PL" dirty="0">
                <a:latin typeface="+mn-lt"/>
              </a:rPr>
              <a:t>, w tym: specjalne, integracyjne, z oddziałami integracyjnymi i sportowymi, sportowe i mistrzostwa sportowego,</a:t>
            </a:r>
          </a:p>
          <a:p>
            <a:pPr algn="just"/>
            <a:r>
              <a:rPr lang="pl-PL" dirty="0">
                <a:latin typeface="+mn-lt"/>
              </a:rPr>
              <a:t>b)</a:t>
            </a:r>
            <a:r>
              <a:rPr lang="pl-PL" b="1" dirty="0">
                <a:latin typeface="+mn-lt"/>
              </a:rPr>
              <a:t>gimnazja</a:t>
            </a:r>
            <a:r>
              <a:rPr lang="pl-PL" dirty="0">
                <a:latin typeface="+mn-lt"/>
              </a:rPr>
              <a:t>, w tym: specjalne, integracyjne, dwujęzyczne, z oddziałami integracyjnymi, dwujęzycznymi, sportowymi i przysposabiającymi do pracy, sportowe i mistrzostwa sportowego,</a:t>
            </a:r>
          </a:p>
          <a:p>
            <a:pPr algn="just"/>
            <a:r>
              <a:rPr lang="pl-PL" dirty="0">
                <a:latin typeface="+mn-lt"/>
              </a:rPr>
              <a:t>c)</a:t>
            </a:r>
            <a:r>
              <a:rPr lang="pl-PL" b="1" dirty="0" err="1">
                <a:latin typeface="+mn-lt"/>
              </a:rPr>
              <a:t>ponadgimnazjalne</a:t>
            </a:r>
            <a:r>
              <a:rPr lang="pl-PL" dirty="0">
                <a:latin typeface="+mn-lt"/>
              </a:rPr>
              <a:t>, w tym: specjalne, integracyjne, dwujęzyczne, z oddziałami integracyjnymi, dwujęzycznymi i sportowymi, sportowe, mistrzostwa sportowego, rolnicze i leśne,</a:t>
            </a:r>
          </a:p>
          <a:p>
            <a:pPr algn="just"/>
            <a:r>
              <a:rPr lang="pl-PL" dirty="0">
                <a:latin typeface="+mn-lt"/>
              </a:rPr>
              <a:t>d)</a:t>
            </a:r>
            <a:r>
              <a:rPr lang="pl-PL" b="1" dirty="0">
                <a:latin typeface="+mn-lt"/>
              </a:rPr>
              <a:t>artystyczne</a:t>
            </a:r>
            <a:r>
              <a:rPr lang="pl-PL" dirty="0">
                <a:latin typeface="+mn-lt"/>
              </a:rPr>
              <a:t>;</a:t>
            </a:r>
          </a:p>
          <a:p>
            <a:pPr algn="just"/>
            <a:endParaRPr lang="pl-PL" dirty="0">
              <a:latin typeface="+mn-lt"/>
            </a:endParaRPr>
          </a:p>
          <a:p>
            <a:pPr algn="just"/>
            <a:r>
              <a:rPr lang="pl-PL" u="sng" dirty="0">
                <a:latin typeface="+mn-lt"/>
              </a:rPr>
              <a:t>art. 9 ust 1</a:t>
            </a:r>
            <a:r>
              <a:rPr lang="pl-PL" dirty="0">
                <a:latin typeface="+mn-lt"/>
              </a:rPr>
              <a:t>:</a:t>
            </a:r>
          </a:p>
          <a:p>
            <a:pPr algn="just"/>
            <a:r>
              <a:rPr lang="pl-PL" dirty="0">
                <a:latin typeface="+mn-lt"/>
              </a:rPr>
              <a:t>Szkoły publiczne i niepubliczne dzielą się na następujące typy:</a:t>
            </a:r>
          </a:p>
          <a:p>
            <a:pPr algn="just"/>
            <a:r>
              <a:rPr lang="pl-PL" dirty="0">
                <a:latin typeface="+mn-lt"/>
              </a:rPr>
              <a:t>1)sześcioletnią szkołę podstawową, w której w ostatnim roku nauki przeprowadza się sprawdzian;</a:t>
            </a:r>
          </a:p>
          <a:p>
            <a:pPr algn="just"/>
            <a:r>
              <a:rPr lang="pl-PL" dirty="0">
                <a:latin typeface="+mn-lt"/>
              </a:rPr>
              <a:t>2)trzyletnie gimnazjum, dające możliwość dalszego kształcenia w szkołach, o których mowa w </a:t>
            </a:r>
            <a:r>
              <a:rPr lang="pl-PL" dirty="0" err="1">
                <a:latin typeface="+mn-lt"/>
              </a:rPr>
              <a:t>pkt</a:t>
            </a:r>
            <a:r>
              <a:rPr lang="pl-PL" dirty="0">
                <a:latin typeface="+mn-lt"/>
              </a:rPr>
              <a:t> 3 lit. a-c i e, w którym w ostatnim roku nauki przeprowadza się egzamin gimnazjalny;</a:t>
            </a:r>
          </a:p>
          <a:p>
            <a:pPr algn="just"/>
            <a:r>
              <a:rPr lang="pl-PL" dirty="0">
                <a:latin typeface="+mn-lt"/>
              </a:rPr>
              <a:t>3)szkoły </a:t>
            </a:r>
            <a:r>
              <a:rPr lang="pl-PL" dirty="0" err="1">
                <a:latin typeface="+mn-lt"/>
              </a:rPr>
              <a:t>ponadgimnazjalne</a:t>
            </a:r>
            <a:r>
              <a:rPr lang="pl-PL" dirty="0">
                <a:latin typeface="+mn-lt"/>
              </a:rPr>
              <a:t>:</a:t>
            </a:r>
          </a:p>
          <a:p>
            <a:pPr algn="just"/>
            <a:r>
              <a:rPr lang="pl-PL" dirty="0">
                <a:latin typeface="+mn-lt"/>
              </a:rPr>
              <a:t>	a)trzyletnią zasadniczą szkołę zawodową, której ukończenie umożliwia uzyskanie dyplomu potwierdzającego 	kwalifikacje zawodowe po zdaniu egzaminów potwierdzających kwalifikacje w danym zawodzie, a także dalsze 	kształcenie począwszy od klasy drugiej liceum ogólnokształcącego dla dorosłych, </a:t>
            </a:r>
          </a:p>
          <a:p>
            <a:pPr algn="just"/>
            <a:r>
              <a:rPr lang="pl-PL" dirty="0">
                <a:latin typeface="+mn-lt"/>
              </a:rPr>
              <a:t>	</a:t>
            </a:r>
            <a:r>
              <a:rPr lang="pl-PL" b="1" dirty="0">
                <a:latin typeface="+mn-lt"/>
              </a:rPr>
              <a:t>UWAGA: SZKOŁY ZAWODOWE SĄ WYŁĄCZONE Z KONKURSU!</a:t>
            </a:r>
          </a:p>
          <a:p>
            <a:pPr algn="just"/>
            <a:r>
              <a:rPr lang="pl-PL" dirty="0">
                <a:latin typeface="+mn-lt"/>
              </a:rPr>
              <a:t>	b)trzyletnie </a:t>
            </a:r>
            <a:r>
              <a:rPr lang="pl-PL" b="1" dirty="0">
                <a:latin typeface="+mn-lt"/>
              </a:rPr>
              <a:t>liceum ogólnokształcące</a:t>
            </a:r>
            <a:r>
              <a:rPr lang="pl-PL" dirty="0">
                <a:latin typeface="+mn-lt"/>
              </a:rPr>
              <a:t>, którego ukończenie umożliwia uzyskanie świadectwa dojrzałości po zdaniu egzaminu 	maturalnego,</a:t>
            </a:r>
          </a:p>
          <a:p>
            <a:pPr algn="just"/>
            <a:r>
              <a:rPr lang="pl-PL" dirty="0">
                <a:latin typeface="+mn-lt"/>
              </a:rPr>
              <a:t>	c)czteroletnie </a:t>
            </a:r>
            <a:r>
              <a:rPr lang="pl-PL" b="1" dirty="0">
                <a:latin typeface="+mn-lt"/>
              </a:rPr>
              <a:t>technikum</a:t>
            </a:r>
            <a:r>
              <a:rPr lang="pl-PL" dirty="0">
                <a:latin typeface="+mn-lt"/>
              </a:rPr>
              <a:t>, którego ukończenie umożliwia uzyskanie dyplomu potwierdzającego kwalifikacje 	zawodowe po zdaniu egzaminów potwierdzających kwalifikacje w danym zawodzie, a także uzyskanie świadectwa 	dojrzałości po zdaniu egzaminu maturalnego,</a:t>
            </a:r>
          </a:p>
          <a:p>
            <a:pPr algn="just"/>
            <a:r>
              <a:rPr lang="pl-PL" dirty="0">
                <a:latin typeface="+mn-lt"/>
              </a:rPr>
              <a:t>	d)szkołę policealną dla osób posiadających wykształcenie średnie, o okresie nauczania nie dłuższym niż 2,5 roku, 	umożliwiającą uzyskanie dyplomu potwierdzającego kwalifikacje zawodowe po zdaniu egzaminów potwierdzających 	kwalifikacje w danym zawodzie,</a:t>
            </a:r>
            <a:r>
              <a:rPr lang="pl-PL" b="1" dirty="0">
                <a:latin typeface="+mn-lt"/>
              </a:rPr>
              <a:t> </a:t>
            </a:r>
          </a:p>
          <a:p>
            <a:pPr algn="just"/>
            <a:r>
              <a:rPr lang="pl-PL" b="1" dirty="0">
                <a:latin typeface="+mn-lt"/>
              </a:rPr>
              <a:t>	UWAGA: SZKOŁY POLICEALNE SĄ WYŁĄCZONE Z KONKURSU!</a:t>
            </a:r>
            <a:endParaRPr lang="pl-PL" dirty="0">
              <a:latin typeface="+mn-lt"/>
            </a:endParaRPr>
          </a:p>
          <a:p>
            <a:pPr algn="just"/>
            <a:r>
              <a:rPr lang="pl-PL" dirty="0">
                <a:latin typeface="+mn-lt"/>
              </a:rPr>
              <a:t>	e)trzyletnią </a:t>
            </a:r>
            <a:r>
              <a:rPr lang="pl-PL" b="1" dirty="0">
                <a:latin typeface="+mn-lt"/>
              </a:rPr>
              <a:t>szkołę specjalną przysposabiającą do pracy</a:t>
            </a:r>
            <a:r>
              <a:rPr lang="pl-PL" dirty="0">
                <a:latin typeface="+mn-lt"/>
              </a:rPr>
              <a:t> dla uczniów z upośledzeniem umysłowym w stopniu umiarkowanym 	lub znacznym oraz dla uczniów z </a:t>
            </a:r>
            <a:r>
              <a:rPr lang="pl-PL" dirty="0" err="1">
                <a:latin typeface="+mn-lt"/>
              </a:rPr>
              <a:t>niepełnosprawnościami</a:t>
            </a:r>
            <a:r>
              <a:rPr lang="pl-PL" dirty="0">
                <a:latin typeface="+mn-lt"/>
              </a:rPr>
              <a:t> sprzężonymi, której ukończenie umożliwia uzyskanie 	świadectwa potwierdzającego przysposobienie do pracy.</a:t>
            </a:r>
          </a:p>
          <a:p>
            <a:pPr algn="just"/>
            <a:endParaRPr lang="pl-PL" dirty="0"/>
          </a:p>
          <a:p>
            <a:pPr algn="just">
              <a:buFont typeface="Arial" pitchFamily="34" charset="0"/>
              <a:buChar char="•"/>
            </a:pPr>
            <a:endParaRPr lang="pl-PL" sz="1400" dirty="0"/>
          </a:p>
        </p:txBody>
      </p:sp>
      <p:sp>
        <p:nvSpPr>
          <p:cNvPr id="9" name="Prostokąt 8"/>
          <p:cNvSpPr/>
          <p:nvPr/>
        </p:nvSpPr>
        <p:spPr>
          <a:xfrm>
            <a:off x="1110680" y="1268760"/>
            <a:ext cx="6161495" cy="523220"/>
          </a:xfrm>
          <a:prstGeom prst="rect">
            <a:avLst/>
          </a:prstGeom>
        </p:spPr>
        <p:txBody>
          <a:bodyPr wrap="none">
            <a:spAutoFit/>
          </a:bodyPr>
          <a:lstStyle/>
          <a:p>
            <a:pPr algn="ctr" eaLnBrk="1" hangingPunct="1"/>
            <a:r>
              <a:rPr lang="pl-PL" altLang="pl-PL" sz="2800" b="1" dirty="0">
                <a:latin typeface="+mn-lt"/>
                <a:cs typeface="Arial" pitchFamily="34" charset="0"/>
              </a:rPr>
              <a:t>Uczestnicy projektu w Działaniu 10.2 </a:t>
            </a:r>
            <a:r>
              <a:rPr lang="pl-PL" altLang="pl-PL" sz="2800" b="1" dirty="0" err="1">
                <a:latin typeface="+mn-lt"/>
                <a:cs typeface="Arial" pitchFamily="34" charset="0"/>
              </a:rPr>
              <a:t>cd</a:t>
            </a:r>
            <a:r>
              <a:rPr lang="pl-PL" altLang="pl-PL" sz="2800" b="1" dirty="0">
                <a:latin typeface="+mn-lt"/>
                <a:cs typeface="Arial" pitchFamily="34" charset="0"/>
              </a:rPr>
              <a:t>.</a:t>
            </a:r>
          </a:p>
        </p:txBody>
      </p:sp>
    </p:spTree>
    <p:extLst>
      <p:ext uri="{BB962C8B-B14F-4D97-AF65-F5344CB8AC3E}">
        <p14:creationId xmlns:p14="http://schemas.microsoft.com/office/powerpoint/2010/main" xmlns="" val="2125708592"/>
      </p:ext>
    </p:extLst>
  </p:cSld>
  <p:clrMapOvr>
    <a:masterClrMapping/>
  </p:clrMapOvr>
  <p:transition spd="med">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10.2.G i H – formy wsparcia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80</a:t>
            </a:fld>
            <a:endParaRPr lang="pl-PL" altLang="pl-PL"/>
          </a:p>
        </p:txBody>
      </p:sp>
      <p:sp>
        <p:nvSpPr>
          <p:cNvPr id="7" name="Prostokąt zaokrąglony 6"/>
          <p:cNvSpPr/>
          <p:nvPr/>
        </p:nvSpPr>
        <p:spPr>
          <a:xfrm>
            <a:off x="179512" y="1916832"/>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sz="2000" dirty="0">
                <a:solidFill>
                  <a:schemeClr val="tx1"/>
                </a:solidFill>
              </a:rPr>
              <a:t> </a:t>
            </a:r>
            <a:endParaRPr lang="pl-PL" sz="2000" dirty="0">
              <a:solidFill>
                <a:schemeClr val="tx1"/>
              </a:solidFill>
              <a:cs typeface="Arial" pitchFamily="34" charset="0"/>
            </a:endParaRPr>
          </a:p>
        </p:txBody>
      </p:sp>
      <p:sp>
        <p:nvSpPr>
          <p:cNvPr id="8" name="pole tekstowe 7"/>
          <p:cNvSpPr txBox="1"/>
          <p:nvPr/>
        </p:nvSpPr>
        <p:spPr>
          <a:xfrm>
            <a:off x="457200" y="1692727"/>
            <a:ext cx="8229600" cy="4464496"/>
          </a:xfrm>
          <a:prstGeom prst="rect">
            <a:avLst/>
          </a:prstGeom>
          <a:noFill/>
        </p:spPr>
        <p:txBody>
          <a:bodyPr wrap="square" rtlCol="0">
            <a:normAutofit/>
          </a:bodyPr>
          <a:lstStyle/>
          <a:p>
            <a:pPr marL="0" indent="0">
              <a:buNone/>
            </a:pPr>
            <a:endParaRPr lang="pl-PL" sz="1600" b="1" i="1" u="sng" dirty="0"/>
          </a:p>
          <a:p>
            <a:pPr algn="just"/>
            <a:r>
              <a:rPr lang="pl-PL" sz="2400" dirty="0">
                <a:latin typeface="+mn-lt"/>
              </a:rPr>
              <a:t>a) </a:t>
            </a:r>
            <a:r>
              <a:rPr lang="pl-PL" sz="2400" b="1" dirty="0">
                <a:latin typeface="+mn-lt"/>
              </a:rPr>
              <a:t>kursy i szkolenia </a:t>
            </a:r>
            <a:r>
              <a:rPr lang="pl-PL" sz="2400" dirty="0">
                <a:latin typeface="+mn-lt"/>
              </a:rPr>
              <a:t>doskonalące, </a:t>
            </a:r>
            <a:r>
              <a:rPr lang="pl-PL" sz="2400" b="1" dirty="0">
                <a:latin typeface="+mn-lt"/>
              </a:rPr>
              <a:t>studia podyplomowe</a:t>
            </a:r>
            <a:r>
              <a:rPr lang="pl-PL" sz="2400" dirty="0">
                <a:latin typeface="+mn-lt"/>
              </a:rPr>
              <a:t>;</a:t>
            </a:r>
          </a:p>
          <a:p>
            <a:pPr algn="just"/>
            <a:r>
              <a:rPr lang="pl-PL" sz="2400" dirty="0">
                <a:latin typeface="+mn-lt"/>
              </a:rPr>
              <a:t>b) wspieranie istniejących, budowanie nowych i moderowanie </a:t>
            </a:r>
            <a:r>
              <a:rPr lang="pl-PL" sz="2400" b="1" dirty="0">
                <a:latin typeface="+mn-lt"/>
              </a:rPr>
              <a:t>sieci współpracy i samokształcenia </a:t>
            </a:r>
            <a:r>
              <a:rPr lang="pl-PL" sz="2400" dirty="0">
                <a:latin typeface="+mn-lt"/>
              </a:rPr>
              <a:t>nauczycieli;</a:t>
            </a:r>
          </a:p>
          <a:p>
            <a:pPr algn="just"/>
            <a:r>
              <a:rPr lang="pl-PL" sz="2400" dirty="0">
                <a:latin typeface="+mn-lt"/>
              </a:rPr>
              <a:t>c) realizacja </a:t>
            </a:r>
            <a:r>
              <a:rPr lang="pl-PL" sz="2400" b="1" dirty="0">
                <a:latin typeface="+mn-lt"/>
              </a:rPr>
              <a:t>programów wspomagania</a:t>
            </a:r>
            <a:r>
              <a:rPr lang="pl-PL" sz="2400" dirty="0">
                <a:latin typeface="+mn-lt"/>
              </a:rPr>
              <a:t>;</a:t>
            </a:r>
          </a:p>
          <a:p>
            <a:pPr algn="just"/>
            <a:r>
              <a:rPr lang="pl-PL" sz="2400" dirty="0">
                <a:latin typeface="+mn-lt"/>
              </a:rPr>
              <a:t>d) </a:t>
            </a:r>
            <a:r>
              <a:rPr lang="pl-PL" sz="2400" b="1" dirty="0">
                <a:latin typeface="+mn-lt"/>
              </a:rPr>
              <a:t>staże i praktyki </a:t>
            </a:r>
            <a:r>
              <a:rPr lang="pl-PL" sz="2400" dirty="0">
                <a:latin typeface="+mn-lt"/>
              </a:rPr>
              <a:t>nauczycieli realizowane we współpracy z podmiotami z otoczenia szkoły lub placówki systemu oświaty;</a:t>
            </a:r>
          </a:p>
          <a:p>
            <a:pPr algn="just"/>
            <a:r>
              <a:rPr lang="pl-PL" sz="2400" dirty="0">
                <a:latin typeface="+mn-lt"/>
              </a:rPr>
              <a:t>e) wykorzystanie narzędzi, metod lub form pracy wypracowanych w ramach projektów, w tym pozytywnie </a:t>
            </a:r>
            <a:r>
              <a:rPr lang="pl-PL" sz="2400" dirty="0" err="1">
                <a:latin typeface="+mn-lt"/>
              </a:rPr>
              <a:t>zwalidowanych</a:t>
            </a:r>
            <a:r>
              <a:rPr lang="pl-PL" sz="2400" dirty="0">
                <a:latin typeface="+mn-lt"/>
              </a:rPr>
              <a:t> produktów projektów innowacyjnych, zrealizowanych </a:t>
            </a:r>
            <a:br>
              <a:rPr lang="pl-PL" sz="2400" dirty="0">
                <a:latin typeface="+mn-lt"/>
              </a:rPr>
            </a:br>
            <a:r>
              <a:rPr lang="pl-PL" sz="2400" dirty="0">
                <a:latin typeface="+mn-lt"/>
              </a:rPr>
              <a:t>w latach 2007-2013 w ramach PO KL;</a:t>
            </a:r>
          </a:p>
          <a:p>
            <a:pPr marL="514350" indent="-514350" algn="ctr"/>
            <a:endParaRPr lang="pl-PL" sz="2800" dirty="0">
              <a:latin typeface="+mn-lt"/>
            </a:endParaRPr>
          </a:p>
          <a:p>
            <a:pPr marL="514350" indent="-514350" algn="ctr"/>
            <a:endParaRPr lang="pl-PL" sz="2800" dirty="0">
              <a:latin typeface="+mn-lt"/>
            </a:endParaRPr>
          </a:p>
          <a:p>
            <a:pPr marL="514350" indent="-514350" algn="just"/>
            <a:endParaRPr lang="pl-PL" sz="3200" dirty="0">
              <a:latin typeface="+mn-lt"/>
            </a:endParaRPr>
          </a:p>
          <a:p>
            <a:pPr algn="just"/>
            <a:endParaRPr lang="pl-PL" sz="3000" dirty="0">
              <a:latin typeface="+mn-lt"/>
            </a:endParaRPr>
          </a:p>
          <a:p>
            <a:pPr lvl="0" algn="just"/>
            <a:endParaRPr lang="pl-PL" sz="3000" dirty="0">
              <a:latin typeface="+mn-lt"/>
            </a:endParaRPr>
          </a:p>
          <a:p>
            <a:pPr algn="ctr"/>
            <a:endParaRPr lang="pl-PL" sz="3000" b="1" dirty="0">
              <a:latin typeface="+mn-lt"/>
              <a:cs typeface="Arial" pitchFamily="34" charset="0"/>
            </a:endParaRPr>
          </a:p>
        </p:txBody>
      </p:sp>
    </p:spTree>
    <p:extLst>
      <p:ext uri="{BB962C8B-B14F-4D97-AF65-F5344CB8AC3E}">
        <p14:creationId xmlns:p14="http://schemas.microsoft.com/office/powerpoint/2010/main" xmlns="" val="2866962503"/>
      </p:ext>
    </p:extLst>
  </p:cSld>
  <p:clrMapOvr>
    <a:masterClrMapping/>
  </p:clrMapOvr>
  <p:transition spd="med">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err="1"/>
              <a:t>Cross-financing</a:t>
            </a:r>
            <a:r>
              <a:rPr lang="pl-PL" sz="2800" b="1" dirty="0"/>
              <a:t> i zakup środków trwałych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fontScale="92500" lnSpcReduction="20000"/>
          </a:bodyPr>
          <a:lstStyle/>
          <a:p>
            <a:pPr marL="0" indent="0">
              <a:buNone/>
            </a:pPr>
            <a:endParaRPr lang="pl-PL" sz="1700" b="1" i="1" u="sng" dirty="0">
              <a:latin typeface="+mn-lt"/>
            </a:endParaRPr>
          </a:p>
          <a:p>
            <a:endParaRPr lang="pl-PL" sz="1700" b="1" i="1" dirty="0">
              <a:latin typeface="+mn-lt"/>
            </a:endParaRPr>
          </a:p>
          <a:p>
            <a:pPr algn="just"/>
            <a:r>
              <a:rPr lang="pl-PL" sz="1700" b="1" dirty="0" err="1">
                <a:latin typeface="+mn-lt"/>
              </a:rPr>
              <a:t>Cross-financing</a:t>
            </a:r>
            <a:r>
              <a:rPr lang="pl-PL" sz="1700" i="1" dirty="0">
                <a:latin typeface="+mn-lt"/>
              </a:rPr>
              <a:t> </a:t>
            </a:r>
            <a:r>
              <a:rPr lang="pl-PL" sz="1700" dirty="0">
                <a:latin typeface="+mn-lt"/>
              </a:rPr>
              <a:t>może dotyczyć wyłącznie takich kategorii </a:t>
            </a:r>
            <a:r>
              <a:rPr lang="pl-PL" sz="1700" b="1" dirty="0">
                <a:latin typeface="+mn-lt"/>
              </a:rPr>
              <a:t>wydatków,</a:t>
            </a:r>
            <a:r>
              <a:rPr lang="pl-PL" sz="1700" dirty="0">
                <a:latin typeface="+mn-lt"/>
              </a:rPr>
              <a:t> </a:t>
            </a:r>
            <a:r>
              <a:rPr lang="pl-PL" sz="1700" b="1" dirty="0">
                <a:latin typeface="+mn-lt"/>
              </a:rPr>
              <a:t>bez których realizacja projektu nie byłaby możliwa,</a:t>
            </a:r>
            <a:r>
              <a:rPr lang="pl-PL" sz="1700" dirty="0">
                <a:latin typeface="+mn-lt"/>
              </a:rPr>
              <a:t> w szczególności w związku z zapewnieniem realizacji zasady równości szans, a zwłaszcza potrzeb osób z </a:t>
            </a:r>
            <a:r>
              <a:rPr lang="pl-PL" sz="1700" dirty="0" err="1">
                <a:latin typeface="+mn-lt"/>
              </a:rPr>
              <a:t>niepełnosprawnościami</a:t>
            </a:r>
            <a:r>
              <a:rPr lang="pl-PL" sz="1700" dirty="0">
                <a:latin typeface="+mn-lt"/>
              </a:rPr>
              <a:t>. </a:t>
            </a:r>
          </a:p>
          <a:p>
            <a:pPr algn="just"/>
            <a:endParaRPr lang="pl-PL" sz="1700" dirty="0">
              <a:latin typeface="+mn-lt"/>
            </a:endParaRPr>
          </a:p>
          <a:p>
            <a:pPr algn="just"/>
            <a:r>
              <a:rPr lang="pl-PL" sz="1700" dirty="0">
                <a:latin typeface="+mn-lt"/>
              </a:rPr>
              <a:t>Wydatki powinny </a:t>
            </a:r>
            <a:r>
              <a:rPr lang="pl-PL" sz="1700" b="1" dirty="0">
                <a:latin typeface="+mn-lt"/>
              </a:rPr>
              <a:t>wynikać z potrzeby realizacji danego projektu </a:t>
            </a:r>
            <a:r>
              <a:rPr lang="pl-PL" sz="1700" dirty="0">
                <a:latin typeface="+mn-lt"/>
              </a:rPr>
              <a:t>i stanowić logiczne uzupełnienie działań. </a:t>
            </a:r>
            <a:r>
              <a:rPr lang="pl-PL" sz="1700" dirty="0" err="1">
                <a:latin typeface="+mn-lt"/>
              </a:rPr>
              <a:t>Cross-financing</a:t>
            </a:r>
            <a:r>
              <a:rPr lang="pl-PL" sz="1700" dirty="0">
                <a:latin typeface="+mn-lt"/>
              </a:rPr>
              <a:t> powinien być </a:t>
            </a:r>
            <a:r>
              <a:rPr lang="pl-PL" sz="1700" b="1" dirty="0">
                <a:latin typeface="+mn-lt"/>
              </a:rPr>
              <a:t>bezpośrednio powiązany z głównymi zadaniami </a:t>
            </a:r>
            <a:r>
              <a:rPr lang="pl-PL" sz="1700" dirty="0">
                <a:latin typeface="+mn-lt"/>
              </a:rPr>
              <a:t>realizowanymi w ramach danego projektu. </a:t>
            </a:r>
          </a:p>
          <a:p>
            <a:pPr algn="just"/>
            <a:r>
              <a:rPr lang="pl-PL" sz="1700" dirty="0">
                <a:latin typeface="+mn-lt"/>
              </a:rPr>
              <a:t> </a:t>
            </a:r>
          </a:p>
          <a:p>
            <a:pPr algn="just"/>
            <a:r>
              <a:rPr lang="pl-PL" sz="1700" dirty="0">
                <a:latin typeface="+mn-lt"/>
              </a:rPr>
              <a:t>W przypadku projektów współfinansowanych z EFS </a:t>
            </a:r>
            <a:r>
              <a:rPr lang="pl-PL" sz="1700" dirty="0" err="1">
                <a:latin typeface="+mn-lt"/>
              </a:rPr>
              <a:t>cross-financing</a:t>
            </a:r>
            <a:r>
              <a:rPr lang="pl-PL" sz="1700" dirty="0">
                <a:latin typeface="+mn-lt"/>
              </a:rPr>
              <a:t> może dotyczyć wyłącznie:</a:t>
            </a:r>
          </a:p>
          <a:p>
            <a:pPr algn="just"/>
            <a:r>
              <a:rPr lang="pl-PL" sz="1700" dirty="0">
                <a:latin typeface="+mn-lt"/>
              </a:rPr>
              <a:t>a) </a:t>
            </a:r>
            <a:r>
              <a:rPr lang="pl-PL" sz="1700" b="1" dirty="0">
                <a:latin typeface="+mn-lt"/>
              </a:rPr>
              <a:t>zakupu nieruchomości</a:t>
            </a:r>
            <a:r>
              <a:rPr lang="pl-PL" sz="1700" dirty="0">
                <a:latin typeface="+mn-lt"/>
              </a:rPr>
              <a:t>;</a:t>
            </a:r>
          </a:p>
          <a:p>
            <a:pPr algn="just"/>
            <a:r>
              <a:rPr lang="pl-PL" sz="1700" dirty="0">
                <a:latin typeface="+mn-lt"/>
              </a:rPr>
              <a:t>b) </a:t>
            </a:r>
            <a:r>
              <a:rPr lang="pl-PL" sz="1700" b="1" dirty="0">
                <a:latin typeface="+mn-lt"/>
              </a:rPr>
              <a:t>zakupu infrastruktury</a:t>
            </a:r>
            <a:r>
              <a:rPr lang="pl-PL" sz="1700" dirty="0">
                <a:latin typeface="+mn-lt"/>
              </a:rPr>
              <a:t>, przy czym poprzez infrastrukturę rozumie się </a:t>
            </a:r>
            <a:r>
              <a:rPr lang="pl-PL" sz="1700" b="1" dirty="0">
                <a:latin typeface="+mn-lt"/>
              </a:rPr>
              <a:t>elementy nieprzenośne</a:t>
            </a:r>
            <a:r>
              <a:rPr lang="pl-PL" sz="1700" dirty="0">
                <a:latin typeface="+mn-lt"/>
              </a:rPr>
              <a:t>, na stałe przytwierdzone do nieruchomości, np. wykonanie podjazdu do budynku, zainstalowanie windy w budynku;</a:t>
            </a:r>
          </a:p>
          <a:p>
            <a:pPr algn="just"/>
            <a:r>
              <a:rPr lang="pl-PL" sz="1700" dirty="0">
                <a:latin typeface="+mn-lt"/>
              </a:rPr>
              <a:t>c) dostosowania lub adaptacji (</a:t>
            </a:r>
            <a:r>
              <a:rPr lang="pl-PL" sz="1700" b="1" dirty="0">
                <a:latin typeface="+mn-lt"/>
              </a:rPr>
              <a:t>prace remontowo-wykończeniowe</a:t>
            </a:r>
            <a:r>
              <a:rPr lang="pl-PL" sz="1700" dirty="0">
                <a:latin typeface="+mn-lt"/>
              </a:rPr>
              <a:t>) budynków i pomieszczeń.</a:t>
            </a:r>
          </a:p>
          <a:p>
            <a:pPr algn="just"/>
            <a:endParaRPr lang="pl-PL" sz="1700" b="1" dirty="0">
              <a:latin typeface="+mn-lt"/>
              <a:cs typeface="Arial" pitchFamily="34" charset="0"/>
            </a:endParaRPr>
          </a:p>
          <a:p>
            <a:pPr algn="just"/>
            <a:r>
              <a:rPr lang="pl-PL" sz="1700" b="1" dirty="0">
                <a:latin typeface="+mn-lt"/>
              </a:rPr>
              <a:t>Zakup środków trwałych</a:t>
            </a:r>
            <a:r>
              <a:rPr lang="pl-PL" sz="1700" dirty="0">
                <a:latin typeface="+mn-lt"/>
              </a:rPr>
              <a:t>, za wyjątkiem zakupu nieruchomości, infrastruktury i środków trwałych przeznaczonych na dostosowanie lub adaptację budynków i pomieszczeń, </a:t>
            </a:r>
            <a:r>
              <a:rPr lang="pl-PL" sz="1700" b="1" dirty="0">
                <a:latin typeface="+mn-lt"/>
              </a:rPr>
              <a:t>nie stanowi wydatku w ramach </a:t>
            </a:r>
            <a:r>
              <a:rPr lang="pl-PL" sz="1700" b="1" dirty="0" err="1">
                <a:latin typeface="+mn-lt"/>
              </a:rPr>
              <a:t>cross-financingu</a:t>
            </a:r>
            <a:r>
              <a:rPr lang="pl-PL" sz="1700" b="1" i="1" dirty="0">
                <a:latin typeface="+mn-lt"/>
              </a:rPr>
              <a:t>.</a:t>
            </a:r>
          </a:p>
          <a:p>
            <a:pPr algn="just"/>
            <a:endParaRPr lang="pl-PL" sz="1700" b="1" i="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Limity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700" b="1" i="1" u="sng" dirty="0">
              <a:latin typeface="+mn-lt"/>
            </a:endParaRPr>
          </a:p>
          <a:p>
            <a:endParaRPr lang="pl-PL" sz="1700" b="1" i="1" dirty="0">
              <a:latin typeface="+mn-lt"/>
            </a:endParaRPr>
          </a:p>
          <a:p>
            <a:pPr algn="just"/>
            <a:endParaRPr lang="pl-PL" sz="1700" i="1" dirty="0">
              <a:latin typeface="+mn-lt"/>
            </a:endParaRPr>
          </a:p>
          <a:p>
            <a:pPr algn="just">
              <a:buFont typeface="Arial" pitchFamily="34" charset="0"/>
              <a:buChar char="•"/>
            </a:pPr>
            <a:r>
              <a:rPr lang="pl-PL" sz="1700" dirty="0">
                <a:latin typeface="+mn-lt"/>
              </a:rPr>
              <a:t>Wartość wydatków w ramach </a:t>
            </a:r>
            <a:r>
              <a:rPr lang="pl-PL" sz="1700" b="1" dirty="0">
                <a:latin typeface="+mn-lt"/>
              </a:rPr>
              <a:t>cross-</a:t>
            </a:r>
            <a:r>
              <a:rPr lang="pl-PL" sz="1700" b="1" dirty="0" err="1">
                <a:latin typeface="+mn-lt"/>
              </a:rPr>
              <a:t>financingu</a:t>
            </a:r>
            <a:r>
              <a:rPr lang="pl-PL" sz="1700" dirty="0">
                <a:latin typeface="+mn-lt"/>
              </a:rPr>
              <a:t> nie może stanowić więcej </a:t>
            </a:r>
            <a:r>
              <a:rPr lang="pl-PL" sz="1700" b="1" dirty="0">
                <a:latin typeface="+mn-lt"/>
              </a:rPr>
              <a:t>niż 10% finansowania unijnego na poziomie projektu. </a:t>
            </a:r>
          </a:p>
          <a:p>
            <a:pPr algn="just"/>
            <a:endParaRPr lang="pl-PL" sz="1700" b="1" dirty="0">
              <a:latin typeface="+mn-lt"/>
            </a:endParaRPr>
          </a:p>
          <a:p>
            <a:pPr algn="just">
              <a:buFont typeface="Arial" pitchFamily="34" charset="0"/>
              <a:buChar char="•"/>
            </a:pPr>
            <a:r>
              <a:rPr lang="pl-PL" sz="1700" dirty="0">
                <a:latin typeface="+mn-lt"/>
              </a:rPr>
              <a:t>Wartość wydatków poniesionych na </a:t>
            </a:r>
            <a:r>
              <a:rPr lang="pl-PL" sz="1700" b="1" dirty="0">
                <a:latin typeface="+mn-lt"/>
              </a:rPr>
              <a:t>zakup środków trwałych o wartości jednostkowej równej i wyższej niż 3 500 PLN netto</a:t>
            </a:r>
            <a:r>
              <a:rPr lang="pl-PL" sz="1700" dirty="0">
                <a:latin typeface="+mn-lt"/>
              </a:rPr>
              <a:t> w ramach kosztów bezpośrednich projektu </a:t>
            </a:r>
            <a:r>
              <a:rPr lang="pl-PL" sz="1700" b="1" dirty="0">
                <a:latin typeface="+mn-lt"/>
              </a:rPr>
              <a:t>oraz</a:t>
            </a:r>
            <a:r>
              <a:rPr lang="pl-PL" sz="1700" dirty="0">
                <a:latin typeface="+mn-lt"/>
              </a:rPr>
              <a:t> wydatków w ramach </a:t>
            </a:r>
            <a:r>
              <a:rPr lang="pl-PL" sz="1700" b="1" dirty="0">
                <a:latin typeface="+mn-lt"/>
              </a:rPr>
              <a:t>cross-</a:t>
            </a:r>
            <a:r>
              <a:rPr lang="pl-PL" sz="1700" b="1" dirty="0" err="1">
                <a:latin typeface="+mn-lt"/>
              </a:rPr>
              <a:t>financingu</a:t>
            </a:r>
            <a:r>
              <a:rPr lang="pl-PL" sz="1700" b="1" dirty="0">
                <a:latin typeface="+mn-lt"/>
              </a:rPr>
              <a:t> </a:t>
            </a:r>
            <a:r>
              <a:rPr lang="pl-PL" sz="1700" dirty="0">
                <a:latin typeface="+mn-lt"/>
              </a:rPr>
              <a:t>nie może łącznie przekroczyć </a:t>
            </a:r>
            <a:r>
              <a:rPr lang="pl-PL" sz="1700" b="1" dirty="0">
                <a:latin typeface="+mn-lt"/>
              </a:rPr>
              <a:t>10% wydatków projektu. </a:t>
            </a:r>
          </a:p>
          <a:p>
            <a:pPr algn="just"/>
            <a:endParaRPr lang="pl-PL" sz="1700" b="1" dirty="0">
              <a:latin typeface="+mn-lt"/>
            </a:endParaRPr>
          </a:p>
          <a:p>
            <a:pPr algn="just">
              <a:buFont typeface="Arial" pitchFamily="34" charset="0"/>
              <a:buChar char="•"/>
            </a:pPr>
            <a:r>
              <a:rPr lang="pl-PL" sz="1700" dirty="0">
                <a:latin typeface="+mn-lt"/>
              </a:rPr>
              <a:t>W przypadku projektów w których planuje się </a:t>
            </a:r>
            <a:r>
              <a:rPr lang="pl-PL" sz="1700" b="1" dirty="0">
                <a:latin typeface="+mn-lt"/>
              </a:rPr>
              <a:t>wyposażenie pracowni TIK oraz pracowni przedmiotowych</a:t>
            </a:r>
            <a:r>
              <a:rPr lang="pl-PL" sz="1700" dirty="0">
                <a:latin typeface="+mn-lt"/>
              </a:rPr>
              <a:t>, łączny </a:t>
            </a:r>
            <a:r>
              <a:rPr lang="pl-PL" sz="1700" b="1" dirty="0">
                <a:latin typeface="+mn-lt"/>
              </a:rPr>
              <a:t>limit wydatków związanych z zakupem sprzętu nie może przekroczyć 30% wydatków projektu (włączając </a:t>
            </a:r>
            <a:r>
              <a:rPr lang="pl-PL" sz="1700" b="1" dirty="0" err="1">
                <a:latin typeface="+mn-lt"/>
              </a:rPr>
              <a:t>cross-financing</a:t>
            </a:r>
            <a:r>
              <a:rPr lang="pl-PL" sz="1700" b="1" dirty="0">
                <a:latin typeface="+mn-lt"/>
              </a:rPr>
              <a:t>).</a:t>
            </a: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2915601984"/>
      </p:ext>
    </p:extLst>
  </p:cSld>
  <p:clrMapOvr>
    <a:masterClrMapping/>
  </p:clrMapOvr>
  <p:transition spd="med">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Klauzule społeczne w zamówieniach – szczegóły w Rozdziale 33 Regulaminu konkursu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dirty="0">
              <a:solidFill>
                <a:schemeClr val="tx1"/>
              </a:solidFill>
              <a:cs typeface="Arial" pitchFamily="34" charset="0"/>
            </a:endParaRPr>
          </a:p>
          <a:p>
            <a:pPr algn="just">
              <a:buFont typeface="Arial" pitchFamily="34" charset="0"/>
              <a:buChar char="•"/>
            </a:pPr>
            <a:endParaRPr lang="pl-PL" dirty="0">
              <a:solidFill>
                <a:schemeClr val="tx1"/>
              </a:solidFill>
              <a:cs typeface="Arial" pitchFamily="34" charset="0"/>
            </a:endParaRPr>
          </a:p>
          <a:p>
            <a:pPr algn="just">
              <a:buFont typeface="Arial" pitchFamily="34" charset="0"/>
              <a:buChar char="•"/>
            </a:pPr>
            <a:r>
              <a:rPr lang="pl-PL" dirty="0">
                <a:solidFill>
                  <a:schemeClr val="tx1"/>
                </a:solidFill>
                <a:cs typeface="Arial" pitchFamily="34" charset="0"/>
              </a:rPr>
              <a:t>Mają za zadanie uwzględniać aspekty społeczne przy udzielaniu zamówień tj. mają </a:t>
            </a:r>
            <a:r>
              <a:rPr lang="pl-PL" b="1" dirty="0">
                <a:solidFill>
                  <a:schemeClr val="tx1"/>
                </a:solidFill>
              </a:rPr>
              <a:t>wyrównywać szanse w dostępie do zamówień dla podmiotów oraz osób w gorszej sytuacji;</a:t>
            </a:r>
            <a:endParaRPr lang="pl-PL" b="1" dirty="0">
              <a:solidFill>
                <a:schemeClr val="tx1"/>
              </a:solidFill>
              <a:cs typeface="Arial" pitchFamily="34" charset="0"/>
            </a:endParaRPr>
          </a:p>
          <a:p>
            <a:pPr algn="just">
              <a:buFont typeface="Arial" pitchFamily="34" charset="0"/>
              <a:buChar char="•"/>
            </a:pPr>
            <a:r>
              <a:rPr lang="pl-PL" dirty="0">
                <a:solidFill>
                  <a:schemeClr val="tx1"/>
                </a:solidFill>
                <a:cs typeface="Arial" pitchFamily="34" charset="0"/>
              </a:rPr>
              <a:t>Dotyczą zamówień udzielanych zarówno zgodnie z </a:t>
            </a:r>
            <a:r>
              <a:rPr lang="pl-PL" b="1" dirty="0">
                <a:solidFill>
                  <a:schemeClr val="tx1"/>
                </a:solidFill>
                <a:cs typeface="Arial" pitchFamily="34" charset="0"/>
              </a:rPr>
              <a:t>PZP</a:t>
            </a:r>
            <a:r>
              <a:rPr lang="pl-PL" dirty="0">
                <a:solidFill>
                  <a:schemeClr val="tx1"/>
                </a:solidFill>
                <a:cs typeface="Arial" pitchFamily="34" charset="0"/>
              </a:rPr>
              <a:t> jak i </a:t>
            </a:r>
            <a:r>
              <a:rPr lang="pl-PL" b="1" dirty="0">
                <a:solidFill>
                  <a:schemeClr val="tx1"/>
                </a:solidFill>
                <a:cs typeface="Arial" pitchFamily="34" charset="0"/>
              </a:rPr>
              <a:t>zasadą konkurencyjności</a:t>
            </a:r>
            <a:r>
              <a:rPr lang="pl-PL" dirty="0">
                <a:solidFill>
                  <a:schemeClr val="tx1"/>
                </a:solidFill>
                <a:cs typeface="Arial" pitchFamily="34" charset="0"/>
              </a:rPr>
              <a:t>;</a:t>
            </a:r>
          </a:p>
          <a:p>
            <a:pPr algn="just">
              <a:buFont typeface="Arial" pitchFamily="34" charset="0"/>
              <a:buChar char="•"/>
            </a:pPr>
            <a:r>
              <a:rPr lang="pl-PL" dirty="0">
                <a:solidFill>
                  <a:schemeClr val="tx1"/>
                </a:solidFill>
              </a:rPr>
              <a:t>Wymogi dotyczące klauzul społecznych dotyczą przeprowadzania zamówień </a:t>
            </a:r>
            <a:r>
              <a:rPr lang="pl-PL" b="1" dirty="0">
                <a:solidFill>
                  <a:schemeClr val="tx1"/>
                </a:solidFill>
              </a:rPr>
              <a:t>na każdym etapie realizacji projektu,</a:t>
            </a:r>
            <a:r>
              <a:rPr lang="pl-PL" dirty="0">
                <a:solidFill>
                  <a:schemeClr val="tx1"/>
                </a:solidFill>
              </a:rPr>
              <a:t> w tym również zamówień udzielanych przed podpisaniem umowy o dofinansowanie projektu.</a:t>
            </a:r>
          </a:p>
          <a:p>
            <a:pPr lvl="0" algn="just">
              <a:buFont typeface="Arial" pitchFamily="34" charset="0"/>
              <a:buChar char="•"/>
            </a:pPr>
            <a:r>
              <a:rPr lang="pl-PL" b="1" dirty="0">
                <a:solidFill>
                  <a:schemeClr val="tx1"/>
                </a:solidFill>
              </a:rPr>
              <a:t>Katalog zamówień, w ramach których istnieje obowiązek uwzględniania klauzul społecznych :</a:t>
            </a:r>
          </a:p>
          <a:p>
            <a:pPr lvl="1" algn="just">
              <a:buFont typeface="Arial" pitchFamily="34" charset="0"/>
              <a:buChar char="•"/>
            </a:pPr>
            <a:r>
              <a:rPr lang="pl-PL" dirty="0">
                <a:solidFill>
                  <a:schemeClr val="tx1"/>
                </a:solidFill>
              </a:rPr>
              <a:t>Usługi cateringowe.</a:t>
            </a:r>
          </a:p>
          <a:p>
            <a:pPr lvl="1" algn="just">
              <a:buFont typeface="Arial" pitchFamily="34" charset="0"/>
              <a:buChar char="•"/>
            </a:pPr>
            <a:r>
              <a:rPr lang="pl-PL" dirty="0">
                <a:solidFill>
                  <a:schemeClr val="tx1"/>
                </a:solidFill>
              </a:rPr>
              <a:t>Zamówienia materiałów informacyjno – promocyjnych lub usług poligraficznych.</a:t>
            </a:r>
          </a:p>
          <a:p>
            <a:pPr lvl="1" algn="just">
              <a:buFont typeface="Arial" pitchFamily="34" charset="0"/>
              <a:buChar char="•"/>
            </a:pPr>
            <a:r>
              <a:rPr lang="pl-PL" dirty="0">
                <a:solidFill>
                  <a:schemeClr val="tx1"/>
                </a:solidFill>
              </a:rPr>
              <a:t>Wynajem pomieszczeń.</a:t>
            </a:r>
          </a:p>
          <a:p>
            <a:pPr lvl="1" algn="just">
              <a:buFont typeface="Arial" pitchFamily="34" charset="0"/>
              <a:buChar char="•"/>
            </a:pPr>
            <a:r>
              <a:rPr lang="pl-PL" dirty="0">
                <a:solidFill>
                  <a:schemeClr val="tx1"/>
                </a:solidFill>
              </a:rPr>
              <a:t>Usługi sprzątania.</a:t>
            </a:r>
          </a:p>
          <a:p>
            <a:pPr lvl="0" algn="just">
              <a:buFont typeface="Arial" pitchFamily="34" charset="0"/>
              <a:buChar char="•"/>
            </a:pPr>
            <a:r>
              <a:rPr lang="pl-PL" dirty="0">
                <a:solidFill>
                  <a:schemeClr val="tx1"/>
                </a:solidFill>
              </a:rPr>
              <a:t>Przykłady stosowania klauzul społecznych są podane w Regulaminie konkursu w Rozdziale 33</a:t>
            </a:r>
          </a:p>
          <a:p>
            <a:pPr algn="just"/>
            <a:endParaRPr lang="pl-PL" dirty="0">
              <a:solidFill>
                <a:schemeClr val="tx1"/>
              </a:solidFill>
            </a:endParaRPr>
          </a:p>
          <a:p>
            <a:pPr algn="ctr"/>
            <a:endParaRPr lang="pl-PL" dirty="0">
              <a:solidFill>
                <a:schemeClr val="tx1"/>
              </a:solidFill>
              <a:latin typeface="Arial" pitchFamily="34" charset="0"/>
              <a:cs typeface="Arial" pitchFamily="34" charset="0"/>
            </a:endParaRPr>
          </a:p>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700" b="1" i="1" u="sng"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xmlns="" val="223642098"/>
      </p:ext>
    </p:extLst>
  </p:cSld>
  <p:clrMapOvr>
    <a:masterClrMapping/>
  </p:clrMapOvr>
  <p:transition spd="med">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84</a:t>
            </a:fld>
            <a:endParaRPr lang="pl-PL" altLang="pl-PL"/>
          </a:p>
        </p:txBody>
      </p:sp>
      <p:graphicFrame>
        <p:nvGraphicFramePr>
          <p:cNvPr id="6" name="Diagram 5"/>
          <p:cNvGraphicFramePr/>
          <p:nvPr>
            <p:extLst>
              <p:ext uri="{D42A27DB-BD31-4B8C-83A1-F6EECF244321}">
                <p14:modId xmlns:p14="http://schemas.microsoft.com/office/powerpoint/2010/main" xmlns="" val="1621310288"/>
              </p:ext>
            </p:extLst>
          </p:nvPr>
        </p:nvGraphicFramePr>
        <p:xfrm>
          <a:off x="0" y="980728"/>
          <a:ext cx="9144000" cy="58772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52476897"/>
      </p:ext>
    </p:extLst>
  </p:cSld>
  <p:clrMapOvr>
    <a:masterClrMapping/>
  </p:clrMapOvr>
  <p:transition spd="med">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85</a:t>
            </a:fld>
            <a:endParaRPr lang="pl-PL" altLang="pl-PL"/>
          </a:p>
        </p:txBody>
      </p:sp>
      <p:graphicFrame>
        <p:nvGraphicFramePr>
          <p:cNvPr id="6" name="Diagram 5"/>
          <p:cNvGraphicFramePr/>
          <p:nvPr>
            <p:extLst>
              <p:ext uri="{D42A27DB-BD31-4B8C-83A1-F6EECF244321}">
                <p14:modId xmlns:p14="http://schemas.microsoft.com/office/powerpoint/2010/main" xmlns="" val="1219671527"/>
              </p:ext>
            </p:extLst>
          </p:nvPr>
        </p:nvGraphicFramePr>
        <p:xfrm>
          <a:off x="0" y="980728"/>
          <a:ext cx="9144000" cy="58772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2087356879"/>
      </p:ext>
    </p:extLst>
  </p:cSld>
  <p:clrMapOvr>
    <a:masterClrMapping/>
  </p:clrMapOvr>
  <p:transition spd="med">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86</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pl-PL" sz="1600" dirty="0"/>
          </a:p>
          <a:p>
            <a:pPr algn="just">
              <a:buFont typeface="Arial" pitchFamily="34" charset="0"/>
              <a:buChar char="•"/>
            </a:pPr>
            <a:r>
              <a:rPr lang="pl-PL" sz="2800" b="1" dirty="0">
                <a:solidFill>
                  <a:schemeClr val="tx1"/>
                </a:solidFill>
              </a:rPr>
              <a:t>sierpień 2017 roku</a:t>
            </a:r>
            <a:r>
              <a:rPr lang="pl-PL" sz="2800" dirty="0">
                <a:solidFill>
                  <a:schemeClr val="tx1"/>
                </a:solidFill>
              </a:rPr>
              <a:t>, w przypadku gdy ocenie formalno-merytorycznej i za zgodność ze strategią ZIT podlegać będzie </a:t>
            </a:r>
            <a:r>
              <a:rPr lang="pl-PL" sz="2800" b="1" dirty="0">
                <a:solidFill>
                  <a:schemeClr val="tx1"/>
                </a:solidFill>
              </a:rPr>
              <a:t>do 150 </a:t>
            </a:r>
            <a:r>
              <a:rPr lang="pl-PL" sz="2800" dirty="0">
                <a:solidFill>
                  <a:schemeClr val="tx1"/>
                </a:solidFill>
              </a:rPr>
              <a:t>wniosków, </a:t>
            </a:r>
          </a:p>
          <a:p>
            <a:pPr algn="just"/>
            <a:endParaRPr lang="pl-PL" sz="2800" dirty="0">
              <a:solidFill>
                <a:schemeClr val="tx1"/>
              </a:solidFill>
            </a:endParaRPr>
          </a:p>
          <a:p>
            <a:pPr algn="just">
              <a:buFont typeface="Arial" pitchFamily="34" charset="0"/>
              <a:buChar char="•"/>
            </a:pPr>
            <a:r>
              <a:rPr lang="pl-PL" sz="2800" b="1" dirty="0">
                <a:solidFill>
                  <a:schemeClr val="tx1"/>
                </a:solidFill>
              </a:rPr>
              <a:t>wrzesień 2017 roku</a:t>
            </a:r>
            <a:r>
              <a:rPr lang="pl-PL" sz="2800" dirty="0">
                <a:solidFill>
                  <a:schemeClr val="tx1"/>
                </a:solidFill>
              </a:rPr>
              <a:t>, w przypadku gdy ocenie formalno-merytorycznej i za zgodność ze strategią ZIT podlegać będzie </a:t>
            </a:r>
            <a:r>
              <a:rPr lang="pl-PL" sz="2800" b="1" dirty="0">
                <a:solidFill>
                  <a:schemeClr val="tx1"/>
                </a:solidFill>
              </a:rPr>
              <a:t>powyżej 150 wniosków. </a:t>
            </a:r>
          </a:p>
          <a:p>
            <a:pPr algn="just"/>
            <a:endParaRPr lang="pl-PL" sz="1600" b="1" u="sng" dirty="0">
              <a:solidFill>
                <a:schemeClr val="tx1"/>
              </a:solidFill>
            </a:endParaRPr>
          </a:p>
          <a:p>
            <a:pPr algn="just"/>
            <a:endParaRPr lang="pl-PL" sz="1600" dirty="0">
              <a:solidFill>
                <a:prstClr val="black"/>
              </a:solidFill>
            </a:endParaRPr>
          </a:p>
          <a:p>
            <a:pPr marL="285750" indent="-285750" algn="just">
              <a:buFontTx/>
              <a:buChar char="-"/>
            </a:pPr>
            <a:endParaRPr lang="pl-PL" sz="1600" dirty="0">
              <a:solidFill>
                <a:prstClr val="black"/>
              </a:solidFill>
            </a:endParaRPr>
          </a:p>
          <a:p>
            <a:pPr marL="285750" indent="-285750" algn="just">
              <a:buFontTx/>
              <a:buChar char="-"/>
            </a:pPr>
            <a:endParaRPr lang="pl-PL" sz="1600" dirty="0">
              <a:solidFill>
                <a:prstClr val="black"/>
              </a:solidFill>
            </a:endParaRPr>
          </a:p>
        </p:txBody>
      </p:sp>
      <p:sp>
        <p:nvSpPr>
          <p:cNvPr id="8" name="Prostokąt 7"/>
          <p:cNvSpPr/>
          <p:nvPr/>
        </p:nvSpPr>
        <p:spPr>
          <a:xfrm>
            <a:off x="323528" y="1196752"/>
            <a:ext cx="8496944" cy="523220"/>
          </a:xfrm>
          <a:prstGeom prst="rect">
            <a:avLst/>
          </a:prstGeom>
        </p:spPr>
        <p:txBody>
          <a:bodyPr wrap="square">
            <a:spAutoFit/>
          </a:bodyPr>
          <a:lstStyle/>
          <a:p>
            <a:pPr algn="ctr"/>
            <a:r>
              <a:rPr lang="pl-PL" sz="2800" b="1" dirty="0">
                <a:solidFill>
                  <a:prstClr val="black"/>
                </a:solidFill>
                <a:latin typeface="+mn-lt"/>
              </a:rPr>
              <a:t>Orientacyjny termin rozstrzygnięcia konkursu</a:t>
            </a:r>
          </a:p>
        </p:txBody>
      </p:sp>
      <p:sp>
        <p:nvSpPr>
          <p:cNvPr id="9" name="Rectangle 1"/>
          <p:cNvSpPr>
            <a:spLocks noChangeArrowheads="1"/>
          </p:cNvSpPr>
          <p:nvPr/>
        </p:nvSpPr>
        <p:spPr bwMode="auto">
          <a:xfrm>
            <a:off x="467544" y="2828242"/>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xmlns="" val="1204935927"/>
      </p:ext>
    </p:extLst>
  </p:cSld>
  <p:clrMapOvr>
    <a:masterClrMapping/>
  </p:clrMapOvr>
  <p:transition spd="med">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87</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600" dirty="0">
              <a:solidFill>
                <a:prstClr val="black"/>
              </a:solidFill>
            </a:endParaRPr>
          </a:p>
          <a:p>
            <a:pPr marL="285750" indent="-285750" algn="ctr"/>
            <a:r>
              <a:rPr lang="pl-PL" sz="3200" dirty="0" err="1">
                <a:solidFill>
                  <a:prstClr val="black"/>
                </a:solidFill>
                <a:hlinkClick r:id="rId4"/>
              </a:rPr>
              <a:t>pife@dolnyslask.pl</a:t>
            </a:r>
            <a:endParaRPr lang="pl-PL" sz="3200" dirty="0">
              <a:solidFill>
                <a:prstClr val="black"/>
              </a:solidFill>
            </a:endParaRPr>
          </a:p>
          <a:p>
            <a:pPr marL="285750" indent="-285750" algn="ctr">
              <a:buFontTx/>
              <a:buChar char="-"/>
            </a:pPr>
            <a:endParaRPr lang="pl-PL" sz="3200" dirty="0">
              <a:solidFill>
                <a:prstClr val="black"/>
              </a:solidFill>
            </a:endParaRPr>
          </a:p>
          <a:p>
            <a:pPr marL="285750" indent="-285750" algn="ctr">
              <a:buFontTx/>
              <a:buChar char="-"/>
            </a:pPr>
            <a:endParaRPr lang="pl-PL" sz="3200" dirty="0">
              <a:solidFill>
                <a:prstClr val="black"/>
              </a:solidFill>
            </a:endParaRPr>
          </a:p>
          <a:p>
            <a:pPr algn="ctr"/>
            <a:r>
              <a:rPr lang="pl-PL" sz="3200" dirty="0">
                <a:solidFill>
                  <a:prstClr val="black"/>
                </a:solidFill>
              </a:rPr>
              <a:t>Odpowiedzi na najczęściej zadawane pytania będą zamieszczane na stronie: </a:t>
            </a:r>
            <a:r>
              <a:rPr lang="pl-PL" sz="3200" dirty="0" err="1">
                <a:solidFill>
                  <a:prstClr val="black"/>
                </a:solidFill>
                <a:hlinkClick r:id="rId5"/>
              </a:rPr>
              <a:t>www.rpo.dolnyslask.pl</a:t>
            </a:r>
            <a:endParaRPr lang="pl-PL" sz="3200" dirty="0">
              <a:solidFill>
                <a:prstClr val="black"/>
              </a:solidFill>
            </a:endParaRPr>
          </a:p>
          <a:p>
            <a:pPr algn="just"/>
            <a:endParaRPr lang="pl-PL" sz="1600" dirty="0">
              <a:solidFill>
                <a:prstClr val="black"/>
              </a:solidFill>
            </a:endParaRPr>
          </a:p>
          <a:p>
            <a:pPr marL="285750" indent="-285750" algn="just"/>
            <a:endParaRPr lang="pl-PL" sz="1600" dirty="0">
              <a:solidFill>
                <a:prstClr val="black"/>
              </a:solidFill>
            </a:endParaRPr>
          </a:p>
        </p:txBody>
      </p:sp>
      <p:sp>
        <p:nvSpPr>
          <p:cNvPr id="8" name="Prostokąt 7"/>
          <p:cNvSpPr/>
          <p:nvPr/>
        </p:nvSpPr>
        <p:spPr>
          <a:xfrm>
            <a:off x="467544" y="980728"/>
            <a:ext cx="8425756" cy="707886"/>
          </a:xfrm>
          <a:prstGeom prst="rect">
            <a:avLst/>
          </a:prstGeom>
        </p:spPr>
        <p:txBody>
          <a:bodyPr wrap="square">
            <a:spAutoFit/>
          </a:bodyPr>
          <a:lstStyle/>
          <a:p>
            <a:pPr algn="ctr"/>
            <a:r>
              <a:rPr lang="pl-PL" sz="2000" b="1" dirty="0">
                <a:solidFill>
                  <a:prstClr val="black"/>
                </a:solidFill>
                <a:latin typeface="+mn-lt"/>
              </a:rPr>
              <a:t>IOK udziela wyjaśnień w kwestiach dotyczących konkursów i odpowiedzi </a:t>
            </a:r>
            <a:br>
              <a:rPr lang="pl-PL" sz="2000" b="1" dirty="0">
                <a:solidFill>
                  <a:prstClr val="black"/>
                </a:solidFill>
                <a:latin typeface="+mn-lt"/>
              </a:rPr>
            </a:br>
            <a:r>
              <a:rPr lang="pl-PL" sz="2000" b="1" dirty="0">
                <a:solidFill>
                  <a:prstClr val="black"/>
                </a:solidFill>
                <a:latin typeface="+mn-lt"/>
              </a:rPr>
              <a:t>na zapytania indywidualne kierowane na adres poczty elektronicznej:</a:t>
            </a:r>
          </a:p>
        </p:txBody>
      </p:sp>
      <p:sp>
        <p:nvSpPr>
          <p:cNvPr id="9" name="Rectangle 1"/>
          <p:cNvSpPr>
            <a:spLocks noChangeArrowheads="1"/>
          </p:cNvSpPr>
          <p:nvPr/>
        </p:nvSpPr>
        <p:spPr bwMode="auto">
          <a:xfrm>
            <a:off x="467544" y="2197117"/>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xmlns="" val="4125677417"/>
      </p:ext>
    </p:extLst>
  </p:cSld>
  <p:clrMapOvr>
    <a:masterClrMapping/>
  </p:clrMapOvr>
  <p:transition spd="med">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88</a:t>
            </a:fld>
            <a:endParaRPr lang="pl-PL" altLang="pl-PL"/>
          </a:p>
        </p:txBody>
      </p:sp>
      <p:sp>
        <p:nvSpPr>
          <p:cNvPr id="8" name="Text Box 3"/>
          <p:cNvSpPr txBox="1">
            <a:spLocks noChangeArrowheads="1"/>
          </p:cNvSpPr>
          <p:nvPr/>
        </p:nvSpPr>
        <p:spPr bwMode="auto">
          <a:xfrm>
            <a:off x="323528" y="1196752"/>
            <a:ext cx="8280400" cy="4372608"/>
          </a:xfrm>
          <a:prstGeom prst="rect">
            <a:avLst/>
          </a:prstGeom>
          <a:noFill/>
          <a:ln w="36000">
            <a:noFill/>
            <a:round/>
            <a:headEnd/>
            <a:tailEnd/>
          </a:ln>
        </p:spPr>
        <p:txBody>
          <a:bodyPr lIns="90000" tIns="46800" rIns="90000" bIns="46800">
            <a:spAutoFit/>
          </a:bodyP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Urząd Marszałkowski Województwa Dolnośląskiego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Departament Funduszy Europejskich</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Wydziała Zarządzania RPO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dirty="0"/>
              <a:t>www.rpo.dolnyslask.pl      </a:t>
            </a:r>
            <a:endParaRPr lang="pl-PL" sz="2000" b="1" dirty="0">
              <a:solidFill>
                <a:srgbClr val="000000"/>
              </a:solidFill>
            </a:endParaRPr>
          </a:p>
          <a:p>
            <a:pPr algn="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3200" b="1" i="1" dirty="0">
              <a:solidFill>
                <a:srgbClr val="000000"/>
              </a:solidFill>
            </a:endParaRPr>
          </a:p>
          <a:p>
            <a:pPr algn="ct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200" b="1" i="1" dirty="0">
                <a:solidFill>
                  <a:srgbClr val="000000"/>
                </a:solidFill>
              </a:rPr>
              <a:t>Dziękuję za uwagę</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i="1"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i="1" dirty="0">
                <a:solidFill>
                  <a:srgbClr val="000000"/>
                </a:solidFill>
              </a:rPr>
              <a:t> </a:t>
            </a: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200" dirty="0">
                <a:solidFill>
                  <a:srgbClr val="000000"/>
                </a:solidFill>
              </a:rPr>
              <a:t/>
            </a:r>
            <a:br>
              <a:rPr lang="pl-PL" sz="1200" dirty="0">
                <a:solidFill>
                  <a:srgbClr val="000000"/>
                </a:solidFill>
              </a:rPr>
            </a:br>
            <a:endParaRPr lang="pl-PL" sz="1200" dirty="0">
              <a:solidFill>
                <a:srgbClr val="000000"/>
              </a:solidFill>
            </a:endParaRPr>
          </a:p>
        </p:txBody>
      </p:sp>
    </p:spTree>
    <p:extLst>
      <p:ext uri="{BB962C8B-B14F-4D97-AF65-F5344CB8AC3E}">
        <p14:creationId xmlns:p14="http://schemas.microsoft.com/office/powerpoint/2010/main" xmlns="" val="574052897"/>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a:bodyPr>
          <a:lstStyle/>
          <a:p>
            <a:pPr algn="ctr"/>
            <a:endParaRPr lang="pl-PL" sz="2000" b="1" dirty="0">
              <a:latin typeface="+mn-lt"/>
              <a:cs typeface="Arial" pitchFamily="34" charset="0"/>
            </a:endParaRPr>
          </a:p>
          <a:p>
            <a:pPr algn="just"/>
            <a:r>
              <a:rPr lang="pl-PL" b="1" dirty="0">
                <a:latin typeface="+mn-lt"/>
              </a:rPr>
              <a:t>Placówka systemu oświaty prowadząca kształcenie ogólne </a:t>
            </a:r>
            <a:r>
              <a:rPr lang="pl-PL" dirty="0">
                <a:latin typeface="+mn-lt"/>
              </a:rPr>
              <a:t>– placówka w rozumieniu art. 2 </a:t>
            </a:r>
            <a:r>
              <a:rPr lang="pl-PL" dirty="0" err="1">
                <a:latin typeface="+mn-lt"/>
              </a:rPr>
              <a:t>pkt</a:t>
            </a:r>
            <a:r>
              <a:rPr lang="pl-PL" dirty="0">
                <a:latin typeface="+mn-lt"/>
              </a:rPr>
              <a:t> 5 i 7 ustawy o systemie oświaty.</a:t>
            </a:r>
          </a:p>
          <a:p>
            <a:pPr algn="just"/>
            <a:endParaRPr lang="pl-PL" dirty="0">
              <a:latin typeface="+mn-lt"/>
            </a:endParaRPr>
          </a:p>
          <a:p>
            <a:pPr algn="just"/>
            <a:r>
              <a:rPr lang="pl-PL" sz="1400" u="sng" dirty="0">
                <a:latin typeface="+mn-lt"/>
              </a:rPr>
              <a:t>art. 2 </a:t>
            </a:r>
            <a:r>
              <a:rPr lang="pl-PL" sz="1400" u="sng" dirty="0" err="1">
                <a:latin typeface="+mn-lt"/>
              </a:rPr>
              <a:t>pkt</a:t>
            </a:r>
            <a:r>
              <a:rPr lang="pl-PL" sz="1400" u="sng" dirty="0">
                <a:latin typeface="+mn-lt"/>
              </a:rPr>
              <a:t> 5:</a:t>
            </a:r>
          </a:p>
          <a:p>
            <a:pPr algn="just"/>
            <a:r>
              <a:rPr lang="pl-PL" sz="1400" dirty="0">
                <a:latin typeface="+mn-lt"/>
              </a:rPr>
              <a:t>młodzieżowe ośrodki wychowawcze, młodzieżowe ośrodki socjoterapii, specjalne ośrodki szkolno-wychowawcze oraz specjalne ośrodki wychowawcze dla dzieci i młodzieży wymagających stosowania specjalnej organizacji nauki, metod pracy i wychowania, a także ośrodki umożliwiające dzieciom i młodzieży, o których mowa w art. 16 ust. 7 </a:t>
            </a:r>
            <a:r>
              <a:rPr lang="pl-PL" sz="1400" i="1" dirty="0">
                <a:latin typeface="+mn-lt"/>
              </a:rPr>
              <a:t>(dzieci i młodzieży upośledzone umysłowo w stopniu głębokim uczestniczące w zajęciach rewalidacyjno-wychowawczych)</a:t>
            </a:r>
            <a:r>
              <a:rPr lang="pl-PL" sz="1400" dirty="0">
                <a:latin typeface="+mn-lt"/>
              </a:rPr>
              <a:t>, a także dzieciom i młodzieży z upośledzeniem umysłowym z </a:t>
            </a:r>
            <a:r>
              <a:rPr lang="pl-PL" sz="1400" dirty="0" err="1">
                <a:latin typeface="+mn-lt"/>
              </a:rPr>
              <a:t>niepełnosprawnościami</a:t>
            </a:r>
            <a:r>
              <a:rPr lang="pl-PL" sz="1400" dirty="0">
                <a:latin typeface="+mn-lt"/>
              </a:rPr>
              <a:t> sprzężonymi realizację odpowiednio obowiązku, o którym mowa w art. 14 ust. 3 </a:t>
            </a:r>
            <a:r>
              <a:rPr lang="pl-PL" sz="1400" i="1" dirty="0">
                <a:latin typeface="+mn-lt"/>
              </a:rPr>
              <a:t>(przygotowanie przedszkolne)</a:t>
            </a:r>
            <a:r>
              <a:rPr lang="pl-PL" sz="1400" dirty="0">
                <a:latin typeface="+mn-lt"/>
              </a:rPr>
              <a:t>, obowiązku szkolnego i obowiązku nauki;</a:t>
            </a:r>
          </a:p>
          <a:p>
            <a:pPr algn="just"/>
            <a:r>
              <a:rPr lang="pl-PL" sz="1400" u="sng" dirty="0">
                <a:latin typeface="+mn-lt"/>
              </a:rPr>
              <a:t>art. 2 </a:t>
            </a:r>
            <a:r>
              <a:rPr lang="pl-PL" sz="1400" u="sng" dirty="0" err="1">
                <a:latin typeface="+mn-lt"/>
              </a:rPr>
              <a:t>pkt</a:t>
            </a:r>
            <a:r>
              <a:rPr lang="pl-PL" sz="1400" u="sng" dirty="0">
                <a:latin typeface="+mn-lt"/>
              </a:rPr>
              <a:t> 7:</a:t>
            </a:r>
          </a:p>
          <a:p>
            <a:pPr algn="just"/>
            <a:r>
              <a:rPr lang="pl-PL" sz="1400" dirty="0">
                <a:latin typeface="+mn-lt"/>
              </a:rPr>
              <a:t>placówki zapewniające opiekę i wychowanie uczniom w okresie pobierania nauki poza miejscem stałego zamieszkania;</a:t>
            </a:r>
            <a:endParaRPr lang="pl-PL" sz="1400" u="sng" dirty="0">
              <a:latin typeface="+mn-lt"/>
            </a:endParaRPr>
          </a:p>
          <a:p>
            <a:pPr algn="just"/>
            <a:endParaRPr lang="pl-PL" sz="1400" u="sng" dirty="0"/>
          </a:p>
          <a:p>
            <a:pPr algn="just"/>
            <a:endParaRPr lang="pl-PL" sz="1400" dirty="0"/>
          </a:p>
        </p:txBody>
      </p:sp>
      <p:sp>
        <p:nvSpPr>
          <p:cNvPr id="9" name="Prostokąt 8"/>
          <p:cNvSpPr/>
          <p:nvPr/>
        </p:nvSpPr>
        <p:spPr>
          <a:xfrm>
            <a:off x="1110680" y="1268760"/>
            <a:ext cx="6161495" cy="523220"/>
          </a:xfrm>
          <a:prstGeom prst="rect">
            <a:avLst/>
          </a:prstGeom>
        </p:spPr>
        <p:txBody>
          <a:bodyPr wrap="none">
            <a:spAutoFit/>
          </a:bodyPr>
          <a:lstStyle/>
          <a:p>
            <a:pPr algn="ctr" eaLnBrk="1" hangingPunct="1"/>
            <a:r>
              <a:rPr lang="pl-PL" altLang="pl-PL" sz="2800" b="1" dirty="0">
                <a:latin typeface="+mn-lt"/>
                <a:cs typeface="Arial" pitchFamily="34" charset="0"/>
              </a:rPr>
              <a:t>Uczestnicy projektu w Działaniu 10.2 </a:t>
            </a:r>
            <a:r>
              <a:rPr lang="pl-PL" altLang="pl-PL" sz="2800" b="1" dirty="0" err="1">
                <a:latin typeface="+mn-lt"/>
                <a:cs typeface="Arial" pitchFamily="34" charset="0"/>
              </a:rPr>
              <a:t>cd</a:t>
            </a:r>
            <a:r>
              <a:rPr lang="pl-PL" altLang="pl-PL" sz="2800" b="1" dirty="0">
                <a:latin typeface="+mn-lt"/>
                <a:cs typeface="Arial" pitchFamily="34" charset="0"/>
              </a:rPr>
              <a:t>.</a:t>
            </a:r>
          </a:p>
        </p:txBody>
      </p:sp>
    </p:spTree>
    <p:extLst>
      <p:ext uri="{BB962C8B-B14F-4D97-AF65-F5344CB8AC3E}">
        <p14:creationId xmlns:p14="http://schemas.microsoft.com/office/powerpoint/2010/main" xmlns="" val="2125708592"/>
      </p:ext>
    </p:extLst>
  </p:cSld>
  <p:clrMapOvr>
    <a:masterClrMapping/>
  </p:clrMapOvr>
  <p:transition spd="med">
    <p:fade/>
  </p:transition>
</p:sld>
</file>

<file path=ppt/theme/theme1.xml><?xml version="1.0" encoding="utf-8"?>
<a:theme xmlns:a="http://schemas.openxmlformats.org/drawingml/2006/main" name="plik">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ormAutofit/>
      </a:bodyPr>
      <a:lstStyle>
        <a:defPPr>
          <a:defRPr b="1" dirty="0" smtClean="0"/>
        </a:defPPr>
      </a:lstStyle>
    </a:tx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plik</Template>
  <TotalTime>9648</TotalTime>
  <Words>7040</Words>
  <Application>Microsoft Office PowerPoint</Application>
  <PresentationFormat>Pokaz na ekranie (4:3)</PresentationFormat>
  <Paragraphs>1272</Paragraphs>
  <Slides>88</Slides>
  <Notes>88</Notes>
  <HiddenSlides>0</HiddenSlides>
  <MMClips>0</MMClips>
  <ScaleCrop>false</ScaleCrop>
  <HeadingPairs>
    <vt:vector size="4" baseType="variant">
      <vt:variant>
        <vt:lpstr>Motyw</vt:lpstr>
      </vt:variant>
      <vt:variant>
        <vt:i4>1</vt:i4>
      </vt:variant>
      <vt:variant>
        <vt:lpstr>Tytuły slajdów</vt:lpstr>
      </vt:variant>
      <vt:variant>
        <vt:i4>88</vt:i4>
      </vt:variant>
    </vt:vector>
  </HeadingPairs>
  <TitlesOfParts>
    <vt:vector size="89" baseType="lpstr">
      <vt:lpstr>plik</vt:lpstr>
      <vt:lpstr>Slajd 1</vt:lpstr>
      <vt:lpstr>Slajd 2</vt:lpstr>
      <vt:lpstr>Slajd 3</vt:lpstr>
      <vt:lpstr>Slajd 4</vt:lpstr>
      <vt:lpstr>Kwoty środków europejskich przeznaczone na konkurs</vt:lpstr>
      <vt:lpstr>Slajd 6</vt:lpstr>
      <vt:lpstr>Slajd 7</vt:lpstr>
      <vt:lpstr>Slajd 8</vt:lpstr>
      <vt:lpstr>Slajd 9</vt:lpstr>
      <vt:lpstr>Kryteria dostępu czyli podstawowe warunki do spełnienia</vt:lpstr>
      <vt:lpstr>Kryteria dostępu czyli podstawowe warunki do spełnienia</vt:lpstr>
      <vt:lpstr>Kryteria dostępu czyli podstawowe warunki do spełnienia</vt:lpstr>
      <vt:lpstr>Wyniki z egzaminów zewnętrznych</vt:lpstr>
      <vt:lpstr>Wyniki z egzaminów zewnętrznych cd.</vt:lpstr>
      <vt:lpstr>Wyniki z egzaminów zewnętrznych cd.</vt:lpstr>
      <vt:lpstr>Wyniki z egzaminów zewnętrznych cd.</vt:lpstr>
      <vt:lpstr>Kryteria dostępu czyli podstawowe warunki do spełnienia</vt:lpstr>
      <vt:lpstr>Kryteria dostępu czyli podstawowe warunki do spełnienia</vt:lpstr>
      <vt:lpstr>Kryteria dostępu czyli podstawowe warunki do spełnienia</vt:lpstr>
      <vt:lpstr>Diagnoza potrzeb edukacyjnych</vt:lpstr>
      <vt:lpstr>Kryteria formalne – 12 kryteriów szczegółowo opisane w Załączniku nr 1  Weryfikowane na zasadzie Tak/Nie/Nie dotyczy</vt:lpstr>
      <vt:lpstr>Kryteria formalne cd.</vt:lpstr>
      <vt:lpstr>Kryteria formalne cd.</vt:lpstr>
      <vt:lpstr>Kryteria formalne cd.</vt:lpstr>
      <vt:lpstr>Kryteria formalne cd.</vt:lpstr>
      <vt:lpstr>Kryteria formalne cd.</vt:lpstr>
      <vt:lpstr>Kryteria merytoryczne – 11 kryteriów szczegółowo opisane w Załączniku nr 1  punktowane i z możliwością oceny warunkowej</vt:lpstr>
      <vt:lpstr>Kryteria merytoryczne cd.</vt:lpstr>
      <vt:lpstr>Kryteria merytoryczne cd.</vt:lpstr>
      <vt:lpstr>Kryteria merytoryczne cd.</vt:lpstr>
      <vt:lpstr>Kryteria merytoryczne cd.</vt:lpstr>
      <vt:lpstr>Kryteria merytoryczne cd.</vt:lpstr>
      <vt:lpstr>Kryteria horyzontalne – 4 kryteria szczegółowo opisane w Załączniku nr 1 i Regulaminie konkursu Rozdział 8</vt:lpstr>
      <vt:lpstr>Kryteria horyzontalne cd.</vt:lpstr>
      <vt:lpstr>Wskaźniki w ramach Działania 10.2</vt:lpstr>
      <vt:lpstr>Wskaźniki programowe – 5 wskaźników produktu</vt:lpstr>
      <vt:lpstr>Wskaźniki programowe – 5 wskaźników produktu cd.</vt:lpstr>
      <vt:lpstr>Wskaźniki programowe – 5 wskaźników produktu cd.</vt:lpstr>
      <vt:lpstr>Wskaźniki programowe – 4 wskaźniki rezultatu bezpośredniego</vt:lpstr>
      <vt:lpstr>Wskaźniki programowe – 4 wskaźniki rezultatu bezpośredniego cd.</vt:lpstr>
      <vt:lpstr>Wskaźniki projektowe</vt:lpstr>
      <vt:lpstr>Wskaźniki horyzontalne – 3 wskaźniki horyzontalne</vt:lpstr>
      <vt:lpstr>Wskaźniki horyzontalne – 3 wskaźniki horyzontalne cd.</vt:lpstr>
      <vt:lpstr>Przedmiot konkursu</vt:lpstr>
      <vt:lpstr>Przedmiot konkursu cd.</vt:lpstr>
      <vt:lpstr>Przedmiot konkursu – Załącznik nr 4  Standardy realizacji form wsparcia</vt:lpstr>
      <vt:lpstr>Przedmiot konkursu – Załącznik nr 4  Standardy realizacji form wsparcia</vt:lpstr>
      <vt:lpstr>TYP 10.2.A – Kompetencje kluczowe</vt:lpstr>
      <vt:lpstr>TYP 10.2.A</vt:lpstr>
      <vt:lpstr>TYP 10.2.A – projekty edukacyjne</vt:lpstr>
      <vt:lpstr>TYP 10.2.A – wyposażenie w TIK</vt:lpstr>
      <vt:lpstr>TYP 10.2.A – warunki wyposażania w TIK</vt:lpstr>
      <vt:lpstr>TYP 10.2.A – sieci komputerowe lub bezprzewodowe</vt:lpstr>
      <vt:lpstr>TYP 10.2.B – Nauczanie eksperymentalne</vt:lpstr>
      <vt:lpstr>TYP 10.2.B – Nauczanie eksperymentalne</vt:lpstr>
      <vt:lpstr>TYP 10.2.B – Wyposażenie pracowni przyrodniczych</vt:lpstr>
      <vt:lpstr>TYP 10.2.B – Wyposażenie pracowni matematyki</vt:lpstr>
      <vt:lpstr>TYP 10.2.B – Kompetencje uczniów</vt:lpstr>
      <vt:lpstr>TYP 10.2.C – Pomoc stypendialna</vt:lpstr>
      <vt:lpstr>TYP 10.2.C – Regulamin pomocy stypendialnej</vt:lpstr>
      <vt:lpstr>TYP 10.2.C – Uczeń szczególnie uzdolniony</vt:lpstr>
      <vt:lpstr>TYP 10.2.C – Zasady pomocy stypendialnej</vt:lpstr>
      <vt:lpstr>TYP 10.2.D – Indywidualizacja</vt:lpstr>
      <vt:lpstr>TYP 10.2.D – formy wsparcia</vt:lpstr>
      <vt:lpstr>TYP 10.2.D – warunek zakupu doposażenia</vt:lpstr>
      <vt:lpstr>TYP 10.2.D – doposażenie</vt:lpstr>
      <vt:lpstr>TYP 10.2.D – sposoby realizacji indywidualizacji</vt:lpstr>
      <vt:lpstr>TYP 10.2.D – kompleksowe programy wspomagania (KPW)</vt:lpstr>
      <vt:lpstr>TYP 10.2.D – zajęcia uzupełniające ofertę</vt:lpstr>
      <vt:lpstr>TYP 10.2.E – Doradztwo i opieka psychologiczno-pedagogiczna</vt:lpstr>
      <vt:lpstr>TYP 10.2.D i 10.2.E a uczniowie uzdolnieni</vt:lpstr>
      <vt:lpstr>TYP 10.2.F – doradztwo edukacyjno-zawodowe</vt:lpstr>
      <vt:lpstr>TYP 10.2.F – doradztwo edukacyjno-zawodowe</vt:lpstr>
      <vt:lpstr>TYP 10.2.F – SPInKa</vt:lpstr>
      <vt:lpstr>TYP 10.2.G – doskonalenie nauczycieli </vt:lpstr>
      <vt:lpstr>TYP 10.2.G – kompetencje cyfrowe nauczycieli</vt:lpstr>
      <vt:lpstr>TYP 10.2.G – kompetencje cyfrowe nauczycieli cd.</vt:lpstr>
      <vt:lpstr>TYP 10.2.G – kompetencje z indywidualizacji nauczania</vt:lpstr>
      <vt:lpstr>TYP 10.2.H – doskonalenie nauczycieli</vt:lpstr>
      <vt:lpstr>TYP 10.2.G i H – formy wsparcia</vt:lpstr>
      <vt:lpstr>Cross-financing i zakup środków trwałych</vt:lpstr>
      <vt:lpstr>Limity</vt:lpstr>
      <vt:lpstr>Klauzule społeczne w zamówieniach – szczegóły w Rozdziale 33 Regulaminu konkursu</vt:lpstr>
      <vt:lpstr>Slajd 84</vt:lpstr>
      <vt:lpstr>Slajd 85</vt:lpstr>
      <vt:lpstr>Slajd 86</vt:lpstr>
      <vt:lpstr>Slajd 87</vt:lpstr>
      <vt:lpstr>Slajd 88</vt:lpstr>
    </vt:vector>
  </TitlesOfParts>
  <Company>SONIK &amp; SONIK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jkowalczyk</dc:creator>
  <cp:lastModifiedBy>dszafko</cp:lastModifiedBy>
  <cp:revision>915</cp:revision>
  <cp:lastPrinted>2015-09-17T13:52:11Z</cp:lastPrinted>
  <dcterms:created xsi:type="dcterms:W3CDTF">2010-12-31T07:04:34Z</dcterms:created>
  <dcterms:modified xsi:type="dcterms:W3CDTF">2017-02-08T06:32:51Z</dcterms:modified>
</cp:coreProperties>
</file>