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373" r:id="rId2"/>
    <p:sldId id="580" r:id="rId3"/>
    <p:sldId id="610" r:id="rId4"/>
    <p:sldId id="568" r:id="rId5"/>
    <p:sldId id="571" r:id="rId6"/>
    <p:sldId id="575" r:id="rId7"/>
    <p:sldId id="569" r:id="rId8"/>
    <p:sldId id="579" r:id="rId9"/>
    <p:sldId id="582" r:id="rId10"/>
    <p:sldId id="584" r:id="rId11"/>
    <p:sldId id="585" r:id="rId12"/>
    <p:sldId id="587" r:id="rId13"/>
    <p:sldId id="588" r:id="rId14"/>
    <p:sldId id="589" r:id="rId15"/>
    <p:sldId id="608" r:id="rId16"/>
    <p:sldId id="609" r:id="rId17"/>
    <p:sldId id="607" r:id="rId18"/>
    <p:sldId id="611" r:id="rId19"/>
    <p:sldId id="612" r:id="rId20"/>
    <p:sldId id="613" r:id="rId21"/>
    <p:sldId id="591" r:id="rId22"/>
    <p:sldId id="594" r:id="rId23"/>
    <p:sldId id="595" r:id="rId24"/>
    <p:sldId id="596" r:id="rId25"/>
    <p:sldId id="598" r:id="rId26"/>
    <p:sldId id="599" r:id="rId27"/>
    <p:sldId id="590" r:id="rId28"/>
    <p:sldId id="614" r:id="rId29"/>
    <p:sldId id="615" r:id="rId30"/>
    <p:sldId id="616" r:id="rId31"/>
    <p:sldId id="617" r:id="rId32"/>
    <p:sldId id="564" r:id="rId33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75" d="100"/>
          <a:sy n="75" d="100"/>
        </p:scale>
        <p:origin x="125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245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729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597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2933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0014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56004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215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0952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074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32103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34968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5328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499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504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r>
              <a:rPr lang="pl-PL" altLang="pl-PL" sz="3200" b="1" dirty="0" smtClean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 smtClean="0">
                <a:latin typeface="+mn-lt"/>
              </a:rPr>
              <a:t>w tym dostępności dla osób niepełnosprawnych </a:t>
            </a:r>
          </a:p>
          <a:p>
            <a:pPr algn="ctr" eaLnBrk="1" hangingPunct="1"/>
            <a:endParaRPr lang="pl-PL" altLang="pl-PL" sz="3200" b="1" dirty="0" smtClean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 smtClean="0"/>
              <a:t>Wrocław, luty 2017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6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894760" y="1004147"/>
            <a:ext cx="5386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ZAPEWNIENIE DOSTĘPNOŚCI</a:t>
            </a:r>
            <a:endParaRPr lang="pl-PL" sz="2800" b="1" dirty="0"/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3042139" y="2102281"/>
            <a:ext cx="2988534" cy="1232333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554686" y="3627747"/>
            <a:ext cx="3948472" cy="1537401"/>
          </a:xfrm>
          <a:prstGeom prst="flowChartAlternateProcess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</a:t>
            </a:r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</a:t>
            </a:r>
            <a:r>
              <a:rPr lang="pl-PL" altLang="pl-PL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860925" y="3538149"/>
            <a:ext cx="3825875" cy="1626999"/>
          </a:xfrm>
          <a:prstGeom prst="flowChartAlternateProcess">
            <a:avLst/>
          </a:prstGeom>
          <a:solidFill>
            <a:srgbClr val="92D050">
              <a:alpha val="6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</a:t>
            </a:r>
            <a:r>
              <a:rPr lang="pl-PL" altLang="pl-PL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604476" y="3220677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119847" y="323497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537611" y="1004147"/>
            <a:ext cx="6100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UNIWERSALNE PROJEKTOWANIE</a:t>
            </a:r>
            <a:endParaRPr lang="pl-PL" sz="2800" b="1" dirty="0"/>
          </a:p>
        </p:txBody>
      </p:sp>
      <p:sp>
        <p:nvSpPr>
          <p:cNvPr id="16" name="Prostokąt zaokrąglony 15"/>
          <p:cNvSpPr/>
          <p:nvPr/>
        </p:nvSpPr>
        <p:spPr>
          <a:xfrm>
            <a:off x="489132" y="1916832"/>
            <a:ext cx="8197668" cy="3744416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>
              <a:defRPr/>
            </a:pPr>
            <a:r>
              <a:rPr lang="pl-PL" sz="2400" b="1" u="sng" dirty="0">
                <a:solidFill>
                  <a:schemeClr val="tx1"/>
                </a:solidFill>
                <a:cs typeface="Calibri" panose="020F0502020204030204" pitchFamily="34" charset="0"/>
              </a:rPr>
              <a:t>Definicja  ogólna:</a:t>
            </a:r>
          </a:p>
          <a:p>
            <a:pPr algn="just">
              <a:defRPr/>
            </a:pPr>
            <a:r>
              <a:rPr lang="pl-PL" sz="2400" dirty="0"/>
              <a:t>Projektowanie produktów oraz otoczenia tak, aby były one </a:t>
            </a:r>
            <a:r>
              <a:rPr lang="pl-PL" sz="2400" dirty="0">
                <a:solidFill>
                  <a:srgbClr val="FF0000"/>
                </a:solidFill>
              </a:rPr>
              <a:t>dostępne dla wszystkich ludzi,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w największym możliwym stopniu, bez potrzeby adaptacji </a:t>
            </a:r>
            <a:r>
              <a:rPr lang="pl-PL" sz="2400" dirty="0"/>
              <a:t>bądź wyspecjalizowanego </a:t>
            </a:r>
            <a:r>
              <a:rPr lang="pl-PL" sz="2400" dirty="0" smtClean="0"/>
              <a:t>projektowania.</a:t>
            </a:r>
          </a:p>
          <a:p>
            <a:pPr algn="just">
              <a:defRPr/>
            </a:pPr>
            <a:endParaRPr lang="pl-PL" sz="2400" dirty="0"/>
          </a:p>
          <a:p>
            <a:pPr algn="ctr">
              <a:defRPr/>
            </a:pPr>
            <a:r>
              <a:rPr lang="pl-PL" sz="2400" b="1" dirty="0" smtClean="0"/>
              <a:t>CZY DOTYCZY TO EFS? TAK!!!!</a:t>
            </a:r>
          </a:p>
          <a:p>
            <a:pPr algn="ctr">
              <a:defRPr/>
            </a:pPr>
            <a:r>
              <a:rPr lang="pl-PL" sz="2400" b="1" dirty="0" smtClean="0"/>
              <a:t>W wyniku realizacji projektu EFS powstają USŁUGI oraz PRODUKTY.</a:t>
            </a:r>
          </a:p>
        </p:txBody>
      </p:sp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796320"/>
            <a:ext cx="8713788" cy="435304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17444" y="1419489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027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MECHANIZM RACJONALNYCH USPRAWNIEŃ</a:t>
            </a:r>
            <a:endParaRPr lang="pl-PL" sz="2800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53255" y="2345825"/>
            <a:ext cx="1944687" cy="3297237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marL="92075" indent="-11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chemeClr val="tx1"/>
              </a:buClr>
            </a:pPr>
            <a:endParaRPr lang="pl-PL" alt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To konieczne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 odpowiednie zmiany oraz dostosowania</a:t>
            </a:r>
            <a:r>
              <a:rPr lang="pl-PL" alt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 celu zapewnienia możliwości korzystania (dostępności) dla OzN z wszelkich praw człowieka i podstawowych wolności</a:t>
            </a:r>
          </a:p>
          <a:p>
            <a:pPr algn="ctr"/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521309" y="2386645"/>
            <a:ext cx="6063997" cy="1547468"/>
          </a:xfrm>
          <a:prstGeom prst="roundRect">
            <a:avLst/>
          </a:prstGeom>
          <a:solidFill>
            <a:srgbClr val="6397CB"/>
          </a:solidFill>
          <a:ln>
            <a:solidFill>
              <a:srgbClr val="639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Możliwość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finansowania specyficznych usług </a:t>
            </a: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nieprzewidzianych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z góry we wniosku o dofinansowanie projektu, lecz uruchamianych wraz z pojawieniem się w projekcie (w charakterze uczestnika lub personelu) osoby </a:t>
            </a:r>
            <a:r>
              <a:rPr lang="pl-PL" altLang="pl-PL" dirty="0" smtClean="0">
                <a:solidFill>
                  <a:srgbClr val="FFFFFF"/>
                </a:solidFill>
                <a:latin typeface="Calibri" panose="020F0502020204030204" pitchFamily="34" charset="0"/>
              </a:rPr>
              <a:t>z </a:t>
            </a:r>
            <a:r>
              <a:rPr lang="pl-PL" altLang="pl-PL" dirty="0">
                <a:solidFill>
                  <a:srgbClr val="FFFFFF"/>
                </a:solidFill>
                <a:latin typeface="Calibri" panose="020F0502020204030204" pitchFamily="34" charset="0"/>
              </a:rPr>
              <a:t>niepełnosprawnością.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62131" y="4590172"/>
            <a:ext cx="6182355" cy="1241981"/>
          </a:xfrm>
          <a:prstGeom prst="roundRect">
            <a:avLst/>
          </a:prstGeom>
          <a:solidFill>
            <a:srgbClr val="6397CB"/>
          </a:solidFill>
          <a:ln>
            <a:solidFill>
              <a:srgbClr val="639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</a:t>
            </a:r>
            <a:r>
              <a:rPr lang="pl-PL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rojektodawca </a:t>
            </a:r>
            <a:r>
              <a:rPr lang="pl-PL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może skorzystać z przesunięcia środków w budżecie lub wnioskować o zwiększenie wartości projektu. Max. koszt MRU  na osobę w projekcie wynosi wtedy 12 tys. zł</a:t>
            </a:r>
            <a:r>
              <a:rPr lang="pl-PL" dirty="0">
                <a:ea typeface="Times New Roman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900" dirty="0">
                <a:solidFill>
                  <a:schemeClr val="tx1"/>
                </a:solidFill>
              </a:rPr>
              <a:t>W ramach </a:t>
            </a:r>
            <a:r>
              <a:rPr lang="pl-PL" sz="1900" b="1" dirty="0">
                <a:solidFill>
                  <a:schemeClr val="tx1"/>
                </a:solidFill>
              </a:rPr>
              <a:t>przykładowego</a:t>
            </a:r>
            <a:r>
              <a:rPr lang="pl-PL" sz="1900" dirty="0">
                <a:solidFill>
                  <a:schemeClr val="tx1"/>
                </a:solidFill>
              </a:rPr>
              <a:t> katalogu kosztów racjonalnych usprawnień jest </a:t>
            </a:r>
            <a:r>
              <a:rPr lang="pl-PL" sz="1900" dirty="0" smtClean="0">
                <a:solidFill>
                  <a:schemeClr val="tx1"/>
                </a:solidFill>
              </a:rPr>
              <a:t>możliwe sfinansowanie</a:t>
            </a:r>
            <a:r>
              <a:rPr lang="pl-PL" sz="1900" dirty="0">
                <a:solidFill>
                  <a:schemeClr val="tx1"/>
                </a:solidFill>
              </a:rPr>
              <a:t>: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a</a:t>
            </a:r>
            <a:r>
              <a:rPr lang="pl-PL" sz="1900" dirty="0">
                <a:solidFill>
                  <a:schemeClr val="tx1"/>
                </a:solidFill>
              </a:rPr>
              <a:t>) kosztów specjalistycznego transportu na miejsce realizacji wsparcia;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b</a:t>
            </a:r>
            <a:r>
              <a:rPr lang="pl-PL" sz="1900" dirty="0">
                <a:solidFill>
                  <a:schemeClr val="tx1"/>
                </a:solidFill>
              </a:rPr>
              <a:t>) dostosowania architektonicznego budynków niedostępnych (np. zmiana </a:t>
            </a:r>
            <a:r>
              <a:rPr lang="pl-PL" sz="1900" dirty="0" smtClean="0">
                <a:solidFill>
                  <a:schemeClr val="tx1"/>
                </a:solidFill>
              </a:rPr>
              <a:t>miejsca realizacji </a:t>
            </a:r>
            <a:r>
              <a:rPr lang="pl-PL" sz="1900" dirty="0">
                <a:solidFill>
                  <a:schemeClr val="tx1"/>
                </a:solidFill>
              </a:rPr>
              <a:t>projektu; budowa tymczasowych podjazdów; montaż platform, </a:t>
            </a:r>
            <a:r>
              <a:rPr lang="pl-PL" sz="1900" dirty="0" smtClean="0">
                <a:solidFill>
                  <a:schemeClr val="tx1"/>
                </a:solidFill>
              </a:rPr>
              <a:t>wind, podnośników</a:t>
            </a:r>
            <a:r>
              <a:rPr lang="pl-PL" sz="1900" dirty="0">
                <a:solidFill>
                  <a:schemeClr val="tx1"/>
                </a:solidFill>
              </a:rPr>
              <a:t>; właściwe oznakowanie budynków poprzez </a:t>
            </a:r>
            <a:r>
              <a:rPr lang="pl-PL" sz="1900" dirty="0" smtClean="0">
                <a:solidFill>
                  <a:schemeClr val="tx1"/>
                </a:solidFill>
              </a:rPr>
              <a:t>wprowadzanie elementów </a:t>
            </a:r>
            <a:r>
              <a:rPr lang="pl-PL" sz="1900" dirty="0">
                <a:solidFill>
                  <a:schemeClr val="tx1"/>
                </a:solidFill>
              </a:rPr>
              <a:t>kontrastowych i wypukłych celem właściwego oznakowania dla </a:t>
            </a:r>
            <a:r>
              <a:rPr lang="pl-PL" sz="1900" dirty="0" smtClean="0">
                <a:solidFill>
                  <a:schemeClr val="tx1"/>
                </a:solidFill>
              </a:rPr>
              <a:t>osób niewidomych </a:t>
            </a:r>
            <a:r>
              <a:rPr lang="pl-PL" sz="1900" dirty="0">
                <a:solidFill>
                  <a:schemeClr val="tx1"/>
                </a:solidFill>
              </a:rPr>
              <a:t>i słabowidzących itp.);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c</a:t>
            </a:r>
            <a:r>
              <a:rPr lang="pl-PL" sz="1900" dirty="0">
                <a:solidFill>
                  <a:schemeClr val="tx1"/>
                </a:solidFill>
              </a:rPr>
              <a:t>) dostosowania infrastruktury komputerowej (np. wynajęcie lub zakup i </a:t>
            </a:r>
            <a:r>
              <a:rPr lang="pl-PL" sz="1900" dirty="0" smtClean="0">
                <a:solidFill>
                  <a:schemeClr val="tx1"/>
                </a:solidFill>
              </a:rPr>
              <a:t>instalacja programów </a:t>
            </a:r>
            <a:r>
              <a:rPr lang="pl-PL" sz="1900" dirty="0">
                <a:solidFill>
                  <a:schemeClr val="tx1"/>
                </a:solidFill>
              </a:rPr>
              <a:t>powiększających, mówiących, kamer do kontaktu z osobą</a:t>
            </a:r>
          </a:p>
          <a:p>
            <a:r>
              <a:rPr lang="pl-PL" sz="1900" dirty="0">
                <a:solidFill>
                  <a:schemeClr val="tx1"/>
                </a:solidFill>
              </a:rPr>
              <a:t>posługującą się językiem migowym, drukarek materiałów w alfabecie Braille’a);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d</a:t>
            </a:r>
            <a:r>
              <a:rPr lang="pl-PL" sz="1900" dirty="0">
                <a:solidFill>
                  <a:schemeClr val="tx1"/>
                </a:solidFill>
              </a:rPr>
              <a:t>) dostosowania akustycznego (wynajęcie lub zakup i montaż systemów</a:t>
            </a:r>
          </a:p>
          <a:p>
            <a:r>
              <a:rPr lang="pl-PL" sz="1900" dirty="0">
                <a:solidFill>
                  <a:schemeClr val="tx1"/>
                </a:solidFill>
              </a:rPr>
              <a:t>wspomagających słyszenie, np. pętli indukcyjnych, systemów FM);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	e</a:t>
            </a:r>
            <a:r>
              <a:rPr lang="pl-PL" sz="1900" dirty="0">
                <a:solidFill>
                  <a:schemeClr val="tx1"/>
                </a:solidFill>
              </a:rPr>
              <a:t>) asystenta tłumaczącego na język łatwy</a:t>
            </a:r>
            <a:r>
              <a:rPr lang="pl-PL" sz="1900" dirty="0" smtClean="0">
                <a:solidFill>
                  <a:schemeClr val="tx1"/>
                </a:solidFill>
              </a:rPr>
              <a:t>;</a:t>
            </a:r>
            <a:endParaRPr lang="pl-PL" sz="19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027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MECHANIZM RACJONALNYCH USPRAWNIEŃ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62255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 smtClean="0">
                <a:solidFill>
                  <a:schemeClr val="tx1"/>
                </a:solidFill>
              </a:rPr>
              <a:t>	f</a:t>
            </a:r>
            <a:r>
              <a:rPr lang="pl-PL" sz="2000" dirty="0">
                <a:solidFill>
                  <a:schemeClr val="tx1"/>
                </a:solidFill>
              </a:rPr>
              <a:t>) asystenta osoby z niepełnosprawnością;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g</a:t>
            </a:r>
            <a:r>
              <a:rPr lang="pl-PL" sz="2000" dirty="0">
                <a:solidFill>
                  <a:schemeClr val="tx1"/>
                </a:solidFill>
              </a:rPr>
              <a:t>) tłumacza języka migowego lub tłumacza-przewodnika;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h</a:t>
            </a:r>
            <a:r>
              <a:rPr lang="pl-PL" sz="2000" dirty="0">
                <a:solidFill>
                  <a:schemeClr val="tx1"/>
                </a:solidFill>
              </a:rPr>
              <a:t>) przewodnika dla osoby mającej trudności w widzeniu;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i</a:t>
            </a:r>
            <a:r>
              <a:rPr lang="pl-PL" sz="2000" dirty="0">
                <a:solidFill>
                  <a:schemeClr val="tx1"/>
                </a:solidFill>
              </a:rPr>
              <a:t>) alternatywnych form przygotowania materiałów projektowych (</a:t>
            </a:r>
            <a:r>
              <a:rPr lang="pl-PL" sz="2000" dirty="0" smtClean="0">
                <a:solidFill>
                  <a:schemeClr val="tx1"/>
                </a:solidFill>
              </a:rPr>
              <a:t>szkoleniowych, informacyjnych</a:t>
            </a:r>
            <a:r>
              <a:rPr lang="pl-PL" sz="2000" dirty="0">
                <a:solidFill>
                  <a:schemeClr val="tx1"/>
                </a:solidFill>
              </a:rPr>
              <a:t>, np. wersje elektroniczne dokumentów, wersje w </a:t>
            </a:r>
            <a:r>
              <a:rPr lang="pl-PL" sz="2000" dirty="0" smtClean="0">
                <a:solidFill>
                  <a:schemeClr val="tx1"/>
                </a:solidFill>
              </a:rPr>
              <a:t>druku powiększonym</a:t>
            </a:r>
            <a:r>
              <a:rPr lang="pl-PL" sz="2000" dirty="0">
                <a:solidFill>
                  <a:schemeClr val="tx1"/>
                </a:solidFill>
              </a:rPr>
              <a:t>, wersje pisane alfabetem Braille’a, wersje w języku </a:t>
            </a:r>
            <a:r>
              <a:rPr lang="pl-PL" sz="2000" dirty="0" smtClean="0">
                <a:solidFill>
                  <a:schemeClr val="tx1"/>
                </a:solidFill>
              </a:rPr>
              <a:t>łatwym, nagranie </a:t>
            </a:r>
            <a:r>
              <a:rPr lang="pl-PL" sz="2000" dirty="0">
                <a:solidFill>
                  <a:schemeClr val="tx1"/>
                </a:solidFill>
              </a:rPr>
              <a:t>tłumaczenia na język migowy na nośniku elektronicznym, itp</a:t>
            </a:r>
            <a:r>
              <a:rPr lang="pl-PL" sz="2000" dirty="0" smtClean="0">
                <a:solidFill>
                  <a:schemeClr val="tx1"/>
                </a:solidFill>
              </a:rPr>
              <a:t>.);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j</a:t>
            </a:r>
            <a:r>
              <a:rPr lang="pl-PL" sz="2000" dirty="0">
                <a:solidFill>
                  <a:schemeClr val="tx1"/>
                </a:solidFill>
              </a:rPr>
              <a:t>) zmiany procedur;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k</a:t>
            </a:r>
            <a:r>
              <a:rPr lang="pl-PL" sz="2000" dirty="0">
                <a:solidFill>
                  <a:schemeClr val="tx1"/>
                </a:solidFill>
              </a:rPr>
              <a:t>) wydłużonego czasu wsparcia (wynikającego np. z konieczności </a:t>
            </a:r>
            <a:r>
              <a:rPr lang="pl-PL" sz="2000" dirty="0" smtClean="0">
                <a:solidFill>
                  <a:schemeClr val="tx1"/>
                </a:solidFill>
              </a:rPr>
              <a:t>wolniejszego tłumaczenia </a:t>
            </a:r>
            <a:r>
              <a:rPr lang="pl-PL" sz="2000" dirty="0">
                <a:solidFill>
                  <a:schemeClr val="tx1"/>
                </a:solidFill>
              </a:rPr>
              <a:t>na język migowy, wolnego mówienia, odczytywania </a:t>
            </a:r>
            <a:r>
              <a:rPr lang="pl-PL" sz="2000" dirty="0" smtClean="0">
                <a:solidFill>
                  <a:schemeClr val="tx1"/>
                </a:solidFill>
              </a:rPr>
              <a:t>komunikatów z </a:t>
            </a:r>
            <a:r>
              <a:rPr lang="pl-PL" sz="2000" dirty="0">
                <a:solidFill>
                  <a:schemeClr val="tx1"/>
                </a:solidFill>
              </a:rPr>
              <a:t>ust, stosowania języka łatwego itp.);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	l</a:t>
            </a:r>
            <a:r>
              <a:rPr lang="pl-PL" sz="2000" dirty="0">
                <a:solidFill>
                  <a:schemeClr val="tx1"/>
                </a:solidFill>
              </a:rPr>
              <a:t>) dostosowania posiłków, uwzględniania specyficznych potrzeb </a:t>
            </a:r>
            <a:r>
              <a:rPr lang="pl-PL" sz="2000" dirty="0" smtClean="0">
                <a:solidFill>
                  <a:schemeClr val="tx1"/>
                </a:solidFill>
              </a:rPr>
              <a:t>żywieniowych wynikających </a:t>
            </a:r>
            <a:r>
              <a:rPr lang="pl-PL" sz="2000" dirty="0">
                <a:solidFill>
                  <a:schemeClr val="tx1"/>
                </a:solidFill>
              </a:rPr>
              <a:t>z niepełnosprawności.</a:t>
            </a: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027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MECHANIZM RACJONALNYCH USPRAWNIEŃ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302433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1600" b="1" dirty="0" smtClean="0">
                <a:solidFill>
                  <a:schemeClr val="tx1"/>
                </a:solidFill>
              </a:rPr>
              <a:t>W </a:t>
            </a:r>
            <a:r>
              <a:rPr lang="pl-PL" sz="1600" b="1" dirty="0">
                <a:solidFill>
                  <a:schemeClr val="tx1"/>
                </a:solidFill>
              </a:rPr>
              <a:t>projektach ogólnodostępnych, </a:t>
            </a:r>
            <a:r>
              <a:rPr lang="pl-PL" sz="1600" dirty="0">
                <a:solidFill>
                  <a:schemeClr val="tx1"/>
                </a:solidFill>
              </a:rPr>
              <a:t>w przypadku wystąpienia potrzeby sfinansowania dodatkowych kosztów związanych z </a:t>
            </a:r>
            <a:r>
              <a:rPr lang="pl-PL" sz="1600" dirty="0" smtClean="0">
                <a:solidFill>
                  <a:schemeClr val="tx1"/>
                </a:solidFill>
              </a:rPr>
              <a:t>uczestnictwem OzN, </a:t>
            </a:r>
            <a:r>
              <a:rPr lang="pl-PL" sz="1600" dirty="0">
                <a:solidFill>
                  <a:schemeClr val="tx1"/>
                </a:solidFill>
              </a:rPr>
              <a:t>projektodawca może skorzystać </a:t>
            </a:r>
            <a:r>
              <a:rPr lang="pl-PL" sz="1600" dirty="0" smtClean="0">
                <a:solidFill>
                  <a:schemeClr val="tx1"/>
                </a:solidFill>
              </a:rPr>
              <a:t>z MRU. 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</a:rPr>
              <a:t>Co </a:t>
            </a:r>
            <a:r>
              <a:rPr lang="pl-PL" sz="1600" b="1" dirty="0">
                <a:solidFill>
                  <a:schemeClr val="tx1"/>
                </a:solidFill>
              </a:rPr>
              <a:t>istotne, wnioskodawca w projektach ogólnodostępnych nie powinien zakładać, że w projekcie nie wystąpi udział osób z niepełnosprawnością (w tym z określonym rodzajem). </a:t>
            </a:r>
            <a:r>
              <a:rPr lang="pl-PL" sz="1600" b="1" u="sng" dirty="0">
                <a:solidFill>
                  <a:schemeClr val="tx1"/>
                </a:solidFill>
              </a:rPr>
              <a:t>Zgodnie z ww. Wytycznymi każde takie założenie stanowi bowiem dyskryminację. </a:t>
            </a:r>
            <a:endParaRPr lang="pl-PL" sz="1600" b="1" u="sng" dirty="0" smtClean="0">
              <a:solidFill>
                <a:schemeClr val="tx1"/>
              </a:solidFill>
            </a:endParaRPr>
          </a:p>
          <a:p>
            <a:pPr algn="just"/>
            <a:endParaRPr lang="pl-PL" sz="16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</a:rPr>
              <a:t>W projekcie ogólnodostępnym, wnioskodawca </a:t>
            </a:r>
            <a:r>
              <a:rPr lang="pl-PL" sz="1600" b="1" u="sng" dirty="0" smtClean="0">
                <a:solidFill>
                  <a:schemeClr val="tx1"/>
                </a:solidFill>
              </a:rPr>
              <a:t>nie powinien też zakładać osiągnięcia określonych celów dla osób niepełnosprawnych ani planować określonych wydatków na te cele w budżecie, gdyż de facto </a:t>
            </a:r>
            <a:r>
              <a:rPr lang="pl-PL" sz="1600" b="1" u="sng" dirty="0" smtClean="0">
                <a:solidFill>
                  <a:srgbClr val="FF0000"/>
                </a:solidFill>
              </a:rPr>
              <a:t>nie wie </a:t>
            </a:r>
            <a:r>
              <a:rPr lang="pl-PL" sz="1600" b="1" u="sng" dirty="0" smtClean="0">
                <a:solidFill>
                  <a:schemeClr val="tx1"/>
                </a:solidFill>
              </a:rPr>
              <a:t>czy ta grupa uczestników rzeczywiście pojawi się w projekcie</a:t>
            </a:r>
            <a:r>
              <a:rPr lang="pl-PL" sz="1600" b="1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977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UWAGA!!!!!! </a:t>
            </a:r>
            <a:r>
              <a:rPr lang="pl-PL" sz="2800" b="1" dirty="0" smtClean="0"/>
              <a:t>PROJEKTY </a:t>
            </a:r>
            <a:r>
              <a:rPr lang="pl-PL" sz="2800" b="1" dirty="0" smtClean="0"/>
              <a:t>OGÓLNODOSTĘPNE</a:t>
            </a:r>
            <a:endParaRPr lang="pl-PL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22341"/>
              </p:ext>
            </p:extLst>
          </p:nvPr>
        </p:nvGraphicFramePr>
        <p:xfrm>
          <a:off x="251520" y="4797152"/>
          <a:ext cx="8596772" cy="158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  <a:gridCol w="4132276"/>
              </a:tblGrid>
              <a:tr h="1584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Co oznacza całkowita dostępność wydarzenia w przypadku gdy ma formę otwartą, bez rekrutacji. I co w sytuacji </a:t>
                      </a:r>
                      <a:r>
                        <a:rPr lang="pl-PL" sz="1600" u="sng" dirty="0">
                          <a:effectLst/>
                        </a:rPr>
                        <a:t>gdy żadna osoba z niepełnosprawnością nie pojawi się na takim wydarzeniu</a:t>
                      </a:r>
                      <a:r>
                        <a:rPr lang="pl-PL" sz="1600" dirty="0">
                          <a:effectLst/>
                        </a:rPr>
                        <a:t> - czy koszt będzie kwalifikowalny.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Koszt </a:t>
                      </a:r>
                      <a:r>
                        <a:rPr lang="pl-PL" sz="1600" dirty="0">
                          <a:effectLst/>
                        </a:rPr>
                        <a:t>poniesiony na sfinansowanie racjonalnego usprawnienia, w sytuacji gdy nie jest związany z uczestnictwem OzN w projekcie jest niekwalifikowalny.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46" marR="580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09510"/>
            <a:ext cx="8928992" cy="491448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600" b="1" dirty="0" smtClean="0">
                <a:solidFill>
                  <a:schemeClr val="tx1"/>
                </a:solidFill>
              </a:rPr>
              <a:t>W przypadku </a:t>
            </a:r>
            <a:r>
              <a:rPr lang="pl-PL" sz="1600" b="1" dirty="0">
                <a:solidFill>
                  <a:schemeClr val="tx1"/>
                </a:solidFill>
              </a:rPr>
              <a:t>projektów dedykowanych</a:t>
            </a:r>
            <a:r>
              <a:rPr lang="pl-PL" sz="1600" dirty="0">
                <a:solidFill>
                  <a:schemeClr val="tx1"/>
                </a:solidFill>
              </a:rPr>
              <a:t>, tj. projektów: </a:t>
            </a:r>
          </a:p>
          <a:p>
            <a:pPr marL="342900" indent="-342900"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zorientowanych </a:t>
            </a:r>
            <a:r>
              <a:rPr lang="pl-PL" sz="1600" dirty="0">
                <a:solidFill>
                  <a:schemeClr val="tx1"/>
                </a:solidFill>
              </a:rPr>
              <a:t>wyłącznie na osoby z niepełnoprawnościami </a:t>
            </a:r>
            <a:r>
              <a:rPr lang="pl-PL" sz="1600" dirty="0" smtClean="0">
                <a:solidFill>
                  <a:schemeClr val="tx1"/>
                </a:solidFill>
              </a:rPr>
              <a:t>lub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b) </a:t>
            </a:r>
            <a:r>
              <a:rPr lang="pl-PL" sz="1600" dirty="0" smtClean="0">
                <a:solidFill>
                  <a:schemeClr val="tx1"/>
                </a:solidFill>
              </a:rPr>
              <a:t>   w </a:t>
            </a:r>
            <a:r>
              <a:rPr lang="pl-PL" sz="1600" dirty="0">
                <a:solidFill>
                  <a:schemeClr val="tx1"/>
                </a:solidFill>
              </a:rPr>
              <a:t>których założono X% udziału osób z niepełnosprawnościami z rozpoznanymi potrzebami, 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Wnioskodawca </a:t>
            </a:r>
            <a:r>
              <a:rPr lang="pl-PL" sz="1600" dirty="0">
                <a:solidFill>
                  <a:schemeClr val="tx1"/>
                </a:solidFill>
              </a:rPr>
              <a:t>ma możliwość uwzględnienia wydatków na zapewnienie dostępności (np. montaż </a:t>
            </a:r>
            <a:r>
              <a:rPr lang="pl-PL" sz="1600" dirty="0" smtClean="0">
                <a:solidFill>
                  <a:schemeClr val="tx1"/>
                </a:solidFill>
              </a:rPr>
              <a:t>platformy) </a:t>
            </a:r>
            <a:r>
              <a:rPr lang="pl-PL" sz="1600" dirty="0">
                <a:solidFill>
                  <a:schemeClr val="tx1"/>
                </a:solidFill>
              </a:rPr>
              <a:t>czy dostosowanie projektu już na etapie </a:t>
            </a:r>
            <a:r>
              <a:rPr lang="pl-PL" sz="1600" dirty="0" smtClean="0">
                <a:solidFill>
                  <a:schemeClr val="tx1"/>
                </a:solidFill>
              </a:rPr>
              <a:t>sporządzania WND. </a:t>
            </a:r>
            <a:r>
              <a:rPr lang="pl-PL" sz="1600" dirty="0">
                <a:solidFill>
                  <a:schemeClr val="tx1"/>
                </a:solidFill>
              </a:rPr>
              <a:t>Wówczas limit 12 tys. na uczestnika nie obowiązuje, gdyż de facto nie jest to </a:t>
            </a:r>
            <a:r>
              <a:rPr lang="pl-PL" sz="1600" dirty="0" smtClean="0">
                <a:solidFill>
                  <a:schemeClr val="tx1"/>
                </a:solidFill>
              </a:rPr>
              <a:t>MRU a </a:t>
            </a:r>
            <a:r>
              <a:rPr lang="pl-PL" sz="1600" dirty="0">
                <a:solidFill>
                  <a:schemeClr val="tx1"/>
                </a:solidFill>
              </a:rPr>
              <a:t>zaprojektowanie wsparcia na zasadzie uniwersalnego projektowania. Jednocześnie konieczne jest wskazanie w projekcie diagnozy potrzeb danej grupy </a:t>
            </a:r>
            <a:r>
              <a:rPr lang="pl-PL" sz="1600" dirty="0" smtClean="0">
                <a:solidFill>
                  <a:schemeClr val="tx1"/>
                </a:solidFill>
              </a:rPr>
              <a:t>OzN oraz </a:t>
            </a:r>
            <a:r>
              <a:rPr lang="pl-PL" sz="1600" dirty="0">
                <a:solidFill>
                  <a:schemeClr val="tx1"/>
                </a:solidFill>
              </a:rPr>
              <a:t>zaplanowanie działań i wskaźników adekwatnych do skali środków przeznaczonych na wsparcie bezpośrednie </a:t>
            </a:r>
            <a:r>
              <a:rPr lang="pl-PL" sz="1600" dirty="0" smtClean="0">
                <a:solidFill>
                  <a:schemeClr val="tx1"/>
                </a:solidFill>
              </a:rPr>
              <a:t>osoby.</a:t>
            </a:r>
          </a:p>
          <a:p>
            <a:r>
              <a:rPr lang="pl-PL" sz="1600" dirty="0">
                <a:solidFill>
                  <a:schemeClr val="tx1"/>
                </a:solidFill>
              </a:rPr>
              <a:t>Należy jednocześnie pamiętać, że </a:t>
            </a:r>
            <a:r>
              <a:rPr lang="pl-PL" sz="1600" b="1" dirty="0">
                <a:solidFill>
                  <a:schemeClr val="tx1"/>
                </a:solidFill>
              </a:rPr>
              <a:t>w projekcie, którego założenia przygotowano na zasadzie uniwersalnego projektowania możliwe jest także dodatkowo wykorzystanie racjonalnego usprawnienia </a:t>
            </a:r>
            <a:r>
              <a:rPr lang="pl-PL" sz="1600" dirty="0">
                <a:solidFill>
                  <a:schemeClr val="tx1"/>
                </a:solidFill>
              </a:rPr>
              <a:t>(np. gdy w projekcie dedykowanym osobom głuchym, pojawi się uczestnik z dodatkową dysfunkcją - np. niepełnosprawny </a:t>
            </a:r>
            <a:r>
              <a:rPr lang="pl-PL" sz="1600" dirty="0" smtClean="0">
                <a:solidFill>
                  <a:schemeClr val="tx1"/>
                </a:solidFill>
              </a:rPr>
              <a:t>ruchowo). </a:t>
            </a:r>
            <a:r>
              <a:rPr lang="pl-PL" sz="1600" b="1" dirty="0">
                <a:solidFill>
                  <a:srgbClr val="FF0000"/>
                </a:solidFill>
              </a:rPr>
              <a:t>Natomiast w przypadku projektów, w których założono X% udział osób z niepełnosprawnościami, ale nie jest możliwe precyzyjne wskazanie rodzajów niepełnosprawności i specjalnych potrzeb z nich wynikających, nie należy z góry zakładać określonych kosztów związanych z racjonalnymi usprawnieniami. 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021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UWAGA!!!!!! PROJEKTY DEDYKOWANE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69535" y="1628800"/>
            <a:ext cx="8594953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Ewentualna </a:t>
            </a:r>
            <a:r>
              <a:rPr lang="pl-PL" sz="3200" b="1" dirty="0">
                <a:solidFill>
                  <a:schemeClr val="tx1"/>
                </a:solidFill>
              </a:rPr>
              <a:t>neutralność projektu w stosunku do zasady </a:t>
            </a:r>
            <a:r>
              <a:rPr lang="pl-PL" sz="3200" b="1" dirty="0" smtClean="0">
                <a:solidFill>
                  <a:schemeClr val="tx1"/>
                </a:solidFill>
              </a:rPr>
              <a:t>dostępności </a:t>
            </a:r>
            <a:r>
              <a:rPr lang="pl-PL" sz="3200" b="1" dirty="0">
                <a:solidFill>
                  <a:schemeClr val="tx1"/>
                </a:solidFill>
              </a:rPr>
              <a:t>powinna być rozumiana w kategoriach </a:t>
            </a:r>
            <a:r>
              <a:rPr lang="pl-PL" sz="3200" b="1" u="sng" dirty="0">
                <a:solidFill>
                  <a:schemeClr val="tx1"/>
                </a:solidFill>
              </a:rPr>
              <a:t>wyjątku od </a:t>
            </a:r>
            <a:r>
              <a:rPr lang="pl-PL" sz="3200" b="1" u="sng" dirty="0" smtClean="0">
                <a:solidFill>
                  <a:schemeClr val="tx1"/>
                </a:solidFill>
              </a:rPr>
              <a:t>reguły.</a:t>
            </a: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Jeżeli Wnioskodawca deklaruje, że jego projekt nie realizuje zasady dostępności dla osób </a:t>
            </a: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z niepełnosprawnościami (tj. deklaruje neutralność projektu względem zasady), wówczas z listy rozwijanej w pkt. 1.20 Typ projektu powinien wybrać opcję:  </a:t>
            </a:r>
            <a:r>
              <a:rPr lang="pl-PL" sz="1600" b="1" i="1" dirty="0" smtClean="0">
                <a:solidFill>
                  <a:schemeClr val="tx1"/>
                </a:solidFill>
              </a:rPr>
              <a:t>Projekt, w którym nie stosuje się zasady dostępności dla osób z niepełnosprawnościami</a:t>
            </a:r>
          </a:p>
          <a:p>
            <a:pPr algn="ctr"/>
            <a:endParaRPr lang="pl-PL" sz="1600" b="1" i="1" u="sng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W przypadku neutralności projektu należy wskazać, że projekt jest neutralny w stosunku do niej oraz odpowiednio to uzasadnić.  Wyjaśnienie musi się opierać na rzetelnej analizie i precyzyjnym opisie braku wpływu projektu i jego produktów na dostępność dla osób z niepełnosprawnościami. Uzasadnienie to będzie  podlegało ocenie. Oceniający musi bowiem sprawdzić, czy faktycznie projekt ma charakter neutralny i nie ogranicza dostępności dla osób z niepełnosprawnościami w charakterze uczestników projektu lub do produktów projektu. </a:t>
            </a:r>
            <a:endParaRPr lang="pl-PL" sz="3200" b="1" u="sng" dirty="0" smtClean="0">
              <a:solidFill>
                <a:schemeClr val="tx1"/>
              </a:solidFill>
            </a:endParaRPr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755576" y="1027044"/>
            <a:ext cx="4993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NEUTRALNOŚĆ PROJEKTU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060848"/>
            <a:ext cx="8738969" cy="4320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WNIOSKÓW!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1) W każdym projekcie należy wybrać z listy rozwijanej wskaźnik produktu </a:t>
            </a:r>
            <a:r>
              <a:rPr lang="pl-PL" sz="1600" i="1" dirty="0" smtClean="0">
                <a:solidFill>
                  <a:schemeClr val="tx1"/>
                </a:solidFill>
              </a:rPr>
              <a:t>Liczba projektów, w których sfinansowano koszty racjonalnych usprawnień dla osób z niepełnosprawnościami</a:t>
            </a:r>
            <a:r>
              <a:rPr lang="pl-PL" sz="1600" dirty="0" smtClean="0">
                <a:solidFill>
                  <a:schemeClr val="tx1"/>
                </a:solidFill>
              </a:rPr>
              <a:t>, nawet jeśli na etapie aplikowania o środki nie planuje się finansowania racjonalnych usprawnień (wówczas wartość docelowa wskaźnika powinna wynosić 0).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2) W pkt. 3.2 </a:t>
            </a:r>
            <a:r>
              <a:rPr lang="pl-PL" sz="1600" b="1" dirty="0" smtClean="0">
                <a:solidFill>
                  <a:schemeClr val="tx1"/>
                </a:solidFill>
              </a:rPr>
              <a:t>GRUPY DOCELOWE </a:t>
            </a:r>
            <a:r>
              <a:rPr lang="pl-PL" sz="1600" dirty="0" smtClean="0">
                <a:solidFill>
                  <a:schemeClr val="tx1"/>
                </a:solidFill>
              </a:rPr>
              <a:t>- Osoby, które zostaną objęte wsparciem, należy opisać również z punktu widzenia cech istotnych dla zadań przewidzianych do realizacji w ramach projektu, takich jak np. wiek, status zawodowy, wykształcenie, płeć, niepełnosprawność.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3) </a:t>
            </a:r>
            <a:r>
              <a:rPr lang="pl-PL" sz="1600" b="1" dirty="0" smtClean="0">
                <a:solidFill>
                  <a:schemeClr val="tx1"/>
                </a:solidFill>
              </a:rPr>
              <a:t>SPOSÓB REKRUTACJI </a:t>
            </a:r>
            <a:r>
              <a:rPr lang="pl-PL" sz="1600" dirty="0" smtClean="0">
                <a:solidFill>
                  <a:schemeClr val="tx1"/>
                </a:solidFill>
              </a:rPr>
              <a:t>- Rekrutacja uczestników projektu powinna zostać przeprowadzona w sposób umożliwiający wzięcie udziału w tym procesie (a tym samym w projekcie) każdej zainteresowanej osobie, bez względu na jej niepełnosprawność. W związku z tym niezbędne jest jej przeprowadzenie w sposób uwzględniający możliwość dotarcia do informacji o projekcie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i oferowanym w nim wsparciu również przez osoby z różnymi niepełnosprawnościami.</a:t>
            </a:r>
          </a:p>
          <a:p>
            <a:endParaRPr lang="pl-PL" sz="2000" dirty="0" smtClean="0"/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073275"/>
            <a:ext cx="8738969" cy="44644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WNIOSKÓW!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b="1" dirty="0" smtClean="0">
                <a:solidFill>
                  <a:schemeClr val="tx1"/>
                </a:solidFill>
              </a:rPr>
              <a:t>4) ZIDENTYFIKOWANE BARIERY </a:t>
            </a:r>
            <a:r>
              <a:rPr lang="pl-PL" sz="1600" dirty="0" smtClean="0">
                <a:solidFill>
                  <a:schemeClr val="tx1"/>
                </a:solidFill>
              </a:rPr>
              <a:t>- Przy opisie barier należy </a:t>
            </a:r>
            <a:r>
              <a:rPr lang="pl-PL" sz="1600" dirty="0" smtClean="0">
                <a:solidFill>
                  <a:schemeClr val="tx1"/>
                </a:solidFill>
              </a:rPr>
              <a:t>uwzględniać </a:t>
            </a:r>
            <a:r>
              <a:rPr lang="pl-PL" sz="1600" dirty="0" smtClean="0">
                <a:solidFill>
                  <a:schemeClr val="tx1"/>
                </a:solidFill>
              </a:rPr>
              <a:t>bariery utrudniające lub uniemożliwiające udział w projekcie osobom z niepełnosprawnościami. Są to w szczególności wszelkie bariery wynikające z braku świadomości nt. potrzeb osób z różnymi rodzajami niepełnosprawności (inne potrzeby mają osoby z niepełnosprawnością ruchową, inne osoby niewidome czy niesłyszące, a jeszcze inne osoby z niepełnosprawnością intelektualną), a także z braku dostępności, w szczególności do transportu, przestrzeni publicznej i budynków (np. brak podjazdów, wind, sygnalizacji dźwiękowej dla osób niewidzących itp.), materiałów dydaktycznych, zasobów cyfrowych (np. strony internetowe i usługi internetowe m.in. e-learning niedostosowane do potrzeb osób niewidzących i niedowidzących), niektórych środków masowego przekazu przez konkretne grupy osób z niepełnosprawnościami (np. radio dla osób niesłyszących). </a:t>
            </a:r>
          </a:p>
          <a:p>
            <a:r>
              <a:rPr lang="pl-PL" sz="1600" b="1" dirty="0" smtClean="0">
                <a:solidFill>
                  <a:schemeClr val="tx1"/>
                </a:solidFill>
              </a:rPr>
              <a:t>5) W pkt. 4.1.3 ZADANIA </a:t>
            </a:r>
            <a:r>
              <a:rPr lang="pl-PL" sz="1600" dirty="0" smtClean="0">
                <a:solidFill>
                  <a:schemeClr val="tx1"/>
                </a:solidFill>
              </a:rPr>
              <a:t>- W szczególności należy opisać mechanizmy zapewnienia dostępności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dla osób z niepełnosprawnościami, jakie będą wykorzystywane, np. zastosowanie uniwersalnego projektowania, </a:t>
            </a:r>
            <a:r>
              <a:rPr lang="pl-PL" sz="1600" dirty="0" smtClean="0">
                <a:solidFill>
                  <a:schemeClr val="tx1"/>
                </a:solidFill>
              </a:rPr>
              <a:t>zastosowanie MRU, </a:t>
            </a:r>
            <a:r>
              <a:rPr lang="pl-PL" sz="1600" dirty="0" smtClean="0">
                <a:solidFill>
                  <a:schemeClr val="tx1"/>
                </a:solidFill>
              </a:rPr>
              <a:t>zapewnienie dostępności rezultatów projektu, konsultowanie projektów rozwiązań/modeli ze środowiskiem osób z niepełnosprawnościami itp. Należy także opisać, w jaki sposób przy realizacji poszczególnych  zadań będą eliminowane czynniki ograniczające dostępność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2000" dirty="0" smtClean="0"/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285657"/>
            <a:ext cx="8928992" cy="171129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01158" y="1040614"/>
            <a:ext cx="8197667" cy="425655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u="sng" dirty="0" smtClean="0">
              <a:latin typeface="+mn-lt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400" b="1" dirty="0" smtClean="0">
                <a:cs typeface="Arial" charset="0"/>
              </a:rPr>
              <a:t>Czym jest 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400" b="1" dirty="0" smtClean="0">
                <a:cs typeface="Arial" charset="0"/>
              </a:rPr>
              <a:t>w tym dostępności dla osób </a:t>
            </a:r>
            <a:r>
              <a:rPr lang="pl-PL" altLang="pl-PL" sz="2400" b="1" dirty="0" smtClean="0">
                <a:cs typeface="Arial" charset="0"/>
              </a:rPr>
              <a:t>z niepełnosprawnościami</a:t>
            </a:r>
            <a:r>
              <a:rPr lang="pl-PL" altLang="pl-PL" sz="2400" b="1" dirty="0" smtClean="0">
                <a:cs typeface="Arial" charset="0"/>
              </a:rPr>
              <a:t>?</a:t>
            </a:r>
            <a:endParaRPr lang="pl-PL" altLang="pl-PL" sz="2400" b="1" dirty="0"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9" name="Prostokąt zaokrąglony 8"/>
          <p:cNvSpPr/>
          <p:nvPr/>
        </p:nvSpPr>
        <p:spPr>
          <a:xfrm>
            <a:off x="107503" y="4005065"/>
            <a:ext cx="5328593" cy="253384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C</a:t>
            </a:r>
            <a:r>
              <a:rPr lang="pl-PL" sz="2000" dirty="0" smtClean="0">
                <a:solidFill>
                  <a:schemeClr val="tx1"/>
                </a:solidFill>
              </a:rPr>
              <a:t>zy </a:t>
            </a:r>
            <a:r>
              <a:rPr lang="pl-PL" sz="2000" dirty="0">
                <a:solidFill>
                  <a:schemeClr val="tx1"/>
                </a:solidFill>
              </a:rPr>
              <a:t>projekt jest otwarty na udział wszystkich osób zainteresowanych uczestnictwem (tj. nie dyskryminuje żadnych grup ze względu na posiadane </a:t>
            </a:r>
            <a:r>
              <a:rPr lang="pl-PL" sz="2000" dirty="0" smtClean="0">
                <a:solidFill>
                  <a:schemeClr val="tx1"/>
                </a:solidFill>
              </a:rPr>
              <a:t>cechy: </a:t>
            </a:r>
            <a:r>
              <a:rPr lang="pl-PL" sz="2000" dirty="0">
                <a:solidFill>
                  <a:schemeClr val="tx1"/>
                </a:solidFill>
              </a:rPr>
              <a:t>płeć, wiek, niepełnosprawność, rasę lub pochodzenie etniczne, wyznawaną religię lub światopogląd, orientację seksualną, miejsce </a:t>
            </a:r>
            <a:r>
              <a:rPr lang="pl-PL" sz="2000" dirty="0" smtClean="0">
                <a:solidFill>
                  <a:schemeClr val="tx1"/>
                </a:solidFill>
              </a:rPr>
              <a:t>zamieszkania)? </a:t>
            </a:r>
            <a:endParaRPr lang="pl-P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29749" y="4005065"/>
            <a:ext cx="3162729" cy="25703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C</a:t>
            </a:r>
            <a:r>
              <a:rPr lang="pl-PL" sz="2000" dirty="0" smtClean="0">
                <a:solidFill>
                  <a:schemeClr val="tx1"/>
                </a:solidFill>
              </a:rPr>
              <a:t>zy </a:t>
            </a:r>
            <a:r>
              <a:rPr lang="pl-PL" sz="2000" dirty="0">
                <a:solidFill>
                  <a:schemeClr val="tx1"/>
                </a:solidFill>
              </a:rPr>
              <a:t>zaplanowane działania są dostępne dla osób z </a:t>
            </a:r>
            <a:r>
              <a:rPr lang="pl-PL" sz="2000" dirty="0" smtClean="0">
                <a:solidFill>
                  <a:schemeClr val="tx1"/>
                </a:solidFill>
              </a:rPr>
              <a:t>niepełnosprawnościami?</a:t>
            </a:r>
            <a:endParaRPr lang="pl-P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392222" y="3272723"/>
            <a:ext cx="360041" cy="63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787344" y="3265813"/>
            <a:ext cx="395311" cy="61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2276872"/>
            <a:ext cx="8738969" cy="344395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20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NALEŻY ZAPOZNAĆ SIĘ Z INSTRUKCJĄ WYPEŁNIANIA WNIOSKÓW</a:t>
            </a:r>
            <a:r>
              <a:rPr lang="pl-PL" sz="2000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5</a:t>
            </a:r>
            <a:r>
              <a:rPr lang="pl-PL" b="1" dirty="0">
                <a:solidFill>
                  <a:schemeClr val="tx1"/>
                </a:solidFill>
              </a:rPr>
              <a:t>) 4.3 POTENCJAŁ WNIOSKODAWCY I </a:t>
            </a:r>
            <a:r>
              <a:rPr lang="pl-PL" b="1" dirty="0" smtClean="0">
                <a:solidFill>
                  <a:schemeClr val="tx1"/>
                </a:solidFill>
              </a:rPr>
              <a:t>PARTNERÓW- </a:t>
            </a:r>
            <a:r>
              <a:rPr lang="pl-PL" dirty="0" smtClean="0">
                <a:solidFill>
                  <a:schemeClr val="tx1"/>
                </a:solidFill>
              </a:rPr>
              <a:t>w Instrukcji zamieszczono przykłady zapisów </a:t>
            </a:r>
            <a:r>
              <a:rPr lang="pl-PL" dirty="0">
                <a:solidFill>
                  <a:schemeClr val="tx1"/>
                </a:solidFill>
              </a:rPr>
              <a:t>odnośnie </a:t>
            </a:r>
            <a:r>
              <a:rPr lang="pl-PL" dirty="0">
                <a:solidFill>
                  <a:schemeClr val="tx1"/>
                </a:solidFill>
              </a:rPr>
              <a:t>potencjału i sposobu zarządzania projektem, których wskazanie w treści wniosku może świadczyć o dostępności projektu dla osób z niepełnosprawnościami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6) 4.4 </a:t>
            </a:r>
            <a:r>
              <a:rPr lang="pl-PL" b="1" dirty="0">
                <a:solidFill>
                  <a:schemeClr val="tx1"/>
                </a:solidFill>
              </a:rPr>
              <a:t>DOŚWIADCZENIE WNIOSKODAWCY I PARTNERÓW -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ile to możliwe, 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338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INSTRUKCJA WYPEŁNIANIA WND, </a:t>
            </a:r>
          </a:p>
          <a:p>
            <a:pPr algn="ctr"/>
            <a:r>
              <a:rPr lang="pl-PL" sz="2800" b="1" dirty="0" smtClean="0"/>
              <a:t>CZYLI CO NALEŻY UJĄĆ WE WNIOSKU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799"/>
            <a:ext cx="8713788" cy="45365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AutoNum type="arabicParenR"/>
            </a:pPr>
            <a:r>
              <a:rPr lang="pl-PL" dirty="0" smtClean="0">
                <a:solidFill>
                  <a:schemeClr val="tx1"/>
                </a:solidFill>
              </a:rPr>
              <a:t>Instytucje </a:t>
            </a:r>
            <a:r>
              <a:rPr lang="pl-PL" dirty="0">
                <a:solidFill>
                  <a:schemeClr val="tx1"/>
                </a:solidFill>
              </a:rPr>
              <a:t>uczestniczące w realizacji R</a:t>
            </a:r>
            <a:r>
              <a:rPr lang="pl-PL" dirty="0" smtClean="0">
                <a:solidFill>
                  <a:schemeClr val="tx1"/>
                </a:solidFill>
              </a:rPr>
              <a:t>PO oraz projektodawcy są zobligowani, </a:t>
            </a:r>
            <a:r>
              <a:rPr lang="pl-PL" dirty="0">
                <a:solidFill>
                  <a:schemeClr val="tx1"/>
                </a:solidFill>
              </a:rPr>
              <a:t>aby wszystkie </a:t>
            </a:r>
            <a:r>
              <a:rPr lang="pl-PL" dirty="0" smtClean="0">
                <a:solidFill>
                  <a:schemeClr val="tx1"/>
                </a:solidFill>
              </a:rPr>
              <a:t>tworzone </a:t>
            </a:r>
            <a:r>
              <a:rPr lang="pl-PL" b="1" dirty="0" smtClean="0">
                <a:solidFill>
                  <a:schemeClr val="tx1"/>
                </a:solidFill>
              </a:rPr>
              <a:t>zasoby </a:t>
            </a:r>
            <a:r>
              <a:rPr lang="pl-PL" b="1" dirty="0">
                <a:solidFill>
                  <a:schemeClr val="tx1"/>
                </a:solidFill>
              </a:rPr>
              <a:t>cyfrowe </a:t>
            </a:r>
            <a:r>
              <a:rPr lang="pl-PL" dirty="0">
                <a:solidFill>
                  <a:schemeClr val="tx1"/>
                </a:solidFill>
              </a:rPr>
              <a:t>(w tym strony internetowe, </a:t>
            </a:r>
            <a:r>
              <a:rPr lang="pl-PL" dirty="0" smtClean="0">
                <a:solidFill>
                  <a:schemeClr val="tx1"/>
                </a:solidFill>
              </a:rPr>
              <a:t>publikowane dokumenty </a:t>
            </a:r>
            <a:r>
              <a:rPr lang="pl-PL" dirty="0">
                <a:solidFill>
                  <a:schemeClr val="tx1"/>
                </a:solidFill>
              </a:rPr>
              <a:t>i informacje, formularze wniosków o dofinansowanie projektu, </a:t>
            </a:r>
            <a:r>
              <a:rPr lang="pl-PL" dirty="0" smtClean="0">
                <a:solidFill>
                  <a:schemeClr val="tx1"/>
                </a:solidFill>
              </a:rPr>
              <a:t>platformy elektroniczne</a:t>
            </a:r>
            <a:r>
              <a:rPr lang="pl-PL" dirty="0">
                <a:solidFill>
                  <a:schemeClr val="tx1"/>
                </a:solidFill>
              </a:rPr>
              <a:t>, materiały multimedialne, szkolenia e-learningowe) były </a:t>
            </a:r>
            <a:r>
              <a:rPr lang="pl-PL" b="1" dirty="0">
                <a:solidFill>
                  <a:schemeClr val="tx1"/>
                </a:solidFill>
              </a:rPr>
              <a:t>zgodne z § </a:t>
            </a:r>
            <a:r>
              <a:rPr lang="pl-PL" b="1" dirty="0" smtClean="0">
                <a:solidFill>
                  <a:schemeClr val="tx1"/>
                </a:solidFill>
              </a:rPr>
              <a:t>19 rozporządzenia </a:t>
            </a:r>
            <a:r>
              <a:rPr lang="pl-PL" b="1" dirty="0">
                <a:solidFill>
                  <a:schemeClr val="tx1"/>
                </a:solidFill>
              </a:rPr>
              <a:t>Rady Ministrów z dnia 12 kwietnia 2012 r. w sprawie Krajowych </a:t>
            </a:r>
            <a:r>
              <a:rPr lang="pl-PL" b="1" dirty="0" smtClean="0">
                <a:solidFill>
                  <a:schemeClr val="tx1"/>
                </a:solidFill>
              </a:rPr>
              <a:t>Ram Interoperacyjności</a:t>
            </a:r>
            <a:r>
              <a:rPr lang="pl-PL" dirty="0">
                <a:solidFill>
                  <a:schemeClr val="tx1"/>
                </a:solidFill>
              </a:rPr>
              <a:t>, minimalnych wymagań dla rejestrów publicznych i </a:t>
            </a:r>
            <a:r>
              <a:rPr lang="pl-PL" dirty="0" smtClean="0">
                <a:solidFill>
                  <a:schemeClr val="tx1"/>
                </a:solidFill>
              </a:rPr>
              <a:t>wymiany informacji </a:t>
            </a:r>
            <a:r>
              <a:rPr lang="pl-PL" dirty="0">
                <a:solidFill>
                  <a:schemeClr val="tx1"/>
                </a:solidFill>
              </a:rPr>
              <a:t>w postaci elektronicznej oraz minimalnych wymagań dla </a:t>
            </a:r>
            <a:r>
              <a:rPr lang="pl-PL" dirty="0" smtClean="0">
                <a:solidFill>
                  <a:schemeClr val="tx1"/>
                </a:solidFill>
              </a:rPr>
              <a:t>systemów teleinformatycznych, </a:t>
            </a:r>
            <a:r>
              <a:rPr lang="pl-PL" dirty="0">
                <a:solidFill>
                  <a:schemeClr val="tx1"/>
                </a:solidFill>
              </a:rPr>
              <a:t>zgodnie z którym: </a:t>
            </a:r>
            <a:r>
              <a:rPr lang="pl-PL" i="1" dirty="0">
                <a:solidFill>
                  <a:schemeClr val="tx1"/>
                </a:solidFill>
              </a:rPr>
              <a:t>„W </a:t>
            </a:r>
            <a:r>
              <a:rPr lang="pl-PL" i="1" dirty="0" smtClean="0">
                <a:solidFill>
                  <a:schemeClr val="tx1"/>
                </a:solidFill>
              </a:rPr>
              <a:t>systemie teleinformatycznym </a:t>
            </a:r>
            <a:r>
              <a:rPr lang="pl-PL" i="1" dirty="0">
                <a:solidFill>
                  <a:schemeClr val="tx1"/>
                </a:solidFill>
              </a:rPr>
              <a:t>(…) należy zapewnić spełnienie przez ten system </a:t>
            </a:r>
            <a:r>
              <a:rPr lang="pl-PL" i="1" dirty="0" smtClean="0">
                <a:solidFill>
                  <a:schemeClr val="tx1"/>
                </a:solidFill>
              </a:rPr>
              <a:t>wymagań Web </a:t>
            </a:r>
            <a:r>
              <a:rPr lang="pl-PL" i="1" dirty="0">
                <a:solidFill>
                  <a:schemeClr val="tx1"/>
                </a:solidFill>
              </a:rPr>
              <a:t>Content Accessibility </a:t>
            </a:r>
            <a:r>
              <a:rPr lang="pl-PL" i="1" dirty="0" err="1">
                <a:solidFill>
                  <a:schemeClr val="tx1"/>
                </a:solidFill>
              </a:rPr>
              <a:t>Guidelines</a:t>
            </a:r>
            <a:r>
              <a:rPr lang="pl-PL" i="1" dirty="0">
                <a:solidFill>
                  <a:schemeClr val="tx1"/>
                </a:solidFill>
              </a:rPr>
              <a:t> (WCAG 2.0), z uwzględnieniem poziomu </a:t>
            </a:r>
            <a:r>
              <a:rPr lang="pl-PL" i="1" dirty="0" smtClean="0">
                <a:solidFill>
                  <a:schemeClr val="tx1"/>
                </a:solidFill>
              </a:rPr>
              <a:t>AA, określonych </a:t>
            </a:r>
            <a:r>
              <a:rPr lang="pl-PL" i="1" dirty="0">
                <a:solidFill>
                  <a:schemeClr val="tx1"/>
                </a:solidFill>
              </a:rPr>
              <a:t>w załączniku nr 4 do rozporządzenia</a:t>
            </a:r>
            <a:r>
              <a:rPr lang="pl-PL" i="1" dirty="0" smtClean="0">
                <a:solidFill>
                  <a:schemeClr val="tx1"/>
                </a:solidFill>
              </a:rPr>
              <a:t>”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/>
          </a:p>
          <a:p>
            <a:pPr algn="just"/>
            <a:r>
              <a:rPr lang="pl-PL" sz="1200" i="1" dirty="0">
                <a:solidFill>
                  <a:schemeClr val="tx1"/>
                </a:solidFill>
              </a:rPr>
              <a:t>W szczególności należy unikać skanów dokumentów papierowych – należy udostępniać wersje plików w postaci umożliwiającej przeszukiwanie treści, np. „dostępny PDF”, „Word”, które pozwalają na odczytanie dokumentów przez czytniki dla osób z dysfunkcją wzroku. Strony internetowe powinny spełniać kryteria dostępności dla osób z niepełnosprawnościami, wykorzystując narzędzia przeciwdziałające wykluczeniu cyfrowemu. 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84596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799"/>
            <a:ext cx="8713788" cy="48245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 smtClean="0">
                <a:solidFill>
                  <a:schemeClr val="tx1"/>
                </a:solidFill>
              </a:rPr>
              <a:t>    2)      Organizowane </a:t>
            </a:r>
            <a:r>
              <a:rPr lang="pl-PL" sz="2000" dirty="0">
                <a:solidFill>
                  <a:schemeClr val="tx1"/>
                </a:solidFill>
              </a:rPr>
              <a:t>przez instytucje uczestniczące w realizacji </a:t>
            </a:r>
            <a:r>
              <a:rPr lang="pl-PL" sz="2000" dirty="0" smtClean="0">
                <a:solidFill>
                  <a:schemeClr val="tx1"/>
                </a:solidFill>
              </a:rPr>
              <a:t>RPO </a:t>
            </a:r>
            <a:r>
              <a:rPr lang="pl-PL" sz="2000" dirty="0">
                <a:solidFill>
                  <a:schemeClr val="tx1"/>
                </a:solidFill>
              </a:rPr>
              <a:t>lub przez</a:t>
            </a:r>
          </a:p>
          <a:p>
            <a:r>
              <a:rPr lang="pl-PL" sz="2000" dirty="0">
                <a:solidFill>
                  <a:schemeClr val="tx1"/>
                </a:solidFill>
              </a:rPr>
              <a:t>beneficjentów </a:t>
            </a:r>
            <a:r>
              <a:rPr lang="pl-PL" sz="2000" b="1" dirty="0">
                <a:solidFill>
                  <a:schemeClr val="tx1"/>
                </a:solidFill>
              </a:rPr>
              <a:t>spotkania otwarte</a:t>
            </a:r>
            <a:r>
              <a:rPr lang="pl-PL" sz="2000" dirty="0">
                <a:solidFill>
                  <a:schemeClr val="tx1"/>
                </a:solidFill>
              </a:rPr>
              <a:t>, </a:t>
            </a:r>
            <a:r>
              <a:rPr lang="pl-PL" sz="2000" b="1" dirty="0">
                <a:solidFill>
                  <a:schemeClr val="tx1"/>
                </a:solidFill>
              </a:rPr>
              <a:t>niewymagające rejestracji </a:t>
            </a:r>
            <a:r>
              <a:rPr lang="pl-PL" sz="2000" dirty="0">
                <a:solidFill>
                  <a:schemeClr val="tx1"/>
                </a:solidFill>
              </a:rPr>
              <a:t>uczestników, </a:t>
            </a:r>
            <a:r>
              <a:rPr lang="pl-PL" sz="2000" dirty="0" smtClean="0">
                <a:solidFill>
                  <a:schemeClr val="tx1"/>
                </a:solidFill>
              </a:rPr>
              <a:t>oraz </a:t>
            </a:r>
            <a:r>
              <a:rPr lang="pl-PL" sz="2000" b="1" dirty="0" smtClean="0">
                <a:solidFill>
                  <a:schemeClr val="tx1"/>
                </a:solidFill>
              </a:rPr>
              <a:t>wszystkie </a:t>
            </a:r>
            <a:r>
              <a:rPr lang="pl-PL" sz="2000" b="1" dirty="0">
                <a:solidFill>
                  <a:schemeClr val="tx1"/>
                </a:solidFill>
              </a:rPr>
              <a:t>działania świadczone w ramach projektów, w których na etapie </a:t>
            </a:r>
            <a:r>
              <a:rPr lang="pl-PL" sz="2000" b="1" dirty="0" smtClean="0">
                <a:solidFill>
                  <a:schemeClr val="tx1"/>
                </a:solidFill>
              </a:rPr>
              <a:t>rekrutacji zidentyfikowano </a:t>
            </a:r>
            <a:r>
              <a:rPr lang="pl-PL" sz="2000" b="1" dirty="0">
                <a:solidFill>
                  <a:schemeClr val="tx1"/>
                </a:solidFill>
              </a:rPr>
              <a:t>możliwość udziału osób z niepełnosprawnościami</a:t>
            </a:r>
            <a:r>
              <a:rPr lang="pl-PL" sz="2000" dirty="0">
                <a:solidFill>
                  <a:schemeClr val="tx1"/>
                </a:solidFill>
              </a:rPr>
              <a:t>, są </a:t>
            </a:r>
            <a:r>
              <a:rPr lang="pl-PL" sz="2000" dirty="0" smtClean="0">
                <a:solidFill>
                  <a:schemeClr val="tx1"/>
                </a:solidFill>
              </a:rPr>
              <a:t>realizowane w </a:t>
            </a:r>
            <a:r>
              <a:rPr lang="pl-PL" sz="2000" dirty="0">
                <a:solidFill>
                  <a:schemeClr val="tx1"/>
                </a:solidFill>
              </a:rPr>
              <a:t>budynkach dostępnych architektonicznie dla osób z </a:t>
            </a:r>
            <a:r>
              <a:rPr lang="pl-PL" sz="2000" dirty="0" smtClean="0">
                <a:solidFill>
                  <a:schemeClr val="tx1"/>
                </a:solidFill>
              </a:rPr>
              <a:t>niepełnosprawnościami zgodnie </a:t>
            </a:r>
            <a:r>
              <a:rPr lang="pl-PL" sz="2000" dirty="0">
                <a:solidFill>
                  <a:schemeClr val="tx1"/>
                </a:solidFill>
              </a:rPr>
              <a:t>z ustawą z dnia 7 lipca 1994 r. - Prawo </a:t>
            </a:r>
            <a:r>
              <a:rPr lang="pl-PL" sz="2000" dirty="0" smtClean="0">
                <a:solidFill>
                  <a:schemeClr val="tx1"/>
                </a:solidFill>
              </a:rPr>
              <a:t>budowlane, </a:t>
            </a:r>
            <a:r>
              <a:rPr lang="pl-PL" sz="2000" dirty="0">
                <a:solidFill>
                  <a:schemeClr val="tx1"/>
                </a:solidFill>
              </a:rPr>
              <a:t>w szczególności z art. 5 ust. 1 tej ustawy, który </a:t>
            </a:r>
            <a:r>
              <a:rPr lang="pl-PL" sz="2000" dirty="0" smtClean="0">
                <a:solidFill>
                  <a:schemeClr val="tx1"/>
                </a:solidFill>
              </a:rPr>
              <a:t>określa warunki </a:t>
            </a:r>
            <a:r>
              <a:rPr lang="pl-PL" sz="2000" dirty="0">
                <a:solidFill>
                  <a:schemeClr val="tx1"/>
                </a:solidFill>
              </a:rPr>
              <a:t>projektowania i budowania oraz zgodnie z rozporządzeniem </a:t>
            </a:r>
            <a:r>
              <a:rPr lang="pl-PL" sz="2000" dirty="0" smtClean="0">
                <a:solidFill>
                  <a:schemeClr val="tx1"/>
                </a:solidFill>
              </a:rPr>
              <a:t>Ministra Infrastruktury </a:t>
            </a:r>
            <a:r>
              <a:rPr lang="pl-PL" sz="2000" dirty="0">
                <a:solidFill>
                  <a:schemeClr val="tx1"/>
                </a:solidFill>
              </a:rPr>
              <a:t>z dnia 12 kwietnia 2002 r. w sprawie warunków technicznych, </a:t>
            </a:r>
            <a:r>
              <a:rPr lang="pl-PL" sz="2000" dirty="0" smtClean="0">
                <a:solidFill>
                  <a:schemeClr val="tx1"/>
                </a:solidFill>
              </a:rPr>
              <a:t>jakim powinny </a:t>
            </a:r>
            <a:r>
              <a:rPr lang="pl-PL" sz="2000" dirty="0">
                <a:solidFill>
                  <a:schemeClr val="tx1"/>
                </a:solidFill>
              </a:rPr>
              <a:t>odpowiadać budynki i ich usytuowanie </a:t>
            </a:r>
            <a:r>
              <a:rPr lang="pl-PL" sz="2000" dirty="0" smtClean="0">
                <a:solidFill>
                  <a:schemeClr val="tx1"/>
                </a:solidFill>
              </a:rPr>
              <a:t>oraz </a:t>
            </a:r>
            <a:r>
              <a:rPr lang="pl-PL" sz="2000" dirty="0">
                <a:solidFill>
                  <a:schemeClr val="tx1"/>
                </a:solidFill>
              </a:rPr>
              <a:t>z zasadami wiedzy technicznej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W ramach projektów ogólnodostępnych, w szczególności w przypadku braku</a:t>
            </a:r>
          </a:p>
          <a:p>
            <a:r>
              <a:rPr lang="pl-PL" sz="2000" dirty="0">
                <a:solidFill>
                  <a:schemeClr val="tx1"/>
                </a:solidFill>
              </a:rPr>
              <a:t>możliwości świadczenia usługi spełniającej kryteria wymienione w pkt 2, w </a:t>
            </a:r>
            <a:r>
              <a:rPr lang="pl-PL" sz="2000" dirty="0" smtClean="0">
                <a:solidFill>
                  <a:schemeClr val="tx1"/>
                </a:solidFill>
              </a:rPr>
              <a:t>celu zapewnienia </a:t>
            </a:r>
            <a:r>
              <a:rPr lang="pl-PL" sz="2000" dirty="0">
                <a:solidFill>
                  <a:schemeClr val="tx1"/>
                </a:solidFill>
              </a:rPr>
              <a:t>możliwości pełnego </a:t>
            </a:r>
            <a:r>
              <a:rPr lang="pl-PL" sz="2000" dirty="0" smtClean="0">
                <a:solidFill>
                  <a:schemeClr val="tx1"/>
                </a:solidFill>
              </a:rPr>
              <a:t>uczestnictwa OzN, należy </a:t>
            </a:r>
            <a:r>
              <a:rPr lang="pl-PL" sz="2000" dirty="0">
                <a:solidFill>
                  <a:schemeClr val="tx1"/>
                </a:solidFill>
              </a:rPr>
              <a:t>zastosować </a:t>
            </a:r>
            <a:r>
              <a:rPr lang="pl-PL" sz="2000" b="1" dirty="0">
                <a:solidFill>
                  <a:schemeClr val="tx1"/>
                </a:solidFill>
              </a:rPr>
              <a:t>mechanizm racjonalnych usprawnień</a:t>
            </a:r>
            <a:r>
              <a:rPr lang="pl-PL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23506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3951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000" dirty="0">
                <a:solidFill>
                  <a:schemeClr val="tx1"/>
                </a:solidFill>
              </a:rPr>
              <a:t>3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  <a:r>
              <a:rPr lang="pl-PL" sz="2000" dirty="0"/>
              <a:t> </a:t>
            </a:r>
            <a:r>
              <a:rPr lang="pl-PL" sz="2000" dirty="0">
                <a:solidFill>
                  <a:schemeClr val="tx1"/>
                </a:solidFill>
              </a:rPr>
              <a:t>Co do zasady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b="1" dirty="0" smtClean="0">
                <a:solidFill>
                  <a:schemeClr val="tx1"/>
                </a:solidFill>
              </a:rPr>
              <a:t>wszystkie produkty projektów (produkty, towary, usługi) są dostępne dla wszystkich osób</a:t>
            </a:r>
            <a:r>
              <a:rPr lang="pl-PL" sz="2000" dirty="0" smtClean="0">
                <a:solidFill>
                  <a:schemeClr val="tx1"/>
                </a:solidFill>
              </a:rPr>
              <a:t>, </a:t>
            </a:r>
            <a:r>
              <a:rPr lang="pl-PL" sz="2000" dirty="0">
                <a:solidFill>
                  <a:schemeClr val="tx1"/>
                </a:solidFill>
              </a:rPr>
              <a:t>w </a:t>
            </a:r>
            <a:r>
              <a:rPr lang="pl-PL" sz="2000" dirty="0" smtClean="0">
                <a:solidFill>
                  <a:schemeClr val="tx1"/>
                </a:solidFill>
              </a:rPr>
              <a:t>tym również </a:t>
            </a:r>
            <a:r>
              <a:rPr lang="pl-PL" sz="2000" dirty="0">
                <a:solidFill>
                  <a:schemeClr val="tx1"/>
                </a:solidFill>
              </a:rPr>
              <a:t>dostosowane do zidentyfikowanych potrzeb osób z niepełnosprawnościami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>
                <a:solidFill>
                  <a:schemeClr val="tx1"/>
                </a:solidFill>
              </a:rPr>
              <a:t>W przypadku </a:t>
            </a:r>
            <a:r>
              <a:rPr lang="pl-PL" sz="2000" u="sng" dirty="0">
                <a:solidFill>
                  <a:schemeClr val="tx1"/>
                </a:solidFill>
              </a:rPr>
              <a:t>szczególnych projektów</a:t>
            </a:r>
            <a:r>
              <a:rPr lang="pl-PL" sz="2000" dirty="0">
                <a:solidFill>
                  <a:schemeClr val="tx1"/>
                </a:solidFill>
              </a:rPr>
              <a:t>, w których zasada dostępności produktów </a:t>
            </a:r>
            <a:r>
              <a:rPr lang="pl-PL" sz="2000" dirty="0" smtClean="0">
                <a:solidFill>
                  <a:schemeClr val="tx1"/>
                </a:solidFill>
              </a:rPr>
              <a:t>nie znajduje </a:t>
            </a:r>
            <a:r>
              <a:rPr lang="pl-PL" sz="2000" dirty="0">
                <a:solidFill>
                  <a:schemeClr val="tx1"/>
                </a:solidFill>
              </a:rPr>
              <a:t>zastosowania, w treści wniosku o dofinansowanie projektu powinna </a:t>
            </a:r>
            <a:r>
              <a:rPr lang="pl-PL" sz="2000" dirty="0" smtClean="0">
                <a:solidFill>
                  <a:schemeClr val="tx1"/>
                </a:solidFill>
              </a:rPr>
              <a:t>znaleźć się </a:t>
            </a:r>
            <a:r>
              <a:rPr lang="pl-PL" sz="2000" dirty="0">
                <a:solidFill>
                  <a:schemeClr val="tx1"/>
                </a:solidFill>
              </a:rPr>
              <a:t>informacja o „neutralności” produktu wraz z uzasadnieniem, dlaczego </a:t>
            </a:r>
            <a:r>
              <a:rPr lang="pl-PL" sz="2000" dirty="0" smtClean="0">
                <a:solidFill>
                  <a:schemeClr val="tx1"/>
                </a:solidFill>
              </a:rPr>
              <a:t>produkt projektu </a:t>
            </a:r>
            <a:r>
              <a:rPr lang="pl-PL" sz="2000" dirty="0">
                <a:solidFill>
                  <a:schemeClr val="tx1"/>
                </a:solidFill>
              </a:rPr>
              <a:t>nie będzie spełniał kryterium dostępności. Zasadność takiego </a:t>
            </a:r>
            <a:r>
              <a:rPr lang="pl-PL" sz="2000" dirty="0" smtClean="0">
                <a:solidFill>
                  <a:schemeClr val="tx1"/>
                </a:solidFill>
              </a:rPr>
              <a:t>wyłączenia jest </a:t>
            </a:r>
            <a:r>
              <a:rPr lang="pl-PL" sz="2000" dirty="0">
                <a:solidFill>
                  <a:schemeClr val="tx1"/>
                </a:solidFill>
              </a:rPr>
              <a:t>oceniana przez instytucję dokonującą oceny wniosków o </a:t>
            </a:r>
            <a:r>
              <a:rPr lang="pl-PL" sz="2000" dirty="0" smtClean="0">
                <a:solidFill>
                  <a:schemeClr val="tx1"/>
                </a:solidFill>
              </a:rPr>
              <a:t>dofinansowanie projektów.</a:t>
            </a:r>
          </a:p>
          <a:p>
            <a:endParaRPr lang="pl-PL" sz="2000" dirty="0"/>
          </a:p>
          <a:p>
            <a:r>
              <a:rPr lang="pl-PL" sz="1400" b="1" dirty="0">
                <a:solidFill>
                  <a:schemeClr val="tx1"/>
                </a:solidFill>
              </a:rPr>
              <a:t>M</a:t>
            </a:r>
            <a:r>
              <a:rPr lang="pl-PL" sz="1400" b="1" dirty="0" smtClean="0">
                <a:solidFill>
                  <a:schemeClr val="tx1"/>
                </a:solidFill>
              </a:rPr>
              <a:t>echanizm </a:t>
            </a:r>
            <a:r>
              <a:rPr lang="pl-PL" sz="1400" b="1" dirty="0">
                <a:solidFill>
                  <a:schemeClr val="tx1"/>
                </a:solidFill>
              </a:rPr>
              <a:t>racjonalnych usprawnień powinien być stosowany jedynie po wcześniejszym stwierdzeniu braku możliwości zastosowania koncepcji uniwersalnego projektowania. 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83568" y="1121904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398776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1045"/>
            <a:ext cx="8713788" cy="498229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	4)</a:t>
            </a: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przypadku spotkań (konferencje itp</a:t>
            </a:r>
            <a:r>
              <a:rPr lang="pl-PL" sz="1400" dirty="0" smtClean="0">
                <a:solidFill>
                  <a:schemeClr val="tx1"/>
                </a:solidFill>
              </a:rPr>
              <a:t>.) </a:t>
            </a:r>
            <a:r>
              <a:rPr lang="pl-PL" sz="1400" dirty="0">
                <a:solidFill>
                  <a:schemeClr val="tx1"/>
                </a:solidFill>
              </a:rPr>
              <a:t>każdorazowo </a:t>
            </a:r>
            <a:r>
              <a:rPr lang="pl-PL" sz="1400" dirty="0" smtClean="0">
                <a:solidFill>
                  <a:schemeClr val="tx1"/>
                </a:solidFill>
              </a:rPr>
              <a:t>umieszcza się </a:t>
            </a:r>
            <a:r>
              <a:rPr lang="pl-PL" sz="1400" dirty="0">
                <a:solidFill>
                  <a:schemeClr val="tx1"/>
                </a:solidFill>
              </a:rPr>
              <a:t>w </a:t>
            </a:r>
            <a:r>
              <a:rPr lang="pl-PL" sz="1400" dirty="0" smtClean="0">
                <a:solidFill>
                  <a:schemeClr val="tx1"/>
                </a:solidFill>
              </a:rPr>
              <a:t>formularzach zgłoszeniowych </a:t>
            </a:r>
            <a:r>
              <a:rPr lang="pl-PL" sz="1400" b="1" u="sng" dirty="0">
                <a:solidFill>
                  <a:schemeClr val="tx1"/>
                </a:solidFill>
              </a:rPr>
              <a:t>zapytanie o specjalne potrzeby uczestników.</a:t>
            </a:r>
            <a:r>
              <a:rPr lang="pl-PL" sz="1400" dirty="0">
                <a:solidFill>
                  <a:schemeClr val="tx1"/>
                </a:solidFill>
              </a:rPr>
              <a:t> Zgłoszenie </a:t>
            </a:r>
            <a:r>
              <a:rPr lang="pl-PL" sz="1400" dirty="0" smtClean="0">
                <a:solidFill>
                  <a:schemeClr val="tx1"/>
                </a:solidFill>
              </a:rPr>
              <a:t>specjalnej potrzeby obliguje </a:t>
            </a:r>
            <a:r>
              <a:rPr lang="pl-PL" sz="1400" dirty="0">
                <a:solidFill>
                  <a:schemeClr val="tx1"/>
                </a:solidFill>
              </a:rPr>
              <a:t>do jej spełnienia w możliwie największym </a:t>
            </a:r>
            <a:r>
              <a:rPr lang="pl-PL" sz="1400" dirty="0" smtClean="0">
                <a:solidFill>
                  <a:schemeClr val="tx1"/>
                </a:solidFill>
              </a:rPr>
              <a:t>stopniu, w </a:t>
            </a:r>
            <a:r>
              <a:rPr lang="pl-PL" sz="1400" dirty="0">
                <a:solidFill>
                  <a:schemeClr val="tx1"/>
                </a:solidFill>
              </a:rPr>
              <a:t>szczególności poprzez zapewnienie następujących warunków: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a</a:t>
            </a:r>
            <a:r>
              <a:rPr lang="pl-PL" sz="1400" dirty="0">
                <a:solidFill>
                  <a:schemeClr val="tx1"/>
                </a:solidFill>
              </a:rPr>
              <a:t>) sale </a:t>
            </a:r>
            <a:r>
              <a:rPr lang="pl-PL" sz="1400" dirty="0" smtClean="0">
                <a:solidFill>
                  <a:schemeClr val="tx1"/>
                </a:solidFill>
              </a:rPr>
              <a:t>konferencyjne są </a:t>
            </a:r>
            <a:r>
              <a:rPr lang="pl-PL" sz="1400" dirty="0">
                <a:solidFill>
                  <a:schemeClr val="tx1"/>
                </a:solidFill>
              </a:rPr>
              <a:t>dostępne dla osób z różnego </a:t>
            </a:r>
            <a:r>
              <a:rPr lang="pl-PL" sz="1400" dirty="0" smtClean="0">
                <a:solidFill>
                  <a:schemeClr val="tx1"/>
                </a:solidFill>
              </a:rPr>
              <a:t>rodzaju niepełnosprawnościami </a:t>
            </a:r>
            <a:r>
              <a:rPr lang="pl-PL" sz="1400" dirty="0">
                <a:solidFill>
                  <a:schemeClr val="tx1"/>
                </a:solidFill>
              </a:rPr>
              <a:t>(dostępne windy/ podjazdy, wyraźne </a:t>
            </a:r>
            <a:r>
              <a:rPr lang="pl-PL" sz="1400" dirty="0" smtClean="0">
                <a:solidFill>
                  <a:schemeClr val="tx1"/>
                </a:solidFill>
              </a:rPr>
              <a:t>oznakowanie, pomieszczenia </a:t>
            </a:r>
            <a:r>
              <a:rPr lang="pl-PL" sz="1400" dirty="0">
                <a:solidFill>
                  <a:schemeClr val="tx1"/>
                </a:solidFill>
              </a:rPr>
              <a:t>sanitarne dostępne dla osób z niepełnosprawnością, </a:t>
            </a:r>
            <a:r>
              <a:rPr lang="pl-PL" sz="1400" dirty="0" smtClean="0">
                <a:solidFill>
                  <a:schemeClr val="tx1"/>
                </a:solidFill>
              </a:rPr>
              <a:t>windy zaopatrzone </a:t>
            </a:r>
            <a:r>
              <a:rPr lang="pl-PL" sz="1400" dirty="0">
                <a:solidFill>
                  <a:schemeClr val="tx1"/>
                </a:solidFill>
              </a:rPr>
              <a:t>w przyciski (nie sensory dotykowe) itp.);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b</a:t>
            </a:r>
            <a:r>
              <a:rPr lang="pl-PL" sz="1400" dirty="0">
                <a:solidFill>
                  <a:schemeClr val="tx1"/>
                </a:solidFill>
              </a:rPr>
              <a:t>) dokumenty i inne materiały są opracowane w dostępnej </a:t>
            </a:r>
            <a:r>
              <a:rPr lang="pl-PL" sz="1400" dirty="0" smtClean="0">
                <a:solidFill>
                  <a:schemeClr val="tx1"/>
                </a:solidFill>
              </a:rPr>
              <a:t>formie, w </a:t>
            </a:r>
            <a:r>
              <a:rPr lang="pl-PL" sz="1400" dirty="0">
                <a:solidFill>
                  <a:schemeClr val="tx1"/>
                </a:solidFill>
              </a:rPr>
              <a:t>szczególności należy unikać skanów dokumentów papierowych – </a:t>
            </a:r>
            <a:r>
              <a:rPr lang="pl-PL" sz="1400" dirty="0" smtClean="0">
                <a:solidFill>
                  <a:schemeClr val="tx1"/>
                </a:solidFill>
              </a:rPr>
              <a:t>należy udostępniać </a:t>
            </a:r>
            <a:r>
              <a:rPr lang="pl-PL" sz="1400" dirty="0">
                <a:solidFill>
                  <a:schemeClr val="tx1"/>
                </a:solidFill>
              </a:rPr>
              <a:t>wersje plików w postaci umożliwiającej przeszukiwanie </a:t>
            </a:r>
            <a:r>
              <a:rPr lang="pl-PL" sz="1400" dirty="0" smtClean="0">
                <a:solidFill>
                  <a:schemeClr val="tx1"/>
                </a:solidFill>
              </a:rPr>
              <a:t>treści, np</a:t>
            </a:r>
            <a:r>
              <a:rPr lang="pl-PL" sz="1400" dirty="0">
                <a:solidFill>
                  <a:schemeClr val="tx1"/>
                </a:solidFill>
              </a:rPr>
              <a:t>. „PDF”, „Word”, które pozwalają na odczytanie dokumentów przez </a:t>
            </a:r>
            <a:r>
              <a:rPr lang="pl-PL" sz="1400" dirty="0" smtClean="0">
                <a:solidFill>
                  <a:schemeClr val="tx1"/>
                </a:solidFill>
              </a:rPr>
              <a:t>czytniki dla </a:t>
            </a:r>
            <a:r>
              <a:rPr lang="pl-PL" sz="1400" dirty="0">
                <a:solidFill>
                  <a:schemeClr val="tx1"/>
                </a:solidFill>
              </a:rPr>
              <a:t>osób z dysfunkcją wzroku;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c</a:t>
            </a:r>
            <a:r>
              <a:rPr lang="pl-PL" sz="1400" dirty="0">
                <a:solidFill>
                  <a:schemeClr val="tx1"/>
                </a:solidFill>
              </a:rPr>
              <a:t>) zapewnione są materiały informacyjne w różnych formatach, np. </a:t>
            </a:r>
            <a:r>
              <a:rPr lang="pl-PL" sz="1400" dirty="0" smtClean="0">
                <a:solidFill>
                  <a:schemeClr val="tx1"/>
                </a:solidFill>
              </a:rPr>
              <a:t>wersje w </a:t>
            </a:r>
            <a:r>
              <a:rPr lang="pl-PL" sz="1400" dirty="0">
                <a:solidFill>
                  <a:schemeClr val="tx1"/>
                </a:solidFill>
              </a:rPr>
              <a:t>druku powiększonym, wersje elektroniczne dokumentów, wersje w </a:t>
            </a:r>
            <a:r>
              <a:rPr lang="pl-PL" sz="1400" dirty="0" smtClean="0">
                <a:solidFill>
                  <a:schemeClr val="tx1"/>
                </a:solidFill>
              </a:rPr>
              <a:t>języku łatwym</a:t>
            </a:r>
            <a:r>
              <a:rPr lang="pl-PL" sz="1400" dirty="0">
                <a:solidFill>
                  <a:schemeClr val="tx1"/>
                </a:solidFill>
              </a:rPr>
              <a:t>, nagranie tłumaczenia na język migowy na nośniku </a:t>
            </a:r>
            <a:r>
              <a:rPr lang="pl-PL" sz="1400" dirty="0" smtClean="0">
                <a:solidFill>
                  <a:schemeClr val="tx1"/>
                </a:solidFill>
              </a:rPr>
              <a:t>elektronicznym, </a:t>
            </a:r>
            <a:r>
              <a:rPr lang="pl-PL" sz="1400" dirty="0" err="1" smtClean="0">
                <a:solidFill>
                  <a:schemeClr val="tx1"/>
                </a:solidFill>
              </a:rPr>
              <a:t>audiodeskrypcje</a:t>
            </a:r>
            <a:r>
              <a:rPr lang="pl-PL" sz="1400" dirty="0">
                <a:solidFill>
                  <a:schemeClr val="tx1"/>
                </a:solidFill>
              </a:rPr>
              <a:t>, materiały w alfabecie Braille’a itp.;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d</a:t>
            </a:r>
            <a:r>
              <a:rPr lang="pl-PL" sz="1400" dirty="0">
                <a:solidFill>
                  <a:schemeClr val="tx1"/>
                </a:solidFill>
              </a:rPr>
              <a:t>) transmisje audiowizualne na żywo są zaopatrzone przynajmniej w napisy </a:t>
            </a:r>
            <a:r>
              <a:rPr lang="pl-PL" sz="1400" dirty="0" smtClean="0">
                <a:solidFill>
                  <a:schemeClr val="tx1"/>
                </a:solidFill>
              </a:rPr>
              <a:t>lub zapewniona </a:t>
            </a:r>
            <a:r>
              <a:rPr lang="pl-PL" sz="1400" dirty="0">
                <a:solidFill>
                  <a:schemeClr val="tx1"/>
                </a:solidFill>
              </a:rPr>
              <a:t>jest usługa tłumacza migowego lub tłumacza przewodnika;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e</a:t>
            </a:r>
            <a:r>
              <a:rPr lang="pl-PL" sz="1400" dirty="0">
                <a:solidFill>
                  <a:schemeClr val="tx1"/>
                </a:solidFill>
              </a:rPr>
              <a:t>) stosowane są systemy wspomagające słyszenie (pętle indukcyjne, </a:t>
            </a:r>
            <a:r>
              <a:rPr lang="pl-PL" sz="1400" dirty="0" smtClean="0">
                <a:solidFill>
                  <a:schemeClr val="tx1"/>
                </a:solidFill>
              </a:rPr>
              <a:t>systemy FM);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f</a:t>
            </a:r>
            <a:r>
              <a:rPr lang="pl-PL" sz="1400" dirty="0">
                <a:solidFill>
                  <a:schemeClr val="tx1"/>
                </a:solidFill>
              </a:rPr>
              <a:t>) zapewniona jest usługa asystenta osobistego;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g</a:t>
            </a:r>
            <a:r>
              <a:rPr lang="pl-PL" sz="1400" dirty="0">
                <a:solidFill>
                  <a:schemeClr val="tx1"/>
                </a:solidFill>
              </a:rPr>
              <a:t>) zapewniona jest możliwość wstępu osobie z niepełnosprawnością z </a:t>
            </a:r>
            <a:r>
              <a:rPr lang="pl-PL" sz="1400" dirty="0" smtClean="0">
                <a:solidFill>
                  <a:schemeClr val="tx1"/>
                </a:solidFill>
              </a:rPr>
              <a:t>psem asystującym</a:t>
            </a:r>
            <a:r>
              <a:rPr lang="pl-PL" sz="1400" dirty="0">
                <a:solidFill>
                  <a:schemeClr val="tx1"/>
                </a:solidFill>
              </a:rPr>
              <a:t>;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	h</a:t>
            </a:r>
            <a:r>
              <a:rPr lang="pl-PL" sz="1400" dirty="0">
                <a:solidFill>
                  <a:schemeClr val="tx1"/>
                </a:solidFill>
              </a:rPr>
              <a:t>) innych warunków wynikających z potrzeb osoby z niepełnosprawnością, </a:t>
            </a:r>
            <a:r>
              <a:rPr lang="pl-PL" sz="1400" dirty="0" smtClean="0">
                <a:solidFill>
                  <a:schemeClr val="tx1"/>
                </a:solidFill>
              </a:rPr>
              <a:t>która zgłosiła </a:t>
            </a:r>
            <a:r>
              <a:rPr lang="pl-PL" sz="1400" dirty="0">
                <a:solidFill>
                  <a:schemeClr val="tx1"/>
                </a:solidFill>
              </a:rPr>
              <a:t>chęć uczestnictwa w spotkaniu.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94782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OBOWIĄZKI WYNIKAJĄCE Z WYTYCZNYCH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184721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3"/>
            <a:ext cx="8713788" cy="489654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pl-PL" altLang="pl-PL" sz="2400" b="1" dirty="0">
                <a:solidFill>
                  <a:schemeClr val="tx1"/>
                </a:solidFill>
              </a:rPr>
              <a:t>REKRUTACJA: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Rekrutacja uczestników projektu powinna zostać przeprowadzona w sposób. umożliwiający wzięcie udziału w projekcie każdej zainteresowanej osobie.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Informacja o rekrutacji- zapewnienie dostępnego przekazu.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Wiadomości o projekcie powinny być zamieszczane na stronach/portalach internetowych, z których korzystają osoby z niepełnosprawnościami.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Zagwarantowanie dostępności spotkań rekrutacyjnych.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Dostępność formularzy zgłoszeniowych.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chemeClr val="tx1"/>
                </a:solidFill>
              </a:rPr>
              <a:t>Diagnoza wynikających z niepełnosprawności potrzeb.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576" y="1027044"/>
            <a:ext cx="42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ZASADA W PRAKTYCE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948989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51400"/>
            <a:ext cx="8713788" cy="489654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lnSpc>
                <a:spcPct val="150000"/>
              </a:lnSpc>
              <a:buFont typeface="Arial" charset="0"/>
              <a:buNone/>
              <a:defRPr/>
            </a:pPr>
            <a:r>
              <a:rPr lang="pl-PL" altLang="pl-PL" sz="2400" b="1" dirty="0">
                <a:solidFill>
                  <a:schemeClr val="tx1"/>
                </a:solidFill>
              </a:rPr>
              <a:t>INFORMACJA I PROMOCJA: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Zapewnienie dostępnego przekazu (nagranie komunikatu w formie </a:t>
            </a:r>
            <a:r>
              <a:rPr lang="pl-PL" altLang="pl-PL" sz="2400" dirty="0" smtClean="0">
                <a:solidFill>
                  <a:schemeClr val="tx1"/>
                </a:solidFill>
              </a:rPr>
              <a:t>wideo </a:t>
            </a:r>
            <a:r>
              <a:rPr lang="pl-PL" altLang="pl-PL" sz="2400" dirty="0">
                <a:solidFill>
                  <a:schemeClr val="tx1"/>
                </a:solidFill>
              </a:rPr>
              <a:t>z napisami, nagranie z napisami w języku łatwym, nagranie z tłumaczem </a:t>
            </a:r>
            <a:r>
              <a:rPr lang="pl-PL" altLang="pl-PL" sz="2400" dirty="0" smtClean="0">
                <a:solidFill>
                  <a:schemeClr val="tx1"/>
                </a:solidFill>
              </a:rPr>
              <a:t>języka migowego</a:t>
            </a:r>
            <a:r>
              <a:rPr lang="pl-PL" altLang="pl-PL" sz="2400" dirty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Odpowiednie zaprojektowanie materiałów informacyjno-promocyjnych.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Dostępność treści zamieszczanych w Internecie.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576" y="1027044"/>
            <a:ext cx="42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ZASADA W PRAKTYCE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740913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8245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173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PRZYKŁADY DOSTĘPNYCH PROJEKTÓW EFS</a:t>
            </a:r>
            <a:endParaRPr lang="pl-PL" sz="2800" b="1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489132" y="1796320"/>
            <a:ext cx="3794836" cy="20318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l-PL" altLang="pl-PL" sz="1600" b="1" u="sng" dirty="0">
                <a:latin typeface="Calibri" panose="020F0502020204030204" pitchFamily="34" charset="0"/>
              </a:rPr>
              <a:t>Uczniowie z niepełnosprawnością ruchową: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stoliki umożliwiające podjechanie wózkiem (bez siedzisk na stałe)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komputery lekkie i przenośne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wejście do budynku, sale lekcyjne, stołówka, świetlica, sala lekcyjna, toalety, aula, sala gimnastyczna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place zabaw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489132" y="4358781"/>
            <a:ext cx="3443288" cy="152558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r>
              <a:rPr lang="pl-PL" altLang="pl-PL" sz="1600" b="1" u="sng" dirty="0">
                <a:latin typeface="Calibri" panose="020F0502020204030204" pitchFamily="34" charset="0"/>
              </a:rPr>
              <a:t>Uczniowie z niepełnosprawnością </a:t>
            </a:r>
            <a:r>
              <a:rPr lang="pl-PL" altLang="pl-PL" sz="1600" b="1" u="sng" dirty="0" smtClean="0">
                <a:latin typeface="Calibri" panose="020F0502020204030204" pitchFamily="34" charset="0"/>
              </a:rPr>
              <a:t>intelektualną:</a:t>
            </a:r>
            <a:endParaRPr lang="pl-PL" altLang="pl-PL" sz="1600" b="1" u="sng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przygotowanie nauczyciela</a:t>
            </a: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praca w małych grupach</a:t>
            </a: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różne pomoce dydaktyczne (plakaty, plansze, proste komunikaty) 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4139952" y="1628800"/>
            <a:ext cx="3804439" cy="259238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ts val="450"/>
              </a:spcBef>
            </a:pPr>
            <a:r>
              <a:rPr lang="pl-PL" altLang="pl-PL" sz="1600" b="1" u="sng" dirty="0">
                <a:latin typeface="Calibri" panose="020F0502020204030204" pitchFamily="34" charset="0"/>
              </a:rPr>
              <a:t>Uczniowie niewidomi i słabowidzący: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podręczniki i materiały dydaktyczne z możliwością przetworzenia (większa czcionka, </a:t>
            </a:r>
            <a:r>
              <a:rPr lang="pl-PL" altLang="pl-PL" sz="1600" dirty="0" err="1">
                <a:latin typeface="Calibri" panose="020F0502020204030204" pitchFamily="34" charset="0"/>
              </a:rPr>
              <a:t>Brail</a:t>
            </a:r>
            <a:r>
              <a:rPr lang="pl-PL" altLang="pl-PL" sz="1600" dirty="0">
                <a:latin typeface="Calibri" panose="020F0502020204030204" pitchFamily="34" charset="0"/>
              </a:rPr>
              <a:t>,  nagrane audio)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kontrastowe oznaczenia na schodach, odmienne faktury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numery i nazwy </a:t>
            </a:r>
            <a:r>
              <a:rPr lang="pl-PL" altLang="pl-PL" sz="1600" dirty="0" err="1">
                <a:latin typeface="Calibri" panose="020F0502020204030204" pitchFamily="34" charset="0"/>
              </a:rPr>
              <a:t>sal</a:t>
            </a:r>
            <a:r>
              <a:rPr lang="pl-PL" altLang="pl-PL" sz="1600" dirty="0">
                <a:latin typeface="Calibri" panose="020F0502020204030204" pitchFamily="34" charset="0"/>
              </a:rPr>
              <a:t> pisane w sposób kontrastowy, </a:t>
            </a:r>
            <a:r>
              <a:rPr lang="pl-PL" altLang="pl-PL" sz="1600" dirty="0" err="1">
                <a:latin typeface="Calibri" panose="020F0502020204030204" pitchFamily="34" charset="0"/>
              </a:rPr>
              <a:t>bezszeryfowe</a:t>
            </a:r>
            <a:r>
              <a:rPr lang="pl-PL" altLang="pl-PL" sz="1600" dirty="0">
                <a:latin typeface="Calibri" panose="020F0502020204030204" pitchFamily="34" charset="0"/>
              </a:rPr>
              <a:t>, wypukłe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duże powierzchnie malowane farbami matowymi o wyrazistych kolorach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jednobarwne wykładziny bez wzorów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programy odczytu ekranu</a:t>
            </a:r>
          </a:p>
          <a:p>
            <a:pPr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pl-PL" altLang="pl-PL" sz="1400" dirty="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pl-PL" altLang="pl-PL" sz="1400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r>
              <a:rPr lang="pl-PL" altLang="pl-PL" sz="1600" b="1" u="sng" dirty="0">
                <a:latin typeface="Calibri" panose="020F0502020204030204" pitchFamily="34" charset="0"/>
              </a:rPr>
              <a:t>Uczniowie głusi i niedosłyszący:</a:t>
            </a: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system FM</a:t>
            </a: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tłumacz języka migowego</a:t>
            </a:r>
          </a:p>
          <a:p>
            <a:pPr marL="285750" indent="-285750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pl-PL" altLang="pl-PL" sz="1600" dirty="0">
                <a:latin typeface="Calibri" panose="020F0502020204030204" pitchFamily="34" charset="0"/>
              </a:rPr>
              <a:t>dodatkowe lekcje z języka polskiego </a:t>
            </a:r>
          </a:p>
        </p:txBody>
      </p:sp>
    </p:spTree>
    <p:extLst>
      <p:ext uri="{BB962C8B-B14F-4D97-AF65-F5344CB8AC3E}">
        <p14:creationId xmlns:p14="http://schemas.microsoft.com/office/powerpoint/2010/main" val="36583640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373933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Zasada równości szans kobiet </a:t>
            </a:r>
            <a:r>
              <a:rPr lang="pl-PL" sz="3600" b="1" dirty="0" smtClean="0">
                <a:solidFill>
                  <a:schemeClr val="tx1"/>
                </a:solidFill>
              </a:rPr>
              <a:t>i mężczyzn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665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30069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Zasada </a:t>
            </a:r>
            <a:r>
              <a:rPr lang="pl-PL" sz="2000" b="1" dirty="0">
                <a:solidFill>
                  <a:schemeClr val="tx1"/>
                </a:solidFill>
              </a:rPr>
              <a:t>równości szans kobiet i mężczyzn </a:t>
            </a:r>
            <a:r>
              <a:rPr lang="pl-PL" sz="2000" dirty="0">
                <a:solidFill>
                  <a:schemeClr val="tx1"/>
                </a:solidFill>
              </a:rPr>
              <a:t>– zasada ta ma prowadzić do podejmowania działań na rzecz osiągnięcia stanu, w którym kobietom i mężczyznom przypisuje się taką samą </a:t>
            </a:r>
            <a:r>
              <a:rPr lang="pl-PL" sz="2000" u="sng" dirty="0">
                <a:solidFill>
                  <a:schemeClr val="tx1"/>
                </a:solidFill>
              </a:rPr>
              <a:t>wartość społeczną, równe prawa i równe obowiązki </a:t>
            </a:r>
            <a:r>
              <a:rPr lang="pl-PL" sz="2000" dirty="0">
                <a:solidFill>
                  <a:schemeClr val="tx1"/>
                </a:solidFill>
              </a:rPr>
              <a:t>oraz gdy mają oni </a:t>
            </a:r>
            <a:r>
              <a:rPr lang="pl-PL" sz="2000" u="sng" dirty="0">
                <a:solidFill>
                  <a:schemeClr val="tx1"/>
                </a:solidFill>
              </a:rPr>
              <a:t>równy dostęp do zasobów z których mogą korzystać </a:t>
            </a:r>
            <a:r>
              <a:rPr lang="pl-PL" sz="2000" dirty="0">
                <a:solidFill>
                  <a:schemeClr val="tx1"/>
                </a:solidFill>
              </a:rPr>
              <a:t>(środki finansowe, szanse rozwoju). </a:t>
            </a:r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Standard minimum </a:t>
            </a:r>
            <a:r>
              <a:rPr lang="pl-PL" sz="2000" dirty="0">
                <a:solidFill>
                  <a:schemeClr val="tx1"/>
                </a:solidFill>
              </a:rPr>
              <a:t>– (zgodnie z UP) narzędzie używane do oceny realizacji zasady równości szans kobiet i mężczyzn. Narzędzie to obejmuje zestaw 5 zagadnień i ocenia czy wnioskodawca uwzględnił kwestie równościowe w ramach analizy problematyki projektu, zaplanowanych działań, wskaźników i opisu wpływu realizacji projektu na sytuację kobiet i mężczyzn, a także w ramach działań na rzecz zespołu projektowego. Maksymalna liczba punktów do uzyskania wynosi 6, ponieważ kryterium nr 2 i 3 są alternatywne. 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81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lvl="1"/>
            <a:endParaRPr lang="pl-PL" sz="1600" b="1" i="1" u="sng" dirty="0" smtClean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b="1" dirty="0" smtClean="0">
                <a:cs typeface="Arial" charset="0"/>
              </a:rPr>
              <a:t>Rozporządzenie </a:t>
            </a:r>
            <a:r>
              <a:rPr lang="pl-PL" altLang="pl-PL" sz="1900" b="1" dirty="0">
                <a:cs typeface="Arial" charset="0"/>
              </a:rPr>
              <a:t>PE i Rady 1303/2013 – art</a:t>
            </a:r>
            <a:r>
              <a:rPr lang="pl-PL" altLang="pl-PL" sz="1900" b="1" dirty="0" smtClean="0">
                <a:cs typeface="Arial" charset="0"/>
              </a:rPr>
              <a:t>. 7</a:t>
            </a:r>
          </a:p>
          <a:p>
            <a:r>
              <a:rPr lang="pl-PL" sz="1400" i="1" dirty="0" smtClean="0"/>
              <a:t>„Państwa członkowskie </a:t>
            </a:r>
            <a:r>
              <a:rPr lang="pl-PL" sz="1400" i="1" dirty="0"/>
              <a:t>i Komisja </a:t>
            </a:r>
            <a:r>
              <a:rPr lang="pl-PL" sz="1400" i="1" dirty="0" smtClean="0"/>
              <a:t>podejmują odpowiednie </a:t>
            </a:r>
            <a:r>
              <a:rPr lang="pl-PL" sz="1400" i="1" dirty="0"/>
              <a:t>kroki </a:t>
            </a:r>
            <a:r>
              <a:rPr lang="pl-PL" sz="1400" i="1" dirty="0" smtClean="0"/>
              <a:t>w </a:t>
            </a:r>
            <a:r>
              <a:rPr lang="pl-PL" sz="1400" i="1" dirty="0"/>
              <a:t>celu zapobiegania wszelkim formom dyskryminacji ze </a:t>
            </a:r>
            <a:r>
              <a:rPr lang="pl-PL" sz="1400" i="1" dirty="0" smtClean="0"/>
              <a:t>względu </a:t>
            </a:r>
            <a:r>
              <a:rPr lang="pl-PL" sz="1400" i="1" dirty="0"/>
              <a:t>na </a:t>
            </a:r>
            <a:r>
              <a:rPr lang="pl-PL" sz="1400" i="1" dirty="0" smtClean="0"/>
              <a:t>płeć, rasę lub </a:t>
            </a:r>
            <a:r>
              <a:rPr lang="pl-PL" sz="1400" i="1" dirty="0"/>
              <a:t>pochodzenie etniczne, </a:t>
            </a:r>
            <a:r>
              <a:rPr lang="pl-PL" sz="1400" i="1" dirty="0" smtClean="0"/>
              <a:t>religi</a:t>
            </a:r>
            <a:r>
              <a:rPr lang="pl-PL" sz="1400" i="1" dirty="0"/>
              <a:t>ę</a:t>
            </a:r>
            <a:r>
              <a:rPr lang="pl-PL" sz="1400" i="1" dirty="0" smtClean="0"/>
              <a:t> lub światopogląd</a:t>
            </a:r>
            <a:r>
              <a:rPr lang="pl-PL" sz="1400" i="1" dirty="0"/>
              <a:t>, </a:t>
            </a:r>
            <a:r>
              <a:rPr lang="pl-PL" sz="1400" i="1" dirty="0" smtClean="0"/>
              <a:t>niepełnosprawność, </a:t>
            </a:r>
            <a:r>
              <a:rPr lang="pl-PL" sz="1400" i="1" dirty="0"/>
              <a:t>wiek lub </a:t>
            </a:r>
            <a:r>
              <a:rPr lang="pl-PL" sz="1400" i="1" dirty="0" smtClean="0"/>
              <a:t>orientacj</a:t>
            </a:r>
            <a:r>
              <a:rPr lang="pl-PL" sz="1400" i="1" dirty="0"/>
              <a:t>ę</a:t>
            </a:r>
            <a:r>
              <a:rPr lang="pl-PL" sz="1400" i="1" dirty="0" smtClean="0"/>
              <a:t> seksualną podczas </a:t>
            </a:r>
            <a:r>
              <a:rPr lang="pl-PL" sz="1400" i="1" dirty="0"/>
              <a:t>przygotowania i </a:t>
            </a:r>
            <a:r>
              <a:rPr lang="pl-PL" sz="1400" i="1" dirty="0" smtClean="0"/>
              <a:t>wdrażania </a:t>
            </a:r>
            <a:r>
              <a:rPr lang="pl-PL" sz="1400" i="1" dirty="0"/>
              <a:t>programów. </a:t>
            </a:r>
            <a:r>
              <a:rPr lang="pl-PL" sz="1400" i="1" u="sng" dirty="0"/>
              <a:t>W procesie </a:t>
            </a:r>
            <a:r>
              <a:rPr lang="pl-PL" sz="1400" i="1" u="sng" dirty="0" smtClean="0"/>
              <a:t>przygotowywania </a:t>
            </a:r>
            <a:r>
              <a:rPr lang="pl-PL" sz="1400" i="1" u="sng" dirty="0"/>
              <a:t>i </a:t>
            </a:r>
            <a:r>
              <a:rPr lang="pl-PL" sz="1400" i="1" u="sng" dirty="0" smtClean="0"/>
              <a:t>wdrażania </a:t>
            </a:r>
            <a:r>
              <a:rPr lang="pl-PL" sz="1400" i="1" u="sng" dirty="0"/>
              <a:t>programów </a:t>
            </a:r>
            <a:r>
              <a:rPr lang="pl-PL" sz="1400" i="1" u="sng" dirty="0" smtClean="0"/>
              <a:t>należy </a:t>
            </a:r>
            <a:r>
              <a:rPr lang="pl-PL" sz="1400" i="1" u="sng" dirty="0"/>
              <a:t>w </a:t>
            </a:r>
            <a:r>
              <a:rPr lang="pl-PL" sz="1400" i="1" u="sng" dirty="0" smtClean="0"/>
              <a:t>szczególności wzi</a:t>
            </a:r>
            <a:r>
              <a:rPr lang="pl-PL" sz="1400" i="1" u="sng" dirty="0"/>
              <a:t>ą</a:t>
            </a:r>
            <a:r>
              <a:rPr lang="pl-PL" sz="1400" i="1" u="sng" dirty="0" smtClean="0"/>
              <a:t>ć pod uwagę zapewnienie dostępności </a:t>
            </a:r>
            <a:r>
              <a:rPr lang="pl-PL" sz="1400" i="1" u="sng" dirty="0"/>
              <a:t>dla osób </a:t>
            </a:r>
            <a:r>
              <a:rPr lang="pl-PL" sz="1400" i="1" u="sng" dirty="0" smtClean="0"/>
              <a:t>z niepełnosprawnościami”</a:t>
            </a:r>
            <a:r>
              <a:rPr lang="pl-PL" sz="1400" dirty="0" smtClean="0"/>
              <a:t>.</a:t>
            </a:r>
            <a:endParaRPr lang="pl-PL" altLang="pl-PL" b="1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>
                <a:cs typeface="Arial" charset="0"/>
              </a:rPr>
              <a:t>Rozporządzenie PE i Rady 1304/2013 – art. </a:t>
            </a:r>
            <a:r>
              <a:rPr lang="pl-PL" altLang="pl-PL" sz="1900" dirty="0" smtClean="0">
                <a:cs typeface="Arial" charset="0"/>
              </a:rPr>
              <a:t>8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sz="1900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Konwencja </a:t>
            </a:r>
            <a:r>
              <a:rPr lang="pl-PL" altLang="pl-PL" sz="1900" dirty="0">
                <a:cs typeface="Arial" charset="0"/>
              </a:rPr>
              <a:t>ONZ o prawach osób </a:t>
            </a:r>
            <a:r>
              <a:rPr lang="pl-PL" altLang="pl-PL" sz="1900" dirty="0" smtClean="0">
                <a:cs typeface="Arial" charset="0"/>
              </a:rPr>
              <a:t>niepełnosprawnych - </a:t>
            </a:r>
            <a:r>
              <a:rPr lang="pl-PL" altLang="pl-PL" sz="1900" dirty="0">
                <a:cs typeface="Arial" charset="0"/>
              </a:rPr>
              <a:t>ratyfikowana przez PL w </a:t>
            </a:r>
            <a:r>
              <a:rPr lang="pl-PL" altLang="pl-PL" sz="1900" dirty="0" smtClean="0">
                <a:cs typeface="Arial" charset="0"/>
              </a:rPr>
              <a:t>2012r.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Wytyczne </a:t>
            </a:r>
            <a:r>
              <a:rPr lang="pl-PL" altLang="pl-PL" sz="1900" dirty="0">
                <a:cs typeface="Arial" charset="0"/>
              </a:rPr>
              <a:t>w zakresie realizacji zasady równości szans i niedyskryminacji, </a:t>
            </a:r>
            <a:r>
              <a:rPr lang="pl-PL" altLang="pl-PL" sz="1900" u="sng" dirty="0" smtClean="0">
                <a:cs typeface="Arial" charset="0"/>
              </a:rPr>
              <a:t>w tym dostępności </a:t>
            </a:r>
            <a:r>
              <a:rPr lang="pl-PL" altLang="pl-PL" sz="1900" u="sng" dirty="0">
                <a:cs typeface="Arial" charset="0"/>
              </a:rPr>
              <a:t>dla osób z niepełnosprawnościami </a:t>
            </a:r>
            <a:r>
              <a:rPr lang="pl-PL" altLang="pl-PL" sz="1900" dirty="0">
                <a:cs typeface="Arial" charset="0"/>
              </a:rPr>
              <a:t>oraz zasady równości szans </a:t>
            </a:r>
            <a:r>
              <a:rPr lang="pl-PL" altLang="pl-PL" sz="1900" dirty="0" smtClean="0">
                <a:cs typeface="Arial" charset="0"/>
              </a:rPr>
              <a:t>kobiet </a:t>
            </a:r>
            <a:r>
              <a:rPr lang="pl-PL" altLang="pl-PL" sz="1900" dirty="0">
                <a:cs typeface="Arial" charset="0"/>
              </a:rPr>
              <a:t>i mężczyzn w ramach funduszy unijnych na lata </a:t>
            </a:r>
            <a:r>
              <a:rPr lang="pl-PL" altLang="pl-PL" sz="1900" dirty="0" smtClean="0">
                <a:cs typeface="Arial" charset="0"/>
              </a:rPr>
              <a:t>2014-2020 </a:t>
            </a:r>
            <a:r>
              <a:rPr lang="pl-PL" altLang="pl-PL" sz="1900" b="1" dirty="0" smtClean="0">
                <a:cs typeface="Arial" charset="0"/>
              </a:rPr>
              <a:t>z 8 maja 2015 r.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900" dirty="0" smtClean="0">
                <a:cs typeface="Arial" charset="0"/>
              </a:rPr>
              <a:t>Poradnik - realizacja </a:t>
            </a:r>
            <a:r>
              <a:rPr lang="pl-PL" altLang="pl-PL" sz="1900" dirty="0">
                <a:cs typeface="Arial" charset="0"/>
              </a:rPr>
              <a:t>zasady równości szans i niedyskryminacji, w tym dostępności dla osób z </a:t>
            </a:r>
            <a:r>
              <a:rPr lang="pl-PL" altLang="pl-PL" sz="1900" dirty="0" smtClean="0">
                <a:cs typeface="Arial" charset="0"/>
              </a:rPr>
              <a:t>niepełnosprawnościami.</a:t>
            </a:r>
            <a:endParaRPr lang="pl-PL" altLang="pl-PL" sz="1900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406010" y="1093459"/>
            <a:ext cx="8282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KONTEKST PRAWNY – najważniejsze regulacje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65565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Wniosek o dofinansowanie projektu </a:t>
            </a:r>
            <a:r>
              <a:rPr lang="pl-PL" sz="2000" b="1" dirty="0">
                <a:solidFill>
                  <a:schemeClr val="tx1"/>
                </a:solidFill>
              </a:rPr>
              <a:t>nie musi uzyskać maksymalnej liczby punktów </a:t>
            </a:r>
            <a:r>
              <a:rPr lang="pl-PL" sz="2000" dirty="0">
                <a:solidFill>
                  <a:schemeClr val="tx1"/>
                </a:solidFill>
              </a:rPr>
              <a:t>za każde kryterium standardu minimum (wymagane są co najmniej 3 punkty).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Brak uzyskania </a:t>
            </a:r>
            <a:r>
              <a:rPr lang="pl-PL" sz="2000" b="1" dirty="0">
                <a:solidFill>
                  <a:schemeClr val="tx1"/>
                </a:solidFill>
              </a:rPr>
              <a:t>co najmniej 3 punktów </a:t>
            </a:r>
            <a:r>
              <a:rPr lang="pl-PL" sz="2000" dirty="0">
                <a:solidFill>
                  <a:schemeClr val="tx1"/>
                </a:solidFill>
              </a:rPr>
              <a:t>w standardzie minimum jest równoznaczny z odrzuceniem wniosku lub skierowaniem go do negocjacji.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Nie ma możliwości przyznawania części ułamkowych punktów za poszczególne kryteria w standardzie minimum.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Każde kryterium oceny w standardzie minimum jest oceniane niezależnie od innych kryteriów oceny.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68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32557"/>
            <a:ext cx="8713788" cy="465565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Wyjątki stanowią projekty, w których niestosowanie 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</a:rPr>
              <a:t>standardu minimum wynika z: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profilu działalności wnioskodawców ze względu na ograniczenia </a:t>
            </a:r>
            <a:r>
              <a:rPr lang="pl-PL" sz="2000" dirty="0" smtClean="0">
                <a:solidFill>
                  <a:schemeClr val="tx1"/>
                </a:solidFill>
              </a:rPr>
              <a:t>statutowe;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zamkniętej </a:t>
            </a:r>
            <a:r>
              <a:rPr lang="pl-PL" sz="2000" dirty="0" smtClean="0">
                <a:solidFill>
                  <a:schemeClr val="tx1"/>
                </a:solidFill>
              </a:rPr>
              <a:t>rekrutacji.</a:t>
            </a:r>
            <a:endParaRPr lang="pl-PL" sz="2000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u="sng" dirty="0">
                <a:solidFill>
                  <a:schemeClr val="tx1"/>
                </a:solidFill>
              </a:rPr>
              <a:t>Zaleca się </a:t>
            </a:r>
            <a:r>
              <a:rPr lang="pl-PL" sz="2000" dirty="0">
                <a:solidFill>
                  <a:schemeClr val="tx1"/>
                </a:solidFill>
              </a:rPr>
              <a:t>aby w przypadku projektów, które należą do wyjątków, również zaplanować działania zapewniające przestrzeganie zasady równości szans kobiet i mężczyzn – pomimo, iż nie będą one przedmiotem oceny za pomocą kryteriów oceny ze standardu minimum.</a:t>
            </a:r>
          </a:p>
          <a:p>
            <a:endParaRPr lang="pl-PL" altLang="pl-PL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292080" y="4740423"/>
            <a:ext cx="3071813" cy="13477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50"/>
              </a:spcBef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2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Urząd </a:t>
            </a:r>
            <a:r>
              <a:rPr lang="pl-PL" sz="1600" b="1" dirty="0">
                <a:solidFill>
                  <a:srgbClr val="000000"/>
                </a:solidFill>
              </a:rPr>
              <a:t>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</a:rPr>
              <a:t>Aleksandra Kondracka  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</a:rPr>
              <a:t>koordynatorka równości szans i niedyskryminacji osób z niepełnosprawnościami</a:t>
            </a: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algn="ctr" eaLnBrk="1" hangingPunct="1"/>
            <a:r>
              <a:rPr lang="pl-PL" altLang="pl-PL" sz="2000" b="1" i="1" dirty="0">
                <a:solidFill>
                  <a:srgbClr val="FF0000"/>
                </a:solidFill>
              </a:rPr>
              <a:t>Największym problemem nie jest zagwarantowanie </a:t>
            </a:r>
            <a:r>
              <a:rPr lang="pl-PL" altLang="pl-PL" sz="2000" b="1" i="1" dirty="0" smtClean="0">
                <a:solidFill>
                  <a:srgbClr val="FF0000"/>
                </a:solidFill>
              </a:rPr>
              <a:t>praw, </a:t>
            </a:r>
          </a:p>
          <a:p>
            <a:pPr algn="ctr" eaLnBrk="1" hangingPunct="1"/>
            <a:r>
              <a:rPr lang="pl-PL" altLang="pl-PL" sz="2000" b="1" i="1" dirty="0" smtClean="0">
                <a:solidFill>
                  <a:srgbClr val="FF0000"/>
                </a:solidFill>
              </a:rPr>
              <a:t>ale </a:t>
            </a:r>
            <a:r>
              <a:rPr lang="pl-PL" altLang="pl-PL" sz="2000" b="1" i="1" u="sng" dirty="0">
                <a:solidFill>
                  <a:srgbClr val="FF0000"/>
                </a:solidFill>
              </a:rPr>
              <a:t>zagwarantowanie realizacji </a:t>
            </a:r>
            <a:r>
              <a:rPr lang="pl-PL" altLang="pl-PL" sz="2000" b="1" i="1" dirty="0">
                <a:solidFill>
                  <a:srgbClr val="FF0000"/>
                </a:solidFill>
              </a:rPr>
              <a:t>tych praw </a:t>
            </a:r>
            <a:endParaRPr lang="pl-PL" altLang="pl-PL" sz="2000" b="1" i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pl-PL" altLang="pl-PL" sz="2000" b="1" i="1" dirty="0" smtClean="0">
                <a:solidFill>
                  <a:srgbClr val="FF0000"/>
                </a:solidFill>
              </a:rPr>
              <a:t>na </a:t>
            </a:r>
            <a:r>
              <a:rPr lang="pl-PL" altLang="pl-PL" sz="2000" b="1" i="1" dirty="0">
                <a:solidFill>
                  <a:srgbClr val="FF0000"/>
                </a:solidFill>
              </a:rPr>
              <a:t>zasadach równości z innymi.</a:t>
            </a:r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2000" b="1" dirty="0"/>
          </a:p>
          <a:p>
            <a:pPr algn="ctr" eaLnBrk="1" hangingPunct="1"/>
            <a:r>
              <a:rPr lang="pl-PL" altLang="pl-PL" sz="2800" b="1" dirty="0" smtClean="0">
                <a:latin typeface="+mn-lt"/>
              </a:rPr>
              <a:t>Dlaczego podkreślamy konieczność realizacji tej zasady, jeżeli osoby </a:t>
            </a:r>
          </a:p>
          <a:p>
            <a:pPr algn="ctr" eaLnBrk="1" hangingPunct="1"/>
            <a:r>
              <a:rPr lang="pl-PL" altLang="pl-PL" sz="2800" b="1" dirty="0" smtClean="0">
                <a:latin typeface="+mn-lt"/>
              </a:rPr>
              <a:t>z niepełnosprawnościami mają zapewnione prawo do równego traktowania?</a:t>
            </a:r>
          </a:p>
          <a:p>
            <a:pPr algn="ctr" eaLnBrk="1" hangingPunct="1"/>
            <a:endParaRPr lang="pl-PL" altLang="pl-PL" sz="2800" b="1" dirty="0" smtClean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084168" y="594928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8238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r>
              <a:rPr lang="pl-PL" b="1" u="sng" dirty="0" smtClean="0"/>
              <a:t>Osoby z niepełnosprawnością: 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/>
              <a:t>są definiowane w rozumieniu </a:t>
            </a:r>
            <a:r>
              <a:rPr lang="pl-PL" dirty="0" smtClean="0"/>
              <a:t>ustawy </a:t>
            </a:r>
            <a:r>
              <a:rPr lang="pl-PL" dirty="0"/>
              <a:t>z dnia 27 sierpnia 1997 r. o rehabilitacji zawodowej i społecznej oraz zatrudnianiu osób </a:t>
            </a:r>
            <a:r>
              <a:rPr lang="pl-PL" dirty="0" smtClean="0"/>
              <a:t>niepełnosprawnych (</a:t>
            </a:r>
            <a:r>
              <a:rPr lang="pl-PL" i="1" dirty="0" smtClean="0"/>
              <a:t>potwierdzeniem niepełnosprawności jest orzeczenie o niepełnosprawności</a:t>
            </a:r>
            <a:r>
              <a:rPr lang="pl-PL" dirty="0" smtClean="0"/>
              <a:t>);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/>
              <a:t>a </a:t>
            </a:r>
            <a:r>
              <a:rPr lang="pl-PL" dirty="0"/>
              <a:t>także osoby z zaburzeniami psychicznymi, w rozumieniu ustawy z dnia 19 sierpnia 1994 r. o ochronie zdrowia </a:t>
            </a:r>
            <a:r>
              <a:rPr lang="pl-PL" dirty="0" smtClean="0"/>
              <a:t>psychicznego </a:t>
            </a:r>
          </a:p>
          <a:p>
            <a:r>
              <a:rPr lang="pl-PL" dirty="0" smtClean="0"/>
              <a:t>    (</a:t>
            </a:r>
            <a:r>
              <a:rPr lang="pl-PL" i="1" dirty="0"/>
              <a:t>potwierdzeniem niepełnosprawności jest </a:t>
            </a:r>
            <a:r>
              <a:rPr lang="pl-PL" i="1" dirty="0" smtClean="0"/>
              <a:t>orzeczenie lub dokument    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poświadczający stan zdrowia wydany przez lekarza, tj. orzeczenie o stanie   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zdrowia lub opinię</a:t>
            </a:r>
            <a:r>
              <a:rPr lang="pl-PL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  <a:p>
            <a:pPr algn="ctr"/>
            <a:r>
              <a:rPr lang="pl-PL" b="1" dirty="0" smtClean="0"/>
              <a:t>IZ RPO WD nie zdecydowała się rozszerzyć definicji osoby z niepełnosprawnością.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179512" y="1111301"/>
            <a:ext cx="8829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osoby z niepełnosprawnością w RPO WD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692727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r>
              <a:rPr lang="pl-PL" b="1" u="sng" dirty="0" smtClean="0"/>
              <a:t>Osoby z niepełnosprawnością: 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900" dirty="0"/>
              <a:t>są definiowane w rozumieniu </a:t>
            </a:r>
            <a:r>
              <a:rPr lang="pl-PL" sz="1900" b="1" dirty="0" smtClean="0"/>
              <a:t>ustawy </a:t>
            </a:r>
            <a:r>
              <a:rPr lang="pl-PL" sz="1900" b="1" dirty="0"/>
              <a:t>z dnia 27 sierpnia 1997 r. o rehabilitacji zawodowej i społecznej oraz zatrudnianiu osób </a:t>
            </a:r>
            <a:r>
              <a:rPr lang="pl-PL" sz="1900" b="1" dirty="0" smtClean="0"/>
              <a:t>niepełnosprawnych </a:t>
            </a:r>
          </a:p>
          <a:p>
            <a:endParaRPr lang="pl-PL" dirty="0"/>
          </a:p>
          <a:p>
            <a:r>
              <a:rPr lang="pl-PL" sz="1700" i="1" dirty="0" smtClean="0"/>
              <a:t>„Ustawa </a:t>
            </a:r>
            <a:r>
              <a:rPr lang="pl-PL" sz="1700" i="1" dirty="0"/>
              <a:t>dotyczy osób, których niepełnosprawność została </a:t>
            </a:r>
            <a:r>
              <a:rPr lang="pl-PL" sz="1700" i="1" u="sng" dirty="0"/>
              <a:t>potwierdzona orzeczeniem</a:t>
            </a:r>
            <a:r>
              <a:rPr lang="pl-PL" sz="1700" i="1" dirty="0"/>
              <a:t>: </a:t>
            </a:r>
          </a:p>
          <a:p>
            <a:r>
              <a:rPr lang="pl-PL" sz="1700" i="1" dirty="0"/>
              <a:t>1) o zakwalifikowaniu przez organy orzekające do jednego z trzech stopni niepełnosprawności określonych w art. 3 lub </a:t>
            </a:r>
          </a:p>
          <a:p>
            <a:r>
              <a:rPr lang="pl-PL" sz="1700" i="1" dirty="0"/>
              <a:t>2) o całkowitej lub częściowej niezdolności do pracy na podstawie odrębnych przepisów, lub </a:t>
            </a:r>
          </a:p>
          <a:p>
            <a:r>
              <a:rPr lang="pl-PL" sz="1700" i="1" dirty="0"/>
              <a:t>3) o niepełnosprawności, wydanym przed ukończeniem 16 roku </a:t>
            </a:r>
            <a:r>
              <a:rPr lang="pl-PL" sz="1700" i="1" dirty="0" smtClean="0"/>
              <a:t>życia”.</a:t>
            </a:r>
            <a:endParaRPr lang="pl-PL" sz="1700" i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900" dirty="0" smtClean="0"/>
              <a:t>a </a:t>
            </a:r>
            <a:r>
              <a:rPr lang="pl-PL" sz="1900" dirty="0"/>
              <a:t>także osoby z zaburzeniami psychicznymi, w rozumieniu </a:t>
            </a:r>
            <a:r>
              <a:rPr lang="pl-PL" sz="1900" b="1" dirty="0"/>
              <a:t>ustawy z dnia 19 sierpnia 1994 r. o ochronie zdrowia </a:t>
            </a:r>
            <a:r>
              <a:rPr lang="pl-PL" sz="1900" b="1" dirty="0" smtClean="0"/>
              <a:t>psychicznego</a:t>
            </a:r>
          </a:p>
          <a:p>
            <a:endParaRPr lang="pl-PL" dirty="0" smtClean="0"/>
          </a:p>
          <a:p>
            <a:r>
              <a:rPr lang="pl-PL" i="1" dirty="0" smtClean="0"/>
              <a:t>„Osoba z </a:t>
            </a:r>
            <a:r>
              <a:rPr lang="pl-PL" i="1" dirty="0"/>
              <a:t>zaburzeniami </a:t>
            </a:r>
            <a:r>
              <a:rPr lang="pl-PL" i="1" dirty="0" smtClean="0"/>
              <a:t>psychicznymi to osoba:</a:t>
            </a:r>
            <a:endParaRPr lang="pl-PL" i="1" dirty="0"/>
          </a:p>
          <a:p>
            <a:r>
              <a:rPr lang="pl-PL" i="1" dirty="0"/>
              <a:t>a) </a:t>
            </a:r>
            <a:r>
              <a:rPr lang="pl-PL" i="1" dirty="0" smtClean="0"/>
              <a:t>chora </a:t>
            </a:r>
            <a:r>
              <a:rPr lang="pl-PL" i="1" dirty="0"/>
              <a:t>psychicznie (</a:t>
            </a:r>
            <a:r>
              <a:rPr lang="pl-PL" i="1" dirty="0" smtClean="0"/>
              <a:t>wykazująca </a:t>
            </a:r>
            <a:r>
              <a:rPr lang="pl-PL" i="1" dirty="0"/>
              <a:t>zaburzenia psychotyczne), </a:t>
            </a:r>
          </a:p>
          <a:p>
            <a:r>
              <a:rPr lang="pl-PL" i="1" dirty="0"/>
              <a:t>b) </a:t>
            </a:r>
            <a:r>
              <a:rPr lang="pl-PL" i="1" dirty="0" smtClean="0"/>
              <a:t>upośledzona </a:t>
            </a:r>
            <a:r>
              <a:rPr lang="pl-PL" i="1" dirty="0"/>
              <a:t>umysłowo, </a:t>
            </a:r>
          </a:p>
          <a:p>
            <a:r>
              <a:rPr lang="pl-PL" i="1" dirty="0"/>
              <a:t>c) </a:t>
            </a:r>
            <a:r>
              <a:rPr lang="pl-PL" i="1" dirty="0" smtClean="0"/>
              <a:t>wykazująca </a:t>
            </a:r>
            <a:r>
              <a:rPr lang="pl-PL" i="1" dirty="0"/>
              <a:t>inne zakłócenia czynności psychicznych, które zgodnie ze stanem wiedzy medycznej zaliczane są do zaburzeń psychicznych, a osoba ta wymaga świadczeń zdrowotnych lub innych form pomocy i opieki niezbędnych do życia w środowisku rodzinnym lub </a:t>
            </a:r>
            <a:r>
              <a:rPr lang="pl-PL" i="1" dirty="0" smtClean="0"/>
              <a:t>społecznym”.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179512" y="1111301"/>
            <a:ext cx="8829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osoby z niepełnosprawnością w RPO WD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90918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u="sng" dirty="0" smtClean="0"/>
          </a:p>
          <a:p>
            <a:pPr lvl="1"/>
            <a:endParaRPr lang="pl-PL" sz="1600" b="1" i="1" u="sng" dirty="0" smtClean="0">
              <a:latin typeface="+mn-lt"/>
            </a:endParaRPr>
          </a:p>
          <a:p>
            <a:pPr marL="342900" indent="-342900">
              <a:buAutoNum type="arabicParenR"/>
            </a:pPr>
            <a:r>
              <a:rPr lang="pl-PL" sz="2000" dirty="0" smtClean="0"/>
              <a:t>uczeń </a:t>
            </a:r>
            <a:r>
              <a:rPr lang="pl-PL" sz="2000" dirty="0"/>
              <a:t>albo dziecko w wieku przedszkolnym posiadający </a:t>
            </a:r>
            <a:r>
              <a:rPr lang="pl-PL" sz="2000" b="1" dirty="0"/>
              <a:t>orzeczenie o potrzebie kształcenia specjalnego</a:t>
            </a:r>
            <a:r>
              <a:rPr lang="pl-PL" sz="2000" dirty="0"/>
              <a:t> wydane ze względu na dany rodzaj niepełnosprawności oraz </a:t>
            </a:r>
            <a:endParaRPr lang="pl-PL" sz="2000" dirty="0" smtClean="0"/>
          </a:p>
          <a:p>
            <a:pPr marL="342900" indent="-342900">
              <a:buAutoNum type="arabicParenR"/>
            </a:pPr>
            <a:endParaRPr lang="pl-PL" sz="2000" dirty="0"/>
          </a:p>
          <a:p>
            <a:pPr marL="342900" indent="-342900">
              <a:buAutoNum type="arabicParenR"/>
            </a:pPr>
            <a:r>
              <a:rPr lang="pl-PL" sz="2000" dirty="0" smtClean="0"/>
              <a:t>dzieci </a:t>
            </a:r>
            <a:r>
              <a:rPr lang="pl-PL" sz="2000" dirty="0"/>
              <a:t>i młodzież posiadające </a:t>
            </a:r>
            <a:r>
              <a:rPr lang="pl-PL" sz="2000" b="1" dirty="0"/>
              <a:t>orzeczenia o potrzebie zajęć rewalidacyjno-wychowawczych</a:t>
            </a:r>
            <a:r>
              <a:rPr lang="pl-PL" sz="2000" dirty="0"/>
              <a:t> wydawane ze względu na niepełnosprawność intelektualną w stopniu głębokim.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Orzeczenia </a:t>
            </a:r>
            <a:r>
              <a:rPr lang="pl-PL" sz="2000" dirty="0"/>
              <a:t>są wydawane przez zespół orzekający działający w publicznej poradni psychologiczno-pedagogicznej, w tym poradni </a:t>
            </a:r>
            <a:r>
              <a:rPr lang="pl-PL" sz="2000" dirty="0" smtClean="0"/>
              <a:t>specjalistycznej.</a:t>
            </a:r>
          </a:p>
          <a:p>
            <a:endParaRPr lang="pl-PL" dirty="0"/>
          </a:p>
          <a:p>
            <a:pPr marL="285750" indent="-285750"/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457977" y="1093459"/>
            <a:ext cx="8435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/>
              <a:t>Definicja ucznia/ dziecka z niepełnosprawnością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597266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72755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540082"/>
            <a:ext cx="8197668" cy="461714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Jakiekolwiek </a:t>
            </a:r>
            <a:r>
              <a:rPr lang="pl-PL" dirty="0"/>
              <a:t>różnicowanie, wykluczanie lub ograniczanie ze względu na niepełnosprawność, którego </a:t>
            </a:r>
            <a:r>
              <a:rPr lang="pl-PL" u="sng" dirty="0"/>
              <a:t>celem</a:t>
            </a:r>
            <a:r>
              <a:rPr lang="pl-PL" dirty="0"/>
              <a:t> lub </a:t>
            </a:r>
            <a:r>
              <a:rPr lang="pl-PL" u="sng" dirty="0"/>
              <a:t>skutkiem</a:t>
            </a:r>
            <a:r>
              <a:rPr lang="pl-PL" dirty="0"/>
              <a:t> jest naruszenie lub zniweczenie uznania, korzystania lub wykonywania wszelkich praw człowieka i podstawowych wolności w dziedzinie polityki, gospodarki, w dziedzinie społecznej, kulturalnej, obywatelskiej lub w jakiejkolwiek innej, na zasadzie równości z innymi osobami. </a:t>
            </a:r>
            <a:r>
              <a:rPr lang="pl-PL" b="1" u="sng" dirty="0"/>
              <a:t>Obejmuje to wszelkie przejawy dyskryminacji, w tym odmowę racjonalnego </a:t>
            </a:r>
            <a:r>
              <a:rPr lang="pl-PL" b="1" u="sng" dirty="0" smtClean="0"/>
              <a:t>usprawnienia.</a:t>
            </a:r>
          </a:p>
          <a:p>
            <a:pPr algn="just">
              <a:lnSpc>
                <a:spcPct val="150000"/>
              </a:lnSpc>
            </a:pPr>
            <a:endParaRPr lang="pl-PL" b="1" u="sng" dirty="0"/>
          </a:p>
          <a:p>
            <a:pPr algn="ctr">
              <a:lnSpc>
                <a:spcPct val="150000"/>
              </a:lnSpc>
            </a:pPr>
            <a:r>
              <a:rPr lang="pl-PL" sz="1600" b="1" dirty="0" smtClean="0">
                <a:solidFill>
                  <a:srgbClr val="FF0000"/>
                </a:solidFill>
              </a:rPr>
              <a:t>DYSKRYMINACJA = BRAK </a:t>
            </a:r>
            <a:r>
              <a:rPr lang="pl-PL" sz="1600" b="1" u="sng" dirty="0" smtClean="0">
                <a:solidFill>
                  <a:srgbClr val="FF0000"/>
                </a:solidFill>
              </a:rPr>
              <a:t>DOSTĘPU DO REALIZACJI</a:t>
            </a:r>
            <a:r>
              <a:rPr lang="pl-PL" sz="16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1600" b="1" dirty="0" smtClean="0">
                <a:solidFill>
                  <a:srgbClr val="FF0000"/>
                </a:solidFill>
              </a:rPr>
              <a:t>PRZYNALEŻNYCH PRAW I WOLNOŚCI</a:t>
            </a:r>
            <a:endParaRPr lang="pl-PL" sz="1600" b="1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5353" y="1109195"/>
            <a:ext cx="83843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200" b="1" dirty="0" smtClean="0"/>
              <a:t>DYSKRYMINACJA ZA WZGLĘDU NA NIEPEŁNOSPRAWNOŚĆ</a:t>
            </a: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72755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6"/>
            <a:ext cx="8197668" cy="45246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DOSTĘPNOŚĆ = REALNA MOŻLIWOŚĆ SKORZYSTANIA Z PRAW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l-PL" altLang="pl-PL" b="1" dirty="0" smtClean="0">
              <a:solidFill>
                <a:srgbClr val="FF0000"/>
              </a:solidFill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dirty="0" smtClean="0">
                <a:cs typeface="Arial" charset="0"/>
              </a:rPr>
              <a:t>Właściwość </a:t>
            </a:r>
            <a:r>
              <a:rPr lang="pl-PL" altLang="pl-PL" dirty="0">
                <a:cs typeface="Arial" charset="0"/>
              </a:rPr>
              <a:t>środowiska fizycznego, transportu, technologii i </a:t>
            </a:r>
            <a:r>
              <a:rPr lang="pl-PL" altLang="pl-PL" u="sng" dirty="0">
                <a:cs typeface="Arial" charset="0"/>
              </a:rPr>
              <a:t>systemów informacyjno-komunikacyjnych</a:t>
            </a:r>
            <a:r>
              <a:rPr lang="pl-PL" altLang="pl-PL" dirty="0">
                <a:cs typeface="Arial" charset="0"/>
              </a:rPr>
              <a:t> oraz </a:t>
            </a:r>
            <a:r>
              <a:rPr lang="pl-PL" altLang="pl-PL" u="sng" dirty="0">
                <a:cs typeface="Arial" charset="0"/>
              </a:rPr>
              <a:t>towarów i usług </a:t>
            </a:r>
            <a:r>
              <a:rPr lang="pl-PL" altLang="pl-PL" dirty="0">
                <a:cs typeface="Arial" charset="0"/>
              </a:rPr>
              <a:t>pozwalająca osobom                  z niepełnosprawnościami na korzystanie z nich na zasadzie równości z innymi osobami</a:t>
            </a:r>
            <a:r>
              <a:rPr lang="pl-PL" altLang="pl-PL" dirty="0" smtClean="0">
                <a:cs typeface="Arial" charset="0"/>
              </a:rPr>
              <a:t>;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b="1" dirty="0">
                <a:solidFill>
                  <a:srgbClr val="FF0000"/>
                </a:solidFill>
                <a:cs typeface="Arial" charset="0"/>
              </a:rPr>
              <a:t>J</a:t>
            </a: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est </a:t>
            </a:r>
            <a:r>
              <a:rPr lang="pl-PL" altLang="pl-PL" b="1" dirty="0">
                <a:solidFill>
                  <a:srgbClr val="FF0000"/>
                </a:solidFill>
                <a:cs typeface="Arial" charset="0"/>
              </a:rPr>
              <a:t>warunkiem wstępnym prowadzenia przez wiele osób z niepełnosprawnościami niezależnego </a:t>
            </a:r>
            <a:r>
              <a:rPr lang="pl-PL" altLang="pl-PL" b="1" dirty="0" smtClean="0">
                <a:solidFill>
                  <a:srgbClr val="FF0000"/>
                </a:solidFill>
                <a:cs typeface="Arial" charset="0"/>
              </a:rPr>
              <a:t>życia;</a:t>
            </a:r>
            <a:endParaRPr lang="pl-PL" altLang="pl-PL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75856" y="1032842"/>
            <a:ext cx="224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/>
              <a:t>Dostępność</a:t>
            </a:r>
          </a:p>
        </p:txBody>
      </p:sp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10211</TotalTime>
  <Words>2964</Words>
  <Application>Microsoft Office PowerPoint</Application>
  <PresentationFormat>Pokaz na ekranie (4:3)</PresentationFormat>
  <Paragraphs>363</Paragraphs>
  <Slides>32</Slides>
  <Notes>32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Aleksandra Kondracka</cp:lastModifiedBy>
  <cp:revision>896</cp:revision>
  <cp:lastPrinted>2015-09-17T13:52:11Z</cp:lastPrinted>
  <dcterms:created xsi:type="dcterms:W3CDTF">2010-12-31T07:04:34Z</dcterms:created>
  <dcterms:modified xsi:type="dcterms:W3CDTF">2017-02-08T07:50:58Z</dcterms:modified>
</cp:coreProperties>
</file>