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6" r:id="rId3"/>
    <p:sldId id="307" r:id="rId4"/>
    <p:sldId id="293" r:id="rId5"/>
    <p:sldId id="308" r:id="rId6"/>
    <p:sldId id="272" r:id="rId7"/>
    <p:sldId id="268" r:id="rId8"/>
    <p:sldId id="283" r:id="rId9"/>
    <p:sldId id="274" r:id="rId10"/>
    <p:sldId id="285" r:id="rId11"/>
    <p:sldId id="287" r:id="rId12"/>
    <p:sldId id="310" r:id="rId13"/>
    <p:sldId id="276" r:id="rId14"/>
    <p:sldId id="311" r:id="rId15"/>
    <p:sldId id="288" r:id="rId16"/>
    <p:sldId id="273" r:id="rId1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  <a:srgbClr val="7DB941"/>
    <a:srgbClr val="9BCB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90" d="100"/>
          <a:sy n="90" d="100"/>
        </p:scale>
        <p:origin x="-21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72B5F-FDA6-4365-8427-E85BEADE2D51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13B07B-0704-417A-B5BC-BF9EA5A9A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D9D782-19B5-4362-AC59-E045FC5BCAAA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CDE2F9-B84E-4F35-ACAA-667B66D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47987-5A25-4325-9E1F-293F44CCEC74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14</a:t>
            </a:fld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F62A74-1708-411A-B18D-C1DF3D4809C9}" type="slidenum">
              <a:rPr lang="pl-PL" smtClean="0"/>
              <a:pPr/>
              <a:t>15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93385-0E81-49DE-9A02-D35B6CB879D2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C6DEC-747E-4506-813F-24BAC0A793C1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D3E35-0B2B-47FA-AC79-20EC8B1A7A0F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654755-45A5-4196-9D55-0082DB5E7F42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058BD-304A-4204-8E18-40D457826142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058BD-304A-4204-8E18-40D457826142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FD72-0074-480C-B07F-BB8A111B9832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22E3-1DC6-4635-9236-8DE199977F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D34-9BC1-4D8D-AA96-FDBA97925572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A439-DEDD-458E-82BF-982D741CF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1FF1-129D-49F0-B0B3-C748E621E512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03FD-B8C8-49C8-8895-3FB2862EBC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260A-81CD-4B52-9AF8-C63AED544DA8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2A5-ECB8-451C-A9AB-BEC6D7A59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D88-1257-43ED-A1C0-6BE96DCEF09B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C9B-5A80-41D0-9DAE-313A22AD0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63E-D705-4B76-84FD-81C5F6E8435C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C7B4-85C9-46BB-A8E6-EC871CFB7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8B5-9486-433A-A819-3D81B2003EF1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5012-7EBC-4949-B036-C452585B4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956-B853-4856-9164-188442D74741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E7B-763F-4200-B75A-3F77BC4703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D247-BAAA-42E0-ADFE-889C9E27936C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C199-529E-4054-8EEA-12D09D2420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13C-EBBB-41F1-815B-BE9F40EA9B1E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040-9C7A-4E1F-8386-56C8762C3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FCE9-EC63-4A74-9A05-9E2A896001BD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3935-CD92-4190-9C0A-0E3EBDFCC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3A0D-037A-4576-8BCE-32AC2A5FA625}" type="datetimeFigureOut">
              <a:rPr lang="pl-PL"/>
              <a:pPr>
                <a:defRPr/>
              </a:pPr>
              <a:t>2017-02-07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99F8FF-7E59-4322-A353-4A39D6B8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357439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221457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 smtClean="0">
                <a:solidFill>
                  <a:schemeClr val="tx1"/>
                </a:solidFill>
              </a:rPr>
              <a:t>Poddziałanie</a:t>
            </a:r>
            <a:r>
              <a:rPr lang="pl-PL" b="1" dirty="0" smtClean="0">
                <a:solidFill>
                  <a:schemeClr val="tx1"/>
                </a:solidFill>
              </a:rPr>
              <a:t> 10.2.2: </a:t>
            </a:r>
            <a:r>
              <a:rPr lang="pl-PL" dirty="0" smtClean="0">
                <a:solidFill>
                  <a:schemeClr val="tx1"/>
                </a:solidFill>
              </a:rPr>
              <a:t>Zapewnienie równego dostępu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do wysokiej jakości edukacji podstawowej, gimnazjalnej i </a:t>
            </a:r>
            <a:r>
              <a:rPr lang="pl-PL" dirty="0" err="1" smtClean="0">
                <a:solidFill>
                  <a:schemeClr val="tx1"/>
                </a:solidFill>
              </a:rPr>
              <a:t>ponadgimnazjalnej</a:t>
            </a:r>
            <a:r>
              <a:rPr lang="pl-PL" dirty="0" smtClean="0">
                <a:solidFill>
                  <a:schemeClr val="tx1"/>
                </a:solidFill>
              </a:rPr>
              <a:t> – ZIT </a:t>
            </a:r>
            <a:r>
              <a:rPr lang="pl-PL" dirty="0" err="1" smtClean="0">
                <a:solidFill>
                  <a:schemeClr val="tx1"/>
                </a:solidFill>
              </a:rPr>
              <a:t>WrOF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6" name="pole tekstowe 5"/>
          <p:cNvSpPr txBox="1"/>
          <p:nvPr/>
        </p:nvSpPr>
        <p:spPr>
          <a:xfrm>
            <a:off x="500063" y="2143125"/>
            <a:ext cx="8215312" cy="18161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sprawdzana będzie </a:t>
            </a:r>
            <a:r>
              <a:rPr lang="pl-PL" sz="1600" b="1" dirty="0">
                <a:solidFill>
                  <a:srgbClr val="FFC000"/>
                </a:solidFill>
              </a:rPr>
              <a:t>zbieżność zapisów </a:t>
            </a:r>
            <a:r>
              <a:rPr lang="pl-PL" sz="1600" dirty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weryfikowany będzie </a:t>
            </a:r>
            <a:r>
              <a:rPr lang="pl-PL" sz="1600" b="1" dirty="0">
                <a:solidFill>
                  <a:srgbClr val="FFC000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</a:t>
            </a:r>
            <a:r>
              <a:rPr lang="pl-PL" sz="1600" dirty="0">
                <a:solidFill>
                  <a:schemeClr val="bg1"/>
                </a:solidFill>
              </a:rPr>
              <a:t>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ocena na podstawie 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b="1" dirty="0" err="1">
                <a:solidFill>
                  <a:srgbClr val="FFC000"/>
                </a:solidFill>
              </a:rPr>
              <a:t>podkryteriów</a:t>
            </a:r>
            <a:r>
              <a:rPr lang="pl-PL" sz="1600" b="1" dirty="0">
                <a:solidFill>
                  <a:srgbClr val="FFC000"/>
                </a:solidFill>
              </a:rPr>
              <a:t> </a:t>
            </a:r>
            <a:r>
              <a:rPr lang="pl-PL" sz="1600" b="1" dirty="0" smtClean="0">
                <a:solidFill>
                  <a:srgbClr val="FFC000"/>
                </a:solidFill>
              </a:rPr>
              <a:t>szczegółowych</a:t>
            </a:r>
            <a:endParaRPr lang="pl-PL" sz="1600" b="1" dirty="0">
              <a:solidFill>
                <a:srgbClr val="FFC000"/>
              </a:solidFill>
            </a:endParaRPr>
          </a:p>
          <a:p>
            <a:pPr marL="177800" indent="-177800" algn="just"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63" y="4429125"/>
            <a:ext cx="8215312" cy="108743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1000"/>
              </a:spcBef>
              <a:defRPr/>
            </a:pPr>
            <a:r>
              <a:rPr lang="pl-PL" sz="1600" b="1" dirty="0">
                <a:solidFill>
                  <a:schemeClr val="bg1"/>
                </a:solidFill>
              </a:rPr>
              <a:t>Ocena wpływu projektu na realizację  Strategii ZIT </a:t>
            </a:r>
            <a:r>
              <a:rPr lang="pl-PL" sz="1600" b="1" dirty="0" err="1">
                <a:solidFill>
                  <a:schemeClr val="bg1"/>
                </a:solidFill>
              </a:rPr>
              <a:t>WrOF</a:t>
            </a:r>
            <a:r>
              <a:rPr lang="pl-PL" sz="1600" b="1" dirty="0">
                <a:solidFill>
                  <a:schemeClr val="bg1"/>
                </a:solidFill>
              </a:rPr>
              <a:t>: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ma charakter </a:t>
            </a:r>
            <a:r>
              <a:rPr lang="pl-PL" sz="1600" b="1" dirty="0" smtClean="0">
                <a:solidFill>
                  <a:srgbClr val="FFC000"/>
                </a:solidFill>
              </a:rPr>
              <a:t>opisowy</a:t>
            </a: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będzie zawierała </a:t>
            </a:r>
            <a:r>
              <a:rPr lang="pl-PL" sz="1600" b="1" dirty="0">
                <a:solidFill>
                  <a:srgbClr val="FFC000"/>
                </a:solidFill>
                <a:cs typeface="Times New Roman" pitchFamily="18" charset="0"/>
              </a:rPr>
              <a:t>szczegółowe uzasadnienie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dla przyznanej liczby </a:t>
            </a:r>
            <a:r>
              <a:rPr lang="pl-PL" sz="1600" dirty="0" smtClean="0">
                <a:solidFill>
                  <a:schemeClr val="bg1"/>
                </a:solidFill>
                <a:cs typeface="Times New Roman" pitchFamily="18" charset="0"/>
              </a:rPr>
              <a:t>punktów</a:t>
            </a:r>
            <a:endParaRPr lang="pl-PL" sz="16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57158" y="1071546"/>
            <a:ext cx="842965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800" b="1" dirty="0"/>
              <a:t>Kryterium 1: </a:t>
            </a:r>
          </a:p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28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800" b="1" kern="50" dirty="0">
                <a:solidFill>
                  <a:prstClr val="black"/>
                </a:solidFill>
              </a:rPr>
              <a:t>projektu na </a:t>
            </a:r>
            <a:r>
              <a:rPr lang="pl-PL" sz="28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800" b="1" kern="50" dirty="0">
                <a:solidFill>
                  <a:prstClr val="black"/>
                </a:solidFill>
              </a:rPr>
              <a:t>ZIT </a:t>
            </a:r>
            <a:r>
              <a:rPr lang="pl-PL" sz="2800" b="1" kern="50" dirty="0" err="1">
                <a:solidFill>
                  <a:prstClr val="black"/>
                </a:solidFill>
              </a:rPr>
              <a:t>WrOF</a:t>
            </a:r>
            <a:r>
              <a:rPr lang="pl-PL" sz="2800" b="1" kern="50" dirty="0">
                <a:solidFill>
                  <a:prstClr val="black"/>
                </a:solidFill>
              </a:rPr>
              <a:t> </a:t>
            </a:r>
            <a:endParaRPr lang="pl-PL" sz="28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282" y="1428736"/>
          <a:ext cx="8786874" cy="5286412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357454"/>
                <a:gridCol w="6429420"/>
              </a:tblGrid>
              <a:tr h="419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93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Minimalizacja problemu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wiodącego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przyczynia się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- 0 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77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1.2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Kompleksowość działań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Wnioskodawca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realizuje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wyłącznie 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 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projektu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- 0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Wnioskodawca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realizuje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typy projektu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- 2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Wnioskodawca realizuje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więcej niż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typy projektu - 4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8803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Współpraca</a:t>
                      </a:r>
                    </a:p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/partnerstwo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2730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jest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realizowany we współpracy lub partnerstwie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podmiotami zewnętrznymi wspierającymi ofertę edukacyjną i/lub organami prowadzącymi placówki oświatowe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lvl="0" indent="-2730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jest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realizowany we współpracy lub partnerstwie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podmiotami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zewnętrznymi wspierającymi ofertę edukacyjną i/lub organami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prowadzącymi placówki oświatowe  - 1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0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Doposażenie bazy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dydaktycznej i naukowej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zakłada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doposażenia bazy dydaktycznej i naukowej 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5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zakłada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doposażenie bazy dydaktycznej i naukowej 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pl-PL" sz="15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1071546"/>
            <a:ext cx="914400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600" b="1" dirty="0"/>
              <a:t>Kryterium 1: </a:t>
            </a:r>
            <a:r>
              <a:rPr lang="pl-PL" altLang="pl-PL" sz="2600" b="1" dirty="0" smtClean="0"/>
              <a:t> </a:t>
            </a:r>
            <a:r>
              <a:rPr lang="pl-PL" sz="26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600" b="1" kern="50" dirty="0">
                <a:solidFill>
                  <a:prstClr val="black"/>
                </a:solidFill>
              </a:rPr>
              <a:t>projektu na </a:t>
            </a:r>
            <a:r>
              <a:rPr lang="pl-PL" sz="26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600" b="1" kern="50" dirty="0">
                <a:solidFill>
                  <a:prstClr val="black"/>
                </a:solidFill>
              </a:rPr>
              <a:t>ZIT </a:t>
            </a:r>
            <a:r>
              <a:rPr lang="pl-PL" sz="2600" b="1" kern="50" dirty="0" err="1" smtClean="0">
                <a:solidFill>
                  <a:prstClr val="black"/>
                </a:solidFill>
              </a:rPr>
              <a:t>WrOF</a:t>
            </a:r>
            <a:endParaRPr lang="pl-PL" sz="2400" b="1" kern="5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282" y="2000240"/>
          <a:ext cx="8786874" cy="2857520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357454"/>
                <a:gridCol w="6429420"/>
              </a:tblGrid>
              <a:tr h="3299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077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Doskonalenie</a:t>
                      </a: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umiejętności 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kompetencji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nauczycieli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zakłada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doskonalenia umiejętności i kompetencji nauczycieli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-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5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projekt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zakłada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doskonalenie umiejętności i kompetencji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nauczycieli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pl-PL" sz="15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1.6 Rozwijanie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kompetencji kluczowych uczniów – zajęcia dodatkowe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buFont typeface="Wingdings" pitchFamily="2" charset="2"/>
                        <a:buChar char="Ø"/>
                      </a:pP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zakłada 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realizacji dodatkowych zajęć dla 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uczniów - 0 </a:t>
                      </a:r>
                      <a:r>
                        <a:rPr lang="pl-PL" sz="15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zakłada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realizację dodatkowych zajęć dla 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uczniów - 2 </a:t>
                      </a:r>
                      <a:r>
                        <a:rPr lang="pl-PL" sz="15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1071546"/>
            <a:ext cx="914400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600" b="1" dirty="0" smtClean="0"/>
              <a:t>c.d. Kryterium </a:t>
            </a:r>
            <a:r>
              <a:rPr lang="pl-PL" altLang="pl-PL" sz="2600" b="1" dirty="0"/>
              <a:t>1: </a:t>
            </a:r>
            <a:r>
              <a:rPr lang="pl-PL" altLang="pl-PL" sz="2600" b="1" dirty="0" smtClean="0"/>
              <a:t> </a:t>
            </a:r>
            <a:r>
              <a:rPr lang="pl-PL" sz="26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600" b="1" kern="50" dirty="0">
                <a:solidFill>
                  <a:prstClr val="black"/>
                </a:solidFill>
              </a:rPr>
              <a:t>projektu na </a:t>
            </a:r>
            <a:r>
              <a:rPr lang="pl-PL" sz="26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600" b="1" kern="50" dirty="0">
                <a:solidFill>
                  <a:prstClr val="black"/>
                </a:solidFill>
              </a:rPr>
              <a:t>ZIT </a:t>
            </a:r>
            <a:r>
              <a:rPr lang="pl-PL" sz="2600" b="1" kern="50" dirty="0" err="1" smtClean="0">
                <a:solidFill>
                  <a:prstClr val="black"/>
                </a:solidFill>
              </a:rPr>
              <a:t>WrOF</a:t>
            </a:r>
            <a:endParaRPr lang="pl-PL" sz="2400" b="1" kern="5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l-PL" altLang="pl-PL" sz="2000" b="1" dirty="0" smtClean="0">
                <a:latin typeface="+mn-lt"/>
              </a:rPr>
              <a:t>Kryterium 2: </a:t>
            </a:r>
            <a:r>
              <a:rPr lang="pl-PL" sz="2000" b="1" dirty="0" smtClean="0">
                <a:latin typeface="+mn-lt"/>
              </a:rPr>
              <a:t>Wpływ realizacji projektu na realizację wartości </a:t>
            </a:r>
            <a:r>
              <a:rPr lang="pl-PL" sz="2000" b="1" dirty="0" smtClean="0">
                <a:latin typeface="+mn-lt"/>
              </a:rPr>
              <a:t>docelowej </a:t>
            </a:r>
            <a:r>
              <a:rPr lang="pl-PL" sz="2000" b="1" dirty="0" smtClean="0">
                <a:latin typeface="+mn-lt"/>
              </a:rPr>
              <a:t>wskaźników monitoringu realizacji celów Strategii ZIT </a:t>
            </a:r>
            <a:r>
              <a:rPr lang="pl-PL" sz="2000" b="1" dirty="0" err="1" smtClean="0">
                <a:latin typeface="+mn-lt"/>
              </a:rPr>
              <a:t>WrOF</a:t>
            </a:r>
            <a:r>
              <a:rPr lang="pl-PL" sz="2000" b="1" dirty="0" smtClean="0">
                <a:latin typeface="+mn-lt"/>
              </a:rPr>
              <a:t> – wskaźniki produktu</a:t>
            </a:r>
            <a:endParaRPr lang="pl-PL" altLang="pl-PL" sz="2000" dirty="0" smtClean="0"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1643050"/>
          <a:ext cx="9001126" cy="494553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871080"/>
                <a:gridCol w="1784989"/>
                <a:gridCol w="1475594"/>
                <a:gridCol w="1180476"/>
                <a:gridCol w="1696934"/>
                <a:gridCol w="1992053"/>
              </a:tblGrid>
              <a:tr h="18576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Liczba uczniów objętych wsparciem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zakresie rozwijania kompetencji kluczowych w programie</a:t>
                      </a:r>
                      <a:endParaRPr lang="pl-PL" sz="14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Liczba nauczycieli objętych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wsparciem</a:t>
                      </a:r>
                      <a:br>
                        <a:rPr lang="pl-PL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z  zakresu TIK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programie</a:t>
                      </a:r>
                      <a:endParaRPr lang="pl-PL" sz="14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Liczba nauczycieli objętych wsparciem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programie</a:t>
                      </a:r>
                      <a:endParaRPr lang="pl-PL" sz="14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Liczba szkół, których pracownie przedmiotowe zostały doposażone w programie</a:t>
                      </a:r>
                      <a:endParaRPr lang="pl-PL" sz="14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 Liczba szkół i placówek systemu oświaty wyposażonych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ramach programu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sprzęt TIK do prowadzenia zajęć edukacyjnych</a:t>
                      </a:r>
                    </a:p>
                  </a:txBody>
                  <a:tcPr marL="68580" marR="68580" marT="0" marB="0" anchor="ctr"/>
                </a:tc>
              </a:tr>
              <a:tr h="321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j-lt"/>
                        </a:rPr>
                        <a:t>0 </a:t>
                      </a:r>
                      <a:r>
                        <a:rPr lang="pl-PL" sz="1400" kern="50" dirty="0" err="1" smtClean="0">
                          <a:effectLst/>
                          <a:latin typeface="+mj-lt"/>
                        </a:rPr>
                        <a:t>pkt</a:t>
                      </a:r>
                      <a:r>
                        <a:rPr lang="pl-PL" sz="14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poniżej 50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poniżej 2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34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  <a:latin typeface="+mj-lt"/>
                        </a:rPr>
                        <a:t>25</a:t>
                      </a:r>
                      <a:r>
                        <a:rPr lang="pl-PL" sz="1400" kern="50" dirty="0" smtClean="0">
                          <a:effectLst/>
                          <a:latin typeface="+mj-lt"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  <a:latin typeface="+mj-lt"/>
                        </a:rPr>
                        <a:t>pkt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50-149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1-2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2-5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071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  <a:latin typeface="+mj-lt"/>
                        </a:rPr>
                        <a:t>50</a:t>
                      </a:r>
                      <a:r>
                        <a:rPr lang="pl-PL" sz="1400" kern="50" dirty="0" smtClean="0">
                          <a:effectLst/>
                          <a:latin typeface="+mj-lt"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  <a:latin typeface="+mj-lt"/>
                        </a:rPr>
                        <a:t>pkt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150-250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3-4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6-8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071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j-lt"/>
                        </a:rPr>
                        <a:t>100</a:t>
                      </a:r>
                      <a:r>
                        <a:rPr lang="pl-PL" sz="1400" kern="50" dirty="0" smtClean="0">
                          <a:effectLst/>
                          <a:latin typeface="+mj-lt"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  <a:latin typeface="+mj-lt"/>
                        </a:rPr>
                        <a:t>pkt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250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powyżej 2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639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>
                          <a:effectLst/>
                          <a:latin typeface="+mj-lt"/>
                        </a:rPr>
                        <a:t>Waga </a:t>
                      </a: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wskaźnika</a:t>
                      </a:r>
                      <a:endParaRPr lang="pl-PL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25%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45641" marR="45641" marT="0" marB="0" anchor="ctr"/>
                </a:tc>
              </a:tr>
              <a:tr h="6954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Ocena</a:t>
                      </a:r>
                      <a:endParaRPr lang="pl-PL" sz="14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1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20 pkt-100</a:t>
                      </a:r>
                      <a:r>
                        <a:rPr lang="pl-PL" sz="1400" b="1" kern="50" dirty="0">
                          <a:effectLst/>
                          <a:latin typeface="+mj-lt"/>
                        </a:rPr>
                        <a:t>%)</a:t>
                      </a:r>
                      <a:endParaRPr lang="pl-PL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1000125"/>
            <a:ext cx="90011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l-PL" altLang="pl-PL" sz="2000" b="1" dirty="0" smtClean="0">
                <a:latin typeface="+mn-lt"/>
              </a:rPr>
              <a:t>Kryterium 2: </a:t>
            </a:r>
            <a:r>
              <a:rPr lang="pl-PL" sz="2000" b="1" dirty="0" smtClean="0">
                <a:latin typeface="+mn-lt"/>
              </a:rPr>
              <a:t>Wpływ realizacji projektu na realizację wartości </a:t>
            </a:r>
            <a:r>
              <a:rPr lang="pl-PL" sz="2000" b="1" dirty="0" smtClean="0">
                <a:latin typeface="+mn-lt"/>
              </a:rPr>
              <a:t>docelowej </a:t>
            </a:r>
            <a:r>
              <a:rPr lang="pl-PL" sz="2000" b="1" dirty="0" smtClean="0">
                <a:latin typeface="+mn-lt"/>
              </a:rPr>
              <a:t>wskaźników monitoringu realizacji celów Strategii ZIT </a:t>
            </a:r>
            <a:r>
              <a:rPr lang="pl-PL" sz="2000" b="1" dirty="0" err="1" smtClean="0">
                <a:latin typeface="+mn-lt"/>
              </a:rPr>
              <a:t>WrOF</a:t>
            </a:r>
            <a:r>
              <a:rPr lang="pl-PL" sz="2000" b="1" dirty="0" smtClean="0">
                <a:latin typeface="+mn-lt"/>
              </a:rPr>
              <a:t> – wskaźniki rezultatu</a:t>
            </a:r>
            <a:endParaRPr lang="pl-PL" altLang="pl-PL" sz="2000" dirty="0" smtClean="0"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1714488"/>
          <a:ext cx="9001156" cy="482363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928661"/>
                <a:gridCol w="1785951"/>
                <a:gridCol w="1928826"/>
                <a:gridCol w="2143140"/>
                <a:gridCol w="2214578"/>
              </a:tblGrid>
              <a:tr h="1643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i="0" dirty="0" smtClean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Liczba uczniów, którzy nabyli kompetencje kluczowe po opuszczeniu programu</a:t>
                      </a:r>
                      <a:endParaRPr lang="pl-PL" sz="1400" i="0" dirty="0" smtClean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Liczba nauczycieli, którzy uzyskali kwalifikacje lub nabyli kompetencje po opuszczeniu programu</a:t>
                      </a:r>
                      <a:endParaRPr lang="pl-PL" sz="14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Liczba szkół, w których pracownie przedmiotowe wykorzystują doposażenie do prowadzenia zajęć 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edukacyjnych</a:t>
                      </a:r>
                      <a:endParaRPr lang="pl-PL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Liczba szkół i placówek systemu oświaty wykorzystujących sprzęt TIK do prowadzenia zajęć edukacyjnych</a:t>
                      </a:r>
                      <a:endParaRPr lang="pl-PL" sz="14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605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i="0" u="none" strike="noStrike" kern="50" dirty="0">
                          <a:solidFill>
                            <a:schemeClr val="lt1"/>
                          </a:solidFill>
                          <a:latin typeface="Calibri"/>
                        </a:rPr>
                        <a:t>0 </a:t>
                      </a:r>
                      <a:r>
                        <a:rPr lang="pl-PL" sz="1400" b="1" i="0" u="none" strike="noStrike" kern="50" dirty="0" err="1" smtClean="0">
                          <a:solidFill>
                            <a:schemeClr val="lt1"/>
                          </a:solidFill>
                          <a:latin typeface="Calibri"/>
                        </a:rPr>
                        <a:t>pkt</a:t>
                      </a:r>
                      <a:endParaRPr lang="pl-PL" sz="1400" b="1" i="0" u="none" strike="noStrike" kern="1200" dirty="0">
                        <a:solidFill>
                          <a:schemeClr val="l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5" marR="5270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poniżej 50%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50%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poniżej 80%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37%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50846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i="0" u="none" strike="noStrike" kern="50" dirty="0">
                          <a:solidFill>
                            <a:schemeClr val="lt1"/>
                          </a:solidFill>
                          <a:latin typeface="Calibri"/>
                        </a:rPr>
                        <a:t>25</a:t>
                      </a:r>
                      <a:r>
                        <a:rPr lang="pl-PL" sz="1400" b="1" i="0" u="none" strike="noStrike" kern="50" dirty="0" smtClean="0">
                          <a:solidFill>
                            <a:schemeClr val="lt1"/>
                          </a:solidFill>
                          <a:latin typeface="Calibri"/>
                        </a:rPr>
                        <a:t>% </a:t>
                      </a:r>
                      <a:r>
                        <a:rPr lang="pl-PL" sz="1400" b="1" i="0" u="none" strike="noStrike" kern="50" dirty="0" err="1" smtClean="0">
                          <a:solidFill>
                            <a:schemeClr val="lt1"/>
                          </a:solidFill>
                          <a:latin typeface="Calibri"/>
                        </a:rPr>
                        <a:t>pkt</a:t>
                      </a:r>
                      <a:endParaRPr lang="pl-PL" sz="1400" b="1" i="0" u="none" strike="noStrike" kern="1200" dirty="0">
                        <a:solidFill>
                          <a:schemeClr val="l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5" marR="5270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od 50%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65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od 50% do 65%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od 80%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od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37% do 50%</a:t>
                      </a:r>
                    </a:p>
                  </a:txBody>
                  <a:tcPr marL="45641" marR="45641" marT="0" marB="0" anchor="ctr"/>
                </a:tc>
              </a:tr>
              <a:tr h="525986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i="0" u="none" strike="noStrike" kern="50" dirty="0" smtClean="0">
                          <a:solidFill>
                            <a:schemeClr val="lt1"/>
                          </a:solidFill>
                          <a:latin typeface="Calibri"/>
                        </a:rPr>
                        <a:t>50% </a:t>
                      </a:r>
                      <a:r>
                        <a:rPr lang="pl-PL" sz="1400" b="1" i="0" u="none" strike="noStrike" kern="50" dirty="0" err="1" smtClean="0">
                          <a:solidFill>
                            <a:schemeClr val="lt1"/>
                          </a:solidFill>
                          <a:latin typeface="Calibri"/>
                        </a:rPr>
                        <a:t>pkt</a:t>
                      </a:r>
                      <a:endParaRPr lang="pl-PL" sz="1400" b="1" i="0" u="none" strike="noStrike" kern="1200" dirty="0">
                        <a:solidFill>
                          <a:schemeClr val="l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5" marR="5270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powyżej 65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% do 80%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powyżej 65 % do 80%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85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% do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95%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50 % do 66%</a:t>
                      </a:r>
                    </a:p>
                  </a:txBody>
                  <a:tcPr marL="45641" marR="45641" marT="0" marB="0" anchor="ctr"/>
                </a:tc>
              </a:tr>
              <a:tr h="525986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i="0" u="none" strike="noStrike" kern="50" dirty="0">
                          <a:solidFill>
                            <a:schemeClr val="lt1"/>
                          </a:solidFill>
                          <a:latin typeface="Calibri"/>
                        </a:rPr>
                        <a:t>100</a:t>
                      </a:r>
                      <a:r>
                        <a:rPr lang="pl-PL" sz="1400" b="1" i="0" u="none" strike="noStrike" kern="50" dirty="0" smtClean="0">
                          <a:solidFill>
                            <a:schemeClr val="lt1"/>
                          </a:solidFill>
                          <a:latin typeface="Calibri"/>
                        </a:rPr>
                        <a:t>% </a:t>
                      </a:r>
                      <a:r>
                        <a:rPr lang="pl-PL" sz="1400" b="1" i="0" u="none" strike="noStrike" kern="50" dirty="0" err="1" smtClean="0">
                          <a:solidFill>
                            <a:schemeClr val="lt1"/>
                          </a:solidFill>
                          <a:latin typeface="Calibri"/>
                        </a:rPr>
                        <a:t>pkt</a:t>
                      </a:r>
                      <a:endParaRPr lang="pl-PL" sz="1400" b="1" i="0" u="none" strike="noStrike" kern="1200" dirty="0">
                        <a:solidFill>
                          <a:schemeClr val="l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5" marR="5270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80%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powyżej 80%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95%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66%</a:t>
                      </a:r>
                    </a:p>
                  </a:txBody>
                  <a:tcPr marL="45641" marR="45641" marT="0" marB="0" anchor="ctr"/>
                </a:tc>
              </a:tr>
              <a:tr h="48117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i="0" u="none" strike="noStrike" kern="50">
                          <a:solidFill>
                            <a:schemeClr val="lt1"/>
                          </a:solidFill>
                          <a:latin typeface="Calibri"/>
                        </a:rPr>
                        <a:t>Waga wskaźnika</a:t>
                      </a:r>
                      <a:endParaRPr lang="pl-PL" sz="1400" b="1" i="0" u="none" strike="noStrike" kern="1200">
                        <a:solidFill>
                          <a:schemeClr val="l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5" marR="5270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45641" marR="45641" marT="0" marB="0" anchor="ctr"/>
                </a:tc>
              </a:tr>
              <a:tr h="721363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i="0" u="none" strike="noStrike" kern="50" dirty="0">
                          <a:solidFill>
                            <a:schemeClr val="lt1"/>
                          </a:solidFill>
                          <a:latin typeface="Calibri"/>
                        </a:rPr>
                        <a:t>Ocena</a:t>
                      </a:r>
                      <a:endParaRPr lang="pl-PL" sz="1400" b="1" i="0" u="none" strike="noStrike" kern="1200" dirty="0">
                        <a:solidFill>
                          <a:schemeClr val="lt1"/>
                        </a:solidFill>
                        <a:latin typeface="Calibri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i="0" u="none" strike="noStrike" kern="50" dirty="0">
                          <a:solidFill>
                            <a:schemeClr val="lt1"/>
                          </a:solidFill>
                          <a:latin typeface="Calibri"/>
                        </a:rPr>
                        <a:t>(max 20 </a:t>
                      </a:r>
                      <a:r>
                        <a:rPr lang="pl-PL" sz="1400" b="1" i="0" u="none" strike="noStrike" kern="50" dirty="0" err="1">
                          <a:solidFill>
                            <a:schemeClr val="lt1"/>
                          </a:solidFill>
                          <a:latin typeface="Calibri"/>
                        </a:rPr>
                        <a:t>pkt</a:t>
                      </a:r>
                      <a:r>
                        <a:rPr lang="pl-PL" sz="1400" b="1" i="0" u="none" strike="noStrike" kern="50" dirty="0">
                          <a:solidFill>
                            <a:schemeClr val="lt1"/>
                          </a:solidFill>
                          <a:latin typeface="Calibri"/>
                        </a:rPr>
                        <a:t> – 100%)</a:t>
                      </a:r>
                      <a:endParaRPr lang="pl-PL" sz="1400" b="1" i="0" u="none" strike="noStrike" kern="1200" dirty="0">
                        <a:solidFill>
                          <a:schemeClr val="l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5" marR="5270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38" y="928688"/>
            <a:ext cx="75247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600" b="1" dirty="0" smtClean="0">
                <a:latin typeface="+mj-lt"/>
              </a:rPr>
              <a:t>Kryterium 3: </a:t>
            </a:r>
            <a:r>
              <a:rPr lang="pl-PL" sz="2600" b="1" dirty="0" smtClean="0">
                <a:latin typeface="+mj-lt"/>
              </a:rPr>
              <a:t>Komplementarny charakter projektu</a:t>
            </a:r>
            <a:endParaRPr lang="pl-PL" altLang="pl-PL" sz="2600" dirty="0" smtClean="0">
              <a:latin typeface="+mj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85720" y="4000504"/>
            <a:ext cx="8643938" cy="266223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u="sng" dirty="0" smtClean="0">
                <a:solidFill>
                  <a:srgbClr val="FFC000"/>
                </a:solidFill>
              </a:rPr>
              <a:t>czy we wniosku o dofinansowanie zostały wskazane projekty, które są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 i które zostały zrealizowane, bądź są w trakcie realizacji </a:t>
            </a:r>
            <a:r>
              <a:rPr lang="pl-PL" sz="1600" b="1" u="sng" dirty="0" smtClean="0">
                <a:solidFill>
                  <a:srgbClr val="FFC000"/>
                </a:solidFill>
              </a:rPr>
              <a:t>na terenie danego ZIT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i zostały sfinansowane ze </a:t>
            </a:r>
            <a:r>
              <a:rPr lang="pl-PL" sz="1600" b="1" u="sng" dirty="0" smtClean="0">
                <a:solidFill>
                  <a:srgbClr val="FFC000"/>
                </a:solidFill>
              </a:rPr>
              <a:t>środków publicznych zewnętrznych</a:t>
            </a:r>
            <a:r>
              <a:rPr lang="pl-PL" sz="1600" dirty="0" smtClean="0">
                <a:solidFill>
                  <a:schemeClr val="bg1"/>
                </a:solidFill>
              </a:rPr>
              <a:t>. </a:t>
            </a:r>
          </a:p>
          <a:p>
            <a:pPr marL="180975" indent="-180975" eaLnBrk="0" hangingPunct="0">
              <a:lnSpc>
                <a:spcPct val="150000"/>
              </a:lnSpc>
              <a:defRPr/>
            </a:pPr>
            <a:r>
              <a:rPr lang="pl-PL" sz="1600" b="1" u="sng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 wykorzystaniu </a:t>
            </a:r>
            <a:r>
              <a:rPr lang="pl-PL" sz="1600" b="1" dirty="0">
                <a:solidFill>
                  <a:srgbClr val="FFC000"/>
                </a:solidFill>
              </a:rPr>
              <a:t>efektów realizacji </a:t>
            </a:r>
            <a:r>
              <a:rPr lang="pl-PL" sz="1600" dirty="0">
                <a:solidFill>
                  <a:schemeClr val="bg1"/>
                </a:solidFill>
              </a:rPr>
              <a:t>innego </a:t>
            </a:r>
            <a:r>
              <a:rPr lang="pl-PL" sz="1600" dirty="0" smtClean="0">
                <a:solidFill>
                  <a:schemeClr val="bg1"/>
                </a:solidFill>
              </a:rPr>
              <a:t>projektu</a:t>
            </a:r>
            <a:endParaRPr lang="pl-PL" sz="1600" dirty="0">
              <a:solidFill>
                <a:schemeClr val="bg1"/>
              </a:solidFill>
            </a:endParaRP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 wzmocnieniu  </a:t>
            </a:r>
            <a:r>
              <a:rPr lang="pl-PL" sz="1600" b="1" dirty="0">
                <a:solidFill>
                  <a:srgbClr val="FFC000"/>
                </a:solidFill>
              </a:rPr>
              <a:t>trwałości efektów </a:t>
            </a:r>
            <a:r>
              <a:rPr lang="pl-PL" sz="1600" dirty="0">
                <a:solidFill>
                  <a:schemeClr val="bg1"/>
                </a:solidFill>
              </a:rPr>
              <a:t>jednego przedsięwzięcia realizacją </a:t>
            </a:r>
            <a:r>
              <a:rPr lang="pl-PL" sz="1600" dirty="0" smtClean="0">
                <a:solidFill>
                  <a:schemeClr val="bg1"/>
                </a:solidFill>
              </a:rPr>
              <a:t>drugiego</a:t>
            </a:r>
            <a:endParaRPr lang="pl-PL" sz="1600" dirty="0">
              <a:solidFill>
                <a:schemeClr val="bg1"/>
              </a:solidFill>
            </a:endParaRPr>
          </a:p>
          <a:p>
            <a:pPr marL="361950" indent="-180975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 bardziej </a:t>
            </a:r>
            <a:r>
              <a:rPr lang="pl-PL" sz="1600" dirty="0">
                <a:solidFill>
                  <a:schemeClr val="bg1"/>
                </a:solidFill>
              </a:rPr>
              <a:t>kompleksowym potraktowaniem problemu, m.in. poprzez zaadresowanie projektu do tej samej grupy docelowej, tego samego beneficjenta, tego samego terytorium, uzależnienia realizacji jednego projektu od przeprowadzenia innego przedsięwzięcia itp</a:t>
            </a:r>
            <a:r>
              <a:rPr lang="pl-PL" sz="1600" dirty="0" smtClean="0">
                <a:solidFill>
                  <a:schemeClr val="bg1"/>
                </a:solidFill>
              </a:rPr>
              <a:t>.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428736"/>
          <a:ext cx="8643998" cy="229361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296440"/>
                <a:gridCol w="5347558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</a:t>
                      </a:r>
                      <a:r>
                        <a:rPr lang="pl-PL" sz="1400" kern="50" dirty="0" smtClean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oceny: </a:t>
                      </a:r>
                      <a:r>
                        <a:rPr lang="pl-PL" sz="1400" kern="50" dirty="0" smtClean="0">
                          <a:effectLst/>
                        </a:rPr>
                        <a:t>1,25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jednym</a:t>
                      </a:r>
                      <a:r>
                        <a:rPr lang="pl-PL" sz="1400" u="sng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</a:t>
                      </a:r>
                      <a:r>
                        <a:rPr lang="pl-PL" sz="1400" kern="50" dirty="0" smtClean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oceny</a:t>
                      </a:r>
                      <a:r>
                        <a:rPr lang="pl-PL" sz="1400" kern="50" dirty="0" smtClean="0">
                          <a:effectLst/>
                        </a:rPr>
                        <a:t>: 2,5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dwoma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projektami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</a:t>
                      </a:r>
                      <a:r>
                        <a:rPr lang="pl-PL" sz="1400" kern="50" dirty="0" smtClean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oceny</a:t>
                      </a:r>
                      <a:r>
                        <a:rPr lang="pl-PL" sz="1400" kern="50" dirty="0" smtClean="0">
                          <a:effectLst/>
                        </a:rPr>
                        <a:t>: 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czterema</a:t>
                      </a:r>
                      <a:r>
                        <a:rPr lang="pl-PL" sz="1400" b="1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projektami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 smtClean="0">
                          <a:effectLst/>
                        </a:rPr>
                        <a:t>max</a:t>
                      </a:r>
                      <a:r>
                        <a:rPr lang="pl-PL" sz="1400" kern="50" baseline="0" dirty="0" smtClean="0">
                          <a:effectLst/>
                        </a:rPr>
                        <a:t> 5 </a:t>
                      </a:r>
                      <a:r>
                        <a:rPr lang="pl-PL" sz="1400" kern="50" baseline="0" dirty="0" err="1" smtClean="0">
                          <a:effectLst/>
                        </a:rPr>
                        <a:t>pkt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– </a:t>
                      </a:r>
                      <a:r>
                        <a:rPr lang="pl-PL" sz="1400" kern="50" dirty="0">
                          <a:effectLst/>
                        </a:rPr>
                        <a:t>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786" y="1500174"/>
            <a:ext cx="7759700" cy="119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dirty="0"/>
          </a:p>
          <a:p>
            <a:pPr algn="ctr">
              <a:lnSpc>
                <a:spcPct val="150000"/>
              </a:lnSpc>
            </a:pPr>
            <a:r>
              <a:rPr lang="pl-PL" altLang="pl-PL" sz="4000" b="1" dirty="0"/>
              <a:t>Dziękujemy za uwagę</a:t>
            </a:r>
            <a:r>
              <a:rPr lang="pl-PL" altLang="pl-PL" b="1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282" y="4429132"/>
            <a:ext cx="8429625" cy="19697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/>
              <a:t>Wydział </a:t>
            </a:r>
            <a:r>
              <a:rPr lang="pl-PL" sz="1600" dirty="0"/>
              <a:t>Zarządzania Funduszami </a:t>
            </a:r>
            <a:r>
              <a:rPr lang="pl-PL" sz="1600" dirty="0" smtClean="0"/>
              <a:t>Urzędu Miejskiego Wrocławia </a:t>
            </a:r>
          </a:p>
          <a:p>
            <a:pPr eaLnBrk="0" hangingPunct="0"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Instytucja Pośrednicząca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ZIT </a:t>
            </a:r>
            <a:r>
              <a:rPr lang="pl-PL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Świdnicka 53</a:t>
            </a:r>
            <a:br>
              <a:rPr lang="pl-PL" sz="1600" dirty="0"/>
            </a:br>
            <a:r>
              <a:rPr lang="pl-PL" sz="1600" dirty="0"/>
              <a:t>50-030 Wrocław</a:t>
            </a:r>
            <a:br>
              <a:rPr lang="pl-PL" sz="1600" dirty="0"/>
            </a:br>
            <a:r>
              <a:rPr lang="pl-PL" sz="1600" dirty="0"/>
              <a:t>tel.  +48 71 777 </a:t>
            </a:r>
            <a:r>
              <a:rPr lang="pl-PL" sz="1600" dirty="0" smtClean="0"/>
              <a:t>78 61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b="1" dirty="0" err="1"/>
              <a:t>zit@um.wroc.pl</a:t>
            </a:r>
            <a:r>
              <a:rPr lang="pl-PL" b="1" dirty="0"/>
              <a:t>  </a:t>
            </a:r>
          </a:p>
          <a:p>
            <a:pPr eaLnBrk="0" hangingPunct="0">
              <a:defRPr/>
            </a:pPr>
            <a:r>
              <a:rPr lang="pl-PL" sz="2400" b="1" dirty="0" err="1"/>
              <a:t>www.zitwrof.pl</a:t>
            </a:r>
            <a:endParaRPr lang="pl-PL" sz="24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500" y="1285875"/>
            <a:ext cx="7989888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3200" b="1" dirty="0">
                <a:solidFill>
                  <a:srgbClr val="444444"/>
                </a:solidFill>
              </a:rPr>
              <a:t>Zintegrowane Inwestycje Terytorialne (ZIT) </a:t>
            </a:r>
          </a:p>
          <a:p>
            <a:pPr algn="ctr">
              <a:lnSpc>
                <a:spcPct val="150000"/>
              </a:lnSpc>
            </a:pPr>
            <a:endParaRPr lang="pl-PL" altLang="pl-PL" b="1" dirty="0">
              <a:solidFill>
                <a:srgbClr val="44444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altLang="pl-PL" dirty="0"/>
              <a:t>To 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>
              <a:lnSpc>
                <a:spcPct val="150000"/>
              </a:lnSpc>
            </a:pPr>
            <a:r>
              <a:rPr lang="pl-PL" altLang="pl-PL" b="1" u="sng" dirty="0">
                <a:solidFill>
                  <a:srgbClr val="444444"/>
                </a:solidFill>
              </a:rPr>
              <a:t>Celem ZIT jest m.in.: </a:t>
            </a:r>
          </a:p>
          <a:p>
            <a:pPr algn="just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realizacja zintegrowanych projektów odpowiadających w sposób kompleksowy </a:t>
            </a:r>
            <a:r>
              <a:rPr lang="pl-PL" altLang="pl-PL" dirty="0" smtClean="0">
                <a:solidFill>
                  <a:srgbClr val="444444"/>
                </a:solidFill>
              </a:rPr>
              <a:t/>
            </a:r>
            <a:br>
              <a:rPr lang="pl-PL" altLang="pl-PL" dirty="0" smtClean="0">
                <a:solidFill>
                  <a:srgbClr val="444444"/>
                </a:solidFill>
              </a:rPr>
            </a:br>
            <a:r>
              <a:rPr lang="pl-PL" altLang="pl-PL" dirty="0" smtClean="0">
                <a:solidFill>
                  <a:srgbClr val="444444"/>
                </a:solidFill>
              </a:rPr>
              <a:t>na </a:t>
            </a:r>
            <a:r>
              <a:rPr lang="pl-PL" altLang="pl-PL" dirty="0">
                <a:solidFill>
                  <a:srgbClr val="444444"/>
                </a:solidFill>
              </a:rPr>
              <a:t>potrzeby i problemy obszarów metropolitalnych oraz sprzyjanie ich rozwojowi, współpracy i integracji, przede wszystkim tam, gdzie skala problemów związanych </a:t>
            </a:r>
            <a:r>
              <a:rPr lang="pl-PL" altLang="pl-PL" dirty="0" smtClean="0">
                <a:solidFill>
                  <a:srgbClr val="444444"/>
                </a:solidFill>
              </a:rPr>
              <a:t/>
            </a:r>
            <a:br>
              <a:rPr lang="pl-PL" altLang="pl-PL" dirty="0" smtClean="0">
                <a:solidFill>
                  <a:srgbClr val="444444"/>
                </a:solidFill>
              </a:rPr>
            </a:br>
            <a:r>
              <a:rPr lang="pl-PL" altLang="pl-PL" dirty="0" smtClean="0">
                <a:solidFill>
                  <a:srgbClr val="444444"/>
                </a:solidFill>
              </a:rPr>
              <a:t>z </a:t>
            </a:r>
            <a:r>
              <a:rPr lang="pl-PL" altLang="pl-PL" dirty="0">
                <a:solidFill>
                  <a:srgbClr val="444444"/>
                </a:solidFill>
              </a:rPr>
              <a:t>brakiem współpracy i 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>
            <a:grpSpLocks/>
          </p:cNvGrpSpPr>
          <p:nvPr/>
        </p:nvGrpSpPr>
        <p:grpSpPr bwMode="auto">
          <a:xfrm>
            <a:off x="4048125" y="1785938"/>
            <a:ext cx="5095875" cy="4500562"/>
            <a:chOff x="4567098" y="1785926"/>
            <a:chExt cx="4585649" cy="3786214"/>
          </a:xfrm>
        </p:grpSpPr>
        <p:sp>
          <p:nvSpPr>
            <p:cNvPr id="35" name="pole tekstowe 12"/>
            <p:cNvSpPr txBox="1">
              <a:spLocks noChangeArrowheads="1"/>
            </p:cNvSpPr>
            <p:nvPr/>
          </p:nvSpPr>
          <p:spPr bwMode="auto">
            <a:xfrm>
              <a:off x="4932807" y="4797535"/>
              <a:ext cx="3744233" cy="360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pl-PL" altLang="pl-PL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pic>
          <p:nvPicPr>
            <p:cNvPr id="4104" name="Picture 2" descr="D:\Users\umpigu01\Desktop\Przechwytywani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67098" y="1785926"/>
              <a:ext cx="4585649" cy="3786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pole tekstowe 36"/>
            <p:cNvSpPr txBox="1"/>
            <p:nvPr/>
          </p:nvSpPr>
          <p:spPr>
            <a:xfrm>
              <a:off x="5099948" y="252981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Szczecin</a:t>
              </a:r>
            </a:p>
          </p:txBody>
        </p:sp>
        <p:sp>
          <p:nvSpPr>
            <p:cNvPr id="38" name="pole tekstowe 37"/>
            <p:cNvSpPr txBox="1"/>
            <p:nvPr/>
          </p:nvSpPr>
          <p:spPr>
            <a:xfrm>
              <a:off x="5841366" y="2257366"/>
              <a:ext cx="1369981" cy="21769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Gdańsk – Gdynia - Sopot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8215617" y="2572550"/>
              <a:ext cx="794274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Białystok</a:t>
              </a:r>
            </a:p>
          </p:txBody>
        </p:sp>
        <p:sp>
          <p:nvSpPr>
            <p:cNvPr id="40" name="pole tekstowe 39"/>
            <p:cNvSpPr txBox="1"/>
            <p:nvPr/>
          </p:nvSpPr>
          <p:spPr>
            <a:xfrm>
              <a:off x="7142776" y="2214629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Olsztyn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4699954" y="2910438"/>
              <a:ext cx="891416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Gorzów Wlkp.</a:t>
              </a:r>
            </a:p>
          </p:txBody>
        </p:sp>
        <p:sp>
          <p:nvSpPr>
            <p:cNvPr id="42" name="pole tekstowe 41"/>
            <p:cNvSpPr txBox="1"/>
            <p:nvPr/>
          </p:nvSpPr>
          <p:spPr>
            <a:xfrm>
              <a:off x="5724224" y="3571523"/>
              <a:ext cx="999986" cy="35792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Kalisz – Ostrów Wlkp.</a:t>
              </a:r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5999935" y="3213602"/>
              <a:ext cx="644276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Poznań</a:t>
              </a:r>
            </a:p>
          </p:txBody>
        </p:sp>
        <p:sp>
          <p:nvSpPr>
            <p:cNvPr id="44" name="pole tekstowe 43"/>
            <p:cNvSpPr txBox="1"/>
            <p:nvPr/>
          </p:nvSpPr>
          <p:spPr>
            <a:xfrm>
              <a:off x="4814238" y="3399241"/>
              <a:ext cx="934272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Zielona Góra</a:t>
              </a:r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7081348" y="357152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Łódź</a:t>
              </a:r>
            </a:p>
          </p:txBody>
        </p:sp>
        <p:sp>
          <p:nvSpPr>
            <p:cNvPr id="46" name="pole tekstowe 45"/>
            <p:cNvSpPr txBox="1"/>
            <p:nvPr/>
          </p:nvSpPr>
          <p:spPr>
            <a:xfrm>
              <a:off x="5857080" y="2572550"/>
              <a:ext cx="1199983" cy="371276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Bydgoszcz - Toruń</a:t>
              </a:r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5157090" y="4431601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Wałbrzych</a:t>
              </a: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6358501" y="4071009"/>
              <a:ext cx="894273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Częstochowa</a:t>
              </a:r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7325631" y="3181550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Warszawa</a:t>
              </a:r>
            </a:p>
          </p:txBody>
        </p:sp>
        <p:sp>
          <p:nvSpPr>
            <p:cNvPr id="50" name="pole tekstowe 49"/>
            <p:cNvSpPr txBox="1"/>
            <p:nvPr/>
          </p:nvSpPr>
          <p:spPr>
            <a:xfrm>
              <a:off x="5501370" y="3857325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Wrocław</a:t>
              </a:r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7214204" y="4071009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Kielce</a:t>
              </a:r>
            </a:p>
          </p:txBody>
        </p:sp>
        <p:sp>
          <p:nvSpPr>
            <p:cNvPr id="52" name="pole tekstowe 51"/>
            <p:cNvSpPr txBox="1"/>
            <p:nvPr/>
          </p:nvSpPr>
          <p:spPr>
            <a:xfrm>
              <a:off x="5857080" y="4428930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Opole</a:t>
              </a:r>
            </a:p>
          </p:txBody>
        </p:sp>
        <p:sp>
          <p:nvSpPr>
            <p:cNvPr id="53" name="pole tekstowe 52"/>
            <p:cNvSpPr txBox="1"/>
            <p:nvPr/>
          </p:nvSpPr>
          <p:spPr>
            <a:xfrm>
              <a:off x="6714211" y="4428930"/>
              <a:ext cx="724275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Katowice</a:t>
              </a:r>
            </a:p>
          </p:txBody>
        </p:sp>
        <p:sp>
          <p:nvSpPr>
            <p:cNvPr id="54" name="pole tekstowe 53"/>
            <p:cNvSpPr txBox="1"/>
            <p:nvPr/>
          </p:nvSpPr>
          <p:spPr>
            <a:xfrm>
              <a:off x="7214204" y="471473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Kraków</a:t>
              </a:r>
            </a:p>
          </p:txBody>
        </p:sp>
        <p:sp>
          <p:nvSpPr>
            <p:cNvPr id="55" name="pole tekstowe 54"/>
            <p:cNvSpPr txBox="1"/>
            <p:nvPr/>
          </p:nvSpPr>
          <p:spPr>
            <a:xfrm>
              <a:off x="8215617" y="4071009"/>
              <a:ext cx="641420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Lublin</a:t>
              </a:r>
            </a:p>
          </p:txBody>
        </p:sp>
        <p:sp>
          <p:nvSpPr>
            <p:cNvPr id="56" name="pole tekstowe 55"/>
            <p:cNvSpPr txBox="1"/>
            <p:nvPr/>
          </p:nvSpPr>
          <p:spPr>
            <a:xfrm>
              <a:off x="7714197" y="4857634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Rzeszów</a:t>
              </a:r>
            </a:p>
          </p:txBody>
        </p:sp>
        <p:sp>
          <p:nvSpPr>
            <p:cNvPr id="57" name="pole tekstowe 56"/>
            <p:cNvSpPr txBox="1"/>
            <p:nvPr/>
          </p:nvSpPr>
          <p:spPr>
            <a:xfrm>
              <a:off x="4928522" y="2041011"/>
              <a:ext cx="1499979" cy="452744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Koszalin-Kołobrzeg-Białogard</a:t>
              </a:r>
            </a:p>
          </p:txBody>
        </p:sp>
        <p:sp>
          <p:nvSpPr>
            <p:cNvPr id="58" name="pole tekstowe 57"/>
            <p:cNvSpPr txBox="1"/>
            <p:nvPr/>
          </p:nvSpPr>
          <p:spPr>
            <a:xfrm>
              <a:off x="5999935" y="4714733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Rybnik</a:t>
              </a:r>
            </a:p>
          </p:txBody>
        </p:sp>
        <p:sp>
          <p:nvSpPr>
            <p:cNvPr id="59" name="pole tekstowe 58"/>
            <p:cNvSpPr txBox="1"/>
            <p:nvPr/>
          </p:nvSpPr>
          <p:spPr>
            <a:xfrm>
              <a:off x="5999935" y="5000535"/>
              <a:ext cx="981414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Bielsko - Biała</a:t>
              </a:r>
            </a:p>
          </p:txBody>
        </p:sp>
        <p:sp>
          <p:nvSpPr>
            <p:cNvPr id="60" name="pole tekstowe 59"/>
            <p:cNvSpPr txBox="1"/>
            <p:nvPr/>
          </p:nvSpPr>
          <p:spPr>
            <a:xfrm>
              <a:off x="4757096" y="4050977"/>
              <a:ext cx="1142841" cy="213684"/>
            </a:xfrm>
            <a:prstGeom prst="rect">
              <a:avLst/>
            </a:prstGeom>
            <a:noFill/>
          </p:spPr>
          <p:txBody>
            <a:bodyPr/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Jelenia Góra</a:t>
              </a:r>
            </a:p>
          </p:txBody>
        </p:sp>
      </p:grpSp>
      <p:pic>
        <p:nvPicPr>
          <p:cNvPr id="4099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100" name="Prostokąt 3"/>
          <p:cNvSpPr>
            <a:spLocks noChangeArrowheads="1"/>
          </p:cNvSpPr>
          <p:nvPr/>
        </p:nvSpPr>
        <p:spPr bwMode="auto">
          <a:xfrm>
            <a:off x="0" y="1000125"/>
            <a:ext cx="90011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latin typeface="+mj-lt"/>
                <a:cs typeface="Aharoni" pitchFamily="2" charset="-79"/>
              </a:rPr>
              <a:t>Zintegrowane Inwestycje Terytorialne (ZIT) </a:t>
            </a:r>
            <a:r>
              <a:rPr lang="pl-PL" sz="2800" b="1" i="1" dirty="0">
                <a:latin typeface="+mj-lt"/>
                <a:cs typeface="Aharoni" pitchFamily="2" charset="-79"/>
              </a:rPr>
              <a:t>w </a:t>
            </a:r>
            <a:r>
              <a:rPr lang="pl-PL" sz="2800" b="1" dirty="0">
                <a:latin typeface="+mj-lt"/>
                <a:cs typeface="Aharoni" pitchFamily="2" charset="-79"/>
              </a:rPr>
              <a:t>Polsce</a:t>
            </a:r>
            <a:endParaRPr lang="pl-PL" sz="2800" dirty="0"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pl-PL" altLang="pl-PL" dirty="0">
              <a:latin typeface="+mj-lt"/>
            </a:endParaRPr>
          </a:p>
        </p:txBody>
      </p:sp>
      <p:sp>
        <p:nvSpPr>
          <p:cNvPr id="4101" name="pole tekstowe 3"/>
          <p:cNvSpPr txBox="1">
            <a:spLocks noChangeArrowheads="1"/>
          </p:cNvSpPr>
          <p:nvPr/>
        </p:nvSpPr>
        <p:spPr bwMode="auto">
          <a:xfrm>
            <a:off x="1214438" y="2786063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4102" name="pole tekstowe 5"/>
          <p:cNvSpPr txBox="1">
            <a:spLocks noChangeArrowheads="1"/>
          </p:cNvSpPr>
          <p:nvPr/>
        </p:nvSpPr>
        <p:spPr bwMode="auto">
          <a:xfrm>
            <a:off x="142875" y="2214563"/>
            <a:ext cx="4286250" cy="375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W Polsce </a:t>
            </a:r>
            <a:r>
              <a:rPr lang="pl-PL" dirty="0" err="1"/>
              <a:t>ZIT-y</a:t>
            </a:r>
            <a:r>
              <a:rPr lang="pl-PL" dirty="0"/>
              <a:t> realizowane są </a:t>
            </a:r>
            <a:r>
              <a:rPr lang="pl-PL" b="1" dirty="0"/>
              <a:t>na terenie miast wojewódzkich</a:t>
            </a:r>
            <a:r>
              <a:rPr lang="pl-PL" dirty="0"/>
              <a:t> i powiązanych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nimi obszarach funkcjonalnych</a:t>
            </a:r>
          </a:p>
          <a:p>
            <a:pPr marL="269875" indent="-269875" eaLnBrk="0" hangingPunct="0">
              <a:lnSpc>
                <a:spcPts val="2200"/>
              </a:lnSpc>
            </a:pPr>
            <a:endParaRPr lang="pl-PL" dirty="0"/>
          </a:p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Poza ośrodkami wojewódzkimi </a:t>
            </a:r>
            <a:r>
              <a:rPr lang="pl-PL" dirty="0" err="1"/>
              <a:t>ZIT-y</a:t>
            </a:r>
            <a:r>
              <a:rPr lang="pl-PL" dirty="0"/>
              <a:t> mogą być realizowane także </a:t>
            </a:r>
            <a:r>
              <a:rPr lang="pl-PL" b="1" dirty="0"/>
              <a:t>na terenie miast  o charakterze regionalnym 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 err="1"/>
              <a:t>subregionalnym</a:t>
            </a:r>
            <a:endParaRPr lang="pl-PL" b="1" dirty="0"/>
          </a:p>
          <a:p>
            <a:pPr marL="269875" indent="-269875" eaLnBrk="0" hangingPunct="0">
              <a:lnSpc>
                <a:spcPts val="2200"/>
              </a:lnSpc>
            </a:pPr>
            <a:endParaRPr lang="pl-PL" dirty="0"/>
          </a:p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Ogółem w skład wszystkich </a:t>
            </a:r>
            <a:r>
              <a:rPr lang="pl-PL" dirty="0" err="1"/>
              <a:t>ZIT-ów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Polsce wchodzi </a:t>
            </a:r>
            <a:r>
              <a:rPr lang="pl-PL" b="1" dirty="0"/>
              <a:t>350 gmin</a:t>
            </a:r>
          </a:p>
          <a:p>
            <a:pPr marL="269875" indent="-269875" eaLnBrk="0" hangingPunct="0">
              <a:lnSpc>
                <a:spcPts val="2200"/>
              </a:lnSpc>
            </a:pPr>
            <a:endParaRPr lang="pl-PL" b="1" dirty="0"/>
          </a:p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Łączny </a:t>
            </a:r>
            <a:r>
              <a:rPr lang="pl-PL" b="1" dirty="0"/>
              <a:t>budżet </a:t>
            </a:r>
            <a:r>
              <a:rPr lang="pl-PL" b="1" dirty="0" err="1"/>
              <a:t>ZIT-ów</a:t>
            </a:r>
            <a:r>
              <a:rPr lang="pl-PL" b="1" dirty="0"/>
              <a:t> to 3 748 000 </a:t>
            </a:r>
            <a:r>
              <a:rPr lang="pl-PL" b="1" dirty="0" err="1"/>
              <a:t>000</a:t>
            </a:r>
            <a:r>
              <a:rPr lang="pl-PL" b="1" dirty="0"/>
              <a:t> €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 dirty="0">
                <a:latin typeface="+mj-lt"/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latin typeface="+mj-lt"/>
                <a:cs typeface="Aharoni" pitchFamily="2" charset="-79"/>
              </a:rPr>
              <a:t>WrOF</a:t>
            </a:r>
            <a:r>
              <a:rPr lang="pl-PL" sz="2800" b="1" dirty="0">
                <a:latin typeface="+mj-lt"/>
                <a:cs typeface="Aharoni" pitchFamily="2" charset="-79"/>
              </a:rPr>
              <a:t>)</a:t>
            </a:r>
            <a:endParaRPr lang="pl-PL" sz="2800" dirty="0">
              <a:latin typeface="+mj-lt"/>
            </a:endParaRPr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/>
              <a:t>Budżet ZIT WrOF: 	</a:t>
            </a:r>
            <a:r>
              <a:rPr lang="pl-PL" b="1"/>
              <a:t>291 250 000 €</a:t>
            </a:r>
          </a:p>
          <a:p>
            <a:pPr algn="ctr" eaLnBrk="0" hangingPunct="0"/>
            <a:r>
              <a:rPr lang="pl-PL"/>
              <a:t>(13 % budżetu RPO WD 2014 – 2020)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285720" y="1071546"/>
            <a:ext cx="83582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cs typeface="Aharoni" pitchFamily="2" charset="-79"/>
              </a:rPr>
              <a:t>WrOF</a:t>
            </a:r>
            <a:r>
              <a:rPr lang="pl-PL" sz="2800" b="1" dirty="0">
                <a:cs typeface="Aharoni" pitchFamily="2" charset="-79"/>
              </a:rPr>
              <a:t>) </a:t>
            </a:r>
            <a:r>
              <a:rPr lang="pl-PL" sz="2800" b="1" i="1" dirty="0">
                <a:cs typeface="Aharoni" pitchFamily="2" charset="-79"/>
              </a:rPr>
              <a:t>- </a:t>
            </a:r>
            <a:r>
              <a:rPr lang="pl-PL" sz="2800" b="1" dirty="0">
                <a:cs typeface="Aharoni" pitchFamily="2" charset="-79"/>
              </a:rPr>
              <a:t>zadania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0063" y="2857500"/>
            <a:ext cx="7929562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w</a:t>
            </a:r>
            <a:r>
              <a:rPr lang="pl-PL" sz="2000" dirty="0"/>
              <a:t> imieniu Gminy </a:t>
            </a:r>
            <a:r>
              <a:rPr lang="pl-PL" sz="2000" dirty="0" smtClean="0"/>
              <a:t>Wrocław;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err="1"/>
              <a:t>Współorganizacja</a:t>
            </a:r>
            <a:r>
              <a:rPr lang="pl-PL" sz="2000" b="1" dirty="0"/>
              <a:t> </a:t>
            </a:r>
            <a:r>
              <a:rPr lang="pl-PL" sz="2000" dirty="0"/>
              <a:t>konkursów  (wspólnie z DIP, DWUP oraz z UMWD</a:t>
            </a:r>
            <a:r>
              <a:rPr lang="pl-PL" sz="2000" dirty="0" smtClean="0"/>
              <a:t>);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ze Strategią ZIT </a:t>
            </a:r>
            <a:br>
              <a:rPr lang="pl-PL" sz="2000" b="1" dirty="0"/>
            </a:br>
            <a:r>
              <a:rPr lang="pl-PL" sz="2000" b="1" dirty="0"/>
              <a:t>        </a:t>
            </a:r>
            <a:r>
              <a:rPr lang="pl-PL" sz="2000" b="1" dirty="0" err="1"/>
              <a:t>WrOF</a:t>
            </a:r>
            <a:r>
              <a:rPr lang="pl-PL" sz="2000" b="1" dirty="0"/>
              <a:t>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zgodności ze Strategią ZIT </a:t>
            </a:r>
            <a:r>
              <a:rPr lang="pl-PL" sz="2000" dirty="0" err="1"/>
              <a:t>WrOF</a:t>
            </a:r>
            <a:r>
              <a:rPr lang="pl-PL" sz="2000" dirty="0"/>
              <a:t> – </a:t>
            </a:r>
            <a:r>
              <a:rPr lang="pl-PL" sz="2000" b="1" dirty="0"/>
              <a:t>50%  oceny </a:t>
            </a:r>
            <a:r>
              <a:rPr lang="pl-PL" sz="2000" b="1" dirty="0" smtClean="0"/>
              <a:t>całkowitej;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zgodności ze Strategią ZIT </a:t>
            </a:r>
            <a:r>
              <a:rPr lang="pl-PL" sz="2000" dirty="0" err="1" smtClean="0"/>
              <a:t>WrOF</a:t>
            </a:r>
            <a:r>
              <a:rPr lang="pl-PL" sz="2000" dirty="0" smtClean="0"/>
              <a:t>.</a:t>
            </a:r>
            <a:endParaRPr lang="pl-PL" sz="2000" dirty="0"/>
          </a:p>
          <a:p>
            <a:pPr>
              <a:defRPr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-500098" y="857232"/>
            <a:ext cx="9644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Umiejscowienie </a:t>
            </a:r>
            <a:r>
              <a:rPr lang="pl-PL" altLang="pl-PL" sz="2400" b="1" dirty="0" smtClean="0"/>
              <a:t>działania 10.2 RPO </a:t>
            </a:r>
            <a:r>
              <a:rPr lang="pl-PL" altLang="pl-PL" sz="2400" b="1" dirty="0"/>
              <a:t>WD w priorytetach ZIT </a:t>
            </a:r>
            <a:r>
              <a:rPr lang="pl-PL" altLang="pl-PL" sz="2400" b="1" dirty="0" err="1"/>
              <a:t>WrOF</a:t>
            </a:r>
            <a:endParaRPr lang="pl-PL" alt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071678"/>
          <a:ext cx="8715435" cy="3500461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428760"/>
                <a:gridCol w="1428760"/>
                <a:gridCol w="2214578"/>
                <a:gridCol w="1643074"/>
                <a:gridCol w="2000263"/>
              </a:tblGrid>
              <a:tr h="53853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Strategia ZIT WrOF</a:t>
                      </a:r>
                      <a:endParaRPr lang="pl-PL" sz="16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Regionalny Program Operacyjny </a:t>
                      </a:r>
                      <a:r>
                        <a:rPr lang="pl-PL" sz="1600" b="1" u="sng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WD</a:t>
                      </a:r>
                      <a:endParaRPr lang="pl-PL" sz="1600" b="1" u="sng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Priorytet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Oś priorytetowa</a:t>
                      </a:r>
                      <a:endParaRPr lang="pl-PL" sz="16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Działanie</a:t>
                      </a:r>
                      <a:endParaRPr lang="pl-PL" sz="16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3364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Zintegrowanie społeczne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4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3.3</a:t>
                      </a:r>
                      <a:r>
                        <a:rPr lang="pl-PL" sz="14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Wzrost jakości </a:t>
                      </a:r>
                      <a:b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dostępności edukacyjnej na terenie </a:t>
                      </a:r>
                      <a:r>
                        <a:rPr lang="pl-PL" sz="14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WrOF</a:t>
                      </a:r>
                      <a:endParaRPr lang="pl-PL" sz="1400" b="0" u="non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3.3.1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Zapewnienie równego dostępu do wysokiej jakości edukacji </a:t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na terenie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wraz z dostosowaniem  infrastruktury edukacyjnej</a:t>
                      </a:r>
                    </a:p>
                  </a:txBody>
                  <a:tcPr marL="89535" marR="895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10.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Edukacja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10.2 </a:t>
                      </a:r>
                      <a: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Zapewnienie równego dostępu </a:t>
                      </a:r>
                      <a:b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 wysokiej jakości edukacji podstawowej,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gimnazjalnej </a:t>
                      </a:r>
                      <a:b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</a:t>
                      </a:r>
                      <a:r>
                        <a:rPr lang="pl-PL" sz="1400" b="0" u="none" kern="120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ponadgimnazjalnej</a:t>
                      </a:r>
                      <a: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10" y="857232"/>
            <a:ext cx="792956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Alokacja finansowa ZIT </a:t>
            </a:r>
            <a:r>
              <a:rPr lang="pl-PL" altLang="pl-PL" sz="2600" b="1" dirty="0" err="1"/>
              <a:t>WrOF</a:t>
            </a:r>
            <a:endParaRPr lang="pl-PL" altLang="pl-PL" sz="2600" b="1" dirty="0"/>
          </a:p>
          <a:p>
            <a:pPr eaLnBrk="0" hangingPunct="0"/>
            <a:endParaRPr lang="pl-PL" sz="2600" dirty="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785926"/>
            <a:ext cx="9144000" cy="6240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 smtClean="0"/>
              <a:t>RPO </a:t>
            </a:r>
            <a:r>
              <a:rPr lang="pl-PL" sz="3600" dirty="0"/>
              <a:t>WD  - ZIT </a:t>
            </a:r>
            <a:r>
              <a:rPr lang="pl-PL" sz="3600" dirty="0" err="1"/>
              <a:t>WrOF</a:t>
            </a:r>
            <a:r>
              <a:rPr lang="pl-PL" sz="3600" dirty="0"/>
              <a:t>: </a:t>
            </a:r>
            <a:r>
              <a:rPr lang="pl-PL" sz="3600" b="1" dirty="0"/>
              <a:t>291 250 000  €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10 </a:t>
            </a:r>
            <a:r>
              <a:rPr lang="pl-PL" sz="3000" dirty="0"/>
              <a:t>– </a:t>
            </a:r>
            <a:r>
              <a:rPr lang="pl-PL" sz="3000" dirty="0" smtClean="0"/>
              <a:t>Edukacja: </a:t>
            </a:r>
            <a:r>
              <a:rPr lang="pl-PL" sz="3200" b="1" dirty="0" smtClean="0"/>
              <a:t>26 750 000 </a:t>
            </a:r>
            <a:r>
              <a:rPr lang="pl-PL" sz="3000" b="1" dirty="0" smtClean="0"/>
              <a:t>€</a:t>
            </a:r>
            <a:endParaRPr lang="pl-PL" sz="30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/>
              <a:t>Poddziałanie</a:t>
            </a:r>
            <a:r>
              <a:rPr lang="pl-PL" sz="2400" dirty="0"/>
              <a:t> </a:t>
            </a:r>
            <a:r>
              <a:rPr lang="pl-PL" sz="2400" dirty="0" smtClean="0"/>
              <a:t>10.2.2</a:t>
            </a:r>
            <a:r>
              <a:rPr lang="pl-PL" sz="2400" dirty="0"/>
              <a:t>: </a:t>
            </a:r>
            <a:r>
              <a:rPr lang="pl-PL" sz="2400" b="1" dirty="0" smtClean="0"/>
              <a:t>12 512 500 €</a:t>
            </a:r>
            <a:endParaRPr lang="pl-PL" sz="2400" b="1" dirty="0"/>
          </a:p>
          <a:p>
            <a:pPr algn="ctr" eaLnBrk="0" hangingPunct="0">
              <a:lnSpc>
                <a:spcPct val="150000"/>
              </a:lnSpc>
              <a:spcBef>
                <a:spcPts val="2400"/>
              </a:spcBef>
            </a:pPr>
            <a:r>
              <a:rPr lang="pl-PL" sz="2000" dirty="0"/>
              <a:t>Nabór nr  </a:t>
            </a:r>
            <a:r>
              <a:rPr lang="pl-PL" sz="2000" dirty="0" smtClean="0"/>
              <a:t>RPDS.10.02.02-IZ.00-02-221/17: </a:t>
            </a:r>
          </a:p>
          <a:p>
            <a:pPr algn="ctr" eaLnBrk="0" hangingPunct="0">
              <a:lnSpc>
                <a:spcPct val="150000"/>
              </a:lnSpc>
            </a:pPr>
            <a:r>
              <a:rPr lang="pl-PL" sz="2000" b="1" dirty="0" smtClean="0"/>
              <a:t>4 486 509 EUR   (tj. 19 803 890 PLN)</a:t>
            </a:r>
            <a:endParaRPr lang="pl-PL" sz="2000" b="1" u="sng" dirty="0" smtClean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250000"/>
              </a:lnSpc>
            </a:pPr>
            <a:endParaRPr lang="pl-PL" sz="2000" b="1" u="sng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150000"/>
              </a:lnSpc>
            </a:pPr>
            <a:endParaRPr lang="pl-PL" u="sng" dirty="0">
              <a:solidFill>
                <a:srgbClr val="FF0000"/>
              </a:solidFill>
            </a:endParaRPr>
          </a:p>
          <a:p>
            <a:pPr eaLnBrk="0" hangingPunct="0"/>
            <a:r>
              <a:rPr lang="pl-PL" sz="4400" dirty="0">
                <a:solidFill>
                  <a:srgbClr val="FF0000"/>
                </a:solidFill>
              </a:rPr>
              <a:t> </a:t>
            </a:r>
          </a:p>
          <a:p>
            <a:pPr eaLnBrk="0" hangingPunct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0" y="928670"/>
            <a:ext cx="9144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Nabór wniosków w ramach </a:t>
            </a:r>
            <a:r>
              <a:rPr lang="pl-PL" altLang="pl-PL" sz="2600" b="1" dirty="0" smtClean="0"/>
              <a:t>Podziałania 10.2.2</a:t>
            </a:r>
            <a:endParaRPr lang="pl-PL" sz="2600" b="1" dirty="0"/>
          </a:p>
          <a:p>
            <a:pPr algn="ctr"/>
            <a:endParaRPr lang="pl-PL" altLang="pl-PL" sz="2600" b="1" dirty="0"/>
          </a:p>
        </p:txBody>
      </p:sp>
      <p:sp>
        <p:nvSpPr>
          <p:cNvPr id="10244" name="pole tekstowe 3"/>
          <p:cNvSpPr txBox="1">
            <a:spLocks noChangeArrowheads="1"/>
          </p:cNvSpPr>
          <p:nvPr/>
        </p:nvSpPr>
        <p:spPr bwMode="auto">
          <a:xfrm>
            <a:off x="285721" y="2000240"/>
            <a:ext cx="857256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 dirty="0">
                <a:solidFill>
                  <a:srgbClr val="7DB941"/>
                </a:solidFill>
              </a:rPr>
              <a:t> </a:t>
            </a:r>
            <a:r>
              <a:rPr lang="pl-PL" altLang="pl-PL" sz="2000" b="1" u="sng" dirty="0" smtClean="0"/>
              <a:t>Wnioskodawcy</a:t>
            </a:r>
            <a:endParaRPr lang="pl-PL" altLang="pl-PL" sz="2000" b="1" u="sng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 jednostki </a:t>
            </a:r>
            <a:r>
              <a:rPr lang="pl-PL" sz="2000" dirty="0" smtClean="0"/>
              <a:t>samorządu terytorialnego, ich związki </a:t>
            </a:r>
            <a:r>
              <a:rPr lang="pl-PL" sz="2000" dirty="0" smtClean="0"/>
              <a:t>i stowarzyszenia</a:t>
            </a:r>
            <a:endParaRPr lang="pl-PL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 jednostki </a:t>
            </a:r>
            <a:r>
              <a:rPr lang="pl-PL" sz="2000" dirty="0" smtClean="0"/>
              <a:t>organizacyjne </a:t>
            </a:r>
            <a:r>
              <a:rPr lang="pl-PL" sz="2000" dirty="0" err="1" smtClean="0"/>
              <a:t>jst</a:t>
            </a:r>
            <a:endParaRPr lang="pl-PL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 organizacje pozarządowe</a:t>
            </a:r>
            <a:endParaRPr lang="pl-PL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 organy </a:t>
            </a:r>
            <a:r>
              <a:rPr lang="pl-PL" sz="2000" dirty="0" smtClean="0"/>
              <a:t>prowadzące publiczne i niepubliczne szkoły podstawowe, gimnazjalne </a:t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 err="1" smtClean="0"/>
              <a:t>ponadgimnazjalne</a:t>
            </a:r>
            <a:endParaRPr lang="pl-PL" sz="2000" dirty="0"/>
          </a:p>
          <a:p>
            <a:pPr eaLnBrk="0" hangingPunct="0">
              <a:lnSpc>
                <a:spcPct val="150000"/>
              </a:lnSpc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ocena zgodności projektu ze Strategią ZIT </a:t>
            </a:r>
            <a:r>
              <a:rPr lang="pl-PL" altLang="pl-PL" sz="2600" b="1" dirty="0" err="1"/>
              <a:t>WrOF</a:t>
            </a:r>
            <a:r>
              <a:rPr lang="pl-PL" altLang="pl-PL" sz="2600" b="1" dirty="0"/>
              <a:t> – </a:t>
            </a:r>
            <a:r>
              <a:rPr lang="pl-PL" altLang="pl-PL" sz="2600" b="1" dirty="0" smtClean="0"/>
              <a:t>               50</a:t>
            </a:r>
            <a:r>
              <a:rPr lang="pl-PL" altLang="pl-PL" sz="2600" b="1" dirty="0"/>
              <a:t>% wszystkich możliwych punktów</a:t>
            </a:r>
            <a:r>
              <a:rPr lang="pl-PL" altLang="pl-PL" sz="2600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2000240"/>
          <a:ext cx="8501120" cy="314327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3929090"/>
                <a:gridCol w="1428760"/>
                <a:gridCol w="1713867"/>
                <a:gridCol w="1072213"/>
              </a:tblGrid>
              <a:tr h="108720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701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25 </a:t>
                      </a:r>
                      <a:r>
                        <a:rPr lang="pl-PL" sz="1600" b="1" kern="50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5068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pl-PL" sz="16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3519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baseline="0" dirty="0" smtClean="0">
                          <a:effectLst/>
                          <a:latin typeface="+mn-lt"/>
                        </a:rPr>
                        <a:t>5 </a:t>
                      </a:r>
                      <a:r>
                        <a:rPr lang="pl-PL" sz="1600" b="1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50" y="5357813"/>
            <a:ext cx="8501063" cy="120015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Projekt musi otrzymać </a:t>
            </a:r>
            <a:r>
              <a:rPr lang="pl-PL" sz="1600" b="1" kern="50" dirty="0">
                <a:solidFill>
                  <a:srgbClr val="FFC000"/>
                </a:solidFill>
                <a:latin typeface="+mn-lt"/>
              </a:rPr>
              <a:t>min. </a:t>
            </a:r>
            <a:r>
              <a:rPr lang="pl-PL" sz="1600" b="1" kern="50" dirty="0" smtClean="0">
                <a:solidFill>
                  <a:srgbClr val="FFC000"/>
                </a:solidFill>
                <a:latin typeface="+mn-lt"/>
              </a:rPr>
              <a:t>15%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możliwej do uzyskania oceny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maksymalnej - </a:t>
            </a:r>
            <a:r>
              <a:rPr lang="pl-PL" sz="1600" dirty="0">
                <a:solidFill>
                  <a:schemeClr val="bg1"/>
                </a:solidFill>
              </a:rPr>
              <a:t>niespełnienie kryterium oznacza odrzucenia </a:t>
            </a:r>
            <a:r>
              <a:rPr lang="pl-PL" sz="1600" dirty="0" smtClean="0">
                <a:solidFill>
                  <a:schemeClr val="bg1"/>
                </a:solidFill>
              </a:rPr>
              <a:t>wniosku (7,5 </a:t>
            </a:r>
            <a:r>
              <a:rPr lang="pl-PL" sz="1600" dirty="0" err="1" smtClean="0">
                <a:solidFill>
                  <a:schemeClr val="bg1"/>
                </a:solidFill>
              </a:rPr>
              <a:t>pkt</a:t>
            </a:r>
            <a:r>
              <a:rPr lang="pl-PL" sz="1600" dirty="0" smtClean="0">
                <a:solidFill>
                  <a:schemeClr val="bg1"/>
                </a:solidFill>
              </a:rPr>
              <a:t>)</a:t>
            </a:r>
            <a:endParaRPr lang="pl-PL" sz="1600" kern="5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7020</TotalTime>
  <Words>1124</Words>
  <Application>Microsoft Office PowerPoint</Application>
  <PresentationFormat>Pokaz na ekranie (4:3)</PresentationFormat>
  <Paragraphs>266</Paragraphs>
  <Slides>16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 Zintegrowane Inwestycje Terytorialne Wrocławskiego Obszaru Funkcjonalnego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AOrz</cp:lastModifiedBy>
  <cp:revision>715</cp:revision>
  <dcterms:created xsi:type="dcterms:W3CDTF">2015-04-22T07:48:15Z</dcterms:created>
  <dcterms:modified xsi:type="dcterms:W3CDTF">2017-02-07T09:56:35Z</dcterms:modified>
</cp:coreProperties>
</file>