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notesMasterIdLst>
    <p:notesMasterId r:id="rId57"/>
  </p:notesMasterIdLst>
  <p:handoutMasterIdLst>
    <p:handoutMasterId r:id="rId58"/>
  </p:handoutMasterIdLst>
  <p:sldIdLst>
    <p:sldId id="256" r:id="rId8"/>
    <p:sldId id="327" r:id="rId9"/>
    <p:sldId id="446" r:id="rId10"/>
    <p:sldId id="450" r:id="rId11"/>
    <p:sldId id="451" r:id="rId12"/>
    <p:sldId id="430" r:id="rId13"/>
    <p:sldId id="447" r:id="rId14"/>
    <p:sldId id="449" r:id="rId15"/>
    <p:sldId id="448" r:id="rId16"/>
    <p:sldId id="441" r:id="rId17"/>
    <p:sldId id="438" r:id="rId18"/>
    <p:sldId id="439" r:id="rId19"/>
    <p:sldId id="432" r:id="rId20"/>
    <p:sldId id="433" r:id="rId21"/>
    <p:sldId id="453" r:id="rId22"/>
    <p:sldId id="454" r:id="rId23"/>
    <p:sldId id="455" r:id="rId24"/>
    <p:sldId id="456" r:id="rId25"/>
    <p:sldId id="457" r:id="rId26"/>
    <p:sldId id="440" r:id="rId27"/>
    <p:sldId id="458" r:id="rId28"/>
    <p:sldId id="459" r:id="rId29"/>
    <p:sldId id="436" r:id="rId30"/>
    <p:sldId id="435" r:id="rId31"/>
    <p:sldId id="460" r:id="rId32"/>
    <p:sldId id="461" r:id="rId33"/>
    <p:sldId id="463" r:id="rId34"/>
    <p:sldId id="464" r:id="rId35"/>
    <p:sldId id="465" r:id="rId36"/>
    <p:sldId id="474" r:id="rId37"/>
    <p:sldId id="475" r:id="rId38"/>
    <p:sldId id="476" r:id="rId39"/>
    <p:sldId id="477" r:id="rId40"/>
    <p:sldId id="472" r:id="rId41"/>
    <p:sldId id="471" r:id="rId42"/>
    <p:sldId id="470" r:id="rId43"/>
    <p:sldId id="469" r:id="rId44"/>
    <p:sldId id="468" r:id="rId45"/>
    <p:sldId id="467" r:id="rId46"/>
    <p:sldId id="466" r:id="rId47"/>
    <p:sldId id="482" r:id="rId48"/>
    <p:sldId id="483" r:id="rId49"/>
    <p:sldId id="486" r:id="rId50"/>
    <p:sldId id="485" r:id="rId51"/>
    <p:sldId id="488" r:id="rId52"/>
    <p:sldId id="484" r:id="rId53"/>
    <p:sldId id="487" r:id="rId54"/>
    <p:sldId id="489" r:id="rId55"/>
    <p:sldId id="346" r:id="rId56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C771789-F083-44CC-AC77-2012081FBD32}">
          <p14:sldIdLst>
            <p14:sldId id="256"/>
            <p14:sldId id="327"/>
            <p14:sldId id="446"/>
            <p14:sldId id="450"/>
            <p14:sldId id="451"/>
            <p14:sldId id="430"/>
            <p14:sldId id="447"/>
            <p14:sldId id="449"/>
            <p14:sldId id="448"/>
            <p14:sldId id="441"/>
            <p14:sldId id="438"/>
            <p14:sldId id="439"/>
            <p14:sldId id="432"/>
            <p14:sldId id="433"/>
            <p14:sldId id="453"/>
            <p14:sldId id="454"/>
            <p14:sldId id="455"/>
            <p14:sldId id="456"/>
            <p14:sldId id="457"/>
            <p14:sldId id="440"/>
            <p14:sldId id="458"/>
            <p14:sldId id="459"/>
            <p14:sldId id="436"/>
            <p14:sldId id="435"/>
            <p14:sldId id="460"/>
            <p14:sldId id="461"/>
            <p14:sldId id="463"/>
            <p14:sldId id="464"/>
            <p14:sldId id="465"/>
            <p14:sldId id="474"/>
            <p14:sldId id="475"/>
            <p14:sldId id="476"/>
            <p14:sldId id="477"/>
            <p14:sldId id="472"/>
            <p14:sldId id="471"/>
            <p14:sldId id="470"/>
            <p14:sldId id="469"/>
            <p14:sldId id="468"/>
            <p14:sldId id="467"/>
            <p14:sldId id="466"/>
            <p14:sldId id="482"/>
            <p14:sldId id="483"/>
            <p14:sldId id="486"/>
            <p14:sldId id="485"/>
            <p14:sldId id="488"/>
            <p14:sldId id="484"/>
            <p14:sldId id="487"/>
            <p14:sldId id="489"/>
          </p14:sldIdLst>
        </p14:section>
        <p14:section name="Sekcja bez tytułu" id="{1D9A4C09-6F78-4507-9AB1-69EDB183D981}">
          <p14:sldIdLst>
            <p14:sldId id="34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a Meyer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5" autoAdjust="0"/>
    <p:restoredTop sz="86431" autoAdjust="0"/>
  </p:normalViewPr>
  <p:slideViewPr>
    <p:cSldViewPr>
      <p:cViewPr>
        <p:scale>
          <a:sx n="80" d="100"/>
          <a:sy n="80" d="100"/>
        </p:scale>
        <p:origin x="-61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6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2017-03-17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86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2017-03-17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6" tIns="46512" rIns="93026" bIns="465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6"/>
            <a:ext cx="5430520" cy="4465558"/>
          </a:xfrm>
          <a:prstGeom prst="rect">
            <a:avLst/>
          </a:prstGeom>
        </p:spPr>
        <p:txBody>
          <a:bodyPr vert="horz" lIns="93026" tIns="46512" rIns="93026" bIns="4651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2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>
                <a:solidFill>
                  <a:prstClr val="black"/>
                </a:solidFill>
              </a:rPr>
              <a:pPr/>
              <a:t>16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>
              <a:spcBef>
                <a:spcPts val="1000"/>
              </a:spcBef>
              <a:spcAft>
                <a:spcPts val="1000"/>
              </a:spcAft>
            </a:pPr>
            <a:r>
              <a:rPr lang="pl-PL" dirty="0" smtClean="0">
                <a:solidFill>
                  <a:prstClr val="black"/>
                </a:solidFill>
                <a:ea typeface="Calibri"/>
                <a:cs typeface="Times New Roman"/>
              </a:rPr>
              <a:t>Opis </a:t>
            </a:r>
            <a:r>
              <a:rPr lang="pl-PL" dirty="0">
                <a:solidFill>
                  <a:prstClr val="black"/>
                </a:solidFill>
                <a:ea typeface="Calibri"/>
                <a:cs typeface="Times New Roman"/>
              </a:rPr>
              <a:t>kategorii interwencji (zakresu interwencji): </a:t>
            </a:r>
            <a:endParaRPr lang="pl-PL" dirty="0">
              <a:solidFill>
                <a:prstClr val="black"/>
              </a:solidFill>
              <a:latin typeface="EUAlbertina"/>
              <a:ea typeface="Calibri"/>
              <a:cs typeface="Times New Roman"/>
            </a:endParaRPr>
          </a:p>
          <a:p>
            <a:pPr lvl="0" algn="just">
              <a:spcBef>
                <a:spcPct val="0"/>
              </a:spcBef>
              <a:spcAft>
                <a:spcPts val="0"/>
              </a:spcAft>
            </a:pPr>
            <a:r>
              <a:rPr lang="pl-PL" b="1" dirty="0">
                <a:solidFill>
                  <a:srgbClr val="000000"/>
                </a:solidFill>
                <a:ea typeface="Calibri"/>
                <a:cs typeface="Calibri"/>
              </a:rPr>
              <a:t>078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 Usługi i aplikacje w zakresie e-administracji (w tym elektronicznych zamówień publicznych, informatycznych środków wsparcia reformy administracji publicznej, bezpieczeństwa cybernetycznego, środków na rzecz zaufania </a:t>
            </a:r>
            <a:br>
              <a:rPr lang="pl-PL" dirty="0">
                <a:solidFill>
                  <a:srgbClr val="000000"/>
                </a:solidFill>
                <a:ea typeface="Calibri"/>
                <a:cs typeface="Calibri"/>
              </a:rPr>
            </a:b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i ochrony prywatności, e-sprawiedliwości i demokracji elektronicznej)</a:t>
            </a:r>
          </a:p>
          <a:p>
            <a:pPr lvl="0" algn="just">
              <a:spcBef>
                <a:spcPct val="0"/>
              </a:spcBef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</a:p>
          <a:p>
            <a:pPr lvl="0" algn="just">
              <a:spcBef>
                <a:spcPct val="0"/>
              </a:spcBef>
              <a:spcAft>
                <a:spcPts val="0"/>
              </a:spcAft>
            </a:pPr>
            <a:r>
              <a:rPr lang="pl-PL" b="1" dirty="0">
                <a:solidFill>
                  <a:srgbClr val="000000"/>
                </a:solidFill>
                <a:ea typeface="Calibri"/>
                <a:cs typeface="Calibri"/>
              </a:rPr>
              <a:t>079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 Dostęp do informacji sektora publicznego (w tym otwartych danych </a:t>
            </a:r>
            <a:br>
              <a:rPr lang="pl-PL" dirty="0">
                <a:solidFill>
                  <a:srgbClr val="000000"/>
                </a:solidFill>
                <a:ea typeface="Calibri"/>
                <a:cs typeface="Calibri"/>
              </a:rPr>
            </a:b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w zakresie e-kultury, bibliotek cyfrowych, zasobów cyfrowych i turystyki elektronicznej)</a:t>
            </a:r>
          </a:p>
          <a:p>
            <a:pPr lvl="0" algn="just">
              <a:spcBef>
                <a:spcPct val="0"/>
              </a:spcBef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</a:p>
          <a:p>
            <a:pPr lvl="0" algn="just">
              <a:spcBef>
                <a:spcPct val="0"/>
              </a:spcBef>
              <a:spcAft>
                <a:spcPts val="0"/>
              </a:spcAft>
            </a:pPr>
            <a:r>
              <a:rPr lang="pl-PL" b="1" dirty="0">
                <a:solidFill>
                  <a:srgbClr val="000000"/>
                </a:solidFill>
                <a:ea typeface="Calibri"/>
                <a:cs typeface="Calibri"/>
              </a:rPr>
              <a:t>081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 Rozwiązania informatyczne na rzecz aktywnego i zdrowego starzenia się oraz usługi i aplikacje w zakresie e-zdrowia (w tym e-opieka i nowoczesne technologie w służbie osobom starszym)</a:t>
            </a:r>
          </a:p>
          <a:p>
            <a:pPr lvl="0" algn="just">
              <a:spcBef>
                <a:spcPct val="0"/>
              </a:spcBef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</a:p>
          <a:p>
            <a:pPr lvl="0">
              <a:spcBef>
                <a:spcPct val="0"/>
              </a:spcBef>
            </a:pPr>
            <a:r>
              <a:rPr lang="pl-PL" b="1" dirty="0">
                <a:solidFill>
                  <a:prstClr val="black"/>
                </a:solidFill>
                <a:ea typeface="Calibri"/>
                <a:cs typeface="Times New Roman"/>
              </a:rPr>
              <a:t>101</a:t>
            </a:r>
            <a:r>
              <a:rPr lang="pl-PL" dirty="0">
                <a:solidFill>
                  <a:prstClr val="black"/>
                </a:solidFill>
                <a:ea typeface="Calibri"/>
                <a:cs typeface="Times New Roman"/>
              </a:rPr>
              <a:t> Finansowanie krzyżowe w ramach EFRR (wsparcie dla przedsięwzięć typowych dla EFS, koniecznych dla zadowalającego wdrożenia części przedsięwzięć związanej bezpośrednio z EFRR)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6667189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975522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500769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022197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853104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366291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540881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907541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6690545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970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5050579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482633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8505986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224242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2048019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018730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0818088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4683611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162588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3499088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4042865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1156992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2408246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667581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2414794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1623443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62798098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424870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1224856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1372130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2744942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982874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5405900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586773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908999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78411637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6218710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873996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0674937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419057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4817564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0612581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2913382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0058779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1734144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998260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1159871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569493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7531843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3768461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0564722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7146918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1242412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3798023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2256098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1570433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2772777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645784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3659538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9638313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5629886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5578474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6053397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21632311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3692291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020809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CFC66-824C-4680-A044-6A5E87EE04D8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552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CFC66-824C-4680-A044-6A5E87EE04D8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396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CFC66-824C-4680-A044-6A5E87EE04D8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80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CFC66-824C-4680-A044-6A5E87EE04D8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416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CFC66-824C-4680-A044-6A5E87EE04D8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534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2017-03-17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CFC66-824C-4680-A044-6A5E87EE04D8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756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ta.meyer@dolnyslask.p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-umwd.dolnyslask.p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7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4672" cy="56166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altLang="pl-PL" sz="3200" b="1" dirty="0" smtClean="0">
                <a:solidFill>
                  <a:schemeClr val="tx2"/>
                </a:solidFill>
              </a:rPr>
              <a:t/>
            </a:r>
            <a:br>
              <a:rPr lang="pl-PL" altLang="pl-PL" sz="3200" b="1" dirty="0" smtClean="0">
                <a:solidFill>
                  <a:schemeClr val="tx2"/>
                </a:solidFill>
              </a:rPr>
            </a:br>
            <a:r>
              <a:rPr lang="pl-PL" altLang="pl-PL" sz="3200" b="1" dirty="0" smtClean="0">
                <a:solidFill>
                  <a:schemeClr val="tx2"/>
                </a:solidFill>
              </a:rPr>
              <a:t/>
            </a:r>
            <a:br>
              <a:rPr lang="pl-PL" altLang="pl-PL" sz="3200" b="1" dirty="0" smtClean="0">
                <a:solidFill>
                  <a:schemeClr val="tx2"/>
                </a:solidFill>
              </a:rPr>
            </a:br>
            <a:r>
              <a:rPr lang="pl-PL" sz="3200" b="1" dirty="0" smtClean="0">
                <a:ea typeface="Calibri"/>
                <a:cs typeface="Arial"/>
              </a:rPr>
              <a:t>Oś </a:t>
            </a:r>
            <a:r>
              <a:rPr lang="pl-PL" sz="3200" b="1" dirty="0">
                <a:ea typeface="Calibri"/>
                <a:cs typeface="Arial"/>
              </a:rPr>
              <a:t>priorytetowa 2 Technologie informacyjno-komunikacyjne </a:t>
            </a:r>
            <a:r>
              <a:rPr lang="pl-PL" sz="2000" dirty="0">
                <a:ea typeface="Calibri"/>
                <a:cs typeface="Times New Roman"/>
              </a:rPr>
              <a:t/>
            </a:r>
            <a:br>
              <a:rPr lang="pl-PL" sz="2000" dirty="0">
                <a:ea typeface="Calibri"/>
                <a:cs typeface="Times New Roman"/>
              </a:rPr>
            </a:br>
            <a:r>
              <a:rPr lang="pl-PL" altLang="pl-PL" sz="1000" b="1" dirty="0" smtClean="0">
                <a:solidFill>
                  <a:schemeClr val="tx2"/>
                </a:solidFill>
              </a:rPr>
              <a:t> </a:t>
            </a:r>
            <a:br>
              <a:rPr lang="pl-PL" altLang="pl-PL" sz="1000" b="1" dirty="0" smtClean="0">
                <a:solidFill>
                  <a:schemeClr val="tx2"/>
                </a:solidFill>
              </a:rPr>
            </a:br>
            <a:r>
              <a:rPr lang="pl-PL" sz="3200" b="1" u="sng" dirty="0">
                <a:ea typeface="Calibri"/>
                <a:cs typeface="Arial"/>
              </a:rPr>
              <a:t>Działanie 2.1. E-usługi publiczne</a:t>
            </a:r>
            <a:r>
              <a:rPr lang="pl-PL" sz="2000" dirty="0">
                <a:ea typeface="Calibri"/>
                <a:cs typeface="Times New Roman"/>
              </a:rPr>
              <a:t/>
            </a:r>
            <a:br>
              <a:rPr lang="pl-PL" sz="2000" dirty="0">
                <a:ea typeface="Calibri"/>
                <a:cs typeface="Times New Roman"/>
              </a:rPr>
            </a:br>
            <a:r>
              <a:rPr lang="pl-PL" sz="2000" dirty="0" smtClean="0">
                <a:ea typeface="Calibri"/>
                <a:cs typeface="Times New Roman"/>
              </a:rPr>
              <a:t/>
            </a:r>
            <a:br>
              <a:rPr lang="pl-PL" sz="2000" dirty="0" smtClean="0">
                <a:ea typeface="Calibri"/>
                <a:cs typeface="Times New Roman"/>
              </a:rPr>
            </a:br>
            <a:r>
              <a:rPr lang="pl-PL" sz="2000" dirty="0" smtClean="0">
                <a:ea typeface="Calibri"/>
                <a:cs typeface="Times New Roman"/>
              </a:rPr>
              <a:t/>
            </a:r>
            <a:br>
              <a:rPr lang="pl-PL" sz="2000" dirty="0" smtClean="0">
                <a:ea typeface="Calibri"/>
                <a:cs typeface="Times New Roman"/>
              </a:rPr>
            </a:br>
            <a:r>
              <a:rPr lang="pl-PL" sz="2000" dirty="0">
                <a:ea typeface="Calibri"/>
                <a:cs typeface="Times New Roman"/>
              </a:rPr>
              <a:t/>
            </a:r>
            <a:br>
              <a:rPr lang="pl-PL" sz="2000" dirty="0">
                <a:ea typeface="Calibri"/>
                <a:cs typeface="Times New Roman"/>
              </a:rPr>
            </a:br>
            <a:r>
              <a:rPr lang="pl-PL" sz="2000" dirty="0" smtClean="0">
                <a:ea typeface="Calibri"/>
                <a:cs typeface="Times New Roman"/>
              </a:rPr>
              <a:t/>
            </a:r>
            <a:br>
              <a:rPr lang="pl-PL" sz="2000" dirty="0" smtClean="0">
                <a:ea typeface="Calibri"/>
                <a:cs typeface="Times New Roman"/>
              </a:rPr>
            </a:br>
            <a:r>
              <a:rPr lang="pl-PL" sz="1800" b="1" dirty="0" smtClean="0">
                <a:ea typeface="Calibri"/>
                <a:cs typeface="Arial"/>
              </a:rPr>
              <a:t>Poddziałanie </a:t>
            </a:r>
            <a:r>
              <a:rPr lang="pl-PL" sz="1800" b="1" dirty="0">
                <a:ea typeface="Calibri"/>
                <a:cs typeface="Arial"/>
              </a:rPr>
              <a:t>2.1.1 E-usługi publiczne – konkurs horyzontalny  </a:t>
            </a:r>
            <a:r>
              <a:rPr lang="pl-PL" sz="1800" b="1" dirty="0" smtClean="0">
                <a:ea typeface="Calibri"/>
                <a:cs typeface="Arial"/>
              </a:rPr>
              <a:t/>
            </a:r>
            <a:br>
              <a:rPr lang="pl-PL" sz="1800" b="1" dirty="0" smtClean="0">
                <a:ea typeface="Calibri"/>
                <a:cs typeface="Arial"/>
              </a:rPr>
            </a:br>
            <a:r>
              <a:rPr lang="pl-PL" sz="1800" b="1" dirty="0">
                <a:ea typeface="Calibri"/>
                <a:cs typeface="Times New Roman"/>
              </a:rPr>
              <a:t>(E-usługi i otwarte zasoby publiczne)</a:t>
            </a:r>
            <a:r>
              <a:rPr lang="pl-PL" sz="1200" dirty="0">
                <a:ea typeface="Calibri"/>
                <a:cs typeface="Times New Roman"/>
              </a:rPr>
              <a:t/>
            </a:r>
            <a:br>
              <a:rPr lang="pl-PL" sz="1200" dirty="0">
                <a:ea typeface="Calibri"/>
                <a:cs typeface="Times New Roman"/>
              </a:rPr>
            </a:br>
            <a:r>
              <a:rPr lang="pl-PL" sz="1800" dirty="0">
                <a:ea typeface="Calibri"/>
                <a:cs typeface="Times New Roman"/>
              </a:rPr>
              <a:t/>
            </a:r>
            <a:br>
              <a:rPr lang="pl-PL" sz="1800" dirty="0">
                <a:ea typeface="Calibri"/>
                <a:cs typeface="Times New Roman"/>
              </a:rPr>
            </a:br>
            <a:r>
              <a:rPr lang="pl-PL" sz="2000" b="1" dirty="0">
                <a:ea typeface="Calibri"/>
                <a:cs typeface="Times New Roman"/>
              </a:rPr>
              <a:t>Nr naboru RPDS.02.</a:t>
            </a:r>
            <a:r>
              <a:rPr lang="pl-PL" sz="2000" b="1" dirty="0">
                <a:ea typeface="Calibri"/>
                <a:cs typeface="MS Sans Serif"/>
              </a:rPr>
              <a:t>01.01-IZ.00-02-219/17</a:t>
            </a:r>
            <a:r>
              <a:rPr lang="pl-PL" sz="1600" dirty="0">
                <a:ea typeface="Calibri"/>
                <a:cs typeface="Times New Roman"/>
              </a:rPr>
              <a:t/>
            </a:r>
            <a:br>
              <a:rPr lang="pl-PL" sz="1600" dirty="0">
                <a:ea typeface="Calibri"/>
                <a:cs typeface="Times New Roman"/>
              </a:rPr>
            </a:br>
            <a:r>
              <a:rPr lang="pl-PL" altLang="pl-PL" sz="2000" b="1" dirty="0">
                <a:solidFill>
                  <a:schemeClr val="tx2"/>
                </a:solidFill>
              </a:rPr>
              <a:t/>
            </a:r>
            <a:br>
              <a:rPr lang="pl-PL" altLang="pl-PL" sz="2000" b="1" dirty="0">
                <a:solidFill>
                  <a:schemeClr val="tx2"/>
                </a:solidFill>
              </a:rPr>
            </a:br>
            <a:r>
              <a:rPr lang="pl-PL" altLang="pl-PL" sz="2000" b="1" dirty="0" smtClean="0">
                <a:solidFill>
                  <a:schemeClr val="tx2"/>
                </a:solidFill>
              </a:rPr>
              <a:t/>
            </a:r>
            <a:br>
              <a:rPr lang="pl-PL" altLang="pl-PL" sz="2000" b="1" dirty="0" smtClean="0">
                <a:solidFill>
                  <a:schemeClr val="tx2"/>
                </a:solidFill>
              </a:rPr>
            </a:br>
            <a:r>
              <a:rPr lang="pl-PL" altLang="pl-PL" sz="2000" b="1" dirty="0" smtClean="0">
                <a:solidFill>
                  <a:schemeClr val="tx2"/>
                </a:solidFill>
              </a:rPr>
              <a:t>Regionalny </a:t>
            </a:r>
            <a:r>
              <a:rPr lang="pl-PL" altLang="pl-PL" sz="2000" b="1" dirty="0">
                <a:solidFill>
                  <a:schemeClr val="tx2"/>
                </a:solidFill>
              </a:rPr>
              <a:t>Program Operacyjny  </a:t>
            </a:r>
            <a:br>
              <a:rPr lang="pl-PL" altLang="pl-PL" sz="2000" b="1" dirty="0">
                <a:solidFill>
                  <a:schemeClr val="tx2"/>
                </a:solidFill>
              </a:rPr>
            </a:br>
            <a:r>
              <a:rPr lang="pl-PL" altLang="pl-PL" sz="2000" b="1" dirty="0">
                <a:solidFill>
                  <a:schemeClr val="tx2"/>
                </a:solidFill>
              </a:rPr>
              <a:t>Województwa Dolnośląskiego 2014-2020</a:t>
            </a:r>
            <a:br>
              <a:rPr lang="pl-PL" altLang="pl-PL" sz="2000" b="1" dirty="0">
                <a:solidFill>
                  <a:schemeClr val="tx2"/>
                </a:solidFill>
              </a:rPr>
            </a:br>
            <a:r>
              <a:rPr lang="pl-PL" altLang="pl-PL" sz="1400" b="1" dirty="0" smtClean="0">
                <a:solidFill>
                  <a:schemeClr val="tx2"/>
                </a:solidFill>
                <a:hlinkClick r:id="rId4"/>
              </a:rPr>
              <a:t>marta.meyer@dolnyslask.pl</a:t>
            </a:r>
            <a:r>
              <a:rPr lang="pl-PL" altLang="pl-PL" sz="1400" b="1" dirty="0" smtClean="0">
                <a:solidFill>
                  <a:schemeClr val="tx2"/>
                </a:solidFill>
              </a:rPr>
              <a:t/>
            </a:r>
            <a:br>
              <a:rPr lang="pl-PL" altLang="pl-PL" sz="1400" b="1" dirty="0" smtClean="0">
                <a:solidFill>
                  <a:schemeClr val="tx2"/>
                </a:solidFill>
              </a:rPr>
            </a:br>
            <a:r>
              <a:rPr lang="pl-PL" altLang="pl-PL" sz="1400" b="1" dirty="0" smtClean="0">
                <a:solidFill>
                  <a:schemeClr val="tx2"/>
                </a:solidFill>
              </a:rPr>
              <a:t/>
            </a:r>
            <a:br>
              <a:rPr lang="pl-PL" altLang="pl-PL" sz="1400" b="1" dirty="0" smtClean="0">
                <a:solidFill>
                  <a:schemeClr val="tx2"/>
                </a:solidFill>
              </a:rPr>
            </a:br>
            <a:r>
              <a:rPr lang="pl-PL" altLang="pl-PL" sz="1400" b="1" dirty="0" smtClean="0">
                <a:solidFill>
                  <a:schemeClr val="tx2"/>
                </a:solidFill>
              </a:rPr>
              <a:t>Wrocław, 21.03.2017 r.</a:t>
            </a:r>
            <a:br>
              <a:rPr lang="pl-PL" altLang="pl-PL" sz="1400" b="1" dirty="0" smtClean="0">
                <a:solidFill>
                  <a:schemeClr val="tx2"/>
                </a:solidFill>
              </a:rPr>
            </a:br>
            <a:r>
              <a:rPr lang="pl-PL" altLang="pl-PL" sz="1600" b="1" dirty="0" smtClean="0">
                <a:solidFill>
                  <a:schemeClr val="tx2"/>
                </a:solidFill>
              </a:rPr>
              <a:t/>
            </a:r>
            <a:br>
              <a:rPr lang="pl-PL" altLang="pl-PL" sz="1600" b="1" dirty="0" smtClean="0">
                <a:solidFill>
                  <a:schemeClr val="tx2"/>
                </a:solidFill>
              </a:rPr>
            </a:br>
            <a:endParaRPr lang="pl-PL" altLang="pl-PL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43295" y="1262365"/>
            <a:ext cx="8406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algn="just"/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323528" y="1340768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lvl="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</a:pPr>
            <a:r>
              <a:rPr lang="pl-PL" altLang="pl-PL" sz="1600" b="1" dirty="0">
                <a:solidFill>
                  <a:srgbClr val="000000"/>
                </a:solidFill>
                <a:cs typeface="Arial" panose="020B0604020202020204" pitchFamily="34" charset="0"/>
              </a:rPr>
              <a:t>Wydatki </a:t>
            </a:r>
            <a:r>
              <a:rPr lang="pl-PL" altLang="pl-PL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niekwalifikowalne w Działaniu 2.1 </a:t>
            </a:r>
            <a:r>
              <a:rPr lang="pl-PL" altLang="pl-PL" sz="1600" b="1" dirty="0">
                <a:solidFill>
                  <a:srgbClr val="000000"/>
                </a:solidFill>
                <a:cs typeface="Arial" panose="020B0604020202020204" pitchFamily="34" charset="0"/>
              </a:rPr>
              <a:t>Technologie </a:t>
            </a:r>
            <a:r>
              <a:rPr lang="pl-PL" altLang="pl-PL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informacyjno-komunikacyjne:</a:t>
            </a:r>
          </a:p>
          <a:p>
            <a:pPr marL="44450" lvl="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</a:pPr>
            <a:endParaRPr lang="pl-PL" altLang="pl-PL" sz="20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Wydatki </a:t>
            </a:r>
            <a:r>
              <a:rPr lang="pl-PL" sz="1600" dirty="0"/>
              <a:t>na utrzymanie dotychczasowej infrastruktury i wydatki bieżące: np. koszt dzierżawy łącz</a:t>
            </a:r>
            <a:r>
              <a:rPr lang="pl-PL" sz="1600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usługi związane z np. prowadzeniem serwisu www, kont poczty elektronicznej, utrzymaniem/hostingiem/</a:t>
            </a:r>
            <a:r>
              <a:rPr lang="pl-PL" sz="1600" dirty="0" err="1"/>
              <a:t>hotelingiem</a:t>
            </a:r>
            <a:r>
              <a:rPr lang="pl-PL" sz="1600" dirty="0"/>
              <a:t> serwerów, rejestracją i utrzymaniem domen – powyżej 5% kosztów kwalifikowalnych projektów (</a:t>
            </a:r>
            <a:r>
              <a:rPr lang="pl-PL" sz="1600" b="1" dirty="0"/>
              <a:t>nie dotyczy wydatków związanych </a:t>
            </a:r>
            <a:r>
              <a:rPr lang="pl-PL" sz="1600" b="1" dirty="0" smtClean="0"/>
              <a:t>z </a:t>
            </a:r>
            <a:r>
              <a:rPr lang="pl-PL" sz="1600" b="1" dirty="0"/>
              <a:t>modelem chmury obliczeniowej</a:t>
            </a:r>
            <a:r>
              <a:rPr lang="pl-PL" sz="1600" b="1" dirty="0" smtClean="0"/>
              <a:t>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Koszty adaptacji pomieszczeń dla celów realizacji projektów powyżej 20% łącznych kosztów wynajmu lub utrzymania budynków (koszty utrzymania budynku stanowią łącznie wszystkie opłaty (koszty) ponoszone w celu utrzymania danego budynku. Metodologia wyliczenia przedmiotowych kosztów powinna odnosić się do kosztów w skali jednego roku). </a:t>
            </a:r>
            <a:endParaRPr lang="pl-PL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Materiały i inne środki </a:t>
            </a:r>
            <a:r>
              <a:rPr lang="pl-PL" sz="1600" dirty="0" smtClean="0"/>
              <a:t>niestanowiące </a:t>
            </a:r>
            <a:r>
              <a:rPr lang="pl-PL" sz="1600" dirty="0"/>
              <a:t>środków trwałych</a:t>
            </a:r>
            <a:r>
              <a:rPr lang="pl-PL" sz="1600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sprzęt służący digitalizacji przekraczające 49% całkowitych wydatków kwalifikowalnych projektu</a:t>
            </a:r>
            <a:r>
              <a:rPr lang="pl-PL" sz="1600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/>
              <a:t>Środki transportu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5706321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Kategoriami </a:t>
            </a:r>
            <a:r>
              <a:rPr lang="pl-PL" sz="1600" b="1" dirty="0"/>
              <a:t>interwencji (zakresem interwencji) dla niniejszych typów projektu są kategorie: </a:t>
            </a:r>
            <a:endParaRPr lang="pl-PL" sz="1600" b="1" dirty="0" smtClean="0"/>
          </a:p>
          <a:p>
            <a:pPr algn="just"/>
            <a:endParaRPr lang="pl-PL" sz="1600" b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>
                <a:ea typeface="Calibri"/>
                <a:cs typeface="Calibri"/>
              </a:rPr>
              <a:t>078</a:t>
            </a:r>
            <a:r>
              <a:rPr lang="pl-PL" sz="1600" dirty="0">
                <a:ea typeface="Calibri"/>
                <a:cs typeface="Calibri"/>
              </a:rPr>
              <a:t> Usługi i aplikacje w zakresie e-administracji (w tym elektronicznych zamówień publicznych, informatycznych środków wsparcia reformy administracji publicznej, bezpieczeństwa cybernetycznego, środków na rzecz zaufania i ochrony prywatności, e-sprawiedliwości i demokracji elektronicznej)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a typeface="Calibri"/>
                <a:cs typeface="Calibri"/>
              </a:rPr>
              <a:t> 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>
                <a:ea typeface="Calibri"/>
                <a:cs typeface="Calibri"/>
              </a:rPr>
              <a:t>079</a:t>
            </a:r>
            <a:r>
              <a:rPr lang="pl-PL" sz="1600" dirty="0">
                <a:ea typeface="Calibri"/>
                <a:cs typeface="Calibri"/>
              </a:rPr>
              <a:t> Dostęp do informacji sektora publicznego (w tym otwartych danych w zakresie e-kultury, bibliotek cyfrowych, zasobów cyfrowych i turystyki elektronicznej)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a typeface="Calibri"/>
                <a:cs typeface="Calibri"/>
              </a:rPr>
              <a:t> 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>
                <a:ea typeface="Calibri"/>
                <a:cs typeface="Calibri"/>
              </a:rPr>
              <a:t>081</a:t>
            </a:r>
            <a:r>
              <a:rPr lang="pl-PL" sz="1600" dirty="0">
                <a:ea typeface="Calibri"/>
                <a:cs typeface="Calibri"/>
              </a:rPr>
              <a:t> Rozwiązania informatyczne na rzecz aktywnego i zdrowego starzenia się oraz usługi i aplikacje </a:t>
            </a:r>
            <a:r>
              <a:rPr lang="pl-PL" sz="1600" dirty="0" smtClean="0">
                <a:ea typeface="Calibri"/>
                <a:cs typeface="Calibri"/>
              </a:rPr>
              <a:t/>
            </a:r>
            <a:br>
              <a:rPr lang="pl-PL" sz="1600" dirty="0" smtClean="0">
                <a:ea typeface="Calibri"/>
                <a:cs typeface="Calibri"/>
              </a:rPr>
            </a:br>
            <a:r>
              <a:rPr lang="pl-PL" sz="1600" dirty="0" smtClean="0">
                <a:ea typeface="Calibri"/>
                <a:cs typeface="Calibri"/>
              </a:rPr>
              <a:t>w </a:t>
            </a:r>
            <a:r>
              <a:rPr lang="pl-PL" sz="1600" dirty="0">
                <a:ea typeface="Calibri"/>
                <a:cs typeface="Calibri"/>
              </a:rPr>
              <a:t>zakresie e-zdrowia (w tym e-opieka i nowoczesne technologie w służbie osobom starszym)</a:t>
            </a:r>
            <a:endParaRPr lang="pl-PL" sz="1600" dirty="0"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ea typeface="Calibri"/>
                <a:cs typeface="Times New Roman"/>
              </a:rPr>
              <a:t>101</a:t>
            </a:r>
            <a:r>
              <a:rPr lang="pl-PL" sz="1600" dirty="0">
                <a:ea typeface="Calibri"/>
                <a:cs typeface="Times New Roman"/>
              </a:rPr>
              <a:t> Finansowanie krzyżowe w ramach EFRR (wsparcie dla przedsięwzięć typowych dla EFS, koniecznych dla zadowalającego wdrożenia części przedsięwzięć związanej bezpośrednio z EFRR).</a:t>
            </a:r>
          </a:p>
          <a:p>
            <a:pPr marL="2095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endParaRPr lang="pl-PL" sz="1600" dirty="0"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600" dirty="0"/>
          </a:p>
          <a:p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425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600" b="1" dirty="0" smtClean="0">
                <a:solidFill>
                  <a:srgbClr val="000000"/>
                </a:solidFill>
                <a:ea typeface="Calibri"/>
                <a:cs typeface="Calibri"/>
              </a:rPr>
              <a:t>Minimalna </a:t>
            </a:r>
            <a:r>
              <a:rPr lang="pl-PL" sz="1600" b="1" dirty="0">
                <a:solidFill>
                  <a:srgbClr val="000000"/>
                </a:solidFill>
                <a:ea typeface="Calibri"/>
                <a:cs typeface="Calibri"/>
              </a:rPr>
              <a:t>wartość projektu:</a:t>
            </a:r>
            <a:endParaRPr lang="pl-PL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0955" algn="just"/>
            <a:r>
              <a:rPr lang="pl-PL" sz="1600" dirty="0">
                <a:ea typeface="Calibri"/>
                <a:cs typeface="Arial"/>
              </a:rPr>
              <a:t> </a:t>
            </a:r>
            <a:endParaRPr lang="pl-PL" sz="1600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ea typeface="Calibri"/>
                <a:cs typeface="Arial"/>
              </a:rPr>
              <a:t>Minimalna całkowita wartość projektu: 50 tys. PLN.</a:t>
            </a:r>
            <a:endParaRPr lang="pl-PL" sz="1600" dirty="0">
              <a:ea typeface="Calibri"/>
              <a:cs typeface="Times New Roman"/>
            </a:endParaRPr>
          </a:p>
          <a:p>
            <a:pPr algn="just"/>
            <a:r>
              <a:rPr lang="pl-PL" sz="1600" dirty="0">
                <a:cs typeface="Arial"/>
              </a:rPr>
              <a:t>Minimalna całkowita wartość projektu dla projektów partnerskich: 100 tys. PLN.</a:t>
            </a: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algn="just"/>
            <a:r>
              <a:rPr lang="pl-PL" sz="1600" b="1" dirty="0"/>
              <a:t>Maksymalna wartość </a:t>
            </a:r>
            <a:r>
              <a:rPr lang="pl-PL" sz="1600" b="1" dirty="0" smtClean="0"/>
              <a:t>projektu</a:t>
            </a:r>
          </a:p>
          <a:p>
            <a:pPr algn="just"/>
            <a:r>
              <a:rPr lang="pl-PL" sz="1600" dirty="0" smtClean="0"/>
              <a:t>Nie dotyczy</a:t>
            </a:r>
          </a:p>
          <a:p>
            <a:pPr algn="just"/>
            <a:endParaRPr lang="pl-PL" sz="1600" dirty="0"/>
          </a:p>
          <a:p>
            <a:pPr lvl="0" algn="just" eaLnBrk="0" fontAlgn="base" hangingPunct="0">
              <a:spcBef>
                <a:spcPct val="0"/>
              </a:spcBef>
            </a:pPr>
            <a:r>
              <a:rPr lang="pl-PL" sz="1600" b="1" u="sng" dirty="0">
                <a:solidFill>
                  <a:srgbClr val="000000"/>
                </a:solidFill>
                <a:ea typeface="Calibri"/>
                <a:cs typeface="Calibri"/>
              </a:rPr>
              <a:t>Poziom dofinansowania UE na poziomie projektu wynosi: </a:t>
            </a:r>
          </a:p>
          <a:p>
            <a:pPr lvl="0" algn="just" eaLnBrk="0" fontAlgn="base" hangingPunct="0">
              <a:spcBef>
                <a:spcPct val="0"/>
              </a:spcBef>
            </a:pPr>
            <a:endParaRPr lang="pl-PL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000000"/>
                </a:solidFill>
                <a:ea typeface="Calibri"/>
                <a:cs typeface="Calibri"/>
              </a:rPr>
              <a:t>W </a:t>
            </a: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przypadku projektów nieobjętych pomocą publiczną – 85% kosztów kwalifikowalnych;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endParaRPr lang="pl-PL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endParaRPr lang="pl-PL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W przypadku projektu objętego pomocą de </a:t>
            </a:r>
            <a:r>
              <a:rPr lang="pl-PL" sz="1600" dirty="0" err="1">
                <a:solidFill>
                  <a:srgbClr val="000000"/>
                </a:solidFill>
                <a:ea typeface="Calibri"/>
                <a:cs typeface="Calibri"/>
              </a:rPr>
              <a:t>minimis</a:t>
            </a: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 - 85 % kosztów kwalifikowalnych.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just"/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0910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Typy </a:t>
            </a:r>
            <a:r>
              <a:rPr lang="pl-PL" sz="1600" b="1" dirty="0" smtClean="0"/>
              <a:t>Wnioskodawcy/Beneficjenta: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prstClr val="black"/>
              </a:solidFill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jednostki samorządu terytorialnego, ich związki i stowarzyszenia;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jednostki organizacyjne </a:t>
            </a:r>
            <a:r>
              <a:rPr lang="pl-PL" sz="1400" dirty="0" err="1">
                <a:solidFill>
                  <a:prstClr val="black"/>
                </a:solidFill>
              </a:rPr>
              <a:t>jst</a:t>
            </a:r>
            <a:r>
              <a:rPr lang="pl-PL" sz="1400" dirty="0">
                <a:solidFill>
                  <a:prstClr val="black"/>
                </a:solidFill>
              </a:rPr>
              <a:t>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kościoły, związki wyznaniowe oraz osoby prawne kościołów i związków wyznaniowych;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podmioty lecznicze działające w publicznym systemie opieki zdrowotnej;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instytucje kultury, ich związki i porozumienia;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organizacje pozarządowe (w tym organizacje turystyczne oraz LGD);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uczelnie/szkoły wyższe, ich związki i porozumienia;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jednostki naukowe;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jednostki badawczo-rozwojowe;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służby zapewniające bezpieczeństwo publiczne;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jednostki organizacyjne Służby Więziennej;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jednostki sektora finansów publicznych, inne niż wymienione powyżej – dla projektów o zasięgu regionalnym;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</a:rPr>
              <a:t>porozumienia ww. podmiotów.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400" dirty="0">
                <a:solidFill>
                  <a:prstClr val="black"/>
                </a:solidFill>
              </a:rPr>
              <a:t>Jako partnerzy występować  mogą  tylko podmioty wskazane wyżej jako beneficjenci.</a:t>
            </a:r>
          </a:p>
          <a:p>
            <a:pPr algn="just"/>
            <a:endParaRPr lang="pl-PL" sz="1400" b="1" dirty="0" smtClean="0"/>
          </a:p>
          <a:p>
            <a:pPr lvl="0" algn="just"/>
            <a:r>
              <a:rPr lang="pl-PL" sz="1400" dirty="0" smtClean="0"/>
              <a:t>O </a:t>
            </a:r>
            <a:r>
              <a:rPr lang="pl-PL" sz="1400" dirty="0"/>
              <a:t>dofinansowanie nie mogą ubiegać się podmioty, które podlegają wykluczeniu z możliwości otrzymania dofinansowania, w tym wykluczeniu, o którym mowa w art. 207 ust. 4 ustawy z dnia 27 sierpnia 2009 r.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o </a:t>
            </a:r>
            <a:r>
              <a:rPr lang="pl-PL" sz="1400" dirty="0"/>
              <a:t>finansach publicznych</a:t>
            </a:r>
            <a:r>
              <a:rPr lang="pl-PL" sz="1400" dirty="0" smtClean="0"/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400" dirty="0">
                <a:solidFill>
                  <a:prstClr val="black"/>
                </a:solidFill>
                <a:ea typeface="TTE1ABE920t00"/>
                <a:cs typeface="Arial"/>
              </a:rPr>
              <a:t>Należy pamiętać, iż zgodnie z art. 33, ust. 6 ustawy wdrożeniowej, porozumienie lub umowa </a:t>
            </a:r>
            <a:br>
              <a:rPr lang="pl-PL" sz="1400" dirty="0">
                <a:solidFill>
                  <a:prstClr val="black"/>
                </a:solidFill>
                <a:ea typeface="TTE1ABE920t00"/>
                <a:cs typeface="Arial"/>
              </a:rPr>
            </a:br>
            <a:r>
              <a:rPr lang="pl-PL" sz="1400" dirty="0">
                <a:solidFill>
                  <a:prstClr val="black"/>
                </a:solidFill>
                <a:ea typeface="TTE1ABE920t00"/>
                <a:cs typeface="Arial"/>
              </a:rPr>
              <a:t>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</a:t>
            </a:r>
            <a:r>
              <a:rPr lang="pl-PL" sz="1400" dirty="0" smtClean="0">
                <a:solidFill>
                  <a:prstClr val="black"/>
                </a:solidFill>
                <a:ea typeface="TTE1ABE920t00"/>
                <a:cs typeface="Arial"/>
              </a:rPr>
              <a:t>).</a:t>
            </a:r>
            <a:endParaRPr lang="pl-PL" sz="1400" dirty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4905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7074" y="1052736"/>
            <a:ext cx="84066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Pomoc </a:t>
            </a:r>
            <a:r>
              <a:rPr lang="pl-PL" sz="1600" b="1" dirty="0" smtClean="0"/>
              <a:t>publiczna:</a:t>
            </a:r>
          </a:p>
          <a:p>
            <a:pPr algn="just"/>
            <a:endParaRPr lang="pl-PL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/>
              <a:t>Przed </a:t>
            </a:r>
            <a:r>
              <a:rPr lang="pl-PL" sz="1600" dirty="0"/>
              <a:t>wypełnieniem wniosku należy przeanalizować projekt pod kątem wystąpienia pomocy publicznej. </a:t>
            </a:r>
          </a:p>
          <a:p>
            <a:pPr algn="just"/>
            <a:endParaRPr lang="pl-PL" sz="16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Pomocą </a:t>
            </a:r>
            <a:r>
              <a:rPr lang="pl-PL" sz="1600" dirty="0"/>
              <a:t>publiczną jest wszelka pomoc, która kumulatywnie spełnia następujące przesłanki</a:t>
            </a:r>
            <a:r>
              <a:rPr lang="pl-PL" sz="16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647700" indent="-285750"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Beneficjentem </a:t>
            </a:r>
            <a:r>
              <a:rPr lang="pl-PL" sz="1600" dirty="0"/>
              <a:t>wsparcia jest przedsiębiorca w rozumieniu prawa </a:t>
            </a:r>
            <a:r>
              <a:rPr lang="pl-PL" sz="1600" dirty="0" smtClean="0"/>
              <a:t>unijnego;</a:t>
            </a:r>
          </a:p>
          <a:p>
            <a:pPr marL="647700" indent="-285750"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jest </a:t>
            </a:r>
            <a:r>
              <a:rPr lang="pl-PL" sz="1600" dirty="0"/>
              <a:t>udzielona za pośrednictwem lub ze źródeł państwowych w jakiejkolwiek formie</a:t>
            </a:r>
            <a:r>
              <a:rPr lang="pl-PL" sz="1600" dirty="0" smtClean="0"/>
              <a:t>;</a:t>
            </a:r>
          </a:p>
          <a:p>
            <a:pPr marL="647700" indent="-285750"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stanowi </a:t>
            </a:r>
            <a:r>
              <a:rPr lang="pl-PL" sz="1600" dirty="0"/>
              <a:t>korzyść dla Beneficjenta oraz jest selektywna tj. uprzywilejowuje </a:t>
            </a:r>
            <a:r>
              <a:rPr lang="pl-PL" sz="1600" dirty="0" smtClean="0"/>
              <a:t>niektórych</a:t>
            </a:r>
          </a:p>
          <a:p>
            <a:pPr marL="361950" algn="just"/>
            <a:r>
              <a:rPr lang="pl-PL" sz="1600" dirty="0"/>
              <a:t> </a:t>
            </a:r>
            <a:r>
              <a:rPr lang="pl-PL" sz="1600" dirty="0" smtClean="0"/>
              <a:t>     przedsiębiorców </a:t>
            </a:r>
            <a:r>
              <a:rPr lang="pl-PL" sz="1600" dirty="0"/>
              <a:t>lub produkcję niektórych towarów</a:t>
            </a:r>
            <a:r>
              <a:rPr lang="pl-PL" sz="1600" dirty="0" smtClean="0"/>
              <a:t>;</a:t>
            </a:r>
          </a:p>
          <a:p>
            <a:pPr marL="647700" indent="-285750"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zakłóca </a:t>
            </a:r>
            <a:r>
              <a:rPr lang="pl-PL" sz="1600" dirty="0"/>
              <a:t>lub grozi zakłóceniem konkurencji poprzez sprzyjanie niektórym </a:t>
            </a:r>
            <a:r>
              <a:rPr lang="pl-PL" sz="1600" dirty="0" smtClean="0"/>
              <a:t>przedsiębiorcom;</a:t>
            </a:r>
          </a:p>
          <a:p>
            <a:pPr marL="647700" indent="-285750"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oraz </a:t>
            </a:r>
            <a:r>
              <a:rPr lang="pl-PL" sz="1600" dirty="0"/>
              <a:t>wpływa na wymianę handlową pomiędzy Państwami Członkowskimi Unii </a:t>
            </a:r>
            <a:r>
              <a:rPr lang="pl-PL" sz="1600" dirty="0" smtClean="0"/>
              <a:t>Europejskiej</a:t>
            </a:r>
            <a:r>
              <a:rPr lang="pl-PL" sz="1600" dirty="0"/>
              <a:t>.</a:t>
            </a:r>
          </a:p>
          <a:p>
            <a:pPr algn="just"/>
            <a:endParaRPr lang="pl-PL" sz="10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każdym przypadku Wnioskodawca winien zweryfikować czy projekt jest/nie jest objęty pomocą publiczną/de </a:t>
            </a:r>
            <a:r>
              <a:rPr lang="pl-PL" sz="1600" dirty="0" err="1"/>
              <a:t>minimis</a:t>
            </a:r>
            <a:r>
              <a:rPr lang="pl-PL" sz="1600" dirty="0"/>
              <a:t>. Występowanie pomocy publicznej należy każdorazowo oceniać na podstawie art. 107 ust. 1 Traktatu o funkcjonowaniu Unii Europejskiej</a:t>
            </a:r>
            <a:r>
              <a:rPr lang="pl-PL" sz="1600" dirty="0" smtClean="0"/>
              <a:t>.</a:t>
            </a:r>
          </a:p>
          <a:p>
            <a:pPr algn="just"/>
            <a:endParaRPr lang="pl-PL" sz="1000" dirty="0"/>
          </a:p>
          <a:p>
            <a:pPr algn="just"/>
            <a:endParaRPr lang="pl-PL" sz="1600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4215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7074" y="980728"/>
            <a:ext cx="8406680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Pomoc publiczna:</a:t>
            </a:r>
          </a:p>
          <a:p>
            <a:pPr algn="just"/>
            <a:endParaRPr lang="pl-PL" sz="1000" dirty="0"/>
          </a:p>
          <a:p>
            <a:pPr marL="21590" algn="just" fontAlgn="base">
              <a:lnSpc>
                <a:spcPct val="115000"/>
              </a:lnSpc>
              <a:spcAft>
                <a:spcPts val="600"/>
              </a:spcAft>
            </a:pPr>
            <a:r>
              <a:rPr lang="pl-PL" sz="1600" kern="150" dirty="0">
                <a:ea typeface="Times New Roman"/>
                <a:cs typeface="Times New Roman"/>
              </a:rPr>
              <a:t>W przypadku stwierdzenia przez Wnioskodawcę występowania pomocy publicznej w projekcie znajdą zastosowanie właściwe przepisy prawa wspólnotowego i krajowego dotyczące zasad udzielania tej pomocy, obowiązujące w momencie udzielania wsparcia:</a:t>
            </a:r>
            <a:endParaRPr lang="pl-PL" sz="1600" dirty="0"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pl-PL" sz="1600" kern="150" dirty="0">
                <a:ea typeface="Calibri"/>
                <a:cs typeface="Calibri"/>
              </a:rPr>
              <a:t>Rozporządzenia Ministra Infrastruktury i Rozwoju z dnia 3 września 2015 r. </a:t>
            </a:r>
            <a:br>
              <a:rPr lang="pl-PL" sz="1600" kern="150" dirty="0">
                <a:ea typeface="Calibri"/>
                <a:cs typeface="Calibri"/>
              </a:rPr>
            </a:br>
            <a:r>
              <a:rPr lang="pl-PL" sz="1600" kern="150" dirty="0">
                <a:ea typeface="Calibri"/>
                <a:cs typeface="Calibri"/>
              </a:rPr>
              <a:t>w sprawie udzielania regionalnej pomocy inwestycyjnej w ramach regionalnych programów operacyjnych na lata </a:t>
            </a:r>
            <a:r>
              <a:rPr lang="pl-PL" sz="1600" kern="150" dirty="0" smtClean="0">
                <a:ea typeface="Calibri"/>
                <a:cs typeface="Calibri"/>
              </a:rPr>
              <a:t>2014-2020.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endParaRPr lang="pl-PL" sz="1600" dirty="0"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600"/>
              </a:spcAft>
              <a:buFont typeface="Wingdings"/>
              <a:buChar char=""/>
            </a:pPr>
            <a:r>
              <a:rPr lang="pl-PL" sz="1600" kern="150" dirty="0">
                <a:ea typeface="Times New Roman"/>
                <a:cs typeface="Times New Roman"/>
              </a:rPr>
              <a:t>Rozporządzenia Ministra Infrastruktury i Rozwoju z dnia 19 marca 2015 r. w sprawie udzielania pomocy de </a:t>
            </a:r>
            <a:r>
              <a:rPr lang="pl-PL" sz="1600" kern="150" dirty="0" err="1">
                <a:ea typeface="Times New Roman"/>
                <a:cs typeface="Times New Roman"/>
              </a:rPr>
              <a:t>minimis</a:t>
            </a:r>
            <a:r>
              <a:rPr lang="pl-PL" sz="1600" kern="150" dirty="0">
                <a:ea typeface="Times New Roman"/>
                <a:cs typeface="Times New Roman"/>
              </a:rPr>
              <a:t> w ramach regionalnych programów operacyjnych na lata 2014-2020 - kwota pomocy de </a:t>
            </a:r>
            <a:r>
              <a:rPr lang="pl-PL" sz="1600" kern="150" dirty="0" err="1">
                <a:ea typeface="Times New Roman"/>
                <a:cs typeface="Times New Roman"/>
              </a:rPr>
              <a:t>minimis</a:t>
            </a:r>
            <a:r>
              <a:rPr lang="pl-PL" sz="1600" kern="150" dirty="0">
                <a:ea typeface="Times New Roman"/>
                <a:cs typeface="Times New Roman"/>
              </a:rPr>
              <a:t> nie może przekroczyć 200 tys. euro na beneficjenta </a:t>
            </a:r>
            <a:r>
              <a:rPr lang="pl-PL" sz="1600" dirty="0">
                <a:solidFill>
                  <a:srgbClr val="000000"/>
                </a:solidFill>
                <a:ea typeface="Calibri"/>
                <a:cs typeface="EUAlbertina"/>
              </a:rPr>
              <a:t>przez okres trzech lat</a:t>
            </a:r>
            <a:r>
              <a:rPr lang="pl-PL" sz="1600" kern="150" dirty="0">
                <a:ea typeface="Times New Roman"/>
                <a:cs typeface="Times New Roman"/>
              </a:rPr>
              <a:t> podatkowych.</a:t>
            </a:r>
            <a:endParaRPr lang="pl-PL" sz="1600" dirty="0"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pl-PL" sz="1600" kern="150" dirty="0">
                <a:ea typeface="Times New Roman"/>
                <a:cs typeface="Times New Roman"/>
              </a:rPr>
              <a:t>w projektach dot. digitalizacji i publikacji utworów muzycznych i literackich zastosowanie mogą znaleźć zapisy Rozporządzenia Ministra Infrastruktury i Rozwoju z dnia 28 sierpnia 2015 r. w sprawie udzielania pomocy inwestycyjnej na kulturę i zachowanie dziedzictwa kulturowego w ramach regionalnych programów operacyjnych na lata 2014-2020.</a:t>
            </a:r>
            <a:endParaRPr lang="pl-PL" sz="1600" dirty="0">
              <a:ea typeface="Calibri"/>
              <a:cs typeface="Times New Roman"/>
            </a:endParaRPr>
          </a:p>
          <a:p>
            <a:pPr marL="361315" fontAlgn="base">
              <a:lnSpc>
                <a:spcPct val="115000"/>
              </a:lnSpc>
              <a:spcAft>
                <a:spcPts val="0"/>
              </a:spcAft>
            </a:pPr>
            <a:r>
              <a:rPr lang="pl-PL" sz="1600" kern="150" dirty="0">
                <a:ea typeface="Times New Roman"/>
                <a:cs typeface="Times New Roman"/>
              </a:rPr>
              <a:t> </a:t>
            </a:r>
            <a:endParaRPr lang="pl-PL" sz="1600" dirty="0">
              <a:ea typeface="Calibri"/>
              <a:cs typeface="Times New Roman"/>
            </a:endParaRPr>
          </a:p>
          <a:p>
            <a:pPr marL="21590" algn="just" fontAlgn="base">
              <a:lnSpc>
                <a:spcPct val="115000"/>
              </a:lnSpc>
              <a:spcAft>
                <a:spcPts val="0"/>
              </a:spcAft>
            </a:pPr>
            <a:r>
              <a:rPr lang="pl-PL" sz="1600" kern="150" dirty="0">
                <a:ea typeface="Times New Roman"/>
                <a:cs typeface="Times New Roman"/>
              </a:rPr>
              <a:t>Wybór schematu należy do Wnioskodawcy</a:t>
            </a:r>
            <a:r>
              <a:rPr lang="pl-PL" sz="1600" kern="150" dirty="0" smtClean="0">
                <a:ea typeface="Times New Roman"/>
                <a:cs typeface="Times New Roman"/>
              </a:rPr>
              <a:t>.</a:t>
            </a:r>
            <a:endParaRPr lang="pl-PL" sz="2000" dirty="0" smtClean="0">
              <a:latin typeface="Times New Roman"/>
              <a:ea typeface="Times New Roman"/>
            </a:endParaRPr>
          </a:p>
          <a:p>
            <a:pPr algn="just"/>
            <a:endParaRPr lang="pl-PL" sz="1600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8360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8E93883-39B3-4905-839E-C1773884D137}" type="slidenum">
              <a:rPr lang="pl-PL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16</a:t>
            </a:fld>
            <a:endParaRPr lang="pl-PL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7074" y="1052736"/>
            <a:ext cx="8406680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prstClr val="black"/>
                </a:solidFill>
              </a:rPr>
              <a:t>Pomoc </a:t>
            </a:r>
            <a:r>
              <a:rPr lang="pl-PL" sz="1600" b="1" dirty="0" smtClean="0">
                <a:solidFill>
                  <a:prstClr val="black"/>
                </a:solidFill>
              </a:rPr>
              <a:t>publiczna:</a:t>
            </a:r>
          </a:p>
          <a:p>
            <a:pPr algn="just"/>
            <a:endParaRPr lang="pl-PL" sz="1000" dirty="0">
              <a:solidFill>
                <a:prstClr val="black"/>
              </a:solidFill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 smtClean="0">
                <a:solidFill>
                  <a:prstClr val="black"/>
                </a:solidFill>
                <a:ea typeface="Calibri"/>
                <a:cs typeface="Times New Roman"/>
              </a:rPr>
              <a:t>Wydatki </a:t>
            </a:r>
            <a:r>
              <a:rPr lang="pl-PL" sz="1600" dirty="0">
                <a:solidFill>
                  <a:prstClr val="black"/>
                </a:solidFill>
                <a:ea typeface="Calibri"/>
                <a:cs typeface="Times New Roman"/>
              </a:rPr>
              <a:t>inne niż w rzeczowe aktywa trwałe oraz wartości niematerialne i prawne (np. dot. promocji projektu oraz wydatki osobowe) – 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Times New Roman"/>
              </a:rPr>
              <a:t>tylko na podstawie przepisów dot. pomocy de </a:t>
            </a:r>
            <a:r>
              <a:rPr lang="pl-PL" sz="1600" b="1" dirty="0" err="1">
                <a:solidFill>
                  <a:prstClr val="black"/>
                </a:solidFill>
                <a:ea typeface="Calibri"/>
                <a:cs typeface="Times New Roman"/>
              </a:rPr>
              <a:t>minimis</a:t>
            </a:r>
            <a:r>
              <a:rPr lang="pl-PL" sz="1600" dirty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prstClr val="black"/>
                </a:solidFill>
                <a:ea typeface="Calibri"/>
                <a:cs typeface="Times New Roman"/>
              </a:rPr>
              <a:t>W przypadku zastosowania zapisów Rozporządzenia Ministra Infrastruktury  i Rozwoju z dnia 3 września 2015 r. w sprawie udzielania regionalnej pomocy inwestycyjnej w ramach regionalnych programów operacyjnych na lata 2014–2020, konieczne jest spełnienie warunków określonych w tym rozporządzeniu, np.  „efektu zachęty” i „inwestycji początkowej”.</a:t>
            </a:r>
          </a:p>
          <a:p>
            <a:pPr algn="just"/>
            <a:endParaRPr lang="pl-PL" sz="1600" dirty="0" smtClean="0">
              <a:solidFill>
                <a:prstClr val="black"/>
              </a:solidFill>
              <a:ea typeface="Times New Roman"/>
            </a:endParaRPr>
          </a:p>
          <a:p>
            <a:pPr algn="just"/>
            <a:endParaRPr lang="pl-PL" sz="1000" dirty="0" smtClean="0">
              <a:solidFill>
                <a:prstClr val="black"/>
              </a:solidFill>
              <a:ea typeface="Times New Roman"/>
            </a:endParaRPr>
          </a:p>
          <a:p>
            <a:pPr algn="just"/>
            <a:endParaRPr lang="pl-PL" sz="1000" dirty="0">
              <a:solidFill>
                <a:prstClr val="black"/>
              </a:solidFill>
              <a:ea typeface="Times New Roman"/>
            </a:endParaRPr>
          </a:p>
          <a:p>
            <a:pPr algn="just"/>
            <a:endParaRPr lang="pl-PL" sz="1000" dirty="0" smtClean="0">
              <a:solidFill>
                <a:prstClr val="black"/>
              </a:solidFill>
              <a:ea typeface="Times New Roman"/>
            </a:endParaRPr>
          </a:p>
          <a:p>
            <a:pPr algn="just"/>
            <a:endParaRPr lang="pl-PL" sz="1000" dirty="0">
              <a:solidFill>
                <a:prstClr val="black"/>
              </a:solidFill>
              <a:ea typeface="Times New Roman"/>
            </a:endParaRPr>
          </a:p>
          <a:p>
            <a:pPr algn="just"/>
            <a:r>
              <a:rPr lang="pl-PL" sz="1200" dirty="0" smtClean="0">
                <a:solidFill>
                  <a:prstClr val="black"/>
                </a:solidFill>
                <a:ea typeface="Times New Roman"/>
              </a:rPr>
              <a:t>Inwestycja początkowa  </a:t>
            </a:r>
            <a:r>
              <a:rPr lang="pl-PL" sz="1200" dirty="0">
                <a:solidFill>
                  <a:prstClr val="black"/>
                </a:solidFill>
                <a:ea typeface="Times New Roman"/>
              </a:rPr>
              <a:t>oznacza: </a:t>
            </a:r>
          </a:p>
          <a:p>
            <a:pPr algn="just"/>
            <a:r>
              <a:rPr lang="pl-PL" sz="1200" dirty="0">
                <a:solidFill>
                  <a:prstClr val="black"/>
                </a:solidFill>
                <a:ea typeface="Times New Roman"/>
              </a:rPr>
              <a:t>a)  inwestycję w rzeczowe aktywa trwałe lub wartości niematerialne i prawne związane z założeniem nowego zakładu, zwiększeniem zdolności produkcyjnej istniejącego zakładu, dywersyfikacją produkcji zakładu poprzez wprowadzenie produktów uprzednio nieprodukowanych w zakładzie lub zasadniczą zmianą dotyczącą procesu produkcyjnego istniejącego zakładu; lub </a:t>
            </a:r>
          </a:p>
          <a:p>
            <a:pPr algn="just"/>
            <a:r>
              <a:rPr lang="pl-PL" sz="1200" dirty="0">
                <a:solidFill>
                  <a:prstClr val="black"/>
                </a:solidFill>
                <a:ea typeface="Times New Roman"/>
              </a:rPr>
              <a:t>b)  nabycie  aktywów  należących do zakładu, który został zamknięty lub zostałby zamknięty, gdyby zakup nie  nastąpił, przy czym aktywa nabywane są przez inwestora niezwiązanego ze sprzedawcą i wyklucza się samo nabycie akcji lub udziałów przedsiębiorstwa;</a:t>
            </a:r>
          </a:p>
          <a:p>
            <a:r>
              <a:rPr lang="pl-PL" sz="1600" dirty="0">
                <a:solidFill>
                  <a:prstClr val="black"/>
                </a:solidFill>
                <a:ea typeface="Times New Roman"/>
              </a:rPr>
              <a:t> </a:t>
            </a: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7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611560" y="-1683568"/>
            <a:ext cx="8075240" cy="9110699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4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4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4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2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2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b="1" dirty="0" smtClean="0">
                <a:ea typeface="Calibri"/>
                <a:cs typeface="Times New Roman"/>
              </a:rPr>
              <a:t>Projekty „mieszane”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 smtClean="0">
                <a:ea typeface="Calibri"/>
                <a:cs typeface="Arial"/>
              </a:rPr>
              <a:t>Jeżeli przy realizacji projektu zakłada się występowanie w projekcie zakresu/elementów noszących znamiona pomocy publicznej, to w takiej sytuacji istnieje </a:t>
            </a:r>
            <a:r>
              <a:rPr lang="pl-PL" sz="1400" dirty="0" smtClean="0">
                <a:ea typeface="Calibri"/>
                <a:cs typeface="Times New Roman"/>
              </a:rPr>
              <a:t>możliwość realizacji projektów „mieszanych”, tzn. objętych w części pomocą publiczną, a w części wsparciem niestanowiącym pomocy. W takich przypadkach wnioskodawca zobowiązany jest przedstawić metodologię wyodrębnienia elementów projektu przyporządkowanych do działalności gospodarczej i niegospodarczej wnioskodawcy. Przykładowo może to być proporcja liczona wielkością przychodów, wyodrębnienie wydatków, wielkością kontraktu z instytucją ubezpieczenia zdrowotnego. 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 smtClean="0">
                <a:ea typeface="Calibri"/>
                <a:cs typeface="Times New Roman"/>
              </a:rPr>
              <a:t>W </a:t>
            </a:r>
            <a:r>
              <a:rPr lang="pl-PL" sz="1400" dirty="0">
                <a:ea typeface="Calibri"/>
                <a:cs typeface="Times New Roman"/>
              </a:rPr>
              <a:t>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a typeface="Calibri"/>
                <a:cs typeface="Arial"/>
              </a:rPr>
              <a:t>Konsekwencją niedochowania powyższych warunków w okresie trwałości projektu może być częściowy lub całkowity zwrot dofinansowania.</a:t>
            </a:r>
            <a:endParaRPr lang="pl-PL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tabLst>
                <a:tab pos="291465" algn="l"/>
              </a:tabLst>
            </a:pPr>
            <a:r>
              <a:rPr lang="pl-PL" sz="1400" dirty="0">
                <a:ea typeface="Calibri"/>
                <a:cs typeface="Times New Roman"/>
              </a:rPr>
              <a:t>W przypadku projektów „mieszanych” konieczność spełnienia „efektu zachęty” oznacza rozpoczęcie realizacji </a:t>
            </a:r>
            <a:r>
              <a:rPr lang="pl-PL" sz="1400" b="1" dirty="0">
                <a:ea typeface="Calibri"/>
                <a:cs typeface="Times New Roman"/>
              </a:rPr>
              <a:t>całego projektu</a:t>
            </a:r>
            <a:r>
              <a:rPr lang="pl-PL" sz="1400" dirty="0">
                <a:ea typeface="Calibri"/>
                <a:cs typeface="Times New Roman"/>
              </a:rPr>
              <a:t> po złożeniu wniosku o dofinansowanie.</a:t>
            </a:r>
          </a:p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tabLst>
                <a:tab pos="291465" algn="l"/>
              </a:tabLst>
            </a:pPr>
            <a:r>
              <a:rPr lang="pl-PL" sz="1400" dirty="0">
                <a:ea typeface="Calibri"/>
                <a:cs typeface="Times New Roman"/>
              </a:rPr>
              <a:t> </a:t>
            </a: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ea typeface="Calibri"/>
                <a:cs typeface="Times New Roman"/>
              </a:rPr>
              <a:t>W razie niespełnienia wyżej wymienionych warunków, kwalifikowane będą jedynie wydatki odnoszące się do części niegospodarczej. Wydatki odnoszące się do części gospodarczej zostaną w całości uznane za niekwalifikowane</a:t>
            </a:r>
            <a:r>
              <a:rPr lang="pl-PL" sz="1400" dirty="0" smtClean="0">
                <a:ea typeface="Calibri"/>
                <a:cs typeface="Times New Roman"/>
              </a:rPr>
              <a:t>. W </a:t>
            </a:r>
            <a:r>
              <a:rPr lang="pl-PL" sz="1400" dirty="0">
                <a:ea typeface="Calibri"/>
                <a:cs typeface="Times New Roman"/>
              </a:rPr>
              <a:t>przypadku projektów „mieszanych”, wydatki dotyczące części wspólnej (m.in. promocja, dokumentacja) należy uznać za kwalifikowane proporcjonalnie do udziału wydatków niegospodarczych </a:t>
            </a:r>
            <a:r>
              <a:rPr lang="pl-PL" sz="1400" dirty="0" smtClean="0">
                <a:ea typeface="Calibri"/>
                <a:cs typeface="Times New Roman"/>
              </a:rPr>
              <a:t>w </a:t>
            </a:r>
            <a:r>
              <a:rPr lang="pl-PL" sz="1400" dirty="0">
                <a:ea typeface="Calibri"/>
                <a:cs typeface="Times New Roman"/>
              </a:rPr>
              <a:t>całości wydatków odnoszących się do części inwestycyjnej. </a:t>
            </a:r>
            <a:endParaRPr lang="pl-PL" sz="1400" dirty="0" smtClean="0"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endParaRPr lang="pl-PL" sz="1200" dirty="0"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endParaRPr lang="pl-PL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897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8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pl-PL" sz="8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400" b="1" dirty="0">
                <a:solidFill>
                  <a:prstClr val="black"/>
                </a:solidFill>
                <a:ea typeface="Calibri"/>
                <a:cs typeface="Times New Roman"/>
              </a:rPr>
              <a:t>Pomoc publiczna w podmiotach </a:t>
            </a:r>
            <a:r>
              <a:rPr lang="pl-PL" sz="6400" b="1" dirty="0" smtClean="0">
                <a:solidFill>
                  <a:prstClr val="black"/>
                </a:solidFill>
                <a:ea typeface="Calibri"/>
                <a:cs typeface="Times New Roman"/>
              </a:rPr>
              <a:t>leczniczych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5600" dirty="0" smtClean="0">
                <a:ea typeface="Calibri"/>
                <a:cs typeface="Times New Roman"/>
              </a:rPr>
              <a:t>Przyjmuje </a:t>
            </a:r>
            <a:r>
              <a:rPr lang="pl-PL" sz="5600" dirty="0">
                <a:ea typeface="Calibri"/>
                <a:cs typeface="Times New Roman"/>
              </a:rPr>
              <a:t>się, że w odniesieniu do podmiotów funkcjonujących w ramach publicznego systemu opieki zdrowotnej i jednocześnie </a:t>
            </a:r>
            <a:r>
              <a:rPr lang="pl-PL" sz="5600" b="1" dirty="0">
                <a:ea typeface="Calibri"/>
                <a:cs typeface="Times New Roman"/>
              </a:rPr>
              <a:t>realizujących projekty tylko i wyłącznie dotyczące działalności w publicznym systemie opieki zdrowotnej, </a:t>
            </a:r>
            <a:r>
              <a:rPr lang="pl-PL" sz="5600" dirty="0">
                <a:ea typeface="Calibri"/>
                <a:cs typeface="Times New Roman"/>
              </a:rPr>
              <a:t>zgodnie z kontraktem z instytucją ubezpieczenia zdrowotnego, nie będą miały zastosowania przepisy o pomocy publicznej. Nie ma przy tym znaczenia forma organizacyjna podmiotu leczniczego.</a:t>
            </a:r>
          </a:p>
          <a:p>
            <a:pPr algn="just"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5600" dirty="0">
                <a:ea typeface="Calibri"/>
                <a:cs typeface="Times New Roman"/>
              </a:rPr>
              <a:t>W przypadku realizacji projektów „mieszanych”, tzn. objętych w części pomocą publiczną (tj. w zakresie, w jakim dotyczy to działalności gospodarczej Wnioskodawcy, czyli świadczenia usług medycznych poza publicznym systemem ochrony zdrowia), a w części wsparciem niestanowiącym pomocy (tj. w zakresie prowadzonej działalności niegospodarczej, czyli w publicznym systemie ochrony zdrowia) należy zastosować wariant projektu uwzględniający </a:t>
            </a:r>
            <a:r>
              <a:rPr lang="pl-PL" sz="5600" b="1" dirty="0">
                <a:ea typeface="Calibri"/>
                <a:cs typeface="Times New Roman"/>
              </a:rPr>
              <a:t>współczynnik proporcji („p”).</a:t>
            </a:r>
            <a:endParaRPr lang="pl-PL" sz="5600" dirty="0"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pl-PL" sz="4800" dirty="0">
                <a:ea typeface="Calibri"/>
                <a:cs typeface="Times New Roman"/>
              </a:rPr>
              <a:t>Dla tego wariantu projektów podstawą</a:t>
            </a:r>
            <a:r>
              <a:rPr lang="pl-PL" sz="4800" dirty="0">
                <a:ea typeface="Calibri"/>
                <a:cs typeface="Calibri"/>
              </a:rPr>
              <a:t> do obliczenia poziomu dofinansowania są przychody uzyskane z całości świadczeń zdrowotnych wykonywanych przez Wnioskodawcę. W pierwszej kolejności należy obliczyć „współczynnik proporcji" („p”), który stanowi procentową proporcję przychodów jednostki uzyskiwanych na podstawie działalności w publicznym systemie ochrony zdrowia w całości przychodów wnioskodawcy uzyskanych ze świadczeń zdrowotnych w poprzednim roku w stosunku do roku, w którym składany jest wniosek o dofinansowanie (czyli poprzednim okresie rozliczeniowym). Jeżeli w poprzednim okresie rozliczeniowym Wnioskodawca nie prowadził działalności w publicznym systemie ochrony zdrowa, ale na dzień ogłoszenia naboru działa już w publicznym systemie ochrony zdrowia, podstawą do wyliczeń współczynnika powinien być okres od dnia podpisania umowy o udzielanie świadczeń opieki zdrowotnej do ostatniego dnia miesiąca poprzedzającego miesiąc ogłoszenia naboru (wyliczenia potwierdzające zastosowany przez Wnioskodawcę współczynnik powinny znaleźć się w dokumentacji aplikacyjnej). Wyliczony współczynnik posłuży do określenia wartości wydatków kwalifikowanych odnoszących się do części gospodarczej i niegospodarczej.</a:t>
            </a:r>
            <a:endParaRPr lang="pl-PL" sz="4800" dirty="0">
              <a:ea typeface="Calibri"/>
              <a:cs typeface="Times New Roman"/>
            </a:endParaRPr>
          </a:p>
          <a:p>
            <a:endParaRPr lang="pl-PL" sz="4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71017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4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UWAGA !!!</a:t>
            </a:r>
          </a:p>
          <a:p>
            <a:pPr marL="0" lvl="0" indent="0" algn="just" fontAlgn="base">
              <a:lnSpc>
                <a:spcPct val="115000"/>
              </a:lnSpc>
              <a:spcAft>
                <a:spcPts val="1000"/>
              </a:spcAft>
              <a:buNone/>
            </a:pP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ea typeface="Calibri"/>
                <a:cs typeface="Times New Roman"/>
              </a:rPr>
              <a:t>Beneficjent będzie zobowiązany do przedkładania </a:t>
            </a:r>
            <a:r>
              <a:rPr lang="pl-PL" sz="1400" u="sng" dirty="0">
                <a:solidFill>
                  <a:prstClr val="black"/>
                </a:solidFill>
                <a:ea typeface="Calibri"/>
                <a:cs typeface="Times New Roman"/>
              </a:rPr>
              <a:t>Instytucji Zarządzającej</a:t>
            </a:r>
            <a:r>
              <a:rPr lang="pl-PL" sz="1400" dirty="0">
                <a:solidFill>
                  <a:prstClr val="black"/>
                </a:solidFill>
                <a:ea typeface="Calibri"/>
                <a:cs typeface="Times New Roman"/>
              </a:rPr>
              <a:t> oświadczenia o dalszym funkcjonowaniu w publicznym systemie opieki zdrowotnej (najpóźniej do dnia 30 kwietnia każdego roku realizacji i trwałości projektu) oraz przedstawienia wartości łącznych przychodów jednostki ze świadczenia usług medycznych ogółem oraz wartości przychodów jednostki uzyskiwanych na podstawie umowy z podmiotami wymienionymi w art. 14 ustawy z dnia 27 sierpnia 2004 r. o świadczeniach opieki zdrowotnej finansowanych ze środków publicznych, jako podstawy do wyliczenia współczynnika proporcji „p”.</a:t>
            </a: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ea typeface="Calibri"/>
                <a:cs typeface="Times New Roman"/>
              </a:rPr>
              <a:t>W okresie trwałości projektu, IZ RPO WD będzie weryfikować wartość współczynnika „p” za cały okres realizacji i trwałości projektu. Konsekwencją nieutrzymania współczynnika P może być zwrot części dotacji wraz z odsetkami.</a:t>
            </a:r>
          </a:p>
          <a:p>
            <a:pPr lvl="0" algn="just" fontAlgn="base"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>
                <a:solidFill>
                  <a:prstClr val="black"/>
                </a:solidFill>
                <a:ea typeface="Calibri"/>
                <a:cs typeface="Times New Roman"/>
              </a:rPr>
              <a:t>W przypadku Beneficjentów będących podmiotami leczniczymi działającymi w publicznym systemie opieki zdrowotnej, zgodnie z  art. 4 ust. 1 Ustawy z dnia 15 kwietnia 2011 r. o działalności leczniczej (Dz.U.2013.217 z </a:t>
            </a:r>
            <a:r>
              <a:rPr lang="pl-PL" sz="1400" b="1" dirty="0" err="1">
                <a:solidFill>
                  <a:prstClr val="black"/>
                </a:solidFill>
                <a:ea typeface="Calibri"/>
                <a:cs typeface="Times New Roman"/>
              </a:rPr>
              <a:t>późn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pl-PL" sz="1400" b="1" dirty="0" err="1">
                <a:solidFill>
                  <a:prstClr val="black"/>
                </a:solidFill>
                <a:ea typeface="Calibri"/>
                <a:cs typeface="Times New Roman"/>
              </a:rPr>
              <a:t>zm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Times New Roman"/>
              </a:rPr>
              <a:t>), konieczne jest przedłożenie do wniosku o dofinansowanie oświadczenia w formie załącznika, o posiadaniu, na dzień złożenia wniosku o dofinansowanie, umowy z instytucją ubezpieczenia zdrowotnego.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231092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6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Nabór </a:t>
            </a:r>
            <a:r>
              <a:rPr lang="pl-PL" b="1" dirty="0"/>
              <a:t>w trybie konkursowym skierowany jest do </a:t>
            </a:r>
            <a:r>
              <a:rPr lang="pl-PL" b="1" dirty="0" smtClean="0"/>
              <a:t>beneficjentów z całego województwa.</a:t>
            </a:r>
          </a:p>
          <a:p>
            <a:pPr algn="just"/>
            <a:endParaRPr lang="pl-PL" sz="1600" b="1" dirty="0"/>
          </a:p>
          <a:p>
            <a:pPr algn="just"/>
            <a:endParaRPr lang="pl-PL" sz="1600" b="1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b="1" u="sng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Alokacja </a:t>
            </a:r>
            <a:r>
              <a:rPr lang="pl-PL" sz="2000" b="1" u="sng" dirty="0">
                <a:solidFill>
                  <a:prstClr val="black"/>
                </a:solidFill>
                <a:cs typeface="Arial" panose="020B0604020202020204" pitchFamily="34" charset="0"/>
              </a:rPr>
              <a:t>w ramach </a:t>
            </a:r>
            <a:r>
              <a:rPr lang="pl-PL" sz="2000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konkursu aktualnie </a:t>
            </a:r>
            <a:r>
              <a:rPr lang="pl-PL" sz="2000" b="1" u="sng" dirty="0">
                <a:solidFill>
                  <a:prstClr val="black"/>
                </a:solidFill>
                <a:cs typeface="Arial" panose="020B0604020202020204" pitchFamily="34" charset="0"/>
              </a:rPr>
              <a:t>wynosi - </a:t>
            </a:r>
            <a:r>
              <a:rPr lang="pl-PL" sz="2000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br>
              <a:rPr lang="pl-PL" sz="2000" b="1" u="sng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pl-PL" sz="2000" b="1" dirty="0" smtClean="0">
                <a:ea typeface="Calibri"/>
                <a:cs typeface="Times New Roman"/>
              </a:rPr>
              <a:t>4</a:t>
            </a:r>
            <a:r>
              <a:rPr lang="pl-PL" sz="2000" b="1" dirty="0">
                <a:ea typeface="Calibri"/>
                <a:cs typeface="Times New Roman"/>
              </a:rPr>
              <a:t> 765 000 EUR, tj.  20 560 022  PLN.</a:t>
            </a:r>
            <a:endParaRPr lang="pl-PL" sz="2000" dirty="0">
              <a:ea typeface="Calibri"/>
              <a:cs typeface="Times New Roman"/>
            </a:endParaRPr>
          </a:p>
          <a:p>
            <a:pPr algn="just"/>
            <a:endParaRPr lang="pl-PL" sz="1600" b="1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a typeface="Calibri"/>
                <a:cs typeface="MS Sans Serif"/>
              </a:rPr>
              <a:t>Alokacja przeliczona po kursie Europejskiego Banku Centralnego (EBC) obowiązującym w marcu 2017 r., tj. 1 euro = </a:t>
            </a:r>
            <a:r>
              <a:rPr lang="pl-PL" sz="1600" dirty="0">
                <a:ea typeface="Calibri"/>
                <a:cs typeface="Times New Roman"/>
              </a:rPr>
              <a:t>4,3148</a:t>
            </a:r>
            <a:r>
              <a:rPr lang="pl-PL" sz="1600" dirty="0">
                <a:ea typeface="Calibri"/>
                <a:cs typeface="MS Sans Serif"/>
              </a:rPr>
              <a:t> PLN. 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a typeface="Calibri"/>
                <a:cs typeface="MS Sans Serif"/>
              </a:rPr>
              <a:t> 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a typeface="Calibri"/>
                <a:cs typeface="Times New Roman"/>
              </a:rPr>
              <a:t>Ze względu na kurs euro limit dostępnych środków może ulec zmianie. Z tego powodu dokładna kwota dofinansowania zostanie określona na etapie zatwierdzania Listy ocenionych projektów.</a:t>
            </a:r>
          </a:p>
          <a:p>
            <a:pPr algn="just"/>
            <a:endParaRPr lang="pl-PL" sz="1600" b="1" dirty="0" smtClean="0"/>
          </a:p>
          <a:p>
            <a:pPr algn="just"/>
            <a:endParaRPr lang="pl-PL" sz="1600" b="1" dirty="0"/>
          </a:p>
          <a:p>
            <a:pPr algn="just"/>
            <a:endParaRPr lang="pl-PL" sz="1600" b="1" dirty="0" smtClean="0"/>
          </a:p>
          <a:p>
            <a:pPr algn="just"/>
            <a:endParaRPr lang="pl-PL" sz="1600" b="1" dirty="0"/>
          </a:p>
          <a:p>
            <a:pPr algn="just"/>
            <a:endParaRPr lang="pl-PL" sz="1600" b="1" dirty="0" smtClean="0"/>
          </a:p>
          <a:p>
            <a:pPr algn="just"/>
            <a:endParaRPr lang="pl-PL" sz="1600" b="1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637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/>
              <a:t>Maksymalny </a:t>
            </a:r>
            <a:r>
              <a:rPr lang="pl-PL" sz="1400" b="1" dirty="0"/>
              <a:t>poziom dofinansowania UE na poziomie projektu wynosi: </a:t>
            </a:r>
            <a:endParaRPr lang="pl-PL" sz="1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200" dirty="0">
                <a:ea typeface="Calibri"/>
                <a:cs typeface="Calibri"/>
              </a:rPr>
              <a:t>w przypadku projektu nieobjętego pomocą publiczną – </a:t>
            </a:r>
            <a:r>
              <a:rPr lang="pl-PL" sz="1200" b="1" dirty="0">
                <a:ea typeface="Calibri"/>
                <a:cs typeface="Calibri"/>
              </a:rPr>
              <a:t>maksymalnie 85% kosztów kwalifikowalnych;</a:t>
            </a:r>
            <a:endParaRPr lang="pl-PL" sz="1200" b="1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200" dirty="0">
                <a:ea typeface="Calibri"/>
                <a:cs typeface="Calibri"/>
              </a:rPr>
              <a:t>w przypadku projektu objętego pomocą publiczną </a:t>
            </a:r>
            <a:r>
              <a:rPr lang="pl-PL" sz="1200" dirty="0">
                <a:solidFill>
                  <a:srgbClr val="000000"/>
                </a:solidFill>
                <a:ea typeface="Calibri"/>
                <a:cs typeface="Calibri"/>
              </a:rPr>
              <a:t>– w wysokości wynikającej z reguł pomocy publicznej, ale nie więcej niż 85</a:t>
            </a:r>
            <a:r>
              <a:rPr lang="pl-PL" sz="1200" dirty="0" smtClean="0">
                <a:solidFill>
                  <a:srgbClr val="000000"/>
                </a:solidFill>
                <a:ea typeface="Calibri"/>
                <a:cs typeface="Calibri"/>
              </a:rPr>
              <a:t>%:</a:t>
            </a:r>
            <a:endParaRPr lang="pl-PL" sz="12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+mj-lt"/>
              <a:buAutoNum type="alphaLcParenR"/>
            </a:pPr>
            <a:r>
              <a:rPr lang="pl-PL" sz="1200" dirty="0" smtClean="0">
                <a:ea typeface="Calibri"/>
                <a:cs typeface="Calibri"/>
              </a:rPr>
              <a:t>w rozumieniu Rozporządzenia Ministra Infrastruktury i Rozwoju z dnia 3 września 2015 r. w sprawie udzielania regionalnej pomocy inwestycyjnej w ramach regionalnych programów operacyjnych na lata 2014–2020</a:t>
            </a:r>
            <a:endParaRPr lang="pl-PL" sz="12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dirty="0">
                <a:ea typeface="Calibri"/>
                <a:cs typeface="Calibri"/>
              </a:rPr>
              <a:t> </a:t>
            </a:r>
            <a:r>
              <a:rPr lang="pl-PL" sz="1200" dirty="0" smtClean="0">
                <a:ea typeface="Calibri"/>
                <a:cs typeface="Calibri"/>
              </a:rPr>
              <a:t>Intensywność </a:t>
            </a:r>
            <a:r>
              <a:rPr lang="pl-PL" sz="1200" dirty="0">
                <a:ea typeface="Calibri"/>
                <a:cs typeface="Calibri"/>
              </a:rPr>
              <a:t>wsparcia dla poszczególnych </a:t>
            </a:r>
            <a:r>
              <a:rPr lang="pl-PL" sz="1200" dirty="0" smtClean="0">
                <a:ea typeface="Calibri"/>
                <a:cs typeface="Calibri"/>
              </a:rPr>
              <a:t>beneficjentów:</a:t>
            </a:r>
          </a:p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ea typeface="Times New Roman"/>
                <a:cs typeface="Calibri"/>
              </a:rPr>
              <a:t>dla </a:t>
            </a:r>
            <a:r>
              <a:rPr lang="pl-PL" sz="1200" dirty="0">
                <a:ea typeface="Times New Roman"/>
                <a:cs typeface="Calibri"/>
              </a:rPr>
              <a:t>mikro i małych przedsiębiorców – do 45</a:t>
            </a:r>
            <a:r>
              <a:rPr lang="pl-PL" sz="1200" dirty="0" smtClean="0">
                <a:ea typeface="Times New Roman"/>
                <a:cs typeface="Calibri"/>
              </a:rPr>
              <a:t>%; dla </a:t>
            </a:r>
            <a:r>
              <a:rPr lang="pl-PL" sz="1200" dirty="0">
                <a:ea typeface="Times New Roman"/>
                <a:cs typeface="Calibri"/>
              </a:rPr>
              <a:t>średnich przedsiębiorców – do 35% </a:t>
            </a:r>
            <a:r>
              <a:rPr lang="pl-PL" sz="1200" dirty="0" smtClean="0">
                <a:ea typeface="Times New Roman"/>
                <a:cs typeface="Calibri"/>
              </a:rPr>
              <a:t>; dla </a:t>
            </a:r>
            <a:r>
              <a:rPr lang="pl-PL" sz="1200" dirty="0">
                <a:ea typeface="Times New Roman"/>
                <a:cs typeface="Calibri"/>
              </a:rPr>
              <a:t>dużych przedsiębiorców – do 25% </a:t>
            </a:r>
            <a:r>
              <a:rPr lang="pl-PL" sz="1200" dirty="0">
                <a:ea typeface="Calibri"/>
                <a:cs typeface="Calibri"/>
              </a:rPr>
              <a:t> </a:t>
            </a:r>
            <a:endParaRPr lang="pl-PL" sz="1200" dirty="0" smtClean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 smtClean="0">
                <a:ea typeface="Times New Roman"/>
                <a:cs typeface="Calibri"/>
              </a:rPr>
              <a:t>b</a:t>
            </a:r>
            <a:r>
              <a:rPr lang="pl-PL" sz="1200" dirty="0">
                <a:ea typeface="Times New Roman"/>
                <a:cs typeface="Calibri"/>
              </a:rPr>
              <a:t>)  </a:t>
            </a:r>
            <a:r>
              <a:rPr lang="pl-PL" sz="1200" dirty="0">
                <a:ea typeface="Calibri"/>
                <a:cs typeface="Calibri"/>
              </a:rPr>
              <a:t>w rozumieniu Rozporządzenia Ministra Infrastruktury i Rozwoju z dnia 28 sierpnia 2015 r. w sprawie udzielania pomocy inwestycyjnej na kulturę i zachowanie dziedzictwa kulturowego w ramach regionalnych programów operacyjnych na lata 2014-2020:</a:t>
            </a:r>
            <a:endParaRPr lang="pl-PL" sz="1200" dirty="0">
              <a:ea typeface="Calibri"/>
              <a:cs typeface="Times New Roman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ea typeface="Calibri"/>
                <a:cs typeface="Calibri"/>
              </a:rPr>
              <a:t> </a:t>
            </a:r>
            <a:r>
              <a:rPr lang="pl-PL" sz="1200" dirty="0" smtClean="0">
                <a:ea typeface="Calibri"/>
                <a:cs typeface="Calibri"/>
              </a:rPr>
              <a:t>kwota pomocy nie przekracza różnicy między kosztami kwalifikowalnymi a zyskiem operacyjnym z inwestycji. Zysk operacyjny odlicza się od kosztów kwalifikowalnych </a:t>
            </a:r>
            <a:r>
              <a:rPr lang="pl-PL" sz="1200" i="1" dirty="0" smtClean="0">
                <a:ea typeface="Calibri"/>
                <a:cs typeface="Calibri"/>
              </a:rPr>
              <a:t>ex </a:t>
            </a:r>
            <a:r>
              <a:rPr lang="pl-PL" sz="1200" i="1" dirty="0" err="1" smtClean="0">
                <a:ea typeface="Calibri"/>
                <a:cs typeface="Calibri"/>
              </a:rPr>
              <a:t>ante</a:t>
            </a:r>
            <a:r>
              <a:rPr lang="pl-PL" sz="1200" dirty="0" smtClean="0">
                <a:ea typeface="Calibri"/>
                <a:cs typeface="Calibri"/>
              </a:rPr>
              <a:t>, na podstawie rozsądnych prognoz, albo przy użyciu mechanizmu wycofania. Operator infrastruktury ma prawo zatrzymać rozsądny zysk przez odnośny okres </a:t>
            </a:r>
            <a:r>
              <a:rPr lang="pl-PL" sz="1200" dirty="0" smtClean="0">
                <a:ea typeface="Times New Roman"/>
                <a:cs typeface="Times New Roman"/>
              </a:rPr>
              <a:t>lub </a:t>
            </a:r>
            <a:r>
              <a:rPr lang="pl-PL" sz="1200" dirty="0">
                <a:ea typeface="Times New Roman"/>
                <a:cs typeface="Times New Roman"/>
              </a:rPr>
              <a:t>alternatywnie:</a:t>
            </a:r>
            <a:endParaRPr lang="pl-PL" sz="1200" dirty="0">
              <a:ea typeface="Calibri"/>
              <a:cs typeface="Times New Roman"/>
            </a:endParaRPr>
          </a:p>
          <a:p>
            <a:pPr marL="171450" lvl="0" indent="-1714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200" u="sng" dirty="0">
                <a:ea typeface="Calibri"/>
                <a:cs typeface="Calibri"/>
              </a:rPr>
              <a:t>tylko w przypadku pomocy nieprzekraczającej 1 mln EUR</a:t>
            </a:r>
            <a:r>
              <a:rPr lang="pl-PL" sz="1200" dirty="0">
                <a:ea typeface="Calibri"/>
                <a:cs typeface="Calibri"/>
              </a:rPr>
              <a:t> – maksymalna kwota pomocy – 80 % kosztów </a:t>
            </a:r>
            <a:r>
              <a:rPr lang="pl-PL" sz="1200" dirty="0" smtClean="0">
                <a:ea typeface="Calibri"/>
                <a:cs typeface="Calibri"/>
              </a:rPr>
              <a:t>kwalifikowalnych;</a:t>
            </a:r>
            <a:endParaRPr lang="pl-PL" sz="1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 smtClean="0">
                <a:solidFill>
                  <a:srgbClr val="000000"/>
                </a:solidFill>
                <a:ea typeface="Calibri"/>
                <a:cs typeface="Calibri"/>
              </a:rPr>
              <a:t>3. w </a:t>
            </a:r>
            <a:r>
              <a:rPr lang="pl-PL" sz="1200" dirty="0">
                <a:solidFill>
                  <a:srgbClr val="000000"/>
                </a:solidFill>
                <a:ea typeface="Calibri"/>
                <a:cs typeface="Calibri"/>
              </a:rPr>
              <a:t>przypadku projektu objętego pomocą </a:t>
            </a:r>
            <a:r>
              <a:rPr lang="pl-PL" sz="1200" i="1" dirty="0">
                <a:solidFill>
                  <a:srgbClr val="000000"/>
                </a:solidFill>
                <a:ea typeface="Calibri"/>
                <a:cs typeface="Calibri"/>
              </a:rPr>
              <a:t>de </a:t>
            </a:r>
            <a:r>
              <a:rPr lang="pl-PL" sz="1200" i="1" dirty="0" err="1">
                <a:solidFill>
                  <a:srgbClr val="000000"/>
                </a:solidFill>
                <a:ea typeface="Calibri"/>
                <a:cs typeface="Calibri"/>
              </a:rPr>
              <a:t>minimis</a:t>
            </a:r>
            <a:r>
              <a:rPr lang="pl-PL" sz="1200" dirty="0">
                <a:solidFill>
                  <a:srgbClr val="000000"/>
                </a:solidFill>
                <a:ea typeface="Calibri"/>
                <a:cs typeface="Calibri"/>
              </a:rPr>
              <a:t>, maksymalny poziom dofinansowania wyniesie 85%, ale nie więcej niż równowartość 200 000 euro dla podmiotu na 3 lata podatkowe, z uwzględnieniem kwoty pomocy de </a:t>
            </a:r>
            <a:r>
              <a:rPr lang="pl-PL" sz="1200" dirty="0" err="1">
                <a:solidFill>
                  <a:srgbClr val="000000"/>
                </a:solidFill>
                <a:ea typeface="Calibri"/>
                <a:cs typeface="Calibri"/>
              </a:rPr>
              <a:t>minimis</a:t>
            </a:r>
            <a:r>
              <a:rPr lang="pl-PL" sz="1200" dirty="0">
                <a:solidFill>
                  <a:srgbClr val="000000"/>
                </a:solidFill>
                <a:ea typeface="Calibri"/>
                <a:cs typeface="Calibri"/>
              </a:rPr>
              <a:t> otrzymanej z innego źródła;</a:t>
            </a:r>
            <a:endParaRPr lang="pl-PL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0955" algn="l"/>
              </a:tabLst>
            </a:pPr>
            <a:r>
              <a:rPr lang="pl-PL" sz="1200" dirty="0" smtClean="0">
                <a:ea typeface="Calibri"/>
                <a:cs typeface="Calibri"/>
              </a:rPr>
              <a:t>4. w </a:t>
            </a:r>
            <a:r>
              <a:rPr lang="pl-PL" sz="1200" dirty="0">
                <a:ea typeface="Calibri"/>
                <a:cs typeface="Calibri"/>
              </a:rPr>
              <a:t>przypadku projektu generującego dochód, dla którego dokonano wyliczenia luki finansowej – zgodnie z wyliczeniem, ale nie więcej niż 85%;</a:t>
            </a:r>
            <a:endParaRPr lang="pl-PL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 smtClean="0">
                <a:ea typeface="Calibri"/>
                <a:cs typeface="Calibri"/>
              </a:rPr>
              <a:t>5. w </a:t>
            </a:r>
            <a:r>
              <a:rPr lang="pl-PL" sz="1200" dirty="0">
                <a:ea typeface="Calibri"/>
                <a:cs typeface="Calibri"/>
              </a:rPr>
              <a:t>przypadku projektu częściowo objętego pomocą publiczną, w części nie objętej tą pomocą, jeśli dla tej części dokonano wyliczenia luki finansowej – zgodnie z wyliczeniem ale nie więcej niż 85%, dla części objętej pomocą publiczną – w wysokości wynikającej z reguł pomocy publicznej, ale nie więcej niż 85%;</a:t>
            </a:r>
            <a:endParaRPr lang="pl-PL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 smtClean="0">
                <a:ea typeface="Calibri"/>
                <a:cs typeface="Calibri"/>
              </a:rPr>
              <a:t>6.dla </a:t>
            </a:r>
            <a:r>
              <a:rPr lang="pl-PL" sz="1200" dirty="0">
                <a:ea typeface="Calibri"/>
                <a:cs typeface="Calibri"/>
              </a:rPr>
              <a:t>projektu generującego dochód, w którym występuje pomoc publiczna niewymieniona w art. 61 ust. 8 rozporządzenia ogólnego, wartość dofinansowania wyliczona za pomocą luki finansowej nie może przekroczyć poziomu wynikającego z zasad pomocy publicznej i nie więcej niż 85%.</a:t>
            </a:r>
            <a:endParaRPr lang="pl-PL" sz="1200" dirty="0">
              <a:ea typeface="Calibri"/>
              <a:cs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>
              <a:solidFill>
                <a:srgbClr val="FF0000"/>
              </a:solidFill>
            </a:endParaRPr>
          </a:p>
          <a:p>
            <a:pPr algn="just"/>
            <a:endParaRPr lang="pl-PL" sz="10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FF0000"/>
              </a:solidFill>
            </a:endParaRPr>
          </a:p>
          <a:p>
            <a:pPr algn="just"/>
            <a:endParaRPr lang="pl-PL" sz="1600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2005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l-PL" sz="1600" b="1" dirty="0">
                <a:solidFill>
                  <a:prstClr val="black"/>
                </a:solidFill>
              </a:rPr>
              <a:t>Minimalny wkład własny beneficjenta jako % wydatków kwalifikowalnych</a:t>
            </a:r>
            <a:r>
              <a:rPr lang="pl-PL" sz="1600" b="1" dirty="0" smtClean="0">
                <a:solidFill>
                  <a:prstClr val="black"/>
                </a:solidFill>
              </a:rPr>
              <a:t>: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600" b="1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Minimalny wkład własny Beneficjenta na poziomie projektu wynosi 15% – w przypadku projektów nieobjętych pomocą publiczną albo objętych pomocą </a:t>
            </a:r>
            <a:r>
              <a:rPr lang="pl-PL" sz="1600" i="1" dirty="0">
                <a:solidFill>
                  <a:srgbClr val="000000"/>
                </a:solidFill>
                <a:ea typeface="Calibri"/>
                <a:cs typeface="Calibri"/>
              </a:rPr>
              <a:t>de </a:t>
            </a:r>
            <a:r>
              <a:rPr lang="pl-PL" sz="1600" i="1" dirty="0" err="1">
                <a:solidFill>
                  <a:srgbClr val="000000"/>
                </a:solidFill>
                <a:ea typeface="Calibri"/>
                <a:cs typeface="Calibri"/>
              </a:rPr>
              <a:t>minimis</a:t>
            </a: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.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dirty="0">
                <a:solidFill>
                  <a:srgbClr val="000000"/>
                </a:solidFill>
                <a:ea typeface="Calibri"/>
                <a:cs typeface="Calibri"/>
              </a:rPr>
              <a:t>W przypadku projektów objętych pomocą publiczną: zgodnie z właściwymi przepisami prawa unijnego i krajowego dotyczącego zasad udzielania tej pomocy, obowiązującymi w momencie udzielania wsparcia</a:t>
            </a:r>
            <a:r>
              <a:rPr lang="pl-PL" sz="1600" dirty="0" smtClean="0">
                <a:solidFill>
                  <a:srgbClr val="000000"/>
                </a:solidFill>
                <a:ea typeface="Calibri"/>
                <a:cs typeface="Calibri"/>
              </a:rPr>
              <a:t>.</a:t>
            </a: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600" dirty="0">
                <a:solidFill>
                  <a:prstClr val="black"/>
                </a:solidFill>
                <a:ea typeface="Calibri"/>
                <a:cs typeface="Times New Roman"/>
              </a:rPr>
              <a:t>W przypadku regionalnej pomocy inwestycyjnej beneficjent jest zobowiązany wnieść wkład finansowy w wysokości co najmniej 25 % kosztów kwalifikowalnych, pochodzący ze źródeł własnych lub zewnętrznych źródeł finansowanie w postaci wolnej od wszelkiego publicznego wsparcia finansowego</a:t>
            </a:r>
            <a:endParaRPr lang="pl-PL" sz="16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405456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Wskaźniki:</a:t>
            </a:r>
          </a:p>
          <a:p>
            <a:pPr marL="0" indent="0" algn="just">
              <a:buNone/>
            </a:pPr>
            <a:r>
              <a:rPr lang="pl-PL" sz="1600" dirty="0"/>
              <a:t>W ramach wniosku o dofinansowanie projektu Wnioskodawca określa </a:t>
            </a:r>
            <a:r>
              <a:rPr lang="pl-PL" sz="1600" b="1" dirty="0"/>
              <a:t>wskaźniki służące </a:t>
            </a:r>
            <a:r>
              <a:rPr lang="pl-PL" sz="1600" b="1" dirty="0" smtClean="0"/>
              <a:t>pomiarowi </a:t>
            </a:r>
            <a:r>
              <a:rPr lang="pl-PL" sz="1600" b="1" dirty="0"/>
              <a:t>działań i celów założonych w projekcie.</a:t>
            </a:r>
            <a:r>
              <a:rPr lang="pl-PL" sz="1600" dirty="0"/>
              <a:t> </a:t>
            </a: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/>
              <a:t>W przypadku, gdy w ramach danego Działania uwzględniony został wskaźnik z RPO WD 2014-2020, który odzwierciedla zakres projektu, jego wykazanie dla Wnioskodawcy jest </a:t>
            </a:r>
            <a:r>
              <a:rPr lang="pl-PL" sz="1600" b="1" dirty="0" smtClean="0"/>
              <a:t>obligatoryjne</a:t>
            </a:r>
            <a:r>
              <a:rPr lang="pl-PL" sz="1600" b="1" dirty="0"/>
              <a:t> </a:t>
            </a:r>
            <a:r>
              <a:rPr lang="pl-PL" sz="1600" b="1" i="1" dirty="0" smtClean="0"/>
              <a:t>(oznacza to, że jeśli tylko wskaźnik w jakiś sposób odnosi się do celów projektu – musi być wybrany).</a:t>
            </a:r>
          </a:p>
          <a:p>
            <a:pPr marL="0" indent="0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dirty="0"/>
              <a:t>W ramach wniosku o dofinansowanie Wnioskodawca ma obowiązek uwzględnić </a:t>
            </a:r>
            <a:r>
              <a:rPr lang="pl-PL" sz="1600" b="1" dirty="0"/>
              <a:t>wszystkie adekwatne</a:t>
            </a:r>
            <a:r>
              <a:rPr lang="pl-PL" sz="1600" dirty="0"/>
              <a:t> wskaźniki produktu oraz rezultatu bezpośredniego z listy przedstawionej </a:t>
            </a:r>
            <a:br>
              <a:rPr lang="pl-PL" sz="1600" dirty="0"/>
            </a:br>
            <a:r>
              <a:rPr lang="pl-PL" sz="1600" dirty="0"/>
              <a:t>w </a:t>
            </a:r>
            <a:r>
              <a:rPr lang="pl-PL" sz="1600" dirty="0" smtClean="0"/>
              <a:t>tabelach w załączniku nr 2 do Regulaminu, </a:t>
            </a:r>
            <a:r>
              <a:rPr lang="pl-PL" sz="1600" dirty="0"/>
              <a:t>odpowiadające celowi projektu. Dodatkowo w ramach wniosku </a:t>
            </a:r>
            <a:r>
              <a:rPr lang="pl-PL" sz="1600" dirty="0" smtClean="0"/>
              <a:t>o </a:t>
            </a:r>
            <a:r>
              <a:rPr lang="pl-PL" sz="1600" dirty="0"/>
              <a:t>dofinansowanie Wnioskodawca </a:t>
            </a:r>
            <a:r>
              <a:rPr lang="pl-PL" sz="1600" b="1" dirty="0"/>
              <a:t>może określić inne</a:t>
            </a:r>
            <a:r>
              <a:rPr lang="pl-PL" sz="1600" dirty="0"/>
              <a:t>, dodatkowe wskaźniki specyficzne dla danego projektu, o ile będzie to niezbędne dla prawidłowej realizacji projektu (tzw. wskaźniki projektowe</a:t>
            </a:r>
            <a:r>
              <a:rPr lang="pl-PL" sz="1600" dirty="0" smtClean="0"/>
              <a:t>).</a:t>
            </a:r>
          </a:p>
          <a:p>
            <a:pPr marL="0" indent="0" algn="just">
              <a:buNone/>
            </a:pPr>
            <a:r>
              <a:rPr lang="pl-PL" sz="1600" dirty="0" smtClean="0"/>
              <a:t>W przypadku, np. braku wskaźnika rezultatu bezpośredniego – wskazane jest użycie wskaźnika specyficznego dla </a:t>
            </a:r>
            <a:r>
              <a:rPr lang="pl-PL" sz="1600" dirty="0"/>
              <a:t>projektu (tzw. </a:t>
            </a:r>
            <a:r>
              <a:rPr lang="pl-PL" sz="1600" dirty="0" smtClean="0"/>
              <a:t>wskaźnika projektowego - własnego)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82092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Etapy konkursu: </a:t>
            </a:r>
            <a:endParaRPr lang="pl-PL" sz="1600" b="1" dirty="0"/>
          </a:p>
          <a:p>
            <a:pPr lvl="0" algn="just" fontAlgn="base" hangingPunct="0">
              <a:lnSpc>
                <a:spcPct val="115000"/>
              </a:lnSpc>
            </a:pPr>
            <a:r>
              <a:rPr lang="pl-PL" sz="1600" dirty="0" smtClean="0"/>
              <a:t>Nabór </a:t>
            </a:r>
            <a:r>
              <a:rPr lang="pl-PL" sz="1600" dirty="0"/>
              <a:t>wniosków o dofinansowanie projektu, czyli składanie wniosków o dofinansowanie projektu w wyznaczonym przez IOK </a:t>
            </a:r>
            <a:r>
              <a:rPr lang="pl-PL" sz="1600" dirty="0" smtClean="0"/>
              <a:t>terminie </a:t>
            </a:r>
            <a:r>
              <a:rPr lang="pl-PL" sz="1600" b="1" dirty="0" smtClean="0"/>
              <a:t>(</a:t>
            </a:r>
            <a:r>
              <a:rPr lang="pl-PL" sz="1600" b="1" dirty="0">
                <a:ea typeface="Times New Roman"/>
                <a:cs typeface="Arial"/>
              </a:rPr>
              <a:t>od godz. 8:00 dnia </a:t>
            </a:r>
            <a:r>
              <a:rPr lang="pl-PL" sz="1600" b="1" dirty="0">
                <a:ea typeface="Times New Roman"/>
                <a:cs typeface="Times New Roman"/>
              </a:rPr>
              <a:t>15  lutego 2017 r.</a:t>
            </a:r>
            <a:r>
              <a:rPr lang="pl-PL" sz="1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pl-PL" sz="1600" b="1" dirty="0">
                <a:ea typeface="Times New Roman"/>
                <a:cs typeface="Arial"/>
              </a:rPr>
              <a:t>do godz. 15:00 dnia </a:t>
            </a:r>
            <a:br>
              <a:rPr lang="pl-PL" sz="1600" b="1" dirty="0">
                <a:ea typeface="Times New Roman"/>
                <a:cs typeface="Arial"/>
              </a:rPr>
            </a:br>
            <a:r>
              <a:rPr lang="pl-PL" sz="1600" b="1" dirty="0">
                <a:ea typeface="Times New Roman"/>
                <a:cs typeface="Arial"/>
              </a:rPr>
              <a:t>9 maja 2017 r</a:t>
            </a:r>
            <a:r>
              <a:rPr lang="pl-PL" sz="1600" b="1" dirty="0" smtClean="0">
                <a:ea typeface="Times New Roman"/>
                <a:cs typeface="Arial"/>
              </a:rPr>
              <a:t>.</a:t>
            </a:r>
            <a:r>
              <a:rPr lang="pl-PL" sz="1600" b="1" dirty="0" smtClean="0"/>
              <a:t>)</a:t>
            </a:r>
            <a:r>
              <a:rPr lang="pl-PL" sz="1600" dirty="0" smtClean="0"/>
              <a:t>;</a:t>
            </a:r>
          </a:p>
          <a:p>
            <a:pPr lvl="0" algn="just" fontAlgn="base" hangingPunct="0">
              <a:lnSpc>
                <a:spcPct val="115000"/>
              </a:lnSpc>
            </a:pPr>
            <a:endParaRPr lang="pl-PL" sz="1600" dirty="0"/>
          </a:p>
          <a:p>
            <a:pPr lvl="0" algn="just" fontAlgn="base" hangingPunct="0">
              <a:lnSpc>
                <a:spcPct val="115000"/>
              </a:lnSpc>
            </a:pPr>
            <a:r>
              <a:rPr lang="pl-PL" sz="1400" b="1" dirty="0" smtClean="0"/>
              <a:t>I </a:t>
            </a:r>
            <a:r>
              <a:rPr lang="pl-PL" sz="1400" b="1" dirty="0"/>
              <a:t>etap oceny projektu – ocena formalna</a:t>
            </a:r>
            <a:r>
              <a:rPr lang="pl-PL" sz="1400" dirty="0"/>
              <a:t>, przeprowadzana przez 2 pracowników IOK w terminie do 30 dni od dnia następnego po dniu zakończenia naboru wniosków o dofinansowanie (do oceny formalnej zostaną dopuszczone wnioski o dofinansowanie, które wpłynęły do IOK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400" dirty="0"/>
              <a:t>w terminie określonym w regulaminie konkursu), </a:t>
            </a:r>
            <a:r>
              <a:rPr lang="pl-PL" sz="1400" dirty="0" smtClean="0"/>
              <a:t>termin </a:t>
            </a:r>
            <a:r>
              <a:rPr lang="pl-PL" sz="1400" dirty="0"/>
              <a:t>oceny jest zawieszany na czas wprowadzania przez Wnioskodawcę wymaganych popraw i/lub uzupełnień do wniosku, wystąpienia o opinię w sprawie zagadnień związanych z ocenianym projektem lub zwróceniem się do Wnioskodawcy o wyjaśnienia. </a:t>
            </a:r>
            <a:r>
              <a:rPr lang="pl-PL" sz="1400" dirty="0" smtClean="0"/>
              <a:t>Możliwość </a:t>
            </a:r>
            <a:r>
              <a:rPr lang="pl-PL" sz="1400" dirty="0"/>
              <a:t>dokonania jednorazowej korekty kryterium odbywa się na wezwanie IOK oraz w terminie przez nią podanym.</a:t>
            </a:r>
          </a:p>
          <a:p>
            <a:pPr lvl="0" algn="just" fontAlgn="base" hangingPunct="0">
              <a:lnSpc>
                <a:spcPct val="115000"/>
              </a:lnSpc>
            </a:pPr>
            <a:endParaRPr lang="pl-PL" sz="1400" dirty="0"/>
          </a:p>
          <a:p>
            <a:pPr lvl="0" algn="just" fontAlgn="base" hangingPunct="0">
              <a:lnSpc>
                <a:spcPct val="115000"/>
              </a:lnSpc>
            </a:pPr>
            <a:r>
              <a:rPr lang="pl-PL" sz="1400" b="1" dirty="0" smtClean="0"/>
              <a:t>II </a:t>
            </a:r>
            <a:r>
              <a:rPr lang="pl-PL" sz="1400" b="1" dirty="0"/>
              <a:t>etap oceny projektu – ocena merytoryczna </a:t>
            </a:r>
            <a:r>
              <a:rPr lang="pl-PL" sz="1400" dirty="0"/>
              <a:t>(do oceny merytorycznej zostaną dopuszczone wnioski o dofinansowanie po uzyskaniu pozytywnego wyniku oceny formalnej): </a:t>
            </a:r>
            <a:r>
              <a:rPr lang="pl-PL" sz="1400" dirty="0" smtClean="0"/>
              <a:t>obejmująca </a:t>
            </a:r>
            <a:r>
              <a:rPr lang="pl-PL" sz="1400" b="1" dirty="0" smtClean="0"/>
              <a:t>ocenę </a:t>
            </a:r>
            <a:r>
              <a:rPr lang="pl-PL" sz="1400" b="1" dirty="0"/>
              <a:t>finansowo-ekonomiczną </a:t>
            </a:r>
            <a:r>
              <a:rPr lang="pl-PL" sz="1400" dirty="0"/>
              <a:t>projektu w zakresie spełnienia przez projekt kryteriów obligatoryjnych i punktowych, dokonywana przez 2 ekspertów zewnętrznych, o których mowa w art. 49 ustawy wdrożeniowej, z dziedziny „Analiza ekonomiczno-finansowa” </a:t>
            </a:r>
            <a:r>
              <a:rPr lang="pl-PL" sz="1400" dirty="0" smtClean="0"/>
              <a:t>oraz </a:t>
            </a:r>
            <a:r>
              <a:rPr lang="pl-PL" sz="1400" b="1" dirty="0" smtClean="0"/>
              <a:t>ocenę </a:t>
            </a:r>
            <a:r>
              <a:rPr lang="pl-PL" sz="1400" b="1" dirty="0"/>
              <a:t>spełnienia przez projekt obligatoryjnych i punktowych kryteriów merytorycznych </a:t>
            </a:r>
            <a:r>
              <a:rPr lang="pl-PL" sz="1400" dirty="0"/>
              <a:t>ogólnych oraz kryteriów merytorycznych specyficznych, dokonywana przez 2 ekspertów zewnętrznych, o których mowa w art. 49 ustawy wdrożeniowej, z dziedziny „Rozwój usług elektronicznych” - do 40 dni od zakończenia oceny formalnej.</a:t>
            </a:r>
          </a:p>
          <a:p>
            <a:pPr lvl="0" algn="just" fontAlgn="base" hangingPunct="0">
              <a:lnSpc>
                <a:spcPct val="115000"/>
              </a:lnSpc>
            </a:pPr>
            <a:endParaRPr lang="pl-PL" sz="1600" dirty="0">
              <a:solidFill>
                <a:srgbClr val="FF0000"/>
              </a:solidFill>
            </a:endParaRPr>
          </a:p>
          <a:p>
            <a:pPr lvl="0" algn="just" fontAlgn="base" hangingPunct="0">
              <a:lnSpc>
                <a:spcPct val="115000"/>
              </a:lnSpc>
            </a:pPr>
            <a:endParaRPr lang="pl-PL" sz="1600" dirty="0">
              <a:solidFill>
                <a:srgbClr val="FF0000"/>
              </a:solidFill>
            </a:endParaRPr>
          </a:p>
          <a:p>
            <a:pPr lvl="0" algn="just" fontAlgn="base" hangingPunct="0">
              <a:lnSpc>
                <a:spcPct val="115000"/>
              </a:lnSpc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36134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Rozstrzygnięcie konkursu</a:t>
            </a:r>
            <a:r>
              <a:rPr lang="pl-PL" sz="1600" dirty="0"/>
              <a:t> – zatwierdzenie przez Zarząd Województwa Dolnośląskiego „Listy ocenionych projektów”.</a:t>
            </a: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algn="just"/>
            <a:r>
              <a:rPr lang="pl-PL" sz="1600" b="1" dirty="0"/>
              <a:t>Termin, miejsce </a:t>
            </a:r>
            <a:r>
              <a:rPr lang="pl-PL" sz="1600" b="1" dirty="0" smtClean="0"/>
              <a:t>i </a:t>
            </a:r>
            <a:r>
              <a:rPr lang="pl-PL" sz="1600" b="1" dirty="0"/>
              <a:t>forma składania wniosków o dofinansowanie </a:t>
            </a:r>
            <a:r>
              <a:rPr lang="pl-PL" sz="1600" b="1" dirty="0" smtClean="0"/>
              <a:t>projektu:</a:t>
            </a:r>
          </a:p>
          <a:p>
            <a:pPr algn="just"/>
            <a:endParaRPr lang="pl-PL" sz="1600" b="1" dirty="0" smtClean="0"/>
          </a:p>
          <a:p>
            <a:pPr marL="285750" indent="-285750" algn="just" fontAlgn="base" hangingPunct="0">
              <a:buFont typeface="Wingdings" panose="05000000000000000000" pitchFamily="2" charset="2"/>
              <a:buChar char="Ø"/>
            </a:pPr>
            <a:r>
              <a:rPr lang="pl-PL" sz="1600" dirty="0"/>
              <a:t>Wnioskodawca wypełnia wniosek o dofinansowanie za pośrednictwem aplikacji – Generator wniosków </a:t>
            </a:r>
            <a:r>
              <a:rPr lang="pl-PL" sz="1600" dirty="0" smtClean="0"/>
              <a:t>o </a:t>
            </a:r>
            <a:r>
              <a:rPr lang="pl-PL" sz="1600" dirty="0"/>
              <a:t>dofinansowanie EFRR – dostępny na stronie </a:t>
            </a:r>
            <a:r>
              <a:rPr lang="pl-PL" sz="1600" u="sng" dirty="0">
                <a:hlinkClick r:id="rId3"/>
              </a:rPr>
              <a:t>https://snow-umwd.dolnyslask.pl</a:t>
            </a:r>
            <a:r>
              <a:rPr lang="pl-PL" sz="1600" dirty="0"/>
              <a:t> 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przesyła do IOK </a:t>
            </a:r>
            <a:r>
              <a:rPr lang="pl-PL" sz="1600" dirty="0" smtClean="0"/>
              <a:t>w </a:t>
            </a:r>
            <a:r>
              <a:rPr lang="pl-PL" sz="1600" dirty="0"/>
              <a:t>ramach niniejszego konkursu w terminie </a:t>
            </a:r>
            <a:r>
              <a:rPr lang="pl-PL" sz="1600" b="1" dirty="0"/>
              <a:t>od godz. 8:00 dnia 15  lutego 2017 r. do godz. 15:00 dnia </a:t>
            </a:r>
            <a:r>
              <a:rPr lang="pl-PL" sz="1600" b="1" dirty="0" smtClean="0"/>
              <a:t>9 </a:t>
            </a:r>
            <a:r>
              <a:rPr lang="pl-PL" sz="1600" b="1" dirty="0"/>
              <a:t>maja 2017 r</a:t>
            </a:r>
            <a:r>
              <a:rPr lang="pl-PL" sz="1600" b="1" dirty="0" smtClean="0"/>
              <a:t>.</a:t>
            </a:r>
          </a:p>
          <a:p>
            <a:pPr marL="285750" indent="-285750" algn="just" fontAlgn="base" hangingPunct="0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Ponadto </a:t>
            </a:r>
            <a:r>
              <a:rPr lang="pl-PL" sz="1600" dirty="0"/>
              <a:t>w ww. terminie (do godz. 15:00 dnia </a:t>
            </a:r>
            <a:r>
              <a:rPr lang="pl-PL" sz="1600" b="1" dirty="0"/>
              <a:t>9 maja 2017 r.</a:t>
            </a:r>
            <a:r>
              <a:rPr lang="pl-PL" sz="1600" dirty="0"/>
              <a:t>)</a:t>
            </a:r>
            <a:r>
              <a:rPr lang="pl-PL" sz="1600" b="1" dirty="0"/>
              <a:t> </a:t>
            </a:r>
            <a:r>
              <a:rPr lang="pl-PL" sz="1600" dirty="0"/>
              <a:t>do siedziby IOK należy dostarczyć jeden egzemplarz wydrukowanej z aplikacji Generator wniosków </a:t>
            </a:r>
            <a:r>
              <a:rPr lang="pl-PL" sz="1600" b="1" dirty="0"/>
              <a:t>papierowej wersji wniosku</a:t>
            </a:r>
            <a:r>
              <a:rPr lang="pl-PL" sz="1600" dirty="0"/>
              <a:t> </a:t>
            </a:r>
            <a:br>
              <a:rPr lang="pl-PL" sz="1600" dirty="0"/>
            </a:br>
            <a:r>
              <a:rPr lang="pl-PL" sz="1600" b="1" dirty="0"/>
              <a:t>o dofinansowanie</a:t>
            </a:r>
            <a:r>
              <a:rPr lang="pl-PL" sz="1600" dirty="0"/>
              <a:t>, opatrzonej czytelnym podpisem/-</a:t>
            </a:r>
            <a:r>
              <a:rPr lang="pl-PL" sz="1600" dirty="0" err="1"/>
              <a:t>ami</a:t>
            </a:r>
            <a:r>
              <a:rPr lang="pl-PL" sz="1600" dirty="0"/>
              <a:t> lub parafą i z pieczęcią imienną osoby/-</a:t>
            </a:r>
            <a:r>
              <a:rPr lang="pl-PL" sz="1600" dirty="0" err="1"/>
              <a:t>ób</a:t>
            </a:r>
            <a:r>
              <a:rPr lang="pl-PL" sz="1600" dirty="0"/>
              <a:t> uprawnionej/-</a:t>
            </a:r>
            <a:r>
              <a:rPr lang="pl-PL" sz="1600" dirty="0" err="1"/>
              <a:t>ych</a:t>
            </a:r>
            <a:r>
              <a:rPr lang="pl-PL" sz="1600" dirty="0"/>
              <a:t> do reprezentowania Wnioskodawcy, wraz z podpisanymi załącznikami (za wyjątkiem wymaganej – w postaci arkuszy kalkulacyjnych w formacie Excel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aktywnymi formułami – analizy finansowej, którą należy przedłożyć na nośniku CD</a:t>
            </a:r>
            <a:r>
              <a:rPr lang="pl-PL" sz="16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600" dirty="0"/>
          </a:p>
          <a:p>
            <a:endParaRPr lang="pl-PL" sz="1600" b="1" dirty="0" smtClean="0"/>
          </a:p>
          <a:p>
            <a:endParaRPr lang="pl-PL" sz="1600" b="1" dirty="0"/>
          </a:p>
          <a:p>
            <a:r>
              <a:rPr lang="pl-PL" sz="1600" b="1" dirty="0" smtClean="0"/>
              <a:t>Za </a:t>
            </a:r>
            <a:r>
              <a:rPr lang="pl-PL" sz="1600" b="1" dirty="0"/>
              <a:t>datę wpływu wniosku o dofinansowanie do IOK uznaje się datę wpływu wersji papierowej</a:t>
            </a:r>
            <a:r>
              <a:rPr lang="pl-PL" sz="1600" dirty="0"/>
              <a:t>. </a:t>
            </a:r>
            <a:endParaRPr lang="pl-PL" sz="1600" b="1" dirty="0"/>
          </a:p>
          <a:p>
            <a:pPr algn="just"/>
            <a:endParaRPr lang="pl-PL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600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79552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100" b="1" dirty="0">
                <a:solidFill>
                  <a:prstClr val="black"/>
                </a:solidFill>
              </a:rPr>
              <a:t>Kryteria </a:t>
            </a:r>
            <a:r>
              <a:rPr lang="pl-PL" sz="2100" b="1" dirty="0" smtClean="0">
                <a:solidFill>
                  <a:prstClr val="black"/>
                </a:solidFill>
              </a:rPr>
              <a:t>wyboru projektów</a:t>
            </a:r>
          </a:p>
          <a:p>
            <a:pPr marL="0" indent="0">
              <a:buNone/>
            </a:pPr>
            <a:endParaRPr lang="pl-PL" sz="1800" b="1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 algn="just" eaLnBrk="0" fontAlgn="base" hangingPunct="0">
              <a:buNone/>
            </a:pP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Należy podkreślić, że kryteria w zakresie </a:t>
            </a:r>
            <a:r>
              <a:rPr lang="pl-PL" sz="2200" b="1" dirty="0">
                <a:solidFill>
                  <a:srgbClr val="212121"/>
                </a:solidFill>
                <a:ea typeface="Calibri"/>
                <a:cs typeface="Times New Roman"/>
              </a:rPr>
              <a:t>Działania 2.1</a:t>
            </a: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, </a:t>
            </a:r>
            <a:r>
              <a:rPr lang="pl-PL" sz="2200" u="sng" dirty="0">
                <a:solidFill>
                  <a:srgbClr val="212121"/>
                </a:solidFill>
                <a:ea typeface="Calibri"/>
                <a:cs typeface="Times New Roman"/>
              </a:rPr>
              <a:t>przede wszystkim </a:t>
            </a: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wypracowane są na podstawie rekomendacji</a:t>
            </a:r>
            <a:r>
              <a:rPr lang="pl-PL" sz="2200" b="1" i="1" dirty="0">
                <a:solidFill>
                  <a:srgbClr val="212121"/>
                </a:solidFill>
                <a:ea typeface="Calibri"/>
                <a:cs typeface="Times New Roman"/>
              </a:rPr>
              <a:t> Zespołu ds. koordynacji działań w obszarze e-administracji, udostępniania informacji sektora publicznego oraz rozwoju kompetencji cyfrowych</a:t>
            </a: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. </a:t>
            </a:r>
          </a:p>
          <a:p>
            <a:pPr marL="0" lvl="0" indent="0" algn="just" eaLnBrk="0" fontAlgn="base" hangingPunct="0">
              <a:buNone/>
            </a:pPr>
            <a:endParaRPr lang="pl-PL" sz="2200" dirty="0">
              <a:solidFill>
                <a:srgbClr val="212121"/>
              </a:solidFill>
              <a:ea typeface="Calibri"/>
              <a:cs typeface="Times New Roman"/>
            </a:endParaRPr>
          </a:p>
          <a:p>
            <a:pPr marL="0" lvl="0" indent="0" algn="just" eaLnBrk="0" fontAlgn="base" hangingPunct="0">
              <a:buNone/>
            </a:pPr>
            <a:r>
              <a:rPr lang="pl-PL" sz="2200" dirty="0" smtClean="0">
                <a:solidFill>
                  <a:srgbClr val="212121"/>
                </a:solidFill>
                <a:ea typeface="Calibri"/>
                <a:cs typeface="Times New Roman"/>
              </a:rPr>
              <a:t>Celem </a:t>
            </a: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Zespołu jest koordynacja na poziomie krajowym i regionalnym działań z zakresu e-administracji, udostępniania informacji sektora publicznego oraz rozwoju kompetencji cyfrowych realizowanych z udziałem środków publicznych. Do zadań Zespołu należy m.in.  opracowanie i uzgadnianie rekomendacji dla właściwych instytucji zarządzających i komitetów monitorujących dotyczących kryteriów wyboru projektów. </a:t>
            </a:r>
            <a:endParaRPr lang="pl-PL" sz="2200" dirty="0" smtClean="0">
              <a:solidFill>
                <a:srgbClr val="212121"/>
              </a:solidFill>
              <a:ea typeface="Calibri"/>
              <a:cs typeface="Times New Roman"/>
            </a:endParaRPr>
          </a:p>
          <a:p>
            <a:pPr marL="0" lvl="0" indent="0" algn="just" eaLnBrk="0" fontAlgn="base" hangingPunct="0">
              <a:buNone/>
            </a:pPr>
            <a:endParaRPr lang="pl-PL" sz="2200" dirty="0">
              <a:solidFill>
                <a:srgbClr val="212121"/>
              </a:solidFill>
              <a:ea typeface="Calibri"/>
              <a:cs typeface="Times New Roman"/>
            </a:endParaRPr>
          </a:p>
          <a:p>
            <a:pPr marL="0" lvl="0" indent="0" algn="just" eaLnBrk="0" fontAlgn="base" hangingPunct="0">
              <a:buNone/>
            </a:pPr>
            <a:r>
              <a:rPr lang="pl-PL" sz="2200" b="1" dirty="0">
                <a:solidFill>
                  <a:srgbClr val="212121"/>
                </a:solidFill>
                <a:ea typeface="Calibri"/>
                <a:cs typeface="Times New Roman"/>
              </a:rPr>
              <a:t>Dodatkowo obszar zdrowia stanowi przedmiot silnej koordynacji na poziomie krajowym. </a:t>
            </a: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Zgodnie z Umową Partnerstwa, głównym narzędziem koordynacji interwencji ze środków UE jest </a:t>
            </a:r>
            <a:r>
              <a:rPr lang="pl-PL" sz="2200" b="1" i="1" dirty="0">
                <a:solidFill>
                  <a:srgbClr val="212121"/>
                </a:solidFill>
                <a:ea typeface="Calibri"/>
                <a:cs typeface="Times New Roman"/>
              </a:rPr>
              <a:t>Komitet Sterujący ds. koordynacji interwencji EFSI w sektorze zdrowia</a:t>
            </a:r>
            <a:r>
              <a:rPr lang="pl-PL" sz="2200" dirty="0">
                <a:solidFill>
                  <a:srgbClr val="212121"/>
                </a:solidFill>
                <a:ea typeface="Calibri"/>
                <a:cs typeface="Times New Roman"/>
              </a:rPr>
              <a:t>. Celem koordynacji jest zapewnienie właściwego ukierunkowania interwencji, zapobieganie ich nakładaniu się, zapewnienie efektywności kosztowej oraz precyzyjne dostosowanie interwencji do zidentyfikowanych, na poziomie kraju i poszczególnych regionów, potrzeb.</a:t>
            </a:r>
          </a:p>
          <a:p>
            <a:pPr marL="0" lvl="0" indent="0" algn="just" eaLnBrk="0" fontAlgn="base" hangingPunct="0">
              <a:buNone/>
            </a:pPr>
            <a:endParaRPr lang="pl-PL" sz="2200" dirty="0">
              <a:solidFill>
                <a:srgbClr val="212121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848658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600" b="1" dirty="0" smtClean="0">
              <a:solidFill>
                <a:prstClr val="black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W </a:t>
            </a:r>
            <a:r>
              <a:rPr lang="pl-PL" sz="2000" b="1" dirty="0">
                <a:solidFill>
                  <a:prstClr val="black"/>
                </a:solidFill>
                <a:latin typeface="Arial" charset="0"/>
              </a:rPr>
              <a:t>kryteriach specyficznym, w przypadku Działania 2.1 </a:t>
            </a:r>
            <a:r>
              <a:rPr lang="pl-PL" sz="2000" b="1" u="sng" dirty="0">
                <a:solidFill>
                  <a:prstClr val="black"/>
                </a:solidFill>
                <a:latin typeface="Arial" charset="0"/>
              </a:rPr>
              <a:t>nie występują </a:t>
            </a:r>
            <a:r>
              <a:rPr lang="pl-PL" sz="2000" b="1" u="sng" dirty="0" smtClean="0">
                <a:solidFill>
                  <a:prstClr val="black"/>
                </a:solidFill>
                <a:latin typeface="Arial" charset="0"/>
              </a:rPr>
              <a:t>specyficzne </a:t>
            </a:r>
            <a:r>
              <a:rPr lang="pl-PL" sz="2000" b="1" u="sng" dirty="0">
                <a:solidFill>
                  <a:prstClr val="black"/>
                </a:solidFill>
                <a:latin typeface="Arial" charset="0"/>
              </a:rPr>
              <a:t>kryteria </a:t>
            </a:r>
            <a:r>
              <a:rPr lang="pl-PL" sz="2000" b="1" u="sng" dirty="0" smtClean="0">
                <a:solidFill>
                  <a:prstClr val="black"/>
                </a:solidFill>
                <a:latin typeface="Arial" charset="0"/>
              </a:rPr>
              <a:t>formalne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Ocena </a:t>
            </a:r>
            <a:r>
              <a:rPr lang="pl-PL" sz="2000" b="1" dirty="0">
                <a:solidFill>
                  <a:prstClr val="black"/>
                </a:solidFill>
                <a:latin typeface="Arial" charset="0"/>
              </a:rPr>
              <a:t>merytoryczna stanowi ostatni element oceny projektów -  w Działaniu 2.1. </a:t>
            </a: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- </a:t>
            </a:r>
            <a:r>
              <a:rPr lang="pl-PL" sz="2000" b="1" dirty="0">
                <a:solidFill>
                  <a:prstClr val="black"/>
                </a:solidFill>
                <a:latin typeface="Arial" charset="0"/>
              </a:rPr>
              <a:t>nie występuje ocena strategiczna.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000" b="1" dirty="0">
              <a:solidFill>
                <a:prstClr val="black"/>
              </a:solidFill>
              <a:latin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Liczba </a:t>
            </a:r>
            <a:r>
              <a:rPr lang="pl-PL" sz="2000" b="1" dirty="0">
                <a:solidFill>
                  <a:prstClr val="black"/>
                </a:solidFill>
                <a:latin typeface="Arial" charset="0"/>
              </a:rPr>
              <a:t>możliwych do zdobycia </a:t>
            </a: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punktów </a:t>
            </a:r>
            <a:r>
              <a:rPr lang="pl-PL" sz="2000" b="1" u="sng" kern="50" dirty="0" smtClean="0">
                <a:ea typeface="Times New Roman"/>
                <a:cs typeface="Tahoma"/>
              </a:rPr>
              <a:t>Kryteriach </a:t>
            </a:r>
            <a:r>
              <a:rPr lang="pl-PL" sz="2000" b="1" u="sng" kern="50" dirty="0">
                <a:ea typeface="Times New Roman"/>
                <a:cs typeface="Tahoma"/>
              </a:rPr>
              <a:t>merytoryczne </a:t>
            </a:r>
            <a:r>
              <a:rPr lang="pl-PL" sz="2000" b="1" u="sng" kern="50" dirty="0" smtClean="0">
                <a:ea typeface="Times New Roman"/>
                <a:cs typeface="Tahoma"/>
              </a:rPr>
              <a:t>specyficznych:</a:t>
            </a: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 63</a:t>
            </a:r>
            <a:endParaRPr lang="pl-PL" sz="2000" b="1" dirty="0">
              <a:solidFill>
                <a:prstClr val="black"/>
              </a:solidFill>
              <a:latin typeface="Arial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394891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30657"/>
              </p:ext>
            </p:extLst>
          </p:nvPr>
        </p:nvGraphicFramePr>
        <p:xfrm>
          <a:off x="457200" y="1556793"/>
          <a:ext cx="8229599" cy="4541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Projekt jest realizowany zgodnie z wymaganiami w zakresie interoperacyjności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wnioskodawca powinien opisać, w jaki sposób wszystkie systemy teleinformatyczne w ramach projektu spełniają wymagania dotyczące interoperacyjności wskazane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Rozporządzeniu Rady Ministrów z dnia 12 kwietnia 2012 r. </a:t>
                      </a:r>
                      <a:r>
                        <a:rPr lang="pl-PL" sz="11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sprawie Krajowych Ram Interoperacyjności, minimalnych </a:t>
                      </a:r>
                      <a:r>
                        <a:rPr lang="pl-PL" sz="1100" i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wymagań </a:t>
                      </a:r>
                      <a:r>
                        <a:rPr lang="pl-PL" sz="11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dla rejestrów publicznych i wymiany informacji w postaci elektronicznej oraz minimalnych wymagań dla systemów teleinformatycznych.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Wymóg dotyczy także wnioskodawców, którzy pod względem podmiotowym nie podlegają KRI.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Dodatkowo dla projektów z obszaru </a:t>
                      </a:r>
                      <a:r>
                        <a:rPr lang="pl-PL" sz="11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geoinformacji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zastosowanie będą miały zapisy Ustawy z dnia 4 marca 2010 r. 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o infrastrukturze informacji przestrzennej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(Dz. U. Nr 76, poz. 489 z </a:t>
                      </a:r>
                      <a:r>
                        <a:rPr lang="pl-PL" sz="1100" i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późn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. zm.).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Dodatkowo w obszarze  dot. e-zdrowia realizacja projektu  będzie zgodna z Ustawą z dnia 28 kwietnia 2011 r. 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o systemie informacji w ochronie zdrowia (Dz. U. Nr 113, poz. 657 z </a:t>
                      </a:r>
                      <a:r>
                        <a:rPr lang="pl-PL" sz="1100" i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późn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. zm.).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obligatoryjne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136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779796"/>
              </p:ext>
            </p:extLst>
          </p:nvPr>
        </p:nvGraphicFramePr>
        <p:xfrm>
          <a:off x="457200" y="1556793"/>
          <a:ext cx="8229599" cy="3836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2.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Projekt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jest przygotowany do realizacji pod względem zgodności </a:t>
                      </a:r>
                      <a:b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 otoczeniem prawnym.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ramach kryterium wnioskodawca powinien, poprzez przedstawienie odpowiednich analiz możliwości realizacji projektu i usług objętych projektem na podstawie  obowiązujących przepisów prawa, wykazać gotowość do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realizacji projektu w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istniejącym otoczeniu prawnym.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oświadczenia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obligatoryjne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95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06697"/>
              </p:ext>
            </p:extLst>
          </p:nvPr>
        </p:nvGraphicFramePr>
        <p:xfrm>
          <a:off x="457200" y="1556793"/>
          <a:ext cx="8229599" cy="3836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3.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Zapewnienie </a:t>
                      </a:r>
                      <a:r>
                        <a:rPr lang="pl-PL" sz="11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interooperacyjności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 platformą krajową P1 lub P2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(dotyczy tylko projektów z zakresu e-zdrowia)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W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ramach kryterium wnioskodawca powinien wykazać, że projekt polegający na stworzeniu Systemu Informacji Medycznej oraz świadczeniu e-usług dla obywateli zapewni efektywną współpracę z platformą krajową P1 lub P2 nie dublując przy tym ich funkcjonalności, zgodnie z rekomendacjami Komitetu Sterującego ds. EFSI.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Tak/Nie/Nie dotyczy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obligatoryjne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6860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 smtClean="0"/>
          </a:p>
          <a:p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51520" y="622078"/>
            <a:ext cx="8352928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b="1" u="sng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b="1" u="sng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Typy </a:t>
            </a:r>
            <a:r>
              <a:rPr lang="pl-PL" b="1" u="sng" dirty="0">
                <a:solidFill>
                  <a:prstClr val="black"/>
                </a:solidFill>
                <a:cs typeface="Arial" panose="020B0604020202020204" pitchFamily="34" charset="0"/>
              </a:rPr>
              <a:t>projektu: </a:t>
            </a:r>
            <a:r>
              <a:rPr lang="pl-PL" dirty="0">
                <a:solidFill>
                  <a:prstClr val="black"/>
                </a:solidFill>
                <a:cs typeface="Arial" panose="020B0604020202020204" pitchFamily="34" charset="0"/>
              </a:rPr>
              <a:t> 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Przedmiotem konkursu są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: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dirty="0" smtClean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Przedsięwzięcia 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szczebla regionalnego i lokalnego 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dotyczące zwiększenia dostępu i jakości e-usług: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6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 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2.1. A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Tworzenie lub rozwój (poprawa e-dojrzałości) e-usług publicznych (A2B, A2C), tj. projekty m.in. :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a)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	zakładające rozwój elektronicznych usług publicznych w zakresie e-kultury;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b)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	zakładające rozwój elektronicznych usług publicznych w zakresie dostępu do informacji przestrzennej, np. GIS;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c)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	zakładające rozwój elektronicznych usług publicznych w zakresie bezpieczeństwa kryzysowego;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e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)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	zakładające rozwój elektronicznych usług publicznych w zakresie e-administracji.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 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Kategoriami interwencji (zakresem interwencji) dla niniejszego typu projektu są kategorie: 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078, </a:t>
            </a:r>
            <a:r>
              <a:rPr lang="pl-PL" sz="16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101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600" b="1" dirty="0" smtClean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660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b="1" dirty="0" smtClean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001759"/>
              </p:ext>
            </p:extLst>
          </p:nvPr>
        </p:nvGraphicFramePr>
        <p:xfrm>
          <a:off x="457200" y="1124744"/>
          <a:ext cx="8229599" cy="5035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Założenia projektu </a:t>
                      </a:r>
                      <a:b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są zgodne ze zdiagnozowanymi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potrzebami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grup interesariuszy e-usług (w przypadku e-usług</a:t>
                      </a: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pl-PL" sz="11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lvl="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 startAt="2"/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grup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docelowych </a:t>
                      </a: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(w przypadku projektów w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których udostępniane są informacje sektora publicznego) 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5778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l-PL" sz="1100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5778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l-PL" sz="11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</a:t>
                      </a:r>
                      <a:r>
                        <a:rPr lang="pl-PL" sz="11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) </a:t>
                      </a: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należy wykazać, że została przeprowadzona rzetelna identyfikacja grup interesariuszy tworzonych lub rozwijanych usług oraz potrzeb interesariuszy.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endParaRPr lang="pl-PL" sz="1100" dirty="0">
                        <a:effectLst/>
                        <a:latin typeface="Calibri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b)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należy wykazać, że została przeprowadzona rzetelna identyfikacja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grup docelowych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i ich potrzeb (zarówno aktualnych, jak i prognozowanych). Należy również opisać, w jaki sposób wnioski z analizy potrzeb grup docelowych wpłynęły na przyjęty w projekcie zakres i sposób udostępniania informacji sektora publicznego.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Oceniane będzie również dopasowanie projektu do potrzeb interesariuszy tworzonych lub rozwijanych usług, w szczególności poprzez uwzględnienie wytycznych WCAG 2.0 co najmniej na poziomie wskazanym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Kryterium obligatoryjne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3069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b="1" dirty="0" smtClean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573477"/>
              </p:ext>
            </p:extLst>
          </p:nvPr>
        </p:nvGraphicFramePr>
        <p:xfrm>
          <a:off x="457200" y="2070711"/>
          <a:ext cx="8229599" cy="4224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176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Założenia projektu </a:t>
                      </a:r>
                      <a:b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są zgodne ze zdiagnozowanymi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potrzebami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grup interesariuszy e-usług (w przypadku e-usług)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ad. a)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Oceniane będzie, czy wnioskodawca: 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- zidentyfikował grupy interesariuszy dla każdej usługi objętej zakresem projektu tj. opisał grupy interesariuszy w tym podał ich liczebność – w przypadku usług A2B i A2C zwłaszcza liczbę osób, które będą potencjalnym odbiorcą danej usługi, w przypadku usług A2A liczbę podmiotów, które będą potencjalnym odbiorcą danej usługi;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- przedstawił wyniki analiz dotyczących potrzeb, możliwości, ograniczeń i planowanych korzyści dla ww. grup interesariuszy oraz opisał w jaki sposób wnioski z analiz przełożyły się na cel i zakres projektu.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W przypadku, gdy usługi objęte projektem są obecnie świadczone </a:t>
                      </a:r>
                      <a:b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i dzięki realizacji projektu mają zostać zmodyfikowane, wnioskodawca powinien przedstawić wyniki analiz  dotychczasowego wykorzystania usług (w tym podać co najmniej ilość </a:t>
                      </a:r>
                      <a:r>
                        <a:rPr kumimoji="0" lang="pl-PL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wykonań</a:t>
                      </a: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każdej z usług objętych projektem w ujęciu rocznym oraz wskazać kluczowe czynniki wpływające na stopień  wykorzystania usług).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Dla usług A2B i A2C w opisie należy przedstawić oczekiwania interesariuszy w zakresie poprawy funkcjonalności oraz e-dojrzałości   usług;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- zadeklarował, że interfejsy i treści systemów informatycznych służących do świadczenia usług objętych projektem będą projektowane i budowane z uwzględnieniem wytycznych Web Content Accessibility </a:t>
                      </a:r>
                      <a:r>
                        <a:rPr kumimoji="0" lang="pl-PL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Guidelines</a:t>
                      </a:r>
                      <a:r>
                        <a:rPr kumimoji="0" lang="pl-P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2.0 (WCAG 2.0 ) co najmniej na poziomie wskazanym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kumimoji="0" lang="pl-P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Tak/Nie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Kryterium obligatoryjne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(spełnienie jest niezbędne dla możliwości otrzymania dofinansowania)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Niespełnienie kryterium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odrzucenie wniosku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988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b="1" dirty="0" smtClean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75475"/>
              </p:ext>
            </p:extLst>
          </p:nvPr>
        </p:nvGraphicFramePr>
        <p:xfrm>
          <a:off x="457200" y="2070711"/>
          <a:ext cx="8229599" cy="4140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176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Założenia projektu </a:t>
                      </a:r>
                      <a:b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są zgodne ze zdiagnozowanymi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potrzebami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 startAt="2"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grup docelowych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(w przypadku projektów w których udostępniane są informacje sektora publicznego)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ad. b) </a:t>
                      </a:r>
                      <a:endParaRPr lang="pl-PL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Oceniane będzie, czy wnioskodawca: </a:t>
                      </a:r>
                      <a:endParaRPr lang="pl-PL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zidentyfikował grupy docelowe, dla których udostępnia się cyfrowo ISP;</a:t>
                      </a:r>
                      <a:endParaRPr lang="pl-PL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przedstawił analizy dotyczące potrzeb (aktualnych/prognozowanych), możliwości, ograniczeń </a:t>
                      </a:r>
                      <a:b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i planowanych korzyści dla ww. grup docelowych;</a:t>
                      </a:r>
                      <a:endParaRPr lang="pl-PL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dokonał analizy stopnia dotychczasowego dostępu i zakresu korzystania przez grupy docelowe z ISP, które mają zostać udostępniane cyfrowo w obszarze objętym projektem, oraz kluczowych czynników wpływających na stopień wykorzystania;</a:t>
                      </a:r>
                      <a:endParaRPr lang="pl-PL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Symbol"/>
                        <a:buChar char=""/>
                      </a:pPr>
                      <a:r>
                        <a:rPr lang="pl-PL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wykazał w jaki sposób wnioski z analizy grup docelowych oraz ich potrzeb, możliwości, ograniczeń i planowanych korzyści, wpłynęły na wybór przyjętych w projekcie zakresu oraz sposobów udostępniania ISP. </a:t>
                      </a:r>
                      <a:endParaRPr lang="pl-PL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Tak/Nie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Kryterium obligatoryjne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(spełnienie jest niezbędne dla możliwości otrzymania dofinansowania)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Niespełnienie kryterium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odrzucenie wniosku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53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b="1" dirty="0" smtClean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17638"/>
              </p:ext>
            </p:extLst>
          </p:nvPr>
        </p:nvGraphicFramePr>
        <p:xfrm>
          <a:off x="457200" y="1124745"/>
          <a:ext cx="8229599" cy="5544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197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347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5.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Bezpieczeństwo wdrażanych systemów informatycznych oraz przetwarzania danych zgodnie z obowiązującym prawem.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wnioskodawca powinien wykazać zgodność standardów bezpieczeństwa wdrażanych systemów informatycznych oraz przetwarzania danych zgodnie z obowiązującym prawem, tzn.  wnioskodawca  powinien  wykazać, 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że  </a:t>
                      </a: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wszystkie  systemy  teleinformatyczne wdrożone w projekcie będą zapewniały bezpieczeństwo przetwarzania danych.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Wnioskodawca  wykaże,  że  wdrożone  systemy  teleinformatyczne  zapewnią  bezpieczeństwo  zgodnie z zasadami  przetwarzania  informacji  wskazanymi  w  obowiązujących  przepisach.  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 dokumentacji należy, m.in.: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zadeklarować  i  opisać, w  jaki  sposób  w  realizacji  projektu  zostanie  zapewnione  przestrzeganie wymagań, Rozporządzenia Rady Ministrów z dnia 12 kwietnia 2012  r.  w  sprawie  Krajowych  Ram Interoperacyjności, minimalnych wymagań dla rejestrów publicznych i wymiany informacji w postaci elektronicznej  oraz  minimalnych  wymagań  dla  systemów  teleinformatycznych, 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w  </a:t>
                      </a: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obszarze zarządzania bezpieczeństwem informacji,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przedstawić klasyfikację przetwarzanych danych według stopnia wrażliwości: informacja publiczna, zwykłe dane osobowe, wrażliwe dane osobowe, informacje niejawne (zastrzeżone, poufne, tajne, ściśle tajne),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przedstawić opis mechanizmów służących: zapewnieniu bezpieczeństwa danych na każdym etapie cyklu  życia  usługi  dla  wszystkich  usług  objętych  projektem;  zapewnieniu  ochrony  danych osobowych,  w  tym  danych  podlegających  szczególnej  ochronie;  zachowaniu  tajemnic  prawnie chronionych,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zadeklarować,  że  w  ramach  wdrożenia  zaplanowano  przeprowadzenie testów bezpieczeństwa systemu teleinformatycznego i wskazać odpowiednie zadania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w </a:t>
                      </a: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harmonogramie realizacji </a:t>
                      </a: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projektu.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Oceniane </a:t>
                      </a:r>
                      <a:r>
                        <a:rPr lang="pl-PL" sz="900" dirty="0">
                          <a:effectLst/>
                          <a:latin typeface="Calibri"/>
                          <a:ea typeface="Calibri"/>
                          <a:cs typeface="Arial"/>
                        </a:rPr>
                        <a:t>na podstawie dokumentacji projektowej.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Tak/Nie/Nie dotyczy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obligatoryjne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273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89258"/>
              </p:ext>
            </p:extLst>
          </p:nvPr>
        </p:nvGraphicFramePr>
        <p:xfrm>
          <a:off x="457200" y="1556793"/>
          <a:ext cx="8229599" cy="4094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6.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Analiza/Inwentaryzacja występowania informacji publicznej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należy przeanalizować, czy w ramach usług objętych projektem będą przetwarzane dane będące informacją publiczną.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Wnioski z analizy powinny zostać przedstawione we wniosku o dofinansowanie.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Jeśli takie dane wystąpią, wnioskodawca w ramach kryterium powinien przedstawić opis przeprowadzonej analizy/inwentaryzacji zasobów informacji sektora publicznego, które mają zostać objęte projektem, wskazując co najmniej: rodzaj i ilość poszczególnych zasobów, ich stopień unikalności, aktualny i planowany w ramach projektu zakres ich cyfrowego udostępnienia, planowany w ramach projektu model prawny cyfrowego udostępnienia zasobów oraz prawne możliwości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ograniczenia dla ich ponownego wykorzystania.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Tak/Nie/Nie dotyczy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obligatoryjne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4610" marR="1085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4259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223973"/>
              </p:ext>
            </p:extLst>
          </p:nvPr>
        </p:nvGraphicFramePr>
        <p:xfrm>
          <a:off x="457200" y="1556793"/>
          <a:ext cx="8229599" cy="4480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7.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Analiza procesów biznesowych związanych ze świadczeniem usług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wnioskodawca powinien przedstawić analizę procesów biznesowych związanych ze świadczeniem usług, z uwzględnieniem stanu aktualnego i docelowego. Należy przedstawić analizę uwzględniającą mapę procesów biznesowych, modele kluczowych procesów biznesowych, zakres zmian w procesach biznesowych, właścicieli procesów biznesowych. Dla kluczowych procesów biznesowych usługi należy wskazać cel, czas, koszt realizacji procesu oraz korzyści dla jego uczestników. Należy wykazać, że przenoszone w całości lub części do sfery elektronicznej procesy biznesowe są lub w ramach projektu zostaną zoptymalizowane pod kątem świadczenia usług drogą elektroniczną.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Wnioskodawca przedstawi opis kluczowych procesów związanych ze świadczeniem usług, które projekt ma usprawniać. Dla każdej usługi objętej projektem wnioskodawca powinien przedstawić: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mapę procesów biznesowych (opis relacji pomiędzy poszczególnymi procesami składającymi się na usługę),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modele kluczowych procesów biznesowych, składających się na usługę, dla obecnego i docelowego  sposobu realizacji usług</a:t>
                      </a:r>
                      <a:r>
                        <a:rPr lang="pl-PL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Tak/Nie/Nie dotyczy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obligatoryjne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(spełnienie jest niezbędne dla możliwości otrzymania dofinansowania)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Niespełnienie kryterium 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odrzucenie wniosku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57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27329"/>
              </p:ext>
            </p:extLst>
          </p:nvPr>
        </p:nvGraphicFramePr>
        <p:xfrm>
          <a:off x="457200" y="1556793"/>
          <a:ext cx="8229599" cy="4673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8.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Projekt wprowadza polepszenie komunikacji między administracją a gospodarką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 wnioskodawca otrzyma punkty jeśli wykaże, że w znaczący i mierzalny sposób wpływa na polepszenie komunikacji między administracją a gospodarką.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Czy projekt wprowadza polepszenie komunikacji między administracją a gospodarką, w tym ułatwienia dla przedsiębiorcy, tzn.: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wprowadza ułatwienie prowadzenia działalności gospodarczej (np. większą wygodę, skrócenie czasu realizacji) (2 pkt.) </a:t>
                      </a:r>
                      <a:endParaRPr lang="pl-PL" sz="1100">
                        <a:effectLst/>
                        <a:latin typeface="Calibri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zapewnienia oszczędności kosztów ponoszonych przez przedsiębiorstwa (2 pkt.). </a:t>
                      </a:r>
                      <a:endParaRPr lang="pl-PL" sz="1100">
                        <a:effectLst/>
                        <a:latin typeface="Calibri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wprowadza polepszenie komunikacji między administracją a gospodarką w inny niż ww. sposoby (1 pkt.)</a:t>
                      </a:r>
                      <a:endParaRPr lang="pl-PL" sz="1100">
                        <a:effectLst/>
                        <a:latin typeface="Calibri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warunku lub brak informacji w tym zakresie –  pkt. (0 pkt.)</a:t>
                      </a:r>
                      <a:endParaRPr lang="pl-PL" sz="1100">
                        <a:effectLst/>
                        <a:latin typeface="Calibri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Łącznie wnioskodawca nie może otrzymać więcej niż  5 pkt.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0-5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2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06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72916"/>
              </p:ext>
            </p:extLst>
          </p:nvPr>
        </p:nvGraphicFramePr>
        <p:xfrm>
          <a:off x="457200" y="1556793"/>
          <a:ext cx="8229599" cy="3836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2146953"/>
                <a:gridCol w="3762683"/>
                <a:gridCol w="1881051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9.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Partnerstwo w ramach projektu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promowane będą projekty realizowane w partnerstwie, które zapewnią większą skalę i silę oddziaływania oraz przyczynią się do osiągnięcia rezultatów projektu wyrażonych poprzez wskaźniki monitorowania.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Partner rozumiany jest jako podmiot wnoszący do projektu zasoby ludzkie, organizacyjne, techniczne lub finansowe, realizujący wspólnie projekt, na warunkach określonych w porozumieniu lub umowie partnerskiej.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Za każdego partnera </a:t>
                      </a: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2 pkt.,</a:t>
                      </a: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 jednak nie więcej niż </a:t>
                      </a: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6 pkt</a:t>
                      </a: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warunku lub brak informacji w tym zakresie – 0 pkt.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0-6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1518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49109"/>
              </p:ext>
            </p:extLst>
          </p:nvPr>
        </p:nvGraphicFramePr>
        <p:xfrm>
          <a:off x="447352" y="1052735"/>
          <a:ext cx="8229599" cy="5616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371632"/>
                <a:gridCol w="4968552"/>
                <a:gridCol w="1450503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400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10.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Komplementarność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przyznawane są punkty za realizowanie projektu komplementarnego  realizowanego w okresie od 2007 r. ze środków krajowych lub innych źródeł: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projekt wykazuje komplementarność z więcej niż dwoma innymi projektami lub jest komplementarny z  przynajmniej jednym projektem z funduszy europejskich realizowanym w okresie 2007-2013 (5 pkt.)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projekt wykazuje komplementarność z dwoma innymi projektami 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(2 pkt.)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projekt wykazuje komplementarność co najmniej z jednym  innym projektem (1 pkt.)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nie jest komplementarny (0 pkt.);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Łącznie wnioskodawca nie może otrzymać więcej niż  5 pkt.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będzie sprawdzana zasadność realizacji projektu w świetle zależności pomiędzy projektem a innymi przedsięwzięciami, w szczególności - czy produkty specjalistyczne projektu nie dublują tych, które są eksploatowane lub tworzone w innych projektach realizowanych lub zrealizowanych przez wnioskodawcę lub inne podmioty.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Wnioskodawca powinien również wykazać, że produkty projektów komplementarnych,  są komplementarne z projektem i produktami planowanymi w zgłaszanym projekcie, są gotowe (tj. dokonano ich odbioru oraz uruchomiono wszystkie związane z nimi usługi i funkcjonalności, niezbędne dla wdrożenia nowych usług).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Należy wykazać, że produkty projektu nie dublują tych, które są eksploatowane lub tworzone w innych projektach realizowanych lub zrealizowanych przez wnioskodawcę lub inne podmioty.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Oceniane na podstawie dokumentacji projektowej.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0-5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6749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79508"/>
              </p:ext>
            </p:extLst>
          </p:nvPr>
        </p:nvGraphicFramePr>
        <p:xfrm>
          <a:off x="457200" y="1196753"/>
          <a:ext cx="8229599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155608"/>
                <a:gridCol w="5400600"/>
                <a:gridCol w="1234479"/>
              </a:tblGrid>
              <a:tr h="28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266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Usługi o wysokim poziomie e-dojrzałości: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  a) dla projektów A2B i A2C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 b) dla projektów z usługami  A2A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a)  W ramach kryterium wnioskodawca powinien wykazać, że co najmniej jedna z usług objętych projektem będzie udostępniona na czwartym (pełna transakcyjność) lub piątym (personalizacja) poziomie e-dojrzałości.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Za każdą wdrożoną e-usługę na poziomie przynajmniej 4 (lub 5) wnioskodawca  otrzyma 2 pkt., jednak łącznie nie więcej niż 10 pkt.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warunków lub brak informacji w tym zakresie – 0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b) W ramach kryterium wnioskodawca powinien wykazać, że co najmniej jedna z usług objętych projektem będzie udostępniona na co najmniej trzecim poziomie e-dojrzałości.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Za każdą wdrożoną e-usługę na poziomie 3 wnioskodawca  otrzyma 0,5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Za e-usługi na poziomie 3 wnioskodawcy mogą otrzymać maksymalnie 4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Za każdą wdrożoną e-usługę na poziomie 4 (lub 5) wnioskodawca  otrzyma 2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Łącznie wnioskodawca nie może otrzymać więcej niż  10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warunków lub brak informacji w tym zakresie – 0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0-10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934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8E93883-39B3-4905-839E-C1773884D137}" type="slidenum">
              <a:rPr lang="pl-PL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4</a:t>
            </a:fld>
            <a:endParaRPr lang="pl-PL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 smtClean="0">
              <a:solidFill>
                <a:prstClr val="black"/>
              </a:solidFill>
            </a:endParaRPr>
          </a:p>
          <a:p>
            <a:endParaRPr lang="pl-PL" sz="1000" dirty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51520" y="622078"/>
            <a:ext cx="8352928" cy="662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b="1" u="sng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 smtClean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2.1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. A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Tworzenie lub rozwój (poprawa e-dojrzałości) e-usług publicznych (A2B, A2C), tj. projekty m.in. 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: </a:t>
            </a:r>
            <a:r>
              <a:rPr lang="pl-PL" sz="16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zakładające </a:t>
            </a:r>
            <a:r>
              <a:rPr lang="pl-PL" sz="16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rozwój elektronicznych usług publicznych w zakresie e-zdrowia</a:t>
            </a:r>
            <a:r>
              <a:rPr lang="pl-PL" sz="16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;</a:t>
            </a:r>
          </a:p>
          <a:p>
            <a:pPr marL="342900" indent="-342900" algn="just" eaLnBrk="0" fontAlgn="base" hangingPunct="0">
              <a:lnSpc>
                <a:spcPct val="115000"/>
              </a:lnSpc>
              <a:spcBef>
                <a:spcPct val="0"/>
              </a:spcBef>
              <a:buFontTx/>
              <a:buAutoNum type="alphaLcParenR" startAt="4"/>
            </a:pPr>
            <a:endParaRPr lang="pl-PL" sz="14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Kategoriami interwencji (zakresem interwencji) dla niniejszego typu projektu są kategorie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:</a:t>
            </a: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081, 101</a:t>
            </a:r>
          </a:p>
          <a:p>
            <a:pPr marL="342900" indent="-342900" algn="just" eaLnBrk="0" fontAlgn="base" hangingPunct="0">
              <a:lnSpc>
                <a:spcPct val="115000"/>
              </a:lnSpc>
              <a:spcBef>
                <a:spcPct val="0"/>
              </a:spcBef>
              <a:buFontTx/>
              <a:buAutoNum type="alphaLcParenR" startAt="4"/>
            </a:pPr>
            <a:endParaRPr lang="pl-PL" sz="14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Projekty zakładające rozwój elektronicznych usług publicznych w zakresie e-zdrowia, muszą wpisywać się 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w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poniższe rekomendacje Komitetu Sterującego do spraw koordynacji interwencji EFSI w sektorze zdrowia: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1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. Do dofinansowania mogą być przyjęte wyłącznie projekty zgodne</a:t>
            </a:r>
            <a:r>
              <a:rPr lang="pl-PL" sz="1400" dirty="0">
                <a:solidFill>
                  <a:srgbClr val="000000"/>
                </a:solidFill>
                <a:ea typeface="Calibri"/>
                <a:cs typeface="Arial"/>
              </a:rPr>
              <a:t> z odpowiednim narzędziem zdefiniowanym w dokumencie </a:t>
            </a:r>
            <a:r>
              <a:rPr lang="pl-PL" sz="1400" i="1" dirty="0">
                <a:solidFill>
                  <a:srgbClr val="000000"/>
                </a:solidFill>
                <a:ea typeface="Calibri"/>
                <a:cs typeface="Arial"/>
              </a:rPr>
              <a:t>Krajowe ramy strategiczne. Policy </a:t>
            </a:r>
            <a:r>
              <a:rPr lang="pl-PL" sz="1400" i="1" dirty="0" err="1">
                <a:solidFill>
                  <a:srgbClr val="000000"/>
                </a:solidFill>
                <a:ea typeface="Calibri"/>
                <a:cs typeface="Arial"/>
              </a:rPr>
              <a:t>paper</a:t>
            </a:r>
            <a:r>
              <a:rPr lang="pl-PL" sz="1400" i="1" dirty="0">
                <a:solidFill>
                  <a:srgbClr val="000000"/>
                </a:solidFill>
                <a:ea typeface="Calibri"/>
                <a:cs typeface="Arial"/>
              </a:rPr>
              <a:t> dla ochrony zdrowia na lata 2014-2020: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buFont typeface="Symbol"/>
              <a:buChar char=""/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Narzędzie 26 – Upowszechnienie wymiany elektronicznej dokumentacji medycznej,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buFont typeface="Symbol"/>
              <a:buChar char=""/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Narzędzie 27 – Upowszechnienie wykorzystania </a:t>
            </a:r>
            <a:r>
              <a:rPr lang="pl-PL" sz="1400" dirty="0" err="1">
                <a:solidFill>
                  <a:prstClr val="black"/>
                </a:solidFill>
                <a:ea typeface="Calibri"/>
                <a:cs typeface="Arial"/>
              </a:rPr>
              <a:t>telemedycyny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  <a:spcBef>
                <a:spcPts val="1000"/>
              </a:spcBef>
            </a:pPr>
            <a:r>
              <a:rPr lang="pl-PL" sz="1400" dirty="0">
                <a:solidFill>
                  <a:prstClr val="black"/>
                </a:solidFill>
                <a:ea typeface="Times New Roman"/>
                <a:cs typeface="Arial"/>
              </a:rPr>
              <a:t>2. Projekty polegające m.in. na dostosowaniu systemów informatycznych świadczeniodawców do wymiany danych z systemami innych świadczeniodawców, będą weryfikowane pod kątem komplementarności, interoperacyjności oraz nie dublowania funkcjonalności przewidzianych </a:t>
            </a:r>
            <a:r>
              <a:rPr lang="pl-PL" sz="1400" dirty="0" smtClean="0">
                <a:solidFill>
                  <a:prstClr val="black"/>
                </a:solidFill>
                <a:ea typeface="Times New Roman"/>
                <a:cs typeface="Arial"/>
              </a:rPr>
              <a:t>w </a:t>
            </a:r>
            <a:r>
              <a:rPr lang="pl-PL" sz="1400" dirty="0">
                <a:solidFill>
                  <a:prstClr val="black"/>
                </a:solidFill>
                <a:ea typeface="Times New Roman"/>
                <a:cs typeface="Arial"/>
              </a:rPr>
              <a:t>krajowych Platformach P1 lub P2.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  <a:spcBef>
                <a:spcPts val="1000"/>
              </a:spcBef>
            </a:pPr>
            <a:r>
              <a:rPr lang="pl-PL" sz="1400" dirty="0">
                <a:solidFill>
                  <a:prstClr val="black"/>
                </a:solidFill>
                <a:ea typeface="Times New Roman"/>
                <a:cs typeface="Arial"/>
              </a:rPr>
              <a:t>3. Wnioskodawca  zapewnia podłączenie wytworzonych w projekcie produktów z Platformą P1 oraz zgodność ze standardami wymiany informacji opracowanymi przez Centrum Systemów Informacyjnych Ochrony Zdrowia (zwany dalej: CSIOZ), </a:t>
            </a:r>
            <a:r>
              <a:rPr lang="pl-PL" sz="1400" b="1" dirty="0">
                <a:solidFill>
                  <a:prstClr val="black"/>
                </a:solidFill>
                <a:ea typeface="Times New Roman"/>
                <a:cs typeface="Arial"/>
              </a:rPr>
              <a:t>jeśli projekt obejmuje obszary wspierane w P1</a:t>
            </a:r>
            <a:r>
              <a:rPr lang="pl-PL" sz="1400" dirty="0">
                <a:solidFill>
                  <a:prstClr val="black"/>
                </a:solidFill>
                <a:ea typeface="Times New Roman"/>
                <a:cs typeface="Arial"/>
              </a:rPr>
              <a:t>.  W przypadku gdy w regionie funkcjonuje platforma regionalna, produkty wytworzone w ramach projektu powinny zostać zintegrowane z Platformą P1 za pomocą platformy regionalnej.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  <a:spcBef>
                <a:spcPts val="1000"/>
              </a:spcBef>
            </a:pPr>
            <a:r>
              <a:rPr lang="pl-PL" sz="1400" dirty="0">
                <a:solidFill>
                  <a:prstClr val="black"/>
                </a:solidFill>
                <a:highlight>
                  <a:srgbClr val="FFFF00"/>
                </a:highlight>
                <a:ea typeface="Times New Roman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61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25609"/>
              </p:ext>
            </p:extLst>
          </p:nvPr>
        </p:nvGraphicFramePr>
        <p:xfrm>
          <a:off x="601216" y="1124744"/>
          <a:ext cx="8229599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256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Wpływ realizacji projektu na wartości docelowe wskaźników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Projekt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otrzymuje punktację, jeśli realizuje wskaźniki: 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Liczba usług publicznych udostępnionych on-line o stopniu dojrzałości co najmniej 3 dwustronna interakcja,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Liczba podmiotów, które udostępniły on-line informacje sektora publicznego.	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Wpływ na jeden z powyżej wyszczególnionych wskaźników – 2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Wpływ na 2 powyżej wyszczególnione wskaźniki – 5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Wpływ na wskaźnik: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Liczba usług publicznych udostępnionych on-line o stopniu dojrzałości co najmniej 3 dwustronna interakcja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powyżej 8 szt.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lub na wskaźnik: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Liczba podmiotów, które udostępniły on-line informacje sektora publicznego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na poziomie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powyżej 3 szt.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- 10 pkt.;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Powyższe punkty się nie sumują.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Dodatkowo projekt otrzymuje punkty, jeśli realizuje wskaźnik: 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Liczba urzędów, które wdrożyły katalog rekomendacji dotyczących awansu cyfrowego [szt.]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projekt realizuje w/w wskaźnik – 2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Brak wpływu na którykolwiek z wyszczególnionych wskaźników - 0 pkt;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	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aseline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    </a:t>
                      </a:r>
                      <a:r>
                        <a:rPr lang="pl-PL" sz="11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0-12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391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969989"/>
              </p:ext>
            </p:extLst>
          </p:nvPr>
        </p:nvGraphicFramePr>
        <p:xfrm>
          <a:off x="601216" y="1382853"/>
          <a:ext cx="8229599" cy="4338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13.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Priorytetowość wsparcia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należy wykazać, że  działania objęte projektem wpisują się w jeden z priorytetowych obszarów tematycznych wskazanych w dokumencie programowym RPO WD tj. e-usługi w zakresie: dostępu do informacji przestrzennej, ochrony zdrowia, bezpieczeństwa kryzysowego.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projekt wpisuje się w priorytetowy obszar wsparcia (3 pkt.);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- projekt  nie wpisuje się w priorytetowy obszar wsparcia (0 pkt.).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0-3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26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77781"/>
              </p:ext>
            </p:extLst>
          </p:nvPr>
        </p:nvGraphicFramePr>
        <p:xfrm>
          <a:off x="601216" y="1382853"/>
          <a:ext cx="8229599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14.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Projektowanie i budowa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Usług/cyfrowego udostępniania danych będą realizowane w oparciu </a:t>
                      </a: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o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metody projektowania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zorientowanego na użytkownika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 projekt otrzymuje punktację,  jeśli  wnioskodawca wykaże, że: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255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poziom dostępności usług/cyfrowego udostępniania danych proponowany w ramach projektu jest zgodny z wynikami badań potrzeb usługobiorców i/lub grup docelowych;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zaplanowano działania polegające na monitorowaniu usług/cyfrowego udostępniania danych pod kątem dostępności i użyteczności graficznych interfejsów dla wszystkich interesariuszy/grup docelowych, ciągłości działania i powszechności wykorzystania;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5778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korzystanie przez usługobiorcę z elektronicznych usług publicznych/ cyfrowego udostępniania danych będzie możliwe różnymi kanałami dostępu, niezależnie od miejsca przebywania i wykorzystywanej technologii (nie dot. projektów A2A);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Punktacja dla projektów nie dot. A2A: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Spełnienie 3 powyższych warunków– 6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Spełnienie 2 powyższych warunków – 4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Spełnienie 1 z powyższych warunków – 2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warunków lub brak informacji w tym zakresie – 0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Punktacja dla projektów A2A: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Spełnienie 2 powyższych warunków– 6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Spełnienie 1 powyższych warunków – 2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warunków lub brak informacji w tym zakresie – 0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7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0-6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8260" marR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950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47095"/>
              </p:ext>
            </p:extLst>
          </p:nvPr>
        </p:nvGraphicFramePr>
        <p:xfrm>
          <a:off x="601216" y="1382853"/>
          <a:ext cx="8229599" cy="4338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Konieczność realizacji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projektu wynika ze zobowiązań nałożonych prawem Unii Europejskiej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wnioskodawca powinien wykazać, że konieczność realizacji projektu wynika z prawnych zobowiązań wobec UE.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Jeżeli wnioskodawca wykaże, że konieczność realizacji projektu wynika z prawnych zobowiązań wobec UE, projekt otrzyma 4 punkty.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0-4 punkty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243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38678"/>
              </p:ext>
            </p:extLst>
          </p:nvPr>
        </p:nvGraphicFramePr>
        <p:xfrm>
          <a:off x="601216" y="1382853"/>
          <a:ext cx="8229599" cy="4977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16.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Funkcjonalność zaplanowanych rozwiązań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a)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Dla projektów nie przewidujących udostępnianie  ISP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b) Dla projektów przewidujących udostępnianie  ISP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wnioskodawca powinien wykazać, że w ramach projektu zostaną wprowadzone  rozwiązania w zakresie: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a)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Dla projektów nie przewidujących udostępnianie  ISP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optymalizację wykorzystania infrastruktury dzięki zastosowaniu technologii „chmury obliczeniowej” -    3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kompatybilność z urządzeniami mobilnymi -  2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bezpieczeństwo wdrażanych systemów teleinformatycznych oraz przetwarzania danych wychodzących poza obowiązujące przepisy prawne – 2 pkt.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dostępność e-usług dla osób niepełnosprawnych wykraczających poza standard WCAG 2.0 - 1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brak spełnienia ww. warunków lub brak informacji w tym zakresie – 0 pkt.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Punkty w ramach kryterium sumują się.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wspierane będą innowacyjne usługi </a:t>
                      </a:r>
                      <a:r>
                        <a:rPr lang="pl-PL" sz="11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eGovernment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b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 wymiarze transgranicznym, które mają być jednym z kluczowych elementów Elektronicznego Wspólnego Rynku.  Rezultatem będzie zmniejszanie się roli infrastruktury na rzecz outsourcingu mocy obliczeniowych, czyli tzw. „chmury obliczeniowej”. Dzięki temu, e-usługi oparte na ww. modelu będą bardziej elastyczne i dostosowane do potrzeb obywateli i przedsiębiorstw, zaś dla samego wnioskodawcy zapewnią niższe koszty, większą wydajność, wzrost bezpieczeństwa oraz interoperacyjności i przenoszenia danych.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0-8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4618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341833"/>
              </p:ext>
            </p:extLst>
          </p:nvPr>
        </p:nvGraphicFramePr>
        <p:xfrm>
          <a:off x="601216" y="1382853"/>
          <a:ext cx="8229599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16.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Funkcjonalność 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zaplanowanych rozwiązań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a)</a:t>
                      </a: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Dla projektów nie przewidujących udostępnianie  ISP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b) Dla projektów przewidujących udostępnianie  ISP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Dodatkowo </a:t>
                      </a: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wnioskodawca powinien opisać, jak jego projekt zapewni oferowanie e-usług poprzez urządzenia mobilne, umożliwiając przy tym swobodne wykorzystywanie treści dostępnych i oferowanie własnych. W związku z tym, rozwiązania TIK w obszarze usług publicznych powinny w jak najszerszym stopniu zapewnić kompatybilność z urządzeniami mobilnymi (m.in. tablety, telefony, laptopy), wykorzystywanymi przez obywateli oraz przedsiębiorców.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Punktowane będą również projekty, które gwarantują wyższy poziom bezpieczeństwa wdrażanych systemów teleinformatycznych oraz przetwarzania danych wychodzących poza obowiązujące przepisy prawne.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Ponadto premiowane będą e-usługi  charakteryzujące się wysoką dostępnością treści wykraczającą poza  standardy WCAG 2.0 dla osób niepełnosprawnych.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 ramach kryterium wnioskodawca powinien wykazać, w jaki sposób systemy informatyczne wdrożone w projekcie wykraczają poza wymagania dostępności WCAG 2.0 na poziomie AA wskazane w załączniku nr 4 do Rozporządzenia Rady Ministrów z dnia 12 kwietnia 2012 r. w sprawie Krajowych Ram Interoperacyjności, minimalnych wymagań dla rejestrów publicznych i wymiany informacji w postaci elektronicznej oraz minimalnych wymagań dla systemów teleinformatycznych oraz w jaki sposób zadeklarowany poziom dostępności zostanie sprawdzony. Punkty może uzyskać projekt, w ramach  którego wprowadzone zostaną dodatkowe rozwiązania wykraczające poza wymagania WCAG 2.0 na poziomie AA, na przykład tłumaczenia na język migowy, interfejsy i treści zaprojektowane dla osób o obniżonej normie intelektualnej.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0-8 punktów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17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1309"/>
              </p:ext>
            </p:extLst>
          </p:nvPr>
        </p:nvGraphicFramePr>
        <p:xfrm>
          <a:off x="251521" y="1080661"/>
          <a:ext cx="8579294" cy="5744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562"/>
                <a:gridCol w="904441"/>
                <a:gridCol w="6558876"/>
                <a:gridCol w="658415"/>
              </a:tblGrid>
              <a:tr h="538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149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cd.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Funkcjonalność zaplanowanych rozwiązań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a)</a:t>
                      </a: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Dla projektów nie przewidujących udostępnianie  ISP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b) Dla projektów przewidujących udostępnianie  ISP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b) Dla projektów przewidujących udostępnianie  ISP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-Light"/>
                        </a:rPr>
                        <a:t>- otwartość przeważającej procentowo części udostępnianych zasobów ISP na poziomie: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"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-Light"/>
                        </a:rPr>
                        <a:t>dla zasobów administracyjnych - wyższym niż trzy gwiazdki na skali “5 Star Open Data” - 4 pkt.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"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-Light"/>
                        </a:rPr>
                        <a:t>dla zasobów kultury i nauki - co najmniej trzy gwiazdki;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-Light"/>
                        </a:rPr>
                        <a:t>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SymbolMT"/>
                        </a:rPr>
                        <a:t>- </a:t>
                      </a: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-Light"/>
                        </a:rPr>
                        <a:t>udostępnienie odpowiednio udokumentowanych interfejsów dla programistów (API) - 1 pkt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SymbolMT"/>
                        </a:rPr>
                        <a:t>- </a:t>
                      </a: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-Light"/>
                        </a:rPr>
                        <a:t>udostępnienie danych surowych/źródłowych (jeżeli jest to możliwe)- 1 pkt.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- bezpieczeństwo wdrażanych systemów teleinformatycznych oraz przetwarzania danych wychodzących poza obowiązujące przepisy prawne – 1 pkt.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- dostępność e-usług dla osób niepełnosprawnych wykraczających poza standard WCAG 2.0 - 1 pkt.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- brak spełnienia ww. warunków lub brak informacji w tym zakresie – 0 pkt.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Punkty w ramach kryterium sumują się.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Oceniane na podstawie dokumentacji projektowej.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r>
                        <a:rPr kumimoji="0" lang="pl-PL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Star Open Data</a:t>
                      </a: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 – pięciostopniowa skala dostępności danych (http://5stardata.info/). System ten wychodzi z założenia, że format udostępniania danych jest kluczowym czynnikiem rzutującym na ich otwartość, gdzie: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* – ISP (informacje sektora publicznego) są opublikowane w </a:t>
                      </a:r>
                      <a:r>
                        <a:rPr kumimoji="0" lang="pl-PL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internecie</a:t>
                      </a: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, w dowolnym formacie (zazwyczaj jest to zamknięty format PDF, często mający postać wyłącznie skanu dokumentu papierowego),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** – ISP są opublikowane w ustrukturyzowanej postaci pozwalającej na przetwarzanie maszynowe – np. jako plik arkusza kalkulacyjnego (np. Excel) lub dokument XML,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*** – ISP są opublikowane w ustrukturyzowanej postaci i z wykorzystaniem otwartego formatu danych (np. CSV),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**** – ISP są opublikowane wraz z odnośnikami do poszczególnych elementów zbioru (np. za pomocą metody opisu RDF), co pozwala na bezpośrednie linkowanie do nich w sieci, 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***** – ISP są opublikowane wraz z odnośnikami do innych zbiorów, stanowiących dla tych informacji kontekst (tzw. </a:t>
                      </a:r>
                      <a:r>
                        <a:rPr kumimoji="0" lang="pl-PL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linked</a:t>
                      </a: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/>
                        </a:rPr>
                        <a:t> open data)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08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51889"/>
              </p:ext>
            </p:extLst>
          </p:nvPr>
        </p:nvGraphicFramePr>
        <p:xfrm>
          <a:off x="601216" y="1382853"/>
          <a:ext cx="8229599" cy="4338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17.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Projekt przewiduje adekwatne działania informacyjno - promocyjne 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Wnioskodawca powinien przedstawić wiarygodny, skuteczny i efektywny plan działań informacyjno – promocyjnych dot. grup docelowych (interesariuszy).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Plan spełniający powyższe warunki – 2 pkt.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Brak spełnienia ww. warunków lub brak informacji w tym zakresie – 0 pkt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0-2 punkty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492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03537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1600" b="1" dirty="0">
                <a:solidFill>
                  <a:prstClr val="black"/>
                </a:solidFill>
                <a:latin typeface="Arial" charset="0"/>
              </a:rPr>
            </a:br>
            <a:endParaRPr lang="pl-PL" sz="16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66159"/>
              </p:ext>
            </p:extLst>
          </p:nvPr>
        </p:nvGraphicFramePr>
        <p:xfrm>
          <a:off x="601216" y="1382853"/>
          <a:ext cx="8229599" cy="4338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912"/>
                <a:gridCol w="1299624"/>
                <a:gridCol w="5256584"/>
                <a:gridCol w="1234479"/>
              </a:tblGrid>
              <a:tr h="31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987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18.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>
                          <a:effectLst/>
                          <a:latin typeface="Calibri"/>
                          <a:ea typeface="Calibri"/>
                          <a:cs typeface="Arial"/>
                        </a:rPr>
                        <a:t>Wykorzystanie dostępnej infrastruktury  na potrzeby realizacji projektu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W ramach kryterium preferowane powinny być projekty, dla których nie będzie konieczne tworzenie nowej infrastruktury lub będzie ona tworzona w niewielkim stopniu – do 5% wartości projektu (także ze środków własnych wnioskodawcy), przy założeniu udowodnienia przez wnioskodawcę, że zostaną zapewnione zasoby infrastrukturalne wystarczające do wdrożenia projektu i utrzymania go w okresie trwałości: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projekt realizowany na istniejącej infrastrukturze teleinformatycznej  </a:t>
                      </a:r>
                      <a:b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(2 pkt.)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projekt zakładający m.in. stworzenie infrastruktury teleinformatycznej (0 pkt.)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Oceniane na podstawie dokumentacji projektowej.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0-2 punkty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(0 punktów 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kryterium nie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oznacza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odrzucenia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wniosku)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815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2051720" y="14847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Wybrzeże </a:t>
            </a:r>
            <a:r>
              <a:rPr lang="pl-PL" sz="1600" dirty="0">
                <a:solidFill>
                  <a:srgbClr val="000000"/>
                </a:solidFill>
              </a:rPr>
              <a:t>Słowackiego 12-14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50-411 </a:t>
            </a:r>
            <a:r>
              <a:rPr lang="pl-PL" sz="1600" dirty="0" smtClean="0">
                <a:solidFill>
                  <a:srgbClr val="000000"/>
                </a:solidFill>
              </a:rPr>
              <a:t>Wrocław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www.rpo.dolnyslask.pl              </a:t>
            </a:r>
            <a:r>
              <a:rPr lang="pl-PL" sz="1600" dirty="0" err="1"/>
              <a:t>www.umwd.pl</a:t>
            </a:r>
            <a:endParaRPr lang="pl-PL" sz="16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Marta Meyer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Wydział Zarządzania Regionalnym Programem Operacyjnym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49</a:t>
            </a:fld>
            <a:endParaRPr lang="pl-PL"/>
          </a:p>
        </p:txBody>
      </p:sp>
      <p:pic>
        <p:nvPicPr>
          <p:cNvPr id="7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8E93883-39B3-4905-839E-C1773884D137}" type="slidenum">
              <a:rPr lang="pl-PL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5</a:t>
            </a:fld>
            <a:endParaRPr lang="pl-PL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 smtClean="0">
              <a:solidFill>
                <a:prstClr val="black"/>
              </a:solidFill>
            </a:endParaRPr>
          </a:p>
          <a:p>
            <a:endParaRPr lang="pl-PL" sz="1000" dirty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51520" y="622078"/>
            <a:ext cx="8352928" cy="6053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b="1" u="sng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0955" algn="just">
              <a:lnSpc>
                <a:spcPct val="115000"/>
              </a:lnSpc>
              <a:spcBef>
                <a:spcPts val="1000"/>
              </a:spcBef>
            </a:pPr>
            <a:r>
              <a:rPr lang="pl-PL" sz="1400" dirty="0">
                <a:solidFill>
                  <a:prstClr val="black"/>
                </a:solidFill>
                <a:highlight>
                  <a:srgbClr val="FFFF00"/>
                </a:highlight>
                <a:ea typeface="Times New Roman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ea typeface="Times New Roman"/>
                <a:cs typeface="Arial"/>
              </a:rPr>
              <a:t>4.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Projekt dotyczący regionalnej platformy zapewnia skalowalność platformy poprzez możliwość zwiększenia liczby użytkowników, tj. podmioty udzielające świadczeń zdrowotnych bez względu na typ – opieka szpitalna, ambulatoryjna opieka specjalistyczna (zwana dalej: AOS), podstawowa opieka zdrowotna (zwana dalej: POZ) oraz bez względu na podmiot tworzący.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5. Projekty dotyczący prowadzenia lub wymiany elektronicznej dokumentacji medycznej w rozumieniu ustawy 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o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systemie informacji w ochronie zdrowia (zwanej dalej: EDM), w tym indywidualnej dokumentacji medycznej (wewnętrznej lub zewnętrznej), uwzględnia rozwiązania umożliwiające zbierania przez podmiot udzielający świadczeń opieki zdrowotnej jednostkowych danych medycznych 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w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elektronicznym rekordzie pacjenta oraz tworzenie EDM zgodnej ze standardem HL7 CDA, opracowanym i opublikowanym przez CSIOZ.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</a:pPr>
            <a:r>
              <a:rPr lang="pl-PL" sz="1400" dirty="0">
                <a:solidFill>
                  <a:prstClr val="black"/>
                </a:solidFill>
                <a:highlight>
                  <a:srgbClr val="FFFF00"/>
                </a:highlight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0955" algn="just">
              <a:lnSpc>
                <a:spcPct val="115000"/>
              </a:lnSpc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6. Projekty w zakresie budowy lub rozbudowy regionalnej platformy uwzględnia funkcjonalności dotyczące regionalnego repozytorium EDM, z obsługą przechowywania EDM. Repozytorium EDM powinno realizować co najmniej usługę przyjmowania, archiwizacji i udostępniania EDM zgodnej z HL7 CDA, a w przypadku repozytoriów badań obrazowych przyjmowania, archiwizacji i udostępniania obiektów DICOM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.</a:t>
            </a:r>
          </a:p>
          <a:p>
            <a:pPr marL="20955" algn="just">
              <a:lnSpc>
                <a:spcPct val="115000"/>
              </a:lnSpc>
            </a:pP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/>
            <a:r>
              <a:rPr lang="pl-PL" sz="1400" b="1" dirty="0">
                <a:solidFill>
                  <a:prstClr val="black"/>
                </a:solidFill>
                <a:ea typeface="Times New Roman"/>
              </a:rPr>
              <a:t>Dokument opisujący funkcjonalności przewidziane w krajowych Platformach P1, P2 dostępny jest na stronie internetowej CSIOZ.</a:t>
            </a:r>
            <a:endParaRPr lang="pl-PL" sz="1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 smtClean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0212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algn="just"/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67544" y="179649"/>
            <a:ext cx="8136904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/>
              </a:rPr>
              <a:t>2.1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B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 Tworzenie lub rozwój elektronicznych usług wewnątrzadministracyjnych (A2A), niezbędnych dla funkcjonowania e-usług publicznych. Elementem przedsięwzięcia może być tworzenie lub rozwój e-usług publicznych (A2B, A2C). 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Dofinansowaniem w tym zakresie objęte zostaną projekty: 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 eaLnBrk="0" fontAlgn="base" hangingPunct="0">
              <a:lnSpc>
                <a:spcPct val="115000"/>
              </a:lnSpc>
              <a:spcBef>
                <a:spcPct val="0"/>
              </a:spcBef>
              <a:buFontTx/>
              <a:buAutoNum type="alphaLcParenR"/>
            </a:pP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urzędów administracji samorządowej i urzędów  administracji rządowej, które nie mają zasięgu krajowego,  dotyczące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:</a:t>
            </a: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- tworzenia, rozwijania i integracji baz danych i zasobów cyfrowych wspomagających komunikację między tymi podmiotami (A2A), 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- wspomagające procesy decyzyjne (obejmujące procesy wewnątrz urzędów i administracji, m.in. związane z systemami zarządzania i wymianą informacji – tzw. </a:t>
            </a:r>
            <a:r>
              <a:rPr lang="pl-PL" sz="1400" dirty="0" err="1">
                <a:solidFill>
                  <a:prstClr val="black"/>
                </a:solidFill>
                <a:ea typeface="Calibri"/>
                <a:cs typeface="Arial"/>
              </a:rPr>
              <a:t>back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pl-PL" sz="1400" dirty="0" err="1">
                <a:solidFill>
                  <a:prstClr val="black"/>
                </a:solidFill>
                <a:ea typeface="Calibri"/>
                <a:cs typeface="Arial"/>
              </a:rPr>
              <a:t>office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),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- upowszechniające i ułatwiające komunikację elektroniczną instytucji publicznych z podmiotami zewnętrznymi administracji.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Kategoriami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interwencji (zakresem interwencji)  dla niniejszego typu projektu są kategorie: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078, 101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2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b="1" dirty="0">
                <a:ea typeface="Calibri"/>
                <a:cs typeface="Arial"/>
              </a:rPr>
              <a:t>Realizując typ projektu 2.1B a), wnioskodawca jest zobowiązany do wypełnienia  Kwestionariusza do Katalogu Rekomendacji Cyfrowego Urzędu (załącznik nr 3 do Regulaminu).</a:t>
            </a:r>
            <a:endParaRPr lang="pl-PL" sz="14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ea typeface="Calibri"/>
                <a:cs typeface="Arial"/>
              </a:rPr>
              <a:t> </a:t>
            </a:r>
            <a:endParaRPr lang="pl-PL" sz="1200" dirty="0">
              <a:ea typeface="Calibri"/>
              <a:cs typeface="Times New Roman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49315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b="1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/>
              </a:rPr>
              <a:t>2.1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C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 Przedsięwzięcia dotyczące tworzenia i wykorzystania otwartych zasobów publicznych, w tym: 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a)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 Projekty z zakresu digitalizacji zasobów i treści publicznych, np. kulturowych, naukowych będących 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w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posiadaniu instytucji szczebla regionalnego i lokalnego służące zapewnieniu powszechnego, otwartego dostępu w postaci cyfrowej do danych będących w posiadaniu instytucji szczebla regionalnego/ lokalnego.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b)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 Projekty służące zapewnieniu powszechnego otwartego dostępu w postaci cyfrowej do danych będących </a:t>
            </a: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w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posiadaniu instytucji szczebla regionalnego/ lokalnego.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c)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 Projekty dotyczące stworzenia lub wdrożenia nowych e-usług służących zwiększeniu uczestnictwa mieszkańców w procesach podejmowania decyzji w gminach, powiatach i regionie (open </a:t>
            </a:r>
            <a:r>
              <a:rPr lang="pl-PL" sz="1400" dirty="0" err="1">
                <a:solidFill>
                  <a:prstClr val="black"/>
                </a:solidFill>
                <a:ea typeface="Calibri"/>
                <a:cs typeface="Arial"/>
              </a:rPr>
              <a:t>government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), w tym także takie, które wykorzystują informacje sektora publicznego  i/lub inne, istniejące e-usługi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Kategoriami interwencji (zakresem interwencji)  dla niniejszego typu projektu są kategorie: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079, </a:t>
            </a: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/>
              </a:rPr>
              <a:t>101</a:t>
            </a: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b="1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/>
              </a:rPr>
              <a:t>Możliwe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jest łączenie ww. typów projektów – o wyborze typu decyduje struktura wydatków kwalifikowalnych (ich większościowy udział</a:t>
            </a: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</a:p>
          <a:p>
            <a:pPr marL="20955" algn="just"/>
            <a:r>
              <a:rPr lang="pl-PL" sz="800" dirty="0">
                <a:ea typeface="Calibri"/>
                <a:cs typeface="Arial"/>
              </a:rPr>
              <a:t/>
            </a:r>
            <a:br>
              <a:rPr lang="pl-PL" sz="800" dirty="0">
                <a:ea typeface="Calibri"/>
                <a:cs typeface="Arial"/>
              </a:rPr>
            </a:br>
            <a:r>
              <a:rPr lang="pl-PL" sz="1400" dirty="0">
                <a:ea typeface="Calibri"/>
                <a:cs typeface="Arial"/>
              </a:rPr>
              <a:t>Zgodnie z wymaganiami kryteriów formalnych sprawdzane będzie czy projekt jest zgodny z typem projektów wskazanym w regulaminie danego </a:t>
            </a:r>
            <a:r>
              <a:rPr lang="pl-PL" sz="1400" dirty="0" smtClean="0">
                <a:ea typeface="Calibri"/>
                <a:cs typeface="Arial"/>
              </a:rPr>
              <a:t>konkursu. </a:t>
            </a:r>
            <a:r>
              <a:rPr lang="pl-PL" sz="1400" dirty="0">
                <a:ea typeface="Calibri"/>
                <a:cs typeface="Arial"/>
              </a:rPr>
              <a:t>W związku z tym, że przewidziano możliwość łączenia typów projektów,  w przypadku, gdy projekt obejmuje więcej niż jeden typ projektu, </a:t>
            </a:r>
            <a:r>
              <a:rPr lang="pl-PL" sz="1400" b="1" dirty="0">
                <a:ea typeface="Calibri"/>
                <a:cs typeface="Arial"/>
              </a:rPr>
              <a:t>wnioskodawca powinien dokonać właściwego wyboru wiodącego typu projektu</a:t>
            </a:r>
            <a:r>
              <a:rPr lang="pl-PL" sz="1400" dirty="0">
                <a:ea typeface="Calibri"/>
                <a:cs typeface="Arial"/>
              </a:rPr>
              <a:t>, ze względu na strukturę wydatków kwalifikowalnych. Do typu projektu należy zastosować prawidłowo przyporządkowaną (według zapisów powyżej) kategorię interwencji</a:t>
            </a:r>
            <a:r>
              <a:rPr lang="pl-PL" sz="1400" dirty="0" smtClean="0">
                <a:ea typeface="Calibri"/>
                <a:cs typeface="Arial"/>
              </a:rPr>
              <a:t>.</a:t>
            </a:r>
            <a:endParaRPr lang="pl-PL" sz="1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72954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1196751"/>
            <a:ext cx="813690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2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2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1683907"/>
            <a:ext cx="7920880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u="sng" dirty="0" smtClean="0">
                <a:solidFill>
                  <a:prstClr val="black"/>
                </a:solidFill>
                <a:ea typeface="Calibri"/>
                <a:cs typeface="Arial"/>
              </a:rPr>
              <a:t>Nie </a:t>
            </a:r>
            <a:r>
              <a:rPr lang="pl-PL" sz="1400" b="1" u="sng" dirty="0">
                <a:solidFill>
                  <a:prstClr val="black"/>
                </a:solidFill>
                <a:ea typeface="Calibri"/>
                <a:cs typeface="Arial"/>
              </a:rPr>
              <a:t>będą finansowane</a:t>
            </a:r>
            <a:r>
              <a:rPr lang="pl-PL" sz="1400" b="1" u="sng" dirty="0" smtClean="0">
                <a:solidFill>
                  <a:prstClr val="black"/>
                </a:solidFill>
                <a:ea typeface="Calibri"/>
                <a:cs typeface="Arial"/>
              </a:rPr>
              <a:t>:</a:t>
            </a: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1. Projekty 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związane z budową infrastruktury szerokopasmowej  - realizowane są z poziomu krajowego (PO PC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	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2. 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Kompleksowe 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projekty dotyczące e‐integracji i rozwoju e‐ kompetencji -   realizowane są z poziomu krajowego (PO PC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3. Projekty dot. usług i aplikacji w zakresie włączenia cyfrowego, e-dostępności, e-uczenia się i e- edukacji, umiejętności 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cyfrowych (kat.int.  80) 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-    realizowane są z poziomu krajowego (PO PC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4.Projekty 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dot. wdrożenia inteligentnych systemów zarządzania energią </a:t>
            </a:r>
            <a:b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</a:b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w oparciu o technologie TIK (RPO WD, Działanie 3.3. i Działanie 3.5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  <a:endParaRPr lang="pl-PL" sz="16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5. Projekty dot. wyłącznie wykorzystania inteligentnych systemów transportowych (ITS) – (RPO WD,   Działanie 3.4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6. Projekty dot. zapewnienia odpowiednich narzędzi TIK wspomagających proces uczenia (RPO WD OP 7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).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592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1196751"/>
            <a:ext cx="8136904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 smtClean="0">
                <a:solidFill>
                  <a:prstClr val="black"/>
                </a:solidFill>
                <a:ea typeface="Calibri"/>
                <a:cs typeface="Arial"/>
              </a:rPr>
              <a:t>Cross-</a:t>
            </a:r>
            <a:r>
              <a:rPr lang="pl-PL" sz="1400" b="1" dirty="0" err="1" smtClean="0">
                <a:solidFill>
                  <a:prstClr val="black"/>
                </a:solidFill>
                <a:ea typeface="Calibri"/>
                <a:cs typeface="Arial"/>
              </a:rPr>
              <a:t>financing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: </a:t>
            </a:r>
            <a:r>
              <a:rPr lang="pl-PL" sz="1400" dirty="0">
                <a:solidFill>
                  <a:prstClr val="black"/>
                </a:solidFill>
                <a:ea typeface="Calibri"/>
                <a:cs typeface="Arial"/>
              </a:rPr>
              <a:t>Możliwy w przypadku wydatków bezpośrednio związanych ze szkoleniem pracowników obsługujących zakupiony sprzęt/oprogramowanie - </a:t>
            </a: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do 10% wydatków kwalifikowanych projektu.</a:t>
            </a:r>
            <a:endParaRPr lang="pl-PL" sz="1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400" b="1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pl-PL" sz="1400" dirty="0" smtClean="0">
                <a:solidFill>
                  <a:prstClr val="black"/>
                </a:solidFill>
                <a:ea typeface="Calibri"/>
                <a:cs typeface="Arial"/>
              </a:rPr>
              <a:t>Uwaga: </a:t>
            </a:r>
            <a:r>
              <a:rPr lang="pl-PL" sz="1200" dirty="0">
                <a:solidFill>
                  <a:prstClr val="black"/>
                </a:solidFill>
                <a:ea typeface="Calibri"/>
                <a:cs typeface="Arial"/>
              </a:rPr>
              <a:t>Zakup wyposażenia i wytworzenie niezbędnej infrastruktury informatycznej, jest przewidziany w wyżej wymienionych kierunkach wsparcia wyłącznie jako jeden z elementów projektu służący osiągnięciu celów projektu. Inwestowanie w tzw. twardą infrastrukturę jest możliwe jedynie, o ile warunkuje to realizację celów projektu, zaś </a:t>
            </a:r>
            <a:r>
              <a:rPr lang="pl-PL" sz="1200" b="1" dirty="0">
                <a:solidFill>
                  <a:prstClr val="black"/>
                </a:solidFill>
                <a:ea typeface="Calibri"/>
                <a:cs typeface="Arial"/>
              </a:rPr>
              <a:t>przeprowadzona analiza </a:t>
            </a:r>
            <a:r>
              <a:rPr lang="pl-PL" sz="1200" dirty="0">
                <a:solidFill>
                  <a:prstClr val="black"/>
                </a:solidFill>
                <a:ea typeface="Calibri"/>
                <a:cs typeface="Arial"/>
              </a:rPr>
              <a:t>(zawarta we wniosku o dofinansowanie) wykazuje niedostępność zasobów administracji publicznej.</a:t>
            </a: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endParaRPr lang="pl-PL" sz="12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Projekty </a:t>
            </a: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powinny zawierać element zapewniający bezpieczeństwo systemów teleinformatycznym oraz przetwarzanych danych </a:t>
            </a:r>
            <a:r>
              <a:rPr lang="pl-PL" sz="1600" dirty="0" smtClean="0">
                <a:solidFill>
                  <a:prstClr val="black"/>
                </a:solidFill>
                <a:ea typeface="Calibri"/>
                <a:cs typeface="Arial"/>
              </a:rPr>
              <a:t>osobowych – ujęto w kryteriach.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 eaLnBrk="0" fontAlgn="base" hangingPunct="0">
              <a:lnSpc>
                <a:spcPct val="115000"/>
              </a:lnSpc>
              <a:spcBef>
                <a:spcPct val="0"/>
              </a:spcBef>
            </a:pPr>
            <a:r>
              <a:rPr lang="pl-PL" sz="16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solidFill>
                  <a:prstClr val="black"/>
                </a:solidFill>
                <a:ea typeface="Calibri"/>
                <a:cs typeface="Arial"/>
              </a:rPr>
              <a:t> </a:t>
            </a:r>
            <a:endParaRPr lang="pl-PL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2195736" y="3212976"/>
            <a:ext cx="547260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400" dirty="0">
                <a:solidFill>
                  <a:prstClr val="white"/>
                </a:solidFill>
              </a:rPr>
              <a:t>Na potrzeby oceny merytorycznej sugeruje się aby wnioskodawca wyodrębnił </a:t>
            </a:r>
            <a:br>
              <a:rPr lang="pl-PL" sz="1400" dirty="0">
                <a:solidFill>
                  <a:prstClr val="white"/>
                </a:solidFill>
              </a:rPr>
            </a:br>
            <a:r>
              <a:rPr lang="pl-PL" sz="1400" dirty="0">
                <a:solidFill>
                  <a:prstClr val="white"/>
                </a:solidFill>
              </a:rPr>
              <a:t>w harmonogramie rzeczowo- finansowym osobne kategorie wydatków dotyczące zakupu wyposażenia i wytworzenie niezbędnej infrastruktury informatycznej.</a:t>
            </a:r>
          </a:p>
        </p:txBody>
      </p:sp>
    </p:spTree>
    <p:extLst>
      <p:ext uri="{BB962C8B-B14F-4D97-AF65-F5344CB8AC3E}">
        <p14:creationId xmlns:p14="http://schemas.microsoft.com/office/powerpoint/2010/main" val="3338065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2_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3_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4_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5_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8072</TotalTime>
  <Words>3210</Words>
  <Application>Microsoft Office PowerPoint</Application>
  <PresentationFormat>Pokaz na ekranie (4:3)</PresentationFormat>
  <Paragraphs>1026</Paragraphs>
  <Slides>49</Slides>
  <Notes>43</Notes>
  <HiddenSlides>0</HiddenSlides>
  <MMClips>0</MMClips>
  <ScaleCrop>false</ScaleCrop>
  <HeadingPairs>
    <vt:vector size="4" baseType="variant">
      <vt:variant>
        <vt:lpstr>Motyw</vt:lpstr>
      </vt:variant>
      <vt:variant>
        <vt:i4>7</vt:i4>
      </vt:variant>
      <vt:variant>
        <vt:lpstr>Tytuły slajdów</vt:lpstr>
      </vt:variant>
      <vt:variant>
        <vt:i4>49</vt:i4>
      </vt:variant>
    </vt:vector>
  </HeadingPairs>
  <TitlesOfParts>
    <vt:vector size="56" baseType="lpstr">
      <vt:lpstr>UMWD</vt:lpstr>
      <vt:lpstr>plik</vt:lpstr>
      <vt:lpstr>1_plik</vt:lpstr>
      <vt:lpstr>2_plik</vt:lpstr>
      <vt:lpstr>3_plik</vt:lpstr>
      <vt:lpstr>4_plik</vt:lpstr>
      <vt:lpstr>5_plik</vt:lpstr>
      <vt:lpstr>  Oś priorytetowa 2 Technologie informacyjno-komunikacyjne    Działanie 2.1. E-usługi publiczne     Poddziałanie 2.1.1 E-usługi publiczne – konkurs horyzontalny   (E-usługi i otwarte zasoby publiczne)  Nr naboru RPDS.02.01.01-IZ.00-02-219/17   Regionalny Program Operacyjny   Województwa Dolnośląskiego 2014-2020 marta.meyer@dolnyslask.pl  Wrocław, 21.03.2017 r.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Marta Meyer</cp:lastModifiedBy>
  <cp:revision>731</cp:revision>
  <cp:lastPrinted>2016-10-14T08:03:31Z</cp:lastPrinted>
  <dcterms:created xsi:type="dcterms:W3CDTF">2009-02-11T21:52:18Z</dcterms:created>
  <dcterms:modified xsi:type="dcterms:W3CDTF">2017-03-17T09:57:10Z</dcterms:modified>
</cp:coreProperties>
</file>