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60" r:id="rId6"/>
    <p:sldId id="259" r:id="rId7"/>
    <p:sldId id="269" r:id="rId8"/>
    <p:sldId id="261" r:id="rId9"/>
    <p:sldId id="268" r:id="rId10"/>
    <p:sldId id="262" r:id="rId11"/>
    <p:sldId id="271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2016-12-09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INFORMACJA O PLANOWANYCH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DZIAŁANIACH INFORMACYJNYCH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I </a:t>
            </a:r>
            <a:r>
              <a:rPr lang="pl-PL" b="1" dirty="0">
                <a:solidFill>
                  <a:schemeClr val="tx1"/>
                </a:solidFill>
              </a:rPr>
              <a:t>PROMOCYJNYCH NA ROK </a:t>
            </a:r>
            <a:r>
              <a:rPr lang="pl-PL" b="1" dirty="0" smtClean="0">
                <a:solidFill>
                  <a:schemeClr val="tx1"/>
                </a:solidFill>
              </a:rPr>
              <a:t>2017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Courier New" pitchFamily="49" charset="0"/>
              <a:buChar char="o"/>
            </a:pPr>
            <a:endParaRPr lang="pl-PL" sz="2600" b="1" dirty="0" smtClean="0"/>
          </a:p>
          <a:p>
            <a:pPr algn="ctr">
              <a:buFont typeface="Wingdings" pitchFamily="2" charset="2"/>
              <a:buChar char="q"/>
            </a:pPr>
            <a:r>
              <a:rPr lang="pl-PL" sz="2600" b="1" dirty="0" smtClean="0"/>
              <a:t>Konkursy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l-PL" sz="1900" dirty="0" smtClean="0"/>
              <a:t>Konkurs dla mediów lokalnych na działania informacyjne dotyczące RPO WD. </a:t>
            </a:r>
          </a:p>
          <a:p>
            <a:pPr marL="0" indent="0" algn="ctr">
              <a:buNone/>
            </a:pPr>
            <a:r>
              <a:rPr lang="pl-PL" sz="1900" dirty="0" smtClean="0"/>
              <a:t>Konkurs ma być zachętą do działań informujących na temat RPO WD (IZ) </a:t>
            </a:r>
          </a:p>
          <a:p>
            <a:pPr marL="0" indent="0" algn="ctr">
              <a:buFont typeface="Wingdings" pitchFamily="2" charset="2"/>
              <a:buChar char="ü"/>
            </a:pPr>
            <a:endParaRPr lang="pl-PL" sz="1900" dirty="0" smtClean="0"/>
          </a:p>
          <a:p>
            <a:pPr marL="0" indent="0" algn="ctr">
              <a:buNone/>
            </a:pPr>
            <a:endParaRPr lang="pl-PL" sz="1900" dirty="0" smtClean="0"/>
          </a:p>
          <a:p>
            <a:pPr algn="ctr">
              <a:buFont typeface="Wingdings" pitchFamily="2" charset="2"/>
              <a:buChar char="q"/>
            </a:pPr>
            <a:r>
              <a:rPr lang="pl-PL" sz="2600" b="1" dirty="0" smtClean="0"/>
              <a:t>Publikacje, materiały promocyjne</a:t>
            </a:r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Font typeface="Wingdings" pitchFamily="2" charset="2"/>
              <a:buChar char="ü"/>
            </a:pPr>
            <a:r>
              <a:rPr lang="pl-PL" sz="1900" dirty="0" smtClean="0"/>
              <a:t>Wszystkie Instytucje Pośredniczące oraz IZ będą realizować zadania związane z publikacjami informacyjnymi nt. RPO WD (ulotki informacyjne, plakaty, przewodniki dotyczące konkursów organizowanych przez wszystkie instytucje)</a:t>
            </a:r>
          </a:p>
          <a:p>
            <a:pPr marL="0" indent="0">
              <a:buNone/>
            </a:pPr>
            <a:endParaRPr lang="pl-PL" sz="1900" dirty="0" smtClean="0"/>
          </a:p>
          <a:p>
            <a:pPr marL="0" indent="0">
              <a:buFont typeface="Wingdings" pitchFamily="2" charset="2"/>
              <a:buChar char="ü"/>
            </a:pPr>
            <a:r>
              <a:rPr lang="pl-PL" sz="1900" dirty="0" smtClean="0"/>
              <a:t>IP DWUP: kampania billboardowa  i banerowa poświęcona możliwościom realizacji projektów oraz uzyskania wsparcia. Kampania poświęcona konkretnym naborom, będzie uzupełnieniem kampanii o szerokim zasięgu. </a:t>
            </a:r>
          </a:p>
          <a:p>
            <a:pPr marL="0" indent="0" algn="ctr">
              <a:buNone/>
            </a:pPr>
            <a:endParaRPr lang="pl-PL" sz="1600" dirty="0" smtClean="0"/>
          </a:p>
          <a:p>
            <a:pPr marL="0" indent="0" algn="ctr">
              <a:buNone/>
            </a:pPr>
            <a:endParaRPr lang="pl-PL" sz="1600" dirty="0" smtClean="0"/>
          </a:p>
          <a:p>
            <a:pPr marL="0" indent="0" algn="ctr">
              <a:buNone/>
            </a:pPr>
            <a:endParaRPr lang="pl-PL" sz="1600" b="1" dirty="0" smtClean="0"/>
          </a:p>
          <a:p>
            <a:pPr marL="0" indent="0" algn="ctr">
              <a:buNone/>
            </a:pPr>
            <a:endParaRPr lang="pl-PL" sz="1600" b="1" dirty="0" smtClean="0"/>
          </a:p>
          <a:p>
            <a:pPr marL="0" indent="0" algn="ctr">
              <a:buNone/>
            </a:pPr>
            <a:r>
              <a:rPr lang="pl-PL" sz="2800" dirty="0" smtClean="0"/>
              <a:t> </a:t>
            </a:r>
            <a:endParaRPr lang="pl-PL" sz="16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endParaRPr lang="pl-PL" sz="2600" b="1" dirty="0" smtClean="0"/>
          </a:p>
          <a:p>
            <a:pPr marL="0" indent="0" algn="ctr">
              <a:buNone/>
            </a:pPr>
            <a:endParaRPr lang="pl-PL" sz="1600" dirty="0" smtClean="0"/>
          </a:p>
          <a:p>
            <a:pPr marL="0" indent="0" algn="ctr">
              <a:buNone/>
            </a:pPr>
            <a:endParaRPr lang="pl-PL" sz="1600" dirty="0" smtClean="0"/>
          </a:p>
          <a:p>
            <a:pPr marL="0" indent="0" algn="ctr">
              <a:buNone/>
            </a:pPr>
            <a:endParaRPr lang="pl-PL" sz="1600" b="1" dirty="0" smtClean="0"/>
          </a:p>
          <a:p>
            <a:pPr marL="0" indent="0" algn="ctr">
              <a:buNone/>
            </a:pPr>
            <a:endParaRPr lang="pl-PL" sz="1600" b="1" dirty="0" smtClean="0"/>
          </a:p>
          <a:p>
            <a:pPr marL="0" indent="0" algn="ctr">
              <a:buNone/>
            </a:pPr>
            <a:r>
              <a:rPr lang="pl-PL" sz="2900" b="1" dirty="0" smtClean="0"/>
              <a:t>Całkowity budżet działań informacyjno-promocyjnych na rok 2017</a:t>
            </a:r>
          </a:p>
          <a:p>
            <a:pPr marL="0" indent="0" algn="ctr">
              <a:buNone/>
            </a:pPr>
            <a:r>
              <a:rPr lang="pl-PL" sz="2900" b="1" dirty="0" smtClean="0"/>
              <a:t>wynosi: 1 288 347,62 zł </a:t>
            </a:r>
            <a:r>
              <a:rPr lang="pl-PL" sz="2800" dirty="0" smtClean="0"/>
              <a:t> </a:t>
            </a:r>
            <a:endParaRPr lang="pl-PL" sz="16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 smtClean="0"/>
          </a:p>
          <a:p>
            <a:pPr marL="0" indent="0" algn="ctr">
              <a:buNone/>
            </a:pPr>
            <a:r>
              <a:rPr lang="pl-PL" sz="2400" b="1" dirty="0" smtClean="0"/>
              <a:t>Dziękuję za uwagę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endParaRPr lang="pl-PL" sz="2400" b="1" dirty="0" smtClean="0"/>
          </a:p>
          <a:p>
            <a:pPr algn="ctr">
              <a:buFont typeface="Wingdings" pitchFamily="2" charset="2"/>
              <a:buChar char="q"/>
            </a:pPr>
            <a:r>
              <a:rPr lang="pl-PL" sz="2400" b="1" dirty="0" smtClean="0"/>
              <a:t>Działania informacyjno-promocyjne o szerokim zasięgu</a:t>
            </a:r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endParaRPr lang="pl-PL" sz="1400" b="1" dirty="0" smtClean="0"/>
          </a:p>
          <a:p>
            <a:pPr marL="0" lvl="0" indent="0" algn="ctr">
              <a:buNone/>
            </a:pPr>
            <a:r>
              <a:rPr lang="pl-PL" sz="2000" b="1" dirty="0"/>
              <a:t> </a:t>
            </a:r>
            <a:r>
              <a:rPr lang="pl-PL" sz="2000" b="1" dirty="0" smtClean="0"/>
              <a:t>       Kampania </a:t>
            </a:r>
            <a:r>
              <a:rPr lang="pl-PL" sz="2000" b="1" dirty="0"/>
              <a:t>informacyjno-promocyjna nt. możliwości wykorzystania środków </a:t>
            </a:r>
            <a:r>
              <a:rPr lang="pl-PL" sz="2000" b="1" dirty="0" smtClean="0"/>
              <a:t>unijnych </a:t>
            </a:r>
            <a:r>
              <a:rPr lang="pl-PL" sz="2000" b="1" dirty="0"/>
              <a:t>z RPO WD </a:t>
            </a:r>
            <a:r>
              <a:rPr lang="pl-PL" sz="2000" b="1" dirty="0" smtClean="0"/>
              <a:t>w 2017 r.</a:t>
            </a:r>
          </a:p>
          <a:p>
            <a:pPr marL="0" lvl="0" indent="0" algn="ctr">
              <a:buFont typeface="Courier New" pitchFamily="49" charset="0"/>
              <a:buChar char="o"/>
            </a:pPr>
            <a:endParaRPr lang="pl-PL" sz="1600" dirty="0" smtClean="0"/>
          </a:p>
          <a:p>
            <a:pPr marL="0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                     kampania będzie realizowana przez IZ w </a:t>
            </a:r>
            <a:r>
              <a:rPr lang="pl-PL" sz="1800" dirty="0"/>
              <a:t>TV, radio, prasie i </a:t>
            </a:r>
            <a:r>
              <a:rPr lang="pl-PL" sz="1800" dirty="0" smtClean="0"/>
              <a:t>intrenecie 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b="1" dirty="0" smtClean="0"/>
              <a:t>Cele: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sz="1800" dirty="0" smtClean="0"/>
              <a:t>zbudowanie </a:t>
            </a:r>
            <a:r>
              <a:rPr lang="pl-PL" sz="1800" dirty="0"/>
              <a:t>świadomości dostępności środków z RPO WD w kontekście </a:t>
            </a:r>
            <a:r>
              <a:rPr lang="pl-PL" sz="1800" dirty="0" smtClean="0"/>
              <a:t>naborów w 2017 </a:t>
            </a:r>
            <a:r>
              <a:rPr lang="pl-PL" sz="1800" dirty="0"/>
              <a:t>r. </a:t>
            </a:r>
            <a:r>
              <a:rPr lang="pl-PL" sz="1800" dirty="0" smtClean="0"/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sz="1800" dirty="0" smtClean="0"/>
              <a:t>pobudzenie </a:t>
            </a:r>
            <a:r>
              <a:rPr lang="pl-PL" sz="1800" dirty="0"/>
              <a:t>aktywności w ubieganiu się o </a:t>
            </a:r>
            <a:r>
              <a:rPr lang="pl-PL" sz="1800" dirty="0" smtClean="0"/>
              <a:t>te środki</a:t>
            </a:r>
          </a:p>
          <a:p>
            <a:pPr marL="0" lvl="0" indent="0">
              <a:buNone/>
            </a:pPr>
            <a:endParaRPr lang="pl-PL" sz="4300" dirty="0"/>
          </a:p>
          <a:p>
            <a:pPr marL="0" lvl="0" indent="0">
              <a:buNone/>
            </a:pPr>
            <a:endParaRPr lang="pl-PL" sz="4300" dirty="0" smtClean="0"/>
          </a:p>
          <a:p>
            <a:pPr marL="0" lvl="0" indent="0">
              <a:buNone/>
            </a:pPr>
            <a:endParaRPr lang="pl-PL" sz="4300" dirty="0"/>
          </a:p>
          <a:p>
            <a:pPr marL="0" lvl="0" indent="0">
              <a:buNone/>
            </a:pPr>
            <a:endParaRPr lang="pl-PL" sz="4300" dirty="0" smtClean="0"/>
          </a:p>
          <a:p>
            <a:pPr marL="0" lvl="0" indent="0">
              <a:buNone/>
            </a:pPr>
            <a:endParaRPr lang="pl-PL" sz="43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endParaRPr lang="pl-PL" sz="2400" b="1" dirty="0"/>
          </a:p>
          <a:p>
            <a:pPr algn="ctr">
              <a:buFont typeface="Wingdings" pitchFamily="2" charset="2"/>
              <a:buChar char="q"/>
            </a:pPr>
            <a:r>
              <a:rPr lang="pl-PL" sz="2400" b="1" dirty="0" smtClean="0"/>
              <a:t>Koordynacja</a:t>
            </a:r>
            <a:r>
              <a:rPr lang="pl-PL" sz="2400" b="1" dirty="0"/>
              <a:t>, w tym badania i ewaluacja, </a:t>
            </a:r>
            <a:r>
              <a:rPr lang="pl-PL" sz="2400" b="1" dirty="0" smtClean="0"/>
              <a:t>wymiana doświadczeń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1400" b="1" dirty="0"/>
          </a:p>
          <a:p>
            <a:pPr marL="0" indent="0">
              <a:buNone/>
            </a:pPr>
            <a:r>
              <a:rPr lang="pl-PL" sz="1800" b="1" dirty="0" smtClean="0"/>
              <a:t>2 grupy robocze</a:t>
            </a:r>
            <a:r>
              <a:rPr lang="pl-PL" sz="1800" dirty="0" smtClean="0"/>
              <a:t>: </a:t>
            </a:r>
            <a:endParaRPr lang="pl-PL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b="1" dirty="0" smtClean="0"/>
              <a:t>W MR</a:t>
            </a:r>
            <a:r>
              <a:rPr lang="pl-PL" sz="1800" dirty="0"/>
              <a:t>: </a:t>
            </a:r>
            <a:r>
              <a:rPr lang="pl-PL" sz="1800" dirty="0" smtClean="0"/>
              <a:t>spotkania </a:t>
            </a:r>
            <a:r>
              <a:rPr lang="pl-PL" sz="1800" dirty="0"/>
              <a:t>Grupy Sterującej ds. informacji i promocji FE (współpraca i wymiana informacji nt. działań informacyjno-promocyjnych podejmowanych w instytucjach i komórkach podległych </a:t>
            </a:r>
            <a:r>
              <a:rPr lang="pl-PL" sz="1800" dirty="0" smtClean="0"/>
              <a:t>IZ)</a:t>
            </a:r>
            <a:endParaRPr lang="pl-PL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800" b="1" dirty="0" smtClean="0"/>
              <a:t>W </a:t>
            </a:r>
            <a:r>
              <a:rPr lang="pl-PL" sz="1800" b="1" dirty="0"/>
              <a:t>UMWD</a:t>
            </a:r>
            <a:r>
              <a:rPr lang="pl-PL" sz="1800" dirty="0"/>
              <a:t>: </a:t>
            </a:r>
            <a:r>
              <a:rPr lang="pl-PL" sz="1800" dirty="0" smtClean="0"/>
              <a:t>spotkania Grupy </a:t>
            </a:r>
            <a:r>
              <a:rPr lang="pl-PL" sz="1800" dirty="0"/>
              <a:t>R</a:t>
            </a:r>
            <a:r>
              <a:rPr lang="pl-PL" sz="1800" dirty="0" smtClean="0"/>
              <a:t>oboczej </a:t>
            </a:r>
            <a:r>
              <a:rPr lang="pl-PL" sz="1800" dirty="0"/>
              <a:t>ds. informacji i promocji RPO WD 2014-2020</a:t>
            </a:r>
          </a:p>
          <a:p>
            <a:pPr marL="0" indent="0">
              <a:buNone/>
            </a:pPr>
            <a:r>
              <a:rPr lang="pl-PL" sz="1800" dirty="0" smtClean="0"/>
              <a:t>Działanie obejmuje wszystkie instytucje </a:t>
            </a:r>
            <a:r>
              <a:rPr lang="pl-PL" sz="1800" dirty="0"/>
              <a:t>zajmujące się wdrażaniem RPO WD – </a:t>
            </a:r>
            <a:r>
              <a:rPr lang="pl-PL" sz="1800" dirty="0" smtClean="0"/>
              <a:t>IZ oraz 5 </a:t>
            </a:r>
            <a:r>
              <a:rPr lang="pl-PL" sz="1800" dirty="0"/>
              <a:t>Instytucji </a:t>
            </a:r>
            <a:r>
              <a:rPr lang="pl-PL" sz="1800" dirty="0" smtClean="0"/>
              <a:t>Pośredniczących</a:t>
            </a:r>
            <a:endParaRPr lang="pl-PL" sz="1800" dirty="0"/>
          </a:p>
          <a:p>
            <a:pPr algn="ctr">
              <a:buFont typeface="Courier New" pitchFamily="49" charset="0"/>
              <a:buChar char="o"/>
            </a:pPr>
            <a:endParaRPr lang="pl-PL" sz="2000" b="1" dirty="0" smtClean="0"/>
          </a:p>
          <a:p>
            <a:pPr algn="ctr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b="1" dirty="0"/>
          </a:p>
          <a:p>
            <a:pPr algn="ctr">
              <a:buFont typeface="Wingdings" pitchFamily="2" charset="2"/>
              <a:buChar char="q"/>
            </a:pPr>
            <a:r>
              <a:rPr lang="pl-PL" sz="2400" b="1" dirty="0" smtClean="0"/>
              <a:t>Działania informacyjne</a:t>
            </a:r>
          </a:p>
          <a:p>
            <a:pPr algn="ctr">
              <a:buFont typeface="Wingdings" pitchFamily="2" charset="2"/>
              <a:buChar char="q"/>
            </a:pPr>
            <a:endParaRPr lang="pl-PL" sz="2400" b="1" dirty="0" smtClean="0"/>
          </a:p>
          <a:p>
            <a:pPr marL="0" indent="0">
              <a:buFont typeface="Wingdings" pitchFamily="2" charset="2"/>
              <a:buChar char="ü"/>
            </a:pPr>
            <a:r>
              <a:rPr lang="pl-PL" sz="1800" dirty="0" smtClean="0"/>
              <a:t>System </a:t>
            </a:r>
            <a:r>
              <a:rPr lang="pl-PL" sz="1800" dirty="0"/>
              <a:t>informacji- sieć PIFE, w województwie dolnośląskim prowadzona jest w ramach umowy między MIiR a Województwem Dolnośląskim.  </a:t>
            </a:r>
            <a:endParaRPr lang="pl-PL" sz="1800" dirty="0" smtClean="0"/>
          </a:p>
          <a:p>
            <a:pPr marL="0" indent="0">
              <a:buFont typeface="Wingdings" pitchFamily="2" charset="2"/>
              <a:buChar char="ü"/>
            </a:pPr>
            <a:r>
              <a:rPr lang="pl-PL" sz="1800" b="1" dirty="0" smtClean="0"/>
              <a:t>1</a:t>
            </a:r>
            <a:r>
              <a:rPr lang="pl-PL" sz="1800" dirty="0" smtClean="0"/>
              <a:t> </a:t>
            </a:r>
            <a:r>
              <a:rPr lang="pl-PL" sz="1800" b="1" dirty="0" smtClean="0"/>
              <a:t>główny </a:t>
            </a:r>
            <a:r>
              <a:rPr lang="pl-PL" sz="1800" b="1" dirty="0"/>
              <a:t>punkt </a:t>
            </a:r>
            <a:r>
              <a:rPr lang="pl-PL" sz="1800" dirty="0" smtClean="0"/>
              <a:t>we Wrocławiu </a:t>
            </a:r>
            <a:r>
              <a:rPr lang="pl-PL" sz="1800" b="1" dirty="0" smtClean="0"/>
              <a:t>i </a:t>
            </a:r>
            <a:r>
              <a:rPr lang="pl-PL" sz="1800" b="1" dirty="0"/>
              <a:t>3 </a:t>
            </a:r>
            <a:r>
              <a:rPr lang="pl-PL" sz="1800" b="1" dirty="0" smtClean="0"/>
              <a:t>punkty: </a:t>
            </a:r>
            <a:r>
              <a:rPr lang="pl-PL" sz="1800" dirty="0" smtClean="0"/>
              <a:t>w </a:t>
            </a:r>
            <a:r>
              <a:rPr lang="pl-PL" sz="1800" dirty="0"/>
              <a:t>Jeleniej Górze, Legnicy i Wałbrzychu 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pl-PL" sz="1800" dirty="0" smtClean="0"/>
              <a:t>Dodatkowo w IP DIP oraz IP DWUP prowadzone są punkty kontaktowe (prowadzenie </a:t>
            </a:r>
            <a:r>
              <a:rPr lang="pl-PL" sz="1800" dirty="0"/>
              <a:t>konsultacji telefonicznych, poprzez e-mail i </a:t>
            </a:r>
            <a:r>
              <a:rPr lang="pl-PL" sz="1800" dirty="0" smtClean="0"/>
              <a:t>telefonicznie).</a:t>
            </a:r>
            <a:endParaRPr lang="pl-PL" sz="1800" dirty="0"/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pic>
        <p:nvPicPr>
          <p:cNvPr id="4" name="Obraz 3" descr="C:\Users\mkula\AppData\Local\Microsoft\Windows\Temporary Internet Files\Content.Word\DSC_00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37626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66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q"/>
            </a:pPr>
            <a:r>
              <a:rPr lang="pl-PL" sz="2400" b="1" dirty="0"/>
              <a:t>Działania </a:t>
            </a:r>
            <a:r>
              <a:rPr lang="pl-PL" sz="2400" b="1" dirty="0" smtClean="0"/>
              <a:t>edukacyjne</a:t>
            </a:r>
          </a:p>
          <a:p>
            <a:pPr algn="ctr">
              <a:buFont typeface="Courier New" pitchFamily="49" charset="0"/>
              <a:buChar char="o"/>
            </a:pPr>
            <a:endParaRPr lang="pl-PL" sz="2000" b="1" dirty="0" smtClean="0"/>
          </a:p>
          <a:p>
            <a:pPr lvl="0">
              <a:buFont typeface="Wingdings" pitchFamily="2" charset="2"/>
              <a:buChar char="ü"/>
            </a:pPr>
            <a:r>
              <a:rPr lang="pl-PL" sz="1800" dirty="0" smtClean="0"/>
              <a:t>Szkolenia </a:t>
            </a:r>
            <a:r>
              <a:rPr lang="pl-PL" sz="1800" dirty="0"/>
              <a:t>dla potencjalnych beneficjentów prowadzone </a:t>
            </a:r>
            <a:r>
              <a:rPr lang="pl-PL" sz="1800" dirty="0" smtClean="0"/>
              <a:t>przez </a:t>
            </a:r>
            <a:r>
              <a:rPr lang="pl-PL" sz="1800" dirty="0"/>
              <a:t>IZ oraz Instytucje </a:t>
            </a:r>
            <a:r>
              <a:rPr lang="pl-PL" sz="1800" dirty="0" smtClean="0"/>
              <a:t>Pośredniczące z zakresu </a:t>
            </a:r>
            <a:r>
              <a:rPr lang="pl-PL" sz="1800" dirty="0"/>
              <a:t>naborów horyzontalnych kierowanych do 5 Obszarów Strategicznej Interwencji oraz z zakresu naborów wniosków realizowanych przez </a:t>
            </a:r>
            <a:r>
              <a:rPr lang="pl-PL" sz="1800" dirty="0" smtClean="0"/>
              <a:t>IZ </a:t>
            </a:r>
            <a:r>
              <a:rPr lang="pl-PL" sz="1800" dirty="0"/>
              <a:t>oraz wszystkie </a:t>
            </a:r>
            <a:r>
              <a:rPr lang="pl-PL" sz="1800" dirty="0" smtClean="0"/>
              <a:t>IP </a:t>
            </a:r>
            <a:r>
              <a:rPr lang="pl-PL" sz="1800" dirty="0"/>
              <a:t> 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endParaRPr lang="pl-PL" sz="1400" dirty="0"/>
          </a:p>
          <a:p>
            <a:pPr>
              <a:buFont typeface="Wingdings" pitchFamily="2" charset="2"/>
              <a:buChar char="ü"/>
            </a:pPr>
            <a:r>
              <a:rPr lang="pl-PL" sz="1800" dirty="0"/>
              <a:t>Szkolenia dla </a:t>
            </a:r>
            <a:r>
              <a:rPr lang="pl-PL" sz="1800" dirty="0" smtClean="0"/>
              <a:t>beneficjentów (zagadnienia </a:t>
            </a:r>
            <a:r>
              <a:rPr lang="pl-PL" sz="1800" dirty="0"/>
              <a:t>związane z prawidłową realizacją projektów, w </a:t>
            </a:r>
            <a:r>
              <a:rPr lang="pl-PL" sz="1800" dirty="0" smtClean="0"/>
              <a:t>tym z </a:t>
            </a:r>
            <a:r>
              <a:rPr lang="pl-PL" sz="1800" dirty="0"/>
              <a:t>pomocą publiczną, zamówieniami publicznymi, trwałością projektu, oceną oddziaływania na </a:t>
            </a:r>
            <a:r>
              <a:rPr lang="pl-PL" sz="1800" dirty="0" smtClean="0"/>
              <a:t>środowisko). Szkolenia są realizowane zarówno przez IZ jak również przez IP DIP, IP DWUP oraz IP ZIT AW.</a:t>
            </a:r>
          </a:p>
          <a:p>
            <a:endParaRPr lang="pl-PL" sz="1400" b="1" dirty="0"/>
          </a:p>
          <a:p>
            <a:pPr marL="0" indent="0">
              <a:buNone/>
            </a:pPr>
            <a:endParaRPr lang="pl-PL" sz="1400" b="1" dirty="0" smtClean="0"/>
          </a:p>
          <a:p>
            <a:endParaRPr lang="pl-PL" sz="1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pic>
        <p:nvPicPr>
          <p:cNvPr id="4" name="Obraz 3" descr="C:\Users\mkula\AppData\Local\Microsoft\Windows\Temporary Internet Files\Content.Word\DSC_00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45341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mkula\AppData\Local\Microsoft\Windows\Temporary Internet Files\Content.Word\DSC_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57048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62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pl-PL" sz="2800" b="1" dirty="0"/>
              <a:t>Działania </a:t>
            </a:r>
            <a:r>
              <a:rPr lang="pl-PL" sz="2800" b="1" dirty="0" smtClean="0"/>
              <a:t>informacyjno-promocyjne w mediach</a:t>
            </a:r>
          </a:p>
          <a:p>
            <a:endParaRPr lang="pl-PL" sz="1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Współpraca z mediami o zasięgu lokalnym i regionalnym polegająca na dostarczaniu informacji do mediów nt. możliwości uzyskania dofinansowania oraz pierwsze podsumowania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Działania będą realizowane przez wszystkie instytucje i będą spójne z kampanią o szerokim zasięgu </a:t>
            </a:r>
          </a:p>
          <a:p>
            <a:pPr marL="0" indent="0">
              <a:buNone/>
            </a:pPr>
            <a:r>
              <a:rPr lang="pl-PL" sz="2100" b="1" dirty="0" smtClean="0"/>
              <a:t>        </a:t>
            </a:r>
          </a:p>
          <a:p>
            <a:pPr marL="0" indent="0">
              <a:buNone/>
            </a:pPr>
            <a:r>
              <a:rPr lang="pl-PL" sz="2100" b="1" dirty="0"/>
              <a:t> </a:t>
            </a:r>
            <a:r>
              <a:rPr lang="pl-PL" sz="2100" b="1" dirty="0" smtClean="0"/>
              <a:t>      Realizacja w TV,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kampania o szerokim zasięgu (IZ)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emisja spotów o tematyce naborowej z TV lokalnych i regionalnej (IZ oraz IP)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produkcja filmu podsumowującego nabory (IP DIP)  </a:t>
            </a:r>
          </a:p>
          <a:p>
            <a:pPr marL="0" indent="0">
              <a:buNone/>
            </a:pPr>
            <a:endParaRPr lang="pl-PL" sz="2100" b="1" dirty="0"/>
          </a:p>
          <a:p>
            <a:pPr marL="0" indent="0">
              <a:buNone/>
            </a:pPr>
            <a:r>
              <a:rPr lang="pl-PL" sz="2100" b="1" dirty="0" smtClean="0"/>
              <a:t>       Realizacja w radio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/>
              <a:t>kampania o szerokim zasięgu (IZ</a:t>
            </a:r>
            <a:r>
              <a:rPr lang="pl-PL" sz="21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dostarczanie informacji do mediów na temat zasad przyznawania środków z programu regionalnego (IP)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spoty informacyjne (IP)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 smtClean="0"/>
              <a:t>audycje tematyczne nt. konkretnych naborów w stacjach radiowych o zasięgu lokalnym i regionalnym (IP) </a:t>
            </a:r>
          </a:p>
          <a:p>
            <a:pPr marL="0" indent="0">
              <a:buNone/>
            </a:pPr>
            <a:endParaRPr lang="pl-PL" sz="1600" b="1" dirty="0" smtClean="0"/>
          </a:p>
          <a:p>
            <a:pPr marL="0" indent="0">
              <a:buNone/>
            </a:pPr>
            <a:r>
              <a:rPr lang="pl-PL" sz="1600" b="1" dirty="0" smtClean="0"/>
              <a:t>       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94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pl-PL" sz="2400" b="1" dirty="0"/>
              <a:t>Działania </a:t>
            </a:r>
            <a:r>
              <a:rPr lang="pl-PL" sz="2400" b="1" dirty="0" smtClean="0"/>
              <a:t>informacyjno-promocyjne w mediach</a:t>
            </a:r>
          </a:p>
          <a:p>
            <a:endParaRPr lang="pl-PL" sz="1400" b="1" dirty="0"/>
          </a:p>
          <a:p>
            <a:pPr marL="0" indent="0">
              <a:buNone/>
            </a:pPr>
            <a:r>
              <a:rPr lang="pl-PL" sz="1800" b="1" dirty="0" smtClean="0"/>
              <a:t>       Realizacja w prasie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kampania o </a:t>
            </a:r>
            <a:r>
              <a:rPr lang="pl-PL" sz="1800" dirty="0"/>
              <a:t>szerokim </a:t>
            </a:r>
            <a:r>
              <a:rPr lang="pl-PL" sz="1800" dirty="0" smtClean="0"/>
              <a:t>zasięgu (IZ),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artykuły sponsorowane w prasie regionalnej </a:t>
            </a:r>
            <a:r>
              <a:rPr lang="pl-PL" sz="1800" dirty="0"/>
              <a:t>i </a:t>
            </a:r>
            <a:r>
              <a:rPr lang="pl-PL" sz="1800" dirty="0" smtClean="0"/>
              <a:t>lokalnej, ogłoszenia </a:t>
            </a:r>
            <a:r>
              <a:rPr lang="pl-PL" sz="1800" dirty="0"/>
              <a:t>o </a:t>
            </a:r>
            <a:r>
              <a:rPr lang="pl-PL" sz="1800" dirty="0" smtClean="0"/>
              <a:t>naborach (IZ oraz IP)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        Realizacja w internecie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dostarczanie informacji na portale internetowe gazet, gmin nt. ogłaszanych naborów wniosków (IZ oraz 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Newsletter (IZ oraz 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mailing behawioralny do określonych adresatów tj. potencjalnych beneficjentów (IZ oraz 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aktywność w mediach społecznościowych, obsługa Facebooka (IZ oraz IP)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emisja filmów animowanych informujących nt. możliwości dofinansowania (IP)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 </a:t>
            </a:r>
          </a:p>
          <a:p>
            <a:pPr marL="0" indent="0">
              <a:buNone/>
            </a:pP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94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124744"/>
            <a:ext cx="8509977" cy="547260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pl-PL" sz="2400" b="1" dirty="0"/>
              <a:t>Imprezy otwarte i </a:t>
            </a:r>
            <a:r>
              <a:rPr lang="pl-PL" sz="2400" b="1" dirty="0" smtClean="0"/>
              <a:t>inne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1560" y="980728"/>
            <a:ext cx="78488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2400" b="1" dirty="0" smtClean="0"/>
          </a:p>
          <a:p>
            <a:pPr lvl="0" algn="ctr"/>
            <a:endParaRPr lang="pl-PL" sz="2400" b="1" dirty="0" smtClean="0"/>
          </a:p>
          <a:p>
            <a:pPr algn="ctr">
              <a:buFont typeface="Courier New" pitchFamily="49" charset="0"/>
              <a:buChar char="o"/>
            </a:pPr>
            <a:r>
              <a:rPr lang="pl-PL" sz="2400" b="1" dirty="0"/>
              <a:t> Dni Otwarte FE</a:t>
            </a:r>
          </a:p>
          <a:p>
            <a:pPr lvl="0" algn="ctr">
              <a:buFont typeface="Courier New" pitchFamily="49" charset="0"/>
              <a:buChar char="o"/>
            </a:pPr>
            <a:endParaRPr lang="pl-PL" sz="2400" b="1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>
              <a:buFont typeface="Wingdings" pitchFamily="2" charset="2"/>
              <a:buChar char="ü"/>
            </a:pPr>
            <a:endParaRPr lang="pl-PL" sz="1600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Dni </a:t>
            </a:r>
            <a:r>
              <a:rPr lang="pl-PL" dirty="0"/>
              <a:t>Otwarte </a:t>
            </a:r>
            <a:r>
              <a:rPr lang="pl-PL" dirty="0" smtClean="0"/>
              <a:t>Funduszy Europejskich w dniach </a:t>
            </a:r>
            <a:r>
              <a:rPr lang="pl-PL" b="1" dirty="0" smtClean="0"/>
              <a:t>18-21</a:t>
            </a:r>
            <a:r>
              <a:rPr lang="pl-PL" dirty="0" smtClean="0"/>
              <a:t> </a:t>
            </a:r>
            <a:r>
              <a:rPr lang="pl-PL" b="1" dirty="0" smtClean="0"/>
              <a:t>maja </a:t>
            </a:r>
            <a:r>
              <a:rPr lang="pl-PL" b="1" dirty="0"/>
              <a:t>2017 r. 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Beneficjenci </a:t>
            </a:r>
            <a:r>
              <a:rPr lang="pl-PL" b="1" dirty="0"/>
              <a:t>po raz czwarty </a:t>
            </a:r>
            <a:r>
              <a:rPr lang="pl-PL" dirty="0"/>
              <a:t>pokażą, co zrobili dzięki dotacjom z programu regionalnego (uczestnicy Dni Otwartych będą mogli bezpłatnie lub ze zniżką zobaczyć „od środka” projekty zrealizowane dzięki FE z RPO WD)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Działania wspierane przez promocję w TV, radio, prasie, internecie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Realizacja: IZ oraz wszystkie IP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932775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8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124744"/>
            <a:ext cx="8509977" cy="547260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pl-PL" sz="2400" b="1" dirty="0"/>
              <a:t>Imprezy otwarte i </a:t>
            </a:r>
            <a:r>
              <a:rPr lang="pl-PL" sz="2400" b="1" dirty="0" smtClean="0"/>
              <a:t>inne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1560" y="980728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2400" b="1" dirty="0" smtClean="0"/>
          </a:p>
          <a:p>
            <a:pPr lvl="0" algn="ctr"/>
            <a:endParaRPr lang="pl-PL" sz="2400" b="1" dirty="0" smtClean="0"/>
          </a:p>
          <a:p>
            <a:pPr lvl="0" algn="ctr"/>
            <a:endParaRPr lang="pl-PL" b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 smtClean="0"/>
              <a:t>konferencje, konferencje  prasowe, spotkania dotyczące możliwości dofinansowania i pierwsze podsumowania (IP) </a:t>
            </a:r>
          </a:p>
          <a:p>
            <a:pPr lvl="0"/>
            <a:endParaRPr lang="pl-PL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 smtClean="0"/>
              <a:t>wyjazdowe spotkania z mediami w subregionach (IP)</a:t>
            </a:r>
            <a:endParaRPr lang="pl-PL" dirty="0"/>
          </a:p>
          <a:p>
            <a:pPr lvl="0"/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>
              <a:buFont typeface="Wingdings" pitchFamily="2" charset="2"/>
              <a:buChar char="ü"/>
            </a:pPr>
            <a:endParaRPr lang="pl-PL" sz="1600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174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651</Words>
  <Application>Microsoft Office PowerPoint</Application>
  <PresentationFormat>Pokaz na ekranie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Olga Glanert</cp:lastModifiedBy>
  <cp:revision>68</cp:revision>
  <dcterms:created xsi:type="dcterms:W3CDTF">2015-04-22T07:48:15Z</dcterms:created>
  <dcterms:modified xsi:type="dcterms:W3CDTF">2016-12-09T10:11:35Z</dcterms:modified>
</cp:coreProperties>
</file>