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4" r:id="rId6"/>
    <p:sldId id="262" r:id="rId7"/>
    <p:sldId id="265" r:id="rId8"/>
    <p:sldId id="261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4BC0B-7984-4EB1-A9A0-C2851EDADD55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87B88-BFFA-4CD5-BDDB-8BF19C4E3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07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F87B-ADDA-451E-BFF2-10676E58975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C35B5-6A2A-49E7-A0E1-BAAC2CC056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32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C35B5-6A2A-49E7-A0E1-BAAC2CC056F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34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C35B5-6A2A-49E7-A0E1-BAAC2CC056F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87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C35B5-6A2A-49E7-A0E1-BAAC2CC056F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71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0.jp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jpg"/><Relationship Id="rId19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09800" y="1914402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pl-PL" sz="6000" b="1" dirty="0"/>
              <a:t>ZAKŁAD KÓŁ ZĘBATYCH </a:t>
            </a:r>
            <a:r>
              <a:rPr lang="pl-PL" sz="6000" b="1" dirty="0" err="1"/>
              <a:t>sc</a:t>
            </a:r>
            <a:r>
              <a:rPr lang="pl-PL" sz="6000" b="1" dirty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/>
              <a:t>Wrocław ul. </a:t>
            </a:r>
            <a:r>
              <a:rPr lang="pl-PL" sz="2700" b="1" dirty="0" err="1"/>
              <a:t>Małopanewska</a:t>
            </a:r>
            <a:r>
              <a:rPr lang="pl-PL" sz="2700" b="1" dirty="0"/>
              <a:t> 29 </a:t>
            </a:r>
            <a:br>
              <a:rPr lang="pl-PL" sz="2700" b="1" dirty="0"/>
            </a:br>
            <a:r>
              <a:rPr lang="pl-PL" sz="2700" b="1" dirty="0"/>
              <a:t>Oleśnica ul.Moniuszki19 A /C</a:t>
            </a:r>
            <a:br>
              <a:rPr lang="pl-PL" sz="2700" b="1" dirty="0"/>
            </a:br>
            <a:r>
              <a:rPr lang="pl-PL" sz="2700" b="1" dirty="0">
                <a:solidFill>
                  <a:srgbClr val="C00000"/>
                </a:solidFill>
              </a:rPr>
              <a:t>ISO 9001 </a:t>
            </a:r>
            <a:r>
              <a:rPr lang="pl-PL" sz="2700" b="1" dirty="0"/>
              <a:t>–JAKOŚĆ / </a:t>
            </a:r>
            <a:r>
              <a:rPr lang="pl-PL" sz="2700" b="1" dirty="0">
                <a:solidFill>
                  <a:srgbClr val="C00000"/>
                </a:solidFill>
              </a:rPr>
              <a:t>ISO 14001 </a:t>
            </a:r>
            <a:r>
              <a:rPr lang="pl-PL" sz="2700" b="1" dirty="0"/>
              <a:t>–ŚRODOWISKO /</a:t>
            </a:r>
            <a:br>
              <a:rPr lang="pl-PL" sz="2700" b="1" dirty="0"/>
            </a:br>
            <a:r>
              <a:rPr lang="pl-PL" sz="2700" b="1" dirty="0">
                <a:solidFill>
                  <a:srgbClr val="C00000"/>
                </a:solidFill>
              </a:rPr>
              <a:t>ISO 26000 CSR </a:t>
            </a:r>
            <a:r>
              <a:rPr lang="pl-PL" sz="2700" b="1" dirty="0"/>
              <a:t>- SPOŁECZNA ODPOWIEDZIALNOŚĆ BIZNESU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71664" y="4365104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BADANIA ,ROZWÓJ , INNOWACJE</a:t>
            </a:r>
          </a:p>
          <a:p>
            <a:pPr marL="514350" indent="-514350">
              <a:buAutoNum type="arabicPlain" startAt="5"/>
            </a:pPr>
            <a:r>
              <a:rPr lang="pl-PL" dirty="0" smtClean="0">
                <a:solidFill>
                  <a:srgbClr val="C00000"/>
                </a:solidFill>
              </a:rPr>
              <a:t>projektów z 956 w ramach       RPO-WD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332657"/>
            <a:ext cx="4660401" cy="4572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476673"/>
            <a:ext cx="2219104" cy="14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481"/>
            <a:ext cx="12192000" cy="566987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pl-PL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rgbClr val="C00000"/>
                </a:solidFill>
              </a:rPr>
              <a:t>1983-2016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POWIERZCHNIA PRODUKCYJNA 2000m2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ZATRUDNIENIE 48 pracowników 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 BADAWCZO ROZWOJOWY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HARTOWNIA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SZKOŁA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PRZYZAKŁADOWA</a:t>
            </a:r>
          </a:p>
          <a:p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858"/>
            <a:ext cx="12192000" cy="56697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00142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/>
              <a:t>ORGANIZACJA</a:t>
            </a:r>
          </a:p>
          <a:p>
            <a:pPr marL="0" indent="0">
              <a:buNone/>
            </a:pPr>
            <a:r>
              <a:rPr lang="pl-PL" sz="1600" b="1" dirty="0"/>
              <a:t>CZESŁAW I ANNA BORKOWSCY             MONIKA OLSZACKA                  ANDRZEJ OLSZACKI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24772"/>
              </p:ext>
            </p:extLst>
          </p:nvPr>
        </p:nvGraphicFramePr>
        <p:xfrm>
          <a:off x="1962553" y="4069877"/>
          <a:ext cx="2369471" cy="640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69471"/>
              </a:tblGrid>
              <a:tr h="553997">
                <a:tc>
                  <a:txBody>
                    <a:bodyPr/>
                    <a:lstStyle/>
                    <a:p>
                      <a:r>
                        <a:rPr lang="pl-PL" dirty="0" smtClean="0"/>
                        <a:t>SZKOŁA PRZYZAKŁADOWA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52189"/>
              </p:ext>
            </p:extLst>
          </p:nvPr>
        </p:nvGraphicFramePr>
        <p:xfrm>
          <a:off x="4976451" y="3830743"/>
          <a:ext cx="2309429" cy="1000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9429"/>
              </a:tblGrid>
              <a:tr h="1000120"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PRODUKCJA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44594"/>
              </p:ext>
            </p:extLst>
          </p:nvPr>
        </p:nvGraphicFramePr>
        <p:xfrm>
          <a:off x="4918771" y="2166135"/>
          <a:ext cx="2309429" cy="9310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09429"/>
              </a:tblGrid>
              <a:tr h="931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SYSTEMY JAKOŚCI I ŚRODOWISKA /HR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96417"/>
              </p:ext>
            </p:extLst>
          </p:nvPr>
        </p:nvGraphicFramePr>
        <p:xfrm>
          <a:off x="1989317" y="2177075"/>
          <a:ext cx="2751819" cy="9310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51819"/>
              </a:tblGrid>
              <a:tr h="931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PRODUKCJA I FINANSE 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35052"/>
              </p:ext>
            </p:extLst>
          </p:nvPr>
        </p:nvGraphicFramePr>
        <p:xfrm>
          <a:off x="7501070" y="2177075"/>
          <a:ext cx="2674640" cy="9310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674640"/>
              </a:tblGrid>
              <a:tr h="931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NOWE TECHNOLOGIE MARKETING/ B+R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Strzałka w dół 11"/>
          <p:cNvSpPr/>
          <p:nvPr/>
        </p:nvSpPr>
        <p:spPr>
          <a:xfrm rot="3405164">
            <a:off x="8008365" y="2913627"/>
            <a:ext cx="182390" cy="135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5874879" y="3124846"/>
            <a:ext cx="188032" cy="670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 rot="18592365">
            <a:off x="4052062" y="3005091"/>
            <a:ext cx="239282" cy="1125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górę i w dół 14"/>
          <p:cNvSpPr/>
          <p:nvPr/>
        </p:nvSpPr>
        <p:spPr>
          <a:xfrm rot="5400000">
            <a:off x="4536213" y="4043086"/>
            <a:ext cx="248216" cy="5398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60093"/>
              </p:ext>
            </p:extLst>
          </p:nvPr>
        </p:nvGraphicFramePr>
        <p:xfrm>
          <a:off x="4769331" y="5768443"/>
          <a:ext cx="2703725" cy="57769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03725"/>
              </a:tblGrid>
              <a:tr h="57769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KLIENT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Prostokąt zaokrąglony 16"/>
          <p:cNvSpPr/>
          <p:nvPr/>
        </p:nvSpPr>
        <p:spPr>
          <a:xfrm>
            <a:off x="1740682" y="1772816"/>
            <a:ext cx="8603790" cy="374441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górę i w dół 17"/>
          <p:cNvSpPr/>
          <p:nvPr/>
        </p:nvSpPr>
        <p:spPr>
          <a:xfrm>
            <a:off x="5954899" y="5263748"/>
            <a:ext cx="216024" cy="4482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9" y="140147"/>
            <a:ext cx="1298561" cy="841321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25191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363"/>
            <a:ext cx="12192000" cy="56697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5246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4000" b="1" dirty="0">
                <a:solidFill>
                  <a:srgbClr val="C00000"/>
                </a:solidFill>
              </a:rPr>
              <a:t>SYNERGIA DZIAŁAŃ , TECHNOLOGII ,SYSTEMÓW ZARZĄDZANIA</a:t>
            </a:r>
          </a:p>
          <a:p>
            <a:pPr marL="0" indent="0">
              <a:buNone/>
            </a:pPr>
            <a:r>
              <a:rPr lang="pl-PL" sz="2800" b="1" dirty="0"/>
              <a:t>FAZA 1 WDRAŻANIA INNOWACJI - CEL:</a:t>
            </a:r>
          </a:p>
          <a:p>
            <a:pPr marL="0" indent="0">
              <a:buNone/>
            </a:pPr>
            <a:r>
              <a:rPr lang="pl-PL" sz="2600" b="1" dirty="0"/>
              <a:t>-BUDOWA POTENCJAŁU TECHNOLOGICZNEGO(ZAKUPY)</a:t>
            </a:r>
          </a:p>
          <a:p>
            <a:pPr marL="0" indent="0">
              <a:buNone/>
            </a:pPr>
            <a:r>
              <a:rPr lang="pl-PL" sz="2600" b="1" dirty="0"/>
              <a:t>-KNOW HOW-WSPÓŁPRCA Z B+R VW WOLFSBURG</a:t>
            </a:r>
          </a:p>
          <a:p>
            <a:pPr marL="0" indent="0">
              <a:buNone/>
            </a:pPr>
            <a:r>
              <a:rPr lang="pl-PL" sz="2600" b="1" dirty="0"/>
              <a:t>-NOWE PROJEKTY I KLIENCI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00196"/>
              </p:ext>
            </p:extLst>
          </p:nvPr>
        </p:nvGraphicFramePr>
        <p:xfrm>
          <a:off x="5004502" y="1321232"/>
          <a:ext cx="239992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399928"/>
              </a:tblGrid>
              <a:tr h="72764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KREDYT TECHNOLOGICZNY            -1 PROJEKT</a:t>
                      </a:r>
                      <a:endParaRPr lang="pl-PL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87192"/>
              </p:ext>
            </p:extLst>
          </p:nvPr>
        </p:nvGraphicFramePr>
        <p:xfrm>
          <a:off x="2040796" y="1326848"/>
          <a:ext cx="275996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759968"/>
              </a:tblGrid>
              <a:tr h="914400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RPOWD </a:t>
                      </a:r>
                      <a:r>
                        <a:rPr lang="pl-P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pl-P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-5</a:t>
                      </a:r>
                      <a:r>
                        <a:rPr lang="pl-PL" sz="18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PROJEKTÓW</a:t>
                      </a:r>
                      <a:endParaRPr lang="pl-PL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67289"/>
              </p:ext>
            </p:extLst>
          </p:nvPr>
        </p:nvGraphicFramePr>
        <p:xfrm>
          <a:off x="7608168" y="1321232"/>
          <a:ext cx="266222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662228"/>
              </a:tblGrid>
              <a:tr h="9012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PARP – </a:t>
                      </a:r>
                    </a:p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-Fundusze Szwajcarskie </a:t>
                      </a:r>
                    </a:p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-1 projekt CSR ISO14001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6284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4363"/>
            <a:ext cx="12192000" cy="56697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5246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rgbClr val="C00000"/>
                </a:solidFill>
              </a:rPr>
              <a:t> HIGH TECH</a:t>
            </a:r>
          </a:p>
          <a:p>
            <a:pPr marL="0" indent="0" algn="ctr">
              <a:buNone/>
            </a:pP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3" y="1983848"/>
            <a:ext cx="1940802" cy="4885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24" y="1994239"/>
            <a:ext cx="1916509" cy="42432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7" y="2323203"/>
            <a:ext cx="2549820" cy="203985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0" y="2583963"/>
            <a:ext cx="2373846" cy="166765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2" y="2424009"/>
            <a:ext cx="2067693" cy="206769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26" y="4338769"/>
            <a:ext cx="988353" cy="43316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4" y="4744538"/>
            <a:ext cx="2359726" cy="1887781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5524681" y="44487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C00000"/>
                </a:solidFill>
              </a:rPr>
              <a:t>DANSERWIS</a:t>
            </a:r>
          </a:p>
          <a:p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6" y="4986248"/>
            <a:ext cx="2811900" cy="158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32" y="5552235"/>
            <a:ext cx="2118672" cy="88666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32" y="4638186"/>
            <a:ext cx="2141271" cy="896128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9610328" y="4331169"/>
            <a:ext cx="207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ZKZ ERP </a:t>
            </a:r>
            <a:r>
              <a:rPr lang="pl-PL" i="1" dirty="0">
                <a:solidFill>
                  <a:srgbClr val="C00000"/>
                </a:solidFill>
              </a:rPr>
              <a:t>CODETEAM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6" y="1994239"/>
            <a:ext cx="970148" cy="265174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05" y="2030676"/>
            <a:ext cx="1530460" cy="3584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2755524"/>
            <a:ext cx="2183937" cy="15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927"/>
            <a:ext cx="12192000" cy="56697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524604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pl-PL" sz="4800" b="1" dirty="0">
                <a:solidFill>
                  <a:srgbClr val="C00000"/>
                </a:solidFill>
              </a:rPr>
              <a:t>TECHNOLOGIE GENERYCZNE</a:t>
            </a:r>
          </a:p>
          <a:p>
            <a:pPr marL="0" indent="0">
              <a:buNone/>
            </a:pPr>
            <a:r>
              <a:rPr lang="pl-PL" sz="2800" b="1" dirty="0">
                <a:solidFill>
                  <a:prstClr val="black"/>
                </a:solidFill>
              </a:rPr>
              <a:t>FAZA 2 WDRAŻANIA INNOWACJI - CEL:</a:t>
            </a:r>
          </a:p>
          <a:p>
            <a:pPr marL="0" indent="0">
              <a:buNone/>
            </a:pPr>
            <a:r>
              <a:rPr lang="pl-PL" sz="2600" b="1" dirty="0">
                <a:solidFill>
                  <a:prstClr val="black"/>
                </a:solidFill>
              </a:rPr>
              <a:t>-BUDOWA POTENCJAŁU TECHNOLOGICZNEGO(ZAKUPY)</a:t>
            </a:r>
          </a:p>
          <a:p>
            <a:pPr marL="0" indent="0">
              <a:buNone/>
            </a:pPr>
            <a:r>
              <a:rPr lang="pl-PL" sz="2600" b="1" dirty="0">
                <a:solidFill>
                  <a:prstClr val="black"/>
                </a:solidFill>
              </a:rPr>
              <a:t>-WDROŻENIE AUTORSKICH PROJEKTÓW</a:t>
            </a:r>
          </a:p>
          <a:p>
            <a:pPr marL="0" indent="0">
              <a:buNone/>
            </a:pPr>
            <a:r>
              <a:rPr lang="pl-PL" sz="2600" b="1" dirty="0">
                <a:solidFill>
                  <a:prstClr val="black"/>
                </a:solidFill>
              </a:rPr>
              <a:t>-KOMERCJALIZACJA (</a:t>
            </a:r>
            <a:r>
              <a:rPr lang="pl-PL" sz="2600" b="1" dirty="0" smtClean="0">
                <a:solidFill>
                  <a:prstClr val="black"/>
                </a:solidFill>
              </a:rPr>
              <a:t>2017-2019)</a:t>
            </a:r>
            <a:endParaRPr lang="pl-PL" sz="26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88609"/>
              </p:ext>
            </p:extLst>
          </p:nvPr>
        </p:nvGraphicFramePr>
        <p:xfrm>
          <a:off x="5004502" y="1321232"/>
          <a:ext cx="239992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399928"/>
              </a:tblGrid>
              <a:tr h="72764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KREDYT TECHNOLOGICZNY            -1 PROJEKT</a:t>
                      </a:r>
                      <a:endParaRPr lang="pl-PL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70451"/>
              </p:ext>
            </p:extLst>
          </p:nvPr>
        </p:nvGraphicFramePr>
        <p:xfrm>
          <a:off x="2040796" y="1326848"/>
          <a:ext cx="275996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759968"/>
              </a:tblGrid>
              <a:tr h="914400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RPOWD </a:t>
                      </a:r>
                      <a:r>
                        <a:rPr lang="pl-P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pl-P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-5</a:t>
                      </a:r>
                      <a:r>
                        <a:rPr lang="pl-PL" sz="18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PROJEKTÓW</a:t>
                      </a:r>
                      <a:endParaRPr lang="pl-PL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03622"/>
              </p:ext>
            </p:extLst>
          </p:nvPr>
        </p:nvGraphicFramePr>
        <p:xfrm>
          <a:off x="7608168" y="1321232"/>
          <a:ext cx="266222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{93296810-A885-4BE3-A3E7-6D5BEEA58F35}</a:tableStyleId>
              </a:tblPr>
              <a:tblGrid>
                <a:gridCol w="2662228"/>
              </a:tblGrid>
              <a:tr h="9012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PARP – </a:t>
                      </a:r>
                    </a:p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-Fundusze Szwajcarskie </a:t>
                      </a:r>
                    </a:p>
                    <a:p>
                      <a:r>
                        <a:rPr lang="pl-PL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-1 projekt CSR ISO14001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2702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927"/>
            <a:ext cx="12192000" cy="56697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524604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          TECHNOLOGIE GENERYCZNE 2016</a:t>
            </a:r>
            <a:endParaRPr lang="pl-PL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4" y="1965677"/>
            <a:ext cx="1562186" cy="52072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2" y="5379852"/>
            <a:ext cx="1848495" cy="12230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7" y="1569025"/>
            <a:ext cx="6262279" cy="507067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00" y="4730161"/>
            <a:ext cx="1451595" cy="145159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80" y="3417474"/>
            <a:ext cx="1206544" cy="120654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1" y="2390451"/>
            <a:ext cx="1212726" cy="121272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2" y="4926183"/>
            <a:ext cx="1781594" cy="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192000" cy="572640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5246043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b="1" dirty="0" err="1" smtClean="0"/>
              <a:t>Customers</a:t>
            </a:r>
            <a:r>
              <a:rPr lang="pl-PL" sz="4400" b="1" dirty="0" smtClean="0"/>
              <a:t> </a:t>
            </a:r>
            <a:endParaRPr lang="pl-PL" sz="4400" b="1" dirty="0"/>
          </a:p>
          <a:p>
            <a:pPr marL="0" indent="0" algn="ctr">
              <a:buNone/>
            </a:pP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063320"/>
            <a:ext cx="758271" cy="7582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68" y="3869912"/>
            <a:ext cx="936629" cy="8406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40" y="4818350"/>
            <a:ext cx="895968" cy="89596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46" y="1897559"/>
            <a:ext cx="1261136" cy="2761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9" y="2035620"/>
            <a:ext cx="788941" cy="2003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30" y="4878879"/>
            <a:ext cx="1021824" cy="34669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78" y="2294198"/>
            <a:ext cx="430305" cy="3238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72" y="4139779"/>
            <a:ext cx="889227" cy="37577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34" y="2436149"/>
            <a:ext cx="648072" cy="14523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58" y="4860622"/>
            <a:ext cx="738701" cy="37521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80" y="3709570"/>
            <a:ext cx="883545" cy="24943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4" y="5743537"/>
            <a:ext cx="1069592" cy="37088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74" y="2191748"/>
            <a:ext cx="722182" cy="722182"/>
          </a:xfrm>
          <a:prstGeom prst="rect">
            <a:avLst/>
          </a:prstGeom>
        </p:spPr>
      </p:pic>
      <p:cxnSp>
        <p:nvCxnSpPr>
          <p:cNvPr id="23" name="Łącznik prosty ze strzałką 22"/>
          <p:cNvCxnSpPr/>
          <p:nvPr/>
        </p:nvCxnSpPr>
        <p:spPr>
          <a:xfrm flipH="1" flipV="1">
            <a:off x="6496930" y="3568502"/>
            <a:ext cx="1003227" cy="127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13" idx="2"/>
          </p:cNvCxnSpPr>
          <p:nvPr/>
        </p:nvCxnSpPr>
        <p:spPr>
          <a:xfrm flipH="1">
            <a:off x="6439102" y="2618094"/>
            <a:ext cx="57828" cy="88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6124526" y="2780929"/>
            <a:ext cx="100641" cy="72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6496929" y="2618094"/>
            <a:ext cx="468922" cy="88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5578996" y="3539580"/>
            <a:ext cx="805490" cy="150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V="1">
            <a:off x="5423762" y="3916642"/>
            <a:ext cx="916203" cy="28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19" idx="0"/>
          </p:cNvCxnSpPr>
          <p:nvPr/>
        </p:nvCxnSpPr>
        <p:spPr>
          <a:xfrm flipH="1" flipV="1">
            <a:off x="5918668" y="3933846"/>
            <a:ext cx="1199803" cy="180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8" idx="2"/>
          </p:cNvCxnSpPr>
          <p:nvPr/>
        </p:nvCxnSpPr>
        <p:spPr>
          <a:xfrm flipV="1">
            <a:off x="5207352" y="3589136"/>
            <a:ext cx="930812" cy="36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11" idx="1"/>
          </p:cNvCxnSpPr>
          <p:nvPr/>
        </p:nvCxnSpPr>
        <p:spPr>
          <a:xfrm flipH="1">
            <a:off x="6600056" y="2135789"/>
            <a:ext cx="2088232" cy="138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3757928" y="1556792"/>
            <a:ext cx="2626559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3579311" y="1579486"/>
            <a:ext cx="390363" cy="2185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>
            <a:off x="3687390" y="1568533"/>
            <a:ext cx="2558137" cy="199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3678709" y="1654902"/>
            <a:ext cx="2387499" cy="208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3659479" y="1732691"/>
            <a:ext cx="1094033" cy="3340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2819984" y="2135790"/>
            <a:ext cx="3514986" cy="141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>
            <a:stCxn id="10" idx="2"/>
          </p:cNvCxnSpPr>
          <p:nvPr/>
        </p:nvCxnSpPr>
        <p:spPr>
          <a:xfrm>
            <a:off x="2568115" y="2173681"/>
            <a:ext cx="983371" cy="140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V="1">
            <a:off x="3188905" y="3587963"/>
            <a:ext cx="3129213" cy="94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V="1">
            <a:off x="2963418" y="3720531"/>
            <a:ext cx="615892" cy="56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flipV="1">
            <a:off x="3847949" y="3505946"/>
            <a:ext cx="2565062" cy="133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Obraz 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6390" y="131187"/>
            <a:ext cx="1298561" cy="841321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06" y="4243594"/>
            <a:ext cx="781394" cy="303034"/>
          </a:xfrm>
          <a:prstGeom prst="rect">
            <a:avLst/>
          </a:prstGeom>
        </p:spPr>
      </p:pic>
      <p:cxnSp>
        <p:nvCxnSpPr>
          <p:cNvPr id="70" name="Łącznik prosty ze strzałką 69"/>
          <p:cNvCxnSpPr/>
          <p:nvPr/>
        </p:nvCxnSpPr>
        <p:spPr>
          <a:xfrm flipH="1" flipV="1">
            <a:off x="6496930" y="3501008"/>
            <a:ext cx="2418077" cy="851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7790503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481"/>
            <a:ext cx="12192000" cy="566987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WSPÓLNY SUKCES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-URZĄ MARSZAŁKOWSKI – DOLNOŚLĄSKA INSTYTUCJA POŚREDNICZĄCA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-POLSKA AGENCJA ROZWOJU PRZEDSIĘBIORCZOŚCI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-BANK GOSPODARSTWA KRAJOWEGO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-ING BANK ŚLĄSKI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-URZĄD MIASTA OLEŚNICY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-CECH RZEMIOSŁ RÓŻNYCH W OLEŚNICY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-NOT - OŚRODEK INNOWACJI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-DZIAŁ BADAWCZO-ROZOWJOWY VOLKSWAGEN WOLFSBURG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-INSTYTUT SPAWALNICTWA W GLIWICACH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-WSZ KALISZ -CENTRUM DOSKONAŁOŚCI KÓŁ ZĘBATYCH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-POLITECHNIKA WROCŁAWSKA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-WIELE INNYCH ŻYCZLIWYCH INSTYTUCJI FIRM I OSÓB</a:t>
            </a: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DZIĘKUJEMY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6" y="340895"/>
            <a:ext cx="4248018" cy="41674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9" y="128606"/>
            <a:ext cx="1298561" cy="8413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752184" y="639113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00000"/>
                </a:solidFill>
              </a:rPr>
              <a:t>ISO 9001/ISO 14001/ISO 26000 CSR</a:t>
            </a:r>
          </a:p>
        </p:txBody>
      </p:sp>
    </p:spTree>
    <p:extLst>
      <p:ext uri="{BB962C8B-B14F-4D97-AF65-F5344CB8AC3E}">
        <p14:creationId xmlns:p14="http://schemas.microsoft.com/office/powerpoint/2010/main" val="4831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270</Words>
  <Application>Microsoft Office PowerPoint</Application>
  <PresentationFormat>Panoramiczny</PresentationFormat>
  <Paragraphs>83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ZAKŁAD KÓŁ ZĘBATYCH sc. Wrocław ul. Małopanewska 29  Oleśnica ul.Moniuszki19 A /C ISO 9001 –JAKOŚĆ / ISO 14001 –ŚRODOWISKO / ISO 26000 CSR - SPOŁECZNA ODPOWIEDZIALNOŚĆ BIZNESU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andrzej</cp:lastModifiedBy>
  <cp:revision>43</cp:revision>
  <dcterms:created xsi:type="dcterms:W3CDTF">2015-04-22T07:48:15Z</dcterms:created>
  <dcterms:modified xsi:type="dcterms:W3CDTF">2016-12-14T14:23:48Z</dcterms:modified>
</cp:coreProperties>
</file>