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2" r:id="rId2"/>
    <p:sldId id="263" r:id="rId3"/>
    <p:sldId id="295" r:id="rId4"/>
    <p:sldId id="302" r:id="rId5"/>
    <p:sldId id="299" r:id="rId6"/>
    <p:sldId id="300" r:id="rId7"/>
    <p:sldId id="301" r:id="rId8"/>
    <p:sldId id="30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04" r:id="rId17"/>
    <p:sldId id="305" r:id="rId18"/>
    <p:sldId id="273" r:id="rId19"/>
    <p:sldId id="277" r:id="rId20"/>
    <p:sldId id="278" r:id="rId21"/>
    <p:sldId id="306" r:id="rId22"/>
    <p:sldId id="280" r:id="rId23"/>
    <p:sldId id="309" r:id="rId24"/>
    <p:sldId id="310" r:id="rId25"/>
    <p:sldId id="285" r:id="rId26"/>
    <p:sldId id="286" r:id="rId27"/>
    <p:sldId id="287" r:id="rId28"/>
    <p:sldId id="311" r:id="rId29"/>
    <p:sldId id="312" r:id="rId30"/>
    <p:sldId id="313" r:id="rId31"/>
    <p:sldId id="314" r:id="rId32"/>
    <p:sldId id="315" r:id="rId33"/>
    <p:sldId id="298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7687" autoAdjust="0"/>
  </p:normalViewPr>
  <p:slideViewPr>
    <p:cSldViewPr snapToGrid="0">
      <p:cViewPr varScale="1">
        <p:scale>
          <a:sx n="98" d="100"/>
          <a:sy n="98" d="100"/>
        </p:scale>
        <p:origin x="8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u.wroclaw.local\Zasoby_Q\PS%20-%20Pracownia%20analiz%20strategicznych\01_Projekty\30_Analiza_SpEk_WD_EFS\03_Dane\2.%20rynek%20pracy\2.4_RYNE_2351_XTAB_201607131128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u.wroclaw.local\Zasoby_Q\PAS%20-%20Pracownia%20analiz%20strategicznych\01_Projekty\30_Analiza_spol-ekon_dolnoslaskie_EFS\03_Dane\03_Integracja_spoleczna\Integracja_spo&#322;eczn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bu.wroclaw.local\Zasoby_Q\PS%20-%20Pracownia%20analiz%20strategicznych\01_Projekty\30_Analiza_SpEk_WD_EFS\03_Dane\4.%20edukacja%20i%20wykszta&#322;cenie\4.0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77650040890077E-2"/>
          <c:y val="0.14632391539292883"/>
          <c:w val="0.85698629433147933"/>
          <c:h val="0.51232051875868456"/>
        </c:manualLayout>
      </c:layout>
      <c:barChart>
        <c:barDir val="col"/>
        <c:grouping val="clustered"/>
        <c:varyColors val="0"/>
        <c:ser>
          <c:idx val="0"/>
          <c:order val="0"/>
          <c:tx>
            <c:v>DOLNOŚLĄSKIE</c:v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-8.0482897384305842E-3"/>
                  <c:y val="1.2500000000000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6464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Arkusz2!$C$1:$H$1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Arkusz2!$C$8:$H$8</c:f>
              <c:numCache>
                <c:formatCode>General</c:formatCode>
                <c:ptCount val="6"/>
                <c:pt idx="0">
                  <c:v>63.3</c:v>
                </c:pt>
                <c:pt idx="1">
                  <c:v>62.1</c:v>
                </c:pt>
                <c:pt idx="2">
                  <c:v>62.8</c:v>
                </c:pt>
                <c:pt idx="3">
                  <c:v>64.2</c:v>
                </c:pt>
                <c:pt idx="4">
                  <c:v>64.900000000000006</c:v>
                </c:pt>
                <c:pt idx="5">
                  <c:v>68.5</c:v>
                </c:pt>
              </c:numCache>
            </c:numRef>
          </c:val>
        </c:ser>
        <c:ser>
          <c:idx val="1"/>
          <c:order val="1"/>
          <c:tx>
            <c:strRef>
              <c:f>Arkusz1!$B$8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Arkusz2!$C$1:$H$1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Arkusz1!$C$8:$H$8</c:f>
              <c:numCache>
                <c:formatCode>General</c:formatCode>
                <c:ptCount val="6"/>
                <c:pt idx="0">
                  <c:v>64.5</c:v>
                </c:pt>
                <c:pt idx="1">
                  <c:v>64.7</c:v>
                </c:pt>
                <c:pt idx="2">
                  <c:v>65</c:v>
                </c:pt>
                <c:pt idx="3">
                  <c:v>65.599999999999994</c:v>
                </c:pt>
                <c:pt idx="4">
                  <c:v>67.400000000000006</c:v>
                </c:pt>
                <c:pt idx="5">
                  <c:v>68.599999999999994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40008"/>
        <c:axId val="154694288"/>
      </c:barChart>
      <c:catAx>
        <c:axId val="15594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694288"/>
        <c:crosses val="autoZero"/>
        <c:auto val="1"/>
        <c:lblAlgn val="ctr"/>
        <c:lblOffset val="100"/>
        <c:noMultiLvlLbl val="0"/>
      </c:catAx>
      <c:valAx>
        <c:axId val="15469428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 b="1"/>
                  <a:t>%</a:t>
                </a:r>
              </a:p>
            </c:rich>
          </c:tx>
          <c:layout>
            <c:manualLayout>
              <c:xMode val="edge"/>
              <c:yMode val="edge"/>
              <c:x val="2.2824797797502065E-2"/>
              <c:y val="6.66932633420822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94000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65470364328441"/>
          <c:y val="0.85212178477690292"/>
          <c:w val="0.33430483161435809"/>
          <c:h val="0.12913617415470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4444279068987418E-2"/>
                  <c:y val="2.0438456217863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470407459504655E-2"/>
                  <c:y val="2.8895748445944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457343264246088E-2"/>
                  <c:y val="1.7619358808502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TABLICA!$C$2:$K$2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TABLICA!$C$8:$K$8</c:f>
              <c:numCache>
                <c:formatCode>#,##0.0</c:formatCode>
                <c:ptCount val="9"/>
                <c:pt idx="0">
                  <c:v>5.7</c:v>
                </c:pt>
                <c:pt idx="1">
                  <c:v>5</c:v>
                </c:pt>
                <c:pt idx="2">
                  <c:v>5.0999999999999996</c:v>
                </c:pt>
                <c:pt idx="3">
                  <c:v>5.4</c:v>
                </c:pt>
                <c:pt idx="4">
                  <c:v>4.4000000000000004</c:v>
                </c:pt>
                <c:pt idx="5">
                  <c:v>4.5</c:v>
                </c:pt>
                <c:pt idx="6">
                  <c:v>4.0999999999999996</c:v>
                </c:pt>
                <c:pt idx="7">
                  <c:v>4.2</c:v>
                </c:pt>
                <c:pt idx="8">
                  <c:v>3.7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7549040"/>
        <c:axId val="298561960"/>
      </c:lineChart>
      <c:catAx>
        <c:axId val="29754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8561960"/>
        <c:crosses val="autoZero"/>
        <c:auto val="1"/>
        <c:lblAlgn val="ctr"/>
        <c:lblOffset val="100"/>
        <c:noMultiLvlLbl val="0"/>
      </c:catAx>
      <c:valAx>
        <c:axId val="29856196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l-PL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l-PL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754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</a:p>
        </c:rich>
      </c:tx>
      <c:layout>
        <c:manualLayout>
          <c:xMode val="edge"/>
          <c:yMode val="edge"/>
          <c:x val="0.45190031333155983"/>
          <c:y val="7.88000550979912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'[4.4.xls]Arkusz1'!$I$7,'[4.4.xls]Arkusz1'!$I$10,'[4.4.xls]Arkusz1'!$I$13,'[4.4.xls]Arkusz1'!$I$16,'[4.4.xls]Arkusz1'!$I$19</c:f>
              <c:numCache>
                <c:formatCode>General</c:formatCode>
                <c:ptCount val="5"/>
                <c:pt idx="0" formatCode="0.00">
                  <c:v>14.907573047107931</c:v>
                </c:pt>
                <c:pt idx="1">
                  <c:v>25.075510098260352</c:v>
                </c:pt>
                <c:pt idx="2">
                  <c:v>10.248956469886702</c:v>
                </c:pt>
                <c:pt idx="3">
                  <c:v>25.116019807627492</c:v>
                </c:pt>
                <c:pt idx="4">
                  <c:v>24.022257654714682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c:rich>
      </c:tx>
      <c:layout>
        <c:manualLayout>
          <c:xMode val="edge"/>
          <c:yMode val="edge"/>
          <c:x val="0.61453154902027574"/>
          <c:y val="8.8428742822864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'[4.4.xls]Arkusz1'!$C$2,'[4.4.xls]Arkusz1'!$C$8,'[4.4.xls]Arkusz1'!$C$11,'[4.4.xls]Arkusz1'!$C$14,'[4.4.xls]Arkusz1'!$C$17</c:f>
              <c:strCache>
                <c:ptCount val="5"/>
                <c:pt idx="0">
                  <c:v>wyższe</c:v>
                </c:pt>
                <c:pt idx="1">
                  <c:v>policealne oraz średnie zawodowe</c:v>
                </c:pt>
                <c:pt idx="2">
                  <c:v>średnie ogólnokształcące</c:v>
                </c:pt>
                <c:pt idx="3">
                  <c:v>zasadnicze zawodowe</c:v>
                </c:pt>
                <c:pt idx="4">
                  <c:v>gimnazjalne, podstawowe i niższe</c:v>
                </c:pt>
              </c:strCache>
            </c:strRef>
          </c:cat>
          <c:val>
            <c:numRef>
              <c:f>'[4.4.xls]Arkusz1'!$J$7,'[4.4.xls]Arkusz1'!$J$10,'[4.4.xls]Arkusz1'!$J$13,'[4.4.xls]Arkusz1'!$J$16,'[4.4.xls]Arkusz1'!$J$19</c:f>
              <c:numCache>
                <c:formatCode>General</c:formatCode>
                <c:ptCount val="5"/>
                <c:pt idx="0" formatCode="0.00">
                  <c:v>19.591244116116382</c:v>
                </c:pt>
                <c:pt idx="1">
                  <c:v>21.434183235423856</c:v>
                </c:pt>
                <c:pt idx="2">
                  <c:v>9.3348872782313226</c:v>
                </c:pt>
                <c:pt idx="3">
                  <c:v>21.273927659831902</c:v>
                </c:pt>
                <c:pt idx="4">
                  <c:v>16.626515967665231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510515847576145E-3"/>
          <c:y val="0.51202180310326373"/>
          <c:w val="0.43592410993333425"/>
          <c:h val="0.4879782971977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c:rich>
      </c:tx>
      <c:layout>
        <c:manualLayout>
          <c:xMode val="edge"/>
          <c:yMode val="edge"/>
          <c:x val="0.61453154902027574"/>
          <c:y val="8.8428742822864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510515847576145E-3"/>
          <c:y val="0.51202180310326373"/>
          <c:w val="0.43592410993333425"/>
          <c:h val="0.4879782971977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4588127780106"/>
          <c:y val="5.2125739581118886E-2"/>
          <c:w val="0.85094577160905738"/>
          <c:h val="0.8887652197375965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9716997741641453E-2"/>
                  <c:y val="-2.57129172747218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330679948372861E-2"/>
                  <c:y val="-2.5712917274721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558044361835588E-2"/>
                  <c:y val="-1.8808588260429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4602306986819161E-2"/>
                  <c:y val="1.8014499815793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2309991324701554E-2"/>
                  <c:y val="2.2617385825321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Arkusz3!$C$3:$K$3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Arkusz3!$C$17:$K$17</c:f>
              <c:numCache>
                <c:formatCode>General</c:formatCode>
                <c:ptCount val="9"/>
                <c:pt idx="0">
                  <c:v>18032</c:v>
                </c:pt>
                <c:pt idx="1">
                  <c:v>18432</c:v>
                </c:pt>
                <c:pt idx="2">
                  <c:v>18416</c:v>
                </c:pt>
                <c:pt idx="3">
                  <c:v>17622</c:v>
                </c:pt>
                <c:pt idx="4">
                  <c:v>16442</c:v>
                </c:pt>
                <c:pt idx="5">
                  <c:v>15094</c:v>
                </c:pt>
                <c:pt idx="6">
                  <c:v>13602</c:v>
                </c:pt>
                <c:pt idx="7">
                  <c:v>13853</c:v>
                </c:pt>
                <c:pt idx="8">
                  <c:v>12907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563920"/>
        <c:axId val="298564312"/>
      </c:lineChart>
      <c:catAx>
        <c:axId val="29856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8564312"/>
        <c:crosses val="autoZero"/>
        <c:auto val="1"/>
        <c:lblAlgn val="ctr"/>
        <c:lblOffset val="100"/>
        <c:noMultiLvlLbl val="0"/>
      </c:catAx>
      <c:valAx>
        <c:axId val="298564312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856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1.4535386805978634E-2"/>
                  <c:y val="1.5713056811029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4872982886633623E-2"/>
                  <c:y val="1.8385811368294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A365D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[SZKO_3535_XTAB_20160818114511.xlsx]TABLICA!$C$2:$K$2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[SZKO_3535_XTAB_20160818114511.xlsx]TABLICA!$C$16:$K$16</c:f>
              <c:numCache>
                <c:formatCode>#\ ##0.0</c:formatCode>
                <c:ptCount val="9"/>
                <c:pt idx="0">
                  <c:v>16.344190000000001</c:v>
                </c:pt>
                <c:pt idx="1">
                  <c:v>15.789059999999999</c:v>
                </c:pt>
                <c:pt idx="2">
                  <c:v>16.508949999999999</c:v>
                </c:pt>
                <c:pt idx="3">
                  <c:v>18.912569999999999</c:v>
                </c:pt>
                <c:pt idx="4">
                  <c:v>18.438600000000001</c:v>
                </c:pt>
                <c:pt idx="5">
                  <c:v>17.525559999999999</c:v>
                </c:pt>
                <c:pt idx="6">
                  <c:v>16.90803</c:v>
                </c:pt>
                <c:pt idx="7">
                  <c:v>11.48198</c:v>
                </c:pt>
                <c:pt idx="8">
                  <c:v>14.990959999999999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565096"/>
        <c:axId val="298565488"/>
      </c:lineChart>
      <c:catAx>
        <c:axId val="29856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8565488"/>
        <c:crosses val="autoZero"/>
        <c:auto val="1"/>
        <c:lblAlgn val="ctr"/>
        <c:lblOffset val="100"/>
        <c:noMultiLvlLbl val="0"/>
      </c:catAx>
      <c:valAx>
        <c:axId val="298565488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l-PL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3672217730605635E-2"/>
              <c:y val="1.11687692328885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8565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l-PL" b="1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c:rich>
      </c:tx>
      <c:layout>
        <c:manualLayout>
          <c:xMode val="edge"/>
          <c:yMode val="edge"/>
          <c:x val="0.61453154902027574"/>
          <c:y val="8.8428742822864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title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510515847576145E-3"/>
          <c:y val="0.51202180310326373"/>
          <c:w val="0.43592410993333425"/>
          <c:h val="0.4879782971977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7030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Arkusz2!$C$4:$K$4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Arkusz2!$C$18:$K$18</c:f>
              <c:numCache>
                <c:formatCode>General</c:formatCode>
                <c:ptCount val="9"/>
                <c:pt idx="0">
                  <c:v>171</c:v>
                </c:pt>
                <c:pt idx="1">
                  <c:v>174</c:v>
                </c:pt>
                <c:pt idx="2">
                  <c:v>179</c:v>
                </c:pt>
                <c:pt idx="3">
                  <c:v>179</c:v>
                </c:pt>
                <c:pt idx="4">
                  <c:v>183</c:v>
                </c:pt>
                <c:pt idx="5">
                  <c:v>193</c:v>
                </c:pt>
                <c:pt idx="6">
                  <c:v>191</c:v>
                </c:pt>
                <c:pt idx="7">
                  <c:v>181</c:v>
                </c:pt>
                <c:pt idx="8">
                  <c:v>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196616"/>
        <c:axId val="299197008"/>
      </c:lineChart>
      <c:catAx>
        <c:axId val="29919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9197008"/>
        <c:crosses val="autoZero"/>
        <c:auto val="1"/>
        <c:lblAlgn val="ctr"/>
        <c:lblOffset val="100"/>
        <c:noMultiLvlLbl val="0"/>
      </c:catAx>
      <c:valAx>
        <c:axId val="299197008"/>
        <c:scaling>
          <c:orientation val="minMax"/>
          <c:min val="1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9196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305496535155355E-2"/>
          <c:y val="3.6962365591397851E-2"/>
          <c:w val="0.88826240469941253"/>
          <c:h val="0.8850864660062653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dLbls>
            <c:dLbl>
              <c:idx val="1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'Polska i woj.'!$C$3:$K$3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dane2007!$C$10:$K$10</c:f>
              <c:numCache>
                <c:formatCode>#,##0</c:formatCode>
                <c:ptCount val="9"/>
                <c:pt idx="0">
                  <c:v>36765</c:v>
                </c:pt>
                <c:pt idx="1">
                  <c:v>32437</c:v>
                </c:pt>
                <c:pt idx="2">
                  <c:v>42779</c:v>
                </c:pt>
                <c:pt idx="3">
                  <c:v>42884</c:v>
                </c:pt>
                <c:pt idx="4">
                  <c:v>41273</c:v>
                </c:pt>
                <c:pt idx="5">
                  <c:v>45580</c:v>
                </c:pt>
                <c:pt idx="6">
                  <c:v>44270</c:v>
                </c:pt>
                <c:pt idx="7">
                  <c:v>34389</c:v>
                </c:pt>
                <c:pt idx="8">
                  <c:v>27930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9197792"/>
        <c:axId val="299198184"/>
      </c:lineChart>
      <c:catAx>
        <c:axId val="2991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9198184"/>
        <c:crosses val="autoZero"/>
        <c:auto val="1"/>
        <c:lblAlgn val="ctr"/>
        <c:lblOffset val="100"/>
        <c:noMultiLvlLbl val="0"/>
      </c:catAx>
      <c:valAx>
        <c:axId val="299198184"/>
        <c:scaling>
          <c:orientation val="minMax"/>
          <c:min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919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4606229776833E-2"/>
          <c:y val="0.11593759113444153"/>
          <c:w val="0.88068974017136747"/>
          <c:h val="0.34626246719160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Arkusz2!$H$1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6464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Arkusz2!$B$2:$B$17</c:f>
              <c:strCache>
                <c:ptCount val="16"/>
                <c:pt idx="0">
                  <c:v>małopolskie</c:v>
                </c:pt>
                <c:pt idx="1">
                  <c:v>łódzkie</c:v>
                </c:pt>
                <c:pt idx="2">
                  <c:v>wielkopolskie</c:v>
                </c:pt>
                <c:pt idx="3">
                  <c:v>pomorskie</c:v>
                </c:pt>
                <c:pt idx="4">
                  <c:v>podlaskie</c:v>
                </c:pt>
                <c:pt idx="5">
                  <c:v>opolskie</c:v>
                </c:pt>
                <c:pt idx="6">
                  <c:v>dolnośląskie</c:v>
                </c:pt>
                <c:pt idx="7">
                  <c:v>świętokrzyskie</c:v>
                </c:pt>
                <c:pt idx="8">
                  <c:v>małopolskie</c:v>
                </c:pt>
                <c:pt idx="9">
                  <c:v>lubuskie</c:v>
                </c:pt>
                <c:pt idx="10">
                  <c:v>lubelskie</c:v>
                </c:pt>
                <c:pt idx="11">
                  <c:v>kujawsko-pomorskie</c:v>
                </c:pt>
                <c:pt idx="12">
                  <c:v>śląskie</c:v>
                </c:pt>
                <c:pt idx="13">
                  <c:v>zachodniopomorskie</c:v>
                </c:pt>
                <c:pt idx="14">
                  <c:v>podkarpackie</c:v>
                </c:pt>
                <c:pt idx="15">
                  <c:v>warmińsko-mazurskie</c:v>
                </c:pt>
              </c:strCache>
            </c:strRef>
          </c:cat>
          <c:val>
            <c:numRef>
              <c:f>Arkusz2!$H$2:$H$17</c:f>
              <c:numCache>
                <c:formatCode>General</c:formatCode>
                <c:ptCount val="16"/>
                <c:pt idx="0">
                  <c:v>74.099999999999994</c:v>
                </c:pt>
                <c:pt idx="1">
                  <c:v>70.5</c:v>
                </c:pt>
                <c:pt idx="2">
                  <c:v>69.8</c:v>
                </c:pt>
                <c:pt idx="3">
                  <c:v>69.8</c:v>
                </c:pt>
                <c:pt idx="4">
                  <c:v>69.2</c:v>
                </c:pt>
                <c:pt idx="5">
                  <c:v>69</c:v>
                </c:pt>
                <c:pt idx="6">
                  <c:v>68.5</c:v>
                </c:pt>
                <c:pt idx="7">
                  <c:v>68.400000000000006</c:v>
                </c:pt>
                <c:pt idx="8">
                  <c:v>68</c:v>
                </c:pt>
                <c:pt idx="9">
                  <c:v>67.7</c:v>
                </c:pt>
                <c:pt idx="10">
                  <c:v>67</c:v>
                </c:pt>
                <c:pt idx="11">
                  <c:v>66.5</c:v>
                </c:pt>
                <c:pt idx="12">
                  <c:v>65.900000000000006</c:v>
                </c:pt>
                <c:pt idx="13">
                  <c:v>64.7</c:v>
                </c:pt>
                <c:pt idx="14">
                  <c:v>63.8</c:v>
                </c:pt>
                <c:pt idx="15">
                  <c:v>62.8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113905600"/>
        <c:axId val="113906384"/>
      </c:barChart>
      <c:catAx>
        <c:axId val="11390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906384"/>
        <c:crosses val="autoZero"/>
        <c:auto val="1"/>
        <c:lblAlgn val="ctr"/>
        <c:lblOffset val="100"/>
        <c:noMultiLvlLbl val="0"/>
      </c:catAx>
      <c:valAx>
        <c:axId val="113906384"/>
        <c:scaling>
          <c:orientation val="minMax"/>
          <c:max val="7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 b="1"/>
                  <a:t>%</a:t>
                </a:r>
              </a:p>
            </c:rich>
          </c:tx>
          <c:layout>
            <c:manualLayout>
              <c:xMode val="edge"/>
              <c:yMode val="edge"/>
              <c:x val="1.7813051146384481E-2"/>
              <c:y val="5.73135996889277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9056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/>
              <a:t>[tys. osób]</a:t>
            </a:r>
          </a:p>
        </c:rich>
      </c:tx>
      <c:layout>
        <c:manualLayout>
          <c:xMode val="edge"/>
          <c:yMode val="edge"/>
          <c:x val="0.81816102145916003"/>
          <c:y val="0.82402996761442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46719544416348957"/>
          <c:y val="0.10853297593120009"/>
          <c:w val="0.36733353422336351"/>
          <c:h val="0.782863312298728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D238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4.4370493621740731E-3"/>
                  <c:y val="4.728132387706855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311148086522381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[2.4_RYNE_2351_XTAB_20160713112817.xlsx]Arkusz1'!$C$1,'[2.4_RYNE_2351_XTAB_20160713112817.xlsx]Arkusz1'!$L$1,'[2.4_RYNE_2351_XTAB_20160713112817.xlsx]Arkusz1'!$U$1,'[2.4_RYNE_2351_XTAB_20160713112817.xlsx]Arkusz1'!$AD$1,'[2.4_RYNE_2351_XTAB_20160713112817.xlsx]Arkusz1'!$AM$1,'[2.4_RYNE_2351_XTAB_20160713112817.xlsx]Arkusz1'!$AV$1</c:f>
              <c:strCache>
                <c:ptCount val="6"/>
                <c:pt idx="0">
                  <c:v>choroba, niepełnosprawność</c:v>
                </c:pt>
                <c:pt idx="1">
                  <c:v>emerytura</c:v>
                </c:pt>
                <c:pt idx="2">
                  <c:v>nauka, uzupełnianie kwalifikacji</c:v>
                </c:pt>
                <c:pt idx="3">
                  <c:v>obowiązki rodzinne i związane z prowadzeniem domu</c:v>
                </c:pt>
                <c:pt idx="4">
                  <c:v>wyczerpane wszystkie znane możliwości poszukiwania pracy</c:v>
                </c:pt>
                <c:pt idx="5">
                  <c:v>przekonanie o niemożności znalezienia pracy</c:v>
                </c:pt>
              </c:strCache>
            </c:strRef>
          </c:cat>
          <c:val>
            <c:numRef>
              <c:f>'[2.4_RYNE_2351_XTAB_20160713112817.xlsx]Arkusz1'!$K$17,'[2.4_RYNE_2351_XTAB_20160713112817.xlsx]Arkusz1'!$T$17,'[2.4_RYNE_2351_XTAB_20160713112817.xlsx]Arkusz1'!$AC$17,'[2.4_RYNE_2351_XTAB_20160713112817.xlsx]Arkusz1'!$AL$17,'[2.4_RYNE_2351_XTAB_20160713112817.xlsx]Arkusz1'!$AU$17,'[2.4_RYNE_2351_XTAB_20160713112817.xlsx]Arkusz1'!$BD$17</c:f>
              <c:numCache>
                <c:formatCode>#,##0</c:formatCode>
                <c:ptCount val="6"/>
                <c:pt idx="0">
                  <c:v>129</c:v>
                </c:pt>
                <c:pt idx="1">
                  <c:v>494</c:v>
                </c:pt>
                <c:pt idx="2">
                  <c:v>174</c:v>
                </c:pt>
                <c:pt idx="3">
                  <c:v>118</c:v>
                </c:pt>
                <c:pt idx="4">
                  <c:v>15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932626438666825E-2"/>
          <c:y val="2.1838773733235603E-2"/>
          <c:w val="0.37018952600976957"/>
          <c:h val="0.938925199982460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/>
              <a:t>2015</a:t>
            </a:r>
            <a:r>
              <a:rPr lang="pl-PL" sz="1400" b="1" baseline="0"/>
              <a:t> r.</a:t>
            </a:r>
            <a:endParaRPr lang="pl-PL" sz="1400" b="1"/>
          </a:p>
        </c:rich>
      </c:tx>
      <c:layout>
        <c:manualLayout>
          <c:xMode val="edge"/>
          <c:yMode val="edge"/>
          <c:x val="0.81846274300458211"/>
          <c:y val="0.86979982340917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9575127851286626"/>
          <c:y val="0.10000968763024792"/>
          <c:w val="0.65989230727602344"/>
          <c:h val="0.824157345138724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0742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6"/>
              <c:layout>
                <c:manualLayout>
                  <c:x val="2.2171916010498689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(OGÓŁEM!$L$1,OGÓŁEM!$X$1,OGÓŁEM!$AJ$1,OGÓŁEM!$AV$1,OGÓŁEM!$BH$1,OGÓŁEM!$BT$1,OGÓŁEM!$CF$1)</c:f>
              <c:strCache>
                <c:ptCount val="7"/>
                <c:pt idx="0">
                  <c:v>bez stażu pracy</c:v>
                </c:pt>
                <c:pt idx="1">
                  <c:v>1 rok i mniej</c:v>
                </c:pt>
                <c:pt idx="2">
                  <c:v>1 - 5 lat</c:v>
                </c:pt>
                <c:pt idx="3">
                  <c:v>5 - 10 lat</c:v>
                </c:pt>
                <c:pt idx="4">
                  <c:v>10 - 20 lat</c:v>
                </c:pt>
                <c:pt idx="5">
                  <c:v>20 - 30 lat</c:v>
                </c:pt>
                <c:pt idx="6">
                  <c:v>powyżej 30 lat</c:v>
                </c:pt>
              </c:strCache>
            </c:strRef>
          </c:cat>
          <c:val>
            <c:numRef>
              <c:f>(OGÓŁEM!$T$16,OGÓŁEM!$AF$16,OGÓŁEM!$AR$16,OGÓŁEM!$BD$16,OGÓŁEM!$BP$16,OGÓŁEM!$CB$16,OGÓŁEM!$CN$16)</c:f>
              <c:numCache>
                <c:formatCode>#,##0</c:formatCode>
                <c:ptCount val="7"/>
                <c:pt idx="0">
                  <c:v>10838</c:v>
                </c:pt>
                <c:pt idx="1">
                  <c:v>16097</c:v>
                </c:pt>
                <c:pt idx="2">
                  <c:v>22310</c:v>
                </c:pt>
                <c:pt idx="3">
                  <c:v>15585</c:v>
                </c:pt>
                <c:pt idx="4">
                  <c:v>17313</c:v>
                </c:pt>
                <c:pt idx="5">
                  <c:v>12594</c:v>
                </c:pt>
                <c:pt idx="6">
                  <c:v>5215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1066148989440836"/>
          <c:w val="0.35948503047288582"/>
          <c:h val="0.81849559127689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/>
              <a:t>2007 r.</a:t>
            </a:r>
          </a:p>
        </c:rich>
      </c:tx>
      <c:layout>
        <c:manualLayout>
          <c:xMode val="edge"/>
          <c:yMode val="edge"/>
          <c:x val="0.87055669005531222"/>
          <c:y val="0.85833343330494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4207625648494794"/>
          <c:y val="6.6245186367071746E-2"/>
          <c:w val="0.59474583369521872"/>
          <c:h val="0.7845315930275801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9388283535265161E-2"/>
          <c:y val="0.12285695538057741"/>
          <c:w val="0.35209726023597504"/>
          <c:h val="0.81354549431321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24214634940175E-2"/>
          <c:y val="0.15384312452311832"/>
          <c:w val="0.90710336563379812"/>
          <c:h val="0.40070855515530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og!$G$1</c:f>
              <c:strCache>
                <c:ptCount val="1"/>
                <c:pt idx="0">
                  <c:v>czas poszukiwania pracy 2015 r.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46464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og!$E$3:$E$18</c:f>
              <c:strCache>
                <c:ptCount val="16"/>
                <c:pt idx="0">
                  <c:v>lubuskie</c:v>
                </c:pt>
                <c:pt idx="1">
                  <c:v>mazowieckie</c:v>
                </c:pt>
                <c:pt idx="2">
                  <c:v>opolskie</c:v>
                </c:pt>
                <c:pt idx="3">
                  <c:v>podkarpackie</c:v>
                </c:pt>
                <c:pt idx="4">
                  <c:v>pomorskie</c:v>
                </c:pt>
                <c:pt idx="5">
                  <c:v>kujawsko-pomorskie</c:v>
                </c:pt>
                <c:pt idx="6">
                  <c:v>dolnośląskie</c:v>
                </c:pt>
                <c:pt idx="7">
                  <c:v>zachodniopomorskie</c:v>
                </c:pt>
                <c:pt idx="8">
                  <c:v>łódzkie</c:v>
                </c:pt>
                <c:pt idx="9">
                  <c:v>warmińsko-mazurskie</c:v>
                </c:pt>
                <c:pt idx="10">
                  <c:v>śląskie</c:v>
                </c:pt>
                <c:pt idx="11">
                  <c:v>lubelskie</c:v>
                </c:pt>
                <c:pt idx="12">
                  <c:v>świętokrzyskie</c:v>
                </c:pt>
                <c:pt idx="13">
                  <c:v>małopolskie</c:v>
                </c:pt>
                <c:pt idx="14">
                  <c:v>wielkopolskie</c:v>
                </c:pt>
                <c:pt idx="15">
                  <c:v>podlaskie</c:v>
                </c:pt>
              </c:strCache>
            </c:strRef>
          </c:cat>
          <c:val>
            <c:numRef>
              <c:f>og!$G$3:$G$18</c:f>
              <c:numCache>
                <c:formatCode>General</c:formatCode>
                <c:ptCount val="16"/>
                <c:pt idx="0">
                  <c:v>8.4</c:v>
                </c:pt>
                <c:pt idx="1">
                  <c:v>9.3000000000000007</c:v>
                </c:pt>
                <c:pt idx="2">
                  <c:v>10.1</c:v>
                </c:pt>
                <c:pt idx="3">
                  <c:v>10.9</c:v>
                </c:pt>
                <c:pt idx="4">
                  <c:v>10.9</c:v>
                </c:pt>
                <c:pt idx="5">
                  <c:v>11.3</c:v>
                </c:pt>
                <c:pt idx="6">
                  <c:v>12.2</c:v>
                </c:pt>
                <c:pt idx="7">
                  <c:v>12.6</c:v>
                </c:pt>
                <c:pt idx="8">
                  <c:v>13</c:v>
                </c:pt>
                <c:pt idx="9">
                  <c:v>13.2</c:v>
                </c:pt>
                <c:pt idx="10">
                  <c:v>13.4</c:v>
                </c:pt>
                <c:pt idx="11">
                  <c:v>13.4</c:v>
                </c:pt>
                <c:pt idx="12">
                  <c:v>13.5</c:v>
                </c:pt>
                <c:pt idx="13">
                  <c:v>13.8</c:v>
                </c:pt>
                <c:pt idx="14">
                  <c:v>13.8</c:v>
                </c:pt>
                <c:pt idx="15">
                  <c:v>15.2</c:v>
                </c:pt>
              </c:numCache>
            </c:numRef>
          </c:val>
        </c:ser>
        <c:ser>
          <c:idx val="1"/>
          <c:order val="1"/>
          <c:tx>
            <c:strRef>
              <c:f>og!$H$1</c:f>
              <c:strCache>
                <c:ptCount val="1"/>
                <c:pt idx="0">
                  <c:v>różnica czasu poszukiwania 2015 r. a 2007 r.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46464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og!$E$3:$E$18</c:f>
              <c:strCache>
                <c:ptCount val="16"/>
                <c:pt idx="0">
                  <c:v>lubuskie</c:v>
                </c:pt>
                <c:pt idx="1">
                  <c:v>mazowieckie</c:v>
                </c:pt>
                <c:pt idx="2">
                  <c:v>opolskie</c:v>
                </c:pt>
                <c:pt idx="3">
                  <c:v>podkarpackie</c:v>
                </c:pt>
                <c:pt idx="4">
                  <c:v>pomorskie</c:v>
                </c:pt>
                <c:pt idx="5">
                  <c:v>kujawsko-pomorskie</c:v>
                </c:pt>
                <c:pt idx="6">
                  <c:v>dolnośląskie</c:v>
                </c:pt>
                <c:pt idx="7">
                  <c:v>zachodniopomorskie</c:v>
                </c:pt>
                <c:pt idx="8">
                  <c:v>łódzkie</c:v>
                </c:pt>
                <c:pt idx="9">
                  <c:v>warmińsko-mazurskie</c:v>
                </c:pt>
                <c:pt idx="10">
                  <c:v>śląskie</c:v>
                </c:pt>
                <c:pt idx="11">
                  <c:v>lubelskie</c:v>
                </c:pt>
                <c:pt idx="12">
                  <c:v>świętokrzyskie</c:v>
                </c:pt>
                <c:pt idx="13">
                  <c:v>małopolskie</c:v>
                </c:pt>
                <c:pt idx="14">
                  <c:v>wielkopolskie</c:v>
                </c:pt>
                <c:pt idx="15">
                  <c:v>podlaskie</c:v>
                </c:pt>
              </c:strCache>
            </c:strRef>
          </c:cat>
          <c:val>
            <c:numRef>
              <c:f>og!$H$3:$H$18</c:f>
              <c:numCache>
                <c:formatCode>General</c:formatCode>
                <c:ptCount val="16"/>
                <c:pt idx="0">
                  <c:v>-2.2999999999999989</c:v>
                </c:pt>
                <c:pt idx="1">
                  <c:v>-6</c:v>
                </c:pt>
                <c:pt idx="2">
                  <c:v>-3.4000000000000004</c:v>
                </c:pt>
                <c:pt idx="3">
                  <c:v>-0.5</c:v>
                </c:pt>
                <c:pt idx="4">
                  <c:v>-2.2999999999999989</c:v>
                </c:pt>
                <c:pt idx="5">
                  <c:v>-7.0999999999999979</c:v>
                </c:pt>
                <c:pt idx="6">
                  <c:v>-5.6999999999999993</c:v>
                </c:pt>
                <c:pt idx="7">
                  <c:v>-4.5999999999999996</c:v>
                </c:pt>
                <c:pt idx="8">
                  <c:v>-6.3999999999999986</c:v>
                </c:pt>
                <c:pt idx="9">
                  <c:v>-6.5</c:v>
                </c:pt>
                <c:pt idx="10">
                  <c:v>-6.4999999999999982</c:v>
                </c:pt>
                <c:pt idx="11">
                  <c:v>-4.4999999999999982</c:v>
                </c:pt>
                <c:pt idx="12">
                  <c:v>-9</c:v>
                </c:pt>
                <c:pt idx="13">
                  <c:v>-5.1999999999999993</c:v>
                </c:pt>
                <c:pt idx="14">
                  <c:v>-8.6999999999999993</c:v>
                </c:pt>
                <c:pt idx="15">
                  <c:v>-5.3000000000000007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297548256"/>
        <c:axId val="297548648"/>
      </c:barChart>
      <c:catAx>
        <c:axId val="2975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7548648"/>
        <c:crosses val="autoZero"/>
        <c:auto val="1"/>
        <c:lblAlgn val="ctr"/>
        <c:lblOffset val="100"/>
        <c:noMultiLvlLbl val="0"/>
      </c:catAx>
      <c:valAx>
        <c:axId val="297548648"/>
        <c:scaling>
          <c:orientation val="minMax"/>
          <c:max val="2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200"/>
                  <a:t>[mc]</a:t>
                </a:r>
              </a:p>
            </c:rich>
          </c:tx>
          <c:layout>
            <c:manualLayout>
              <c:xMode val="edge"/>
              <c:yMode val="edge"/>
              <c:x val="1.6659766478486968E-2"/>
              <c:y val="5.87386998812703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754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659761673419679"/>
          <c:w val="0.99777026403763525"/>
          <c:h val="0.11340240364691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20678761936957E-2"/>
          <c:y val="8.0733235775375986E-2"/>
          <c:w val="0.84591127434502478"/>
          <c:h val="0.8224945256085399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Pomoc_społeczna!$C$2:$K$2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Pomoc_społeczna!$C$16:$K$16</c:f>
              <c:numCache>
                <c:formatCode>#\ ##0.0</c:formatCode>
                <c:ptCount val="9"/>
                <c:pt idx="0">
                  <c:v>551.29999999999995</c:v>
                </c:pt>
                <c:pt idx="1">
                  <c:v>476.8</c:v>
                </c:pt>
                <c:pt idx="2">
                  <c:v>477.3</c:v>
                </c:pt>
                <c:pt idx="3">
                  <c:v>466.3</c:v>
                </c:pt>
                <c:pt idx="4">
                  <c:v>439.6</c:v>
                </c:pt>
                <c:pt idx="5">
                  <c:v>406</c:v>
                </c:pt>
                <c:pt idx="6">
                  <c:v>417.5</c:v>
                </c:pt>
                <c:pt idx="7">
                  <c:v>390.1</c:v>
                </c:pt>
                <c:pt idx="8">
                  <c:v>357.62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129304"/>
        <c:axId val="298129696"/>
      </c:lineChart>
      <c:catAx>
        <c:axId val="29812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129696"/>
        <c:crosses val="autoZero"/>
        <c:auto val="1"/>
        <c:lblAlgn val="ctr"/>
        <c:lblOffset val="100"/>
        <c:noMultiLvlLbl val="0"/>
      </c:catAx>
      <c:valAx>
        <c:axId val="298129696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liczba</a:t>
                </a:r>
                <a:r>
                  <a:rPr lang="en-US" dirty="0"/>
                  <a:t> </a:t>
                </a:r>
                <a:r>
                  <a:rPr lang="en-US" dirty="0" err="1"/>
                  <a:t>osób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020831553364016E-2"/>
              <c:y val="0.341224424410170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12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0160788830734364E-2"/>
                  <c:y val="2.18398679816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447069116360859E-3"/>
                  <c:y val="-8.41860102387319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447300318576634E-3"/>
                  <c:y val="6.07025561113886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27813081114417E-2"/>
                  <c:y val="8.7200507594930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3941620463613885"/>
                  <c:y val="-2.021944480538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297831961240197E-2"/>
                  <c:y val="-1.77453675826142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4565177141879037E-2"/>
                  <c:y val="-1.279721313707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'Polska i woj. '!$C$4:$K$4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'Polska i woj. '!$C$11:$K$11</c:f>
              <c:numCache>
                <c:formatCode>#,##0</c:formatCode>
                <c:ptCount val="9"/>
                <c:pt idx="0">
                  <c:v>97694</c:v>
                </c:pt>
                <c:pt idx="1">
                  <c:v>98100</c:v>
                </c:pt>
                <c:pt idx="2">
                  <c:v>100410</c:v>
                </c:pt>
                <c:pt idx="3">
                  <c:v>107656</c:v>
                </c:pt>
                <c:pt idx="4">
                  <c:v>114138</c:v>
                </c:pt>
                <c:pt idx="5">
                  <c:v>119485</c:v>
                </c:pt>
                <c:pt idx="6">
                  <c:v>121707</c:v>
                </c:pt>
                <c:pt idx="7">
                  <c:v>121039</c:v>
                </c:pt>
                <c:pt idx="8">
                  <c:v>117245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130088"/>
        <c:axId val="298130480"/>
      </c:lineChart>
      <c:catAx>
        <c:axId val="29813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130480"/>
        <c:crosses val="autoZero"/>
        <c:auto val="1"/>
        <c:lblAlgn val="ctr"/>
        <c:lblOffset val="100"/>
        <c:noMultiLvlLbl val="0"/>
      </c:catAx>
      <c:valAx>
        <c:axId val="298130480"/>
        <c:scaling>
          <c:orientation val="minMax"/>
          <c:min val="9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813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472538637385"/>
          <c:y val="7.2072072072072071E-2"/>
          <c:w val="0.84198459063584796"/>
          <c:h val="0.851441441441441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2148992723581631E-3"/>
                  <c:y val="-2.3936356891565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woj!$C$3:$K$3</c:f>
              <c:strCach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woj!$C$8:$K$8</c:f>
              <c:numCache>
                <c:formatCode>General</c:formatCode>
                <c:ptCount val="9"/>
                <c:pt idx="0">
                  <c:v>5875</c:v>
                </c:pt>
                <c:pt idx="1">
                  <c:v>5781</c:v>
                </c:pt>
                <c:pt idx="2">
                  <c:v>5237</c:v>
                </c:pt>
                <c:pt idx="3">
                  <c:v>5199</c:v>
                </c:pt>
                <c:pt idx="4">
                  <c:v>5091</c:v>
                </c:pt>
                <c:pt idx="5">
                  <c:v>4948</c:v>
                </c:pt>
                <c:pt idx="6">
                  <c:v>4923</c:v>
                </c:pt>
                <c:pt idx="7">
                  <c:v>4758</c:v>
                </c:pt>
                <c:pt idx="8">
                  <c:v>4656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131264"/>
        <c:axId val="298131656"/>
      </c:lineChart>
      <c:catAx>
        <c:axId val="298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8131656"/>
        <c:crosses val="autoZero"/>
        <c:auto val="1"/>
        <c:lblAlgn val="ctr"/>
        <c:lblOffset val="100"/>
        <c:noMultiLvlLbl val="0"/>
      </c:catAx>
      <c:valAx>
        <c:axId val="298131656"/>
        <c:scaling>
          <c:orientation val="minMax"/>
          <c:min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l-PL"/>
          </a:p>
        </c:txPr>
        <c:crossAx val="29813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30BB5-88F8-42DB-A15E-A0BBA7811377}" type="datetimeFigureOut">
              <a:rPr lang="pl-PL" smtClean="0"/>
              <a:t>2016-11-25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8DD41-4211-4215-9C1F-825A9B8E4B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98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Województwo dolnośląskie zamieszkiwało w 2015 r. 2904207 osób, co stanowiło 7,6% ludności Polski, klasyfikując region pod względem zaludnienia na 5. miejscu w kraju. Liczba kobiet wynosiła 1507889 osób, obejmując 51,9% ogółu ludności województwa (w Polsce 51,6%).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latach 2011-2015 w województwie dolnośląskim następował sukcesywny coroczny spadek liczby mieszkańców – łącznie przez okres 5 lat ubyło 13,0 tys. osób, co stanowiło -0,4% ogółu populacji (w Polsce -0,2%). Tenże kierunek zmian liczby ludności dominował także w większości polskich regionów – w badanym okresie w 12 z nich liczba mieszkańców zmniejszyła się. Na Dolnym Śląsku w badanym okresie zaznaczyły się jednak silne dysproporcje w zakresie zmian liczby ludności w układzie miasto-wieś. Na obszarach miejskich nastąpił spadek liczby mieszkańców o -1,5% (w Polsce w miastach spadek o  -1,1%), natomiast na obszarach wiejskich odnotowano wzrost liczby ludności o 2,1% (w Polsce we wsiach wzrost o 1,0%).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układzie wewnątrzregionalnym Dolnego Śląska w zmianach ludnościowych przeważał trend spadkowy  – aż  20 powiatów (67% ogółu powiatów w województwie) zarejestrowało spadek liczby ludności. Największe ubytki mieszkańców (poniżej -2,9%) zaobserwowano w powiatach położonych w południowej części regionu: mieście Jelenia Góra (-3,6%), kamiennogórskim (-3,5%), ząbkowickim i kłodzkim (po -3,1%), zgorzeleckim (-3,0%) i lwóweckim (2,9%). Natomiast największy wzrost liczby ludności (powyżej 2,5%) zanotowano w powiatach usytuowanych wokół największego miasta Dolnego Śląska – Wrocławia: wrocławskim (13,1%), trzebnickim (2,7%) i średzkim (2,5%).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939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Rozpatrując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staż pracy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bezrobotnych w regionie w 2015 r. największą grupę bezrobotnych stanowiły osoby pracujące od 1 do 5 lat, tj. 22% ogółu bezrobotnych. Najmniejszą grupę stanowiły osoby ze stażem powyżej 30 lat (5%).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2015 r. zarejestrowano 3384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osoby bezrobotne w wieku 18-24 lata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pozostające bez pracy przez okres dłuższy niż 6 miesięcy, co stanowiło 3% ogółu bezrobotnych w regionie. W porównaniu do danych z 2008 r. udział ten zmalał o 1%. Relatywnie najwięcej bezrobotnych analizowanej grupy zaznaczyło się w powiatach: górowskim, lubańskim, strzelińskim, polkowickim, wołowskim, milickim i złotoryjskim (po 5%), a najmniej w mieście Wrocław (1%).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Dolnym Śląsku w 2015 roku odnotowano 10951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bezrobotnych w wieku 55-64 lata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pozostający bez pracy przez okres dłuższy niż 1 rok, co stanowi 11% ogółu bezrobotnych w województwie. W latach 2008-2015 udział ten wzrósł o 6%. Największy wzrost badanego wskaźnika zarejestrowały powiaty: jeleniogórski (11%), kamiennogórski (9%), lwówecki, miasto Legnica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strzelińskim (po 8%). Natomiast spadek wartości wskaźnika nastąpił jedynie w powiecie wrocławskim (-2%).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Przeciętny czas poszukiwania pracy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województwie dolnośląskim w 2015 r. wynosił 12,2 miesiąca (w Polsce 12,3 miesiąca), co klasyfikowało region na 7. miejsce w kraju (wykres). Średnio najszybciej pracę znajdowały osoby zarejestrowane jako bezrobotne w województwie lubuskim (8,4 miesiąca), a najdłużej poszukiwały pracy osoby zarejestrowane w województwie podlaskim (15,2 miesiąca). W porównaniu do danych z 2007 r. średni czas poszukiwania pracy w województwie dolnośląskim zmalał o 5,7 miesiąca. Największy spadek analizowanego wskaźnika odnotowano w województwie świętokrzyskim – średni okres poszukiwania pracy skrócił się o 9 miesięcy</a:t>
            </a:r>
            <a:r>
              <a:rPr lang="pl-PL" dirty="0" smtClean="0">
                <a:effectLst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Według GUS: obliczono jako sumę wszystkich długości czasów poszukiwania pracy (deklarowanych przez osoby bezrobotne, w miesiącach) przez liczbę osób bezrobotnych.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 przeciętnego czasu poszukiwania pracy w podziale na płeć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2015 r. nie wskazuje na znaczące różnice co do jego długości. Średnio w regionie kobiety poszukiwały pracy przez 12,2 miesiąca, a mężczyźni nieco krócej, bo przez 12,1 miesiąca (w Polsce czas ten wyniósł: dla kobiet 12,0 miesięcy, a dla mężczyzn 12,5 miesiąca); (wykres 21). Również czas poszukiwania pracy według miejsca zamieszkania nie różnił się znacząco – na wsi wyniósł on średnio 13 miesięcy, a w mieście 11,8 miesiąca (odpowiednio w Polsce: 12,3 miesiąca i 12,2 miesiąca).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99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Zawody deficytowe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takie, na które istnieje na rynku pracy wyższe zapotrzebowanie niż liczba bezrobotnych w danym zawodzie. Na potrzeby opracowania rankingu zawodów deficytowych zdefiniowano je jako te, dla których liczba ofert pracy jest wyższa niż liczba bezrobotnych, odsetek długotrwale bezrobotnych jest nieznaczny, a odpływ bezrobotnych przewyższa ich napływ w danym okresie sprawozdawczym.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2015 r. zidentyfikowano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zawodów deficytowych.</a:t>
            </a:r>
            <a:r>
              <a:rPr lang="pl-PL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Większość zawodów dotyczy osób z wykształceniem wyższym oraz branży informatycznej oraz finansów i rachunkowości. Ze względu na duży rozwój w ostatnich latach firm logistycznych, zwłaszcza w pasie autostrady A4 istnieje duże zapotrzebowanie na pracowników magazynowych z uprawnieniami kierowców wózków jezdniowych. Ponadto zapotrzebowanie na pracowników przewyższa ich podaż w przypadku specjalistów ds. sprzedaży i pracowników z wybranych grup zawodów do pracy w przemyśle.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91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2012 r. największa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przepływów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osób pracujących miała miejsce we Wrocławiu, zarówno liczba dojazdów (42258), jak i wyjazdów (14643) była najwyższa w całym województwie. Również dużą intensywnością dojazdów do pracy cechowały się gminy: Kobierzyce (17424) i Polkowice (16196), w których dodatkowo uwidoczniła się niska liczba wyjazdów do pracy. Następne wyróżniające się gminy to miasta, będące stolicami powiatów: Wałbrzych, Legnica, Lubin oraz Świdnica, w których dostrzeżono wysoka liczbę dojazdów (6000-10000) oraz wyjazdów (4000-7000).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przeważającej części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dojazdów w gminach miejskich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wyższa od liczby wyjazdów, wyjątek stanowią miasta: Głogów, Bielawa, Oleśnica, Strzelin i Oława. W gminach wiejskich oraz miejsko-wiejskich liczba wyjazdów jest zwykle wyższa od liczby dojazdów (z wyjątkiem: Kobierzyc, Lubina, Polkowic i Bogatyni). W skali całego województwa wysoka liczba wyjazdów zauważalna jest w jego wschodniej części, w gminach położonych najbliżej Wrocławia, natomiast niski udział wyjazdów do pracy jest rejestrowany w gminach usytuowanych w południowo-zachodniej części regionu, w szczególności w obszarach przygranicznych.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Gminy, w których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osób przyjeżdzających do pracy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była najwyższa to: Wrocław (42258), Kobierzyce (17424) i Polkowice (16196),  a następnie: Wałbrzych (9021), Legnica (8411), Lubin (8158), Świdnica (6713), Jelenia Góra (4847), Dzierżoniów (4768). Gminy, w których liczba osób dojeżdżających do pracy wyniosła od 2000 do 5000 to: Jelenia Góra (4847), Dzierżoniów (4768), Bolesławiec (3876), Bogatynia (3028), Głogów (2824), Oława (2585), Zgorzelec (2389), Kamienna Góra (2159), Kłodzko (2121) i Kąty Wrocławskie (2054).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526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32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843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 krajowy brutto na mieszkańca na Dolnym Śląsku w 2014 r. wynosił 49972 zł (według szacunków) i począwszy od 2007 r. (33916 zł) rokrocznie jego wartość wzrastała (wykres 24). Wskaźnik ten przewyższał wartość przeciętną dla kraju (44670 zł w 2014 r.) i w każdym z badanych lat plasował region na 2. miejscu w grupie polskich województw, za województwem mazowieckim. Należy jednak zauważyć, że dystans, który dzieli oba najlepsze regiony pod względem analizowanego zjawiska jest bardzo duży i od 2007 r. przewaga województwa mazowieckiego stale wzrasta (w 2007 r. względem Dolnego Śląska wynosiła 14203 zł, natomiast w 2014 r. już 21689 zł).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B916-27ED-48E5-B4DD-B4123FF159D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633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2014 r. wskaźnik zagrożenia ubóstwem relatywnym wynosił 12% i był on jednym z najniższych w kraju (obok śląskiego 12% i mazowieckiego 11%); (wykres 23). Począwszy od 2010 r. sukcesywnie jego wartość zmniejszała się (w 2010 r. wynosiła 16%). Wskaźnik ten był także niższy od średniej wartości w Polsce w 2014 r. (16%).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 krajowy ustalony dla Polski w obszarze redukcji liczby osób pozostających w ubóstwie jako 1,5 mln osób został osiągnięty w 2012 r. Należy jednak kontynuować działania mające na celu dalsze ograniczanie skali ubóstwa oraz utrwalenie osiągniętego dotychczas efektu w tym zakresie. Dla określenia pozycji województwa względem wartości krajowych stosowany jest wskaźnik zagrożenia ubóstwem relatywnym. W przypadku województwa dolnośląskiego wynosił on w 2013 r. 12,1% i wartość ta była znacznie niższa od wartości  krajowej 16,2%. Przewiduje się dalszy spadek wartości tego wskaźnika w województwie dolnośląskim w latach realizacji RPO oraz jego wartości 9,07,  8,07 i 7,3 % odpowiednio w latach 2018, 2020 i 2023.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latach 2007-2015 spadła liczba osób, którym przyznano pomoc społeczną w przeliczeniu na 10 tys. mieszkańców z 551,3 osób w 2007 r. do 357,6 osób w 2015 r. Podana wartość uplasowała region na 15. miejscu pod względem analizowanego zjawiska wśród wszystkich województw, co z racji charakteru tej cechy należy uznać za pozytywne.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B916-27ED-48E5-B4DD-B4123FF159D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661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73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Dolnym Śląsku liczba gospodarstw domowych korzystających ze środowiskowej pomocy społecznej w przeliczeniu na 1 tys. mieszkańców wynosiła w 2015 r. 24,4 gospodarstwa i była niższa niż jeszcze w 2007 r. – 30,4. Jednocześnie region znalazł się pod tym względem w grupie województw o najniższych wartościach wskaźnika, ustępując pod tym względem jedynie śląskiemu (20,4), małopolskiemu (21,9) oraz mazowieckiemu (24,4). Dolny Śląsk pod względem badanej cechy był bardzo zróżnicowany wewnętrznie: w 2015 r. do powiatów o najniższych wartościach wskaźnika należał Wrocław (12,2) wraz z sąsiednimi powiatami (wrocławski 11,8; średzki 18,1; oleśnicki 18,2; oławski 18,9) oraz powiat lubiński (17,7), natomiast w najtrudniejszej sytuacji pod tym względem znajdowały się gospodarstwa domowe powiatu górowskiego (50,6), a także w środkowej i południowej części województwa (np.: powiat złotoryjski 41,3; jeleniogórski 34,7; kłodzki 33,5; lwówecki 32,8) (mapa 15). W tym miejscu warto także dodać, że z wyjątkiem powiatu złotoryjskiego (wzrost o 3,3 gospodarstwa) sytuacja uległa poprawie na przestrzeni badanego okresu w przypadku wszystkich jednostek. Największy spadek liczby gospodarstw korzystających ze środowiskowej pomocy społecznej dotyczył powiatu dzierżoniowskiego 19,9, jaworskiego 14,8, wołowskiego 13,2 oraz kłodzkiego 11,4 i Legnicy 10,3.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 pod względem udziału osób w gospodarstwach domowych korzystających ze środowiskowej pomocy społecznej w ludności ogółem wypadał korzystniej w porównaniu do średniej w kraju zarówno w 2009 r. (9,1%), jak i w 2014 r. (7,7%), wynosząc w regionie odpowiednio 7,4 oraz 5,8%. Biorąc natomiast pod uwagę pozostałe województwa w kraju mniejszy odsetek osób w gospodarstwach domowych korzystających ze środowiskowej pomocy społecznej w 2014 r. był jedynie w województwie śląskim (5,3%).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2014 r. jedynie w powiecie górowskim udział osób w gospodarstwach domowych korzystających ze środowiskowej pomocy społecznej w ludności ogółem przekraczał 10% i wynosił 14,5%, a w powiecie złotoryjskim był równy 10% (tabela 16). Średnio w regionie wskaźnik ten wynosił 5,8%. Należy jednak zauważyć, że od 2009 r. sytuacja na Dolnym Śląsku oraz w poszczególnych jego powiatach uległa znaczącej poprawie. W 2009 r. wartość analizowanego wskaźnika wynosiła przeciętnie 7,4%, przy czym aż 10 powiatów przekraczało próg 10% udziału osób wspieranych przez świadczenia środowiskowej pomocy społecznej. Były to powiaty: górowski (16,7%), wołowski (15,2%), jaworski (13,3%), dzierżoniowski (11,7%), ząbkowicki i legnicki (po 11,3%), kłodzki i strzeliński (po 10,6%), a także wałbrzyski (10,4%) i milicki (10,2%).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Dolnym Śląsku w 2014 r. uwidoczniło się także 6 powiatów, które cechowały się wartością analizowanego wskaźnika poniżej 5%. Były nimi: miasto Wrocław (2,3%), wrocławski (3,5%), lubiński i średzki (po 4,3%), oławski (4,8%) oraz miasto Jelenia Góra (4,9%) (tabela 16). Warto również wskazać, że w 2014 r. kilka jednostek minimalnie przekroczyło 5% i były to takie jednostki jak: powiat oleśnicki (5,1%), głogowski (5,6%) oraz Legnica (5,9%). Można zatem podsumować, że sytuacja w tym zakresie była najkorzystniejsza w dużych miastach regionu, powiatach z nimi sąsiadujących oraz tam, gdzie koncentruje się znaczący potencjał gospodarczy Dolnego Śląska.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FB916-27ED-48E5-B4DD-B4123FF159D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376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950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2015 r. liczba dzieci w wieku do lat 3 (czyli w wieku 0, 1 i 2 lata) wynosiła 79082 osoby, co stanowiło 2,7% ogółu mieszkańców (w Polsce 2,9%) i klasyfikowało Dolny Śląsk pod względem analizowanego zjawiska dopiero na 10. miejscu w kraju. W latach 2011-2015 w regionie znacznie zmniejszył się zasób ludności w analizowanym przedziale wiekowym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 -14,1%, w Polsce -13,4%). Warto jednak nadmienić, że wskazany trend zaobserwowano we wszystkich polskich regionach  – w analizowanym okresie w województwach nastąpił spadek liczby dzieci w wieku do lat 3 od -8,9% (w mazowieckim) do -18,2% (w warmińsko-mazurskim).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układzie lokalnym na Dolnym Śląsku w 2015 r. największym udziałem dzieci w wieku do lat 3 w liczbie ludności ogółem (powyżej 2,8%) charakteryzowały się głównie powiaty położone wokół Wrocławia: wrocławski (3,4%), oleśnicki (3,0%) i oławski (2,8%), a także miasto Wrocław (3,1%) oraz powiaty: milicki (3,1%), polkowicki (3,0%) i górowski (2,8%). Natomiast najmniejszym odsetkiem (poniżej 2,4%) cechowały się powiaty usytuowane w południowej części województwa: kamiennogórski i jeleniogórski (po 2,2%), kłodzki i miasto Jelenia Góra (2,3%), zgorzelecki, ząbkowicki i lubański (po 2,4%).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2015 r. liczba miejsc opieki nad dziećmi wynosiła ogółem 9543 miejsca, co w przeliczeniu na 1000 dzieci w wieku do lat 3 stanowiło 121 miejsc (w Polsce 73). Wartość wskaźnika plasowała region zdecydowanie na 1. miejscu w kraju. Tylko województwo opolskie osiągnęło podobną wartość wskaźnika (119), natomiast pozostałe regiony zarejestrowały zdecydowanie niższe wartości – od 44 (w świętokrzyskim) do 91 (w zachodniopomorskim).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Dolnym Śląsku pod względem formy sprawowania opieki nad dziećmi do lat 3 zdecydowanie dominowały żłobki i odziały żłobkowe skupiające 9134 miejsca (95,7% ogółu miejsc opieki w regionie). Zdecydowanie mniej miejsc posiadały kluby dziecięce – 409 miejsc (4,3%). Również w układzie gminnym przeważały żłobki i odziały dziecięce, które aż w 59 gminach (92% gmin posiadających jakiekolwiek placówki) obejmowały większość dostępnych miejsc opieki. Tylko w 5 gminach dominowała inna forma pełnienia opieki na dziećmi w postaci funkcjonowania klubów dziecięcych – były nimi gminy: Góra, Świdnica, Wojcieszów i Chojnów (odsetek miejsc w klubach dziecięcych w stosunku do ogółu miejsc opieki wynosił po 100%) i Żórawina (63%).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Najwięcej miejsc opieki na dziećmi do lat 3 funkcjonowało na Dolnym Śląsku w ramach żłobków i oddziałów żłobkowych –Na Dolnym Śląsku w 2015 r. najlepsza dostępność do placówek sprawujących opiekę nad dziećmi do lat 3 (wskaźnik osiągnął wartość wyższą niż 170 miejsc) uwidoczniła się w różnych gminach niezależnie od ich rodzaju (miejskie, wiejskie lub miejsko-wiejskie) położonych głównie wokół Wrocławia: Kąty Wrocławskie (285), Siechnice (270), Kobierzyce (195) i Oborniki Śląskie (178), oraz w gminie Wrocław (229), a także w gminach położonych w południowej części regionu:  Szklarska Poręba (375), Radków (217), Mieroszów (210) i Kłodzko (173) oraz w gminach: Polkowice (210) i Chojnów (183). W województwie dolnośląskim w badanym roku było aż 105 gmin, które nie posiadały miejsc opieki nad dziećmi w żłobkach i klubach dziecięcych. Grupę tę stanowiły zarówno gminy miejskie, jak i wiejskie lub miejsko-wiejskie. Niską dostępnością do placówek sprawujących opieką nad dziećmi do lat 3 (wskaźnik osiągnął wartość poniżej 50 miejsc) charakteryzowały się gminy: Nowa Ruda (17), Góra (21), Wołów (24), Czernica (36), Milicz (37), Lwówek Śląski (40), Świdnica (42) i Głuszyca (46); (tabela 1).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1262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989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DZIECI W WIEKU PRZEDSZKOLNYM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 względem liczby dzieci w wieku przedszkolnym (3-6 lat) województwo dolnośląskie zajmowało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jak i 2015 roku 5 miejsce w kraju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roku w województwie zamieszkiwało 97 694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dzieci w wieku 3-6 lat.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roku nastąpił wzrost tej wartości do 117 245 dzieci.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Wskaźnik ten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ściśle skorelowany jest z ogólną liczbą ludności w województwach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dlatego nie powinna dziwić wysoka pozycja Dolnego Śląska, który należy do najludniejszych województw (5 miejsce w Polsce z 2,9 mln ludności w 2015 r.).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arto przyjrzeć się również dynamice wartości wskaźnika w latach 2007-2015 w województwie dolnośląskim. Jak widać na powyższym wykresie od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roku następował coroczny wzrost liczby dzieci w wieku 3-6 lat z maksimum w 2013 roku (121 707 dzieci). Po 2013 roku liczba ta zaczęła systematycznie się obniżać.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UCZNIÓW SZKÓŁ SPECJALNYCH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2007 roku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szkołach specjalnych uczyło się 5 875 uczniów (4 miejsce w kraju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roku liczba ta była niższa (4 656 uczniów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jednakże województwo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utrzymało swoją 4 pozycję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kraju. Co istotne, wszystkie województwa zanotowały spadek liczby uczniów szkół specjalnych w latach 2007-2015.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latach 2007-2015 w województwie dolnośląskim obserwowano coroczny spadek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liczby uczniów szkół specjalnych. W 2007 roku liczba uczniów sięgała prawie 6 tys. uczniów, by już w 2012 spaść do 4 948. W 2015 liczyła 4 656 osób.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8E967-5C72-40BE-BF70-0293AC1C0BE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0623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OSOBY DOROSŁE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UCZESTNICZĄCE W KSZTAŁECENIU I SZKOLENIU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Uczestnictwo w kształceniu ustawicznym opisywać można przy użyciu wskaźnika prezentującego udział osób dorosłych w wieku 25-64 lata uczestniczących w kształceniu i szkoleniu.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roku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województwo dolnośląskie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zajmowało 3 miejsce w kraju pod względem tego indykatora (5,7%).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roku udział ten zmalał do  3,7 % (4 miejsce w kraju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zaznaczyć należy jednak, iż spadek wartości zanotowała większość województw.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przestrzeni lat 2007-2015 wartość udziału osób w wieku 25-64 lata uczestniczących w kształceniu i szkoleniu przejawiał znaczne wahania. Tendencja, jaką wykazuje, jest jednak wyraźnie spadkowa. </a:t>
            </a:r>
          </a:p>
          <a:p>
            <a:endParaRPr lang="pl-PL" dirty="0" smtClean="0"/>
          </a:p>
          <a:p>
            <a:r>
              <a:rPr lang="pl-PL" dirty="0" smtClean="0"/>
              <a:t>LUDNOŚĆ WG POZIOMU WYKSZTAŁCENIA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Analizując udziały ludności w wieku 15+ wg wykształcenia w województwach możemy zauważyć, iż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roku najniższy odsetek stanowiły osoby z wykształceniem wyższym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(od 10,2% do 21,7%)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 średnim ogólnokształcącym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(od 8,8% do 12,6%).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Najwyższe udziały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przypadały na osoby z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wykształceniem najniższym (gimnazjalnym, podstawowym i niższym)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od 20,9% do 33,7%) oraz zasadniczym zawodowym (od 18,7% do 30,8%). </a:t>
            </a: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2015 roku sytuacja uległa zmianie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Widoczna jest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dominacja osób z wykształceniem zasadniczym zawodowym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(od 19,2% do 28,7%)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 policealnym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(od 21,5% do 26,6%) oraz zauważalny wzrost odsetka osób z wykształceniem wyższym (od 17,1% do 30,7%). Spadkowi uległa wartość udziału osób z wykształceniem najniższym (od 16,2% do 26,9%).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Udziały ludności wg wykształcenia charakteryzują się znacznym wzrostem odsetka osób legitymujących się wykształceniem wyższym, przy jednoczesnym znacznym spadku udziału osób z wykształceniem najniższym (gimnazjalnym, podstawowym i niższym), zasadniczym zawodowym, policealnym oraz średnim zawodowym, przy jednoczesnej w miarę stabilnej wartości udziału osób z wykształceniem średnim ogólnokształcącym.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województwie dolnośląskim w 2007 roku 14,9% ludności w wieku 15 lat i więcej posiadało wykształcenie wyższe, przy czym w 2015 roku takich osób było już 19,6%. Wykształcenie najniższe w 2007 roku posiadało aż 24% osób w wieku 15+, w 2015 r. już tylko 16,6%. Na przestrzeni lat 2007-2015 spadek udziału nastąpił również wśród osób z wykształceniem zasadniczym zawodowym (z 25,1% w 2007 r. do 21,3% w 2015 r.), policealnym oraz średnim zawodowym (z 25,1% w 2007 r. do 21,4% w 2015 r.) a także średnim ogólnokształcącym (z 10,2% w 2007 r. do 9,3% w 2015 r.).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8E967-5C72-40BE-BF70-0293AC1C0BE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10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UCZNIÓW W SZKOŁACH ZAWODOWYCH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roku województwa dolnośląskie zajmowało 5 pozycję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 kraju pod względem liczby uczniów szkół zawodowych ogółem (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18 031 uczniami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roku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uczniów szkół zawodowych na Dolnym Śląsku uległa zmniejszeniu, podobnie jak w innych rejonach kraju. Wyniosła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12 907 uczniów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latach 2007-2015 na Dolnym Śląsku liczba uczniów pomimo w miarę stabilnego poziomu do 2009 roku zaczęła spadać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Spadek notowany był corocznie (oprócz niewielkiego wzrostu w 2014 roku). W 2015 roku na Dolnym Śląsku w szkołach zawodowych uczyło się 12 907 osób.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ABSOLWENTÓW ZASADNICZYCH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SZKÓŁ ZAWODWOYCH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roku dolnośląskie zajął 7 miejsce z 16,3% udziałem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 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roku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absolwentów zasadniczych szkół zawodowych w ogólnej liczbie absolwentów szkół ponadgimnazjalny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zmalał do 15,0%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(dolnośląskie na 11 miejscu w Polsce). Między rokiem 2007-2015 udział ten zmalał praktycznie we wszystkich regionach.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latach </a:t>
            </a: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2007-2015 w województwie dolnośląskim udział absolwentów zasadniczych szkół zawodowych w ogólnej liczbie absolwentów szkół ponadgimnazjalnych charakteryzował się dosyć znaczną zmiennością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Między 2007 a 2008 rokiem zanotował niewielki spadek z 16,3% do 15,8% aby następnie wzrosnąć w 2010 do 18,9%. Od tego roku następował coroczny spadek z minimum w 2014 roku na poziomie 11,5%. W 2015 roku nastąpił wzrost do wartości 15,0%.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8E967-5C72-40BE-BF70-0293AC1C0BE3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7203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SZKÓŁ ZAWODOWYCH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2007 roku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województwie dolnośląskim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prowadzonych było 171 szkół zawodowych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 plasowało województwo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 5 miejscu w kraju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2015 roku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liczba ta wzrosła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 178 szkół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(dalej 5 miejsce wśród regionów). Co znamienne, przyrost liczby szkół zawodowych nie dotyczył wszystkich regionów.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latach 2007-2015 w województwie dolnośląskim liczba szkół zawodowych znacznie się zwiększała do 2012 roku (maksimum 193 szkoły). Od roku 2020 następował jednak coroczny spadek liczby szkół zawodowych.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 2015 roku istniało 178 szkół.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BESROBOTNI ZAREJESTROWANI Z WYKSZTAŁCENIEM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ZASADNICZYM ZAWODOWYM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 względem bezrobotnych zarejestrowanych legitymujących się wykształceniem zasadniczym zawodowym, województwo dolnośląskie zajmowało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2007 roku 5 miejsce w kraju z 36 765 bezrobotnych.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 2015 r.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sytuacja uległa zmianie, Dolny Śląsk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bowiem zajął 7 miejsce ze znacznie mniejszą ilością bezrobotnych (27 930 osób).</a:t>
            </a:r>
          </a:p>
          <a:p>
            <a:r>
              <a:rPr lang="pl-P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przestrzeni lat 2007-2015 liczba zarejestrowanych bezrobotnych z wykształceniem zasadniczym zawodowym ulegała wahaniom, wyraźnie widoczna była jednak tendencja wzrostowa zjawiska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które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swoje maksimum osiągnęło w 2012 roku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Zarejestrowanych było wtedy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45 580 osób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Od roku 2012 nastąpił ponad 60% spadek tej liczby – do 27 930 osób.</a:t>
            </a:r>
          </a:p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8E967-5C72-40BE-BF70-0293AC1C0BE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711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547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181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19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2015 r. liczba ludności w wieku przedprodukcyjnym wynosiła 486540 osób (stanowiąc zaledwie 16,8% ogółu mieszkańców i była to jedna z najniższych wartości spośród polskich regionów, klasyfikująca region na 15. miejscu w kraju; w Polsce 16,7%); ludności w wieku produkcyjnym liczyła 1823505 osób (62,8% populacji – 7. miejsce w kraju, w Polsce 62,0%), a liczba ludności w wieku poprodukcyjnym była równa  594162 osoby (obejmując 20,5% mieszkańców – 4. pozycja w kraju; w Polsce 21,3%). Wskaźniki te wskazują na niekorzystną strukturę wiekową ludności Dolnego Śląska w porównaniu do innych polskich województw, która jest konsekwencją negatywnych trendów demograficznych zaobserwowanych w regionie w latach 2011-2015.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analizowanym okresie nastąpił bowiem wyraźny wzrost liczby mieszkańców w wieku poprodukcyjnym o 20,4% (w Polsce 19,7%), przy jednoczesnym znacznym spadku liczby osób w wieku produkcyjnym o -4,8% (w Polsce -6,1%) i spadku liczby osób w wieku przedprodukcyjnym o  -4,1% (w Polsce -3,2%).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układzie lokalnym najniższym udziałem ludności w wieku produkcyjnym (poniżej 62%) w 2015 r. odznaczały powiaty: miasto Jelenia Góra (60,5%), milicki (61,7%), miasto Wałbrzych (61,8%) i miasto Wrocław (61,8%), natomiast najwyższy udział (powyżej 64%) cechował powiaty: złotoryjski (64,9%), średzki (64,8%), wrocławski (64,2%), polkowicki (64,1%), lwówecki (64,1%), legnicki (64,1) i wołowski (64,0%).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niekorzystnych zmianach demograficznych w województwie dolnośląskim w analizowanych okresie świadczy także wartość współczynnika obciążeń demograficznych - współczynnik obciążeń demograficznych wyraża liczbę osób w wieku nieprodukcyjnym (przed- i poprodukcyjnym) na 100 osób w wieku produkcyjnym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który w 2010 r. wynosił 132 osoby (w Polsce 136 osób) i był jednym z najniższych w ujęciu międzywojewódzkim, plasując region na 15. miejscu w kraju. Natomiast w 2015 r. osiągnął on wartość 160 osób (w Polsce 164 osoby) – 10. miejsce w kraju.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układzie wewnątrzregionalnym najmniej korzystną sytuacją demograficzną w 2015 r., wyrażoną analizowanym współczynnikiem (wartość wyższa niż 158 osób), charakteryzowały się powiaty: miasto Wrocław (182), milicki (171), oławski (166), wrocławski (165), głogowski (163), lubiński i oleśnicki (po 162), miasto Jelnia Góra (161) oraz górowski (159). Najbardziej korzystną sytuację demograficzną w zakresie badanego współczynnika (wartość niższa niż 146 osób) zarejestrowały w większości powiaty usytuowane w południowo-zachodniej części województwa: jeleniogórski (141), złotoryjski (142), lwówecki (144) i jaworski (146).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8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latach 2011-2015 współczynnik przyrostu wędrówkowego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(średnioroczny) - współczynnik przyrostu wędrówkowego wyraża różnicę pomiędzy napływem wędrówkowym (liczba osób, które przybyły na stałe) i odpływem wędrówkowym (liczba osób, które wyjechały na stałe) przeliczoną na 1000 mieszkańców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osiągnął wartość dodatnią wynoszącą 0,4‰ (w Polsce -0,2‰) i była to jedna z najwyższych wartości w grupie polskich regionów – wyższymi wartości współczynnika wyróżniały się tylko województwa: mazowieckie (2,5‰), małopolskie (1,0‰) i pomorskie (1,0‰). Saldo migracji na Dolnym Śląsku w analizowanym okresie odznaczało się dużym zróżnicowaniem wewnątrzregionalnym w układzie miasto-wieś. Na obszarach miejskich zanotowano wyraźnie ujemne saldo migracji wynoszące -14779 osób (średnioroczny współczynnik przyrostu wędrówkowego był równy -1,5‰; w Polsce w miastach -1,7‰), natomiast na obszarach wiejskich zarejestrowano relatywnie duże dodatnie saldo migracji równe 20025 osób (średnioroczny współczynnik przyrostu wędrówkowego osiągnął wartość aż 4,5‰; w Polsce we wsiach 2,0‰).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układzie lokalnym korzystne tendencje w zakresie salda migracji (wartość współczynnika była dodatnia) uwidoczniły się dobitnie w powiatach położonych wokół Wrocławia: wrocławskim (21,5‰), średzkim (5,4‰), trzebnickim (4,8‰) i oleśnickim (0,8‰) oraz w mieście Wrocław (2,0‰), a także w powiecie legnickim (2,9‰). Negatywne trendy rozwoju demograficznego rozpatrywane w aspekcie salda migracji (wartość współczynnik była niższa niż -3,0‰) zaobserwowano w szczególności w powiatach usytuowanych w południowo-zachodniej części województwa: zgorzeleckim (-3,6‰), kamiennogórskim i złotoryjskim (po -3,5‰) oraz jaworskim i lwóweckim (-3,0‰), a także w powiecie górowskim (-4,8‰) i mieście Legnica (-3,0‰).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465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92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2015 r. wskaźnik zatrudnia osób w wieku 20-64 lata w Polsce wyniósł 68,6% .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Wartość dla Dolnego Śląska była zbliżona i ukształtowała się na poziomie 68,6% (7. miejsce w Polsce; wykres 2). Od 2011 r. uzyskiwane wartości wskaźnika wskazują na tendencję wzrostową.  W stosunku do danych z 2010 r. w województwie dolnośląskim nastąpił przyrost zatrudnienia osób w wieku 20-64 lata o 5,2 p.p. (średnio w Polsce o 4.1 p.p.). 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Na podstawie analiz społeczno-gospodarczych szacuje się, iż w latach realizacji RPO wskaźnik ten będzie systematycznie wzrastał osiągając wartość 69,2%, 69,4% i 70,2% odpowiednio w latach 2018, 2020 i 2023.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898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Stopa bezrobocia rejestrowanego według stanu na 31 maja 2016 r.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wyniosła 8,2% (Polska 9,1%). Analiza wskaźnika w ujęciu wewnątrzregionalnym wskazuje, że jedynie w 8 z 30 powiatów wartość stopy bezrobocia była niższa od średniej dla województwa. Wśród tych powiatów znalazł się: Wrocław (3,3%), powiat wrocławski (3,3%), Jelenia Góra (4,9%), powiat polkowicki (6%), lubiński (6,4%), bolesławiecki (6,4%), Legnica (6,9%) oraz powiat oławski (7,5%). Udział liczby osób bezrobotnych zarejestrowanych w powiatowych urzędach pracy w liczbie aktywnych zawodowo</a:t>
            </a:r>
            <a:r>
              <a:rPr lang="pl-PL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powyżej 15% odnotowano w: powiacie wałbrzyskim (20,3%), górowskim (20%), złotoryjskim (19,2%), kłodzkim (18,8%), lwóweckim (18,1%) oraz jaworskim (15,6); Suma zarejestrowanych bezrobotnych i pracujących, z pominięciem osób odbywających czynną służbę wojskową oraz pracowników jednostek budżetowych prowadzących działalność w zakresie obrony narodowej i bezpieczeństwa publicznego.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Porównując wartości stopy bezrobocia w 2007 r.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można zauważyć, że zarówno w województwie dolnośląskim, jak i w całym kraju odnotowano spadek wskaźnika. Średnio na Dolnym Śląsku o 5,9%. a w kraju o 3,9%. Spadki poniżej 5,9% odnotowano w 13 z 30 powiatach, tj.: powiecie lubańskim (spadek o 16,7%), dzierżoniowskim (-14,7%), kamiennogórskim (-9,5%), strzelińskim (-9,4%), bolesławieckim (-8,7%), lwóweckim (-8,6%), świdnickim (-7,8%), trzebnickim (-7,7%), złotoryjskim (-7,3%), jeleniogórskim (-6,1%), kłodzkim -6,0%), wrocławskim (-6,0%) oraz ząbkowickim (-6,0%). Wzrost stopy bezrobocia odnotowano jedynie w powiecie lubińskim i wyniósł on 5,2%. (stopa bezrobocia w 2007 r. 8,7%, w 2016 r. 13,9%).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2007 r. największy udział liczby bezrobotnych w aktywnych zawodowo odnotowano w powiatach: lwóweckim (26,7%), złotoryjskim (26,5), dzierżoniowskim (26,3%), kłodzkim (24,8%), lubańskim (23,1%), górowskim (23,0%), strzelińskim (22,9%), ząbkowickim (21,0%), kamiennogórskim (20,9%) i jaworskim (20,7%).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rankingu międzywojewódzkim porównanie danych z 2016 r. z danymi z 2007 r. wskazuje na awans Dolnego Śląska z 10. miejsca w kraju ma 5. pod względem badanego wskaźnika.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Udział kobiet w grupie osób pozostających bez pracy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województwie dolnośląskim w 2015 r. wynosił 52%. W stosunku do 2007 r. w regionie odsetek kobiet bezrobotnych był niższy o 5%. Najwyższe spadki analizowanego wskaźnika w latach 2007-2015 odnotowano w powiatach: kamiennogórskim i średzkim (po -12%), milickim (-11%), oławskim i wołowskim (po -9%) oraz świdnickim i jeleniogórskim (po -8%).  Najmniejsze różnice wystąpiły w powiatach: wrocławskim </a:t>
            </a:r>
            <a:b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dzierżoniowskim (po -1%) oraz bolesławieckim (-3%).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79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podstawie danych z 2015 r., dzielących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biernych zawodowo wg przyczyn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stwierdzono, że największą grupą byli emeryci (52%), kolejno: osoby uczące się lub uzupełniające kwalifikacje (18%), osoby chore, niepełnosprawne (14%), osoby bierne zawodowo ze względu na pełnione obowiązki rodzinne, związane z prowadzeniem domu (12%) oraz osoby przekonane o niemożności znalezienia pracy (2%) i deklarujące wyczerpanie wszystkich znanych możliwości poszukiwania pracy (2%).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Analiza liczby osób biernych przypadających na aktywnych zawodowo w kraju w latach 2007-2015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uległa nieznacznym spadkom tj.  średnio o 0,1 p.p. We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wszystkich województwach była bliska jedności (w województwie dolnośląskim w 2007 roku na 1 osobę aktywną zawodowo przypadało 0,9 osoby, a w 2015 0,8 osoby).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województwie dolnośląskim w 2015 r. było 8 268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osób bezrobotnych z niepełnosprawnością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klasyfikowało region na 4. miejscu w kraju. Najwięcej osób niepełnosprawnych i pozostających bez pracy skupiało województwo śląskie, a najmniej zamieszkiwało w województwie opolskim.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Dolnym Śląsku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analizowanym roku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największym udziałem osób bezrobotnych z niepełnosprawnością w liczbie bezrobotnych ogółem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(powyżej 10%) charakteryzowały się powiaty: miasto Legnica (12,5%), miasto Wałbrzych (11,4%), zgorzelecki (11,0%), średzki (10,8%), milicki (10,4%), oleśnicki (10,3%), lubański i miasto Jelenia Góra (po 10,2%), a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najmniejszym odsetkiem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(poniżej 7%) cechowały się powiaty: wołowski (4,1%), kłodzki (5,3%), ząbkowicki (5,6%), górowski (5,7%), lwówecki (6,0%), oławski i polkowicki (6,1%), legnicki (6,3%), jaworski (6,7%) oraz jeleniogórski (6,9%).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1E841-6000-4AE6-B8DA-4AF04C41EC9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25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3" descr="new_gapa_mala kop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725488"/>
            <a:ext cx="64558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228417" y="654050"/>
            <a:ext cx="3299883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sz="1050" dirty="0">
                <a:latin typeface="Calibri" pitchFamily="34" charset="0"/>
                <a:cs typeface="Arial" charset="0"/>
              </a:rPr>
              <a:t>Samorządowa</a:t>
            </a:r>
            <a:br>
              <a:rPr lang="pl-PL" sz="1050" dirty="0">
                <a:latin typeface="Calibri" pitchFamily="34" charset="0"/>
                <a:cs typeface="Arial" charset="0"/>
              </a:rPr>
            </a:br>
            <a:r>
              <a:rPr lang="pl-PL" sz="1050" dirty="0">
                <a:latin typeface="Calibri" pitchFamily="34" charset="0"/>
                <a:cs typeface="Arial" charset="0"/>
              </a:rPr>
              <a:t>Jednostka Organizacyjna</a:t>
            </a:r>
          </a:p>
          <a:p>
            <a:pPr algn="r">
              <a:defRPr/>
            </a:pPr>
            <a:r>
              <a:rPr lang="pl-PL" sz="1050" dirty="0">
                <a:latin typeface="Calibri" pitchFamily="34" charset="0"/>
                <a:cs typeface="Arial" charset="0"/>
              </a:rPr>
              <a:t>Województwa Dolnośląskiego</a:t>
            </a:r>
          </a:p>
        </p:txBody>
      </p:sp>
      <p:sp>
        <p:nvSpPr>
          <p:cNvPr id="6" name="Prostokąt 5"/>
          <p:cNvSpPr/>
          <p:nvPr/>
        </p:nvSpPr>
        <p:spPr bwMode="auto">
          <a:xfrm>
            <a:off x="0" y="0"/>
            <a:ext cx="12192000" cy="49053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sz="1800">
              <a:latin typeface="Arial" charset="0"/>
              <a:cs typeface="Arial" charset="0"/>
            </a:endParaRPr>
          </a:p>
        </p:txBody>
      </p:sp>
      <p:sp>
        <p:nvSpPr>
          <p:cNvPr id="7" name="Prostokąt 6"/>
          <p:cNvSpPr/>
          <p:nvPr/>
        </p:nvSpPr>
        <p:spPr bwMode="auto">
          <a:xfrm>
            <a:off x="11504085" y="0"/>
            <a:ext cx="687916" cy="6858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pl-PL" sz="1800">
              <a:latin typeface="Arial" charset="0"/>
              <a:cs typeface="Arial" charset="0"/>
            </a:endParaRPr>
          </a:p>
        </p:txBody>
      </p:sp>
      <p:pic>
        <p:nvPicPr>
          <p:cNvPr id="8" name="Obraz 13" descr="logo wo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5314951"/>
            <a:ext cx="32385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216651" y="5999163"/>
            <a:ext cx="46905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charset="0"/>
              </a:rPr>
              <a:t>INSTYTUT ROZWOJU TERYTORIALNEGO</a:t>
            </a:r>
          </a:p>
        </p:txBody>
      </p:sp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4394200" y="6284913"/>
            <a:ext cx="6407151" cy="0"/>
          </a:xfrm>
          <a:prstGeom prst="straightConnector1">
            <a:avLst/>
          </a:prstGeom>
          <a:noFill/>
          <a:ln w="12700">
            <a:solidFill>
              <a:srgbClr val="F8B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0582" y="1695796"/>
            <a:ext cx="7989185" cy="792162"/>
          </a:xfrm>
        </p:spPr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581" y="2487958"/>
            <a:ext cx="7989187" cy="98901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42434" y="6599239"/>
            <a:ext cx="3329517" cy="1222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pl-PL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78367" y="6599239"/>
            <a:ext cx="325967" cy="122237"/>
          </a:xfrm>
        </p:spPr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25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2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04818" y="1003301"/>
            <a:ext cx="2806700" cy="5121275"/>
          </a:xfrm>
        </p:spPr>
        <p:txBody>
          <a:bodyPr vert="eaVert"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78367" y="1003301"/>
            <a:ext cx="8223251" cy="5121275"/>
          </a:xfrm>
        </p:spPr>
        <p:txBody>
          <a:bodyPr vert="eaVert"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99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367" y="1003300"/>
            <a:ext cx="8532284" cy="795338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78367" y="2133600"/>
            <a:ext cx="5513917" cy="3990975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485" y="2133600"/>
            <a:ext cx="5516033" cy="3990975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91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367" y="1003300"/>
            <a:ext cx="8532284" cy="795338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78367" y="2133600"/>
            <a:ext cx="11233151" cy="3990975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</a:lstStyle>
          <a:p>
            <a:pPr lvl="0"/>
            <a:r>
              <a:rPr lang="pl-PL" noProof="0" smtClean="0"/>
              <a:t>Kliknij ikonę, aby dodać tabelę</a:t>
            </a:r>
            <a:endParaRPr lang="pl-PL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21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ytuł, tekst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367" y="1003300"/>
            <a:ext cx="8532284" cy="795338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78367" y="2133600"/>
            <a:ext cx="5513917" cy="3990975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wykresu 3"/>
          <p:cNvSpPr>
            <a:spLocks noGrp="1"/>
          </p:cNvSpPr>
          <p:nvPr>
            <p:ph type="chart" sz="half" idx="2"/>
          </p:nvPr>
        </p:nvSpPr>
        <p:spPr>
          <a:xfrm>
            <a:off x="6195485" y="2133600"/>
            <a:ext cx="5516033" cy="3990975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</a:lstStyle>
          <a:p>
            <a:pPr lvl="0"/>
            <a:r>
              <a:rPr lang="pl-PL" noProof="0" smtClean="0"/>
              <a:t>Kliknij ikonę, aby dodać wykres</a:t>
            </a:r>
            <a:endParaRPr lang="pl-PL" noProof="0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178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8367" y="1003300"/>
            <a:ext cx="8532284" cy="795338"/>
          </a:xfrm>
          <a:noFill/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8367" y="2133600"/>
            <a:ext cx="5513917" cy="1919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6195485" y="2133600"/>
            <a:ext cx="5516033" cy="1919288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78367" y="4205289"/>
            <a:ext cx="11233151" cy="1919287"/>
          </a:xfrm>
        </p:spPr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59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/>
            </a:lvl1pPr>
            <a:lvl2pPr>
              <a:buClr>
                <a:srgbClr val="FFC000"/>
              </a:buClr>
              <a:defRPr/>
            </a:lvl2pPr>
            <a:lvl3pPr>
              <a:buClr>
                <a:srgbClr val="FFC000"/>
              </a:buClr>
              <a:defRPr/>
            </a:lvl3pPr>
            <a:lvl4pPr>
              <a:buClr>
                <a:srgbClr val="FFC000"/>
              </a:buClr>
              <a:defRPr/>
            </a:lvl4pPr>
            <a:lvl5pPr>
              <a:buClr>
                <a:srgbClr val="FFC000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51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2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8367" y="2133600"/>
            <a:ext cx="5513917" cy="3990975"/>
          </a:xfrm>
        </p:spPr>
        <p:txBody>
          <a:bodyPr/>
          <a:lstStyle>
            <a:lvl1pPr>
              <a:buClr>
                <a:srgbClr val="FFC000"/>
              </a:buClr>
              <a:defRPr sz="2800"/>
            </a:lvl1pPr>
            <a:lvl2pPr>
              <a:buClr>
                <a:srgbClr val="FFC000"/>
              </a:buClr>
              <a:defRPr sz="2400"/>
            </a:lvl2pPr>
            <a:lvl3pPr>
              <a:buClr>
                <a:srgbClr val="FFC000"/>
              </a:buClr>
              <a:defRPr sz="2000"/>
            </a:lvl3pPr>
            <a:lvl4pPr>
              <a:buClr>
                <a:srgbClr val="FFC000"/>
              </a:buClr>
              <a:defRPr sz="1800"/>
            </a:lvl4pPr>
            <a:lvl5pPr>
              <a:buClr>
                <a:srgbClr val="FFC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5485" y="2133600"/>
            <a:ext cx="5516033" cy="3990975"/>
          </a:xfrm>
        </p:spPr>
        <p:txBody>
          <a:bodyPr/>
          <a:lstStyle>
            <a:lvl1pPr>
              <a:buClr>
                <a:srgbClr val="FFC000"/>
              </a:buClr>
              <a:defRPr sz="2800"/>
            </a:lvl1pPr>
            <a:lvl2pPr>
              <a:buClr>
                <a:srgbClr val="FFC000"/>
              </a:buClr>
              <a:defRPr sz="2400"/>
            </a:lvl2pPr>
            <a:lvl3pPr>
              <a:buClr>
                <a:srgbClr val="FFC000"/>
              </a:buClr>
              <a:defRPr sz="2000"/>
            </a:lvl3pPr>
            <a:lvl4pPr>
              <a:buClr>
                <a:srgbClr val="FFC000"/>
              </a:buClr>
              <a:defRPr sz="1800"/>
            </a:lvl4pPr>
            <a:lvl5pPr>
              <a:buClr>
                <a:srgbClr val="FFC0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5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buClr>
                <a:srgbClr val="FFC000"/>
              </a:buClr>
              <a:defRPr sz="2400"/>
            </a:lvl1pPr>
            <a:lvl2pPr>
              <a:buClr>
                <a:srgbClr val="FFC000"/>
              </a:buClr>
              <a:defRPr sz="2000"/>
            </a:lvl2pPr>
            <a:lvl3pPr>
              <a:buClr>
                <a:srgbClr val="FFC000"/>
              </a:buClr>
              <a:defRPr sz="1800"/>
            </a:lvl3pPr>
            <a:lvl4pPr>
              <a:buClr>
                <a:srgbClr val="FFC000"/>
              </a:buClr>
              <a:defRPr sz="1600"/>
            </a:lvl4pPr>
            <a:lvl5pPr>
              <a:buClr>
                <a:srgbClr val="FFC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7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08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77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buClr>
                <a:srgbClr val="FFC000"/>
              </a:buClr>
              <a:defRPr sz="3200"/>
            </a:lvl1pPr>
            <a:lvl2pPr>
              <a:buClr>
                <a:srgbClr val="FFC000"/>
              </a:buClr>
              <a:defRPr sz="2800"/>
            </a:lvl2pPr>
            <a:lvl3pPr>
              <a:buClr>
                <a:srgbClr val="FFC000"/>
              </a:buClr>
              <a:defRPr sz="2400"/>
            </a:lvl3pPr>
            <a:lvl4pPr>
              <a:buClr>
                <a:srgbClr val="FFC000"/>
              </a:buClr>
              <a:defRPr sz="2000"/>
            </a:lvl4pPr>
            <a:lvl5pPr>
              <a:buClr>
                <a:srgbClr val="FFC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96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FFC000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39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367" y="1003300"/>
            <a:ext cx="8532284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GB" altLang="pl-PL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8367" y="2133600"/>
            <a:ext cx="11233151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GB" altLang="pl-PL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6668" y="6599239"/>
            <a:ext cx="333163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defRPr sz="800">
                <a:solidFill>
                  <a:srgbClr val="464646"/>
                </a:solidFill>
                <a:latin typeface="Arial" charset="0"/>
                <a:cs typeface="Arial" charset="0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367" y="6599239"/>
            <a:ext cx="328084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64646"/>
                </a:solidFill>
              </a:defRPr>
            </a:lvl1pPr>
          </a:lstStyle>
          <a:p>
            <a:fld id="{2C1C2D94-05C4-4988-B8E4-63A90D20662F}" type="slidenum">
              <a:rPr lang="pl-PL" smtClean="0"/>
              <a:t>‹#›</a:t>
            </a:fld>
            <a:endParaRPr lang="pl-PL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375901" y="6599239"/>
            <a:ext cx="1327151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defRPr/>
            </a:pPr>
            <a:r>
              <a:rPr lang="en-GB" sz="800" dirty="0">
                <a:solidFill>
                  <a:srgbClr val="464646"/>
                </a:solidFill>
                <a:latin typeface="Arial" charset="0"/>
                <a:cs typeface="Arial" charset="0"/>
              </a:rPr>
              <a:t>www.</a:t>
            </a:r>
            <a:r>
              <a:rPr lang="pl-PL" sz="800" dirty="0" err="1">
                <a:solidFill>
                  <a:srgbClr val="464646"/>
                </a:solidFill>
                <a:latin typeface="Arial" charset="0"/>
                <a:cs typeface="Arial" charset="0"/>
              </a:rPr>
              <a:t>irt.wroc.pl</a:t>
            </a:r>
            <a:endParaRPr lang="en-GB" sz="800" dirty="0">
              <a:solidFill>
                <a:srgbClr val="464646"/>
              </a:solidFill>
              <a:latin typeface="Arial" charset="0"/>
              <a:cs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39185" y="719138"/>
            <a:ext cx="11713633" cy="0"/>
          </a:xfrm>
          <a:prstGeom prst="line">
            <a:avLst/>
          </a:prstGeom>
          <a:noFill/>
          <a:ln w="63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 sz="1800" dirty="0">
              <a:latin typeface="Arial" charset="0"/>
              <a:cs typeface="Arial" charset="0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39185" y="6494463"/>
            <a:ext cx="11713633" cy="0"/>
          </a:xfrm>
          <a:prstGeom prst="line">
            <a:avLst/>
          </a:prstGeom>
          <a:noFill/>
          <a:ln w="635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 sz="1800" dirty="0">
              <a:latin typeface="Arial" charset="0"/>
              <a:cs typeface="Arial" charset="0"/>
            </a:endParaRPr>
          </a:p>
        </p:txBody>
      </p:sp>
      <p:pic>
        <p:nvPicPr>
          <p:cNvPr id="3081" name="Picture 15" descr="VIRGINCARE LOGO 3D RGB NEG RE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985" y="150814"/>
            <a:ext cx="61383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23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Myriad Pro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Myriad Pro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Myriad Pro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000"/>
          </a:solidFill>
          <a:latin typeface="Myriad Pro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  <a:cs typeface="Arial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anose="05000000000000000000" pitchFamily="2" charset="2"/>
        <a:buChar char="§"/>
        <a:defRPr sz="2400">
          <a:solidFill>
            <a:srgbClr val="464646"/>
          </a:solidFill>
          <a:latin typeface="+mn-lt"/>
          <a:ea typeface="+mn-ea"/>
          <a:cs typeface="+mn-cs"/>
        </a:defRPr>
      </a:lvl1pPr>
      <a:lvl2pPr marL="542925" indent="-269875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Wingdings" panose="05000000000000000000" pitchFamily="2" charset="2"/>
        <a:buChar char="§"/>
        <a:defRPr>
          <a:solidFill>
            <a:srgbClr val="464646"/>
          </a:solidFill>
          <a:latin typeface="+mn-lt"/>
          <a:cs typeface="+mn-cs"/>
        </a:defRPr>
      </a:lvl2pPr>
      <a:lvl3pPr marL="814388" indent="-269875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Wingdings" panose="05000000000000000000" pitchFamily="2" charset="2"/>
        <a:buChar char="§"/>
        <a:defRPr sz="1600">
          <a:solidFill>
            <a:srgbClr val="464646"/>
          </a:solidFill>
          <a:latin typeface="+mn-lt"/>
          <a:cs typeface="+mn-cs"/>
        </a:defRPr>
      </a:lvl3pPr>
      <a:lvl4pPr marL="1076325" indent="-26035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Wingdings" panose="05000000000000000000" pitchFamily="2" charset="2"/>
        <a:buChar char="§"/>
        <a:defRPr sz="1400">
          <a:solidFill>
            <a:srgbClr val="464646"/>
          </a:solidFill>
          <a:latin typeface="+mn-lt"/>
          <a:cs typeface="+mn-cs"/>
        </a:defRPr>
      </a:lvl4pPr>
      <a:lvl5pPr marL="1352550" indent="-274638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Wingdings" panose="05000000000000000000" pitchFamily="2" charset="2"/>
        <a:buChar char="§"/>
        <a:defRPr sz="1200">
          <a:solidFill>
            <a:srgbClr val="464646"/>
          </a:solidFill>
          <a:latin typeface="+mn-lt"/>
          <a:cs typeface="+mn-cs"/>
        </a:defRPr>
      </a:lvl5pPr>
      <a:lvl6pPr marL="1809750" indent="-2746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200">
          <a:solidFill>
            <a:srgbClr val="464646"/>
          </a:solidFill>
          <a:latin typeface="+mn-lt"/>
          <a:cs typeface="+mn-cs"/>
        </a:defRPr>
      </a:lvl6pPr>
      <a:lvl7pPr marL="2266950" indent="-2746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200">
          <a:solidFill>
            <a:srgbClr val="464646"/>
          </a:solidFill>
          <a:latin typeface="+mn-lt"/>
          <a:cs typeface="+mn-cs"/>
        </a:defRPr>
      </a:lvl7pPr>
      <a:lvl8pPr marL="2724150" indent="-2746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200">
          <a:solidFill>
            <a:srgbClr val="464646"/>
          </a:solidFill>
          <a:latin typeface="+mn-lt"/>
          <a:cs typeface="+mn-cs"/>
        </a:defRPr>
      </a:lvl8pPr>
      <a:lvl9pPr marL="3181350" indent="-274638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»"/>
        <a:defRPr sz="1200">
          <a:solidFill>
            <a:srgbClr val="464646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cap="all" dirty="0"/>
              <a:t>ANALIZA SYTUACJI </a:t>
            </a:r>
            <a:br>
              <a:rPr lang="pl-PL" b="1" cap="all" dirty="0"/>
            </a:br>
            <a:r>
              <a:rPr lang="pl-PL" b="1" cap="all" dirty="0"/>
              <a:t>SPOŁECZNO-EKONOMICZNEJ </a:t>
            </a:r>
            <a:br>
              <a:rPr lang="pl-PL" b="1" cap="all" dirty="0"/>
            </a:br>
            <a:r>
              <a:rPr lang="pl-PL" b="1" cap="all" dirty="0"/>
              <a:t>WOJEWÓDZTWA DOLNOŚLĄSKIEGO </a:t>
            </a:r>
            <a:br>
              <a:rPr lang="pl-PL" b="1" cap="all" dirty="0"/>
            </a:br>
            <a:r>
              <a:rPr lang="pl-PL" b="1" cap="all" dirty="0"/>
              <a:t>W OBSZARACH ODDZIAŁYWANIA EUROPEJSKIEGO FUNDUSZU SPOŁECZNEGO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6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1" name="Wykres 20"/>
          <p:cNvGraphicFramePr/>
          <p:nvPr>
            <p:extLst>
              <p:ext uri="{D42A27DB-BD31-4B8C-83A1-F6EECF244321}">
                <p14:modId xmlns:p14="http://schemas.microsoft.com/office/powerpoint/2010/main" val="4056418544"/>
              </p:ext>
            </p:extLst>
          </p:nvPr>
        </p:nvGraphicFramePr>
        <p:xfrm>
          <a:off x="1411184" y="1581030"/>
          <a:ext cx="9369631" cy="170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Wykres 23"/>
          <p:cNvGraphicFramePr/>
          <p:nvPr>
            <p:extLst>
              <p:ext uri="{D42A27DB-BD31-4B8C-83A1-F6EECF244321}">
                <p14:modId xmlns:p14="http://schemas.microsoft.com/office/powerpoint/2010/main" val="2424223096"/>
              </p:ext>
            </p:extLst>
          </p:nvPr>
        </p:nvGraphicFramePr>
        <p:xfrm>
          <a:off x="1491303" y="4338008"/>
          <a:ext cx="8586216" cy="177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356178" y="1059418"/>
            <a:ext cx="771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Wskaźnik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zatrudnienia osób w wieku 20-64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lata w latach 2010-2015 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Zatrudnienie</a:t>
            </a:r>
            <a:endParaRPr lang="pl-PL" b="1" kern="0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491303" y="3760144"/>
            <a:ext cx="744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Wskaźnik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zatrudnienia osób w wieku 20-64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lata w IV kw. 2015 r. 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41" y="2301948"/>
            <a:ext cx="5652000" cy="41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6" y="1229830"/>
            <a:ext cx="5652000" cy="4627211"/>
          </a:xfrm>
          <a:prstGeom prst="rect">
            <a:avLst/>
          </a:prstGeom>
        </p:spPr>
      </p:pic>
      <p:sp>
        <p:nvSpPr>
          <p:cNvPr id="10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Bezrobocie</a:t>
            </a:r>
            <a:endParaRPr lang="pl-PL" b="1" kern="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30696" y="863693"/>
            <a:ext cx="323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Stopa bezrobocia w 2007 r.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259841" y="1932616"/>
            <a:ext cx="389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Stopa bezrobocia w maju 2016 r.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86546"/>
              </p:ext>
            </p:extLst>
          </p:nvPr>
        </p:nvGraphicFramePr>
        <p:xfrm>
          <a:off x="1985867" y="2013674"/>
          <a:ext cx="8532813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985867" y="1281321"/>
            <a:ext cx="633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Bierność zawodowa według przyczyn w 2015 r.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Bierność zawodowa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8808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433947763"/>
              </p:ext>
            </p:extLst>
          </p:nvPr>
        </p:nvGraphicFramePr>
        <p:xfrm>
          <a:off x="330696" y="2059422"/>
          <a:ext cx="4618853" cy="3024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Wykres 11"/>
          <p:cNvGraphicFramePr/>
          <p:nvPr>
            <p:extLst/>
          </p:nvPr>
        </p:nvGraphicFramePr>
        <p:xfrm>
          <a:off x="6862623" y="3416841"/>
          <a:ext cx="4398262" cy="333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5030063" y="1115143"/>
            <a:ext cx="6762134" cy="8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rgbClr val="464646"/>
                </a:solidFill>
                <a:latin typeface="+mn-lt"/>
                <a:cs typeface="+mn-cs"/>
              </a:defRPr>
            </a:lvl2pPr>
            <a:lvl3pPr marL="81438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rgbClr val="464646"/>
                </a:solidFill>
                <a:latin typeface="+mn-lt"/>
                <a:cs typeface="+mn-cs"/>
              </a:defRPr>
            </a:lvl3pPr>
            <a:lvl4pPr marL="107632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400">
                <a:solidFill>
                  <a:srgbClr val="464646"/>
                </a:solidFill>
                <a:latin typeface="+mn-lt"/>
                <a:cs typeface="+mn-cs"/>
              </a:defRPr>
            </a:lvl4pPr>
            <a:lvl5pPr marL="13525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solidFill>
                  <a:srgbClr val="464646"/>
                </a:solidFill>
                <a:latin typeface="+mn-lt"/>
                <a:cs typeface="+mn-cs"/>
              </a:defRPr>
            </a:lvl5pPr>
            <a:lvl6pPr marL="18097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6pPr>
            <a:lvl7pPr marL="22669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7pPr>
            <a:lvl8pPr marL="27241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8pPr>
            <a:lvl9pPr marL="31813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>
                <a:solidFill>
                  <a:schemeClr val="bg1">
                    <a:lumMod val="50000"/>
                  </a:schemeClr>
                </a:solidFill>
              </a:rPr>
              <a:t>Przeciętny czas poszukiwania pracy w 2015 r. oraz różnica </a:t>
            </a:r>
            <a:endParaRPr lang="pl-PL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w </a:t>
            </a:r>
            <a:r>
              <a:rPr lang="pl-PL" sz="1800" b="1" dirty="0">
                <a:solidFill>
                  <a:schemeClr val="bg1">
                    <a:lumMod val="50000"/>
                  </a:schemeClr>
                </a:solidFill>
              </a:rPr>
              <a:t>czasie poszukiwania pracy w latach </a:t>
            </a: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2007-2015</a:t>
            </a:r>
            <a:endParaRPr lang="pl-PL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Wykres 16"/>
          <p:cNvGraphicFramePr/>
          <p:nvPr>
            <p:extLst>
              <p:ext uri="{D42A27DB-BD31-4B8C-83A1-F6EECF244321}">
                <p14:modId xmlns:p14="http://schemas.microsoft.com/office/powerpoint/2010/main" val="698169322"/>
              </p:ext>
            </p:extLst>
          </p:nvPr>
        </p:nvGraphicFramePr>
        <p:xfrm>
          <a:off x="5030063" y="1930190"/>
          <a:ext cx="6916514" cy="426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Bezrobotni według stażu pracy</a:t>
            </a:r>
            <a:endParaRPr lang="pl-PL" b="1" kern="0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330696" y="1115142"/>
            <a:ext cx="3324929" cy="8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anose="05000000000000000000" pitchFamily="2" charset="2"/>
              <a:buChar char="§"/>
              <a:defRPr sz="24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4292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rgbClr val="464646"/>
                </a:solidFill>
                <a:latin typeface="+mn-lt"/>
                <a:cs typeface="+mn-cs"/>
              </a:defRPr>
            </a:lvl2pPr>
            <a:lvl3pPr marL="814388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rgbClr val="464646"/>
                </a:solidFill>
                <a:latin typeface="+mn-lt"/>
                <a:cs typeface="+mn-cs"/>
              </a:defRPr>
            </a:lvl3pPr>
            <a:lvl4pPr marL="107632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400">
                <a:solidFill>
                  <a:srgbClr val="464646"/>
                </a:solidFill>
                <a:latin typeface="+mn-lt"/>
                <a:cs typeface="+mn-cs"/>
              </a:defRPr>
            </a:lvl4pPr>
            <a:lvl5pPr marL="13525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 sz="1200">
                <a:solidFill>
                  <a:srgbClr val="464646"/>
                </a:solidFill>
                <a:latin typeface="+mn-lt"/>
                <a:cs typeface="+mn-cs"/>
              </a:defRPr>
            </a:lvl5pPr>
            <a:lvl6pPr marL="18097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6pPr>
            <a:lvl7pPr marL="22669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7pPr>
            <a:lvl8pPr marL="27241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8pPr>
            <a:lvl9pPr marL="3181350" indent="-2746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»"/>
              <a:defRPr sz="1200">
                <a:solidFill>
                  <a:srgbClr val="464646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b="1" dirty="0" smtClean="0">
                <a:solidFill>
                  <a:schemeClr val="bg1">
                    <a:lumMod val="50000"/>
                  </a:schemeClr>
                </a:solidFill>
              </a:rPr>
              <a:t>Struktura bezrobotnych według stażu pracy w 2015 r.</a:t>
            </a:r>
          </a:p>
        </p:txBody>
      </p:sp>
    </p:spTree>
    <p:extLst>
      <p:ext uri="{BB962C8B-B14F-4D97-AF65-F5344CB8AC3E}">
        <p14:creationId xmlns:p14="http://schemas.microsoft.com/office/powerpoint/2010/main" val="32179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916404"/>
              </p:ext>
            </p:extLst>
          </p:nvPr>
        </p:nvGraphicFramePr>
        <p:xfrm>
          <a:off x="697189" y="821081"/>
          <a:ext cx="10773324" cy="553008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49717"/>
                <a:gridCol w="770758"/>
                <a:gridCol w="3234517"/>
                <a:gridCol w="1497005"/>
                <a:gridCol w="1586571"/>
                <a:gridCol w="1353650"/>
                <a:gridCol w="1781106"/>
              </a:tblGrid>
              <a:tr h="7707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Lp.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Kod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Elementarna grupa zawodów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Średnio-miesięczna liczba </a:t>
                      </a:r>
                      <a:r>
                        <a:rPr lang="pl-PL" sz="1200" dirty="0" smtClean="0">
                          <a:effectLst/>
                        </a:rPr>
                        <a:t>bezrobotnych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Średnio-miesięczna liczba dostępnych ofert pracy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Odsetek ofert subsydio-wanych (%)</a:t>
                      </a:r>
                      <a:endParaRPr lang="pl-PL" sz="120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Odsetek wolnych miejsc pracy (%)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295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2511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Analitycy systemów komputerowych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4,25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111,25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28,43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4,96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238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2514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Programiści aplikacji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21,25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377,58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11,95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20,92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46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2434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Specjaliści do spraw sprzedaży z dziedziny technologii teleinformatycznych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2,75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16,75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1,49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1,25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303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2521</a:t>
                      </a:r>
                      <a:endParaRPr lang="pl-PL" sz="1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Projektanci i administratorzy baz danych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15,42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68,17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22,82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4,73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449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1330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Kierownicy do spraw technologii informatycznych i telekomunikacyjnych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4,00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9,42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96,46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0,70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66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3139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Kontrolerzy (sterowniczy) procesów przemysłowych gdzie indziej niesklasyfikowani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46,42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108,33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17,61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5,49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46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7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2519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Analitycy systemów komputerowych i programiści gdzie indziej niesklasyfikowani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79,33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182,75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16,69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12,03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238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2412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Doradcy finansowi i inwestycyjni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38,58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87,50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3,03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5,35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66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2433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Specjaliści do spraw sprzedaży (z wyłączeniem technologii informacyjno-komunikacyjnych)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146,17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259,33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4,58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18,81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442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10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2411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Specjaliści do spraw księgowości i rachunkowości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125,33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218,58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0,93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16,13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238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11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3321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Agenci ubezpieczeniowi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42,92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60,00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9,57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2,02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  <a:tr h="303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12</a:t>
                      </a:r>
                      <a:endParaRPr lang="pl-PL" sz="1200" dirty="0">
                        <a:solidFill>
                          <a:srgbClr val="464646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8344</a:t>
                      </a:r>
                      <a:endParaRPr lang="pl-PL" sz="12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Kierowcy operatorzy wózków jezdniowych</a:t>
                      </a:r>
                      <a:endParaRPr lang="pl-PL" sz="13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127,83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161,50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8,78</a:t>
                      </a:r>
                      <a:endParaRPr lang="pl-PL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7,60</a:t>
                      </a:r>
                      <a:endParaRPr lang="pl-PL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52" marR="32652" marT="0" marB="0" anchor="ctr"/>
                </a:tc>
              </a:tr>
            </a:tbl>
          </a:graphicData>
        </a:graphic>
      </p:graphicFrame>
      <p:sp>
        <p:nvSpPr>
          <p:cNvPr id="6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Zawody deficytowe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20517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Obraz 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01" y="814066"/>
            <a:ext cx="7938489" cy="56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Dojazdy do pracy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636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30696" y="785138"/>
            <a:ext cx="11056732" cy="564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yraźne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dysproporcje na rynku pracy przejawiające się m.in. zróżnicowaniem poziomu bezrobocia w przestrzeni województwa pomiędzy głównymi ośrodkami miejskimi regionu (Wrocławiem, Jelenią Górą, Legnicą wraz z Polkowicami i Lubinem) a jego obszarami peryferyjnymi </a:t>
            </a:r>
            <a:endParaRPr lang="pl-P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trzymujące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się nierówności na rynku pracy w podziale na płeć wyrażające się przewagą bezrobotnych kobiet nad bezrobotnymi mężczyznami w strukturze osób pozostających bez pracy w 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regionie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relatywnie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wysoki odsetek osób biernych zawodowo z powodu niepełnosprawności oraz ze względu na pełnione obowiązki rodzinne w strukturze ludności biernej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zawodowo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znaczny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udział bezrobotnych z krótkim stażem pracy (od 1 roku do 5 lat) w strukturze osób pozostających bez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wciąż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niski stopień dopasowania kwalifikacji zawodowych do potrzeb rynku pracy określonych poprzez ranking zawodów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deficytowych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wykrystalizowany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układ komunikacyjny związany z dojazdami do pracy lub  szkoły wykazujący zwiększoną intensywność przepływów dom-praca-dom lub dom-szkoła-dom w kierunku najważniejszych ośrodków miejskich w regionie (Wrocławia, Legnicy z Polkowicami i Lubinem, Jeleniej Góry oraz Wałbrzycha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Zidentyfikowane obszary problemowe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27391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30696" y="816372"/>
            <a:ext cx="10980042" cy="567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rynku pracy m.in. zwiększenie liczby i poprawę jakości miejsc pracy w regionie oraz pobudzenie mobilności geograficznej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dzieci np. zwiększenie dostępu do usług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żłobkowo-przedszkolnych 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opieki przedszkolnej np. preferowanie projektów realizowanych na obszarach wiejskich oraz na terenie gmin o najniższych liczbach miejsc przedszkolnych na 1 tys. mieszkańców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opieki przedszkolnej dla dzieci niepełnosprawnych np. preferowanie projektów przyczyniających się do upowszechnienia edukacji przedszkolnej dla dzieci z niepełnosprawnościami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zagwarantowanie, że tworzenie nowych miejsc przedszkolnych odpowiada faktycznemu i prognozowanemu w perspektywie 3-letniej zapotrzebowaniu na tego typu usługi na obszarze realizacji projektu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zagwarantowanie, że tworzenie nowych miejsc przedszkolnych nie koliduje z gminnymi planami w zakresie istniejącej i planowanej sieci przedszkolnej lub, że wpisuje się w gminne plany sieci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przedszkolnej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premiowanie projektów, w ramach których wsparcie otrzyma kadra ośrodków wychowania przedszkolnego w zakresie pedagogiki specjalnej w celu upowszechniania edukacji przedszkolnej skierowanej do dzieci z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niepełnosprawnościami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seniorów m.in. zwiększenie dostępu do usług na rzecz osób starszych np. poprzez rozwój opieki mobilnej i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domowej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Rekomendacje dla wdrożenia EFS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31167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5819" y="4835072"/>
            <a:ext cx="8532284" cy="795338"/>
          </a:xfrm>
        </p:spPr>
        <p:txBody>
          <a:bodyPr/>
          <a:lstStyle/>
          <a:p>
            <a:r>
              <a:rPr lang="pl-PL" sz="4800" dirty="0" smtClean="0"/>
              <a:t>INTEGRACJA SPOŁECZNA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8217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Wykres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4"/>
          <a:stretch>
            <a:fillRect/>
          </a:stretch>
        </p:blipFill>
        <p:spPr bwMode="auto">
          <a:xfrm>
            <a:off x="688167" y="1166027"/>
            <a:ext cx="10908000" cy="517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27064" y="796695"/>
            <a:ext cx="439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0000"/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Produkt krajowy brutto na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mieszkańca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Sytuacja gospodarcza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10107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2904" y="4591232"/>
            <a:ext cx="8532284" cy="795338"/>
          </a:xfrm>
        </p:spPr>
        <p:txBody>
          <a:bodyPr/>
          <a:lstStyle/>
          <a:p>
            <a:r>
              <a:rPr lang="pl-PL" sz="4800" dirty="0" smtClean="0"/>
              <a:t>DEMOGRAFIA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953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ykres 12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r="-21" b="6277"/>
          <a:stretch/>
        </p:blipFill>
        <p:spPr bwMode="auto">
          <a:xfrm>
            <a:off x="718299" y="1186968"/>
            <a:ext cx="8617226" cy="232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18299" y="777953"/>
            <a:ext cx="781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Wskaźnik zagrożenia ubóstwem relatywnym w 2014 r.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9549175" y="826172"/>
            <a:ext cx="2119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Prognoza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2018 r. – 9,07%</a:t>
            </a:r>
          </a:p>
          <a:p>
            <a:r>
              <a:rPr lang="pl-PL" dirty="0" smtClean="0"/>
              <a:t>2020 r. – 8,07%</a:t>
            </a:r>
          </a:p>
          <a:p>
            <a:r>
              <a:rPr lang="pl-PL" dirty="0" smtClean="0"/>
              <a:t>2023 r. – 7,3%</a:t>
            </a:r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901284"/>
              </p:ext>
            </p:extLst>
          </p:nvPr>
        </p:nvGraphicFramePr>
        <p:xfrm>
          <a:off x="718299" y="4031229"/>
          <a:ext cx="7315201" cy="235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718299" y="3666065"/>
            <a:ext cx="781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Liczba osób z decyzją przyznania świadczenia pomocy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społecznej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Ubóstwo i pomoc społeczna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5531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434868" y="873165"/>
            <a:ext cx="10980042" cy="546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najczęstszymi powodami korzystania z pomocy społecznej są:</a:t>
            </a:r>
          </a:p>
          <a:p>
            <a:pPr>
              <a:lnSpc>
                <a:spcPct val="115000"/>
              </a:lnSpc>
              <a:spcAft>
                <a:spcPts val="1200"/>
              </a:spcAft>
              <a:tabLst>
                <a:tab pos="625475" algn="l"/>
              </a:tabLst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- ubóstwo (50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020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decyzji, 27%)</a:t>
            </a:r>
          </a:p>
          <a:p>
            <a:pPr>
              <a:lnSpc>
                <a:spcPct val="115000"/>
              </a:lnSpc>
              <a:spcAft>
                <a:spcPts val="1200"/>
              </a:spcAft>
              <a:tabLst>
                <a:tab pos="625475" algn="l"/>
              </a:tabLst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bezrobocie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(44 859 decyzji; 24%), </a:t>
            </a:r>
            <a:endParaRPr lang="pl-P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tabLst>
                <a:tab pos="625475" algn="l"/>
              </a:tabLs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długotrwała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lub ciężka choroba (28 853 decyzje; 16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</a:p>
          <a:p>
            <a:pPr>
              <a:lnSpc>
                <a:spcPct val="115000"/>
              </a:lnSpc>
              <a:spcAft>
                <a:spcPts val="1200"/>
              </a:spcAft>
              <a:tabLst>
                <a:tab pos="625475" algn="l"/>
              </a:tabLst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- niepełnosprawność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(26 910 decyzji; 15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najważniejsze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powody korzystania z pomocy społecznej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są analogiczne to trendów obserwowanych w Polsce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naczące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zróżnicowania </a:t>
            </a:r>
            <a:r>
              <a:rPr lang="pl-PL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wewnętrzregionalne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zjawiska pomocy społecznej, w szczególności ze względu na ubóstw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bezrobocie: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indent="-717550">
              <a:lnSpc>
                <a:spcPct val="115000"/>
              </a:lnSpc>
              <a:spcAft>
                <a:spcPts val="1200"/>
              </a:spcAft>
              <a:tabLst>
                <a:tab pos="625475" algn="l"/>
              </a:tabLs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- wartości maksymalne w powiatach: złotoryjskim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(382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decyzji na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tys. mieszkańców),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Wałbrzychu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(378),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górowskim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(349),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ząbkowickim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(313)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indent="-717550">
              <a:lnSpc>
                <a:spcPct val="115000"/>
              </a:lnSpc>
              <a:spcAft>
                <a:spcPts val="1200"/>
              </a:spcAft>
              <a:tabLst>
                <a:tab pos="625475" algn="l"/>
              </a:tabLst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	- wartości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minimalne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powiatach: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oławskim (50),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średzkim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(67),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wrocławskim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(70),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we Wrocławiu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(87)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/>
              <a:t>Pomoc społeczna według powodów korzystania</a:t>
            </a:r>
          </a:p>
        </p:txBody>
      </p:sp>
    </p:spTree>
    <p:extLst>
      <p:ext uri="{BB962C8B-B14F-4D97-AF65-F5344CB8AC3E}">
        <p14:creationId xmlns:p14="http://schemas.microsoft.com/office/powerpoint/2010/main" val="41556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3122"/>
          <a:stretch/>
        </p:blipFill>
        <p:spPr bwMode="auto">
          <a:xfrm>
            <a:off x="2132048" y="878644"/>
            <a:ext cx="7920000" cy="545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Pomoc społeczna w gospodarstwach domowych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15680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30696" y="2046779"/>
            <a:ext cx="11056732" cy="357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znaczny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i stale powiększający się od 2007 r. dystans dzielący województwo mazowieckie (lidera) a dolnośląskie pod względem wielkości PKB per capita;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struktura powodów korzystania z pomocy społecznej w regionie warunkowana stopą bezrobocia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 ubóstwem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znaczne dysproporcje w poziomie ubóstwa i korzystania ze środowiskowej pomocy społecznej w przestrzeni regionu pomiędzy obszarami położonymi peryferyjnie w części północnej i części południowej województwa a obszarem obejmującym miasto Wrocław i jego strefą podmiejską.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pl-P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pl-P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Zidentyfikowane obszary problemowe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37600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30696" y="2078012"/>
            <a:ext cx="10980042" cy="2866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należy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dążyć do zwiększenia wykorzystania kontraktów socjalnych w pracy socjalnej, szczególnie w warunkach oferowanych przez projekty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EFS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należy wspierać działania ograniczające umieszczanie dzieci w pieczy zastępczej, co realizowane może być przez usługi wsparcia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rodziny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należy promować współpracę instytucji pomocy społecznej z powiatowymi urzędami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pracy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pl-PL" sz="16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Rekomendacje dla wdrożenia EFS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28061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356446" y="4695734"/>
            <a:ext cx="90139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4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EDUKACJA I WYKSZTAŁCENIE</a:t>
            </a:r>
            <a:endParaRPr lang="pl-PL" sz="4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861" y="850319"/>
            <a:ext cx="5501810" cy="276999"/>
          </a:xfrm>
          <a:noFill/>
        </p:spPr>
        <p:txBody>
          <a:bodyPr wrap="square" rtlCol="0">
            <a:spAutoFit/>
          </a:bodyPr>
          <a:lstStyle/>
          <a:p>
            <a:r>
              <a:rPr lang="pl-PL" sz="18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Liczba dzieci w wieku przedszkolnym (3-6 lat</a:t>
            </a:r>
            <a:r>
              <a:rPr lang="pl-PL" sz="18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pl-PL" sz="1800" b="1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108485"/>
              </p:ext>
            </p:extLst>
          </p:nvPr>
        </p:nvGraphicFramePr>
        <p:xfrm>
          <a:off x="558861" y="1394572"/>
          <a:ext cx="3946578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5878898" y="794470"/>
            <a:ext cx="6096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Liczba uczniów szkół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specjalnych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Wykres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55752"/>
              </p:ext>
            </p:extLst>
          </p:nvPr>
        </p:nvGraphicFramePr>
        <p:xfrm>
          <a:off x="5751577" y="1539436"/>
          <a:ext cx="583176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Wychowanie przedszkolne i kształcenie specjalne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11808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167" y="849026"/>
            <a:ext cx="4770290" cy="646331"/>
          </a:xfrm>
        </p:spPr>
        <p:txBody>
          <a:bodyPr/>
          <a:lstStyle/>
          <a:p>
            <a:r>
              <a:rPr lang="pl-PL" sz="18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Odsetek osób dorosłych </a:t>
            </a:r>
            <a:r>
              <a:rPr lang="pl-PL" sz="18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 wieku 25-64 lata </a:t>
            </a:r>
            <a:r>
              <a:rPr lang="pl-PL" sz="18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uczestniczących </a:t>
            </a:r>
            <a:r>
              <a:rPr lang="pl-PL" sz="18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 </a:t>
            </a:r>
            <a:r>
              <a:rPr lang="pl-PL" sz="18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kształceniu [%]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501778"/>
              </p:ext>
            </p:extLst>
          </p:nvPr>
        </p:nvGraphicFramePr>
        <p:xfrm>
          <a:off x="481167" y="1810949"/>
          <a:ext cx="4770290" cy="450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rostokąt 5"/>
          <p:cNvSpPr/>
          <p:nvPr/>
        </p:nvSpPr>
        <p:spPr>
          <a:xfrm>
            <a:off x="5784411" y="849025"/>
            <a:ext cx="4922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Udział ludności wg poziomu wykształcenia w ogólnej liczbie ludności w wieku 15+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[%]</a:t>
            </a:r>
            <a:endParaRPr lang="pl-PL" sz="1600" dirty="0"/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/>
          </p:nvPr>
        </p:nvGraphicFramePr>
        <p:xfrm>
          <a:off x="4272843" y="1540733"/>
          <a:ext cx="5695245" cy="322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/>
          <p:cNvGraphicFramePr>
            <a:graphicFrameLocks/>
          </p:cNvGraphicFramePr>
          <p:nvPr>
            <p:extLst/>
          </p:nvPr>
        </p:nvGraphicFramePr>
        <p:xfrm>
          <a:off x="6491111" y="2696803"/>
          <a:ext cx="5813778" cy="373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/>
              <a:t>K</a:t>
            </a:r>
            <a:r>
              <a:rPr lang="pl-PL" b="1" kern="0" dirty="0" smtClean="0"/>
              <a:t>ształcenie ustawiczne i kompetencje osób dorosłych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18342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167" y="849026"/>
            <a:ext cx="4770290" cy="646331"/>
          </a:xfrm>
        </p:spPr>
        <p:txBody>
          <a:bodyPr/>
          <a:lstStyle/>
          <a:p>
            <a:r>
              <a:rPr lang="pl-PL" sz="18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Liczba </a:t>
            </a:r>
            <a:r>
              <a:rPr lang="pl-PL" sz="18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uczniów w szkołach zawodowych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84411" y="849026"/>
            <a:ext cx="5570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Udział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absolwentów zasadniczych szkół zawodowych w ogólnej liczbie absolwentów szkół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ponadgimnazjalnych [%]</a:t>
            </a:r>
            <a:endParaRPr lang="pl-PL" sz="1600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/>
          </p:nvPr>
        </p:nvGraphicFramePr>
        <p:xfrm>
          <a:off x="6491111" y="2696803"/>
          <a:ext cx="5813778" cy="373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Szkolnictwo zasadnicze </a:t>
            </a:r>
            <a:r>
              <a:rPr lang="pl-PL" b="1" kern="0" dirty="0" smtClean="0"/>
              <a:t>zawodowe (1)</a:t>
            </a:r>
            <a:endParaRPr lang="pl-PL" b="1" kern="0" dirty="0"/>
          </a:p>
        </p:txBody>
      </p:sp>
      <p:graphicFrame>
        <p:nvGraphicFramePr>
          <p:cNvPr id="10" name="Wykres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00999"/>
              </p:ext>
            </p:extLst>
          </p:nvPr>
        </p:nvGraphicFramePr>
        <p:xfrm>
          <a:off x="460161" y="1462883"/>
          <a:ext cx="479129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040525"/>
              </p:ext>
            </p:extLst>
          </p:nvPr>
        </p:nvGraphicFramePr>
        <p:xfrm>
          <a:off x="5784411" y="1786883"/>
          <a:ext cx="4785027" cy="46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84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1167" y="849026"/>
            <a:ext cx="4770290" cy="646331"/>
          </a:xfrm>
        </p:spPr>
        <p:txBody>
          <a:bodyPr/>
          <a:lstStyle/>
          <a:p>
            <a:r>
              <a:rPr lang="pl-PL" sz="1800" b="1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Liczba </a:t>
            </a:r>
            <a:r>
              <a:rPr lang="pl-PL" sz="18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szkół zawodowych ogółem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84411" y="849026"/>
            <a:ext cx="5570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Bezrobotni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zarejestrowani z wykształceniem zasadniczym zawodowym </a:t>
            </a:r>
            <a:endParaRPr lang="pl-PL" sz="1600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/>
          </p:nvPr>
        </p:nvGraphicFramePr>
        <p:xfrm>
          <a:off x="6491111" y="2696803"/>
          <a:ext cx="5813778" cy="373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/>
              <a:t>Szkolnictwo zasadnicze zawodowe </a:t>
            </a:r>
            <a:r>
              <a:rPr lang="pl-PL" b="1" kern="0" dirty="0" smtClean="0"/>
              <a:t>(2)</a:t>
            </a:r>
            <a:endParaRPr lang="pl-PL" b="1" kern="0" dirty="0"/>
          </a:p>
          <a:p>
            <a:endParaRPr lang="pl-PL" b="1" kern="0" dirty="0"/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887671454"/>
              </p:ext>
            </p:extLst>
          </p:nvPr>
        </p:nvGraphicFramePr>
        <p:xfrm>
          <a:off x="438705" y="1378816"/>
          <a:ext cx="534570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65820"/>
              </p:ext>
            </p:extLst>
          </p:nvPr>
        </p:nvGraphicFramePr>
        <p:xfrm>
          <a:off x="5877667" y="1495357"/>
          <a:ext cx="5689723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12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696" y="137297"/>
            <a:ext cx="10907430" cy="396137"/>
          </a:xfrm>
        </p:spPr>
        <p:txBody>
          <a:bodyPr/>
          <a:lstStyle/>
          <a:p>
            <a:r>
              <a:rPr lang="pl-PL" b="1" dirty="0" smtClean="0"/>
              <a:t>Stan i zmiana liczby ludności</a:t>
            </a:r>
            <a:endParaRPr lang="pl-PL" b="1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6" name="Obraz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6" y="813533"/>
            <a:ext cx="5652000" cy="414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37" y="2324067"/>
            <a:ext cx="5638822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30696" y="958758"/>
            <a:ext cx="11056732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asilanie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się negatywnych zjawisk demograficznych związanych ze spadkiem liczby liczy dzieci, a także ze zmianami w strukturze ludności pod względem wieku (spadek udziału osób w wieku przedprodukcyjnym na rzecz wzrostu udziału osób w wieku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poprodukcyjnym); zjawiska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te najsilniej oddziałują na obszar edukacji (dostosowanie infrastruktury, likwidacja szkół, problemy kadrowe), rynku pracy (brak wykwalifikowanych pracowników), a także socjalnych i z zakresu służby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zdrowia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spadek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udziału osób dorosłych kontynuujących kształcenie lub doszkalających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się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miany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strukturze ludności pod względem wykształcenia (wzrost udziału osób z wykształceniem wyższym, spadek udziału osób z wykształceniem zawodowym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iedopasowana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do potrzeb rynku pracy oferta edukacyjna szkół zawodowych (zarówno zasadniczych zawodowych jak i techników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rak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współpracy miedzy sektorem edukacyjnym a przedsiębiorcami (szczególnie w przypadku szkół zawodowych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Zidentyfikowane obszary problemowe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31572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30696" y="991470"/>
            <a:ext cx="10980042" cy="532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należy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dążyć do stworzenia takich kryteriów wyboru projektów w perspektywie 2014-2020, aby uwzględnić w nich rozwój regionu w obszarze edukacji (zapobieganie niedostosowaniu kształcenia do oczekiwań jego uczestników oraz podnoszenie jakości kształcenia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 celu zwiększenia udziału dzieci w edukacji przedszkolnej powinno się uwzględnić w planowanej interwencji wsparcia z EFS odpowiednich kryteriów wyboru projektów, które powinny premiować ukierunkowanie wsparcia na obszarach na których występuje ograniczony do nich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dostęp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celem interwencji powinna być również poprawa jakości wychowania przedszkolnego oraz wyrównywanie szans edukacyjnych dzieci, u których stwierdzono deficyty (np. dodatkowe zajęcia z logopedą, psychologiem, terapeutą). Działaniom tym powinno towarzyszyć doskonalenie umiejętności i kompetencji zawodowych nauczycieli, zwłaszcza w pracy z dziećmi o specjalnych potrzebach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edukacyjnych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należy zwrócić szczególną uwagę na realizację kompleksowego wsparcia w zakresie rozwijania kompetencji kluczowych uczniów w powiązaniu ze wsparciem doskonalenia umiejętności i kompetencji zawodowych nauczycieli w zakresie stosowania metod oraz form nauczania, które sprzyjają rozwijaniu u uczniów kompetencji kluczowych i właściwych postaw. Szczególnym wsparciem powinni zostać objęci również najsłabsi uczniowie, którzy mają trudności w nauce w celu wyrównania ich szans edukacyjnych, np. poprzez realizację zajęć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dodatkowych/wyrównawczych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należy wspierać działania zwiększające atrakcyjność i jakość kształcenia zawodowego w celu zachęcenia potencjalnych kandydatów do wyboru tego typu kształcenia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należy tworzyć w szkołach prowadzących kształcenie zawodowe warunki odzwierciedlające naturalne warunki pracy właściwe dla nauczanych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zawodów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Rekomendacje dla wdrożenia </a:t>
            </a:r>
            <a:r>
              <a:rPr lang="pl-PL" b="1" kern="0" smtClean="0"/>
              <a:t>EFS (1)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7986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30696" y="981742"/>
            <a:ext cx="10980042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należy 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włączyć pracodawców i przedsiębiorców w system egzaminów potwierdzających kwalifikacje w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zawodzie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wsparcie powinno być nakierowane na osoby posiadające największe potrzeby w dostępie do edukacji, w tym. m.in. osoby o niskich kwalifikacjach i osoby w wieku powyżej 50 roku życia. Wsparcie powinno zostać skoncentrowane na ww. grupach podczas realizacji projektów dotyczących wyrównywania dostępu do uczenia się przez całe życie, podnoszenia kompetencji i </a:t>
            </a:r>
            <a:r>
              <a:rPr lang="pl-PL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kwalifikacji</a:t>
            </a: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pl-P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Rekomendacje dla wdrożenia EFS (2)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41612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 bwMode="auto">
          <a:xfrm>
            <a:off x="1152500" y="3673248"/>
            <a:ext cx="4770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46464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8076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098" name="Wykres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6" y="1670603"/>
            <a:ext cx="6444000" cy="385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330696" y="1024272"/>
            <a:ext cx="64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Udział 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dzieci w wieku do lat 3 w liczbie ludności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ogółem w 2015 r.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Ludność w wieku przedprodukcyjnym – dzieci do lat 3</a:t>
            </a:r>
            <a:endParaRPr lang="pl-PL" b="1" kern="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73985"/>
              </p:ext>
            </p:extLst>
          </p:nvPr>
        </p:nvGraphicFramePr>
        <p:xfrm>
          <a:off x="7381559" y="936522"/>
          <a:ext cx="4457001" cy="53670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195616"/>
                <a:gridCol w="1261385"/>
              </a:tblGrid>
              <a:tr h="4782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Liczba miejsc w placówkach sprawujących opiekę nad dziećmi do lat 3 na 1000 dzieci do lat 3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Szklarska Poręba (1)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375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Kąty Wrocławskie (3)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285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Siechnice (3)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270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Wrocław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229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Radków (3)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217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Mieroszów (3)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210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Polkowice (3)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210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Kobierzyce (2)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195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Chojnów (2)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183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Oborniki Śląskie (3)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178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Kłodzko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173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Duszniki-Zdrój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170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Jawor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168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Dzierżoniów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166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Legnica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163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Lubań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161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Stronie Śląskie (3)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158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Złotoryja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158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Głogów (1)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156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  <a:tr h="244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>
                          <a:effectLst/>
                        </a:rPr>
                        <a:t>Jelcz-Laskowice (3)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kern="1200" dirty="0">
                          <a:effectLst/>
                        </a:rPr>
                        <a:t>147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4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1" name="Obraz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6" y="768007"/>
            <a:ext cx="5652000" cy="41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az 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14" y="2193781"/>
            <a:ext cx="5652000" cy="41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Ludność w wieku produkcyjnym i poprodukcyjnym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11036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6" name="Obraz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13" y="806918"/>
            <a:ext cx="7593717" cy="55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Saldo migracji wewnętrznej i zewnętrznej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32368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330696" y="785138"/>
            <a:ext cx="11056732" cy="578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pogłębiający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się proces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depopulacji zachodzący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 dużą intensywnością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południowo-zachodniej części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regionu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znaczny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wzrost liczby ludności w strefie podmiejskiej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Wrocławia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niekorzystne przekształcenia struktury ludności według wieku </a:t>
            </a:r>
            <a:endParaRPr lang="pl-PL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znaczny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ubytek zasobu najmłodszej ludności (w wieku do 3 lat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niedostatek liczby miejsc w placówkach opieki nad dziećmi (zarówno w wieku do 3 lat, jak również </a:t>
            </a:r>
            <a:b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 wieku 3-6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lat)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ujemne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saldo migracji obserwowane w szczególności w powiatach usytuowanych w południowo-zachodniej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części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niewystarczające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wsparcie dla dzieci z niepełnosprawnością w zakresie opieki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przedszkolnej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zmiany demograficzne i w zakresie zaludnienia poszczególnych gmin powodują dezaktualizację potrzeb w zakresie sieci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przedszkolnej</a:t>
            </a: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brak </a:t>
            </a:r>
            <a:r>
              <a:rPr lang="pl-PL" dirty="0">
                <a:ea typeface="Calibri" panose="020F0502020204030204" pitchFamily="34" charset="0"/>
                <a:cs typeface="Times New Roman" panose="02020603050405020304" pitchFamily="18" charset="0"/>
              </a:rPr>
              <a:t>wystarczającego przygotowania kadry ośrodków wychowania przedszkolnego do pracy z dziećmi </a:t>
            </a:r>
            <a:r>
              <a:rPr lang="pl-P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 niepełnosprawnościami</a:t>
            </a:r>
            <a:endParaRPr lang="pl-P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Zidentyfikowane obszary problemowe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2873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330696" y="816372"/>
            <a:ext cx="10980042" cy="5675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rynku pracy m.in. zwiększenie liczby i poprawę jakości miejsc pracy w regionie oraz pobudzenie mobilności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geograficznej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dzieci np. zwiększenie dostępu do usług żłobkowo-przedszkolnych, 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opieki przedszkolnej np. preferowanie projektów realizowanych na obszarach wiejskich oraz na terenie gmin o najniższych liczbach miejsc przedszkolnych na 1 tys. 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mieszkańców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opieki przedszkolnej dla dzieci niepełnosprawnych np. preferowanie projektów przyczyniających się do upowszechnienia edukacji przedszkolnej dla dzieci z </a:t>
            </a:r>
            <a:r>
              <a:rPr lang="pl-PL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niepełnosprawnościami</a:t>
            </a: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zagwarantowanie, że tworzenie nowych miejsc przedszkolnych odpowiada faktycznemu i prognozowanemu w perspektywie 3-letniej zapotrzebowaniu na tego typu usługi na obszarze realizacji projektu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zagwarantowanie, że tworzenie nowych miejsc przedszkolnych nie koliduje z gminnymi planami w zakresie istniejącej i planowanej sieci przedszkolnej lub, że wpisuje się w gminne plany sieci przedszkolnej,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premiowanie projektów, w ramach których wsparcie otrzyma kadra ośrodków wychowania przedszkolnego w zakresie pedagogiki specjalnej w celu upowszechniania edukacji przedszkolnej skierowanej do dzieci z niepełnosprawnościami,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ea typeface="Calibri" panose="020F0502020204030204" pitchFamily="34" charset="0"/>
                <a:cs typeface="Times New Roman" panose="02020603050405020304" pitchFamily="18" charset="0"/>
              </a:rPr>
              <a:t>w obszarze działań na rzecz seniorów m.in. zwiększenie dostępu do usług na rzecz osób starszych np. poprzez rozwój opieki mobilnej i domowej.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330696" y="137297"/>
            <a:ext cx="10907430" cy="3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C000"/>
                </a:solidFill>
                <a:latin typeface="Myriad Pro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CC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b="1" kern="0" dirty="0" smtClean="0"/>
              <a:t>Rekomendacje dla wdrożenia EFS</a:t>
            </a:r>
            <a:endParaRPr lang="pl-PL" b="1" kern="0" dirty="0"/>
          </a:p>
        </p:txBody>
      </p:sp>
    </p:spTree>
    <p:extLst>
      <p:ext uri="{BB962C8B-B14F-4D97-AF65-F5344CB8AC3E}">
        <p14:creationId xmlns:p14="http://schemas.microsoft.com/office/powerpoint/2010/main" val="17813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34527" y="4756694"/>
            <a:ext cx="8532284" cy="795338"/>
          </a:xfrm>
        </p:spPr>
        <p:txBody>
          <a:bodyPr/>
          <a:lstStyle/>
          <a:p>
            <a:r>
              <a:rPr lang="pl-PL" sz="4800" dirty="0" smtClean="0"/>
              <a:t>RYNEK PRACY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2265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 PowerPoint 2003 template_Blue">
  <a:themeElements>
    <a:clrScheme name="Niestandardowy 4">
      <a:dk1>
        <a:sysClr val="windowText" lastClr="000000"/>
      </a:dk1>
      <a:lt1>
        <a:sysClr val="window" lastClr="FFFFFF"/>
      </a:lt1>
      <a:dk2>
        <a:srgbClr val="F9B200"/>
      </a:dk2>
      <a:lt2>
        <a:srgbClr val="EEECE1"/>
      </a:lt2>
      <a:accent1>
        <a:srgbClr val="FFFF00"/>
      </a:accent1>
      <a:accent2>
        <a:srgbClr val="FBCF13"/>
      </a:accent2>
      <a:accent3>
        <a:srgbClr val="FDE57F"/>
      </a:accent3>
      <a:accent4>
        <a:srgbClr val="A5A5A5"/>
      </a:accent4>
      <a:accent5>
        <a:srgbClr val="262626"/>
      </a:accent5>
      <a:accent6>
        <a:srgbClr val="7F7F7F"/>
      </a:accent6>
      <a:hlink>
        <a:srgbClr val="BFBFBF"/>
      </a:hlink>
      <a:folHlink>
        <a:srgbClr val="7F7F7F"/>
      </a:folHlink>
    </a:clrScheme>
    <a:fontScheme name="Niestandardowy 1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1F5"/>
        </a:solidFill>
        <a:ln w="9525" cap="flat" cmpd="sng" algn="ctr">
          <a:solidFill>
            <a:srgbClr val="46464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1F1F5"/>
        </a:solidFill>
        <a:ln w="9525" cap="flat" cmpd="sng" algn="ctr">
          <a:solidFill>
            <a:srgbClr val="46464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464646"/>
        </a:dk1>
        <a:lt1>
          <a:srgbClr val="FFFFFF"/>
        </a:lt1>
        <a:dk2>
          <a:srgbClr val="464646"/>
        </a:dk2>
        <a:lt2>
          <a:srgbClr val="A8C7D5"/>
        </a:lt2>
        <a:accent1>
          <a:srgbClr val="8DB9CA"/>
        </a:accent1>
        <a:accent2>
          <a:srgbClr val="CC0000"/>
        </a:accent2>
        <a:accent3>
          <a:srgbClr val="FFFFFF"/>
        </a:accent3>
        <a:accent4>
          <a:srgbClr val="3A3A3A"/>
        </a:accent4>
        <a:accent5>
          <a:srgbClr val="C5D9E1"/>
        </a:accent5>
        <a:accent6>
          <a:srgbClr val="B90000"/>
        </a:accent6>
        <a:hlink>
          <a:srgbClr val="464646"/>
        </a:hlink>
        <a:folHlink>
          <a:srgbClr val="F1F1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IRT (1)</Template>
  <TotalTime>197</TotalTime>
  <Words>2042</Words>
  <Application>Microsoft Office PowerPoint</Application>
  <PresentationFormat>Panoramiczny</PresentationFormat>
  <Paragraphs>422</Paragraphs>
  <Slides>33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Myriad Pro</vt:lpstr>
      <vt:lpstr>Symbol</vt:lpstr>
      <vt:lpstr>Times New Roman</vt:lpstr>
      <vt:lpstr>Wingdings</vt:lpstr>
      <vt:lpstr>VC PowerPoint 2003 template_Blue</vt:lpstr>
      <vt:lpstr>ANALIZA SYTUACJI  SPOŁECZNO-EKONOMICZNEJ  WOJEWÓDZTWA DOLNOŚLĄSKIEGO  W OBSZARACH ODDZIAŁYWANIA EUROPEJSKIEGO FUNDUSZU SPOŁECZNEGO</vt:lpstr>
      <vt:lpstr>DEMOGRAFIA</vt:lpstr>
      <vt:lpstr>Stan i zmiana liczby ludności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RYNEK PRACY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INTEGRACJA SPOŁECZNA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Liczba dzieci w wieku przedszkolnym (3-6 lat)</vt:lpstr>
      <vt:lpstr>Odsetek osób dorosłych w wieku 25-64 lata uczestniczących w kształceniu [%]</vt:lpstr>
      <vt:lpstr>Liczba uczniów w szkołach zawodowych </vt:lpstr>
      <vt:lpstr>Liczba szkół zawodowych ogółem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Kasprzak</dc:creator>
  <cp:lastModifiedBy>Maleszka Wojciech</cp:lastModifiedBy>
  <cp:revision>43</cp:revision>
  <dcterms:created xsi:type="dcterms:W3CDTF">2016-11-22T10:18:46Z</dcterms:created>
  <dcterms:modified xsi:type="dcterms:W3CDTF">2016-11-25T07:29:30Z</dcterms:modified>
</cp:coreProperties>
</file>