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6" r:id="rId3"/>
    <p:sldId id="307" r:id="rId4"/>
    <p:sldId id="293" r:id="rId5"/>
    <p:sldId id="308" r:id="rId6"/>
    <p:sldId id="267" r:id="rId7"/>
    <p:sldId id="272" r:id="rId8"/>
    <p:sldId id="268" r:id="rId9"/>
    <p:sldId id="283" r:id="rId10"/>
    <p:sldId id="274" r:id="rId11"/>
    <p:sldId id="285" r:id="rId12"/>
    <p:sldId id="287" r:id="rId13"/>
    <p:sldId id="310" r:id="rId14"/>
    <p:sldId id="276" r:id="rId15"/>
    <p:sldId id="288" r:id="rId16"/>
    <p:sldId id="273" r:id="rId17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DB941"/>
    <a:srgbClr val="9BCB6B"/>
    <a:srgbClr val="4F81BD"/>
    <a:srgbClr val="D0D8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Styl pośredni 3 — Ak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0" autoAdjust="0"/>
    <p:restoredTop sz="85402" autoAdjust="0"/>
  </p:normalViewPr>
  <p:slideViewPr>
    <p:cSldViewPr>
      <p:cViewPr>
        <p:scale>
          <a:sx n="80" d="100"/>
          <a:sy n="80" d="100"/>
        </p:scale>
        <p:origin x="-2442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6501CD6-8E8D-4867-8DFD-A8D32782A711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4DB7632-40EB-42F5-8781-4EEC2A4D0C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7B280A2-3A05-4DE3-85EC-D9CA41942EEA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28D6C05-299C-4711-BDAC-E3F89BF68F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184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D9BF7D-2D59-4364-8F62-F2BD200D6FD4}" type="slidenum">
              <a:rPr lang="pl-PL" smtClean="0"/>
              <a:pPr/>
              <a:t>5</a:t>
            </a:fld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66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7F6D23-9430-4BDC-A43B-28841B656755}" type="slidenum">
              <a:rPr lang="pl-PL" smtClean="0"/>
              <a:pPr/>
              <a:t>15</a:t>
            </a:fld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 smtClean="0"/>
          </a:p>
        </p:txBody>
      </p:sp>
      <p:sp>
        <p:nvSpPr>
          <p:cNvPr id="194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48BB88-8FA5-4B5C-A7B9-34B609AAE2DE}" type="slidenum">
              <a:rPr lang="pl-PL" smtClean="0"/>
              <a:pPr/>
              <a:t>7</a:t>
            </a:fld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04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2EA95E-166F-488C-B0E8-D4912C867769}" type="slidenum">
              <a:rPr lang="pl-PL" smtClean="0"/>
              <a:pPr/>
              <a:t>8</a:t>
            </a:fld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416B8F-2734-4CF9-8A14-9D63F675C3DA}" type="slidenum">
              <a:rPr lang="pl-PL" smtClean="0"/>
              <a:pPr/>
              <a:t>9</a:t>
            </a:fld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253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CEF608-01D3-47D7-9B29-9FD7AEE3FC9F}" type="slidenum">
              <a:rPr lang="pl-PL" smtClean="0"/>
              <a:pPr/>
              <a:t>10</a:t>
            </a:fld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355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859C0D-9032-486F-9546-C6FA8093904C}" type="slidenum">
              <a:rPr lang="pl-PL" smtClean="0"/>
              <a:pPr/>
              <a:t>11</a:t>
            </a:fld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 smtClean="0"/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F38EB9-1EC8-47D5-90C6-ACA07A88CA31}" type="slidenum">
              <a:rPr lang="pl-PL" smtClean="0"/>
              <a:pPr/>
              <a:t>12</a:t>
            </a:fld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F38EB9-1EC8-47D5-90C6-ACA07A88CA31}" type="slidenum">
              <a:rPr lang="pl-PL" smtClean="0"/>
              <a:pPr/>
              <a:t>13</a:t>
            </a:fld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 smtClean="0"/>
          </a:p>
        </p:txBody>
      </p:sp>
      <p:sp>
        <p:nvSpPr>
          <p:cNvPr id="256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260AE1-AC75-4D05-B982-91D956C3BF50}" type="slidenum">
              <a:rPr lang="pl-PL" smtClean="0"/>
              <a:pPr/>
              <a:t>14</a:t>
            </a:fld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2AB04-83F4-42E4-B4CA-51BB306DCC5D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6DFB-6DC5-4EEC-8E53-112B62A3DAD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CCB00-E2F2-4774-BC06-16390B5C7288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E688-6F75-4B13-8D24-530A2C0135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0902E-969B-4672-BA8E-C84052EDB468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25622-7CFF-4AE7-B0E1-C46F9134FE4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465BE-93CC-4E47-924A-AEFE641A0C4D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44BC0-937D-49FC-968D-04F48CE09A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EECD5-ECFA-454F-8C36-E47C4C5DE4F3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D2FDC-BD48-4BD3-8310-C5252C27DD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21D33-22A3-44E5-A37A-B60029B01E35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8E243-567C-4796-81C3-BB7F4C7570A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4FD2C-0DA0-4C22-9A4D-F18177FC25F7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C02F-3C80-4A3B-AA5D-57A8250253A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D5B39-1A62-496E-897C-F47A84BB2C81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1D4B1-41DE-45A9-B66E-7C60B81B8BF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68AE0-CEA5-48F4-A771-EC32F40A191E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5EE1-0861-4104-B42D-C729DA4408D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6FC19-E9E0-4D6D-BE99-D3A75C245D0B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A765F-415C-42D2-9535-0B00749569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C7436-3B4A-4268-8B94-8F8D4D4F363A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3B628-C3A0-4E1F-9C1E-3DD7EE5739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DCDCBE-0D80-42BA-9358-6BC3170D1745}" type="datetimeFigureOut">
              <a:rPr lang="pl-PL"/>
              <a:pPr>
                <a:defRPr/>
              </a:pPr>
              <a:t>2016-12-12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F5AC1A2-464E-403B-AC83-F069B10470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0" y="1857375"/>
            <a:ext cx="9144000" cy="2214563"/>
          </a:xfrm>
        </p:spPr>
        <p:txBody>
          <a:bodyPr/>
          <a:lstStyle/>
          <a:p>
            <a:pPr>
              <a:defRPr/>
            </a:pP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Zintegrowane Inwestycje Terytorialne</a:t>
            </a:r>
            <a:br>
              <a:rPr lang="pl-PL" b="1" dirty="0" smtClean="0"/>
            </a:br>
            <a:r>
              <a:rPr lang="pl-PL" b="1" dirty="0" smtClean="0"/>
              <a:t>Wrocławskiego Obszaru Funkcjonalnego</a:t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24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pl-PL" sz="2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3786190"/>
            <a:ext cx="9144000" cy="2286015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/>
              <a:t>Nabór </a:t>
            </a:r>
            <a:r>
              <a:rPr lang="pl-PL" b="1" dirty="0" smtClean="0"/>
              <a:t>5.2.2 </a:t>
            </a:r>
            <a:r>
              <a:rPr lang="pl-PL" b="1" dirty="0" smtClean="0"/>
              <a:t>_ </a:t>
            </a:r>
            <a:r>
              <a:rPr lang="pl-PL" sz="3600" b="1" dirty="0" smtClean="0"/>
              <a:t>typ </a:t>
            </a:r>
            <a:r>
              <a:rPr lang="pl-PL" sz="3600" b="1" dirty="0" smtClean="0"/>
              <a:t>B  </a:t>
            </a:r>
            <a:r>
              <a:rPr lang="pl-PL" b="1" dirty="0" smtClean="0"/>
              <a:t>                                                                                                                    </a:t>
            </a:r>
            <a:r>
              <a:rPr lang="pl-PL" b="1" dirty="0" smtClean="0"/>
              <a:t>System </a:t>
            </a:r>
            <a:r>
              <a:rPr lang="pl-PL" b="1" dirty="0" smtClean="0"/>
              <a:t>transportu kolejowego – ZIT </a:t>
            </a:r>
            <a:r>
              <a:rPr lang="pl-PL" b="1" dirty="0" smtClean="0"/>
              <a:t>WrOF</a:t>
            </a:r>
            <a:r>
              <a:rPr lang="pl-PL" b="1" dirty="0" smtClean="0"/>
              <a:t>: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2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33375"/>
            <a:ext cx="46085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11267" name="Prostokąt 2"/>
          <p:cNvSpPr>
            <a:spLocks noChangeArrowheads="1"/>
          </p:cNvSpPr>
          <p:nvPr/>
        </p:nvSpPr>
        <p:spPr bwMode="auto">
          <a:xfrm>
            <a:off x="0" y="928688"/>
            <a:ext cx="8929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000" b="1"/>
              <a:t>Kryteria ocena zgodności projektu ze Strategią ZIT WrOF – 50% wszystkich możliwych punktów</a:t>
            </a:r>
            <a:r>
              <a:rPr lang="pl-PL" altLang="pl-PL"/>
              <a:t>	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85720" y="1857364"/>
          <a:ext cx="8501120" cy="300039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3240000" sx="102000" sy="102000" algn="ctr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357190"/>
                <a:gridCol w="4357718"/>
                <a:gridCol w="1357322"/>
                <a:gridCol w="1356677"/>
                <a:gridCol w="1072213"/>
              </a:tblGrid>
              <a:tr h="108720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kern="50" dirty="0">
                          <a:effectLst/>
                        </a:rPr>
                        <a:t>Lp.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kern="50" dirty="0" smtClean="0">
                          <a:effectLst/>
                        </a:rPr>
                        <a:t> Nazwa </a:t>
                      </a:r>
                      <a:r>
                        <a:rPr lang="pl-PL" sz="1400" kern="50" dirty="0">
                          <a:effectLst/>
                        </a:rPr>
                        <a:t>kryterium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kern="50" dirty="0">
                          <a:effectLst/>
                        </a:rPr>
                        <a:t>Opis znaczenia kryterium 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kern="5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50" dirty="0" smtClean="0">
                          <a:effectLst/>
                        </a:rPr>
                        <a:t>Maksymalna liczba punktów</a:t>
                      </a:r>
                      <a:endParaRPr lang="pl-PL" sz="14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kern="50" dirty="0">
                          <a:effectLst/>
                        </a:rPr>
                        <a:t>Waga kryterium 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</a:tr>
              <a:tr h="627309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kern="50" dirty="0" smtClean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b="0" kern="50" dirty="0">
                          <a:effectLst/>
                          <a:latin typeface="+mn-lt"/>
                        </a:rPr>
                        <a:t>Wpływ projektu na realizację </a:t>
                      </a:r>
                      <a:r>
                        <a:rPr lang="pl-PL" sz="1400" b="0" kern="50" dirty="0" smtClean="0">
                          <a:effectLst/>
                          <a:latin typeface="+mn-lt"/>
                        </a:rPr>
                        <a:t>  Strategii  ZIT WrOF</a:t>
                      </a:r>
                      <a:endParaRPr lang="pl-PL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b="0" kern="50" dirty="0" smtClean="0">
                          <a:effectLst/>
                          <a:latin typeface="+mn-lt"/>
                        </a:rPr>
                        <a:t>Kryterium</a:t>
                      </a:r>
                      <a:r>
                        <a:rPr lang="pl-PL" sz="1400" b="0" kern="5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0" kern="50" dirty="0" smtClean="0">
                          <a:effectLst/>
                          <a:latin typeface="+mn-lt"/>
                        </a:rPr>
                        <a:t>punktowe</a:t>
                      </a:r>
                      <a:endParaRPr lang="pl-PL" sz="1400" b="0" dirty="0">
                        <a:effectLst/>
                        <a:latin typeface="+mn-lt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l-PL" sz="1800" b="1" kern="50" dirty="0" smtClean="0">
                          <a:effectLst/>
                          <a:latin typeface="+mn-lt"/>
                        </a:rPr>
                        <a:t>23,5 </a:t>
                      </a:r>
                      <a:r>
                        <a:rPr lang="pl-PL" sz="1800" b="1" kern="50" dirty="0" smtClean="0">
                          <a:effectLst/>
                          <a:latin typeface="+mn-lt"/>
                        </a:rPr>
                        <a:t>pkt.</a:t>
                      </a:r>
                      <a:endParaRPr lang="pl-PL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800" b="0" kern="50" dirty="0" smtClean="0">
                          <a:effectLst/>
                          <a:latin typeface="+mn-lt"/>
                        </a:rPr>
                        <a:t>50 %</a:t>
                      </a:r>
                      <a:endParaRPr lang="pl-PL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</a:tr>
              <a:tr h="750688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Wpływ realizacji projektu na realizację wartości docelowej wskaźników </a:t>
                      </a:r>
                      <a:endParaRPr lang="pl-PL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50" dirty="0" smtClean="0">
                          <a:effectLst/>
                          <a:latin typeface="+mn-lt"/>
                        </a:rPr>
                        <a:t>Kryterium</a:t>
                      </a:r>
                      <a:r>
                        <a:rPr lang="pl-PL" sz="1400" b="0" kern="5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0" kern="50" dirty="0" smtClean="0">
                          <a:effectLst/>
                          <a:latin typeface="+mn-lt"/>
                        </a:rPr>
                        <a:t>punktowe</a:t>
                      </a:r>
                      <a:endParaRPr lang="pl-PL" sz="1400" b="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pl-PL" sz="1400" b="0" dirty="0">
                        <a:effectLst/>
                        <a:latin typeface="+mn-lt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l-PL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18,8 </a:t>
                      </a:r>
                      <a:r>
                        <a:rPr lang="pl-PL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pkt.</a:t>
                      </a:r>
                      <a:endParaRPr lang="pl-PL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800" b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40 %</a:t>
                      </a:r>
                      <a:endParaRPr lang="pl-PL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</a:tr>
              <a:tr h="535196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kern="5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b="0" kern="50" dirty="0">
                          <a:effectLst/>
                          <a:latin typeface="+mn-lt"/>
                        </a:rPr>
                        <a:t>Komplementarny charakter projektu</a:t>
                      </a:r>
                      <a:endParaRPr lang="pl-PL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b="0" kern="50" dirty="0" smtClean="0">
                          <a:effectLst/>
                          <a:latin typeface="+mn-lt"/>
                        </a:rPr>
                        <a:t>Kryterium</a:t>
                      </a:r>
                      <a:r>
                        <a:rPr lang="pl-PL" sz="1400" b="0" kern="5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0" kern="50" dirty="0" smtClean="0">
                          <a:effectLst/>
                          <a:latin typeface="+mn-lt"/>
                        </a:rPr>
                        <a:t>punktowe</a:t>
                      </a:r>
                      <a:endParaRPr lang="pl-PL" sz="1400" b="0" dirty="0">
                        <a:effectLst/>
                        <a:latin typeface="+mn-lt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pl-PL" sz="1800" b="1" baseline="0" dirty="0" smtClean="0">
                          <a:effectLst/>
                          <a:latin typeface="+mn-lt"/>
                        </a:rPr>
                        <a:t>4,7 </a:t>
                      </a:r>
                      <a:r>
                        <a:rPr lang="pl-PL" sz="1800" b="1" dirty="0" smtClean="0">
                          <a:effectLst/>
                          <a:latin typeface="+mn-lt"/>
                        </a:rPr>
                        <a:t>pkt.</a:t>
                      </a:r>
                      <a:endParaRPr lang="pl-PL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800" b="0" kern="50" dirty="0" smtClean="0">
                          <a:effectLst/>
                          <a:latin typeface="+mn-lt"/>
                        </a:rPr>
                        <a:t> 10 %</a:t>
                      </a:r>
                      <a:endParaRPr lang="pl-PL" sz="18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01" marR="20401" marT="0" marB="0" anchor="ctr"/>
                </a:tc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285720" y="5214950"/>
            <a:ext cx="8501063" cy="1292662"/>
          </a:xfrm>
          <a:prstGeom prst="rect">
            <a:avLst/>
          </a:prstGeom>
          <a:solidFill>
            <a:schemeClr val="accent1"/>
          </a:solidFill>
          <a:effectLst>
            <a:outerShdw blurRad="50800" dist="50800" dir="2700000" sx="102000" sy="102000" algn="ctr" rotWithShape="0">
              <a:srgbClr val="000000">
                <a:alpha val="40000"/>
              </a:srgbClr>
            </a:outerShdw>
          </a:effec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pl-PL" sz="1600" b="1" kern="50" dirty="0">
                <a:solidFill>
                  <a:schemeClr val="bg1"/>
                </a:solidFill>
                <a:latin typeface="+mn-lt"/>
              </a:rPr>
              <a:t>UWAGA!!!                                                                                                                                                          </a:t>
            </a:r>
            <a:r>
              <a:rPr lang="pl-PL" sz="1600" kern="50" dirty="0">
                <a:solidFill>
                  <a:schemeClr val="bg1"/>
                </a:solidFill>
                <a:latin typeface="+mn-lt"/>
              </a:rPr>
              <a:t>Projekt musi otrzymać min</a:t>
            </a:r>
            <a:r>
              <a:rPr lang="pl-PL" sz="1600" b="1" kern="50" dirty="0">
                <a:solidFill>
                  <a:schemeClr val="bg1"/>
                </a:solidFill>
                <a:latin typeface="+mn-lt"/>
              </a:rPr>
              <a:t>. </a:t>
            </a:r>
            <a:r>
              <a:rPr lang="pl-PL" b="1" kern="50" dirty="0" smtClean="0">
                <a:solidFill>
                  <a:schemeClr val="bg1"/>
                </a:solidFill>
                <a:latin typeface="+mn-lt"/>
              </a:rPr>
              <a:t>7,05 </a:t>
            </a:r>
            <a:r>
              <a:rPr lang="pl-PL" b="1" kern="50" dirty="0">
                <a:solidFill>
                  <a:schemeClr val="bg1"/>
                </a:solidFill>
                <a:latin typeface="+mn-lt"/>
              </a:rPr>
              <a:t>pkt</a:t>
            </a:r>
            <a:r>
              <a:rPr lang="pl-PL" kern="50" dirty="0">
                <a:solidFill>
                  <a:schemeClr val="bg1"/>
                </a:solidFill>
                <a:latin typeface="+mn-lt"/>
              </a:rPr>
              <a:t>.</a:t>
            </a:r>
            <a:r>
              <a:rPr lang="pl-PL" sz="1600" kern="50" dirty="0">
                <a:solidFill>
                  <a:schemeClr val="bg1"/>
                </a:solidFill>
                <a:latin typeface="+mn-lt"/>
              </a:rPr>
              <a:t>  (tj. </a:t>
            </a:r>
            <a:r>
              <a:rPr lang="pl-PL" sz="2000" kern="50" dirty="0">
                <a:solidFill>
                  <a:schemeClr val="bg1"/>
                </a:solidFill>
                <a:latin typeface="+mn-lt"/>
              </a:rPr>
              <a:t>15%</a:t>
            </a:r>
            <a:r>
              <a:rPr lang="pl-PL" sz="1600" kern="50" dirty="0">
                <a:solidFill>
                  <a:schemeClr val="bg1"/>
                </a:solidFill>
                <a:latin typeface="+mn-lt"/>
              </a:rPr>
              <a:t> możliwej do uzyskania oceny maksymalnej)- </a:t>
            </a:r>
            <a:r>
              <a:rPr lang="pl-PL" sz="1600" dirty="0">
                <a:solidFill>
                  <a:schemeClr val="bg1"/>
                </a:solidFill>
              </a:rPr>
              <a:t>niespełnienie kryterium oznacza odrzucenia wniosku</a:t>
            </a:r>
            <a:r>
              <a:rPr lang="pl-PL" sz="1600" kern="50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5" name="Prostokąt 4"/>
          <p:cNvSpPr/>
          <p:nvPr/>
        </p:nvSpPr>
        <p:spPr>
          <a:xfrm>
            <a:off x="571500" y="1143000"/>
            <a:ext cx="8215313" cy="2968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lnSpc>
                <a:spcPts val="16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pl-PL" altLang="pl-PL" sz="2000" b="1" u="sng" dirty="0"/>
              <a:t>Kryterium 1: </a:t>
            </a:r>
            <a:r>
              <a:rPr lang="pl-PL" sz="2000" b="1" u="sng" kern="50" dirty="0">
                <a:solidFill>
                  <a:prstClr val="black"/>
                </a:solidFill>
              </a:rPr>
              <a:t>Wpływ projektu na realizację Strategii ZIT </a:t>
            </a:r>
            <a:r>
              <a:rPr lang="pl-PL" sz="2000" b="1" u="sng" kern="50" dirty="0" err="1">
                <a:solidFill>
                  <a:prstClr val="black"/>
                </a:solidFill>
              </a:rPr>
              <a:t>WrOF</a:t>
            </a:r>
            <a:endParaRPr lang="pl-PL" sz="2000" b="1" u="sng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00063" y="2143125"/>
            <a:ext cx="8215312" cy="18161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3240000" sx="102000" sy="102000" algn="ctr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177800" indent="-177800" algn="just" eaLnBrk="0" hangingPunct="0">
              <a:buFont typeface="Wingdings" pitchFamily="2" charset="2"/>
              <a:buChar char="ü"/>
              <a:defRPr/>
            </a:pPr>
            <a:r>
              <a:rPr lang="pl-PL" sz="1600" dirty="0">
                <a:solidFill>
                  <a:schemeClr val="bg1"/>
                </a:solidFill>
              </a:rPr>
              <a:t>sprawdzana będzie </a:t>
            </a:r>
            <a:r>
              <a:rPr lang="pl-PL" sz="1600" b="1" dirty="0">
                <a:solidFill>
                  <a:srgbClr val="FFC000"/>
                </a:solidFill>
              </a:rPr>
              <a:t>zbieżność zapisów </a:t>
            </a:r>
            <a:r>
              <a:rPr lang="pl-PL" sz="1600" dirty="0">
                <a:solidFill>
                  <a:schemeClr val="bg1"/>
                </a:solidFill>
              </a:rPr>
              <a:t>we wniosku aplikacyjnym z zapisami Strategii ZIT </a:t>
            </a:r>
            <a:r>
              <a:rPr lang="pl-PL" sz="1600" dirty="0" err="1">
                <a:solidFill>
                  <a:schemeClr val="bg1"/>
                </a:solidFill>
              </a:rPr>
              <a:t>WrOF</a:t>
            </a:r>
            <a:r>
              <a:rPr lang="pl-PL" sz="1600" dirty="0">
                <a:solidFill>
                  <a:schemeClr val="bg1"/>
                </a:solidFill>
              </a:rPr>
              <a:t>;</a:t>
            </a:r>
          </a:p>
          <a:p>
            <a:pPr marL="177800" indent="-177800" algn="just" eaLnBrk="0" hangingPunct="0">
              <a:buFont typeface="Wingdings" pitchFamily="2" charset="2"/>
              <a:buChar char="ü"/>
              <a:defRPr/>
            </a:pPr>
            <a:endParaRPr lang="pl-PL" sz="1600" dirty="0">
              <a:solidFill>
                <a:schemeClr val="bg1"/>
              </a:solidFill>
            </a:endParaRPr>
          </a:p>
          <a:p>
            <a:pPr marL="177800" indent="-177800" algn="just" eaLnBrk="0" hangingPunct="0">
              <a:buFont typeface="Wingdings" pitchFamily="2" charset="2"/>
              <a:buChar char="ü"/>
              <a:defRPr/>
            </a:pPr>
            <a:r>
              <a:rPr lang="pl-PL" sz="1600" dirty="0">
                <a:solidFill>
                  <a:schemeClr val="bg1"/>
                </a:solidFill>
              </a:rPr>
              <a:t>weryfikowany będzie </a:t>
            </a:r>
            <a:r>
              <a:rPr lang="pl-PL" sz="1600" b="1" dirty="0">
                <a:solidFill>
                  <a:srgbClr val="FFC000"/>
                </a:solidFill>
              </a:rPr>
              <a:t>faktyczny wpływ zaproponowanych działań </a:t>
            </a:r>
            <a:r>
              <a:rPr lang="pl-PL" sz="1600" dirty="0">
                <a:solidFill>
                  <a:schemeClr val="bg1"/>
                </a:solidFill>
              </a:rPr>
              <a:t>na  minimalizację negatywnych zjawisk opisanych w Strategii ZIT  </a:t>
            </a:r>
            <a:r>
              <a:rPr lang="pl-PL" sz="1600" dirty="0" err="1">
                <a:solidFill>
                  <a:schemeClr val="bg1"/>
                </a:solidFill>
              </a:rPr>
              <a:t>WrOF</a:t>
            </a:r>
            <a:r>
              <a:rPr lang="pl-PL" sz="1600" dirty="0">
                <a:solidFill>
                  <a:schemeClr val="bg1"/>
                </a:solidFill>
              </a:rPr>
              <a:t>;</a:t>
            </a:r>
          </a:p>
          <a:p>
            <a:pPr marL="177800" indent="-177800" algn="just" eaLnBrk="0" hangingPunct="0">
              <a:buFont typeface="Wingdings" pitchFamily="2" charset="2"/>
              <a:buChar char="ü"/>
              <a:defRPr/>
            </a:pPr>
            <a:endParaRPr lang="pl-PL" sz="1600" dirty="0">
              <a:solidFill>
                <a:schemeClr val="bg1"/>
              </a:solidFill>
            </a:endParaRPr>
          </a:p>
          <a:p>
            <a:pPr marL="177800" indent="-177800" algn="just" eaLnBrk="0" hangingPunct="0">
              <a:buFont typeface="Wingdings" pitchFamily="2" charset="2"/>
              <a:buChar char="ü"/>
              <a:defRPr/>
            </a:pPr>
            <a:r>
              <a:rPr lang="pl-PL" sz="1600" dirty="0">
                <a:solidFill>
                  <a:schemeClr val="bg1"/>
                </a:solidFill>
              </a:rPr>
              <a:t>ocena na podstawie </a:t>
            </a:r>
            <a:r>
              <a:rPr lang="pl-PL" sz="1600" b="1" dirty="0">
                <a:solidFill>
                  <a:srgbClr val="FFC000"/>
                </a:solidFill>
              </a:rPr>
              <a:t>6</a:t>
            </a:r>
            <a:r>
              <a:rPr lang="pl-PL" sz="1600" b="1" dirty="0" smtClean="0">
                <a:solidFill>
                  <a:srgbClr val="FFC000"/>
                </a:solidFill>
              </a:rPr>
              <a:t> </a:t>
            </a:r>
            <a:r>
              <a:rPr lang="pl-PL" sz="1600" b="1" dirty="0" err="1">
                <a:solidFill>
                  <a:srgbClr val="FFC000"/>
                </a:solidFill>
              </a:rPr>
              <a:t>podkryteriów</a:t>
            </a:r>
            <a:r>
              <a:rPr lang="pl-PL" sz="1600" b="1" dirty="0">
                <a:solidFill>
                  <a:srgbClr val="FFC000"/>
                </a:solidFill>
              </a:rPr>
              <a:t> szczegółowych.</a:t>
            </a:r>
          </a:p>
          <a:p>
            <a:pPr marL="177800" indent="-177800" algn="just" eaLnBrk="0" hangingPunct="0">
              <a:defRPr/>
            </a:pPr>
            <a:endParaRPr lang="pl-PL" sz="1600" dirty="0">
              <a:solidFill>
                <a:schemeClr val="bg1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00063" y="4429125"/>
            <a:ext cx="8215312" cy="1087438"/>
          </a:xfrm>
          <a:prstGeom prst="rect">
            <a:avLst/>
          </a:prstGeom>
          <a:solidFill>
            <a:schemeClr val="accent1"/>
          </a:solidFill>
          <a:effectLst>
            <a:outerShdw blurRad="50800" dist="50800" dir="3240000" sx="102000" sy="102000" algn="ctr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ts val="1000"/>
              </a:spcBef>
              <a:defRPr/>
            </a:pPr>
            <a:r>
              <a:rPr lang="pl-PL" sz="1600" b="1" dirty="0">
                <a:solidFill>
                  <a:schemeClr val="bg1"/>
                </a:solidFill>
              </a:rPr>
              <a:t>Ocena wpływu projektu na realizację  Strategii ZIT </a:t>
            </a:r>
            <a:r>
              <a:rPr lang="pl-PL" sz="1600" b="1" dirty="0" err="1">
                <a:solidFill>
                  <a:schemeClr val="bg1"/>
                </a:solidFill>
              </a:rPr>
              <a:t>WrOF</a:t>
            </a:r>
            <a:r>
              <a:rPr lang="pl-PL" sz="1600" b="1" dirty="0">
                <a:solidFill>
                  <a:schemeClr val="bg1"/>
                </a:solidFill>
              </a:rPr>
              <a:t>:</a:t>
            </a:r>
          </a:p>
          <a:p>
            <a:pPr eaLnBrk="0" hangingPunct="0">
              <a:spcBef>
                <a:spcPts val="1000"/>
              </a:spcBef>
              <a:buFont typeface="Wingdings" pitchFamily="2" charset="2"/>
              <a:buChar char="ü"/>
              <a:defRPr/>
            </a:pPr>
            <a:r>
              <a:rPr lang="pl-PL" sz="1600" dirty="0">
                <a:solidFill>
                  <a:schemeClr val="bg1"/>
                </a:solidFill>
              </a:rPr>
              <a:t>ma charakter </a:t>
            </a:r>
            <a:r>
              <a:rPr lang="pl-PL" sz="1600" b="1" dirty="0">
                <a:solidFill>
                  <a:schemeClr val="bg1"/>
                </a:solidFill>
              </a:rPr>
              <a:t>opisowy</a:t>
            </a:r>
            <a:r>
              <a:rPr lang="pl-PL" sz="1600" dirty="0">
                <a:solidFill>
                  <a:schemeClr val="bg1"/>
                </a:solidFill>
              </a:rPr>
              <a:t>;</a:t>
            </a:r>
          </a:p>
          <a:p>
            <a:pPr eaLnBrk="0" hangingPunct="0">
              <a:spcBef>
                <a:spcPts val="1000"/>
              </a:spcBef>
              <a:buFont typeface="Wingdings" pitchFamily="2" charset="2"/>
              <a:buChar char="ü"/>
              <a:defRPr/>
            </a:pP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  <a:cs typeface="Times New Roman" pitchFamily="18" charset="0"/>
              </a:rPr>
              <a:t>będzie zawierała </a:t>
            </a:r>
            <a:r>
              <a:rPr lang="pl-PL" sz="1600" b="1" dirty="0">
                <a:solidFill>
                  <a:schemeClr val="bg1"/>
                </a:solidFill>
                <a:cs typeface="Times New Roman" pitchFamily="18" charset="0"/>
              </a:rPr>
              <a:t>szczegółowe uzasadnienie </a:t>
            </a:r>
            <a:r>
              <a:rPr lang="pl-PL" sz="1600" dirty="0">
                <a:solidFill>
                  <a:schemeClr val="bg1"/>
                </a:solidFill>
                <a:cs typeface="Times New Roman" pitchFamily="18" charset="0"/>
              </a:rPr>
              <a:t>dla przyznanej liczby punktów.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5" name="Prostokąt 4"/>
          <p:cNvSpPr/>
          <p:nvPr/>
        </p:nvSpPr>
        <p:spPr>
          <a:xfrm>
            <a:off x="571500" y="1000125"/>
            <a:ext cx="8215313" cy="2968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lnSpc>
                <a:spcPts val="16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pl-PL" altLang="pl-PL" sz="2000" b="1" u="sng" dirty="0"/>
              <a:t>Kryterium 1: </a:t>
            </a:r>
            <a:r>
              <a:rPr lang="pl-PL" sz="2000" b="1" u="sng" kern="50" dirty="0">
                <a:solidFill>
                  <a:prstClr val="black"/>
                </a:solidFill>
              </a:rPr>
              <a:t>Wpływ projektu na realizację Strategii ZIT </a:t>
            </a:r>
            <a:r>
              <a:rPr lang="pl-PL" sz="2000" b="1" u="sng" kern="50" dirty="0" err="1">
                <a:solidFill>
                  <a:prstClr val="black"/>
                </a:solidFill>
              </a:rPr>
              <a:t>WrOF</a:t>
            </a:r>
            <a:r>
              <a:rPr lang="pl-PL" sz="2000" b="1" u="sng" kern="50" dirty="0">
                <a:solidFill>
                  <a:prstClr val="black"/>
                </a:solidFill>
              </a:rPr>
              <a:t> – c.d.</a:t>
            </a:r>
            <a:endParaRPr lang="pl-PL" sz="2000" b="1" u="sng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20" y="1500174"/>
          <a:ext cx="8572560" cy="5000661"/>
        </p:xfrm>
        <a:graphic>
          <a:graphicData uri="http://schemas.openxmlformats.org/drawingml/2006/table">
            <a:tbl>
              <a:tblPr firstRow="1" bandRow="1">
                <a:effectLst>
                  <a:outerShdw blurRad="177800" dist="50800" dir="3000000" sx="101000" sy="101000" algn="tl" rotWithShape="0">
                    <a:prstClr val="black">
                      <a:alpha val="69000"/>
                    </a:prstClr>
                  </a:outerShdw>
                </a:effectLst>
                <a:tableStyleId>{5C22544A-7EE6-4342-B048-85BDC9FD1C3A}</a:tableStyleId>
              </a:tblPr>
              <a:tblGrid>
                <a:gridCol w="2786082"/>
                <a:gridCol w="5786478"/>
              </a:tblGrid>
              <a:tr h="10363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err="1" smtClean="0">
                          <a:solidFill>
                            <a:schemeClr val="bg1"/>
                          </a:solidFill>
                        </a:rPr>
                        <a:t>Podkryterium</a:t>
                      </a:r>
                      <a:endParaRPr lang="pl-PL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Punktacja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492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1.1 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 Minimalizacja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problemu wiodącego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projekt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 </a:t>
                      </a:r>
                      <a:r>
                        <a:rPr lang="pl-PL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przyczynia się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zminimalizowania wiodącego problemu zdiagnozowanego w Strategii ZIT WrOF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 pkt.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lang="pl-P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projekt 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przyczynia się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 zminimalizowania wiodącego problemu zdiagnozowanego w Strategii ZIT WrOF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pkt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l-PL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63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1.2 </a:t>
                      </a:r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</a:rPr>
                        <a:t>  Poprawa bezpieczeństwa </a:t>
                      </a:r>
                      <a:endParaRPr lang="pl-PL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 nie obejmuje zwiększenia bezpieczeństwa lub brak informacji w tym zakresie</a:t>
                      </a: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 pkt.</a:t>
                      </a:r>
                      <a:endParaRPr lang="pl-P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endParaRPr lang="pl-P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projekt 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zakłada zwiększenie bezpieczeństwa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np. przejścia dla pieszych, zwiększenie widoczności:</a:t>
                      </a: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pkt.</a:t>
                      </a:r>
                      <a:endParaRPr lang="pl-P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08371">
                <a:tc>
                  <a:txBody>
                    <a:bodyPr/>
                    <a:lstStyle/>
                    <a:p>
                      <a:pPr algn="l"/>
                      <a:endParaRPr lang="pl-PL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1.3</a:t>
                      </a:r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400" b="1" baseline="0" dirty="0" smtClean="0">
                          <a:solidFill>
                            <a:schemeClr val="tx1"/>
                          </a:solidFill>
                        </a:rPr>
                        <a:t> Pozytywny wpływ na środowisko naturalne</a:t>
                      </a:r>
                      <a:endParaRPr lang="pl-PL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pl-PL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 nie zakłada oszczędności energetycznej i/lub ograniczenia emisji gazów cieplarnianych:  0 pkt.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endParaRPr lang="pl-P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 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przewiduje oszczędność energetyczną 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i/lub ograniczenie emisji gazów cieplarnianych: 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pkt.</a:t>
                      </a:r>
                      <a:endParaRPr lang="pl-PL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5" name="Prostokąt 4"/>
          <p:cNvSpPr/>
          <p:nvPr/>
        </p:nvSpPr>
        <p:spPr>
          <a:xfrm>
            <a:off x="571500" y="1000125"/>
            <a:ext cx="8215313" cy="2968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lnSpc>
                <a:spcPts val="16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pl-PL" altLang="pl-PL" sz="2000" b="1" u="sng" dirty="0"/>
              <a:t>Kryterium 1: </a:t>
            </a:r>
            <a:r>
              <a:rPr lang="pl-PL" sz="2000" b="1" u="sng" kern="50" dirty="0">
                <a:solidFill>
                  <a:prstClr val="black"/>
                </a:solidFill>
              </a:rPr>
              <a:t>Wpływ projektu na realizację Strategii ZIT </a:t>
            </a:r>
            <a:r>
              <a:rPr lang="pl-PL" sz="2000" b="1" u="sng" kern="50" dirty="0" err="1">
                <a:solidFill>
                  <a:prstClr val="black"/>
                </a:solidFill>
              </a:rPr>
              <a:t>WrOF</a:t>
            </a:r>
            <a:r>
              <a:rPr lang="pl-PL" sz="2000" b="1" u="sng" kern="50" dirty="0">
                <a:solidFill>
                  <a:prstClr val="black"/>
                </a:solidFill>
              </a:rPr>
              <a:t> – c.d.</a:t>
            </a:r>
            <a:endParaRPr lang="pl-PL" sz="2000" b="1" u="sng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20" y="1428736"/>
          <a:ext cx="8572560" cy="4384617"/>
        </p:xfrm>
        <a:graphic>
          <a:graphicData uri="http://schemas.openxmlformats.org/drawingml/2006/table">
            <a:tbl>
              <a:tblPr firstRow="1" bandRow="1">
                <a:effectLst>
                  <a:outerShdw blurRad="177800" dist="50800" dir="3000000" sx="101000" sy="101000" algn="tl" rotWithShape="0">
                    <a:prstClr val="black">
                      <a:alpha val="69000"/>
                    </a:prstClr>
                  </a:outerShdw>
                </a:effectLst>
                <a:tableStyleId>{5C22544A-7EE6-4342-B048-85BDC9FD1C3A}</a:tableStyleId>
              </a:tblPr>
              <a:tblGrid>
                <a:gridCol w="1928826"/>
                <a:gridCol w="6643734"/>
              </a:tblGrid>
              <a:tr h="714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err="1" smtClean="0">
                          <a:solidFill>
                            <a:schemeClr val="bg1"/>
                          </a:solidFill>
                        </a:rPr>
                        <a:t>Podkryterium</a:t>
                      </a:r>
                      <a:endParaRPr lang="pl-PL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Punktacja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96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1.4 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Stan techniczny  budynków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pl-PL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stopień zużycia budynku nie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przekracza 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40%:    0 pkt.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stopień zużycia technicznego  budynku w przedziale od 40% do 60% włącznie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: 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1 pkt.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topień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zużycia technicznego budynku powyżej 60%: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   2 pkt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pl-PL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86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1.5  Multimodalność projektu</a:t>
                      </a:r>
                      <a:endParaRPr lang="pl-PL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l-PL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 nie spełnia żadnego z warunków multimodalności :  0 pkt.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pl-PL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l-PL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 spełnia tylko jeden z warunków multimodalności :   2 pkt.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pl-PL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l-PL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projekt  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spełnia dwa warunki </a:t>
                      </a:r>
                      <a:r>
                        <a:rPr lang="pl-PL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multimodalności:</a:t>
                      </a:r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4 pkt.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75394"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  Zgodność z programem rewitalizacji </a:t>
                      </a:r>
                      <a:endParaRPr lang="pl-PL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endParaRPr lang="pl-PL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400" dirty="0" smtClean="0">
                          <a:latin typeface="+mn-lt"/>
                          <a:ea typeface="Times New Roman"/>
                          <a:cs typeface="Times New Roman"/>
                        </a:rPr>
                        <a:t>projekt nie jest zgodny z programem rewitalizacji gminy na obszarze której jest realizowany:    0 pkt.</a:t>
                      </a:r>
                    </a:p>
                    <a:p>
                      <a:pPr marL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pl-PL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400" dirty="0" smtClean="0">
                          <a:latin typeface="+mn-lt"/>
                          <a:ea typeface="Times New Roman"/>
                          <a:cs typeface="Times New Roman"/>
                        </a:rPr>
                        <a:t>projekt </a:t>
                      </a:r>
                      <a:r>
                        <a:rPr lang="pl-PL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jest zgodny z programem rewitalizacji </a:t>
                      </a:r>
                      <a:r>
                        <a:rPr lang="pl-PL" sz="1400" dirty="0" smtClean="0">
                          <a:latin typeface="+mn-lt"/>
                          <a:ea typeface="Times New Roman"/>
                          <a:cs typeface="Times New Roman"/>
                        </a:rPr>
                        <a:t>gminy na obszarze której jest realizowany</a:t>
                      </a:r>
                      <a:r>
                        <a:rPr lang="pl-PL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:   1,5 pkt.</a:t>
                      </a:r>
                      <a:endParaRPr lang="pl-PL" sz="14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pl-PL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12291" name="Prostokąt 2"/>
          <p:cNvSpPr>
            <a:spLocks noChangeArrowheads="1"/>
          </p:cNvSpPr>
          <p:nvPr/>
        </p:nvSpPr>
        <p:spPr bwMode="auto">
          <a:xfrm>
            <a:off x="785813" y="1000125"/>
            <a:ext cx="7786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l-PL" altLang="pl-PL" sz="2000" b="1" u="sng" dirty="0" smtClean="0">
                <a:latin typeface="+mn-lt"/>
              </a:rPr>
              <a:t>Kryterium 2: </a:t>
            </a:r>
            <a:r>
              <a:rPr lang="pl-PL" sz="2000" b="1" u="sng" dirty="0" smtClean="0">
                <a:latin typeface="+mn-lt"/>
              </a:rPr>
              <a:t>Wpływ realizacji projektu na realizację wartości docelowej wskaźników monitoringu realizacji celów Strategii ZIT </a:t>
            </a:r>
            <a:r>
              <a:rPr lang="pl-PL" sz="2000" b="1" u="sng" dirty="0" err="1" smtClean="0">
                <a:latin typeface="+mn-lt"/>
              </a:rPr>
              <a:t>WrOF</a:t>
            </a:r>
            <a:endParaRPr lang="pl-PL" altLang="pl-PL" sz="2000" u="sng" dirty="0" smtClean="0">
              <a:latin typeface="+mn-lt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14282" y="1857364"/>
          <a:ext cx="8643997" cy="4400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4644"/>
                <a:gridCol w="5929353"/>
              </a:tblGrid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Wyszczególnienie</a:t>
                      </a:r>
                      <a:endParaRPr lang="pl-PL" sz="1600" i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+mn-lt"/>
                          <a:ea typeface="Times New Roman"/>
                          <a:cs typeface="Arial"/>
                        </a:rPr>
                        <a:t>Liczba przebudowanych / odnowionych dworców kolejowych  [szt.]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6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 smtClean="0">
                          <a:effectLst/>
                        </a:rPr>
                        <a:t>0 pkt. </a:t>
                      </a:r>
                      <a:r>
                        <a:rPr lang="pl-PL" sz="1600" kern="50" baseline="0" dirty="0" smtClean="0">
                          <a:effectLst/>
                        </a:rPr>
                        <a:t> </a:t>
                      </a:r>
                      <a:r>
                        <a:rPr lang="pl-PL" sz="1600" kern="50" dirty="0" smtClean="0">
                          <a:effectLst/>
                        </a:rPr>
                        <a:t> </a:t>
                      </a:r>
                      <a:endParaRPr lang="pl-PL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2000" dirty="0"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5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25% </a:t>
                      </a:r>
                      <a:r>
                        <a:rPr lang="pl-PL" sz="1600" kern="50" dirty="0" smtClean="0">
                          <a:effectLst/>
                        </a:rPr>
                        <a:t>maksymalnej oceny </a:t>
                      </a:r>
                      <a:endParaRPr lang="pl-PL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2000" dirty="0">
                          <a:latin typeface="Calibri"/>
                          <a:ea typeface="Times New Roman"/>
                          <a:cs typeface="Arial"/>
                        </a:rPr>
                        <a:t>Nie dotyczy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5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50% maksymalnej oceny </a:t>
                      </a:r>
                      <a:endParaRPr lang="pl-PL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2000" dirty="0"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5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100% maksymalnej oceny </a:t>
                      </a:r>
                      <a:endParaRPr lang="pl-PL" sz="16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2000" dirty="0">
                          <a:latin typeface="Calibri"/>
                          <a:ea typeface="Times New Roman"/>
                          <a:cs typeface="Arial"/>
                        </a:rPr>
                        <a:t>2 i więcej 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98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Waga danego wskaźnika</a:t>
                      </a:r>
                      <a:endParaRPr lang="pl-PL" sz="1600" b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i="1" dirty="0" smtClean="0">
                          <a:latin typeface="Calibri"/>
                          <a:ea typeface="Times New Roman"/>
                          <a:cs typeface="Arial"/>
                        </a:rPr>
                        <a:t>100 </a:t>
                      </a:r>
                      <a:r>
                        <a:rPr lang="pl-PL" sz="2000" b="1" i="1" dirty="0">
                          <a:latin typeface="Calibri"/>
                          <a:ea typeface="Times New Roman"/>
                          <a:cs typeface="Arial"/>
                        </a:rPr>
                        <a:t>%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731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Ocena:</a:t>
                      </a:r>
                      <a:endParaRPr lang="pl-PL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(max </a:t>
                      </a:r>
                      <a:r>
                        <a:rPr lang="pl-PL" sz="1600" kern="50" dirty="0" smtClean="0">
                          <a:effectLst/>
                        </a:rPr>
                        <a:t>18,8  </a:t>
                      </a:r>
                      <a:r>
                        <a:rPr lang="pl-PL" sz="1600" kern="50" dirty="0">
                          <a:effectLst/>
                        </a:rPr>
                        <a:t>pkt. – 100</a:t>
                      </a:r>
                      <a:r>
                        <a:rPr lang="pl-PL" sz="1600" kern="50" dirty="0" smtClean="0">
                          <a:effectLst/>
                        </a:rPr>
                        <a:t>%)</a:t>
                      </a:r>
                      <a:endParaRPr lang="pl-PL" sz="1600" b="1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Calibri"/>
                          <a:ea typeface="Times New Roman"/>
                          <a:cs typeface="Arial"/>
                        </a:rPr>
                        <a:t>18,8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12291" name="Prostokąt 2"/>
          <p:cNvSpPr>
            <a:spLocks noChangeArrowheads="1"/>
          </p:cNvSpPr>
          <p:nvPr/>
        </p:nvSpPr>
        <p:spPr bwMode="auto">
          <a:xfrm>
            <a:off x="642938" y="928688"/>
            <a:ext cx="752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l-PL" altLang="pl-PL" sz="2000" b="1" u="sng" dirty="0" smtClean="0">
                <a:latin typeface="+mj-lt"/>
              </a:rPr>
              <a:t>Kryterium 3: </a:t>
            </a:r>
            <a:r>
              <a:rPr lang="pl-PL" sz="2000" b="1" u="sng" dirty="0" smtClean="0">
                <a:latin typeface="+mj-lt"/>
              </a:rPr>
              <a:t>Komplementarny charakter projektu</a:t>
            </a:r>
            <a:r>
              <a:rPr lang="pl-PL" altLang="pl-PL" sz="1600" dirty="0" smtClean="0">
                <a:latin typeface="+mj-lt"/>
              </a:rPr>
              <a:t>	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85750" y="3786188"/>
            <a:ext cx="8643938" cy="2662237"/>
          </a:xfrm>
          <a:prstGeom prst="rect">
            <a:avLst/>
          </a:prstGeom>
          <a:solidFill>
            <a:schemeClr val="accent1"/>
          </a:solidFill>
          <a:effectLst>
            <a:outerShdw blurRad="50800" dist="50800" dir="3240000" sx="102000" sy="102000" algn="ctr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pl-PL" sz="1600" dirty="0">
                <a:solidFill>
                  <a:schemeClr val="bg1"/>
                </a:solidFill>
              </a:rPr>
              <a:t>W ramach tego kryterium będzie weryfikowane, </a:t>
            </a:r>
            <a:r>
              <a:rPr lang="pl-PL" sz="1600" b="1" u="sng" dirty="0">
                <a:solidFill>
                  <a:srgbClr val="FFC000"/>
                </a:solidFill>
              </a:rPr>
              <a:t>czy we wniosku o dofinansowanie zostały wskazane projekty, które są powiązane </a:t>
            </a:r>
            <a:r>
              <a:rPr lang="pl-PL" sz="1600" dirty="0">
                <a:solidFill>
                  <a:schemeClr val="bg1"/>
                </a:solidFill>
              </a:rPr>
              <a:t>ze zgłoszonym projektem i które zostały zrealizowane, bądź są w trakcie realizacji </a:t>
            </a:r>
            <a:r>
              <a:rPr lang="pl-PL" sz="1600" b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na terenie danego ZIT</a:t>
            </a:r>
            <a:r>
              <a:rPr lang="pl-PL" sz="1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i zostały sfinansowane ze </a:t>
            </a:r>
            <a:r>
              <a:rPr lang="pl-PL" sz="1600" b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środków publicznych zewnętrznych</a:t>
            </a:r>
            <a:r>
              <a:rPr lang="pl-PL" sz="1600" dirty="0">
                <a:solidFill>
                  <a:schemeClr val="bg1"/>
                </a:solidFill>
              </a:rPr>
              <a:t>. </a:t>
            </a:r>
          </a:p>
          <a:p>
            <a:pPr marL="180975" indent="-180975" eaLnBrk="0" hangingPunct="0">
              <a:lnSpc>
                <a:spcPct val="150000"/>
              </a:lnSpc>
              <a:defRPr/>
            </a:pPr>
            <a:r>
              <a:rPr lang="pl-PL" sz="1600" b="1" u="sng" dirty="0">
                <a:solidFill>
                  <a:schemeClr val="bg1"/>
                </a:solidFill>
              </a:rPr>
              <a:t>Projekty komplementarne mogą polegać na:</a:t>
            </a:r>
          </a:p>
          <a:p>
            <a:pPr marL="265113" indent="-84138" eaLnBrk="0" hangingPunct="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l-PL" sz="1600" dirty="0">
                <a:solidFill>
                  <a:schemeClr val="bg1"/>
                </a:solidFill>
              </a:rPr>
              <a:t>wykorzystaniu </a:t>
            </a:r>
            <a:r>
              <a:rPr lang="pl-PL" sz="1600" b="1" dirty="0">
                <a:solidFill>
                  <a:srgbClr val="FFC000"/>
                </a:solidFill>
              </a:rPr>
              <a:t>efektów realizacji </a:t>
            </a:r>
            <a:r>
              <a:rPr lang="pl-PL" sz="1600" dirty="0">
                <a:solidFill>
                  <a:schemeClr val="bg1"/>
                </a:solidFill>
              </a:rPr>
              <a:t>innego projektu;</a:t>
            </a:r>
          </a:p>
          <a:p>
            <a:pPr marL="265113" indent="-84138" eaLnBrk="0" hangingPunct="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l-PL" sz="1600" dirty="0">
                <a:solidFill>
                  <a:schemeClr val="bg1"/>
                </a:solidFill>
              </a:rPr>
              <a:t>wzmocnieniu  </a:t>
            </a:r>
            <a:r>
              <a:rPr lang="pl-PL" sz="1600" b="1" dirty="0">
                <a:solidFill>
                  <a:srgbClr val="FFC000"/>
                </a:solidFill>
              </a:rPr>
              <a:t>trwałości efektów </a:t>
            </a:r>
            <a:r>
              <a:rPr lang="pl-PL" sz="1600" dirty="0">
                <a:solidFill>
                  <a:schemeClr val="bg1"/>
                </a:solidFill>
              </a:rPr>
              <a:t>jednego przedsięwzięcia realizacją drugiego;</a:t>
            </a:r>
          </a:p>
          <a:p>
            <a:pPr marL="361950" indent="-180975" eaLnBrk="0" hangingPunct="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pl-PL" sz="1600" dirty="0">
                <a:solidFill>
                  <a:schemeClr val="bg1"/>
                </a:solidFill>
              </a:rPr>
              <a:t>bardziej kompleksowym potraktowaniem problemu, m.in. poprzez zaadresowanie projektu do tej samej grupy docelowej, tego samego beneficjenta, tego samego terytorium, uzależnienia realizacji jednego projektu od przeprowadzenia innego przedsięwzięcia itp.;</a:t>
            </a:r>
            <a:endParaRPr lang="pl-PL" sz="16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28596" y="1428736"/>
          <a:ext cx="8429684" cy="214314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3240000" sx="102000" sy="102000" algn="ctr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2780928"/>
                <a:gridCol w="5648756"/>
              </a:tblGrid>
              <a:tr h="278157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kern="50" dirty="0">
                          <a:effectLst/>
                        </a:rPr>
                        <a:t>Punktacja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kern="50" dirty="0" smtClean="0">
                          <a:effectLst/>
                        </a:rPr>
                        <a:t>Komplementarność</a:t>
                      </a:r>
                      <a:r>
                        <a:rPr lang="pl-PL" sz="1400" kern="5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</a:tr>
              <a:tr h="2856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 smtClean="0">
                          <a:effectLst/>
                        </a:rPr>
                        <a:t>0 pkt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Brak komplementarności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</a:tr>
              <a:tr h="31888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 smtClean="0">
                          <a:effectLst/>
                        </a:rPr>
                        <a:t>25 % </a:t>
                      </a:r>
                      <a:r>
                        <a:rPr lang="pl-PL" sz="1600" kern="50" dirty="0" err="1" smtClean="0">
                          <a:effectLst/>
                        </a:rPr>
                        <a:t>max</a:t>
                      </a:r>
                      <a:r>
                        <a:rPr lang="pl-PL" sz="1600" kern="50" dirty="0" smtClean="0">
                          <a:effectLst/>
                        </a:rPr>
                        <a:t>. oceny: </a:t>
                      </a:r>
                      <a:r>
                        <a:rPr lang="pl-PL" sz="1600" kern="50" dirty="0" smtClean="0">
                          <a:effectLst/>
                        </a:rPr>
                        <a:t>1,18  </a:t>
                      </a:r>
                      <a:r>
                        <a:rPr lang="pl-PL" sz="1600" kern="50" dirty="0" smtClean="0">
                          <a:effectLst/>
                        </a:rPr>
                        <a:t>pkt.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Projekt komplementarny z co najmniej </a:t>
                      </a:r>
                      <a:r>
                        <a:rPr lang="pl-PL" sz="1600" b="1" u="sng" kern="50" dirty="0" smtClean="0">
                          <a:effectLst/>
                        </a:rPr>
                        <a:t>jednym</a:t>
                      </a:r>
                      <a:r>
                        <a:rPr lang="pl-PL" sz="1600" u="sng" kern="50" dirty="0" smtClean="0">
                          <a:effectLst/>
                        </a:rPr>
                        <a:t> </a:t>
                      </a:r>
                      <a:r>
                        <a:rPr lang="pl-PL" sz="1600" kern="50" dirty="0">
                          <a:effectLst/>
                        </a:rPr>
                        <a:t>projektem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 smtClean="0">
                          <a:effectLst/>
                        </a:rPr>
                        <a:t>50 % </a:t>
                      </a:r>
                      <a:r>
                        <a:rPr lang="pl-PL" sz="1600" kern="50" dirty="0" err="1" smtClean="0">
                          <a:effectLst/>
                        </a:rPr>
                        <a:t>max</a:t>
                      </a:r>
                      <a:r>
                        <a:rPr lang="pl-PL" sz="1600" kern="50" dirty="0" smtClean="0">
                          <a:effectLst/>
                        </a:rPr>
                        <a:t>. oceny: </a:t>
                      </a:r>
                      <a:r>
                        <a:rPr lang="pl-PL" sz="1600" kern="50" dirty="0" smtClean="0">
                          <a:effectLst/>
                        </a:rPr>
                        <a:t>2,35  </a:t>
                      </a:r>
                      <a:r>
                        <a:rPr lang="pl-PL" sz="1600" kern="50" dirty="0" smtClean="0">
                          <a:effectLst/>
                        </a:rPr>
                        <a:t>pkt.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Projekt komplementarny z co najmniej </a:t>
                      </a:r>
                      <a:r>
                        <a:rPr lang="pl-PL" sz="1600" b="1" u="sng" kern="50" dirty="0" smtClean="0">
                          <a:effectLst/>
                        </a:rPr>
                        <a:t>dwoma</a:t>
                      </a:r>
                      <a:r>
                        <a:rPr lang="pl-PL" sz="1600" kern="50" dirty="0" smtClean="0">
                          <a:effectLst/>
                        </a:rPr>
                        <a:t> </a:t>
                      </a:r>
                      <a:r>
                        <a:rPr lang="pl-PL" sz="1600" kern="50" dirty="0">
                          <a:effectLst/>
                        </a:rPr>
                        <a:t>projektami, </a:t>
                      </a:r>
                      <a:r>
                        <a:rPr lang="pl-PL" sz="1600" kern="50" dirty="0" smtClean="0">
                          <a:effectLst/>
                        </a:rPr>
                        <a:t/>
                      </a:r>
                      <a:br>
                        <a:rPr lang="pl-PL" sz="1600" kern="50" dirty="0" smtClean="0">
                          <a:effectLst/>
                        </a:rPr>
                      </a:b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</a:tr>
              <a:tr h="460302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 smtClean="0">
                          <a:effectLst/>
                        </a:rPr>
                        <a:t>100</a:t>
                      </a:r>
                      <a:r>
                        <a:rPr lang="pl-PL" sz="1600" kern="50" baseline="0" dirty="0" smtClean="0">
                          <a:effectLst/>
                        </a:rPr>
                        <a:t> </a:t>
                      </a:r>
                      <a:r>
                        <a:rPr lang="pl-PL" sz="1600" kern="50" dirty="0" smtClean="0">
                          <a:effectLst/>
                        </a:rPr>
                        <a:t>% </a:t>
                      </a:r>
                      <a:r>
                        <a:rPr lang="pl-PL" sz="1600" kern="50" dirty="0" err="1" smtClean="0">
                          <a:effectLst/>
                        </a:rPr>
                        <a:t>max</a:t>
                      </a:r>
                      <a:r>
                        <a:rPr lang="pl-PL" sz="1600" kern="50" dirty="0" smtClean="0">
                          <a:effectLst/>
                        </a:rPr>
                        <a:t>. oceny: </a:t>
                      </a:r>
                      <a:r>
                        <a:rPr lang="pl-PL" sz="1600" kern="50" dirty="0" smtClean="0">
                          <a:effectLst/>
                        </a:rPr>
                        <a:t>4,7 </a:t>
                      </a:r>
                      <a:r>
                        <a:rPr lang="pl-PL" sz="1600" kern="50" dirty="0" smtClean="0">
                          <a:effectLst/>
                        </a:rPr>
                        <a:t>pkt.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Projekt komplementarny z co najmniej </a:t>
                      </a:r>
                      <a:r>
                        <a:rPr lang="pl-PL" sz="1600" b="1" u="sng" kern="50" dirty="0" smtClean="0">
                          <a:effectLst/>
                        </a:rPr>
                        <a:t>czterema</a:t>
                      </a:r>
                      <a:r>
                        <a:rPr lang="pl-PL" sz="1600" b="1" kern="50" dirty="0" smtClean="0">
                          <a:effectLst/>
                        </a:rPr>
                        <a:t> </a:t>
                      </a:r>
                      <a:r>
                        <a:rPr lang="pl-PL" sz="1600" kern="50" dirty="0">
                          <a:effectLst/>
                        </a:rPr>
                        <a:t>projektami, </a:t>
                      </a:r>
                      <a:r>
                        <a:rPr lang="pl-PL" sz="1600" kern="50" dirty="0" smtClean="0">
                          <a:effectLst/>
                        </a:rPr>
                        <a:t/>
                      </a:r>
                      <a:br>
                        <a:rPr lang="pl-PL" sz="1600" kern="50" dirty="0" smtClean="0">
                          <a:effectLst/>
                        </a:rPr>
                      </a:br>
                      <a:endParaRPr lang="pl-P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</a:tr>
              <a:tr h="300129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600" kern="50" dirty="0">
                          <a:effectLst/>
                        </a:rPr>
                        <a:t>Ocena</a:t>
                      </a:r>
                      <a:r>
                        <a:rPr lang="pl-PL" sz="1600" kern="50" dirty="0" smtClean="0">
                          <a:effectLst/>
                        </a:rPr>
                        <a:t>:</a:t>
                      </a:r>
                      <a:r>
                        <a:rPr lang="pl-PL" sz="1600" kern="50" baseline="0" dirty="0">
                          <a:effectLst/>
                        </a:rPr>
                        <a:t> </a:t>
                      </a:r>
                      <a:r>
                        <a:rPr lang="pl-PL" sz="1600" kern="50" baseline="0" dirty="0" smtClean="0">
                          <a:effectLst/>
                        </a:rPr>
                        <a:t> </a:t>
                      </a:r>
                      <a:r>
                        <a:rPr lang="pl-PL" sz="1600" kern="50" dirty="0" smtClean="0">
                          <a:effectLst/>
                        </a:rPr>
                        <a:t>(</a:t>
                      </a:r>
                      <a:r>
                        <a:rPr lang="pl-PL" sz="1600" kern="50" dirty="0">
                          <a:effectLst/>
                        </a:rPr>
                        <a:t>max </a:t>
                      </a:r>
                      <a:r>
                        <a:rPr lang="pl-PL" sz="1600" kern="50" dirty="0" smtClean="0">
                          <a:effectLst/>
                        </a:rPr>
                        <a:t>4,7 </a:t>
                      </a:r>
                      <a:r>
                        <a:rPr lang="pl-PL" sz="1600" kern="50" dirty="0">
                          <a:effectLst/>
                        </a:rPr>
                        <a:t>pkt. – 100</a:t>
                      </a:r>
                      <a:r>
                        <a:rPr lang="pl-PL" sz="1600" kern="50" dirty="0" smtClean="0">
                          <a:effectLst/>
                        </a:rPr>
                        <a:t>%)</a:t>
                      </a:r>
                      <a:endParaRPr lang="pl-PL" sz="1600" dirty="0">
                        <a:effectLst/>
                      </a:endParaRPr>
                    </a:p>
                  </a:txBody>
                  <a:tcPr marL="58728" marR="5872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pl-PL" sz="14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16387" name="Prostokąt 2"/>
          <p:cNvSpPr>
            <a:spLocks noChangeArrowheads="1"/>
          </p:cNvSpPr>
          <p:nvPr/>
        </p:nvSpPr>
        <p:spPr bwMode="auto">
          <a:xfrm>
            <a:off x="785813" y="1714500"/>
            <a:ext cx="77597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/>
          </a:p>
          <a:p>
            <a:pPr algn="ctr">
              <a:lnSpc>
                <a:spcPct val="150000"/>
              </a:lnSpc>
            </a:pPr>
            <a:r>
              <a:rPr lang="pl-PL" altLang="pl-PL" sz="4000"/>
              <a:t>Dziękujemy za uwagę</a:t>
            </a:r>
            <a:r>
              <a:rPr lang="pl-PL" altLang="pl-PL"/>
              <a:t>	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14313" y="4786313"/>
            <a:ext cx="8429625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pl-PL" sz="1600" b="1" dirty="0"/>
              <a:t>KONTAKT:</a:t>
            </a:r>
            <a:endParaRPr lang="pl-PL" sz="1600" dirty="0"/>
          </a:p>
          <a:p>
            <a:pPr eaLnBrk="0" hangingPunct="0">
              <a:defRPr/>
            </a:pPr>
            <a:r>
              <a:rPr lang="pl-PL" sz="1600" dirty="0"/>
              <a:t>Wydział Zarządzania Funduszami UMW / ZIT </a:t>
            </a:r>
            <a:r>
              <a:rPr lang="pl-PL" sz="1600" dirty="0" err="1"/>
              <a:t>WrOF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ul. Świdnicka 53</a:t>
            </a:r>
            <a:br>
              <a:rPr lang="pl-PL" sz="1600" dirty="0"/>
            </a:br>
            <a:r>
              <a:rPr lang="pl-PL" sz="1600" dirty="0"/>
              <a:t>50-030 Wrocław</a:t>
            </a:r>
            <a:br>
              <a:rPr lang="pl-PL" sz="1600" dirty="0"/>
            </a:br>
            <a:r>
              <a:rPr lang="pl-PL" sz="1600" dirty="0"/>
              <a:t>tel.  +48 71 777 </a:t>
            </a:r>
            <a:r>
              <a:rPr lang="pl-PL" sz="1600" dirty="0" smtClean="0"/>
              <a:t>87 50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e-mail: </a:t>
            </a:r>
            <a:r>
              <a:rPr lang="pl-PL" sz="1600" dirty="0" err="1">
                <a:solidFill>
                  <a:schemeClr val="bg2">
                    <a:lumMod val="50000"/>
                  </a:schemeClr>
                </a:solidFill>
              </a:rPr>
              <a:t>zit@um.wroc.pl</a:t>
            </a:r>
            <a:r>
              <a:rPr lang="pl-PL" sz="1600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  <a:p>
            <a:pPr eaLnBrk="0" hangingPunct="0">
              <a:defRPr/>
            </a:pPr>
            <a:r>
              <a:rPr lang="pl-PL" sz="1600" b="1" dirty="0" err="1"/>
              <a:t>www.zitwrof.pl</a:t>
            </a:r>
            <a:endParaRPr lang="pl-PL" sz="1600" b="1" dirty="0"/>
          </a:p>
        </p:txBody>
      </p:sp>
      <p:sp>
        <p:nvSpPr>
          <p:cNvPr id="16389" name="AutoShape 6" descr="Znalezione obrazy dla zapytania KONTAKT IKONA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6390" name="AutoShape 8" descr="Znalezione obrazy dla zapytania KONTAKT IKONA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16391" name="Picture 10" descr="https://thumbs.dreamstime.com/t/strona-internetowa-kontakt-my-ikony-na-poczta-ja-3267853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4067175"/>
            <a:ext cx="2071687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3075" name="Prostokąt 3"/>
          <p:cNvSpPr>
            <a:spLocks noChangeArrowheads="1"/>
          </p:cNvSpPr>
          <p:nvPr/>
        </p:nvSpPr>
        <p:spPr bwMode="auto">
          <a:xfrm>
            <a:off x="571500" y="1285875"/>
            <a:ext cx="7989888" cy="498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sz="3200" b="1">
                <a:solidFill>
                  <a:srgbClr val="444444"/>
                </a:solidFill>
              </a:rPr>
              <a:t>Zintegrowane Inwestycje Terytorialne (ZIT) </a:t>
            </a:r>
          </a:p>
          <a:p>
            <a:pPr algn="ctr">
              <a:lnSpc>
                <a:spcPct val="150000"/>
              </a:lnSpc>
            </a:pPr>
            <a:endParaRPr lang="pl-PL" altLang="pl-PL" b="1">
              <a:solidFill>
                <a:srgbClr val="44444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l-PL" altLang="pl-PL"/>
              <a:t>To narzędzie wspierające wdrażanie strategii terytorialnych z wykorzystaniem możliwości finansowych, jakie dają Fundusze Europejskie w okresie 2014–2020</a:t>
            </a:r>
            <a:r>
              <a:rPr lang="pl-PL" altLang="pl-PL">
                <a:solidFill>
                  <a:srgbClr val="444444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endParaRPr lang="pl-PL" altLang="pl-PL">
              <a:solidFill>
                <a:srgbClr val="444444"/>
              </a:solidFill>
            </a:endParaRPr>
          </a:p>
          <a:p>
            <a:pPr>
              <a:lnSpc>
                <a:spcPct val="150000"/>
              </a:lnSpc>
            </a:pPr>
            <a:r>
              <a:rPr lang="pl-PL" altLang="pl-PL" b="1" u="sng">
                <a:solidFill>
                  <a:srgbClr val="444444"/>
                </a:solidFill>
              </a:rPr>
              <a:t>Celem ZIT jest m.in.: </a:t>
            </a:r>
          </a:p>
          <a:p>
            <a:pPr algn="just">
              <a:lnSpc>
                <a:spcPct val="150000"/>
              </a:lnSpc>
            </a:pPr>
            <a:r>
              <a:rPr lang="pl-PL" altLang="pl-PL">
                <a:solidFill>
                  <a:srgbClr val="444444"/>
                </a:solidFill>
              </a:rPr>
              <a:t>realizacja zintegrowanych projektów odpowiadających w sposób kompleksowy na potrzeby i problemy obszarów metropolitalnych oraz sprzyjanie ich rozwojowi, współpracy i integracji, przede wszystkim tam, gdzie skala problemów związanych z brakiem współpracy i komplementarności działań różnych jednostek administracyjnych jest największa. </a:t>
            </a:r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7"/>
          <p:cNvGrpSpPr>
            <a:grpSpLocks/>
          </p:cNvGrpSpPr>
          <p:nvPr/>
        </p:nvGrpSpPr>
        <p:grpSpPr bwMode="auto">
          <a:xfrm>
            <a:off x="4048125" y="1785938"/>
            <a:ext cx="5095875" cy="4500562"/>
            <a:chOff x="4567098" y="1785926"/>
            <a:chExt cx="4585649" cy="3786214"/>
          </a:xfrm>
        </p:grpSpPr>
        <p:sp>
          <p:nvSpPr>
            <p:cNvPr id="35" name="pole tekstowe 12"/>
            <p:cNvSpPr txBox="1">
              <a:spLocks noChangeArrowheads="1"/>
            </p:cNvSpPr>
            <p:nvPr/>
          </p:nvSpPr>
          <p:spPr bwMode="auto">
            <a:xfrm>
              <a:off x="4932807" y="4797535"/>
              <a:ext cx="3744233" cy="360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pl-PL" altLang="pl-PL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pic>
          <p:nvPicPr>
            <p:cNvPr id="4104" name="Picture 2" descr="D:\Users\umpigu01\Desktop\Przechwytywanie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67098" y="1785926"/>
              <a:ext cx="4585649" cy="3786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pole tekstowe 36"/>
            <p:cNvSpPr txBox="1"/>
            <p:nvPr/>
          </p:nvSpPr>
          <p:spPr>
            <a:xfrm>
              <a:off x="5099948" y="2529813"/>
              <a:ext cx="642848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Szczecin</a:t>
              </a:r>
            </a:p>
          </p:txBody>
        </p:sp>
        <p:sp>
          <p:nvSpPr>
            <p:cNvPr id="38" name="pole tekstowe 37"/>
            <p:cNvSpPr txBox="1"/>
            <p:nvPr/>
          </p:nvSpPr>
          <p:spPr>
            <a:xfrm>
              <a:off x="5841366" y="2257366"/>
              <a:ext cx="1369981" cy="217691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Gdańsk – Gdynia - Sopot</a:t>
              </a:r>
            </a:p>
          </p:txBody>
        </p:sp>
        <p:sp>
          <p:nvSpPr>
            <p:cNvPr id="39" name="pole tekstowe 38"/>
            <p:cNvSpPr txBox="1"/>
            <p:nvPr/>
          </p:nvSpPr>
          <p:spPr>
            <a:xfrm>
              <a:off x="8215617" y="2572550"/>
              <a:ext cx="794274" cy="285802"/>
            </a:xfrm>
            <a:prstGeom prst="rect">
              <a:avLst/>
            </a:prstGeom>
            <a:noFill/>
          </p:spPr>
          <p:txBody>
            <a:bodyPr/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Białystok</a:t>
              </a:r>
            </a:p>
          </p:txBody>
        </p:sp>
        <p:sp>
          <p:nvSpPr>
            <p:cNvPr id="40" name="pole tekstowe 39"/>
            <p:cNvSpPr txBox="1"/>
            <p:nvPr/>
          </p:nvSpPr>
          <p:spPr>
            <a:xfrm>
              <a:off x="7142776" y="2214629"/>
              <a:ext cx="644276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Olsztyn</a:t>
              </a:r>
            </a:p>
          </p:txBody>
        </p:sp>
        <p:sp>
          <p:nvSpPr>
            <p:cNvPr id="41" name="pole tekstowe 40"/>
            <p:cNvSpPr txBox="1"/>
            <p:nvPr/>
          </p:nvSpPr>
          <p:spPr>
            <a:xfrm>
              <a:off x="4699954" y="2910438"/>
              <a:ext cx="891416" cy="285802"/>
            </a:xfrm>
            <a:prstGeom prst="rect">
              <a:avLst/>
            </a:prstGeom>
            <a:noFill/>
          </p:spPr>
          <p:txBody>
            <a:bodyPr/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Gorzów Wlkp.</a:t>
              </a:r>
            </a:p>
          </p:txBody>
        </p:sp>
        <p:sp>
          <p:nvSpPr>
            <p:cNvPr id="42" name="pole tekstowe 41"/>
            <p:cNvSpPr txBox="1"/>
            <p:nvPr/>
          </p:nvSpPr>
          <p:spPr>
            <a:xfrm>
              <a:off x="5724224" y="3571523"/>
              <a:ext cx="999986" cy="357921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Kalisz – Ostrów Wlkp.</a:t>
              </a:r>
            </a:p>
          </p:txBody>
        </p:sp>
        <p:sp>
          <p:nvSpPr>
            <p:cNvPr id="43" name="pole tekstowe 42"/>
            <p:cNvSpPr txBox="1"/>
            <p:nvPr/>
          </p:nvSpPr>
          <p:spPr>
            <a:xfrm>
              <a:off x="5999935" y="3213602"/>
              <a:ext cx="644276" cy="287138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Poznań</a:t>
              </a:r>
            </a:p>
          </p:txBody>
        </p:sp>
        <p:sp>
          <p:nvSpPr>
            <p:cNvPr id="44" name="pole tekstowe 43"/>
            <p:cNvSpPr txBox="1"/>
            <p:nvPr/>
          </p:nvSpPr>
          <p:spPr>
            <a:xfrm>
              <a:off x="4814238" y="3399241"/>
              <a:ext cx="934272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Zielona Góra</a:t>
              </a:r>
            </a:p>
          </p:txBody>
        </p:sp>
        <p:sp>
          <p:nvSpPr>
            <p:cNvPr id="45" name="pole tekstowe 44"/>
            <p:cNvSpPr txBox="1"/>
            <p:nvPr/>
          </p:nvSpPr>
          <p:spPr>
            <a:xfrm>
              <a:off x="7081348" y="3571523"/>
              <a:ext cx="642848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Łódź</a:t>
              </a:r>
            </a:p>
          </p:txBody>
        </p:sp>
        <p:sp>
          <p:nvSpPr>
            <p:cNvPr id="46" name="pole tekstowe 45"/>
            <p:cNvSpPr txBox="1"/>
            <p:nvPr/>
          </p:nvSpPr>
          <p:spPr>
            <a:xfrm>
              <a:off x="5857080" y="2572550"/>
              <a:ext cx="1199983" cy="371276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latin typeface="+mj-lt"/>
                </a:rPr>
                <a:t>Bydgoszcz - Toruń</a:t>
              </a:r>
            </a:p>
          </p:txBody>
        </p:sp>
        <p:sp>
          <p:nvSpPr>
            <p:cNvPr id="47" name="pole tekstowe 46"/>
            <p:cNvSpPr txBox="1"/>
            <p:nvPr/>
          </p:nvSpPr>
          <p:spPr>
            <a:xfrm>
              <a:off x="5157090" y="4431601"/>
              <a:ext cx="785703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Wałbrzych</a:t>
              </a:r>
            </a:p>
          </p:txBody>
        </p:sp>
        <p:sp>
          <p:nvSpPr>
            <p:cNvPr id="48" name="pole tekstowe 47"/>
            <p:cNvSpPr txBox="1"/>
            <p:nvPr/>
          </p:nvSpPr>
          <p:spPr>
            <a:xfrm>
              <a:off x="6358501" y="4071009"/>
              <a:ext cx="894273" cy="287138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Częstochowa</a:t>
              </a:r>
            </a:p>
          </p:txBody>
        </p:sp>
        <p:sp>
          <p:nvSpPr>
            <p:cNvPr id="49" name="pole tekstowe 48"/>
            <p:cNvSpPr txBox="1"/>
            <p:nvPr/>
          </p:nvSpPr>
          <p:spPr>
            <a:xfrm>
              <a:off x="7325631" y="3181550"/>
              <a:ext cx="785703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Warszawa</a:t>
              </a:r>
            </a:p>
          </p:txBody>
        </p:sp>
        <p:sp>
          <p:nvSpPr>
            <p:cNvPr id="50" name="pole tekstowe 49"/>
            <p:cNvSpPr txBox="1"/>
            <p:nvPr/>
          </p:nvSpPr>
          <p:spPr>
            <a:xfrm>
              <a:off x="5501370" y="3857325"/>
              <a:ext cx="642848" cy="287138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Wrocław</a:t>
              </a:r>
            </a:p>
          </p:txBody>
        </p:sp>
        <p:sp>
          <p:nvSpPr>
            <p:cNvPr id="51" name="pole tekstowe 50"/>
            <p:cNvSpPr txBox="1"/>
            <p:nvPr/>
          </p:nvSpPr>
          <p:spPr>
            <a:xfrm>
              <a:off x="7214204" y="4071009"/>
              <a:ext cx="642848" cy="287138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Kielce</a:t>
              </a:r>
            </a:p>
          </p:txBody>
        </p:sp>
        <p:sp>
          <p:nvSpPr>
            <p:cNvPr id="52" name="pole tekstowe 51"/>
            <p:cNvSpPr txBox="1"/>
            <p:nvPr/>
          </p:nvSpPr>
          <p:spPr>
            <a:xfrm>
              <a:off x="5857080" y="4428930"/>
              <a:ext cx="642848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Opole</a:t>
              </a:r>
            </a:p>
          </p:txBody>
        </p:sp>
        <p:sp>
          <p:nvSpPr>
            <p:cNvPr id="53" name="pole tekstowe 52"/>
            <p:cNvSpPr txBox="1"/>
            <p:nvPr/>
          </p:nvSpPr>
          <p:spPr>
            <a:xfrm>
              <a:off x="6714211" y="4428930"/>
              <a:ext cx="724275" cy="285802"/>
            </a:xfrm>
            <a:prstGeom prst="rect">
              <a:avLst/>
            </a:prstGeom>
            <a:noFill/>
          </p:spPr>
          <p:txBody>
            <a:bodyPr/>
            <a:lstStyle/>
            <a:p>
              <a:pPr eaLnBrk="0" hangingPunct="0">
                <a:defRPr/>
              </a:pPr>
              <a:r>
                <a:rPr lang="pl-PL" sz="900" b="1" dirty="0">
                  <a:latin typeface="+mj-lt"/>
                </a:rPr>
                <a:t>Katowice</a:t>
              </a:r>
            </a:p>
          </p:txBody>
        </p:sp>
        <p:sp>
          <p:nvSpPr>
            <p:cNvPr id="54" name="pole tekstowe 53"/>
            <p:cNvSpPr txBox="1"/>
            <p:nvPr/>
          </p:nvSpPr>
          <p:spPr>
            <a:xfrm>
              <a:off x="7214204" y="4714733"/>
              <a:ext cx="642848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Kraków</a:t>
              </a:r>
            </a:p>
          </p:txBody>
        </p:sp>
        <p:sp>
          <p:nvSpPr>
            <p:cNvPr id="55" name="pole tekstowe 54"/>
            <p:cNvSpPr txBox="1"/>
            <p:nvPr/>
          </p:nvSpPr>
          <p:spPr>
            <a:xfrm>
              <a:off x="8215617" y="4071009"/>
              <a:ext cx="641420" cy="287138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Lublin</a:t>
              </a:r>
            </a:p>
          </p:txBody>
        </p:sp>
        <p:sp>
          <p:nvSpPr>
            <p:cNvPr id="56" name="pole tekstowe 55"/>
            <p:cNvSpPr txBox="1"/>
            <p:nvPr/>
          </p:nvSpPr>
          <p:spPr>
            <a:xfrm>
              <a:off x="7714197" y="4857634"/>
              <a:ext cx="642848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Rzeszów</a:t>
              </a:r>
            </a:p>
          </p:txBody>
        </p:sp>
        <p:sp>
          <p:nvSpPr>
            <p:cNvPr id="57" name="pole tekstowe 56"/>
            <p:cNvSpPr txBox="1"/>
            <p:nvPr/>
          </p:nvSpPr>
          <p:spPr>
            <a:xfrm>
              <a:off x="4928522" y="2041011"/>
              <a:ext cx="1499979" cy="452744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Koszalin-Kołobrzeg-Białogard</a:t>
              </a:r>
            </a:p>
          </p:txBody>
        </p:sp>
        <p:sp>
          <p:nvSpPr>
            <p:cNvPr id="58" name="pole tekstowe 57"/>
            <p:cNvSpPr txBox="1"/>
            <p:nvPr/>
          </p:nvSpPr>
          <p:spPr>
            <a:xfrm>
              <a:off x="5999935" y="4714733"/>
              <a:ext cx="644276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Rybnik</a:t>
              </a:r>
            </a:p>
          </p:txBody>
        </p:sp>
        <p:sp>
          <p:nvSpPr>
            <p:cNvPr id="59" name="pole tekstowe 58"/>
            <p:cNvSpPr txBox="1"/>
            <p:nvPr/>
          </p:nvSpPr>
          <p:spPr>
            <a:xfrm>
              <a:off x="5999935" y="5000535"/>
              <a:ext cx="981414" cy="28580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Bielsko - Biała</a:t>
              </a:r>
            </a:p>
          </p:txBody>
        </p:sp>
        <p:sp>
          <p:nvSpPr>
            <p:cNvPr id="60" name="pole tekstowe 59"/>
            <p:cNvSpPr txBox="1"/>
            <p:nvPr/>
          </p:nvSpPr>
          <p:spPr>
            <a:xfrm>
              <a:off x="4757096" y="4050977"/>
              <a:ext cx="1142841" cy="213684"/>
            </a:xfrm>
            <a:prstGeom prst="rect">
              <a:avLst/>
            </a:prstGeom>
            <a:noFill/>
          </p:spPr>
          <p:txBody>
            <a:bodyPr/>
            <a:lstStyle/>
            <a:p>
              <a:pPr algn="ctr" eaLnBrk="0" hangingPunct="0">
                <a:defRPr/>
              </a:pPr>
              <a:r>
                <a:rPr lang="pl-PL" sz="900" b="1" dirty="0">
                  <a:solidFill>
                    <a:srgbClr val="002060"/>
                  </a:solidFill>
                  <a:latin typeface="+mj-lt"/>
                </a:rPr>
                <a:t>Jelenia Góra</a:t>
              </a:r>
            </a:p>
          </p:txBody>
        </p:sp>
      </p:grpSp>
      <p:pic>
        <p:nvPicPr>
          <p:cNvPr id="4099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4100" name="Prostokąt 3"/>
          <p:cNvSpPr>
            <a:spLocks noChangeArrowheads="1"/>
          </p:cNvSpPr>
          <p:nvPr/>
        </p:nvSpPr>
        <p:spPr bwMode="auto">
          <a:xfrm>
            <a:off x="0" y="1000125"/>
            <a:ext cx="9001125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>
                <a:latin typeface="Aharoni" pitchFamily="2" charset="-79"/>
                <a:cs typeface="Aharoni" pitchFamily="2" charset="-79"/>
              </a:rPr>
              <a:t>Zintegrowane Inwestycje Terytorialne (ZIT) </a:t>
            </a:r>
            <a:r>
              <a:rPr lang="pl-PL" sz="2800" b="1" i="1">
                <a:latin typeface="Aharoni" pitchFamily="2" charset="-79"/>
                <a:cs typeface="Aharoni" pitchFamily="2" charset="-79"/>
              </a:rPr>
              <a:t>w Polsce</a:t>
            </a:r>
            <a:endParaRPr lang="pl-PL" sz="2800" i="1"/>
          </a:p>
          <a:p>
            <a:pPr algn="ctr">
              <a:lnSpc>
                <a:spcPct val="150000"/>
              </a:lnSpc>
            </a:pPr>
            <a:endParaRPr lang="pl-PL" altLang="pl-PL"/>
          </a:p>
        </p:txBody>
      </p:sp>
      <p:sp>
        <p:nvSpPr>
          <p:cNvPr id="4101" name="pole tekstowe 3"/>
          <p:cNvSpPr txBox="1">
            <a:spLocks noChangeArrowheads="1"/>
          </p:cNvSpPr>
          <p:nvPr/>
        </p:nvSpPr>
        <p:spPr bwMode="auto">
          <a:xfrm>
            <a:off x="1214438" y="2786063"/>
            <a:ext cx="3071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4102" name="pole tekstowe 5"/>
          <p:cNvSpPr txBox="1">
            <a:spLocks noChangeArrowheads="1"/>
          </p:cNvSpPr>
          <p:nvPr/>
        </p:nvSpPr>
        <p:spPr bwMode="auto">
          <a:xfrm>
            <a:off x="142875" y="2214563"/>
            <a:ext cx="428625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eaLnBrk="0" hangingPunct="0">
              <a:buFont typeface="Wingdings" pitchFamily="2" charset="2"/>
              <a:buChar char="Ø"/>
            </a:pPr>
            <a:r>
              <a:rPr lang="pl-PL"/>
              <a:t>W Polsce ZIT-y realizowane są </a:t>
            </a:r>
            <a:r>
              <a:rPr lang="pl-PL" b="1"/>
              <a:t>na terenie miast wojewódzkich</a:t>
            </a:r>
            <a:r>
              <a:rPr lang="pl-PL"/>
              <a:t> i powiązanych z nimi obszarach funkcjonalnych</a:t>
            </a:r>
          </a:p>
          <a:p>
            <a:pPr marL="269875" indent="-269875" eaLnBrk="0" hangingPunct="0"/>
            <a:endParaRPr lang="pl-PL"/>
          </a:p>
          <a:p>
            <a:pPr marL="269875" indent="-269875" eaLnBrk="0" hangingPunct="0">
              <a:buFont typeface="Wingdings" pitchFamily="2" charset="2"/>
              <a:buChar char="Ø"/>
            </a:pPr>
            <a:r>
              <a:rPr lang="pl-PL"/>
              <a:t>Poza ośrodkami wojewódzkimi ZIT-y mogą być realizowane także </a:t>
            </a:r>
            <a:r>
              <a:rPr lang="pl-PL" b="1"/>
              <a:t>na terenie miast  o charakterze regionalnym  i subregionalnym</a:t>
            </a:r>
          </a:p>
          <a:p>
            <a:pPr marL="269875" indent="-269875" eaLnBrk="0" hangingPunct="0"/>
            <a:endParaRPr lang="pl-PL"/>
          </a:p>
          <a:p>
            <a:pPr marL="269875" indent="-269875" eaLnBrk="0" hangingPunct="0">
              <a:buFont typeface="Wingdings" pitchFamily="2" charset="2"/>
              <a:buChar char="Ø"/>
            </a:pPr>
            <a:r>
              <a:rPr lang="pl-PL"/>
              <a:t>Ogółem w skład wszystkich ZIT-ów w Polsce wchodzi </a:t>
            </a:r>
            <a:r>
              <a:rPr lang="pl-PL" b="1"/>
              <a:t>350 gmin</a:t>
            </a:r>
          </a:p>
          <a:p>
            <a:pPr marL="269875" indent="-269875" eaLnBrk="0" hangingPunct="0"/>
            <a:endParaRPr lang="pl-PL" b="1"/>
          </a:p>
          <a:p>
            <a:pPr marL="269875" indent="-269875" eaLnBrk="0" hangingPunct="0">
              <a:buFont typeface="Wingdings" pitchFamily="2" charset="2"/>
              <a:buChar char="Ø"/>
            </a:pPr>
            <a:r>
              <a:rPr lang="pl-PL"/>
              <a:t>Łączny </a:t>
            </a:r>
            <a:r>
              <a:rPr lang="pl-PL" b="1"/>
              <a:t>budżet ZIT-ów to 3 748 000 000 €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pic>
        <p:nvPicPr>
          <p:cNvPr id="5123" name="Picture 2" descr="D:\Users\umpigu01\Desktop\mapa WrO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88" y="1747838"/>
            <a:ext cx="464343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Prostokąt 2"/>
          <p:cNvSpPr>
            <a:spLocks noChangeArrowheads="1"/>
          </p:cNvSpPr>
          <p:nvPr/>
        </p:nvSpPr>
        <p:spPr bwMode="auto">
          <a:xfrm>
            <a:off x="214313" y="1000125"/>
            <a:ext cx="87153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l-PL" sz="2400" b="1">
                <a:latin typeface="Aharoni" pitchFamily="2" charset="-79"/>
                <a:cs typeface="Aharoni" pitchFamily="2" charset="-79"/>
              </a:rPr>
              <a:t>Zintegrowane Inwestycje Terytorialne </a:t>
            </a:r>
            <a:r>
              <a:rPr lang="pl-PL" sz="2400" b="1" i="1">
                <a:latin typeface="Aharoni" pitchFamily="2" charset="-79"/>
                <a:cs typeface="Aharoni" pitchFamily="2" charset="-79"/>
              </a:rPr>
              <a:t>Wrocławskiego Obszaru Funkcjonalnego </a:t>
            </a:r>
            <a:r>
              <a:rPr lang="pl-PL" sz="3200" b="1" i="1">
                <a:latin typeface="Aharoni" pitchFamily="2" charset="-79"/>
                <a:cs typeface="Aharoni" pitchFamily="2" charset="-79"/>
              </a:rPr>
              <a:t>(</a:t>
            </a:r>
            <a:r>
              <a:rPr lang="pl-PL" sz="2400" b="1" i="1">
                <a:latin typeface="Aharoni" pitchFamily="2" charset="-79"/>
                <a:cs typeface="Aharoni" pitchFamily="2" charset="-79"/>
              </a:rPr>
              <a:t>ZIT WrOF</a:t>
            </a:r>
            <a:r>
              <a:rPr lang="pl-PL" sz="3200" b="1" i="1">
                <a:latin typeface="Aharoni" pitchFamily="2" charset="-79"/>
                <a:cs typeface="Aharoni" pitchFamily="2" charset="-79"/>
              </a:rPr>
              <a:t>)</a:t>
            </a:r>
            <a:endParaRPr lang="pl-PL" sz="2400" i="1"/>
          </a:p>
        </p:txBody>
      </p:sp>
      <p:sp>
        <p:nvSpPr>
          <p:cNvPr id="5125" name="pole tekstowe 8"/>
          <p:cNvSpPr txBox="1">
            <a:spLocks noChangeArrowheads="1"/>
          </p:cNvSpPr>
          <p:nvPr/>
        </p:nvSpPr>
        <p:spPr bwMode="auto">
          <a:xfrm>
            <a:off x="-142875" y="2357438"/>
            <a:ext cx="36433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l-PL" b="1"/>
              <a:t>Ludność:</a:t>
            </a:r>
            <a:r>
              <a:rPr lang="pl-PL"/>
              <a:t> 887 943 mieszkańców</a:t>
            </a:r>
          </a:p>
          <a:p>
            <a:pPr algn="ctr" eaLnBrk="0" hangingPunct="0"/>
            <a:r>
              <a:rPr lang="pl-PL"/>
              <a:t> (30% mieszkańców Dolnego Śląska)</a:t>
            </a:r>
          </a:p>
          <a:p>
            <a:pPr algn="ctr" eaLnBrk="0" hangingPunct="0"/>
            <a:endParaRPr lang="pl-PL"/>
          </a:p>
        </p:txBody>
      </p:sp>
      <p:sp>
        <p:nvSpPr>
          <p:cNvPr id="5126" name="pole tekstowe 6"/>
          <p:cNvSpPr txBox="1">
            <a:spLocks noChangeArrowheads="1"/>
          </p:cNvSpPr>
          <p:nvPr/>
        </p:nvSpPr>
        <p:spPr bwMode="auto">
          <a:xfrm>
            <a:off x="5357813" y="2428875"/>
            <a:ext cx="3571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l-PL" b="1"/>
              <a:t>Obszar</a:t>
            </a:r>
            <a:r>
              <a:rPr lang="pl-PL"/>
              <a:t>: 2 336 km</a:t>
            </a:r>
            <a:r>
              <a:rPr lang="pl-PL" baseline="30000"/>
              <a:t>2 </a:t>
            </a:r>
          </a:p>
          <a:p>
            <a:pPr algn="ctr" eaLnBrk="0" hangingPunct="0"/>
            <a:r>
              <a:rPr lang="pl-PL"/>
              <a:t>(12% powierzchni Dolnego Śląska) </a:t>
            </a:r>
          </a:p>
        </p:txBody>
      </p:sp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285750" y="4357688"/>
            <a:ext cx="29289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l-PL" b="1"/>
              <a:t>Jednostki administracyjne: </a:t>
            </a:r>
          </a:p>
          <a:p>
            <a:pPr algn="ctr" eaLnBrk="0" hangingPunct="0"/>
            <a:r>
              <a:rPr lang="pl-PL" b="1"/>
              <a:t>15</a:t>
            </a:r>
            <a:r>
              <a:rPr lang="pl-PL"/>
              <a:t> gmin leżących na </a:t>
            </a:r>
          </a:p>
          <a:p>
            <a:pPr algn="ctr" eaLnBrk="0" hangingPunct="0"/>
            <a:r>
              <a:rPr lang="pl-PL"/>
              <a:t>terenie </a:t>
            </a:r>
            <a:r>
              <a:rPr lang="pl-PL" b="1"/>
              <a:t>6 </a:t>
            </a:r>
            <a:r>
              <a:rPr lang="pl-PL"/>
              <a:t>powiatów</a:t>
            </a:r>
          </a:p>
          <a:p>
            <a:pPr algn="ctr" eaLnBrk="0" hangingPunct="0"/>
            <a:endParaRPr lang="pl-PL"/>
          </a:p>
        </p:txBody>
      </p:sp>
      <p:sp>
        <p:nvSpPr>
          <p:cNvPr id="5128" name="pole tekstowe 10"/>
          <p:cNvSpPr txBox="1">
            <a:spLocks noChangeArrowheads="1"/>
          </p:cNvSpPr>
          <p:nvPr/>
        </p:nvSpPr>
        <p:spPr bwMode="auto">
          <a:xfrm>
            <a:off x="5286375" y="5857875"/>
            <a:ext cx="3643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l-PL"/>
              <a:t>Budżet ZIT WrOF: 	</a:t>
            </a:r>
            <a:r>
              <a:rPr lang="pl-PL" b="1"/>
              <a:t>291 250 000 €</a:t>
            </a:r>
          </a:p>
          <a:p>
            <a:pPr algn="ctr" eaLnBrk="0" hangingPunct="0"/>
            <a:r>
              <a:rPr lang="pl-PL"/>
              <a:t>(13 % budżetu RPO WD 2014 – 2020)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5" name="pole tekstowe 4"/>
          <p:cNvSpPr txBox="1"/>
          <p:nvPr/>
        </p:nvSpPr>
        <p:spPr>
          <a:xfrm>
            <a:off x="571500" y="2286000"/>
            <a:ext cx="8001000" cy="285750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eaLnBrk="0" hangingPunct="0">
              <a:defRPr/>
            </a:pPr>
            <a:endParaRPr lang="pl-PL" b="1" dirty="0">
              <a:latin typeface="+mj-lt"/>
            </a:endParaRPr>
          </a:p>
        </p:txBody>
      </p:sp>
      <p:sp>
        <p:nvSpPr>
          <p:cNvPr id="6148" name="pole tekstowe 11"/>
          <p:cNvSpPr txBox="1">
            <a:spLocks noChangeArrowheads="1"/>
          </p:cNvSpPr>
          <p:nvPr/>
        </p:nvSpPr>
        <p:spPr bwMode="auto">
          <a:xfrm>
            <a:off x="642938" y="1214438"/>
            <a:ext cx="8001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400" b="1">
                <a:cs typeface="Aharoni" pitchFamily="2" charset="-79"/>
              </a:rPr>
              <a:t>Zintegrowane Inwestycje Terytorialne Wrocławskiego Obszaru Funkcjonalnego (ZIT WrOF) </a:t>
            </a:r>
            <a:r>
              <a:rPr lang="pl-PL" sz="2400" b="1" i="1">
                <a:cs typeface="Aharoni" pitchFamily="2" charset="-79"/>
              </a:rPr>
              <a:t>- zadania</a:t>
            </a:r>
            <a:endParaRPr lang="pl-PL" sz="2400" i="1"/>
          </a:p>
          <a:p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500063" y="2857500"/>
            <a:ext cx="7929562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46088" eaLnBrk="0" hangingPunct="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pl-PL" sz="2000" dirty="0"/>
              <a:t>Pełnienie funkcji </a:t>
            </a:r>
            <a:r>
              <a:rPr lang="pl-PL" sz="2000" b="1" dirty="0"/>
              <a:t>Instytucji Pośredniczącej w</a:t>
            </a:r>
            <a:r>
              <a:rPr lang="pl-PL" sz="2000" dirty="0"/>
              <a:t> imieniu Gminy Wrocław</a:t>
            </a:r>
          </a:p>
          <a:p>
            <a:pPr indent="446088" eaLnBrk="0" hangingPunct="0">
              <a:lnSpc>
                <a:spcPct val="90000"/>
              </a:lnSpc>
              <a:buFont typeface="Wingdings" pitchFamily="2" charset="2"/>
              <a:buChar char="ü"/>
              <a:defRPr/>
            </a:pPr>
            <a:endParaRPr lang="pl-PL" sz="2000" dirty="0"/>
          </a:p>
          <a:p>
            <a:pPr indent="446088" eaLnBrk="0" hangingPunct="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pl-PL" sz="2000" b="1" dirty="0" err="1"/>
              <a:t>Współorganizacja</a:t>
            </a:r>
            <a:r>
              <a:rPr lang="pl-PL" sz="2000" b="1" dirty="0"/>
              <a:t> </a:t>
            </a:r>
            <a:r>
              <a:rPr lang="pl-PL" sz="2000" dirty="0"/>
              <a:t>konkursów  (wspólnie z DIP, DWUP oraz z UMWD)</a:t>
            </a:r>
          </a:p>
          <a:p>
            <a:pPr indent="446088" eaLnBrk="0" hangingPunct="0">
              <a:lnSpc>
                <a:spcPct val="90000"/>
              </a:lnSpc>
              <a:defRPr/>
            </a:pPr>
            <a:endParaRPr lang="pl-PL" sz="2000" dirty="0"/>
          </a:p>
          <a:p>
            <a:pPr indent="446088" eaLnBrk="0" hangingPunct="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pl-PL" sz="2000" dirty="0"/>
              <a:t>Ocena wniosków konkursowych </a:t>
            </a:r>
            <a:r>
              <a:rPr lang="pl-PL" sz="2000" b="1" dirty="0"/>
              <a:t>pod kątem zgodności ze Strategią ZIT </a:t>
            </a:r>
            <a:br>
              <a:rPr lang="pl-PL" sz="2000" b="1" dirty="0"/>
            </a:br>
            <a:r>
              <a:rPr lang="pl-PL" sz="2000" b="1" dirty="0"/>
              <a:t>        </a:t>
            </a:r>
            <a:r>
              <a:rPr lang="pl-PL" sz="2000" b="1" dirty="0" err="1"/>
              <a:t>WrOF</a:t>
            </a:r>
            <a:r>
              <a:rPr lang="pl-PL" sz="2000" b="1" dirty="0"/>
              <a:t> </a:t>
            </a:r>
            <a:r>
              <a:rPr lang="pl-PL" sz="2000" dirty="0"/>
              <a:t>(</a:t>
            </a:r>
            <a:r>
              <a:rPr lang="pl-PL" sz="2000" b="1" dirty="0"/>
              <a:t>jeden z kilku etapów </a:t>
            </a:r>
            <a:r>
              <a:rPr lang="pl-PL" sz="2000" dirty="0"/>
              <a:t>oceny wniosku)</a:t>
            </a:r>
          </a:p>
          <a:p>
            <a:pPr indent="446088" eaLnBrk="0" hangingPunct="0">
              <a:lnSpc>
                <a:spcPct val="90000"/>
              </a:lnSpc>
              <a:defRPr/>
            </a:pPr>
            <a:endParaRPr lang="pl-PL" sz="2000" dirty="0"/>
          </a:p>
          <a:p>
            <a:pPr indent="446088" eaLnBrk="0" hangingPunct="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pl-PL" sz="2000" dirty="0"/>
              <a:t>Ocena zgodności ze Strategią ZIT </a:t>
            </a:r>
            <a:r>
              <a:rPr lang="pl-PL" sz="2000" dirty="0" err="1"/>
              <a:t>WrOF</a:t>
            </a:r>
            <a:r>
              <a:rPr lang="pl-PL" sz="2000" dirty="0"/>
              <a:t> – </a:t>
            </a:r>
            <a:r>
              <a:rPr lang="pl-PL" sz="2000" b="1" dirty="0"/>
              <a:t>50%  oceny całkowitej</a:t>
            </a:r>
            <a:endParaRPr lang="pl-PL" sz="2000" dirty="0"/>
          </a:p>
          <a:p>
            <a:pPr indent="446088" eaLnBrk="0" hangingPunct="0">
              <a:lnSpc>
                <a:spcPct val="90000"/>
              </a:lnSpc>
              <a:defRPr/>
            </a:pPr>
            <a:endParaRPr lang="pl-PL" sz="2000" dirty="0"/>
          </a:p>
          <a:p>
            <a:pPr indent="446088" eaLnBrk="0" hangingPunct="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pl-PL" sz="2000" b="1" dirty="0"/>
              <a:t>Rozpatrywanie protestów </a:t>
            </a:r>
            <a:r>
              <a:rPr lang="pl-PL" sz="2000" dirty="0"/>
              <a:t>od oceny zgodności ze Strategią ZIT </a:t>
            </a:r>
            <a:r>
              <a:rPr lang="pl-PL" sz="2000" dirty="0" err="1"/>
              <a:t>WrOF</a:t>
            </a:r>
            <a:endParaRPr lang="pl-PL" sz="20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3" name="Prostokąt 2"/>
          <p:cNvSpPr/>
          <p:nvPr/>
        </p:nvSpPr>
        <p:spPr>
          <a:xfrm>
            <a:off x="642938" y="1143000"/>
            <a:ext cx="7854950" cy="1338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latin typeface="+mn-lt"/>
              </a:rPr>
              <a:t>Najważniejszym dokumentem regulującym zasady wsparcia Wrocławskiego Obszaru Funkcjonalnego w ramach ZIT jest </a:t>
            </a:r>
            <a:r>
              <a:rPr lang="pl-PL" b="1" u="sng" dirty="0">
                <a:latin typeface="+mn-lt"/>
              </a:rPr>
              <a:t>Strategia ZIT WrOF.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b="1" dirty="0">
              <a:latin typeface="+mn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71500" y="2286000"/>
            <a:ext cx="8001000" cy="285750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 eaLnBrk="0" hangingPunct="0">
              <a:defRPr/>
            </a:pPr>
            <a:r>
              <a:rPr lang="pl-PL" dirty="0">
                <a:latin typeface="+mj-lt"/>
              </a:rPr>
              <a:t>Cel nadrzędny zdefiniowany w </a:t>
            </a:r>
            <a:r>
              <a:rPr lang="pl-PL" i="1" dirty="0">
                <a:latin typeface="+mj-lt"/>
              </a:rPr>
              <a:t>Strategii ZIT WrOF</a:t>
            </a:r>
            <a:r>
              <a:rPr lang="pl-PL" dirty="0">
                <a:latin typeface="+mj-lt"/>
              </a:rPr>
              <a:t>:</a:t>
            </a:r>
          </a:p>
          <a:p>
            <a:pPr algn="ctr" eaLnBrk="0" hangingPunct="0">
              <a:defRPr/>
            </a:pPr>
            <a:endParaRPr lang="pl-PL" sz="2000" b="1" dirty="0">
              <a:latin typeface="+mj-lt"/>
            </a:endParaRPr>
          </a:p>
          <a:p>
            <a:pPr algn="ctr" eaLnBrk="0" hangingPunct="0">
              <a:defRPr/>
            </a:pPr>
            <a:r>
              <a:rPr lang="pl-PL" sz="2000" b="1" dirty="0">
                <a:latin typeface="+mj-lt"/>
              </a:rPr>
              <a:t>Osiągnięcie wysokiej jakości życia społeczności                                                      Wrocławskiego Obszaru Funkcjonalnego                                                                                 poprzez integrację jego przestrzeni w spójny organizm                                                       społeczno - gospodarczy</a:t>
            </a:r>
          </a:p>
          <a:p>
            <a:pPr eaLnBrk="0" hangingPunct="0">
              <a:defRPr/>
            </a:pPr>
            <a:r>
              <a:rPr lang="pl-PL" sz="2000" dirty="0">
                <a:latin typeface="+mj-lt"/>
              </a:rPr>
              <a:t> </a:t>
            </a:r>
          </a:p>
          <a:p>
            <a:pPr eaLnBrk="0" hangingPunct="0">
              <a:defRPr/>
            </a:pPr>
            <a:endParaRPr lang="pl-PL" b="1" dirty="0">
              <a:latin typeface="+mj-lt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42875" y="5572125"/>
            <a:ext cx="2786063" cy="1285875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 eaLnBrk="0" hangingPunct="0">
              <a:defRPr/>
            </a:pPr>
            <a:r>
              <a:rPr lang="pl-PL" sz="1600" dirty="0">
                <a:latin typeface="+mn-lt"/>
              </a:rPr>
              <a:t>Zintegrowanie przestrzeni obszaru ZIT WrOF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214688" y="5572125"/>
            <a:ext cx="2786062" cy="1285875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 eaLnBrk="0" hangingPunct="0">
              <a:defRPr/>
            </a:pPr>
            <a:r>
              <a:rPr lang="pl-PL" sz="1600" dirty="0">
                <a:latin typeface="+mn-lt"/>
              </a:rPr>
              <a:t>Poprawa innowacyjności                       i konkurencyjności gospodarki obszaru ZIT WrOF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215063" y="5572125"/>
            <a:ext cx="2786062" cy="1285875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 eaLnBrk="0" hangingPunct="0">
              <a:defRPr/>
            </a:pPr>
            <a:r>
              <a:rPr lang="pl-PL" sz="1600" dirty="0">
                <a:latin typeface="+mj-lt"/>
              </a:rPr>
              <a:t>Zintegrowanie społeczne obszaru ZIT WrOF</a:t>
            </a:r>
          </a:p>
        </p:txBody>
      </p:sp>
      <p:sp>
        <p:nvSpPr>
          <p:cNvPr id="9" name="Strzałka w dół 8"/>
          <p:cNvSpPr/>
          <p:nvPr/>
        </p:nvSpPr>
        <p:spPr>
          <a:xfrm rot="1983758">
            <a:off x="2032000" y="4597400"/>
            <a:ext cx="428625" cy="763588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4357688" y="4786313"/>
            <a:ext cx="428625" cy="714375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1" name="Strzałka w dół 10"/>
          <p:cNvSpPr/>
          <p:nvPr/>
        </p:nvSpPr>
        <p:spPr>
          <a:xfrm rot="20085541">
            <a:off x="6737350" y="4605338"/>
            <a:ext cx="428625" cy="746125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8195" name="Prostokąt 2"/>
          <p:cNvSpPr>
            <a:spLocks noChangeArrowheads="1"/>
          </p:cNvSpPr>
          <p:nvPr/>
        </p:nvSpPr>
        <p:spPr bwMode="auto">
          <a:xfrm>
            <a:off x="142875" y="1000125"/>
            <a:ext cx="8858250" cy="50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sz="2000" b="1" dirty="0"/>
              <a:t>Umiejscowienie działania </a:t>
            </a:r>
            <a:r>
              <a:rPr lang="pl-PL" altLang="pl-PL" sz="2000" b="1" dirty="0" smtClean="0"/>
              <a:t>5.2 </a:t>
            </a:r>
            <a:r>
              <a:rPr lang="pl-PL" altLang="pl-PL" sz="2000" b="1" dirty="0"/>
              <a:t>RPO WD w priorytetach ZIT WrOF</a:t>
            </a:r>
            <a:endParaRPr lang="pl-PL" altLang="pl-PL" sz="20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42844" y="1785926"/>
          <a:ext cx="8715435" cy="4782980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50800" dir="3240000" sx="102000" sy="102000" algn="ctr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1571636"/>
                <a:gridCol w="1500198"/>
                <a:gridCol w="1928826"/>
                <a:gridCol w="1714512"/>
                <a:gridCol w="2000263"/>
              </a:tblGrid>
              <a:tr h="54856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Strategia ZIT WrOF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36" marR="253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Regionalny Program Operacyjny </a:t>
                      </a: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WD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36" marR="2536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2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u="sng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Cel</a:t>
                      </a:r>
                      <a:endParaRPr lang="pl-PL" sz="1600" b="0" u="sng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36" marR="253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u="sng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Priorytet</a:t>
                      </a:r>
                      <a:endParaRPr lang="pl-PL" sz="1600" b="0" u="sng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36" marR="253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u="sng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Działanie</a:t>
                      </a:r>
                      <a:endParaRPr lang="pl-PL" sz="1600" b="0" u="sng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36" marR="253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Oś priorytetowa</a:t>
                      </a:r>
                      <a:endParaRPr lang="pl-PL" sz="1600" b="0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36" marR="2536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Działanie</a:t>
                      </a:r>
                      <a:endParaRPr lang="pl-PL" sz="1600" b="0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36" marR="2536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4120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</a:rPr>
                        <a:t>1.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Calibri"/>
                        </a:rPr>
                        <a:t>Zintegrowanie przestrzeni WrOF</a:t>
                      </a:r>
                      <a:endParaRPr lang="pl-PL" sz="1600" b="1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none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1.1. Poprawa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none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dostępności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none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transportowej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none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zwiększenie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none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mobilności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none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regionalnej 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none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terenie WrOF</a:t>
                      </a:r>
                      <a:endParaRPr lang="pl-PL" sz="1600" b="1" u="none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+mn-lt"/>
                          <a:ea typeface="Calibri"/>
                          <a:cs typeface="Calibri"/>
                        </a:rPr>
                        <a:t>1.1.2.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Zastąpienie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w szerokim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zakresie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samochodowej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komunikacji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indywidualnej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zintegrowaną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siecią transportu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 smtClean="0">
                          <a:latin typeface="+mn-lt"/>
                          <a:ea typeface="Calibri"/>
                          <a:cs typeface="Calibri"/>
                        </a:rPr>
                        <a:t>niskoemisyjnego</a:t>
                      </a:r>
                      <a:endParaRPr lang="pl-PL" sz="1900" dirty="0" smtClean="0">
                        <a:latin typeface="+mn-lt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89535" marR="8953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</a:rPr>
                        <a:t>5.</a:t>
                      </a:r>
                      <a:endParaRPr lang="pl-PL" sz="1800" b="1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</a:rPr>
                        <a:t>TRANSPORT</a:t>
                      </a:r>
                      <a:endParaRPr lang="pl-PL" sz="1800" b="1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</a:rPr>
                        <a:t>5.2 </a:t>
                      </a:r>
                      <a:endParaRPr lang="pl-PL" sz="2400" b="1" dirty="0" smtClean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</a:rPr>
                        <a:t>System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</a:rPr>
                        <a:t>transportu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Calibri"/>
                        </a:rPr>
                        <a:t>kolejowego</a:t>
                      </a:r>
                      <a:endParaRPr lang="pl-PL" sz="2400" b="1" dirty="0" smtClean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89535" marR="89535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9219" name="pole tekstowe 11"/>
          <p:cNvSpPr txBox="1">
            <a:spLocks noChangeArrowheads="1"/>
          </p:cNvSpPr>
          <p:nvPr/>
        </p:nvSpPr>
        <p:spPr bwMode="auto">
          <a:xfrm>
            <a:off x="642938" y="785813"/>
            <a:ext cx="7929562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sz="3200" b="1" u="sng"/>
              <a:t>Alokacja finansowa ZIT WrOF</a:t>
            </a:r>
          </a:p>
          <a:p>
            <a:pPr eaLnBrk="0" hangingPunct="0"/>
            <a:endParaRPr lang="pl-PL" sz="2000"/>
          </a:p>
        </p:txBody>
      </p:sp>
      <p:sp>
        <p:nvSpPr>
          <p:cNvPr id="9220" name="pole tekstowe 13"/>
          <p:cNvSpPr txBox="1">
            <a:spLocks noChangeArrowheads="1"/>
          </p:cNvSpPr>
          <p:nvPr/>
        </p:nvSpPr>
        <p:spPr bwMode="auto">
          <a:xfrm>
            <a:off x="0" y="1285875"/>
            <a:ext cx="9144000" cy="657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l-PL" sz="3600" dirty="0"/>
          </a:p>
          <a:p>
            <a:pPr algn="ctr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3600" dirty="0"/>
              <a:t>RPO WD  - ZIT WrOF: </a:t>
            </a:r>
            <a:r>
              <a:rPr lang="pl-PL" sz="3600" b="1" dirty="0"/>
              <a:t>291 250 000  €</a:t>
            </a:r>
          </a:p>
          <a:p>
            <a:pPr algn="ctr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3000" dirty="0"/>
              <a:t>Oś </a:t>
            </a:r>
            <a:r>
              <a:rPr lang="pl-PL" sz="3000" dirty="0" smtClean="0"/>
              <a:t>5 </a:t>
            </a:r>
            <a:r>
              <a:rPr lang="pl-PL" sz="3000" dirty="0"/>
              <a:t>– </a:t>
            </a:r>
            <a:r>
              <a:rPr lang="pl-PL" sz="3000" dirty="0" smtClean="0"/>
              <a:t>TRANSPORT</a:t>
            </a:r>
            <a:r>
              <a:rPr lang="pl-PL" sz="3000" dirty="0" smtClean="0"/>
              <a:t> </a:t>
            </a:r>
            <a:r>
              <a:rPr lang="pl-PL" sz="3200" b="1" dirty="0" smtClean="0"/>
              <a:t>42</a:t>
            </a:r>
            <a:r>
              <a:rPr lang="pl-PL" sz="3200" b="1" dirty="0" smtClean="0"/>
              <a:t> </a:t>
            </a:r>
            <a:r>
              <a:rPr lang="pl-PL" sz="3200" b="1" dirty="0"/>
              <a:t>3</a:t>
            </a:r>
            <a:r>
              <a:rPr lang="pl-PL" sz="3200" b="1" dirty="0" smtClean="0"/>
              <a:t>00 </a:t>
            </a:r>
            <a:r>
              <a:rPr lang="pl-PL" sz="3200" b="1" dirty="0"/>
              <a:t>000 </a:t>
            </a:r>
            <a:r>
              <a:rPr lang="pl-PL" sz="3000" b="1" dirty="0"/>
              <a:t>€</a:t>
            </a:r>
          </a:p>
          <a:p>
            <a:pPr algn="ctr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l-PL" sz="100" dirty="0"/>
          </a:p>
          <a:p>
            <a:pPr algn="ctr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800" dirty="0" err="1" smtClean="0"/>
              <a:t>Poddziałanie</a:t>
            </a:r>
            <a:r>
              <a:rPr lang="pl-PL" sz="2800" dirty="0" smtClean="0"/>
              <a:t> </a:t>
            </a:r>
            <a:r>
              <a:rPr lang="pl-PL" sz="2800" dirty="0" smtClean="0"/>
              <a:t> </a:t>
            </a:r>
            <a:r>
              <a:rPr lang="pl-PL" sz="2800" dirty="0" smtClean="0"/>
              <a:t>5</a:t>
            </a:r>
            <a:r>
              <a:rPr lang="pl-PL" sz="2800" dirty="0" smtClean="0"/>
              <a:t>.2.2</a:t>
            </a:r>
            <a:r>
              <a:rPr lang="pl-PL" sz="2800" dirty="0" smtClean="0"/>
              <a:t>: </a:t>
            </a:r>
            <a:r>
              <a:rPr lang="pl-PL" sz="2800" b="1" dirty="0" smtClean="0"/>
              <a:t>17 </a:t>
            </a:r>
            <a:r>
              <a:rPr lang="pl-PL" sz="2800" b="1" dirty="0" smtClean="0"/>
              <a:t>300 </a:t>
            </a:r>
            <a:r>
              <a:rPr lang="pl-PL" sz="2800" b="1" dirty="0" smtClean="0"/>
              <a:t>000 €</a:t>
            </a:r>
            <a:endParaRPr lang="pl-PL" sz="2800" b="1" dirty="0"/>
          </a:p>
          <a:p>
            <a:pPr algn="ctr" eaLnBrk="0" hangingPunct="0">
              <a:lnSpc>
                <a:spcPct val="200000"/>
              </a:lnSpc>
            </a:pPr>
            <a:r>
              <a:rPr lang="pl-PL" sz="2000" u="sng" dirty="0"/>
              <a:t>Nabór </a:t>
            </a:r>
            <a:r>
              <a:rPr lang="pl-PL" sz="2000" u="sng" dirty="0" smtClean="0"/>
              <a:t>nr: </a:t>
            </a:r>
            <a:r>
              <a:rPr lang="pl-PL" sz="2000" u="sng" dirty="0" smtClean="0"/>
              <a:t>RPDS.05.02.02-IZ.00-02-213/16</a:t>
            </a:r>
            <a:endParaRPr lang="pl-PL" sz="2000" u="sng" dirty="0" smtClean="0"/>
          </a:p>
          <a:p>
            <a:pPr algn="ctr" eaLnBrk="0" hangingPunct="0">
              <a:lnSpc>
                <a:spcPct val="200000"/>
              </a:lnSpc>
            </a:pPr>
            <a:r>
              <a:rPr lang="pl-PL" sz="2400" b="1" dirty="0" smtClean="0"/>
              <a:t>1 </a:t>
            </a:r>
            <a:r>
              <a:rPr lang="pl-PL" sz="2400" b="1" dirty="0" smtClean="0"/>
              <a:t>020 469   </a:t>
            </a:r>
            <a:r>
              <a:rPr lang="pl-PL" sz="2400" b="1" dirty="0" smtClean="0"/>
              <a:t>€   </a:t>
            </a:r>
            <a:r>
              <a:rPr lang="pl-PL" sz="2400" b="1" dirty="0" smtClean="0"/>
              <a:t>(4 419 345,10 </a:t>
            </a:r>
            <a:r>
              <a:rPr lang="pl-PL" sz="2400" b="1" dirty="0" smtClean="0"/>
              <a:t>zł)</a:t>
            </a:r>
            <a:endParaRPr lang="pl-PL" sz="2400" b="1" u="sng" dirty="0">
              <a:solidFill>
                <a:srgbClr val="FF0000"/>
              </a:solidFill>
            </a:endParaRPr>
          </a:p>
          <a:p>
            <a:pPr algn="ctr" eaLnBrk="0" hangingPunct="0">
              <a:lnSpc>
                <a:spcPct val="150000"/>
              </a:lnSpc>
            </a:pPr>
            <a:endParaRPr lang="pl-PL" u="sng" dirty="0">
              <a:solidFill>
                <a:srgbClr val="FF0000"/>
              </a:solidFill>
            </a:endParaRPr>
          </a:p>
          <a:p>
            <a:pPr eaLnBrk="0" hangingPunct="0"/>
            <a:r>
              <a:rPr lang="pl-PL" sz="4400" dirty="0">
                <a:solidFill>
                  <a:srgbClr val="FF0000"/>
                </a:solidFill>
              </a:rPr>
              <a:t> </a:t>
            </a:r>
          </a:p>
          <a:p>
            <a:pPr eaLnBrk="0" hangingPunct="0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572000" y="260350"/>
            <a:ext cx="4464050" cy="487363"/>
          </a:xfrm>
        </p:spPr>
      </p:pic>
      <p:sp>
        <p:nvSpPr>
          <p:cNvPr id="10243" name="Prostokąt 2"/>
          <p:cNvSpPr>
            <a:spLocks noChangeArrowheads="1"/>
          </p:cNvSpPr>
          <p:nvPr/>
        </p:nvSpPr>
        <p:spPr bwMode="auto">
          <a:xfrm>
            <a:off x="285750" y="785813"/>
            <a:ext cx="8572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sz="2400" b="1" dirty="0"/>
              <a:t>Nabór wniosków w ramach podziałania </a:t>
            </a:r>
            <a:r>
              <a:rPr lang="pl-PL" altLang="pl-PL" sz="2400" b="1" dirty="0" smtClean="0"/>
              <a:t>5</a:t>
            </a:r>
            <a:r>
              <a:rPr lang="pl-PL" altLang="pl-PL" sz="2400" b="1" dirty="0" smtClean="0"/>
              <a:t>.2.2 </a:t>
            </a:r>
            <a:r>
              <a:rPr lang="pl-PL" altLang="pl-PL" sz="2400" b="1" dirty="0"/>
              <a:t>-  </a:t>
            </a:r>
            <a:r>
              <a:rPr lang="pl-PL" sz="2400" b="1" dirty="0"/>
              <a:t>ZIT WrOF:</a:t>
            </a:r>
          </a:p>
          <a:p>
            <a:pPr algn="ctr"/>
            <a:endParaRPr lang="pl-PL" altLang="pl-PL" b="1" dirty="0"/>
          </a:p>
        </p:txBody>
      </p:sp>
      <p:sp>
        <p:nvSpPr>
          <p:cNvPr id="10244" name="pole tekstowe 3"/>
          <p:cNvSpPr txBox="1">
            <a:spLocks noChangeArrowheads="1"/>
          </p:cNvSpPr>
          <p:nvPr/>
        </p:nvSpPr>
        <p:spPr bwMode="auto">
          <a:xfrm>
            <a:off x="285720" y="1357298"/>
            <a:ext cx="871537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pl-PL" dirty="0">
                <a:solidFill>
                  <a:srgbClr val="7DB941"/>
                </a:solidFill>
              </a:rPr>
              <a:t> </a:t>
            </a:r>
            <a:r>
              <a:rPr lang="pl-PL" altLang="pl-PL" sz="2000" b="1" u="sng" dirty="0"/>
              <a:t>Wnioskodawcy</a:t>
            </a:r>
            <a:r>
              <a:rPr lang="pl-PL" altLang="pl-PL" sz="2000" b="1" u="sng" dirty="0" smtClean="0"/>
              <a:t>:</a:t>
            </a:r>
          </a:p>
          <a:p>
            <a:pPr eaLnBrk="0" hangingPunct="0">
              <a:lnSpc>
                <a:spcPct val="150000"/>
              </a:lnSpc>
            </a:pPr>
            <a:endParaRPr lang="pl-PL" altLang="pl-PL" sz="2000" b="1" u="sng" dirty="0"/>
          </a:p>
          <a:p>
            <a:pPr algn="just">
              <a:buFont typeface="Wingdings" pitchFamily="2" charset="2"/>
              <a:buChar char="Ø"/>
            </a:pPr>
            <a:r>
              <a:rPr lang="pl-PL" sz="2000" dirty="0"/>
              <a:t> </a:t>
            </a:r>
            <a:r>
              <a:rPr lang="pl-PL" sz="2000" dirty="0" smtClean="0"/>
              <a:t> </a:t>
            </a:r>
            <a:r>
              <a:rPr lang="pl-PL" sz="2000" dirty="0" smtClean="0"/>
              <a:t>jednostki </a:t>
            </a:r>
            <a:r>
              <a:rPr lang="pl-PL" sz="2000" dirty="0" smtClean="0"/>
              <a:t>samorządu terytorialnego ich związki i </a:t>
            </a:r>
            <a:r>
              <a:rPr lang="pl-PL" sz="2000" dirty="0" smtClean="0"/>
              <a:t>stowarzyszenia</a:t>
            </a:r>
          </a:p>
          <a:p>
            <a:pPr algn="just"/>
            <a:endParaRPr lang="pl-PL" sz="2000" dirty="0" smtClean="0"/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/>
              <a:t> </a:t>
            </a:r>
            <a:r>
              <a:rPr lang="pl-PL" sz="2000" dirty="0" smtClean="0"/>
              <a:t> jednostki </a:t>
            </a:r>
            <a:r>
              <a:rPr lang="pl-PL" sz="2000" dirty="0" smtClean="0"/>
              <a:t>organizacyjne powołane do wykonywania zadań leżących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 smtClean="0"/>
              <a:t>kompetencji samorządów (gminne, powiatowe i wojewódzkie samorządowe jednostki organizacyjne</a:t>
            </a:r>
            <a:r>
              <a:rPr lang="pl-PL" sz="2000" dirty="0" smtClean="0"/>
              <a:t>)</a:t>
            </a:r>
          </a:p>
          <a:p>
            <a:pPr algn="just"/>
            <a:r>
              <a:rPr lang="pl-PL" sz="2000" dirty="0" smtClean="0"/>
              <a:t> </a:t>
            </a:r>
            <a:endParaRPr lang="pl-PL" sz="2000" dirty="0" smtClean="0"/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/>
              <a:t> </a:t>
            </a:r>
            <a:r>
              <a:rPr lang="pl-PL" sz="2000" dirty="0" smtClean="0"/>
              <a:t>zarządcy </a:t>
            </a:r>
            <a:r>
              <a:rPr lang="pl-PL" sz="2000" dirty="0" smtClean="0"/>
              <a:t>infrastruktury (w tym dworcowej) lub przewoźnicy kolejowi zgodnie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 smtClean="0"/>
              <a:t>ustawą z dnia 28 marca 2003 r. o transporcie kolejowym (Dz. U. nr 86, poz. 789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ze </a:t>
            </a:r>
            <a:r>
              <a:rPr lang="pl-PL" sz="2000" dirty="0" smtClean="0"/>
              <a:t>zmianami) – spółki akcyjne, spółki z ograniczoną </a:t>
            </a:r>
            <a:r>
              <a:rPr lang="pl-PL" sz="2000" dirty="0" smtClean="0"/>
              <a:t>odpowiedzialnością</a:t>
            </a:r>
            <a:endParaRPr lang="pl-PL" sz="2000" dirty="0" smtClean="0"/>
          </a:p>
          <a:p>
            <a:pPr>
              <a:buFont typeface="Wingdings" pitchFamily="2" charset="2"/>
              <a:buChar char="Ø"/>
            </a:pP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6099</TotalTime>
  <Words>1082</Words>
  <Application>Microsoft Office PowerPoint</Application>
  <PresentationFormat>Pokaz na ekranie (4:3)</PresentationFormat>
  <Paragraphs>233</Paragraphs>
  <Slides>16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 Zintegrowane Inwestycje Terytorialne Wrocławskiego Obszaru Funkcjonalnego  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agataorzechowska@o2.pl</dc:creator>
  <cp:lastModifiedBy>umdadz01</cp:lastModifiedBy>
  <cp:revision>637</cp:revision>
  <dcterms:created xsi:type="dcterms:W3CDTF">2015-04-22T07:48:15Z</dcterms:created>
  <dcterms:modified xsi:type="dcterms:W3CDTF">2016-12-12T12:29:18Z</dcterms:modified>
</cp:coreProperties>
</file>