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6" r:id="rId3"/>
    <p:sldId id="307" r:id="rId4"/>
    <p:sldId id="293" r:id="rId5"/>
    <p:sldId id="308" r:id="rId6"/>
    <p:sldId id="267" r:id="rId7"/>
    <p:sldId id="272" r:id="rId8"/>
    <p:sldId id="268" r:id="rId9"/>
    <p:sldId id="283" r:id="rId10"/>
    <p:sldId id="274" r:id="rId11"/>
    <p:sldId id="285" r:id="rId12"/>
    <p:sldId id="287" r:id="rId13"/>
    <p:sldId id="310" r:id="rId14"/>
    <p:sldId id="276" r:id="rId15"/>
    <p:sldId id="288" r:id="rId16"/>
    <p:sldId id="273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DB941"/>
    <a:srgbClr val="9BCB6B"/>
    <a:srgbClr val="4F81BD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244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6501CD6-8E8D-4867-8DFD-A8D32782A711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DB7632-40EB-42F5-8781-4EEC2A4D0C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7B280A2-3A05-4DE3-85EC-D9CA41942EEA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28D6C05-299C-4711-BDAC-E3F89BF68F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D9BF7D-2D59-4364-8F62-F2BD200D6FD4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7F6D23-9430-4BDC-A43B-28841B656755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48BB88-8FA5-4B5C-A7B9-34B609AAE2DE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EA95E-166F-488C-B0E8-D4912C867769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416B8F-2734-4CF9-8A14-9D63F675C3DA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CEF608-01D3-47D7-9B29-9FD7AEE3FC9F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859C0D-9032-486F-9546-C6FA8093904C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38EB9-1EC8-47D5-90C6-ACA07A88CA31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F38EB9-1EC8-47D5-90C6-ACA07A88CA31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260AE1-AC75-4D05-B982-91D956C3BF50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AB04-83F4-42E4-B4CA-51BB306DCC5D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6DFB-6DC5-4EEC-8E53-112B62A3DA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CCB00-E2F2-4774-BC06-16390B5C7288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E688-6F75-4B13-8D24-530A2C0135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0902E-969B-4672-BA8E-C84052EDB468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5622-7CFF-4AE7-B0E1-C46F9134FE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65BE-93CC-4E47-924A-AEFE641A0C4D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44BC0-937D-49FC-968D-04F48CE09A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ECD5-ECFA-454F-8C36-E47C4C5DE4F3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2FDC-BD48-4BD3-8310-C5252C27DD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1D33-22A3-44E5-A37A-B60029B01E35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E243-567C-4796-81C3-BB7F4C7570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FD2C-0DA0-4C22-9A4D-F18177FC25F7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C02F-3C80-4A3B-AA5D-57A8250253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D5B39-1A62-496E-897C-F47A84BB2C81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1D4B1-41DE-45A9-B66E-7C60B81B8B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8AE0-CEA5-48F4-A771-EC32F40A191E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5EE1-0861-4104-B42D-C729DA4408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FC19-E9E0-4D6D-BE99-D3A75C245D0B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A765F-415C-42D2-9535-0B00749569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C7436-3B4A-4268-8B94-8F8D4D4F363A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B628-C3A0-4E1F-9C1E-3DD7EE5739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CDCBE-0D80-42BA-9358-6BC3170D1745}" type="datetimeFigureOut">
              <a:rPr lang="pl-PL"/>
              <a:pPr>
                <a:defRPr/>
              </a:pPr>
              <a:t>2016-12-12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5AC1A2-464E-403B-AC83-F069B1047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857375"/>
            <a:ext cx="9144000" cy="2214563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228601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Nabór </a:t>
            </a:r>
            <a:r>
              <a:rPr lang="pl-PL" b="1" dirty="0" smtClean="0"/>
              <a:t>5.2.2 </a:t>
            </a:r>
            <a:r>
              <a:rPr lang="pl-PL" b="1" dirty="0" smtClean="0"/>
              <a:t>_ </a:t>
            </a:r>
            <a:r>
              <a:rPr lang="pl-PL" sz="3600" b="1" dirty="0" smtClean="0"/>
              <a:t>typ </a:t>
            </a:r>
            <a:r>
              <a:rPr lang="pl-PL" sz="3600" b="1" dirty="0" smtClean="0"/>
              <a:t>B  </a:t>
            </a:r>
            <a:r>
              <a:rPr lang="pl-PL" b="1" dirty="0" smtClean="0"/>
              <a:t>                                                                                                                    </a:t>
            </a:r>
            <a:r>
              <a:rPr lang="pl-PL" b="1" dirty="0" smtClean="0"/>
              <a:t>System </a:t>
            </a:r>
            <a:r>
              <a:rPr lang="pl-PL" b="1" dirty="0" smtClean="0"/>
              <a:t>transportu kolejowego – ZIT </a:t>
            </a:r>
            <a:r>
              <a:rPr lang="pl-PL" b="1" dirty="0" smtClean="0"/>
              <a:t>WrOF</a:t>
            </a:r>
            <a:r>
              <a:rPr lang="pl-PL" b="1" dirty="0" smtClean="0"/>
              <a:t>: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000" b="1"/>
              <a:t>Kryteria ocena zgodności projektu ze Strategią ZIT WrOF – 50% wszystkich możliwych punktów</a:t>
            </a:r>
            <a:r>
              <a:rPr lang="pl-PL" altLang="pl-PL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857364"/>
          <a:ext cx="8501120" cy="300039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62730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23,5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 </a:t>
                      </a: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baseline="0" dirty="0" smtClean="0">
                          <a:effectLst/>
                          <a:latin typeface="+mn-lt"/>
                        </a:rPr>
                        <a:t>4,7 </a:t>
                      </a:r>
                      <a:r>
                        <a:rPr lang="pl-PL" sz="1800" b="1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214950"/>
            <a:ext cx="8501063" cy="129266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min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. </a:t>
            </a:r>
            <a:r>
              <a:rPr lang="pl-PL" b="1" kern="50" dirty="0" smtClean="0">
                <a:solidFill>
                  <a:schemeClr val="bg1"/>
                </a:solidFill>
                <a:latin typeface="+mn-lt"/>
              </a:rPr>
              <a:t>7,05 </a:t>
            </a:r>
            <a:r>
              <a:rPr lang="pl-PL" b="1" kern="50" dirty="0">
                <a:solidFill>
                  <a:schemeClr val="bg1"/>
                </a:solidFill>
                <a:latin typeface="+mn-lt"/>
              </a:rPr>
              <a:t>pkt</a:t>
            </a:r>
            <a:r>
              <a:rPr lang="pl-PL" kern="50" dirty="0">
                <a:solidFill>
                  <a:schemeClr val="bg1"/>
                </a:solidFill>
                <a:latin typeface="+mn-lt"/>
              </a:rPr>
              <a:t>.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  (tj. </a:t>
            </a:r>
            <a:r>
              <a:rPr lang="pl-PL" sz="2000" kern="50" dirty="0">
                <a:solidFill>
                  <a:schemeClr val="bg1"/>
                </a:solidFill>
                <a:latin typeface="+mn-lt"/>
              </a:rPr>
              <a:t>15%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 możliwej do uzyskania oceny maksymalnej)-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odrzucenia wniosku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143000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>
                <a:solidFill>
                  <a:srgbClr val="FFC000"/>
                </a:solidFill>
              </a:rPr>
              <a:t>6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szczegółowych.</a:t>
            </a: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>
                <a:solidFill>
                  <a:schemeClr val="bg1"/>
                </a:solidFill>
              </a:rPr>
              <a:t>opisowy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chemeClr val="bg1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000125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500174"/>
          <a:ext cx="8572560" cy="5000661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786082"/>
                <a:gridCol w="5786478"/>
              </a:tblGrid>
              <a:tr h="10363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92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1.1 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Minimalizacja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problemu wiodącego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zminimalizowania wiodącego problemu zdiagnozowanego w Strategii ZIT WrOF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 pkt.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WrOF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63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1.2 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 Poprawa bezpieczeństwa 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obejmuje zwiększenia bezpieczeństwa lub brak informacji w tym zakresie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 pkt.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 zwiększenie bezpieczeństwa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np. przejścia dla pieszych, zwiększenie widoczności: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pkt.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08371">
                <a:tc>
                  <a:txBody>
                    <a:bodyPr/>
                    <a:lstStyle/>
                    <a:p>
                      <a:pPr algn="l"/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Pozytywny wpływ na środowisko naturalne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zakłada oszczędności energetycznej i/lub ograniczenia emisji gazów cieplarnianych:  0 pkt.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przewiduje oszczędność energetyczną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i/lub ograniczenie emisji gazów cieplarnianych: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pkt.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500" y="1000125"/>
            <a:ext cx="8215313" cy="296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428736"/>
          <a:ext cx="8572560" cy="4384617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1928826"/>
                <a:gridCol w="6643734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1.4 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Stan techniczny  budynków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pl-PL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stopień zużycia budynku nie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przekracza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40%:    0 pkt.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stopień zużycia technicznego  budynku w przedziale od 40% do 60% włącznie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: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1 pkt.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topień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zużycia technicznego budynku powyżej 60%: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  2 pkt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1.5  Multimodalność projektu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spełnia żadnego z warunków multimodalności :  0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spełnia tylko jeden z warunków multimodalności :   2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spełnia dwa warunki </a:t>
                      </a: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multimodalności: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4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75394"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  Zgodność z programem rewitalizacji 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pl-PL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400" dirty="0" smtClean="0">
                          <a:latin typeface="+mn-lt"/>
                          <a:ea typeface="Times New Roman"/>
                          <a:cs typeface="Times New Roman"/>
                        </a:rPr>
                        <a:t>projekt nie jest zgodny z programem rewitalizacji gminy na obszarze której jest realizowany:    0 pkt.</a:t>
                      </a: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pl-PL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400" dirty="0" smtClean="0">
                          <a:latin typeface="+mn-lt"/>
                          <a:ea typeface="Times New Roman"/>
                          <a:cs typeface="Times New Roman"/>
                        </a:rPr>
                        <a:t>projekt </a:t>
                      </a:r>
                      <a:r>
                        <a:rPr lang="pl-PL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jest zgodny z programem rewitalizacji </a:t>
                      </a:r>
                      <a:r>
                        <a:rPr lang="pl-PL" sz="1400" dirty="0" smtClean="0">
                          <a:latin typeface="+mn-lt"/>
                          <a:ea typeface="Times New Roman"/>
                          <a:cs typeface="Times New Roman"/>
                        </a:rPr>
                        <a:t>gminy na obszarze której jest realizowany</a:t>
                      </a:r>
                      <a:r>
                        <a:rPr lang="pl-PL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:   1,5 pkt.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pl-PL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813" y="1000125"/>
            <a:ext cx="7786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u="sng" dirty="0" smtClean="0">
                <a:latin typeface="+mn-lt"/>
              </a:rPr>
              <a:t>Kryterium 2: </a:t>
            </a:r>
            <a:r>
              <a:rPr lang="pl-PL" sz="2000" b="1" u="sng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2000" b="1" u="sng" dirty="0" err="1" smtClean="0">
                <a:latin typeface="+mn-lt"/>
              </a:rPr>
              <a:t>WrOF</a:t>
            </a:r>
            <a:endParaRPr lang="pl-PL" altLang="pl-PL" sz="2000" u="sng" dirty="0" smtClean="0">
              <a:latin typeface="+mn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14282" y="1857364"/>
          <a:ext cx="8643997" cy="440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644"/>
                <a:gridCol w="5929353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Wyszczególnienie</a:t>
                      </a:r>
                      <a:endParaRPr lang="pl-PL" sz="16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+mn-lt"/>
                          <a:ea typeface="Times New Roman"/>
                          <a:cs typeface="Arial"/>
                        </a:rPr>
                        <a:t>Liczba przebudowanych / odnowionych dworców kolejowych  [szt.]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0 pkt. </a:t>
                      </a:r>
                      <a:r>
                        <a:rPr lang="pl-PL" sz="1600" kern="50" baseline="0" dirty="0" smtClean="0">
                          <a:effectLst/>
                        </a:rPr>
                        <a:t> </a:t>
                      </a:r>
                      <a:r>
                        <a:rPr lang="pl-PL" sz="1600" kern="50" dirty="0" smtClean="0">
                          <a:effectLst/>
                        </a:rPr>
                        <a:t> </a:t>
                      </a:r>
                      <a:endParaRPr lang="pl-PL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25% </a:t>
                      </a:r>
                      <a:r>
                        <a:rPr lang="pl-PL" sz="1600" kern="50" dirty="0" smtClean="0">
                          <a:effectLst/>
                        </a:rPr>
                        <a:t>maksymalnej oceny </a:t>
                      </a:r>
                      <a:endParaRPr lang="pl-PL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Arial"/>
                        </a:rPr>
                        <a:t>Nie dotyczy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50% maksymalnej oceny </a:t>
                      </a:r>
                      <a:endParaRPr lang="pl-PL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0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100% maksymalnej oceny </a:t>
                      </a:r>
                      <a:endParaRPr lang="pl-PL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Arial"/>
                        </a:rPr>
                        <a:t>2 i więcej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98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Waga danego wskaźnika</a:t>
                      </a:r>
                      <a:endParaRPr lang="pl-PL" sz="1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i="1" dirty="0" smtClean="0">
                          <a:latin typeface="Calibri"/>
                          <a:ea typeface="Times New Roman"/>
                          <a:cs typeface="Arial"/>
                        </a:rPr>
                        <a:t>100 </a:t>
                      </a:r>
                      <a:r>
                        <a:rPr lang="pl-PL" sz="2000" b="1" i="1" dirty="0"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31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Ocena: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(max </a:t>
                      </a:r>
                      <a:r>
                        <a:rPr lang="pl-PL" sz="1600" kern="50" dirty="0" smtClean="0">
                          <a:effectLst/>
                        </a:rPr>
                        <a:t>18,8  </a:t>
                      </a:r>
                      <a:r>
                        <a:rPr lang="pl-PL" sz="1600" kern="50" dirty="0">
                          <a:effectLst/>
                        </a:rPr>
                        <a:t>pkt. – 100</a:t>
                      </a:r>
                      <a:r>
                        <a:rPr lang="pl-PL" sz="1600" kern="50" dirty="0" smtClean="0">
                          <a:effectLst/>
                        </a:rPr>
                        <a:t>%)</a:t>
                      </a:r>
                      <a:endParaRPr lang="pl-PL" sz="1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  <a:cs typeface="Arial"/>
                        </a:rPr>
                        <a:t>18,8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u="sng" dirty="0" smtClean="0">
                <a:latin typeface="+mj-lt"/>
              </a:rPr>
              <a:t>Kryterium 3: </a:t>
            </a:r>
            <a:r>
              <a:rPr lang="pl-PL" sz="2000" b="1" u="sng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5750" y="3786188"/>
            <a:ext cx="8643938" cy="26622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na terenie danego ZIT</a:t>
            </a:r>
            <a:r>
              <a:rPr lang="pl-PL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i zostały sfinansowane ze </a:t>
            </a:r>
            <a:r>
              <a:rPr lang="pl-PL" sz="16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środków publicznych zewnętrznych</a:t>
            </a:r>
            <a:r>
              <a:rPr lang="pl-PL" sz="1600" dirty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projektu;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terytorium, uzależnienia realizacji jednego projektu od przeprowadzenia innego przedsięwzięcia itp.;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428736"/>
          <a:ext cx="8429684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780928"/>
                <a:gridCol w="5648756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0 pkt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Brak komplementarności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25 % </a:t>
                      </a:r>
                      <a:r>
                        <a:rPr lang="pl-PL" sz="1600" kern="50" dirty="0" err="1" smtClean="0">
                          <a:effectLst/>
                        </a:rPr>
                        <a:t>max</a:t>
                      </a:r>
                      <a:r>
                        <a:rPr lang="pl-PL" sz="1600" kern="50" dirty="0" smtClean="0">
                          <a:effectLst/>
                        </a:rPr>
                        <a:t>. oceny: </a:t>
                      </a:r>
                      <a:r>
                        <a:rPr lang="pl-PL" sz="1600" kern="50" dirty="0" smtClean="0">
                          <a:effectLst/>
                        </a:rPr>
                        <a:t>1,18  </a:t>
                      </a:r>
                      <a:r>
                        <a:rPr lang="pl-PL" sz="1600" kern="50" dirty="0" smtClean="0">
                          <a:effectLst/>
                        </a:rPr>
                        <a:t>pkt.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Projekt komplementarny z co najmniej </a:t>
                      </a:r>
                      <a:r>
                        <a:rPr lang="pl-PL" sz="1600" b="1" u="sng" kern="50" dirty="0" smtClean="0">
                          <a:effectLst/>
                        </a:rPr>
                        <a:t>jednym</a:t>
                      </a:r>
                      <a:r>
                        <a:rPr lang="pl-PL" sz="1600" u="sng" kern="50" dirty="0" smtClean="0">
                          <a:effectLst/>
                        </a:rPr>
                        <a:t> </a:t>
                      </a:r>
                      <a:r>
                        <a:rPr lang="pl-PL" sz="1600" kern="50" dirty="0">
                          <a:effectLst/>
                        </a:rPr>
                        <a:t>projektem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50 % </a:t>
                      </a:r>
                      <a:r>
                        <a:rPr lang="pl-PL" sz="1600" kern="50" dirty="0" err="1" smtClean="0">
                          <a:effectLst/>
                        </a:rPr>
                        <a:t>max</a:t>
                      </a:r>
                      <a:r>
                        <a:rPr lang="pl-PL" sz="1600" kern="50" dirty="0" smtClean="0">
                          <a:effectLst/>
                        </a:rPr>
                        <a:t>. oceny: </a:t>
                      </a:r>
                      <a:r>
                        <a:rPr lang="pl-PL" sz="1600" kern="50" dirty="0" smtClean="0">
                          <a:effectLst/>
                        </a:rPr>
                        <a:t>2,35  </a:t>
                      </a:r>
                      <a:r>
                        <a:rPr lang="pl-PL" sz="1600" kern="50" dirty="0" smtClean="0">
                          <a:effectLst/>
                        </a:rPr>
                        <a:t>pkt.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Projekt komplementarny z co najmniej </a:t>
                      </a:r>
                      <a:r>
                        <a:rPr lang="pl-PL" sz="1600" b="1" u="sng" kern="50" dirty="0" smtClean="0">
                          <a:effectLst/>
                        </a:rPr>
                        <a:t>dwoma</a:t>
                      </a:r>
                      <a:r>
                        <a:rPr lang="pl-PL" sz="1600" kern="50" dirty="0" smtClean="0">
                          <a:effectLst/>
                        </a:rPr>
                        <a:t> </a:t>
                      </a:r>
                      <a:r>
                        <a:rPr lang="pl-PL" sz="1600" kern="50" dirty="0">
                          <a:effectLst/>
                        </a:rPr>
                        <a:t>projektami, </a:t>
                      </a:r>
                      <a:r>
                        <a:rPr lang="pl-PL" sz="1600" kern="50" dirty="0" smtClean="0">
                          <a:effectLst/>
                        </a:rPr>
                        <a:t/>
                      </a:r>
                      <a:br>
                        <a:rPr lang="pl-PL" sz="1600" kern="50" dirty="0" smtClean="0">
                          <a:effectLst/>
                        </a:rPr>
                      </a:b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100</a:t>
                      </a:r>
                      <a:r>
                        <a:rPr lang="pl-PL" sz="1600" kern="50" baseline="0" dirty="0" smtClean="0">
                          <a:effectLst/>
                        </a:rPr>
                        <a:t> </a:t>
                      </a:r>
                      <a:r>
                        <a:rPr lang="pl-PL" sz="1600" kern="50" dirty="0" smtClean="0">
                          <a:effectLst/>
                        </a:rPr>
                        <a:t>% </a:t>
                      </a:r>
                      <a:r>
                        <a:rPr lang="pl-PL" sz="1600" kern="50" dirty="0" err="1" smtClean="0">
                          <a:effectLst/>
                        </a:rPr>
                        <a:t>max</a:t>
                      </a:r>
                      <a:r>
                        <a:rPr lang="pl-PL" sz="1600" kern="50" dirty="0" smtClean="0">
                          <a:effectLst/>
                        </a:rPr>
                        <a:t>. oceny: </a:t>
                      </a:r>
                      <a:r>
                        <a:rPr lang="pl-PL" sz="1600" kern="50" dirty="0" smtClean="0">
                          <a:effectLst/>
                        </a:rPr>
                        <a:t>4,7 </a:t>
                      </a:r>
                      <a:r>
                        <a:rPr lang="pl-PL" sz="1600" kern="50" dirty="0" smtClean="0">
                          <a:effectLst/>
                        </a:rPr>
                        <a:t>pkt.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Projekt komplementarny z co najmniej </a:t>
                      </a:r>
                      <a:r>
                        <a:rPr lang="pl-PL" sz="1600" b="1" u="sng" kern="50" dirty="0" smtClean="0">
                          <a:effectLst/>
                        </a:rPr>
                        <a:t>czterema</a:t>
                      </a:r>
                      <a:r>
                        <a:rPr lang="pl-PL" sz="1600" b="1" kern="50" dirty="0" smtClean="0">
                          <a:effectLst/>
                        </a:rPr>
                        <a:t> </a:t>
                      </a:r>
                      <a:r>
                        <a:rPr lang="pl-PL" sz="1600" kern="50" dirty="0">
                          <a:effectLst/>
                        </a:rPr>
                        <a:t>projektami, </a:t>
                      </a:r>
                      <a:r>
                        <a:rPr lang="pl-PL" sz="1600" kern="50" dirty="0" smtClean="0">
                          <a:effectLst/>
                        </a:rPr>
                        <a:t/>
                      </a:r>
                      <a:br>
                        <a:rPr lang="pl-PL" sz="1600" kern="50" dirty="0" smtClean="0">
                          <a:effectLst/>
                        </a:rPr>
                      </a:b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Ocena</a:t>
                      </a:r>
                      <a:r>
                        <a:rPr lang="pl-PL" sz="1600" kern="50" dirty="0" smtClean="0">
                          <a:effectLst/>
                        </a:rPr>
                        <a:t>:</a:t>
                      </a:r>
                      <a:r>
                        <a:rPr lang="pl-PL" sz="1600" kern="50" baseline="0" dirty="0">
                          <a:effectLst/>
                        </a:rPr>
                        <a:t> </a:t>
                      </a:r>
                      <a:r>
                        <a:rPr lang="pl-PL" sz="1600" kern="50" baseline="0" dirty="0" smtClean="0">
                          <a:effectLst/>
                        </a:rPr>
                        <a:t> </a:t>
                      </a:r>
                      <a:r>
                        <a:rPr lang="pl-PL" sz="1600" kern="50" dirty="0" smtClean="0">
                          <a:effectLst/>
                        </a:rPr>
                        <a:t>(</a:t>
                      </a:r>
                      <a:r>
                        <a:rPr lang="pl-PL" sz="1600" kern="50" dirty="0">
                          <a:effectLst/>
                        </a:rPr>
                        <a:t>max </a:t>
                      </a:r>
                      <a:r>
                        <a:rPr lang="pl-PL" sz="1600" kern="50" dirty="0" smtClean="0">
                          <a:effectLst/>
                        </a:rPr>
                        <a:t>4,7 </a:t>
                      </a:r>
                      <a:r>
                        <a:rPr lang="pl-PL" sz="1600" kern="50" dirty="0">
                          <a:effectLst/>
                        </a:rPr>
                        <a:t>pkt. – 100</a:t>
                      </a:r>
                      <a:r>
                        <a:rPr lang="pl-PL" sz="1600" kern="50" dirty="0" smtClean="0">
                          <a:effectLst/>
                        </a:rPr>
                        <a:t>%)</a:t>
                      </a:r>
                      <a:endParaRPr lang="pl-PL" sz="16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813" y="1714500"/>
            <a:ext cx="77597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/>
          </a:p>
          <a:p>
            <a:pPr algn="ctr">
              <a:lnSpc>
                <a:spcPct val="150000"/>
              </a:lnSpc>
            </a:pPr>
            <a:r>
              <a:rPr lang="pl-PL" altLang="pl-PL" sz="4000"/>
              <a:t>Dziękujemy za uwagę</a:t>
            </a:r>
            <a:r>
              <a:rPr lang="pl-PL" altLang="pl-PL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313" y="4786313"/>
            <a:ext cx="8429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b="1" dirty="0"/>
              <a:t>KONTAKT:</a:t>
            </a:r>
            <a:endParaRPr lang="pl-PL" sz="1600" dirty="0"/>
          </a:p>
          <a:p>
            <a:pPr eaLnBrk="0" hangingPunct="0">
              <a:defRPr/>
            </a:pPr>
            <a:r>
              <a:rPr lang="pl-PL" sz="1600" dirty="0"/>
              <a:t>Wydział Zarządzania Funduszami UMW / ZIT </a:t>
            </a:r>
            <a:r>
              <a:rPr lang="pl-PL" sz="1600" dirty="0" err="1"/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</a:t>
            </a:r>
            <a:r>
              <a:rPr lang="pl-PL" sz="1600" dirty="0" smtClean="0"/>
              <a:t>87 50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dirty="0" err="1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eaLnBrk="0" hangingPunct="0">
              <a:defRPr/>
            </a:pPr>
            <a:r>
              <a:rPr lang="pl-PL" sz="1600" b="1" dirty="0" err="1"/>
              <a:t>www.zitwrof.pl</a:t>
            </a:r>
            <a:endParaRPr lang="pl-PL" sz="16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67175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>
              <a:lnSpc>
                <a:spcPct val="150000"/>
              </a:lnSpc>
            </a:pPr>
            <a:endParaRPr lang="pl-PL" altLang="pl-PL" b="1">
              <a:solidFill>
                <a:srgbClr val="44444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altLang="pl-PL"/>
              <a:t>To narzędzie wspierające wdrażanie strategii terytorialnych z wykorzystaniem możliwości finansowych, jakie dają Fundusze Europejskie w okresie 2014–2020</a:t>
            </a:r>
            <a:r>
              <a:rPr lang="pl-PL" altLang="pl-PL">
                <a:solidFill>
                  <a:srgbClr val="444444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endParaRPr lang="pl-PL" altLang="pl-PL">
              <a:solidFill>
                <a:srgbClr val="444444"/>
              </a:solidFill>
            </a:endParaRPr>
          </a:p>
          <a:p>
            <a:pPr>
              <a:lnSpc>
                <a:spcPct val="150000"/>
              </a:lnSpc>
            </a:pPr>
            <a:r>
              <a:rPr lang="pl-PL" altLang="pl-PL" b="1" u="sng">
                <a:solidFill>
                  <a:srgbClr val="444444"/>
                </a:solidFill>
              </a:rPr>
              <a:t>Celem ZIT jest m.in.: </a:t>
            </a:r>
          </a:p>
          <a:p>
            <a:pPr algn="just">
              <a:lnSpc>
                <a:spcPct val="150000"/>
              </a:lnSpc>
            </a:pPr>
            <a:r>
              <a:rPr lang="pl-PL" altLang="pl-PL">
                <a:solidFill>
                  <a:srgbClr val="444444"/>
                </a:solidFill>
              </a:rPr>
              <a:t>realizacja zintegrowanych projektów odpowiadających w sposób kompleksowy na potrzeby i problemy obszarów metropolitalnych oraz sprzyjanie ich rozwojowi, współpracy i integracji, przede wszystkim tam, gdzie skala problemów związanych z brakiem współpracy i komplementarności działań różnych jednostek administracyjnych jest największa. </a:t>
            </a:r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>
                <a:latin typeface="Aharoni" pitchFamily="2" charset="-79"/>
                <a:cs typeface="Aharoni" pitchFamily="2" charset="-79"/>
              </a:rPr>
              <a:t>Zintegrowane Inwestycje Terytorialne (ZIT) </a:t>
            </a:r>
            <a:r>
              <a:rPr lang="pl-PL" sz="2800" b="1" i="1">
                <a:latin typeface="Aharoni" pitchFamily="2" charset="-79"/>
                <a:cs typeface="Aharoni" pitchFamily="2" charset="-79"/>
              </a:rPr>
              <a:t>w Polsce</a:t>
            </a:r>
            <a:endParaRPr lang="pl-PL" sz="2800" i="1"/>
          </a:p>
          <a:p>
            <a:pPr algn="ctr">
              <a:lnSpc>
                <a:spcPct val="150000"/>
              </a:lnSpc>
            </a:pPr>
            <a:endParaRPr lang="pl-PL" altLang="pl-PL"/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W Polsce ZIT-y realizowane są </a:t>
            </a:r>
            <a:r>
              <a:rPr lang="pl-PL" b="1"/>
              <a:t>na terenie miast wojewódzkich</a:t>
            </a:r>
            <a:r>
              <a:rPr lang="pl-PL"/>
              <a:t> i powiązanych z nimi obszarach funkcjonalnych</a:t>
            </a:r>
          </a:p>
          <a:p>
            <a:pPr marL="269875" indent="-269875" eaLnBrk="0" hangingPunct="0"/>
            <a:endParaRPr lang="pl-PL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Poza ośrodkami wojewódzkimi ZIT-y mogą być realizowane także </a:t>
            </a:r>
            <a:r>
              <a:rPr lang="pl-PL" b="1"/>
              <a:t>na terenie miast  o charakterze regionalnym  i subregionalnym</a:t>
            </a:r>
          </a:p>
          <a:p>
            <a:pPr marL="269875" indent="-269875" eaLnBrk="0" hangingPunct="0"/>
            <a:endParaRPr lang="pl-PL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Ogółem w skład wszystkich ZIT-ów w Polsce wchodzi </a:t>
            </a:r>
            <a:r>
              <a:rPr lang="pl-PL" b="1"/>
              <a:t>350 gmin</a:t>
            </a:r>
          </a:p>
          <a:p>
            <a:pPr marL="269875" indent="-269875" eaLnBrk="0" hangingPunct="0"/>
            <a:endParaRPr lang="pl-PL" b="1"/>
          </a:p>
          <a:p>
            <a:pPr marL="269875" indent="-269875" eaLnBrk="0" hangingPunct="0">
              <a:buFont typeface="Wingdings" pitchFamily="2" charset="2"/>
              <a:buChar char="Ø"/>
            </a:pPr>
            <a:r>
              <a:rPr lang="pl-PL"/>
              <a:t>Łączny </a:t>
            </a:r>
            <a:r>
              <a:rPr lang="pl-PL" b="1"/>
              <a:t>budżet ZIT-ów to 3 748 000 000 €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400" b="1">
                <a:latin typeface="Aharoni" pitchFamily="2" charset="-79"/>
                <a:cs typeface="Aharoni" pitchFamily="2" charset="-79"/>
              </a:rPr>
              <a:t>Zintegrowane Inwestycje Terytorialne </a:t>
            </a:r>
            <a:r>
              <a:rPr lang="pl-PL" sz="2400" b="1" i="1">
                <a:latin typeface="Aharoni" pitchFamily="2" charset="-79"/>
                <a:cs typeface="Aharoni" pitchFamily="2" charset="-79"/>
              </a:rPr>
              <a:t>Wrocławskiego Obszaru Funkcjonalnego </a:t>
            </a:r>
            <a:r>
              <a:rPr lang="pl-PL" sz="3200" b="1" i="1">
                <a:latin typeface="Aharoni" pitchFamily="2" charset="-79"/>
                <a:cs typeface="Aharoni" pitchFamily="2" charset="-79"/>
              </a:rPr>
              <a:t>(</a:t>
            </a:r>
            <a:r>
              <a:rPr lang="pl-PL" sz="2400" b="1" i="1">
                <a:latin typeface="Aharoni" pitchFamily="2" charset="-79"/>
                <a:cs typeface="Aharoni" pitchFamily="2" charset="-79"/>
              </a:rPr>
              <a:t>ZIT WrOF</a:t>
            </a:r>
            <a:r>
              <a:rPr lang="pl-PL" sz="3200" b="1" i="1">
                <a:latin typeface="Aharoni" pitchFamily="2" charset="-79"/>
                <a:cs typeface="Aharoni" pitchFamily="2" charset="-79"/>
              </a:rPr>
              <a:t>)</a:t>
            </a:r>
            <a:endParaRPr lang="pl-PL" sz="2400" i="1"/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642938" y="1214438"/>
            <a:ext cx="8001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cs typeface="Aharoni" pitchFamily="2" charset="-79"/>
              </a:rPr>
              <a:t>Zintegrowane Inwestycje Terytorialne Wrocławskiego Obszaru Funkcjonalnego (ZIT WrOF) </a:t>
            </a:r>
            <a:r>
              <a:rPr lang="pl-PL" sz="2400" b="1" i="1">
                <a:cs typeface="Aharoni" pitchFamily="2" charset="-79"/>
              </a:rPr>
              <a:t>- zadania</a:t>
            </a:r>
            <a:endParaRPr lang="pl-PL" sz="2400" i="1"/>
          </a:p>
          <a:p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Wrocław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UMWD)</a:t>
            </a:r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wniosku)</a:t>
            </a:r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/>
              <a:t>WrOF</a:t>
            </a:r>
            <a:endParaRPr lang="pl-PL" sz="20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38" y="1143000"/>
            <a:ext cx="7854950" cy="1338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w ramach ZIT jest </a:t>
            </a:r>
            <a:r>
              <a:rPr lang="pl-PL" b="1" u="sng" dirty="0">
                <a:latin typeface="+mn-lt"/>
              </a:rPr>
              <a:t>Strategia ZIT WrOF.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dirty="0">
                <a:latin typeface="+mj-lt"/>
              </a:rPr>
              <a:t>Cel nadrzędny zdefiniowany w </a:t>
            </a:r>
            <a:r>
              <a:rPr lang="pl-PL" i="1" dirty="0">
                <a:latin typeface="+mj-lt"/>
              </a:rPr>
              <a:t>Strategii ZIT WrOF</a:t>
            </a:r>
            <a:r>
              <a:rPr lang="pl-PL" dirty="0">
                <a:latin typeface="+mj-lt"/>
              </a:rPr>
              <a:t>:</a:t>
            </a:r>
          </a:p>
          <a:p>
            <a:pPr algn="ctr" eaLnBrk="0" hangingPunct="0">
              <a:defRPr/>
            </a:pPr>
            <a:endParaRPr lang="pl-PL" sz="2000" b="1" dirty="0">
              <a:latin typeface="+mj-lt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75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88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63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2032000" y="4597400"/>
            <a:ext cx="428625" cy="763588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8" y="4786313"/>
            <a:ext cx="428625" cy="71437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37350" y="4605338"/>
            <a:ext cx="428625" cy="74612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142875" y="1000125"/>
            <a:ext cx="8858250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000" b="1" dirty="0"/>
              <a:t>Umiejscowienie działania </a:t>
            </a:r>
            <a:r>
              <a:rPr lang="pl-PL" altLang="pl-PL" sz="2000" b="1" dirty="0" smtClean="0"/>
              <a:t>5.2 </a:t>
            </a:r>
            <a:r>
              <a:rPr lang="pl-PL" altLang="pl-PL" sz="2000" b="1" dirty="0"/>
              <a:t>RPO WD w priorytetach ZIT WrOF</a:t>
            </a:r>
            <a:endParaRPr lang="pl-PL" altLang="pl-PL" sz="20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2844" y="1785926"/>
          <a:ext cx="8715435" cy="4782980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500198"/>
                <a:gridCol w="1928826"/>
                <a:gridCol w="1714512"/>
                <a:gridCol w="2000263"/>
              </a:tblGrid>
              <a:tr h="5485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120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1.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Zintegrowanie przestrzeni WrOF</a:t>
                      </a:r>
                      <a:endParaRPr lang="pl-PL" sz="16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1.1. Poprawa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dostępności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transportowej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zwiększenie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mobilności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regionalnej 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terenie WrOF</a:t>
                      </a:r>
                      <a:endParaRPr lang="pl-PL" sz="1600" b="1" u="none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1.1.2.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Zastąpienie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w szerokim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zakresie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samochodowej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komunikacji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indywidualnej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zintegrowaną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siecią transportu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900" dirty="0" smtClean="0">
                          <a:latin typeface="+mn-lt"/>
                          <a:ea typeface="Calibri"/>
                          <a:cs typeface="Calibri"/>
                        </a:rPr>
                        <a:t>niskoemisyjnego</a:t>
                      </a:r>
                      <a:endParaRPr lang="pl-PL" sz="1900" dirty="0" smtClean="0"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5.</a:t>
                      </a:r>
                      <a:endParaRPr lang="pl-PL" sz="18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TRANSPORT</a:t>
                      </a:r>
                      <a:endParaRPr lang="pl-PL" sz="18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5.2 </a:t>
                      </a:r>
                      <a:endParaRPr lang="pl-PL" sz="2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System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transportu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kolejowego</a:t>
                      </a:r>
                      <a:endParaRPr lang="pl-PL" sz="2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38" y="785813"/>
            <a:ext cx="7929562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 u="sng"/>
              <a:t>Alokacja finansowa ZIT WrOF</a:t>
            </a:r>
          </a:p>
          <a:p>
            <a:pPr eaLnBrk="0" hangingPunct="0"/>
            <a:endParaRPr lang="pl-PL" sz="200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285875"/>
            <a:ext cx="9144000" cy="657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36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/>
              <a:t>RPO WD  - ZIT WrOF: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5 </a:t>
            </a:r>
            <a:r>
              <a:rPr lang="pl-PL" sz="3000" dirty="0"/>
              <a:t>– </a:t>
            </a:r>
            <a:r>
              <a:rPr lang="pl-PL" sz="3000" dirty="0" smtClean="0"/>
              <a:t>TRANSPORT</a:t>
            </a:r>
            <a:r>
              <a:rPr lang="pl-PL" sz="3000" dirty="0" smtClean="0"/>
              <a:t> </a:t>
            </a:r>
            <a:r>
              <a:rPr lang="pl-PL" sz="3200" b="1" dirty="0" smtClean="0"/>
              <a:t>42</a:t>
            </a:r>
            <a:r>
              <a:rPr lang="pl-PL" sz="3200" b="1" dirty="0" smtClean="0"/>
              <a:t> </a:t>
            </a:r>
            <a:r>
              <a:rPr lang="pl-PL" sz="3200" b="1" dirty="0"/>
              <a:t>3</a:t>
            </a:r>
            <a:r>
              <a:rPr lang="pl-PL" sz="3200" b="1" dirty="0" smtClean="0"/>
              <a:t>00 </a:t>
            </a:r>
            <a:r>
              <a:rPr lang="pl-PL" sz="3200" b="1" dirty="0"/>
              <a:t>000 </a:t>
            </a:r>
            <a:r>
              <a:rPr lang="pl-PL" sz="3000" b="1" dirty="0"/>
              <a:t>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800" dirty="0" err="1" smtClean="0"/>
              <a:t>Poddziałanie</a:t>
            </a:r>
            <a:r>
              <a:rPr lang="pl-PL" sz="2800" dirty="0" smtClean="0"/>
              <a:t> </a:t>
            </a:r>
            <a:r>
              <a:rPr lang="pl-PL" sz="2800" dirty="0" smtClean="0"/>
              <a:t> </a:t>
            </a:r>
            <a:r>
              <a:rPr lang="pl-PL" sz="2800" dirty="0" smtClean="0"/>
              <a:t>5</a:t>
            </a:r>
            <a:r>
              <a:rPr lang="pl-PL" sz="2800" dirty="0" smtClean="0"/>
              <a:t>.2.2</a:t>
            </a:r>
            <a:r>
              <a:rPr lang="pl-PL" sz="2800" dirty="0" smtClean="0"/>
              <a:t>: </a:t>
            </a:r>
            <a:r>
              <a:rPr lang="pl-PL" sz="2800" b="1" dirty="0" smtClean="0"/>
              <a:t>17 </a:t>
            </a:r>
            <a:r>
              <a:rPr lang="pl-PL" sz="2800" b="1" dirty="0" smtClean="0"/>
              <a:t>300 </a:t>
            </a:r>
            <a:r>
              <a:rPr lang="pl-PL" sz="2800" b="1" dirty="0" smtClean="0"/>
              <a:t>000 €</a:t>
            </a:r>
            <a:endParaRPr lang="pl-PL" sz="2800" b="1" dirty="0"/>
          </a:p>
          <a:p>
            <a:pPr algn="ctr" eaLnBrk="0" hangingPunct="0">
              <a:lnSpc>
                <a:spcPct val="200000"/>
              </a:lnSpc>
            </a:pPr>
            <a:r>
              <a:rPr lang="pl-PL" sz="2000" u="sng" dirty="0"/>
              <a:t>Nabór </a:t>
            </a:r>
            <a:r>
              <a:rPr lang="pl-PL" sz="2000" u="sng" dirty="0" smtClean="0"/>
              <a:t>nr: </a:t>
            </a:r>
            <a:r>
              <a:rPr lang="pl-PL" sz="2000" u="sng" dirty="0" smtClean="0"/>
              <a:t>RPDS.05.02.02-IZ.00-02-213/16</a:t>
            </a:r>
            <a:endParaRPr lang="pl-PL" sz="2000" u="sng" dirty="0" smtClean="0"/>
          </a:p>
          <a:p>
            <a:pPr algn="ctr" eaLnBrk="0" hangingPunct="0">
              <a:lnSpc>
                <a:spcPct val="200000"/>
              </a:lnSpc>
            </a:pPr>
            <a:r>
              <a:rPr lang="pl-PL" sz="2400" b="1" dirty="0" smtClean="0"/>
              <a:t>1 </a:t>
            </a:r>
            <a:r>
              <a:rPr lang="pl-PL" sz="2400" b="1" dirty="0" smtClean="0"/>
              <a:t>020 469   </a:t>
            </a:r>
            <a:r>
              <a:rPr lang="pl-PL" sz="2400" b="1" dirty="0" smtClean="0"/>
              <a:t>€   </a:t>
            </a:r>
            <a:r>
              <a:rPr lang="pl-PL" sz="2400" b="1" dirty="0" smtClean="0"/>
              <a:t>(4 419 345,10 </a:t>
            </a:r>
            <a:r>
              <a:rPr lang="pl-PL" sz="2400" b="1" dirty="0" smtClean="0"/>
              <a:t>zł)</a:t>
            </a:r>
            <a:endParaRPr lang="pl-PL" sz="24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85750" y="785813"/>
            <a:ext cx="8572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Nabór wniosków w ramach podziałania </a:t>
            </a:r>
            <a:r>
              <a:rPr lang="pl-PL" altLang="pl-PL" sz="2400" b="1" dirty="0" smtClean="0"/>
              <a:t>5</a:t>
            </a:r>
            <a:r>
              <a:rPr lang="pl-PL" altLang="pl-PL" sz="2400" b="1" dirty="0" smtClean="0"/>
              <a:t>.2.2 </a:t>
            </a:r>
            <a:r>
              <a:rPr lang="pl-PL" altLang="pl-PL" sz="2400" b="1" dirty="0"/>
              <a:t>-  </a:t>
            </a:r>
            <a:r>
              <a:rPr lang="pl-PL" sz="2400" b="1" dirty="0"/>
              <a:t>ZIT WrOF:</a:t>
            </a:r>
          </a:p>
          <a:p>
            <a:pPr algn="ctr"/>
            <a:endParaRPr lang="pl-PL" altLang="pl-PL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0" y="1357298"/>
            <a:ext cx="87153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dirty="0">
                <a:solidFill>
                  <a:srgbClr val="7DB941"/>
                </a:solidFill>
              </a:rPr>
              <a:t> </a:t>
            </a:r>
            <a:r>
              <a:rPr lang="pl-PL" altLang="pl-PL" sz="2000" b="1" u="sng" dirty="0"/>
              <a:t>Wnioskodawcy</a:t>
            </a:r>
            <a:r>
              <a:rPr lang="pl-PL" altLang="pl-PL" sz="2000" b="1" u="sng" dirty="0" smtClean="0"/>
              <a:t>:</a:t>
            </a:r>
          </a:p>
          <a:p>
            <a:pPr eaLnBrk="0" hangingPunct="0">
              <a:lnSpc>
                <a:spcPct val="150000"/>
              </a:lnSpc>
            </a:pPr>
            <a:endParaRPr lang="pl-PL" altLang="pl-PL" sz="2000" b="1" u="sng" dirty="0"/>
          </a:p>
          <a:p>
            <a:pPr algn="just">
              <a:buFont typeface="Wingdings" pitchFamily="2" charset="2"/>
              <a:buChar char="Ø"/>
            </a:pPr>
            <a:r>
              <a:rPr lang="pl-PL" sz="2000" dirty="0"/>
              <a:t> </a:t>
            </a:r>
            <a:r>
              <a:rPr lang="pl-PL" sz="2000" dirty="0" smtClean="0"/>
              <a:t> </a:t>
            </a:r>
            <a:r>
              <a:rPr lang="pl-PL" sz="2000" dirty="0" smtClean="0"/>
              <a:t>jednostki </a:t>
            </a:r>
            <a:r>
              <a:rPr lang="pl-PL" sz="2000" dirty="0" smtClean="0"/>
              <a:t>samorządu terytorialnego ich związki i </a:t>
            </a:r>
            <a:r>
              <a:rPr lang="pl-PL" sz="2000" dirty="0" smtClean="0"/>
              <a:t>stowarzyszenia</a:t>
            </a:r>
          </a:p>
          <a:p>
            <a:pPr algn="just"/>
            <a:endParaRPr lang="pl-PL" sz="20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 jednostki </a:t>
            </a:r>
            <a:r>
              <a:rPr lang="pl-PL" sz="2000" dirty="0" smtClean="0"/>
              <a:t>organizacyjne powołane do wykonywania zadań leżących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 smtClean="0"/>
              <a:t>kompetencji samorządów (gminne, powiatowe i wojewódzkie samorządowe jednostki organizacyjne</a:t>
            </a:r>
            <a:r>
              <a:rPr lang="pl-PL" sz="2000" dirty="0" smtClean="0"/>
              <a:t>)</a:t>
            </a:r>
          </a:p>
          <a:p>
            <a:pPr algn="just"/>
            <a:r>
              <a:rPr lang="pl-PL" sz="2000" dirty="0" smtClean="0"/>
              <a:t> </a:t>
            </a:r>
            <a:endParaRPr lang="pl-PL" sz="20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zarządcy </a:t>
            </a:r>
            <a:r>
              <a:rPr lang="pl-PL" sz="2000" dirty="0" smtClean="0"/>
              <a:t>infrastruktury (w tym dworcowej) lub przewoźnicy kolejowi zgodnie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 smtClean="0"/>
              <a:t>ustawą z dnia 28 marca 2003 r. o transporcie kolejowym (Dz. U. nr 86, poz. 789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ze </a:t>
            </a:r>
            <a:r>
              <a:rPr lang="pl-PL" sz="2000" dirty="0" smtClean="0"/>
              <a:t>zmianami) – spółki akcyjne, spółki z ograniczoną </a:t>
            </a:r>
            <a:r>
              <a:rPr lang="pl-PL" sz="2000" dirty="0" smtClean="0"/>
              <a:t>odpowiedzialnością</a:t>
            </a:r>
            <a:endParaRPr lang="pl-PL" sz="2000" dirty="0" smtClean="0"/>
          </a:p>
          <a:p>
            <a:pPr>
              <a:buFont typeface="Wingdings" pitchFamily="2" charset="2"/>
              <a:buChar char="Ø"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</TotalTime>
  <Words>1082</Words>
  <Application>Microsoft Office PowerPoint</Application>
  <PresentationFormat>Pokaz na ekranie (4:3)</PresentationFormat>
  <Paragraphs>233</Paragraphs>
  <Slides>16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umdadz01</cp:lastModifiedBy>
  <cp:revision>637</cp:revision>
  <dcterms:created xsi:type="dcterms:W3CDTF">2015-04-22T07:48:15Z</dcterms:created>
  <dcterms:modified xsi:type="dcterms:W3CDTF">2016-12-12T12:29:18Z</dcterms:modified>
</cp:coreProperties>
</file>