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574" r:id="rId3"/>
    <p:sldId id="556" r:id="rId4"/>
    <p:sldId id="580" r:id="rId5"/>
    <p:sldId id="576" r:id="rId6"/>
    <p:sldId id="577" r:id="rId7"/>
    <p:sldId id="578" r:id="rId8"/>
    <p:sldId id="581" r:id="rId9"/>
    <p:sldId id="582" r:id="rId10"/>
    <p:sldId id="587" r:id="rId11"/>
    <p:sldId id="583" r:id="rId12"/>
    <p:sldId id="585" r:id="rId13"/>
    <p:sldId id="584" r:id="rId14"/>
    <p:sldId id="579" r:id="rId15"/>
    <p:sldId id="588" r:id="rId16"/>
    <p:sldId id="586" r:id="rId17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 varScale="1">
        <p:scale>
          <a:sx n="113" d="100"/>
          <a:sy n="113" d="100"/>
        </p:scale>
        <p:origin x="-22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80" d="100"/>
          <a:sy n="80" d="100"/>
        </p:scale>
        <p:origin x="-3912" y="-7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786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297731" y="4713645"/>
            <a:ext cx="6192687" cy="478459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pl-PL" sz="1400" dirty="0"/>
              <a:t>Maksymalny poziom dofinansowania UE na poziomie projektu wynosi: 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przypadku projektu nieobjętego pomocą publiczną – maksymalnie 85% kosztów kwalifikowalnych;</a:t>
            </a:r>
          </a:p>
          <a:p>
            <a:pPr lvl="0"/>
            <a:r>
              <a:rPr lang="pl-PL" sz="1400" dirty="0"/>
              <a:t>w przypadku projektu objętego pomocą publiczną – w wysokości wynikającej z reguł pomocy publicznej ale nie więcej niż 85%;</a:t>
            </a:r>
          </a:p>
          <a:p>
            <a:pPr lvl="0"/>
            <a:r>
              <a:rPr lang="pl-PL" sz="1400" dirty="0"/>
              <a:t>w rozumieniu Rozporządzenia Ministra Infrastruktury i Rozwoju z dnia 3 września 2015 r. w sprawie udzielania regionalnej pomocy inwestycyjnej w ramach regionalnych programów operacyjnych na lata 2014–2020</a:t>
            </a:r>
          </a:p>
          <a:p>
            <a:r>
              <a:rPr lang="pl-PL" sz="1400" dirty="0"/>
              <a:t> </a:t>
            </a:r>
          </a:p>
          <a:p>
            <a:r>
              <a:rPr lang="pl-PL" sz="1400" dirty="0"/>
              <a:t>Intensywność wsparcia dla poszczególnych beneficjentów:</a:t>
            </a:r>
          </a:p>
          <a:p>
            <a:pPr lvl="0"/>
            <a:r>
              <a:rPr lang="pl-PL" sz="1400" dirty="0"/>
              <a:t>dla mikro i małych przedsiębiorców – do 45% wydatków kwalifikujących się do objęcia wsparciem; </a:t>
            </a:r>
          </a:p>
          <a:p>
            <a:pPr lvl="0"/>
            <a:r>
              <a:rPr lang="pl-PL" sz="1400" dirty="0"/>
              <a:t>dla średnich przedsiębiorców – do  35% wydatków kwalifikujących się do objęcia wsparciem;</a:t>
            </a:r>
          </a:p>
          <a:p>
            <a:pPr lvl="0"/>
            <a:r>
              <a:rPr lang="pl-PL" sz="1400" dirty="0"/>
              <a:t>dla dużych przedsiębiorców – do  25% wydatków kwalifikujących się do objęcia wsparciem.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rozumieniu Rozporządzenia Ministra Infrastruktury i Rozwoju z dnia 20 października 2015 r. w sprawie udzielania pomocy inwestycyjnej na infrastrukturę sportową i wielofunkcyjną infrastrukturę rekreacyjną </a:t>
            </a:r>
            <a:br>
              <a:rPr lang="pl-PL" sz="1400" dirty="0"/>
            </a:br>
            <a:r>
              <a:rPr lang="pl-PL" sz="1400" dirty="0"/>
              <a:t>w ramach regionalnych programów operacyjnych na lata 2014–2020 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kwota pomocy nie przekracza różnicy między kosztami kwalifikowalnymi a zyskiem operacyjnym z inwestycji. Zysk operacyjny odlicza się od kosztów kwalifikowalnych </a:t>
            </a:r>
            <a:r>
              <a:rPr lang="pl-PL" sz="1400" i="1" dirty="0"/>
              <a:t>ex </a:t>
            </a:r>
            <a:r>
              <a:rPr lang="pl-PL" sz="1400" i="1" dirty="0" err="1"/>
              <a:t>ante</a:t>
            </a:r>
            <a:r>
              <a:rPr lang="pl-PL" sz="1400" dirty="0"/>
              <a:t>, na podstawie rozsądnych prognoz, albo przy użyciu mechanizmu wycofania. Operator infrastruktury ma prawo zatrzymać rozsądny zysk przez odnośny okres.</a:t>
            </a:r>
          </a:p>
          <a:p>
            <a:r>
              <a:rPr lang="pl-PL" sz="1400" dirty="0"/>
              <a:t>lub alternatywnie:</a:t>
            </a:r>
          </a:p>
          <a:p>
            <a:pPr lvl="0"/>
            <a:r>
              <a:rPr lang="pl-PL" sz="1400" u="sng" dirty="0"/>
              <a:t>tylko w przypadku pomocy nieprzekraczającej 1 mln EUR</a:t>
            </a:r>
            <a:r>
              <a:rPr lang="pl-PL" sz="1400" dirty="0"/>
              <a:t> – maksymalna kwota pomocy – 80 % kosztów kwalifikowalnych;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przypadku projektu objętego pomocą </a:t>
            </a:r>
            <a:r>
              <a:rPr lang="pl-PL" sz="1400" i="1" dirty="0"/>
              <a:t>de </a:t>
            </a:r>
            <a:r>
              <a:rPr lang="pl-PL" sz="1400" i="1" dirty="0" err="1"/>
              <a:t>minimis</a:t>
            </a:r>
            <a:r>
              <a:rPr lang="pl-PL" sz="1400" dirty="0"/>
              <a:t>, maksymalny poziom dofinansowania wyniesie 85% ale nie więcej niż równowartość 200 000 euro dla podmiotu na 3 lata podatkowe, z uwzględnieniem kwoty pomocy de </a:t>
            </a:r>
            <a:r>
              <a:rPr lang="pl-PL" sz="1400" dirty="0" err="1"/>
              <a:t>minimis</a:t>
            </a:r>
            <a:r>
              <a:rPr lang="pl-PL" sz="1400" dirty="0"/>
              <a:t> otrzymanej z innego źródła;</a:t>
            </a:r>
          </a:p>
          <a:p>
            <a:pPr lvl="0"/>
            <a:r>
              <a:rPr lang="pl-PL" sz="1400" dirty="0"/>
              <a:t>w przypadku projektu generującego dochód, dla którego dokonano wyliczenia luki finansowej – zgodnie z wyliczeniem, ale nie więcej niż 85%;</a:t>
            </a:r>
          </a:p>
          <a:p>
            <a:pPr lvl="0"/>
            <a:r>
              <a:rPr lang="pl-PL" sz="1400" dirty="0"/>
              <a:t>w przypadku projektu częściowo objętego pomocą publiczną, w części nie objętej tą pomocą, jeśli dla tej części dokonano wyliczenia luki finansowej – zgodnie z wyliczeniem ale nie więcej niż 85%, dla części objętej pomocą publiczną – w wysokości wynikającej z reguł pomocy publicznej ale nie więcej niż 85%;</a:t>
            </a:r>
          </a:p>
          <a:p>
            <a:pPr lvl="0"/>
            <a:r>
              <a:rPr lang="pl-PL" sz="1400" dirty="0"/>
              <a:t>dla projektu generującego dochód, w którym występuje pomoc publiczna nie wymieniona w art. 61 ust. 8 rozporządzenia ogólnego, wartość dofinansowania wyliczona za pomocą luki finansowej nie może przekroczyć poziomu wynikającego z zasad pomocy publicznej i nie więcej niż 85%.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sz="1600" dirty="0">
                <a:solidFill>
                  <a:prstClr val="black"/>
                </a:solidFill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</a:t>
            </a:r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sz="1400" i="1" dirty="0" smtClean="0"/>
          </a:p>
          <a:p>
            <a:r>
              <a:rPr lang="pl-PL" sz="1400" dirty="0"/>
              <a:t>Liczba parków krajobrazowych, rezerwatów przyrody, obszarów chronionego krajobrazu </a:t>
            </a:r>
            <a:r>
              <a:rPr lang="pl-PL" sz="1400" dirty="0" smtClean="0"/>
              <a:t>i </a:t>
            </a:r>
            <a:r>
              <a:rPr lang="pl-PL" sz="1400" dirty="0"/>
              <a:t>innych form ochrony przyrody, które otrzymały wsparcie.  </a:t>
            </a:r>
          </a:p>
          <a:p>
            <a:endParaRPr lang="pl-PL" sz="1400" i="1" dirty="0"/>
          </a:p>
          <a:p>
            <a:endParaRPr lang="pl-PL" sz="1400" i="1" dirty="0" smtClean="0"/>
          </a:p>
          <a:p>
            <a:endParaRPr lang="pl-PL" sz="1400" i="1" dirty="0"/>
          </a:p>
          <a:p>
            <a:endParaRPr lang="pl-PL" sz="1400" i="1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sz="1400" i="1" dirty="0" smtClean="0"/>
          </a:p>
          <a:p>
            <a:endParaRPr lang="pl-PL" sz="1400" i="1" dirty="0"/>
          </a:p>
          <a:p>
            <a:endParaRPr lang="pl-PL" sz="1400" i="1" dirty="0" smtClean="0"/>
          </a:p>
          <a:p>
            <a:endParaRPr lang="pl-PL" sz="1400" i="1" dirty="0"/>
          </a:p>
          <a:p>
            <a:endParaRPr lang="pl-PL" sz="1400" i="1" dirty="0" smtClean="0"/>
          </a:p>
          <a:p>
            <a:r>
              <a:rPr lang="pl-PL" sz="1400" i="1" dirty="0" smtClean="0"/>
              <a:t>Powierzchnia </a:t>
            </a:r>
            <a:r>
              <a:rPr lang="pl-PL" sz="1400" i="1" dirty="0"/>
              <a:t>odrestaurowanych lub utworzonych obszarów, mających na celu poprawę stanu ochrony gatunków zagrożonych. Operacje mogą być przeprowadzane zarówno w, jak i poza obszarami Natura 2000 i wpływać na poprawę stanu ochrony wybranych gatunków, </a:t>
            </a:r>
            <a:r>
              <a:rPr lang="pl-PL" sz="1400" i="1" dirty="0" smtClean="0"/>
              <a:t>siedlisk i </a:t>
            </a:r>
            <a:r>
              <a:rPr lang="pl-PL" sz="1400" i="1" dirty="0"/>
              <a:t>ekosystemów dla różnorodności biologicznej i prowadzenia usług ekosystemowych. Obszary, które otrzymały wsparcie wielokrotnie, powinny być liczone tylko raz.</a:t>
            </a:r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Prosimy zapoznać się zawsze z FAQ na www!!!</a:t>
            </a:r>
          </a:p>
          <a:p>
            <a:endParaRPr lang="pl-PL" altLang="pl-PL" b="1" u="sng" dirty="0"/>
          </a:p>
          <a:p>
            <a:r>
              <a:rPr lang="pl-PL" altLang="pl-PL" b="1" u="sng" dirty="0" smtClean="0"/>
              <a:t>Później dopiero kontakt z PIFE.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altLang="pl-PL" sz="1600" b="1" dirty="0" smtClean="0"/>
              <a:t>Na początek to co najważniejsze, co warunkuje  dofinansowanie Państwa projektów –  co odzwierciedlone jest także w  dostępowym kryterium oceny – CEL DZIAŁANIA;</a:t>
            </a:r>
          </a:p>
          <a:p>
            <a:r>
              <a:rPr lang="pl-PL" altLang="pl-PL" sz="1600" b="1" dirty="0" smtClean="0"/>
              <a:t>Każdy z projektów musi być z nim zgodny!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6150" y="785813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altLang="pl-PL" sz="1600" b="1" dirty="0" smtClean="0"/>
              <a:t>Następnie to co jest wspólne dla wszystkich z Państwa, czyli TYPY PROJEKTÓW:</a:t>
            </a:r>
          </a:p>
          <a:p>
            <a:endParaRPr lang="pl-PL" altLang="pl-PL" sz="1600" b="1" dirty="0" smtClean="0"/>
          </a:p>
          <a:p>
            <a:r>
              <a:rPr lang="pl-PL" altLang="pl-PL" sz="1600" b="1" dirty="0" smtClean="0"/>
              <a:t>Parki narodowe – w Programie krajowym </a:t>
            </a:r>
            <a:r>
              <a:rPr lang="pl-PL" altLang="pl-PL" sz="1600" b="1" dirty="0" err="1" smtClean="0"/>
              <a:t>POIiŚ</a:t>
            </a:r>
            <a:endParaRPr lang="pl-PL" altLang="pl-PL" sz="1600" b="1" dirty="0" smtClean="0"/>
          </a:p>
          <a:p>
            <a:endParaRPr lang="pl-PL" altLang="pl-PL" sz="1600" b="1" dirty="0" smtClean="0"/>
          </a:p>
          <a:p>
            <a:r>
              <a:rPr lang="pl-PL" altLang="pl-PL" sz="1600" b="1" dirty="0"/>
              <a:t>D</a:t>
            </a:r>
            <a:r>
              <a:rPr lang="pl-PL" altLang="pl-PL" sz="1600" b="1" dirty="0" smtClean="0"/>
              <a:t>efinicje</a:t>
            </a:r>
            <a:endParaRPr lang="pl-PL" altLang="pl-PL" sz="1600" b="1" dirty="0"/>
          </a:p>
          <a:p>
            <a:endParaRPr lang="pl-PL" altLang="pl-PL" sz="1600" b="1" dirty="0"/>
          </a:p>
          <a:p>
            <a:r>
              <a:rPr lang="pl-PL" altLang="pl-PL" sz="1600" b="1" dirty="0" smtClean="0"/>
              <a:t>Ochrona in-situ – </a:t>
            </a:r>
          </a:p>
          <a:p>
            <a:r>
              <a:rPr lang="pl-PL" altLang="pl-PL" sz="1600" b="1" dirty="0" smtClean="0"/>
              <a:t>Ochrona ex-situ - </a:t>
            </a:r>
          </a:p>
          <a:p>
            <a:r>
              <a:rPr lang="pl-PL" altLang="pl-PL" sz="1600" b="1" dirty="0" smtClean="0"/>
              <a:t>Przykłady do typów C </a:t>
            </a:r>
            <a:r>
              <a:rPr lang="pl-PL" altLang="pl-PL" sz="1600" b="1" dirty="0"/>
              <a:t>i </a:t>
            </a:r>
            <a:r>
              <a:rPr lang="pl-PL" altLang="pl-PL" sz="1600" b="1" dirty="0" smtClean="0"/>
              <a:t>D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pl-PL" altLang="pl-PL" sz="1400" b="1" u="sng" dirty="0" smtClean="0"/>
              <a:t>Tu pamiętamy, iż w przypadku realizacji projektu partnerskiego – partner musi pochodzić z listy beneficjentów;</a:t>
            </a:r>
          </a:p>
          <a:p>
            <a:r>
              <a:rPr lang="pl-PL" sz="1400" dirty="0" smtClean="0">
                <a:solidFill>
                  <a:prstClr val="black"/>
                </a:solidFill>
              </a:rPr>
              <a:t>Ogólnie warunki partnerstwa  opisane zostały w Regulaminie;</a:t>
            </a:r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Partnerem w projekcie może być tylko podmiot wymieniony w katalogu beneficjentów obowiązującym dla danego naboru. 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Zgodnie z art. 33, ust. 6 ustawy wdrożeniowej, porozumienie lub umowa 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str.1).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Udział partnerów i wniesienie zasobów ludzkich, organizacyjnych, technicznych lub finansowych, a także potencjału społecznego musi być adekwatny do celu projektu. 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Na poziomie składania wniosku – oświadczenie, że partner został wybrany zgodnie z ustawą.</a:t>
            </a:r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400" b="1" u="sng" dirty="0" smtClean="0"/>
          </a:p>
          <a:p>
            <a:endParaRPr lang="pl-PL" altLang="pl-PL" sz="1400" b="1" u="sng" dirty="0"/>
          </a:p>
          <a:p>
            <a:r>
              <a:rPr lang="pl-PL" altLang="pl-PL" sz="1400" b="1" u="sng" dirty="0" smtClean="0"/>
              <a:t>W przypadku naboru OSI – pamiętamy o wyborze konkretnego OSI w generatorze – o czym powiedzą koleżanki omawiając generator wniosków.</a:t>
            </a:r>
          </a:p>
          <a:p>
            <a:endParaRPr lang="pl-PL" altLang="pl-PL" sz="1400" b="1" u="sng" dirty="0" smtClean="0"/>
          </a:p>
          <a:p>
            <a:endParaRPr lang="pl-PL" altLang="pl-PL" sz="1400" b="1" u="sng" dirty="0"/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pl-PL" altLang="pl-PL" sz="1400" b="1" u="sng" dirty="0" smtClean="0"/>
              <a:t>Tu pamiętajmy o miejscu realizacji projektu (nie siedzibie wnioskodawcy);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400" dirty="0"/>
              <a:t>Jeżeli przy realizacji projektu zakłada się występowanie w projekcie zakresu/elementów noszących znamiona pomocy publicznej, to w takiej sytuacji istnieje możliwość realizacji projektów „mieszanych”, tzn. objętych w części pomocą publiczną (tj. w zakresie w jakim dot. działalności gospodarczej wnioskodawcy – np. odpłatne udostępnianie dla zwiedzających), a w części wsparciem niestanowiącym pomocy (tj. w zakresie prowadzonej działalności niegospodarczej  - działalności dot. ochrony bioróżnorodności). </a:t>
            </a:r>
          </a:p>
          <a:p>
            <a:r>
              <a:rPr lang="pl-PL" sz="1400" dirty="0"/>
              <a:t>W takich przypadkach wnioskodawca zobowiązany jest przedstawić metodologię wyodrębnienia elementów projektu przyporządkowanych do działalności gospodarczej i niegospodarczej wnioskodawcy. Przykładowo może to być proporcja liczoną powierzchnią, wielkością przychodów, wyodrębnienie wydatków.  </a:t>
            </a:r>
          </a:p>
          <a:p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r>
              <a:rPr lang="pl-PL" sz="1400" dirty="0"/>
              <a:t>Konsekwencją niedochowania powyższych warunków w okresie trwałości projektu może być częściowy lub całkowity zwrot dofinansowania.</a:t>
            </a:r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400" dirty="0"/>
              <a:t>Jeżeli przy realizacji projektu zakłada się występowanie w projekcie zakresu/elementów noszących znamiona pomocy publicznej, to w takiej sytuacji istnieje możliwość realizacji projektów „mieszanych”, tzn. objętych w części pomocą publiczną (tj. w zakresie w jakim dot. działalności gospodarczej wnioskodawcy – np. odpłatne udostępnianie dla zwiedzających), a w części wsparciem niestanowiącym pomocy (tj. w zakresie prowadzonej działalności niegospodarczej  - działalności dot. ochrony bioróżnorodności). </a:t>
            </a:r>
          </a:p>
          <a:p>
            <a:r>
              <a:rPr lang="pl-PL" sz="1400" dirty="0"/>
              <a:t>W takich przypadkach wnioskodawca zobowiązany jest przedstawić metodologię wyodrębnienia elementów projektu przyporządkowanych do działalności gospodarczej i niegospodarczej wnioskodawcy. Przykładowo może to być proporcja liczoną powierzchnią, wielkością przychodów, wyodrębnienie wydatków.  </a:t>
            </a:r>
          </a:p>
          <a:p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r>
              <a:rPr lang="pl-PL" sz="1400" dirty="0"/>
              <a:t>Konsekwencją niedochowania powyższych warunków w okresie trwałości projektu może być częściowy lub całkowity zwrot dofinansowania.</a:t>
            </a:r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2016-11-21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2016-11-21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429000"/>
            <a:ext cx="8496944" cy="2808312"/>
          </a:xfrm>
        </p:spPr>
        <p:txBody>
          <a:bodyPr>
            <a:normAutofit/>
          </a:bodyPr>
          <a:lstStyle/>
          <a:p>
            <a:r>
              <a:rPr lang="pl-PL" b="1" dirty="0" smtClean="0"/>
              <a:t>Podstawowe założenia konkursu </a:t>
            </a:r>
            <a:br>
              <a:rPr lang="pl-PL" b="1" dirty="0" smtClean="0"/>
            </a:br>
            <a:r>
              <a:rPr lang="pl-PL" b="1" dirty="0" smtClean="0"/>
              <a:t>w ramach działania 4.4 </a:t>
            </a:r>
            <a:br>
              <a:rPr lang="pl-PL" b="1" dirty="0" smtClean="0"/>
            </a:br>
            <a:r>
              <a:rPr lang="pl-PL" b="1" dirty="0" smtClean="0"/>
              <a:t>Ochrona </a:t>
            </a:r>
            <a:r>
              <a:rPr lang="pl-PL" b="1" dirty="0"/>
              <a:t>i udostępnianie zasobów przyrodniczych </a:t>
            </a:r>
            <a:r>
              <a:rPr lang="pl-PL" b="1" dirty="0" smtClean="0"/>
              <a:t>(typy projektów E,F)</a:t>
            </a:r>
            <a:endParaRPr lang="pl-PL" dirty="0"/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530666" y="856166"/>
            <a:ext cx="5643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400" b="1" dirty="0">
              <a:latin typeface="+mn-lt"/>
            </a:endParaRPr>
          </a:p>
          <a:p>
            <a:pPr algn="ctr" eaLnBrk="1" hangingPunct="1"/>
            <a:r>
              <a:rPr lang="pl-PL" altLang="pl-PL" sz="2400" b="1" dirty="0">
                <a:latin typeface="+mn-lt"/>
              </a:rPr>
              <a:t>Regionalny Program Operacyjny Województwa Dolnośląskiego 2014-2020</a:t>
            </a:r>
          </a:p>
        </p:txBody>
      </p:sp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Maksymalny poziom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dofinansowania: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85%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kosztów kwalifikowalnych;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latin typeface="+mn-lt"/>
              </a:rPr>
              <a:t>Minimalny wkład </a:t>
            </a:r>
            <a:r>
              <a:rPr lang="pl-PL" sz="2000" b="1" u="sng" dirty="0" smtClean="0">
                <a:latin typeface="+mn-lt"/>
              </a:rPr>
              <a:t>własny</a:t>
            </a:r>
            <a:r>
              <a:rPr lang="pl-PL" sz="2000" b="1" dirty="0" smtClean="0">
                <a:latin typeface="+mn-lt"/>
              </a:rPr>
              <a:t>: </a:t>
            </a:r>
            <a:r>
              <a:rPr lang="pl-PL" sz="2000" dirty="0" smtClean="0">
                <a:latin typeface="+mn-lt"/>
              </a:rPr>
              <a:t>15%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kosztów kwalifikowalnych</a:t>
            </a:r>
            <a:r>
              <a:rPr lang="pl-PL" sz="2000" dirty="0" smtClean="0">
                <a:latin typeface="+mn-lt"/>
              </a:rPr>
              <a:t>.</a:t>
            </a:r>
          </a:p>
          <a:p>
            <a:endParaRPr lang="pl-PL" sz="2000" dirty="0" smtClean="0">
              <a:latin typeface="+mn-lt"/>
            </a:endParaRPr>
          </a:p>
          <a:p>
            <a:pPr algn="just"/>
            <a:r>
              <a:rPr lang="pl-PL" sz="2000" dirty="0">
                <a:latin typeface="+mn-lt"/>
              </a:rPr>
              <a:t>W przypadku projektów objętych pomocą publiczną: zgodnie z właściwymi przepisami prawa unijnego i krajowego dotyczącego zasad udzielania tej pomocy, obowiązującymi w momencie udzielania wsparcia.</a:t>
            </a:r>
          </a:p>
          <a:p>
            <a:pPr algn="just"/>
            <a:endParaRPr lang="pl-PL" sz="2000" dirty="0"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Termin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, miejsce i forma składania wniosków o dofinansowanie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Wnioskodawca wypełnia wniosek o dofinansowanie za pośrednictwem aplikacji – Generator Wniosków - dostępny na stronie </a:t>
            </a:r>
            <a:r>
              <a:rPr lang="pl-PL" sz="2000" u="sng" dirty="0">
                <a:solidFill>
                  <a:prstClr val="black"/>
                </a:solidFill>
                <a:latin typeface="+mn-lt"/>
              </a:rPr>
              <a:t>https://snow-umwd.dolnyslask.pl/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terminie: </a:t>
            </a:r>
          </a:p>
          <a:p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od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godz. 8.00 dnia </a:t>
            </a:r>
            <a:r>
              <a:rPr lang="pl-PL" sz="2000" b="1" u="sng" dirty="0" smtClean="0">
                <a:latin typeface="+mn-lt"/>
              </a:rPr>
              <a:t>5 grudnia </a:t>
            </a:r>
            <a:r>
              <a:rPr lang="pl-PL" sz="2000" b="1" u="sng" dirty="0">
                <a:latin typeface="+mn-lt"/>
              </a:rPr>
              <a:t>2016 r. do godz. 15.00 dnia  </a:t>
            </a:r>
            <a:r>
              <a:rPr lang="pl-PL" sz="2000" b="1" u="sng" dirty="0" smtClean="0">
                <a:latin typeface="+mn-lt"/>
              </a:rPr>
              <a:t>10 stycznia 2017 </a:t>
            </a:r>
            <a:r>
              <a:rPr lang="pl-PL" sz="2000" b="1" u="sng" dirty="0">
                <a:latin typeface="+mn-lt"/>
              </a:rPr>
              <a:t>r.</a:t>
            </a:r>
            <a:r>
              <a:rPr lang="pl-PL" sz="2000" u="sng" dirty="0">
                <a:latin typeface="+mn-lt"/>
              </a:rPr>
              <a:t> </a:t>
            </a:r>
            <a:r>
              <a:rPr lang="pl-PL" sz="2000" u="sng" dirty="0" smtClean="0">
                <a:solidFill>
                  <a:prstClr val="black"/>
                </a:solidFill>
                <a:latin typeface="+mn-lt"/>
              </a:rPr>
              <a:t> </a:t>
            </a:r>
            <a:endParaRPr lang="pl-PL" sz="2000" u="sng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+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jeden </a:t>
            </a:r>
            <a:r>
              <a:rPr lang="pl-PL" sz="2000" dirty="0">
                <a:latin typeface="+mn-lt"/>
              </a:rPr>
              <a:t>egzemplarz </a:t>
            </a:r>
            <a:r>
              <a:rPr lang="pl-PL" sz="2000" dirty="0" smtClean="0">
                <a:latin typeface="+mn-lt"/>
              </a:rPr>
              <a:t>wydrukowanej z </a:t>
            </a:r>
            <a:r>
              <a:rPr lang="pl-PL" sz="2000" dirty="0">
                <a:latin typeface="+mn-lt"/>
              </a:rPr>
              <a:t>aplikacji </a:t>
            </a:r>
            <a:r>
              <a:rPr lang="pl-PL" sz="2000" dirty="0" smtClean="0">
                <a:latin typeface="+mn-lt"/>
              </a:rPr>
              <a:t>papierowej </a:t>
            </a:r>
            <a:r>
              <a:rPr lang="pl-PL" sz="2000" dirty="0">
                <a:latin typeface="+mn-lt"/>
              </a:rPr>
              <a:t>wersji </a:t>
            </a:r>
            <a:r>
              <a:rPr lang="pl-PL" sz="2000" dirty="0" smtClean="0">
                <a:latin typeface="+mn-lt"/>
              </a:rPr>
              <a:t>wniosku.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811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32812" y="1124744"/>
            <a:ext cx="82436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Wzór wniosku </a:t>
            </a:r>
          </a:p>
          <a:p>
            <a:pPr algn="just"/>
            <a:r>
              <a:rPr lang="pl-PL" sz="2000" dirty="0" smtClean="0">
                <a:latin typeface="+mn-lt"/>
              </a:rPr>
              <a:t>oraz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Kryteria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wyboru projektów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zostaną przedstawione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kolejnych prezentacjach.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Wzór umowy o dofinansowanie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projektu stanowi załącznik do Regulaminu.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Kwalifikowalność wydatków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</a:p>
          <a:p>
            <a:pPr algn="just"/>
            <a:r>
              <a:rPr lang="pl-PL" sz="2000" dirty="0" smtClean="0">
                <a:latin typeface="+mn-lt"/>
              </a:rPr>
              <a:t>Początkiem </a:t>
            </a:r>
            <a:r>
              <a:rPr lang="pl-PL" sz="2000" dirty="0">
                <a:latin typeface="+mn-lt"/>
              </a:rPr>
              <a:t>okresu kwalifikowalności wydatków jest 1 stycznia 2014.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(z zastrzeżeniem zapisów dot. pomocy publicznej (efektu zachęty)).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Najpóźniejszy termin złożenia ostatniego wniosku o płatność: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3.12.2018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r.</a:t>
            </a:r>
          </a:p>
          <a:p>
            <a:pPr algn="just"/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+mn-lt"/>
              </a:rPr>
              <a:t>Zgodnie z art. 37 ust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. 3 Ustawy wdrożeniowej nie może zostać wybrany do dofinansowania projekt, który został fizycznie ukończony lub w pełni zrealizowany przez złożeniem wniosku o dofinansowanie, niezależnie od tego czy wszystkie powiązane płatności zostały dokonane przez beneficjenta.</a:t>
            </a:r>
          </a:p>
        </p:txBody>
      </p:sp>
    </p:spTree>
    <p:extLst>
      <p:ext uri="{BB962C8B-B14F-4D97-AF65-F5344CB8AC3E}">
        <p14:creationId xmlns:p14="http://schemas.microsoft.com/office/powerpoint/2010/main" val="3606731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59063" y="92061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 ramach RPO WD 2014-2020 rozróżnia się następujące wskaźniki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obligatoryjne – wskaźniki ujęte 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dodatkowe – wskaźniki 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Wnioskodawca ma obowiązek uwzględnić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wskaźniki produktu oraz rezultatu bezpośredniego z listy wskaźników opisanych dla danego naboru, odpowiadające celowi projektu.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może określić inne, dodatkowe wskaźniki specyficzne dla danego projektu, o ile będzie to niezbędne dla prawidłowej realizacji projektu (tzw. wskaźniki projektowe).</a:t>
            </a:r>
          </a:p>
          <a:p>
            <a:r>
              <a:rPr lang="pl-PL" sz="20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1092811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348880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225689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Obligatoryjne wskaźniki produktu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4.4:</a:t>
            </a:r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wspartych form ochrony </a:t>
            </a:r>
            <a:r>
              <a:rPr lang="pl-PL" sz="2000" dirty="0" smtClean="0">
                <a:latin typeface="+mn-lt"/>
              </a:rPr>
              <a:t>przyrody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prstClr val="black"/>
                </a:solidFill>
                <a:latin typeface="+mn-lt"/>
              </a:rPr>
            </a:b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(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wartość docelowa na poziomie RPO 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– 37 szt.)</a:t>
            </a:r>
            <a:endParaRPr lang="pl-PL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latin typeface="+mn-lt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Długość </a:t>
            </a:r>
            <a:r>
              <a:rPr lang="pl-PL" sz="2000" dirty="0">
                <a:latin typeface="+mn-lt"/>
              </a:rPr>
              <a:t>utworzonych szlaków turystycznych [km]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Długość odnowionych szlaków turystycznych [km]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Długość </a:t>
            </a:r>
            <a:r>
              <a:rPr lang="pl-PL" sz="2000" dirty="0">
                <a:latin typeface="+mn-lt"/>
              </a:rPr>
              <a:t>wybudowanych dróg dla rowerów [km]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Długość przebudowanych dróg dla rowerów [km]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Długość wyznaczonych ścieżek rowerowych [km]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utworzonych punktów informacji turystycznej i </a:t>
            </a:r>
            <a:r>
              <a:rPr lang="pl-PL" sz="2000" dirty="0" err="1">
                <a:latin typeface="+mn-lt"/>
              </a:rPr>
              <a:t>infokiosków</a:t>
            </a:r>
            <a:r>
              <a:rPr lang="pl-PL" sz="2000" dirty="0">
                <a:latin typeface="+mn-lt"/>
              </a:rPr>
              <a:t> zapewniających obsługę w min. 2 językach obcych [szt.]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ośrodków prowadzących działalność w zakresie edukacji ekologicznej objętych wsparciem [szt.]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954906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2348880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225689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Obligatoryjny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wskaźnik rezultatu bezpośredniego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4.4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Powierzchnia siedlisk wspieranych w celu uzyskania lepszego statusu </a:t>
            </a:r>
            <a:r>
              <a:rPr lang="pl-PL" sz="2000" dirty="0" smtClean="0">
                <a:latin typeface="+mn-lt"/>
              </a:rPr>
              <a:t>ochrony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n-lt"/>
              </a:rPr>
            </a:b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(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wartość docelowa na poziomie RPO – 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77 ha).</a:t>
            </a: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endParaRPr lang="pl-PL" sz="20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endParaRPr lang="pl-PL" sz="2000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  <a:cs typeface="Arial" pitchFamily="34" charset="0"/>
              </a:rPr>
              <a:t>Za </a:t>
            </a:r>
            <a:r>
              <a:rPr lang="pl-PL" sz="20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prawidłowe zebranie danych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Arial" pitchFamily="34" charset="0"/>
              </a:rPr>
              <a:t> będących podstawą do monitorowania wskaźników, a następnie </a:t>
            </a:r>
            <a:r>
              <a:rPr lang="pl-PL" sz="20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wprowadzenie tych danych do SL2014 odpowiada Beneficjent.</a:t>
            </a:r>
            <a:endParaRPr lang="pl-PL" altLang="pl-PL" sz="2000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1721344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5" name="Prostokąt 4"/>
          <p:cNvSpPr/>
          <p:nvPr/>
        </p:nvSpPr>
        <p:spPr>
          <a:xfrm>
            <a:off x="395536" y="1246961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  <a:hlinkClick r:id="rId3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     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Informacji w zakresie naboru udziela:</a:t>
            </a:r>
          </a:p>
          <a:p>
            <a:pPr algn="ctr"/>
            <a:endParaRPr lang="pl-PL" sz="2000" b="1" u="sng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Główny Punkt Informacyjny Funduszy Europejskich</a:t>
            </a: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</a:t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u="sng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4"/>
              </a:rPr>
              <a:t>pife@dolnyslask.pl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US" sz="2000" u="sng" dirty="0">
                <a:latin typeface="+mn-lt"/>
                <a:hlinkClick r:id="rId5"/>
              </a:rPr>
              <a:t>pife.jeleniagora@dolnyslask.pl</a:t>
            </a:r>
            <a:endParaRPr lang="pl-PL" sz="2000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989188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10234" y="2074811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200" b="1" dirty="0" smtClean="0">
                <a:latin typeface="+mn-lt"/>
              </a:rPr>
              <a:t>WZMOCNIONE MECHANIZMY OCHRONY</a:t>
            </a:r>
          </a:p>
          <a:p>
            <a:pPr lvl="0" algn="ctr"/>
            <a:endParaRPr lang="pl-PL" sz="3200" b="1" dirty="0">
              <a:latin typeface="+mn-lt"/>
            </a:endParaRPr>
          </a:p>
          <a:p>
            <a:pPr lvl="0" algn="ctr"/>
            <a:r>
              <a:rPr lang="pl-PL" sz="3200" b="1" dirty="0" smtClean="0">
                <a:latin typeface="+mn-lt"/>
              </a:rPr>
              <a:t> BIORÓŻNORODNOŚCI W REGIONIE</a:t>
            </a:r>
            <a:endParaRPr lang="pl-PL" sz="3200" dirty="0"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364088" y="538303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CEL DZIAŁANIA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536" y="1268760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latin typeface="+mn-lt"/>
              </a:rPr>
              <a:t>4.4.E</a:t>
            </a:r>
            <a:r>
              <a:rPr lang="pl-PL" dirty="0">
                <a:latin typeface="+mn-lt"/>
              </a:rPr>
              <a:t> Projekty dotyczące wykorzystania i udostępnienia lokalnych zasobów przyrodniczych m.in. na cele turystyczne (np. tereny wypoczynkowe, ścieżki rowerowe, ścieżki konne) służące zmniejszaniu presji na obszary cenne przyrodniczo;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  <a:p>
            <a:pPr algn="just"/>
            <a:r>
              <a:rPr lang="pl-PL" b="1" dirty="0">
                <a:latin typeface="+mn-lt"/>
              </a:rPr>
              <a:t>4.4.F</a:t>
            </a:r>
            <a:r>
              <a:rPr lang="pl-PL" dirty="0">
                <a:latin typeface="+mn-lt"/>
              </a:rPr>
              <a:t> Projekty dotyczące przebudowy/ rozbudowy, doposażenia ośrodków edukacji ekologicznej;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  <a:p>
            <a:pPr algn="just"/>
            <a:r>
              <a:rPr lang="pl-PL" dirty="0">
                <a:latin typeface="+mn-lt"/>
              </a:rPr>
              <a:t>W ramach typu F nie jest możliwa budowa nowych ośrodków edukacji ekologicznej.</a:t>
            </a:r>
          </a:p>
          <a:p>
            <a:pPr algn="just"/>
            <a:r>
              <a:rPr lang="pl-PL" dirty="0">
                <a:latin typeface="+mn-lt"/>
              </a:rPr>
              <a:t>Ośrodki te muszą na moment złożenia wniosku już funkcjonować i musi być to uregulowane i przedstawione w dokumentacji aplikacyjnej (np. uchwała rady gminy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powołaniu, statut, dokumenty świadczące o prowadzonej działalności). </a:t>
            </a:r>
          </a:p>
          <a:p>
            <a:pPr algn="just"/>
            <a:r>
              <a:rPr lang="pl-PL" u="sng" dirty="0">
                <a:latin typeface="+mn-lt"/>
              </a:rPr>
              <a:t>W ramach RPO wsparcie udzielane jest dla ośrodków innych niż podległe parkom narodowym.</a:t>
            </a:r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Ośrodki edukacji podległe parkom narodowym – mogą ubiegać się o dofinansowanie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poziomu krajowego – w Programie Operacyjnym Infrastruktura i Środowisko.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  <a:p>
            <a:pPr algn="just"/>
            <a:r>
              <a:rPr lang="pl-PL" dirty="0">
                <a:latin typeface="+mn-lt"/>
              </a:rPr>
              <a:t>Możliwe jest łączenie ww. typów projektów – o wyborze typu decyduje struktura wydatków kwalifikowalnych (ich większościowy udział). 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1279396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1560" y="170080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samorządu terytorialnego, ich związki i stowarzyszenia;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organizacyjne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administracja rządowa;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PGL Lasy Państwowe i jego jednostki organizacyjne;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kościoły i związki wyznaniowe oraz osoby prawne kościołów i związków wyznaniowych;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organizacje pozarządowe;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LGD;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spółki prawa handlowego, w których udział większościowy – ponad 50% akcji, udziałów, itp. – posiadają jednostki sektora finansów publicznych;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szkoły wyższe, ich związki i porozumienia;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naukowe.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BENEFICJENTÓW</a:t>
            </a:r>
          </a:p>
        </p:txBody>
      </p:sp>
    </p:spTree>
    <p:extLst>
      <p:ext uri="{BB962C8B-B14F-4D97-AF65-F5344CB8AC3E}">
        <p14:creationId xmlns:p14="http://schemas.microsoft.com/office/powerpoint/2010/main" val="1673683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NABORY</a:t>
            </a:r>
          </a:p>
        </p:txBody>
      </p:sp>
      <p:sp>
        <p:nvSpPr>
          <p:cNvPr id="2" name="Prostokąt 1"/>
          <p:cNvSpPr/>
          <p:nvPr/>
        </p:nvSpPr>
        <p:spPr>
          <a:xfrm>
            <a:off x="467544" y="1196752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+mn-lt"/>
              </a:rPr>
              <a:t>4.4.1 	</a:t>
            </a:r>
            <a:r>
              <a:rPr lang="pl-PL" sz="2000" b="1" dirty="0">
                <a:latin typeface="+mn-lt"/>
              </a:rPr>
              <a:t> Ochrona i udostępnianie zasobów przyrodniczych </a:t>
            </a:r>
            <a:r>
              <a:rPr lang="pl-PL" sz="2000" b="1" dirty="0" smtClean="0">
                <a:latin typeface="+mn-lt"/>
              </a:rPr>
              <a:t>- konkursy horyzontalne - nabór na OSI (Nr </a:t>
            </a:r>
            <a:r>
              <a:rPr lang="pl-PL" sz="2000" b="1" dirty="0">
                <a:latin typeface="+mn-lt"/>
              </a:rPr>
              <a:t>naboru </a:t>
            </a:r>
            <a:r>
              <a:rPr lang="pl-PL" sz="2000" b="1" dirty="0" smtClean="0">
                <a:latin typeface="+mn-lt"/>
              </a:rPr>
              <a:t>RPDS.04.04.01-IZ.00-02-</a:t>
            </a:r>
            <a:r>
              <a:rPr lang="pl-PL" sz="2000" b="1" u="sng" dirty="0" smtClean="0">
                <a:latin typeface="+mn-lt"/>
              </a:rPr>
              <a:t>191</a:t>
            </a:r>
            <a:r>
              <a:rPr lang="pl-PL" sz="2000" b="1" dirty="0" smtClean="0">
                <a:latin typeface="+mn-lt"/>
              </a:rPr>
              <a:t>/16):</a:t>
            </a:r>
          </a:p>
          <a:p>
            <a:endParaRPr lang="pl-PL" sz="2000" b="1" dirty="0" smtClean="0">
              <a:latin typeface="+mn-lt"/>
            </a:endParaRPr>
          </a:p>
          <a:p>
            <a:r>
              <a:rPr lang="pl-PL" sz="2000" b="1" u="sng" dirty="0" smtClean="0">
                <a:latin typeface="+mn-lt"/>
              </a:rPr>
              <a:t>dla </a:t>
            </a:r>
            <a:r>
              <a:rPr lang="pl-PL" sz="2000" b="1" u="sng" dirty="0">
                <a:latin typeface="+mn-lt"/>
              </a:rPr>
              <a:t>beneficjentów realizujących projekty na obszarze OSI</a:t>
            </a:r>
            <a:r>
              <a:rPr lang="pl-PL" sz="2000" b="1" u="sng" dirty="0" smtClean="0">
                <a:latin typeface="+mn-lt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Zachodni </a:t>
            </a:r>
            <a:r>
              <a:rPr lang="pl-PL" sz="2000" dirty="0">
                <a:latin typeface="+mn-lt"/>
              </a:rPr>
              <a:t>Obszar Interwencji (ZOI);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Legnicko-Głogowski Obszar Interwencji (LGOI)</a:t>
            </a:r>
            <a:r>
              <a:rPr lang="pl-PL" sz="2000" b="1" dirty="0">
                <a:latin typeface="+mn-lt"/>
              </a:rPr>
              <a:t>;</a:t>
            </a:r>
            <a:endParaRPr lang="pl-PL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Obszar Interwencji Doliny Baryczy (OIDB);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Obszar Interwencji Równiny Wrocławskiej (OIRW);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Obszar Ziemia Dzierżoniowsko-Kłodzko-Ząbkowicka (ZKD</a:t>
            </a:r>
            <a:r>
              <a:rPr lang="pl-PL" sz="2000" dirty="0" smtClean="0">
                <a:latin typeface="+mn-lt"/>
              </a:rPr>
              <a:t>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algn="just"/>
            <a:r>
              <a:rPr lang="pl-PL" sz="2000" dirty="0">
                <a:latin typeface="+mn-lt"/>
              </a:rPr>
              <a:t>Jeśli projekt swym zasięgiem wyjdzie poza obszar danego OSI – to koszty związane z tą jego częścią, która wykracza poza konkretne OSI stanowić będą koszty niekwalifikowalne w projekcie. </a:t>
            </a:r>
            <a:endParaRPr lang="pl-PL" sz="2000" dirty="0" smtClean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dirty="0" smtClean="0">
                <a:latin typeface="+mn-lt"/>
              </a:rPr>
              <a:t>Na </a:t>
            </a:r>
            <a:r>
              <a:rPr lang="pl-PL" sz="2000" dirty="0">
                <a:latin typeface="+mn-lt"/>
              </a:rPr>
              <a:t>każdy z ww. obszarów OSI przeznaczona jest odrębna alokacja i dla każdego OSI tworzone będą odrębne listy rankingowe projektów.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61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67544" y="1268760"/>
            <a:ext cx="806489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+mn-lt"/>
              </a:rPr>
              <a:t>4.4.2 </a:t>
            </a:r>
            <a:r>
              <a:rPr lang="pl-PL" sz="2000" b="1" dirty="0" smtClean="0">
                <a:latin typeface="+mn-lt"/>
              </a:rPr>
              <a:t>	Ochrona </a:t>
            </a:r>
            <a:r>
              <a:rPr lang="pl-PL" sz="2000" b="1" dirty="0">
                <a:latin typeface="+mn-lt"/>
              </a:rPr>
              <a:t>i udostępnianie zasobów przyrodniczych </a:t>
            </a:r>
            <a:r>
              <a:rPr lang="pl-PL" sz="2000" b="1" dirty="0" smtClean="0">
                <a:latin typeface="+mn-lt"/>
              </a:rPr>
              <a:t>–  </a:t>
            </a:r>
            <a:r>
              <a:rPr lang="pl-PL" sz="2000" b="1" dirty="0">
                <a:latin typeface="+mn-lt"/>
              </a:rPr>
              <a:t>ZIT </a:t>
            </a:r>
            <a:r>
              <a:rPr lang="pl-PL" sz="2000" b="1" dirty="0" err="1" smtClean="0">
                <a:latin typeface="+mn-lt"/>
              </a:rPr>
              <a:t>WrOF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(</a:t>
            </a:r>
            <a:r>
              <a:rPr lang="pl-PL" sz="2000" b="1" dirty="0" smtClean="0">
                <a:latin typeface="+mn-lt"/>
              </a:rPr>
              <a:t>Nr </a:t>
            </a:r>
            <a:r>
              <a:rPr lang="pl-PL" sz="2000" b="1" dirty="0">
                <a:latin typeface="+mn-lt"/>
              </a:rPr>
              <a:t>naboru </a:t>
            </a:r>
            <a:r>
              <a:rPr lang="pl-PL" sz="2000" b="1" dirty="0" smtClean="0">
                <a:latin typeface="+mn-lt"/>
              </a:rPr>
              <a:t>RPDS.04.04.02-IZ.00-02-192/16):</a:t>
            </a:r>
            <a:r>
              <a:rPr lang="pl-PL" sz="2000" b="1" u="sng" dirty="0" smtClean="0">
                <a:latin typeface="+mn-lt"/>
              </a:rPr>
              <a:t> </a:t>
            </a:r>
          </a:p>
          <a:p>
            <a:endParaRPr lang="pl-PL" sz="2000" b="1" u="sng" dirty="0" smtClean="0">
              <a:latin typeface="+mn-lt"/>
            </a:endParaRPr>
          </a:p>
          <a:p>
            <a:r>
              <a:rPr lang="pl-PL" sz="2000" b="1" u="sng" dirty="0" smtClean="0">
                <a:latin typeface="+mn-lt"/>
              </a:rPr>
              <a:t>dla </a:t>
            </a:r>
            <a:r>
              <a:rPr lang="pl-PL" sz="2000" b="1" u="sng" dirty="0">
                <a:latin typeface="+mn-lt"/>
              </a:rPr>
              <a:t>beneficjentów realizujących przedsięwzięcia na terenie Wrocławskiego Obszaru Funkcjonalnego określonego w Strategii ZIT </a:t>
            </a:r>
            <a:r>
              <a:rPr lang="pl-PL" sz="2000" b="1" u="sng" dirty="0" err="1" smtClean="0">
                <a:latin typeface="+mn-lt"/>
              </a:rPr>
              <a:t>WrOF</a:t>
            </a:r>
            <a:r>
              <a:rPr lang="pl-PL" sz="2000" b="1" u="sng" dirty="0" smtClean="0">
                <a:latin typeface="+mn-lt"/>
              </a:rPr>
              <a:t>.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Jeśli </a:t>
            </a:r>
            <a:r>
              <a:rPr lang="pl-PL" sz="1600" dirty="0">
                <a:latin typeface="+mn-lt"/>
              </a:rPr>
              <a:t>projekt swym zasięgiem wyjdzie poza obszar ZIT </a:t>
            </a:r>
            <a:r>
              <a:rPr lang="pl-PL" sz="1600" dirty="0" err="1">
                <a:latin typeface="+mn-lt"/>
              </a:rPr>
              <a:t>WrOF</a:t>
            </a:r>
            <a:r>
              <a:rPr lang="pl-PL" sz="1600" dirty="0">
                <a:latin typeface="+mn-lt"/>
              </a:rPr>
              <a:t> – to koszty związane z tą jego częścią, która wykracza poza obszar ZIT </a:t>
            </a:r>
            <a:r>
              <a:rPr lang="pl-PL" sz="1600" dirty="0" err="1">
                <a:latin typeface="+mn-lt"/>
              </a:rPr>
              <a:t>WrOF</a:t>
            </a:r>
            <a:r>
              <a:rPr lang="pl-PL" sz="1600" dirty="0">
                <a:latin typeface="+mn-lt"/>
              </a:rPr>
              <a:t> stanowić będą koszty niekwalifikowalne </a:t>
            </a:r>
            <a:r>
              <a:rPr lang="pl-PL" sz="1600" dirty="0" smtClean="0">
                <a:latin typeface="+mn-lt"/>
              </a:rPr>
              <a:t/>
            </a:r>
            <a:br>
              <a:rPr lang="pl-PL" sz="1600" dirty="0" smtClean="0">
                <a:latin typeface="+mn-lt"/>
              </a:rPr>
            </a:br>
            <a:r>
              <a:rPr lang="pl-PL" sz="1600" dirty="0" smtClean="0">
                <a:latin typeface="+mn-lt"/>
              </a:rPr>
              <a:t>w </a:t>
            </a:r>
            <a:r>
              <a:rPr lang="pl-PL" sz="1600" dirty="0">
                <a:latin typeface="+mn-lt"/>
              </a:rPr>
              <a:t>projekcie. </a:t>
            </a:r>
          </a:p>
          <a:p>
            <a:endParaRPr lang="pl-PL" sz="2000" b="1" u="sng" dirty="0">
              <a:latin typeface="+mn-lt"/>
            </a:endParaRPr>
          </a:p>
          <a:p>
            <a:r>
              <a:rPr lang="pl-PL" sz="2000" b="1" dirty="0" smtClean="0">
                <a:latin typeface="+mn-lt"/>
              </a:rPr>
              <a:t>4.4.3	 </a:t>
            </a:r>
            <a:r>
              <a:rPr lang="pl-PL" sz="2000" b="1" dirty="0">
                <a:latin typeface="+mn-lt"/>
              </a:rPr>
              <a:t>Ochrona i udostępnianie zasobów przyrodniczych –  ZIT </a:t>
            </a:r>
            <a:r>
              <a:rPr lang="pl-PL" sz="2000" b="1" dirty="0" smtClean="0">
                <a:latin typeface="+mn-lt"/>
              </a:rPr>
              <a:t>AJ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(Nr </a:t>
            </a:r>
            <a:r>
              <a:rPr lang="pl-PL" sz="2000" b="1" dirty="0">
                <a:latin typeface="+mn-lt"/>
              </a:rPr>
              <a:t>naboru </a:t>
            </a:r>
            <a:r>
              <a:rPr lang="pl-PL" sz="2000" b="1" dirty="0" smtClean="0">
                <a:latin typeface="+mn-lt"/>
              </a:rPr>
              <a:t>RPDS.04.04.03-IZ.00-02-193/16):</a:t>
            </a:r>
          </a:p>
          <a:p>
            <a:endParaRPr lang="pl-PL" sz="2000" dirty="0">
              <a:latin typeface="+mn-lt"/>
            </a:endParaRPr>
          </a:p>
          <a:p>
            <a:r>
              <a:rPr lang="pl-PL" sz="2000" b="1" u="sng" dirty="0">
                <a:latin typeface="+mn-lt"/>
              </a:rPr>
              <a:t>dla beneficjentów realizujących przedsięwzięcia na terenie Aglomeracji Jeleniogórskiej określonej w Strategii ZIT AJ</a:t>
            </a:r>
            <a:r>
              <a:rPr lang="pl-PL" sz="2000" b="1" u="sng" dirty="0" smtClean="0">
                <a:latin typeface="+mn-lt"/>
              </a:rPr>
              <a:t>.</a:t>
            </a:r>
          </a:p>
          <a:p>
            <a:endParaRPr lang="pl-PL" sz="2000" b="1" u="sng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Jeśli projekt swym zasięgiem wyjdzie poza obszar ZIT AJ – to koszty związane z tą jego częścią, która wykracza poza obszar ZIT AJ stanowić będą koszty niekwalifikowalne w projekcie. </a:t>
            </a:r>
          </a:p>
          <a:p>
            <a:endParaRPr lang="pl-PL" sz="2000" dirty="0">
              <a:latin typeface="+mn-lt"/>
            </a:endParaRPr>
          </a:p>
          <a:p>
            <a:endParaRPr lang="pl-PL" sz="2000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NABORY</a:t>
            </a:r>
          </a:p>
        </p:txBody>
      </p:sp>
    </p:spTree>
    <p:extLst>
      <p:ext uri="{BB962C8B-B14F-4D97-AF65-F5344CB8AC3E}">
        <p14:creationId xmlns:p14="http://schemas.microsoft.com/office/powerpoint/2010/main" val="3742394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4" name="Prostokąt 3"/>
          <p:cNvSpPr/>
          <p:nvPr/>
        </p:nvSpPr>
        <p:spPr>
          <a:xfrm>
            <a:off x="395536" y="1124744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+mn-lt"/>
              </a:rPr>
              <a:t>4.4.1 OSI:</a:t>
            </a:r>
            <a:r>
              <a:rPr lang="pl-PL" sz="2000" dirty="0" smtClean="0">
                <a:latin typeface="+mn-lt"/>
              </a:rPr>
              <a:t> Alokacja </a:t>
            </a:r>
            <a:r>
              <a:rPr lang="pl-PL" sz="2000" dirty="0">
                <a:latin typeface="+mn-lt"/>
              </a:rPr>
              <a:t>w ramach konkursu zostanie podzielona na 5 OSI.</a:t>
            </a:r>
          </a:p>
          <a:p>
            <a:r>
              <a:rPr lang="pl-PL" sz="2000" dirty="0">
                <a:latin typeface="+mn-lt"/>
              </a:rPr>
              <a:t> </a:t>
            </a:r>
          </a:p>
          <a:p>
            <a:r>
              <a:rPr lang="pl-PL" sz="2000" dirty="0">
                <a:latin typeface="+mn-lt"/>
              </a:rPr>
              <a:t>Ogółem alokacja przeznaczona na Zachodni Obszar Interwencji (ZOI) wynosi - </a:t>
            </a:r>
            <a:r>
              <a:rPr lang="pl-PL" sz="2000" b="1" dirty="0" smtClean="0">
                <a:latin typeface="+mn-lt"/>
              </a:rPr>
              <a:t>478</a:t>
            </a:r>
            <a:r>
              <a:rPr lang="pl-PL" sz="2000" b="1" dirty="0">
                <a:latin typeface="+mn-lt"/>
              </a:rPr>
              <a:t> 688 Euro, tj.  2 061 470 PLN;</a:t>
            </a:r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Ogółem alokacja przeznaczona na Legnicko-Głogowski Obszar Interwencji (LGOI) wynosi – </a:t>
            </a:r>
            <a:r>
              <a:rPr lang="pl-PL" sz="2000" b="1" dirty="0">
                <a:latin typeface="+mn-lt"/>
              </a:rPr>
              <a:t>882 225 Euro, tj.  3 799 302 PLN;</a:t>
            </a:r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Ogółem alokacja przeznaczona na Obszar Interwencji Doliny Baryczy (OIDB) wynosi – </a:t>
            </a:r>
            <a:r>
              <a:rPr lang="pl-PL" sz="2000" b="1" dirty="0">
                <a:latin typeface="+mn-lt"/>
              </a:rPr>
              <a:t>1 875 101 Euro, tj. 8 075 122 PLN</a:t>
            </a:r>
            <a:r>
              <a:rPr lang="pl-PL" sz="2000" dirty="0">
                <a:latin typeface="+mn-lt"/>
              </a:rPr>
              <a:t>;</a:t>
            </a:r>
          </a:p>
          <a:p>
            <a:r>
              <a:rPr lang="pl-PL" sz="2000" dirty="0">
                <a:latin typeface="+mn-lt"/>
              </a:rPr>
              <a:t>Ogółem alokacja przeznaczona na Obszar Interwencji Równiny Wrocławskiej (OIRW) wynosi –</a:t>
            </a:r>
            <a:r>
              <a:rPr lang="pl-PL" sz="2000" b="1" dirty="0">
                <a:latin typeface="+mn-lt"/>
              </a:rPr>
              <a:t> </a:t>
            </a:r>
            <a:r>
              <a:rPr lang="pl-PL" sz="2000" dirty="0">
                <a:latin typeface="+mn-lt"/>
              </a:rPr>
              <a:t>  </a:t>
            </a:r>
            <a:r>
              <a:rPr lang="pl-PL" sz="2000" b="1" dirty="0">
                <a:latin typeface="+mn-lt"/>
              </a:rPr>
              <a:t>437 466 Euro, tj.  1 883 947 PLN</a:t>
            </a:r>
            <a:r>
              <a:rPr lang="pl-PL" sz="2000" dirty="0">
                <a:latin typeface="+mn-lt"/>
              </a:rPr>
              <a:t>;</a:t>
            </a:r>
          </a:p>
          <a:p>
            <a:r>
              <a:rPr lang="pl-PL" sz="2000" dirty="0">
                <a:latin typeface="+mn-lt"/>
              </a:rPr>
              <a:t>Ogółem alokacja przeznaczona na Obszar Ziemia Dzierżoniowsko-Kłodzko-Ząbkowicka (ZKD) wynosi </a:t>
            </a:r>
            <a:r>
              <a:rPr lang="pl-PL" sz="2000" b="1" dirty="0">
                <a:latin typeface="+mn-lt"/>
              </a:rPr>
              <a:t>-  1 190 458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Euro, tj.  5 126 707 PLN</a:t>
            </a:r>
            <a:r>
              <a:rPr lang="pl-PL" sz="2000" dirty="0">
                <a:latin typeface="+mn-lt"/>
              </a:rPr>
              <a:t>.</a:t>
            </a:r>
          </a:p>
          <a:p>
            <a:r>
              <a:rPr lang="pl-PL" sz="2000" dirty="0">
                <a:latin typeface="+mn-lt"/>
              </a:rPr>
              <a:t> </a:t>
            </a:r>
          </a:p>
          <a:p>
            <a:r>
              <a:rPr lang="pl-PL" sz="2000" dirty="0">
                <a:latin typeface="+mn-lt"/>
              </a:rPr>
              <a:t> </a:t>
            </a:r>
          </a:p>
          <a:p>
            <a:r>
              <a:rPr lang="pl-PL" sz="2000" b="1" dirty="0">
                <a:latin typeface="+mn-lt"/>
              </a:rPr>
              <a:t>4.4.2 </a:t>
            </a:r>
            <a:r>
              <a:rPr lang="pl-PL" sz="2000" b="1" dirty="0" smtClean="0">
                <a:latin typeface="+mn-lt"/>
              </a:rPr>
              <a:t> ZIT </a:t>
            </a:r>
            <a:r>
              <a:rPr lang="pl-PL" sz="2000" b="1" dirty="0" err="1" smtClean="0">
                <a:latin typeface="+mn-lt"/>
              </a:rPr>
              <a:t>WrOF</a:t>
            </a:r>
            <a:r>
              <a:rPr lang="pl-PL" sz="2000" b="1" dirty="0" smtClean="0">
                <a:latin typeface="+mn-lt"/>
              </a:rPr>
              <a:t>: </a:t>
            </a:r>
            <a:r>
              <a:rPr lang="pl-PL" sz="2000" b="1" dirty="0">
                <a:latin typeface="+mn-lt"/>
              </a:rPr>
              <a:t>1 692 000 EUR, tj. 7 286 598 PLN</a:t>
            </a:r>
            <a:r>
              <a:rPr lang="pl-PL" sz="2000" b="1" dirty="0" smtClean="0">
                <a:latin typeface="+mn-lt"/>
              </a:rPr>
              <a:t>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 smtClean="0">
                <a:latin typeface="+mn-lt"/>
              </a:rPr>
              <a:t>4.4.3  ZIT AJ: </a:t>
            </a:r>
            <a:r>
              <a:rPr lang="pl-PL" sz="2000" b="1" dirty="0">
                <a:latin typeface="+mn-lt"/>
              </a:rPr>
              <a:t>1 316 000 EUR, tj. 5 667 354 PLN.</a:t>
            </a:r>
            <a:endParaRPr lang="pl-PL" sz="2000" dirty="0">
              <a:latin typeface="+mn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ALOKACJA</a:t>
            </a:r>
          </a:p>
        </p:txBody>
      </p:sp>
    </p:spTree>
    <p:extLst>
      <p:ext uri="{BB962C8B-B14F-4D97-AF65-F5344CB8AC3E}">
        <p14:creationId xmlns:p14="http://schemas.microsoft.com/office/powerpoint/2010/main" val="2810455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979712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251520" y="142715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Minimalna wartość projektu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- 50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tys.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PLN </a:t>
            </a:r>
            <a:r>
              <a:rPr lang="pl-PL" sz="2000" dirty="0">
                <a:latin typeface="+mn-lt"/>
              </a:rPr>
              <a:t>(koszty całkowite projektu).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;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Maksymalna wartość projektu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– nie jest określona.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b="1" u="sng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b="1" u="sng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Pomoc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publiczna</a:t>
            </a:r>
          </a:p>
          <a:p>
            <a:pPr algn="just"/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Wystąpienie pomocy publicznej – należy każdorazowo badać indywidualnie (obowiązek taki ciąży po stronie Wnioskodawcy).  </a:t>
            </a:r>
            <a:endParaRPr lang="pl-PL" sz="2000" dirty="0" smtClean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Przed wypełnieniem wniosku należy przeanalizować projekt pod kątem wystąpienia pomocy publicznej. </a:t>
            </a:r>
          </a:p>
        </p:txBody>
      </p:sp>
    </p:spTree>
    <p:extLst>
      <p:ext uri="{BB962C8B-B14F-4D97-AF65-F5344CB8AC3E}">
        <p14:creationId xmlns:p14="http://schemas.microsoft.com/office/powerpoint/2010/main" val="426967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979712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 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1520" y="105273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+mn-lt"/>
              </a:rPr>
              <a:t>W przypadku stwierdzenia przez Wnioskodawcę występowania pomocy publicznej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projekcie, znajdą zastosowanie właściwe przepisy </a:t>
            </a:r>
            <a:r>
              <a:rPr lang="pl-PL" dirty="0" smtClean="0">
                <a:latin typeface="+mn-lt"/>
              </a:rPr>
              <a:t>:</a:t>
            </a:r>
            <a:endParaRPr lang="pl-PL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Rozporządzenia Ministra Infrastruktury i Rozwoju z dnia 3 września 2015 r.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sprawie udzielania regionalnej pomocy inwestycyjnej w ramach regionalnych programów operacyjnych na lata 2014–2020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Rozporządzenie </a:t>
            </a:r>
            <a:r>
              <a:rPr lang="pl-PL" dirty="0">
                <a:latin typeface="+mn-lt"/>
              </a:rPr>
              <a:t>Ministra Infrastruktury i Rozwoju z dnia 20 października 2015 r.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sprawie udzielania pomocy inwestycyjnej na infrastrukturę sportową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wielofunkcyjną infrastrukturę rekreacyjną w ramach regionalnych programów operacyjnych na lata 2014–2020 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  <a:p>
            <a:pPr algn="just"/>
            <a:r>
              <a:rPr lang="pl-PL" dirty="0">
                <a:latin typeface="+mn-lt"/>
              </a:rPr>
              <a:t>Jako alternatywę dopuszcza się także możliwość zastosowania </a:t>
            </a:r>
            <a:r>
              <a:rPr lang="pl-PL" dirty="0" smtClean="0">
                <a:latin typeface="+mn-lt"/>
              </a:rPr>
              <a:t>przepisów </a:t>
            </a:r>
            <a:r>
              <a:rPr lang="pl-PL" dirty="0">
                <a:latin typeface="+mn-lt"/>
              </a:rPr>
              <a:t/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pomocy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Rozporządzenie Ministra Infrastruktury i Rozwoju z dnia 19 marca 2015 r.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sprawie udzielania pomocy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w ramach regionalnych programów operacyjnych na lata 2014–2020 – wydane na podstawie rozporządzenia Komisji.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Wybór </a:t>
            </a:r>
            <a:r>
              <a:rPr lang="pl-PL" dirty="0">
                <a:latin typeface="+mn-lt"/>
              </a:rPr>
              <a:t>schematu należy do Wnioskodawcy.</a:t>
            </a:r>
          </a:p>
          <a:p>
            <a:pPr algn="just"/>
            <a:r>
              <a:rPr lang="pl-PL" dirty="0">
                <a:latin typeface="+mn-lt"/>
              </a:rPr>
              <a:t>Wydatki inne niż w rzeczowe aktywa trwałe oraz wartości niematerialne i prawne (np. dot. promocji projektu oraz wydatki osobowe) – tylko na podstawie przepisów dot. pomocy de </a:t>
            </a:r>
            <a:r>
              <a:rPr lang="pl-PL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947972" y="567459"/>
            <a:ext cx="1795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b="1" u="sng" dirty="0">
                <a:solidFill>
                  <a:prstClr val="black"/>
                </a:solidFill>
                <a:latin typeface="+mn-lt"/>
              </a:rPr>
              <a:t>Pomoc publiczna</a:t>
            </a:r>
          </a:p>
        </p:txBody>
      </p:sp>
    </p:spTree>
    <p:extLst>
      <p:ext uri="{BB962C8B-B14F-4D97-AF65-F5344CB8AC3E}">
        <p14:creationId xmlns:p14="http://schemas.microsoft.com/office/powerpoint/2010/main" val="3922133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7362</TotalTime>
  <Words>1034</Words>
  <Application>Microsoft Office PowerPoint</Application>
  <PresentationFormat>Pokaz na ekranie (4:3)</PresentationFormat>
  <Paragraphs>268</Paragraphs>
  <Slides>15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plik</vt:lpstr>
      <vt:lpstr>Motyw pakietu Office</vt:lpstr>
      <vt:lpstr>Podstawowe założenia konkursu  w ramach działania 4.4  Ochrona i udostępnianie zasobów przyrodniczych (typy projektów E,F)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Agata Gęsiak-Kaniuka</cp:lastModifiedBy>
  <cp:revision>627</cp:revision>
  <cp:lastPrinted>2016-04-11T10:09:55Z</cp:lastPrinted>
  <dcterms:created xsi:type="dcterms:W3CDTF">2010-12-31T07:04:34Z</dcterms:created>
  <dcterms:modified xsi:type="dcterms:W3CDTF">2016-11-21T08:49:09Z</dcterms:modified>
</cp:coreProperties>
</file>