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72" r:id="rId1"/>
    <p:sldMasterId id="2147483684" r:id="rId2"/>
  </p:sldMasterIdLst>
  <p:notesMasterIdLst>
    <p:notesMasterId r:id="rId32"/>
  </p:notesMasterIdLst>
  <p:handoutMasterIdLst>
    <p:handoutMasterId r:id="rId33"/>
  </p:handoutMasterIdLst>
  <p:sldIdLst>
    <p:sldId id="574" r:id="rId3"/>
    <p:sldId id="559" r:id="rId4"/>
    <p:sldId id="575" r:id="rId5"/>
    <p:sldId id="523" r:id="rId6"/>
    <p:sldId id="565" r:id="rId7"/>
    <p:sldId id="560" r:id="rId8"/>
    <p:sldId id="586" r:id="rId9"/>
    <p:sldId id="563" r:id="rId10"/>
    <p:sldId id="562" r:id="rId11"/>
    <p:sldId id="571" r:id="rId12"/>
    <p:sldId id="597" r:id="rId13"/>
    <p:sldId id="572" r:id="rId14"/>
    <p:sldId id="577" r:id="rId15"/>
    <p:sldId id="578" r:id="rId16"/>
    <p:sldId id="580" r:id="rId17"/>
    <p:sldId id="581" r:id="rId18"/>
    <p:sldId id="582" r:id="rId19"/>
    <p:sldId id="583" r:id="rId20"/>
    <p:sldId id="587" r:id="rId21"/>
    <p:sldId id="588" r:id="rId22"/>
    <p:sldId id="589" r:id="rId23"/>
    <p:sldId id="590" r:id="rId24"/>
    <p:sldId id="591" r:id="rId25"/>
    <p:sldId id="592" r:id="rId26"/>
    <p:sldId id="593" r:id="rId27"/>
    <p:sldId id="594" r:id="rId28"/>
    <p:sldId id="595" r:id="rId29"/>
    <p:sldId id="596" r:id="rId30"/>
    <p:sldId id="556" r:id="rId31"/>
  </p:sldIdLst>
  <p:sldSz cx="9144000" cy="6858000" type="screen4x3"/>
  <p:notesSz cx="6788150" cy="9923463"/>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 pośredni 1 — Ak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Styl pośredni 1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71" autoAdjust="0"/>
    <p:restoredTop sz="91657" autoAdjust="0"/>
  </p:normalViewPr>
  <p:slideViewPr>
    <p:cSldViewPr>
      <p:cViewPr>
        <p:scale>
          <a:sx n="110" d="100"/>
          <a:sy n="110" d="100"/>
        </p:scale>
        <p:origin x="-175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02"/>
    </p:cViewPr>
  </p:sorterViewPr>
  <p:notesViewPr>
    <p:cSldViewPr>
      <p:cViewPr varScale="1">
        <p:scale>
          <a:sx n="81" d="100"/>
          <a:sy n="81" d="100"/>
        </p:scale>
        <p:origin x="-3978" y="-102"/>
      </p:cViewPr>
      <p:guideLst>
        <p:guide orient="horz" pos="3125"/>
        <p:guide pos="21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1321" cy="496173"/>
          </a:xfrm>
          <a:prstGeom prst="rect">
            <a:avLst/>
          </a:prstGeom>
        </p:spPr>
        <p:txBody>
          <a:bodyPr vert="horz" lIns="91942" tIns="45971" rIns="91942" bIns="45971"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sz="quarter" idx="1"/>
          </p:nvPr>
        </p:nvSpPr>
        <p:spPr>
          <a:xfrm>
            <a:off x="3845247" y="0"/>
            <a:ext cx="2941321" cy="496173"/>
          </a:xfrm>
          <a:prstGeom prst="rect">
            <a:avLst/>
          </a:prstGeom>
        </p:spPr>
        <p:txBody>
          <a:bodyPr vert="horz" lIns="91942" tIns="45971" rIns="91942" bIns="45971" rtlCol="0"/>
          <a:lstStyle>
            <a:lvl1pPr algn="r" eaLnBrk="1" fontAlgn="auto" hangingPunct="1">
              <a:spcBef>
                <a:spcPts val="0"/>
              </a:spcBef>
              <a:spcAft>
                <a:spcPts val="0"/>
              </a:spcAft>
              <a:defRPr sz="1200">
                <a:latin typeface="+mn-lt"/>
              </a:defRPr>
            </a:lvl1pPr>
          </a:lstStyle>
          <a:p>
            <a:pPr>
              <a:defRPr/>
            </a:pPr>
            <a:fld id="{B688C66A-7ED6-483F-9E7C-0CCE4F9518F8}" type="datetimeFigureOut">
              <a:rPr lang="pl-PL"/>
              <a:pPr>
                <a:defRPr/>
              </a:pPr>
              <a:t>2016-10-19</a:t>
            </a:fld>
            <a:endParaRPr lang="pl-PL"/>
          </a:p>
        </p:txBody>
      </p:sp>
      <p:sp>
        <p:nvSpPr>
          <p:cNvPr id="4" name="Symbol zastępczy stopki 3"/>
          <p:cNvSpPr>
            <a:spLocks noGrp="1"/>
          </p:cNvSpPr>
          <p:nvPr>
            <p:ph type="ftr" sz="quarter" idx="2"/>
          </p:nvPr>
        </p:nvSpPr>
        <p:spPr>
          <a:xfrm>
            <a:off x="0" y="9425700"/>
            <a:ext cx="2941321" cy="496173"/>
          </a:xfrm>
          <a:prstGeom prst="rect">
            <a:avLst/>
          </a:prstGeom>
        </p:spPr>
        <p:txBody>
          <a:bodyPr vert="horz" lIns="91942" tIns="45971" rIns="91942" bIns="45971" rtlCol="0" anchor="b"/>
          <a:lstStyle>
            <a:lvl1pPr algn="l" eaLnBrk="1" fontAlgn="auto" hangingPunct="1">
              <a:spcBef>
                <a:spcPts val="0"/>
              </a:spcBef>
              <a:spcAft>
                <a:spcPts val="0"/>
              </a:spcAft>
              <a:defRPr sz="1200">
                <a:latin typeface="+mn-lt"/>
              </a:defRPr>
            </a:lvl1pPr>
          </a:lstStyle>
          <a:p>
            <a:pPr>
              <a:defRPr/>
            </a:pPr>
            <a:endParaRPr lang="pl-PL"/>
          </a:p>
        </p:txBody>
      </p:sp>
      <p:sp>
        <p:nvSpPr>
          <p:cNvPr id="5" name="Symbol zastępczy numeru slajdu 4"/>
          <p:cNvSpPr>
            <a:spLocks noGrp="1"/>
          </p:cNvSpPr>
          <p:nvPr>
            <p:ph type="sldNum" sz="quarter" idx="3"/>
          </p:nvPr>
        </p:nvSpPr>
        <p:spPr>
          <a:xfrm>
            <a:off x="3845247" y="9425700"/>
            <a:ext cx="2941321" cy="496173"/>
          </a:xfrm>
          <a:prstGeom prst="rect">
            <a:avLst/>
          </a:prstGeom>
        </p:spPr>
        <p:txBody>
          <a:bodyPr vert="horz" wrap="square" lIns="91942" tIns="45971" rIns="91942" bIns="45971" numCol="1" anchor="b" anchorCtr="0" compatLnSpc="1">
            <a:prstTxWarp prst="textNoShape">
              <a:avLst/>
            </a:prstTxWarp>
          </a:bodyPr>
          <a:lstStyle>
            <a:lvl1pPr algn="r" eaLnBrk="1" hangingPunct="1">
              <a:defRPr sz="1200" smtClean="0">
                <a:latin typeface="Calibri" pitchFamily="34" charset="0"/>
              </a:defRPr>
            </a:lvl1pPr>
          </a:lstStyle>
          <a:p>
            <a:pPr>
              <a:defRPr/>
            </a:pPr>
            <a:fld id="{85E8E5BD-4DD8-453D-89E5-03D46FDD07D8}" type="slidenum">
              <a:rPr lang="pl-PL" altLang="pl-PL"/>
              <a:pPr>
                <a:defRPr/>
              </a:pPr>
              <a:t>‹#›</a:t>
            </a:fld>
            <a:endParaRPr lang="pl-PL" altLang="pl-PL"/>
          </a:p>
        </p:txBody>
      </p:sp>
    </p:spTree>
    <p:extLst>
      <p:ext uri="{BB962C8B-B14F-4D97-AF65-F5344CB8AC3E}">
        <p14:creationId xmlns:p14="http://schemas.microsoft.com/office/powerpoint/2010/main" val="1663992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1321" cy="496173"/>
          </a:xfrm>
          <a:prstGeom prst="rect">
            <a:avLst/>
          </a:prstGeom>
        </p:spPr>
        <p:txBody>
          <a:bodyPr vert="horz" lIns="91942" tIns="45971" rIns="91942" bIns="45971"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idx="1"/>
          </p:nvPr>
        </p:nvSpPr>
        <p:spPr>
          <a:xfrm>
            <a:off x="3845247" y="0"/>
            <a:ext cx="2941321" cy="496173"/>
          </a:xfrm>
          <a:prstGeom prst="rect">
            <a:avLst/>
          </a:prstGeom>
        </p:spPr>
        <p:txBody>
          <a:bodyPr vert="horz" lIns="91942" tIns="45971" rIns="91942" bIns="45971" rtlCol="0"/>
          <a:lstStyle>
            <a:lvl1pPr algn="r" eaLnBrk="1" fontAlgn="auto" hangingPunct="1">
              <a:spcBef>
                <a:spcPts val="0"/>
              </a:spcBef>
              <a:spcAft>
                <a:spcPts val="0"/>
              </a:spcAft>
              <a:defRPr sz="1200">
                <a:latin typeface="+mn-lt"/>
              </a:defRPr>
            </a:lvl1pPr>
          </a:lstStyle>
          <a:p>
            <a:pPr>
              <a:defRPr/>
            </a:pPr>
            <a:fld id="{00445C91-8DAB-490C-B6CE-BB18AE0975C1}" type="datetimeFigureOut">
              <a:rPr lang="pl-PL"/>
              <a:pPr>
                <a:defRPr/>
              </a:pPr>
              <a:t>2016-10-19</a:t>
            </a:fld>
            <a:endParaRPr lang="pl-PL"/>
          </a:p>
        </p:txBody>
      </p:sp>
      <p:sp>
        <p:nvSpPr>
          <p:cNvPr id="4" name="Symbol zastępczy obrazu slajdu 3"/>
          <p:cNvSpPr>
            <a:spLocks noGrp="1" noRot="1" noChangeAspect="1"/>
          </p:cNvSpPr>
          <p:nvPr>
            <p:ph type="sldImg" idx="2"/>
          </p:nvPr>
        </p:nvSpPr>
        <p:spPr>
          <a:xfrm>
            <a:off x="914400" y="744538"/>
            <a:ext cx="4959350" cy="3721100"/>
          </a:xfrm>
          <a:prstGeom prst="rect">
            <a:avLst/>
          </a:prstGeom>
          <a:noFill/>
          <a:ln w="12700">
            <a:solidFill>
              <a:prstClr val="black"/>
            </a:solidFill>
          </a:ln>
        </p:spPr>
        <p:txBody>
          <a:bodyPr vert="horz" lIns="91942" tIns="45971" rIns="91942" bIns="45971" rtlCol="0" anchor="ctr"/>
          <a:lstStyle/>
          <a:p>
            <a:pPr lvl="0"/>
            <a:endParaRPr lang="pl-PL" noProof="0"/>
          </a:p>
        </p:txBody>
      </p:sp>
      <p:sp>
        <p:nvSpPr>
          <p:cNvPr id="5" name="Symbol zastępczy notatek 4"/>
          <p:cNvSpPr>
            <a:spLocks noGrp="1"/>
          </p:cNvSpPr>
          <p:nvPr>
            <p:ph type="body" sz="quarter" idx="3"/>
          </p:nvPr>
        </p:nvSpPr>
        <p:spPr>
          <a:xfrm>
            <a:off x="679132" y="4713645"/>
            <a:ext cx="5429887" cy="4465558"/>
          </a:xfrm>
          <a:prstGeom prst="rect">
            <a:avLst/>
          </a:prstGeom>
        </p:spPr>
        <p:txBody>
          <a:bodyPr vert="horz" lIns="91942" tIns="45971" rIns="91942" bIns="45971" rtlCol="0">
            <a:normAutofit/>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endParaRPr lang="pl-PL" noProof="0"/>
          </a:p>
        </p:txBody>
      </p:sp>
      <p:sp>
        <p:nvSpPr>
          <p:cNvPr id="6" name="Symbol zastępczy stopki 5"/>
          <p:cNvSpPr>
            <a:spLocks noGrp="1"/>
          </p:cNvSpPr>
          <p:nvPr>
            <p:ph type="ftr" sz="quarter" idx="4"/>
          </p:nvPr>
        </p:nvSpPr>
        <p:spPr>
          <a:xfrm>
            <a:off x="0" y="9425700"/>
            <a:ext cx="2941321" cy="496173"/>
          </a:xfrm>
          <a:prstGeom prst="rect">
            <a:avLst/>
          </a:prstGeom>
        </p:spPr>
        <p:txBody>
          <a:bodyPr vert="horz" lIns="91942" tIns="45971" rIns="91942" bIns="45971" rtlCol="0" anchor="b"/>
          <a:lstStyle>
            <a:lvl1pPr algn="l" eaLnBrk="1" fontAlgn="auto" hangingPunct="1">
              <a:spcBef>
                <a:spcPts val="0"/>
              </a:spcBef>
              <a:spcAft>
                <a:spcPts val="0"/>
              </a:spcAft>
              <a:defRPr sz="1200">
                <a:latin typeface="+mn-lt"/>
              </a:defRPr>
            </a:lvl1pPr>
          </a:lstStyle>
          <a:p>
            <a:pPr>
              <a:defRPr/>
            </a:pPr>
            <a:endParaRPr lang="pl-PL"/>
          </a:p>
        </p:txBody>
      </p:sp>
      <p:sp>
        <p:nvSpPr>
          <p:cNvPr id="7" name="Symbol zastępczy numeru slajdu 6"/>
          <p:cNvSpPr>
            <a:spLocks noGrp="1"/>
          </p:cNvSpPr>
          <p:nvPr>
            <p:ph type="sldNum" sz="quarter" idx="5"/>
          </p:nvPr>
        </p:nvSpPr>
        <p:spPr>
          <a:xfrm>
            <a:off x="3845247" y="9425700"/>
            <a:ext cx="2941321" cy="496173"/>
          </a:xfrm>
          <a:prstGeom prst="rect">
            <a:avLst/>
          </a:prstGeom>
        </p:spPr>
        <p:txBody>
          <a:bodyPr vert="horz" wrap="square" lIns="91942" tIns="45971" rIns="91942" bIns="45971" numCol="1" anchor="b" anchorCtr="0" compatLnSpc="1">
            <a:prstTxWarp prst="textNoShape">
              <a:avLst/>
            </a:prstTxWarp>
          </a:bodyPr>
          <a:lstStyle>
            <a:lvl1pPr algn="r" eaLnBrk="1" hangingPunct="1">
              <a:defRPr sz="1200" smtClean="0">
                <a:latin typeface="Calibri" pitchFamily="34" charset="0"/>
              </a:defRPr>
            </a:lvl1pPr>
          </a:lstStyle>
          <a:p>
            <a:pPr>
              <a:defRPr/>
            </a:pPr>
            <a:fld id="{B4573C0A-C0D5-4F16-9BA5-9E769A2B763E}" type="slidenum">
              <a:rPr lang="pl-PL" altLang="pl-PL"/>
              <a:pPr>
                <a:defRPr/>
              </a:pPr>
              <a:t>‹#›</a:t>
            </a:fld>
            <a:endParaRPr lang="pl-PL" altLang="pl-PL"/>
          </a:p>
        </p:txBody>
      </p:sp>
    </p:spTree>
    <p:extLst>
      <p:ext uri="{BB962C8B-B14F-4D97-AF65-F5344CB8AC3E}">
        <p14:creationId xmlns:p14="http://schemas.microsoft.com/office/powerpoint/2010/main" val="13420111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2</a:t>
            </a:fld>
            <a:endParaRPr lang="pl-PL" altLang="pl-PL"/>
          </a:p>
        </p:txBody>
      </p:sp>
      <p:sp>
        <p:nvSpPr>
          <p:cNvPr id="5" name="Symbol zastępczy notatek 4"/>
          <p:cNvSpPr>
            <a:spLocks noGrp="1"/>
          </p:cNvSpPr>
          <p:nvPr>
            <p:ph type="body" sz="quarter" idx="11"/>
          </p:nvPr>
        </p:nvSpPr>
        <p:spPr/>
        <p:txBody>
          <a:bodyPr/>
          <a:lstStyle/>
          <a:p>
            <a:endParaRPr lang="pl-PL"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11</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12</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13</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14</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15</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16</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17</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18</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19</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20</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21</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22</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23</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24</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25</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26</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27</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28</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29</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9</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10</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B38E9CA3-9F0C-460B-80C0-801B1F29C00D}" type="datetime1">
              <a:rPr lang="pl-PL" smtClean="0"/>
              <a:t>2016-10-19</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CB26483-EFC6-40A4-90A2-A0E83AC2EE92}" type="slidenum">
              <a:rPr lang="pl-PL" altLang="pl-PL"/>
              <a:pPr>
                <a:defRPr/>
              </a:pPr>
              <a:t>‹#›</a:t>
            </a:fld>
            <a:endParaRPr lang="pl-PL" altLang="pl-PL"/>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825DCA01-933A-42F2-A4AF-7187FD3C1C98}" type="datetime1">
              <a:rPr lang="pl-PL" smtClean="0"/>
              <a:t>2016-10-19</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F4166C8-D6AD-4552-A9A2-B9026841E5B5}" type="slidenum">
              <a:rPr lang="pl-PL" altLang="pl-PL"/>
              <a:pPr>
                <a:defRPr/>
              </a:pPr>
              <a:t>‹#›</a:t>
            </a:fld>
            <a:endParaRPr lang="pl-PL" altLang="pl-PL"/>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D60E57C8-0BE2-4178-B5E6-C3F5949BD016}" type="datetime1">
              <a:rPr lang="pl-PL" smtClean="0"/>
              <a:t>2016-10-19</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55FF4CA-F8D1-4D90-96F4-1C7F226CF8B3}" type="slidenum">
              <a:rPr lang="pl-PL" altLang="pl-PL"/>
              <a:pPr>
                <a:defRPr/>
              </a:pPr>
              <a:t>‹#›</a:t>
            </a:fld>
            <a:endParaRPr lang="pl-PL" altLang="pl-PL"/>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0E5F266-5BF2-4BD2-9C93-3BEE863CABA5}" type="datetime1">
              <a:rPr lang="pl-PL" smtClean="0">
                <a:solidFill>
                  <a:prstClr val="black">
                    <a:tint val="75000"/>
                  </a:prstClr>
                </a:solidFill>
              </a:rPr>
              <a:t>2016-10-19</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9020781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EB2D4531-ADA8-4DF0-9985-C3F4A70FC355}" type="datetime1">
              <a:rPr lang="pl-PL" smtClean="0">
                <a:solidFill>
                  <a:prstClr val="black">
                    <a:tint val="75000"/>
                  </a:prstClr>
                </a:solidFill>
              </a:rPr>
              <a:t>2016-10-19</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3422864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D4332426-E16A-400C-86AF-95E9BEBD7875}" type="datetime1">
              <a:rPr lang="pl-PL" smtClean="0">
                <a:solidFill>
                  <a:prstClr val="black">
                    <a:tint val="75000"/>
                  </a:prstClr>
                </a:solidFill>
              </a:rPr>
              <a:t>2016-10-19</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7227900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9013CFFB-FDA6-4B21-AFB6-3F4F8373C8B5}" type="datetime1">
              <a:rPr lang="pl-PL" smtClean="0">
                <a:solidFill>
                  <a:prstClr val="black">
                    <a:tint val="75000"/>
                  </a:prstClr>
                </a:solidFill>
              </a:rPr>
              <a:t>2016-10-19</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9096916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30FB0EDA-12BD-4E75-A53D-4017693EBC36}" type="datetime1">
              <a:rPr lang="pl-PL" smtClean="0">
                <a:solidFill>
                  <a:prstClr val="black">
                    <a:tint val="75000"/>
                  </a:prstClr>
                </a:solidFill>
              </a:rPr>
              <a:t>2016-10-19</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0569672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A37F9AEE-6D17-4C82-ADE7-948C8AB266AF}" type="datetime1">
              <a:rPr lang="pl-PL" smtClean="0">
                <a:solidFill>
                  <a:prstClr val="black">
                    <a:tint val="75000"/>
                  </a:prstClr>
                </a:solidFill>
              </a:rPr>
              <a:t>2016-10-19</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713090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BAF8B34E-C8F6-4B12-BDA0-101EFEABC31A}" type="datetime1">
              <a:rPr lang="pl-PL" smtClean="0">
                <a:solidFill>
                  <a:prstClr val="black">
                    <a:tint val="75000"/>
                  </a:prstClr>
                </a:solidFill>
              </a:rPr>
              <a:t>2016-10-19</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9603590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84EC4717-8E53-493A-8C86-30A785B6AE1C}" type="datetime1">
              <a:rPr lang="pl-PL" smtClean="0">
                <a:solidFill>
                  <a:prstClr val="black">
                    <a:tint val="75000"/>
                  </a:prstClr>
                </a:solidFill>
              </a:rPr>
              <a:t>2016-10-19</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45335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lvl2pPr>
              <a:buFont typeface="Arial" pitchFamily="34" charset="0"/>
              <a:buChar char="•"/>
              <a:defRPr/>
            </a:lvl2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Symbol zastępczy daty 3"/>
          <p:cNvSpPr>
            <a:spLocks noGrp="1"/>
          </p:cNvSpPr>
          <p:nvPr>
            <p:ph type="dt" sz="half" idx="10"/>
          </p:nvPr>
        </p:nvSpPr>
        <p:spPr/>
        <p:txBody>
          <a:bodyPr/>
          <a:lstStyle>
            <a:lvl1pPr>
              <a:defRPr/>
            </a:lvl1pPr>
          </a:lstStyle>
          <a:p>
            <a:pPr>
              <a:defRPr/>
            </a:pPr>
            <a:fld id="{231A9E1E-BA86-4EAC-A743-B0368133A5DA}" type="datetime1">
              <a:rPr lang="pl-PL" smtClean="0"/>
              <a:t>2016-10-19</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5411067-B004-4C27-A84C-4E877D346885}" type="slidenum">
              <a:rPr lang="pl-PL" altLang="pl-PL"/>
              <a:pPr>
                <a:defRPr/>
              </a:pPr>
              <a:t>‹#›</a:t>
            </a:fld>
            <a:endParaRPr lang="pl-PL" altLang="pl-PL"/>
          </a:p>
        </p:txBody>
      </p:sp>
    </p:spTree>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8B0C930F-627E-46CA-8BF0-ECE7D14C65E3}" type="datetime1">
              <a:rPr lang="pl-PL" smtClean="0">
                <a:solidFill>
                  <a:prstClr val="black">
                    <a:tint val="75000"/>
                  </a:prstClr>
                </a:solidFill>
              </a:rPr>
              <a:t>2016-10-19</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9074373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EA042750-5E66-4F9F-92D0-3F76F03A4FCE}" type="datetime1">
              <a:rPr lang="pl-PL" smtClean="0">
                <a:solidFill>
                  <a:prstClr val="black">
                    <a:tint val="75000"/>
                  </a:prstClr>
                </a:solidFill>
              </a:rPr>
              <a:t>2016-10-19</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8860055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4535B94-A76E-4FE2-8D87-435E8255F5CE}" type="datetime1">
              <a:rPr lang="pl-PL" smtClean="0">
                <a:solidFill>
                  <a:prstClr val="black">
                    <a:tint val="75000"/>
                  </a:prstClr>
                </a:solidFill>
              </a:rPr>
              <a:t>2016-10-19</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827756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EC819A33-1ECA-4186-8642-BE7CF2658FEF}" type="datetime1">
              <a:rPr lang="pl-PL" smtClean="0"/>
              <a:t>2016-10-19</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02A3F26-AF17-4B79-A108-1ADC55EE28A6}" type="slidenum">
              <a:rPr lang="pl-PL" altLang="pl-PL"/>
              <a:pPr>
                <a:defRPr/>
              </a:pPr>
              <a:t>‹#›</a:t>
            </a:fld>
            <a:endParaRPr lang="pl-PL" altLang="pl-PL"/>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FEFDC31F-2A14-49BF-80E7-CA416A8F8101}" type="datetime1">
              <a:rPr lang="pl-PL" smtClean="0"/>
              <a:t>2016-10-19</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92071B2-8EE2-4FBF-A3C9-AA08BC598F8E}" type="slidenum">
              <a:rPr lang="pl-PL" altLang="pl-PL"/>
              <a:pPr>
                <a:defRPr/>
              </a:pPr>
              <a:t>‹#›</a:t>
            </a:fld>
            <a:endParaRPr lang="pl-PL" altLang="pl-PL"/>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EFC4DAB4-527F-43D0-9904-4C8BBEBDD635}" type="datetime1">
              <a:rPr lang="pl-PL" smtClean="0"/>
              <a:t>2016-10-19</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588F105E-8BF9-4B5A-B572-E3864F749DBE}" type="slidenum">
              <a:rPr lang="pl-PL" altLang="pl-PL"/>
              <a:pPr>
                <a:defRPr/>
              </a:pPr>
              <a:t>‹#›</a:t>
            </a:fld>
            <a:endParaRPr lang="pl-PL" altLang="pl-PL"/>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76C9F07A-4D6F-4546-BD9B-BB02083D1D18}" type="datetime1">
              <a:rPr lang="pl-PL" smtClean="0"/>
              <a:t>2016-10-19</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DCE665CF-EEA2-4C38-ADB6-FEA0A159136A}" type="slidenum">
              <a:rPr lang="pl-PL" altLang="pl-PL"/>
              <a:pPr>
                <a:defRPr/>
              </a:pPr>
              <a:t>‹#›</a:t>
            </a:fld>
            <a:endParaRPr lang="pl-PL" altLang="pl-PL"/>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2222A4C6-F34D-4993-A115-DE1075DF75A5}" type="datetime1">
              <a:rPr lang="pl-PL" smtClean="0"/>
              <a:t>2016-10-19</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F6C03A61-16BC-4666-9204-F2DAED4F41F2}" type="slidenum">
              <a:rPr lang="pl-PL" altLang="pl-PL"/>
              <a:pPr>
                <a:defRPr/>
              </a:pPr>
              <a:t>‹#›</a:t>
            </a:fld>
            <a:endParaRPr lang="pl-PL" altLang="pl-PL"/>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DD1B21CF-EBA0-4F1A-9F97-B70BDD627CAB}" type="datetime1">
              <a:rPr lang="pl-PL" smtClean="0"/>
              <a:t>2016-10-19</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73E191A9-2090-493A-B475-FEDA7965CCB3}" type="slidenum">
              <a:rPr lang="pl-PL" altLang="pl-PL"/>
              <a:pPr>
                <a:defRPr/>
              </a:pPr>
              <a:t>‹#›</a:t>
            </a:fld>
            <a:endParaRPr lang="pl-PL" altLang="pl-PL"/>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smtClean="0"/>
              <a:t>Kliknij ikonę, aby dodać obraz</a:t>
            </a:r>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85041BD1-B26A-41DA-A94A-8A0A5C7F0C6A}" type="datetime1">
              <a:rPr lang="pl-PL" smtClean="0"/>
              <a:t>2016-10-19</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15192634-0393-43E9-BCBE-C810A4BA700F}" type="slidenum">
              <a:rPr lang="pl-PL" altLang="pl-PL"/>
              <a:pPr>
                <a:defRPr/>
              </a:pPr>
              <a:t>‹#›</a:t>
            </a:fld>
            <a:endParaRPr lang="pl-PL" altLang="pl-PL"/>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6DDAA50E-102E-41C4-83A9-2426D11DC598}" type="datetime1">
              <a:rPr lang="pl-PL" smtClean="0"/>
              <a:t>2016-10-19</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37FCFC66-824C-4680-A044-6A5E87EE04D8}"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fade/>
  </p:transition>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A030B640-E0A4-4260-AF10-AF7539BC0F70}" type="datetime1">
              <a:rPr lang="pl-PL" smtClean="0">
                <a:solidFill>
                  <a:prstClr val="black">
                    <a:tint val="75000"/>
                  </a:prstClr>
                </a:solidFill>
                <a:latin typeface="Calibri"/>
              </a:rPr>
              <a:t>2016-10-19</a:t>
            </a:fld>
            <a:endParaRPr lang="pl-PL">
              <a:solidFill>
                <a:prstClr val="black">
                  <a:tint val="75000"/>
                </a:prstClr>
              </a:solidFill>
              <a:latin typeface="Calibri"/>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pl-PL">
              <a:solidFill>
                <a:prstClr val="black">
                  <a:tint val="75000"/>
                </a:prstClr>
              </a:solidFill>
              <a:latin typeface="Calibri"/>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01653238-6498-42C9-B41E-DC417AC75BA7}" type="slidenum">
              <a:rPr lang="pl-PL" smtClean="0">
                <a:solidFill>
                  <a:prstClr val="black">
                    <a:tint val="75000"/>
                  </a:prstClr>
                </a:solidFill>
                <a:latin typeface="Calibri"/>
              </a:rPr>
              <a:pPr eaLnBrk="1" fontAlgn="auto" hangingPunct="1">
                <a:spcBef>
                  <a:spcPts val="0"/>
                </a:spcBef>
                <a:spcAft>
                  <a:spcPts val="0"/>
                </a:spcAft>
              </a:pPr>
              <a:t>‹#›</a:t>
            </a:fld>
            <a:endParaRPr lang="pl-PL">
              <a:solidFill>
                <a:prstClr val="black">
                  <a:tint val="75000"/>
                </a:prstClr>
              </a:solidFill>
              <a:latin typeface="Calibri"/>
            </a:endParaRPr>
          </a:p>
        </p:txBody>
      </p:sp>
    </p:spTree>
    <p:extLst>
      <p:ext uri="{BB962C8B-B14F-4D97-AF65-F5344CB8AC3E}">
        <p14:creationId xmlns:p14="http://schemas.microsoft.com/office/powerpoint/2010/main" val="63560852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hyperlink" Target="http://ec.europa.eu/eurostat/ramon/miscellaneous/index.cfm?TargetUrl=DSP_DEGURBA"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ytuł 3"/>
          <p:cNvSpPr>
            <a:spLocks noGrp="1"/>
          </p:cNvSpPr>
          <p:nvPr>
            <p:ph type="ctrTitle"/>
          </p:nvPr>
        </p:nvSpPr>
        <p:spPr>
          <a:xfrm>
            <a:off x="685800" y="1412776"/>
            <a:ext cx="7772400" cy="2376263"/>
          </a:xfrm>
        </p:spPr>
        <p:txBody>
          <a:bodyPr>
            <a:normAutofit fontScale="90000"/>
          </a:bodyPr>
          <a:lstStyle/>
          <a:p>
            <a:r>
              <a:rPr lang="pl-PL" b="1" dirty="0"/>
              <a:t>SPOTKANIE INFORMACYJNE </a:t>
            </a:r>
            <a:r>
              <a:rPr lang="pl-PL" dirty="0"/>
              <a:t/>
            </a:r>
            <a:br>
              <a:rPr lang="pl-PL" dirty="0"/>
            </a:br>
            <a:r>
              <a:rPr lang="pl-PL" b="1" dirty="0"/>
              <a:t>DLA POTENCJALNYCH BENEFICJENTÓW</a:t>
            </a:r>
            <a:r>
              <a:rPr lang="pl-PL" dirty="0"/>
              <a:t/>
            </a:r>
            <a:br>
              <a:rPr lang="pl-PL" dirty="0"/>
            </a:br>
            <a:r>
              <a:rPr lang="pl-PL" b="1" dirty="0"/>
              <a:t>W RAMACH RPO WD 2014-2020</a:t>
            </a:r>
            <a:endParaRPr lang="pl-PL" dirty="0"/>
          </a:p>
        </p:txBody>
      </p:sp>
      <p:sp>
        <p:nvSpPr>
          <p:cNvPr id="5" name="Podtytuł 4"/>
          <p:cNvSpPr>
            <a:spLocks noGrp="1"/>
          </p:cNvSpPr>
          <p:nvPr>
            <p:ph type="subTitle" idx="1"/>
          </p:nvPr>
        </p:nvSpPr>
        <p:spPr>
          <a:xfrm>
            <a:off x="1331640" y="4077072"/>
            <a:ext cx="6400800" cy="2160240"/>
          </a:xfrm>
        </p:spPr>
        <p:txBody>
          <a:bodyPr>
            <a:normAutofit fontScale="85000" lnSpcReduction="10000"/>
          </a:bodyPr>
          <a:lstStyle/>
          <a:p>
            <a:pPr>
              <a:spcBef>
                <a:spcPts val="0"/>
              </a:spcBef>
            </a:pPr>
            <a:r>
              <a:rPr lang="pl-PL" b="1" dirty="0">
                <a:solidFill>
                  <a:schemeClr val="tx1"/>
                </a:solidFill>
              </a:rPr>
              <a:t>Działanie </a:t>
            </a:r>
            <a:r>
              <a:rPr lang="pl-PL" b="1" dirty="0" smtClean="0">
                <a:solidFill>
                  <a:schemeClr val="tx1"/>
                </a:solidFill>
              </a:rPr>
              <a:t>6.3.A,C </a:t>
            </a:r>
            <a:endParaRPr lang="pl-PL" b="1" dirty="0">
              <a:solidFill>
                <a:schemeClr val="tx1"/>
              </a:solidFill>
            </a:endParaRPr>
          </a:p>
          <a:p>
            <a:pPr>
              <a:spcBef>
                <a:spcPts val="0"/>
              </a:spcBef>
            </a:pPr>
            <a:r>
              <a:rPr lang="pl-PL" b="1" dirty="0">
                <a:solidFill>
                  <a:schemeClr val="tx1"/>
                </a:solidFill>
              </a:rPr>
              <a:t>Rewitalizacja zdegradowanych obszarów</a:t>
            </a:r>
          </a:p>
          <a:p>
            <a:pPr>
              <a:spcBef>
                <a:spcPts val="0"/>
              </a:spcBef>
            </a:pPr>
            <a:endParaRPr lang="pl-PL" b="1" dirty="0" smtClean="0">
              <a:solidFill>
                <a:schemeClr val="tx1"/>
              </a:solidFill>
            </a:endParaRPr>
          </a:p>
          <a:p>
            <a:pPr>
              <a:spcBef>
                <a:spcPts val="0"/>
              </a:spcBef>
            </a:pPr>
            <a:r>
              <a:rPr lang="pl-PL" b="1" dirty="0" smtClean="0">
                <a:solidFill>
                  <a:schemeClr val="tx1"/>
                </a:solidFill>
              </a:rPr>
              <a:t>poddziałanie </a:t>
            </a:r>
            <a:r>
              <a:rPr lang="pl-PL" b="1" dirty="0">
                <a:solidFill>
                  <a:schemeClr val="tx1"/>
                </a:solidFill>
              </a:rPr>
              <a:t>6.3.1 – konkursy </a:t>
            </a:r>
            <a:r>
              <a:rPr lang="pl-PL" b="1" dirty="0" smtClean="0">
                <a:solidFill>
                  <a:schemeClr val="tx1"/>
                </a:solidFill>
              </a:rPr>
              <a:t>horyzontalne – nabór na OSI</a:t>
            </a:r>
            <a:r>
              <a:rPr lang="pl-PL" b="1" dirty="0">
                <a:solidFill>
                  <a:schemeClr val="tx1"/>
                </a:solidFill>
              </a:rPr>
              <a:t> </a:t>
            </a:r>
          </a:p>
          <a:p>
            <a:endParaRPr lang="pl-PL" dirty="0"/>
          </a:p>
        </p:txBody>
      </p:sp>
      <p:pic>
        <p:nvPicPr>
          <p:cNvPr id="1027" name="Picture 3" descr="C:\Users\mkula\Desktop\zestawienia logo RPO\EFRR\FEPR-DS-UE-EFRR-kolo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3" y="10880"/>
            <a:ext cx="5075982" cy="845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09428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2225251680"/>
              </p:ext>
            </p:extLst>
          </p:nvPr>
        </p:nvGraphicFramePr>
        <p:xfrm>
          <a:off x="395535" y="1052736"/>
          <a:ext cx="8568953" cy="5558736"/>
        </p:xfrm>
        <a:graphic>
          <a:graphicData uri="http://schemas.openxmlformats.org/drawingml/2006/table">
            <a:tbl>
              <a:tblPr firstRow="1" firstCol="1" bandRow="1">
                <a:tableStyleId>{5C22544A-7EE6-4342-B048-85BDC9FD1C3A}</a:tableStyleId>
              </a:tblPr>
              <a:tblGrid>
                <a:gridCol w="457011"/>
                <a:gridCol w="2235484"/>
                <a:gridCol w="3917840"/>
                <a:gridCol w="1958618"/>
              </a:tblGrid>
              <a:tr h="327860">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Opis znaczenia kryterium</a:t>
                      </a:r>
                      <a:endParaRPr lang="pl-PL" sz="1000">
                        <a:effectLst/>
                        <a:latin typeface="Calibri"/>
                        <a:ea typeface="Times New Roman"/>
                        <a:cs typeface="Times New Roman"/>
                      </a:endParaRPr>
                    </a:p>
                  </a:txBody>
                  <a:tcPr marL="62702" marR="62702" marT="0" marB="0"/>
                </a:tc>
              </a:tr>
              <a:tr h="4013179">
                <a:tc>
                  <a:txBody>
                    <a:bodyPr/>
                    <a:lstStyle/>
                    <a:p>
                      <a:pPr>
                        <a:lnSpc>
                          <a:spcPct val="115000"/>
                        </a:lnSpc>
                        <a:spcAft>
                          <a:spcPts val="1000"/>
                        </a:spcAft>
                      </a:pPr>
                      <a:endParaRPr lang="pl-PL" sz="1100" dirty="0">
                        <a:effectLst/>
                        <a:latin typeface="Calibri"/>
                        <a:ea typeface="Times New Roman"/>
                        <a:cs typeface="Times New Roman"/>
                      </a:endParaRPr>
                    </a:p>
                  </a:txBody>
                  <a:tcPr marL="62702" marR="62702" marT="0" marB="0" anchor="ctr"/>
                </a:tc>
                <a:tc>
                  <a:txBody>
                    <a:bodyPr/>
                    <a:lstStyle/>
                    <a:p>
                      <a:pPr>
                        <a:lnSpc>
                          <a:spcPct val="115000"/>
                        </a:lnSpc>
                        <a:spcAft>
                          <a:spcPts val="0"/>
                        </a:spcAft>
                      </a:pPr>
                      <a:r>
                        <a:rPr lang="pl-PL" sz="1000" b="1" dirty="0">
                          <a:effectLst/>
                          <a:latin typeface="Calibri"/>
                          <a:ea typeface="Calibri"/>
                          <a:cs typeface="Times New Roman"/>
                        </a:rPr>
                        <a:t> </a:t>
                      </a:r>
                      <a:endParaRPr lang="pl-PL" sz="1000" dirty="0">
                        <a:effectLst/>
                        <a:latin typeface="Calibri"/>
                        <a:ea typeface="Calibri"/>
                        <a:cs typeface="Times New Roman"/>
                      </a:endParaRPr>
                    </a:p>
                    <a:p>
                      <a:pPr>
                        <a:lnSpc>
                          <a:spcPct val="115000"/>
                        </a:lnSpc>
                        <a:spcAft>
                          <a:spcPts val="0"/>
                        </a:spcAft>
                      </a:pPr>
                      <a:r>
                        <a:rPr lang="pl-PL" sz="1000" b="1" dirty="0">
                          <a:effectLst/>
                          <a:latin typeface="Calibri"/>
                          <a:ea typeface="Calibri"/>
                          <a:cs typeface="Times New Roman"/>
                        </a:rPr>
                        <a:t> </a:t>
                      </a:r>
                      <a:endParaRPr lang="pl-PL" sz="1000" dirty="0">
                        <a:effectLst/>
                        <a:latin typeface="Calibri"/>
                        <a:ea typeface="Calibri"/>
                        <a:cs typeface="Times New Roman"/>
                      </a:endParaRPr>
                    </a:p>
                    <a:p>
                      <a:pPr>
                        <a:lnSpc>
                          <a:spcPct val="115000"/>
                        </a:lnSpc>
                        <a:spcAft>
                          <a:spcPts val="0"/>
                        </a:spcAft>
                      </a:pPr>
                      <a:r>
                        <a:rPr lang="pl-PL" sz="1000" b="1" dirty="0">
                          <a:effectLst/>
                          <a:latin typeface="Calibri"/>
                          <a:ea typeface="Calibri"/>
                          <a:cs typeface="Times New Roman"/>
                        </a:rPr>
                        <a:t> </a:t>
                      </a:r>
                      <a:endParaRPr lang="pl-PL" sz="1000" dirty="0">
                        <a:effectLst/>
                        <a:latin typeface="Calibri"/>
                        <a:ea typeface="Calibri"/>
                        <a:cs typeface="Times New Roman"/>
                      </a:endParaRPr>
                    </a:p>
                    <a:p>
                      <a:pPr>
                        <a:lnSpc>
                          <a:spcPct val="115000"/>
                        </a:lnSpc>
                        <a:spcAft>
                          <a:spcPts val="0"/>
                        </a:spcAft>
                      </a:pPr>
                      <a:r>
                        <a:rPr lang="pl-PL" sz="1000" b="1" dirty="0">
                          <a:effectLst/>
                          <a:latin typeface="Calibri"/>
                          <a:ea typeface="Calibri"/>
                          <a:cs typeface="Times New Roman"/>
                        </a:rPr>
                        <a:t> </a:t>
                      </a:r>
                      <a:endParaRPr lang="pl-PL" sz="1000" dirty="0">
                        <a:effectLst/>
                        <a:latin typeface="Calibri"/>
                        <a:ea typeface="Calibri"/>
                        <a:cs typeface="Times New Roman"/>
                      </a:endParaRPr>
                    </a:p>
                    <a:p>
                      <a:pPr>
                        <a:lnSpc>
                          <a:spcPct val="115000"/>
                        </a:lnSpc>
                        <a:spcAft>
                          <a:spcPts val="0"/>
                        </a:spcAft>
                      </a:pPr>
                      <a:r>
                        <a:rPr lang="pl-PL" sz="1000" b="1" dirty="0">
                          <a:effectLst/>
                          <a:latin typeface="Calibri"/>
                          <a:ea typeface="Calibri"/>
                          <a:cs typeface="Times New Roman"/>
                        </a:rPr>
                        <a:t> </a:t>
                      </a:r>
                      <a:endParaRPr lang="pl-PL" sz="1000" dirty="0">
                        <a:effectLst/>
                        <a:latin typeface="Calibri"/>
                        <a:ea typeface="Calibri"/>
                        <a:cs typeface="Times New Roman"/>
                      </a:endParaRPr>
                    </a:p>
                    <a:p>
                      <a:pPr>
                        <a:lnSpc>
                          <a:spcPct val="115000"/>
                        </a:lnSpc>
                        <a:spcAft>
                          <a:spcPts val="0"/>
                        </a:spcAft>
                      </a:pPr>
                      <a:r>
                        <a:rPr lang="pl-PL" sz="1000" b="1" dirty="0">
                          <a:effectLst/>
                          <a:latin typeface="Calibri"/>
                          <a:ea typeface="Calibri"/>
                          <a:cs typeface="Times New Roman"/>
                        </a:rPr>
                        <a:t> </a:t>
                      </a:r>
                      <a:endParaRPr lang="pl-PL" sz="1000" dirty="0">
                        <a:effectLst/>
                        <a:latin typeface="Calibri"/>
                        <a:ea typeface="Calibri"/>
                        <a:cs typeface="Times New Roman"/>
                      </a:endParaRPr>
                    </a:p>
                    <a:p>
                      <a:pPr>
                        <a:lnSpc>
                          <a:spcPct val="115000"/>
                        </a:lnSpc>
                        <a:spcAft>
                          <a:spcPts val="0"/>
                        </a:spcAft>
                      </a:pPr>
                      <a:r>
                        <a:rPr lang="pl-PL" sz="1000" b="1" dirty="0">
                          <a:effectLst/>
                          <a:latin typeface="Calibri"/>
                          <a:ea typeface="Calibri"/>
                          <a:cs typeface="Times New Roman"/>
                        </a:rPr>
                        <a:t> </a:t>
                      </a:r>
                      <a:endParaRPr lang="pl-PL" sz="1000" dirty="0">
                        <a:effectLst/>
                        <a:latin typeface="Calibri"/>
                        <a:ea typeface="Calibri"/>
                        <a:cs typeface="Times New Roman"/>
                      </a:endParaRPr>
                    </a:p>
                    <a:p>
                      <a:pPr>
                        <a:lnSpc>
                          <a:spcPct val="115000"/>
                        </a:lnSpc>
                        <a:spcAft>
                          <a:spcPts val="0"/>
                        </a:spcAft>
                      </a:pPr>
                      <a:r>
                        <a:rPr lang="pl-PL" sz="1000" b="1" dirty="0">
                          <a:effectLst/>
                          <a:latin typeface="Calibri"/>
                          <a:ea typeface="Calibri"/>
                          <a:cs typeface="Times New Roman"/>
                        </a:rPr>
                        <a:t> </a:t>
                      </a:r>
                      <a:endParaRPr lang="pl-PL" sz="1000" dirty="0">
                        <a:effectLst/>
                        <a:latin typeface="Calibri"/>
                        <a:ea typeface="Calibri"/>
                        <a:cs typeface="Times New Roman"/>
                      </a:endParaRPr>
                    </a:p>
                    <a:p>
                      <a:pPr>
                        <a:lnSpc>
                          <a:spcPct val="115000"/>
                        </a:lnSpc>
                        <a:spcAft>
                          <a:spcPts val="0"/>
                        </a:spcAft>
                      </a:pPr>
                      <a:endParaRPr lang="pl-PL" sz="1000" b="1" dirty="0" smtClean="0">
                        <a:effectLst/>
                        <a:latin typeface="Calibri"/>
                        <a:ea typeface="Calibri"/>
                        <a:cs typeface="Times New Roman"/>
                      </a:endParaRPr>
                    </a:p>
                    <a:p>
                      <a:pPr>
                        <a:lnSpc>
                          <a:spcPct val="115000"/>
                        </a:lnSpc>
                        <a:spcAft>
                          <a:spcPts val="0"/>
                        </a:spcAft>
                      </a:pPr>
                      <a:endParaRPr lang="pl-PL" sz="1000" b="1" dirty="0" smtClean="0">
                        <a:effectLst/>
                        <a:latin typeface="Calibri"/>
                        <a:ea typeface="Calibri"/>
                        <a:cs typeface="Times New Roman"/>
                      </a:endParaRPr>
                    </a:p>
                    <a:p>
                      <a:pPr>
                        <a:lnSpc>
                          <a:spcPct val="115000"/>
                        </a:lnSpc>
                        <a:spcAft>
                          <a:spcPts val="0"/>
                        </a:spcAft>
                      </a:pPr>
                      <a:endParaRPr lang="pl-PL" sz="1000" b="1" dirty="0" smtClean="0">
                        <a:effectLst/>
                        <a:latin typeface="Calibri"/>
                        <a:ea typeface="Calibri"/>
                        <a:cs typeface="Times New Roman"/>
                      </a:endParaRPr>
                    </a:p>
                    <a:p>
                      <a:pPr>
                        <a:lnSpc>
                          <a:spcPct val="115000"/>
                        </a:lnSpc>
                        <a:spcAft>
                          <a:spcPts val="0"/>
                        </a:spcAft>
                      </a:pPr>
                      <a:endParaRPr lang="pl-PL" sz="1000" b="1" dirty="0" smtClean="0">
                        <a:effectLst/>
                        <a:latin typeface="Calibri"/>
                        <a:ea typeface="Calibri"/>
                        <a:cs typeface="Times New Roman"/>
                      </a:endParaRPr>
                    </a:p>
                    <a:p>
                      <a:pPr>
                        <a:lnSpc>
                          <a:spcPct val="115000"/>
                        </a:lnSpc>
                        <a:spcAft>
                          <a:spcPts val="0"/>
                        </a:spcAft>
                      </a:pPr>
                      <a:endParaRPr lang="pl-PL" sz="1000" b="1" dirty="0" smtClean="0">
                        <a:effectLst/>
                        <a:latin typeface="Calibri"/>
                        <a:ea typeface="Calibri"/>
                        <a:cs typeface="Times New Roman"/>
                      </a:endParaRPr>
                    </a:p>
                    <a:p>
                      <a:pPr>
                        <a:lnSpc>
                          <a:spcPct val="115000"/>
                        </a:lnSpc>
                        <a:spcAft>
                          <a:spcPts val="0"/>
                        </a:spcAft>
                      </a:pPr>
                      <a:endParaRPr lang="pl-PL" sz="1000" b="1" dirty="0" smtClean="0">
                        <a:effectLst/>
                        <a:latin typeface="Calibri"/>
                        <a:ea typeface="Calibri"/>
                        <a:cs typeface="Times New Roman"/>
                      </a:endParaRPr>
                    </a:p>
                  </a:txBody>
                  <a:tcPr marL="68580" marR="68580" marT="0" marB="0"/>
                </a:tc>
                <a:tc>
                  <a:txBody>
                    <a:bodyPr/>
                    <a:lstStyle/>
                    <a:p>
                      <a:pPr algn="just">
                        <a:lnSpc>
                          <a:spcPct val="115000"/>
                        </a:lnSpc>
                        <a:spcAft>
                          <a:spcPts val="1000"/>
                        </a:spcAft>
                      </a:pPr>
                      <a:r>
                        <a:rPr lang="pl-PL" sz="1200" dirty="0" smtClean="0">
                          <a:effectLst/>
                          <a:latin typeface="+mn-lt"/>
                        </a:rPr>
                        <a:t>Projekt nie zakłada żadnego z powyższych komponentów z grupy I – III – 0 pkt.</a:t>
                      </a:r>
                    </a:p>
                    <a:p>
                      <a:pPr algn="just">
                        <a:lnSpc>
                          <a:spcPct val="115000"/>
                        </a:lnSpc>
                        <a:spcAft>
                          <a:spcPts val="1000"/>
                        </a:spcAft>
                      </a:pPr>
                      <a:r>
                        <a:rPr lang="pl-PL" sz="1200" dirty="0" smtClean="0">
                          <a:effectLst/>
                          <a:latin typeface="+mn-lt"/>
                        </a:rPr>
                        <a:t>W przypadku wystąpienia więcej niż jednego komponentu z grupy I-III  w budynku/obiekcie, punkty podlegają sumowaniu.</a:t>
                      </a:r>
                    </a:p>
                    <a:p>
                      <a:pPr algn="just">
                        <a:lnSpc>
                          <a:spcPct val="115000"/>
                        </a:lnSpc>
                        <a:spcAft>
                          <a:spcPts val="1000"/>
                        </a:spcAft>
                      </a:pPr>
                      <a:r>
                        <a:rPr lang="pl-PL" sz="1200" dirty="0" smtClean="0">
                          <a:effectLst/>
                          <a:latin typeface="+mn-lt"/>
                        </a:rPr>
                        <a:t>Jeśli  projekt obejmuje więcej niż jeden budynek/obiekt:</a:t>
                      </a:r>
                    </a:p>
                    <a:p>
                      <a:pPr algn="just">
                        <a:lnSpc>
                          <a:spcPct val="115000"/>
                        </a:lnSpc>
                        <a:spcAft>
                          <a:spcPts val="1000"/>
                        </a:spcAft>
                      </a:pPr>
                      <a:r>
                        <a:rPr lang="pl-PL" sz="1200" dirty="0" smtClean="0">
                          <a:effectLst/>
                          <a:latin typeface="+mn-lt"/>
                        </a:rPr>
                        <a:t>•</a:t>
                      </a:r>
                      <a:r>
                        <a:rPr lang="pl-PL" sz="1200" baseline="0" dirty="0" smtClean="0">
                          <a:effectLst/>
                          <a:latin typeface="+mn-lt"/>
                        </a:rPr>
                        <a:t> </a:t>
                      </a:r>
                      <a:r>
                        <a:rPr lang="pl-PL" sz="1200" dirty="0" smtClean="0">
                          <a:effectLst/>
                          <a:latin typeface="+mn-lt"/>
                        </a:rPr>
                        <a:t>100% punktów przyznaje się jeśli dany komponent  z grupy I-III realizowany jest we wszystkich budynkach/obiektach;</a:t>
                      </a:r>
                    </a:p>
                    <a:p>
                      <a:pPr algn="just">
                        <a:lnSpc>
                          <a:spcPct val="115000"/>
                        </a:lnSpc>
                        <a:spcAft>
                          <a:spcPts val="1000"/>
                        </a:spcAft>
                      </a:pPr>
                      <a:r>
                        <a:rPr lang="pl-PL" sz="1200" dirty="0" smtClean="0">
                          <a:effectLst/>
                          <a:latin typeface="+mn-lt"/>
                        </a:rPr>
                        <a:t>•</a:t>
                      </a:r>
                      <a:r>
                        <a:rPr lang="pl-PL" sz="1200" baseline="0" dirty="0" smtClean="0">
                          <a:effectLst/>
                          <a:latin typeface="+mn-lt"/>
                        </a:rPr>
                        <a:t> </a:t>
                      </a:r>
                      <a:r>
                        <a:rPr lang="pl-PL" sz="1200" dirty="0" smtClean="0">
                          <a:effectLst/>
                          <a:latin typeface="+mn-lt"/>
                        </a:rPr>
                        <a:t>50%  punktów przyznaje się jeśli dany komponent  z grupy I-III realizowany jest nie we wszystkich, ale np. w jednym budynku/obiekcie, np.; projekt obejmuje 3 budynki/obiekty:</a:t>
                      </a:r>
                    </a:p>
                    <a:p>
                      <a:pPr algn="just">
                        <a:lnSpc>
                          <a:spcPct val="115000"/>
                        </a:lnSpc>
                        <a:spcAft>
                          <a:spcPts val="1000"/>
                        </a:spcAft>
                      </a:pPr>
                      <a:r>
                        <a:rPr lang="pl-PL" sz="1200" dirty="0" smtClean="0">
                          <a:effectLst/>
                          <a:latin typeface="+mn-lt"/>
                        </a:rPr>
                        <a:t>- wymiana źródła ciepła przeprowadzona jest we wszystkich budynkach/obiektach – 1 pkt;</a:t>
                      </a:r>
                    </a:p>
                    <a:p>
                      <a:pPr algn="just">
                        <a:lnSpc>
                          <a:spcPct val="115000"/>
                        </a:lnSpc>
                        <a:spcAft>
                          <a:spcPts val="1000"/>
                        </a:spcAft>
                      </a:pPr>
                      <a:r>
                        <a:rPr lang="pl-PL" sz="1200" dirty="0" smtClean="0">
                          <a:effectLst/>
                          <a:latin typeface="+mn-lt"/>
                        </a:rPr>
                        <a:t>- komponent z grupy II nie jest realizowany – 0 pkt;</a:t>
                      </a:r>
                    </a:p>
                    <a:p>
                      <a:pPr algn="just">
                        <a:lnSpc>
                          <a:spcPct val="115000"/>
                        </a:lnSpc>
                        <a:spcAft>
                          <a:spcPts val="1000"/>
                        </a:spcAft>
                      </a:pPr>
                      <a:r>
                        <a:rPr lang="pl-PL" sz="1200" dirty="0" smtClean="0">
                          <a:effectLst/>
                          <a:latin typeface="+mn-lt"/>
                        </a:rPr>
                        <a:t>-komponent z grupy III realizowany jest w dwóch budynkach/obiektach – 0,25 pkt;</a:t>
                      </a:r>
                    </a:p>
                    <a:p>
                      <a:pPr algn="just">
                        <a:lnSpc>
                          <a:spcPct val="115000"/>
                        </a:lnSpc>
                        <a:spcAft>
                          <a:spcPts val="1000"/>
                        </a:spcAft>
                      </a:pPr>
                      <a:endParaRPr lang="pl-PL" sz="1200" dirty="0" smtClean="0">
                        <a:effectLst/>
                        <a:latin typeface="+mn-lt"/>
                      </a:endParaRPr>
                    </a:p>
                    <a:p>
                      <a:pPr algn="just">
                        <a:lnSpc>
                          <a:spcPct val="115000"/>
                        </a:lnSpc>
                        <a:spcAft>
                          <a:spcPts val="1000"/>
                        </a:spcAft>
                      </a:pPr>
                      <a:r>
                        <a:rPr lang="pl-PL" sz="1200" dirty="0" smtClean="0">
                          <a:effectLst/>
                          <a:latin typeface="+mn-lt"/>
                        </a:rPr>
                        <a:t>W takim przypadku projekt otrzyma 1,25 pkt.</a:t>
                      </a:r>
                    </a:p>
                    <a:p>
                      <a:pPr algn="just">
                        <a:lnSpc>
                          <a:spcPct val="115000"/>
                        </a:lnSpc>
                        <a:spcAft>
                          <a:spcPts val="1000"/>
                        </a:spcAft>
                      </a:pPr>
                      <a:endParaRPr lang="pl-PL" sz="1000" dirty="0">
                        <a:effectLst/>
                        <a:latin typeface="Calibri"/>
                      </a:endParaRPr>
                    </a:p>
                  </a:txBody>
                  <a:tcPr marL="68580" marR="68580" marT="0" marB="0"/>
                </a:tc>
                <a:tc>
                  <a:txBody>
                    <a:bodyPr/>
                    <a:lstStyle/>
                    <a:p>
                      <a:pPr algn="ctr">
                        <a:lnSpc>
                          <a:spcPct val="115000"/>
                        </a:lnSpc>
                        <a:spcAft>
                          <a:spcPts val="0"/>
                        </a:spcAft>
                      </a:pPr>
                      <a:endParaRPr lang="pl-PL" sz="10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663269134"/>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3238342663"/>
              </p:ext>
            </p:extLst>
          </p:nvPr>
        </p:nvGraphicFramePr>
        <p:xfrm>
          <a:off x="395535" y="1052736"/>
          <a:ext cx="8568953" cy="4503112"/>
        </p:xfrm>
        <a:graphic>
          <a:graphicData uri="http://schemas.openxmlformats.org/drawingml/2006/table">
            <a:tbl>
              <a:tblPr firstRow="1" firstCol="1" bandRow="1">
                <a:tableStyleId>{5C22544A-7EE6-4342-B048-85BDC9FD1C3A}</a:tableStyleId>
              </a:tblPr>
              <a:tblGrid>
                <a:gridCol w="457011"/>
                <a:gridCol w="2235484"/>
                <a:gridCol w="3917840"/>
                <a:gridCol w="1958618"/>
              </a:tblGrid>
              <a:tr h="327860">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Opis znaczenia kryterium</a:t>
                      </a:r>
                      <a:endParaRPr lang="pl-PL" sz="1000">
                        <a:effectLst/>
                        <a:latin typeface="Calibri"/>
                        <a:ea typeface="Times New Roman"/>
                        <a:cs typeface="Times New Roman"/>
                      </a:endParaRPr>
                    </a:p>
                  </a:txBody>
                  <a:tcPr marL="62702" marR="62702" marT="0" marB="0"/>
                </a:tc>
              </a:tr>
              <a:tr h="4013179">
                <a:tc>
                  <a:txBody>
                    <a:bodyPr/>
                    <a:lstStyle/>
                    <a:p>
                      <a:pPr>
                        <a:lnSpc>
                          <a:spcPct val="115000"/>
                        </a:lnSpc>
                        <a:spcAft>
                          <a:spcPts val="1000"/>
                        </a:spcAft>
                      </a:pPr>
                      <a:endParaRPr lang="pl-PL" sz="1100" dirty="0">
                        <a:effectLst/>
                        <a:latin typeface="Calibri"/>
                        <a:ea typeface="Times New Roman"/>
                        <a:cs typeface="Times New Roman"/>
                      </a:endParaRPr>
                    </a:p>
                  </a:txBody>
                  <a:tcPr marL="62702" marR="62702" marT="0" marB="0" anchor="ctr"/>
                </a:tc>
                <a:tc>
                  <a:txBody>
                    <a:bodyPr/>
                    <a:lstStyle/>
                    <a:p>
                      <a:pPr>
                        <a:lnSpc>
                          <a:spcPct val="115000"/>
                        </a:lnSpc>
                        <a:spcAft>
                          <a:spcPts val="0"/>
                        </a:spcAft>
                      </a:pPr>
                      <a:r>
                        <a:rPr lang="pl-PL" sz="1000" b="1" dirty="0">
                          <a:effectLst/>
                          <a:latin typeface="Calibri"/>
                          <a:ea typeface="Calibri"/>
                          <a:cs typeface="Times New Roman"/>
                        </a:rPr>
                        <a:t> </a:t>
                      </a:r>
                      <a:endParaRPr lang="pl-PL" sz="1000" dirty="0">
                        <a:effectLst/>
                        <a:latin typeface="Calibri"/>
                        <a:ea typeface="Calibri"/>
                        <a:cs typeface="Times New Roman"/>
                      </a:endParaRPr>
                    </a:p>
                    <a:p>
                      <a:pPr>
                        <a:lnSpc>
                          <a:spcPct val="115000"/>
                        </a:lnSpc>
                        <a:spcAft>
                          <a:spcPts val="0"/>
                        </a:spcAft>
                      </a:pPr>
                      <a:r>
                        <a:rPr lang="pl-PL" sz="1000" b="1" dirty="0">
                          <a:effectLst/>
                          <a:latin typeface="Calibri"/>
                          <a:ea typeface="Calibri"/>
                          <a:cs typeface="Times New Roman"/>
                        </a:rPr>
                        <a:t> </a:t>
                      </a:r>
                      <a:endParaRPr lang="pl-PL" sz="1000" dirty="0">
                        <a:effectLst/>
                        <a:latin typeface="Calibri"/>
                        <a:ea typeface="Calibri"/>
                        <a:cs typeface="Times New Roman"/>
                      </a:endParaRPr>
                    </a:p>
                    <a:p>
                      <a:pPr>
                        <a:lnSpc>
                          <a:spcPct val="115000"/>
                        </a:lnSpc>
                        <a:spcAft>
                          <a:spcPts val="0"/>
                        </a:spcAft>
                      </a:pPr>
                      <a:r>
                        <a:rPr lang="pl-PL" sz="1000" b="1" dirty="0">
                          <a:effectLst/>
                          <a:latin typeface="Calibri"/>
                          <a:ea typeface="Calibri"/>
                          <a:cs typeface="Times New Roman"/>
                        </a:rPr>
                        <a:t> </a:t>
                      </a:r>
                      <a:endParaRPr lang="pl-PL" sz="1000" dirty="0">
                        <a:effectLst/>
                        <a:latin typeface="Calibri"/>
                        <a:ea typeface="Calibri"/>
                        <a:cs typeface="Times New Roman"/>
                      </a:endParaRPr>
                    </a:p>
                    <a:p>
                      <a:pPr>
                        <a:lnSpc>
                          <a:spcPct val="115000"/>
                        </a:lnSpc>
                        <a:spcAft>
                          <a:spcPts val="0"/>
                        </a:spcAft>
                      </a:pPr>
                      <a:r>
                        <a:rPr lang="pl-PL" sz="1000" b="1" dirty="0">
                          <a:effectLst/>
                          <a:latin typeface="Calibri"/>
                          <a:ea typeface="Calibri"/>
                          <a:cs typeface="Times New Roman"/>
                        </a:rPr>
                        <a:t> </a:t>
                      </a:r>
                      <a:endParaRPr lang="pl-PL" sz="1000" dirty="0">
                        <a:effectLst/>
                        <a:latin typeface="Calibri"/>
                        <a:ea typeface="Calibri"/>
                        <a:cs typeface="Times New Roman"/>
                      </a:endParaRPr>
                    </a:p>
                    <a:p>
                      <a:pPr>
                        <a:lnSpc>
                          <a:spcPct val="115000"/>
                        </a:lnSpc>
                        <a:spcAft>
                          <a:spcPts val="0"/>
                        </a:spcAft>
                      </a:pPr>
                      <a:r>
                        <a:rPr lang="pl-PL" sz="1000" b="1" dirty="0">
                          <a:effectLst/>
                          <a:latin typeface="Calibri"/>
                          <a:ea typeface="Calibri"/>
                          <a:cs typeface="Times New Roman"/>
                        </a:rPr>
                        <a:t> </a:t>
                      </a:r>
                      <a:endParaRPr lang="pl-PL" sz="1000" dirty="0">
                        <a:effectLst/>
                        <a:latin typeface="Calibri"/>
                        <a:ea typeface="Calibri"/>
                        <a:cs typeface="Times New Roman"/>
                      </a:endParaRPr>
                    </a:p>
                    <a:p>
                      <a:pPr>
                        <a:lnSpc>
                          <a:spcPct val="115000"/>
                        </a:lnSpc>
                        <a:spcAft>
                          <a:spcPts val="0"/>
                        </a:spcAft>
                      </a:pPr>
                      <a:r>
                        <a:rPr lang="pl-PL" sz="1000" b="1" dirty="0">
                          <a:effectLst/>
                          <a:latin typeface="Calibri"/>
                          <a:ea typeface="Calibri"/>
                          <a:cs typeface="Times New Roman"/>
                        </a:rPr>
                        <a:t> </a:t>
                      </a:r>
                      <a:endParaRPr lang="pl-PL" sz="1000" dirty="0">
                        <a:effectLst/>
                        <a:latin typeface="Calibri"/>
                        <a:ea typeface="Calibri"/>
                        <a:cs typeface="Times New Roman"/>
                      </a:endParaRPr>
                    </a:p>
                    <a:p>
                      <a:pPr>
                        <a:lnSpc>
                          <a:spcPct val="115000"/>
                        </a:lnSpc>
                        <a:spcAft>
                          <a:spcPts val="0"/>
                        </a:spcAft>
                      </a:pPr>
                      <a:r>
                        <a:rPr lang="pl-PL" sz="1000" b="1" dirty="0">
                          <a:effectLst/>
                          <a:latin typeface="Calibri"/>
                          <a:ea typeface="Calibri"/>
                          <a:cs typeface="Times New Roman"/>
                        </a:rPr>
                        <a:t> </a:t>
                      </a:r>
                      <a:endParaRPr lang="pl-PL" sz="1000" dirty="0">
                        <a:effectLst/>
                        <a:latin typeface="Calibri"/>
                        <a:ea typeface="Calibri"/>
                        <a:cs typeface="Times New Roman"/>
                      </a:endParaRPr>
                    </a:p>
                    <a:p>
                      <a:pPr>
                        <a:lnSpc>
                          <a:spcPct val="115000"/>
                        </a:lnSpc>
                        <a:spcAft>
                          <a:spcPts val="0"/>
                        </a:spcAft>
                      </a:pPr>
                      <a:r>
                        <a:rPr lang="pl-PL" sz="1000" b="1" dirty="0">
                          <a:effectLst/>
                          <a:latin typeface="Calibri"/>
                          <a:ea typeface="Calibri"/>
                          <a:cs typeface="Times New Roman"/>
                        </a:rPr>
                        <a:t> </a:t>
                      </a:r>
                      <a:endParaRPr lang="pl-PL" sz="1000" dirty="0">
                        <a:effectLst/>
                        <a:latin typeface="Calibri"/>
                        <a:ea typeface="Calibri"/>
                        <a:cs typeface="Times New Roman"/>
                      </a:endParaRPr>
                    </a:p>
                    <a:p>
                      <a:pPr>
                        <a:lnSpc>
                          <a:spcPct val="115000"/>
                        </a:lnSpc>
                        <a:spcAft>
                          <a:spcPts val="0"/>
                        </a:spcAft>
                      </a:pPr>
                      <a:endParaRPr lang="pl-PL" sz="1000" b="1" dirty="0" smtClean="0">
                        <a:effectLst/>
                        <a:latin typeface="Calibri"/>
                        <a:ea typeface="Calibri"/>
                        <a:cs typeface="Times New Roman"/>
                      </a:endParaRPr>
                    </a:p>
                    <a:p>
                      <a:pPr>
                        <a:lnSpc>
                          <a:spcPct val="115000"/>
                        </a:lnSpc>
                        <a:spcAft>
                          <a:spcPts val="0"/>
                        </a:spcAft>
                      </a:pPr>
                      <a:endParaRPr lang="pl-PL" sz="1000" b="1" dirty="0" smtClean="0">
                        <a:effectLst/>
                        <a:latin typeface="Calibri"/>
                        <a:ea typeface="Calibri"/>
                        <a:cs typeface="Times New Roman"/>
                      </a:endParaRPr>
                    </a:p>
                    <a:p>
                      <a:pPr>
                        <a:lnSpc>
                          <a:spcPct val="115000"/>
                        </a:lnSpc>
                        <a:spcAft>
                          <a:spcPts val="0"/>
                        </a:spcAft>
                      </a:pPr>
                      <a:endParaRPr lang="pl-PL" sz="1000" b="1" dirty="0" smtClean="0">
                        <a:effectLst/>
                        <a:latin typeface="Calibri"/>
                        <a:ea typeface="Calibri"/>
                        <a:cs typeface="Times New Roman"/>
                      </a:endParaRPr>
                    </a:p>
                    <a:p>
                      <a:pPr>
                        <a:lnSpc>
                          <a:spcPct val="115000"/>
                        </a:lnSpc>
                        <a:spcAft>
                          <a:spcPts val="0"/>
                        </a:spcAft>
                      </a:pPr>
                      <a:endParaRPr lang="pl-PL" sz="1000" b="1" dirty="0" smtClean="0">
                        <a:effectLst/>
                        <a:latin typeface="Calibri"/>
                        <a:ea typeface="Calibri"/>
                        <a:cs typeface="Times New Roman"/>
                      </a:endParaRPr>
                    </a:p>
                    <a:p>
                      <a:pPr>
                        <a:lnSpc>
                          <a:spcPct val="115000"/>
                        </a:lnSpc>
                        <a:spcAft>
                          <a:spcPts val="0"/>
                        </a:spcAft>
                      </a:pPr>
                      <a:endParaRPr lang="pl-PL" sz="1000" b="1" dirty="0" smtClean="0">
                        <a:effectLst/>
                        <a:latin typeface="Calibri"/>
                        <a:ea typeface="Calibri"/>
                        <a:cs typeface="Times New Roman"/>
                      </a:endParaRPr>
                    </a:p>
                    <a:p>
                      <a:pPr>
                        <a:lnSpc>
                          <a:spcPct val="115000"/>
                        </a:lnSpc>
                        <a:spcAft>
                          <a:spcPts val="0"/>
                        </a:spcAft>
                      </a:pPr>
                      <a:endParaRPr lang="pl-PL" sz="1000" b="1" dirty="0" smtClean="0">
                        <a:effectLst/>
                        <a:latin typeface="Calibri"/>
                        <a:ea typeface="Calibri"/>
                        <a:cs typeface="Times New Roman"/>
                      </a:endParaRPr>
                    </a:p>
                  </a:txBody>
                  <a:tcPr marL="68580" marR="68580" marT="0" marB="0"/>
                </a:tc>
                <a:tc>
                  <a:txBody>
                    <a:bodyPr/>
                    <a:lstStyle/>
                    <a:p>
                      <a:pPr algn="just">
                        <a:lnSpc>
                          <a:spcPct val="115000"/>
                        </a:lnSpc>
                        <a:spcAft>
                          <a:spcPts val="1000"/>
                        </a:spcAft>
                      </a:pPr>
                      <a:r>
                        <a:rPr lang="pl-PL" sz="1200" dirty="0" smtClean="0">
                          <a:effectLst/>
                          <a:latin typeface="+mn-lt"/>
                        </a:rPr>
                        <a:t>Kryterium będzie oceniane na podstawie zapisów wniosku o dofinansowanie projektu.</a:t>
                      </a:r>
                    </a:p>
                    <a:p>
                      <a:pPr algn="just">
                        <a:lnSpc>
                          <a:spcPct val="115000"/>
                        </a:lnSpc>
                        <a:spcAft>
                          <a:spcPts val="1000"/>
                        </a:spcAft>
                      </a:pPr>
                      <a:endParaRPr lang="pl-PL" sz="1200" dirty="0" smtClean="0">
                        <a:effectLst/>
                        <a:latin typeface="+mn-lt"/>
                      </a:endParaRPr>
                    </a:p>
                    <a:p>
                      <a:pPr algn="just">
                        <a:lnSpc>
                          <a:spcPct val="115000"/>
                        </a:lnSpc>
                        <a:spcAft>
                          <a:spcPts val="1000"/>
                        </a:spcAft>
                      </a:pPr>
                      <a:r>
                        <a:rPr lang="pl-PL" sz="1200" dirty="0" smtClean="0">
                          <a:effectLst/>
                          <a:latin typeface="+mn-lt"/>
                        </a:rPr>
                        <a:t>Budynek – zgodnie z definicją ujętą w Art. 3 Ustawy z dnia 7 lipca 1994 r. Prawo Budowlane (Dz.U. 1994 Nr 89 poz. 414 z późn. zm.) – to obiekt budowlany, który jest trwale związany z gruntem, wydzielony z przestrzeni za pomocą przegród budowlanych oraz posiada fundamenty i dach; </a:t>
                      </a:r>
                    </a:p>
                    <a:p>
                      <a:pPr algn="just">
                        <a:lnSpc>
                          <a:spcPct val="115000"/>
                        </a:lnSpc>
                        <a:spcAft>
                          <a:spcPts val="1000"/>
                        </a:spcAft>
                      </a:pPr>
                      <a:endParaRPr lang="pl-PL" sz="1200" dirty="0" smtClean="0">
                        <a:effectLst/>
                        <a:latin typeface="+mn-lt"/>
                      </a:endParaRPr>
                    </a:p>
                    <a:p>
                      <a:pPr algn="just">
                        <a:lnSpc>
                          <a:spcPct val="115000"/>
                        </a:lnSpc>
                        <a:spcAft>
                          <a:spcPts val="1000"/>
                        </a:spcAft>
                      </a:pPr>
                      <a:r>
                        <a:rPr lang="pl-PL" sz="1200" dirty="0" smtClean="0">
                          <a:effectLst/>
                          <a:latin typeface="+mn-lt"/>
                        </a:rPr>
                        <a:t>Obiekt budowlany zgodnie z definicją ujętą w Art. 3 Ustawy z dnia 7 lipca 1994 r. Prawo Budowlane (Dz.U. 1994 Nr 89 poz. 414 z późn. zm.) – jest  to budynek, budowla bądź obiekt małej architektury, wraz z instalacjami zapewniającymi możliwość użytkowania obiektu zgodnie z jego przeznaczeniem, wzniesiony z użyciem wyrobów budowlanych; </a:t>
                      </a:r>
                    </a:p>
                    <a:p>
                      <a:pPr algn="just">
                        <a:lnSpc>
                          <a:spcPct val="115000"/>
                        </a:lnSpc>
                        <a:spcAft>
                          <a:spcPts val="1000"/>
                        </a:spcAft>
                      </a:pPr>
                      <a:endParaRPr lang="pl-PL" sz="1000" dirty="0">
                        <a:effectLst/>
                        <a:latin typeface="Calibri"/>
                      </a:endParaRPr>
                    </a:p>
                  </a:txBody>
                  <a:tcPr marL="68580" marR="68580" marT="0" marB="0"/>
                </a:tc>
                <a:tc>
                  <a:txBody>
                    <a:bodyPr/>
                    <a:lstStyle/>
                    <a:p>
                      <a:pPr algn="ctr">
                        <a:lnSpc>
                          <a:spcPct val="115000"/>
                        </a:lnSpc>
                        <a:spcAft>
                          <a:spcPts val="0"/>
                        </a:spcAft>
                      </a:pPr>
                      <a:endParaRPr lang="pl-PL" sz="10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601561552"/>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2476409389"/>
              </p:ext>
            </p:extLst>
          </p:nvPr>
        </p:nvGraphicFramePr>
        <p:xfrm>
          <a:off x="395535" y="1331348"/>
          <a:ext cx="8568953" cy="4776235"/>
        </p:xfrm>
        <a:graphic>
          <a:graphicData uri="http://schemas.openxmlformats.org/drawingml/2006/table">
            <a:tbl>
              <a:tblPr firstRow="1" firstCol="1" bandRow="1">
                <a:tableStyleId>{5C22544A-7EE6-4342-B048-85BDC9FD1C3A}</a:tableStyleId>
              </a:tblPr>
              <a:tblGrid>
                <a:gridCol w="457011"/>
                <a:gridCol w="2235484"/>
                <a:gridCol w="3917840"/>
                <a:gridCol w="1958618"/>
              </a:tblGrid>
              <a:tr h="155553">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Opis znaczenia kryterium</a:t>
                      </a:r>
                      <a:endParaRPr lang="pl-PL" sz="1000">
                        <a:effectLst/>
                        <a:latin typeface="Calibri"/>
                        <a:ea typeface="Times New Roman"/>
                        <a:cs typeface="Times New Roman"/>
                      </a:endParaRPr>
                    </a:p>
                  </a:txBody>
                  <a:tcPr marL="62702" marR="62702" marT="0" marB="0"/>
                </a:tc>
              </a:tr>
              <a:tr h="4600975">
                <a:tc>
                  <a:txBody>
                    <a:bodyPr/>
                    <a:lstStyle/>
                    <a:p>
                      <a:pPr>
                        <a:lnSpc>
                          <a:spcPct val="115000"/>
                        </a:lnSpc>
                        <a:spcAft>
                          <a:spcPts val="1000"/>
                        </a:spcAft>
                      </a:pPr>
                      <a:r>
                        <a:rPr lang="pl-PL" sz="1200" dirty="0">
                          <a:latin typeface="Calibri"/>
                          <a:ea typeface="Times New Roman"/>
                          <a:cs typeface="Times New Roman"/>
                        </a:rPr>
                        <a:t>3</a:t>
                      </a:r>
                      <a:r>
                        <a:rPr lang="pl-PL" sz="1200" dirty="0" smtClean="0">
                          <a:latin typeface="Calibri"/>
                          <a:ea typeface="Times New Roman"/>
                          <a:cs typeface="Times New Roman"/>
                        </a:rPr>
                        <a:t>.</a:t>
                      </a: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kern="1200" dirty="0" smtClean="0">
                        <a:solidFill>
                          <a:schemeClr val="dk1"/>
                        </a:solidFill>
                        <a:effectLst/>
                        <a:latin typeface="+mn-lt"/>
                        <a:ea typeface="+mn-ea"/>
                        <a:cs typeface="Arial"/>
                      </a:endParaRPr>
                    </a:p>
                    <a:p>
                      <a:pPr algn="just">
                        <a:lnSpc>
                          <a:spcPct val="115000"/>
                        </a:lnSpc>
                        <a:spcAft>
                          <a:spcPts val="0"/>
                        </a:spcAft>
                      </a:pPr>
                      <a:endParaRPr lang="pl-PL" sz="1100" b="1" kern="1200" dirty="0" smtClean="0">
                        <a:solidFill>
                          <a:schemeClr val="dk1"/>
                        </a:solidFill>
                        <a:effectLst/>
                        <a:latin typeface="+mn-lt"/>
                        <a:ea typeface="+mn-ea"/>
                        <a:cs typeface="Arial"/>
                      </a:endParaRPr>
                    </a:p>
                    <a:p>
                      <a:pPr algn="just">
                        <a:lnSpc>
                          <a:spcPct val="115000"/>
                        </a:lnSpc>
                        <a:spcAft>
                          <a:spcPts val="0"/>
                        </a:spcAft>
                      </a:pPr>
                      <a:r>
                        <a:rPr lang="pl-PL" sz="1200" b="1" kern="1200" dirty="0" smtClean="0">
                          <a:solidFill>
                            <a:schemeClr val="dk1"/>
                          </a:solidFill>
                          <a:effectLst/>
                          <a:latin typeface="+mn-lt"/>
                          <a:ea typeface="+mn-ea"/>
                          <a:cs typeface="+mn-cs"/>
                        </a:rPr>
                        <a:t>Liczba nowopowstałych miejsc pracy</a:t>
                      </a:r>
                      <a:endParaRPr lang="pl-PL" sz="1200" b="1" dirty="0" smtClean="0">
                        <a:latin typeface="Calibri"/>
                        <a:ea typeface="Times New Roman"/>
                        <a:cs typeface="Times New Roman"/>
                      </a:endParaRPr>
                    </a:p>
                  </a:txBody>
                  <a:tcPr marL="68580" marR="68580" marT="0" marB="0"/>
                </a:tc>
                <a:tc>
                  <a:txBody>
                    <a:bodyPr/>
                    <a:lstStyle/>
                    <a:p>
                      <a:pPr algn="just"/>
                      <a:r>
                        <a:rPr lang="pl-PL" sz="1200" kern="1200" dirty="0" smtClean="0">
                          <a:solidFill>
                            <a:schemeClr val="dk1"/>
                          </a:solidFill>
                          <a:effectLst/>
                          <a:latin typeface="+mn-lt"/>
                          <a:ea typeface="+mn-ea"/>
                          <a:cs typeface="+mn-cs"/>
                        </a:rPr>
                        <a:t>W ramach kryterium będzie sprawdzane czy bezpośrednio w wyniku wspieranego  projektu nastąpi przyrost zatrudnienia.</a:t>
                      </a:r>
                    </a:p>
                    <a:p>
                      <a:pPr algn="just"/>
                      <a:r>
                        <a:rPr lang="pl-PL" sz="1200" kern="1200" dirty="0" smtClean="0">
                          <a:solidFill>
                            <a:schemeClr val="dk1"/>
                          </a:solidFill>
                          <a:effectLst/>
                          <a:latin typeface="+mn-lt"/>
                          <a:ea typeface="+mn-ea"/>
                          <a:cs typeface="+mn-cs"/>
                        </a:rPr>
                        <a:t> </a:t>
                      </a:r>
                    </a:p>
                    <a:p>
                      <a:pPr lvl="0" algn="just"/>
                      <a:r>
                        <a:rPr lang="pl-PL" sz="1200" kern="1200" dirty="0" smtClean="0">
                          <a:solidFill>
                            <a:schemeClr val="dk1"/>
                          </a:solidFill>
                          <a:effectLst/>
                          <a:latin typeface="+mn-lt"/>
                          <a:ea typeface="+mn-ea"/>
                          <a:cs typeface="+mn-cs"/>
                        </a:rPr>
                        <a:t>nie powstaną nowe miejsca pracy – 0 pkt;</a:t>
                      </a:r>
                      <a:endParaRPr lang="pl-PL" sz="1200" dirty="0" smtClean="0">
                        <a:effectLst/>
                      </a:endParaRPr>
                    </a:p>
                    <a:p>
                      <a:pPr lvl="0" algn="just"/>
                      <a:r>
                        <a:rPr lang="pl-PL" sz="1200" kern="1200" dirty="0" smtClean="0">
                          <a:solidFill>
                            <a:schemeClr val="dk1"/>
                          </a:solidFill>
                          <a:effectLst/>
                          <a:latin typeface="+mn-lt"/>
                          <a:ea typeface="+mn-ea"/>
                          <a:cs typeface="+mn-cs"/>
                        </a:rPr>
                        <a:t>powstanie 1 nowe miejsce pracy – 1 pkt;</a:t>
                      </a:r>
                      <a:endParaRPr lang="pl-PL" sz="1200" dirty="0" smtClean="0">
                        <a:effectLst/>
                      </a:endParaRPr>
                    </a:p>
                    <a:p>
                      <a:pPr lvl="0" algn="just"/>
                      <a:r>
                        <a:rPr lang="pl-PL" sz="1200" kern="1200" dirty="0" smtClean="0">
                          <a:solidFill>
                            <a:schemeClr val="dk1"/>
                          </a:solidFill>
                          <a:effectLst/>
                          <a:latin typeface="+mn-lt"/>
                          <a:ea typeface="+mn-ea"/>
                          <a:cs typeface="+mn-cs"/>
                        </a:rPr>
                        <a:t>powstaną 2 nowe miejsca pracy – 2 pkt;</a:t>
                      </a:r>
                      <a:endParaRPr lang="pl-PL" sz="1200" dirty="0" smtClean="0">
                        <a:effectLst/>
                      </a:endParaRPr>
                    </a:p>
                    <a:p>
                      <a:pPr lvl="0" algn="just"/>
                      <a:r>
                        <a:rPr lang="pl-PL" sz="1200" kern="1200" dirty="0" smtClean="0">
                          <a:solidFill>
                            <a:schemeClr val="dk1"/>
                          </a:solidFill>
                          <a:effectLst/>
                          <a:latin typeface="+mn-lt"/>
                          <a:ea typeface="+mn-ea"/>
                          <a:cs typeface="+mn-cs"/>
                        </a:rPr>
                        <a:t>powstaną 3 i więcej nowe miejsca pracy – 3 pkt.</a:t>
                      </a:r>
                      <a:endParaRPr lang="pl-PL" sz="1200" dirty="0" smtClean="0">
                        <a:effectLst/>
                      </a:endParaRPr>
                    </a:p>
                    <a:p>
                      <a:pPr algn="just"/>
                      <a:r>
                        <a:rPr lang="pl-PL" sz="1800" kern="1200" dirty="0" smtClean="0">
                          <a:solidFill>
                            <a:schemeClr val="dk1"/>
                          </a:solidFill>
                          <a:effectLst/>
                          <a:latin typeface="+mn-lt"/>
                          <a:ea typeface="+mn-ea"/>
                          <a:cs typeface="+mn-cs"/>
                        </a:rPr>
                        <a:t> </a:t>
                      </a:r>
                      <a:endParaRPr lang="pl-PL" sz="1200" dirty="0" smtClean="0">
                        <a:effectLst/>
                      </a:endParaRPr>
                    </a:p>
                    <a:p>
                      <a:pPr algn="just"/>
                      <a:r>
                        <a:rPr lang="pl-PL" sz="1200" kern="1200" dirty="0" smtClean="0">
                          <a:solidFill>
                            <a:schemeClr val="dk1"/>
                          </a:solidFill>
                          <a:effectLst/>
                          <a:latin typeface="+mn-lt"/>
                          <a:ea typeface="+mn-ea"/>
                          <a:cs typeface="+mn-cs"/>
                        </a:rPr>
                        <a:t>Dodatkowo 1 punkt zostanie przyznany jeśli  bezpośrednio w wyniku wspieranego projektu zostanie zatrudniona przynajmniej jedna osoba niepełnosprawna.</a:t>
                      </a:r>
                    </a:p>
                    <a:p>
                      <a:pPr algn="just"/>
                      <a:r>
                        <a:rPr lang="pl-PL" sz="1200" kern="1200" dirty="0" smtClean="0">
                          <a:solidFill>
                            <a:schemeClr val="dk1"/>
                          </a:solidFill>
                          <a:effectLst/>
                          <a:latin typeface="+mn-lt"/>
                          <a:ea typeface="+mn-ea"/>
                          <a:cs typeface="+mn-cs"/>
                        </a:rPr>
                        <a:t> </a:t>
                      </a:r>
                    </a:p>
                    <a:p>
                      <a:pPr algn="just"/>
                      <a:r>
                        <a:rPr lang="pl-PL" sz="1200" kern="1200" dirty="0" smtClean="0">
                          <a:solidFill>
                            <a:schemeClr val="dk1"/>
                          </a:solidFill>
                          <a:effectLst/>
                          <a:latin typeface="+mn-lt"/>
                          <a:ea typeface="+mn-ea"/>
                          <a:cs typeface="+mn-cs"/>
                        </a:rPr>
                        <a:t>Kryterium oceniane będzie dodatkowo na podstawie wskaźników dotyczących zatrudnienia i będzie monitorowane w trakcie  okresu realizacji i okresu trwałości projektu.</a:t>
                      </a:r>
                    </a:p>
                    <a:p>
                      <a:pPr algn="just"/>
                      <a:r>
                        <a:rPr lang="pl-PL" sz="1200" kern="1200" dirty="0" smtClean="0">
                          <a:solidFill>
                            <a:schemeClr val="dk1"/>
                          </a:solidFill>
                          <a:effectLst/>
                          <a:latin typeface="+mn-lt"/>
                          <a:ea typeface="+mn-ea"/>
                          <a:cs typeface="+mn-cs"/>
                        </a:rPr>
                        <a:t> </a:t>
                      </a:r>
                    </a:p>
                    <a:p>
                      <a:pPr algn="just"/>
                      <a:r>
                        <a:rPr lang="pl-PL" sz="1200" kern="1200" dirty="0" smtClean="0">
                          <a:solidFill>
                            <a:schemeClr val="dk1"/>
                          </a:solidFill>
                          <a:effectLst/>
                          <a:latin typeface="+mn-lt"/>
                          <a:ea typeface="+mn-ea"/>
                          <a:cs typeface="+mn-cs"/>
                        </a:rPr>
                        <a:t>Nowo powstałe miejsce pracy rozumiane jest jako liczba nowych trwałych miejsc pracy (dotyczy zatrudnienia na podstawie umowy o pracę w pełnym wymiarze czasu, nie dotyczy umów o dzieło oraz umów zlecenia czy samozatrudnienia - kontraktu) utworzonych bezpośrednio w efekcie wspieranego projektu</a:t>
                      </a:r>
                      <a:r>
                        <a:rPr lang="pl-PL" sz="1800" kern="1200" dirty="0" smtClean="0">
                          <a:solidFill>
                            <a:schemeClr val="dk1"/>
                          </a:solidFill>
                          <a:effectLst/>
                          <a:latin typeface="+mn-lt"/>
                          <a:ea typeface="+mn-ea"/>
                          <a:cs typeface="+mn-cs"/>
                        </a:rPr>
                        <a:t>. </a:t>
                      </a:r>
                      <a:endParaRPr lang="pl-PL" sz="1200" dirty="0" smtClean="0">
                        <a:effectLst/>
                        <a:ea typeface="Times New Roman"/>
                        <a:cs typeface="Tahoma"/>
                      </a:endParaRPr>
                    </a:p>
                  </a:txBody>
                  <a:tcPr marL="68580" marR="68580" marT="0" marB="0"/>
                </a:tc>
                <a:tc>
                  <a:txBody>
                    <a:bodyPr/>
                    <a:lstStyle/>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r>
                        <a:rPr lang="pl-PL" sz="1200" dirty="0" smtClean="0">
                          <a:effectLst/>
                          <a:latin typeface="+mn-lt"/>
                          <a:ea typeface="Times New Roman"/>
                          <a:cs typeface="Arial"/>
                        </a:rPr>
                        <a:t>0 - 4 pkt.</a:t>
                      </a:r>
                      <a:endParaRPr lang="pl-PL" sz="1200" dirty="0" smtClean="0">
                        <a:effectLst/>
                        <a:latin typeface="+mn-lt"/>
                        <a:ea typeface="Calibri"/>
                        <a:cs typeface="Times New Roman"/>
                      </a:endParaRPr>
                    </a:p>
                    <a:p>
                      <a:pPr algn="ctr">
                        <a:lnSpc>
                          <a:spcPct val="115000"/>
                        </a:lnSpc>
                        <a:spcAft>
                          <a:spcPts val="0"/>
                        </a:spcAft>
                      </a:pPr>
                      <a:r>
                        <a:rPr lang="pl-PL" sz="1200" dirty="0" smtClean="0">
                          <a:effectLst/>
                          <a:latin typeface="+mn-lt"/>
                          <a:ea typeface="Times New Roman"/>
                          <a:cs typeface="Arial"/>
                        </a:rPr>
                        <a:t> </a:t>
                      </a:r>
                      <a:endParaRPr lang="pl-PL" sz="1200" dirty="0" smtClean="0">
                        <a:effectLst/>
                        <a:latin typeface="+mn-lt"/>
                        <a:ea typeface="Calibri"/>
                        <a:cs typeface="Times New Roman"/>
                      </a:endParaRPr>
                    </a:p>
                    <a:p>
                      <a:pPr algn="ctr"/>
                      <a:r>
                        <a:rPr lang="pl-PL" sz="1200" dirty="0" smtClean="0">
                          <a:effectLst/>
                          <a:latin typeface="+mn-lt"/>
                          <a:ea typeface="Times New Roman"/>
                          <a:cs typeface="Arial"/>
                        </a:rPr>
                        <a:t>(0 punktów w kryterium nie oznacza odrzucenia wniosku)</a:t>
                      </a:r>
                      <a:endParaRPr lang="pl-PL" sz="1200" dirty="0">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4120718954"/>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4233028940"/>
              </p:ext>
            </p:extLst>
          </p:nvPr>
        </p:nvGraphicFramePr>
        <p:xfrm>
          <a:off x="395535" y="908721"/>
          <a:ext cx="8568953" cy="5805677"/>
        </p:xfrm>
        <a:graphic>
          <a:graphicData uri="http://schemas.openxmlformats.org/drawingml/2006/table">
            <a:tbl>
              <a:tblPr firstRow="1" firstCol="1" bandRow="1">
                <a:tableStyleId>{5C22544A-7EE6-4342-B048-85BDC9FD1C3A}</a:tableStyleId>
              </a:tblPr>
              <a:tblGrid>
                <a:gridCol w="457011"/>
                <a:gridCol w="2235484"/>
                <a:gridCol w="3917840"/>
                <a:gridCol w="1958618"/>
              </a:tblGrid>
              <a:tr h="319277">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5381823">
                <a:tc>
                  <a:txBody>
                    <a:bodyPr/>
                    <a:lstStyle/>
                    <a:p>
                      <a:pPr>
                        <a:lnSpc>
                          <a:spcPct val="115000"/>
                        </a:lnSpc>
                        <a:spcAft>
                          <a:spcPts val="1000"/>
                        </a:spcAft>
                      </a:pPr>
                      <a:r>
                        <a:rPr lang="pl-PL" sz="1200" dirty="0" smtClean="0">
                          <a:latin typeface="Calibri"/>
                          <a:ea typeface="Calibri"/>
                          <a:cs typeface="Times New Roman"/>
                        </a:rPr>
                        <a:t>4.</a:t>
                      </a: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r>
                        <a:rPr lang="pl-PL" sz="1200" b="1" kern="1200" dirty="0" smtClean="0">
                          <a:solidFill>
                            <a:schemeClr val="dk1"/>
                          </a:solidFill>
                          <a:effectLst/>
                          <a:latin typeface="+mn-lt"/>
                          <a:ea typeface="+mn-ea"/>
                          <a:cs typeface="+mn-cs"/>
                        </a:rPr>
                        <a:t>Komplementarność</a:t>
                      </a:r>
                      <a:endParaRPr lang="pl-PL" sz="1200" kern="1200" dirty="0" smtClean="0">
                        <a:solidFill>
                          <a:schemeClr val="dk1"/>
                        </a:solidFill>
                        <a:effectLst/>
                        <a:latin typeface="+mn-lt"/>
                        <a:ea typeface="+mn-ea"/>
                        <a:cs typeface="+mn-cs"/>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pPr algn="just"/>
                      <a:r>
                        <a:rPr lang="pl-PL" sz="1200" kern="1200" dirty="0" smtClean="0">
                          <a:solidFill>
                            <a:schemeClr val="dk1"/>
                          </a:solidFill>
                          <a:effectLst/>
                          <a:latin typeface="+mn-lt"/>
                          <a:ea typeface="+mn-ea"/>
                          <a:cs typeface="+mn-cs"/>
                        </a:rPr>
                        <a:t>W ramach tego kryterium będzie weryfikowane czy istnieją projekty powiązane ze zgłoszonym projektem (realizowane przez tego samego bądź innego beneficjenta), które zostały zrealizowane (w poprzedniej i obecnej perspektywie finansowej) bądź są w trakcie realizacji. </a:t>
                      </a:r>
                    </a:p>
                    <a:p>
                      <a:pPr algn="just"/>
                      <a:endParaRPr lang="pl-PL" sz="1200" kern="1200" dirty="0" smtClean="0">
                        <a:solidFill>
                          <a:schemeClr val="dk1"/>
                        </a:solidFill>
                        <a:effectLst/>
                        <a:latin typeface="+mn-lt"/>
                        <a:ea typeface="+mn-ea"/>
                        <a:cs typeface="+mn-cs"/>
                      </a:endParaRPr>
                    </a:p>
                    <a:p>
                      <a:pPr algn="just"/>
                      <a:r>
                        <a:rPr lang="pl-PL" sz="1200" kern="1200" dirty="0" smtClean="0">
                          <a:solidFill>
                            <a:schemeClr val="dk1"/>
                          </a:solidFill>
                          <a:effectLst/>
                          <a:latin typeface="+mn-lt"/>
                          <a:ea typeface="+mn-ea"/>
                          <a:cs typeface="+mn-cs"/>
                        </a:rPr>
                        <a:t>Projekty te mogą polegać na wykorzystywaniu efektów realizacji innego projektu, wzmocnieniu trwałości efektów jednego przedsięwzięcia realizacją drugiego, bardziej kompleksowym potraktowaniem problemu m.in. poprzez zaadresowanie projektu do tej samej grupy docelowej, tego samego beneficjenta, uzależnienia realizacji jednego projektu od przeprowadzenia innego przedsięwzięcia itd.:</a:t>
                      </a:r>
                    </a:p>
                    <a:p>
                      <a:pPr lvl="0"/>
                      <a:r>
                        <a:rPr lang="pl-PL" sz="1200" kern="1200" dirty="0" smtClean="0">
                          <a:solidFill>
                            <a:schemeClr val="dk1"/>
                          </a:solidFill>
                          <a:effectLst/>
                          <a:latin typeface="+mn-lt"/>
                          <a:ea typeface="+mn-ea"/>
                          <a:cs typeface="+mn-cs"/>
                        </a:rPr>
                        <a:t>Komplementarność z projektami nieinfrastrukturalnymi (tzw. „projektami miękkimi”) finansowanymi np. ze środków EFS:</a:t>
                      </a:r>
                      <a:endParaRPr lang="pl-PL" sz="1200" dirty="0" smtClean="0">
                        <a:effectLst/>
                      </a:endParaRPr>
                    </a:p>
                    <a:p>
                      <a:pPr lvl="0"/>
                      <a:r>
                        <a:rPr lang="pl-PL" sz="1200" kern="1200" dirty="0" smtClean="0">
                          <a:solidFill>
                            <a:schemeClr val="dk1"/>
                          </a:solidFill>
                          <a:effectLst/>
                          <a:latin typeface="+mn-lt"/>
                          <a:ea typeface="+mn-ea"/>
                          <a:cs typeface="+mn-cs"/>
                        </a:rPr>
                        <a:t>komplementarność wobec  zrealizowanych lub realizowanych projektów – 3 pkt;</a:t>
                      </a:r>
                    </a:p>
                    <a:p>
                      <a:pPr lvl="0" algn="just"/>
                      <a:r>
                        <a:rPr lang="pl-PL" sz="1200" kern="1200" dirty="0" smtClean="0">
                          <a:solidFill>
                            <a:schemeClr val="dk1"/>
                          </a:solidFill>
                          <a:effectLst/>
                          <a:latin typeface="+mn-lt"/>
                          <a:ea typeface="+mn-ea"/>
                          <a:cs typeface="+mn-cs"/>
                        </a:rPr>
                        <a:t>brak komplementarności – 0 pkt.</a:t>
                      </a:r>
                    </a:p>
                    <a:p>
                      <a:r>
                        <a:rPr lang="pl-PL" sz="1200" kern="1200" dirty="0" smtClean="0">
                          <a:solidFill>
                            <a:schemeClr val="dk1"/>
                          </a:solidFill>
                          <a:effectLst/>
                          <a:latin typeface="+mn-lt"/>
                          <a:ea typeface="+mn-ea"/>
                          <a:cs typeface="+mn-cs"/>
                        </a:rPr>
                        <a:t>i/lub</a:t>
                      </a:r>
                    </a:p>
                    <a:p>
                      <a:pPr lvl="0" algn="just"/>
                      <a:r>
                        <a:rPr lang="pl-PL" sz="1200" kern="1200" dirty="0" smtClean="0">
                          <a:solidFill>
                            <a:schemeClr val="dk1"/>
                          </a:solidFill>
                          <a:effectLst/>
                          <a:latin typeface="+mn-lt"/>
                          <a:ea typeface="+mn-ea"/>
                          <a:cs typeface="+mn-cs"/>
                        </a:rPr>
                        <a:t>Komplementarność z projektami infrastrukturalnymi finansowanymi np. ze środków EFRR, na obszarze wsparcia programu rewitalizacji.</a:t>
                      </a:r>
                      <a:endParaRPr lang="pl-PL" sz="1200" dirty="0" smtClean="0">
                        <a:effectLst/>
                      </a:endParaRPr>
                    </a:p>
                    <a:p>
                      <a:r>
                        <a:rPr lang="pl-PL" sz="1200" kern="1200" dirty="0" smtClean="0">
                          <a:solidFill>
                            <a:schemeClr val="dk1"/>
                          </a:solidFill>
                          <a:effectLst/>
                          <a:latin typeface="+mn-lt"/>
                          <a:ea typeface="+mn-ea"/>
                          <a:cs typeface="+mn-cs"/>
                        </a:rPr>
                        <a:t> </a:t>
                      </a:r>
                      <a:endParaRPr lang="pl-PL" sz="1200" dirty="0" smtClean="0">
                        <a:effectLst/>
                      </a:endParaRPr>
                    </a:p>
                    <a:p>
                      <a:pPr lvl="0"/>
                      <a:r>
                        <a:rPr lang="pl-PL" sz="1200" kern="1200" dirty="0" smtClean="0">
                          <a:solidFill>
                            <a:schemeClr val="dk1"/>
                          </a:solidFill>
                          <a:effectLst/>
                          <a:latin typeface="+mn-lt"/>
                          <a:ea typeface="+mn-ea"/>
                          <a:cs typeface="+mn-cs"/>
                        </a:rPr>
                        <a:t>Komplementarność wobec zrealizowanych lub realizowanych projektów – 2pkt;</a:t>
                      </a:r>
                    </a:p>
                    <a:p>
                      <a:pPr lvl="0"/>
                      <a:r>
                        <a:rPr lang="pl-PL" sz="1200" kern="1200" dirty="0" smtClean="0">
                          <a:solidFill>
                            <a:schemeClr val="dk1"/>
                          </a:solidFill>
                          <a:effectLst/>
                          <a:latin typeface="+mn-lt"/>
                          <a:ea typeface="+mn-ea"/>
                          <a:cs typeface="+mn-cs"/>
                        </a:rPr>
                        <a:t>brak komplementarności – 0 pkt.</a:t>
                      </a:r>
                      <a:endParaRPr lang="pl-PL" sz="1200" dirty="0" smtClean="0">
                        <a:effectLst/>
                      </a:endParaRPr>
                    </a:p>
                    <a:p>
                      <a:r>
                        <a:rPr lang="pl-PL" sz="1200" kern="1200" dirty="0" smtClean="0">
                          <a:solidFill>
                            <a:schemeClr val="dk1"/>
                          </a:solidFill>
                          <a:effectLst/>
                          <a:latin typeface="+mn-lt"/>
                          <a:ea typeface="+mn-ea"/>
                          <a:cs typeface="+mn-cs"/>
                        </a:rPr>
                        <a:t> </a:t>
                      </a:r>
                    </a:p>
                    <a:p>
                      <a:r>
                        <a:rPr lang="pl-PL" sz="1200" kern="1200" dirty="0" smtClean="0">
                          <a:solidFill>
                            <a:schemeClr val="dk1"/>
                          </a:solidFill>
                          <a:effectLst/>
                          <a:latin typeface="+mn-lt"/>
                          <a:ea typeface="+mn-ea"/>
                          <a:cs typeface="+mn-cs"/>
                        </a:rPr>
                        <a:t>Punkty podlegają sumowaniu.</a:t>
                      </a:r>
                    </a:p>
                    <a:p>
                      <a:r>
                        <a:rPr lang="pl-PL" sz="1200" kern="1200" dirty="0" smtClean="0">
                          <a:solidFill>
                            <a:schemeClr val="dk1"/>
                          </a:solidFill>
                          <a:effectLst/>
                          <a:latin typeface="+mn-lt"/>
                          <a:ea typeface="+mn-ea"/>
                          <a:cs typeface="+mn-cs"/>
                        </a:rPr>
                        <a:t> </a:t>
                      </a:r>
                    </a:p>
                    <a:p>
                      <a:r>
                        <a:rPr lang="pl-PL" sz="1200" b="1" u="sng" kern="1200" dirty="0" smtClean="0">
                          <a:solidFill>
                            <a:schemeClr val="dk1"/>
                          </a:solidFill>
                          <a:effectLst/>
                          <a:latin typeface="+mn-lt"/>
                          <a:ea typeface="+mn-ea"/>
                          <a:cs typeface="+mn-cs"/>
                        </a:rPr>
                        <a:t>Nie dotyczy naborów skierowanych do ZIT.</a:t>
                      </a:r>
                      <a:endParaRPr lang="pl-PL" sz="1200" dirty="0" smtClean="0">
                        <a:effectLst/>
                        <a:ea typeface="Times New Roman"/>
                        <a:cs typeface="Tahoma"/>
                      </a:endParaRPr>
                    </a:p>
                  </a:txBody>
                  <a:tcPr marL="68580" marR="68580" marT="0" marB="0"/>
                </a:tc>
                <a:tc>
                  <a:txBody>
                    <a:bodyPr/>
                    <a:lstStyle/>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marL="201930" algn="ctr">
                        <a:spcAft>
                          <a:spcPts val="0"/>
                        </a:spcAft>
                      </a:pPr>
                      <a:endParaRPr lang="pl-PL" sz="1200" dirty="0" smtClean="0">
                        <a:effectLst/>
                        <a:ea typeface="Times New Roman"/>
                        <a:cs typeface="Arial"/>
                      </a:endParaRPr>
                    </a:p>
                    <a:p>
                      <a:pPr algn="ctr"/>
                      <a:r>
                        <a:rPr lang="pl-PL" sz="1200" kern="1200" dirty="0" smtClean="0">
                          <a:solidFill>
                            <a:schemeClr val="dk1"/>
                          </a:solidFill>
                          <a:effectLst/>
                          <a:latin typeface="+mn-lt"/>
                          <a:ea typeface="+mn-ea"/>
                          <a:cs typeface="+mn-cs"/>
                        </a:rPr>
                        <a:t>0 – 5 pkt.</a:t>
                      </a:r>
                    </a:p>
                    <a:p>
                      <a:pPr algn="ctr"/>
                      <a:endParaRPr lang="pl-PL" sz="1200" kern="1200" dirty="0" smtClean="0">
                        <a:solidFill>
                          <a:schemeClr val="dk1"/>
                        </a:solidFill>
                        <a:effectLst/>
                        <a:latin typeface="+mn-lt"/>
                        <a:ea typeface="+mn-ea"/>
                        <a:cs typeface="+mn-cs"/>
                      </a:endParaRPr>
                    </a:p>
                    <a:p>
                      <a:r>
                        <a:rPr lang="pl-PL" sz="1200" kern="1200" dirty="0" smtClean="0">
                          <a:solidFill>
                            <a:schemeClr val="dk1"/>
                          </a:solidFill>
                          <a:effectLst/>
                          <a:latin typeface="+mn-lt"/>
                          <a:ea typeface="+mn-ea"/>
                          <a:cs typeface="+mn-cs"/>
                        </a:rPr>
                        <a:t>(0 punktów w kryterium nie oznacza odrzucenia wniosku)</a:t>
                      </a:r>
                      <a:endParaRPr lang="pl-PL" sz="1200" dirty="0" smtClean="0">
                        <a:effectLst/>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1274159811"/>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3291269687"/>
              </p:ext>
            </p:extLst>
          </p:nvPr>
        </p:nvGraphicFramePr>
        <p:xfrm>
          <a:off x="431539" y="1537183"/>
          <a:ext cx="8568953" cy="3501417"/>
        </p:xfrm>
        <a:graphic>
          <a:graphicData uri="http://schemas.openxmlformats.org/drawingml/2006/table">
            <a:tbl>
              <a:tblPr firstRow="1" firstCol="1" bandRow="1">
                <a:tableStyleId>{5C22544A-7EE6-4342-B048-85BDC9FD1C3A}</a:tableStyleId>
              </a:tblPr>
              <a:tblGrid>
                <a:gridCol w="457011"/>
                <a:gridCol w="2235484"/>
                <a:gridCol w="3917840"/>
                <a:gridCol w="1958618"/>
              </a:tblGrid>
              <a:tr h="149836">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3326157">
                <a:tc>
                  <a:txBody>
                    <a:bodyPr/>
                    <a:lstStyle/>
                    <a:p>
                      <a:pPr>
                        <a:lnSpc>
                          <a:spcPct val="115000"/>
                        </a:lnSpc>
                        <a:spcAft>
                          <a:spcPts val="1000"/>
                        </a:spcAft>
                      </a:pPr>
                      <a:r>
                        <a:rPr lang="pl-PL" sz="1200" dirty="0" smtClean="0">
                          <a:latin typeface="Calibri"/>
                          <a:ea typeface="Calibri"/>
                          <a:cs typeface="Times New Roman"/>
                        </a:rPr>
                        <a:t>5.</a:t>
                      </a: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r>
                        <a:rPr lang="pl-PL" sz="1200" b="1" kern="1200" dirty="0" smtClean="0">
                          <a:solidFill>
                            <a:schemeClr val="dk1"/>
                          </a:solidFill>
                          <a:effectLst/>
                          <a:latin typeface="+mn-lt"/>
                          <a:ea typeface="+mn-ea"/>
                          <a:cs typeface="+mn-cs"/>
                        </a:rPr>
                        <a:t>Kompleksowość projektu </a:t>
                      </a:r>
                      <a:endParaRPr lang="pl-PL" sz="12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just"/>
                      <a:r>
                        <a:rPr lang="pl-PL" sz="1200" kern="1200" dirty="0" smtClean="0">
                          <a:solidFill>
                            <a:schemeClr val="dk1"/>
                          </a:solidFill>
                          <a:effectLst/>
                          <a:latin typeface="+mn-lt"/>
                          <a:ea typeface="+mn-ea"/>
                          <a:cs typeface="+mn-cs"/>
                        </a:rPr>
                        <a:t>W ramach kryterium będzie sprawdzane czy projekt jest kompleksowy, tj. łączy typy projektów w schematach 6.3.A i 6.3.C.  </a:t>
                      </a:r>
                    </a:p>
                    <a:p>
                      <a:pPr algn="just"/>
                      <a:endParaRPr lang="pl-PL" sz="1200" kern="1200" dirty="0" smtClean="0">
                        <a:solidFill>
                          <a:schemeClr val="dk1"/>
                        </a:solidFill>
                        <a:effectLst/>
                        <a:latin typeface="+mn-lt"/>
                        <a:ea typeface="+mn-ea"/>
                        <a:cs typeface="+mn-cs"/>
                      </a:endParaRPr>
                    </a:p>
                    <a:p>
                      <a:pPr algn="just"/>
                      <a:r>
                        <a:rPr lang="pl-PL" sz="1200" kern="1200" dirty="0" smtClean="0">
                          <a:solidFill>
                            <a:schemeClr val="dk1"/>
                          </a:solidFill>
                          <a:effectLst/>
                          <a:latin typeface="+mn-lt"/>
                          <a:ea typeface="+mn-ea"/>
                          <a:cs typeface="+mn-cs"/>
                        </a:rPr>
                        <a:t>W przypadku, gdy projekt jest kompleksowy, tj. łączy typy projektów w schematach 6.3.A i 6.3.C. – 3  pkt.</a:t>
                      </a:r>
                    </a:p>
                    <a:p>
                      <a:pPr algn="just"/>
                      <a:endParaRPr lang="pl-PL" sz="1200" kern="1200" dirty="0" smtClean="0">
                        <a:solidFill>
                          <a:schemeClr val="dk1"/>
                        </a:solidFill>
                        <a:effectLst/>
                        <a:latin typeface="+mn-lt"/>
                        <a:ea typeface="+mn-ea"/>
                        <a:cs typeface="+mn-cs"/>
                      </a:endParaRPr>
                    </a:p>
                    <a:p>
                      <a:pPr algn="just"/>
                      <a:r>
                        <a:rPr lang="pl-PL" sz="1200" kern="1200" dirty="0" smtClean="0">
                          <a:solidFill>
                            <a:schemeClr val="dk1"/>
                          </a:solidFill>
                          <a:effectLst/>
                          <a:latin typeface="+mn-lt"/>
                          <a:ea typeface="+mn-ea"/>
                          <a:cs typeface="+mn-cs"/>
                        </a:rPr>
                        <a:t>Roboty budowlane lub  modernizacyjne dróg lokalnych dopuszczalne są jako element zapewniający spójność kompleksowych projektów rewitalizacyjnych oraz w przypadku, kiedy są niezbędne do realizacji celów projektu.</a:t>
                      </a:r>
                      <a:endParaRPr lang="pl-PL" sz="1200" dirty="0" smtClean="0">
                        <a:effectLst/>
                        <a:latin typeface="+mn-lt"/>
                        <a:ea typeface="Calibri"/>
                        <a:cs typeface="Times New Roman"/>
                      </a:endParaRPr>
                    </a:p>
                  </a:txBody>
                  <a:tcPr marL="68580" marR="68580" marT="0" marB="0"/>
                </a:tc>
                <a:tc>
                  <a:txBody>
                    <a:bodyPr/>
                    <a:lstStyle/>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r>
                        <a:rPr lang="pl-PL" sz="1200" kern="1200" dirty="0" smtClean="0">
                          <a:solidFill>
                            <a:schemeClr val="dk1"/>
                          </a:solidFill>
                          <a:effectLst/>
                          <a:latin typeface="+mn-lt"/>
                          <a:ea typeface="+mn-ea"/>
                          <a:cs typeface="+mn-cs"/>
                        </a:rPr>
                        <a:t>0 – 3 pkt. </a:t>
                      </a:r>
                    </a:p>
                    <a:p>
                      <a:pPr algn="ctr"/>
                      <a:endParaRPr lang="pl-PL" sz="1200" kern="1200" dirty="0" smtClean="0">
                        <a:solidFill>
                          <a:schemeClr val="dk1"/>
                        </a:solidFill>
                        <a:effectLst/>
                        <a:latin typeface="+mn-lt"/>
                        <a:ea typeface="+mn-ea"/>
                        <a:cs typeface="+mn-cs"/>
                      </a:endParaRPr>
                    </a:p>
                    <a:p>
                      <a:pPr algn="ctr"/>
                      <a:r>
                        <a:rPr lang="pl-PL" sz="1200" kern="1200" dirty="0" smtClean="0">
                          <a:solidFill>
                            <a:schemeClr val="dk1"/>
                          </a:solidFill>
                          <a:effectLst/>
                          <a:latin typeface="+mn-lt"/>
                          <a:ea typeface="+mn-ea"/>
                          <a:cs typeface="+mn-cs"/>
                        </a:rPr>
                        <a:t>(0 punktów  w kryterium nie oznacza odrzucenia wniosku)</a:t>
                      </a: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marL="201930" algn="ctr">
                        <a:spcAft>
                          <a:spcPts val="0"/>
                        </a:spcAft>
                      </a:pPr>
                      <a:endParaRPr lang="pl-PL" sz="1200" dirty="0" smtClean="0">
                        <a:effectLst/>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2137307690"/>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66499428"/>
              </p:ext>
            </p:extLst>
          </p:nvPr>
        </p:nvGraphicFramePr>
        <p:xfrm>
          <a:off x="395535" y="1205314"/>
          <a:ext cx="8568953" cy="5403342"/>
        </p:xfrm>
        <a:graphic>
          <a:graphicData uri="http://schemas.openxmlformats.org/drawingml/2006/table">
            <a:tbl>
              <a:tblPr firstRow="1" firstCol="1" bandRow="1">
                <a:tableStyleId>{5C22544A-7EE6-4342-B048-85BDC9FD1C3A}</a:tableStyleId>
              </a:tblPr>
              <a:tblGrid>
                <a:gridCol w="457011"/>
                <a:gridCol w="2235484"/>
                <a:gridCol w="3917840"/>
                <a:gridCol w="1958618"/>
              </a:tblGrid>
              <a:tr h="161436">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200" dirty="0">
                          <a:effectLst/>
                        </a:rPr>
                        <a:t>Definicja kryterium</a:t>
                      </a:r>
                      <a:endParaRPr lang="pl-PL" sz="12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4978707">
                <a:tc>
                  <a:txBody>
                    <a:bodyPr/>
                    <a:lstStyle/>
                    <a:p>
                      <a:pPr>
                        <a:lnSpc>
                          <a:spcPct val="115000"/>
                        </a:lnSpc>
                        <a:spcAft>
                          <a:spcPts val="1000"/>
                        </a:spcAft>
                      </a:pPr>
                      <a:r>
                        <a:rPr lang="pl-PL" sz="1200" dirty="0" smtClean="0">
                          <a:latin typeface="Calibri"/>
                          <a:ea typeface="Calibri"/>
                          <a:cs typeface="Times New Roman"/>
                        </a:rPr>
                        <a:t>6.</a:t>
                      </a: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r>
                        <a:rPr lang="pl-PL" sz="1200" b="1" kern="1200" dirty="0" smtClean="0">
                          <a:solidFill>
                            <a:schemeClr val="dk1"/>
                          </a:solidFill>
                          <a:effectLst/>
                          <a:latin typeface="+mn-lt"/>
                          <a:ea typeface="+mn-ea"/>
                          <a:cs typeface="+mn-cs"/>
                        </a:rPr>
                        <a:t>Zgodność projektu z rejestrem zabytków/gminną ewidencją zabytków</a:t>
                      </a:r>
                      <a:endParaRPr lang="pl-PL" sz="1200" kern="1200" dirty="0" smtClean="0">
                        <a:solidFill>
                          <a:schemeClr val="dk1"/>
                        </a:solidFill>
                        <a:effectLst/>
                        <a:latin typeface="+mn-lt"/>
                        <a:ea typeface="+mn-ea"/>
                        <a:cs typeface="+mn-cs"/>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pPr algn="just"/>
                      <a:r>
                        <a:rPr lang="pl-PL" sz="1200" dirty="0" smtClean="0">
                          <a:effectLst/>
                          <a:ea typeface="Times New Roman"/>
                          <a:cs typeface="Arial"/>
                        </a:rPr>
                        <a:t> </a:t>
                      </a:r>
                      <a:r>
                        <a:rPr lang="pl-PL" sz="1200" kern="1200" dirty="0" smtClean="0">
                          <a:solidFill>
                            <a:schemeClr val="dk1"/>
                          </a:solidFill>
                          <a:effectLst/>
                          <a:latin typeface="+mn-lt"/>
                          <a:ea typeface="+mn-ea"/>
                          <a:cs typeface="+mn-cs"/>
                        </a:rPr>
                        <a:t>W ramach kryterium będzie sprawdzane czy projekt dotyczy zabytku wpisanego do rejestru prowadzonego przez Wojewódzkiego Konserwatora Zabytków we Wrocławiu lub Gminnej Ewidencji Zabytków prowadzonej przez właściwą gminę.</a:t>
                      </a:r>
                    </a:p>
                    <a:p>
                      <a:r>
                        <a:rPr lang="pl-PL" sz="1200" kern="1200" dirty="0" smtClean="0">
                          <a:solidFill>
                            <a:schemeClr val="dk1"/>
                          </a:solidFill>
                          <a:effectLst/>
                          <a:latin typeface="+mn-lt"/>
                          <a:ea typeface="+mn-ea"/>
                          <a:cs typeface="+mn-cs"/>
                        </a:rPr>
                        <a:t> </a:t>
                      </a:r>
                    </a:p>
                    <a:p>
                      <a:pPr marL="171450" lvl="0" indent="-171450" algn="just">
                        <a:buFont typeface="Arial" panose="020B0604020202020204" pitchFamily="34" charset="0"/>
                        <a:buChar char="•"/>
                      </a:pPr>
                      <a:r>
                        <a:rPr lang="pl-PL" sz="1200" kern="1200" dirty="0" smtClean="0">
                          <a:solidFill>
                            <a:schemeClr val="dk1"/>
                          </a:solidFill>
                          <a:effectLst/>
                          <a:latin typeface="+mn-lt"/>
                          <a:ea typeface="+mn-ea"/>
                          <a:cs typeface="+mn-cs"/>
                        </a:rPr>
                        <a:t>W przypadku jeśli w projekcie występują wyłącznie budynki/obiekty zabytkowe, ewentualnie wraz z otoczeniem*, lub otoczenie wpisane indywidualnie do rejestru prowadzonego przez Wojewódzkiego Konserwatora Zabytków we Wrocławiu – 4 pkt;</a:t>
                      </a:r>
                      <a:endParaRPr lang="pl-PL" sz="1200" dirty="0" smtClean="0">
                        <a:effectLst/>
                      </a:endParaRPr>
                    </a:p>
                    <a:p>
                      <a:pPr marL="171450" lvl="0" indent="-171450" algn="just">
                        <a:buFont typeface="Arial" panose="020B0604020202020204" pitchFamily="34" charset="0"/>
                        <a:buChar char="•"/>
                      </a:pPr>
                      <a:r>
                        <a:rPr lang="pl-PL" sz="1200" kern="1200" dirty="0" smtClean="0">
                          <a:solidFill>
                            <a:schemeClr val="dk1"/>
                          </a:solidFill>
                          <a:effectLst/>
                          <a:latin typeface="+mn-lt"/>
                          <a:ea typeface="+mn-ea"/>
                          <a:cs typeface="+mn-cs"/>
                        </a:rPr>
                        <a:t>W przypadku jeśli w projekcie występują  w części  budynki/obiekty zabytkowe, ewentualnie wraz z otoczeniem, lub otoczenie wpisane indywidualnie do rejestru prowadzonego przez Wojewódzkiego Konserwatora Zabytków we Wrocławiu,–  3 pkt;</a:t>
                      </a:r>
                      <a:endParaRPr lang="pl-PL" sz="1200" dirty="0" smtClean="0">
                        <a:effectLst/>
                      </a:endParaRPr>
                    </a:p>
                    <a:p>
                      <a:pPr marL="171450" lvl="0" indent="-171450" algn="just">
                        <a:buFont typeface="Arial" panose="020B0604020202020204" pitchFamily="34" charset="0"/>
                        <a:buChar char="•"/>
                      </a:pPr>
                      <a:r>
                        <a:rPr lang="pl-PL" sz="1200" kern="1200" dirty="0" smtClean="0">
                          <a:solidFill>
                            <a:schemeClr val="dk1"/>
                          </a:solidFill>
                          <a:effectLst/>
                          <a:latin typeface="+mn-lt"/>
                          <a:ea typeface="+mn-ea"/>
                          <a:cs typeface="+mn-cs"/>
                        </a:rPr>
                        <a:t>W przypadku jeśli w projekcie występują wyłącznie budynki/obiekty zabytkowe, ewentualnie wraz z otoczeniem, lub otoczenie figurujące indywidualnie w Gminnej Ewidencji Zabytków – 2  pkt;</a:t>
                      </a:r>
                      <a:endParaRPr lang="pl-PL" sz="1200" dirty="0" smtClean="0">
                        <a:effectLst/>
                      </a:endParaRPr>
                    </a:p>
                    <a:p>
                      <a:pPr marL="171450" lvl="0" indent="-171450" algn="just">
                        <a:buFont typeface="Arial" panose="020B0604020202020204" pitchFamily="34" charset="0"/>
                        <a:buChar char="•"/>
                      </a:pPr>
                      <a:r>
                        <a:rPr lang="pl-PL" sz="1200" kern="1200" dirty="0" smtClean="0">
                          <a:solidFill>
                            <a:schemeClr val="dk1"/>
                          </a:solidFill>
                          <a:effectLst/>
                          <a:latin typeface="+mn-lt"/>
                          <a:ea typeface="+mn-ea"/>
                          <a:cs typeface="+mn-cs"/>
                        </a:rPr>
                        <a:t>W przypadku jeśli w projekcie występują w części budynki/obiekty zabytkowe, ewentualnie wraz z otoczeniem, lub otoczenie figurujące indywidualnie w Gminnej Ewidencji Zabytków – 1 pkt;</a:t>
                      </a:r>
                      <a:endParaRPr lang="pl-PL" sz="1200" dirty="0" smtClean="0">
                        <a:effectLst/>
                      </a:endParaRPr>
                    </a:p>
                    <a:p>
                      <a:pPr marL="171450" lvl="0" indent="-171450" algn="just">
                        <a:buFont typeface="Arial" panose="020B0604020202020204" pitchFamily="34" charset="0"/>
                        <a:buChar char="•"/>
                      </a:pPr>
                      <a:r>
                        <a:rPr lang="pl-PL" sz="1200" kern="1200" dirty="0" smtClean="0">
                          <a:solidFill>
                            <a:schemeClr val="dk1"/>
                          </a:solidFill>
                          <a:effectLst/>
                          <a:latin typeface="+mn-lt"/>
                          <a:ea typeface="+mn-ea"/>
                          <a:cs typeface="+mn-cs"/>
                        </a:rPr>
                        <a:t>W przypadku jeśli projekt nie obejmuje obiektów zabytkowych  - 0 pkt. </a:t>
                      </a:r>
                      <a:endParaRPr lang="pl-PL" sz="1200" dirty="0" smtClean="0">
                        <a:effectLst/>
                      </a:endParaRPr>
                    </a:p>
                    <a:p>
                      <a:pPr marL="0" lvl="0" indent="0" algn="just">
                        <a:spcAft>
                          <a:spcPts val="0"/>
                        </a:spcAft>
                        <a:buFont typeface="+mj-lt"/>
                        <a:buNone/>
                        <a:tabLst>
                          <a:tab pos="154305" algn="l"/>
                        </a:tabLst>
                      </a:pPr>
                      <a:endParaRPr lang="pl-PL" sz="1200" baseline="0" dirty="0" smtClean="0">
                        <a:effectLst/>
                        <a:ea typeface="Times New Roman"/>
                        <a:cs typeface="Arial"/>
                      </a:endParaRPr>
                    </a:p>
                  </a:txBody>
                  <a:tcPr marL="68580" marR="68580" marT="0" marB="0"/>
                </a:tc>
                <a:tc>
                  <a:txBody>
                    <a:bodyPr/>
                    <a:lstStyle/>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r>
                        <a:rPr lang="pl-PL" sz="1200" kern="1200" dirty="0" smtClean="0">
                          <a:solidFill>
                            <a:schemeClr val="dk1"/>
                          </a:solidFill>
                          <a:effectLst/>
                          <a:latin typeface="+mn-lt"/>
                          <a:ea typeface="+mn-ea"/>
                          <a:cs typeface="+mn-cs"/>
                        </a:rPr>
                        <a:t>0 – 4 pkt.</a:t>
                      </a:r>
                    </a:p>
                    <a:p>
                      <a:pPr algn="ctr"/>
                      <a:endParaRPr lang="pl-PL" sz="1200" kern="1200" dirty="0" smtClean="0">
                        <a:solidFill>
                          <a:schemeClr val="dk1"/>
                        </a:solidFill>
                        <a:effectLst/>
                        <a:latin typeface="+mn-lt"/>
                        <a:ea typeface="+mn-ea"/>
                        <a:cs typeface="+mn-cs"/>
                      </a:endParaRPr>
                    </a:p>
                    <a:p>
                      <a:pPr algn="ctr"/>
                      <a:r>
                        <a:rPr lang="pl-PL" sz="1200" kern="1200" dirty="0" smtClean="0">
                          <a:solidFill>
                            <a:schemeClr val="dk1"/>
                          </a:solidFill>
                          <a:effectLst/>
                          <a:latin typeface="+mn-lt"/>
                          <a:ea typeface="+mn-ea"/>
                          <a:cs typeface="+mn-cs"/>
                        </a:rPr>
                        <a:t>(0 punktów w kryterium nie oznacza odrzucenia wniosku)</a:t>
                      </a:r>
                      <a:endParaRPr lang="pl-PL" sz="1200" dirty="0" smtClean="0">
                        <a:effectLst/>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1604283528"/>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3563974300"/>
              </p:ext>
            </p:extLst>
          </p:nvPr>
        </p:nvGraphicFramePr>
        <p:xfrm>
          <a:off x="395535" y="1556792"/>
          <a:ext cx="8568953" cy="4819650"/>
        </p:xfrm>
        <a:graphic>
          <a:graphicData uri="http://schemas.openxmlformats.org/drawingml/2006/table">
            <a:tbl>
              <a:tblPr firstRow="1" firstCol="1" bandRow="1">
                <a:tableStyleId>{5C22544A-7EE6-4342-B048-85BDC9FD1C3A}</a:tableStyleId>
              </a:tblPr>
              <a:tblGrid>
                <a:gridCol w="457011"/>
                <a:gridCol w="2235484"/>
                <a:gridCol w="3917840"/>
                <a:gridCol w="1958618"/>
              </a:tblGrid>
              <a:tr h="154287">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Nazwa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4332975">
                <a:tc>
                  <a:txBody>
                    <a:bodyPr/>
                    <a:lstStyle/>
                    <a:p>
                      <a:pPr>
                        <a:lnSpc>
                          <a:spcPct val="115000"/>
                        </a:lnSpc>
                        <a:spcAft>
                          <a:spcPts val="1000"/>
                        </a:spcAft>
                      </a:pP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pPr marL="342900" lvl="0" indent="-342900" algn="just">
                        <a:buFont typeface="Symbol"/>
                        <a:buChar char=""/>
                      </a:pPr>
                      <a:endParaRPr lang="pl-PL" sz="1200" baseline="0" dirty="0" smtClean="0">
                        <a:effectLst/>
                        <a:ea typeface="Times New Roman"/>
                        <a:cs typeface="Arial"/>
                      </a:endParaRPr>
                    </a:p>
                    <a:p>
                      <a:pPr algn="just"/>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just"/>
                      <a:r>
                        <a:rPr lang="pl-PL" sz="1200" kern="1200" dirty="0" smtClean="0">
                          <a:solidFill>
                            <a:schemeClr val="dk1"/>
                          </a:solidFill>
                          <a:effectLst/>
                          <a:latin typeface="+mn-lt"/>
                          <a:ea typeface="+mn-ea"/>
                          <a:cs typeface="+mn-cs"/>
                        </a:rPr>
                        <a:t>Kryterium weryfikowane będzie na podstawie dokumentu przedstawionego przez wnioskodawcę na etapie składania wniosku o dofinansowanie o wpisie obiektu do rejestru zabytków wydanego przez Wojewódzkiego Konserwatora  Zabytków we Wrocławiu lub wpisie obiektu do Gminnej Ewidencji Zabytków.</a:t>
                      </a:r>
                    </a:p>
                    <a:p>
                      <a:pPr algn="just"/>
                      <a:r>
                        <a:rPr lang="pl-PL" sz="1200" kern="1200" dirty="0" smtClean="0">
                          <a:solidFill>
                            <a:schemeClr val="dk1"/>
                          </a:solidFill>
                          <a:effectLst/>
                          <a:latin typeface="+mn-lt"/>
                          <a:ea typeface="+mn-ea"/>
                          <a:cs typeface="+mn-cs"/>
                        </a:rPr>
                        <a:t> </a:t>
                      </a:r>
                    </a:p>
                    <a:p>
                      <a:pPr algn="just"/>
                      <a:r>
                        <a:rPr lang="pl-PL" sz="1200" kern="1200" dirty="0" smtClean="0">
                          <a:solidFill>
                            <a:schemeClr val="dk1"/>
                          </a:solidFill>
                          <a:effectLst/>
                          <a:latin typeface="+mn-lt"/>
                          <a:ea typeface="+mn-ea"/>
                          <a:cs typeface="+mn-cs"/>
                        </a:rPr>
                        <a:t>*Otoczenie zabytku (Art. 3 pkt 15 Ustawy o Ochronie Zabytków) - teren wokół lub przy zabytku wyznaczony w decyzji o wpisie tego terenu do rejestru zabytków  w celu ochrony wartości widokowych zabytku oraz jego ochrony przed szkodliwym oddziaływaniem czynników zewnętrznych.</a:t>
                      </a:r>
                    </a:p>
                    <a:p>
                      <a:endParaRPr lang="pl-PL" sz="1200" b="1" kern="1200" dirty="0" smtClean="0">
                        <a:solidFill>
                          <a:schemeClr val="dk1"/>
                        </a:solidFill>
                        <a:effectLst/>
                        <a:latin typeface="+mn-lt"/>
                        <a:ea typeface="+mn-ea"/>
                        <a:cs typeface="+mn-cs"/>
                      </a:endParaRPr>
                    </a:p>
                    <a:p>
                      <a:r>
                        <a:rPr lang="pl-PL" sz="1200" b="1" kern="1200" dirty="0" smtClean="0">
                          <a:solidFill>
                            <a:schemeClr val="dk1"/>
                          </a:solidFill>
                          <a:effectLst/>
                          <a:latin typeface="+mn-lt"/>
                          <a:ea typeface="+mn-ea"/>
                          <a:cs typeface="+mn-cs"/>
                        </a:rPr>
                        <a:t>Nie dotyczy naborów skierowanych do ZIT. </a:t>
                      </a:r>
                      <a:endParaRPr lang="pl-PL" sz="1200" baseline="0" dirty="0" smtClean="0">
                        <a:effectLst/>
                        <a:latin typeface="+mn-lt"/>
                        <a:ea typeface="Times New Roman"/>
                        <a:cs typeface="Arial"/>
                      </a:endParaRPr>
                    </a:p>
                  </a:txBody>
                  <a:tcPr marL="68580" marR="68580" marT="0" marB="0"/>
                </a:tc>
                <a:tc>
                  <a:txBody>
                    <a:bodyPr/>
                    <a:lstStyle/>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marL="201930" algn="ctr">
                        <a:spcAft>
                          <a:spcPts val="0"/>
                        </a:spcAft>
                      </a:pPr>
                      <a:endParaRPr lang="pl-PL" sz="1200" dirty="0" smtClean="0">
                        <a:effectLst/>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1985562505"/>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2592747242"/>
              </p:ext>
            </p:extLst>
          </p:nvPr>
        </p:nvGraphicFramePr>
        <p:xfrm>
          <a:off x="395535" y="1052736"/>
          <a:ext cx="8568953" cy="5478780"/>
        </p:xfrm>
        <a:graphic>
          <a:graphicData uri="http://schemas.openxmlformats.org/drawingml/2006/table">
            <a:tbl>
              <a:tblPr firstRow="1" firstCol="1" bandRow="1">
                <a:tableStyleId>{5C22544A-7EE6-4342-B048-85BDC9FD1C3A}</a:tableStyleId>
              </a:tblPr>
              <a:tblGrid>
                <a:gridCol w="457011"/>
                <a:gridCol w="2235484"/>
                <a:gridCol w="3917840"/>
                <a:gridCol w="1958618"/>
              </a:tblGrid>
              <a:tr h="161436">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4739551">
                <a:tc>
                  <a:txBody>
                    <a:bodyPr/>
                    <a:lstStyle/>
                    <a:p>
                      <a:pPr>
                        <a:lnSpc>
                          <a:spcPct val="115000"/>
                        </a:lnSpc>
                        <a:spcAft>
                          <a:spcPts val="1000"/>
                        </a:spcAft>
                      </a:pPr>
                      <a:r>
                        <a:rPr lang="pl-PL" sz="1200" dirty="0" smtClean="0">
                          <a:latin typeface="Calibri"/>
                          <a:ea typeface="Calibri"/>
                          <a:cs typeface="Times New Roman"/>
                        </a:rPr>
                        <a:t>7.</a:t>
                      </a: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pl-PL" sz="1100" b="1" kern="1200" dirty="0" smtClean="0">
                        <a:solidFill>
                          <a:schemeClr val="dk1"/>
                        </a:solidFill>
                        <a:effectLst/>
                        <a:latin typeface="Calibri"/>
                        <a:ea typeface="+mn-ea"/>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pl-PL" sz="1100" b="1" kern="1200" dirty="0" smtClean="0">
                        <a:solidFill>
                          <a:schemeClr val="dk1"/>
                        </a:solidFill>
                        <a:effectLst/>
                        <a:latin typeface="Calibri"/>
                        <a:ea typeface="+mn-ea"/>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pl-PL" sz="1200" b="1" kern="1200" dirty="0" smtClean="0">
                          <a:solidFill>
                            <a:schemeClr val="dk1"/>
                          </a:solidFill>
                          <a:effectLst/>
                          <a:latin typeface="+mn-lt"/>
                          <a:ea typeface="+mn-ea"/>
                          <a:cs typeface="+mn-cs"/>
                        </a:rPr>
                        <a:t>Realizacja projektu na obszarach wiejskich </a:t>
                      </a:r>
                      <a:endParaRPr lang="pl-PL" sz="1200" kern="1200" dirty="0" smtClean="0">
                        <a:solidFill>
                          <a:schemeClr val="dk1"/>
                        </a:solidFill>
                        <a:effectLst/>
                        <a:latin typeface="+mn-lt"/>
                        <a:ea typeface="+mn-ea"/>
                        <a:cs typeface="+mn-cs"/>
                      </a:endParaRPr>
                    </a:p>
                    <a:p>
                      <a:pPr>
                        <a:lnSpc>
                          <a:spcPct val="115000"/>
                        </a:lnSpc>
                        <a:spcAft>
                          <a:spcPts val="0"/>
                        </a:spcAft>
                      </a:pPr>
                      <a:endParaRPr lang="pl-PL" sz="1100" b="1" dirty="0" smtClean="0">
                        <a:latin typeface="Calibri"/>
                        <a:ea typeface="Times New Roman"/>
                        <a:cs typeface="Times New Roman"/>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pPr algn="just" fontAlgn="base"/>
                      <a:r>
                        <a:rPr lang="pl-PL" sz="1200" kern="1200" dirty="0" smtClean="0">
                          <a:solidFill>
                            <a:schemeClr val="dk1"/>
                          </a:solidFill>
                          <a:effectLst/>
                          <a:latin typeface="+mn-lt"/>
                          <a:ea typeface="+mn-ea"/>
                          <a:cs typeface="+mn-cs"/>
                        </a:rPr>
                        <a:t>W ramach  kryterium weryfikowane będzie, czy projekt jest realizowany na obszarze wiejskim.</a:t>
                      </a:r>
                    </a:p>
                    <a:p>
                      <a:pPr lvl="0" algn="just" fontAlgn="base"/>
                      <a:r>
                        <a:rPr lang="pl-PL" sz="1200" kern="1200" dirty="0" smtClean="0">
                          <a:solidFill>
                            <a:schemeClr val="dk1"/>
                          </a:solidFill>
                          <a:effectLst/>
                          <a:latin typeface="+mn-lt"/>
                          <a:ea typeface="+mn-ea"/>
                          <a:cs typeface="+mn-cs"/>
                        </a:rPr>
                        <a:t>projekt realizowany w całości lub w części na obszarze wiejskim – 2 pkt;</a:t>
                      </a:r>
                      <a:endParaRPr lang="pl-PL" sz="1200" dirty="0" smtClean="0">
                        <a:effectLst/>
                      </a:endParaRPr>
                    </a:p>
                    <a:p>
                      <a:pPr lvl="0" algn="just" fontAlgn="base"/>
                      <a:r>
                        <a:rPr lang="pl-PL" sz="1200" kern="1200" dirty="0" smtClean="0">
                          <a:solidFill>
                            <a:schemeClr val="dk1"/>
                          </a:solidFill>
                          <a:effectLst/>
                          <a:latin typeface="+mn-lt"/>
                          <a:ea typeface="+mn-ea"/>
                          <a:cs typeface="+mn-cs"/>
                        </a:rPr>
                        <a:t>projekt nie jest realizowany na obszarze wiejskim – 0 pkt.</a:t>
                      </a:r>
                      <a:endParaRPr lang="pl-PL" sz="1200" dirty="0" smtClean="0">
                        <a:effectLst/>
                      </a:endParaRPr>
                    </a:p>
                    <a:p>
                      <a:pPr algn="just" fontAlgn="base"/>
                      <a:r>
                        <a:rPr lang="pl-PL" sz="1200" kern="1200" dirty="0" smtClean="0">
                          <a:solidFill>
                            <a:schemeClr val="dk1"/>
                          </a:solidFill>
                          <a:effectLst/>
                          <a:latin typeface="+mn-lt"/>
                          <a:ea typeface="+mn-ea"/>
                          <a:cs typeface="+mn-cs"/>
                        </a:rPr>
                        <a:t> </a:t>
                      </a:r>
                    </a:p>
                    <a:p>
                      <a:pPr algn="just" fontAlgn="base"/>
                      <a:r>
                        <a:rPr lang="pl-PL" sz="1200" kern="1200" dirty="0" smtClean="0">
                          <a:solidFill>
                            <a:schemeClr val="dk1"/>
                          </a:solidFill>
                          <a:effectLst/>
                          <a:latin typeface="+mn-lt"/>
                          <a:ea typeface="+mn-ea"/>
                          <a:cs typeface="+mn-cs"/>
                        </a:rPr>
                        <a:t>Kryterium weryfikowane będzie na  podstawie zapisów wniosku o dofinansowanie projektu.</a:t>
                      </a:r>
                      <a:endParaRPr lang="pl-PL" sz="1200" kern="1200" baseline="0" dirty="0" smtClean="0">
                        <a:solidFill>
                          <a:schemeClr val="dk1"/>
                        </a:solidFill>
                        <a:effectLst/>
                        <a:latin typeface="+mn-lt"/>
                        <a:ea typeface="+mn-ea"/>
                        <a:cs typeface="Arial"/>
                      </a:endParaRPr>
                    </a:p>
                    <a:p>
                      <a:pPr algn="just" fontAlgn="base"/>
                      <a:endParaRPr lang="pl-PL" sz="1200" kern="1200" baseline="0" dirty="0" smtClean="0">
                        <a:solidFill>
                          <a:schemeClr val="dk1"/>
                        </a:solidFill>
                        <a:effectLst/>
                        <a:latin typeface="+mn-lt"/>
                        <a:ea typeface="+mn-ea"/>
                        <a:cs typeface="Arial"/>
                      </a:endParaRPr>
                    </a:p>
                    <a:p>
                      <a:pPr algn="just" fontAlgn="base"/>
                      <a:r>
                        <a:rPr lang="pl-PL" sz="1200" kern="1200" dirty="0" smtClean="0">
                          <a:solidFill>
                            <a:schemeClr val="dk1"/>
                          </a:solidFill>
                          <a:effectLst/>
                          <a:latin typeface="+mn-lt"/>
                          <a:ea typeface="+mn-ea"/>
                          <a:cs typeface="+mn-cs"/>
                        </a:rPr>
                        <a:t>UWAGA: Inwestycje w drogi lokalne (gminne i powiatowe) nie mogą być realizowane na obszarach wiejskich.  Mogą one być realizowane  jedynie na obszarach miejskich i miejskich obszarach funkcjonalnych, jako element programu rewitalizacji jedynie wówczas, gdy przyczynią się do fizycznej, gospodarczej i społecznej rewitalizacji i regeneracji ww. obszarów.</a:t>
                      </a:r>
                    </a:p>
                    <a:p>
                      <a:pPr algn="just" fontAlgn="base"/>
                      <a:endParaRPr lang="pl-PL" sz="1200" kern="1200" dirty="0" smtClean="0">
                        <a:solidFill>
                          <a:schemeClr val="dk1"/>
                        </a:solidFill>
                        <a:effectLst/>
                        <a:latin typeface="+mn-lt"/>
                        <a:ea typeface="+mn-ea"/>
                        <a:cs typeface="+mn-cs"/>
                      </a:endParaRPr>
                    </a:p>
                    <a:p>
                      <a:pPr algn="just" fontAlgn="base"/>
                      <a:r>
                        <a:rPr lang="pl-PL" sz="1200" kern="1200" dirty="0" smtClean="0">
                          <a:solidFill>
                            <a:schemeClr val="dk1"/>
                          </a:solidFill>
                          <a:effectLst/>
                          <a:latin typeface="+mn-lt"/>
                          <a:ea typeface="+mn-ea"/>
                          <a:cs typeface="+mn-cs"/>
                        </a:rPr>
                        <a:t>Obszar wiejski, definiowany zgodnie z załącznikiem nr 1 do Rozporządzenia Wykonawczego Komisji (UE) NR 215/2014 z dnia 7 marca 2014 r., to obszar o małej gęstości zaludnienia (kod 03) [zgodnie ze stopniem urbanizacji ujętym w klasyfikacji DEGURBA obszary słabo zaludnione to obszary, na których więcej niż 50% populacji zamieszkuje tereny wiejskie (tj. gminy, które zostały przyporządkowane do kategorii 3 klasyfikacji DEGURBA)]. Zestawienie gmin zamieszczone na stronie internetowej EUROSTAT: </a:t>
                      </a:r>
                      <a:r>
                        <a:rPr lang="pl-PL" sz="1200" kern="1200" dirty="0" smtClean="0">
                          <a:solidFill>
                            <a:schemeClr val="dk1"/>
                          </a:solidFill>
                          <a:effectLst/>
                          <a:latin typeface="+mn-lt"/>
                          <a:ea typeface="+mn-ea"/>
                          <a:cs typeface="+mn-cs"/>
                          <a:hlinkClick r:id="rId4"/>
                        </a:rPr>
                        <a:t>http://ec.europa.eu/eurostat/ramon/miscellaneous/index.cfm?TargetUrl=DSP_DEGURBA</a:t>
                      </a:r>
                      <a:endParaRPr lang="pl-PL" sz="1200" kern="1200" dirty="0" smtClean="0">
                        <a:solidFill>
                          <a:schemeClr val="dk1"/>
                        </a:solidFill>
                        <a:effectLst/>
                        <a:latin typeface="+mn-lt"/>
                        <a:ea typeface="+mn-ea"/>
                        <a:cs typeface="+mn-cs"/>
                      </a:endParaRPr>
                    </a:p>
                    <a:p>
                      <a:pPr algn="just" fontAlgn="base"/>
                      <a:endParaRPr lang="pl-PL" sz="1200" kern="1200" dirty="0" smtClean="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marL="201930" algn="ctr">
                        <a:spcAft>
                          <a:spcPts val="0"/>
                        </a:spcAft>
                      </a:pPr>
                      <a:endParaRPr lang="pl-PL" sz="1200" dirty="0" smtClean="0">
                        <a:effectLst/>
                        <a:ea typeface="Times New Roman"/>
                        <a:cs typeface="Arial"/>
                      </a:endParaRPr>
                    </a:p>
                    <a:p>
                      <a:pPr marL="201930" algn="ctr">
                        <a:spcAft>
                          <a:spcPts val="0"/>
                        </a:spcAft>
                      </a:pPr>
                      <a:r>
                        <a:rPr lang="pl-PL" sz="1200" dirty="0" smtClean="0">
                          <a:effectLst/>
                          <a:ea typeface="Times New Roman"/>
                          <a:cs typeface="Arial"/>
                        </a:rPr>
                        <a:t>0 – 2 pkt.</a:t>
                      </a:r>
                    </a:p>
                    <a:p>
                      <a:pPr marL="201930" algn="ctr">
                        <a:spcAft>
                          <a:spcPts val="0"/>
                        </a:spcAft>
                      </a:pPr>
                      <a:endParaRPr lang="pl-PL" sz="1200" dirty="0" smtClean="0">
                        <a:effectLst/>
                        <a:ea typeface="Times New Roman"/>
                        <a:cs typeface="Arial"/>
                      </a:endParaRPr>
                    </a:p>
                    <a:p>
                      <a:pPr marL="201930" algn="ctr">
                        <a:spcAft>
                          <a:spcPts val="0"/>
                        </a:spcAft>
                      </a:pPr>
                      <a:r>
                        <a:rPr lang="pl-PL" sz="1200" dirty="0" smtClean="0">
                          <a:effectLst/>
                          <a:ea typeface="Times New Roman"/>
                          <a:cs typeface="Arial"/>
                        </a:rPr>
                        <a:t>(0 punktów w kryterium nie oznacza odrzucenia wniosku)</a:t>
                      </a:r>
                    </a:p>
                    <a:p>
                      <a:pPr marL="201930" algn="ctr">
                        <a:spcAft>
                          <a:spcPts val="0"/>
                        </a:spcAft>
                      </a:pPr>
                      <a:endParaRPr lang="pl-PL" sz="1200" dirty="0" smtClean="0">
                        <a:effectLst/>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3270525992"/>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258191280"/>
              </p:ext>
            </p:extLst>
          </p:nvPr>
        </p:nvGraphicFramePr>
        <p:xfrm>
          <a:off x="441665" y="1340768"/>
          <a:ext cx="7969144" cy="4618798"/>
        </p:xfrm>
        <a:graphic>
          <a:graphicData uri="http://schemas.openxmlformats.org/drawingml/2006/table">
            <a:tbl>
              <a:tblPr firstRow="1" firstCol="1" bandRow="1">
                <a:tableStyleId>{5C22544A-7EE6-4342-B048-85BDC9FD1C3A}</a:tableStyleId>
              </a:tblPr>
              <a:tblGrid>
                <a:gridCol w="425022"/>
                <a:gridCol w="1918846"/>
                <a:gridCol w="4218957"/>
                <a:gridCol w="1406319"/>
              </a:tblGrid>
              <a:tr h="52202">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4268278">
                <a:tc>
                  <a:txBody>
                    <a:bodyPr/>
                    <a:lstStyle/>
                    <a:p>
                      <a:pPr>
                        <a:lnSpc>
                          <a:spcPct val="115000"/>
                        </a:lnSpc>
                        <a:spcAft>
                          <a:spcPts val="1000"/>
                        </a:spcAft>
                      </a:pPr>
                      <a:r>
                        <a:rPr lang="pl-PL" sz="1200" dirty="0" smtClean="0">
                          <a:latin typeface="Calibri"/>
                          <a:ea typeface="Calibri"/>
                          <a:cs typeface="Times New Roman"/>
                        </a:rPr>
                        <a:t>8.</a:t>
                      </a: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endParaRPr lang="pl-PL" sz="1200" b="1" kern="1200" dirty="0" smtClean="0">
                        <a:solidFill>
                          <a:schemeClr val="dk1"/>
                        </a:solidFill>
                        <a:effectLst/>
                        <a:latin typeface="+mn-lt"/>
                        <a:ea typeface="+mn-ea"/>
                        <a:cs typeface="+mn-cs"/>
                      </a:endParaRPr>
                    </a:p>
                    <a:p>
                      <a:pPr algn="l"/>
                      <a:r>
                        <a:rPr lang="pl-PL" sz="1200" b="1" kern="1200" dirty="0" smtClean="0">
                          <a:solidFill>
                            <a:schemeClr val="dk1"/>
                          </a:solidFill>
                          <a:effectLst/>
                          <a:latin typeface="+mn-lt"/>
                          <a:ea typeface="+mn-ea"/>
                          <a:cs typeface="+mn-cs"/>
                        </a:rPr>
                        <a:t>Projekt, który w szczególności zapewnia poprawę dostępności   dla osób niepełnosprawnych</a:t>
                      </a:r>
                    </a:p>
                    <a:p>
                      <a:endParaRPr lang="pl-PL" sz="1200" b="1" kern="1200" dirty="0" smtClean="0">
                        <a:solidFill>
                          <a:schemeClr val="dk1"/>
                        </a:solidFill>
                        <a:effectLst/>
                        <a:latin typeface="+mn-lt"/>
                        <a:ea typeface="+mn-ea"/>
                        <a:cs typeface="+mn-cs"/>
                      </a:endParaRPr>
                    </a:p>
                    <a:p>
                      <a:endParaRPr lang="pl-PL" sz="1200" b="1" kern="1200" dirty="0" smtClean="0">
                        <a:solidFill>
                          <a:schemeClr val="dk1"/>
                        </a:solidFill>
                        <a:effectLst/>
                        <a:latin typeface="+mn-lt"/>
                        <a:ea typeface="+mn-ea"/>
                        <a:cs typeface="+mn-cs"/>
                      </a:endParaRPr>
                    </a:p>
                  </a:txBody>
                  <a:tcPr marL="68580" marR="68580" marT="0" marB="0"/>
                </a:tc>
                <a:tc>
                  <a:txBody>
                    <a:bodyPr/>
                    <a:lstStyle/>
                    <a:p>
                      <a:pPr algn="just">
                        <a:lnSpc>
                          <a:spcPct val="115000"/>
                        </a:lnSpc>
                        <a:spcAft>
                          <a:spcPts val="0"/>
                        </a:spcAft>
                      </a:pPr>
                      <a:r>
                        <a:rPr lang="pl-PL" sz="1200" dirty="0" smtClean="0">
                          <a:effectLst/>
                          <a:latin typeface="+mn-lt"/>
                          <a:ea typeface="Times New Roman"/>
                          <a:cs typeface="Arial"/>
                        </a:rPr>
                        <a:t>W ramach kryterium będzie weryfikowane czy projekt  w szczególności zapewnia (jest to jego głównym celem) poprawę dostępności dla osób niepełnosprawnych na terenach rewitalizacyjnych. </a:t>
                      </a:r>
                    </a:p>
                    <a:p>
                      <a:pPr algn="just">
                        <a:lnSpc>
                          <a:spcPct val="115000"/>
                        </a:lnSpc>
                        <a:spcAft>
                          <a:spcPts val="0"/>
                        </a:spcAft>
                      </a:pPr>
                      <a:r>
                        <a:rPr lang="pl-PL" sz="1200" dirty="0" smtClean="0">
                          <a:effectLst/>
                          <a:latin typeface="+mn-lt"/>
                          <a:ea typeface="Times New Roman"/>
                          <a:cs typeface="Arial"/>
                        </a:rPr>
                        <a:t>Przykładowo takimi projektami może być adaptacja zdegradowanego budynku i nadanie mu nowych funkcji polegających na świadczeniu usług społecznych/zawodowych na rzecz osób niepełnosprawnych. </a:t>
                      </a:r>
                    </a:p>
                    <a:p>
                      <a:pPr algn="just">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r>
                        <a:rPr lang="pl-PL" sz="1200" dirty="0" smtClean="0">
                          <a:effectLst/>
                          <a:latin typeface="+mn-lt"/>
                          <a:ea typeface="Times New Roman"/>
                          <a:cs typeface="Arial"/>
                        </a:rPr>
                        <a:t>Głównymi odbiorcami są osoby niepełnosprawne.</a:t>
                      </a:r>
                    </a:p>
                    <a:p>
                      <a:pPr algn="just">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Projekt w szczególności zakłada poprawę dostępności dla osób niepełnosprawnych – 1 pkt;</a:t>
                      </a:r>
                    </a:p>
                    <a:p>
                      <a:pPr algn="just">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r>
                        <a:rPr lang="pl-PL" sz="1200" dirty="0" smtClean="0">
                          <a:effectLst/>
                          <a:latin typeface="+mn-lt"/>
                          <a:ea typeface="Times New Roman"/>
                          <a:cs typeface="Arial"/>
                        </a:rPr>
                        <a:t>Kryterium weryfikowane na podstawie zapisów wniosku o dofinansowanie.</a:t>
                      </a:r>
                    </a:p>
                  </a:txBody>
                  <a:tcPr marL="68580" marR="68580" marT="0" marB="0"/>
                </a:tc>
                <a:tc>
                  <a:txBody>
                    <a:bodyPr/>
                    <a:lstStyle/>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r>
                        <a:rPr lang="pl-PL" sz="1200" dirty="0" smtClean="0">
                          <a:effectLst/>
                          <a:latin typeface="+mn-lt"/>
                          <a:ea typeface="Times New Roman"/>
                          <a:cs typeface="Arial"/>
                        </a:rPr>
                        <a:t>0 – 1 pkt. </a:t>
                      </a:r>
                    </a:p>
                    <a:p>
                      <a:pPr algn="ctr">
                        <a:lnSpc>
                          <a:spcPct val="115000"/>
                        </a:lnSpc>
                        <a:spcAft>
                          <a:spcPts val="0"/>
                        </a:spcAft>
                      </a:pPr>
                      <a:r>
                        <a:rPr lang="pl-PL" sz="1200" dirty="0" smtClean="0">
                          <a:effectLst/>
                          <a:latin typeface="+mn-lt"/>
                          <a:ea typeface="Times New Roman"/>
                          <a:cs typeface="Arial"/>
                        </a:rPr>
                        <a:t>(0 punktów w kryterium nie oznacza odrzucenia wniosku)</a:t>
                      </a:r>
                    </a:p>
                    <a:p>
                      <a:pPr algn="ctr">
                        <a:lnSpc>
                          <a:spcPct val="115000"/>
                        </a:lnSpc>
                        <a:spcAft>
                          <a:spcPts val="0"/>
                        </a:spcAft>
                      </a:pPr>
                      <a:endParaRPr lang="pl-PL" sz="1200" dirty="0" smtClean="0">
                        <a:effectLst/>
                        <a:latin typeface="+mn-lt"/>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176938804"/>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574620122"/>
              </p:ext>
            </p:extLst>
          </p:nvPr>
        </p:nvGraphicFramePr>
        <p:xfrm>
          <a:off x="467544" y="1111504"/>
          <a:ext cx="8314065" cy="5420207"/>
        </p:xfrm>
        <a:graphic>
          <a:graphicData uri="http://schemas.openxmlformats.org/drawingml/2006/table">
            <a:tbl>
              <a:tblPr firstRow="1" firstCol="1" bandRow="1">
                <a:tableStyleId>{5C22544A-7EE6-4342-B048-85BDC9FD1C3A}</a:tableStyleId>
              </a:tblPr>
              <a:tblGrid>
                <a:gridCol w="443417"/>
                <a:gridCol w="2001897"/>
                <a:gridCol w="4401563"/>
                <a:gridCol w="1467188"/>
              </a:tblGrid>
              <a:tr h="0">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5244947">
                <a:tc>
                  <a:txBody>
                    <a:bodyPr/>
                    <a:lstStyle/>
                    <a:p>
                      <a:pPr>
                        <a:lnSpc>
                          <a:spcPct val="115000"/>
                        </a:lnSpc>
                        <a:spcAft>
                          <a:spcPts val="1000"/>
                        </a:spcAft>
                      </a:pPr>
                      <a:r>
                        <a:rPr lang="pl-PL" sz="1200" dirty="0" smtClean="0">
                          <a:latin typeface="Calibri"/>
                          <a:ea typeface="Calibri"/>
                          <a:cs typeface="Times New Roman"/>
                        </a:rPr>
                        <a:t>9.</a:t>
                      </a: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endParaRPr lang="pl-PL" sz="1200" b="1" kern="1200" dirty="0" smtClean="0">
                        <a:solidFill>
                          <a:schemeClr val="dk1"/>
                        </a:solidFill>
                        <a:effectLst/>
                        <a:latin typeface="+mn-lt"/>
                        <a:ea typeface="+mn-ea"/>
                        <a:cs typeface="+mn-cs"/>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r>
                        <a:rPr lang="pl-PL" sz="1200" b="1" dirty="0" smtClean="0">
                          <a:effectLst/>
                          <a:latin typeface="+mn-lt"/>
                          <a:ea typeface="Times New Roman"/>
                          <a:cs typeface="Arial"/>
                        </a:rPr>
                        <a:t>Poziom zamożności gminy</a:t>
                      </a: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pPr algn="just">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r>
                        <a:rPr lang="pl-PL" sz="1200" dirty="0" smtClean="0">
                          <a:effectLst/>
                          <a:latin typeface="+mn-lt"/>
                          <a:ea typeface="Times New Roman"/>
                          <a:cs typeface="Arial"/>
                        </a:rPr>
                        <a:t>W ramach kryterium przyznawane będą punkty w zależności od poziomu zamożności gminy, na terenie której zlokalizowany będzie projekt. Poziom zamożności gminy będzie liczony za pomocą wskaźnika G.</a:t>
                      </a:r>
                    </a:p>
                    <a:p>
                      <a:pPr algn="just">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r>
                        <a:rPr lang="pl-PL" sz="1200" dirty="0" smtClean="0">
                          <a:effectLst/>
                          <a:latin typeface="+mn-lt"/>
                          <a:ea typeface="Times New Roman"/>
                          <a:cs typeface="Arial"/>
                        </a:rPr>
                        <a:t>(Poziom wskaźnika G został wyliczony przez Ministerstwo Finansów wg zasad określonych zgodnie z  art. 20 ust.4 ustawy z dnia 13  listopada 2003 r. o dochodach jednostek samorządu terytorialnego Dz.U. z 2015 r. poz. 513, z późn. zm. Podstawą do wyliczenia wskaźnika były dane o dochodach podatkowych za 2014 r. wg stanu na 30 czerwca 2015 r.)</a:t>
                      </a:r>
                    </a:p>
                    <a:p>
                      <a:pPr algn="just">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r>
                        <a:rPr lang="pl-PL" sz="1200" dirty="0" smtClean="0">
                          <a:effectLst/>
                          <a:latin typeface="+mn-lt"/>
                          <a:ea typeface="Times New Roman"/>
                          <a:cs typeface="Arial"/>
                        </a:rPr>
                        <a:t>Gminy zostaną podzielone na V grup, w zależności od wartości procentowych wskaźnika G. Średnia wartość wskaźnika G dla gmin województwa dolnośląskiego wynosi 1 491,64 zł. Ocena kryterium będzie przeprowadzona odwrotnie od wartości wskaźnika, tzn. największą liczbę punktów otrzymają projekty , z grupy o najniższych wartościach wskaźnika G.</a:t>
                      </a:r>
                    </a:p>
                    <a:p>
                      <a:pPr algn="just">
                        <a:lnSpc>
                          <a:spcPct val="115000"/>
                        </a:lnSpc>
                        <a:spcAft>
                          <a:spcPts val="0"/>
                        </a:spcAft>
                      </a:pPr>
                      <a:endParaRPr lang="pl-PL" sz="1200" dirty="0" smtClean="0">
                        <a:effectLst/>
                        <a:latin typeface="+mn-lt"/>
                        <a:ea typeface="Times New Roman"/>
                        <a:cs typeface="Arial"/>
                      </a:endParaRPr>
                    </a:p>
                  </a:txBody>
                  <a:tcPr marL="68580" marR="68580" marT="0" marB="0"/>
                </a:tc>
                <a:tc>
                  <a:txBody>
                    <a:bodyPr/>
                    <a:lstStyle/>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r>
                        <a:rPr lang="pl-PL" sz="1200" dirty="0" smtClean="0">
                          <a:effectLst/>
                          <a:latin typeface="+mn-lt"/>
                          <a:ea typeface="Times New Roman"/>
                          <a:cs typeface="Arial"/>
                        </a:rPr>
                        <a:t>0 – 4 pkt.</a:t>
                      </a:r>
                    </a:p>
                    <a:p>
                      <a:pPr algn="ctr">
                        <a:lnSpc>
                          <a:spcPct val="115000"/>
                        </a:lnSpc>
                        <a:spcAft>
                          <a:spcPts val="0"/>
                        </a:spcAft>
                      </a:pPr>
                      <a:r>
                        <a:rPr lang="pl-PL" sz="1200" dirty="0" smtClean="0">
                          <a:effectLst/>
                          <a:latin typeface="+mn-lt"/>
                          <a:ea typeface="Times New Roman"/>
                          <a:cs typeface="Arial"/>
                        </a:rPr>
                        <a:t>(0 punktów w kryterium nie oznacza odrzucenia wniosku)</a:t>
                      </a:r>
                    </a:p>
                    <a:p>
                      <a:pPr algn="ctr">
                        <a:lnSpc>
                          <a:spcPct val="115000"/>
                        </a:lnSpc>
                        <a:spcAft>
                          <a:spcPts val="0"/>
                        </a:spcAft>
                      </a:pPr>
                      <a:endParaRPr lang="pl-PL" sz="1200" dirty="0" smtClean="0">
                        <a:effectLst/>
                        <a:latin typeface="+mn-lt"/>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3518603494"/>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az 4"/>
          <p:cNvPicPr>
            <a:picLocks noChangeAspect="1"/>
          </p:cNvPicPr>
          <p:nvPr/>
        </p:nvPicPr>
        <p:blipFill>
          <a:blip r:embed="rId3" cstate="print"/>
          <a:srcRect/>
          <a:stretch>
            <a:fillRect/>
          </a:stretch>
        </p:blipFill>
        <p:spPr bwMode="auto">
          <a:xfrm>
            <a:off x="4483100" y="188913"/>
            <a:ext cx="4660900" cy="457200"/>
          </a:xfrm>
          <a:prstGeom prst="rect">
            <a:avLst/>
          </a:prstGeom>
          <a:noFill/>
          <a:ln w="9525">
            <a:noFill/>
            <a:miter lim="800000"/>
            <a:headEnd/>
            <a:tailEnd/>
          </a:ln>
        </p:spPr>
      </p:pic>
      <p:sp>
        <p:nvSpPr>
          <p:cNvPr id="2051" name="pole tekstowe 1"/>
          <p:cNvSpPr txBox="1">
            <a:spLocks noChangeArrowheads="1"/>
          </p:cNvSpPr>
          <p:nvPr/>
        </p:nvSpPr>
        <p:spPr bwMode="auto">
          <a:xfrm>
            <a:off x="539750" y="1196752"/>
            <a:ext cx="8064500" cy="4896073"/>
          </a:xfrm>
          <a:prstGeom prst="rect">
            <a:avLst/>
          </a:prstGeom>
          <a:noFill/>
          <a:ln w="9525">
            <a:noFill/>
            <a:miter lim="800000"/>
            <a:headEnd/>
            <a:tailEnd/>
          </a:ln>
        </p:spPr>
        <p:txBody>
          <a:bodyPr wrap="none"/>
          <a:lstStyle/>
          <a:p>
            <a:pPr eaLnBrk="1" hangingPunct="1"/>
            <a:endParaRPr lang="pl-PL" altLang="pl-PL" sz="2000" b="1" dirty="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3200" b="1" dirty="0" smtClean="0"/>
          </a:p>
          <a:p>
            <a:pPr algn="ctr" eaLnBrk="1" hangingPunct="1"/>
            <a:endParaRPr lang="pl-PL" altLang="pl-PL" sz="3200" b="1" dirty="0"/>
          </a:p>
          <a:p>
            <a:pPr eaLnBrk="1" hangingPunct="1"/>
            <a:endParaRPr lang="pl-PL" altLang="pl-PL" sz="1400" b="1" dirty="0"/>
          </a:p>
          <a:p>
            <a:pPr eaLnBrk="1" hangingPunct="1"/>
            <a:endParaRPr lang="pl-PL" altLang="pl-PL" sz="1400" b="1" dirty="0"/>
          </a:p>
          <a:p>
            <a:pPr eaLnBrk="1" hangingPunct="1"/>
            <a:endParaRPr lang="pl-PL" altLang="pl-PL" sz="1400" b="1" dirty="0" smtClean="0"/>
          </a:p>
          <a:p>
            <a:pPr eaLnBrk="1" hangingPunct="1"/>
            <a:endParaRPr lang="pl-PL" altLang="pl-PL" sz="1400" b="1" dirty="0"/>
          </a:p>
          <a:p>
            <a:pPr eaLnBrk="1" hangingPunct="1"/>
            <a:endParaRPr lang="pl-PL" altLang="pl-PL" sz="1400" b="1" dirty="0" smtClean="0"/>
          </a:p>
          <a:p>
            <a:pPr eaLnBrk="1" hangingPunct="1"/>
            <a:endParaRPr lang="pl-PL" altLang="pl-PL" sz="1400" b="1" dirty="0" smtClean="0"/>
          </a:p>
          <a:p>
            <a:pPr eaLnBrk="1" hangingPunct="1"/>
            <a:endParaRPr lang="pl-PL" altLang="pl-PL" sz="1400" b="1" dirty="0"/>
          </a:p>
        </p:txBody>
      </p:sp>
      <p:sp>
        <p:nvSpPr>
          <p:cNvPr id="6" name="Prostokąt 5"/>
          <p:cNvSpPr/>
          <p:nvPr/>
        </p:nvSpPr>
        <p:spPr>
          <a:xfrm>
            <a:off x="539750" y="1196752"/>
            <a:ext cx="8136706" cy="4385816"/>
          </a:xfrm>
          <a:prstGeom prst="rect">
            <a:avLst/>
          </a:prstGeom>
        </p:spPr>
        <p:txBody>
          <a:bodyPr wrap="square">
            <a:spAutoFit/>
          </a:bodyPr>
          <a:lstStyle/>
          <a:p>
            <a:pPr algn="ctr" eaLnBrk="1" hangingPunct="1"/>
            <a:endParaRPr lang="pl-PL" sz="2000" b="1" dirty="0" smtClean="0">
              <a:solidFill>
                <a:prstClr val="black"/>
              </a:solidFill>
            </a:endParaRPr>
          </a:p>
          <a:p>
            <a:pPr algn="ctr" eaLnBrk="1" hangingPunct="1"/>
            <a:r>
              <a:rPr lang="pl-PL" sz="2400" b="1" dirty="0" smtClean="0">
                <a:solidFill>
                  <a:prstClr val="black"/>
                </a:solidFill>
              </a:rPr>
              <a:t>Kryteria specyficzne dla naboru wniosków </a:t>
            </a:r>
            <a:br>
              <a:rPr lang="pl-PL" sz="2400" b="1" dirty="0" smtClean="0">
                <a:solidFill>
                  <a:prstClr val="black"/>
                </a:solidFill>
              </a:rPr>
            </a:br>
            <a:r>
              <a:rPr lang="pl-PL" sz="2400" b="1" dirty="0" smtClean="0">
                <a:solidFill>
                  <a:prstClr val="black"/>
                </a:solidFill>
              </a:rPr>
              <a:t>o dofinansowanie </a:t>
            </a:r>
            <a:br>
              <a:rPr lang="pl-PL" sz="2400" b="1" dirty="0" smtClean="0">
                <a:solidFill>
                  <a:prstClr val="black"/>
                </a:solidFill>
              </a:rPr>
            </a:br>
            <a:r>
              <a:rPr lang="pl-PL" sz="2400" b="1" dirty="0" smtClean="0">
                <a:solidFill>
                  <a:prstClr val="black"/>
                </a:solidFill>
              </a:rPr>
              <a:t>w trybie konkursowym </a:t>
            </a:r>
            <a:endParaRPr lang="pl-PL" altLang="pl-PL" sz="2400" b="1" dirty="0" smtClean="0"/>
          </a:p>
          <a:p>
            <a:pPr lvl="0" algn="ctr">
              <a:spcBef>
                <a:spcPts val="600"/>
              </a:spcBef>
              <a:spcAft>
                <a:spcPts val="600"/>
              </a:spcAft>
            </a:pPr>
            <a:r>
              <a:rPr lang="pl-PL" sz="2000" b="1" dirty="0" smtClean="0">
                <a:latin typeface="+mn-lt"/>
                <a:cs typeface="Arial" panose="020B0604020202020204" pitchFamily="34" charset="0"/>
              </a:rPr>
              <a:t/>
            </a:r>
            <a:br>
              <a:rPr lang="pl-PL" sz="2000" b="1" dirty="0" smtClean="0">
                <a:latin typeface="+mn-lt"/>
                <a:cs typeface="Arial" panose="020B0604020202020204" pitchFamily="34" charset="0"/>
              </a:rPr>
            </a:br>
            <a:r>
              <a:rPr lang="pl-PL" sz="2000" b="1" dirty="0">
                <a:solidFill>
                  <a:prstClr val="black"/>
                </a:solidFill>
                <a:latin typeface="Arial" pitchFamily="34" charset="0"/>
                <a:ea typeface="Calibri"/>
                <a:cs typeface="Arial" pitchFamily="34" charset="0"/>
              </a:rPr>
              <a:t>Oś priorytetowa </a:t>
            </a:r>
            <a:r>
              <a:rPr lang="pl-PL" sz="2000" b="1" dirty="0" smtClean="0">
                <a:solidFill>
                  <a:prstClr val="black"/>
                </a:solidFill>
                <a:latin typeface="Arial" pitchFamily="34" charset="0"/>
                <a:ea typeface="Calibri"/>
                <a:cs typeface="Arial" pitchFamily="34" charset="0"/>
              </a:rPr>
              <a:t>6 </a:t>
            </a:r>
            <a:r>
              <a:rPr lang="pl-PL" sz="2000" b="1" dirty="0">
                <a:solidFill>
                  <a:prstClr val="black"/>
                </a:solidFill>
                <a:latin typeface="Arial" pitchFamily="34" charset="0"/>
                <a:ea typeface="Calibri"/>
                <a:cs typeface="Arial" pitchFamily="34" charset="0"/>
              </a:rPr>
              <a:t>Infrastruktura </a:t>
            </a:r>
            <a:r>
              <a:rPr lang="pl-PL" sz="2000" b="1" dirty="0" smtClean="0">
                <a:solidFill>
                  <a:prstClr val="black"/>
                </a:solidFill>
                <a:latin typeface="Arial" pitchFamily="34" charset="0"/>
                <a:ea typeface="Calibri"/>
                <a:cs typeface="Arial" pitchFamily="34" charset="0"/>
              </a:rPr>
              <a:t>spójności społecznej</a:t>
            </a:r>
          </a:p>
          <a:p>
            <a:pPr lvl="0" algn="ctr">
              <a:spcBef>
                <a:spcPts val="600"/>
              </a:spcBef>
              <a:spcAft>
                <a:spcPts val="600"/>
              </a:spcAft>
            </a:pPr>
            <a:endParaRPr lang="pl-PL" sz="2000" b="1" dirty="0" smtClean="0">
              <a:solidFill>
                <a:prstClr val="black"/>
              </a:solidFill>
              <a:latin typeface="Arial" pitchFamily="34" charset="0"/>
              <a:ea typeface="Calibri"/>
              <a:cs typeface="Arial" pitchFamily="34" charset="0"/>
            </a:endParaRPr>
          </a:p>
          <a:p>
            <a:pPr lvl="0" algn="ctr">
              <a:spcBef>
                <a:spcPts val="0"/>
              </a:spcBef>
              <a:spcAft>
                <a:spcPts val="0"/>
              </a:spcAft>
            </a:pPr>
            <a:r>
              <a:rPr lang="pl-PL" sz="2000" b="1" dirty="0" smtClean="0">
                <a:solidFill>
                  <a:prstClr val="black"/>
                </a:solidFill>
                <a:latin typeface="Arial" pitchFamily="34" charset="0"/>
                <a:ea typeface="Calibri"/>
                <a:cs typeface="Arial" pitchFamily="34" charset="0"/>
              </a:rPr>
              <a:t>      </a:t>
            </a:r>
            <a:r>
              <a:rPr lang="pl-PL" sz="2000" b="1" dirty="0" smtClean="0">
                <a:solidFill>
                  <a:srgbClr val="000000"/>
                </a:solidFill>
                <a:latin typeface="Arial" pitchFamily="34" charset="0"/>
                <a:ea typeface="Calibri" pitchFamily="2"/>
                <a:cs typeface="Arial" pitchFamily="34" charset="0"/>
              </a:rPr>
              <a:t>Działanie 6.3 Rewitalizacja zdegradowanych obszarów</a:t>
            </a:r>
          </a:p>
          <a:p>
            <a:pPr lvl="0" algn="ctr">
              <a:spcBef>
                <a:spcPts val="0"/>
              </a:spcBef>
              <a:spcAft>
                <a:spcPts val="0"/>
              </a:spcAft>
            </a:pPr>
            <a:endParaRPr lang="pl-PL" sz="2400" b="1" dirty="0" smtClean="0">
              <a:solidFill>
                <a:srgbClr val="000000"/>
              </a:solidFill>
              <a:latin typeface="Arial" pitchFamily="34" charset="0"/>
              <a:ea typeface="Calibri" pitchFamily="2"/>
              <a:cs typeface="Arial" pitchFamily="34" charset="0"/>
            </a:endParaRPr>
          </a:p>
          <a:p>
            <a:pPr lvl="0" algn="ctr">
              <a:spcBef>
                <a:spcPts val="0"/>
              </a:spcBef>
              <a:spcAft>
                <a:spcPts val="0"/>
              </a:spcAft>
            </a:pPr>
            <a:endParaRPr lang="pl-PL" b="1" dirty="0" smtClean="0">
              <a:solidFill>
                <a:srgbClr val="000000"/>
              </a:solidFill>
              <a:latin typeface="Arial" pitchFamily="34" charset="0"/>
              <a:ea typeface="Calibri" pitchFamily="2"/>
              <a:cs typeface="Arial" pitchFamily="34" charset="0"/>
            </a:endParaRPr>
          </a:p>
          <a:p>
            <a:pPr lvl="0" algn="ctr" eaLnBrk="1" hangingPunct="1"/>
            <a:endParaRPr lang="pl-PL" sz="2000" b="1" u="sng" dirty="0" smtClean="0">
              <a:solidFill>
                <a:prstClr val="black"/>
              </a:solidFill>
              <a:latin typeface="+mn-lt"/>
              <a:ea typeface="Calibri"/>
              <a:cs typeface="Arial" panose="020B0604020202020204" pitchFamily="34" charset="0"/>
            </a:endParaRPr>
          </a:p>
          <a:p>
            <a:pPr lvl="0" algn="ctr">
              <a:spcBef>
                <a:spcPts val="600"/>
              </a:spcBef>
              <a:spcAft>
                <a:spcPts val="600"/>
              </a:spcAft>
            </a:pPr>
            <a:endParaRPr lang="pl-PL" altLang="pl-PL" sz="2000" b="1" dirty="0" smtClean="0">
              <a:latin typeface="+mn-lt"/>
              <a:cs typeface="Arial" panose="020B0604020202020204" pitchFamily="34" charset="0"/>
            </a:endParaRPr>
          </a:p>
        </p:txBody>
      </p:sp>
      <p:sp>
        <p:nvSpPr>
          <p:cNvPr id="7" name="pole tekstowe 6"/>
          <p:cNvSpPr txBox="1"/>
          <p:nvPr/>
        </p:nvSpPr>
        <p:spPr>
          <a:xfrm>
            <a:off x="3203848" y="6381328"/>
            <a:ext cx="2088232" cy="288032"/>
          </a:xfrm>
          <a:prstGeom prst="rect">
            <a:avLst/>
          </a:prstGeom>
          <a:noFill/>
        </p:spPr>
        <p:txBody>
          <a:bodyPr wrap="square" rtlCol="0">
            <a:normAutofit fontScale="77500" lnSpcReduction="20000"/>
          </a:bodyPr>
          <a:lstStyle/>
          <a:p>
            <a:r>
              <a:rPr lang="pl-PL" b="1" dirty="0" smtClean="0"/>
              <a:t>Wrocław, 20.10.2016 r.</a:t>
            </a:r>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4171743985"/>
              </p:ext>
            </p:extLst>
          </p:nvPr>
        </p:nvGraphicFramePr>
        <p:xfrm>
          <a:off x="467544" y="1324048"/>
          <a:ext cx="8314065" cy="4271036"/>
        </p:xfrm>
        <a:graphic>
          <a:graphicData uri="http://schemas.openxmlformats.org/drawingml/2006/table">
            <a:tbl>
              <a:tblPr firstRow="1" firstCol="1" bandRow="1">
                <a:tableStyleId>{5C22544A-7EE6-4342-B048-85BDC9FD1C3A}</a:tableStyleId>
              </a:tblPr>
              <a:tblGrid>
                <a:gridCol w="443417"/>
                <a:gridCol w="2001897"/>
                <a:gridCol w="4401563"/>
                <a:gridCol w="1467188"/>
              </a:tblGrid>
              <a:tr h="0">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4095776">
                <a:tc>
                  <a:txBody>
                    <a:bodyPr/>
                    <a:lstStyle/>
                    <a:p>
                      <a:pPr>
                        <a:lnSpc>
                          <a:spcPct val="115000"/>
                        </a:lnSpc>
                        <a:spcAft>
                          <a:spcPts val="1000"/>
                        </a:spcAft>
                      </a:pP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endParaRPr lang="pl-PL" sz="1200" b="1" kern="1200" dirty="0" smtClean="0">
                        <a:solidFill>
                          <a:schemeClr val="dk1"/>
                        </a:solidFill>
                        <a:effectLst/>
                        <a:latin typeface="+mn-lt"/>
                        <a:ea typeface="+mn-ea"/>
                        <a:cs typeface="+mn-cs"/>
                      </a:endParaRPr>
                    </a:p>
                    <a:p>
                      <a:endParaRPr lang="pl-PL" sz="1200" b="1" kern="1200" dirty="0" smtClean="0">
                        <a:solidFill>
                          <a:schemeClr val="dk1"/>
                        </a:solidFill>
                        <a:effectLst/>
                        <a:latin typeface="+mn-lt"/>
                        <a:ea typeface="+mn-ea"/>
                        <a:cs typeface="+mn-cs"/>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pPr algn="just">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I grupa – projekt zostanie zlokalizowany w gminie z grupy do 70% średniej wartości wskaźnika G – 4 pkt;</a:t>
                      </a:r>
                    </a:p>
                    <a:p>
                      <a:pPr algn="just">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II grupa – projekt zostanie zlokalizowany w gminie z grupy powyżej 70% do 80% średniej wartości wskaźnika G – 3 pkt;</a:t>
                      </a:r>
                    </a:p>
                    <a:p>
                      <a:pPr algn="just">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III grupa – projekt zostanie zlokalizowany w gminie  z grupy powyżej 80% do 90% średniej wartości wskaźnika G – 2 pkt;</a:t>
                      </a:r>
                    </a:p>
                    <a:p>
                      <a:pPr algn="just">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IV grupa – projekt zostanie zlokalizowany w gminie z grupy powyżej 90% do 100% średniej wartości wskaźnika G – 1 pkt;</a:t>
                      </a:r>
                    </a:p>
                    <a:p>
                      <a:pPr algn="just">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V grupa – projekt zostanie zlokalizowany w gminie z grupy powyżej 100% średniej wartości wskaźnika G – 0 pkt.</a:t>
                      </a:r>
                    </a:p>
                    <a:p>
                      <a:pPr algn="just">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r>
                        <a:rPr lang="pl-PL" sz="1200" dirty="0" smtClean="0">
                          <a:effectLst/>
                          <a:latin typeface="+mn-lt"/>
                          <a:ea typeface="Times New Roman"/>
                          <a:cs typeface="Arial"/>
                        </a:rPr>
                        <a:t>Wartość  wskaźnika G wraz z podziałem procentowym gmin na grupy zostanie wskazana w regulaminie konkursu.</a:t>
                      </a:r>
                    </a:p>
                    <a:p>
                      <a:pPr algn="just">
                        <a:lnSpc>
                          <a:spcPct val="115000"/>
                        </a:lnSpc>
                        <a:spcAft>
                          <a:spcPts val="0"/>
                        </a:spcAft>
                      </a:pPr>
                      <a:endParaRPr lang="pl-PL" sz="1200" dirty="0" smtClean="0">
                        <a:effectLst/>
                        <a:latin typeface="+mn-lt"/>
                        <a:ea typeface="Times New Roman"/>
                        <a:cs typeface="Arial"/>
                      </a:endParaRPr>
                    </a:p>
                  </a:txBody>
                  <a:tcPr marL="68580" marR="68580" marT="0" marB="0"/>
                </a:tc>
                <a:tc>
                  <a:txBody>
                    <a:bodyPr/>
                    <a:lstStyle/>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3015557146"/>
      </p:ext>
    </p:extLst>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821423732"/>
              </p:ext>
            </p:extLst>
          </p:nvPr>
        </p:nvGraphicFramePr>
        <p:xfrm>
          <a:off x="467544" y="1324048"/>
          <a:ext cx="8314065" cy="4817364"/>
        </p:xfrm>
        <a:graphic>
          <a:graphicData uri="http://schemas.openxmlformats.org/drawingml/2006/table">
            <a:tbl>
              <a:tblPr firstRow="1" firstCol="1" bandRow="1">
                <a:tableStyleId>{5C22544A-7EE6-4342-B048-85BDC9FD1C3A}</a:tableStyleId>
              </a:tblPr>
              <a:tblGrid>
                <a:gridCol w="443417"/>
                <a:gridCol w="2001897"/>
                <a:gridCol w="4401563"/>
                <a:gridCol w="1467188"/>
              </a:tblGrid>
              <a:tr h="0">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4095776">
                <a:tc>
                  <a:txBody>
                    <a:bodyPr/>
                    <a:lstStyle/>
                    <a:p>
                      <a:pPr>
                        <a:lnSpc>
                          <a:spcPct val="115000"/>
                        </a:lnSpc>
                        <a:spcAft>
                          <a:spcPts val="1000"/>
                        </a:spcAft>
                      </a:pPr>
                      <a:r>
                        <a:rPr lang="pl-PL" sz="1200" dirty="0" smtClean="0">
                          <a:latin typeface="Calibri"/>
                          <a:ea typeface="Calibri"/>
                          <a:cs typeface="Times New Roman"/>
                        </a:rPr>
                        <a:t>10.</a:t>
                      </a: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r>
                        <a:rPr lang="pl-PL" sz="1200" b="1" dirty="0" smtClean="0">
                          <a:effectLst/>
                          <a:latin typeface="+mn-lt"/>
                          <a:ea typeface="Times New Roman"/>
                          <a:cs typeface="Arial"/>
                        </a:rPr>
                        <a:t>Wielkość wkładu własnego</a:t>
                      </a:r>
                    </a:p>
                    <a:p>
                      <a:pPr>
                        <a:lnSpc>
                          <a:spcPct val="115000"/>
                        </a:lnSpc>
                        <a:spcAft>
                          <a:spcPts val="0"/>
                        </a:spcAft>
                      </a:pPr>
                      <a:endParaRPr lang="pl-PL" sz="1200" b="1" dirty="0" smtClean="0">
                        <a:effectLst/>
                        <a:latin typeface="+mn-lt"/>
                        <a:ea typeface="Times New Roman"/>
                        <a:cs typeface="Arial"/>
                      </a:endParaRPr>
                    </a:p>
                    <a:p>
                      <a:endParaRPr lang="pl-PL" sz="1200" b="1" kern="1200" dirty="0" smtClean="0">
                        <a:solidFill>
                          <a:schemeClr val="dk1"/>
                        </a:solidFill>
                        <a:effectLst/>
                        <a:latin typeface="+mn-lt"/>
                        <a:ea typeface="+mn-ea"/>
                        <a:cs typeface="+mn-cs"/>
                      </a:endParaRPr>
                    </a:p>
                    <a:p>
                      <a:endParaRPr lang="pl-PL" sz="1200" b="1" kern="1200" dirty="0" smtClean="0">
                        <a:solidFill>
                          <a:schemeClr val="dk1"/>
                        </a:solidFill>
                        <a:effectLst/>
                        <a:latin typeface="+mn-lt"/>
                        <a:ea typeface="+mn-ea"/>
                        <a:cs typeface="+mn-cs"/>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pPr algn="just">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r>
                        <a:rPr lang="pl-PL" sz="1200" dirty="0" smtClean="0">
                          <a:effectLst/>
                          <a:latin typeface="+mn-lt"/>
                          <a:ea typeface="Times New Roman"/>
                          <a:cs typeface="Arial"/>
                        </a:rPr>
                        <a:t>Czy wnioskodawca zadeklarował zwiększenie udziału wkładu własnego w budżecie projektu?</a:t>
                      </a:r>
                    </a:p>
                    <a:p>
                      <a:pPr algn="just">
                        <a:lnSpc>
                          <a:spcPct val="115000"/>
                        </a:lnSpc>
                        <a:spcAft>
                          <a:spcPts val="0"/>
                        </a:spcAft>
                      </a:pPr>
                      <a:r>
                        <a:rPr lang="pl-PL" sz="1200" dirty="0" smtClean="0">
                          <a:effectLst/>
                          <a:latin typeface="+mn-lt"/>
                          <a:ea typeface="Times New Roman"/>
                          <a:cs typeface="Arial"/>
                        </a:rPr>
                        <a:t>Kryterium odnosi się do projektów wnoszących większy niż minimalny wkład własny i punktuje zwiększenie wartości wkładu własnego o co najmniej 5% w stosunku do poziomu minimalnego wkładu własnego przewidzianego odpowiednimi przepisami.</a:t>
                      </a:r>
                    </a:p>
                    <a:p>
                      <a:pPr algn="just">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r>
                        <a:rPr lang="pl-PL" sz="1200" dirty="0" smtClean="0">
                          <a:effectLst/>
                          <a:latin typeface="+mn-lt"/>
                          <a:ea typeface="Times New Roman"/>
                          <a:cs typeface="Arial"/>
                        </a:rPr>
                        <a:t>Deklarowany przez wnioskodawcę wkład własny jest większy od minimalnego wymaganego wkładu:</a:t>
                      </a:r>
                    </a:p>
                    <a:p>
                      <a:pPr algn="just">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poniżej 5 punktów procentowych - 0 pkt;</a:t>
                      </a:r>
                    </a:p>
                    <a:p>
                      <a:pPr algn="just">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od 5 punktów procentowych do 10 punktów procentowych  - 1 pkt;</a:t>
                      </a:r>
                    </a:p>
                    <a:p>
                      <a:pPr algn="just">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powyżej 10 punktów procentowych do 20 punktów procentowych -2 pkt;</a:t>
                      </a:r>
                    </a:p>
                    <a:p>
                      <a:pPr algn="just">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powyżej 20 punktów procentowych – 3 pkt.</a:t>
                      </a:r>
                    </a:p>
                    <a:p>
                      <a:pPr algn="just">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r>
                        <a:rPr lang="pl-PL" sz="1200" dirty="0" smtClean="0">
                          <a:effectLst/>
                          <a:latin typeface="+mn-lt"/>
                          <a:ea typeface="Times New Roman"/>
                          <a:cs typeface="Arial"/>
                        </a:rPr>
                        <a:t>0 punktów otrzymają także projekty, w których wnioskodawca nie zadeklarował zwiększenia udziału wkładu własnego.</a:t>
                      </a:r>
                    </a:p>
                    <a:p>
                      <a:pPr algn="just">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r>
                        <a:rPr lang="pl-PL" sz="1200" dirty="0" smtClean="0">
                          <a:effectLst/>
                          <a:latin typeface="+mn-lt"/>
                          <a:ea typeface="Times New Roman"/>
                          <a:cs typeface="Arial"/>
                        </a:rPr>
                        <a:t>Punkty nie podlegają sumowaniu.</a:t>
                      </a:r>
                    </a:p>
                    <a:p>
                      <a:pPr algn="just">
                        <a:lnSpc>
                          <a:spcPct val="115000"/>
                        </a:lnSpc>
                        <a:spcAft>
                          <a:spcPts val="0"/>
                        </a:spcAft>
                      </a:pPr>
                      <a:endParaRPr lang="pl-PL" sz="1200" dirty="0" smtClean="0">
                        <a:effectLst/>
                        <a:latin typeface="+mn-lt"/>
                        <a:ea typeface="Times New Roman"/>
                        <a:cs typeface="Arial"/>
                      </a:endParaRPr>
                    </a:p>
                  </a:txBody>
                  <a:tcPr marL="68580" marR="68580" marT="0" marB="0"/>
                </a:tc>
                <a:tc>
                  <a:txBody>
                    <a:bodyPr/>
                    <a:lstStyle/>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r>
                        <a:rPr lang="pl-PL" sz="1200" dirty="0" smtClean="0">
                          <a:effectLst/>
                          <a:latin typeface="+mn-lt"/>
                          <a:ea typeface="Times New Roman"/>
                          <a:cs typeface="Arial"/>
                        </a:rPr>
                        <a:t>0 – 3 pkt.</a:t>
                      </a:r>
                    </a:p>
                    <a:p>
                      <a:pPr algn="ctr">
                        <a:lnSpc>
                          <a:spcPct val="115000"/>
                        </a:lnSpc>
                        <a:spcAft>
                          <a:spcPts val="0"/>
                        </a:spcAft>
                      </a:pPr>
                      <a:r>
                        <a:rPr lang="pl-PL" sz="1200" dirty="0" smtClean="0">
                          <a:effectLst/>
                          <a:latin typeface="+mn-lt"/>
                          <a:ea typeface="Times New Roman"/>
                          <a:cs typeface="Arial"/>
                        </a:rPr>
                        <a:t>(0 punktów w kryterium nie oznacza odrzucenia wniosku)</a:t>
                      </a:r>
                    </a:p>
                    <a:p>
                      <a:pPr algn="ctr">
                        <a:lnSpc>
                          <a:spcPct val="115000"/>
                        </a:lnSpc>
                        <a:spcAft>
                          <a:spcPts val="0"/>
                        </a:spcAft>
                      </a:pPr>
                      <a:endParaRPr lang="pl-PL" sz="1200" dirty="0" smtClean="0">
                        <a:effectLst/>
                        <a:latin typeface="+mn-lt"/>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2711964381"/>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44616398"/>
              </p:ext>
            </p:extLst>
          </p:nvPr>
        </p:nvGraphicFramePr>
        <p:xfrm>
          <a:off x="251521" y="980727"/>
          <a:ext cx="8640961" cy="5769150"/>
        </p:xfrm>
        <a:graphic>
          <a:graphicData uri="http://schemas.openxmlformats.org/drawingml/2006/table">
            <a:tbl>
              <a:tblPr firstRow="1" firstCol="1" bandRow="1">
                <a:tableStyleId>{5C22544A-7EE6-4342-B048-85BDC9FD1C3A}</a:tableStyleId>
              </a:tblPr>
              <a:tblGrid>
                <a:gridCol w="460852"/>
                <a:gridCol w="2080608"/>
                <a:gridCol w="4574625"/>
                <a:gridCol w="1524876"/>
              </a:tblGrid>
              <a:tr h="28862">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5593890">
                <a:tc>
                  <a:txBody>
                    <a:bodyPr/>
                    <a:lstStyle/>
                    <a:p>
                      <a:pPr>
                        <a:lnSpc>
                          <a:spcPct val="115000"/>
                        </a:lnSpc>
                        <a:spcAft>
                          <a:spcPts val="1000"/>
                        </a:spcAft>
                      </a:pPr>
                      <a:r>
                        <a:rPr lang="pl-PL" sz="1200" dirty="0" smtClean="0">
                          <a:latin typeface="Calibri"/>
                          <a:ea typeface="Calibri"/>
                          <a:cs typeface="Times New Roman"/>
                        </a:rPr>
                        <a:t>11.</a:t>
                      </a: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r>
                        <a:rPr lang="pl-PL" sz="1200" b="1" dirty="0" smtClean="0">
                          <a:effectLst/>
                          <a:latin typeface="+mn-lt"/>
                          <a:ea typeface="Times New Roman"/>
                          <a:cs typeface="Arial"/>
                        </a:rPr>
                        <a:t>Wpływ projektu dotyczącego inwestycji w drogi lokalne na poprawę bezpieczeństwa</a:t>
                      </a: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pPr algn="just">
                        <a:lnSpc>
                          <a:spcPct val="115000"/>
                        </a:lnSpc>
                        <a:spcAft>
                          <a:spcPts val="0"/>
                        </a:spcAft>
                      </a:pPr>
                      <a:r>
                        <a:rPr lang="pl-PL" sz="1200" dirty="0" smtClean="0">
                          <a:effectLst/>
                          <a:latin typeface="+mn-lt"/>
                          <a:ea typeface="Times New Roman"/>
                          <a:cs typeface="Arial"/>
                        </a:rPr>
                        <a:t>W ramach kryterium będzie weryfikowane czy inwestycja w drogi lokalne, gminne i powiatowe w znaczący sposób wpłynie na poprawę bezpieczeństwa poprzez zastosowanie elementów wyposażenia technicznego dróg, mające wpływ na poprawę bezpieczeństwa, np. urządzenia odwadniające oraz odprowadzające wodę, urządzenia oświetleniowe (jeśli nie są wymagane prawem), obiekty i urządzenia obsługi uczestników ruchu.</a:t>
                      </a:r>
                    </a:p>
                    <a:p>
                      <a:pPr algn="just">
                        <a:lnSpc>
                          <a:spcPct val="115000"/>
                        </a:lnSpc>
                        <a:spcAft>
                          <a:spcPts val="0"/>
                        </a:spcAft>
                      </a:pPr>
                      <a:endParaRPr lang="pl-PL" sz="1200" dirty="0" smtClean="0">
                        <a:effectLst/>
                        <a:latin typeface="+mn-lt"/>
                        <a:ea typeface="Times New Roman"/>
                        <a:cs typeface="Arial"/>
                      </a:endParaRPr>
                    </a:p>
                    <a:p>
                      <a:pPr algn="l">
                        <a:lnSpc>
                          <a:spcPct val="115000"/>
                        </a:lnSpc>
                        <a:spcAft>
                          <a:spcPts val="0"/>
                        </a:spcAft>
                      </a:pPr>
                      <a:r>
                        <a:rPr lang="pl-PL" sz="1200" dirty="0" smtClean="0">
                          <a:effectLst/>
                          <a:latin typeface="+mn-lt"/>
                          <a:ea typeface="Times New Roman"/>
                          <a:cs typeface="Arial"/>
                        </a:rPr>
                        <a:t>1 punkt zostanie przyznany za zastosowanie dowolnego z rozwiązań (co najmniej jedno) w następujących kategoriach (1 punkt w każdej z poniższych kategorii).</a:t>
                      </a:r>
                    </a:p>
                    <a:p>
                      <a:pPr algn="l">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urządzenia odwadniające oraz odprowadzające wodę, np. rowy odwadniające urządzenia ściekowe, kanalizacja deszczowa;</a:t>
                      </a:r>
                    </a:p>
                    <a:p>
                      <a:pPr algn="l">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urządzenia oświetleniowe;</a:t>
                      </a:r>
                    </a:p>
                    <a:p>
                      <a:pPr algn="l">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obiekty i urządzenia obsługi uczestników ruchu, takie jak zatoki postojowe, zatoki autobusowe, place do zawracania, mijanki, przejścia dla pieszych, punkty kontroli samochodów ciężarowych.</a:t>
                      </a:r>
                    </a:p>
                    <a:p>
                      <a:pPr algn="just">
                        <a:lnSpc>
                          <a:spcPct val="115000"/>
                        </a:lnSpc>
                        <a:spcAft>
                          <a:spcPts val="0"/>
                        </a:spcAft>
                      </a:pPr>
                      <a:r>
                        <a:rPr lang="pl-PL" sz="1200" dirty="0" smtClean="0">
                          <a:effectLst/>
                          <a:latin typeface="+mn-lt"/>
                          <a:ea typeface="Times New Roman"/>
                          <a:cs typeface="Arial"/>
                        </a:rPr>
                        <a:t>Punkty zostaną przyznane za rozwiązania z każdej kategorii – maksymalnie 1 punkt w każdej kategorii, niezależnie od liczby rozwiązań przyjętych do realizacji w ramach tej kategorii. Maksymalna liczba punktów możliwa do zdobycia w tym kryterium – 3 punkty.</a:t>
                      </a:r>
                    </a:p>
                    <a:p>
                      <a:pPr algn="just">
                        <a:lnSpc>
                          <a:spcPct val="115000"/>
                        </a:lnSpc>
                        <a:spcAft>
                          <a:spcPts val="0"/>
                        </a:spcAft>
                      </a:pPr>
                      <a:r>
                        <a:rPr lang="pl-PL" sz="1200" dirty="0" smtClean="0">
                          <a:effectLst/>
                          <a:latin typeface="+mn-lt"/>
                          <a:ea typeface="Times New Roman"/>
                          <a:cs typeface="Arial"/>
                        </a:rPr>
                        <a:t>Inwestycja poprawiająca bezpieczeństwo nie musi dotyczyć całego odcinka drogi.</a:t>
                      </a:r>
                    </a:p>
                    <a:p>
                      <a:pPr algn="just">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r>
                        <a:rPr lang="pl-PL" sz="1200" dirty="0" smtClean="0">
                          <a:effectLst/>
                          <a:latin typeface="+mn-lt"/>
                          <a:ea typeface="Times New Roman"/>
                          <a:cs typeface="Arial"/>
                        </a:rPr>
                        <a:t>Kryterium będzie weryfikowane na podstawie zapisów wniosku o dofinansowanie.</a:t>
                      </a:r>
                    </a:p>
                  </a:txBody>
                  <a:tcPr marL="68580" marR="68580" marT="0" marB="0"/>
                </a:tc>
                <a:tc>
                  <a:txBody>
                    <a:bodyPr/>
                    <a:lstStyle/>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r>
                        <a:rPr lang="pl-PL" sz="1200" dirty="0" smtClean="0">
                          <a:effectLst/>
                          <a:latin typeface="+mn-lt"/>
                          <a:ea typeface="Times New Roman"/>
                          <a:cs typeface="Arial"/>
                        </a:rPr>
                        <a:t>0 – 3 pkt.</a:t>
                      </a:r>
                    </a:p>
                    <a:p>
                      <a:pPr algn="ctr">
                        <a:lnSpc>
                          <a:spcPct val="115000"/>
                        </a:lnSpc>
                        <a:spcAft>
                          <a:spcPts val="0"/>
                        </a:spcAft>
                      </a:pPr>
                      <a:r>
                        <a:rPr lang="pl-PL" sz="1200" dirty="0" smtClean="0">
                          <a:effectLst/>
                          <a:latin typeface="+mn-lt"/>
                          <a:ea typeface="Times New Roman"/>
                          <a:cs typeface="Arial"/>
                        </a:rPr>
                        <a:t>(0 punktów w kryterium nie oznacza odrzucenia wniosku)</a:t>
                      </a:r>
                    </a:p>
                    <a:p>
                      <a:pPr algn="ctr">
                        <a:lnSpc>
                          <a:spcPct val="115000"/>
                        </a:lnSpc>
                        <a:spcAft>
                          <a:spcPts val="0"/>
                        </a:spcAft>
                      </a:pPr>
                      <a:endParaRPr lang="pl-PL" sz="1200" dirty="0" smtClean="0">
                        <a:effectLst/>
                        <a:latin typeface="+mn-lt"/>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1246463174"/>
      </p:ext>
    </p:extLst>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2029092303"/>
              </p:ext>
            </p:extLst>
          </p:nvPr>
        </p:nvGraphicFramePr>
        <p:xfrm>
          <a:off x="251521" y="1124744"/>
          <a:ext cx="8712967" cy="5433060"/>
        </p:xfrm>
        <a:graphic>
          <a:graphicData uri="http://schemas.openxmlformats.org/drawingml/2006/table">
            <a:tbl>
              <a:tblPr firstRow="1" firstCol="1" bandRow="1">
                <a:tableStyleId>{5C22544A-7EE6-4342-B048-85BDC9FD1C3A}</a:tableStyleId>
              </a:tblPr>
              <a:tblGrid>
                <a:gridCol w="464692"/>
                <a:gridCol w="2097946"/>
                <a:gridCol w="4612746"/>
                <a:gridCol w="1537583"/>
              </a:tblGrid>
              <a:tr h="171506">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5231447">
                <a:tc>
                  <a:txBody>
                    <a:bodyPr/>
                    <a:lstStyle/>
                    <a:p>
                      <a:pPr>
                        <a:lnSpc>
                          <a:spcPct val="115000"/>
                        </a:lnSpc>
                        <a:spcAft>
                          <a:spcPts val="1000"/>
                        </a:spcAft>
                      </a:pPr>
                      <a:r>
                        <a:rPr lang="pl-PL" sz="1200" dirty="0" smtClean="0">
                          <a:latin typeface="Calibri"/>
                          <a:ea typeface="Calibri"/>
                          <a:cs typeface="Times New Roman"/>
                        </a:rPr>
                        <a:t>12.</a:t>
                      </a: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endParaRPr lang="pl-PL" sz="1200" b="1" kern="1200" dirty="0" smtClean="0">
                        <a:solidFill>
                          <a:schemeClr val="dk1"/>
                        </a:solidFill>
                        <a:effectLst/>
                        <a:latin typeface="+mn-lt"/>
                        <a:ea typeface="+mn-ea"/>
                        <a:cs typeface="+mn-cs"/>
                      </a:endParaRPr>
                    </a:p>
                    <a:p>
                      <a:pPr algn="just">
                        <a:lnSpc>
                          <a:spcPct val="115000"/>
                        </a:lnSpc>
                        <a:spcAft>
                          <a:spcPts val="0"/>
                        </a:spcAft>
                      </a:pPr>
                      <a:endParaRPr lang="pl-PL" sz="1200" b="1" dirty="0" smtClean="0">
                        <a:effectLst/>
                        <a:latin typeface="+mn-lt"/>
                        <a:ea typeface="Times New Roman"/>
                        <a:cs typeface="Arial"/>
                      </a:endParaRPr>
                    </a:p>
                    <a:p>
                      <a:pPr algn="l">
                        <a:lnSpc>
                          <a:spcPct val="115000"/>
                        </a:lnSpc>
                        <a:spcAft>
                          <a:spcPts val="0"/>
                        </a:spcAft>
                      </a:pPr>
                      <a:r>
                        <a:rPr lang="pl-PL" sz="1200" b="1" dirty="0" smtClean="0">
                          <a:effectLst/>
                          <a:latin typeface="+mn-lt"/>
                          <a:ea typeface="Times New Roman"/>
                          <a:cs typeface="Arial"/>
                        </a:rPr>
                        <a:t>Stan</a:t>
                      </a:r>
                      <a:r>
                        <a:rPr lang="pl-PL" sz="1200" b="1" baseline="0" dirty="0" smtClean="0">
                          <a:effectLst/>
                          <a:latin typeface="+mn-lt"/>
                          <a:ea typeface="Times New Roman"/>
                          <a:cs typeface="Arial"/>
                        </a:rPr>
                        <a:t> </a:t>
                      </a:r>
                      <a:r>
                        <a:rPr lang="pl-PL" sz="1200" b="1" dirty="0" smtClean="0">
                          <a:effectLst/>
                          <a:latin typeface="+mn-lt"/>
                          <a:ea typeface="Times New Roman"/>
                          <a:cs typeface="Arial"/>
                        </a:rPr>
                        <a:t>techniczny budynków/obiektów</a:t>
                      </a: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pPr algn="l">
                        <a:lnSpc>
                          <a:spcPct val="115000"/>
                        </a:lnSpc>
                        <a:spcAft>
                          <a:spcPts val="0"/>
                        </a:spcAft>
                      </a:pPr>
                      <a:endParaRPr lang="pl-PL" sz="1200" dirty="0" smtClean="0">
                        <a:effectLst/>
                        <a:latin typeface="+mn-lt"/>
                        <a:ea typeface="Times New Roman"/>
                        <a:cs typeface="Arial"/>
                      </a:endParaRPr>
                    </a:p>
                    <a:p>
                      <a:pPr algn="l">
                        <a:lnSpc>
                          <a:spcPct val="115000"/>
                        </a:lnSpc>
                        <a:spcAft>
                          <a:spcPts val="0"/>
                        </a:spcAft>
                      </a:pPr>
                      <a:r>
                        <a:rPr lang="pl-PL" sz="1200" dirty="0" smtClean="0">
                          <a:effectLst/>
                          <a:latin typeface="+mn-lt"/>
                          <a:ea typeface="Times New Roman"/>
                          <a:cs typeface="Arial"/>
                        </a:rPr>
                        <a:t>W ramach kryterium sprawdzany będzie stan techniczny budynków/obiektów - wynikający z przeglądu technicznego budynku/obiektu, których dotyczy projekt.</a:t>
                      </a:r>
                    </a:p>
                    <a:p>
                      <a:pPr algn="l">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stopień zużycia technicznego budynku/obiektu powyżej 60% - 2 pkt;</a:t>
                      </a:r>
                    </a:p>
                    <a:p>
                      <a:pPr algn="l">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stopień zużycia technicznego budynku/obiektu od 60% do 40% - 1pkt;</a:t>
                      </a:r>
                    </a:p>
                    <a:p>
                      <a:pPr algn="l">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stopień zużycia technicznego budynku/obiektu poniżej 40% - 0 pkt.</a:t>
                      </a:r>
                    </a:p>
                    <a:p>
                      <a:pPr algn="just">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r>
                        <a:rPr lang="pl-PL" sz="1200" dirty="0" smtClean="0">
                          <a:effectLst/>
                          <a:latin typeface="+mn-lt"/>
                          <a:ea typeface="Times New Roman"/>
                          <a:cs typeface="Arial"/>
                        </a:rPr>
                        <a:t>W przypadku jeśli projekt obejmuje kilka budynków/obiektów, wylicza się średnią ze stopnia zużycia technicznego poszczególnych budynków/obiektów, np.:</a:t>
                      </a:r>
                    </a:p>
                    <a:p>
                      <a:pPr algn="just">
                        <a:lnSpc>
                          <a:spcPct val="115000"/>
                        </a:lnSpc>
                        <a:spcAft>
                          <a:spcPts val="0"/>
                        </a:spcAft>
                      </a:pPr>
                      <a:r>
                        <a:rPr lang="pl-PL" sz="1200" dirty="0" smtClean="0">
                          <a:effectLst/>
                          <a:latin typeface="+mn-lt"/>
                          <a:ea typeface="Times New Roman"/>
                          <a:cs typeface="Arial"/>
                        </a:rPr>
                        <a:t>Jeden budynek/obiekt - stopień zużycia technicznego – powyżej 60% -2 pkt;</a:t>
                      </a:r>
                    </a:p>
                    <a:p>
                      <a:pPr algn="just">
                        <a:lnSpc>
                          <a:spcPct val="115000"/>
                        </a:lnSpc>
                        <a:spcAft>
                          <a:spcPts val="0"/>
                        </a:spcAft>
                      </a:pPr>
                      <a:r>
                        <a:rPr lang="pl-PL" sz="1200" dirty="0" smtClean="0">
                          <a:effectLst/>
                          <a:latin typeface="+mn-lt"/>
                          <a:ea typeface="Times New Roman"/>
                          <a:cs typeface="Arial"/>
                        </a:rPr>
                        <a:t>Drugi budynek/obiekt – stopień zużycia technicznego – od 60% do 40% - 1 pkt;</a:t>
                      </a:r>
                    </a:p>
                    <a:p>
                      <a:pPr algn="just">
                        <a:lnSpc>
                          <a:spcPct val="115000"/>
                        </a:lnSpc>
                        <a:spcAft>
                          <a:spcPts val="0"/>
                        </a:spcAft>
                      </a:pPr>
                      <a:r>
                        <a:rPr lang="pl-PL" sz="1200" dirty="0" smtClean="0">
                          <a:effectLst/>
                          <a:latin typeface="+mn-lt"/>
                          <a:ea typeface="Times New Roman"/>
                          <a:cs typeface="Arial"/>
                        </a:rPr>
                        <a:t>Trzeci budynek/obiekt – stopień zużycia technicznego – poniżej 40% - 0 pkt.</a:t>
                      </a:r>
                    </a:p>
                    <a:p>
                      <a:pPr algn="just">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r>
                        <a:rPr lang="pl-PL" sz="1200" dirty="0" smtClean="0">
                          <a:effectLst/>
                          <a:latin typeface="+mn-lt"/>
                          <a:ea typeface="Times New Roman"/>
                          <a:cs typeface="Arial"/>
                        </a:rPr>
                        <a:t>Średnia stopnia zużycia technicznego budynków/obiektów 3/3= 1 pkt.</a:t>
                      </a:r>
                    </a:p>
                    <a:p>
                      <a:pPr algn="just">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r>
                        <a:rPr lang="pl-PL" sz="1200" dirty="0" smtClean="0">
                          <a:effectLst/>
                          <a:latin typeface="+mn-lt"/>
                          <a:ea typeface="Times New Roman"/>
                          <a:cs typeface="Arial"/>
                        </a:rPr>
                        <a:t>Kryterium będzie weryfikowane na podstawie zapisów wniosku o dofinansowanie projektu.</a:t>
                      </a:r>
                    </a:p>
                    <a:p>
                      <a:pPr algn="just">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r>
                        <a:rPr lang="pl-PL" sz="1200" b="1" dirty="0" smtClean="0">
                          <a:effectLst/>
                          <a:latin typeface="+mn-lt"/>
                          <a:ea typeface="Times New Roman"/>
                          <a:cs typeface="Arial"/>
                        </a:rPr>
                        <a:t>Nie dotyczy naborów skierowanych do ZIT. </a:t>
                      </a:r>
                    </a:p>
                    <a:p>
                      <a:pPr algn="just">
                        <a:lnSpc>
                          <a:spcPct val="115000"/>
                        </a:lnSpc>
                        <a:spcAft>
                          <a:spcPts val="0"/>
                        </a:spcAft>
                      </a:pPr>
                      <a:endParaRPr lang="pl-PL" sz="1200" dirty="0" smtClean="0">
                        <a:effectLst/>
                        <a:latin typeface="+mn-lt"/>
                        <a:ea typeface="Times New Roman"/>
                        <a:cs typeface="Arial"/>
                      </a:endParaRPr>
                    </a:p>
                  </a:txBody>
                  <a:tcPr marL="68580" marR="68580" marT="0" marB="0"/>
                </a:tc>
                <a:tc>
                  <a:txBody>
                    <a:bodyPr/>
                    <a:lstStyle/>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r>
                        <a:rPr lang="pl-PL" sz="1200" dirty="0" smtClean="0">
                          <a:effectLst/>
                          <a:latin typeface="+mn-lt"/>
                          <a:ea typeface="Times New Roman"/>
                          <a:cs typeface="Arial"/>
                        </a:rPr>
                        <a:t>0 – 2 pkt. </a:t>
                      </a:r>
                    </a:p>
                    <a:p>
                      <a:pPr algn="ctr">
                        <a:lnSpc>
                          <a:spcPct val="115000"/>
                        </a:lnSpc>
                        <a:spcAft>
                          <a:spcPts val="0"/>
                        </a:spcAft>
                      </a:pPr>
                      <a:r>
                        <a:rPr lang="pl-PL" sz="1200" dirty="0" smtClean="0">
                          <a:effectLst/>
                          <a:latin typeface="+mn-lt"/>
                          <a:ea typeface="Times New Roman"/>
                          <a:cs typeface="Arial"/>
                        </a:rPr>
                        <a:t>(0 punktów nie oznacza odrzucenia wniosku)</a:t>
                      </a:r>
                    </a:p>
                    <a:p>
                      <a:pPr algn="ctr">
                        <a:lnSpc>
                          <a:spcPct val="115000"/>
                        </a:lnSpc>
                        <a:spcAft>
                          <a:spcPts val="0"/>
                        </a:spcAft>
                      </a:pPr>
                      <a:endParaRPr lang="pl-PL" sz="1200" dirty="0" smtClean="0">
                        <a:effectLst/>
                        <a:latin typeface="+mn-lt"/>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139133421"/>
      </p:ext>
    </p:extLst>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3595865081"/>
              </p:ext>
            </p:extLst>
          </p:nvPr>
        </p:nvGraphicFramePr>
        <p:xfrm>
          <a:off x="251521" y="1196752"/>
          <a:ext cx="8712967" cy="5643372"/>
        </p:xfrm>
        <a:graphic>
          <a:graphicData uri="http://schemas.openxmlformats.org/drawingml/2006/table">
            <a:tbl>
              <a:tblPr firstRow="1" firstCol="1" bandRow="1">
                <a:tableStyleId>{5C22544A-7EE6-4342-B048-85BDC9FD1C3A}</a:tableStyleId>
              </a:tblPr>
              <a:tblGrid>
                <a:gridCol w="464692"/>
                <a:gridCol w="2097946"/>
                <a:gridCol w="4612746"/>
                <a:gridCol w="1537583"/>
              </a:tblGrid>
              <a:tr h="171506">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5231447">
                <a:tc>
                  <a:txBody>
                    <a:bodyPr/>
                    <a:lstStyle/>
                    <a:p>
                      <a:pPr>
                        <a:lnSpc>
                          <a:spcPct val="115000"/>
                        </a:lnSpc>
                        <a:spcAft>
                          <a:spcPts val="1000"/>
                        </a:spcAft>
                      </a:pPr>
                      <a:r>
                        <a:rPr lang="pl-PL" sz="1200" dirty="0" smtClean="0">
                          <a:latin typeface="Calibri"/>
                          <a:ea typeface="Calibri"/>
                          <a:cs typeface="Times New Roman"/>
                        </a:rPr>
                        <a:t>13.</a:t>
                      </a: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endParaRPr lang="pl-PL" sz="1200" b="1" kern="1200" dirty="0" smtClean="0">
                        <a:solidFill>
                          <a:schemeClr val="dk1"/>
                        </a:solidFill>
                        <a:effectLst/>
                        <a:latin typeface="+mn-lt"/>
                        <a:ea typeface="+mn-ea"/>
                        <a:cs typeface="+mn-cs"/>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r>
                        <a:rPr lang="pl-PL" sz="1200" b="1" dirty="0" smtClean="0">
                          <a:effectLst/>
                          <a:latin typeface="+mn-lt"/>
                          <a:ea typeface="Times New Roman"/>
                          <a:cs typeface="Arial"/>
                        </a:rPr>
                        <a:t>Wpływ projektu na podmioty ekonomii społecznej</a:t>
                      </a: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pPr algn="just">
                        <a:lnSpc>
                          <a:spcPct val="115000"/>
                        </a:lnSpc>
                        <a:spcAft>
                          <a:spcPts val="0"/>
                        </a:spcAft>
                      </a:pPr>
                      <a:r>
                        <a:rPr lang="pl-PL" sz="1200" dirty="0" smtClean="0">
                          <a:effectLst/>
                          <a:latin typeface="+mn-lt"/>
                          <a:ea typeface="Times New Roman"/>
                          <a:cs typeface="Arial"/>
                        </a:rPr>
                        <a:t>W ramach kryterium będzie weryfikowane czy we wspartej w ramach projektu infrastruktury, swoją działalność będą prowadzić podmioty ekonomii społecznej*.</a:t>
                      </a:r>
                    </a:p>
                    <a:p>
                      <a:pPr algn="l">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r>
                        <a:rPr lang="pl-PL" sz="1200" dirty="0" smtClean="0">
                          <a:effectLst/>
                          <a:latin typeface="+mn-lt"/>
                          <a:ea typeface="Times New Roman"/>
                          <a:cs typeface="Arial"/>
                        </a:rPr>
                        <a:t>Projekt otrzyma 1 punkt w przypadku gdy  we wspartej w ramach projektu infrastrukturze, swoją działalność będą prowadzić w sposób ciągły  podmioty ekonomii społecznej.</a:t>
                      </a:r>
                    </a:p>
                    <a:p>
                      <a:pPr algn="l">
                        <a:lnSpc>
                          <a:spcPct val="115000"/>
                        </a:lnSpc>
                        <a:spcAft>
                          <a:spcPts val="0"/>
                        </a:spcAft>
                      </a:pPr>
                      <a:endParaRPr lang="pl-PL" sz="1200" dirty="0" smtClean="0">
                        <a:effectLst/>
                        <a:latin typeface="+mn-lt"/>
                        <a:ea typeface="Times New Roman"/>
                        <a:cs typeface="Arial"/>
                      </a:endParaRPr>
                    </a:p>
                    <a:p>
                      <a:pPr algn="l">
                        <a:lnSpc>
                          <a:spcPct val="115000"/>
                        </a:lnSpc>
                        <a:spcAft>
                          <a:spcPts val="0"/>
                        </a:spcAft>
                      </a:pPr>
                      <a:r>
                        <a:rPr lang="pl-PL" sz="1200" dirty="0" smtClean="0">
                          <a:effectLst/>
                          <a:latin typeface="+mn-lt"/>
                          <a:ea typeface="Times New Roman"/>
                          <a:cs typeface="Arial"/>
                        </a:rPr>
                        <a:t>Wnioskodawca zapewnia udostępnienie lokalu na cele związane z działalnością ekonomii społecznej.</a:t>
                      </a:r>
                    </a:p>
                    <a:p>
                      <a:pPr algn="just">
                        <a:lnSpc>
                          <a:spcPct val="115000"/>
                        </a:lnSpc>
                        <a:spcAft>
                          <a:spcPts val="0"/>
                        </a:spcAft>
                      </a:pPr>
                      <a:r>
                        <a:rPr lang="pl-PL" sz="1200" dirty="0" smtClean="0">
                          <a:effectLst/>
                          <a:latin typeface="+mn-lt"/>
                          <a:ea typeface="Times New Roman"/>
                          <a:cs typeface="Arial"/>
                        </a:rPr>
                        <a:t>Weryfikacja spełnienia kryterium na podstawie zapisów we wniosku o dofinansowanie. W/w działalność musi być prowadzona w okresie realizacji i trwałości projektu. </a:t>
                      </a:r>
                    </a:p>
                    <a:p>
                      <a:pPr algn="l">
                        <a:lnSpc>
                          <a:spcPct val="115000"/>
                        </a:lnSpc>
                        <a:spcAft>
                          <a:spcPts val="0"/>
                        </a:spcAft>
                      </a:pPr>
                      <a:endParaRPr lang="pl-PL" sz="1200" dirty="0" smtClean="0">
                        <a:effectLst/>
                        <a:latin typeface="+mn-lt"/>
                        <a:ea typeface="Times New Roman"/>
                        <a:cs typeface="Arial"/>
                      </a:endParaRPr>
                    </a:p>
                    <a:p>
                      <a:pPr algn="l">
                        <a:lnSpc>
                          <a:spcPct val="115000"/>
                        </a:lnSpc>
                        <a:spcAft>
                          <a:spcPts val="0"/>
                        </a:spcAft>
                      </a:pPr>
                      <a:r>
                        <a:rPr lang="pl-PL" sz="1200" dirty="0" smtClean="0">
                          <a:effectLst/>
                          <a:latin typeface="+mn-lt"/>
                          <a:ea typeface="Times New Roman"/>
                          <a:cs typeface="Arial"/>
                        </a:rPr>
                        <a:t>*przez Podmioty ekonomii społecznej należy rozumieć:</a:t>
                      </a:r>
                    </a:p>
                    <a:p>
                      <a:pPr algn="l">
                        <a:lnSpc>
                          <a:spcPct val="115000"/>
                        </a:lnSpc>
                        <a:spcAft>
                          <a:spcPts val="0"/>
                        </a:spcAft>
                      </a:pPr>
                      <a:endParaRPr lang="pl-PL" sz="1200" dirty="0" smtClean="0">
                        <a:effectLst/>
                        <a:latin typeface="+mn-lt"/>
                        <a:ea typeface="Times New Roman"/>
                        <a:cs typeface="Arial"/>
                      </a:endParaRPr>
                    </a:p>
                    <a:p>
                      <a:pPr algn="l">
                        <a:lnSpc>
                          <a:spcPct val="115000"/>
                        </a:lnSpc>
                        <a:spcAft>
                          <a:spcPts val="0"/>
                        </a:spcAft>
                      </a:pPr>
                      <a:r>
                        <a:rPr lang="pl-PL" sz="1200" dirty="0" smtClean="0">
                          <a:effectLst/>
                          <a:latin typeface="+mn-lt"/>
                          <a:ea typeface="Times New Roman"/>
                          <a:cs typeface="Arial"/>
                        </a:rPr>
                        <a:t>a)  przedsiębiorstwo społeczne, w tym spółdzielnia socjalna, o której mowa w ustawie z dnia 27 kwietnia 2006 r. o spółdzielniach socjalnych (Dz. U. Nr 94, poz. 651, z późn. zm.);</a:t>
                      </a:r>
                    </a:p>
                    <a:p>
                      <a:pPr algn="l">
                        <a:lnSpc>
                          <a:spcPct val="115000"/>
                        </a:lnSpc>
                        <a:spcAft>
                          <a:spcPts val="0"/>
                        </a:spcAft>
                      </a:pPr>
                      <a:r>
                        <a:rPr lang="pl-PL" sz="1200" dirty="0" smtClean="0">
                          <a:effectLst/>
                          <a:latin typeface="+mn-lt"/>
                          <a:ea typeface="Times New Roman"/>
                          <a:cs typeface="Arial"/>
                        </a:rPr>
                        <a:t>b)  podmiot reintegracyjny, realizujący usługi reintegracji społecznej i zawodowej osób zagrożonych wykluczeniem społecznym:</a:t>
                      </a:r>
                    </a:p>
                    <a:p>
                      <a:pPr algn="l">
                        <a:lnSpc>
                          <a:spcPct val="115000"/>
                        </a:lnSpc>
                        <a:spcAft>
                          <a:spcPts val="0"/>
                        </a:spcAft>
                      </a:pPr>
                      <a:r>
                        <a:rPr lang="pl-PL" sz="1200" dirty="0" smtClean="0">
                          <a:effectLst/>
                          <a:latin typeface="+mn-lt"/>
                          <a:ea typeface="Times New Roman"/>
                          <a:cs typeface="Arial"/>
                        </a:rPr>
                        <a:t>i)   CIS i KIS; </a:t>
                      </a:r>
                    </a:p>
                    <a:p>
                      <a:pPr algn="l">
                        <a:lnSpc>
                          <a:spcPct val="115000"/>
                        </a:lnSpc>
                        <a:spcAft>
                          <a:spcPts val="0"/>
                        </a:spcAft>
                      </a:pPr>
                      <a:r>
                        <a:rPr lang="pl-PL" sz="1200" dirty="0" smtClean="0">
                          <a:effectLst/>
                          <a:latin typeface="+mn-lt"/>
                          <a:ea typeface="Times New Roman"/>
                          <a:cs typeface="Arial"/>
                        </a:rPr>
                        <a:t>ii)   ZAZ i WTZ, o których mowa w ustawie z dnia 27 sierpnia 1997 r. o rehabilitacji zawodowej i społecznej oraz zatrudnianiu osób niepełnosprawnych; </a:t>
                      </a:r>
                    </a:p>
                    <a:p>
                      <a:pPr algn="l">
                        <a:lnSpc>
                          <a:spcPct val="115000"/>
                        </a:lnSpc>
                        <a:spcAft>
                          <a:spcPts val="0"/>
                        </a:spcAft>
                      </a:pPr>
                      <a:endParaRPr lang="pl-PL" sz="1200" dirty="0" smtClean="0">
                        <a:effectLst/>
                        <a:latin typeface="+mn-lt"/>
                        <a:ea typeface="Times New Roman"/>
                        <a:cs typeface="Arial"/>
                      </a:endParaRPr>
                    </a:p>
                  </a:txBody>
                  <a:tcPr marL="68580" marR="68580" marT="0" marB="0"/>
                </a:tc>
                <a:tc>
                  <a:txBody>
                    <a:bodyPr/>
                    <a:lstStyle/>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r>
                        <a:rPr lang="pl-PL" sz="1200" dirty="0" smtClean="0">
                          <a:effectLst/>
                          <a:latin typeface="+mn-lt"/>
                          <a:ea typeface="Times New Roman"/>
                          <a:cs typeface="Arial"/>
                        </a:rPr>
                        <a:t>0 – 1 pkt.</a:t>
                      </a:r>
                    </a:p>
                    <a:p>
                      <a:pPr algn="ctr">
                        <a:lnSpc>
                          <a:spcPct val="115000"/>
                        </a:lnSpc>
                        <a:spcAft>
                          <a:spcPts val="0"/>
                        </a:spcAft>
                      </a:pPr>
                      <a:r>
                        <a:rPr lang="pl-PL" sz="1200" dirty="0" smtClean="0">
                          <a:effectLst/>
                          <a:latin typeface="+mn-lt"/>
                          <a:ea typeface="Times New Roman"/>
                          <a:cs typeface="Arial"/>
                        </a:rPr>
                        <a:t>(0 punktów nie oznacza odrzucenia wniosku)</a:t>
                      </a:r>
                    </a:p>
                    <a:p>
                      <a:pPr algn="ctr">
                        <a:lnSpc>
                          <a:spcPct val="115000"/>
                        </a:lnSpc>
                        <a:spcAft>
                          <a:spcPts val="0"/>
                        </a:spcAft>
                      </a:pPr>
                      <a:endParaRPr lang="pl-PL" sz="1200" dirty="0" smtClean="0">
                        <a:effectLst/>
                        <a:latin typeface="+mn-lt"/>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1279008571"/>
      </p:ext>
    </p:extLst>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148559814"/>
              </p:ext>
            </p:extLst>
          </p:nvPr>
        </p:nvGraphicFramePr>
        <p:xfrm>
          <a:off x="251521" y="1628800"/>
          <a:ext cx="8712967" cy="4071457"/>
        </p:xfrm>
        <a:graphic>
          <a:graphicData uri="http://schemas.openxmlformats.org/drawingml/2006/table">
            <a:tbl>
              <a:tblPr firstRow="1" firstCol="1" bandRow="1">
                <a:tableStyleId>{5C22544A-7EE6-4342-B048-85BDC9FD1C3A}</a:tableStyleId>
              </a:tblPr>
              <a:tblGrid>
                <a:gridCol w="464692"/>
                <a:gridCol w="2097946"/>
                <a:gridCol w="4612746"/>
                <a:gridCol w="1537583"/>
              </a:tblGrid>
              <a:tr h="154020">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3896197">
                <a:tc>
                  <a:txBody>
                    <a:bodyPr/>
                    <a:lstStyle/>
                    <a:p>
                      <a:pPr>
                        <a:lnSpc>
                          <a:spcPct val="115000"/>
                        </a:lnSpc>
                        <a:spcAft>
                          <a:spcPts val="1000"/>
                        </a:spcAft>
                      </a:pP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endParaRPr lang="pl-PL" sz="1200" b="1" kern="1200" dirty="0" smtClean="0">
                        <a:solidFill>
                          <a:schemeClr val="dk1"/>
                        </a:solidFill>
                        <a:effectLst/>
                        <a:latin typeface="+mn-lt"/>
                        <a:ea typeface="+mn-ea"/>
                        <a:cs typeface="+mn-cs"/>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pPr algn="l">
                        <a:lnSpc>
                          <a:spcPct val="115000"/>
                        </a:lnSpc>
                        <a:spcAft>
                          <a:spcPts val="0"/>
                        </a:spcAft>
                      </a:pPr>
                      <a:r>
                        <a:rPr lang="pl-PL" sz="1200" dirty="0" smtClean="0">
                          <a:effectLst/>
                          <a:latin typeface="+mn-lt"/>
                          <a:ea typeface="Times New Roman"/>
                          <a:cs typeface="Arial"/>
                        </a:rPr>
                        <a:t>c)   organizacja pozarządowa lub podmiot, o którym mowa w art. 3 ust. 3 pkt 1 ustawy z dnia 24 kwietnia 2003 r. o działalności pożytku publicznego i o wolontariacie (Dz. U. z 2014 r. poz. 1118, z późn. zm.);</a:t>
                      </a:r>
                    </a:p>
                    <a:p>
                      <a:pPr algn="l">
                        <a:lnSpc>
                          <a:spcPct val="115000"/>
                        </a:lnSpc>
                        <a:spcAft>
                          <a:spcPts val="0"/>
                        </a:spcAft>
                      </a:pPr>
                      <a:r>
                        <a:rPr lang="pl-PL" sz="1200" dirty="0" smtClean="0">
                          <a:effectLst/>
                          <a:latin typeface="+mn-lt"/>
                          <a:ea typeface="Times New Roman"/>
                          <a:cs typeface="Arial"/>
                        </a:rPr>
                        <a:t>d)   podmiot sfery gospodarczej utworzony w związku z realizacją celu społecznego bądź dla którego leżący we wspólnym interesie cel społeczny jest racją bytu działalności komercyjnej. Grupę tę można podzielić na następujące podgrupy:</a:t>
                      </a:r>
                    </a:p>
                    <a:p>
                      <a:pPr algn="l">
                        <a:lnSpc>
                          <a:spcPct val="115000"/>
                        </a:lnSpc>
                        <a:spcAft>
                          <a:spcPts val="0"/>
                        </a:spcAft>
                      </a:pPr>
                      <a:r>
                        <a:rPr lang="pl-PL" sz="1200" dirty="0" smtClean="0">
                          <a:effectLst/>
                          <a:latin typeface="+mn-lt"/>
                          <a:ea typeface="Times New Roman"/>
                          <a:cs typeface="Arial"/>
                        </a:rPr>
                        <a:t>i)    organizacje pozarządowe, o których mowa w ustawie z dnia 24 kwietnia 2003 r. o działalności pożytku publicznego i o wolontariacie prowadzące działalność gospodarczą, z której zyski wspierają realizację celów statutowych;</a:t>
                      </a:r>
                    </a:p>
                    <a:p>
                      <a:pPr algn="l">
                        <a:lnSpc>
                          <a:spcPct val="115000"/>
                        </a:lnSpc>
                        <a:spcAft>
                          <a:spcPts val="0"/>
                        </a:spcAft>
                      </a:pPr>
                      <a:r>
                        <a:rPr lang="pl-PL" sz="1200" dirty="0" smtClean="0">
                          <a:effectLst/>
                          <a:latin typeface="+mn-lt"/>
                          <a:ea typeface="Times New Roman"/>
                          <a:cs typeface="Arial"/>
                        </a:rPr>
                        <a:t>ii)     spółdzielnie, których celem jest zatrudnienie tj. spółdzielnie pracy, inwalidów i niewidomych, działające w oparciu o ustawę z dnia 16 września 1982 r.  - Prawo spółdzielcze (Dz. U. z 2016 r. poz. 21);</a:t>
                      </a:r>
                    </a:p>
                    <a:p>
                      <a:pPr algn="l">
                        <a:lnSpc>
                          <a:spcPct val="115000"/>
                        </a:lnSpc>
                        <a:spcAft>
                          <a:spcPts val="0"/>
                        </a:spcAft>
                      </a:pPr>
                      <a:r>
                        <a:rPr lang="pl-PL" sz="1200" dirty="0" smtClean="0">
                          <a:effectLst/>
                          <a:latin typeface="+mn-lt"/>
                          <a:ea typeface="Times New Roman"/>
                          <a:cs typeface="Arial"/>
                        </a:rPr>
                        <a:t>iii)    spółki non-profit, o których mowa w ustawie z dnia 24 kwietnia 2003 r. o działalności pożytku publicznego i o wolontariacie, o ile udział sektora publicznego w spółce wynosi nie więcej niż 50%.</a:t>
                      </a:r>
                    </a:p>
                    <a:p>
                      <a:pPr algn="l">
                        <a:lnSpc>
                          <a:spcPct val="115000"/>
                        </a:lnSpc>
                        <a:spcAft>
                          <a:spcPts val="0"/>
                        </a:spcAft>
                      </a:pPr>
                      <a:endParaRPr lang="pl-PL" sz="1200" dirty="0" smtClean="0">
                        <a:effectLst/>
                        <a:latin typeface="+mn-lt"/>
                        <a:ea typeface="Times New Roman"/>
                        <a:cs typeface="Arial"/>
                      </a:endParaRPr>
                    </a:p>
                  </a:txBody>
                  <a:tcPr marL="68580" marR="68580" marT="0" marB="0"/>
                </a:tc>
                <a:tc>
                  <a:txBody>
                    <a:bodyPr/>
                    <a:lstStyle/>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2873218211"/>
      </p:ext>
    </p:extLst>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3348737916"/>
              </p:ext>
            </p:extLst>
          </p:nvPr>
        </p:nvGraphicFramePr>
        <p:xfrm>
          <a:off x="251521" y="1408333"/>
          <a:ext cx="8712967" cy="3506500"/>
        </p:xfrm>
        <a:graphic>
          <a:graphicData uri="http://schemas.openxmlformats.org/drawingml/2006/table">
            <a:tbl>
              <a:tblPr firstRow="1" firstCol="1" bandRow="1">
                <a:tableStyleId>{5C22544A-7EE6-4342-B048-85BDC9FD1C3A}</a:tableStyleId>
              </a:tblPr>
              <a:tblGrid>
                <a:gridCol w="464692"/>
                <a:gridCol w="2097946"/>
                <a:gridCol w="4612746"/>
                <a:gridCol w="1537583"/>
              </a:tblGrid>
              <a:tr h="0">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3331240">
                <a:tc>
                  <a:txBody>
                    <a:bodyPr/>
                    <a:lstStyle/>
                    <a:p>
                      <a:pPr>
                        <a:lnSpc>
                          <a:spcPct val="115000"/>
                        </a:lnSpc>
                        <a:spcAft>
                          <a:spcPts val="1000"/>
                        </a:spcAft>
                      </a:pPr>
                      <a:r>
                        <a:rPr lang="pl-PL" sz="1200" dirty="0" smtClean="0">
                          <a:latin typeface="Calibri"/>
                          <a:ea typeface="Calibri"/>
                          <a:cs typeface="Times New Roman"/>
                        </a:rPr>
                        <a:t>14.</a:t>
                      </a: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r>
                        <a:rPr lang="pl-PL" sz="1200" b="1" dirty="0" smtClean="0">
                          <a:effectLst/>
                          <a:latin typeface="+mn-lt"/>
                          <a:ea typeface="Times New Roman"/>
                          <a:cs typeface="Arial"/>
                        </a:rPr>
                        <a:t>Długotrwały aspekt ekonomiczny projektu </a:t>
                      </a:r>
                    </a:p>
                    <a:p>
                      <a:endParaRPr lang="pl-PL" sz="1200" b="1" kern="1200" dirty="0" smtClean="0">
                        <a:solidFill>
                          <a:schemeClr val="dk1"/>
                        </a:solidFill>
                        <a:effectLst/>
                        <a:latin typeface="+mn-lt"/>
                        <a:ea typeface="+mn-ea"/>
                        <a:cs typeface="+mn-cs"/>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pPr algn="l">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r>
                        <a:rPr lang="pl-PL" sz="1200" dirty="0" smtClean="0">
                          <a:effectLst/>
                          <a:latin typeface="+mn-lt"/>
                          <a:ea typeface="Times New Roman"/>
                          <a:cs typeface="Arial"/>
                        </a:rPr>
                        <a:t>Projekt zapewnia dodatni aspekt ekonomiczny- oddziałuje  na bezpośrednie otoczenie inwestycji, będące efektem realizacji inwestycji, (np. w budynku/obiekcie będącym przedmiotem projektu lub w jego bezpośrednim otoczeniu i w wyniku jego realizacji będzie dostępna dodatkowa infrastruktura/usługi przyczyniające się do rozwoju ekonomicznego terenu objętego rewitalizacją) – 2 pkt.</a:t>
                      </a:r>
                    </a:p>
                    <a:p>
                      <a:pPr algn="l">
                        <a:lnSpc>
                          <a:spcPct val="115000"/>
                        </a:lnSpc>
                        <a:spcAft>
                          <a:spcPts val="0"/>
                        </a:spcAft>
                      </a:pPr>
                      <a:endParaRPr lang="pl-PL" sz="1200" dirty="0" smtClean="0">
                        <a:effectLst/>
                        <a:latin typeface="+mn-lt"/>
                        <a:ea typeface="Times New Roman"/>
                        <a:cs typeface="Arial"/>
                      </a:endParaRPr>
                    </a:p>
                    <a:p>
                      <a:pPr algn="l">
                        <a:lnSpc>
                          <a:spcPct val="115000"/>
                        </a:lnSpc>
                        <a:spcAft>
                          <a:spcPts val="0"/>
                        </a:spcAft>
                      </a:pPr>
                      <a:r>
                        <a:rPr lang="pl-PL" sz="1200" dirty="0" smtClean="0">
                          <a:effectLst/>
                          <a:latin typeface="+mn-lt"/>
                          <a:ea typeface="Times New Roman"/>
                          <a:cs typeface="Arial"/>
                        </a:rPr>
                        <a:t>Kryterium weryfikowane będzie na podstawie zapisów wniosku  o dofinansowanie.</a:t>
                      </a:r>
                    </a:p>
                    <a:p>
                      <a:pPr algn="l">
                        <a:lnSpc>
                          <a:spcPct val="115000"/>
                        </a:lnSpc>
                        <a:spcAft>
                          <a:spcPts val="0"/>
                        </a:spcAft>
                      </a:pPr>
                      <a:endParaRPr lang="pl-PL" sz="1200" dirty="0" smtClean="0">
                        <a:effectLst/>
                        <a:latin typeface="+mn-lt"/>
                        <a:ea typeface="Times New Roman"/>
                        <a:cs typeface="Arial"/>
                      </a:endParaRPr>
                    </a:p>
                  </a:txBody>
                  <a:tcPr marL="68580" marR="68580" marT="0" marB="0"/>
                </a:tc>
                <a:tc>
                  <a:txBody>
                    <a:bodyPr/>
                    <a:lstStyle/>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r>
                        <a:rPr lang="pl-PL" sz="1200" dirty="0" smtClean="0">
                          <a:effectLst/>
                          <a:latin typeface="+mn-lt"/>
                          <a:ea typeface="Times New Roman"/>
                          <a:cs typeface="Arial"/>
                        </a:rPr>
                        <a:t>0 – 2 pkt.</a:t>
                      </a:r>
                    </a:p>
                    <a:p>
                      <a:pPr algn="ctr">
                        <a:lnSpc>
                          <a:spcPct val="115000"/>
                        </a:lnSpc>
                        <a:spcAft>
                          <a:spcPts val="0"/>
                        </a:spcAft>
                      </a:pPr>
                      <a:r>
                        <a:rPr lang="pl-PL" sz="1200" dirty="0" smtClean="0">
                          <a:effectLst/>
                          <a:latin typeface="+mn-lt"/>
                          <a:ea typeface="Times New Roman"/>
                          <a:cs typeface="Arial"/>
                        </a:rPr>
                        <a:t>(0 punktów nie oznacza odrzucenia wniosku)</a:t>
                      </a: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4089107355"/>
      </p:ext>
    </p:extLst>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1136221785"/>
              </p:ext>
            </p:extLst>
          </p:nvPr>
        </p:nvGraphicFramePr>
        <p:xfrm>
          <a:off x="262780" y="1124744"/>
          <a:ext cx="8712967" cy="4591812"/>
        </p:xfrm>
        <a:graphic>
          <a:graphicData uri="http://schemas.openxmlformats.org/drawingml/2006/table">
            <a:tbl>
              <a:tblPr firstRow="1" firstCol="1" bandRow="1">
                <a:tableStyleId>{5C22544A-7EE6-4342-B048-85BDC9FD1C3A}</a:tableStyleId>
              </a:tblPr>
              <a:tblGrid>
                <a:gridCol w="464692"/>
                <a:gridCol w="2097946"/>
                <a:gridCol w="4612746"/>
                <a:gridCol w="1537583"/>
              </a:tblGrid>
              <a:tr h="0">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3331240">
                <a:tc>
                  <a:txBody>
                    <a:bodyPr/>
                    <a:lstStyle/>
                    <a:p>
                      <a:pPr>
                        <a:lnSpc>
                          <a:spcPct val="115000"/>
                        </a:lnSpc>
                        <a:spcAft>
                          <a:spcPts val="1000"/>
                        </a:spcAft>
                      </a:pPr>
                      <a:r>
                        <a:rPr lang="pl-PL" sz="1200" dirty="0" smtClean="0">
                          <a:latin typeface="Calibri"/>
                          <a:ea typeface="Calibri"/>
                          <a:cs typeface="Times New Roman"/>
                        </a:rPr>
                        <a:t>15.</a:t>
                      </a: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r>
                        <a:rPr lang="pl-PL" sz="1200" b="1" dirty="0" smtClean="0">
                          <a:effectLst/>
                          <a:latin typeface="+mn-lt"/>
                          <a:ea typeface="Times New Roman"/>
                          <a:cs typeface="Arial"/>
                        </a:rPr>
                        <a:t>Wpływ realizacji projektu na realizację wartości docelowej wskaźników</a:t>
                      </a: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pPr algn="l">
                        <a:lnSpc>
                          <a:spcPct val="115000"/>
                        </a:lnSpc>
                        <a:spcAft>
                          <a:spcPts val="0"/>
                        </a:spcAft>
                      </a:pPr>
                      <a:r>
                        <a:rPr lang="pl-PL" sz="1200" dirty="0" smtClean="0">
                          <a:effectLst/>
                          <a:latin typeface="+mn-lt"/>
                          <a:ea typeface="Times New Roman"/>
                          <a:cs typeface="Arial"/>
                        </a:rPr>
                        <a:t>W ramach kryterium weryfikowany jest poziom wpływu wskaźnika zawartego w projekcie na realizację wartości wskaźników w ramach RPO WD 2014-2020:</a:t>
                      </a:r>
                    </a:p>
                    <a:p>
                      <a:pPr algn="l">
                        <a:lnSpc>
                          <a:spcPct val="115000"/>
                        </a:lnSpc>
                        <a:spcAft>
                          <a:spcPts val="0"/>
                        </a:spcAft>
                      </a:pPr>
                      <a:endParaRPr lang="pl-PL" sz="1200" dirty="0" smtClean="0">
                        <a:effectLst/>
                        <a:latin typeface="+mn-lt"/>
                        <a:ea typeface="Times New Roman"/>
                        <a:cs typeface="Arial"/>
                      </a:endParaRPr>
                    </a:p>
                    <a:p>
                      <a:pPr algn="l">
                        <a:lnSpc>
                          <a:spcPct val="115000"/>
                        </a:lnSpc>
                        <a:spcAft>
                          <a:spcPts val="0"/>
                        </a:spcAft>
                      </a:pPr>
                      <a:r>
                        <a:rPr lang="pl-PL" sz="1200" dirty="0" smtClean="0">
                          <a:effectLst/>
                          <a:latin typeface="+mn-lt"/>
                          <a:ea typeface="Times New Roman"/>
                          <a:cs typeface="Arial"/>
                        </a:rPr>
                        <a:t>Projekt otrzyma punkty, jeśli realizuje wskaźnik programowy:</a:t>
                      </a:r>
                    </a:p>
                    <a:p>
                      <a:pPr marL="171450" indent="-171450" algn="l">
                        <a:lnSpc>
                          <a:spcPct val="115000"/>
                        </a:lnSpc>
                        <a:spcAft>
                          <a:spcPts val="0"/>
                        </a:spcAft>
                        <a:buFontTx/>
                        <a:buChar char="-"/>
                      </a:pPr>
                      <a:r>
                        <a:rPr lang="pl-PL" sz="1200" dirty="0" smtClean="0">
                          <a:effectLst/>
                          <a:latin typeface="+mn-lt"/>
                          <a:ea typeface="Times New Roman"/>
                          <a:cs typeface="Arial"/>
                        </a:rPr>
                        <a:t>Liczba wspartych obiektów infrastruktury zlokalizowanych na rewitalizowanych obszarach [szt.]</a:t>
                      </a:r>
                    </a:p>
                    <a:p>
                      <a:pPr marL="171450" indent="-171450" algn="l">
                        <a:lnSpc>
                          <a:spcPct val="115000"/>
                        </a:lnSpc>
                        <a:spcAft>
                          <a:spcPts val="0"/>
                        </a:spcAft>
                        <a:buFontTx/>
                        <a:buChar char="-"/>
                      </a:pPr>
                      <a:endParaRPr lang="pl-PL" sz="1200" dirty="0" smtClean="0">
                        <a:effectLst/>
                        <a:latin typeface="+mn-lt"/>
                        <a:ea typeface="Times New Roman"/>
                        <a:cs typeface="Arial"/>
                      </a:endParaRPr>
                    </a:p>
                    <a:p>
                      <a:pPr algn="just">
                        <a:lnSpc>
                          <a:spcPct val="115000"/>
                        </a:lnSpc>
                        <a:spcAft>
                          <a:spcPts val="0"/>
                        </a:spcAft>
                      </a:pPr>
                      <a:r>
                        <a:rPr lang="pl-PL" sz="1200" dirty="0" smtClean="0">
                          <a:effectLst/>
                          <a:latin typeface="+mn-lt"/>
                          <a:ea typeface="Times New Roman"/>
                          <a:cs typeface="Arial"/>
                        </a:rPr>
                        <a:t>Jeżeli w wyniku realizacji projektu osiągnięta zostanie określona wartość procentowa wskaźnika „Liczba wspartych obiektów infrastruktury zlokalizowanych na rewitalizowanych obszarach [szt.]</a:t>
                      </a:r>
                    </a:p>
                    <a:p>
                      <a:pPr algn="l">
                        <a:lnSpc>
                          <a:spcPct val="115000"/>
                        </a:lnSpc>
                        <a:spcAft>
                          <a:spcPts val="0"/>
                        </a:spcAft>
                      </a:pPr>
                      <a:endParaRPr lang="pl-PL" sz="1200" dirty="0" smtClean="0">
                        <a:effectLst/>
                        <a:latin typeface="+mn-lt"/>
                        <a:ea typeface="Times New Roman"/>
                        <a:cs typeface="Arial"/>
                      </a:endParaRPr>
                    </a:p>
                    <a:p>
                      <a:pPr algn="l">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5 punktów – za przekroczenie 10% wartości docelowej wskaźnika;</a:t>
                      </a:r>
                    </a:p>
                    <a:p>
                      <a:pPr algn="l">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4 punkty – za przekroczenie 7% wartości docelowej wskaźnika;</a:t>
                      </a:r>
                    </a:p>
                    <a:p>
                      <a:pPr algn="l">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3 punkty – za przekroczenie 5% wartości docelowej wskaźnika;</a:t>
                      </a:r>
                    </a:p>
                    <a:p>
                      <a:pPr algn="l">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2 punkty – za przekroczenie 3% wartości docelowej wskaźnika;</a:t>
                      </a:r>
                    </a:p>
                    <a:p>
                      <a:pPr algn="l">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1 punkt – za przekroczenie 2% wartości docelowej wskaźnika.</a:t>
                      </a:r>
                    </a:p>
                    <a:p>
                      <a:pPr algn="l">
                        <a:lnSpc>
                          <a:spcPct val="115000"/>
                        </a:lnSpc>
                        <a:spcAft>
                          <a:spcPts val="0"/>
                        </a:spcAft>
                      </a:pPr>
                      <a:endParaRPr lang="pl-PL" sz="1200" dirty="0" smtClean="0">
                        <a:effectLst/>
                        <a:latin typeface="+mn-lt"/>
                        <a:ea typeface="Times New Roman"/>
                        <a:cs typeface="Arial"/>
                      </a:endParaRPr>
                    </a:p>
                    <a:p>
                      <a:pPr algn="l">
                        <a:lnSpc>
                          <a:spcPct val="115000"/>
                        </a:lnSpc>
                        <a:spcAft>
                          <a:spcPts val="0"/>
                        </a:spcAft>
                      </a:pPr>
                      <a:endParaRPr lang="pl-PL" sz="1200" dirty="0" smtClean="0">
                        <a:effectLst/>
                        <a:latin typeface="+mn-lt"/>
                        <a:ea typeface="Times New Roman"/>
                        <a:cs typeface="Arial"/>
                      </a:endParaRPr>
                    </a:p>
                    <a:p>
                      <a:pPr algn="l">
                        <a:lnSpc>
                          <a:spcPct val="115000"/>
                        </a:lnSpc>
                        <a:spcAft>
                          <a:spcPts val="0"/>
                        </a:spcAft>
                      </a:pPr>
                      <a:endParaRPr lang="pl-PL" sz="1200" dirty="0" smtClean="0">
                        <a:effectLst/>
                        <a:latin typeface="+mn-lt"/>
                        <a:ea typeface="Times New Roman"/>
                        <a:cs typeface="Arial"/>
                      </a:endParaRPr>
                    </a:p>
                    <a:p>
                      <a:pPr algn="l">
                        <a:lnSpc>
                          <a:spcPct val="115000"/>
                        </a:lnSpc>
                        <a:spcAft>
                          <a:spcPts val="0"/>
                        </a:spcAft>
                      </a:pPr>
                      <a:endParaRPr lang="pl-PL" sz="1200" dirty="0" smtClean="0">
                        <a:effectLst/>
                        <a:latin typeface="+mn-lt"/>
                        <a:ea typeface="Times New Roman"/>
                        <a:cs typeface="Arial"/>
                      </a:endParaRPr>
                    </a:p>
                  </a:txBody>
                  <a:tcPr marL="68580" marR="68580" marT="0" marB="0"/>
                </a:tc>
                <a:tc>
                  <a:txBody>
                    <a:bodyPr/>
                    <a:lstStyle/>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r>
                        <a:rPr lang="pl-PL" sz="1200" dirty="0" smtClean="0">
                          <a:effectLst/>
                          <a:latin typeface="+mn-lt"/>
                          <a:ea typeface="Times New Roman"/>
                          <a:cs typeface="Arial"/>
                        </a:rPr>
                        <a:t>0 – 8 pkt.</a:t>
                      </a: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r>
                        <a:rPr lang="pl-PL" sz="1200" dirty="0" smtClean="0">
                          <a:effectLst/>
                          <a:latin typeface="+mn-lt"/>
                          <a:ea typeface="Times New Roman"/>
                          <a:cs typeface="Arial"/>
                        </a:rPr>
                        <a:t>(0 punktów w kryterium nie oznacza odrzucenia wniosku)</a:t>
                      </a:r>
                    </a:p>
                    <a:p>
                      <a:pPr algn="ctr">
                        <a:lnSpc>
                          <a:spcPct val="115000"/>
                        </a:lnSpc>
                        <a:spcAft>
                          <a:spcPts val="0"/>
                        </a:spcAft>
                      </a:pPr>
                      <a:endParaRPr lang="pl-PL" sz="1200" dirty="0" smtClean="0">
                        <a:effectLst/>
                        <a:latin typeface="+mn-lt"/>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1343629347"/>
      </p:ext>
    </p:extLst>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2502474186"/>
              </p:ext>
            </p:extLst>
          </p:nvPr>
        </p:nvGraphicFramePr>
        <p:xfrm>
          <a:off x="262780" y="1323910"/>
          <a:ext cx="8712967" cy="3329940"/>
        </p:xfrm>
        <a:graphic>
          <a:graphicData uri="http://schemas.openxmlformats.org/drawingml/2006/table">
            <a:tbl>
              <a:tblPr firstRow="1" firstCol="1" bandRow="1">
                <a:tableStyleId>{5C22544A-7EE6-4342-B048-85BDC9FD1C3A}</a:tableStyleId>
              </a:tblPr>
              <a:tblGrid>
                <a:gridCol w="464692"/>
                <a:gridCol w="2097946"/>
                <a:gridCol w="4612746"/>
                <a:gridCol w="1537583"/>
              </a:tblGrid>
              <a:tr h="164463">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3126013">
                <a:tc>
                  <a:txBody>
                    <a:bodyPr/>
                    <a:lstStyle/>
                    <a:p>
                      <a:pPr>
                        <a:lnSpc>
                          <a:spcPct val="115000"/>
                        </a:lnSpc>
                        <a:spcAft>
                          <a:spcPts val="1000"/>
                        </a:spcAft>
                      </a:pP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endParaRPr lang="pl-PL" sz="1200" b="1" kern="1200" dirty="0" smtClean="0">
                        <a:solidFill>
                          <a:schemeClr val="dk1"/>
                        </a:solidFill>
                        <a:effectLst/>
                        <a:latin typeface="+mn-lt"/>
                        <a:ea typeface="+mn-ea"/>
                        <a:cs typeface="+mn-cs"/>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pPr algn="l">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r>
                        <a:rPr lang="pl-PL" sz="1200" dirty="0" smtClean="0">
                          <a:effectLst/>
                          <a:latin typeface="+mn-lt"/>
                          <a:ea typeface="Times New Roman"/>
                          <a:cs typeface="Arial"/>
                        </a:rPr>
                        <a:t>Projekt otrzyma punkty, jeśli będzie realizował wskaźniki dot. przebudowy/budowy dróg lokalnych (gminnych i powiatowych).</a:t>
                      </a:r>
                    </a:p>
                    <a:p>
                      <a:pPr algn="l">
                        <a:lnSpc>
                          <a:spcPct val="115000"/>
                        </a:lnSpc>
                        <a:spcAft>
                          <a:spcPts val="0"/>
                        </a:spcAft>
                      </a:pPr>
                      <a:endParaRPr lang="pl-PL" sz="1200" dirty="0" smtClean="0">
                        <a:effectLst/>
                        <a:latin typeface="+mn-lt"/>
                        <a:ea typeface="Times New Roman"/>
                        <a:cs typeface="Arial"/>
                      </a:endParaRPr>
                    </a:p>
                    <a:p>
                      <a:pPr algn="l">
                        <a:lnSpc>
                          <a:spcPct val="115000"/>
                        </a:lnSpc>
                        <a:spcAft>
                          <a:spcPts val="0"/>
                        </a:spcAft>
                      </a:pPr>
                      <a:r>
                        <a:rPr lang="pl-PL" sz="1200" dirty="0" smtClean="0">
                          <a:effectLst/>
                          <a:latin typeface="+mn-lt"/>
                          <a:ea typeface="Times New Roman"/>
                          <a:cs typeface="Arial"/>
                        </a:rPr>
                        <a:t>Jeżeli w wyniku realizacji projektu została przebudowana/zmodernizowana/wybudowana droga lokalna:</a:t>
                      </a:r>
                    </a:p>
                    <a:p>
                      <a:pPr algn="l">
                        <a:lnSpc>
                          <a:spcPct val="115000"/>
                        </a:lnSpc>
                        <a:spcAft>
                          <a:spcPts val="0"/>
                        </a:spcAft>
                      </a:pPr>
                      <a:endParaRPr lang="pl-PL" sz="1200" dirty="0" smtClean="0">
                        <a:effectLst/>
                        <a:latin typeface="+mn-lt"/>
                        <a:ea typeface="Times New Roman"/>
                        <a:cs typeface="Arial"/>
                      </a:endParaRPr>
                    </a:p>
                    <a:p>
                      <a:pPr algn="l">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powyżej 1 km – do 2 km – 1 pkt;</a:t>
                      </a:r>
                    </a:p>
                    <a:p>
                      <a:pPr algn="l">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powyżej 2 km –do 3 km – 2 pkt;</a:t>
                      </a:r>
                    </a:p>
                    <a:p>
                      <a:pPr algn="l">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powyżej 3 km – 3 pkt.</a:t>
                      </a:r>
                    </a:p>
                    <a:p>
                      <a:pPr algn="l">
                        <a:lnSpc>
                          <a:spcPct val="115000"/>
                        </a:lnSpc>
                        <a:spcAft>
                          <a:spcPts val="0"/>
                        </a:spcAft>
                      </a:pPr>
                      <a:endParaRPr lang="pl-PL" sz="1200" dirty="0" smtClean="0">
                        <a:effectLst/>
                        <a:latin typeface="+mn-lt"/>
                        <a:ea typeface="Times New Roman"/>
                        <a:cs typeface="Arial"/>
                      </a:endParaRPr>
                    </a:p>
                    <a:p>
                      <a:pPr algn="l">
                        <a:lnSpc>
                          <a:spcPct val="115000"/>
                        </a:lnSpc>
                        <a:spcAft>
                          <a:spcPts val="0"/>
                        </a:spcAft>
                      </a:pPr>
                      <a:r>
                        <a:rPr lang="pl-PL" sz="1200" dirty="0" smtClean="0">
                          <a:effectLst/>
                          <a:latin typeface="+mn-lt"/>
                          <a:ea typeface="Times New Roman"/>
                          <a:cs typeface="Arial"/>
                        </a:rPr>
                        <a:t>Punkty podlegają sumowaniu.</a:t>
                      </a:r>
                    </a:p>
                    <a:p>
                      <a:pPr algn="l">
                        <a:lnSpc>
                          <a:spcPct val="115000"/>
                        </a:lnSpc>
                        <a:spcAft>
                          <a:spcPts val="0"/>
                        </a:spcAft>
                      </a:pPr>
                      <a:endParaRPr lang="pl-PL" sz="1200" dirty="0" smtClean="0">
                        <a:effectLst/>
                        <a:latin typeface="+mn-lt"/>
                        <a:ea typeface="Times New Roman"/>
                        <a:cs typeface="Arial"/>
                      </a:endParaRPr>
                    </a:p>
                    <a:p>
                      <a:pPr algn="l">
                        <a:lnSpc>
                          <a:spcPct val="115000"/>
                        </a:lnSpc>
                        <a:spcAft>
                          <a:spcPts val="0"/>
                        </a:spcAft>
                      </a:pPr>
                      <a:r>
                        <a:rPr lang="pl-PL" sz="1200" b="1" dirty="0" smtClean="0">
                          <a:effectLst/>
                          <a:latin typeface="+mn-lt"/>
                          <a:ea typeface="Times New Roman"/>
                          <a:cs typeface="Arial"/>
                        </a:rPr>
                        <a:t>Nie dotyczy naborów skierowanych do ZIT.</a:t>
                      </a:r>
                    </a:p>
                    <a:p>
                      <a:pPr algn="l">
                        <a:lnSpc>
                          <a:spcPct val="115000"/>
                        </a:lnSpc>
                        <a:spcAft>
                          <a:spcPts val="0"/>
                        </a:spcAft>
                      </a:pPr>
                      <a:endParaRPr lang="pl-PL" sz="1200" dirty="0" smtClean="0">
                        <a:effectLst/>
                        <a:latin typeface="+mn-lt"/>
                        <a:ea typeface="Times New Roman"/>
                        <a:cs typeface="Arial"/>
                      </a:endParaRPr>
                    </a:p>
                  </a:txBody>
                  <a:tcPr marL="68580" marR="68580" marT="0" marB="0"/>
                </a:tc>
                <a:tc>
                  <a:txBody>
                    <a:bodyPr/>
                    <a:lstStyle/>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2340617313"/>
      </p:ext>
    </p:extLst>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3" name="pole tekstowe 2"/>
          <p:cNvSpPr txBox="1"/>
          <p:nvPr/>
        </p:nvSpPr>
        <p:spPr>
          <a:xfrm>
            <a:off x="467544" y="1399109"/>
            <a:ext cx="8496944" cy="4032448"/>
          </a:xfrm>
          <a:prstGeom prst="rect">
            <a:avLst/>
          </a:prstGeom>
          <a:noFill/>
        </p:spPr>
        <p:txBody>
          <a:bodyPr wrap="none" rtlCol="0">
            <a:normAutofit/>
          </a:bodyPr>
          <a:lstStyle/>
          <a:p>
            <a:pPr marL="342900" lvl="0" indent="-342900" algn="ctr">
              <a:spcBef>
                <a:spcPct val="20000"/>
              </a:spcBef>
            </a:pPr>
            <a:endParaRPr lang="pl-PL" sz="3200" dirty="0" smtClean="0">
              <a:solidFill>
                <a:prstClr val="black"/>
              </a:solidFill>
              <a:latin typeface="Calibri"/>
            </a:endParaRPr>
          </a:p>
          <a:p>
            <a:pPr marL="342900" lvl="0" indent="-342900" algn="ctr">
              <a:spcBef>
                <a:spcPct val="20000"/>
              </a:spcBef>
            </a:pPr>
            <a:endParaRPr lang="pl-PL" sz="3200" dirty="0">
              <a:solidFill>
                <a:prstClr val="black"/>
              </a:solidFill>
              <a:latin typeface="Calibri"/>
            </a:endParaRPr>
          </a:p>
          <a:p>
            <a:pPr marL="342900" lvl="0" indent="-342900" algn="ctr">
              <a:spcBef>
                <a:spcPct val="20000"/>
              </a:spcBef>
            </a:pPr>
            <a:endParaRPr lang="pl-PL" sz="3200" dirty="0" smtClean="0">
              <a:solidFill>
                <a:prstClr val="black"/>
              </a:solidFill>
              <a:latin typeface="Calibri"/>
            </a:endParaRPr>
          </a:p>
          <a:p>
            <a:pPr marL="342900" lvl="0" indent="-342900" algn="ctr">
              <a:spcBef>
                <a:spcPct val="20000"/>
              </a:spcBef>
            </a:pPr>
            <a:r>
              <a:rPr lang="pl-PL" sz="3200" dirty="0" smtClean="0">
                <a:solidFill>
                  <a:prstClr val="black"/>
                </a:solidFill>
                <a:latin typeface="Calibri"/>
              </a:rPr>
              <a:t>Dziękuję </a:t>
            </a:r>
            <a:r>
              <a:rPr lang="pl-PL" sz="3200" dirty="0">
                <a:solidFill>
                  <a:prstClr val="black"/>
                </a:solidFill>
                <a:latin typeface="Calibri"/>
              </a:rPr>
              <a:t>za uwagę</a:t>
            </a:r>
          </a:p>
        </p:txBody>
      </p:sp>
    </p:spTree>
    <p:extLst>
      <p:ext uri="{BB962C8B-B14F-4D97-AF65-F5344CB8AC3E}">
        <p14:creationId xmlns:p14="http://schemas.microsoft.com/office/powerpoint/2010/main" val="689402513"/>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3" name="pole tekstowe 2"/>
          <p:cNvSpPr txBox="1"/>
          <p:nvPr/>
        </p:nvSpPr>
        <p:spPr>
          <a:xfrm>
            <a:off x="467544" y="1412776"/>
            <a:ext cx="8496944" cy="4032448"/>
          </a:xfrm>
          <a:prstGeom prst="rect">
            <a:avLst/>
          </a:prstGeom>
          <a:noFill/>
        </p:spPr>
        <p:txBody>
          <a:bodyPr wrap="none" rtlCol="0">
            <a:normAutofit lnSpcReduction="10000"/>
          </a:bodyPr>
          <a:lstStyle/>
          <a:p>
            <a:pPr algn="just"/>
            <a:endParaRPr lang="pl-PL" sz="1600" b="1" dirty="0" smtClean="0"/>
          </a:p>
          <a:p>
            <a:pPr>
              <a:buFontTx/>
              <a:buChar char="-"/>
            </a:pPr>
            <a:endParaRPr lang="pl-PL" sz="1600" b="1" u="sng" dirty="0" smtClean="0"/>
          </a:p>
          <a:p>
            <a:pPr>
              <a:buFontTx/>
              <a:buChar char="-"/>
            </a:pPr>
            <a:endParaRPr lang="pl-PL" sz="1600" b="1" u="sng" dirty="0" smtClean="0"/>
          </a:p>
          <a:p>
            <a:pPr algn="ctr"/>
            <a:endParaRPr lang="pl-PL" sz="1600" b="1" u="sng" dirty="0" smtClean="0"/>
          </a:p>
          <a:p>
            <a:pPr algn="ctr"/>
            <a:endParaRPr lang="pl-PL" sz="1600" b="1" u="sng" dirty="0" smtClean="0"/>
          </a:p>
          <a:p>
            <a:pPr algn="ctr"/>
            <a:endParaRPr lang="pl-PL" sz="1600" b="1" u="sng" dirty="0" smtClean="0"/>
          </a:p>
          <a:p>
            <a:pPr algn="ctr"/>
            <a:r>
              <a:rPr lang="pl-PL" sz="3600" b="1" u="sng" dirty="0" smtClean="0"/>
              <a:t>Kryteria formalne specyficzne</a:t>
            </a:r>
          </a:p>
          <a:p>
            <a:pPr algn="ctr"/>
            <a:endParaRPr lang="pl-PL" sz="3600" b="1" u="sng" dirty="0" smtClean="0"/>
          </a:p>
          <a:p>
            <a:pPr>
              <a:buFontTx/>
              <a:buChar char="-"/>
            </a:pPr>
            <a:endParaRPr lang="pl-PL" sz="1600" b="1" u="sng" dirty="0" smtClean="0"/>
          </a:p>
          <a:p>
            <a:pPr>
              <a:buFontTx/>
              <a:buChar char="-"/>
            </a:pPr>
            <a:endParaRPr lang="pl-PL" sz="1600" b="1" u="sng" dirty="0" smtClean="0"/>
          </a:p>
          <a:p>
            <a:endParaRPr lang="pl-PL" sz="1600" dirty="0" smtClean="0"/>
          </a:p>
          <a:p>
            <a:endParaRPr lang="pl-PL" sz="1600" b="1" dirty="0"/>
          </a:p>
          <a:p>
            <a:r>
              <a:rPr lang="pl-PL" sz="1600" b="1" dirty="0"/>
              <a:t/>
            </a:r>
            <a:br>
              <a:rPr lang="pl-PL" sz="1600" b="1" dirty="0"/>
            </a:br>
            <a:endParaRPr lang="pl-PL" sz="1600" b="1" dirty="0" smtClean="0"/>
          </a:p>
        </p:txBody>
      </p:sp>
    </p:spTree>
    <p:extLst>
      <p:ext uri="{BB962C8B-B14F-4D97-AF65-F5344CB8AC3E}">
        <p14:creationId xmlns:p14="http://schemas.microsoft.com/office/powerpoint/2010/main" val="2969637618"/>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4232454327"/>
              </p:ext>
            </p:extLst>
          </p:nvPr>
        </p:nvGraphicFramePr>
        <p:xfrm>
          <a:off x="251520" y="1484784"/>
          <a:ext cx="8301607" cy="3251056"/>
        </p:xfrm>
        <a:graphic>
          <a:graphicData uri="http://schemas.openxmlformats.org/drawingml/2006/table">
            <a:tbl>
              <a:tblPr firstRow="1" firstCol="1" bandRow="1">
                <a:tableStyleId>{5C22544A-7EE6-4342-B048-85BDC9FD1C3A}</a:tableStyleId>
              </a:tblPr>
              <a:tblGrid>
                <a:gridCol w="442753"/>
                <a:gridCol w="2165738"/>
                <a:gridCol w="3795606"/>
                <a:gridCol w="1897510"/>
              </a:tblGrid>
              <a:tr h="245538">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Nazwa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Opis znaczenia kryterium</a:t>
                      </a:r>
                      <a:endParaRPr lang="pl-PL" sz="1000">
                        <a:effectLst/>
                        <a:latin typeface="Calibri"/>
                        <a:ea typeface="Times New Roman"/>
                        <a:cs typeface="Times New Roman"/>
                      </a:endParaRPr>
                    </a:p>
                  </a:txBody>
                  <a:tcPr marL="62702" marR="62702" marT="0" marB="0"/>
                </a:tc>
              </a:tr>
              <a:tr h="3005518">
                <a:tc>
                  <a:txBody>
                    <a:bodyPr/>
                    <a:lstStyle/>
                    <a:p>
                      <a:pPr>
                        <a:lnSpc>
                          <a:spcPct val="115000"/>
                        </a:lnSpc>
                        <a:spcAft>
                          <a:spcPts val="1000"/>
                        </a:spcAft>
                      </a:pPr>
                      <a:r>
                        <a:rPr lang="pl-PL" sz="1100">
                          <a:latin typeface="Calibri"/>
                          <a:ea typeface="Calibri"/>
                          <a:cs typeface="Times New Roman"/>
                        </a:rPr>
                        <a:t>1.</a:t>
                      </a:r>
                    </a:p>
                  </a:txBody>
                  <a:tcPr marL="68580" marR="68580" marT="0" marB="0" anchor="ctr"/>
                </a:tc>
                <a:tc>
                  <a:txBody>
                    <a:bodyPr/>
                    <a:lstStyle/>
                    <a:p>
                      <a:pPr>
                        <a:lnSpc>
                          <a:spcPct val="115000"/>
                        </a:lnSpc>
                        <a:spcAft>
                          <a:spcPts val="0"/>
                        </a:spcAft>
                      </a:pPr>
                      <a:r>
                        <a:rPr lang="pl-PL" sz="1200" b="0" kern="1200" dirty="0" smtClean="0">
                          <a:solidFill>
                            <a:schemeClr val="dk1"/>
                          </a:solidFill>
                          <a:effectLst/>
                          <a:latin typeface="+mn-lt"/>
                          <a:ea typeface="+mn-ea"/>
                          <a:cs typeface="Arial" panose="020B0604020202020204" pitchFamily="34" charset="0"/>
                        </a:rPr>
                        <a:t>Ujęcie projektu w programie rewitalizacji</a:t>
                      </a:r>
                      <a:endParaRPr lang="pl-PL" sz="1200" b="0" dirty="0">
                        <a:latin typeface="+mn-lt"/>
                        <a:ea typeface="Calibri"/>
                        <a:cs typeface="Arial" panose="020B0604020202020204" pitchFamily="34" charset="0"/>
                      </a:endParaRPr>
                    </a:p>
                  </a:txBody>
                  <a:tcPr marL="68580" marR="68580" marT="0" marB="0" anchor="ct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pl-PL" sz="1200" kern="1200" dirty="0" smtClean="0">
                          <a:solidFill>
                            <a:schemeClr val="dk1"/>
                          </a:solidFill>
                          <a:effectLst/>
                          <a:latin typeface="+mn-lt"/>
                          <a:ea typeface="+mn-ea"/>
                          <a:cs typeface="+mn-cs"/>
                        </a:rPr>
                        <a:t>W ramach kryterium będzie sprawdzane czy projekt rewitalizacyjny wynika z obowiązującego (na dzień składania wniosku o dofinansowanie) programu rewitalizacji  i znajduje się w prowadzonym przez IZ RPO WD wykazie programów rewitalizacji (lista A-lista projektów dla działania 6.3), dla którego przeprowadzono </a:t>
                      </a:r>
                      <a:br>
                        <a:rPr lang="pl-PL" sz="1200" kern="1200" dirty="0" smtClean="0">
                          <a:solidFill>
                            <a:schemeClr val="dk1"/>
                          </a:solidFill>
                          <a:effectLst/>
                          <a:latin typeface="+mn-lt"/>
                          <a:ea typeface="+mn-ea"/>
                          <a:cs typeface="+mn-cs"/>
                        </a:rPr>
                      </a:br>
                      <a:r>
                        <a:rPr lang="pl-PL" sz="1200" kern="1200" dirty="0" smtClean="0">
                          <a:solidFill>
                            <a:schemeClr val="dk1"/>
                          </a:solidFill>
                          <a:effectLst/>
                          <a:latin typeface="+mn-lt"/>
                          <a:ea typeface="+mn-ea"/>
                          <a:cs typeface="+mn-cs"/>
                        </a:rPr>
                        <a:t>z wynikiem pozytywnym weryfikację spełnienia wymogów dotyczących cech i elementów określonych w Wytycznych MR oraz  w wytycznych programowych IZ RPO WD dla danej gminy programu rewitalizacji.</a:t>
                      </a:r>
                    </a:p>
                    <a:p>
                      <a:pPr algn="just">
                        <a:lnSpc>
                          <a:spcPct val="115000"/>
                        </a:lnSpc>
                        <a:spcAft>
                          <a:spcPts val="0"/>
                        </a:spcAft>
                      </a:pPr>
                      <a:endParaRPr lang="pl-PL" sz="11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pl-PL" sz="1200" dirty="0">
                          <a:latin typeface="Calibri"/>
                          <a:ea typeface="Calibri"/>
                          <a:cs typeface="Arial"/>
                        </a:rPr>
                        <a:t>Tak/Nie</a:t>
                      </a:r>
                      <a:endParaRPr lang="pl-PL" sz="1200" dirty="0">
                        <a:latin typeface="Calibri"/>
                        <a:ea typeface="Calibri"/>
                        <a:cs typeface="Times New Roman"/>
                      </a:endParaRPr>
                    </a:p>
                    <a:p>
                      <a:pPr algn="ctr">
                        <a:lnSpc>
                          <a:spcPct val="115000"/>
                        </a:lnSpc>
                        <a:spcAft>
                          <a:spcPts val="0"/>
                        </a:spcAft>
                      </a:pPr>
                      <a:r>
                        <a:rPr lang="pl-PL" sz="1200" dirty="0">
                          <a:latin typeface="Calibri"/>
                          <a:ea typeface="Calibri"/>
                          <a:cs typeface="Arial"/>
                        </a:rPr>
                        <a:t>Kryterium obligatoryjne</a:t>
                      </a:r>
                      <a:endParaRPr lang="pl-PL" sz="1200" dirty="0">
                        <a:latin typeface="Calibri"/>
                        <a:ea typeface="Calibri"/>
                        <a:cs typeface="Times New Roman"/>
                      </a:endParaRPr>
                    </a:p>
                    <a:p>
                      <a:pPr algn="ctr">
                        <a:lnSpc>
                          <a:spcPct val="115000"/>
                        </a:lnSpc>
                        <a:spcAft>
                          <a:spcPts val="0"/>
                        </a:spcAft>
                      </a:pPr>
                      <a:endParaRPr lang="pl-PL" sz="1200" dirty="0" smtClean="0">
                        <a:latin typeface="Calibri"/>
                        <a:ea typeface="Calibri"/>
                        <a:cs typeface="Arial"/>
                      </a:endParaRPr>
                    </a:p>
                    <a:p>
                      <a:pPr algn="ctr">
                        <a:lnSpc>
                          <a:spcPct val="115000"/>
                        </a:lnSpc>
                        <a:spcAft>
                          <a:spcPts val="0"/>
                        </a:spcAft>
                      </a:pPr>
                      <a:r>
                        <a:rPr lang="pl-PL" sz="1200" dirty="0" smtClean="0">
                          <a:latin typeface="Calibri"/>
                          <a:ea typeface="Calibri"/>
                          <a:cs typeface="Arial"/>
                        </a:rPr>
                        <a:t>(</a:t>
                      </a:r>
                      <a:r>
                        <a:rPr lang="pl-PL" sz="1200" dirty="0">
                          <a:latin typeface="Calibri"/>
                          <a:ea typeface="Calibri"/>
                          <a:cs typeface="Arial"/>
                        </a:rPr>
                        <a:t>spełnienie jest niezbędne dla możliwości otrzymania dofinansowania)</a:t>
                      </a:r>
                      <a:endParaRPr lang="pl-PL" sz="1200" dirty="0">
                        <a:latin typeface="Calibri"/>
                        <a:ea typeface="Calibri"/>
                        <a:cs typeface="Times New Roman"/>
                      </a:endParaRPr>
                    </a:p>
                    <a:p>
                      <a:pPr algn="ctr">
                        <a:lnSpc>
                          <a:spcPct val="115000"/>
                        </a:lnSpc>
                        <a:spcAft>
                          <a:spcPts val="0"/>
                        </a:spcAft>
                      </a:pPr>
                      <a:endParaRPr lang="pl-PL" sz="1200" dirty="0" smtClean="0">
                        <a:latin typeface="Calibri"/>
                        <a:ea typeface="Calibri"/>
                        <a:cs typeface="Arial"/>
                      </a:endParaRPr>
                    </a:p>
                    <a:p>
                      <a:pPr algn="ctr">
                        <a:lnSpc>
                          <a:spcPct val="115000"/>
                        </a:lnSpc>
                        <a:spcAft>
                          <a:spcPts val="0"/>
                        </a:spcAft>
                      </a:pPr>
                      <a:r>
                        <a:rPr lang="pl-PL" sz="1200" dirty="0" smtClean="0">
                          <a:latin typeface="Calibri"/>
                          <a:ea typeface="Calibri"/>
                          <a:cs typeface="Arial"/>
                        </a:rPr>
                        <a:t>Niespełnienie </a:t>
                      </a:r>
                      <a:r>
                        <a:rPr lang="pl-PL" sz="1200" dirty="0">
                          <a:latin typeface="Calibri"/>
                          <a:ea typeface="Calibri"/>
                          <a:cs typeface="Arial"/>
                        </a:rPr>
                        <a:t>kryterium oznacza</a:t>
                      </a:r>
                      <a:endParaRPr lang="pl-PL" sz="1200" dirty="0">
                        <a:latin typeface="Calibri"/>
                        <a:ea typeface="Calibri"/>
                        <a:cs typeface="Times New Roman"/>
                      </a:endParaRPr>
                    </a:p>
                    <a:p>
                      <a:pPr algn="ctr">
                        <a:lnSpc>
                          <a:spcPct val="115000"/>
                        </a:lnSpc>
                        <a:spcAft>
                          <a:spcPts val="0"/>
                        </a:spcAft>
                      </a:pPr>
                      <a:r>
                        <a:rPr lang="pl-PL" sz="1200" dirty="0">
                          <a:latin typeface="Calibri"/>
                          <a:ea typeface="Calibri"/>
                          <a:cs typeface="Arial"/>
                        </a:rPr>
                        <a:t>odrzucenie wniosku</a:t>
                      </a:r>
                      <a:endParaRPr lang="pl-PL" sz="1200" dirty="0">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291153427"/>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3" name="pole tekstowe 2"/>
          <p:cNvSpPr txBox="1"/>
          <p:nvPr/>
        </p:nvSpPr>
        <p:spPr>
          <a:xfrm>
            <a:off x="467544" y="1412776"/>
            <a:ext cx="8496944" cy="4032448"/>
          </a:xfrm>
          <a:prstGeom prst="rect">
            <a:avLst/>
          </a:prstGeom>
          <a:noFill/>
        </p:spPr>
        <p:txBody>
          <a:bodyPr wrap="none" rtlCol="0">
            <a:normAutofit fontScale="92500" lnSpcReduction="20000"/>
          </a:bodyPr>
          <a:lstStyle/>
          <a:p>
            <a:pPr algn="just"/>
            <a:endParaRPr lang="pl-PL" sz="1600" b="1" dirty="0" smtClean="0"/>
          </a:p>
          <a:p>
            <a:pPr>
              <a:buFontTx/>
              <a:buChar char="-"/>
            </a:pPr>
            <a:endParaRPr lang="pl-PL" sz="1600" b="1" u="sng" dirty="0" smtClean="0"/>
          </a:p>
          <a:p>
            <a:pPr>
              <a:buFontTx/>
              <a:buChar char="-"/>
            </a:pPr>
            <a:endParaRPr lang="pl-PL" sz="1600" b="1" u="sng" dirty="0" smtClean="0"/>
          </a:p>
          <a:p>
            <a:pPr algn="ctr"/>
            <a:endParaRPr lang="pl-PL" sz="1600" b="1" u="sng" dirty="0" smtClean="0"/>
          </a:p>
          <a:p>
            <a:pPr algn="ctr"/>
            <a:endParaRPr lang="pl-PL" sz="1600" b="1" u="sng" dirty="0" smtClean="0"/>
          </a:p>
          <a:p>
            <a:pPr algn="ctr"/>
            <a:endParaRPr lang="pl-PL" sz="1600" b="1" u="sng" dirty="0" smtClean="0"/>
          </a:p>
          <a:p>
            <a:pPr algn="ctr"/>
            <a:r>
              <a:rPr lang="pl-PL" sz="3600" b="1" u="sng" dirty="0" smtClean="0"/>
              <a:t>Kryteria merytoryczne specyficzne</a:t>
            </a:r>
          </a:p>
          <a:p>
            <a:pPr algn="ctr"/>
            <a:endParaRPr lang="pl-PL" sz="3600" b="1" u="sng" dirty="0" smtClean="0"/>
          </a:p>
          <a:p>
            <a:pPr algn="ctr">
              <a:lnSpc>
                <a:spcPct val="170000"/>
              </a:lnSpc>
            </a:pPr>
            <a:r>
              <a:rPr lang="pl-PL" sz="3000" dirty="0" smtClean="0"/>
              <a:t>W naborach OSI – 46 pkt.</a:t>
            </a:r>
          </a:p>
          <a:p>
            <a:pPr>
              <a:buFontTx/>
              <a:buChar char="-"/>
            </a:pPr>
            <a:endParaRPr lang="pl-PL" sz="1600" b="1" u="sng" dirty="0" smtClean="0"/>
          </a:p>
          <a:p>
            <a:pPr>
              <a:buFontTx/>
              <a:buChar char="-"/>
            </a:pPr>
            <a:endParaRPr lang="pl-PL" sz="1600" b="1" u="sng" dirty="0" smtClean="0"/>
          </a:p>
          <a:p>
            <a:endParaRPr lang="pl-PL" sz="1600" dirty="0" smtClean="0"/>
          </a:p>
          <a:p>
            <a:endParaRPr lang="pl-PL" sz="1600" b="1" dirty="0"/>
          </a:p>
          <a:p>
            <a:r>
              <a:rPr lang="pl-PL" sz="1600" b="1" dirty="0"/>
              <a:t/>
            </a:r>
            <a:br>
              <a:rPr lang="pl-PL" sz="1600" b="1" dirty="0"/>
            </a:br>
            <a:endParaRPr lang="pl-PL" sz="1600" b="1" dirty="0" smtClean="0"/>
          </a:p>
        </p:txBody>
      </p:sp>
    </p:spTree>
    <p:extLst>
      <p:ext uri="{BB962C8B-B14F-4D97-AF65-F5344CB8AC3E}">
        <p14:creationId xmlns:p14="http://schemas.microsoft.com/office/powerpoint/2010/main" val="1658027848"/>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383301129"/>
              </p:ext>
            </p:extLst>
          </p:nvPr>
        </p:nvGraphicFramePr>
        <p:xfrm>
          <a:off x="323528" y="1124744"/>
          <a:ext cx="8229599" cy="5472608"/>
        </p:xfrm>
        <a:graphic>
          <a:graphicData uri="http://schemas.openxmlformats.org/drawingml/2006/table">
            <a:tbl>
              <a:tblPr firstRow="1" firstCol="1" bandRow="1">
                <a:tableStyleId>{5C22544A-7EE6-4342-B048-85BDC9FD1C3A}</a:tableStyleId>
              </a:tblPr>
              <a:tblGrid>
                <a:gridCol w="438912"/>
                <a:gridCol w="2146953"/>
                <a:gridCol w="3762683"/>
                <a:gridCol w="1881051"/>
              </a:tblGrid>
              <a:tr h="306762">
                <a:tc>
                  <a:txBody>
                    <a:bodyPr/>
                    <a:lstStyle/>
                    <a:p>
                      <a:pPr>
                        <a:lnSpc>
                          <a:spcPct val="115000"/>
                        </a:lnSpc>
                        <a:spcAft>
                          <a:spcPts val="1000"/>
                        </a:spcAft>
                      </a:pPr>
                      <a:r>
                        <a:rPr lang="pl-PL" sz="1200" dirty="0">
                          <a:effectLst/>
                        </a:rPr>
                        <a:t>Lp.</a:t>
                      </a:r>
                      <a:endParaRPr lang="pl-PL" sz="12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200" dirty="0">
                          <a:effectLst/>
                        </a:rPr>
                        <a:t>Nazwa kryterium</a:t>
                      </a:r>
                      <a:endParaRPr lang="pl-PL" sz="12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200" dirty="0">
                          <a:effectLst/>
                        </a:rPr>
                        <a:t>Definicja kryterium</a:t>
                      </a:r>
                      <a:endParaRPr lang="pl-PL" sz="12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200" dirty="0">
                          <a:effectLst/>
                        </a:rPr>
                        <a:t>Opis znaczenia kryterium</a:t>
                      </a:r>
                      <a:endParaRPr lang="pl-PL" sz="1200" dirty="0">
                        <a:effectLst/>
                        <a:latin typeface="Calibri"/>
                        <a:ea typeface="Times New Roman"/>
                        <a:cs typeface="Times New Roman"/>
                      </a:endParaRPr>
                    </a:p>
                  </a:txBody>
                  <a:tcPr marL="62702" marR="62702" marT="0" marB="0"/>
                </a:tc>
              </a:tr>
              <a:tr h="5165846">
                <a:tc>
                  <a:txBody>
                    <a:bodyPr/>
                    <a:lstStyle/>
                    <a:p>
                      <a:pPr>
                        <a:lnSpc>
                          <a:spcPct val="115000"/>
                        </a:lnSpc>
                        <a:spcAft>
                          <a:spcPts val="1000"/>
                        </a:spcAft>
                      </a:pPr>
                      <a:r>
                        <a:rPr lang="pl-PL" sz="1200" dirty="0">
                          <a:latin typeface="Calibri"/>
                          <a:ea typeface="Calibri"/>
                          <a:cs typeface="Times New Roman"/>
                        </a:rPr>
                        <a:t>1</a:t>
                      </a:r>
                      <a:r>
                        <a:rPr lang="pl-PL" sz="1200" dirty="0" smtClean="0">
                          <a:latin typeface="Calibri"/>
                          <a:ea typeface="Calibri"/>
                          <a:cs typeface="Times New Roman"/>
                        </a:rPr>
                        <a:t>.</a:t>
                      </a: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600" dirty="0">
                        <a:latin typeface="Calibri"/>
                        <a:ea typeface="Calibri"/>
                        <a:cs typeface="Times New Roman"/>
                      </a:endParaRPr>
                    </a:p>
                    <a:p>
                      <a:pPr>
                        <a:lnSpc>
                          <a:spcPct val="115000"/>
                        </a:lnSpc>
                        <a:spcAft>
                          <a:spcPts val="0"/>
                        </a:spcAft>
                      </a:pPr>
                      <a:endParaRPr lang="pl-PL" sz="1600" b="1" dirty="0" smtClean="0">
                        <a:latin typeface="Calibri"/>
                        <a:ea typeface="Calibri"/>
                        <a:cs typeface="Times New Roman"/>
                      </a:endParaRPr>
                    </a:p>
                    <a:p>
                      <a:pPr>
                        <a:lnSpc>
                          <a:spcPct val="115000"/>
                        </a:lnSpc>
                        <a:spcAft>
                          <a:spcPts val="0"/>
                        </a:spcAft>
                      </a:pPr>
                      <a:endParaRPr lang="pl-PL" sz="1600" b="1" dirty="0" smtClean="0">
                        <a:latin typeface="Calibri"/>
                        <a:ea typeface="Calibri"/>
                        <a:cs typeface="Times New Roman"/>
                      </a:endParaRPr>
                    </a:p>
                    <a:p>
                      <a:pPr>
                        <a:lnSpc>
                          <a:spcPct val="115000"/>
                        </a:lnSpc>
                        <a:spcAft>
                          <a:spcPts val="0"/>
                        </a:spcAft>
                      </a:pPr>
                      <a:endParaRPr lang="pl-PL" sz="1200" b="0" kern="1200" dirty="0" smtClean="0">
                        <a:solidFill>
                          <a:schemeClr val="dk1"/>
                        </a:solidFill>
                        <a:effectLst/>
                        <a:latin typeface="+mn-lt"/>
                        <a:ea typeface="+mn-ea"/>
                        <a:cs typeface="+mn-cs"/>
                      </a:endParaRPr>
                    </a:p>
                    <a:p>
                      <a:pPr>
                        <a:lnSpc>
                          <a:spcPct val="115000"/>
                        </a:lnSpc>
                        <a:spcAft>
                          <a:spcPts val="0"/>
                        </a:spcAft>
                      </a:pPr>
                      <a:endParaRPr lang="pl-PL" sz="1200" b="0" kern="1200" dirty="0" smtClean="0">
                        <a:solidFill>
                          <a:schemeClr val="dk1"/>
                        </a:solidFill>
                        <a:effectLst/>
                        <a:latin typeface="+mn-lt"/>
                        <a:ea typeface="+mn-ea"/>
                        <a:cs typeface="+mn-cs"/>
                      </a:endParaRPr>
                    </a:p>
                    <a:p>
                      <a:pPr algn="ctr"/>
                      <a:endParaRPr lang="pl-PL" sz="1200" b="1" kern="1200" dirty="0" smtClean="0">
                        <a:solidFill>
                          <a:schemeClr val="dk1"/>
                        </a:solidFill>
                        <a:effectLst/>
                        <a:latin typeface="+mn-lt"/>
                        <a:ea typeface="+mn-ea"/>
                        <a:cs typeface="+mn-cs"/>
                      </a:endParaRPr>
                    </a:p>
                    <a:p>
                      <a:pPr algn="ctr"/>
                      <a:endParaRPr lang="pl-PL" sz="1200" b="1" kern="1200" dirty="0" smtClean="0">
                        <a:solidFill>
                          <a:schemeClr val="dk1"/>
                        </a:solidFill>
                        <a:effectLst/>
                        <a:latin typeface="+mn-lt"/>
                        <a:ea typeface="+mn-ea"/>
                        <a:cs typeface="+mn-cs"/>
                      </a:endParaRPr>
                    </a:p>
                    <a:p>
                      <a:pPr algn="ctr"/>
                      <a:endParaRPr lang="pl-PL" sz="1200" b="1" kern="1200" dirty="0" smtClean="0">
                        <a:solidFill>
                          <a:schemeClr val="dk1"/>
                        </a:solidFill>
                        <a:effectLst/>
                        <a:latin typeface="+mn-lt"/>
                        <a:ea typeface="+mn-ea"/>
                        <a:cs typeface="+mn-cs"/>
                      </a:endParaRPr>
                    </a:p>
                    <a:p>
                      <a:pPr algn="ctr"/>
                      <a:r>
                        <a:rPr lang="pl-PL" sz="1200" b="1" kern="1200" dirty="0" smtClean="0">
                          <a:solidFill>
                            <a:schemeClr val="dk1"/>
                          </a:solidFill>
                          <a:effectLst/>
                          <a:latin typeface="+mn-lt"/>
                          <a:ea typeface="+mn-ea"/>
                          <a:cs typeface="+mn-cs"/>
                        </a:rPr>
                        <a:t>Komplementarność projektu z projektem realizowanym w ramach działania 1.3 (schemat 1.3.A) RPO WD</a:t>
                      </a:r>
                    </a:p>
                    <a:p>
                      <a:pPr algn="ctr"/>
                      <a:endParaRPr lang="pl-PL" sz="1200" b="1" kern="1200" dirty="0" smtClean="0">
                        <a:solidFill>
                          <a:schemeClr val="dk1"/>
                        </a:solidFill>
                        <a:effectLst/>
                        <a:latin typeface="+mn-lt"/>
                        <a:ea typeface="+mn-ea"/>
                        <a:cs typeface="+mn-cs"/>
                      </a:endParaRPr>
                    </a:p>
                    <a:p>
                      <a:pPr algn="ctr"/>
                      <a:r>
                        <a:rPr lang="pl-PL" sz="1200" b="1" kern="1200" dirty="0" smtClean="0">
                          <a:solidFill>
                            <a:schemeClr val="dk1"/>
                          </a:solidFill>
                          <a:effectLst/>
                          <a:latin typeface="+mn-lt"/>
                          <a:ea typeface="+mn-ea"/>
                          <a:cs typeface="+mn-cs"/>
                        </a:rPr>
                        <a:t>(dotyczy działania 6.3.C)</a:t>
                      </a:r>
                    </a:p>
                    <a:p>
                      <a:pPr algn="ctr">
                        <a:lnSpc>
                          <a:spcPct val="115000"/>
                        </a:lnSpc>
                        <a:spcAft>
                          <a:spcPts val="0"/>
                        </a:spcAft>
                      </a:pPr>
                      <a:endParaRPr lang="pl-PL" sz="1200" b="0" kern="1200" dirty="0" smtClean="0">
                        <a:solidFill>
                          <a:schemeClr val="dk1"/>
                        </a:solidFill>
                        <a:effectLst/>
                        <a:latin typeface="+mn-lt"/>
                        <a:ea typeface="+mn-ea"/>
                        <a:cs typeface="+mn-cs"/>
                      </a:endParaRPr>
                    </a:p>
                    <a:p>
                      <a:pPr>
                        <a:lnSpc>
                          <a:spcPct val="115000"/>
                        </a:lnSpc>
                        <a:spcAft>
                          <a:spcPts val="0"/>
                        </a:spcAft>
                      </a:pPr>
                      <a:endParaRPr lang="pl-PL" sz="1200" b="0" dirty="0" smtClean="0">
                        <a:latin typeface="Calibri"/>
                        <a:ea typeface="Calibri"/>
                        <a:cs typeface="Times New Roman"/>
                      </a:endParaRPr>
                    </a:p>
                  </a:txBody>
                  <a:tcPr marL="68580" marR="68580" marT="0" marB="0"/>
                </a:tc>
                <a:tc>
                  <a:txBody>
                    <a:bodyPr/>
                    <a:lstStyle/>
                    <a:p>
                      <a:pPr algn="just"/>
                      <a:r>
                        <a:rPr lang="pl-PL" sz="1200" b="1" kern="1200" dirty="0" smtClean="0">
                          <a:solidFill>
                            <a:schemeClr val="dk1"/>
                          </a:solidFill>
                          <a:effectLst/>
                          <a:latin typeface="+mn-lt"/>
                          <a:ea typeface="+mn-ea"/>
                          <a:cs typeface="+mn-cs"/>
                        </a:rPr>
                        <a:t>W ramach kryterium będzie weryfikowane, czy projekt polegający na budowie drogi jest komplementarny z projektem dotyczącym przygotowania terenów inwestycyjnych, zgłoszonym przez Wnioskodawcę</a:t>
                      </a:r>
                      <a:r>
                        <a:rPr lang="pl-PL" sz="1200" kern="1200" dirty="0" smtClean="0">
                          <a:solidFill>
                            <a:schemeClr val="dk1"/>
                          </a:solidFill>
                          <a:effectLst/>
                          <a:latin typeface="+mn-lt"/>
                          <a:ea typeface="+mn-ea"/>
                          <a:cs typeface="+mn-cs"/>
                        </a:rPr>
                        <a:t> </a:t>
                      </a:r>
                      <a:r>
                        <a:rPr lang="pl-PL" sz="1200" b="1" kern="1200" dirty="0" smtClean="0">
                          <a:solidFill>
                            <a:schemeClr val="dk1"/>
                          </a:solidFill>
                          <a:effectLst/>
                          <a:latin typeface="+mn-lt"/>
                          <a:ea typeface="+mn-ea"/>
                          <a:cs typeface="+mn-cs"/>
                        </a:rPr>
                        <a:t> w ramach naboru do schematu 1.3.A RPO WD 2014-2020.</a:t>
                      </a:r>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just"/>
                      <a:r>
                        <a:rPr lang="pl-PL" sz="1200" kern="1200" dirty="0" smtClean="0">
                          <a:solidFill>
                            <a:schemeClr val="dk1"/>
                          </a:solidFill>
                          <a:effectLst/>
                          <a:latin typeface="+mn-lt"/>
                          <a:ea typeface="+mn-ea"/>
                          <a:cs typeface="+mn-cs"/>
                        </a:rPr>
                        <a:t>Zgodnie z zapisami SZOOP RPO WD budowa nowych dróg jest możliwa tylko w przypadku powiązania takiego projektu z projektem realizowanym w ramach schematu 1.3.A RPO WD – gdy realizacja tego przedsięwzięcia ma na celu zapewnienie dostępu do terenów inwestycyjnych.</a:t>
                      </a:r>
                    </a:p>
                    <a:p>
                      <a:pPr algn="just"/>
                      <a:r>
                        <a:rPr lang="pl-PL" sz="1200" kern="1200" dirty="0" smtClean="0">
                          <a:solidFill>
                            <a:schemeClr val="dk1"/>
                          </a:solidFill>
                          <a:effectLst/>
                          <a:latin typeface="+mn-lt"/>
                          <a:ea typeface="+mn-ea"/>
                          <a:cs typeface="+mn-cs"/>
                        </a:rPr>
                        <a:t>Kryterium będzie weryfikowane na podstawie informacji przedstawionych we wniosku o dofinansowanie. We wniosku o dofinansowanie należy wskazać nazwę komplementarnego projektu, nazwę wnioskodawcy i numer wniosku o dofinansowanie złożonego w ramach naboru do działania 1.3, schemat 1.3.A, dotyczącego przygotowania terenów inwestycyjnych.</a:t>
                      </a:r>
                    </a:p>
                    <a:p>
                      <a:pPr algn="just"/>
                      <a:r>
                        <a:rPr lang="pl-PL" sz="1200" b="1" kern="1200" dirty="0" smtClean="0">
                          <a:solidFill>
                            <a:schemeClr val="dk1"/>
                          </a:solidFill>
                          <a:effectLst/>
                          <a:latin typeface="+mn-lt"/>
                          <a:ea typeface="+mn-ea"/>
                          <a:cs typeface="+mn-cs"/>
                        </a:rPr>
                        <a:t>UWAGA:</a:t>
                      </a:r>
                      <a:r>
                        <a:rPr lang="pl-PL" sz="1200" kern="1200" dirty="0" smtClean="0">
                          <a:solidFill>
                            <a:schemeClr val="dk1"/>
                          </a:solidFill>
                          <a:effectLst/>
                          <a:latin typeface="+mn-lt"/>
                          <a:ea typeface="+mn-ea"/>
                          <a:cs typeface="+mn-cs"/>
                        </a:rPr>
                        <a:t> Pomimo spełnienia tego kryterium i pozytywnej oceny wniosku umowa o dofinansowanie projektu może zostać zawarta tylko pod warunkiem zawarcia umowy o dofinansowanie projektu komplementarnego w ramach schematu 1.3.A.</a:t>
                      </a:r>
                    </a:p>
                    <a:p>
                      <a:pPr algn="just"/>
                      <a:r>
                        <a:rPr lang="pl-PL" sz="1200" kern="1200" dirty="0" smtClean="0">
                          <a:solidFill>
                            <a:schemeClr val="dk1"/>
                          </a:solidFill>
                          <a:effectLst/>
                          <a:latin typeface="+mn-lt"/>
                          <a:ea typeface="+mn-ea"/>
                          <a:cs typeface="+mn-cs"/>
                        </a:rPr>
                        <a:t>Stosowne zapisy zostaną wskazane w regulaminie konkursu.</a:t>
                      </a:r>
                    </a:p>
                    <a:p>
                      <a:pPr algn="just"/>
                      <a:endParaRPr lang="pl-PL" sz="1200" kern="1200" dirty="0" smtClean="0">
                        <a:solidFill>
                          <a:schemeClr val="dk1"/>
                        </a:solidFill>
                        <a:effectLst/>
                        <a:latin typeface="+mn-lt"/>
                        <a:ea typeface="+mn-ea"/>
                        <a:cs typeface="+mn-cs"/>
                      </a:endParaRPr>
                    </a:p>
                    <a:p>
                      <a:pPr algn="just"/>
                      <a:r>
                        <a:rPr lang="pl-PL" sz="1200" b="1" u="sng" kern="1200" dirty="0" smtClean="0">
                          <a:solidFill>
                            <a:schemeClr val="dk1"/>
                          </a:solidFill>
                          <a:effectLst/>
                          <a:latin typeface="+mn-lt"/>
                          <a:ea typeface="+mn-ea"/>
                          <a:cs typeface="+mn-cs"/>
                        </a:rPr>
                        <a:t>Kryterium nie dotyczy projektów polegających na modernizacji/ przebudowie dróg.</a:t>
                      </a:r>
                      <a:endParaRPr lang="pl-PL" sz="1200" dirty="0">
                        <a:latin typeface="Calibri"/>
                        <a:ea typeface="Calibri"/>
                        <a:cs typeface="Times New Roman"/>
                      </a:endParaRPr>
                    </a:p>
                  </a:txBody>
                  <a:tcPr marL="68580" marR="68580" marT="0" marB="0"/>
                </a:tc>
                <a:tc>
                  <a:txBody>
                    <a:bodyPr/>
                    <a:lstStyle/>
                    <a:p>
                      <a:pPr algn="just"/>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ctr"/>
                      <a:r>
                        <a:rPr lang="pl-PL" sz="1200" kern="1200" dirty="0" smtClean="0">
                          <a:solidFill>
                            <a:schemeClr val="dk1"/>
                          </a:solidFill>
                          <a:effectLst/>
                          <a:latin typeface="+mn-lt"/>
                          <a:ea typeface="+mn-ea"/>
                          <a:cs typeface="+mn-cs"/>
                        </a:rPr>
                        <a:t>Tak/Nie/Nie dotyczy</a:t>
                      </a:r>
                    </a:p>
                    <a:p>
                      <a:endParaRPr lang="pl-PL" sz="1200" kern="1200" dirty="0" smtClean="0">
                        <a:solidFill>
                          <a:schemeClr val="dk1"/>
                        </a:solidFill>
                        <a:effectLst/>
                        <a:latin typeface="+mn-lt"/>
                        <a:ea typeface="+mn-ea"/>
                        <a:cs typeface="+mn-cs"/>
                      </a:endParaRPr>
                    </a:p>
                    <a:p>
                      <a:pPr algn="ctr"/>
                      <a:r>
                        <a:rPr lang="pl-PL" sz="1200" kern="1200" dirty="0" smtClean="0">
                          <a:solidFill>
                            <a:schemeClr val="dk1"/>
                          </a:solidFill>
                          <a:effectLst/>
                          <a:latin typeface="+mn-lt"/>
                          <a:ea typeface="+mn-ea"/>
                          <a:cs typeface="+mn-cs"/>
                        </a:rPr>
                        <a:t>Kryterium obligatoryjne</a:t>
                      </a:r>
                    </a:p>
                    <a:p>
                      <a:pPr algn="just"/>
                      <a:r>
                        <a:rPr lang="pl-PL" sz="1200" kern="1200" dirty="0" smtClean="0">
                          <a:solidFill>
                            <a:schemeClr val="dk1"/>
                          </a:solidFill>
                          <a:effectLst/>
                          <a:latin typeface="+mn-lt"/>
                          <a:ea typeface="+mn-ea"/>
                          <a:cs typeface="+mn-cs"/>
                        </a:rPr>
                        <a:t>(spełnienie jest niezbędne dla możliwości otrzymania dofinansowania).</a:t>
                      </a:r>
                    </a:p>
                    <a:p>
                      <a:pPr algn="just"/>
                      <a:endParaRPr lang="pl-PL" sz="1200" kern="1200" dirty="0" smtClean="0">
                        <a:solidFill>
                          <a:schemeClr val="dk1"/>
                        </a:solidFill>
                        <a:effectLst/>
                        <a:latin typeface="+mn-lt"/>
                        <a:ea typeface="+mn-ea"/>
                        <a:cs typeface="+mn-cs"/>
                      </a:endParaRPr>
                    </a:p>
                    <a:p>
                      <a:pPr algn="ctr"/>
                      <a:r>
                        <a:rPr lang="pl-PL" sz="1200" kern="1200" dirty="0" smtClean="0">
                          <a:solidFill>
                            <a:schemeClr val="dk1"/>
                          </a:solidFill>
                          <a:effectLst/>
                          <a:latin typeface="+mn-lt"/>
                          <a:ea typeface="+mn-ea"/>
                          <a:cs typeface="+mn-cs"/>
                        </a:rPr>
                        <a:t>Niespełnienie kryterium oznacza odrzucenie wniosku</a:t>
                      </a:r>
                    </a:p>
                    <a:p>
                      <a:pPr algn="just"/>
                      <a:endParaRPr lang="pl-PL" sz="1200" kern="1200" dirty="0" smtClean="0">
                        <a:solidFill>
                          <a:schemeClr val="dk1"/>
                        </a:solidFill>
                        <a:effectLst/>
                        <a:latin typeface="+mn-lt"/>
                        <a:ea typeface="+mn-ea"/>
                        <a:cs typeface="+mn-cs"/>
                      </a:endParaRPr>
                    </a:p>
                  </a:txBody>
                  <a:tcPr marL="68580" marR="68580" marT="0" marB="0"/>
                </a:tc>
              </a:tr>
            </a:tbl>
          </a:graphicData>
        </a:graphic>
      </p:graphicFrame>
    </p:spTree>
    <p:extLst>
      <p:ext uri="{BB962C8B-B14F-4D97-AF65-F5344CB8AC3E}">
        <p14:creationId xmlns:p14="http://schemas.microsoft.com/office/powerpoint/2010/main" val="3291153427"/>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1107392115"/>
              </p:ext>
            </p:extLst>
          </p:nvPr>
        </p:nvGraphicFramePr>
        <p:xfrm>
          <a:off x="481437" y="1052736"/>
          <a:ext cx="8064897" cy="5328592"/>
        </p:xfrm>
        <a:graphic>
          <a:graphicData uri="http://schemas.openxmlformats.org/drawingml/2006/table">
            <a:tbl>
              <a:tblPr firstRow="1" firstCol="1" bandRow="1">
                <a:tableStyleId>{5C22544A-7EE6-4342-B048-85BDC9FD1C3A}</a:tableStyleId>
              </a:tblPr>
              <a:tblGrid>
                <a:gridCol w="430128"/>
                <a:gridCol w="2103985"/>
                <a:gridCol w="3687379"/>
                <a:gridCol w="1843405"/>
              </a:tblGrid>
              <a:tr h="617073">
                <a:tc>
                  <a:txBody>
                    <a:bodyPr/>
                    <a:lstStyle/>
                    <a:p>
                      <a:pPr>
                        <a:lnSpc>
                          <a:spcPct val="115000"/>
                        </a:lnSpc>
                        <a:spcAft>
                          <a:spcPts val="1000"/>
                        </a:spcAft>
                      </a:pPr>
                      <a:r>
                        <a:rPr lang="pl-PL" sz="1200" dirty="0">
                          <a:effectLst/>
                        </a:rPr>
                        <a:t>Lp.</a:t>
                      </a:r>
                      <a:endParaRPr lang="pl-PL" sz="12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200" dirty="0">
                          <a:effectLst/>
                        </a:rPr>
                        <a:t>Nazwa kryterium</a:t>
                      </a:r>
                      <a:endParaRPr lang="pl-PL" sz="12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200" dirty="0">
                          <a:effectLst/>
                        </a:rPr>
                        <a:t>Definicja kryterium</a:t>
                      </a:r>
                      <a:endParaRPr lang="pl-PL" sz="12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200" dirty="0">
                          <a:effectLst/>
                        </a:rPr>
                        <a:t>Opis znaczenia kryterium</a:t>
                      </a:r>
                      <a:endParaRPr lang="pl-PL" sz="1200" dirty="0">
                        <a:effectLst/>
                        <a:latin typeface="Calibri"/>
                        <a:ea typeface="Times New Roman"/>
                        <a:cs typeface="Times New Roman"/>
                      </a:endParaRPr>
                    </a:p>
                  </a:txBody>
                  <a:tcPr marL="62702" marR="62702" marT="0" marB="0"/>
                </a:tc>
              </a:tr>
              <a:tr h="4711519">
                <a:tc>
                  <a:txBody>
                    <a:bodyPr/>
                    <a:lstStyle/>
                    <a:p>
                      <a:pPr>
                        <a:lnSpc>
                          <a:spcPct val="115000"/>
                        </a:lnSpc>
                        <a:spcAft>
                          <a:spcPts val="1000"/>
                        </a:spcAft>
                      </a:pPr>
                      <a:r>
                        <a:rPr lang="pl-PL" sz="1200" dirty="0">
                          <a:latin typeface="Calibri"/>
                          <a:ea typeface="Calibri"/>
                          <a:cs typeface="Times New Roman"/>
                        </a:rPr>
                        <a:t>2</a:t>
                      </a:r>
                      <a:r>
                        <a:rPr lang="pl-PL" sz="1200" dirty="0" smtClean="0">
                          <a:latin typeface="Calibri"/>
                          <a:ea typeface="Calibri"/>
                          <a:cs typeface="Times New Roman"/>
                        </a:rPr>
                        <a:t>.</a:t>
                      </a: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600" dirty="0">
                        <a:latin typeface="Calibri"/>
                        <a:ea typeface="Calibri"/>
                        <a:cs typeface="Times New Roman"/>
                      </a:endParaRPr>
                    </a:p>
                    <a:p>
                      <a:pPr>
                        <a:lnSpc>
                          <a:spcPct val="115000"/>
                        </a:lnSpc>
                        <a:spcAft>
                          <a:spcPts val="0"/>
                        </a:spcAft>
                      </a:pPr>
                      <a:endParaRPr lang="pl-PL" sz="1600" b="1" dirty="0" smtClean="0">
                        <a:latin typeface="Calibri"/>
                        <a:ea typeface="Calibri"/>
                        <a:cs typeface="Times New Roman"/>
                      </a:endParaRPr>
                    </a:p>
                    <a:p>
                      <a:pPr>
                        <a:lnSpc>
                          <a:spcPct val="115000"/>
                        </a:lnSpc>
                        <a:spcAft>
                          <a:spcPts val="0"/>
                        </a:spcAft>
                      </a:pPr>
                      <a:endParaRPr lang="pl-PL" sz="1600" b="1" dirty="0" smtClean="0">
                        <a:latin typeface="Calibri"/>
                        <a:ea typeface="Calibri"/>
                        <a:cs typeface="Times New Roman"/>
                      </a:endParaRPr>
                    </a:p>
                    <a:p>
                      <a:pPr>
                        <a:lnSpc>
                          <a:spcPct val="115000"/>
                        </a:lnSpc>
                        <a:spcAft>
                          <a:spcPts val="0"/>
                        </a:spcAft>
                      </a:pPr>
                      <a:endParaRPr lang="pl-PL" sz="1200" b="0" kern="1200" dirty="0" smtClean="0">
                        <a:solidFill>
                          <a:schemeClr val="dk1"/>
                        </a:solidFill>
                        <a:effectLst/>
                        <a:latin typeface="+mn-lt"/>
                        <a:ea typeface="+mn-ea"/>
                        <a:cs typeface="+mn-cs"/>
                      </a:endParaRPr>
                    </a:p>
                    <a:p>
                      <a:pPr>
                        <a:lnSpc>
                          <a:spcPct val="115000"/>
                        </a:lnSpc>
                        <a:spcAft>
                          <a:spcPts val="0"/>
                        </a:spcAft>
                      </a:pPr>
                      <a:endParaRPr lang="pl-PL" sz="1200" b="0" kern="1200" dirty="0" smtClean="0">
                        <a:solidFill>
                          <a:schemeClr val="dk1"/>
                        </a:solidFill>
                        <a:effectLst/>
                        <a:latin typeface="+mn-lt"/>
                        <a:ea typeface="+mn-ea"/>
                        <a:cs typeface="+mn-cs"/>
                      </a:endParaRPr>
                    </a:p>
                    <a:p>
                      <a:pPr>
                        <a:lnSpc>
                          <a:spcPct val="115000"/>
                        </a:lnSpc>
                        <a:spcAft>
                          <a:spcPts val="0"/>
                        </a:spcAft>
                      </a:pPr>
                      <a:endParaRPr lang="pl-PL" sz="1200" b="1" kern="1200" dirty="0" smtClean="0">
                        <a:solidFill>
                          <a:schemeClr val="dk1"/>
                        </a:solidFill>
                        <a:effectLst/>
                        <a:latin typeface="+mn-lt"/>
                        <a:ea typeface="+mn-ea"/>
                        <a:cs typeface="+mn-cs"/>
                      </a:endParaRPr>
                    </a:p>
                    <a:p>
                      <a:pPr>
                        <a:lnSpc>
                          <a:spcPct val="115000"/>
                        </a:lnSpc>
                        <a:spcAft>
                          <a:spcPts val="0"/>
                        </a:spcAft>
                      </a:pPr>
                      <a:endParaRPr lang="pl-PL" sz="1200" b="1" kern="1200" dirty="0" smtClean="0">
                        <a:solidFill>
                          <a:schemeClr val="dk1"/>
                        </a:solidFill>
                        <a:effectLst/>
                        <a:latin typeface="+mn-lt"/>
                        <a:ea typeface="+mn-ea"/>
                        <a:cs typeface="+mn-cs"/>
                      </a:endParaRPr>
                    </a:p>
                    <a:p>
                      <a:pPr>
                        <a:lnSpc>
                          <a:spcPct val="115000"/>
                        </a:lnSpc>
                        <a:spcAft>
                          <a:spcPts val="0"/>
                        </a:spcAft>
                      </a:pPr>
                      <a:endParaRPr lang="pl-PL" sz="1200" b="1" kern="1200" dirty="0" smtClean="0">
                        <a:solidFill>
                          <a:schemeClr val="dk1"/>
                        </a:solidFill>
                        <a:effectLst/>
                        <a:latin typeface="+mn-lt"/>
                        <a:ea typeface="+mn-ea"/>
                        <a:cs typeface="+mn-cs"/>
                      </a:endParaRPr>
                    </a:p>
                    <a:p>
                      <a:pPr>
                        <a:lnSpc>
                          <a:spcPct val="115000"/>
                        </a:lnSpc>
                        <a:spcAft>
                          <a:spcPts val="0"/>
                        </a:spcAft>
                      </a:pPr>
                      <a:endParaRPr lang="pl-PL" sz="1200" b="1" kern="1200" dirty="0" smtClean="0">
                        <a:solidFill>
                          <a:schemeClr val="dk1"/>
                        </a:solidFill>
                        <a:effectLst/>
                        <a:latin typeface="+mn-lt"/>
                        <a:ea typeface="+mn-ea"/>
                        <a:cs typeface="+mn-cs"/>
                      </a:endParaRPr>
                    </a:p>
                    <a:p>
                      <a:pPr>
                        <a:lnSpc>
                          <a:spcPct val="115000"/>
                        </a:lnSpc>
                        <a:spcAft>
                          <a:spcPts val="0"/>
                        </a:spcAft>
                      </a:pPr>
                      <a:endParaRPr lang="pl-PL" sz="1200" b="1" kern="1200" dirty="0" smtClean="0">
                        <a:solidFill>
                          <a:schemeClr val="dk1"/>
                        </a:solidFill>
                        <a:effectLst/>
                        <a:latin typeface="+mn-lt"/>
                        <a:ea typeface="+mn-ea"/>
                        <a:cs typeface="+mn-cs"/>
                      </a:endParaRPr>
                    </a:p>
                    <a:p>
                      <a:pPr>
                        <a:lnSpc>
                          <a:spcPct val="115000"/>
                        </a:lnSpc>
                        <a:spcAft>
                          <a:spcPts val="0"/>
                        </a:spcAft>
                      </a:pPr>
                      <a:r>
                        <a:rPr lang="pl-PL" sz="1200" b="1" kern="1200" dirty="0" smtClean="0">
                          <a:solidFill>
                            <a:schemeClr val="dk1"/>
                          </a:solidFill>
                          <a:effectLst/>
                          <a:latin typeface="+mn-lt"/>
                          <a:ea typeface="+mn-ea"/>
                          <a:cs typeface="+mn-cs"/>
                        </a:rPr>
                        <a:t>Efektywność energetyczna </a:t>
                      </a:r>
                      <a:endParaRPr lang="pl-PL" sz="1200" b="1" dirty="0" smtClean="0">
                        <a:latin typeface="Calibri"/>
                        <a:ea typeface="Calibri"/>
                        <a:cs typeface="Times New Roman"/>
                      </a:endParaRPr>
                    </a:p>
                  </a:txBody>
                  <a:tcPr marL="68580" marR="68580" marT="0" marB="0"/>
                </a:tc>
                <a:tc>
                  <a:txBody>
                    <a:bodyPr/>
                    <a:lstStyle/>
                    <a:p>
                      <a:pPr algn="just">
                        <a:lnSpc>
                          <a:spcPct val="115000"/>
                        </a:lnSpc>
                        <a:spcAft>
                          <a:spcPts val="0"/>
                        </a:spcAft>
                      </a:pPr>
                      <a:endParaRPr lang="pl-PL" sz="1200" dirty="0" smtClean="0">
                        <a:latin typeface="+mn-lt"/>
                        <a:ea typeface="Calibri"/>
                        <a:cs typeface="Times New Roman"/>
                      </a:endParaRPr>
                    </a:p>
                    <a:p>
                      <a:pPr algn="just">
                        <a:lnSpc>
                          <a:spcPct val="115000"/>
                        </a:lnSpc>
                        <a:spcAft>
                          <a:spcPts val="0"/>
                        </a:spcAft>
                      </a:pPr>
                      <a:r>
                        <a:rPr lang="pl-PL" sz="1200" dirty="0" smtClean="0">
                          <a:latin typeface="+mn-lt"/>
                          <a:ea typeface="Calibri"/>
                          <a:cs typeface="Times New Roman"/>
                        </a:rPr>
                        <a:t>W ramach kryterium będzie sprawdzane czy projekt służy zwiększeniu efektywności energetycznej w poddanych remontowi, przebudowie, rozbudowie, adaptacji budynkach i/lub obiektach.</a:t>
                      </a:r>
                    </a:p>
                    <a:p>
                      <a:pPr algn="just">
                        <a:lnSpc>
                          <a:spcPct val="115000"/>
                        </a:lnSpc>
                        <a:spcAft>
                          <a:spcPts val="0"/>
                        </a:spcAft>
                      </a:pPr>
                      <a:endParaRPr lang="pl-PL" sz="1200" dirty="0" smtClean="0">
                        <a:latin typeface="+mn-lt"/>
                        <a:ea typeface="Calibri"/>
                        <a:cs typeface="Times New Roman"/>
                      </a:endParaRPr>
                    </a:p>
                    <a:p>
                      <a:pPr algn="just">
                        <a:lnSpc>
                          <a:spcPct val="115000"/>
                        </a:lnSpc>
                        <a:spcAft>
                          <a:spcPts val="0"/>
                        </a:spcAft>
                      </a:pPr>
                      <a:r>
                        <a:rPr lang="pl-PL" sz="1200" dirty="0" smtClean="0">
                          <a:latin typeface="+mn-lt"/>
                          <a:ea typeface="Calibri"/>
                          <a:cs typeface="Times New Roman"/>
                        </a:rPr>
                        <a:t>Projekt służy zwiększeniu efektywności energetycznej i inwestycja zakłada zastosowanie poniższych komponentów:</a:t>
                      </a:r>
                    </a:p>
                    <a:p>
                      <a:pPr algn="just">
                        <a:lnSpc>
                          <a:spcPct val="115000"/>
                        </a:lnSpc>
                        <a:spcAft>
                          <a:spcPts val="0"/>
                        </a:spcAft>
                      </a:pPr>
                      <a:endParaRPr lang="pl-PL" sz="1200" dirty="0" smtClean="0">
                        <a:latin typeface="+mn-lt"/>
                        <a:ea typeface="Calibri"/>
                        <a:cs typeface="Times New Roman"/>
                      </a:endParaRPr>
                    </a:p>
                    <a:p>
                      <a:pPr algn="just">
                        <a:lnSpc>
                          <a:spcPct val="115000"/>
                        </a:lnSpc>
                        <a:spcAft>
                          <a:spcPts val="0"/>
                        </a:spcAft>
                      </a:pPr>
                      <a:r>
                        <a:rPr lang="pl-PL" sz="1200" dirty="0" smtClean="0">
                          <a:latin typeface="+mn-lt"/>
                          <a:ea typeface="Calibri"/>
                          <a:cs typeface="Times New Roman"/>
                        </a:rPr>
                        <a:t>I.</a:t>
                      </a:r>
                      <a:r>
                        <a:rPr lang="pl-PL" sz="1200" baseline="0" dirty="0" smtClean="0">
                          <a:latin typeface="+mn-lt"/>
                          <a:ea typeface="Calibri"/>
                          <a:cs typeface="Times New Roman"/>
                        </a:rPr>
                        <a:t>  </a:t>
                      </a:r>
                      <a:r>
                        <a:rPr lang="pl-PL" sz="1200" dirty="0" smtClean="0">
                          <a:latin typeface="+mn-lt"/>
                          <a:ea typeface="Calibri"/>
                          <a:cs typeface="Times New Roman"/>
                        </a:rPr>
                        <a:t>Wymiana źródła ciepła w  budynkach/obiektach:</a:t>
                      </a:r>
                    </a:p>
                    <a:p>
                      <a:pPr algn="just">
                        <a:lnSpc>
                          <a:spcPct val="115000"/>
                        </a:lnSpc>
                        <a:spcAft>
                          <a:spcPts val="0"/>
                        </a:spcAft>
                      </a:pPr>
                      <a:r>
                        <a:rPr lang="pl-PL" sz="1200" dirty="0" smtClean="0">
                          <a:latin typeface="+mn-lt"/>
                          <a:ea typeface="Calibri"/>
                          <a:cs typeface="Times New Roman"/>
                        </a:rPr>
                        <a:t>•</a:t>
                      </a:r>
                      <a:r>
                        <a:rPr lang="pl-PL" sz="1200" baseline="0" dirty="0" smtClean="0">
                          <a:latin typeface="+mn-lt"/>
                          <a:ea typeface="Calibri"/>
                          <a:cs typeface="Times New Roman"/>
                        </a:rPr>
                        <a:t>  </a:t>
                      </a:r>
                      <a:r>
                        <a:rPr lang="pl-PL" sz="1200" dirty="0" smtClean="0">
                          <a:latin typeface="+mn-lt"/>
                          <a:ea typeface="Calibri"/>
                          <a:cs typeface="Times New Roman"/>
                        </a:rPr>
                        <a:t>zastąpienie kotła podłączeniem do sieci ciepłowniczej;</a:t>
                      </a:r>
                    </a:p>
                    <a:p>
                      <a:pPr algn="just">
                        <a:lnSpc>
                          <a:spcPct val="115000"/>
                        </a:lnSpc>
                        <a:spcAft>
                          <a:spcPts val="0"/>
                        </a:spcAft>
                      </a:pPr>
                      <a:r>
                        <a:rPr lang="pl-PL" sz="1200" dirty="0" smtClean="0">
                          <a:latin typeface="+mn-lt"/>
                          <a:ea typeface="Calibri"/>
                          <a:cs typeface="Times New Roman"/>
                        </a:rPr>
                        <a:t>•</a:t>
                      </a:r>
                      <a:r>
                        <a:rPr lang="pl-PL" sz="1200" baseline="0" dirty="0" smtClean="0">
                          <a:latin typeface="+mn-lt"/>
                          <a:ea typeface="Calibri"/>
                          <a:cs typeface="Times New Roman"/>
                        </a:rPr>
                        <a:t> </a:t>
                      </a:r>
                      <a:r>
                        <a:rPr lang="pl-PL" sz="1200" dirty="0" smtClean="0">
                          <a:latin typeface="+mn-lt"/>
                          <a:ea typeface="Calibri"/>
                          <a:cs typeface="Times New Roman"/>
                        </a:rPr>
                        <a:t>lub wymiana bądź zainstalowanie kotła na kocioł spalający biomasę lub paliwa gazowe;</a:t>
                      </a:r>
                    </a:p>
                    <a:p>
                      <a:pPr algn="just">
                        <a:lnSpc>
                          <a:spcPct val="115000"/>
                        </a:lnSpc>
                        <a:spcAft>
                          <a:spcPts val="0"/>
                        </a:spcAft>
                      </a:pPr>
                      <a:r>
                        <a:rPr lang="pl-PL" sz="1200" dirty="0" smtClean="0">
                          <a:latin typeface="+mn-lt"/>
                          <a:ea typeface="Calibri"/>
                          <a:cs typeface="Times New Roman"/>
                        </a:rPr>
                        <a:t>• lub wymiana kotła na kocioł retortowy (bez technicznych możliwości ręcznego podawania paliwa np. rusztu awaryjnego);</a:t>
                      </a:r>
                    </a:p>
                    <a:p>
                      <a:pPr algn="just">
                        <a:lnSpc>
                          <a:spcPct val="115000"/>
                        </a:lnSpc>
                        <a:spcAft>
                          <a:spcPts val="0"/>
                        </a:spcAft>
                      </a:pPr>
                      <a:endParaRPr lang="pl-PL" sz="1200" dirty="0" smtClean="0">
                        <a:latin typeface="+mn-lt"/>
                        <a:ea typeface="Calibri"/>
                        <a:cs typeface="Times New Roman"/>
                      </a:endParaRPr>
                    </a:p>
                    <a:p>
                      <a:pPr algn="just">
                        <a:lnSpc>
                          <a:spcPct val="115000"/>
                        </a:lnSpc>
                        <a:spcAft>
                          <a:spcPts val="0"/>
                        </a:spcAft>
                      </a:pPr>
                      <a:r>
                        <a:rPr lang="pl-PL" sz="1200" dirty="0" smtClean="0">
                          <a:latin typeface="+mn-lt"/>
                          <a:ea typeface="Calibri"/>
                          <a:cs typeface="Times New Roman"/>
                        </a:rPr>
                        <a:t>Poprzez wymianę kotła następuje zwiększenie efektywności energetycznej źródła ciepła (wyrażona deklarowaną przez producenta sprawnością kotła).</a:t>
                      </a:r>
                    </a:p>
                    <a:p>
                      <a:pPr algn="just">
                        <a:lnSpc>
                          <a:spcPct val="115000"/>
                        </a:lnSpc>
                        <a:spcAft>
                          <a:spcPts val="0"/>
                        </a:spcAft>
                      </a:pPr>
                      <a:endParaRPr lang="pl-PL" sz="1200" dirty="0" smtClean="0">
                        <a:latin typeface="+mn-lt"/>
                        <a:ea typeface="Calibri"/>
                        <a:cs typeface="Times New Roman"/>
                      </a:endParaRPr>
                    </a:p>
                  </a:txBody>
                  <a:tcPr marL="68580" marR="68580" marT="0" marB="0"/>
                </a:tc>
                <a:tc>
                  <a:txBody>
                    <a:bodyPr/>
                    <a:lstStyle/>
                    <a:p>
                      <a:pPr algn="just"/>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ctr"/>
                      <a:endParaRPr lang="pl-PL" sz="1200" kern="1200" dirty="0" smtClean="0">
                        <a:solidFill>
                          <a:schemeClr val="dk1"/>
                        </a:solidFill>
                        <a:effectLst/>
                        <a:latin typeface="+mn-lt"/>
                        <a:ea typeface="+mn-ea"/>
                        <a:cs typeface="+mn-cs"/>
                      </a:endParaRPr>
                    </a:p>
                    <a:p>
                      <a:pPr algn="ctr"/>
                      <a:endParaRPr lang="pl-PL" sz="1200" kern="1200" dirty="0" smtClean="0">
                        <a:solidFill>
                          <a:schemeClr val="dk1"/>
                        </a:solidFill>
                        <a:effectLst/>
                        <a:latin typeface="+mn-lt"/>
                        <a:ea typeface="+mn-ea"/>
                        <a:cs typeface="+mn-cs"/>
                      </a:endParaRPr>
                    </a:p>
                    <a:p>
                      <a:pPr algn="ctr"/>
                      <a:r>
                        <a:rPr lang="pl-PL" sz="1200" kern="1200" dirty="0" smtClean="0">
                          <a:solidFill>
                            <a:schemeClr val="dk1"/>
                          </a:solidFill>
                          <a:effectLst/>
                          <a:latin typeface="+mn-lt"/>
                          <a:ea typeface="+mn-ea"/>
                          <a:cs typeface="+mn-cs"/>
                        </a:rPr>
                        <a:t>0 - 4 pkt.</a:t>
                      </a:r>
                    </a:p>
                    <a:p>
                      <a:pPr algn="ctr"/>
                      <a:endParaRPr lang="pl-PL" sz="1200" kern="1200" dirty="0" smtClean="0">
                        <a:solidFill>
                          <a:schemeClr val="dk1"/>
                        </a:solidFill>
                        <a:effectLst/>
                        <a:latin typeface="+mn-lt"/>
                        <a:ea typeface="+mn-ea"/>
                        <a:cs typeface="+mn-cs"/>
                      </a:endParaRPr>
                    </a:p>
                    <a:p>
                      <a:pPr algn="ctr"/>
                      <a:r>
                        <a:rPr lang="pl-PL" sz="1200" kern="1200" dirty="0" smtClean="0">
                          <a:solidFill>
                            <a:schemeClr val="dk1"/>
                          </a:solidFill>
                          <a:effectLst/>
                          <a:latin typeface="+mn-lt"/>
                          <a:ea typeface="+mn-ea"/>
                          <a:cs typeface="+mn-cs"/>
                        </a:rPr>
                        <a:t>(0 punktów w kryterium nie oznacza odrzucenia wniosku)</a:t>
                      </a:r>
                      <a:endParaRPr lang="pl-PL" sz="1200" dirty="0">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981553007"/>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2676897310"/>
              </p:ext>
            </p:extLst>
          </p:nvPr>
        </p:nvGraphicFramePr>
        <p:xfrm>
          <a:off x="564400" y="1052736"/>
          <a:ext cx="8400088" cy="5634228"/>
        </p:xfrm>
        <a:graphic>
          <a:graphicData uri="http://schemas.openxmlformats.org/drawingml/2006/table">
            <a:tbl>
              <a:tblPr firstRow="1" firstCol="1" bandRow="1">
                <a:tableStyleId>{5C22544A-7EE6-4342-B048-85BDC9FD1C3A}</a:tableStyleId>
              </a:tblPr>
              <a:tblGrid>
                <a:gridCol w="425909"/>
                <a:gridCol w="2083346"/>
                <a:gridCol w="3651209"/>
                <a:gridCol w="2239624"/>
              </a:tblGrid>
              <a:tr h="183924">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Nazwa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100" dirty="0">
                          <a:effectLst/>
                        </a:rPr>
                        <a:t>Definicja kryterium</a:t>
                      </a:r>
                      <a:endParaRPr lang="pl-PL" sz="11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5216676">
                <a:tc>
                  <a:txBody>
                    <a:bodyPr/>
                    <a:lstStyle/>
                    <a:p>
                      <a:pPr>
                        <a:lnSpc>
                          <a:spcPct val="115000"/>
                        </a:lnSpc>
                        <a:spcAft>
                          <a:spcPts val="1000"/>
                        </a:spcAft>
                      </a:pPr>
                      <a:endParaRPr lang="pl-PL" sz="11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pPr algn="just"/>
                      <a:r>
                        <a:rPr lang="pl-PL" sz="1200" kern="1200" dirty="0" smtClean="0">
                          <a:solidFill>
                            <a:schemeClr val="dk1"/>
                          </a:solidFill>
                          <a:effectLst/>
                          <a:latin typeface="+mn-lt"/>
                          <a:ea typeface="+mn-ea"/>
                          <a:cs typeface="+mn-cs"/>
                        </a:rPr>
                        <a:t>Wspierane urządzenia do ogrzewania powinny charakteryzować się obowiązującym od końca 2020 r. minimalnym poziomem efektywności energetycznej i normami emisji zanieczyszczeń, które zostały określone w środkach wykonawczych do dyrektywy 2009/125/WE z dnia 21 października 2009 r. ustanawiającej ogólne zasady ustalania wymogów dotyczących ekoprojektu dla produktów związanych z energią. </a:t>
                      </a:r>
                    </a:p>
                    <a:p>
                      <a:pPr marL="0" marR="0" lvl="0" indent="0" algn="just" defTabSz="914400" rtl="0" eaLnBrk="1" fontAlgn="auto" latinLnBrk="0" hangingPunct="1">
                        <a:lnSpc>
                          <a:spcPct val="115000"/>
                        </a:lnSpc>
                        <a:spcBef>
                          <a:spcPts val="0"/>
                        </a:spcBef>
                        <a:spcAft>
                          <a:spcPts val="0"/>
                        </a:spcAft>
                        <a:buClrTx/>
                        <a:buSzTx/>
                        <a:buFont typeface="Arial" panose="020B0604020202020204" pitchFamily="34" charset="0"/>
                        <a:buNone/>
                        <a:tabLst/>
                        <a:defRPr/>
                      </a:pPr>
                      <a:endParaRPr lang="pl-PL" sz="1200" dirty="0" smtClean="0">
                        <a:effectLst/>
                      </a:endParaRPr>
                    </a:p>
                    <a:p>
                      <a:pPr marL="0" indent="0" algn="just">
                        <a:lnSpc>
                          <a:spcPct val="115000"/>
                        </a:lnSpc>
                        <a:spcAft>
                          <a:spcPts val="0"/>
                        </a:spcAft>
                        <a:buFont typeface="+mj-lt"/>
                        <a:buNone/>
                      </a:pPr>
                      <a:r>
                        <a:rPr lang="pl-PL" sz="1200" dirty="0" smtClean="0">
                          <a:latin typeface="+mn-lt"/>
                          <a:ea typeface="Calibri"/>
                          <a:cs typeface="Times New Roman"/>
                        </a:rPr>
                        <a:t>Na etapie składania wniosku wymagane jest złożenie oświadczenia o zapewnieniu spełnienia powyższego wymogu w czasie realizacji projektu.</a:t>
                      </a:r>
                    </a:p>
                    <a:p>
                      <a:pPr marL="0" indent="0" algn="just">
                        <a:lnSpc>
                          <a:spcPct val="115000"/>
                        </a:lnSpc>
                        <a:spcAft>
                          <a:spcPts val="0"/>
                        </a:spcAft>
                        <a:buFont typeface="+mj-lt"/>
                        <a:buNone/>
                      </a:pPr>
                      <a:endParaRPr lang="pl-PL" sz="1200" dirty="0" smtClean="0">
                        <a:latin typeface="+mn-lt"/>
                        <a:ea typeface="Calibri"/>
                        <a:cs typeface="Times New Roman"/>
                      </a:endParaRPr>
                    </a:p>
                    <a:p>
                      <a:pPr marL="0" indent="0" algn="just">
                        <a:lnSpc>
                          <a:spcPct val="115000"/>
                        </a:lnSpc>
                        <a:spcAft>
                          <a:spcPts val="0"/>
                        </a:spcAft>
                        <a:buFont typeface="+mj-lt"/>
                        <a:buNone/>
                      </a:pPr>
                      <a:r>
                        <a:rPr lang="pl-PL" sz="1200" dirty="0" smtClean="0">
                          <a:latin typeface="+mn-lt"/>
                          <a:ea typeface="Calibri"/>
                          <a:cs typeface="Times New Roman"/>
                        </a:rPr>
                        <a:t>-  projekt otrzyma jeden punkt w przypadku wymiany któregokolwiek wskazanego z powyższych komponentów  źródeł ciepła;</a:t>
                      </a:r>
                    </a:p>
                    <a:p>
                      <a:pPr marL="0" indent="0" algn="just">
                        <a:lnSpc>
                          <a:spcPct val="115000"/>
                        </a:lnSpc>
                        <a:spcAft>
                          <a:spcPts val="0"/>
                        </a:spcAft>
                        <a:buFont typeface="+mj-lt"/>
                        <a:buNone/>
                      </a:pPr>
                      <a:endParaRPr lang="pl-PL" sz="1200" dirty="0" smtClean="0">
                        <a:latin typeface="Calibri"/>
                        <a:ea typeface="Calibri"/>
                        <a:cs typeface="Times New Roman"/>
                      </a:endParaRPr>
                    </a:p>
                    <a:p>
                      <a:pPr marL="0" indent="0" algn="just">
                        <a:lnSpc>
                          <a:spcPct val="115000"/>
                        </a:lnSpc>
                        <a:spcAft>
                          <a:spcPts val="0"/>
                        </a:spcAft>
                        <a:buFont typeface="+mj-lt"/>
                        <a:buNone/>
                      </a:pPr>
                      <a:r>
                        <a:rPr lang="pl-PL" sz="1200" dirty="0" smtClean="0">
                          <a:latin typeface="+mn-lt"/>
                          <a:ea typeface="Calibri"/>
                          <a:cs typeface="Times New Roman"/>
                        </a:rPr>
                        <a:t>II.</a:t>
                      </a:r>
                      <a:r>
                        <a:rPr lang="pl-PL" sz="1200" baseline="0" dirty="0" smtClean="0">
                          <a:latin typeface="+mn-lt"/>
                          <a:ea typeface="Calibri"/>
                          <a:cs typeface="Times New Roman"/>
                        </a:rPr>
                        <a:t> </a:t>
                      </a:r>
                      <a:r>
                        <a:rPr lang="pl-PL" sz="1200" dirty="0" smtClean="0">
                          <a:latin typeface="+mn-lt"/>
                          <a:ea typeface="Calibri"/>
                          <a:cs typeface="Times New Roman"/>
                        </a:rPr>
                        <a:t>Poprawa  poszczególnych elementów budynku/obiektu: </a:t>
                      </a:r>
                    </a:p>
                    <a:p>
                      <a:pPr marL="0" indent="0" algn="just">
                        <a:lnSpc>
                          <a:spcPct val="115000"/>
                        </a:lnSpc>
                        <a:spcAft>
                          <a:spcPts val="0"/>
                        </a:spcAft>
                        <a:buFont typeface="+mj-lt"/>
                        <a:buNone/>
                      </a:pPr>
                      <a:endParaRPr lang="pl-PL" sz="1200" dirty="0" smtClean="0">
                        <a:latin typeface="+mn-lt"/>
                        <a:ea typeface="Calibri"/>
                        <a:cs typeface="Times New Roman"/>
                      </a:endParaRPr>
                    </a:p>
                    <a:p>
                      <a:pPr marL="0" indent="0" algn="just">
                        <a:lnSpc>
                          <a:spcPct val="115000"/>
                        </a:lnSpc>
                        <a:spcAft>
                          <a:spcPts val="0"/>
                        </a:spcAft>
                        <a:buFont typeface="+mj-lt"/>
                        <a:buNone/>
                      </a:pPr>
                      <a:r>
                        <a:rPr lang="pl-PL" sz="1200" dirty="0" smtClean="0">
                          <a:latin typeface="+mn-lt"/>
                          <a:ea typeface="Calibri"/>
                          <a:cs typeface="Times New Roman"/>
                        </a:rPr>
                        <a:t>•</a:t>
                      </a:r>
                      <a:r>
                        <a:rPr lang="pl-PL" sz="1200" baseline="0" dirty="0" smtClean="0">
                          <a:latin typeface="+mn-lt"/>
                          <a:ea typeface="Calibri"/>
                          <a:cs typeface="Times New Roman"/>
                        </a:rPr>
                        <a:t> </a:t>
                      </a:r>
                      <a:r>
                        <a:rPr lang="pl-PL" sz="1200" dirty="0" smtClean="0">
                          <a:latin typeface="+mn-lt"/>
                          <a:ea typeface="Calibri"/>
                          <a:cs typeface="Times New Roman"/>
                        </a:rPr>
                        <a:t>modernizacja lub wymiana stolarki okiennej lub drzwiowej w budynkach/obiektach lub montaż lub modernizacja systemu wentylacji – 0,5 pkt, </a:t>
                      </a:r>
                    </a:p>
                    <a:p>
                      <a:pPr marL="0" indent="0" algn="just">
                        <a:lnSpc>
                          <a:spcPct val="115000"/>
                        </a:lnSpc>
                        <a:spcAft>
                          <a:spcPts val="0"/>
                        </a:spcAft>
                        <a:buFont typeface="+mj-lt"/>
                        <a:buNone/>
                      </a:pPr>
                      <a:r>
                        <a:rPr lang="pl-PL" sz="1200" dirty="0" smtClean="0">
                          <a:latin typeface="+mn-lt"/>
                          <a:ea typeface="Calibri"/>
                          <a:cs typeface="Times New Roman"/>
                        </a:rPr>
                        <a:t>•</a:t>
                      </a:r>
                      <a:r>
                        <a:rPr lang="pl-PL" sz="1200" baseline="0" dirty="0" smtClean="0">
                          <a:latin typeface="+mn-lt"/>
                          <a:ea typeface="Calibri"/>
                          <a:cs typeface="Times New Roman"/>
                        </a:rPr>
                        <a:t> </a:t>
                      </a:r>
                      <a:r>
                        <a:rPr lang="pl-PL" sz="1200" dirty="0" smtClean="0">
                          <a:latin typeface="+mn-lt"/>
                          <a:ea typeface="Calibri"/>
                          <a:cs typeface="Times New Roman"/>
                        </a:rPr>
                        <a:t>ocieplenie ścian w budynkach/obiektach – 1 pkt, </a:t>
                      </a:r>
                    </a:p>
                    <a:p>
                      <a:pPr marL="0" indent="0" algn="just">
                        <a:lnSpc>
                          <a:spcPct val="115000"/>
                        </a:lnSpc>
                        <a:spcAft>
                          <a:spcPts val="0"/>
                        </a:spcAft>
                        <a:buFont typeface="+mj-lt"/>
                        <a:buNone/>
                      </a:pPr>
                      <a:r>
                        <a:rPr lang="pl-PL" sz="1200" dirty="0" smtClean="0">
                          <a:latin typeface="+mn-lt"/>
                          <a:ea typeface="Calibri"/>
                          <a:cs typeface="Times New Roman"/>
                        </a:rPr>
                        <a:t>•</a:t>
                      </a:r>
                      <a:r>
                        <a:rPr lang="pl-PL" sz="1200" baseline="0" dirty="0" smtClean="0">
                          <a:latin typeface="+mn-lt"/>
                          <a:ea typeface="Calibri"/>
                          <a:cs typeface="Times New Roman"/>
                        </a:rPr>
                        <a:t> </a:t>
                      </a:r>
                      <a:r>
                        <a:rPr lang="pl-PL" sz="1200" dirty="0" smtClean="0">
                          <a:latin typeface="+mn-lt"/>
                          <a:ea typeface="Calibri"/>
                          <a:cs typeface="Times New Roman"/>
                        </a:rPr>
                        <a:t>modernizacja lub wymiana dachu wraz z ociepleniem w budynkach/ obiektach - 1 pkt, </a:t>
                      </a:r>
                      <a:endParaRPr lang="pl-PL" sz="1100" dirty="0" smtClean="0">
                        <a:latin typeface="+mn-lt"/>
                        <a:ea typeface="Calibri"/>
                        <a:cs typeface="Times New Roman"/>
                      </a:endParaRPr>
                    </a:p>
                    <a:p>
                      <a:pPr marL="0" indent="0" algn="just">
                        <a:lnSpc>
                          <a:spcPct val="115000"/>
                        </a:lnSpc>
                        <a:spcAft>
                          <a:spcPts val="0"/>
                        </a:spcAft>
                        <a:buFont typeface="+mj-lt"/>
                        <a:buNone/>
                      </a:pPr>
                      <a:endParaRPr lang="pl-PL" sz="1100" dirty="0">
                        <a:latin typeface="Calibri"/>
                        <a:ea typeface="Calibri"/>
                        <a:cs typeface="Times New Roman"/>
                      </a:endParaRPr>
                    </a:p>
                  </a:txBody>
                  <a:tcPr marL="68580" marR="68580" marT="0" marB="0"/>
                </a:tc>
                <a:tc>
                  <a:txBody>
                    <a:bodyPr/>
                    <a:lstStyle/>
                    <a:p>
                      <a:pPr algn="ctr">
                        <a:lnSpc>
                          <a:spcPct val="115000"/>
                        </a:lnSpc>
                        <a:spcAft>
                          <a:spcPts val="0"/>
                        </a:spcAft>
                      </a:pPr>
                      <a:endParaRPr lang="pl-PL" sz="1100" dirty="0">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291153427"/>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3" name="pole tekstowe 2"/>
          <p:cNvSpPr txBox="1"/>
          <p:nvPr/>
        </p:nvSpPr>
        <p:spPr>
          <a:xfrm>
            <a:off x="467544" y="1340768"/>
            <a:ext cx="8496944" cy="4104456"/>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1926898237"/>
              </p:ext>
            </p:extLst>
          </p:nvPr>
        </p:nvGraphicFramePr>
        <p:xfrm>
          <a:off x="611560" y="1124744"/>
          <a:ext cx="7776865" cy="5193284"/>
        </p:xfrm>
        <a:graphic>
          <a:graphicData uri="http://schemas.openxmlformats.org/drawingml/2006/table">
            <a:tbl>
              <a:tblPr firstRow="1" firstCol="1" bandRow="1">
                <a:tableStyleId>{5C22544A-7EE6-4342-B048-85BDC9FD1C3A}</a:tableStyleId>
              </a:tblPr>
              <a:tblGrid>
                <a:gridCol w="414765"/>
                <a:gridCol w="2028844"/>
                <a:gridCol w="3555687"/>
                <a:gridCol w="1777569"/>
              </a:tblGrid>
              <a:tr h="27416">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Nazwa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Opis znaczenia kryterium</a:t>
                      </a:r>
                      <a:endParaRPr lang="pl-PL" sz="1000">
                        <a:effectLst/>
                        <a:latin typeface="Calibri"/>
                        <a:ea typeface="Times New Roman"/>
                        <a:cs typeface="Times New Roman"/>
                      </a:endParaRPr>
                    </a:p>
                  </a:txBody>
                  <a:tcPr marL="62702" marR="62702" marT="0" marB="0"/>
                </a:tc>
              </a:tr>
              <a:tr h="4895194">
                <a:tc>
                  <a:txBody>
                    <a:bodyPr/>
                    <a:lstStyle/>
                    <a:p>
                      <a:pPr>
                        <a:lnSpc>
                          <a:spcPct val="115000"/>
                        </a:lnSpc>
                        <a:spcAft>
                          <a:spcPts val="1000"/>
                        </a:spcAft>
                      </a:pPr>
                      <a:endParaRPr lang="pl-PL" sz="11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pPr marL="0" marR="0" indent="0" algn="just" defTabSz="914400" rtl="0" eaLnBrk="1" fontAlgn="auto" latinLnBrk="0" hangingPunct="1">
                        <a:lnSpc>
                          <a:spcPct val="115000"/>
                        </a:lnSpc>
                        <a:spcBef>
                          <a:spcPts val="0"/>
                        </a:spcBef>
                        <a:spcAft>
                          <a:spcPts val="1000"/>
                        </a:spcAft>
                        <a:buClrTx/>
                        <a:buSzTx/>
                        <a:buFontTx/>
                        <a:buNone/>
                        <a:tabLst/>
                        <a:defRPr/>
                      </a:pPr>
                      <a:r>
                        <a:rPr lang="pl-PL" sz="1200" kern="1200" dirty="0" smtClean="0">
                          <a:solidFill>
                            <a:schemeClr val="dk1"/>
                          </a:solidFill>
                          <a:effectLst/>
                          <a:latin typeface="+mn-lt"/>
                          <a:ea typeface="+mn-ea"/>
                          <a:cs typeface="+mn-cs"/>
                        </a:rPr>
                        <a:t>Zastosowane rozwiązania powinny być zgodne z Rozporządzeniem Ministra Infrastruktury w sprawie warunków technicznych, jakim powinny odpowiadać budynki i ich usytuowanie z dnia 12 kwietnia 2002 r. (Dz.U. 2002 Nr 75, poz. 690 z późn. zm.)</a:t>
                      </a:r>
                    </a:p>
                    <a:p>
                      <a:pPr marL="0" marR="0" indent="0" algn="just" defTabSz="914400" rtl="0" eaLnBrk="1" fontAlgn="auto" latinLnBrk="0" hangingPunct="1">
                        <a:lnSpc>
                          <a:spcPct val="115000"/>
                        </a:lnSpc>
                        <a:spcBef>
                          <a:spcPts val="0"/>
                        </a:spcBef>
                        <a:spcAft>
                          <a:spcPts val="1000"/>
                        </a:spcAft>
                        <a:buClrTx/>
                        <a:buSzTx/>
                        <a:buFontTx/>
                        <a:buNone/>
                        <a:tabLst/>
                        <a:defRPr/>
                      </a:pPr>
                      <a:r>
                        <a:rPr lang="pl-PL" sz="1200" kern="1200" dirty="0" smtClean="0">
                          <a:solidFill>
                            <a:schemeClr val="dk1"/>
                          </a:solidFill>
                          <a:effectLst/>
                          <a:latin typeface="+mn-lt"/>
                          <a:ea typeface="+mn-ea"/>
                          <a:cs typeface="+mn-cs"/>
                        </a:rPr>
                        <a:t>   -  projekt otrzyma 2,5 pkt. w przypadku realizacji wszystkich  wskazanych w punkcie II komponentów;</a:t>
                      </a:r>
                    </a:p>
                    <a:p>
                      <a:pPr marL="0" lvl="0" indent="0" algn="just">
                        <a:spcAft>
                          <a:spcPts val="0"/>
                        </a:spcAft>
                        <a:buFont typeface="Symbol"/>
                        <a:buNone/>
                      </a:pPr>
                      <a:r>
                        <a:rPr lang="pl-PL" sz="1200" dirty="0" smtClean="0">
                          <a:effectLst/>
                        </a:rPr>
                        <a:t>III.</a:t>
                      </a:r>
                      <a:r>
                        <a:rPr lang="pl-PL" sz="1200" baseline="0" dirty="0" smtClean="0">
                          <a:effectLst/>
                        </a:rPr>
                        <a:t> </a:t>
                      </a:r>
                      <a:r>
                        <a:rPr lang="pl-PL" sz="1200" dirty="0" smtClean="0">
                          <a:effectLst/>
                        </a:rPr>
                        <a:t>Zarządzanie energią:</a:t>
                      </a:r>
                    </a:p>
                    <a:p>
                      <a:pPr marL="0" lvl="0" indent="0" algn="just">
                        <a:spcAft>
                          <a:spcPts val="0"/>
                        </a:spcAft>
                        <a:buFont typeface="Symbol"/>
                        <a:buNone/>
                      </a:pPr>
                      <a:endParaRPr lang="pl-PL" sz="1200" dirty="0" smtClean="0">
                        <a:effectLst/>
                      </a:endParaRPr>
                    </a:p>
                    <a:p>
                      <a:pPr marL="0" lvl="0" indent="0" algn="just">
                        <a:spcAft>
                          <a:spcPts val="0"/>
                        </a:spcAft>
                        <a:buFont typeface="Symbol"/>
                        <a:buNone/>
                      </a:pPr>
                      <a:r>
                        <a:rPr lang="pl-PL" sz="1200" dirty="0" smtClean="0">
                          <a:effectLst/>
                        </a:rPr>
                        <a:t>Zastosowanie rozwiązań wspierających zarządzanie energią cieplną i elektryczną w budynkach/obiektach mających na celu zmniejszenie zużycia energii elektrycznej lub dostosowanie poboru energii cieplnej do istniejącego zapotrzebowania, np.:</a:t>
                      </a:r>
                    </a:p>
                    <a:p>
                      <a:pPr marL="0" lvl="0" indent="0" algn="just">
                        <a:spcAft>
                          <a:spcPts val="0"/>
                        </a:spcAft>
                        <a:buFont typeface="Symbol"/>
                        <a:buNone/>
                      </a:pPr>
                      <a:r>
                        <a:rPr lang="pl-PL" sz="1200" dirty="0" smtClean="0">
                          <a:effectLst/>
                        </a:rPr>
                        <a:t>•</a:t>
                      </a:r>
                      <a:r>
                        <a:rPr lang="pl-PL" sz="1200" baseline="0" dirty="0" smtClean="0">
                          <a:effectLst/>
                        </a:rPr>
                        <a:t> </a:t>
                      </a:r>
                      <a:r>
                        <a:rPr lang="pl-PL" sz="1200" dirty="0" smtClean="0">
                          <a:effectLst/>
                        </a:rPr>
                        <a:t> automatyka pogodowa;</a:t>
                      </a:r>
                    </a:p>
                    <a:p>
                      <a:pPr marL="0" lvl="0" indent="0" algn="just">
                        <a:spcAft>
                          <a:spcPts val="0"/>
                        </a:spcAft>
                        <a:buFont typeface="Symbol"/>
                        <a:buNone/>
                      </a:pPr>
                      <a:r>
                        <a:rPr lang="pl-PL" sz="1200" dirty="0" smtClean="0">
                          <a:effectLst/>
                        </a:rPr>
                        <a:t>•</a:t>
                      </a:r>
                      <a:r>
                        <a:rPr lang="pl-PL" sz="1200" baseline="0" dirty="0" smtClean="0">
                          <a:effectLst/>
                        </a:rPr>
                        <a:t>  </a:t>
                      </a:r>
                      <a:r>
                        <a:rPr lang="pl-PL" sz="1200" dirty="0" smtClean="0">
                          <a:effectLst/>
                        </a:rPr>
                        <a:t>czujniki temperatury;</a:t>
                      </a:r>
                    </a:p>
                    <a:p>
                      <a:pPr marL="0" lvl="0" indent="0" algn="just">
                        <a:spcAft>
                          <a:spcPts val="0"/>
                        </a:spcAft>
                        <a:buFont typeface="Symbol"/>
                        <a:buNone/>
                      </a:pPr>
                      <a:r>
                        <a:rPr lang="pl-PL" sz="1200" dirty="0" smtClean="0">
                          <a:effectLst/>
                        </a:rPr>
                        <a:t>•</a:t>
                      </a:r>
                      <a:r>
                        <a:rPr lang="pl-PL" sz="1200" baseline="0" dirty="0" smtClean="0">
                          <a:effectLst/>
                        </a:rPr>
                        <a:t>  </a:t>
                      </a:r>
                      <a:r>
                        <a:rPr lang="pl-PL" sz="1200" dirty="0" smtClean="0">
                          <a:effectLst/>
                        </a:rPr>
                        <a:t>czujniki ruchu;</a:t>
                      </a:r>
                    </a:p>
                    <a:p>
                      <a:pPr marL="0" lvl="0" indent="0" algn="just">
                        <a:spcAft>
                          <a:spcPts val="0"/>
                        </a:spcAft>
                        <a:buFont typeface="Symbol"/>
                        <a:buNone/>
                      </a:pPr>
                      <a:r>
                        <a:rPr lang="pl-PL" sz="1200" dirty="0" smtClean="0">
                          <a:effectLst/>
                        </a:rPr>
                        <a:t>• wyłączniki czasowe .</a:t>
                      </a:r>
                    </a:p>
                    <a:p>
                      <a:pPr marL="0" lvl="0" indent="0" algn="just">
                        <a:spcAft>
                          <a:spcPts val="0"/>
                        </a:spcAft>
                        <a:buFont typeface="Symbol"/>
                        <a:buNone/>
                      </a:pPr>
                      <a:endParaRPr lang="pl-PL" sz="1200" dirty="0" smtClean="0">
                        <a:effectLst/>
                      </a:endParaRPr>
                    </a:p>
                    <a:p>
                      <a:pPr marL="0" lvl="0" indent="0" algn="just">
                        <a:spcAft>
                          <a:spcPts val="0"/>
                        </a:spcAft>
                        <a:buFont typeface="Symbol"/>
                        <a:buNone/>
                      </a:pPr>
                      <a:r>
                        <a:rPr lang="pl-PL" sz="1200" dirty="0" smtClean="0">
                          <a:effectLst/>
                        </a:rPr>
                        <a:t>* nie dotyczy wymiany żarówek na energooszczędne.</a:t>
                      </a:r>
                    </a:p>
                    <a:p>
                      <a:pPr marL="0" lvl="0" indent="0" algn="just">
                        <a:spcAft>
                          <a:spcPts val="0"/>
                        </a:spcAft>
                        <a:buFont typeface="Symbol"/>
                        <a:buNone/>
                      </a:pPr>
                      <a:endParaRPr lang="pl-PL" sz="1200" dirty="0" smtClean="0">
                        <a:effectLst/>
                      </a:endParaRPr>
                    </a:p>
                    <a:p>
                      <a:pPr marL="0" lvl="0" indent="0" algn="just">
                        <a:spcAft>
                          <a:spcPts val="0"/>
                        </a:spcAft>
                        <a:buFont typeface="Symbol"/>
                        <a:buNone/>
                      </a:pPr>
                      <a:r>
                        <a:rPr lang="pl-PL" sz="1200" dirty="0" smtClean="0">
                          <a:effectLst/>
                        </a:rPr>
                        <a:t> - projekt otrzyma 0,5 pkt. w przypadku wymiany wskazanego któregokolwiek  komponentu zarządzania energią;</a:t>
                      </a:r>
                    </a:p>
                    <a:p>
                      <a:pPr marL="0" lvl="0" indent="0" algn="just">
                        <a:spcAft>
                          <a:spcPts val="0"/>
                        </a:spcAft>
                        <a:buFont typeface="Symbol"/>
                        <a:buNone/>
                      </a:pPr>
                      <a:endParaRPr lang="pl-PL" sz="1200" dirty="0" smtClean="0">
                        <a:effectLst/>
                      </a:endParaRPr>
                    </a:p>
                  </a:txBody>
                  <a:tcPr marL="68580" marR="68580" marT="0" marB="0"/>
                </a:tc>
                <a:tc>
                  <a:txBody>
                    <a:bodyPr/>
                    <a:lstStyle/>
                    <a:p>
                      <a:pPr algn="ctr">
                        <a:lnSpc>
                          <a:spcPct val="115000"/>
                        </a:lnSpc>
                        <a:spcAft>
                          <a:spcPts val="0"/>
                        </a:spcAft>
                      </a:pPr>
                      <a:endParaRPr lang="pl-PL" sz="1100" dirty="0">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291153427"/>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plik">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normAutofit/>
      </a:bodyPr>
      <a:lstStyle>
        <a:defPPr>
          <a:defRPr b="1" dirty="0" smtClean="0"/>
        </a:defPPr>
      </a:lstStyle>
    </a:txDef>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plik</Template>
  <TotalTime>7532</TotalTime>
  <Words>3119</Words>
  <Application>Microsoft Office PowerPoint</Application>
  <PresentationFormat>Pokaz na ekranie (4:3)</PresentationFormat>
  <Paragraphs>1018</Paragraphs>
  <Slides>29</Slides>
  <Notes>28</Notes>
  <HiddenSlides>0</HiddenSlides>
  <MMClips>0</MMClips>
  <ScaleCrop>false</ScaleCrop>
  <HeadingPairs>
    <vt:vector size="4" baseType="variant">
      <vt:variant>
        <vt:lpstr>Motyw</vt:lpstr>
      </vt:variant>
      <vt:variant>
        <vt:i4>2</vt:i4>
      </vt:variant>
      <vt:variant>
        <vt:lpstr>Tytuły slajdów</vt:lpstr>
      </vt:variant>
      <vt:variant>
        <vt:i4>29</vt:i4>
      </vt:variant>
    </vt:vector>
  </HeadingPairs>
  <TitlesOfParts>
    <vt:vector size="31" baseType="lpstr">
      <vt:lpstr>plik</vt:lpstr>
      <vt:lpstr>Motyw pakietu Office</vt:lpstr>
      <vt:lpstr>SPOTKANIE INFORMACYJNE  DLA POTENCJALNYCH BENEFICJENTÓW W RAMACH RPO WD 2014-2020</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SONIK &amp; SONIK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mkubrycht</dc:creator>
  <cp:lastModifiedBy>Bożena Pencakowska</cp:lastModifiedBy>
  <cp:revision>636</cp:revision>
  <cp:lastPrinted>2016-03-04T11:30:18Z</cp:lastPrinted>
  <dcterms:created xsi:type="dcterms:W3CDTF">2010-12-31T07:04:34Z</dcterms:created>
  <dcterms:modified xsi:type="dcterms:W3CDTF">2016-10-19T09:48:16Z</dcterms:modified>
</cp:coreProperties>
</file>