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72" r:id="rId1"/>
    <p:sldMasterId id="2147483684" r:id="rId2"/>
  </p:sldMasterIdLst>
  <p:notesMasterIdLst>
    <p:notesMasterId r:id="rId30"/>
  </p:notesMasterIdLst>
  <p:handoutMasterIdLst>
    <p:handoutMasterId r:id="rId31"/>
  </p:handoutMasterIdLst>
  <p:sldIdLst>
    <p:sldId id="547" r:id="rId3"/>
    <p:sldId id="373" r:id="rId4"/>
    <p:sldId id="538" r:id="rId5"/>
    <p:sldId id="563" r:id="rId6"/>
    <p:sldId id="519" r:id="rId7"/>
    <p:sldId id="554" r:id="rId8"/>
    <p:sldId id="555" r:id="rId9"/>
    <p:sldId id="535" r:id="rId10"/>
    <p:sldId id="562" r:id="rId11"/>
    <p:sldId id="548" r:id="rId12"/>
    <p:sldId id="556" r:id="rId13"/>
    <p:sldId id="522" r:id="rId14"/>
    <p:sldId id="557" r:id="rId15"/>
    <p:sldId id="523" r:id="rId16"/>
    <p:sldId id="558" r:id="rId17"/>
    <p:sldId id="508" r:id="rId18"/>
    <p:sldId id="536" r:id="rId19"/>
    <p:sldId id="552" r:id="rId20"/>
    <p:sldId id="559" r:id="rId21"/>
    <p:sldId id="512" r:id="rId22"/>
    <p:sldId id="513" r:id="rId23"/>
    <p:sldId id="515" r:id="rId24"/>
    <p:sldId id="516" r:id="rId25"/>
    <p:sldId id="553" r:id="rId26"/>
    <p:sldId id="560" r:id="rId27"/>
    <p:sldId id="540" r:id="rId28"/>
    <p:sldId id="518" r:id="rId29"/>
  </p:sldIdLst>
  <p:sldSz cx="9144000" cy="6858000" type="screen4x3"/>
  <p:notesSz cx="6788150" cy="9923463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257" autoAdjust="0"/>
  </p:normalViewPr>
  <p:slideViewPr>
    <p:cSldViewPr>
      <p:cViewPr>
        <p:scale>
          <a:sx n="100" d="100"/>
          <a:sy n="100" d="100"/>
        </p:scale>
        <p:origin x="-1950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81" d="100"/>
          <a:sy n="81" d="100"/>
        </p:scale>
        <p:origin x="-3978" y="-102"/>
      </p:cViewPr>
      <p:guideLst>
        <p:guide orient="horz" pos="3125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5247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2016-10-24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570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5247" y="9425700"/>
            <a:ext cx="2941321" cy="496173"/>
          </a:xfrm>
          <a:prstGeom prst="rect">
            <a:avLst/>
          </a:prstGeom>
        </p:spPr>
        <p:txBody>
          <a:bodyPr vert="horz" wrap="square" lIns="91942" tIns="45971" rIns="91942" bIns="459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5247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2016-10-24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42" tIns="45971" rIns="91942" bIns="45971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132" y="4713645"/>
            <a:ext cx="5429887" cy="4465558"/>
          </a:xfrm>
          <a:prstGeom prst="rect">
            <a:avLst/>
          </a:prstGeom>
        </p:spPr>
        <p:txBody>
          <a:bodyPr vert="horz" lIns="91942" tIns="45971" rIns="91942" bIns="45971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570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5247" y="9425700"/>
            <a:ext cx="2941321" cy="496173"/>
          </a:xfrm>
          <a:prstGeom prst="rect">
            <a:avLst/>
          </a:prstGeom>
        </p:spPr>
        <p:txBody>
          <a:bodyPr vert="horz" wrap="square" lIns="91942" tIns="45971" rIns="91942" bIns="459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1777448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10</a:t>
            </a:fld>
            <a:endParaRPr lang="pl-PL" altLang="pl-PL" dirty="0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11</a:t>
            </a:fld>
            <a:endParaRPr lang="pl-PL" altLang="pl-PL" dirty="0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1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12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1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13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1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152612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16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dirty="0" smtClean="0">
                <a:solidFill>
                  <a:prstClr val="black"/>
                </a:solidFill>
              </a:rPr>
              <a:t>Ś</a:t>
            </a:r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16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dirty="0" smtClean="0">
                <a:solidFill>
                  <a:prstClr val="black"/>
                </a:solidFill>
              </a:rPr>
              <a:t>Ś</a:t>
            </a:r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16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dirty="0" smtClean="0">
                <a:solidFill>
                  <a:prstClr val="black"/>
                </a:solidFill>
              </a:rPr>
              <a:t>Ś</a:t>
            </a:r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16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dirty="0" smtClean="0">
                <a:solidFill>
                  <a:prstClr val="black"/>
                </a:solidFill>
              </a:rPr>
              <a:t>Ś</a:t>
            </a:r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2</a:t>
            </a:fld>
            <a:endParaRPr lang="pl-PL" alt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20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xfrm>
            <a:off x="158256" y="4673792"/>
            <a:ext cx="6471639" cy="446555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pl-PL" sz="1100" dirty="0"/>
              <a:t/>
            </a:r>
            <a:br>
              <a:rPr lang="pl-PL" sz="1100" dirty="0"/>
            </a:br>
            <a:endParaRPr lang="pl-PL" sz="1100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21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22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eaLnBrk="1" hangingPunct="1">
              <a:spcAft>
                <a:spcPts val="600"/>
              </a:spcAft>
              <a:defRPr/>
            </a:pPr>
            <a:endParaRPr lang="pl-PL" dirty="0">
              <a:latin typeface="Arial" pitchFamily="34" charset="0"/>
              <a:cs typeface="Arial" pitchFamily="34" charset="0"/>
            </a:endParaRPr>
          </a:p>
          <a:p>
            <a:endParaRPr lang="pl-PL" altLang="pl-PL" b="1" u="sng" dirty="0" smtClean="0"/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23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  <a:p>
            <a:endParaRPr lang="pl-PL" altLang="pl-PL" b="1" u="sng" dirty="0" smtClean="0"/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24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  <a:p>
            <a:endParaRPr lang="pl-PL" altLang="pl-PL" b="1" u="sng" dirty="0" smtClean="0"/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25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26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xfrm>
            <a:off x="158255" y="4713645"/>
            <a:ext cx="6399732" cy="478314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pl-PL" sz="1100" dirty="0"/>
              <a:t> </a:t>
            </a:r>
          </a:p>
          <a:p>
            <a:endParaRPr lang="pl-PL" sz="1100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27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</a:t>
            </a:fld>
            <a:endParaRPr lang="pl-PL" altLang="pl-PL" dirty="0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</a:t>
            </a:fld>
            <a:endParaRPr lang="pl-PL" altLang="pl-PL" dirty="0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 dirty="0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 dirty="0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 dirty="0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</a:t>
            </a:fld>
            <a:endParaRPr lang="pl-PL" altLang="pl-PL" dirty="0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9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013284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50643-7475-4B55-826D-1E2AB409921C}" type="datetime1">
              <a:rPr lang="pl-PL" smtClean="0"/>
              <a:t>2016-10-24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8637E-C6A3-47DF-958A-18FFEB22B66A}" type="datetime1">
              <a:rPr lang="pl-PL" smtClean="0"/>
              <a:t>2016-10-24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D6E15-E9DA-49DB-ABF6-2B068095682F}" type="datetime1">
              <a:rPr lang="pl-PL" smtClean="0"/>
              <a:t>2016-10-24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834-6498-4568-A4EC-40F29D044F9D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2016-10-24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62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13AE-8991-4592-9943-189F2D20B0FB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2016-10-24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579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33E4-5909-4325-912A-01D1C537EFE3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2016-10-24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396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50846-14A4-45F7-80FC-04D480EA49BA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2016-10-24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213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7B46-592F-44DF-98E0-E02AB052BD2C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2016-10-24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7396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790DC-A97B-4ABB-A828-6ED0D8745DA1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2016-10-24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9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AC9F-ADFF-4FB7-BA32-8163F73E2FCE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2016-10-24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9904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429C-FB12-48B6-A160-42C09A442A00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2016-10-24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0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9108E-A5CD-4578-BA7F-A8CED746ACA1}" type="datetime1">
              <a:rPr lang="pl-PL" smtClean="0"/>
              <a:t>2016-10-24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7467-88B8-48FC-9AE7-96629FF9E7E8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2016-10-24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6846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3172-1C37-461D-A1FB-AB9F31B71C83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2016-10-24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7017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FEC2-0857-47E8-889F-C10827D30E98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2016-10-24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141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9ABBF-6AFE-4A0A-BEF6-8566EF86962E}" type="datetime1">
              <a:rPr lang="pl-PL" smtClean="0"/>
              <a:t>2016-10-24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B3FC8-FBCD-4569-85D3-5934419A21C9}" type="datetime1">
              <a:rPr lang="pl-PL" smtClean="0"/>
              <a:t>2016-10-24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C39F7-1E63-4249-96DA-D3A48D48FF56}" type="datetime1">
              <a:rPr lang="pl-PL" smtClean="0"/>
              <a:t>2016-10-24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9BDFD-4CE9-4F63-A807-42C11CD4475F}" type="datetime1">
              <a:rPr lang="pl-PL" smtClean="0"/>
              <a:t>2016-10-24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438F8-A958-4CD6-B5BC-1313B2708D39}" type="datetime1">
              <a:rPr lang="pl-PL" smtClean="0"/>
              <a:t>2016-10-24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1B86C-688B-4510-9B3F-3A06FC12C35F}" type="datetime1">
              <a:rPr lang="pl-PL" smtClean="0"/>
              <a:t>2016-10-24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EA991-E05A-4ECA-AD11-89C400145DC6}" type="datetime1">
              <a:rPr lang="pl-PL" smtClean="0"/>
              <a:t>2016-10-24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1FF460-9FBD-46E1-A981-8FB51F5D6AB3}" type="datetime1">
              <a:rPr lang="pl-PL" smtClean="0"/>
              <a:t>2016-10-24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CBD267F-5729-4855-9E44-BD2427A83BD7}" type="datetime1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2016-10-24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259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po.dolnyslask.pl/o-projekcie/dowiedz-sie-wiecej-o-rewitalizacji-2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now-umwd.dolnyslask.pl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7" Type="http://schemas.openxmlformats.org/officeDocument/2006/relationships/hyperlink" Target="mailto:pife.walbrzych@dolnyslask.pl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pife.legnica@dolnyslask.pl" TargetMode="External"/><Relationship Id="rId5" Type="http://schemas.openxmlformats.org/officeDocument/2006/relationships/hyperlink" Target="mailto:pife.jeleniagora@dolnyslask.pl" TargetMode="External"/><Relationship Id="rId4" Type="http://schemas.openxmlformats.org/officeDocument/2006/relationships/hyperlink" Target="mailto:pife@dolnyslask.p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.gov.pl/dostepnosc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448272"/>
          </a:xfrm>
        </p:spPr>
        <p:txBody>
          <a:bodyPr>
            <a:normAutofit/>
          </a:bodyPr>
          <a:lstStyle/>
          <a:p>
            <a:r>
              <a:rPr lang="pl-PL" sz="3700" b="1" dirty="0"/>
              <a:t>SPOTKANIE INFORMACYJNE </a:t>
            </a:r>
            <a:r>
              <a:rPr lang="pl-PL" sz="3700" dirty="0"/>
              <a:t/>
            </a:r>
            <a:br>
              <a:rPr lang="pl-PL" sz="3700" dirty="0"/>
            </a:br>
            <a:r>
              <a:rPr lang="pl-PL" sz="3700" b="1" dirty="0"/>
              <a:t>DLA POTENCJALNYCH BENEFICJENTÓW</a:t>
            </a:r>
            <a:r>
              <a:rPr lang="pl-PL" sz="3700" dirty="0"/>
              <a:t/>
            </a:r>
            <a:br>
              <a:rPr lang="pl-PL" sz="3700" dirty="0"/>
            </a:br>
            <a:r>
              <a:rPr lang="pl-PL" sz="3700" b="1" dirty="0"/>
              <a:t>W RAMACH RPO WD 2014-2020</a:t>
            </a:r>
            <a:endParaRPr lang="pl-PL" sz="3700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755576" y="3645024"/>
            <a:ext cx="7416824" cy="266429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pl-PL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pl-PL" b="1" dirty="0" smtClean="0">
                <a:solidFill>
                  <a:schemeClr val="tx1"/>
                </a:solidFill>
              </a:rPr>
              <a:t>Działanie </a:t>
            </a:r>
            <a:r>
              <a:rPr lang="pl-PL" b="1" dirty="0">
                <a:solidFill>
                  <a:schemeClr val="tx1"/>
                </a:solidFill>
              </a:rPr>
              <a:t>6.3.A,C 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chemeClr val="tx1"/>
                </a:solidFill>
              </a:rPr>
              <a:t>Rewitalizacja zdegradowanych obszarów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chemeClr val="tx1"/>
                </a:solidFill>
              </a:rPr>
              <a:t>poddziałanie 6.3.2 – ZIT WrOF 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chemeClr val="tx1"/>
                </a:solidFill>
              </a:rPr>
              <a:t>oraz poddziałanie 6.3.3 – ZIT AJ</a:t>
            </a:r>
          </a:p>
          <a:p>
            <a:pPr>
              <a:spcBef>
                <a:spcPts val="0"/>
              </a:spcBef>
            </a:pPr>
            <a:r>
              <a:rPr lang="pl-PL" sz="2800" b="1" dirty="0">
                <a:solidFill>
                  <a:schemeClr val="tx1"/>
                </a:solidFill>
              </a:rPr>
              <a:t> </a:t>
            </a:r>
            <a:endParaRPr lang="pl-PL" sz="2800" b="1" dirty="0" smtClean="0">
              <a:solidFill>
                <a:schemeClr val="tx1"/>
              </a:solidFill>
            </a:endParaRPr>
          </a:p>
        </p:txBody>
      </p:sp>
      <p:pic>
        <p:nvPicPr>
          <p:cNvPr id="1027" name="Picture 3" descr="C:\Users\mkula\Desktop\zestawienia logo RPO\EFRR\FEPR-DS-UE-EFRR-k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" y="10880"/>
            <a:ext cx="5075982" cy="84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83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23528" y="1052736"/>
            <a:ext cx="8642350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pl-PL" b="1" dirty="0" smtClean="0"/>
              <a:t>Wszystkie projekty planowane do realizacji muszą być ujęte w lokalnym programie rewitalizacji lub w dokumencie równorzędnym i  umieszczone na wykazie pozytywnie zweryfikowanych programów rewitalizacji prowadzonym przez IZ RPO WD (na dzień składania wniosku o dofinansowanie).  </a:t>
            </a:r>
          </a:p>
          <a:p>
            <a:pPr algn="just"/>
            <a:endParaRPr lang="pl-PL" sz="1600" b="1" dirty="0"/>
          </a:p>
          <a:p>
            <a:pPr algn="just"/>
            <a:r>
              <a:rPr lang="pl-PL" sz="1600" dirty="0" smtClean="0"/>
              <a:t>Przez </a:t>
            </a:r>
            <a:r>
              <a:rPr lang="pl-PL" sz="1600" dirty="0"/>
              <a:t>dokument równorzędny należy rozumieć lokalny, miejski lub gminny programy rewitalizacji. Dokument równorzędny to taki, który zawiera wszystkie niezbędne elementy programu rewitalizacji, zgodnie z Wytycznymi opracowanymi przez Ministerstwo Rozwoju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zakresie rewitalizacji w programach operacyjnych na lata 2014-2020 oraz wytycznymi programowymi IZ RPO WD dotyczącymi zasad przygotowania lokalnych programów rewitalizacji (lub dokumentów równorzędnych) w perspektywie finansowej 2014-2020.</a:t>
            </a:r>
          </a:p>
          <a:p>
            <a:pPr algn="just"/>
            <a:endParaRPr lang="pl-PL" sz="1600" dirty="0"/>
          </a:p>
          <a:p>
            <a:pPr algn="just"/>
            <a:r>
              <a:rPr lang="pl-PL" sz="1600" dirty="0" smtClean="0"/>
              <a:t>Umieszczenie projektu w programie rewitalizacji jest warunkiem koniecznym, aby mógł on otrzymać wsparcie w ramach RPO WD 2014-2020. Warunek ten będzie uznany za spełniony, jeśli projekt wraz z elementami go charakteryzującymi zostanie wpisany do programu rewitalizacji na  listę: „A”. Na liście A zostaną umieszczone projekty z działania 6.3 „</a:t>
            </a:r>
            <a:r>
              <a:rPr lang="pl-PL" sz="1600" i="1" dirty="0" smtClean="0"/>
              <a:t>Rewitalizacja zdegradowanych obszarów</a:t>
            </a:r>
            <a:r>
              <a:rPr lang="pl-PL" sz="1600" dirty="0" smtClean="0"/>
              <a:t>”. </a:t>
            </a:r>
          </a:p>
          <a:p>
            <a:endParaRPr lang="pl-PL" sz="1600" dirty="0" smtClean="0"/>
          </a:p>
          <a:p>
            <a:r>
              <a:rPr lang="pl-PL" sz="1600" b="1" dirty="0" smtClean="0"/>
              <a:t>IZ RPO WD prowadzi wykaz dla wszystkich pozytywnie zweryfikowanych programów rewitalizacji. </a:t>
            </a:r>
            <a:r>
              <a:rPr lang="pl-PL" sz="1600" dirty="0" smtClean="0"/>
              <a:t>Dostępny jest on na stronie </a:t>
            </a:r>
            <a:r>
              <a:rPr lang="pl-PL" sz="1600" u="sng" dirty="0" smtClean="0">
                <a:hlinkClick r:id="rId3"/>
              </a:rPr>
              <a:t>http://rpo.dolnyslask.pl/o-projekcie/dowiedz-sie-wiecej-o-rewitalizacji-2/</a:t>
            </a:r>
            <a:endParaRPr lang="pl-PL" sz="1600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xfrm>
            <a:off x="6876256" y="6165304"/>
            <a:ext cx="1728192" cy="432048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dirty="0" smtClean="0"/>
              <a:t>			 </a:t>
            </a:r>
            <a:fld id="{1B9D93B2-4911-4718-BF4D-ED3DDB03EE70}" type="slidenum">
              <a:rPr lang="pl-PL" altLang="pl-PL" smtClean="0"/>
              <a:pPr/>
              <a:t>10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8650567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23528" y="980728"/>
            <a:ext cx="8642350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l-PL" b="1" u="sng" dirty="0"/>
              <a:t>Zgodność projektu z projektem ujętym w programie rewitalizacji:</a:t>
            </a:r>
            <a:endParaRPr lang="pl-PL" b="1" dirty="0"/>
          </a:p>
          <a:p>
            <a:endParaRPr lang="pl-PL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Możliwe </a:t>
            </a:r>
            <a:r>
              <a:rPr lang="pl-PL" sz="1600" dirty="0"/>
              <a:t>jest</a:t>
            </a:r>
            <a:r>
              <a:rPr lang="pl-PL" sz="1600" b="1" dirty="0"/>
              <a:t> </a:t>
            </a:r>
            <a:r>
              <a:rPr lang="pl-PL" sz="1600" dirty="0"/>
              <a:t>przystąpienie partnerów do innego partnerstwa wykazanego wcześniej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programie rewitalizacji lub projektu indywidualnego wskazanego w programie </a:t>
            </a:r>
            <a:r>
              <a:rPr lang="pl-PL" sz="1600" dirty="0" smtClean="0"/>
              <a:t>rewitalizacji </a:t>
            </a:r>
            <a:r>
              <a:rPr lang="pl-PL" sz="1600" dirty="0"/>
              <a:t>tworząc nowe partnerstwo. </a:t>
            </a:r>
            <a:endParaRPr lang="pl-PL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Możliwe jest złożenie </a:t>
            </a:r>
            <a:r>
              <a:rPr lang="pl-PL" sz="1600" dirty="0"/>
              <a:t>wniosku </a:t>
            </a:r>
            <a:r>
              <a:rPr lang="pl-PL" sz="1600" dirty="0" smtClean="0"/>
              <a:t>o </a:t>
            </a:r>
            <a:r>
              <a:rPr lang="pl-PL" sz="1600" dirty="0"/>
              <a:t>dofinansowanie indywidualnie np. przez Wspólnotę, która wcześniej w programie rewitalizacji  była wpisana do projektu partnerskiego. </a:t>
            </a:r>
            <a:endParaRPr lang="pl-PL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Nie </a:t>
            </a:r>
            <a:r>
              <a:rPr lang="pl-PL" sz="1600" dirty="0"/>
              <a:t>ma </a:t>
            </a:r>
            <a:r>
              <a:rPr lang="pl-PL" sz="1600" dirty="0" smtClean="0"/>
              <a:t> </a:t>
            </a:r>
            <a:r>
              <a:rPr lang="pl-PL" sz="1600" dirty="0"/>
              <a:t>możliwości dołączenia i stworzenia projektu partnerskiego </a:t>
            </a:r>
            <a:r>
              <a:rPr lang="pl-PL" sz="1600" dirty="0" smtClean="0"/>
              <a:t>m.in. do </a:t>
            </a:r>
            <a:r>
              <a:rPr lang="pl-PL" sz="1600" dirty="0"/>
              <a:t>innej Wspólnoty Mieszkaniowej nie wymienionej wcześniej nigdzie w programie rewitalizacji.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</a:t>
            </a:r>
            <a:r>
              <a:rPr lang="pl-PL" sz="1600" dirty="0" smtClean="0"/>
              <a:t>e </a:t>
            </a:r>
            <a:r>
              <a:rPr lang="pl-PL" sz="1600" dirty="0"/>
              <a:t>wniosku o </a:t>
            </a:r>
            <a:r>
              <a:rPr lang="pl-PL" sz="1600" dirty="0" smtClean="0"/>
              <a:t>dofinansowanie należy </a:t>
            </a:r>
            <a:r>
              <a:rPr lang="pl-PL" sz="1600" dirty="0"/>
              <a:t>opisać zaistniałą sytuację (m.in. przyczyny takiej zmiany)</a:t>
            </a:r>
            <a:r>
              <a:rPr lang="pl-PL" sz="1600" b="1" dirty="0"/>
              <a:t>. </a:t>
            </a:r>
            <a:r>
              <a:rPr lang="pl-PL" sz="1600" dirty="0" smtClean="0"/>
              <a:t>Należy wskazać  </a:t>
            </a:r>
            <a:r>
              <a:rPr lang="pl-PL" sz="1600" dirty="0"/>
              <a:t>pierwotny projekt w  ramach którego wcześniej znajdował się przedmiotowy projekt w programie rewitalizacji  oraz ten do którego jest dopisywany.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 przypadku „podziału” partnerstwa należy </a:t>
            </a:r>
            <a:r>
              <a:rPr lang="pl-PL" sz="1600" dirty="0" smtClean="0"/>
              <a:t> </a:t>
            </a:r>
            <a:r>
              <a:rPr lang="pl-PL" sz="1600" dirty="0"/>
              <a:t>przedstawić sposób podziału całkowitego kosztu pierwotnego przy zmianie, między programem rewitalizacji a składanymi wnioskami.  </a:t>
            </a:r>
            <a:endParaRPr lang="pl-PL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Tytuł </a:t>
            </a:r>
            <a:r>
              <a:rPr lang="pl-PL" sz="1600" dirty="0"/>
              <a:t>projektu może ulec zmianie wobec zapisanego w programie rewitalizacji, jednakże w taki sposób, aby odzwierciedlał ogólny zakres projektu i jego lokalizację.</a:t>
            </a:r>
            <a:r>
              <a:rPr lang="pl-PL" sz="1600" b="1" dirty="0"/>
              <a:t> </a:t>
            </a:r>
            <a:r>
              <a:rPr lang="pl-PL" sz="1600" dirty="0"/>
              <a:t>Zakres realizowanych zadań </a:t>
            </a:r>
            <a:r>
              <a:rPr lang="pl-PL" sz="1600" u="sng" dirty="0"/>
              <a:t>nie może ulec zmianie (podział nie może wpłynąć na zmianę zaplanowanego zakresu prac dla poszczególnych podmiotów)</a:t>
            </a:r>
            <a:r>
              <a:rPr lang="pl-PL" sz="1600" dirty="0"/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Z</a:t>
            </a:r>
            <a:r>
              <a:rPr lang="pl-PL" sz="1600" dirty="0" smtClean="0"/>
              <a:t>akres </a:t>
            </a:r>
            <a:r>
              <a:rPr lang="pl-PL" sz="1600" dirty="0"/>
              <a:t>prac wskazany we wniosku o dofinansowanie nie może być większy niż wskazany wcześniej w programie rewitalizacji.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xfrm>
            <a:off x="6876256" y="6165304"/>
            <a:ext cx="1728192" cy="432048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dirty="0" smtClean="0"/>
              <a:t>			 </a:t>
            </a:r>
            <a:fld id="{1B9D93B2-4911-4718-BF4D-ED3DDB03EE70}" type="slidenum">
              <a:rPr lang="pl-PL" altLang="pl-PL" smtClean="0"/>
              <a:pPr/>
              <a:t>11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8973920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12</a:t>
            </a:fld>
            <a:endParaRPr lang="pl-PL" altLang="pl-PL" dirty="0"/>
          </a:p>
        </p:txBody>
      </p:sp>
      <p:sp>
        <p:nvSpPr>
          <p:cNvPr id="6" name="Prostokąt 5"/>
          <p:cNvSpPr/>
          <p:nvPr/>
        </p:nvSpPr>
        <p:spPr>
          <a:xfrm>
            <a:off x="395536" y="1124744"/>
            <a:ext cx="835292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l-PL" sz="1600" dirty="0"/>
          </a:p>
        </p:txBody>
      </p:sp>
      <p:sp>
        <p:nvSpPr>
          <p:cNvPr id="2" name="Prostokąt 1"/>
          <p:cNvSpPr/>
          <p:nvPr/>
        </p:nvSpPr>
        <p:spPr>
          <a:xfrm>
            <a:off x="323528" y="834444"/>
            <a:ext cx="8496944" cy="6569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l-PL" sz="1600" b="1" u="sng" dirty="0" smtClean="0"/>
              <a:t>Nie będą finansowane:</a:t>
            </a:r>
            <a:endParaRPr lang="pl-PL" sz="1600" u="sng" dirty="0" smtClean="0"/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200" b="1" dirty="0" smtClean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400" dirty="0" smtClean="0"/>
              <a:t>Wydatki </a:t>
            </a:r>
            <a:r>
              <a:rPr lang="pl-PL" sz="1400" dirty="0"/>
              <a:t>na części związane z  prowadzeniem działalności administracyjnej we wspieranych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w </a:t>
            </a:r>
            <a:r>
              <a:rPr lang="pl-PL" sz="1400" dirty="0"/>
              <a:t>projekcie budynkach/obiektach (schemat 6.3.A</a:t>
            </a:r>
            <a:r>
              <a:rPr lang="pl-PL" sz="1400" dirty="0" smtClean="0"/>
              <a:t>);</a:t>
            </a:r>
          </a:p>
          <a:p>
            <a:pPr algn="just"/>
            <a:endParaRPr lang="pl-PL" sz="1300" dirty="0" smtClean="0"/>
          </a:p>
          <a:p>
            <a:pPr algn="just"/>
            <a:r>
              <a:rPr lang="pl-PL" sz="1300" dirty="0" smtClean="0"/>
              <a:t>*Wydatki </a:t>
            </a:r>
            <a:r>
              <a:rPr lang="pl-PL" sz="1300" dirty="0"/>
              <a:t>kwalifikowalne nie obejmują wydatków ponoszonych na część związaną z prowadzeniem działalności administracyjnej. Dlatego należy określić procentowy udział powierzchni użytkowej związanej z prowadzeniem działalności administracyjnej w całkowitej powierzchni użytkowej budynku. Następnie należy wg uzyskanej proporcji obniżyć wydatki kwalifikowalne</a:t>
            </a:r>
            <a:r>
              <a:rPr lang="pl-PL" sz="1300" dirty="0" smtClean="0"/>
              <a:t>.</a:t>
            </a:r>
          </a:p>
          <a:p>
            <a:endParaRPr lang="pl-PL" sz="1400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400" dirty="0"/>
              <a:t>Wydatki na termomodernizację przekraczające 49% wartości całkowitych wydatków kwalifikowalnych na pojedynczy budynek w projekcie</a:t>
            </a:r>
            <a:r>
              <a:rPr lang="pl-PL" sz="1400" dirty="0" smtClean="0"/>
              <a:t>;</a:t>
            </a:r>
          </a:p>
          <a:p>
            <a:pPr lvl="0" algn="just"/>
            <a:endParaRPr lang="pl-PL" sz="1400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400" dirty="0" smtClean="0"/>
              <a:t>Wydatki </a:t>
            </a:r>
            <a:r>
              <a:rPr lang="pl-PL" sz="1400" dirty="0"/>
              <a:t>na projekty w zakresie kultury przekraczające 2 mln euro kosztów kwalifikowalnych</a:t>
            </a:r>
            <a:r>
              <a:rPr lang="pl-PL" sz="1400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 smtClean="0"/>
              <a:t>Wydatki </a:t>
            </a:r>
            <a:r>
              <a:rPr lang="pl-PL" sz="1400" dirty="0"/>
              <a:t>na uzbrojenie terenów </a:t>
            </a:r>
            <a:r>
              <a:rPr lang="pl-PL" sz="1400" dirty="0" smtClean="0"/>
              <a:t>inwestycyjnych;</a:t>
            </a:r>
          </a:p>
          <a:p>
            <a:pPr algn="just"/>
            <a:endParaRPr lang="pl-PL" sz="1300" dirty="0" smtClean="0"/>
          </a:p>
          <a:p>
            <a:pPr algn="just"/>
            <a:r>
              <a:rPr lang="pl-PL" sz="1300" dirty="0" smtClean="0"/>
              <a:t>*</a:t>
            </a:r>
            <a:r>
              <a:rPr lang="pl-PL" sz="1300" dirty="0"/>
              <a:t>Poprzez tereny inwestycyjne rozumie się wyłącznie tereny przeznaczone pod prowadzenie działalności gospodarczej (np. mogą to być tereny inwestycyjne zlokalizowane w strefach ekonomicznych czy też oferowane przez gminy i przeznaczone w miejscowym planie zagospodarowania przestrzennego pod działalność gospodarczą, w tym usługi turystyczne</a:t>
            </a:r>
            <a:r>
              <a:rPr lang="pl-PL" sz="1300" dirty="0" smtClean="0"/>
              <a:t>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3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dirty="0" smtClean="0"/>
              <a:t>Wydatki </a:t>
            </a:r>
            <a:r>
              <a:rPr lang="pl-PL" sz="1400" dirty="0"/>
              <a:t>na inwestycje drogowe, jeśli nie będą stanowiły elementu szerszej koncepcji związanej z rewitalizacją (fizyczną, gospodarczą i społeczną) i nie  będą stanowiły elementu lokalnego programu rewitalizacji</a:t>
            </a:r>
            <a:r>
              <a:rPr lang="pl-PL" sz="1400" dirty="0" smtClean="0"/>
              <a:t>;</a:t>
            </a:r>
          </a:p>
          <a:p>
            <a:pPr lvl="0"/>
            <a:endParaRPr lang="pl-PL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dirty="0" smtClean="0"/>
              <a:t>Wydatki </a:t>
            </a:r>
            <a:r>
              <a:rPr lang="pl-PL" sz="1400" dirty="0"/>
              <a:t>na inwestycje w drogi lokalne (gminne i powiatowe) na obszarach wiejskich</a:t>
            </a:r>
            <a:r>
              <a:rPr lang="pl-PL" sz="1400" dirty="0" smtClean="0"/>
              <a:t>;</a:t>
            </a:r>
          </a:p>
          <a:p>
            <a:pPr lvl="0"/>
            <a:endParaRPr lang="pl-PL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 smtClean="0"/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359656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13</a:t>
            </a:fld>
            <a:endParaRPr lang="pl-PL" altLang="pl-PL" dirty="0"/>
          </a:p>
        </p:txBody>
      </p:sp>
      <p:sp>
        <p:nvSpPr>
          <p:cNvPr id="6" name="Prostokąt 5"/>
          <p:cNvSpPr/>
          <p:nvPr/>
        </p:nvSpPr>
        <p:spPr>
          <a:xfrm>
            <a:off x="395536" y="1124744"/>
            <a:ext cx="835292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l-PL" sz="1600" dirty="0"/>
          </a:p>
        </p:txBody>
      </p:sp>
      <p:sp>
        <p:nvSpPr>
          <p:cNvPr id="2" name="Prostokąt 1"/>
          <p:cNvSpPr/>
          <p:nvPr/>
        </p:nvSpPr>
        <p:spPr>
          <a:xfrm>
            <a:off x="395536" y="834444"/>
            <a:ext cx="8568952" cy="622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200" b="1" dirty="0" smtClean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600" b="1" u="sng" dirty="0" smtClean="0"/>
              <a:t>Nie będą finansowane:</a:t>
            </a:r>
            <a:endParaRPr lang="pl-PL" sz="1600" u="sng" dirty="0" smtClean="0"/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200" b="1" dirty="0" smtClean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400" dirty="0"/>
              <a:t>Wydatki na budowę dróg jeśli  projekt nie będzie komplementarny ze wskazanym projektem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w </a:t>
            </a:r>
            <a:r>
              <a:rPr lang="pl-PL" sz="1400" dirty="0"/>
              <a:t>działaniu 1.3 RPO WD, schemat 1.3.A, dotyczącym zapewnienia przez wnioskodawcę dostępu do terenów inwestycyjnych</a:t>
            </a:r>
            <a:r>
              <a:rPr lang="pl-PL" sz="1400" dirty="0" smtClean="0"/>
              <a:t>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l-PL" sz="1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400" dirty="0"/>
              <a:t>Wydatki na zakup gruntu (zabudowanego i niezabudowanego) w projektach objętych pomocą publiczną, w tym częściowo objętych pomocą publiczną (tam gdzie występuje efekt zachęty).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l-PL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400" dirty="0" smtClean="0"/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400" b="1" dirty="0" smtClean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algn="just"/>
            <a:r>
              <a:rPr lang="pl-PL" b="1" u="sng" dirty="0"/>
              <a:t>Kategorie interwencji dla niniejszych konkursów (zakres interwencji dominujący</a:t>
            </a:r>
            <a:r>
              <a:rPr lang="pl-PL" b="1" u="sng" dirty="0" smtClean="0"/>
              <a:t>):</a:t>
            </a:r>
          </a:p>
          <a:p>
            <a:pPr algn="just"/>
            <a:endParaRPr lang="pl-PL" dirty="0"/>
          </a:p>
          <a:p>
            <a:pPr algn="just"/>
            <a:r>
              <a:rPr lang="pl-PL" b="1" dirty="0"/>
              <a:t>034</a:t>
            </a:r>
            <a:r>
              <a:rPr lang="pl-PL" dirty="0"/>
              <a:t> </a:t>
            </a:r>
            <a:r>
              <a:rPr lang="pl-PL" b="1" dirty="0"/>
              <a:t>Inne drogi przebudowane lub zmodernizowane (autostrady, drogi krajowe, regionalne lub lokalne) </a:t>
            </a:r>
            <a:endParaRPr lang="pl-PL" b="1" dirty="0" smtClean="0"/>
          </a:p>
          <a:p>
            <a:pPr algn="just"/>
            <a:endParaRPr lang="pl-PL" dirty="0"/>
          </a:p>
          <a:p>
            <a:pPr algn="just"/>
            <a:r>
              <a:rPr lang="pl-PL" b="1" dirty="0"/>
              <a:t>055</a:t>
            </a:r>
            <a:r>
              <a:rPr lang="pl-PL" dirty="0"/>
              <a:t> </a:t>
            </a:r>
            <a:r>
              <a:rPr lang="pl-PL" b="1" dirty="0"/>
              <a:t>Pozostała infrastruktura społeczna przyczyniająca się do rozwoju regionalnego i lokalnego.</a:t>
            </a:r>
            <a:endParaRPr lang="pl-PL" dirty="0"/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400" b="1" dirty="0" smtClean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400" b="1" dirty="0" smtClean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46369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14</a:t>
            </a:fld>
            <a:endParaRPr lang="pl-PL" altLang="pl-PL" dirty="0"/>
          </a:p>
        </p:txBody>
      </p:sp>
      <p:sp>
        <p:nvSpPr>
          <p:cNvPr id="3" name="Prostokąt 2"/>
          <p:cNvSpPr/>
          <p:nvPr/>
        </p:nvSpPr>
        <p:spPr>
          <a:xfrm>
            <a:off x="578903" y="1060901"/>
            <a:ext cx="8025545" cy="6444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600" b="1" u="sng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1600" b="1" u="sng" dirty="0" smtClean="0">
                <a:latin typeface="Arial" pitchFamily="34" charset="0"/>
                <a:cs typeface="Arial" pitchFamily="34" charset="0"/>
              </a:rPr>
              <a:t>Typy beneficjentów:</a:t>
            </a:r>
          </a:p>
          <a:p>
            <a:endParaRPr lang="pl-PL" sz="1600" b="1" u="sng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sz="1600" dirty="0"/>
              <a:t>O dofinansowanie w ramach konkursu mogą ubiegać się następujące typy beneficjentów realizujących projekt na obszarze jednego z OSI:</a:t>
            </a:r>
          </a:p>
          <a:p>
            <a:r>
              <a:rPr lang="pl-PL" sz="1600" dirty="0"/>
              <a:t> 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100"/>
              <a:buFont typeface="Symbol"/>
              <a:buChar char=""/>
            </a:pPr>
            <a:r>
              <a:rPr lang="pl-PL" sz="1600" dirty="0" smtClean="0">
                <a:solidFill>
                  <a:srgbClr val="000000"/>
                </a:solidFill>
                <a:latin typeface="Calibri"/>
                <a:ea typeface="Times New Roman"/>
                <a:cs typeface="Arial"/>
              </a:rPr>
              <a:t>jednostki </a:t>
            </a:r>
            <a:r>
              <a:rPr lang="pl-PL" sz="1600" dirty="0">
                <a:solidFill>
                  <a:srgbClr val="000000"/>
                </a:solidFill>
                <a:latin typeface="Calibri"/>
                <a:ea typeface="Times New Roman"/>
                <a:cs typeface="Arial"/>
              </a:rPr>
              <a:t>samorządu terytorialnego, ich związki i stowarzyszenia;</a:t>
            </a:r>
            <a:endParaRPr lang="pl-PL" sz="16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100"/>
              <a:buFont typeface="Symbol"/>
              <a:buChar char=""/>
            </a:pPr>
            <a:r>
              <a:rPr lang="pl-PL" sz="1600" dirty="0">
                <a:solidFill>
                  <a:srgbClr val="000000"/>
                </a:solidFill>
                <a:latin typeface="Calibri"/>
                <a:ea typeface="Times New Roman"/>
                <a:cs typeface="Arial"/>
              </a:rPr>
              <a:t>jednostki organizacyjne </a:t>
            </a:r>
            <a:r>
              <a:rPr lang="pl-PL" sz="1600" dirty="0" err="1">
                <a:solidFill>
                  <a:srgbClr val="000000"/>
                </a:solidFill>
                <a:latin typeface="Calibri"/>
                <a:ea typeface="Times New Roman"/>
                <a:cs typeface="Arial"/>
              </a:rPr>
              <a:t>jst</a:t>
            </a:r>
            <a:r>
              <a:rPr lang="pl-PL" sz="1600" dirty="0">
                <a:solidFill>
                  <a:srgbClr val="000000"/>
                </a:solidFill>
                <a:latin typeface="Calibri"/>
                <a:ea typeface="Times New Roman"/>
                <a:cs typeface="Arial"/>
              </a:rPr>
              <a:t>;</a:t>
            </a:r>
            <a:endParaRPr lang="pl-PL" sz="16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100"/>
              <a:buFont typeface="Symbol"/>
              <a:buChar char=""/>
            </a:pPr>
            <a:r>
              <a:rPr lang="pl-PL" sz="1600" dirty="0">
                <a:latin typeface="Calibri"/>
                <a:ea typeface="Times New Roman"/>
                <a:cs typeface="Arial"/>
              </a:rPr>
              <a:t>jednostki sektora finansów publicznych, inne niż wymienione powyżej</a:t>
            </a:r>
            <a:r>
              <a:rPr lang="pl-PL" sz="1600" dirty="0">
                <a:solidFill>
                  <a:srgbClr val="000000"/>
                </a:solidFill>
                <a:latin typeface="Calibri"/>
                <a:ea typeface="Times New Roman"/>
                <a:cs typeface="Arial"/>
              </a:rPr>
              <a:t>;</a:t>
            </a:r>
            <a:endParaRPr lang="pl-PL" sz="16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100"/>
              <a:buFont typeface="Symbol"/>
              <a:buChar char=""/>
            </a:pPr>
            <a:r>
              <a:rPr lang="pl-PL" sz="1600" dirty="0">
                <a:solidFill>
                  <a:srgbClr val="000000"/>
                </a:solidFill>
                <a:latin typeface="Calibri"/>
                <a:ea typeface="Times New Roman"/>
                <a:cs typeface="Arial"/>
              </a:rPr>
              <a:t>wspólnoty i spółdzielnie mieszkaniowe;</a:t>
            </a:r>
            <a:endParaRPr lang="pl-PL" sz="16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100"/>
              <a:buFont typeface="Symbol"/>
              <a:buChar char=""/>
            </a:pPr>
            <a:r>
              <a:rPr lang="pl-PL" sz="1600" dirty="0">
                <a:solidFill>
                  <a:srgbClr val="000000"/>
                </a:solidFill>
                <a:latin typeface="Calibri"/>
                <a:ea typeface="Times New Roman"/>
                <a:cs typeface="Arial"/>
              </a:rPr>
              <a:t>towarzystwa budownictwa społecznego;</a:t>
            </a:r>
            <a:endParaRPr lang="pl-PL" sz="16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100"/>
              <a:buFont typeface="Symbol"/>
              <a:buChar char=""/>
            </a:pPr>
            <a:r>
              <a:rPr lang="pl-PL" sz="1600" dirty="0">
                <a:solidFill>
                  <a:srgbClr val="000000"/>
                </a:solidFill>
                <a:latin typeface="Calibri"/>
                <a:ea typeface="Times New Roman"/>
                <a:cs typeface="Arial"/>
              </a:rPr>
              <a:t>organizacje pozarządowe;</a:t>
            </a:r>
            <a:endParaRPr lang="pl-PL" sz="16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100"/>
              <a:buFont typeface="Symbol"/>
              <a:buChar char=""/>
            </a:pPr>
            <a:r>
              <a:rPr lang="pl-PL" sz="16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kościoły, związki wyznaniowe oraz osoby prawne kościołów i związków wyznaniowych;</a:t>
            </a:r>
            <a:endParaRPr lang="pl-PL" sz="16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100"/>
              <a:buFont typeface="Symbol"/>
              <a:buChar char=""/>
            </a:pPr>
            <a:r>
              <a:rPr lang="pl-PL" sz="16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instytucje kultury;</a:t>
            </a:r>
            <a:endParaRPr lang="pl-PL" sz="16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100"/>
              <a:buFont typeface="Symbol"/>
              <a:buChar char=""/>
            </a:pPr>
            <a:r>
              <a:rPr lang="pl-PL" sz="16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LGD;</a:t>
            </a:r>
            <a:endParaRPr lang="pl-PL" sz="16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100"/>
              <a:buFont typeface="Symbol"/>
              <a:buChar char=""/>
            </a:pPr>
            <a:r>
              <a:rPr lang="pl-PL" sz="16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zakłady lecznictwa </a:t>
            </a:r>
            <a:r>
              <a:rPr lang="pl-PL" sz="1600" dirty="0" smtClean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uzdrowiskowego;</a:t>
            </a:r>
            <a:endParaRPr lang="pl-PL" sz="1600" dirty="0" smtClean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100"/>
              <a:buFont typeface="Symbol"/>
              <a:buChar char=""/>
            </a:pPr>
            <a:r>
              <a:rPr lang="pl-PL" sz="1600" dirty="0" smtClean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podmioty lecznicze.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SzPts val="1100"/>
            </a:pPr>
            <a:endParaRPr lang="pl-PL" sz="1600" dirty="0">
              <a:solidFill>
                <a:srgbClr val="000000"/>
              </a:solidFill>
              <a:latin typeface="Calibri"/>
              <a:ea typeface="Times New Roman"/>
              <a:cs typeface="Arial"/>
            </a:endParaRPr>
          </a:p>
          <a:p>
            <a:endParaRPr lang="pl-PL" sz="1600" dirty="0" smtClean="0"/>
          </a:p>
          <a:p>
            <a:pPr algn="just"/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l-PL" sz="1400" dirty="0" smtClean="0"/>
          </a:p>
          <a:p>
            <a:endParaRPr lang="pl-PL" sz="1600" dirty="0" smtClean="0"/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23692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15</a:t>
            </a:fld>
            <a:endParaRPr lang="pl-PL" altLang="pl-PL"/>
          </a:p>
        </p:txBody>
      </p:sp>
      <p:sp>
        <p:nvSpPr>
          <p:cNvPr id="3" name="Prostokąt 2"/>
          <p:cNvSpPr/>
          <p:nvPr/>
        </p:nvSpPr>
        <p:spPr>
          <a:xfrm>
            <a:off x="827584" y="1443841"/>
            <a:ext cx="74168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b="1" u="sng" dirty="0" smtClean="0">
                <a:solidFill>
                  <a:prstClr val="black"/>
                </a:solidFill>
              </a:rPr>
              <a:t>Partnerstwo:</a:t>
            </a:r>
          </a:p>
          <a:p>
            <a:pPr lvl="0" algn="just"/>
            <a:endParaRPr lang="pl-PL" sz="1600" dirty="0">
              <a:solidFill>
                <a:prstClr val="black"/>
              </a:solidFill>
            </a:endParaRPr>
          </a:p>
          <a:p>
            <a:pPr lvl="0" algn="just"/>
            <a:r>
              <a:rPr lang="pl-PL" sz="1600" dirty="0" smtClean="0">
                <a:solidFill>
                  <a:prstClr val="black"/>
                </a:solidFill>
              </a:rPr>
              <a:t>Jako </a:t>
            </a:r>
            <a:r>
              <a:rPr lang="pl-PL" sz="1600" b="1" dirty="0">
                <a:solidFill>
                  <a:prstClr val="black"/>
                </a:solidFill>
              </a:rPr>
              <a:t>partnerzy</a:t>
            </a:r>
            <a:r>
              <a:rPr lang="pl-PL" sz="1600" dirty="0">
                <a:solidFill>
                  <a:prstClr val="black"/>
                </a:solidFill>
              </a:rPr>
              <a:t> występować  mogą  tylko podmioty wskazane jako beneficjenci.</a:t>
            </a:r>
          </a:p>
          <a:p>
            <a:pPr lvl="0"/>
            <a:endParaRPr lang="pl-PL" sz="1600" dirty="0">
              <a:solidFill>
                <a:prstClr val="black"/>
              </a:solidFill>
            </a:endParaRPr>
          </a:p>
          <a:p>
            <a:pPr lvl="0" algn="just"/>
            <a:r>
              <a:rPr lang="pl-PL" sz="1600" dirty="0">
                <a:solidFill>
                  <a:prstClr val="black"/>
                </a:solidFill>
                <a:ea typeface="TTE1ABE920t00"/>
                <a:cs typeface="Arial"/>
              </a:rPr>
              <a:t>Należy pamiętać, iż zgodnie z art. 33, ust. 6 ustawy wdrożeniowej, porozumienie lub umowa o partnerstwie nie mogą być zawarte pomiędzy podmiotami powiązanymi w rozumieniu załącznika I do rozporządzenia Komisji (UE nr 651/2014 z dnia 17 czerwca 2014 r. uznającego niektóre rodzaje pomocy za zgodne z rynkiem wewnętrznym w zastosowaniu art. 107 i 108 Traktatu (Dz. Urz. UE L 187 z 26.06.2014, str.1).</a:t>
            </a:r>
          </a:p>
          <a:p>
            <a:pPr lvl="0" algn="just"/>
            <a:endParaRPr lang="pl-PL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l-PL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Udział partnerów i wniesienie zasobów ludzkich, organizacyjnych, technicznych lub finansowych, a także potencjału społecznego musi być adekwatny do celu projektu. </a:t>
            </a:r>
          </a:p>
        </p:txBody>
      </p:sp>
    </p:spTree>
    <p:extLst>
      <p:ext uri="{BB962C8B-B14F-4D97-AF65-F5344CB8AC3E}">
        <p14:creationId xmlns:p14="http://schemas.microsoft.com/office/powerpoint/2010/main" val="33269133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16</a:t>
            </a:fld>
            <a:endParaRPr lang="pl-PL" altLang="pl-PL"/>
          </a:p>
        </p:txBody>
      </p:sp>
      <p:sp>
        <p:nvSpPr>
          <p:cNvPr id="6" name="Prostokąt 5"/>
          <p:cNvSpPr/>
          <p:nvPr/>
        </p:nvSpPr>
        <p:spPr>
          <a:xfrm>
            <a:off x="425560" y="980727"/>
            <a:ext cx="8497638" cy="71096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pl-PL" sz="16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Minimalna </a:t>
            </a:r>
            <a:r>
              <a:rPr lang="pl-PL" sz="16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całkowita wartość projektu</a:t>
            </a:r>
            <a:r>
              <a:rPr lang="pl-PL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pl-PL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l-PL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sz="1600" dirty="0"/>
              <a:t>Minimalna wartość projektu: 100 tys. PLN</a:t>
            </a:r>
          </a:p>
          <a:p>
            <a:pPr lvl="0" algn="just">
              <a:spcAft>
                <a:spcPts val="0"/>
              </a:spcAft>
            </a:pPr>
            <a:endParaRPr lang="pl-PL" sz="1600" b="1" u="sng" dirty="0" smtClean="0"/>
          </a:p>
          <a:p>
            <a:pPr lvl="0" algn="just">
              <a:spcAft>
                <a:spcPts val="0"/>
              </a:spcAft>
            </a:pPr>
            <a:r>
              <a:rPr lang="pl-PL" sz="1600" b="1" u="sng" dirty="0" smtClean="0"/>
              <a:t>Maksymalny dopuszczalny </a:t>
            </a:r>
            <a:r>
              <a:rPr lang="pl-PL" sz="16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poziom </a:t>
            </a:r>
            <a:r>
              <a:rPr lang="pl-PL" sz="16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dofinansowania UE na poziomie projektu wynosi: </a:t>
            </a:r>
          </a:p>
          <a:p>
            <a:pPr algn="just"/>
            <a:r>
              <a:rPr lang="pl-PL" sz="1600" dirty="0"/>
              <a:t> 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l-PL" sz="1600" dirty="0" smtClean="0"/>
              <a:t>w </a:t>
            </a:r>
            <a:r>
              <a:rPr lang="pl-PL" sz="1600" dirty="0"/>
              <a:t>przypadku projektu nieobjętego pomocą publiczną – maksymalnie 85% kosztów </a:t>
            </a:r>
            <a:r>
              <a:rPr lang="pl-PL" sz="1600" dirty="0" smtClean="0"/>
              <a:t>kwalifikowalnych;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l-PL" sz="1600" dirty="0" smtClean="0"/>
              <a:t>w </a:t>
            </a:r>
            <a:r>
              <a:rPr lang="pl-PL" sz="1600" dirty="0"/>
              <a:t>przypadku projektu objętego pomocą publiczną – w wysokości wynikającej z reguł pomocy publicznej ale nie więcej niż 85</a:t>
            </a:r>
            <a:r>
              <a:rPr lang="pl-PL" sz="1600" dirty="0" smtClean="0"/>
              <a:t>%;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l-PL" sz="1600" dirty="0" smtClean="0"/>
              <a:t>w </a:t>
            </a:r>
            <a:r>
              <a:rPr lang="pl-PL" sz="1600" dirty="0"/>
              <a:t>przypadku projektu objętego pomocą de minimis, maksymalny poziom dofinansowania wyniesie 85% ale nie więcej niż równowartość 200 000 euro dla podmiotu na 3 lata </a:t>
            </a:r>
            <a:r>
              <a:rPr lang="pl-PL" sz="1600" dirty="0" smtClean="0"/>
              <a:t>podatkowe;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l-PL" sz="1600" dirty="0" smtClean="0"/>
              <a:t>w </a:t>
            </a:r>
            <a:r>
              <a:rPr lang="pl-PL" sz="1600" dirty="0"/>
              <a:t>przypadku projektu generującego dochód, dla którego dokonano wyliczenia luki finansowej – zgodnie z wyliczeniem ale nie więcej niż </a:t>
            </a:r>
            <a:r>
              <a:rPr lang="pl-PL" sz="1600" dirty="0" smtClean="0"/>
              <a:t>85%;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l-PL" sz="1600" dirty="0" smtClean="0"/>
              <a:t>w </a:t>
            </a:r>
            <a:r>
              <a:rPr lang="pl-PL" sz="1600" dirty="0"/>
              <a:t>przypadku projektu częściowo objętego pomocą publiczną, w części nie objętej tą pomocą, jeśli dla tej części dokonano wyliczenia luki finansowej – zgodnie z wyliczeniem ale nie więcej niż 85%, dla części objętej pomocą publiczną – w wysokości wynikającej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z </a:t>
            </a:r>
            <a:r>
              <a:rPr lang="pl-PL" sz="1600" dirty="0"/>
              <a:t>reguł pomocy publicznej ale nie więcej niż 85</a:t>
            </a:r>
            <a:r>
              <a:rPr lang="pl-PL" sz="1600" dirty="0" smtClean="0"/>
              <a:t>%;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l-PL" sz="1600" dirty="0" smtClean="0"/>
              <a:t>dla </a:t>
            </a:r>
            <a:r>
              <a:rPr lang="pl-PL" sz="1600" dirty="0"/>
              <a:t>projektu generującego dochód, w którym </a:t>
            </a:r>
            <a:r>
              <a:rPr lang="pl-PL" sz="1600" dirty="0" smtClean="0"/>
              <a:t>występuje </a:t>
            </a:r>
            <a:r>
              <a:rPr lang="pl-PL" sz="1600" dirty="0"/>
              <a:t>pomoc publiczna </a:t>
            </a:r>
            <a:r>
              <a:rPr lang="pl-PL" sz="1600" dirty="0" smtClean="0"/>
              <a:t>nie wymieniona </a:t>
            </a:r>
            <a:r>
              <a:rPr lang="pl-PL" sz="1600" dirty="0"/>
              <a:t>w art. 61 ust. 8 rozporządzenia ogólnego, wartość dofinansowania wyliczona za pomocą luki finansowej nie może przekroczyć poziomu wynikającego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z </a:t>
            </a:r>
            <a:r>
              <a:rPr lang="pl-PL" sz="1600" dirty="0"/>
              <a:t>zasad pomocy publicznej i nie więcej niż 85%.</a:t>
            </a:r>
            <a:endParaRPr lang="pl-PL" sz="1600" dirty="0" smtClean="0">
              <a:solidFill>
                <a:srgbClr val="000000"/>
              </a:solidFill>
              <a:latin typeface="+mj-lt"/>
              <a:ea typeface="Calibri"/>
              <a:cs typeface="Calibri"/>
            </a:endParaRPr>
          </a:p>
          <a:p>
            <a:pPr marL="285750" lvl="0" indent="-285750" algn="just">
              <a:spcAft>
                <a:spcPts val="0"/>
              </a:spcAft>
              <a:buFontTx/>
              <a:buChar char="-"/>
            </a:pPr>
            <a:endParaRPr lang="pl-PL" sz="1600" dirty="0">
              <a:solidFill>
                <a:srgbClr val="000000"/>
              </a:solidFill>
              <a:latin typeface="+mj-lt"/>
              <a:ea typeface="Calibri"/>
              <a:cs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pl-PL" sz="2000" dirty="0" smtClean="0">
              <a:solidFill>
                <a:srgbClr val="000000"/>
              </a:solidFill>
              <a:latin typeface="+mj-lt"/>
              <a:ea typeface="Calibri"/>
              <a:cs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pl-PL" sz="20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0571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17</a:t>
            </a:fld>
            <a:endParaRPr lang="pl-PL" altLang="pl-PL"/>
          </a:p>
        </p:txBody>
      </p:sp>
      <p:sp>
        <p:nvSpPr>
          <p:cNvPr id="6" name="Prostokąt 5"/>
          <p:cNvSpPr/>
          <p:nvPr/>
        </p:nvSpPr>
        <p:spPr>
          <a:xfrm>
            <a:off x="425560" y="980727"/>
            <a:ext cx="849763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400" b="1" dirty="0" smtClean="0"/>
          </a:p>
          <a:p>
            <a:endParaRPr lang="pl-PL" sz="1400" b="1" dirty="0" smtClean="0"/>
          </a:p>
          <a:p>
            <a:endParaRPr lang="pl-PL" sz="2000" b="1" dirty="0" smtClean="0"/>
          </a:p>
          <a:p>
            <a:endParaRPr lang="pl-PL" sz="2000" b="1" dirty="0" smtClean="0"/>
          </a:p>
          <a:p>
            <a:endParaRPr lang="pl-PL" sz="2000" b="1" dirty="0" smtClean="0"/>
          </a:p>
          <a:p>
            <a:r>
              <a:rPr lang="pl-PL" sz="2000" b="1" dirty="0" smtClean="0"/>
              <a:t> </a:t>
            </a:r>
            <a:endParaRPr lang="pl-PL" sz="2000" dirty="0" smtClean="0">
              <a:solidFill>
                <a:srgbClr val="000000"/>
              </a:solidFill>
              <a:latin typeface="+mj-lt"/>
              <a:ea typeface="Calibri"/>
              <a:cs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pl-PL" sz="20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3200" dirty="0">
              <a:solidFill>
                <a:prstClr val="black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425560" y="992491"/>
            <a:ext cx="8538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dirty="0"/>
              <a:t>W przypadku projektów częściowo objętych pomocą publiczną powyższe zasady stosuje się do każdej z części, co oznacza, że poziom dofinansowania projektu określa się oddzielnie dla każdej części. </a:t>
            </a:r>
            <a:endParaRPr lang="pl-PL" sz="1600" dirty="0" smtClean="0"/>
          </a:p>
          <a:p>
            <a:pPr algn="just"/>
            <a:r>
              <a:rPr lang="pl-PL" sz="1600" dirty="0" smtClean="0"/>
              <a:t>W </a:t>
            </a:r>
            <a:r>
              <a:rPr lang="pl-PL" sz="1600" dirty="0"/>
              <a:t>takim przypadku łączny poziom maksymalnego dofinansowania w projekcie może być wyższy niż wynikający z reguł pomocy publicznej (ale nie więcej niż 85</a:t>
            </a:r>
            <a:r>
              <a:rPr lang="pl-PL" sz="1600" dirty="0" smtClean="0"/>
              <a:t>%).</a:t>
            </a:r>
          </a:p>
          <a:p>
            <a:endParaRPr lang="pl-PL" sz="1600" dirty="0"/>
          </a:p>
          <a:p>
            <a:pPr algn="just"/>
            <a:r>
              <a:rPr lang="pl-PL" sz="1600" dirty="0"/>
              <a:t>Na podstawie zapisów Kontraktu Terytorialnego, projekty rewitalizacyjne (ujęte na dzień składania wniosku o dofinansowanie w obowiązującym programie rewitalizacji znajdującym się w prowadzonym przez IZ RPO WD wykazie pozytywnie zweryfikowanych programów rewitalizacji) mogą otrzymać dodatkowy wkład z Budżetu Państwa tytułem uzupełnienia wkładu krajowego, za wyjątkiem projektów objętych regułami pomocy publicznej lub projektów generujących dochód w rozumieniu art. 61 rozporządzenia nr 1303/2013. </a:t>
            </a:r>
            <a:endParaRPr lang="pl-PL" sz="1600" dirty="0" smtClean="0"/>
          </a:p>
          <a:p>
            <a:pPr algn="just"/>
            <a:r>
              <a:rPr lang="pl-PL" sz="1600" dirty="0" smtClean="0"/>
              <a:t>Decyzja </a:t>
            </a:r>
            <a:r>
              <a:rPr lang="pl-PL" sz="1600" dirty="0"/>
              <a:t>o wkładzie z Budżetu Państwa zostanie podjęta na etapie rozstrzygnięcia konkursu. </a:t>
            </a:r>
            <a:endParaRPr lang="pl-PL" sz="1600" dirty="0" smtClean="0"/>
          </a:p>
          <a:p>
            <a:pPr algn="just"/>
            <a:endParaRPr lang="pl-PL" sz="1600" dirty="0" smtClean="0"/>
          </a:p>
          <a:p>
            <a:pPr algn="just"/>
            <a:endParaRPr lang="pl-PL" sz="1600" dirty="0"/>
          </a:p>
          <a:p>
            <a:pPr algn="just"/>
            <a:r>
              <a:rPr lang="pl-PL" sz="1600" b="1" u="sng" dirty="0" smtClean="0"/>
              <a:t>Minimalny wkład własny beneficjenta:  </a:t>
            </a:r>
          </a:p>
          <a:p>
            <a:pPr algn="just"/>
            <a:endParaRPr lang="pl-PL" sz="1600" dirty="0" smtClean="0"/>
          </a:p>
          <a:p>
            <a:pPr algn="just"/>
            <a:r>
              <a:rPr lang="pl-PL" sz="1600" dirty="0" smtClean="0"/>
              <a:t>Wkład </a:t>
            </a:r>
            <a:r>
              <a:rPr lang="pl-PL" sz="1600" dirty="0"/>
              <a:t>własny beneficjenta na poziomie projektu  wynosi co najmniej 15%, a w przypadku projektu objętego pomocą publiczną – w wysokości wynikającej z reguł pomocy publicznej.</a:t>
            </a:r>
          </a:p>
          <a:p>
            <a:pPr algn="just"/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0970571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18</a:t>
            </a:fld>
            <a:endParaRPr lang="pl-PL" altLang="pl-PL"/>
          </a:p>
        </p:txBody>
      </p:sp>
      <p:sp>
        <p:nvSpPr>
          <p:cNvPr id="6" name="Prostokąt 5"/>
          <p:cNvSpPr/>
          <p:nvPr/>
        </p:nvSpPr>
        <p:spPr>
          <a:xfrm>
            <a:off x="425560" y="908720"/>
            <a:ext cx="8497638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u="sng" dirty="0" smtClean="0"/>
              <a:t>Kwestie dotyczące pomocy publicznej/pomoc de </a:t>
            </a:r>
            <a:r>
              <a:rPr lang="pl-PL" sz="1600" b="1" u="sng" dirty="0" err="1" smtClean="0"/>
              <a:t>minimis</a:t>
            </a:r>
            <a:r>
              <a:rPr lang="pl-PL" sz="1600" b="1" u="sng" dirty="0" smtClean="0"/>
              <a:t>:</a:t>
            </a:r>
          </a:p>
          <a:p>
            <a:endParaRPr lang="pl-PL" sz="1600" b="1" dirty="0" smtClean="0"/>
          </a:p>
          <a:p>
            <a:pPr algn="just"/>
            <a:r>
              <a:rPr lang="pl-PL" sz="1600" dirty="0"/>
              <a:t>W niniejszym naborze występowanie pomocy publicznej zależy od typu wnioskodawcy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i </a:t>
            </a:r>
            <a:r>
              <a:rPr lang="pl-PL" sz="1600" dirty="0"/>
              <a:t>zakresu projektu.</a:t>
            </a:r>
          </a:p>
          <a:p>
            <a:pPr algn="just"/>
            <a:r>
              <a:rPr lang="pl-PL" sz="1600" dirty="0"/>
              <a:t>Wystąpienie pomocy publicznej – należy każdorazowo badać indywidualnie (obowiązek taki ciąży po stronie wnioskodawcy).  </a:t>
            </a:r>
          </a:p>
          <a:p>
            <a:pPr algn="just"/>
            <a:endParaRPr lang="pl-PL" sz="1600" dirty="0" smtClean="0"/>
          </a:p>
          <a:p>
            <a:pPr algn="just"/>
            <a:r>
              <a:rPr lang="pl-PL" sz="1600" dirty="0" smtClean="0"/>
              <a:t>Istnieje </a:t>
            </a:r>
            <a:r>
              <a:rPr lang="pl-PL" sz="1600" dirty="0"/>
              <a:t>możliwość realizacji projektów „mieszanych”, tzn. objętych w części pomocą publiczną (tj. w zakresie w jakim dot. działalności gospodarczej wnioskodawcy) a w części wsparciem niestanowiącym pomocy (tj. w zakresie prowadzonej działalności niegospodarczej). </a:t>
            </a:r>
          </a:p>
          <a:p>
            <a:pPr algn="just"/>
            <a:r>
              <a:rPr lang="pl-PL" sz="1600" dirty="0"/>
              <a:t>Dotyczy to wyłącznie takich projektów, gdzie istnieje możliwość wyodrębnienia elementów projektu przyporządkowanych do działalności gospodarczej i niegospodarczej wnioskodawcy. </a:t>
            </a:r>
            <a:endParaRPr lang="pl-PL" sz="1600" dirty="0" smtClean="0"/>
          </a:p>
          <a:p>
            <a:pPr algn="just"/>
            <a:endParaRPr lang="pl-PL" sz="1600" dirty="0"/>
          </a:p>
          <a:p>
            <a:pPr algn="just"/>
            <a:r>
              <a:rPr lang="pl-PL" sz="1600" dirty="0"/>
              <a:t>W przypadku zastosowania zapisów Rozporządzenia Komisji (UE) nr 651/2014 z 17 czerwca 2014 roku uznające niektóre rodzaje pomocy za zgodne z rynkiem wewnętrznym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zastosowaniu art. 107 i 108 Traktatu,  konieczne jest spełnienie wszystkich warunków określonych w tym rozporządzeniu, np.  „efektu zachęty” (czyli rozpoczęcie realizacji projektu po złożeniu wniosku o dofinansowanie).</a:t>
            </a:r>
          </a:p>
          <a:p>
            <a:pPr algn="just"/>
            <a:r>
              <a:rPr lang="pl-PL" sz="1600" dirty="0"/>
              <a:t>W przypadku projektów „mieszanych” konieczność spełnienia „efektu zachęty” oznacza rozpoczęcie realizacji części projektu objętej pomocą publiczną po złożeniu wniosku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o </a:t>
            </a:r>
            <a:r>
              <a:rPr lang="pl-PL" sz="1600" dirty="0"/>
              <a:t>dofinansowanie</a:t>
            </a:r>
            <a:r>
              <a:rPr lang="pl-PL" sz="1400" dirty="0"/>
              <a:t>.</a:t>
            </a:r>
          </a:p>
          <a:p>
            <a:endParaRPr lang="pl-PL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0304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19</a:t>
            </a:fld>
            <a:endParaRPr lang="pl-PL" altLang="pl-PL"/>
          </a:p>
        </p:txBody>
      </p:sp>
      <p:sp>
        <p:nvSpPr>
          <p:cNvPr id="6" name="Prostokąt 5"/>
          <p:cNvSpPr/>
          <p:nvPr/>
        </p:nvSpPr>
        <p:spPr>
          <a:xfrm>
            <a:off x="428319" y="1124744"/>
            <a:ext cx="849763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u="sng" dirty="0" smtClean="0"/>
              <a:t>Kwestie dotyczące pomocy publicznej/pomoc de </a:t>
            </a:r>
            <a:r>
              <a:rPr lang="pl-PL" sz="1600" b="1" u="sng" dirty="0" err="1" smtClean="0"/>
              <a:t>minimis</a:t>
            </a:r>
            <a:r>
              <a:rPr lang="pl-PL" sz="1600" b="1" u="sng" dirty="0" smtClean="0"/>
              <a:t>:</a:t>
            </a:r>
          </a:p>
          <a:p>
            <a:pPr algn="just"/>
            <a:endParaRPr lang="pl-PL" sz="1400" dirty="0" smtClean="0">
              <a:solidFill>
                <a:prstClr val="black"/>
              </a:solidFill>
            </a:endParaRPr>
          </a:p>
          <a:p>
            <a:pPr algn="just"/>
            <a:r>
              <a:rPr lang="pl-PL" sz="1400" dirty="0"/>
              <a:t>W przypadku stwierdzenia przez wnioskodawcę występowania pomocy publicznej w projekcie, znajdą zastosowanie właściwe przepisy prawa wspólnotowego i krajowego dotyczące zasad udzielania tej pomocy, obowiązujące w momencie udzielania </a:t>
            </a:r>
            <a:r>
              <a:rPr lang="pl-PL" sz="1400" dirty="0" smtClean="0"/>
              <a:t>wsparcia.</a:t>
            </a:r>
            <a:endParaRPr lang="pl-PL" sz="1400" dirty="0"/>
          </a:p>
          <a:p>
            <a:pPr algn="just"/>
            <a:r>
              <a:rPr lang="pl-PL" sz="1400" dirty="0"/>
              <a:t>- Rozporządzenie Komisji (UE) nr 651/2014 z dn. 17 czerwca 2014. uznające niektóre rodzaje pomocy za zgodne z rynkiem wewnętrznym w zastosowaniu art. 107 i 108 Traktatu [GBER]:</a:t>
            </a:r>
          </a:p>
          <a:p>
            <a:pPr lvl="0" algn="just"/>
            <a:r>
              <a:rPr lang="pl-PL" sz="1400" dirty="0"/>
              <a:t>art</a:t>
            </a:r>
            <a:r>
              <a:rPr lang="pl-PL" sz="1400" dirty="0" smtClean="0"/>
              <a:t>. 14 </a:t>
            </a:r>
            <a:r>
              <a:rPr lang="pl-PL" sz="1400" dirty="0"/>
              <a:t>Regionalna pomoc inwestycyjna;</a:t>
            </a:r>
          </a:p>
          <a:p>
            <a:pPr lvl="0" algn="just"/>
            <a:r>
              <a:rPr lang="pl-PL" sz="1400" dirty="0"/>
              <a:t>art. 37 Pomoc inwestycyjna na wcześniejsze dostosowanie do przyszłych norm unijnych;</a:t>
            </a:r>
          </a:p>
          <a:p>
            <a:pPr lvl="0" algn="just"/>
            <a:r>
              <a:rPr lang="pl-PL" sz="1400" dirty="0"/>
              <a:t>art. 38 Pomoc inwestycyjna na środki wspierające efektywność energetyczną;</a:t>
            </a:r>
          </a:p>
          <a:p>
            <a:pPr lvl="0" algn="just"/>
            <a:r>
              <a:rPr lang="pl-PL" sz="1400" dirty="0"/>
              <a:t>art. 41 Pomoc inwestycyjna na propagowanie energii ze źródeł odnawialnych;</a:t>
            </a:r>
          </a:p>
          <a:p>
            <a:pPr lvl="0" algn="just"/>
            <a:r>
              <a:rPr lang="pl-PL" sz="1400" dirty="0"/>
              <a:t>art. 53 Pomoc na kulturę i zachowanie dziedzictwa narodowego;</a:t>
            </a:r>
          </a:p>
          <a:p>
            <a:pPr lvl="0" algn="just"/>
            <a:r>
              <a:rPr lang="pl-PL" sz="1400" dirty="0"/>
              <a:t>art. 55 Pomoc inwestycyjna na infrastrukturę sportową i wielofunkcyjną infrastrukturę rekreacyjną; </a:t>
            </a:r>
          </a:p>
          <a:p>
            <a:pPr lvl="0" algn="just"/>
            <a:r>
              <a:rPr lang="pl-PL" sz="1400" dirty="0"/>
              <a:t>art. </a:t>
            </a:r>
            <a:r>
              <a:rPr lang="pl-PL" sz="1400" dirty="0" smtClean="0"/>
              <a:t>56 </a:t>
            </a:r>
            <a:r>
              <a:rPr lang="pl-PL" sz="1400" dirty="0"/>
              <a:t>Pomoc inwestycyjna na infrastrukturę lokalną; </a:t>
            </a:r>
          </a:p>
          <a:p>
            <a:pPr algn="just"/>
            <a:endParaRPr lang="pl-PL" sz="1400" dirty="0">
              <a:solidFill>
                <a:prstClr val="black"/>
              </a:solidFill>
            </a:endParaRPr>
          </a:p>
          <a:p>
            <a:pPr algn="just"/>
            <a:endParaRPr lang="pl-PL" sz="1400" dirty="0" smtClean="0"/>
          </a:p>
          <a:p>
            <a:pPr algn="just"/>
            <a:r>
              <a:rPr lang="pl-PL" sz="1400" dirty="0" smtClean="0"/>
              <a:t>Jako </a:t>
            </a:r>
            <a:r>
              <a:rPr lang="pl-PL" sz="1400" dirty="0"/>
              <a:t>alternatywę dopuszcza się także możliwość zastosowania  przepisów o pomocy de minimis (wybór schematu należy do Wnioskodawcy):</a:t>
            </a:r>
          </a:p>
          <a:p>
            <a:pPr algn="just"/>
            <a:r>
              <a:rPr lang="pl-PL" sz="1400" dirty="0"/>
              <a:t>- Rozporządzenie Komisji (UE) nr 1407/2013 z dnia 18 grudnia 2013 r. w sprawie stosowania art. 107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i </a:t>
            </a:r>
            <a:r>
              <a:rPr lang="pl-PL" sz="1400" dirty="0"/>
              <a:t>108 Traktatu o funkcjonowaniu Unii Europejskiej do pomocy de minimis;</a:t>
            </a:r>
          </a:p>
          <a:p>
            <a:pPr algn="just"/>
            <a:r>
              <a:rPr lang="pl-PL" sz="1400" dirty="0"/>
              <a:t>- Rozporządzenie Ministra Infrastruktury i Rozwoju z dnia 19 marca 2015 r. w sprawie udzielania pomocy de minimis w ramach regionalnych programów operacyjnych na lata 2014–2020 – wydane na podstawie rozporządzenia Komisji</a:t>
            </a:r>
          </a:p>
          <a:p>
            <a:pPr algn="just"/>
            <a:endParaRPr lang="pl-PL" sz="1400" dirty="0">
              <a:solidFill>
                <a:prstClr val="black"/>
              </a:solidFill>
            </a:endParaRPr>
          </a:p>
          <a:p>
            <a:pPr algn="just"/>
            <a:endParaRPr lang="pl-PL" sz="1400" dirty="0" smtClean="0">
              <a:solidFill>
                <a:prstClr val="black"/>
              </a:solidFill>
            </a:endParaRPr>
          </a:p>
          <a:p>
            <a:pPr algn="just"/>
            <a:endParaRPr lang="pl-PL" sz="1400" dirty="0">
              <a:solidFill>
                <a:prstClr val="black"/>
              </a:solidFill>
            </a:endParaRPr>
          </a:p>
          <a:p>
            <a:pPr algn="just"/>
            <a:endParaRPr lang="pl-PL" sz="1400" dirty="0" smtClean="0">
              <a:solidFill>
                <a:prstClr val="black"/>
              </a:solidFill>
            </a:endParaRPr>
          </a:p>
          <a:p>
            <a:pPr algn="just"/>
            <a:endParaRPr lang="pl-PL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5638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215714" y="1196752"/>
            <a:ext cx="8794936" cy="503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 smtClean="0"/>
          </a:p>
          <a:p>
            <a:pPr algn="ctr" eaLnBrk="1" hangingPunct="1"/>
            <a:endParaRPr lang="pl-PL" altLang="pl-PL" sz="32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107504" y="1196752"/>
            <a:ext cx="878497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</a:pPr>
            <a:endParaRPr lang="pl-PL" sz="2800" b="1" dirty="0" smtClean="0">
              <a:solidFill>
                <a:srgbClr val="000000"/>
              </a:solidFill>
              <a:latin typeface="Arial" pitchFamily="34" charset="0"/>
              <a:ea typeface="Calibri" pitchFamily="2"/>
              <a:cs typeface="Arial" pitchFamily="34" charset="0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endParaRPr lang="pl-PL" sz="2000" b="1" dirty="0" smtClean="0">
              <a:solidFill>
                <a:srgbClr val="000000"/>
              </a:solidFill>
              <a:latin typeface="Arial" pitchFamily="34" charset="0"/>
              <a:ea typeface="Calibri" pitchFamily="2"/>
              <a:cs typeface="Arial" pitchFamily="34" charset="0"/>
            </a:endParaRPr>
          </a:p>
          <a:p>
            <a:pPr algn="ctr" eaLnBrk="1" hangingPunct="1"/>
            <a:endParaRPr lang="pl-PL" altLang="pl-PL" sz="20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203848" y="6381328"/>
            <a:ext cx="2088232" cy="288032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r>
              <a:rPr lang="pl-PL" b="1" dirty="0" smtClean="0"/>
              <a:t>Wrocław, 25.10.2016 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1595438"/>
            <a:ext cx="8877300" cy="390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20</a:t>
            </a:fld>
            <a:endParaRPr lang="pl-PL" altLang="pl-PL"/>
          </a:p>
        </p:txBody>
      </p:sp>
      <p:sp>
        <p:nvSpPr>
          <p:cNvPr id="10" name="Prostokąt 9"/>
          <p:cNvSpPr/>
          <p:nvPr/>
        </p:nvSpPr>
        <p:spPr>
          <a:xfrm>
            <a:off x="827584" y="1628800"/>
            <a:ext cx="748883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95536" y="1124744"/>
            <a:ext cx="799288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b="1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</a:t>
            </a:r>
            <a:r>
              <a:rPr lang="pl-PL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miejsce </a:t>
            </a:r>
            <a:r>
              <a:rPr lang="pl-PL" b="1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składania wniosków o </a:t>
            </a:r>
            <a:r>
              <a:rPr lang="pl-PL" b="1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dofinansowanie</a:t>
            </a:r>
            <a:r>
              <a:rPr lang="pl-PL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pl-P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Wnioskodawca </a:t>
            </a:r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wypełnia wniosek o dofinansowanie za pośrednictwem aplikacji – Generator Wniosków - dostępny na stronie </a:t>
            </a: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snow-umwd.dolnyslask.pl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terminie: </a:t>
            </a:r>
          </a:p>
          <a:p>
            <a:endParaRPr lang="pl-PL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sz="16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od godz. 8.00 dnia 15 listopada 2016 r. do godz. 15.00  dnia  22 lutego  2017 r.</a:t>
            </a:r>
          </a:p>
          <a:p>
            <a:pPr algn="ctr"/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Ponadto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do siedziby IOK należy dostarczyć jeden egzemplarz wydrukowanej </a:t>
            </a:r>
            <a:b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z aplikacji generator wniosków papierowej wersji wniosku, opatrzonej czytelnym podpisem/</a:t>
            </a:r>
            <a:r>
              <a:rPr lang="pl-PL" sz="1600" dirty="0" err="1">
                <a:latin typeface="Arial" panose="020B0604020202020204" pitchFamily="34" charset="0"/>
                <a:cs typeface="Arial" panose="020B0604020202020204" pitchFamily="34" charset="0"/>
              </a:rPr>
              <a:t>ami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lub parafą i z pieczęcią imienną osoby/</a:t>
            </a:r>
            <a:r>
              <a:rPr lang="pl-PL" sz="1600" dirty="0" err="1">
                <a:latin typeface="Arial" panose="020B0604020202020204" pitchFamily="34" charset="0"/>
                <a:cs typeface="Arial" panose="020B0604020202020204" pitchFamily="34" charset="0"/>
              </a:rPr>
              <a:t>ób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uprawnionej/</a:t>
            </a:r>
            <a:r>
              <a:rPr lang="pl-PL" sz="1600" dirty="0" err="1">
                <a:latin typeface="Arial" panose="020B0604020202020204" pitchFamily="34" charset="0"/>
                <a:cs typeface="Arial" panose="020B0604020202020204" pitchFamily="34" charset="0"/>
              </a:rPr>
              <a:t>ych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do reprezentowania Wnioskodawcy (wraz z podpisanymi załącznikami). </a:t>
            </a:r>
          </a:p>
          <a:p>
            <a:pPr algn="just"/>
            <a:endParaRPr lang="pl-PL" sz="1600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2717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21</a:t>
            </a:fld>
            <a:endParaRPr lang="pl-PL" altLang="pl-PL"/>
          </a:p>
        </p:txBody>
      </p:sp>
      <p:sp>
        <p:nvSpPr>
          <p:cNvPr id="10" name="Prostokąt 9"/>
          <p:cNvSpPr/>
          <p:nvPr/>
        </p:nvSpPr>
        <p:spPr>
          <a:xfrm>
            <a:off x="827584" y="1628800"/>
            <a:ext cx="748883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95536" y="1124744"/>
            <a:ext cx="828092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>
              <a:solidFill>
                <a:prstClr val="black"/>
              </a:solidFill>
              <a:latin typeface="+mn-lt"/>
            </a:endParaRPr>
          </a:p>
          <a:p>
            <a:r>
              <a:rPr lang="pl-PL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Kwalifikowalność wydatków</a:t>
            </a:r>
            <a:r>
              <a:rPr lang="pl-PL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pl-PL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Początkiem </a:t>
            </a:r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okresu kwalifikowalności wydatków jest 1 stycznia 2014 r. </a:t>
            </a:r>
            <a:r>
              <a:rPr lang="pl-PL" sz="1600" dirty="0"/>
              <a:t>(z zastrzeżeniem zapisów dot. pomocy </a:t>
            </a:r>
            <a:r>
              <a:rPr lang="pl-PL" sz="1600" dirty="0" smtClean="0"/>
              <a:t>publicznej (</a:t>
            </a:r>
            <a:r>
              <a:rPr lang="pl-PL" sz="1600" dirty="0"/>
              <a:t>efektu zachęty).</a:t>
            </a:r>
            <a:endParaRPr lang="pl-PL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Najpóźniejszy termin złożenia ostatniego wniosku o płatność</a:t>
            </a: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30.09.2019 r.</a:t>
            </a:r>
            <a:endParaRPr lang="pl-PL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pl-PL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Zgodnie </a:t>
            </a:r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art. 37 ust. 3 Ustawy wdrożeniowej nie może zostać wybrany </a:t>
            </a: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dofinansowania projekt, który został fizycznie ukończony lub w pełni zrealizowany przez złożeniem wniosku o dofinansowanie, niezależnie od tego czy wszystkie powiązane płatności zostały dokonane przez beneficjenta.</a:t>
            </a:r>
          </a:p>
          <a:p>
            <a:endParaRPr lang="pl-PL" dirty="0">
              <a:solidFill>
                <a:prstClr val="black"/>
              </a:solidFill>
            </a:endParaRPr>
          </a:p>
          <a:p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6831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22</a:t>
            </a:fld>
            <a:endParaRPr lang="pl-PL" altLang="pl-PL"/>
          </a:p>
        </p:txBody>
      </p:sp>
      <p:sp>
        <p:nvSpPr>
          <p:cNvPr id="8" name="Prostokąt 7"/>
          <p:cNvSpPr/>
          <p:nvPr/>
        </p:nvSpPr>
        <p:spPr>
          <a:xfrm>
            <a:off x="539552" y="1196752"/>
            <a:ext cx="777686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u="sng" dirty="0" smtClean="0">
                <a:solidFill>
                  <a:prstClr val="black"/>
                </a:solidFill>
                <a:latin typeface="+mn-lt"/>
              </a:rPr>
              <a:t>Wskaźniki</a:t>
            </a:r>
          </a:p>
          <a:p>
            <a:endParaRPr lang="pl-PL" b="1" dirty="0">
              <a:solidFill>
                <a:prstClr val="black"/>
              </a:solidFill>
              <a:latin typeface="+mn-lt"/>
            </a:endParaRPr>
          </a:p>
          <a:p>
            <a:r>
              <a:rPr lang="pl-PL" sz="1600" dirty="0" smtClean="0">
                <a:solidFill>
                  <a:prstClr val="black"/>
                </a:solidFill>
                <a:latin typeface="+mn-lt"/>
              </a:rPr>
              <a:t>W 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ramach RPO WD 2014-2020 rozróżnia się następujące wskaźniki: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prstClr val="black"/>
                </a:solidFill>
                <a:latin typeface="+mn-lt"/>
              </a:rPr>
              <a:t>obligatoryjne – wskaźniki ujęte </a:t>
            </a:r>
            <a:r>
              <a:rPr lang="pl-PL" sz="1600" dirty="0" smtClean="0">
                <a:solidFill>
                  <a:prstClr val="black"/>
                </a:solidFill>
                <a:latin typeface="+mn-lt"/>
              </a:rPr>
              <a:t>w RPO WD 2014-2020, SZOOP RPO WD 2014-2020;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prstClr val="black"/>
                </a:solidFill>
                <a:latin typeface="+mn-lt"/>
              </a:rPr>
              <a:t>horyzontalne;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prstClr val="black"/>
                </a:solidFill>
                <a:latin typeface="+mn-lt"/>
              </a:rPr>
              <a:t>dodatkowe 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– wskaźniki </a:t>
            </a:r>
            <a:r>
              <a:rPr lang="pl-PL" sz="1600" dirty="0" smtClean="0">
                <a:solidFill>
                  <a:prstClr val="black"/>
                </a:solidFill>
                <a:latin typeface="+mn-lt"/>
              </a:rPr>
              <a:t>projektowe.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1600" dirty="0" smtClean="0">
                <a:solidFill>
                  <a:prstClr val="black"/>
                </a:solidFill>
                <a:latin typeface="+mn-lt"/>
              </a:rPr>
              <a:t>Wnioskodawca 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ma obowiązek uwzględnić </a:t>
            </a:r>
            <a:r>
              <a:rPr lang="pl-PL" sz="1600" b="1" dirty="0">
                <a:solidFill>
                  <a:prstClr val="black"/>
                </a:solidFill>
                <a:latin typeface="+mn-lt"/>
              </a:rPr>
              <a:t>wszystkie adekwatne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 wskaźniki produktu oraz rezultatu bezpośredniego z </a:t>
            </a:r>
            <a:r>
              <a:rPr lang="pl-PL" sz="1600" dirty="0" smtClean="0">
                <a:solidFill>
                  <a:prstClr val="black"/>
                </a:solidFill>
                <a:latin typeface="+mn-lt"/>
              </a:rPr>
              <a:t>listy wskaźników opisanych dla danego naboru, 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odpowiadające celowi projektu. </a:t>
            </a:r>
            <a:endParaRPr lang="pl-PL" sz="1600" dirty="0" smtClean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1600" dirty="0" smtClean="0">
                <a:solidFill>
                  <a:prstClr val="black"/>
                </a:solidFill>
                <a:latin typeface="+mn-lt"/>
              </a:rPr>
              <a:t>Dodatkowo 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w ramach wniosku </a:t>
            </a:r>
            <a:r>
              <a:rPr lang="pl-PL" sz="1600" dirty="0" smtClean="0">
                <a:solidFill>
                  <a:prstClr val="black"/>
                </a:solidFill>
                <a:latin typeface="+mn-lt"/>
              </a:rPr>
              <a:t>o 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dofinansowanie Wnioskodawca może określić inne, dodatkowe wskaźniki specyficzne dla danego projektu, o ile będzie to niezbędne dla prawidłowej realizacji projektu (tzw. wskaźniki projektowe).</a:t>
            </a:r>
          </a:p>
          <a:p>
            <a:pPr algn="just"/>
            <a:r>
              <a:rPr lang="pl-PL" sz="1600" b="1" dirty="0">
                <a:solidFill>
                  <a:prstClr val="black"/>
                </a:solidFill>
                <a:latin typeface="+mn-lt"/>
              </a:rPr>
              <a:t> </a:t>
            </a:r>
            <a:endParaRPr lang="pl-PL" sz="1600" dirty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1600" dirty="0">
                <a:solidFill>
                  <a:prstClr val="black"/>
                </a:solidFill>
                <a:latin typeface="+mn-lt"/>
              </a:rPr>
              <a:t>We wniosku o dofinansowanie należy określić, w jaki sposób i na jakiej podstawie mierzone będą wskaźniki realizacji celu projektu poprzez ustalenie źródła weryfikacji/pozyskania danych do pomiaru wskaźnika oraz częstotliwości pomiaru. Dlatego przy określaniu wskaźników należy wziąć pod uwagę dostępność i wiarygodność danych niezbędnych do pomiaru danego wskaźnika. </a:t>
            </a:r>
          </a:p>
          <a:p>
            <a:endParaRPr lang="pl-PL" sz="1600" dirty="0">
              <a:solidFill>
                <a:prstClr val="black"/>
              </a:solidFill>
            </a:endParaRPr>
          </a:p>
          <a:p>
            <a:pPr algn="ctr"/>
            <a:endParaRPr lang="pl-PL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8586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23</a:t>
            </a:fld>
            <a:endParaRPr lang="pl-PL" altLang="pl-PL"/>
          </a:p>
        </p:txBody>
      </p:sp>
      <p:sp>
        <p:nvSpPr>
          <p:cNvPr id="9" name="Prostokąt 8"/>
          <p:cNvSpPr/>
          <p:nvPr/>
        </p:nvSpPr>
        <p:spPr>
          <a:xfrm>
            <a:off x="395536" y="1196752"/>
            <a:ext cx="849694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u="sng" dirty="0" smtClean="0">
                <a:solidFill>
                  <a:prstClr val="black"/>
                </a:solidFill>
                <a:latin typeface="+mj-lt"/>
              </a:rPr>
              <a:t>Obligatoryjne wskaźniki produktu - wskaźniki ujęte w RPO WD 2014-2020, SZOOP RPO WD 2014-2020:</a:t>
            </a:r>
          </a:p>
          <a:p>
            <a:r>
              <a:rPr lang="pl-PL" b="1" dirty="0" smtClean="0">
                <a:solidFill>
                  <a:prstClr val="black"/>
                </a:solidFill>
                <a:latin typeface="+mj-lt"/>
              </a:rPr>
              <a:t>     </a:t>
            </a:r>
          </a:p>
          <a:p>
            <a:endParaRPr lang="pl-PL" b="1" u="sng" dirty="0" smtClean="0">
              <a:solidFill>
                <a:prstClr val="black"/>
              </a:solidFill>
              <a:latin typeface="+mj-lt"/>
            </a:endParaRPr>
          </a:p>
          <a:p>
            <a:pPr marL="342900" indent="-342900"/>
            <a:r>
              <a:rPr lang="pl-PL" sz="1400" i="1" dirty="0" smtClean="0"/>
              <a:t>      </a:t>
            </a:r>
            <a:r>
              <a:rPr lang="pl-PL" sz="1400" i="1" u="sng" dirty="0" smtClean="0"/>
              <a:t>„</a:t>
            </a:r>
            <a:r>
              <a:rPr lang="pl-PL" sz="1400" i="1" u="sng" dirty="0"/>
              <a:t>Liczba wspartych obiektów infrastruktury zlokalizowanych na rewitalizowanych obszarów [szt</a:t>
            </a:r>
            <a:r>
              <a:rPr lang="pl-PL" sz="1400" i="1" u="sng" dirty="0" smtClean="0"/>
              <a:t>.]”</a:t>
            </a:r>
          </a:p>
          <a:p>
            <a:pPr marL="342900" indent="-342900"/>
            <a:endParaRPr lang="pl-PL" sz="1400" i="1" dirty="0"/>
          </a:p>
          <a:p>
            <a:pPr marL="342900" indent="-342900" algn="just"/>
            <a:r>
              <a:rPr lang="pl-PL" sz="1400" dirty="0"/>
              <a:t> </a:t>
            </a:r>
            <a:r>
              <a:rPr lang="pl-PL" sz="1400" dirty="0" smtClean="0"/>
              <a:t>      Definicja: </a:t>
            </a:r>
            <a:r>
              <a:rPr lang="pl-PL" sz="1400" dirty="0"/>
              <a:t>We wskaźniku należy  wykazać obiekty przebudowane, przez co należy rozumieć wykonywanie robót budowlanych, w wyniku których następuje zmiana parametrów użytkowych lub technicznych istniejącego obiektu budowlanego, z wyjątkiem charakterystycznych parametrów, jak: kubatura, powierzchnia zabudowy, wysokość, długość, szerokość bądź liczba kondygnacji. </a:t>
            </a:r>
            <a:endParaRPr lang="pl-PL" sz="1400" dirty="0" smtClean="0"/>
          </a:p>
          <a:p>
            <a:pPr marL="342900" indent="-342900" algn="just"/>
            <a:endParaRPr lang="pl-PL" sz="1400" dirty="0"/>
          </a:p>
          <a:p>
            <a:pPr marL="342900" indent="-342900" algn="just"/>
            <a:r>
              <a:rPr lang="pl-PL" sz="1400" dirty="0" smtClean="0"/>
              <a:t>       Zgodnie </a:t>
            </a:r>
            <a:r>
              <a:rPr lang="pl-PL" sz="1400" dirty="0"/>
              <a:t>z przyjętą i ustaloną  z Komisją Europejską metodologią szacowania wartości docelowej wskaźników w przedmiotowym wskaźniku dla RPO WD 2014-2020 będą brane  pod uwagę tylko budynki, przez co należy rozumieć  obiekty budowlane, które są trwale związane z gruntem, wydzielone z przestrzeni za pomocą przegród budowlanych oraz posiadają fundamenty i dach (zgodnie z definicją ujętą w Art. 3 Ustawy z dnia 7 lipca </a:t>
            </a:r>
            <a:r>
              <a:rPr lang="pl-PL" sz="1400" dirty="0" smtClean="0"/>
              <a:t>1994 </a:t>
            </a:r>
            <a:r>
              <a:rPr lang="pl-PL" sz="1400" dirty="0"/>
              <a:t>r. Prawo Budowlane (Dz.U. 1994 Nr 89 poz. 414  z późn. zm.). W związku z tym przez obiekty infrastruktury, zdefiniowane w przedmiotowym wskaźniku należy rozumieć </a:t>
            </a:r>
            <a:r>
              <a:rPr lang="pl-PL" sz="1400" dirty="0" smtClean="0"/>
              <a:t>budynki i </a:t>
            </a:r>
            <a:r>
              <a:rPr lang="pl-PL" sz="1400" dirty="0"/>
              <a:t>jako takie wykazywać we wniosku o dofinansowanie. Nie należy wykazywać budowli ani  tzw. obiektów  małej architektury.</a:t>
            </a:r>
          </a:p>
          <a:p>
            <a:pPr marL="342900" indent="-342900" algn="just"/>
            <a:endParaRPr lang="pl-PL" sz="1400" dirty="0" smtClean="0"/>
          </a:p>
          <a:p>
            <a:pPr marL="342900" indent="-342900" algn="just"/>
            <a:r>
              <a:rPr lang="pl-PL" sz="1400" dirty="0" smtClean="0"/>
              <a:t>       </a:t>
            </a:r>
            <a:endParaRPr lang="pl-PL" sz="1400" dirty="0"/>
          </a:p>
          <a:p>
            <a:pPr marL="342900" indent="-342900" algn="just"/>
            <a:r>
              <a:rPr lang="pl-PL" sz="1400" dirty="0" smtClean="0"/>
              <a:t>       </a:t>
            </a:r>
            <a:endParaRPr lang="pl-PL" sz="1400" dirty="0"/>
          </a:p>
          <a:p>
            <a:pPr marL="342900" indent="-342900"/>
            <a:endParaRPr lang="pl-PL" sz="1400" u="sng" dirty="0" smtClean="0"/>
          </a:p>
        </p:txBody>
      </p:sp>
    </p:spTree>
    <p:extLst>
      <p:ext uri="{BB962C8B-B14F-4D97-AF65-F5344CB8AC3E}">
        <p14:creationId xmlns:p14="http://schemas.microsoft.com/office/powerpoint/2010/main" val="40103639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24</a:t>
            </a:fld>
            <a:endParaRPr lang="pl-PL" altLang="pl-PL"/>
          </a:p>
        </p:txBody>
      </p:sp>
      <p:sp>
        <p:nvSpPr>
          <p:cNvPr id="9" name="Prostokąt 8"/>
          <p:cNvSpPr/>
          <p:nvPr/>
        </p:nvSpPr>
        <p:spPr>
          <a:xfrm>
            <a:off x="395536" y="1196752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400" u="sng" dirty="0"/>
          </a:p>
          <a:p>
            <a:endParaRPr lang="pl-PL" sz="1400" u="sng" dirty="0"/>
          </a:p>
          <a:p>
            <a:endParaRPr lang="pl-PL" sz="1400" u="sng" dirty="0" smtClean="0"/>
          </a:p>
          <a:p>
            <a:endParaRPr lang="pl-PL" sz="1400" u="sng" dirty="0" smtClean="0"/>
          </a:p>
        </p:txBody>
      </p:sp>
      <p:sp>
        <p:nvSpPr>
          <p:cNvPr id="2" name="Prostokąt 1"/>
          <p:cNvSpPr/>
          <p:nvPr/>
        </p:nvSpPr>
        <p:spPr>
          <a:xfrm>
            <a:off x="395536" y="1052736"/>
            <a:ext cx="856895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i="1" u="sng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„Powierzchnia </a:t>
            </a:r>
            <a:r>
              <a:rPr lang="pl-PL" sz="1400" i="1" u="sng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obszarów objętych </a:t>
            </a:r>
            <a:r>
              <a:rPr lang="pl-PL" sz="1400" i="1" u="sng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rewitalizacją [ha]”</a:t>
            </a:r>
          </a:p>
          <a:p>
            <a:endParaRPr lang="pl-PL" dirty="0" smtClean="0">
              <a:latin typeface="Calibri"/>
              <a:cs typeface="Arial"/>
            </a:endParaRPr>
          </a:p>
          <a:p>
            <a:pPr algn="just"/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Definicja: </a:t>
            </a:r>
            <a:r>
              <a:rPr lang="pl-PL" sz="1400" dirty="0"/>
              <a:t>Przez rewitalizację należy rozumieć kompleksowy, skoordynowany, wieloletni, prowadzony na określonym obszarze proces przemian przestrzennych, technicznych, społecznych i ekonomicznych, koordynowany przez samorząd terytorialny (głównie lokalny) w celu wyprowadzenia tego obszaru ze stanu kryzysowego, poprzez nadanie mu nowej jakości funkcjonalnej i stworzenie warunków do jego rozwoju,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w </a:t>
            </a:r>
            <a:r>
              <a:rPr lang="pl-PL" sz="1400" dirty="0"/>
              <a:t>oparciu o charakterystyczne uwarunkowania endogeniczne. Rewitalizacja powinna mieć charakter kompleksowy, tym samym w jej ramach prowadzony jest szereg wielowątkowych, wzajemnie uzupełniających się i wzmacniających działań, mających na celu wywołanie jakościowej pozytywnej zmiany na zidentyfikowanym obszarze.</a:t>
            </a:r>
            <a:endParaRPr lang="pl-PL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 smtClean="0">
              <a:latin typeface="Calibri"/>
              <a:cs typeface="Arial"/>
            </a:endParaRPr>
          </a:p>
          <a:p>
            <a:r>
              <a:rPr lang="pl-PL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„Długość </a:t>
            </a:r>
            <a:r>
              <a:rPr lang="pl-PL" sz="1400" u="sng" dirty="0">
                <a:latin typeface="Arial" panose="020B0604020202020204" pitchFamily="34" charset="0"/>
                <a:cs typeface="Arial" panose="020B0604020202020204" pitchFamily="34" charset="0"/>
              </a:rPr>
              <a:t>wybudowanych dróg </a:t>
            </a:r>
            <a:r>
              <a:rPr lang="pl-PL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powiatowych [km]”</a:t>
            </a:r>
          </a:p>
          <a:p>
            <a:endParaRPr lang="pl-PL" dirty="0" smtClean="0">
              <a:latin typeface="Calibri"/>
              <a:cs typeface="Arial"/>
            </a:endParaRPr>
          </a:p>
          <a:p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Definicja: Długość wykonanego odcinka drogi powiatowej po nowym śladzie lub jego odbudowa i rozbudowa.</a:t>
            </a:r>
          </a:p>
          <a:p>
            <a:endParaRPr lang="pl-PL" dirty="0" smtClean="0">
              <a:latin typeface="Calibri"/>
              <a:cs typeface="Arial"/>
            </a:endParaRPr>
          </a:p>
          <a:p>
            <a:r>
              <a:rPr lang="pl-PL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„Długość </a:t>
            </a:r>
            <a:r>
              <a:rPr lang="pl-PL" sz="1400" u="sng" dirty="0">
                <a:latin typeface="Arial" panose="020B0604020202020204" pitchFamily="34" charset="0"/>
                <a:cs typeface="Arial" panose="020B0604020202020204" pitchFamily="34" charset="0"/>
              </a:rPr>
              <a:t>przebudowanych dróg </a:t>
            </a:r>
            <a:r>
              <a:rPr lang="pl-PL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powiatowych [km]”</a:t>
            </a:r>
          </a:p>
          <a:p>
            <a:endParaRPr lang="pl-PL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Definicja: </a:t>
            </a:r>
            <a:r>
              <a:rPr lang="pl-PL" sz="1400" dirty="0"/>
              <a:t>Długość połączenia drogowego o kategorii drogi powiatowej, na odcinku którego wykonano roboty, w wyniku których nastąpiło podwyższenie parametrów technicznych i eksploatacyjnych istniejącej drogi, niewymagające zmiany granic pasa drogowego.</a:t>
            </a:r>
            <a:endParaRPr lang="pl-PL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>
              <a:latin typeface="Calibri"/>
              <a:cs typeface="Arial"/>
            </a:endParaRPr>
          </a:p>
          <a:p>
            <a:endParaRPr lang="pl-PL" dirty="0" smtClean="0">
              <a:latin typeface="Calibri"/>
              <a:cs typeface="Arial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69496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25</a:t>
            </a:fld>
            <a:endParaRPr lang="pl-PL" altLang="pl-PL"/>
          </a:p>
        </p:txBody>
      </p:sp>
      <p:sp>
        <p:nvSpPr>
          <p:cNvPr id="9" name="Prostokąt 8"/>
          <p:cNvSpPr/>
          <p:nvPr/>
        </p:nvSpPr>
        <p:spPr>
          <a:xfrm>
            <a:off x="395536" y="1196752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400" u="sng" dirty="0"/>
          </a:p>
          <a:p>
            <a:endParaRPr lang="pl-PL" sz="1400" u="sng" dirty="0"/>
          </a:p>
          <a:p>
            <a:endParaRPr lang="pl-PL" sz="1400" u="sng" dirty="0" smtClean="0"/>
          </a:p>
          <a:p>
            <a:endParaRPr lang="pl-PL" sz="1400" u="sng" dirty="0" smtClean="0"/>
          </a:p>
        </p:txBody>
      </p:sp>
      <p:sp>
        <p:nvSpPr>
          <p:cNvPr id="2" name="Prostokąt 1"/>
          <p:cNvSpPr/>
          <p:nvPr/>
        </p:nvSpPr>
        <p:spPr>
          <a:xfrm>
            <a:off x="395536" y="1052736"/>
            <a:ext cx="8496944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4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4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Długość </a:t>
            </a:r>
            <a:r>
              <a:rPr lang="pl-PL" sz="1400" u="sng" dirty="0">
                <a:latin typeface="Arial" panose="020B0604020202020204" pitchFamily="34" charset="0"/>
                <a:cs typeface="Arial" panose="020B0604020202020204" pitchFamily="34" charset="0"/>
              </a:rPr>
              <a:t>wybudowanych dróg </a:t>
            </a:r>
            <a:r>
              <a:rPr lang="pl-PL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gminnych [km]”</a:t>
            </a:r>
          </a:p>
          <a:p>
            <a:endParaRPr lang="pl-PL" dirty="0" smtClean="0">
              <a:latin typeface="Calibri"/>
              <a:cs typeface="Arial"/>
            </a:endParaRPr>
          </a:p>
          <a:p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Definicja: Długość wykonanego odcinka drogi powiatowej po nowym śladzie lub jego odbudowa i rozbudowa.</a:t>
            </a:r>
          </a:p>
          <a:p>
            <a:endParaRPr lang="pl-PL" dirty="0" smtClean="0">
              <a:latin typeface="Calibri"/>
              <a:cs typeface="Arial"/>
            </a:endParaRPr>
          </a:p>
          <a:p>
            <a:r>
              <a:rPr lang="pl-PL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„Długość </a:t>
            </a:r>
            <a:r>
              <a:rPr lang="pl-PL" sz="1400" u="sng" dirty="0">
                <a:latin typeface="Arial" panose="020B0604020202020204" pitchFamily="34" charset="0"/>
                <a:cs typeface="Arial" panose="020B0604020202020204" pitchFamily="34" charset="0"/>
              </a:rPr>
              <a:t>przebudowanych dróg </a:t>
            </a:r>
            <a:r>
              <a:rPr lang="pl-PL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gminnych [km]”</a:t>
            </a:r>
          </a:p>
          <a:p>
            <a:endParaRPr lang="pl-PL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Definicja: </a:t>
            </a:r>
            <a:r>
              <a:rPr lang="pl-PL" sz="1400" dirty="0"/>
              <a:t>Długość połączenia drogowego o kategorii drogi powiatowej, na odcinku którego wykonano roboty, w wyniku których nastąpiło podwyższenie parametrów technicznych i eksploatacyjnych istniejącej drogi, niewymagające zmiany granic pasa drogowego.</a:t>
            </a:r>
            <a:endParaRPr lang="pl-PL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>
              <a:latin typeface="Calibri"/>
              <a:cs typeface="Arial"/>
            </a:endParaRPr>
          </a:p>
          <a:p>
            <a:endParaRPr lang="pl-PL" dirty="0" smtClean="0">
              <a:latin typeface="Calibri"/>
              <a:cs typeface="Arial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873263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26</a:t>
            </a:fld>
            <a:endParaRPr lang="pl-PL" altLang="pl-PL"/>
          </a:p>
        </p:txBody>
      </p:sp>
      <p:sp>
        <p:nvSpPr>
          <p:cNvPr id="9" name="Prostokąt 8"/>
          <p:cNvSpPr/>
          <p:nvPr/>
        </p:nvSpPr>
        <p:spPr>
          <a:xfrm>
            <a:off x="395536" y="1196752"/>
            <a:ext cx="828092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u="sng" dirty="0" smtClean="0">
              <a:solidFill>
                <a:prstClr val="black"/>
              </a:solidFill>
              <a:latin typeface="+mj-lt"/>
            </a:endParaRPr>
          </a:p>
          <a:p>
            <a:pPr algn="just"/>
            <a:endParaRPr lang="pl-PL" sz="1400" b="1" dirty="0" smtClean="0"/>
          </a:p>
          <a:p>
            <a:pPr algn="just"/>
            <a:r>
              <a:rPr lang="pl-PL" sz="1600" b="1" dirty="0" smtClean="0"/>
              <a:t>W </a:t>
            </a:r>
            <a:r>
              <a:rPr lang="pl-PL" sz="1600" b="1" dirty="0"/>
              <a:t>ramach Działania 6.3 Rewitalizacja zdegradowanych obszarów – na poziomie SZOOP RPO WD 2014-2020 nie wskazano wskaźników o charakterze rezultatu bezpośredniego.</a:t>
            </a:r>
            <a:endParaRPr lang="pl-PL" sz="1600" dirty="0"/>
          </a:p>
          <a:p>
            <a:pPr algn="just"/>
            <a:endParaRPr lang="pl-PL" sz="1400" b="1" dirty="0" smtClean="0"/>
          </a:p>
          <a:p>
            <a:pPr algn="just"/>
            <a:r>
              <a:rPr lang="pl-PL" sz="1400" b="1" dirty="0" smtClean="0"/>
              <a:t>Jednakże </a:t>
            </a:r>
            <a:r>
              <a:rPr lang="pl-PL" sz="1400" b="1" dirty="0"/>
              <a:t>wszyscy wnioskodawcy są zobligowani do </a:t>
            </a:r>
            <a:r>
              <a:rPr lang="pl-PL" sz="1400" b="1" dirty="0" smtClean="0"/>
              <a:t>określenia wskaźników </a:t>
            </a:r>
            <a:br>
              <a:rPr lang="pl-PL" sz="1400" b="1" dirty="0" smtClean="0"/>
            </a:br>
            <a:r>
              <a:rPr lang="pl-PL" sz="1400" b="1" dirty="0" smtClean="0"/>
              <a:t>o </a:t>
            </a:r>
            <a:r>
              <a:rPr lang="pl-PL" sz="1400" b="1" dirty="0"/>
              <a:t>charakterze rezultatu bezpośredniego – horyzontalnych, jeśli są adekwatne do celu </a:t>
            </a:r>
            <a:r>
              <a:rPr lang="pl-PL" sz="1400" b="1" dirty="0" smtClean="0"/>
              <a:t>projektu.</a:t>
            </a:r>
            <a:endParaRPr lang="pl-PL" sz="1600" dirty="0">
              <a:solidFill>
                <a:prstClr val="black"/>
              </a:solidFill>
            </a:endParaRPr>
          </a:p>
          <a:p>
            <a:pPr algn="just"/>
            <a:endParaRPr lang="pl-PL" sz="1600" dirty="0">
              <a:solidFill>
                <a:prstClr val="black"/>
              </a:solidFill>
            </a:endParaRPr>
          </a:p>
          <a:p>
            <a:pPr algn="just"/>
            <a:r>
              <a:rPr lang="pl-PL" sz="1400" dirty="0"/>
              <a:t>Dodatkowo w ramach wniosku o dofinansowanie Wnioskodawca może określić inne, dodatkowe wskaźniki specyficzne dla danego projektu, o ile będzie to niezbędne dla prawidłowej realizacji projektu (tzw. wskaźniki projektowe</a:t>
            </a:r>
            <a:r>
              <a:rPr lang="pl-PL" sz="1400" dirty="0" smtClean="0"/>
              <a:t>).</a:t>
            </a:r>
          </a:p>
          <a:p>
            <a:endParaRPr lang="pl-PL" sz="1400" dirty="0"/>
          </a:p>
          <a:p>
            <a:pPr algn="just"/>
            <a:r>
              <a:rPr lang="pl-PL" sz="1400" dirty="0"/>
              <a:t>We wniosku o dofinansowanie należy określić, w jaki sposób i na jakiej podstawie mierzone będą wskaźniki realizacji celu projektu poprzez ustalenie źródła weryfikacji/pozyskania danych do pomiaru wskaźnika oraz częstotliwości pomiaru. Dlatego przy określaniu wskaźników należy wziąć pod uwagę dostępność i wiarygodność danych niezbędnych do pomiaru danego </a:t>
            </a:r>
            <a:r>
              <a:rPr lang="pl-PL" sz="1400" dirty="0" smtClean="0"/>
              <a:t>wskaźnika.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9450235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27</a:t>
            </a:fld>
            <a:endParaRPr lang="pl-PL" altLang="pl-PL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10850" y="980728"/>
            <a:ext cx="8280400" cy="5572937"/>
          </a:xfrm>
          <a:prstGeom prst="rect">
            <a:avLst/>
          </a:prstGeom>
          <a:noFill/>
          <a:ln w="36000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Urząd Marszałkowski Województwa Dolnośląskiego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Funduszy Europejskich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Wydział Zarządzania RPO</a:t>
            </a:r>
            <a:endParaRPr lang="pl-PL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www.rpo.dolnyslask.pl</a:t>
            </a: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600" dirty="0"/>
              <a:t>Zapytania dotyczące naboru można przesyłać na adresy mailowe</a:t>
            </a:r>
            <a:r>
              <a:rPr lang="pl-PL" sz="1600" dirty="0" smtClean="0"/>
              <a:t>:</a:t>
            </a:r>
          </a:p>
          <a:p>
            <a:pPr algn="ctr"/>
            <a:endParaRPr lang="pl-PL" sz="1600" dirty="0"/>
          </a:p>
          <a:p>
            <a:pPr algn="ctr"/>
            <a:r>
              <a:rPr lang="pl-PL" sz="1600" b="1" u="sng" dirty="0">
                <a:hlinkClick r:id="rId4"/>
              </a:rPr>
              <a:t>pife@dolnyslask.pl</a:t>
            </a:r>
            <a:endParaRPr lang="pl-PL" sz="1600" b="1" dirty="0"/>
          </a:p>
          <a:p>
            <a:pPr algn="ctr"/>
            <a:r>
              <a:rPr lang="pl-PL" sz="1600" b="1" u="sng" dirty="0">
                <a:hlinkClick r:id="rId5"/>
              </a:rPr>
              <a:t>pife.jeleniagora@dolnyslask.pl</a:t>
            </a:r>
            <a:endParaRPr lang="pl-PL" sz="1600" b="1" dirty="0"/>
          </a:p>
          <a:p>
            <a:pPr algn="ctr"/>
            <a:r>
              <a:rPr lang="pl-PL" sz="1600" b="1" u="sng" dirty="0">
                <a:hlinkClick r:id="rId6"/>
              </a:rPr>
              <a:t>pife.legnica@dolnyslask.pl</a:t>
            </a:r>
            <a:endParaRPr lang="pl-PL" sz="1600" b="1" dirty="0"/>
          </a:p>
          <a:p>
            <a:pPr algn="ctr"/>
            <a:r>
              <a:rPr lang="pl-PL" sz="1600" b="1" u="sng" dirty="0" smtClean="0">
                <a:hlinkClick r:id="rId7"/>
              </a:rPr>
              <a:t>pife.walbrzych@dolnyslask.pl</a:t>
            </a:r>
            <a:endParaRPr lang="pl-PL" sz="1600" b="1" dirty="0"/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i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Dziękuję </a:t>
            </a:r>
            <a:r>
              <a:rPr lang="pl-PL" sz="16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pl-PL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uwagę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i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16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3956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86797" y="1124744"/>
            <a:ext cx="8642350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 algn="ctr"/>
            <a:r>
              <a:rPr lang="pl-PL" b="1" dirty="0">
                <a:solidFill>
                  <a:prstClr val="black"/>
                </a:solidFill>
              </a:rPr>
              <a:t>Poddziałanie 6.3.2 Rewitalizacja zdegradowanych obszarów – ZIT WrOF</a:t>
            </a:r>
            <a:endParaRPr lang="pl-PL" dirty="0">
              <a:solidFill>
                <a:prstClr val="black"/>
              </a:solidFill>
            </a:endParaRPr>
          </a:p>
          <a:p>
            <a:pPr marL="44450" lvl="0" eaLnBrk="1" hangingPunct="1">
              <a:buClr>
                <a:srgbClr val="0070C0"/>
              </a:buClr>
            </a:pPr>
            <a:endParaRPr lang="pl-PL" dirty="0">
              <a:solidFill>
                <a:prstClr val="black"/>
              </a:solidFill>
            </a:endParaRPr>
          </a:p>
          <a:p>
            <a:pPr marL="44450" lvl="0" algn="just" eaLnBrk="1" hangingPunct="1">
              <a:buClr>
                <a:srgbClr val="0070C0"/>
              </a:buClr>
            </a:pPr>
            <a:r>
              <a:rPr lang="pl-PL" dirty="0">
                <a:solidFill>
                  <a:prstClr val="black"/>
                </a:solidFill>
              </a:rPr>
              <a:t>Nabór dla wnioskodawców realizujących przedsięwzięcia na terenie Wrocławskiego Obszaru Funkcjonalnego określonego w Strategii ZIT WrOF</a:t>
            </a:r>
          </a:p>
          <a:p>
            <a:pPr marL="44450" lvl="0" eaLnBrk="1" hangingPunct="1">
              <a:buClr>
                <a:srgbClr val="0070C0"/>
              </a:buClr>
            </a:pPr>
            <a:endParaRPr lang="pl-PL" dirty="0">
              <a:solidFill>
                <a:prstClr val="black"/>
              </a:solidFill>
            </a:endParaRPr>
          </a:p>
          <a:p>
            <a:pPr marL="44450" lvl="0" algn="just" eaLnBrk="1" hangingPunct="1">
              <a:buClr>
                <a:srgbClr val="0070C0"/>
              </a:buClr>
            </a:pPr>
            <a:r>
              <a:rPr lang="pl-PL" dirty="0">
                <a:solidFill>
                  <a:prstClr val="black"/>
                </a:solidFill>
              </a:rPr>
              <a:t>W skład </a:t>
            </a:r>
            <a:r>
              <a:rPr lang="pl-PL" u="sng" dirty="0">
                <a:solidFill>
                  <a:prstClr val="black"/>
                </a:solidFill>
              </a:rPr>
              <a:t>Wrocławskiego Obszaru Funkcjonalnego określonego w Strategii ZIT WrOF</a:t>
            </a:r>
            <a:r>
              <a:rPr lang="pl-PL" dirty="0">
                <a:solidFill>
                  <a:prstClr val="black"/>
                </a:solidFill>
              </a:rPr>
              <a:t>  wchodzą Gminy: Gmina Wrocław, Gmina Jelcz-Laskowice, Miasto i Gmina Kąty Wrocławskie, Gmina Siechnice, Gmina Trzebnica, Miasto i Gmina Sobótka, Miasto Oleśnica, Gmina Długołęka, Gmina Czernica, Gmina Kobierzyce, Gmina Miękinia, Gmina Oleśnica, Gmina Wisznia Mała, Gmina Żórawina, Miasto i Gmina Oborniki Śląskie.</a:t>
            </a:r>
          </a:p>
          <a:p>
            <a:pPr marL="44450" lvl="0" eaLnBrk="1" hangingPunct="1">
              <a:buClr>
                <a:srgbClr val="0070C0"/>
              </a:buClr>
            </a:pPr>
            <a:endParaRPr lang="pl-PL" dirty="0">
              <a:solidFill>
                <a:prstClr val="black"/>
              </a:solidFill>
            </a:endParaRPr>
          </a:p>
          <a:p>
            <a:pPr lvl="0" algn="just"/>
            <a:r>
              <a:rPr lang="pl-PL" dirty="0">
                <a:solidFill>
                  <a:prstClr val="black"/>
                </a:solidFill>
              </a:rPr>
              <a:t>Alokacja przeznaczona na konkurs wynosi </a:t>
            </a:r>
            <a:r>
              <a:rPr lang="pl-PL" b="1" dirty="0">
                <a:solidFill>
                  <a:prstClr val="black"/>
                </a:solidFill>
              </a:rPr>
              <a:t>8 000 000 EUR, tj. 34 748 800 PLN</a:t>
            </a:r>
          </a:p>
          <a:p>
            <a:pPr lvl="0" algn="just"/>
            <a:endParaRPr lang="pl-PL" dirty="0">
              <a:solidFill>
                <a:prstClr val="black"/>
              </a:solidFill>
            </a:endParaRPr>
          </a:p>
          <a:p>
            <a:pPr lvl="0"/>
            <a:r>
              <a:rPr lang="pl-PL" dirty="0">
                <a:solidFill>
                  <a:prstClr val="black"/>
                </a:solidFill>
              </a:rPr>
              <a:t> Alokację przeliczono po kursie Europejskiego Banku Centralnego (EBC) obowiązującym we wrześniu 2016 r., 1 euro = 4,3436 PLN </a:t>
            </a:r>
          </a:p>
          <a:p>
            <a:pPr lvl="0"/>
            <a:endParaRPr lang="pl-PL" dirty="0">
              <a:solidFill>
                <a:prstClr val="black"/>
              </a:solidFill>
            </a:endParaRPr>
          </a:p>
          <a:p>
            <a:pPr lvl="0" algn="just"/>
            <a:r>
              <a:rPr lang="pl-PL" u="sng" dirty="0">
                <a:solidFill>
                  <a:prstClr val="black"/>
                </a:solidFill>
              </a:rPr>
              <a:t>Ze względu na kurs euro limit dostępnych środków może ulec zmianie. Z tego powodu dokładna kwota dofinansowania zostanie określona na etapie zatwierdzania Listy ocenionych projektów.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 smtClean="0"/>
              <a:pPr/>
              <a:t>3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3289907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107504" y="908719"/>
            <a:ext cx="8921643" cy="5840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 algn="ctr"/>
            <a:r>
              <a:rPr lang="pl-PL" b="1" dirty="0">
                <a:solidFill>
                  <a:prstClr val="black"/>
                </a:solidFill>
              </a:rPr>
              <a:t>Poddziałanie 6.3.3 Rewitalizacja zdegradowanych obszarów – ZIT AJ</a:t>
            </a:r>
            <a:endParaRPr lang="pl-PL" dirty="0">
              <a:solidFill>
                <a:prstClr val="black"/>
              </a:solidFill>
            </a:endParaRPr>
          </a:p>
          <a:p>
            <a:pPr marL="44450" lvl="0" eaLnBrk="1" hangingPunct="1">
              <a:buClr>
                <a:srgbClr val="0070C0"/>
              </a:buClr>
            </a:pPr>
            <a:endParaRPr lang="pl-PL" dirty="0">
              <a:solidFill>
                <a:prstClr val="black"/>
              </a:solidFill>
            </a:endParaRPr>
          </a:p>
          <a:p>
            <a:pPr marL="44450" lvl="0" algn="just" eaLnBrk="1" hangingPunct="1">
              <a:buClr>
                <a:srgbClr val="0070C0"/>
              </a:buClr>
            </a:pPr>
            <a:r>
              <a:rPr lang="pl-PL" dirty="0">
                <a:solidFill>
                  <a:prstClr val="black"/>
                </a:solidFill>
              </a:rPr>
              <a:t>Nabór dla wnioskodawców realizujących przedsięwzięcia na terenie Aglomeracji Jeleniogórskiej określonej w Strategii ZIT AJ.</a:t>
            </a:r>
          </a:p>
          <a:p>
            <a:pPr marL="44450" lvl="0" algn="just" eaLnBrk="1" hangingPunct="1">
              <a:buClr>
                <a:srgbClr val="0070C0"/>
              </a:buClr>
            </a:pPr>
            <a:endParaRPr lang="pl-PL" dirty="0">
              <a:solidFill>
                <a:prstClr val="black"/>
              </a:solidFill>
            </a:endParaRPr>
          </a:p>
          <a:p>
            <a:pPr marL="44450" lvl="0" algn="just" eaLnBrk="1" hangingPunct="1">
              <a:buClr>
                <a:srgbClr val="0070C0"/>
              </a:buClr>
            </a:pPr>
            <a:r>
              <a:rPr lang="pl-PL" dirty="0">
                <a:solidFill>
                  <a:prstClr val="black"/>
                </a:solidFill>
              </a:rPr>
              <a:t>W skład </a:t>
            </a:r>
            <a:r>
              <a:rPr lang="pl-PL" u="sng" dirty="0">
                <a:solidFill>
                  <a:prstClr val="black"/>
                </a:solidFill>
              </a:rPr>
              <a:t>Aglomeracji Jeleniogórskiej określonej w Strategii ZIT AJ wchodzą Miasta </a:t>
            </a:r>
            <a:r>
              <a:rPr lang="pl-PL" u="sng" dirty="0" smtClean="0">
                <a:solidFill>
                  <a:prstClr val="black"/>
                </a:solidFill>
              </a:rPr>
              <a:t/>
            </a:r>
            <a:br>
              <a:rPr lang="pl-PL" u="sng" dirty="0" smtClean="0">
                <a:solidFill>
                  <a:prstClr val="black"/>
                </a:solidFill>
              </a:rPr>
            </a:br>
            <a:r>
              <a:rPr lang="pl-PL" u="sng" dirty="0" smtClean="0">
                <a:solidFill>
                  <a:prstClr val="black"/>
                </a:solidFill>
              </a:rPr>
              <a:t>i </a:t>
            </a:r>
            <a:r>
              <a:rPr lang="pl-PL" u="sng" dirty="0">
                <a:solidFill>
                  <a:prstClr val="black"/>
                </a:solidFill>
              </a:rPr>
              <a:t>Gminy:</a:t>
            </a:r>
            <a:r>
              <a:rPr lang="pl-PL" dirty="0">
                <a:solidFill>
                  <a:prstClr val="black"/>
                </a:solidFill>
              </a:rPr>
              <a:t> Miasto Jelenia Góra, Gmina Janowice Wielkie, Gmina Jeżów Sudecki, Miasto Karpacz, Miasto Kowary, Gmina Mysłakowice, Miasto Piechowice, Gmina Podgórzyn, Gmina Stara Kamienica, Miasto Szklarska Poręba, Gmina i Miasto Gryfów Śląski, Gmina i Miasto Lubomierz, Miasto i Gmina Mirsk, Miasto i Gmina Wleń, Gmina Pielgrzymka, Miasto i Gmina Świerzawa, Miasto Wojcieszów, Miasto Złotoryja.</a:t>
            </a:r>
          </a:p>
          <a:p>
            <a:pPr lvl="0"/>
            <a:endParaRPr lang="pl-PL" dirty="0">
              <a:solidFill>
                <a:prstClr val="black"/>
              </a:solidFill>
            </a:endParaRPr>
          </a:p>
          <a:p>
            <a:pPr lvl="0" algn="just"/>
            <a:r>
              <a:rPr lang="pl-PL" dirty="0">
                <a:solidFill>
                  <a:prstClr val="black"/>
                </a:solidFill>
              </a:rPr>
              <a:t>Alokacja przeznaczona na konkurs wynosi </a:t>
            </a:r>
            <a:r>
              <a:rPr lang="pl-PL" b="1" dirty="0">
                <a:solidFill>
                  <a:prstClr val="black"/>
                </a:solidFill>
              </a:rPr>
              <a:t>6 467 200 EUR, tj. 28 090 930 PLN</a:t>
            </a:r>
          </a:p>
          <a:p>
            <a:pPr lvl="0" algn="just"/>
            <a:endParaRPr lang="pl-PL" dirty="0">
              <a:solidFill>
                <a:prstClr val="black"/>
              </a:solidFill>
            </a:endParaRPr>
          </a:p>
          <a:p>
            <a:pPr lvl="0" algn="just"/>
            <a:r>
              <a:rPr lang="pl-PL" dirty="0">
                <a:solidFill>
                  <a:prstClr val="black"/>
                </a:solidFill>
              </a:rPr>
              <a:t>Alokację przeliczono po kursie Europejskiego Banku Centralnego (EBC) obowiązującym we wrześniu 2016 r., 1 euro = 4,3436 PLN </a:t>
            </a:r>
          </a:p>
          <a:p>
            <a:pPr lvl="0"/>
            <a:endParaRPr lang="pl-PL" dirty="0">
              <a:solidFill>
                <a:prstClr val="black"/>
              </a:solidFill>
            </a:endParaRPr>
          </a:p>
          <a:p>
            <a:pPr lvl="0" algn="just"/>
            <a:r>
              <a:rPr lang="pl-PL" u="sng" dirty="0">
                <a:solidFill>
                  <a:prstClr val="black"/>
                </a:solidFill>
              </a:rPr>
              <a:t>Ze względu na kurs euro limit dostępnych środków może ulec zmianie. Z tego powodu dokładna kwota dofinansowania zostanie określona na etapie zatwierdzania Listy ocenionych projektów.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 smtClean="0"/>
              <a:pPr/>
              <a:t>4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5500387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23528" y="908720"/>
            <a:ext cx="8642350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2000" b="1" u="sng" dirty="0" smtClean="0">
                <a:latin typeface="Arial" pitchFamily="34" charset="0"/>
                <a:cs typeface="Arial" pitchFamily="34" charset="0"/>
              </a:rPr>
              <a:t>Typy projektu: </a:t>
            </a:r>
          </a:p>
          <a:p>
            <a:endParaRPr lang="pl-PL" sz="1400" dirty="0" smtClean="0"/>
          </a:p>
          <a:p>
            <a:pPr algn="just"/>
            <a:r>
              <a:rPr lang="pl-PL" sz="2000" b="1" dirty="0"/>
              <a:t>6.3.A</a:t>
            </a:r>
            <a:r>
              <a:rPr lang="pl-PL" sz="2000" dirty="0"/>
              <a:t> Remont, przebudowa, </a:t>
            </a:r>
            <a:r>
              <a:rPr lang="pl-PL" sz="2000" dirty="0" smtClean="0"/>
              <a:t>rozbudowa*, </a:t>
            </a:r>
            <a:r>
              <a:rPr lang="pl-PL" sz="2000" dirty="0"/>
              <a:t>adaptacja, wyposażenie istniejących zdegradowanych </a:t>
            </a:r>
            <a:r>
              <a:rPr lang="pl-PL" sz="2000" dirty="0" smtClean="0"/>
              <a:t>budynków*, obiektów*, </a:t>
            </a:r>
            <a:r>
              <a:rPr lang="pl-PL" sz="2000" dirty="0"/>
              <a:t>zagospodarowanie terenów i przestrzeni (np. monitoring miejski lub dostosowanie przestrzeni do potrzeb osób niepełnosprawnych) – w celu przywrócenia lub nadania im nowych funkcji społecznych, kulturalnych, gospodarczych, edukacyjnych lub rekreacyjnych</a:t>
            </a:r>
            <a:r>
              <a:rPr lang="pl-PL" sz="2000" dirty="0" smtClean="0"/>
              <a:t>.</a:t>
            </a:r>
          </a:p>
          <a:p>
            <a:endParaRPr lang="pl-PL" sz="1600" dirty="0" smtClean="0"/>
          </a:p>
          <a:p>
            <a:endParaRPr lang="pl-PL" sz="1600" dirty="0"/>
          </a:p>
          <a:p>
            <a:pPr algn="just"/>
            <a:r>
              <a:rPr lang="pl-PL" sz="1600" dirty="0" smtClean="0"/>
              <a:t>*Pod </a:t>
            </a:r>
            <a:r>
              <a:rPr lang="pl-PL" sz="1600" dirty="0"/>
              <a:t>pojęciem rozbudowy rozumie się sytuację, w której rozbudowywana część budynku/obiektu będzie funkcjonalnie i rzeczywiście połączona z istniejącą częścią budynku/obiektu.</a:t>
            </a:r>
          </a:p>
          <a:p>
            <a:pPr algn="just"/>
            <a:r>
              <a:rPr lang="pl-PL" sz="1600" dirty="0" smtClean="0"/>
              <a:t>*Budynek </a:t>
            </a:r>
            <a:r>
              <a:rPr lang="pl-PL" sz="1600" dirty="0"/>
              <a:t>- zgodnie z definicją ujętą w Art. 3 Ustawy z dnia 7 lipca 1994 r. Prawo Budowlane (Dz.U. 1994 Nr 89 poz. 414 z późn. zm.) – to obiekt budowlany, który jest trwale związany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z </a:t>
            </a:r>
            <a:r>
              <a:rPr lang="pl-PL" sz="1600" dirty="0"/>
              <a:t>gruntem, wydzielony z przestrzeni za pomocą przegród budowlanych oraz posiada fundamenty i dach;</a:t>
            </a:r>
          </a:p>
          <a:p>
            <a:pPr algn="just"/>
            <a:r>
              <a:rPr lang="pl-PL" sz="1600" dirty="0" smtClean="0"/>
              <a:t>*Obiekt </a:t>
            </a:r>
            <a:r>
              <a:rPr lang="pl-PL" sz="1600" dirty="0"/>
              <a:t>budowlany zgodnie z definicją ujętą w Art. 3 Ustawy z dnia 7 lipca 1994 r. Prawo Budowlane (Dz.U. 1994 Nr 89 poz. 414 z późn. zm.) – jest  to budynek, budowla bądź obiekt małej architektury, wraz z instalacjami zapewniającymi możliwość użytkowania obiektu zgodnie z jego przeznaczeniem, wzniesiony z użyciem wyrobów budowlanych;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Calibri"/>
                <a:ea typeface="Calibri"/>
                <a:cs typeface="Arial"/>
              </a:rPr>
              <a:t> </a:t>
            </a:r>
            <a:endParaRPr lang="pl-PL" sz="1200" dirty="0">
              <a:latin typeface="Calibri"/>
              <a:ea typeface="Calibri"/>
              <a:cs typeface="Times New Roman"/>
            </a:endParaRPr>
          </a:p>
          <a:p>
            <a:pPr algn="ctr"/>
            <a:endParaRPr lang="pl-PL" sz="1200" dirty="0"/>
          </a:p>
          <a:p>
            <a:pPr marL="44450" algn="ctr" eaLnBrk="1" hangingPunct="1">
              <a:buClr>
                <a:srgbClr val="0070C0"/>
              </a:buClr>
            </a:pPr>
            <a:endParaRPr lang="pl-PL" sz="1200" dirty="0" smtClean="0"/>
          </a:p>
          <a:p>
            <a:pPr marL="44450" algn="ctr" eaLnBrk="1" hangingPunct="1">
              <a:buClr>
                <a:srgbClr val="0070C0"/>
              </a:buClr>
            </a:pPr>
            <a:endParaRPr lang="pl-PL" altLang="pl-PL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0624596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23528" y="908720"/>
            <a:ext cx="864235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2000" b="1" u="sng" dirty="0" smtClean="0">
                <a:latin typeface="Arial" pitchFamily="34" charset="0"/>
                <a:cs typeface="Arial" pitchFamily="34" charset="0"/>
              </a:rPr>
              <a:t>Typy projektu: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Calibri"/>
                <a:ea typeface="Calibri"/>
                <a:cs typeface="Arial"/>
              </a:rPr>
              <a:t> </a:t>
            </a:r>
            <a:endParaRPr lang="pl-PL" sz="1200" dirty="0">
              <a:latin typeface="Calibri"/>
              <a:ea typeface="Calibri"/>
              <a:cs typeface="Times New Roman"/>
            </a:endParaRPr>
          </a:p>
          <a:p>
            <a:pPr algn="ctr"/>
            <a:endParaRPr lang="pl-PL" sz="1200" dirty="0"/>
          </a:p>
          <a:p>
            <a:pPr algn="just"/>
            <a:r>
              <a:rPr lang="pl-PL" sz="2000" b="1" dirty="0"/>
              <a:t>6.3.C</a:t>
            </a:r>
            <a:r>
              <a:rPr lang="pl-PL" sz="2000" dirty="0"/>
              <a:t> Inwestycje w tzw. drogi lokalne (gminne i powiatowe) wraz z infrastrukturą towarzyszącą (tylko przebudowa albo modernizacja dróg). </a:t>
            </a:r>
          </a:p>
          <a:p>
            <a:r>
              <a:rPr lang="pl-PL" sz="1200" b="1" dirty="0"/>
              <a:t> </a:t>
            </a:r>
            <a:endParaRPr lang="pl-PL" sz="1200" dirty="0"/>
          </a:p>
          <a:p>
            <a:pPr algn="just"/>
            <a:endParaRPr lang="pl-PL" sz="1600" dirty="0" smtClean="0"/>
          </a:p>
          <a:p>
            <a:pPr algn="just"/>
            <a:endParaRPr lang="pl-PL" dirty="0"/>
          </a:p>
          <a:p>
            <a:pPr algn="just"/>
            <a:r>
              <a:rPr lang="pl-PL" dirty="0" smtClean="0"/>
              <a:t>Wsparcie </a:t>
            </a:r>
            <a:r>
              <a:rPr lang="pl-PL" dirty="0"/>
              <a:t>będzie możliwie jedynie wtedy, gdy inwestycje takie będą stanowiły element szerszej koncepcji związanej z rewitalizacją (fizyczną, gospodarczą i społeczną) i będą stanowiły element lokalnego programu </a:t>
            </a:r>
            <a:r>
              <a:rPr lang="pl-PL" dirty="0" smtClean="0"/>
              <a:t>rewitalizacji.</a:t>
            </a:r>
          </a:p>
          <a:p>
            <a:pPr algn="just"/>
            <a:endParaRPr lang="pl-PL" dirty="0"/>
          </a:p>
          <a:p>
            <a:pPr algn="just"/>
            <a:r>
              <a:rPr lang="pl-PL" u="sng" dirty="0" smtClean="0"/>
              <a:t>Inwestycje </a:t>
            </a:r>
            <a:r>
              <a:rPr lang="pl-PL" u="sng" dirty="0"/>
              <a:t>w drogi lokalne (gminne i powiatowe) nie mogą być realizowane na obszarach wiejskich.</a:t>
            </a:r>
            <a:r>
              <a:rPr lang="pl-PL" dirty="0"/>
              <a:t>  Mogą one być realizowane  jedynie na obszarach miejskich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miejskich obszarach funkcjonalnych, jako element programu rewitalizacji jedynie wówczas, gdy przyczynią się do fizycznej, gospodarczej i społecznej rewitalizacji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regeneracji ww. obszarów</a:t>
            </a:r>
            <a:r>
              <a:rPr lang="pl-PL" dirty="0" smtClean="0"/>
              <a:t>.</a:t>
            </a:r>
          </a:p>
          <a:p>
            <a:pPr algn="just"/>
            <a:endParaRPr lang="pl-PL" sz="1600" dirty="0" smtClean="0"/>
          </a:p>
          <a:p>
            <a:pPr algn="just"/>
            <a:endParaRPr lang="pl-PL" sz="1600" dirty="0"/>
          </a:p>
          <a:p>
            <a:pPr algn="just"/>
            <a:endParaRPr lang="pl-PL" sz="1600" dirty="0" smtClean="0"/>
          </a:p>
          <a:p>
            <a:pPr algn="just"/>
            <a:endParaRPr lang="pl-PL" sz="1600" dirty="0"/>
          </a:p>
          <a:p>
            <a:pPr algn="just"/>
            <a:endParaRPr lang="pl-PL" sz="1600" dirty="0" smtClean="0"/>
          </a:p>
          <a:p>
            <a:pPr algn="just"/>
            <a:endParaRPr lang="pl-PL" sz="1600" dirty="0"/>
          </a:p>
          <a:p>
            <a:pPr marL="44450" algn="ctr" eaLnBrk="1" hangingPunct="1">
              <a:buClr>
                <a:srgbClr val="0070C0"/>
              </a:buClr>
            </a:pPr>
            <a:endParaRPr lang="pl-PL" sz="1200" dirty="0" smtClean="0"/>
          </a:p>
          <a:p>
            <a:pPr marL="44450" algn="ctr" eaLnBrk="1" hangingPunct="1">
              <a:buClr>
                <a:srgbClr val="0070C0"/>
              </a:buClr>
            </a:pPr>
            <a:endParaRPr lang="pl-PL" altLang="pl-PL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7572571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23528" y="908720"/>
            <a:ext cx="864235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Calibri"/>
                <a:ea typeface="Calibri"/>
                <a:cs typeface="Arial"/>
              </a:rPr>
              <a:t> </a:t>
            </a:r>
            <a:endParaRPr lang="pl-PL" sz="1200" dirty="0">
              <a:latin typeface="Calibri"/>
              <a:ea typeface="Calibri"/>
              <a:cs typeface="Times New Roman"/>
            </a:endParaRPr>
          </a:p>
          <a:p>
            <a:pPr algn="just"/>
            <a:endParaRPr lang="pl-PL" sz="1600" dirty="0"/>
          </a:p>
          <a:p>
            <a:pPr algn="just"/>
            <a:endParaRPr lang="pl-PL" sz="1600" dirty="0" smtClean="0"/>
          </a:p>
          <a:p>
            <a:pPr algn="just"/>
            <a:r>
              <a:rPr lang="pl-PL" b="1" dirty="0"/>
              <a:t>Budowa nowych dróg jest możliwa tylko w przypadku projektów komplementarnych wskazanych w działaniu 1.3 RPO WD, schemat 1.3.A, dotyczących zapewnienia przez wnioskodawcę dostępu do terenów inwestycyjnych.</a:t>
            </a:r>
            <a:endParaRPr lang="pl-PL" dirty="0"/>
          </a:p>
          <a:p>
            <a:r>
              <a:rPr lang="pl-PL" dirty="0"/>
              <a:t> </a:t>
            </a:r>
          </a:p>
          <a:p>
            <a:pPr algn="just"/>
            <a:r>
              <a:rPr lang="pl-PL" dirty="0"/>
              <a:t>W przypadku budowy nowej drogi  w ramach projektu komplementarnego wskazanego w działaniu 1.3 RPO WD schemat 1.3.A , wnioskodawca winien przedstawić niezbędne informacje we wniosku o dofinansowanie.  We wniosku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 </a:t>
            </a:r>
            <a:r>
              <a:rPr lang="pl-PL" dirty="0"/>
              <a:t>dofinansowanie należy wskazać nazwę komplementarnego projektu, nazwę wnioskodawcy i numer wniosku o dofinansowanie złożonego w ramach naboru do działania 1.3, schemat 1.3.A, dotyczącego przygotowania terenów inwestycyjnych. Umowa o dofinansowanie projektu może zostać zawarta tylko pod warunkiem zawarcia umowy o dofinansowanie projektu komplementarnego w ramach schematu 1.3.A.</a:t>
            </a:r>
          </a:p>
          <a:p>
            <a:pPr algn="just"/>
            <a:endParaRPr lang="pl-PL" sz="1600" dirty="0"/>
          </a:p>
          <a:p>
            <a:pPr algn="just"/>
            <a:endParaRPr lang="pl-PL" sz="1600" dirty="0" smtClean="0"/>
          </a:p>
          <a:p>
            <a:pPr algn="just"/>
            <a:endParaRPr lang="pl-PL" sz="1600" dirty="0"/>
          </a:p>
          <a:p>
            <a:pPr marL="44450" algn="ctr" eaLnBrk="1" hangingPunct="1">
              <a:buClr>
                <a:srgbClr val="0070C0"/>
              </a:buClr>
            </a:pPr>
            <a:endParaRPr lang="pl-PL" sz="1200" dirty="0" smtClean="0"/>
          </a:p>
          <a:p>
            <a:pPr marL="44450" algn="ctr" eaLnBrk="1" hangingPunct="1">
              <a:buClr>
                <a:srgbClr val="0070C0"/>
              </a:buClr>
            </a:pPr>
            <a:endParaRPr lang="pl-PL" altLang="pl-PL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1152706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23528" y="1052736"/>
            <a:ext cx="8642350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b="1" u="sng" dirty="0" smtClean="0">
                <a:latin typeface="Arial" pitchFamily="34" charset="0"/>
                <a:cs typeface="Arial" pitchFamily="34" charset="0"/>
              </a:rPr>
              <a:t>Istotne informacje dotyczące typu projektu:</a:t>
            </a:r>
          </a:p>
          <a:p>
            <a:pPr algn="just"/>
            <a:endParaRPr lang="pl-PL" sz="1400" dirty="0" smtClean="0"/>
          </a:p>
          <a:p>
            <a:pPr algn="just"/>
            <a:endParaRPr lang="pl-PL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Preferowane będą projekty realizowane w partnerstwie.</a:t>
            </a:r>
          </a:p>
          <a:p>
            <a:pPr algn="just"/>
            <a:endParaRPr lang="pl-PL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Możliwe są działania poprawiające efektywność energetyczną, analogiczne do działania 3.3 „Efektywność energetyczna w budynkach użyteczności publicznej  i  sektorze mieszkaniowym” (schematy 3.3. A i 3.3. B</a:t>
            </a:r>
            <a:r>
              <a:rPr lang="pl-PL" sz="1600" dirty="0" smtClean="0"/>
              <a:t>). Wartość </a:t>
            </a:r>
            <a:r>
              <a:rPr lang="pl-PL" sz="1600" dirty="0"/>
              <a:t>takich inwestycji nie może przekraczać 49% wartości wydatków kwalifikowalnych na </a:t>
            </a:r>
            <a:r>
              <a:rPr lang="pl-PL" sz="1600" dirty="0" smtClean="0"/>
              <a:t>pojedynczy </a:t>
            </a:r>
            <a:r>
              <a:rPr lang="pl-PL" sz="1600" dirty="0"/>
              <a:t>budynek w projekcie</a:t>
            </a:r>
            <a:r>
              <a:rPr lang="pl-PL" sz="1600" dirty="0" smtClean="0"/>
              <a:t>.</a:t>
            </a:r>
          </a:p>
          <a:p>
            <a:pPr algn="just"/>
            <a:endParaRPr lang="pl-PL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Wszystkie wspierane przedsięwzięcia powinny uwzględniać konieczność dostosowania infrastruktury i wyposażenia do potrzeb osób </a:t>
            </a:r>
            <a:r>
              <a:rPr lang="pl-PL" sz="1600" dirty="0" smtClean="0"/>
              <a:t>niepełnosprawnych.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Wysokość wsparcia projektów w zakresie kultury nie będzie przekraczać 2 mln euro kosztów kwalifikowalnych </a:t>
            </a:r>
            <a:r>
              <a:rPr lang="pl-PL" sz="1600" dirty="0" smtClean="0"/>
              <a:t>projektu.</a:t>
            </a:r>
          </a:p>
          <a:p>
            <a:pPr algn="just"/>
            <a:endParaRPr lang="pl-PL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 ramach działania 6.3 nie ma możliwości wsparcia projektów z zakresu mieszkalnictwa wspomaganego (chronionego, treningowego, wspieranego) i socjalnego. </a:t>
            </a:r>
          </a:p>
          <a:p>
            <a:pPr algn="just"/>
            <a:endParaRPr lang="pl-PL" sz="1400" dirty="0" smtClean="0"/>
          </a:p>
          <a:p>
            <a:pPr algn="just"/>
            <a:endParaRPr lang="pl-PL" sz="1400" dirty="0" smtClean="0"/>
          </a:p>
          <a:p>
            <a:r>
              <a:rPr lang="pl-PL" sz="1600" b="1" dirty="0" smtClean="0"/>
              <a:t> </a:t>
            </a:r>
            <a:endParaRPr lang="pl-PL" sz="1400" dirty="0" smtClean="0"/>
          </a:p>
          <a:p>
            <a:pPr algn="just"/>
            <a:endParaRPr lang="pl-PL" sz="1400" dirty="0" smtClean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400" dirty="0">
                <a:latin typeface="+mn-lt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Calibri"/>
                <a:ea typeface="Calibri"/>
                <a:cs typeface="Arial"/>
              </a:rPr>
              <a:t> </a:t>
            </a:r>
            <a:endParaRPr lang="pl-PL" sz="1200" dirty="0">
              <a:latin typeface="Calibri"/>
              <a:ea typeface="Calibri"/>
              <a:cs typeface="Times New Roman"/>
            </a:endParaRPr>
          </a:p>
          <a:p>
            <a:endParaRPr lang="pl-PL" sz="1200" dirty="0"/>
          </a:p>
          <a:p>
            <a:pPr marL="44450" algn="just" eaLnBrk="1" hangingPunct="1">
              <a:buClr>
                <a:srgbClr val="0070C0"/>
              </a:buClr>
            </a:pPr>
            <a:endParaRPr lang="pl-PL" sz="1200" dirty="0" smtClean="0"/>
          </a:p>
          <a:p>
            <a:pPr marL="44450" algn="just" eaLnBrk="1" hangingPunct="1">
              <a:buClr>
                <a:srgbClr val="0070C0"/>
              </a:buClr>
            </a:pPr>
            <a:endParaRPr lang="pl-PL" altLang="pl-PL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0624596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9</a:t>
            </a:fld>
            <a:endParaRPr lang="pl-PL" altLang="pl-PL" dirty="0"/>
          </a:p>
        </p:txBody>
      </p:sp>
      <p:sp>
        <p:nvSpPr>
          <p:cNvPr id="3" name="Prostokąt 2"/>
          <p:cNvSpPr/>
          <p:nvPr/>
        </p:nvSpPr>
        <p:spPr>
          <a:xfrm>
            <a:off x="611560" y="1384767"/>
            <a:ext cx="79928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>
                <a:solidFill>
                  <a:prstClr val="black"/>
                </a:solidFill>
              </a:rPr>
              <a:t>Istotne informacje dotyczące typu projektu</a:t>
            </a:r>
            <a:r>
              <a:rPr lang="pl-PL" b="1" dirty="0" smtClean="0">
                <a:solidFill>
                  <a:prstClr val="black"/>
                </a:solidFill>
              </a:rPr>
              <a:t>:</a:t>
            </a:r>
          </a:p>
          <a:p>
            <a:pPr algn="ctr"/>
            <a:endParaRPr lang="pl-PL" b="1" dirty="0">
              <a:solidFill>
                <a:prstClr val="black"/>
              </a:solidFill>
            </a:endParaRPr>
          </a:p>
          <a:p>
            <a:pPr algn="just"/>
            <a:r>
              <a:rPr lang="pl-PL" b="1" dirty="0">
                <a:solidFill>
                  <a:prstClr val="black"/>
                </a:solidFill>
              </a:rPr>
              <a:t>Wszystkie wspierane przedsięwzięcia powinny uwzględniać konieczność dostosowania infrastruktury i wyposażenia do potrzeb osób niepełnosprawnych.</a:t>
            </a:r>
          </a:p>
          <a:p>
            <a:endParaRPr lang="pl-PL" dirty="0">
              <a:solidFill>
                <a:prstClr val="black"/>
              </a:solidFill>
            </a:endParaRPr>
          </a:p>
          <a:p>
            <a:pPr algn="just"/>
            <a:r>
              <a:rPr lang="pl-PL" sz="1400" dirty="0" smtClean="0">
                <a:solidFill>
                  <a:prstClr val="black"/>
                </a:solidFill>
              </a:rPr>
              <a:t>Wypełniając wniosek o dofinansowanie należy zapoznać się </a:t>
            </a:r>
            <a:r>
              <a:rPr lang="pl-PL" sz="1400" dirty="0">
                <a:solidFill>
                  <a:prstClr val="black"/>
                </a:solidFill>
              </a:rPr>
              <a:t>z zapisami </a:t>
            </a:r>
            <a:r>
              <a:rPr lang="pl-PL" sz="1400" dirty="0" smtClean="0">
                <a:solidFill>
                  <a:prstClr val="black"/>
                </a:solidFill>
              </a:rPr>
              <a:t>Wytycznych </a:t>
            </a:r>
            <a:r>
              <a:rPr lang="pl-PL" sz="1400" dirty="0">
                <a:solidFill>
                  <a:prstClr val="black"/>
                </a:solidFill>
              </a:rPr>
              <a:t>w zakresie realizacji zasady równości szans i niedyskryminacji, w tym dostępności dla osób </a:t>
            </a:r>
            <a:r>
              <a:rPr lang="pl-PL" sz="1400" dirty="0" smtClean="0">
                <a:solidFill>
                  <a:prstClr val="black"/>
                </a:solidFill>
              </a:rPr>
              <a:t/>
            </a:r>
            <a:br>
              <a:rPr lang="pl-PL" sz="1400" dirty="0" smtClean="0">
                <a:solidFill>
                  <a:prstClr val="black"/>
                </a:solidFill>
              </a:rPr>
            </a:br>
            <a:r>
              <a:rPr lang="pl-PL" sz="1400" dirty="0" smtClean="0">
                <a:solidFill>
                  <a:prstClr val="black"/>
                </a:solidFill>
              </a:rPr>
              <a:t>z </a:t>
            </a:r>
            <a:r>
              <a:rPr lang="pl-PL" sz="1400" dirty="0">
                <a:solidFill>
                  <a:prstClr val="black"/>
                </a:solidFill>
              </a:rPr>
              <a:t>niepełnosprawnościami oraz zasady równości szans kobiet i mężczyzn w ramach funduszy unijnych na lata </a:t>
            </a:r>
            <a:r>
              <a:rPr lang="pl-PL" sz="1400" dirty="0" smtClean="0">
                <a:solidFill>
                  <a:prstClr val="black"/>
                </a:solidFill>
              </a:rPr>
              <a:t>2014–2020 oraz materiałami znajdującymi się na stronie internetowej:</a:t>
            </a:r>
          </a:p>
          <a:p>
            <a:pPr algn="just"/>
            <a:endParaRPr lang="pl-PL" sz="1400" dirty="0">
              <a:solidFill>
                <a:prstClr val="black"/>
              </a:solidFill>
            </a:endParaRPr>
          </a:p>
          <a:p>
            <a:pPr algn="just"/>
            <a:r>
              <a:rPr lang="pl-PL" sz="1400" dirty="0" smtClean="0">
                <a:solidFill>
                  <a:prstClr val="black"/>
                </a:solidFill>
              </a:rPr>
              <a:t> </a:t>
            </a:r>
          </a:p>
          <a:p>
            <a:pPr algn="ctr"/>
            <a:r>
              <a:rPr lang="pl-PL" dirty="0">
                <a:solidFill>
                  <a:prstClr val="black"/>
                </a:solidFill>
                <a:hlinkClick r:id="rId3"/>
              </a:rPr>
              <a:t>http://</a:t>
            </a:r>
            <a:r>
              <a:rPr lang="pl-PL" dirty="0" smtClean="0">
                <a:solidFill>
                  <a:prstClr val="black"/>
                </a:solidFill>
                <a:hlinkClick r:id="rId3"/>
              </a:rPr>
              <a:t>www.power.gov.pl/dostepnosc</a:t>
            </a:r>
            <a:endParaRPr lang="pl-PL" dirty="0" smtClean="0">
              <a:solidFill>
                <a:prstClr val="black"/>
              </a:solidFill>
            </a:endParaRPr>
          </a:p>
          <a:p>
            <a:endParaRPr lang="pl-PL" dirty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pPr algn="just"/>
            <a:r>
              <a:rPr lang="pl-PL" sz="1400" dirty="0">
                <a:solidFill>
                  <a:prstClr val="black"/>
                </a:solidFill>
              </a:rPr>
              <a:t>Na szczególną uwagę zasługuje Poradnik opublikowany przez Ministerstwo Rozwoju "Realizacja zasady równości szans i niedyskryminacji, w tym dostępności dla osób z niepełnosprawnościami"</a:t>
            </a: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>
              <a:solidFill>
                <a:prstClr val="black"/>
              </a:solidFill>
            </a:endParaRPr>
          </a:p>
          <a:p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5678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10497</TotalTime>
  <Words>1234</Words>
  <Application>Microsoft Office PowerPoint</Application>
  <PresentationFormat>Pokaz na ekranie (4:3)</PresentationFormat>
  <Paragraphs>414</Paragraphs>
  <Slides>27</Slides>
  <Notes>27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27</vt:i4>
      </vt:variant>
    </vt:vector>
  </HeadingPairs>
  <TitlesOfParts>
    <vt:vector size="29" baseType="lpstr">
      <vt:lpstr>plik</vt:lpstr>
      <vt:lpstr>Motyw pakietu Office</vt:lpstr>
      <vt:lpstr>SPOTKANIE INFORMACYJNE  DLA POTENCJALNYCH BENEFICJENTÓW W RAMACH RPO WD 2014-2020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mkubrycht</dc:creator>
  <cp:lastModifiedBy>Bożena Pencakowska</cp:lastModifiedBy>
  <cp:revision>691</cp:revision>
  <cp:lastPrinted>2016-10-19T12:54:01Z</cp:lastPrinted>
  <dcterms:created xsi:type="dcterms:W3CDTF">2010-12-31T07:04:34Z</dcterms:created>
  <dcterms:modified xsi:type="dcterms:W3CDTF">2016-10-24T10:15:25Z</dcterms:modified>
</cp:coreProperties>
</file>