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11" r:id="rId16"/>
    <p:sldId id="400" r:id="rId17"/>
    <p:sldId id="427" r:id="rId18"/>
    <p:sldId id="328" r:id="rId19"/>
    <p:sldId id="330" r:id="rId20"/>
    <p:sldId id="334" r:id="rId21"/>
    <p:sldId id="420"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24,5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dirty="0" smtClean="0"/>
            <a:t>0 punktów oznacza </a:t>
          </a:r>
          <a:r>
            <a:rPr lang="pl-PL" dirty="0" smtClean="0"/>
            <a:t>odrzucenie </a:t>
          </a:r>
          <a:r>
            <a:rPr lang="pl-PL" dirty="0" smtClean="0"/>
            <a:t>wniosku</a:t>
          </a:r>
          <a:endParaRPr lang="pl-PL"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19,6</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solidFill>
                <a:srgbClr val="FF0000"/>
              </a:solidFill>
            </a:rPr>
            <a:t>7,35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49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39727"/>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600" kern="1200" dirty="0"/>
        </a:p>
      </dsp:txBody>
      <dsp:txXfrm>
        <a:off x="0" y="539727"/>
        <a:ext cx="9144000" cy="1587600"/>
      </dsp:txXfrm>
    </dsp:sp>
    <dsp:sp modelId="{A6EDCFBE-EC3C-4383-9D19-EDF7E94187B5}">
      <dsp:nvSpPr>
        <dsp:cNvPr id="0" name=""/>
        <dsp:cNvSpPr/>
      </dsp:nvSpPr>
      <dsp:spPr>
        <a:xfrm>
          <a:off x="457200" y="109869"/>
          <a:ext cx="6400800" cy="666018"/>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9712" y="142381"/>
        <a:ext cx="6335776" cy="600994"/>
      </dsp:txXfrm>
    </dsp:sp>
    <dsp:sp modelId="{F191104C-2BDE-4FBA-96AE-E978FA566A32}">
      <dsp:nvSpPr>
        <dsp:cNvPr id="0" name=""/>
        <dsp:cNvSpPr/>
      </dsp:nvSpPr>
      <dsp:spPr>
        <a:xfrm>
          <a:off x="0" y="2677002"/>
          <a:ext cx="91440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a:t>
          </a:r>
          <a:endParaRPr lang="pl-PL" sz="1600" kern="1200" dirty="0"/>
        </a:p>
        <a:p>
          <a:pPr marL="171450" lvl="1" indent="-171450" algn="l" defTabSz="711200">
            <a:lnSpc>
              <a:spcPct val="90000"/>
            </a:lnSpc>
            <a:spcBef>
              <a:spcPct val="0"/>
            </a:spcBef>
            <a:spcAft>
              <a:spcPct val="15000"/>
            </a:spcAft>
            <a:buChar char="••"/>
          </a:pPr>
          <a:r>
            <a:rPr lang="pl-PL" sz="1600" kern="1200" dirty="0" smtClean="0"/>
            <a:t>skala punktowa od 0 do 24,5</a:t>
          </a:r>
          <a:endParaRPr lang="pl-PL" sz="1600" kern="1200" dirty="0"/>
        </a:p>
        <a:p>
          <a:pPr marL="171450" lvl="1" indent="-171450" algn="l" defTabSz="711200">
            <a:lnSpc>
              <a:spcPct val="90000"/>
            </a:lnSpc>
            <a:spcBef>
              <a:spcPct val="0"/>
            </a:spcBef>
            <a:spcAft>
              <a:spcPct val="15000"/>
            </a:spcAft>
            <a:buChar char="••"/>
          </a:pPr>
          <a:r>
            <a:rPr lang="pl-PL" sz="1600" kern="1200" dirty="0" smtClean="0"/>
            <a:t>0 punktów oznacza </a:t>
          </a:r>
          <a:r>
            <a:rPr lang="pl-PL" sz="1600" kern="1200" dirty="0" smtClean="0"/>
            <a:t>odrzucenie </a:t>
          </a:r>
          <a:r>
            <a:rPr lang="pl-PL" sz="1600" kern="1200" dirty="0" smtClean="0"/>
            <a:t>wniosku</a:t>
          </a:r>
          <a:endParaRPr lang="pl-PL" sz="1600" kern="1200" dirty="0"/>
        </a:p>
        <a:p>
          <a:pPr marL="171450" lvl="1" indent="-171450" algn="l" defTabSz="711200">
            <a:lnSpc>
              <a:spcPct val="90000"/>
            </a:lnSpc>
            <a:spcBef>
              <a:spcPct val="0"/>
            </a:spcBef>
            <a:spcAft>
              <a:spcPct val="15000"/>
            </a:spcAft>
            <a:buChar char="••"/>
          </a:pPr>
          <a:endParaRPr lang="pl-PL" sz="1600" kern="1200" dirty="0"/>
        </a:p>
      </dsp:txBody>
      <dsp:txXfrm>
        <a:off x="0" y="2677002"/>
        <a:ext cx="9144000" cy="1461600"/>
      </dsp:txXfrm>
    </dsp:sp>
    <dsp:sp modelId="{FCD44274-ECF4-45BF-990A-74DB8DFD38D5}">
      <dsp:nvSpPr>
        <dsp:cNvPr id="0" name=""/>
        <dsp:cNvSpPr/>
      </dsp:nvSpPr>
      <dsp:spPr>
        <a:xfrm>
          <a:off x="457200" y="2213727"/>
          <a:ext cx="6400800" cy="6994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1344" y="2247871"/>
        <a:ext cx="6332512" cy="63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2016-11-03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9</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53891313"/>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818569722"/>
              </p:ext>
            </p:extLst>
          </p:nvPr>
        </p:nvGraphicFramePr>
        <p:xfrm>
          <a:off x="0" y="908720"/>
          <a:ext cx="9108504" cy="2520280"/>
        </p:xfrm>
        <a:graphic>
          <a:graphicData uri="http://schemas.openxmlformats.org/drawingml/2006/table">
            <a:tbl>
              <a:tblPr firstRow="1" firstCol="1" bandRow="1">
                <a:tableStyleId>{5C22544A-7EE6-4342-B048-85BDC9FD1C3A}</a:tableStyleId>
              </a:tblPr>
              <a:tblGrid>
                <a:gridCol w="2555776"/>
                <a:gridCol w="6552728"/>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b="1" kern="1200" dirty="0" smtClean="0">
                          <a:solidFill>
                            <a:schemeClr val="lt1"/>
                          </a:solidFill>
                          <a:effectLst/>
                          <a:latin typeface="+mn-lt"/>
                          <a:ea typeface="+mn-ea"/>
                          <a:cs typeface="+mn-cs"/>
                        </a:rPr>
                        <a:t>Liczba wspartych obiektów infrastruktury zlokalizowanych na rewitalizowanych obszarach</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993925718"/>
              </p:ext>
            </p:extLst>
          </p:nvPr>
        </p:nvGraphicFramePr>
        <p:xfrm>
          <a:off x="0" y="2852936"/>
          <a:ext cx="9108504" cy="3843979"/>
        </p:xfrm>
        <a:graphic>
          <a:graphicData uri="http://schemas.openxmlformats.org/drawingml/2006/table">
            <a:tbl>
              <a:tblPr firstRow="1" firstCol="1" bandRow="1">
                <a:tableStyleId>{5C22544A-7EE6-4342-B048-85BDC9FD1C3A}</a:tableStyleId>
              </a:tblPr>
              <a:tblGrid>
                <a:gridCol w="2545855"/>
                <a:gridCol w="6562649"/>
              </a:tblGrid>
              <a:tr h="65946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1000"/>
                        </a:spcAft>
                      </a:pPr>
                      <a:r>
                        <a:rPr lang="pl-PL" sz="1800" b="1" kern="1200">
                          <a:solidFill>
                            <a:schemeClr val="tx1"/>
                          </a:solidFill>
                          <a:effectLst/>
                          <a:latin typeface="+mn-lt"/>
                          <a:ea typeface="+mn-ea"/>
                          <a:cs typeface="+mn-cs"/>
                        </a:rPr>
                        <a:t>Nie dotyczy</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610539">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(niski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1800" b="1" kern="1200" dirty="0">
                          <a:solidFill>
                            <a:schemeClr val="tx1"/>
                          </a:solidFill>
                          <a:effectLst/>
                          <a:latin typeface="+mn-lt"/>
                          <a:ea typeface="+mn-ea"/>
                          <a:cs typeface="+mn-cs"/>
                        </a:rPr>
                        <a:t>1 </a:t>
                      </a:r>
                      <a:r>
                        <a:rPr lang="pl-PL" sz="1800" b="1" kern="1200" dirty="0" smtClean="0">
                          <a:solidFill>
                            <a:schemeClr val="tx1"/>
                          </a:solidFill>
                          <a:effectLst/>
                          <a:latin typeface="+mn-lt"/>
                          <a:ea typeface="+mn-ea"/>
                          <a:cs typeface="+mn-cs"/>
                        </a:rPr>
                        <a:t>obiekt</a:t>
                      </a:r>
                      <a:r>
                        <a:rPr lang="pl-PL" sz="1800" b="1" kern="1200" baseline="0" dirty="0" smtClean="0">
                          <a:solidFill>
                            <a:schemeClr val="tx1"/>
                          </a:solidFill>
                          <a:effectLst/>
                          <a:latin typeface="+mn-lt"/>
                          <a:ea typeface="+mn-ea"/>
                          <a:cs typeface="+mn-cs"/>
                        </a:rPr>
                        <a:t> </a:t>
                      </a:r>
                      <a:r>
                        <a:rPr lang="pl-PL" sz="1800" b="1" kern="1200" dirty="0" smtClean="0">
                          <a:solidFill>
                            <a:schemeClr val="tx1"/>
                          </a:solidFill>
                          <a:effectLst/>
                          <a:latin typeface="+mn-lt"/>
                          <a:ea typeface="+mn-ea"/>
                          <a:cs typeface="+mn-cs"/>
                        </a:rPr>
                        <a:t>- </a:t>
                      </a:r>
                      <a:r>
                        <a:rPr lang="pl-PL" sz="1800" b="1" kern="1200" dirty="0">
                          <a:solidFill>
                            <a:schemeClr val="tx1"/>
                          </a:solidFill>
                          <a:effectLst/>
                          <a:latin typeface="+mn-lt"/>
                          <a:ea typeface="+mn-ea"/>
                          <a:cs typeface="+mn-cs"/>
                        </a:rPr>
                        <a:t>4,9 pkt</a:t>
                      </a:r>
                    </a:p>
                  </a:txBody>
                  <a:tcPr marL="68580" marR="68580" marT="0" marB="0" anchor="ctr">
                    <a:solidFill>
                      <a:schemeClr val="accent5">
                        <a:lumMod val="20000"/>
                        <a:lumOff val="80000"/>
                      </a:schemeClr>
                    </a:solidFill>
                  </a:tcPr>
                </a:tc>
              </a:tr>
              <a:tr h="602207">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kern="1200" dirty="0" smtClean="0">
                          <a:solidFill>
                            <a:schemeClr val="tx1"/>
                          </a:solidFill>
                          <a:effectLst/>
                          <a:latin typeface="+mn-lt"/>
                          <a:ea typeface="+mn-ea"/>
                          <a:cs typeface="+mn-cs"/>
                        </a:rPr>
                        <a:t>2 obiekty</a:t>
                      </a:r>
                      <a:r>
                        <a:rPr lang="pl-PL" sz="1800" b="1" kern="1200" baseline="0" dirty="0" smtClean="0">
                          <a:solidFill>
                            <a:schemeClr val="tx1"/>
                          </a:solidFill>
                          <a:effectLst/>
                          <a:latin typeface="+mn-lt"/>
                          <a:ea typeface="+mn-ea"/>
                          <a:cs typeface="+mn-cs"/>
                        </a:rPr>
                        <a:t> </a:t>
                      </a:r>
                      <a:r>
                        <a:rPr lang="pl-PL" sz="1800" b="1" kern="1200" dirty="0" smtClean="0">
                          <a:solidFill>
                            <a:schemeClr val="tx1"/>
                          </a:solidFill>
                          <a:effectLst/>
                          <a:latin typeface="+mn-lt"/>
                          <a:ea typeface="+mn-ea"/>
                          <a:cs typeface="+mn-cs"/>
                        </a:rPr>
                        <a:t>- 9,8 pkt</a:t>
                      </a:r>
                    </a:p>
                  </a:txBody>
                  <a:tcPr marL="68580" marR="68580" marT="0" marB="0" anchor="ctr"/>
                </a:tc>
              </a:tr>
              <a:tr h="698742">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1200" dirty="0" smtClean="0">
                          <a:solidFill>
                            <a:schemeClr val="tx1"/>
                          </a:solidFill>
                          <a:effectLst/>
                          <a:latin typeface="+mn-lt"/>
                          <a:ea typeface="+mn-ea"/>
                          <a:cs typeface="+mn-cs"/>
                        </a:rPr>
                        <a:t>3 lub powyżej 3 obiektów</a:t>
                      </a:r>
                      <a:r>
                        <a:rPr lang="pl-PL" sz="1800" b="1" kern="1200" baseline="0" dirty="0" smtClean="0">
                          <a:solidFill>
                            <a:schemeClr val="tx1"/>
                          </a:solidFill>
                          <a:effectLst/>
                          <a:latin typeface="+mn-lt"/>
                          <a:ea typeface="+mn-ea"/>
                          <a:cs typeface="+mn-cs"/>
                        </a:rPr>
                        <a:t> </a:t>
                      </a:r>
                      <a:r>
                        <a:rPr lang="pl-PL" sz="1800" b="1" kern="1200" dirty="0" smtClean="0">
                          <a:solidFill>
                            <a:schemeClr val="tx1"/>
                          </a:solidFill>
                          <a:effectLst/>
                          <a:latin typeface="+mn-lt"/>
                          <a:ea typeface="+mn-ea"/>
                          <a:cs typeface="+mn-cs"/>
                        </a:rPr>
                        <a:t>- 19,6 pkt</a:t>
                      </a:r>
                    </a:p>
                  </a:txBody>
                  <a:tcPr marL="68580" marR="68580" marT="0" marB="0" anchor="ctr">
                    <a:solidFill>
                      <a:schemeClr val="accent1">
                        <a:lumMod val="40000"/>
                        <a:lumOff val="60000"/>
                      </a:schemeClr>
                    </a:solidFill>
                  </a:tcPr>
                </a:tc>
              </a:tr>
              <a:tr h="607601">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100 %</a:t>
                      </a:r>
                    </a:p>
                  </a:txBody>
                  <a:tcPr marL="68580" marR="68580" marT="0" marB="0" anchor="ctr">
                    <a:solidFill>
                      <a:schemeClr val="accent1">
                        <a:lumMod val="40000"/>
                        <a:lumOff val="60000"/>
                      </a:schemeClr>
                    </a:solidFill>
                  </a:tcPr>
                </a:tc>
              </a:tr>
              <a:tr h="665428">
                <a:tc gridSpan="2">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19,6 pkt </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169656064"/>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1,225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2,45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4,9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4,9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06059646"/>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658692738"/>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263219"/>
            <a:ext cx="6023384" cy="4332382"/>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7504"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                    ze  Strategią </a:t>
            </a:r>
            <a:r>
              <a:rPr lang="pl-PL" dirty="0"/>
              <a:t>ZIT </a:t>
            </a:r>
            <a:r>
              <a:rPr lang="pl-PL" dirty="0" smtClean="0"/>
              <a:t>AJ</a:t>
            </a:r>
            <a:r>
              <a:rPr lang="pl-PL" dirty="0"/>
              <a:t/>
            </a:r>
            <a:br>
              <a:rPr lang="pl-PL" dirty="0"/>
            </a:br>
            <a:r>
              <a:rPr lang="pl-PL" sz="2700" dirty="0" smtClean="0"/>
              <a:t>Poddziałanie   </a:t>
            </a:r>
            <a:r>
              <a:rPr lang="pl-PL" sz="2700" dirty="0"/>
              <a:t>6.3.3 Rewitalizacja zdegradowanych obszarów – ZIT </a:t>
            </a:r>
            <a:r>
              <a:rPr lang="pl-PL" sz="2700" dirty="0" smtClean="0"/>
              <a:t>AJ  </a:t>
            </a:r>
            <a:r>
              <a:rPr lang="pl-PL" sz="2700" b="1" dirty="0" smtClean="0"/>
              <a:t>Nr naboru </a:t>
            </a:r>
            <a:r>
              <a:rPr lang="pl-PL" sz="2700" b="1" dirty="0"/>
              <a:t>RPDS.06.03.03-IZ.00-02-171/16</a:t>
            </a:r>
            <a:r>
              <a:rPr lang="pl-PL" sz="2700" dirty="0"/>
              <a:t/>
            </a:r>
            <a:br>
              <a:rPr lang="pl-PL" sz="2700" dirty="0"/>
            </a:br>
            <a:r>
              <a:rPr lang="pl-PL" sz="3100" dirty="0" smtClean="0"/>
              <a:t/>
            </a:r>
            <a:br>
              <a:rPr lang="pl-PL" sz="3100" dirty="0" smtClean="0"/>
            </a:br>
            <a:r>
              <a:rPr lang="pl-PL" sz="1600" dirty="0" smtClean="0"/>
              <a:t>            </a:t>
            </a:r>
            <a:r>
              <a:rPr lang="pl-PL" sz="1600" b="1" dirty="0"/>
              <a:t>A</a:t>
            </a:r>
            <a:r>
              <a:rPr lang="pl-PL" sz="1600" b="1" dirty="0" smtClean="0"/>
              <a:t> </a:t>
            </a:r>
            <a:r>
              <a:rPr lang="pl-PL" sz="1600" b="1" dirty="0"/>
              <a:t>	</a:t>
            </a:r>
            <a:r>
              <a:rPr lang="pl-PL" sz="1600" b="1" dirty="0" smtClean="0"/>
              <a:t>Remont, przebudowa</a:t>
            </a:r>
            <a:r>
              <a:rPr lang="pl-PL" sz="1600" b="1" dirty="0"/>
              <a:t>, </a:t>
            </a:r>
            <a:r>
              <a:rPr lang="pl-PL" sz="1600" b="1" dirty="0" smtClean="0"/>
              <a:t>rozbudowa, </a:t>
            </a:r>
            <a:r>
              <a:rPr lang="pl-PL" sz="1600" b="1" dirty="0"/>
              <a:t>adaptacja, wyposażenie istniejących zdegradowanych </a:t>
            </a:r>
            <a:r>
              <a:rPr lang="pl-PL" sz="1600" b="1" dirty="0" smtClean="0"/>
              <a:t>budynków, obiektów, </a:t>
            </a:r>
            <a:r>
              <a:rPr lang="pl-PL" sz="1600" b="1" dirty="0"/>
              <a:t>zagospodarowanie terenów i przestrzeni (np. monitoring miejski lub dostosowanie przestrzeni do potrzeb osób niepełnosprawnych) – w celu przywrócenia lub nadania im nowych funkcji społecznych, kulturalnych, gospodarczych, edukacyjnych lub </a:t>
            </a:r>
            <a:r>
              <a:rPr lang="pl-PL" sz="1600" b="1" dirty="0" smtClean="0"/>
              <a:t>rekreacyjnych.</a:t>
            </a:r>
            <a:br>
              <a:rPr lang="pl-PL" sz="1600" b="1" dirty="0" smtClean="0"/>
            </a:br>
            <a:r>
              <a:rPr lang="pl-PL" sz="1600" b="1" dirty="0" smtClean="0"/>
              <a:t/>
            </a:r>
            <a:br>
              <a:rPr lang="pl-PL" sz="1600" b="1" dirty="0" smtClean="0"/>
            </a:br>
            <a:r>
              <a:rPr lang="pl-PL" sz="1600" b="1" dirty="0" smtClean="0"/>
              <a:t>           </a:t>
            </a:r>
            <a:r>
              <a:rPr lang="pl-PL" sz="1400" b="1" dirty="0"/>
              <a:t>C         </a:t>
            </a:r>
            <a:r>
              <a:rPr lang="pl-PL" sz="1600" b="1" dirty="0"/>
              <a:t>Inwestycje w tzw. drogi lokalne (gminne i powiatowe) wraz z infrastrukturą towarzyszącą (tylko przebudowa albo modernizacja dróg)</a:t>
            </a:r>
            <a:r>
              <a:rPr lang="pl-PL" sz="1600" b="1" dirty="0" smtClean="0"/>
              <a:t/>
            </a:r>
            <a:br>
              <a:rPr lang="pl-PL" sz="1600" b="1" dirty="0" smtClean="0"/>
            </a:br>
            <a:r>
              <a:rPr lang="pl-PL" sz="1600" dirty="0" smtClean="0"/>
              <a:t/>
            </a:r>
            <a:br>
              <a:rPr lang="pl-PL" sz="1600" dirty="0" smtClean="0"/>
            </a:br>
            <a:r>
              <a:rPr lang="pl-PL" sz="3100" b="1" dirty="0" smtClean="0">
                <a:solidFill>
                  <a:srgbClr val="FF0000"/>
                </a:solidFill>
              </a:rPr>
              <a:t>Alokacja </a:t>
            </a:r>
            <a:r>
              <a:rPr lang="pl-PL" sz="3100" b="1" dirty="0">
                <a:solidFill>
                  <a:srgbClr val="FF0000"/>
                </a:solidFill>
              </a:rPr>
              <a:t>28 090 930 </a:t>
            </a:r>
            <a:r>
              <a:rPr lang="pl-PL" sz="3100" b="1" dirty="0" smtClean="0">
                <a:solidFill>
                  <a:srgbClr val="FF0000"/>
                </a:solidFill>
              </a:rPr>
              <a:t>zł</a:t>
            </a: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086029928"/>
              </p:ext>
            </p:extLst>
          </p:nvPr>
        </p:nvGraphicFramePr>
        <p:xfrm>
          <a:off x="35495" y="910368"/>
          <a:ext cx="9108505" cy="5830999"/>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1800" dirty="0" smtClean="0"/>
                        <a:t>1</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24,5</a:t>
                      </a:r>
                      <a:endParaRPr lang="pl-PL" sz="1800" dirty="0"/>
                    </a:p>
                  </a:txBody>
                  <a:tcPr/>
                </a:tc>
                <a:tc>
                  <a:txBody>
                    <a:bodyPr/>
                    <a:lstStyle/>
                    <a:p>
                      <a:pPr algn="ctr"/>
                      <a:r>
                        <a:rPr lang="pl-PL" sz="1800" dirty="0" smtClean="0"/>
                        <a:t>50 %</a:t>
                      </a:r>
                      <a:endParaRPr lang="pl-PL" sz="1800" dirty="0"/>
                    </a:p>
                  </a:txBody>
                  <a:tcPr/>
                </a:tc>
              </a:tr>
              <a:tr h="1828364">
                <a:tc>
                  <a:txBody>
                    <a:bodyPr/>
                    <a:lstStyle/>
                    <a:p>
                      <a:r>
                        <a:rPr lang="pl-PL" sz="1800" dirty="0" smtClean="0"/>
                        <a:t>2</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19,6</a:t>
                      </a:r>
                      <a:endParaRPr lang="pl-PL" sz="1800" dirty="0" smtClean="0"/>
                    </a:p>
                    <a:p>
                      <a:endParaRPr lang="pl-PL" sz="1800" dirty="0"/>
                    </a:p>
                  </a:txBody>
                  <a:tcPr/>
                </a:tc>
                <a:tc>
                  <a:txBody>
                    <a:bodyPr/>
                    <a:lstStyle/>
                    <a:p>
                      <a:pPr algn="ctr"/>
                      <a:r>
                        <a:rPr lang="pl-PL" sz="1800" dirty="0" smtClean="0"/>
                        <a:t>40 %</a:t>
                      </a:r>
                      <a:endParaRPr lang="pl-PL" sz="1800" dirty="0"/>
                    </a:p>
                  </a:txBody>
                  <a:tcPr/>
                </a:tc>
              </a:tr>
              <a:tr h="1398161">
                <a:tc>
                  <a:txBody>
                    <a:bodyPr/>
                    <a:lstStyle/>
                    <a:p>
                      <a:r>
                        <a:rPr lang="pl-PL" sz="1800" dirty="0" smtClean="0"/>
                        <a:t>3</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4,9</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792028472"/>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648243282"/>
              </p:ext>
            </p:extLst>
          </p:nvPr>
        </p:nvGraphicFramePr>
        <p:xfrm>
          <a:off x="0" y="908720"/>
          <a:ext cx="4860032" cy="1008112"/>
        </p:xfrm>
        <a:graphic>
          <a:graphicData uri="http://schemas.openxmlformats.org/drawingml/2006/table">
            <a:tbl>
              <a:tblPr firstRow="1" firstCol="1" bandRow="1">
                <a:tableStyleId>{5C22544A-7EE6-4342-B048-85BDC9FD1C3A}</a:tableStyleId>
              </a:tblPr>
              <a:tblGrid>
                <a:gridCol w="1547664"/>
                <a:gridCol w="3312368"/>
              </a:tblGrid>
              <a:tr h="1008112">
                <a:tc>
                  <a:txBody>
                    <a:bodyPr/>
                    <a:lstStyle/>
                    <a:p>
                      <a:pPr algn="ctr">
                        <a:lnSpc>
                          <a:spcPct val="150000"/>
                        </a:lnSpc>
                        <a:spcBef>
                          <a:spcPts val="1000"/>
                        </a:spcBef>
                        <a:spcAft>
                          <a:spcPts val="0"/>
                        </a:spcAft>
                      </a:pPr>
                      <a:r>
                        <a:rPr lang="pl-PL" sz="1100" b="1" kern="1200" dirty="0" smtClean="0">
                          <a:solidFill>
                            <a:schemeClr val="lt1"/>
                          </a:solidFill>
                          <a:effectLst/>
                          <a:latin typeface="+mn-lt"/>
                          <a:ea typeface="+mn-ea"/>
                          <a:cs typeface="+mn-cs"/>
                        </a:rPr>
                        <a:t>Wyszczególnienie</a:t>
                      </a:r>
                      <a:endParaRPr lang="pl-PL" sz="11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100" b="1" kern="1200" dirty="0" smtClean="0">
                          <a:solidFill>
                            <a:schemeClr val="lt1"/>
                          </a:solidFill>
                          <a:effectLst/>
                          <a:latin typeface="+mn-lt"/>
                          <a:ea typeface="+mn-ea"/>
                          <a:cs typeface="+mn-cs"/>
                        </a:rPr>
                        <a:t>Zgodność projektu z rejestrem zabytków/gminną ewidencją zabytków</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371397712"/>
              </p:ext>
            </p:extLst>
          </p:nvPr>
        </p:nvGraphicFramePr>
        <p:xfrm>
          <a:off x="0" y="1916833"/>
          <a:ext cx="9144000" cy="4763679"/>
        </p:xfrm>
        <a:graphic>
          <a:graphicData uri="http://schemas.openxmlformats.org/drawingml/2006/table">
            <a:tbl>
              <a:tblPr firstRow="1" firstCol="1" bandRow="1">
                <a:tableStyleId>{5C22544A-7EE6-4342-B048-85BDC9FD1C3A}</a:tableStyleId>
              </a:tblPr>
              <a:tblGrid>
                <a:gridCol w="1570922"/>
                <a:gridCol w="3289110"/>
                <a:gridCol w="1584176"/>
                <a:gridCol w="1656184"/>
                <a:gridCol w="1043608"/>
              </a:tblGrid>
              <a:tr h="1008111">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600" b="1" kern="1200" dirty="0" smtClean="0">
                          <a:solidFill>
                            <a:schemeClr val="lt1"/>
                          </a:solidFill>
                          <a:effectLst/>
                          <a:latin typeface="+mn-lt"/>
                          <a:ea typeface="+mn-ea"/>
                          <a:cs typeface="+mn-cs"/>
                        </a:rPr>
                        <a:t> i wpływ nieznaczący</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0"/>
                        </a:spcAft>
                      </a:pPr>
                      <a:r>
                        <a:rPr lang="pl-PL" sz="8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Projekt nie obejmuje budynków zabytkowych wpisanych do rejestru prowadzonego przez Konserwatora Zabytków we Wrocławiu/ położonych na obszarze historycznego układu urbanistycznego wpisanego do rejestru prowadzonego przez Wojewódzkiego Konserwatora Zabytków we Wrocławiu /wpisanych do gminnej ewidencji zabytków prowadzonej przez właściwą gminę </a:t>
                      </a:r>
                      <a:r>
                        <a:rPr lang="pl-PL" sz="800" b="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800" b="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lang="pl-PL" sz="800" b="1"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0 pkt</a:t>
                      </a:r>
                      <a:endParaRPr lang="pl-PL"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0"/>
                        </a:spcAft>
                      </a:pPr>
                      <a:r>
                        <a:rPr lang="pl-PL" sz="1100" b="0"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Stopień zużycia technicznego budynku poniżej 30%</a:t>
                      </a:r>
                      <a:endParaRPr lang="pl-PL"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b="1" dirty="0">
                          <a:solidFill>
                            <a:schemeClr val="tx1"/>
                          </a:solidFill>
                          <a:effectLst/>
                          <a:latin typeface="Calibri" panose="020F0502020204030204" pitchFamily="34" charset="0"/>
                          <a:ea typeface="Calibri" panose="020F0502020204030204" pitchFamily="34" charset="0"/>
                          <a:cs typeface="Tahoma" panose="020B0604030504040204" pitchFamily="34" charset="0"/>
                        </a:rPr>
                        <a:t>- 0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0"/>
                        </a:spcAft>
                      </a:pPr>
                      <a:r>
                        <a:rPr lang="pl-PL"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Brak wpływu</a:t>
                      </a:r>
                      <a:endParaRPr lang="pl-PL"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- 0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0"/>
                        </a:spcAft>
                      </a:pPr>
                      <a:r>
                        <a:rPr lang="pl-PL"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Projekt nie jest projektem partnerskim</a:t>
                      </a:r>
                    </a:p>
                    <a:p>
                      <a:pPr algn="ctr">
                        <a:lnSpc>
                          <a:spcPct val="115000"/>
                        </a:lnSpc>
                        <a:spcAft>
                          <a:spcPts val="0"/>
                        </a:spcAft>
                      </a:pPr>
                      <a:r>
                        <a:rPr lang="pl-PL"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- 0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solidFill>
                      <a:schemeClr val="accent5">
                        <a:lumMod val="20000"/>
                        <a:lumOff val="80000"/>
                      </a:schemeClr>
                    </a:solidFill>
                  </a:tcPr>
                </a:tc>
              </a:tr>
              <a:tr h="804738">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 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Times New Roman" panose="02020603050405020304" pitchFamily="18" charset="0"/>
                        </a:rPr>
                        <a:t>Nd</a:t>
                      </a:r>
                    </a:p>
                  </a:txBody>
                  <a:tcPr marL="68580" marR="68580" marT="0" marB="0">
                    <a:solidFill>
                      <a:schemeClr val="accent5">
                        <a:lumMod val="20000"/>
                        <a:lumOff val="80000"/>
                      </a:schemeClr>
                    </a:solidFill>
                  </a:tcPr>
                </a:tc>
                <a:tc>
                  <a:txBody>
                    <a:bodyPr/>
                    <a:lstStyle/>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ahoma" panose="020B0604030504040204" pitchFamily="34" charset="0"/>
                        </a:rPr>
                        <a:t>Stopień zużycia technicznego </a:t>
                      </a:r>
                      <a:r>
                        <a:rPr lang="pl-PL" sz="1100" dirty="0" smtClean="0">
                          <a:effectLst/>
                          <a:latin typeface="Calibri" panose="020F0502020204030204" pitchFamily="34" charset="0"/>
                          <a:ea typeface="Calibri" panose="020F0502020204030204" pitchFamily="34" charset="0"/>
                          <a:cs typeface="Tahoma" panose="020B0604030504040204" pitchFamily="34" charset="0"/>
                        </a:rPr>
                        <a:t>budynku</a:t>
                      </a:r>
                      <a:r>
                        <a:rPr lang="pl-PL"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100" dirty="0" smtClean="0">
                          <a:effectLst/>
                          <a:latin typeface="Calibri" panose="020F0502020204030204" pitchFamily="34" charset="0"/>
                          <a:ea typeface="Calibri" panose="020F0502020204030204" pitchFamily="34" charset="0"/>
                          <a:cs typeface="Tahoma" panose="020B0604030504040204" pitchFamily="34" charset="0"/>
                        </a:rPr>
                        <a:t>od </a:t>
                      </a:r>
                      <a:r>
                        <a:rPr lang="pl-PL" sz="1100" dirty="0">
                          <a:effectLst/>
                          <a:latin typeface="Calibri" panose="020F0502020204030204" pitchFamily="34" charset="0"/>
                          <a:ea typeface="Calibri" panose="020F0502020204030204" pitchFamily="34" charset="0"/>
                          <a:cs typeface="Tahoma" panose="020B0604030504040204" pitchFamily="34" charset="0"/>
                        </a:rPr>
                        <a:t>30% do 39%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ahoma" panose="020B0604030504040204" pitchFamily="34" charset="0"/>
                        </a:rPr>
                        <a:t>- </a:t>
                      </a:r>
                      <a:r>
                        <a:rPr lang="pl-PL" sz="1100" b="1" dirty="0">
                          <a:effectLst/>
                          <a:latin typeface="Calibri" panose="020F0502020204030204" pitchFamily="34" charset="0"/>
                          <a:ea typeface="Calibri" panose="020F0502020204030204" pitchFamily="34" charset="0"/>
                          <a:cs typeface="Times New Roman" panose="02020603050405020304" pitchFamily="18" charset="0"/>
                        </a:rPr>
                        <a:t>2,5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Niski wpływ</a:t>
                      </a:r>
                      <a:r>
                        <a:rPr lang="pl-PL" sz="1100" b="1">
                          <a:effectLst/>
                          <a:latin typeface="Calibri" panose="020F0502020204030204" pitchFamily="34"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b="1">
                          <a:effectLst/>
                          <a:latin typeface="Calibri" panose="020F0502020204030204" pitchFamily="34" charset="0"/>
                          <a:ea typeface="Calibri" panose="020F0502020204030204" pitchFamily="34" charset="0"/>
                          <a:cs typeface="Times New Roman" panose="02020603050405020304" pitchFamily="18" charset="0"/>
                        </a:rPr>
                        <a:t>– 0,75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Nd</a:t>
                      </a:r>
                    </a:p>
                  </a:txBody>
                  <a:tcPr marL="68580" marR="68580" marT="0" marB="0">
                    <a:solidFill>
                      <a:schemeClr val="accent5">
                        <a:lumMod val="20000"/>
                        <a:lumOff val="80000"/>
                      </a:schemeClr>
                    </a:solidFill>
                  </a:tcPr>
                </a:tc>
              </a:tr>
              <a:tr h="1007904">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800" dirty="0">
                          <a:effectLst/>
                          <a:latin typeface="Calibri" panose="020F0502020204030204" pitchFamily="34" charset="0"/>
                          <a:ea typeface="Calibri" panose="020F0502020204030204" pitchFamily="34" charset="0"/>
                          <a:cs typeface="Tahoma" panose="020B0604030504040204" pitchFamily="34" charset="0"/>
                        </a:rPr>
                        <a:t>Projekt obejmuje w części budynki zabytkowe wpisane do rejestru prowadzonego przez Wojewódzkiego Konserwatora Zabytków we Wrocławiu lub w części budynki położone na obszarze historycznego układu urbanistycznego wpisanego do rejestru prowadzonego przez Wojewódzkiego Konserwatora Zabytków we Wrocławiu lub w części budynki wpisane do gminnej ewidencji zabytków prowadzonej przez właściwą gminę </a:t>
                      </a:r>
                      <a:r>
                        <a:rPr lang="pl-PL" sz="800" b="1" dirty="0">
                          <a:effectLst/>
                          <a:latin typeface="Calibri" panose="020F0502020204030204" pitchFamily="34" charset="0"/>
                          <a:ea typeface="Calibri" panose="020F0502020204030204" pitchFamily="34" charset="0"/>
                          <a:cs typeface="Times New Roman" panose="02020603050405020304" pitchFamily="18" charset="0"/>
                        </a:rPr>
                        <a:t>- 5 pkt</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ahoma" panose="020B0604030504040204" pitchFamily="34" charset="0"/>
                        </a:rPr>
                        <a:t>Stopień zużycia technicznego budynku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ahoma" panose="020B0604030504040204" pitchFamily="34" charset="0"/>
                        </a:rPr>
                        <a:t>od 40% do 49%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ahoma" panose="020B0604030504040204" pitchFamily="34" charset="0"/>
                        </a:rPr>
                        <a:t>-</a:t>
                      </a:r>
                      <a:r>
                        <a:rPr lang="pl-PL" sz="1100" b="1" dirty="0">
                          <a:effectLst/>
                          <a:latin typeface="Calibri" panose="020F0502020204030204" pitchFamily="34" charset="0"/>
                          <a:ea typeface="Calibri" panose="020F0502020204030204" pitchFamily="34" charset="0"/>
                          <a:cs typeface="Times New Roman" panose="02020603050405020304" pitchFamily="18" charset="0"/>
                        </a:rPr>
                        <a:t> 5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Średni wpływ </a:t>
                      </a:r>
                    </a:p>
                    <a:p>
                      <a:pPr algn="ctr">
                        <a:lnSpc>
                          <a:spcPct val="115000"/>
                        </a:lnSpc>
                        <a:spcAft>
                          <a:spcPts val="0"/>
                        </a:spcAft>
                      </a:pPr>
                      <a:r>
                        <a:rPr lang="pl-PL" sz="1100" b="1">
                          <a:effectLst/>
                          <a:latin typeface="Calibri" panose="020F0502020204030204" pitchFamily="34" charset="0"/>
                          <a:ea typeface="Calibri" panose="020F0502020204030204" pitchFamily="34" charset="0"/>
                          <a:cs typeface="Times New Roman" panose="02020603050405020304" pitchFamily="18" charset="0"/>
                        </a:rPr>
                        <a:t>– 1,5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Nd</a:t>
                      </a:r>
                    </a:p>
                  </a:txBody>
                  <a:tcPr marL="68580" marR="68580" marT="0" marB="0">
                    <a:solidFill>
                      <a:schemeClr val="accent5">
                        <a:lumMod val="20000"/>
                        <a:lumOff val="80000"/>
                      </a:schemeClr>
                    </a:solidFill>
                  </a:tcPr>
                </a:tc>
              </a:tr>
              <a:tr h="1440160">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800" dirty="0">
                          <a:effectLst/>
                          <a:latin typeface="Calibri" panose="020F0502020204030204" pitchFamily="34" charset="0"/>
                          <a:ea typeface="Calibri" panose="020F0502020204030204" pitchFamily="34" charset="0"/>
                          <a:cs typeface="Tahoma" panose="020B0604030504040204" pitchFamily="34" charset="0"/>
                        </a:rPr>
                        <a:t>Jeżeli projekt obejmuje wyłącznie budynki wpisane do gminnej ewidencji zabytków prowadzonej przez właściwą </a:t>
                      </a:r>
                      <a:r>
                        <a:rPr lang="pl-PL" sz="800" dirty="0" smtClean="0">
                          <a:effectLst/>
                          <a:latin typeface="Calibri" panose="020F0502020204030204" pitchFamily="34" charset="0"/>
                          <a:ea typeface="Calibri" panose="020F0502020204030204" pitchFamily="34" charset="0"/>
                          <a:cs typeface="Tahoma" panose="020B0604030504040204" pitchFamily="34" charset="0"/>
                        </a:rPr>
                        <a:t>gminę</a:t>
                      </a:r>
                      <a:r>
                        <a:rPr lang="pl-PL"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800" b="1" dirty="0" smtClean="0">
                          <a:effectLst/>
                          <a:latin typeface="Calibri" panose="020F0502020204030204" pitchFamily="34" charset="0"/>
                          <a:ea typeface="Calibri" panose="020F0502020204030204" pitchFamily="34" charset="0"/>
                          <a:cs typeface="Tahoma" panose="020B0604030504040204" pitchFamily="34" charset="0"/>
                        </a:rPr>
                        <a:t>- </a:t>
                      </a:r>
                      <a:r>
                        <a:rPr lang="pl-PL" sz="800" b="1" dirty="0">
                          <a:effectLst/>
                          <a:latin typeface="Calibri" panose="020F0502020204030204" pitchFamily="34" charset="0"/>
                          <a:ea typeface="Calibri" panose="020F0502020204030204" pitchFamily="34" charset="0"/>
                          <a:cs typeface="Tahoma" panose="020B0604030504040204" pitchFamily="34" charset="0"/>
                        </a:rPr>
                        <a:t>9 pkt</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800" dirty="0">
                          <a:effectLst/>
                          <a:latin typeface="Calibri" panose="020F0502020204030204" pitchFamily="34" charset="0"/>
                          <a:ea typeface="Calibri" panose="020F0502020204030204" pitchFamily="34" charset="0"/>
                          <a:cs typeface="Times New Roman" panose="02020603050405020304" pitchFamily="18" charset="0"/>
                        </a:rPr>
                        <a:t>Jeżeli projekt obejmuje wyłącznie budynki zabytkowe wpisane do rejestru prowadzonego przez Wojewódzkiego Konserwatora Zabytków we Wrocławiu lub budynki położone na obszarze historycznego układu urbanistycznego wpisanego do rejestru prowadzonego przez Wojewódzkiego Konserwatora Zabytków we </a:t>
                      </a:r>
                      <a:r>
                        <a:rPr lang="pl-PL" sz="800" dirty="0" smtClean="0">
                          <a:effectLst/>
                          <a:latin typeface="Calibri" panose="020F0502020204030204" pitchFamily="34" charset="0"/>
                          <a:ea typeface="Calibri" panose="020F0502020204030204" pitchFamily="34" charset="0"/>
                          <a:cs typeface="Times New Roman" panose="02020603050405020304" pitchFamily="18" charset="0"/>
                        </a:rPr>
                        <a:t>Wrocławiu</a:t>
                      </a:r>
                      <a:r>
                        <a:rPr lang="pl-PL" sz="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8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800" b="1" dirty="0">
                          <a:effectLst/>
                          <a:latin typeface="Calibri" panose="020F0502020204030204" pitchFamily="34" charset="0"/>
                          <a:ea typeface="Calibri" panose="020F0502020204030204" pitchFamily="34" charset="0"/>
                          <a:cs typeface="Times New Roman" panose="02020603050405020304" pitchFamily="18" charset="0"/>
                        </a:rPr>
                        <a:t>10 pkt</a:t>
                      </a:r>
                      <a:endParaRPr lang="pl-P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Stopień zużycia technicznego budynku </a:t>
                      </a:r>
                    </a:p>
                    <a:p>
                      <a:pPr algn="ctr">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od 50% do 59% </a:t>
                      </a:r>
                    </a:p>
                    <a:p>
                      <a:pPr algn="ctr">
                        <a:lnSpc>
                          <a:spcPct val="115000"/>
                        </a:lnSpc>
                        <a:spcAft>
                          <a:spcPts val="0"/>
                        </a:spcAft>
                      </a:pPr>
                      <a:r>
                        <a:rPr lang="pl-PL" sz="1000" b="1" dirty="0">
                          <a:effectLst/>
                          <a:latin typeface="Calibri" panose="020F0502020204030204" pitchFamily="34" charset="0"/>
                          <a:ea typeface="Calibri" panose="020F0502020204030204" pitchFamily="34" charset="0"/>
                          <a:cs typeface="Times New Roman" panose="02020603050405020304" pitchFamily="18" charset="0"/>
                        </a:rPr>
                        <a:t>- 9 </a:t>
                      </a: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pkt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Stopień zużycia technicznego budynku powyżej 60% </a:t>
                      </a:r>
                    </a:p>
                    <a:p>
                      <a:pPr algn="ctr">
                        <a:lnSpc>
                          <a:spcPct val="115000"/>
                        </a:lnSpc>
                        <a:spcAft>
                          <a:spcPts val="0"/>
                        </a:spcAft>
                      </a:pPr>
                      <a:r>
                        <a:rPr lang="pl-PL" sz="1000" dirty="0">
                          <a:effectLst/>
                          <a:latin typeface="Calibri" panose="020F0502020204030204" pitchFamily="34" charset="0"/>
                          <a:ea typeface="Calibri" panose="020F0502020204030204" pitchFamily="34" charset="0"/>
                          <a:cs typeface="Times New Roman" panose="02020603050405020304" pitchFamily="18" charset="0"/>
                        </a:rPr>
                        <a:t>- </a:t>
                      </a:r>
                      <a:r>
                        <a:rPr lang="pl-PL" sz="1000" b="1" dirty="0">
                          <a:effectLst/>
                          <a:latin typeface="Calibri" panose="020F0502020204030204" pitchFamily="34" charset="0"/>
                          <a:ea typeface="Calibri" panose="020F0502020204030204" pitchFamily="34" charset="0"/>
                          <a:cs typeface="Times New Roman" panose="02020603050405020304" pitchFamily="18" charset="0"/>
                        </a:rPr>
                        <a:t>10 </a:t>
                      </a:r>
                      <a:r>
                        <a:rPr lang="pl-PL" sz="1000" b="1" dirty="0" smtClean="0">
                          <a:effectLst/>
                          <a:latin typeface="Calibri" panose="020F0502020204030204" pitchFamily="34" charset="0"/>
                          <a:ea typeface="Calibri" panose="020F0502020204030204" pitchFamily="34" charset="0"/>
                          <a:cs typeface="Times New Roman" panose="02020603050405020304" pitchFamily="18" charset="0"/>
                        </a:rPr>
                        <a:t>pkt</a:t>
                      </a:r>
                      <a:r>
                        <a:rPr lang="pl-PL" sz="11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pl-PL" sz="1100">
                          <a:effectLst/>
                          <a:latin typeface="Calibri" panose="020F0502020204030204" pitchFamily="34" charset="0"/>
                          <a:ea typeface="Calibri" panose="020F0502020204030204" pitchFamily="34" charset="0"/>
                          <a:cs typeface="Times New Roman" panose="02020603050405020304" pitchFamily="18" charset="0"/>
                        </a:rPr>
                        <a:t>Wysoki wpływ</a:t>
                      </a:r>
                      <a:r>
                        <a:rPr lang="pl-PL" sz="1100" b="1">
                          <a:effectLst/>
                          <a:latin typeface="Calibri" panose="020F0502020204030204" pitchFamily="34"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100" b="1">
                          <a:effectLst/>
                          <a:latin typeface="Calibri" panose="020F0502020204030204" pitchFamily="34" charset="0"/>
                          <a:ea typeface="Calibri" panose="020F0502020204030204" pitchFamily="34" charset="0"/>
                          <a:cs typeface="Times New Roman" panose="02020603050405020304" pitchFamily="18" charset="0"/>
                        </a:rPr>
                        <a:t>– 3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pl-PL" sz="1100" dirty="0">
                          <a:effectLst/>
                          <a:latin typeface="Calibri" panose="020F0502020204030204" pitchFamily="34" charset="0"/>
                          <a:ea typeface="Calibri" panose="020F0502020204030204" pitchFamily="34" charset="0"/>
                          <a:cs typeface="Times New Roman" panose="02020603050405020304" pitchFamily="18" charset="0"/>
                        </a:rPr>
                        <a:t>Projekt  jest projektem partnerskim </a:t>
                      </a:r>
                    </a:p>
                    <a:p>
                      <a:pPr algn="ctr">
                        <a:lnSpc>
                          <a:spcPct val="115000"/>
                        </a:lnSpc>
                        <a:spcAft>
                          <a:spcPts val="0"/>
                        </a:spcAft>
                      </a:pPr>
                      <a:r>
                        <a:rPr lang="pl-PL" sz="1100" b="1" dirty="0">
                          <a:effectLst/>
                          <a:latin typeface="Calibri" panose="020F0502020204030204" pitchFamily="34" charset="0"/>
                          <a:ea typeface="Calibri" panose="020F0502020204030204" pitchFamily="34" charset="0"/>
                          <a:cs typeface="Times New Roman" panose="02020603050405020304" pitchFamily="18" charset="0"/>
                        </a:rPr>
                        <a:t>- 1,5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502766">
                <a:tc gridSpan="5">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17,5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936323012"/>
              </p:ext>
            </p:extLst>
          </p:nvPr>
        </p:nvGraphicFramePr>
        <p:xfrm>
          <a:off x="4860032" y="908720"/>
          <a:ext cx="4283968" cy="1008112"/>
        </p:xfrm>
        <a:graphic>
          <a:graphicData uri="http://schemas.openxmlformats.org/drawingml/2006/table">
            <a:tbl>
              <a:tblPr firstRow="1" firstCol="1" bandRow="1">
                <a:tableStyleId>{5C22544A-7EE6-4342-B048-85BDC9FD1C3A}</a:tableStyleId>
              </a:tblPr>
              <a:tblGrid>
                <a:gridCol w="1443300"/>
                <a:gridCol w="1742604"/>
                <a:gridCol w="1098064"/>
              </a:tblGrid>
              <a:tr h="1008112">
                <a:tc>
                  <a:txBody>
                    <a:bodyPr/>
                    <a:lstStyle/>
                    <a:p>
                      <a:pPr algn="ctr"/>
                      <a:r>
                        <a:rPr lang="pl-PL" sz="1100" b="1" kern="1200" dirty="0" smtClean="0">
                          <a:solidFill>
                            <a:schemeClr val="lt1"/>
                          </a:solidFill>
                          <a:effectLst/>
                          <a:latin typeface="+mn-lt"/>
                          <a:ea typeface="+mn-ea"/>
                          <a:cs typeface="+mn-cs"/>
                        </a:rPr>
                        <a:t>Stan techniczny budynków/obiektów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1" kern="1200" dirty="0" smtClean="0">
                          <a:solidFill>
                            <a:schemeClr val="lt1"/>
                          </a:solidFill>
                          <a:effectLst/>
                          <a:latin typeface="+mn-lt"/>
                          <a:ea typeface="+mn-ea"/>
                          <a:cs typeface="+mn-cs"/>
                        </a:rPr>
                        <a:t>Wpływ projektu na realizację adekwatnych celów i wsparcie działań wskazanych w Strategii ZIT AJ</a:t>
                      </a:r>
                      <a:endParaRPr lang="pl-PL"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r>
                        <a:rPr lang="pl-PL" sz="1100" b="1" kern="1200" dirty="0" smtClean="0">
                          <a:solidFill>
                            <a:schemeClr val="lt1"/>
                          </a:solidFill>
                          <a:effectLst/>
                          <a:latin typeface="+mn-lt"/>
                          <a:ea typeface="+mn-ea"/>
                          <a:cs typeface="+mn-cs"/>
                        </a:rPr>
                        <a:t>Partnerstwo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5874</TotalTime>
  <Words>954</Words>
  <Application>Microsoft Office PowerPoint</Application>
  <PresentationFormat>Pokaz na ekranie (4:3)</PresentationFormat>
  <Paragraphs>196</Paragraphs>
  <Slides>17</Slides>
  <Notes>4</Notes>
  <HiddenSlides>0</HiddenSlides>
  <MMClips>0</MMClips>
  <ScaleCrop>false</ScaleCrop>
  <HeadingPairs>
    <vt:vector size="6" baseType="variant">
      <vt:variant>
        <vt:lpstr>Używane czcionki</vt:lpstr>
      </vt:variant>
      <vt:variant>
        <vt:i4>6</vt:i4>
      </vt:variant>
      <vt:variant>
        <vt:lpstr>Motyw</vt:lpstr>
      </vt:variant>
      <vt:variant>
        <vt:i4>7</vt:i4>
      </vt:variant>
      <vt:variant>
        <vt:lpstr>Tytuły slajdów</vt:lpstr>
      </vt:variant>
      <vt:variant>
        <vt:i4>17</vt:i4>
      </vt:variant>
    </vt:vector>
  </HeadingPairs>
  <TitlesOfParts>
    <vt:vector size="30" baseType="lpstr">
      <vt:lpstr>Arial</vt:lpstr>
      <vt:lpstr>Calibri</vt:lpstr>
      <vt:lpstr>DejaVu Sans</vt:lpstr>
      <vt:lpstr>Tahoma</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6.3.3 Rewitalizacja zdegradowanych obszarów – ZIT AJ  Nr naboru RPDS.06.03.03-IZ.00-02-171/16              A  Remont, przebudowa, rozbudowa, adaptacja, wyposażenie istniejących zdegradowanych budynków, obiektów, zagospodarowanie terenów i przestrzeni (np. monitoring miejski lub dostosowanie przestrzeni do potrzeb osób niepełnosprawnych) – w celu przywrócenia lub nadania im nowych funkcji społecznych, kulturalnych, gospodarczych, edukacyjnych lub rekreacyjnych.             C         Inwestycje w tzw. drogi lokalne (gminne i powiatowe) wraz z infrastrukturą towarzyszącą (tylko przebudowa albo modernizacja dróg)  Alokacja 28 090 930 zł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352</cp:revision>
  <dcterms:created xsi:type="dcterms:W3CDTF">2015-04-22T07:48:15Z</dcterms:created>
  <dcterms:modified xsi:type="dcterms:W3CDTF">2016-11-03T15:26:01Z</dcterms:modified>
</cp:coreProperties>
</file>