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4"/>
  </p:notesMasterIdLst>
  <p:handoutMasterIdLst>
    <p:handoutMasterId r:id="rId25"/>
  </p:handoutMasterIdLst>
  <p:sldIdLst>
    <p:sldId id="256" r:id="rId2"/>
    <p:sldId id="327" r:id="rId3"/>
    <p:sldId id="415" r:id="rId4"/>
    <p:sldId id="426" r:id="rId5"/>
    <p:sldId id="427" r:id="rId6"/>
    <p:sldId id="420" r:id="rId7"/>
    <p:sldId id="421" r:id="rId8"/>
    <p:sldId id="419" r:id="rId9"/>
    <p:sldId id="422" r:id="rId10"/>
    <p:sldId id="423" r:id="rId11"/>
    <p:sldId id="425" r:id="rId12"/>
    <p:sldId id="428" r:id="rId13"/>
    <p:sldId id="429" r:id="rId14"/>
    <p:sldId id="414" r:id="rId15"/>
    <p:sldId id="417" r:id="rId16"/>
    <p:sldId id="409" r:id="rId17"/>
    <p:sldId id="386" r:id="rId18"/>
    <p:sldId id="390" r:id="rId19"/>
    <p:sldId id="418" r:id="rId20"/>
    <p:sldId id="416" r:id="rId21"/>
    <p:sldId id="352" r:id="rId22"/>
    <p:sldId id="346" r:id="rId23"/>
  </p:sldIdLst>
  <p:sldSz cx="9144000" cy="6858000" type="screen4x3"/>
  <p:notesSz cx="6788150" cy="992346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3C771789-F083-44CC-AC77-2012081FBD32}">
          <p14:sldIdLst>
            <p14:sldId id="256"/>
            <p14:sldId id="327"/>
            <p14:sldId id="415"/>
            <p14:sldId id="426"/>
            <p14:sldId id="427"/>
            <p14:sldId id="420"/>
            <p14:sldId id="421"/>
            <p14:sldId id="419"/>
            <p14:sldId id="422"/>
            <p14:sldId id="423"/>
            <p14:sldId id="425"/>
            <p14:sldId id="428"/>
            <p14:sldId id="429"/>
            <p14:sldId id="414"/>
            <p14:sldId id="417"/>
          </p14:sldIdLst>
        </p14:section>
        <p14:section name="Sekcja bez tytułu" id="{1B5C313C-09A3-471B-AEEC-A9B4CC172347}">
          <p14:sldIdLst>
            <p14:sldId id="409"/>
            <p14:sldId id="386"/>
            <p14:sldId id="390"/>
            <p14:sldId id="418"/>
          </p14:sldIdLst>
        </p14:section>
        <p14:section name="Sekcja bez tytułu" id="{1D9A4C09-6F78-4507-9AB1-69EDB183D981}">
          <p14:sldIdLst>
            <p14:sldId id="416"/>
            <p14:sldId id="352"/>
            <p14:sldId id="34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0514" autoAdjust="0"/>
  </p:normalViewPr>
  <p:slideViewPr>
    <p:cSldViewPr>
      <p:cViewPr>
        <p:scale>
          <a:sx n="100" d="100"/>
          <a:sy n="100" d="100"/>
        </p:scale>
        <p:origin x="-1308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376" y="-90"/>
      </p:cViewPr>
      <p:guideLst>
        <p:guide orient="horz" pos="3126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1532" cy="496173"/>
          </a:xfrm>
          <a:prstGeom prst="rect">
            <a:avLst/>
          </a:prstGeom>
        </p:spPr>
        <p:txBody>
          <a:bodyPr vert="horz" lIns="93026" tIns="46512" rIns="93026" bIns="46512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5048" y="0"/>
            <a:ext cx="2941532" cy="496173"/>
          </a:xfrm>
          <a:prstGeom prst="rect">
            <a:avLst/>
          </a:prstGeom>
        </p:spPr>
        <p:txBody>
          <a:bodyPr vert="horz" lIns="93026" tIns="46512" rIns="93026" bIns="46512" rtlCol="0"/>
          <a:lstStyle>
            <a:lvl1pPr algn="r">
              <a:defRPr sz="1200"/>
            </a:lvl1pPr>
          </a:lstStyle>
          <a:p>
            <a:fld id="{F2948DED-EA8F-4038-A4C3-EF0874D876A6}" type="datetimeFigureOut">
              <a:rPr lang="pl-PL" smtClean="0"/>
              <a:pPr/>
              <a:t>2016-11-16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25568"/>
            <a:ext cx="2941532" cy="496173"/>
          </a:xfrm>
          <a:prstGeom prst="rect">
            <a:avLst/>
          </a:prstGeom>
        </p:spPr>
        <p:txBody>
          <a:bodyPr vert="horz" lIns="93026" tIns="46512" rIns="93026" bIns="46512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5048" y="9425568"/>
            <a:ext cx="2941532" cy="496173"/>
          </a:xfrm>
          <a:prstGeom prst="rect">
            <a:avLst/>
          </a:prstGeom>
        </p:spPr>
        <p:txBody>
          <a:bodyPr vert="horz" lIns="93026" tIns="46512" rIns="93026" bIns="46512" rtlCol="0" anchor="b"/>
          <a:lstStyle>
            <a:lvl1pPr algn="r">
              <a:defRPr sz="1200"/>
            </a:lvl1pPr>
          </a:lstStyle>
          <a:p>
            <a:fld id="{B1B4B30F-E074-42AA-8380-99F2D7D0C81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9860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1532" cy="496173"/>
          </a:xfrm>
          <a:prstGeom prst="rect">
            <a:avLst/>
          </a:prstGeom>
        </p:spPr>
        <p:txBody>
          <a:bodyPr vert="horz" lIns="93026" tIns="46512" rIns="93026" bIns="46512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5048" y="0"/>
            <a:ext cx="2941532" cy="496173"/>
          </a:xfrm>
          <a:prstGeom prst="rect">
            <a:avLst/>
          </a:prstGeom>
        </p:spPr>
        <p:txBody>
          <a:bodyPr vert="horz" lIns="93026" tIns="46512" rIns="93026" bIns="46512" rtlCol="0"/>
          <a:lstStyle>
            <a:lvl1pPr algn="r">
              <a:defRPr sz="1200"/>
            </a:lvl1pPr>
          </a:lstStyle>
          <a:p>
            <a:fld id="{833D904E-9FCC-49CB-B1B3-C2DA9972DEBA}" type="datetimeFigureOut">
              <a:rPr lang="pl-PL" smtClean="0"/>
              <a:pPr/>
              <a:t>2016-11-16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26" tIns="46512" rIns="93026" bIns="46512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8815" y="4713646"/>
            <a:ext cx="5430520" cy="4465558"/>
          </a:xfrm>
          <a:prstGeom prst="rect">
            <a:avLst/>
          </a:prstGeom>
        </p:spPr>
        <p:txBody>
          <a:bodyPr vert="horz" lIns="93026" tIns="46512" rIns="93026" bIns="46512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25568"/>
            <a:ext cx="2941532" cy="496173"/>
          </a:xfrm>
          <a:prstGeom prst="rect">
            <a:avLst/>
          </a:prstGeom>
        </p:spPr>
        <p:txBody>
          <a:bodyPr vert="horz" lIns="93026" tIns="46512" rIns="93026" bIns="46512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5048" y="9425568"/>
            <a:ext cx="2941532" cy="496173"/>
          </a:xfrm>
          <a:prstGeom prst="rect">
            <a:avLst/>
          </a:prstGeom>
        </p:spPr>
        <p:txBody>
          <a:bodyPr vert="horz" lIns="93026" tIns="46512" rIns="93026" bIns="46512" rtlCol="0" anchor="b"/>
          <a:lstStyle>
            <a:lvl1pPr algn="r">
              <a:defRPr sz="1200"/>
            </a:lvl1pPr>
          </a:lstStyle>
          <a:p>
            <a:fld id="{D79A9A17-5E72-477D-9645-845E0186F4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2226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</a:t>
            </a:fld>
            <a:endParaRPr lang="pl-PL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1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16</a:t>
            </a:fld>
            <a:endParaRPr lang="pl-PL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000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17</a:t>
            </a:fld>
            <a:endParaRPr lang="pl-P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000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18</a:t>
            </a:fld>
            <a:endParaRPr lang="pl-P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19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20</a:t>
            </a:fld>
            <a:endParaRPr lang="pl-P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000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21</a:t>
            </a:fld>
            <a:endParaRPr lang="pl-P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22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1B4A7-08E8-45D3-BC4C-721A1D32021F}" type="datetime1">
              <a:rPr lang="pl-PL" smtClean="0"/>
              <a:pPr/>
              <a:t>2016-11-16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66EC-5209-4306-8ED9-0EA39281F764}" type="datetime1">
              <a:rPr lang="pl-PL" smtClean="0"/>
              <a:pPr/>
              <a:t>2016-11-16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5D2CC-40C7-4392-B06A-5E57E3E18E18}" type="datetime1">
              <a:rPr lang="pl-PL" smtClean="0"/>
              <a:pPr/>
              <a:t>2016-11-16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206A-3A81-4C98-B19C-DA3D2FE3CE5F}" type="datetime1">
              <a:rPr lang="pl-PL" smtClean="0"/>
              <a:pPr/>
              <a:t>2016-11-16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0A20-2612-4BF1-ABFE-6FA15DE8A4F9}" type="datetime1">
              <a:rPr lang="pl-PL" smtClean="0"/>
              <a:pPr/>
              <a:t>2016-11-16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D2A8-C0F3-4D4A-9109-F62C4D6D1A4C}" type="datetime1">
              <a:rPr lang="pl-PL" smtClean="0"/>
              <a:pPr/>
              <a:t>2016-11-16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71AD-F91D-4139-92E3-0E8425DA9646}" type="datetime1">
              <a:rPr lang="pl-PL" smtClean="0"/>
              <a:pPr/>
              <a:t>2016-11-16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AAAC8-1FD2-4C28-979E-066316AE4779}" type="datetime1">
              <a:rPr lang="pl-PL" smtClean="0"/>
              <a:pPr/>
              <a:t>2016-11-16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BF1FE-1172-4ED9-AE67-9A660CCF58DF}" type="datetime1">
              <a:rPr lang="pl-PL" smtClean="0"/>
              <a:pPr/>
              <a:t>2016-11-16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1299-F47F-4023-B021-8B23BB4B5399}" type="datetime1">
              <a:rPr lang="pl-PL" smtClean="0"/>
              <a:pPr/>
              <a:t>2016-11-16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17D93-76E2-434C-A6D0-292D8BA0B7D3}" type="datetime1">
              <a:rPr lang="pl-PL" smtClean="0"/>
              <a:pPr/>
              <a:t>2016-11-16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844B4-3E4A-409D-9A68-C10A0D2DD5B7}" type="datetime1">
              <a:rPr lang="pl-PL" smtClean="0"/>
              <a:pPr/>
              <a:t>2016-11-16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ytuł 17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8134672" cy="5616624"/>
          </a:xfrm>
        </p:spPr>
        <p:txBody>
          <a:bodyPr>
            <a:noAutofit/>
          </a:bodyPr>
          <a:lstStyle/>
          <a:p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Wybrane zagadnienia w zakresie polityki ochrony środowiska</a:t>
            </a:r>
            <a:b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</a:t>
            </a:r>
            <a:b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Regionalnego Programu Operacyjnego Województwa Dolnośląskiego  2014-2020</a:t>
            </a:r>
            <a:endParaRPr lang="pl-P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92559" y="5405295"/>
            <a:ext cx="8643937" cy="126406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b="1" dirty="0" smtClean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b="1" dirty="0" smtClean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1" dirty="0" smtClean="0">
                <a:solidFill>
                  <a:srgbClr val="000000"/>
                </a:solidFill>
              </a:rPr>
              <a:t> </a:t>
            </a:r>
            <a:endParaRPr lang="pl-PL" sz="1600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980728"/>
            <a:ext cx="84066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b="1" dirty="0" smtClean="0"/>
              <a:t>Natomiast </a:t>
            </a:r>
            <a:r>
              <a:rPr lang="pl-PL" sz="1600" b="1" dirty="0"/>
              <a:t>dział V przywołanej ustawy dotyczy oceny oddziaływania na środowisko przedsięwzięć, które można sklasyfikować następująco</a:t>
            </a:r>
            <a:r>
              <a:rPr lang="pl-PL" sz="1600" b="1" dirty="0" smtClean="0"/>
              <a:t>:</a:t>
            </a:r>
          </a:p>
          <a:p>
            <a:pPr algn="just"/>
            <a:endParaRPr lang="pl-PL" sz="1000" b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b="1" dirty="0"/>
              <a:t>przedsięwzięcia, przed realizacją których wymagane jest uzyskanie decyzji o środowiskowych uwarunkowaniach: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rgbClr val="FF0000"/>
                </a:solidFill>
              </a:rPr>
              <a:t>przedsięwzięcia </a:t>
            </a:r>
            <a:r>
              <a:rPr lang="pl-PL" sz="1600" dirty="0">
                <a:solidFill>
                  <a:srgbClr val="FF0000"/>
                </a:solidFill>
              </a:rPr>
              <a:t>mogące zawsze znacząco oddziaływać na środowisko, (wymagające przeprowadzenia oceny oddziaływania na środowisko w związku z art. 59 ust. 1 pkt 1 ww. ustawy</a:t>
            </a:r>
            <a:r>
              <a:rPr lang="pl-PL" sz="1600" dirty="0" smtClean="0">
                <a:solidFill>
                  <a:srgbClr val="FF0000"/>
                </a:solidFill>
              </a:rPr>
              <a:t>),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przedsięwzięcia </a:t>
            </a:r>
            <a:r>
              <a:rPr lang="pl-PL" sz="1600" dirty="0"/>
              <a:t>mogące potencjalnie znacząco oddziaływać na środowisko, (wymagające przeprowadzenia oceny oddziaływania na środowisko w związku z art. 59 ust. 1 pkt 2 ww. ustawy, rozstrzygnięcie a posteriori, w wyniku screeningu</a:t>
            </a:r>
            <a:r>
              <a:rPr lang="pl-PL" sz="1600" dirty="0" smtClean="0"/>
              <a:t>);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endParaRPr lang="pl-PL" sz="1000" dirty="0" smtClean="0"/>
          </a:p>
          <a:p>
            <a:pPr marL="266700" indent="-266700" algn="just">
              <a:buFont typeface="Wingdings" panose="05000000000000000000" pitchFamily="2" charset="2"/>
              <a:buChar char="Ø"/>
            </a:pPr>
            <a:r>
              <a:rPr lang="pl-PL" sz="1600" b="1" dirty="0" smtClean="0"/>
              <a:t>przedsięwzięcia</a:t>
            </a:r>
            <a:r>
              <a:rPr lang="pl-PL" sz="1600" b="1" dirty="0"/>
              <a:t>, przed realizacją których nie jest wymagane uzyskanie decyzji </a:t>
            </a:r>
            <a:r>
              <a:rPr lang="pl-PL" sz="1600" b="1" dirty="0" smtClean="0"/>
              <a:t/>
            </a:r>
            <a:br>
              <a:rPr lang="pl-PL" sz="1600" b="1" dirty="0" smtClean="0"/>
            </a:br>
            <a:r>
              <a:rPr lang="pl-PL" sz="1600" b="1" dirty="0" smtClean="0"/>
              <a:t>o </a:t>
            </a:r>
            <a:r>
              <a:rPr lang="pl-PL" sz="1600" b="1" dirty="0"/>
              <a:t>środowiskowych </a:t>
            </a:r>
            <a:r>
              <a:rPr lang="pl-PL" sz="1600" b="1" dirty="0" smtClean="0"/>
              <a:t>uwarunkowaniach: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wszelkie </a:t>
            </a:r>
            <a:r>
              <a:rPr lang="pl-PL" sz="1600" dirty="0"/>
              <a:t>inne przedsięwzięcia, niż te wymienione w ww. rozporządzeniu, które mogą znacząco oddziaływać na obszar Natura 2000 (wymagające przeprowadzenia oceny oddziaływania w związku z art. 59 ust. 2 ww. ustawy, rozstrzygnięcie a posteriori,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w </a:t>
            </a:r>
            <a:r>
              <a:rPr lang="pl-PL" sz="1600" dirty="0"/>
              <a:t>wyniku screeningu</a:t>
            </a:r>
            <a:r>
              <a:rPr lang="pl-PL" sz="1600" dirty="0" smtClean="0"/>
              <a:t>).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endParaRPr lang="pl-PL" sz="1000" dirty="0"/>
          </a:p>
          <a:p>
            <a:pPr algn="just"/>
            <a:r>
              <a:rPr lang="pl-PL" sz="1600" b="1" dirty="0">
                <a:solidFill>
                  <a:srgbClr val="FF0000"/>
                </a:solidFill>
              </a:rPr>
              <a:t>Projekty dokumentów wymienione w punktach pierwszym i drugim oraz przedsięwzięcia wymienione w punkcie pierwszym również mogą znacząco oddziaływać na obszar Natura 2000</a:t>
            </a:r>
            <a:r>
              <a:rPr lang="pl-PL" sz="1600" b="1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endParaRPr lang="pl-PL" sz="1000" b="1" dirty="0">
              <a:solidFill>
                <a:srgbClr val="FF0000"/>
              </a:solidFill>
            </a:endParaRPr>
          </a:p>
          <a:p>
            <a:pPr algn="just"/>
            <a:r>
              <a:rPr lang="pl-PL" sz="1600" b="1" dirty="0"/>
              <a:t>Przepisy dotyczące ocen oddziaływania na środowisko stosuje się również w stosunku do zmian przyjętych dokumentów oraz zmian realizowanych lub zakończonych przedsięwzięć.</a:t>
            </a:r>
          </a:p>
          <a:p>
            <a:pPr lvl="0" algn="just"/>
            <a:endParaRPr lang="pl-PL" sz="500" dirty="0" smtClean="0">
              <a:solidFill>
                <a:prstClr val="black"/>
              </a:solidFill>
            </a:endParaRPr>
          </a:p>
          <a:p>
            <a:pPr lvl="0" algn="just"/>
            <a:r>
              <a:rPr lang="pl-PL" sz="900" dirty="0" smtClean="0">
                <a:solidFill>
                  <a:prstClr val="black"/>
                </a:solidFill>
              </a:rPr>
              <a:t>Źródło</a:t>
            </a:r>
            <a:r>
              <a:rPr lang="pl-PL" sz="900" dirty="0">
                <a:solidFill>
                  <a:prstClr val="black"/>
                </a:solidFill>
              </a:rPr>
              <a:t>: Generalna Dyrekcja Ochrony Środowiska http://</a:t>
            </a:r>
            <a:r>
              <a:rPr lang="pl-PL" sz="900" dirty="0" smtClean="0">
                <a:solidFill>
                  <a:prstClr val="black"/>
                </a:solidFill>
              </a:rPr>
              <a:t>www.gdos.gov.pl/system-oos</a:t>
            </a:r>
            <a:endParaRPr lang="pl-PL" sz="900" dirty="0">
              <a:solidFill>
                <a:prstClr val="black"/>
              </a:solidFill>
            </a:endParaRPr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089235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262365"/>
            <a:ext cx="8406680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b="1" dirty="0"/>
              <a:t>Kluczowymi aktami prawa regulującymi procedurę OOŚ oraz obowiązek jej dokumentowania dla przedsięwzięć współfinansowanych z krajowych lub regionalnych programów  operacyjnych są</a:t>
            </a:r>
            <a:r>
              <a:rPr lang="pl-PL" sz="1600" b="1" dirty="0" smtClean="0"/>
              <a:t>:</a:t>
            </a:r>
          </a:p>
          <a:p>
            <a:pPr algn="just"/>
            <a:endParaRPr lang="pl-PL" sz="1000" b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Traktat o funkcjonowaniu Unii  </a:t>
            </a:r>
            <a:r>
              <a:rPr lang="pl-PL" sz="1600" dirty="0" smtClean="0"/>
              <a:t>Europejskiej,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0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rozporządzenie Parlamentu Europejskiego i Rady (UE) nr 1303/2013 z dnia 17 grudnia </a:t>
            </a:r>
            <a:r>
              <a:rPr lang="pl-PL" sz="1600" dirty="0" smtClean="0"/>
              <a:t>2013 </a:t>
            </a:r>
            <a:r>
              <a:rPr lang="pl-PL" sz="1600" dirty="0"/>
              <a:t>r. ustanawiające wspólne przepisy dotyczące </a:t>
            </a:r>
            <a:r>
              <a:rPr lang="pl-PL" sz="1600" dirty="0" smtClean="0"/>
              <a:t>Europejskiego Funduszu </a:t>
            </a:r>
            <a:r>
              <a:rPr lang="pl-PL" sz="1600" dirty="0"/>
              <a:t>Rozwoju Regionalnego,   europejskiego </a:t>
            </a:r>
            <a:r>
              <a:rPr lang="pl-PL" sz="1600" dirty="0" smtClean="0"/>
              <a:t>Funduszu Społecznego</a:t>
            </a:r>
            <a:r>
              <a:rPr lang="pl-PL" sz="1600" dirty="0"/>
              <a:t>, </a:t>
            </a:r>
            <a:r>
              <a:rPr lang="pl-PL" sz="1600" dirty="0" smtClean="0"/>
              <a:t>Funduszu Spójności</a:t>
            </a:r>
            <a:r>
              <a:rPr lang="pl-PL" sz="1600" dirty="0"/>
              <a:t>, Europejskiego </a:t>
            </a:r>
            <a:r>
              <a:rPr lang="pl-PL" sz="1600" dirty="0" smtClean="0"/>
              <a:t>Funduszu Rolnego na  </a:t>
            </a:r>
            <a:r>
              <a:rPr lang="pl-PL" sz="1600" dirty="0"/>
              <a:t>rzecz </a:t>
            </a:r>
            <a:r>
              <a:rPr lang="pl-PL" sz="1600" dirty="0" smtClean="0"/>
              <a:t>Rozwoju Obszarów Wiejskich </a:t>
            </a:r>
            <a:r>
              <a:rPr lang="pl-PL" sz="1600" dirty="0"/>
              <a:t>oraz </a:t>
            </a:r>
            <a:r>
              <a:rPr lang="pl-PL" sz="1600" dirty="0" smtClean="0"/>
              <a:t>Europejskiego Funduszu Morskiego i Rybackiego oraz </a:t>
            </a:r>
            <a:r>
              <a:rPr lang="pl-PL" sz="1600" dirty="0"/>
              <a:t>ustanawiające </a:t>
            </a:r>
            <a:r>
              <a:rPr lang="pl-PL" sz="1600" dirty="0" smtClean="0"/>
              <a:t>przepisy ogólne dotyczące Europejskiego Funduszu Rozwoju Regionalnego</a:t>
            </a:r>
            <a:r>
              <a:rPr lang="pl-PL" sz="1600" dirty="0"/>
              <a:t>,  Europejskiego Funduszu </a:t>
            </a:r>
            <a:r>
              <a:rPr lang="pl-PL" sz="1600" dirty="0" smtClean="0"/>
              <a:t>Społecznego</a:t>
            </a:r>
            <a:r>
              <a:rPr lang="pl-PL" sz="1600" dirty="0"/>
              <a:t>, </a:t>
            </a:r>
            <a:r>
              <a:rPr lang="pl-PL" sz="1600" dirty="0" smtClean="0"/>
              <a:t>Funduszu Spójności i Europejskiego Funduszu Morskiego </a:t>
            </a:r>
            <a:br>
              <a:rPr lang="pl-PL" sz="1600" dirty="0" smtClean="0"/>
            </a:br>
            <a:r>
              <a:rPr lang="pl-PL" sz="1600" dirty="0" smtClean="0"/>
              <a:t>i </a:t>
            </a:r>
            <a:r>
              <a:rPr lang="pl-PL" sz="1600" dirty="0"/>
              <a:t>Rybackiego oraz uchylające rozporządzenie Rady (WE) nr </a:t>
            </a:r>
            <a:r>
              <a:rPr lang="pl-PL" sz="1600" dirty="0" smtClean="0"/>
              <a:t>1083/2006,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0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rozporządzenie </a:t>
            </a:r>
            <a:r>
              <a:rPr lang="pl-PL" sz="1600" dirty="0" smtClean="0"/>
              <a:t>wykonawcze Komisji </a:t>
            </a:r>
            <a:r>
              <a:rPr lang="pl-PL" sz="1600" dirty="0"/>
              <a:t>(UE) </a:t>
            </a:r>
            <a:r>
              <a:rPr lang="pl-PL" sz="1600" dirty="0" smtClean="0"/>
              <a:t>2015/207 z dnia 20 stycznia 2015 r</a:t>
            </a:r>
            <a:r>
              <a:rPr lang="pl-PL" sz="1600" dirty="0"/>
              <a:t>. ustanawiające </a:t>
            </a:r>
            <a:r>
              <a:rPr lang="pl-PL" sz="1600" dirty="0" smtClean="0"/>
              <a:t> </a:t>
            </a:r>
            <a:r>
              <a:rPr lang="pl-PL" sz="1600" dirty="0"/>
              <a:t>szczegółowe </a:t>
            </a:r>
            <a:r>
              <a:rPr lang="pl-PL" sz="1600" dirty="0" smtClean="0"/>
              <a:t>zasady wykonania rozporządzenia Parlamentu </a:t>
            </a:r>
            <a:r>
              <a:rPr lang="pl-PL" sz="1600" dirty="0"/>
              <a:t>Europejskiego </a:t>
            </a:r>
            <a:r>
              <a:rPr lang="pl-PL" sz="1600" dirty="0" smtClean="0"/>
              <a:t>i Rady (</a:t>
            </a:r>
            <a:r>
              <a:rPr lang="pl-PL" sz="1600" dirty="0"/>
              <a:t>UE</a:t>
            </a:r>
            <a:r>
              <a:rPr lang="pl-PL" sz="1600" dirty="0" smtClean="0"/>
              <a:t>) </a:t>
            </a:r>
            <a:br>
              <a:rPr lang="pl-PL" sz="1600" dirty="0" smtClean="0"/>
            </a:br>
            <a:r>
              <a:rPr lang="pl-PL" sz="1600" dirty="0" smtClean="0"/>
              <a:t>nr 1303/2013 w </a:t>
            </a:r>
            <a:r>
              <a:rPr lang="pl-PL" sz="1600" dirty="0"/>
              <a:t>odniesieniu </a:t>
            </a:r>
            <a:r>
              <a:rPr lang="pl-PL" sz="1600" dirty="0" smtClean="0"/>
              <a:t>do wzoru sprawozdania </a:t>
            </a:r>
            <a:r>
              <a:rPr lang="pl-PL" sz="1600" dirty="0"/>
              <a:t>z postępów, formatu dokumentu służącego przekazywaniu informacji na temat dużych projektów, wzorów wspólnego planu działania, sprawozdań z wdrażania w ramach celu „Inwestycje </a:t>
            </a:r>
            <a:r>
              <a:rPr lang="pl-PL" sz="1600" dirty="0" smtClean="0"/>
              <a:t>na rzecz wzrostu i zatrudnienia</a:t>
            </a:r>
            <a:r>
              <a:rPr lang="pl-PL" sz="1600" dirty="0"/>
              <a:t>”, </a:t>
            </a:r>
            <a:r>
              <a:rPr lang="pl-PL" sz="1600" dirty="0" smtClean="0"/>
              <a:t>deklaracji  </a:t>
            </a:r>
            <a:r>
              <a:rPr lang="pl-PL" sz="1600" dirty="0"/>
              <a:t>zarządczej, </a:t>
            </a:r>
            <a:r>
              <a:rPr lang="pl-PL" sz="1600" dirty="0" smtClean="0"/>
              <a:t>strategii audytu</a:t>
            </a:r>
            <a:r>
              <a:rPr lang="pl-PL" sz="1600" dirty="0"/>
              <a:t>, opinii </a:t>
            </a:r>
            <a:r>
              <a:rPr lang="pl-PL" sz="1600" dirty="0" smtClean="0"/>
              <a:t>audytowej i rocznego sprawozdania z kontroli oraz metodyki przeprowadzania </a:t>
            </a:r>
            <a:r>
              <a:rPr lang="pl-PL" sz="1600" dirty="0"/>
              <a:t>analizy </a:t>
            </a:r>
            <a:r>
              <a:rPr lang="pl-PL" sz="1600" dirty="0" smtClean="0"/>
              <a:t>kosztów i korzyści</a:t>
            </a:r>
            <a:r>
              <a:rPr lang="pl-PL" sz="1600" dirty="0"/>
              <a:t>, </a:t>
            </a:r>
            <a:r>
              <a:rPr lang="pl-PL" sz="1600" dirty="0" smtClean="0"/>
              <a:t>a także zgodnie z rozporządzeniem Parlamentu </a:t>
            </a:r>
            <a:r>
              <a:rPr lang="pl-PL" sz="1600" dirty="0"/>
              <a:t>Europejskiego </a:t>
            </a:r>
            <a:r>
              <a:rPr lang="pl-PL" sz="1600" dirty="0" smtClean="0"/>
              <a:t>i Rady (</a:t>
            </a:r>
            <a:r>
              <a:rPr lang="pl-PL" sz="1600" dirty="0"/>
              <a:t>UE) </a:t>
            </a:r>
            <a:r>
              <a:rPr lang="pl-PL" sz="1600" dirty="0" smtClean="0"/>
              <a:t>nr 1299/2013 w odniesieniu do wzoru sprawozdań z wdrażania </a:t>
            </a:r>
            <a:br>
              <a:rPr lang="pl-PL" sz="1600" dirty="0" smtClean="0"/>
            </a:br>
            <a:r>
              <a:rPr lang="pl-PL" sz="1600" dirty="0" smtClean="0"/>
              <a:t>w </a:t>
            </a:r>
            <a:r>
              <a:rPr lang="pl-PL" sz="1600" dirty="0"/>
              <a:t>ramach celu „Europejska współpraca terytorialna</a:t>
            </a:r>
            <a:r>
              <a:rPr lang="pl-PL" sz="1600" dirty="0" smtClean="0"/>
              <a:t>”,</a:t>
            </a:r>
            <a:endParaRPr lang="pl-PL" sz="1600" dirty="0" smtClean="0">
              <a:effectLst/>
            </a:endParaRPr>
          </a:p>
          <a:p>
            <a:pPr algn="just"/>
            <a:endParaRPr lang="pl-PL" sz="900" dirty="0">
              <a:effectLst/>
            </a:endParaRPr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3797859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484784"/>
            <a:ext cx="8406680" cy="4416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dyrektywa Parlamentu </a:t>
            </a:r>
            <a:r>
              <a:rPr lang="pl-PL" sz="1600" dirty="0" smtClean="0"/>
              <a:t>Europejskiego i Rady 2011/92/UE z dnia 13 grudnia 2011 r. w </a:t>
            </a:r>
            <a:r>
              <a:rPr lang="pl-PL" sz="1600" dirty="0"/>
              <a:t>sprawie </a:t>
            </a:r>
            <a:r>
              <a:rPr lang="pl-PL" sz="1600" dirty="0" smtClean="0"/>
              <a:t>oceny skutków wywieranych przez niektóre przedsięwzięcia publiczne i </a:t>
            </a:r>
            <a:r>
              <a:rPr lang="pl-PL" sz="1600" dirty="0"/>
              <a:t>prywatne na </a:t>
            </a:r>
            <a:r>
              <a:rPr lang="pl-PL" sz="1600" dirty="0" smtClean="0"/>
              <a:t>środowisko,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 smtClean="0"/>
              <a:t>dyrektywa </a:t>
            </a:r>
            <a:r>
              <a:rPr lang="pl-PL" sz="1600" dirty="0"/>
              <a:t>2001/42/WE </a:t>
            </a:r>
            <a:r>
              <a:rPr lang="pl-PL" sz="1600" dirty="0" smtClean="0"/>
              <a:t>Parlamentu Europejskiego i Rady z dnia 27 czerwca 2001 r</a:t>
            </a:r>
            <a:r>
              <a:rPr lang="pl-PL" sz="1600" dirty="0"/>
              <a:t>. </a:t>
            </a:r>
            <a:r>
              <a:rPr lang="pl-PL" sz="1600" dirty="0" smtClean="0"/>
              <a:t>w </a:t>
            </a:r>
            <a:r>
              <a:rPr lang="pl-PL" sz="1600" dirty="0"/>
              <a:t>sprawie oceny wpływu niektórych planów i programów na </a:t>
            </a:r>
            <a:r>
              <a:rPr lang="pl-PL" sz="1600" dirty="0" smtClean="0"/>
              <a:t>środowisko,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dyrektywa Rady </a:t>
            </a:r>
            <a:r>
              <a:rPr lang="pl-PL" sz="1600" dirty="0" smtClean="0"/>
              <a:t>92/43/EWG w sprawie </a:t>
            </a:r>
            <a:r>
              <a:rPr lang="pl-PL" sz="1600" dirty="0"/>
              <a:t>ochrony </a:t>
            </a:r>
            <a:r>
              <a:rPr lang="pl-PL" sz="1600" dirty="0" smtClean="0"/>
              <a:t>siedlisk przyrodniczych oraz dzikiej fauny </a:t>
            </a:r>
            <a:r>
              <a:rPr lang="pl-PL" sz="1600" dirty="0"/>
              <a:t>i </a:t>
            </a:r>
            <a:r>
              <a:rPr lang="pl-PL" sz="1600" dirty="0" smtClean="0"/>
              <a:t>flory,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dyrektywa Parlamentu </a:t>
            </a:r>
            <a:r>
              <a:rPr lang="pl-PL" sz="1600" dirty="0" smtClean="0"/>
              <a:t>Europejskiego i </a:t>
            </a:r>
            <a:r>
              <a:rPr lang="pl-PL" sz="1600" dirty="0"/>
              <a:t>Rady </a:t>
            </a:r>
            <a:r>
              <a:rPr lang="pl-PL" sz="1600" dirty="0" smtClean="0"/>
              <a:t>2009/147/WE z dnia 30 listopada 2009 </a:t>
            </a:r>
            <a:r>
              <a:rPr lang="pl-PL" sz="1600" dirty="0"/>
              <a:t>r. </a:t>
            </a:r>
            <a:r>
              <a:rPr lang="pl-PL" sz="1600" dirty="0" smtClean="0"/>
              <a:t>w </a:t>
            </a:r>
            <a:r>
              <a:rPr lang="pl-PL" sz="1600" dirty="0"/>
              <a:t>sprawie ochrony dzikiego </a:t>
            </a:r>
            <a:r>
              <a:rPr lang="pl-PL" sz="1600" dirty="0" smtClean="0"/>
              <a:t>ptactwa,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dyrektywa 2000/60/WE Parlamentu Europejskiego i Rady z dnia 23 października 2000 r. ustanawiająca ramy wspólnotowego działania w dziedzinie polityki </a:t>
            </a:r>
            <a:r>
              <a:rPr lang="pl-PL" sz="1600" dirty="0" smtClean="0"/>
              <a:t>wodnej,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ustawa z dnia </a:t>
            </a:r>
            <a:r>
              <a:rPr lang="pl-PL" sz="1600" dirty="0" smtClean="0"/>
              <a:t>11 lipca 2014 r</a:t>
            </a:r>
            <a:r>
              <a:rPr lang="pl-PL" sz="1600" dirty="0"/>
              <a:t>. </a:t>
            </a:r>
            <a:r>
              <a:rPr lang="pl-PL" sz="1600" dirty="0" smtClean="0"/>
              <a:t>o zasadach realizacji programów </a:t>
            </a:r>
            <a:r>
              <a:rPr lang="pl-PL" sz="1600" dirty="0"/>
              <a:t>w zakresie polityki spójności finansowanych w perspektywie finansowej 2014 – </a:t>
            </a:r>
            <a:r>
              <a:rPr lang="pl-PL" sz="1600" dirty="0" smtClean="0"/>
              <a:t>2020,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algn="just"/>
            <a:endParaRPr lang="pl-PL" sz="900" dirty="0">
              <a:effectLst/>
            </a:endParaRPr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704550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340768"/>
            <a:ext cx="8406680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ustawa z dnia 3 października 2008 r. o udostępnianiu informacji o środowisku i jego ochronie, udziale społeczeństwa w ochronie środowiska oraz o ocenach oddziaływania na środowisko,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ustawa z dnia 16 kwietnia 2004 r. o ochronie przyrody,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ustawa z dnia 14 czerwca 1960 r. Kodeks postępowania administracyjnego,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ustawa z dnia 27 kwietnia 2001 r. Prawo ochrony środowiska,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 smtClean="0"/>
              <a:t>ustawa </a:t>
            </a:r>
            <a:r>
              <a:rPr lang="pl-PL" sz="1600" dirty="0"/>
              <a:t>z dnia 7 lipca 1994 r. Prawo </a:t>
            </a:r>
            <a:r>
              <a:rPr lang="pl-PL" sz="1600" dirty="0" smtClean="0"/>
              <a:t>budowlane,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ustawa z dnia 18 lipca 2001 r. Prawo </a:t>
            </a:r>
            <a:r>
              <a:rPr lang="pl-PL" sz="1600" dirty="0" smtClean="0"/>
              <a:t>wodne,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rozporządzenie </a:t>
            </a:r>
            <a:r>
              <a:rPr lang="pl-PL" sz="1600" dirty="0" smtClean="0"/>
              <a:t>Rady Ministrów </a:t>
            </a:r>
            <a:r>
              <a:rPr lang="pl-PL" sz="1600" dirty="0"/>
              <a:t>z </a:t>
            </a:r>
            <a:r>
              <a:rPr lang="pl-PL" sz="1600" dirty="0" smtClean="0"/>
              <a:t>dnia 9 listopada 2010 r</a:t>
            </a:r>
            <a:r>
              <a:rPr lang="pl-PL" sz="1600" dirty="0"/>
              <a:t>. w sprawie przedsięwzięć mogących znacząco oddziaływać na </a:t>
            </a:r>
            <a:r>
              <a:rPr lang="pl-PL" sz="1600" dirty="0" smtClean="0"/>
              <a:t>środowisko.</a:t>
            </a:r>
          </a:p>
          <a:p>
            <a:pPr algn="just"/>
            <a:endParaRPr lang="pl-PL" sz="900" dirty="0" smtClean="0">
              <a:effectLst/>
            </a:endParaRPr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0402976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262365"/>
            <a:ext cx="84066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b="1" dirty="0" smtClean="0"/>
              <a:t>Zasada pierwszeństwa prawa unijnego nad prawem krajowym</a:t>
            </a:r>
          </a:p>
          <a:p>
            <a:pPr algn="just"/>
            <a:endParaRPr lang="pl-PL" sz="1600" b="1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 smtClean="0"/>
              <a:t>Jest </a:t>
            </a:r>
            <a:r>
              <a:rPr lang="pl-PL" sz="1600" dirty="0"/>
              <a:t>jedną z podstawowych zasad występujących w prawie unijnym. Wynika głównie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z </a:t>
            </a:r>
            <a:r>
              <a:rPr lang="pl-PL" sz="1600" dirty="0"/>
              <a:t>orzecznictwa Trybunału Sprawiedliwości Unii </a:t>
            </a:r>
            <a:r>
              <a:rPr lang="pl-PL" sz="1600" dirty="0" smtClean="0"/>
              <a:t>Europejskiej, który wskazuje na:</a:t>
            </a:r>
          </a:p>
          <a:p>
            <a:pPr marL="628650" indent="-26670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 wyjątkowość charakteru prawa unijnego, </a:t>
            </a:r>
          </a:p>
          <a:p>
            <a:pPr marL="628650" indent="-26670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powierzenia </a:t>
            </a:r>
            <a:r>
              <a:rPr lang="pl-PL" sz="1600" dirty="0"/>
              <a:t>kompetencji przez państwa członkowskie na rzecz </a:t>
            </a:r>
            <a:r>
              <a:rPr lang="pl-PL" sz="1600" dirty="0" smtClean="0"/>
              <a:t>UE, </a:t>
            </a:r>
          </a:p>
          <a:p>
            <a:pPr marL="628650" indent="-26670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celów</a:t>
            </a:r>
            <a:r>
              <a:rPr lang="pl-PL" sz="1600" dirty="0"/>
              <a:t>, jakim ma ono </a:t>
            </a:r>
            <a:r>
              <a:rPr lang="pl-PL" sz="1600" dirty="0" smtClean="0"/>
              <a:t>służyć.</a:t>
            </a:r>
          </a:p>
          <a:p>
            <a:pPr marL="628650" indent="-266700" algn="just">
              <a:buFont typeface="Arial" panose="020B0604020202020204" pitchFamily="34" charset="0"/>
              <a:buChar char="•"/>
            </a:pPr>
            <a:endParaRPr lang="pl-PL" sz="16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 smtClean="0"/>
              <a:t>Mówi </a:t>
            </a:r>
            <a:r>
              <a:rPr lang="pl-PL" sz="1600" dirty="0"/>
              <a:t>ona, że</a:t>
            </a:r>
            <a:r>
              <a:rPr lang="pl-PL" sz="1600" dirty="0" smtClean="0"/>
              <a:t>: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prawo unijne ma pierwszeństwo przed prawem krajowym </a:t>
            </a:r>
            <a:r>
              <a:rPr lang="pl-PL" sz="1600" dirty="0" smtClean="0"/>
              <a:t>państwa członkowskiego,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państwa </a:t>
            </a:r>
            <a:r>
              <a:rPr lang="pl-PL" sz="1600" dirty="0"/>
              <a:t>mają obowiązek zapewnić skuteczność prawa </a:t>
            </a:r>
            <a:r>
              <a:rPr lang="pl-PL" sz="1600" dirty="0" smtClean="0"/>
              <a:t>unijnego,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krajom </a:t>
            </a:r>
            <a:r>
              <a:rPr lang="pl-PL" sz="1600" dirty="0"/>
              <a:t>członkowskim nie wolno jest wprowadzać przepisów prawa krajowego, które byłyby sprzeczne z prawem </a:t>
            </a:r>
            <a:r>
              <a:rPr lang="pl-PL" sz="1600" dirty="0" smtClean="0"/>
              <a:t>unijnym,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w </a:t>
            </a:r>
            <a:r>
              <a:rPr lang="pl-PL" sz="1600" dirty="0"/>
              <a:t>razie sprzeczności przepisów prawa unijnego i krajowego, zastosowanie mają przepisy prawa </a:t>
            </a:r>
            <a:r>
              <a:rPr lang="pl-PL" sz="1600" dirty="0" smtClean="0"/>
              <a:t>unijnego,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późniejsze </a:t>
            </a:r>
            <a:r>
              <a:rPr lang="pl-PL" sz="1600" dirty="0"/>
              <a:t>prawo krajowe nie deroguje wcześniejszego prawa unijnego.</a:t>
            </a:r>
          </a:p>
          <a:p>
            <a:pPr algn="just"/>
            <a:endParaRPr lang="pl-PL" sz="1600" b="1" dirty="0" smtClean="0"/>
          </a:p>
          <a:p>
            <a:pPr algn="just"/>
            <a:endParaRPr lang="pl-PL" sz="1600" dirty="0"/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1996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00472" y="1124744"/>
            <a:ext cx="8406680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b="1" dirty="0"/>
              <a:t>Organy właściwe do wydawania opinii w ramach postępowania kwalifikującego dla przedsięwzięć mogących potencjalnie znacząco oddziaływać na środowisko</a:t>
            </a:r>
            <a:r>
              <a:rPr lang="pl-PL" sz="1600" b="1" dirty="0" smtClean="0"/>
              <a:t>:</a:t>
            </a:r>
          </a:p>
          <a:p>
            <a:pPr algn="just"/>
            <a:endParaRPr lang="pl-PL" sz="500" b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 smtClean="0"/>
              <a:t>Regionalny </a:t>
            </a:r>
            <a:r>
              <a:rPr lang="pl-PL" sz="1600" dirty="0"/>
              <a:t>Dyrektor Ochrony </a:t>
            </a:r>
            <a:r>
              <a:rPr lang="pl-PL" sz="1600" dirty="0" smtClean="0"/>
              <a:t>Środowiska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5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 smtClean="0"/>
              <a:t>właściwy </a:t>
            </a:r>
            <a:r>
              <a:rPr lang="pl-PL" sz="1600" dirty="0"/>
              <a:t>organ Państwowego Inspektoratu Sanitarnego</a:t>
            </a:r>
          </a:p>
          <a:p>
            <a:pPr algn="just"/>
            <a:endParaRPr lang="pl-PL" sz="1600" b="1" dirty="0" smtClean="0"/>
          </a:p>
          <a:p>
            <a:pPr algn="just"/>
            <a:r>
              <a:rPr lang="pl-PL" sz="1600" b="1" dirty="0" smtClean="0"/>
              <a:t>Organy właściwe do wydawania decyzji środowiskowych:</a:t>
            </a:r>
          </a:p>
          <a:p>
            <a:pPr algn="just"/>
            <a:endParaRPr lang="pl-PL" sz="500" b="1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b="1" dirty="0" smtClean="0"/>
              <a:t>Regionalna dyrekcja Ochrony Środowiska (RDOŚ)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zmiana lasu niestanowiącego własności Skarbu Państwa na użytek rolny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dla przedsięwzięć realizowanych na obszarach morskich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dla </a:t>
            </a:r>
            <a:r>
              <a:rPr lang="pl-PL" sz="1600" dirty="0"/>
              <a:t>przedsięwzięć realizowanych </a:t>
            </a:r>
            <a:r>
              <a:rPr lang="pl-PL" sz="1600" dirty="0" smtClean="0"/>
              <a:t>na terenach zamkniętych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dla przedsięwzięć </a:t>
            </a:r>
            <a:r>
              <a:rPr lang="pl-PL" sz="1600" dirty="0" smtClean="0"/>
              <a:t>mogących zawsze znacząco oddziaływać na środowisko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endParaRPr lang="pl-PL" sz="5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b="1" dirty="0" smtClean="0"/>
              <a:t>Wójt, Burmistrz lub </a:t>
            </a:r>
            <a:r>
              <a:rPr lang="pl-PL" sz="1600" b="1" dirty="0"/>
              <a:t>P</a:t>
            </a:r>
            <a:r>
              <a:rPr lang="pl-PL" sz="1600" b="1" dirty="0" smtClean="0"/>
              <a:t>rezydent Miasta 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w przypadku pozostałych przedsięwzięć mogących potencjalnie znacząco oddziaływać na środowisko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endParaRPr lang="pl-PL" sz="5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b="1" dirty="0" smtClean="0"/>
              <a:t>Dyrektor Regionalnej Dyrekcji Lasów Państwowych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w</a:t>
            </a:r>
            <a:r>
              <a:rPr lang="pl-PL" sz="1600" dirty="0" smtClean="0"/>
              <a:t> przypadku zmiany lasu, stanowiącego własność Skarbu Państwa, na użytek rolny będącej przedsięwzięciem mogącym potencjalnie znacząco oddziaływać na środowisko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endParaRPr lang="pl-PL" sz="5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b="1" dirty="0" smtClean="0"/>
              <a:t>Starosta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w</a:t>
            </a:r>
            <a:r>
              <a:rPr lang="pl-PL" sz="1600" dirty="0" smtClean="0"/>
              <a:t> przypadku scalania, wymiany lub podziału gruntu będącego przedsięwzięciem mogącym potencjalnie znacząco oddziaływać na środowisko</a:t>
            </a:r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753793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2000232" y="90665"/>
            <a:ext cx="5308072" cy="313999"/>
          </a:xfrm>
          <a:prstGeom prst="rect">
            <a:avLst/>
          </a:prstGeom>
          <a:noFill/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" pitchFamily="34" charset="0"/>
            </a:endParaRPr>
          </a:p>
        </p:txBody>
      </p:sp>
      <p:sp>
        <p:nvSpPr>
          <p:cNvPr id="21" name="Prostokąt 20"/>
          <p:cNvSpPr/>
          <p:nvPr/>
        </p:nvSpPr>
        <p:spPr>
          <a:xfrm>
            <a:off x="323528" y="1701963"/>
            <a:ext cx="828092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1800"/>
              </a:spcAft>
            </a:pPr>
            <a:r>
              <a:rPr lang="pl-PL" b="1" dirty="0"/>
              <a:t>Załączniki związane z OOŚ do wniosku o </a:t>
            </a:r>
            <a:r>
              <a:rPr lang="pl-PL" b="1" dirty="0" smtClean="0"/>
              <a:t>dofinansowanie </a:t>
            </a:r>
            <a:r>
              <a:rPr lang="pl-PL" b="1" dirty="0" smtClean="0">
                <a:solidFill>
                  <a:srgbClr val="FF0000"/>
                </a:solidFill>
              </a:rPr>
              <a:t>(szablony dokumentów stanowią załącznik do Regulaminu konkursu):</a:t>
            </a:r>
          </a:p>
          <a:p>
            <a:pPr marL="455613" lvl="1" indent="-285750" algn="just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pl-PL" b="1" dirty="0" smtClean="0"/>
              <a:t>Oświadczenie </a:t>
            </a:r>
            <a:r>
              <a:rPr lang="pl-PL" b="1" dirty="0"/>
              <a:t>do wniosku o dofinansowanie w ramach RPO WD 2014-2020 </a:t>
            </a:r>
            <a:r>
              <a:rPr lang="pl-PL" b="1" dirty="0" smtClean="0"/>
              <a:t>Analiza </a:t>
            </a:r>
            <a:r>
              <a:rPr lang="pl-PL" b="1" dirty="0"/>
              <a:t>oddziaływania na środowisko, z uwzględnieniem potrzeb dotyczących przystosowania się do zmiany klimatu i łagodzenia zmiany klimatu, </a:t>
            </a:r>
            <a:r>
              <a:rPr lang="pl-PL" b="1" dirty="0" smtClean="0"/>
              <a:t>a </a:t>
            </a:r>
            <a:r>
              <a:rPr lang="pl-PL" b="1" dirty="0"/>
              <a:t>także odporności na klęski żywiołowe</a:t>
            </a:r>
            <a:r>
              <a:rPr lang="pl-PL" b="1" dirty="0" smtClean="0"/>
              <a:t>” - </a:t>
            </a:r>
            <a:r>
              <a:rPr lang="pl-PL" dirty="0" smtClean="0">
                <a:solidFill>
                  <a:srgbClr val="FF0000"/>
                </a:solidFill>
              </a:rPr>
              <a:t>wypełnia Wnioskodawca</a:t>
            </a:r>
            <a:endParaRPr lang="pl-PL" dirty="0">
              <a:solidFill>
                <a:srgbClr val="FF0000"/>
              </a:solidFill>
            </a:endParaRPr>
          </a:p>
          <a:p>
            <a:pPr marL="455613" lvl="1" indent="-285750" algn="just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pl-PL" b="1" dirty="0"/>
              <a:t>Deklaracja organu odpowiedzialnego za monitorowanie obszarów Natura 2000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dirty="0" smtClean="0">
                <a:solidFill>
                  <a:srgbClr val="FF0000"/>
                </a:solidFill>
              </a:rPr>
              <a:t>Organem </a:t>
            </a:r>
            <a:r>
              <a:rPr lang="pl-PL" dirty="0">
                <a:solidFill>
                  <a:srgbClr val="FF0000"/>
                </a:solidFill>
              </a:rPr>
              <a:t>właściwym do wydania Deklaracji jest Regionalny Dyrektor Ochrony Środowiska we Wrocławiu</a:t>
            </a:r>
          </a:p>
          <a:p>
            <a:pPr marL="455613" lvl="1" indent="-285750" algn="just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pl-PL" b="1" dirty="0"/>
              <a:t>Deklaracja właściwego organu odpowiedzialnego za gospodarkę wodną </a:t>
            </a:r>
            <a:r>
              <a:rPr lang="pl-PL" dirty="0">
                <a:solidFill>
                  <a:srgbClr val="FF0000"/>
                </a:solidFill>
              </a:rPr>
              <a:t>Organem właściwym do wydania Deklaracji jest Regionalny Dyrektor Ochrony Środowiska we Wrocławiu</a:t>
            </a:r>
          </a:p>
          <a:p>
            <a:pPr lvl="1">
              <a:spcAft>
                <a:spcPts val="1800"/>
              </a:spcAft>
            </a:pPr>
            <a:endParaRPr lang="pl-PL" dirty="0"/>
          </a:p>
        </p:txBody>
      </p:sp>
      <p:sp>
        <p:nvSpPr>
          <p:cNvPr id="10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433585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2195736" y="2204864"/>
            <a:ext cx="3888432" cy="5100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endParaRPr lang="pl-PL" sz="2800" b="1" dirty="0" smtClean="0"/>
          </a:p>
        </p:txBody>
      </p:sp>
      <p:sp>
        <p:nvSpPr>
          <p:cNvPr id="10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8E93883-39B3-4905-839E-C1773884D137}" type="slidenum">
              <a:rPr lang="pl-PL" smtClean="0"/>
              <a:pPr/>
              <a:t>17</a:t>
            </a:fld>
            <a:endParaRPr lang="pl-PL" dirty="0"/>
          </a:p>
        </p:txBody>
      </p:sp>
      <p:sp>
        <p:nvSpPr>
          <p:cNvPr id="11" name="Symbol zastępczy zawartości 2"/>
          <p:cNvSpPr txBox="1">
            <a:spLocks/>
          </p:cNvSpPr>
          <p:nvPr/>
        </p:nvSpPr>
        <p:spPr>
          <a:xfrm>
            <a:off x="107504" y="1124744"/>
            <a:ext cx="8784976" cy="46805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algn="just"/>
            <a:r>
              <a:rPr lang="pl-PL" sz="1600" b="1" dirty="0"/>
              <a:t>Dokumentowanie postępowania OOŚ na potrzeby wniosku o </a:t>
            </a:r>
            <a:r>
              <a:rPr lang="pl-PL" sz="1600" b="1" dirty="0" smtClean="0"/>
              <a:t>dofinansowanie czyli </a:t>
            </a:r>
            <a:r>
              <a:rPr lang="pl-PL" sz="1600" b="1" dirty="0"/>
              <a:t>załączniki </a:t>
            </a:r>
            <a:r>
              <a:rPr lang="pl-PL" sz="1600" b="1" dirty="0" smtClean="0"/>
              <a:t/>
            </a:r>
            <a:br>
              <a:rPr lang="pl-PL" sz="1600" b="1" dirty="0" smtClean="0"/>
            </a:br>
            <a:r>
              <a:rPr lang="pl-PL" sz="1600" b="1" dirty="0" smtClean="0"/>
              <a:t>do oświadczenia </a:t>
            </a:r>
            <a:r>
              <a:rPr lang="pl-PL" sz="1600" b="1" dirty="0"/>
              <a:t>do wniosku o dofinansowanie w ramach RPO WD 2014-2020 „Analiza oddziaływania na środowisko, z uwzględnieniem potrzeb dotyczących przystosowania się do zmiany klimatu </a:t>
            </a:r>
            <a:r>
              <a:rPr lang="pl-PL" sz="1600" b="1" dirty="0" smtClean="0"/>
              <a:t/>
            </a:r>
            <a:br>
              <a:rPr lang="pl-PL" sz="1600" b="1" dirty="0" smtClean="0"/>
            </a:br>
            <a:r>
              <a:rPr lang="pl-PL" sz="1600" b="1" dirty="0" smtClean="0"/>
              <a:t>i </a:t>
            </a:r>
            <a:r>
              <a:rPr lang="pl-PL" sz="1600" b="1" dirty="0"/>
              <a:t>łagodzenia zmiany klimatu, a także odporności na klęski </a:t>
            </a:r>
            <a:r>
              <a:rPr lang="pl-PL" sz="1600" b="1" dirty="0" smtClean="0"/>
              <a:t>żywiołowe”:</a:t>
            </a:r>
            <a:endParaRPr lang="pl-PL" sz="1600" b="1" dirty="0"/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pl-PL" sz="1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decyzja o środowiskowych uwarunkowaniach wraz z uzasadnieniem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streszczenie w języku niespecjalistycznym informacji zawartych w raporcie OOŚ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dokumenty z przebiegu procedury OOŚ (dokumentacja środowiskowa):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60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Wyniki konsultacji z właściwymi organami administracji publicznej:</a:t>
            </a:r>
            <a:endParaRPr kumimoji="0" lang="pl-PL" sz="120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200150" marR="0" lvl="2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60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postanowienie w przedmiocie istnienia/braku obowiązku przeprowadzenia </a:t>
            </a:r>
            <a:r>
              <a:rPr kumimoji="0" lang="pl-PL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OOŚ, </a:t>
            </a:r>
            <a:br>
              <a:rPr kumimoji="0" lang="pl-PL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wraz z opiniami  właściwych organów – gr. II (postanowienie wraz z opiniami właściwych organów w przypadku zapytania o zakres raportu – </a:t>
            </a:r>
            <a:r>
              <a:rPr kumimoji="0" lang="pl-PL" sz="16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gr.I</a:t>
            </a:r>
            <a:r>
              <a:rPr kumimoji="0" lang="pl-PL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); </a:t>
            </a:r>
          </a:p>
          <a:p>
            <a:pPr marL="1200150" marR="0" lvl="2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postanowienia oraz opinie organów w przedmiocie uzgodnienia środowiskowych warunków realizacji przedsięwzięcia. </a:t>
            </a:r>
          </a:p>
          <a:p>
            <a:pPr marL="1200150" marR="0" lvl="2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16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17550" marR="0" lvl="1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6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Wyniki konsultacji społecznych (uwagi </a:t>
            </a: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 wnioski muszą być w uzasadnieniu decyzji środowiskowej, w przypadku przeprowadzenia rozprawy administracyjnej otwartej </a:t>
            </a:r>
            <a:b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dla społeczeństwa – protokół z rozprawy).</a:t>
            </a:r>
            <a:endParaRPr kumimoji="0" lang="pl-PL" sz="1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23528" y="1124744"/>
            <a:ext cx="8496944" cy="47866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pl-PL" b="1" dirty="0" smtClean="0"/>
              <a:t>Kryteria </a:t>
            </a:r>
            <a:r>
              <a:rPr lang="pl-PL" b="1" dirty="0"/>
              <a:t>wyboru </a:t>
            </a:r>
            <a:r>
              <a:rPr lang="pl-PL" b="1" dirty="0" smtClean="0"/>
              <a:t>projektów w </a:t>
            </a:r>
            <a:r>
              <a:rPr lang="pl-PL" b="1" dirty="0"/>
              <a:t>ramach </a:t>
            </a:r>
            <a:r>
              <a:rPr lang="pl-PL" b="1" dirty="0" smtClean="0"/>
              <a:t>RPO WD 2014-2020 związane z OOŚ</a:t>
            </a:r>
          </a:p>
          <a:p>
            <a:pPr marL="285750" indent="-285750"/>
            <a:endParaRPr lang="pl-PL" u="sng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b="1" dirty="0" smtClean="0"/>
              <a:t>Ocena formalna</a:t>
            </a:r>
          </a:p>
          <a:p>
            <a:pPr marL="800100" indent="-285750">
              <a:buFont typeface="Wingdings" panose="05000000000000000000" pitchFamily="2" charset="2"/>
              <a:buChar char="§"/>
            </a:pPr>
            <a:r>
              <a:rPr lang="pl-PL" sz="1600" dirty="0" smtClean="0"/>
              <a:t>Kryterium „Poprawność </a:t>
            </a:r>
            <a:r>
              <a:rPr lang="pl-PL" sz="1600" dirty="0"/>
              <a:t>wypełnienia złożonego </a:t>
            </a:r>
            <a:r>
              <a:rPr lang="pl-PL" sz="1600" dirty="0" smtClean="0"/>
              <a:t>wniosku”</a:t>
            </a:r>
          </a:p>
          <a:p>
            <a:pPr marL="801688" algn="just"/>
            <a:r>
              <a:rPr lang="pl-PL" sz="1600" dirty="0" smtClean="0"/>
              <a:t>W </a:t>
            </a:r>
            <a:r>
              <a:rPr lang="pl-PL" sz="1600" dirty="0"/>
              <a:t>ramach </a:t>
            </a:r>
            <a:r>
              <a:rPr lang="pl-PL" sz="1600" dirty="0" smtClean="0"/>
              <a:t>kryterium </a:t>
            </a:r>
            <a:r>
              <a:rPr lang="pl-PL" sz="1600" dirty="0"/>
              <a:t>weryfikowane jest, czy wszystkie pola we wniosku o dofinansowanie zostały wypełnione zgodnie z instrukcją wypełnienia wniosku </a:t>
            </a:r>
            <a:r>
              <a:rPr lang="pl-PL" sz="1600" dirty="0" smtClean="0"/>
              <a:t>o </a:t>
            </a:r>
            <a:r>
              <a:rPr lang="pl-PL" sz="1600" dirty="0"/>
              <a:t>dofinansowanie oraz treścią regulaminu danego konkursu oraz czy załączniki do wniosku są aktualne i zostały wypełnione </a:t>
            </a:r>
            <a:r>
              <a:rPr lang="pl-PL" sz="1600" dirty="0" smtClean="0"/>
              <a:t>poprawnie.</a:t>
            </a:r>
            <a:endParaRPr lang="pl-PL" sz="1600" i="1" dirty="0"/>
          </a:p>
          <a:p>
            <a:pPr marL="801688"/>
            <a:endParaRPr lang="pl-PL" sz="1600" dirty="0" smtClean="0"/>
          </a:p>
          <a:p>
            <a:pPr marL="800100" indent="1588">
              <a:spcAft>
                <a:spcPts val="600"/>
              </a:spcAft>
            </a:pPr>
            <a:r>
              <a:rPr lang="pl-PL" sz="1600" dirty="0" smtClean="0"/>
              <a:t>Kryterium obligatoryjne (spełnienie jest niezbędne dla możliwości otrzymania dofinansowania). Możliwości </a:t>
            </a:r>
            <a:r>
              <a:rPr lang="pl-PL" sz="1600" dirty="0"/>
              <a:t>jednorazowej </a:t>
            </a:r>
            <a:r>
              <a:rPr lang="pl-PL" sz="1600" dirty="0" smtClean="0"/>
              <a:t>korekty.</a:t>
            </a:r>
          </a:p>
          <a:p>
            <a:pPr marL="266700" indent="-2667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b="1" dirty="0"/>
              <a:t>Ocena merytoryczna</a:t>
            </a:r>
          </a:p>
          <a:p>
            <a:pPr marL="80010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1600" dirty="0"/>
              <a:t>Kryterium </a:t>
            </a:r>
            <a:r>
              <a:rPr lang="pl-PL" sz="1600" dirty="0" smtClean="0"/>
              <a:t>„Zgodność </a:t>
            </a:r>
            <a:r>
              <a:rPr lang="pl-PL" sz="1600" dirty="0"/>
              <a:t>projektu z polityką ochrony </a:t>
            </a:r>
            <a:r>
              <a:rPr lang="pl-PL" sz="1600" dirty="0" smtClean="0"/>
              <a:t>środowiska”</a:t>
            </a:r>
            <a:br>
              <a:rPr lang="pl-PL" sz="1600" dirty="0" smtClean="0"/>
            </a:br>
            <a:r>
              <a:rPr lang="pl-PL" sz="1600" dirty="0" smtClean="0"/>
              <a:t>W </a:t>
            </a:r>
            <a:r>
              <a:rPr lang="pl-PL" sz="1600" dirty="0"/>
              <a:t>ramach kryterium będzie sprawdzana zgodność projektu z przepisami krajowymi i </a:t>
            </a:r>
            <a:r>
              <a:rPr lang="pl-PL" sz="1600" dirty="0" smtClean="0"/>
              <a:t>wspólnotowymi dot</a:t>
            </a:r>
            <a:r>
              <a:rPr lang="pl-PL" sz="1600" dirty="0"/>
              <a:t>. ochrony </a:t>
            </a:r>
            <a:r>
              <a:rPr lang="pl-PL" sz="1600" dirty="0" smtClean="0"/>
              <a:t>środowiska.</a:t>
            </a:r>
          </a:p>
          <a:p>
            <a:pPr marL="801688">
              <a:spcAft>
                <a:spcPts val="600"/>
              </a:spcAft>
            </a:pPr>
            <a:r>
              <a:rPr lang="pl-PL" sz="1600" dirty="0"/>
              <a:t>Kryterium </a:t>
            </a:r>
            <a:r>
              <a:rPr lang="pl-PL" sz="1600" dirty="0" smtClean="0"/>
              <a:t>obligatoryjne (spełnienie </a:t>
            </a:r>
            <a:r>
              <a:rPr lang="pl-PL" sz="1600" dirty="0"/>
              <a:t>jest niezbędne dla możliwości otrzymania </a:t>
            </a:r>
            <a:r>
              <a:rPr lang="pl-PL" sz="1600" dirty="0" smtClean="0"/>
              <a:t>dofinansowania). Niespełnienie </a:t>
            </a:r>
            <a:r>
              <a:rPr lang="pl-PL" sz="1600" dirty="0"/>
              <a:t>kryterium oznacza odrzucenie </a:t>
            </a:r>
            <a:r>
              <a:rPr lang="pl-PL" sz="1600" dirty="0" smtClean="0"/>
              <a:t>wniosku.</a:t>
            </a:r>
            <a:endParaRPr lang="pl-PL" sz="1600" dirty="0"/>
          </a:p>
          <a:p>
            <a:pPr marL="80010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l-PL" sz="1600" dirty="0" smtClean="0"/>
          </a:p>
          <a:p>
            <a:endParaRPr lang="pl-PL" sz="1600" b="1" dirty="0"/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262365"/>
            <a:ext cx="840668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accent6">
                  <a:lumMod val="50000"/>
                </a:schemeClr>
              </a:buClr>
            </a:pPr>
            <a:r>
              <a:rPr lang="pl-PL" sz="2800" b="1" dirty="0" smtClean="0"/>
              <a:t>PODSUMOWANIE</a:t>
            </a:r>
          </a:p>
          <a:p>
            <a:pPr algn="just">
              <a:buClr>
                <a:schemeClr val="accent6">
                  <a:lumMod val="50000"/>
                </a:schemeClr>
              </a:buClr>
            </a:pPr>
            <a:endParaRPr lang="pl-PL" sz="1600" b="1" dirty="0" smtClean="0"/>
          </a:p>
          <a:p>
            <a:pPr algn="just">
              <a:buClr>
                <a:schemeClr val="accent6">
                  <a:lumMod val="50000"/>
                </a:schemeClr>
              </a:buClr>
            </a:pPr>
            <a:r>
              <a:rPr lang="pl-PL" sz="1600" b="1" dirty="0" smtClean="0"/>
              <a:t>PODSTAWOWE DOKUMENTY DOTYCZĄCE OCENY ODDZIAŁYWANIA NA ŚRODOWISKO, z którymi należy się zapoznać przed ubieganiem się o dofinansowanie ze środków UE</a:t>
            </a:r>
          </a:p>
          <a:p>
            <a:pPr algn="just">
              <a:buClr>
                <a:schemeClr val="accent6">
                  <a:lumMod val="50000"/>
                </a:schemeClr>
              </a:buClr>
            </a:pPr>
            <a:endParaRPr lang="pl-PL" sz="1600" b="1" dirty="0" smtClean="0"/>
          </a:p>
          <a:p>
            <a:pPr marL="285750" indent="-285750"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pl-PL" sz="1600" b="1" dirty="0" smtClean="0"/>
              <a:t>Dyrektywa Rady nr 2011/92/UE</a:t>
            </a:r>
            <a:r>
              <a:rPr lang="pl-PL" sz="1600" dirty="0" smtClean="0"/>
              <a:t>  z dnia 13 grudnia 2011 r. w sprawie oceny skutków wywieranych przez niektóre przedsięwzięcia publiczne i prywatne na środowisko  </a:t>
            </a:r>
            <a:br>
              <a:rPr lang="pl-PL" sz="1600" dirty="0" smtClean="0"/>
            </a:br>
            <a:r>
              <a:rPr lang="pl-PL" sz="1600" dirty="0" smtClean="0"/>
              <a:t>wraz ze zmianą z </a:t>
            </a:r>
            <a:r>
              <a:rPr lang="pl-PL" sz="1600" dirty="0"/>
              <a:t>16 kwietnia 2014 r.</a:t>
            </a:r>
            <a:r>
              <a:rPr lang="pl-PL" sz="1600" dirty="0" smtClean="0"/>
              <a:t>;  </a:t>
            </a:r>
          </a:p>
          <a:p>
            <a:pPr algn="just">
              <a:buClr>
                <a:schemeClr val="tx2"/>
              </a:buClr>
            </a:pPr>
            <a:endParaRPr lang="pl-PL" sz="1000" dirty="0" smtClean="0">
              <a:solidFill>
                <a:srgbClr val="FF0000"/>
              </a:solidFill>
            </a:endParaRPr>
          </a:p>
          <a:p>
            <a:pPr marL="285750" indent="-285750"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pl-PL" sz="1600" b="1" dirty="0"/>
              <a:t>Dyrektywa Rady nr 92/43/EWG</a:t>
            </a:r>
            <a:r>
              <a:rPr lang="pl-PL" sz="1600" dirty="0"/>
              <a:t> z dnia 21 maja 1992r. w sprawie ochrony siedlisk przyrodniczych oraz dzikiej fauny i </a:t>
            </a:r>
            <a:r>
              <a:rPr lang="pl-PL" sz="1600" dirty="0" smtClean="0"/>
              <a:t>flory;</a:t>
            </a:r>
          </a:p>
          <a:p>
            <a:pPr marL="285750" indent="-285750"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pl-PL" sz="1000" b="1" dirty="0" smtClean="0"/>
          </a:p>
          <a:p>
            <a:pPr marL="285750" indent="-285750"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pl-PL" sz="1600" b="1" dirty="0" smtClean="0"/>
              <a:t>Ustawa </a:t>
            </a:r>
            <a:r>
              <a:rPr lang="pl-PL" sz="1600" b="1" dirty="0"/>
              <a:t>z dnia 3 października 2008r.</a:t>
            </a:r>
            <a:r>
              <a:rPr lang="pl-PL" sz="1600" dirty="0"/>
              <a:t> o udostępnianiu informacji o środowisku </a:t>
            </a:r>
            <a:br>
              <a:rPr lang="pl-PL" sz="1600" dirty="0"/>
            </a:br>
            <a:r>
              <a:rPr lang="pl-PL" sz="1600" dirty="0"/>
              <a:t>i jego ochronie, udziale społeczeństwa w ochronie środowiska oraz o ocenach oddziaływania na </a:t>
            </a:r>
            <a:r>
              <a:rPr lang="pl-PL" sz="1600" dirty="0" smtClean="0"/>
              <a:t>środowiska (ustawa OOŚ);</a:t>
            </a:r>
            <a:r>
              <a:rPr lang="pl-PL" sz="1600" dirty="0" smtClean="0">
                <a:solidFill>
                  <a:srgbClr val="FF0000"/>
                </a:solidFill>
              </a:rPr>
              <a:t>  </a:t>
            </a:r>
          </a:p>
          <a:p>
            <a:pPr marL="285750" indent="-285750"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pl-PL" sz="1000" dirty="0" smtClean="0">
              <a:solidFill>
                <a:srgbClr val="FF0000"/>
              </a:solidFill>
            </a:endParaRPr>
          </a:p>
          <a:p>
            <a:pPr marL="285750" indent="-285750" algn="just">
              <a:spcAft>
                <a:spcPts val="1200"/>
              </a:spcAft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pl-PL" sz="1600" b="1" dirty="0"/>
              <a:t>Rozporządzenie</a:t>
            </a:r>
            <a:r>
              <a:rPr lang="pl-PL" sz="1600" dirty="0"/>
              <a:t> Rady Ministrów z dnia 9 listopada 2010r.  w sprawie przedsięwzięć mogących znacząco oddziaływać na środowisko</a:t>
            </a:r>
            <a:endParaRPr lang="pl-PL" sz="1600" b="1" dirty="0" smtClean="0"/>
          </a:p>
          <a:p>
            <a:pPr marL="285750" indent="-285750" algn="just">
              <a:spcAft>
                <a:spcPts val="1200"/>
              </a:spcAft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pl-PL" sz="1600" b="1" dirty="0"/>
              <a:t>Wytyczne</a:t>
            </a:r>
            <a:r>
              <a:rPr lang="pl-PL" sz="1600" dirty="0"/>
              <a:t> w zakresie dokumentowania postępowania w sprawie oceny oddziaływania na środowisko dla przedsięwzięć współfinansowanych z krajowych lub regionalnych programów operacyjnych. </a:t>
            </a:r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366033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262365"/>
            <a:ext cx="840668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b="1" dirty="0" smtClean="0"/>
              <a:t>PODSTAWOWE POJĘCIA:</a:t>
            </a:r>
          </a:p>
          <a:p>
            <a:pPr algn="just"/>
            <a:endParaRPr lang="pl-PL" sz="1000" b="1" dirty="0" smtClean="0"/>
          </a:p>
          <a:p>
            <a:pPr algn="just"/>
            <a:r>
              <a:rPr lang="pl-PL" sz="1600" b="1" dirty="0" smtClean="0"/>
              <a:t>Ocena </a:t>
            </a:r>
            <a:r>
              <a:rPr lang="pl-PL" sz="1600" b="1" dirty="0"/>
              <a:t>oddziaływania na środowisko</a:t>
            </a:r>
            <a:r>
              <a:rPr lang="pl-PL" sz="1600" dirty="0"/>
              <a:t> </a:t>
            </a:r>
          </a:p>
          <a:p>
            <a:pPr algn="just"/>
            <a:endParaRPr lang="pl-PL" sz="10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jest jednym z podstawowych narzędzi zarządzania ochroną środowiska w procesach rozwoju, wpisującym się w zasadę zrównoważonego rozwoju.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0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to postępowanie w sprawie oceny oddziaływania na środowisko planowanego przedsięwzięcia, obejmujące w szczególności: weryfikację raportu o oddziaływaniu przedsięwzięcia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na </a:t>
            </a:r>
            <a:r>
              <a:rPr lang="pl-PL" sz="1600" dirty="0"/>
              <a:t>środowisko, uzyskanie wymaganych ustawą opinii i uzgodnień, zapewnienie możliwości udziału społeczeństwa w postępowaniu.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sz="10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postępowanie przeprowadzane jest w ramach postępowania zmierzającego do wydania decyzji o środowiskowych uwarunkowaniach, czyli w stosunku do przedsięwzięć mogących zawsze znacząco oddziaływać na środowisko oraz mogących potencjalnie znacząco oddziaływać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na </a:t>
            </a:r>
            <a:r>
              <a:rPr lang="pl-PL" sz="1600" dirty="0"/>
              <a:t>środowisko, o ile taki obowiązek zostanie nałożony</a:t>
            </a:r>
            <a:r>
              <a:rPr lang="pl-PL" sz="1600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0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 smtClean="0"/>
              <a:t>ma dostarczyć </a:t>
            </a:r>
            <a:r>
              <a:rPr lang="pl-PL" sz="1600" dirty="0"/>
              <a:t>podejmującemu decyzję organowi administracji publicznej informacji,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czy </a:t>
            </a:r>
            <a:r>
              <a:rPr lang="pl-PL" sz="1600" dirty="0"/>
              <a:t>ingerencja inwestycji w środowisko, została zaplanowana w sposób optymalny i czy korzyści wynikające z jej realizacji rekompensują straty w środowisku, jakie zwykle są niemożliwe do uniknięcia. Środowisko jest tu rozumiane nie tylko jako środowisko przyrodnicze, ale także jako środowisko społeczne.</a:t>
            </a:r>
          </a:p>
          <a:p>
            <a:endParaRPr lang="pl-PL" sz="1000" dirty="0"/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058386"/>
            <a:ext cx="840668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b="1" dirty="0" smtClean="0"/>
              <a:t>Procedura OOŚ, a art. 29 Prawa budowlanego</a:t>
            </a:r>
          </a:p>
          <a:p>
            <a:endParaRPr lang="pl-PL" sz="1000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dirty="0" smtClean="0"/>
              <a:t>Art. 29 Wyłączenie </a:t>
            </a:r>
            <a:r>
              <a:rPr lang="pl-PL" sz="1600" dirty="0"/>
              <a:t>obowiązku uzyskania pozwolenia na </a:t>
            </a:r>
            <a:r>
              <a:rPr lang="pl-PL" sz="1600" dirty="0" smtClean="0"/>
              <a:t>budowę ust. 3</a:t>
            </a:r>
          </a:p>
          <a:p>
            <a:pPr marL="266700" algn="just"/>
            <a:r>
              <a:rPr lang="pl-PL" sz="1600" u="sng" dirty="0" smtClean="0"/>
              <a:t>Pozwolenia </a:t>
            </a:r>
            <a:r>
              <a:rPr lang="pl-PL" sz="1600" u="sng" dirty="0"/>
              <a:t>na budowę wymagają przedsięwzięcia, które wymagają przeprowadzenia oceny oddziaływania na środowisko, oraz przedsięwzięcia wymagające przeprowadzenia oceny oddziaływania na obszar Natura 2000</a:t>
            </a:r>
            <a:r>
              <a:rPr lang="pl-PL" sz="1600" dirty="0"/>
              <a:t>, zgodnie z</a:t>
            </a:r>
            <a:r>
              <a:rPr lang="pl-PL" sz="1600" b="1" dirty="0"/>
              <a:t> </a:t>
            </a:r>
            <a:r>
              <a:rPr lang="pl-PL" sz="1600" dirty="0"/>
              <a:t>art. 59 </a:t>
            </a:r>
            <a:r>
              <a:rPr lang="pl-PL" sz="1600" i="1" dirty="0"/>
              <a:t>przedsięwzięcia wymagające oceny oddziaływania na środowisko</a:t>
            </a:r>
            <a:r>
              <a:rPr lang="pl-PL" sz="1600" dirty="0"/>
              <a:t> ustawy z dnia 3 października 2008 r. o udostępnianiu informacji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o </a:t>
            </a:r>
            <a:r>
              <a:rPr lang="pl-PL" sz="1600" dirty="0"/>
              <a:t>środowisku i jego ochronie, udziale społeczeństwa w ochronie środowiska oraz o ocenach oddziaływania na środowisko</a:t>
            </a:r>
            <a:r>
              <a:rPr lang="pl-PL" sz="1600" dirty="0" smtClean="0"/>
              <a:t>.</a:t>
            </a:r>
          </a:p>
          <a:p>
            <a:pPr marL="266700" algn="just"/>
            <a:endParaRPr lang="pl-PL" sz="1600" dirty="0"/>
          </a:p>
          <a:p>
            <a:pPr algn="just"/>
            <a:r>
              <a:rPr lang="pl-PL" sz="1600" b="1" dirty="0"/>
              <a:t>Załączniki związane z OOŚ do wniosku o dofinansowanie </a:t>
            </a:r>
            <a:r>
              <a:rPr lang="pl-PL" sz="1600" b="1" dirty="0">
                <a:solidFill>
                  <a:srgbClr val="FF0000"/>
                </a:solidFill>
              </a:rPr>
              <a:t>(szablony dokumentów stanowią załącznik do Regulaminu konkursu</a:t>
            </a:r>
            <a:r>
              <a:rPr lang="pl-PL" sz="1600" b="1" dirty="0" smtClean="0">
                <a:solidFill>
                  <a:srgbClr val="FF0000"/>
                </a:solidFill>
              </a:rPr>
              <a:t>) znajdują się na podstronie dot. danego konkursu.</a:t>
            </a:r>
          </a:p>
          <a:p>
            <a:pPr algn="just"/>
            <a:endParaRPr lang="pl-PL" sz="1600" b="1" dirty="0">
              <a:solidFill>
                <a:srgbClr val="FF0000"/>
              </a:solidFill>
            </a:endParaRPr>
          </a:p>
          <a:p>
            <a:pPr algn="just"/>
            <a:r>
              <a:rPr lang="pl-PL" sz="1600" b="1" dirty="0"/>
              <a:t>Deklaracja organu odpowiedzialnego za monitorowanie obszarów Natura </a:t>
            </a:r>
            <a:r>
              <a:rPr lang="pl-PL" sz="1600" b="1" dirty="0" smtClean="0"/>
              <a:t>2000 oraz Deklaracja </a:t>
            </a:r>
            <a:r>
              <a:rPr lang="pl-PL" sz="1600" b="1" dirty="0"/>
              <a:t>właściwego organu odpowiedzialnego za gospodarkę </a:t>
            </a:r>
            <a:r>
              <a:rPr lang="pl-PL" sz="1600" b="1" dirty="0" smtClean="0"/>
              <a:t>wodną: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 smtClean="0"/>
              <a:t>w </a:t>
            </a:r>
            <a:r>
              <a:rPr lang="pl-PL" sz="1600" dirty="0"/>
              <a:t>przypadku, gdy Wnioskodawca dochował wszelkich starań w związku z koniecznością pozyskania ww. deklaracji dotyczących obszarów Natura 2000 lub wpływu projektu na jednolite części wód, jednakże ze względu na opóźnienie przez niego niezawinione nie jest w stanie dołączyć ww. deklaracji do wniosku o dofinansowanie, powinien jako </a:t>
            </a:r>
            <a:r>
              <a:rPr lang="pl-PL" sz="1600" dirty="0" smtClean="0"/>
              <a:t>załącznik </a:t>
            </a:r>
            <a:r>
              <a:rPr lang="pl-PL" sz="1600" dirty="0"/>
              <a:t>przedłożyć kserokopię wniosku złożonego do RDOŚ o wydanie ww. deklaracji, z datą wpływu do RDOŚ poprzedzającą złożenie pierwszej wersji wniosku o dofinansowanie (lub inne dokumenty potwierdzające złożenie wniosku ww. terminie, np. zwrotne potwierdzenie odbioru, urzędowe poświadczenie przedłożenia dokumentu w systemie e-</a:t>
            </a:r>
            <a:r>
              <a:rPr lang="pl-PL" sz="1600" dirty="0" err="1"/>
              <a:t>puap</a:t>
            </a:r>
            <a:r>
              <a:rPr lang="pl-PL" sz="1600" dirty="0"/>
              <a:t>).</a:t>
            </a:r>
            <a:endParaRPr lang="pl-PL" sz="1000" dirty="0"/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169287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8E93883-39B3-4905-839E-C1773884D137}" type="slidenum">
              <a:rPr lang="pl-PL" smtClean="0"/>
              <a:pPr/>
              <a:t>21</a:t>
            </a:fld>
            <a:endParaRPr lang="pl-PL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95536" y="1772816"/>
            <a:ext cx="8568952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1463" indent="-271463" algn="just">
              <a:spcAft>
                <a:spcPts val="1200"/>
              </a:spcAft>
              <a:buClr>
                <a:srgbClr val="000000"/>
              </a:buClr>
              <a:buSzPct val="100000"/>
              <a:buFont typeface="Calibri" pitchFamily="34" charset="0"/>
              <a:buAutoNum type="arabicPeriod"/>
              <a:tabLst>
                <a:tab pos="271463" algn="l"/>
              </a:tabLst>
            </a:pPr>
            <a:r>
              <a:rPr lang="pl-PL" sz="1600" dirty="0"/>
              <a:t>Brak w decyzji o środowiskowych uwarunkowaniach informacji o przeprowadzonych   konsultacjach społecznych, o rozpatrzonych uwagach i wnioskach w ramach konsultacji </a:t>
            </a:r>
            <a:r>
              <a:rPr lang="pl-PL" sz="1600" dirty="0" smtClean="0"/>
              <a:t>społecznych.</a:t>
            </a:r>
          </a:p>
          <a:p>
            <a:pPr marL="271463" indent="-271463" algn="just">
              <a:spcAft>
                <a:spcPts val="1200"/>
              </a:spcAft>
              <a:buClr>
                <a:srgbClr val="000000"/>
              </a:buClr>
              <a:buSzPct val="100000"/>
              <a:buFont typeface="Calibri" pitchFamily="34" charset="0"/>
              <a:buAutoNum type="arabicPeriod"/>
              <a:tabLst>
                <a:tab pos="271463" algn="l"/>
              </a:tabLst>
            </a:pPr>
            <a:r>
              <a:rPr lang="pl-PL" sz="1600" dirty="0" smtClean="0"/>
              <a:t>Brak </a:t>
            </a:r>
            <a:r>
              <a:rPr lang="pl-PL" sz="1600" dirty="0">
                <a:solidFill>
                  <a:schemeClr val="tx1"/>
                </a:solidFill>
              </a:rPr>
              <a:t>dołączenia pełnej dokumentacji z postępowania OOŚ do wniosku </a:t>
            </a:r>
            <a:r>
              <a:rPr lang="pl-PL" sz="1600" dirty="0" smtClean="0">
                <a:solidFill>
                  <a:schemeClr val="tx1"/>
                </a:solidFill>
              </a:rPr>
              <a:t>o dofinansowanie.</a:t>
            </a:r>
            <a:endParaRPr lang="pl-PL" sz="1600" dirty="0">
              <a:solidFill>
                <a:schemeClr val="tx1"/>
              </a:solidFill>
            </a:endParaRPr>
          </a:p>
          <a:p>
            <a:pPr marL="271463" indent="-271463" algn="just">
              <a:spcAft>
                <a:spcPts val="1200"/>
              </a:spcAft>
              <a:buClr>
                <a:srgbClr val="000000"/>
              </a:buClr>
              <a:buSzPct val="100000"/>
              <a:buFont typeface="Times New Roman" charset="0"/>
              <a:buAutoNum type="arabicPeriod" startAt="2"/>
              <a:tabLst>
                <a:tab pos="271463" algn="l"/>
              </a:tabLst>
            </a:pPr>
            <a:r>
              <a:rPr lang="pl-PL" sz="1600" dirty="0" smtClean="0">
                <a:solidFill>
                  <a:schemeClr val="tx1"/>
                </a:solidFill>
              </a:rPr>
              <a:t>Nieprawidłowe </a:t>
            </a:r>
            <a:r>
              <a:rPr lang="pl-PL" sz="1600" dirty="0">
                <a:solidFill>
                  <a:schemeClr val="tx1"/>
                </a:solidFill>
              </a:rPr>
              <a:t>zakwalifikowanie przedsięwzięcia do </a:t>
            </a:r>
            <a:r>
              <a:rPr lang="pl-PL" sz="1600" dirty="0" smtClean="0">
                <a:solidFill>
                  <a:schemeClr val="tx1"/>
                </a:solidFill>
              </a:rPr>
              <a:t>odpowiedniego </a:t>
            </a:r>
            <a:r>
              <a:rPr lang="pl-PL" sz="1600" dirty="0" smtClean="0"/>
              <a:t>załącznika </a:t>
            </a:r>
            <a:r>
              <a:rPr lang="pl-PL" sz="1600" dirty="0" smtClean="0">
                <a:solidFill>
                  <a:schemeClr val="tx1"/>
                </a:solidFill>
              </a:rPr>
              <a:t>I lub </a:t>
            </a:r>
            <a:r>
              <a:rPr lang="pl-PL" sz="1600" dirty="0">
                <a:solidFill>
                  <a:schemeClr val="tx1"/>
                </a:solidFill>
              </a:rPr>
              <a:t>II </a:t>
            </a:r>
            <a:r>
              <a:rPr lang="pl-PL" sz="1600" dirty="0" smtClean="0">
                <a:solidFill>
                  <a:schemeClr val="tx1"/>
                </a:solidFill>
              </a:rPr>
              <a:t>dyrektywy OOŚ.</a:t>
            </a:r>
          </a:p>
          <a:p>
            <a:pPr marL="271463" indent="-271463" algn="just">
              <a:spcAft>
                <a:spcPts val="1200"/>
              </a:spcAft>
              <a:buClr>
                <a:srgbClr val="000000"/>
              </a:buClr>
              <a:buSzPct val="100000"/>
              <a:buFont typeface="Times New Roman" charset="0"/>
              <a:buAutoNum type="arabicPeriod" startAt="2"/>
              <a:tabLst>
                <a:tab pos="271463" algn="l"/>
              </a:tabLst>
            </a:pPr>
            <a:r>
              <a:rPr lang="pl-PL" sz="1600" dirty="0" smtClean="0"/>
              <a:t>Niezgodność zakresu przedsięwzięcia pomiędzy decyzją środowiskową a decyzją inwestycyjną m.in.  pozwoleniem na budowę.</a:t>
            </a:r>
          </a:p>
          <a:p>
            <a:pPr marL="271463" indent="-271463" algn="just">
              <a:spcAft>
                <a:spcPts val="1200"/>
              </a:spcAft>
              <a:buClr>
                <a:srgbClr val="000000"/>
              </a:buClr>
              <a:buSzPct val="100000"/>
              <a:buFont typeface="Times New Roman" charset="0"/>
              <a:buAutoNum type="arabicPeriod" startAt="2"/>
              <a:tabLst>
                <a:tab pos="271463" algn="l"/>
              </a:tabLst>
            </a:pPr>
            <a:r>
              <a:rPr lang="pl-PL" sz="1600" dirty="0" smtClean="0"/>
              <a:t>Wątpliwości w zakresie oddziaływania na obszary Natura 2000.</a:t>
            </a:r>
          </a:p>
          <a:p>
            <a:pPr marL="271463" indent="-271463" algn="just">
              <a:spcAft>
                <a:spcPts val="1200"/>
              </a:spcAft>
              <a:buClr>
                <a:srgbClr val="000000"/>
              </a:buClr>
              <a:buSzPct val="100000"/>
              <a:buFont typeface="Times New Roman" charset="0"/>
              <a:buAutoNum type="arabicPeriod" startAt="2"/>
              <a:tabLst>
                <a:tab pos="271463" algn="l"/>
              </a:tabLst>
            </a:pPr>
            <a:r>
              <a:rPr lang="pl-PL" sz="1600" dirty="0" smtClean="0">
                <a:solidFill>
                  <a:schemeClr val="tx1"/>
                </a:solidFill>
              </a:rPr>
              <a:t>Brak odniesienia w decyzji środowiskowej do </a:t>
            </a:r>
            <a:r>
              <a:rPr lang="pl-PL" sz="1600" dirty="0" smtClean="0"/>
              <a:t>celów </a:t>
            </a:r>
            <a:r>
              <a:rPr lang="pl-PL" sz="1600" dirty="0"/>
              <a:t>środowiskowych zawartych w planie gospodarowania wodami na obszarze </a:t>
            </a:r>
            <a:r>
              <a:rPr lang="pl-PL" sz="1600" dirty="0" smtClean="0"/>
              <a:t>dorzecza.</a:t>
            </a:r>
            <a:r>
              <a:rPr lang="pl-PL" sz="1600" dirty="0">
                <a:solidFill>
                  <a:schemeClr val="tx1"/>
                </a:solidFill>
              </a:rPr>
              <a:t>	</a:t>
            </a:r>
            <a:endParaRPr lang="pl-PL" sz="1600" dirty="0"/>
          </a:p>
          <a:p>
            <a:pPr marL="271463" indent="-271463" algn="just">
              <a:spcAft>
                <a:spcPts val="1200"/>
              </a:spcAft>
              <a:buClr>
                <a:srgbClr val="000000"/>
              </a:buClr>
              <a:buSzPct val="100000"/>
              <a:buFont typeface="Times New Roman" charset="0"/>
              <a:buAutoNum type="arabicPeriod" startAt="2"/>
              <a:tabLst>
                <a:tab pos="271463" algn="l"/>
              </a:tabLst>
            </a:pPr>
            <a:r>
              <a:rPr lang="pl-PL" sz="1600" dirty="0" smtClean="0"/>
              <a:t>Brak uwzględnienia w decyzji zmian klimatycznych i krajobrazu.</a:t>
            </a:r>
          </a:p>
          <a:p>
            <a:pPr marL="271463" indent="-271463" algn="just">
              <a:spcAft>
                <a:spcPts val="1200"/>
              </a:spcAft>
              <a:buClr>
                <a:srgbClr val="000000"/>
              </a:buClr>
              <a:buSzPct val="100000"/>
              <a:buFont typeface="Times New Roman" charset="0"/>
              <a:buAutoNum type="arabicPeriod" startAt="2"/>
              <a:tabLst>
                <a:tab pos="271463" algn="l"/>
              </a:tabLst>
            </a:pPr>
            <a:r>
              <a:rPr lang="pl-PL" sz="1600" dirty="0"/>
              <a:t>Słaba jakość wniosków/kart informacyjnych przedsięwzięcia w efekcie powodują wydawanie słabych decyzji </a:t>
            </a:r>
            <a:r>
              <a:rPr lang="pl-PL" sz="1600" dirty="0" smtClean="0"/>
              <a:t>środowiskowych.</a:t>
            </a:r>
            <a:endParaRPr lang="pl-PL" sz="1600" dirty="0">
              <a:solidFill>
                <a:schemeClr val="tx1"/>
              </a:solidFill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-1" y="764704"/>
            <a:ext cx="9109075" cy="86409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50000"/>
              </a:spcBef>
              <a:buClr>
                <a:srgbClr val="000000"/>
              </a:buClr>
              <a:buSzPct val="100000"/>
              <a:buFont typeface="Times New Roman" charset="0"/>
              <a:buNone/>
              <a:tabLst>
                <a:tab pos="447675" algn="l"/>
              </a:tabLst>
            </a:pPr>
            <a:r>
              <a:rPr lang="pl-PL" sz="2000" b="1" dirty="0" smtClean="0"/>
              <a:t>Problemy w dokumentacji dot. kwestii środowiskowych</a:t>
            </a:r>
            <a:endParaRPr lang="pl-PL" sz="2000" b="1" dirty="0"/>
          </a:p>
        </p:txBody>
      </p:sp>
      <p:pic>
        <p:nvPicPr>
          <p:cNvPr id="9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2051720" y="1484784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/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683568" y="1196752"/>
            <a:ext cx="8280400" cy="5572937"/>
          </a:xfrm>
          <a:prstGeom prst="rect">
            <a:avLst/>
          </a:prstGeom>
          <a:noFill/>
          <a:ln w="36000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000000"/>
                </a:solidFill>
              </a:rPr>
              <a:t>Urząd Marszałkowski Województwa Dolnośląskiego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rgbClr val="000000"/>
                </a:solidFill>
              </a:rPr>
              <a:t>Wybrzeże </a:t>
            </a:r>
            <a:r>
              <a:rPr lang="pl-PL" sz="1600" dirty="0">
                <a:solidFill>
                  <a:srgbClr val="000000"/>
                </a:solidFill>
              </a:rPr>
              <a:t>Słowackiego 12-14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>
                <a:solidFill>
                  <a:srgbClr val="000000"/>
                </a:solidFill>
              </a:rPr>
              <a:t>50-411 </a:t>
            </a:r>
            <a:r>
              <a:rPr lang="pl-PL" sz="1600" dirty="0" smtClean="0">
                <a:solidFill>
                  <a:srgbClr val="000000"/>
                </a:solidFill>
              </a:rPr>
              <a:t>Wrocław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 smtClean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err="1"/>
              <a:t>rpo@dolnyslask.pl</a:t>
            </a:r>
            <a:r>
              <a:rPr lang="pl-PL" sz="1600" dirty="0"/>
              <a:t>           www.rpo.dolnyslask.pl              </a:t>
            </a:r>
            <a:r>
              <a:rPr lang="pl-PL" sz="1600" dirty="0" err="1"/>
              <a:t>www.umwd.pl</a:t>
            </a:r>
            <a:endParaRPr lang="pl-PL" sz="1600" dirty="0"/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b="1" dirty="0">
              <a:solidFill>
                <a:srgbClr val="000000"/>
              </a:solidFill>
            </a:endParaRPr>
          </a:p>
          <a:p>
            <a:pPr algn="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3200" b="1" i="1" dirty="0" smtClean="0">
              <a:solidFill>
                <a:srgbClr val="000000"/>
              </a:solidFill>
            </a:endParaRPr>
          </a:p>
          <a:p>
            <a:pPr algn="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3200" dirty="0">
              <a:solidFill>
                <a:srgbClr val="000000"/>
              </a:solidFill>
            </a:endParaRPr>
          </a:p>
          <a:p>
            <a:pPr algn="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200" b="1" i="1" dirty="0" smtClean="0">
                <a:solidFill>
                  <a:srgbClr val="000000"/>
                </a:solidFill>
              </a:rPr>
              <a:t>Dziękuję </a:t>
            </a:r>
            <a:r>
              <a:rPr lang="pl-PL" sz="3200" b="1" i="1" dirty="0">
                <a:solidFill>
                  <a:srgbClr val="000000"/>
                </a:solidFill>
              </a:rPr>
              <a:t>za </a:t>
            </a:r>
            <a:r>
              <a:rPr lang="pl-PL" sz="3200" b="1" i="1" dirty="0" smtClean="0">
                <a:solidFill>
                  <a:srgbClr val="000000"/>
                </a:solidFill>
              </a:rPr>
              <a:t>uwagę</a:t>
            </a: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i="1" dirty="0" smtClean="0">
                <a:solidFill>
                  <a:srgbClr val="000000"/>
                </a:solidFill>
              </a:rPr>
              <a:t>Elżbieta Cupiał-Smyk</a:t>
            </a: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i="1" dirty="0" smtClean="0">
                <a:solidFill>
                  <a:srgbClr val="000000"/>
                </a:solidFill>
              </a:rPr>
              <a:t>Wydział Zarządzania Regionalnym Programem Operacyjnym</a:t>
            </a: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i="1" dirty="0" smtClean="0">
                <a:solidFill>
                  <a:srgbClr val="000000"/>
                </a:solidFill>
              </a:rPr>
              <a:t> </a:t>
            </a:r>
            <a:endParaRPr lang="pl-PL" sz="1600" i="1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200" dirty="0">
                <a:solidFill>
                  <a:srgbClr val="000000"/>
                </a:solidFill>
              </a:rPr>
              <a:t/>
            </a:r>
            <a:br>
              <a:rPr lang="pl-PL" sz="1200" dirty="0">
                <a:solidFill>
                  <a:srgbClr val="000000"/>
                </a:solidFill>
              </a:rPr>
            </a:br>
            <a:endParaRPr lang="pl-PL" sz="1200" dirty="0">
              <a:solidFill>
                <a:srgbClr val="000000"/>
              </a:solidFill>
            </a:endParaRPr>
          </a:p>
        </p:txBody>
      </p:sp>
      <p:sp>
        <p:nvSpPr>
          <p:cNvPr id="6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8E93883-39B3-4905-839E-C1773884D137}" type="slidenum">
              <a:rPr lang="pl-PL" smtClean="0"/>
              <a:pPr/>
              <a:t>22</a:t>
            </a:fld>
            <a:endParaRPr lang="pl-PL"/>
          </a:p>
        </p:txBody>
      </p:sp>
      <p:pic>
        <p:nvPicPr>
          <p:cNvPr id="7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262365"/>
            <a:ext cx="840668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b="1" dirty="0"/>
              <a:t>Ocena oddziaływania na obszar Natura 2000</a:t>
            </a:r>
            <a:r>
              <a:rPr lang="pl-PL" sz="1600" dirty="0"/>
              <a:t> 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 smtClean="0"/>
              <a:t>ocena </a:t>
            </a:r>
            <a:r>
              <a:rPr lang="pl-PL" sz="1600" dirty="0"/>
              <a:t>oddziaływania przedsięwzięcia na środowisko ograniczona do badania oddziaływania przedsięwzięcia na obszar Natura 2000.</a:t>
            </a:r>
          </a:p>
          <a:p>
            <a:endParaRPr lang="pl-PL" sz="1600" b="1" dirty="0" smtClean="0"/>
          </a:p>
          <a:p>
            <a:r>
              <a:rPr lang="pl-PL" sz="1600" b="1" dirty="0" smtClean="0"/>
              <a:t>Przedsięwzięcie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 smtClean="0"/>
              <a:t>zgodnie z ustawą OOŚ (art. 3 ust.1 pkt 13) przez przedsięwzięcie należy rozumieć zamierzenie </a:t>
            </a:r>
            <a:r>
              <a:rPr lang="pl-PL" sz="1600" dirty="0"/>
              <a:t>budowlane lub inna ingerencja w środowisko polegająca na przekształceniu lub zmianie sposobu wykorzystania terenu, w tym również na wydobywaniu kopalin. </a:t>
            </a:r>
            <a:r>
              <a:rPr lang="pl-PL" sz="1600" dirty="0" smtClean="0"/>
              <a:t>Przedsięwzięcia </a:t>
            </a:r>
            <a:r>
              <a:rPr lang="pl-PL" sz="1600" dirty="0"/>
              <a:t>powiązane technologicznie kwalifikuje się jako jedno przedsięwzięcie, także jeżeli są one realizowane przez różne podmioty.</a:t>
            </a:r>
          </a:p>
          <a:p>
            <a:endParaRPr lang="pl-PL" sz="1600" dirty="0" smtClean="0"/>
          </a:p>
          <a:p>
            <a:r>
              <a:rPr lang="pl-PL" sz="1600" b="1" dirty="0" smtClean="0"/>
              <a:t>Grupy przedsięwzięć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 smtClean="0"/>
              <a:t>I grupa </a:t>
            </a:r>
            <a:r>
              <a:rPr lang="pl-PL" sz="1600" dirty="0"/>
              <a:t>– </a:t>
            </a:r>
            <a:r>
              <a:rPr lang="pl-PL" sz="1600" dirty="0" smtClean="0"/>
              <a:t>przedsięwzięcia, które obligatoryjnie </a:t>
            </a:r>
            <a:r>
              <a:rPr lang="pl-PL" sz="1600" dirty="0"/>
              <a:t>podlegają </a:t>
            </a:r>
            <a:r>
              <a:rPr lang="pl-PL" sz="1600" dirty="0" smtClean="0"/>
              <a:t>OOŚ, </a:t>
            </a:r>
            <a:r>
              <a:rPr lang="pl-PL" sz="1600" dirty="0"/>
              <a:t>mogące zawsze znacząco oddziaływać na </a:t>
            </a:r>
            <a:r>
              <a:rPr lang="pl-PL" sz="1600" dirty="0" smtClean="0"/>
              <a:t>środowisko.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sz="10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II </a:t>
            </a:r>
            <a:r>
              <a:rPr lang="pl-PL" sz="1600" dirty="0" smtClean="0"/>
              <a:t>grupa – przedsięwzięcia </a:t>
            </a:r>
            <a:r>
              <a:rPr lang="pl-PL" sz="1600" dirty="0"/>
              <a:t>mogące potencjalnie znacząco oddziaływać na </a:t>
            </a:r>
            <a:r>
              <a:rPr lang="pl-PL" sz="1600" dirty="0" smtClean="0"/>
              <a:t>środowisko, </a:t>
            </a:r>
            <a:r>
              <a:rPr lang="pl-PL" sz="1600" dirty="0"/>
              <a:t>dla których obowiązek przeprowadzenia oceny oddziaływania przedsięwzięcia na środowisko został ustalony  w wyniku przeprowadzenia postępowania kwalifikującego – tzw. </a:t>
            </a:r>
            <a:r>
              <a:rPr lang="pl-PL" sz="1600" dirty="0" smtClean="0"/>
              <a:t>screeningu.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0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 smtClean="0"/>
              <a:t>III grupa – przedsięwzięcia </a:t>
            </a:r>
            <a:r>
              <a:rPr lang="pl-PL" sz="1600" dirty="0"/>
              <a:t>mogące znacząco oddziaływać na obszary NATURA 2000,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a </a:t>
            </a:r>
            <a:r>
              <a:rPr lang="pl-PL" sz="1600" dirty="0"/>
              <a:t>nie będące </a:t>
            </a:r>
            <a:r>
              <a:rPr lang="pl-PL" sz="1600" dirty="0" smtClean="0"/>
              <a:t>bezpośrednio </a:t>
            </a:r>
            <a:r>
              <a:rPr lang="pl-PL" sz="1600" dirty="0"/>
              <a:t>związane z ochroną tego obszaru lub nie wynikające z tej </a:t>
            </a:r>
            <a:r>
              <a:rPr lang="pl-PL" sz="1600" dirty="0" smtClean="0"/>
              <a:t>ochrony.</a:t>
            </a:r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326409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262365"/>
            <a:ext cx="840668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b="1" dirty="0"/>
              <a:t>Decyzja o środowiskowych uwarunkowaniach</a:t>
            </a:r>
            <a:r>
              <a:rPr lang="pl-PL" sz="1600" dirty="0"/>
              <a:t> </a:t>
            </a:r>
          </a:p>
          <a:p>
            <a:pPr algn="just"/>
            <a:endParaRPr lang="pl-PL" sz="10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 smtClean="0"/>
              <a:t>rozstrzygnięcie </a:t>
            </a:r>
            <a:r>
              <a:rPr lang="pl-PL" sz="1600" dirty="0"/>
              <a:t>organu administracji publicznej określające środowiskowe uwarunkowania realizacji, eksploatacji i likwidacji przedsięwzięcia; jej uzyskanie jest wymagane przed realizacją przedsięwzięć mogących zawsze znacząco oddziaływać na środowisko i mogących potencjalnie znacząco oddziaływać na środowisko.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0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 smtClean="0"/>
              <a:t>wydanie </a:t>
            </a:r>
            <a:r>
              <a:rPr lang="pl-PL" sz="1600" dirty="0"/>
              <a:t>decyzji o środowiskowych uwarunkowaniach następuje przed uzyskaniem decyzji wymienionych w art. 72 ustawy </a:t>
            </a:r>
            <a:r>
              <a:rPr lang="pl-PL" sz="1600" dirty="0" smtClean="0"/>
              <a:t>OOŚ, </a:t>
            </a:r>
            <a:r>
              <a:rPr lang="pl-PL" sz="1600" dirty="0"/>
              <a:t>m.in.: </a:t>
            </a:r>
            <a:r>
              <a:rPr lang="pl-PL" sz="1600" dirty="0" smtClean="0"/>
              <a:t>decyzji </a:t>
            </a:r>
            <a:r>
              <a:rPr lang="pl-PL" sz="1600" dirty="0"/>
              <a:t>o pozwoleniu na budowę,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decyzji </a:t>
            </a:r>
            <a:r>
              <a:rPr lang="pl-PL" sz="1600" dirty="0"/>
              <a:t>o warunkach zabudowy i zagospodarowania terenu oraz przed dokonaniem zgłoszenia budowy lub wykonania robót budowlanych oraz zgłoszenia zmiany sposobu użytkowania obiektu budowlanego lub jego części.</a:t>
            </a:r>
          </a:p>
          <a:p>
            <a:endParaRPr lang="pl-PL" sz="1000" b="1" dirty="0" smtClean="0"/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1380087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262365"/>
            <a:ext cx="840668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b="1" dirty="0"/>
              <a:t>Obowiązujące w Polsce prawo regulujące zasady prowadzenia ocen oddziaływania </a:t>
            </a:r>
            <a:r>
              <a:rPr lang="pl-PL" sz="1600" b="1" dirty="0" smtClean="0"/>
              <a:t/>
            </a:r>
            <a:br>
              <a:rPr lang="pl-PL" sz="1600" b="1" dirty="0" smtClean="0"/>
            </a:br>
            <a:r>
              <a:rPr lang="pl-PL" sz="1600" b="1" dirty="0" smtClean="0"/>
              <a:t>na </a:t>
            </a:r>
            <a:r>
              <a:rPr lang="pl-PL" sz="1600" b="1" dirty="0"/>
              <a:t>środowisko, </a:t>
            </a:r>
            <a:r>
              <a:rPr lang="pl-PL" sz="1600" b="1" u="sng" dirty="0">
                <a:solidFill>
                  <a:srgbClr val="FF0000"/>
                </a:solidFill>
              </a:rPr>
              <a:t>rozumianych jako badanie wpływu inwestycji na środowisko</a:t>
            </a:r>
            <a:r>
              <a:rPr lang="pl-PL" sz="1600" b="1" dirty="0"/>
              <a:t>, wywodzi się </a:t>
            </a:r>
            <a:r>
              <a:rPr lang="pl-PL" sz="1600" b="1" dirty="0" smtClean="0"/>
              <a:t/>
            </a:r>
            <a:br>
              <a:rPr lang="pl-PL" sz="1600" b="1" dirty="0" smtClean="0"/>
            </a:br>
            <a:r>
              <a:rPr lang="pl-PL" sz="1600" b="1" dirty="0" smtClean="0"/>
              <a:t>z </a:t>
            </a:r>
            <a:r>
              <a:rPr lang="pl-PL" sz="1600" b="1" dirty="0"/>
              <a:t>prawodawstwa Unii Europejskiej z Dyrektywy</a:t>
            </a:r>
            <a:r>
              <a:rPr lang="pl-PL" sz="1600" b="1" dirty="0" smtClean="0"/>
              <a:t>:</a:t>
            </a:r>
          </a:p>
          <a:p>
            <a:pPr algn="just"/>
            <a:endParaRPr lang="pl-PL" sz="1600" b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b="1" dirty="0"/>
              <a:t>Parlamentu Europejskiego i Rady 2011/92/UE z dnia 13 grudnia 2011 r. w sprawie oceny skutków wywieranych przez niektóre przedsięwzięcia publiczne i prywatne na środowisko naturalne (EIA</a:t>
            </a:r>
            <a:r>
              <a:rPr lang="pl-PL" sz="1600" b="1" dirty="0" smtClean="0"/>
              <a:t>)</a:t>
            </a:r>
            <a:r>
              <a:rPr lang="pl-PL" sz="1600" dirty="0" smtClean="0"/>
              <a:t> - określa </a:t>
            </a:r>
            <a:r>
              <a:rPr lang="pl-PL" sz="1600" dirty="0"/>
              <a:t>zasady oceny oddziaływania na środowisko </a:t>
            </a:r>
            <a:r>
              <a:rPr lang="pl-PL" sz="1600" dirty="0" smtClean="0"/>
              <a:t>przedsięwzięć;</a:t>
            </a:r>
          </a:p>
          <a:p>
            <a:pPr algn="just"/>
            <a:endParaRPr lang="pl-PL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b="1" dirty="0"/>
              <a:t>Parlamentu Europejskiego i Rady 2001/42/WE z dnia 27 czerwca 2001 r. w sprawie oceny wpływu niektórych planów i programów na środowisko (SEA</a:t>
            </a:r>
            <a:r>
              <a:rPr lang="pl-PL" sz="1600" b="1" dirty="0" smtClean="0"/>
              <a:t>) </a:t>
            </a:r>
            <a:r>
              <a:rPr lang="pl-PL" sz="1600" dirty="0" smtClean="0"/>
              <a:t>- </a:t>
            </a:r>
            <a:r>
              <a:rPr lang="pl-PL" sz="1600" dirty="0"/>
              <a:t>określa zasady oceny oddziaływania na środowisko </a:t>
            </a:r>
            <a:r>
              <a:rPr lang="pl-PL" sz="1600" dirty="0" smtClean="0"/>
              <a:t>projektów </a:t>
            </a:r>
            <a:r>
              <a:rPr lang="pl-PL" sz="1600" dirty="0"/>
              <a:t>planów i </a:t>
            </a:r>
            <a:r>
              <a:rPr lang="pl-PL" sz="1600" dirty="0" smtClean="0"/>
              <a:t>programów;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b="1" dirty="0"/>
              <a:t>Rady 92/43/EWG z dnia 21 maja 1992 r. w sprawie ochrony siedlisk przyrodniczych oraz dzikiej fauny i flory (Dyrektywa siedliskowa</a:t>
            </a:r>
            <a:r>
              <a:rPr lang="pl-PL" sz="1600" b="1" dirty="0" smtClean="0"/>
              <a:t>)</a:t>
            </a:r>
            <a:r>
              <a:rPr lang="pl-PL" sz="1600" dirty="0" smtClean="0"/>
              <a:t> </a:t>
            </a:r>
            <a:r>
              <a:rPr lang="pl-PL" sz="1600" dirty="0"/>
              <a:t>- określa zasady oceny oddziaływania na </a:t>
            </a:r>
            <a:r>
              <a:rPr lang="pl-PL" sz="1600" dirty="0" smtClean="0"/>
              <a:t>środowisko przedsięwzięć </a:t>
            </a:r>
            <a:r>
              <a:rPr lang="pl-PL" sz="1600" dirty="0"/>
              <a:t>oraz projektów planów i programów </a:t>
            </a:r>
            <a:r>
              <a:rPr lang="pl-PL" sz="1600" dirty="0" smtClean="0"/>
              <a:t>w zakresie wpływu </a:t>
            </a:r>
            <a:r>
              <a:rPr lang="pl-PL" sz="1600" dirty="0"/>
              <a:t>na obszary Natura </a:t>
            </a:r>
            <a:r>
              <a:rPr lang="pl-PL" sz="1600" dirty="0" smtClean="0"/>
              <a:t>2000 (nie </a:t>
            </a:r>
            <a:r>
              <a:rPr lang="pl-PL" sz="1600" dirty="0"/>
              <a:t>wskazuje konkretnych typów przedsięwzięć, projektów planów lub </a:t>
            </a:r>
            <a:r>
              <a:rPr lang="pl-PL" sz="1600" dirty="0" smtClean="0"/>
              <a:t>programów).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algn="just"/>
            <a:endParaRPr lang="pl-PL" sz="1600" dirty="0" smtClean="0">
              <a:effectLst/>
            </a:endParaRPr>
          </a:p>
          <a:p>
            <a:pPr algn="just"/>
            <a:endParaRPr lang="pl-PL" sz="1600" dirty="0"/>
          </a:p>
          <a:p>
            <a:pPr algn="just"/>
            <a:endParaRPr lang="pl-PL" sz="1600" dirty="0" smtClean="0">
              <a:effectLst/>
            </a:endParaRPr>
          </a:p>
          <a:p>
            <a:pPr algn="just"/>
            <a:endParaRPr lang="pl-PL" sz="2400" dirty="0"/>
          </a:p>
          <a:p>
            <a:pPr algn="just"/>
            <a:r>
              <a:rPr lang="pl-PL" sz="900" dirty="0" smtClean="0">
                <a:effectLst/>
              </a:rPr>
              <a:t>Źródło: Generalna Dyrekcja </a:t>
            </a:r>
            <a:r>
              <a:rPr lang="pl-PL" sz="900" dirty="0"/>
              <a:t>Ochrony Środowiska http://www.gdos.gov.pl/system-oos</a:t>
            </a:r>
            <a:endParaRPr lang="pl-PL" sz="900" dirty="0">
              <a:effectLst/>
            </a:endParaRPr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4044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262365"/>
            <a:ext cx="8406680" cy="5524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b="1" dirty="0"/>
              <a:t>W dyrektywach tych wskazane są trzy grupy projektów planów </a:t>
            </a:r>
            <a:r>
              <a:rPr lang="pl-PL" sz="1600" b="1" dirty="0" smtClean="0"/>
              <a:t>(i czwarta „</a:t>
            </a:r>
            <a:r>
              <a:rPr lang="pl-PL" sz="1600" b="1" dirty="0" err="1" smtClean="0"/>
              <a:t>pozadyrektywowa</a:t>
            </a:r>
            <a:r>
              <a:rPr lang="pl-PL" sz="1600" b="1" dirty="0" smtClean="0"/>
              <a:t>") oraz </a:t>
            </a:r>
            <a:r>
              <a:rPr lang="pl-PL" sz="1600" b="1" dirty="0"/>
              <a:t>trzy grupy </a:t>
            </a:r>
            <a:r>
              <a:rPr lang="pl-PL" sz="1600" b="1" dirty="0" smtClean="0"/>
              <a:t>przedsięwzięć (i czwarta „</a:t>
            </a:r>
            <a:r>
              <a:rPr lang="pl-PL" sz="1600" b="1" dirty="0" err="1" smtClean="0"/>
              <a:t>pozadyrektywowa</a:t>
            </a:r>
            <a:r>
              <a:rPr lang="pl-PL" sz="1600" b="1" dirty="0" smtClean="0"/>
              <a:t>"), a </a:t>
            </a:r>
            <a:r>
              <a:rPr lang="pl-PL" sz="1600" b="1" dirty="0"/>
              <a:t>ich podział przedstawia się następująco</a:t>
            </a:r>
            <a:r>
              <a:rPr lang="pl-PL" sz="1600" b="1" dirty="0" smtClean="0"/>
              <a:t>:</a:t>
            </a:r>
          </a:p>
          <a:p>
            <a:pPr algn="just"/>
            <a:endParaRPr lang="pl-PL" sz="1600" b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b="1" dirty="0"/>
              <a:t>projekty dokumentów:</a:t>
            </a:r>
          </a:p>
          <a:p>
            <a:pPr marL="912813" indent="-285750" algn="just" defTabSz="893763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rgbClr val="FF0000"/>
                </a:solidFill>
              </a:rPr>
              <a:t>sektorowe</a:t>
            </a:r>
            <a:r>
              <a:rPr lang="pl-PL" sz="1600" dirty="0">
                <a:solidFill>
                  <a:srgbClr val="FF0000"/>
                </a:solidFill>
              </a:rPr>
              <a:t>, które ustalają ramy dla przedsięwzięć wymienionych w załącznikach I </a:t>
            </a:r>
            <a:r>
              <a:rPr lang="pl-PL" sz="1600" dirty="0" err="1">
                <a:solidFill>
                  <a:srgbClr val="FF0000"/>
                </a:solidFill>
              </a:rPr>
              <a:t>i</a:t>
            </a:r>
            <a:r>
              <a:rPr lang="pl-PL" sz="1600" dirty="0">
                <a:solidFill>
                  <a:srgbClr val="FF0000"/>
                </a:solidFill>
              </a:rPr>
              <a:t> II Dyrektywy 2011/92/UE (wymagające przeprowadzenia oceny oddziaływania </a:t>
            </a:r>
            <a:r>
              <a:rPr lang="pl-PL" sz="1600" dirty="0" smtClean="0">
                <a:solidFill>
                  <a:srgbClr val="FF0000"/>
                </a:solidFill>
              </a:rPr>
              <a:t/>
            </a:r>
            <a:br>
              <a:rPr lang="pl-PL" sz="1600" dirty="0" smtClean="0">
                <a:solidFill>
                  <a:srgbClr val="FF0000"/>
                </a:solidFill>
              </a:rPr>
            </a:br>
            <a:r>
              <a:rPr lang="pl-PL" sz="1600" dirty="0" smtClean="0">
                <a:solidFill>
                  <a:srgbClr val="FF0000"/>
                </a:solidFill>
              </a:rPr>
              <a:t>na </a:t>
            </a:r>
            <a:r>
              <a:rPr lang="pl-PL" sz="1600" dirty="0">
                <a:solidFill>
                  <a:srgbClr val="FF0000"/>
                </a:solidFill>
              </a:rPr>
              <a:t>środowisko w związku z art. 3 pkt 2 lit. a Dyrektywy SEA, rozstrzygnięcie a priori</a:t>
            </a:r>
            <a:r>
              <a:rPr lang="pl-PL" sz="1600" dirty="0" smtClean="0">
                <a:solidFill>
                  <a:srgbClr val="FF0000"/>
                </a:solidFill>
              </a:rPr>
              <a:t>)</a:t>
            </a:r>
            <a:r>
              <a:rPr lang="pl-PL" sz="1600" dirty="0" smtClean="0"/>
              <a:t>,</a:t>
            </a:r>
          </a:p>
          <a:p>
            <a:pPr marL="912813" indent="-285750" algn="just">
              <a:buFont typeface="Arial" panose="020B0604020202020204" pitchFamily="34" charset="0"/>
              <a:buChar char="•"/>
            </a:pPr>
            <a:endParaRPr lang="pl-PL" sz="1600" dirty="0" smtClean="0"/>
          </a:p>
          <a:p>
            <a:pPr marL="912813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realizacja </a:t>
            </a:r>
            <a:r>
              <a:rPr lang="pl-PL" sz="1600" dirty="0"/>
              <a:t>których może spowodować znaczące oddziaływanie na obszar Natura 2000 (wymagające przeprowadzenia oceny oddziaływania na środowisko w związku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z </a:t>
            </a:r>
            <a:r>
              <a:rPr lang="pl-PL" sz="1600" dirty="0"/>
              <a:t>art. 3 pkt 2 lit. b Dyrektywy SEA, rozstrzygnięcie a posteriori, w wyniku screeningu</a:t>
            </a:r>
            <a:r>
              <a:rPr lang="pl-PL" sz="1600" dirty="0" smtClean="0"/>
              <a:t>),</a:t>
            </a:r>
          </a:p>
          <a:p>
            <a:pPr marL="912813" indent="-285750" algn="just">
              <a:buFont typeface="Arial" panose="020B0604020202020204" pitchFamily="34" charset="0"/>
              <a:buChar char="•"/>
            </a:pPr>
            <a:endParaRPr lang="pl-PL" sz="1600" dirty="0" smtClean="0"/>
          </a:p>
          <a:p>
            <a:pPr marL="912813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inne </a:t>
            </a:r>
            <a:r>
              <a:rPr lang="pl-PL" sz="1600" dirty="0"/>
              <a:t>niż wyżej wymienione, których realizacja może powodować znaczące oddziaływanie na środowisko (mogące wymagać przeprowadzenia oceny oddziaływania na środowisko w związku z art. 3 pkt 5 Dyrektywy SEA, rozstrzygnięcie a posteriori, w wyniku screeningu);</a:t>
            </a:r>
          </a:p>
          <a:p>
            <a:pPr algn="just"/>
            <a:endParaRPr lang="pl-PL" sz="1600" dirty="0" smtClean="0">
              <a:effectLst/>
            </a:endParaRPr>
          </a:p>
          <a:p>
            <a:pPr algn="just"/>
            <a:endParaRPr lang="pl-PL" sz="1600" dirty="0"/>
          </a:p>
          <a:p>
            <a:pPr algn="just"/>
            <a:endParaRPr lang="pl-PL" sz="2400" dirty="0" smtClean="0">
              <a:effectLst/>
            </a:endParaRPr>
          </a:p>
          <a:p>
            <a:pPr algn="just"/>
            <a:endParaRPr lang="pl-PL" sz="1600" dirty="0"/>
          </a:p>
          <a:p>
            <a:pPr algn="just"/>
            <a:r>
              <a:rPr lang="pl-PL" sz="900" dirty="0" smtClean="0">
                <a:effectLst/>
              </a:rPr>
              <a:t>Źródło: Generalna Dyrekcja </a:t>
            </a:r>
            <a:r>
              <a:rPr lang="pl-PL" sz="900" dirty="0"/>
              <a:t>Ochrony Środowiska http://www.gdos.gov.pl/system-oos</a:t>
            </a:r>
            <a:endParaRPr lang="pl-PL" sz="900" dirty="0">
              <a:effectLst/>
            </a:endParaRPr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785111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262365"/>
            <a:ext cx="8406680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1600" b="1" dirty="0" smtClean="0"/>
          </a:p>
          <a:p>
            <a:pPr algn="just"/>
            <a:endParaRPr lang="pl-PL" sz="1600" b="1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b="1" dirty="0" smtClean="0"/>
              <a:t>przedsięwzięcia</a:t>
            </a:r>
            <a:r>
              <a:rPr lang="pl-PL" sz="1600" b="1" dirty="0"/>
              <a:t>:</a:t>
            </a:r>
          </a:p>
          <a:p>
            <a:pPr marL="1087438" indent="-285750" algn="just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rgbClr val="FF0000"/>
                </a:solidFill>
              </a:rPr>
              <a:t>wymienione </a:t>
            </a:r>
            <a:r>
              <a:rPr lang="pl-PL" sz="1600" dirty="0">
                <a:solidFill>
                  <a:srgbClr val="FF0000"/>
                </a:solidFill>
              </a:rPr>
              <a:t>w załączniku I Dyrektywy EIA (wymagające przeprowadzenia oceny oddziaływania na środowisko w związku z art. 4 ust. 1 Dyrektywy EIA, rozstrzygnięcie </a:t>
            </a:r>
            <a:r>
              <a:rPr lang="pl-PL" sz="1600" dirty="0" smtClean="0">
                <a:solidFill>
                  <a:srgbClr val="FF0000"/>
                </a:solidFill>
              </a:rPr>
              <a:t/>
            </a:r>
            <a:br>
              <a:rPr lang="pl-PL" sz="1600" dirty="0" smtClean="0">
                <a:solidFill>
                  <a:srgbClr val="FF0000"/>
                </a:solidFill>
              </a:rPr>
            </a:br>
            <a:r>
              <a:rPr lang="pl-PL" sz="1600" dirty="0" smtClean="0">
                <a:solidFill>
                  <a:srgbClr val="FF0000"/>
                </a:solidFill>
              </a:rPr>
              <a:t>a </a:t>
            </a:r>
            <a:r>
              <a:rPr lang="pl-PL" sz="1600" dirty="0">
                <a:solidFill>
                  <a:srgbClr val="FF0000"/>
                </a:solidFill>
              </a:rPr>
              <a:t>priori</a:t>
            </a:r>
            <a:r>
              <a:rPr lang="pl-PL" sz="1600" dirty="0" smtClean="0">
                <a:solidFill>
                  <a:srgbClr val="FF0000"/>
                </a:solidFill>
              </a:rPr>
              <a:t>),</a:t>
            </a:r>
          </a:p>
          <a:p>
            <a:pPr marL="1087438" indent="-285750" algn="just">
              <a:buFont typeface="Arial" panose="020B0604020202020204" pitchFamily="34" charset="0"/>
              <a:buChar char="•"/>
            </a:pPr>
            <a:endParaRPr lang="pl-PL" sz="1600" dirty="0" smtClean="0">
              <a:solidFill>
                <a:srgbClr val="FF0000"/>
              </a:solidFill>
            </a:endParaRPr>
          </a:p>
          <a:p>
            <a:pPr marL="1087438" indent="-285750" algn="just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rgbClr val="FF0000"/>
                </a:solidFill>
              </a:rPr>
              <a:t>wymienione </a:t>
            </a:r>
            <a:r>
              <a:rPr lang="pl-PL" sz="1600" dirty="0">
                <a:solidFill>
                  <a:srgbClr val="FF0000"/>
                </a:solidFill>
              </a:rPr>
              <a:t>w załączniku II Dyrektywy EIA (wymagające przeprowadzenia oceny oddziaływania na środowisko w związku z art. 4 ust. 2 Dyrektywy EIA, rozstrzygnięcie </a:t>
            </a:r>
            <a:r>
              <a:rPr lang="pl-PL" sz="1600" dirty="0" smtClean="0">
                <a:solidFill>
                  <a:srgbClr val="FF0000"/>
                </a:solidFill>
              </a:rPr>
              <a:t/>
            </a:r>
            <a:br>
              <a:rPr lang="pl-PL" sz="1600" dirty="0" smtClean="0">
                <a:solidFill>
                  <a:srgbClr val="FF0000"/>
                </a:solidFill>
              </a:rPr>
            </a:br>
            <a:r>
              <a:rPr lang="pl-PL" sz="1600" dirty="0" smtClean="0">
                <a:solidFill>
                  <a:srgbClr val="FF0000"/>
                </a:solidFill>
              </a:rPr>
              <a:t>a </a:t>
            </a:r>
            <a:r>
              <a:rPr lang="pl-PL" sz="1600" dirty="0">
                <a:solidFill>
                  <a:srgbClr val="FF0000"/>
                </a:solidFill>
              </a:rPr>
              <a:t>posteriori w wyniku screeningu</a:t>
            </a:r>
            <a:r>
              <a:rPr lang="pl-PL" sz="1600" dirty="0" smtClean="0">
                <a:solidFill>
                  <a:srgbClr val="FF0000"/>
                </a:solidFill>
              </a:rPr>
              <a:t>),</a:t>
            </a:r>
          </a:p>
          <a:p>
            <a:pPr marL="1087438" indent="-285750" algn="just">
              <a:buFont typeface="Arial" panose="020B0604020202020204" pitchFamily="34" charset="0"/>
              <a:buChar char="•"/>
            </a:pPr>
            <a:endParaRPr lang="pl-PL" sz="1600" dirty="0" smtClean="0"/>
          </a:p>
          <a:p>
            <a:pPr marL="1087438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mogące </a:t>
            </a:r>
            <a:r>
              <a:rPr lang="pl-PL" sz="1600" dirty="0"/>
              <a:t>znacząco oddziaływać na obszar Natura 2000 (wymagające przeprowadzenia oceny oddziaływania na środowisko w związku z art. 6 ust. 3 Dyrektywy siedliskowej, rozstrzygnięcie a posteriori w wyniku screeningu</a:t>
            </a:r>
            <a:r>
              <a:rPr lang="pl-PL" sz="1600" dirty="0" smtClean="0"/>
              <a:t>).</a:t>
            </a:r>
          </a:p>
          <a:p>
            <a:pPr marL="1087438" indent="-285750" algn="just">
              <a:buFont typeface="Arial" panose="020B0604020202020204" pitchFamily="34" charset="0"/>
              <a:buChar char="•"/>
            </a:pPr>
            <a:endParaRPr lang="pl-PL" sz="1600" dirty="0" smtClean="0"/>
          </a:p>
          <a:p>
            <a:pPr marL="1087438" indent="-285750" algn="just">
              <a:buFont typeface="Arial" panose="020B0604020202020204" pitchFamily="34" charset="0"/>
              <a:buChar char="•"/>
            </a:pPr>
            <a:endParaRPr lang="pl-PL" sz="1600" dirty="0"/>
          </a:p>
          <a:p>
            <a:pPr algn="just"/>
            <a:r>
              <a:rPr lang="pl-PL" sz="1600" b="1" dirty="0" smtClean="0">
                <a:solidFill>
                  <a:srgbClr val="FF0000"/>
                </a:solidFill>
              </a:rPr>
              <a:t>Projekty </a:t>
            </a:r>
            <a:r>
              <a:rPr lang="pl-PL" sz="1600" b="1" dirty="0">
                <a:solidFill>
                  <a:srgbClr val="FF0000"/>
                </a:solidFill>
              </a:rPr>
              <a:t>dokumentów wymienione w punkcie pierwszym oraz przedsięwzięcia wymienione w punktach pierwszym i drugim również mogą znacząco oddziaływać na obszar Natura 2000.</a:t>
            </a:r>
          </a:p>
          <a:p>
            <a:pPr algn="just"/>
            <a:endParaRPr lang="pl-PL" sz="1600" dirty="0" smtClean="0">
              <a:effectLst/>
            </a:endParaRPr>
          </a:p>
          <a:p>
            <a:pPr algn="just"/>
            <a:endParaRPr lang="pl-PL" sz="2400" dirty="0"/>
          </a:p>
          <a:p>
            <a:pPr algn="just"/>
            <a:r>
              <a:rPr lang="pl-PL" sz="900" dirty="0" smtClean="0">
                <a:effectLst/>
              </a:rPr>
              <a:t>Źródło: Generalna Dyrekcja </a:t>
            </a:r>
            <a:r>
              <a:rPr lang="pl-PL" sz="900" dirty="0"/>
              <a:t>Ochrony Środowiska http://www.gdos.gov.pl/system-oos</a:t>
            </a:r>
            <a:endParaRPr lang="pl-PL" sz="900" dirty="0">
              <a:effectLst/>
            </a:endParaRPr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336639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262365"/>
            <a:ext cx="8406680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1600" b="1" dirty="0" smtClean="0"/>
          </a:p>
          <a:p>
            <a:pPr algn="just"/>
            <a:endParaRPr lang="pl-PL" sz="1600" b="1" dirty="0"/>
          </a:p>
          <a:p>
            <a:pPr algn="just"/>
            <a:r>
              <a:rPr lang="pl-PL" sz="1600" b="1" dirty="0" smtClean="0"/>
              <a:t>Krajowy </a:t>
            </a:r>
            <a:r>
              <a:rPr lang="pl-PL" sz="1600" b="1" dirty="0"/>
              <a:t>System Ocen Oddziaływania na </a:t>
            </a:r>
            <a:r>
              <a:rPr lang="pl-PL" sz="1600" b="1" dirty="0" smtClean="0"/>
              <a:t>Środowisko:</a:t>
            </a:r>
            <a:endParaRPr lang="pl-PL" sz="1600" b="1" dirty="0"/>
          </a:p>
          <a:p>
            <a:pPr algn="just"/>
            <a:endParaRPr lang="pl-PL" sz="1600" b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Wymienione dyrektywy transponowane są obecnie ustawą z dnia 3 października 2008 r.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o </a:t>
            </a:r>
            <a:r>
              <a:rPr lang="pl-PL" sz="1600" dirty="0"/>
              <a:t>udostępnianiu informacji o środowisku i jego ochronie, udziale społeczeństwa w ochronie środowiska oraz o ocenach oddziaływania na środowisko. Osobne jej części dotyczą oceny projektów dokumentów </a:t>
            </a:r>
            <a:r>
              <a:rPr lang="pl-PL" sz="1600" dirty="0" smtClean="0"/>
              <a:t> (dział IV) oraz przedsięwzięć (dział V).</a:t>
            </a:r>
            <a:endParaRPr lang="pl-PL" sz="1600" dirty="0"/>
          </a:p>
          <a:p>
            <a:pPr algn="just"/>
            <a:endParaRPr lang="pl-PL" sz="1600" b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Załączniki I </a:t>
            </a:r>
            <a:r>
              <a:rPr lang="pl-PL" sz="1600" dirty="0" err="1"/>
              <a:t>i</a:t>
            </a:r>
            <a:r>
              <a:rPr lang="pl-PL" sz="1600" dirty="0"/>
              <a:t> II Dyrektywy EIA zostały implementowane rozporządzeniem Rady Ministrów z dnia 9 listopada 2010 r. w sprawie przedsięwzięć mogących znacząco oddziaływać na środowisko</a:t>
            </a:r>
            <a:r>
              <a:rPr lang="pl-PL" sz="1600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algn="just"/>
            <a:endParaRPr lang="pl-PL" sz="1600" dirty="0" smtClean="0"/>
          </a:p>
          <a:p>
            <a:pPr algn="just"/>
            <a:endParaRPr lang="pl-PL" sz="2400" dirty="0"/>
          </a:p>
          <a:p>
            <a:pPr lvl="0" algn="just"/>
            <a:r>
              <a:rPr lang="pl-PL" sz="900" dirty="0">
                <a:solidFill>
                  <a:prstClr val="black"/>
                </a:solidFill>
              </a:rPr>
              <a:t>Źródło: Generalna Dyrekcja Ochrony Środowiska http://www.gdos.gov.pl/system-oos</a:t>
            </a:r>
          </a:p>
          <a:p>
            <a:pPr algn="just"/>
            <a:endParaRPr lang="pl-PL" sz="1600" dirty="0">
              <a:effectLst/>
            </a:endParaRPr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7643655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079495"/>
            <a:ext cx="8406680" cy="60247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b="1" dirty="0"/>
              <a:t>Dział IV wymienionej ustawy zawiera przepisy regulujące zasady przeprowadzania strategicznej oceny oddziaływania na środowisko, czyli oceny dotyczącej projektów dokumentów. Projekty te możemy podzielić na następujące grupy</a:t>
            </a:r>
            <a:r>
              <a:rPr lang="pl-PL" sz="1600" b="1" dirty="0" smtClean="0"/>
              <a:t>:</a:t>
            </a:r>
          </a:p>
          <a:p>
            <a:endParaRPr lang="pl-PL" sz="10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b="1" dirty="0"/>
              <a:t>projekty dokumentów: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rgbClr val="FF0000"/>
                </a:solidFill>
              </a:rPr>
              <a:t>planistyczne</a:t>
            </a:r>
            <a:r>
              <a:rPr lang="pl-PL" sz="1600" dirty="0">
                <a:solidFill>
                  <a:srgbClr val="FF0000"/>
                </a:solidFill>
              </a:rPr>
              <a:t>, np. projekty miejscowych planów zagospodarowania przestrzennego (wymagające przeprowadzenia strategicznej oceny oddziaływania na środowisko </a:t>
            </a:r>
            <a:r>
              <a:rPr lang="pl-PL" sz="1600" dirty="0" smtClean="0">
                <a:solidFill>
                  <a:srgbClr val="FF0000"/>
                </a:solidFill>
              </a:rPr>
              <a:t/>
            </a:r>
            <a:br>
              <a:rPr lang="pl-PL" sz="1600" dirty="0" smtClean="0">
                <a:solidFill>
                  <a:srgbClr val="FF0000"/>
                </a:solidFill>
              </a:rPr>
            </a:br>
            <a:r>
              <a:rPr lang="pl-PL" sz="1600" dirty="0" smtClean="0">
                <a:solidFill>
                  <a:srgbClr val="FF0000"/>
                </a:solidFill>
              </a:rPr>
              <a:t>w </a:t>
            </a:r>
            <a:r>
              <a:rPr lang="pl-PL" sz="1600" dirty="0">
                <a:solidFill>
                  <a:srgbClr val="FF0000"/>
                </a:solidFill>
              </a:rPr>
              <a:t>związku z art. 46 pkt 1 ww. ustawy, rozstrzygnięcie a priori</a:t>
            </a:r>
            <a:r>
              <a:rPr lang="pl-PL" sz="1600" dirty="0" smtClean="0">
                <a:solidFill>
                  <a:srgbClr val="FF0000"/>
                </a:solidFill>
              </a:rPr>
              <a:t>),</a:t>
            </a:r>
          </a:p>
          <a:p>
            <a:pPr marL="984250" indent="-285750" algn="just">
              <a:buFont typeface="Arial" panose="020B0604020202020204" pitchFamily="34" charset="0"/>
              <a:buChar char="•"/>
            </a:pPr>
            <a:endParaRPr lang="pl-PL" sz="1050" dirty="0">
              <a:solidFill>
                <a:srgbClr val="FF0000"/>
              </a:solidFill>
            </a:endParaRPr>
          </a:p>
          <a:p>
            <a:pPr marL="800100" indent="-285750" algn="just">
              <a:buFont typeface="Arial" panose="020B0604020202020204" pitchFamily="34" charset="0"/>
              <a:buChar char="•"/>
              <a:tabLst>
                <a:tab pos="801688" algn="l"/>
              </a:tabLst>
            </a:pPr>
            <a:r>
              <a:rPr lang="pl-PL" sz="1600" dirty="0" smtClean="0">
                <a:solidFill>
                  <a:srgbClr val="FF0000"/>
                </a:solidFill>
              </a:rPr>
              <a:t>sektorowe</a:t>
            </a:r>
            <a:r>
              <a:rPr lang="pl-PL" sz="1600" dirty="0">
                <a:solidFill>
                  <a:srgbClr val="FF0000"/>
                </a:solidFill>
              </a:rPr>
              <a:t>, które ustalają ramy dla przedsięwzięć mogących znacząco oddziaływać na środowisko, czyli przedsięwzięć określonych w stosownym rozporządzeniu Rady Ministrów (wymagające przeprowadzenia strategicznej oceny oddziaływania na środowisko w związku z art. 46 pkt 2 ww. ustawy, rozstrzygnięcie a priori</a:t>
            </a:r>
            <a:r>
              <a:rPr lang="pl-PL" sz="1600" dirty="0" smtClean="0">
                <a:solidFill>
                  <a:srgbClr val="FF0000"/>
                </a:solidFill>
              </a:rPr>
              <a:t>),</a:t>
            </a:r>
          </a:p>
          <a:p>
            <a:pPr marL="984250" indent="-285750" algn="just">
              <a:buFont typeface="Arial" panose="020B0604020202020204" pitchFamily="34" charset="0"/>
              <a:buChar char="•"/>
            </a:pPr>
            <a:endParaRPr lang="pl-PL" sz="1000" dirty="0"/>
          </a:p>
          <a:p>
            <a:pPr marL="80010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realizacja </a:t>
            </a:r>
            <a:r>
              <a:rPr lang="pl-PL" sz="1600" dirty="0"/>
              <a:t>których może spowodować znaczące oddziaływanie na obszar Natura 2000 (wymagające przeprowadzenia strategicznej oceny oddziaływania na środowisko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w </a:t>
            </a:r>
            <a:r>
              <a:rPr lang="pl-PL" sz="1600" dirty="0"/>
              <a:t>związku z art. 46 pkt 3 ww. ustawy, rozstrzygnięcie a posteriori, w wyniku screeningu</a:t>
            </a:r>
            <a:r>
              <a:rPr lang="pl-PL" sz="1600" dirty="0" smtClean="0"/>
              <a:t>),</a:t>
            </a:r>
          </a:p>
          <a:p>
            <a:pPr marL="984250" indent="-285750" algn="just">
              <a:buFont typeface="Arial" panose="020B0604020202020204" pitchFamily="34" charset="0"/>
              <a:buChar char="•"/>
            </a:pPr>
            <a:endParaRPr lang="pl-PL" sz="1000" dirty="0"/>
          </a:p>
          <a:p>
            <a:pPr marL="80010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inne </a:t>
            </a:r>
            <a:r>
              <a:rPr lang="pl-PL" sz="1600" dirty="0"/>
              <a:t>niż wyżej wymienione, ustalające ramy dla przedsięwzięć mogących znacząco oddziaływać na środowisko, a także realizacja których może powodować znaczące oddziaływanie na środowisko oraz mogące wymagać przeprowadzenia strategicznej oceny oddziaływania na środowisko w związku z art. 47 ww. ustawy, rozstrzygnięcie a posteriori, w wyniku screeningu</a:t>
            </a:r>
            <a:r>
              <a:rPr lang="pl-PL" sz="1600" dirty="0" smtClean="0"/>
              <a:t>).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endParaRPr lang="pl-PL" sz="1400" dirty="0" smtClean="0"/>
          </a:p>
          <a:p>
            <a:pPr lvl="0" algn="just"/>
            <a:r>
              <a:rPr lang="pl-PL" sz="900" dirty="0" smtClean="0">
                <a:solidFill>
                  <a:prstClr val="black"/>
                </a:solidFill>
              </a:rPr>
              <a:t>Źródło</a:t>
            </a:r>
            <a:r>
              <a:rPr lang="pl-PL" sz="900" dirty="0">
                <a:solidFill>
                  <a:prstClr val="black"/>
                </a:solidFill>
              </a:rPr>
              <a:t>: Generalna Dyrekcja Ochrony Środowiska http://www.gdos.gov.pl/system-oos</a:t>
            </a:r>
          </a:p>
          <a:p>
            <a:pPr marL="285750" indent="-285750">
              <a:buFontTx/>
              <a:buChar char="-"/>
            </a:pPr>
            <a:endParaRPr lang="pl-PL" sz="1600" dirty="0"/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492368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WD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rgbClr val="8488C4">
                <a:alpha val="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6906</TotalTime>
  <Words>1296</Words>
  <Application>Microsoft Office PowerPoint</Application>
  <PresentationFormat>Pokaz na ekranie (4:3)</PresentationFormat>
  <Paragraphs>295</Paragraphs>
  <Slides>22</Slides>
  <Notes>22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3" baseType="lpstr">
      <vt:lpstr>UMWD</vt:lpstr>
      <vt:lpstr>  Wybrane zagadnienia w zakresie polityki ochrony środowiska  w ramach Regionalnego Programu Operacyjnego Województwa Dolnośląskiego  2014-2020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SONIK &amp; SONIK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</dc:creator>
  <cp:lastModifiedBy>Aleksandra Gancarz</cp:lastModifiedBy>
  <cp:revision>676</cp:revision>
  <cp:lastPrinted>2016-10-14T08:03:31Z</cp:lastPrinted>
  <dcterms:created xsi:type="dcterms:W3CDTF">2009-02-11T21:52:18Z</dcterms:created>
  <dcterms:modified xsi:type="dcterms:W3CDTF">2016-11-16T09:37:36Z</dcterms:modified>
</cp:coreProperties>
</file>