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44" r:id="rId3"/>
    <p:sldMasterId id="2147483756" r:id="rId4"/>
    <p:sldMasterId id="2147483780" r:id="rId5"/>
    <p:sldMasterId id="2147483792" r:id="rId6"/>
    <p:sldMasterId id="2147483924" r:id="rId7"/>
  </p:sldMasterIdLst>
  <p:notesMasterIdLst>
    <p:notesMasterId r:id="rId25"/>
  </p:notesMasterIdLst>
  <p:sldIdLst>
    <p:sldId id="256" r:id="rId8"/>
    <p:sldId id="426" r:id="rId9"/>
    <p:sldId id="425" r:id="rId10"/>
    <p:sldId id="284" r:id="rId11"/>
    <p:sldId id="295" r:id="rId12"/>
    <p:sldId id="310" r:id="rId13"/>
    <p:sldId id="393" r:id="rId14"/>
    <p:sldId id="399" r:id="rId15"/>
    <p:sldId id="411" r:id="rId16"/>
    <p:sldId id="400" r:id="rId17"/>
    <p:sldId id="427" r:id="rId18"/>
    <p:sldId id="328" r:id="rId19"/>
    <p:sldId id="330" r:id="rId20"/>
    <p:sldId id="334" r:id="rId21"/>
    <p:sldId id="420" r:id="rId22"/>
    <p:sldId id="336" r:id="rId23"/>
    <p:sldId id="390" r:id="rId2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Styl jasny 3 — Ak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46F890A9-2807-4EBB-B81D-B2AA78EC7F39}" styleName="Styl ciemny 2 - Akcent 5/Ak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Styl ciemny 2 - Akcent 3/Ak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Styl ciemny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5501" autoAdjust="0"/>
  </p:normalViewPr>
  <p:slideViewPr>
    <p:cSldViewPr>
      <p:cViewPr>
        <p:scale>
          <a:sx n="120" d="100"/>
          <a:sy n="120" d="100"/>
        </p:scale>
        <p:origin x="-738" y="-48"/>
      </p:cViewPr>
      <p:guideLst>
        <p:guide orient="horz" pos="2160"/>
        <p:guide pos="2880"/>
      </p:guideLst>
    </p:cSldViewPr>
  </p:slideViewPr>
  <p:outlineViewPr>
    <p:cViewPr>
      <p:scale>
        <a:sx n="33" d="100"/>
        <a:sy n="33" d="100"/>
      </p:scale>
      <p:origin x="0" y="71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dgm:t>
        <a:bodyPr/>
        <a:lstStyle/>
        <a:p>
          <a:r>
            <a:rPr lang="pl-PL" dirty="0" smtClean="0"/>
            <a:t>Weryfikowany będzie faktyczny wpływ przedsięwzięcia na minimalizację negatywnych zjawisk  opisanych w  Strategii ZIT AJ oraz faktyczny wpływ projektu na realizację zamierzeń strategicznych ZIT AJ. Sprawdzana  będzie zbieżność zapisów dokumentacji aplikacyjnej z zapisami Strategii ZIT AJ. Ocena w tym aspekcie będzie opisowa i będzie zawierała szczegółowe  uzasadnienie dla przyznanej liczby punktów.</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dgm:t>
        <a:bodyPr/>
        <a:lstStyle/>
        <a:p>
          <a:r>
            <a:rPr lang="pl-PL" dirty="0" smtClean="0"/>
            <a:t>Kryterium punktowe</a:t>
          </a:r>
          <a:endParaRPr lang="pl-PL"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152F61CE-44C8-4404-AB38-EF183EE6435F}">
      <dgm:prSet/>
      <dgm:spPr/>
      <dgm:t>
        <a:bodyPr/>
        <a:lstStyle/>
        <a:p>
          <a:r>
            <a:rPr lang="pl-PL" dirty="0" smtClean="0"/>
            <a:t>skala punktowa od 0 do 17,5</a:t>
          </a:r>
          <a:endParaRPr lang="pl-PL" dirty="0"/>
        </a:p>
      </dgm:t>
    </dgm:pt>
    <dgm:pt modelId="{CEFD83A3-C56B-47CD-A80F-89485F453E65}" type="parTrans" cxnId="{CE62EE62-F08E-49E0-A601-12BD047E751B}">
      <dgm:prSet/>
      <dgm:spPr/>
      <dgm:t>
        <a:bodyPr/>
        <a:lstStyle/>
        <a:p>
          <a:endParaRPr lang="pl-PL"/>
        </a:p>
      </dgm:t>
    </dgm:pt>
    <dgm:pt modelId="{C6330451-EE47-4BE8-8D51-874B8C443241}" type="sibTrans" cxnId="{CE62EE62-F08E-49E0-A601-12BD047E751B}">
      <dgm:prSet/>
      <dgm:spPr/>
      <dgm:t>
        <a:bodyPr/>
        <a:lstStyle/>
        <a:p>
          <a:endParaRPr lang="pl-PL"/>
        </a:p>
      </dgm:t>
    </dgm:pt>
    <dgm:pt modelId="{FCF2AA7A-E994-4B0A-B144-15616110309B}">
      <dgm:prSet/>
      <dgm:spPr/>
      <dgm:t>
        <a:bodyPr/>
        <a:lstStyle/>
        <a:p>
          <a:endParaRPr lang="pl-PL" dirty="0"/>
        </a:p>
      </dgm:t>
    </dgm:pt>
    <dgm:pt modelId="{5C4DECE3-DE11-4E81-9F37-070C4EB30A02}" type="parTrans" cxnId="{7FB71F18-D401-4A75-9494-26E20350F74F}">
      <dgm:prSet/>
      <dgm:spPr/>
      <dgm:t>
        <a:bodyPr/>
        <a:lstStyle/>
        <a:p>
          <a:endParaRPr lang="pl-PL"/>
        </a:p>
      </dgm:t>
    </dgm:pt>
    <dgm:pt modelId="{B40AFA4D-61C5-4636-81CC-51F700901334}" type="sibTrans" cxnId="{7FB71F18-D401-4A75-9494-26E20350F74F}">
      <dgm:prSet/>
      <dgm:spPr/>
      <dgm:t>
        <a:bodyPr/>
        <a:lstStyle/>
        <a:p>
          <a:endParaRPr lang="pl-PL"/>
        </a:p>
      </dgm:t>
    </dgm:pt>
    <dgm:pt modelId="{9EF1F389-BA63-486E-B50A-CC3714F020AF}">
      <dgm:prSet/>
      <dgm:spPr/>
      <dgm:t>
        <a:bodyPr/>
        <a:lstStyle/>
        <a:p>
          <a:r>
            <a:rPr lang="pl-PL" dirty="0" smtClean="0"/>
            <a:t>0 punktów nie oznacza odrzucenia wniosku</a:t>
          </a:r>
          <a:endParaRPr lang="pl-PL" dirty="0"/>
        </a:p>
      </dgm:t>
    </dgm:pt>
    <dgm:pt modelId="{38559EC9-C588-4A35-83A4-1F3417C0A218}" type="parTrans" cxnId="{C5AC7A7D-1969-4D8B-BB20-A7F8EF3A3A5B}">
      <dgm:prSet/>
      <dgm:spPr/>
    </dgm:pt>
    <dgm:pt modelId="{0CA609CD-AB2F-4596-B109-03A051AA16EA}" type="sibTrans" cxnId="{C5AC7A7D-1969-4D8B-BB20-A7F8EF3A3A5B}">
      <dgm:prSet/>
      <dgm:spPr/>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custScaleY="141010">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custScaleY="148085">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dgm:presLayoutVars>
          <dgm:bulletEnabled val="1"/>
        </dgm:presLayoutVars>
      </dgm:prSet>
      <dgm:spPr/>
      <dgm:t>
        <a:bodyPr/>
        <a:lstStyle/>
        <a:p>
          <a:endParaRPr lang="pl-PL"/>
        </a:p>
      </dgm:t>
    </dgm:pt>
  </dgm:ptLst>
  <dgm:cxnLst>
    <dgm:cxn modelId="{CE62EE62-F08E-49E0-A601-12BD047E751B}" srcId="{AC11E5B2-9D1B-4CEA-8787-93B3A572CA17}" destId="{152F61CE-44C8-4404-AB38-EF183EE6435F}" srcOrd="1" destOrd="0" parTransId="{CEFD83A3-C56B-47CD-A80F-89485F453E65}" sibTransId="{C6330451-EE47-4BE8-8D51-874B8C443241}"/>
    <dgm:cxn modelId="{14BE2A32-7BE9-4076-9C75-8AD7B16C450D}" type="presOf" srcId="{152F61CE-44C8-4404-AB38-EF183EE6435F}" destId="{F191104C-2BDE-4FBA-96AE-E978FA566A32}" srcOrd="0" destOrd="1" presId="urn:microsoft.com/office/officeart/2005/8/layout/list1"/>
    <dgm:cxn modelId="{E76532B2-F55D-4736-B5D1-420D633FA1AC}" type="presOf" srcId="{BCB00146-15EA-4502-B121-C0AC5C88B1C6}" destId="{A6EDCFBE-EC3C-4383-9D19-EDF7E94187B5}" srcOrd="1" destOrd="0" presId="urn:microsoft.com/office/officeart/2005/8/layout/list1"/>
    <dgm:cxn modelId="{358E2D05-5EF1-43B4-8182-4646E50322E2}" type="presOf" srcId="{BCB00146-15EA-4502-B121-C0AC5C88B1C6}" destId="{9A67E940-DC68-49E9-9F76-2A257833123E}" srcOrd="0" destOrd="0" presId="urn:microsoft.com/office/officeart/2005/8/layout/list1"/>
    <dgm:cxn modelId="{16FC893D-D314-4536-91D5-E2026A558A52}" type="presOf" srcId="{AC11E5B2-9D1B-4CEA-8787-93B3A572CA17}" destId="{FCD44274-ECF4-45BF-990A-74DB8DFD38D5}" srcOrd="1" destOrd="0"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0C631494-0536-41A8-A71D-FFE5059CC5AE}" type="presOf" srcId="{16BD0E0C-ADA1-4445-8BF0-C698A4E279F4}" destId="{9E68C8B4-653B-41CD-8867-6D4B76C4AEDF}" srcOrd="0" destOrd="0" presId="urn:microsoft.com/office/officeart/2005/8/layout/list1"/>
    <dgm:cxn modelId="{4BFE8A36-225A-4522-8319-9B56FDF85334}" type="presOf" srcId="{9EF1F389-BA63-486E-B50A-CC3714F020AF}" destId="{F191104C-2BDE-4FBA-96AE-E978FA566A32}" srcOrd="0" destOrd="2" presId="urn:microsoft.com/office/officeart/2005/8/layout/list1"/>
    <dgm:cxn modelId="{7FB71F18-D401-4A75-9494-26E20350F74F}" srcId="{AC11E5B2-9D1B-4CEA-8787-93B3A572CA17}" destId="{FCF2AA7A-E994-4B0A-B144-15616110309B}" srcOrd="3" destOrd="0" parTransId="{5C4DECE3-DE11-4E81-9F37-070C4EB30A02}" sibTransId="{B40AFA4D-61C5-4636-81CC-51F700901334}"/>
    <dgm:cxn modelId="{AF842F80-97C3-4663-8A82-DF0617AC0810}" type="presOf" srcId="{B33F0227-4069-43AE-89E5-21C5E9CE53EF}" destId="{2661486B-247C-4E1A-8F02-C344A09BFA1B}" srcOrd="0" destOrd="0" presId="urn:microsoft.com/office/officeart/2005/8/layout/list1"/>
    <dgm:cxn modelId="{F3956192-F9AC-4C1E-B7C3-523838FECA90}" type="presOf" srcId="{FCF2AA7A-E994-4B0A-B144-15616110309B}" destId="{F191104C-2BDE-4FBA-96AE-E978FA566A32}" srcOrd="0" destOrd="3" presId="urn:microsoft.com/office/officeart/2005/8/layout/list1"/>
    <dgm:cxn modelId="{C5AC7A7D-1969-4D8B-BB20-A7F8EF3A3A5B}" srcId="{AC11E5B2-9D1B-4CEA-8787-93B3A572CA17}" destId="{9EF1F389-BA63-486E-B50A-CC3714F020AF}" srcOrd="2" destOrd="0" parTransId="{38559EC9-C588-4A35-83A4-1F3417C0A218}" sibTransId="{0CA609CD-AB2F-4596-B109-03A051AA16EA}"/>
    <dgm:cxn modelId="{0FA2408E-85DB-4147-A313-7AF2407AD1EE}" srcId="{AC11E5B2-9D1B-4CEA-8787-93B3A572CA17}" destId="{8976246F-F3B0-4AAE-882F-B4D107DF824D}" srcOrd="0" destOrd="0" parTransId="{20F06422-DAA4-4C9E-9A54-0DAEEAF672E2}" sibTransId="{D5412429-D550-4DEB-96FC-FF697C57CA8C}"/>
    <dgm:cxn modelId="{3F9C4A37-4B66-43D6-B1B6-0219E54D1384}" type="presOf" srcId="{8976246F-F3B0-4AAE-882F-B4D107DF824D}" destId="{F191104C-2BDE-4FBA-96AE-E978FA566A32}" srcOrd="0" destOrd="0" presId="urn:microsoft.com/office/officeart/2005/8/layout/list1"/>
    <dgm:cxn modelId="{935CDFA8-9E7C-4AB2-A944-4BA2E94354F9}" type="presOf" srcId="{AC11E5B2-9D1B-4CEA-8787-93B3A572CA17}" destId="{DE9E6EEB-4AF0-4DB7-80FB-A591A75D03FF}" srcOrd="0" destOrd="0"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8CC1070C-8342-4CB8-B9EC-4B8036CCB641}" type="presParOf" srcId="{2661486B-247C-4E1A-8F02-C344A09BFA1B}" destId="{38BAB1D6-9210-41D9-AB04-72A22BE50FE1}" srcOrd="0" destOrd="0" presId="urn:microsoft.com/office/officeart/2005/8/layout/list1"/>
    <dgm:cxn modelId="{92DE168D-6E31-43AB-8044-101AEDF85E70}" type="presParOf" srcId="{38BAB1D6-9210-41D9-AB04-72A22BE50FE1}" destId="{9A67E940-DC68-49E9-9F76-2A257833123E}" srcOrd="0" destOrd="0" presId="urn:microsoft.com/office/officeart/2005/8/layout/list1"/>
    <dgm:cxn modelId="{1876BD91-4903-48E7-B24F-941BF5918C74}" type="presParOf" srcId="{38BAB1D6-9210-41D9-AB04-72A22BE50FE1}" destId="{A6EDCFBE-EC3C-4383-9D19-EDF7E94187B5}" srcOrd="1" destOrd="0" presId="urn:microsoft.com/office/officeart/2005/8/layout/list1"/>
    <dgm:cxn modelId="{C7649AFD-311E-469E-9B4F-A4D39E119D66}" type="presParOf" srcId="{2661486B-247C-4E1A-8F02-C344A09BFA1B}" destId="{B5923B0E-96F0-466B-A2DE-E64160E8D0EC}" srcOrd="1" destOrd="0" presId="urn:microsoft.com/office/officeart/2005/8/layout/list1"/>
    <dgm:cxn modelId="{A1B4F94D-2AF3-42ED-BDCE-8120132EF122}" type="presParOf" srcId="{2661486B-247C-4E1A-8F02-C344A09BFA1B}" destId="{9E68C8B4-653B-41CD-8867-6D4B76C4AEDF}" srcOrd="2" destOrd="0" presId="urn:microsoft.com/office/officeart/2005/8/layout/list1"/>
    <dgm:cxn modelId="{819F92CF-5E48-43AD-AF19-EB4AAA36DA61}" type="presParOf" srcId="{2661486B-247C-4E1A-8F02-C344A09BFA1B}" destId="{5091387F-5935-4B64-9AC7-9049D59AB1B4}" srcOrd="3" destOrd="0" presId="urn:microsoft.com/office/officeart/2005/8/layout/list1"/>
    <dgm:cxn modelId="{526BF8B2-361E-49F3-ADBD-10DFE8DE37EE}" type="presParOf" srcId="{2661486B-247C-4E1A-8F02-C344A09BFA1B}" destId="{26D7D6FE-38A6-4A0A-A2AE-05D6E860276D}" srcOrd="4" destOrd="0" presId="urn:microsoft.com/office/officeart/2005/8/layout/list1"/>
    <dgm:cxn modelId="{BBC549AB-5A6A-4840-9D94-F116210606CD}" type="presParOf" srcId="{26D7D6FE-38A6-4A0A-A2AE-05D6E860276D}" destId="{DE9E6EEB-4AF0-4DB7-80FB-A591A75D03FF}" srcOrd="0" destOrd="0" presId="urn:microsoft.com/office/officeart/2005/8/layout/list1"/>
    <dgm:cxn modelId="{7EE23F68-74A5-479F-A574-7ABD3B1A6431}" type="presParOf" srcId="{26D7D6FE-38A6-4A0A-A2AE-05D6E860276D}" destId="{FCD44274-ECF4-45BF-990A-74DB8DFD38D5}" srcOrd="1" destOrd="0" presId="urn:microsoft.com/office/officeart/2005/8/layout/list1"/>
    <dgm:cxn modelId="{129C0B4A-23FE-4A73-8001-54C427C5CAC3}" type="presParOf" srcId="{2661486B-247C-4E1A-8F02-C344A09BFA1B}" destId="{A63C9A7B-375C-4323-8A88-3A712AA71CB3}" srcOrd="5" destOrd="0" presId="urn:microsoft.com/office/officeart/2005/8/layout/list1"/>
    <dgm:cxn modelId="{60428E14-3E42-4779-996E-9AD10230BF04}"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dgm:t>
        <a:bodyPr/>
        <a:lstStyle/>
        <a:p>
          <a:r>
            <a:rPr lang="pl-PL" dirty="0" smtClean="0"/>
            <a:t>Weryfikowany będzie poziom wpływu wskaźników zawartych w projekcie na realizację wartości docelowych wskaźników Strategii ZIT AJ wynikających z Porozumienia (wskaźników Ram Wykonania i pozostałych z RPO).  Regulamin konkursu określa, jakie wskaźniki będą brane pod uwagę przy tym kryterium, a także potwierdza wagę poszczególnych wskaźników oraz progi wartości wskaźnika niezbędne dla przyznania punktów. </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dgm:t>
        <a:bodyPr/>
        <a:lstStyle/>
        <a:p>
          <a:r>
            <a:rPr lang="pl-PL" dirty="0" smtClean="0"/>
            <a:t>Kryterium punktowe</a:t>
          </a:r>
          <a:endParaRPr lang="pl-PL"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152F61CE-44C8-4404-AB38-EF183EE6435F}">
      <dgm:prSet/>
      <dgm:spPr/>
      <dgm:t>
        <a:bodyPr/>
        <a:lstStyle/>
        <a:p>
          <a:r>
            <a:rPr lang="pl-PL" dirty="0" smtClean="0"/>
            <a:t>skala punktowa od 0 do 14</a:t>
          </a:r>
          <a:endParaRPr lang="pl-PL" dirty="0"/>
        </a:p>
      </dgm:t>
    </dgm:pt>
    <dgm:pt modelId="{CEFD83A3-C56B-47CD-A80F-89485F453E65}" type="parTrans" cxnId="{CE62EE62-F08E-49E0-A601-12BD047E751B}">
      <dgm:prSet/>
      <dgm:spPr/>
      <dgm:t>
        <a:bodyPr/>
        <a:lstStyle/>
        <a:p>
          <a:endParaRPr lang="pl-PL"/>
        </a:p>
      </dgm:t>
    </dgm:pt>
    <dgm:pt modelId="{C6330451-EE47-4BE8-8D51-874B8C443241}" type="sibTrans" cxnId="{CE62EE62-F08E-49E0-A601-12BD047E751B}">
      <dgm:prSet/>
      <dgm:spPr/>
      <dgm:t>
        <a:bodyPr/>
        <a:lstStyle/>
        <a:p>
          <a:endParaRPr lang="pl-PL"/>
        </a:p>
      </dgm:t>
    </dgm:pt>
    <dgm:pt modelId="{348A5473-0D5C-4A76-ACFD-97DEE8026BE3}">
      <dgm:prSet/>
      <dgm:spPr/>
      <dgm:t>
        <a:bodyPr/>
        <a:lstStyle/>
        <a:p>
          <a:r>
            <a:rPr lang="pl-PL" dirty="0" smtClean="0"/>
            <a:t>0 punktów nie oznacza odrzucenia wniosku</a:t>
          </a:r>
          <a:endParaRPr lang="pl-PL" dirty="0"/>
        </a:p>
      </dgm:t>
    </dgm:pt>
    <dgm:pt modelId="{BF9F51B2-3C97-48AD-BB32-45BAAC55F268}" type="parTrans" cxnId="{1C7A24A8-340B-45EE-BA09-8CABEE5E6308}">
      <dgm:prSet/>
      <dgm:spPr/>
      <dgm:t>
        <a:bodyPr/>
        <a:lstStyle/>
        <a:p>
          <a:endParaRPr lang="pl-PL"/>
        </a:p>
      </dgm:t>
    </dgm:pt>
    <dgm:pt modelId="{2BBB004D-ADD0-4C56-8F50-CBD7275F8CD8}" type="sibTrans" cxnId="{1C7A24A8-340B-45EE-BA09-8CABEE5E6308}">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custLinFactNeighborY="-6894">
        <dgm:presLayoutVars>
          <dgm:bulletEnabled val="1"/>
        </dgm:presLayoutVars>
      </dgm:prSet>
      <dgm:spPr/>
      <dgm:t>
        <a:bodyPr/>
        <a:lstStyle/>
        <a:p>
          <a:endParaRPr lang="pl-PL"/>
        </a:p>
      </dgm:t>
    </dgm:pt>
  </dgm:ptLst>
  <dgm:cxnLst>
    <dgm:cxn modelId="{CE62EE62-F08E-49E0-A601-12BD047E751B}" srcId="{AC11E5B2-9D1B-4CEA-8787-93B3A572CA17}" destId="{152F61CE-44C8-4404-AB38-EF183EE6435F}" srcOrd="1" destOrd="0" parTransId="{CEFD83A3-C56B-47CD-A80F-89485F453E65}" sibTransId="{C6330451-EE47-4BE8-8D51-874B8C443241}"/>
    <dgm:cxn modelId="{7A1DDAE3-25EC-48C3-8EF6-821F3A7E782C}" type="presOf" srcId="{B33F0227-4069-43AE-89E5-21C5E9CE53EF}" destId="{2661486B-247C-4E1A-8F02-C344A09BFA1B}" srcOrd="0" destOrd="0" presId="urn:microsoft.com/office/officeart/2005/8/layout/list1"/>
    <dgm:cxn modelId="{1C7A24A8-340B-45EE-BA09-8CABEE5E6308}" srcId="{AC11E5B2-9D1B-4CEA-8787-93B3A572CA17}" destId="{348A5473-0D5C-4A76-ACFD-97DEE8026BE3}" srcOrd="2" destOrd="0" parTransId="{BF9F51B2-3C97-48AD-BB32-45BAAC55F268}" sibTransId="{2BBB004D-ADD0-4C56-8F50-CBD7275F8CD8}"/>
    <dgm:cxn modelId="{9999C2C7-52C9-49BA-9795-298499E2ED32}" type="presOf" srcId="{BCB00146-15EA-4502-B121-C0AC5C88B1C6}" destId="{A6EDCFBE-EC3C-4383-9D19-EDF7E94187B5}" srcOrd="1" destOrd="0"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C9162544-A0BF-41E3-8DC8-0259E11706AC}" type="presOf" srcId="{AC11E5B2-9D1B-4CEA-8787-93B3A572CA17}" destId="{FCD44274-ECF4-45BF-990A-74DB8DFD38D5}" srcOrd="1" destOrd="0" presId="urn:microsoft.com/office/officeart/2005/8/layout/list1"/>
    <dgm:cxn modelId="{A39E1CEA-DAFC-4A95-A89B-3F6235D0C4C3}" type="presOf" srcId="{BCB00146-15EA-4502-B121-C0AC5C88B1C6}" destId="{9A67E940-DC68-49E9-9F76-2A257833123E}" srcOrd="0" destOrd="0" presId="urn:microsoft.com/office/officeart/2005/8/layout/list1"/>
    <dgm:cxn modelId="{796BE74F-DBDC-4212-8FBE-7FA59D71D4A8}" type="presOf" srcId="{AC11E5B2-9D1B-4CEA-8787-93B3A572CA17}" destId="{DE9E6EEB-4AF0-4DB7-80FB-A591A75D03FF}" srcOrd="0" destOrd="0" presId="urn:microsoft.com/office/officeart/2005/8/layout/list1"/>
    <dgm:cxn modelId="{CFB5BB7D-2DBB-4A6B-9B6A-50182D1EE5ED}" type="presOf" srcId="{152F61CE-44C8-4404-AB38-EF183EE6435F}" destId="{F191104C-2BDE-4FBA-96AE-E978FA566A32}" srcOrd="0" destOrd="1" presId="urn:microsoft.com/office/officeart/2005/8/layout/list1"/>
    <dgm:cxn modelId="{E9494A1A-9534-4C55-BFDA-5DB8422CC446}" type="presOf" srcId="{8976246F-F3B0-4AAE-882F-B4D107DF824D}" destId="{F191104C-2BDE-4FBA-96AE-E978FA566A32}" srcOrd="0" destOrd="0" presId="urn:microsoft.com/office/officeart/2005/8/layout/list1"/>
    <dgm:cxn modelId="{0FA2408E-85DB-4147-A313-7AF2407AD1EE}" srcId="{AC11E5B2-9D1B-4CEA-8787-93B3A572CA17}" destId="{8976246F-F3B0-4AAE-882F-B4D107DF824D}" srcOrd="0" destOrd="0" parTransId="{20F06422-DAA4-4C9E-9A54-0DAEEAF672E2}" sibTransId="{D5412429-D550-4DEB-96FC-FF697C57CA8C}"/>
    <dgm:cxn modelId="{9D91BCB2-6F86-416A-8A4A-7402EE13EAAA}" type="presOf" srcId="{348A5473-0D5C-4A76-ACFD-97DEE8026BE3}" destId="{F191104C-2BDE-4FBA-96AE-E978FA566A32}" srcOrd="0" destOrd="2" presId="urn:microsoft.com/office/officeart/2005/8/layout/list1"/>
    <dgm:cxn modelId="{F881E10E-2379-48D3-9B55-D638CEB761D5}" type="presOf" srcId="{16BD0E0C-ADA1-4445-8BF0-C698A4E279F4}" destId="{9E68C8B4-653B-41CD-8867-6D4B76C4AEDF}" srcOrd="0" destOrd="0"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16369F2A-E8B3-40C0-AEAD-59A28CA19BCC}" type="presParOf" srcId="{2661486B-247C-4E1A-8F02-C344A09BFA1B}" destId="{38BAB1D6-9210-41D9-AB04-72A22BE50FE1}" srcOrd="0" destOrd="0" presId="urn:microsoft.com/office/officeart/2005/8/layout/list1"/>
    <dgm:cxn modelId="{EF7B51C9-5084-4443-B834-0FA0660CF030}" type="presParOf" srcId="{38BAB1D6-9210-41D9-AB04-72A22BE50FE1}" destId="{9A67E940-DC68-49E9-9F76-2A257833123E}" srcOrd="0" destOrd="0" presId="urn:microsoft.com/office/officeart/2005/8/layout/list1"/>
    <dgm:cxn modelId="{61D4F17C-C1D2-4CB7-99ED-F631217D48F4}" type="presParOf" srcId="{38BAB1D6-9210-41D9-AB04-72A22BE50FE1}" destId="{A6EDCFBE-EC3C-4383-9D19-EDF7E94187B5}" srcOrd="1" destOrd="0" presId="urn:microsoft.com/office/officeart/2005/8/layout/list1"/>
    <dgm:cxn modelId="{E0552769-712A-46D2-948D-452B73699AE6}" type="presParOf" srcId="{2661486B-247C-4E1A-8F02-C344A09BFA1B}" destId="{B5923B0E-96F0-466B-A2DE-E64160E8D0EC}" srcOrd="1" destOrd="0" presId="urn:microsoft.com/office/officeart/2005/8/layout/list1"/>
    <dgm:cxn modelId="{498333BD-2C66-4548-A3EB-74C76A413DB7}" type="presParOf" srcId="{2661486B-247C-4E1A-8F02-C344A09BFA1B}" destId="{9E68C8B4-653B-41CD-8867-6D4B76C4AEDF}" srcOrd="2" destOrd="0" presId="urn:microsoft.com/office/officeart/2005/8/layout/list1"/>
    <dgm:cxn modelId="{EFE96628-1652-40F7-9C00-9CAF2B114737}" type="presParOf" srcId="{2661486B-247C-4E1A-8F02-C344A09BFA1B}" destId="{5091387F-5935-4B64-9AC7-9049D59AB1B4}" srcOrd="3" destOrd="0" presId="urn:microsoft.com/office/officeart/2005/8/layout/list1"/>
    <dgm:cxn modelId="{D66C391C-844C-4704-BAEE-1CA83E6E4E60}" type="presParOf" srcId="{2661486B-247C-4E1A-8F02-C344A09BFA1B}" destId="{26D7D6FE-38A6-4A0A-A2AE-05D6E860276D}" srcOrd="4" destOrd="0" presId="urn:microsoft.com/office/officeart/2005/8/layout/list1"/>
    <dgm:cxn modelId="{F0AF3B25-1D1F-403E-ACB3-CB4432317A87}" type="presParOf" srcId="{26D7D6FE-38A6-4A0A-A2AE-05D6E860276D}" destId="{DE9E6EEB-4AF0-4DB7-80FB-A591A75D03FF}" srcOrd="0" destOrd="0" presId="urn:microsoft.com/office/officeart/2005/8/layout/list1"/>
    <dgm:cxn modelId="{ECC5B6F7-AAA8-4C41-A7A1-A3D916DE9248}" type="presParOf" srcId="{26D7D6FE-38A6-4A0A-A2AE-05D6E860276D}" destId="{FCD44274-ECF4-45BF-990A-74DB8DFD38D5}" srcOrd="1" destOrd="0" presId="urn:microsoft.com/office/officeart/2005/8/layout/list1"/>
    <dgm:cxn modelId="{92B04CCD-BA68-4A91-B86A-DBCCCB740773}" type="presParOf" srcId="{2661486B-247C-4E1A-8F02-C344A09BFA1B}" destId="{A63C9A7B-375C-4323-8A88-3A712AA71CB3}" srcOrd="5" destOrd="0" presId="urn:microsoft.com/office/officeart/2005/8/layout/list1"/>
    <dgm:cxn modelId="{65562289-4E56-49F4-B7C6-3B56F21364AA}"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901813-5607-4615-B125-40D39D1A7BB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88191FD6-ABD0-447B-BD7E-5381AD6492B0}">
      <dgm:prSet phldrT="[Tekst]" custT="1"/>
      <dgm:spPr>
        <a:solidFill>
          <a:schemeClr val="tx2">
            <a:lumMod val="50000"/>
          </a:schemeClr>
        </a:solidFill>
      </dgm:spPr>
      <dgm:t>
        <a:bodyPr/>
        <a:lstStyle/>
        <a:p>
          <a:r>
            <a:rPr lang="pl-PL" sz="2800" b="1" dirty="0" smtClean="0"/>
            <a:t>Definicja kryterium </a:t>
          </a:r>
          <a:endParaRPr lang="pl-PL" sz="2800" dirty="0"/>
        </a:p>
      </dgm:t>
    </dgm:pt>
    <dgm:pt modelId="{37624E32-2ADE-4FFA-8DD4-82DBCD98DE84}" type="parTrans" cxnId="{A7674189-0308-42C2-8A55-A02AE09121D9}">
      <dgm:prSet/>
      <dgm:spPr/>
      <dgm:t>
        <a:bodyPr/>
        <a:lstStyle/>
        <a:p>
          <a:endParaRPr lang="pl-PL"/>
        </a:p>
      </dgm:t>
    </dgm:pt>
    <dgm:pt modelId="{DF4A1745-5B53-491D-8269-20FFF83C7D8B}" type="sibTrans" cxnId="{A7674189-0308-42C2-8A55-A02AE09121D9}">
      <dgm:prSet/>
      <dgm:spPr/>
      <dgm:t>
        <a:bodyPr/>
        <a:lstStyle/>
        <a:p>
          <a:endParaRPr lang="pl-PL"/>
        </a:p>
      </dgm:t>
    </dgm:pt>
    <dgm:pt modelId="{C09CAA24-1617-41F1-9C21-DDA238759C99}">
      <dgm:prSet phldrT="[Tekst]" custT="1"/>
      <dgm:spPr/>
      <dgm:t>
        <a:bodyPr/>
        <a:lstStyle/>
        <a:p>
          <a:r>
            <a:rPr lang="pl-PL" sz="2000" dirty="0" smtClean="0"/>
            <a:t>W ramach tego kryterium będzie weryfikowane czy we wniosku                o dofinansowanie zostały wskazane projekty, które są powiązane ze zgłoszonym projektem i które zostały zrealizowane, bądź są                  w trakcie realizacji na terenie danego ZIT, i zostały sfinansowane ze środków publicznych zewnętrznych. </a:t>
          </a:r>
          <a:endParaRPr lang="pl-PL" sz="2000" dirty="0"/>
        </a:p>
      </dgm:t>
    </dgm:pt>
    <dgm:pt modelId="{DE8332AF-B937-4B25-A399-278FEF3B7EB3}" type="parTrans" cxnId="{00289F6E-071C-42B1-A5F5-A01C4F71000C}">
      <dgm:prSet/>
      <dgm:spPr/>
      <dgm:t>
        <a:bodyPr/>
        <a:lstStyle/>
        <a:p>
          <a:endParaRPr lang="pl-PL"/>
        </a:p>
      </dgm:t>
    </dgm:pt>
    <dgm:pt modelId="{404BEDFC-5834-46B1-B214-71A20BD80106}" type="sibTrans" cxnId="{00289F6E-071C-42B1-A5F5-A01C4F71000C}">
      <dgm:prSet/>
      <dgm:spPr/>
      <dgm:t>
        <a:bodyPr/>
        <a:lstStyle/>
        <a:p>
          <a:endParaRPr lang="pl-PL"/>
        </a:p>
      </dgm:t>
    </dgm:pt>
    <dgm:pt modelId="{362587A4-F4DD-4D99-B4FD-D0F887C44543}">
      <dgm:prSet phldrT="[Tekst]" custT="1"/>
      <dgm:spPr/>
      <dgm:t>
        <a:bodyPr/>
        <a:lstStyle/>
        <a:p>
          <a:r>
            <a:rPr lang="pl-PL" sz="2000" dirty="0" smtClean="0"/>
            <a:t>Projekty te mogą polegać na wykorzystaniu efektów realizacji innego projektu, wzmocnieniu trwałości efektów jednego przedsięwzięcia realizacją drugiego, bardziej kompleksowym potraktowaniem problemu m.in. poprzez zaadresowanie projektu do tej samej grupy docelowej, tego samego beneficjenta, tego samego terytorium, uzależnienia realizacji jednego projektu od przeprowadzenia innego przedsięwzięcia itd. </a:t>
          </a:r>
          <a:endParaRPr lang="pl-PL" sz="2000" dirty="0"/>
        </a:p>
      </dgm:t>
    </dgm:pt>
    <dgm:pt modelId="{743C0942-16C9-4DB6-B0E4-CA71CAA2144B}" type="parTrans" cxnId="{DCE44F71-21B3-4AD0-B319-9E89A4BD7B18}">
      <dgm:prSet/>
      <dgm:spPr/>
    </dgm:pt>
    <dgm:pt modelId="{B6D11DD9-D367-4E22-9544-92102E20B38A}" type="sibTrans" cxnId="{DCE44F71-21B3-4AD0-B319-9E89A4BD7B18}">
      <dgm:prSet/>
      <dgm:spPr/>
    </dgm:pt>
    <dgm:pt modelId="{7D636099-4919-4958-9F35-5A2710B5F535}" type="pres">
      <dgm:prSet presAssocID="{D8901813-5607-4615-B125-40D39D1A7BB6}" presName="linear" presStyleCnt="0">
        <dgm:presLayoutVars>
          <dgm:dir/>
          <dgm:animLvl val="lvl"/>
          <dgm:resizeHandles val="exact"/>
        </dgm:presLayoutVars>
      </dgm:prSet>
      <dgm:spPr/>
      <dgm:t>
        <a:bodyPr/>
        <a:lstStyle/>
        <a:p>
          <a:endParaRPr lang="pl-PL"/>
        </a:p>
      </dgm:t>
    </dgm:pt>
    <dgm:pt modelId="{6BE617E5-4597-4CFB-B09E-CB837C4AC7C7}" type="pres">
      <dgm:prSet presAssocID="{88191FD6-ABD0-447B-BD7E-5381AD6492B0}" presName="parentLin" presStyleCnt="0"/>
      <dgm:spPr/>
      <dgm:t>
        <a:bodyPr/>
        <a:lstStyle/>
        <a:p>
          <a:endParaRPr lang="pl-PL"/>
        </a:p>
      </dgm:t>
    </dgm:pt>
    <dgm:pt modelId="{E8C6DCEA-5B7E-48D8-9394-F7024BC8114C}" type="pres">
      <dgm:prSet presAssocID="{88191FD6-ABD0-447B-BD7E-5381AD6492B0}" presName="parentLeftMargin" presStyleLbl="node1" presStyleIdx="0" presStyleCnt="1"/>
      <dgm:spPr/>
      <dgm:t>
        <a:bodyPr/>
        <a:lstStyle/>
        <a:p>
          <a:endParaRPr lang="pl-PL"/>
        </a:p>
      </dgm:t>
    </dgm:pt>
    <dgm:pt modelId="{DE19788E-CB1E-4686-8529-019E14551624}" type="pres">
      <dgm:prSet presAssocID="{88191FD6-ABD0-447B-BD7E-5381AD6492B0}" presName="parentText" presStyleLbl="node1" presStyleIdx="0" presStyleCnt="1" custScaleX="73131" custScaleY="47544" custLinFactX="-20" custLinFactNeighborX="-100000" custLinFactNeighborY="-55061">
        <dgm:presLayoutVars>
          <dgm:chMax val="0"/>
          <dgm:bulletEnabled val="1"/>
        </dgm:presLayoutVars>
      </dgm:prSet>
      <dgm:spPr/>
      <dgm:t>
        <a:bodyPr/>
        <a:lstStyle/>
        <a:p>
          <a:endParaRPr lang="pl-PL"/>
        </a:p>
      </dgm:t>
    </dgm:pt>
    <dgm:pt modelId="{6BA83759-A082-47EE-84F7-30053D68BA96}" type="pres">
      <dgm:prSet presAssocID="{88191FD6-ABD0-447B-BD7E-5381AD6492B0}" presName="negativeSpace" presStyleCnt="0"/>
      <dgm:spPr/>
      <dgm:t>
        <a:bodyPr/>
        <a:lstStyle/>
        <a:p>
          <a:endParaRPr lang="pl-PL"/>
        </a:p>
      </dgm:t>
    </dgm:pt>
    <dgm:pt modelId="{36213A6D-5AD7-47E1-B637-0BB3A3B64CD3}" type="pres">
      <dgm:prSet presAssocID="{88191FD6-ABD0-447B-BD7E-5381AD6492B0}" presName="childText" presStyleLbl="conFgAcc1" presStyleIdx="0" presStyleCnt="1" custLinFactY="-17199" custLinFactNeighborX="1219" custLinFactNeighborY="-100000">
        <dgm:presLayoutVars>
          <dgm:bulletEnabled val="1"/>
        </dgm:presLayoutVars>
      </dgm:prSet>
      <dgm:spPr/>
      <dgm:t>
        <a:bodyPr/>
        <a:lstStyle/>
        <a:p>
          <a:endParaRPr lang="pl-PL"/>
        </a:p>
      </dgm:t>
    </dgm:pt>
  </dgm:ptLst>
  <dgm:cxnLst>
    <dgm:cxn modelId="{15E4422C-0A7C-41A7-826B-D3E119173DF9}" type="presOf" srcId="{88191FD6-ABD0-447B-BD7E-5381AD6492B0}" destId="{E8C6DCEA-5B7E-48D8-9394-F7024BC8114C}" srcOrd="0" destOrd="0" presId="urn:microsoft.com/office/officeart/2005/8/layout/list1"/>
    <dgm:cxn modelId="{2184AFC6-680D-433C-BF1C-A01740D338E5}" type="presOf" srcId="{C09CAA24-1617-41F1-9C21-DDA238759C99}" destId="{36213A6D-5AD7-47E1-B637-0BB3A3B64CD3}" srcOrd="0" destOrd="0" presId="urn:microsoft.com/office/officeart/2005/8/layout/list1"/>
    <dgm:cxn modelId="{A7674189-0308-42C2-8A55-A02AE09121D9}" srcId="{D8901813-5607-4615-B125-40D39D1A7BB6}" destId="{88191FD6-ABD0-447B-BD7E-5381AD6492B0}" srcOrd="0" destOrd="0" parTransId="{37624E32-2ADE-4FFA-8DD4-82DBCD98DE84}" sibTransId="{DF4A1745-5B53-491D-8269-20FFF83C7D8B}"/>
    <dgm:cxn modelId="{2F6FAE45-30A4-48BD-8E33-BA79BD983365}" type="presOf" srcId="{362587A4-F4DD-4D99-B4FD-D0F887C44543}" destId="{36213A6D-5AD7-47E1-B637-0BB3A3B64CD3}" srcOrd="0" destOrd="1" presId="urn:microsoft.com/office/officeart/2005/8/layout/list1"/>
    <dgm:cxn modelId="{30AB61DF-6B86-4938-AE27-85BEFE62D62C}" type="presOf" srcId="{88191FD6-ABD0-447B-BD7E-5381AD6492B0}" destId="{DE19788E-CB1E-4686-8529-019E14551624}" srcOrd="1" destOrd="0" presId="urn:microsoft.com/office/officeart/2005/8/layout/list1"/>
    <dgm:cxn modelId="{DCE44F71-21B3-4AD0-B319-9E89A4BD7B18}" srcId="{88191FD6-ABD0-447B-BD7E-5381AD6492B0}" destId="{362587A4-F4DD-4D99-B4FD-D0F887C44543}" srcOrd="1" destOrd="0" parTransId="{743C0942-16C9-4DB6-B0E4-CA71CAA2144B}" sibTransId="{B6D11DD9-D367-4E22-9544-92102E20B38A}"/>
    <dgm:cxn modelId="{0188A6F7-8F1A-48C5-B1AC-F847DE597AC3}" type="presOf" srcId="{D8901813-5607-4615-B125-40D39D1A7BB6}" destId="{7D636099-4919-4958-9F35-5A2710B5F535}" srcOrd="0" destOrd="0" presId="urn:microsoft.com/office/officeart/2005/8/layout/list1"/>
    <dgm:cxn modelId="{00289F6E-071C-42B1-A5F5-A01C4F71000C}" srcId="{88191FD6-ABD0-447B-BD7E-5381AD6492B0}" destId="{C09CAA24-1617-41F1-9C21-DDA238759C99}" srcOrd="0" destOrd="0" parTransId="{DE8332AF-B937-4B25-A399-278FEF3B7EB3}" sibTransId="{404BEDFC-5834-46B1-B214-71A20BD80106}"/>
    <dgm:cxn modelId="{F96CE5EF-9FCD-416B-B875-ABA036CE7146}" type="presParOf" srcId="{7D636099-4919-4958-9F35-5A2710B5F535}" destId="{6BE617E5-4597-4CFB-B09E-CB837C4AC7C7}" srcOrd="0" destOrd="0" presId="urn:microsoft.com/office/officeart/2005/8/layout/list1"/>
    <dgm:cxn modelId="{7A6ED98E-A794-47C9-84BE-68806859112B}" type="presParOf" srcId="{6BE617E5-4597-4CFB-B09E-CB837C4AC7C7}" destId="{E8C6DCEA-5B7E-48D8-9394-F7024BC8114C}" srcOrd="0" destOrd="0" presId="urn:microsoft.com/office/officeart/2005/8/layout/list1"/>
    <dgm:cxn modelId="{A2AC8689-E66E-48EB-85DA-669212AE72EC}" type="presParOf" srcId="{6BE617E5-4597-4CFB-B09E-CB837C4AC7C7}" destId="{DE19788E-CB1E-4686-8529-019E14551624}" srcOrd="1" destOrd="0" presId="urn:microsoft.com/office/officeart/2005/8/layout/list1"/>
    <dgm:cxn modelId="{6675A454-0C6C-4859-AC97-FC99842627A9}" type="presParOf" srcId="{7D636099-4919-4958-9F35-5A2710B5F535}" destId="{6BA83759-A082-47EE-84F7-30053D68BA96}" srcOrd="1" destOrd="0" presId="urn:microsoft.com/office/officeart/2005/8/layout/list1"/>
    <dgm:cxn modelId="{4F772288-14DE-4FB5-B93B-3E47E7332557}" type="presParOf" srcId="{7D636099-4919-4958-9F35-5A2710B5F535}" destId="{36213A6D-5AD7-47E1-B637-0BB3A3B64CD3}"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9EB52A-0305-44AE-B671-F0D41254EE9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pl-PL"/>
        </a:p>
      </dgm:t>
    </dgm:pt>
    <dgm:pt modelId="{4F47F3D5-32FB-431E-BCB4-D7CB4639981B}">
      <dgm:prSet phldrT="[Tekst]"/>
      <dgm:spPr>
        <a:solidFill>
          <a:schemeClr val="tx2">
            <a:lumMod val="50000"/>
          </a:schemeClr>
        </a:solidFill>
      </dgm:spPr>
      <dgm:t>
        <a:bodyPr/>
        <a:lstStyle/>
        <a:p>
          <a:r>
            <a:rPr lang="pl-PL" b="1" dirty="0" smtClean="0"/>
            <a:t>Definicja kryterium </a:t>
          </a:r>
          <a:endParaRPr lang="pl-PL" dirty="0"/>
        </a:p>
      </dgm:t>
    </dgm:pt>
    <dgm:pt modelId="{81B5E689-F82B-47B1-B377-26ADE0D99DAE}" type="parTrans" cxnId="{F407099C-B3CC-4D94-8759-71F23B76DA72}">
      <dgm:prSet/>
      <dgm:spPr/>
      <dgm:t>
        <a:bodyPr/>
        <a:lstStyle/>
        <a:p>
          <a:endParaRPr lang="pl-PL"/>
        </a:p>
      </dgm:t>
    </dgm:pt>
    <dgm:pt modelId="{4C095125-1476-40A0-BBDA-D37F2C982097}" type="sibTrans" cxnId="{F407099C-B3CC-4D94-8759-71F23B76DA72}">
      <dgm:prSet/>
      <dgm:spPr/>
      <dgm:t>
        <a:bodyPr/>
        <a:lstStyle/>
        <a:p>
          <a:endParaRPr lang="pl-PL"/>
        </a:p>
      </dgm:t>
    </dgm:pt>
    <dgm:pt modelId="{D1CB20E5-8734-4C39-AF6F-A625C8F3ABDF}">
      <dgm:prSet phldrT="[Tekst]"/>
      <dgm:spPr/>
      <dgm:t>
        <a:bodyPr/>
        <a:lstStyle/>
        <a:p>
          <a:r>
            <a:rPr lang="pl-PL" dirty="0" smtClean="0"/>
            <a:t>W ramach tego kryterium będzie sprawdzane czy, projekt otrzymał co najmniej 15% możliwych do uzyskania punktów na tym etapie oceny (</a:t>
          </a:r>
          <a:r>
            <a:rPr lang="pl-PL" b="1" dirty="0" smtClean="0">
              <a:solidFill>
                <a:srgbClr val="FF0000"/>
              </a:solidFill>
            </a:rPr>
            <a:t>5,25 pkt</a:t>
          </a:r>
          <a:r>
            <a:rPr lang="pl-PL" dirty="0" smtClean="0"/>
            <a:t>)</a:t>
          </a:r>
          <a:endParaRPr lang="pl-PL" dirty="0"/>
        </a:p>
      </dgm:t>
    </dgm:pt>
    <dgm:pt modelId="{5BA123B3-D308-458E-8203-EB86256244D2}" type="parTrans" cxnId="{BACA66FA-6158-46A4-931A-D14A6DC713E9}">
      <dgm:prSet/>
      <dgm:spPr/>
      <dgm:t>
        <a:bodyPr/>
        <a:lstStyle/>
        <a:p>
          <a:endParaRPr lang="pl-PL"/>
        </a:p>
      </dgm:t>
    </dgm:pt>
    <dgm:pt modelId="{1B4518B0-FCCD-4E90-AF4F-F80E00376B10}" type="sibTrans" cxnId="{BACA66FA-6158-46A4-931A-D14A6DC713E9}">
      <dgm:prSet/>
      <dgm:spPr/>
      <dgm:t>
        <a:bodyPr/>
        <a:lstStyle/>
        <a:p>
          <a:endParaRPr lang="pl-PL"/>
        </a:p>
      </dgm:t>
    </dgm:pt>
    <dgm:pt modelId="{F9775753-8A03-44AE-99A5-572FE98EBA6F}">
      <dgm:prSet phldrT="[Tekst]"/>
      <dgm:spPr>
        <a:solidFill>
          <a:schemeClr val="tx2">
            <a:lumMod val="50000"/>
          </a:schemeClr>
        </a:solidFill>
      </dgm:spPr>
      <dgm:t>
        <a:bodyPr/>
        <a:lstStyle/>
        <a:p>
          <a:r>
            <a:rPr lang="pl-PL" b="1" dirty="0" smtClean="0"/>
            <a:t>Opis znaczenia kryterium </a:t>
          </a:r>
          <a:endParaRPr lang="pl-PL" dirty="0"/>
        </a:p>
      </dgm:t>
    </dgm:pt>
    <dgm:pt modelId="{964822F2-1551-4AB0-A9CF-E8141568E59B}" type="parTrans" cxnId="{9460A717-9F43-4F1C-A0EE-76C3446A3CE0}">
      <dgm:prSet/>
      <dgm:spPr/>
      <dgm:t>
        <a:bodyPr/>
        <a:lstStyle/>
        <a:p>
          <a:endParaRPr lang="pl-PL"/>
        </a:p>
      </dgm:t>
    </dgm:pt>
    <dgm:pt modelId="{399399C1-2F4F-4425-87AF-384D3A4DF1C6}" type="sibTrans" cxnId="{9460A717-9F43-4F1C-A0EE-76C3446A3CE0}">
      <dgm:prSet/>
      <dgm:spPr/>
      <dgm:t>
        <a:bodyPr/>
        <a:lstStyle/>
        <a:p>
          <a:endParaRPr lang="pl-PL"/>
        </a:p>
      </dgm:t>
    </dgm:pt>
    <dgm:pt modelId="{B3370285-A742-48A4-97A6-CF7FFB69A51C}">
      <dgm:prSet phldrT="[Tekst]"/>
      <dgm:spPr/>
      <dgm:t>
        <a:bodyPr/>
        <a:lstStyle/>
        <a:p>
          <a:r>
            <a:rPr lang="pl-PL" dirty="0" smtClean="0"/>
            <a:t>TAK/NIE</a:t>
          </a:r>
          <a:endParaRPr lang="pl-PL" dirty="0"/>
        </a:p>
      </dgm:t>
    </dgm:pt>
    <dgm:pt modelId="{66735042-A616-42BA-89CB-6EAAA55E097A}" type="parTrans" cxnId="{5C420063-5F14-40A6-8482-E9EC808E8BEC}">
      <dgm:prSet/>
      <dgm:spPr/>
      <dgm:t>
        <a:bodyPr/>
        <a:lstStyle/>
        <a:p>
          <a:endParaRPr lang="pl-PL"/>
        </a:p>
      </dgm:t>
    </dgm:pt>
    <dgm:pt modelId="{4FD5E80A-C656-46AD-A793-1FFFC1848CA4}" type="sibTrans" cxnId="{5C420063-5F14-40A6-8482-E9EC808E8BEC}">
      <dgm:prSet/>
      <dgm:spPr/>
      <dgm:t>
        <a:bodyPr/>
        <a:lstStyle/>
        <a:p>
          <a:endParaRPr lang="pl-PL"/>
        </a:p>
      </dgm:t>
    </dgm:pt>
    <dgm:pt modelId="{B5413946-9DFF-405B-94E6-1BFBA25C922E}">
      <dgm:prSet phldrT="[Tekst]"/>
      <dgm:spPr/>
      <dgm:t>
        <a:bodyPr/>
        <a:lstStyle/>
        <a:p>
          <a:r>
            <a:rPr lang="pl-PL" dirty="0" smtClean="0"/>
            <a:t>Kryterium obligatoryjne (kluczowe) – niespełnienie oznacza odrzucenia wniosku</a:t>
          </a:r>
          <a:endParaRPr lang="pl-PL" dirty="0"/>
        </a:p>
      </dgm:t>
    </dgm:pt>
    <dgm:pt modelId="{E84745C2-C3EC-4096-9434-2894A651D09F}" type="parTrans" cxnId="{45F33D6F-0BF8-4296-8D62-AA912EEE58F5}">
      <dgm:prSet/>
      <dgm:spPr/>
      <dgm:t>
        <a:bodyPr/>
        <a:lstStyle/>
        <a:p>
          <a:endParaRPr lang="pl-PL"/>
        </a:p>
      </dgm:t>
    </dgm:pt>
    <dgm:pt modelId="{88FF4CCF-7731-4BFF-AA14-808A56D20BD0}" type="sibTrans" cxnId="{45F33D6F-0BF8-4296-8D62-AA912EEE58F5}">
      <dgm:prSet/>
      <dgm:spPr/>
      <dgm:t>
        <a:bodyPr/>
        <a:lstStyle/>
        <a:p>
          <a:endParaRPr lang="pl-PL"/>
        </a:p>
      </dgm:t>
    </dgm:pt>
    <dgm:pt modelId="{5B37F077-D944-43FF-AF61-540E5139F9C4}" type="pres">
      <dgm:prSet presAssocID="{369EB52A-0305-44AE-B671-F0D41254EE9E}" presName="linear" presStyleCnt="0">
        <dgm:presLayoutVars>
          <dgm:dir/>
          <dgm:animLvl val="lvl"/>
          <dgm:resizeHandles val="exact"/>
        </dgm:presLayoutVars>
      </dgm:prSet>
      <dgm:spPr/>
      <dgm:t>
        <a:bodyPr/>
        <a:lstStyle/>
        <a:p>
          <a:endParaRPr lang="pl-PL"/>
        </a:p>
      </dgm:t>
    </dgm:pt>
    <dgm:pt modelId="{22FBF7C0-9C13-4845-B629-74F081F47322}" type="pres">
      <dgm:prSet presAssocID="{4F47F3D5-32FB-431E-BCB4-D7CB4639981B}" presName="parentLin" presStyleCnt="0"/>
      <dgm:spPr/>
      <dgm:t>
        <a:bodyPr/>
        <a:lstStyle/>
        <a:p>
          <a:endParaRPr lang="pl-PL"/>
        </a:p>
      </dgm:t>
    </dgm:pt>
    <dgm:pt modelId="{7F32496B-A637-412C-B2A8-153E048FC2A3}" type="pres">
      <dgm:prSet presAssocID="{4F47F3D5-32FB-431E-BCB4-D7CB4639981B}" presName="parentLeftMargin" presStyleLbl="node1" presStyleIdx="0" presStyleCnt="2"/>
      <dgm:spPr/>
      <dgm:t>
        <a:bodyPr/>
        <a:lstStyle/>
        <a:p>
          <a:endParaRPr lang="pl-PL"/>
        </a:p>
      </dgm:t>
    </dgm:pt>
    <dgm:pt modelId="{C176DD39-EFDD-428B-805F-1A01238BAD0C}" type="pres">
      <dgm:prSet presAssocID="{4F47F3D5-32FB-431E-BCB4-D7CB4639981B}" presName="parentText" presStyleLbl="node1" presStyleIdx="0" presStyleCnt="2">
        <dgm:presLayoutVars>
          <dgm:chMax val="0"/>
          <dgm:bulletEnabled val="1"/>
        </dgm:presLayoutVars>
      </dgm:prSet>
      <dgm:spPr/>
      <dgm:t>
        <a:bodyPr/>
        <a:lstStyle/>
        <a:p>
          <a:endParaRPr lang="pl-PL"/>
        </a:p>
      </dgm:t>
    </dgm:pt>
    <dgm:pt modelId="{A8C3DF4F-1AA8-4B1C-8AEF-8EF698307A05}" type="pres">
      <dgm:prSet presAssocID="{4F47F3D5-32FB-431E-BCB4-D7CB4639981B}" presName="negativeSpace" presStyleCnt="0"/>
      <dgm:spPr/>
      <dgm:t>
        <a:bodyPr/>
        <a:lstStyle/>
        <a:p>
          <a:endParaRPr lang="pl-PL"/>
        </a:p>
      </dgm:t>
    </dgm:pt>
    <dgm:pt modelId="{361F29E8-2516-4D26-8726-B7B64CD43233}" type="pres">
      <dgm:prSet presAssocID="{4F47F3D5-32FB-431E-BCB4-D7CB4639981B}" presName="childText" presStyleLbl="conFgAcc1" presStyleIdx="0" presStyleCnt="2">
        <dgm:presLayoutVars>
          <dgm:bulletEnabled val="1"/>
        </dgm:presLayoutVars>
      </dgm:prSet>
      <dgm:spPr/>
      <dgm:t>
        <a:bodyPr/>
        <a:lstStyle/>
        <a:p>
          <a:endParaRPr lang="pl-PL"/>
        </a:p>
      </dgm:t>
    </dgm:pt>
    <dgm:pt modelId="{46855683-6F5F-48E8-B336-0D461F7C60C5}" type="pres">
      <dgm:prSet presAssocID="{4C095125-1476-40A0-BBDA-D37F2C982097}" presName="spaceBetweenRectangles" presStyleCnt="0"/>
      <dgm:spPr/>
      <dgm:t>
        <a:bodyPr/>
        <a:lstStyle/>
        <a:p>
          <a:endParaRPr lang="pl-PL"/>
        </a:p>
      </dgm:t>
    </dgm:pt>
    <dgm:pt modelId="{3035ADF1-B46B-45D5-94E8-D7DD92622F91}" type="pres">
      <dgm:prSet presAssocID="{F9775753-8A03-44AE-99A5-572FE98EBA6F}" presName="parentLin" presStyleCnt="0"/>
      <dgm:spPr/>
      <dgm:t>
        <a:bodyPr/>
        <a:lstStyle/>
        <a:p>
          <a:endParaRPr lang="pl-PL"/>
        </a:p>
      </dgm:t>
    </dgm:pt>
    <dgm:pt modelId="{B3071EC1-899D-4FBD-B74B-BC32E5BC52B8}" type="pres">
      <dgm:prSet presAssocID="{F9775753-8A03-44AE-99A5-572FE98EBA6F}" presName="parentLeftMargin" presStyleLbl="node1" presStyleIdx="0" presStyleCnt="2"/>
      <dgm:spPr/>
      <dgm:t>
        <a:bodyPr/>
        <a:lstStyle/>
        <a:p>
          <a:endParaRPr lang="pl-PL"/>
        </a:p>
      </dgm:t>
    </dgm:pt>
    <dgm:pt modelId="{2D38F825-5927-4837-992D-CAD51DAFE4D9}" type="pres">
      <dgm:prSet presAssocID="{F9775753-8A03-44AE-99A5-572FE98EBA6F}" presName="parentText" presStyleLbl="node1" presStyleIdx="1" presStyleCnt="2">
        <dgm:presLayoutVars>
          <dgm:chMax val="0"/>
          <dgm:bulletEnabled val="1"/>
        </dgm:presLayoutVars>
      </dgm:prSet>
      <dgm:spPr/>
      <dgm:t>
        <a:bodyPr/>
        <a:lstStyle/>
        <a:p>
          <a:endParaRPr lang="pl-PL"/>
        </a:p>
      </dgm:t>
    </dgm:pt>
    <dgm:pt modelId="{FB792FA7-7667-492D-BB25-CC8D36E8EF30}" type="pres">
      <dgm:prSet presAssocID="{F9775753-8A03-44AE-99A5-572FE98EBA6F}" presName="negativeSpace" presStyleCnt="0"/>
      <dgm:spPr/>
      <dgm:t>
        <a:bodyPr/>
        <a:lstStyle/>
        <a:p>
          <a:endParaRPr lang="pl-PL"/>
        </a:p>
      </dgm:t>
    </dgm:pt>
    <dgm:pt modelId="{CE649629-D04F-4C6A-B647-F0EB0256D431}" type="pres">
      <dgm:prSet presAssocID="{F9775753-8A03-44AE-99A5-572FE98EBA6F}" presName="childText" presStyleLbl="conFgAcc1" presStyleIdx="1" presStyleCnt="2">
        <dgm:presLayoutVars>
          <dgm:bulletEnabled val="1"/>
        </dgm:presLayoutVars>
      </dgm:prSet>
      <dgm:spPr/>
      <dgm:t>
        <a:bodyPr/>
        <a:lstStyle/>
        <a:p>
          <a:endParaRPr lang="pl-PL"/>
        </a:p>
      </dgm:t>
    </dgm:pt>
  </dgm:ptLst>
  <dgm:cxnLst>
    <dgm:cxn modelId="{45F33D6F-0BF8-4296-8D62-AA912EEE58F5}" srcId="{F9775753-8A03-44AE-99A5-572FE98EBA6F}" destId="{B5413946-9DFF-405B-94E6-1BFBA25C922E}" srcOrd="1" destOrd="0" parTransId="{E84745C2-C3EC-4096-9434-2894A651D09F}" sibTransId="{88FF4CCF-7731-4BFF-AA14-808A56D20BD0}"/>
    <dgm:cxn modelId="{9460A717-9F43-4F1C-A0EE-76C3446A3CE0}" srcId="{369EB52A-0305-44AE-B671-F0D41254EE9E}" destId="{F9775753-8A03-44AE-99A5-572FE98EBA6F}" srcOrd="1" destOrd="0" parTransId="{964822F2-1551-4AB0-A9CF-E8141568E59B}" sibTransId="{399399C1-2F4F-4425-87AF-384D3A4DF1C6}"/>
    <dgm:cxn modelId="{1ED5BEEE-8314-4786-B0D3-A1289E499302}" type="presOf" srcId="{D1CB20E5-8734-4C39-AF6F-A625C8F3ABDF}" destId="{361F29E8-2516-4D26-8726-B7B64CD43233}" srcOrd="0" destOrd="0" presId="urn:microsoft.com/office/officeart/2005/8/layout/list1"/>
    <dgm:cxn modelId="{14EBD5AD-13AC-4F0B-A886-1DD8C3AE36BD}" type="presOf" srcId="{F9775753-8A03-44AE-99A5-572FE98EBA6F}" destId="{B3071EC1-899D-4FBD-B74B-BC32E5BC52B8}" srcOrd="0" destOrd="0" presId="urn:microsoft.com/office/officeart/2005/8/layout/list1"/>
    <dgm:cxn modelId="{DA30E9CF-2B79-4ACA-9829-3A81FDB787F9}" type="presOf" srcId="{B3370285-A742-48A4-97A6-CF7FFB69A51C}" destId="{CE649629-D04F-4C6A-B647-F0EB0256D431}" srcOrd="0" destOrd="0" presId="urn:microsoft.com/office/officeart/2005/8/layout/list1"/>
    <dgm:cxn modelId="{5C420063-5F14-40A6-8482-E9EC808E8BEC}" srcId="{F9775753-8A03-44AE-99A5-572FE98EBA6F}" destId="{B3370285-A742-48A4-97A6-CF7FFB69A51C}" srcOrd="0" destOrd="0" parTransId="{66735042-A616-42BA-89CB-6EAAA55E097A}" sibTransId="{4FD5E80A-C656-46AD-A793-1FFFC1848CA4}"/>
    <dgm:cxn modelId="{4E6CE8C4-DE5C-4EE0-9124-41EF0B1399D1}" type="presOf" srcId="{369EB52A-0305-44AE-B671-F0D41254EE9E}" destId="{5B37F077-D944-43FF-AF61-540E5139F9C4}" srcOrd="0" destOrd="0" presId="urn:microsoft.com/office/officeart/2005/8/layout/list1"/>
    <dgm:cxn modelId="{43332DCC-9FF0-4425-89A5-2F1B2357C928}" type="presOf" srcId="{4F47F3D5-32FB-431E-BCB4-D7CB4639981B}" destId="{7F32496B-A637-412C-B2A8-153E048FC2A3}" srcOrd="0" destOrd="0" presId="urn:microsoft.com/office/officeart/2005/8/layout/list1"/>
    <dgm:cxn modelId="{2EBC3537-7DB1-470D-89A1-3CD81C431F71}" type="presOf" srcId="{F9775753-8A03-44AE-99A5-572FE98EBA6F}" destId="{2D38F825-5927-4837-992D-CAD51DAFE4D9}" srcOrd="1" destOrd="0" presId="urn:microsoft.com/office/officeart/2005/8/layout/list1"/>
    <dgm:cxn modelId="{BACA66FA-6158-46A4-931A-D14A6DC713E9}" srcId="{4F47F3D5-32FB-431E-BCB4-D7CB4639981B}" destId="{D1CB20E5-8734-4C39-AF6F-A625C8F3ABDF}" srcOrd="0" destOrd="0" parTransId="{5BA123B3-D308-458E-8203-EB86256244D2}" sibTransId="{1B4518B0-FCCD-4E90-AF4F-F80E00376B10}"/>
    <dgm:cxn modelId="{5743EE87-8E6F-407F-9F99-902CFF3FE07B}" type="presOf" srcId="{B5413946-9DFF-405B-94E6-1BFBA25C922E}" destId="{CE649629-D04F-4C6A-B647-F0EB0256D431}" srcOrd="0" destOrd="1" presId="urn:microsoft.com/office/officeart/2005/8/layout/list1"/>
    <dgm:cxn modelId="{A2357B04-F60C-446F-8EAD-6B646670D3FB}" type="presOf" srcId="{4F47F3D5-32FB-431E-BCB4-D7CB4639981B}" destId="{C176DD39-EFDD-428B-805F-1A01238BAD0C}" srcOrd="1" destOrd="0" presId="urn:microsoft.com/office/officeart/2005/8/layout/list1"/>
    <dgm:cxn modelId="{F407099C-B3CC-4D94-8759-71F23B76DA72}" srcId="{369EB52A-0305-44AE-B671-F0D41254EE9E}" destId="{4F47F3D5-32FB-431E-BCB4-D7CB4639981B}" srcOrd="0" destOrd="0" parTransId="{81B5E689-F82B-47B1-B377-26ADE0D99DAE}" sibTransId="{4C095125-1476-40A0-BBDA-D37F2C982097}"/>
    <dgm:cxn modelId="{4B79CC8C-7AC8-436F-B0DC-B3E2A031FF86}" type="presParOf" srcId="{5B37F077-D944-43FF-AF61-540E5139F9C4}" destId="{22FBF7C0-9C13-4845-B629-74F081F47322}" srcOrd="0" destOrd="0" presId="urn:microsoft.com/office/officeart/2005/8/layout/list1"/>
    <dgm:cxn modelId="{7CA251AF-174A-4456-ADF5-D7C0622DEFA2}" type="presParOf" srcId="{22FBF7C0-9C13-4845-B629-74F081F47322}" destId="{7F32496B-A637-412C-B2A8-153E048FC2A3}" srcOrd="0" destOrd="0" presId="urn:microsoft.com/office/officeart/2005/8/layout/list1"/>
    <dgm:cxn modelId="{D861267D-2DE3-48B0-B880-CE23FB4A5FDC}" type="presParOf" srcId="{22FBF7C0-9C13-4845-B629-74F081F47322}" destId="{C176DD39-EFDD-428B-805F-1A01238BAD0C}" srcOrd="1" destOrd="0" presId="urn:microsoft.com/office/officeart/2005/8/layout/list1"/>
    <dgm:cxn modelId="{A03E4C0D-E58D-4BDC-AFC6-1385D961EFE8}" type="presParOf" srcId="{5B37F077-D944-43FF-AF61-540E5139F9C4}" destId="{A8C3DF4F-1AA8-4B1C-8AEF-8EF698307A05}" srcOrd="1" destOrd="0" presId="urn:microsoft.com/office/officeart/2005/8/layout/list1"/>
    <dgm:cxn modelId="{1E04F4EA-B852-48B6-A5DF-CF205D83C4B4}" type="presParOf" srcId="{5B37F077-D944-43FF-AF61-540E5139F9C4}" destId="{361F29E8-2516-4D26-8726-B7B64CD43233}" srcOrd="2" destOrd="0" presId="urn:microsoft.com/office/officeart/2005/8/layout/list1"/>
    <dgm:cxn modelId="{0AC56350-FAD4-4CCE-9AA3-064BA2144C05}" type="presParOf" srcId="{5B37F077-D944-43FF-AF61-540E5139F9C4}" destId="{46855683-6F5F-48E8-B336-0D461F7C60C5}" srcOrd="3" destOrd="0" presId="urn:microsoft.com/office/officeart/2005/8/layout/list1"/>
    <dgm:cxn modelId="{DFEE7E97-7FD0-4E1B-8D12-E3BE48D7621F}" type="presParOf" srcId="{5B37F077-D944-43FF-AF61-540E5139F9C4}" destId="{3035ADF1-B46B-45D5-94E8-D7DD92622F91}" srcOrd="4" destOrd="0" presId="urn:microsoft.com/office/officeart/2005/8/layout/list1"/>
    <dgm:cxn modelId="{36A96875-227E-4B14-8C2C-A8319DF7F0D2}" type="presParOf" srcId="{3035ADF1-B46B-45D5-94E8-D7DD92622F91}" destId="{B3071EC1-899D-4FBD-B74B-BC32E5BC52B8}" srcOrd="0" destOrd="0" presId="urn:microsoft.com/office/officeart/2005/8/layout/list1"/>
    <dgm:cxn modelId="{B24F5CCB-E0F9-4DC1-9EE1-1DD6C4A37873}" type="presParOf" srcId="{3035ADF1-B46B-45D5-94E8-D7DD92622F91}" destId="{2D38F825-5927-4837-992D-CAD51DAFE4D9}" srcOrd="1" destOrd="0" presId="urn:microsoft.com/office/officeart/2005/8/layout/list1"/>
    <dgm:cxn modelId="{BC1F42C6-6258-4EF0-B5C7-A8DD5FFC333D}" type="presParOf" srcId="{5B37F077-D944-43FF-AF61-540E5139F9C4}" destId="{FB792FA7-7667-492D-BB25-CC8D36E8EF30}" srcOrd="5" destOrd="0" presId="urn:microsoft.com/office/officeart/2005/8/layout/list1"/>
    <dgm:cxn modelId="{30F6315A-C99D-467D-9BD0-CDB7EE01A4BF}" type="presParOf" srcId="{5B37F077-D944-43FF-AF61-540E5139F9C4}" destId="{CE649629-D04F-4C6A-B647-F0EB0256D43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9EB52A-0305-44AE-B671-F0D41254EE9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pl-PL"/>
        </a:p>
      </dgm:t>
    </dgm:pt>
    <dgm:pt modelId="{B3370285-A742-48A4-97A6-CF7FFB69A51C}">
      <dgm:prSet phldrT="[Tekst]" custT="1"/>
      <dgm:spPr>
        <a:solidFill>
          <a:schemeClr val="tx2">
            <a:lumMod val="50000"/>
          </a:schemeClr>
        </a:solidFill>
      </dgm:spPr>
      <dgm:t>
        <a:bodyPr/>
        <a:lstStyle/>
        <a:p>
          <a:r>
            <a:rPr lang="pl-PL" sz="3600" dirty="0" smtClean="0"/>
            <a:t>Waga oceny w zakresie zgodności ze Strategią ZIT AJ</a:t>
          </a:r>
          <a:endParaRPr lang="pl-PL" sz="3600" dirty="0"/>
        </a:p>
      </dgm:t>
    </dgm:pt>
    <dgm:pt modelId="{4FD5E80A-C656-46AD-A793-1FFFC1848CA4}" type="sibTrans" cxnId="{5C420063-5F14-40A6-8482-E9EC808E8BEC}">
      <dgm:prSet/>
      <dgm:spPr/>
      <dgm:t>
        <a:bodyPr/>
        <a:lstStyle/>
        <a:p>
          <a:endParaRPr lang="pl-PL"/>
        </a:p>
      </dgm:t>
    </dgm:pt>
    <dgm:pt modelId="{66735042-A616-42BA-89CB-6EAAA55E097A}" type="parTrans" cxnId="{5C420063-5F14-40A6-8482-E9EC808E8BEC}">
      <dgm:prSet/>
      <dgm:spPr/>
      <dgm:t>
        <a:bodyPr/>
        <a:lstStyle/>
        <a:p>
          <a:endParaRPr lang="pl-PL"/>
        </a:p>
      </dgm:t>
    </dgm:pt>
    <dgm:pt modelId="{B5413946-9DFF-405B-94E6-1BFBA25C922E}">
      <dgm:prSet phldrT="[Tekst]" custT="1"/>
      <dgm:spPr/>
      <dgm:t>
        <a:bodyPr/>
        <a:lstStyle/>
        <a:p>
          <a:r>
            <a:rPr lang="pl-PL" sz="2800" dirty="0" smtClean="0"/>
            <a:t>Za spełnianie kryteriów zgodności ze strategią ZIT AJ Wnioskodawca może otrzymać maksymalnie    </a:t>
          </a:r>
          <a:r>
            <a:rPr lang="pl-PL" sz="2800" b="1" dirty="0" smtClean="0">
              <a:solidFill>
                <a:srgbClr val="FF0000"/>
              </a:solidFill>
            </a:rPr>
            <a:t>35 punktów</a:t>
          </a:r>
          <a:endParaRPr lang="pl-PL" sz="2800" b="1" dirty="0">
            <a:solidFill>
              <a:srgbClr val="FF0000"/>
            </a:solidFill>
          </a:endParaRPr>
        </a:p>
      </dgm:t>
    </dgm:pt>
    <dgm:pt modelId="{88FF4CCF-7731-4BFF-AA14-808A56D20BD0}" type="sibTrans" cxnId="{45F33D6F-0BF8-4296-8D62-AA912EEE58F5}">
      <dgm:prSet/>
      <dgm:spPr/>
      <dgm:t>
        <a:bodyPr/>
        <a:lstStyle/>
        <a:p>
          <a:endParaRPr lang="pl-PL"/>
        </a:p>
      </dgm:t>
    </dgm:pt>
    <dgm:pt modelId="{E84745C2-C3EC-4096-9434-2894A651D09F}" type="parTrans" cxnId="{45F33D6F-0BF8-4296-8D62-AA912EEE58F5}">
      <dgm:prSet/>
      <dgm:spPr/>
      <dgm:t>
        <a:bodyPr/>
        <a:lstStyle/>
        <a:p>
          <a:endParaRPr lang="pl-PL"/>
        </a:p>
      </dgm:t>
    </dgm:pt>
    <dgm:pt modelId="{5B37F077-D944-43FF-AF61-540E5139F9C4}" type="pres">
      <dgm:prSet presAssocID="{369EB52A-0305-44AE-B671-F0D41254EE9E}" presName="linear" presStyleCnt="0">
        <dgm:presLayoutVars>
          <dgm:dir/>
          <dgm:animLvl val="lvl"/>
          <dgm:resizeHandles val="exact"/>
        </dgm:presLayoutVars>
      </dgm:prSet>
      <dgm:spPr/>
      <dgm:t>
        <a:bodyPr/>
        <a:lstStyle/>
        <a:p>
          <a:endParaRPr lang="pl-PL"/>
        </a:p>
      </dgm:t>
    </dgm:pt>
    <dgm:pt modelId="{DD60F75A-3431-4AA0-B3D9-5626EA937593}" type="pres">
      <dgm:prSet presAssocID="{B3370285-A742-48A4-97A6-CF7FFB69A51C}" presName="parentLin" presStyleCnt="0"/>
      <dgm:spPr/>
    </dgm:pt>
    <dgm:pt modelId="{5001B97A-2981-4ADD-89A9-B9F08430CA90}" type="pres">
      <dgm:prSet presAssocID="{B3370285-A742-48A4-97A6-CF7FFB69A51C}" presName="parentLeftMargin" presStyleLbl="node1" presStyleIdx="0" presStyleCnt="1"/>
      <dgm:spPr/>
      <dgm:t>
        <a:bodyPr/>
        <a:lstStyle/>
        <a:p>
          <a:endParaRPr lang="pl-PL"/>
        </a:p>
      </dgm:t>
    </dgm:pt>
    <dgm:pt modelId="{16C939BD-A8CC-4AB7-8EB7-26B247A12425}" type="pres">
      <dgm:prSet presAssocID="{B3370285-A742-48A4-97A6-CF7FFB69A51C}" presName="parentText" presStyleLbl="node1" presStyleIdx="0" presStyleCnt="1" custScaleX="109000" custScaleY="101852">
        <dgm:presLayoutVars>
          <dgm:chMax val="0"/>
          <dgm:bulletEnabled val="1"/>
        </dgm:presLayoutVars>
      </dgm:prSet>
      <dgm:spPr/>
      <dgm:t>
        <a:bodyPr/>
        <a:lstStyle/>
        <a:p>
          <a:endParaRPr lang="pl-PL"/>
        </a:p>
      </dgm:t>
    </dgm:pt>
    <dgm:pt modelId="{AB101589-B536-40AB-B401-034A8EA632A8}" type="pres">
      <dgm:prSet presAssocID="{B3370285-A742-48A4-97A6-CF7FFB69A51C}" presName="negativeSpace" presStyleCnt="0"/>
      <dgm:spPr/>
    </dgm:pt>
    <dgm:pt modelId="{410E0C83-F739-4CDA-ACEA-440E1FC081C9}" type="pres">
      <dgm:prSet presAssocID="{B3370285-A742-48A4-97A6-CF7FFB69A51C}" presName="childText" presStyleLbl="conFgAcc1" presStyleIdx="0" presStyleCnt="1" custScaleY="160974" custLinFactNeighborX="455" custLinFactNeighborY="-3846">
        <dgm:presLayoutVars>
          <dgm:bulletEnabled val="1"/>
        </dgm:presLayoutVars>
      </dgm:prSet>
      <dgm:spPr/>
      <dgm:t>
        <a:bodyPr/>
        <a:lstStyle/>
        <a:p>
          <a:endParaRPr lang="pl-PL"/>
        </a:p>
      </dgm:t>
    </dgm:pt>
  </dgm:ptLst>
  <dgm:cxnLst>
    <dgm:cxn modelId="{45F33D6F-0BF8-4296-8D62-AA912EEE58F5}" srcId="{B3370285-A742-48A4-97A6-CF7FFB69A51C}" destId="{B5413946-9DFF-405B-94E6-1BFBA25C922E}" srcOrd="0" destOrd="0" parTransId="{E84745C2-C3EC-4096-9434-2894A651D09F}" sibTransId="{88FF4CCF-7731-4BFF-AA14-808A56D20BD0}"/>
    <dgm:cxn modelId="{5C420063-5F14-40A6-8482-E9EC808E8BEC}" srcId="{369EB52A-0305-44AE-B671-F0D41254EE9E}" destId="{B3370285-A742-48A4-97A6-CF7FFB69A51C}" srcOrd="0" destOrd="0" parTransId="{66735042-A616-42BA-89CB-6EAAA55E097A}" sibTransId="{4FD5E80A-C656-46AD-A793-1FFFC1848CA4}"/>
    <dgm:cxn modelId="{34E607B0-0E7F-41FC-9C11-4DE1A888740A}" type="presOf" srcId="{B3370285-A742-48A4-97A6-CF7FFB69A51C}" destId="{5001B97A-2981-4ADD-89A9-B9F08430CA90}" srcOrd="0" destOrd="0" presId="urn:microsoft.com/office/officeart/2005/8/layout/list1"/>
    <dgm:cxn modelId="{19C7A6B6-3DA8-415E-ABD2-4DF50432D628}" type="presOf" srcId="{369EB52A-0305-44AE-B671-F0D41254EE9E}" destId="{5B37F077-D944-43FF-AF61-540E5139F9C4}" srcOrd="0" destOrd="0" presId="urn:microsoft.com/office/officeart/2005/8/layout/list1"/>
    <dgm:cxn modelId="{73AEEB00-F81E-47A0-A181-5189A1015EAD}" type="presOf" srcId="{B3370285-A742-48A4-97A6-CF7FFB69A51C}" destId="{16C939BD-A8CC-4AB7-8EB7-26B247A12425}" srcOrd="1" destOrd="0" presId="urn:microsoft.com/office/officeart/2005/8/layout/list1"/>
    <dgm:cxn modelId="{7921A3C1-B768-405E-873E-81FF22F2C382}" type="presOf" srcId="{B5413946-9DFF-405B-94E6-1BFBA25C922E}" destId="{410E0C83-F739-4CDA-ACEA-440E1FC081C9}" srcOrd="0" destOrd="0" presId="urn:microsoft.com/office/officeart/2005/8/layout/list1"/>
    <dgm:cxn modelId="{00417C9F-49CD-4EB8-9283-E62CFF4E8794}" type="presParOf" srcId="{5B37F077-D944-43FF-AF61-540E5139F9C4}" destId="{DD60F75A-3431-4AA0-B3D9-5626EA937593}" srcOrd="0" destOrd="0" presId="urn:microsoft.com/office/officeart/2005/8/layout/list1"/>
    <dgm:cxn modelId="{E017D422-672A-462C-9214-E1E15898FE42}" type="presParOf" srcId="{DD60F75A-3431-4AA0-B3D9-5626EA937593}" destId="{5001B97A-2981-4ADD-89A9-B9F08430CA90}" srcOrd="0" destOrd="0" presId="urn:microsoft.com/office/officeart/2005/8/layout/list1"/>
    <dgm:cxn modelId="{2F867833-076E-4E4B-9A11-32FD1392B611}" type="presParOf" srcId="{DD60F75A-3431-4AA0-B3D9-5626EA937593}" destId="{16C939BD-A8CC-4AB7-8EB7-26B247A12425}" srcOrd="1" destOrd="0" presId="urn:microsoft.com/office/officeart/2005/8/layout/list1"/>
    <dgm:cxn modelId="{16A50922-BE55-4C8F-A354-98AF6ABC3A23}" type="presParOf" srcId="{5B37F077-D944-43FF-AF61-540E5139F9C4}" destId="{AB101589-B536-40AB-B401-034A8EA632A8}" srcOrd="1" destOrd="0" presId="urn:microsoft.com/office/officeart/2005/8/layout/list1"/>
    <dgm:cxn modelId="{CCE20358-A4AB-4096-B41B-BE38978498D6}" type="presParOf" srcId="{5B37F077-D944-43FF-AF61-540E5139F9C4}" destId="{410E0C83-F739-4CDA-ACEA-440E1FC081C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8C8B4-653B-41CD-8867-6D4B76C4AEDF}">
      <dsp:nvSpPr>
        <dsp:cNvPr id="0" name=""/>
        <dsp:cNvSpPr/>
      </dsp:nvSpPr>
      <dsp:spPr>
        <a:xfrm>
          <a:off x="0" y="539727"/>
          <a:ext cx="9144000" cy="158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33248" rIns="709676" bIns="113792" numCol="1" spcCol="1270" anchor="t" anchorCtr="0">
          <a:noAutofit/>
        </a:bodyPr>
        <a:lstStyle/>
        <a:p>
          <a:pPr marL="171450" lvl="1" indent="-171450" algn="l" defTabSz="711200">
            <a:lnSpc>
              <a:spcPct val="90000"/>
            </a:lnSpc>
            <a:spcBef>
              <a:spcPct val="0"/>
            </a:spcBef>
            <a:spcAft>
              <a:spcPct val="15000"/>
            </a:spcAft>
            <a:buChar char="••"/>
          </a:pPr>
          <a:r>
            <a:rPr lang="pl-PL" sz="1600" kern="1200" dirty="0" smtClean="0"/>
            <a:t>Weryfikowany będzie faktyczny wpływ przedsięwzięcia na minimalizację negatywnych zjawisk  opisanych w  Strategii ZIT AJ oraz faktyczny wpływ projektu na realizację zamierzeń strategicznych ZIT AJ. Sprawdzana  będzie zbieżność zapisów dokumentacji aplikacyjnej z zapisami Strategii ZIT AJ. Ocena w tym aspekcie będzie opisowa i będzie zawierała szczegółowe  uzasadnienie dla przyznanej liczby punktów.</a:t>
          </a:r>
          <a:endParaRPr lang="pl-PL" sz="1600" kern="1200" dirty="0"/>
        </a:p>
      </dsp:txBody>
      <dsp:txXfrm>
        <a:off x="0" y="539727"/>
        <a:ext cx="9144000" cy="1587600"/>
      </dsp:txXfrm>
    </dsp:sp>
    <dsp:sp modelId="{A6EDCFBE-EC3C-4383-9D19-EDF7E94187B5}">
      <dsp:nvSpPr>
        <dsp:cNvPr id="0" name=""/>
        <dsp:cNvSpPr/>
      </dsp:nvSpPr>
      <dsp:spPr>
        <a:xfrm>
          <a:off x="457200" y="109869"/>
          <a:ext cx="6400800" cy="666018"/>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422400">
            <a:lnSpc>
              <a:spcPct val="90000"/>
            </a:lnSpc>
            <a:spcBef>
              <a:spcPct val="0"/>
            </a:spcBef>
            <a:spcAft>
              <a:spcPct val="35000"/>
            </a:spcAft>
          </a:pPr>
          <a:r>
            <a:rPr lang="pl-PL" sz="3200" b="1" kern="1200" dirty="0" smtClean="0"/>
            <a:t>Definicja kryterium </a:t>
          </a:r>
          <a:endParaRPr lang="pl-PL" sz="3200" kern="1200" dirty="0"/>
        </a:p>
      </dsp:txBody>
      <dsp:txXfrm>
        <a:off x="489712" y="142381"/>
        <a:ext cx="6335776" cy="600994"/>
      </dsp:txXfrm>
    </dsp:sp>
    <dsp:sp modelId="{F191104C-2BDE-4FBA-96AE-E978FA566A32}">
      <dsp:nvSpPr>
        <dsp:cNvPr id="0" name=""/>
        <dsp:cNvSpPr/>
      </dsp:nvSpPr>
      <dsp:spPr>
        <a:xfrm>
          <a:off x="0" y="2677002"/>
          <a:ext cx="9144000" cy="146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33248" rIns="709676" bIns="113792" numCol="1" spcCol="1270" anchor="t" anchorCtr="0">
          <a:noAutofit/>
        </a:bodyPr>
        <a:lstStyle/>
        <a:p>
          <a:pPr marL="171450" lvl="1" indent="-171450" algn="l" defTabSz="711200">
            <a:lnSpc>
              <a:spcPct val="90000"/>
            </a:lnSpc>
            <a:spcBef>
              <a:spcPct val="0"/>
            </a:spcBef>
            <a:spcAft>
              <a:spcPct val="15000"/>
            </a:spcAft>
            <a:buChar char="••"/>
          </a:pPr>
          <a:r>
            <a:rPr lang="pl-PL" sz="1600" kern="1200" dirty="0" smtClean="0"/>
            <a:t>Kryterium punktowe</a:t>
          </a:r>
          <a:endParaRPr lang="pl-PL" sz="1600" kern="1200" dirty="0"/>
        </a:p>
        <a:p>
          <a:pPr marL="171450" lvl="1" indent="-171450" algn="l" defTabSz="711200">
            <a:lnSpc>
              <a:spcPct val="90000"/>
            </a:lnSpc>
            <a:spcBef>
              <a:spcPct val="0"/>
            </a:spcBef>
            <a:spcAft>
              <a:spcPct val="15000"/>
            </a:spcAft>
            <a:buChar char="••"/>
          </a:pPr>
          <a:r>
            <a:rPr lang="pl-PL" sz="1600" kern="1200" dirty="0" smtClean="0"/>
            <a:t>skala punktowa od 0 do 17,5</a:t>
          </a:r>
          <a:endParaRPr lang="pl-PL" sz="1600" kern="1200" dirty="0"/>
        </a:p>
        <a:p>
          <a:pPr marL="171450" lvl="1" indent="-171450" algn="l" defTabSz="711200">
            <a:lnSpc>
              <a:spcPct val="90000"/>
            </a:lnSpc>
            <a:spcBef>
              <a:spcPct val="0"/>
            </a:spcBef>
            <a:spcAft>
              <a:spcPct val="15000"/>
            </a:spcAft>
            <a:buChar char="••"/>
          </a:pPr>
          <a:r>
            <a:rPr lang="pl-PL" sz="1600" kern="1200" dirty="0" smtClean="0"/>
            <a:t>0 punktów nie oznacza odrzucenia wniosku</a:t>
          </a:r>
          <a:endParaRPr lang="pl-PL" sz="1600" kern="1200" dirty="0"/>
        </a:p>
        <a:p>
          <a:pPr marL="171450" lvl="1" indent="-171450" algn="l" defTabSz="711200">
            <a:lnSpc>
              <a:spcPct val="90000"/>
            </a:lnSpc>
            <a:spcBef>
              <a:spcPct val="0"/>
            </a:spcBef>
            <a:spcAft>
              <a:spcPct val="15000"/>
            </a:spcAft>
            <a:buChar char="••"/>
          </a:pPr>
          <a:endParaRPr lang="pl-PL" sz="1600" kern="1200" dirty="0"/>
        </a:p>
      </dsp:txBody>
      <dsp:txXfrm>
        <a:off x="0" y="2677002"/>
        <a:ext cx="9144000" cy="1461600"/>
      </dsp:txXfrm>
    </dsp:sp>
    <dsp:sp modelId="{FCD44274-ECF4-45BF-990A-74DB8DFD38D5}">
      <dsp:nvSpPr>
        <dsp:cNvPr id="0" name=""/>
        <dsp:cNvSpPr/>
      </dsp:nvSpPr>
      <dsp:spPr>
        <a:xfrm>
          <a:off x="457200" y="2213727"/>
          <a:ext cx="6400800" cy="699435"/>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066800">
            <a:lnSpc>
              <a:spcPct val="90000"/>
            </a:lnSpc>
            <a:spcBef>
              <a:spcPct val="0"/>
            </a:spcBef>
            <a:spcAft>
              <a:spcPct val="35000"/>
            </a:spcAft>
          </a:pPr>
          <a:r>
            <a:rPr lang="pl-PL" sz="2400" b="1" kern="1200" dirty="0" smtClean="0"/>
            <a:t>Opis znaczenia kryterium </a:t>
          </a:r>
          <a:endParaRPr lang="pl-PL" sz="2400" kern="1200" dirty="0"/>
        </a:p>
      </dsp:txBody>
      <dsp:txXfrm>
        <a:off x="491344" y="2247871"/>
        <a:ext cx="6332512" cy="6311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11E651-0328-44B1-A099-24B6C26F7631}" type="datetimeFigureOut">
              <a:rPr lang="pl-PL" smtClean="0"/>
              <a:pPr/>
              <a:t>2016-10-11</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E9112E-5992-4055-9AE3-9B795A5D6268}" type="slidenum">
              <a:rPr lang="pl-PL" smtClean="0"/>
              <a:pPr/>
              <a:t>‹#›</a:t>
            </a:fld>
            <a:endParaRPr lang="pl-PL"/>
          </a:p>
        </p:txBody>
      </p:sp>
    </p:spTree>
    <p:extLst>
      <p:ext uri="{BB962C8B-B14F-4D97-AF65-F5344CB8AC3E}">
        <p14:creationId xmlns:p14="http://schemas.microsoft.com/office/powerpoint/2010/main" val="2928232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43000" y="685800"/>
            <a:ext cx="4572000" cy="3429000"/>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4</a:t>
            </a:fld>
            <a:endParaRPr lang="pl-PL"/>
          </a:p>
        </p:txBody>
      </p:sp>
    </p:spTree>
    <p:extLst>
      <p:ext uri="{BB962C8B-B14F-4D97-AF65-F5344CB8AC3E}">
        <p14:creationId xmlns:p14="http://schemas.microsoft.com/office/powerpoint/2010/main" val="3672296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9</a:t>
            </a:fld>
            <a:endParaRPr lang="pl-PL"/>
          </a:p>
        </p:txBody>
      </p:sp>
    </p:spTree>
    <p:extLst>
      <p:ext uri="{BB962C8B-B14F-4D97-AF65-F5344CB8AC3E}">
        <p14:creationId xmlns:p14="http://schemas.microsoft.com/office/powerpoint/2010/main" val="2261661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11</a:t>
            </a:fld>
            <a:endParaRPr lang="pl-PL"/>
          </a:p>
        </p:txBody>
      </p:sp>
    </p:spTree>
    <p:extLst>
      <p:ext uri="{BB962C8B-B14F-4D97-AF65-F5344CB8AC3E}">
        <p14:creationId xmlns:p14="http://schemas.microsoft.com/office/powerpoint/2010/main" val="230351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13</a:t>
            </a:fld>
            <a:endParaRPr lang="pl-PL"/>
          </a:p>
        </p:txBody>
      </p:sp>
    </p:spTree>
    <p:extLst>
      <p:ext uri="{BB962C8B-B14F-4D97-AF65-F5344CB8AC3E}">
        <p14:creationId xmlns:p14="http://schemas.microsoft.com/office/powerpoint/2010/main" val="1095041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2016-10-11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1324912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2016-10-11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882872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2016-10-11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360464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999283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08027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66538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69449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144850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11857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32061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0856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2016-10-11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436975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511789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971616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15015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80288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066628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233109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371085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5988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9411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85786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pPr/>
              <a:t>2016-10-11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285909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9947356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839356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874713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751251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9462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2369831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628008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5121658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5163705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02545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pPr/>
              <a:t>2016-10-11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4184550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62327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376853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0152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1690960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0044383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264262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7204686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2837332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568813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38214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pPr/>
              <a:t>2016-10-11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5692878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906199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010649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011822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428478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54593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3122016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272930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943713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074862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96563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pPr/>
              <a:t>2016-10-11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6599124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1317376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810152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5908290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132835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397247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423098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576949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143301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286751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549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pPr/>
              <a:t>2016-10-11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9976325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005046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194474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350486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0791841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6020390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05987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296767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75423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pPr/>
              <a:t>2016-10-11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40574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pPr/>
              <a:t>2016-10-11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572862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pPr/>
              <a:t>2016-10-11</a:t>
            </a:fld>
            <a:endParaRPr lang="pl-PL"/>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pPr/>
              <a:t>‹#›</a:t>
            </a:fld>
            <a:endParaRPr lang="pl-PL"/>
          </a:p>
        </p:txBody>
      </p:sp>
    </p:spTree>
    <p:extLst>
      <p:ext uri="{BB962C8B-B14F-4D97-AF65-F5344CB8AC3E}">
        <p14:creationId xmlns:p14="http://schemas.microsoft.com/office/powerpoint/2010/main" val="4119850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521551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5212577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6627820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63843112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61431066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2016-10-11</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83128132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4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4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zitaj.jeleniagora.pl/" TargetMode="External"/><Relationship Id="rId2" Type="http://schemas.openxmlformats.org/officeDocument/2006/relationships/image" Target="../media/image3.png"/><Relationship Id="rId1" Type="http://schemas.openxmlformats.org/officeDocument/2006/relationships/slideLayout" Target="../slideLayouts/slideLayout57.xml"/><Relationship Id="rId5" Type="http://schemas.openxmlformats.org/officeDocument/2006/relationships/image" Target="../media/image4.png"/><Relationship Id="rId4" Type="http://schemas.openxmlformats.org/officeDocument/2006/relationships/hyperlink" Target="mailto:zitaj@jeleniagora.p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60650"/>
            <a:ext cx="4680520" cy="469169"/>
          </a:xfrm>
          <a:prstGeom prst="rect">
            <a:avLst/>
          </a:prstGeom>
        </p:spPr>
      </p:pic>
      <p:sp>
        <p:nvSpPr>
          <p:cNvPr id="7" name="Tytuł 2"/>
          <p:cNvSpPr txBox="1">
            <a:spLocks/>
          </p:cNvSpPr>
          <p:nvPr/>
        </p:nvSpPr>
        <p:spPr>
          <a:xfrm>
            <a:off x="785733" y="2852936"/>
            <a:ext cx="7772400" cy="106155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l-PL" sz="4000" b="1" dirty="0" smtClean="0">
                <a:latin typeface="Verdana" panose="020B0604030504040204" pitchFamily="34" charset="0"/>
                <a:ea typeface="Verdana" panose="020B0604030504040204" pitchFamily="34" charset="0"/>
                <a:cs typeface="Verdana" panose="020B0604030504040204" pitchFamily="34" charset="0"/>
              </a:rPr>
              <a:t>Zintegrowane Inwestycje Terytorialne Aglomeracji Jeleniogórskiej</a:t>
            </a:r>
            <a:endParaRPr lang="pl-PL" sz="40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Prostokąt 2"/>
          <p:cNvSpPr/>
          <p:nvPr/>
        </p:nvSpPr>
        <p:spPr>
          <a:xfrm>
            <a:off x="1619673" y="4437112"/>
            <a:ext cx="6938460" cy="830997"/>
          </a:xfrm>
          <a:prstGeom prst="rect">
            <a:avLst/>
          </a:prstGeom>
        </p:spPr>
        <p:txBody>
          <a:bodyPr wrap="square">
            <a:spAutoFit/>
          </a:bodyPr>
          <a:lstStyle/>
          <a:p>
            <a:pPr algn="r"/>
            <a:r>
              <a:rPr lang="pl-PL" sz="2400" dirty="0">
                <a:latin typeface="+mj-lt"/>
              </a:rPr>
              <a:t>Wydział Zarządzania Zintegrowanymi Inwestycjami Terytorialnymi Aglomeracji Jeleniogórskiej</a:t>
            </a:r>
          </a:p>
        </p:txBody>
      </p:sp>
    </p:spTree>
    <p:extLst>
      <p:ext uri="{BB962C8B-B14F-4D97-AF65-F5344CB8AC3E}">
        <p14:creationId xmlns:p14="http://schemas.microsoft.com/office/powerpoint/2010/main" val="3405491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3100" b="1" dirty="0" smtClean="0"/>
              <a:t>KRYTERIUM </a:t>
            </a:r>
            <a:r>
              <a:rPr lang="pl-PL" sz="3100" b="1" dirty="0"/>
              <a:t>NR </a:t>
            </a:r>
            <a:r>
              <a:rPr lang="pl-PL" sz="3100" b="1" dirty="0" smtClean="0"/>
              <a:t>2</a:t>
            </a:r>
            <a:r>
              <a:rPr lang="pl-PL" sz="3100" dirty="0"/>
              <a:t/>
            </a:r>
            <a:br>
              <a:rPr lang="pl-PL" sz="3100" dirty="0"/>
            </a:br>
            <a:r>
              <a:rPr lang="pl-PL" sz="3100" b="1" dirty="0"/>
              <a:t>Wpływ realizacji projektu na realizację wartości docelowej wskaźników monitoringu </a:t>
            </a:r>
            <a:r>
              <a:rPr lang="pl-PL" sz="3100" b="1" dirty="0" smtClean="0"/>
              <a:t/>
            </a:r>
            <a:br>
              <a:rPr lang="pl-PL" sz="3100" b="1" dirty="0" smtClean="0"/>
            </a:br>
            <a:r>
              <a:rPr lang="pl-PL" sz="3100" b="1" dirty="0" smtClean="0"/>
              <a:t>realizacji </a:t>
            </a:r>
            <a:r>
              <a:rPr lang="pl-PL" sz="3100" b="1" dirty="0"/>
              <a:t>celów Strategii ZIT </a:t>
            </a:r>
            <a:r>
              <a:rPr lang="pl-PL" sz="2200" b="1" dirty="0"/>
              <a:t/>
            </a:r>
            <a:br>
              <a:rPr lang="pl-PL" sz="2200" b="1" dirty="0"/>
            </a:br>
            <a:r>
              <a:rPr lang="pl-PL" sz="2200" dirty="0"/>
              <a:t/>
            </a:r>
            <a:br>
              <a:rPr lang="pl-PL" sz="2200" dirty="0"/>
            </a:br>
            <a:endParaRPr lang="pl-PL" sz="22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1578818726"/>
              </p:ext>
            </p:extLst>
          </p:nvPr>
        </p:nvGraphicFramePr>
        <p:xfrm>
          <a:off x="0" y="2708920"/>
          <a:ext cx="9144000"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2463" y="260648"/>
            <a:ext cx="46815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662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lvl="1" algn="ctr">
              <a:buNone/>
            </a:pPr>
            <a:endParaRPr lang="pl-PL" sz="2200" dirty="0" smtClean="0"/>
          </a:p>
          <a:p>
            <a:pPr lvl="0" algn="ctr">
              <a:buNone/>
            </a:pPr>
            <a:endParaRPr lang="pl-PL" sz="22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2" name="pole tekstowe 1"/>
          <p:cNvSpPr txBox="1"/>
          <p:nvPr/>
        </p:nvSpPr>
        <p:spPr>
          <a:xfrm>
            <a:off x="535174" y="1052736"/>
            <a:ext cx="7560840" cy="769441"/>
          </a:xfrm>
          <a:prstGeom prst="rect">
            <a:avLst/>
          </a:prstGeom>
          <a:noFill/>
        </p:spPr>
        <p:txBody>
          <a:bodyPr wrap="square" rtlCol="0">
            <a:spAutoFit/>
          </a:bodyPr>
          <a:lstStyle/>
          <a:p>
            <a:pPr algn="ctr"/>
            <a:endParaRPr lang="pl-PL" sz="2200" dirty="0" smtClean="0">
              <a:solidFill>
                <a:prstClr val="black"/>
              </a:solidFill>
            </a:endParaRPr>
          </a:p>
          <a:p>
            <a:pPr algn="ctr"/>
            <a:endParaRPr lang="pl-PL" sz="2200" dirty="0">
              <a:solidFill>
                <a:prstClr val="black"/>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818569722"/>
              </p:ext>
            </p:extLst>
          </p:nvPr>
        </p:nvGraphicFramePr>
        <p:xfrm>
          <a:off x="0" y="908720"/>
          <a:ext cx="9108504" cy="2520280"/>
        </p:xfrm>
        <a:graphic>
          <a:graphicData uri="http://schemas.openxmlformats.org/drawingml/2006/table">
            <a:tbl>
              <a:tblPr firstRow="1" firstCol="1" bandRow="1">
                <a:tableStyleId>{5C22544A-7EE6-4342-B048-85BDC9FD1C3A}</a:tableStyleId>
              </a:tblPr>
              <a:tblGrid>
                <a:gridCol w="2555776"/>
                <a:gridCol w="6552728"/>
              </a:tblGrid>
              <a:tr h="2520280">
                <a:tc>
                  <a:txBody>
                    <a:bodyPr/>
                    <a:lstStyle/>
                    <a:p>
                      <a:pPr algn="ctr">
                        <a:lnSpc>
                          <a:spcPct val="150000"/>
                        </a:lnSpc>
                        <a:spcBef>
                          <a:spcPts val="1000"/>
                        </a:spcBef>
                        <a:spcAft>
                          <a:spcPts val="0"/>
                        </a:spcAft>
                      </a:pPr>
                      <a:r>
                        <a:rPr lang="pl-PL" sz="1800" b="1" kern="1200" dirty="0" smtClean="0">
                          <a:solidFill>
                            <a:schemeClr val="lt1"/>
                          </a:solidFill>
                          <a:effectLst/>
                          <a:latin typeface="+mn-lt"/>
                          <a:ea typeface="+mn-ea"/>
                          <a:cs typeface="+mn-cs"/>
                        </a:rPr>
                        <a:t>Wyszczególnienie</a:t>
                      </a:r>
                      <a:endParaRPr lang="pl-PL" sz="1800" b="1" kern="1200" dirty="0">
                        <a:solidFill>
                          <a:schemeClr val="lt1"/>
                        </a:solidFill>
                        <a:effectLst/>
                        <a:latin typeface="+mn-lt"/>
                        <a:ea typeface="+mn-ea"/>
                        <a:cs typeface="+mn-cs"/>
                      </a:endParaRPr>
                    </a:p>
                  </a:txBody>
                  <a:tcPr marL="58205" marR="58205" marT="0" marB="0" anchor="ctr">
                    <a:solidFill>
                      <a:schemeClr val="tx2">
                        <a:lumMod val="50000"/>
                      </a:schemeClr>
                    </a:solidFill>
                  </a:tcPr>
                </a:tc>
                <a:tc>
                  <a:txBody>
                    <a:bodyPr/>
                    <a:lstStyle/>
                    <a:p>
                      <a:pPr marL="0" algn="ctr" defTabSz="914400" rtl="0" eaLnBrk="1" latinLnBrk="0" hangingPunct="1">
                        <a:lnSpc>
                          <a:spcPct val="100000"/>
                        </a:lnSpc>
                        <a:spcBef>
                          <a:spcPts val="1000"/>
                        </a:spcBef>
                        <a:spcAft>
                          <a:spcPts val="1000"/>
                        </a:spcAft>
                      </a:pPr>
                      <a:r>
                        <a:rPr lang="pl-PL" sz="1800" b="1" kern="1200" dirty="0" smtClean="0">
                          <a:solidFill>
                            <a:schemeClr val="lt1"/>
                          </a:solidFill>
                          <a:effectLst/>
                          <a:latin typeface="+mn-lt"/>
                          <a:ea typeface="+mn-ea"/>
                          <a:cs typeface="+mn-cs"/>
                        </a:rPr>
                        <a:t>Liczba wspartych obiektów,</a:t>
                      </a:r>
                      <a:r>
                        <a:rPr lang="pl-PL" sz="1800" b="1" kern="1200" baseline="0" dirty="0" smtClean="0">
                          <a:solidFill>
                            <a:schemeClr val="lt1"/>
                          </a:solidFill>
                          <a:effectLst/>
                          <a:latin typeface="+mn-lt"/>
                          <a:ea typeface="+mn-ea"/>
                          <a:cs typeface="+mn-cs"/>
                        </a:rPr>
                        <a:t> w których realizowane są usługi społeczne, w tym usługi  opiekuńcze i bytowe</a:t>
                      </a:r>
                      <a:endParaRPr lang="pl-PL" sz="1800" b="1" kern="1200" dirty="0" smtClean="0">
                        <a:solidFill>
                          <a:schemeClr val="lt1"/>
                        </a:solidFill>
                        <a:effectLst/>
                        <a:latin typeface="+mn-lt"/>
                        <a:ea typeface="+mn-ea"/>
                        <a:cs typeface="+mn-cs"/>
                      </a:endParaRPr>
                    </a:p>
                  </a:txBody>
                  <a:tcPr marL="58205" marR="58205" marT="0" marB="0" anchor="ctr">
                    <a:solidFill>
                      <a:schemeClr val="tx2">
                        <a:lumMod val="50000"/>
                      </a:schemeClr>
                    </a:solidFill>
                  </a:tcPr>
                </a:tc>
              </a:tr>
            </a:tbl>
          </a:graphicData>
        </a:graphic>
      </p:graphicFrame>
      <p:graphicFrame>
        <p:nvGraphicFramePr>
          <p:cNvPr id="7" name="Tabela 6"/>
          <p:cNvGraphicFramePr>
            <a:graphicFrameLocks noGrp="1"/>
          </p:cNvGraphicFramePr>
          <p:nvPr>
            <p:extLst>
              <p:ext uri="{D42A27DB-BD31-4B8C-83A1-F6EECF244321}">
                <p14:modId xmlns:p14="http://schemas.microsoft.com/office/powerpoint/2010/main" val="1367611188"/>
              </p:ext>
            </p:extLst>
          </p:nvPr>
        </p:nvGraphicFramePr>
        <p:xfrm>
          <a:off x="0" y="2852936"/>
          <a:ext cx="9108504" cy="3903173"/>
        </p:xfrm>
        <a:graphic>
          <a:graphicData uri="http://schemas.openxmlformats.org/drawingml/2006/table">
            <a:tbl>
              <a:tblPr firstRow="1" firstCol="1" bandRow="1">
                <a:tableStyleId>{5C22544A-7EE6-4342-B048-85BDC9FD1C3A}</a:tableStyleId>
              </a:tblPr>
              <a:tblGrid>
                <a:gridCol w="2545855"/>
                <a:gridCol w="6562649"/>
              </a:tblGrid>
              <a:tr h="659462">
                <a:tc>
                  <a:txBody>
                    <a:bodyPr/>
                    <a:lstStyle/>
                    <a:p>
                      <a:pPr algn="ctr">
                        <a:lnSpc>
                          <a:spcPts val="1600"/>
                        </a:lnSpc>
                        <a:spcBef>
                          <a:spcPts val="1000"/>
                        </a:spcBef>
                        <a:spcAft>
                          <a:spcPts val="0"/>
                        </a:spcAft>
                      </a:pPr>
                      <a:r>
                        <a:rPr lang="pl-PL" sz="1800" b="1" kern="1200" dirty="0" smtClean="0">
                          <a:solidFill>
                            <a:schemeClr val="lt1"/>
                          </a:solidFill>
                          <a:effectLst/>
                          <a:latin typeface="+mn-lt"/>
                          <a:ea typeface="+mn-ea"/>
                          <a:cs typeface="+mn-cs"/>
                        </a:rPr>
                        <a:t>0 pkt (brak wpływu</a:t>
                      </a:r>
                    </a:p>
                    <a:p>
                      <a:pPr algn="ctr">
                        <a:lnSpc>
                          <a:spcPts val="1600"/>
                        </a:lnSpc>
                        <a:spcBef>
                          <a:spcPts val="1000"/>
                        </a:spcBef>
                        <a:spcAft>
                          <a:spcPts val="0"/>
                        </a:spcAft>
                      </a:pPr>
                      <a:r>
                        <a:rPr lang="pl-PL" sz="1800" b="1" kern="1200" dirty="0" smtClean="0">
                          <a:solidFill>
                            <a:schemeClr val="lt1"/>
                          </a:solidFill>
                          <a:effectLst/>
                          <a:latin typeface="+mn-lt"/>
                          <a:ea typeface="+mn-ea"/>
                          <a:cs typeface="+mn-cs"/>
                        </a:rPr>
                        <a:t> i wpływ nieznaczący)</a:t>
                      </a:r>
                      <a:endParaRPr lang="pl-PL" sz="18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solidFill>
                      <a:schemeClr val="tx2">
                        <a:lumMod val="75000"/>
                      </a:schemeClr>
                    </a:solidFill>
                  </a:tcPr>
                </a:tc>
                <a:tc>
                  <a:txBody>
                    <a:bodyPr/>
                    <a:lstStyle/>
                    <a:p>
                      <a:pPr marL="0" algn="ctr" defTabSz="914400" rtl="0" eaLnBrk="1" latinLnBrk="0" hangingPunct="1">
                        <a:lnSpc>
                          <a:spcPct val="115000"/>
                        </a:lnSpc>
                        <a:spcAft>
                          <a:spcPts val="0"/>
                        </a:spcAft>
                      </a:pPr>
                      <a:r>
                        <a:rPr lang="pl-PL" sz="1800" b="1" kern="1200" dirty="0" smtClean="0">
                          <a:solidFill>
                            <a:schemeClr val="tx1"/>
                          </a:solidFill>
                          <a:effectLst/>
                          <a:latin typeface="+mn-lt"/>
                          <a:ea typeface="Times New Roman" panose="02020603050405020304" pitchFamily="18" charset="0"/>
                          <a:cs typeface="Times New Roman" panose="02020603050405020304" pitchFamily="18" charset="0"/>
                        </a:rPr>
                        <a:t>Nie</a:t>
                      </a:r>
                      <a:r>
                        <a:rPr lang="pl-PL" sz="1800" b="1" kern="1200" baseline="0" dirty="0" smtClean="0">
                          <a:solidFill>
                            <a:schemeClr val="tx1"/>
                          </a:solidFill>
                          <a:effectLst/>
                          <a:latin typeface="+mn-lt"/>
                          <a:ea typeface="Times New Roman" panose="02020603050405020304" pitchFamily="18" charset="0"/>
                          <a:cs typeface="Times New Roman" panose="02020603050405020304" pitchFamily="18" charset="0"/>
                        </a:rPr>
                        <a:t> dotyczy</a:t>
                      </a:r>
                      <a:endParaRPr lang="pl-PL" sz="1800" b="1" kern="1200" dirty="0" smtClean="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solidFill>
                      <a:schemeClr val="accent5">
                        <a:lumMod val="20000"/>
                        <a:lumOff val="80000"/>
                      </a:schemeClr>
                    </a:solidFill>
                  </a:tcPr>
                </a:tc>
              </a:tr>
              <a:tr h="554280">
                <a:tc rowSpan="2">
                  <a:txBody>
                    <a:bodyPr/>
                    <a:lstStyle/>
                    <a:p>
                      <a:pPr algn="ctr">
                        <a:lnSpc>
                          <a:spcPts val="1600"/>
                        </a:lnSpc>
                        <a:spcBef>
                          <a:spcPts val="1000"/>
                        </a:spcBef>
                        <a:spcAft>
                          <a:spcPts val="0"/>
                        </a:spcAft>
                      </a:pPr>
                      <a:r>
                        <a:rPr lang="pl-PL" sz="1800" b="1" kern="1200" dirty="0" smtClean="0">
                          <a:solidFill>
                            <a:schemeClr val="lt1"/>
                          </a:solidFill>
                          <a:effectLst/>
                          <a:latin typeface="+mn-lt"/>
                          <a:ea typeface="+mn-ea"/>
                          <a:cs typeface="+mn-cs"/>
                        </a:rPr>
                        <a:t>25 % max. Oceny</a:t>
                      </a:r>
                    </a:p>
                    <a:p>
                      <a:pPr algn="ctr">
                        <a:lnSpc>
                          <a:spcPts val="1600"/>
                        </a:lnSpc>
                        <a:spcBef>
                          <a:spcPts val="1000"/>
                        </a:spcBef>
                        <a:spcAft>
                          <a:spcPts val="0"/>
                        </a:spcAft>
                      </a:pPr>
                      <a:r>
                        <a:rPr lang="pl-PL" sz="1800" b="1" kern="1200" dirty="0" smtClean="0">
                          <a:solidFill>
                            <a:schemeClr val="lt1"/>
                          </a:solidFill>
                          <a:effectLst/>
                          <a:latin typeface="+mn-lt"/>
                          <a:ea typeface="+mn-ea"/>
                          <a:cs typeface="+mn-cs"/>
                        </a:rPr>
                        <a:t> (niski wpływ)</a:t>
                      </a:r>
                      <a:endParaRPr lang="pl-PL" sz="18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tx1"/>
                          </a:solidFill>
                          <a:effectLst/>
                          <a:latin typeface="+mn-lt"/>
                          <a:ea typeface="Times New Roman" panose="02020603050405020304" pitchFamily="18" charset="0"/>
                          <a:cs typeface="Times New Roman" panose="02020603050405020304" pitchFamily="18" charset="0"/>
                        </a:rPr>
                        <a:t>Nie</a:t>
                      </a:r>
                      <a:r>
                        <a:rPr lang="pl-PL" sz="1800" b="1" kern="1200" baseline="0" dirty="0" smtClean="0">
                          <a:solidFill>
                            <a:schemeClr val="tx1"/>
                          </a:solidFill>
                          <a:effectLst/>
                          <a:latin typeface="+mn-lt"/>
                          <a:ea typeface="Times New Roman" panose="02020603050405020304" pitchFamily="18" charset="0"/>
                          <a:cs typeface="Times New Roman" panose="02020603050405020304" pitchFamily="18" charset="0"/>
                        </a:rPr>
                        <a:t> dotyczy</a:t>
                      </a:r>
                      <a:endParaRPr lang="pl-PL" sz="1800" b="1" kern="1200" dirty="0" smtClean="0">
                        <a:solidFill>
                          <a:schemeClr val="tx1"/>
                        </a:solidFill>
                        <a:effectLst/>
                        <a:latin typeface="+mn-lt"/>
                        <a:ea typeface="Times New Roman" panose="02020603050405020304" pitchFamily="18" charset="0"/>
                        <a:cs typeface="Times New Roman" panose="02020603050405020304" pitchFamily="18" charset="0"/>
                      </a:endParaRPr>
                    </a:p>
                    <a:p>
                      <a:pPr marL="0" algn="ctr" defTabSz="914400" rtl="0" eaLnBrk="1" latinLnBrk="0" hangingPunct="1">
                        <a:lnSpc>
                          <a:spcPct val="100000"/>
                        </a:lnSpc>
                        <a:spcAft>
                          <a:spcPts val="0"/>
                        </a:spcAft>
                      </a:pPr>
                      <a:endParaRPr lang="pl-PL" sz="1800" b="1" kern="1200" dirty="0" smtClean="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5">
                        <a:lumMod val="20000"/>
                        <a:lumOff val="80000"/>
                      </a:schemeClr>
                    </a:solidFill>
                  </a:tcPr>
                </a:tc>
              </a:tr>
              <a:tr h="56259">
                <a:tc vMerge="1">
                  <a:txBody>
                    <a:bodyPr/>
                    <a:lstStyle/>
                    <a:p>
                      <a:endParaRPr lang="pl-PL"/>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tx1"/>
                          </a:solidFill>
                          <a:effectLst/>
                          <a:latin typeface="+mn-lt"/>
                          <a:ea typeface="Times New Roman" panose="02020603050405020304" pitchFamily="18" charset="0"/>
                          <a:cs typeface="Times New Roman" panose="02020603050405020304" pitchFamily="18" charset="0"/>
                        </a:rPr>
                        <a:t>Nie</a:t>
                      </a:r>
                      <a:r>
                        <a:rPr lang="pl-PL" sz="1800" b="1" kern="1200" baseline="0" dirty="0" smtClean="0">
                          <a:solidFill>
                            <a:schemeClr val="tx1"/>
                          </a:solidFill>
                          <a:effectLst/>
                          <a:latin typeface="+mn-lt"/>
                          <a:ea typeface="Times New Roman" panose="02020603050405020304" pitchFamily="18" charset="0"/>
                          <a:cs typeface="Times New Roman" panose="02020603050405020304" pitchFamily="18" charset="0"/>
                        </a:rPr>
                        <a:t> dotyczy</a:t>
                      </a:r>
                      <a:endParaRPr lang="pl-PL" sz="1800" b="1" kern="1200" dirty="0" smtClean="0">
                        <a:solidFill>
                          <a:schemeClr val="tx1"/>
                        </a:solidFill>
                        <a:effectLst/>
                        <a:latin typeface="+mn-lt"/>
                        <a:ea typeface="Times New Roman" panose="02020603050405020304" pitchFamily="18" charset="0"/>
                        <a:cs typeface="Times New Roman" panose="02020603050405020304" pitchFamily="18" charset="0"/>
                      </a:endParaRPr>
                    </a:p>
                    <a:p>
                      <a:pPr marL="0" algn="ctr" defTabSz="914400" rtl="0" eaLnBrk="1" latinLnBrk="0" hangingPunct="1">
                        <a:lnSpc>
                          <a:spcPct val="100000"/>
                        </a:lnSpc>
                        <a:spcAft>
                          <a:spcPts val="0"/>
                        </a:spcAft>
                      </a:pPr>
                      <a:endParaRPr lang="pl-PL" sz="1800" b="1" kern="1200" dirty="0" smtClean="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5">
                        <a:lumMod val="20000"/>
                        <a:lumOff val="80000"/>
                      </a:schemeClr>
                    </a:solidFill>
                  </a:tcPr>
                </a:tc>
              </a:tr>
              <a:tr h="602207">
                <a:tc>
                  <a:txBody>
                    <a:bodyPr/>
                    <a:lstStyle/>
                    <a:p>
                      <a:pPr marL="0" marR="0" indent="0" algn="ctr" defTabSz="914400" rtl="0" eaLnBrk="1" fontAlgn="auto" latinLnBrk="0" hangingPunct="1">
                        <a:lnSpc>
                          <a:spcPts val="1600"/>
                        </a:lnSpc>
                        <a:spcBef>
                          <a:spcPts val="1000"/>
                        </a:spcBef>
                        <a:spcAft>
                          <a:spcPts val="0"/>
                        </a:spcAft>
                        <a:buClrTx/>
                        <a:buSzTx/>
                        <a:buFontTx/>
                        <a:buNone/>
                        <a:tabLst/>
                        <a:defRPr/>
                      </a:pPr>
                      <a:r>
                        <a:rPr lang="pl-PL" sz="1800" b="1" kern="1200" dirty="0" smtClean="0">
                          <a:solidFill>
                            <a:schemeClr val="lt1"/>
                          </a:solidFill>
                          <a:effectLst/>
                          <a:latin typeface="+mn-lt"/>
                          <a:ea typeface="+mn-ea"/>
                          <a:cs typeface="+mn-cs"/>
                        </a:rPr>
                        <a:t>50 % max. Oceny</a:t>
                      </a:r>
                    </a:p>
                    <a:p>
                      <a:pPr marL="0" marR="0" indent="0" algn="ctr" defTabSz="914400" rtl="0" eaLnBrk="1" fontAlgn="auto" latinLnBrk="0" hangingPunct="1">
                        <a:lnSpc>
                          <a:spcPts val="1600"/>
                        </a:lnSpc>
                        <a:spcBef>
                          <a:spcPts val="1000"/>
                        </a:spcBef>
                        <a:spcAft>
                          <a:spcPts val="0"/>
                        </a:spcAft>
                        <a:buClrTx/>
                        <a:buSzTx/>
                        <a:buFontTx/>
                        <a:buNone/>
                        <a:tabLst/>
                        <a:defRPr/>
                      </a:pPr>
                      <a:r>
                        <a:rPr lang="pl-PL" sz="1800" b="1" kern="1200" dirty="0" smtClean="0">
                          <a:solidFill>
                            <a:schemeClr val="lt1"/>
                          </a:solidFill>
                          <a:effectLst/>
                          <a:latin typeface="+mn-lt"/>
                          <a:ea typeface="+mn-ea"/>
                          <a:cs typeface="+mn-cs"/>
                        </a:rPr>
                        <a:t> (średni wpływ)</a:t>
                      </a:r>
                      <a:endParaRPr lang="pl-PL" sz="18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vMerge="1">
                  <a:txBody>
                    <a:bodyPr/>
                    <a:lstStyle/>
                    <a:p>
                      <a:endParaRPr lang="pl-PL"/>
                    </a:p>
                  </a:txBody>
                  <a:tcPr/>
                </a:tc>
              </a:tr>
              <a:tr h="698742">
                <a:tc>
                  <a:txBody>
                    <a:bodyPr/>
                    <a:lstStyle/>
                    <a:p>
                      <a:pPr algn="ctr">
                        <a:lnSpc>
                          <a:spcPts val="1600"/>
                        </a:lnSpc>
                        <a:spcBef>
                          <a:spcPts val="0"/>
                        </a:spcBef>
                        <a:spcAft>
                          <a:spcPts val="0"/>
                        </a:spcAft>
                      </a:pPr>
                      <a:r>
                        <a:rPr lang="pl-PL" sz="1800" b="1" kern="1200" dirty="0" smtClean="0">
                          <a:solidFill>
                            <a:schemeClr val="lt1"/>
                          </a:solidFill>
                          <a:effectLst/>
                          <a:latin typeface="+mn-lt"/>
                          <a:ea typeface="+mn-ea"/>
                          <a:cs typeface="+mn-cs"/>
                        </a:rPr>
                        <a:t>100  %  max. oceny</a:t>
                      </a:r>
                    </a:p>
                    <a:p>
                      <a:pPr algn="ctr">
                        <a:lnSpc>
                          <a:spcPts val="1600"/>
                        </a:lnSpc>
                        <a:spcBef>
                          <a:spcPts val="0"/>
                        </a:spcBef>
                        <a:spcAft>
                          <a:spcPts val="0"/>
                        </a:spcAft>
                      </a:pPr>
                      <a:r>
                        <a:rPr lang="pl-PL" sz="1800" b="1" kern="1200" dirty="0" smtClean="0">
                          <a:solidFill>
                            <a:schemeClr val="lt1"/>
                          </a:solidFill>
                          <a:effectLst/>
                          <a:latin typeface="+mn-lt"/>
                          <a:ea typeface="+mn-ea"/>
                          <a:cs typeface="+mn-cs"/>
                        </a:rPr>
                        <a:t>(wysoki wpływ)</a:t>
                      </a: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algn="ctr">
                        <a:lnSpc>
                          <a:spcPct val="115000"/>
                        </a:lnSpc>
                        <a:spcAft>
                          <a:spcPts val="1000"/>
                        </a:spcAft>
                      </a:pPr>
                      <a:r>
                        <a:rPr lang="pl-PL" sz="1800" b="1" kern="1200" dirty="0" smtClean="0">
                          <a:solidFill>
                            <a:schemeClr val="tx1"/>
                          </a:solidFill>
                          <a:effectLst/>
                          <a:latin typeface="+mn-lt"/>
                          <a:ea typeface="Times New Roman" panose="02020603050405020304" pitchFamily="18" charset="0"/>
                          <a:cs typeface="Times New Roman" panose="02020603050405020304" pitchFamily="18" charset="0"/>
                        </a:rPr>
                        <a:t>minimum 1 obiekt </a:t>
                      </a:r>
                    </a:p>
                    <a:p>
                      <a:pPr algn="ctr">
                        <a:lnSpc>
                          <a:spcPct val="115000"/>
                        </a:lnSpc>
                        <a:spcAft>
                          <a:spcPts val="1000"/>
                        </a:spcAft>
                      </a:pPr>
                      <a:r>
                        <a:rPr lang="pl-PL" sz="1800" b="1" kern="1200" dirty="0" smtClean="0">
                          <a:solidFill>
                            <a:schemeClr val="tx1"/>
                          </a:solidFill>
                          <a:effectLst/>
                          <a:latin typeface="+mn-lt"/>
                          <a:ea typeface="Times New Roman" panose="02020603050405020304" pitchFamily="18" charset="0"/>
                          <a:cs typeface="Times New Roman" panose="02020603050405020304" pitchFamily="18" charset="0"/>
                        </a:rPr>
                        <a:t>14 pkt</a:t>
                      </a:r>
                    </a:p>
                  </a:txBody>
                  <a:tcPr marL="68580" marR="68580" marT="0" marB="0" anchor="ctr">
                    <a:solidFill>
                      <a:schemeClr val="accent1">
                        <a:lumMod val="40000"/>
                        <a:lumOff val="60000"/>
                      </a:schemeClr>
                    </a:solidFill>
                  </a:tcPr>
                </a:tc>
              </a:tr>
              <a:tr h="607601">
                <a:tc>
                  <a:txBody>
                    <a:bodyPr/>
                    <a:lstStyle/>
                    <a:p>
                      <a:pPr algn="ctr"/>
                      <a:r>
                        <a:rPr lang="pl-PL" dirty="0" smtClean="0"/>
                        <a:t>Waga czynnika/elementu</a:t>
                      </a:r>
                      <a:endParaRPr lang="pl-PL" dirty="0"/>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algn="ctr">
                        <a:lnSpc>
                          <a:spcPct val="115000"/>
                        </a:lnSpc>
                        <a:spcAft>
                          <a:spcPts val="1000"/>
                        </a:spcAft>
                      </a:pP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100 %</a:t>
                      </a:r>
                    </a:p>
                  </a:txBody>
                  <a:tcPr marL="68580" marR="68580" marT="0" marB="0" anchor="ctr">
                    <a:solidFill>
                      <a:schemeClr val="accent1">
                        <a:lumMod val="40000"/>
                        <a:lumOff val="60000"/>
                      </a:schemeClr>
                    </a:solidFill>
                  </a:tcPr>
                </a:tc>
              </a:tr>
              <a:tr h="665428">
                <a:tc gridSpan="2">
                  <a:txBody>
                    <a:bodyPr/>
                    <a:lstStyle/>
                    <a:p>
                      <a:pPr algn="ctr">
                        <a:lnSpc>
                          <a:spcPts val="1600"/>
                        </a:lnSpc>
                        <a:spcBef>
                          <a:spcPts val="0"/>
                        </a:spcBef>
                        <a:spcAft>
                          <a:spcPts val="0"/>
                        </a:spcAft>
                      </a:pPr>
                      <a:endParaRPr lang="pl-PL" sz="600" b="1" kern="1200" dirty="0" smtClean="0">
                        <a:solidFill>
                          <a:schemeClr val="lt1"/>
                        </a:solidFill>
                        <a:effectLst/>
                        <a:latin typeface="+mn-lt"/>
                        <a:ea typeface="+mn-ea"/>
                        <a:cs typeface="+mn-cs"/>
                      </a:endParaRPr>
                    </a:p>
                    <a:p>
                      <a:pPr algn="ctr">
                        <a:lnSpc>
                          <a:spcPts val="1600"/>
                        </a:lnSpc>
                        <a:spcBef>
                          <a:spcPts val="0"/>
                        </a:spcBef>
                        <a:spcAft>
                          <a:spcPts val="0"/>
                        </a:spcAft>
                      </a:pPr>
                      <a:r>
                        <a:rPr lang="pl-PL" sz="2200" b="1" kern="1200" dirty="0" smtClean="0">
                          <a:solidFill>
                            <a:schemeClr val="lt1"/>
                          </a:solidFill>
                          <a:effectLst/>
                          <a:latin typeface="+mn-lt"/>
                          <a:ea typeface="+mn-ea"/>
                          <a:cs typeface="+mn-cs"/>
                        </a:rPr>
                        <a:t>               Ocena:</a:t>
                      </a:r>
                      <a:r>
                        <a:rPr lang="pl-PL" sz="2200" b="1" kern="1200" baseline="0" dirty="0" smtClean="0">
                          <a:solidFill>
                            <a:schemeClr val="lt1"/>
                          </a:solidFill>
                          <a:effectLst/>
                          <a:latin typeface="+mn-lt"/>
                          <a:ea typeface="+mn-ea"/>
                          <a:cs typeface="+mn-cs"/>
                        </a:rPr>
                        <a:t> </a:t>
                      </a:r>
                      <a:r>
                        <a:rPr lang="pl-PL" sz="2200" b="1" kern="1200" dirty="0" smtClean="0">
                          <a:solidFill>
                            <a:schemeClr val="lt1"/>
                          </a:solidFill>
                          <a:effectLst/>
                          <a:latin typeface="+mn-lt"/>
                          <a:ea typeface="+mn-ea"/>
                          <a:cs typeface="+mn-cs"/>
                        </a:rPr>
                        <a:t>max. 14 pkt </a:t>
                      </a:r>
                      <a:endParaRPr lang="pl-PL" sz="2200" b="1" kern="1200" dirty="0">
                        <a:solidFill>
                          <a:schemeClr val="lt1"/>
                        </a:solidFill>
                        <a:effectLst/>
                        <a:latin typeface="+mn-lt"/>
                        <a:ea typeface="+mn-ea"/>
                        <a:cs typeface="+mn-cs"/>
                      </a:endParaRPr>
                    </a:p>
                  </a:txBody>
                  <a:tcPr marL="58205" marR="58205" marT="0" marB="0" anchorCtr="1">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tx2">
                        <a:lumMod val="75000"/>
                      </a:schemeClr>
                    </a:solidFill>
                  </a:tcPr>
                </a:tc>
                <a:tc hMerge="1">
                  <a:txBody>
                    <a:bodyPr/>
                    <a:lstStyle/>
                    <a:p>
                      <a:endParaRPr lang="pl-PL"/>
                    </a:p>
                  </a:txBody>
                  <a:tcPr/>
                </a:tc>
              </a:tr>
            </a:tbl>
          </a:graphicData>
        </a:graphic>
      </p:graphicFrame>
    </p:spTree>
    <p:extLst>
      <p:ext uri="{BB962C8B-B14F-4D97-AF65-F5344CB8AC3E}">
        <p14:creationId xmlns:p14="http://schemas.microsoft.com/office/powerpoint/2010/main" val="676831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r>
              <a:rPr lang="pl-PL" sz="9600" dirty="0"/>
              <a:t/>
            </a:r>
            <a:br>
              <a:rPr lang="pl-PL" sz="9600" dirty="0"/>
            </a:br>
            <a:r>
              <a:rPr lang="pl-PL" sz="3100" b="1" dirty="0"/>
              <a:t>KRYTERIUM NR 3</a:t>
            </a:r>
            <a:br>
              <a:rPr lang="pl-PL" sz="3100" b="1" dirty="0"/>
            </a:br>
            <a:r>
              <a:rPr lang="pl-PL" sz="3100" b="1" kern="50" dirty="0">
                <a:ea typeface="Times New Roman" panose="02020603050405020304" pitchFamily="18" charset="0"/>
                <a:cs typeface="Arial" panose="020B0604020202020204" pitchFamily="34" charset="0"/>
              </a:rPr>
              <a:t>Komplementarny charakter projektu</a:t>
            </a:r>
            <a:endParaRPr lang="pl-PL" sz="3100" b="1"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4268256604"/>
              </p:ext>
            </p:extLst>
          </p:nvPr>
        </p:nvGraphicFramePr>
        <p:xfrm>
          <a:off x="251520" y="2420888"/>
          <a:ext cx="8435280"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2477794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lgn="ctr">
              <a:buNone/>
            </a:pPr>
            <a:endParaRPr lang="pl-PL" sz="2200" dirty="0" smtClean="0"/>
          </a:p>
          <a:p>
            <a:pPr marL="0" indent="0" algn="ctr">
              <a:buNone/>
            </a:pPr>
            <a:endParaRPr lang="pl-PL" sz="2200" dirty="0" smtClean="0"/>
          </a:p>
          <a:p>
            <a:pPr algn="ctr"/>
            <a:endParaRPr lang="pl-PL" sz="20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graphicFrame>
        <p:nvGraphicFramePr>
          <p:cNvPr id="9" name="Tabela 8"/>
          <p:cNvGraphicFramePr>
            <a:graphicFrameLocks noGrp="1"/>
          </p:cNvGraphicFramePr>
          <p:nvPr>
            <p:extLst>
              <p:ext uri="{D42A27DB-BD31-4B8C-83A1-F6EECF244321}">
                <p14:modId xmlns:p14="http://schemas.microsoft.com/office/powerpoint/2010/main" val="1931582232"/>
              </p:ext>
            </p:extLst>
          </p:nvPr>
        </p:nvGraphicFramePr>
        <p:xfrm>
          <a:off x="0" y="980728"/>
          <a:ext cx="9144000" cy="5934836"/>
        </p:xfrm>
        <a:graphic>
          <a:graphicData uri="http://schemas.openxmlformats.org/drawingml/2006/table">
            <a:tbl>
              <a:tblPr firstRow="1" bandRow="1">
                <a:tableStyleId>{5C22544A-7EE6-4342-B048-85BDC9FD1C3A}</a:tableStyleId>
              </a:tblPr>
              <a:tblGrid>
                <a:gridCol w="3275856"/>
                <a:gridCol w="5868144"/>
              </a:tblGrid>
              <a:tr h="936104">
                <a:tc gridSpan="2">
                  <a:txBody>
                    <a:bodyPr/>
                    <a:lstStyle/>
                    <a:p>
                      <a:pPr algn="ctr"/>
                      <a:endParaRPr lang="pl-PL" sz="2400" dirty="0" smtClean="0">
                        <a:latin typeface="+mj-lt"/>
                      </a:endParaRPr>
                    </a:p>
                    <a:p>
                      <a:pPr algn="ctr"/>
                      <a:r>
                        <a:rPr lang="pl-PL" sz="2400" dirty="0" smtClean="0">
                          <a:latin typeface="+mj-lt"/>
                        </a:rPr>
                        <a:t>PUNKTACJA</a:t>
                      </a:r>
                      <a:endParaRPr lang="pl-PL" sz="2400" dirty="0">
                        <a:latin typeface="+mj-lt"/>
                      </a:endParaRPr>
                    </a:p>
                  </a:txBody>
                  <a:tcPr>
                    <a:solidFill>
                      <a:schemeClr val="tx2">
                        <a:lumMod val="50000"/>
                      </a:schemeClr>
                    </a:solidFill>
                  </a:tcPr>
                </a:tc>
                <a:tc hMerge="1">
                  <a:txBody>
                    <a:bodyPr/>
                    <a:lstStyle/>
                    <a:p>
                      <a:endParaRPr lang="pl-PL" dirty="0"/>
                    </a:p>
                  </a:txBody>
                  <a:tcPr/>
                </a:tc>
              </a:tr>
              <a:tr h="1041804">
                <a:tc>
                  <a:txBody>
                    <a:bodyPr/>
                    <a:lstStyle/>
                    <a:p>
                      <a:pPr marL="0" algn="ctr" defTabSz="914400" rtl="0" eaLnBrk="1" latinLnBrk="0" hangingPunct="1">
                        <a:lnSpc>
                          <a:spcPts val="1600"/>
                        </a:lnSpc>
                        <a:spcBef>
                          <a:spcPts val="1000"/>
                        </a:spcBef>
                        <a:spcAft>
                          <a:spcPts val="0"/>
                        </a:spcAft>
                      </a:pPr>
                      <a:endParaRPr lang="pl-PL" sz="2400" b="1" kern="50" dirty="0" smtClean="0">
                        <a:solidFill>
                          <a:schemeClr val="dk1"/>
                        </a:solidFill>
                        <a:effectLst/>
                        <a:latin typeface="+mj-lt"/>
                        <a:ea typeface="Times New Roman" panose="02020603050405020304" pitchFamily="18" charset="0"/>
                        <a:cs typeface="Arial" panose="020B0604020202020204" pitchFamily="34" charset="0"/>
                      </a:endParaRPr>
                    </a:p>
                    <a:p>
                      <a:pPr marL="0" algn="ctr" defTabSz="914400" rtl="0" eaLnBrk="1" latinLnBrk="0" hangingPunct="1">
                        <a:lnSpc>
                          <a:spcPts val="1600"/>
                        </a:lnSpc>
                        <a:spcBef>
                          <a:spcPts val="1000"/>
                        </a:spcBef>
                        <a:spcAft>
                          <a:spcPts val="0"/>
                        </a:spcAft>
                      </a:pPr>
                      <a:r>
                        <a:rPr lang="pl-PL" sz="2400" b="1" kern="50" dirty="0" smtClean="0">
                          <a:solidFill>
                            <a:schemeClr val="dk1"/>
                          </a:solidFill>
                          <a:effectLst/>
                          <a:latin typeface="+mj-lt"/>
                          <a:ea typeface="Times New Roman" panose="02020603050405020304" pitchFamily="18" charset="0"/>
                          <a:cs typeface="Arial" panose="020B0604020202020204" pitchFamily="34" charset="0"/>
                        </a:rPr>
                        <a:t>0 pkt.</a:t>
                      </a:r>
                      <a:endParaRPr lang="pl-PL" sz="2400" b="1" kern="50" dirty="0">
                        <a:solidFill>
                          <a:schemeClr val="dk1"/>
                        </a:solidFill>
                        <a:effectLst/>
                        <a:latin typeface="+mj-lt"/>
                        <a:ea typeface="Times New Roman" panose="02020603050405020304" pitchFamily="18" charset="0"/>
                        <a:cs typeface="Arial" panose="020B0604020202020204" pitchFamily="34" charset="0"/>
                      </a:endParaRPr>
                    </a:p>
                  </a:txBody>
                  <a:tcPr/>
                </a:tc>
                <a:tc>
                  <a:txBody>
                    <a:bodyPr/>
                    <a:lstStyle/>
                    <a:p>
                      <a:pPr marL="0" algn="ctr" defTabSz="914400" rtl="0" eaLnBrk="1" latinLnBrk="0" hangingPunct="1">
                        <a:lnSpc>
                          <a:spcPts val="1600"/>
                        </a:lnSpc>
                        <a:spcBef>
                          <a:spcPts val="1000"/>
                        </a:spcBef>
                        <a:spcAft>
                          <a:spcPts val="0"/>
                        </a:spcAft>
                      </a:pPr>
                      <a:r>
                        <a:rPr lang="pl-PL" sz="2400" b="0" strike="noStrike" kern="50" dirty="0" smtClean="0">
                          <a:solidFill>
                            <a:schemeClr val="dk1"/>
                          </a:solidFill>
                          <a:effectLst/>
                          <a:latin typeface="+mj-lt"/>
                          <a:ea typeface="Times New Roman" panose="02020603050405020304" pitchFamily="18" charset="0"/>
                          <a:cs typeface="Arial" panose="020B0604020202020204" pitchFamily="34" charset="0"/>
                        </a:rPr>
                        <a:t>Brak</a:t>
                      </a:r>
                    </a:p>
                    <a:p>
                      <a:pPr marL="0" algn="ctr" defTabSz="914400" rtl="0" eaLnBrk="1" latinLnBrk="0" hangingPunct="1">
                        <a:lnSpc>
                          <a:spcPts val="1600"/>
                        </a:lnSpc>
                        <a:spcBef>
                          <a:spcPts val="1000"/>
                        </a:spcBef>
                        <a:spcAft>
                          <a:spcPts val="0"/>
                        </a:spcAft>
                      </a:pPr>
                      <a:r>
                        <a:rPr lang="pl-PL" sz="2400" b="0" strike="noStrike" kern="50" dirty="0" smtClean="0">
                          <a:solidFill>
                            <a:schemeClr val="dk1"/>
                          </a:solidFill>
                          <a:effectLst/>
                          <a:latin typeface="+mj-lt"/>
                          <a:ea typeface="Times New Roman" panose="02020603050405020304" pitchFamily="18" charset="0"/>
                          <a:cs typeface="Arial" panose="020B0604020202020204" pitchFamily="34" charset="0"/>
                        </a:rPr>
                        <a:t> </a:t>
                      </a:r>
                      <a:r>
                        <a:rPr lang="pl-PL" sz="2400" b="0" strike="noStrike" kern="50" dirty="0">
                          <a:solidFill>
                            <a:schemeClr val="dk1"/>
                          </a:solidFill>
                          <a:effectLst/>
                          <a:latin typeface="+mj-lt"/>
                          <a:ea typeface="Times New Roman" panose="02020603050405020304" pitchFamily="18" charset="0"/>
                          <a:cs typeface="Arial" panose="020B0604020202020204" pitchFamily="34" charset="0"/>
                        </a:rPr>
                        <a:t>komplementarności</a:t>
                      </a:r>
                    </a:p>
                  </a:txBody>
                  <a:tcPr marL="68580" marR="68580" marT="0" marB="0" anchor="ctr"/>
                </a:tc>
              </a:tr>
              <a:tr h="949576">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dirty="0" smtClean="0">
                          <a:effectLst/>
                          <a:latin typeface="+mj-lt"/>
                          <a:ea typeface="Times New Roman" panose="02020603050405020304" pitchFamily="18" charset="0"/>
                          <a:cs typeface="Arial" panose="020B0604020202020204" pitchFamily="34" charset="0"/>
                        </a:rPr>
                        <a:t>0,875 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600"/>
                        </a:lnSpc>
                        <a:spcBef>
                          <a:spcPts val="1000"/>
                        </a:spcBef>
                        <a:spcAft>
                          <a:spcPts val="0"/>
                        </a:spcAft>
                      </a:pPr>
                      <a:r>
                        <a:rPr lang="pl-PL" sz="2400" b="0" strike="noStrike" kern="50" dirty="0" smtClean="0">
                          <a:effectLst/>
                          <a:latin typeface="+mj-lt"/>
                          <a:ea typeface="Times New Roman" panose="02020603050405020304" pitchFamily="18" charset="0"/>
                          <a:cs typeface="Arial" panose="020B0604020202020204" pitchFamily="34" charset="0"/>
                        </a:rPr>
                        <a:t>Projekt </a:t>
                      </a:r>
                      <a:r>
                        <a:rPr lang="pl-PL" sz="2400" b="0" strike="noStrike" kern="50" dirty="0">
                          <a:effectLst/>
                          <a:latin typeface="+mj-lt"/>
                          <a:ea typeface="Times New Roman" panose="02020603050405020304" pitchFamily="18" charset="0"/>
                          <a:cs typeface="Arial" panose="020B0604020202020204" pitchFamily="34" charset="0"/>
                        </a:rPr>
                        <a:t>komplementarny z co najmniej </a:t>
                      </a:r>
                      <a:r>
                        <a:rPr lang="pl-PL" sz="2400" b="1" strike="noStrike" kern="50" dirty="0">
                          <a:solidFill>
                            <a:srgbClr val="FF0000"/>
                          </a:solidFill>
                          <a:effectLst/>
                          <a:latin typeface="+mj-lt"/>
                          <a:ea typeface="Times New Roman" panose="02020603050405020304" pitchFamily="18" charset="0"/>
                          <a:cs typeface="Arial" panose="020B0604020202020204" pitchFamily="34" charset="0"/>
                        </a:rPr>
                        <a:t>jednym</a:t>
                      </a:r>
                      <a:r>
                        <a:rPr lang="pl-PL" sz="2400" b="0" strike="noStrike" kern="50" dirty="0">
                          <a:effectLst/>
                          <a:latin typeface="+mj-lt"/>
                          <a:ea typeface="Times New Roman" panose="02020603050405020304" pitchFamily="18" charset="0"/>
                          <a:cs typeface="Arial" panose="020B0604020202020204" pitchFamily="34" charset="0"/>
                        </a:rPr>
                        <a:t>  projektem</a:t>
                      </a:r>
                      <a:endParaRPr lang="pl-PL" sz="2400" b="0" strike="noStrike" dirty="0">
                        <a:effectLst/>
                        <a:latin typeface="+mj-lt"/>
                        <a:ea typeface="Times New Roman" panose="02020603050405020304" pitchFamily="18" charset="0"/>
                        <a:cs typeface="Times New Roman" panose="02020603050405020304" pitchFamily="18" charset="0"/>
                      </a:endParaRPr>
                    </a:p>
                  </a:txBody>
                  <a:tcPr marL="68580" marR="68580" marT="0" marB="0" anchor="ctr"/>
                </a:tc>
              </a:tr>
              <a:tr h="1104964">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baseline="0" dirty="0" smtClean="0">
                          <a:effectLst/>
                          <a:latin typeface="+mj-lt"/>
                          <a:ea typeface="Times New Roman" panose="02020603050405020304" pitchFamily="18" charset="0"/>
                          <a:cs typeface="Arial" panose="020B0604020202020204" pitchFamily="34" charset="0"/>
                        </a:rPr>
                        <a:t>1,75 </a:t>
                      </a:r>
                      <a:r>
                        <a:rPr lang="pl-PL" sz="2400" b="1" kern="50" dirty="0" smtClean="0">
                          <a:effectLst/>
                          <a:latin typeface="+mj-lt"/>
                          <a:ea typeface="Times New Roman" panose="02020603050405020304" pitchFamily="18" charset="0"/>
                          <a:cs typeface="Arial" panose="020B0604020202020204" pitchFamily="34" charset="0"/>
                        </a:rPr>
                        <a:t> 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600"/>
                        </a:lnSpc>
                        <a:spcBef>
                          <a:spcPts val="1000"/>
                        </a:spcBef>
                        <a:spcAft>
                          <a:spcPts val="0"/>
                        </a:spcAft>
                      </a:pPr>
                      <a:r>
                        <a:rPr lang="pl-PL" sz="2400" b="0" strike="noStrike" kern="50" dirty="0" smtClean="0">
                          <a:effectLst/>
                          <a:latin typeface="+mj-lt"/>
                          <a:ea typeface="Times New Roman" panose="02020603050405020304" pitchFamily="18" charset="0"/>
                          <a:cs typeface="Arial" panose="020B0604020202020204" pitchFamily="34" charset="0"/>
                        </a:rPr>
                        <a:t>Projekt </a:t>
                      </a:r>
                      <a:r>
                        <a:rPr lang="pl-PL" sz="2400" b="0" strike="noStrike" kern="50" dirty="0">
                          <a:effectLst/>
                          <a:latin typeface="+mj-lt"/>
                          <a:ea typeface="Times New Roman" panose="02020603050405020304" pitchFamily="18" charset="0"/>
                          <a:cs typeface="Arial" panose="020B0604020202020204" pitchFamily="34" charset="0"/>
                        </a:rPr>
                        <a:t>komplementarny z co </a:t>
                      </a:r>
                      <a:r>
                        <a:rPr lang="pl-PL" sz="2400" b="0" strike="noStrike" kern="50" dirty="0" smtClean="0">
                          <a:effectLst/>
                          <a:latin typeface="+mj-lt"/>
                          <a:ea typeface="Times New Roman" panose="02020603050405020304" pitchFamily="18" charset="0"/>
                          <a:cs typeface="Arial" panose="020B0604020202020204" pitchFamily="34" charset="0"/>
                        </a:rPr>
                        <a:t>najmniej </a:t>
                      </a:r>
                      <a:r>
                        <a:rPr lang="pl-PL" sz="2400" b="1" strike="noStrike" kern="50" dirty="0" smtClean="0">
                          <a:solidFill>
                            <a:srgbClr val="FF0000"/>
                          </a:solidFill>
                          <a:effectLst/>
                          <a:latin typeface="+mj-lt"/>
                          <a:ea typeface="Times New Roman" panose="02020603050405020304" pitchFamily="18" charset="0"/>
                          <a:cs typeface="Arial" panose="020B0604020202020204" pitchFamily="34" charset="0"/>
                        </a:rPr>
                        <a:t>dwoma</a:t>
                      </a:r>
                      <a:r>
                        <a:rPr lang="pl-PL" sz="2400" b="0" strike="noStrike" kern="50" dirty="0" smtClean="0">
                          <a:solidFill>
                            <a:srgbClr val="FF0000"/>
                          </a:solidFill>
                          <a:effectLst/>
                          <a:latin typeface="+mj-lt"/>
                          <a:ea typeface="Times New Roman" panose="02020603050405020304" pitchFamily="18" charset="0"/>
                          <a:cs typeface="Arial" panose="020B0604020202020204" pitchFamily="34" charset="0"/>
                        </a:rPr>
                        <a:t> </a:t>
                      </a:r>
                      <a:r>
                        <a:rPr lang="pl-PL" sz="2400" b="0" strike="noStrike" kern="50" dirty="0" smtClean="0">
                          <a:effectLst/>
                          <a:latin typeface="+mj-lt"/>
                          <a:ea typeface="Times New Roman" panose="02020603050405020304" pitchFamily="18" charset="0"/>
                          <a:cs typeface="Arial" panose="020B0604020202020204" pitchFamily="34" charset="0"/>
                        </a:rPr>
                        <a:t>projektami</a:t>
                      </a:r>
                      <a:endParaRPr lang="pl-PL" sz="2400" b="0" strike="noStrike" dirty="0">
                        <a:effectLst/>
                        <a:latin typeface="+mj-lt"/>
                        <a:ea typeface="Times New Roman" panose="02020603050405020304" pitchFamily="18" charset="0"/>
                        <a:cs typeface="Times New Roman" panose="02020603050405020304" pitchFamily="18" charset="0"/>
                      </a:endParaRPr>
                    </a:p>
                  </a:txBody>
                  <a:tcPr marL="68580" marR="68580" marT="0" marB="0" anchor="ctr"/>
                </a:tc>
              </a:tr>
              <a:tr h="949576">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dirty="0" smtClean="0">
                          <a:effectLst/>
                          <a:latin typeface="+mj-lt"/>
                          <a:ea typeface="Times New Roman" panose="02020603050405020304" pitchFamily="18" charset="0"/>
                          <a:cs typeface="Arial" panose="020B0604020202020204" pitchFamily="34" charset="0"/>
                        </a:rPr>
                        <a:t>3,5 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600"/>
                        </a:lnSpc>
                        <a:spcBef>
                          <a:spcPts val="1000"/>
                        </a:spcBef>
                        <a:spcAft>
                          <a:spcPts val="0"/>
                        </a:spcAft>
                      </a:pPr>
                      <a:r>
                        <a:rPr lang="pl-PL" sz="2400" b="0" strike="noStrike" kern="50" dirty="0" smtClean="0">
                          <a:effectLst/>
                          <a:latin typeface="+mj-lt"/>
                          <a:ea typeface="Times New Roman" panose="02020603050405020304" pitchFamily="18" charset="0"/>
                          <a:cs typeface="Arial" panose="020B0604020202020204" pitchFamily="34" charset="0"/>
                        </a:rPr>
                        <a:t>Projekt </a:t>
                      </a:r>
                      <a:r>
                        <a:rPr lang="pl-PL" sz="2400" b="0" strike="noStrike" kern="50" dirty="0">
                          <a:effectLst/>
                          <a:latin typeface="+mj-lt"/>
                          <a:ea typeface="Times New Roman" panose="02020603050405020304" pitchFamily="18" charset="0"/>
                          <a:cs typeface="Arial" panose="020B0604020202020204" pitchFamily="34" charset="0"/>
                        </a:rPr>
                        <a:t>komplementarny z co </a:t>
                      </a:r>
                      <a:r>
                        <a:rPr lang="pl-PL" sz="2400" b="0" strike="noStrike" kern="50" dirty="0" smtClean="0">
                          <a:effectLst/>
                          <a:latin typeface="+mj-lt"/>
                          <a:ea typeface="Times New Roman" panose="02020603050405020304" pitchFamily="18" charset="0"/>
                          <a:cs typeface="Arial" panose="020B0604020202020204" pitchFamily="34" charset="0"/>
                        </a:rPr>
                        <a:t>najmniej </a:t>
                      </a:r>
                      <a:r>
                        <a:rPr lang="pl-PL" sz="2400" b="1" strike="noStrike" kern="50" dirty="0" smtClean="0">
                          <a:solidFill>
                            <a:srgbClr val="FF0000"/>
                          </a:solidFill>
                          <a:effectLst/>
                          <a:latin typeface="+mj-lt"/>
                          <a:ea typeface="Times New Roman" panose="02020603050405020304" pitchFamily="18" charset="0"/>
                          <a:cs typeface="Arial" panose="020B0604020202020204" pitchFamily="34" charset="0"/>
                        </a:rPr>
                        <a:t>czteroma</a:t>
                      </a:r>
                      <a:r>
                        <a:rPr lang="pl-PL" sz="2400" b="0" strike="noStrike" kern="50" baseline="0" dirty="0" smtClean="0">
                          <a:effectLst/>
                          <a:latin typeface="+mj-lt"/>
                          <a:ea typeface="Times New Roman" panose="02020603050405020304" pitchFamily="18" charset="0"/>
                          <a:cs typeface="Arial" panose="020B0604020202020204" pitchFamily="34" charset="0"/>
                        </a:rPr>
                        <a:t> projektami</a:t>
                      </a:r>
                      <a:endParaRPr lang="pl-PL" sz="2400" b="0" strike="noStrike" dirty="0">
                        <a:effectLst/>
                        <a:latin typeface="+mj-lt"/>
                        <a:ea typeface="Times New Roman" panose="02020603050405020304" pitchFamily="18" charset="0"/>
                        <a:cs typeface="Times New Roman" panose="02020603050405020304" pitchFamily="18" charset="0"/>
                      </a:endParaRPr>
                    </a:p>
                  </a:txBody>
                  <a:tcPr marL="68580" marR="68580" marT="0" marB="0" anchor="ctr"/>
                </a:tc>
              </a:tr>
              <a:tr h="952812">
                <a:tc gridSpan="2">
                  <a:txBody>
                    <a:bodyPr/>
                    <a:lstStyle/>
                    <a:p>
                      <a:pPr algn="ctr">
                        <a:lnSpc>
                          <a:spcPts val="1600"/>
                        </a:lnSpc>
                        <a:spcBef>
                          <a:spcPts val="1000"/>
                        </a:spcBef>
                        <a:spcAft>
                          <a:spcPts val="0"/>
                        </a:spcAft>
                      </a:pPr>
                      <a:endParaRPr lang="pl-PL" sz="2400" kern="50" dirty="0" smtClean="0">
                        <a:solidFill>
                          <a:schemeClr val="dk1"/>
                        </a:solidFill>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kern="50" dirty="0" smtClean="0">
                          <a:solidFill>
                            <a:schemeClr val="tx1">
                              <a:lumMod val="95000"/>
                              <a:lumOff val="5000"/>
                            </a:schemeClr>
                          </a:solidFill>
                          <a:effectLst/>
                          <a:latin typeface="+mj-lt"/>
                          <a:ea typeface="Times New Roman" panose="02020603050405020304" pitchFamily="18" charset="0"/>
                          <a:cs typeface="Arial" panose="020B0604020202020204" pitchFamily="34" charset="0"/>
                        </a:rPr>
                        <a:t>Ocena</a:t>
                      </a:r>
                      <a:r>
                        <a:rPr lang="pl-PL" sz="2400"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a:t>
                      </a:r>
                      <a:endParaRPr lang="pl-PL" sz="2400"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p>
                      <a:pPr algn="ctr">
                        <a:lnSpc>
                          <a:spcPts val="1600"/>
                        </a:lnSpc>
                        <a:spcBef>
                          <a:spcPts val="1000"/>
                        </a:spcBef>
                        <a:spcAft>
                          <a:spcPts val="0"/>
                        </a:spcAft>
                      </a:pPr>
                      <a:r>
                        <a:rPr lang="pl-PL" sz="2400" b="1"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(max </a:t>
                      </a:r>
                      <a:r>
                        <a:rPr lang="pl-PL" sz="2400" b="1" kern="50" dirty="0" smtClean="0">
                          <a:solidFill>
                            <a:schemeClr val="tx1">
                              <a:lumMod val="95000"/>
                              <a:lumOff val="5000"/>
                            </a:schemeClr>
                          </a:solidFill>
                          <a:effectLst/>
                          <a:latin typeface="+mj-lt"/>
                          <a:ea typeface="Times New Roman" panose="02020603050405020304" pitchFamily="18" charset="0"/>
                          <a:cs typeface="Arial" panose="020B0604020202020204" pitchFamily="34" charset="0"/>
                        </a:rPr>
                        <a:t>3,5 pkt </a:t>
                      </a:r>
                      <a:r>
                        <a:rPr lang="pl-PL" sz="2400" b="1"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 100</a:t>
                      </a:r>
                      <a:r>
                        <a:rPr lang="pl-PL" sz="2400" b="1" kern="50" dirty="0" smtClean="0">
                          <a:solidFill>
                            <a:schemeClr val="tx1">
                              <a:lumMod val="95000"/>
                              <a:lumOff val="5000"/>
                            </a:schemeClr>
                          </a:solidFill>
                          <a:effectLst/>
                          <a:latin typeface="+mj-lt"/>
                          <a:ea typeface="Times New Roman" panose="02020603050405020304" pitchFamily="18" charset="0"/>
                          <a:cs typeface="Arial" panose="020B0604020202020204" pitchFamily="34" charset="0"/>
                        </a:rPr>
                        <a:t>%)</a:t>
                      </a:r>
                      <a:r>
                        <a:rPr lang="pl-PL" sz="2400"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 </a:t>
                      </a:r>
                      <a:endParaRPr lang="pl-PL" sz="2400"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l-PL" dirty="0"/>
                    </a:p>
                  </a:txBody>
                  <a:tcPr/>
                </a:tc>
              </a:tr>
            </a:tbl>
          </a:graphicData>
        </a:graphic>
      </p:graphicFrame>
    </p:spTree>
    <p:extLst>
      <p:ext uri="{BB962C8B-B14F-4D97-AF65-F5344CB8AC3E}">
        <p14:creationId xmlns:p14="http://schemas.microsoft.com/office/powerpoint/2010/main" val="6297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200" b="1" dirty="0" smtClean="0"/>
              <a:t/>
            </a:r>
            <a:br>
              <a:rPr lang="pl-PL" sz="2200" b="1" dirty="0" smtClean="0"/>
            </a:br>
            <a:r>
              <a:rPr lang="pl-PL" sz="2200" b="1" dirty="0"/>
              <a:t/>
            </a:r>
            <a:br>
              <a:rPr lang="pl-PL" sz="2200" b="1" dirty="0"/>
            </a:br>
            <a:r>
              <a:rPr lang="pl-PL" sz="2200" b="1" dirty="0" smtClean="0"/>
              <a:t/>
            </a:r>
            <a:br>
              <a:rPr lang="pl-PL" sz="2200" b="1" dirty="0" smtClean="0"/>
            </a:br>
            <a:r>
              <a:rPr lang="pl-PL" sz="2200" b="1" dirty="0"/>
              <a:t/>
            </a:r>
            <a:br>
              <a:rPr lang="pl-PL" sz="2200" b="1" dirty="0"/>
            </a:br>
            <a:r>
              <a:rPr lang="pl-PL" sz="2200" b="1" dirty="0" smtClean="0"/>
              <a:t/>
            </a:r>
            <a:br>
              <a:rPr lang="pl-PL" sz="2200" b="1" dirty="0" smtClean="0"/>
            </a:br>
            <a:r>
              <a:rPr lang="pl-PL" sz="2700" b="1" dirty="0" smtClean="0"/>
              <a:t>MINIMUM </a:t>
            </a:r>
            <a:r>
              <a:rPr lang="pl-PL" sz="2700" b="1" dirty="0"/>
              <a:t>PUNKTOWE</a:t>
            </a:r>
            <a:br>
              <a:rPr lang="pl-PL" sz="2700" b="1" dirty="0"/>
            </a:br>
            <a:r>
              <a:rPr lang="pl-PL" sz="2700" b="1" dirty="0"/>
              <a:t>Uzyskanie przez projekt minimum punktowego </a:t>
            </a:r>
            <a:br>
              <a:rPr lang="pl-PL" sz="2700" b="1" dirty="0"/>
            </a:br>
            <a:endParaRPr lang="pl-PL" sz="2700"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418826914"/>
              </p:ext>
            </p:extLst>
          </p:nvPr>
        </p:nvGraphicFramePr>
        <p:xfrm>
          <a:off x="251520" y="2060848"/>
          <a:ext cx="8435280" cy="4065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2254010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6" name="Symbol zastępczy zawartości 5"/>
          <p:cNvGraphicFramePr>
            <a:graphicFrameLocks noGrp="1"/>
          </p:cNvGraphicFramePr>
          <p:nvPr>
            <p:ph idx="1"/>
            <p:extLst>
              <p:ext uri="{D42A27DB-BD31-4B8C-83A1-F6EECF244321}">
                <p14:modId xmlns:p14="http://schemas.microsoft.com/office/powerpoint/2010/main" val="3624904932"/>
              </p:ext>
            </p:extLst>
          </p:nvPr>
        </p:nvGraphicFramePr>
        <p:xfrm>
          <a:off x="0" y="980728"/>
          <a:ext cx="914400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1925516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1340768"/>
            <a:ext cx="8229601" cy="4525963"/>
          </a:xfrm>
        </p:spPr>
        <p:txBody>
          <a:bodyPr>
            <a:normAutofit/>
          </a:bodyPr>
          <a:lstStyle/>
          <a:p>
            <a:pPr marL="457200" indent="-457200">
              <a:buFont typeface="+mj-lt"/>
              <a:buAutoNum type="arabicPeriod"/>
            </a:pPr>
            <a:r>
              <a:rPr lang="pl-PL" sz="2400" dirty="0"/>
              <a:t>Wyjaśnienia o charakterze ogólnym publikowane są na stronie </a:t>
            </a:r>
            <a:r>
              <a:rPr lang="pl-PL" sz="2400" dirty="0" smtClean="0"/>
              <a:t>internetowej </a:t>
            </a:r>
            <a:r>
              <a:rPr lang="pl-PL" sz="2400" dirty="0"/>
              <a:t> </a:t>
            </a:r>
            <a:r>
              <a:rPr lang="pl-PL" sz="2400" u="sng" dirty="0">
                <a:hlinkClick r:id="rId3"/>
              </a:rPr>
              <a:t>www.zitaj.jeleniagora.pl</a:t>
            </a:r>
            <a:r>
              <a:rPr lang="pl-PL" sz="2400" dirty="0" smtClean="0"/>
              <a:t>.</a:t>
            </a:r>
          </a:p>
          <a:p>
            <a:pPr marL="457200" indent="-457200">
              <a:buFont typeface="+mj-lt"/>
              <a:buAutoNum type="arabicPeriod"/>
            </a:pPr>
            <a:endParaRPr lang="pl-PL" sz="2400" dirty="0" smtClean="0"/>
          </a:p>
          <a:p>
            <a:pPr marL="457200" indent="-457200">
              <a:buFont typeface="+mj-lt"/>
              <a:buAutoNum type="arabicPeriod"/>
            </a:pPr>
            <a:r>
              <a:rPr lang="pl-PL" sz="2400" dirty="0"/>
              <a:t>Zapytania w zakresie oceny zgodności projektu ze Strategią ZIT AJ można składać do ZIT AJ:</a:t>
            </a:r>
          </a:p>
          <a:p>
            <a:pPr marL="0" indent="0">
              <a:buNone/>
            </a:pPr>
            <a:endParaRPr lang="pl-PL" sz="2400" dirty="0" smtClean="0"/>
          </a:p>
          <a:p>
            <a:r>
              <a:rPr lang="pl-PL" sz="2400" dirty="0" smtClean="0"/>
              <a:t>na </a:t>
            </a:r>
            <a:r>
              <a:rPr lang="pl-PL" sz="2400" dirty="0"/>
              <a:t>adres: </a:t>
            </a:r>
            <a:r>
              <a:rPr lang="pl-PL" sz="2400" dirty="0">
                <a:hlinkClick r:id="rId4"/>
              </a:rPr>
              <a:t>zitaj@jeleniagora.pl</a:t>
            </a:r>
            <a:endParaRPr lang="pl-PL" sz="2400" dirty="0"/>
          </a:p>
          <a:p>
            <a:r>
              <a:rPr lang="pl-PL" sz="2400" dirty="0"/>
              <a:t>telefonicznie: 75 75 46 </a:t>
            </a:r>
            <a:r>
              <a:rPr lang="pl-PL" sz="2400" dirty="0" smtClean="0"/>
              <a:t>255</a:t>
            </a:r>
            <a:r>
              <a:rPr lang="pl-PL" sz="2400" dirty="0"/>
              <a:t>  oraz 75 75 46 </a:t>
            </a:r>
            <a:r>
              <a:rPr lang="pl-PL" sz="2400" dirty="0" smtClean="0"/>
              <a:t>288</a:t>
            </a:r>
          </a:p>
          <a:p>
            <a:endParaRPr lang="pl-PL" sz="2400" dirty="0"/>
          </a:p>
          <a:p>
            <a:pPr marL="0" indent="0" algn="ctr">
              <a:buNone/>
            </a:pPr>
            <a:endParaRPr lang="pl-PL" sz="2200" dirty="0" smtClean="0"/>
          </a:p>
        </p:txBody>
      </p:sp>
      <p:pic>
        <p:nvPicPr>
          <p:cNvPr id="4" name="Obraz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1824276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
            </a:r>
            <a:br>
              <a:rPr lang="pl-PL" b="1" dirty="0"/>
            </a:br>
            <a:endParaRPr lang="pl-PL" b="1" dirty="0"/>
          </a:p>
        </p:txBody>
      </p:sp>
      <p:sp>
        <p:nvSpPr>
          <p:cNvPr id="3" name="Symbol zastępczy zawartości 2"/>
          <p:cNvSpPr>
            <a:spLocks noGrp="1"/>
          </p:cNvSpPr>
          <p:nvPr>
            <p:ph idx="1"/>
          </p:nvPr>
        </p:nvSpPr>
        <p:spPr>
          <a:xfrm>
            <a:off x="466348" y="2204864"/>
            <a:ext cx="8229601" cy="2160240"/>
          </a:xfrm>
        </p:spPr>
        <p:txBody>
          <a:bodyPr/>
          <a:lstStyle/>
          <a:p>
            <a:pPr marL="0" indent="0" algn="ctr">
              <a:buNone/>
            </a:pPr>
            <a:r>
              <a:rPr lang="pl-PL" dirty="0" smtClean="0"/>
              <a:t> </a:t>
            </a:r>
          </a:p>
          <a:p>
            <a:pPr marL="0" indent="0" algn="ctr">
              <a:buNone/>
            </a:pPr>
            <a:r>
              <a:rPr lang="pl-PL" sz="6600" b="1" dirty="0" smtClean="0"/>
              <a:t>Dziękujemy  za uwagę </a:t>
            </a:r>
            <a:endParaRPr lang="pl-PL" sz="6600" b="1" dirty="0"/>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60650"/>
            <a:ext cx="4680520" cy="469169"/>
          </a:xfrm>
          <a:prstGeom prst="rect">
            <a:avLst/>
          </a:prstGeom>
        </p:spPr>
      </p:pic>
    </p:spTree>
    <p:extLst>
      <p:ext uri="{BB962C8B-B14F-4D97-AF65-F5344CB8AC3E}">
        <p14:creationId xmlns:p14="http://schemas.microsoft.com/office/powerpoint/2010/main" val="4248596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fontScale="90000"/>
          </a:bodyPr>
          <a:lstStyle/>
          <a:p>
            <a:r>
              <a:rPr lang="pl-PL" sz="3800" b="1" dirty="0" smtClean="0"/>
              <a:t/>
            </a:r>
            <a:br>
              <a:rPr lang="pl-PL" sz="3800" b="1" dirty="0" smtClean="0"/>
            </a:br>
            <a:r>
              <a:rPr lang="pl-PL" sz="3800" b="1" dirty="0"/>
              <a:t/>
            </a:r>
            <a:br>
              <a:rPr lang="pl-PL" sz="3800" b="1" dirty="0"/>
            </a:br>
            <a:r>
              <a:rPr lang="pl-PL" sz="3800" b="1" dirty="0" smtClean="0"/>
              <a:t/>
            </a:r>
            <a:br>
              <a:rPr lang="pl-PL" sz="3800" b="1" dirty="0" smtClean="0"/>
            </a:br>
            <a:r>
              <a:rPr lang="pl-PL" sz="3800" b="1" dirty="0" smtClean="0"/>
              <a:t>Obszar realizacji ZIT AJ</a:t>
            </a:r>
            <a:br>
              <a:rPr lang="pl-PL" sz="3800" b="1" dirty="0" smtClean="0"/>
            </a:br>
            <a:r>
              <a:rPr lang="pl-PL" sz="2000" dirty="0">
                <a:solidFill>
                  <a:srgbClr val="000000"/>
                </a:solidFill>
                <a:latin typeface="Arial"/>
                <a:ea typeface="DejaVu Sans"/>
              </a:rPr>
              <a:t>Obszarem realizacji ZIT AJ jest obszar jednostek samorządu terytorialnego, </a:t>
            </a:r>
            <a:r>
              <a:rPr lang="pl-PL" sz="2000" dirty="0"/>
              <a:t/>
            </a:r>
            <a:br>
              <a:rPr lang="pl-PL" sz="2000" dirty="0"/>
            </a:br>
            <a:r>
              <a:rPr lang="pl-PL" sz="2000" dirty="0">
                <a:solidFill>
                  <a:srgbClr val="000000"/>
                </a:solidFill>
                <a:latin typeface="Arial"/>
                <a:ea typeface="DejaVu Sans"/>
              </a:rPr>
              <a:t>które przystąpiły do Porozumienia w celu wspólnej realizacji ZIT. </a:t>
            </a:r>
            <a:r>
              <a:rPr lang="pl-PL" sz="2000" dirty="0"/>
              <a:t/>
            </a:r>
            <a:br>
              <a:rPr lang="pl-PL" sz="2000" dirty="0"/>
            </a:br>
            <a:r>
              <a:rPr lang="pl-PL" sz="3600" dirty="0"/>
              <a:t/>
            </a:r>
            <a:br>
              <a:rPr lang="pl-PL" sz="3600" dirty="0"/>
            </a:b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10" name="pole tekstowe 9"/>
          <p:cNvSpPr txBox="1"/>
          <p:nvPr/>
        </p:nvSpPr>
        <p:spPr>
          <a:xfrm>
            <a:off x="179512" y="1635073"/>
            <a:ext cx="7416824" cy="1938992"/>
          </a:xfrm>
          <a:prstGeom prst="rect">
            <a:avLst/>
          </a:prstGeom>
          <a:noFill/>
        </p:spPr>
        <p:txBody>
          <a:bodyPr wrap="square" rtlCol="0">
            <a:spAutoFit/>
          </a:bodyPr>
          <a:lstStyle/>
          <a:p>
            <a:pPr algn="ctr"/>
            <a:endParaRPr lang="pl-PL" sz="2400" b="1" dirty="0" smtClean="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pic>
        <p:nvPicPr>
          <p:cNvPr id="3" name="Obraz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2263219"/>
            <a:ext cx="6023384" cy="4332382"/>
          </a:xfrm>
          <a:prstGeom prst="rect">
            <a:avLst/>
          </a:prstGeom>
        </p:spPr>
      </p:pic>
    </p:spTree>
    <p:extLst>
      <p:ext uri="{BB962C8B-B14F-4D97-AF65-F5344CB8AC3E}">
        <p14:creationId xmlns:p14="http://schemas.microsoft.com/office/powerpoint/2010/main" val="3154830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a:bodyPr>
          <a:lstStyle/>
          <a:p>
            <a:r>
              <a:rPr lang="pl-PL" sz="3800" b="1" dirty="0" smtClean="0"/>
              <a:t>Członkowie ZIT AJ</a:t>
            </a: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10" name="pole tekstowe 9"/>
          <p:cNvSpPr txBox="1"/>
          <p:nvPr/>
        </p:nvSpPr>
        <p:spPr>
          <a:xfrm>
            <a:off x="395536" y="1628800"/>
            <a:ext cx="7416824" cy="1569660"/>
          </a:xfrm>
          <a:prstGeom prst="rect">
            <a:avLst/>
          </a:prstGeom>
          <a:noFill/>
        </p:spPr>
        <p:txBody>
          <a:bodyPr wrap="square" rtlCol="0">
            <a:spAutoFit/>
          </a:bodyPr>
          <a:lstStyle/>
          <a:p>
            <a:pPr algn="ct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graphicFrame>
        <p:nvGraphicFramePr>
          <p:cNvPr id="5" name="Tabela 4"/>
          <p:cNvGraphicFramePr>
            <a:graphicFrameLocks noGrp="1"/>
          </p:cNvGraphicFramePr>
          <p:nvPr>
            <p:extLst>
              <p:ext uri="{D42A27DB-BD31-4B8C-83A1-F6EECF244321}">
                <p14:modId xmlns:p14="http://schemas.microsoft.com/office/powerpoint/2010/main" val="1099311597"/>
              </p:ext>
            </p:extLst>
          </p:nvPr>
        </p:nvGraphicFramePr>
        <p:xfrm>
          <a:off x="251519" y="1836532"/>
          <a:ext cx="8712969" cy="4184756"/>
        </p:xfrm>
        <a:graphic>
          <a:graphicData uri="http://schemas.openxmlformats.org/drawingml/2006/table">
            <a:tbl>
              <a:tblPr firstRow="1" bandRow="1">
                <a:tableStyleId>{5C22544A-7EE6-4342-B048-85BDC9FD1C3A}</a:tableStyleId>
              </a:tblPr>
              <a:tblGrid>
                <a:gridCol w="2085155"/>
                <a:gridCol w="2085155"/>
                <a:gridCol w="2085155"/>
                <a:gridCol w="2457504"/>
              </a:tblGrid>
              <a:tr h="14435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mj-lt"/>
                        </a:rPr>
                        <a:t>Gmina miejska</a:t>
                      </a:r>
                      <a:endParaRPr lang="pl-PL" sz="1800" dirty="0" smtClean="0">
                        <a:solidFill>
                          <a:schemeClr val="bg1"/>
                        </a:solidFill>
                        <a:latin typeface="+mj-lt"/>
                      </a:endParaRPr>
                    </a:p>
                    <a:p>
                      <a:endParaRPr lang="pl-PL" dirty="0">
                        <a:solidFill>
                          <a:schemeClr val="bg1"/>
                        </a:solidFill>
                        <a:latin typeface="+mj-lt"/>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mj-lt"/>
                        </a:rPr>
                        <a:t>Gmina miejsko-wiejska</a:t>
                      </a:r>
                      <a:endParaRPr lang="pl-PL" sz="1800" dirty="0" smtClean="0">
                        <a:solidFill>
                          <a:schemeClr val="bg1"/>
                        </a:solidFill>
                        <a:latin typeface="+mj-lt"/>
                      </a:endParaRPr>
                    </a:p>
                    <a:p>
                      <a:endParaRPr lang="pl-PL" dirty="0">
                        <a:solidFill>
                          <a:schemeClr val="bg1"/>
                        </a:solidFill>
                        <a:latin typeface="+mj-lt"/>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mj-lt"/>
                        </a:rPr>
                        <a:t>Gmina wiejska</a:t>
                      </a:r>
                      <a:endParaRPr lang="pl-PL" sz="1800" dirty="0" smtClean="0">
                        <a:solidFill>
                          <a:schemeClr val="bg1"/>
                        </a:solidFill>
                        <a:latin typeface="+mj-lt"/>
                      </a:endParaRPr>
                    </a:p>
                    <a:p>
                      <a:endParaRPr lang="pl-PL" dirty="0">
                        <a:solidFill>
                          <a:schemeClr val="bg1"/>
                        </a:solidFill>
                        <a:latin typeface="+mj-lt"/>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mj-lt"/>
                        </a:rPr>
                        <a:t>Miasto na prawach powiatu</a:t>
                      </a:r>
                      <a:endParaRPr lang="pl-PL" sz="1800" dirty="0" smtClean="0">
                        <a:solidFill>
                          <a:schemeClr val="bg1"/>
                        </a:solidFill>
                        <a:latin typeface="+mj-lt"/>
                      </a:endParaRPr>
                    </a:p>
                  </a:txBody>
                  <a:tcPr>
                    <a:solidFill>
                      <a:schemeClr val="tx2">
                        <a:lumMod val="75000"/>
                      </a:schemeClr>
                    </a:solidFill>
                  </a:tcPr>
                </a:tc>
              </a:tr>
              <a:tr h="2741239">
                <a:tc>
                  <a:txBody>
                    <a:bodyPr/>
                    <a:lstStyle/>
                    <a:p>
                      <a:pPr algn="just"/>
                      <a:r>
                        <a:rPr lang="pl-PL" sz="1800" strike="noStrike" dirty="0" smtClean="0">
                          <a:solidFill>
                            <a:srgbClr val="000000"/>
                          </a:solidFill>
                          <a:latin typeface="+mj-lt"/>
                        </a:rPr>
                        <a:t>Karpacz</a:t>
                      </a:r>
                    </a:p>
                    <a:p>
                      <a:pPr algn="just"/>
                      <a:r>
                        <a:rPr lang="pl-PL" sz="1800" strike="noStrike" dirty="0" smtClean="0">
                          <a:solidFill>
                            <a:srgbClr val="000000"/>
                          </a:solidFill>
                          <a:latin typeface="+mj-lt"/>
                        </a:rPr>
                        <a:t>Kowary</a:t>
                      </a:r>
                      <a:endParaRPr lang="pl-PL" sz="1800" dirty="0" smtClean="0">
                        <a:latin typeface="+mj-lt"/>
                      </a:endParaRPr>
                    </a:p>
                    <a:p>
                      <a:pPr algn="just"/>
                      <a:r>
                        <a:rPr lang="pl-PL" sz="1800" strike="noStrike" dirty="0" smtClean="0">
                          <a:solidFill>
                            <a:srgbClr val="000000"/>
                          </a:solidFill>
                          <a:latin typeface="+mj-lt"/>
                        </a:rPr>
                        <a:t>Piechowice</a:t>
                      </a:r>
                      <a:endParaRPr lang="pl-PL" sz="1800" dirty="0" smtClean="0">
                        <a:latin typeface="+mj-lt"/>
                      </a:endParaRPr>
                    </a:p>
                    <a:p>
                      <a:pPr algn="just"/>
                      <a:r>
                        <a:rPr lang="pl-PL" sz="1800" strike="noStrike" dirty="0" smtClean="0">
                          <a:solidFill>
                            <a:srgbClr val="000000"/>
                          </a:solidFill>
                          <a:latin typeface="+mj-lt"/>
                        </a:rPr>
                        <a:t>Szklarska Poręba</a:t>
                      </a:r>
                      <a:endParaRPr lang="pl-PL" sz="1800" dirty="0" smtClean="0">
                        <a:latin typeface="+mj-lt"/>
                      </a:endParaRPr>
                    </a:p>
                    <a:p>
                      <a:pPr algn="just"/>
                      <a:r>
                        <a:rPr lang="pl-PL" sz="1800" strike="noStrike" dirty="0" smtClean="0">
                          <a:solidFill>
                            <a:srgbClr val="000000"/>
                          </a:solidFill>
                          <a:latin typeface="+mj-lt"/>
                        </a:rPr>
                        <a:t>Wojcieszów</a:t>
                      </a:r>
                      <a:endParaRPr lang="pl-PL" sz="1800" dirty="0" smtClean="0">
                        <a:latin typeface="+mj-lt"/>
                      </a:endParaRPr>
                    </a:p>
                    <a:p>
                      <a:pPr algn="just"/>
                      <a:r>
                        <a:rPr lang="pl-PL" sz="1800" strike="noStrike" dirty="0" smtClean="0">
                          <a:solidFill>
                            <a:srgbClr val="000000"/>
                          </a:solidFill>
                          <a:latin typeface="+mj-lt"/>
                        </a:rPr>
                        <a:t>Złotoryja</a:t>
                      </a:r>
                      <a:endParaRPr lang="pl-PL" sz="1800" dirty="0" smtClean="0">
                        <a:latin typeface="+mj-lt"/>
                      </a:endParaRPr>
                    </a:p>
                    <a:p>
                      <a:pPr algn="just"/>
                      <a:endParaRPr lang="pl-PL" dirty="0">
                        <a:latin typeface="+mj-lt"/>
                      </a:endParaRPr>
                    </a:p>
                  </a:txBody>
                  <a:tcPr/>
                </a:tc>
                <a:tc>
                  <a:txBody>
                    <a:bodyPr/>
                    <a:lstStyle/>
                    <a:p>
                      <a:pPr algn="just"/>
                      <a:r>
                        <a:rPr lang="pl-PL" sz="1800" strike="noStrike" dirty="0" smtClean="0">
                          <a:solidFill>
                            <a:srgbClr val="000000"/>
                          </a:solidFill>
                          <a:latin typeface="+mj-lt"/>
                        </a:rPr>
                        <a:t>Gryfów Śląski</a:t>
                      </a:r>
                      <a:endParaRPr lang="pl-PL" sz="1800" dirty="0" smtClean="0">
                        <a:latin typeface="+mj-lt"/>
                      </a:endParaRPr>
                    </a:p>
                    <a:p>
                      <a:pPr algn="just"/>
                      <a:r>
                        <a:rPr lang="pl-PL" sz="1800" strike="noStrike" dirty="0" smtClean="0">
                          <a:solidFill>
                            <a:srgbClr val="000000"/>
                          </a:solidFill>
                          <a:latin typeface="+mj-lt"/>
                        </a:rPr>
                        <a:t>Lubomierz</a:t>
                      </a:r>
                      <a:endParaRPr lang="pl-PL" sz="1800" dirty="0" smtClean="0">
                        <a:latin typeface="+mj-lt"/>
                      </a:endParaRPr>
                    </a:p>
                    <a:p>
                      <a:pPr algn="just"/>
                      <a:r>
                        <a:rPr lang="pl-PL" sz="1800" strike="noStrike" dirty="0" smtClean="0">
                          <a:solidFill>
                            <a:srgbClr val="000000"/>
                          </a:solidFill>
                          <a:latin typeface="+mj-lt"/>
                        </a:rPr>
                        <a:t>Mirsk</a:t>
                      </a:r>
                      <a:endParaRPr lang="pl-PL" sz="1800" dirty="0" smtClean="0">
                        <a:latin typeface="+mj-lt"/>
                      </a:endParaRPr>
                    </a:p>
                    <a:p>
                      <a:pPr algn="just"/>
                      <a:r>
                        <a:rPr lang="pl-PL" sz="1800" strike="noStrike" dirty="0" smtClean="0">
                          <a:solidFill>
                            <a:srgbClr val="000000"/>
                          </a:solidFill>
                          <a:latin typeface="+mj-lt"/>
                        </a:rPr>
                        <a:t>Wleń</a:t>
                      </a:r>
                      <a:endParaRPr lang="pl-PL" sz="1800" dirty="0" smtClean="0">
                        <a:latin typeface="+mj-lt"/>
                      </a:endParaRPr>
                    </a:p>
                    <a:p>
                      <a:pPr algn="just"/>
                      <a:r>
                        <a:rPr lang="pl-PL" sz="1800" strike="noStrike" dirty="0" smtClean="0">
                          <a:solidFill>
                            <a:srgbClr val="000000"/>
                          </a:solidFill>
                          <a:latin typeface="+mj-lt"/>
                        </a:rPr>
                        <a:t>Świerzawa</a:t>
                      </a:r>
                      <a:endParaRPr lang="pl-PL" sz="1800" dirty="0" smtClean="0">
                        <a:latin typeface="+mj-lt"/>
                      </a:endParaRPr>
                    </a:p>
                  </a:txBody>
                  <a:tcPr/>
                </a:tc>
                <a:tc>
                  <a:txBody>
                    <a:bodyPr/>
                    <a:lstStyle/>
                    <a:p>
                      <a:pPr algn="just"/>
                      <a:r>
                        <a:rPr lang="pl-PL" sz="1800" strike="noStrike" dirty="0" smtClean="0">
                          <a:solidFill>
                            <a:srgbClr val="000000"/>
                          </a:solidFill>
                          <a:latin typeface="+mj-lt"/>
                        </a:rPr>
                        <a:t>Janowice Wielkie</a:t>
                      </a:r>
                      <a:endParaRPr lang="pl-PL" sz="1800" dirty="0" smtClean="0">
                        <a:latin typeface="+mj-lt"/>
                      </a:endParaRPr>
                    </a:p>
                    <a:p>
                      <a:pPr algn="just"/>
                      <a:r>
                        <a:rPr lang="pl-PL" sz="1800" strike="noStrike" dirty="0" smtClean="0">
                          <a:solidFill>
                            <a:srgbClr val="000000"/>
                          </a:solidFill>
                          <a:latin typeface="+mj-lt"/>
                        </a:rPr>
                        <a:t>Jeżów Sudecki</a:t>
                      </a:r>
                      <a:endParaRPr lang="pl-PL" sz="1800" dirty="0" smtClean="0">
                        <a:latin typeface="+mj-lt"/>
                      </a:endParaRPr>
                    </a:p>
                    <a:p>
                      <a:pPr algn="just"/>
                      <a:r>
                        <a:rPr lang="pl-PL" sz="1800" strike="noStrike" dirty="0" smtClean="0">
                          <a:solidFill>
                            <a:srgbClr val="000000"/>
                          </a:solidFill>
                          <a:latin typeface="+mj-lt"/>
                        </a:rPr>
                        <a:t>Mysłakowice</a:t>
                      </a:r>
                      <a:endParaRPr lang="pl-PL" sz="1800" dirty="0" smtClean="0">
                        <a:latin typeface="+mj-lt"/>
                      </a:endParaRPr>
                    </a:p>
                    <a:p>
                      <a:pPr algn="just"/>
                      <a:r>
                        <a:rPr lang="pl-PL" sz="1800" strike="noStrike" dirty="0" smtClean="0">
                          <a:solidFill>
                            <a:srgbClr val="000000"/>
                          </a:solidFill>
                          <a:latin typeface="+mj-lt"/>
                        </a:rPr>
                        <a:t>Podgórzyn</a:t>
                      </a:r>
                      <a:endParaRPr lang="pl-PL" sz="1800" dirty="0" smtClean="0">
                        <a:latin typeface="+mj-lt"/>
                      </a:endParaRPr>
                    </a:p>
                    <a:p>
                      <a:pPr algn="just"/>
                      <a:r>
                        <a:rPr lang="pl-PL" sz="1800" strike="noStrike" dirty="0" smtClean="0">
                          <a:solidFill>
                            <a:srgbClr val="000000"/>
                          </a:solidFill>
                          <a:latin typeface="+mj-lt"/>
                        </a:rPr>
                        <a:t>Stara Kamienica</a:t>
                      </a:r>
                      <a:endParaRPr lang="pl-PL" sz="1800" dirty="0" smtClean="0">
                        <a:latin typeface="+mj-lt"/>
                      </a:endParaRPr>
                    </a:p>
                    <a:p>
                      <a:pPr algn="just"/>
                      <a:r>
                        <a:rPr lang="pl-PL" sz="1800" strike="noStrike" dirty="0" smtClean="0">
                          <a:solidFill>
                            <a:srgbClr val="000000"/>
                          </a:solidFill>
                          <a:latin typeface="+mj-lt"/>
                        </a:rPr>
                        <a:t>Pielgrzymka</a:t>
                      </a:r>
                      <a:endParaRPr lang="pl-PL" sz="1800" dirty="0" smtClean="0">
                        <a:latin typeface="+mj-lt"/>
                      </a:endParaRPr>
                    </a:p>
                    <a:p>
                      <a:pPr algn="just"/>
                      <a:endParaRPr lang="pl-PL" sz="1800" dirty="0" smtClean="0">
                        <a:latin typeface="+mj-lt"/>
                      </a:endParaRPr>
                    </a:p>
                    <a:p>
                      <a:pPr algn="just"/>
                      <a:endParaRPr lang="pl-PL" dirty="0">
                        <a:latin typeface="+mj-lt"/>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rgbClr val="000000"/>
                          </a:solidFill>
                          <a:latin typeface="+mj-lt"/>
                        </a:rPr>
                        <a:t>Jelenia Góra</a:t>
                      </a:r>
                      <a:endParaRPr lang="pl-PL" sz="1800" dirty="0" smtClean="0">
                        <a:latin typeface="+mj-lt"/>
                      </a:endParaRPr>
                    </a:p>
                    <a:p>
                      <a:pPr algn="just"/>
                      <a:endParaRPr lang="pl-PL" dirty="0">
                        <a:latin typeface="+mj-lt"/>
                      </a:endParaRPr>
                    </a:p>
                  </a:txBody>
                  <a:tcPr/>
                </a:tc>
              </a:tr>
            </a:tbl>
          </a:graphicData>
        </a:graphic>
      </p:graphicFrame>
    </p:spTree>
    <p:extLst>
      <p:ext uri="{BB962C8B-B14F-4D97-AF65-F5344CB8AC3E}">
        <p14:creationId xmlns:p14="http://schemas.microsoft.com/office/powerpoint/2010/main" val="2088967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Tytuł 5"/>
          <p:cNvSpPr>
            <a:spLocks noGrp="1"/>
          </p:cNvSpPr>
          <p:nvPr>
            <p:ph type="title"/>
          </p:nvPr>
        </p:nvSpPr>
        <p:spPr>
          <a:xfrm>
            <a:off x="450363" y="1340768"/>
            <a:ext cx="8229601" cy="1143000"/>
          </a:xfrm>
        </p:spPr>
        <p:txBody>
          <a:bodyPr>
            <a:normAutofit/>
          </a:bodyPr>
          <a:lstStyle/>
          <a:p>
            <a:r>
              <a:rPr lang="pl-PL" sz="3800" b="1" dirty="0"/>
              <a:t>Cel strategiczny ZIT AJ </a:t>
            </a:r>
            <a:endParaRPr lang="pl-PL" sz="3800" dirty="0"/>
          </a:p>
        </p:txBody>
      </p:sp>
      <p:sp>
        <p:nvSpPr>
          <p:cNvPr id="3" name="Symbol zastępczy zawartości 2"/>
          <p:cNvSpPr>
            <a:spLocks noGrp="1"/>
          </p:cNvSpPr>
          <p:nvPr>
            <p:ph idx="1"/>
          </p:nvPr>
        </p:nvSpPr>
        <p:spPr>
          <a:xfrm>
            <a:off x="457199" y="1772816"/>
            <a:ext cx="8229601" cy="4525963"/>
          </a:xfrm>
        </p:spPr>
        <p:txBody>
          <a:bodyPr>
            <a:normAutofit/>
          </a:bodyPr>
          <a:lstStyle/>
          <a:p>
            <a:pPr marL="0" lvl="0" indent="0" algn="just">
              <a:buNone/>
            </a:pPr>
            <a:endParaRPr lang="pl-PL" sz="2400" dirty="0" smtClean="0"/>
          </a:p>
          <a:p>
            <a:pPr marL="0" lvl="0" indent="0" algn="just">
              <a:buNone/>
            </a:pPr>
            <a:endParaRPr lang="pl-PL" sz="2400" dirty="0" smtClean="0"/>
          </a:p>
          <a:p>
            <a:pPr marL="0" lvl="0" indent="0" algn="ctr">
              <a:buNone/>
            </a:pPr>
            <a:r>
              <a:rPr lang="pl-PL" sz="2400" b="1" i="1" dirty="0"/>
              <a:t>„Integracja obszaru AJ w spójny organizm wzmacniający swoją konkurencyjność poprzez rozwój dostępności komunikacyjnej i innowacyjnej przedsiębiorczości oraz potencjału turystycznego, przyrodniczego i kulturowego, dla poprawy jakości życia mieszkańców”</a:t>
            </a:r>
            <a:endParaRPr lang="pl-PL" sz="2400" dirty="0"/>
          </a:p>
          <a:p>
            <a:pPr marL="0" lvl="0" indent="0" algn="just">
              <a:buNone/>
            </a:pPr>
            <a:endParaRPr lang="pl-PL" sz="2400" dirty="0" smtClean="0"/>
          </a:p>
          <a:p>
            <a:pPr marL="0" lvl="0" indent="0" algn="just">
              <a:buNone/>
            </a:pPr>
            <a:endParaRPr lang="pl-PL" sz="2400" dirty="0"/>
          </a:p>
          <a:p>
            <a:pPr marL="0" lvl="0" indent="0" algn="just">
              <a:buNone/>
            </a:pPr>
            <a:endParaRPr lang="pl-PL" sz="2400" dirty="0" smtClean="0"/>
          </a:p>
          <a:p>
            <a:pPr lvl="0"/>
            <a:endParaRPr lang="pl-PL" sz="1600" dirty="0"/>
          </a:p>
          <a:p>
            <a:endParaRPr lang="pl-PL" sz="16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1270304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a:bodyPr>
          <a:lstStyle/>
          <a:p>
            <a:r>
              <a:rPr lang="pl-PL" sz="3800" b="1" dirty="0"/>
              <a:t>Cele szczegółowe ZIT AJ</a:t>
            </a: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10" name="pole tekstowe 9"/>
          <p:cNvSpPr txBox="1"/>
          <p:nvPr/>
        </p:nvSpPr>
        <p:spPr>
          <a:xfrm>
            <a:off x="179512" y="1635073"/>
            <a:ext cx="7416824" cy="6001643"/>
          </a:xfrm>
          <a:prstGeom prst="rect">
            <a:avLst/>
          </a:prstGeom>
          <a:noFill/>
        </p:spPr>
        <p:txBody>
          <a:bodyPr wrap="square" rtlCol="0">
            <a:spAutoFit/>
          </a:bodyPr>
          <a:lstStyle/>
          <a:p>
            <a:endParaRPr lang="pl-PL" sz="2400" b="1" dirty="0"/>
          </a:p>
          <a:p>
            <a:pPr marL="400050" indent="-400050">
              <a:buFont typeface="+mj-lt"/>
              <a:buAutoNum type="romanUcPeriod"/>
            </a:pPr>
            <a:r>
              <a:rPr lang="pl-PL" sz="2400" b="1" dirty="0" smtClean="0"/>
              <a:t>Stworzenie dogodnych warunków dla inwestycji generujących nowe miejsca pracy w AJ</a:t>
            </a:r>
          </a:p>
          <a:p>
            <a:pPr marL="400050" indent="-400050">
              <a:buFont typeface="+mj-lt"/>
              <a:buAutoNum type="romanUcPeriod"/>
            </a:pPr>
            <a:endParaRPr lang="pl-PL" sz="2400" b="1" dirty="0" smtClean="0"/>
          </a:p>
          <a:p>
            <a:pPr marL="400050" indent="-400050">
              <a:buFont typeface="+mj-lt"/>
              <a:buAutoNum type="romanUcPeriod"/>
            </a:pPr>
            <a:r>
              <a:rPr lang="pl-PL" sz="2400" b="1" dirty="0" smtClean="0"/>
              <a:t>Dogodna </a:t>
            </a:r>
            <a:r>
              <a:rPr lang="pl-PL" sz="2400" b="1" dirty="0"/>
              <a:t>dostępność komunikacyjna i infrastrukturalna </a:t>
            </a:r>
            <a:r>
              <a:rPr lang="pl-PL" sz="2400" b="1" dirty="0" smtClean="0"/>
              <a:t>AJ</a:t>
            </a:r>
          </a:p>
          <a:p>
            <a:pPr marL="400050" indent="-400050">
              <a:buFont typeface="+mj-lt"/>
              <a:buAutoNum type="romanUcPeriod"/>
            </a:pPr>
            <a:endParaRPr lang="pl-PL" sz="2400" b="1" dirty="0" smtClean="0"/>
          </a:p>
          <a:p>
            <a:pPr marL="400050" indent="-400050">
              <a:buFont typeface="+mj-lt"/>
              <a:buAutoNum type="romanUcPeriod"/>
            </a:pPr>
            <a:r>
              <a:rPr lang="pl-PL" sz="2400" b="1" dirty="0"/>
              <a:t>Atrakcyjna dla mieszkańców i przedsiębiorstw przestrzeń </a:t>
            </a:r>
            <a:r>
              <a:rPr lang="pl-PL" sz="2400" b="1" dirty="0" smtClean="0"/>
              <a:t>AJ</a:t>
            </a:r>
          </a:p>
          <a:p>
            <a:pPr marL="400050" indent="-400050">
              <a:buFont typeface="+mj-lt"/>
              <a:buAutoNum type="romanUcPeriod"/>
            </a:pPr>
            <a:endParaRPr lang="pl-PL" sz="2400" b="1" dirty="0" smtClean="0"/>
          </a:p>
          <a:p>
            <a:pPr marL="400050" indent="-400050">
              <a:buFont typeface="+mj-lt"/>
              <a:buAutoNum type="romanUcPeriod"/>
            </a:pPr>
            <a:r>
              <a:rPr lang="pl-PL" sz="2400" b="1" dirty="0"/>
              <a:t>Aktywni zawodowo i społecznie mieszkańcy AJ</a:t>
            </a: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spTree>
    <p:extLst>
      <p:ext uri="{BB962C8B-B14F-4D97-AF65-F5344CB8AC3E}">
        <p14:creationId xmlns:p14="http://schemas.microsoft.com/office/powerpoint/2010/main" val="3571041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0" y="1772816"/>
            <a:ext cx="9036496" cy="4968552"/>
          </a:xfrm>
        </p:spPr>
        <p:txBody>
          <a:bodyPr>
            <a:normAutofit fontScale="90000"/>
          </a:bodyPr>
          <a:lstStyle/>
          <a:p>
            <a:pPr algn="l"/>
            <a:r>
              <a:rPr lang="pl-PL" sz="5400" b="1" dirty="0" smtClean="0"/>
              <a:t/>
            </a:r>
            <a:br>
              <a:rPr lang="pl-PL" sz="5400" b="1" dirty="0" smtClean="0"/>
            </a:br>
            <a:r>
              <a:rPr lang="pl-PL" sz="5400" b="1" dirty="0" smtClean="0"/>
              <a:t>     </a:t>
            </a:r>
            <a:r>
              <a:rPr lang="pl-PL" dirty="0" smtClean="0"/>
              <a:t>Kryteria </a:t>
            </a:r>
            <a:r>
              <a:rPr lang="pl-PL" dirty="0"/>
              <a:t>oceny zgodności </a:t>
            </a:r>
            <a:r>
              <a:rPr lang="pl-PL" dirty="0" smtClean="0"/>
              <a:t>projektów</a:t>
            </a:r>
            <a:br>
              <a:rPr lang="pl-PL" dirty="0" smtClean="0"/>
            </a:br>
            <a:r>
              <a:rPr lang="pl-PL" dirty="0" smtClean="0"/>
              <a:t>                    ze  Strategią </a:t>
            </a:r>
            <a:r>
              <a:rPr lang="pl-PL" dirty="0"/>
              <a:t>ZIT </a:t>
            </a:r>
            <a:r>
              <a:rPr lang="pl-PL" dirty="0" smtClean="0"/>
              <a:t>AJ</a:t>
            </a:r>
            <a:r>
              <a:rPr lang="pl-PL" dirty="0"/>
              <a:t/>
            </a:r>
            <a:br>
              <a:rPr lang="pl-PL" dirty="0"/>
            </a:br>
            <a:r>
              <a:rPr lang="pl-PL" dirty="0" smtClean="0"/>
              <a:t>  </a:t>
            </a:r>
            <a:r>
              <a:rPr lang="pl-PL" sz="2700" dirty="0" smtClean="0"/>
              <a:t>Poddziałanie   </a:t>
            </a:r>
            <a:r>
              <a:rPr lang="pl-PL" sz="2700" dirty="0"/>
              <a:t>6.1.3 Inwestycje w infrastrukturę społeczną – ZIT </a:t>
            </a:r>
            <a:r>
              <a:rPr lang="pl-PL" sz="2700" dirty="0" smtClean="0"/>
              <a:t>AJ</a:t>
            </a:r>
            <a:br>
              <a:rPr lang="pl-PL" sz="2700" dirty="0" smtClean="0"/>
            </a:br>
            <a:r>
              <a:rPr lang="pl-PL" sz="2700" dirty="0" smtClean="0"/>
              <a:t>		</a:t>
            </a:r>
            <a:r>
              <a:rPr lang="pl-PL" sz="2700" b="1" dirty="0" smtClean="0"/>
              <a:t>Nr naboru RPDS.06.01.03-IZ.00-02-165/16 </a:t>
            </a:r>
            <a:r>
              <a:rPr lang="pl-PL" sz="2700" dirty="0"/>
              <a:t/>
            </a:r>
            <a:br>
              <a:rPr lang="pl-PL" sz="2700" dirty="0"/>
            </a:br>
            <a:r>
              <a:rPr lang="pl-PL" sz="3100" dirty="0" smtClean="0"/>
              <a:t/>
            </a:r>
            <a:br>
              <a:rPr lang="pl-PL" sz="3100" dirty="0" smtClean="0"/>
            </a:br>
            <a:r>
              <a:rPr lang="pl-PL" sz="1600" dirty="0" smtClean="0"/>
              <a:t>            </a:t>
            </a:r>
            <a:r>
              <a:rPr lang="pl-PL" sz="1600" b="1" dirty="0" smtClean="0"/>
              <a:t>D 	Remont</a:t>
            </a:r>
            <a:r>
              <a:rPr lang="pl-PL" sz="1600" b="1" dirty="0"/>
              <a:t>, przebudowa i wyposażenie infrastruktury </a:t>
            </a:r>
            <a:r>
              <a:rPr lang="pl-PL" sz="1600" b="1" dirty="0" smtClean="0"/>
              <a:t>zdegradowanych </a:t>
            </a:r>
            <a:r>
              <a:rPr lang="pl-PL" sz="1600" b="1" dirty="0"/>
              <a:t>budynków w celu ich adaptacji na </a:t>
            </a:r>
            <a:r>
              <a:rPr lang="pl-PL" sz="1600" b="1" dirty="0" smtClean="0"/>
              <a:t>  	mieszkania </a:t>
            </a:r>
            <a:r>
              <a:rPr lang="pl-PL" sz="1600" b="1" dirty="0"/>
              <a:t>o charakterze wspomaganym: chronione, </a:t>
            </a:r>
            <a:r>
              <a:rPr lang="pl-PL" sz="1600" b="1" dirty="0" smtClean="0"/>
              <a:t>treningowe </a:t>
            </a:r>
            <a:r>
              <a:rPr lang="pl-PL" sz="1600" b="1" dirty="0"/>
              <a:t>i wspierane skierowane w szczególności </a:t>
            </a:r>
            <a:r>
              <a:rPr lang="pl-PL" sz="1600" b="1" dirty="0" smtClean="0"/>
              <a:t>	dla osób </a:t>
            </a:r>
            <a:r>
              <a:rPr lang="pl-PL" sz="1600" b="1" dirty="0"/>
              <a:t>opuszczających pieczę zastępczą, zakłady poprawcze </a:t>
            </a:r>
            <a:r>
              <a:rPr lang="pl-PL" sz="1600" b="1" dirty="0" smtClean="0"/>
              <a:t>	lub </a:t>
            </a:r>
            <a:r>
              <a:rPr lang="pl-PL" sz="1600" b="1" dirty="0"/>
              <a:t>młodzieżowe ośrodki </a:t>
            </a:r>
            <a:r>
              <a:rPr lang="pl-PL" sz="1600" b="1" dirty="0" smtClean="0"/>
              <a:t>wychowawcze</a:t>
            </a:r>
            <a:br>
              <a:rPr lang="pl-PL" sz="1600" b="1" dirty="0" smtClean="0"/>
            </a:br>
            <a:r>
              <a:rPr lang="pl-PL" sz="1600" b="1" dirty="0" smtClean="0"/>
              <a:t/>
            </a:r>
            <a:br>
              <a:rPr lang="pl-PL" sz="1600" b="1" dirty="0" smtClean="0"/>
            </a:br>
            <a:r>
              <a:rPr lang="pl-PL" sz="1600" b="1" dirty="0"/>
              <a:t> </a:t>
            </a:r>
            <a:r>
              <a:rPr lang="pl-PL" sz="1600" b="1" dirty="0" smtClean="0"/>
              <a:t>          E         </a:t>
            </a:r>
            <a:r>
              <a:rPr lang="pl-PL" sz="1400" b="1" dirty="0"/>
              <a:t>Remont, przebudowa i wyposażenie infrastruktury zdegradowanych budynków w celu ich adaptacji na mieszkania </a:t>
            </a:r>
            <a:r>
              <a:rPr lang="pl-PL" sz="1400" b="1" dirty="0" smtClean="0"/>
              <a:t>	socjalne</a:t>
            </a:r>
            <a:r>
              <a:rPr lang="pl-PL" sz="1600" b="1" dirty="0" smtClean="0"/>
              <a:t> </a:t>
            </a:r>
            <a:br>
              <a:rPr lang="pl-PL" sz="1600" b="1" dirty="0" smtClean="0"/>
            </a:br>
            <a:r>
              <a:rPr lang="pl-PL" sz="1600" dirty="0" smtClean="0"/>
              <a:t/>
            </a:r>
            <a:br>
              <a:rPr lang="pl-PL" sz="1600" dirty="0" smtClean="0"/>
            </a:br>
            <a:r>
              <a:rPr lang="pl-PL" sz="1600" dirty="0" smtClean="0"/>
              <a:t>                                                                  </a:t>
            </a:r>
            <a:r>
              <a:rPr lang="pl-PL" sz="3100" b="1" dirty="0" smtClean="0">
                <a:solidFill>
                  <a:srgbClr val="FF0000"/>
                </a:solidFill>
              </a:rPr>
              <a:t>Alokacja 2 500 828 zł</a:t>
            </a:r>
            <a:r>
              <a:rPr lang="pl-PL" sz="3100" dirty="0"/>
              <a:t/>
            </a:r>
            <a:br>
              <a:rPr lang="pl-PL" sz="3100" dirty="0"/>
            </a:br>
            <a:r>
              <a:rPr lang="pl-PL" sz="3100" u="sng" dirty="0" smtClean="0"/>
              <a:t>Liczba możliwych do zdobycia punktów, będzie stanowić </a:t>
            </a:r>
            <a:r>
              <a:rPr lang="pl-PL" sz="3100" b="1" u="sng" dirty="0" smtClean="0">
                <a:solidFill>
                  <a:srgbClr val="FF0000"/>
                </a:solidFill>
              </a:rPr>
              <a:t>50 %</a:t>
            </a:r>
            <a:r>
              <a:rPr lang="pl-PL" sz="3100" u="sng" dirty="0" smtClean="0">
                <a:solidFill>
                  <a:srgbClr val="FF0000"/>
                </a:solidFill>
              </a:rPr>
              <a:t> </a:t>
            </a:r>
            <a:r>
              <a:rPr lang="pl-PL" sz="3100" u="sng" dirty="0" smtClean="0"/>
              <a:t>wszystkich możliwych  do zdobycia punktów</a:t>
            </a:r>
            <a:r>
              <a:rPr lang="pl-PL" sz="3100" dirty="0" smtClean="0"/>
              <a:t/>
            </a:r>
            <a:br>
              <a:rPr lang="pl-PL" sz="3100" dirty="0" smtClean="0"/>
            </a:br>
            <a:r>
              <a:rPr lang="pl-PL" b="1" dirty="0"/>
              <a:t/>
            </a:r>
            <a:br>
              <a:rPr lang="pl-PL" b="1" dirty="0"/>
            </a:br>
            <a:r>
              <a:rPr lang="pl-PL" b="1" dirty="0"/>
              <a:t/>
            </a:r>
            <a:br>
              <a:rPr lang="pl-PL" b="1" dirty="0"/>
            </a:br>
            <a:endParaRPr lang="pl-PL" b="1" dirty="0"/>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60650"/>
            <a:ext cx="4680520" cy="469169"/>
          </a:xfrm>
          <a:prstGeom prst="rect">
            <a:avLst/>
          </a:prstGeom>
        </p:spPr>
      </p:pic>
    </p:spTree>
    <p:extLst>
      <p:ext uri="{BB962C8B-B14F-4D97-AF65-F5344CB8AC3E}">
        <p14:creationId xmlns:p14="http://schemas.microsoft.com/office/powerpoint/2010/main" val="2247195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51520" y="1196752"/>
            <a:ext cx="8712968" cy="5400600"/>
          </a:xfrm>
        </p:spPr>
        <p:txBody>
          <a:bodyPr>
            <a:normAutofit/>
          </a:bodyPr>
          <a:lstStyle/>
          <a:p>
            <a:pPr lvl="0"/>
            <a:r>
              <a:rPr lang="pl-PL" sz="4000" dirty="0"/>
              <a:t/>
            </a:r>
            <a:br>
              <a:rPr lang="pl-PL" sz="4000" dirty="0"/>
            </a:b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graphicFrame>
        <p:nvGraphicFramePr>
          <p:cNvPr id="3" name="Tabela 2"/>
          <p:cNvGraphicFramePr>
            <a:graphicFrameLocks noGrp="1"/>
          </p:cNvGraphicFramePr>
          <p:nvPr>
            <p:extLst>
              <p:ext uri="{D42A27DB-BD31-4B8C-83A1-F6EECF244321}">
                <p14:modId xmlns:p14="http://schemas.microsoft.com/office/powerpoint/2010/main" val="4233596837"/>
              </p:ext>
            </p:extLst>
          </p:nvPr>
        </p:nvGraphicFramePr>
        <p:xfrm>
          <a:off x="35495" y="910368"/>
          <a:ext cx="9108505" cy="5830999"/>
        </p:xfrm>
        <a:graphic>
          <a:graphicData uri="http://schemas.openxmlformats.org/drawingml/2006/table">
            <a:tbl>
              <a:tblPr firstRow="1" bandRow="1">
                <a:tableStyleId>{BDBED569-4797-4DF1-A0F4-6AAB3CD982D8}</a:tableStyleId>
              </a:tblPr>
              <a:tblGrid>
                <a:gridCol w="950156"/>
                <a:gridCol w="4599698"/>
                <a:gridCol w="1993461"/>
                <a:gridCol w="1565190"/>
              </a:tblGrid>
              <a:tr h="1313865">
                <a:tc>
                  <a:txBody>
                    <a:bodyPr/>
                    <a:lstStyle/>
                    <a:p>
                      <a:pPr algn="ctr"/>
                      <a:r>
                        <a:rPr lang="pl-PL" sz="1800" dirty="0" err="1" smtClean="0">
                          <a:solidFill>
                            <a:schemeClr val="bg1"/>
                          </a:solidFill>
                        </a:rPr>
                        <a:t>L.p</a:t>
                      </a:r>
                      <a:endParaRPr lang="pl-PL" sz="1800" dirty="0">
                        <a:solidFill>
                          <a:schemeClr val="bg1"/>
                        </a:solidFill>
                      </a:endParaRPr>
                    </a:p>
                  </a:txBody>
                  <a:tcPr>
                    <a:solidFill>
                      <a:schemeClr val="accent1">
                        <a:lumMod val="75000"/>
                      </a:schemeClr>
                    </a:solidFill>
                  </a:tcPr>
                </a:tc>
                <a:tc>
                  <a:txBody>
                    <a:bodyPr/>
                    <a:lstStyle/>
                    <a:p>
                      <a:pPr algn="ctr"/>
                      <a:r>
                        <a:rPr lang="pl-PL" sz="1800" dirty="0" smtClean="0">
                          <a:solidFill>
                            <a:schemeClr val="bg1"/>
                          </a:solidFill>
                        </a:rPr>
                        <a:t>Nazwa kryterium</a:t>
                      </a:r>
                      <a:endParaRPr lang="pl-PL" sz="1800" dirty="0">
                        <a:solidFill>
                          <a:schemeClr val="bg1"/>
                        </a:solidFill>
                      </a:endParaRPr>
                    </a:p>
                  </a:txBody>
                  <a:tcPr>
                    <a:solidFill>
                      <a:schemeClr val="accent1">
                        <a:lumMod val="75000"/>
                      </a:schemeClr>
                    </a:solidFill>
                  </a:tcPr>
                </a:tc>
                <a:tc>
                  <a:txBody>
                    <a:bodyPr/>
                    <a:lstStyle/>
                    <a:p>
                      <a:pPr algn="ctr"/>
                      <a:r>
                        <a:rPr lang="pl-PL" sz="1800" dirty="0" smtClean="0">
                          <a:solidFill>
                            <a:schemeClr val="bg1"/>
                          </a:solidFill>
                        </a:rPr>
                        <a:t>Opis znaczenia kryterium</a:t>
                      </a:r>
                      <a:endParaRPr lang="pl-PL" sz="1800" dirty="0">
                        <a:solidFill>
                          <a:schemeClr val="bg1"/>
                        </a:solidFill>
                      </a:endParaRPr>
                    </a:p>
                  </a:txBody>
                  <a:tcPr>
                    <a:solidFill>
                      <a:schemeClr val="accent1">
                        <a:lumMod val="75000"/>
                      </a:schemeClr>
                    </a:solidFill>
                  </a:tcPr>
                </a:tc>
                <a:tc>
                  <a:txBody>
                    <a:bodyPr/>
                    <a:lstStyle/>
                    <a:p>
                      <a:pPr algn="ctr"/>
                      <a:r>
                        <a:rPr lang="pl-PL" sz="1800" dirty="0" smtClean="0">
                          <a:solidFill>
                            <a:schemeClr val="bg1"/>
                          </a:solidFill>
                        </a:rPr>
                        <a:t>Waga kryterium</a:t>
                      </a:r>
                    </a:p>
                    <a:p>
                      <a:pPr algn="ctr"/>
                      <a:r>
                        <a:rPr lang="pl-PL" sz="1800" smtClean="0">
                          <a:solidFill>
                            <a:schemeClr val="bg1"/>
                          </a:solidFill>
                        </a:rPr>
                        <a:t> </a:t>
                      </a:r>
                      <a:r>
                        <a:rPr lang="pl-PL" sz="1800" dirty="0" smtClean="0">
                          <a:solidFill>
                            <a:schemeClr val="bg1"/>
                          </a:solidFill>
                        </a:rPr>
                        <a:t>%</a:t>
                      </a:r>
                      <a:endParaRPr lang="pl-PL" sz="1800" dirty="0">
                        <a:solidFill>
                          <a:schemeClr val="bg1"/>
                        </a:solidFill>
                      </a:endParaRPr>
                    </a:p>
                  </a:txBody>
                  <a:tcPr>
                    <a:solidFill>
                      <a:schemeClr val="accent1">
                        <a:lumMod val="75000"/>
                      </a:schemeClr>
                    </a:solidFill>
                  </a:tcPr>
                </a:tc>
              </a:tr>
              <a:tr h="1290609">
                <a:tc>
                  <a:txBody>
                    <a:bodyPr/>
                    <a:lstStyle/>
                    <a:p>
                      <a:r>
                        <a:rPr lang="pl-PL" sz="1800" dirty="0" smtClean="0"/>
                        <a:t>1</a:t>
                      </a:r>
                      <a:endParaRPr lang="pl-PL" sz="1800" dirty="0"/>
                    </a:p>
                  </a:txBody>
                  <a:tcPr/>
                </a:tc>
                <a:tc>
                  <a:txBody>
                    <a:bodyPr/>
                    <a:lstStyle/>
                    <a:p>
                      <a:r>
                        <a:rPr lang="pl-PL" sz="1800" dirty="0" smtClean="0"/>
                        <a:t>Wpływ projektu na realizację Strategii ZIT AJ</a:t>
                      </a:r>
                      <a:endParaRPr lang="pl-PL" sz="1800" dirty="0"/>
                    </a:p>
                  </a:txBody>
                  <a:tcPr/>
                </a:tc>
                <a:tc>
                  <a:txBody>
                    <a:bodyPr/>
                    <a:lstStyle/>
                    <a:p>
                      <a:pPr algn="ctr"/>
                      <a:r>
                        <a:rPr lang="pl-PL" sz="1800" dirty="0" smtClean="0"/>
                        <a:t>Skala</a:t>
                      </a:r>
                      <a:r>
                        <a:rPr lang="pl-PL" sz="1800" baseline="0" dirty="0" smtClean="0"/>
                        <a:t> punktowa </a:t>
                      </a:r>
                    </a:p>
                    <a:p>
                      <a:pPr algn="ctr"/>
                      <a:r>
                        <a:rPr lang="pl-PL" sz="1800" baseline="0" dirty="0" smtClean="0"/>
                        <a:t> od 0 do 17,5</a:t>
                      </a:r>
                      <a:endParaRPr lang="pl-PL" sz="1800" dirty="0"/>
                    </a:p>
                  </a:txBody>
                  <a:tcPr/>
                </a:tc>
                <a:tc>
                  <a:txBody>
                    <a:bodyPr/>
                    <a:lstStyle/>
                    <a:p>
                      <a:pPr algn="ctr"/>
                      <a:r>
                        <a:rPr lang="pl-PL" sz="1800" dirty="0" smtClean="0"/>
                        <a:t>50 %</a:t>
                      </a:r>
                      <a:endParaRPr lang="pl-PL" sz="1800" dirty="0"/>
                    </a:p>
                  </a:txBody>
                  <a:tcPr/>
                </a:tc>
              </a:tr>
              <a:tr h="1828364">
                <a:tc>
                  <a:txBody>
                    <a:bodyPr/>
                    <a:lstStyle/>
                    <a:p>
                      <a:r>
                        <a:rPr lang="pl-PL" sz="1800" dirty="0" smtClean="0"/>
                        <a:t>2</a:t>
                      </a:r>
                      <a:endParaRPr lang="pl-PL" sz="1800" dirty="0"/>
                    </a:p>
                  </a:txBody>
                  <a:tcPr/>
                </a:tc>
                <a:tc>
                  <a:txBody>
                    <a:bodyPr/>
                    <a:lstStyle/>
                    <a:p>
                      <a:r>
                        <a:rPr lang="pl-PL" sz="1800" dirty="0" smtClean="0"/>
                        <a:t>Wpływ projektu na realizację</a:t>
                      </a:r>
                      <a:r>
                        <a:rPr lang="pl-PL" sz="1800" baseline="0" dirty="0" smtClean="0"/>
                        <a:t> wartości docelowej wskaźników monitoringu realizacji celów Strategii ZIT wynikających z Porozumienia</a:t>
                      </a:r>
                      <a:endParaRPr lang="pl-PL" sz="1800" dirty="0"/>
                    </a:p>
                  </a:txBody>
                  <a:tcPr/>
                </a:tc>
                <a:tc>
                  <a:txBody>
                    <a:bodyPr/>
                    <a:lstStyle/>
                    <a:p>
                      <a:pPr algn="ctr"/>
                      <a:r>
                        <a:rPr lang="pl-PL" sz="1800" dirty="0" smtClean="0"/>
                        <a:t>Skala</a:t>
                      </a:r>
                      <a:r>
                        <a:rPr lang="pl-PL" sz="1800" baseline="0" dirty="0" smtClean="0"/>
                        <a:t> punktowa </a:t>
                      </a:r>
                    </a:p>
                    <a:p>
                      <a:pPr algn="ctr"/>
                      <a:r>
                        <a:rPr lang="pl-PL" sz="1800" baseline="0" dirty="0" smtClean="0"/>
                        <a:t> od 0 do 14</a:t>
                      </a:r>
                      <a:endParaRPr lang="pl-PL" sz="1800" dirty="0" smtClean="0"/>
                    </a:p>
                    <a:p>
                      <a:endParaRPr lang="pl-PL" sz="1800" dirty="0"/>
                    </a:p>
                  </a:txBody>
                  <a:tcPr/>
                </a:tc>
                <a:tc>
                  <a:txBody>
                    <a:bodyPr/>
                    <a:lstStyle/>
                    <a:p>
                      <a:pPr algn="ctr"/>
                      <a:r>
                        <a:rPr lang="pl-PL" sz="1800" dirty="0" smtClean="0"/>
                        <a:t>40 %</a:t>
                      </a:r>
                      <a:endParaRPr lang="pl-PL" sz="1800" dirty="0"/>
                    </a:p>
                  </a:txBody>
                  <a:tcPr/>
                </a:tc>
              </a:tr>
              <a:tr h="1398161">
                <a:tc>
                  <a:txBody>
                    <a:bodyPr/>
                    <a:lstStyle/>
                    <a:p>
                      <a:r>
                        <a:rPr lang="pl-PL" sz="1800" dirty="0" smtClean="0"/>
                        <a:t>3</a:t>
                      </a:r>
                      <a:endParaRPr lang="pl-PL" sz="1800" dirty="0"/>
                    </a:p>
                  </a:txBody>
                  <a:tcPr/>
                </a:tc>
                <a:tc>
                  <a:txBody>
                    <a:bodyPr/>
                    <a:lstStyle/>
                    <a:p>
                      <a:r>
                        <a:rPr lang="pl-PL" sz="1800" dirty="0" smtClean="0"/>
                        <a:t>Komplementarny charakter projektu</a:t>
                      </a:r>
                      <a:endParaRPr lang="pl-PL" sz="1800" dirty="0"/>
                    </a:p>
                  </a:txBody>
                  <a:tcPr/>
                </a:tc>
                <a:tc>
                  <a:txBody>
                    <a:bodyPr/>
                    <a:lstStyle/>
                    <a:p>
                      <a:pPr algn="ctr"/>
                      <a:r>
                        <a:rPr lang="pl-PL" sz="1800" dirty="0" smtClean="0"/>
                        <a:t>Skala</a:t>
                      </a:r>
                      <a:r>
                        <a:rPr lang="pl-PL" sz="1800" baseline="0" dirty="0" smtClean="0"/>
                        <a:t> punktowa </a:t>
                      </a:r>
                    </a:p>
                    <a:p>
                      <a:pPr algn="ctr"/>
                      <a:r>
                        <a:rPr lang="pl-PL" sz="1800" baseline="0" dirty="0" smtClean="0"/>
                        <a:t> od 0 do 3,5</a:t>
                      </a:r>
                      <a:endParaRPr lang="pl-PL" sz="1800" dirty="0" smtClean="0"/>
                    </a:p>
                    <a:p>
                      <a:endParaRPr lang="pl-PL" sz="1800" dirty="0"/>
                    </a:p>
                  </a:txBody>
                  <a:tcPr/>
                </a:tc>
                <a:tc>
                  <a:txBody>
                    <a:bodyPr/>
                    <a:lstStyle/>
                    <a:p>
                      <a:pPr algn="ctr"/>
                      <a:r>
                        <a:rPr lang="pl-PL" sz="1800" dirty="0" smtClean="0"/>
                        <a:t>10%</a:t>
                      </a:r>
                      <a:endParaRPr lang="pl-PL" sz="1800" dirty="0"/>
                    </a:p>
                  </a:txBody>
                  <a:tcPr/>
                </a:tc>
              </a:tr>
            </a:tbl>
          </a:graphicData>
        </a:graphic>
      </p:graphicFrame>
    </p:spTree>
    <p:extLst>
      <p:ext uri="{BB962C8B-B14F-4D97-AF65-F5344CB8AC3E}">
        <p14:creationId xmlns:p14="http://schemas.microsoft.com/office/powerpoint/2010/main" val="332280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323528" y="1124744"/>
            <a:ext cx="8363273" cy="1224136"/>
          </a:xfrm>
        </p:spPr>
        <p:txBody>
          <a:bodyPr>
            <a:noAutofit/>
          </a:bodyPr>
          <a:lstStyle/>
          <a:p>
            <a:r>
              <a:rPr lang="pl-PL" sz="2800" b="1" dirty="0"/>
              <a:t>KRYTERIUM NR 1</a:t>
            </a:r>
            <a:r>
              <a:rPr lang="pl-PL" sz="2800" dirty="0"/>
              <a:t/>
            </a:r>
            <a:br>
              <a:rPr lang="pl-PL" sz="2800" dirty="0"/>
            </a:br>
            <a:r>
              <a:rPr lang="pl-PL" sz="2800" b="1" dirty="0"/>
              <a:t>Wpływ projektu na realizację </a:t>
            </a:r>
            <a:r>
              <a:rPr lang="pl-PL" sz="2800" b="1" dirty="0" smtClean="0"/>
              <a:t>Strategii </a:t>
            </a:r>
            <a:r>
              <a:rPr lang="pl-PL" sz="2800" b="1" dirty="0"/>
              <a:t>ZIT </a:t>
            </a:r>
            <a:r>
              <a:rPr lang="pl-PL" sz="2800" dirty="0"/>
              <a:t/>
            </a:r>
            <a:br>
              <a:rPr lang="pl-PL" sz="2800" dirty="0"/>
            </a:br>
            <a:endParaRPr lang="pl-PL" sz="28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556325833"/>
              </p:ext>
            </p:extLst>
          </p:nvPr>
        </p:nvGraphicFramePr>
        <p:xfrm>
          <a:off x="0" y="2276872"/>
          <a:ext cx="9144000"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07904" y="39688"/>
            <a:ext cx="497889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761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lvl="1" algn="ctr">
              <a:buNone/>
            </a:pPr>
            <a:endParaRPr lang="pl-PL" sz="2200" dirty="0" smtClean="0"/>
          </a:p>
          <a:p>
            <a:pPr lvl="0" algn="ctr">
              <a:buNone/>
            </a:pPr>
            <a:endParaRPr lang="pl-PL" sz="22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2" name="pole tekstowe 1"/>
          <p:cNvSpPr txBox="1"/>
          <p:nvPr/>
        </p:nvSpPr>
        <p:spPr>
          <a:xfrm>
            <a:off x="535174" y="1052736"/>
            <a:ext cx="7560840" cy="769441"/>
          </a:xfrm>
          <a:prstGeom prst="rect">
            <a:avLst/>
          </a:prstGeom>
          <a:noFill/>
        </p:spPr>
        <p:txBody>
          <a:bodyPr wrap="square" rtlCol="0">
            <a:spAutoFit/>
          </a:bodyPr>
          <a:lstStyle/>
          <a:p>
            <a:pPr algn="ctr"/>
            <a:endParaRPr lang="pl-PL" sz="2200" dirty="0" smtClean="0">
              <a:solidFill>
                <a:prstClr val="black"/>
              </a:solidFill>
            </a:endParaRPr>
          </a:p>
          <a:p>
            <a:pPr algn="ctr"/>
            <a:endParaRPr lang="pl-PL" sz="2200" dirty="0">
              <a:solidFill>
                <a:prstClr val="black"/>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1581053783"/>
              </p:ext>
            </p:extLst>
          </p:nvPr>
        </p:nvGraphicFramePr>
        <p:xfrm>
          <a:off x="0" y="908720"/>
          <a:ext cx="3923928" cy="2520280"/>
        </p:xfrm>
        <a:graphic>
          <a:graphicData uri="http://schemas.openxmlformats.org/drawingml/2006/table">
            <a:tbl>
              <a:tblPr firstRow="1" firstCol="1" bandRow="1">
                <a:tableStyleId>{5C22544A-7EE6-4342-B048-85BDC9FD1C3A}</a:tableStyleId>
              </a:tblPr>
              <a:tblGrid>
                <a:gridCol w="1547664"/>
                <a:gridCol w="2376264"/>
              </a:tblGrid>
              <a:tr h="2520280">
                <a:tc>
                  <a:txBody>
                    <a:bodyPr/>
                    <a:lstStyle/>
                    <a:p>
                      <a:pPr algn="ctr">
                        <a:lnSpc>
                          <a:spcPct val="150000"/>
                        </a:lnSpc>
                        <a:spcBef>
                          <a:spcPts val="1000"/>
                        </a:spcBef>
                        <a:spcAft>
                          <a:spcPts val="0"/>
                        </a:spcAft>
                      </a:pPr>
                      <a:r>
                        <a:rPr lang="pl-PL" sz="1800" b="1" kern="1200" dirty="0" smtClean="0">
                          <a:solidFill>
                            <a:schemeClr val="lt1"/>
                          </a:solidFill>
                          <a:effectLst/>
                          <a:latin typeface="+mn-lt"/>
                          <a:ea typeface="+mn-ea"/>
                          <a:cs typeface="+mn-cs"/>
                        </a:rPr>
                        <a:t>Wyszczególnienie</a:t>
                      </a:r>
                      <a:endParaRPr lang="pl-PL" sz="1800" b="1" kern="1200" dirty="0">
                        <a:solidFill>
                          <a:schemeClr val="lt1"/>
                        </a:solidFill>
                        <a:effectLst/>
                        <a:latin typeface="+mn-lt"/>
                        <a:ea typeface="+mn-ea"/>
                        <a:cs typeface="+mn-cs"/>
                      </a:endParaRPr>
                    </a:p>
                  </a:txBody>
                  <a:tcPr marL="58205" marR="58205" marT="0" marB="0" anchor="ctr">
                    <a:solidFill>
                      <a:schemeClr val="tx2">
                        <a:lumMod val="50000"/>
                      </a:schemeClr>
                    </a:solidFill>
                  </a:tcPr>
                </a:tc>
                <a:tc>
                  <a:txBody>
                    <a:bodyPr/>
                    <a:lstStyle/>
                    <a:p>
                      <a:pPr marL="0" algn="ctr" defTabSz="914400" rtl="0" eaLnBrk="1" latinLnBrk="0" hangingPunct="1">
                        <a:lnSpc>
                          <a:spcPct val="100000"/>
                        </a:lnSpc>
                        <a:spcBef>
                          <a:spcPts val="1000"/>
                        </a:spcBef>
                        <a:spcAft>
                          <a:spcPts val="1000"/>
                        </a:spcAft>
                      </a:pPr>
                      <a:r>
                        <a:rPr lang="pl-PL" sz="1600" b="1" kern="1200" dirty="0" smtClean="0">
                          <a:solidFill>
                            <a:schemeClr val="lt1"/>
                          </a:solidFill>
                          <a:effectLst/>
                          <a:latin typeface="+mn-lt"/>
                          <a:ea typeface="+mn-ea"/>
                          <a:cs typeface="+mn-cs"/>
                        </a:rPr>
                        <a:t>Wpływ projektu na niwelowanie problemu degradacji w wymiarze społecznym oraz przeciwdziałanie tworzeniu się obszarów ubóstwa  i wykluczenia społecznego</a:t>
                      </a:r>
                    </a:p>
                  </a:txBody>
                  <a:tcPr marL="58205" marR="58205" marT="0" marB="0" anchor="ctr">
                    <a:solidFill>
                      <a:schemeClr val="tx2">
                        <a:lumMod val="50000"/>
                      </a:schemeClr>
                    </a:solidFill>
                  </a:tcPr>
                </a:tc>
              </a:tr>
            </a:tbl>
          </a:graphicData>
        </a:graphic>
      </p:graphicFrame>
      <p:graphicFrame>
        <p:nvGraphicFramePr>
          <p:cNvPr id="7" name="Tabela 6"/>
          <p:cNvGraphicFramePr>
            <a:graphicFrameLocks noGrp="1"/>
          </p:cNvGraphicFramePr>
          <p:nvPr>
            <p:extLst>
              <p:ext uri="{D42A27DB-BD31-4B8C-83A1-F6EECF244321}">
                <p14:modId xmlns:p14="http://schemas.microsoft.com/office/powerpoint/2010/main" val="3383107095"/>
              </p:ext>
            </p:extLst>
          </p:nvPr>
        </p:nvGraphicFramePr>
        <p:xfrm>
          <a:off x="0" y="3212976"/>
          <a:ext cx="9124985" cy="3690583"/>
        </p:xfrm>
        <a:graphic>
          <a:graphicData uri="http://schemas.openxmlformats.org/drawingml/2006/table">
            <a:tbl>
              <a:tblPr firstRow="1" firstCol="1" bandRow="1">
                <a:tableStyleId>{5C22544A-7EE6-4342-B048-85BDC9FD1C3A}</a:tableStyleId>
              </a:tblPr>
              <a:tblGrid>
                <a:gridCol w="1567655"/>
                <a:gridCol w="2356273"/>
                <a:gridCol w="2592288"/>
                <a:gridCol w="2608769"/>
              </a:tblGrid>
              <a:tr h="611357">
                <a:tc>
                  <a:txBody>
                    <a:bodyPr/>
                    <a:lstStyle/>
                    <a:p>
                      <a:pPr algn="ctr">
                        <a:lnSpc>
                          <a:spcPts val="1600"/>
                        </a:lnSpc>
                        <a:spcBef>
                          <a:spcPts val="1000"/>
                        </a:spcBef>
                        <a:spcAft>
                          <a:spcPts val="0"/>
                        </a:spcAft>
                      </a:pPr>
                      <a:r>
                        <a:rPr lang="pl-PL" sz="1600" b="1" kern="1200" dirty="0" smtClean="0">
                          <a:solidFill>
                            <a:schemeClr val="lt1"/>
                          </a:solidFill>
                          <a:effectLst/>
                          <a:latin typeface="+mn-lt"/>
                          <a:ea typeface="+mn-ea"/>
                          <a:cs typeface="+mn-cs"/>
                        </a:rPr>
                        <a:t>brak wpływu   </a:t>
                      </a:r>
                    </a:p>
                    <a:p>
                      <a:pPr algn="ctr">
                        <a:lnSpc>
                          <a:spcPts val="1600"/>
                        </a:lnSpc>
                        <a:spcBef>
                          <a:spcPts val="1000"/>
                        </a:spcBef>
                        <a:spcAft>
                          <a:spcPts val="0"/>
                        </a:spcAft>
                      </a:pPr>
                      <a:r>
                        <a:rPr lang="pl-PL" sz="1600" b="1" kern="1200" dirty="0" smtClean="0">
                          <a:solidFill>
                            <a:schemeClr val="lt1"/>
                          </a:solidFill>
                          <a:effectLst/>
                          <a:latin typeface="+mn-lt"/>
                          <a:ea typeface="+mn-ea"/>
                          <a:cs typeface="+mn-cs"/>
                        </a:rPr>
                        <a:t> i wpływ nieznaczący</a:t>
                      </a:r>
                      <a:endParaRPr lang="pl-PL" sz="16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solidFill>
                      <a:schemeClr val="tx2">
                        <a:lumMod val="75000"/>
                      </a:schemeClr>
                    </a:solidFill>
                  </a:tcPr>
                </a:tc>
                <a:tc>
                  <a:txBody>
                    <a:bodyPr/>
                    <a:lstStyle/>
                    <a:p>
                      <a:pPr marL="0" algn="ctr" defTabSz="914400" rtl="0" eaLnBrk="1" latinLnBrk="0" hangingPunct="1">
                        <a:lnSpc>
                          <a:spcPct val="115000"/>
                        </a:lnSpc>
                        <a:spcAft>
                          <a:spcPts val="0"/>
                        </a:spcAft>
                      </a:pPr>
                      <a:r>
                        <a:rPr lang="pl-PL" sz="1800" b="1" kern="1200" baseline="0" dirty="0" smtClean="0">
                          <a:solidFill>
                            <a:schemeClr val="tx1"/>
                          </a:solidFill>
                          <a:effectLst/>
                          <a:latin typeface="+mj-lt"/>
                          <a:ea typeface="Times New Roman" panose="02020603050405020304" pitchFamily="18" charset="0"/>
                          <a:cs typeface="Times New Roman" panose="02020603050405020304" pitchFamily="18" charset="0"/>
                        </a:rPr>
                        <a:t> </a:t>
                      </a: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0 pkt.</a:t>
                      </a:r>
                      <a:endParaRPr lang="pl-PL" sz="1800" b="1" kern="12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pl-PL" sz="1800" b="1" kern="1200" dirty="0" smtClean="0">
                          <a:solidFill>
                            <a:schemeClr val="tx1"/>
                          </a:solidFill>
                          <a:effectLst/>
                          <a:latin typeface="+mn-lt"/>
                          <a:ea typeface="Times New Roman" panose="02020603050405020304" pitchFamily="18" charset="0"/>
                          <a:cs typeface="Times New Roman" panose="02020603050405020304" pitchFamily="18" charset="0"/>
                        </a:rPr>
                        <a:t>0 pkt</a:t>
                      </a:r>
                    </a:p>
                  </a:txBody>
                  <a:tcPr marL="68580" marR="68580" marT="0" marB="0" anchor="ctr">
                    <a:lnT w="12700" cap="flat" cmpd="sng" algn="ctr">
                      <a:noFill/>
                      <a:prstDash val="solid"/>
                      <a:round/>
                      <a:headEnd type="none" w="med" len="med"/>
                      <a:tailEnd type="none" w="med" len="med"/>
                    </a:lnT>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pl-PL" sz="1800" b="1" kern="1200" dirty="0" smtClean="0">
                          <a:solidFill>
                            <a:schemeClr val="tx1"/>
                          </a:solidFill>
                          <a:effectLst/>
                          <a:latin typeface="+mn-lt"/>
                          <a:ea typeface="Times New Roman" panose="02020603050405020304" pitchFamily="18" charset="0"/>
                          <a:cs typeface="Times New Roman" panose="02020603050405020304" pitchFamily="18" charset="0"/>
                        </a:rPr>
                        <a:t>Nie dotyczy</a:t>
                      </a:r>
                    </a:p>
                  </a:txBody>
                  <a:tcPr marL="68580" marR="68580" marT="0" marB="0" anchor="ctr">
                    <a:lnT w="12700" cap="flat" cmpd="sng" algn="ctr">
                      <a:noFill/>
                      <a:prstDash val="solid"/>
                      <a:round/>
                      <a:headEnd type="none" w="med" len="med"/>
                      <a:tailEnd type="none" w="med" len="med"/>
                    </a:lnT>
                    <a:solidFill>
                      <a:schemeClr val="accent5">
                        <a:lumMod val="20000"/>
                        <a:lumOff val="80000"/>
                      </a:schemeClr>
                    </a:solidFill>
                  </a:tcPr>
                </a:tc>
              </a:tr>
              <a:tr h="721491">
                <a:tc>
                  <a:txBody>
                    <a:bodyPr/>
                    <a:lstStyle/>
                    <a:p>
                      <a:pPr algn="ctr">
                        <a:lnSpc>
                          <a:spcPts val="1600"/>
                        </a:lnSpc>
                        <a:spcBef>
                          <a:spcPts val="1000"/>
                        </a:spcBef>
                        <a:spcAft>
                          <a:spcPts val="0"/>
                        </a:spcAft>
                      </a:pPr>
                      <a:r>
                        <a:rPr lang="pl-PL" sz="1600" b="1" kern="1200" dirty="0" smtClean="0">
                          <a:solidFill>
                            <a:schemeClr val="lt1"/>
                          </a:solidFill>
                          <a:effectLst/>
                          <a:latin typeface="+mn-lt"/>
                          <a:ea typeface="+mn-ea"/>
                          <a:cs typeface="+mn-cs"/>
                        </a:rPr>
                        <a:t>25 % max.  oceny                      (</a:t>
                      </a:r>
                      <a:r>
                        <a:rPr lang="pl-PL" sz="1600" b="1" kern="1200" baseline="0" dirty="0" smtClean="0">
                          <a:solidFill>
                            <a:schemeClr val="lt1"/>
                          </a:solidFill>
                          <a:effectLst/>
                          <a:latin typeface="+mn-lt"/>
                          <a:ea typeface="+mn-ea"/>
                          <a:cs typeface="+mn-cs"/>
                        </a:rPr>
                        <a:t> niski</a:t>
                      </a:r>
                      <a:r>
                        <a:rPr lang="pl-PL" sz="1600" b="1" kern="1200" dirty="0" smtClean="0">
                          <a:solidFill>
                            <a:schemeClr val="lt1"/>
                          </a:solidFill>
                          <a:effectLst/>
                          <a:latin typeface="+mn-lt"/>
                          <a:ea typeface="+mn-ea"/>
                          <a:cs typeface="+mn-cs"/>
                        </a:rPr>
                        <a:t> wpływ)</a:t>
                      </a:r>
                      <a:endParaRPr lang="pl-PL" sz="16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marL="0" algn="ctr" defTabSz="914400" rtl="0" eaLnBrk="1" latinLnBrk="0" hangingPunct="1">
                        <a:lnSpc>
                          <a:spcPct val="115000"/>
                        </a:lnSpc>
                        <a:spcAft>
                          <a:spcPts val="1000"/>
                        </a:spcAft>
                      </a:pP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2 pkt.</a:t>
                      </a:r>
                      <a:endParaRPr lang="pl-PL" sz="1800" b="1" kern="12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5">
                        <a:lumMod val="20000"/>
                        <a:lumOff val="80000"/>
                      </a:schemeClr>
                    </a:solidFill>
                  </a:tcPr>
                </a:tc>
                <a:tc>
                  <a:txBody>
                    <a:bodyPr/>
                    <a:lstStyle/>
                    <a:p>
                      <a:pPr marL="0" algn="ctr" defTabSz="914400" rtl="0" eaLnBrk="1" latinLnBrk="0" hangingPunct="1">
                        <a:lnSpc>
                          <a:spcPct val="100000"/>
                        </a:lnSpc>
                        <a:spcAft>
                          <a:spcPts val="0"/>
                        </a:spcAft>
                      </a:pP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2,125pkt.</a:t>
                      </a:r>
                    </a:p>
                  </a:txBody>
                  <a:tcPr marL="68580" marR="68580" marT="0" marB="0"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tx1"/>
                          </a:solidFill>
                          <a:effectLst/>
                          <a:latin typeface="+mn-lt"/>
                          <a:ea typeface="Times New Roman" panose="02020603050405020304" pitchFamily="18" charset="0"/>
                          <a:cs typeface="Times New Roman" panose="02020603050405020304" pitchFamily="18" charset="0"/>
                        </a:rPr>
                        <a:t>Nie dotyczy</a:t>
                      </a:r>
                    </a:p>
                    <a:p>
                      <a:pPr marL="0" algn="ctr" defTabSz="914400" rtl="0" eaLnBrk="1" latinLnBrk="0" hangingPunct="1">
                        <a:lnSpc>
                          <a:spcPct val="100000"/>
                        </a:lnSpc>
                        <a:spcAft>
                          <a:spcPts val="0"/>
                        </a:spcAft>
                      </a:pPr>
                      <a:endParaRPr lang="pl-PL" sz="1800" b="1" kern="1200" dirty="0" smtClean="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5">
                        <a:lumMod val="20000"/>
                        <a:lumOff val="80000"/>
                      </a:schemeClr>
                    </a:solidFill>
                  </a:tcPr>
                </a:tc>
              </a:tr>
              <a:tr h="630141">
                <a:tc>
                  <a:txBody>
                    <a:bodyPr/>
                    <a:lstStyle/>
                    <a:p>
                      <a:pPr marL="0" marR="0" indent="0" algn="ctr" defTabSz="914400" rtl="0" eaLnBrk="1" fontAlgn="auto" latinLnBrk="0" hangingPunct="1">
                        <a:lnSpc>
                          <a:spcPts val="1600"/>
                        </a:lnSpc>
                        <a:spcBef>
                          <a:spcPts val="1000"/>
                        </a:spcBef>
                        <a:spcAft>
                          <a:spcPts val="0"/>
                        </a:spcAft>
                        <a:buClrTx/>
                        <a:buSzTx/>
                        <a:buFontTx/>
                        <a:buNone/>
                        <a:tabLst/>
                        <a:defRPr/>
                      </a:pPr>
                      <a:r>
                        <a:rPr lang="pl-PL" sz="1600" b="1" kern="1200" dirty="0" smtClean="0">
                          <a:solidFill>
                            <a:schemeClr val="lt1"/>
                          </a:solidFill>
                          <a:effectLst/>
                          <a:latin typeface="+mn-lt"/>
                          <a:ea typeface="+mn-ea"/>
                          <a:cs typeface="+mn-cs"/>
                        </a:rPr>
                        <a:t>50 % max. oceny               (średni wpływ)</a:t>
                      </a:r>
                      <a:endParaRPr lang="pl-PL" sz="16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marL="0" algn="ctr" defTabSz="914400" rtl="0" eaLnBrk="1" latinLnBrk="0" hangingPunct="1">
                        <a:lnSpc>
                          <a:spcPct val="115000"/>
                        </a:lnSpc>
                        <a:spcAft>
                          <a:spcPts val="1000"/>
                        </a:spcAft>
                      </a:pP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4 pkt.</a:t>
                      </a:r>
                      <a:endParaRPr lang="pl-PL" sz="1800" b="1" kern="12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5">
                        <a:lumMod val="20000"/>
                        <a:lumOff val="80000"/>
                      </a:schemeClr>
                    </a:solidFill>
                  </a:tcPr>
                </a:tc>
                <a:tc>
                  <a:txBody>
                    <a:bodyPr/>
                    <a:lstStyle/>
                    <a:p>
                      <a:pPr marL="0" algn="ctr" defTabSz="914400" rtl="0" eaLnBrk="1" latinLnBrk="0" hangingPunct="1">
                        <a:lnSpc>
                          <a:spcPct val="100000"/>
                        </a:lnSpc>
                        <a:spcAft>
                          <a:spcPts val="0"/>
                        </a:spcAft>
                      </a:pP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4,25 pkt.</a:t>
                      </a:r>
                    </a:p>
                  </a:txBody>
                  <a:tcPr marL="68580" marR="68580" marT="0" marB="0" anchor="ctr">
                    <a:solidFill>
                      <a:schemeClr val="accent5">
                        <a:lumMod val="20000"/>
                        <a:lumOff val="80000"/>
                      </a:schemeClr>
                    </a:solidFill>
                  </a:tcPr>
                </a:tc>
                <a:tc>
                  <a:txBody>
                    <a:bodyPr/>
                    <a:lstStyle/>
                    <a:p>
                      <a:pPr marL="0" algn="ctr" defTabSz="914400" rtl="0" eaLnBrk="1" latinLnBrk="0" hangingPunct="1">
                        <a:lnSpc>
                          <a:spcPct val="100000"/>
                        </a:lnSpc>
                        <a:spcAft>
                          <a:spcPts val="0"/>
                        </a:spcAft>
                      </a:pP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Nie dotyczy</a:t>
                      </a:r>
                    </a:p>
                  </a:txBody>
                  <a:tcPr marL="68580" marR="68580" marT="0" marB="0" anchor="ctr">
                    <a:solidFill>
                      <a:schemeClr val="accent5">
                        <a:lumMod val="20000"/>
                        <a:lumOff val="80000"/>
                      </a:schemeClr>
                    </a:solidFill>
                  </a:tcPr>
                </a:tc>
              </a:tr>
              <a:tr h="833515">
                <a:tc>
                  <a:txBody>
                    <a:bodyPr/>
                    <a:lstStyle/>
                    <a:p>
                      <a:pPr algn="ctr">
                        <a:lnSpc>
                          <a:spcPts val="1600"/>
                        </a:lnSpc>
                        <a:spcBef>
                          <a:spcPts val="0"/>
                        </a:spcBef>
                        <a:spcAft>
                          <a:spcPts val="0"/>
                        </a:spcAft>
                      </a:pPr>
                      <a:r>
                        <a:rPr lang="pl-PL" sz="1600" b="1" kern="1200" dirty="0" smtClean="0">
                          <a:solidFill>
                            <a:schemeClr val="lt1"/>
                          </a:solidFill>
                          <a:effectLst/>
                          <a:latin typeface="+mn-lt"/>
                          <a:ea typeface="+mn-ea"/>
                          <a:cs typeface="+mn-cs"/>
                        </a:rPr>
                        <a:t>100  %  max. oceny</a:t>
                      </a:r>
                    </a:p>
                    <a:p>
                      <a:pPr algn="ctr">
                        <a:lnSpc>
                          <a:spcPts val="1600"/>
                        </a:lnSpc>
                        <a:spcBef>
                          <a:spcPts val="0"/>
                        </a:spcBef>
                        <a:spcAft>
                          <a:spcPts val="0"/>
                        </a:spcAft>
                      </a:pPr>
                      <a:r>
                        <a:rPr lang="pl-PL" sz="1600" b="1" kern="1200" dirty="0" smtClean="0">
                          <a:solidFill>
                            <a:schemeClr val="lt1"/>
                          </a:solidFill>
                          <a:effectLst/>
                          <a:latin typeface="+mn-lt"/>
                          <a:ea typeface="+mn-ea"/>
                          <a:cs typeface="+mn-cs"/>
                        </a:rPr>
                        <a:t>(wysoki wpływ)</a:t>
                      </a: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algn="ctr">
                        <a:lnSpc>
                          <a:spcPct val="115000"/>
                        </a:lnSpc>
                        <a:spcAft>
                          <a:spcPts val="1000"/>
                        </a:spcAft>
                      </a:pP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 8 pkt.</a:t>
                      </a:r>
                      <a:endParaRPr lang="pl-PL" sz="1800" b="1" kern="12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1000"/>
                        </a:spcAft>
                      </a:pPr>
                      <a:r>
                        <a:rPr lang="pl-PL" sz="1800" b="1" kern="1200" dirty="0" smtClean="0">
                          <a:solidFill>
                            <a:schemeClr val="tx1"/>
                          </a:solidFill>
                          <a:effectLst/>
                          <a:latin typeface="+mn-lt"/>
                          <a:ea typeface="Times New Roman" panose="02020603050405020304" pitchFamily="18" charset="0"/>
                          <a:cs typeface="Times New Roman" panose="02020603050405020304" pitchFamily="18" charset="0"/>
                        </a:rPr>
                        <a:t>8,5 pkt.</a:t>
                      </a:r>
                    </a:p>
                  </a:txBody>
                  <a:tcPr marL="68580" marR="68580" marT="0" marB="0" anchor="ctr">
                    <a:solidFill>
                      <a:schemeClr val="accent1">
                        <a:lumMod val="40000"/>
                        <a:lumOff val="60000"/>
                      </a:schemeClr>
                    </a:solidFill>
                  </a:tcPr>
                </a:tc>
                <a:tc>
                  <a:txBody>
                    <a:bodyPr/>
                    <a:lstStyle/>
                    <a:p>
                      <a:pPr algn="ctr">
                        <a:lnSpc>
                          <a:spcPct val="115000"/>
                        </a:lnSpc>
                        <a:spcAft>
                          <a:spcPts val="1000"/>
                        </a:spcAft>
                      </a:pPr>
                      <a:r>
                        <a:rPr lang="pl-PL" sz="1400" b="1" kern="1200" dirty="0" smtClean="0">
                          <a:solidFill>
                            <a:schemeClr val="tx1"/>
                          </a:solidFill>
                          <a:effectLst/>
                          <a:latin typeface="+mn-lt"/>
                          <a:ea typeface="Times New Roman" panose="02020603050405020304" pitchFamily="18" charset="0"/>
                          <a:cs typeface="Times New Roman" panose="02020603050405020304" pitchFamily="18" charset="0"/>
                        </a:rPr>
                        <a:t>Projekt jest realizowany</a:t>
                      </a:r>
                      <a:r>
                        <a:rPr lang="pl-PL" sz="1400" b="1" kern="1200" baseline="0" dirty="0" smtClean="0">
                          <a:solidFill>
                            <a:schemeClr val="tx1"/>
                          </a:solidFill>
                          <a:effectLst/>
                          <a:latin typeface="+mn-lt"/>
                          <a:ea typeface="Times New Roman" panose="02020603050405020304" pitchFamily="18" charset="0"/>
                          <a:cs typeface="Times New Roman" panose="02020603050405020304" pitchFamily="18" charset="0"/>
                        </a:rPr>
                        <a:t>                          z przynajmniej 1 Partnerem</a:t>
                      </a:r>
                    </a:p>
                    <a:p>
                      <a:pPr algn="ctr">
                        <a:lnSpc>
                          <a:spcPct val="115000"/>
                        </a:lnSpc>
                        <a:spcAft>
                          <a:spcPts val="1000"/>
                        </a:spcAft>
                      </a:pPr>
                      <a:r>
                        <a:rPr lang="pl-PL" sz="1800" b="1" kern="1200" baseline="0" dirty="0" smtClean="0">
                          <a:solidFill>
                            <a:schemeClr val="tx1"/>
                          </a:solidFill>
                          <a:effectLst/>
                          <a:latin typeface="+mn-lt"/>
                          <a:ea typeface="Times New Roman" panose="02020603050405020304" pitchFamily="18" charset="0"/>
                          <a:cs typeface="Times New Roman" panose="02020603050405020304" pitchFamily="18" charset="0"/>
                        </a:rPr>
                        <a:t>1 pkt.</a:t>
                      </a:r>
                      <a:endParaRPr lang="pl-PL" sz="1800" b="1" kern="1200" dirty="0" smtClean="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r>
              <a:tr h="669155">
                <a:tc gridSpan="4">
                  <a:txBody>
                    <a:bodyPr/>
                    <a:lstStyle/>
                    <a:p>
                      <a:pPr algn="ctr">
                        <a:lnSpc>
                          <a:spcPts val="1600"/>
                        </a:lnSpc>
                        <a:spcBef>
                          <a:spcPts val="0"/>
                        </a:spcBef>
                        <a:spcAft>
                          <a:spcPts val="0"/>
                        </a:spcAft>
                      </a:pPr>
                      <a:endParaRPr lang="pl-PL" sz="600" b="1" kern="1200" dirty="0" smtClean="0">
                        <a:solidFill>
                          <a:schemeClr val="lt1"/>
                        </a:solidFill>
                        <a:effectLst/>
                        <a:latin typeface="+mn-lt"/>
                        <a:ea typeface="+mn-ea"/>
                        <a:cs typeface="+mn-cs"/>
                      </a:endParaRPr>
                    </a:p>
                    <a:p>
                      <a:pPr algn="ctr">
                        <a:lnSpc>
                          <a:spcPts val="1600"/>
                        </a:lnSpc>
                        <a:spcBef>
                          <a:spcPts val="0"/>
                        </a:spcBef>
                        <a:spcAft>
                          <a:spcPts val="0"/>
                        </a:spcAft>
                      </a:pPr>
                      <a:r>
                        <a:rPr lang="pl-PL" sz="2200" b="1" kern="1200" dirty="0" smtClean="0">
                          <a:solidFill>
                            <a:schemeClr val="lt1"/>
                          </a:solidFill>
                          <a:effectLst/>
                          <a:latin typeface="+mn-lt"/>
                          <a:ea typeface="+mn-ea"/>
                          <a:cs typeface="+mn-cs"/>
                        </a:rPr>
                        <a:t>                            Ocena:</a:t>
                      </a:r>
                      <a:r>
                        <a:rPr lang="pl-PL" sz="2200" b="1" kern="1200" baseline="0" dirty="0" smtClean="0">
                          <a:solidFill>
                            <a:schemeClr val="lt1"/>
                          </a:solidFill>
                          <a:effectLst/>
                          <a:latin typeface="+mn-lt"/>
                          <a:ea typeface="+mn-ea"/>
                          <a:cs typeface="+mn-cs"/>
                        </a:rPr>
                        <a:t> </a:t>
                      </a:r>
                      <a:r>
                        <a:rPr lang="pl-PL" sz="2200" b="1" kern="1200" dirty="0" smtClean="0">
                          <a:solidFill>
                            <a:schemeClr val="lt1"/>
                          </a:solidFill>
                          <a:effectLst/>
                          <a:latin typeface="+mn-lt"/>
                          <a:ea typeface="+mn-ea"/>
                          <a:cs typeface="+mn-cs"/>
                        </a:rPr>
                        <a:t>max. 17,5 pkt - 100%</a:t>
                      </a:r>
                      <a:endParaRPr lang="pl-PL" sz="2200" b="1" kern="1200" dirty="0">
                        <a:solidFill>
                          <a:schemeClr val="lt1"/>
                        </a:solidFill>
                        <a:effectLst/>
                        <a:latin typeface="+mn-lt"/>
                        <a:ea typeface="+mn-ea"/>
                        <a:cs typeface="+mn-cs"/>
                      </a:endParaRPr>
                    </a:p>
                  </a:txBody>
                  <a:tcPr marL="58205" marR="58205" marT="0" marB="0" anchorCtr="1">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tx2">
                        <a:lumMod val="75000"/>
                      </a:schemeClr>
                    </a:solidFill>
                  </a:tcPr>
                </a:tc>
                <a:tc hMerge="1">
                  <a:txBody>
                    <a:bodyPr/>
                    <a:lstStyle/>
                    <a:p>
                      <a:pPr algn="ctr"/>
                      <a:endParaRPr lang="pl-PL" b="1" dirty="0"/>
                    </a:p>
                  </a:txBody>
                  <a:tcPr marL="58205" marR="58205" marT="0" marB="0" anchor="ctr" anchorCtr="1">
                    <a:lnB w="12700" cap="flat" cmpd="sng" algn="ctr">
                      <a:noFill/>
                      <a:prstDash val="solid"/>
                      <a:round/>
                      <a:headEnd type="none" w="med" len="med"/>
                      <a:tailEnd type="none" w="med" len="med"/>
                    </a:lnB>
                    <a:solidFill>
                      <a:schemeClr val="accent5">
                        <a:lumMod val="20000"/>
                        <a:lumOff val="80000"/>
                      </a:schemeClr>
                    </a:solidFill>
                  </a:tcPr>
                </a:tc>
                <a:tc hMerge="1">
                  <a:txBody>
                    <a:bodyPr/>
                    <a:lstStyle/>
                    <a:p>
                      <a:endParaRPr lang="pl-PL"/>
                    </a:p>
                  </a:txBody>
                  <a:tcPr/>
                </a:tc>
                <a:tc hMerge="1">
                  <a:txBody>
                    <a:bodyPr/>
                    <a:lstStyle/>
                    <a:p>
                      <a:pPr algn="ctr">
                        <a:lnSpc>
                          <a:spcPts val="1600"/>
                        </a:lnSpc>
                        <a:spcBef>
                          <a:spcPts val="0"/>
                        </a:spcBef>
                        <a:spcAft>
                          <a:spcPts val="0"/>
                        </a:spcAft>
                      </a:pPr>
                      <a:endParaRPr lang="pl-PL" sz="2200" b="1" kern="1200" dirty="0">
                        <a:solidFill>
                          <a:schemeClr val="lt1"/>
                        </a:solidFill>
                        <a:effectLst/>
                        <a:latin typeface="+mn-lt"/>
                        <a:ea typeface="+mn-ea"/>
                        <a:cs typeface="+mn-cs"/>
                      </a:endParaRPr>
                    </a:p>
                  </a:txBody>
                  <a:tcPr marL="58205" marR="58205" marT="0" marB="0" anchorCtr="1">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tx2">
                        <a:lumMod val="75000"/>
                      </a:schemeClr>
                    </a:solidFill>
                  </a:tcPr>
                </a:tc>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2607868289"/>
              </p:ext>
            </p:extLst>
          </p:nvPr>
        </p:nvGraphicFramePr>
        <p:xfrm>
          <a:off x="3929894" y="908720"/>
          <a:ext cx="5214107" cy="2304256"/>
        </p:xfrm>
        <a:graphic>
          <a:graphicData uri="http://schemas.openxmlformats.org/drawingml/2006/table">
            <a:tbl>
              <a:tblPr firstRow="1" firstCol="1" bandRow="1">
                <a:tableStyleId>{5C22544A-7EE6-4342-B048-85BDC9FD1C3A}</a:tableStyleId>
              </a:tblPr>
              <a:tblGrid>
                <a:gridCol w="2586322"/>
                <a:gridCol w="2627785"/>
              </a:tblGrid>
              <a:tr h="2304256">
                <a:tc>
                  <a:txBody>
                    <a:bodyPr/>
                    <a:lstStyle/>
                    <a:p>
                      <a:pPr algn="ct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Wpływ projektu na realizację adekwatnych celów i działań </a:t>
                      </a:r>
                      <a:r>
                        <a:rPr lang="pl-PL" sz="1800" baseline="0" dirty="0" smtClean="0">
                          <a:effectLst/>
                          <a:latin typeface="Calibri" panose="020F0502020204030204" pitchFamily="34" charset="0"/>
                          <a:ea typeface="Calibri" panose="020F0502020204030204" pitchFamily="34" charset="0"/>
                          <a:cs typeface="Times New Roman" panose="02020603050405020304" pitchFamily="18" charset="0"/>
                        </a:rPr>
                        <a:t>wskazanych w Strategii ZIT AJ</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50000"/>
                      </a:schemeClr>
                    </a:solidFill>
                  </a:tcPr>
                </a:tc>
                <a:tc>
                  <a:txBody>
                    <a:bodyPr/>
                    <a:lstStyle/>
                    <a:p>
                      <a:pPr algn="ctr"/>
                      <a:r>
                        <a:rPr lang="pl-PL" sz="1800" dirty="0" smtClean="0">
                          <a:effectLst/>
                          <a:latin typeface="Calibri" panose="020F0502020204030204" pitchFamily="34" charset="0"/>
                          <a:ea typeface="Calibri" panose="020F0502020204030204" pitchFamily="34" charset="0"/>
                          <a:cs typeface="Times New Roman" panose="02020603050405020304" pitchFamily="18" charset="0"/>
                        </a:rPr>
                        <a:t>Partnerstwo</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50000"/>
                      </a:schemeClr>
                    </a:solidFill>
                  </a:tcPr>
                </a:tc>
              </a:tr>
            </a:tbl>
          </a:graphicData>
        </a:graphic>
      </p:graphicFrame>
    </p:spTree>
    <p:extLst>
      <p:ext uri="{BB962C8B-B14F-4D97-AF65-F5344CB8AC3E}">
        <p14:creationId xmlns:p14="http://schemas.microsoft.com/office/powerpoint/2010/main" val="2611129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5782</TotalTime>
  <Words>755</Words>
  <Application>Microsoft Office PowerPoint</Application>
  <PresentationFormat>Pokaz na ekranie (4:3)</PresentationFormat>
  <Paragraphs>178</Paragraphs>
  <Slides>17</Slides>
  <Notes>4</Notes>
  <HiddenSlides>0</HiddenSlides>
  <MMClips>0</MMClips>
  <ScaleCrop>false</ScaleCrop>
  <HeadingPairs>
    <vt:vector size="4" baseType="variant">
      <vt:variant>
        <vt:lpstr>Motyw</vt:lpstr>
      </vt:variant>
      <vt:variant>
        <vt:i4>7</vt:i4>
      </vt:variant>
      <vt:variant>
        <vt:lpstr>Tytuły slajdów</vt:lpstr>
      </vt:variant>
      <vt:variant>
        <vt:i4>17</vt:i4>
      </vt:variant>
    </vt:vector>
  </HeadingPairs>
  <TitlesOfParts>
    <vt:vector size="24" baseType="lpstr">
      <vt:lpstr>Motyw pakietu Office</vt:lpstr>
      <vt:lpstr>2_Motyw pakietu Office</vt:lpstr>
      <vt:lpstr>8_Motyw pakietu Office</vt:lpstr>
      <vt:lpstr>9_Motyw pakietu Office</vt:lpstr>
      <vt:lpstr>11_Motyw pakietu Office</vt:lpstr>
      <vt:lpstr>12_Motyw pakietu Office</vt:lpstr>
      <vt:lpstr>22_Motyw pakietu Office</vt:lpstr>
      <vt:lpstr>Prezentacja programu PowerPoint</vt:lpstr>
      <vt:lpstr>   Obszar realizacji ZIT AJ Obszarem realizacji ZIT AJ jest obszar jednostek samorządu terytorialnego,  które przystąpiły do Porozumienia w celu wspólnej realizacji ZIT.   </vt:lpstr>
      <vt:lpstr>Członkowie ZIT AJ</vt:lpstr>
      <vt:lpstr>Cel strategiczny ZIT AJ </vt:lpstr>
      <vt:lpstr>Cele szczegółowe ZIT AJ</vt:lpstr>
      <vt:lpstr>      Kryteria oceny zgodności projektów                     ze  Strategią ZIT AJ   Poddziałanie   6.1.3 Inwestycje w infrastrukturę społeczną – ZIT AJ   Nr naboru RPDS.06.01.03-IZ.00-02-165/16               D  Remont, przebudowa i wyposażenie infrastruktury zdegradowanych budynków w celu ich adaptacji na    mieszkania o charakterze wspomaganym: chronione, treningowe i wspierane skierowane w szczególności  dla osób opuszczających pieczę zastępczą, zakłady poprawcze  lub młodzieżowe ośrodki wychowawcze             E         Remont, przebudowa i wyposażenie infrastruktury zdegradowanych budynków w celu ich adaptacji na mieszkania  socjalne                                                                     Alokacja 2 500 828 zł Liczba możliwych do zdobycia punktów, będzie stanowić 50 % wszystkich możliwych  do zdobycia punktów   </vt:lpstr>
      <vt:lpstr> </vt:lpstr>
      <vt:lpstr>KRYTERIUM NR 1 Wpływ projektu na realizację Strategii ZIT  </vt:lpstr>
      <vt:lpstr>Prezentacja programu PowerPoint</vt:lpstr>
      <vt:lpstr>         KRYTERIUM NR 2 Wpływ realizacji projektu na realizację wartości docelowej wskaźników monitoringu  realizacji celów Strategii ZIT   </vt:lpstr>
      <vt:lpstr>Prezentacja programu PowerPoint</vt:lpstr>
      <vt:lpstr> KRYTERIUM NR 3 Komplementarny charakter projektu</vt:lpstr>
      <vt:lpstr>Prezentacja programu PowerPoint</vt:lpstr>
      <vt:lpstr>     MINIMUM PUNKTOWE Uzyskanie przez projekt minimum punktowego  </vt:lpstr>
      <vt:lpstr>Prezentacja programu PowerPoint</vt:lpstr>
      <vt:lpstr>Prezentacja programu PowerPoint</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Marcin Dzwonek</dc:creator>
  <cp:lastModifiedBy>Aleksandra Gancarz</cp:lastModifiedBy>
  <cp:revision>344</cp:revision>
  <dcterms:created xsi:type="dcterms:W3CDTF">2015-04-22T07:48:15Z</dcterms:created>
  <dcterms:modified xsi:type="dcterms:W3CDTF">2016-10-11T12:06:39Z</dcterms:modified>
</cp:coreProperties>
</file>