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92" r:id="rId3"/>
    <p:sldId id="266" r:id="rId4"/>
    <p:sldId id="294" r:id="rId5"/>
    <p:sldId id="278" r:id="rId6"/>
    <p:sldId id="281" r:id="rId7"/>
    <p:sldId id="265" r:id="rId8"/>
    <p:sldId id="302" r:id="rId9"/>
    <p:sldId id="282" r:id="rId10"/>
    <p:sldId id="271" r:id="rId11"/>
    <p:sldId id="284" r:id="rId12"/>
    <p:sldId id="298" r:id="rId13"/>
    <p:sldId id="272" r:id="rId14"/>
    <p:sldId id="299" r:id="rId15"/>
    <p:sldId id="273" r:id="rId16"/>
    <p:sldId id="300" r:id="rId17"/>
    <p:sldId id="287" r:id="rId18"/>
    <p:sldId id="301" r:id="rId19"/>
    <p:sldId id="296" r:id="rId2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kaczmarek" initials="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9900"/>
    <a:srgbClr val="B0C6E1"/>
    <a:srgbClr val="FED500"/>
    <a:srgbClr val="FFD709"/>
    <a:srgbClr val="B466E0"/>
    <a:srgbClr val="9966FF"/>
    <a:srgbClr val="8EFA93"/>
    <a:srgbClr val="CABED8"/>
    <a:srgbClr val="D6CDE1"/>
    <a:srgbClr val="D7BCE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58" autoAdjust="0"/>
  </p:normalViewPr>
  <p:slideViewPr>
    <p:cSldViewPr>
      <p:cViewPr>
        <p:scale>
          <a:sx n="90" d="100"/>
          <a:sy n="90" d="100"/>
        </p:scale>
        <p:origin x="-1404"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493481-7E9A-4BDD-B8C6-A05F02CB97BA}" type="datetimeFigureOut">
              <a:rPr lang="pl-PL" smtClean="0"/>
              <a:pPr/>
              <a:t>2016-10-21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89BEA3-5059-40A3-97D1-70734B21D02E}" type="slidenum">
              <a:rPr lang="pl-PL" smtClean="0"/>
              <a:pPr/>
              <a:t>‹#›</a:t>
            </a:fld>
            <a:endParaRPr lang="pl-PL"/>
          </a:p>
        </p:txBody>
      </p:sp>
    </p:spTree>
    <p:extLst>
      <p:ext uri="{BB962C8B-B14F-4D97-AF65-F5344CB8AC3E}">
        <p14:creationId xmlns="" xmlns:p14="http://schemas.microsoft.com/office/powerpoint/2010/main" val="1518778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r>
              <a:rPr lang="pl-PL" sz="1200" b="1" kern="1200" baseline="0" dirty="0" smtClean="0">
                <a:solidFill>
                  <a:schemeClr val="tx1"/>
                </a:solidFill>
                <a:latin typeface="+mn-lt"/>
                <a:ea typeface="+mn-ea"/>
                <a:cs typeface="+mn-cs"/>
              </a:rPr>
              <a:t>Zasada równości szans kobiet i mężczyzn </a:t>
            </a:r>
            <a:r>
              <a:rPr lang="pl-PL" sz="1200" kern="1200" baseline="0" dirty="0" smtClean="0">
                <a:solidFill>
                  <a:schemeClr val="tx1"/>
                </a:solidFill>
                <a:latin typeface="+mn-lt"/>
                <a:ea typeface="+mn-ea"/>
                <a:cs typeface="+mn-cs"/>
              </a:rPr>
              <a:t>– zasada ta ma prowadzić do podejmowania działań na rzecz osiągnięcia stanu, w którym kobietom i mężczyznom przypisuje się taką samą </a:t>
            </a:r>
            <a:r>
              <a:rPr lang="pl-PL" sz="1200" u="sng" kern="1200" baseline="0" dirty="0" smtClean="0">
                <a:solidFill>
                  <a:srgbClr val="009900"/>
                </a:solidFill>
                <a:latin typeface="+mn-lt"/>
                <a:ea typeface="+mn-ea"/>
                <a:cs typeface="+mn-cs"/>
              </a:rPr>
              <a:t>wartość społeczną</a:t>
            </a:r>
            <a:r>
              <a:rPr lang="pl-PL" sz="1200" u="sng" kern="1200" baseline="0" dirty="0" smtClean="0">
                <a:solidFill>
                  <a:schemeClr val="tx1"/>
                </a:solidFill>
                <a:latin typeface="+mn-lt"/>
                <a:ea typeface="+mn-ea"/>
                <a:cs typeface="+mn-cs"/>
              </a:rPr>
              <a:t>, równe prawa i równe obowiązki </a:t>
            </a:r>
            <a:r>
              <a:rPr lang="pl-PL" sz="1200" kern="1200" baseline="0" dirty="0" smtClean="0">
                <a:solidFill>
                  <a:schemeClr val="tx1"/>
                </a:solidFill>
                <a:latin typeface="+mn-lt"/>
                <a:ea typeface="+mn-ea"/>
                <a:cs typeface="+mn-cs"/>
              </a:rPr>
              <a:t>oraz gdy mają oni </a:t>
            </a:r>
            <a:r>
              <a:rPr lang="pl-PL" sz="1200" u="sng" kern="1200" baseline="0" dirty="0" smtClean="0">
                <a:solidFill>
                  <a:schemeClr val="tx1"/>
                </a:solidFill>
                <a:latin typeface="+mn-lt"/>
                <a:ea typeface="+mn-ea"/>
                <a:cs typeface="+mn-cs"/>
              </a:rPr>
              <a:t>równy dostęp do zasobów z których mogą korzystać </a:t>
            </a:r>
            <a:r>
              <a:rPr lang="pl-PL" sz="1200" kern="1200" baseline="0" dirty="0" smtClean="0">
                <a:solidFill>
                  <a:schemeClr val="tx1"/>
                </a:solidFill>
                <a:latin typeface="+mn-lt"/>
                <a:ea typeface="+mn-ea"/>
                <a:cs typeface="+mn-cs"/>
              </a:rPr>
              <a:t>(środki finansowe, szanse rozwoju). Zasada ta ma gwarantować możliwość wyboru drogi życiowej bez ograniczeń wynikających ze stereotypów płci.</a:t>
            </a:r>
          </a:p>
          <a:p>
            <a:pPr>
              <a:buFontTx/>
              <a:buChar char="-"/>
            </a:pPr>
            <a:r>
              <a:rPr lang="pl-PL" sz="1200" kern="1200" baseline="0" dirty="0" smtClean="0">
                <a:solidFill>
                  <a:schemeClr val="tx1"/>
                </a:solidFill>
                <a:latin typeface="+mn-lt"/>
                <a:ea typeface="+mn-ea"/>
                <a:cs typeface="+mn-cs"/>
              </a:rPr>
              <a:t>w art. 3 Traktatu o Unii Europejskiej</a:t>
            </a:r>
          </a:p>
          <a:p>
            <a:pPr>
              <a:buFontTx/>
              <a:buChar char="-"/>
            </a:pPr>
            <a:r>
              <a:rPr lang="pl-PL" sz="1200" kern="1200" baseline="0" dirty="0" smtClean="0">
                <a:solidFill>
                  <a:schemeClr val="tx1"/>
                </a:solidFill>
                <a:latin typeface="+mn-lt"/>
                <a:ea typeface="+mn-ea"/>
                <a:cs typeface="+mn-cs"/>
              </a:rPr>
              <a:t> w art. 33 Konstytucji RP</a:t>
            </a:r>
          </a:p>
          <a:p>
            <a:r>
              <a:rPr lang="pl-PL" sz="1200" b="1" kern="1200" baseline="0" dirty="0" smtClean="0">
                <a:solidFill>
                  <a:schemeClr val="tx1"/>
                </a:solidFill>
                <a:latin typeface="+mn-lt"/>
                <a:ea typeface="+mn-ea"/>
                <a:cs typeface="+mn-cs"/>
              </a:rPr>
              <a:t>Standard minimum </a:t>
            </a:r>
            <a:r>
              <a:rPr lang="pl-PL" sz="1200" kern="1200" baseline="0" dirty="0" smtClean="0">
                <a:solidFill>
                  <a:schemeClr val="tx1"/>
                </a:solidFill>
                <a:latin typeface="+mn-lt"/>
                <a:ea typeface="+mn-ea"/>
                <a:cs typeface="+mn-cs"/>
              </a:rPr>
              <a:t>– (zgodnie z UP) narzędzie używane do oceny realizacji zasady równości szans kobiet i mężczyzn w ramach projektów współfinansowanych z EFS. Narzędzie to obejmuje zestaw pięciu zagadnień i ocenia czy wnioskodawca uwzględnił kwestie równościowe w ramach analizy problematyki projektu, zaplanowanych działań, wskaźników i opisu wpływu realizacji projektu na sytuację kobiet i mężczyzn, a także w ramach działań na rzecz zespołu projektowego.</a:t>
            </a: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6489BEA3-5059-40A3-97D1-70734B21D02E}" type="slidenum">
              <a:rPr lang="pl-PL" smtClean="0"/>
              <a:pPr/>
              <a:t>3</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ltLang="pl-PL" dirty="0" smtClean="0"/>
              <a:t>W przypadku projektów dotyczących</a:t>
            </a:r>
            <a:r>
              <a:rPr lang="pl-PL" altLang="pl-PL" baseline="0" dirty="0" smtClean="0"/>
              <a:t> edukacji przedszkolnej, na podstawie Wytycznych oraz doświadczenia 2007-2013, nie znajdujemy przykładów projektów, które spełniałyby wymogi dot. wyjątków od stosowania standardu minimum. Projekty dot. edukacji przedszkolnej musiałyby obejmować całym wsparciem wszystkie dzieci (np. zakładać utworzenie miejsc przedszkolnych dla wszystkich potrzebujących dzieci z danego terenu) oraz zakładać realizację tych samych zajęć dodatkowych (w tym specjalistycznych) dla wszystkich dzieci objętych projektem.</a:t>
            </a:r>
          </a:p>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ltLang="pl-PL" dirty="0" smtClean="0"/>
              <a:t>Zagadnienia, kryteria</a:t>
            </a:r>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ltLang="pl-PL" dirty="0" smtClean="0"/>
              <a:t>Zagadnienia, kryteria</a:t>
            </a:r>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smtClean="0"/>
          </a:p>
        </p:txBody>
      </p:sp>
      <p:sp>
        <p:nvSpPr>
          <p:cNvPr id="2"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3BE53732-729C-494F-8225-092C9267798E}" type="datetimeFigureOut">
              <a:rPr lang="pl-PL" smtClean="0"/>
              <a:pPr/>
              <a:t>2016-10-21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BE53732-729C-494F-8225-092C9267798E}" type="datetimeFigureOut">
              <a:rPr lang="pl-PL" smtClean="0"/>
              <a:pPr/>
              <a:t>2016-10-21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BE53732-729C-494F-8225-092C9267798E}" type="datetimeFigureOut">
              <a:rPr lang="pl-PL" smtClean="0"/>
              <a:pPr/>
              <a:t>2016-10-21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BE53732-729C-494F-8225-092C9267798E}" type="datetimeFigureOut">
              <a:rPr lang="pl-PL" smtClean="0"/>
              <a:pPr/>
              <a:t>2016-10-21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3BE53732-729C-494F-8225-092C9267798E}" type="datetimeFigureOut">
              <a:rPr lang="pl-PL" smtClean="0"/>
              <a:pPr/>
              <a:t>2016-10-21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3BE53732-729C-494F-8225-092C9267798E}" type="datetimeFigureOut">
              <a:rPr lang="pl-PL" smtClean="0"/>
              <a:pPr/>
              <a:t>2016-10-21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3BE53732-729C-494F-8225-092C9267798E}" type="datetimeFigureOut">
              <a:rPr lang="pl-PL" smtClean="0"/>
              <a:pPr/>
              <a:t>2016-10-21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3BE53732-729C-494F-8225-092C9267798E}" type="datetimeFigureOut">
              <a:rPr lang="pl-PL" smtClean="0"/>
              <a:pPr/>
              <a:t>2016-10-21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BE53732-729C-494F-8225-092C9267798E}" type="datetimeFigureOut">
              <a:rPr lang="pl-PL" smtClean="0"/>
              <a:pPr/>
              <a:t>2016-10-21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BE53732-729C-494F-8225-092C9267798E}" type="datetimeFigureOut">
              <a:rPr lang="pl-PL" smtClean="0"/>
              <a:pPr/>
              <a:t>2016-10-21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BE53732-729C-494F-8225-092C9267798E}" type="datetimeFigureOut">
              <a:rPr lang="pl-PL" smtClean="0"/>
              <a:pPr/>
              <a:t>2016-10-21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1F4CCA8-3B32-48CE-9718-5CE4F62F32BE}"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53732-729C-494F-8225-092C9267798E}" type="datetimeFigureOut">
              <a:rPr lang="pl-PL" smtClean="0"/>
              <a:pPr/>
              <a:t>2016-10-21</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4CCA8-3B32-48CE-9718-5CE4F62F32BE}"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3923928" y="1124744"/>
            <a:ext cx="4898926" cy="3600400"/>
          </a:xfrm>
        </p:spPr>
        <p:txBody>
          <a:bodyPr>
            <a:normAutofit/>
          </a:bodyPr>
          <a:lstStyle/>
          <a:p>
            <a:r>
              <a:rPr lang="pl-PL" sz="4800" b="1" dirty="0" smtClean="0">
                <a:solidFill>
                  <a:schemeClr val="accent1"/>
                </a:solidFill>
                <a:effectLst>
                  <a:outerShdw blurRad="38100" dist="38100" dir="2700000" algn="tl">
                    <a:srgbClr val="000000">
                      <a:alpha val="43137"/>
                    </a:srgbClr>
                  </a:outerShdw>
                </a:effectLst>
              </a:rPr>
              <a:t>Zasada równości szans kobiet </a:t>
            </a:r>
            <a:br>
              <a:rPr lang="pl-PL" sz="4800" b="1" dirty="0" smtClean="0">
                <a:solidFill>
                  <a:schemeClr val="accent1"/>
                </a:solidFill>
                <a:effectLst>
                  <a:outerShdw blurRad="38100" dist="38100" dir="2700000" algn="tl">
                    <a:srgbClr val="000000">
                      <a:alpha val="43137"/>
                    </a:srgbClr>
                  </a:outerShdw>
                </a:effectLst>
              </a:rPr>
            </a:br>
            <a:r>
              <a:rPr lang="pl-PL" sz="4800" b="1" dirty="0" smtClean="0">
                <a:solidFill>
                  <a:schemeClr val="accent1"/>
                </a:solidFill>
                <a:effectLst>
                  <a:outerShdw blurRad="38100" dist="38100" dir="2700000" algn="tl">
                    <a:srgbClr val="000000">
                      <a:alpha val="43137"/>
                    </a:srgbClr>
                  </a:outerShdw>
                </a:effectLst>
              </a:rPr>
              <a:t>i mężczyzn </a:t>
            </a:r>
            <a:endParaRPr lang="pl-PL" sz="4800" b="1" dirty="0">
              <a:solidFill>
                <a:schemeClr val="accent1"/>
              </a:solidFill>
              <a:effectLst>
                <a:outerShdw blurRad="38100" dist="38100" dir="2700000" algn="tl">
                  <a:srgbClr val="000000">
                    <a:alpha val="43137"/>
                  </a:srgbClr>
                </a:outerShdw>
              </a:effectLst>
            </a:endParaRPr>
          </a:p>
        </p:txBody>
      </p:sp>
      <p:sp>
        <p:nvSpPr>
          <p:cNvPr id="3" name="Podtytuł 2"/>
          <p:cNvSpPr>
            <a:spLocks noGrp="1"/>
          </p:cNvSpPr>
          <p:nvPr>
            <p:ph type="subTitle" idx="1"/>
          </p:nvPr>
        </p:nvSpPr>
        <p:spPr>
          <a:xfrm>
            <a:off x="395536" y="4725144"/>
            <a:ext cx="8417024" cy="1752600"/>
          </a:xfrm>
        </p:spPr>
        <p:txBody>
          <a:bodyPr>
            <a:normAutofit fontScale="77500" lnSpcReduction="20000"/>
          </a:bodyPr>
          <a:lstStyle/>
          <a:p>
            <a:pPr algn="just"/>
            <a:endParaRPr lang="pl-PL" b="1" dirty="0" smtClean="0">
              <a:solidFill>
                <a:schemeClr val="bg2">
                  <a:lumMod val="25000"/>
                </a:schemeClr>
              </a:solidFill>
            </a:endParaRPr>
          </a:p>
          <a:p>
            <a:pPr algn="just"/>
            <a:r>
              <a:rPr lang="pl-PL" b="1" i="1" dirty="0" smtClean="0">
                <a:solidFill>
                  <a:schemeClr val="bg2">
                    <a:lumMod val="25000"/>
                  </a:schemeClr>
                </a:solidFill>
              </a:rPr>
              <a:t>Wytyczne w zakresie realizacji zasady równości szans </a:t>
            </a:r>
            <a:br>
              <a:rPr lang="pl-PL" b="1" i="1" dirty="0" smtClean="0">
                <a:solidFill>
                  <a:schemeClr val="bg2">
                    <a:lumMod val="25000"/>
                  </a:schemeClr>
                </a:solidFill>
              </a:rPr>
            </a:br>
            <a:r>
              <a:rPr lang="pl-PL" b="1" i="1" dirty="0" smtClean="0">
                <a:solidFill>
                  <a:schemeClr val="bg2">
                    <a:lumMod val="25000"/>
                  </a:schemeClr>
                </a:solidFill>
              </a:rPr>
              <a:t>i niedyskryminacji, w tym dostępności dla osób </a:t>
            </a:r>
            <a:br>
              <a:rPr lang="pl-PL" b="1" i="1" dirty="0" smtClean="0">
                <a:solidFill>
                  <a:schemeClr val="bg2">
                    <a:lumMod val="25000"/>
                  </a:schemeClr>
                </a:solidFill>
              </a:rPr>
            </a:br>
            <a:r>
              <a:rPr lang="pl-PL" b="1" i="1" dirty="0" smtClean="0">
                <a:solidFill>
                  <a:schemeClr val="bg2">
                    <a:lumMod val="25000"/>
                  </a:schemeClr>
                </a:solidFill>
              </a:rPr>
              <a:t>z niepełnosprawnościami oraz zasady równości szans kobiet </a:t>
            </a:r>
            <a:br>
              <a:rPr lang="pl-PL" b="1" i="1" dirty="0" smtClean="0">
                <a:solidFill>
                  <a:schemeClr val="bg2">
                    <a:lumMod val="25000"/>
                  </a:schemeClr>
                </a:solidFill>
              </a:rPr>
            </a:br>
            <a:r>
              <a:rPr lang="pl-PL" b="1" i="1" dirty="0" smtClean="0">
                <a:solidFill>
                  <a:schemeClr val="bg2">
                    <a:lumMod val="25000"/>
                  </a:schemeClr>
                </a:solidFill>
              </a:rPr>
              <a:t>i mężczyzn w ramach funduszy unijnych na lata 2014-2020</a:t>
            </a:r>
            <a:endParaRPr lang="pl-PL" b="1" i="1" dirty="0">
              <a:solidFill>
                <a:schemeClr val="bg2">
                  <a:lumMod val="25000"/>
                </a:schemeClr>
              </a:solidFill>
            </a:endParaRPr>
          </a:p>
        </p:txBody>
      </p:sp>
      <p:pic>
        <p:nvPicPr>
          <p:cNvPr id="1026" name="Picture 2"/>
          <p:cNvPicPr>
            <a:picLocks noChangeAspect="1" noChangeArrowheads="1"/>
          </p:cNvPicPr>
          <p:nvPr/>
        </p:nvPicPr>
        <p:blipFill>
          <a:blip r:embed="rId3" cstate="print"/>
          <a:srcRect/>
          <a:stretch>
            <a:fillRect/>
          </a:stretch>
        </p:blipFill>
        <p:spPr bwMode="auto">
          <a:xfrm>
            <a:off x="683568" y="1556792"/>
            <a:ext cx="2808312" cy="3085496"/>
          </a:xfrm>
          <a:prstGeom prst="rect">
            <a:avLst/>
          </a:prstGeom>
          <a:noFill/>
          <a:ln w="9525">
            <a:solidFill>
              <a:schemeClr val="tx2">
                <a:lumMod val="60000"/>
                <a:lumOff val="40000"/>
              </a:schemeClr>
            </a:solidFill>
            <a:miter lim="800000"/>
            <a:headEnd/>
            <a:tailEnd/>
          </a:ln>
          <a:effectLst>
            <a:outerShdw blurRad="50800" dist="38100" dir="10800000" algn="r"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6"/>
          <p:cNvSpPr txBox="1">
            <a:spLocks/>
          </p:cNvSpPr>
          <p:nvPr/>
        </p:nvSpPr>
        <p:spPr>
          <a:xfrm>
            <a:off x="0" y="0"/>
            <a:ext cx="91440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3600" b="1" i="1" u="none" strike="noStrike" kern="1200" cap="none" spc="0" normalizeH="0" baseline="0" noProof="0" dirty="0">
              <a:ln>
                <a:solidFill>
                  <a:schemeClr val="tx1"/>
                </a:solidFill>
              </a:ln>
              <a:solidFill>
                <a:srgbClr val="FFC000"/>
              </a:solidFill>
              <a:effectLst>
                <a:outerShdw blurRad="50800" dist="38100" dir="8100000" algn="tr" rotWithShape="0">
                  <a:prstClr val="black">
                    <a:alpha val="40000"/>
                  </a:prstClr>
                </a:outerShdw>
              </a:effectLst>
              <a:uLnTx/>
              <a:uFillTx/>
              <a:latin typeface="+mj-lt"/>
              <a:ea typeface="+mj-ea"/>
              <a:cs typeface="+mj-cs"/>
            </a:endParaRPr>
          </a:p>
        </p:txBody>
      </p:sp>
      <p:sp>
        <p:nvSpPr>
          <p:cNvPr id="2" name="Prostokąt 1"/>
          <p:cNvSpPr/>
          <p:nvPr/>
        </p:nvSpPr>
        <p:spPr>
          <a:xfrm>
            <a:off x="251520" y="1143000"/>
            <a:ext cx="8712968" cy="5355312"/>
          </a:xfrm>
          <a:prstGeom prst="rect">
            <a:avLst/>
          </a:prstGeom>
        </p:spPr>
        <p:txBody>
          <a:bodyPr wrap="square">
            <a:spAutoFit/>
          </a:bodyPr>
          <a:lstStyle/>
          <a:p>
            <a:r>
              <a:rPr lang="pl-PL" b="1" dirty="0"/>
              <a:t>Bariery równościowe </a:t>
            </a:r>
            <a:r>
              <a:rPr lang="pl-PL" dirty="0" smtClean="0"/>
              <a:t>- systemowe </a:t>
            </a:r>
            <a:r>
              <a:rPr lang="pl-PL" dirty="0"/>
              <a:t>nierówności i ograniczenia jednej z płci, najczęściej kobiet, które </a:t>
            </a:r>
            <a:r>
              <a:rPr lang="pl-PL" dirty="0" smtClean="0"/>
              <a:t>są reprodukowane </a:t>
            </a:r>
            <a:r>
              <a:rPr lang="pl-PL" dirty="0"/>
              <a:t>i utrwalane społecznie i kulturowo. Przełamanie ich sprzyja osiągnięciu rzeczywistej, </a:t>
            </a:r>
            <a:r>
              <a:rPr lang="pl-PL" dirty="0" smtClean="0"/>
              <a:t>faktycznej równości </a:t>
            </a:r>
            <a:r>
              <a:rPr lang="pl-PL" dirty="0"/>
              <a:t>szans kobiet </a:t>
            </a:r>
            <a:r>
              <a:rPr lang="pl-PL" dirty="0" smtClean="0"/>
              <a:t>i </a:t>
            </a:r>
            <a:r>
              <a:rPr lang="pl-PL" dirty="0"/>
              <a:t>mężczyzn</a:t>
            </a:r>
            <a:r>
              <a:rPr lang="pl-PL" dirty="0" smtClean="0"/>
              <a:t>.</a:t>
            </a:r>
            <a:r>
              <a:rPr lang="pl-PL" dirty="0"/>
              <a:t> </a:t>
            </a:r>
            <a:endParaRPr lang="pl-PL" dirty="0" smtClean="0"/>
          </a:p>
          <a:p>
            <a:endParaRPr lang="pl-PL" dirty="0" smtClean="0"/>
          </a:p>
          <a:p>
            <a:r>
              <a:rPr lang="pl-PL" u="sng" dirty="0" smtClean="0"/>
              <a:t>Bariery równościowe to przede wszystkim</a:t>
            </a:r>
            <a:r>
              <a:rPr lang="pl-PL" dirty="0" smtClean="0"/>
              <a:t>:</a:t>
            </a:r>
          </a:p>
          <a:p>
            <a:pPr marL="285750" indent="-285750">
              <a:buFont typeface="Wingdings" panose="05000000000000000000" pitchFamily="2" charset="2"/>
              <a:buChar char="§"/>
            </a:pPr>
            <a:r>
              <a:rPr lang="pl-PL" dirty="0" smtClean="0"/>
              <a:t>segregacja </a:t>
            </a:r>
            <a:r>
              <a:rPr lang="pl-PL" dirty="0"/>
              <a:t>pozioma i pionowa rynku </a:t>
            </a:r>
            <a:r>
              <a:rPr lang="pl-PL" dirty="0" smtClean="0"/>
              <a:t>pracy</a:t>
            </a:r>
            <a:endParaRPr lang="pl-PL" dirty="0"/>
          </a:p>
          <a:p>
            <a:pPr marL="285750" indent="-285750" algn="just">
              <a:buFont typeface="Wingdings" panose="05000000000000000000" pitchFamily="2" charset="2"/>
              <a:buChar char="§"/>
            </a:pPr>
            <a:r>
              <a:rPr lang="pl-PL" b="1" dirty="0" smtClean="0"/>
              <a:t>różnice </a:t>
            </a:r>
            <a:r>
              <a:rPr lang="pl-PL" b="1" dirty="0"/>
              <a:t>w płacach kobiet i mężczyzn zatrudnionych na równoważnych </a:t>
            </a:r>
            <a:r>
              <a:rPr lang="pl-PL" b="1" dirty="0" smtClean="0"/>
              <a:t>stanowiskach, wykonujących </a:t>
            </a:r>
            <a:r>
              <a:rPr lang="pl-PL" b="1" dirty="0"/>
              <a:t>tożsame </a:t>
            </a:r>
            <a:r>
              <a:rPr lang="pl-PL" b="1" dirty="0" smtClean="0"/>
              <a:t>obowiązki</a:t>
            </a:r>
            <a:endParaRPr lang="pl-PL" b="1" dirty="0"/>
          </a:p>
          <a:p>
            <a:pPr marL="285750" indent="-285750">
              <a:buFont typeface="Wingdings" panose="05000000000000000000" pitchFamily="2" charset="2"/>
              <a:buChar char="§"/>
            </a:pPr>
            <a:r>
              <a:rPr lang="pl-PL" b="1" dirty="0" smtClean="0"/>
              <a:t>mała </a:t>
            </a:r>
            <a:r>
              <a:rPr lang="pl-PL" b="1" dirty="0"/>
              <a:t>dostępność elastycznych rozwiązań czasu </a:t>
            </a:r>
            <a:r>
              <a:rPr lang="pl-PL" b="1" dirty="0" smtClean="0"/>
              <a:t>pracy</a:t>
            </a:r>
            <a:endParaRPr lang="pl-PL" b="1" dirty="0"/>
          </a:p>
          <a:p>
            <a:pPr marL="285750" indent="-285750">
              <a:buFont typeface="Wingdings" panose="05000000000000000000" pitchFamily="2" charset="2"/>
              <a:buChar char="§"/>
            </a:pPr>
            <a:r>
              <a:rPr lang="pl-PL" b="1" dirty="0" smtClean="0"/>
              <a:t>niski </a:t>
            </a:r>
            <a:r>
              <a:rPr lang="pl-PL" b="1" dirty="0"/>
              <a:t>udział mężczyzn w wypełnianiu obowiązków </a:t>
            </a:r>
            <a:r>
              <a:rPr lang="pl-PL" b="1" dirty="0" smtClean="0"/>
              <a:t>rodzinnych</a:t>
            </a:r>
            <a:endParaRPr lang="pl-PL" b="1" dirty="0"/>
          </a:p>
          <a:p>
            <a:pPr marL="285750" indent="-285750">
              <a:buFont typeface="Wingdings" panose="05000000000000000000" pitchFamily="2" charset="2"/>
              <a:buChar char="§"/>
            </a:pPr>
            <a:r>
              <a:rPr lang="pl-PL" b="1" dirty="0" smtClean="0"/>
              <a:t>niski </a:t>
            </a:r>
            <a:r>
              <a:rPr lang="pl-PL" b="1" dirty="0"/>
              <a:t>udział kobiet w procesach podejmowania </a:t>
            </a:r>
            <a:r>
              <a:rPr lang="pl-PL" b="1" dirty="0" smtClean="0"/>
              <a:t>decyzji</a:t>
            </a:r>
            <a:endParaRPr lang="pl-PL" b="1" dirty="0"/>
          </a:p>
          <a:p>
            <a:pPr marL="285750" indent="-285750">
              <a:buFont typeface="Wingdings" panose="05000000000000000000" pitchFamily="2" charset="2"/>
              <a:buChar char="§"/>
            </a:pPr>
            <a:r>
              <a:rPr lang="pl-PL" dirty="0" smtClean="0"/>
              <a:t>przemoc </a:t>
            </a:r>
            <a:r>
              <a:rPr lang="pl-PL" dirty="0"/>
              <a:t>ze względu na </a:t>
            </a:r>
            <a:r>
              <a:rPr lang="pl-PL" dirty="0" smtClean="0"/>
              <a:t>płeć</a:t>
            </a:r>
            <a:endParaRPr lang="pl-PL" dirty="0"/>
          </a:p>
          <a:p>
            <a:pPr marL="285750" indent="-285750">
              <a:buFont typeface="Wingdings" panose="05000000000000000000" pitchFamily="2" charset="2"/>
              <a:buChar char="§"/>
            </a:pPr>
            <a:r>
              <a:rPr lang="pl-PL" dirty="0" smtClean="0"/>
              <a:t>niewidoczność </a:t>
            </a:r>
            <a:r>
              <a:rPr lang="pl-PL" dirty="0"/>
              <a:t>kwestii płci w ochronie </a:t>
            </a:r>
            <a:r>
              <a:rPr lang="pl-PL" dirty="0" smtClean="0"/>
              <a:t>zdrowia</a:t>
            </a:r>
            <a:endParaRPr lang="pl-PL" dirty="0"/>
          </a:p>
          <a:p>
            <a:pPr marL="285750" indent="-285750">
              <a:buFont typeface="Wingdings" panose="05000000000000000000" pitchFamily="2" charset="2"/>
              <a:buChar char="§"/>
            </a:pPr>
            <a:r>
              <a:rPr lang="pl-PL" b="1" dirty="0" smtClean="0"/>
              <a:t>niewystarczający </a:t>
            </a:r>
            <a:r>
              <a:rPr lang="pl-PL" b="1" dirty="0"/>
              <a:t>system opieki przedszkolnej lub </a:t>
            </a:r>
            <a:r>
              <a:rPr lang="pl-PL" b="1" dirty="0" smtClean="0"/>
              <a:t/>
            </a:r>
            <a:br>
              <a:rPr lang="pl-PL" b="1" dirty="0" smtClean="0"/>
            </a:br>
            <a:r>
              <a:rPr lang="pl-PL" b="1" dirty="0" smtClean="0"/>
              <a:t>opieki </a:t>
            </a:r>
            <a:r>
              <a:rPr lang="pl-PL" b="1" dirty="0"/>
              <a:t>instytucjonalnej nad </a:t>
            </a:r>
            <a:r>
              <a:rPr lang="pl-PL" b="1" dirty="0" smtClean="0"/>
              <a:t>dziećmi w </a:t>
            </a:r>
            <a:r>
              <a:rPr lang="pl-PL" b="1" dirty="0"/>
              <a:t>wieku do lat </a:t>
            </a:r>
            <a:r>
              <a:rPr lang="pl-PL" b="1" dirty="0" smtClean="0"/>
              <a:t>3</a:t>
            </a:r>
            <a:endParaRPr lang="pl-PL" b="1" dirty="0"/>
          </a:p>
          <a:p>
            <a:pPr marL="285750" indent="-285750">
              <a:buFont typeface="Wingdings" panose="05000000000000000000" pitchFamily="2" charset="2"/>
              <a:buChar char="§"/>
            </a:pPr>
            <a:r>
              <a:rPr lang="pl-PL" b="1" dirty="0" smtClean="0"/>
              <a:t>stereotypy </a:t>
            </a:r>
            <a:r>
              <a:rPr lang="pl-PL" b="1" dirty="0"/>
              <a:t>płci we wszystkich </a:t>
            </a:r>
            <a:r>
              <a:rPr lang="pl-PL" b="1" dirty="0" smtClean="0"/>
              <a:t>obszarach</a:t>
            </a:r>
            <a:endParaRPr lang="pl-PL" b="1" dirty="0"/>
          </a:p>
          <a:p>
            <a:pPr marL="285750" indent="-285750">
              <a:buFont typeface="Wingdings" panose="05000000000000000000" pitchFamily="2" charset="2"/>
              <a:buChar char="§"/>
            </a:pPr>
            <a:r>
              <a:rPr lang="pl-PL" dirty="0" smtClean="0"/>
              <a:t>dyskryminacja </a:t>
            </a:r>
            <a:r>
              <a:rPr lang="pl-PL" dirty="0"/>
              <a:t>wielokrotna (krzyżowa</a:t>
            </a:r>
            <a:r>
              <a:rPr lang="pl-PL" dirty="0" smtClean="0"/>
              <a:t>), </a:t>
            </a:r>
            <a:r>
              <a:rPr lang="pl-PL" dirty="0"/>
              <a:t>czyli ze względu na dwie lub więcej </a:t>
            </a:r>
            <a:r>
              <a:rPr lang="pl-PL" dirty="0" smtClean="0"/>
              <a:t>przesłanek (np. w odniesieniu do kobiet w wieku powyżej 50 lat, osób z niepełnosprawnościami, należących do mniejszości etnicznych).</a:t>
            </a:r>
            <a:endParaRPr lang="pl-PL" dirty="0"/>
          </a:p>
        </p:txBody>
      </p:sp>
      <p:pic>
        <p:nvPicPr>
          <p:cNvPr id="2050" name="Picture 2"/>
          <p:cNvPicPr>
            <a:picLocks noChangeAspect="1" noChangeArrowheads="1"/>
          </p:cNvPicPr>
          <p:nvPr/>
        </p:nvPicPr>
        <p:blipFill>
          <a:blip r:embed="rId2" cstate="print"/>
          <a:srcRect/>
          <a:stretch>
            <a:fillRect/>
          </a:stretch>
        </p:blipFill>
        <p:spPr bwMode="auto">
          <a:xfrm>
            <a:off x="6516216" y="3212976"/>
            <a:ext cx="2471927" cy="2448272"/>
          </a:xfrm>
          <a:prstGeom prst="rect">
            <a:avLst/>
          </a:prstGeom>
          <a:noFill/>
          <a:ln w="9525">
            <a:noFill/>
            <a:miter lim="800000"/>
            <a:headEnd/>
            <a:tailEnd/>
          </a:ln>
        </p:spPr>
      </p:pic>
      <p:sp>
        <p:nvSpPr>
          <p:cNvPr id="6" name="Tytuł 6"/>
          <p:cNvSpPr txBox="1">
            <a:spLocks/>
          </p:cNvSpPr>
          <p:nvPr/>
        </p:nvSpPr>
        <p:spPr>
          <a:xfrm>
            <a:off x="0" y="0"/>
            <a:ext cx="7668344"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2">
                    <a:lumMod val="60000"/>
                    <a:lumOff val="40000"/>
                  </a:schemeClr>
                </a:solidFill>
                <a:effectLst>
                  <a:outerShdw blurRad="50800" dist="38100" dir="8100000" algn="tr" rotWithShape="0">
                    <a:prstClr val="black">
                      <a:alpha val="40000"/>
                    </a:prstClr>
                  </a:outerShdw>
                </a:effectLst>
                <a:uLnTx/>
                <a:uFillTx/>
                <a:latin typeface="+mj-lt"/>
                <a:ea typeface="+mj-ea"/>
                <a:cs typeface="+mj-cs"/>
              </a:rPr>
              <a:t>Bariery równościowe </a:t>
            </a:r>
            <a:endParaRPr kumimoji="0" lang="pl-PL" sz="3600" b="1" i="1" u="none" strike="noStrike" kern="1200" cap="none" spc="0" normalizeH="0" baseline="0" noProof="0" dirty="0">
              <a:ln>
                <a:solidFill>
                  <a:schemeClr val="tx1"/>
                </a:solidFill>
              </a:ln>
              <a:solidFill>
                <a:schemeClr val="tx2">
                  <a:lumMod val="60000"/>
                  <a:lumOff val="40000"/>
                </a:schemeClr>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aśnienie ze strzałką w dół 2"/>
          <p:cNvSpPr/>
          <p:nvPr/>
        </p:nvSpPr>
        <p:spPr>
          <a:xfrm>
            <a:off x="251520" y="1225939"/>
            <a:ext cx="8568952" cy="1626997"/>
          </a:xfrm>
          <a:prstGeom prst="downArrowCallo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ytuł 6"/>
          <p:cNvSpPr txBox="1">
            <a:spLocks/>
          </p:cNvSpPr>
          <p:nvPr/>
        </p:nvSpPr>
        <p:spPr>
          <a:xfrm>
            <a:off x="0" y="0"/>
            <a:ext cx="9144000" cy="8367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3600" b="1" i="1" u="none" strike="noStrike" kern="1200" cap="none" spc="0" normalizeH="0" baseline="0" noProof="0" dirty="0">
              <a:ln>
                <a:solidFill>
                  <a:schemeClr val="tx1"/>
                </a:solidFill>
              </a:ln>
              <a:solidFill>
                <a:srgbClr val="FFC000"/>
              </a:solidFill>
              <a:effectLst>
                <a:outerShdw blurRad="50800" dist="38100" dir="8100000" algn="tr" rotWithShape="0">
                  <a:prstClr val="black">
                    <a:alpha val="40000"/>
                  </a:prstClr>
                </a:outerShdw>
              </a:effectLst>
              <a:uLnTx/>
              <a:uFillTx/>
              <a:latin typeface="+mj-lt"/>
              <a:ea typeface="+mj-ea"/>
              <a:cs typeface="+mj-cs"/>
            </a:endParaRPr>
          </a:p>
        </p:txBody>
      </p:sp>
      <p:sp>
        <p:nvSpPr>
          <p:cNvPr id="7" name="Prostokąt 6"/>
          <p:cNvSpPr/>
          <p:nvPr/>
        </p:nvSpPr>
        <p:spPr>
          <a:xfrm>
            <a:off x="251520" y="1124745"/>
            <a:ext cx="8712968" cy="276999"/>
          </a:xfrm>
          <a:prstGeom prst="rect">
            <a:avLst/>
          </a:prstGeom>
        </p:spPr>
        <p:txBody>
          <a:bodyPr wrap="square">
            <a:spAutoFit/>
          </a:bodyPr>
          <a:lstStyle/>
          <a:p>
            <a:r>
              <a:rPr lang="pl-PL" sz="1200" dirty="0" smtClean="0"/>
              <a:t> </a:t>
            </a:r>
            <a:endParaRPr lang="pl-PL" sz="1200" dirty="0"/>
          </a:p>
        </p:txBody>
      </p:sp>
      <p:sp>
        <p:nvSpPr>
          <p:cNvPr id="2" name="Prostokąt 1"/>
          <p:cNvSpPr/>
          <p:nvPr/>
        </p:nvSpPr>
        <p:spPr>
          <a:xfrm>
            <a:off x="251520" y="1225939"/>
            <a:ext cx="8568952" cy="5355312"/>
          </a:xfrm>
          <a:prstGeom prst="rect">
            <a:avLst/>
          </a:prstGeom>
        </p:spPr>
        <p:txBody>
          <a:bodyPr wrap="square">
            <a:spAutoFit/>
          </a:bodyPr>
          <a:lstStyle/>
          <a:p>
            <a:pPr marL="342900" indent="-342900" algn="just">
              <a:buFont typeface="+mj-lt"/>
              <a:buAutoNum type="arabicPeriod" startAt="2"/>
            </a:pPr>
            <a:r>
              <a:rPr lang="pl-PL" b="1" dirty="0" smtClean="0"/>
              <a:t>WNIOSEK </a:t>
            </a:r>
            <a:r>
              <a:rPr lang="pl-PL" b="1" dirty="0"/>
              <a:t>O DOFINANSOWANIE PROJEKTU ZAWIERA </a:t>
            </a:r>
            <a:r>
              <a:rPr lang="pl-PL" b="1" dirty="0" smtClean="0"/>
              <a:t>DZIAŁANIA, ODPOWIADAJĄCE </a:t>
            </a:r>
            <a:r>
              <a:rPr lang="pl-PL" b="1" dirty="0"/>
              <a:t>NA ZIDENTYFIKOWANE BARIERY </a:t>
            </a:r>
            <a:r>
              <a:rPr lang="pl-PL" b="1" dirty="0" smtClean="0"/>
              <a:t>RÓWNOŚCIOWE W </a:t>
            </a:r>
            <a:r>
              <a:rPr lang="pl-PL" b="1" dirty="0"/>
              <a:t>OBSZARZE TEMATYCZNYM INTERWENCJI I/LUB </a:t>
            </a:r>
            <a:r>
              <a:rPr lang="pl-PL" b="1" dirty="0" smtClean="0"/>
              <a:t>ZASIĘGU ODDZIAŁYWANIA </a:t>
            </a:r>
            <a:r>
              <a:rPr lang="pl-PL" b="1" dirty="0"/>
              <a:t>PROJEKTU</a:t>
            </a:r>
            <a:r>
              <a:rPr lang="pl-PL" b="1" dirty="0" smtClean="0"/>
              <a:t>.</a:t>
            </a:r>
            <a:r>
              <a:rPr lang="pl-PL" i="1" dirty="0"/>
              <a:t> </a:t>
            </a:r>
            <a:endParaRPr lang="pl-PL" i="1" dirty="0" smtClean="0"/>
          </a:p>
          <a:p>
            <a:pPr algn="just"/>
            <a:endParaRPr lang="pl-PL" i="1" dirty="0" smtClean="0"/>
          </a:p>
          <a:p>
            <a:endParaRPr lang="pl-PL" dirty="0" smtClean="0"/>
          </a:p>
          <a:p>
            <a:pPr algn="just"/>
            <a:endParaRPr lang="pl-PL" dirty="0"/>
          </a:p>
          <a:p>
            <a:pPr algn="just"/>
            <a:r>
              <a:rPr lang="pl-PL" dirty="0" smtClean="0"/>
              <a:t>We </a:t>
            </a:r>
            <a:r>
              <a:rPr lang="pl-PL" dirty="0"/>
              <a:t>wniosku o dofinansowanie projektu powinno się </a:t>
            </a:r>
            <a:r>
              <a:rPr lang="pl-PL" dirty="0" smtClean="0"/>
              <a:t>wskazać, jakiego </a:t>
            </a:r>
            <a:r>
              <a:rPr lang="pl-PL" dirty="0"/>
              <a:t>rodzaju działania</a:t>
            </a:r>
          </a:p>
          <a:p>
            <a:pPr algn="just"/>
            <a:r>
              <a:rPr lang="pl-PL" dirty="0"/>
              <a:t>zostaną zrealizowane w projekcie na rzecz osłabiania lub </a:t>
            </a:r>
            <a:r>
              <a:rPr lang="pl-PL" dirty="0" smtClean="0"/>
              <a:t>niwelowania zdiagnozowanych barier </a:t>
            </a:r>
            <a:r>
              <a:rPr lang="pl-PL" dirty="0"/>
              <a:t>równościowych. Zaplanowane działania powinny odpowiadać na te bariery</a:t>
            </a:r>
            <a:r>
              <a:rPr lang="pl-PL" dirty="0" smtClean="0"/>
              <a:t>.</a:t>
            </a:r>
          </a:p>
          <a:p>
            <a:pPr algn="just"/>
            <a:endParaRPr lang="pl-PL" dirty="0"/>
          </a:p>
          <a:p>
            <a:pPr algn="just"/>
            <a:r>
              <a:rPr lang="pl-PL" dirty="0"/>
              <a:t>Szczególną uwagę przy opisie działań należy zwrócić w przypadku rekrutacji do projektu</a:t>
            </a:r>
          </a:p>
          <a:p>
            <a:pPr algn="just"/>
            <a:r>
              <a:rPr lang="pl-PL" dirty="0"/>
              <a:t>i dopasowania odpowiednich form wsparcia dla uczestników/uczestniczek projektu </a:t>
            </a:r>
            <a:r>
              <a:rPr lang="pl-PL" dirty="0" smtClean="0"/>
              <a:t>wobec zdiagnozowanych </a:t>
            </a:r>
            <a:r>
              <a:rPr lang="pl-PL" dirty="0"/>
              <a:t>nierówności</a:t>
            </a:r>
            <a:r>
              <a:rPr lang="pl-PL" dirty="0" smtClean="0"/>
              <a:t>.</a:t>
            </a:r>
          </a:p>
          <a:p>
            <a:pPr algn="just"/>
            <a:endParaRPr lang="pl-PL" dirty="0"/>
          </a:p>
          <a:p>
            <a:pPr algn="just"/>
            <a:r>
              <a:rPr lang="pl-PL" b="1" dirty="0"/>
              <a:t>Uwaga: </a:t>
            </a:r>
            <a:r>
              <a:rPr lang="pl-PL" dirty="0"/>
              <a:t>W tym przypadku nie zaliczamy działań na rzecz zespołu projektowego, które </a:t>
            </a:r>
            <a:r>
              <a:rPr lang="pl-PL" dirty="0" smtClean="0"/>
              <a:t>są oceniane </a:t>
            </a:r>
            <a:r>
              <a:rPr lang="pl-PL" dirty="0"/>
              <a:t>w ramach kryterium 5</a:t>
            </a:r>
            <a:r>
              <a:rPr lang="pl-PL" dirty="0" smtClean="0"/>
              <a:t>.</a:t>
            </a:r>
          </a:p>
          <a:p>
            <a:pPr algn="just"/>
            <a:endParaRPr lang="pl-PL" dirty="0" smtClean="0"/>
          </a:p>
          <a:p>
            <a:pPr algn="just"/>
            <a:r>
              <a:rPr lang="pl-PL" i="1" dirty="0" smtClean="0"/>
              <a:t>(Maksymalna liczba punktów możliwych do zdobycia za spełnienie tego kryterium – 2)</a:t>
            </a:r>
          </a:p>
          <a:p>
            <a:pPr algn="just"/>
            <a:endParaRPr lang="pl-PL" dirty="0"/>
          </a:p>
        </p:txBody>
      </p:sp>
      <p:sp>
        <p:nvSpPr>
          <p:cNvPr id="9" name="Tytuł 6"/>
          <p:cNvSpPr txBox="1">
            <a:spLocks/>
          </p:cNvSpPr>
          <p:nvPr/>
        </p:nvSpPr>
        <p:spPr>
          <a:xfrm>
            <a:off x="0" y="0"/>
            <a:ext cx="7668344"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2">
                    <a:lumMod val="60000"/>
                    <a:lumOff val="40000"/>
                  </a:schemeClr>
                </a:solidFill>
                <a:effectLst>
                  <a:outerShdw blurRad="50800" dist="38100" dir="8100000" algn="tr" rotWithShape="0">
                    <a:prstClr val="black">
                      <a:alpha val="40000"/>
                    </a:prstClr>
                  </a:outerShdw>
                </a:effectLst>
                <a:uLnTx/>
                <a:uFillTx/>
                <a:latin typeface="+mj-lt"/>
                <a:ea typeface="+mj-ea"/>
                <a:cs typeface="+mj-cs"/>
              </a:rPr>
              <a:t>Działania równościowe </a:t>
            </a:r>
            <a:endParaRPr kumimoji="0" lang="pl-PL" sz="3600" b="1" i="1" u="none" strike="noStrike" kern="1200" cap="none" spc="0" normalizeH="0" baseline="0" noProof="0" dirty="0">
              <a:ln>
                <a:solidFill>
                  <a:schemeClr val="tx1"/>
                </a:solidFill>
              </a:ln>
              <a:solidFill>
                <a:schemeClr val="tx2">
                  <a:lumMod val="60000"/>
                  <a:lumOff val="40000"/>
                </a:schemeClr>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aśnienie ze strzałką w dół 2"/>
          <p:cNvSpPr/>
          <p:nvPr/>
        </p:nvSpPr>
        <p:spPr>
          <a:xfrm>
            <a:off x="251520" y="1225939"/>
            <a:ext cx="8568952" cy="1626997"/>
          </a:xfrm>
          <a:prstGeom prst="downArrowCallo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ytuł 6"/>
          <p:cNvSpPr txBox="1">
            <a:spLocks/>
          </p:cNvSpPr>
          <p:nvPr/>
        </p:nvSpPr>
        <p:spPr>
          <a:xfrm>
            <a:off x="0" y="0"/>
            <a:ext cx="9144000" cy="836712"/>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3600" b="1" i="1" u="none" strike="noStrike" kern="1200" cap="none" spc="0" normalizeH="0" baseline="0" noProof="0" dirty="0">
              <a:ln>
                <a:solidFill>
                  <a:schemeClr val="tx1"/>
                </a:solidFill>
              </a:ln>
              <a:solidFill>
                <a:srgbClr val="FFC000"/>
              </a:solidFill>
              <a:effectLst>
                <a:outerShdw blurRad="50800" dist="38100" dir="8100000" algn="tr" rotWithShape="0">
                  <a:prstClr val="black">
                    <a:alpha val="40000"/>
                  </a:prstClr>
                </a:outerShdw>
              </a:effectLst>
              <a:uLnTx/>
              <a:uFillTx/>
              <a:latin typeface="+mj-lt"/>
              <a:ea typeface="+mj-ea"/>
              <a:cs typeface="+mj-cs"/>
            </a:endParaRPr>
          </a:p>
        </p:txBody>
      </p:sp>
      <p:sp>
        <p:nvSpPr>
          <p:cNvPr id="7" name="Prostokąt 6"/>
          <p:cNvSpPr/>
          <p:nvPr/>
        </p:nvSpPr>
        <p:spPr>
          <a:xfrm>
            <a:off x="251520" y="1124745"/>
            <a:ext cx="8712968" cy="276999"/>
          </a:xfrm>
          <a:prstGeom prst="rect">
            <a:avLst/>
          </a:prstGeom>
        </p:spPr>
        <p:txBody>
          <a:bodyPr wrap="square">
            <a:spAutoFit/>
          </a:bodyPr>
          <a:lstStyle/>
          <a:p>
            <a:r>
              <a:rPr lang="pl-PL" sz="1200" dirty="0" smtClean="0"/>
              <a:t> </a:t>
            </a:r>
            <a:endParaRPr lang="pl-PL" sz="1200" dirty="0"/>
          </a:p>
        </p:txBody>
      </p:sp>
      <p:sp>
        <p:nvSpPr>
          <p:cNvPr id="2" name="Prostokąt 1"/>
          <p:cNvSpPr/>
          <p:nvPr/>
        </p:nvSpPr>
        <p:spPr>
          <a:xfrm>
            <a:off x="251520" y="1225939"/>
            <a:ext cx="8568952" cy="2308324"/>
          </a:xfrm>
          <a:prstGeom prst="rect">
            <a:avLst/>
          </a:prstGeom>
        </p:spPr>
        <p:txBody>
          <a:bodyPr wrap="square">
            <a:spAutoFit/>
          </a:bodyPr>
          <a:lstStyle/>
          <a:p>
            <a:pPr marL="342900" indent="-342900" algn="just">
              <a:buFont typeface="+mj-lt"/>
              <a:buAutoNum type="arabicPeriod" startAt="2"/>
            </a:pPr>
            <a:r>
              <a:rPr lang="pl-PL" b="1" dirty="0" smtClean="0"/>
              <a:t>WNIOSEK </a:t>
            </a:r>
            <a:r>
              <a:rPr lang="pl-PL" b="1" dirty="0"/>
              <a:t>O DOFINANSOWANIE PROJEKTU ZAWIERA </a:t>
            </a:r>
            <a:r>
              <a:rPr lang="pl-PL" b="1" dirty="0" smtClean="0"/>
              <a:t>DZIAŁANIA, ODPOWIADAJĄCE </a:t>
            </a:r>
            <a:r>
              <a:rPr lang="pl-PL" b="1" dirty="0"/>
              <a:t>NA ZIDENTYFIKOWANE BARIERY </a:t>
            </a:r>
            <a:r>
              <a:rPr lang="pl-PL" b="1" dirty="0" smtClean="0"/>
              <a:t>RÓWNOŚCIOWE W </a:t>
            </a:r>
            <a:r>
              <a:rPr lang="pl-PL" b="1" dirty="0"/>
              <a:t>OBSZARZE TEMATYCZNYM INTERWENCJI I/LUB </a:t>
            </a:r>
            <a:r>
              <a:rPr lang="pl-PL" b="1" dirty="0" smtClean="0"/>
              <a:t>ZASIĘGU ODDZIAŁYWANIA </a:t>
            </a:r>
            <a:r>
              <a:rPr lang="pl-PL" b="1" dirty="0"/>
              <a:t>PROJEKTU</a:t>
            </a:r>
            <a:r>
              <a:rPr lang="pl-PL" b="1" dirty="0" smtClean="0"/>
              <a:t>.</a:t>
            </a:r>
            <a:r>
              <a:rPr lang="pl-PL" i="1" dirty="0"/>
              <a:t> </a:t>
            </a:r>
            <a:endParaRPr lang="pl-PL" i="1" dirty="0" smtClean="0"/>
          </a:p>
          <a:p>
            <a:pPr algn="just"/>
            <a:endParaRPr lang="pl-PL" i="1" dirty="0" smtClean="0"/>
          </a:p>
          <a:p>
            <a:endParaRPr lang="pl-PL" dirty="0" smtClean="0"/>
          </a:p>
          <a:p>
            <a:pPr algn="just"/>
            <a:endParaRPr lang="pl-PL" dirty="0"/>
          </a:p>
          <a:p>
            <a:endParaRPr lang="pl-PL" u="sng" dirty="0" smtClean="0"/>
          </a:p>
          <a:p>
            <a:pPr algn="just"/>
            <a:endParaRPr lang="pl-PL" u="sng" dirty="0"/>
          </a:p>
        </p:txBody>
      </p:sp>
      <p:sp>
        <p:nvSpPr>
          <p:cNvPr id="9" name="Tytuł 6"/>
          <p:cNvSpPr txBox="1">
            <a:spLocks/>
          </p:cNvSpPr>
          <p:nvPr/>
        </p:nvSpPr>
        <p:spPr>
          <a:xfrm>
            <a:off x="0" y="0"/>
            <a:ext cx="7668344"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2">
                    <a:lumMod val="60000"/>
                    <a:lumOff val="40000"/>
                  </a:schemeClr>
                </a:solidFill>
                <a:effectLst>
                  <a:outerShdw blurRad="50800" dist="38100" dir="8100000" algn="tr" rotWithShape="0">
                    <a:prstClr val="black">
                      <a:alpha val="40000"/>
                    </a:prstClr>
                  </a:outerShdw>
                </a:effectLst>
                <a:uLnTx/>
                <a:uFillTx/>
                <a:latin typeface="+mj-lt"/>
                <a:ea typeface="+mj-ea"/>
                <a:cs typeface="+mj-cs"/>
              </a:rPr>
              <a:t>Działania równościowe </a:t>
            </a:r>
            <a:endParaRPr kumimoji="0" lang="pl-PL" sz="3600" b="1" i="1" u="none" strike="noStrike" kern="1200" cap="none" spc="0" normalizeH="0" baseline="0" noProof="0" dirty="0">
              <a:ln>
                <a:solidFill>
                  <a:schemeClr val="tx1"/>
                </a:solidFill>
              </a:ln>
              <a:solidFill>
                <a:schemeClr val="tx2">
                  <a:lumMod val="60000"/>
                  <a:lumOff val="40000"/>
                </a:schemeClr>
              </a:solidFill>
              <a:effectLst>
                <a:outerShdw blurRad="50800" dist="38100" dir="8100000" algn="tr" rotWithShape="0">
                  <a:prstClr val="black">
                    <a:alpha val="40000"/>
                  </a:prstClr>
                </a:outerShdw>
              </a:effectLst>
              <a:uLnTx/>
              <a:uFillTx/>
              <a:latin typeface="+mj-lt"/>
              <a:ea typeface="+mj-ea"/>
              <a:cs typeface="+mj-cs"/>
            </a:endParaRPr>
          </a:p>
        </p:txBody>
      </p:sp>
      <p:sp>
        <p:nvSpPr>
          <p:cNvPr id="8" name="Prostokąt zaokrąglony 7"/>
          <p:cNvSpPr/>
          <p:nvPr/>
        </p:nvSpPr>
        <p:spPr>
          <a:xfrm>
            <a:off x="251520" y="3140968"/>
            <a:ext cx="8568952" cy="266429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pl-PL" b="1" u="sng" dirty="0" smtClean="0"/>
              <a:t>Przykłady :</a:t>
            </a:r>
          </a:p>
          <a:p>
            <a:r>
              <a:rPr lang="pl-PL" dirty="0" smtClean="0"/>
              <a:t>- zaangażowanie obojga rodziców w wydarzenia organizowane w przedszkolu (np. udział w przedstawieniach, w których występują dzieci),</a:t>
            </a:r>
          </a:p>
          <a:p>
            <a:r>
              <a:rPr lang="pl-PL" dirty="0" smtClean="0"/>
              <a:t>- spotkania z przedstawicielami zawodów, które wg stereotypów są przypisane do jednej płci, np.: z panią policjantką, z panem kucharzem, z panem pielęgniarzem.</a:t>
            </a:r>
          </a:p>
          <a:p>
            <a:pPr algn="ctr"/>
            <a:endParaRPr lang="pl-P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aśnienie ze strzałką w dół 2"/>
          <p:cNvSpPr/>
          <p:nvPr/>
        </p:nvSpPr>
        <p:spPr>
          <a:xfrm>
            <a:off x="323528" y="1196752"/>
            <a:ext cx="8435280" cy="1800200"/>
          </a:xfrm>
          <a:prstGeom prst="downArrowCallo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2" name="Prostokąt 1"/>
          <p:cNvSpPr/>
          <p:nvPr/>
        </p:nvSpPr>
        <p:spPr>
          <a:xfrm>
            <a:off x="323528" y="1196752"/>
            <a:ext cx="8435280" cy="4801314"/>
          </a:xfrm>
          <a:prstGeom prst="rect">
            <a:avLst/>
          </a:prstGeom>
        </p:spPr>
        <p:txBody>
          <a:bodyPr wrap="square">
            <a:spAutoFit/>
          </a:bodyPr>
          <a:lstStyle/>
          <a:p>
            <a:pPr marL="342900" indent="-342900" algn="just">
              <a:buFont typeface="+mj-lt"/>
              <a:buAutoNum type="arabicPeriod" startAt="3"/>
            </a:pPr>
            <a:r>
              <a:rPr lang="pl-PL" b="1" dirty="0" smtClean="0"/>
              <a:t>W </a:t>
            </a:r>
            <a:r>
              <a:rPr lang="pl-PL" b="1" dirty="0"/>
              <a:t>PRZYPADKU STWIERDZENIA BRAKU BARIER </a:t>
            </a:r>
            <a:r>
              <a:rPr lang="pl-PL" b="1" dirty="0" smtClean="0"/>
              <a:t>RÓWNOŚCIOWYCH, WNIOSEK </a:t>
            </a:r>
            <a:br>
              <a:rPr lang="pl-PL" b="1" dirty="0" smtClean="0"/>
            </a:br>
            <a:r>
              <a:rPr lang="pl-PL" b="1" dirty="0" smtClean="0"/>
              <a:t>O </a:t>
            </a:r>
            <a:r>
              <a:rPr lang="pl-PL" b="1" dirty="0"/>
              <a:t>DOFINANSOWANIE PROJEKTU ZAWIERA </a:t>
            </a:r>
            <a:r>
              <a:rPr lang="pl-PL" b="1" dirty="0" smtClean="0"/>
              <a:t>DZIAŁANIA ZAPEWNIAJĄCE </a:t>
            </a:r>
            <a:r>
              <a:rPr lang="pl-PL" b="1" dirty="0"/>
              <a:t>PRZESTRZEGANIE ZASADY RÓWNOŚCI SZANS </a:t>
            </a:r>
            <a:r>
              <a:rPr lang="pl-PL" b="1" dirty="0" smtClean="0"/>
              <a:t>KOBIET I </a:t>
            </a:r>
            <a:r>
              <a:rPr lang="pl-PL" b="1" dirty="0"/>
              <a:t>MĘŻCZYZN, TAK ABY NA ŻADNYM ETAPIE REALIZACJI PROJEKTU </a:t>
            </a:r>
            <a:r>
              <a:rPr lang="pl-PL" b="1" dirty="0" smtClean="0"/>
              <a:t>NIE WYSTĄPIŁY </a:t>
            </a:r>
            <a:r>
              <a:rPr lang="pl-PL" b="1" dirty="0"/>
              <a:t>BARIERY RÓWNOŚCIOWE</a:t>
            </a:r>
            <a:r>
              <a:rPr lang="pl-PL" b="1" dirty="0" smtClean="0"/>
              <a:t>.</a:t>
            </a:r>
          </a:p>
          <a:p>
            <a:pPr algn="just"/>
            <a:endParaRPr lang="pl-PL" b="1" dirty="0"/>
          </a:p>
          <a:p>
            <a:pPr algn="just"/>
            <a:endParaRPr lang="pl-PL" dirty="0"/>
          </a:p>
          <a:p>
            <a:pPr algn="just"/>
            <a:endParaRPr lang="pl-PL" dirty="0" smtClean="0"/>
          </a:p>
          <a:p>
            <a:pPr algn="just"/>
            <a:r>
              <a:rPr lang="pl-PL" dirty="0" smtClean="0"/>
              <a:t>W przypadku, </a:t>
            </a:r>
            <a:r>
              <a:rPr lang="pl-PL" dirty="0"/>
              <a:t>kiedy we wniosku o dofinansowanie projektu nie zdiagnozowano </a:t>
            </a:r>
            <a:r>
              <a:rPr lang="pl-PL" dirty="0" smtClean="0"/>
              <a:t>żadnych barier </a:t>
            </a:r>
            <a:r>
              <a:rPr lang="pl-PL" dirty="0"/>
              <a:t>równościowych, we wniosku o dofinansowanie projektu należy przewidzieć </a:t>
            </a:r>
            <a:r>
              <a:rPr lang="pl-PL" dirty="0" smtClean="0"/>
              <a:t>działania zmierzające </a:t>
            </a:r>
            <a:r>
              <a:rPr lang="pl-PL" dirty="0"/>
              <a:t>do przestrzegania zasady równości szans kobiet i mężczyzn, tak aby </a:t>
            </a:r>
            <a:r>
              <a:rPr lang="pl-PL" dirty="0" smtClean="0"/>
              <a:t>na żadnym </a:t>
            </a:r>
            <a:r>
              <a:rPr lang="pl-PL" dirty="0"/>
              <a:t>etapie realizacji projektu te bariery się nie pojawiły</a:t>
            </a:r>
            <a:r>
              <a:rPr lang="pl-PL" dirty="0" smtClean="0"/>
              <a:t>.</a:t>
            </a:r>
          </a:p>
          <a:p>
            <a:pPr algn="just"/>
            <a:endParaRPr lang="pl-PL" dirty="0"/>
          </a:p>
          <a:p>
            <a:pPr algn="just"/>
            <a:r>
              <a:rPr lang="pl-PL" b="1" dirty="0"/>
              <a:t>Uwaga: </a:t>
            </a:r>
            <a:r>
              <a:rPr lang="pl-PL" dirty="0"/>
              <a:t>W tym przypadku nie zaliczamy działań na rzecz zespołu projektowego, które </a:t>
            </a:r>
            <a:r>
              <a:rPr lang="pl-PL" dirty="0" smtClean="0"/>
              <a:t>są oceniane </a:t>
            </a:r>
            <a:r>
              <a:rPr lang="pl-PL" dirty="0"/>
              <a:t>w ramach kryterium 5</a:t>
            </a:r>
            <a:r>
              <a:rPr lang="pl-PL" dirty="0" smtClean="0"/>
              <a:t>.</a:t>
            </a:r>
          </a:p>
          <a:p>
            <a:pPr algn="just"/>
            <a:endParaRPr lang="pl-PL" dirty="0"/>
          </a:p>
          <a:p>
            <a:pPr algn="just"/>
            <a:r>
              <a:rPr lang="pl-PL" i="1" dirty="0"/>
              <a:t>(Maksymalna liczba punktów możliwych do zdobycia </a:t>
            </a:r>
            <a:endParaRPr lang="pl-PL" i="1" dirty="0" smtClean="0"/>
          </a:p>
          <a:p>
            <a:pPr algn="just"/>
            <a:r>
              <a:rPr lang="pl-PL" i="1" dirty="0" smtClean="0"/>
              <a:t>za </a:t>
            </a:r>
            <a:r>
              <a:rPr lang="pl-PL" i="1" dirty="0"/>
              <a:t>spełnienie tego kryterium – 2)</a:t>
            </a:r>
            <a:r>
              <a:rPr lang="pl-PL" dirty="0"/>
              <a:t> </a:t>
            </a:r>
            <a:endParaRPr lang="pl-PL" dirty="0" smtClean="0"/>
          </a:p>
        </p:txBody>
      </p:sp>
      <p:pic>
        <p:nvPicPr>
          <p:cNvPr id="8" name="Picture 3"/>
          <p:cNvPicPr>
            <a:picLocks noChangeAspect="1" noChangeArrowheads="1"/>
          </p:cNvPicPr>
          <p:nvPr/>
        </p:nvPicPr>
        <p:blipFill>
          <a:blip r:embed="rId3" cstate="print"/>
          <a:srcRect/>
          <a:stretch>
            <a:fillRect/>
          </a:stretch>
        </p:blipFill>
        <p:spPr bwMode="auto">
          <a:xfrm>
            <a:off x="6588224" y="4869160"/>
            <a:ext cx="1955800" cy="1714500"/>
          </a:xfrm>
          <a:prstGeom prst="rect">
            <a:avLst/>
          </a:prstGeom>
          <a:noFill/>
          <a:ln w="9525">
            <a:noFill/>
            <a:miter lim="800000"/>
            <a:headEnd/>
            <a:tailEnd/>
          </a:ln>
        </p:spPr>
      </p:pic>
      <p:sp>
        <p:nvSpPr>
          <p:cNvPr id="11" name="Tytuł 6"/>
          <p:cNvSpPr txBox="1">
            <a:spLocks noGrp="1"/>
          </p:cNvSpPr>
          <p:nvPr>
            <p:ph type="title"/>
          </p:nvPr>
        </p:nvSpPr>
        <p:spPr>
          <a:xfrm>
            <a:off x="0"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2">
                    <a:lumMod val="60000"/>
                    <a:lumOff val="40000"/>
                  </a:schemeClr>
                </a:solidFill>
                <a:effectLst>
                  <a:outerShdw blurRad="50800" dist="38100" dir="8100000" algn="tr" rotWithShape="0">
                    <a:prstClr val="black">
                      <a:alpha val="40000"/>
                    </a:prstClr>
                  </a:outerShdw>
                </a:effectLst>
                <a:uLnTx/>
                <a:uFillTx/>
                <a:latin typeface="+mj-lt"/>
                <a:ea typeface="+mj-ea"/>
                <a:cs typeface="+mj-cs"/>
              </a:rPr>
              <a:t>Działania równościowe </a:t>
            </a:r>
            <a:endParaRPr kumimoji="0" lang="pl-PL" sz="3600" b="1" i="1" u="none" strike="noStrike" kern="1200" cap="none" spc="0" normalizeH="0" baseline="0" noProof="0" dirty="0">
              <a:ln>
                <a:solidFill>
                  <a:schemeClr val="tx1"/>
                </a:solidFill>
              </a:ln>
              <a:solidFill>
                <a:schemeClr val="tx2">
                  <a:lumMod val="60000"/>
                  <a:lumOff val="40000"/>
                </a:schemeClr>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aśnienie ze strzałką w dół 2"/>
          <p:cNvSpPr/>
          <p:nvPr/>
        </p:nvSpPr>
        <p:spPr>
          <a:xfrm>
            <a:off x="323528" y="1196752"/>
            <a:ext cx="8435280" cy="1800200"/>
          </a:xfrm>
          <a:prstGeom prst="downArrowCallo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2" name="Prostokąt 1"/>
          <p:cNvSpPr/>
          <p:nvPr/>
        </p:nvSpPr>
        <p:spPr>
          <a:xfrm>
            <a:off x="323528" y="1196752"/>
            <a:ext cx="8435280" cy="2031325"/>
          </a:xfrm>
          <a:prstGeom prst="rect">
            <a:avLst/>
          </a:prstGeom>
        </p:spPr>
        <p:txBody>
          <a:bodyPr wrap="square">
            <a:spAutoFit/>
          </a:bodyPr>
          <a:lstStyle/>
          <a:p>
            <a:pPr marL="342900" indent="-342900" algn="just">
              <a:buFont typeface="+mj-lt"/>
              <a:buAutoNum type="arabicPeriod" startAt="3"/>
            </a:pPr>
            <a:r>
              <a:rPr lang="pl-PL" b="1" dirty="0" smtClean="0"/>
              <a:t>W </a:t>
            </a:r>
            <a:r>
              <a:rPr lang="pl-PL" b="1" dirty="0"/>
              <a:t>PRZYPADKU STWIERDZENIA BRAKU BARIER </a:t>
            </a:r>
            <a:r>
              <a:rPr lang="pl-PL" b="1" dirty="0" smtClean="0"/>
              <a:t>RÓWNOŚCIOWYCH, WNIOSEK </a:t>
            </a:r>
            <a:br>
              <a:rPr lang="pl-PL" b="1" dirty="0" smtClean="0"/>
            </a:br>
            <a:r>
              <a:rPr lang="pl-PL" b="1" dirty="0" smtClean="0"/>
              <a:t>O </a:t>
            </a:r>
            <a:r>
              <a:rPr lang="pl-PL" b="1" dirty="0"/>
              <a:t>DOFINANSOWANIE PROJEKTU ZAWIERA </a:t>
            </a:r>
            <a:r>
              <a:rPr lang="pl-PL" b="1" dirty="0" smtClean="0"/>
              <a:t>DZIAŁANIA ZAPEWNIAJĄCE </a:t>
            </a:r>
            <a:r>
              <a:rPr lang="pl-PL" b="1" dirty="0"/>
              <a:t>PRZESTRZEGANIE ZASADY RÓWNOŚCI SZANS </a:t>
            </a:r>
            <a:r>
              <a:rPr lang="pl-PL" b="1" dirty="0" smtClean="0"/>
              <a:t>KOBIET I </a:t>
            </a:r>
            <a:r>
              <a:rPr lang="pl-PL" b="1" dirty="0"/>
              <a:t>MĘŻCZYZN, TAK ABY NA ŻADNYM ETAPIE REALIZACJI PROJEKTU </a:t>
            </a:r>
            <a:r>
              <a:rPr lang="pl-PL" b="1" dirty="0" smtClean="0"/>
              <a:t>NIE WYSTĄPIŁY </a:t>
            </a:r>
            <a:r>
              <a:rPr lang="pl-PL" b="1" dirty="0"/>
              <a:t>BARIERY RÓWNOŚCIOWE</a:t>
            </a:r>
            <a:r>
              <a:rPr lang="pl-PL" b="1" dirty="0" smtClean="0"/>
              <a:t>.</a:t>
            </a:r>
          </a:p>
          <a:p>
            <a:pPr algn="just"/>
            <a:endParaRPr lang="pl-PL" b="1" dirty="0"/>
          </a:p>
          <a:p>
            <a:pPr algn="just"/>
            <a:endParaRPr lang="pl-PL" dirty="0"/>
          </a:p>
          <a:p>
            <a:pPr algn="just"/>
            <a:endParaRPr lang="pl-PL" dirty="0" smtClean="0"/>
          </a:p>
        </p:txBody>
      </p:sp>
      <p:sp>
        <p:nvSpPr>
          <p:cNvPr id="11" name="Tytuł 6"/>
          <p:cNvSpPr txBox="1">
            <a:spLocks noGrp="1"/>
          </p:cNvSpPr>
          <p:nvPr>
            <p:ph type="title"/>
          </p:nvPr>
        </p:nvSpPr>
        <p:spPr>
          <a:xfrm>
            <a:off x="0"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2">
                    <a:lumMod val="60000"/>
                    <a:lumOff val="40000"/>
                  </a:schemeClr>
                </a:solidFill>
                <a:effectLst>
                  <a:outerShdw blurRad="50800" dist="38100" dir="8100000" algn="tr" rotWithShape="0">
                    <a:prstClr val="black">
                      <a:alpha val="40000"/>
                    </a:prstClr>
                  </a:outerShdw>
                </a:effectLst>
                <a:uLnTx/>
                <a:uFillTx/>
                <a:latin typeface="+mj-lt"/>
                <a:ea typeface="+mj-ea"/>
                <a:cs typeface="+mj-cs"/>
              </a:rPr>
              <a:t>Działania równościowe </a:t>
            </a:r>
            <a:endParaRPr kumimoji="0" lang="pl-PL" sz="3600" b="1" i="1" u="none" strike="noStrike" kern="1200" cap="none" spc="0" normalizeH="0" baseline="0" noProof="0" dirty="0">
              <a:ln>
                <a:solidFill>
                  <a:schemeClr val="tx1"/>
                </a:solidFill>
              </a:ln>
              <a:solidFill>
                <a:schemeClr val="tx2">
                  <a:lumMod val="60000"/>
                  <a:lumOff val="40000"/>
                </a:schemeClr>
              </a:solidFill>
              <a:effectLst>
                <a:outerShdw blurRad="50800" dist="38100" dir="8100000" algn="tr" rotWithShape="0">
                  <a:prstClr val="black">
                    <a:alpha val="40000"/>
                  </a:prstClr>
                </a:outerShdw>
              </a:effectLst>
              <a:uLnTx/>
              <a:uFillTx/>
              <a:latin typeface="+mj-lt"/>
              <a:ea typeface="+mj-ea"/>
              <a:cs typeface="+mj-cs"/>
            </a:endParaRPr>
          </a:p>
        </p:txBody>
      </p:sp>
      <p:sp>
        <p:nvSpPr>
          <p:cNvPr id="8" name="Prostokąt zaokrąglony 7"/>
          <p:cNvSpPr/>
          <p:nvPr/>
        </p:nvSpPr>
        <p:spPr>
          <a:xfrm>
            <a:off x="323528" y="3068960"/>
            <a:ext cx="8568952" cy="364502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pl-PL" b="1" u="sng" dirty="0" smtClean="0"/>
              <a:t>Przykłady: </a:t>
            </a:r>
          </a:p>
          <a:p>
            <a:r>
              <a:rPr lang="pl-PL" dirty="0" smtClean="0"/>
              <a:t>- różnorodne formy edukacyjne pokazujące, czym są stereotypy i jak mogą krzywdzić (np. zajęcia wykorzystujące postaci z bajek, lektur szkolnych i literatury pięknej, ich cechy charakteru, działania, wybory przed jakimi stają, relacje między kobietami </a:t>
            </a:r>
            <a:br>
              <a:rPr lang="pl-PL" dirty="0" smtClean="0"/>
            </a:br>
            <a:r>
              <a:rPr lang="pl-PL" dirty="0" smtClean="0"/>
              <a:t>i mężczyznami),</a:t>
            </a:r>
            <a:endParaRPr lang="pl-PL" u="sng" dirty="0" smtClean="0"/>
          </a:p>
          <a:p>
            <a:r>
              <a:rPr lang="pl-PL" dirty="0" smtClean="0"/>
              <a:t>- zajęcia dotyczące języka, uwrażliwiające na formy męskie i żeńskie nazw zawodów, wykorzystujące przysłowia odnoszące się do kobiet i mężczyzn,</a:t>
            </a:r>
          </a:p>
          <a:p>
            <a:r>
              <a:rPr lang="pl-PL" b="1" dirty="0" smtClean="0">
                <a:solidFill>
                  <a:srgbClr val="C00000"/>
                </a:solidFill>
              </a:rPr>
              <a:t>- zapewnienie, że dziewczynki i chłopcy otrzymają wiedzę i umiejętności o tej samej jakości i w równym stopniu, niezależnie od stereotypów płci, ale z uwzględnieniem potrzeb, zainteresowań, możliwości – np. zajęcia rozwijające z matematyki, treningi piłki nożnej, w którym mogą uczestniczyć dziewczynki, zajęcia z gimnastyki artystycznej skierowane również do chłopców</a:t>
            </a:r>
            <a:endParaRPr lang="pl-PL" b="1" dirty="0">
              <a:solidFill>
                <a:srgbClr val="C00000"/>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p:cNvPicPr>
            <a:picLocks noChangeAspect="1"/>
          </p:cNvPicPr>
          <p:nvPr/>
        </p:nvPicPr>
        <p:blipFill>
          <a:blip r:embed="rId3" cstate="print"/>
          <a:stretch>
            <a:fillRect/>
          </a:stretch>
        </p:blipFill>
        <p:spPr>
          <a:xfrm>
            <a:off x="385555" y="1317481"/>
            <a:ext cx="8455885" cy="2402445"/>
          </a:xfrm>
          <a:prstGeom prst="rect">
            <a:avLst/>
          </a:prstGeom>
        </p:spPr>
      </p:pic>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8229600" cy="1143000"/>
          </a:xfrm>
          <a:ln>
            <a:noFill/>
          </a:ln>
        </p:spPr>
        <p:txBody>
          <a:bodyPr>
            <a:normAutofit/>
          </a:bodyPr>
          <a:lstStyle/>
          <a:p>
            <a:pPr algn="l"/>
            <a:r>
              <a:rPr lang="pl-PL" sz="3600" b="1" i="1" dirty="0" smtClean="0">
                <a:ln>
                  <a:solidFill>
                    <a:schemeClr val="tx1"/>
                  </a:solidFill>
                </a:ln>
                <a:solidFill>
                  <a:schemeClr val="tx2">
                    <a:lumMod val="60000"/>
                    <a:lumOff val="40000"/>
                  </a:schemeClr>
                </a:solidFill>
                <a:effectLst>
                  <a:outerShdw blurRad="50800" dist="38100" dir="8100000" algn="tr" rotWithShape="0">
                    <a:prstClr val="black">
                      <a:alpha val="40000"/>
                    </a:prstClr>
                  </a:outerShdw>
                </a:effectLst>
              </a:rPr>
              <a:t>Wskaźniki - podział na płeć </a:t>
            </a:r>
            <a:endParaRPr lang="pl-PL" sz="3600" b="1" dirty="0">
              <a:ln>
                <a:solidFill>
                  <a:schemeClr val="tx1"/>
                </a:solidFill>
              </a:ln>
              <a:solidFill>
                <a:schemeClr val="tx2">
                  <a:lumMod val="60000"/>
                  <a:lumOff val="40000"/>
                </a:schemeClr>
              </a:solidFill>
              <a:effectLst>
                <a:outerShdw blurRad="50800" dist="38100" dir="8100000" algn="tr" rotWithShape="0">
                  <a:prstClr val="black">
                    <a:alpha val="40000"/>
                  </a:prstClr>
                </a:outerShdw>
              </a:effectLst>
            </a:endParaRPr>
          </a:p>
        </p:txBody>
      </p:sp>
      <p:sp>
        <p:nvSpPr>
          <p:cNvPr id="2" name="Prostokąt 1"/>
          <p:cNvSpPr/>
          <p:nvPr/>
        </p:nvSpPr>
        <p:spPr>
          <a:xfrm>
            <a:off x="323528" y="1340767"/>
            <a:ext cx="8424936" cy="5355312"/>
          </a:xfrm>
          <a:prstGeom prst="rect">
            <a:avLst/>
          </a:prstGeom>
        </p:spPr>
        <p:txBody>
          <a:bodyPr wrap="square">
            <a:spAutoFit/>
          </a:bodyPr>
          <a:lstStyle/>
          <a:p>
            <a:pPr marL="342900" indent="-342900" algn="just">
              <a:buFont typeface="+mj-lt"/>
              <a:buAutoNum type="arabicPeriod" startAt="4"/>
            </a:pPr>
            <a:r>
              <a:rPr lang="pl-PL" b="1" dirty="0" smtClean="0"/>
              <a:t>WSKAŹNIKI REALIZACJI PROJEKTU ZOSTAŁY PODANE W PODZIALE NA PŁEĆ I/LUB ZOSTAŁ UMIESZCZONY OPIS TEGO, W JAKI SPOSÓB REZULTATY PROJEKTU PRZYCZYNIĄ SIĘ DO ZMNIEJSZENIA BARIER RÓWNOŚCIOWYCH ISTNIEJĄCYCH </a:t>
            </a:r>
            <a:br>
              <a:rPr lang="pl-PL" b="1" dirty="0" smtClean="0"/>
            </a:br>
            <a:r>
              <a:rPr lang="pl-PL" b="1" dirty="0" smtClean="0"/>
              <a:t>W OBSZARZE TEMATYCZNYM INTERWENCJI I/LUB ZASIĘGU ODDZIAŁYWANIA PROJEKTU.</a:t>
            </a:r>
          </a:p>
          <a:p>
            <a:pPr algn="just"/>
            <a:endParaRPr lang="pl-PL" b="1" dirty="0"/>
          </a:p>
          <a:p>
            <a:pPr algn="just"/>
            <a:endParaRPr lang="pl-PL" i="1" dirty="0"/>
          </a:p>
          <a:p>
            <a:pPr algn="just"/>
            <a:endParaRPr lang="pl-PL" i="1" dirty="0" smtClean="0"/>
          </a:p>
          <a:p>
            <a:pPr algn="just"/>
            <a:endParaRPr lang="pl-PL" i="1" dirty="0"/>
          </a:p>
          <a:p>
            <a:pPr marL="285750" indent="-285750" algn="just">
              <a:buFont typeface="Wingdings" panose="05000000000000000000" pitchFamily="2" charset="2"/>
              <a:buChar char="Ø"/>
            </a:pPr>
            <a:r>
              <a:rPr lang="pl-PL" dirty="0" smtClean="0"/>
              <a:t>należy wskazać, w jaki sposób </a:t>
            </a:r>
            <a:r>
              <a:rPr lang="pl-PL" dirty="0"/>
              <a:t>rezultaty przyczyniają się do zmniejszenia barier równościowych </a:t>
            </a:r>
            <a:r>
              <a:rPr lang="pl-PL" dirty="0" smtClean="0"/>
              <a:t>istniejących w </a:t>
            </a:r>
            <a:r>
              <a:rPr lang="pl-PL" dirty="0"/>
              <a:t>obszarze tematycznym interwencji i/lub zasięgu oddziaływania projektu (dotyczy </a:t>
            </a:r>
            <a:r>
              <a:rPr lang="pl-PL" dirty="0" smtClean="0"/>
              <a:t>to zarówno </a:t>
            </a:r>
            <a:r>
              <a:rPr lang="pl-PL" dirty="0"/>
              <a:t>projektów skierowanych do osób, jak </a:t>
            </a:r>
            <a:r>
              <a:rPr lang="pl-PL" dirty="0" smtClean="0"/>
              <a:t/>
            </a:r>
            <a:br>
              <a:rPr lang="pl-PL" dirty="0" smtClean="0"/>
            </a:br>
            <a:r>
              <a:rPr lang="pl-PL" dirty="0" smtClean="0"/>
              <a:t>i </a:t>
            </a:r>
            <a:r>
              <a:rPr lang="pl-PL" dirty="0"/>
              <a:t>instytucji</a:t>
            </a:r>
            <a:r>
              <a:rPr lang="pl-PL" dirty="0" smtClean="0"/>
              <a:t>) </a:t>
            </a:r>
          </a:p>
          <a:p>
            <a:pPr marL="285750" indent="-285750" algn="just">
              <a:buFont typeface="Wingdings" panose="05000000000000000000" pitchFamily="2" charset="2"/>
              <a:buChar char="Ø"/>
            </a:pPr>
            <a:r>
              <a:rPr lang="pl-PL" dirty="0" smtClean="0"/>
              <a:t>wartości </a:t>
            </a:r>
            <a:r>
              <a:rPr lang="pl-PL" dirty="0"/>
              <a:t>docelowe wskaźników w postaci </a:t>
            </a:r>
            <a:r>
              <a:rPr lang="pl-PL" i="1" dirty="0"/>
              <a:t>liczby osób </a:t>
            </a:r>
            <a:r>
              <a:rPr lang="pl-PL" dirty="0"/>
              <a:t>należy wskazać w podziale na </a:t>
            </a:r>
            <a:r>
              <a:rPr lang="pl-PL" dirty="0" smtClean="0"/>
              <a:t>płeć</a:t>
            </a:r>
            <a:endParaRPr lang="pl-PL" dirty="0"/>
          </a:p>
          <a:p>
            <a:pPr algn="just"/>
            <a:endParaRPr lang="pl-PL" dirty="0"/>
          </a:p>
          <a:p>
            <a:pPr algn="just"/>
            <a:endParaRPr lang="pl-PL" dirty="0" smtClean="0"/>
          </a:p>
          <a:p>
            <a:pPr algn="just"/>
            <a:r>
              <a:rPr lang="pl-PL" i="1" dirty="0"/>
              <a:t>(Maksymalna liczba punktów możliwych do zdobycia za spełnienie tego kryterium – 2)</a:t>
            </a:r>
          </a:p>
          <a:p>
            <a:pPr algn="just"/>
            <a:endParaRPr lang="pl-PL"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p:cNvPicPr>
            <a:picLocks noChangeAspect="1"/>
          </p:cNvPicPr>
          <p:nvPr/>
        </p:nvPicPr>
        <p:blipFill>
          <a:blip r:embed="rId3" cstate="print"/>
          <a:stretch>
            <a:fillRect/>
          </a:stretch>
        </p:blipFill>
        <p:spPr>
          <a:xfrm>
            <a:off x="385555" y="1317481"/>
            <a:ext cx="8455885" cy="2402445"/>
          </a:xfrm>
          <a:prstGeom prst="rect">
            <a:avLst/>
          </a:prstGeom>
        </p:spPr>
      </p:pic>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8229600" cy="1143000"/>
          </a:xfrm>
          <a:ln>
            <a:noFill/>
          </a:ln>
        </p:spPr>
        <p:txBody>
          <a:bodyPr>
            <a:normAutofit/>
          </a:bodyPr>
          <a:lstStyle/>
          <a:p>
            <a:pPr algn="l"/>
            <a:r>
              <a:rPr lang="pl-PL" sz="3600" b="1" i="1" dirty="0" smtClean="0">
                <a:ln>
                  <a:solidFill>
                    <a:schemeClr val="tx1"/>
                  </a:solidFill>
                </a:ln>
                <a:solidFill>
                  <a:schemeClr val="tx2">
                    <a:lumMod val="60000"/>
                    <a:lumOff val="40000"/>
                  </a:schemeClr>
                </a:solidFill>
                <a:effectLst>
                  <a:outerShdw blurRad="50800" dist="38100" dir="8100000" algn="tr" rotWithShape="0">
                    <a:prstClr val="black">
                      <a:alpha val="40000"/>
                    </a:prstClr>
                  </a:outerShdw>
                </a:effectLst>
              </a:rPr>
              <a:t>Wskaźniki - podział na płeć </a:t>
            </a:r>
            <a:endParaRPr lang="pl-PL" sz="3600" b="1" dirty="0">
              <a:ln>
                <a:solidFill>
                  <a:schemeClr val="tx1"/>
                </a:solidFill>
              </a:ln>
              <a:solidFill>
                <a:schemeClr val="tx2">
                  <a:lumMod val="60000"/>
                  <a:lumOff val="40000"/>
                </a:schemeClr>
              </a:solidFill>
              <a:effectLst>
                <a:outerShdw blurRad="50800" dist="38100" dir="8100000" algn="tr" rotWithShape="0">
                  <a:prstClr val="black">
                    <a:alpha val="40000"/>
                  </a:prstClr>
                </a:outerShdw>
              </a:effectLst>
            </a:endParaRPr>
          </a:p>
        </p:txBody>
      </p:sp>
      <p:sp>
        <p:nvSpPr>
          <p:cNvPr id="2" name="Prostokąt 1"/>
          <p:cNvSpPr/>
          <p:nvPr/>
        </p:nvSpPr>
        <p:spPr>
          <a:xfrm>
            <a:off x="323528" y="1340767"/>
            <a:ext cx="8424936" cy="2862322"/>
          </a:xfrm>
          <a:prstGeom prst="rect">
            <a:avLst/>
          </a:prstGeom>
        </p:spPr>
        <p:txBody>
          <a:bodyPr wrap="square">
            <a:spAutoFit/>
          </a:bodyPr>
          <a:lstStyle/>
          <a:p>
            <a:pPr marL="342900" indent="-342900" algn="just">
              <a:buFont typeface="+mj-lt"/>
              <a:buAutoNum type="arabicPeriod" startAt="4"/>
            </a:pPr>
            <a:r>
              <a:rPr lang="pl-PL" b="1" dirty="0" smtClean="0"/>
              <a:t>WSKAŹNIKI REALIZACJI PROJEKTU ZOSTAŁY PODANE W PODZIALE NA PŁEĆ I/LUB ZOSTAŁ UMIESZCZONY OPIS TEGO, W JAKI SPOSÓB REZULTATY PROJEKTU PRZYCZYNIĄ SIĘ DO ZMNIEJSZENIA BARIER RÓWNOŚCIOWYCH ISTNIEJĄCYCH </a:t>
            </a:r>
            <a:br>
              <a:rPr lang="pl-PL" b="1" dirty="0" smtClean="0"/>
            </a:br>
            <a:r>
              <a:rPr lang="pl-PL" b="1" dirty="0" smtClean="0"/>
              <a:t>W OBSZARZE TEMATYCZNYM INTERWENCJI I/LUB ZASIĘGU ODDZIAŁYWANIA PROJEKTU.</a:t>
            </a:r>
          </a:p>
          <a:p>
            <a:pPr algn="just"/>
            <a:endParaRPr lang="pl-PL" b="1" dirty="0"/>
          </a:p>
          <a:p>
            <a:pPr algn="just"/>
            <a:endParaRPr lang="pl-PL" i="1" dirty="0"/>
          </a:p>
          <a:p>
            <a:pPr algn="just"/>
            <a:endParaRPr lang="pl-PL" i="1" dirty="0" smtClean="0"/>
          </a:p>
          <a:p>
            <a:pPr algn="just"/>
            <a:endParaRPr lang="pl-PL" i="1" dirty="0"/>
          </a:p>
          <a:p>
            <a:pPr algn="just"/>
            <a:endParaRPr lang="pl-PL" dirty="0"/>
          </a:p>
        </p:txBody>
      </p:sp>
      <p:sp>
        <p:nvSpPr>
          <p:cNvPr id="9" name="Prostokąt zaokrąglony 8"/>
          <p:cNvSpPr/>
          <p:nvPr/>
        </p:nvSpPr>
        <p:spPr>
          <a:xfrm>
            <a:off x="395536" y="3861048"/>
            <a:ext cx="8496944" cy="165618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pl-PL" b="1" u="sng" dirty="0" smtClean="0">
                <a:solidFill>
                  <a:schemeClr val="tx1"/>
                </a:solidFill>
              </a:rPr>
              <a:t>Przykłady:</a:t>
            </a:r>
          </a:p>
          <a:p>
            <a:pPr algn="just"/>
            <a:r>
              <a:rPr lang="pl-PL" dirty="0" smtClean="0">
                <a:solidFill>
                  <a:schemeClr val="tx1"/>
                </a:solidFill>
              </a:rPr>
              <a:t>- podanie wartości docelowych wskaźników w podziale na płeć, </a:t>
            </a:r>
          </a:p>
          <a:p>
            <a:pPr algn="just"/>
            <a:r>
              <a:rPr lang="pl-PL" dirty="0" smtClean="0">
                <a:solidFill>
                  <a:schemeClr val="tx1"/>
                </a:solidFill>
              </a:rPr>
              <a:t>- umożliwienie młodym matkom powrotu na rynek pracy poprzez zapewnienie opieki przedszkolnej.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aśnienie ze strzałką w dół 4"/>
          <p:cNvSpPr/>
          <p:nvPr/>
        </p:nvSpPr>
        <p:spPr>
          <a:xfrm>
            <a:off x="251520" y="1196752"/>
            <a:ext cx="8601322" cy="1008112"/>
          </a:xfrm>
          <a:prstGeom prst="downArrowCallo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ytuł 6"/>
          <p:cNvSpPr txBox="1">
            <a:spLocks/>
          </p:cNvSpPr>
          <p:nvPr/>
        </p:nvSpPr>
        <p:spPr>
          <a:xfrm>
            <a:off x="323528" y="116632"/>
            <a:ext cx="9144000" cy="836712"/>
          </a:xfrm>
          <a:prstGeom prst="rect">
            <a:avLst/>
          </a:prstGeom>
          <a:ln>
            <a:noFill/>
          </a:ln>
        </p:spPr>
        <p:txBody>
          <a:bodyPr vert="horz" lIns="91440" tIns="45720" rIns="91440" bIns="45720" rtlCol="0" anchor="ctr">
            <a:normAutofit/>
          </a:bodyPr>
          <a:lstStyle/>
          <a:p>
            <a:pPr lvl="0">
              <a:spcBef>
                <a:spcPct val="0"/>
              </a:spcBef>
            </a:pPr>
            <a:endParaRPr kumimoji="0" lang="pl-PL" sz="3600" b="1" i="1" u="none" strike="noStrike" kern="1200" cap="none" spc="0" normalizeH="0" baseline="0" noProof="0" dirty="0">
              <a:ln>
                <a:solidFill>
                  <a:schemeClr val="tx1"/>
                </a:solidFill>
              </a:ln>
              <a:solidFill>
                <a:srgbClr val="FFC000"/>
              </a:solidFill>
              <a:effectLst>
                <a:outerShdw blurRad="50800" dist="38100" dir="8100000" algn="tr" rotWithShape="0">
                  <a:prstClr val="black">
                    <a:alpha val="40000"/>
                  </a:prstClr>
                </a:outerShdw>
              </a:effectLst>
              <a:uLnTx/>
              <a:uFillTx/>
              <a:latin typeface="+mj-lt"/>
              <a:ea typeface="+mj-ea"/>
              <a:cs typeface="+mj-cs"/>
            </a:endParaRPr>
          </a:p>
        </p:txBody>
      </p:sp>
      <p:sp>
        <p:nvSpPr>
          <p:cNvPr id="3" name="pole tekstowe 2"/>
          <p:cNvSpPr txBox="1"/>
          <p:nvPr/>
        </p:nvSpPr>
        <p:spPr>
          <a:xfrm>
            <a:off x="251520" y="1196751"/>
            <a:ext cx="8601322" cy="5078313"/>
          </a:xfrm>
          <a:prstGeom prst="rect">
            <a:avLst/>
          </a:prstGeom>
          <a:noFill/>
        </p:spPr>
        <p:txBody>
          <a:bodyPr wrap="square" rtlCol="0">
            <a:spAutoFit/>
          </a:bodyPr>
          <a:lstStyle/>
          <a:p>
            <a:pPr marL="342900" indent="-342900">
              <a:buFont typeface="+mj-lt"/>
              <a:buAutoNum type="arabicPeriod" startAt="5"/>
            </a:pPr>
            <a:r>
              <a:rPr lang="pl-PL" b="1" dirty="0" smtClean="0">
                <a:solidFill>
                  <a:prstClr val="black"/>
                </a:solidFill>
                <a:ea typeface="+mj-ea"/>
                <a:cs typeface="+mj-cs"/>
              </a:rPr>
              <a:t>WNIOSEK </a:t>
            </a:r>
            <a:r>
              <a:rPr lang="pl-PL" b="1" dirty="0">
                <a:solidFill>
                  <a:prstClr val="black"/>
                </a:solidFill>
                <a:ea typeface="+mj-ea"/>
                <a:cs typeface="+mj-cs"/>
              </a:rPr>
              <a:t>O DOFINANSOWANIE PROJEKTU </a:t>
            </a:r>
            <a:r>
              <a:rPr lang="pl-PL" b="1" dirty="0" smtClean="0">
                <a:solidFill>
                  <a:prstClr val="black"/>
                </a:solidFill>
                <a:ea typeface="+mj-ea"/>
                <a:cs typeface="+mj-cs"/>
              </a:rPr>
              <a:t>WSKAZUJE, </a:t>
            </a:r>
            <a:r>
              <a:rPr lang="pl-PL" b="1" dirty="0">
                <a:solidFill>
                  <a:prstClr val="black"/>
                </a:solidFill>
                <a:ea typeface="+mj-ea"/>
                <a:cs typeface="+mj-cs"/>
              </a:rPr>
              <a:t>JAKIE DZIAŁANIA ZOSTANĄ PODJĘTE W CELU ZAPEWNIENIA RÓWNOŚCIOWEGO ZARZĄDZANIA PROJEKTEM</a:t>
            </a:r>
            <a:r>
              <a:rPr lang="pl-PL" b="1" dirty="0" smtClean="0">
                <a:solidFill>
                  <a:prstClr val="black"/>
                </a:solidFill>
                <a:ea typeface="+mj-ea"/>
                <a:cs typeface="+mj-cs"/>
              </a:rPr>
              <a:t>.</a:t>
            </a:r>
          </a:p>
          <a:p>
            <a:r>
              <a:rPr lang="pl-PL" b="1" dirty="0">
                <a:solidFill>
                  <a:prstClr val="black"/>
                </a:solidFill>
                <a:ea typeface="+mj-ea"/>
                <a:cs typeface="+mj-cs"/>
              </a:rPr>
              <a:t/>
            </a:r>
            <a:br>
              <a:rPr lang="pl-PL" b="1" dirty="0">
                <a:solidFill>
                  <a:prstClr val="black"/>
                </a:solidFill>
                <a:ea typeface="+mj-ea"/>
                <a:cs typeface="+mj-cs"/>
              </a:rPr>
            </a:br>
            <a:endParaRPr lang="pl-PL" i="1" dirty="0" smtClean="0">
              <a:solidFill>
                <a:prstClr val="black"/>
              </a:solidFill>
              <a:ea typeface="+mj-ea"/>
              <a:cs typeface="+mj-cs"/>
            </a:endParaRPr>
          </a:p>
          <a:p>
            <a:pPr algn="just"/>
            <a:r>
              <a:rPr lang="pl-PL" dirty="0" smtClean="0">
                <a:solidFill>
                  <a:prstClr val="black"/>
                </a:solidFill>
                <a:ea typeface="+mj-ea"/>
                <a:cs typeface="+mj-cs"/>
              </a:rPr>
              <a:t>We </a:t>
            </a:r>
            <a:r>
              <a:rPr lang="pl-PL" dirty="0">
                <a:solidFill>
                  <a:prstClr val="black"/>
                </a:solidFill>
                <a:ea typeface="+mj-ea"/>
                <a:cs typeface="+mj-cs"/>
              </a:rPr>
              <a:t>wniosku o dofinansowanie projektu powinna znaleźć się informacja, w jaki sposób planuje się zapewnić realizację zasady równości szans kobiet i mężczyzn w ramach procesu zarządzania projektem. Informacja ta powinna zawierać propozycję </a:t>
            </a:r>
            <a:r>
              <a:rPr lang="pl-PL" b="1" dirty="0">
                <a:solidFill>
                  <a:prstClr val="black"/>
                </a:solidFill>
                <a:ea typeface="+mj-ea"/>
                <a:cs typeface="+mj-cs"/>
              </a:rPr>
              <a:t>konkretnych działań, </a:t>
            </a:r>
            <a:r>
              <a:rPr lang="pl-PL" dirty="0">
                <a:solidFill>
                  <a:prstClr val="black"/>
                </a:solidFill>
                <a:ea typeface="+mj-ea"/>
                <a:cs typeface="+mj-cs"/>
              </a:rPr>
              <a:t>jakie zostaną podjęte w projekcie w ww. obszarze</a:t>
            </a:r>
            <a:r>
              <a:rPr lang="pl-PL" dirty="0" smtClean="0">
                <a:solidFill>
                  <a:prstClr val="black"/>
                </a:solidFill>
                <a:ea typeface="+mj-ea"/>
                <a:cs typeface="+mj-cs"/>
              </a:rPr>
              <a:t>.  </a:t>
            </a:r>
          </a:p>
          <a:p>
            <a:endParaRPr lang="pl-PL" dirty="0">
              <a:solidFill>
                <a:prstClr val="black"/>
              </a:solidFill>
              <a:ea typeface="+mj-ea"/>
              <a:cs typeface="+mj-cs"/>
            </a:endParaRPr>
          </a:p>
          <a:p>
            <a:pPr algn="just"/>
            <a:r>
              <a:rPr lang="pl-PL" dirty="0" smtClean="0">
                <a:solidFill>
                  <a:prstClr val="black"/>
                </a:solidFill>
                <a:ea typeface="+mj-ea"/>
                <a:cs typeface="+mj-cs"/>
              </a:rPr>
              <a:t>Równościowe </a:t>
            </a:r>
            <a:r>
              <a:rPr lang="pl-PL" dirty="0">
                <a:solidFill>
                  <a:prstClr val="black"/>
                </a:solidFill>
                <a:ea typeface="+mj-ea"/>
                <a:cs typeface="+mj-cs"/>
              </a:rPr>
              <a:t>zarządzanie projektem polega </a:t>
            </a:r>
            <a:r>
              <a:rPr lang="pl-PL" dirty="0" smtClean="0">
                <a:solidFill>
                  <a:prstClr val="black"/>
                </a:solidFill>
                <a:ea typeface="+mj-ea"/>
                <a:cs typeface="+mj-cs"/>
              </a:rPr>
              <a:t>przede wszystkim na zapewnieniu, że osoby zaangażowane </a:t>
            </a:r>
            <a:r>
              <a:rPr lang="pl-PL" dirty="0">
                <a:solidFill>
                  <a:prstClr val="black"/>
                </a:solidFill>
                <a:ea typeface="+mj-ea"/>
                <a:cs typeface="+mj-cs"/>
              </a:rPr>
              <a:t>w realizację projektu (np. </a:t>
            </a:r>
            <a:r>
              <a:rPr lang="pl-PL" dirty="0" smtClean="0">
                <a:solidFill>
                  <a:prstClr val="black"/>
                </a:solidFill>
                <a:ea typeface="+mj-ea"/>
                <a:cs typeface="+mj-cs"/>
              </a:rPr>
              <a:t>personel odpowiedzialny za zarządzanie, personel </a:t>
            </a:r>
            <a:r>
              <a:rPr lang="pl-PL" dirty="0">
                <a:solidFill>
                  <a:prstClr val="black"/>
                </a:solidFill>
                <a:ea typeface="+mj-ea"/>
                <a:cs typeface="+mj-cs"/>
              </a:rPr>
              <a:t>merytoryczny, personel wykonawcy/partnera) posiadają odpowiednią wiedzę w zakresie obowiązku przestrzegania zasady równości szans kobiet </a:t>
            </a:r>
            <a:endParaRPr lang="pl-PL" dirty="0" smtClean="0">
              <a:solidFill>
                <a:prstClr val="black"/>
              </a:solidFill>
              <a:ea typeface="+mj-ea"/>
              <a:cs typeface="+mj-cs"/>
            </a:endParaRPr>
          </a:p>
          <a:p>
            <a:pPr algn="just"/>
            <a:r>
              <a:rPr lang="pl-PL" dirty="0" smtClean="0">
                <a:solidFill>
                  <a:prstClr val="black"/>
                </a:solidFill>
                <a:ea typeface="+mj-ea"/>
                <a:cs typeface="+mj-cs"/>
              </a:rPr>
              <a:t>i </a:t>
            </a:r>
            <a:r>
              <a:rPr lang="pl-PL" dirty="0">
                <a:solidFill>
                  <a:prstClr val="black"/>
                </a:solidFill>
                <a:ea typeface="+mj-ea"/>
                <a:cs typeface="+mj-cs"/>
              </a:rPr>
              <a:t>mężczyzn i potrafią stosować tę zasadę w codziennej </a:t>
            </a:r>
            <a:endParaRPr lang="pl-PL" dirty="0" smtClean="0">
              <a:solidFill>
                <a:prstClr val="black"/>
              </a:solidFill>
              <a:ea typeface="+mj-ea"/>
              <a:cs typeface="+mj-cs"/>
            </a:endParaRPr>
          </a:p>
          <a:p>
            <a:pPr algn="just"/>
            <a:r>
              <a:rPr lang="pl-PL" dirty="0" smtClean="0">
                <a:solidFill>
                  <a:prstClr val="black"/>
                </a:solidFill>
                <a:ea typeface="+mj-ea"/>
                <a:cs typeface="+mj-cs"/>
              </a:rPr>
              <a:t>pracy </a:t>
            </a:r>
            <a:r>
              <a:rPr lang="pl-PL" dirty="0">
                <a:solidFill>
                  <a:prstClr val="black"/>
                </a:solidFill>
                <a:ea typeface="+mj-ea"/>
                <a:cs typeface="+mj-cs"/>
              </a:rPr>
              <a:t>przy projekcie. </a:t>
            </a:r>
            <a:endParaRPr lang="pl-PL" dirty="0" smtClean="0">
              <a:solidFill>
                <a:prstClr val="black"/>
              </a:solidFill>
              <a:ea typeface="+mj-ea"/>
              <a:cs typeface="+mj-cs"/>
            </a:endParaRPr>
          </a:p>
          <a:p>
            <a:pPr algn="just"/>
            <a:endParaRPr lang="pl-PL" dirty="0" smtClean="0">
              <a:solidFill>
                <a:prstClr val="black"/>
              </a:solidFill>
              <a:ea typeface="+mj-ea"/>
              <a:cs typeface="+mj-cs"/>
            </a:endParaRPr>
          </a:p>
          <a:p>
            <a:r>
              <a:rPr lang="pl-PL" i="1" dirty="0" smtClean="0">
                <a:solidFill>
                  <a:prstClr val="black"/>
                </a:solidFill>
              </a:rPr>
              <a:t>(</a:t>
            </a:r>
            <a:r>
              <a:rPr lang="pl-PL" i="1" dirty="0">
                <a:solidFill>
                  <a:prstClr val="black"/>
                </a:solidFill>
              </a:rPr>
              <a:t>Maksymalna liczba punktów możliwych </a:t>
            </a:r>
            <a:endParaRPr lang="pl-PL" i="1" dirty="0" smtClean="0">
              <a:solidFill>
                <a:prstClr val="black"/>
              </a:solidFill>
            </a:endParaRPr>
          </a:p>
          <a:p>
            <a:r>
              <a:rPr lang="pl-PL" i="1" dirty="0" smtClean="0">
                <a:solidFill>
                  <a:prstClr val="black"/>
                </a:solidFill>
              </a:rPr>
              <a:t>do </a:t>
            </a:r>
            <a:r>
              <a:rPr lang="pl-PL" i="1" dirty="0">
                <a:solidFill>
                  <a:prstClr val="black"/>
                </a:solidFill>
              </a:rPr>
              <a:t>zdobycia za spełnienie tego kryterium – 1)</a:t>
            </a:r>
            <a:endParaRPr lang="pl-PL" dirty="0"/>
          </a:p>
        </p:txBody>
      </p:sp>
      <p:pic>
        <p:nvPicPr>
          <p:cNvPr id="5122" name="Picture 2"/>
          <p:cNvPicPr>
            <a:picLocks noChangeAspect="1" noChangeArrowheads="1"/>
          </p:cNvPicPr>
          <p:nvPr/>
        </p:nvPicPr>
        <p:blipFill>
          <a:blip r:embed="rId2" cstate="print"/>
          <a:srcRect/>
          <a:stretch>
            <a:fillRect/>
          </a:stretch>
        </p:blipFill>
        <p:spPr bwMode="auto">
          <a:xfrm>
            <a:off x="6372200" y="4581128"/>
            <a:ext cx="2264442" cy="2016224"/>
          </a:xfrm>
          <a:prstGeom prst="rect">
            <a:avLst/>
          </a:prstGeom>
          <a:noFill/>
          <a:ln w="9525">
            <a:noFill/>
            <a:miter lim="800000"/>
            <a:headEnd/>
            <a:tailEnd/>
          </a:ln>
        </p:spPr>
      </p:pic>
      <p:sp>
        <p:nvSpPr>
          <p:cNvPr id="8" name="Tytuł 6"/>
          <p:cNvSpPr txBox="1">
            <a:spLocks/>
          </p:cNvSpPr>
          <p:nvPr/>
        </p:nvSpPr>
        <p:spPr>
          <a:xfrm>
            <a:off x="0"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2">
                    <a:lumMod val="60000"/>
                    <a:lumOff val="40000"/>
                  </a:schemeClr>
                </a:solidFill>
                <a:effectLst>
                  <a:outerShdw blurRad="50800" dist="38100" dir="8100000" algn="tr" rotWithShape="0">
                    <a:prstClr val="black">
                      <a:alpha val="40000"/>
                    </a:prstClr>
                  </a:outerShdw>
                </a:effectLst>
                <a:uLnTx/>
                <a:uFillTx/>
                <a:latin typeface="+mj-lt"/>
                <a:ea typeface="+mj-ea"/>
                <a:cs typeface="+mj-cs"/>
              </a:rPr>
              <a:t>Zarządzanie równościowe</a:t>
            </a:r>
            <a:endParaRPr kumimoji="0" lang="pl-PL" sz="3600" b="1" i="0" u="none" strike="noStrike" kern="1200" cap="none" spc="0" normalizeH="0" baseline="0" noProof="0" dirty="0">
              <a:ln>
                <a:solidFill>
                  <a:schemeClr val="tx1"/>
                </a:solidFill>
              </a:ln>
              <a:solidFill>
                <a:schemeClr val="tx2">
                  <a:lumMod val="60000"/>
                  <a:lumOff val="40000"/>
                </a:schemeClr>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aśnienie ze strzałką w dół 4"/>
          <p:cNvSpPr/>
          <p:nvPr/>
        </p:nvSpPr>
        <p:spPr>
          <a:xfrm>
            <a:off x="251520" y="1196752"/>
            <a:ext cx="8601322" cy="1008112"/>
          </a:xfrm>
          <a:prstGeom prst="downArrowCallo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ytuł 6"/>
          <p:cNvSpPr txBox="1">
            <a:spLocks/>
          </p:cNvSpPr>
          <p:nvPr/>
        </p:nvSpPr>
        <p:spPr>
          <a:xfrm>
            <a:off x="323528" y="116632"/>
            <a:ext cx="9144000" cy="836712"/>
          </a:xfrm>
          <a:prstGeom prst="rect">
            <a:avLst/>
          </a:prstGeom>
          <a:ln>
            <a:noFill/>
          </a:ln>
        </p:spPr>
        <p:txBody>
          <a:bodyPr vert="horz" lIns="91440" tIns="45720" rIns="91440" bIns="45720" rtlCol="0" anchor="ctr">
            <a:normAutofit/>
          </a:bodyPr>
          <a:lstStyle/>
          <a:p>
            <a:pPr lvl="0">
              <a:spcBef>
                <a:spcPct val="0"/>
              </a:spcBef>
            </a:pPr>
            <a:endParaRPr kumimoji="0" lang="pl-PL" sz="3600" b="1" i="1" u="none" strike="noStrike" kern="1200" cap="none" spc="0" normalizeH="0" baseline="0" noProof="0" dirty="0">
              <a:ln>
                <a:solidFill>
                  <a:schemeClr val="tx1"/>
                </a:solidFill>
              </a:ln>
              <a:solidFill>
                <a:srgbClr val="FFC000"/>
              </a:solidFill>
              <a:effectLst>
                <a:outerShdw blurRad="50800" dist="38100" dir="8100000" algn="tr" rotWithShape="0">
                  <a:prstClr val="black">
                    <a:alpha val="40000"/>
                  </a:prstClr>
                </a:outerShdw>
              </a:effectLst>
              <a:uLnTx/>
              <a:uFillTx/>
              <a:latin typeface="+mj-lt"/>
              <a:ea typeface="+mj-ea"/>
              <a:cs typeface="+mj-cs"/>
            </a:endParaRPr>
          </a:p>
        </p:txBody>
      </p:sp>
      <p:sp>
        <p:nvSpPr>
          <p:cNvPr id="3" name="pole tekstowe 2"/>
          <p:cNvSpPr txBox="1"/>
          <p:nvPr/>
        </p:nvSpPr>
        <p:spPr>
          <a:xfrm>
            <a:off x="251520" y="1196751"/>
            <a:ext cx="8601322" cy="2308324"/>
          </a:xfrm>
          <a:prstGeom prst="rect">
            <a:avLst/>
          </a:prstGeom>
          <a:noFill/>
        </p:spPr>
        <p:txBody>
          <a:bodyPr wrap="square" rtlCol="0">
            <a:spAutoFit/>
          </a:bodyPr>
          <a:lstStyle/>
          <a:p>
            <a:pPr marL="342900" indent="-342900">
              <a:buFont typeface="+mj-lt"/>
              <a:buAutoNum type="arabicPeriod" startAt="5"/>
            </a:pPr>
            <a:r>
              <a:rPr lang="pl-PL" b="1" dirty="0" smtClean="0">
                <a:solidFill>
                  <a:prstClr val="black"/>
                </a:solidFill>
                <a:ea typeface="+mj-ea"/>
                <a:cs typeface="+mj-cs"/>
              </a:rPr>
              <a:t>WNIOSEK </a:t>
            </a:r>
            <a:r>
              <a:rPr lang="pl-PL" b="1" dirty="0">
                <a:solidFill>
                  <a:prstClr val="black"/>
                </a:solidFill>
                <a:ea typeface="+mj-ea"/>
                <a:cs typeface="+mj-cs"/>
              </a:rPr>
              <a:t>O DOFINANSOWANIE PROJEKTU </a:t>
            </a:r>
            <a:r>
              <a:rPr lang="pl-PL" b="1" dirty="0" smtClean="0">
                <a:solidFill>
                  <a:prstClr val="black"/>
                </a:solidFill>
                <a:ea typeface="+mj-ea"/>
                <a:cs typeface="+mj-cs"/>
              </a:rPr>
              <a:t>WSKAZUJE, </a:t>
            </a:r>
            <a:r>
              <a:rPr lang="pl-PL" b="1" dirty="0">
                <a:solidFill>
                  <a:prstClr val="black"/>
                </a:solidFill>
                <a:ea typeface="+mj-ea"/>
                <a:cs typeface="+mj-cs"/>
              </a:rPr>
              <a:t>JAKIE DZIAŁANIA ZOSTANĄ PODJĘTE W CELU ZAPEWNIENIA RÓWNOŚCIOWEGO ZARZĄDZANIA PROJEKTEM</a:t>
            </a:r>
            <a:r>
              <a:rPr lang="pl-PL" b="1" dirty="0" smtClean="0">
                <a:solidFill>
                  <a:prstClr val="black"/>
                </a:solidFill>
                <a:ea typeface="+mj-ea"/>
                <a:cs typeface="+mj-cs"/>
              </a:rPr>
              <a:t>.</a:t>
            </a:r>
          </a:p>
          <a:p>
            <a:r>
              <a:rPr lang="pl-PL" b="1" dirty="0">
                <a:solidFill>
                  <a:prstClr val="black"/>
                </a:solidFill>
                <a:ea typeface="+mj-ea"/>
                <a:cs typeface="+mj-cs"/>
              </a:rPr>
              <a:t/>
            </a:r>
            <a:br>
              <a:rPr lang="pl-PL" b="1" dirty="0">
                <a:solidFill>
                  <a:prstClr val="black"/>
                </a:solidFill>
                <a:ea typeface="+mj-ea"/>
                <a:cs typeface="+mj-cs"/>
              </a:rPr>
            </a:br>
            <a:endParaRPr lang="pl-PL" b="1" dirty="0">
              <a:solidFill>
                <a:prstClr val="black"/>
              </a:solidFill>
              <a:ea typeface="+mj-ea"/>
              <a:cs typeface="+mj-cs"/>
            </a:endParaRPr>
          </a:p>
          <a:p>
            <a:pPr algn="just">
              <a:buFontTx/>
              <a:buChar char="-"/>
            </a:pPr>
            <a:endParaRPr lang="pl-PL" dirty="0" smtClean="0"/>
          </a:p>
          <a:p>
            <a:pPr algn="just"/>
            <a:endParaRPr lang="pl-PL" dirty="0" smtClean="0"/>
          </a:p>
          <a:p>
            <a:pPr algn="just"/>
            <a:endParaRPr lang="pl-PL" u="sng" dirty="0" smtClean="0">
              <a:solidFill>
                <a:prstClr val="black"/>
              </a:solidFill>
              <a:ea typeface="+mj-ea"/>
              <a:cs typeface="+mj-cs"/>
            </a:endParaRPr>
          </a:p>
          <a:p>
            <a:pPr algn="just"/>
            <a:endParaRPr lang="pl-PL" u="sng" dirty="0"/>
          </a:p>
        </p:txBody>
      </p:sp>
      <p:sp>
        <p:nvSpPr>
          <p:cNvPr id="8" name="Tytuł 6"/>
          <p:cNvSpPr txBox="1">
            <a:spLocks/>
          </p:cNvSpPr>
          <p:nvPr/>
        </p:nvSpPr>
        <p:spPr>
          <a:xfrm>
            <a:off x="0"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2">
                    <a:lumMod val="60000"/>
                    <a:lumOff val="40000"/>
                  </a:schemeClr>
                </a:solidFill>
                <a:effectLst>
                  <a:outerShdw blurRad="50800" dist="38100" dir="8100000" algn="tr" rotWithShape="0">
                    <a:prstClr val="black">
                      <a:alpha val="40000"/>
                    </a:prstClr>
                  </a:outerShdw>
                </a:effectLst>
                <a:uLnTx/>
                <a:uFillTx/>
                <a:latin typeface="+mj-lt"/>
                <a:ea typeface="+mj-ea"/>
                <a:cs typeface="+mj-cs"/>
              </a:rPr>
              <a:t>Zarządzanie równościowe</a:t>
            </a:r>
            <a:endParaRPr kumimoji="0" lang="pl-PL" sz="3600" b="1" i="0" u="none" strike="noStrike" kern="1200" cap="none" spc="0" normalizeH="0" baseline="0" noProof="0" dirty="0">
              <a:ln>
                <a:solidFill>
                  <a:schemeClr val="tx1"/>
                </a:solidFill>
              </a:ln>
              <a:solidFill>
                <a:schemeClr val="tx2">
                  <a:lumMod val="60000"/>
                  <a:lumOff val="40000"/>
                </a:schemeClr>
              </a:solidFill>
              <a:effectLst>
                <a:outerShdw blurRad="50800" dist="38100" dir="8100000" algn="tr" rotWithShape="0">
                  <a:prstClr val="black">
                    <a:alpha val="40000"/>
                  </a:prstClr>
                </a:outerShdw>
              </a:effectLst>
              <a:uLnTx/>
              <a:uFillTx/>
              <a:latin typeface="+mj-lt"/>
              <a:ea typeface="+mj-ea"/>
              <a:cs typeface="+mj-cs"/>
            </a:endParaRPr>
          </a:p>
        </p:txBody>
      </p:sp>
      <p:sp>
        <p:nvSpPr>
          <p:cNvPr id="7" name="Prostokąt zaokrąglony 6"/>
          <p:cNvSpPr/>
          <p:nvPr/>
        </p:nvSpPr>
        <p:spPr>
          <a:xfrm>
            <a:off x="251520" y="2348880"/>
            <a:ext cx="8568952" cy="432048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pl-PL" b="1" u="sng" dirty="0" smtClean="0">
                <a:solidFill>
                  <a:prstClr val="black"/>
                </a:solidFill>
              </a:rPr>
              <a:t>Przykłady:</a:t>
            </a:r>
          </a:p>
          <a:p>
            <a:pPr algn="just">
              <a:buFontTx/>
              <a:buChar char="-"/>
            </a:pPr>
            <a:r>
              <a:rPr lang="pl-PL" dirty="0" smtClean="0"/>
              <a:t>poinformowanie osób zaangażowanych w realizację projektu na temat możliwości </a:t>
            </a:r>
            <a:br>
              <a:rPr lang="pl-PL" dirty="0" smtClean="0"/>
            </a:br>
            <a:r>
              <a:rPr lang="pl-PL" dirty="0" smtClean="0"/>
              <a:t>i sposobów zastosowania zasady równości szans kobiet i mężczyzn w odniesieniu do problematyki tego konkretnego projektu, a także do wykonywanych przez zespół projektowy obowiązków związanych z prowadzeniem projektu – np.: udostępnienie </a:t>
            </a:r>
            <a:r>
              <a:rPr lang="pl-PL" i="1" dirty="0" smtClean="0"/>
              <a:t>Wytycznych w zakresie realizacji zasady równości szans i niedyskryminacji, w tym dostępności  dla osób z </a:t>
            </a:r>
            <a:r>
              <a:rPr lang="pl-PL" i="1" dirty="0" err="1" smtClean="0"/>
              <a:t>niepełnosprawnościami</a:t>
            </a:r>
            <a:r>
              <a:rPr lang="pl-PL" i="1" dirty="0" smtClean="0"/>
              <a:t> oraz zasady równości szans kobiet </a:t>
            </a:r>
            <a:br>
              <a:rPr lang="pl-PL" i="1" dirty="0" smtClean="0"/>
            </a:br>
            <a:r>
              <a:rPr lang="pl-PL" i="1" dirty="0" smtClean="0"/>
              <a:t>i mężczyzn w ramach funduszy unijnych na lata 2014-2020</a:t>
            </a:r>
            <a:r>
              <a:rPr lang="pl-PL" dirty="0" smtClean="0"/>
              <a:t>,</a:t>
            </a:r>
          </a:p>
          <a:p>
            <a:pPr algn="just">
              <a:buFontTx/>
              <a:buChar char="-"/>
            </a:pPr>
            <a:r>
              <a:rPr lang="pl-PL" dirty="0" smtClean="0"/>
              <a:t> włączenie do projektu (np. jako konsultantów, doradców) osób lub organizacji posiadających udokumentowaną wiedzę i doświadczenie w prowadzeniu działań </a:t>
            </a:r>
            <a:br>
              <a:rPr lang="pl-PL" dirty="0" smtClean="0"/>
            </a:br>
            <a:r>
              <a:rPr lang="pl-PL" dirty="0" smtClean="0"/>
              <a:t>z zachowaniem zasady równości szans kobiet i mężczyzn, </a:t>
            </a:r>
          </a:p>
          <a:p>
            <a:pPr algn="just">
              <a:buFontTx/>
              <a:buChar char="-"/>
            </a:pPr>
            <a:r>
              <a:rPr lang="pl-PL" dirty="0" smtClean="0"/>
              <a:t> zapewnienie takiej organizacji pracy zespołu projektowego, która umożliwia godzenie życia zawodowego z prywatnym (np. organizacja pracy uwzględniająca elastyczne formy zatrudnienia lub godziny pracy – o ile jest to uzasadnione potrzebami w ramach projektu).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6"/>
          <p:cNvSpPr txBox="1">
            <a:spLocks/>
          </p:cNvSpPr>
          <p:nvPr/>
        </p:nvSpPr>
        <p:spPr>
          <a:xfrm>
            <a:off x="179512"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2800" b="1" i="0" u="none" strike="noStrike" kern="1200" cap="none" spc="0" normalizeH="0" baseline="0" noProof="0" dirty="0">
              <a:ln>
                <a:solidFill>
                  <a:schemeClr val="tx1"/>
                </a:solidFill>
              </a:ln>
              <a:solidFill>
                <a:schemeClr val="tx1"/>
              </a:solidFill>
              <a:effectLst>
                <a:outerShdw blurRad="50800" dist="38100" dir="8100000" algn="tr" rotWithShape="0">
                  <a:prstClr val="black">
                    <a:alpha val="40000"/>
                  </a:prstClr>
                </a:outerShdw>
              </a:effectLst>
              <a:uLnTx/>
              <a:uFillTx/>
              <a:latin typeface="+mj-lt"/>
              <a:ea typeface="+mj-ea"/>
              <a:cs typeface="+mj-cs"/>
            </a:endParaRPr>
          </a:p>
        </p:txBody>
      </p:sp>
      <p:sp>
        <p:nvSpPr>
          <p:cNvPr id="6" name="Symbol zastępczy zawartości 8"/>
          <p:cNvSpPr txBox="1">
            <a:spLocks/>
          </p:cNvSpPr>
          <p:nvPr/>
        </p:nvSpPr>
        <p:spPr>
          <a:xfrm>
            <a:off x="179512" y="1268760"/>
            <a:ext cx="8784976"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2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200" b="1"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Prostokąt zaokrąglony 6"/>
          <p:cNvSpPr/>
          <p:nvPr/>
        </p:nvSpPr>
        <p:spPr>
          <a:xfrm>
            <a:off x="179512" y="1052736"/>
            <a:ext cx="8856984" cy="5472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800" dirty="0" smtClean="0"/>
              <a:t>DZIĘKUJĘ ZA UWAGĘ</a:t>
            </a:r>
            <a:endParaRPr lang="pl-PL" sz="4800" dirty="0"/>
          </a:p>
        </p:txBody>
      </p:sp>
    </p:spTree>
    <p:extLst>
      <p:ext uri="{BB962C8B-B14F-4D97-AF65-F5344CB8AC3E}">
        <p14:creationId xmlns="" xmlns:p14="http://schemas.microsoft.com/office/powerpoint/2010/main" val="1631841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2267744" y="908720"/>
            <a:ext cx="5688632" cy="1151433"/>
          </a:xfrm>
          <a:prstGeom prst="rect">
            <a:avLst/>
          </a:prstGeom>
          <a:noFill/>
          <a:ln w="9525">
            <a:noFill/>
            <a:miter lim="800000"/>
            <a:headEnd/>
            <a:tailEnd/>
          </a:ln>
        </p:spPr>
        <p:txBody>
          <a:bodyPr/>
          <a:lstStyle/>
          <a:p>
            <a:pPr algn="ctr"/>
            <a:endParaRPr lang="pl-PL" altLang="pl-PL" sz="2800" b="1" dirty="0">
              <a:effectLst>
                <a:outerShdw blurRad="38100" dist="38100" dir="2700000" algn="tl">
                  <a:srgbClr val="000000">
                    <a:alpha val="43137"/>
                  </a:srgbClr>
                </a:outerShdw>
              </a:effectLst>
              <a:latin typeface="+mn-lt"/>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9144000" cy="1143000"/>
          </a:xfrm>
          <a:ln>
            <a:noFill/>
          </a:ln>
        </p:spPr>
        <p:txBody>
          <a:bodyPr>
            <a:normAutofit/>
          </a:bodyPr>
          <a:lstStyle/>
          <a:p>
            <a:pPr algn="l"/>
            <a:r>
              <a:rPr lang="pl-PL" sz="3600" b="1" i="1" dirty="0" smtClean="0">
                <a:ln>
                  <a:solidFill>
                    <a:schemeClr val="tx1"/>
                  </a:solidFill>
                </a:ln>
                <a:solidFill>
                  <a:schemeClr val="tx2">
                    <a:lumMod val="60000"/>
                    <a:lumOff val="40000"/>
                  </a:schemeClr>
                </a:solidFill>
                <a:effectLst>
                  <a:outerShdw blurRad="50800" dist="38100" dir="8100000" algn="tr" rotWithShape="0">
                    <a:prstClr val="black">
                      <a:alpha val="40000"/>
                    </a:prstClr>
                  </a:outerShdw>
                </a:effectLst>
              </a:rPr>
              <a:t>Standard minimum</a:t>
            </a:r>
            <a:endParaRPr lang="pl-PL" sz="3600" b="1" i="1" dirty="0">
              <a:ln>
                <a:solidFill>
                  <a:schemeClr val="tx1"/>
                </a:solidFill>
              </a:ln>
              <a:solidFill>
                <a:srgbClr val="FFC000"/>
              </a:solidFill>
              <a:effectLst>
                <a:outerShdw blurRad="50800" dist="38100" dir="8100000" algn="tr" rotWithShape="0">
                  <a:prstClr val="black">
                    <a:alpha val="40000"/>
                  </a:prstClr>
                </a:outerShdw>
              </a:effectLst>
            </a:endParaRPr>
          </a:p>
        </p:txBody>
      </p:sp>
      <p:sp>
        <p:nvSpPr>
          <p:cNvPr id="2" name="Prostokąt 1"/>
          <p:cNvSpPr/>
          <p:nvPr/>
        </p:nvSpPr>
        <p:spPr>
          <a:xfrm>
            <a:off x="1475656" y="909731"/>
            <a:ext cx="6480720" cy="6324808"/>
          </a:xfrm>
          <a:prstGeom prst="rect">
            <a:avLst/>
          </a:prstGeom>
        </p:spPr>
        <p:txBody>
          <a:bodyPr wrap="square">
            <a:spAutoFit/>
          </a:bodyPr>
          <a:lstStyle/>
          <a:p>
            <a:pPr algn="just"/>
            <a:endParaRPr lang="pl-PL" dirty="0" smtClean="0"/>
          </a:p>
          <a:p>
            <a:pPr algn="ctr"/>
            <a:r>
              <a:rPr lang="pl-PL" sz="2000" dirty="0" smtClean="0"/>
              <a:t>Ocena </a:t>
            </a:r>
            <a:r>
              <a:rPr lang="pl-PL" sz="2000" dirty="0"/>
              <a:t>zgodności projektów współfinansowanych z EFS, realizowanych w trybie konkursowym i pozakonkursowym, </a:t>
            </a:r>
            <a:r>
              <a:rPr lang="pl-PL" sz="2000" dirty="0" smtClean="0"/>
              <a:t/>
            </a:r>
            <a:br>
              <a:rPr lang="pl-PL" sz="2000" dirty="0" smtClean="0"/>
            </a:br>
            <a:r>
              <a:rPr lang="pl-PL" sz="2000" dirty="0" smtClean="0"/>
              <a:t>z </a:t>
            </a:r>
            <a:r>
              <a:rPr lang="pl-PL" sz="2000" dirty="0"/>
              <a:t>zasadą równości szans kobiet i mężczyzn odbywa się na podstawie </a:t>
            </a:r>
            <a:r>
              <a:rPr lang="pl-PL" sz="2000" b="1" dirty="0"/>
              <a:t>standardu minimum</a:t>
            </a:r>
            <a:r>
              <a:rPr lang="pl-PL" sz="2000" dirty="0" smtClean="0"/>
              <a:t>.</a:t>
            </a:r>
            <a:endParaRPr lang="pl-PL" sz="2000" dirty="0"/>
          </a:p>
          <a:p>
            <a:pPr algn="ctr"/>
            <a:endParaRPr lang="pl-PL" sz="2000" dirty="0" smtClean="0"/>
          </a:p>
          <a:p>
            <a:pPr algn="ctr"/>
            <a:endParaRPr lang="pl-PL" sz="2000" dirty="0" smtClean="0"/>
          </a:p>
          <a:p>
            <a:pPr algn="ctr"/>
            <a:endParaRPr lang="pl-PL" sz="2000" dirty="0"/>
          </a:p>
          <a:p>
            <a:pPr algn="ctr"/>
            <a:r>
              <a:rPr lang="pl-PL" sz="2000" dirty="0" smtClean="0"/>
              <a:t>Standard </a:t>
            </a:r>
            <a:r>
              <a:rPr lang="pl-PL" sz="2000" dirty="0"/>
              <a:t>minimum składa się z </a:t>
            </a:r>
            <a:r>
              <a:rPr lang="pl-PL" sz="2000" b="1" dirty="0"/>
              <a:t>5 kryteriów oceny</a:t>
            </a:r>
            <a:r>
              <a:rPr lang="pl-PL" sz="2000" dirty="0"/>
              <a:t>, dotyczących charakterystyki projektu</a:t>
            </a:r>
            <a:r>
              <a:rPr lang="pl-PL" sz="2000" dirty="0" smtClean="0"/>
              <a:t>.</a:t>
            </a:r>
          </a:p>
          <a:p>
            <a:pPr algn="ctr"/>
            <a:endParaRPr lang="pl-PL" sz="2000" dirty="0" smtClean="0"/>
          </a:p>
          <a:p>
            <a:pPr algn="ctr"/>
            <a:endParaRPr lang="pl-PL" sz="2000" dirty="0"/>
          </a:p>
          <a:p>
            <a:pPr algn="ctr"/>
            <a:r>
              <a:rPr lang="pl-PL" sz="2000" dirty="0"/>
              <a:t>Maksymalna liczba punktów do uzyskania wynosi </a:t>
            </a:r>
            <a:r>
              <a:rPr lang="pl-PL" sz="2000" dirty="0" smtClean="0"/>
              <a:t>6, </a:t>
            </a:r>
            <a:r>
              <a:rPr lang="pl-PL" sz="2000" dirty="0"/>
              <a:t>ponieważ kryterium nr 2 i 3 </a:t>
            </a:r>
            <a:r>
              <a:rPr lang="pl-PL" sz="2000" dirty="0" smtClean="0"/>
              <a:t>są alternatywne. </a:t>
            </a:r>
          </a:p>
          <a:p>
            <a:endParaRPr lang="pl-PL" dirty="0"/>
          </a:p>
          <a:p>
            <a:pPr algn="just"/>
            <a:endParaRPr lang="pl-PL" dirty="0"/>
          </a:p>
          <a:p>
            <a:pPr algn="just"/>
            <a:r>
              <a:rPr lang="pl-PL" sz="1100" dirty="0"/>
              <a:t>Alternatywność tę należy rozumieć w sposób następujący: w przypadku stwierdzenia występowania barier równościowych oceniający bierze pod uwagę kryterium nr 2 w dalszej ocenie wniosku o dofinansowanie projektu (wybierając jednocześnie w kryterium nr 3 wartość „0”), zaś w przypadku braku występowania ww. barier – bierze pod uwagę kryterium nr 3 (analogicznie wybierając jednocześnie w kryterium nr 2 wartość „0”).</a:t>
            </a:r>
          </a:p>
          <a:p>
            <a:endParaRPr lang="pl-PL" dirty="0" smtClean="0"/>
          </a:p>
          <a:p>
            <a:endParaRPr lang="pl-PL" dirty="0" smtClean="0"/>
          </a:p>
        </p:txBody>
      </p:sp>
      <p:sp>
        <p:nvSpPr>
          <p:cNvPr id="8" name="Strzałka zakrzywiona w lewo 7"/>
          <p:cNvSpPr/>
          <p:nvPr/>
        </p:nvSpPr>
        <p:spPr>
          <a:xfrm flipH="1">
            <a:off x="611560" y="1772816"/>
            <a:ext cx="832148" cy="1800200"/>
          </a:xfrm>
          <a:prstGeom prst="curvedLeft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11" name="Strzałka zakrzywiona w prawo 10"/>
          <p:cNvSpPr/>
          <p:nvPr/>
        </p:nvSpPr>
        <p:spPr>
          <a:xfrm flipH="1">
            <a:off x="7956376" y="3501008"/>
            <a:ext cx="569318" cy="1224136"/>
          </a:xfrm>
          <a:prstGeom prst="curvedRightArrow">
            <a:avLst/>
          </a:prstGeom>
          <a:solidFill>
            <a:srgbClr val="B0C6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Tree>
    <p:extLst>
      <p:ext uri="{BB962C8B-B14F-4D97-AF65-F5344CB8AC3E}">
        <p14:creationId xmlns="" xmlns:p14="http://schemas.microsoft.com/office/powerpoint/2010/main" val="368499657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6"/>
          <p:cNvSpPr txBox="1">
            <a:spLocks/>
          </p:cNvSpPr>
          <p:nvPr/>
        </p:nvSpPr>
        <p:spPr>
          <a:xfrm>
            <a:off x="914400"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3600" b="1" i="1" u="none" strike="noStrike" kern="1200" cap="none" spc="0" normalizeH="0" baseline="0" noProof="0" dirty="0">
              <a:ln>
                <a:solidFill>
                  <a:schemeClr val="tx1"/>
                </a:solidFill>
              </a:ln>
              <a:solidFill>
                <a:srgbClr val="FFC000"/>
              </a:solidFill>
              <a:effectLst>
                <a:outerShdw blurRad="50800" dist="38100" dir="8100000" algn="tr" rotWithShape="0">
                  <a:prstClr val="black">
                    <a:alpha val="40000"/>
                  </a:prstClr>
                </a:outerShdw>
              </a:effectLst>
              <a:uLnTx/>
              <a:uFillTx/>
              <a:latin typeface="+mj-lt"/>
              <a:ea typeface="+mj-ea"/>
              <a:cs typeface="+mj-cs"/>
            </a:endParaRPr>
          </a:p>
        </p:txBody>
      </p:sp>
      <p:sp>
        <p:nvSpPr>
          <p:cNvPr id="7" name="pole tekstowe 6"/>
          <p:cNvSpPr txBox="1"/>
          <p:nvPr/>
        </p:nvSpPr>
        <p:spPr>
          <a:xfrm>
            <a:off x="683568" y="1628800"/>
            <a:ext cx="7704856" cy="4093428"/>
          </a:xfrm>
          <a:prstGeom prst="rect">
            <a:avLst/>
          </a:prstGeom>
          <a:noFill/>
        </p:spPr>
        <p:txBody>
          <a:bodyPr wrap="square" rtlCol="0">
            <a:spAutoFit/>
          </a:bodyPr>
          <a:lstStyle/>
          <a:p>
            <a:pPr marL="285750" lvl="0" indent="-285750" algn="just">
              <a:buFont typeface="Wingdings" panose="05000000000000000000" pitchFamily="2" charset="2"/>
              <a:buChar char="Ø"/>
            </a:pPr>
            <a:r>
              <a:rPr lang="pl-PL" sz="2000" dirty="0" smtClean="0"/>
              <a:t>Wniosek o dofinansowanie projektu </a:t>
            </a:r>
            <a:r>
              <a:rPr lang="pl-PL" sz="2000" b="1" dirty="0" smtClean="0"/>
              <a:t>nie musi uzyskać maksymalnej liczby punktów </a:t>
            </a:r>
            <a:r>
              <a:rPr lang="pl-PL" sz="2000" dirty="0" smtClean="0"/>
              <a:t>za każde kryterium standardu minimum (wymagane są co najmniej 3 punkty).</a:t>
            </a:r>
          </a:p>
          <a:p>
            <a:pPr marL="285750" lvl="0" indent="-285750" algn="just">
              <a:buFont typeface="Wingdings" panose="05000000000000000000" pitchFamily="2" charset="2"/>
              <a:buChar char="Ø"/>
            </a:pPr>
            <a:endParaRPr lang="pl-PL" sz="2000" dirty="0" smtClean="0"/>
          </a:p>
          <a:p>
            <a:pPr marL="285750" lvl="0" indent="-285750" algn="just">
              <a:buFont typeface="Wingdings" panose="05000000000000000000" pitchFamily="2" charset="2"/>
              <a:buChar char="Ø"/>
            </a:pPr>
            <a:r>
              <a:rPr lang="pl-PL" sz="2000" dirty="0" smtClean="0"/>
              <a:t>Brak </a:t>
            </a:r>
            <a:r>
              <a:rPr lang="pl-PL" sz="2000" dirty="0"/>
              <a:t>uzyskania </a:t>
            </a:r>
            <a:r>
              <a:rPr lang="pl-PL" sz="2000" b="1" dirty="0"/>
              <a:t>co najmniej 3 punktów </a:t>
            </a:r>
            <a:r>
              <a:rPr lang="pl-PL" sz="2000" dirty="0"/>
              <a:t>w standardzie minimum jest równoznaczny z odrzuceniem wniosku lub skierowaniem go do negocjacji. </a:t>
            </a:r>
            <a:endParaRPr lang="pl-PL" sz="2000" dirty="0" smtClean="0"/>
          </a:p>
          <a:p>
            <a:pPr marL="285750" lvl="0" indent="-285750" algn="just">
              <a:buFont typeface="Wingdings" panose="05000000000000000000" pitchFamily="2" charset="2"/>
              <a:buChar char="Ø"/>
            </a:pPr>
            <a:endParaRPr lang="pl-PL" sz="2000" dirty="0" smtClean="0"/>
          </a:p>
          <a:p>
            <a:pPr marL="285750" lvl="0" indent="-285750" algn="just">
              <a:buFont typeface="Wingdings" panose="05000000000000000000" pitchFamily="2" charset="2"/>
              <a:buChar char="Ø"/>
            </a:pPr>
            <a:r>
              <a:rPr lang="pl-PL" sz="2000" dirty="0" smtClean="0"/>
              <a:t>Nie </a:t>
            </a:r>
            <a:r>
              <a:rPr lang="pl-PL" sz="2000" dirty="0"/>
              <a:t>ma możliwości przyznawania części ułamkowych punktów za poszczególne kryteria w standardzie </a:t>
            </a:r>
            <a:r>
              <a:rPr lang="pl-PL" sz="2000" dirty="0" smtClean="0"/>
              <a:t>minimum.</a:t>
            </a:r>
          </a:p>
          <a:p>
            <a:pPr marL="285750" lvl="0" indent="-285750" algn="just">
              <a:buFont typeface="Wingdings" panose="05000000000000000000" pitchFamily="2" charset="2"/>
              <a:buChar char="Ø"/>
            </a:pPr>
            <a:endParaRPr lang="pl-PL" sz="2000" dirty="0" smtClean="0"/>
          </a:p>
          <a:p>
            <a:pPr marL="285750" lvl="0" indent="-285750" algn="just">
              <a:buFont typeface="Wingdings" panose="05000000000000000000" pitchFamily="2" charset="2"/>
              <a:buChar char="Ø"/>
            </a:pPr>
            <a:r>
              <a:rPr lang="pl-PL" sz="2000" dirty="0" smtClean="0"/>
              <a:t>Każde kryterium </a:t>
            </a:r>
            <a:r>
              <a:rPr lang="pl-PL" sz="2000" dirty="0"/>
              <a:t>oceny w standardzie minimum jest oceniane niezależnie od innych kryteriów oceny</a:t>
            </a:r>
            <a:r>
              <a:rPr lang="pl-PL" sz="2000" dirty="0" smtClean="0"/>
              <a:t>.</a:t>
            </a:r>
            <a:endParaRPr lang="pl-PL" sz="2000" dirty="0"/>
          </a:p>
        </p:txBody>
      </p:sp>
      <p:sp>
        <p:nvSpPr>
          <p:cNvPr id="4" name="Tytuł 6"/>
          <p:cNvSpPr txBox="1">
            <a:spLocks/>
          </p:cNvSpPr>
          <p:nvPr/>
        </p:nvSpPr>
        <p:spPr>
          <a:xfrm>
            <a:off x="0" y="0"/>
            <a:ext cx="9273208"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b="1" i="1" u="none" strike="noStrike" kern="1200" cap="none" spc="0" normalizeH="0" baseline="0" noProof="0" dirty="0" smtClean="0">
                <a:ln>
                  <a:solidFill>
                    <a:schemeClr val="tx1"/>
                  </a:solidFill>
                </a:ln>
                <a:solidFill>
                  <a:schemeClr val="tx2">
                    <a:lumMod val="60000"/>
                    <a:lumOff val="40000"/>
                  </a:schemeClr>
                </a:solidFill>
                <a:effectLst>
                  <a:outerShdw blurRad="50800" dist="38100" dir="8100000" algn="tr" rotWithShape="0">
                    <a:prstClr val="black">
                      <a:alpha val="40000"/>
                    </a:prstClr>
                  </a:outerShdw>
                </a:effectLst>
                <a:uLnTx/>
                <a:uFillTx/>
                <a:latin typeface="+mj-lt"/>
                <a:ea typeface="+mj-ea"/>
                <a:cs typeface="+mj-cs"/>
              </a:rPr>
              <a:t>Standard minimum</a:t>
            </a:r>
            <a:endParaRPr kumimoji="0" lang="pl-PL" sz="3600" b="1" i="1" u="none" strike="noStrike" kern="1200" cap="none" spc="0" normalizeH="0" baseline="0" noProof="0" dirty="0">
              <a:ln>
                <a:solidFill>
                  <a:schemeClr val="tx1"/>
                </a:solidFill>
              </a:ln>
              <a:solidFill>
                <a:srgbClr val="FFC000"/>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rostokąt zaokrąglony 17"/>
          <p:cNvSpPr/>
          <p:nvPr/>
        </p:nvSpPr>
        <p:spPr>
          <a:xfrm>
            <a:off x="4996460" y="2256007"/>
            <a:ext cx="3816424" cy="1947727"/>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zaokrąglony 12"/>
          <p:cNvSpPr/>
          <p:nvPr/>
        </p:nvSpPr>
        <p:spPr>
          <a:xfrm>
            <a:off x="359718" y="2256008"/>
            <a:ext cx="3816424" cy="1947727"/>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p:cNvSpPr txBox="1"/>
          <p:nvPr/>
        </p:nvSpPr>
        <p:spPr>
          <a:xfrm>
            <a:off x="2412430" y="5712616"/>
            <a:ext cx="431800" cy="287337"/>
          </a:xfrm>
          <a:prstGeom prst="rect">
            <a:avLst/>
          </a:prstGeom>
          <a:noFill/>
        </p:spPr>
        <p:txBody>
          <a:bodyPr>
            <a:normAutofit fontScale="85000" lnSpcReduction="20000"/>
          </a:bodyPr>
          <a:lstStyle/>
          <a:p>
            <a:pPr eaLnBrk="1" hangingPunct="1">
              <a:defRPr/>
            </a:pPr>
            <a:endParaRPr lang="pl-PL" b="1" dirty="0"/>
          </a:p>
        </p:txBody>
      </p:sp>
      <p:sp>
        <p:nvSpPr>
          <p:cNvPr id="4101" name="pole tekstowe 6"/>
          <p:cNvSpPr txBox="1">
            <a:spLocks noChangeArrowheads="1"/>
          </p:cNvSpPr>
          <p:nvPr/>
        </p:nvSpPr>
        <p:spPr bwMode="auto">
          <a:xfrm>
            <a:off x="971600" y="4704280"/>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860032" y="4704280"/>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483768" y="-92872"/>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8229600" cy="1143000"/>
          </a:xfrm>
          <a:ln>
            <a:noFill/>
          </a:ln>
        </p:spPr>
        <p:txBody>
          <a:bodyPr>
            <a:normAutofit/>
          </a:bodyPr>
          <a:lstStyle/>
          <a:p>
            <a:pPr algn="l"/>
            <a:r>
              <a:rPr lang="pl-PL" sz="3600" b="1" i="1" dirty="0" smtClean="0">
                <a:ln>
                  <a:solidFill>
                    <a:schemeClr val="tx1"/>
                  </a:solidFill>
                </a:ln>
                <a:solidFill>
                  <a:schemeClr val="tx2">
                    <a:lumMod val="60000"/>
                    <a:lumOff val="40000"/>
                  </a:schemeClr>
                </a:solidFill>
                <a:effectLst>
                  <a:outerShdw blurRad="50800" dist="38100" dir="8100000" algn="tr" rotWithShape="0">
                    <a:prstClr val="black">
                      <a:alpha val="40000"/>
                    </a:prstClr>
                  </a:outerShdw>
                </a:effectLst>
              </a:rPr>
              <a:t>Wyjątki</a:t>
            </a:r>
            <a:endParaRPr lang="pl-PL" sz="3600" b="1" i="1" dirty="0">
              <a:ln>
                <a:solidFill>
                  <a:schemeClr val="tx1"/>
                </a:solidFill>
              </a:ln>
              <a:solidFill>
                <a:schemeClr val="tx2">
                  <a:lumMod val="60000"/>
                  <a:lumOff val="40000"/>
                </a:schemeClr>
              </a:solidFill>
              <a:effectLst>
                <a:outerShdw blurRad="50800" dist="38100" dir="8100000" algn="tr" rotWithShape="0">
                  <a:prstClr val="black">
                    <a:alpha val="40000"/>
                  </a:prstClr>
                </a:outerShdw>
              </a:effectLst>
            </a:endParaRPr>
          </a:p>
        </p:txBody>
      </p:sp>
      <p:sp>
        <p:nvSpPr>
          <p:cNvPr id="2" name="pole tekstowe 1"/>
          <p:cNvSpPr txBox="1"/>
          <p:nvPr/>
        </p:nvSpPr>
        <p:spPr>
          <a:xfrm>
            <a:off x="359718" y="1340768"/>
            <a:ext cx="8438308" cy="4985980"/>
          </a:xfrm>
          <a:prstGeom prst="rect">
            <a:avLst/>
          </a:prstGeom>
          <a:noFill/>
        </p:spPr>
        <p:txBody>
          <a:bodyPr wrap="square" rtlCol="0">
            <a:spAutoFit/>
          </a:bodyPr>
          <a:lstStyle/>
          <a:p>
            <a:pPr algn="ctr"/>
            <a:r>
              <a:rPr lang="pl-PL" sz="2400" dirty="0"/>
              <a:t>Wyjątki stanowią projekty, w których niestosowanie </a:t>
            </a:r>
            <a:endParaRPr lang="pl-PL" sz="2400" dirty="0" smtClean="0"/>
          </a:p>
          <a:p>
            <a:pPr algn="ctr"/>
            <a:r>
              <a:rPr lang="pl-PL" sz="2400" dirty="0" smtClean="0"/>
              <a:t>standardu </a:t>
            </a:r>
            <a:r>
              <a:rPr lang="pl-PL" sz="2400" dirty="0"/>
              <a:t>minimum wynika z:</a:t>
            </a:r>
          </a:p>
          <a:p>
            <a:pPr algn="just"/>
            <a:endParaRPr lang="pl-PL" dirty="0"/>
          </a:p>
          <a:p>
            <a:pPr algn="just"/>
            <a:endParaRPr lang="pl-PL" dirty="0" smtClean="0"/>
          </a:p>
          <a:p>
            <a:pPr algn="just"/>
            <a:endParaRPr lang="pl-PL" dirty="0"/>
          </a:p>
          <a:p>
            <a:pPr algn="just"/>
            <a:endParaRPr lang="pl-PL" dirty="0"/>
          </a:p>
          <a:p>
            <a:pPr algn="just"/>
            <a:endParaRPr lang="pl-PL" dirty="0" smtClean="0"/>
          </a:p>
          <a:p>
            <a:pPr algn="just"/>
            <a:endParaRPr lang="pl-PL" dirty="0" smtClean="0"/>
          </a:p>
          <a:p>
            <a:pPr algn="just"/>
            <a:endParaRPr lang="pl-PL" dirty="0"/>
          </a:p>
          <a:p>
            <a:pPr algn="just"/>
            <a:endParaRPr lang="pl-PL" dirty="0" smtClean="0"/>
          </a:p>
          <a:p>
            <a:pPr algn="just"/>
            <a:endParaRPr lang="pl-PL" dirty="0" smtClean="0"/>
          </a:p>
          <a:p>
            <a:pPr algn="just"/>
            <a:endParaRPr lang="pl-PL" dirty="0"/>
          </a:p>
          <a:p>
            <a:pPr algn="just"/>
            <a:r>
              <a:rPr lang="pl-PL" u="sng" dirty="0" smtClean="0"/>
              <a:t>Zaleca się </a:t>
            </a:r>
            <a:r>
              <a:rPr lang="pl-PL" dirty="0" smtClean="0"/>
              <a:t>aby w przypadku projektów, które należą do wyjątków, również zaplanować działania zapewniające przestrzeganie zasady równości szans kobiet i mężczyzn – pomimo, iż nie będą one przedmiotem oceny za pomocą kryteriów oceny ze standardu minimum.</a:t>
            </a:r>
          </a:p>
          <a:p>
            <a:endParaRPr lang="pl-PL" dirty="0"/>
          </a:p>
        </p:txBody>
      </p:sp>
      <p:sp>
        <p:nvSpPr>
          <p:cNvPr id="3" name="pole tekstowe 2"/>
          <p:cNvSpPr txBox="1"/>
          <p:nvPr/>
        </p:nvSpPr>
        <p:spPr>
          <a:xfrm>
            <a:off x="577972" y="2449409"/>
            <a:ext cx="3345956" cy="1415772"/>
          </a:xfrm>
          <a:prstGeom prst="rect">
            <a:avLst/>
          </a:prstGeom>
          <a:noFill/>
        </p:spPr>
        <p:txBody>
          <a:bodyPr wrap="square" rtlCol="0">
            <a:spAutoFit/>
          </a:bodyPr>
          <a:lstStyle/>
          <a:p>
            <a:pPr algn="ctr"/>
            <a:r>
              <a:rPr lang="pl-PL" u="sng" dirty="0"/>
              <a:t>profilu działalności </a:t>
            </a:r>
            <a:r>
              <a:rPr lang="pl-PL" dirty="0"/>
              <a:t>wnioskodawców ze względu na ograniczenia statutowe </a:t>
            </a:r>
            <a:r>
              <a:rPr lang="pl-PL" dirty="0" smtClean="0"/>
              <a:t/>
            </a:r>
            <a:br>
              <a:rPr lang="pl-PL" dirty="0" smtClean="0"/>
            </a:br>
            <a:endParaRPr lang="pl-PL" sz="1400" dirty="0"/>
          </a:p>
          <a:p>
            <a:endParaRPr lang="pl-PL" dirty="0"/>
          </a:p>
        </p:txBody>
      </p:sp>
      <p:sp>
        <p:nvSpPr>
          <p:cNvPr id="4" name="pole tekstowe 3"/>
          <p:cNvSpPr txBox="1"/>
          <p:nvPr/>
        </p:nvSpPr>
        <p:spPr>
          <a:xfrm>
            <a:off x="5140476" y="2449409"/>
            <a:ext cx="3528391" cy="1138773"/>
          </a:xfrm>
          <a:prstGeom prst="rect">
            <a:avLst/>
          </a:prstGeom>
          <a:noFill/>
        </p:spPr>
        <p:txBody>
          <a:bodyPr wrap="square" rtlCol="0">
            <a:spAutoFit/>
          </a:bodyPr>
          <a:lstStyle/>
          <a:p>
            <a:pPr algn="ctr"/>
            <a:r>
              <a:rPr lang="pl-PL" u="sng" dirty="0"/>
              <a:t>zamkniętej </a:t>
            </a:r>
            <a:r>
              <a:rPr lang="pl-PL" u="sng" dirty="0" smtClean="0"/>
              <a:t>rekrutacji</a:t>
            </a:r>
            <a:br>
              <a:rPr lang="pl-PL" u="sng" dirty="0" smtClean="0"/>
            </a:br>
            <a:endParaRPr lang="pl-PL" sz="1400" dirty="0">
              <a:solidFill>
                <a:srgbClr val="C00000"/>
              </a:solidFill>
            </a:endParaRPr>
          </a:p>
          <a:p>
            <a:endParaRPr lang="pl-PL" dirty="0" smtClean="0"/>
          </a:p>
          <a:p>
            <a:endParaRPr lang="pl-PL" dirty="0"/>
          </a:p>
        </p:txBody>
      </p:sp>
    </p:spTree>
    <p:extLst>
      <p:ext uri="{BB962C8B-B14F-4D97-AF65-F5344CB8AC3E}">
        <p14:creationId xmlns="" xmlns:p14="http://schemas.microsoft.com/office/powerpoint/2010/main" val="17665604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agięty narożnik 14"/>
          <p:cNvSpPr/>
          <p:nvPr/>
        </p:nvSpPr>
        <p:spPr>
          <a:xfrm>
            <a:off x="572344" y="1268760"/>
            <a:ext cx="7943549" cy="5256584"/>
          </a:xfrm>
          <a:prstGeom prst="foldedCorner">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8229600" cy="1143000"/>
          </a:xfrm>
          <a:ln>
            <a:noFill/>
          </a:ln>
        </p:spPr>
        <p:txBody>
          <a:bodyPr>
            <a:normAutofit/>
          </a:bodyPr>
          <a:lstStyle/>
          <a:p>
            <a:pPr algn="l"/>
            <a:r>
              <a:rPr lang="pl-PL" sz="3600" b="1" i="1" dirty="0" smtClean="0">
                <a:ln>
                  <a:solidFill>
                    <a:schemeClr val="tx1"/>
                  </a:solidFill>
                </a:ln>
                <a:solidFill>
                  <a:schemeClr val="tx2">
                    <a:lumMod val="60000"/>
                    <a:lumOff val="40000"/>
                  </a:schemeClr>
                </a:solidFill>
                <a:effectLst>
                  <a:outerShdw blurRad="50800" dist="38100" dir="8100000" algn="tr" rotWithShape="0">
                    <a:prstClr val="black">
                      <a:alpha val="40000"/>
                    </a:prstClr>
                  </a:outerShdw>
                </a:effectLst>
              </a:rPr>
              <a:t>Kryteria</a:t>
            </a:r>
            <a:endParaRPr lang="pl-PL" sz="3600" b="1" i="1" dirty="0">
              <a:ln>
                <a:solidFill>
                  <a:schemeClr val="tx1"/>
                </a:solidFill>
              </a:ln>
              <a:solidFill>
                <a:schemeClr val="tx2">
                  <a:lumMod val="60000"/>
                  <a:lumOff val="40000"/>
                </a:schemeClr>
              </a:solidFill>
              <a:effectLst>
                <a:outerShdw blurRad="50800" dist="38100" dir="8100000" algn="tr" rotWithShape="0">
                  <a:prstClr val="black">
                    <a:alpha val="40000"/>
                  </a:prstClr>
                </a:outerShdw>
              </a:effectLst>
            </a:endParaRPr>
          </a:p>
        </p:txBody>
      </p:sp>
      <p:sp>
        <p:nvSpPr>
          <p:cNvPr id="2" name="pole tekstowe 1"/>
          <p:cNvSpPr txBox="1"/>
          <p:nvPr/>
        </p:nvSpPr>
        <p:spPr>
          <a:xfrm>
            <a:off x="683568" y="1268760"/>
            <a:ext cx="7704856" cy="4708981"/>
          </a:xfrm>
          <a:prstGeom prst="rect">
            <a:avLst/>
          </a:prstGeom>
          <a:noFill/>
        </p:spPr>
        <p:txBody>
          <a:bodyPr wrap="square" rtlCol="0">
            <a:spAutoFit/>
          </a:bodyPr>
          <a:lstStyle/>
          <a:p>
            <a:pPr algn="just"/>
            <a:endParaRPr lang="pl-PL" dirty="0"/>
          </a:p>
          <a:p>
            <a:pPr algn="just"/>
            <a:r>
              <a:rPr lang="pl-PL" sz="2000" dirty="0"/>
              <a:t>Zasada równości szans kobiet i mężczyzn nie polega na automatycznym </a:t>
            </a:r>
            <a:r>
              <a:rPr lang="pl-PL" sz="2000" dirty="0" smtClean="0"/>
              <a:t>objęciu wsparciem </a:t>
            </a:r>
            <a:r>
              <a:rPr lang="pl-PL" sz="2000" dirty="0"/>
              <a:t>50% </a:t>
            </a:r>
            <a:r>
              <a:rPr lang="pl-PL" sz="2000" dirty="0" smtClean="0"/>
              <a:t>dziewczynek </a:t>
            </a:r>
            <a:r>
              <a:rPr lang="pl-PL" sz="2000" dirty="0"/>
              <a:t>i 50% </a:t>
            </a:r>
            <a:r>
              <a:rPr lang="pl-PL" sz="2000" dirty="0" smtClean="0"/>
              <a:t>chłopców </a:t>
            </a:r>
            <a:r>
              <a:rPr lang="pl-PL" sz="2000" dirty="0"/>
              <a:t>w projekcie, ale na </a:t>
            </a:r>
            <a:r>
              <a:rPr lang="pl-PL" sz="2000" b="1" dirty="0"/>
              <a:t>odwzorowaniu</a:t>
            </a:r>
            <a:r>
              <a:rPr lang="pl-PL" sz="2000" dirty="0"/>
              <a:t> </a:t>
            </a:r>
            <a:r>
              <a:rPr lang="pl-PL" sz="2000" dirty="0" smtClean="0"/>
              <a:t>istniejących proporcji </a:t>
            </a:r>
            <a:r>
              <a:rPr lang="pl-PL" sz="2000" dirty="0"/>
              <a:t>płci w danym obszarze </a:t>
            </a:r>
            <a:r>
              <a:rPr lang="pl-PL" sz="2000" b="1" dirty="0"/>
              <a:t>lub zwiększaniu </a:t>
            </a:r>
            <a:r>
              <a:rPr lang="pl-PL" sz="2000" dirty="0"/>
              <a:t>we wsparciu udziału </a:t>
            </a:r>
            <a:r>
              <a:rPr lang="pl-PL" sz="2000" dirty="0" smtClean="0"/>
              <a:t>grupy </a:t>
            </a:r>
            <a:r>
              <a:rPr lang="pl-PL" sz="2000" u="sng" dirty="0" smtClean="0"/>
              <a:t>niedoreprezentowanej</a:t>
            </a:r>
            <a:r>
              <a:rPr lang="pl-PL" sz="2000" u="sng" dirty="0"/>
              <a:t>. </a:t>
            </a:r>
            <a:endParaRPr lang="pl-PL" sz="2000" u="sng" dirty="0" smtClean="0"/>
          </a:p>
          <a:p>
            <a:pPr algn="just"/>
            <a:endParaRPr lang="pl-PL" sz="2000" dirty="0" smtClean="0"/>
          </a:p>
          <a:p>
            <a:pPr algn="just"/>
            <a:r>
              <a:rPr lang="pl-PL" sz="2000" dirty="0" smtClean="0"/>
              <a:t>Możliwe są </a:t>
            </a:r>
            <a:r>
              <a:rPr lang="pl-PL" sz="2000" dirty="0"/>
              <a:t>przypadki, w których proporcja 50/50 </a:t>
            </a:r>
            <a:r>
              <a:rPr lang="pl-PL" sz="2000" dirty="0" smtClean="0"/>
              <a:t>wynika z </a:t>
            </a:r>
            <a:r>
              <a:rPr lang="pl-PL" sz="2000" dirty="0"/>
              <a:t>sytuacji </a:t>
            </a:r>
            <a:r>
              <a:rPr lang="pl-PL" sz="2000" dirty="0" smtClean="0"/>
              <a:t>dziewczynek i chłopców </a:t>
            </a:r>
            <a:r>
              <a:rPr lang="pl-PL" sz="2000" dirty="0"/>
              <a:t>i stanowi proporcję prawidłową </a:t>
            </a:r>
            <a:r>
              <a:rPr lang="pl-PL" sz="2000" dirty="0" smtClean="0"/>
              <a:t>z perspektywy równości szans kobiet i </a:t>
            </a:r>
            <a:r>
              <a:rPr lang="pl-PL" sz="2000" dirty="0"/>
              <a:t>mężczyzn</a:t>
            </a:r>
            <a:r>
              <a:rPr lang="pl-PL" sz="2000" dirty="0" smtClean="0"/>
              <a:t>.</a:t>
            </a:r>
          </a:p>
          <a:p>
            <a:pPr algn="just"/>
            <a:endParaRPr lang="pl-PL" sz="2000" dirty="0" smtClean="0"/>
          </a:p>
          <a:p>
            <a:pPr algn="just"/>
            <a:r>
              <a:rPr lang="pl-PL" sz="2000" dirty="0" smtClean="0"/>
              <a:t>Liczba dziewczynek i chłopców w wieku przedszkolnym na terenie realizacji projektu:</a:t>
            </a:r>
          </a:p>
          <a:p>
            <a:pPr algn="just"/>
            <a:endParaRPr lang="pl-PL" sz="2000" dirty="0" smtClean="0"/>
          </a:p>
          <a:p>
            <a:pPr algn="ctr">
              <a:buFont typeface="Wingdings" pitchFamily="2" charset="2"/>
              <a:buChar char="ü"/>
            </a:pPr>
            <a:r>
              <a:rPr lang="pl-PL" sz="2400" dirty="0" smtClean="0">
                <a:solidFill>
                  <a:srgbClr val="009900"/>
                </a:solidFill>
                <a:effectLst>
                  <a:outerShdw blurRad="38100" dist="38100" dir="2700000" algn="tl">
                    <a:srgbClr val="000000">
                      <a:alpha val="43137"/>
                    </a:srgbClr>
                  </a:outerShdw>
                </a:effectLst>
              </a:rPr>
              <a:t> fakt demograficzny	     </a:t>
            </a:r>
            <a:r>
              <a:rPr lang="pl-PL" sz="2400" strike="sngStrike" dirty="0" smtClean="0">
                <a:solidFill>
                  <a:srgbClr val="C00000"/>
                </a:solidFill>
                <a:effectLst>
                  <a:outerShdw blurRad="38100" dist="38100" dir="2700000" algn="tl">
                    <a:srgbClr val="000000">
                      <a:alpha val="43137"/>
                    </a:srgbClr>
                  </a:outerShdw>
                </a:effectLst>
              </a:rPr>
              <a:t>x nierówność płci</a:t>
            </a:r>
            <a:endParaRPr lang="pl-PL" sz="2400" strike="sngStrike" dirty="0">
              <a:solidFill>
                <a:srgbClr val="C00000"/>
              </a:solidFill>
              <a:effectLst>
                <a:outerShdw blurRad="38100" dist="38100" dir="2700000" algn="tl">
                  <a:srgbClr val="000000">
                    <a:alpha val="43137"/>
                  </a:srgbClr>
                </a:outerShdw>
              </a:effectLst>
            </a:endParaRPr>
          </a:p>
          <a:p>
            <a:endParaRPr lang="pl-PL"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8"/>
          <p:cNvSpPr txBox="1">
            <a:spLocks/>
          </p:cNvSpPr>
          <p:nvPr/>
        </p:nvSpPr>
        <p:spPr>
          <a:xfrm>
            <a:off x="251520" y="1052736"/>
            <a:ext cx="8784976" cy="5616624"/>
          </a:xfrm>
          <a:prstGeom prst="rect">
            <a:avLst/>
          </a:prstGeom>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16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pl-PL" sz="18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pl-PL" sz="18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pl-PL"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4" name="Tytuł 6"/>
          <p:cNvSpPr txBox="1">
            <a:spLocks/>
          </p:cNvSpPr>
          <p:nvPr/>
        </p:nvSpPr>
        <p:spPr>
          <a:xfrm>
            <a:off x="0" y="0"/>
            <a:ext cx="8229600" cy="1143000"/>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l-PL" sz="3600" b="1" i="1" dirty="0" smtClean="0">
                <a:ln>
                  <a:solidFill>
                    <a:schemeClr val="tx1"/>
                  </a:solidFill>
                </a:ln>
                <a:solidFill>
                  <a:schemeClr val="tx2">
                    <a:lumMod val="60000"/>
                    <a:lumOff val="40000"/>
                  </a:schemeClr>
                </a:solidFill>
                <a:effectLst>
                  <a:outerShdw blurRad="50800" dist="38100" dir="8100000" algn="tr" rotWithShape="0">
                    <a:prstClr val="black">
                      <a:alpha val="40000"/>
                    </a:prstClr>
                  </a:outerShdw>
                </a:effectLst>
                <a:latin typeface="+mj-lt"/>
                <a:ea typeface="+mj-ea"/>
                <a:cs typeface="+mj-cs"/>
              </a:rPr>
              <a:t>Punktacja</a:t>
            </a:r>
            <a:endParaRPr kumimoji="0" lang="pl-PL" sz="3600" b="1" i="1" u="none" strike="noStrike" kern="1200" cap="none" spc="0" normalizeH="0" baseline="0" noProof="0" dirty="0">
              <a:ln>
                <a:solidFill>
                  <a:schemeClr val="tx1"/>
                </a:solidFill>
              </a:ln>
              <a:solidFill>
                <a:schemeClr val="tx2">
                  <a:lumMod val="60000"/>
                  <a:lumOff val="40000"/>
                </a:schemeClr>
              </a:solidFill>
              <a:effectLst>
                <a:outerShdw blurRad="50800" dist="38100" dir="8100000" algn="tr" rotWithShape="0">
                  <a:prstClr val="black">
                    <a:alpha val="40000"/>
                  </a:prstClr>
                </a:outerShdw>
              </a:effectLst>
              <a:uLnTx/>
              <a:uFillTx/>
              <a:latin typeface="+mj-lt"/>
              <a:ea typeface="+mj-ea"/>
              <a:cs typeface="+mj-cs"/>
            </a:endParaRPr>
          </a:p>
        </p:txBody>
      </p:sp>
      <p:sp>
        <p:nvSpPr>
          <p:cNvPr id="5" name="pole tekstowe 4"/>
          <p:cNvSpPr txBox="1"/>
          <p:nvPr/>
        </p:nvSpPr>
        <p:spPr>
          <a:xfrm>
            <a:off x="395536" y="1321891"/>
            <a:ext cx="8183760" cy="4247317"/>
          </a:xfrm>
          <a:prstGeom prst="rect">
            <a:avLst/>
          </a:prstGeom>
          <a:noFill/>
        </p:spPr>
        <p:txBody>
          <a:bodyPr wrap="square" rtlCol="0">
            <a:spAutoFit/>
          </a:bodyPr>
          <a:lstStyle/>
          <a:p>
            <a:pPr algn="just"/>
            <a:r>
              <a:rPr lang="pl-PL" b="1" dirty="0"/>
              <a:t>0 punktów </a:t>
            </a:r>
            <a:r>
              <a:rPr lang="pl-PL" dirty="0"/>
              <a:t>- we wniosku o dofinansowanie projektu nie ma wskazanych żadnych informacji pozwalających na przyznanie 1 lub więcej punktów w danym kryterium oceny lub informacje wskazują, że projekt będzie prowadzić </a:t>
            </a:r>
            <a:r>
              <a:rPr lang="pl-PL" dirty="0" smtClean="0"/>
              <a:t>do dyskryminacji ze </a:t>
            </a:r>
            <a:r>
              <a:rPr lang="pl-PL" dirty="0"/>
              <a:t>względu na płeć.</a:t>
            </a:r>
          </a:p>
          <a:p>
            <a:pPr algn="just"/>
            <a:endParaRPr lang="pl-PL" dirty="0"/>
          </a:p>
          <a:p>
            <a:pPr algn="just"/>
            <a:r>
              <a:rPr lang="pl-PL" b="1" dirty="0"/>
              <a:t>1 punkt </a:t>
            </a:r>
            <a:r>
              <a:rPr lang="pl-PL" dirty="0"/>
              <a:t>- kwestie związane z zakresem danego kryterium w standardzie minimum zostały uwzględnione przynajmniej częściowo lub nie są w pełni trafnie </a:t>
            </a:r>
            <a:r>
              <a:rPr lang="pl-PL" dirty="0" smtClean="0"/>
              <a:t>dobrane </a:t>
            </a:r>
            <a:br>
              <a:rPr lang="pl-PL" dirty="0" smtClean="0"/>
            </a:br>
            <a:r>
              <a:rPr lang="pl-PL" dirty="0" smtClean="0"/>
              <a:t>w </a:t>
            </a:r>
            <a:r>
              <a:rPr lang="pl-PL" dirty="0"/>
              <a:t>zakresie kryterium 2, 3 i 4. W przypadku kryterium 1 i 5 przyznanie 1 punktu oznacza, że kwestie związane z zakresem danego kryterium w standardzie minimum zostały uwzględnione wyczerpująco, trafnie lub w sposób możliwie pełny, biorąc pod uwagę charakterystykę danego projektu.</a:t>
            </a:r>
          </a:p>
          <a:p>
            <a:pPr algn="just"/>
            <a:endParaRPr lang="pl-PL" dirty="0"/>
          </a:p>
          <a:p>
            <a:pPr algn="just"/>
            <a:r>
              <a:rPr lang="pl-PL" b="1" dirty="0"/>
              <a:t>2 punkty </a:t>
            </a:r>
            <a:r>
              <a:rPr lang="pl-PL" dirty="0"/>
              <a:t>(nie dotyczy kryterium 1 i 5) - kwestie związane z zakresem danego kryterium w standardzie minimum zostały uwzględnione wyczerpująco, </a:t>
            </a:r>
            <a:r>
              <a:rPr lang="pl-PL" dirty="0" smtClean="0"/>
              <a:t>trafnie lub </a:t>
            </a:r>
            <a:br>
              <a:rPr lang="pl-PL" dirty="0" smtClean="0"/>
            </a:br>
            <a:r>
              <a:rPr lang="pl-PL" dirty="0" smtClean="0"/>
              <a:t>w </a:t>
            </a:r>
            <a:r>
              <a:rPr lang="pl-PL" dirty="0"/>
              <a:t>sposób możliwie pełny, biorąc pod uwagę charakterystykę danego projektu</a:t>
            </a:r>
            <a:r>
              <a:rPr lang="pl-PL" dirty="0" smtClean="0"/>
              <a:t>.</a:t>
            </a:r>
            <a:endParaRPr lang="pl-P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aśnienie ze strzałką w dół 1"/>
          <p:cNvSpPr/>
          <p:nvPr/>
        </p:nvSpPr>
        <p:spPr>
          <a:xfrm>
            <a:off x="288032" y="1196752"/>
            <a:ext cx="8604448" cy="2376264"/>
          </a:xfrm>
          <a:prstGeom prst="downArrowCallo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316096" y="1412776"/>
            <a:ext cx="8576384" cy="4536504"/>
          </a:xfrm>
          <a:prstGeom prst="rect">
            <a:avLst/>
          </a:prstGeom>
          <a:noFill/>
          <a:ln w="9525">
            <a:noFill/>
            <a:miter lim="800000"/>
            <a:headEnd/>
            <a:tailEnd/>
          </a:ln>
        </p:spPr>
        <p:txBody>
          <a:bodyPr/>
          <a:lstStyle/>
          <a:p>
            <a:pPr marL="342900" lvl="0" indent="-342900" algn="just">
              <a:spcBef>
                <a:spcPct val="20000"/>
              </a:spcBef>
              <a:buFont typeface="+mj-lt"/>
              <a:buAutoNum type="arabicPeriod"/>
            </a:pPr>
            <a:r>
              <a:rPr lang="pl-PL" b="1" dirty="0" smtClean="0">
                <a:solidFill>
                  <a:prstClr val="black"/>
                </a:solidFill>
              </a:rPr>
              <a:t>WE </a:t>
            </a:r>
            <a:r>
              <a:rPr lang="pl-PL" b="1" dirty="0">
                <a:solidFill>
                  <a:prstClr val="black"/>
                </a:solidFill>
              </a:rPr>
              <a:t>WNIOSKU O DOFINANSOWANIE PROJEKTU PODANO INFORMACJE, KTÓRE POTWIERDZAJĄ ISTNIENIE (ALBO BRAK ISTNIENIA) BARIER RÓWNOŚCIOWYCH </a:t>
            </a:r>
            <a:r>
              <a:rPr lang="pl-PL" b="1" dirty="0" smtClean="0">
                <a:solidFill>
                  <a:prstClr val="black"/>
                </a:solidFill>
              </a:rPr>
              <a:t/>
            </a:r>
            <a:br>
              <a:rPr lang="pl-PL" b="1" dirty="0" smtClean="0">
                <a:solidFill>
                  <a:prstClr val="black"/>
                </a:solidFill>
              </a:rPr>
            </a:br>
            <a:r>
              <a:rPr lang="pl-PL" b="1" dirty="0" smtClean="0">
                <a:solidFill>
                  <a:prstClr val="black"/>
                </a:solidFill>
              </a:rPr>
              <a:t>W </a:t>
            </a:r>
            <a:r>
              <a:rPr lang="pl-PL" b="1" dirty="0">
                <a:solidFill>
                  <a:prstClr val="black"/>
                </a:solidFill>
              </a:rPr>
              <a:t>OBSZARZE TEMATYCZNYM INTERWENCJI I/LUB ZASIĘGU ODDZIAŁYWANIA </a:t>
            </a:r>
            <a:r>
              <a:rPr lang="pl-PL" b="1" dirty="0" smtClean="0">
                <a:solidFill>
                  <a:prstClr val="black"/>
                </a:solidFill>
              </a:rPr>
              <a:t>PROJEKTU.</a:t>
            </a:r>
          </a:p>
          <a:p>
            <a:pPr marL="342900" lvl="0" indent="-342900" algn="just">
              <a:spcBef>
                <a:spcPct val="20000"/>
              </a:spcBef>
              <a:buFont typeface="+mj-lt"/>
              <a:buAutoNum type="arabicPeriod"/>
            </a:pPr>
            <a:endParaRPr lang="pl-PL" b="1" dirty="0">
              <a:solidFill>
                <a:prstClr val="black"/>
              </a:solidFill>
            </a:endParaRPr>
          </a:p>
          <a:p>
            <a:pPr marL="342900" lvl="0" indent="-342900" algn="just">
              <a:spcBef>
                <a:spcPct val="20000"/>
              </a:spcBef>
              <a:buFont typeface="+mj-lt"/>
              <a:buAutoNum type="arabicPeriod"/>
            </a:pPr>
            <a:endParaRPr lang="pl-PL" b="1" dirty="0" smtClean="0">
              <a:solidFill>
                <a:prstClr val="black"/>
              </a:solidFill>
            </a:endParaRPr>
          </a:p>
          <a:p>
            <a:pPr lvl="0">
              <a:spcBef>
                <a:spcPct val="20000"/>
              </a:spcBef>
            </a:pPr>
            <a:endParaRPr lang="pl-PL" dirty="0">
              <a:solidFill>
                <a:prstClr val="black"/>
              </a:solidFill>
            </a:endParaRPr>
          </a:p>
          <a:p>
            <a:pPr lvl="0" algn="just">
              <a:spcBef>
                <a:spcPct val="20000"/>
              </a:spcBef>
            </a:pPr>
            <a:r>
              <a:rPr lang="pl-PL" dirty="0">
                <a:solidFill>
                  <a:prstClr val="black"/>
                </a:solidFill>
              </a:rPr>
              <a:t>Do przedstawienia informacji wskazujących </a:t>
            </a:r>
            <a:r>
              <a:rPr lang="pl-PL" dirty="0" smtClean="0">
                <a:solidFill>
                  <a:prstClr val="black"/>
                </a:solidFill>
              </a:rPr>
              <a:t>na istnienie </a:t>
            </a:r>
            <a:r>
              <a:rPr lang="pl-PL" dirty="0">
                <a:solidFill>
                  <a:prstClr val="black"/>
                </a:solidFill>
              </a:rPr>
              <a:t>barier równościowych lub ich </a:t>
            </a:r>
            <a:r>
              <a:rPr lang="pl-PL" dirty="0" smtClean="0">
                <a:solidFill>
                  <a:prstClr val="black"/>
                </a:solidFill>
              </a:rPr>
              <a:t>brak </a:t>
            </a:r>
            <a:r>
              <a:rPr lang="pl-PL" dirty="0">
                <a:solidFill>
                  <a:prstClr val="black"/>
                </a:solidFill>
              </a:rPr>
              <a:t>należy użyć danych jakościowych i/lub ilościowych w podziale na płeć w obszarze tematycznym interwencji i/lub zasięgu oddziaływania projektu</a:t>
            </a:r>
            <a:r>
              <a:rPr lang="pl-PL" dirty="0" smtClean="0">
                <a:solidFill>
                  <a:prstClr val="black"/>
                </a:solidFill>
              </a:rPr>
              <a:t>.</a:t>
            </a:r>
          </a:p>
          <a:p>
            <a:pPr lvl="0">
              <a:spcBef>
                <a:spcPct val="20000"/>
              </a:spcBef>
            </a:pPr>
            <a:endParaRPr lang="pl-PL" i="1" dirty="0" smtClean="0">
              <a:solidFill>
                <a:prstClr val="black"/>
              </a:solidFill>
            </a:endParaRPr>
          </a:p>
          <a:p>
            <a:pPr lvl="0">
              <a:spcBef>
                <a:spcPct val="20000"/>
              </a:spcBef>
            </a:pPr>
            <a:endParaRPr lang="pl-PL" i="1" dirty="0" smtClean="0">
              <a:solidFill>
                <a:prstClr val="black"/>
              </a:solidFill>
            </a:endParaRPr>
          </a:p>
          <a:p>
            <a:pPr lvl="0">
              <a:spcBef>
                <a:spcPct val="20000"/>
              </a:spcBef>
            </a:pPr>
            <a:r>
              <a:rPr lang="pl-PL" i="1" dirty="0" smtClean="0">
                <a:solidFill>
                  <a:prstClr val="black"/>
                </a:solidFill>
              </a:rPr>
              <a:t>(Maksymalna liczba punktów możliwych </a:t>
            </a:r>
          </a:p>
          <a:p>
            <a:pPr lvl="0">
              <a:spcBef>
                <a:spcPct val="20000"/>
              </a:spcBef>
            </a:pPr>
            <a:r>
              <a:rPr lang="pl-PL" i="1" dirty="0" smtClean="0">
                <a:solidFill>
                  <a:prstClr val="black"/>
                </a:solidFill>
              </a:rPr>
              <a:t>do zdobycia za spełnienie tego kryterium – 1)</a:t>
            </a:r>
            <a:r>
              <a:rPr lang="pl-PL" dirty="0" smtClean="0">
                <a:solidFill>
                  <a:prstClr val="black"/>
                </a:solidFill>
              </a:rPr>
              <a:t> </a:t>
            </a:r>
          </a:p>
          <a:p>
            <a:pPr lvl="0" algn="just">
              <a:spcBef>
                <a:spcPct val="20000"/>
              </a:spcBef>
            </a:pPr>
            <a:endParaRPr lang="pl-PL" dirty="0">
              <a:solidFill>
                <a:prstClr val="black"/>
              </a:solidFill>
            </a:endParaRPr>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7668344" cy="1143000"/>
          </a:xfrm>
          <a:ln>
            <a:noFill/>
          </a:ln>
        </p:spPr>
        <p:txBody>
          <a:bodyPr>
            <a:normAutofit/>
          </a:bodyPr>
          <a:lstStyle/>
          <a:p>
            <a:pPr algn="l"/>
            <a:r>
              <a:rPr lang="pl-PL" sz="3600" b="1" i="1" dirty="0" smtClean="0">
                <a:ln>
                  <a:solidFill>
                    <a:schemeClr val="tx1"/>
                  </a:solidFill>
                </a:ln>
                <a:solidFill>
                  <a:schemeClr val="tx2">
                    <a:lumMod val="60000"/>
                    <a:lumOff val="40000"/>
                  </a:schemeClr>
                </a:solidFill>
                <a:effectLst>
                  <a:outerShdw blurRad="50800" dist="38100" dir="8100000" algn="tr" rotWithShape="0">
                    <a:prstClr val="black">
                      <a:alpha val="40000"/>
                    </a:prstClr>
                  </a:outerShdw>
                </a:effectLst>
              </a:rPr>
              <a:t>Bariery równościowe </a:t>
            </a:r>
            <a:endParaRPr lang="pl-PL" sz="3600" b="1" i="1" dirty="0">
              <a:ln>
                <a:solidFill>
                  <a:schemeClr val="tx1"/>
                </a:solidFill>
              </a:ln>
              <a:solidFill>
                <a:schemeClr val="tx2">
                  <a:lumMod val="60000"/>
                  <a:lumOff val="40000"/>
                </a:schemeClr>
              </a:solidFill>
              <a:effectLst>
                <a:outerShdw blurRad="50800" dist="38100" dir="8100000" algn="tr" rotWithShape="0">
                  <a:prstClr val="black">
                    <a:alpha val="40000"/>
                  </a:prstClr>
                </a:outerShdw>
              </a:effectLst>
            </a:endParaRPr>
          </a:p>
        </p:txBody>
      </p:sp>
      <p:pic>
        <p:nvPicPr>
          <p:cNvPr id="9" name="Picture 2"/>
          <p:cNvPicPr>
            <a:picLocks noChangeAspect="1" noChangeArrowheads="1"/>
          </p:cNvPicPr>
          <p:nvPr/>
        </p:nvPicPr>
        <p:blipFill>
          <a:blip r:embed="rId3" cstate="print"/>
          <a:srcRect/>
          <a:stretch>
            <a:fillRect/>
          </a:stretch>
        </p:blipFill>
        <p:spPr bwMode="auto">
          <a:xfrm>
            <a:off x="5868144" y="4581128"/>
            <a:ext cx="2741687" cy="209136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aśnienie ze strzałką w dół 1"/>
          <p:cNvSpPr/>
          <p:nvPr/>
        </p:nvSpPr>
        <p:spPr>
          <a:xfrm>
            <a:off x="288032" y="1196752"/>
            <a:ext cx="8604448" cy="2376264"/>
          </a:xfrm>
          <a:prstGeom prst="downArrowCallo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12" name="pole tekstowe 6"/>
          <p:cNvSpPr txBox="1">
            <a:spLocks noChangeArrowheads="1"/>
          </p:cNvSpPr>
          <p:nvPr/>
        </p:nvSpPr>
        <p:spPr bwMode="auto">
          <a:xfrm>
            <a:off x="316096" y="1412776"/>
            <a:ext cx="8576384" cy="4536504"/>
          </a:xfrm>
          <a:prstGeom prst="rect">
            <a:avLst/>
          </a:prstGeom>
          <a:noFill/>
          <a:ln w="9525">
            <a:noFill/>
            <a:miter lim="800000"/>
            <a:headEnd/>
            <a:tailEnd/>
          </a:ln>
        </p:spPr>
        <p:txBody>
          <a:bodyPr/>
          <a:lstStyle/>
          <a:p>
            <a:pPr marL="342900" lvl="0" indent="-342900" algn="just">
              <a:spcBef>
                <a:spcPct val="20000"/>
              </a:spcBef>
              <a:buFont typeface="+mj-lt"/>
              <a:buAutoNum type="arabicPeriod"/>
            </a:pPr>
            <a:r>
              <a:rPr lang="pl-PL" b="1" dirty="0" smtClean="0">
                <a:solidFill>
                  <a:prstClr val="black"/>
                </a:solidFill>
              </a:rPr>
              <a:t>WE </a:t>
            </a:r>
            <a:r>
              <a:rPr lang="pl-PL" b="1" dirty="0">
                <a:solidFill>
                  <a:prstClr val="black"/>
                </a:solidFill>
              </a:rPr>
              <a:t>WNIOSKU O DOFINANSOWANIE PROJEKTU PODANO INFORMACJE, KTÓRE POTWIERDZAJĄ ISTNIENIE (ALBO BRAK ISTNIENIA) BARIER RÓWNOŚCIOWYCH </a:t>
            </a:r>
            <a:r>
              <a:rPr lang="pl-PL" b="1" dirty="0" smtClean="0">
                <a:solidFill>
                  <a:prstClr val="black"/>
                </a:solidFill>
              </a:rPr>
              <a:t/>
            </a:r>
            <a:br>
              <a:rPr lang="pl-PL" b="1" dirty="0" smtClean="0">
                <a:solidFill>
                  <a:prstClr val="black"/>
                </a:solidFill>
              </a:rPr>
            </a:br>
            <a:r>
              <a:rPr lang="pl-PL" b="1" dirty="0" smtClean="0">
                <a:solidFill>
                  <a:prstClr val="black"/>
                </a:solidFill>
              </a:rPr>
              <a:t>W </a:t>
            </a:r>
            <a:r>
              <a:rPr lang="pl-PL" b="1" dirty="0">
                <a:solidFill>
                  <a:prstClr val="black"/>
                </a:solidFill>
              </a:rPr>
              <a:t>OBSZARZE TEMATYCZNYM INTERWENCJI I/LUB ZASIĘGU ODDZIAŁYWANIA </a:t>
            </a:r>
            <a:r>
              <a:rPr lang="pl-PL" b="1" dirty="0" smtClean="0">
                <a:solidFill>
                  <a:prstClr val="black"/>
                </a:solidFill>
              </a:rPr>
              <a:t>PROJEKTU.</a:t>
            </a:r>
          </a:p>
          <a:p>
            <a:pPr marL="342900" lvl="0" indent="-342900" algn="just">
              <a:spcBef>
                <a:spcPct val="20000"/>
              </a:spcBef>
              <a:buFont typeface="+mj-lt"/>
              <a:buAutoNum type="arabicPeriod"/>
            </a:pPr>
            <a:endParaRPr lang="pl-PL" b="1" dirty="0">
              <a:solidFill>
                <a:prstClr val="black"/>
              </a:solidFill>
            </a:endParaRPr>
          </a:p>
          <a:p>
            <a:pPr marL="342900" lvl="0" indent="-342900" algn="just">
              <a:spcBef>
                <a:spcPct val="20000"/>
              </a:spcBef>
              <a:buFont typeface="+mj-lt"/>
              <a:buAutoNum type="arabicPeriod"/>
            </a:pPr>
            <a:endParaRPr lang="pl-PL" b="1" dirty="0" smtClean="0">
              <a:solidFill>
                <a:prstClr val="black"/>
              </a:solidFill>
            </a:endParaRPr>
          </a:p>
          <a:p>
            <a:pPr lvl="0" algn="just">
              <a:spcBef>
                <a:spcPct val="20000"/>
              </a:spcBef>
            </a:pPr>
            <a:endParaRPr lang="pl-PL" u="sng" dirty="0" smtClean="0">
              <a:solidFill>
                <a:srgbClr val="C00000"/>
              </a:solidFill>
            </a:endParaRPr>
          </a:p>
          <a:p>
            <a:pPr lvl="0" algn="just">
              <a:spcBef>
                <a:spcPct val="20000"/>
              </a:spcBef>
            </a:pPr>
            <a:endParaRPr lang="pl-PL" u="sng" dirty="0">
              <a:solidFill>
                <a:prstClr val="black"/>
              </a:solidFill>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7668344" cy="1143000"/>
          </a:xfrm>
          <a:ln>
            <a:noFill/>
          </a:ln>
        </p:spPr>
        <p:txBody>
          <a:bodyPr>
            <a:normAutofit/>
          </a:bodyPr>
          <a:lstStyle/>
          <a:p>
            <a:pPr algn="l"/>
            <a:r>
              <a:rPr lang="pl-PL" sz="3600" b="1" i="1" dirty="0" smtClean="0">
                <a:ln>
                  <a:solidFill>
                    <a:schemeClr val="tx1"/>
                  </a:solidFill>
                </a:ln>
                <a:solidFill>
                  <a:schemeClr val="tx2">
                    <a:lumMod val="60000"/>
                    <a:lumOff val="40000"/>
                  </a:schemeClr>
                </a:solidFill>
                <a:effectLst>
                  <a:outerShdw blurRad="50800" dist="38100" dir="8100000" algn="tr" rotWithShape="0">
                    <a:prstClr val="black">
                      <a:alpha val="40000"/>
                    </a:prstClr>
                  </a:outerShdw>
                </a:effectLst>
              </a:rPr>
              <a:t>Bariery równościowe </a:t>
            </a:r>
            <a:endParaRPr lang="pl-PL" sz="3600" b="1" i="1" dirty="0">
              <a:ln>
                <a:solidFill>
                  <a:schemeClr val="tx1"/>
                </a:solidFill>
              </a:ln>
              <a:solidFill>
                <a:schemeClr val="tx2">
                  <a:lumMod val="60000"/>
                  <a:lumOff val="40000"/>
                </a:schemeClr>
              </a:solidFill>
              <a:effectLst>
                <a:outerShdw blurRad="50800" dist="38100" dir="8100000" algn="tr" rotWithShape="0">
                  <a:prstClr val="black">
                    <a:alpha val="40000"/>
                  </a:prstClr>
                </a:outerShdw>
              </a:effectLst>
            </a:endParaRPr>
          </a:p>
        </p:txBody>
      </p:sp>
      <p:sp>
        <p:nvSpPr>
          <p:cNvPr id="8" name="Prostokąt zaokrąglony 7"/>
          <p:cNvSpPr/>
          <p:nvPr/>
        </p:nvSpPr>
        <p:spPr>
          <a:xfrm>
            <a:off x="251520" y="3645024"/>
            <a:ext cx="8640960" cy="208823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lvl="0" algn="just">
              <a:spcBef>
                <a:spcPct val="20000"/>
              </a:spcBef>
            </a:pPr>
            <a:r>
              <a:rPr lang="pl-PL" b="1" u="sng" dirty="0" smtClean="0"/>
              <a:t>Przykłady :</a:t>
            </a:r>
          </a:p>
          <a:p>
            <a:r>
              <a:rPr lang="pl-PL" dirty="0" smtClean="0"/>
              <a:t>- małe zaangażowanie ojców w wychowanie dzieci, </a:t>
            </a:r>
          </a:p>
          <a:p>
            <a:r>
              <a:rPr lang="pl-PL" dirty="0" smtClean="0"/>
              <a:t>- niewystarczający system opieki przedszkolnej lub opieki instytucjonalnej nad dziećmi </a:t>
            </a:r>
            <a:br>
              <a:rPr lang="pl-PL" dirty="0" smtClean="0"/>
            </a:br>
            <a:r>
              <a:rPr lang="pl-PL" dirty="0" smtClean="0"/>
              <a:t>w wieku do lat 3.</a:t>
            </a:r>
          </a:p>
          <a:p>
            <a:pPr>
              <a:buFontTx/>
              <a:buChar char="-"/>
            </a:pPr>
            <a:endParaRPr lang="pl-PL" dirty="0" smtClean="0"/>
          </a:p>
          <a:p>
            <a:pPr algn="ctr"/>
            <a:endParaRPr lang="pl-PL"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2484438" y="5805488"/>
            <a:ext cx="431800" cy="287337"/>
          </a:xfrm>
          <a:prstGeom prst="rect">
            <a:avLst/>
          </a:prstGeom>
          <a:noFill/>
        </p:spPr>
        <p:txBody>
          <a:bodyPr>
            <a:normAutofit fontScale="85000" lnSpcReduction="20000"/>
          </a:bodyPr>
          <a:lstStyle/>
          <a:p>
            <a:pPr eaLnBrk="1" hangingPunct="1">
              <a:defRPr/>
            </a:pPr>
            <a:endParaRPr lang="pl-PL" b="1" dirty="0"/>
          </a:p>
        </p:txBody>
      </p:sp>
      <p:sp>
        <p:nvSpPr>
          <p:cNvPr id="4101" name="pole tekstowe 6"/>
          <p:cNvSpPr txBox="1">
            <a:spLocks noChangeArrowheads="1"/>
          </p:cNvSpPr>
          <p:nvPr/>
        </p:nvSpPr>
        <p:spPr bwMode="auto">
          <a:xfrm>
            <a:off x="1043608" y="4797152"/>
            <a:ext cx="2352229" cy="360040"/>
          </a:xfrm>
          <a:prstGeom prst="rect">
            <a:avLst/>
          </a:prstGeom>
          <a:noFill/>
          <a:ln w="9525">
            <a:noFill/>
            <a:miter lim="800000"/>
            <a:headEnd/>
            <a:tailEnd/>
          </a:ln>
        </p:spPr>
        <p:txBody>
          <a:bodyPr/>
          <a:lstStyle/>
          <a:p>
            <a:pPr algn="ctr"/>
            <a:endParaRPr lang="pl-PL" altLang="pl-PL" sz="2400" b="1" dirty="0">
              <a:effectLst>
                <a:outerShdw blurRad="38100" dist="38100" dir="2700000" algn="tl">
                  <a:srgbClr val="000000">
                    <a:alpha val="43137"/>
                  </a:srgbClr>
                </a:outerShdw>
              </a:effectLst>
              <a:latin typeface="+mn-lt"/>
            </a:endParaRPr>
          </a:p>
        </p:txBody>
      </p:sp>
      <p:sp>
        <p:nvSpPr>
          <p:cNvPr id="4102" name="pole tekstowe 12"/>
          <p:cNvSpPr txBox="1">
            <a:spLocks noChangeArrowheads="1"/>
          </p:cNvSpPr>
          <p:nvPr/>
        </p:nvSpPr>
        <p:spPr bwMode="auto">
          <a:xfrm>
            <a:off x="4932040" y="4797152"/>
            <a:ext cx="3744416" cy="360040"/>
          </a:xfrm>
          <a:prstGeom prst="rect">
            <a:avLst/>
          </a:prstGeom>
          <a:noFill/>
          <a:ln w="9525">
            <a:noFill/>
            <a:miter lim="800000"/>
            <a:headEnd/>
            <a:tailEnd/>
          </a:ln>
        </p:spPr>
        <p:txBody>
          <a:bodyPr/>
          <a:lstStyle/>
          <a:p>
            <a:endParaRPr lang="pl-PL" altLang="pl-PL" sz="2400" b="1" dirty="0">
              <a:effectLst>
                <a:outerShdw blurRad="38100" dist="38100" dir="2700000" algn="tl">
                  <a:srgbClr val="000000">
                    <a:alpha val="43137"/>
                  </a:srgbClr>
                </a:outerShdw>
              </a:effectLst>
              <a:latin typeface="+mn-lt"/>
            </a:endParaRPr>
          </a:p>
        </p:txBody>
      </p:sp>
      <p:sp>
        <p:nvSpPr>
          <p:cNvPr id="33" name="pole tekstowe 32"/>
          <p:cNvSpPr txBox="1"/>
          <p:nvPr/>
        </p:nvSpPr>
        <p:spPr>
          <a:xfrm>
            <a:off x="2555776" y="0"/>
            <a:ext cx="4896544" cy="914400"/>
          </a:xfrm>
          <a:prstGeom prst="rect">
            <a:avLst/>
          </a:prstGeom>
          <a:noFill/>
        </p:spPr>
        <p:txBody>
          <a:bodyPr wrap="none" rtlCol="0">
            <a:normAutofit/>
          </a:bodyPr>
          <a:lstStyle/>
          <a:p>
            <a:endParaRPr lang="pl-PL" sz="4000" b="1" dirty="0" smtClean="0">
              <a:effectLst>
                <a:outerShdw blurRad="38100" dist="38100" dir="2700000" algn="tl">
                  <a:srgbClr val="000000">
                    <a:alpha val="43137"/>
                  </a:srgbClr>
                </a:outerShdw>
              </a:effectLst>
            </a:endParaRPr>
          </a:p>
        </p:txBody>
      </p:sp>
      <p:sp>
        <p:nvSpPr>
          <p:cNvPr id="7" name="Tytuł 6"/>
          <p:cNvSpPr>
            <a:spLocks noGrp="1"/>
          </p:cNvSpPr>
          <p:nvPr>
            <p:ph type="title"/>
          </p:nvPr>
        </p:nvSpPr>
        <p:spPr>
          <a:xfrm>
            <a:off x="0" y="0"/>
            <a:ext cx="9144000" cy="1143000"/>
          </a:xfrm>
          <a:ln>
            <a:noFill/>
          </a:ln>
        </p:spPr>
        <p:txBody>
          <a:bodyPr>
            <a:normAutofit/>
          </a:bodyPr>
          <a:lstStyle/>
          <a:p>
            <a:pPr algn="l"/>
            <a:r>
              <a:rPr lang="pl-PL" sz="3600" b="1" i="1" dirty="0" smtClean="0">
                <a:ln>
                  <a:solidFill>
                    <a:schemeClr val="tx1"/>
                  </a:solidFill>
                </a:ln>
                <a:solidFill>
                  <a:schemeClr val="tx2">
                    <a:lumMod val="60000"/>
                    <a:lumOff val="40000"/>
                  </a:schemeClr>
                </a:solidFill>
                <a:effectLst>
                  <a:outerShdw blurRad="50800" dist="38100" dir="8100000" algn="tr" rotWithShape="0">
                    <a:prstClr val="black">
                      <a:alpha val="40000"/>
                    </a:prstClr>
                  </a:outerShdw>
                </a:effectLst>
              </a:rPr>
              <a:t>Bariery równościowe</a:t>
            </a:r>
            <a:endParaRPr lang="pl-PL" sz="3600" b="1" i="1" dirty="0">
              <a:ln>
                <a:solidFill>
                  <a:schemeClr val="tx1"/>
                </a:solidFill>
              </a:ln>
              <a:solidFill>
                <a:schemeClr val="tx2">
                  <a:lumMod val="60000"/>
                  <a:lumOff val="40000"/>
                </a:schemeClr>
              </a:solidFill>
              <a:effectLst>
                <a:outerShdw blurRad="50800" dist="38100" dir="8100000" algn="tr" rotWithShape="0">
                  <a:prstClr val="black">
                    <a:alpha val="40000"/>
                  </a:prstClr>
                </a:outerShdw>
              </a:effectLst>
            </a:endParaRPr>
          </a:p>
        </p:txBody>
      </p:sp>
      <p:sp>
        <p:nvSpPr>
          <p:cNvPr id="9" name="Symbol zastępczy zawartości 8"/>
          <p:cNvSpPr>
            <a:spLocks noGrp="1"/>
          </p:cNvSpPr>
          <p:nvPr>
            <p:ph idx="1"/>
          </p:nvPr>
        </p:nvSpPr>
        <p:spPr>
          <a:xfrm>
            <a:off x="395536" y="1556792"/>
            <a:ext cx="5112568" cy="1872208"/>
          </a:xfrm>
          <a:ln>
            <a:noFill/>
          </a:ln>
          <a:effectLst/>
          <a:scene3d>
            <a:camera prst="orthographicFront">
              <a:rot lat="0" lon="0" rev="0"/>
            </a:camera>
            <a:lightRig rig="contrasting" dir="t">
              <a:rot lat="0" lon="0" rev="7800000"/>
            </a:lightRig>
          </a:scene3d>
          <a:sp3d>
            <a:bevelT w="139700" h="139700"/>
          </a:sp3d>
        </p:spPr>
        <p:txBody>
          <a:bodyPr>
            <a:normAutofit/>
          </a:bodyPr>
          <a:lstStyle/>
          <a:p>
            <a:pPr marL="0" indent="0" algn="just">
              <a:buNone/>
            </a:pPr>
            <a:r>
              <a:rPr lang="pl-PL" sz="2400" b="1" u="sng" dirty="0" smtClean="0"/>
              <a:t>obszar </a:t>
            </a:r>
            <a:r>
              <a:rPr lang="pl-PL" sz="2400" b="1" u="sng" dirty="0"/>
              <a:t>tematyczny interwencji</a:t>
            </a:r>
            <a:r>
              <a:rPr lang="pl-PL" sz="2400" b="1" dirty="0"/>
              <a:t> </a:t>
            </a:r>
            <a:r>
              <a:rPr lang="pl-PL" sz="2400" dirty="0" smtClean="0"/>
              <a:t>- obszar objęty wsparciem w </a:t>
            </a:r>
            <a:r>
              <a:rPr lang="pl-PL" sz="2400" dirty="0"/>
              <a:t>ramach </a:t>
            </a:r>
            <a:r>
              <a:rPr lang="pl-PL" sz="2400" dirty="0" smtClean="0"/>
              <a:t>programu, </a:t>
            </a:r>
            <a:r>
              <a:rPr lang="pl-PL" sz="2400" dirty="0"/>
              <a:t>np. zatrudnienie, </a:t>
            </a:r>
            <a:r>
              <a:rPr lang="pl-PL" sz="2400" dirty="0" smtClean="0"/>
              <a:t>integracja społeczna, edukacja, adaptacyjność;</a:t>
            </a:r>
          </a:p>
        </p:txBody>
      </p:sp>
      <p:pic>
        <p:nvPicPr>
          <p:cNvPr id="3078" name="Picture 6"/>
          <p:cNvPicPr>
            <a:picLocks noChangeAspect="1" noChangeArrowheads="1"/>
          </p:cNvPicPr>
          <p:nvPr/>
        </p:nvPicPr>
        <p:blipFill>
          <a:blip r:embed="rId3" cstate="print"/>
          <a:srcRect/>
          <a:stretch>
            <a:fillRect/>
          </a:stretch>
        </p:blipFill>
        <p:spPr bwMode="auto">
          <a:xfrm>
            <a:off x="6012160" y="1412776"/>
            <a:ext cx="2123877" cy="2123877"/>
          </a:xfrm>
          <a:prstGeom prst="rect">
            <a:avLst/>
          </a:prstGeom>
          <a:noFill/>
          <a:ln w="9525">
            <a:noFill/>
            <a:miter lim="800000"/>
            <a:headEnd/>
            <a:tailEnd/>
          </a:ln>
        </p:spPr>
      </p:pic>
      <p:pic>
        <p:nvPicPr>
          <p:cNvPr id="3079" name="Picture 7"/>
          <p:cNvPicPr>
            <a:picLocks noChangeAspect="1" noChangeArrowheads="1"/>
          </p:cNvPicPr>
          <p:nvPr/>
        </p:nvPicPr>
        <p:blipFill>
          <a:blip r:embed="rId4" cstate="print"/>
          <a:srcRect/>
          <a:stretch>
            <a:fillRect/>
          </a:stretch>
        </p:blipFill>
        <p:spPr bwMode="auto">
          <a:xfrm>
            <a:off x="683568" y="4005064"/>
            <a:ext cx="2238375" cy="2038350"/>
          </a:xfrm>
          <a:prstGeom prst="rect">
            <a:avLst/>
          </a:prstGeom>
          <a:noFill/>
          <a:ln w="9525">
            <a:noFill/>
            <a:miter lim="800000"/>
            <a:headEnd/>
            <a:tailEnd/>
          </a:ln>
        </p:spPr>
      </p:pic>
      <p:sp>
        <p:nvSpPr>
          <p:cNvPr id="14" name="Symbol zastępczy zawartości 8"/>
          <p:cNvSpPr txBox="1">
            <a:spLocks/>
          </p:cNvSpPr>
          <p:nvPr/>
        </p:nvSpPr>
        <p:spPr>
          <a:xfrm>
            <a:off x="3851920" y="4077072"/>
            <a:ext cx="4968552" cy="2132856"/>
          </a:xfrm>
          <a:prstGeom prst="rect">
            <a:avLst/>
          </a:prstGeom>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pl-PL" sz="2400" b="1" i="0" u="sng" strike="noStrike" kern="1200" cap="none" spc="0" normalizeH="0" baseline="0" noProof="0" dirty="0" smtClean="0">
                <a:ln>
                  <a:noFill/>
                </a:ln>
                <a:solidFill>
                  <a:schemeClr val="tx1"/>
                </a:solidFill>
                <a:effectLst/>
                <a:uLnTx/>
                <a:uFillTx/>
                <a:latin typeface="+mn-lt"/>
                <a:ea typeface="+mn-ea"/>
                <a:cs typeface="+mn-cs"/>
              </a:rPr>
              <a:t>zasięg oddziaływania projektu</a:t>
            </a:r>
            <a:r>
              <a:rPr kumimoji="0" lang="pl-PL" sz="2400" b="1" i="0" u="none" strike="noStrike" kern="1200" cap="none" spc="0" normalizeH="0" baseline="0" noProof="0" dirty="0" smtClean="0">
                <a:ln>
                  <a:noFill/>
                </a:ln>
                <a:solidFill>
                  <a:schemeClr val="tx1"/>
                </a:solidFill>
                <a:effectLst/>
                <a:uLnTx/>
                <a:uFillTx/>
                <a:latin typeface="+mn-lt"/>
                <a:ea typeface="+mn-ea"/>
                <a:cs typeface="+mn-cs"/>
              </a:rPr>
              <a:t> </a:t>
            </a:r>
            <a:r>
              <a:rPr kumimoji="0" lang="pl-PL" sz="2400" b="0" i="0" u="none" strike="noStrike" kern="1200" cap="none" spc="0" normalizeH="0" baseline="0" noProof="0" dirty="0" smtClean="0">
                <a:ln>
                  <a:noFill/>
                </a:ln>
                <a:solidFill>
                  <a:schemeClr val="tx1"/>
                </a:solidFill>
                <a:effectLst/>
                <a:uLnTx/>
                <a:uFillTx/>
                <a:latin typeface="+mn-lt"/>
                <a:ea typeface="+mn-ea"/>
                <a:cs typeface="+mn-cs"/>
              </a:rPr>
              <a:t>odnosi się do przestrzeni, której on dotyczy, np.: regionu, powiatu, kraju, instytucji, przedsiębiorstwa, konkretnego działu w danej instytucji.</a:t>
            </a:r>
            <a:endParaRPr kumimoji="0" lang="pl-PL"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5038</TotalTime>
  <Words>1154</Words>
  <Application>Microsoft Office PowerPoint</Application>
  <PresentationFormat>Pokaz na ekranie (4:3)</PresentationFormat>
  <Paragraphs>184</Paragraphs>
  <Slides>19</Slides>
  <Notes>11</Notes>
  <HiddenSlides>0</HiddenSlides>
  <MMClips>0</MMClips>
  <ScaleCrop>false</ScaleCrop>
  <HeadingPairs>
    <vt:vector size="4" baseType="variant">
      <vt:variant>
        <vt:lpstr>Motyw</vt:lpstr>
      </vt:variant>
      <vt:variant>
        <vt:i4>1</vt:i4>
      </vt:variant>
      <vt:variant>
        <vt:lpstr>Tytuły slajdów</vt:lpstr>
      </vt:variant>
      <vt:variant>
        <vt:i4>19</vt:i4>
      </vt:variant>
    </vt:vector>
  </HeadingPairs>
  <TitlesOfParts>
    <vt:vector size="20" baseType="lpstr">
      <vt:lpstr>Motyw pakietu Office</vt:lpstr>
      <vt:lpstr>Zasada równości szans kobiet  i mężczyzn </vt:lpstr>
      <vt:lpstr>Standard minimum</vt:lpstr>
      <vt:lpstr>Slajd 3</vt:lpstr>
      <vt:lpstr>Wyjątki</vt:lpstr>
      <vt:lpstr>Kryteria</vt:lpstr>
      <vt:lpstr>Slajd 6</vt:lpstr>
      <vt:lpstr>Bariery równościowe </vt:lpstr>
      <vt:lpstr>Bariery równościowe </vt:lpstr>
      <vt:lpstr>Bariery równościowe</vt:lpstr>
      <vt:lpstr>Slajd 10</vt:lpstr>
      <vt:lpstr>Slajd 11</vt:lpstr>
      <vt:lpstr>Slajd 12</vt:lpstr>
      <vt:lpstr>Działania równościowe </vt:lpstr>
      <vt:lpstr>Działania równościowe </vt:lpstr>
      <vt:lpstr>Wskaźniki - podział na płeć </vt:lpstr>
      <vt:lpstr>Wskaźniki - podział na płeć </vt:lpstr>
      <vt:lpstr>Slajd 17</vt:lpstr>
      <vt:lpstr>Slajd 18</vt:lpstr>
      <vt:lpstr>Slajd 19</vt:lpstr>
    </vt:vector>
  </TitlesOfParts>
  <Company>Urząd Marszałkowski Województwa Dolnośląskiego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ekaczmarek</dc:creator>
  <cp:lastModifiedBy>ejewtuch</cp:lastModifiedBy>
  <cp:revision>464</cp:revision>
  <dcterms:created xsi:type="dcterms:W3CDTF">2015-05-22T10:45:54Z</dcterms:created>
  <dcterms:modified xsi:type="dcterms:W3CDTF">2016-10-21T12:14:38Z</dcterms:modified>
</cp:coreProperties>
</file>