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6" r:id="rId3"/>
    <p:sldId id="307" r:id="rId4"/>
    <p:sldId id="293" r:id="rId5"/>
    <p:sldId id="308" r:id="rId6"/>
    <p:sldId id="267" r:id="rId7"/>
    <p:sldId id="272" r:id="rId8"/>
    <p:sldId id="268" r:id="rId9"/>
    <p:sldId id="283" r:id="rId10"/>
    <p:sldId id="274" r:id="rId11"/>
    <p:sldId id="285" r:id="rId12"/>
    <p:sldId id="287" r:id="rId13"/>
    <p:sldId id="276" r:id="rId14"/>
    <p:sldId id="288" r:id="rId15"/>
    <p:sldId id="273" r:id="rId16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7DB941"/>
    <a:srgbClr val="9BCB6B"/>
    <a:srgbClr val="4F81BD"/>
    <a:srgbClr val="D0D8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0" autoAdjust="0"/>
    <p:restoredTop sz="85402" autoAdjust="0"/>
  </p:normalViewPr>
  <p:slideViewPr>
    <p:cSldViewPr>
      <p:cViewPr>
        <p:scale>
          <a:sx n="70" d="100"/>
          <a:sy n="70" d="100"/>
        </p:scale>
        <p:origin x="-2184" y="-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0172B5F-FDA6-4365-8427-E85BEADE2D51}" type="datetimeFigureOut">
              <a:rPr lang="pl-PL"/>
              <a:pPr>
                <a:defRPr/>
              </a:pPr>
              <a:t>2016-10-26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613B07B-0704-417A-B5BC-BF9EA5A9A8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BD9D782-19B5-4362-AC59-E045FC5BCAAA}" type="datetimeFigureOut">
              <a:rPr lang="pl-PL"/>
              <a:pPr>
                <a:defRPr/>
              </a:pPr>
              <a:t>2016-10-26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DCDE2F9-B84E-4F35-ACAA-667B66D8DD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184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347987-5A25-4325-9E1F-293F44CCEC74}" type="slidenum">
              <a:rPr lang="pl-PL" smtClean="0"/>
              <a:pPr/>
              <a:t>5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94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A93385-0E81-49DE-9A02-D35B6CB879D2}" type="slidenum">
              <a:rPr lang="pl-PL" smtClean="0"/>
              <a:pPr/>
              <a:t>7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04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3C6DEC-747E-4506-813F-24BAC0A793C1}" type="slidenum">
              <a:rPr lang="pl-PL" smtClean="0"/>
              <a:pPr/>
              <a:t>8</a:t>
            </a:fld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AD3E35-0B2B-47FA-AC79-20EC8B1A7A0F}" type="slidenum">
              <a:rPr lang="pl-PL" smtClean="0"/>
              <a:pPr/>
              <a:t>9</a:t>
            </a:fld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645C0-EC6C-4832-8ECE-8D7E03B911DD}" type="slidenum">
              <a:rPr lang="pl-PL" smtClean="0"/>
              <a:pPr/>
              <a:t>10</a:t>
            </a:fld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654755-45A5-4196-9D55-0082DB5E7F42}" type="slidenum">
              <a:rPr lang="pl-PL" smtClean="0"/>
              <a:pPr/>
              <a:t>11</a:t>
            </a:fld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9058BD-304A-4204-8E18-40D457826142}" type="slidenum">
              <a:rPr lang="pl-PL" smtClean="0"/>
              <a:pPr/>
              <a:t>12</a:t>
            </a:fld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038AC7-1836-4DF9-9DF0-987D93CC4506}" type="slidenum">
              <a:rPr lang="pl-PL" smtClean="0"/>
              <a:pPr/>
              <a:t>13</a:t>
            </a:fld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662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F62A74-1708-411A-B18D-C1DF3D4809C9}" type="slidenum">
              <a:rPr lang="pl-PL" smtClean="0"/>
              <a:pPr/>
              <a:t>14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0FD72-0074-480C-B07F-BB8A111B9832}" type="datetimeFigureOut">
              <a:rPr lang="pl-PL"/>
              <a:pPr>
                <a:defRPr/>
              </a:pPr>
              <a:t>2016-10-26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A22E3-1DC6-4635-9236-8DE199977F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76D34-9BC1-4D8D-AA96-FDBA97925572}" type="datetimeFigureOut">
              <a:rPr lang="pl-PL"/>
              <a:pPr>
                <a:defRPr/>
              </a:pPr>
              <a:t>2016-10-26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5A439-DEDD-458E-82BF-982D741CFD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91FF1-129D-49F0-B0B3-C748E621E512}" type="datetimeFigureOut">
              <a:rPr lang="pl-PL"/>
              <a:pPr>
                <a:defRPr/>
              </a:pPr>
              <a:t>2016-10-26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203FD-B8C8-49C8-8895-3FB2862EBC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260A-81CD-4B52-9AF8-C63AED544DA8}" type="datetimeFigureOut">
              <a:rPr lang="pl-PL"/>
              <a:pPr>
                <a:defRPr/>
              </a:pPr>
              <a:t>2016-10-26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872A5-ECB8-451C-A9AB-BEC6D7A593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6FD88-1257-43ED-A1C0-6BE96DCEF09B}" type="datetimeFigureOut">
              <a:rPr lang="pl-PL"/>
              <a:pPr>
                <a:defRPr/>
              </a:pPr>
              <a:t>2016-10-26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DC9B-5A80-41D0-9DAE-313A22AD0B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363E-D705-4B76-84FD-81C5F6E8435C}" type="datetimeFigureOut">
              <a:rPr lang="pl-PL"/>
              <a:pPr>
                <a:defRPr/>
              </a:pPr>
              <a:t>2016-10-26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2C7B4-85C9-46BB-A8E6-EC871CFB7A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198B5-9486-433A-A819-3D81B2003EF1}" type="datetimeFigureOut">
              <a:rPr lang="pl-PL"/>
              <a:pPr>
                <a:defRPr/>
              </a:pPr>
              <a:t>2016-10-26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85012-7EBC-4949-B036-C452585B42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E3956-B853-4856-9164-188442D74741}" type="datetimeFigureOut">
              <a:rPr lang="pl-PL"/>
              <a:pPr>
                <a:defRPr/>
              </a:pPr>
              <a:t>2016-10-26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F6E7B-763F-4200-B75A-3F77BC4703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2D247-BAAA-42E0-ADFE-889C9E27936C}" type="datetimeFigureOut">
              <a:rPr lang="pl-PL"/>
              <a:pPr>
                <a:defRPr/>
              </a:pPr>
              <a:t>2016-10-26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C199-529E-4054-8EEA-12D09D2420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613C-EBBB-41F1-815B-BE9F40EA9B1E}" type="datetimeFigureOut">
              <a:rPr lang="pl-PL"/>
              <a:pPr>
                <a:defRPr/>
              </a:pPr>
              <a:t>2016-10-26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A040-9C7A-4E1F-8386-56C8762C3C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FFCE9-EC63-4A74-9A05-9E2A896001BD}" type="datetimeFigureOut">
              <a:rPr lang="pl-PL"/>
              <a:pPr>
                <a:defRPr/>
              </a:pPr>
              <a:t>2016-10-26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13935-CD92-4190-9C0A-0E3EBDFCCE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263A0D-037A-4576-8BCE-32AC2A5FA625}" type="datetimeFigureOut">
              <a:rPr lang="pl-PL"/>
              <a:pPr>
                <a:defRPr/>
              </a:pPr>
              <a:t>2016-10-26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799F8FF-7E59-4322-A353-4A39D6B8E4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2071678"/>
            <a:ext cx="9144000" cy="2214563"/>
          </a:xfrm>
        </p:spPr>
        <p:txBody>
          <a:bodyPr/>
          <a:lstStyle/>
          <a:p>
            <a:pPr>
              <a:defRPr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Zintegrowane Inwestycje Terytorialne</a:t>
            </a:r>
            <a:br>
              <a:rPr lang="pl-PL" b="1" dirty="0" smtClean="0"/>
            </a:br>
            <a:r>
              <a:rPr lang="pl-PL" b="1" dirty="0" smtClean="0"/>
              <a:t>Wrocławskiego Obszaru Funkcjonalnego</a:t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3786190"/>
            <a:ext cx="9144000" cy="1643062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b="1" dirty="0" err="1" smtClean="0"/>
              <a:t>Poddziałanie</a:t>
            </a:r>
            <a:r>
              <a:rPr lang="pl-PL" sz="2800" b="1" dirty="0" smtClean="0"/>
              <a:t> 10.1.2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b="1" dirty="0" smtClean="0"/>
              <a:t>Zapewnienie równego dostępu do wysokiej jakości               edukacji przedszkolnej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b="1" dirty="0" smtClean="0"/>
              <a:t>Typ działania A, B, C</a:t>
            </a:r>
            <a:endParaRPr lang="pl-PL" sz="2000" dirty="0" smtClean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33375"/>
            <a:ext cx="46085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89296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800" b="1" dirty="0"/>
              <a:t>Kryteria ocena zgodności projektu ze Strategią ZIT </a:t>
            </a:r>
            <a:r>
              <a:rPr lang="pl-PL" altLang="pl-PL" sz="2800" b="1" dirty="0" err="1"/>
              <a:t>WrOF</a:t>
            </a:r>
            <a:r>
              <a:rPr lang="pl-PL" altLang="pl-PL" sz="2800" b="1" dirty="0"/>
              <a:t> – 50% wszystkich możliwych punktów</a:t>
            </a:r>
            <a:r>
              <a:rPr lang="pl-PL" altLang="pl-PL" sz="2800" dirty="0"/>
              <a:t>	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2000240"/>
          <a:ext cx="8501120" cy="300039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57190"/>
                <a:gridCol w="4357718"/>
                <a:gridCol w="1357322"/>
                <a:gridCol w="1356677"/>
                <a:gridCol w="1072213"/>
              </a:tblGrid>
              <a:tr h="108720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Opis znaczenia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kern="5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Maksymalna liczba punktów</a:t>
                      </a: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Waga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62730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Wpływ projektu na realizację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 Strategii  ZIT 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kern="50" dirty="0" smtClean="0">
                          <a:effectLst/>
                          <a:latin typeface="+mn-lt"/>
                        </a:rPr>
                        <a:t>25 </a:t>
                      </a:r>
                      <a:r>
                        <a:rPr lang="pl-PL" sz="1800" b="1" kern="50" dirty="0" smtClean="0">
                          <a:effectLst/>
                          <a:latin typeface="+mn-lt"/>
                        </a:rPr>
                        <a:t>pkt.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50 %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75068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wskaźników 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pl-P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pkt.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3519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Komplementarny charakter projektu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baseline="0" dirty="0" smtClean="0">
                          <a:effectLst/>
                          <a:latin typeface="+mn-lt"/>
                        </a:rPr>
                        <a:t>5 </a:t>
                      </a:r>
                      <a:r>
                        <a:rPr lang="pl-PL" sz="1800" b="1" dirty="0" smtClean="0">
                          <a:effectLst/>
                          <a:latin typeface="+mn-lt"/>
                        </a:rPr>
                        <a:t>pkt.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 10 %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85750" y="5357813"/>
            <a:ext cx="8501063" cy="120015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sz="1600" b="1" kern="50" dirty="0">
                <a:solidFill>
                  <a:schemeClr val="bg1"/>
                </a:solidFill>
                <a:latin typeface="+mn-lt"/>
              </a:rPr>
              <a:t>UWAGA!!!                                                                                                                                                          </a:t>
            </a:r>
            <a:r>
              <a:rPr lang="pl-PL" sz="1600" kern="50" dirty="0">
                <a:solidFill>
                  <a:schemeClr val="bg1"/>
                </a:solidFill>
                <a:latin typeface="+mn-lt"/>
              </a:rPr>
              <a:t>Projekt musi otrzymać min</a:t>
            </a:r>
            <a:r>
              <a:rPr lang="pl-PL" sz="1600" b="1" kern="50" dirty="0">
                <a:solidFill>
                  <a:schemeClr val="bg1"/>
                </a:solidFill>
                <a:latin typeface="+mn-lt"/>
              </a:rPr>
              <a:t>.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25 </a:t>
            </a:r>
            <a:r>
              <a:rPr lang="pl-PL" sz="1600" b="1" kern="50" dirty="0">
                <a:solidFill>
                  <a:schemeClr val="bg1"/>
                </a:solidFill>
                <a:latin typeface="+mn-lt"/>
              </a:rPr>
              <a:t>pkt</a:t>
            </a:r>
            <a:r>
              <a:rPr lang="pl-PL" sz="1600" kern="50" dirty="0">
                <a:solidFill>
                  <a:schemeClr val="bg1"/>
                </a:solidFill>
                <a:latin typeface="+mn-lt"/>
              </a:rPr>
              <a:t>.  (tj.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50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% </a:t>
            </a:r>
            <a:r>
              <a:rPr lang="pl-PL" sz="1600" kern="50" dirty="0">
                <a:solidFill>
                  <a:schemeClr val="bg1"/>
                </a:solidFill>
                <a:latin typeface="+mn-lt"/>
              </a:rPr>
              <a:t>możliwej do uzyskania oceny maksymalnej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) - </a:t>
            </a:r>
            <a:r>
              <a:rPr lang="pl-PL" sz="1600" dirty="0">
                <a:solidFill>
                  <a:schemeClr val="bg1"/>
                </a:solidFill>
              </a:rPr>
              <a:t>niespełnienie kryterium oznacza odrzucenia wniosku</a:t>
            </a:r>
            <a:r>
              <a:rPr lang="pl-PL" sz="1600" kern="50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6" name="pole tekstowe 5"/>
          <p:cNvSpPr txBox="1"/>
          <p:nvPr/>
        </p:nvSpPr>
        <p:spPr>
          <a:xfrm>
            <a:off x="500063" y="2143125"/>
            <a:ext cx="8215312" cy="18161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sprawdzana będzie </a:t>
            </a:r>
            <a:r>
              <a:rPr lang="pl-PL" sz="1600" b="1" dirty="0">
                <a:solidFill>
                  <a:srgbClr val="FFC000"/>
                </a:solidFill>
              </a:rPr>
              <a:t>zbieżność zapisów </a:t>
            </a:r>
            <a:r>
              <a:rPr lang="pl-PL" sz="1600" dirty="0">
                <a:solidFill>
                  <a:schemeClr val="bg1"/>
                </a:solidFill>
              </a:rPr>
              <a:t>we wniosku aplikacyjnym z zapisami Strategii ZIT </a:t>
            </a:r>
            <a:r>
              <a:rPr lang="pl-PL" sz="1600" dirty="0" err="1">
                <a:solidFill>
                  <a:schemeClr val="bg1"/>
                </a:solidFill>
              </a:rPr>
              <a:t>WrOF</a:t>
            </a:r>
            <a:r>
              <a:rPr lang="pl-PL" sz="1600" dirty="0">
                <a:solidFill>
                  <a:schemeClr val="bg1"/>
                </a:solidFill>
              </a:rPr>
              <a:t>;</a:t>
            </a: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weryfikowany będzie </a:t>
            </a:r>
            <a:r>
              <a:rPr lang="pl-PL" sz="1600" b="1" dirty="0">
                <a:solidFill>
                  <a:srgbClr val="FFC000"/>
                </a:solidFill>
              </a:rPr>
              <a:t>faktyczny wpływ zaproponowanych działań </a:t>
            </a:r>
            <a:r>
              <a:rPr lang="pl-PL" sz="1600" dirty="0">
                <a:solidFill>
                  <a:schemeClr val="bg1"/>
                </a:solidFill>
              </a:rPr>
              <a:t>na  minimalizację negatywnych zjawisk opisanych w Strategii ZIT  </a:t>
            </a:r>
            <a:r>
              <a:rPr lang="pl-PL" sz="1600" dirty="0" err="1">
                <a:solidFill>
                  <a:schemeClr val="bg1"/>
                </a:solidFill>
              </a:rPr>
              <a:t>WrOF</a:t>
            </a:r>
            <a:r>
              <a:rPr lang="pl-PL" sz="1600" dirty="0">
                <a:solidFill>
                  <a:schemeClr val="bg1"/>
                </a:solidFill>
              </a:rPr>
              <a:t>;</a:t>
            </a: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ocena na podstawie </a:t>
            </a:r>
            <a:r>
              <a:rPr lang="pl-PL" sz="1600" b="1" dirty="0">
                <a:solidFill>
                  <a:srgbClr val="FFC000"/>
                </a:solidFill>
              </a:rPr>
              <a:t>6</a:t>
            </a:r>
            <a:r>
              <a:rPr lang="pl-PL" sz="1600" b="1" dirty="0" smtClean="0">
                <a:solidFill>
                  <a:srgbClr val="FFC000"/>
                </a:solidFill>
              </a:rPr>
              <a:t> </a:t>
            </a:r>
            <a:r>
              <a:rPr lang="pl-PL" sz="1600" b="1" dirty="0" err="1">
                <a:solidFill>
                  <a:srgbClr val="FFC000"/>
                </a:solidFill>
              </a:rPr>
              <a:t>podkryteriów</a:t>
            </a:r>
            <a:r>
              <a:rPr lang="pl-PL" sz="1600" b="1" dirty="0">
                <a:solidFill>
                  <a:srgbClr val="FFC000"/>
                </a:solidFill>
              </a:rPr>
              <a:t> szczegółowych.</a:t>
            </a:r>
          </a:p>
          <a:p>
            <a:pPr marL="177800" indent="-177800" algn="just" eaLnBrk="0" hangingPunct="0">
              <a:defRPr/>
            </a:pPr>
            <a:endParaRPr lang="pl-PL" sz="1600" dirty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063" y="4429125"/>
            <a:ext cx="8215312" cy="1087438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ts val="1000"/>
              </a:spcBef>
              <a:defRPr/>
            </a:pPr>
            <a:r>
              <a:rPr lang="pl-PL" sz="1600" b="1" dirty="0">
                <a:solidFill>
                  <a:schemeClr val="bg1"/>
                </a:solidFill>
              </a:rPr>
              <a:t>Ocena wpływu projektu na realizację  Strategii ZIT </a:t>
            </a:r>
            <a:r>
              <a:rPr lang="pl-PL" sz="1600" b="1" dirty="0" err="1">
                <a:solidFill>
                  <a:schemeClr val="bg1"/>
                </a:solidFill>
              </a:rPr>
              <a:t>WrOF</a:t>
            </a:r>
            <a:r>
              <a:rPr lang="pl-PL" sz="1600" b="1" dirty="0">
                <a:solidFill>
                  <a:schemeClr val="bg1"/>
                </a:solidFill>
              </a:rPr>
              <a:t>:</a:t>
            </a:r>
          </a:p>
          <a:p>
            <a:pPr eaLnBrk="0" hangingPunct="0">
              <a:spcBef>
                <a:spcPts val="1000"/>
              </a:spcBef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ma charakter </a:t>
            </a:r>
            <a:r>
              <a:rPr lang="pl-PL" sz="1600" b="1" dirty="0">
                <a:solidFill>
                  <a:schemeClr val="bg1"/>
                </a:solidFill>
              </a:rPr>
              <a:t>opisowy</a:t>
            </a:r>
            <a:r>
              <a:rPr lang="pl-PL" sz="1600" dirty="0">
                <a:solidFill>
                  <a:schemeClr val="bg1"/>
                </a:solidFill>
              </a:rPr>
              <a:t>;</a:t>
            </a:r>
          </a:p>
          <a:p>
            <a:pPr eaLnBrk="0" hangingPunct="0">
              <a:spcBef>
                <a:spcPts val="1000"/>
              </a:spcBef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  <a:cs typeface="Times New Roman" pitchFamily="18" charset="0"/>
              </a:rPr>
              <a:t>będzie zawierała </a:t>
            </a:r>
            <a:r>
              <a:rPr lang="pl-PL" sz="1600" b="1" dirty="0">
                <a:solidFill>
                  <a:schemeClr val="bg1"/>
                </a:solidFill>
                <a:cs typeface="Times New Roman" pitchFamily="18" charset="0"/>
              </a:rPr>
              <a:t>szczegółowe uzasadnienie </a:t>
            </a:r>
            <a:r>
              <a:rPr lang="pl-PL" sz="1600" dirty="0">
                <a:solidFill>
                  <a:schemeClr val="bg1"/>
                </a:solidFill>
                <a:cs typeface="Times New Roman" pitchFamily="18" charset="0"/>
              </a:rPr>
              <a:t>dla przyznanej liczby punktów.</a:t>
            </a:r>
          </a:p>
        </p:txBody>
      </p:sp>
      <p:sp>
        <p:nvSpPr>
          <p:cNvPr id="8" name="Prostokąt 7"/>
          <p:cNvSpPr/>
          <p:nvPr/>
        </p:nvSpPr>
        <p:spPr>
          <a:xfrm>
            <a:off x="357158" y="1071546"/>
            <a:ext cx="8429655" cy="671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800" b="1" dirty="0"/>
              <a:t>Kryterium 1: </a:t>
            </a:r>
          </a:p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sz="2800" b="1" kern="50" dirty="0" smtClean="0">
                <a:solidFill>
                  <a:prstClr val="black"/>
                </a:solidFill>
              </a:rPr>
              <a:t>Wpływ </a:t>
            </a:r>
            <a:r>
              <a:rPr lang="pl-PL" sz="2800" b="1" kern="50" dirty="0">
                <a:solidFill>
                  <a:prstClr val="black"/>
                </a:solidFill>
              </a:rPr>
              <a:t>projektu na </a:t>
            </a:r>
            <a:r>
              <a:rPr lang="pl-PL" sz="2800" b="1" kern="50" dirty="0" smtClean="0">
                <a:solidFill>
                  <a:prstClr val="black"/>
                </a:solidFill>
              </a:rPr>
              <a:t>realizacji Strategii </a:t>
            </a:r>
            <a:r>
              <a:rPr lang="pl-PL" sz="2800" b="1" kern="50" dirty="0">
                <a:solidFill>
                  <a:prstClr val="black"/>
                </a:solidFill>
              </a:rPr>
              <a:t>ZIT </a:t>
            </a:r>
            <a:r>
              <a:rPr lang="pl-PL" sz="2800" b="1" kern="50" dirty="0" err="1">
                <a:solidFill>
                  <a:prstClr val="black"/>
                </a:solidFill>
              </a:rPr>
              <a:t>WrOF</a:t>
            </a:r>
            <a:r>
              <a:rPr lang="pl-PL" sz="2800" b="1" kern="50" dirty="0">
                <a:solidFill>
                  <a:prstClr val="black"/>
                </a:solidFill>
              </a:rPr>
              <a:t> – c.d.</a:t>
            </a:r>
            <a:endParaRPr lang="pl-PL" sz="2800" b="1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1643050"/>
          <a:ext cx="8572560" cy="4924066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2928958"/>
                <a:gridCol w="5643602"/>
              </a:tblGrid>
              <a:tr h="4286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960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1.1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Minimalizacja problemu  wiodącego</a:t>
                      </a: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lvl="0" indent="-273050">
                        <a:buFont typeface="Wingdings" pitchFamily="2" charset="2"/>
                        <a:buChar char="Ø"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przyczynia się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zminimalizowania wiodącego problemu zdiagnozowanego w Strategii ZIT </a:t>
                      </a:r>
                      <a:r>
                        <a:rPr lang="pl-PL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- 0  pkt.</a:t>
                      </a:r>
                    </a:p>
                    <a:p>
                      <a:pPr marL="273050" indent="-273050">
                        <a:buFont typeface="Wingdings" pitchFamily="2" charset="2"/>
                        <a:buChar char="Ø"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przyczynia się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zminimalizowania wiodącego problemu zdiagnozowanego w Strategii ZIT </a:t>
                      </a:r>
                      <a:r>
                        <a:rPr lang="pl-PL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-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pkt.</a:t>
                      </a:r>
                      <a:endParaRPr lang="pl-PL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6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1.2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Kompleksowość działań</a:t>
                      </a: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indent="-273050">
                        <a:buFont typeface="Wingdings" pitchFamily="2" charset="2"/>
                        <a:buChar char="Ø"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Wnioskodawca zamierza realizować 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wyłącznie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typ</a:t>
                      </a:r>
                      <a:r>
                        <a:rPr lang="pl-PL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projektu wskazany 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SZOOP dla działania 10.1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pkt.</a:t>
                      </a:r>
                    </a:p>
                    <a:p>
                      <a:pPr marL="273050" indent="-273050">
                        <a:buFont typeface="Wingdings" pitchFamily="2" charset="2"/>
                        <a:buChar char="Ø"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Wnioskodawca zamierza realizować 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typy</a:t>
                      </a:r>
                      <a:r>
                        <a:rPr lang="pl-PL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projektów wskazane 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SZOOP dla działania 10.1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pkt.</a:t>
                      </a: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Wnioskodawca zamierza realizować 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typy</a:t>
                      </a:r>
                      <a:r>
                        <a:rPr lang="pl-PL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projektów wskazane 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SZOOP dla działania 10.1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4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37838">
                <a:tc>
                  <a:txBody>
                    <a:bodyPr/>
                    <a:lstStyle/>
                    <a:p>
                      <a:pPr algn="ctr"/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1.3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Forma wsparcia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lvl="0" indent="-273050">
                        <a:buFont typeface="Wingdings" pitchFamily="2" charset="2"/>
                        <a:buChar char="Ø"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projekcie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</a:t>
                      </a:r>
                      <a:r>
                        <a:rPr lang="pl-PL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zaplanowano</a:t>
                      </a:r>
                      <a:r>
                        <a:rPr lang="pl-PL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wydatków i/lub działań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związanych 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 </a:t>
                      </a:r>
                      <a:r>
                        <a:rPr lang="pl-PL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upowszechnie-niem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wychowania 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przedszkolnego wśród dzieci 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 </a:t>
                      </a:r>
                      <a:r>
                        <a:rPr lang="pl-PL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niepełnosprawnościami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pl-PL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lvl="0" indent="-273050">
                        <a:buFont typeface="Wingdings" pitchFamily="2" charset="2"/>
                        <a:buChar char="Ø"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projekcie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zaplanowano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wydatki i/lub działania związane 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 upowszechnieniem wychowania 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przedszkolnego wśród dzieci 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 </a:t>
                      </a:r>
                      <a:r>
                        <a:rPr lang="pl-PL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niepełnosprawnościami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674">
                <a:tc>
                  <a:txBody>
                    <a:bodyPr/>
                    <a:lstStyle/>
                    <a:p>
                      <a:pPr algn="ctr"/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1.4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Zintegrowanie z EFRR</a:t>
                      </a: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lvl="0" indent="-273050">
                        <a:buFont typeface="Wingdings" pitchFamily="2" charset="2"/>
                        <a:buChar char="Ø"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brak powiązania </a:t>
                      </a:r>
                      <a:r>
                        <a:rPr lang="pl-PL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 projektem złożonym w ramach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7.1 RPO WD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pkt.</a:t>
                      </a:r>
                      <a:endParaRPr lang="pl-PL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indent="-273050">
                        <a:buFont typeface="Wingdings" pitchFamily="2" charset="2"/>
                        <a:buChar char="Ø"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ramach 7.1 RPO </a:t>
                      </a:r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WD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złożono wniosek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dotyczący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tego samego ośrodka edukacji przedszkolnej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pkt.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8674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1.5 Partnerstwo</a:t>
                      </a: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indent="-273050">
                        <a:buFont typeface="Wingdings" pitchFamily="2" charset="2"/>
                        <a:buChar char="Ø"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jest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projektem partnerskim  - 0 pkt.</a:t>
                      </a:r>
                    </a:p>
                    <a:p>
                      <a:pPr marL="273050" indent="-273050">
                        <a:buFont typeface="Wingdings" pitchFamily="2" charset="2"/>
                        <a:buChar char="Ø"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jest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projektem partnerskim – 2 pkt.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674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1.6 Dostęp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do edukacji przedszkolnej</a:t>
                      </a: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indent="-273050">
                        <a:buFont typeface="Wingdings" pitchFamily="2" charset="2"/>
                        <a:buChar char="Ø"/>
                      </a:pP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zostaną utworzone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nowe miejsca przedszkolne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pkt.</a:t>
                      </a:r>
                    </a:p>
                    <a:p>
                      <a:pPr marL="273050" indent="-273050">
                        <a:buFont typeface="Wingdings" pitchFamily="2" charset="2"/>
                        <a:buChar char="Ø"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zostaną utworzone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nowe miejsca przedszkolne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428596" y="1000108"/>
            <a:ext cx="8429655" cy="671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800" b="1" dirty="0"/>
              <a:t>Kryterium 1: </a:t>
            </a:r>
          </a:p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sz="2800" b="1" kern="50" dirty="0" smtClean="0">
                <a:solidFill>
                  <a:prstClr val="black"/>
                </a:solidFill>
              </a:rPr>
              <a:t>Wpływ </a:t>
            </a:r>
            <a:r>
              <a:rPr lang="pl-PL" sz="2800" b="1" kern="50" dirty="0">
                <a:solidFill>
                  <a:prstClr val="black"/>
                </a:solidFill>
              </a:rPr>
              <a:t>projektu na </a:t>
            </a:r>
            <a:r>
              <a:rPr lang="pl-PL" sz="2800" b="1" kern="50" dirty="0" smtClean="0">
                <a:solidFill>
                  <a:prstClr val="black"/>
                </a:solidFill>
              </a:rPr>
              <a:t>realizacji Strategii </a:t>
            </a:r>
            <a:r>
              <a:rPr lang="pl-PL" sz="2800" b="1" kern="50" dirty="0">
                <a:solidFill>
                  <a:prstClr val="black"/>
                </a:solidFill>
              </a:rPr>
              <a:t>ZIT </a:t>
            </a:r>
            <a:r>
              <a:rPr lang="pl-PL" sz="2800" b="1" kern="50" dirty="0" err="1">
                <a:solidFill>
                  <a:prstClr val="black"/>
                </a:solidFill>
              </a:rPr>
              <a:t>WrOF</a:t>
            </a:r>
            <a:r>
              <a:rPr lang="pl-PL" sz="2800" b="1" kern="50" dirty="0">
                <a:solidFill>
                  <a:prstClr val="black"/>
                </a:solidFill>
              </a:rPr>
              <a:t> – c.d.</a:t>
            </a:r>
            <a:endParaRPr lang="pl-PL" sz="2800" b="1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142844" y="1000125"/>
            <a:ext cx="90011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pl-PL" altLang="pl-PL" sz="2400" b="1" dirty="0" smtClean="0">
                <a:latin typeface="+mn-lt"/>
              </a:rPr>
              <a:t>Kryterium 2: </a:t>
            </a:r>
            <a:r>
              <a:rPr lang="pl-PL" sz="2400" b="1" dirty="0" smtClean="0">
                <a:latin typeface="+mn-lt"/>
              </a:rPr>
              <a:t>Wpływ realizacji projektu na realizację wartości </a:t>
            </a:r>
            <a:r>
              <a:rPr lang="pl-PL" sz="2400" b="1" dirty="0" err="1" smtClean="0">
                <a:latin typeface="+mn-lt"/>
              </a:rPr>
              <a:t>doce-lowej</a:t>
            </a:r>
            <a:r>
              <a:rPr lang="pl-PL" sz="2400" b="1" dirty="0" smtClean="0">
                <a:latin typeface="+mn-lt"/>
              </a:rPr>
              <a:t> </a:t>
            </a:r>
            <a:r>
              <a:rPr lang="pl-PL" sz="2400" b="1" dirty="0" smtClean="0">
                <a:latin typeface="+mn-lt"/>
              </a:rPr>
              <a:t>wskaźników monitoringu realizacji celów Strategii ZIT </a:t>
            </a:r>
            <a:r>
              <a:rPr lang="pl-PL" sz="2400" b="1" dirty="0" err="1" smtClean="0">
                <a:latin typeface="+mn-lt"/>
              </a:rPr>
              <a:t>WrOF</a:t>
            </a:r>
            <a:endParaRPr lang="pl-PL" altLang="pl-PL" sz="2400" dirty="0" smtClean="0">
              <a:latin typeface="+mn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285720" y="2000240"/>
          <a:ext cx="8501092" cy="42378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5885"/>
                <a:gridCol w="2129096"/>
                <a:gridCol w="1671161"/>
                <a:gridCol w="1598502"/>
                <a:gridCol w="1816448"/>
              </a:tblGrid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</a:rPr>
                        <a:t>Wyszczególnienie</a:t>
                      </a:r>
                      <a:endParaRPr lang="pl-PL" sz="12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kern="1200" dirty="0" smtClean="0"/>
                        <a:t>Liczba dzieci objętych w ramach programu </a:t>
                      </a:r>
                      <a:r>
                        <a:rPr lang="pl-PL" sz="1200" kern="1200" dirty="0" err="1" smtClean="0"/>
                        <a:t>dodat-kowymi</a:t>
                      </a:r>
                      <a:r>
                        <a:rPr lang="pl-PL" sz="1200" kern="1200" dirty="0" smtClean="0"/>
                        <a:t> zajęciami </a:t>
                      </a:r>
                      <a:r>
                        <a:rPr lang="pl-PL" sz="1200" kern="1200" dirty="0" err="1" smtClean="0"/>
                        <a:t>zwiększają-cymi</a:t>
                      </a:r>
                      <a:r>
                        <a:rPr lang="pl-PL" sz="1200" kern="1200" dirty="0" smtClean="0"/>
                        <a:t> ich szanse edukacyjne w edukacji przedszkolnej 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Liczba miejsc wychowania </a:t>
                      </a:r>
                    </a:p>
                    <a:p>
                      <a:pPr algn="ctr"/>
                      <a:r>
                        <a:rPr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przedszkolnego </a:t>
                      </a:r>
                    </a:p>
                    <a:p>
                      <a:pPr algn="ctr"/>
                      <a:r>
                        <a:rPr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dofinansowanych </a:t>
                      </a:r>
                    </a:p>
                    <a:p>
                      <a:pPr algn="ctr"/>
                      <a:r>
                        <a:rPr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 programie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Liczba nauczycieli objętych </a:t>
                      </a:r>
                    </a:p>
                    <a:p>
                      <a:pPr algn="ctr"/>
                      <a:r>
                        <a:rPr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wsparciem w programie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Liczba nauczycieli, </a:t>
                      </a:r>
                    </a:p>
                    <a:p>
                      <a:pPr algn="ctr"/>
                      <a:r>
                        <a:rPr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którzy uzyskali kwalifikacje </a:t>
                      </a:r>
                    </a:p>
                    <a:p>
                      <a:pPr algn="ctr"/>
                      <a:r>
                        <a:rPr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lub nabyli kompetencje </a:t>
                      </a:r>
                    </a:p>
                    <a:p>
                      <a:pPr algn="ctr"/>
                      <a:r>
                        <a:rPr lang="pl-P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 opuszczeniu programu </a:t>
                      </a:r>
                      <a:endParaRPr lang="pl-PL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096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 smtClean="0">
                          <a:effectLst/>
                        </a:rPr>
                        <a:t>0 pkt. </a:t>
                      </a:r>
                      <a:r>
                        <a:rPr lang="pl-PL" sz="1200" kern="50" baseline="0" dirty="0" smtClean="0">
                          <a:effectLst/>
                        </a:rPr>
                        <a:t> </a:t>
                      </a:r>
                      <a:r>
                        <a:rPr lang="pl-PL" sz="1200" kern="50" dirty="0" smtClean="0">
                          <a:effectLst/>
                        </a:rPr>
                        <a:t>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poniżej 25 osób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+mn-lt"/>
                          <a:ea typeface="Calibri"/>
                          <a:cs typeface="Times New Roman"/>
                        </a:rPr>
                        <a:t>poniżej 10 szt.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+mn-lt"/>
                          <a:ea typeface="Calibri"/>
                          <a:cs typeface="Times New Roman"/>
                        </a:rPr>
                        <a:t>poniżej 3 osób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Poniżej 73%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7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</a:rPr>
                        <a:t>25% </a:t>
                      </a:r>
                      <a:r>
                        <a:rPr lang="pl-PL" sz="1200" kern="50" dirty="0" smtClean="0">
                          <a:effectLst/>
                        </a:rPr>
                        <a:t>maksymalnej oceny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r>
                        <a:rPr lang="pl-PL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200" dirty="0" smtClean="0">
                          <a:latin typeface="+mn-lt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pl-PL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200" dirty="0" smtClean="0">
                          <a:latin typeface="+mn-lt"/>
                          <a:ea typeface="Calibri"/>
                          <a:cs typeface="Times New Roman"/>
                        </a:rPr>
                        <a:t>49</a:t>
                      </a:r>
                      <a:r>
                        <a:rPr lang="pl-PL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200" dirty="0" smtClean="0">
                          <a:latin typeface="+mn-lt"/>
                          <a:ea typeface="Calibri"/>
                          <a:cs typeface="Times New Roman"/>
                        </a:rPr>
                        <a:t>osób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10 – 15 szt.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+mn-lt"/>
                          <a:ea typeface="Calibri"/>
                          <a:cs typeface="Times New Roman"/>
                        </a:rPr>
                        <a:t>3 – 6 osób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73 – 76 %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23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</a:rPr>
                        <a:t>50% maksymalnej oceny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+mn-lt"/>
                          <a:ea typeface="Calibri"/>
                          <a:cs typeface="Times New Roman"/>
                        </a:rPr>
                        <a:t>50</a:t>
                      </a:r>
                      <a:r>
                        <a:rPr lang="pl-PL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200" dirty="0" smtClean="0">
                          <a:latin typeface="+mn-lt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pl-PL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8</a:t>
                      </a:r>
                      <a:r>
                        <a:rPr lang="pl-PL" sz="1200" dirty="0" smtClean="0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pl-PL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200" dirty="0" smtClean="0">
                          <a:latin typeface="+mn-lt"/>
                          <a:ea typeface="Calibri"/>
                          <a:cs typeface="Times New Roman"/>
                        </a:rPr>
                        <a:t>osób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16 – 25 szt.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7 - 10 </a:t>
                      </a:r>
                      <a:r>
                        <a:rPr lang="pl-PL" sz="1200" dirty="0" smtClean="0">
                          <a:latin typeface="+mn-lt"/>
                          <a:ea typeface="Calibri"/>
                          <a:cs typeface="Times New Roman"/>
                        </a:rPr>
                        <a:t>osób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powyżej 76 </a:t>
                      </a:r>
                      <a:r>
                        <a:rPr lang="pl-PL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do 80 %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7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</a:rPr>
                        <a:t>100% maksymalnej oceny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+mn-lt"/>
                          <a:ea typeface="Calibri"/>
                          <a:cs typeface="Times New Roman"/>
                        </a:rPr>
                        <a:t>powyżej 89 osób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powyżej 25 szt.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powyżej 10 osób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Powyżej 80%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14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</a:rPr>
                        <a:t>Waga danego wskaźnika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50%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12,5%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12,5%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09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</a:rPr>
                        <a:t>Ocena:</a:t>
                      </a:r>
                      <a:endParaRPr lang="pl-PL" sz="12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</a:rPr>
                        <a:t>(max </a:t>
                      </a:r>
                      <a:r>
                        <a:rPr lang="pl-PL" sz="1200" kern="50" dirty="0" smtClean="0">
                          <a:effectLst/>
                        </a:rPr>
                        <a:t>20  </a:t>
                      </a:r>
                      <a:r>
                        <a:rPr lang="pl-PL" sz="1200" kern="50" dirty="0">
                          <a:effectLst/>
                        </a:rPr>
                        <a:t>pkt. – 100</a:t>
                      </a:r>
                      <a:r>
                        <a:rPr lang="pl-PL" sz="1200" kern="50" dirty="0" smtClean="0">
                          <a:effectLst/>
                        </a:rPr>
                        <a:t>%)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+mj-lt"/>
                          <a:ea typeface="Calibri"/>
                          <a:cs typeface="Times New Roman"/>
                        </a:rPr>
                        <a:t>10</a:t>
                      </a:r>
                      <a:endParaRPr lang="pl-PL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endParaRPr lang="pl-PL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+mj-lt"/>
                          <a:ea typeface="Calibri"/>
                          <a:cs typeface="Times New Roman"/>
                        </a:rPr>
                        <a:t>2,5</a:t>
                      </a:r>
                      <a:endParaRPr lang="pl-PL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+mj-lt"/>
                          <a:ea typeface="Calibri"/>
                          <a:cs typeface="Times New Roman"/>
                        </a:rPr>
                        <a:t>2,5</a:t>
                      </a:r>
                      <a:endParaRPr lang="pl-PL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642938" y="928688"/>
            <a:ext cx="7524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l-PL" altLang="pl-PL" sz="2800" b="1" dirty="0" smtClean="0">
                <a:latin typeface="+mj-lt"/>
              </a:rPr>
              <a:t>Kryterium 3: </a:t>
            </a:r>
            <a:r>
              <a:rPr lang="pl-PL" sz="2800" b="1" dirty="0" smtClean="0">
                <a:latin typeface="+mj-lt"/>
              </a:rPr>
              <a:t>Komplementarny charakter projektu</a:t>
            </a:r>
            <a:r>
              <a:rPr lang="pl-PL" altLang="pl-PL" sz="2800" dirty="0" smtClean="0">
                <a:latin typeface="+mj-lt"/>
              </a:rPr>
              <a:t>	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85750" y="3786188"/>
            <a:ext cx="8643938" cy="266223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l-PL" sz="1600" dirty="0" smtClean="0">
                <a:solidFill>
                  <a:schemeClr val="bg1"/>
                </a:solidFill>
              </a:rPr>
              <a:t>W ramach tego kryterium będzie weryfikowane, </a:t>
            </a:r>
            <a:r>
              <a:rPr lang="pl-PL" sz="1600" b="1" u="sng" dirty="0" smtClean="0">
                <a:solidFill>
                  <a:srgbClr val="FFC000"/>
                </a:solidFill>
              </a:rPr>
              <a:t>czy we wniosku o dofinansowanie zostały wskazane projekty, które są powiązane </a:t>
            </a:r>
            <a:r>
              <a:rPr lang="pl-PL" sz="1600" dirty="0" smtClean="0">
                <a:solidFill>
                  <a:schemeClr val="bg1"/>
                </a:solidFill>
              </a:rPr>
              <a:t>ze zgłoszonym projektem i które zostały zrealizowane, bądź są w trakcie realizacji </a:t>
            </a:r>
            <a:r>
              <a:rPr lang="pl-PL" sz="1600" b="1" u="sng" dirty="0" smtClean="0">
                <a:solidFill>
                  <a:srgbClr val="FFC000"/>
                </a:solidFill>
              </a:rPr>
              <a:t>na terenie danego ZIT</a:t>
            </a:r>
            <a:r>
              <a:rPr lang="pl-PL" sz="1600" b="1" dirty="0" smtClean="0">
                <a:solidFill>
                  <a:srgbClr val="FFC000"/>
                </a:solidFill>
              </a:rPr>
              <a:t> </a:t>
            </a:r>
            <a:r>
              <a:rPr lang="pl-PL" sz="1600" dirty="0" smtClean="0">
                <a:solidFill>
                  <a:schemeClr val="bg1"/>
                </a:solidFill>
              </a:rPr>
              <a:t>i zostały sfinansowane ze </a:t>
            </a:r>
            <a:r>
              <a:rPr lang="pl-PL" sz="1600" b="1" u="sng" dirty="0" smtClean="0">
                <a:solidFill>
                  <a:srgbClr val="FFC000"/>
                </a:solidFill>
              </a:rPr>
              <a:t>środków publicznych zewnętrznych</a:t>
            </a:r>
            <a:r>
              <a:rPr lang="pl-PL" sz="1600" dirty="0" smtClean="0">
                <a:solidFill>
                  <a:schemeClr val="bg1"/>
                </a:solidFill>
              </a:rPr>
              <a:t>. </a:t>
            </a:r>
          </a:p>
          <a:p>
            <a:pPr marL="180975" indent="-180975" eaLnBrk="0" hangingPunct="0">
              <a:lnSpc>
                <a:spcPct val="150000"/>
              </a:lnSpc>
              <a:defRPr/>
            </a:pPr>
            <a:r>
              <a:rPr lang="pl-PL" sz="1600" b="1" u="sng" dirty="0" smtClean="0">
                <a:solidFill>
                  <a:schemeClr val="bg1"/>
                </a:solidFill>
              </a:rPr>
              <a:t>Projekty komplementarne mogą polegać na:</a:t>
            </a:r>
          </a:p>
          <a:p>
            <a:pPr marL="265113" indent="-84138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 smtClean="0">
                <a:solidFill>
                  <a:schemeClr val="bg1"/>
                </a:solidFill>
              </a:rPr>
              <a:t>wykorzystaniu </a:t>
            </a:r>
            <a:r>
              <a:rPr lang="pl-PL" sz="1600" b="1" dirty="0">
                <a:solidFill>
                  <a:srgbClr val="FFC000"/>
                </a:solidFill>
              </a:rPr>
              <a:t>efektów realizacji </a:t>
            </a:r>
            <a:r>
              <a:rPr lang="pl-PL" sz="1600" dirty="0">
                <a:solidFill>
                  <a:schemeClr val="bg1"/>
                </a:solidFill>
              </a:rPr>
              <a:t>innego projektu;</a:t>
            </a:r>
          </a:p>
          <a:p>
            <a:pPr marL="265113" indent="-84138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>
                <a:solidFill>
                  <a:schemeClr val="bg1"/>
                </a:solidFill>
              </a:rPr>
              <a:t>wzmocnieniu  </a:t>
            </a:r>
            <a:r>
              <a:rPr lang="pl-PL" sz="1600" b="1" dirty="0">
                <a:solidFill>
                  <a:srgbClr val="FFC000"/>
                </a:solidFill>
              </a:rPr>
              <a:t>trwałości efektów </a:t>
            </a:r>
            <a:r>
              <a:rPr lang="pl-PL" sz="1600" dirty="0">
                <a:solidFill>
                  <a:schemeClr val="bg1"/>
                </a:solidFill>
              </a:rPr>
              <a:t>jednego przedsięwzięcia realizacją drugiego;</a:t>
            </a:r>
          </a:p>
          <a:p>
            <a:pPr marL="361950" indent="-180975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>
                <a:solidFill>
                  <a:schemeClr val="bg1"/>
                </a:solidFill>
              </a:rPr>
              <a:t>bardziej kompleksowym potraktowaniem problemu, m.in. poprzez zaadresowanie projektu do tej samej grupy docelowej, tego samego beneficjenta, tego samego terytorium, uzależnienia realizacji jednego projektu od przeprowadzenia innego przedsięwzięcia itp.;</a:t>
            </a:r>
            <a:endParaRPr lang="pl-PL" sz="16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428596" y="1428736"/>
          <a:ext cx="8429684" cy="214314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780928"/>
                <a:gridCol w="5648756"/>
              </a:tblGrid>
              <a:tr h="27815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Punktacja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Komplementarność</a:t>
                      </a:r>
                      <a:r>
                        <a:rPr lang="pl-PL" sz="1400" kern="5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28560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0 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Brak komplementarności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188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25 %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</a:t>
                      </a:r>
                      <a:r>
                        <a:rPr lang="pl-PL" sz="1400" kern="50" dirty="0" smtClean="0">
                          <a:effectLst/>
                        </a:rPr>
                        <a:t>oceny: </a:t>
                      </a:r>
                      <a:r>
                        <a:rPr lang="pl-PL" sz="1400" kern="50" dirty="0" smtClean="0">
                          <a:effectLst/>
                        </a:rPr>
                        <a:t>1,25 pkt</a:t>
                      </a:r>
                      <a:r>
                        <a:rPr lang="pl-PL" sz="1400" kern="50" dirty="0" smtClean="0">
                          <a:effectLst/>
                        </a:rPr>
                        <a:t>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u="sng" kern="50" dirty="0" smtClean="0">
                          <a:effectLst/>
                        </a:rPr>
                        <a:t>jednym</a:t>
                      </a:r>
                      <a:r>
                        <a:rPr lang="pl-PL" sz="1400" u="sng" kern="5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projektem.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50 %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</a:t>
                      </a:r>
                      <a:r>
                        <a:rPr lang="pl-PL" sz="1400" kern="50" dirty="0" smtClean="0">
                          <a:effectLst/>
                        </a:rPr>
                        <a:t>2,5  </a:t>
                      </a:r>
                      <a:r>
                        <a:rPr lang="pl-PL" sz="1400" kern="50" dirty="0" smtClean="0">
                          <a:effectLst/>
                        </a:rPr>
                        <a:t>pkt.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u="sng" kern="50" dirty="0" smtClean="0">
                          <a:effectLst/>
                        </a:rPr>
                        <a:t>dwoma</a:t>
                      </a:r>
                      <a:r>
                        <a:rPr lang="pl-PL" sz="1400" kern="5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projektami.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603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100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</a:t>
                      </a:r>
                      <a:r>
                        <a:rPr lang="pl-PL" sz="1400" kern="50" dirty="0" smtClean="0">
                          <a:effectLst/>
                        </a:rPr>
                        <a:t>5 </a:t>
                      </a:r>
                      <a:r>
                        <a:rPr lang="pl-PL" sz="1400" kern="50" dirty="0" smtClean="0">
                          <a:effectLst/>
                        </a:rPr>
                        <a:t>pkt.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u="sng" kern="50" dirty="0" smtClean="0">
                          <a:effectLst/>
                        </a:rPr>
                        <a:t>czterema</a:t>
                      </a:r>
                      <a:r>
                        <a:rPr lang="pl-PL" sz="1400" b="1" kern="50" dirty="0" smtClean="0">
                          <a:effectLst/>
                        </a:rPr>
                        <a:t> </a:t>
                      </a:r>
                      <a:r>
                        <a:rPr lang="pl-PL" sz="1400" kern="50" dirty="0">
                          <a:effectLst/>
                        </a:rPr>
                        <a:t>projektami</a:t>
                      </a:r>
                      <a:r>
                        <a:rPr lang="pl-PL" sz="1400" kern="50" dirty="0" smtClean="0">
                          <a:effectLst/>
                        </a:rPr>
                        <a:t>,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0012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Ocena</a:t>
                      </a:r>
                      <a:r>
                        <a:rPr lang="pl-PL" sz="1400" kern="50" dirty="0" smtClean="0">
                          <a:effectLst/>
                        </a:rPr>
                        <a:t>:</a:t>
                      </a:r>
                      <a:r>
                        <a:rPr lang="pl-PL" sz="1400" kern="50" baseline="0" dirty="0">
                          <a:effectLst/>
                        </a:rPr>
                        <a:t> 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(</a:t>
                      </a:r>
                      <a:r>
                        <a:rPr lang="pl-PL" sz="1400" kern="50" dirty="0">
                          <a:effectLst/>
                        </a:rPr>
                        <a:t>max </a:t>
                      </a:r>
                      <a:r>
                        <a:rPr lang="pl-PL" sz="1400" kern="50" dirty="0" smtClean="0">
                          <a:effectLst/>
                        </a:rPr>
                        <a:t>5 </a:t>
                      </a:r>
                      <a:r>
                        <a:rPr lang="pl-PL" sz="1400" kern="50" dirty="0">
                          <a:effectLst/>
                        </a:rPr>
                        <a:t>pkt. – 100</a:t>
                      </a:r>
                      <a:r>
                        <a:rPr lang="pl-PL" sz="1400" kern="50" dirty="0" smtClean="0">
                          <a:effectLst/>
                        </a:rPr>
                        <a:t>%)</a:t>
                      </a:r>
                      <a:endParaRPr lang="pl-PL" sz="1400" dirty="0">
                        <a:effectLst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6387" name="Prostokąt 2"/>
          <p:cNvSpPr>
            <a:spLocks noChangeArrowheads="1"/>
          </p:cNvSpPr>
          <p:nvPr/>
        </p:nvSpPr>
        <p:spPr bwMode="auto">
          <a:xfrm>
            <a:off x="785813" y="1714500"/>
            <a:ext cx="77597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/>
          </a:p>
          <a:p>
            <a:pPr algn="ctr">
              <a:lnSpc>
                <a:spcPct val="150000"/>
              </a:lnSpc>
            </a:pPr>
            <a:r>
              <a:rPr lang="pl-PL" altLang="pl-PL" sz="4000"/>
              <a:t>Dziękujemy za uwagę</a:t>
            </a:r>
            <a:r>
              <a:rPr lang="pl-PL" altLang="pl-PL"/>
              <a:t>	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14313" y="4786313"/>
            <a:ext cx="8429625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l-PL" sz="1600" b="1" dirty="0"/>
              <a:t>KONTAKT:</a:t>
            </a:r>
            <a:endParaRPr lang="pl-PL" sz="1600" dirty="0"/>
          </a:p>
          <a:p>
            <a:pPr eaLnBrk="0" hangingPunct="0">
              <a:defRPr/>
            </a:pPr>
            <a:r>
              <a:rPr lang="pl-PL" sz="1600" dirty="0"/>
              <a:t>Wydział Zarządzania Funduszami UMW / ZIT </a:t>
            </a:r>
            <a:r>
              <a:rPr lang="pl-PL" sz="1600" dirty="0" err="1"/>
              <a:t>WrOF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ul. Świdnicka 53</a:t>
            </a:r>
            <a:br>
              <a:rPr lang="pl-PL" sz="1600" dirty="0"/>
            </a:br>
            <a:r>
              <a:rPr lang="pl-PL" sz="1600" dirty="0"/>
              <a:t>50-030 Wrocław</a:t>
            </a:r>
            <a:br>
              <a:rPr lang="pl-PL" sz="1600" dirty="0"/>
            </a:br>
            <a:r>
              <a:rPr lang="pl-PL" sz="1600" dirty="0"/>
              <a:t>tel.  +48 71 777 80 06</a:t>
            </a:r>
            <a:br>
              <a:rPr lang="pl-PL" sz="1600" dirty="0"/>
            </a:br>
            <a:r>
              <a:rPr lang="pl-PL" sz="1600" dirty="0"/>
              <a:t>e-mail: </a:t>
            </a:r>
            <a:r>
              <a:rPr lang="pl-PL" sz="1600" dirty="0" err="1">
                <a:solidFill>
                  <a:schemeClr val="bg2">
                    <a:lumMod val="50000"/>
                  </a:schemeClr>
                </a:solidFill>
              </a:rPr>
              <a:t>zit@um.wroc.pl</a:t>
            </a:r>
            <a:r>
              <a:rPr lang="pl-PL" sz="1600" dirty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pPr eaLnBrk="0" hangingPunct="0">
              <a:defRPr/>
            </a:pPr>
            <a:r>
              <a:rPr lang="pl-PL" sz="1600" b="1" dirty="0" err="1"/>
              <a:t>www.zitwrof.pl</a:t>
            </a:r>
            <a:endParaRPr lang="pl-PL" sz="1600" b="1" dirty="0"/>
          </a:p>
        </p:txBody>
      </p:sp>
      <p:sp>
        <p:nvSpPr>
          <p:cNvPr id="16389" name="AutoShape 6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6390" name="AutoShape 8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16391" name="Picture 10" descr="https://thumbs.dreamstime.com/t/strona-internetowa-kontakt-my-ikony-na-poczta-ja-326785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4067175"/>
            <a:ext cx="2071687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075" name="Prostokąt 3"/>
          <p:cNvSpPr>
            <a:spLocks noChangeArrowheads="1"/>
          </p:cNvSpPr>
          <p:nvPr/>
        </p:nvSpPr>
        <p:spPr bwMode="auto">
          <a:xfrm>
            <a:off x="571500" y="1285875"/>
            <a:ext cx="7989888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3200" b="1" dirty="0">
                <a:solidFill>
                  <a:srgbClr val="444444"/>
                </a:solidFill>
              </a:rPr>
              <a:t>Zintegrowane Inwestycje Terytorialne (ZIT) </a:t>
            </a:r>
          </a:p>
          <a:p>
            <a:pPr algn="ctr">
              <a:lnSpc>
                <a:spcPct val="150000"/>
              </a:lnSpc>
            </a:pPr>
            <a:endParaRPr lang="pl-PL" altLang="pl-PL" b="1" dirty="0">
              <a:solidFill>
                <a:srgbClr val="444444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altLang="pl-PL" dirty="0"/>
              <a:t>To narzędzie wspierające wdrażanie strategii terytorialnych z wykorzystaniem możliwości finansowych, jakie dają Fundusze Europejskie w okresie 2014–2020</a:t>
            </a:r>
            <a:r>
              <a:rPr lang="pl-PL" altLang="pl-PL" dirty="0">
                <a:solidFill>
                  <a:srgbClr val="444444"/>
                </a:solidFill>
              </a:rPr>
              <a:t>. </a:t>
            </a:r>
          </a:p>
          <a:p>
            <a:pPr algn="ctr">
              <a:lnSpc>
                <a:spcPct val="150000"/>
              </a:lnSpc>
            </a:pPr>
            <a:endParaRPr lang="pl-PL" altLang="pl-PL" dirty="0">
              <a:solidFill>
                <a:srgbClr val="444444"/>
              </a:solidFill>
            </a:endParaRPr>
          </a:p>
          <a:p>
            <a:pPr>
              <a:lnSpc>
                <a:spcPct val="150000"/>
              </a:lnSpc>
            </a:pPr>
            <a:r>
              <a:rPr lang="pl-PL" altLang="pl-PL" b="1" u="sng" dirty="0">
                <a:solidFill>
                  <a:srgbClr val="444444"/>
                </a:solidFill>
              </a:rPr>
              <a:t>Celem ZIT jest m.in.: </a:t>
            </a:r>
          </a:p>
          <a:p>
            <a:pPr algn="just">
              <a:lnSpc>
                <a:spcPct val="150000"/>
              </a:lnSpc>
            </a:pPr>
            <a:r>
              <a:rPr lang="pl-PL" altLang="pl-PL" dirty="0">
                <a:solidFill>
                  <a:srgbClr val="444444"/>
                </a:solidFill>
              </a:rPr>
              <a:t>realizacja zintegrowanych projektów odpowiadających w sposób kompleksowy na potrzeby i problemy obszarów metropolitalnych oraz sprzyjanie ich rozwojowi, współpracy i integracji, przede wszystkim tam, gdzie skala problemów związanych z brakiem współpracy i komplementarności działań różnych jednostek administracyjnych jest największa. </a:t>
            </a:r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7"/>
          <p:cNvGrpSpPr>
            <a:grpSpLocks/>
          </p:cNvGrpSpPr>
          <p:nvPr/>
        </p:nvGrpSpPr>
        <p:grpSpPr bwMode="auto">
          <a:xfrm>
            <a:off x="4048125" y="1785938"/>
            <a:ext cx="5095875" cy="4500562"/>
            <a:chOff x="4567098" y="1785926"/>
            <a:chExt cx="4585649" cy="3786214"/>
          </a:xfrm>
        </p:grpSpPr>
        <p:sp>
          <p:nvSpPr>
            <p:cNvPr id="35" name="pole tekstowe 12"/>
            <p:cNvSpPr txBox="1">
              <a:spLocks noChangeArrowheads="1"/>
            </p:cNvSpPr>
            <p:nvPr/>
          </p:nvSpPr>
          <p:spPr bwMode="auto">
            <a:xfrm>
              <a:off x="4932807" y="4797535"/>
              <a:ext cx="3744233" cy="360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pl-PL" altLang="pl-PL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pic>
          <p:nvPicPr>
            <p:cNvPr id="4104" name="Picture 2" descr="D:\Users\umpigu01\Desktop\Przechwytywanie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67098" y="1785926"/>
              <a:ext cx="4585649" cy="3786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pole tekstowe 36"/>
            <p:cNvSpPr txBox="1"/>
            <p:nvPr/>
          </p:nvSpPr>
          <p:spPr>
            <a:xfrm>
              <a:off x="5099948" y="2529813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Szczecin</a:t>
              </a:r>
            </a:p>
          </p:txBody>
        </p:sp>
        <p:sp>
          <p:nvSpPr>
            <p:cNvPr id="38" name="pole tekstowe 37"/>
            <p:cNvSpPr txBox="1"/>
            <p:nvPr/>
          </p:nvSpPr>
          <p:spPr>
            <a:xfrm>
              <a:off x="5841366" y="2257366"/>
              <a:ext cx="1369981" cy="217691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Gdańsk – Gdynia - Sopot</a:t>
              </a:r>
            </a:p>
          </p:txBody>
        </p:sp>
        <p:sp>
          <p:nvSpPr>
            <p:cNvPr id="39" name="pole tekstowe 38"/>
            <p:cNvSpPr txBox="1"/>
            <p:nvPr/>
          </p:nvSpPr>
          <p:spPr>
            <a:xfrm>
              <a:off x="8215617" y="2572550"/>
              <a:ext cx="794274" cy="285802"/>
            </a:xfrm>
            <a:prstGeom prst="rect">
              <a:avLst/>
            </a:prstGeom>
            <a:noFill/>
          </p:spPr>
          <p:txBody>
            <a:bodyPr/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Białystok</a:t>
              </a:r>
            </a:p>
          </p:txBody>
        </p:sp>
        <p:sp>
          <p:nvSpPr>
            <p:cNvPr id="40" name="pole tekstowe 39"/>
            <p:cNvSpPr txBox="1"/>
            <p:nvPr/>
          </p:nvSpPr>
          <p:spPr>
            <a:xfrm>
              <a:off x="7142776" y="2214629"/>
              <a:ext cx="644276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Olsztyn</a:t>
              </a:r>
            </a:p>
          </p:txBody>
        </p:sp>
        <p:sp>
          <p:nvSpPr>
            <p:cNvPr id="41" name="pole tekstowe 40"/>
            <p:cNvSpPr txBox="1"/>
            <p:nvPr/>
          </p:nvSpPr>
          <p:spPr>
            <a:xfrm>
              <a:off x="4699954" y="2910438"/>
              <a:ext cx="891416" cy="285802"/>
            </a:xfrm>
            <a:prstGeom prst="rect">
              <a:avLst/>
            </a:prstGeom>
            <a:noFill/>
          </p:spPr>
          <p:txBody>
            <a:bodyPr/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Gorzów Wlkp.</a:t>
              </a:r>
            </a:p>
          </p:txBody>
        </p:sp>
        <p:sp>
          <p:nvSpPr>
            <p:cNvPr id="42" name="pole tekstowe 41"/>
            <p:cNvSpPr txBox="1"/>
            <p:nvPr/>
          </p:nvSpPr>
          <p:spPr>
            <a:xfrm>
              <a:off x="5724224" y="3571523"/>
              <a:ext cx="999986" cy="357921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Kalisz – Ostrów Wlkp.</a:t>
              </a:r>
            </a:p>
          </p:txBody>
        </p:sp>
        <p:sp>
          <p:nvSpPr>
            <p:cNvPr id="43" name="pole tekstowe 42"/>
            <p:cNvSpPr txBox="1"/>
            <p:nvPr/>
          </p:nvSpPr>
          <p:spPr>
            <a:xfrm>
              <a:off x="5999935" y="3213602"/>
              <a:ext cx="644276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Poznań</a:t>
              </a:r>
            </a:p>
          </p:txBody>
        </p:sp>
        <p:sp>
          <p:nvSpPr>
            <p:cNvPr id="44" name="pole tekstowe 43"/>
            <p:cNvSpPr txBox="1"/>
            <p:nvPr/>
          </p:nvSpPr>
          <p:spPr>
            <a:xfrm>
              <a:off x="4814238" y="3399241"/>
              <a:ext cx="934272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Zielona Góra</a:t>
              </a:r>
            </a:p>
          </p:txBody>
        </p:sp>
        <p:sp>
          <p:nvSpPr>
            <p:cNvPr id="45" name="pole tekstowe 44"/>
            <p:cNvSpPr txBox="1"/>
            <p:nvPr/>
          </p:nvSpPr>
          <p:spPr>
            <a:xfrm>
              <a:off x="7081348" y="3571523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Łódź</a:t>
              </a:r>
            </a:p>
          </p:txBody>
        </p:sp>
        <p:sp>
          <p:nvSpPr>
            <p:cNvPr id="46" name="pole tekstowe 45"/>
            <p:cNvSpPr txBox="1"/>
            <p:nvPr/>
          </p:nvSpPr>
          <p:spPr>
            <a:xfrm>
              <a:off x="5857080" y="2572550"/>
              <a:ext cx="1199983" cy="371276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latin typeface="+mj-lt"/>
                </a:rPr>
                <a:t>Bydgoszcz - Toruń</a:t>
              </a:r>
            </a:p>
          </p:txBody>
        </p:sp>
        <p:sp>
          <p:nvSpPr>
            <p:cNvPr id="47" name="pole tekstowe 46"/>
            <p:cNvSpPr txBox="1"/>
            <p:nvPr/>
          </p:nvSpPr>
          <p:spPr>
            <a:xfrm>
              <a:off x="5157090" y="4431601"/>
              <a:ext cx="785703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Wałbrzych</a:t>
              </a:r>
            </a:p>
          </p:txBody>
        </p:sp>
        <p:sp>
          <p:nvSpPr>
            <p:cNvPr id="48" name="pole tekstowe 47"/>
            <p:cNvSpPr txBox="1"/>
            <p:nvPr/>
          </p:nvSpPr>
          <p:spPr>
            <a:xfrm>
              <a:off x="6358501" y="4071009"/>
              <a:ext cx="894273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Częstochowa</a:t>
              </a:r>
            </a:p>
          </p:txBody>
        </p:sp>
        <p:sp>
          <p:nvSpPr>
            <p:cNvPr id="49" name="pole tekstowe 48"/>
            <p:cNvSpPr txBox="1"/>
            <p:nvPr/>
          </p:nvSpPr>
          <p:spPr>
            <a:xfrm>
              <a:off x="7325631" y="3181550"/>
              <a:ext cx="785703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Warszawa</a:t>
              </a:r>
            </a:p>
          </p:txBody>
        </p:sp>
        <p:sp>
          <p:nvSpPr>
            <p:cNvPr id="50" name="pole tekstowe 49"/>
            <p:cNvSpPr txBox="1"/>
            <p:nvPr/>
          </p:nvSpPr>
          <p:spPr>
            <a:xfrm>
              <a:off x="5501370" y="3857325"/>
              <a:ext cx="642848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Wrocław</a:t>
              </a:r>
            </a:p>
          </p:txBody>
        </p:sp>
        <p:sp>
          <p:nvSpPr>
            <p:cNvPr id="51" name="pole tekstowe 50"/>
            <p:cNvSpPr txBox="1"/>
            <p:nvPr/>
          </p:nvSpPr>
          <p:spPr>
            <a:xfrm>
              <a:off x="7214204" y="4071009"/>
              <a:ext cx="642848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Kielce</a:t>
              </a:r>
            </a:p>
          </p:txBody>
        </p:sp>
        <p:sp>
          <p:nvSpPr>
            <p:cNvPr id="52" name="pole tekstowe 51"/>
            <p:cNvSpPr txBox="1"/>
            <p:nvPr/>
          </p:nvSpPr>
          <p:spPr>
            <a:xfrm>
              <a:off x="5857080" y="4428930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Opole</a:t>
              </a:r>
            </a:p>
          </p:txBody>
        </p:sp>
        <p:sp>
          <p:nvSpPr>
            <p:cNvPr id="53" name="pole tekstowe 52"/>
            <p:cNvSpPr txBox="1"/>
            <p:nvPr/>
          </p:nvSpPr>
          <p:spPr>
            <a:xfrm>
              <a:off x="6714211" y="4428930"/>
              <a:ext cx="724275" cy="285802"/>
            </a:xfrm>
            <a:prstGeom prst="rect">
              <a:avLst/>
            </a:prstGeom>
            <a:noFill/>
          </p:spPr>
          <p:txBody>
            <a:bodyPr/>
            <a:lstStyle/>
            <a:p>
              <a:pPr eaLnBrk="0" hangingPunct="0">
                <a:defRPr/>
              </a:pPr>
              <a:r>
                <a:rPr lang="pl-PL" sz="900" b="1" dirty="0">
                  <a:latin typeface="+mj-lt"/>
                </a:rPr>
                <a:t>Katowice</a:t>
              </a:r>
            </a:p>
          </p:txBody>
        </p:sp>
        <p:sp>
          <p:nvSpPr>
            <p:cNvPr id="54" name="pole tekstowe 53"/>
            <p:cNvSpPr txBox="1"/>
            <p:nvPr/>
          </p:nvSpPr>
          <p:spPr>
            <a:xfrm>
              <a:off x="7214204" y="4714733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Kraków</a:t>
              </a:r>
            </a:p>
          </p:txBody>
        </p:sp>
        <p:sp>
          <p:nvSpPr>
            <p:cNvPr id="55" name="pole tekstowe 54"/>
            <p:cNvSpPr txBox="1"/>
            <p:nvPr/>
          </p:nvSpPr>
          <p:spPr>
            <a:xfrm>
              <a:off x="8215617" y="4071009"/>
              <a:ext cx="641420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Lublin</a:t>
              </a:r>
            </a:p>
          </p:txBody>
        </p:sp>
        <p:sp>
          <p:nvSpPr>
            <p:cNvPr id="56" name="pole tekstowe 55"/>
            <p:cNvSpPr txBox="1"/>
            <p:nvPr/>
          </p:nvSpPr>
          <p:spPr>
            <a:xfrm>
              <a:off x="7714197" y="4857634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Rzeszów</a:t>
              </a:r>
            </a:p>
          </p:txBody>
        </p:sp>
        <p:sp>
          <p:nvSpPr>
            <p:cNvPr id="57" name="pole tekstowe 56"/>
            <p:cNvSpPr txBox="1"/>
            <p:nvPr/>
          </p:nvSpPr>
          <p:spPr>
            <a:xfrm>
              <a:off x="4928522" y="2041011"/>
              <a:ext cx="1499979" cy="452744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Koszalin-Kołobrzeg-Białogard</a:t>
              </a:r>
            </a:p>
          </p:txBody>
        </p:sp>
        <p:sp>
          <p:nvSpPr>
            <p:cNvPr id="58" name="pole tekstowe 57"/>
            <p:cNvSpPr txBox="1"/>
            <p:nvPr/>
          </p:nvSpPr>
          <p:spPr>
            <a:xfrm>
              <a:off x="5999935" y="4714733"/>
              <a:ext cx="644276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Rybnik</a:t>
              </a:r>
            </a:p>
          </p:txBody>
        </p:sp>
        <p:sp>
          <p:nvSpPr>
            <p:cNvPr id="59" name="pole tekstowe 58"/>
            <p:cNvSpPr txBox="1"/>
            <p:nvPr/>
          </p:nvSpPr>
          <p:spPr>
            <a:xfrm>
              <a:off x="5999935" y="5000535"/>
              <a:ext cx="981414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Bielsko - Biała</a:t>
              </a:r>
            </a:p>
          </p:txBody>
        </p:sp>
        <p:sp>
          <p:nvSpPr>
            <p:cNvPr id="60" name="pole tekstowe 59"/>
            <p:cNvSpPr txBox="1"/>
            <p:nvPr/>
          </p:nvSpPr>
          <p:spPr>
            <a:xfrm>
              <a:off x="4757096" y="4050977"/>
              <a:ext cx="1142841" cy="213684"/>
            </a:xfrm>
            <a:prstGeom prst="rect">
              <a:avLst/>
            </a:prstGeom>
            <a:noFill/>
          </p:spPr>
          <p:txBody>
            <a:bodyPr/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Jelenia Góra</a:t>
              </a:r>
            </a:p>
          </p:txBody>
        </p:sp>
      </p:grpSp>
      <p:pic>
        <p:nvPicPr>
          <p:cNvPr id="4099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4100" name="Prostokąt 3"/>
          <p:cNvSpPr>
            <a:spLocks noChangeArrowheads="1"/>
          </p:cNvSpPr>
          <p:nvPr/>
        </p:nvSpPr>
        <p:spPr bwMode="auto">
          <a:xfrm>
            <a:off x="0" y="1000125"/>
            <a:ext cx="9001125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latin typeface="+mj-lt"/>
                <a:cs typeface="Aharoni" pitchFamily="2" charset="-79"/>
              </a:rPr>
              <a:t>Zintegrowane Inwestycje Terytorialne (ZIT) </a:t>
            </a:r>
            <a:r>
              <a:rPr lang="pl-PL" sz="2800" b="1" i="1" dirty="0">
                <a:latin typeface="+mj-lt"/>
                <a:cs typeface="Aharoni" pitchFamily="2" charset="-79"/>
              </a:rPr>
              <a:t>w </a:t>
            </a:r>
            <a:r>
              <a:rPr lang="pl-PL" sz="2800" b="1" dirty="0">
                <a:latin typeface="+mj-lt"/>
                <a:cs typeface="Aharoni" pitchFamily="2" charset="-79"/>
              </a:rPr>
              <a:t>Polsce</a:t>
            </a:r>
            <a:endParaRPr lang="pl-PL" sz="2800" dirty="0">
              <a:latin typeface="+mj-lt"/>
            </a:endParaRPr>
          </a:p>
          <a:p>
            <a:pPr algn="ctr">
              <a:lnSpc>
                <a:spcPct val="150000"/>
              </a:lnSpc>
            </a:pPr>
            <a:endParaRPr lang="pl-PL" altLang="pl-PL" dirty="0">
              <a:latin typeface="+mj-lt"/>
            </a:endParaRPr>
          </a:p>
        </p:txBody>
      </p:sp>
      <p:sp>
        <p:nvSpPr>
          <p:cNvPr id="4101" name="pole tekstowe 3"/>
          <p:cNvSpPr txBox="1">
            <a:spLocks noChangeArrowheads="1"/>
          </p:cNvSpPr>
          <p:nvPr/>
        </p:nvSpPr>
        <p:spPr bwMode="auto">
          <a:xfrm>
            <a:off x="1214438" y="2786063"/>
            <a:ext cx="3071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4102" name="pole tekstowe 5"/>
          <p:cNvSpPr txBox="1">
            <a:spLocks noChangeArrowheads="1"/>
          </p:cNvSpPr>
          <p:nvPr/>
        </p:nvSpPr>
        <p:spPr bwMode="auto">
          <a:xfrm>
            <a:off x="142875" y="2214563"/>
            <a:ext cx="42862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eaLnBrk="0" hangingPunct="0">
              <a:buFont typeface="Wingdings" pitchFamily="2" charset="2"/>
              <a:buChar char="Ø"/>
            </a:pPr>
            <a:r>
              <a:rPr lang="pl-PL"/>
              <a:t>W Polsce ZIT-y realizowane są </a:t>
            </a:r>
            <a:r>
              <a:rPr lang="pl-PL" b="1"/>
              <a:t>na terenie miast wojewódzkich</a:t>
            </a:r>
            <a:r>
              <a:rPr lang="pl-PL"/>
              <a:t> i powiązanych z nimi obszarach funkcjonalnych</a:t>
            </a:r>
          </a:p>
          <a:p>
            <a:pPr marL="269875" indent="-269875" eaLnBrk="0" hangingPunct="0"/>
            <a:endParaRPr lang="pl-PL"/>
          </a:p>
          <a:p>
            <a:pPr marL="269875" indent="-269875" eaLnBrk="0" hangingPunct="0">
              <a:buFont typeface="Wingdings" pitchFamily="2" charset="2"/>
              <a:buChar char="Ø"/>
            </a:pPr>
            <a:r>
              <a:rPr lang="pl-PL"/>
              <a:t>Poza ośrodkami wojewódzkimi ZIT-y mogą być realizowane także </a:t>
            </a:r>
            <a:r>
              <a:rPr lang="pl-PL" b="1"/>
              <a:t>na terenie miast  o charakterze regionalnym  i subregionalnym</a:t>
            </a:r>
          </a:p>
          <a:p>
            <a:pPr marL="269875" indent="-269875" eaLnBrk="0" hangingPunct="0"/>
            <a:endParaRPr lang="pl-PL"/>
          </a:p>
          <a:p>
            <a:pPr marL="269875" indent="-269875" eaLnBrk="0" hangingPunct="0">
              <a:buFont typeface="Wingdings" pitchFamily="2" charset="2"/>
              <a:buChar char="Ø"/>
            </a:pPr>
            <a:r>
              <a:rPr lang="pl-PL"/>
              <a:t>Ogółem w skład wszystkich ZIT-ów w Polsce wchodzi </a:t>
            </a:r>
            <a:r>
              <a:rPr lang="pl-PL" b="1"/>
              <a:t>350 gmin</a:t>
            </a:r>
          </a:p>
          <a:p>
            <a:pPr marL="269875" indent="-269875" eaLnBrk="0" hangingPunct="0"/>
            <a:endParaRPr lang="pl-PL" b="1"/>
          </a:p>
          <a:p>
            <a:pPr marL="269875" indent="-269875" eaLnBrk="0" hangingPunct="0">
              <a:buFont typeface="Wingdings" pitchFamily="2" charset="2"/>
              <a:buChar char="Ø"/>
            </a:pPr>
            <a:r>
              <a:rPr lang="pl-PL"/>
              <a:t>Łączny </a:t>
            </a:r>
            <a:r>
              <a:rPr lang="pl-PL" b="1"/>
              <a:t>budżet ZIT-ów to 3 748 000 000 €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pic>
        <p:nvPicPr>
          <p:cNvPr id="5123" name="Picture 2" descr="D:\Users\umpigu01\Desktop\mapa WrO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88" y="1747838"/>
            <a:ext cx="46434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Prostokąt 2"/>
          <p:cNvSpPr>
            <a:spLocks noChangeArrowheads="1"/>
          </p:cNvSpPr>
          <p:nvPr/>
        </p:nvSpPr>
        <p:spPr bwMode="auto">
          <a:xfrm>
            <a:off x="214313" y="1000125"/>
            <a:ext cx="8715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2800" b="1" dirty="0">
                <a:latin typeface="+mj-lt"/>
                <a:cs typeface="Aharoni" pitchFamily="2" charset="-79"/>
              </a:rPr>
              <a:t>Zintegrowane Inwestycje Terytorialne Wrocławskiego Obszaru Funkcjonalnego (ZIT </a:t>
            </a:r>
            <a:r>
              <a:rPr lang="pl-PL" sz="2800" b="1" dirty="0" err="1">
                <a:latin typeface="+mj-lt"/>
                <a:cs typeface="Aharoni" pitchFamily="2" charset="-79"/>
              </a:rPr>
              <a:t>WrOF</a:t>
            </a:r>
            <a:r>
              <a:rPr lang="pl-PL" sz="2800" b="1" dirty="0">
                <a:latin typeface="+mj-lt"/>
                <a:cs typeface="Aharoni" pitchFamily="2" charset="-79"/>
              </a:rPr>
              <a:t>)</a:t>
            </a:r>
            <a:endParaRPr lang="pl-PL" sz="2800" dirty="0">
              <a:latin typeface="+mj-lt"/>
            </a:endParaRPr>
          </a:p>
        </p:txBody>
      </p:sp>
      <p:sp>
        <p:nvSpPr>
          <p:cNvPr id="5125" name="pole tekstowe 8"/>
          <p:cNvSpPr txBox="1">
            <a:spLocks noChangeArrowheads="1"/>
          </p:cNvSpPr>
          <p:nvPr/>
        </p:nvSpPr>
        <p:spPr bwMode="auto">
          <a:xfrm>
            <a:off x="-142875" y="2357438"/>
            <a:ext cx="364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Ludność:</a:t>
            </a:r>
            <a:r>
              <a:rPr lang="pl-PL"/>
              <a:t> 887 943 mieszkańców</a:t>
            </a:r>
          </a:p>
          <a:p>
            <a:pPr algn="ctr" eaLnBrk="0" hangingPunct="0"/>
            <a:r>
              <a:rPr lang="pl-PL"/>
              <a:t> (30% mieszkańców Dolnego Śląska)</a:t>
            </a:r>
          </a:p>
          <a:p>
            <a:pPr algn="ctr" eaLnBrk="0" hangingPunct="0"/>
            <a:endParaRPr lang="pl-PL"/>
          </a:p>
        </p:txBody>
      </p:sp>
      <p:sp>
        <p:nvSpPr>
          <p:cNvPr id="5126" name="pole tekstowe 6"/>
          <p:cNvSpPr txBox="1">
            <a:spLocks noChangeArrowheads="1"/>
          </p:cNvSpPr>
          <p:nvPr/>
        </p:nvSpPr>
        <p:spPr bwMode="auto">
          <a:xfrm>
            <a:off x="5357813" y="2428875"/>
            <a:ext cx="3571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Obszar</a:t>
            </a:r>
            <a:r>
              <a:rPr lang="pl-PL"/>
              <a:t>: 2 336 km</a:t>
            </a:r>
            <a:r>
              <a:rPr lang="pl-PL" baseline="30000"/>
              <a:t>2 </a:t>
            </a:r>
          </a:p>
          <a:p>
            <a:pPr algn="ctr" eaLnBrk="0" hangingPunct="0"/>
            <a:r>
              <a:rPr lang="pl-PL"/>
              <a:t>(12% powierzchni Dolnego Śląska) </a:t>
            </a:r>
          </a:p>
        </p:txBody>
      </p:sp>
      <p:sp>
        <p:nvSpPr>
          <p:cNvPr id="5127" name="pole tekstowe 9"/>
          <p:cNvSpPr txBox="1">
            <a:spLocks noChangeArrowheads="1"/>
          </p:cNvSpPr>
          <p:nvPr/>
        </p:nvSpPr>
        <p:spPr bwMode="auto">
          <a:xfrm>
            <a:off x="285750" y="4357688"/>
            <a:ext cx="2928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Jednostki administracyjne: </a:t>
            </a:r>
          </a:p>
          <a:p>
            <a:pPr algn="ctr" eaLnBrk="0" hangingPunct="0"/>
            <a:r>
              <a:rPr lang="pl-PL" b="1"/>
              <a:t>15</a:t>
            </a:r>
            <a:r>
              <a:rPr lang="pl-PL"/>
              <a:t> gmin leżących na </a:t>
            </a:r>
          </a:p>
          <a:p>
            <a:pPr algn="ctr" eaLnBrk="0" hangingPunct="0"/>
            <a:r>
              <a:rPr lang="pl-PL"/>
              <a:t>terenie </a:t>
            </a:r>
            <a:r>
              <a:rPr lang="pl-PL" b="1"/>
              <a:t>6 </a:t>
            </a:r>
            <a:r>
              <a:rPr lang="pl-PL"/>
              <a:t>powiatów</a:t>
            </a:r>
          </a:p>
          <a:p>
            <a:pPr algn="ctr" eaLnBrk="0" hangingPunct="0"/>
            <a:endParaRPr lang="pl-PL"/>
          </a:p>
        </p:txBody>
      </p:sp>
      <p:sp>
        <p:nvSpPr>
          <p:cNvPr id="5128" name="pole tekstowe 10"/>
          <p:cNvSpPr txBox="1">
            <a:spLocks noChangeArrowheads="1"/>
          </p:cNvSpPr>
          <p:nvPr/>
        </p:nvSpPr>
        <p:spPr bwMode="auto">
          <a:xfrm>
            <a:off x="5286375" y="5857875"/>
            <a:ext cx="3643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/>
              <a:t>Budżet ZIT WrOF: 	</a:t>
            </a:r>
            <a:r>
              <a:rPr lang="pl-PL" b="1"/>
              <a:t>291 250 000 €</a:t>
            </a:r>
          </a:p>
          <a:p>
            <a:pPr algn="ctr" eaLnBrk="0" hangingPunct="0"/>
            <a:r>
              <a:rPr lang="pl-PL"/>
              <a:t>(13 % budżetu RPO WD 2014 – 2020)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ole tekstowe 4"/>
          <p:cNvSpPr txBox="1"/>
          <p:nvPr/>
        </p:nvSpPr>
        <p:spPr>
          <a:xfrm>
            <a:off x="571500" y="2286000"/>
            <a:ext cx="8001000" cy="28575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eaLnBrk="0" hangingPunct="0">
              <a:defRPr/>
            </a:pPr>
            <a:endParaRPr lang="pl-PL" b="1" dirty="0">
              <a:latin typeface="+mj-lt"/>
            </a:endParaRPr>
          </a:p>
        </p:txBody>
      </p:sp>
      <p:sp>
        <p:nvSpPr>
          <p:cNvPr id="6148" name="pole tekstowe 11"/>
          <p:cNvSpPr txBox="1">
            <a:spLocks noChangeArrowheads="1"/>
          </p:cNvSpPr>
          <p:nvPr/>
        </p:nvSpPr>
        <p:spPr bwMode="auto">
          <a:xfrm>
            <a:off x="285720" y="1071546"/>
            <a:ext cx="83582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cs typeface="Aharoni" pitchFamily="2" charset="-79"/>
              </a:rPr>
              <a:t>Zintegrowane Inwestycje Terytorialne Wrocławskiego Obszaru Funkcjonalnego (ZIT </a:t>
            </a:r>
            <a:r>
              <a:rPr lang="pl-PL" sz="2800" b="1" dirty="0" err="1">
                <a:cs typeface="Aharoni" pitchFamily="2" charset="-79"/>
              </a:rPr>
              <a:t>WrOF</a:t>
            </a:r>
            <a:r>
              <a:rPr lang="pl-PL" sz="2800" b="1" dirty="0">
                <a:cs typeface="Aharoni" pitchFamily="2" charset="-79"/>
              </a:rPr>
              <a:t>) </a:t>
            </a:r>
            <a:r>
              <a:rPr lang="pl-PL" sz="2800" b="1" i="1" dirty="0">
                <a:cs typeface="Aharoni" pitchFamily="2" charset="-79"/>
              </a:rPr>
              <a:t>- </a:t>
            </a:r>
            <a:r>
              <a:rPr lang="pl-PL" sz="2800" b="1" dirty="0">
                <a:cs typeface="Aharoni" pitchFamily="2" charset="-79"/>
              </a:rPr>
              <a:t>zadania</a:t>
            </a:r>
            <a:endParaRPr lang="pl-PL" sz="2800" dirty="0"/>
          </a:p>
          <a:p>
            <a:endParaRPr lang="pl-PL" sz="28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00063" y="2857500"/>
            <a:ext cx="7929562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Pełnienie funkcji </a:t>
            </a:r>
            <a:r>
              <a:rPr lang="pl-PL" sz="2000" b="1" dirty="0"/>
              <a:t>Instytucji Pośredniczącej w</a:t>
            </a:r>
            <a:r>
              <a:rPr lang="pl-PL" sz="2000" dirty="0"/>
              <a:t> imieniu Gminy </a:t>
            </a:r>
            <a:r>
              <a:rPr lang="pl-PL" sz="2000" dirty="0" smtClean="0"/>
              <a:t>Wrocław;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 err="1"/>
              <a:t>Współorganizacja</a:t>
            </a:r>
            <a:r>
              <a:rPr lang="pl-PL" sz="2000" b="1" dirty="0"/>
              <a:t> </a:t>
            </a:r>
            <a:r>
              <a:rPr lang="pl-PL" sz="2000" dirty="0"/>
              <a:t>konkursów  (wspólnie z DIP, DWUP oraz z UMWD</a:t>
            </a:r>
            <a:r>
              <a:rPr lang="pl-PL" sz="2000" dirty="0" smtClean="0"/>
              <a:t>);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wniosków konkursowych </a:t>
            </a:r>
            <a:r>
              <a:rPr lang="pl-PL" sz="2000" b="1" dirty="0"/>
              <a:t>pod kątem zgodności ze Strategią ZIT </a:t>
            </a:r>
            <a:br>
              <a:rPr lang="pl-PL" sz="2000" b="1" dirty="0"/>
            </a:br>
            <a:r>
              <a:rPr lang="pl-PL" sz="2000" b="1" dirty="0"/>
              <a:t>        </a:t>
            </a:r>
            <a:r>
              <a:rPr lang="pl-PL" sz="2000" b="1" dirty="0" err="1"/>
              <a:t>WrOF</a:t>
            </a:r>
            <a:r>
              <a:rPr lang="pl-PL" sz="2000" b="1" dirty="0"/>
              <a:t> </a:t>
            </a:r>
            <a:r>
              <a:rPr lang="pl-PL" sz="2000" dirty="0"/>
              <a:t>(</a:t>
            </a:r>
            <a:r>
              <a:rPr lang="pl-PL" sz="2000" b="1" dirty="0"/>
              <a:t>jeden z kilku etapów </a:t>
            </a:r>
            <a:r>
              <a:rPr lang="pl-PL" sz="2000" dirty="0"/>
              <a:t>oceny wniosku</a:t>
            </a:r>
            <a:r>
              <a:rPr lang="pl-PL" sz="2000" dirty="0" smtClean="0"/>
              <a:t>);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zgodności ze Strategią ZIT </a:t>
            </a:r>
            <a:r>
              <a:rPr lang="pl-PL" sz="2000" dirty="0" err="1"/>
              <a:t>WrOF</a:t>
            </a:r>
            <a:r>
              <a:rPr lang="pl-PL" sz="2000" dirty="0"/>
              <a:t> – </a:t>
            </a:r>
            <a:r>
              <a:rPr lang="pl-PL" sz="2000" b="1" dirty="0"/>
              <a:t>50%  oceny </a:t>
            </a:r>
            <a:r>
              <a:rPr lang="pl-PL" sz="2000" b="1" dirty="0" smtClean="0"/>
              <a:t>całkowitej;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/>
              <a:t>Rozpatrywanie protestów </a:t>
            </a:r>
            <a:r>
              <a:rPr lang="pl-PL" sz="2000" dirty="0"/>
              <a:t>od oceny zgodności ze Strategią ZIT </a:t>
            </a:r>
            <a:r>
              <a:rPr lang="pl-PL" sz="2000" dirty="0" err="1" smtClean="0"/>
              <a:t>WrOF</a:t>
            </a:r>
            <a:r>
              <a:rPr lang="pl-PL" sz="2000" dirty="0" smtClean="0"/>
              <a:t>.</a:t>
            </a:r>
            <a:endParaRPr lang="pl-PL" sz="2000" dirty="0"/>
          </a:p>
          <a:p>
            <a:pPr>
              <a:defRPr/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214282" y="1143000"/>
            <a:ext cx="8572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</a:rPr>
              <a:t>Najważniejszym dokumentem regulującym zasady wsparcia Wrocławskiego Obszaru Funkcjonalnego w ramach ZIT jest </a:t>
            </a:r>
            <a:r>
              <a:rPr lang="pl-PL" sz="2000" b="1" u="sng" dirty="0">
                <a:latin typeface="+mn-lt"/>
              </a:rPr>
              <a:t>Strategia ZIT WrOF.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2000" b="1" dirty="0"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71500" y="2286000"/>
            <a:ext cx="8001000" cy="28575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2000" dirty="0">
                <a:latin typeface="+mj-lt"/>
              </a:rPr>
              <a:t>Cel nadrzędny zdefiniowany w </a:t>
            </a:r>
            <a:r>
              <a:rPr lang="pl-PL" sz="2000" i="1" dirty="0">
                <a:latin typeface="+mj-lt"/>
              </a:rPr>
              <a:t>Strategii ZIT WrOF</a:t>
            </a:r>
            <a:r>
              <a:rPr lang="pl-PL" sz="2000" dirty="0">
                <a:latin typeface="+mj-lt"/>
              </a:rPr>
              <a:t>:</a:t>
            </a:r>
          </a:p>
          <a:p>
            <a:pPr algn="ctr" eaLnBrk="0" hangingPunct="0">
              <a:defRPr/>
            </a:pPr>
            <a:endParaRPr lang="pl-PL" sz="2000" b="1" dirty="0">
              <a:latin typeface="+mj-lt"/>
            </a:endParaRPr>
          </a:p>
          <a:p>
            <a:pPr algn="ctr" eaLnBrk="0" hangingPunct="0">
              <a:defRPr/>
            </a:pPr>
            <a:r>
              <a:rPr lang="pl-PL" sz="2000" b="1" dirty="0">
                <a:latin typeface="+mj-lt"/>
              </a:rPr>
              <a:t>Osiągnięcie wysokiej jakości życia społeczności                                                      Wrocławskiego Obszaru Funkcjonalnego                                                                                 poprzez integrację jego przestrzeni w spójny organizm                                                       społeczno - gospodarczy</a:t>
            </a:r>
          </a:p>
          <a:p>
            <a:pPr eaLnBrk="0" hangingPunct="0">
              <a:defRPr/>
            </a:pPr>
            <a:r>
              <a:rPr lang="pl-PL" sz="2000" dirty="0">
                <a:latin typeface="+mj-lt"/>
              </a:rPr>
              <a:t> </a:t>
            </a:r>
          </a:p>
          <a:p>
            <a:pPr eaLnBrk="0" hangingPunct="0">
              <a:defRPr/>
            </a:pPr>
            <a:endParaRPr lang="pl-PL" b="1" dirty="0">
              <a:latin typeface="+mj-lt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42875" y="5572125"/>
            <a:ext cx="2786063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</a:rPr>
              <a:t>Zintegrowanie przestrzeni obszaru ZIT WrOF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214688" y="5572125"/>
            <a:ext cx="2786062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</a:rPr>
              <a:t>Poprawa innowacyjności                       i konkurencyjności gospodarki obszaru ZIT WrOF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215063" y="5572125"/>
            <a:ext cx="2786062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j-lt"/>
              </a:rPr>
              <a:t>Zintegrowanie społeczne obszaru ZIT WrOF</a:t>
            </a:r>
          </a:p>
        </p:txBody>
      </p:sp>
      <p:sp>
        <p:nvSpPr>
          <p:cNvPr id="9" name="Strzałka w dół 8"/>
          <p:cNvSpPr/>
          <p:nvPr/>
        </p:nvSpPr>
        <p:spPr>
          <a:xfrm rot="1983758">
            <a:off x="2032000" y="4597400"/>
            <a:ext cx="428625" cy="763588"/>
          </a:xfrm>
          <a:prstGeom prst="down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4357688" y="4786313"/>
            <a:ext cx="428625" cy="714375"/>
          </a:xfrm>
          <a:prstGeom prst="down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1" name="Strzałka w dół 10"/>
          <p:cNvSpPr/>
          <p:nvPr/>
        </p:nvSpPr>
        <p:spPr>
          <a:xfrm rot="20085541">
            <a:off x="6737350" y="4605338"/>
            <a:ext cx="428625" cy="746125"/>
          </a:xfrm>
          <a:prstGeom prst="down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8195" name="Prostokąt 2"/>
          <p:cNvSpPr>
            <a:spLocks noChangeArrowheads="1"/>
          </p:cNvSpPr>
          <p:nvPr/>
        </p:nvSpPr>
        <p:spPr bwMode="auto">
          <a:xfrm>
            <a:off x="-428660" y="1000125"/>
            <a:ext cx="9929882" cy="65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700" b="1" dirty="0"/>
              <a:t>Umiejscowienie działania 6.1 RPO WD w priorytetach ZIT </a:t>
            </a:r>
            <a:r>
              <a:rPr lang="pl-PL" altLang="pl-PL" sz="2700" b="1" dirty="0" err="1"/>
              <a:t>WrOF</a:t>
            </a:r>
            <a:endParaRPr lang="pl-PL" altLang="pl-PL" sz="27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282" y="2000240"/>
          <a:ext cx="8715435" cy="4071966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571636"/>
                <a:gridCol w="1714512"/>
                <a:gridCol w="1714512"/>
                <a:gridCol w="1714512"/>
                <a:gridCol w="2000263"/>
              </a:tblGrid>
              <a:tr h="54856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Strategia ZIT WrOF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Regionalny Program Operacyjny </a:t>
                      </a: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WD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25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Cel</a:t>
                      </a:r>
                      <a:endParaRPr lang="pl-PL" sz="1800" b="1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Priorytet</a:t>
                      </a:r>
                      <a:endParaRPr lang="pl-PL" sz="1800" b="1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</a:t>
                      </a:r>
                      <a:endParaRPr lang="pl-PL" sz="1800" b="1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sng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Oś priorytetowa</a:t>
                      </a:r>
                      <a:endParaRPr lang="pl-PL" sz="1800" b="1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Działanie</a:t>
                      </a:r>
                      <a:endParaRPr lang="pl-PL" sz="1800" b="1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9832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Zintegrowanie społeczne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WrOF</a:t>
                      </a:r>
                      <a:endParaRPr lang="pl-PL" sz="16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0" u="none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Wzrost jakości </a:t>
                      </a:r>
                      <a:r>
                        <a:rPr lang="pl-PL" sz="16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 dostępności edukacyjnej na terenie </a:t>
                      </a:r>
                      <a:r>
                        <a:rPr lang="pl-PL" sz="1600" b="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WrOF</a:t>
                      </a:r>
                      <a:endParaRPr lang="pl-PL" sz="1600" b="0" u="none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3.3.1</a:t>
                      </a:r>
                    </a:p>
                    <a:p>
                      <a:pPr algn="ctr"/>
                      <a:endParaRPr lang="pl-PL" sz="16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Zapewnienie równego dostępu do wysokiej jakości edukacji na terenie </a:t>
                      </a:r>
                      <a:r>
                        <a:rPr lang="pl-PL" sz="16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r>
                        <a:rPr lang="pl-PL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wraz z dostosowaniem infrastruktury edukacyjnej</a:t>
                      </a:r>
                      <a:endParaRPr lang="pl-PL" sz="16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89535" marR="895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10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Edukacja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10.1</a:t>
                      </a:r>
                      <a:r>
                        <a:rPr lang="pl-PL" sz="16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endParaRPr lang="pl-PL" sz="1600" b="0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eaLnBrk="1" fontAlgn="auto" hangingPunct="1">
                        <a:spcAft>
                          <a:spcPts val="0"/>
                        </a:spcAft>
                        <a:buFont typeface="Arial" pitchFamily="34" charset="0"/>
                        <a:buNone/>
                        <a:defRPr/>
                      </a:pPr>
                      <a:r>
                        <a:rPr lang="pl-PL" sz="1600" b="0" dirty="0" smtClean="0"/>
                        <a:t>Zapewnienie równego dostępu    do wysokiej jakości               edukacji przedszkolnej</a:t>
                      </a:r>
                    </a:p>
                  </a:txBody>
                  <a:tcPr marL="89535" marR="8953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9219" name="pole tekstowe 11"/>
          <p:cNvSpPr txBox="1">
            <a:spLocks noChangeArrowheads="1"/>
          </p:cNvSpPr>
          <p:nvPr/>
        </p:nvSpPr>
        <p:spPr bwMode="auto">
          <a:xfrm>
            <a:off x="642910" y="857232"/>
            <a:ext cx="792956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800" b="1" dirty="0"/>
              <a:t>Alokacja finansowa ZIT </a:t>
            </a:r>
            <a:r>
              <a:rPr lang="pl-PL" altLang="pl-PL" sz="2800" b="1" dirty="0" err="1"/>
              <a:t>WrOF</a:t>
            </a:r>
            <a:endParaRPr lang="pl-PL" altLang="pl-PL" sz="2800" b="1" dirty="0"/>
          </a:p>
          <a:p>
            <a:pPr eaLnBrk="0" hangingPunct="0"/>
            <a:endParaRPr lang="pl-PL" sz="2800" dirty="0"/>
          </a:p>
        </p:txBody>
      </p:sp>
      <p:sp>
        <p:nvSpPr>
          <p:cNvPr id="9220" name="pole tekstowe 13"/>
          <p:cNvSpPr txBox="1">
            <a:spLocks noChangeArrowheads="1"/>
          </p:cNvSpPr>
          <p:nvPr/>
        </p:nvSpPr>
        <p:spPr bwMode="auto">
          <a:xfrm>
            <a:off x="0" y="1285875"/>
            <a:ext cx="9144000" cy="605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l-PL" sz="3600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600" dirty="0"/>
              <a:t>RPO WD  - ZIT </a:t>
            </a:r>
            <a:r>
              <a:rPr lang="pl-PL" sz="3600" dirty="0" err="1"/>
              <a:t>WrOF</a:t>
            </a:r>
            <a:r>
              <a:rPr lang="pl-PL" sz="3600" dirty="0"/>
              <a:t>: </a:t>
            </a:r>
            <a:r>
              <a:rPr lang="pl-PL" sz="3600" b="1" dirty="0"/>
              <a:t>291 250 000  €</a:t>
            </a:r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000" dirty="0"/>
              <a:t>Oś </a:t>
            </a:r>
            <a:r>
              <a:rPr lang="pl-PL" sz="3000" dirty="0" smtClean="0"/>
              <a:t>10 </a:t>
            </a:r>
            <a:r>
              <a:rPr lang="pl-PL" sz="3000" dirty="0"/>
              <a:t>– </a:t>
            </a:r>
            <a:r>
              <a:rPr lang="pl-PL" sz="3000" dirty="0" smtClean="0"/>
              <a:t>Edukacja: </a:t>
            </a:r>
            <a:r>
              <a:rPr lang="pl-PL" sz="3200" b="1" dirty="0" smtClean="0"/>
              <a:t>26 750 </a:t>
            </a:r>
            <a:r>
              <a:rPr lang="pl-PL" sz="3200" b="1" dirty="0"/>
              <a:t>000 </a:t>
            </a:r>
            <a:r>
              <a:rPr lang="pl-PL" sz="3000" b="1" dirty="0"/>
              <a:t>€</a:t>
            </a:r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l-PL" sz="100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 err="1"/>
              <a:t>Poddziałanie</a:t>
            </a:r>
            <a:r>
              <a:rPr lang="pl-PL" sz="2400" dirty="0"/>
              <a:t> </a:t>
            </a:r>
            <a:r>
              <a:rPr lang="pl-PL" sz="2400" dirty="0" smtClean="0"/>
              <a:t>10.1.2</a:t>
            </a:r>
            <a:r>
              <a:rPr lang="pl-PL" sz="2400" dirty="0"/>
              <a:t>: </a:t>
            </a:r>
            <a:r>
              <a:rPr lang="pl-PL" sz="2400" b="1" dirty="0" smtClean="0"/>
              <a:t>6 737 500 </a:t>
            </a:r>
            <a:r>
              <a:rPr lang="pl-PL" sz="2400" b="1" dirty="0"/>
              <a:t>€</a:t>
            </a:r>
          </a:p>
          <a:p>
            <a:pPr algn="ctr" eaLnBrk="0" hangingPunct="0">
              <a:lnSpc>
                <a:spcPct val="250000"/>
              </a:lnSpc>
            </a:pPr>
            <a:r>
              <a:rPr lang="pl-PL" sz="2000" dirty="0"/>
              <a:t>Nabór nr  </a:t>
            </a:r>
            <a:r>
              <a:rPr lang="pl-PL" sz="2000" dirty="0" smtClean="0"/>
              <a:t>RPDS.10.01.02-IZ.00-02-175/16</a:t>
            </a:r>
            <a:r>
              <a:rPr lang="pl-PL" sz="2000" dirty="0"/>
              <a:t>: </a:t>
            </a:r>
            <a:r>
              <a:rPr lang="pl-PL" sz="2000" b="1" dirty="0" smtClean="0"/>
              <a:t>2 492 336 €   (10 825 711 zł</a:t>
            </a:r>
            <a:r>
              <a:rPr lang="pl-PL" sz="2000" b="1" dirty="0"/>
              <a:t>.)</a:t>
            </a:r>
            <a:endParaRPr lang="pl-PL" sz="2000" b="1" u="sng" dirty="0">
              <a:solidFill>
                <a:srgbClr val="FF0000"/>
              </a:solidFill>
            </a:endParaRPr>
          </a:p>
          <a:p>
            <a:pPr algn="ctr" eaLnBrk="0" hangingPunct="0">
              <a:lnSpc>
                <a:spcPct val="150000"/>
              </a:lnSpc>
            </a:pPr>
            <a:endParaRPr lang="pl-PL" u="sng" dirty="0">
              <a:solidFill>
                <a:srgbClr val="FF0000"/>
              </a:solidFill>
            </a:endParaRPr>
          </a:p>
          <a:p>
            <a:pPr eaLnBrk="0" hangingPunct="0"/>
            <a:r>
              <a:rPr lang="pl-PL" sz="4400" dirty="0">
                <a:solidFill>
                  <a:srgbClr val="FF0000"/>
                </a:solidFill>
              </a:rPr>
              <a:t> </a:t>
            </a:r>
          </a:p>
          <a:p>
            <a:pPr eaLnBrk="0" hangingPunct="0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0243" name="Prostokąt 2"/>
          <p:cNvSpPr>
            <a:spLocks noChangeArrowheads="1"/>
          </p:cNvSpPr>
          <p:nvPr/>
        </p:nvSpPr>
        <p:spPr bwMode="auto">
          <a:xfrm>
            <a:off x="0" y="785794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800" b="1" dirty="0"/>
              <a:t>Nabór wniosków w ramach podziałania </a:t>
            </a:r>
            <a:r>
              <a:rPr lang="pl-PL" altLang="pl-PL" sz="2800" b="1" dirty="0" smtClean="0"/>
              <a:t>10.1.2 </a:t>
            </a:r>
            <a:r>
              <a:rPr lang="pl-PL" altLang="pl-PL" sz="2800" b="1" dirty="0"/>
              <a:t>-  </a:t>
            </a:r>
            <a:r>
              <a:rPr lang="pl-PL" sz="2800" b="1" dirty="0"/>
              <a:t>ZIT </a:t>
            </a:r>
            <a:r>
              <a:rPr lang="pl-PL" sz="2800" b="1" dirty="0" err="1"/>
              <a:t>WrOF</a:t>
            </a:r>
            <a:r>
              <a:rPr lang="pl-PL" sz="2800" b="1" dirty="0"/>
              <a:t>:</a:t>
            </a:r>
          </a:p>
          <a:p>
            <a:pPr algn="ctr"/>
            <a:endParaRPr lang="pl-PL" altLang="pl-PL" sz="2800" b="1" dirty="0"/>
          </a:p>
        </p:txBody>
      </p:sp>
      <p:sp>
        <p:nvSpPr>
          <p:cNvPr id="10244" name="pole tekstowe 3"/>
          <p:cNvSpPr txBox="1">
            <a:spLocks noChangeArrowheads="1"/>
          </p:cNvSpPr>
          <p:nvPr/>
        </p:nvSpPr>
        <p:spPr bwMode="auto">
          <a:xfrm>
            <a:off x="285720" y="2000240"/>
            <a:ext cx="871537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pl-PL" dirty="0">
                <a:solidFill>
                  <a:srgbClr val="7DB941"/>
                </a:solidFill>
              </a:rPr>
              <a:t> </a:t>
            </a:r>
            <a:r>
              <a:rPr lang="pl-PL" altLang="pl-PL" sz="2000" b="1" u="sng" dirty="0"/>
              <a:t>Wnioskodawcy</a:t>
            </a:r>
            <a:r>
              <a:rPr lang="pl-PL" altLang="pl-PL" sz="2000" b="1" u="sng" dirty="0" smtClean="0"/>
              <a:t>:</a:t>
            </a:r>
            <a:endParaRPr lang="pl-PL" altLang="pl-PL" sz="2000" b="1" u="sng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/>
              <a:t>  jednostki samorządu terytorialnego (</a:t>
            </a:r>
            <a:r>
              <a:rPr lang="pl-PL" sz="2000" dirty="0" err="1"/>
              <a:t>jst</a:t>
            </a:r>
            <a:r>
              <a:rPr lang="pl-PL" sz="2000" dirty="0"/>
              <a:t>), ich związki i stowarzyszenia;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/>
              <a:t>  jednostki organizacyjne </a:t>
            </a:r>
            <a:r>
              <a:rPr lang="pl-PL" sz="2000" dirty="0" err="1"/>
              <a:t>jst</a:t>
            </a:r>
            <a:r>
              <a:rPr lang="pl-PL" sz="2000" dirty="0"/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/>
              <a:t> </a:t>
            </a:r>
            <a:r>
              <a:rPr lang="pl-PL" sz="2000" dirty="0" smtClean="0"/>
              <a:t> przedsiębiorcy;</a:t>
            </a:r>
            <a:endParaRPr lang="pl-PL" sz="2000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/>
              <a:t>  organizacje pozarządowe;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/>
              <a:t>  </a:t>
            </a:r>
            <a:r>
              <a:rPr lang="pl-PL" sz="2000" dirty="0" smtClean="0"/>
              <a:t>organy prowadzące publiczne i niepubliczne przedszkola i inne formy wychowania przedszkolnego.</a:t>
            </a:r>
            <a:endParaRPr lang="pl-PL" sz="2000" dirty="0"/>
          </a:p>
          <a:p>
            <a:pPr>
              <a:buFont typeface="Wingdings" pitchFamily="2" charset="2"/>
              <a:buChar char="Ø"/>
            </a:pPr>
            <a:endParaRPr lang="pl-PL" sz="2000" dirty="0"/>
          </a:p>
          <a:p>
            <a:pPr eaLnBrk="0" hangingPunct="0">
              <a:lnSpc>
                <a:spcPct val="150000"/>
              </a:lnSpc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5939</TotalTime>
  <Words>1181</Words>
  <Application>Microsoft Office PowerPoint</Application>
  <PresentationFormat>Pokaz na ekranie (4:3)</PresentationFormat>
  <Paragraphs>244</Paragraphs>
  <Slides>15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 Zintegrowane Inwestycje Terytorialne Wrocławskiego Obszaru Funkcjonalnego 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agataorzechowska@o2.pl</dc:creator>
  <cp:lastModifiedBy>umpigu01</cp:lastModifiedBy>
  <cp:revision>598</cp:revision>
  <dcterms:created xsi:type="dcterms:W3CDTF">2015-04-22T07:48:15Z</dcterms:created>
  <dcterms:modified xsi:type="dcterms:W3CDTF">2016-10-26T09:35:51Z</dcterms:modified>
</cp:coreProperties>
</file>