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2" r:id="rId16"/>
    <p:sldId id="312" r:id="rId17"/>
    <p:sldId id="315" r:id="rId18"/>
    <p:sldId id="317" r:id="rId19"/>
    <p:sldId id="335" r:id="rId20"/>
    <p:sldId id="259"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528" autoAdjust="0"/>
  </p:normalViewPr>
  <p:slideViewPr>
    <p:cSldViewPr>
      <p:cViewPr varScale="1">
        <p:scale>
          <a:sx n="104" d="100"/>
          <a:sy n="104" d="100"/>
        </p:scale>
        <p:origin x="163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2016-10-26</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2016-10-26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2016-10-26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2016-10-26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2016-10-26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2016-10-26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2016-10-26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2016-10-26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2016-10-26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2016-10-26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2016-10-26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2016-10-26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2016-10-26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smtClean="0"/>
              <a:t/>
            </a:r>
            <a:br>
              <a:rPr lang="pl-PL" sz="2000" b="1" smtClean="0"/>
            </a:br>
            <a:r>
              <a:rPr lang="pl-PL" sz="2000" b="1" smtClean="0"/>
              <a:t>10.1.4 </a:t>
            </a:r>
            <a:r>
              <a:rPr lang="pl-PL" sz="2000" b="1" dirty="0" smtClean="0"/>
              <a:t>Zapewnienie równego dostępu do wysokiej jakości edukacji przedszkolnej - ZIT 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28 października 2016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224136"/>
          </a:xfrm>
        </p:spPr>
        <p:txBody>
          <a:bodyPr>
            <a:noAutofit/>
          </a:bodyPr>
          <a:lstStyle/>
          <a:p>
            <a:r>
              <a:rPr lang="pl-PL" sz="2000" b="1" dirty="0" smtClean="0">
                <a:solidFill>
                  <a:srgbClr val="009900"/>
                </a:solidFill>
                <a:effectLst>
                  <a:outerShdw blurRad="38100" dist="38100" dir="2700000" algn="tl">
                    <a:srgbClr val="000000">
                      <a:alpha val="43137"/>
                    </a:srgbClr>
                  </a:outerShdw>
                </a:effectLst>
              </a:rPr>
              <a:t>NABÓR WNIOSKÓW W RAMACH PODDZIAŁANIA </a:t>
            </a:r>
            <a:br>
              <a:rPr lang="pl-PL" sz="2000" b="1" dirty="0" smtClean="0">
                <a:solidFill>
                  <a:srgbClr val="009900"/>
                </a:solidFill>
                <a:effectLst>
                  <a:outerShdw blurRad="38100" dist="38100" dir="2700000" algn="tl">
                    <a:srgbClr val="000000">
                      <a:alpha val="43137"/>
                    </a:srgbClr>
                  </a:outerShdw>
                </a:effectLst>
              </a:rPr>
            </a:br>
            <a:r>
              <a:rPr lang="pl-PL" sz="2000" b="1" dirty="0" smtClean="0">
                <a:solidFill>
                  <a:srgbClr val="009900"/>
                </a:solidFill>
                <a:effectLst>
                  <a:outerShdw blurRad="38100" dist="38100" dir="2700000" algn="tl">
                    <a:srgbClr val="000000">
                      <a:alpha val="43137"/>
                    </a:srgbClr>
                  </a:outerShdw>
                </a:effectLst>
              </a:rPr>
              <a:t>10.1.4 – Zapewnienie równego dostępu do wysokiej jakości edukacji przedszkolnej – ZIT AW</a:t>
            </a: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276872"/>
            <a:ext cx="8435280" cy="3849291"/>
          </a:xfrm>
        </p:spPr>
        <p:txBody>
          <a:bodyPr>
            <a:normAutofit/>
          </a:bodyPr>
          <a:lstStyle/>
          <a:p>
            <a:pPr marL="0" indent="0" algn="ctr">
              <a:lnSpc>
                <a:spcPct val="150000"/>
              </a:lnSpc>
              <a:spcBef>
                <a:spcPts val="600"/>
              </a:spcBef>
              <a:spcAft>
                <a:spcPts val="600"/>
              </a:spcAft>
              <a:buNone/>
            </a:pPr>
            <a:r>
              <a:rPr lang="pl-PL" sz="2600" dirty="0" smtClean="0">
                <a:latin typeface="Calibri" panose="020F0502020204030204" pitchFamily="34" charset="0"/>
                <a:ea typeface="Times New Roman" panose="02020603050405020304" pitchFamily="18" charset="0"/>
                <a:cs typeface="Arial" panose="020B0604020202020204" pitchFamily="34" charset="0"/>
              </a:rPr>
              <a:t>Kwota </a:t>
            </a:r>
            <a:r>
              <a:rPr lang="pl-PL" sz="2600" dirty="0">
                <a:latin typeface="Calibri" panose="020F0502020204030204" pitchFamily="34" charset="0"/>
                <a:ea typeface="Times New Roman" panose="02020603050405020304" pitchFamily="18" charset="0"/>
                <a:cs typeface="Arial" panose="020B0604020202020204" pitchFamily="34" charset="0"/>
              </a:rPr>
              <a:t>środków europejskich przeznaczona na konkurs </a:t>
            </a:r>
            <a:endParaRPr lang="pl-PL" sz="26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600" dirty="0" smtClean="0">
                <a:latin typeface="Calibri" panose="020F0502020204030204" pitchFamily="34" charset="0"/>
                <a:ea typeface="Times New Roman" panose="02020603050405020304" pitchFamily="18" charset="0"/>
                <a:cs typeface="Arial" panose="020B0604020202020204" pitchFamily="34" charset="0"/>
              </a:rPr>
              <a:t>dla </a:t>
            </a:r>
            <a:r>
              <a:rPr lang="pl-PL" sz="2600" dirty="0">
                <a:latin typeface="Calibri" panose="020F0502020204030204" pitchFamily="34" charset="0"/>
                <a:ea typeface="Times New Roman" panose="02020603050405020304" pitchFamily="18" charset="0"/>
                <a:cs typeface="Arial" panose="020B0604020202020204" pitchFamily="34" charset="0"/>
              </a:rPr>
              <a:t>ZIT AW wynosi: </a:t>
            </a:r>
            <a:endParaRPr lang="pl-PL" sz="26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600" dirty="0" smtClean="0">
                <a:latin typeface="Calibri" panose="020F0502020204030204" pitchFamily="34" charset="0"/>
                <a:ea typeface="Times New Roman" panose="02020603050405020304" pitchFamily="18" charset="0"/>
                <a:cs typeface="Arial" panose="020B0604020202020204" pitchFamily="34" charset="0"/>
              </a:rPr>
              <a:t>4 418 397 PLN </a:t>
            </a:r>
            <a:r>
              <a:rPr lang="pl-PL" sz="2600" dirty="0">
                <a:latin typeface="Calibri" panose="020F0502020204030204" pitchFamily="34" charset="0"/>
                <a:ea typeface="Times New Roman" panose="02020603050405020304" pitchFamily="18" charset="0"/>
                <a:cs typeface="Arial" panose="020B0604020202020204" pitchFamily="34" charset="0"/>
              </a:rPr>
              <a:t>(</a:t>
            </a:r>
            <a:r>
              <a:rPr lang="pl-PL" sz="2600" dirty="0" smtClean="0">
                <a:latin typeface="Calibri" panose="020F0502020204030204" pitchFamily="34" charset="0"/>
                <a:ea typeface="Times New Roman" panose="02020603050405020304" pitchFamily="18" charset="0"/>
                <a:cs typeface="Arial" panose="020B0604020202020204" pitchFamily="34" charset="0"/>
              </a:rPr>
              <a:t>tj.1 017 220 EUR</a:t>
            </a:r>
            <a:r>
              <a:rPr lang="pl-PL" sz="2600" dirty="0">
                <a:latin typeface="Calibri" panose="020F0502020204030204" pitchFamily="34" charset="0"/>
                <a:ea typeface="Times New Roman" panose="02020603050405020304" pitchFamily="18" charset="0"/>
                <a:cs typeface="Arial" panose="020B0604020202020204" pitchFamily="34" charset="0"/>
              </a:rPr>
              <a:t>)   </a:t>
            </a:r>
            <a:endParaRPr lang="pl-PL" sz="26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pl-PL" sz="2000" dirty="0">
                <a:latin typeface="Calibri" panose="020F0502020204030204" pitchFamily="34" charset="0"/>
                <a:ea typeface="Times New Roman" panose="02020603050405020304" pitchFamily="18" charset="0"/>
              </a:rPr>
              <a:t>Alokacja przeliczona po kursie Europejskiego Banku Centralnego (EBC) obowiązującym w dniu 30 </a:t>
            </a:r>
            <a:r>
              <a:rPr lang="pl-PL" sz="2000" dirty="0" smtClean="0">
                <a:latin typeface="Calibri" panose="020F0502020204030204" pitchFamily="34" charset="0"/>
                <a:ea typeface="Times New Roman" panose="02020603050405020304" pitchFamily="18" charset="0"/>
              </a:rPr>
              <a:t>sierpnia </a:t>
            </a:r>
            <a:r>
              <a:rPr lang="pl-PL" sz="2000" dirty="0">
                <a:latin typeface="Calibri" panose="020F0502020204030204" pitchFamily="34" charset="0"/>
                <a:ea typeface="Times New Roman" panose="02020603050405020304" pitchFamily="18" charset="0"/>
              </a:rPr>
              <a:t>2016 r. (1 euro = </a:t>
            </a:r>
            <a:r>
              <a:rPr lang="pl-PL" sz="2000" dirty="0" smtClean="0">
                <a:latin typeface="Calibri" panose="020F0502020204030204" pitchFamily="34" charset="0"/>
                <a:ea typeface="Times New Roman" panose="02020603050405020304" pitchFamily="18" charset="0"/>
              </a:rPr>
              <a:t>4.3436 </a:t>
            </a:r>
            <a:r>
              <a:rPr lang="pl-PL" sz="2000" dirty="0">
                <a:latin typeface="Calibri" panose="020F0502020204030204" pitchFamily="34" charset="0"/>
                <a:ea typeface="Times New Roman" panose="02020603050405020304" pitchFamily="18" charset="0"/>
              </a:rPr>
              <a:t>PLN). Łączna wartość środków przeznaczonych na dofinansowanie projektów zostanie zwiększona o środki z budżetu państwa w zależności od poziomu wniesionego przez Wnioskodawców wkładu własnego.</a:t>
            </a:r>
            <a:endParaRPr lang="pl-PL" sz="2000" dirty="0">
              <a:latin typeface="Times New Roman" panose="02020603050405020304" pitchFamily="18" charset="0"/>
              <a:ea typeface="Times New Roman" panose="02020603050405020304" pitchFamily="18" charset="0"/>
            </a:endParaRPr>
          </a:p>
          <a:p>
            <a:pPr marL="0" indent="0">
              <a:spcAft>
                <a:spcPts val="0"/>
              </a:spcAft>
              <a:buNone/>
            </a:pP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2639917461"/>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Działanie 4.2.1 </a:t>
                      </a:r>
                    </a:p>
                    <a:p>
                      <a:pPr marL="0" algn="l" defTabSz="914400" rtl="0" eaLnBrk="1" latinLnBrk="0" hangingPunct="1"/>
                      <a:r>
                        <a:rPr lang="pl-PL" sz="900" b="1" kern="1200" dirty="0" smtClean="0">
                          <a:solidFill>
                            <a:srgbClr val="009900"/>
                          </a:solidFill>
                          <a:latin typeface="+mn-lt"/>
                          <a:ea typeface="+mn-ea"/>
                          <a:cs typeface="+mn-cs"/>
                        </a:rPr>
                        <a:t>Równy dostęp do edukacji</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10.1 </a:t>
                      </a:r>
                    </a:p>
                    <a:p>
                      <a:pPr marL="0" algn="l" defTabSz="914400" rtl="0" eaLnBrk="1" latinLnBrk="0" hangingPunct="1"/>
                      <a:r>
                        <a:rPr lang="pl-PL" sz="900" b="1" kern="1200" dirty="0" smtClean="0">
                          <a:solidFill>
                            <a:srgbClr val="009900"/>
                          </a:solidFill>
                          <a:latin typeface="+mn-lt"/>
                          <a:ea typeface="+mn-ea"/>
                          <a:cs typeface="+mn-cs"/>
                        </a:rPr>
                        <a:t>Zapewnienie równego dostępu do wysokiej jakości edukacji przedszkolnej, podstawowej, gimnazjalnej i ponadgimnazjalnej</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4.2.2 Kształcenie i szkolenie zawodowe</a:t>
                      </a:r>
                      <a:endParaRPr lang="pl-PL" sz="900" b="0" kern="1200" dirty="0">
                        <a:solidFill>
                          <a:schemeClr val="tx1"/>
                        </a:solidFill>
                        <a:latin typeface="+mn-lt"/>
                        <a:ea typeface="+mn-ea"/>
                        <a:cs typeface="+mn-cs"/>
                      </a:endParaRPr>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10.3 Dostosowanie systemów kształcenia i szkolenia zawodowego do potrzeb rynku pracy</a:t>
                      </a:r>
                      <a:endParaRPr lang="pl-PL" sz="9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lnSpc>
                <a:spcPct val="120000"/>
              </a:lnSpc>
              <a:spcBef>
                <a:spcPts val="0"/>
              </a:spcBef>
              <a:buNone/>
            </a:pPr>
            <a:r>
              <a:rPr lang="pl-PL" sz="2000" dirty="0">
                <a:solidFill>
                  <a:srgbClr val="000000"/>
                </a:solidFill>
              </a:rPr>
              <a:t>I </a:t>
            </a:r>
            <a:r>
              <a:rPr lang="pl-PL" sz="2000" dirty="0" smtClean="0">
                <a:solidFill>
                  <a:srgbClr val="000000"/>
                </a:solidFill>
              </a:rPr>
              <a:t>sekcja - </a:t>
            </a:r>
            <a:r>
              <a:rPr lang="pl-PL" sz="2000" dirty="0">
                <a:solidFill>
                  <a:srgbClr val="000000"/>
                </a:solidFill>
              </a:rPr>
              <a:t>ocena ogólna</a:t>
            </a:r>
          </a:p>
          <a:p>
            <a:pPr marL="914400" lvl="1" indent="-457200" algn="just">
              <a:lnSpc>
                <a:spcPct val="120000"/>
              </a:lnSpc>
              <a:spcBef>
                <a:spcPts val="0"/>
              </a:spcBef>
              <a:buFontTx/>
              <a:buAutoNum type="arabicPeriod"/>
            </a:pPr>
            <a:r>
              <a:rPr lang="pl-PL" sz="2000" dirty="0">
                <a:solidFill>
                  <a:srgbClr val="000000"/>
                </a:solidFill>
              </a:rPr>
              <a:t>Wpływ projektu na realizację Strategii </a:t>
            </a:r>
            <a:r>
              <a:rPr lang="pl-PL" sz="2000" dirty="0" smtClean="0">
                <a:solidFill>
                  <a:srgbClr val="000000"/>
                </a:solidFill>
              </a:rPr>
              <a:t>ZIT</a:t>
            </a:r>
          </a:p>
          <a:p>
            <a:pPr marL="914400" lvl="1" indent="-457200" algn="just">
              <a:lnSpc>
                <a:spcPct val="120000"/>
              </a:lnSpc>
              <a:spcBef>
                <a:spcPts val="0"/>
              </a:spcBef>
              <a:buFontTx/>
              <a:buAutoNum type="arabicPeriod"/>
            </a:pPr>
            <a:r>
              <a:rPr lang="pl-PL" sz="2000" dirty="0" smtClean="0">
                <a:solidFill>
                  <a:srgbClr val="000000"/>
                </a:solidFill>
              </a:rPr>
              <a:t>Wpływ </a:t>
            </a:r>
            <a:r>
              <a:rPr lang="pl-PL" sz="2000" dirty="0">
                <a:solidFill>
                  <a:srgbClr val="000000"/>
                </a:solidFill>
              </a:rPr>
              <a:t>realizacji projektu na </a:t>
            </a:r>
            <a:r>
              <a:rPr lang="pl-PL" sz="2000" dirty="0" smtClean="0">
                <a:solidFill>
                  <a:srgbClr val="000000"/>
                </a:solidFill>
              </a:rPr>
              <a:t>realizację wartości </a:t>
            </a:r>
            <a:r>
              <a:rPr lang="pl-PL" sz="2000" dirty="0">
                <a:solidFill>
                  <a:srgbClr val="000000"/>
                </a:solidFill>
              </a:rPr>
              <a:t>docelowej wskaźników </a:t>
            </a:r>
            <a:r>
              <a:rPr lang="pl-PL" sz="2000" dirty="0" smtClean="0">
                <a:solidFill>
                  <a:srgbClr val="000000"/>
                </a:solidFill>
              </a:rPr>
              <a:t>monitoringu </a:t>
            </a:r>
            <a:r>
              <a:rPr lang="pl-PL" sz="2000" dirty="0">
                <a:solidFill>
                  <a:srgbClr val="000000"/>
                </a:solidFill>
              </a:rPr>
              <a:t>realizacji celów Strategii </a:t>
            </a:r>
            <a:r>
              <a:rPr lang="pl-PL" sz="2000" dirty="0" smtClean="0">
                <a:solidFill>
                  <a:srgbClr val="000000"/>
                </a:solidFill>
              </a:rPr>
              <a:t>ZIT </a:t>
            </a:r>
          </a:p>
          <a:p>
            <a:pPr marL="914400" lvl="1" indent="-457200" algn="just">
              <a:spcBef>
                <a:spcPts val="0"/>
              </a:spcBef>
              <a:buAutoNum type="arabicPeriod" startAt="3"/>
            </a:pPr>
            <a:r>
              <a:rPr lang="pl-PL" sz="2000" dirty="0" smtClean="0">
                <a:solidFill>
                  <a:srgbClr val="000000"/>
                </a:solidFill>
              </a:rPr>
              <a:t>Komplementarny </a:t>
            </a:r>
            <a:r>
              <a:rPr lang="pl-PL" sz="2000" dirty="0">
                <a:solidFill>
                  <a:srgbClr val="000000"/>
                </a:solidFill>
              </a:rPr>
              <a:t>charakter </a:t>
            </a:r>
            <a:r>
              <a:rPr lang="pl-PL" sz="2000" dirty="0" smtClean="0">
                <a:solidFill>
                  <a:srgbClr val="000000"/>
                </a:solidFill>
              </a:rPr>
              <a:t>projektu</a:t>
            </a:r>
          </a:p>
          <a:p>
            <a:pPr marL="457200" lvl="1"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323528" y="1628800"/>
            <a:ext cx="8480562" cy="4824536"/>
          </a:xfrm>
        </p:spPr>
        <p:txBody>
          <a:bodyPr>
            <a:normAutofit/>
          </a:bodyPr>
          <a:lstStyle/>
          <a:p>
            <a:pPr marL="0" indent="0" algn="ctr">
              <a:buNone/>
            </a:pPr>
            <a:r>
              <a:rPr lang="pl-PL" sz="1600" b="1" u="sng" kern="50" dirty="0">
                <a:solidFill>
                  <a:schemeClr val="dk1"/>
                </a:solidFill>
                <a:ea typeface="Times New Roman" panose="02020603050405020304" pitchFamily="18" charset="0"/>
                <a:cs typeface="Arial" panose="020B0604020202020204" pitchFamily="34" charset="0"/>
              </a:rPr>
              <a:t>I sekcja – ocena ogólna</a:t>
            </a:r>
          </a:p>
        </p:txBody>
      </p:sp>
      <p:graphicFrame>
        <p:nvGraphicFramePr>
          <p:cNvPr id="3" name="Tabela 2"/>
          <p:cNvGraphicFramePr>
            <a:graphicFrameLocks noGrp="1"/>
          </p:cNvGraphicFramePr>
          <p:nvPr>
            <p:extLst>
              <p:ext uri="{D42A27DB-BD31-4B8C-83A1-F6EECF244321}">
                <p14:modId xmlns:p14="http://schemas.microsoft.com/office/powerpoint/2010/main" val="1920750582"/>
              </p:ext>
            </p:extLst>
          </p:nvPr>
        </p:nvGraphicFramePr>
        <p:xfrm>
          <a:off x="323528" y="2132856"/>
          <a:ext cx="8568952" cy="4167260"/>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504056">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663204">
                <a:tc>
                  <a:txBody>
                    <a:bodyPr/>
                    <a:lstStyle/>
                    <a:p>
                      <a:r>
                        <a:rPr lang="pl-PL" sz="1400" dirty="0" smtClean="0">
                          <a:latin typeface="+mn-lt"/>
                        </a:rPr>
                        <a:t>1.</a:t>
                      </a:r>
                      <a:endParaRPr lang="pl-PL" sz="14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Wpływ projektu na realizację Strategii </a:t>
                      </a:r>
                    </a:p>
                    <a:p>
                      <a:r>
                        <a:rPr kumimoji="0" lang="pl-PL" sz="1200" b="1" i="0" u="none" strike="noStrike" kern="50" cap="none" spc="0" normalizeH="0" baseline="0" dirty="0" smtClean="0">
                          <a:ln>
                            <a:noFill/>
                          </a:ln>
                          <a:solidFill>
                            <a:prstClr val="black"/>
                          </a:solidFill>
                          <a:effectLst/>
                          <a:uLnTx/>
                          <a:uFillTx/>
                          <a:latin typeface="+mn-lt"/>
                          <a:ea typeface="+mn-ea"/>
                          <a:cs typeface="+mn-cs"/>
                        </a:rPr>
                        <a:t>ZIT</a:t>
                      </a:r>
                    </a:p>
                    <a:p>
                      <a:endParaRPr lang="pl-PL" sz="1200" dirty="0">
                        <a:latin typeface="+mn-lt"/>
                      </a:endParaRPr>
                    </a:p>
                  </a:txBody>
                  <a:tcPr/>
                </a:tc>
                <a:tc>
                  <a:txBody>
                    <a:bodyPr/>
                    <a:lstStyle/>
                    <a:p>
                      <a:pPr algn="just"/>
                      <a:r>
                        <a:rPr lang="pl-PL" sz="1200" kern="50" dirty="0" smtClean="0">
                          <a:solidFill>
                            <a:schemeClr val="dk1"/>
                          </a:solidFill>
                          <a:effectLst/>
                          <a:latin typeface="+mn-lt"/>
                          <a:ea typeface="Times New Roman" panose="02020603050405020304" pitchFamily="18" charset="0"/>
                          <a:cs typeface="Arial" panose="020B0604020202020204" pitchFamily="34" charset="0"/>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 </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r>
                        <a:rPr lang="pl-PL" sz="1200" kern="50" dirty="0" smtClean="0">
                          <a:solidFill>
                            <a:schemeClr val="dk1"/>
                          </a:solidFill>
                          <a:effectLst/>
                          <a:latin typeface="+mn-lt"/>
                          <a:ea typeface="Times New Roman" panose="02020603050405020304" pitchFamily="18" charset="0"/>
                          <a:cs typeface="Arial" panose="020B0604020202020204" pitchFamily="34" charset="0"/>
                        </a:rPr>
                        <a:t>Weryfikowany będzie wpływ projektu na poprawę jakości edukacji przedszkolnej oraz zapewnienie równego dostępu do wysokiej jakości edukacji przedszkolnej na terenie Aglomeracji Wałbrzyskiej.</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Podstawą weryfikacji  będzie część diagnostyczna  Strategii ZIT  </a:t>
                      </a:r>
                      <a:b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obszarze – Edukacja.</a:t>
                      </a:r>
                      <a:endParaRPr kumimoji="0" lang="pl-PL" sz="11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pl-PL" sz="1200"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120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25</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odrzucenie </a:t>
                      </a: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wniosku)</a:t>
                      </a: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50%</a:t>
                      </a:r>
                    </a:p>
                    <a:p>
                      <a:pPr algn="ct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3578369296"/>
              </p:ext>
            </p:extLst>
          </p:nvPr>
        </p:nvGraphicFramePr>
        <p:xfrm>
          <a:off x="107505" y="1580093"/>
          <a:ext cx="8928991" cy="4729227"/>
        </p:xfrm>
        <a:graphic>
          <a:graphicData uri="http://schemas.openxmlformats.org/drawingml/2006/table">
            <a:tbl>
              <a:tblPr firstRow="1" bandRow="1">
                <a:tableStyleId>{5C22544A-7EE6-4342-B048-85BDC9FD1C3A}</a:tableStyleId>
              </a:tblPr>
              <a:tblGrid>
                <a:gridCol w="525234"/>
                <a:gridCol w="1650738"/>
                <a:gridCol w="4351946"/>
                <a:gridCol w="1284949"/>
                <a:gridCol w="1116124"/>
              </a:tblGrid>
              <a:tr h="65021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079014">
                <a:tc>
                  <a:txBody>
                    <a:bodyPr/>
                    <a:lstStyle/>
                    <a:p>
                      <a:r>
                        <a:rPr lang="pl-PL" sz="1200" dirty="0" smtClean="0">
                          <a:latin typeface="+mn-lt"/>
                        </a:rPr>
                        <a:t>2.</a:t>
                      </a:r>
                      <a:endParaRPr lang="pl-PL"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Wpływ realizacji projektu na realizację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wartości docelowej wskaźników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monitoringu realizacji celów Strategii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ZIT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Weryfikowany będzie poziom wpływu wskaźników zawartych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projekcie na realizację wartości docelowych wskaźników Strategii ZIT wynikających z Porozumienia (wskaźników Ram Wykonania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i pozostałych z RPO).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Wskaźniki, które będą brane pod uwagę przy tym kryterium: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miejsc wychowania przedszkolnego dofinansowanych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programie.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dzieci objętych w ramach programu dodatkowymi zajęciami zwiększającymi ich szanse edukacyjne w edukacji przedszkolnej.</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nauczycieli objętych wsparciem w programie.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nauczycieli, którzy uzyskali kwalifikacje lub nabyli  kompetencje po opuszczeniu programu.</a:t>
                      </a:r>
                      <a:endPar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endParaRP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algn="ctr"/>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2918981219"/>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Komplementarny charakter projektu</a:t>
                      </a:r>
                      <a:endParaRPr kumimoji="0" lang="pl-PL" sz="1200" b="1" i="0" u="none" strike="noStrike" kern="50" cap="none" spc="0" normalizeH="0" baseline="0" dirty="0">
                        <a:ln>
                          <a:noFill/>
                        </a:ln>
                        <a:solidFill>
                          <a:prstClr val="black"/>
                        </a:solidFill>
                        <a:effectLst/>
                        <a:uLnTx/>
                        <a:uFillTx/>
                        <a:latin typeface="+mn-lt"/>
                        <a:ea typeface="+mn-ea"/>
                        <a:cs typeface="+mn-cs"/>
                      </a:endParaRPr>
                    </a:p>
                  </a:txBody>
                  <a:tcPr/>
                </a:tc>
                <a:tc>
                  <a:txBody>
                    <a:bodyPr/>
                    <a:lstStyle/>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a:t>
                      </a:r>
                      <a:b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trakcie realizacji na terenie danego ZIT i zostały sfinansowane ze środków publicznych zewnętrznych.</a:t>
                      </a:r>
                    </a:p>
                    <a:p>
                      <a:pPr algn="just"/>
                      <a:endPar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p>
                    <a:p>
                      <a:endParaRPr lang="pl-PL" sz="1200" dirty="0" smtClean="0">
                        <a:effectLst/>
                        <a:latin typeface="Arial" panose="020B0604020202020204" pitchFamily="34" charset="0"/>
                      </a:endParaRPr>
                    </a:p>
                    <a:p>
                      <a:endParaRPr lang="pl-PL" sz="1200" dirty="0" smtClean="0">
                        <a:effectLst/>
                        <a:latin typeface="Arial" panose="020B0604020202020204" pitchFamily="34" charset="0"/>
                      </a:endParaRPr>
                    </a:p>
                    <a:p>
                      <a:endParaRPr lang="pl-PL" sz="1200" dirty="0">
                        <a:latin typeface="+mn-lt"/>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marL="0" marR="0" lvl="0" indent="0" algn="ctr" defTabSz="914400" rtl="0" eaLnBrk="1" fontAlgn="auto" latinLnBrk="0" hangingPunct="1">
                        <a:lnSpc>
                          <a:spcPts val="1600"/>
                        </a:lnSpc>
                        <a:spcBef>
                          <a:spcPts val="1000"/>
                        </a:spcBef>
                        <a:spcAft>
                          <a:spcPts val="0"/>
                        </a:spcAft>
                        <a:buClrTx/>
                        <a:buSzTx/>
                        <a:buFontTx/>
                        <a:buNone/>
                        <a:tabLst/>
                        <a:defRPr/>
                      </a:pPr>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Wpływ realizacji projektu na realizację wartości docelowej wskaźników monitoringu realizacji celów Strategii ZIT</a:t>
            </a: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34499438"/>
              </p:ext>
            </p:extLst>
          </p:nvPr>
        </p:nvGraphicFramePr>
        <p:xfrm>
          <a:off x="251520" y="1700811"/>
          <a:ext cx="8435280" cy="4886018"/>
        </p:xfrm>
        <a:graphic>
          <a:graphicData uri="http://schemas.openxmlformats.org/drawingml/2006/table">
            <a:tbl>
              <a:tblPr firstRow="1" bandRow="1">
                <a:tableStyleId>{5C22544A-7EE6-4342-B048-85BDC9FD1C3A}</a:tableStyleId>
              </a:tblPr>
              <a:tblGrid>
                <a:gridCol w="1265333"/>
                <a:gridCol w="1614987"/>
                <a:gridCol w="1872208"/>
                <a:gridCol w="1800200"/>
                <a:gridCol w="1882552"/>
              </a:tblGrid>
              <a:tr h="986349">
                <a:tc>
                  <a:txBody>
                    <a:bodyPr/>
                    <a:lstStyle/>
                    <a:p>
                      <a:pPr marL="0" algn="ctr" defTabSz="914400" rtl="0" eaLnBrk="1" latinLnBrk="0" hangingPunct="1"/>
                      <a:r>
                        <a:rPr lang="pl-PL" sz="1000" dirty="0" smtClean="0">
                          <a:solidFill>
                            <a:schemeClr val="tx2">
                              <a:lumMod val="75000"/>
                            </a:schemeClr>
                          </a:solidFill>
                        </a:rPr>
                        <a:t>Wyszczególnienie</a:t>
                      </a:r>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1-</a:t>
                      </a:r>
                    </a:p>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miejsc wychowania </a:t>
                      </a:r>
                    </a:p>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przedszkolnego dofinansowanych </a:t>
                      </a:r>
                      <a:b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 programie</a:t>
                      </a:r>
                    </a:p>
                  </a:txBody>
                  <a:tcPr>
                    <a:solidFill>
                      <a:schemeClr val="accent3">
                        <a:lumMod val="60000"/>
                        <a:lumOff val="40000"/>
                      </a:schemeClr>
                    </a:solidFill>
                  </a:tcPr>
                </a:tc>
                <a:tc>
                  <a:txBody>
                    <a:bodyPr/>
                    <a:lstStyle/>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2-</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dzieci objętych w ramach programu dodatkowymi zajęciami zwiększającymi ich szanse edukacyjne w edukacji przedszkolnej</a:t>
                      </a:r>
                    </a:p>
                  </a:txBody>
                  <a:tcPr>
                    <a:solidFill>
                      <a:schemeClr val="accent3">
                        <a:lumMod val="60000"/>
                        <a:lumOff val="40000"/>
                      </a:schemeClr>
                    </a:solidFill>
                  </a:tcPr>
                </a:tc>
                <a:tc>
                  <a:txBody>
                    <a:bodyPr/>
                    <a:lstStyle/>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3 -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objętych wsparciem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 </a:t>
                      </a: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programie</a:t>
                      </a:r>
                    </a:p>
                    <a:p>
                      <a:endParaRPr lang="pl-PL" sz="1000" dirty="0">
                        <a:solidFill>
                          <a:schemeClr val="accent2">
                            <a:lumMod val="75000"/>
                          </a:schemeClr>
                        </a:solidFill>
                      </a:endParaRPr>
                    </a:p>
                  </a:txBody>
                  <a:tcPr>
                    <a:solidFill>
                      <a:schemeClr val="accent3">
                        <a:lumMod val="60000"/>
                        <a:lumOff val="40000"/>
                      </a:schemeClr>
                    </a:solidFill>
                  </a:tcPr>
                </a:tc>
                <a:tc>
                  <a:txBody>
                    <a:bodyPr/>
                    <a:lstStyle/>
                    <a:p>
                      <a:pPr marL="0" algn="ctr" defTabSz="914400" rtl="0" eaLnBrk="1" latinLnBrk="0" hangingPunct="1"/>
                      <a:r>
                        <a:rPr lang="pl-PL" sz="1000" dirty="0" smtClean="0">
                          <a:solidFill>
                            <a:schemeClr val="accent2">
                              <a:lumMod val="75000"/>
                            </a:schemeClr>
                          </a:solidFill>
                          <a:effectLst/>
                          <a:latin typeface="Arial" panose="020B0604020202020204" pitchFamily="34" charset="0"/>
                        </a:rPr>
                        <a:t>W</a:t>
                      </a: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skaźnik nr 4 -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którzy uzyskali kwalifikacje lub nabyli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kompetencje po opuszczeniu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programu</a:t>
                      </a:r>
                    </a:p>
                  </a:txBody>
                  <a:tcPr>
                    <a:solidFill>
                      <a:schemeClr val="accent3">
                        <a:lumMod val="60000"/>
                        <a:lumOff val="40000"/>
                      </a:schemeClr>
                    </a:solidFill>
                  </a:tcPr>
                </a:tc>
              </a:tr>
              <a:tr h="687455">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(brak wpływu </a:t>
                      </a:r>
                      <a:b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mj-lt"/>
                        </a:rPr>
                        <a:t>Wartość wskaźnika </a:t>
                      </a:r>
                    </a:p>
                    <a:p>
                      <a:pPr algn="ctr"/>
                      <a:r>
                        <a:rPr lang="pl-PL" sz="1000" dirty="0" smtClean="0">
                          <a:effectLst/>
                          <a:latin typeface="+mj-lt"/>
                        </a:rPr>
                        <a:t>do 5 miejsc</a:t>
                      </a:r>
                    </a:p>
                    <a:p>
                      <a:pPr algn="ctr"/>
                      <a:r>
                        <a:rPr lang="pl-PL" sz="1000" dirty="0" smtClean="0">
                          <a:effectLst/>
                          <a:latin typeface="+mj-lt"/>
                        </a:rPr>
                        <a:t>0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do 20 osób</a:t>
                      </a:r>
                    </a:p>
                    <a:p>
                      <a:pPr marL="0" algn="ctr" defTabSz="914400" rtl="0" eaLnBrk="1" latinLnBrk="0" hangingPunct="1"/>
                      <a:r>
                        <a:rPr lang="pl-PL" sz="1000" kern="1200" dirty="0" smtClean="0">
                          <a:solidFill>
                            <a:schemeClr val="dk1"/>
                          </a:solidFill>
                          <a:effectLst/>
                          <a:latin typeface="+mj-lt"/>
                          <a:ea typeface="+mn-ea"/>
                          <a:cs typeface="+mn-cs"/>
                        </a:rPr>
                        <a:t>0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do 2 osób:</a:t>
                      </a:r>
                    </a:p>
                    <a:p>
                      <a:pPr algn="ctr"/>
                      <a:r>
                        <a:rPr lang="pl-PL" sz="1000" kern="1200" dirty="0" smtClean="0">
                          <a:solidFill>
                            <a:schemeClr val="dk1"/>
                          </a:solidFill>
                          <a:effectLst/>
                          <a:latin typeface="+mj-lt"/>
                          <a:ea typeface="+mn-ea"/>
                          <a:cs typeface="+mn-cs"/>
                        </a:rPr>
                        <a:t>0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do 2 osób</a:t>
                      </a:r>
                    </a:p>
                    <a:p>
                      <a:pPr algn="ctr"/>
                      <a:r>
                        <a:rPr lang="pl-PL" sz="1000" kern="1200" dirty="0" smtClean="0">
                          <a:solidFill>
                            <a:schemeClr val="dk1"/>
                          </a:solidFill>
                          <a:effectLst/>
                          <a:latin typeface="+mj-lt"/>
                          <a:ea typeface="+mn-ea"/>
                          <a:cs typeface="+mn-cs"/>
                        </a:rPr>
                        <a:t>0 pkt</a:t>
                      </a:r>
                    </a:p>
                  </a:txBody>
                  <a:tcPr/>
                </a:tc>
              </a:tr>
              <a:tr h="65641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5 do 12 miejsc </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20 do 50 osób</a:t>
                      </a:r>
                    </a:p>
                    <a:p>
                      <a:pPr algn="ctr"/>
                      <a:r>
                        <a:rPr lang="pl-PL" sz="1000" kern="1200" dirty="0" smtClean="0">
                          <a:solidFill>
                            <a:schemeClr val="dk1"/>
                          </a:solidFill>
                          <a:effectLst/>
                          <a:latin typeface="+mj-lt"/>
                          <a:ea typeface="+mn-ea"/>
                          <a:cs typeface="+mn-cs"/>
                        </a:rPr>
                        <a:t>1,25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 do 4 osób</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 do 4 osób</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r>
              <a:tr h="7188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12 do 20 miejsc </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50 do 80 osób</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4 do 7 osób</a:t>
                      </a:r>
                    </a:p>
                    <a:p>
                      <a:pPr algn="ctr"/>
                      <a:r>
                        <a:rPr lang="pl-PL" sz="1000" kern="1200" dirty="0" smtClean="0">
                          <a:solidFill>
                            <a:schemeClr val="dk1"/>
                          </a:solidFill>
                          <a:effectLst/>
                          <a:latin typeface="+mj-lt"/>
                          <a:ea typeface="+mn-ea"/>
                          <a:cs typeface="+mn-cs"/>
                        </a:rPr>
                        <a:t>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4 do 7 osób</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r>
              <a:tr h="7188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20 miejsc </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80 osób</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7 osób</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7 osób</a:t>
                      </a:r>
                    </a:p>
                    <a:p>
                      <a:pPr algn="ctr"/>
                      <a:r>
                        <a:rPr lang="pl-PL" sz="1000" kern="1200" dirty="0" smtClean="0">
                          <a:solidFill>
                            <a:schemeClr val="dk1"/>
                          </a:solidFill>
                          <a:effectLst/>
                          <a:latin typeface="+mj-lt"/>
                          <a:ea typeface="+mn-ea"/>
                          <a:cs typeface="+mn-cs"/>
                        </a:rPr>
                        <a:t>5 pkt</a:t>
                      </a:r>
                    </a:p>
                  </a:txBody>
                  <a:tcPr/>
                </a:tc>
              </a:tr>
              <a:tr h="426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Waga wskaźnika </a:t>
                      </a:r>
                    </a:p>
                    <a:p>
                      <a:pPr marL="0" algn="ctr" defTabSz="914400" rtl="0" eaLnBrk="1" latinLnBrk="0" hangingPunct="1"/>
                      <a:r>
                        <a:rPr lang="pl-PL" sz="1000" kern="1200" dirty="0" smtClean="0">
                          <a:solidFill>
                            <a:schemeClr val="dk1"/>
                          </a:solidFill>
                          <a:effectLst/>
                          <a:latin typeface="+mj-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r>
              <a:tr h="63034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000" b="1" kern="1200" dirty="0" smtClean="0">
                          <a:solidFill>
                            <a:schemeClr val="dk1"/>
                          </a:solidFill>
                          <a:effectLst/>
                          <a:latin typeface="+mj-lt"/>
                          <a:ea typeface="+mn-ea"/>
                          <a:cs typeface="+mn-cs"/>
                        </a:rPr>
                        <a:t>5 pkt</a:t>
                      </a:r>
                      <a:endParaRPr lang="pl-PL" sz="10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effectLst>
                  <a:outerShdw blurRad="38100" dist="38100" dir="2700000" algn="tl">
                    <a:srgbClr val="000000">
                      <a:alpha val="43137"/>
                    </a:srgbClr>
                  </a:outerShdw>
                </a:effectLst>
              </a:rPr>
              <a:t>Punktacja do kryterium nr </a:t>
            </a:r>
            <a:r>
              <a:rPr lang="pl-PL" sz="2200" b="1" dirty="0" smtClean="0">
                <a:effectLst>
                  <a:outerShdw blurRad="38100" dist="38100" dir="2700000" algn="tl">
                    <a:srgbClr val="000000">
                      <a:alpha val="43137"/>
                    </a:srgbClr>
                  </a:outerShdw>
                </a:effectLst>
              </a:rPr>
              <a:t>3 Komplementarny </a:t>
            </a:r>
            <a:r>
              <a:rPr lang="pl-PL" sz="2200" b="1" dirty="0">
                <a:effectLst>
                  <a:outerShdw blurRad="38100" dist="38100" dir="2700000" algn="tl">
                    <a:srgbClr val="000000">
                      <a:alpha val="43137"/>
                    </a:srgbClr>
                  </a:outerShdw>
                </a:effectLst>
              </a:rPr>
              <a:t>charakter projektu</a:t>
            </a:r>
            <a:r>
              <a:rPr lang="pl-PL" sz="2200" dirty="0">
                <a:effectLst>
                  <a:outerShdw blurRad="38100" dist="38100" dir="2700000" algn="tl">
                    <a:srgbClr val="000000">
                      <a:alpha val="43137"/>
                    </a:srgbClr>
                  </a:outerShdw>
                </a:effectLst>
              </a:rPr>
              <a:t/>
            </a:r>
            <a:br>
              <a:rPr lang="pl-PL" sz="2200" dirty="0">
                <a:effectLst>
                  <a:outerShdw blurRad="38100" dist="38100" dir="2700000" algn="tl">
                    <a:srgbClr val="000000">
                      <a:alpha val="43137"/>
                    </a:srgbClr>
                  </a:outerShdw>
                </a:effectLst>
              </a:rPr>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46619906"/>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200" kern="50" dirty="0">
                          <a:effectLst/>
                        </a:rPr>
                        <a:t>Punktacja</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0 </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endParaRPr lang="pl-PL" sz="1200" kern="50" dirty="0" smtClean="0">
                        <a:effectLst/>
                      </a:endParaRPr>
                    </a:p>
                    <a:p>
                      <a:pPr algn="just">
                        <a:spcAft>
                          <a:spcPts val="0"/>
                        </a:spcAft>
                      </a:pPr>
                      <a:r>
                        <a:rPr lang="pl-PL" sz="1200" kern="50" dirty="0" smtClean="0">
                          <a:effectLst/>
                        </a:rPr>
                        <a:t>Brak </a:t>
                      </a:r>
                      <a:r>
                        <a:rPr lang="pl-PL" sz="1200" kern="50" dirty="0">
                          <a:effectLst/>
                        </a:rPr>
                        <a:t>komplementarności – 0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25%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jednym projektem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1,25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50%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dwoma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100%</a:t>
                      </a:r>
                      <a:r>
                        <a:rPr lang="pl-PL" sz="1200" dirty="0">
                          <a:effectLst/>
                        </a:rPr>
                        <a:t> </a:t>
                      </a:r>
                      <a:r>
                        <a:rPr lang="pl-PL" sz="1200" kern="50" dirty="0">
                          <a:effectLst/>
                        </a:rPr>
                        <a:t>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czteroma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5 pkt</a:t>
                      </a:r>
                    </a:p>
                    <a:p>
                      <a:pPr algn="just">
                        <a:spcAft>
                          <a:spcPts val="0"/>
                        </a:spcAft>
                      </a:pPr>
                      <a:endParaRPr lang="pl-PL" sz="1200" kern="50" dirty="0">
                        <a:solidFill>
                          <a:schemeClr val="dk1"/>
                        </a:solidFill>
                        <a:effectLst/>
                        <a:latin typeface="+mn-lt"/>
                        <a:ea typeface="+mn-ea"/>
                        <a:cs typeface="+mn-cs"/>
                      </a:endParaRPr>
                    </a:p>
                  </a:txBody>
                  <a:tcPr marL="57000" marR="57000" marT="0" marB="0"/>
                </a:tc>
              </a:tr>
              <a:tr h="727164">
                <a:tc>
                  <a:txBody>
                    <a:bodyPr/>
                    <a:lstStyle/>
                    <a:p>
                      <a:pPr algn="ctr">
                        <a:spcAft>
                          <a:spcPts val="0"/>
                        </a:spcAft>
                      </a:pPr>
                      <a:r>
                        <a:rPr lang="pl-PL" sz="1200" kern="50" dirty="0">
                          <a:effectLst/>
                        </a:rPr>
                        <a:t>Ocena: (max 5 pkt. – 100%)</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200" kern="50" dirty="0">
                          <a:effectLst/>
                        </a:rPr>
                        <a:t> </a:t>
                      </a:r>
                      <a:endParaRPr lang="pl-PL" sz="1200" kern="50" dirty="0" smtClean="0">
                        <a:effectLst/>
                      </a:endParaRPr>
                    </a:p>
                    <a:p>
                      <a:pPr algn="just">
                        <a:spcAft>
                          <a:spcPts val="0"/>
                        </a:spcAft>
                      </a:pPr>
                      <a:r>
                        <a:rPr lang="pl-PL" sz="1200" dirty="0" smtClean="0"/>
                        <a:t>5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869738"/>
          </a:xfrm>
        </p:spPr>
        <p:txBody>
          <a:bodyPr>
            <a:noAutofit/>
          </a:bodyPr>
          <a:lstStyle/>
          <a:p>
            <a:pPr lvl="0">
              <a:spcBef>
                <a:spcPct val="20000"/>
              </a:spcBef>
            </a:pPr>
            <a:r>
              <a:rPr lang="pl-PL" sz="2800" b="1" dirty="0">
                <a:latin typeface="Calibri" panose="020F0502020204030204" pitchFamily="34" charset="0"/>
              </a:rPr>
              <a:t> </a:t>
            </a:r>
            <a:r>
              <a:rPr lang="pl-PL" sz="1600" b="1" u="sng" kern="50" dirty="0">
                <a:solidFill>
                  <a:schemeClr val="dk1"/>
                </a:solidFill>
                <a:latin typeface="+mn-lt"/>
                <a:ea typeface="Times New Roman" panose="02020603050405020304" pitchFamily="18" charset="0"/>
                <a:cs typeface="Arial" panose="020B0604020202020204" pitchFamily="34" charset="0"/>
              </a:rPr>
              <a:t>II sekcja – minimum punktowe</a:t>
            </a: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126179806"/>
              </p:ext>
            </p:extLst>
          </p:nvPr>
        </p:nvGraphicFramePr>
        <p:xfrm>
          <a:off x="457200" y="1988839"/>
          <a:ext cx="8229600" cy="4565904"/>
        </p:xfrm>
        <a:graphic>
          <a:graphicData uri="http://schemas.openxmlformats.org/drawingml/2006/table">
            <a:tbl>
              <a:tblPr firstRow="1" firstCol="1" bandRow="1">
                <a:tableStyleId>{F5AB1C69-6EDB-4FF4-983F-18BD219EF322}</a:tableStyleId>
              </a:tblPr>
              <a:tblGrid>
                <a:gridCol w="8229600"/>
              </a:tblGrid>
              <a:tr h="3931918">
                <a:tc>
                  <a:txBody>
                    <a:bodyPr/>
                    <a:lstStyle/>
                    <a:p>
                      <a:pPr algn="just"/>
                      <a:endParaRPr lang="pl-PL" sz="2000" b="0" kern="1200" dirty="0" smtClean="0">
                        <a:solidFill>
                          <a:prstClr val="black"/>
                        </a:solidFill>
                        <a:latin typeface="Calibri" panose="020F0502020204030204" pitchFamily="34" charset="0"/>
                        <a:ea typeface="+mn-ea"/>
                        <a:cs typeface="+mn-cs"/>
                      </a:endParaRPr>
                    </a:p>
                    <a:p>
                      <a:pPr algn="just"/>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Kryterium</a:t>
                      </a:r>
                      <a:r>
                        <a:rPr lang="pl-PL" sz="2000" b="1" kern="1200" baseline="0" dirty="0" smtClean="0">
                          <a:solidFill>
                            <a:prstClr val="black"/>
                          </a:solidFill>
                          <a:effectLst>
                            <a:outerShdw blurRad="38100" dist="38100" dir="2700000" algn="tl">
                              <a:srgbClr val="000000">
                                <a:alpha val="43137"/>
                              </a:srgbClr>
                            </a:outerShdw>
                          </a:effectLst>
                          <a:latin typeface="+mn-lt"/>
                          <a:ea typeface="+mn-ea"/>
                          <a:cs typeface="+mn-cs"/>
                        </a:rPr>
                        <a:t> 1 - </a:t>
                      </a:r>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Uzyskanie przez projekt minimum punktowego</a:t>
                      </a:r>
                    </a:p>
                    <a:p>
                      <a:pPr algn="just"/>
                      <a:endParaRPr lang="pl-PL" sz="2000" b="0" kern="1200" dirty="0" smtClean="0">
                        <a:solidFill>
                          <a:prstClr val="black"/>
                        </a:solidFill>
                        <a:latin typeface="+mn-lt"/>
                        <a:ea typeface="+mn-ea"/>
                        <a:cs typeface="+mn-cs"/>
                      </a:endParaRPr>
                    </a:p>
                    <a:p>
                      <a:pPr algn="just"/>
                      <a:r>
                        <a:rPr lang="pl-PL" sz="2000" b="0" kern="1200" dirty="0" smtClean="0">
                          <a:solidFill>
                            <a:prstClr val="black"/>
                          </a:solidFill>
                          <a:latin typeface="+mn-lt"/>
                          <a:ea typeface="+mn-ea"/>
                          <a:cs typeface="+mn-cs"/>
                        </a:rPr>
                        <a:t>W ramach tego kryterium będzie sprawdzane czy projekt otrzymał co najmniej 50% możliwych do uzyskania punktów na tym etapie oceny tj. 25 pkt</a:t>
                      </a:r>
                    </a:p>
                    <a:p>
                      <a:pPr algn="just"/>
                      <a:r>
                        <a:rPr lang="pl-PL" sz="2800" b="0" i="0" u="none" strike="noStrike" kern="1200" baseline="0" dirty="0" smtClean="0">
                          <a:solidFill>
                            <a:schemeClr val="lt1"/>
                          </a:solidFill>
                          <a:latin typeface="+mn-lt"/>
                          <a:ea typeface="+mn-ea"/>
                          <a:cs typeface="+mn-cs"/>
                        </a:rPr>
                        <a:t>Kryterium obligatoryjne (kluczowe) – niespełnienie </a:t>
                      </a:r>
                      <a:r>
                        <a:rPr lang="pl-PL" sz="2000" b="0" kern="1200" dirty="0" smtClean="0">
                          <a:solidFill>
                            <a:prstClr val="black"/>
                          </a:solidFill>
                          <a:latin typeface="+mn-lt"/>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2800" b="0" i="0" u="none" strike="noStrike" kern="1200" baseline="0" dirty="0" smtClean="0">
                        <a:solidFill>
                          <a:schemeClr val="lt1"/>
                        </a:solidFill>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pl-PL" sz="1800" b="0" i="0" u="none" strike="noStrike" kern="1200" cap="none" spc="0" normalizeH="0" baseline="0" noProof="0" dirty="0" smtClean="0">
                          <a:ln>
                            <a:noFill/>
                          </a:ln>
                          <a:solidFill>
                            <a:prstClr val="black"/>
                          </a:solidFill>
                          <a:effectLst/>
                          <a:uLnTx/>
                          <a:uFillTx/>
                          <a:latin typeface="+mn-lt"/>
                          <a:ea typeface="+mn-ea"/>
                          <a:cs typeface="+mn-cs"/>
                        </a:rPr>
                        <a:t>Po zakończeniu oceny, na podstawie liczby punktów przyznanych przez KOP zostanie utworzona lista rankingowa.</a:t>
                      </a:r>
                    </a:p>
                    <a:p>
                      <a:r>
                        <a:rPr lang="pl-PL" sz="1800" b="0" i="0" u="none" strike="noStrike" baseline="0" dirty="0" smtClean="0">
                          <a:solidFill>
                            <a:srgbClr val="000000"/>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72816"/>
            <a:ext cx="8229600" cy="4353348"/>
          </a:xfrm>
        </p:spPr>
        <p:txBody>
          <a:bodyPr>
            <a:normAutofit fontScale="92500" lnSpcReduction="100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przedszkolna zidentyfikowano </a:t>
            </a:r>
            <a:r>
              <a:rPr lang="pl-PL" sz="2100" dirty="0">
                <a:solidFill>
                  <a:prstClr val="black"/>
                </a:solidFill>
              </a:rPr>
              <a:t>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smtClean="0">
                <a:solidFill>
                  <a:prstClr val="black"/>
                </a:solidFill>
              </a:rPr>
              <a:t>Niski wskaźnik dzieci w wieku 3-5 lat objętych wychowaniem przedszkolnym</a:t>
            </a:r>
          </a:p>
          <a:p>
            <a:pPr marL="514350" lvl="0" indent="-514350" algn="just">
              <a:lnSpc>
                <a:spcPct val="120000"/>
              </a:lnSpc>
              <a:spcBef>
                <a:spcPts val="0"/>
              </a:spcBef>
              <a:buFontTx/>
              <a:buAutoNum type="arabicPeriod"/>
            </a:pPr>
            <a:r>
              <a:rPr lang="pl-PL" sz="2000" dirty="0" smtClean="0">
                <a:solidFill>
                  <a:prstClr val="black"/>
                </a:solidFill>
              </a:rPr>
              <a:t>Nieadekwatne do potrzeb rozmieszczenie placówek przedszkolnych </a:t>
            </a: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  </a:t>
            </a:r>
          </a:p>
          <a:p>
            <a:pPr marL="0" lvl="0" indent="0" algn="just">
              <a:lnSpc>
                <a:spcPct val="120000"/>
              </a:lnSpc>
              <a:spcBef>
                <a:spcPts val="0"/>
              </a:spcBef>
              <a:buNone/>
            </a:pPr>
            <a:r>
              <a:rPr lang="pl-PL" sz="2000" dirty="0">
                <a:solidFill>
                  <a:prstClr val="black"/>
                </a:solidFill>
              </a:rPr>
              <a:t>Wynikiem diagnozy jest określenie </a:t>
            </a:r>
            <a:r>
              <a:rPr lang="pl-PL" sz="2000" dirty="0" smtClean="0">
                <a:solidFill>
                  <a:prstClr val="black"/>
                </a:solidFill>
              </a:rPr>
              <a:t>strategicznej </a:t>
            </a:r>
            <a:r>
              <a:rPr lang="pl-PL" sz="2000" dirty="0">
                <a:solidFill>
                  <a:prstClr val="black"/>
                </a:solidFill>
              </a:rPr>
              <a:t>interwencji</a:t>
            </a:r>
            <a:r>
              <a:rPr lang="pl-PL" sz="2000" b="1" dirty="0">
                <a:solidFill>
                  <a:prstClr val="black"/>
                </a:solidFill>
              </a:rPr>
              <a:t>: </a:t>
            </a:r>
            <a:endParaRPr lang="pl-PL" sz="2000" b="1" dirty="0" smtClean="0">
              <a:solidFill>
                <a:prstClr val="black"/>
              </a:solidFill>
            </a:endParaRPr>
          </a:p>
          <a:p>
            <a:pPr marL="0" lvl="0" indent="0" algn="just">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2000" u="sng" dirty="0">
                <a:solidFill>
                  <a:prstClr val="black"/>
                </a:solidFill>
              </a:rPr>
              <a:t>TERYTORIALNY WYMIAR WSPARCIA </a:t>
            </a:r>
          </a:p>
          <a:p>
            <a:pPr marL="0" lvl="0" indent="0" algn="ctr">
              <a:lnSpc>
                <a:spcPct val="120000"/>
              </a:lnSpc>
              <a:spcBef>
                <a:spcPts val="0"/>
              </a:spcBef>
              <a:buNone/>
            </a:pP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Zgodnie z przeprowadzoną diagnozą projekty będą realizowane na terenie całej Aglomeracji </a:t>
            </a:r>
            <a:r>
              <a:rPr lang="pl-PL" sz="2000" dirty="0" smtClean="0">
                <a:solidFill>
                  <a:prstClr val="black"/>
                </a:solidFill>
              </a:rPr>
              <a:t>Wałbrzyskiej.</a:t>
            </a: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2988</TotalTime>
  <Words>1396</Words>
  <Application>Microsoft Office PowerPoint</Application>
  <PresentationFormat>Pokaz na ekranie (4:3)</PresentationFormat>
  <Paragraphs>356</Paragraphs>
  <Slides>20</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Calibri</vt:lpstr>
      <vt:lpstr>Tahoma</vt:lpstr>
      <vt:lpstr>Times New Roman</vt:lpstr>
      <vt:lpstr>Wingdings</vt:lpstr>
      <vt:lpstr>Motyw pakietu Office</vt:lpstr>
      <vt:lpstr>ZINTEGROWANE INWESTYCJE TERYTORIALNE AGLOMERACJI WAŁBRZYSKIEJ  10.1.4 Zapewnienie równego dostępu do wysokiej jakości edukacji przedszkolnej -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NABÓR WNIOSKÓW W RAMACH PODDZIAŁANIA  10.1.4 – Zapewnienie równego dostępu do wysokiej jakości edukacji przedszkolnej – ZIT AW</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2  Wpływ realizacji projektu na realizację wartości docelowej wskaźników monitoringu realizacji celów Strategii ZIT </vt:lpstr>
      <vt:lpstr>Punktacja do kryterium nr 3 Komplementarny charakter projektu  </vt:lpstr>
      <vt:lpstr> II sekcja – minimum punktowe</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Katarzyna Mechlińska</cp:lastModifiedBy>
  <cp:revision>305</cp:revision>
  <dcterms:created xsi:type="dcterms:W3CDTF">2015-04-22T07:48:15Z</dcterms:created>
  <dcterms:modified xsi:type="dcterms:W3CDTF">2016-10-26T11:54:13Z</dcterms:modified>
</cp:coreProperties>
</file>