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notesSlides/notesSlide38.xml" ContentType="application/vnd.openxmlformats-officedocument.presentationml.notesSlide+xml"/>
  <Override PartName="/ppt/diagrams/colors11.xml" ContentType="application/vnd.openxmlformats-officedocument.drawingml.diagramColors+xml"/>
  <Override PartName="/ppt/notesSlides/notesSlide49.xml" ContentType="application/vnd.openxmlformats-officedocument.presentationml.notesSlide+xml"/>
  <Override PartName="/ppt/diagrams/data24.xml" ContentType="application/vnd.openxmlformats-officedocument.drawingml.diagramData+xml"/>
  <Override PartName="/ppt/slides/slide25.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tableStyles.xml" ContentType="application/vnd.openxmlformats-officedocument.presentationml.tableStyles+xml"/>
  <Override PartName="/ppt/notesSlides/notesSlide41.xml" ContentType="application/vnd.openxmlformats-officedocument.presentationml.notesSlide+xml"/>
  <Override PartName="/ppt/diagrams/layout17.xml" ContentType="application/vnd.openxmlformats-officedocument.drawingml.diagramLayout+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diagrams/layout20.xml" ContentType="application/vnd.openxmlformats-officedocument.drawingml.diagramLayout+xml"/>
  <Override PartName="/ppt/slides/slide55.xml" ContentType="application/vnd.openxmlformats-officedocument.presentationml.slide+xml"/>
  <Override PartName="/ppt/theme/theme2.xml" ContentType="application/vnd.openxmlformats-officedocument.theme+xml"/>
  <Override PartName="/ppt/diagrams/quickStyle3.xml" ContentType="application/vnd.openxmlformats-officedocument.drawingml.diagramStyle+xml"/>
  <Override PartName="/ppt/notesSlides/notesSlide57.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notesSlides/notesSlide46.xml" ContentType="application/vnd.openxmlformats-officedocument.presentationml.notesSlid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diagrams/layout6.xml" ContentType="application/vnd.openxmlformats-officedocument.drawingml.diagramLayout+xml"/>
  <Override PartName="/ppt/notesSlides/notesSlide35.xml" ContentType="application/vnd.openxmlformats-officedocument.presentationml.notesSlide+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quickStyle25.xml" ContentType="application/vnd.openxmlformats-officedocument.drawingml.diagramStyle+xml"/>
  <Override PartName="/ppt/diagrams/drawing26.xml" ContentType="application/vnd.ms-office.drawingml.diagramDrawing+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diagrams/quickStyle8.xml" ContentType="application/vnd.openxmlformats-officedocument.drawingml.diagramStyle+xml"/>
  <Override PartName="/ppt/diagrams/layout14.xml" ContentType="application/vnd.openxmlformats-officedocument.drawingml.diagramLayout+xml"/>
  <Override PartName="/ppt/slides/slide49.xml" ContentType="application/vnd.openxmlformats-officedocument.presentationml.slide+xml"/>
  <Override PartName="/ppt/notesSlides/notesSlide4.xml" ContentType="application/vnd.openxmlformats-officedocument.presentationml.notesSlide+xml"/>
  <Override PartName="/ppt/diagrams/colors24.xml" ContentType="application/vnd.openxmlformats-officedocument.drawingml.diagramColor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diagrams/data15.xml" ContentType="application/vnd.openxmlformats-officedocument.drawingml.diagramData+xml"/>
  <Override PartName="/ppt/notesSlides/notesSlide47.xml" ContentType="application/vnd.openxmlformats-officedocument.presentationml.notesSlide+xml"/>
  <Override PartName="/ppt/diagrams/colors20.xml" ContentType="application/vnd.openxmlformats-officedocument.drawingml.diagramColors+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diagrams/drawing9.xml" ContentType="application/vnd.ms-office.drawingml.diagramDrawing+xml"/>
  <Override PartName="/ppt/diagrams/layout15.xml" ContentType="application/vnd.openxmlformats-officedocument.drawingml.diagramLayout+xml"/>
  <Override PartName="/ppt/notesSlides/notesSlide50.xml" ContentType="application/vnd.openxmlformats-officedocument.presentationml.notesSlide+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diagrams/colors10.xml" ContentType="application/vnd.openxmlformats-officedocument.drawingml.diagramColors+xml"/>
  <Override PartName="/ppt/notesSlides/notesSlide48.xml" ContentType="application/vnd.openxmlformats-officedocument.presentationml.notesSlide+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37.xml" ContentType="application/vnd.openxmlformats-officedocument.presentationml.notesSlide+xml"/>
  <Override PartName="/ppt/diagrams/data12.xml" ContentType="application/vnd.openxmlformats-officedocument.drawingml.diagramData+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diagrams/data9.xml" ContentType="application/vnd.openxmlformats-officedocument.drawingml.diagramData+xml"/>
  <Override PartName="/ppt/notesSlides/notesSlide44.xml" ContentType="application/vnd.openxmlformats-officedocument.presentationml.notesSlide+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diagrams/layout27.xml" ContentType="application/vnd.openxmlformats-officedocument.drawingml.diagramLayout+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notesSlides/notesSlide40.xml" ContentType="application/vnd.openxmlformats-officedocument.presentationml.notesSlid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notesSlides/notesSlide6.xml" ContentType="application/vnd.openxmlformats-officedocument.presentationml.notesSlide+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slides/slide48.xml" ContentType="application/vnd.openxmlformats-officedocument.presentationml.slide+xml"/>
  <Override PartName="/ppt/notesSlides/notesSlide3.xml" ContentType="application/vnd.openxmlformats-officedocument.presentationml.notesSlide+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drawing19.xml" ContentType="application/vnd.ms-office.drawingml.diagramDrawing+xml"/>
  <Override PartName="/ppt/slides/slide51.xml" ContentType="application/vnd.openxmlformats-officedocument.presentationml.slide+xml"/>
  <Override PartName="/ppt/diagrams/quickStyle18.xml" ContentType="application/vnd.openxmlformats-officedocument.drawingml.diagramStyle+xml"/>
  <Override PartName="/ppt/notesSlides/notesSlide53.xml" ContentType="application/vnd.openxmlformats-officedocument.presentationml.notesSlide+xml"/>
  <Override PartName="/ppt/slides/slide40.xml" ContentType="application/vnd.openxmlformats-officedocument.presentationml.slide+xml"/>
  <Override PartName="/ppt/notesSlides/notesSlide42.xml" ContentType="application/vnd.openxmlformats-officedocument.presentationml.notesSlide+xml"/>
  <Override PartName="/ppt/diagrams/layout18.xml" ContentType="application/vnd.openxmlformats-officedocument.drawingml.diagram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handoutMasters/handoutMaster1.xml" ContentType="application/vnd.openxmlformats-officedocument.presentationml.handoutMaster+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Lst>
  <p:notesMasterIdLst>
    <p:notesMasterId r:id="rId63"/>
  </p:notesMasterIdLst>
  <p:handoutMasterIdLst>
    <p:handoutMasterId r:id="rId64"/>
  </p:handoutMasterIdLst>
  <p:sldIdLst>
    <p:sldId id="373" r:id="rId2"/>
    <p:sldId id="559" r:id="rId3"/>
    <p:sldId id="598" r:id="rId4"/>
    <p:sldId id="560" r:id="rId5"/>
    <p:sldId id="561" r:id="rId6"/>
    <p:sldId id="565" r:id="rId7"/>
    <p:sldId id="566" r:id="rId8"/>
    <p:sldId id="569" r:id="rId9"/>
    <p:sldId id="595" r:id="rId10"/>
    <p:sldId id="596" r:id="rId11"/>
    <p:sldId id="597" r:id="rId12"/>
    <p:sldId id="563" r:id="rId13"/>
    <p:sldId id="570" r:id="rId14"/>
    <p:sldId id="571" r:id="rId15"/>
    <p:sldId id="602" r:id="rId16"/>
    <p:sldId id="625" r:id="rId17"/>
    <p:sldId id="603" r:id="rId18"/>
    <p:sldId id="604" r:id="rId19"/>
    <p:sldId id="605" r:id="rId20"/>
    <p:sldId id="606" r:id="rId21"/>
    <p:sldId id="607" r:id="rId22"/>
    <p:sldId id="608" r:id="rId23"/>
    <p:sldId id="609" r:id="rId24"/>
    <p:sldId id="610" r:id="rId25"/>
    <p:sldId id="611" r:id="rId26"/>
    <p:sldId id="612" r:id="rId27"/>
    <p:sldId id="614" r:id="rId28"/>
    <p:sldId id="613" r:id="rId29"/>
    <p:sldId id="525" r:id="rId30"/>
    <p:sldId id="528" r:id="rId31"/>
    <p:sldId id="572" r:id="rId32"/>
    <p:sldId id="615" r:id="rId33"/>
    <p:sldId id="573" r:id="rId34"/>
    <p:sldId id="623" r:id="rId35"/>
    <p:sldId id="574" r:id="rId36"/>
    <p:sldId id="575" r:id="rId37"/>
    <p:sldId id="616" r:id="rId38"/>
    <p:sldId id="617" r:id="rId39"/>
    <p:sldId id="618" r:id="rId40"/>
    <p:sldId id="619" r:id="rId41"/>
    <p:sldId id="582" r:id="rId42"/>
    <p:sldId id="620" r:id="rId43"/>
    <p:sldId id="621" r:id="rId44"/>
    <p:sldId id="585" r:id="rId45"/>
    <p:sldId id="586" r:id="rId46"/>
    <p:sldId id="624" r:id="rId47"/>
    <p:sldId id="587" r:id="rId48"/>
    <p:sldId id="588" r:id="rId49"/>
    <p:sldId id="589" r:id="rId50"/>
    <p:sldId id="591" r:id="rId51"/>
    <p:sldId id="592" r:id="rId52"/>
    <p:sldId id="593" r:id="rId53"/>
    <p:sldId id="594" r:id="rId54"/>
    <p:sldId id="622" r:id="rId55"/>
    <p:sldId id="626" r:id="rId56"/>
    <p:sldId id="627" r:id="rId57"/>
    <p:sldId id="628" r:id="rId58"/>
    <p:sldId id="629" r:id="rId59"/>
    <p:sldId id="600" r:id="rId60"/>
    <p:sldId id="601" r:id="rId61"/>
    <p:sldId id="520" r:id="rId62"/>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Bora" initials="MB" lastIdx="3" clrIdx="0">
    <p:extLst>
      <p:ext uri="{19B8F6BF-5375-455C-9EA6-DF929625EA0E}">
        <p15:presenceInfo xmlns="" xmlns:p15="http://schemas.microsoft.com/office/powerpoint/2012/main" userId="S-1-5-21-993268263-2097026863-2477634896-3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4C51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85995" autoAdjust="0"/>
  </p:normalViewPr>
  <p:slideViewPr>
    <p:cSldViewPr>
      <p:cViewPr>
        <p:scale>
          <a:sx n="66" d="100"/>
          <a:sy n="66" d="100"/>
        </p:scale>
        <p:origin x="-1428" y="-6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350"/>
    </p:cViewPr>
  </p:sorterViewPr>
  <p:notesViewPr>
    <p:cSldViewPr>
      <p:cViewPr varScale="1">
        <p:scale>
          <a:sx n="82" d="100"/>
          <a:sy n="82" d="100"/>
        </p:scale>
        <p:origin x="3972" y="8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_rels/data2.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400" b="1" dirty="0" smtClean="0">
              <a:solidFill>
                <a:schemeClr val="tx1"/>
              </a:solidFill>
            </a:rPr>
            <a:t>Dofinansowanie</a:t>
          </a:r>
          <a:r>
            <a:rPr lang="pl-PL" sz="2400" b="1" dirty="0" smtClean="0"/>
            <a:t> </a:t>
          </a:r>
          <a:br>
            <a:rPr lang="pl-PL" sz="2400" b="1" dirty="0" smtClean="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600" dirty="0" smtClean="0"/>
            <a:t>maksymalny poziom dofinansowania na poziomie projektu (środki UE + współfinansowanie z budżetu państwa) wynosi </a:t>
          </a:r>
          <a:r>
            <a:rPr lang="pl-PL" sz="1600" b="1" dirty="0" smtClean="0"/>
            <a:t>85%</a:t>
          </a:r>
          <a:r>
            <a:rPr lang="pl-PL" sz="1600" dirty="0" smtClean="0"/>
            <a:t> (w zakresie typu projektu 10.1.A).</a:t>
          </a:r>
          <a:endParaRPr lang="pl-PL" sz="16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EC468995-B14D-42F8-85A6-E308A6891AF8}">
      <dgm:prSet phldrT="[Tekst]" custT="1"/>
      <dgm:spPr>
        <a:solidFill>
          <a:srgbClr val="FFC000">
            <a:alpha val="90000"/>
          </a:srgbClr>
        </a:solidFill>
        <a:ln>
          <a:solidFill>
            <a:srgbClr val="FFC000">
              <a:alpha val="90000"/>
            </a:srgbClr>
          </a:solidFill>
        </a:ln>
      </dgm:spPr>
      <dgm:t>
        <a:bodyPr/>
        <a:lstStyle/>
        <a:p>
          <a:pPr algn="l">
            <a:lnSpc>
              <a:spcPct val="100000"/>
            </a:lnSpc>
            <a:spcAft>
              <a:spcPts val="600"/>
            </a:spcAft>
          </a:pPr>
          <a:r>
            <a:rPr lang="pl-PL" sz="1600" dirty="0" smtClean="0"/>
            <a:t>minimalna wartość projektu wynosi </a:t>
          </a:r>
          <a:r>
            <a:rPr lang="pl-PL" sz="1600" b="1" dirty="0" smtClean="0"/>
            <a:t>50 000 PLN.</a:t>
          </a:r>
          <a:endParaRPr lang="pl-PL" sz="1600" b="1" dirty="0"/>
        </a:p>
      </dgm:t>
    </dgm:pt>
    <dgm:pt modelId="{E4752D9F-5771-467A-8A5E-D8CD63E0BF0D}" type="parTrans" cxnId="{1FDDF49C-2B31-47BE-B70E-E0A4989BD11D}">
      <dgm:prSet/>
      <dgm:spPr/>
      <dgm:t>
        <a:bodyPr/>
        <a:lstStyle/>
        <a:p>
          <a:endParaRPr lang="pl-PL"/>
        </a:p>
      </dgm:t>
    </dgm:pt>
    <dgm:pt modelId="{88DDDA54-D6C1-453B-AEC0-B8058119C35E}" type="sibTrans" cxnId="{1FDDF49C-2B31-47BE-B70E-E0A4989BD11D}">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600" dirty="0" smtClean="0"/>
            <a:t>Minimalny udział wkładu własnego wynosi </a:t>
          </a:r>
          <a:r>
            <a:rPr lang="pl-PL" sz="1600" b="1" dirty="0" smtClean="0"/>
            <a:t>15%</a:t>
          </a:r>
          <a:r>
            <a:rPr lang="pl-PL" sz="1600" dirty="0" smtClean="0"/>
            <a:t> wydatków </a:t>
          </a:r>
          <a:r>
            <a:rPr lang="pl-PL" sz="1600" dirty="0" err="1" smtClean="0"/>
            <a:t>kwalifikowalnych</a:t>
          </a:r>
          <a:r>
            <a:rPr lang="pl-PL" sz="1600" dirty="0" smtClean="0"/>
            <a:t> projektu w zakresie projektów </a:t>
          </a:r>
          <a:r>
            <a:rPr lang="pl-PL" sz="1600" b="1" dirty="0" smtClean="0"/>
            <a:t>typu 10.1.A</a:t>
          </a:r>
          <a:endParaRPr lang="pl-PL" sz="1600"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400" b="1" dirty="0" smtClean="0">
              <a:solidFill>
                <a:schemeClr val="tx1"/>
              </a:solidFill>
            </a:rPr>
            <a:t>Wkład własny</a:t>
          </a:r>
          <a:endParaRPr lang="pl-PL" sz="24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AFCF8B9-0D36-4143-8EB9-D218EB7D8AE9}">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600" dirty="0" smtClean="0"/>
            <a:t>Maksymalny poziom całkowitego dofinansowania wydatków </a:t>
          </a:r>
          <a:r>
            <a:rPr lang="pl-PL" sz="1600" dirty="0" err="1" smtClean="0"/>
            <a:t>kwalifikowalnych</a:t>
          </a:r>
          <a:r>
            <a:rPr lang="pl-PL" sz="1600" dirty="0" smtClean="0"/>
            <a:t> na poziomie projektu (środki UE + współfinansowanie z budżetu państwa) może wynosić </a:t>
          </a:r>
          <a:r>
            <a:rPr lang="pl-PL" sz="1600" b="1" dirty="0" smtClean="0"/>
            <a:t>95% </a:t>
          </a:r>
          <a:br>
            <a:rPr lang="pl-PL" sz="1600" b="1" dirty="0" smtClean="0"/>
          </a:br>
          <a:r>
            <a:rPr lang="pl-PL" sz="1600" dirty="0" smtClean="0"/>
            <a:t>w przypadku wybranych typów projektów (w zakresie typu projektu 10.1.B i 10.1.C).</a:t>
          </a:r>
          <a:endParaRPr lang="pl-PL" sz="1600" b="1" dirty="0"/>
        </a:p>
      </dgm:t>
    </dgm:pt>
    <dgm:pt modelId="{CC3E12B7-EBCB-4859-94D2-266A913C3F13}" type="parTrans" cxnId="{CAF86043-9CA1-4871-BDF2-F7C445AC162A}">
      <dgm:prSet/>
      <dgm:spPr/>
      <dgm:t>
        <a:bodyPr/>
        <a:lstStyle/>
        <a:p>
          <a:endParaRPr lang="pl-PL"/>
        </a:p>
      </dgm:t>
    </dgm:pt>
    <dgm:pt modelId="{3F40BF31-6F0C-4ED6-A0AB-E0B00638E1B1}" type="sibTrans" cxnId="{CAF86043-9CA1-4871-BDF2-F7C445AC162A}">
      <dgm:prSet/>
      <dgm:spPr/>
      <dgm:t>
        <a:bodyPr/>
        <a:lstStyle/>
        <a:p>
          <a:endParaRPr lang="pl-PL"/>
        </a:p>
      </dgm:t>
    </dgm:pt>
    <dgm:pt modelId="{83E6F070-E4FE-4569-8EA4-AD77214665E9}">
      <dgm:prSet phldrT="[Tekst]" custT="1"/>
      <dgm:spPr>
        <a:solidFill>
          <a:srgbClr val="FFC000">
            <a:alpha val="90000"/>
          </a:srgbClr>
        </a:solidFill>
        <a:ln>
          <a:solidFill>
            <a:srgbClr val="FFC000">
              <a:alpha val="90000"/>
            </a:srgbClr>
          </a:solidFill>
        </a:ln>
      </dgm:spPr>
      <dgm:t>
        <a:bodyPr/>
        <a:lstStyle/>
        <a:p>
          <a:pPr algn="just"/>
          <a:r>
            <a:rPr lang="pl-PL" sz="1600" dirty="0" smtClean="0"/>
            <a:t>Minimalny udział wkładu własnego wynosi </a:t>
          </a:r>
          <a:r>
            <a:rPr lang="pl-PL" sz="1600" b="1" dirty="0" smtClean="0"/>
            <a:t>5%</a:t>
          </a:r>
          <a:r>
            <a:rPr lang="pl-PL" sz="1600" dirty="0" smtClean="0"/>
            <a:t> wydatków </a:t>
          </a:r>
          <a:r>
            <a:rPr lang="pl-PL" sz="1600" dirty="0" err="1" smtClean="0"/>
            <a:t>kwalifikowalnych</a:t>
          </a:r>
          <a:r>
            <a:rPr lang="pl-PL" sz="1600" dirty="0" smtClean="0"/>
            <a:t> projektu w zakresie projektów typu </a:t>
          </a:r>
          <a:br>
            <a:rPr lang="pl-PL" sz="1600" dirty="0" smtClean="0"/>
          </a:br>
          <a:r>
            <a:rPr lang="pl-PL" sz="1600" b="1" dirty="0" smtClean="0"/>
            <a:t>10.1.B i 10.1.C.</a:t>
          </a:r>
          <a:endParaRPr lang="pl-PL" sz="1600" b="1" dirty="0">
            <a:solidFill>
              <a:srgbClr val="B466E0"/>
            </a:solidFill>
          </a:endParaRPr>
        </a:p>
      </dgm:t>
    </dgm:pt>
    <dgm:pt modelId="{C85D8CB9-32E5-4E1E-8CB0-77B3FF9DAADB}" type="parTrans" cxnId="{0D799EDA-8E9C-4556-94E7-75ED7FB0829C}">
      <dgm:prSet/>
      <dgm:spPr/>
    </dgm:pt>
    <dgm:pt modelId="{57F3BC16-E913-419E-9B2B-067966A5E0DE}" type="sibTrans" cxnId="{0D799EDA-8E9C-4556-94E7-75ED7FB0829C}">
      <dgm:prSet/>
      <dgm:spPr/>
    </dgm:pt>
    <dgm:pt modelId="{D81F4BAE-E0AD-4E1C-B1A9-2D67F761C857}">
      <dgm:prSet phldrT="[Tekst]" custT="1"/>
      <dgm:spPr>
        <a:solidFill>
          <a:srgbClr val="FFC000">
            <a:alpha val="90000"/>
          </a:srgbClr>
        </a:solidFill>
        <a:ln>
          <a:solidFill>
            <a:srgbClr val="FFC000">
              <a:alpha val="90000"/>
            </a:srgbClr>
          </a:solidFill>
        </a:ln>
      </dgm:spPr>
      <dgm:t>
        <a:bodyPr/>
        <a:lstStyle/>
        <a:p>
          <a:pPr algn="just"/>
          <a:r>
            <a:rPr lang="pl-PL" sz="1600" dirty="0" smtClean="0"/>
            <a:t>W przypadku występowania w projekcie </a:t>
          </a:r>
          <a:r>
            <a:rPr lang="pl-PL" sz="1600" b="1" dirty="0" smtClean="0"/>
            <a:t>różnych typów wparcia, wśród których występuje typ 10.1.A</a:t>
          </a:r>
          <a:r>
            <a:rPr lang="pl-PL" sz="1600" dirty="0" smtClean="0"/>
            <a:t>, minimalny wkład własny Wnioskodawcy wynosi </a:t>
          </a:r>
          <a:r>
            <a:rPr lang="pl-PL" sz="1600" b="1" dirty="0" smtClean="0"/>
            <a:t>15%</a:t>
          </a:r>
          <a:r>
            <a:rPr lang="pl-PL" sz="1600" dirty="0" smtClean="0"/>
            <a:t>. </a:t>
          </a:r>
          <a:endParaRPr lang="pl-PL" sz="1600" dirty="0">
            <a:solidFill>
              <a:srgbClr val="B466E0"/>
            </a:solidFill>
          </a:endParaRPr>
        </a:p>
      </dgm:t>
    </dgm:pt>
    <dgm:pt modelId="{9E34D02B-293A-412D-805F-43295FEB79FD}" type="parTrans" cxnId="{BBCDFB6F-7A87-4A08-B300-059C82AEC609}">
      <dgm:prSet/>
      <dgm:spPr/>
    </dgm:pt>
    <dgm:pt modelId="{68B1738B-8EB4-4714-971E-E5FBEA4808CF}" type="sibTrans" cxnId="{BBCDFB6F-7A87-4A08-B300-059C82AEC609}">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388FAEC7-E951-40D6-A5EF-719CF2E05E63}" type="presOf" srcId="{DA6E603D-E34D-4EC6-B48D-740809166CA4}" destId="{6057DA86-162F-440C-8D5E-0A6D86B8CF0F}"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BBCDFB6F-7A87-4A08-B300-059C82AEC609}" srcId="{9C158368-C9E0-4942-8526-5CE49BCD721C}" destId="{D81F4BAE-E0AD-4E1C-B1A9-2D67F761C857}" srcOrd="2" destOrd="0" parTransId="{9E34D02B-293A-412D-805F-43295FEB79FD}" sibTransId="{68B1738B-8EB4-4714-971E-E5FBEA4808CF}"/>
    <dgm:cxn modelId="{902720B5-86F8-4F04-97DD-EFFE59BC87B2}" type="presOf" srcId="{32EE9BBF-B02B-4DE9-A826-A3930A24887B}" destId="{5DB3C171-F262-490B-B8BB-BFFA46B0586B}" srcOrd="0" destOrd="0" presId="urn:microsoft.com/office/officeart/2005/8/layout/vList5"/>
    <dgm:cxn modelId="{8D4FB256-26FC-4EB9-A6ED-3B6010F95234}" type="presOf" srcId="{EC468995-B14D-42F8-85A6-E308A6891AF8}" destId="{5DB3C171-F262-490B-B8BB-BFFA46B0586B}" srcOrd="0" destOrd="2" presId="urn:microsoft.com/office/officeart/2005/8/layout/vList5"/>
    <dgm:cxn modelId="{3419F457-68E4-4470-A2A9-0B5FFA5520ED}" type="presOf" srcId="{9C158368-C9E0-4942-8526-5CE49BCD721C}" destId="{EC26B3CA-5F55-4ED6-AEA1-83422FEC2FA3}" srcOrd="0" destOrd="0" presId="urn:microsoft.com/office/officeart/2005/8/layout/vList5"/>
    <dgm:cxn modelId="{56B27AB7-38A4-4163-9DEF-3F6CF33C6287}" type="presOf" srcId="{D81F4BAE-E0AD-4E1C-B1A9-2D67F761C857}" destId="{6057DA86-162F-440C-8D5E-0A6D86B8CF0F}" srcOrd="0" destOrd="2" presId="urn:microsoft.com/office/officeart/2005/8/layout/vList5"/>
    <dgm:cxn modelId="{1FDDF49C-2B31-47BE-B70E-E0A4989BD11D}" srcId="{621AB93B-5B7B-404A-AAC6-82585374894E}" destId="{EC468995-B14D-42F8-85A6-E308A6891AF8}" srcOrd="2" destOrd="0" parTransId="{E4752D9F-5771-467A-8A5E-D8CD63E0BF0D}" sibTransId="{88DDDA54-D6C1-453B-AEC0-B8058119C35E}"/>
    <dgm:cxn modelId="{FA6C2FF6-CFB7-421A-8893-85D92E36BF9D}" type="presOf" srcId="{83E6F070-E4FE-4569-8EA4-AD77214665E9}" destId="{6057DA86-162F-440C-8D5E-0A6D86B8CF0F}" srcOrd="0" destOrd="1" presId="urn:microsoft.com/office/officeart/2005/8/layout/vList5"/>
    <dgm:cxn modelId="{CAF86043-9CA1-4871-BDF2-F7C445AC162A}" srcId="{621AB93B-5B7B-404A-AAC6-82585374894E}" destId="{2AFCF8B9-0D36-4143-8EB9-D218EB7D8AE9}" srcOrd="1" destOrd="0" parTransId="{CC3E12B7-EBCB-4859-94D2-266A913C3F13}" sibTransId="{3F40BF31-6F0C-4ED6-A0AB-E0B00638E1B1}"/>
    <dgm:cxn modelId="{760F3C7D-40D4-4B81-9676-CECC60E81B76}" type="presOf" srcId="{621AB93B-5B7B-404A-AAC6-82585374894E}" destId="{30A5BAFA-D867-4432-A555-078896BF780D}"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0D799EDA-8E9C-4556-94E7-75ED7FB0829C}" srcId="{9C158368-C9E0-4942-8526-5CE49BCD721C}" destId="{83E6F070-E4FE-4569-8EA4-AD77214665E9}" srcOrd="1" destOrd="0" parTransId="{C85D8CB9-32E5-4E1E-8CB0-77B3FF9DAADB}" sibTransId="{57F3BC16-E913-419E-9B2B-067966A5E0DE}"/>
    <dgm:cxn modelId="{A658031B-C3C3-4165-ADA3-8FF881FD3A32}" type="presOf" srcId="{2AFCF8B9-0D36-4143-8EB9-D218EB7D8AE9}" destId="{5DB3C171-F262-490B-B8BB-BFFA46B0586B}" srcOrd="0" destOrd="1" presId="urn:microsoft.com/office/officeart/2005/8/layout/vList5"/>
    <dgm:cxn modelId="{4E9827E1-52B0-453E-9FEB-DEBFFC60E219}" type="presOf" srcId="{1A53B528-4B73-4476-AAA3-DA53D8694E89}" destId="{A82570EB-9047-4C30-B34C-BC41F943A042}"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ABB42733-5DB6-4FBF-8606-D1E7572AFF6F}" type="presParOf" srcId="{A82570EB-9047-4C30-B34C-BC41F943A042}" destId="{74CEAA77-1A9F-4EE7-8009-B36DC94847D6}" srcOrd="0" destOrd="0" presId="urn:microsoft.com/office/officeart/2005/8/layout/vList5"/>
    <dgm:cxn modelId="{1974F320-80B7-4C6F-8FA3-0737F40219A0}" type="presParOf" srcId="{74CEAA77-1A9F-4EE7-8009-B36DC94847D6}" destId="{30A5BAFA-D867-4432-A555-078896BF780D}" srcOrd="0" destOrd="0" presId="urn:microsoft.com/office/officeart/2005/8/layout/vList5"/>
    <dgm:cxn modelId="{19CBAF91-F54A-4A6B-A739-0D3918A87012}" type="presParOf" srcId="{74CEAA77-1A9F-4EE7-8009-B36DC94847D6}" destId="{5DB3C171-F262-490B-B8BB-BFFA46B0586B}" srcOrd="1" destOrd="0" presId="urn:microsoft.com/office/officeart/2005/8/layout/vList5"/>
    <dgm:cxn modelId="{7CAEACA9-0815-427E-8051-CEE86202C056}" type="presParOf" srcId="{A82570EB-9047-4C30-B34C-BC41F943A042}" destId="{21203062-3061-4CFA-A1DC-A3C8D1B70C6A}" srcOrd="1" destOrd="0" presId="urn:microsoft.com/office/officeart/2005/8/layout/vList5"/>
    <dgm:cxn modelId="{06FAE358-72B7-4DA7-9025-288E3B8AECB6}" type="presParOf" srcId="{A82570EB-9047-4C30-B34C-BC41F943A042}" destId="{AAC7EB03-0D34-4E53-AA54-FF39894E56F4}" srcOrd="2" destOrd="0" presId="urn:microsoft.com/office/officeart/2005/8/layout/vList5"/>
    <dgm:cxn modelId="{DF846C8D-9CF3-4B11-8570-41F8ECCDB66A}" type="presParOf" srcId="{AAC7EB03-0D34-4E53-AA54-FF39894E56F4}" destId="{EC26B3CA-5F55-4ED6-AEA1-83422FEC2FA3}" srcOrd="0" destOrd="0" presId="urn:microsoft.com/office/officeart/2005/8/layout/vList5"/>
    <dgm:cxn modelId="{A2324791-58B9-45C2-BAFE-C98A62B7108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5. Niepodleganie wykluczeniu z możliwości otrzymania dofinansowania ze środków Unii Europejskiej</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smtClean="0">
              <a:latin typeface="+mn-lt"/>
            </a:rPr>
            <a:t>Wnioskodawca złożył oświadczenie, że:</a:t>
          </a:r>
          <a:endParaRPr lang="pl-PL" sz="10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6. Zgodność z przepisami art. 65 ust. 6 i art. 125 ust. 3 lit. e) i f) Rozporządzenia Parlamentu Europejskiego i Rady (UE) nr 1303/2013 z dnia 17 grudnia 2013 r.</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smtClean="0"/>
            <a:t>Wnioskodawca oraz partnerzy (jeśli dotyczy) nie podlegają wykluczeniu </a:t>
          </a:r>
          <a:br>
            <a:rPr lang="pl-PL" sz="1000" dirty="0" smtClean="0"/>
          </a:br>
          <a:r>
            <a:rPr lang="pl-PL" sz="1000" dirty="0" smtClean="0"/>
            <a:t>z możliwości otrzymania dofinansowania ze środków Unii Europejskiej na podstawie:</a:t>
          </a:r>
          <a:endParaRPr lang="pl-PL" sz="10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8C09ACD-8C86-49DF-992B-1514DAA72A1F}">
      <dgm:prSet custT="1"/>
      <dgm:spPr/>
      <dgm:t>
        <a:bodyPr/>
        <a:lstStyle/>
        <a:p>
          <a:pPr algn="just"/>
          <a:r>
            <a:rPr lang="pl-PL" sz="1000" dirty="0" smtClean="0"/>
            <a:t>art. 207 ust. 4 ustawy z dnia 27 sierpnia 2009 r. o finansach publicznych</a:t>
          </a:r>
          <a:endParaRPr lang="pl-PL" sz="1000" dirty="0"/>
        </a:p>
      </dgm:t>
    </dgm:pt>
    <dgm:pt modelId="{92CA1727-773E-4876-968D-2E373559751F}" type="parTrans" cxnId="{F6490752-7CE2-4C93-9F3E-48DC9C15239E}">
      <dgm:prSet/>
      <dgm:spPr/>
      <dgm:t>
        <a:bodyPr/>
        <a:lstStyle/>
        <a:p>
          <a:endParaRPr lang="pl-PL"/>
        </a:p>
      </dgm:t>
    </dgm:pt>
    <dgm:pt modelId="{287828BA-0B9D-4004-B4B4-CDAA44FE96E8}" type="sibTrans" cxnId="{F6490752-7CE2-4C93-9F3E-48DC9C15239E}">
      <dgm:prSet/>
      <dgm:spPr/>
      <dgm:t>
        <a:bodyPr/>
        <a:lstStyle/>
        <a:p>
          <a:endParaRPr lang="pl-PL"/>
        </a:p>
      </dgm:t>
    </dgm:pt>
    <dgm:pt modelId="{4181E192-2C13-426C-873D-EA239C102F79}">
      <dgm:prSet custT="1"/>
      <dgm:spPr/>
      <dgm:t>
        <a:bodyPr/>
        <a:lstStyle/>
        <a:p>
          <a:pPr algn="just"/>
          <a:r>
            <a:rPr lang="pl-PL" sz="1000" dirty="0" smtClean="0"/>
            <a:t>art.12 ust. 1 </a:t>
          </a:r>
          <a:r>
            <a:rPr lang="pl-PL" sz="1000" dirty="0" err="1" smtClean="0"/>
            <a:t>pkt</a:t>
          </a:r>
          <a:r>
            <a:rPr lang="pl-PL" sz="1000" dirty="0" smtClean="0"/>
            <a:t> 1 ustawy z dnia 15 czerwca 2012 r. o skutkach powierzania wykonywania pracy cudzoziemcom przebywającym wbrew przepisom </a:t>
          </a:r>
          <a:br>
            <a:rPr lang="pl-PL" sz="1000" dirty="0" smtClean="0"/>
          </a:br>
          <a:r>
            <a:rPr lang="pl-PL" sz="1000" dirty="0" smtClean="0"/>
            <a:t>na terytorium Rzeczypospolitej Polskiej,</a:t>
          </a:r>
          <a:endParaRPr lang="pl-PL" sz="1000" dirty="0"/>
        </a:p>
      </dgm:t>
    </dgm:pt>
    <dgm:pt modelId="{C6EB7081-1493-4630-A3C1-7F995EAA355F}" type="parTrans" cxnId="{FD49B6A2-8B45-42B1-8939-6DFBA3F09041}">
      <dgm:prSet/>
      <dgm:spPr/>
      <dgm:t>
        <a:bodyPr/>
        <a:lstStyle/>
        <a:p>
          <a:endParaRPr lang="pl-PL"/>
        </a:p>
      </dgm:t>
    </dgm:pt>
    <dgm:pt modelId="{6FBE840F-23D7-448E-9676-9DB377E5118C}" type="sibTrans" cxnId="{FD49B6A2-8B45-42B1-8939-6DFBA3F09041}">
      <dgm:prSet/>
      <dgm:spPr/>
      <dgm:t>
        <a:bodyPr/>
        <a:lstStyle/>
        <a:p>
          <a:endParaRPr lang="pl-PL"/>
        </a:p>
      </dgm:t>
    </dgm:pt>
    <dgm:pt modelId="{C70941B7-8EEF-42F1-A05B-1103DE62E941}">
      <dgm:prSet custT="1"/>
      <dgm:spPr/>
      <dgm:t>
        <a:bodyPr/>
        <a:lstStyle/>
        <a:p>
          <a:pPr algn="just"/>
          <a:r>
            <a:rPr lang="pl-PL" sz="1000" dirty="0" smtClean="0"/>
            <a:t>art. 9 ust. 1 </a:t>
          </a:r>
          <a:r>
            <a:rPr lang="pl-PL" sz="1000" dirty="0" err="1" smtClean="0"/>
            <a:t>pkt</a:t>
          </a:r>
          <a:r>
            <a:rPr lang="pl-PL" sz="1000" dirty="0" smtClean="0"/>
            <a:t> 2a ustawy z dnia 28 października 2002 r. o odpowiedzialności podmiotów zbiorowych za czyny zabronione pod groźbą kary.</a:t>
          </a:r>
          <a:endParaRPr lang="pl-PL" sz="1000" dirty="0"/>
        </a:p>
      </dgm:t>
    </dgm:pt>
    <dgm:pt modelId="{91D71574-FEA8-4F66-AC32-5845BBC8EE11}" type="parTrans" cxnId="{D2AB6285-063D-4B7F-B6A8-7DAA9DFC754F}">
      <dgm:prSet/>
      <dgm:spPr/>
      <dgm:t>
        <a:bodyPr/>
        <a:lstStyle/>
        <a:p>
          <a:endParaRPr lang="pl-PL"/>
        </a:p>
      </dgm:t>
    </dgm:pt>
    <dgm:pt modelId="{23CD9EFE-F1AC-4058-8E2F-4975C572CA77}" type="sibTrans" cxnId="{D2AB6285-063D-4B7F-B6A8-7DAA9DFC754F}">
      <dgm:prSet/>
      <dgm:spPr/>
      <dgm:t>
        <a:bodyPr/>
        <a:lstStyle/>
        <a:p>
          <a:endParaRPr lang="pl-PL"/>
        </a:p>
      </dgm:t>
    </dgm:pt>
    <dgm:pt modelId="{8869C104-DB2D-4A93-B909-4B73C00619DE}">
      <dgm:prSet custT="1"/>
      <dgm:spPr/>
      <dgm:t>
        <a:bodyPr/>
        <a:lstStyle/>
        <a:p>
          <a:pPr algn="just"/>
          <a:r>
            <a:rPr lang="pl-PL" sz="1000" dirty="0" smtClean="0">
              <a:latin typeface="+mn-lt"/>
            </a:rPr>
            <a:t>projekt nie został zakończony w rozumieniu art. 65 ust. 6,</a:t>
          </a:r>
          <a:endParaRPr lang="pl-PL" sz="1000" dirty="0">
            <a:latin typeface="+mn-lt"/>
          </a:endParaRPr>
        </a:p>
      </dgm:t>
    </dgm:pt>
    <dgm:pt modelId="{C828CFA5-2E33-428E-965B-DF4C65E4852D}" type="parTrans" cxnId="{09A4E295-FE07-40A0-835E-891792DEE9EA}">
      <dgm:prSet/>
      <dgm:spPr/>
      <dgm:t>
        <a:bodyPr/>
        <a:lstStyle/>
        <a:p>
          <a:endParaRPr lang="pl-PL"/>
        </a:p>
      </dgm:t>
    </dgm:pt>
    <dgm:pt modelId="{A66FF879-F2F7-45FC-90A1-629C072F1787}" type="sibTrans" cxnId="{09A4E295-FE07-40A0-835E-891792DEE9EA}">
      <dgm:prSet/>
      <dgm:spPr/>
      <dgm:t>
        <a:bodyPr/>
        <a:lstStyle/>
        <a:p>
          <a:endParaRPr lang="pl-PL"/>
        </a:p>
      </dgm:t>
    </dgm:pt>
    <dgm:pt modelId="{A8448429-F3F7-4C5A-A753-2FE344CD2D90}">
      <dgm:prSet custT="1"/>
      <dgm:spPr/>
      <dgm:t>
        <a:bodyPr/>
        <a:lstStyle/>
        <a:p>
          <a:pPr algn="just"/>
          <a:r>
            <a:rPr lang="pl-PL" sz="1000" dirty="0" smtClean="0">
              <a:latin typeface="+mn-lt"/>
            </a:rPr>
            <a:t>nie rozpoczął realizacji projektu przed dniem złożenia wniosku o dofinansowanie, lub jeśli dotyczy</a:t>
          </a:r>
          <a:endParaRPr lang="pl-PL" sz="1000" dirty="0">
            <a:latin typeface="+mn-lt"/>
          </a:endParaRPr>
        </a:p>
      </dgm:t>
    </dgm:pt>
    <dgm:pt modelId="{A6FF1253-88BF-461A-AEA7-F3EBAD2AA9E1}" type="parTrans" cxnId="{EFB6AD21-3151-406B-95E3-7F5DAF67E328}">
      <dgm:prSet/>
      <dgm:spPr/>
      <dgm:t>
        <a:bodyPr/>
        <a:lstStyle/>
        <a:p>
          <a:endParaRPr lang="pl-PL"/>
        </a:p>
      </dgm:t>
    </dgm:pt>
    <dgm:pt modelId="{68F5D9F7-C8AF-4B64-9A5E-45FD670EFD2C}" type="sibTrans" cxnId="{EFB6AD21-3151-406B-95E3-7F5DAF67E328}">
      <dgm:prSet/>
      <dgm:spPr/>
      <dgm:t>
        <a:bodyPr/>
        <a:lstStyle/>
        <a:p>
          <a:endParaRPr lang="pl-PL"/>
        </a:p>
      </dgm:t>
    </dgm:pt>
    <dgm:pt modelId="{A011A63C-7D88-46BC-991E-52DB4F793813}">
      <dgm:prSet custT="1"/>
      <dgm:spPr/>
      <dgm:t>
        <a:bodyPr/>
        <a:lstStyle/>
        <a:p>
          <a:pPr algn="just"/>
          <a:r>
            <a:rPr lang="pl-PL" sz="1000" dirty="0" smtClean="0">
              <a:latin typeface="+mn-lt"/>
            </a:rPr>
            <a:t>projekt nie obejmuje przedsięwzięć będących częścią operacji, które zostały objęte lub powinny były zostać objęte procedurą odzyskiwania środków zgodnie z art. 71 (trwałość operacji) w następstwie przeniesienia działalności produkcyjnej poza obszar objęty programem.</a:t>
          </a:r>
          <a:endParaRPr lang="pl-PL" sz="1000" dirty="0">
            <a:latin typeface="+mn-lt"/>
          </a:endParaRPr>
        </a:p>
      </dgm:t>
    </dgm:pt>
    <dgm:pt modelId="{8BCA6CC7-9DAE-4EDA-B801-EA0100468E5A}" type="parTrans" cxnId="{5F89230E-E181-45F5-AB3F-8BDA91FAD1A9}">
      <dgm:prSet/>
      <dgm:spPr/>
      <dgm:t>
        <a:bodyPr/>
        <a:lstStyle/>
        <a:p>
          <a:endParaRPr lang="pl-PL"/>
        </a:p>
      </dgm:t>
    </dgm:pt>
    <dgm:pt modelId="{A3CD766D-F417-4A39-9CEF-983745DE749E}" type="sibTrans" cxnId="{5F89230E-E181-45F5-AB3F-8BDA91FAD1A9}">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976A1C1E-6896-4915-B672-0808DD888A75}" srcId="{1A53B528-4B73-4476-AAA3-DA53D8694E89}" destId="{621AB93B-5B7B-404A-AAC6-82585374894E}" srcOrd="0" destOrd="0" parTransId="{4935FEB2-1035-40C5-9A3F-135B06D2ABF1}" sibTransId="{537A71C9-1429-45D8-846B-4BAE788264CA}"/>
    <dgm:cxn modelId="{D077C756-EE03-4250-B6E3-CF091550E6FF}" type="presOf" srcId="{621AB93B-5B7B-404A-AAC6-82585374894E}" destId="{30A5BAFA-D867-4432-A555-078896BF780D}" srcOrd="0" destOrd="0" presId="urn:microsoft.com/office/officeart/2005/8/layout/vList5"/>
    <dgm:cxn modelId="{5F89230E-E181-45F5-AB3F-8BDA91FAD1A9}" srcId="{9C158368-C9E0-4942-8526-5CE49BCD721C}" destId="{A011A63C-7D88-46BC-991E-52DB4F793813}" srcOrd="3" destOrd="0" parTransId="{8BCA6CC7-9DAE-4EDA-B801-EA0100468E5A}" sibTransId="{A3CD766D-F417-4A39-9CEF-983745DE749E}"/>
    <dgm:cxn modelId="{FD49B6A2-8B45-42B1-8939-6DFBA3F09041}" srcId="{621AB93B-5B7B-404A-AAC6-82585374894E}" destId="{4181E192-2C13-426C-873D-EA239C102F79}" srcOrd="2" destOrd="0" parTransId="{C6EB7081-1493-4630-A3C1-7F995EAA355F}" sibTransId="{6FBE840F-23D7-448E-9676-9DB377E5118C}"/>
    <dgm:cxn modelId="{D2AB6285-063D-4B7F-B6A8-7DAA9DFC754F}" srcId="{621AB93B-5B7B-404A-AAC6-82585374894E}" destId="{C70941B7-8EEF-42F1-A05B-1103DE62E941}" srcOrd="3" destOrd="0" parTransId="{91D71574-FEA8-4F66-AC32-5845BBC8EE11}" sibTransId="{23CD9EFE-F1AC-4058-8E2F-4975C572CA77}"/>
    <dgm:cxn modelId="{EFB6AD21-3151-406B-95E3-7F5DAF67E328}" srcId="{9C158368-C9E0-4942-8526-5CE49BCD721C}" destId="{A8448429-F3F7-4C5A-A753-2FE344CD2D90}" srcOrd="2" destOrd="0" parTransId="{A6FF1253-88BF-461A-AEA7-F3EBAD2AA9E1}" sibTransId="{68F5D9F7-C8AF-4B64-9A5E-45FD670EFD2C}"/>
    <dgm:cxn modelId="{697E7323-548E-4F9A-9050-7724BAC62AE9}" srcId="{1A53B528-4B73-4476-AAA3-DA53D8694E89}" destId="{9C158368-C9E0-4942-8526-5CE49BCD721C}" srcOrd="1" destOrd="0" parTransId="{913B76B3-2567-408B-94B7-AFBDAB2A403C}" sibTransId="{B623BF15-8EEA-4288-8854-030DD4F9EF8D}"/>
    <dgm:cxn modelId="{E54BF677-2780-4128-93FD-A1554952858F}" type="presOf" srcId="{32EE9BBF-B02B-4DE9-A826-A3930A24887B}" destId="{5DB3C171-F262-490B-B8BB-BFFA46B0586B}" srcOrd="0" destOrd="0" presId="urn:microsoft.com/office/officeart/2005/8/layout/vList5"/>
    <dgm:cxn modelId="{FFAE1D32-FBCD-4B92-9D18-7D0085EC58CA}" type="presOf" srcId="{A8448429-F3F7-4C5A-A753-2FE344CD2D90}" destId="{6057DA86-162F-440C-8D5E-0A6D86B8CF0F}" srcOrd="0" destOrd="2" presId="urn:microsoft.com/office/officeart/2005/8/layout/vList5"/>
    <dgm:cxn modelId="{94CE1005-07F8-4D71-965D-9E555EACF556}" type="presOf" srcId="{A011A63C-7D88-46BC-991E-52DB4F793813}" destId="{6057DA86-162F-440C-8D5E-0A6D86B8CF0F}" srcOrd="0" destOrd="3" presId="urn:microsoft.com/office/officeart/2005/8/layout/vList5"/>
    <dgm:cxn modelId="{86DAEE5B-E2B8-473D-AFAD-46F6C7A6F928}" type="presOf" srcId="{DA6E603D-E34D-4EC6-B48D-740809166CA4}" destId="{6057DA86-162F-440C-8D5E-0A6D86B8CF0F}" srcOrd="0" destOrd="0" presId="urn:microsoft.com/office/officeart/2005/8/layout/vList5"/>
    <dgm:cxn modelId="{09A4E295-FE07-40A0-835E-891792DEE9EA}" srcId="{9C158368-C9E0-4942-8526-5CE49BCD721C}" destId="{8869C104-DB2D-4A93-B909-4B73C00619DE}" srcOrd="1" destOrd="0" parTransId="{C828CFA5-2E33-428E-965B-DF4C65E4852D}" sibTransId="{A66FF879-F2F7-45FC-90A1-629C072F1787}"/>
    <dgm:cxn modelId="{CAB6D7D3-D41B-49B5-A0E5-C501B7EED099}" type="presOf" srcId="{8869C104-DB2D-4A93-B909-4B73C00619DE}" destId="{6057DA86-162F-440C-8D5E-0A6D86B8CF0F}" srcOrd="0" destOrd="1" presId="urn:microsoft.com/office/officeart/2005/8/layout/vList5"/>
    <dgm:cxn modelId="{84479D14-508C-41A3-B671-780691531EB3}" type="presOf" srcId="{1A53B528-4B73-4476-AAA3-DA53D8694E89}" destId="{A82570EB-9047-4C30-B34C-BC41F943A042}" srcOrd="0" destOrd="0" presId="urn:microsoft.com/office/officeart/2005/8/layout/vList5"/>
    <dgm:cxn modelId="{A021A040-8617-44AE-BD70-7479522B2A6B}" type="presOf" srcId="{9C158368-C9E0-4942-8526-5CE49BCD721C}" destId="{EC26B3CA-5F55-4ED6-AEA1-83422FEC2FA3}" srcOrd="0" destOrd="0" presId="urn:microsoft.com/office/officeart/2005/8/layout/vList5"/>
    <dgm:cxn modelId="{5EE3684A-75EE-4006-9843-0AF90EE1266B}" type="presOf" srcId="{C70941B7-8EEF-42F1-A05B-1103DE62E941}" destId="{5DB3C171-F262-490B-B8BB-BFFA46B0586B}" srcOrd="0" destOrd="3"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36FFBC23-2F28-49AD-9CC1-EF0DA8A2C46B}" type="presOf" srcId="{4181E192-2C13-426C-873D-EA239C102F79}" destId="{5DB3C171-F262-490B-B8BB-BFFA46B0586B}" srcOrd="0" destOrd="2"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F6490752-7CE2-4C93-9F3E-48DC9C15239E}" srcId="{621AB93B-5B7B-404A-AAC6-82585374894E}" destId="{38C09ACD-8C86-49DF-992B-1514DAA72A1F}" srcOrd="1" destOrd="0" parTransId="{92CA1727-773E-4876-968D-2E373559751F}" sibTransId="{287828BA-0B9D-4004-B4B4-CDAA44FE96E8}"/>
    <dgm:cxn modelId="{7BB8C031-7F4E-4A14-A16D-E39D79E7B602}" type="presOf" srcId="{38C09ACD-8C86-49DF-992B-1514DAA72A1F}" destId="{5DB3C171-F262-490B-B8BB-BFFA46B0586B}" srcOrd="0" destOrd="1" presId="urn:microsoft.com/office/officeart/2005/8/layout/vList5"/>
    <dgm:cxn modelId="{5ABB6450-4A71-4AF0-A908-06050497C8C9}" type="presParOf" srcId="{A82570EB-9047-4C30-B34C-BC41F943A042}" destId="{74CEAA77-1A9F-4EE7-8009-B36DC94847D6}" srcOrd="0" destOrd="0" presId="urn:microsoft.com/office/officeart/2005/8/layout/vList5"/>
    <dgm:cxn modelId="{1F37E404-727B-4AC1-90F2-0D82E0435B80}" type="presParOf" srcId="{74CEAA77-1A9F-4EE7-8009-B36DC94847D6}" destId="{30A5BAFA-D867-4432-A555-078896BF780D}" srcOrd="0" destOrd="0" presId="urn:microsoft.com/office/officeart/2005/8/layout/vList5"/>
    <dgm:cxn modelId="{746B6EA4-2334-4627-AC8C-2D552C0B214E}" type="presParOf" srcId="{74CEAA77-1A9F-4EE7-8009-B36DC94847D6}" destId="{5DB3C171-F262-490B-B8BB-BFFA46B0586B}" srcOrd="1" destOrd="0" presId="urn:microsoft.com/office/officeart/2005/8/layout/vList5"/>
    <dgm:cxn modelId="{F810320E-17D8-411A-B7E9-2351E57C64AD}" type="presParOf" srcId="{A82570EB-9047-4C30-B34C-BC41F943A042}" destId="{21203062-3061-4CFA-A1DC-A3C8D1B70C6A}" srcOrd="1" destOrd="0" presId="urn:microsoft.com/office/officeart/2005/8/layout/vList5"/>
    <dgm:cxn modelId="{A063EBF0-4816-4641-BCEE-A087FB33B9A2}" type="presParOf" srcId="{A82570EB-9047-4C30-B34C-BC41F943A042}" destId="{AAC7EB03-0D34-4E53-AA54-FF39894E56F4}" srcOrd="2" destOrd="0" presId="urn:microsoft.com/office/officeart/2005/8/layout/vList5"/>
    <dgm:cxn modelId="{F210E466-CC83-4D66-B079-C7BC1617FCDA}" type="presParOf" srcId="{AAC7EB03-0D34-4E53-AA54-FF39894E56F4}" destId="{EC26B3CA-5F55-4ED6-AEA1-83422FEC2FA3}" srcOrd="0" destOrd="0" presId="urn:microsoft.com/office/officeart/2005/8/layout/vList5"/>
    <dgm:cxn modelId="{0FB50DB4-7838-46F4-B8A2-AE7E03505BDC}"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7. Zakaz podwójnego finansowania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Wartość projektu nie przekracza poziomów określonych </a:t>
          </a:r>
          <a:br>
            <a:rPr lang="pl-PL" sz="1400" dirty="0" smtClean="0"/>
          </a:br>
          <a:r>
            <a:rPr lang="pl-PL" sz="1400" dirty="0" smtClean="0"/>
            <a:t>w regulaminie konkursu.</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8. Minimalna/maksymalna wartość projektu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W wyniku otrzymania przez projekt dofinansowania </a:t>
          </a:r>
          <a:br>
            <a:rPr lang="pl-PL" sz="1400" dirty="0" smtClean="0"/>
          </a:br>
          <a:r>
            <a:rPr lang="pl-PL" sz="1400" dirty="0" smtClean="0"/>
            <a:t>we wnioskowanej wysokości, na określone wydatki </a:t>
          </a:r>
          <a:r>
            <a:rPr lang="pl-PL" sz="1400" dirty="0" err="1" smtClean="0"/>
            <a:t>kwalifikowalne</a:t>
          </a:r>
          <a:r>
            <a:rPr lang="pl-PL" sz="1400" dirty="0" smtClean="0"/>
            <a:t>, w projekcie nie dojdzie do podwójnego dofinansowania.</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FD05E6AA-9BDE-48F2-8EC1-0CAF58EAE480}">
      <dgm:prSet phldrT="[Tekst]" custT="1"/>
      <dgm:spPr>
        <a:solidFill>
          <a:srgbClr val="FFC000">
            <a:alpha val="90000"/>
          </a:srgbClr>
        </a:solidFill>
        <a:ln>
          <a:solidFill>
            <a:srgbClr val="FFC000">
              <a:alpha val="90000"/>
            </a:srgbClr>
          </a:solidFill>
        </a:ln>
      </dgm:spPr>
      <dgm:t>
        <a:bodyPr/>
        <a:lstStyle/>
        <a:p>
          <a:pPr algn="just"/>
          <a:r>
            <a:rPr lang="pl-PL" sz="1400" b="1" dirty="0" smtClean="0">
              <a:solidFill>
                <a:schemeClr val="tx1"/>
              </a:solidFill>
              <a:latin typeface="+mn-lt"/>
            </a:rPr>
            <a:t>Minimalna wartość projektu: 50 000 PLN</a:t>
          </a:r>
          <a:endParaRPr lang="pl-PL" sz="1400" b="1" dirty="0">
            <a:solidFill>
              <a:schemeClr val="tx1"/>
            </a:solidFill>
            <a:latin typeface="+mn-lt"/>
          </a:endParaRPr>
        </a:p>
      </dgm:t>
    </dgm:pt>
    <dgm:pt modelId="{28416D2C-28CA-43B9-AC6D-78AB07C0BF81}" type="parTrans" cxnId="{465280DC-E9F0-4DA7-9F40-FDB9ADF1CEBA}">
      <dgm:prSet/>
      <dgm:spPr/>
    </dgm:pt>
    <dgm:pt modelId="{2D15B153-81C8-45B7-8331-DA12290DC0C1}" type="sibTrans" cxnId="{465280DC-E9F0-4DA7-9F40-FDB9ADF1CEBA}">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46478D99-C26A-426B-A07E-38634101BC74}" type="presOf" srcId="{FD05E6AA-9BDE-48F2-8EC1-0CAF58EAE480}" destId="{6057DA86-162F-440C-8D5E-0A6D86B8CF0F}"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2D365F12-D304-44F8-8FB6-9E6E62A5EB5E}" type="presOf" srcId="{1A53B528-4B73-4476-AAA3-DA53D8694E89}" destId="{A82570EB-9047-4C30-B34C-BC41F943A042}" srcOrd="0" destOrd="0" presId="urn:microsoft.com/office/officeart/2005/8/layout/vList5"/>
    <dgm:cxn modelId="{543AEDFD-FCCF-48E4-8607-6FDDF2A0B1E3}" type="presOf" srcId="{621AB93B-5B7B-404A-AAC6-82585374894E}" destId="{30A5BAFA-D867-4432-A555-078896BF780D}" srcOrd="0" destOrd="0" presId="urn:microsoft.com/office/officeart/2005/8/layout/vList5"/>
    <dgm:cxn modelId="{9D28BC9E-B60D-42BF-9526-EB1F9A887701}" type="presOf" srcId="{32EE9BBF-B02B-4DE9-A826-A3930A24887B}" destId="{5DB3C171-F262-490B-B8BB-BFFA46B0586B}" srcOrd="0" destOrd="0" presId="urn:microsoft.com/office/officeart/2005/8/layout/vList5"/>
    <dgm:cxn modelId="{465280DC-E9F0-4DA7-9F40-FDB9ADF1CEBA}" srcId="{9C158368-C9E0-4942-8526-5CE49BCD721C}" destId="{FD05E6AA-9BDE-48F2-8EC1-0CAF58EAE480}" srcOrd="1" destOrd="0" parTransId="{28416D2C-28CA-43B9-AC6D-78AB07C0BF81}" sibTransId="{2D15B153-81C8-45B7-8331-DA12290DC0C1}"/>
    <dgm:cxn modelId="{976A1C1E-6896-4915-B672-0808DD888A75}" srcId="{1A53B528-4B73-4476-AAA3-DA53D8694E89}" destId="{621AB93B-5B7B-404A-AAC6-82585374894E}" srcOrd="0" destOrd="0" parTransId="{4935FEB2-1035-40C5-9A3F-135B06D2ABF1}" sibTransId="{537A71C9-1429-45D8-846B-4BAE788264CA}"/>
    <dgm:cxn modelId="{6D113E33-4AEA-472E-A0F4-8E9F9BAF20CD}"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CFF8D06D-2E1E-4485-8B82-FAF8753A1183}" type="presOf" srcId="{DA6E603D-E34D-4EC6-B48D-740809166CA4}" destId="{6057DA86-162F-440C-8D5E-0A6D86B8CF0F}" srcOrd="0" destOrd="0" presId="urn:microsoft.com/office/officeart/2005/8/layout/vList5"/>
    <dgm:cxn modelId="{6E46FEFC-5C5E-42D8-BAE8-954A6D3CCA3A}" type="presParOf" srcId="{A82570EB-9047-4C30-B34C-BC41F943A042}" destId="{74CEAA77-1A9F-4EE7-8009-B36DC94847D6}" srcOrd="0" destOrd="0" presId="urn:microsoft.com/office/officeart/2005/8/layout/vList5"/>
    <dgm:cxn modelId="{C09BF962-EABD-4115-8186-D98E0A14FD75}" type="presParOf" srcId="{74CEAA77-1A9F-4EE7-8009-B36DC94847D6}" destId="{30A5BAFA-D867-4432-A555-078896BF780D}" srcOrd="0" destOrd="0" presId="urn:microsoft.com/office/officeart/2005/8/layout/vList5"/>
    <dgm:cxn modelId="{EFB8C639-73B9-4DF0-9E1B-0073A3696793}" type="presParOf" srcId="{74CEAA77-1A9F-4EE7-8009-B36DC94847D6}" destId="{5DB3C171-F262-490B-B8BB-BFFA46B0586B}" srcOrd="1" destOrd="0" presId="urn:microsoft.com/office/officeart/2005/8/layout/vList5"/>
    <dgm:cxn modelId="{0B907FA6-39DC-4B86-968C-8E50C0069698}" type="presParOf" srcId="{A82570EB-9047-4C30-B34C-BC41F943A042}" destId="{21203062-3061-4CFA-A1DC-A3C8D1B70C6A}" srcOrd="1" destOrd="0" presId="urn:microsoft.com/office/officeart/2005/8/layout/vList5"/>
    <dgm:cxn modelId="{C60C8741-AAF4-46FF-8350-8796B9540162}" type="presParOf" srcId="{A82570EB-9047-4C30-B34C-BC41F943A042}" destId="{AAC7EB03-0D34-4E53-AA54-FF39894E56F4}" srcOrd="2" destOrd="0" presId="urn:microsoft.com/office/officeart/2005/8/layout/vList5"/>
    <dgm:cxn modelId="{63E05719-405A-4626-84D9-AB316EEADC93}" type="presParOf" srcId="{AAC7EB03-0D34-4E53-AA54-FF39894E56F4}" destId="{EC26B3CA-5F55-4ED6-AEA1-83422FEC2FA3}" srcOrd="0" destOrd="0" presId="urn:microsoft.com/office/officeart/2005/8/layout/vList5"/>
    <dgm:cxn modelId="{D2623165-2ADF-4132-9A56-F48AC7A59049}"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9. Wkład własny</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Okres realizacji projektu jest zgodny z podanym </a:t>
          </a:r>
          <a:br>
            <a:rPr lang="pl-PL" sz="1400" dirty="0" smtClean="0"/>
          </a:br>
          <a:r>
            <a:rPr lang="pl-PL" sz="1400" dirty="0" smtClean="0"/>
            <a:t>w regulaminie konkursu.</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10. Okres realizacji projektu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Wnioskodawca zapewnił odpowiedni poziom wkładu własnego określony w regulaminie konkursu.</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83999AFB-41FA-4355-849C-A721812756CE}">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latin typeface="+mn-lt"/>
          </a:endParaRPr>
        </a:p>
      </dgm:t>
    </dgm:pt>
    <dgm:pt modelId="{29EDE6A3-496F-40C9-8983-96DBFEB7AD9B}" type="parTrans" cxnId="{02DF014C-D051-48A9-9472-0B2D88357815}">
      <dgm:prSet/>
      <dgm:spPr/>
    </dgm:pt>
    <dgm:pt modelId="{1ABDD6BA-F0C8-46BD-9CD7-A8FF3863550A}" type="sibTrans" cxnId="{02DF014C-D051-48A9-9472-0B2D88357815}">
      <dgm:prSet/>
      <dgm:spPr/>
    </dgm:pt>
    <dgm:pt modelId="{5B72AD1C-EBB5-40E1-BFEB-BA528C0E7C3B}">
      <dgm:prSet phldrT="[Tekst]" custT="1"/>
      <dgm:spPr>
        <a:solidFill>
          <a:srgbClr val="FFC000">
            <a:alpha val="90000"/>
          </a:srgbClr>
        </a:solidFill>
        <a:ln>
          <a:solidFill>
            <a:srgbClr val="FFC000">
              <a:alpha val="90000"/>
            </a:srgbClr>
          </a:solidFill>
        </a:ln>
      </dgm:spPr>
      <dgm:t>
        <a:bodyPr/>
        <a:lstStyle/>
        <a:p>
          <a:pPr algn="just"/>
          <a:r>
            <a:rPr lang="pl-PL" sz="1400" b="1" dirty="0" smtClean="0"/>
            <a:t>Najpóźniejszy termin złożenia ostatniego wniosku </a:t>
          </a:r>
          <a:br>
            <a:rPr lang="pl-PL" sz="1400" b="1" dirty="0" smtClean="0"/>
          </a:br>
          <a:r>
            <a:rPr lang="pl-PL" sz="1400" b="1" dirty="0" smtClean="0"/>
            <a:t>o płatność to październik 2018 r. W związku z tym projekt musi zakończyć się do września 2018 r.</a:t>
          </a:r>
          <a:endParaRPr lang="pl-PL" sz="1400" b="1" dirty="0">
            <a:solidFill>
              <a:schemeClr val="tx1"/>
            </a:solidFill>
            <a:latin typeface="+mn-lt"/>
          </a:endParaRPr>
        </a:p>
      </dgm:t>
    </dgm:pt>
    <dgm:pt modelId="{403D16DB-1AEA-4F43-AE95-CAB357C60611}" type="parTrans" cxnId="{6A34496E-52D7-43BA-A54E-93961DB23A33}">
      <dgm:prSet/>
      <dgm:spPr/>
    </dgm:pt>
    <dgm:pt modelId="{580CDE2D-FAE7-412F-9270-9D7BEE864CFF}" type="sibTrans" cxnId="{6A34496E-52D7-43BA-A54E-93961DB23A33}">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02DF014C-D051-48A9-9472-0B2D88357815}" srcId="{9C158368-C9E0-4942-8526-5CE49BCD721C}" destId="{83999AFB-41FA-4355-849C-A721812756CE}" srcOrd="2" destOrd="0" parTransId="{29EDE6A3-496F-40C9-8983-96DBFEB7AD9B}" sibTransId="{1ABDD6BA-F0C8-46BD-9CD7-A8FF3863550A}"/>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1CBF16DD-1E9A-44B1-BB90-A323C2363947}" type="presOf" srcId="{83999AFB-41FA-4355-849C-A721812756CE}" destId="{6057DA86-162F-440C-8D5E-0A6D86B8CF0F}" srcOrd="0" destOrd="2" presId="urn:microsoft.com/office/officeart/2005/8/layout/vList5"/>
    <dgm:cxn modelId="{C6729CC8-B7ED-4FBA-9E25-D87F248E47CD}" type="presOf" srcId="{5B72AD1C-EBB5-40E1-BFEB-BA528C0E7C3B}" destId="{6057DA86-162F-440C-8D5E-0A6D86B8CF0F}" srcOrd="0" destOrd="1" presId="urn:microsoft.com/office/officeart/2005/8/layout/vList5"/>
    <dgm:cxn modelId="{6A34496E-52D7-43BA-A54E-93961DB23A33}" srcId="{9C158368-C9E0-4942-8526-5CE49BCD721C}" destId="{5B72AD1C-EBB5-40E1-BFEB-BA528C0E7C3B}" srcOrd="1" destOrd="0" parTransId="{403D16DB-1AEA-4F43-AE95-CAB357C60611}" sibTransId="{580CDE2D-FAE7-412F-9270-9D7BEE864CFF}"/>
    <dgm:cxn modelId="{BF7CA70E-C4B4-4E62-9716-88909634823F}" type="presOf" srcId="{1A53B528-4B73-4476-AAA3-DA53D8694E89}" destId="{A82570EB-9047-4C30-B34C-BC41F943A042}" srcOrd="0" destOrd="0" presId="urn:microsoft.com/office/officeart/2005/8/layout/vList5"/>
    <dgm:cxn modelId="{0DCB29A4-5714-47F3-BE39-B90451E2ABA5}" type="presOf" srcId="{32EE9BBF-B02B-4DE9-A826-A3930A24887B}" destId="{5DB3C171-F262-490B-B8BB-BFFA46B0586B}" srcOrd="0" destOrd="0" presId="urn:microsoft.com/office/officeart/2005/8/layout/vList5"/>
    <dgm:cxn modelId="{E82F7D95-5DE6-4A6B-A4E2-A223B600EEA3}"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C13F9D49-FDA6-4233-8C42-FBA3C6909A96}"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D5C7EE00-1D26-4300-AD83-276E3B61A9D8}" type="presOf" srcId="{621AB93B-5B7B-404A-AAC6-82585374894E}" destId="{30A5BAFA-D867-4432-A555-078896BF780D}" srcOrd="0" destOrd="0" presId="urn:microsoft.com/office/officeart/2005/8/layout/vList5"/>
    <dgm:cxn modelId="{FF88F865-7BBC-4FCB-9ED9-4BFE3C1312CC}" type="presParOf" srcId="{A82570EB-9047-4C30-B34C-BC41F943A042}" destId="{74CEAA77-1A9F-4EE7-8009-B36DC94847D6}" srcOrd="0" destOrd="0" presId="urn:microsoft.com/office/officeart/2005/8/layout/vList5"/>
    <dgm:cxn modelId="{E8D4B95E-630D-41BD-80E5-64382ACED614}" type="presParOf" srcId="{74CEAA77-1A9F-4EE7-8009-B36DC94847D6}" destId="{30A5BAFA-D867-4432-A555-078896BF780D}" srcOrd="0" destOrd="0" presId="urn:microsoft.com/office/officeart/2005/8/layout/vList5"/>
    <dgm:cxn modelId="{246C0B9C-FB19-437E-A836-A21B7A60E0DE}" type="presParOf" srcId="{74CEAA77-1A9F-4EE7-8009-B36DC94847D6}" destId="{5DB3C171-F262-490B-B8BB-BFFA46B0586B}" srcOrd="1" destOrd="0" presId="urn:microsoft.com/office/officeart/2005/8/layout/vList5"/>
    <dgm:cxn modelId="{F2472F6B-07B4-446B-BB0C-F62BA2A2E112}" type="presParOf" srcId="{A82570EB-9047-4C30-B34C-BC41F943A042}" destId="{21203062-3061-4CFA-A1DC-A3C8D1B70C6A}" srcOrd="1" destOrd="0" presId="urn:microsoft.com/office/officeart/2005/8/layout/vList5"/>
    <dgm:cxn modelId="{3097EF77-7A4C-4B17-815D-68186426E6C2}" type="presParOf" srcId="{A82570EB-9047-4C30-B34C-BC41F943A042}" destId="{AAC7EB03-0D34-4E53-AA54-FF39894E56F4}" srcOrd="2" destOrd="0" presId="urn:microsoft.com/office/officeart/2005/8/layout/vList5"/>
    <dgm:cxn modelId="{C5E2552B-3D9A-4D7C-8582-E5EDCF0AB537}" type="presParOf" srcId="{AAC7EB03-0D34-4E53-AA54-FF39894E56F4}" destId="{EC26B3CA-5F55-4ED6-AEA1-83422FEC2FA3}" srcOrd="0" destOrd="0" presId="urn:microsoft.com/office/officeart/2005/8/layout/vList5"/>
    <dgm:cxn modelId="{147C1236-5DF0-4F1F-902C-9784A72410C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11. Uproszczone metody rozliczania projektów</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Wnioskodawca nie zalega z uiszczaniem podatków, </a:t>
          </a:r>
          <a:br>
            <a:rPr lang="pl-PL" sz="1400" dirty="0" smtClean="0"/>
          </a:br>
          <a:r>
            <a:rPr lang="pl-PL" sz="1400" dirty="0" smtClean="0"/>
            <a:t>jak również z opłacaniem składek na ubezpieczenie społeczne i zdrowotne, Fundusz Pracy, Państwowy Fundusz Rehabilitacji Osób Niepełnosprawnych lub innych należności wymaganych odrębnymi przepisami prawa?</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12. Kryterium niezalegania z należnościami</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smtClean="0"/>
            <a:t>W projekcie, w którym wartość wkładu publicznego (środków publicznych) nie przekracza 100 000 EUR zastosowano kwoty ryczałtowe, o których mowa w </a:t>
          </a:r>
          <a:r>
            <a:rPr lang="pl-PL" sz="1000" i="1" dirty="0" smtClean="0"/>
            <a:t>Wytycznych w zakresie </a:t>
          </a:r>
          <a:r>
            <a:rPr lang="pl-PL" sz="1000" i="1" dirty="0" err="1" smtClean="0"/>
            <a:t>kwalifikowalności</a:t>
          </a:r>
          <a:r>
            <a:rPr lang="pl-PL" sz="1000" i="1" dirty="0" smtClean="0"/>
            <a:t> wydatków w zakresie Europejskiego Funduszu Rozwoju Regionalnego, Europejskiego Funduszu Społecznego oraz Funduszu Spójności na lata 2014-2020</a:t>
          </a:r>
          <a:r>
            <a:rPr lang="pl-PL" sz="1000" dirty="0" smtClean="0"/>
            <a:t>. W sytuacjach określonych w regulaminie konkursu zastosowano pozostałe uproszczone metody rozliczania wydatków, </a:t>
          </a:r>
          <a:br>
            <a:rPr lang="pl-PL" sz="1000" dirty="0" smtClean="0"/>
          </a:br>
          <a:r>
            <a:rPr lang="pl-PL" sz="1000" dirty="0" smtClean="0"/>
            <a:t>o których mowa w </a:t>
          </a:r>
          <a:r>
            <a:rPr lang="pl-PL" sz="1000" i="1" dirty="0" smtClean="0"/>
            <a:t>Wytycznych w zakresie </a:t>
          </a:r>
          <a:r>
            <a:rPr lang="pl-PL" sz="1000" i="1" dirty="0" err="1" smtClean="0"/>
            <a:t>kwalifikowalności</a:t>
          </a:r>
          <a:r>
            <a:rPr lang="pl-PL" sz="1000" i="1" dirty="0" smtClean="0"/>
            <a:t> wydatków w zakresie Europejskiego Funduszu Rozwoju Regionalnego, Europejskiego Funduszu Społecznego oraz Funduszu Spójności na lata 2014-2020</a:t>
          </a:r>
          <a:r>
            <a:rPr lang="pl-PL" sz="1000" dirty="0" smtClean="0"/>
            <a:t>. </a:t>
          </a:r>
          <a:endParaRPr lang="pl-PL" sz="10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F70658D4-4421-4566-A535-4E0F5FB77529}" type="presOf" srcId="{DA6E603D-E34D-4EC6-B48D-740809166CA4}" destId="{6057DA86-162F-440C-8D5E-0A6D86B8CF0F}"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66C9D2F1-8D8E-4AAC-B434-CB1701C5C1E8}" type="presOf" srcId="{9C158368-C9E0-4942-8526-5CE49BCD721C}" destId="{EC26B3CA-5F55-4ED6-AEA1-83422FEC2FA3}" srcOrd="0" destOrd="0" presId="urn:microsoft.com/office/officeart/2005/8/layout/vList5"/>
    <dgm:cxn modelId="{1D72C264-BC89-4C96-889D-FD6F6A576B07}" type="presOf" srcId="{1A53B528-4B73-4476-AAA3-DA53D8694E89}" destId="{A82570EB-9047-4C30-B34C-BC41F943A042}" srcOrd="0" destOrd="0" presId="urn:microsoft.com/office/officeart/2005/8/layout/vList5"/>
    <dgm:cxn modelId="{5CEED286-E912-42FD-ACDC-164A3B4FA85E}"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5A03832D-CD90-4FE8-A56B-50622829F98B}"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6E8DB768-03C7-4D08-946B-A6C2D7855879}" type="presParOf" srcId="{A82570EB-9047-4C30-B34C-BC41F943A042}" destId="{74CEAA77-1A9F-4EE7-8009-B36DC94847D6}" srcOrd="0" destOrd="0" presId="urn:microsoft.com/office/officeart/2005/8/layout/vList5"/>
    <dgm:cxn modelId="{1CCF9A2E-71CD-4220-824A-7B3A6075F6E3}" type="presParOf" srcId="{74CEAA77-1A9F-4EE7-8009-B36DC94847D6}" destId="{30A5BAFA-D867-4432-A555-078896BF780D}" srcOrd="0" destOrd="0" presId="urn:microsoft.com/office/officeart/2005/8/layout/vList5"/>
    <dgm:cxn modelId="{D5B146CE-21C9-450F-8A9B-DE031D1E74E0}" type="presParOf" srcId="{74CEAA77-1A9F-4EE7-8009-B36DC94847D6}" destId="{5DB3C171-F262-490B-B8BB-BFFA46B0586B}" srcOrd="1" destOrd="0" presId="urn:microsoft.com/office/officeart/2005/8/layout/vList5"/>
    <dgm:cxn modelId="{D972FDFD-5E85-437D-801D-4218382B83D4}" type="presParOf" srcId="{A82570EB-9047-4C30-B34C-BC41F943A042}" destId="{21203062-3061-4CFA-A1DC-A3C8D1B70C6A}" srcOrd="1" destOrd="0" presId="urn:microsoft.com/office/officeart/2005/8/layout/vList5"/>
    <dgm:cxn modelId="{7E0BACCB-7549-46E8-8EC6-7701CAFF3D25}" type="presParOf" srcId="{A82570EB-9047-4C30-B34C-BC41F943A042}" destId="{AAC7EB03-0D34-4E53-AA54-FF39894E56F4}" srcOrd="2" destOrd="0" presId="urn:microsoft.com/office/officeart/2005/8/layout/vList5"/>
    <dgm:cxn modelId="{CEE8823E-E542-48BA-96C6-1F004E95A337}" type="presParOf" srcId="{AAC7EB03-0D34-4E53-AA54-FF39894E56F4}" destId="{EC26B3CA-5F55-4ED6-AEA1-83422FEC2FA3}" srcOrd="0" destOrd="0" presId="urn:microsoft.com/office/officeart/2005/8/layout/vList5"/>
    <dgm:cxn modelId="{F6F58EBC-A6D3-47B3-A285-9701CB9B6D41}"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 Kryterium zgodności projektu z prawem</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projekt jest zgodny z zasadą zrównoważonego rozwoju?</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2. Kryterium zgodności </a:t>
          </a:r>
          <a:br>
            <a:rPr lang="pl-PL" sz="1600" b="1" dirty="0" smtClean="0">
              <a:solidFill>
                <a:schemeClr val="tx1"/>
              </a:solidFill>
            </a:rPr>
          </a:br>
          <a:r>
            <a:rPr lang="pl-PL" sz="1600" b="1" dirty="0" smtClean="0">
              <a:solidFill>
                <a:schemeClr val="tx1"/>
              </a:solidFill>
            </a:rPr>
            <a:t>z właściwymi politykami </a:t>
          </a:r>
          <a:br>
            <a:rPr lang="pl-PL" sz="1600" b="1" dirty="0" smtClean="0">
              <a:solidFill>
                <a:schemeClr val="tx1"/>
              </a:solidFill>
            </a:rPr>
          </a:br>
          <a:r>
            <a:rPr lang="pl-PL" sz="1600" b="1" dirty="0" smtClean="0">
              <a:solidFill>
                <a:schemeClr val="tx1"/>
              </a:solidFill>
            </a:rPr>
            <a:t>i zasadami</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projekt jest zgodny z przepisami prawa krajowego </a:t>
          </a:r>
          <a:br>
            <a:rPr lang="pl-PL" sz="1400" dirty="0" smtClean="0"/>
          </a:br>
          <a:r>
            <a:rPr lang="pl-PL" sz="1400" dirty="0" smtClean="0"/>
            <a:t>i unijnego?</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610B3C4-8B97-414F-A8B8-DD6006498DA6}">
      <dgm:prSet phldrT="[Tekst]" custT="1"/>
      <dgm:spPr>
        <a:solidFill>
          <a:srgbClr val="FFC000">
            <a:alpha val="90000"/>
          </a:srgbClr>
        </a:solidFill>
        <a:ln>
          <a:solidFill>
            <a:srgbClr val="FFC000">
              <a:alpha val="90000"/>
            </a:srgbClr>
          </a:solidFill>
        </a:ln>
      </dgm:spPr>
      <dgm:t>
        <a:bodyPr/>
        <a:lstStyle/>
        <a:p>
          <a:pPr algn="just"/>
          <a:r>
            <a:rPr lang="pl-PL" sz="1200" dirty="0" smtClean="0"/>
            <a:t>Kryterium ma na celu zapewnić zgodność projektu z zasadą zrównoważonego rozwoju. Projekt musi być co najmniej neutralny.</a:t>
          </a:r>
          <a:endParaRPr lang="pl-PL" sz="1200" b="1" dirty="0">
            <a:solidFill>
              <a:schemeClr val="tx1"/>
            </a:solidFill>
          </a:endParaRPr>
        </a:p>
      </dgm:t>
    </dgm:pt>
    <dgm:pt modelId="{54BD2326-A478-45C0-8CBF-C53DB0039531}" type="parTrans" cxnId="{E3A8CA48-D9B9-43E9-972D-A00161A66839}">
      <dgm:prSet/>
      <dgm:spPr/>
      <dgm:t>
        <a:bodyPr/>
        <a:lstStyle/>
        <a:p>
          <a:endParaRPr lang="pl-PL"/>
        </a:p>
      </dgm:t>
    </dgm:pt>
    <dgm:pt modelId="{5E8EA06E-363D-477A-BB51-A4C219B4E06A}" type="sibTrans" cxnId="{E3A8CA48-D9B9-43E9-972D-A00161A66839}">
      <dgm:prSet/>
      <dgm:spPr/>
      <dgm:t>
        <a:bodyPr/>
        <a:lstStyle/>
        <a:p>
          <a:endParaRPr lang="pl-PL"/>
        </a:p>
      </dgm:t>
    </dgm:pt>
    <dgm:pt modelId="{ED4AED3A-6D9E-4335-B9C6-F516AF94F98E}">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4D322AE5-108D-4BDD-9D36-A2F078FBA617}" type="parTrans" cxnId="{5586ACC7-A916-48A3-BE4F-87ADBDCB0DE4}">
      <dgm:prSet/>
      <dgm:spPr/>
    </dgm:pt>
    <dgm:pt modelId="{450AACAE-5C0C-48C2-B60E-F283180E7009}" type="sibTrans" cxnId="{5586ACC7-A916-48A3-BE4F-87ADBDCB0DE4}">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401DCD14-3017-4894-8E1F-087522BBF2AA}" type="presOf" srcId="{32EE9BBF-B02B-4DE9-A826-A3930A24887B}" destId="{5DB3C171-F262-490B-B8BB-BFFA46B0586B}" srcOrd="0" destOrd="0" presId="urn:microsoft.com/office/officeart/2005/8/layout/vList5"/>
    <dgm:cxn modelId="{5586ACC7-A916-48A3-BE4F-87ADBDCB0DE4}" srcId="{9C158368-C9E0-4942-8526-5CE49BCD721C}" destId="{ED4AED3A-6D9E-4335-B9C6-F516AF94F98E}" srcOrd="1" destOrd="0" parTransId="{4D322AE5-108D-4BDD-9D36-A2F078FBA617}" sibTransId="{450AACAE-5C0C-48C2-B60E-F283180E7009}"/>
    <dgm:cxn modelId="{7D118F0A-2C75-445E-8207-2E6CF4227831}" type="presOf" srcId="{ED4AED3A-6D9E-4335-B9C6-F516AF94F98E}" destId="{6057DA86-162F-440C-8D5E-0A6D86B8CF0F}" srcOrd="0" destOrd="1" presId="urn:microsoft.com/office/officeart/2005/8/layout/vList5"/>
    <dgm:cxn modelId="{0E6D2148-5DE3-45AF-8839-B84D2B59C10D}" type="presOf" srcId="{3610B3C4-8B97-414F-A8B8-DD6006498DA6}" destId="{6057DA86-162F-440C-8D5E-0A6D86B8CF0F}" srcOrd="0" destOrd="2" presId="urn:microsoft.com/office/officeart/2005/8/layout/vList5"/>
    <dgm:cxn modelId="{22A65AFD-05EC-47A2-90BA-678FBB8EBA7C}" type="presOf" srcId="{1A53B528-4B73-4476-AAA3-DA53D8694E89}" destId="{A82570EB-9047-4C30-B34C-BC41F943A042}"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3A8CA48-D9B9-43E9-972D-A00161A66839}" srcId="{9C158368-C9E0-4942-8526-5CE49BCD721C}" destId="{3610B3C4-8B97-414F-A8B8-DD6006498DA6}" srcOrd="2" destOrd="0" parTransId="{54BD2326-A478-45C0-8CBF-C53DB0039531}" sibTransId="{5E8EA06E-363D-477A-BB51-A4C219B4E06A}"/>
    <dgm:cxn modelId="{330F2A0C-69F4-4DC1-991B-4E049083F5DF}" type="presOf" srcId="{621AB93B-5B7B-404A-AAC6-82585374894E}" destId="{30A5BAFA-D867-4432-A555-078896BF780D}" srcOrd="0" destOrd="0" presId="urn:microsoft.com/office/officeart/2005/8/layout/vList5"/>
    <dgm:cxn modelId="{445B7125-26ED-4A70-8553-C8F8FF035DF8}" type="presOf" srcId="{9C158368-C9E0-4942-8526-5CE49BCD721C}" destId="{EC26B3CA-5F55-4ED6-AEA1-83422FEC2FA3}" srcOrd="0" destOrd="0" presId="urn:microsoft.com/office/officeart/2005/8/layout/vList5"/>
    <dgm:cxn modelId="{0962068C-8A29-4FD0-82EC-CE87513835F4}" type="presOf" srcId="{DA6E603D-E34D-4EC6-B48D-740809166CA4}" destId="{6057DA86-162F-440C-8D5E-0A6D86B8CF0F}"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0270AFA9-F293-45B5-BF62-EB00F400A2C5}" type="presParOf" srcId="{A82570EB-9047-4C30-B34C-BC41F943A042}" destId="{74CEAA77-1A9F-4EE7-8009-B36DC94847D6}" srcOrd="0" destOrd="0" presId="urn:microsoft.com/office/officeart/2005/8/layout/vList5"/>
    <dgm:cxn modelId="{B9972060-8A07-4658-81AC-6C141EFA0A87}" type="presParOf" srcId="{74CEAA77-1A9F-4EE7-8009-B36DC94847D6}" destId="{30A5BAFA-D867-4432-A555-078896BF780D}" srcOrd="0" destOrd="0" presId="urn:microsoft.com/office/officeart/2005/8/layout/vList5"/>
    <dgm:cxn modelId="{5337F3C8-51B6-45F1-BC10-4FB74AF57379}" type="presParOf" srcId="{74CEAA77-1A9F-4EE7-8009-B36DC94847D6}" destId="{5DB3C171-F262-490B-B8BB-BFFA46B0586B}" srcOrd="1" destOrd="0" presId="urn:microsoft.com/office/officeart/2005/8/layout/vList5"/>
    <dgm:cxn modelId="{252232F5-7F17-4D6C-9C39-61A3A00B4B11}" type="presParOf" srcId="{A82570EB-9047-4C30-B34C-BC41F943A042}" destId="{21203062-3061-4CFA-A1DC-A3C8D1B70C6A}" srcOrd="1" destOrd="0" presId="urn:microsoft.com/office/officeart/2005/8/layout/vList5"/>
    <dgm:cxn modelId="{13D1F9EF-6F75-4AB8-A85D-215370E0E53C}" type="presParOf" srcId="{A82570EB-9047-4C30-B34C-BC41F943A042}" destId="{AAC7EB03-0D34-4E53-AA54-FF39894E56F4}" srcOrd="2" destOrd="0" presId="urn:microsoft.com/office/officeart/2005/8/layout/vList5"/>
    <dgm:cxn modelId="{8081F9F8-EA25-49FE-8C3D-120B4C765BDB}" type="presParOf" srcId="{AAC7EB03-0D34-4E53-AA54-FF39894E56F4}" destId="{EC26B3CA-5F55-4ED6-AEA1-83422FEC2FA3}" srcOrd="0" destOrd="0" presId="urn:microsoft.com/office/officeart/2005/8/layout/vList5"/>
    <dgm:cxn modelId="{C94B8F94-154E-4974-A04A-96FAB97E926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3. Kryterium zgodności </a:t>
          </a:r>
          <a:br>
            <a:rPr lang="pl-PL" sz="1600" b="1" dirty="0" smtClean="0">
              <a:solidFill>
                <a:schemeClr val="tx1"/>
              </a:solidFill>
            </a:rPr>
          </a:br>
          <a:r>
            <a:rPr lang="pl-PL" sz="1600" b="1" dirty="0" smtClean="0">
              <a:solidFill>
                <a:schemeClr val="tx1"/>
              </a:solidFill>
            </a:rPr>
            <a:t>z właściwymi politykami </a:t>
          </a:r>
          <a:br>
            <a:rPr lang="pl-PL" sz="1600" b="1" dirty="0" smtClean="0">
              <a:solidFill>
                <a:schemeClr val="tx1"/>
              </a:solidFill>
            </a:rPr>
          </a:br>
          <a:r>
            <a:rPr lang="pl-PL" sz="1600" b="1" dirty="0" smtClean="0">
              <a:solidFill>
                <a:schemeClr val="tx1"/>
              </a:solidFill>
            </a:rPr>
            <a:t>i zasadami</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projekt jest zgodny z zasadą równości szans i niedyskryminacji, w tym dostępności dla osób z niepełnosprawnościami?</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4. Kryterium zgodności </a:t>
          </a:r>
          <a:br>
            <a:rPr lang="pl-PL" sz="1600" b="1" dirty="0" smtClean="0">
              <a:solidFill>
                <a:schemeClr val="tx1"/>
              </a:solidFill>
            </a:rPr>
          </a:br>
          <a:r>
            <a:rPr lang="pl-PL" sz="1600" b="1" dirty="0" smtClean="0">
              <a:solidFill>
                <a:schemeClr val="tx1"/>
              </a:solidFill>
            </a:rPr>
            <a:t>z właściwymi politykami </a:t>
          </a:r>
          <a:br>
            <a:rPr lang="pl-PL" sz="1600" b="1" dirty="0" smtClean="0">
              <a:solidFill>
                <a:schemeClr val="tx1"/>
              </a:solidFill>
            </a:rPr>
          </a:br>
          <a:r>
            <a:rPr lang="pl-PL" sz="1600" b="1" dirty="0" smtClean="0">
              <a:solidFill>
                <a:schemeClr val="tx1"/>
              </a:solidFill>
            </a:rPr>
            <a:t>i zasadami</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projekt jest zgodny z zasadą równości szans kobiet </a:t>
          </a:r>
          <a:br>
            <a:rPr lang="pl-PL" sz="1400" dirty="0" smtClean="0"/>
          </a:br>
          <a:r>
            <a:rPr lang="pl-PL" sz="1400" dirty="0" smtClean="0"/>
            <a:t>i mężczyzn? </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D61EB1E-E554-4406-9554-7EBDC744614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t>Kryterium ma na celu zapewnić zgodność projektu z zasadą równości szans kobiet i mężczyzn. Kryterium będzie oceniany według standardu minimum. W ramach kryterium IOK dopuszcza możliwość oceny warunkowej.</a:t>
          </a:r>
          <a:endParaRPr lang="pl-PL" sz="1200" b="1" dirty="0"/>
        </a:p>
      </dgm:t>
    </dgm:pt>
    <dgm:pt modelId="{E334EBFA-09DA-4CAD-97D0-473A92C4C70D}" type="parTrans" cxnId="{E5292642-C01B-44C1-AE71-5E5640CD4322}">
      <dgm:prSet/>
      <dgm:spPr/>
      <dgm:t>
        <a:bodyPr/>
        <a:lstStyle/>
        <a:p>
          <a:endParaRPr lang="pl-PL"/>
        </a:p>
      </dgm:t>
    </dgm:pt>
    <dgm:pt modelId="{C72AF23E-A0A1-40A8-BE43-CE1EF04451FA}" type="sibTrans" cxnId="{E5292642-C01B-44C1-AE71-5E5640CD4322}">
      <dgm:prSet/>
      <dgm:spPr/>
      <dgm:t>
        <a:bodyPr/>
        <a:lstStyle/>
        <a:p>
          <a:endParaRPr lang="pl-PL"/>
        </a:p>
      </dgm:t>
    </dgm:pt>
    <dgm:pt modelId="{2747B3E1-74ED-475C-A7CE-C0E8C08765CD}">
      <dgm:prSet phldrT="[Tekst]" custT="1"/>
      <dgm:spPr>
        <a:solidFill>
          <a:srgbClr val="FFC000">
            <a:alpha val="90000"/>
          </a:srgbClr>
        </a:solidFill>
        <a:ln>
          <a:solidFill>
            <a:srgbClr val="FFC000">
              <a:alpha val="90000"/>
            </a:srgbClr>
          </a:solidFill>
        </a:ln>
      </dgm:spPr>
      <dgm:t>
        <a:bodyPr/>
        <a:lstStyle/>
        <a:p>
          <a:pPr algn="just"/>
          <a:r>
            <a:rPr lang="pl-PL" sz="1200" dirty="0" smtClean="0"/>
            <a:t>Kryterium ma na celu ocenę spełniania przez projekt zasady równości szans i niedyskryminacji, w tym dostępności dla osób </a:t>
          </a:r>
          <a:br>
            <a:rPr lang="pl-PL" sz="1200" dirty="0" smtClean="0"/>
          </a:br>
          <a:r>
            <a:rPr lang="pl-PL" sz="1200" dirty="0" smtClean="0"/>
            <a:t>z niepełnosprawnościami. Projekt musi być co najmniej neutralny</a:t>
          </a:r>
          <a:endParaRPr lang="pl-PL" sz="1200" b="1" dirty="0">
            <a:solidFill>
              <a:schemeClr val="tx1"/>
            </a:solidFill>
          </a:endParaRPr>
        </a:p>
      </dgm:t>
    </dgm:pt>
    <dgm:pt modelId="{0B9772C6-93D1-4713-9A25-F70F49FA5A5D}" type="parTrans" cxnId="{E4684F2E-791F-4D5C-B614-7562152D6622}">
      <dgm:prSet/>
      <dgm:spPr/>
      <dgm:t>
        <a:bodyPr/>
        <a:lstStyle/>
        <a:p>
          <a:endParaRPr lang="pl-PL"/>
        </a:p>
      </dgm:t>
    </dgm:pt>
    <dgm:pt modelId="{1F16B723-FFEC-4F70-8332-83088434041E}" type="sibTrans" cxnId="{E4684F2E-791F-4D5C-B614-7562152D6622}">
      <dgm:prSet/>
      <dgm:spPr/>
      <dgm:t>
        <a:bodyPr/>
        <a:lstStyle/>
        <a:p>
          <a:endParaRPr lang="pl-PL"/>
        </a:p>
      </dgm:t>
    </dgm:pt>
    <dgm:pt modelId="{3AA2B58D-F2A9-4EAE-9D29-2707B2099B25}">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F66CB04C-162D-4424-8951-850CCB560555}" type="parTrans" cxnId="{0E588177-7E10-4FF2-B750-D3114E8E4DB3}">
      <dgm:prSet/>
      <dgm:spPr/>
      <dgm:t>
        <a:bodyPr/>
        <a:lstStyle/>
        <a:p>
          <a:endParaRPr lang="pl-PL"/>
        </a:p>
      </dgm:t>
    </dgm:pt>
    <dgm:pt modelId="{536B9BFA-5CAC-4769-A1DE-BCB21B780555}" type="sibTrans" cxnId="{0E588177-7E10-4FF2-B750-D3114E8E4DB3}">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F5F8295F-0334-42C5-B227-E5A16CF6898A}" type="presOf" srcId="{621AB93B-5B7B-404A-AAC6-82585374894E}" destId="{30A5BAFA-D867-4432-A555-078896BF780D}" srcOrd="0" destOrd="0" presId="urn:microsoft.com/office/officeart/2005/8/layout/vList5"/>
    <dgm:cxn modelId="{56D8421A-490E-4853-99DD-D0BB0256C77E}" type="presOf" srcId="{9C158368-C9E0-4942-8526-5CE49BCD721C}" destId="{EC26B3CA-5F55-4ED6-AEA1-83422FEC2FA3}" srcOrd="0" destOrd="0" presId="urn:microsoft.com/office/officeart/2005/8/layout/vList5"/>
    <dgm:cxn modelId="{E2A4D8C5-ECBB-4CFF-932C-BDB8DACEDFF4}" type="presOf" srcId="{3AA2B58D-F2A9-4EAE-9D29-2707B2099B25}" destId="{6057DA86-162F-440C-8D5E-0A6D86B8CF0F}" srcOrd="0" destOrd="1" presId="urn:microsoft.com/office/officeart/2005/8/layout/vList5"/>
    <dgm:cxn modelId="{2179CB13-4D84-4076-B00C-43EBD6B73D51}" type="presOf" srcId="{DA6E603D-E34D-4EC6-B48D-740809166CA4}" destId="{6057DA86-162F-440C-8D5E-0A6D86B8CF0F}" srcOrd="0" destOrd="0" presId="urn:microsoft.com/office/officeart/2005/8/layout/vList5"/>
    <dgm:cxn modelId="{409BCE2C-5FA6-4587-A7FD-315D10DD801E}" type="presOf" srcId="{2747B3E1-74ED-475C-A7CE-C0E8C08765CD}" destId="{6057DA86-162F-440C-8D5E-0A6D86B8CF0F}" srcOrd="0" destOrd="2" presId="urn:microsoft.com/office/officeart/2005/8/layout/vList5"/>
    <dgm:cxn modelId="{E4684F2E-791F-4D5C-B614-7562152D6622}" srcId="{9C158368-C9E0-4942-8526-5CE49BCD721C}" destId="{2747B3E1-74ED-475C-A7CE-C0E8C08765CD}" srcOrd="2" destOrd="0" parTransId="{0B9772C6-93D1-4713-9A25-F70F49FA5A5D}" sibTransId="{1F16B723-FFEC-4F70-8332-83088434041E}"/>
    <dgm:cxn modelId="{976A1C1E-6896-4915-B672-0808DD888A75}" srcId="{1A53B528-4B73-4476-AAA3-DA53D8694E89}" destId="{621AB93B-5B7B-404A-AAC6-82585374894E}" srcOrd="0" destOrd="0" parTransId="{4935FEB2-1035-40C5-9A3F-135B06D2ABF1}" sibTransId="{537A71C9-1429-45D8-846B-4BAE788264CA}"/>
    <dgm:cxn modelId="{E5292642-C01B-44C1-AE71-5E5640CD4322}" srcId="{621AB93B-5B7B-404A-AAC6-82585374894E}" destId="{3D61EB1E-E554-4406-9554-7EBDC7446144}" srcOrd="1" destOrd="0" parTransId="{E334EBFA-09DA-4CAD-97D0-473A92C4C70D}" sibTransId="{C72AF23E-A0A1-40A8-BE43-CE1EF04451FA}"/>
    <dgm:cxn modelId="{063834FD-C93C-463C-86E3-95841893B660}" type="presOf" srcId="{32EE9BBF-B02B-4DE9-A826-A3930A24887B}" destId="{5DB3C171-F262-490B-B8BB-BFFA46B0586B}" srcOrd="0" destOrd="0" presId="urn:microsoft.com/office/officeart/2005/8/layout/vList5"/>
    <dgm:cxn modelId="{7B6B8954-E6F5-4450-AE95-7CA8E5D8E50B}" type="presOf" srcId="{3D61EB1E-E554-4406-9554-7EBDC7446144}" destId="{5DB3C171-F262-490B-B8BB-BFFA46B0586B}" srcOrd="0" destOrd="1" presId="urn:microsoft.com/office/officeart/2005/8/layout/vList5"/>
    <dgm:cxn modelId="{B60C3B29-B560-4F94-99BA-982A99D80063}" type="presOf" srcId="{1A53B528-4B73-4476-AAA3-DA53D8694E89}" destId="{A82570EB-9047-4C30-B34C-BC41F943A042}" srcOrd="0" destOrd="0" presId="urn:microsoft.com/office/officeart/2005/8/layout/vList5"/>
    <dgm:cxn modelId="{0E588177-7E10-4FF2-B750-D3114E8E4DB3}" srcId="{9C158368-C9E0-4942-8526-5CE49BCD721C}" destId="{3AA2B58D-F2A9-4EAE-9D29-2707B2099B25}" srcOrd="1" destOrd="0" parTransId="{F66CB04C-162D-4424-8951-850CCB560555}" sibTransId="{536B9BFA-5CAC-4769-A1DE-BCB21B780555}"/>
    <dgm:cxn modelId="{E117E38E-DDD3-480D-A78D-8FCB154BAC0D}" srcId="{9C158368-C9E0-4942-8526-5CE49BCD721C}" destId="{DA6E603D-E34D-4EC6-B48D-740809166CA4}" srcOrd="0" destOrd="0" parTransId="{A8A154FD-2259-47AC-AD68-19EF82000962}" sibTransId="{9F49CB28-C9A9-4FC8-82B7-C5A3A7564928}"/>
    <dgm:cxn modelId="{05695889-843A-42C5-B292-07946EBF4403}" type="presParOf" srcId="{A82570EB-9047-4C30-B34C-BC41F943A042}" destId="{74CEAA77-1A9F-4EE7-8009-B36DC94847D6}" srcOrd="0" destOrd="0" presId="urn:microsoft.com/office/officeart/2005/8/layout/vList5"/>
    <dgm:cxn modelId="{D6470749-1EE2-425A-A730-2FF6AD481CDD}" type="presParOf" srcId="{74CEAA77-1A9F-4EE7-8009-B36DC94847D6}" destId="{30A5BAFA-D867-4432-A555-078896BF780D}" srcOrd="0" destOrd="0" presId="urn:microsoft.com/office/officeart/2005/8/layout/vList5"/>
    <dgm:cxn modelId="{DEDA04A4-931E-4490-A299-28B8992FB7BF}" type="presParOf" srcId="{74CEAA77-1A9F-4EE7-8009-B36DC94847D6}" destId="{5DB3C171-F262-490B-B8BB-BFFA46B0586B}" srcOrd="1" destOrd="0" presId="urn:microsoft.com/office/officeart/2005/8/layout/vList5"/>
    <dgm:cxn modelId="{12DE7B5F-24AF-4B79-B219-5BE9EB1C8AA5}" type="presParOf" srcId="{A82570EB-9047-4C30-B34C-BC41F943A042}" destId="{21203062-3061-4CFA-A1DC-A3C8D1B70C6A}" srcOrd="1" destOrd="0" presId="urn:microsoft.com/office/officeart/2005/8/layout/vList5"/>
    <dgm:cxn modelId="{C2774A73-F898-46C1-9221-9C83A14D9945}" type="presParOf" srcId="{A82570EB-9047-4C30-B34C-BC41F943A042}" destId="{AAC7EB03-0D34-4E53-AA54-FF39894E56F4}" srcOrd="2" destOrd="0" presId="urn:microsoft.com/office/officeart/2005/8/layout/vList5"/>
    <dgm:cxn modelId="{F8EAFFBB-6B7F-4B3F-8B0D-C837398CC9AB}" type="presParOf" srcId="{AAC7EB03-0D34-4E53-AA54-FF39894E56F4}" destId="{EC26B3CA-5F55-4ED6-AEA1-83422FEC2FA3}" srcOrd="0" destOrd="0" presId="urn:microsoft.com/office/officeart/2005/8/layout/vList5"/>
    <dgm:cxn modelId="{AF6E97A5-AD29-49FC-8FF9-96D304E1E1C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 Kryterium zgodności projektu z celami szczegółowymi RPO WD 2014-2020</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potrzeba realizacji projektu jest wystarczająco uzasadniona i odpowiada na zdiagnozowany problem? </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2. Kryterium celowości projektu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projekt jest zgodny z właściwym celem szczegółowym RPO WD 2014-2020 oraz w jaki sposób projekt przyczyni się do osiągnięcia celu szczegółowego RPO WD 2014-2020?</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CB7AB348-F480-4A16-9BF3-738E5538AD33}">
      <dgm:prSet custT="1"/>
      <dgm:spPr/>
      <dgm:t>
        <a:bodyPr/>
        <a:lstStyle/>
        <a:p>
          <a:pPr algn="just"/>
          <a:r>
            <a:rPr lang="pl-PL" sz="1400" dirty="0" smtClean="0"/>
            <a:t>Dodatkowo w przypadku projektów o wartości co najmniej 2 mln: Czy przedstawiono wystarczający opis ryzyka nieosiągnięcia założeń projektu oraz zaplanowanych w ramach projektu działań zaradczych?</a:t>
          </a:r>
          <a:endParaRPr lang="pl-PL" sz="1400" dirty="0"/>
        </a:p>
      </dgm:t>
    </dgm:pt>
    <dgm:pt modelId="{F4106E24-725A-4441-9A22-7A0CF1508493}" type="parTrans" cxnId="{6EC5F261-C923-4CA6-831A-27210FC8C72F}">
      <dgm:prSet/>
      <dgm:spPr/>
      <dgm:t>
        <a:bodyPr/>
        <a:lstStyle/>
        <a:p>
          <a:endParaRPr lang="pl-PL"/>
        </a:p>
      </dgm:t>
    </dgm:pt>
    <dgm:pt modelId="{FD680079-5101-41AF-BBE7-44FBE88A673B}" type="sibTrans" cxnId="{6EC5F261-C923-4CA6-831A-27210FC8C72F}">
      <dgm:prSet/>
      <dgm:spPr/>
      <dgm:t>
        <a:bodyPr/>
        <a:lstStyle/>
        <a:p>
          <a:endParaRPr lang="pl-PL"/>
        </a:p>
      </dgm:t>
    </dgm:pt>
    <dgm:pt modelId="{A7DD9EF5-BA11-4008-8E42-77301A66C5FA}">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46431687-FE97-4E96-AA6F-770E700667A3}" type="parTrans" cxnId="{BF98989B-0CFF-4D4A-BB59-0682FACEAA97}">
      <dgm:prSet/>
      <dgm:spPr/>
      <dgm:t>
        <a:bodyPr/>
        <a:lstStyle/>
        <a:p>
          <a:endParaRPr lang="pl-PL"/>
        </a:p>
      </dgm:t>
    </dgm:pt>
    <dgm:pt modelId="{0FE12541-E716-432C-BAED-7FC589D0BDF8}" type="sibTrans" cxnId="{BF98989B-0CFF-4D4A-BB59-0682FACEAA97}">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6EC5F261-C923-4CA6-831A-27210FC8C72F}" srcId="{9C158368-C9E0-4942-8526-5CE49BCD721C}" destId="{CB7AB348-F480-4A16-9BF3-738E5538AD33}" srcOrd="2" destOrd="0" parTransId="{F4106E24-725A-4441-9A22-7A0CF1508493}" sibTransId="{FD680079-5101-41AF-BBE7-44FBE88A673B}"/>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BF98989B-0CFF-4D4A-BB59-0682FACEAA97}" srcId="{9C158368-C9E0-4942-8526-5CE49BCD721C}" destId="{A7DD9EF5-BA11-4008-8E42-77301A66C5FA}" srcOrd="1" destOrd="0" parTransId="{46431687-FE97-4E96-AA6F-770E700667A3}" sibTransId="{0FE12541-E716-432C-BAED-7FC589D0BDF8}"/>
    <dgm:cxn modelId="{A960AE6B-DA48-49F8-B96B-A7C555F5AE42}" type="presOf" srcId="{621AB93B-5B7B-404A-AAC6-82585374894E}" destId="{30A5BAFA-D867-4432-A555-078896BF780D}" srcOrd="0" destOrd="0" presId="urn:microsoft.com/office/officeart/2005/8/layout/vList5"/>
    <dgm:cxn modelId="{B0DE6BE6-2673-4E6A-8CC4-7DBE5593F18E}" type="presOf" srcId="{A7DD9EF5-BA11-4008-8E42-77301A66C5FA}" destId="{6057DA86-162F-440C-8D5E-0A6D86B8CF0F}" srcOrd="0" destOrd="1" presId="urn:microsoft.com/office/officeart/2005/8/layout/vList5"/>
    <dgm:cxn modelId="{E9D66F9C-F8E1-4042-809D-8CE7C1BEA2E1}" type="presOf" srcId="{9C158368-C9E0-4942-8526-5CE49BCD721C}" destId="{EC26B3CA-5F55-4ED6-AEA1-83422FEC2FA3}" srcOrd="0" destOrd="0" presId="urn:microsoft.com/office/officeart/2005/8/layout/vList5"/>
    <dgm:cxn modelId="{F1B3D2BF-42A3-4AAC-A433-62A352A0C4DA}" type="presOf" srcId="{1A53B528-4B73-4476-AAA3-DA53D8694E89}" destId="{A82570EB-9047-4C30-B34C-BC41F943A042}" srcOrd="0" destOrd="0" presId="urn:microsoft.com/office/officeart/2005/8/layout/vList5"/>
    <dgm:cxn modelId="{1723E1B0-8576-45C5-BFE7-A4F3E922E5EA}"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DA5FF008-C832-4C63-B3FE-91C9A5EE1D69}" type="presOf" srcId="{CB7AB348-F480-4A16-9BF3-738E5538AD33}" destId="{6057DA86-162F-440C-8D5E-0A6D86B8CF0F}" srcOrd="0" destOrd="2" presId="urn:microsoft.com/office/officeart/2005/8/layout/vList5"/>
    <dgm:cxn modelId="{B5B8E7D4-87A1-4B54-A00A-1768D2572F7D}" type="presOf" srcId="{DA6E603D-E34D-4EC6-B48D-740809166CA4}" destId="{6057DA86-162F-440C-8D5E-0A6D86B8CF0F}"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4BF65E52-D714-4860-8A0F-6C966728A61F}" type="presParOf" srcId="{A82570EB-9047-4C30-B34C-BC41F943A042}" destId="{74CEAA77-1A9F-4EE7-8009-B36DC94847D6}" srcOrd="0" destOrd="0" presId="urn:microsoft.com/office/officeart/2005/8/layout/vList5"/>
    <dgm:cxn modelId="{C843F4EB-0631-4489-BB76-E9C549DAEB53}" type="presParOf" srcId="{74CEAA77-1A9F-4EE7-8009-B36DC94847D6}" destId="{30A5BAFA-D867-4432-A555-078896BF780D}" srcOrd="0" destOrd="0" presId="urn:microsoft.com/office/officeart/2005/8/layout/vList5"/>
    <dgm:cxn modelId="{08E1AA84-7F47-497E-BE93-8295C1F743B9}" type="presParOf" srcId="{74CEAA77-1A9F-4EE7-8009-B36DC94847D6}" destId="{5DB3C171-F262-490B-B8BB-BFFA46B0586B}" srcOrd="1" destOrd="0" presId="urn:microsoft.com/office/officeart/2005/8/layout/vList5"/>
    <dgm:cxn modelId="{3F1D4F91-2B39-42F5-AF2D-97E57DF411E8}" type="presParOf" srcId="{A82570EB-9047-4C30-B34C-BC41F943A042}" destId="{21203062-3061-4CFA-A1DC-A3C8D1B70C6A}" srcOrd="1" destOrd="0" presId="urn:microsoft.com/office/officeart/2005/8/layout/vList5"/>
    <dgm:cxn modelId="{13CAD3C0-17F9-4528-90EB-EF19A212ED43}" type="presParOf" srcId="{A82570EB-9047-4C30-B34C-BC41F943A042}" destId="{AAC7EB03-0D34-4E53-AA54-FF39894E56F4}" srcOrd="2" destOrd="0" presId="urn:microsoft.com/office/officeart/2005/8/layout/vList5"/>
    <dgm:cxn modelId="{2A5E72C1-2A61-407B-A2FC-E28681FB22BF}" type="presParOf" srcId="{AAC7EB03-0D34-4E53-AA54-FF39894E56F4}" destId="{EC26B3CA-5F55-4ED6-AEA1-83422FEC2FA3}" srcOrd="0" destOrd="0" presId="urn:microsoft.com/office/officeart/2005/8/layout/vList5"/>
    <dgm:cxn modelId="{11D14B12-8CBF-441E-BE61-FD0D2C576C79}"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3. Kryterium osiągnięcia skwantyfikowanych rezultatów</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400" dirty="0" smtClean="0"/>
            <a:t>Czy dobór grypy docelowej  jest adekwatny do założeń projektu oraz RPO WD 2014-2020?</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4. Kryterium doboru grupy docelowej</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zaplanowane w ramach projektu wartości wskaźników są adekwatne w stosunku do potrzeb i celów projektu, </a:t>
          </a:r>
          <a:br>
            <a:rPr lang="pl-PL" sz="1400" dirty="0" smtClean="0"/>
          </a:br>
          <a:r>
            <a:rPr lang="pl-PL" sz="1400" dirty="0" smtClean="0"/>
            <a:t>a założone do osiągnięcia wartości są realne? </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CB17FDF7-057B-41A0-8CEF-85FBDE2082F2}" type="presOf" srcId="{1A53B528-4B73-4476-AAA3-DA53D8694E89}" destId="{A82570EB-9047-4C30-B34C-BC41F943A042}"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DA96FFF0-EE0A-4017-B426-F078665DAB4F}" type="presOf" srcId="{9C158368-C9E0-4942-8526-5CE49BCD721C}" destId="{EC26B3CA-5F55-4ED6-AEA1-83422FEC2FA3}" srcOrd="0" destOrd="0" presId="urn:microsoft.com/office/officeart/2005/8/layout/vList5"/>
    <dgm:cxn modelId="{97DF6C6C-4B21-4133-830B-A30E38862CC9}" type="presOf" srcId="{621AB93B-5B7B-404A-AAC6-82585374894E}" destId="{30A5BAFA-D867-4432-A555-078896BF780D}" srcOrd="0" destOrd="0" presId="urn:microsoft.com/office/officeart/2005/8/layout/vList5"/>
    <dgm:cxn modelId="{E884D35B-53CF-4505-BA33-E99818E5DD3D}"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C79C95DE-F0FB-4075-8B3D-F249378FCFDD}" type="presOf" srcId="{DA6E603D-E34D-4EC6-B48D-740809166CA4}" destId="{6057DA86-162F-440C-8D5E-0A6D86B8CF0F}"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8CD4CFFB-933D-4140-8B83-8A69674FD41F}" type="presParOf" srcId="{A82570EB-9047-4C30-B34C-BC41F943A042}" destId="{74CEAA77-1A9F-4EE7-8009-B36DC94847D6}" srcOrd="0" destOrd="0" presId="urn:microsoft.com/office/officeart/2005/8/layout/vList5"/>
    <dgm:cxn modelId="{B5FA6E1B-4EB9-445D-AB0F-A90F65ACEB8E}" type="presParOf" srcId="{74CEAA77-1A9F-4EE7-8009-B36DC94847D6}" destId="{30A5BAFA-D867-4432-A555-078896BF780D}" srcOrd="0" destOrd="0" presId="urn:microsoft.com/office/officeart/2005/8/layout/vList5"/>
    <dgm:cxn modelId="{48FB93FC-F34B-4A19-BF10-3AD2A3F52125}" type="presParOf" srcId="{74CEAA77-1A9F-4EE7-8009-B36DC94847D6}" destId="{5DB3C171-F262-490B-B8BB-BFFA46B0586B}" srcOrd="1" destOrd="0" presId="urn:microsoft.com/office/officeart/2005/8/layout/vList5"/>
    <dgm:cxn modelId="{8409E528-B1B4-41A5-A1C1-4930159AB4D5}" type="presParOf" srcId="{A82570EB-9047-4C30-B34C-BC41F943A042}" destId="{21203062-3061-4CFA-A1DC-A3C8D1B70C6A}" srcOrd="1" destOrd="0" presId="urn:microsoft.com/office/officeart/2005/8/layout/vList5"/>
    <dgm:cxn modelId="{D3BCEA89-E350-46A6-A0FB-91AAD03155D4}" type="presParOf" srcId="{A82570EB-9047-4C30-B34C-BC41F943A042}" destId="{AAC7EB03-0D34-4E53-AA54-FF39894E56F4}" srcOrd="2" destOrd="0" presId="urn:microsoft.com/office/officeart/2005/8/layout/vList5"/>
    <dgm:cxn modelId="{089B26F3-BD71-46F3-8223-ADC1100541C9}" type="presParOf" srcId="{AAC7EB03-0D34-4E53-AA54-FF39894E56F4}" destId="{EC26B3CA-5F55-4ED6-AEA1-83422FEC2FA3}" srcOrd="0" destOrd="0" presId="urn:microsoft.com/office/officeart/2005/8/layout/vList5"/>
    <dgm:cxn modelId="{EEA90BB2-C12E-49C9-B204-94B5504D894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5. Kryterium trafności</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b="0" dirty="0" smtClean="0">
              <a:solidFill>
                <a:schemeClr val="tx1"/>
              </a:solidFill>
            </a:rPr>
            <a:t>Czy przedstawiony harmonogram realizacji projektu jest racjonalny w stosunku do przedstawionego zakresu zadań w projekcie?</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6. Kryterium racjonalności harmonogramu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we wniosku o dofinansowanie projektu przedstawiono wystarczający opis ?:</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4F2C819A-B9E6-4412-9D38-5B77E021B17E}">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0" dirty="0" smtClean="0"/>
            <a:t>-zadań realizowanych w ramach projektu;</a:t>
          </a:r>
          <a:endParaRPr lang="pl-PL" sz="1200" b="0" dirty="0"/>
        </a:p>
      </dgm:t>
    </dgm:pt>
    <dgm:pt modelId="{5A8C3F53-E48D-43B5-915E-B740FB7DCB89}" type="parTrans" cxnId="{22A848A3-DD0A-4BC6-8B40-0CC8A94C0B49}">
      <dgm:prSet/>
      <dgm:spPr/>
      <dgm:t>
        <a:bodyPr/>
        <a:lstStyle/>
        <a:p>
          <a:endParaRPr lang="pl-PL"/>
        </a:p>
      </dgm:t>
    </dgm:pt>
    <dgm:pt modelId="{729DD5B9-ADE2-4860-BC85-A2C64237EA99}" type="sibTrans" cxnId="{22A848A3-DD0A-4BC6-8B40-0CC8A94C0B49}">
      <dgm:prSet/>
      <dgm:spPr/>
      <dgm:t>
        <a:bodyPr/>
        <a:lstStyle/>
        <a:p>
          <a:endParaRPr lang="pl-PL"/>
        </a:p>
      </dgm:t>
    </dgm:pt>
    <dgm:pt modelId="{0DFB5610-F921-447C-B044-1CC163A3430D}">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0" dirty="0" smtClean="0"/>
            <a:t>-uzasadnienia potrzeby realizacji projektu;</a:t>
          </a:r>
          <a:endParaRPr lang="pl-PL" sz="1200" b="0" dirty="0"/>
        </a:p>
      </dgm:t>
    </dgm:pt>
    <dgm:pt modelId="{20C8135E-6FE2-44BF-98B3-DF755ACC129C}" type="parTrans" cxnId="{226D0E70-2517-4CB7-85D6-2D07C21DA60C}">
      <dgm:prSet/>
      <dgm:spPr/>
      <dgm:t>
        <a:bodyPr/>
        <a:lstStyle/>
        <a:p>
          <a:endParaRPr lang="pl-PL"/>
        </a:p>
      </dgm:t>
    </dgm:pt>
    <dgm:pt modelId="{AA4B57E6-DE63-4153-A3E5-5309B8747555}" type="sibTrans" cxnId="{226D0E70-2517-4CB7-85D6-2D07C21DA60C}">
      <dgm:prSet/>
      <dgm:spPr/>
      <dgm:t>
        <a:bodyPr/>
        <a:lstStyle/>
        <a:p>
          <a:endParaRPr lang="pl-PL"/>
        </a:p>
      </dgm:t>
    </dgm:pt>
    <dgm:pt modelId="{40EBEC9A-3A70-44B3-B010-0D6C97EA43E2}">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0" dirty="0" smtClean="0"/>
            <a:t>-wartości wskaźników, które zostaną osiągnięte w ramach zadań;</a:t>
          </a:r>
          <a:endParaRPr lang="pl-PL" sz="1200" b="0" dirty="0"/>
        </a:p>
      </dgm:t>
    </dgm:pt>
    <dgm:pt modelId="{CA462A0D-3117-4A34-875A-3532FC78406A}" type="parTrans" cxnId="{98B4063F-99FB-48E3-BCE7-3E5F68E25BCF}">
      <dgm:prSet/>
      <dgm:spPr/>
      <dgm:t>
        <a:bodyPr/>
        <a:lstStyle/>
        <a:p>
          <a:endParaRPr lang="pl-PL"/>
        </a:p>
      </dgm:t>
    </dgm:pt>
    <dgm:pt modelId="{7C5B802F-6F0A-40A4-88B6-75217AB2E6C4}" type="sibTrans" cxnId="{98B4063F-99FB-48E3-BCE7-3E5F68E25BCF}">
      <dgm:prSet/>
      <dgm:spPr/>
      <dgm:t>
        <a:bodyPr/>
        <a:lstStyle/>
        <a:p>
          <a:endParaRPr lang="pl-PL"/>
        </a:p>
      </dgm:t>
    </dgm:pt>
    <dgm:pt modelId="{3DA609D6-EFAB-408B-AECB-28BE2059194E}">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0" dirty="0" smtClean="0"/>
            <a:t>- roli partnerów;</a:t>
          </a:r>
          <a:endParaRPr lang="pl-PL" sz="1200" b="0" dirty="0"/>
        </a:p>
      </dgm:t>
    </dgm:pt>
    <dgm:pt modelId="{D438F5D2-0CE6-499B-B1C4-5AE54D2F4557}" type="parTrans" cxnId="{85DAE924-BB17-4444-9727-EF4CD17E996A}">
      <dgm:prSet/>
      <dgm:spPr/>
      <dgm:t>
        <a:bodyPr/>
        <a:lstStyle/>
        <a:p>
          <a:endParaRPr lang="pl-PL"/>
        </a:p>
      </dgm:t>
    </dgm:pt>
    <dgm:pt modelId="{3C522FA8-32CA-40A0-89BE-641FF51DCD90}" type="sibTrans" cxnId="{85DAE924-BB17-4444-9727-EF4CD17E996A}">
      <dgm:prSet/>
      <dgm:spPr/>
      <dgm:t>
        <a:bodyPr/>
        <a:lstStyle/>
        <a:p>
          <a:endParaRPr lang="pl-PL"/>
        </a:p>
      </dgm:t>
    </dgm:pt>
    <dgm:pt modelId="{6EB961C7-06E9-46C8-92C5-29FB1490CC9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0" dirty="0" smtClean="0"/>
            <a:t>- trwałości i wpływu;</a:t>
          </a:r>
          <a:endParaRPr lang="pl-PL" sz="1200" b="0" dirty="0"/>
        </a:p>
      </dgm:t>
    </dgm:pt>
    <dgm:pt modelId="{4429D7D0-5FB0-4420-8C2B-1B5CBAF57CCE}" type="parTrans" cxnId="{C181838A-DF40-4B90-A3C7-44D2FF5B4565}">
      <dgm:prSet/>
      <dgm:spPr/>
      <dgm:t>
        <a:bodyPr/>
        <a:lstStyle/>
        <a:p>
          <a:endParaRPr lang="pl-PL"/>
        </a:p>
      </dgm:t>
    </dgm:pt>
    <dgm:pt modelId="{A44C75EC-E427-4236-8A0E-50AB258ADAEF}" type="sibTrans" cxnId="{C181838A-DF40-4B90-A3C7-44D2FF5B4565}">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976A1C1E-6896-4915-B672-0808DD888A75}" srcId="{1A53B528-4B73-4476-AAA3-DA53D8694E89}" destId="{621AB93B-5B7B-404A-AAC6-82585374894E}" srcOrd="0" destOrd="0" parTransId="{4935FEB2-1035-40C5-9A3F-135B06D2ABF1}" sibTransId="{537A71C9-1429-45D8-846B-4BAE788264CA}"/>
    <dgm:cxn modelId="{16FBA29E-B450-432E-B8CA-55C837AF2A1B}" type="presOf" srcId="{0DFB5610-F921-447C-B044-1CC163A3430D}" destId="{5DB3C171-F262-490B-B8BB-BFFA46B0586B}" srcOrd="0" destOrd="2"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84824B88-BD38-4E63-A9AF-4F7506A4E485}" type="presOf" srcId="{3DA609D6-EFAB-408B-AECB-28BE2059194E}" destId="{5DB3C171-F262-490B-B8BB-BFFA46B0586B}" srcOrd="0" destOrd="4" presId="urn:microsoft.com/office/officeart/2005/8/layout/vList5"/>
    <dgm:cxn modelId="{C5529B69-7AAA-4DB6-A4D8-46A384E7113D}" type="presOf" srcId="{40EBEC9A-3A70-44B3-B010-0D6C97EA43E2}" destId="{5DB3C171-F262-490B-B8BB-BFFA46B0586B}" srcOrd="0" destOrd="3" presId="urn:microsoft.com/office/officeart/2005/8/layout/vList5"/>
    <dgm:cxn modelId="{C181838A-DF40-4B90-A3C7-44D2FF5B4565}" srcId="{621AB93B-5B7B-404A-AAC6-82585374894E}" destId="{6EB961C7-06E9-46C8-92C5-29FB1490CC97}" srcOrd="5" destOrd="0" parTransId="{4429D7D0-5FB0-4420-8C2B-1B5CBAF57CCE}" sibTransId="{A44C75EC-E427-4236-8A0E-50AB258ADAEF}"/>
    <dgm:cxn modelId="{226D0E70-2517-4CB7-85D6-2D07C21DA60C}" srcId="{621AB93B-5B7B-404A-AAC6-82585374894E}" destId="{0DFB5610-F921-447C-B044-1CC163A3430D}" srcOrd="2" destOrd="0" parTransId="{20C8135E-6FE2-44BF-98B3-DF755ACC129C}" sibTransId="{AA4B57E6-DE63-4153-A3E5-5309B8747555}"/>
    <dgm:cxn modelId="{85DAE924-BB17-4444-9727-EF4CD17E996A}" srcId="{621AB93B-5B7B-404A-AAC6-82585374894E}" destId="{3DA609D6-EFAB-408B-AECB-28BE2059194E}" srcOrd="4" destOrd="0" parTransId="{D438F5D2-0CE6-499B-B1C4-5AE54D2F4557}" sibTransId="{3C522FA8-32CA-40A0-89BE-641FF51DCD90}"/>
    <dgm:cxn modelId="{98B4063F-99FB-48E3-BCE7-3E5F68E25BCF}" srcId="{621AB93B-5B7B-404A-AAC6-82585374894E}" destId="{40EBEC9A-3A70-44B3-B010-0D6C97EA43E2}" srcOrd="3" destOrd="0" parTransId="{CA462A0D-3117-4A34-875A-3532FC78406A}" sibTransId="{7C5B802F-6F0A-40A4-88B6-75217AB2E6C4}"/>
    <dgm:cxn modelId="{6E337E36-F18D-4697-B80A-A9F4DF0E1ACC}" type="presOf" srcId="{32EE9BBF-B02B-4DE9-A826-A3930A24887B}" destId="{5DB3C171-F262-490B-B8BB-BFFA46B0586B}" srcOrd="0" destOrd="0" presId="urn:microsoft.com/office/officeart/2005/8/layout/vList5"/>
    <dgm:cxn modelId="{A5950FD1-D892-4452-8902-BB066C76BC6A}" type="presOf" srcId="{621AB93B-5B7B-404A-AAC6-82585374894E}" destId="{30A5BAFA-D867-4432-A555-078896BF780D}" srcOrd="0" destOrd="0" presId="urn:microsoft.com/office/officeart/2005/8/layout/vList5"/>
    <dgm:cxn modelId="{22A848A3-DD0A-4BC6-8B40-0CC8A94C0B49}" srcId="{621AB93B-5B7B-404A-AAC6-82585374894E}" destId="{4F2C819A-B9E6-4412-9D38-5B77E021B17E}" srcOrd="1" destOrd="0" parTransId="{5A8C3F53-E48D-43B5-915E-B740FB7DCB89}" sibTransId="{729DD5B9-ADE2-4860-BC85-A2C64237EA99}"/>
    <dgm:cxn modelId="{B6C807A7-A846-47FD-BE65-9166C443B42C}" srcId="{621AB93B-5B7B-404A-AAC6-82585374894E}" destId="{32EE9BBF-B02B-4DE9-A826-A3930A24887B}" srcOrd="0" destOrd="0" parTransId="{00D5B151-6E85-451D-80BE-DE7F236447A0}" sibTransId="{DC57031B-D14D-42A1-A990-761C91C4EF85}"/>
    <dgm:cxn modelId="{28B12EAB-47C4-48AC-A161-A79A998A002F}" type="presOf" srcId="{DA6E603D-E34D-4EC6-B48D-740809166CA4}" destId="{6057DA86-162F-440C-8D5E-0A6D86B8CF0F}"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CEBF8E4D-EBDB-4512-A283-0683E4E80122}" type="presOf" srcId="{1A53B528-4B73-4476-AAA3-DA53D8694E89}" destId="{A82570EB-9047-4C30-B34C-BC41F943A042}" srcOrd="0" destOrd="0" presId="urn:microsoft.com/office/officeart/2005/8/layout/vList5"/>
    <dgm:cxn modelId="{789F22C8-C7E5-4E59-A03B-40C6128C46CC}" type="presOf" srcId="{4F2C819A-B9E6-4412-9D38-5B77E021B17E}" destId="{5DB3C171-F262-490B-B8BB-BFFA46B0586B}" srcOrd="0" destOrd="1" presId="urn:microsoft.com/office/officeart/2005/8/layout/vList5"/>
    <dgm:cxn modelId="{51955D06-74AB-456A-B543-FB6284ABCE48}" type="presOf" srcId="{9C158368-C9E0-4942-8526-5CE49BCD721C}" destId="{EC26B3CA-5F55-4ED6-AEA1-83422FEC2FA3}" srcOrd="0" destOrd="0" presId="urn:microsoft.com/office/officeart/2005/8/layout/vList5"/>
    <dgm:cxn modelId="{3801A204-5CFF-40DB-9BC5-5F5402456B7E}" type="presOf" srcId="{6EB961C7-06E9-46C8-92C5-29FB1490CC97}" destId="{5DB3C171-F262-490B-B8BB-BFFA46B0586B}" srcOrd="0" destOrd="5" presId="urn:microsoft.com/office/officeart/2005/8/layout/vList5"/>
    <dgm:cxn modelId="{275E867F-EE27-4BDD-B091-9BA6D8E21931}" type="presParOf" srcId="{A82570EB-9047-4C30-B34C-BC41F943A042}" destId="{74CEAA77-1A9F-4EE7-8009-B36DC94847D6}" srcOrd="0" destOrd="0" presId="urn:microsoft.com/office/officeart/2005/8/layout/vList5"/>
    <dgm:cxn modelId="{DDDABDE2-8E1C-4442-B609-636F319A3F59}" type="presParOf" srcId="{74CEAA77-1A9F-4EE7-8009-B36DC94847D6}" destId="{30A5BAFA-D867-4432-A555-078896BF780D}" srcOrd="0" destOrd="0" presId="urn:microsoft.com/office/officeart/2005/8/layout/vList5"/>
    <dgm:cxn modelId="{74AEE543-880F-44ED-9ACD-5DBB0D1395EB}" type="presParOf" srcId="{74CEAA77-1A9F-4EE7-8009-B36DC94847D6}" destId="{5DB3C171-F262-490B-B8BB-BFFA46B0586B}" srcOrd="1" destOrd="0" presId="urn:microsoft.com/office/officeart/2005/8/layout/vList5"/>
    <dgm:cxn modelId="{3559BFF4-9812-4304-B2A8-EEB6889393AE}" type="presParOf" srcId="{A82570EB-9047-4C30-B34C-BC41F943A042}" destId="{21203062-3061-4CFA-A1DC-A3C8D1B70C6A}" srcOrd="1" destOrd="0" presId="urn:microsoft.com/office/officeart/2005/8/layout/vList5"/>
    <dgm:cxn modelId="{109C7EAE-5F40-499E-BB4C-0227C0B7EF1F}" type="presParOf" srcId="{A82570EB-9047-4C30-B34C-BC41F943A042}" destId="{AAC7EB03-0D34-4E53-AA54-FF39894E56F4}" srcOrd="2" destOrd="0" presId="urn:microsoft.com/office/officeart/2005/8/layout/vList5"/>
    <dgm:cxn modelId="{516163C6-55CC-409C-A8D9-327040EAE2DA}" type="presParOf" srcId="{AAC7EB03-0D34-4E53-AA54-FF39894E56F4}" destId="{EC26B3CA-5F55-4ED6-AEA1-83422FEC2FA3}" srcOrd="0" destOrd="0" presId="urn:microsoft.com/office/officeart/2005/8/layout/vList5"/>
    <dgm:cxn modelId="{0D322016-DF76-4466-B64E-66D61A40938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7. Kryterium adekwatności sposobu zarządzania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b="0" dirty="0" smtClean="0">
              <a:solidFill>
                <a:schemeClr val="tx1"/>
              </a:solidFill>
            </a:rPr>
            <a:t>Czy podmioty zaangażowane w realizację projektu posiadają odpowiedzi potencjał (kadrowy, techniczny, finansowy) do realizacji projektu?</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8. Kryterium potencjału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0" dirty="0" smtClean="0"/>
            <a:t>Czy przedstawiony sposób zarządzania projektem jest adekwatny do zakresu projektu?</a:t>
          </a:r>
          <a:endParaRPr lang="pl-PL" sz="1400" b="0"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66E50D74-03B3-46BD-9C95-B4B689C8AD73}" type="presOf" srcId="{9C158368-C9E0-4942-8526-5CE49BCD721C}" destId="{EC26B3CA-5F55-4ED6-AEA1-83422FEC2FA3}" srcOrd="0" destOrd="0"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B6C807A7-A846-47FD-BE65-9166C443B42C}" srcId="{621AB93B-5B7B-404A-AAC6-82585374894E}" destId="{32EE9BBF-B02B-4DE9-A826-A3930A24887B}" srcOrd="0" destOrd="0" parTransId="{00D5B151-6E85-451D-80BE-DE7F236447A0}" sibTransId="{DC57031B-D14D-42A1-A990-761C91C4EF85}"/>
    <dgm:cxn modelId="{0CCAA57E-1F6C-48EF-AD0F-1F9AF7C1C933}" type="presOf" srcId="{32EE9BBF-B02B-4DE9-A826-A3930A24887B}" destId="{5DB3C171-F262-490B-B8BB-BFFA46B0586B}" srcOrd="0" destOrd="0" presId="urn:microsoft.com/office/officeart/2005/8/layout/vList5"/>
    <dgm:cxn modelId="{2CD8DAB0-ACF0-497F-9F10-872BEC61EE1B}" type="presOf" srcId="{621AB93B-5B7B-404A-AAC6-82585374894E}" destId="{30A5BAFA-D867-4432-A555-078896BF780D}" srcOrd="0" destOrd="0" presId="urn:microsoft.com/office/officeart/2005/8/layout/vList5"/>
    <dgm:cxn modelId="{0A02414C-15A4-43A3-BB9E-ECEB54FD7AF2}" type="presOf" srcId="{1A53B528-4B73-4476-AAA3-DA53D8694E89}" destId="{A82570EB-9047-4C30-B34C-BC41F943A042}" srcOrd="0" destOrd="0" presId="urn:microsoft.com/office/officeart/2005/8/layout/vList5"/>
    <dgm:cxn modelId="{AD4B445F-7696-4031-8DD3-6CD6511F0EBC}"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117E38E-DDD3-480D-A78D-8FCB154BAC0D}" srcId="{9C158368-C9E0-4942-8526-5CE49BCD721C}" destId="{DA6E603D-E34D-4EC6-B48D-740809166CA4}" srcOrd="0" destOrd="0" parTransId="{A8A154FD-2259-47AC-AD68-19EF82000962}" sibTransId="{9F49CB28-C9A9-4FC8-82B7-C5A3A7564928}"/>
    <dgm:cxn modelId="{12075E17-1924-400E-B0B8-252E7F9194E0}" type="presParOf" srcId="{A82570EB-9047-4C30-B34C-BC41F943A042}" destId="{74CEAA77-1A9F-4EE7-8009-B36DC94847D6}" srcOrd="0" destOrd="0" presId="urn:microsoft.com/office/officeart/2005/8/layout/vList5"/>
    <dgm:cxn modelId="{2EB959B3-1A1C-4472-94AD-FC58ADA13937}" type="presParOf" srcId="{74CEAA77-1A9F-4EE7-8009-B36DC94847D6}" destId="{30A5BAFA-D867-4432-A555-078896BF780D}" srcOrd="0" destOrd="0" presId="urn:microsoft.com/office/officeart/2005/8/layout/vList5"/>
    <dgm:cxn modelId="{3E6FB251-CCD1-4E21-A34B-7FD684AC69E8}" type="presParOf" srcId="{74CEAA77-1A9F-4EE7-8009-B36DC94847D6}" destId="{5DB3C171-F262-490B-B8BB-BFFA46B0586B}" srcOrd="1" destOrd="0" presId="urn:microsoft.com/office/officeart/2005/8/layout/vList5"/>
    <dgm:cxn modelId="{12E92260-AB57-4B38-8096-4A6B51BF4DE7}" type="presParOf" srcId="{A82570EB-9047-4C30-B34C-BC41F943A042}" destId="{21203062-3061-4CFA-A1DC-A3C8D1B70C6A}" srcOrd="1" destOrd="0" presId="urn:microsoft.com/office/officeart/2005/8/layout/vList5"/>
    <dgm:cxn modelId="{0E4B8AA8-78D1-4E37-991A-5ABEFBB0A809}" type="presParOf" srcId="{A82570EB-9047-4C30-B34C-BC41F943A042}" destId="{AAC7EB03-0D34-4E53-AA54-FF39894E56F4}" srcOrd="2" destOrd="0" presId="urn:microsoft.com/office/officeart/2005/8/layout/vList5"/>
    <dgm:cxn modelId="{63C03420-F594-479C-81EA-D83B41448157}" type="presParOf" srcId="{AAC7EB03-0D34-4E53-AA54-FF39894E56F4}" destId="{EC26B3CA-5F55-4ED6-AEA1-83422FEC2FA3}" srcOrd="0" destOrd="0" presId="urn:microsoft.com/office/officeart/2005/8/layout/vList5"/>
    <dgm:cxn modelId="{9EB37F26-7A21-4F30-8519-E31F3E5811DD}"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400" b="1" dirty="0" smtClean="0">
              <a:solidFill>
                <a:schemeClr val="tx1"/>
              </a:solidFill>
            </a:rPr>
            <a:t>Forma składania wniosków</a:t>
          </a:r>
          <a:r>
            <a:rPr lang="pl-PL" sz="2400" b="1" dirty="0" smtClean="0"/>
            <a:t> </a:t>
          </a:r>
          <a:br>
            <a:rPr lang="pl-PL" sz="2400" b="1" dirty="0" smtClean="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Wniosek o dofinansowanie powinien zostać wypełniony i złożony </a:t>
          </a:r>
          <a:br>
            <a:rPr lang="pl-PL" sz="1400" dirty="0" smtClean="0"/>
          </a:br>
          <a:r>
            <a:rPr lang="pl-PL" sz="1400" dirty="0" smtClean="0"/>
            <a:t>za pośrednictwem </a:t>
          </a:r>
          <a:r>
            <a:rPr lang="pl-PL" sz="1400" b="1" dirty="0" smtClean="0"/>
            <a:t>Systemu Obsługi Wniosków Aplikacyjnych </a:t>
          </a:r>
          <a:r>
            <a:rPr lang="pl-PL" sz="1400" dirty="0" smtClean="0"/>
            <a:t>(SOWA), który jest dostępny poprzez stronę </a:t>
          </a:r>
          <a:r>
            <a:rPr lang="pl-PL" sz="1400" dirty="0" smtClean="0">
              <a:hlinkClick xmlns:r="http://schemas.openxmlformats.org/officeDocument/2006/relationships" r:id="rId1"/>
            </a:rPr>
            <a:t>www.generator-efs.dolnyslask.pl</a:t>
          </a:r>
          <a:endParaRPr lang="pl-PL" sz="14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600" b="1" dirty="0" smtClean="0"/>
            <a:t>Termin rozpoczęcia naboru: </a:t>
          </a:r>
          <a:r>
            <a:rPr lang="pl-PL" sz="1600" b="1" u="sng" dirty="0" smtClean="0"/>
            <a:t>7 listopada 2016 r. godz.08.00</a:t>
          </a:r>
          <a:endParaRPr lang="pl-PL" sz="16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400" b="1" dirty="0" smtClean="0">
              <a:solidFill>
                <a:schemeClr val="tx1"/>
              </a:solidFill>
            </a:rPr>
            <a:t>Termin składania wniosków</a:t>
          </a:r>
          <a:endParaRPr lang="pl-PL" sz="24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DB1400F5-3FD2-4ADC-B1F1-558B214419B9}">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400" b="1" dirty="0"/>
        </a:p>
      </dgm:t>
    </dgm:pt>
    <dgm:pt modelId="{D16238F4-C7B6-407C-BF7F-EF57A639FBA1}" type="parTrans" cxnId="{EF677A84-396C-4FC9-BD1D-2E6E32EB961C}">
      <dgm:prSet/>
      <dgm:spPr/>
      <dgm:t>
        <a:bodyPr/>
        <a:lstStyle/>
        <a:p>
          <a:endParaRPr lang="pl-PL"/>
        </a:p>
      </dgm:t>
    </dgm:pt>
    <dgm:pt modelId="{3115AAD9-D11E-48BD-AEC2-79C6193C1DA0}" type="sibTrans" cxnId="{EF677A84-396C-4FC9-BD1D-2E6E32EB961C}">
      <dgm:prSet/>
      <dgm:spPr/>
      <dgm:t>
        <a:bodyPr/>
        <a:lstStyle/>
        <a:p>
          <a:endParaRPr lang="pl-PL"/>
        </a:p>
      </dgm:t>
    </dgm:pt>
    <dgm:pt modelId="{736468A8-E26C-479D-8CB4-0CCA39DE0F7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0" dirty="0" smtClean="0"/>
            <a:t>Jednocześnie do siedziby IOK (IZ RPO WD) należy dostarczyć jeden egzemplarz wydrukowanej z systemu SOWA </a:t>
          </a:r>
          <a:r>
            <a:rPr lang="pl-PL" sz="1400" b="1" dirty="0" smtClean="0"/>
            <a:t>papierowej wersji wniosku</a:t>
          </a:r>
          <a:r>
            <a:rPr lang="pl-PL" sz="1400" b="0" dirty="0" smtClean="0"/>
            <a:t>, opatrzonej czytelnym podpisem lub parafą z pieczęcią osoby/</a:t>
          </a:r>
          <a:r>
            <a:rPr lang="pl-PL" sz="1400" b="0" dirty="0" err="1" smtClean="0"/>
            <a:t>ób</a:t>
          </a:r>
          <a:r>
            <a:rPr lang="pl-PL" sz="1400" b="0" dirty="0" smtClean="0"/>
            <a:t> uprawnionej/</a:t>
          </a:r>
          <a:r>
            <a:rPr lang="pl-PL" sz="1400" b="0" dirty="0" err="1" smtClean="0"/>
            <a:t>ych</a:t>
          </a:r>
          <a:r>
            <a:rPr lang="pl-PL" sz="1400" b="0" dirty="0" smtClean="0"/>
            <a:t> do reprezentowania Wnioskodawcy (wraz z podpisanymi załącznikami – jeśli dotyczy).</a:t>
          </a:r>
          <a:endParaRPr lang="pl-PL" sz="1400" b="0" dirty="0"/>
        </a:p>
      </dgm:t>
    </dgm:pt>
    <dgm:pt modelId="{77F0F1FE-1A4F-49AD-A180-2E6A177232DD}" type="parTrans" cxnId="{911A0F68-2167-4A50-B485-EE32286BE36D}">
      <dgm:prSet/>
      <dgm:spPr/>
      <dgm:t>
        <a:bodyPr/>
        <a:lstStyle/>
        <a:p>
          <a:endParaRPr lang="pl-PL"/>
        </a:p>
      </dgm:t>
    </dgm:pt>
    <dgm:pt modelId="{29CD14BC-2BBC-4E10-A9B7-C1F94497C854}" type="sibTrans" cxnId="{911A0F68-2167-4A50-B485-EE32286BE36D}">
      <dgm:prSet/>
      <dgm:spPr/>
      <dgm:t>
        <a:bodyPr/>
        <a:lstStyle/>
        <a:p>
          <a:endParaRPr lang="pl-PL"/>
        </a:p>
      </dgm:t>
    </dgm:pt>
    <dgm:pt modelId="{E2F411D0-EA6E-4603-8532-482CFA94210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400" b="1" dirty="0"/>
        </a:p>
      </dgm:t>
    </dgm:pt>
    <dgm:pt modelId="{D44A64F6-F422-4DAF-B830-DB7B2750E0BF}" type="parTrans" cxnId="{6CB1E4A4-7162-4387-87CC-5F9E07A25266}">
      <dgm:prSet/>
      <dgm:spPr/>
      <dgm:t>
        <a:bodyPr/>
        <a:lstStyle/>
        <a:p>
          <a:endParaRPr lang="pl-PL"/>
        </a:p>
      </dgm:t>
    </dgm:pt>
    <dgm:pt modelId="{F851BD75-B1E0-408A-91CC-D8C62FA184F4}" type="sibTrans" cxnId="{6CB1E4A4-7162-4387-87CC-5F9E07A25266}">
      <dgm:prSet/>
      <dgm:spPr/>
      <dgm:t>
        <a:bodyPr/>
        <a:lstStyle/>
        <a:p>
          <a:endParaRPr lang="pl-PL"/>
        </a:p>
      </dgm:t>
    </dgm:pt>
    <dgm:pt modelId="{CFBBA619-907D-4722-954C-43E8DDE9BD83}">
      <dgm:prSet phldrT="[Tekst]" custT="1"/>
      <dgm:spPr>
        <a:solidFill>
          <a:srgbClr val="FFC000">
            <a:alpha val="90000"/>
          </a:srgbClr>
        </a:solidFill>
        <a:ln>
          <a:solidFill>
            <a:srgbClr val="FFC000">
              <a:alpha val="90000"/>
            </a:srgbClr>
          </a:solidFill>
        </a:ln>
      </dgm:spPr>
      <dgm:t>
        <a:bodyPr/>
        <a:lstStyle/>
        <a:p>
          <a:pPr algn="l"/>
          <a:r>
            <a:rPr lang="pl-PL" sz="1600" b="1" dirty="0" smtClean="0">
              <a:solidFill>
                <a:schemeClr val="tx1"/>
              </a:solidFill>
            </a:rPr>
            <a:t>Termin zakończenia naboru: </a:t>
          </a:r>
          <a:r>
            <a:rPr lang="pl-PL" sz="1600" b="1" u="sng" dirty="0" smtClean="0">
              <a:solidFill>
                <a:schemeClr val="tx1"/>
              </a:solidFill>
            </a:rPr>
            <a:t>30 </a:t>
          </a:r>
          <a:r>
            <a:rPr lang="pl-PL" sz="1600" b="1" u="sng" dirty="0" smtClean="0"/>
            <a:t>listopada 2016 r. godz.15.00</a:t>
          </a:r>
          <a:endParaRPr lang="pl-PL" sz="1600" b="1" u="sng" dirty="0">
            <a:solidFill>
              <a:srgbClr val="B466E0"/>
            </a:solidFill>
          </a:endParaRPr>
        </a:p>
      </dgm:t>
    </dgm:pt>
    <dgm:pt modelId="{14B35694-22F0-40DA-B89C-0FD195744395}" type="parTrans" cxnId="{623D398F-B0EB-436F-9912-FBE45242FE2E}">
      <dgm:prSet/>
      <dgm:spPr/>
      <dgm:t>
        <a:bodyPr/>
        <a:lstStyle/>
        <a:p>
          <a:endParaRPr lang="pl-PL"/>
        </a:p>
      </dgm:t>
    </dgm:pt>
    <dgm:pt modelId="{71A91694-C37A-48A9-82E4-491A1474D0B4}" type="sibTrans" cxnId="{623D398F-B0EB-436F-9912-FBE45242FE2E}">
      <dgm:prSet/>
      <dgm:spPr/>
      <dgm:t>
        <a:bodyPr/>
        <a:lstStyle/>
        <a:p>
          <a:endParaRPr lang="pl-PL"/>
        </a:p>
      </dgm:t>
    </dgm:pt>
    <dgm:pt modelId="{60FB2C38-1A01-4EC9-BF8F-D4B1929D93AA}">
      <dgm:prSet phldrT="[Tekst]" custT="1"/>
      <dgm:spPr>
        <a:solidFill>
          <a:srgbClr val="FFC000">
            <a:alpha val="90000"/>
          </a:srgbClr>
        </a:solidFill>
        <a:ln>
          <a:solidFill>
            <a:srgbClr val="FFC000">
              <a:alpha val="90000"/>
            </a:srgbClr>
          </a:solidFill>
        </a:ln>
      </dgm:spPr>
      <dgm:t>
        <a:bodyPr/>
        <a:lstStyle/>
        <a:p>
          <a:pPr algn="l"/>
          <a:endParaRPr lang="pl-PL" sz="1600" b="1" dirty="0">
            <a:solidFill>
              <a:srgbClr val="B466E0"/>
            </a:solidFill>
          </a:endParaRPr>
        </a:p>
      </dgm:t>
    </dgm:pt>
    <dgm:pt modelId="{4AC852DD-F838-4856-8712-07AD4FB207DE}" type="parTrans" cxnId="{0B0DC43F-A0C4-4D67-AC48-9B4F9060C963}">
      <dgm:prSet/>
      <dgm:spPr/>
      <dgm:t>
        <a:bodyPr/>
        <a:lstStyle/>
        <a:p>
          <a:endParaRPr lang="pl-PL"/>
        </a:p>
      </dgm:t>
    </dgm:pt>
    <dgm:pt modelId="{CC694427-3D42-48E7-94A3-1AB83CE11547}" type="sibTrans" cxnId="{0B0DC43F-A0C4-4D67-AC48-9B4F9060C963}">
      <dgm:prSet/>
      <dgm:spPr/>
      <dgm:t>
        <a:bodyPr/>
        <a:lstStyle/>
        <a:p>
          <a:endParaRPr lang="pl-PL"/>
        </a:p>
      </dgm:t>
    </dgm:pt>
    <dgm:pt modelId="{BF938C6F-602D-445F-BC93-10C314DB84C6}">
      <dgm:prSet phldrT="[Tekst]" custT="1"/>
      <dgm:spPr>
        <a:solidFill>
          <a:srgbClr val="FFC000">
            <a:alpha val="90000"/>
          </a:srgbClr>
        </a:solidFill>
        <a:ln>
          <a:solidFill>
            <a:srgbClr val="FFC000">
              <a:alpha val="90000"/>
            </a:srgbClr>
          </a:solidFill>
        </a:ln>
      </dgm:spPr>
      <dgm:t>
        <a:bodyPr/>
        <a:lstStyle/>
        <a:p>
          <a:pPr algn="just"/>
          <a:r>
            <a:rPr lang="pl-PL" sz="1600" b="0" dirty="0" smtClean="0">
              <a:solidFill>
                <a:schemeClr val="tx1"/>
              </a:solidFill>
            </a:rPr>
            <a:t>We wskazanym wyżej terminie należy złożyć wniosek </a:t>
          </a:r>
          <a:br>
            <a:rPr lang="pl-PL" sz="1600" b="0" dirty="0" smtClean="0">
              <a:solidFill>
                <a:schemeClr val="tx1"/>
              </a:solidFill>
            </a:rPr>
          </a:br>
          <a:r>
            <a:rPr lang="pl-PL" sz="1600" b="0" dirty="0" smtClean="0">
              <a:solidFill>
                <a:schemeClr val="tx1"/>
              </a:solidFill>
            </a:rPr>
            <a:t>w wersji elektronicznej za pośrednictwem systemu SOWA oraz w wersji papierowej</a:t>
          </a:r>
          <a:endParaRPr lang="pl-PL" sz="1600" b="0" u="sng" dirty="0">
            <a:solidFill>
              <a:schemeClr val="tx1"/>
            </a:solidFill>
          </a:endParaRPr>
        </a:p>
      </dgm:t>
    </dgm:pt>
    <dgm:pt modelId="{33189696-F25B-4AC3-A039-BA050CFE5789}" type="parTrans" cxnId="{A2801683-8553-4F18-BF25-456EA0EBB46A}">
      <dgm:prSet/>
      <dgm:spPr/>
      <dgm:t>
        <a:bodyPr/>
        <a:lstStyle/>
        <a:p>
          <a:endParaRPr lang="pl-PL"/>
        </a:p>
      </dgm:t>
    </dgm:pt>
    <dgm:pt modelId="{ED3BA2A9-B95E-4A56-BDC3-54B9620D6399}" type="sibTrans" cxnId="{A2801683-8553-4F18-BF25-456EA0EBB46A}">
      <dgm:prSet/>
      <dgm:spPr/>
      <dgm:t>
        <a:bodyPr/>
        <a:lstStyle/>
        <a:p>
          <a:endParaRPr lang="pl-PL"/>
        </a:p>
      </dgm:t>
    </dgm:pt>
    <dgm:pt modelId="{266B6F82-9144-4118-8A8C-F617EBB65760}">
      <dgm:prSet phldrT="[Tekst]" custT="1"/>
      <dgm:spPr>
        <a:solidFill>
          <a:srgbClr val="FFC000">
            <a:alpha val="90000"/>
          </a:srgbClr>
        </a:solidFill>
        <a:ln>
          <a:solidFill>
            <a:srgbClr val="FFC000">
              <a:alpha val="90000"/>
            </a:srgbClr>
          </a:solidFill>
        </a:ln>
      </dgm:spPr>
      <dgm:t>
        <a:bodyPr/>
        <a:lstStyle/>
        <a:p>
          <a:pPr algn="l"/>
          <a:endParaRPr lang="pl-PL" sz="1600" dirty="0">
            <a:solidFill>
              <a:srgbClr val="B466E0"/>
            </a:solidFill>
          </a:endParaRPr>
        </a:p>
      </dgm:t>
    </dgm:pt>
    <dgm:pt modelId="{2B1DA73E-63F9-4AD8-B770-ABCB20A7EEA8}" type="parTrans" cxnId="{D357FE1C-4D9F-4DD0-9EFC-FBAB1C9EE6DC}">
      <dgm:prSet/>
      <dgm:spPr/>
      <dgm:t>
        <a:bodyPr/>
        <a:lstStyle/>
        <a:p>
          <a:endParaRPr lang="pl-PL"/>
        </a:p>
      </dgm:t>
    </dgm:pt>
    <dgm:pt modelId="{6ABA4689-0AA8-4E16-A404-9101DA1C570B}" type="sibTrans" cxnId="{D357FE1C-4D9F-4DD0-9EFC-FBAB1C9EE6D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83FBE8FB-3CFD-4BD2-8D6F-F593E153EEA4}" type="presOf" srcId="{9C158368-C9E0-4942-8526-5CE49BCD721C}" destId="{EC26B3CA-5F55-4ED6-AEA1-83422FEC2FA3}"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2164E165-631A-4DA0-A364-DD2539D6D293}" type="presOf" srcId="{DA6E603D-E34D-4EC6-B48D-740809166CA4}" destId="{6057DA86-162F-440C-8D5E-0A6D86B8CF0F}" srcOrd="0" destOrd="0" presId="urn:microsoft.com/office/officeart/2005/8/layout/vList5"/>
    <dgm:cxn modelId="{351B0A59-9B20-43B9-875A-12E7E38FAE40}" type="presOf" srcId="{621AB93B-5B7B-404A-AAC6-82585374894E}" destId="{30A5BAFA-D867-4432-A555-078896BF780D}" srcOrd="0" destOrd="0" presId="urn:microsoft.com/office/officeart/2005/8/layout/vList5"/>
    <dgm:cxn modelId="{D357FE1C-4D9F-4DD0-9EFC-FBAB1C9EE6DC}" srcId="{9C158368-C9E0-4942-8526-5CE49BCD721C}" destId="{266B6F82-9144-4118-8A8C-F617EBB65760}" srcOrd="3" destOrd="0" parTransId="{2B1DA73E-63F9-4AD8-B770-ABCB20A7EEA8}" sibTransId="{6ABA4689-0AA8-4E16-A404-9101DA1C570B}"/>
    <dgm:cxn modelId="{697E7323-548E-4F9A-9050-7724BAC62AE9}" srcId="{1A53B528-4B73-4476-AAA3-DA53D8694E89}" destId="{9C158368-C9E0-4942-8526-5CE49BCD721C}" srcOrd="1" destOrd="0" parTransId="{913B76B3-2567-408B-94B7-AFBDAB2A403C}" sibTransId="{B623BF15-8EEA-4288-8854-030DD4F9EF8D}"/>
    <dgm:cxn modelId="{911A0F68-2167-4A50-B485-EE32286BE36D}" srcId="{621AB93B-5B7B-404A-AAC6-82585374894E}" destId="{736468A8-E26C-479D-8CB4-0CCA39DE0F77}" srcOrd="2" destOrd="0" parTransId="{77F0F1FE-1A4F-49AD-A180-2E6A177232DD}" sibTransId="{29CD14BC-2BBC-4E10-A9B7-C1F94497C854}"/>
    <dgm:cxn modelId="{0F65550F-C8E4-483E-8405-E24CF9F6F6DA}" type="presOf" srcId="{60FB2C38-1A01-4EC9-BF8F-D4B1929D93AA}" destId="{6057DA86-162F-440C-8D5E-0A6D86B8CF0F}" srcOrd="0" destOrd="1" presId="urn:microsoft.com/office/officeart/2005/8/layout/vList5"/>
    <dgm:cxn modelId="{49A78556-A2A9-4C1B-8B05-F4E5E199EBD7}" type="presOf" srcId="{736468A8-E26C-479D-8CB4-0CCA39DE0F77}" destId="{5DB3C171-F262-490B-B8BB-BFFA46B0586B}" srcOrd="0" destOrd="2" presId="urn:microsoft.com/office/officeart/2005/8/layout/vList5"/>
    <dgm:cxn modelId="{0B0DC43F-A0C4-4D67-AC48-9B4F9060C963}" srcId="{9C158368-C9E0-4942-8526-5CE49BCD721C}" destId="{60FB2C38-1A01-4EC9-BF8F-D4B1929D93AA}" srcOrd="1" destOrd="0" parTransId="{4AC852DD-F838-4856-8712-07AD4FB207DE}" sibTransId="{CC694427-3D42-48E7-94A3-1AB83CE11547}"/>
    <dgm:cxn modelId="{623D398F-B0EB-436F-9912-FBE45242FE2E}" srcId="{9C158368-C9E0-4942-8526-5CE49BCD721C}" destId="{CFBBA619-907D-4722-954C-43E8DDE9BD83}" srcOrd="2" destOrd="0" parTransId="{14B35694-22F0-40DA-B89C-0FD195744395}" sibTransId="{71A91694-C37A-48A9-82E4-491A1474D0B4}"/>
    <dgm:cxn modelId="{EF677A84-396C-4FC9-BD1D-2E6E32EB961C}" srcId="{621AB93B-5B7B-404A-AAC6-82585374894E}" destId="{DB1400F5-3FD2-4ADC-B1F1-558B214419B9}" srcOrd="3" destOrd="0" parTransId="{D16238F4-C7B6-407C-BF7F-EF57A639FBA1}" sibTransId="{3115AAD9-D11E-48BD-AEC2-79C6193C1DA0}"/>
    <dgm:cxn modelId="{6CB1E4A4-7162-4387-87CC-5F9E07A25266}" srcId="{621AB93B-5B7B-404A-AAC6-82585374894E}" destId="{E2F411D0-EA6E-4603-8532-482CFA942104}" srcOrd="1" destOrd="0" parTransId="{D44A64F6-F422-4DAF-B830-DB7B2750E0BF}" sibTransId="{F851BD75-B1E0-408A-91CC-D8C62FA184F4}"/>
    <dgm:cxn modelId="{7DE5E46B-52C4-4F1B-94D9-F67093ED7D81}" type="presOf" srcId="{DB1400F5-3FD2-4ADC-B1F1-558B214419B9}" destId="{5DB3C171-F262-490B-B8BB-BFFA46B0586B}" srcOrd="0" destOrd="3"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E117E38E-DDD3-480D-A78D-8FCB154BAC0D}" srcId="{9C158368-C9E0-4942-8526-5CE49BCD721C}" destId="{DA6E603D-E34D-4EC6-B48D-740809166CA4}" srcOrd="0" destOrd="0" parTransId="{A8A154FD-2259-47AC-AD68-19EF82000962}" sibTransId="{9F49CB28-C9A9-4FC8-82B7-C5A3A7564928}"/>
    <dgm:cxn modelId="{2BE5F8CB-C348-4E9E-A159-E125AD456607}" type="presOf" srcId="{32EE9BBF-B02B-4DE9-A826-A3930A24887B}" destId="{5DB3C171-F262-490B-B8BB-BFFA46B0586B}" srcOrd="0" destOrd="0" presId="urn:microsoft.com/office/officeart/2005/8/layout/vList5"/>
    <dgm:cxn modelId="{D54D3DCB-F1F5-4FA8-80E4-89B3C759D194}" type="presOf" srcId="{CFBBA619-907D-4722-954C-43E8DDE9BD83}" destId="{6057DA86-162F-440C-8D5E-0A6D86B8CF0F}" srcOrd="0" destOrd="2" presId="urn:microsoft.com/office/officeart/2005/8/layout/vList5"/>
    <dgm:cxn modelId="{F816A9FA-4421-4C01-AC15-C7D28DC08A6E}" type="presOf" srcId="{BF938C6F-602D-445F-BC93-10C314DB84C6}" destId="{6057DA86-162F-440C-8D5E-0A6D86B8CF0F}" srcOrd="0" destOrd="4" presId="urn:microsoft.com/office/officeart/2005/8/layout/vList5"/>
    <dgm:cxn modelId="{8B459DF4-F6F8-4643-8F59-AAA0B835A382}" type="presOf" srcId="{1A53B528-4B73-4476-AAA3-DA53D8694E89}" destId="{A82570EB-9047-4C30-B34C-BC41F943A042}" srcOrd="0" destOrd="0" presId="urn:microsoft.com/office/officeart/2005/8/layout/vList5"/>
    <dgm:cxn modelId="{9B269936-5A58-4CD4-9F3A-C803F535492D}" type="presOf" srcId="{266B6F82-9144-4118-8A8C-F617EBB65760}" destId="{6057DA86-162F-440C-8D5E-0A6D86B8CF0F}" srcOrd="0" destOrd="3" presId="urn:microsoft.com/office/officeart/2005/8/layout/vList5"/>
    <dgm:cxn modelId="{23E22F18-B4DB-44F9-ADEE-0DFDB22BDA5C}" type="presOf" srcId="{E2F411D0-EA6E-4603-8532-482CFA942104}" destId="{5DB3C171-F262-490B-B8BB-BFFA46B0586B}" srcOrd="0" destOrd="1" presId="urn:microsoft.com/office/officeart/2005/8/layout/vList5"/>
    <dgm:cxn modelId="{A2801683-8553-4F18-BF25-456EA0EBB46A}" srcId="{9C158368-C9E0-4942-8526-5CE49BCD721C}" destId="{BF938C6F-602D-445F-BC93-10C314DB84C6}" srcOrd="4" destOrd="0" parTransId="{33189696-F25B-4AC3-A039-BA050CFE5789}" sibTransId="{ED3BA2A9-B95E-4A56-BDC3-54B9620D6399}"/>
    <dgm:cxn modelId="{36485260-70C7-4897-8EE9-F49321DC07A0}" type="presParOf" srcId="{A82570EB-9047-4C30-B34C-BC41F943A042}" destId="{74CEAA77-1A9F-4EE7-8009-B36DC94847D6}" srcOrd="0" destOrd="0" presId="urn:microsoft.com/office/officeart/2005/8/layout/vList5"/>
    <dgm:cxn modelId="{49E243F6-38B6-47BC-B4FA-46284A983A4C}" type="presParOf" srcId="{74CEAA77-1A9F-4EE7-8009-B36DC94847D6}" destId="{30A5BAFA-D867-4432-A555-078896BF780D}" srcOrd="0" destOrd="0" presId="urn:microsoft.com/office/officeart/2005/8/layout/vList5"/>
    <dgm:cxn modelId="{471FB1F8-191D-4DA6-8D6E-6558875D6A03}" type="presParOf" srcId="{74CEAA77-1A9F-4EE7-8009-B36DC94847D6}" destId="{5DB3C171-F262-490B-B8BB-BFFA46B0586B}" srcOrd="1" destOrd="0" presId="urn:microsoft.com/office/officeart/2005/8/layout/vList5"/>
    <dgm:cxn modelId="{A9BEF5D3-B9B4-4CF9-8A2D-4044BDAEFC6D}" type="presParOf" srcId="{A82570EB-9047-4C30-B34C-BC41F943A042}" destId="{21203062-3061-4CFA-A1DC-A3C8D1B70C6A}" srcOrd="1" destOrd="0" presId="urn:microsoft.com/office/officeart/2005/8/layout/vList5"/>
    <dgm:cxn modelId="{DF592BBC-DA39-4A99-90FC-9CC648C6A8AA}" type="presParOf" srcId="{A82570EB-9047-4C30-B34C-BC41F943A042}" destId="{AAC7EB03-0D34-4E53-AA54-FF39894E56F4}" srcOrd="2" destOrd="0" presId="urn:microsoft.com/office/officeart/2005/8/layout/vList5"/>
    <dgm:cxn modelId="{5807292F-5121-4D1C-B88B-7B4537E69F5A}" type="presParOf" srcId="{AAC7EB03-0D34-4E53-AA54-FF39894E56F4}" destId="{EC26B3CA-5F55-4ED6-AEA1-83422FEC2FA3}" srcOrd="0" destOrd="0" presId="urn:microsoft.com/office/officeart/2005/8/layout/vList5"/>
    <dgm:cxn modelId="{902C4A88-B21D-46ED-A3F3-085ABA29258C}"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9. Kryterium doświadczenia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budżet projektu został sporządzony w sposób prawidłowy?</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10. Kryterium budżetu projektu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0" dirty="0" smtClean="0"/>
            <a:t>Czy Wnioskodawca lub partnerzy w przypadku projektu realizowanego w partnerstwie, posiadają doświadczenie w realizacji przedsięwzięć, w tym przedsięwzięć finansowanych ze środków innych niż środki funduszu UE?:</a:t>
          </a:r>
          <a:endParaRPr lang="pl-PL" sz="1400" b="0"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1EDB45C1-A515-4372-91DB-C526CF2C0025}">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0" dirty="0" smtClean="0"/>
            <a:t>- w obszarze w którym udzielane jest wsparcie;</a:t>
          </a:r>
          <a:endParaRPr lang="pl-PL" sz="1200" b="0" dirty="0"/>
        </a:p>
      </dgm:t>
    </dgm:pt>
    <dgm:pt modelId="{EAE326C5-213B-4155-990F-FE2CE962EF10}" type="parTrans" cxnId="{EF151A82-9894-4745-A79A-31CE68DB92D0}">
      <dgm:prSet/>
      <dgm:spPr/>
    </dgm:pt>
    <dgm:pt modelId="{1813F379-34CF-4AF8-9699-97821BAC5791}" type="sibTrans" cxnId="{EF151A82-9894-4745-A79A-31CE68DB92D0}">
      <dgm:prSet/>
      <dgm:spPr/>
    </dgm:pt>
    <dgm:pt modelId="{DBBCFB7B-3756-47DE-97E6-1A6D1BE58BE0}">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0" dirty="0" smtClean="0"/>
            <a:t>- na rzecz grupy docelowej, do której kierowane będzie wsparcie przewidziane w projekcie;</a:t>
          </a:r>
          <a:endParaRPr lang="pl-PL" sz="1200" b="0" dirty="0"/>
        </a:p>
      </dgm:t>
    </dgm:pt>
    <dgm:pt modelId="{86B91657-F537-4D4B-BA2C-43B31933C5C9}" type="parTrans" cxnId="{FA694C0A-5985-4350-BE35-4007B22B12D0}">
      <dgm:prSet/>
      <dgm:spPr/>
    </dgm:pt>
    <dgm:pt modelId="{D191EC04-EBB5-4431-B242-42CAAD70B004}" type="sibTrans" cxnId="{FA694C0A-5985-4350-BE35-4007B22B12D0}">
      <dgm:prSet/>
      <dgm:spPr/>
    </dgm:pt>
    <dgm:pt modelId="{833502CD-12DE-4502-A46C-327125D64B2D}">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0" dirty="0" smtClean="0"/>
            <a:t>- na określonym terytorium, którego dotyczyć będzie realizacja projektu;</a:t>
          </a:r>
          <a:endParaRPr lang="pl-PL" sz="1200" b="0" dirty="0"/>
        </a:p>
      </dgm:t>
    </dgm:pt>
    <dgm:pt modelId="{4103193D-50A7-4CDF-9AC8-90C680461382}" type="parTrans" cxnId="{6B28C548-427B-4E1E-BB1C-498F04499131}">
      <dgm:prSet/>
      <dgm:spPr/>
    </dgm:pt>
    <dgm:pt modelId="{9957339B-2641-45C2-A616-C2CC67D4F4D0}" type="sibTrans" cxnId="{6B28C548-427B-4E1E-BB1C-498F04499131}">
      <dgm:prSet/>
      <dgm:spPr/>
    </dgm:pt>
    <dgm:pt modelId="{69E05F3C-0C2A-4CCC-8045-DADABFA0795F}">
      <dgm:prSet phldrT="[Tekst]" custT="1"/>
      <dgm:spPr>
        <a:solidFill>
          <a:srgbClr val="FFC000">
            <a:alpha val="90000"/>
          </a:srgbClr>
        </a:solidFill>
        <a:ln>
          <a:solidFill>
            <a:srgbClr val="FFC000">
              <a:alpha val="90000"/>
            </a:srgbClr>
          </a:solidFill>
        </a:ln>
      </dgm:spPr>
      <dgm:t>
        <a:bodyPr/>
        <a:lstStyle/>
        <a:p>
          <a:pPr algn="l"/>
          <a:endParaRPr lang="pl-PL" sz="1400" b="0" dirty="0">
            <a:solidFill>
              <a:schemeClr val="tx1"/>
            </a:solidFill>
          </a:endParaRPr>
        </a:p>
      </dgm:t>
    </dgm:pt>
    <dgm:pt modelId="{6CCCE066-9353-4DEB-8052-DD33BD1F3CB4}" type="parTrans" cxnId="{FC12F8D3-C3AD-4CC3-9DA7-3372027A3AC4}">
      <dgm:prSet/>
      <dgm:spPr/>
    </dgm:pt>
    <dgm:pt modelId="{FB4FB8C3-A4F9-4D7D-B234-29ACC49C86CC}" type="sibTrans" cxnId="{FC12F8D3-C3AD-4CC3-9DA7-3372027A3AC4}">
      <dgm:prSet/>
      <dgm:spPr/>
    </dgm:pt>
    <dgm:pt modelId="{CA9D883E-5C14-4946-B6F1-FA9602EF393F}">
      <dgm:prSet custT="1"/>
      <dgm:spPr/>
      <dgm:t>
        <a:bodyPr/>
        <a:lstStyle/>
        <a:p>
          <a:pPr algn="just"/>
          <a:r>
            <a:rPr lang="pl-PL" sz="1200" dirty="0" smtClean="0"/>
            <a:t>W ramach tego kryterium weryfikacji podlega zgodność budżetu </a:t>
          </a:r>
          <a:br>
            <a:rPr lang="pl-PL" sz="1200" dirty="0" smtClean="0"/>
          </a:br>
          <a:r>
            <a:rPr lang="pl-PL" sz="1200" dirty="0" smtClean="0"/>
            <a:t>z wymogami zawartymi w wytycznych w zakresie </a:t>
          </a:r>
          <a:r>
            <a:rPr lang="pl-PL" sz="1200" dirty="0" err="1" smtClean="0"/>
            <a:t>kwalifikowalności</a:t>
          </a:r>
          <a:r>
            <a:rPr lang="pl-PL" sz="1200" dirty="0" smtClean="0"/>
            <a:t> wydatków oraz zapisami instrukcji wypełniania wniosku </a:t>
          </a:r>
          <a:br>
            <a:rPr lang="pl-PL" sz="1200" dirty="0" smtClean="0"/>
          </a:br>
          <a:r>
            <a:rPr lang="pl-PL" sz="1200" dirty="0" smtClean="0"/>
            <a:t>o dofinansowanie. Dodatkowo w ramach kryterium bada się prawidłowość stosowania kwot ryczałtowych oraz stawek jednostkowych w przypadkach, projektów spełniających warunki ich stosowania. W ramach kryterium IOK dopuszcza możliwość oceny warunkowej.</a:t>
          </a:r>
          <a:endParaRPr lang="pl-PL" sz="1200" dirty="0"/>
        </a:p>
      </dgm:t>
    </dgm:pt>
    <dgm:pt modelId="{D259557F-E3DF-46CE-8DF7-61365C488CF9}" type="parTrans" cxnId="{989E7F59-5231-438D-BCBA-6DE1F15FCFB5}">
      <dgm:prSet/>
      <dgm:spPr/>
      <dgm:t>
        <a:bodyPr/>
        <a:lstStyle/>
        <a:p>
          <a:endParaRPr lang="pl-PL"/>
        </a:p>
      </dgm:t>
    </dgm:pt>
    <dgm:pt modelId="{75442EA1-9640-4DAD-9C54-E60D8EF17864}" type="sibTrans" cxnId="{989E7F59-5231-438D-BCBA-6DE1F15FCFB5}">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9739AEB3-2822-43E5-9A80-A207A1498156}" type="presOf" srcId="{DA6E603D-E34D-4EC6-B48D-740809166CA4}" destId="{6057DA86-162F-440C-8D5E-0A6D86B8CF0F}"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6B28C548-427B-4E1E-BB1C-498F04499131}" srcId="{621AB93B-5B7B-404A-AAC6-82585374894E}" destId="{833502CD-12DE-4502-A46C-327125D64B2D}" srcOrd="3" destOrd="0" parTransId="{4103193D-50A7-4CDF-9AC8-90C680461382}" sibTransId="{9957339B-2641-45C2-A616-C2CC67D4F4D0}"/>
    <dgm:cxn modelId="{D213907D-375A-4729-B7A6-A16A1484D213}" type="presOf" srcId="{1EDB45C1-A515-4372-91DB-C526CF2C0025}" destId="{5DB3C171-F262-490B-B8BB-BFFA46B0586B}" srcOrd="0" destOrd="1" presId="urn:microsoft.com/office/officeart/2005/8/layout/vList5"/>
    <dgm:cxn modelId="{26171543-887E-47F2-AF73-3B12089758A6}" type="presOf" srcId="{833502CD-12DE-4502-A46C-327125D64B2D}" destId="{5DB3C171-F262-490B-B8BB-BFFA46B0586B}" srcOrd="0" destOrd="3" presId="urn:microsoft.com/office/officeart/2005/8/layout/vList5"/>
    <dgm:cxn modelId="{C08CC144-1FF6-4C47-B7D7-6500EC5FBC3D}" type="presOf" srcId="{1A53B528-4B73-4476-AAA3-DA53D8694E89}" destId="{A82570EB-9047-4C30-B34C-BC41F943A042}" srcOrd="0" destOrd="0" presId="urn:microsoft.com/office/officeart/2005/8/layout/vList5"/>
    <dgm:cxn modelId="{FC12F8D3-C3AD-4CC3-9DA7-3372027A3AC4}" srcId="{9C158368-C9E0-4942-8526-5CE49BCD721C}" destId="{69E05F3C-0C2A-4CCC-8045-DADABFA0795F}" srcOrd="2" destOrd="0" parTransId="{6CCCE066-9353-4DEB-8052-DD33BD1F3CB4}" sibTransId="{FB4FB8C3-A4F9-4D7D-B234-29ACC49C86CC}"/>
    <dgm:cxn modelId="{ACDC9238-EA02-4A97-93E1-ED61219F3CB6}" type="presOf" srcId="{621AB93B-5B7B-404A-AAC6-82585374894E}" destId="{30A5BAFA-D867-4432-A555-078896BF780D}" srcOrd="0" destOrd="0" presId="urn:microsoft.com/office/officeart/2005/8/layout/vList5"/>
    <dgm:cxn modelId="{8E24D2D8-4130-453A-802A-2B7E802D75B9}" type="presOf" srcId="{32EE9BBF-B02B-4DE9-A826-A3930A24887B}" destId="{5DB3C171-F262-490B-B8BB-BFFA46B0586B}" srcOrd="0" destOrd="0" presId="urn:microsoft.com/office/officeart/2005/8/layout/vList5"/>
    <dgm:cxn modelId="{AF074B98-3357-403F-B803-D5BB8D96A34D}" type="presOf" srcId="{CA9D883E-5C14-4946-B6F1-FA9602EF393F}" destId="{6057DA86-162F-440C-8D5E-0A6D86B8CF0F}" srcOrd="0" destOrd="1" presId="urn:microsoft.com/office/officeart/2005/8/layout/vList5"/>
    <dgm:cxn modelId="{A333F2E0-8FFE-442A-8458-D2DEBF57B92D}" type="presOf" srcId="{9C158368-C9E0-4942-8526-5CE49BCD721C}" destId="{EC26B3CA-5F55-4ED6-AEA1-83422FEC2FA3}"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989E7F59-5231-438D-BCBA-6DE1F15FCFB5}" srcId="{9C158368-C9E0-4942-8526-5CE49BCD721C}" destId="{CA9D883E-5C14-4946-B6F1-FA9602EF393F}" srcOrd="1" destOrd="0" parTransId="{D259557F-E3DF-46CE-8DF7-61365C488CF9}" sibTransId="{75442EA1-9640-4DAD-9C54-E60D8EF17864}"/>
    <dgm:cxn modelId="{EF151A82-9894-4745-A79A-31CE68DB92D0}" srcId="{621AB93B-5B7B-404A-AAC6-82585374894E}" destId="{1EDB45C1-A515-4372-91DB-C526CF2C0025}" srcOrd="1" destOrd="0" parTransId="{EAE326C5-213B-4155-990F-FE2CE962EF10}" sibTransId="{1813F379-34CF-4AF8-9699-97821BAC5791}"/>
    <dgm:cxn modelId="{48105F9A-0A9F-46BC-A4DE-3A351CC77869}" type="presOf" srcId="{69E05F3C-0C2A-4CCC-8045-DADABFA0795F}" destId="{6057DA86-162F-440C-8D5E-0A6D86B8CF0F}" srcOrd="0" destOrd="2"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D21AC9A1-5FD1-4460-8C94-6FB65F311B96}" type="presOf" srcId="{DBBCFB7B-3756-47DE-97E6-1A6D1BE58BE0}" destId="{5DB3C171-F262-490B-B8BB-BFFA46B0586B}" srcOrd="0" destOrd="2" presId="urn:microsoft.com/office/officeart/2005/8/layout/vList5"/>
    <dgm:cxn modelId="{FA694C0A-5985-4350-BE35-4007B22B12D0}" srcId="{621AB93B-5B7B-404A-AAC6-82585374894E}" destId="{DBBCFB7B-3756-47DE-97E6-1A6D1BE58BE0}" srcOrd="2" destOrd="0" parTransId="{86B91657-F537-4D4B-BA2C-43B31933C5C9}" sibTransId="{D191EC04-EBB5-4431-B242-42CAAD70B004}"/>
    <dgm:cxn modelId="{7EC815A8-5ED0-4D71-B2C0-1467A6A9FBC9}" type="presParOf" srcId="{A82570EB-9047-4C30-B34C-BC41F943A042}" destId="{74CEAA77-1A9F-4EE7-8009-B36DC94847D6}" srcOrd="0" destOrd="0" presId="urn:microsoft.com/office/officeart/2005/8/layout/vList5"/>
    <dgm:cxn modelId="{10334255-B995-4B67-9547-4731A8516903}" type="presParOf" srcId="{74CEAA77-1A9F-4EE7-8009-B36DC94847D6}" destId="{30A5BAFA-D867-4432-A555-078896BF780D}" srcOrd="0" destOrd="0" presId="urn:microsoft.com/office/officeart/2005/8/layout/vList5"/>
    <dgm:cxn modelId="{0A377363-E9B9-4742-9D09-A3C46F926502}" type="presParOf" srcId="{74CEAA77-1A9F-4EE7-8009-B36DC94847D6}" destId="{5DB3C171-F262-490B-B8BB-BFFA46B0586B}" srcOrd="1" destOrd="0" presId="urn:microsoft.com/office/officeart/2005/8/layout/vList5"/>
    <dgm:cxn modelId="{CD7737D4-4285-4802-ADDA-8B08BA7FD0C2}" type="presParOf" srcId="{A82570EB-9047-4C30-B34C-BC41F943A042}" destId="{21203062-3061-4CFA-A1DC-A3C8D1B70C6A}" srcOrd="1" destOrd="0" presId="urn:microsoft.com/office/officeart/2005/8/layout/vList5"/>
    <dgm:cxn modelId="{A8BDD375-89A8-446E-93BD-FDDEAA981AEE}" type="presParOf" srcId="{A82570EB-9047-4C30-B34C-BC41F943A042}" destId="{AAC7EB03-0D34-4E53-AA54-FF39894E56F4}" srcOrd="2" destOrd="0" presId="urn:microsoft.com/office/officeart/2005/8/layout/vList5"/>
    <dgm:cxn modelId="{92407416-E665-468F-A842-267BC1AD0997}" type="presParOf" srcId="{AAC7EB03-0D34-4E53-AA54-FF39894E56F4}" destId="{EC26B3CA-5F55-4ED6-AEA1-83422FEC2FA3}" srcOrd="0" destOrd="0" presId="urn:microsoft.com/office/officeart/2005/8/layout/vList5"/>
    <dgm:cxn modelId="{D1C81DC8-C755-43CE-B43A-DF65FEA16F3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11. Kryterium efektywności kosztowej projektu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wniosek o dofinansowanie projektu zawiera wszystkie wskaźniki obligatoryjne dla danego typu projektu </a:t>
          </a:r>
          <a:br>
            <a:rPr lang="pl-PL" sz="1400" dirty="0" smtClean="0"/>
          </a:br>
          <a:r>
            <a:rPr lang="pl-PL" sz="1400" dirty="0" smtClean="0"/>
            <a:t>(w tym wskaźniki z ram wykonania, jeśli są takie które odpowiadają zakresowi projektu) z przypisaną wartością docelową większą od zera?</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12. Wskaźniki obligatoryjne dla danego typu projektu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0" dirty="0" smtClean="0"/>
            <a:t>Czy wysokość kosztów przypadających na jednego uczestnika projektu jest adekwatna do zakresu projektu oraz osiągniętych korzyści, a zaplanowane wydatki racjonalne?</a:t>
          </a:r>
          <a:endParaRPr lang="pl-PL" sz="1400" b="0"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1DF618AF-F056-47A2-900C-710B0D709DE0}">
      <dgm:prSet custT="1"/>
      <dgm:spPr/>
      <dgm:t>
        <a:bodyPr/>
        <a:lstStyle/>
        <a:p>
          <a:pPr algn="just"/>
          <a:r>
            <a:rPr lang="pl-PL" sz="1200" dirty="0" smtClean="0"/>
            <a:t>Weryfikowane jest czy we wniosku o dofinansowanie zostały zawarte wskaźniki obligatoryjne dla danego konkursu, określone </a:t>
          </a:r>
          <a:br>
            <a:rPr lang="pl-PL" sz="1200" dirty="0" smtClean="0"/>
          </a:br>
          <a:r>
            <a:rPr lang="pl-PL" sz="1200" dirty="0" smtClean="0"/>
            <a:t>w regulaminie konkursu. W ramach kryterium IOK dopuszcza możliwość oceny warunkowej.</a:t>
          </a:r>
          <a:endParaRPr lang="pl-PL" sz="1200" dirty="0"/>
        </a:p>
      </dgm:t>
    </dgm:pt>
    <dgm:pt modelId="{F6378996-74C8-448C-8939-D39066E62C27}" type="parTrans" cxnId="{2BCAE313-C420-45A0-9C57-B84E0E3D840D}">
      <dgm:prSet/>
      <dgm:spPr/>
      <dgm:t>
        <a:bodyPr/>
        <a:lstStyle/>
        <a:p>
          <a:endParaRPr lang="pl-PL"/>
        </a:p>
      </dgm:t>
    </dgm:pt>
    <dgm:pt modelId="{94B90430-D2CB-495C-B632-BFE222351B5D}" type="sibTrans" cxnId="{2BCAE313-C420-45A0-9C57-B84E0E3D840D}">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8AF1372A-AF89-469B-A3C3-82DB6222535D}" type="presOf" srcId="{1A53B528-4B73-4476-AAA3-DA53D8694E89}" destId="{A82570EB-9047-4C30-B34C-BC41F943A042}" srcOrd="0" destOrd="0" presId="urn:microsoft.com/office/officeart/2005/8/layout/vList5"/>
    <dgm:cxn modelId="{E124DB98-3C98-4F33-B5E0-114B59AFDE36}" type="presOf" srcId="{32EE9BBF-B02B-4DE9-A826-A3930A24887B}" destId="{5DB3C171-F262-490B-B8BB-BFFA46B0586B}" srcOrd="0" destOrd="0" presId="urn:microsoft.com/office/officeart/2005/8/layout/vList5"/>
    <dgm:cxn modelId="{4C4AC67F-ED14-46DC-B1AD-0EA2FC96D319}" type="presOf" srcId="{621AB93B-5B7B-404A-AAC6-82585374894E}" destId="{30A5BAFA-D867-4432-A555-078896BF780D}" srcOrd="0" destOrd="0" presId="urn:microsoft.com/office/officeart/2005/8/layout/vList5"/>
    <dgm:cxn modelId="{C0240A9E-928A-44FA-92F9-E31BDEA9E748}" type="presOf" srcId="{1DF618AF-F056-47A2-900C-710B0D709DE0}" destId="{6057DA86-162F-440C-8D5E-0A6D86B8CF0F}" srcOrd="0" destOrd="1"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E55D6A2-8C38-49D5-AB41-D765FCAAC616}"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D106B6F1-03AF-46B5-8316-5AE5AB7BEF6E}" type="presOf" srcId="{DA6E603D-E34D-4EC6-B48D-740809166CA4}" destId="{6057DA86-162F-440C-8D5E-0A6D86B8CF0F}" srcOrd="0" destOrd="0" presId="urn:microsoft.com/office/officeart/2005/8/layout/vList5"/>
    <dgm:cxn modelId="{2BCAE313-C420-45A0-9C57-B84E0E3D840D}" srcId="{9C158368-C9E0-4942-8526-5CE49BCD721C}" destId="{1DF618AF-F056-47A2-900C-710B0D709DE0}" srcOrd="1" destOrd="0" parTransId="{F6378996-74C8-448C-8939-D39066E62C27}" sibTransId="{94B90430-D2CB-495C-B632-BFE222351B5D}"/>
    <dgm:cxn modelId="{2D7A571B-A8B8-495C-AF45-E6AD0D9FCB67}" type="presParOf" srcId="{A82570EB-9047-4C30-B34C-BC41F943A042}" destId="{74CEAA77-1A9F-4EE7-8009-B36DC94847D6}" srcOrd="0" destOrd="0" presId="urn:microsoft.com/office/officeart/2005/8/layout/vList5"/>
    <dgm:cxn modelId="{96D1B4BD-7915-4FEA-8821-6BB2E1CC3580}" type="presParOf" srcId="{74CEAA77-1A9F-4EE7-8009-B36DC94847D6}" destId="{30A5BAFA-D867-4432-A555-078896BF780D}" srcOrd="0" destOrd="0" presId="urn:microsoft.com/office/officeart/2005/8/layout/vList5"/>
    <dgm:cxn modelId="{6C8AFE7B-6791-43A9-A83D-07FFD23A0251}" type="presParOf" srcId="{74CEAA77-1A9F-4EE7-8009-B36DC94847D6}" destId="{5DB3C171-F262-490B-B8BB-BFFA46B0586B}" srcOrd="1" destOrd="0" presId="urn:microsoft.com/office/officeart/2005/8/layout/vList5"/>
    <dgm:cxn modelId="{BDED9BBC-8706-4790-8BFE-C733A74ACA5B}" type="presParOf" srcId="{A82570EB-9047-4C30-B34C-BC41F943A042}" destId="{21203062-3061-4CFA-A1DC-A3C8D1B70C6A}" srcOrd="1" destOrd="0" presId="urn:microsoft.com/office/officeart/2005/8/layout/vList5"/>
    <dgm:cxn modelId="{88EF810B-FF63-4FFC-BEBF-62075823B1F2}" type="presParOf" srcId="{A82570EB-9047-4C30-B34C-BC41F943A042}" destId="{AAC7EB03-0D34-4E53-AA54-FF39894E56F4}" srcOrd="2" destOrd="0" presId="urn:microsoft.com/office/officeart/2005/8/layout/vList5"/>
    <dgm:cxn modelId="{E27D22A4-B458-42AF-88F8-3357C6C55203}" type="presParOf" srcId="{AAC7EB03-0D34-4E53-AA54-FF39894E56F4}" destId="{EC26B3CA-5F55-4ED6-AEA1-83422FEC2FA3}" srcOrd="0" destOrd="0" presId="urn:microsoft.com/office/officeart/2005/8/layout/vList5"/>
    <dgm:cxn modelId="{249651C3-55EE-4E93-AC5A-2FA84D90A548}"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13. Kryterium zgodności ze standardem usług i katalogiem stawek</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wszystkie wydatki są </a:t>
          </a:r>
          <a:r>
            <a:rPr lang="pl-PL" sz="1400" dirty="0" err="1" smtClean="0"/>
            <a:t>kwalifikowalne</a:t>
          </a:r>
          <a:r>
            <a:rPr lang="pl-PL" sz="1400" dirty="0" smtClean="0"/>
            <a:t>?</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14. Kryterium budżetu projektu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zaplanowane w ramach projektu zadania są zgodne </a:t>
          </a:r>
          <a:br>
            <a:rPr lang="pl-PL" sz="1400" dirty="0" smtClean="0"/>
          </a:br>
          <a:r>
            <a:rPr lang="pl-PL" sz="1400" dirty="0" smtClean="0"/>
            <a:t>z określonym minimalnym standardem usług oraz wydatki </a:t>
          </a:r>
          <a:br>
            <a:rPr lang="pl-PL" sz="1400" dirty="0" smtClean="0"/>
          </a:br>
          <a:r>
            <a:rPr lang="pl-PL" sz="1400" dirty="0" smtClean="0"/>
            <a:t>są zgodne z katalogiem stawek, określonym dla danego konkursu?</a:t>
          </a:r>
          <a:endParaRPr lang="pl-PL" sz="1400" b="0"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55F6FB0-A48C-4490-AA6C-0FD6B6E1AD6A}">
      <dgm:prSet custT="1"/>
      <dgm:spPr/>
      <dgm:t>
        <a:bodyPr/>
        <a:lstStyle/>
        <a:p>
          <a:pPr algn="just"/>
          <a:r>
            <a:rPr lang="pl-PL" sz="1200" dirty="0" smtClean="0"/>
            <a:t>W przypadku zidentyfikowania na etapie oceny projektu wydatków </a:t>
          </a:r>
          <a:r>
            <a:rPr lang="pl-PL" sz="1200" dirty="0" err="1" smtClean="0"/>
            <a:t>niekwalifikowalnych</a:t>
          </a:r>
          <a:r>
            <a:rPr lang="pl-PL" sz="1200" dirty="0" smtClean="0"/>
            <a:t> wniosek uznaje się za niespełniający minimalnych wymagań pozwalających otrzymać dofinansowanie. </a:t>
          </a:r>
          <a:br>
            <a:rPr lang="pl-PL" sz="1200" dirty="0" smtClean="0"/>
          </a:br>
          <a:r>
            <a:rPr lang="pl-PL" sz="1200" dirty="0" smtClean="0"/>
            <a:t>W ramach kryterium IOK dopuszcza możliwość oceny warunkowej.</a:t>
          </a:r>
          <a:endParaRPr lang="pl-PL" sz="1200" dirty="0"/>
        </a:p>
      </dgm:t>
    </dgm:pt>
    <dgm:pt modelId="{33D356C3-8E0C-4553-9BD6-3E3B9671336C}" type="parTrans" cxnId="{511419C6-8445-44E7-BC28-3CC54B6051F1}">
      <dgm:prSet/>
      <dgm:spPr/>
      <dgm:t>
        <a:bodyPr/>
        <a:lstStyle/>
        <a:p>
          <a:endParaRPr lang="pl-PL"/>
        </a:p>
      </dgm:t>
    </dgm:pt>
    <dgm:pt modelId="{6D144299-A6AF-47B8-AB17-D8E523B4DBB5}" type="sibTrans" cxnId="{511419C6-8445-44E7-BC28-3CC54B6051F1}">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7B6DC986-08C3-4679-BE9E-9B924208F083}" type="presOf" srcId="{1A53B528-4B73-4476-AAA3-DA53D8694E89}" destId="{A82570EB-9047-4C30-B34C-BC41F943A042}" srcOrd="0" destOrd="0" presId="urn:microsoft.com/office/officeart/2005/8/layout/vList5"/>
    <dgm:cxn modelId="{1968B943-CC25-4F44-BD0B-1DAFC2405B81}" type="presOf" srcId="{355F6FB0-A48C-4490-AA6C-0FD6B6E1AD6A}" destId="{6057DA86-162F-440C-8D5E-0A6D86B8CF0F}" srcOrd="0" destOrd="1" presId="urn:microsoft.com/office/officeart/2005/8/layout/vList5"/>
    <dgm:cxn modelId="{4A07E3A2-2A16-451A-B294-BA9716EDFEB8}" type="presOf" srcId="{DA6E603D-E34D-4EC6-B48D-740809166CA4}" destId="{6057DA86-162F-440C-8D5E-0A6D86B8CF0F}" srcOrd="0" destOrd="0" presId="urn:microsoft.com/office/officeart/2005/8/layout/vList5"/>
    <dgm:cxn modelId="{57A0B37B-6AF0-4686-AE84-0CA48AD93676}" type="presOf" srcId="{9C158368-C9E0-4942-8526-5CE49BCD721C}" destId="{EC26B3CA-5F55-4ED6-AEA1-83422FEC2FA3}" srcOrd="0" destOrd="0" presId="urn:microsoft.com/office/officeart/2005/8/layout/vList5"/>
    <dgm:cxn modelId="{E731E184-D50A-40F8-A508-3430C8B195CF}"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511419C6-8445-44E7-BC28-3CC54B6051F1}" srcId="{9C158368-C9E0-4942-8526-5CE49BCD721C}" destId="{355F6FB0-A48C-4490-AA6C-0FD6B6E1AD6A}" srcOrd="1" destOrd="0" parTransId="{33D356C3-8E0C-4553-9BD6-3E3B9671336C}" sibTransId="{6D144299-A6AF-47B8-AB17-D8E523B4DBB5}"/>
    <dgm:cxn modelId="{7C73B510-AADA-4947-87C0-8450709463EB}"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5ED8F668-A97C-4FF7-B342-64F4BE0400DB}" type="presParOf" srcId="{A82570EB-9047-4C30-B34C-BC41F943A042}" destId="{74CEAA77-1A9F-4EE7-8009-B36DC94847D6}" srcOrd="0" destOrd="0" presId="urn:microsoft.com/office/officeart/2005/8/layout/vList5"/>
    <dgm:cxn modelId="{F831C657-7FBF-45DC-BB5F-62E174D414AD}" type="presParOf" srcId="{74CEAA77-1A9F-4EE7-8009-B36DC94847D6}" destId="{30A5BAFA-D867-4432-A555-078896BF780D}" srcOrd="0" destOrd="0" presId="urn:microsoft.com/office/officeart/2005/8/layout/vList5"/>
    <dgm:cxn modelId="{6A91C2B9-ECC9-4AE9-ACF9-28EB079A0A0A}" type="presParOf" srcId="{74CEAA77-1A9F-4EE7-8009-B36DC94847D6}" destId="{5DB3C171-F262-490B-B8BB-BFFA46B0586B}" srcOrd="1" destOrd="0" presId="urn:microsoft.com/office/officeart/2005/8/layout/vList5"/>
    <dgm:cxn modelId="{2098258E-060A-4982-B2E7-2F82FF8249DE}" type="presParOf" srcId="{A82570EB-9047-4C30-B34C-BC41F943A042}" destId="{21203062-3061-4CFA-A1DC-A3C8D1B70C6A}" srcOrd="1" destOrd="0" presId="urn:microsoft.com/office/officeart/2005/8/layout/vList5"/>
    <dgm:cxn modelId="{00BFA662-D072-4EEB-AF3B-E5933DAC2F0F}" type="presParOf" srcId="{A82570EB-9047-4C30-B34C-BC41F943A042}" destId="{AAC7EB03-0D34-4E53-AA54-FF39894E56F4}" srcOrd="2" destOrd="0" presId="urn:microsoft.com/office/officeart/2005/8/layout/vList5"/>
    <dgm:cxn modelId="{7BE98563-B642-47BA-B7CD-0D4A4A23BC0E}" type="presParOf" srcId="{AAC7EB03-0D34-4E53-AA54-FF39894E56F4}" destId="{EC26B3CA-5F55-4ED6-AEA1-83422FEC2FA3}" srcOrd="0" destOrd="0" presId="urn:microsoft.com/office/officeart/2005/8/layout/vList5"/>
    <dgm:cxn modelId="{9476155D-6EB2-4068-B345-A2D5968CB20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15. Kryterium zgodności z SZOOP</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dirty="0" smtClean="0"/>
            <a:t>Czy wniosek otrzymał wymagane minimum 60 punktów ogółem oraz co najmniej 60% punktów w poszczególnych grupach kryteriów merytorycznych:</a:t>
          </a:r>
          <a:endParaRPr lang="pl-PL" sz="12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16. Kryterium spełniania minimalnych wymagań</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projekt jest zgodny z zapisami </a:t>
          </a:r>
          <a:r>
            <a:rPr lang="pl-PL" sz="1400" dirty="0" err="1" smtClean="0"/>
            <a:t>SzOOP</a:t>
          </a:r>
          <a:r>
            <a:rPr lang="pl-PL" sz="1400" dirty="0" smtClean="0"/>
            <a:t> RPO WD 2014-2020?</a:t>
          </a:r>
          <a:endParaRPr lang="pl-PL" sz="1400" b="0"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C312DC8-9BE3-4E29-9053-D1CBDEACCC9B}">
      <dgm:prSet custT="1"/>
      <dgm:spPr/>
      <dgm:t>
        <a:bodyPr/>
        <a:lstStyle/>
        <a:p>
          <a:pPr algn="just"/>
          <a:r>
            <a:rPr lang="pl-PL" sz="1000" dirty="0" smtClean="0"/>
            <a:t>kryteria nr 1, 2 oraz 3,</a:t>
          </a:r>
          <a:endParaRPr lang="pl-PL" sz="1000" dirty="0"/>
        </a:p>
      </dgm:t>
    </dgm:pt>
    <dgm:pt modelId="{1FCB6CC6-4A7C-4BFE-8B03-4F229D1A3BBF}" type="parTrans" cxnId="{5AE7DC57-3DAC-4914-9308-8F66F29ACF61}">
      <dgm:prSet/>
      <dgm:spPr/>
      <dgm:t>
        <a:bodyPr/>
        <a:lstStyle/>
        <a:p>
          <a:endParaRPr lang="pl-PL"/>
        </a:p>
      </dgm:t>
    </dgm:pt>
    <dgm:pt modelId="{633001E4-E4F5-49C8-B6C2-E6CD35B4A5E0}" type="sibTrans" cxnId="{5AE7DC57-3DAC-4914-9308-8F66F29ACF61}">
      <dgm:prSet/>
      <dgm:spPr/>
      <dgm:t>
        <a:bodyPr/>
        <a:lstStyle/>
        <a:p>
          <a:endParaRPr lang="pl-PL"/>
        </a:p>
      </dgm:t>
    </dgm:pt>
    <dgm:pt modelId="{C18358DF-B4E3-45DE-9E05-F57553335AAB}">
      <dgm:prSet custT="1"/>
      <dgm:spPr/>
      <dgm:t>
        <a:bodyPr/>
        <a:lstStyle/>
        <a:p>
          <a:pPr algn="just"/>
          <a:r>
            <a:rPr lang="pl-PL" sz="1000" dirty="0" smtClean="0"/>
            <a:t>kryterium nr 4,</a:t>
          </a:r>
          <a:endParaRPr lang="pl-PL" sz="1000" dirty="0"/>
        </a:p>
      </dgm:t>
    </dgm:pt>
    <dgm:pt modelId="{CA02535B-D982-41DB-914C-500BC5940DCE}" type="parTrans" cxnId="{407C7E00-CC9B-4C20-880B-77B128BEC4E3}">
      <dgm:prSet/>
      <dgm:spPr/>
      <dgm:t>
        <a:bodyPr/>
        <a:lstStyle/>
        <a:p>
          <a:endParaRPr lang="pl-PL"/>
        </a:p>
      </dgm:t>
    </dgm:pt>
    <dgm:pt modelId="{859AFBB2-BA50-401B-9ECD-CB7E3690382B}" type="sibTrans" cxnId="{407C7E00-CC9B-4C20-880B-77B128BEC4E3}">
      <dgm:prSet/>
      <dgm:spPr/>
      <dgm:t>
        <a:bodyPr/>
        <a:lstStyle/>
        <a:p>
          <a:endParaRPr lang="pl-PL"/>
        </a:p>
      </dgm:t>
    </dgm:pt>
    <dgm:pt modelId="{491D657A-A800-41AB-81EB-C2FFF7C3943A}">
      <dgm:prSet custT="1"/>
      <dgm:spPr/>
      <dgm:t>
        <a:bodyPr/>
        <a:lstStyle/>
        <a:p>
          <a:pPr algn="just"/>
          <a:r>
            <a:rPr lang="pl-PL" sz="1000" dirty="0" smtClean="0"/>
            <a:t>kryteria nr 5 oraz 6,</a:t>
          </a:r>
          <a:endParaRPr lang="pl-PL" sz="1000" dirty="0"/>
        </a:p>
      </dgm:t>
    </dgm:pt>
    <dgm:pt modelId="{52BE8611-3EBE-416C-A11D-6E4268E178D0}" type="parTrans" cxnId="{14AE3273-EEF4-4426-95D8-10A50B2654BF}">
      <dgm:prSet/>
      <dgm:spPr/>
      <dgm:t>
        <a:bodyPr/>
        <a:lstStyle/>
        <a:p>
          <a:endParaRPr lang="pl-PL"/>
        </a:p>
      </dgm:t>
    </dgm:pt>
    <dgm:pt modelId="{9E6110D8-BA88-4378-80C9-F333497F36B5}" type="sibTrans" cxnId="{14AE3273-EEF4-4426-95D8-10A50B2654BF}">
      <dgm:prSet/>
      <dgm:spPr/>
      <dgm:t>
        <a:bodyPr/>
        <a:lstStyle/>
        <a:p>
          <a:endParaRPr lang="pl-PL"/>
        </a:p>
      </dgm:t>
    </dgm:pt>
    <dgm:pt modelId="{931C5D6F-605D-4358-ACFA-39927F732EB7}">
      <dgm:prSet custT="1"/>
      <dgm:spPr/>
      <dgm:t>
        <a:bodyPr/>
        <a:lstStyle/>
        <a:p>
          <a:pPr algn="just"/>
          <a:r>
            <a:rPr lang="pl-PL" sz="1000" dirty="0" smtClean="0"/>
            <a:t>kryteria nr 7 oraz 8,</a:t>
          </a:r>
          <a:endParaRPr lang="pl-PL" sz="1000" dirty="0"/>
        </a:p>
      </dgm:t>
    </dgm:pt>
    <dgm:pt modelId="{199C1E12-A59F-4C09-9505-26E4926AE124}" type="parTrans" cxnId="{5144B6C0-0CD9-469D-A69B-01543610D446}">
      <dgm:prSet/>
      <dgm:spPr/>
      <dgm:t>
        <a:bodyPr/>
        <a:lstStyle/>
        <a:p>
          <a:endParaRPr lang="pl-PL"/>
        </a:p>
      </dgm:t>
    </dgm:pt>
    <dgm:pt modelId="{A7FE2DA4-4319-41A2-A2A4-F73F33DC2231}" type="sibTrans" cxnId="{5144B6C0-0CD9-469D-A69B-01543610D446}">
      <dgm:prSet/>
      <dgm:spPr/>
      <dgm:t>
        <a:bodyPr/>
        <a:lstStyle/>
        <a:p>
          <a:endParaRPr lang="pl-PL"/>
        </a:p>
      </dgm:t>
    </dgm:pt>
    <dgm:pt modelId="{EA3015A8-FAB1-43B5-B424-789480BDEB97}">
      <dgm:prSet custT="1"/>
      <dgm:spPr/>
      <dgm:t>
        <a:bodyPr/>
        <a:lstStyle/>
        <a:p>
          <a:pPr algn="just"/>
          <a:r>
            <a:rPr lang="pl-PL" sz="1000" dirty="0" smtClean="0"/>
            <a:t>kryterium nr 9,</a:t>
          </a:r>
          <a:endParaRPr lang="pl-PL" sz="1000" dirty="0"/>
        </a:p>
      </dgm:t>
    </dgm:pt>
    <dgm:pt modelId="{F628B415-00EF-43A3-AC9F-603921F2DEFD}" type="parTrans" cxnId="{B8FCE133-B1D7-41F5-A43F-64A93DFCB0C8}">
      <dgm:prSet/>
      <dgm:spPr/>
      <dgm:t>
        <a:bodyPr/>
        <a:lstStyle/>
        <a:p>
          <a:endParaRPr lang="pl-PL"/>
        </a:p>
      </dgm:t>
    </dgm:pt>
    <dgm:pt modelId="{91D4694A-8E18-43CD-A122-CA1C695464DC}" type="sibTrans" cxnId="{B8FCE133-B1D7-41F5-A43F-64A93DFCB0C8}">
      <dgm:prSet/>
      <dgm:spPr/>
      <dgm:t>
        <a:bodyPr/>
        <a:lstStyle/>
        <a:p>
          <a:endParaRPr lang="pl-PL"/>
        </a:p>
      </dgm:t>
    </dgm:pt>
    <dgm:pt modelId="{FCAD8ACE-488A-481E-86E2-CE93E419E856}">
      <dgm:prSet custT="1"/>
      <dgm:spPr/>
      <dgm:t>
        <a:bodyPr/>
        <a:lstStyle/>
        <a:p>
          <a:pPr algn="just"/>
          <a:r>
            <a:rPr lang="pl-PL" sz="1000" dirty="0" smtClean="0"/>
            <a:t>kryteria nr 10 oraz 11</a:t>
          </a:r>
          <a:endParaRPr lang="pl-PL" sz="1000" dirty="0"/>
        </a:p>
      </dgm:t>
    </dgm:pt>
    <dgm:pt modelId="{550E098D-51FA-466C-B86E-B1BF1592A02D}" type="parTrans" cxnId="{198C1AC9-CBCE-46A1-A360-F8348CEFB056}">
      <dgm:prSet/>
      <dgm:spPr/>
      <dgm:t>
        <a:bodyPr/>
        <a:lstStyle/>
        <a:p>
          <a:endParaRPr lang="pl-PL"/>
        </a:p>
      </dgm:t>
    </dgm:pt>
    <dgm:pt modelId="{059649F1-148F-4B8A-935A-0F72A0BE49E3}" type="sibTrans" cxnId="{198C1AC9-CBCE-46A1-A360-F8348CEFB056}">
      <dgm:prSet/>
      <dgm:spPr/>
      <dgm:t>
        <a:bodyPr/>
        <a:lstStyle/>
        <a:p>
          <a:endParaRPr lang="pl-PL"/>
        </a:p>
      </dgm:t>
    </dgm:pt>
    <dgm:pt modelId="{4B424B9F-D1F5-487B-9693-B85F387BB115}">
      <dgm:prSet custT="1"/>
      <dgm:spPr/>
      <dgm:t>
        <a:bodyPr/>
        <a:lstStyle/>
        <a:p>
          <a:pPr algn="just"/>
          <a:r>
            <a:rPr lang="pl-PL" sz="1200" dirty="0" smtClean="0"/>
            <a:t>oraz otrzymał pozytywną ocenę za spełnienie kryteriów horyzontalnych oraz kryteriów merytorycznych nr  12, 13, 14 i 15?</a:t>
          </a:r>
          <a:endParaRPr lang="pl-PL" sz="1200" dirty="0"/>
        </a:p>
      </dgm:t>
    </dgm:pt>
    <dgm:pt modelId="{6CFF0855-3556-4985-8936-26044111DD6B}" type="parTrans" cxnId="{96036E29-FBD4-4F84-99DD-6A1E8E4B160E}">
      <dgm:prSet/>
      <dgm:spPr/>
      <dgm:t>
        <a:bodyPr/>
        <a:lstStyle/>
        <a:p>
          <a:endParaRPr lang="pl-PL"/>
        </a:p>
      </dgm:t>
    </dgm:pt>
    <dgm:pt modelId="{719D2EF0-F063-4048-8BBE-71426461FC02}" type="sibTrans" cxnId="{96036E29-FBD4-4F84-99DD-6A1E8E4B160E}">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4346620A-9CB4-4121-A87C-55550E357AB7}" type="presOf" srcId="{621AB93B-5B7B-404A-AAC6-82585374894E}" destId="{30A5BAFA-D867-4432-A555-078896BF780D}"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5968D051-D709-4F88-98B6-D276B89329B5}" type="presOf" srcId="{9C158368-C9E0-4942-8526-5CE49BCD721C}" destId="{EC26B3CA-5F55-4ED6-AEA1-83422FEC2FA3}" srcOrd="0" destOrd="0" presId="urn:microsoft.com/office/officeart/2005/8/layout/vList5"/>
    <dgm:cxn modelId="{407C7E00-CC9B-4C20-880B-77B128BEC4E3}" srcId="{DA6E603D-E34D-4EC6-B48D-740809166CA4}" destId="{C18358DF-B4E3-45DE-9E05-F57553335AAB}" srcOrd="1" destOrd="0" parTransId="{CA02535B-D982-41DB-914C-500BC5940DCE}" sibTransId="{859AFBB2-BA50-401B-9ECD-CB7E3690382B}"/>
    <dgm:cxn modelId="{697E7323-548E-4F9A-9050-7724BAC62AE9}" srcId="{1A53B528-4B73-4476-AAA3-DA53D8694E89}" destId="{9C158368-C9E0-4942-8526-5CE49BCD721C}" srcOrd="1" destOrd="0" parTransId="{913B76B3-2567-408B-94B7-AFBDAB2A403C}" sibTransId="{B623BF15-8EEA-4288-8854-030DD4F9EF8D}"/>
    <dgm:cxn modelId="{14AE3273-EEF4-4426-95D8-10A50B2654BF}" srcId="{DA6E603D-E34D-4EC6-B48D-740809166CA4}" destId="{491D657A-A800-41AB-81EB-C2FFF7C3943A}" srcOrd="2" destOrd="0" parTransId="{52BE8611-3EBE-416C-A11D-6E4268E178D0}" sibTransId="{9E6110D8-BA88-4378-80C9-F333497F36B5}"/>
    <dgm:cxn modelId="{4DBF51BB-788D-49A7-811D-CC2486572FA4}" type="presOf" srcId="{1A53B528-4B73-4476-AAA3-DA53D8694E89}" destId="{A82570EB-9047-4C30-B34C-BC41F943A042}" srcOrd="0" destOrd="0" presId="urn:microsoft.com/office/officeart/2005/8/layout/vList5"/>
    <dgm:cxn modelId="{5AA2E276-2EA8-4545-ACCE-E482061D217C}" type="presOf" srcId="{32EE9BBF-B02B-4DE9-A826-A3930A24887B}" destId="{5DB3C171-F262-490B-B8BB-BFFA46B0586B}" srcOrd="0" destOrd="0" presId="urn:microsoft.com/office/officeart/2005/8/layout/vList5"/>
    <dgm:cxn modelId="{C4698D0C-E1A8-4F0D-83F7-9CF6A8144ADF}" type="presOf" srcId="{491D657A-A800-41AB-81EB-C2FFF7C3943A}" destId="{6057DA86-162F-440C-8D5E-0A6D86B8CF0F}" srcOrd="0" destOrd="3" presId="urn:microsoft.com/office/officeart/2005/8/layout/vList5"/>
    <dgm:cxn modelId="{5AE7DC57-3DAC-4914-9308-8F66F29ACF61}" srcId="{DA6E603D-E34D-4EC6-B48D-740809166CA4}" destId="{3C312DC8-9BE3-4E29-9053-D1CBDEACCC9B}" srcOrd="0" destOrd="0" parTransId="{1FCB6CC6-4A7C-4BFE-8B03-4F229D1A3BBF}" sibTransId="{633001E4-E4F5-49C8-B6C2-E6CD35B4A5E0}"/>
    <dgm:cxn modelId="{4C779C3B-06E5-4E9F-9B22-F9E80FF2B86D}" type="presOf" srcId="{3C312DC8-9BE3-4E29-9053-D1CBDEACCC9B}" destId="{6057DA86-162F-440C-8D5E-0A6D86B8CF0F}" srcOrd="0" destOrd="1" presId="urn:microsoft.com/office/officeart/2005/8/layout/vList5"/>
    <dgm:cxn modelId="{F9F3E146-9AFA-4308-B42D-C8F4CA917A3F}" type="presOf" srcId="{C18358DF-B4E3-45DE-9E05-F57553335AAB}" destId="{6057DA86-162F-440C-8D5E-0A6D86B8CF0F}" srcOrd="0" destOrd="2" presId="urn:microsoft.com/office/officeart/2005/8/layout/vList5"/>
    <dgm:cxn modelId="{198C1AC9-CBCE-46A1-A360-F8348CEFB056}" srcId="{DA6E603D-E34D-4EC6-B48D-740809166CA4}" destId="{FCAD8ACE-488A-481E-86E2-CE93E419E856}" srcOrd="5" destOrd="0" parTransId="{550E098D-51FA-466C-B86E-B1BF1592A02D}" sibTransId="{059649F1-148F-4B8A-935A-0F72A0BE49E3}"/>
    <dgm:cxn modelId="{5144B6C0-0CD9-469D-A69B-01543610D446}" srcId="{DA6E603D-E34D-4EC6-B48D-740809166CA4}" destId="{931C5D6F-605D-4358-ACFA-39927F732EB7}" srcOrd="3" destOrd="0" parTransId="{199C1E12-A59F-4C09-9505-26E4926AE124}" sibTransId="{A7FE2DA4-4319-41A2-A2A4-F73F33DC2231}"/>
    <dgm:cxn modelId="{B8FCE133-B1D7-41F5-A43F-64A93DFCB0C8}" srcId="{DA6E603D-E34D-4EC6-B48D-740809166CA4}" destId="{EA3015A8-FAB1-43B5-B424-789480BDEB97}" srcOrd="4" destOrd="0" parTransId="{F628B415-00EF-43A3-AC9F-603921F2DEFD}" sibTransId="{91D4694A-8E18-43CD-A122-CA1C695464DC}"/>
    <dgm:cxn modelId="{B6C807A7-A846-47FD-BE65-9166C443B42C}" srcId="{621AB93B-5B7B-404A-AAC6-82585374894E}" destId="{32EE9BBF-B02B-4DE9-A826-A3930A24887B}" srcOrd="0" destOrd="0" parTransId="{00D5B151-6E85-451D-80BE-DE7F236447A0}" sibTransId="{DC57031B-D14D-42A1-A990-761C91C4EF85}"/>
    <dgm:cxn modelId="{96036E29-FBD4-4F84-99DD-6A1E8E4B160E}" srcId="{9C158368-C9E0-4942-8526-5CE49BCD721C}" destId="{4B424B9F-D1F5-487B-9693-B85F387BB115}" srcOrd="1" destOrd="0" parTransId="{6CFF0855-3556-4985-8936-26044111DD6B}" sibTransId="{719D2EF0-F063-4048-8BBE-71426461FC02}"/>
    <dgm:cxn modelId="{5FEE8213-BCBD-4CCD-A212-892D5F8E90DD}" type="presOf" srcId="{EA3015A8-FAB1-43B5-B424-789480BDEB97}" destId="{6057DA86-162F-440C-8D5E-0A6D86B8CF0F}" srcOrd="0" destOrd="5"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3EA401B3-7EC6-4B01-A13C-5B927E81415C}" type="presOf" srcId="{FCAD8ACE-488A-481E-86E2-CE93E419E856}" destId="{6057DA86-162F-440C-8D5E-0A6D86B8CF0F}" srcOrd="0" destOrd="6" presId="urn:microsoft.com/office/officeart/2005/8/layout/vList5"/>
    <dgm:cxn modelId="{D57CFD40-CF79-4A9D-9941-FEB194C18515}" type="presOf" srcId="{4B424B9F-D1F5-487B-9693-B85F387BB115}" destId="{6057DA86-162F-440C-8D5E-0A6D86B8CF0F}" srcOrd="0" destOrd="7" presId="urn:microsoft.com/office/officeart/2005/8/layout/vList5"/>
    <dgm:cxn modelId="{D9BF47A5-08BD-43B0-886D-A35E75F950CB}" type="presOf" srcId="{DA6E603D-E34D-4EC6-B48D-740809166CA4}" destId="{6057DA86-162F-440C-8D5E-0A6D86B8CF0F}" srcOrd="0" destOrd="0" presId="urn:microsoft.com/office/officeart/2005/8/layout/vList5"/>
    <dgm:cxn modelId="{2D34B46B-418E-47F7-BC04-EFCE7AFD361F}" type="presOf" srcId="{931C5D6F-605D-4358-ACFA-39927F732EB7}" destId="{6057DA86-162F-440C-8D5E-0A6D86B8CF0F}" srcOrd="0" destOrd="4" presId="urn:microsoft.com/office/officeart/2005/8/layout/vList5"/>
    <dgm:cxn modelId="{261AF9AC-CFA4-4207-B52F-6E3FA91289D8}" type="presParOf" srcId="{A82570EB-9047-4C30-B34C-BC41F943A042}" destId="{74CEAA77-1A9F-4EE7-8009-B36DC94847D6}" srcOrd="0" destOrd="0" presId="urn:microsoft.com/office/officeart/2005/8/layout/vList5"/>
    <dgm:cxn modelId="{9E0CBD12-173E-4E9A-9F40-6FC826F999F8}" type="presParOf" srcId="{74CEAA77-1A9F-4EE7-8009-B36DC94847D6}" destId="{30A5BAFA-D867-4432-A555-078896BF780D}" srcOrd="0" destOrd="0" presId="urn:microsoft.com/office/officeart/2005/8/layout/vList5"/>
    <dgm:cxn modelId="{E52FAE8B-82FB-441F-876B-8CA66820B19B}" type="presParOf" srcId="{74CEAA77-1A9F-4EE7-8009-B36DC94847D6}" destId="{5DB3C171-F262-490B-B8BB-BFFA46B0586B}" srcOrd="1" destOrd="0" presId="urn:microsoft.com/office/officeart/2005/8/layout/vList5"/>
    <dgm:cxn modelId="{512F48E0-088D-452A-B090-B38B31FB6BDB}" type="presParOf" srcId="{A82570EB-9047-4C30-B34C-BC41F943A042}" destId="{21203062-3061-4CFA-A1DC-A3C8D1B70C6A}" srcOrd="1" destOrd="0" presId="urn:microsoft.com/office/officeart/2005/8/layout/vList5"/>
    <dgm:cxn modelId="{7660B1E2-8EA1-49B3-87BC-E735D4D89939}" type="presParOf" srcId="{A82570EB-9047-4C30-B34C-BC41F943A042}" destId="{AAC7EB03-0D34-4E53-AA54-FF39894E56F4}" srcOrd="2" destOrd="0" presId="urn:microsoft.com/office/officeart/2005/8/layout/vList5"/>
    <dgm:cxn modelId="{3BE25DA5-E711-4B4C-837C-931DF02F4188}" type="presParOf" srcId="{AAC7EB03-0D34-4E53-AA54-FF39894E56F4}" destId="{EC26B3CA-5F55-4ED6-AEA1-83422FEC2FA3}" srcOrd="0" destOrd="0" presId="urn:microsoft.com/office/officeart/2005/8/layout/vList5"/>
    <dgm:cxn modelId="{856567D7-AB94-4520-9A7A-D007F8DE5AAE}"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 Kryterium formy wsparcia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dirty="0" smtClean="0"/>
            <a:t>Czy projekt jest realizowany na obszarach wiejskich?</a:t>
          </a:r>
          <a:endParaRPr lang="pl-PL" sz="12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2. Kryterium formy wsparcia</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latin typeface="+mn-lt"/>
            </a:rPr>
            <a:t>Czy działania w projekcie są skierowane do ośrodków wychowania przedszkolnego (w tym również innych form wychowania przedszkolnego), w których nie były realizowane projekty w ramach </a:t>
          </a:r>
          <a:r>
            <a:rPr lang="pl-PL" sz="1200" dirty="0" err="1" smtClean="0">
              <a:latin typeface="+mn-lt"/>
            </a:rPr>
            <a:t>Poddziałania</a:t>
          </a:r>
          <a:r>
            <a:rPr lang="pl-PL" sz="1200" dirty="0" smtClean="0">
              <a:latin typeface="+mn-lt"/>
            </a:rPr>
            <a:t> 9.1.1 PO KL 2007-2013?</a:t>
          </a:r>
          <a:endParaRPr lang="pl-PL" sz="12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70AE99BD-AEC8-4F04-8667-07A433CACD1C}">
      <dgm:prSet custT="1"/>
      <dgm:spPr/>
      <dgm:t>
        <a:bodyPr/>
        <a:lstStyle/>
        <a:p>
          <a:pPr algn="just"/>
          <a:r>
            <a:rPr lang="pl-PL" sz="1200" dirty="0" smtClean="0">
              <a:latin typeface="+mn-lt"/>
            </a:rPr>
            <a:t>Kryterium ma za zadanie premiować ośrodki wychowania przedszkolnego, które do tej pory nie korzystały ze środków w ramach </a:t>
          </a:r>
          <a:r>
            <a:rPr lang="pl-PL" sz="1200" dirty="0" err="1" smtClean="0">
              <a:latin typeface="+mn-lt"/>
            </a:rPr>
            <a:t>Poddziałania</a:t>
          </a:r>
          <a:r>
            <a:rPr lang="pl-PL" sz="1200" dirty="0" smtClean="0">
              <a:latin typeface="+mn-lt"/>
            </a:rPr>
            <a:t> 9.1.1 PO KL 2007-2013. </a:t>
          </a:r>
          <a:endParaRPr lang="pl-PL" sz="1200" dirty="0">
            <a:latin typeface="+mn-lt"/>
          </a:endParaRPr>
        </a:p>
      </dgm:t>
    </dgm:pt>
    <dgm:pt modelId="{D8D6D838-842F-4932-94A7-4E32F2E802ED}" type="parTrans" cxnId="{7560F0E1-F090-4AE6-AD76-843D9C684456}">
      <dgm:prSet/>
      <dgm:spPr/>
      <dgm:t>
        <a:bodyPr/>
        <a:lstStyle/>
        <a:p>
          <a:endParaRPr lang="pl-PL"/>
        </a:p>
      </dgm:t>
    </dgm:pt>
    <dgm:pt modelId="{E016143C-EABE-43B9-986F-D8449450EEAD}" type="sibTrans" cxnId="{7560F0E1-F090-4AE6-AD76-843D9C684456}">
      <dgm:prSet/>
      <dgm:spPr/>
      <dgm:t>
        <a:bodyPr/>
        <a:lstStyle/>
        <a:p>
          <a:endParaRPr lang="pl-PL"/>
        </a:p>
      </dgm:t>
    </dgm:pt>
    <dgm:pt modelId="{51934C17-A580-46EA-8F5C-45E7D6A2DCE7}">
      <dgm:prSet custT="1"/>
      <dgm:spPr/>
      <dgm:t>
        <a:bodyPr/>
        <a:lstStyle/>
        <a:p>
          <a:pPr algn="just"/>
          <a:r>
            <a:rPr lang="pl-PL" sz="1200" dirty="0" smtClean="0">
              <a:latin typeface="+mn-lt"/>
            </a:rPr>
            <a:t>Kryterium zostanie zweryfikowane na podstawie rejestru prowadzonego przez Instytucję Organizującą Konkurs </a:t>
          </a:r>
          <a:br>
            <a:rPr lang="pl-PL" sz="1200" dirty="0" smtClean="0">
              <a:latin typeface="+mn-lt"/>
            </a:rPr>
          </a:br>
          <a:r>
            <a:rPr lang="pl-PL" sz="1200" dirty="0" smtClean="0">
              <a:latin typeface="+mn-lt"/>
            </a:rPr>
            <a:t>i/lub oświadczenia Wnioskodawcy. </a:t>
          </a:r>
          <a:endParaRPr lang="pl-PL" sz="1200" dirty="0">
            <a:latin typeface="+mn-lt"/>
          </a:endParaRPr>
        </a:p>
      </dgm:t>
    </dgm:pt>
    <dgm:pt modelId="{53F42C79-98FF-47D0-9D8F-345E1B26E2C1}" type="parTrans" cxnId="{8DE50F3E-D69D-4B29-B6DF-B70B5D544A75}">
      <dgm:prSet/>
      <dgm:spPr/>
    </dgm:pt>
    <dgm:pt modelId="{6F4E1B4F-B3BB-494A-9ADA-0BD5393C889A}" type="sibTrans" cxnId="{8DE50F3E-D69D-4B29-B6DF-B70B5D544A75}">
      <dgm:prSet/>
      <dgm:spPr/>
    </dgm:pt>
    <dgm:pt modelId="{9091FFF0-93C9-4F2C-BDDA-CB4850C275ED}">
      <dgm:prSet custT="1"/>
      <dgm:spPr/>
      <dgm:t>
        <a:bodyPr/>
        <a:lstStyle/>
        <a:p>
          <a:pPr algn="just"/>
          <a:r>
            <a:rPr lang="pl-PL" sz="1200" b="1" dirty="0" smtClean="0">
              <a:latin typeface="+mn-lt"/>
            </a:rPr>
            <a:t>0 </a:t>
          </a:r>
          <a:r>
            <a:rPr lang="pl-PL" sz="1200" b="1" dirty="0" err="1" smtClean="0">
              <a:latin typeface="+mn-lt"/>
            </a:rPr>
            <a:t>pkt</a:t>
          </a:r>
          <a:r>
            <a:rPr lang="pl-PL" sz="1200" b="1" dirty="0" smtClean="0">
              <a:latin typeface="+mn-lt"/>
            </a:rPr>
            <a:t>/4 </a:t>
          </a:r>
          <a:r>
            <a:rPr lang="pl-PL" sz="1200" b="1" dirty="0" err="1" smtClean="0">
              <a:latin typeface="+mn-lt"/>
            </a:rPr>
            <a:t>pkt</a:t>
          </a:r>
          <a:endParaRPr lang="pl-PL" sz="1200" b="1" dirty="0">
            <a:latin typeface="+mn-lt"/>
          </a:endParaRPr>
        </a:p>
      </dgm:t>
    </dgm:pt>
    <dgm:pt modelId="{6FDE4A1A-FB5E-4041-9DAA-EB455B8548E8}" type="parTrans" cxnId="{CF74E3E0-5A4D-4075-B989-2CFAAE895177}">
      <dgm:prSet/>
      <dgm:spPr/>
    </dgm:pt>
    <dgm:pt modelId="{D78234C3-8FCF-4098-AB50-EC56F895CFA3}" type="sibTrans" cxnId="{CF74E3E0-5A4D-4075-B989-2CFAAE895177}">
      <dgm:prSet/>
      <dgm:spPr/>
    </dgm:pt>
    <dgm:pt modelId="{D81D9580-C52D-4AFE-BCD5-083042B0DF3D}">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2262B12B-4B47-442D-9211-2225808D1E6A}" type="parTrans" cxnId="{09A1E8E5-1E87-418E-86DD-F47C67228733}">
      <dgm:prSet/>
      <dgm:spPr/>
    </dgm:pt>
    <dgm:pt modelId="{3AE7ED8A-E4B8-462A-9EBD-99BDAF66F224}" type="sibTrans" cxnId="{09A1E8E5-1E87-418E-86DD-F47C67228733}">
      <dgm:prSet/>
      <dgm:spPr/>
    </dgm:pt>
    <dgm:pt modelId="{EFF5C048-DD96-4CF5-B82A-FFEA56849BED}">
      <dgm:prSet phldrT="[Tekst]" custT="1"/>
      <dgm:spPr>
        <a:solidFill>
          <a:srgbClr val="FFC000">
            <a:alpha val="90000"/>
          </a:srgbClr>
        </a:solidFill>
        <a:ln>
          <a:solidFill>
            <a:srgbClr val="FFC000">
              <a:alpha val="90000"/>
            </a:srgbClr>
          </a:solidFill>
        </a:ln>
      </dgm:spPr>
      <dgm:t>
        <a:bodyPr/>
        <a:lstStyle/>
        <a:p>
          <a:pPr algn="just"/>
          <a:r>
            <a:rPr lang="pl-PL" sz="1200" dirty="0" smtClean="0"/>
            <a:t>Kryterium zostanie zweryfikowane na podstawie zapisów wniosku o dofinansowanie projektu.</a:t>
          </a:r>
          <a:endParaRPr lang="pl-PL" sz="1200" b="0" dirty="0">
            <a:solidFill>
              <a:schemeClr val="tx1"/>
            </a:solidFill>
          </a:endParaRPr>
        </a:p>
      </dgm:t>
    </dgm:pt>
    <dgm:pt modelId="{CF51FB16-97CF-4F8B-88BC-4FA5563C593F}" type="parTrans" cxnId="{2EDFEF37-4169-4F47-95EE-A009629C2831}">
      <dgm:prSet/>
      <dgm:spPr/>
    </dgm:pt>
    <dgm:pt modelId="{BB5C53C4-CACE-4DEF-991F-FF04A6340F66}" type="sibTrans" cxnId="{2EDFEF37-4169-4F47-95EE-A009629C2831}">
      <dgm:prSet/>
      <dgm:spPr/>
    </dgm:pt>
    <dgm:pt modelId="{8B86CBF7-BE29-4EE7-933D-5479E1576C17}">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C6DA69FC-CF4D-4E6B-AB22-F054302AD8BE}" type="parTrans" cxnId="{A377EF0D-5C94-4A8D-B04E-1605EC05B95F}">
      <dgm:prSet/>
      <dgm:spPr/>
    </dgm:pt>
    <dgm:pt modelId="{88110284-A3FF-4564-A2EC-435D3C30DC9E}" type="sibTrans" cxnId="{A377EF0D-5C94-4A8D-B04E-1605EC05B95F}">
      <dgm:prSet/>
      <dgm:spPr/>
    </dgm:pt>
    <dgm:pt modelId="{0EDEC6EA-374F-43E1-9B7A-8F4F0F3217A3}">
      <dgm:prSet phldrT="[Tekst]" custT="1"/>
      <dgm:spPr>
        <a:solidFill>
          <a:srgbClr val="FFC000">
            <a:alpha val="90000"/>
          </a:srgbClr>
        </a:solidFill>
        <a:ln>
          <a:solidFill>
            <a:srgbClr val="FFC000">
              <a:alpha val="90000"/>
            </a:srgbClr>
          </a:solidFill>
        </a:ln>
      </dgm:spPr>
      <dgm:t>
        <a:bodyPr/>
        <a:lstStyle/>
        <a:p>
          <a:pPr algn="just"/>
          <a:r>
            <a:rPr lang="pl-PL" sz="1200" b="1" dirty="0" smtClean="0">
              <a:solidFill>
                <a:schemeClr val="tx1"/>
              </a:solidFill>
            </a:rPr>
            <a:t>0 </a:t>
          </a:r>
          <a:r>
            <a:rPr lang="pl-PL" sz="1200" b="1" dirty="0" err="1" smtClean="0">
              <a:solidFill>
                <a:schemeClr val="tx1"/>
              </a:solidFill>
            </a:rPr>
            <a:t>pkt</a:t>
          </a:r>
          <a:r>
            <a:rPr lang="pl-PL" sz="1200" b="1" dirty="0" smtClean="0">
              <a:solidFill>
                <a:schemeClr val="tx1"/>
              </a:solidFill>
            </a:rPr>
            <a:t>/4 </a:t>
          </a:r>
          <a:r>
            <a:rPr lang="pl-PL" sz="1200" b="1" dirty="0" err="1" smtClean="0">
              <a:solidFill>
                <a:schemeClr val="tx1"/>
              </a:solidFill>
            </a:rPr>
            <a:t>pkt</a:t>
          </a:r>
          <a:endParaRPr lang="pl-PL" sz="1200" b="1" dirty="0">
            <a:solidFill>
              <a:schemeClr val="tx1"/>
            </a:solidFill>
          </a:endParaRPr>
        </a:p>
      </dgm:t>
    </dgm:pt>
    <dgm:pt modelId="{2EF8AC3F-804B-4281-98AE-D4DE4913549A}" type="parTrans" cxnId="{35BDE754-09AC-4F9D-9ADD-FD87AC6D4E38}">
      <dgm:prSet/>
      <dgm:spPr/>
    </dgm:pt>
    <dgm:pt modelId="{9C887AA9-0992-410E-93D7-51C72AF9E8C0}" type="sibTrans" cxnId="{35BDE754-09AC-4F9D-9ADD-FD87AC6D4E38}">
      <dgm:prSet/>
      <dgm:spPr/>
    </dgm:pt>
    <dgm:pt modelId="{DED848F0-DBC0-48E2-B74B-23D1459FA3E8}">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521A63F8-EB93-4550-A5F9-15EE0A8F1956}" type="parTrans" cxnId="{119BD93A-786D-4881-BFAB-8534148903AF}">
      <dgm:prSet/>
      <dgm:spPr/>
    </dgm:pt>
    <dgm:pt modelId="{7A6E0237-83C6-4A7C-8C6F-DFF8E60116C7}" type="sibTrans" cxnId="{119BD93A-786D-4881-BFAB-8534148903AF}">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119BD93A-786D-4881-BFAB-8534148903AF}" srcId="{9C158368-C9E0-4942-8526-5CE49BCD721C}" destId="{DED848F0-DBC0-48E2-B74B-23D1459FA3E8}" srcOrd="3" destOrd="0" parTransId="{521A63F8-EB93-4550-A5F9-15EE0A8F1956}" sibTransId="{7A6E0237-83C6-4A7C-8C6F-DFF8E60116C7}"/>
    <dgm:cxn modelId="{976A1C1E-6896-4915-B672-0808DD888A75}" srcId="{1A53B528-4B73-4476-AAA3-DA53D8694E89}" destId="{621AB93B-5B7B-404A-AAC6-82585374894E}" srcOrd="0" destOrd="0" parTransId="{4935FEB2-1035-40C5-9A3F-135B06D2ABF1}" sibTransId="{537A71C9-1429-45D8-846B-4BAE788264CA}"/>
    <dgm:cxn modelId="{04B166A0-13BC-4BC5-B160-2D436FD0FDE0}" type="presOf" srcId="{621AB93B-5B7B-404A-AAC6-82585374894E}" destId="{30A5BAFA-D867-4432-A555-078896BF780D}" srcOrd="0" destOrd="0" presId="urn:microsoft.com/office/officeart/2005/8/layout/vList5"/>
    <dgm:cxn modelId="{35BDE754-09AC-4F9D-9ADD-FD87AC6D4E38}" srcId="{9C158368-C9E0-4942-8526-5CE49BCD721C}" destId="{0EDEC6EA-374F-43E1-9B7A-8F4F0F3217A3}" srcOrd="4" destOrd="0" parTransId="{2EF8AC3F-804B-4281-98AE-D4DE4913549A}" sibTransId="{9C887AA9-0992-410E-93D7-51C72AF9E8C0}"/>
    <dgm:cxn modelId="{16F40412-7B61-4100-A02A-61C108DF073C}" type="presOf" srcId="{EFF5C048-DD96-4CF5-B82A-FFEA56849BED}" destId="{6057DA86-162F-440C-8D5E-0A6D86B8CF0F}" srcOrd="0" destOrd="2"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BFD16E04-4858-4512-93E4-5334205DB855}" type="presOf" srcId="{8B86CBF7-BE29-4EE7-933D-5479E1576C17}" destId="{6057DA86-162F-440C-8D5E-0A6D86B8CF0F}" srcOrd="0" destOrd="1" presId="urn:microsoft.com/office/officeart/2005/8/layout/vList5"/>
    <dgm:cxn modelId="{E9FAE800-3060-4674-A168-F041C86368B7}" type="presOf" srcId="{0EDEC6EA-374F-43E1-9B7A-8F4F0F3217A3}" destId="{6057DA86-162F-440C-8D5E-0A6D86B8CF0F}" srcOrd="0" destOrd="4" presId="urn:microsoft.com/office/officeart/2005/8/layout/vList5"/>
    <dgm:cxn modelId="{09A1E8E5-1E87-418E-86DD-F47C67228733}" srcId="{9C158368-C9E0-4942-8526-5CE49BCD721C}" destId="{D81D9580-C52D-4AFE-BCD5-083042B0DF3D}" srcOrd="5" destOrd="0" parTransId="{2262B12B-4B47-442D-9211-2225808D1E6A}" sibTransId="{3AE7ED8A-E4B8-462A-9EBD-99BDAF66F224}"/>
    <dgm:cxn modelId="{A377EF0D-5C94-4A8D-B04E-1605EC05B95F}" srcId="{9C158368-C9E0-4942-8526-5CE49BCD721C}" destId="{8B86CBF7-BE29-4EE7-933D-5479E1576C17}" srcOrd="1" destOrd="0" parTransId="{C6DA69FC-CF4D-4E6B-AB22-F054302AD8BE}" sibTransId="{88110284-A3FF-4564-A2EC-435D3C30DC9E}"/>
    <dgm:cxn modelId="{2EDFEF37-4169-4F47-95EE-A009629C2831}" srcId="{9C158368-C9E0-4942-8526-5CE49BCD721C}" destId="{EFF5C048-DD96-4CF5-B82A-FFEA56849BED}" srcOrd="2" destOrd="0" parTransId="{CF51FB16-97CF-4F8B-88BC-4FA5563C593F}" sibTransId="{BB5C53C4-CACE-4DEF-991F-FF04A6340F66}"/>
    <dgm:cxn modelId="{CF74E3E0-5A4D-4075-B989-2CFAAE895177}" srcId="{621AB93B-5B7B-404A-AAC6-82585374894E}" destId="{9091FFF0-93C9-4F2C-BDDA-CB4850C275ED}" srcOrd="3" destOrd="0" parTransId="{6FDE4A1A-FB5E-4041-9DAA-EB455B8548E8}" sibTransId="{D78234C3-8FCF-4098-AB50-EC56F895CFA3}"/>
    <dgm:cxn modelId="{F19E9AE4-5DF6-4BFA-9CEE-0A341F8B7189}" type="presOf" srcId="{32EE9BBF-B02B-4DE9-A826-A3930A24887B}" destId="{5DB3C171-F262-490B-B8BB-BFFA46B0586B}" srcOrd="0" destOrd="0" presId="urn:microsoft.com/office/officeart/2005/8/layout/vList5"/>
    <dgm:cxn modelId="{E88E29EA-56C9-4FD0-A065-2A497B08D8B1}"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4950FE03-4BEB-47BE-B767-23B2309BC990}" type="presOf" srcId="{DED848F0-DBC0-48E2-B74B-23D1459FA3E8}" destId="{6057DA86-162F-440C-8D5E-0A6D86B8CF0F}" srcOrd="0" destOrd="3" presId="urn:microsoft.com/office/officeart/2005/8/layout/vList5"/>
    <dgm:cxn modelId="{8DE50F3E-D69D-4B29-B6DF-B70B5D544A75}" srcId="{621AB93B-5B7B-404A-AAC6-82585374894E}" destId="{51934C17-A580-46EA-8F5C-45E7D6A2DCE7}" srcOrd="2" destOrd="0" parTransId="{53F42C79-98FF-47D0-9D8F-345E1B26E2C1}" sibTransId="{6F4E1B4F-B3BB-494A-9ADA-0BD5393C889A}"/>
    <dgm:cxn modelId="{E117E38E-DDD3-480D-A78D-8FCB154BAC0D}" srcId="{9C158368-C9E0-4942-8526-5CE49BCD721C}" destId="{DA6E603D-E34D-4EC6-B48D-740809166CA4}" srcOrd="0" destOrd="0" parTransId="{A8A154FD-2259-47AC-AD68-19EF82000962}" sibTransId="{9F49CB28-C9A9-4FC8-82B7-C5A3A7564928}"/>
    <dgm:cxn modelId="{A9D9AEFD-A81A-4C87-BE5F-AFB6F5C16F55}" type="presOf" srcId="{DA6E603D-E34D-4EC6-B48D-740809166CA4}" destId="{6057DA86-162F-440C-8D5E-0A6D86B8CF0F}" srcOrd="0" destOrd="0" presId="urn:microsoft.com/office/officeart/2005/8/layout/vList5"/>
    <dgm:cxn modelId="{7560F0E1-F090-4AE6-AD76-843D9C684456}" srcId="{621AB93B-5B7B-404A-AAC6-82585374894E}" destId="{70AE99BD-AEC8-4F04-8667-07A433CACD1C}" srcOrd="1" destOrd="0" parTransId="{D8D6D838-842F-4932-94A7-4E32F2E802ED}" sibTransId="{E016143C-EABE-43B9-986F-D8449450EEAD}"/>
    <dgm:cxn modelId="{4DBDE4D6-6A8A-45E6-9A3F-71A27A12530E}" type="presOf" srcId="{1A53B528-4B73-4476-AAA3-DA53D8694E89}" destId="{A82570EB-9047-4C30-B34C-BC41F943A042}" srcOrd="0" destOrd="0" presId="urn:microsoft.com/office/officeart/2005/8/layout/vList5"/>
    <dgm:cxn modelId="{B9FC7B53-0DFB-4706-931C-2FBFEB92B6B5}" type="presOf" srcId="{9091FFF0-93C9-4F2C-BDDA-CB4850C275ED}" destId="{5DB3C171-F262-490B-B8BB-BFFA46B0586B}" srcOrd="0" destOrd="3" presId="urn:microsoft.com/office/officeart/2005/8/layout/vList5"/>
    <dgm:cxn modelId="{CBA963DA-0A0B-4805-B31D-EFFFF4ACAE08}" type="presOf" srcId="{51934C17-A580-46EA-8F5C-45E7D6A2DCE7}" destId="{5DB3C171-F262-490B-B8BB-BFFA46B0586B}" srcOrd="0" destOrd="2" presId="urn:microsoft.com/office/officeart/2005/8/layout/vList5"/>
    <dgm:cxn modelId="{2C1D7D3E-8B68-47BE-830B-8609B0DAEAEE}" type="presOf" srcId="{D81D9580-C52D-4AFE-BCD5-083042B0DF3D}" destId="{6057DA86-162F-440C-8D5E-0A6D86B8CF0F}" srcOrd="0" destOrd="5" presId="urn:microsoft.com/office/officeart/2005/8/layout/vList5"/>
    <dgm:cxn modelId="{7FBD7122-DF2C-4D0A-81F7-7AB604FED38F}" type="presOf" srcId="{70AE99BD-AEC8-4F04-8667-07A433CACD1C}" destId="{5DB3C171-F262-490B-B8BB-BFFA46B0586B}" srcOrd="0" destOrd="1" presId="urn:microsoft.com/office/officeart/2005/8/layout/vList5"/>
    <dgm:cxn modelId="{3C1C768D-A9E7-4991-9EB8-4F1142ECEA1B}" type="presParOf" srcId="{A82570EB-9047-4C30-B34C-BC41F943A042}" destId="{74CEAA77-1A9F-4EE7-8009-B36DC94847D6}" srcOrd="0" destOrd="0" presId="urn:microsoft.com/office/officeart/2005/8/layout/vList5"/>
    <dgm:cxn modelId="{75145D9D-F25C-433C-9452-38D85FB03CF9}" type="presParOf" srcId="{74CEAA77-1A9F-4EE7-8009-B36DC94847D6}" destId="{30A5BAFA-D867-4432-A555-078896BF780D}" srcOrd="0" destOrd="0" presId="urn:microsoft.com/office/officeart/2005/8/layout/vList5"/>
    <dgm:cxn modelId="{A6788857-46EA-44CC-83BD-19502D478D2B}" type="presParOf" srcId="{74CEAA77-1A9F-4EE7-8009-B36DC94847D6}" destId="{5DB3C171-F262-490B-B8BB-BFFA46B0586B}" srcOrd="1" destOrd="0" presId="urn:microsoft.com/office/officeart/2005/8/layout/vList5"/>
    <dgm:cxn modelId="{961F8A42-B158-41D4-8DB7-8C8A89E98714}" type="presParOf" srcId="{A82570EB-9047-4C30-B34C-BC41F943A042}" destId="{21203062-3061-4CFA-A1DC-A3C8D1B70C6A}" srcOrd="1" destOrd="0" presId="urn:microsoft.com/office/officeart/2005/8/layout/vList5"/>
    <dgm:cxn modelId="{9A2F300A-C5DA-4156-8E1D-3F0F58DE5BF3}" type="presParOf" srcId="{A82570EB-9047-4C30-B34C-BC41F943A042}" destId="{AAC7EB03-0D34-4E53-AA54-FF39894E56F4}" srcOrd="2" destOrd="0" presId="urn:microsoft.com/office/officeart/2005/8/layout/vList5"/>
    <dgm:cxn modelId="{12E076B5-4DF6-4B0A-A001-0CE34A5C873F}" type="presParOf" srcId="{AAC7EB03-0D34-4E53-AA54-FF39894E56F4}" destId="{EC26B3CA-5F55-4ED6-AEA1-83422FEC2FA3}" srcOrd="0" destOrd="0" presId="urn:microsoft.com/office/officeart/2005/8/layout/vList5"/>
    <dgm:cxn modelId="{4967F050-73C8-48C8-B2C8-0B44A909BF8C}"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3. Kryterium formy wsparcia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dirty="0" smtClean="0"/>
            <a:t>Czy we wniosku o dofinansowanie projektu zaplanowano wykraczające poza ramy podstawy programowej wsparcie </a:t>
          </a:r>
          <a:br>
            <a:rPr lang="pl-PL" sz="1200" dirty="0" smtClean="0"/>
          </a:br>
          <a:r>
            <a:rPr lang="pl-PL" sz="1200" dirty="0" smtClean="0"/>
            <a:t>w zakresie rozwijania kompetencji kluczowych niezbędnych na rynku pracy oraz właściwych postaw/umiejętności (kreatywności, innowacyjności oraz pracy zespołowej)?</a:t>
          </a:r>
          <a:endParaRPr lang="pl-PL" sz="12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4. Kryterium formy wsparcia</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t>Czy we wniosku o dofinansowanie projektu zaplanowano wydatki i/lub działania związane z upowszechnieniem wychowania przedszkolnego wśród dzieci z </a:t>
          </a:r>
          <a:r>
            <a:rPr lang="pl-PL" sz="1200" dirty="0" err="1" smtClean="0"/>
            <a:t>niepełnosprawnościami</a:t>
          </a:r>
          <a:r>
            <a:rPr lang="pl-PL" sz="1200" dirty="0" smtClean="0"/>
            <a:t>?</a:t>
          </a:r>
          <a:endParaRPr lang="pl-PL" sz="12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D81D9580-C52D-4AFE-BCD5-083042B0DF3D}">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2262B12B-4B47-442D-9211-2225808D1E6A}" type="parTrans" cxnId="{09A1E8E5-1E87-418E-86DD-F47C67228733}">
      <dgm:prSet/>
      <dgm:spPr/>
    </dgm:pt>
    <dgm:pt modelId="{3AE7ED8A-E4B8-462A-9EBD-99BDAF66F224}" type="sibTrans" cxnId="{09A1E8E5-1E87-418E-86DD-F47C67228733}">
      <dgm:prSet/>
      <dgm:spPr/>
    </dgm:pt>
    <dgm:pt modelId="{4420D6A3-E709-4FCC-BB3D-F29CE1C81B53}">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latin typeface="+mn-lt"/>
            </a:rPr>
            <a:t>0 </a:t>
          </a:r>
          <a:r>
            <a:rPr lang="pl-PL" sz="1200" b="1" dirty="0" err="1" smtClean="0">
              <a:latin typeface="+mn-lt"/>
            </a:rPr>
            <a:t>pkt</a:t>
          </a:r>
          <a:r>
            <a:rPr lang="pl-PL" sz="1200" b="1" dirty="0" smtClean="0">
              <a:latin typeface="+mn-lt"/>
            </a:rPr>
            <a:t>/6 </a:t>
          </a:r>
          <a:r>
            <a:rPr lang="pl-PL" sz="1200" b="1" dirty="0" err="1" smtClean="0">
              <a:latin typeface="+mn-lt"/>
            </a:rPr>
            <a:t>pkt</a:t>
          </a:r>
          <a:endParaRPr lang="pl-PL" sz="1200" b="1" dirty="0">
            <a:latin typeface="+mn-lt"/>
          </a:endParaRPr>
        </a:p>
      </dgm:t>
    </dgm:pt>
    <dgm:pt modelId="{5E5E6E40-BE63-461D-99D2-B6F75F2F6EBE}" type="parTrans" cxnId="{4C0E816A-3C62-4FC7-887B-E60442E62323}">
      <dgm:prSet/>
      <dgm:spPr/>
    </dgm:pt>
    <dgm:pt modelId="{240CE605-AC4B-4202-877B-A51E2AFB08A3}" type="sibTrans" cxnId="{4C0E816A-3C62-4FC7-887B-E60442E62323}">
      <dgm:prSet/>
      <dgm:spPr/>
    </dgm:pt>
    <dgm:pt modelId="{23C8EEC9-C6DE-4E30-85D4-51D180C0A66C}">
      <dgm:prSet phldrT="[Tekst]" custT="1"/>
      <dgm:spPr>
        <a:solidFill>
          <a:srgbClr val="FFC000">
            <a:alpha val="90000"/>
          </a:srgbClr>
        </a:solidFill>
        <a:ln>
          <a:solidFill>
            <a:srgbClr val="FFC000">
              <a:alpha val="90000"/>
            </a:srgbClr>
          </a:solidFill>
        </a:ln>
      </dgm:spPr>
      <dgm:t>
        <a:bodyPr/>
        <a:lstStyle/>
        <a:p>
          <a:pPr algn="just"/>
          <a:r>
            <a:rPr lang="pl-PL" sz="1200" b="1" dirty="0" smtClean="0">
              <a:solidFill>
                <a:schemeClr val="tx1"/>
              </a:solidFill>
            </a:rPr>
            <a:t>0 </a:t>
          </a:r>
          <a:r>
            <a:rPr lang="pl-PL" sz="1200" b="1" dirty="0" err="1" smtClean="0">
              <a:solidFill>
                <a:schemeClr val="tx1"/>
              </a:solidFill>
            </a:rPr>
            <a:t>pkt</a:t>
          </a:r>
          <a:r>
            <a:rPr lang="pl-PL" sz="1200" b="1" dirty="0" smtClean="0">
              <a:solidFill>
                <a:schemeClr val="tx1"/>
              </a:solidFill>
            </a:rPr>
            <a:t>/4 </a:t>
          </a:r>
          <a:r>
            <a:rPr lang="pl-PL" sz="1200" b="1" dirty="0" err="1" smtClean="0">
              <a:solidFill>
                <a:schemeClr val="tx1"/>
              </a:solidFill>
            </a:rPr>
            <a:t>pkt</a:t>
          </a:r>
          <a:endParaRPr lang="pl-PL" sz="1200" b="1" dirty="0">
            <a:solidFill>
              <a:schemeClr val="tx1"/>
            </a:solidFill>
          </a:endParaRPr>
        </a:p>
      </dgm:t>
    </dgm:pt>
    <dgm:pt modelId="{542B43EA-79FD-4B6E-815D-8B2A88512D8A}" type="parTrans" cxnId="{650FF948-2C90-49F9-B147-CD414E675198}">
      <dgm:prSet/>
      <dgm:spPr/>
    </dgm:pt>
    <dgm:pt modelId="{31A6CD34-1940-4EC4-A2D6-7A7DD9759458}" type="sibTrans" cxnId="{650FF948-2C90-49F9-B147-CD414E675198}">
      <dgm:prSet/>
      <dgm:spPr/>
    </dgm:pt>
    <dgm:pt modelId="{4E522B85-80BA-4170-9DD2-9C7D537E661F}">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t>Kryterium zostanie zweryfikowane na podstawie zapisów wniosku o dofinansowanie projektu.</a:t>
          </a:r>
          <a:endParaRPr lang="pl-PL" sz="1200" b="0" dirty="0">
            <a:latin typeface="+mn-lt"/>
          </a:endParaRPr>
        </a:p>
      </dgm:t>
    </dgm:pt>
    <dgm:pt modelId="{020CA1DA-2B31-4479-8386-13127FAB0139}" type="parTrans" cxnId="{76D99D28-25ED-47C4-BE7D-25B3AA653175}">
      <dgm:prSet/>
      <dgm:spPr/>
    </dgm:pt>
    <dgm:pt modelId="{C9EA4C94-B129-4DF3-83C1-A7F8209932AA}" type="sibTrans" cxnId="{76D99D28-25ED-47C4-BE7D-25B3AA653175}">
      <dgm:prSet/>
      <dgm:spPr/>
    </dgm:pt>
    <dgm:pt modelId="{B85B9F19-6C03-48ED-A616-1701B72D6E7E}">
      <dgm:prSet phldrT="[Tekst]" custT="1"/>
      <dgm:spPr>
        <a:solidFill>
          <a:srgbClr val="FFC000">
            <a:alpha val="90000"/>
          </a:srgbClr>
        </a:solidFill>
        <a:ln>
          <a:solidFill>
            <a:srgbClr val="FFC000">
              <a:alpha val="90000"/>
            </a:srgbClr>
          </a:solidFill>
        </a:ln>
      </dgm:spPr>
      <dgm:t>
        <a:bodyPr/>
        <a:lstStyle/>
        <a:p>
          <a:pPr algn="just"/>
          <a:r>
            <a:rPr lang="pl-PL" sz="1200" dirty="0" smtClean="0"/>
            <a:t>Kryterium zostanie zweryfikowane na podstawie zapisów wniosku o dofinansowanie projektu.</a:t>
          </a:r>
          <a:endParaRPr lang="pl-PL" sz="1200" b="0" dirty="0">
            <a:solidFill>
              <a:schemeClr val="tx1"/>
            </a:solidFill>
          </a:endParaRPr>
        </a:p>
      </dgm:t>
    </dgm:pt>
    <dgm:pt modelId="{A8C83EDD-A042-44FA-8BC0-D874C41DEF06}" type="parTrans" cxnId="{D5953A22-CFAB-4348-9288-93343FF8B621}">
      <dgm:prSet/>
      <dgm:spPr/>
    </dgm:pt>
    <dgm:pt modelId="{23863248-90FC-47FA-83E9-0EAC6DAEF5ED}" type="sibTrans" cxnId="{D5953A22-CFAB-4348-9288-93343FF8B621}">
      <dgm:prSet/>
      <dgm:spPr/>
    </dgm:pt>
    <dgm:pt modelId="{95C32673-791F-4AB4-AF5F-9005455F9717}">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C8D8E246-6A70-4DBD-B93C-6129DAF144F2}" type="parTrans" cxnId="{5DE00CF6-CFC5-43FD-9EC2-BADA74D0EFED}">
      <dgm:prSet/>
      <dgm:spPr/>
    </dgm:pt>
    <dgm:pt modelId="{221CD266-0BD5-448E-B6D6-45EEE1BA5FDF}" type="sibTrans" cxnId="{5DE00CF6-CFC5-43FD-9EC2-BADA74D0EFED}">
      <dgm:prSet/>
      <dgm:spPr/>
    </dgm:pt>
    <dgm:pt modelId="{6D830604-2FD8-4A27-B9A0-D032E3FF822C}">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9BB63882-1586-43BA-B085-6F26D4DFC2B5}" type="parTrans" cxnId="{B93F855F-FBBC-4908-8D33-A06E15491C03}">
      <dgm:prSet/>
      <dgm:spPr/>
    </dgm:pt>
    <dgm:pt modelId="{05F7AD94-E46B-451E-A366-8FC42714164C}" type="sibTrans" cxnId="{B93F855F-FBBC-4908-8D33-A06E15491C03}">
      <dgm:prSet/>
      <dgm:spPr/>
    </dgm:pt>
    <dgm:pt modelId="{10DEACE9-7BF1-4AD4-ADEE-99140DBDF72D}">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195A0697-5782-46C6-9E98-E47DBB4170CD}" type="parTrans" cxnId="{30B03BE6-6029-4EE8-A4BF-CDD2D8DDBE01}">
      <dgm:prSet/>
      <dgm:spPr/>
    </dgm:pt>
    <dgm:pt modelId="{08BF578D-6FF1-44BB-9C27-853186A74FF6}" type="sibTrans" cxnId="{30B03BE6-6029-4EE8-A4BF-CDD2D8DDBE01}">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DFB9AEB1-412A-4C16-A37E-AD2CDA6B3FCB}" type="presOf" srcId="{9C158368-C9E0-4942-8526-5CE49BCD721C}" destId="{EC26B3CA-5F55-4ED6-AEA1-83422FEC2FA3}" srcOrd="0" destOrd="0" presId="urn:microsoft.com/office/officeart/2005/8/layout/vList5"/>
    <dgm:cxn modelId="{30B03BE6-6029-4EE8-A4BF-CDD2D8DDBE01}" srcId="{9C158368-C9E0-4942-8526-5CE49BCD721C}" destId="{10DEACE9-7BF1-4AD4-ADEE-99140DBDF72D}" srcOrd="0" destOrd="0" parTransId="{195A0697-5782-46C6-9E98-E47DBB4170CD}" sibTransId="{08BF578D-6FF1-44BB-9C27-853186A74FF6}"/>
    <dgm:cxn modelId="{D537C664-692D-490B-B13F-D5869CE34601}" type="presOf" srcId="{10DEACE9-7BF1-4AD4-ADEE-99140DBDF72D}" destId="{6057DA86-162F-440C-8D5E-0A6D86B8CF0F}" srcOrd="0" destOrd="0" presId="urn:microsoft.com/office/officeart/2005/8/layout/vList5"/>
    <dgm:cxn modelId="{FF433A79-77DF-4A4A-871A-6C0169553599}" type="presOf" srcId="{B85B9F19-6C03-48ED-A616-1701B72D6E7E}" destId="{6057DA86-162F-440C-8D5E-0A6D86B8CF0F}" srcOrd="0" destOrd="3"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AF494DCB-DB59-4EA7-8DFD-41567BFA8ABE}" type="presOf" srcId="{D81D9580-C52D-4AFE-BCD5-083042B0DF3D}" destId="{6057DA86-162F-440C-8D5E-0A6D86B8CF0F}" srcOrd="0" destOrd="6"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6E0DC300-CCDF-403A-BF7B-2A7B16D4A581}" type="presOf" srcId="{95C32673-791F-4AB4-AF5F-9005455F9717}" destId="{6057DA86-162F-440C-8D5E-0A6D86B8CF0F}" srcOrd="0" destOrd="2" presId="urn:microsoft.com/office/officeart/2005/8/layout/vList5"/>
    <dgm:cxn modelId="{8EFC8E93-CE90-4D3D-9C32-0817DE6AF922}" type="presOf" srcId="{DA6E603D-E34D-4EC6-B48D-740809166CA4}" destId="{6057DA86-162F-440C-8D5E-0A6D86B8CF0F}" srcOrd="0" destOrd="1" presId="urn:microsoft.com/office/officeart/2005/8/layout/vList5"/>
    <dgm:cxn modelId="{F3B7C64A-4ACE-4FF4-88C3-792F37056588}" type="presOf" srcId="{32EE9BBF-B02B-4DE9-A826-A3930A24887B}" destId="{5DB3C171-F262-490B-B8BB-BFFA46B0586B}" srcOrd="0" destOrd="0" presId="urn:microsoft.com/office/officeart/2005/8/layout/vList5"/>
    <dgm:cxn modelId="{3B98BE84-8045-4860-B821-1258910B9C47}" type="presOf" srcId="{6D830604-2FD8-4A27-B9A0-D032E3FF822C}" destId="{6057DA86-162F-440C-8D5E-0A6D86B8CF0F}" srcOrd="0" destOrd="4" presId="urn:microsoft.com/office/officeart/2005/8/layout/vList5"/>
    <dgm:cxn modelId="{09A1E8E5-1E87-418E-86DD-F47C67228733}" srcId="{9C158368-C9E0-4942-8526-5CE49BCD721C}" destId="{D81D9580-C52D-4AFE-BCD5-083042B0DF3D}" srcOrd="6" destOrd="0" parTransId="{2262B12B-4B47-442D-9211-2225808D1E6A}" sibTransId="{3AE7ED8A-E4B8-462A-9EBD-99BDAF66F224}"/>
    <dgm:cxn modelId="{650FF948-2C90-49F9-B147-CD414E675198}" srcId="{9C158368-C9E0-4942-8526-5CE49BCD721C}" destId="{23C8EEC9-C6DE-4E30-85D4-51D180C0A66C}" srcOrd="5" destOrd="0" parTransId="{542B43EA-79FD-4B6E-815D-8B2A88512D8A}" sibTransId="{31A6CD34-1940-4EC4-A2D6-7A7DD9759458}"/>
    <dgm:cxn modelId="{D5953A22-CFAB-4348-9288-93343FF8B621}" srcId="{9C158368-C9E0-4942-8526-5CE49BCD721C}" destId="{B85B9F19-6C03-48ED-A616-1701B72D6E7E}" srcOrd="3" destOrd="0" parTransId="{A8C83EDD-A042-44FA-8BC0-D874C41DEF06}" sibTransId="{23863248-90FC-47FA-83E9-0EAC6DAEF5ED}"/>
    <dgm:cxn modelId="{5DE00CF6-CFC5-43FD-9EC2-BADA74D0EFED}" srcId="{9C158368-C9E0-4942-8526-5CE49BCD721C}" destId="{95C32673-791F-4AB4-AF5F-9005455F9717}" srcOrd="2" destOrd="0" parTransId="{C8D8E246-6A70-4DBD-B93C-6129DAF144F2}" sibTransId="{221CD266-0BD5-448E-B6D6-45EEE1BA5FDF}"/>
    <dgm:cxn modelId="{76D99D28-25ED-47C4-BE7D-25B3AA653175}" srcId="{621AB93B-5B7B-404A-AAC6-82585374894E}" destId="{4E522B85-80BA-4170-9DD2-9C7D537E661F}" srcOrd="1" destOrd="0" parTransId="{020CA1DA-2B31-4479-8386-13127FAB0139}" sibTransId="{C9EA4C94-B129-4DF3-83C1-A7F8209932AA}"/>
    <dgm:cxn modelId="{831FFD2F-3363-41B1-8C35-CDF2BD2170BA}" type="presOf" srcId="{4E522B85-80BA-4170-9DD2-9C7D537E661F}" destId="{5DB3C171-F262-490B-B8BB-BFFA46B0586B}"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EF1833B3-26CD-42B2-81C3-ECE5F88EF54F}" type="presOf" srcId="{4420D6A3-E709-4FCC-BB3D-F29CE1C81B53}" destId="{5DB3C171-F262-490B-B8BB-BFFA46B0586B}" srcOrd="0" destOrd="2" presId="urn:microsoft.com/office/officeart/2005/8/layout/vList5"/>
    <dgm:cxn modelId="{B93F855F-FBBC-4908-8D33-A06E15491C03}" srcId="{9C158368-C9E0-4942-8526-5CE49BCD721C}" destId="{6D830604-2FD8-4A27-B9A0-D032E3FF822C}" srcOrd="4" destOrd="0" parTransId="{9BB63882-1586-43BA-B085-6F26D4DFC2B5}" sibTransId="{05F7AD94-E46B-451E-A366-8FC42714164C}"/>
    <dgm:cxn modelId="{AF16685F-2B62-4452-965B-4521EE6EFD76}" type="presOf" srcId="{23C8EEC9-C6DE-4E30-85D4-51D180C0A66C}" destId="{6057DA86-162F-440C-8D5E-0A6D86B8CF0F}" srcOrd="0" destOrd="5" presId="urn:microsoft.com/office/officeart/2005/8/layout/vList5"/>
    <dgm:cxn modelId="{E117E38E-DDD3-480D-A78D-8FCB154BAC0D}" srcId="{9C158368-C9E0-4942-8526-5CE49BCD721C}" destId="{DA6E603D-E34D-4EC6-B48D-740809166CA4}" srcOrd="1" destOrd="0" parTransId="{A8A154FD-2259-47AC-AD68-19EF82000962}" sibTransId="{9F49CB28-C9A9-4FC8-82B7-C5A3A7564928}"/>
    <dgm:cxn modelId="{4C0E816A-3C62-4FC7-887B-E60442E62323}" srcId="{621AB93B-5B7B-404A-AAC6-82585374894E}" destId="{4420D6A3-E709-4FCC-BB3D-F29CE1C81B53}" srcOrd="2" destOrd="0" parTransId="{5E5E6E40-BE63-461D-99D2-B6F75F2F6EBE}" sibTransId="{240CE605-AC4B-4202-877B-A51E2AFB08A3}"/>
    <dgm:cxn modelId="{9FC51DD7-BF31-47E2-B542-0C386CBECB29}" type="presOf" srcId="{1A53B528-4B73-4476-AAA3-DA53D8694E89}" destId="{A82570EB-9047-4C30-B34C-BC41F943A042}" srcOrd="0" destOrd="0" presId="urn:microsoft.com/office/officeart/2005/8/layout/vList5"/>
    <dgm:cxn modelId="{C38D440E-2539-4295-8496-6A439C26C9E8}" type="presOf" srcId="{621AB93B-5B7B-404A-AAC6-82585374894E}" destId="{30A5BAFA-D867-4432-A555-078896BF780D}" srcOrd="0" destOrd="0" presId="urn:microsoft.com/office/officeart/2005/8/layout/vList5"/>
    <dgm:cxn modelId="{DB192ED1-F4BD-411D-9194-78C9F9D9669A}" type="presParOf" srcId="{A82570EB-9047-4C30-B34C-BC41F943A042}" destId="{74CEAA77-1A9F-4EE7-8009-B36DC94847D6}" srcOrd="0" destOrd="0" presId="urn:microsoft.com/office/officeart/2005/8/layout/vList5"/>
    <dgm:cxn modelId="{F9EF0833-E504-4FA9-97CD-7BEEEE986F02}" type="presParOf" srcId="{74CEAA77-1A9F-4EE7-8009-B36DC94847D6}" destId="{30A5BAFA-D867-4432-A555-078896BF780D}" srcOrd="0" destOrd="0" presId="urn:microsoft.com/office/officeart/2005/8/layout/vList5"/>
    <dgm:cxn modelId="{8EF8B291-CAAD-4F1C-8C8C-0F6E5ABF71FC}" type="presParOf" srcId="{74CEAA77-1A9F-4EE7-8009-B36DC94847D6}" destId="{5DB3C171-F262-490B-B8BB-BFFA46B0586B}" srcOrd="1" destOrd="0" presId="urn:microsoft.com/office/officeart/2005/8/layout/vList5"/>
    <dgm:cxn modelId="{1E0F39D5-7AC1-4AD6-9D89-9A170DFDA867}" type="presParOf" srcId="{A82570EB-9047-4C30-B34C-BC41F943A042}" destId="{21203062-3061-4CFA-A1DC-A3C8D1B70C6A}" srcOrd="1" destOrd="0" presId="urn:microsoft.com/office/officeart/2005/8/layout/vList5"/>
    <dgm:cxn modelId="{07919C8F-52B6-4B9B-B79C-94C40F15BE95}" type="presParOf" srcId="{A82570EB-9047-4C30-B34C-BC41F943A042}" destId="{AAC7EB03-0D34-4E53-AA54-FF39894E56F4}" srcOrd="2" destOrd="0" presId="urn:microsoft.com/office/officeart/2005/8/layout/vList5"/>
    <dgm:cxn modelId="{E07BDDE5-2EEA-41B8-AE4C-4C1C4B845985}" type="presParOf" srcId="{AAC7EB03-0D34-4E53-AA54-FF39894E56F4}" destId="{EC26B3CA-5F55-4ED6-AEA1-83422FEC2FA3}" srcOrd="0" destOrd="0" presId="urn:microsoft.com/office/officeart/2005/8/layout/vList5"/>
    <dgm:cxn modelId="{6F26C810-C51C-4E0B-82A2-FD0105727ACD}"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5. Kryterium formy wsparcia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dirty="0" smtClean="0"/>
            <a:t>Czy we wniosku o dofinansowanie projektu przewidziano działania z zakresu poprawy kompetencji nauczycieli i pracowników pedagogicznych ośrodków wychowania przedszkolnego w zakresie pedagogiki specjalnej w celu wyrównywania szans edukacyjnych dzieci o specjalnych potrzebach edukacyjnych, w tym dzieci z </a:t>
          </a:r>
          <a:r>
            <a:rPr lang="pl-PL" sz="1200" dirty="0" err="1" smtClean="0"/>
            <a:t>niepełnosprawnościami</a:t>
          </a:r>
          <a:r>
            <a:rPr lang="pl-PL" sz="1200" dirty="0" smtClean="0"/>
            <a:t>?</a:t>
          </a:r>
          <a:endParaRPr lang="pl-PL" sz="12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6. Kryterium formy wsparcia</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t>Czy w ramach projektu przewidziano wykorzystanie rezultatów innych projektów finansowanych z </a:t>
          </a:r>
          <a:r>
            <a:rPr lang="pl-PL" sz="1200" dirty="0" err="1" smtClean="0"/>
            <a:t>funduszy</a:t>
          </a:r>
          <a:r>
            <a:rPr lang="pl-PL" sz="1200" dirty="0" smtClean="0"/>
            <a:t> strukturalnych?</a:t>
          </a:r>
          <a:endParaRPr lang="pl-PL" sz="12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D81D9580-C52D-4AFE-BCD5-083042B0DF3D}">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2262B12B-4B47-442D-9211-2225808D1E6A}" type="parTrans" cxnId="{09A1E8E5-1E87-418E-86DD-F47C67228733}">
      <dgm:prSet/>
      <dgm:spPr/>
    </dgm:pt>
    <dgm:pt modelId="{3AE7ED8A-E4B8-462A-9EBD-99BDAF66F224}" type="sibTrans" cxnId="{09A1E8E5-1E87-418E-86DD-F47C67228733}">
      <dgm:prSet/>
      <dgm:spPr/>
    </dgm:pt>
    <dgm:pt modelId="{4420D6A3-E709-4FCC-BB3D-F29CE1C81B53}">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latin typeface="+mn-lt"/>
            </a:rPr>
            <a:t>0 </a:t>
          </a:r>
          <a:r>
            <a:rPr lang="pl-PL" sz="1200" b="1" dirty="0" err="1" smtClean="0">
              <a:latin typeface="+mn-lt"/>
            </a:rPr>
            <a:t>pkt</a:t>
          </a:r>
          <a:r>
            <a:rPr lang="pl-PL" sz="1200" b="1" dirty="0" smtClean="0">
              <a:latin typeface="+mn-lt"/>
            </a:rPr>
            <a:t>/6 </a:t>
          </a:r>
          <a:r>
            <a:rPr lang="pl-PL" sz="1200" b="1" dirty="0" err="1" smtClean="0">
              <a:latin typeface="+mn-lt"/>
            </a:rPr>
            <a:t>pkt</a:t>
          </a:r>
          <a:endParaRPr lang="pl-PL" sz="1200" b="1" dirty="0">
            <a:latin typeface="+mn-lt"/>
          </a:endParaRPr>
        </a:p>
      </dgm:t>
    </dgm:pt>
    <dgm:pt modelId="{5E5E6E40-BE63-461D-99D2-B6F75F2F6EBE}" type="parTrans" cxnId="{4C0E816A-3C62-4FC7-887B-E60442E62323}">
      <dgm:prSet/>
      <dgm:spPr/>
    </dgm:pt>
    <dgm:pt modelId="{240CE605-AC4B-4202-877B-A51E2AFB08A3}" type="sibTrans" cxnId="{4C0E816A-3C62-4FC7-887B-E60442E62323}">
      <dgm:prSet/>
      <dgm:spPr/>
    </dgm:pt>
    <dgm:pt modelId="{23C8EEC9-C6DE-4E30-85D4-51D180C0A66C}">
      <dgm:prSet phldrT="[Tekst]" custT="1"/>
      <dgm:spPr>
        <a:solidFill>
          <a:srgbClr val="FFC000">
            <a:alpha val="90000"/>
          </a:srgbClr>
        </a:solidFill>
        <a:ln>
          <a:solidFill>
            <a:srgbClr val="FFC000">
              <a:alpha val="90000"/>
            </a:srgbClr>
          </a:solidFill>
        </a:ln>
      </dgm:spPr>
      <dgm:t>
        <a:bodyPr/>
        <a:lstStyle/>
        <a:p>
          <a:pPr algn="just"/>
          <a:r>
            <a:rPr lang="pl-PL" sz="1200" b="1" dirty="0" smtClean="0">
              <a:solidFill>
                <a:schemeClr val="tx1"/>
              </a:solidFill>
            </a:rPr>
            <a:t>0 </a:t>
          </a:r>
          <a:r>
            <a:rPr lang="pl-PL" sz="1200" b="1" dirty="0" err="1" smtClean="0">
              <a:solidFill>
                <a:schemeClr val="tx1"/>
              </a:solidFill>
            </a:rPr>
            <a:t>pkt</a:t>
          </a:r>
          <a:r>
            <a:rPr lang="pl-PL" sz="1200" b="1" dirty="0" smtClean="0">
              <a:solidFill>
                <a:schemeClr val="tx1"/>
              </a:solidFill>
            </a:rPr>
            <a:t>/3 </a:t>
          </a:r>
          <a:r>
            <a:rPr lang="pl-PL" sz="1200" b="1" dirty="0" err="1" smtClean="0">
              <a:solidFill>
                <a:schemeClr val="tx1"/>
              </a:solidFill>
            </a:rPr>
            <a:t>pkt</a:t>
          </a:r>
          <a:endParaRPr lang="pl-PL" sz="1200" b="1" dirty="0">
            <a:solidFill>
              <a:schemeClr val="tx1"/>
            </a:solidFill>
          </a:endParaRPr>
        </a:p>
      </dgm:t>
    </dgm:pt>
    <dgm:pt modelId="{542B43EA-79FD-4B6E-815D-8B2A88512D8A}" type="parTrans" cxnId="{650FF948-2C90-49F9-B147-CD414E675198}">
      <dgm:prSet/>
      <dgm:spPr/>
    </dgm:pt>
    <dgm:pt modelId="{31A6CD34-1940-4EC4-A2D6-7A7DD9759458}" type="sibTrans" cxnId="{650FF948-2C90-49F9-B147-CD414E675198}">
      <dgm:prSet/>
      <dgm:spPr/>
    </dgm:pt>
    <dgm:pt modelId="{52A7B667-A469-46DC-B8F7-D2149F495813}">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t>Kryterium zostanie zweryfikowane na podstawie zapisów wniosku o dofinansowanie projektu.</a:t>
          </a:r>
          <a:endParaRPr lang="pl-PL" sz="1200" b="0" dirty="0">
            <a:latin typeface="+mn-lt"/>
          </a:endParaRPr>
        </a:p>
      </dgm:t>
    </dgm:pt>
    <dgm:pt modelId="{DA7F8069-7694-47EF-A079-219A07662266}" type="parTrans" cxnId="{B2630676-E60B-44A3-9ABC-D1D03FF2BDF0}">
      <dgm:prSet/>
      <dgm:spPr/>
    </dgm:pt>
    <dgm:pt modelId="{E9011E3B-8E03-40BB-92B0-11174F7D24FD}" type="sibTrans" cxnId="{B2630676-E60B-44A3-9ABC-D1D03FF2BDF0}">
      <dgm:prSet/>
      <dgm:spPr/>
    </dgm:pt>
    <dgm:pt modelId="{F406001E-C780-4CA2-87BD-245BF1AE0EF9}">
      <dgm:prSet phldrT="[Tekst]" custT="1"/>
      <dgm:spPr>
        <a:solidFill>
          <a:srgbClr val="FFC000">
            <a:alpha val="90000"/>
          </a:srgbClr>
        </a:solidFill>
        <a:ln>
          <a:solidFill>
            <a:srgbClr val="FFC000">
              <a:alpha val="90000"/>
            </a:srgbClr>
          </a:solidFill>
        </a:ln>
      </dgm:spPr>
      <dgm:t>
        <a:bodyPr/>
        <a:lstStyle/>
        <a:p>
          <a:pPr algn="just"/>
          <a:r>
            <a:rPr lang="pl-PL" sz="1200" dirty="0" smtClean="0"/>
            <a:t>Kryterium zostanie zweryfikowane na podstawie zapisów wniosku o dofinansowanie projektu.</a:t>
          </a:r>
          <a:endParaRPr lang="pl-PL" sz="1200" b="0" dirty="0">
            <a:solidFill>
              <a:schemeClr val="tx1"/>
            </a:solidFill>
          </a:endParaRPr>
        </a:p>
      </dgm:t>
    </dgm:pt>
    <dgm:pt modelId="{77EFBF89-5D1E-43FA-BEC8-612E23A14D52}" type="parTrans" cxnId="{E3EC30BD-B728-4E54-B4EA-475760595597}">
      <dgm:prSet/>
      <dgm:spPr/>
    </dgm:pt>
    <dgm:pt modelId="{68A11E8F-C64A-4A14-A6CE-CD2D181EDBFC}" type="sibTrans" cxnId="{E3EC30BD-B728-4E54-B4EA-475760595597}">
      <dgm:prSet/>
      <dgm:spPr/>
    </dgm:pt>
    <dgm:pt modelId="{396A8FC5-2926-4C10-AC40-9D721A95058F}">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EF34A14F-6B34-4885-913F-E33B4AAE7D06}" type="parTrans" cxnId="{A21914BA-ACC8-4DA4-A69D-8E2BA53146A6}">
      <dgm:prSet/>
      <dgm:spPr/>
    </dgm:pt>
    <dgm:pt modelId="{1BC0C402-EFC4-4E29-B297-F8D513667F1F}" type="sibTrans" cxnId="{A21914BA-ACC8-4DA4-A69D-8E2BA53146A6}">
      <dgm:prSet/>
      <dgm:spPr/>
    </dgm:pt>
    <dgm:pt modelId="{5D0A5300-5C1F-4618-8887-35DA3772E68F}">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4E921747-5A4E-473E-B624-2052CF5C9489}" type="parTrans" cxnId="{07BE7113-033F-4208-A196-0531A6D9FDC4}">
      <dgm:prSet/>
      <dgm:spPr/>
    </dgm:pt>
    <dgm:pt modelId="{40BF1186-B03F-4D56-9F3A-76488139FE0A}" type="sibTrans" cxnId="{07BE7113-033F-4208-A196-0531A6D9FDC4}">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976A1C1E-6896-4915-B672-0808DD888A75}" srcId="{1A53B528-4B73-4476-AAA3-DA53D8694E89}" destId="{621AB93B-5B7B-404A-AAC6-82585374894E}" srcOrd="0" destOrd="0" parTransId="{4935FEB2-1035-40C5-9A3F-135B06D2ABF1}" sibTransId="{537A71C9-1429-45D8-846B-4BAE788264CA}"/>
    <dgm:cxn modelId="{60AFD2BA-4CEF-40B6-AD3E-881D13FD17A8}" type="presOf" srcId="{32EE9BBF-B02B-4DE9-A826-A3930A24887B}" destId="{5DB3C171-F262-490B-B8BB-BFFA46B0586B}" srcOrd="0" destOrd="0" presId="urn:microsoft.com/office/officeart/2005/8/layout/vList5"/>
    <dgm:cxn modelId="{4D6D133F-4F6A-431C-B1EB-98A206C0AB33}" type="presOf" srcId="{9C158368-C9E0-4942-8526-5CE49BCD721C}" destId="{EC26B3CA-5F55-4ED6-AEA1-83422FEC2FA3}" srcOrd="0" destOrd="0" presId="urn:microsoft.com/office/officeart/2005/8/layout/vList5"/>
    <dgm:cxn modelId="{F6F3BED1-EE1B-40AD-B550-327A9D0B09B3}" type="presOf" srcId="{4420D6A3-E709-4FCC-BB3D-F29CE1C81B53}" destId="{5DB3C171-F262-490B-B8BB-BFFA46B0586B}" srcOrd="0" destOrd="2" presId="urn:microsoft.com/office/officeart/2005/8/layout/vList5"/>
    <dgm:cxn modelId="{07BE7113-033F-4208-A196-0531A6D9FDC4}" srcId="{9C158368-C9E0-4942-8526-5CE49BCD721C}" destId="{5D0A5300-5C1F-4618-8887-35DA3772E68F}" srcOrd="2" destOrd="0" parTransId="{4E921747-5A4E-473E-B624-2052CF5C9489}" sibTransId="{40BF1186-B03F-4D56-9F3A-76488139FE0A}"/>
    <dgm:cxn modelId="{697E7323-548E-4F9A-9050-7724BAC62AE9}" srcId="{1A53B528-4B73-4476-AAA3-DA53D8694E89}" destId="{9C158368-C9E0-4942-8526-5CE49BCD721C}" srcOrd="1" destOrd="0" parTransId="{913B76B3-2567-408B-94B7-AFBDAB2A403C}" sibTransId="{B623BF15-8EEA-4288-8854-030DD4F9EF8D}"/>
    <dgm:cxn modelId="{B2630676-E60B-44A3-9ABC-D1D03FF2BDF0}" srcId="{621AB93B-5B7B-404A-AAC6-82585374894E}" destId="{52A7B667-A469-46DC-B8F7-D2149F495813}" srcOrd="1" destOrd="0" parTransId="{DA7F8069-7694-47EF-A079-219A07662266}" sibTransId="{E9011E3B-8E03-40BB-92B0-11174F7D24FD}"/>
    <dgm:cxn modelId="{09A1E8E5-1E87-418E-86DD-F47C67228733}" srcId="{9C158368-C9E0-4942-8526-5CE49BCD721C}" destId="{D81D9580-C52D-4AFE-BCD5-083042B0DF3D}" srcOrd="5" destOrd="0" parTransId="{2262B12B-4B47-442D-9211-2225808D1E6A}" sibTransId="{3AE7ED8A-E4B8-462A-9EBD-99BDAF66F224}"/>
    <dgm:cxn modelId="{FF904975-28F7-4755-A017-A87365542C8B}" type="presOf" srcId="{DA6E603D-E34D-4EC6-B48D-740809166CA4}" destId="{6057DA86-162F-440C-8D5E-0A6D86B8CF0F}" srcOrd="0" destOrd="1" presId="urn:microsoft.com/office/officeart/2005/8/layout/vList5"/>
    <dgm:cxn modelId="{D1149AB9-A25E-40E8-9F07-CB4FC1974870}" type="presOf" srcId="{D81D9580-C52D-4AFE-BCD5-083042B0DF3D}" destId="{6057DA86-162F-440C-8D5E-0A6D86B8CF0F}" srcOrd="0" destOrd="5" presId="urn:microsoft.com/office/officeart/2005/8/layout/vList5"/>
    <dgm:cxn modelId="{A16E3A06-5CD7-48E5-A6FB-9450E6CB47AE}" type="presOf" srcId="{5D0A5300-5C1F-4618-8887-35DA3772E68F}" destId="{6057DA86-162F-440C-8D5E-0A6D86B8CF0F}" srcOrd="0" destOrd="2" presId="urn:microsoft.com/office/officeart/2005/8/layout/vList5"/>
    <dgm:cxn modelId="{686374A9-2610-4543-ACE3-01A183A8E06F}" type="presOf" srcId="{621AB93B-5B7B-404A-AAC6-82585374894E}" destId="{30A5BAFA-D867-4432-A555-078896BF780D}" srcOrd="0" destOrd="0" presId="urn:microsoft.com/office/officeart/2005/8/layout/vList5"/>
    <dgm:cxn modelId="{650FF948-2C90-49F9-B147-CD414E675198}" srcId="{9C158368-C9E0-4942-8526-5CE49BCD721C}" destId="{23C8EEC9-C6DE-4E30-85D4-51D180C0A66C}" srcOrd="4" destOrd="0" parTransId="{542B43EA-79FD-4B6E-815D-8B2A88512D8A}" sibTransId="{31A6CD34-1940-4EC4-A2D6-7A7DD9759458}"/>
    <dgm:cxn modelId="{E3EC30BD-B728-4E54-B4EA-475760595597}" srcId="{9C158368-C9E0-4942-8526-5CE49BCD721C}" destId="{F406001E-C780-4CA2-87BD-245BF1AE0EF9}" srcOrd="3" destOrd="0" parTransId="{77EFBF89-5D1E-43FA-BEC8-612E23A14D52}" sibTransId="{68A11E8F-C64A-4A14-A6CE-CD2D181EDBFC}"/>
    <dgm:cxn modelId="{873896C2-C6A4-4A49-8EA2-CBB78ACBF988}" type="presOf" srcId="{52A7B667-A469-46DC-B8F7-D2149F495813}" destId="{5DB3C171-F262-490B-B8BB-BFFA46B0586B}"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A21914BA-ACC8-4DA4-A69D-8E2BA53146A6}" srcId="{9C158368-C9E0-4942-8526-5CE49BCD721C}" destId="{396A8FC5-2926-4C10-AC40-9D721A95058F}" srcOrd="0" destOrd="0" parTransId="{EF34A14F-6B34-4885-913F-E33B4AAE7D06}" sibTransId="{1BC0C402-EFC4-4E29-B297-F8D513667F1F}"/>
    <dgm:cxn modelId="{ED6AA493-54BD-4E83-8B31-0291259985DB}" type="presOf" srcId="{396A8FC5-2926-4C10-AC40-9D721A95058F}" destId="{6057DA86-162F-440C-8D5E-0A6D86B8CF0F}" srcOrd="0" destOrd="0" presId="urn:microsoft.com/office/officeart/2005/8/layout/vList5"/>
    <dgm:cxn modelId="{E117E38E-DDD3-480D-A78D-8FCB154BAC0D}" srcId="{9C158368-C9E0-4942-8526-5CE49BCD721C}" destId="{DA6E603D-E34D-4EC6-B48D-740809166CA4}" srcOrd="1" destOrd="0" parTransId="{A8A154FD-2259-47AC-AD68-19EF82000962}" sibTransId="{9F49CB28-C9A9-4FC8-82B7-C5A3A7564928}"/>
    <dgm:cxn modelId="{F84F2773-BDEF-4972-825C-9A8DACD4A098}" type="presOf" srcId="{F406001E-C780-4CA2-87BD-245BF1AE0EF9}" destId="{6057DA86-162F-440C-8D5E-0A6D86B8CF0F}" srcOrd="0" destOrd="3" presId="urn:microsoft.com/office/officeart/2005/8/layout/vList5"/>
    <dgm:cxn modelId="{4C0E816A-3C62-4FC7-887B-E60442E62323}" srcId="{621AB93B-5B7B-404A-AAC6-82585374894E}" destId="{4420D6A3-E709-4FCC-BB3D-F29CE1C81B53}" srcOrd="2" destOrd="0" parTransId="{5E5E6E40-BE63-461D-99D2-B6F75F2F6EBE}" sibTransId="{240CE605-AC4B-4202-877B-A51E2AFB08A3}"/>
    <dgm:cxn modelId="{C499EEAC-BC85-43B8-A26D-1D3BD0DD2E7C}" type="presOf" srcId="{1A53B528-4B73-4476-AAA3-DA53D8694E89}" destId="{A82570EB-9047-4C30-B34C-BC41F943A042}" srcOrd="0" destOrd="0" presId="urn:microsoft.com/office/officeart/2005/8/layout/vList5"/>
    <dgm:cxn modelId="{AC41E8EA-D98B-4DB0-95C2-9EA04AD8D506}" type="presOf" srcId="{23C8EEC9-C6DE-4E30-85D4-51D180C0A66C}" destId="{6057DA86-162F-440C-8D5E-0A6D86B8CF0F}" srcOrd="0" destOrd="4" presId="urn:microsoft.com/office/officeart/2005/8/layout/vList5"/>
    <dgm:cxn modelId="{67283F44-5B2A-4F0D-8FA7-509AA8E1C4C6}" type="presParOf" srcId="{A82570EB-9047-4C30-B34C-BC41F943A042}" destId="{74CEAA77-1A9F-4EE7-8009-B36DC94847D6}" srcOrd="0" destOrd="0" presId="urn:microsoft.com/office/officeart/2005/8/layout/vList5"/>
    <dgm:cxn modelId="{153D1D19-D98D-4ABB-BAB3-9CCC703FA1DA}" type="presParOf" srcId="{74CEAA77-1A9F-4EE7-8009-B36DC94847D6}" destId="{30A5BAFA-D867-4432-A555-078896BF780D}" srcOrd="0" destOrd="0" presId="urn:microsoft.com/office/officeart/2005/8/layout/vList5"/>
    <dgm:cxn modelId="{74E8931B-2E15-43B7-9AC6-3EFD0D60AC8D}" type="presParOf" srcId="{74CEAA77-1A9F-4EE7-8009-B36DC94847D6}" destId="{5DB3C171-F262-490B-B8BB-BFFA46B0586B}" srcOrd="1" destOrd="0" presId="urn:microsoft.com/office/officeart/2005/8/layout/vList5"/>
    <dgm:cxn modelId="{0A27035D-3CEA-4E47-ACA1-7EC45079FA89}" type="presParOf" srcId="{A82570EB-9047-4C30-B34C-BC41F943A042}" destId="{21203062-3061-4CFA-A1DC-A3C8D1B70C6A}" srcOrd="1" destOrd="0" presId="urn:microsoft.com/office/officeart/2005/8/layout/vList5"/>
    <dgm:cxn modelId="{7DFFBDEF-0E4D-435D-A8F0-B84052DE008C}" type="presParOf" srcId="{A82570EB-9047-4C30-B34C-BC41F943A042}" destId="{AAC7EB03-0D34-4E53-AA54-FF39894E56F4}" srcOrd="2" destOrd="0" presId="urn:microsoft.com/office/officeart/2005/8/layout/vList5"/>
    <dgm:cxn modelId="{76FDE892-9123-489D-9F54-35D6E71AE4D3}" type="presParOf" srcId="{AAC7EB03-0D34-4E53-AA54-FF39894E56F4}" destId="{EC26B3CA-5F55-4ED6-AEA1-83422FEC2FA3}" srcOrd="0" destOrd="0" presId="urn:microsoft.com/office/officeart/2005/8/layout/vList5"/>
    <dgm:cxn modelId="{246C72A5-5F94-4CFB-AE43-5CAAB98ABA9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7. Kryterium formy wsparcia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dirty="0" smtClean="0"/>
            <a:t>Czy Wnioskodawca zrealizował w ciągu ostatnich 3 lat </a:t>
          </a:r>
          <a:br>
            <a:rPr lang="pl-PL" sz="1200" dirty="0" smtClean="0"/>
          </a:br>
          <a:r>
            <a:rPr lang="pl-PL" sz="1200" dirty="0" smtClean="0"/>
            <a:t>przed złożeniem wniosku o dofinansowanie na terenie województwa dolnośląskiego co najmniej 2 przedsięwzięcia w obszarze merytorycznym i dla grupy docelowej objętej interwencją projektową, w ramach których osiągnął zakładane w ramach przedsięwzięcia cele?</a:t>
          </a:r>
          <a:endParaRPr lang="pl-PL" sz="12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8. Kryterium formy wsparcia</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smtClean="0"/>
            <a:t>Czy projekt obejmuje tworzenie i utrzymanie nowych miejsc przedszkolnych na terenach gmin: Mściwojów, Jeżów Sudecki, Marciszów, Platerówka,  Walim, Kunice, Marcinowice, Stare Bogaczowice, Paszowice, Ruja, Zagrodno, Oleśnica, Udanin, Kostomłoty, Miłkowice, Gromadka, Kamienna Góra, Złotoryja, Bolków, Wądroże Wielkie, Krośnice, Pielgrzymka, Łagiewniki, Jordanów Śląski, Zgorzelec, Zawonia, Dobromierz, Podgórzyn, Stara Kamienica, Sulików, Lwówek Śląski, Żukowice, Jaworzyna Śląska, Krotoszyce, Mirsk, Jemielno, Nowogrodziec, Cieszków, Jedlina Zdrój, Bierutów, Lubomierz, Świdnica, Mysłakowice, Kondratowice, Dobroszyce, Lądek-Zdrój, Kamieniec Ząbkowicki, Głogów, Pieńsk, Ścinawa, Nowa Ruda, Lubin, Olszyna, Warta Bolesławiecka, Kotla, Kłodzko, Kowary, Gaworzyce, Chojnów, Janowice Wielkie?</a:t>
          </a:r>
          <a:endParaRPr lang="pl-PL" sz="10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D81D9580-C52D-4AFE-BCD5-083042B0DF3D}">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2262B12B-4B47-442D-9211-2225808D1E6A}" type="parTrans" cxnId="{09A1E8E5-1E87-418E-86DD-F47C67228733}">
      <dgm:prSet/>
      <dgm:spPr/>
    </dgm:pt>
    <dgm:pt modelId="{3AE7ED8A-E4B8-462A-9EBD-99BDAF66F224}" type="sibTrans" cxnId="{09A1E8E5-1E87-418E-86DD-F47C67228733}">
      <dgm:prSet/>
      <dgm:spPr/>
    </dgm:pt>
    <dgm:pt modelId="{4420D6A3-E709-4FCC-BB3D-F29CE1C81B53}">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latin typeface="+mn-lt"/>
            </a:rPr>
            <a:t>0 </a:t>
          </a:r>
          <a:r>
            <a:rPr lang="pl-PL" sz="1200" b="1" dirty="0" err="1" smtClean="0">
              <a:latin typeface="+mn-lt"/>
            </a:rPr>
            <a:t>pkt</a:t>
          </a:r>
          <a:r>
            <a:rPr lang="pl-PL" sz="1200" b="1" dirty="0" smtClean="0">
              <a:latin typeface="+mn-lt"/>
            </a:rPr>
            <a:t>/6 </a:t>
          </a:r>
          <a:r>
            <a:rPr lang="pl-PL" sz="1200" b="1" dirty="0" err="1" smtClean="0">
              <a:latin typeface="+mn-lt"/>
            </a:rPr>
            <a:t>pkt</a:t>
          </a:r>
          <a:endParaRPr lang="pl-PL" sz="1200" b="1" dirty="0">
            <a:latin typeface="+mn-lt"/>
          </a:endParaRPr>
        </a:p>
      </dgm:t>
    </dgm:pt>
    <dgm:pt modelId="{5E5E6E40-BE63-461D-99D2-B6F75F2F6EBE}" type="parTrans" cxnId="{4C0E816A-3C62-4FC7-887B-E60442E62323}">
      <dgm:prSet/>
      <dgm:spPr/>
    </dgm:pt>
    <dgm:pt modelId="{240CE605-AC4B-4202-877B-A51E2AFB08A3}" type="sibTrans" cxnId="{4C0E816A-3C62-4FC7-887B-E60442E62323}">
      <dgm:prSet/>
      <dgm:spPr/>
    </dgm:pt>
    <dgm:pt modelId="{23C8EEC9-C6DE-4E30-85D4-51D180C0A66C}">
      <dgm:prSet phldrT="[Tekst]" custT="1"/>
      <dgm:spPr>
        <a:solidFill>
          <a:srgbClr val="FFC000">
            <a:alpha val="90000"/>
          </a:srgbClr>
        </a:solidFill>
        <a:ln>
          <a:solidFill>
            <a:srgbClr val="FFC000">
              <a:alpha val="90000"/>
            </a:srgbClr>
          </a:solidFill>
        </a:ln>
      </dgm:spPr>
      <dgm:t>
        <a:bodyPr/>
        <a:lstStyle/>
        <a:p>
          <a:pPr algn="just"/>
          <a:r>
            <a:rPr lang="pl-PL" sz="1200" b="1" dirty="0" smtClean="0">
              <a:solidFill>
                <a:schemeClr val="tx1"/>
              </a:solidFill>
            </a:rPr>
            <a:t>0 </a:t>
          </a:r>
          <a:r>
            <a:rPr lang="pl-PL" sz="1200" b="1" dirty="0" err="1" smtClean="0">
              <a:solidFill>
                <a:schemeClr val="tx1"/>
              </a:solidFill>
            </a:rPr>
            <a:t>pkt</a:t>
          </a:r>
          <a:r>
            <a:rPr lang="pl-PL" sz="1200" b="1" dirty="0" smtClean="0">
              <a:solidFill>
                <a:schemeClr val="tx1"/>
              </a:solidFill>
            </a:rPr>
            <a:t>/10 </a:t>
          </a:r>
          <a:r>
            <a:rPr lang="pl-PL" sz="1200" b="1" dirty="0" err="1" smtClean="0">
              <a:solidFill>
                <a:schemeClr val="tx1"/>
              </a:solidFill>
            </a:rPr>
            <a:t>pkt</a:t>
          </a:r>
          <a:endParaRPr lang="pl-PL" sz="1200" b="1" dirty="0">
            <a:solidFill>
              <a:schemeClr val="tx1"/>
            </a:solidFill>
          </a:endParaRPr>
        </a:p>
      </dgm:t>
    </dgm:pt>
    <dgm:pt modelId="{542B43EA-79FD-4B6E-815D-8B2A88512D8A}" type="parTrans" cxnId="{650FF948-2C90-49F9-B147-CD414E675198}">
      <dgm:prSet/>
      <dgm:spPr/>
    </dgm:pt>
    <dgm:pt modelId="{31A6CD34-1940-4EC4-A2D6-7A7DD9759458}" type="sibTrans" cxnId="{650FF948-2C90-49F9-B147-CD414E675198}">
      <dgm:prSet/>
      <dgm:spPr/>
    </dgm:pt>
    <dgm:pt modelId="{C8A6B395-C010-4A2E-8B3B-138393AB690C}">
      <dgm:prSet phldrT="[Tekst]" custT="1"/>
      <dgm:spPr>
        <a:solidFill>
          <a:srgbClr val="FFC000">
            <a:alpha val="90000"/>
          </a:srgbClr>
        </a:solidFill>
        <a:ln>
          <a:solidFill>
            <a:srgbClr val="FFC000">
              <a:alpha val="90000"/>
            </a:srgbClr>
          </a:solidFill>
        </a:ln>
      </dgm:spPr>
      <dgm:t>
        <a:bodyPr/>
        <a:lstStyle/>
        <a:p>
          <a:pPr algn="just"/>
          <a:r>
            <a:rPr lang="pl-PL" sz="1200" dirty="0" smtClean="0"/>
            <a:t>Kryterium zostanie zweryfikowane na podstawie  deklaracji złożonej przez Wnioskodawcę w treści wniosku </a:t>
          </a:r>
          <a:br>
            <a:rPr lang="pl-PL" sz="1200" dirty="0" smtClean="0"/>
          </a:br>
          <a:r>
            <a:rPr lang="pl-PL" sz="1200" dirty="0" smtClean="0"/>
            <a:t>o dofinansowanie projektu. </a:t>
          </a:r>
          <a:endParaRPr lang="pl-PL" sz="1200" b="0" dirty="0">
            <a:solidFill>
              <a:schemeClr val="tx1"/>
            </a:solidFill>
          </a:endParaRPr>
        </a:p>
      </dgm:t>
    </dgm:pt>
    <dgm:pt modelId="{CF31A731-BE38-4361-91D4-E8D355C39F0C}" type="parTrans" cxnId="{1A34E3AE-F644-4640-B1EB-778F8D5D0A1E}">
      <dgm:prSet/>
      <dgm:spPr/>
    </dgm:pt>
    <dgm:pt modelId="{C340FB01-3731-4CDB-890F-AD784A64E071}" type="sibTrans" cxnId="{1A34E3AE-F644-4640-B1EB-778F8D5D0A1E}">
      <dgm:prSet/>
      <dgm:spPr/>
    </dgm:pt>
    <dgm:pt modelId="{785D6833-F4E8-4615-9289-8117E2852B5A}">
      <dgm:prSet phldrT="[Tekst]" custT="1"/>
      <dgm:spPr>
        <a:solidFill>
          <a:srgbClr val="FFC000">
            <a:alpha val="90000"/>
          </a:srgbClr>
        </a:solidFill>
        <a:ln>
          <a:solidFill>
            <a:srgbClr val="FFC000">
              <a:alpha val="90000"/>
            </a:srgbClr>
          </a:solidFill>
        </a:ln>
      </dgm:spPr>
      <dgm:t>
        <a:bodyPr/>
        <a:lstStyle/>
        <a:p>
          <a:pPr algn="just"/>
          <a:endParaRPr lang="pl-PL" sz="1200" b="0" dirty="0">
            <a:solidFill>
              <a:schemeClr val="tx1"/>
            </a:solidFill>
          </a:endParaRPr>
        </a:p>
      </dgm:t>
    </dgm:pt>
    <dgm:pt modelId="{C1A1C506-5103-4BC7-B01E-957A5199B630}" type="parTrans" cxnId="{A24EA409-60D2-4A1C-B4EC-8B050CBFCAD9}">
      <dgm:prSet/>
      <dgm:spPr/>
    </dgm:pt>
    <dgm:pt modelId="{8C6D8A81-270C-49AE-872A-E7EFF3EF860F}" type="sibTrans" cxnId="{A24EA409-60D2-4A1C-B4EC-8B050CBFCAD9}">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AD8FEE9F-BE24-46E8-81E7-2EF436CCAF4F}" type="presOf" srcId="{1A53B528-4B73-4476-AAA3-DA53D8694E89}" destId="{A82570EB-9047-4C30-B34C-BC41F943A042}" srcOrd="0" destOrd="0" presId="urn:microsoft.com/office/officeart/2005/8/layout/vList5"/>
    <dgm:cxn modelId="{1A34E3AE-F644-4640-B1EB-778F8D5D0A1E}" srcId="{9C158368-C9E0-4942-8526-5CE49BCD721C}" destId="{C8A6B395-C010-4A2E-8B3B-138393AB690C}" srcOrd="2" destOrd="0" parTransId="{CF31A731-BE38-4361-91D4-E8D355C39F0C}" sibTransId="{C340FB01-3731-4CDB-890F-AD784A64E071}"/>
    <dgm:cxn modelId="{650FF948-2C90-49F9-B147-CD414E675198}" srcId="{9C158368-C9E0-4942-8526-5CE49BCD721C}" destId="{23C8EEC9-C6DE-4E30-85D4-51D180C0A66C}" srcOrd="3" destOrd="0" parTransId="{542B43EA-79FD-4B6E-815D-8B2A88512D8A}" sibTransId="{31A6CD34-1940-4EC4-A2D6-7A7DD9759458}"/>
    <dgm:cxn modelId="{B6C807A7-A846-47FD-BE65-9166C443B42C}" srcId="{621AB93B-5B7B-404A-AAC6-82585374894E}" destId="{32EE9BBF-B02B-4DE9-A826-A3930A24887B}" srcOrd="0" destOrd="0" parTransId="{00D5B151-6E85-451D-80BE-DE7F236447A0}" sibTransId="{DC57031B-D14D-42A1-A990-761C91C4EF85}"/>
    <dgm:cxn modelId="{240FA9FB-A772-499C-9CA9-94B1F9A1C3F6}" type="presOf" srcId="{C8A6B395-C010-4A2E-8B3B-138393AB690C}" destId="{6057DA86-162F-440C-8D5E-0A6D86B8CF0F}" srcOrd="0" destOrd="2"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4C0E816A-3C62-4FC7-887B-E60442E62323}" srcId="{621AB93B-5B7B-404A-AAC6-82585374894E}" destId="{4420D6A3-E709-4FCC-BB3D-F29CE1C81B53}" srcOrd="1" destOrd="0" parTransId="{5E5E6E40-BE63-461D-99D2-B6F75F2F6EBE}" sibTransId="{240CE605-AC4B-4202-877B-A51E2AFB08A3}"/>
    <dgm:cxn modelId="{2B25B67E-D61A-4DCC-9BD4-629D0060F9AC}" type="presOf" srcId="{621AB93B-5B7B-404A-AAC6-82585374894E}" destId="{30A5BAFA-D867-4432-A555-078896BF780D}" srcOrd="0" destOrd="0" presId="urn:microsoft.com/office/officeart/2005/8/layout/vList5"/>
    <dgm:cxn modelId="{1397F139-FD42-4E6A-AE82-1F6EE1E30622}" type="presOf" srcId="{23C8EEC9-C6DE-4E30-85D4-51D180C0A66C}" destId="{6057DA86-162F-440C-8D5E-0A6D86B8CF0F}" srcOrd="0" destOrd="3" presId="urn:microsoft.com/office/officeart/2005/8/layout/vList5"/>
    <dgm:cxn modelId="{2079C7F1-2A63-468E-A493-3F8DC93966B1}" type="presOf" srcId="{785D6833-F4E8-4615-9289-8117E2852B5A}" destId="{6057DA86-162F-440C-8D5E-0A6D86B8CF0F}" srcOrd="0" destOrd="0" presId="urn:microsoft.com/office/officeart/2005/8/layout/vList5"/>
    <dgm:cxn modelId="{7C945EC7-99A8-427B-AF2F-45142548ED30}" type="presOf" srcId="{4420D6A3-E709-4FCC-BB3D-F29CE1C81B53}" destId="{5DB3C171-F262-490B-B8BB-BFFA46B0586B}" srcOrd="0" destOrd="1" presId="urn:microsoft.com/office/officeart/2005/8/layout/vList5"/>
    <dgm:cxn modelId="{A24EA409-60D2-4A1C-B4EC-8B050CBFCAD9}" srcId="{9C158368-C9E0-4942-8526-5CE49BCD721C}" destId="{785D6833-F4E8-4615-9289-8117E2852B5A}" srcOrd="0" destOrd="0" parTransId="{C1A1C506-5103-4BC7-B01E-957A5199B630}" sibTransId="{8C6D8A81-270C-49AE-872A-E7EFF3EF860F}"/>
    <dgm:cxn modelId="{910AA542-8B7E-456B-ACDF-A8CF08F96454}" type="presOf" srcId="{D81D9580-C52D-4AFE-BCD5-083042B0DF3D}" destId="{6057DA86-162F-440C-8D5E-0A6D86B8CF0F}" srcOrd="0" destOrd="4" presId="urn:microsoft.com/office/officeart/2005/8/layout/vList5"/>
    <dgm:cxn modelId="{A97BDC1E-3299-4A33-A7C7-B48780333FD1}" type="presOf" srcId="{DA6E603D-E34D-4EC6-B48D-740809166CA4}" destId="{6057DA86-162F-440C-8D5E-0A6D86B8CF0F}" srcOrd="0" destOrd="1"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38CC1A7-1905-4EA4-A9F7-77242580418C}" type="presOf" srcId="{32EE9BBF-B02B-4DE9-A826-A3930A24887B}" destId="{5DB3C171-F262-490B-B8BB-BFFA46B0586B}" srcOrd="0" destOrd="0" presId="urn:microsoft.com/office/officeart/2005/8/layout/vList5"/>
    <dgm:cxn modelId="{09A1E8E5-1E87-418E-86DD-F47C67228733}" srcId="{9C158368-C9E0-4942-8526-5CE49BCD721C}" destId="{D81D9580-C52D-4AFE-BCD5-083042B0DF3D}" srcOrd="4" destOrd="0" parTransId="{2262B12B-4B47-442D-9211-2225808D1E6A}" sibTransId="{3AE7ED8A-E4B8-462A-9EBD-99BDAF66F224}"/>
    <dgm:cxn modelId="{E117E38E-DDD3-480D-A78D-8FCB154BAC0D}" srcId="{9C158368-C9E0-4942-8526-5CE49BCD721C}" destId="{DA6E603D-E34D-4EC6-B48D-740809166CA4}" srcOrd="1" destOrd="0" parTransId="{A8A154FD-2259-47AC-AD68-19EF82000962}" sibTransId="{9F49CB28-C9A9-4FC8-82B7-C5A3A7564928}"/>
    <dgm:cxn modelId="{E63DDFE6-DCE3-4F30-9F95-E3F4589E6096}" type="presOf" srcId="{9C158368-C9E0-4942-8526-5CE49BCD721C}" destId="{EC26B3CA-5F55-4ED6-AEA1-83422FEC2FA3}" srcOrd="0" destOrd="0" presId="urn:microsoft.com/office/officeart/2005/8/layout/vList5"/>
    <dgm:cxn modelId="{76697FA3-357F-4A5A-93EA-83245E109CAA}" type="presParOf" srcId="{A82570EB-9047-4C30-B34C-BC41F943A042}" destId="{74CEAA77-1A9F-4EE7-8009-B36DC94847D6}" srcOrd="0" destOrd="0" presId="urn:microsoft.com/office/officeart/2005/8/layout/vList5"/>
    <dgm:cxn modelId="{AAAA5134-4320-40ED-9FBB-2C8991669833}" type="presParOf" srcId="{74CEAA77-1A9F-4EE7-8009-B36DC94847D6}" destId="{30A5BAFA-D867-4432-A555-078896BF780D}" srcOrd="0" destOrd="0" presId="urn:microsoft.com/office/officeart/2005/8/layout/vList5"/>
    <dgm:cxn modelId="{A056A7CB-D65C-427A-8ABB-E4EB78868987}" type="presParOf" srcId="{74CEAA77-1A9F-4EE7-8009-B36DC94847D6}" destId="{5DB3C171-F262-490B-B8BB-BFFA46B0586B}" srcOrd="1" destOrd="0" presId="urn:microsoft.com/office/officeart/2005/8/layout/vList5"/>
    <dgm:cxn modelId="{60E9A31C-8FA8-48B3-9A2F-1A2BA3BA39FC}" type="presParOf" srcId="{A82570EB-9047-4C30-B34C-BC41F943A042}" destId="{21203062-3061-4CFA-A1DC-A3C8D1B70C6A}" srcOrd="1" destOrd="0" presId="urn:microsoft.com/office/officeart/2005/8/layout/vList5"/>
    <dgm:cxn modelId="{6CDD96B1-1B20-4340-9ECA-24F80939B3C1}" type="presParOf" srcId="{A82570EB-9047-4C30-B34C-BC41F943A042}" destId="{AAC7EB03-0D34-4E53-AA54-FF39894E56F4}" srcOrd="2" destOrd="0" presId="urn:microsoft.com/office/officeart/2005/8/layout/vList5"/>
    <dgm:cxn modelId="{B509E150-E3CD-4E23-934F-7ED4FC65F266}" type="presParOf" srcId="{AAC7EB03-0D34-4E53-AA54-FF39894E56F4}" destId="{EC26B3CA-5F55-4ED6-AEA1-83422FEC2FA3}" srcOrd="0" destOrd="0" presId="urn:microsoft.com/office/officeart/2005/8/layout/vList5"/>
    <dgm:cxn modelId="{3367F46B-A8D7-42D3-9658-C515DD5B4EA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000" b="1" dirty="0" smtClean="0">
              <a:solidFill>
                <a:schemeClr val="tx1"/>
              </a:solidFill>
            </a:rPr>
            <a:t>Miejsce  składania wniosków</a:t>
          </a:r>
        </a:p>
        <a:p>
          <a:r>
            <a:rPr lang="pl-PL" sz="2000" b="1" dirty="0" smtClean="0">
              <a:solidFill>
                <a:schemeClr val="tx1"/>
              </a:solidFill>
            </a:rPr>
            <a:t>(osobiście lub za pośrednictwem kuriera)</a:t>
          </a:r>
          <a:r>
            <a:rPr lang="pl-PL" sz="2000" b="1" dirty="0" smtClean="0"/>
            <a:t> </a:t>
          </a:r>
          <a:r>
            <a:rPr lang="pl-PL" sz="2400" b="1" dirty="0" smtClean="0"/>
            <a:t/>
          </a:r>
          <a:br>
            <a:rPr lang="pl-PL" sz="2400" b="1" dirty="0" smtClean="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l">
            <a:lnSpc>
              <a:spcPct val="100000"/>
            </a:lnSpc>
            <a:spcAft>
              <a:spcPts val="600"/>
            </a:spcAft>
          </a:pPr>
          <a:r>
            <a:rPr lang="pl-PL" sz="1800" b="1" dirty="0" smtClean="0"/>
            <a:t>Kancelaria Departamentu Funduszy Europejskich,                                    Urząd Marszałkowski Województwa Dolnośląskiego                    Departament Funduszy  Europejskich                                                                ul. Mazowiecka 17, 50-412 Wrocław                                        II piętro, pokój  2020</a:t>
          </a:r>
          <a:endParaRPr lang="pl-PL" sz="18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800" b="1" dirty="0" smtClean="0"/>
            <a:t>Urząd Marszałkowski Województwa Dolnośląskiego                    Departament Funduszy  Europejskich                                                                ul. Mazowiecka 17, 50-412 Wrocław</a:t>
          </a:r>
          <a:endParaRPr lang="pl-PL" sz="1800" b="1" u="none"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000" b="1" dirty="0" smtClean="0">
              <a:solidFill>
                <a:schemeClr val="tx1"/>
              </a:solidFill>
            </a:rPr>
            <a:t>Miejsce składania wniosków</a:t>
          </a:r>
        </a:p>
        <a:p>
          <a:r>
            <a:rPr lang="pl-PL" sz="2000" b="1" dirty="0" smtClean="0">
              <a:solidFill>
                <a:schemeClr val="tx1"/>
              </a:solidFill>
            </a:rPr>
            <a:t>(za pośrednictwem polskiego operatora wyznaczonego)</a:t>
          </a:r>
          <a:endParaRPr lang="pl-PL" sz="20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4F7F1E50-9266-46F4-A643-DA6217E5C102}">
      <dgm:prSet phldrT="[Tekst]" custT="1"/>
      <dgm:spPr>
        <a:solidFill>
          <a:srgbClr val="FFC000">
            <a:alpha val="90000"/>
          </a:srgbClr>
        </a:solidFill>
        <a:ln>
          <a:solidFill>
            <a:srgbClr val="FFC000">
              <a:alpha val="90000"/>
            </a:srgbClr>
          </a:solidFill>
        </a:ln>
      </dgm:spPr>
      <dgm:t>
        <a:bodyPr/>
        <a:lstStyle/>
        <a:p>
          <a:pPr algn="just"/>
          <a:r>
            <a:rPr lang="pl-PL" sz="1600" dirty="0" smtClean="0"/>
            <a:t>Zgodnie z art. 57 § 5 KPA, termin uważa się za zachowany, jeżeli przed jego upływem nadano pismo w polskiej placówce pocztowej operatora wyznaczonego tj. Poczcie Polskiej S.A. W takim wypadku decyduje data stempla pocztowego.</a:t>
          </a:r>
          <a:r>
            <a:rPr lang="pl-PL" sz="1600" b="1" dirty="0" smtClean="0"/>
            <a:t>                                   </a:t>
          </a:r>
          <a:endParaRPr lang="pl-PL" sz="1600" b="1" u="none" dirty="0">
            <a:solidFill>
              <a:schemeClr val="tx1"/>
            </a:solidFill>
          </a:endParaRPr>
        </a:p>
      </dgm:t>
    </dgm:pt>
    <dgm:pt modelId="{2A9E5DDC-57F5-4107-AE3B-9CCC8C4A970B}" type="parTrans" cxnId="{59E2F7CB-FCB2-437A-A1D1-2053905B4CCC}">
      <dgm:prSet/>
      <dgm:spPr/>
    </dgm:pt>
    <dgm:pt modelId="{7C231CED-D660-4B88-B2A5-3AA17CE5F3A2}" type="sibTrans" cxnId="{59E2F7CB-FCB2-437A-A1D1-2053905B4CCC}">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EB8BCD04-7C07-42BF-852F-E9A384BF5E8B}" type="presOf" srcId="{9C158368-C9E0-4942-8526-5CE49BCD721C}" destId="{EC26B3CA-5F55-4ED6-AEA1-83422FEC2FA3}" srcOrd="0" destOrd="0" presId="urn:microsoft.com/office/officeart/2005/8/layout/vList5"/>
    <dgm:cxn modelId="{FE7CF720-9D19-4DCF-A5C0-6425B1350185}" type="presOf" srcId="{4F7F1E50-9266-46F4-A643-DA6217E5C102}" destId="{6057DA86-162F-440C-8D5E-0A6D86B8CF0F}" srcOrd="0" destOrd="1" presId="urn:microsoft.com/office/officeart/2005/8/layout/vList5"/>
    <dgm:cxn modelId="{3413AC7E-E6AF-4362-A4FD-667FB2346D81}" type="presOf" srcId="{32EE9BBF-B02B-4DE9-A826-A3930A24887B}" destId="{5DB3C171-F262-490B-B8BB-BFFA46B0586B}" srcOrd="0" destOrd="0" presId="urn:microsoft.com/office/officeart/2005/8/layout/vList5"/>
    <dgm:cxn modelId="{6DD7AB78-4E1C-4BFD-A5BC-F9F2D567B711}" type="presOf" srcId="{1A53B528-4B73-4476-AAA3-DA53D8694E89}" destId="{A82570EB-9047-4C30-B34C-BC41F943A042}"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F75BD6A-84EC-4772-B7CE-97C0018857A5}" type="presOf" srcId="{DA6E603D-E34D-4EC6-B48D-740809166CA4}" destId="{6057DA86-162F-440C-8D5E-0A6D86B8CF0F}" srcOrd="0" destOrd="0" presId="urn:microsoft.com/office/officeart/2005/8/layout/vList5"/>
    <dgm:cxn modelId="{5FBC646C-799B-4A44-849F-96E7919F14DF}"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59E2F7CB-FCB2-437A-A1D1-2053905B4CCC}" srcId="{9C158368-C9E0-4942-8526-5CE49BCD721C}" destId="{4F7F1E50-9266-46F4-A643-DA6217E5C102}" srcOrd="1" destOrd="0" parTransId="{2A9E5DDC-57F5-4107-AE3B-9CCC8C4A970B}" sibTransId="{7C231CED-D660-4B88-B2A5-3AA17CE5F3A2}"/>
    <dgm:cxn modelId="{4A9A14EE-5138-4D0D-B51B-0EA3EB74B4BD}" type="presParOf" srcId="{A82570EB-9047-4C30-B34C-BC41F943A042}" destId="{74CEAA77-1A9F-4EE7-8009-B36DC94847D6}" srcOrd="0" destOrd="0" presId="urn:microsoft.com/office/officeart/2005/8/layout/vList5"/>
    <dgm:cxn modelId="{ED9CEC8E-CBBF-43C0-ADC0-22C0DE6BF10E}" type="presParOf" srcId="{74CEAA77-1A9F-4EE7-8009-B36DC94847D6}" destId="{30A5BAFA-D867-4432-A555-078896BF780D}" srcOrd="0" destOrd="0" presId="urn:microsoft.com/office/officeart/2005/8/layout/vList5"/>
    <dgm:cxn modelId="{0E57A79B-69E8-4C1E-9641-D25EBB672926}" type="presParOf" srcId="{74CEAA77-1A9F-4EE7-8009-B36DC94847D6}" destId="{5DB3C171-F262-490B-B8BB-BFFA46B0586B}" srcOrd="1" destOrd="0" presId="urn:microsoft.com/office/officeart/2005/8/layout/vList5"/>
    <dgm:cxn modelId="{069A4FBD-FA39-41AD-A5F7-6D4DD59E1E11}" type="presParOf" srcId="{A82570EB-9047-4C30-B34C-BC41F943A042}" destId="{21203062-3061-4CFA-A1DC-A3C8D1B70C6A}" srcOrd="1" destOrd="0" presId="urn:microsoft.com/office/officeart/2005/8/layout/vList5"/>
    <dgm:cxn modelId="{064C80CC-78FF-48D7-8FFD-515B8E50204B}" type="presParOf" srcId="{A82570EB-9047-4C30-B34C-BC41F943A042}" destId="{AAC7EB03-0D34-4E53-AA54-FF39894E56F4}" srcOrd="2" destOrd="0" presId="urn:microsoft.com/office/officeart/2005/8/layout/vList5"/>
    <dgm:cxn modelId="{D12341BD-417E-494E-BA02-44BCF8AFA1C8}" type="presParOf" srcId="{AAC7EB03-0D34-4E53-AA54-FF39894E56F4}" destId="{EC26B3CA-5F55-4ED6-AEA1-83422FEC2FA3}" srcOrd="0" destOrd="0" presId="urn:microsoft.com/office/officeart/2005/8/layout/vList5"/>
    <dgm:cxn modelId="{3D69C597-176A-40A2-A2C9-E0306C567371}"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400" b="1" dirty="0" smtClean="0">
              <a:solidFill>
                <a:schemeClr val="tx1"/>
              </a:solidFill>
            </a:rPr>
            <a:t>UWAGA</a:t>
          </a:r>
          <a:r>
            <a:rPr lang="pl-PL" sz="2400" b="1" dirty="0" smtClean="0"/>
            <a:t> </a:t>
          </a:r>
          <a:br>
            <a:rPr lang="pl-PL" sz="2400" b="1" dirty="0" smtClean="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800" b="1" dirty="0" smtClean="0"/>
            <a:t>Przed złożeniem wniosku w siedzibie IOK (IZ RPO WD) należy zweryfikować czy suma kontrolna wersji elektronicznej wniosku (w systemie SOWA) jest identyczna z sumą kontrolną papierowej wersji wniosku.</a:t>
          </a:r>
          <a:endParaRPr lang="pl-PL" sz="18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800" b="1" u="none" dirty="0" smtClean="0">
              <a:solidFill>
                <a:schemeClr val="tx1"/>
              </a:solidFill>
            </a:rPr>
            <a:t>Wnioski złożone wyłącznie w wersji papierowej </a:t>
          </a:r>
          <a:br>
            <a:rPr lang="pl-PL" sz="1800" b="1" u="none" dirty="0" smtClean="0">
              <a:solidFill>
                <a:schemeClr val="tx1"/>
              </a:solidFill>
            </a:rPr>
          </a:br>
          <a:r>
            <a:rPr lang="pl-PL" sz="1800" b="1" u="none" dirty="0" smtClean="0">
              <a:solidFill>
                <a:schemeClr val="tx1"/>
              </a:solidFill>
            </a:rPr>
            <a:t>albo wyłącznie w wersji elektronicznej </a:t>
          </a:r>
          <a:br>
            <a:rPr lang="pl-PL" sz="1800" b="1" u="none" dirty="0" smtClean="0">
              <a:solidFill>
                <a:schemeClr val="tx1"/>
              </a:solidFill>
            </a:rPr>
          </a:br>
          <a:r>
            <a:rPr lang="pl-PL" sz="1800" b="1" u="none" dirty="0" smtClean="0">
              <a:solidFill>
                <a:schemeClr val="tx1"/>
              </a:solidFill>
            </a:rPr>
            <a:t>lub dostarczone po upływie wyznaczonego terminu, zostaną uznane za nieskutecznie złożone </a:t>
          </a:r>
          <a:br>
            <a:rPr lang="pl-PL" sz="1800" b="1" u="none" dirty="0" smtClean="0">
              <a:solidFill>
                <a:schemeClr val="tx1"/>
              </a:solidFill>
            </a:rPr>
          </a:br>
          <a:r>
            <a:rPr lang="pl-PL" sz="1800" b="1" u="none" dirty="0" smtClean="0">
              <a:solidFill>
                <a:schemeClr val="tx1"/>
              </a:solidFill>
            </a:rPr>
            <a:t>i pozostawione bez rozpatrzenia.</a:t>
          </a:r>
          <a:endParaRPr lang="pl-PL" sz="1800" b="1" u="none"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400" b="1" dirty="0" smtClean="0">
              <a:solidFill>
                <a:schemeClr val="tx1"/>
              </a:solidFill>
            </a:rPr>
            <a:t>UWAGA</a:t>
          </a:r>
          <a:endParaRPr lang="pl-PL" sz="24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9DA01450-1573-429E-BFCB-88F9BE84970C}">
      <dgm:prSet phldrT="[Tekst]" custT="1"/>
      <dgm:spPr>
        <a:solidFill>
          <a:srgbClr val="FFC000">
            <a:alpha val="90000"/>
          </a:srgbClr>
        </a:solidFill>
        <a:ln>
          <a:solidFill>
            <a:srgbClr val="FFC000">
              <a:alpha val="90000"/>
            </a:srgbClr>
          </a:solidFill>
        </a:ln>
      </dgm:spPr>
      <dgm:t>
        <a:bodyPr/>
        <a:lstStyle/>
        <a:p>
          <a:pPr algn="just"/>
          <a:r>
            <a:rPr lang="pl-PL" sz="1800" b="1" u="none" dirty="0" smtClean="0">
              <a:solidFill>
                <a:schemeClr val="tx1"/>
              </a:solidFill>
            </a:rPr>
            <a:t>W takim przypadku wersja papierowa wniosku </a:t>
          </a:r>
          <a:br>
            <a:rPr lang="pl-PL" sz="1800" b="1" u="none" dirty="0" smtClean="0">
              <a:solidFill>
                <a:schemeClr val="tx1"/>
              </a:solidFill>
            </a:rPr>
          </a:br>
          <a:r>
            <a:rPr lang="pl-PL" sz="1800" b="1" u="none" dirty="0" smtClean="0">
              <a:solidFill>
                <a:schemeClr val="tx1"/>
              </a:solidFill>
            </a:rPr>
            <a:t>(o ile zostanie złożona) będzie odsyłana na wskazany adres korespondencyjny w ciągu 14 dni od daty złożenia.</a:t>
          </a:r>
          <a:endParaRPr lang="pl-PL" sz="1800" b="1" u="none" dirty="0">
            <a:solidFill>
              <a:schemeClr val="tx1"/>
            </a:solidFill>
          </a:endParaRPr>
        </a:p>
      </dgm:t>
    </dgm:pt>
    <dgm:pt modelId="{089DF060-1C88-43D1-8201-3A7DBF6A718B}" type="parTrans" cxnId="{CB726A8C-F389-4AD0-BD4A-64DD0C9C09D6}">
      <dgm:prSet/>
      <dgm:spPr/>
      <dgm:t>
        <a:bodyPr/>
        <a:lstStyle/>
        <a:p>
          <a:endParaRPr lang="pl-PL"/>
        </a:p>
      </dgm:t>
    </dgm:pt>
    <dgm:pt modelId="{B24F6117-DE72-46BB-A656-AC5D509C8562}" type="sibTrans" cxnId="{CB726A8C-F389-4AD0-BD4A-64DD0C9C09D6}">
      <dgm:prSet/>
      <dgm:spPr/>
      <dgm:t>
        <a:bodyPr/>
        <a:lstStyle/>
        <a:p>
          <a:endParaRPr lang="pl-PL"/>
        </a:p>
      </dgm:t>
    </dgm:pt>
    <dgm:pt modelId="{B0C47CF5-0AEB-4ED7-84B6-7365513BB282}">
      <dgm:prSet phldrT="[Tekst]" custT="1"/>
      <dgm:spPr>
        <a:solidFill>
          <a:srgbClr val="FFC000">
            <a:alpha val="90000"/>
          </a:srgbClr>
        </a:solidFill>
        <a:ln>
          <a:solidFill>
            <a:srgbClr val="FFC000">
              <a:alpha val="90000"/>
            </a:srgbClr>
          </a:solidFill>
        </a:ln>
      </dgm:spPr>
      <dgm:t>
        <a:bodyPr/>
        <a:lstStyle/>
        <a:p>
          <a:pPr algn="just"/>
          <a:endParaRPr lang="pl-PL" sz="1800" b="1" u="none" dirty="0">
            <a:solidFill>
              <a:schemeClr val="tx1"/>
            </a:solidFill>
          </a:endParaRPr>
        </a:p>
      </dgm:t>
    </dgm:pt>
    <dgm:pt modelId="{B830FF9C-CA2B-40FA-9051-9488CB984F14}" type="parTrans" cxnId="{4FFA88EC-C415-4A2D-B696-047222D014EB}">
      <dgm:prSet/>
      <dgm:spPr/>
      <dgm:t>
        <a:bodyPr/>
        <a:lstStyle/>
        <a:p>
          <a:endParaRPr lang="pl-PL"/>
        </a:p>
      </dgm:t>
    </dgm:pt>
    <dgm:pt modelId="{BC0C4D93-4721-4B8D-A0BE-0BF7D070999D}" type="sibTrans" cxnId="{4FFA88EC-C415-4A2D-B696-047222D014EB}">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13834"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C8020F50-B59C-4F2F-8272-BE90C4F49982}" type="presOf" srcId="{9C158368-C9E0-4942-8526-5CE49BCD721C}" destId="{EC26B3CA-5F55-4ED6-AEA1-83422FEC2FA3}" srcOrd="0" destOrd="0" presId="urn:microsoft.com/office/officeart/2005/8/layout/vList5"/>
    <dgm:cxn modelId="{7E83C1DF-D8C9-4E77-9645-FA0B20003854}" type="presOf" srcId="{DA6E603D-E34D-4EC6-B48D-740809166CA4}" destId="{6057DA86-162F-440C-8D5E-0A6D86B8CF0F}"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E2B8D9C5-94DD-49C5-B350-CFD5D558CDC7}" type="presOf" srcId="{621AB93B-5B7B-404A-AAC6-82585374894E}" destId="{30A5BAFA-D867-4432-A555-078896BF780D}" srcOrd="0" destOrd="0" presId="urn:microsoft.com/office/officeart/2005/8/layout/vList5"/>
    <dgm:cxn modelId="{698C80B3-3D8D-456A-B6D3-C276229DAEA8}" type="presOf" srcId="{B0C47CF5-0AEB-4ED7-84B6-7365513BB282}" destId="{6057DA86-162F-440C-8D5E-0A6D86B8CF0F}" srcOrd="0" destOrd="1" presId="urn:microsoft.com/office/officeart/2005/8/layout/vList5"/>
    <dgm:cxn modelId="{4FFA88EC-C415-4A2D-B696-047222D014EB}" srcId="{9C158368-C9E0-4942-8526-5CE49BCD721C}" destId="{B0C47CF5-0AEB-4ED7-84B6-7365513BB282}" srcOrd="1" destOrd="0" parTransId="{B830FF9C-CA2B-40FA-9051-9488CB984F14}" sibTransId="{BC0C4D93-4721-4B8D-A0BE-0BF7D070999D}"/>
    <dgm:cxn modelId="{A8743548-998F-4A76-9A30-03309A9A6344}" type="presOf" srcId="{9DA01450-1573-429E-BFCB-88F9BE84970C}" destId="{6057DA86-162F-440C-8D5E-0A6D86B8CF0F}"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5F9084DF-F025-4B33-BE2C-8EE7DC733336}" type="presOf" srcId="{32EE9BBF-B02B-4DE9-A826-A3930A24887B}" destId="{5DB3C171-F262-490B-B8BB-BFFA46B0586B}" srcOrd="0" destOrd="0" presId="urn:microsoft.com/office/officeart/2005/8/layout/vList5"/>
    <dgm:cxn modelId="{CB726A8C-F389-4AD0-BD4A-64DD0C9C09D6}" srcId="{9C158368-C9E0-4942-8526-5CE49BCD721C}" destId="{9DA01450-1573-429E-BFCB-88F9BE84970C}" srcOrd="2" destOrd="0" parTransId="{089DF060-1C88-43D1-8201-3A7DBF6A718B}" sibTransId="{B24F6117-DE72-46BB-A656-AC5D509C8562}"/>
    <dgm:cxn modelId="{E117E38E-DDD3-480D-A78D-8FCB154BAC0D}" srcId="{9C158368-C9E0-4942-8526-5CE49BCD721C}" destId="{DA6E603D-E34D-4EC6-B48D-740809166CA4}" srcOrd="0" destOrd="0" parTransId="{A8A154FD-2259-47AC-AD68-19EF82000962}" sibTransId="{9F49CB28-C9A9-4FC8-82B7-C5A3A7564928}"/>
    <dgm:cxn modelId="{9DA5DA0F-5781-4CD7-AA4E-C4CDB4F98CBA}" type="presOf" srcId="{1A53B528-4B73-4476-AAA3-DA53D8694E89}" destId="{A82570EB-9047-4C30-B34C-BC41F943A042}" srcOrd="0" destOrd="0" presId="urn:microsoft.com/office/officeart/2005/8/layout/vList5"/>
    <dgm:cxn modelId="{1C36DAA6-7AD4-4546-B699-6843E4CB8F00}" type="presParOf" srcId="{A82570EB-9047-4C30-B34C-BC41F943A042}" destId="{74CEAA77-1A9F-4EE7-8009-B36DC94847D6}" srcOrd="0" destOrd="0" presId="urn:microsoft.com/office/officeart/2005/8/layout/vList5"/>
    <dgm:cxn modelId="{34DDB841-52EC-4FD0-B364-8A95B216843F}" type="presParOf" srcId="{74CEAA77-1A9F-4EE7-8009-B36DC94847D6}" destId="{30A5BAFA-D867-4432-A555-078896BF780D}" srcOrd="0" destOrd="0" presId="urn:microsoft.com/office/officeart/2005/8/layout/vList5"/>
    <dgm:cxn modelId="{63F4EB17-B8E7-431A-85C3-4A4BCECB76C6}" type="presParOf" srcId="{74CEAA77-1A9F-4EE7-8009-B36DC94847D6}" destId="{5DB3C171-F262-490B-B8BB-BFFA46B0586B}" srcOrd="1" destOrd="0" presId="urn:microsoft.com/office/officeart/2005/8/layout/vList5"/>
    <dgm:cxn modelId="{114E52EF-6B0E-4966-A262-1898EEBBD99C}" type="presParOf" srcId="{A82570EB-9047-4C30-B34C-BC41F943A042}" destId="{21203062-3061-4CFA-A1DC-A3C8D1B70C6A}" srcOrd="1" destOrd="0" presId="urn:microsoft.com/office/officeart/2005/8/layout/vList5"/>
    <dgm:cxn modelId="{E060800D-27DE-4A69-8080-B2ABF543D8EA}" type="presParOf" srcId="{A82570EB-9047-4C30-B34C-BC41F943A042}" destId="{AAC7EB03-0D34-4E53-AA54-FF39894E56F4}" srcOrd="2" destOrd="0" presId="urn:microsoft.com/office/officeart/2005/8/layout/vList5"/>
    <dgm:cxn modelId="{82D7CBFB-B569-4739-BD4A-822D77BEBB74}" type="presParOf" srcId="{AAC7EB03-0D34-4E53-AA54-FF39894E56F4}" destId="{EC26B3CA-5F55-4ED6-AEA1-83422FEC2FA3}" srcOrd="0" destOrd="0" presId="urn:microsoft.com/office/officeart/2005/8/layout/vList5"/>
    <dgm:cxn modelId="{CFE33D43-99A2-46C2-8387-23E07AA7FCC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smtClean="0">
              <a:solidFill>
                <a:schemeClr val="tx1"/>
              </a:solidFill>
            </a:rPr>
            <a:t>WSKAŹNIK PRODUKTU</a:t>
          </a:r>
        </a:p>
        <a:p>
          <a:pPr algn="ctr"/>
          <a:r>
            <a:rPr lang="pl-PL" sz="1600" b="1" dirty="0" smtClean="0">
              <a:solidFill>
                <a:schemeClr val="tx1"/>
              </a:solidFill>
            </a:rPr>
            <a:t>Liczba miejsc wychowania przedszkolnego dofinansowanych w programie</a:t>
          </a:r>
          <a:r>
            <a:rPr lang="pl-PL" sz="1600" b="1" dirty="0" smtClean="0"/>
            <a:t> </a:t>
          </a:r>
          <a:br>
            <a:rPr lang="pl-PL" sz="1600" b="1" dirty="0" smtClean="0"/>
          </a:br>
          <a:endParaRPr lang="pl-PL" sz="16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t>Liczba nowoutworzonych miejsc dla dzieci w ośrodkach wychowania przedszkolnego (tj. w przedszkolach, oddziałach przedszkolnych przy szkołach podstawowych, innych formach wychowania przedszkolnego), w istniejącej bazie oświatowej, </a:t>
          </a:r>
          <a:br>
            <a:rPr lang="pl-PL" sz="1200" b="1" dirty="0" smtClean="0"/>
          </a:br>
          <a:r>
            <a:rPr lang="pl-PL" sz="1200" b="1" dirty="0" smtClean="0"/>
            <a:t>w nowej bazie lokalowej, w wyniku wsparcia udzielonego </a:t>
          </a:r>
          <a:br>
            <a:rPr lang="pl-PL" sz="1200" b="1" dirty="0" smtClean="0"/>
          </a:br>
          <a:r>
            <a:rPr lang="pl-PL" sz="1200" b="1" dirty="0" smtClean="0"/>
            <a:t>w projekcie. Wskaźnik jest wykazywany, gdy w ramach projektu przewidziano utworzenie miejsca wychowania przedszkolnego </a:t>
          </a:r>
          <a:br>
            <a:rPr lang="pl-PL" sz="1200" b="1" dirty="0" smtClean="0"/>
          </a:br>
          <a:r>
            <a:rPr lang="pl-PL" sz="1200" b="1" dirty="0" smtClean="0"/>
            <a:t>i dofinansowanie działalności bieżącej przez 12 miesięcy. </a:t>
          </a:r>
          <a:endParaRPr lang="pl-PL" sz="12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smtClean="0"/>
            <a:t>Liczba dzieci, które zostały objęte wsparciem bezpośrednim </a:t>
          </a:r>
          <a:br>
            <a:rPr lang="pl-PL" sz="1200" b="1" dirty="0" smtClean="0"/>
          </a:br>
          <a:r>
            <a:rPr lang="pl-PL" sz="1200" b="1" dirty="0" smtClean="0"/>
            <a:t>w postaci dodatkowych zajęć zwiększających ich szanse edukacyjne w ramach edukacji przedszkolnej. Wskaźnik jest wykazywany, gdy w ramach projektu przewidziano rozszerzenie oferty placówki przedszkolnej o zajęcia zwiększające szanse edukacyjne dzieci, </a:t>
          </a:r>
          <a:br>
            <a:rPr lang="pl-PL" sz="1200" b="1" dirty="0" smtClean="0"/>
          </a:br>
          <a:r>
            <a:rPr lang="pl-PL" sz="1200" b="1" dirty="0" smtClean="0"/>
            <a:t>tj. realizowane w celu wyrównania stwierdzonych deficytów </a:t>
          </a:r>
          <a:br>
            <a:rPr lang="pl-PL" sz="1200" b="1" dirty="0" smtClean="0"/>
          </a:br>
          <a:r>
            <a:rPr lang="pl-PL" sz="1200" b="1" dirty="0" smtClean="0"/>
            <a:t>(np. zajęcia z logopedą, psychologiem, pedagogiem i terapeutą itp.), a także w celu podnoszenia jakości edukacji przedszkolnej</a:t>
          </a:r>
          <a:r>
            <a:rPr lang="pl-PL" sz="1400" dirty="0" smtClean="0"/>
            <a:t>.</a:t>
          </a:r>
          <a:endParaRPr lang="pl-PL" sz="14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smtClean="0">
              <a:solidFill>
                <a:schemeClr val="tx1"/>
              </a:solidFill>
            </a:rPr>
            <a:t>WSKAŹNIK PRODUKTU</a:t>
          </a:r>
        </a:p>
        <a:p>
          <a:r>
            <a:rPr lang="pl-PL" sz="1600" b="1" dirty="0" smtClean="0">
              <a:solidFill>
                <a:schemeClr val="tx1"/>
              </a:solidFill>
            </a:rPr>
            <a:t>Liczba dzieci objętych w ramach programu dodatkowymi zajęciami zwiększającymi ich szanse edukacyjne w edukacji przedszkolnej</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8F4163A3-0B00-46B4-9C3B-2A47C180F3C4}" type="presOf" srcId="{1A53B528-4B73-4476-AAA3-DA53D8694E89}" destId="{A82570EB-9047-4C30-B34C-BC41F943A042}" srcOrd="0" destOrd="0" presId="urn:microsoft.com/office/officeart/2005/8/layout/vList5"/>
    <dgm:cxn modelId="{0F02213E-0440-42E7-8ECA-C823EC49799E}" type="presOf" srcId="{9C158368-C9E0-4942-8526-5CE49BCD721C}" destId="{EC26B3CA-5F55-4ED6-AEA1-83422FEC2FA3}" srcOrd="0" destOrd="0" presId="urn:microsoft.com/office/officeart/2005/8/layout/vList5"/>
    <dgm:cxn modelId="{BA88269F-B2F4-4219-972F-9829D540F447}" type="presOf" srcId="{DA6E603D-E34D-4EC6-B48D-740809166CA4}" destId="{6057DA86-162F-440C-8D5E-0A6D86B8CF0F}" srcOrd="0" destOrd="0" presId="urn:microsoft.com/office/officeart/2005/8/layout/vList5"/>
    <dgm:cxn modelId="{43DCFE81-B7F5-4D74-B568-A7D83F001AE7}" type="presOf" srcId="{32EE9BBF-B02B-4DE9-A826-A3930A24887B}" destId="{5DB3C171-F262-490B-B8BB-BFFA46B0586B}" srcOrd="0" destOrd="0" presId="urn:microsoft.com/office/officeart/2005/8/layout/vList5"/>
    <dgm:cxn modelId="{CB2A72CD-0582-4A91-AE0B-8B8337A3305C}" type="presOf" srcId="{621AB93B-5B7B-404A-AAC6-82585374894E}" destId="{30A5BAFA-D867-4432-A555-078896BF780D}"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117E38E-DDD3-480D-A78D-8FCB154BAC0D}" srcId="{9C158368-C9E0-4942-8526-5CE49BCD721C}" destId="{DA6E603D-E34D-4EC6-B48D-740809166CA4}" srcOrd="0" destOrd="0" parTransId="{A8A154FD-2259-47AC-AD68-19EF82000962}" sibTransId="{9F49CB28-C9A9-4FC8-82B7-C5A3A7564928}"/>
    <dgm:cxn modelId="{1E95CBD8-F280-496F-BE73-175C546B81C2}" type="presParOf" srcId="{A82570EB-9047-4C30-B34C-BC41F943A042}" destId="{74CEAA77-1A9F-4EE7-8009-B36DC94847D6}" srcOrd="0" destOrd="0" presId="urn:microsoft.com/office/officeart/2005/8/layout/vList5"/>
    <dgm:cxn modelId="{94555151-CCA4-415A-AD9C-CD78DD36F16A}" type="presParOf" srcId="{74CEAA77-1A9F-4EE7-8009-B36DC94847D6}" destId="{30A5BAFA-D867-4432-A555-078896BF780D}" srcOrd="0" destOrd="0" presId="urn:microsoft.com/office/officeart/2005/8/layout/vList5"/>
    <dgm:cxn modelId="{52A72F1A-202D-4E53-8ED6-642471D8DEBB}" type="presParOf" srcId="{74CEAA77-1A9F-4EE7-8009-B36DC94847D6}" destId="{5DB3C171-F262-490B-B8BB-BFFA46B0586B}" srcOrd="1" destOrd="0" presId="urn:microsoft.com/office/officeart/2005/8/layout/vList5"/>
    <dgm:cxn modelId="{BCB7AEF6-3CF6-472B-94BD-DDF84E682299}" type="presParOf" srcId="{A82570EB-9047-4C30-B34C-BC41F943A042}" destId="{21203062-3061-4CFA-A1DC-A3C8D1B70C6A}" srcOrd="1" destOrd="0" presId="urn:microsoft.com/office/officeart/2005/8/layout/vList5"/>
    <dgm:cxn modelId="{B9502753-BCEA-4B2C-8287-3D282EB0F9A6}" type="presParOf" srcId="{A82570EB-9047-4C30-B34C-BC41F943A042}" destId="{AAC7EB03-0D34-4E53-AA54-FF39894E56F4}" srcOrd="2" destOrd="0" presId="urn:microsoft.com/office/officeart/2005/8/layout/vList5"/>
    <dgm:cxn modelId="{73871C95-FAA8-4182-8F20-B16F01A80880}" type="presParOf" srcId="{AAC7EB03-0D34-4E53-AA54-FF39894E56F4}" destId="{EC26B3CA-5F55-4ED6-AEA1-83422FEC2FA3}" srcOrd="0" destOrd="0" presId="urn:microsoft.com/office/officeart/2005/8/layout/vList5"/>
    <dgm:cxn modelId="{4119D06F-6433-405B-999F-495ACF7E5DD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smtClean="0">
              <a:solidFill>
                <a:schemeClr val="tx1"/>
              </a:solidFill>
            </a:rPr>
            <a:t>WSKAŹNIK PRODUKTU</a:t>
          </a:r>
        </a:p>
        <a:p>
          <a:pPr algn="ctr"/>
          <a:r>
            <a:rPr lang="pl-PL" sz="1600" b="1" dirty="0" smtClean="0">
              <a:solidFill>
                <a:schemeClr val="tx1"/>
              </a:solidFill>
            </a:rPr>
            <a:t>Liczba nauczycieli objętych wsparciem w programie</a:t>
          </a:r>
          <a:r>
            <a:rPr lang="pl-PL" sz="1600" b="1" dirty="0" smtClean="0"/>
            <a:t/>
          </a:r>
          <a:br>
            <a:rPr lang="pl-PL" sz="1600" b="1" dirty="0" smtClean="0"/>
          </a:br>
          <a:endParaRPr lang="pl-PL" sz="16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t>Liczba wszystkich nauczycieli wychowania przedszkolnego, szkół </a:t>
          </a:r>
          <a:br>
            <a:rPr lang="pl-PL" sz="1200" b="1" dirty="0" smtClean="0"/>
          </a:br>
          <a:r>
            <a:rPr lang="pl-PL" sz="1200" b="1" dirty="0" smtClean="0"/>
            <a:t>i placówek dla dzieci i młodzieży objętych wsparciem w programie. Wskaźnik jest wykazywany, gdy w ramach projektu przewidziano doskonalenie umiejętności i kompetencji zawodowych nauczycieli ośrodków wychowania przedszkolnego.</a:t>
          </a:r>
          <a:endParaRPr lang="pl-PL" sz="12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b="1" dirty="0" smtClean="0">
              <a:latin typeface="+mn-lt"/>
            </a:rPr>
            <a:t>Przez uzyskanie kwalifikacji należy rozumieć formalny wynik oceny i walidacji, uzyskany w momencie potwierdzenia przez właściwy organ, że dana osoba osiągnęła efekty uczenia się spełniające określone standardy. Tym samym uczestnika można uwzględnić w ww. wskaźniku jeżeli zda formalny egzamin potwierdzający zdobyte kwalifikacje. </a:t>
          </a:r>
          <a:r>
            <a:rPr lang="pl-PL" sz="1000" b="1" dirty="0" smtClean="0">
              <a:solidFill>
                <a:schemeClr val="tx1"/>
              </a:solidFill>
              <a:latin typeface="+mn-lt"/>
              <a:ea typeface="+mn-ea"/>
              <a:cs typeface="+mn-cs"/>
            </a:rPr>
            <a:t>Kompetencja to wyodrębniony zestaw efektów uczenia się/kształcenia. Opis kompetencji zawiera jasno określone warunki, które powinien spełniać uczestnik projektu ubiegający się o nabycie kompetencji, tj. wyczerpującą informację o efektach uczenia się dla danej kompetencji oraz kryteria i metody ich weryfikacji.</a:t>
          </a:r>
          <a:endParaRPr lang="pl-PL" sz="1000" b="1" dirty="0">
            <a:solidFill>
              <a:srgbClr val="B466E0"/>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smtClean="0">
              <a:solidFill>
                <a:schemeClr val="tx1"/>
              </a:solidFill>
            </a:rPr>
            <a:t>WSKAŹNIK REZULTATU</a:t>
          </a:r>
        </a:p>
        <a:p>
          <a:r>
            <a:rPr lang="pl-PL" sz="1600" b="1" dirty="0" smtClean="0">
              <a:solidFill>
                <a:schemeClr val="tx1"/>
              </a:solidFill>
            </a:rPr>
            <a:t>Liczba nauczycieli, którzy uzyskali kwalifikacje lub nabyli kompetencje po opuszczeniu programu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FD753CE2-2F8B-47EC-A5C3-03975021CE60}">
      <dgm:prSet custT="1"/>
      <dgm:spPr/>
      <dgm:t>
        <a:bodyPr/>
        <a:lstStyle/>
        <a:p>
          <a:r>
            <a:rPr lang="pl-PL" sz="1000" b="1" dirty="0" smtClean="0">
              <a:solidFill>
                <a:schemeClr val="tx1"/>
              </a:solidFill>
              <a:latin typeface="+mn-lt"/>
              <a:ea typeface="+mn-ea"/>
              <a:cs typeface="+mn-cs"/>
            </a:rPr>
            <a:t>Wykazywać należy wyłącznie kwalifikacje/kompetencje osiągnięte w wyniku interwencji Europejskiego Funduszu Społecznego.</a:t>
          </a:r>
        </a:p>
      </dgm:t>
    </dgm:pt>
    <dgm:pt modelId="{8B0988F0-E4C8-4106-85F3-2E9557A65DF0}" type="parTrans" cxnId="{FC7D4DEB-6EB0-456C-BC30-E731DA59078A}">
      <dgm:prSet/>
      <dgm:spPr/>
      <dgm:t>
        <a:bodyPr/>
        <a:lstStyle/>
        <a:p>
          <a:endParaRPr lang="pl-PL"/>
        </a:p>
      </dgm:t>
    </dgm:pt>
    <dgm:pt modelId="{2C716F59-18C0-462A-BCD7-BD1CBD0B815D}" type="sibTrans" cxnId="{FC7D4DEB-6EB0-456C-BC30-E731DA59078A}">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FC7D4DEB-6EB0-456C-BC30-E731DA59078A}" srcId="{9C158368-C9E0-4942-8526-5CE49BCD721C}" destId="{FD753CE2-2F8B-47EC-A5C3-03975021CE60}" srcOrd="1" destOrd="0" parTransId="{8B0988F0-E4C8-4106-85F3-2E9557A65DF0}" sibTransId="{2C716F59-18C0-462A-BCD7-BD1CBD0B815D}"/>
    <dgm:cxn modelId="{D46A664D-95B7-4E0C-8586-3AE4BBBD8BBD}" type="presOf" srcId="{1A53B528-4B73-4476-AAA3-DA53D8694E89}" destId="{A82570EB-9047-4C30-B34C-BC41F943A042}"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C3C6203B-733D-4704-AE7A-17619F09FF63}" type="presOf" srcId="{621AB93B-5B7B-404A-AAC6-82585374894E}" destId="{30A5BAFA-D867-4432-A555-078896BF780D}" srcOrd="0" destOrd="0" presId="urn:microsoft.com/office/officeart/2005/8/layout/vList5"/>
    <dgm:cxn modelId="{F9351172-34FB-44B5-9148-3B12F4F2A30A}" type="presOf" srcId="{32EE9BBF-B02B-4DE9-A826-A3930A24887B}" destId="{5DB3C171-F262-490B-B8BB-BFFA46B0586B}" srcOrd="0" destOrd="0" presId="urn:microsoft.com/office/officeart/2005/8/layout/vList5"/>
    <dgm:cxn modelId="{23358E4C-C93E-4218-B1FC-B1DCC48AFB07}"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C59A12C-5C1B-4FAB-8799-87A92E392478}" type="presOf" srcId="{FD753CE2-2F8B-47EC-A5C3-03975021CE60}" destId="{6057DA86-162F-440C-8D5E-0A6D86B8CF0F}" srcOrd="0" destOrd="1" presId="urn:microsoft.com/office/officeart/2005/8/layout/vList5"/>
    <dgm:cxn modelId="{AD07552C-E127-48C9-9D07-77383439CB71}"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D754745A-ECD9-485F-A563-051630CA1B59}" type="presParOf" srcId="{A82570EB-9047-4C30-B34C-BC41F943A042}" destId="{74CEAA77-1A9F-4EE7-8009-B36DC94847D6}" srcOrd="0" destOrd="0" presId="urn:microsoft.com/office/officeart/2005/8/layout/vList5"/>
    <dgm:cxn modelId="{DF524FE5-22A9-41E5-9397-90F7B6F1DAA0}" type="presParOf" srcId="{74CEAA77-1A9F-4EE7-8009-B36DC94847D6}" destId="{30A5BAFA-D867-4432-A555-078896BF780D}" srcOrd="0" destOrd="0" presId="urn:microsoft.com/office/officeart/2005/8/layout/vList5"/>
    <dgm:cxn modelId="{E1E9FE8E-D5BA-4394-A0FD-4C5B50602D4A}" type="presParOf" srcId="{74CEAA77-1A9F-4EE7-8009-B36DC94847D6}" destId="{5DB3C171-F262-490B-B8BB-BFFA46B0586B}" srcOrd="1" destOrd="0" presId="urn:microsoft.com/office/officeart/2005/8/layout/vList5"/>
    <dgm:cxn modelId="{1E0E8496-399F-47EF-93FA-C228B740FFE7}" type="presParOf" srcId="{A82570EB-9047-4C30-B34C-BC41F943A042}" destId="{21203062-3061-4CFA-A1DC-A3C8D1B70C6A}" srcOrd="1" destOrd="0" presId="urn:microsoft.com/office/officeart/2005/8/layout/vList5"/>
    <dgm:cxn modelId="{72D388F4-BBAB-4B42-A74F-D3D53231E964}" type="presParOf" srcId="{A82570EB-9047-4C30-B34C-BC41F943A042}" destId="{AAC7EB03-0D34-4E53-AA54-FF39894E56F4}" srcOrd="2" destOrd="0" presId="urn:microsoft.com/office/officeart/2005/8/layout/vList5"/>
    <dgm:cxn modelId="{BB07388B-8508-4A1E-81C2-62F72E1BC767}" type="presParOf" srcId="{AAC7EB03-0D34-4E53-AA54-FF39894E56F4}" destId="{EC26B3CA-5F55-4ED6-AEA1-83422FEC2FA3}" srcOrd="0" destOrd="0" presId="urn:microsoft.com/office/officeart/2005/8/layout/vList5"/>
    <dgm:cxn modelId="{94D6CC43-91DF-4430-9A36-F517E25BC50B}"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l"/>
          <a:r>
            <a:rPr lang="pl-PL" sz="1600" b="1" u="sng" dirty="0" smtClean="0">
              <a:solidFill>
                <a:schemeClr val="tx1"/>
              </a:solidFill>
            </a:rPr>
            <a:t>WSKAŹNIK POMIARU CELU</a:t>
          </a:r>
          <a:endParaRPr lang="pl-PL" sz="1600" b="1" u="sng"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1" dirty="0" smtClean="0"/>
            <a:t>We wniosku należy określić w jaki sposób mierzona będzie realizacja celu poprzez ustalenie wskaźników pomiaru celu.</a:t>
          </a:r>
          <a:endParaRPr lang="pl-PL" sz="14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400" b="1" dirty="0" smtClean="0">
              <a:solidFill>
                <a:schemeClr val="tx1"/>
              </a:solidFill>
            </a:rPr>
            <a:t>Liczba obiektów dostosowanych do potrzeb osób z niepełnosprawnościami;</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smtClean="0">
              <a:solidFill>
                <a:schemeClr val="tx1"/>
              </a:solidFill>
            </a:rPr>
            <a:t>WSPÓLNE WSKAŹNIKI PRODUKTU Z LISTY WLWK </a:t>
          </a:r>
          <a:r>
            <a:rPr lang="pl-PL" sz="1050" b="1" u="sng" dirty="0" smtClean="0">
              <a:solidFill>
                <a:schemeClr val="tx1"/>
              </a:solidFill>
            </a:rPr>
            <a:t>(WSPÓLNA LISTA WSKAŹNIKÓW KLUCZOWYCH 2014-2020)</a:t>
          </a:r>
        </a:p>
        <a:p>
          <a:r>
            <a:rPr lang="pl-PL" sz="1200" b="1" dirty="0" smtClean="0">
              <a:solidFill>
                <a:schemeClr val="tx1"/>
              </a:solidFill>
            </a:rPr>
            <a:t>(bez konieczności podawania wartości docelowej większej od 0)</a:t>
          </a:r>
          <a:endParaRPr lang="pl-PL" sz="12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75F3FBC2-DB87-4312-B2D0-4862254096A2}">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1" dirty="0" smtClean="0"/>
            <a:t>Należy określić wszystkie adekwatne wskaźniki, które w sposób precyzyjny umożliwią weryfikację stopnia realizacji celu głównego.</a:t>
          </a:r>
          <a:endParaRPr lang="pl-PL" sz="1400" b="1" dirty="0"/>
        </a:p>
      </dgm:t>
    </dgm:pt>
    <dgm:pt modelId="{B015EFDD-11F1-4FDF-843C-BFC3E80CCE60}" type="parTrans" cxnId="{463FC7C5-9ED1-47A3-80A9-C275B40B7ACD}">
      <dgm:prSet/>
      <dgm:spPr/>
      <dgm:t>
        <a:bodyPr/>
        <a:lstStyle/>
        <a:p>
          <a:endParaRPr lang="pl-PL"/>
        </a:p>
      </dgm:t>
    </dgm:pt>
    <dgm:pt modelId="{389BA25A-264C-422A-B524-A7A32C4C0B99}" type="sibTrans" cxnId="{463FC7C5-9ED1-47A3-80A9-C275B40B7ACD}">
      <dgm:prSet/>
      <dgm:spPr/>
      <dgm:t>
        <a:bodyPr/>
        <a:lstStyle/>
        <a:p>
          <a:endParaRPr lang="pl-PL"/>
        </a:p>
      </dgm:t>
    </dgm:pt>
    <dgm:pt modelId="{566C0854-10E0-420D-B478-E59F52462409}">
      <dgm:prSet phldrT="[Tekst]" custT="1"/>
      <dgm:spPr>
        <a:solidFill>
          <a:srgbClr val="FFC000">
            <a:alpha val="90000"/>
          </a:srgbClr>
        </a:solidFill>
        <a:ln>
          <a:solidFill>
            <a:srgbClr val="FFC000">
              <a:alpha val="90000"/>
            </a:srgbClr>
          </a:solidFill>
        </a:ln>
      </dgm:spPr>
      <dgm:t>
        <a:bodyPr/>
        <a:lstStyle/>
        <a:p>
          <a:pPr algn="l"/>
          <a:r>
            <a:rPr lang="pl-PL" sz="1400" b="1" dirty="0" smtClean="0">
              <a:solidFill>
                <a:schemeClr val="tx1"/>
              </a:solidFill>
            </a:rPr>
            <a:t>Liczba osób objętych szkoleniami/doradztwem w zakresie kompetencji cyfrowych;</a:t>
          </a:r>
          <a:endParaRPr lang="pl-PL" sz="1400" b="1" dirty="0">
            <a:solidFill>
              <a:schemeClr val="tx1"/>
            </a:solidFill>
          </a:endParaRPr>
        </a:p>
      </dgm:t>
    </dgm:pt>
    <dgm:pt modelId="{23FDBF98-DC34-4CF4-B47F-FA9950908A39}" type="parTrans" cxnId="{8CB78FEA-85FA-49C5-9E14-D8023B46D28F}">
      <dgm:prSet/>
      <dgm:spPr/>
      <dgm:t>
        <a:bodyPr/>
        <a:lstStyle/>
        <a:p>
          <a:endParaRPr lang="pl-PL"/>
        </a:p>
      </dgm:t>
    </dgm:pt>
    <dgm:pt modelId="{D392BEB2-504A-4784-A5E1-320F7DF90ADF}" type="sibTrans" cxnId="{8CB78FEA-85FA-49C5-9E14-D8023B46D28F}">
      <dgm:prSet/>
      <dgm:spPr/>
      <dgm:t>
        <a:bodyPr/>
        <a:lstStyle/>
        <a:p>
          <a:endParaRPr lang="pl-PL"/>
        </a:p>
      </dgm:t>
    </dgm:pt>
    <dgm:pt modelId="{BFE79748-8BA5-4128-914D-EB775F46089E}">
      <dgm:prSet phldrT="[Tekst]" custT="1"/>
      <dgm:spPr>
        <a:solidFill>
          <a:srgbClr val="FFC000">
            <a:alpha val="90000"/>
          </a:srgbClr>
        </a:solidFill>
        <a:ln>
          <a:solidFill>
            <a:srgbClr val="FFC000">
              <a:alpha val="90000"/>
            </a:srgbClr>
          </a:solidFill>
        </a:ln>
      </dgm:spPr>
      <dgm:t>
        <a:bodyPr/>
        <a:lstStyle/>
        <a:p>
          <a:pPr algn="l"/>
          <a:r>
            <a:rPr lang="pl-PL" sz="1400" b="1" dirty="0" smtClean="0">
              <a:solidFill>
                <a:schemeClr val="tx1"/>
              </a:solidFill>
            </a:rPr>
            <a:t>Liczba projektów, w których sfinansowano koszty racjonalnych usprawnień dla osób z niepełnosprawnościami;</a:t>
          </a:r>
          <a:endParaRPr lang="pl-PL" sz="1400" b="1" dirty="0">
            <a:solidFill>
              <a:schemeClr val="tx1"/>
            </a:solidFill>
          </a:endParaRPr>
        </a:p>
      </dgm:t>
    </dgm:pt>
    <dgm:pt modelId="{91A1E096-69E8-4DE4-BD5B-C52C346A2F2F}" type="parTrans" cxnId="{1C131600-DE3C-4674-81C3-2A899A6CAD40}">
      <dgm:prSet/>
      <dgm:spPr/>
      <dgm:t>
        <a:bodyPr/>
        <a:lstStyle/>
        <a:p>
          <a:endParaRPr lang="pl-PL"/>
        </a:p>
      </dgm:t>
    </dgm:pt>
    <dgm:pt modelId="{4F7FDB44-E3F7-4A8F-9CC0-49BFACF85A30}" type="sibTrans" cxnId="{1C131600-DE3C-4674-81C3-2A899A6CAD40}">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3F78EBF2-E094-471A-B923-197D51A2F039}" type="presOf" srcId="{9C158368-C9E0-4942-8526-5CE49BCD721C}" destId="{EC26B3CA-5F55-4ED6-AEA1-83422FEC2FA3}" srcOrd="0" destOrd="0" presId="urn:microsoft.com/office/officeart/2005/8/layout/vList5"/>
    <dgm:cxn modelId="{1C131600-DE3C-4674-81C3-2A899A6CAD40}" srcId="{9C158368-C9E0-4942-8526-5CE49BCD721C}" destId="{BFE79748-8BA5-4128-914D-EB775F46089E}" srcOrd="2" destOrd="0" parTransId="{91A1E096-69E8-4DE4-BD5B-C52C346A2F2F}" sibTransId="{4F7FDB44-E3F7-4A8F-9CC0-49BFACF85A30}"/>
    <dgm:cxn modelId="{0D88FD9B-218F-4AAA-8A2B-055399B7A8AB}" type="presOf" srcId="{566C0854-10E0-420D-B478-E59F52462409}" destId="{6057DA86-162F-440C-8D5E-0A6D86B8CF0F}" srcOrd="0" destOrd="1" presId="urn:microsoft.com/office/officeart/2005/8/layout/vList5"/>
    <dgm:cxn modelId="{89D4AFC8-7556-46D9-81A4-155A0FAA1671}" type="presOf" srcId="{75F3FBC2-DB87-4312-B2D0-4862254096A2}" destId="{5DB3C171-F262-490B-B8BB-BFFA46B0586B}" srcOrd="0" destOrd="1" presId="urn:microsoft.com/office/officeart/2005/8/layout/vList5"/>
    <dgm:cxn modelId="{463FC7C5-9ED1-47A3-80A9-C275B40B7ACD}" srcId="{621AB93B-5B7B-404A-AAC6-82585374894E}" destId="{75F3FBC2-DB87-4312-B2D0-4862254096A2}" srcOrd="1" destOrd="0" parTransId="{B015EFDD-11F1-4FDF-843C-BFC3E80CCE60}" sibTransId="{389BA25A-264C-422A-B524-A7A32C4C0B99}"/>
    <dgm:cxn modelId="{A489E639-48DF-4700-B7B8-6436767B45B2}" type="presOf" srcId="{1A53B528-4B73-4476-AAA3-DA53D8694E89}" destId="{A82570EB-9047-4C30-B34C-BC41F943A042}" srcOrd="0" destOrd="0" presId="urn:microsoft.com/office/officeart/2005/8/layout/vList5"/>
    <dgm:cxn modelId="{7F141B78-4492-4916-8A68-511A198D704F}" type="presOf" srcId="{BFE79748-8BA5-4128-914D-EB775F46089E}" destId="{6057DA86-162F-440C-8D5E-0A6D86B8CF0F}"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8CB78FEA-85FA-49C5-9E14-D8023B46D28F}" srcId="{9C158368-C9E0-4942-8526-5CE49BCD721C}" destId="{566C0854-10E0-420D-B478-E59F52462409}" srcOrd="1" destOrd="0" parTransId="{23FDBF98-DC34-4CF4-B47F-FA9950908A39}" sibTransId="{D392BEB2-504A-4784-A5E1-320F7DF90ADF}"/>
    <dgm:cxn modelId="{DED7CC0D-9C76-43DC-B388-3D4EBADC21B3}" type="presOf" srcId="{DA6E603D-E34D-4EC6-B48D-740809166CA4}" destId="{6057DA86-162F-440C-8D5E-0A6D86B8CF0F}"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692433B6-5833-4574-BD66-67C6E9382869}" type="presOf" srcId="{32EE9BBF-B02B-4DE9-A826-A3930A24887B}" destId="{5DB3C171-F262-490B-B8BB-BFFA46B0586B}" srcOrd="0" destOrd="0" presId="urn:microsoft.com/office/officeart/2005/8/layout/vList5"/>
    <dgm:cxn modelId="{98143C59-E449-45A8-855B-D77185A4C101}" type="presOf" srcId="{621AB93B-5B7B-404A-AAC6-82585374894E}" destId="{30A5BAFA-D867-4432-A555-078896BF780D}" srcOrd="0" destOrd="0" presId="urn:microsoft.com/office/officeart/2005/8/layout/vList5"/>
    <dgm:cxn modelId="{155F9455-C03D-4C02-AB11-A6826A3CF116}" type="presParOf" srcId="{A82570EB-9047-4C30-B34C-BC41F943A042}" destId="{74CEAA77-1A9F-4EE7-8009-B36DC94847D6}" srcOrd="0" destOrd="0" presId="urn:microsoft.com/office/officeart/2005/8/layout/vList5"/>
    <dgm:cxn modelId="{7ADBBFBD-F602-4913-87CD-A1B4B310B0DF}" type="presParOf" srcId="{74CEAA77-1A9F-4EE7-8009-B36DC94847D6}" destId="{30A5BAFA-D867-4432-A555-078896BF780D}" srcOrd="0" destOrd="0" presId="urn:microsoft.com/office/officeart/2005/8/layout/vList5"/>
    <dgm:cxn modelId="{E61BE27F-2EC4-4FAB-95AA-4559675B050D}" type="presParOf" srcId="{74CEAA77-1A9F-4EE7-8009-B36DC94847D6}" destId="{5DB3C171-F262-490B-B8BB-BFFA46B0586B}" srcOrd="1" destOrd="0" presId="urn:microsoft.com/office/officeart/2005/8/layout/vList5"/>
    <dgm:cxn modelId="{127461F3-4AE1-4673-864F-D37DB0F5810C}" type="presParOf" srcId="{A82570EB-9047-4C30-B34C-BC41F943A042}" destId="{21203062-3061-4CFA-A1DC-A3C8D1B70C6A}" srcOrd="1" destOrd="0" presId="urn:microsoft.com/office/officeart/2005/8/layout/vList5"/>
    <dgm:cxn modelId="{913E8176-ED51-4B34-AD93-7B5A918F3173}" type="presParOf" srcId="{A82570EB-9047-4C30-B34C-BC41F943A042}" destId="{AAC7EB03-0D34-4E53-AA54-FF39894E56F4}" srcOrd="2" destOrd="0" presId="urn:microsoft.com/office/officeart/2005/8/layout/vList5"/>
    <dgm:cxn modelId="{6DBE6BB4-731D-4164-BDD0-AF590E322DE9}" type="presParOf" srcId="{AAC7EB03-0D34-4E53-AA54-FF39894E56F4}" destId="{EC26B3CA-5F55-4ED6-AEA1-83422FEC2FA3}" srcOrd="0" destOrd="0" presId="urn:microsoft.com/office/officeart/2005/8/layout/vList5"/>
    <dgm:cxn modelId="{FDB5D64D-3856-4893-A931-7D49C638576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 Poprawność wypełnienia wniosku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400" dirty="0" smtClean="0"/>
            <a:t>Projekt jest zgodny z typem projektów dopuszczonych </a:t>
          </a:r>
          <a:br>
            <a:rPr lang="pl-PL" sz="1400" dirty="0" smtClean="0"/>
          </a:br>
          <a:r>
            <a:rPr lang="pl-PL" sz="1400" dirty="0" smtClean="0"/>
            <a:t>do dofinansowania w regulaminie konkursu.</a:t>
          </a:r>
          <a:endParaRPr lang="pl-PL" sz="1400" b="1" u="sng"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dirty="0" smtClean="0">
              <a:solidFill>
                <a:schemeClr val="tx1"/>
              </a:solidFill>
            </a:rPr>
            <a:t>2. </a:t>
          </a:r>
          <a:r>
            <a:rPr lang="pl-PL" sz="1600" b="1" dirty="0" err="1" smtClean="0">
              <a:solidFill>
                <a:schemeClr val="tx1"/>
              </a:solidFill>
            </a:rPr>
            <a:t>Kwalifikowalność</a:t>
          </a:r>
          <a:r>
            <a:rPr lang="pl-PL" sz="1600" b="1" dirty="0" smtClean="0">
              <a:solidFill>
                <a:schemeClr val="tx1"/>
              </a:solidFill>
            </a:rPr>
            <a:t> typu projektu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Wniosek o dofinansowanie został sporządzony w języku polskim oraz złożony w odpowiedzi na właściwy konkurs. Wniosek o dofinansowanie oraz załączniki zostały podpisane zgodnie z prawem reprezentacji. </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8C5D976E-8DA2-41BE-9D37-B45FBFFCC8F8}" type="presOf" srcId="{9C158368-C9E0-4942-8526-5CE49BCD721C}" destId="{EC26B3CA-5F55-4ED6-AEA1-83422FEC2FA3}" srcOrd="0" destOrd="0" presId="urn:microsoft.com/office/officeart/2005/8/layout/vList5"/>
    <dgm:cxn modelId="{22AB06F6-C1CA-4896-9D9C-3D66B7A835F0}" type="presOf" srcId="{1A53B528-4B73-4476-AAA3-DA53D8694E89}" destId="{A82570EB-9047-4C30-B34C-BC41F943A042}" srcOrd="0" destOrd="0" presId="urn:microsoft.com/office/officeart/2005/8/layout/vList5"/>
    <dgm:cxn modelId="{CC162BCC-D5DD-4044-8C13-63D56923BAB5}" type="presOf" srcId="{621AB93B-5B7B-404A-AAC6-82585374894E}" destId="{30A5BAFA-D867-4432-A555-078896BF780D}" srcOrd="0" destOrd="0" presId="urn:microsoft.com/office/officeart/2005/8/layout/vList5"/>
    <dgm:cxn modelId="{3B84FB18-10A6-4F0F-9D82-C3A5B6E4D79C}"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117E38E-DDD3-480D-A78D-8FCB154BAC0D}" srcId="{9C158368-C9E0-4942-8526-5CE49BCD721C}" destId="{DA6E603D-E34D-4EC6-B48D-740809166CA4}" srcOrd="0" destOrd="0" parTransId="{A8A154FD-2259-47AC-AD68-19EF82000962}" sibTransId="{9F49CB28-C9A9-4FC8-82B7-C5A3A7564928}"/>
    <dgm:cxn modelId="{625A909E-35D1-4608-B3F3-D1AB7E9BFABB}" type="presOf" srcId="{32EE9BBF-B02B-4DE9-A826-A3930A24887B}" destId="{5DB3C171-F262-490B-B8BB-BFFA46B0586B}" srcOrd="0" destOrd="0" presId="urn:microsoft.com/office/officeart/2005/8/layout/vList5"/>
    <dgm:cxn modelId="{BAF2D667-B1A3-4F5D-9445-0AD7357384AE}" type="presParOf" srcId="{A82570EB-9047-4C30-B34C-BC41F943A042}" destId="{74CEAA77-1A9F-4EE7-8009-B36DC94847D6}" srcOrd="0" destOrd="0" presId="urn:microsoft.com/office/officeart/2005/8/layout/vList5"/>
    <dgm:cxn modelId="{441E4B5A-DA00-4357-AC98-2EAC650325A1}" type="presParOf" srcId="{74CEAA77-1A9F-4EE7-8009-B36DC94847D6}" destId="{30A5BAFA-D867-4432-A555-078896BF780D}" srcOrd="0" destOrd="0" presId="urn:microsoft.com/office/officeart/2005/8/layout/vList5"/>
    <dgm:cxn modelId="{BB85D8E1-2D85-4262-9DB4-BED770FE8AC9}" type="presParOf" srcId="{74CEAA77-1A9F-4EE7-8009-B36DC94847D6}" destId="{5DB3C171-F262-490B-B8BB-BFFA46B0586B}" srcOrd="1" destOrd="0" presId="urn:microsoft.com/office/officeart/2005/8/layout/vList5"/>
    <dgm:cxn modelId="{3E0864BF-1060-406E-B4EB-FAD9563E5947}" type="presParOf" srcId="{A82570EB-9047-4C30-B34C-BC41F943A042}" destId="{21203062-3061-4CFA-A1DC-A3C8D1B70C6A}" srcOrd="1" destOrd="0" presId="urn:microsoft.com/office/officeart/2005/8/layout/vList5"/>
    <dgm:cxn modelId="{FCE4FB9F-AF84-4C8F-8B8E-CEE3C2379819}" type="presParOf" srcId="{A82570EB-9047-4C30-B34C-BC41F943A042}" destId="{AAC7EB03-0D34-4E53-AA54-FF39894E56F4}" srcOrd="2" destOrd="0" presId="urn:microsoft.com/office/officeart/2005/8/layout/vList5"/>
    <dgm:cxn modelId="{1E1E6394-3F79-4050-9F3F-662A46766258}" type="presParOf" srcId="{AAC7EB03-0D34-4E53-AA54-FF39894E56F4}" destId="{EC26B3CA-5F55-4ED6-AEA1-83422FEC2FA3}" srcOrd="0" destOrd="0" presId="urn:microsoft.com/office/officeart/2005/8/layout/vList5"/>
    <dgm:cxn modelId="{0CB586F0-C386-4B43-8766-8DB9864C6132}"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3. </a:t>
          </a:r>
          <a:r>
            <a:rPr lang="pl-PL" sz="1600" b="1" dirty="0" err="1" smtClean="0">
              <a:solidFill>
                <a:schemeClr val="tx1"/>
              </a:solidFill>
            </a:rPr>
            <a:t>Kwalifikowalność</a:t>
          </a:r>
          <a:r>
            <a:rPr lang="pl-PL" sz="1600" b="1" dirty="0" smtClean="0">
              <a:solidFill>
                <a:schemeClr val="tx1"/>
              </a:solidFill>
            </a:rPr>
            <a:t> wnioskodawcy</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smtClean="0"/>
            <a:t>Wybór partnerów został dokonany w sposób prawidłowy, to znaczy:</a:t>
          </a:r>
          <a:endParaRPr lang="pl-PL" sz="10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4. Prawidłowość wyboru partnerów w projekcie</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Wnioskodawca jest uprawniony do ubiegania się </a:t>
          </a:r>
          <a:br>
            <a:rPr lang="pl-PL" sz="1400" dirty="0" smtClean="0"/>
          </a:br>
          <a:r>
            <a:rPr lang="pl-PL" sz="1400" dirty="0" smtClean="0"/>
            <a:t>o wsparcie zgodnie z zapisami regulaminu konkursu.</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E93B09FB-FF3C-4F3C-A2F9-B9F04E034CF3}">
      <dgm:prSet custT="1"/>
      <dgm:spPr/>
      <dgm:t>
        <a:bodyPr/>
        <a:lstStyle/>
        <a:p>
          <a:pPr algn="just"/>
          <a:r>
            <a:rPr lang="pl-PL" sz="800" dirty="0" smtClean="0"/>
            <a:t>Wnioskodawca oraz partner/partnerzy nie stanowią podmiotów powiązanych w rozumieniu załącznika </a:t>
          </a:r>
          <a:br>
            <a:rPr lang="pl-PL" sz="800" dirty="0" smtClean="0"/>
          </a:br>
          <a:r>
            <a:rPr lang="pl-PL" sz="800" dirty="0" smtClean="0"/>
            <a:t>do rozporządzenia Komisji (UE) nr 651/2014 z dnia 17 czerwca 2014 r. uznającego niektóre rodzaje pomocy za zgodne z rynkiem wewnętrznym w zastosowaniu art. 107 i 108 Traktatu;</a:t>
          </a:r>
          <a:endParaRPr lang="pl-PL" sz="800" dirty="0"/>
        </a:p>
      </dgm:t>
    </dgm:pt>
    <dgm:pt modelId="{14E6F7B2-8DBA-4B5B-87C7-39B5188762CD}" type="parTrans" cxnId="{A2F5110A-ECDC-4328-94CC-20AEC5E5DC08}">
      <dgm:prSet/>
      <dgm:spPr/>
      <dgm:t>
        <a:bodyPr/>
        <a:lstStyle/>
        <a:p>
          <a:endParaRPr lang="pl-PL"/>
        </a:p>
      </dgm:t>
    </dgm:pt>
    <dgm:pt modelId="{94D12283-41F9-4FE2-992F-CCFD1E4F2A77}" type="sibTrans" cxnId="{A2F5110A-ECDC-4328-94CC-20AEC5E5DC08}">
      <dgm:prSet/>
      <dgm:spPr/>
      <dgm:t>
        <a:bodyPr/>
        <a:lstStyle/>
        <a:p>
          <a:endParaRPr lang="pl-PL"/>
        </a:p>
      </dgm:t>
    </dgm:pt>
    <dgm:pt modelId="{E6C503FC-8E16-4DF9-A67E-4FF14138328F}">
      <dgm:prSet custT="1"/>
      <dgm:spPr/>
      <dgm:t>
        <a:bodyPr/>
        <a:lstStyle/>
        <a:p>
          <a:pPr algn="just"/>
          <a:r>
            <a:rPr lang="pl-PL" sz="800" dirty="0" smtClean="0"/>
            <a:t>w przypadku, gdy Wnioskodawca jest podmiotem, o którym mowa w art. 3 ust. 1 ustawy z dnia 29 stycznia 2004 r. – prawo zamówień publicznych, wybór partnerów spoza sektora finansów publicznych został dokonany z zachowaniem zasady przejrzystości i równego traktowania podmiotów;</a:t>
          </a:r>
          <a:endParaRPr lang="pl-PL" sz="800" dirty="0"/>
        </a:p>
      </dgm:t>
    </dgm:pt>
    <dgm:pt modelId="{8C601EC7-78E4-4C72-9F10-7F6D35E2EC69}" type="parTrans" cxnId="{847979F4-E173-4DF6-9498-987FA507142C}">
      <dgm:prSet/>
      <dgm:spPr/>
      <dgm:t>
        <a:bodyPr/>
        <a:lstStyle/>
        <a:p>
          <a:endParaRPr lang="pl-PL"/>
        </a:p>
      </dgm:t>
    </dgm:pt>
    <dgm:pt modelId="{6CA3FFAD-5A8C-4F02-90A0-2D0791752542}" type="sibTrans" cxnId="{847979F4-E173-4DF6-9498-987FA507142C}">
      <dgm:prSet/>
      <dgm:spPr/>
      <dgm:t>
        <a:bodyPr/>
        <a:lstStyle/>
        <a:p>
          <a:endParaRPr lang="pl-PL"/>
        </a:p>
      </dgm:t>
    </dgm:pt>
    <dgm:pt modelId="{53A4F63E-A5CC-4543-8811-D4DD187522B8}">
      <dgm:prSet custT="1"/>
      <dgm:spPr/>
      <dgm:t>
        <a:bodyPr/>
        <a:lstStyle/>
        <a:p>
          <a:pPr algn="just"/>
          <a:r>
            <a:rPr lang="pl-PL" sz="800" dirty="0" smtClean="0"/>
            <a:t>wybór partnerów spoza sektora finansów publicznych został dokonany przed złożeniem wniosku o dofinansowanie projektu partnerskiego.</a:t>
          </a:r>
          <a:endParaRPr lang="pl-PL" sz="800" dirty="0"/>
        </a:p>
      </dgm:t>
    </dgm:pt>
    <dgm:pt modelId="{9E4A4A34-EE89-4C76-85E3-D5683176D72A}" type="parTrans" cxnId="{073F6678-8AF0-4B30-A4EB-767C0ECC7855}">
      <dgm:prSet/>
      <dgm:spPr/>
      <dgm:t>
        <a:bodyPr/>
        <a:lstStyle/>
        <a:p>
          <a:endParaRPr lang="pl-PL"/>
        </a:p>
      </dgm:t>
    </dgm:pt>
    <dgm:pt modelId="{522B52EB-65EB-4831-B953-AA6C09515C30}" type="sibTrans" cxnId="{073F6678-8AF0-4B30-A4EB-767C0ECC7855}">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073F6678-8AF0-4B30-A4EB-767C0ECC7855}" srcId="{9C158368-C9E0-4942-8526-5CE49BCD721C}" destId="{53A4F63E-A5CC-4543-8811-D4DD187522B8}" srcOrd="3" destOrd="0" parTransId="{9E4A4A34-EE89-4C76-85E3-D5683176D72A}" sibTransId="{522B52EB-65EB-4831-B953-AA6C09515C30}"/>
    <dgm:cxn modelId="{2A41BD8B-D923-4A79-AF97-CB80D8C0CCEF}" type="presOf" srcId="{E6C503FC-8E16-4DF9-A67E-4FF14138328F}" destId="{6057DA86-162F-440C-8D5E-0A6D86B8CF0F}" srcOrd="0" destOrd="2" presId="urn:microsoft.com/office/officeart/2005/8/layout/vList5"/>
    <dgm:cxn modelId="{93B3CB09-39D6-45AE-977B-5200E8D69924}" type="presOf" srcId="{DA6E603D-E34D-4EC6-B48D-740809166CA4}" destId="{6057DA86-162F-440C-8D5E-0A6D86B8CF0F}" srcOrd="0" destOrd="0" presId="urn:microsoft.com/office/officeart/2005/8/layout/vList5"/>
    <dgm:cxn modelId="{67559FF4-9498-44AB-A9D9-C24809A907B4}" type="presOf" srcId="{E93B09FB-FF3C-4F3C-A2F9-B9F04E034CF3}" destId="{6057DA86-162F-440C-8D5E-0A6D86B8CF0F}" srcOrd="0" destOrd="1" presId="urn:microsoft.com/office/officeart/2005/8/layout/vList5"/>
    <dgm:cxn modelId="{223575AF-CFBB-4E2F-98F9-4A267F10AC28}" type="presOf" srcId="{53A4F63E-A5CC-4543-8811-D4DD187522B8}" destId="{6057DA86-162F-440C-8D5E-0A6D86B8CF0F}" srcOrd="0" destOrd="3"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A2F5110A-ECDC-4328-94CC-20AEC5E5DC08}" srcId="{9C158368-C9E0-4942-8526-5CE49BCD721C}" destId="{E93B09FB-FF3C-4F3C-A2F9-B9F04E034CF3}" srcOrd="1" destOrd="0" parTransId="{14E6F7B2-8DBA-4B5B-87C7-39B5188762CD}" sibTransId="{94D12283-41F9-4FE2-992F-CCFD1E4F2A77}"/>
    <dgm:cxn modelId="{847979F4-E173-4DF6-9498-987FA507142C}" srcId="{9C158368-C9E0-4942-8526-5CE49BCD721C}" destId="{E6C503FC-8E16-4DF9-A67E-4FF14138328F}" srcOrd="2" destOrd="0" parTransId="{8C601EC7-78E4-4C72-9F10-7F6D35E2EC69}" sibTransId="{6CA3FFAD-5A8C-4F02-90A0-2D0791752542}"/>
    <dgm:cxn modelId="{A496A950-9D4C-4659-901A-20A25EF212D7}" type="presOf" srcId="{1A53B528-4B73-4476-AAA3-DA53D8694E89}" destId="{A82570EB-9047-4C30-B34C-BC41F943A042}" srcOrd="0" destOrd="0" presId="urn:microsoft.com/office/officeart/2005/8/layout/vList5"/>
    <dgm:cxn modelId="{20A4D254-75B1-4092-A03A-6162D8771CC1}" type="presOf" srcId="{621AB93B-5B7B-404A-AAC6-82585374894E}" destId="{30A5BAFA-D867-4432-A555-078896BF780D}" srcOrd="0" destOrd="0" presId="urn:microsoft.com/office/officeart/2005/8/layout/vList5"/>
    <dgm:cxn modelId="{A0A52CC9-607D-4D9A-ACB3-6DA989A18116}"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073417D7-2E3A-4290-8103-8DF1443DF56C}" type="presOf" srcId="{32EE9BBF-B02B-4DE9-A826-A3930A24887B}" destId="{5DB3C171-F262-490B-B8BB-BFFA46B0586B}" srcOrd="0" destOrd="0" presId="urn:microsoft.com/office/officeart/2005/8/layout/vList5"/>
    <dgm:cxn modelId="{D99997B4-081E-4757-995F-5CB767A0C90A}" type="presParOf" srcId="{A82570EB-9047-4C30-B34C-BC41F943A042}" destId="{74CEAA77-1A9F-4EE7-8009-B36DC94847D6}" srcOrd="0" destOrd="0" presId="urn:microsoft.com/office/officeart/2005/8/layout/vList5"/>
    <dgm:cxn modelId="{684C5934-8314-4B2B-8940-EF55156527BA}" type="presParOf" srcId="{74CEAA77-1A9F-4EE7-8009-B36DC94847D6}" destId="{30A5BAFA-D867-4432-A555-078896BF780D}" srcOrd="0" destOrd="0" presId="urn:microsoft.com/office/officeart/2005/8/layout/vList5"/>
    <dgm:cxn modelId="{A9588105-EC67-46AF-B40C-E47B3BF0E130}" type="presParOf" srcId="{74CEAA77-1A9F-4EE7-8009-B36DC94847D6}" destId="{5DB3C171-F262-490B-B8BB-BFFA46B0586B}" srcOrd="1" destOrd="0" presId="urn:microsoft.com/office/officeart/2005/8/layout/vList5"/>
    <dgm:cxn modelId="{B0D2D087-61F4-489F-A2FE-59EEF75964C0}" type="presParOf" srcId="{A82570EB-9047-4C30-B34C-BC41F943A042}" destId="{21203062-3061-4CFA-A1DC-A3C8D1B70C6A}" srcOrd="1" destOrd="0" presId="urn:microsoft.com/office/officeart/2005/8/layout/vList5"/>
    <dgm:cxn modelId="{845E5C7E-7912-4D53-9A92-2A7792D6C962}" type="presParOf" srcId="{A82570EB-9047-4C30-B34C-BC41F943A042}" destId="{AAC7EB03-0D34-4E53-AA54-FF39894E56F4}" srcOrd="2" destOrd="0" presId="urn:microsoft.com/office/officeart/2005/8/layout/vList5"/>
    <dgm:cxn modelId="{A762D08F-5CF6-45BB-A395-935133331E08}" type="presParOf" srcId="{AAC7EB03-0D34-4E53-AA54-FF39894E56F4}" destId="{EC26B3CA-5F55-4ED6-AEA1-83422FEC2FA3}" srcOrd="0" destOrd="0" presId="urn:microsoft.com/office/officeart/2005/8/layout/vList5"/>
    <dgm:cxn modelId="{A8CF1343-6788-48AE-B15C-0E099BB70AD9}"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682910" y="-1385354"/>
          <a:ext cx="3075733"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100000"/>
            </a:lnSpc>
            <a:spcBef>
              <a:spcPct val="0"/>
            </a:spcBef>
            <a:spcAft>
              <a:spcPts val="600"/>
            </a:spcAft>
            <a:buChar char="••"/>
          </a:pPr>
          <a:r>
            <a:rPr lang="pl-PL" sz="1600" kern="1200" dirty="0" smtClean="0"/>
            <a:t>maksymalny poziom dofinansowania na poziomie projektu (środki UE + współfinansowanie z budżetu państwa) wynosi </a:t>
          </a:r>
          <a:r>
            <a:rPr lang="pl-PL" sz="1600" b="1" kern="1200" dirty="0" smtClean="0"/>
            <a:t>85%</a:t>
          </a:r>
          <a:r>
            <a:rPr lang="pl-PL" sz="1600" kern="1200" dirty="0" smtClean="0"/>
            <a:t> (w zakresie typu projektu 10.1.A).</a:t>
          </a:r>
          <a:endParaRPr lang="pl-PL" sz="1600" b="1" kern="1200" dirty="0"/>
        </a:p>
        <a:p>
          <a:pPr marL="171450" lvl="1" indent="-171450" algn="just" defTabSz="711200">
            <a:lnSpc>
              <a:spcPct val="100000"/>
            </a:lnSpc>
            <a:spcBef>
              <a:spcPct val="0"/>
            </a:spcBef>
            <a:spcAft>
              <a:spcPts val="600"/>
            </a:spcAft>
            <a:buChar char="••"/>
          </a:pPr>
          <a:r>
            <a:rPr lang="pl-PL" sz="1600" kern="1200" dirty="0" smtClean="0"/>
            <a:t>Maksymalny poziom całkowitego dofinansowania wydatków </a:t>
          </a:r>
          <a:r>
            <a:rPr lang="pl-PL" sz="1600" kern="1200" dirty="0" err="1" smtClean="0"/>
            <a:t>kwalifikowalnych</a:t>
          </a:r>
          <a:r>
            <a:rPr lang="pl-PL" sz="1600" kern="1200" dirty="0" smtClean="0"/>
            <a:t> na poziomie projektu (środki UE + współfinansowanie z budżetu państwa) może wynosić </a:t>
          </a:r>
          <a:r>
            <a:rPr lang="pl-PL" sz="1600" b="1" kern="1200" dirty="0" smtClean="0"/>
            <a:t>95% </a:t>
          </a:r>
          <a:br>
            <a:rPr lang="pl-PL" sz="1600" b="1" kern="1200" dirty="0" smtClean="0"/>
          </a:br>
          <a:r>
            <a:rPr lang="pl-PL" sz="1600" kern="1200" dirty="0" smtClean="0"/>
            <a:t>w przypadku wybranych typów projektów (w zakresie typu projektu 10.1.B i 10.1.C).</a:t>
          </a:r>
          <a:endParaRPr lang="pl-PL" sz="1600" b="1" kern="1200" dirty="0"/>
        </a:p>
        <a:p>
          <a:pPr marL="171450" lvl="1" indent="-171450" algn="l" defTabSz="711200">
            <a:lnSpc>
              <a:spcPct val="100000"/>
            </a:lnSpc>
            <a:spcBef>
              <a:spcPct val="0"/>
            </a:spcBef>
            <a:spcAft>
              <a:spcPts val="600"/>
            </a:spcAft>
            <a:buChar char="••"/>
          </a:pPr>
          <a:r>
            <a:rPr lang="pl-PL" sz="1600" kern="1200" dirty="0" smtClean="0"/>
            <a:t>minimalna wartość projektu wynosi </a:t>
          </a:r>
          <a:r>
            <a:rPr lang="pl-PL" sz="1600" b="1" kern="1200" dirty="0" smtClean="0"/>
            <a:t>50 000 PLN.</a:t>
          </a:r>
          <a:endParaRPr lang="pl-PL" sz="1600" b="1" kern="1200" dirty="0"/>
        </a:p>
      </dsp:txBody>
      <dsp:txXfrm rot="5400000">
        <a:off x="4682910" y="-1385354"/>
        <a:ext cx="3075733" cy="5846444"/>
      </dsp:txXfrm>
    </dsp:sp>
    <dsp:sp modelId="{30A5BAFA-D867-4432-A555-078896BF780D}">
      <dsp:nvSpPr>
        <dsp:cNvPr id="0" name=""/>
        <dsp:cNvSpPr/>
      </dsp:nvSpPr>
      <dsp:spPr>
        <a:xfrm>
          <a:off x="28727" y="216018"/>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b="1" kern="1200" dirty="0" smtClean="0">
              <a:solidFill>
                <a:schemeClr val="tx1"/>
              </a:solidFill>
            </a:rPr>
            <a:t>Dofinansowanie</a:t>
          </a:r>
          <a:r>
            <a:rPr lang="pl-PL" sz="2400" b="1" kern="1200" dirty="0" smtClean="0"/>
            <a:t> </a:t>
          </a:r>
          <a:br>
            <a:rPr lang="pl-PL" sz="2400" b="1" kern="1200" dirty="0" smtClean="0"/>
          </a:br>
          <a:endParaRPr lang="pl-PL" sz="2400" b="1" kern="1200" dirty="0"/>
        </a:p>
      </dsp:txBody>
      <dsp:txXfrm>
        <a:off x="28727" y="216018"/>
        <a:ext cx="3288625" cy="2663138"/>
      </dsp:txXfrm>
    </dsp:sp>
    <dsp:sp modelId="{6057DA86-162F-440C-8D5E-0A6D86B8CF0F}">
      <dsp:nvSpPr>
        <dsp:cNvPr id="0" name=""/>
        <dsp:cNvSpPr/>
      </dsp:nvSpPr>
      <dsp:spPr>
        <a:xfrm rot="5400000">
          <a:off x="4882229" y="1619858"/>
          <a:ext cx="2668166"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90000"/>
            </a:lnSpc>
            <a:spcBef>
              <a:spcPct val="0"/>
            </a:spcBef>
            <a:spcAft>
              <a:spcPct val="15000"/>
            </a:spcAft>
            <a:buChar char="••"/>
          </a:pPr>
          <a:r>
            <a:rPr lang="pl-PL" sz="1600" kern="1200" dirty="0" smtClean="0"/>
            <a:t>Minimalny udział wkładu własnego wynosi </a:t>
          </a:r>
          <a:r>
            <a:rPr lang="pl-PL" sz="1600" b="1" kern="1200" dirty="0" smtClean="0"/>
            <a:t>15%</a:t>
          </a:r>
          <a:r>
            <a:rPr lang="pl-PL" sz="1600" kern="1200" dirty="0" smtClean="0"/>
            <a:t> wydatków </a:t>
          </a:r>
          <a:r>
            <a:rPr lang="pl-PL" sz="1600" kern="1200" dirty="0" err="1" smtClean="0"/>
            <a:t>kwalifikowalnych</a:t>
          </a:r>
          <a:r>
            <a:rPr lang="pl-PL" sz="1600" kern="1200" dirty="0" smtClean="0"/>
            <a:t> projektu w zakresie projektów </a:t>
          </a:r>
          <a:r>
            <a:rPr lang="pl-PL" sz="1600" b="1" kern="1200" dirty="0" smtClean="0"/>
            <a:t>typu 10.1.A</a:t>
          </a:r>
          <a:endParaRPr lang="pl-PL" sz="1600" kern="1200" dirty="0">
            <a:solidFill>
              <a:srgbClr val="B466E0"/>
            </a:solidFill>
          </a:endParaRPr>
        </a:p>
        <a:p>
          <a:pPr marL="171450" lvl="1" indent="-171450" algn="just" defTabSz="711200">
            <a:lnSpc>
              <a:spcPct val="90000"/>
            </a:lnSpc>
            <a:spcBef>
              <a:spcPct val="0"/>
            </a:spcBef>
            <a:spcAft>
              <a:spcPct val="15000"/>
            </a:spcAft>
            <a:buChar char="••"/>
          </a:pPr>
          <a:r>
            <a:rPr lang="pl-PL" sz="1600" kern="1200" dirty="0" smtClean="0"/>
            <a:t>Minimalny udział wkładu własnego wynosi </a:t>
          </a:r>
          <a:r>
            <a:rPr lang="pl-PL" sz="1600" b="1" kern="1200" dirty="0" smtClean="0"/>
            <a:t>5%</a:t>
          </a:r>
          <a:r>
            <a:rPr lang="pl-PL" sz="1600" kern="1200" dirty="0" smtClean="0"/>
            <a:t> wydatków </a:t>
          </a:r>
          <a:r>
            <a:rPr lang="pl-PL" sz="1600" kern="1200" dirty="0" err="1" smtClean="0"/>
            <a:t>kwalifikowalnych</a:t>
          </a:r>
          <a:r>
            <a:rPr lang="pl-PL" sz="1600" kern="1200" dirty="0" smtClean="0"/>
            <a:t> projektu w zakresie projektów typu </a:t>
          </a:r>
          <a:br>
            <a:rPr lang="pl-PL" sz="1600" kern="1200" dirty="0" smtClean="0"/>
          </a:br>
          <a:r>
            <a:rPr lang="pl-PL" sz="1600" b="1" kern="1200" dirty="0" smtClean="0"/>
            <a:t>10.1.B i 10.1.C.</a:t>
          </a:r>
          <a:endParaRPr lang="pl-PL" sz="1600" b="1" kern="1200" dirty="0">
            <a:solidFill>
              <a:srgbClr val="B466E0"/>
            </a:solidFill>
          </a:endParaRPr>
        </a:p>
        <a:p>
          <a:pPr marL="171450" lvl="1" indent="-171450" algn="just" defTabSz="711200">
            <a:lnSpc>
              <a:spcPct val="90000"/>
            </a:lnSpc>
            <a:spcBef>
              <a:spcPct val="0"/>
            </a:spcBef>
            <a:spcAft>
              <a:spcPct val="15000"/>
            </a:spcAft>
            <a:buChar char="••"/>
          </a:pPr>
          <a:r>
            <a:rPr lang="pl-PL" sz="1600" kern="1200" dirty="0" smtClean="0"/>
            <a:t>W przypadku występowania w projekcie </a:t>
          </a:r>
          <a:r>
            <a:rPr lang="pl-PL" sz="1600" b="1" kern="1200" dirty="0" smtClean="0"/>
            <a:t>różnych typów wparcia, wśród których występuje typ 10.1.A</a:t>
          </a:r>
          <a:r>
            <a:rPr lang="pl-PL" sz="1600" kern="1200" dirty="0" smtClean="0"/>
            <a:t>, minimalny wkład własny Wnioskodawcy wynosi </a:t>
          </a:r>
          <a:r>
            <a:rPr lang="pl-PL" sz="1600" b="1" kern="1200" dirty="0" smtClean="0"/>
            <a:t>15%</a:t>
          </a:r>
          <a:r>
            <a:rPr lang="pl-PL" sz="1600" kern="1200" dirty="0" smtClean="0"/>
            <a:t>. </a:t>
          </a:r>
          <a:endParaRPr lang="pl-PL" sz="1600" kern="1200" dirty="0">
            <a:solidFill>
              <a:srgbClr val="B466E0"/>
            </a:solidFill>
          </a:endParaRPr>
        </a:p>
      </dsp:txBody>
      <dsp:txXfrm rot="5400000">
        <a:off x="4882229" y="1619858"/>
        <a:ext cx="2668166" cy="5846444"/>
      </dsp:txXfrm>
    </dsp:sp>
    <dsp:sp modelId="{EC26B3CA-5F55-4ED6-AEA1-83422FEC2FA3}">
      <dsp:nvSpPr>
        <dsp:cNvPr id="0" name=""/>
        <dsp:cNvSpPr/>
      </dsp:nvSpPr>
      <dsp:spPr>
        <a:xfrm>
          <a:off x="4464" y="3211511"/>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b="1" kern="1200" dirty="0" smtClean="0">
              <a:solidFill>
                <a:schemeClr val="tx1"/>
              </a:solidFill>
            </a:rPr>
            <a:t>Wkład własny</a:t>
          </a:r>
          <a:endParaRPr lang="pl-PL" sz="2400" b="1" kern="1200" dirty="0">
            <a:solidFill>
              <a:schemeClr val="tx1"/>
            </a:solidFill>
          </a:endParaRPr>
        </a:p>
      </dsp:txBody>
      <dsp:txXfrm>
        <a:off x="4464" y="3211511"/>
        <a:ext cx="3288625" cy="2663138"/>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682910" y="-1385354"/>
          <a:ext cx="3075733"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smtClean="0"/>
            <a:t>Wniosek o dofinansowanie powinien zostać wypełniony i złożony </a:t>
          </a:r>
          <a:br>
            <a:rPr lang="pl-PL" sz="1400" kern="1200" dirty="0" smtClean="0"/>
          </a:br>
          <a:r>
            <a:rPr lang="pl-PL" sz="1400" kern="1200" dirty="0" smtClean="0"/>
            <a:t>za pośrednictwem </a:t>
          </a:r>
          <a:r>
            <a:rPr lang="pl-PL" sz="1400" b="1" kern="1200" dirty="0" smtClean="0"/>
            <a:t>Systemu Obsługi Wniosków Aplikacyjnych </a:t>
          </a:r>
          <a:r>
            <a:rPr lang="pl-PL" sz="1400" kern="1200" dirty="0" smtClean="0"/>
            <a:t>(SOWA), który jest dostępny poprzez stronę </a:t>
          </a:r>
          <a:r>
            <a:rPr lang="pl-PL" sz="1400" kern="1200" dirty="0" smtClean="0">
              <a:hlinkClick xmlns:r="http://schemas.openxmlformats.org/officeDocument/2006/relationships" r:id="rId1"/>
            </a:rPr>
            <a:t>www.generator-efs.dolnyslask.pl</a:t>
          </a:r>
          <a:endParaRPr lang="pl-PL" sz="1400" b="1" kern="1200" dirty="0"/>
        </a:p>
        <a:p>
          <a:pPr marL="114300" lvl="1" indent="-114300" algn="just" defTabSz="622300">
            <a:lnSpc>
              <a:spcPct val="100000"/>
            </a:lnSpc>
            <a:spcBef>
              <a:spcPct val="0"/>
            </a:spcBef>
            <a:spcAft>
              <a:spcPts val="600"/>
            </a:spcAft>
            <a:buChar char="••"/>
          </a:pPr>
          <a:endParaRPr lang="pl-PL" sz="1400" b="1" kern="1200" dirty="0"/>
        </a:p>
        <a:p>
          <a:pPr marL="114300" lvl="1" indent="-114300" algn="just" defTabSz="622300">
            <a:lnSpc>
              <a:spcPct val="100000"/>
            </a:lnSpc>
            <a:spcBef>
              <a:spcPct val="0"/>
            </a:spcBef>
            <a:spcAft>
              <a:spcPts val="600"/>
            </a:spcAft>
            <a:buChar char="••"/>
          </a:pPr>
          <a:r>
            <a:rPr lang="pl-PL" sz="1400" b="0" kern="1200" dirty="0" smtClean="0"/>
            <a:t>Jednocześnie do siedziby IOK (IZ RPO WD) należy dostarczyć jeden egzemplarz wydrukowanej z systemu SOWA </a:t>
          </a:r>
          <a:r>
            <a:rPr lang="pl-PL" sz="1400" b="1" kern="1200" dirty="0" smtClean="0"/>
            <a:t>papierowej wersji wniosku</a:t>
          </a:r>
          <a:r>
            <a:rPr lang="pl-PL" sz="1400" b="0" kern="1200" dirty="0" smtClean="0"/>
            <a:t>, opatrzonej czytelnym podpisem lub parafą z pieczęcią osoby/</a:t>
          </a:r>
          <a:r>
            <a:rPr lang="pl-PL" sz="1400" b="0" kern="1200" dirty="0" err="1" smtClean="0"/>
            <a:t>ób</a:t>
          </a:r>
          <a:r>
            <a:rPr lang="pl-PL" sz="1400" b="0" kern="1200" dirty="0" smtClean="0"/>
            <a:t> uprawnionej/</a:t>
          </a:r>
          <a:r>
            <a:rPr lang="pl-PL" sz="1400" b="0" kern="1200" dirty="0" err="1" smtClean="0"/>
            <a:t>ych</a:t>
          </a:r>
          <a:r>
            <a:rPr lang="pl-PL" sz="1400" b="0" kern="1200" dirty="0" smtClean="0"/>
            <a:t> do reprezentowania Wnioskodawcy (wraz z podpisanymi załącznikami – jeśli dotyczy).</a:t>
          </a:r>
          <a:endParaRPr lang="pl-PL" sz="1400" b="0" kern="1200" dirty="0"/>
        </a:p>
        <a:p>
          <a:pPr marL="114300" lvl="1" indent="-114300" algn="just" defTabSz="622300">
            <a:lnSpc>
              <a:spcPct val="100000"/>
            </a:lnSpc>
            <a:spcBef>
              <a:spcPct val="0"/>
            </a:spcBef>
            <a:spcAft>
              <a:spcPts val="600"/>
            </a:spcAft>
            <a:buChar char="••"/>
          </a:pPr>
          <a:endParaRPr lang="pl-PL" sz="1400" b="1" kern="1200" dirty="0"/>
        </a:p>
      </dsp:txBody>
      <dsp:txXfrm rot="5400000">
        <a:off x="4682910" y="-1385354"/>
        <a:ext cx="3075733" cy="5846444"/>
      </dsp:txXfrm>
    </dsp:sp>
    <dsp:sp modelId="{30A5BAFA-D867-4432-A555-078896BF780D}">
      <dsp:nvSpPr>
        <dsp:cNvPr id="0" name=""/>
        <dsp:cNvSpPr/>
      </dsp:nvSpPr>
      <dsp:spPr>
        <a:xfrm>
          <a:off x="28727" y="216018"/>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b="1" kern="1200" dirty="0" smtClean="0">
              <a:solidFill>
                <a:schemeClr val="tx1"/>
              </a:solidFill>
            </a:rPr>
            <a:t>Forma składania wniosków</a:t>
          </a:r>
          <a:r>
            <a:rPr lang="pl-PL" sz="2400" b="1" kern="1200" dirty="0" smtClean="0"/>
            <a:t> </a:t>
          </a:r>
          <a:br>
            <a:rPr lang="pl-PL" sz="2400" b="1" kern="1200" dirty="0" smtClean="0"/>
          </a:br>
          <a:endParaRPr lang="pl-PL" sz="2400" b="1" kern="1200" dirty="0"/>
        </a:p>
      </dsp:txBody>
      <dsp:txXfrm>
        <a:off x="28727" y="216018"/>
        <a:ext cx="3288625" cy="2663138"/>
      </dsp:txXfrm>
    </dsp:sp>
    <dsp:sp modelId="{6057DA86-162F-440C-8D5E-0A6D86B8CF0F}">
      <dsp:nvSpPr>
        <dsp:cNvPr id="0" name=""/>
        <dsp:cNvSpPr/>
      </dsp:nvSpPr>
      <dsp:spPr>
        <a:xfrm rot="5400000">
          <a:off x="4882229" y="1619858"/>
          <a:ext cx="2668166"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pl-PL" sz="1600" b="1" kern="1200" dirty="0" smtClean="0"/>
            <a:t>Termin rozpoczęcia naboru: </a:t>
          </a:r>
          <a:r>
            <a:rPr lang="pl-PL" sz="1600" b="1" u="sng" kern="1200" dirty="0" smtClean="0"/>
            <a:t>7 listopada 2016 r. godz.08.00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b="1" kern="1200" dirty="0">
            <a:solidFill>
              <a:srgbClr val="B466E0"/>
            </a:solidFill>
          </a:endParaRPr>
        </a:p>
        <a:p>
          <a:pPr marL="171450" lvl="1" indent="-171450" algn="l" defTabSz="711200">
            <a:lnSpc>
              <a:spcPct val="90000"/>
            </a:lnSpc>
            <a:spcBef>
              <a:spcPct val="0"/>
            </a:spcBef>
            <a:spcAft>
              <a:spcPct val="15000"/>
            </a:spcAft>
            <a:buChar char="••"/>
          </a:pPr>
          <a:r>
            <a:rPr lang="pl-PL" sz="1600" b="1" kern="1200" dirty="0" smtClean="0">
              <a:solidFill>
                <a:schemeClr val="tx1"/>
              </a:solidFill>
            </a:rPr>
            <a:t>Termin zakończenia naboru: </a:t>
          </a:r>
          <a:r>
            <a:rPr lang="pl-PL" sz="1600" b="1" u="sng" kern="1200" dirty="0" smtClean="0">
              <a:solidFill>
                <a:schemeClr val="tx1"/>
              </a:solidFill>
            </a:rPr>
            <a:t>30 </a:t>
          </a:r>
          <a:r>
            <a:rPr lang="pl-PL" sz="1600" b="1" u="sng" kern="1200" dirty="0" smtClean="0"/>
            <a:t>listopada 2016 r. godz.15.00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kern="1200" dirty="0">
            <a:solidFill>
              <a:srgbClr val="B466E0"/>
            </a:solidFill>
          </a:endParaRPr>
        </a:p>
        <a:p>
          <a:pPr marL="171450" lvl="1" indent="-171450" algn="just" defTabSz="711200">
            <a:lnSpc>
              <a:spcPct val="90000"/>
            </a:lnSpc>
            <a:spcBef>
              <a:spcPct val="0"/>
            </a:spcBef>
            <a:spcAft>
              <a:spcPct val="15000"/>
            </a:spcAft>
            <a:buChar char="••"/>
          </a:pPr>
          <a:r>
            <a:rPr lang="pl-PL" sz="1600" b="0" kern="1200" dirty="0" smtClean="0">
              <a:solidFill>
                <a:schemeClr val="tx1"/>
              </a:solidFill>
            </a:rPr>
            <a:t>We wskazanym wyżej terminie należy złożyć wniosek </a:t>
          </a:r>
          <a:br>
            <a:rPr lang="pl-PL" sz="1600" b="0" kern="1200" dirty="0" smtClean="0">
              <a:solidFill>
                <a:schemeClr val="tx1"/>
              </a:solidFill>
            </a:rPr>
          </a:br>
          <a:r>
            <a:rPr lang="pl-PL" sz="1600" b="0" kern="1200" dirty="0" smtClean="0">
              <a:solidFill>
                <a:schemeClr val="tx1"/>
              </a:solidFill>
            </a:rPr>
            <a:t>w wersji elektronicznej za pośrednictwem systemu SOWA oraz w wersji papierowej</a:t>
          </a:r>
          <a:endParaRPr lang="pl-PL" sz="1600" b="0" u="sng" kern="1200" dirty="0">
            <a:solidFill>
              <a:schemeClr val="tx1"/>
            </a:solidFill>
          </a:endParaRPr>
        </a:p>
      </dsp:txBody>
      <dsp:txXfrm rot="5400000">
        <a:off x="4882229" y="1619858"/>
        <a:ext cx="2668166" cy="5846444"/>
      </dsp:txXfrm>
    </dsp:sp>
    <dsp:sp modelId="{EC26B3CA-5F55-4ED6-AEA1-83422FEC2FA3}">
      <dsp:nvSpPr>
        <dsp:cNvPr id="0" name=""/>
        <dsp:cNvSpPr/>
      </dsp:nvSpPr>
      <dsp:spPr>
        <a:xfrm>
          <a:off x="4464" y="3211511"/>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b="1" kern="1200" dirty="0" smtClean="0">
              <a:solidFill>
                <a:schemeClr val="tx1"/>
              </a:solidFill>
            </a:rPr>
            <a:t>Termin składania wniosków</a:t>
          </a:r>
          <a:endParaRPr lang="pl-PL" sz="2400" b="1" kern="1200" dirty="0">
            <a:solidFill>
              <a:schemeClr val="tx1"/>
            </a:solidFill>
          </a:endParaRPr>
        </a:p>
      </dsp:txBody>
      <dsp:txXfrm>
        <a:off x="4464" y="3211511"/>
        <a:ext cx="3288625" cy="2663138"/>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682910" y="-1385354"/>
          <a:ext cx="3075733"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00000"/>
            </a:lnSpc>
            <a:spcBef>
              <a:spcPct val="0"/>
            </a:spcBef>
            <a:spcAft>
              <a:spcPts val="600"/>
            </a:spcAft>
            <a:buChar char="••"/>
          </a:pPr>
          <a:r>
            <a:rPr lang="pl-PL" sz="1800" b="1" kern="1200" dirty="0" smtClean="0"/>
            <a:t>Kancelaria Departamentu Funduszy Europejskich,                                    Urząd Marszałkowski Województwa Dolnośląskiego                    Departament Funduszy  Europejskich                                                                ul. Mazowiecka 17, 50-412 Wrocław                                        II piętro, pokój  2020</a:t>
          </a:r>
          <a:endParaRPr lang="pl-PL" sz="1800" b="1" kern="1200" dirty="0"/>
        </a:p>
      </dsp:txBody>
      <dsp:txXfrm rot="5400000">
        <a:off x="4682910" y="-1385354"/>
        <a:ext cx="3075733" cy="5846444"/>
      </dsp:txXfrm>
    </dsp:sp>
    <dsp:sp modelId="{30A5BAFA-D867-4432-A555-078896BF780D}">
      <dsp:nvSpPr>
        <dsp:cNvPr id="0" name=""/>
        <dsp:cNvSpPr/>
      </dsp:nvSpPr>
      <dsp:spPr>
        <a:xfrm>
          <a:off x="28727" y="216018"/>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pl-PL" sz="2000" b="1" kern="1200" dirty="0" smtClean="0">
              <a:solidFill>
                <a:schemeClr val="tx1"/>
              </a:solidFill>
            </a:rPr>
            <a:t>Miejsce  składania wniosków</a:t>
          </a:r>
        </a:p>
        <a:p>
          <a:pPr lvl="0" algn="ctr" defTabSz="889000">
            <a:lnSpc>
              <a:spcPct val="90000"/>
            </a:lnSpc>
            <a:spcBef>
              <a:spcPct val="0"/>
            </a:spcBef>
            <a:spcAft>
              <a:spcPct val="35000"/>
            </a:spcAft>
          </a:pPr>
          <a:r>
            <a:rPr lang="pl-PL" sz="2000" b="1" kern="1200" dirty="0" smtClean="0">
              <a:solidFill>
                <a:schemeClr val="tx1"/>
              </a:solidFill>
            </a:rPr>
            <a:t>(osobiście lub za pośrednictwem kuriera)</a:t>
          </a:r>
          <a:r>
            <a:rPr lang="pl-PL" sz="2000" b="1" kern="1200" dirty="0" smtClean="0"/>
            <a:t> </a:t>
          </a:r>
          <a:r>
            <a:rPr lang="pl-PL" sz="2400" b="1" kern="1200" dirty="0" smtClean="0"/>
            <a:t/>
          </a:r>
          <a:br>
            <a:rPr lang="pl-PL" sz="2400" b="1" kern="1200" dirty="0" smtClean="0"/>
          </a:br>
          <a:endParaRPr lang="pl-PL" sz="2400" b="1" kern="1200" dirty="0"/>
        </a:p>
      </dsp:txBody>
      <dsp:txXfrm>
        <a:off x="28727" y="216018"/>
        <a:ext cx="3288625" cy="2663138"/>
      </dsp:txXfrm>
    </dsp:sp>
    <dsp:sp modelId="{6057DA86-162F-440C-8D5E-0A6D86B8CF0F}">
      <dsp:nvSpPr>
        <dsp:cNvPr id="0" name=""/>
        <dsp:cNvSpPr/>
      </dsp:nvSpPr>
      <dsp:spPr>
        <a:xfrm rot="5400000">
          <a:off x="4882229" y="1619858"/>
          <a:ext cx="2668166"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pl-PL" sz="1800" b="1" kern="1200" dirty="0" smtClean="0"/>
            <a:t>Urząd Marszałkowski Województwa Dolnośląskiego                    Departament Funduszy  Europejskich                                                                ul. Mazowiecka 17, 50-412 Wrocław</a:t>
          </a:r>
          <a:endParaRPr lang="pl-PL" sz="1800" b="1" u="none" kern="1200" dirty="0">
            <a:solidFill>
              <a:schemeClr val="tx1"/>
            </a:solidFill>
          </a:endParaRPr>
        </a:p>
        <a:p>
          <a:pPr marL="171450" lvl="1" indent="-171450" algn="just" defTabSz="711200">
            <a:lnSpc>
              <a:spcPct val="90000"/>
            </a:lnSpc>
            <a:spcBef>
              <a:spcPct val="0"/>
            </a:spcBef>
            <a:spcAft>
              <a:spcPct val="15000"/>
            </a:spcAft>
            <a:buChar char="••"/>
          </a:pPr>
          <a:r>
            <a:rPr lang="pl-PL" sz="1600" kern="1200" dirty="0" smtClean="0"/>
            <a:t>Zgodnie z art. 57 § 5 KPA, termin uważa się za zachowany, jeżeli przed jego upływem nadano pismo w polskiej placówce pocztowej operatora wyznaczonego tj. Poczcie Polskiej S.A. W takim wypadku decyduje data stempla pocztowego.</a:t>
          </a:r>
          <a:r>
            <a:rPr lang="pl-PL" sz="1600" b="1" kern="1200" dirty="0" smtClean="0"/>
            <a:t>                                   </a:t>
          </a:r>
          <a:endParaRPr lang="pl-PL" sz="1600" b="1" u="none" kern="1200" dirty="0">
            <a:solidFill>
              <a:schemeClr val="tx1"/>
            </a:solidFill>
          </a:endParaRPr>
        </a:p>
      </dsp:txBody>
      <dsp:txXfrm rot="5400000">
        <a:off x="4882229" y="1619858"/>
        <a:ext cx="2668166" cy="5846444"/>
      </dsp:txXfrm>
    </dsp:sp>
    <dsp:sp modelId="{EC26B3CA-5F55-4ED6-AEA1-83422FEC2FA3}">
      <dsp:nvSpPr>
        <dsp:cNvPr id="0" name=""/>
        <dsp:cNvSpPr/>
      </dsp:nvSpPr>
      <dsp:spPr>
        <a:xfrm>
          <a:off x="4464" y="3211511"/>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pl-PL" sz="2000" b="1" kern="1200" dirty="0" smtClean="0">
              <a:solidFill>
                <a:schemeClr val="tx1"/>
              </a:solidFill>
            </a:rPr>
            <a:t>Miejsce składania wniosków</a:t>
          </a:r>
        </a:p>
        <a:p>
          <a:pPr lvl="0" algn="ctr" defTabSz="889000">
            <a:lnSpc>
              <a:spcPct val="90000"/>
            </a:lnSpc>
            <a:spcBef>
              <a:spcPct val="0"/>
            </a:spcBef>
            <a:spcAft>
              <a:spcPct val="35000"/>
            </a:spcAft>
          </a:pPr>
          <a:r>
            <a:rPr lang="pl-PL" sz="2000" b="1" kern="1200" dirty="0" smtClean="0">
              <a:solidFill>
                <a:schemeClr val="tx1"/>
              </a:solidFill>
            </a:rPr>
            <a:t>(za pośrednictwem polskiego operatora wyznaczonego)</a:t>
          </a:r>
          <a:endParaRPr lang="pl-PL" sz="2000" b="1" kern="1200" dirty="0">
            <a:solidFill>
              <a:schemeClr val="tx1"/>
            </a:solidFill>
          </a:endParaRPr>
        </a:p>
      </dsp:txBody>
      <dsp:txXfrm>
        <a:off x="4464" y="3211511"/>
        <a:ext cx="3288625" cy="266313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913827" y="-1493873"/>
          <a:ext cx="2608184" cy="5852160"/>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100000"/>
            </a:lnSpc>
            <a:spcBef>
              <a:spcPct val="0"/>
            </a:spcBef>
            <a:spcAft>
              <a:spcPts val="600"/>
            </a:spcAft>
            <a:buChar char="••"/>
          </a:pPr>
          <a:r>
            <a:rPr lang="pl-PL" sz="1800" b="1" kern="1200" dirty="0" smtClean="0"/>
            <a:t>Przed złożeniem wniosku w siedzibie IOK (IZ RPO WD) należy zweryfikować czy suma kontrolna wersji elektronicznej wniosku (w systemie SOWA) jest identyczna z sumą kontrolną papierowej wersji wniosku.</a:t>
          </a:r>
          <a:endParaRPr lang="pl-PL" sz="1800" b="1" kern="1200" dirty="0"/>
        </a:p>
      </dsp:txBody>
      <dsp:txXfrm rot="5400000">
        <a:off x="4913827" y="-1493873"/>
        <a:ext cx="2608184" cy="5852160"/>
      </dsp:txXfrm>
    </dsp:sp>
    <dsp:sp modelId="{30A5BAFA-D867-4432-A555-078896BF780D}">
      <dsp:nvSpPr>
        <dsp:cNvPr id="0" name=""/>
        <dsp:cNvSpPr/>
      </dsp:nvSpPr>
      <dsp:spPr>
        <a:xfrm>
          <a:off x="24286" y="10648"/>
          <a:ext cx="3291840" cy="286402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b="1" kern="1200" dirty="0" smtClean="0">
              <a:solidFill>
                <a:schemeClr val="tx1"/>
              </a:solidFill>
            </a:rPr>
            <a:t>UWAGA</a:t>
          </a:r>
          <a:r>
            <a:rPr lang="pl-PL" sz="2400" b="1" kern="1200" dirty="0" smtClean="0"/>
            <a:t> </a:t>
          </a:r>
          <a:br>
            <a:rPr lang="pl-PL" sz="2400" b="1" kern="1200" dirty="0" smtClean="0"/>
          </a:br>
          <a:endParaRPr lang="pl-PL" sz="2400" b="1" kern="1200" dirty="0"/>
        </a:p>
      </dsp:txBody>
      <dsp:txXfrm>
        <a:off x="24286" y="10648"/>
        <a:ext cx="3291840" cy="2864022"/>
      </dsp:txXfrm>
    </dsp:sp>
    <dsp:sp modelId="{6057DA86-162F-440C-8D5E-0A6D86B8CF0F}">
      <dsp:nvSpPr>
        <dsp:cNvPr id="0" name=""/>
        <dsp:cNvSpPr/>
      </dsp:nvSpPr>
      <dsp:spPr>
        <a:xfrm rot="5400000">
          <a:off x="4777133" y="1519025"/>
          <a:ext cx="2869429"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pl-PL" sz="1800" b="1" u="none" kern="1200" dirty="0" smtClean="0">
              <a:solidFill>
                <a:schemeClr val="tx1"/>
              </a:solidFill>
            </a:rPr>
            <a:t>Wnioski złożone wyłącznie w wersji papierowej </a:t>
          </a:r>
          <a:br>
            <a:rPr lang="pl-PL" sz="1800" b="1" u="none" kern="1200" dirty="0" smtClean="0">
              <a:solidFill>
                <a:schemeClr val="tx1"/>
              </a:solidFill>
            </a:rPr>
          </a:br>
          <a:r>
            <a:rPr lang="pl-PL" sz="1800" b="1" u="none" kern="1200" dirty="0" smtClean="0">
              <a:solidFill>
                <a:schemeClr val="tx1"/>
              </a:solidFill>
            </a:rPr>
            <a:t>albo wyłącznie w wersji elektronicznej </a:t>
          </a:r>
          <a:br>
            <a:rPr lang="pl-PL" sz="1800" b="1" u="none" kern="1200" dirty="0" smtClean="0">
              <a:solidFill>
                <a:schemeClr val="tx1"/>
              </a:solidFill>
            </a:rPr>
          </a:br>
          <a:r>
            <a:rPr lang="pl-PL" sz="1800" b="1" u="none" kern="1200" dirty="0" smtClean="0">
              <a:solidFill>
                <a:schemeClr val="tx1"/>
              </a:solidFill>
            </a:rPr>
            <a:t>lub dostarczone po upływie wyznaczonego terminu, zostaną uznane za nieskutecznie złożone </a:t>
          </a:r>
          <a:br>
            <a:rPr lang="pl-PL" sz="1800" b="1" u="none" kern="1200" dirty="0" smtClean="0">
              <a:solidFill>
                <a:schemeClr val="tx1"/>
              </a:solidFill>
            </a:rPr>
          </a:br>
          <a:r>
            <a:rPr lang="pl-PL" sz="1800" b="1" u="none" kern="1200" dirty="0" smtClean="0">
              <a:solidFill>
                <a:schemeClr val="tx1"/>
              </a:solidFill>
            </a:rPr>
            <a:t>i pozostawione bez rozpatrzenia.</a:t>
          </a:r>
          <a:endParaRPr lang="pl-PL" sz="1800" b="1" u="none" kern="1200" dirty="0">
            <a:solidFill>
              <a:schemeClr val="tx1"/>
            </a:solidFill>
          </a:endParaRPr>
        </a:p>
        <a:p>
          <a:pPr marL="171450" lvl="1" indent="-171450" algn="just" defTabSz="800100">
            <a:lnSpc>
              <a:spcPct val="90000"/>
            </a:lnSpc>
            <a:spcBef>
              <a:spcPct val="0"/>
            </a:spcBef>
            <a:spcAft>
              <a:spcPct val="15000"/>
            </a:spcAft>
            <a:buChar char="••"/>
          </a:pPr>
          <a:endParaRPr lang="pl-PL" sz="1800" b="1" u="none" kern="1200" dirty="0">
            <a:solidFill>
              <a:schemeClr val="tx1"/>
            </a:solidFill>
          </a:endParaRPr>
        </a:p>
        <a:p>
          <a:pPr marL="171450" lvl="1" indent="-171450" algn="just" defTabSz="800100">
            <a:lnSpc>
              <a:spcPct val="90000"/>
            </a:lnSpc>
            <a:spcBef>
              <a:spcPct val="0"/>
            </a:spcBef>
            <a:spcAft>
              <a:spcPct val="15000"/>
            </a:spcAft>
            <a:buChar char="••"/>
          </a:pPr>
          <a:r>
            <a:rPr lang="pl-PL" sz="1800" b="1" u="none" kern="1200" dirty="0" smtClean="0">
              <a:solidFill>
                <a:schemeClr val="tx1"/>
              </a:solidFill>
            </a:rPr>
            <a:t>W takim przypadku wersja papierowa wniosku </a:t>
          </a:r>
          <a:br>
            <a:rPr lang="pl-PL" sz="1800" b="1" u="none" kern="1200" dirty="0" smtClean="0">
              <a:solidFill>
                <a:schemeClr val="tx1"/>
              </a:solidFill>
            </a:rPr>
          </a:br>
          <a:r>
            <a:rPr lang="pl-PL" sz="1800" b="1" u="none" kern="1200" dirty="0" smtClean="0">
              <a:solidFill>
                <a:schemeClr val="tx1"/>
              </a:solidFill>
            </a:rPr>
            <a:t>(o ile zostanie złożona) będzie odsyłana na wskazany adres korespondencyjny w ciągu 14 dni od daty złożenia.</a:t>
          </a:r>
          <a:endParaRPr lang="pl-PL" sz="1800" b="1" u="none" kern="1200" dirty="0">
            <a:solidFill>
              <a:schemeClr val="tx1"/>
            </a:solidFill>
          </a:endParaRPr>
        </a:p>
      </dsp:txBody>
      <dsp:txXfrm rot="5400000">
        <a:off x="4777133" y="1519025"/>
        <a:ext cx="2869429" cy="5846444"/>
      </dsp:txXfrm>
    </dsp:sp>
    <dsp:sp modelId="{EC26B3CA-5F55-4ED6-AEA1-83422FEC2FA3}">
      <dsp:nvSpPr>
        <dsp:cNvPr id="0" name=""/>
        <dsp:cNvSpPr/>
      </dsp:nvSpPr>
      <dsp:spPr>
        <a:xfrm>
          <a:off x="0" y="3010236"/>
          <a:ext cx="3288625" cy="286402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b="1" kern="1200" dirty="0" smtClean="0">
              <a:solidFill>
                <a:schemeClr val="tx1"/>
              </a:solidFill>
            </a:rPr>
            <a:t>UWAGA</a:t>
          </a:r>
          <a:endParaRPr lang="pl-PL" sz="2400" b="1" kern="1200" dirty="0">
            <a:solidFill>
              <a:schemeClr val="tx1"/>
            </a:solidFill>
          </a:endParaRPr>
        </a:p>
      </dsp:txBody>
      <dsp:txXfrm>
        <a:off x="0" y="3010236"/>
        <a:ext cx="3288625" cy="286402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2016-10-27</a:t>
            </a:fld>
            <a:endParaRPr lang="pl-PL"/>
          </a:p>
        </p:txBody>
      </p:sp>
      <p:sp>
        <p:nvSpPr>
          <p:cNvPr id="4" name="Symbol zastępczy stopki 3"/>
          <p:cNvSpPr>
            <a:spLocks noGrp="1"/>
          </p:cNvSpPr>
          <p:nvPr>
            <p:ph type="ftr" sz="quarter" idx="2"/>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2016-10-27</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16" tIns="46008" rIns="92016" bIns="46008" rtlCol="0" anchor="ctr"/>
          <a:lstStyle/>
          <a:p>
            <a:pPr lvl="0"/>
            <a:endParaRPr lang="pl-PL" noProof="0"/>
          </a:p>
        </p:txBody>
      </p:sp>
      <p:sp>
        <p:nvSpPr>
          <p:cNvPr id="5" name="Symbol zastępczy notatek 4"/>
          <p:cNvSpPr>
            <a:spLocks noGrp="1"/>
          </p:cNvSpPr>
          <p:nvPr>
            <p:ph type="body" sz="quarter" idx="3"/>
          </p:nvPr>
        </p:nvSpPr>
        <p:spPr>
          <a:xfrm>
            <a:off x="680085" y="4715153"/>
            <a:ext cx="5437506" cy="4466987"/>
          </a:xfrm>
          <a:prstGeom prst="rect">
            <a:avLst/>
          </a:prstGeom>
        </p:spPr>
        <p:txBody>
          <a:bodyPr vert="horz" lIns="92016" tIns="46008" rIns="92016" bIns="46008"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dirty="0"/>
          </a:p>
        </p:txBody>
      </p:sp>
    </p:spTree>
    <p:extLst>
      <p:ext uri="{BB962C8B-B14F-4D97-AF65-F5344CB8AC3E}">
        <p14:creationId xmlns="" xmlns:p14="http://schemas.microsoft.com/office/powerpoint/2010/main" val="254065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 xmlns:p14="http://schemas.microsoft.com/office/powerpoint/2010/main" val="828491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 xmlns:p14="http://schemas.microsoft.com/office/powerpoint/2010/main" val="3200533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 xmlns:p14="http://schemas.microsoft.com/office/powerpoint/2010/main" val="4076345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 xmlns:p14="http://schemas.microsoft.com/office/powerpoint/2010/main" val="2558622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a:t>
            </a:fld>
            <a:endParaRPr lang="pl-PL" altLang="pl-PL"/>
          </a:p>
        </p:txBody>
      </p:sp>
    </p:spTree>
    <p:extLst>
      <p:ext uri="{BB962C8B-B14F-4D97-AF65-F5344CB8AC3E}">
        <p14:creationId xmlns="" xmlns:p14="http://schemas.microsoft.com/office/powerpoint/2010/main" val="2526974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28</a:t>
            </a:fld>
            <a:endParaRPr lang="pl-PL" altLang="pl-PL"/>
          </a:p>
        </p:txBody>
      </p:sp>
    </p:spTree>
    <p:extLst>
      <p:ext uri="{BB962C8B-B14F-4D97-AF65-F5344CB8AC3E}">
        <p14:creationId xmlns="" xmlns:p14="http://schemas.microsoft.com/office/powerpoint/2010/main" val="13486456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29</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 xmlns:p14="http://schemas.microsoft.com/office/powerpoint/2010/main" val="3119651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30</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31</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200" dirty="0" smtClean="0">
                <a:solidFill>
                  <a:schemeClr val="tx1"/>
                </a:solidFill>
                <a:latin typeface="+mn-lt"/>
                <a:ea typeface="+mn-ea"/>
                <a:cs typeface="+mn-cs"/>
              </a:rPr>
              <a:t>Fakt nabycia kompetencji będzie weryfikowany w ramach następujących etapów:</a:t>
            </a:r>
          </a:p>
          <a:p>
            <a:r>
              <a:rPr lang="pl-PL" sz="1200" kern="1200" dirty="0" smtClean="0">
                <a:solidFill>
                  <a:schemeClr val="tx1"/>
                </a:solidFill>
                <a:latin typeface="+mn-lt"/>
                <a:ea typeface="+mn-ea"/>
                <a:cs typeface="+mn-cs"/>
              </a:rPr>
              <a:t>a) ETAP I – Zakres – zdefiniowanie w ramach wniosku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o dofinansowanie lub w regulaminie konkursu grupy docelowej do objęcia wsparciem oraz wybranie obszaru interwencji EFS, który będzie poddany ocenie,</a:t>
            </a:r>
          </a:p>
          <a:p>
            <a:r>
              <a:rPr lang="pl-PL" sz="1200" kern="1200" dirty="0" smtClean="0">
                <a:solidFill>
                  <a:schemeClr val="tx1"/>
                </a:solidFill>
                <a:latin typeface="+mn-lt"/>
                <a:ea typeface="+mn-ea"/>
                <a:cs typeface="+mn-cs"/>
              </a:rPr>
              <a:t>b) ETAP II – Wzorzec – zdefiniowanie we wniosku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o dofinansowanie lub w regulaminie konkursu standardu wymagań, tj. efektów uczenia się, które osiągną uczestnicy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w wyniku przeprowadzonych działań projektowych,</a:t>
            </a:r>
          </a:p>
          <a:p>
            <a:r>
              <a:rPr lang="pl-PL" sz="1200" kern="1200" dirty="0" smtClean="0">
                <a:solidFill>
                  <a:schemeClr val="tx1"/>
                </a:solidFill>
                <a:latin typeface="+mn-lt"/>
                <a:ea typeface="+mn-ea"/>
                <a:cs typeface="+mn-cs"/>
              </a:rPr>
              <a:t>c) ETAP III – Ocena – przeprowadzenie weryfikacji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na podstawie opracowanych kryteriów oceny po zakończeniu</a:t>
            </a:r>
          </a:p>
          <a:p>
            <a:r>
              <a:rPr lang="pl-PL" sz="1200" kern="1200" dirty="0" smtClean="0">
                <a:solidFill>
                  <a:schemeClr val="tx1"/>
                </a:solidFill>
                <a:latin typeface="+mn-lt"/>
                <a:ea typeface="+mn-ea"/>
                <a:cs typeface="+mn-cs"/>
              </a:rPr>
              <a:t>wsparcia udzielanego danej osobie,</a:t>
            </a:r>
          </a:p>
          <a:p>
            <a:r>
              <a:rPr lang="pl-PL" sz="1200" kern="1200" dirty="0" smtClean="0">
                <a:solidFill>
                  <a:schemeClr val="tx1"/>
                </a:solidFill>
                <a:latin typeface="+mn-lt"/>
                <a:ea typeface="+mn-ea"/>
                <a:cs typeface="+mn-cs"/>
              </a:rPr>
              <a:t>d) ETAP IV – Porównanie – </a:t>
            </a:r>
            <a:r>
              <a:rPr lang="pl-PL" sz="1200" kern="1200" dirty="0" err="1" smtClean="0">
                <a:solidFill>
                  <a:schemeClr val="tx1"/>
                </a:solidFill>
                <a:latin typeface="+mn-lt"/>
                <a:ea typeface="+mn-ea"/>
                <a:cs typeface="+mn-cs"/>
              </a:rPr>
              <a:t>porównanie</a:t>
            </a:r>
            <a:r>
              <a:rPr lang="pl-PL" sz="1200" kern="1200" dirty="0" smtClean="0">
                <a:solidFill>
                  <a:schemeClr val="tx1"/>
                </a:solidFill>
                <a:latin typeface="+mn-lt"/>
                <a:ea typeface="+mn-ea"/>
                <a:cs typeface="+mn-cs"/>
              </a:rPr>
              <a:t> uzyskanych wyników etapu III (ocena) z przyjętymi wymaganiami (określonymi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na etapie II efektami uczenia się) po zakończeniu wsparcia udzielanego danej osobie.</a:t>
            </a: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32</a:t>
            </a:fld>
            <a:endParaRPr lang="pl-PL" altLang="pl-PL"/>
          </a:p>
        </p:txBody>
      </p:sp>
    </p:spTree>
    <p:extLst>
      <p:ext uri="{BB962C8B-B14F-4D97-AF65-F5344CB8AC3E}">
        <p14:creationId xmlns="" xmlns:p14="http://schemas.microsoft.com/office/powerpoint/2010/main" val="8912166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33</a:t>
            </a:fld>
            <a:endParaRPr lang="pl-PL" altLang="pl-PL"/>
          </a:p>
        </p:txBody>
      </p:sp>
    </p:spTree>
    <p:extLst>
      <p:ext uri="{BB962C8B-B14F-4D97-AF65-F5344CB8AC3E}">
        <p14:creationId xmlns="" xmlns:p14="http://schemas.microsoft.com/office/powerpoint/2010/main" val="14061841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34</a:t>
            </a:fld>
            <a:endParaRPr lang="pl-PL" altLang="pl-PL"/>
          </a:p>
        </p:txBody>
      </p:sp>
    </p:spTree>
    <p:extLst>
      <p:ext uri="{BB962C8B-B14F-4D97-AF65-F5344CB8AC3E}">
        <p14:creationId xmlns="" xmlns:p14="http://schemas.microsoft.com/office/powerpoint/2010/main" val="31807628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35</a:t>
            </a:fld>
            <a:endParaRPr lang="pl-PL" altLang="pl-PL"/>
          </a:p>
        </p:txBody>
      </p:sp>
    </p:spTree>
    <p:extLst>
      <p:ext uri="{BB962C8B-B14F-4D97-AF65-F5344CB8AC3E}">
        <p14:creationId xmlns="" xmlns:p14="http://schemas.microsoft.com/office/powerpoint/2010/main" val="15963256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36</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37</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38</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39</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 xmlns:p14="http://schemas.microsoft.com/office/powerpoint/2010/main" val="17585303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algn="just"/>
            <a:r>
              <a:rPr lang="pl-PL" sz="1200" b="0" u="sng" dirty="0" smtClean="0">
                <a:latin typeface="+mn-lt"/>
              </a:rPr>
              <a:t>Przez wkład publiczny należy rozumieć wszystkie środki publiczne w projekcie, a więc sumę dofinansowania (środki EFS + dotacja celowa z budżetu państwa) wraz z wkładem własnym beneficjenta pochodzącym, ze środków publicznych np. jednostki samorządu terytorialnego.</a:t>
            </a:r>
          </a:p>
          <a:p>
            <a:pPr algn="just"/>
            <a:endParaRPr lang="pl-PL" sz="1200" b="0" u="sng" dirty="0" smtClean="0">
              <a:latin typeface="+mn-lt"/>
            </a:endParaRPr>
          </a:p>
          <a:p>
            <a:pPr algn="just"/>
            <a:r>
              <a:rPr lang="pl-PL" sz="1200" b="0" dirty="0" smtClean="0"/>
              <a:t>Do przeliczenia ww. kwoty na PLN należy stosować miesięczny obrachunkowy kurs wymiany stosowany przez KE aktualny na dzień </a:t>
            </a:r>
            <a:r>
              <a:rPr lang="pl-PL" sz="1200" b="0" u="sng" dirty="0" smtClean="0"/>
              <a:t>ogłoszenia konkursu</a:t>
            </a:r>
          </a:p>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0"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40</a:t>
            </a:fld>
            <a:endParaRPr lang="pl-PL" altLang="pl-PL"/>
          </a:p>
        </p:txBody>
      </p:sp>
    </p:spTree>
    <p:extLst>
      <p:ext uri="{BB962C8B-B14F-4D97-AF65-F5344CB8AC3E}">
        <p14:creationId xmlns="" xmlns:p14="http://schemas.microsoft.com/office/powerpoint/2010/main" val="40273648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41</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42</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43</a:t>
            </a:fld>
            <a:endParaRPr lang="pl-PL" altLang="pl-PL"/>
          </a:p>
        </p:txBody>
      </p:sp>
    </p:spTree>
    <p:extLst>
      <p:ext uri="{BB962C8B-B14F-4D97-AF65-F5344CB8AC3E}">
        <p14:creationId xmlns="" xmlns:p14="http://schemas.microsoft.com/office/powerpoint/2010/main" val="5180366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44</a:t>
            </a:fld>
            <a:endParaRPr lang="pl-PL" altLang="pl-PL"/>
          </a:p>
        </p:txBody>
      </p:sp>
    </p:spTree>
    <p:extLst>
      <p:ext uri="{BB962C8B-B14F-4D97-AF65-F5344CB8AC3E}">
        <p14:creationId xmlns="" xmlns:p14="http://schemas.microsoft.com/office/powerpoint/2010/main" val="45659387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45</a:t>
            </a:fld>
            <a:endParaRPr lang="pl-PL" altLang="pl-PL"/>
          </a:p>
        </p:txBody>
      </p:sp>
    </p:spTree>
    <p:extLst>
      <p:ext uri="{BB962C8B-B14F-4D97-AF65-F5344CB8AC3E}">
        <p14:creationId xmlns="" xmlns:p14="http://schemas.microsoft.com/office/powerpoint/2010/main" val="31225938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46</a:t>
            </a:fld>
            <a:endParaRPr lang="pl-PL" altLang="pl-PL"/>
          </a:p>
        </p:txBody>
      </p:sp>
    </p:spTree>
    <p:extLst>
      <p:ext uri="{BB962C8B-B14F-4D97-AF65-F5344CB8AC3E}">
        <p14:creationId xmlns="" xmlns:p14="http://schemas.microsoft.com/office/powerpoint/2010/main" val="210603397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47</a:t>
            </a:fld>
            <a:endParaRPr lang="pl-PL" altLang="pl-PL"/>
          </a:p>
        </p:txBody>
      </p:sp>
    </p:spTree>
    <p:extLst>
      <p:ext uri="{BB962C8B-B14F-4D97-AF65-F5344CB8AC3E}">
        <p14:creationId xmlns="" xmlns:p14="http://schemas.microsoft.com/office/powerpoint/2010/main" val="337823529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48</a:t>
            </a:fld>
            <a:endParaRPr lang="pl-PL" altLang="pl-PL"/>
          </a:p>
        </p:txBody>
      </p:sp>
    </p:spTree>
    <p:extLst>
      <p:ext uri="{BB962C8B-B14F-4D97-AF65-F5344CB8AC3E}">
        <p14:creationId xmlns="" xmlns:p14="http://schemas.microsoft.com/office/powerpoint/2010/main" val="15109312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49</a:t>
            </a:fld>
            <a:endParaRPr lang="pl-PL" altLang="pl-PL"/>
          </a:p>
        </p:txBody>
      </p:sp>
    </p:spTree>
    <p:extLst>
      <p:ext uri="{BB962C8B-B14F-4D97-AF65-F5344CB8AC3E}">
        <p14:creationId xmlns="" xmlns:p14="http://schemas.microsoft.com/office/powerpoint/2010/main" val="820983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 xmlns:p14="http://schemas.microsoft.com/office/powerpoint/2010/main" val="16139126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50</a:t>
            </a:fld>
            <a:endParaRPr lang="pl-PL" altLang="pl-PL"/>
          </a:p>
        </p:txBody>
      </p:sp>
    </p:spTree>
    <p:extLst>
      <p:ext uri="{BB962C8B-B14F-4D97-AF65-F5344CB8AC3E}">
        <p14:creationId xmlns="" xmlns:p14="http://schemas.microsoft.com/office/powerpoint/2010/main" val="417779133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51</a:t>
            </a:fld>
            <a:endParaRPr lang="pl-PL" altLang="pl-PL"/>
          </a:p>
        </p:txBody>
      </p:sp>
    </p:spTree>
    <p:extLst>
      <p:ext uri="{BB962C8B-B14F-4D97-AF65-F5344CB8AC3E}">
        <p14:creationId xmlns="" xmlns:p14="http://schemas.microsoft.com/office/powerpoint/2010/main" val="217094145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52</a:t>
            </a:fld>
            <a:endParaRPr lang="pl-PL" altLang="pl-PL"/>
          </a:p>
        </p:txBody>
      </p:sp>
    </p:spTree>
    <p:extLst>
      <p:ext uri="{BB962C8B-B14F-4D97-AF65-F5344CB8AC3E}">
        <p14:creationId xmlns="" xmlns:p14="http://schemas.microsoft.com/office/powerpoint/2010/main" val="238310623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53</a:t>
            </a:fld>
            <a:endParaRPr lang="pl-PL" altLang="pl-PL"/>
          </a:p>
        </p:txBody>
      </p:sp>
    </p:spTree>
    <p:extLst>
      <p:ext uri="{BB962C8B-B14F-4D97-AF65-F5344CB8AC3E}">
        <p14:creationId xmlns="" xmlns:p14="http://schemas.microsoft.com/office/powerpoint/2010/main" val="73137766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54</a:t>
            </a:fld>
            <a:endParaRPr lang="pl-PL" altLang="pl-PL"/>
          </a:p>
        </p:txBody>
      </p:sp>
    </p:spTree>
    <p:extLst>
      <p:ext uri="{BB962C8B-B14F-4D97-AF65-F5344CB8AC3E}">
        <p14:creationId xmlns="" xmlns:p14="http://schemas.microsoft.com/office/powerpoint/2010/main" val="73137766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55</a:t>
            </a:fld>
            <a:endParaRPr lang="pl-PL" altLang="pl-PL"/>
          </a:p>
        </p:txBody>
      </p:sp>
    </p:spTree>
    <p:extLst>
      <p:ext uri="{BB962C8B-B14F-4D97-AF65-F5344CB8AC3E}">
        <p14:creationId xmlns="" xmlns:p14="http://schemas.microsoft.com/office/powerpoint/2010/main" val="73137766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200" dirty="0" smtClean="0">
                <a:solidFill>
                  <a:schemeClr val="tx1"/>
                </a:solidFill>
                <a:latin typeface="+mn-lt"/>
                <a:ea typeface="+mn-ea"/>
                <a:cs typeface="+mn-cs"/>
              </a:rPr>
              <a:t>Kryterium nr 3 ma na celu przyczynienie się do upowszechniania wychowania przedszkolnego dostosowanego do potrzeb dzieci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z </a:t>
            </a:r>
            <a:r>
              <a:rPr lang="pl-PL" sz="1200" kern="1200" dirty="0" err="1" smtClean="0">
                <a:solidFill>
                  <a:schemeClr val="tx1"/>
                </a:solidFill>
                <a:latin typeface="+mn-lt"/>
                <a:ea typeface="+mn-ea"/>
                <a:cs typeface="+mn-cs"/>
              </a:rPr>
              <a:t>niepełnosprawnościami</a:t>
            </a:r>
            <a:r>
              <a:rPr lang="pl-PL" sz="1200" kern="1200" dirty="0" smtClean="0">
                <a:solidFill>
                  <a:schemeClr val="tx1"/>
                </a:solidFill>
                <a:latin typeface="+mn-lt"/>
                <a:ea typeface="+mn-ea"/>
                <a:cs typeface="+mn-cs"/>
              </a:rPr>
              <a:t>, m.in. poprzez zwiększenie liczby miejsc wychowania przedszkolnego dostosowanego do potrzeb dzieci z </a:t>
            </a:r>
            <a:r>
              <a:rPr lang="pl-PL" sz="1200" kern="1200" dirty="0" err="1" smtClean="0">
                <a:solidFill>
                  <a:schemeClr val="tx1"/>
                </a:solidFill>
                <a:latin typeface="+mn-lt"/>
                <a:ea typeface="+mn-ea"/>
                <a:cs typeface="+mn-cs"/>
              </a:rPr>
              <a:t>niepełnosprawnościami</a:t>
            </a:r>
            <a:r>
              <a:rPr lang="pl-PL" sz="1200" kern="1200" dirty="0" smtClean="0">
                <a:solidFill>
                  <a:schemeClr val="tx1"/>
                </a:solidFill>
                <a:latin typeface="+mn-lt"/>
                <a:ea typeface="+mn-ea"/>
                <a:cs typeface="+mn-cs"/>
              </a:rPr>
              <a:t>, zatrudnienie asystenta dziecka z niepełnosprawnością, dostosowanie posiłków z uwzględnieniem specyficznych potrzeb żywieniowych wynikających z niepełnosprawności dziecka, zakup pomocy dydaktycznych adekwatnych do specjalnych potrzeb edukacyjnych wynikających z niepełnosprawności.</a:t>
            </a:r>
          </a:p>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sz="1200" b="1" u="sng"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200" dirty="0" smtClean="0">
                <a:solidFill>
                  <a:schemeClr val="tx1"/>
                </a:solidFill>
                <a:latin typeface="+mn-lt"/>
                <a:ea typeface="+mn-ea"/>
                <a:cs typeface="+mn-cs"/>
              </a:rPr>
              <a:t>Kryterium nr 4 ma na celu preferowanie projektów ukierunkowanych na kształtowanie postaw niezbędnych do późniejszego funkcjonowania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na rynku pracy. </a:t>
            </a: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56</a:t>
            </a:fld>
            <a:endParaRPr lang="pl-PL" altLang="pl-PL"/>
          </a:p>
        </p:txBody>
      </p:sp>
    </p:spTree>
    <p:extLst>
      <p:ext uri="{BB962C8B-B14F-4D97-AF65-F5344CB8AC3E}">
        <p14:creationId xmlns="" xmlns:p14="http://schemas.microsoft.com/office/powerpoint/2010/main" val="73137766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200" dirty="0" smtClean="0">
                <a:solidFill>
                  <a:schemeClr val="tx1"/>
                </a:solidFill>
                <a:latin typeface="+mn-lt"/>
                <a:ea typeface="+mn-ea"/>
                <a:cs typeface="+mn-cs"/>
              </a:rPr>
              <a:t>Kryterium nr 5 wprowadzono w celu zapewnienia komplementarności operacji finansowanych ze źródeł wspólnotowych. Premię punktową za spełnienie przedmiotowego kryterium mogą otrzymać te wnioski o dofinansowanie, których wnioskodawcy wykażą komplementarność działań podejmowanych w projekcie z działaniami podejmowanymi w innym projekcie współfinansowanymi ze środków wspólnotowych.  Wnioskodawca powinien wskazać konkretne działania w obu projektach, które są pod względem siebie komplementarne, tytuł projektu, który był współfinansowany z </a:t>
            </a:r>
            <a:r>
              <a:rPr lang="pl-PL" sz="1200" kern="1200" dirty="0" err="1" smtClean="0">
                <a:solidFill>
                  <a:schemeClr val="tx1"/>
                </a:solidFill>
                <a:latin typeface="+mn-lt"/>
                <a:ea typeface="+mn-ea"/>
                <a:cs typeface="+mn-cs"/>
              </a:rPr>
              <a:t>funduszy</a:t>
            </a:r>
            <a:r>
              <a:rPr lang="pl-PL" sz="1200" kern="1200" dirty="0" smtClean="0">
                <a:solidFill>
                  <a:schemeClr val="tx1"/>
                </a:solidFill>
                <a:latin typeface="+mn-lt"/>
                <a:ea typeface="+mn-ea"/>
                <a:cs typeface="+mn-cs"/>
              </a:rPr>
              <a:t> strukturalnych. </a:t>
            </a: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57</a:t>
            </a:fld>
            <a:endParaRPr lang="pl-PL" altLang="pl-PL"/>
          </a:p>
        </p:txBody>
      </p:sp>
    </p:spTree>
    <p:extLst>
      <p:ext uri="{BB962C8B-B14F-4D97-AF65-F5344CB8AC3E}">
        <p14:creationId xmlns="" xmlns:p14="http://schemas.microsoft.com/office/powerpoint/2010/main" val="73137766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200" dirty="0" smtClean="0">
                <a:solidFill>
                  <a:schemeClr val="tx1"/>
                </a:solidFill>
                <a:latin typeface="+mn-lt"/>
                <a:ea typeface="+mn-ea"/>
                <a:cs typeface="+mn-cs"/>
              </a:rPr>
              <a:t>Kryterium nr 7 zostało opracowane na podstawie analizy danych statystycznych definiującej  obszary, gdzie jest mała ilość miejsc przedszkolnych na 1 tys. dzieci w wieku 3-6 lat. Zostały wyodrębnione gminy, w których w największym stopniu wsparcie powinno przyczynić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się do zwiększenia upowszechnienia wychowania przedszkolnego.</a:t>
            </a:r>
          </a:p>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sz="1200" b="1" u="sng"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200" dirty="0" smtClean="0">
                <a:solidFill>
                  <a:schemeClr val="tx1"/>
                </a:solidFill>
                <a:latin typeface="+mn-lt"/>
                <a:ea typeface="+mn-ea"/>
                <a:cs typeface="+mn-cs"/>
              </a:rPr>
              <a:t>Kryterium nr 8 ma za zadanie premiować Wnioskodawców posiadających doświadczenie w realizacji przedsięwzięć na obszarze województwa dolnośląskiego. Przedsięwzięciem jest działanie podjęte w jakimś celu, którego wynikiem są konkretne rezultaty. Przedsięwzięcie musi mieć formę pisemną (np. projektu, wniosku, umowy/ porozumienia o współpracy), która dokumentuje cel, działania, planowane i zrealizowane rezultaty. Wnioskodawca może się legitymować doświadczeniem w przypadku gdy był liderem lub partnerem w zrealizowanym już przedsięwzięciu, a zakres zrealizowanych przez niego działań był zbieżny z zakresem konkursu, którego dotyczy to kryterium.  Obszar interwencji projektowej zostanie określony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w regulaminie konkursu. Kryterium zostanie zweryfikowane na podstawie  deklaracji złożonej przez Wnioskodawcę w treści wniosku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o dofinansowanie projektu. Wnioskodawca zawrze krótki opis zrealizowanego przedsięwzięcia, w tym przedstawi co najmniej: </a:t>
            </a:r>
            <a:br>
              <a:rPr lang="pl-PL" sz="1200" kern="1200" dirty="0" smtClean="0">
                <a:solidFill>
                  <a:schemeClr val="tx1"/>
                </a:solidFill>
                <a:latin typeface="+mn-lt"/>
                <a:ea typeface="+mn-ea"/>
                <a:cs typeface="+mn-cs"/>
              </a:rPr>
            </a:br>
            <a:r>
              <a:rPr lang="pl-PL" sz="1200" kern="1200" dirty="0" smtClean="0">
                <a:solidFill>
                  <a:schemeClr val="tx1"/>
                </a:solidFill>
                <a:latin typeface="+mn-lt"/>
                <a:ea typeface="+mn-ea"/>
                <a:cs typeface="+mn-cs"/>
              </a:rPr>
              <a:t>tytuł projektu, źródło finansowania, informacje o jego obszarze merytorycznym, grupie docelowej oraz rezultatach projektu. Wnioskodawca we wniosku o dofinansowanie oświadczy, że zaplanowany cel w opisywanym przedsięwzięciu został zrealizowany.</a:t>
            </a: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58</a:t>
            </a:fld>
            <a:endParaRPr lang="pl-PL" altLang="pl-PL"/>
          </a:p>
        </p:txBody>
      </p:sp>
    </p:spTree>
    <p:extLst>
      <p:ext uri="{BB962C8B-B14F-4D97-AF65-F5344CB8AC3E}">
        <p14:creationId xmlns="" xmlns:p14="http://schemas.microsoft.com/office/powerpoint/2010/main" val="73137766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59</a:t>
            </a:fld>
            <a:endParaRPr lang="pl-PL" altLang="pl-PL">
              <a:solidFill>
                <a:prstClr val="black"/>
              </a:solidFill>
            </a:endParaRPr>
          </a:p>
        </p:txBody>
      </p:sp>
    </p:spTree>
    <p:extLst>
      <p:ext uri="{BB962C8B-B14F-4D97-AF65-F5344CB8AC3E}">
        <p14:creationId xmlns="" xmlns:p14="http://schemas.microsoft.com/office/powerpoint/2010/main" val="2491721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 xmlns:p14="http://schemas.microsoft.com/office/powerpoint/2010/main" val="153461412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60</a:t>
            </a:fld>
            <a:endParaRPr lang="pl-PL" altLang="pl-PL">
              <a:solidFill>
                <a:prstClr val="black"/>
              </a:solidFill>
            </a:endParaRPr>
          </a:p>
        </p:txBody>
      </p:sp>
    </p:spTree>
    <p:extLst>
      <p:ext uri="{BB962C8B-B14F-4D97-AF65-F5344CB8AC3E}">
        <p14:creationId xmlns="" xmlns:p14="http://schemas.microsoft.com/office/powerpoint/2010/main" val="264763851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61</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 xmlns:p14="http://schemas.microsoft.com/office/powerpoint/2010/main" val="323735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 xmlns:p14="http://schemas.microsoft.com/office/powerpoint/2010/main" val="2945615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 xmlns:p14="http://schemas.microsoft.com/office/powerpoint/2010/main" val="3570236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2016-10-27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2016-10-27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2016-10-27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2016-10-27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2016-10-27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2016-10-27</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2016-10-27</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2016-10-27</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2016-10-27</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2016-10-27</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2016-10-27</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2016-10-27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32.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32.xm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33.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notesSlide" Target="../notesSlides/notesSlide35.xml"/><Relationship Id="rId1" Type="http://schemas.openxmlformats.org/officeDocument/2006/relationships/slideLayout" Target="../slideLayouts/slideLayout6.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36.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notesSlide" Target="../notesSlides/notesSlide36.xml"/><Relationship Id="rId1" Type="http://schemas.openxmlformats.org/officeDocument/2006/relationships/slideLayout" Target="../slideLayouts/slideLayout6.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37.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3.png"/><Relationship Id="rId7" Type="http://schemas.openxmlformats.org/officeDocument/2006/relationships/diagramColors" Target="../diagrams/colors10.xml"/><Relationship Id="rId2" Type="http://schemas.openxmlformats.org/officeDocument/2006/relationships/notesSlide" Target="../notesSlides/notesSlide37.xml"/><Relationship Id="rId1" Type="http://schemas.openxmlformats.org/officeDocument/2006/relationships/slideLayout" Target="../slideLayouts/slideLayout6.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38.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3.png"/><Relationship Id="rId7" Type="http://schemas.openxmlformats.org/officeDocument/2006/relationships/diagramColors" Target="../diagrams/colors11.xml"/><Relationship Id="rId2" Type="http://schemas.openxmlformats.org/officeDocument/2006/relationships/notesSlide" Target="../notesSlides/notesSlide38.xml"/><Relationship Id="rId1" Type="http://schemas.openxmlformats.org/officeDocument/2006/relationships/slideLayout" Target="../slideLayouts/slideLayout6.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39.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3.png"/><Relationship Id="rId7" Type="http://schemas.openxmlformats.org/officeDocument/2006/relationships/diagramColors" Target="../diagrams/colors12.xml"/><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3.png"/><Relationship Id="rId7" Type="http://schemas.openxmlformats.org/officeDocument/2006/relationships/diagramColors" Target="../diagrams/colors13.xm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3.png"/><Relationship Id="rId7" Type="http://schemas.openxmlformats.org/officeDocument/2006/relationships/diagramColors" Target="../diagrams/colors14.xml"/><Relationship Id="rId2" Type="http://schemas.openxmlformats.org/officeDocument/2006/relationships/notesSlide" Target="../notesSlides/notesSlide44.xml"/><Relationship Id="rId1" Type="http://schemas.openxmlformats.org/officeDocument/2006/relationships/slideLayout" Target="../slideLayouts/slideLayout6.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45.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3.png"/><Relationship Id="rId7" Type="http://schemas.openxmlformats.org/officeDocument/2006/relationships/diagramColors" Target="../diagrams/colors15.xml"/><Relationship Id="rId2" Type="http://schemas.openxmlformats.org/officeDocument/2006/relationships/notesSlide" Target="../notesSlides/notesSlide45.xml"/><Relationship Id="rId1" Type="http://schemas.openxmlformats.org/officeDocument/2006/relationships/slideLayout" Target="../slideLayouts/slideLayout6.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6.xml"/><Relationship Id="rId4" Type="http://schemas.openxmlformats.org/officeDocument/2006/relationships/hyperlink" Target="http://www.power.gov.pl/dostepnosc" TargetMode="External"/></Relationships>
</file>

<file path=ppt/slides/_rels/slide47.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3.png"/><Relationship Id="rId7" Type="http://schemas.openxmlformats.org/officeDocument/2006/relationships/diagramColors" Target="../diagrams/colors16.xml"/><Relationship Id="rId2" Type="http://schemas.openxmlformats.org/officeDocument/2006/relationships/notesSlide" Target="../notesSlides/notesSlide47.xml"/><Relationship Id="rId1" Type="http://schemas.openxmlformats.org/officeDocument/2006/relationships/slideLayout" Target="../slideLayouts/slideLayout6.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48.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3.png"/><Relationship Id="rId7" Type="http://schemas.openxmlformats.org/officeDocument/2006/relationships/diagramColors" Target="../diagrams/colors17.xml"/><Relationship Id="rId2" Type="http://schemas.openxmlformats.org/officeDocument/2006/relationships/notesSlide" Target="../notesSlides/notesSlide48.xml"/><Relationship Id="rId1" Type="http://schemas.openxmlformats.org/officeDocument/2006/relationships/slideLayout" Target="../slideLayouts/slideLayout6.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49.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3.png"/><Relationship Id="rId7" Type="http://schemas.openxmlformats.org/officeDocument/2006/relationships/diagramColors" Target="../diagrams/colors18.xml"/><Relationship Id="rId2" Type="http://schemas.openxmlformats.org/officeDocument/2006/relationships/notesSlide" Target="../notesSlides/notesSlide49.xml"/><Relationship Id="rId1" Type="http://schemas.openxmlformats.org/officeDocument/2006/relationships/slideLayout" Target="../slideLayouts/slideLayout6.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3.png"/><Relationship Id="rId7" Type="http://schemas.openxmlformats.org/officeDocument/2006/relationships/diagramColors" Target="../diagrams/colors19.xml"/><Relationship Id="rId2" Type="http://schemas.openxmlformats.org/officeDocument/2006/relationships/notesSlide" Target="../notesSlides/notesSlide50.xml"/><Relationship Id="rId1" Type="http://schemas.openxmlformats.org/officeDocument/2006/relationships/slideLayout" Target="../slideLayouts/slideLayout6.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51.xml.rels><?xml version="1.0" encoding="UTF-8" standalone="yes"?>
<Relationships xmlns="http://schemas.openxmlformats.org/package/2006/relationships"><Relationship Id="rId8" Type="http://schemas.microsoft.com/office/2007/relationships/diagramDrawing" Target="../diagrams/drawing20.xml"/><Relationship Id="rId3" Type="http://schemas.openxmlformats.org/officeDocument/2006/relationships/image" Target="../media/image3.png"/><Relationship Id="rId7" Type="http://schemas.openxmlformats.org/officeDocument/2006/relationships/diagramColors" Target="../diagrams/colors20.xml"/><Relationship Id="rId2" Type="http://schemas.openxmlformats.org/officeDocument/2006/relationships/notesSlide" Target="../notesSlides/notesSlide51.xml"/><Relationship Id="rId1" Type="http://schemas.openxmlformats.org/officeDocument/2006/relationships/slideLayout" Target="../slideLayouts/slideLayout6.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52.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image" Target="../media/image3.png"/><Relationship Id="rId7" Type="http://schemas.openxmlformats.org/officeDocument/2006/relationships/diagramColors" Target="../diagrams/colors21.xml"/><Relationship Id="rId2" Type="http://schemas.openxmlformats.org/officeDocument/2006/relationships/notesSlide" Target="../notesSlides/notesSlide52.xml"/><Relationship Id="rId1" Type="http://schemas.openxmlformats.org/officeDocument/2006/relationships/slideLayout" Target="../slideLayouts/slideLayout6.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53.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3.png"/><Relationship Id="rId7" Type="http://schemas.openxmlformats.org/officeDocument/2006/relationships/diagramColors" Target="../diagrams/colors22.xml"/><Relationship Id="rId2" Type="http://schemas.openxmlformats.org/officeDocument/2006/relationships/notesSlide" Target="../notesSlides/notesSlide53.xml"/><Relationship Id="rId1" Type="http://schemas.openxmlformats.org/officeDocument/2006/relationships/slideLayout" Target="../slideLayouts/slideLayout6.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54.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image" Target="../media/image3.png"/><Relationship Id="rId7" Type="http://schemas.openxmlformats.org/officeDocument/2006/relationships/diagramColors" Target="../diagrams/colors23.xml"/><Relationship Id="rId2" Type="http://schemas.openxmlformats.org/officeDocument/2006/relationships/notesSlide" Target="../notesSlides/notesSlide54.xml"/><Relationship Id="rId1" Type="http://schemas.openxmlformats.org/officeDocument/2006/relationships/slideLayout" Target="../slideLayouts/slideLayout6.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55.xml.rels><?xml version="1.0" encoding="UTF-8" standalone="yes"?>
<Relationships xmlns="http://schemas.openxmlformats.org/package/2006/relationships"><Relationship Id="rId8" Type="http://schemas.microsoft.com/office/2007/relationships/diagramDrawing" Target="../diagrams/drawing24.xml"/><Relationship Id="rId3" Type="http://schemas.openxmlformats.org/officeDocument/2006/relationships/image" Target="../media/image3.png"/><Relationship Id="rId7" Type="http://schemas.openxmlformats.org/officeDocument/2006/relationships/diagramColors" Target="../diagrams/colors24.xml"/><Relationship Id="rId2" Type="http://schemas.openxmlformats.org/officeDocument/2006/relationships/notesSlide" Target="../notesSlides/notesSlide55.xml"/><Relationship Id="rId1" Type="http://schemas.openxmlformats.org/officeDocument/2006/relationships/slideLayout" Target="../slideLayouts/slideLayout6.xml"/><Relationship Id="rId6" Type="http://schemas.openxmlformats.org/officeDocument/2006/relationships/diagramQuickStyle" Target="../diagrams/quickStyle24.xml"/><Relationship Id="rId5" Type="http://schemas.openxmlformats.org/officeDocument/2006/relationships/diagramLayout" Target="../diagrams/layout24.xml"/><Relationship Id="rId4" Type="http://schemas.openxmlformats.org/officeDocument/2006/relationships/diagramData" Target="../diagrams/data24.xml"/></Relationships>
</file>

<file path=ppt/slides/_rels/slide56.xml.rels><?xml version="1.0" encoding="UTF-8" standalone="yes"?>
<Relationships xmlns="http://schemas.openxmlformats.org/package/2006/relationships"><Relationship Id="rId8" Type="http://schemas.microsoft.com/office/2007/relationships/diagramDrawing" Target="../diagrams/drawing25.xml"/><Relationship Id="rId3" Type="http://schemas.openxmlformats.org/officeDocument/2006/relationships/image" Target="../media/image3.png"/><Relationship Id="rId7" Type="http://schemas.openxmlformats.org/officeDocument/2006/relationships/diagramColors" Target="../diagrams/colors25.xml"/><Relationship Id="rId2" Type="http://schemas.openxmlformats.org/officeDocument/2006/relationships/notesSlide" Target="../notesSlides/notesSlide56.xml"/><Relationship Id="rId1" Type="http://schemas.openxmlformats.org/officeDocument/2006/relationships/slideLayout" Target="../slideLayouts/slideLayout6.xml"/><Relationship Id="rId6" Type="http://schemas.openxmlformats.org/officeDocument/2006/relationships/diagramQuickStyle" Target="../diagrams/quickStyle25.xml"/><Relationship Id="rId5" Type="http://schemas.openxmlformats.org/officeDocument/2006/relationships/diagramLayout" Target="../diagrams/layout25.xml"/><Relationship Id="rId4" Type="http://schemas.openxmlformats.org/officeDocument/2006/relationships/diagramData" Target="../diagrams/data25.xml"/></Relationships>
</file>

<file path=ppt/slides/_rels/slide57.xml.rels><?xml version="1.0" encoding="UTF-8" standalone="yes"?>
<Relationships xmlns="http://schemas.openxmlformats.org/package/2006/relationships"><Relationship Id="rId8" Type="http://schemas.microsoft.com/office/2007/relationships/diagramDrawing" Target="../diagrams/drawing26.xml"/><Relationship Id="rId3" Type="http://schemas.openxmlformats.org/officeDocument/2006/relationships/image" Target="../media/image3.png"/><Relationship Id="rId7" Type="http://schemas.openxmlformats.org/officeDocument/2006/relationships/diagramColors" Target="../diagrams/colors26.xml"/><Relationship Id="rId2" Type="http://schemas.openxmlformats.org/officeDocument/2006/relationships/notesSlide" Target="../notesSlides/notesSlide57.xml"/><Relationship Id="rId1" Type="http://schemas.openxmlformats.org/officeDocument/2006/relationships/slideLayout" Target="../slideLayouts/slideLayout6.xml"/><Relationship Id="rId6" Type="http://schemas.openxmlformats.org/officeDocument/2006/relationships/diagramQuickStyle" Target="../diagrams/quickStyle26.xml"/><Relationship Id="rId5" Type="http://schemas.openxmlformats.org/officeDocument/2006/relationships/diagramLayout" Target="../diagrams/layout26.xml"/><Relationship Id="rId4" Type="http://schemas.openxmlformats.org/officeDocument/2006/relationships/diagramData" Target="../diagrams/data26.xml"/></Relationships>
</file>

<file path=ppt/slides/_rels/slide58.xml.rels><?xml version="1.0" encoding="UTF-8" standalone="yes"?>
<Relationships xmlns="http://schemas.openxmlformats.org/package/2006/relationships"><Relationship Id="rId8" Type="http://schemas.microsoft.com/office/2007/relationships/diagramDrawing" Target="../diagrams/drawing27.xml"/><Relationship Id="rId3" Type="http://schemas.openxmlformats.org/officeDocument/2006/relationships/image" Target="../media/image3.png"/><Relationship Id="rId7" Type="http://schemas.openxmlformats.org/officeDocument/2006/relationships/diagramColors" Target="../diagrams/colors27.xml"/><Relationship Id="rId2" Type="http://schemas.openxmlformats.org/officeDocument/2006/relationships/notesSlide" Target="../notesSlides/notesSlide58.xml"/><Relationship Id="rId1" Type="http://schemas.openxmlformats.org/officeDocument/2006/relationships/slideLayout" Target="../slideLayouts/slideLayout6.xml"/><Relationship Id="rId6" Type="http://schemas.openxmlformats.org/officeDocument/2006/relationships/diagramQuickStyle" Target="../diagrams/quickStyle27.xml"/><Relationship Id="rId5" Type="http://schemas.openxmlformats.org/officeDocument/2006/relationships/diagramLayout" Target="../diagrams/layout27.xml"/><Relationship Id="rId4" Type="http://schemas.openxmlformats.org/officeDocument/2006/relationships/diagramData" Target="../diagrams/data27.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8" Type="http://schemas.openxmlformats.org/officeDocument/2006/relationships/hyperlink" Target="http://www.rpo.dolnyslask.pl/" TargetMode="External"/><Relationship Id="rId3" Type="http://schemas.openxmlformats.org/officeDocument/2006/relationships/image" Target="../media/image3.png"/><Relationship Id="rId7" Type="http://schemas.openxmlformats.org/officeDocument/2006/relationships/hyperlink" Target="mailto:ipaw@ipaw.walbrzych.eu" TargetMode="External"/><Relationship Id="rId2" Type="http://schemas.openxmlformats.org/officeDocument/2006/relationships/notesSlide" Target="../notesSlides/notesSlide60.xml"/><Relationship Id="rId1" Type="http://schemas.openxmlformats.org/officeDocument/2006/relationships/slideLayout" Target="../slideLayouts/slideLayout7.xml"/><Relationship Id="rId6" Type="http://schemas.openxmlformats.org/officeDocument/2006/relationships/hyperlink" Target="mailto:zitaj@jeleniagora.pl" TargetMode="External"/><Relationship Id="rId11" Type="http://schemas.openxmlformats.org/officeDocument/2006/relationships/hyperlink" Target="http://www.ipaw.walbrzych.eu/" TargetMode="External"/><Relationship Id="rId5" Type="http://schemas.openxmlformats.org/officeDocument/2006/relationships/hyperlink" Target="mailto:zit@um.wroc.pl" TargetMode="External"/><Relationship Id="rId10" Type="http://schemas.openxmlformats.org/officeDocument/2006/relationships/hyperlink" Target="http://www.zitaj.jeleniagora.pl/" TargetMode="External"/><Relationship Id="rId4" Type="http://schemas.openxmlformats.org/officeDocument/2006/relationships/hyperlink" Target="mailto:pife@dolnyslask.pl" TargetMode="External"/><Relationship Id="rId9" Type="http://schemas.openxmlformats.org/officeDocument/2006/relationships/hyperlink" Target="http://www.zitwrof.pl/" TargetMode="Externa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539750" y="980728"/>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971600" y="1484784"/>
            <a:ext cx="7272808" cy="3785652"/>
          </a:xfrm>
          <a:prstGeom prst="rect">
            <a:avLst/>
          </a:prstGeom>
        </p:spPr>
        <p:txBody>
          <a:bodyPr wrap="square">
            <a:spAutoFit/>
          </a:bodyPr>
          <a:lstStyle/>
          <a:p>
            <a:pPr algn="ctr" eaLnBrk="1" hangingPunct="1"/>
            <a:r>
              <a:rPr lang="pl-PL" sz="2000" b="1" dirty="0" smtClean="0">
                <a:latin typeface="+mn-lt"/>
              </a:rPr>
              <a:t>Podstawowe informacje dot. naboru wniosków                                          o dofinansowanie w trybie konkursowym  </a:t>
            </a:r>
          </a:p>
          <a:p>
            <a:pPr algn="ctr"/>
            <a:r>
              <a:rPr lang="pl-PL" sz="2000" b="1" dirty="0" smtClean="0">
                <a:latin typeface="+mn-lt"/>
              </a:rPr>
              <a:t>dla </a:t>
            </a:r>
          </a:p>
          <a:p>
            <a:pPr algn="ctr"/>
            <a:r>
              <a:rPr lang="pl-PL" sz="2000" b="1" dirty="0" smtClean="0">
                <a:latin typeface="+mn-lt"/>
              </a:rPr>
              <a:t>Osi Priorytetowej 10 EDUKACJA </a:t>
            </a:r>
          </a:p>
          <a:p>
            <a:pPr algn="ctr"/>
            <a:r>
              <a:rPr lang="pl-PL" sz="2000" b="1" dirty="0" smtClean="0">
                <a:latin typeface="+mn-lt"/>
              </a:rPr>
              <a:t>Działanie 10.1</a:t>
            </a:r>
          </a:p>
          <a:p>
            <a:pPr algn="ctr"/>
            <a:r>
              <a:rPr lang="pl-PL" sz="2000" b="1" dirty="0" smtClean="0">
                <a:latin typeface="+mn-lt"/>
              </a:rPr>
              <a:t>Zapewnienie równego dostępu do wysokiej jakości </a:t>
            </a:r>
            <a:br>
              <a:rPr lang="pl-PL" sz="2000" b="1" dirty="0" smtClean="0">
                <a:latin typeface="+mn-lt"/>
              </a:rPr>
            </a:br>
            <a:r>
              <a:rPr lang="pl-PL" sz="2000" b="1" dirty="0" smtClean="0">
                <a:latin typeface="+mn-lt"/>
              </a:rPr>
              <a:t>edukacji przedszkolnej</a:t>
            </a:r>
            <a:endParaRPr lang="pl-PL" sz="2000" dirty="0" smtClean="0">
              <a:latin typeface="+mn-lt"/>
            </a:endParaRPr>
          </a:p>
          <a:p>
            <a:pPr lvl="0" algn="ctr"/>
            <a:endParaRPr lang="pl-PL" sz="2000" b="1" dirty="0" smtClean="0">
              <a:latin typeface="+mn-lt"/>
            </a:endParaRPr>
          </a:p>
          <a:p>
            <a:pPr algn="ctr" eaLnBrk="1" hangingPunct="1"/>
            <a:endParaRPr lang="pl-PL" altLang="pl-PL" sz="2000" b="1" dirty="0" smtClean="0">
              <a:latin typeface="+mn-lt"/>
            </a:endParaRPr>
          </a:p>
          <a:p>
            <a:pPr algn="ctr" eaLnBrk="1" hangingPunct="1"/>
            <a:r>
              <a:rPr lang="pl-PL" altLang="pl-PL" sz="2000" b="1" dirty="0" smtClean="0">
                <a:latin typeface="+mn-lt"/>
              </a:rPr>
              <a:t>Regionalny Program Operacyjny </a:t>
            </a:r>
          </a:p>
          <a:p>
            <a:pPr algn="ctr" eaLnBrk="1" hangingPunct="1"/>
            <a:r>
              <a:rPr lang="pl-PL" altLang="pl-PL" sz="2000" b="1" dirty="0" smtClean="0">
                <a:latin typeface="+mn-lt"/>
              </a:rPr>
              <a:t>Województwa Dolnośląskiego </a:t>
            </a:r>
            <a:br>
              <a:rPr lang="pl-PL" altLang="pl-PL" sz="2000" b="1" dirty="0" smtClean="0">
                <a:latin typeface="+mn-lt"/>
              </a:rPr>
            </a:br>
            <a:r>
              <a:rPr lang="pl-PL" altLang="pl-PL" sz="2000" b="1" dirty="0" smtClean="0">
                <a:latin typeface="+mn-lt"/>
              </a:rPr>
              <a:t>2014-2020</a:t>
            </a:r>
            <a:endParaRPr lang="pl-PL" altLang="pl-PL" sz="2000" b="1" dirty="0">
              <a:latin typeface="+mn-lt"/>
            </a:endParaRPr>
          </a:p>
        </p:txBody>
      </p:sp>
      <p:sp>
        <p:nvSpPr>
          <p:cNvPr id="7" name="pole tekstowe 6"/>
          <p:cNvSpPr txBox="1"/>
          <p:nvPr/>
        </p:nvSpPr>
        <p:spPr>
          <a:xfrm>
            <a:off x="6588224" y="5949280"/>
            <a:ext cx="2088232" cy="288032"/>
          </a:xfrm>
          <a:prstGeom prst="rect">
            <a:avLst/>
          </a:prstGeom>
          <a:noFill/>
        </p:spPr>
        <p:txBody>
          <a:bodyPr wrap="square" rtlCol="0">
            <a:normAutofit fontScale="77500" lnSpcReduction="20000"/>
          </a:bodyPr>
          <a:lstStyle/>
          <a:p>
            <a:r>
              <a:rPr lang="pl-PL" b="1" dirty="0" smtClean="0"/>
              <a:t>Wrocław, 28.10.2016 r.</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graphicFrame>
        <p:nvGraphicFramePr>
          <p:cNvPr id="6" name="Diagram 5"/>
          <p:cNvGraphicFramePr/>
          <p:nvPr>
            <p:extLst>
              <p:ext uri="{D42A27DB-BD31-4B8C-83A1-F6EECF244321}">
                <p14:modId xmlns="" xmlns:p14="http://schemas.microsoft.com/office/powerpoint/2010/main" val="1219671527"/>
              </p:ext>
            </p:extLst>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2087356879"/>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graphicFrame>
        <p:nvGraphicFramePr>
          <p:cNvPr id="6" name="Diagram 5"/>
          <p:cNvGraphicFramePr/>
          <p:nvPr>
            <p:extLst>
              <p:ext uri="{D42A27DB-BD31-4B8C-83A1-F6EECF244321}">
                <p14:modId xmlns="" xmlns:p14="http://schemas.microsoft.com/office/powerpoint/2010/main" val="899866721"/>
              </p:ext>
            </p:extLst>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2906005218"/>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Przedmiot konkursu</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lnSpcReduction="10000"/>
          </a:bodyPr>
          <a:lstStyle/>
          <a:p>
            <a:pPr marL="0" indent="0">
              <a:buNone/>
            </a:pPr>
            <a:endParaRPr lang="pl-PL" sz="1600" b="1" i="1" u="sng" dirty="0" smtClean="0"/>
          </a:p>
          <a:p>
            <a:endParaRPr lang="pl-PL" sz="1600" b="1" i="1" dirty="0"/>
          </a:p>
          <a:p>
            <a:pPr algn="ctr"/>
            <a:r>
              <a:rPr lang="pl-PL" sz="2000" b="1" dirty="0" smtClean="0">
                <a:latin typeface="+mn-lt"/>
                <a:cs typeface="Arial" pitchFamily="34" charset="0"/>
              </a:rPr>
              <a:t>Typy projektów:</a:t>
            </a:r>
          </a:p>
          <a:p>
            <a:endParaRPr lang="pl-PL" sz="1600" dirty="0" smtClean="0">
              <a:latin typeface="+mn-lt"/>
            </a:endParaRPr>
          </a:p>
          <a:p>
            <a:pPr algn="just"/>
            <a:r>
              <a:rPr lang="pl-PL" sz="1600" b="1" dirty="0" smtClean="0">
                <a:latin typeface="+mn-lt"/>
              </a:rPr>
              <a:t>10.1.A.</a:t>
            </a:r>
            <a:r>
              <a:rPr lang="pl-PL" sz="1600" dirty="0" smtClean="0">
                <a:latin typeface="+mn-lt"/>
              </a:rPr>
              <a:t> Uruchamianie nowych miejsc, w tym dostosowanych do potrzeb dzieci z </a:t>
            </a:r>
            <a:r>
              <a:rPr lang="pl-PL" sz="1600" dirty="0" err="1" smtClean="0">
                <a:latin typeface="+mn-lt"/>
              </a:rPr>
              <a:t>niepełnosprawnościami</a:t>
            </a:r>
            <a:r>
              <a:rPr lang="pl-PL" sz="1600" dirty="0" smtClean="0">
                <a:latin typeface="+mn-lt"/>
              </a:rPr>
              <a:t>, w istniejących lub nowych ośrodkach edukacji przedszkolnej, m.in. specjalnych i integracyjnych oraz uruchamianie nowych miejsc alternatywnych form opieki nad dziećmi w wieku przedszkolnym.</a:t>
            </a:r>
          </a:p>
          <a:p>
            <a:pPr algn="just"/>
            <a:r>
              <a:rPr lang="pl-PL" sz="1600" dirty="0">
                <a:latin typeface="+mn-lt"/>
              </a:rPr>
              <a:t> </a:t>
            </a:r>
          </a:p>
          <a:p>
            <a:pPr algn="just"/>
            <a:r>
              <a:rPr lang="pl-PL" sz="1600" b="1" dirty="0" smtClean="0">
                <a:latin typeface="+mn-lt"/>
              </a:rPr>
              <a:t>10.1.B. </a:t>
            </a:r>
            <a:r>
              <a:rPr lang="pl-PL" sz="1600" dirty="0" smtClean="0">
                <a:latin typeface="+mn-lt"/>
              </a:rPr>
              <a:t>Dodatkowe zajęcia edukacyjne i specjalistyczne mające na celu rozwój dzieci </a:t>
            </a:r>
            <a:br>
              <a:rPr lang="pl-PL" sz="1600" dirty="0" smtClean="0">
                <a:latin typeface="+mn-lt"/>
              </a:rPr>
            </a:br>
            <a:r>
              <a:rPr lang="pl-PL" sz="1600" dirty="0" smtClean="0">
                <a:latin typeface="+mn-lt"/>
              </a:rPr>
              <a:t>na wczesnym etapie edukacji, poprzez rozszerzenie oferty ośrodka wychowania przedszkolnego o dodatkowe zajęcia wyrównujące szanse edukacyjne dzieci w zakresie stwierdzonych deficytów oraz zwiększające szanse edukacyjne dzieci. </a:t>
            </a:r>
          </a:p>
          <a:p>
            <a:pPr algn="just"/>
            <a:endParaRPr lang="pl-PL" sz="1600" dirty="0" smtClean="0">
              <a:latin typeface="+mn-lt"/>
            </a:endParaRPr>
          </a:p>
          <a:p>
            <a:pPr algn="just"/>
            <a:r>
              <a:rPr lang="pl-PL" sz="1600" b="1" dirty="0" smtClean="0">
                <a:latin typeface="+mn-lt"/>
              </a:rPr>
              <a:t>10.1.C. </a:t>
            </a:r>
            <a:r>
              <a:rPr lang="pl-PL" sz="1600" dirty="0" smtClean="0">
                <a:latin typeface="+mn-lt"/>
              </a:rPr>
              <a:t>Doskonalenie umiejętności, kompetencji lub kwalifikacji nauczycieli ośrodków wychowania przedszkolnego, niezbędnych do pracy z dziećmi w wieku przedszkolnym, w tym z dziećmi ze specjalnymi potrzebami edukacyjnymi, w szczególności w zakresie współpracy nauczycieli z rodzicami, w tym radzenia sobie w sytuacjach trudnych</a:t>
            </a:r>
            <a:endParaRPr lang="pl-PL" sz="16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223642098"/>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Możliwości łączenia typów projektów</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lnSpcReduction="20000"/>
          </a:bodyPr>
          <a:lstStyle/>
          <a:p>
            <a:pPr marL="0" indent="0">
              <a:buNone/>
            </a:pPr>
            <a:endParaRPr lang="pl-PL" sz="1600" b="1" i="1" u="sng" dirty="0" smtClean="0"/>
          </a:p>
          <a:p>
            <a:pPr marL="285750" indent="-285750">
              <a:buFont typeface="Arial" panose="020B0604020202020204" pitchFamily="34" charset="0"/>
              <a:buChar char="•"/>
            </a:pPr>
            <a:endParaRPr lang="pl-PL" sz="1600" b="1" dirty="0" smtClean="0"/>
          </a:p>
          <a:p>
            <a:pPr marL="285750" indent="-285750" algn="just">
              <a:buFont typeface="Arial" panose="020B0604020202020204" pitchFamily="34" charset="0"/>
              <a:buChar char="•"/>
            </a:pPr>
            <a:endParaRPr lang="pl-PL" sz="1600" b="1" dirty="0"/>
          </a:p>
          <a:p>
            <a:pPr algn="just"/>
            <a:r>
              <a:rPr lang="pl-PL" sz="1700" dirty="0" smtClean="0">
                <a:latin typeface="+mn-lt"/>
              </a:rPr>
              <a:t>Projekty, które zakładają tworzenie nowych miejsc przedszkolnych, realizowane są jako typ 10.1.A. </a:t>
            </a:r>
            <a:r>
              <a:rPr lang="pl-PL" sz="1700" b="1" dirty="0" smtClean="0">
                <a:latin typeface="+mn-lt"/>
              </a:rPr>
              <a:t>Typ 10.1.A może być </a:t>
            </a:r>
            <a:r>
              <a:rPr lang="pl-PL" sz="1700" dirty="0" smtClean="0">
                <a:latin typeface="+mn-lt"/>
              </a:rPr>
              <a:t>realizowany jako </a:t>
            </a:r>
            <a:r>
              <a:rPr lang="pl-PL" sz="1700" b="1" dirty="0" smtClean="0">
                <a:latin typeface="+mn-lt"/>
              </a:rPr>
              <a:t>samodzielny</a:t>
            </a:r>
            <a:r>
              <a:rPr lang="pl-PL" sz="1700" dirty="0" smtClean="0">
                <a:latin typeface="+mn-lt"/>
              </a:rPr>
              <a:t> typ projektu </a:t>
            </a:r>
            <a:r>
              <a:rPr lang="pl-PL" sz="1700" b="1" dirty="0" smtClean="0">
                <a:latin typeface="+mn-lt"/>
              </a:rPr>
              <a:t>lub</a:t>
            </a:r>
            <a:r>
              <a:rPr lang="pl-PL" sz="1700" dirty="0" smtClean="0">
                <a:latin typeface="+mn-lt"/>
              </a:rPr>
              <a:t> </a:t>
            </a:r>
            <a:r>
              <a:rPr lang="pl-PL" sz="1700" b="1" dirty="0" smtClean="0">
                <a:latin typeface="+mn-lt"/>
              </a:rPr>
              <a:t>połączony </a:t>
            </a:r>
            <a:br>
              <a:rPr lang="pl-PL" sz="1700" b="1" dirty="0" smtClean="0">
                <a:latin typeface="+mn-lt"/>
              </a:rPr>
            </a:br>
            <a:r>
              <a:rPr lang="pl-PL" sz="1700" b="1" dirty="0" smtClean="0">
                <a:latin typeface="+mn-lt"/>
              </a:rPr>
              <a:t>z</a:t>
            </a:r>
            <a:r>
              <a:rPr lang="pl-PL" sz="1700" dirty="0" smtClean="0">
                <a:latin typeface="+mn-lt"/>
              </a:rPr>
              <a:t> typami uzupełniającymi: </a:t>
            </a:r>
            <a:r>
              <a:rPr lang="pl-PL" sz="1700" b="1" dirty="0" smtClean="0">
                <a:latin typeface="+mn-lt"/>
              </a:rPr>
              <a:t>10.1.B i/lub 10.1.C</a:t>
            </a:r>
            <a:r>
              <a:rPr lang="pl-PL" sz="1700" dirty="0" smtClean="0">
                <a:latin typeface="+mn-lt"/>
              </a:rPr>
              <a:t>.</a:t>
            </a:r>
          </a:p>
          <a:p>
            <a:pPr algn="just"/>
            <a:r>
              <a:rPr lang="pl-PL" sz="1700" dirty="0" smtClean="0">
                <a:latin typeface="+mn-lt"/>
              </a:rPr>
              <a:t> </a:t>
            </a:r>
          </a:p>
          <a:p>
            <a:pPr algn="just"/>
            <a:r>
              <a:rPr lang="pl-PL" sz="1700" dirty="0" smtClean="0">
                <a:latin typeface="+mn-lt"/>
              </a:rPr>
              <a:t>Typ projektu </a:t>
            </a:r>
            <a:r>
              <a:rPr lang="pl-PL" sz="1700" b="1" dirty="0" smtClean="0">
                <a:latin typeface="+mn-lt"/>
              </a:rPr>
              <a:t>10.1.B</a:t>
            </a:r>
            <a:r>
              <a:rPr lang="pl-PL" sz="1700" dirty="0" smtClean="0">
                <a:latin typeface="+mn-lt"/>
              </a:rPr>
              <a:t> </a:t>
            </a:r>
            <a:r>
              <a:rPr lang="pl-PL" sz="1700" b="1" dirty="0" smtClean="0">
                <a:latin typeface="+mn-lt"/>
              </a:rPr>
              <a:t>może być realizowany samodzielnie</a:t>
            </a:r>
            <a:r>
              <a:rPr lang="pl-PL" sz="1700" dirty="0" smtClean="0">
                <a:latin typeface="+mn-lt"/>
              </a:rPr>
              <a:t>, </a:t>
            </a:r>
            <a:r>
              <a:rPr lang="pl-PL" sz="1700" b="1" dirty="0" smtClean="0">
                <a:latin typeface="+mn-lt"/>
              </a:rPr>
              <a:t>o ile wiodące i dominujące wsparcie</a:t>
            </a:r>
            <a:r>
              <a:rPr lang="pl-PL" sz="1700" dirty="0" smtClean="0">
                <a:latin typeface="+mn-lt"/>
              </a:rPr>
              <a:t> (zarówno merytorycznie, jak i finansowo) </a:t>
            </a:r>
            <a:r>
              <a:rPr lang="pl-PL" sz="1700" b="1" dirty="0" smtClean="0">
                <a:latin typeface="+mn-lt"/>
              </a:rPr>
              <a:t>skierowane jest do dzieci </a:t>
            </a:r>
            <a:br>
              <a:rPr lang="pl-PL" sz="1700" b="1" dirty="0" smtClean="0">
                <a:latin typeface="+mn-lt"/>
              </a:rPr>
            </a:br>
            <a:r>
              <a:rPr lang="pl-PL" sz="1700" b="1" dirty="0" smtClean="0">
                <a:latin typeface="+mn-lt"/>
              </a:rPr>
              <a:t>z </a:t>
            </a:r>
            <a:r>
              <a:rPr lang="pl-PL" sz="1700" b="1" dirty="0" err="1" smtClean="0">
                <a:latin typeface="+mn-lt"/>
              </a:rPr>
              <a:t>niepełnosprawnościami</a:t>
            </a:r>
            <a:r>
              <a:rPr lang="pl-PL" sz="1700" b="1" dirty="0" smtClean="0">
                <a:latin typeface="+mn-lt"/>
              </a:rPr>
              <a:t>.</a:t>
            </a:r>
            <a:r>
              <a:rPr lang="pl-PL" sz="1700" dirty="0" smtClean="0">
                <a:latin typeface="+mn-lt"/>
              </a:rPr>
              <a:t> Elementem takiego projektu może być dostosowanie istniejących miejsc przedszkolnych do potrzeb dzieci z </a:t>
            </a:r>
            <a:r>
              <a:rPr lang="pl-PL" sz="1700" dirty="0" err="1" smtClean="0">
                <a:latin typeface="+mn-lt"/>
              </a:rPr>
              <a:t>niepełnosprawnościami</a:t>
            </a:r>
            <a:r>
              <a:rPr lang="pl-PL" sz="1700" dirty="0" smtClean="0">
                <a:latin typeface="+mn-lt"/>
              </a:rPr>
              <a:t> </a:t>
            </a:r>
            <a:br>
              <a:rPr lang="pl-PL" sz="1700" dirty="0" smtClean="0">
                <a:latin typeface="+mn-lt"/>
              </a:rPr>
            </a:br>
            <a:r>
              <a:rPr lang="pl-PL" sz="1700" dirty="0" smtClean="0">
                <a:latin typeface="+mn-lt"/>
              </a:rPr>
              <a:t>(bez konieczności zwiększenia liczby miejsc przedszkolnych podlegających pod dany organ prowadzący). Powyższe dostosowanie powinno być zaplanowane w ramach mechanizmu racjonalnych usprawnień. </a:t>
            </a:r>
          </a:p>
          <a:p>
            <a:pPr algn="just"/>
            <a:r>
              <a:rPr lang="pl-PL" sz="1700" dirty="0" smtClean="0">
                <a:latin typeface="+mn-lt"/>
              </a:rPr>
              <a:t> </a:t>
            </a:r>
          </a:p>
          <a:p>
            <a:pPr algn="just"/>
            <a:r>
              <a:rPr lang="pl-PL" sz="1700" dirty="0" smtClean="0">
                <a:latin typeface="+mn-lt"/>
              </a:rPr>
              <a:t>Typ projektu </a:t>
            </a:r>
            <a:r>
              <a:rPr lang="pl-PL" sz="1700" b="1" dirty="0" smtClean="0">
                <a:latin typeface="+mn-lt"/>
              </a:rPr>
              <a:t>10.1.C</a:t>
            </a:r>
            <a:r>
              <a:rPr lang="pl-PL" sz="1700" dirty="0" smtClean="0">
                <a:latin typeface="+mn-lt"/>
              </a:rPr>
              <a:t> nie może być realizowany samodzielnie. Może stanowić </a:t>
            </a:r>
            <a:r>
              <a:rPr lang="pl-PL" sz="1700" b="1" dirty="0" smtClean="0">
                <a:latin typeface="+mn-lt"/>
              </a:rPr>
              <a:t>uzupełnienie pozostałych typów projektów</a:t>
            </a:r>
            <a:r>
              <a:rPr lang="pl-PL" sz="1700" dirty="0" smtClean="0">
                <a:latin typeface="+mn-lt"/>
              </a:rPr>
              <a:t>. Oznacza to, że formy wsparcia możliwe do realizacji </a:t>
            </a:r>
            <a:br>
              <a:rPr lang="pl-PL" sz="1700" dirty="0" smtClean="0">
                <a:latin typeface="+mn-lt"/>
              </a:rPr>
            </a:br>
            <a:r>
              <a:rPr lang="pl-PL" sz="1700" dirty="0" smtClean="0">
                <a:latin typeface="+mn-lt"/>
              </a:rPr>
              <a:t>w ramach typu 10.1.C nie mogą stanowić dominującego wsparcia w ramach projektu (zarówno merytorycznie, jak i finansowo).</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2175980422"/>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Standardy realizacji poszczególnych form wsparcia – nowe miejsca przedszkolne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rmAutofit lnSpcReduction="10000"/>
          </a:bodyPr>
          <a:lstStyle/>
          <a:p>
            <a:pPr marL="0" indent="0">
              <a:buNone/>
            </a:pPr>
            <a:endParaRPr lang="pl-PL" sz="1600" b="1" i="1" u="sng" dirty="0" smtClean="0"/>
          </a:p>
          <a:p>
            <a:pPr marL="285750" indent="-285750">
              <a:buFont typeface="Arial" panose="020B0604020202020204" pitchFamily="34" charset="0"/>
              <a:buChar char="•"/>
            </a:pPr>
            <a:endParaRPr lang="pl-PL" sz="1600" b="1" dirty="0" smtClean="0"/>
          </a:p>
          <a:p>
            <a:pPr marL="285750" indent="-285750" algn="just">
              <a:buFont typeface="Arial" panose="020B0604020202020204" pitchFamily="34" charset="0"/>
              <a:buChar char="•"/>
            </a:pPr>
            <a:endParaRPr lang="pl-PL" sz="1600" b="1" dirty="0"/>
          </a:p>
          <a:p>
            <a:pPr algn="just">
              <a:buFont typeface="Wingdings" pitchFamily="2" charset="2"/>
              <a:buChar char="ü"/>
            </a:pPr>
            <a:r>
              <a:rPr lang="pl-PL" sz="1600" dirty="0" smtClean="0">
                <a:latin typeface="+mn-lt"/>
              </a:rPr>
              <a:t>Wsparcie w zakresie tworzenia nowych miejsc przedszkolnych powinno skutkować </a:t>
            </a:r>
            <a:r>
              <a:rPr lang="pl-PL" sz="1600" b="1" dirty="0" smtClean="0">
                <a:latin typeface="+mn-lt"/>
              </a:rPr>
              <a:t>zwiększeniem liczby miejsc przedszkolnych podlegających</a:t>
            </a:r>
            <a:r>
              <a:rPr lang="pl-PL" sz="1600" dirty="0" smtClean="0">
                <a:latin typeface="+mn-lt"/>
              </a:rPr>
              <a:t> </a:t>
            </a:r>
            <a:r>
              <a:rPr lang="pl-PL" sz="1600" b="1" dirty="0" smtClean="0">
                <a:latin typeface="+mn-lt"/>
              </a:rPr>
              <a:t>pod konkretny organ prowadzący</a:t>
            </a:r>
            <a:r>
              <a:rPr lang="pl-PL" sz="1600" dirty="0" smtClean="0">
                <a:latin typeface="+mn-lt"/>
              </a:rPr>
              <a:t> na terenie danej gminy/miasta w stosunku do danych z roku poprzedzającego rok rozpoczęcia realizacji projektu.</a:t>
            </a:r>
          </a:p>
          <a:p>
            <a:pPr algn="just"/>
            <a:endParaRPr lang="pl-PL" sz="1600" dirty="0" smtClean="0">
              <a:latin typeface="+mn-lt"/>
            </a:endParaRPr>
          </a:p>
          <a:p>
            <a:pPr algn="just">
              <a:buFont typeface="Wingdings" pitchFamily="2" charset="2"/>
              <a:buChar char="ü"/>
            </a:pPr>
            <a:r>
              <a:rPr lang="pl-PL" sz="1600" dirty="0" smtClean="0">
                <a:latin typeface="+mn-lt"/>
              </a:rPr>
              <a:t> </a:t>
            </a:r>
            <a:r>
              <a:rPr lang="pl-PL" sz="1600" b="1" dirty="0" smtClean="0">
                <a:latin typeface="+mn-lt"/>
              </a:rPr>
              <a:t>Liczba utworzonych nowych miejsc wychowania przedszkolnego odpowiada</a:t>
            </a:r>
            <a:r>
              <a:rPr lang="pl-PL" sz="1600" dirty="0" smtClean="0">
                <a:latin typeface="+mn-lt"/>
              </a:rPr>
              <a:t> faktycznemu i prognozowanemu </a:t>
            </a:r>
            <a:r>
              <a:rPr lang="pl-PL" sz="1600" b="1" dirty="0" smtClean="0">
                <a:latin typeface="+mn-lt"/>
              </a:rPr>
              <a:t>w perspektywie 3-letniej zapotrzebowaniu</a:t>
            </a:r>
            <a:r>
              <a:rPr lang="pl-PL" sz="1600" dirty="0" smtClean="0">
                <a:latin typeface="+mn-lt"/>
              </a:rPr>
              <a:t> na usługi edukacji przedszkolnej </a:t>
            </a:r>
            <a:r>
              <a:rPr lang="pl-PL" sz="1600" b="1" dirty="0" smtClean="0">
                <a:latin typeface="+mn-lt"/>
              </a:rPr>
              <a:t>w gminie/na terenie miasta</a:t>
            </a:r>
            <a:r>
              <a:rPr lang="pl-PL" sz="1600" dirty="0" smtClean="0">
                <a:latin typeface="+mn-lt"/>
              </a:rPr>
              <a:t>, w których są one tworzone.</a:t>
            </a:r>
          </a:p>
          <a:p>
            <a:pPr algn="just"/>
            <a:endParaRPr lang="pl-PL" sz="1600" dirty="0" smtClean="0">
              <a:latin typeface="+mn-lt"/>
            </a:endParaRPr>
          </a:p>
          <a:p>
            <a:pPr algn="just">
              <a:buFont typeface="Wingdings" pitchFamily="2" charset="2"/>
              <a:buChar char="ü"/>
            </a:pPr>
            <a:r>
              <a:rPr lang="pl-PL" sz="1600" dirty="0" smtClean="0">
                <a:latin typeface="+mn-lt"/>
              </a:rPr>
              <a:t>Wnioskodawca, na etapie przygotowywania wniosku o dofinansowanie, </a:t>
            </a:r>
            <a:br>
              <a:rPr lang="pl-PL" sz="1600" dirty="0" smtClean="0">
                <a:latin typeface="+mn-lt"/>
              </a:rPr>
            </a:br>
            <a:r>
              <a:rPr lang="pl-PL" sz="1600" dirty="0" smtClean="0">
                <a:latin typeface="+mn-lt"/>
              </a:rPr>
              <a:t>jest zobowiązany do opracowania </a:t>
            </a:r>
            <a:r>
              <a:rPr lang="pl-PL" sz="1600" b="1" i="1" dirty="0" smtClean="0">
                <a:latin typeface="+mn-lt"/>
              </a:rPr>
              <a:t>Diagnozy zapotrzebowania na nowe miejsca przedszkolne</a:t>
            </a:r>
            <a:r>
              <a:rPr lang="pl-PL" sz="1600" b="1" dirty="0" smtClean="0">
                <a:latin typeface="+mn-lt"/>
              </a:rPr>
              <a:t>.</a:t>
            </a: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Standardy realizacji poszczególnych form wsparcia – nowe miejsca przedszkolne </a:t>
            </a:r>
            <a:r>
              <a:rPr lang="pl-PL" sz="2800" b="1" dirty="0" err="1" smtClean="0"/>
              <a:t>cd</a:t>
            </a:r>
            <a:r>
              <a:rPr lang="pl-PL" sz="2800" b="1" dirty="0" smtClean="0"/>
              <a:t>.</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rmAutofit fontScale="25000" lnSpcReduction="20000"/>
          </a:bodyPr>
          <a:lstStyle/>
          <a:p>
            <a:pPr algn="just"/>
            <a:r>
              <a:rPr lang="pl-PL" sz="6400" b="1" i="1" dirty="0" smtClean="0">
                <a:latin typeface="+mn-lt"/>
              </a:rPr>
              <a:t>Diagnoza zapotrzebowania na nowe miejsca przedszkolne powinna:</a:t>
            </a:r>
          </a:p>
          <a:p>
            <a:pPr algn="just"/>
            <a:endParaRPr lang="pl-PL" sz="6400" b="1" i="1" dirty="0" smtClean="0">
              <a:latin typeface="+mn-lt"/>
            </a:endParaRPr>
          </a:p>
          <a:p>
            <a:pPr algn="just">
              <a:buFont typeface="Wingdings" pitchFamily="2" charset="2"/>
              <a:buChar char="ü"/>
            </a:pPr>
            <a:r>
              <a:rPr lang="pl-PL" sz="6400" dirty="0" smtClean="0">
                <a:latin typeface="+mn-lt"/>
              </a:rPr>
              <a:t>dotyczyć terenu gminy/miasta oraz, jeśli dotyczy, ośrodków wychowania przedszkolnego (OWP) podlegającego/podlegających pod dany organ prowadzący; </a:t>
            </a:r>
          </a:p>
          <a:p>
            <a:pPr algn="just"/>
            <a:endParaRPr lang="pl-PL" sz="6400" dirty="0" smtClean="0">
              <a:latin typeface="+mn-lt"/>
            </a:endParaRPr>
          </a:p>
          <a:p>
            <a:pPr algn="just">
              <a:buFont typeface="Wingdings" pitchFamily="2" charset="2"/>
              <a:buChar char="ü"/>
            </a:pPr>
            <a:r>
              <a:rPr lang="pl-PL" sz="6400" dirty="0" smtClean="0">
                <a:latin typeface="+mn-lt"/>
              </a:rPr>
              <a:t>wykazać, że liczba utworzonych w ramach udzielonego wsparcia nowych miejsc wychowania przedszkolnego odpowiada faktycznemu i prognozowanemu w perspektywie 3-letniej zapotrzebowaniu na usługi edukacji przedszkolnej w gminie/na terenie miasta;</a:t>
            </a:r>
          </a:p>
          <a:p>
            <a:pPr algn="just"/>
            <a:endParaRPr lang="pl-PL" sz="6400" dirty="0" smtClean="0">
              <a:latin typeface="+mn-lt"/>
            </a:endParaRPr>
          </a:p>
          <a:p>
            <a:pPr algn="just">
              <a:buFont typeface="Wingdings" pitchFamily="2" charset="2"/>
              <a:buChar char="ü"/>
            </a:pPr>
            <a:r>
              <a:rPr lang="pl-PL" sz="6400" dirty="0" smtClean="0">
                <a:latin typeface="+mn-lt"/>
              </a:rPr>
              <a:t>zostać opracowana w porozumieniu z samorządem gminnym, na terenie którego będzie realizowany projekt oraz uwzględnić plany samorządu gminnego w zakresie tworzenia nowych miejsc przedszkolnych np. na podstawie ustalonej przez samorząd gminny sieci przedszkolnej;</a:t>
            </a:r>
          </a:p>
          <a:p>
            <a:pPr algn="just"/>
            <a:endParaRPr lang="pl-PL" sz="6400" dirty="0" smtClean="0">
              <a:latin typeface="+mn-lt"/>
            </a:endParaRPr>
          </a:p>
          <a:p>
            <a:pPr algn="just">
              <a:buFont typeface="Wingdings" pitchFamily="2" charset="2"/>
              <a:buChar char="ü"/>
            </a:pPr>
            <a:r>
              <a:rPr lang="pl-PL" sz="6400" dirty="0" smtClean="0">
                <a:latin typeface="+mn-lt"/>
              </a:rPr>
              <a:t>wpisywać się w dokument pomocniczy jakim jest „Analiza na potrzeby kryteriów konkursowych w ramach RPO WD 2014-2020 – Oś 10 Edukacja (aktualizacja)”, opracowanego przez Instytut Rozwoju Regionalnego, stanowiącego załącznik nr 5 </a:t>
            </a:r>
            <a:br>
              <a:rPr lang="pl-PL" sz="6400" dirty="0" smtClean="0">
                <a:latin typeface="+mn-lt"/>
              </a:rPr>
            </a:br>
            <a:r>
              <a:rPr lang="pl-PL" sz="6400" dirty="0" smtClean="0">
                <a:latin typeface="+mn-lt"/>
              </a:rPr>
              <a:t>do Regulaminu konkursu.</a:t>
            </a:r>
          </a:p>
          <a:p>
            <a:pPr algn="just"/>
            <a:endParaRPr lang="pl-PL" sz="6400" dirty="0" smtClean="0">
              <a:latin typeface="+mn-lt"/>
            </a:endParaRPr>
          </a:p>
          <a:p>
            <a:pPr algn="just">
              <a:buFont typeface="Wingdings" pitchFamily="2" charset="2"/>
              <a:buChar char="ü"/>
            </a:pPr>
            <a:r>
              <a:rPr lang="pl-PL" sz="6400" dirty="0" smtClean="0">
                <a:latin typeface="+mn-lt"/>
              </a:rPr>
              <a:t>zatwierdzona przez organ prowadzący przed złożeniem wniosku o dofinansowanie;</a:t>
            </a:r>
          </a:p>
          <a:p>
            <a:pPr algn="just"/>
            <a:endParaRPr lang="pl-PL" sz="6400" dirty="0" smtClean="0">
              <a:latin typeface="+mn-lt"/>
            </a:endParaRPr>
          </a:p>
          <a:p>
            <a:pPr algn="just">
              <a:buFont typeface="Wingdings" pitchFamily="2" charset="2"/>
              <a:buChar char="ü"/>
            </a:pPr>
            <a:r>
              <a:rPr lang="pl-PL" sz="6400" dirty="0" smtClean="0">
                <a:latin typeface="+mn-lt"/>
              </a:rPr>
              <a:t>być dostępna m.in. podczas kontroli projektu przez IZ RPO WD (nie jest załączana </a:t>
            </a:r>
            <a:br>
              <a:rPr lang="pl-PL" sz="6400" dirty="0" smtClean="0">
                <a:latin typeface="+mn-lt"/>
              </a:rPr>
            </a:br>
            <a:r>
              <a:rPr lang="pl-PL" sz="6400" dirty="0" smtClean="0">
                <a:latin typeface="+mn-lt"/>
              </a:rPr>
              <a:t>do wniosku o dofinansowanie);</a:t>
            </a:r>
          </a:p>
          <a:p>
            <a:pPr algn="just"/>
            <a:endParaRPr lang="pl-PL" sz="4800" dirty="0" smtClean="0">
              <a:latin typeface="+mn-lt"/>
            </a:endParaRPr>
          </a:p>
          <a:p>
            <a:pPr algn="just"/>
            <a:endParaRPr lang="pl-PL" sz="1700" dirty="0" smtClean="0">
              <a:latin typeface="+mj-lt"/>
            </a:endParaRPr>
          </a:p>
          <a:p>
            <a:pPr algn="just"/>
            <a:endParaRPr lang="pl-PL" sz="1600" dirty="0" smtClean="0">
              <a:latin typeface="+mn-lt"/>
            </a:endParaRPr>
          </a:p>
          <a:p>
            <a:pPr algn="just"/>
            <a:endParaRPr lang="pl-PL" sz="16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Standardy realizacji poszczególnych form wsparcia – nowe miejsca przedszkolne </a:t>
            </a:r>
            <a:r>
              <a:rPr lang="pl-PL" sz="2800" b="1" dirty="0" err="1" smtClean="0"/>
              <a:t>cd</a:t>
            </a:r>
            <a:r>
              <a:rPr lang="pl-PL" sz="2800" b="1" dirty="0" smtClean="0"/>
              <a:t>.</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rmAutofit fontScale="32500" lnSpcReduction="20000"/>
          </a:bodyPr>
          <a:lstStyle/>
          <a:p>
            <a:pPr algn="just"/>
            <a:endParaRPr lang="pl-PL" sz="4800" dirty="0" smtClean="0">
              <a:latin typeface="+mn-lt"/>
            </a:endParaRPr>
          </a:p>
          <a:p>
            <a:pPr algn="just"/>
            <a:endParaRPr lang="pl-PL" sz="4800" dirty="0" smtClean="0">
              <a:latin typeface="+mn-lt"/>
            </a:endParaRPr>
          </a:p>
          <a:p>
            <a:pPr algn="just"/>
            <a:r>
              <a:rPr lang="pl-PL" sz="6000" dirty="0" smtClean="0">
                <a:latin typeface="+mn-lt"/>
              </a:rPr>
              <a:t>Najważniejsze wnioski z </a:t>
            </a:r>
            <a:r>
              <a:rPr lang="pl-PL" sz="6000" i="1" dirty="0" smtClean="0">
                <a:latin typeface="+mn-lt"/>
              </a:rPr>
              <a:t>Diagnozy</a:t>
            </a:r>
            <a:r>
              <a:rPr lang="pl-PL" sz="6000" dirty="0" smtClean="0">
                <a:latin typeface="+mn-lt"/>
              </a:rPr>
              <a:t> oraz oświadczenie, że </a:t>
            </a:r>
            <a:r>
              <a:rPr lang="pl-PL" sz="6000" i="1" dirty="0" smtClean="0">
                <a:latin typeface="+mn-lt"/>
              </a:rPr>
              <a:t>Diagnoza</a:t>
            </a:r>
            <a:r>
              <a:rPr lang="pl-PL" sz="6000" dirty="0" smtClean="0">
                <a:latin typeface="+mn-lt"/>
              </a:rPr>
              <a:t> potwierdza, że liczba nowo tworzonych w ramach projektu miejsc wychowania przedszkolnego odpowiada faktycznemu </a:t>
            </a:r>
            <a:br>
              <a:rPr lang="pl-PL" sz="6000" dirty="0" smtClean="0">
                <a:latin typeface="+mn-lt"/>
              </a:rPr>
            </a:br>
            <a:r>
              <a:rPr lang="pl-PL" sz="6000" dirty="0" smtClean="0">
                <a:latin typeface="+mn-lt"/>
              </a:rPr>
              <a:t>i prognozowanemu w perspektywie 3-letniej zapotrzebowaniu na tego typu usługi na obszarze realizacji projektu i uwzględnia plany samorządu gminnego w zakresie tworzenia nowych miejsc przedszkolnych oraz, </a:t>
            </a:r>
            <a:br>
              <a:rPr lang="pl-PL" sz="6000" dirty="0" smtClean="0">
                <a:latin typeface="+mn-lt"/>
              </a:rPr>
            </a:br>
            <a:r>
              <a:rPr lang="pl-PL" sz="6000" dirty="0" smtClean="0">
                <a:latin typeface="+mn-lt"/>
              </a:rPr>
              <a:t>że została zatwierdzona przez organ prowadzący powinny być zawarte </a:t>
            </a:r>
            <a:br>
              <a:rPr lang="pl-PL" sz="6000" dirty="0" smtClean="0">
                <a:latin typeface="+mn-lt"/>
              </a:rPr>
            </a:br>
            <a:r>
              <a:rPr lang="pl-PL" sz="6000" dirty="0" smtClean="0">
                <a:latin typeface="+mn-lt"/>
              </a:rPr>
              <a:t>w części </a:t>
            </a:r>
            <a:r>
              <a:rPr lang="pl-PL" sz="6000" i="1" dirty="0" smtClean="0">
                <a:latin typeface="+mn-lt"/>
              </a:rPr>
              <a:t>3.1.1 Uzasadnienie potrzeby realizacji projektu</a:t>
            </a:r>
            <a:r>
              <a:rPr lang="pl-PL" sz="6000" dirty="0" smtClean="0">
                <a:latin typeface="+mn-lt"/>
              </a:rPr>
              <a:t> we wniosku </a:t>
            </a:r>
            <a:br>
              <a:rPr lang="pl-PL" sz="6000" dirty="0" smtClean="0">
                <a:latin typeface="+mn-lt"/>
              </a:rPr>
            </a:br>
            <a:r>
              <a:rPr lang="pl-PL" sz="6000" dirty="0" smtClean="0">
                <a:latin typeface="+mn-lt"/>
              </a:rPr>
              <a:t>o dofinansowanie. </a:t>
            </a:r>
          </a:p>
          <a:p>
            <a:pPr algn="just"/>
            <a:endParaRPr lang="pl-PL" sz="6000" dirty="0" smtClean="0">
              <a:latin typeface="+mn-lt"/>
            </a:endParaRPr>
          </a:p>
          <a:p>
            <a:pPr algn="just"/>
            <a:r>
              <a:rPr lang="pl-PL" sz="6000" dirty="0" smtClean="0">
                <a:latin typeface="+mn-lt"/>
              </a:rPr>
              <a:t>Ww. informacje i oświadczenia są oceniane na etapie oceny formalno-merytorycznej w zakresie kryteriów dostępu.</a:t>
            </a:r>
          </a:p>
          <a:p>
            <a:pPr algn="just"/>
            <a:endParaRPr lang="pl-PL" sz="1700" dirty="0" smtClean="0">
              <a:latin typeface="+mj-lt"/>
            </a:endParaRPr>
          </a:p>
          <a:p>
            <a:pPr algn="just"/>
            <a:endParaRPr lang="pl-PL" sz="1600" dirty="0" smtClean="0">
              <a:latin typeface="+mn-lt"/>
            </a:endParaRPr>
          </a:p>
          <a:p>
            <a:pPr algn="just"/>
            <a:endParaRPr lang="pl-PL" sz="16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Standardy realizacji poszczególnych form wsparcia – nowe miejsca przedszkolne </a:t>
            </a:r>
            <a:r>
              <a:rPr lang="pl-PL" sz="2800" b="1" dirty="0" err="1" smtClean="0"/>
              <a:t>cd</a:t>
            </a:r>
            <a:r>
              <a:rPr lang="pl-PL" sz="2800" b="1" dirty="0" smtClean="0"/>
              <a:t>.</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Autofit/>
          </a:bodyPr>
          <a:lstStyle/>
          <a:p>
            <a:pPr algn="just"/>
            <a:r>
              <a:rPr lang="pl-PL" sz="1200" b="1" dirty="0" smtClean="0">
                <a:latin typeface="+mn-lt"/>
              </a:rPr>
              <a:t>Nowe miejsca wychowania </a:t>
            </a:r>
            <a:r>
              <a:rPr lang="pl-PL" sz="1200" dirty="0" smtClean="0">
                <a:latin typeface="+mn-lt"/>
              </a:rPr>
              <a:t>przedszkolnego są tworzone:</a:t>
            </a:r>
          </a:p>
          <a:p>
            <a:pPr marL="342900" indent="-342900" algn="just">
              <a:buAutoNum type="alphaLcParenR"/>
            </a:pPr>
            <a:r>
              <a:rPr lang="pl-PL" sz="1200" b="1" dirty="0" smtClean="0">
                <a:latin typeface="+mn-lt"/>
              </a:rPr>
              <a:t>w istniejącej bazie oświatowej</a:t>
            </a:r>
            <a:r>
              <a:rPr lang="pl-PL" sz="1200" dirty="0" smtClean="0">
                <a:latin typeface="+mn-lt"/>
              </a:rPr>
              <a:t>, w tym np.: w budynkach po zlikwidowanych placówkach oświatowych, pomieszczeniach domów kultury, żłobkach, itd., albo</a:t>
            </a:r>
          </a:p>
          <a:p>
            <a:pPr marL="342900" indent="-342900" algn="just">
              <a:buAutoNum type="alphaLcParenR"/>
            </a:pPr>
            <a:r>
              <a:rPr lang="pl-PL" sz="1200" b="1" dirty="0" smtClean="0">
                <a:latin typeface="+mn-lt"/>
              </a:rPr>
              <a:t>w budynkach innych </a:t>
            </a:r>
            <a:r>
              <a:rPr lang="pl-PL" sz="1200" dirty="0" smtClean="0">
                <a:latin typeface="+mn-lt"/>
              </a:rPr>
              <a:t>niż wymienione w punkcie a), w tym np.: zlokalizowanych przy urzędach gminy, </a:t>
            </a:r>
            <a:br>
              <a:rPr lang="pl-PL" sz="1200" dirty="0" smtClean="0">
                <a:latin typeface="+mn-lt"/>
              </a:rPr>
            </a:br>
            <a:r>
              <a:rPr lang="pl-PL" sz="1200" dirty="0" smtClean="0">
                <a:latin typeface="+mn-lt"/>
              </a:rPr>
              <a:t>w pomieszczeniach remiz strażackich, w pomieszczeniach ośrodków zdrowia, albo</a:t>
            </a:r>
          </a:p>
          <a:p>
            <a:pPr marL="342900" indent="-342900" algn="just">
              <a:buAutoNum type="alphaLcParenR"/>
            </a:pPr>
            <a:r>
              <a:rPr lang="pl-PL" sz="1200" b="1" dirty="0" smtClean="0">
                <a:latin typeface="+mn-lt"/>
              </a:rPr>
              <a:t>w funkcjonujących OWP</a:t>
            </a:r>
            <a:r>
              <a:rPr lang="pl-PL" sz="1200" dirty="0" smtClean="0">
                <a:latin typeface="+mn-lt"/>
              </a:rPr>
              <a:t>, albo</a:t>
            </a:r>
          </a:p>
          <a:p>
            <a:pPr marL="342900" indent="-342900" algn="just">
              <a:buAutoNum type="alphaLcParenR"/>
            </a:pPr>
            <a:r>
              <a:rPr lang="pl-PL" sz="1200" b="1" dirty="0" smtClean="0">
                <a:latin typeface="+mn-lt"/>
              </a:rPr>
              <a:t>w nowej bazie lokalowej</a:t>
            </a:r>
            <a:r>
              <a:rPr lang="pl-PL" sz="1200" dirty="0" smtClean="0">
                <a:latin typeface="+mn-lt"/>
              </a:rPr>
              <a:t>.</a:t>
            </a:r>
          </a:p>
          <a:p>
            <a:pPr marL="342900" indent="-342900" algn="just">
              <a:buAutoNum type="alphaLcParenR"/>
            </a:pPr>
            <a:endParaRPr lang="pl-PL" sz="1200" dirty="0" smtClean="0">
              <a:latin typeface="+mn-lt"/>
            </a:endParaRPr>
          </a:p>
          <a:p>
            <a:pPr algn="just"/>
            <a:r>
              <a:rPr lang="pl-PL" sz="1200" dirty="0" smtClean="0">
                <a:latin typeface="+mn-lt"/>
              </a:rPr>
              <a:t>Wydatki </a:t>
            </a:r>
            <a:r>
              <a:rPr lang="pl-PL" sz="1200" b="1" dirty="0" smtClean="0">
                <a:latin typeface="+mn-lt"/>
              </a:rPr>
              <a:t>na inwestycje infrastrukturalne w nowej bazie lokalowej </a:t>
            </a:r>
            <a:r>
              <a:rPr lang="pl-PL" sz="1200" dirty="0" smtClean="0">
                <a:latin typeface="+mn-lt"/>
              </a:rPr>
              <a:t>mogą być ponoszone, </a:t>
            </a:r>
            <a:r>
              <a:rPr lang="pl-PL" sz="1200" b="1" dirty="0" smtClean="0">
                <a:latin typeface="+mn-lt"/>
              </a:rPr>
              <a:t>gdy spełnione są łącznie następujące warunki</a:t>
            </a:r>
            <a:r>
              <a:rPr lang="pl-PL" sz="1200" dirty="0" smtClean="0">
                <a:latin typeface="+mn-lt"/>
              </a:rPr>
              <a:t>: </a:t>
            </a:r>
          </a:p>
          <a:p>
            <a:pPr marL="228600" indent="-228600" algn="just">
              <a:buFont typeface="+mj-lt"/>
              <a:buAutoNum type="alphaLcParenR"/>
            </a:pPr>
            <a:r>
              <a:rPr lang="pl-PL" sz="1200" b="1" dirty="0" smtClean="0">
                <a:latin typeface="+mn-lt"/>
              </a:rPr>
              <a:t>organ prowadzący nie dysponuje infrastrukturą</a:t>
            </a:r>
            <a:r>
              <a:rPr lang="pl-PL" sz="1200" dirty="0" smtClean="0">
                <a:latin typeface="+mn-lt"/>
              </a:rPr>
              <a:t>, która byłaby możliwa do wykorzystania na potrzeby edukacji przedszkolnej bądź jej wykorzystanie jest nieracjonalne;</a:t>
            </a:r>
          </a:p>
          <a:p>
            <a:pPr marL="228600" indent="-228600" algn="just">
              <a:buFont typeface="+mj-lt"/>
              <a:buAutoNum type="alphaLcParenR"/>
            </a:pPr>
            <a:r>
              <a:rPr lang="pl-PL" sz="1200" b="1" dirty="0" smtClean="0">
                <a:latin typeface="+mn-lt"/>
              </a:rPr>
              <a:t>potrzeba</a:t>
            </a:r>
            <a:r>
              <a:rPr lang="pl-PL" sz="1200" dirty="0" smtClean="0">
                <a:latin typeface="+mn-lt"/>
              </a:rPr>
              <a:t> wydatkowania środków </a:t>
            </a:r>
            <a:r>
              <a:rPr lang="pl-PL" sz="1200" b="1" dirty="0" smtClean="0">
                <a:latin typeface="+mn-lt"/>
              </a:rPr>
              <a:t>została potwierdzona analizą potrzeb i trendów demograficznych </a:t>
            </a:r>
            <a:r>
              <a:rPr lang="pl-PL" sz="1200" dirty="0" smtClean="0">
                <a:latin typeface="+mn-lt"/>
              </a:rPr>
              <a:t>w ujęciu terytorialnym (w perspektywie kolejnych 3 lat);</a:t>
            </a:r>
          </a:p>
          <a:p>
            <a:pPr marL="228600" lvl="0" indent="-228600" algn="just">
              <a:buFont typeface="+mj-lt"/>
              <a:buAutoNum type="alphaLcParenR"/>
            </a:pPr>
            <a:r>
              <a:rPr lang="pl-PL" sz="1200" b="1" dirty="0" smtClean="0">
                <a:latin typeface="+mn-lt"/>
              </a:rPr>
              <a:t>infrastruktura</a:t>
            </a:r>
            <a:r>
              <a:rPr lang="pl-PL" sz="1200" dirty="0" smtClean="0">
                <a:latin typeface="+mn-lt"/>
              </a:rPr>
              <a:t> została </a:t>
            </a:r>
            <a:r>
              <a:rPr lang="pl-PL" sz="1200" b="1" dirty="0" smtClean="0">
                <a:latin typeface="+mn-lt"/>
              </a:rPr>
              <a:t>zaprojektowan</a:t>
            </a:r>
            <a:r>
              <a:rPr lang="pl-PL" sz="1200" dirty="0" smtClean="0">
                <a:latin typeface="+mn-lt"/>
              </a:rPr>
              <a:t>a zgodnie z </a:t>
            </a:r>
            <a:r>
              <a:rPr lang="pl-PL" sz="1200" b="1" dirty="0" smtClean="0">
                <a:latin typeface="+mn-lt"/>
              </a:rPr>
              <a:t>koncepcją uniwersalnego projektowania</a:t>
            </a:r>
            <a:r>
              <a:rPr lang="pl-PL" sz="1200" dirty="0" smtClean="0">
                <a:latin typeface="+mn-lt"/>
              </a:rPr>
              <a:t>.</a:t>
            </a:r>
          </a:p>
          <a:p>
            <a:pPr lvl="0" algn="just"/>
            <a:endParaRPr lang="pl-PL" sz="1200" dirty="0" smtClean="0">
              <a:latin typeface="+mn-lt"/>
            </a:endParaRPr>
          </a:p>
          <a:p>
            <a:pPr algn="just"/>
            <a:r>
              <a:rPr lang="pl-PL" sz="1200" dirty="0" smtClean="0">
                <a:latin typeface="+mn-lt"/>
              </a:rPr>
              <a:t>Wnioskodawca jest zobowiązany do zachowania </a:t>
            </a:r>
            <a:r>
              <a:rPr lang="pl-PL" sz="1200" b="1" dirty="0" smtClean="0">
                <a:latin typeface="+mn-lt"/>
              </a:rPr>
              <a:t>trwałości</a:t>
            </a:r>
            <a:r>
              <a:rPr lang="pl-PL" sz="1200" dirty="0" smtClean="0">
                <a:latin typeface="+mn-lt"/>
              </a:rPr>
              <a:t> utworzonych w ramach projektu miejsc wychowania przedszkolnego, przez okres </a:t>
            </a:r>
            <a:r>
              <a:rPr lang="pl-PL" sz="1200" b="1" dirty="0" smtClean="0">
                <a:latin typeface="+mn-lt"/>
              </a:rPr>
              <a:t>co najmniej 2 lat od daty zakończenia realizacji projektu</a:t>
            </a:r>
            <a:r>
              <a:rPr lang="pl-PL" sz="1200" dirty="0" smtClean="0">
                <a:latin typeface="+mn-lt"/>
              </a:rPr>
              <a:t>, określonej w umowie </a:t>
            </a:r>
            <a:br>
              <a:rPr lang="pl-PL" sz="1200" dirty="0" smtClean="0">
                <a:latin typeface="+mn-lt"/>
              </a:rPr>
            </a:br>
            <a:r>
              <a:rPr lang="pl-PL" sz="1200" dirty="0" smtClean="0">
                <a:latin typeface="+mn-lt"/>
              </a:rPr>
              <a:t>o dofinansowanie projektu. Trwałość jest rozumiana jako </a:t>
            </a:r>
            <a:r>
              <a:rPr lang="pl-PL" sz="1200" b="1" dirty="0" smtClean="0">
                <a:latin typeface="+mn-lt"/>
              </a:rPr>
              <a:t>instytucjonalna gotowość OWP do świadczenia usług przedszkolnych w ramach utworzonych w projekcie miejsc wychowania przedszkolnego, finansowana ze środków innych niż europejskie.</a:t>
            </a:r>
            <a:r>
              <a:rPr lang="pl-PL" sz="1200" dirty="0" smtClean="0">
                <a:latin typeface="+mn-lt"/>
              </a:rPr>
              <a:t> Liczba zadeklarowanych w arkuszu organizacyjnym placówki miejsc wychowania przedszkolnego uwzględnia dokładną liczbę miejsc utworzonych w projekcie.</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Standardy realizacji poszczególnych form wsparcia – nowe miejsca przedszkolne </a:t>
            </a:r>
            <a:r>
              <a:rPr lang="pl-PL" sz="2800" b="1" dirty="0" err="1" smtClean="0"/>
              <a:t>cd</a:t>
            </a:r>
            <a:r>
              <a:rPr lang="pl-PL" sz="2800" b="1" dirty="0" smtClean="0"/>
              <a:t>.</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Autofit/>
          </a:bodyPr>
          <a:lstStyle/>
          <a:p>
            <a:pPr algn="just"/>
            <a:r>
              <a:rPr lang="pl-PL" b="1" dirty="0" smtClean="0">
                <a:latin typeface="+mn-lt"/>
              </a:rPr>
              <a:t>Możliwe kategorie wydatków związane z tworzeniem nowych miejsc przedszkolnych: </a:t>
            </a:r>
          </a:p>
          <a:p>
            <a:pPr lvl="0" algn="just">
              <a:buFont typeface="Wingdings" pitchFamily="2" charset="2"/>
              <a:buChar char="ü"/>
            </a:pPr>
            <a:r>
              <a:rPr lang="pl-PL" sz="1400" dirty="0" smtClean="0">
                <a:latin typeface="+mn-lt"/>
              </a:rPr>
              <a:t>dostosowanie lub </a:t>
            </a:r>
            <a:r>
              <a:rPr lang="pl-PL" sz="1400" b="1" dirty="0" smtClean="0">
                <a:latin typeface="+mn-lt"/>
              </a:rPr>
              <a:t>adaptacja pomieszczeń</a:t>
            </a:r>
            <a:r>
              <a:rPr lang="pl-PL" sz="1400" dirty="0" smtClean="0">
                <a:latin typeface="+mn-lt"/>
              </a:rPr>
              <a:t>, w tym m. in. do wymogów budowlanych, sanitarno-higienicznych, zgodnie z koncepcją uniwersalnego projektowania; </a:t>
            </a:r>
          </a:p>
          <a:p>
            <a:pPr lvl="0" algn="just">
              <a:buFont typeface="Wingdings" pitchFamily="2" charset="2"/>
              <a:buChar char="ü"/>
            </a:pPr>
            <a:r>
              <a:rPr lang="pl-PL" sz="1400" b="1" dirty="0" smtClean="0">
                <a:latin typeface="+mn-lt"/>
              </a:rPr>
              <a:t>dostosowanie</a:t>
            </a:r>
            <a:r>
              <a:rPr lang="pl-PL" sz="1400" dirty="0" smtClean="0">
                <a:latin typeface="+mn-lt"/>
              </a:rPr>
              <a:t> istniejącej bazy lokalowej przedszkoli do nowo tworzonych miejsc wychowania przedszkolnego; </a:t>
            </a:r>
          </a:p>
          <a:p>
            <a:pPr lvl="0" algn="just">
              <a:buFont typeface="Wingdings" pitchFamily="2" charset="2"/>
              <a:buChar char="ü"/>
            </a:pPr>
            <a:r>
              <a:rPr lang="pl-PL" sz="1400" b="1" dirty="0" smtClean="0">
                <a:latin typeface="+mn-lt"/>
              </a:rPr>
              <a:t>zakup i montaż wyposażenia</a:t>
            </a:r>
            <a:r>
              <a:rPr lang="pl-PL" sz="1400" dirty="0" smtClean="0">
                <a:latin typeface="+mn-lt"/>
              </a:rPr>
              <a:t>, w tym mebli, wyposażenia wypoczynkowego, sprzętu TIK, oprogramowania; zakup pomocy dydaktycznych, specjalistycznego sprzętu lub narzędzi dostosowanych </a:t>
            </a:r>
            <a:br>
              <a:rPr lang="pl-PL" sz="1400" dirty="0" smtClean="0">
                <a:latin typeface="+mn-lt"/>
              </a:rPr>
            </a:br>
            <a:r>
              <a:rPr lang="pl-PL" sz="1400" dirty="0" smtClean="0">
                <a:latin typeface="+mn-lt"/>
              </a:rPr>
              <a:t>do rozpoznawania potrzeb rozwojowych i edukacyjnych oraz możliwości psychofizycznych dzieci, wspomagania rozwoju i prowadzenia terapii dzieci ze specjalnymi potrzebami edukacyjnymi, </a:t>
            </a:r>
            <a:br>
              <a:rPr lang="pl-PL" sz="1400" dirty="0" smtClean="0">
                <a:latin typeface="+mn-lt"/>
              </a:rPr>
            </a:br>
            <a:r>
              <a:rPr lang="pl-PL" sz="1400" dirty="0" smtClean="0">
                <a:latin typeface="+mn-lt"/>
              </a:rPr>
              <a:t>ze szczególnym uwzględnieniem tych pomocy dydaktycznych, sprzętu i narzędzi, które są zgodne </a:t>
            </a:r>
            <a:br>
              <a:rPr lang="pl-PL" sz="1400" dirty="0" smtClean="0">
                <a:latin typeface="+mn-lt"/>
              </a:rPr>
            </a:br>
            <a:r>
              <a:rPr lang="pl-PL" sz="1400" dirty="0" smtClean="0">
                <a:latin typeface="+mn-lt"/>
              </a:rPr>
              <a:t>z koncepcją uniwersalnego projektowania; </a:t>
            </a:r>
          </a:p>
          <a:p>
            <a:pPr lvl="0" algn="just">
              <a:buFont typeface="Wingdings" pitchFamily="2" charset="2"/>
              <a:buChar char="ü"/>
            </a:pPr>
            <a:r>
              <a:rPr lang="pl-PL" sz="1400" dirty="0" smtClean="0">
                <a:latin typeface="+mn-lt"/>
              </a:rPr>
              <a:t>budowa, wyposażenie i montaż </a:t>
            </a:r>
            <a:r>
              <a:rPr lang="pl-PL" sz="1400" b="1" dirty="0" smtClean="0">
                <a:latin typeface="+mn-lt"/>
              </a:rPr>
              <a:t>placu zabaw </a:t>
            </a:r>
            <a:r>
              <a:rPr lang="pl-PL" sz="1400" dirty="0" smtClean="0">
                <a:latin typeface="+mn-lt"/>
              </a:rPr>
              <a:t>wraz z bezpieczną nawierzchnią i ogrodzeniem;</a:t>
            </a:r>
          </a:p>
          <a:p>
            <a:pPr lvl="0" algn="just">
              <a:buFont typeface="Wingdings" pitchFamily="2" charset="2"/>
              <a:buChar char="ü"/>
            </a:pPr>
            <a:r>
              <a:rPr lang="pl-PL" sz="1400" dirty="0" smtClean="0">
                <a:latin typeface="+mn-lt"/>
              </a:rPr>
              <a:t>modyfikacja </a:t>
            </a:r>
            <a:r>
              <a:rPr lang="pl-PL" sz="1400" b="1" dirty="0" smtClean="0">
                <a:latin typeface="+mn-lt"/>
              </a:rPr>
              <a:t>przestrzeni wspierająca rozwój psychoruchowy i poznawczy </a:t>
            </a:r>
            <a:r>
              <a:rPr lang="pl-PL" sz="1400" dirty="0" smtClean="0">
                <a:latin typeface="+mn-lt"/>
              </a:rPr>
              <a:t>dzieci; </a:t>
            </a:r>
          </a:p>
          <a:p>
            <a:pPr lvl="0" algn="just">
              <a:buFont typeface="Wingdings" pitchFamily="2" charset="2"/>
              <a:buChar char="ü"/>
            </a:pPr>
            <a:r>
              <a:rPr lang="pl-PL" sz="1400" dirty="0" smtClean="0">
                <a:latin typeface="+mn-lt"/>
              </a:rPr>
              <a:t>zapewnienie </a:t>
            </a:r>
            <a:r>
              <a:rPr lang="pl-PL" sz="1400" b="1" dirty="0" smtClean="0">
                <a:latin typeface="+mn-lt"/>
              </a:rPr>
              <a:t>przez okres nie dłuższy niż 12 miesięcy działalności bieżącej</a:t>
            </a:r>
            <a:r>
              <a:rPr lang="pl-PL" sz="1400" dirty="0" smtClean="0">
                <a:latin typeface="+mn-lt"/>
              </a:rPr>
              <a:t> nowo utworzonego miejsca wychowania przedszkolnego, w tym: koszty wynagrodzenia nauczycieli i personelu zatrudnionego w OWP, koszty żywienia dzieci; </a:t>
            </a:r>
          </a:p>
          <a:p>
            <a:pPr lvl="0" algn="just">
              <a:buFont typeface="Wingdings" pitchFamily="2" charset="2"/>
              <a:buChar char="ü"/>
            </a:pPr>
            <a:r>
              <a:rPr lang="pl-PL" sz="1400" b="1" dirty="0" smtClean="0">
                <a:latin typeface="+mn-lt"/>
              </a:rPr>
              <a:t>inne </a:t>
            </a:r>
            <a:r>
              <a:rPr lang="pl-PL" sz="1400" dirty="0" smtClean="0">
                <a:latin typeface="+mn-lt"/>
              </a:rPr>
              <a:t>wydatki, o ile są niezbędne do uczestnictwa konkretnego dziecka w wychowaniu przedszkolnym oraz prawidłowego funkcjonowania OWP; </a:t>
            </a:r>
          </a:p>
          <a:p>
            <a:r>
              <a:rPr lang="pl-PL" sz="1200" dirty="0" smtClean="0"/>
              <a:t> </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Standardy realizacji poszczególnych form wsparcia – dodatkowe zajęcia edukacyjne i specjalistyczne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Autofit/>
          </a:bodyPr>
          <a:lstStyle/>
          <a:p>
            <a:pPr algn="just"/>
            <a:r>
              <a:rPr lang="pl-PL" b="1" dirty="0" smtClean="0">
                <a:latin typeface="+mn-lt"/>
              </a:rPr>
              <a:t>Wykaz dodatkowych zajęć obejmuje:</a:t>
            </a:r>
          </a:p>
          <a:p>
            <a:pPr marL="342900" lvl="0" indent="-342900" algn="just">
              <a:buFont typeface="+mj-lt"/>
              <a:buAutoNum type="alphaLcParenR"/>
            </a:pPr>
            <a:r>
              <a:rPr lang="pl-PL" b="1" dirty="0" smtClean="0">
                <a:latin typeface="+mn-lt"/>
              </a:rPr>
              <a:t>zajęcia</a:t>
            </a:r>
            <a:r>
              <a:rPr lang="pl-PL" dirty="0" smtClean="0">
                <a:latin typeface="+mn-lt"/>
              </a:rPr>
              <a:t> specjalistyczne takie jak: </a:t>
            </a:r>
            <a:r>
              <a:rPr lang="pl-PL" b="1" dirty="0" smtClean="0">
                <a:latin typeface="+mn-lt"/>
              </a:rPr>
              <a:t>korekcyjno-kompensacyjne</a:t>
            </a:r>
            <a:r>
              <a:rPr lang="pl-PL" dirty="0" smtClean="0">
                <a:latin typeface="+mn-lt"/>
              </a:rPr>
              <a:t>, </a:t>
            </a:r>
            <a:r>
              <a:rPr lang="pl-PL" b="1" dirty="0" smtClean="0">
                <a:latin typeface="+mn-lt"/>
              </a:rPr>
              <a:t>logopedyczne</a:t>
            </a:r>
            <a:r>
              <a:rPr lang="pl-PL" dirty="0" smtClean="0">
                <a:latin typeface="+mn-lt"/>
              </a:rPr>
              <a:t>, </a:t>
            </a:r>
            <a:r>
              <a:rPr lang="pl-PL" b="1" dirty="0" smtClean="0">
                <a:latin typeface="+mn-lt"/>
              </a:rPr>
              <a:t>socjoterapeutyczne</a:t>
            </a:r>
            <a:r>
              <a:rPr lang="pl-PL" dirty="0" smtClean="0">
                <a:latin typeface="+mn-lt"/>
              </a:rPr>
              <a:t> oraz </a:t>
            </a:r>
            <a:r>
              <a:rPr lang="pl-PL" b="1" dirty="0" smtClean="0">
                <a:latin typeface="+mn-lt"/>
              </a:rPr>
              <a:t>inne zajęcia o charakterze terapeutycznym</a:t>
            </a:r>
            <a:r>
              <a:rPr lang="pl-PL" dirty="0" smtClean="0">
                <a:latin typeface="+mn-lt"/>
              </a:rPr>
              <a:t>;</a:t>
            </a:r>
          </a:p>
          <a:p>
            <a:pPr marL="342900" lvl="0" indent="-342900" algn="just">
              <a:buFont typeface="+mj-lt"/>
              <a:buAutoNum type="alphaLcParenR"/>
            </a:pPr>
            <a:r>
              <a:rPr lang="pl-PL" b="1" dirty="0" smtClean="0">
                <a:latin typeface="+mn-lt"/>
              </a:rPr>
              <a:t>zajęcia w ramach wczesnego wspomagania rozwoju </a:t>
            </a:r>
            <a:r>
              <a:rPr lang="pl-PL" dirty="0" smtClean="0">
                <a:latin typeface="+mn-lt"/>
              </a:rPr>
              <a:t>w rozumieniu ustawy </a:t>
            </a:r>
            <a:br>
              <a:rPr lang="pl-PL" dirty="0" smtClean="0">
                <a:latin typeface="+mn-lt"/>
              </a:rPr>
            </a:br>
            <a:r>
              <a:rPr lang="pl-PL" dirty="0" smtClean="0">
                <a:latin typeface="+mn-lt"/>
              </a:rPr>
              <a:t>o systemie oświaty;</a:t>
            </a:r>
          </a:p>
          <a:p>
            <a:pPr marL="342900" lvl="0" indent="-342900" algn="just">
              <a:buFont typeface="+mj-lt"/>
              <a:buAutoNum type="alphaLcParenR"/>
            </a:pPr>
            <a:r>
              <a:rPr lang="pl-PL" b="1" dirty="0" smtClean="0">
                <a:latin typeface="+mn-lt"/>
              </a:rPr>
              <a:t>zajęcia</a:t>
            </a:r>
            <a:r>
              <a:rPr lang="pl-PL" dirty="0" smtClean="0">
                <a:latin typeface="+mn-lt"/>
              </a:rPr>
              <a:t> </a:t>
            </a:r>
            <a:r>
              <a:rPr lang="pl-PL" b="1" dirty="0" smtClean="0">
                <a:latin typeface="+mn-lt"/>
              </a:rPr>
              <a:t>stymulujące</a:t>
            </a:r>
            <a:r>
              <a:rPr lang="pl-PL" dirty="0" smtClean="0">
                <a:latin typeface="+mn-lt"/>
              </a:rPr>
              <a:t> rozwój psychoruchowy </a:t>
            </a:r>
            <a:r>
              <a:rPr lang="pl-PL" b="1" dirty="0" smtClean="0">
                <a:latin typeface="+mn-lt"/>
              </a:rPr>
              <a:t>np. gimnastyka korekcyjna</a:t>
            </a:r>
            <a:r>
              <a:rPr lang="pl-PL" dirty="0" smtClean="0">
                <a:latin typeface="+mn-lt"/>
              </a:rPr>
              <a:t>;</a:t>
            </a:r>
          </a:p>
          <a:p>
            <a:pPr marL="342900" lvl="0" indent="-342900" algn="just">
              <a:buFont typeface="+mj-lt"/>
              <a:buAutoNum type="alphaLcParenR"/>
            </a:pPr>
            <a:r>
              <a:rPr lang="pl-PL" b="1" dirty="0" smtClean="0">
                <a:latin typeface="+mn-lt"/>
              </a:rPr>
              <a:t>zajęcia rozwijające kompetencje społeczno-emocjonalne</a:t>
            </a:r>
            <a:r>
              <a:rPr lang="pl-PL" dirty="0" smtClean="0">
                <a:latin typeface="+mn-lt"/>
              </a:rPr>
              <a:t>;</a:t>
            </a:r>
          </a:p>
          <a:p>
            <a:pPr marL="342900" lvl="0" indent="-342900" algn="just">
              <a:buFont typeface="+mj-lt"/>
              <a:buAutoNum type="alphaLcParenR"/>
            </a:pPr>
            <a:r>
              <a:rPr lang="pl-PL" b="1" dirty="0" smtClean="0">
                <a:latin typeface="+mn-lt"/>
              </a:rPr>
              <a:t>zajęcia rozwijające </a:t>
            </a:r>
            <a:r>
              <a:rPr lang="pl-PL" dirty="0" smtClean="0">
                <a:latin typeface="+mn-lt"/>
              </a:rPr>
              <a:t>u dzieci w wieku przedszkolnym </a:t>
            </a:r>
            <a:r>
              <a:rPr lang="pl-PL" b="1" dirty="0" smtClean="0">
                <a:latin typeface="+mn-lt"/>
              </a:rPr>
              <a:t>kompetencje kluczowe </a:t>
            </a:r>
            <a:r>
              <a:rPr lang="pl-PL" dirty="0" smtClean="0">
                <a:latin typeface="+mn-lt"/>
              </a:rPr>
              <a:t>niezbędne na rynku pracy </a:t>
            </a:r>
            <a:r>
              <a:rPr lang="pl-PL" dirty="0" err="1" smtClean="0">
                <a:latin typeface="+mn-lt"/>
              </a:rPr>
              <a:t>tj</a:t>
            </a:r>
            <a:r>
              <a:rPr lang="pl-PL" dirty="0" smtClean="0">
                <a:latin typeface="+mn-lt"/>
              </a:rPr>
              <a:t>: </a:t>
            </a:r>
          </a:p>
          <a:p>
            <a:pPr marL="342900" lvl="0" indent="-342900" algn="just">
              <a:buFont typeface="Wingdings" pitchFamily="2" charset="2"/>
              <a:buChar char="ü"/>
            </a:pPr>
            <a:r>
              <a:rPr lang="pl-PL" sz="1400" dirty="0" smtClean="0">
                <a:latin typeface="+mn-lt"/>
              </a:rPr>
              <a:t>porozumiewanie się w językach obcych, </a:t>
            </a:r>
          </a:p>
          <a:p>
            <a:pPr marL="342900" lvl="0" indent="-342900" algn="just">
              <a:buFont typeface="Wingdings" pitchFamily="2" charset="2"/>
              <a:buChar char="ü"/>
            </a:pPr>
            <a:r>
              <a:rPr lang="pl-PL" sz="1400" dirty="0" smtClean="0">
                <a:latin typeface="+mn-lt"/>
              </a:rPr>
              <a:t>kompetencje matematyczne,</a:t>
            </a:r>
          </a:p>
          <a:p>
            <a:pPr marL="342900" lvl="0" indent="-342900" algn="just">
              <a:buFont typeface="Wingdings" pitchFamily="2" charset="2"/>
              <a:buChar char="ü"/>
            </a:pPr>
            <a:r>
              <a:rPr lang="pl-PL" sz="1400" dirty="0" smtClean="0">
                <a:latin typeface="+mn-lt"/>
              </a:rPr>
              <a:t>podstawowe kompetencje naukowo-techniczne, </a:t>
            </a:r>
          </a:p>
          <a:p>
            <a:pPr marL="342900" lvl="0" indent="-342900" algn="just">
              <a:buFont typeface="Wingdings" pitchFamily="2" charset="2"/>
              <a:buChar char="ü"/>
            </a:pPr>
            <a:r>
              <a:rPr lang="pl-PL" sz="1400" dirty="0" smtClean="0">
                <a:latin typeface="+mn-lt"/>
              </a:rPr>
              <a:t>kompetencje informatyczne, </a:t>
            </a:r>
          </a:p>
          <a:p>
            <a:pPr marL="342900" lvl="0" indent="-342900" algn="just">
              <a:buFont typeface="Wingdings" pitchFamily="2" charset="2"/>
              <a:buChar char="ü"/>
            </a:pPr>
            <a:r>
              <a:rPr lang="pl-PL" sz="1400" dirty="0" smtClean="0">
                <a:latin typeface="+mn-lt"/>
              </a:rPr>
              <a:t>umiejętność uczenia się, </a:t>
            </a:r>
          </a:p>
          <a:p>
            <a:pPr marL="342900" lvl="0" indent="-342900" algn="just">
              <a:buFont typeface="Wingdings" pitchFamily="2" charset="2"/>
              <a:buChar char="ü"/>
            </a:pPr>
            <a:r>
              <a:rPr lang="pl-PL" sz="1400" dirty="0" smtClean="0">
                <a:latin typeface="+mn-lt"/>
              </a:rPr>
              <a:t>kompetencje społeczne, inicjatywność i przedsiębiorczość,</a:t>
            </a:r>
          </a:p>
          <a:p>
            <a:pPr marL="342900" lvl="0" indent="-342900" algn="just">
              <a:buFont typeface="Wingdings" pitchFamily="2" charset="2"/>
              <a:buChar char="ü"/>
            </a:pPr>
            <a:r>
              <a:rPr lang="pl-PL" sz="1400" dirty="0" smtClean="0">
                <a:latin typeface="+mn-lt"/>
              </a:rPr>
              <a:t>właściwe postawy/umiejętności (kreatywności, innowacyjności, pracy zespołowej </a:t>
            </a:r>
            <a:br>
              <a:rPr lang="pl-PL" sz="1400" dirty="0" smtClean="0">
                <a:latin typeface="+mn-lt"/>
              </a:rPr>
            </a:br>
            <a:r>
              <a:rPr lang="pl-PL" sz="1400" dirty="0" smtClean="0">
                <a:latin typeface="+mn-lt"/>
              </a:rPr>
              <a:t>oraz pobudzające ciekawość świata).</a:t>
            </a:r>
          </a:p>
          <a:p>
            <a:r>
              <a:rPr lang="pl-PL" sz="1200" dirty="0" smtClean="0">
                <a:latin typeface="+mn-lt"/>
              </a:rPr>
              <a:t> </a:t>
            </a: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lvl="1"/>
            <a:endParaRPr lang="pl-PL" sz="1600" b="1" i="1" u="sng" dirty="0" smtClean="0"/>
          </a:p>
          <a:p>
            <a:pPr lvl="1"/>
            <a:endParaRPr lang="pl-PL" sz="1600" b="1" i="1" u="sng" dirty="0" smtClean="0">
              <a:latin typeface="+mn-lt"/>
            </a:endParaRPr>
          </a:p>
          <a:p>
            <a:pPr lvl="1"/>
            <a:r>
              <a:rPr lang="pl-PL" sz="1600" b="1" u="sng" dirty="0" smtClean="0">
                <a:latin typeface="+mn-lt"/>
              </a:rPr>
              <a:t>Konkurs </a:t>
            </a:r>
            <a:r>
              <a:rPr lang="pl-PL" sz="1600" b="1" u="sng" dirty="0">
                <a:latin typeface="+mn-lt"/>
              </a:rPr>
              <a:t>nr:</a:t>
            </a:r>
            <a:r>
              <a:rPr lang="pl-PL" sz="1600" dirty="0">
                <a:latin typeface="+mn-lt"/>
              </a:rPr>
              <a:t> </a:t>
            </a:r>
          </a:p>
          <a:p>
            <a:pPr lvl="1"/>
            <a:r>
              <a:rPr lang="pl-PL" sz="1600" b="1" dirty="0" smtClean="0">
                <a:latin typeface="+mn-lt"/>
              </a:rPr>
              <a:t>RPDS.10.01.01-IZ.00-02-174/16</a:t>
            </a:r>
            <a:endParaRPr lang="pl-PL" sz="1600" dirty="0">
              <a:latin typeface="+mn-lt"/>
            </a:endParaRPr>
          </a:p>
          <a:p>
            <a:pPr lvl="1"/>
            <a:r>
              <a:rPr lang="pl-PL" sz="1600" b="1" dirty="0" smtClean="0">
                <a:latin typeface="+mn-lt"/>
              </a:rPr>
              <a:t>RPDS.10.01.02-IZ.00-02-175/16</a:t>
            </a:r>
            <a:endParaRPr lang="pl-PL" sz="1600" dirty="0">
              <a:latin typeface="+mn-lt"/>
            </a:endParaRPr>
          </a:p>
          <a:p>
            <a:pPr lvl="1"/>
            <a:r>
              <a:rPr lang="pl-PL" sz="1600" b="1" dirty="0" smtClean="0">
                <a:latin typeface="+mn-lt"/>
              </a:rPr>
              <a:t>RPDS.10.01.03-IZ.00-02-176/16</a:t>
            </a:r>
            <a:endParaRPr lang="pl-PL" sz="1600" dirty="0">
              <a:latin typeface="+mn-lt"/>
            </a:endParaRPr>
          </a:p>
          <a:p>
            <a:pPr lvl="1"/>
            <a:r>
              <a:rPr lang="pl-PL" sz="1600" b="1" dirty="0" smtClean="0">
                <a:latin typeface="+mn-lt"/>
              </a:rPr>
              <a:t>RPDS.10.01.04-IZ.00-02-177/16</a:t>
            </a:r>
            <a:endParaRPr lang="pl-PL" sz="1600" b="1" dirty="0">
              <a:latin typeface="+mn-lt"/>
            </a:endParaRPr>
          </a:p>
          <a:p>
            <a:endParaRPr lang="pl-PL" sz="1600" b="1" i="1" dirty="0">
              <a:latin typeface="+mn-lt"/>
            </a:endParaRPr>
          </a:p>
          <a:p>
            <a:pPr marL="285750" indent="-285750">
              <a:buFont typeface="Arial" panose="020B0604020202020204" pitchFamily="34" charset="0"/>
              <a:buChar char="•"/>
            </a:pPr>
            <a:r>
              <a:rPr lang="pl-PL" sz="1600" b="1" dirty="0" err="1">
                <a:latin typeface="+mn-lt"/>
              </a:rPr>
              <a:t>Poddziałanie</a:t>
            </a:r>
            <a:r>
              <a:rPr lang="pl-PL" sz="1600" b="1" dirty="0">
                <a:latin typeface="+mn-lt"/>
              </a:rPr>
              <a:t> </a:t>
            </a:r>
            <a:r>
              <a:rPr lang="pl-PL" sz="1600" b="1" dirty="0" smtClean="0">
                <a:latin typeface="+mn-lt"/>
              </a:rPr>
              <a:t>10.1.1 Zapewnienie równego dostępu do wysokiej jakości </a:t>
            </a:r>
            <a:br>
              <a:rPr lang="pl-PL" sz="1600" b="1" dirty="0" smtClean="0">
                <a:latin typeface="+mn-lt"/>
              </a:rPr>
            </a:br>
            <a:r>
              <a:rPr lang="pl-PL" sz="1600" b="1" dirty="0" smtClean="0">
                <a:latin typeface="+mn-lt"/>
              </a:rPr>
              <a:t>edukacji przedszkolnej – konkurs horyzontalny i OSI</a:t>
            </a:r>
            <a:endParaRPr lang="pl-PL" sz="1600" dirty="0">
              <a:latin typeface="+mn-lt"/>
            </a:endParaRPr>
          </a:p>
          <a:p>
            <a:pPr marL="285750" indent="-285750">
              <a:buFont typeface="Arial" panose="020B0604020202020204" pitchFamily="34" charset="0"/>
              <a:buChar char="•"/>
            </a:pPr>
            <a:r>
              <a:rPr lang="pl-PL" sz="1600" b="1" dirty="0" err="1">
                <a:latin typeface="+mn-lt"/>
              </a:rPr>
              <a:t>Poddziałanie</a:t>
            </a:r>
            <a:r>
              <a:rPr lang="pl-PL" sz="1600" b="1" dirty="0">
                <a:latin typeface="+mn-lt"/>
              </a:rPr>
              <a:t> </a:t>
            </a:r>
            <a:r>
              <a:rPr lang="pl-PL" sz="1600" b="1" dirty="0" smtClean="0">
                <a:latin typeface="+mn-lt"/>
              </a:rPr>
              <a:t>10.1.2 Zapewnienie równego dostępu do wysokiej jakości </a:t>
            </a:r>
            <a:br>
              <a:rPr lang="pl-PL" sz="1600" b="1" dirty="0" smtClean="0">
                <a:latin typeface="+mn-lt"/>
              </a:rPr>
            </a:br>
            <a:r>
              <a:rPr lang="pl-PL" sz="1600" b="1" dirty="0" smtClean="0">
                <a:latin typeface="+mn-lt"/>
              </a:rPr>
              <a:t>edukacji </a:t>
            </a:r>
            <a:r>
              <a:rPr lang="pl-PL" sz="1600" b="1" dirty="0" smtClean="0">
                <a:latin typeface="+mj-lt"/>
              </a:rPr>
              <a:t>przedszkolnej – </a:t>
            </a:r>
            <a:r>
              <a:rPr lang="pl-PL" sz="1600" b="1" dirty="0">
                <a:latin typeface="+mj-lt"/>
              </a:rPr>
              <a:t>ZIT  </a:t>
            </a:r>
            <a:r>
              <a:rPr lang="pl-PL" sz="1600" b="1" dirty="0" err="1" smtClean="0">
                <a:latin typeface="+mj-lt"/>
              </a:rPr>
              <a:t>WrOF</a:t>
            </a:r>
            <a:endParaRPr lang="pl-PL" sz="1600" dirty="0">
              <a:latin typeface="+mj-lt"/>
            </a:endParaRPr>
          </a:p>
          <a:p>
            <a:pPr marL="285750" indent="-285750">
              <a:buFont typeface="Arial" panose="020B0604020202020204" pitchFamily="34" charset="0"/>
              <a:buChar char="•"/>
            </a:pPr>
            <a:r>
              <a:rPr lang="pl-PL" sz="1600" b="1" dirty="0" err="1">
                <a:latin typeface="+mj-lt"/>
              </a:rPr>
              <a:t>Poddziałanie</a:t>
            </a:r>
            <a:r>
              <a:rPr lang="pl-PL" sz="1600" b="1" dirty="0">
                <a:latin typeface="+mj-lt"/>
              </a:rPr>
              <a:t> </a:t>
            </a:r>
            <a:r>
              <a:rPr lang="pl-PL" sz="1600" b="1" dirty="0" smtClean="0">
                <a:latin typeface="+mj-lt"/>
              </a:rPr>
              <a:t>10.1.3 Zapewnienie równego dostępu do wysokiej jakości </a:t>
            </a:r>
            <a:br>
              <a:rPr lang="pl-PL" sz="1600" b="1" dirty="0" smtClean="0">
                <a:latin typeface="+mj-lt"/>
              </a:rPr>
            </a:br>
            <a:r>
              <a:rPr lang="pl-PL" sz="1600" b="1" dirty="0" smtClean="0">
                <a:latin typeface="+mj-lt"/>
              </a:rPr>
              <a:t>edukacji przedszkolnej – </a:t>
            </a:r>
            <a:r>
              <a:rPr lang="pl-PL" sz="1600" b="1" dirty="0">
                <a:latin typeface="+mj-lt"/>
              </a:rPr>
              <a:t>ZIT  AJ</a:t>
            </a:r>
            <a:endParaRPr lang="pl-PL" sz="1600" dirty="0">
              <a:latin typeface="+mj-lt"/>
            </a:endParaRPr>
          </a:p>
          <a:p>
            <a:pPr marL="285750" indent="-285750">
              <a:buFont typeface="Arial" panose="020B0604020202020204" pitchFamily="34" charset="0"/>
              <a:buChar char="•"/>
            </a:pPr>
            <a:r>
              <a:rPr lang="pl-PL" sz="1600" b="1" dirty="0" err="1">
                <a:latin typeface="+mj-lt"/>
              </a:rPr>
              <a:t>Poddziałanie</a:t>
            </a:r>
            <a:r>
              <a:rPr lang="pl-PL" sz="1600" b="1" dirty="0">
                <a:latin typeface="+mj-lt"/>
              </a:rPr>
              <a:t> </a:t>
            </a:r>
            <a:r>
              <a:rPr lang="pl-PL" sz="1600" b="1" dirty="0" smtClean="0">
                <a:latin typeface="+mj-lt"/>
              </a:rPr>
              <a:t>10.1.4 Zapewnienie równego dostępu do wysokiej jakości </a:t>
            </a:r>
            <a:br>
              <a:rPr lang="pl-PL" sz="1600" b="1" dirty="0" smtClean="0">
                <a:latin typeface="+mj-lt"/>
              </a:rPr>
            </a:br>
            <a:r>
              <a:rPr lang="pl-PL" sz="1600" b="1" dirty="0" smtClean="0">
                <a:latin typeface="+mj-lt"/>
              </a:rPr>
              <a:t>edukacji przedszkolnej – </a:t>
            </a:r>
            <a:r>
              <a:rPr lang="pl-PL" sz="1600" b="1" dirty="0">
                <a:latin typeface="+mn-lt"/>
              </a:rPr>
              <a:t>ZIT AW</a:t>
            </a:r>
            <a:endParaRPr lang="pl-PL" sz="1600" dirty="0">
              <a:latin typeface="+mn-lt"/>
            </a:endParaRPr>
          </a:p>
          <a:p>
            <a:pPr algn="ctr"/>
            <a:endParaRPr lang="pl-PL" sz="1600" b="1" dirty="0" smtClean="0">
              <a:latin typeface="+mn-lt"/>
              <a:cs typeface="Arial" pitchFamily="34" charset="0"/>
            </a:endParaRPr>
          </a:p>
          <a:p>
            <a:pPr algn="ctr"/>
            <a:endParaRPr lang="pl-PL" sz="2000" b="1" dirty="0" smtClean="0">
              <a:latin typeface="+mn-lt"/>
            </a:endParaRPr>
          </a:p>
          <a:p>
            <a:pPr algn="ctr"/>
            <a:endParaRPr lang="pl-PL" sz="2000" b="1" dirty="0" smtClean="0">
              <a:latin typeface="+mn-lt"/>
              <a:cs typeface="Arial" pitchFamily="34" charset="0"/>
            </a:endParaRPr>
          </a:p>
          <a:p>
            <a:endParaRPr lang="pl-PL" b="1" dirty="0" smtClean="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sz="2800" b="1" dirty="0">
                <a:latin typeface="+mn-lt"/>
              </a:rPr>
              <a:t>Spotkanie informacyjne dotyczy konkursów</a:t>
            </a:r>
            <a:r>
              <a:rPr lang="pl-PL" altLang="pl-PL" sz="2800" b="1" dirty="0" smtClean="0">
                <a:latin typeface="+mn-lt"/>
                <a:cs typeface="Arial" pitchFamily="34" charset="0"/>
              </a:rPr>
              <a:t> w Działaniu 10.1</a:t>
            </a:r>
          </a:p>
        </p:txBody>
      </p:sp>
    </p:spTree>
    <p:extLst>
      <p:ext uri="{BB962C8B-B14F-4D97-AF65-F5344CB8AC3E}">
        <p14:creationId xmlns="" xmlns:p14="http://schemas.microsoft.com/office/powerpoint/2010/main" val="3033064480"/>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Standardy realizacji poszczególnych form wsparcia – zajęcia rozwijające kompetencje kluczowe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Autofit/>
          </a:bodyPr>
          <a:lstStyle/>
          <a:p>
            <a:pPr algn="just"/>
            <a:r>
              <a:rPr lang="pl-PL" sz="1600" b="1" dirty="0" smtClean="0">
                <a:latin typeface="+mn-lt"/>
              </a:rPr>
              <a:t>Zajęcia rozwijające kompetencje kluczowe niezbędne na rynku pracy oraz właściwe postawy/umiejętności (kreatywności, innowacyjności, pracy zespołowej </a:t>
            </a:r>
            <a:br>
              <a:rPr lang="pl-PL" sz="1600" b="1" dirty="0" smtClean="0">
                <a:latin typeface="+mn-lt"/>
              </a:rPr>
            </a:br>
            <a:r>
              <a:rPr lang="pl-PL" sz="1600" b="1" dirty="0" smtClean="0">
                <a:latin typeface="+mn-lt"/>
              </a:rPr>
              <a:t>oraz pobudzające ciekawość świata) mogą być realizowane w szczególności poprzez:</a:t>
            </a:r>
          </a:p>
          <a:p>
            <a:pPr algn="just"/>
            <a:endParaRPr lang="pl-PL" sz="1600" b="1" dirty="0" smtClean="0">
              <a:latin typeface="+mn-lt"/>
            </a:endParaRPr>
          </a:p>
          <a:p>
            <a:pPr lvl="0" algn="just">
              <a:buFont typeface="Wingdings" pitchFamily="2" charset="2"/>
              <a:buChar char="ü"/>
            </a:pPr>
            <a:r>
              <a:rPr lang="pl-PL" sz="1400" dirty="0" smtClean="0">
                <a:latin typeface="+mn-lt"/>
              </a:rPr>
              <a:t>realizację </a:t>
            </a:r>
            <a:r>
              <a:rPr lang="pl-PL" sz="1400" b="1" dirty="0" smtClean="0">
                <a:latin typeface="+mn-lt"/>
              </a:rPr>
              <a:t>projektów edukacyjnych </a:t>
            </a:r>
            <a:r>
              <a:rPr lang="pl-PL" sz="1400" dirty="0" smtClean="0">
                <a:latin typeface="+mn-lt"/>
              </a:rPr>
              <a:t>w OWP;</a:t>
            </a:r>
          </a:p>
          <a:p>
            <a:pPr lvl="0" algn="just"/>
            <a:endParaRPr lang="pl-PL" sz="1400" dirty="0" smtClean="0">
              <a:latin typeface="+mn-lt"/>
            </a:endParaRPr>
          </a:p>
          <a:p>
            <a:pPr lvl="0" algn="just">
              <a:buFont typeface="Wingdings" pitchFamily="2" charset="2"/>
              <a:buChar char="ü"/>
            </a:pPr>
            <a:r>
              <a:rPr lang="pl-PL" sz="1400" dirty="0" smtClean="0">
                <a:latin typeface="+mn-lt"/>
              </a:rPr>
              <a:t>realizację </a:t>
            </a:r>
            <a:r>
              <a:rPr lang="pl-PL" sz="1400" b="1" dirty="0" smtClean="0">
                <a:latin typeface="+mn-lt"/>
              </a:rPr>
              <a:t>dodatkowych zajęć dydaktyczno-wychowawczych </a:t>
            </a:r>
            <a:r>
              <a:rPr lang="pl-PL" sz="1400" dirty="0" smtClean="0">
                <a:latin typeface="+mn-lt"/>
              </a:rPr>
              <a:t>służących wyrównywaniu dysproporcji edukacyjnych w trakcie procesu kształcenia dla dzieci w wieku przedszkolnym mających trudności </a:t>
            </a:r>
            <a:br>
              <a:rPr lang="pl-PL" sz="1400" dirty="0" smtClean="0">
                <a:latin typeface="+mn-lt"/>
              </a:rPr>
            </a:br>
            <a:r>
              <a:rPr lang="pl-PL" sz="1400" dirty="0" smtClean="0">
                <a:latin typeface="+mn-lt"/>
              </a:rPr>
              <a:t>w spełnianiu wymagań edukacyjnych, wynikających z podstawy programowej kształcenia przedszkolnego dla danego etapu edukacyjnego;</a:t>
            </a:r>
          </a:p>
          <a:p>
            <a:pPr lvl="0" algn="just"/>
            <a:endParaRPr lang="pl-PL" sz="1400" dirty="0" smtClean="0">
              <a:latin typeface="+mn-lt"/>
            </a:endParaRPr>
          </a:p>
          <a:p>
            <a:pPr lvl="0" algn="just">
              <a:buFont typeface="Wingdings" pitchFamily="2" charset="2"/>
              <a:buChar char="ü"/>
            </a:pPr>
            <a:r>
              <a:rPr lang="pl-PL" sz="1400" dirty="0" smtClean="0">
                <a:latin typeface="+mn-lt"/>
              </a:rPr>
              <a:t>realizację </a:t>
            </a:r>
            <a:r>
              <a:rPr lang="pl-PL" sz="1400" b="1" dirty="0" smtClean="0">
                <a:latin typeface="+mn-lt"/>
              </a:rPr>
              <a:t>różnych form rozwijających uzdolnienia </a:t>
            </a:r>
            <a:r>
              <a:rPr lang="pl-PL" sz="1400" dirty="0" smtClean="0">
                <a:latin typeface="+mn-lt"/>
              </a:rPr>
              <a:t>w wieku przedszkolnym;</a:t>
            </a:r>
          </a:p>
          <a:p>
            <a:pPr lvl="0" algn="just"/>
            <a:endParaRPr lang="pl-PL" sz="1400" dirty="0" smtClean="0">
              <a:latin typeface="+mn-lt"/>
            </a:endParaRPr>
          </a:p>
          <a:p>
            <a:pPr lvl="0" algn="just">
              <a:buFont typeface="Wingdings" pitchFamily="2" charset="2"/>
              <a:buChar char="ü"/>
            </a:pPr>
            <a:r>
              <a:rPr lang="pl-PL" sz="1400" dirty="0" smtClean="0">
                <a:latin typeface="+mn-lt"/>
              </a:rPr>
              <a:t>organizację </a:t>
            </a:r>
            <a:r>
              <a:rPr lang="pl-PL" sz="1400" b="1" dirty="0" smtClean="0">
                <a:latin typeface="+mn-lt"/>
              </a:rPr>
              <a:t>kółek zainteresowań, warsztatów, laboratoriów </a:t>
            </a:r>
            <a:r>
              <a:rPr lang="pl-PL" sz="1400" dirty="0" smtClean="0">
                <a:latin typeface="+mn-lt"/>
              </a:rPr>
              <a:t>dla dzieci w wieku przedszkolnym;</a:t>
            </a:r>
          </a:p>
          <a:p>
            <a:pPr lvl="0" algn="just"/>
            <a:endParaRPr lang="pl-PL" sz="1400" dirty="0" smtClean="0">
              <a:latin typeface="+mn-lt"/>
            </a:endParaRPr>
          </a:p>
          <a:p>
            <a:pPr lvl="0" algn="just">
              <a:buFont typeface="Wingdings" pitchFamily="2" charset="2"/>
              <a:buChar char="ü"/>
            </a:pPr>
            <a:r>
              <a:rPr lang="pl-PL" sz="1400" dirty="0" smtClean="0">
                <a:latin typeface="+mn-lt"/>
              </a:rPr>
              <a:t>wykorzystanie </a:t>
            </a:r>
            <a:r>
              <a:rPr lang="pl-PL" sz="1400" b="1" dirty="0" smtClean="0">
                <a:latin typeface="+mn-lt"/>
              </a:rPr>
              <a:t>narzędzi, metod lub form pracy </a:t>
            </a:r>
            <a:r>
              <a:rPr lang="pl-PL" sz="1400" dirty="0" smtClean="0">
                <a:latin typeface="+mn-lt"/>
              </a:rPr>
              <a:t>wypracowanych w ramach projektów, </a:t>
            </a:r>
            <a:br>
              <a:rPr lang="pl-PL" sz="1400" dirty="0" smtClean="0">
                <a:latin typeface="+mn-lt"/>
              </a:rPr>
            </a:br>
            <a:r>
              <a:rPr lang="pl-PL" sz="1400" dirty="0" smtClean="0">
                <a:latin typeface="+mn-lt"/>
              </a:rPr>
              <a:t>w tym pozytywnie </a:t>
            </a:r>
            <a:r>
              <a:rPr lang="pl-PL" sz="1400" dirty="0" err="1" smtClean="0">
                <a:latin typeface="+mn-lt"/>
              </a:rPr>
              <a:t>zwalidowanych</a:t>
            </a:r>
            <a:r>
              <a:rPr lang="pl-PL" sz="1400" dirty="0" smtClean="0">
                <a:latin typeface="+mn-lt"/>
              </a:rPr>
              <a:t> produktów projektów innowacyjnych, </a:t>
            </a:r>
            <a:r>
              <a:rPr lang="pl-PL" sz="1400" b="1" dirty="0" smtClean="0">
                <a:latin typeface="+mn-lt"/>
              </a:rPr>
              <a:t>zrealizowanych </a:t>
            </a:r>
            <a:br>
              <a:rPr lang="pl-PL" sz="1400" b="1" dirty="0" smtClean="0">
                <a:latin typeface="+mn-lt"/>
              </a:rPr>
            </a:br>
            <a:r>
              <a:rPr lang="pl-PL" sz="1400" b="1" dirty="0" smtClean="0">
                <a:latin typeface="+mn-lt"/>
              </a:rPr>
              <a:t>w latach 2007-2013 w ramach POKL</a:t>
            </a:r>
            <a:r>
              <a:rPr lang="pl-PL" sz="1400" dirty="0" smtClean="0">
                <a:latin typeface="+mn-lt"/>
              </a:rPr>
              <a:t>;</a:t>
            </a:r>
          </a:p>
          <a:p>
            <a:pPr lvl="0" algn="just"/>
            <a:endParaRPr lang="pl-PL" sz="1400" dirty="0" smtClean="0">
              <a:latin typeface="+mn-lt"/>
            </a:endParaRPr>
          </a:p>
          <a:p>
            <a:pPr lvl="0" algn="just">
              <a:buFont typeface="Wingdings" pitchFamily="2" charset="2"/>
              <a:buChar char="ü"/>
            </a:pPr>
            <a:r>
              <a:rPr lang="pl-PL" sz="1400" dirty="0" smtClean="0">
                <a:latin typeface="+mn-lt"/>
              </a:rPr>
              <a:t>realizację </a:t>
            </a:r>
            <a:r>
              <a:rPr lang="pl-PL" sz="1400" b="1" dirty="0" smtClean="0">
                <a:latin typeface="+mn-lt"/>
              </a:rPr>
              <a:t>zajęć organizowanych poza OWP</a:t>
            </a:r>
            <a:r>
              <a:rPr lang="pl-PL" sz="1400" dirty="0" smtClean="0">
                <a:latin typeface="+mn-lt"/>
              </a:rPr>
              <a:t>.</a:t>
            </a:r>
          </a:p>
          <a:p>
            <a:pPr algn="just"/>
            <a:r>
              <a:rPr lang="pl-PL" sz="1200" dirty="0" smtClean="0">
                <a:latin typeface="+mn-lt"/>
              </a:rPr>
              <a:t> </a:t>
            </a:r>
          </a:p>
          <a:p>
            <a:pPr lvl="0" algn="just"/>
            <a:endParaRPr lang="pl-PL" sz="1200" dirty="0" smtClean="0">
              <a:latin typeface="+mn-lt"/>
            </a:endParaRPr>
          </a:p>
          <a:p>
            <a:pPr marL="342900" indent="-342900"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Standardy realizacji poszczególnych form wsparcia – dodatkowe zajęcia edukacyjne i specjalistyczne</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rmAutofit fontScale="25000" lnSpcReduction="20000"/>
          </a:bodyPr>
          <a:lstStyle/>
          <a:p>
            <a:pPr algn="just"/>
            <a:endParaRPr lang="pl-PL" sz="6400" b="1" i="1" dirty="0" smtClean="0">
              <a:latin typeface="+mn-lt"/>
            </a:endParaRPr>
          </a:p>
          <a:p>
            <a:pPr algn="just"/>
            <a:r>
              <a:rPr lang="pl-PL" sz="6400" b="1" i="1" dirty="0" smtClean="0">
                <a:latin typeface="+mn-lt"/>
              </a:rPr>
              <a:t>Diagnoza w zakresie zapotrzebowania na dodatkowe zajęcia </a:t>
            </a:r>
            <a:r>
              <a:rPr lang="pl-PL" sz="6400" b="1" dirty="0" smtClean="0">
                <a:latin typeface="+mn-lt"/>
              </a:rPr>
              <a:t>powinna</a:t>
            </a:r>
            <a:r>
              <a:rPr lang="pl-PL" sz="6400" b="1" i="1" dirty="0" smtClean="0">
                <a:latin typeface="+mn-lt"/>
              </a:rPr>
              <a:t>:</a:t>
            </a:r>
          </a:p>
          <a:p>
            <a:pPr algn="just"/>
            <a:endParaRPr lang="pl-PL" sz="3700" b="1" i="1" dirty="0" smtClean="0">
              <a:latin typeface="+mn-lt"/>
            </a:endParaRPr>
          </a:p>
          <a:p>
            <a:pPr algn="just">
              <a:buFont typeface="Wingdings" pitchFamily="2" charset="2"/>
              <a:buChar char="ü"/>
            </a:pPr>
            <a:r>
              <a:rPr lang="pl-PL" sz="5600" dirty="0" smtClean="0">
                <a:latin typeface="+mn-lt"/>
              </a:rPr>
              <a:t>diagnozować deficyty w edukacji przedszkolnej w konkretnej gminie/mieście, z uwzględnieniem możliwości ich kontynuacji, np. przez nauczycieli OWP po zakończeniu realizacji projektu;</a:t>
            </a:r>
            <a:br>
              <a:rPr lang="pl-PL" sz="5600" dirty="0" smtClean="0">
                <a:latin typeface="+mn-lt"/>
              </a:rPr>
            </a:br>
            <a:endParaRPr lang="pl-PL" sz="5600" dirty="0" smtClean="0">
              <a:latin typeface="+mn-lt"/>
            </a:endParaRPr>
          </a:p>
          <a:p>
            <a:pPr algn="just">
              <a:buFont typeface="Wingdings" pitchFamily="2" charset="2"/>
              <a:buChar char="ü"/>
            </a:pPr>
            <a:r>
              <a:rPr lang="pl-PL" sz="5600" dirty="0" smtClean="0">
                <a:latin typeface="+mn-lt"/>
              </a:rPr>
              <a:t>diagnozować zapotrzebowanie danego OWP; </a:t>
            </a:r>
          </a:p>
          <a:p>
            <a:pPr algn="just">
              <a:buFont typeface="Wingdings" pitchFamily="2" charset="2"/>
              <a:buChar char="ü"/>
            </a:pPr>
            <a:endParaRPr lang="pl-PL" sz="5600" i="1" dirty="0" smtClean="0">
              <a:latin typeface="+mn-lt"/>
            </a:endParaRPr>
          </a:p>
          <a:p>
            <a:pPr algn="just">
              <a:buFont typeface="Wingdings" pitchFamily="2" charset="2"/>
              <a:buChar char="ü"/>
            </a:pPr>
            <a:r>
              <a:rPr lang="pl-PL" sz="5600" dirty="0" smtClean="0">
                <a:latin typeface="+mn-lt"/>
              </a:rPr>
              <a:t>być przygotowana i przeprowadzona przez OWP, szkołę, placówkę systemu oświaty lub inny podmiot prowadzący działalność o charakterze edukacyjnym lub badawczym. Podmiot przeprowadzający diagnozę ma możliwość skorzystania ze wsparcia instytucji systemu wspomagania pracy OWP lub szkół, tj. placówki doskonalenia nauczycieli, poradni psychologiczno-pedagogicznej, biblioteki pedagogicznej;</a:t>
            </a:r>
          </a:p>
          <a:p>
            <a:pPr algn="just"/>
            <a:endParaRPr lang="pl-PL" sz="5600" dirty="0" smtClean="0">
              <a:latin typeface="+mn-lt"/>
            </a:endParaRPr>
          </a:p>
          <a:p>
            <a:pPr algn="just">
              <a:buFont typeface="Wingdings" pitchFamily="2" charset="2"/>
              <a:buChar char="ü"/>
            </a:pPr>
            <a:r>
              <a:rPr lang="pl-PL" sz="5600" dirty="0" smtClean="0">
                <a:latin typeface="+mn-lt"/>
              </a:rPr>
              <a:t>być zatwierdzona przez organ prowadzący przed złożeniem wniosku o dofinansowanie;</a:t>
            </a:r>
          </a:p>
          <a:p>
            <a:pPr algn="just"/>
            <a:endParaRPr lang="pl-PL" sz="5600" dirty="0" smtClean="0">
              <a:latin typeface="+mn-lt"/>
            </a:endParaRPr>
          </a:p>
          <a:p>
            <a:pPr algn="just">
              <a:buFont typeface="Wingdings" pitchFamily="2" charset="2"/>
              <a:buChar char="ü"/>
            </a:pPr>
            <a:r>
              <a:rPr lang="pl-PL" sz="5600" dirty="0" smtClean="0">
                <a:latin typeface="+mn-lt"/>
              </a:rPr>
              <a:t>być dostępna m.in. podczas kontroli projektu przez IZ RPO WD (nie jest załączana do wniosku </a:t>
            </a:r>
            <a:br>
              <a:rPr lang="pl-PL" sz="5600" dirty="0" smtClean="0">
                <a:latin typeface="+mn-lt"/>
              </a:rPr>
            </a:br>
            <a:r>
              <a:rPr lang="pl-PL" sz="5600" dirty="0" smtClean="0">
                <a:latin typeface="+mn-lt"/>
              </a:rPr>
              <a:t>o dofinansowanie);</a:t>
            </a:r>
          </a:p>
          <a:p>
            <a:pPr algn="just"/>
            <a:endParaRPr lang="pl-PL" sz="5600" dirty="0" smtClean="0">
              <a:latin typeface="+mn-lt"/>
            </a:endParaRPr>
          </a:p>
          <a:p>
            <a:pPr algn="just"/>
            <a:r>
              <a:rPr lang="pl-PL" sz="5600" b="1" dirty="0" smtClean="0">
                <a:latin typeface="+mn-lt"/>
              </a:rPr>
              <a:t>Najważniejsze wnioski z </a:t>
            </a:r>
            <a:r>
              <a:rPr lang="pl-PL" sz="5600" b="1" i="1" dirty="0" smtClean="0">
                <a:latin typeface="+mn-lt"/>
              </a:rPr>
              <a:t>Diagnozy</a:t>
            </a:r>
            <a:r>
              <a:rPr lang="pl-PL" sz="5600" b="1" dirty="0" smtClean="0">
                <a:latin typeface="+mn-lt"/>
              </a:rPr>
              <a:t> oraz oświadczenie, że </a:t>
            </a:r>
            <a:r>
              <a:rPr lang="pl-PL" sz="5600" b="1" i="1" dirty="0" smtClean="0">
                <a:latin typeface="+mn-lt"/>
              </a:rPr>
              <a:t>Diagnoza</a:t>
            </a:r>
            <a:r>
              <a:rPr lang="pl-PL" sz="5600" b="1" dirty="0" smtClean="0">
                <a:latin typeface="+mn-lt"/>
              </a:rPr>
              <a:t> została zatwierdzona przez organ prowadzący powinny być zawarte w części </a:t>
            </a:r>
            <a:r>
              <a:rPr lang="pl-PL" sz="5600" b="1" i="1" dirty="0" smtClean="0">
                <a:latin typeface="+mn-lt"/>
              </a:rPr>
              <a:t>3.1.1 Uzasadnienie potrzeby realizacji projektu</a:t>
            </a:r>
            <a:r>
              <a:rPr lang="pl-PL" sz="5600" b="1" dirty="0" smtClean="0">
                <a:latin typeface="+mn-lt"/>
              </a:rPr>
              <a:t> </a:t>
            </a:r>
            <a:br>
              <a:rPr lang="pl-PL" sz="5600" b="1" dirty="0" smtClean="0">
                <a:latin typeface="+mn-lt"/>
              </a:rPr>
            </a:br>
            <a:r>
              <a:rPr lang="pl-PL" sz="5600" b="1" dirty="0" smtClean="0">
                <a:latin typeface="+mn-lt"/>
              </a:rPr>
              <a:t>we wniosku o dofinansowanie. </a:t>
            </a:r>
          </a:p>
          <a:p>
            <a:pPr algn="just"/>
            <a:endParaRPr lang="pl-PL" sz="1700" dirty="0" smtClean="0">
              <a:latin typeface="+mj-lt"/>
            </a:endParaRPr>
          </a:p>
          <a:p>
            <a:pPr algn="just"/>
            <a:endParaRPr lang="pl-PL" sz="1600" dirty="0" smtClean="0">
              <a:latin typeface="+mn-lt"/>
            </a:endParaRPr>
          </a:p>
          <a:p>
            <a:pPr algn="just"/>
            <a:endParaRPr lang="pl-PL" sz="16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Standardy realizacji poszczególnych form wsparcia – dodatkowe zajęcia edukacyjne i specjalistyczne </a:t>
            </a:r>
            <a:r>
              <a:rPr lang="pl-PL" sz="2800" b="1" dirty="0" err="1" smtClean="0"/>
              <a:t>cd</a:t>
            </a:r>
            <a:r>
              <a:rPr lang="pl-PL" sz="2800" b="1" dirty="0" smtClean="0"/>
              <a:t>.</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rmAutofit fontScale="92500" lnSpcReduction="10000"/>
          </a:bodyPr>
          <a:lstStyle/>
          <a:p>
            <a:pPr algn="just"/>
            <a:r>
              <a:rPr lang="pl-PL" sz="1900" b="1" dirty="0" smtClean="0">
                <a:latin typeface="+mn-lt"/>
              </a:rPr>
              <a:t>Do kogo mogą być adresowane dodatkowe zajęcia edukacyjne </a:t>
            </a:r>
            <a:br>
              <a:rPr lang="pl-PL" sz="1900" b="1" dirty="0" smtClean="0">
                <a:latin typeface="+mn-lt"/>
              </a:rPr>
            </a:br>
            <a:r>
              <a:rPr lang="pl-PL" sz="1900" b="1" dirty="0" smtClean="0">
                <a:latin typeface="+mn-lt"/>
              </a:rPr>
              <a:t>i specjalistyczne?</a:t>
            </a:r>
          </a:p>
          <a:p>
            <a:pPr algn="just"/>
            <a:endParaRPr lang="pl-PL" sz="1900" dirty="0" smtClean="0">
              <a:latin typeface="+mn-lt"/>
            </a:endParaRPr>
          </a:p>
          <a:p>
            <a:pPr algn="just">
              <a:buFont typeface="Wingdings" pitchFamily="2" charset="2"/>
              <a:buChar char="ü"/>
            </a:pPr>
            <a:r>
              <a:rPr lang="pl-PL" sz="1900" b="1" dirty="0" smtClean="0">
                <a:latin typeface="+mn-lt"/>
              </a:rPr>
              <a:t>mogą być adresowane do wszystkich dzieci danego OWP</a:t>
            </a:r>
            <a:r>
              <a:rPr lang="pl-PL" sz="1900" dirty="0" smtClean="0">
                <a:latin typeface="+mn-lt"/>
              </a:rPr>
              <a:t>, niezależnie </a:t>
            </a:r>
            <a:br>
              <a:rPr lang="pl-PL" sz="1900" dirty="0" smtClean="0">
                <a:latin typeface="+mn-lt"/>
              </a:rPr>
            </a:br>
            <a:r>
              <a:rPr lang="pl-PL" sz="1900" dirty="0" smtClean="0">
                <a:latin typeface="+mn-lt"/>
              </a:rPr>
              <a:t>od liczby nowo utworzonych miejsc przedszkolnych, </a:t>
            </a:r>
            <a:r>
              <a:rPr lang="pl-PL" sz="1900" b="1" dirty="0" smtClean="0">
                <a:latin typeface="+mn-lt"/>
              </a:rPr>
              <a:t>pod warunkiem</a:t>
            </a:r>
            <a:r>
              <a:rPr lang="pl-PL" sz="1900" dirty="0" smtClean="0">
                <a:latin typeface="+mn-lt"/>
              </a:rPr>
              <a:t>, </a:t>
            </a:r>
            <a:br>
              <a:rPr lang="pl-PL" sz="1900" dirty="0" smtClean="0">
                <a:latin typeface="+mn-lt"/>
              </a:rPr>
            </a:br>
            <a:r>
              <a:rPr lang="pl-PL" sz="1900" b="1" dirty="0" smtClean="0">
                <a:latin typeface="+mn-lt"/>
              </a:rPr>
              <a:t>że w analogicznym zakresie obszarowym</a:t>
            </a:r>
            <a:r>
              <a:rPr lang="pl-PL" sz="1900" dirty="0" smtClean="0">
                <a:latin typeface="+mn-lt"/>
              </a:rPr>
              <a:t> co do treści i odbiorców, </a:t>
            </a:r>
            <a:br>
              <a:rPr lang="pl-PL" sz="1900" dirty="0" smtClean="0">
                <a:latin typeface="+mn-lt"/>
              </a:rPr>
            </a:br>
            <a:r>
              <a:rPr lang="pl-PL" sz="1900" b="1" dirty="0" smtClean="0">
                <a:latin typeface="+mn-lt"/>
              </a:rPr>
              <a:t>nie były finansowane od co najmniej 12 miesięcy </a:t>
            </a:r>
            <a:r>
              <a:rPr lang="pl-PL" sz="1900" dirty="0" smtClean="0">
                <a:latin typeface="+mn-lt"/>
              </a:rPr>
              <a:t>poprzedzających złożenie wniosku o dofinansowanie projektu (średniomiesięcznie). </a:t>
            </a:r>
          </a:p>
          <a:p>
            <a:pPr algn="just"/>
            <a:endParaRPr lang="pl-PL" sz="1900" dirty="0" smtClean="0">
              <a:latin typeface="+mn-lt"/>
            </a:endParaRPr>
          </a:p>
          <a:p>
            <a:pPr algn="just">
              <a:buFont typeface="Wingdings" pitchFamily="2" charset="2"/>
              <a:buChar char="ü"/>
            </a:pPr>
            <a:r>
              <a:rPr lang="pl-PL" sz="1900" b="1" dirty="0" smtClean="0">
                <a:latin typeface="+mn-lt"/>
              </a:rPr>
              <a:t>jeśli w okresie od co najmniej 12 miesięcy </a:t>
            </a:r>
            <a:r>
              <a:rPr lang="pl-PL" sz="1900" dirty="0" smtClean="0">
                <a:latin typeface="+mn-lt"/>
              </a:rPr>
              <a:t>poprzedzających złożenie wniosku o dofinansowanie, </a:t>
            </a:r>
            <a:r>
              <a:rPr lang="pl-PL" sz="1900" b="1" dirty="0" smtClean="0">
                <a:latin typeface="+mn-lt"/>
              </a:rPr>
              <a:t>dzieci uczestniczyły w zajęciach dodatkowych </a:t>
            </a:r>
            <a:r>
              <a:rPr lang="pl-PL" sz="1900" dirty="0" smtClean="0">
                <a:latin typeface="+mn-lt"/>
              </a:rPr>
              <a:t>np. w zakresie gimnastyki korekcyjnej, to w ramach realizowanego projektu EFS </a:t>
            </a:r>
            <a:r>
              <a:rPr lang="pl-PL" sz="1900" b="1" dirty="0" smtClean="0">
                <a:latin typeface="+mn-lt"/>
              </a:rPr>
              <a:t>istnieje możliwość sfinansowania zajęć z tego zakresu tylko dla dzieci przystępujących do projektu</a:t>
            </a:r>
            <a:r>
              <a:rPr lang="pl-PL" sz="1900" dirty="0" smtClean="0">
                <a:latin typeface="+mn-lt"/>
              </a:rPr>
              <a:t> - czyli de facto dla dzieci, dla których są tworzone nowe miejsca wychowania przedszkolnego. </a:t>
            </a: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Standardy realizacji poszczególnych form wsparcia – dodatkowe zajęcia edukacyjne i specjalistyczne </a:t>
            </a:r>
            <a:r>
              <a:rPr lang="pl-PL" sz="2800" b="1" dirty="0" err="1" smtClean="0"/>
              <a:t>cd</a:t>
            </a:r>
            <a:r>
              <a:rPr lang="pl-PL" sz="2800" b="1" dirty="0" smtClean="0"/>
              <a:t>.</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rmAutofit fontScale="92500" lnSpcReduction="20000"/>
          </a:bodyPr>
          <a:lstStyle/>
          <a:p>
            <a:pPr algn="just"/>
            <a:endParaRPr lang="pl-PL" sz="1900" b="1" dirty="0" smtClean="0">
              <a:latin typeface="+mn-lt"/>
            </a:endParaRPr>
          </a:p>
          <a:p>
            <a:pPr algn="just"/>
            <a:r>
              <a:rPr lang="pl-PL" sz="1900" b="1" dirty="0" smtClean="0">
                <a:latin typeface="+mn-lt"/>
              </a:rPr>
              <a:t>Kiedy mogą być realizowane dodatkowe zajęcia edukacyjne i specjalistyczne?</a:t>
            </a:r>
          </a:p>
          <a:p>
            <a:pPr algn="just"/>
            <a:endParaRPr lang="pl-PL" sz="1900" dirty="0" smtClean="0">
              <a:latin typeface="+mn-lt"/>
            </a:endParaRPr>
          </a:p>
          <a:p>
            <a:pPr algn="just">
              <a:buFont typeface="Wingdings" pitchFamily="2" charset="2"/>
              <a:buChar char="ü"/>
            </a:pPr>
            <a:r>
              <a:rPr lang="pl-PL" sz="1900" dirty="0" smtClean="0">
                <a:latin typeface="+mn-lt"/>
              </a:rPr>
              <a:t>w publicznych OWP są realizowane </a:t>
            </a:r>
            <a:r>
              <a:rPr lang="pl-PL" sz="1900" b="1" dirty="0" smtClean="0">
                <a:latin typeface="+mn-lt"/>
              </a:rPr>
              <a:t>poza czasem bezpłatnego nauczania</a:t>
            </a:r>
            <a:r>
              <a:rPr lang="pl-PL" sz="1900" dirty="0" smtClean="0">
                <a:latin typeface="+mn-lt"/>
              </a:rPr>
              <a:t>, wychowania i opieki, określonym w art. 6 ust. 1 </a:t>
            </a:r>
            <a:r>
              <a:rPr lang="pl-PL" sz="1900" dirty="0" err="1" smtClean="0">
                <a:latin typeface="+mn-lt"/>
              </a:rPr>
              <a:t>pkt</a:t>
            </a:r>
            <a:r>
              <a:rPr lang="pl-PL" sz="1900" dirty="0" smtClean="0">
                <a:latin typeface="+mn-lt"/>
              </a:rPr>
              <a:t> 2, art. 6 ust. 2 i art. 14 ust. 5 ustawy o systemie oświaty, z zastrzeżeniem, że:</a:t>
            </a:r>
          </a:p>
          <a:p>
            <a:pPr algn="just"/>
            <a:endParaRPr lang="pl-PL" sz="1900" dirty="0" smtClean="0">
              <a:latin typeface="+mn-lt"/>
            </a:endParaRPr>
          </a:p>
          <a:p>
            <a:pPr algn="just">
              <a:buFont typeface="Wingdings" pitchFamily="2" charset="2"/>
              <a:buChar char="§"/>
            </a:pPr>
            <a:r>
              <a:rPr lang="pl-PL" sz="1900" b="1" dirty="0" smtClean="0">
                <a:latin typeface="+mn-lt"/>
              </a:rPr>
              <a:t>zajęcia specjalistyczne </a:t>
            </a:r>
            <a:r>
              <a:rPr lang="pl-PL" sz="1900" dirty="0" smtClean="0">
                <a:latin typeface="+mn-lt"/>
              </a:rPr>
              <a:t>oraz </a:t>
            </a:r>
            <a:r>
              <a:rPr lang="pl-PL" sz="1900" b="1" dirty="0" smtClean="0">
                <a:latin typeface="+mn-lt"/>
              </a:rPr>
              <a:t>zajęcia w ramach wczesnego wspomagania rozwoju </a:t>
            </a:r>
            <a:r>
              <a:rPr lang="pl-PL" sz="1900" dirty="0" smtClean="0">
                <a:latin typeface="+mn-lt"/>
              </a:rPr>
              <a:t>w rozumieniu ustawy o systemie oświaty </a:t>
            </a:r>
            <a:r>
              <a:rPr lang="pl-PL" sz="1900" b="1" dirty="0" smtClean="0">
                <a:latin typeface="+mn-lt"/>
              </a:rPr>
              <a:t>mogą być realizowane także w czasie bezpłatnego nauczania</a:t>
            </a:r>
            <a:r>
              <a:rPr lang="pl-PL" sz="1900" dirty="0" smtClean="0">
                <a:latin typeface="+mn-lt"/>
              </a:rPr>
              <a:t>, wychowania i opieki </a:t>
            </a:r>
          </a:p>
          <a:p>
            <a:pPr algn="just"/>
            <a:endParaRPr lang="pl-PL" sz="1900" dirty="0" smtClean="0">
              <a:latin typeface="+mn-lt"/>
            </a:endParaRPr>
          </a:p>
          <a:p>
            <a:pPr algn="just">
              <a:buFont typeface="Wingdings" pitchFamily="2" charset="2"/>
              <a:buChar char="§"/>
            </a:pPr>
            <a:r>
              <a:rPr lang="pl-PL" sz="1900" b="1" dirty="0" smtClean="0">
                <a:latin typeface="+mn-lt"/>
              </a:rPr>
              <a:t>zajęcia stymulujące rozwój psychoruchowy </a:t>
            </a:r>
            <a:r>
              <a:rPr lang="pl-PL" sz="1900" dirty="0" smtClean="0">
                <a:latin typeface="+mn-lt"/>
              </a:rPr>
              <a:t>oraz </a:t>
            </a:r>
            <a:r>
              <a:rPr lang="pl-PL" sz="1900" b="1" dirty="0" smtClean="0">
                <a:latin typeface="+mn-lt"/>
              </a:rPr>
              <a:t>zajęcia rozwijające kompetencje społeczno-emocjonalne</a:t>
            </a:r>
            <a:r>
              <a:rPr lang="pl-PL" sz="1900" dirty="0" smtClean="0">
                <a:latin typeface="+mn-lt"/>
              </a:rPr>
              <a:t> mogą być realizowane </a:t>
            </a:r>
            <a:r>
              <a:rPr lang="pl-PL" sz="1900" b="1" dirty="0" smtClean="0">
                <a:latin typeface="+mn-lt"/>
              </a:rPr>
              <a:t>także w czasie bezpłatnego nauczania</a:t>
            </a:r>
            <a:r>
              <a:rPr lang="pl-PL" sz="1900" dirty="0" smtClean="0">
                <a:latin typeface="+mn-lt"/>
              </a:rPr>
              <a:t>, wychowania i opieki, </a:t>
            </a:r>
            <a:r>
              <a:rPr lang="pl-PL" sz="1900" b="1" dirty="0" smtClean="0">
                <a:latin typeface="+mn-lt"/>
              </a:rPr>
              <a:t>o ile wynikają z potrzeb wymagających rozszerzenia zakresu zajęć specjalistycznych oraz zajęć </a:t>
            </a:r>
            <a:br>
              <a:rPr lang="pl-PL" sz="1900" b="1" dirty="0" smtClean="0">
                <a:latin typeface="+mn-lt"/>
              </a:rPr>
            </a:br>
            <a:r>
              <a:rPr lang="pl-PL" sz="1900" b="1" dirty="0" smtClean="0">
                <a:latin typeface="+mn-lt"/>
              </a:rPr>
              <a:t>w ramach wczesnego wspomagania rozwoju</a:t>
            </a:r>
            <a:r>
              <a:rPr lang="pl-PL" sz="1900" dirty="0" smtClean="0">
                <a:latin typeface="+mn-lt"/>
              </a:rPr>
              <a:t>.</a:t>
            </a:r>
          </a:p>
          <a:p>
            <a:pPr algn="just"/>
            <a:endParaRPr lang="pl-PL" sz="19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Standardy realizacji poszczególnych form wsparcia – dodatkowe zajęcia edukacyjne i specjalistyczne </a:t>
            </a:r>
            <a:r>
              <a:rPr lang="pl-PL" sz="2800" b="1" dirty="0" err="1" smtClean="0"/>
              <a:t>cd</a:t>
            </a:r>
            <a:r>
              <a:rPr lang="pl-PL" sz="2800" b="1" dirty="0" smtClean="0"/>
              <a:t>.</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rmAutofit fontScale="77500" lnSpcReduction="20000"/>
          </a:bodyPr>
          <a:lstStyle/>
          <a:p>
            <a:pPr algn="just"/>
            <a:endParaRPr lang="pl-PL" sz="1900" b="1" dirty="0" smtClean="0">
              <a:latin typeface="+mn-lt"/>
            </a:endParaRPr>
          </a:p>
          <a:p>
            <a:pPr algn="just"/>
            <a:r>
              <a:rPr lang="pl-PL" sz="2100" b="1" dirty="0" smtClean="0">
                <a:latin typeface="+mn-lt"/>
              </a:rPr>
              <a:t>Finansowanie dodatkowych zajęć edukacyjnych i specjalistycznych:</a:t>
            </a:r>
          </a:p>
          <a:p>
            <a:pPr algn="just"/>
            <a:endParaRPr lang="pl-PL" sz="2100" dirty="0" smtClean="0">
              <a:latin typeface="+mn-lt"/>
            </a:endParaRPr>
          </a:p>
          <a:p>
            <a:pPr algn="just">
              <a:buFont typeface="Wingdings" pitchFamily="2" charset="2"/>
              <a:buChar char="ü"/>
            </a:pPr>
            <a:r>
              <a:rPr lang="pl-PL" sz="2100" dirty="0" smtClean="0">
                <a:latin typeface="+mn-lt"/>
              </a:rPr>
              <a:t>Finansowanie realizacji dodatkowych zajęć w OWP, w których zostały utworzone nowe miejsca wychowania przedszkolnego lub dostosowane do potrzeb dzieci </a:t>
            </a:r>
            <a:br>
              <a:rPr lang="pl-PL" sz="2100" dirty="0" smtClean="0">
                <a:latin typeface="+mn-lt"/>
              </a:rPr>
            </a:br>
            <a:r>
              <a:rPr lang="pl-PL" sz="2100" dirty="0" smtClean="0">
                <a:latin typeface="+mn-lt"/>
              </a:rPr>
              <a:t>z </a:t>
            </a:r>
            <a:r>
              <a:rPr lang="pl-PL" sz="2100" dirty="0" err="1" smtClean="0">
                <a:latin typeface="+mn-lt"/>
              </a:rPr>
              <a:t>niepełnosprawnościami</a:t>
            </a:r>
            <a:r>
              <a:rPr lang="pl-PL" sz="2100" dirty="0" smtClean="0">
                <a:latin typeface="+mn-lt"/>
              </a:rPr>
              <a:t>, odbywa się </a:t>
            </a:r>
            <a:r>
              <a:rPr lang="pl-PL" sz="2100" b="1" dirty="0" smtClean="0">
                <a:latin typeface="+mn-lt"/>
              </a:rPr>
              <a:t>przez okres nie dłuższy niż 12 miesięcy. </a:t>
            </a:r>
          </a:p>
          <a:p>
            <a:pPr algn="just"/>
            <a:endParaRPr lang="pl-PL" sz="2100" dirty="0" smtClean="0">
              <a:latin typeface="+mn-lt"/>
            </a:endParaRPr>
          </a:p>
          <a:p>
            <a:pPr algn="just">
              <a:buFont typeface="Wingdings" pitchFamily="2" charset="2"/>
              <a:buChar char="ü"/>
            </a:pPr>
            <a:r>
              <a:rPr lang="pl-PL" sz="2100" b="1" dirty="0" smtClean="0">
                <a:latin typeface="+mn-lt"/>
              </a:rPr>
              <a:t>Warunek nie dotyczy </a:t>
            </a:r>
            <a:r>
              <a:rPr lang="pl-PL" sz="2100" dirty="0" smtClean="0">
                <a:latin typeface="+mn-lt"/>
              </a:rPr>
              <a:t>dodatkowej </a:t>
            </a:r>
            <a:r>
              <a:rPr lang="pl-PL" sz="2100" b="1" dirty="0" smtClean="0">
                <a:latin typeface="+mn-lt"/>
              </a:rPr>
              <a:t>oferty</a:t>
            </a:r>
            <a:r>
              <a:rPr lang="pl-PL" sz="2100" dirty="0" smtClean="0">
                <a:latin typeface="+mn-lt"/>
              </a:rPr>
              <a:t> edukacyjnej </a:t>
            </a:r>
            <a:r>
              <a:rPr lang="pl-PL" sz="2100" b="1" dirty="0" smtClean="0">
                <a:latin typeface="+mn-lt"/>
              </a:rPr>
              <a:t>dla dzieci </a:t>
            </a:r>
            <a:br>
              <a:rPr lang="pl-PL" sz="2100" b="1" dirty="0" smtClean="0">
                <a:latin typeface="+mn-lt"/>
              </a:rPr>
            </a:br>
            <a:r>
              <a:rPr lang="pl-PL" sz="2100" b="1" dirty="0" smtClean="0">
                <a:latin typeface="+mn-lt"/>
              </a:rPr>
              <a:t>z </a:t>
            </a:r>
            <a:r>
              <a:rPr lang="pl-PL" sz="2100" b="1" dirty="0" err="1" smtClean="0">
                <a:latin typeface="+mn-lt"/>
              </a:rPr>
              <a:t>niepełnosprawnościami</a:t>
            </a:r>
            <a:r>
              <a:rPr lang="pl-PL" sz="2100" dirty="0" smtClean="0">
                <a:latin typeface="+mn-lt"/>
              </a:rPr>
              <a:t> tj. finansowanie dodatkowych zajęć dla dzieci </a:t>
            </a:r>
            <a:br>
              <a:rPr lang="pl-PL" sz="2100" dirty="0" smtClean="0">
                <a:latin typeface="+mn-lt"/>
              </a:rPr>
            </a:br>
            <a:r>
              <a:rPr lang="pl-PL" sz="2100" dirty="0" smtClean="0">
                <a:latin typeface="+mn-lt"/>
              </a:rPr>
              <a:t>z </a:t>
            </a:r>
            <a:r>
              <a:rPr lang="pl-PL" sz="2100" dirty="0" err="1" smtClean="0">
                <a:latin typeface="+mn-lt"/>
              </a:rPr>
              <a:t>niepełnosprawnościami</a:t>
            </a:r>
            <a:r>
              <a:rPr lang="pl-PL" sz="2100" dirty="0" smtClean="0">
                <a:latin typeface="+mn-lt"/>
              </a:rPr>
              <a:t> w OWP, w którym nie zostały utworzone nowe miejsca przedszkolne, może trwać cały okres realizacji projektu.</a:t>
            </a:r>
          </a:p>
          <a:p>
            <a:pPr algn="just"/>
            <a:endParaRPr lang="pl-PL" sz="2100" dirty="0" smtClean="0">
              <a:latin typeface="+mn-lt"/>
            </a:endParaRPr>
          </a:p>
          <a:p>
            <a:pPr algn="just">
              <a:buFont typeface="Wingdings" pitchFamily="2" charset="2"/>
              <a:buChar char="ü"/>
            </a:pPr>
            <a:r>
              <a:rPr lang="pl-PL" sz="2100" b="1" dirty="0" smtClean="0">
                <a:latin typeface="+mn-lt"/>
              </a:rPr>
              <a:t>Kwota wydatków </a:t>
            </a:r>
            <a:r>
              <a:rPr lang="pl-PL" sz="2100" dirty="0" smtClean="0">
                <a:latin typeface="+mn-lt"/>
              </a:rPr>
              <a:t>na realizację zajęć dodatkowych </a:t>
            </a:r>
            <a:r>
              <a:rPr lang="pl-PL" sz="2100" b="1" dirty="0" smtClean="0">
                <a:latin typeface="+mn-lt"/>
              </a:rPr>
              <a:t>stanowi nie więcej niż 30% kosztów bezpośrednich projektu.</a:t>
            </a:r>
            <a:r>
              <a:rPr lang="pl-PL" sz="2100" dirty="0" smtClean="0">
                <a:latin typeface="+mn-lt"/>
              </a:rPr>
              <a:t> </a:t>
            </a:r>
          </a:p>
          <a:p>
            <a:pPr algn="just">
              <a:buFont typeface="Wingdings" pitchFamily="2" charset="2"/>
              <a:buChar char="ü"/>
            </a:pPr>
            <a:endParaRPr lang="pl-PL" sz="2100" dirty="0" smtClean="0">
              <a:latin typeface="+mn-lt"/>
            </a:endParaRPr>
          </a:p>
          <a:p>
            <a:pPr algn="just">
              <a:buFont typeface="Wingdings" pitchFamily="2" charset="2"/>
              <a:buChar char="ü"/>
            </a:pPr>
            <a:r>
              <a:rPr lang="pl-PL" sz="2100" dirty="0" smtClean="0">
                <a:latin typeface="+mn-lt"/>
              </a:rPr>
              <a:t>Limit nie ma zastosowania w przypadku dodatkowej oferty edukacyjnej dla dzieci z </a:t>
            </a:r>
            <a:r>
              <a:rPr lang="pl-PL" sz="2100" dirty="0" err="1" smtClean="0">
                <a:latin typeface="+mn-lt"/>
              </a:rPr>
              <a:t>niepełnosprawnościami</a:t>
            </a:r>
            <a:r>
              <a:rPr lang="pl-PL" sz="2100" dirty="0" smtClean="0">
                <a:latin typeface="+mn-lt"/>
              </a:rPr>
              <a:t>. </a:t>
            </a:r>
          </a:p>
          <a:p>
            <a:pPr algn="just"/>
            <a:endParaRPr lang="pl-PL" sz="1700" dirty="0" smtClean="0">
              <a:latin typeface="+mn-lt"/>
            </a:endParaRPr>
          </a:p>
          <a:p>
            <a:pPr algn="just"/>
            <a:endParaRPr lang="pl-PL" sz="1900" dirty="0" smtClean="0">
              <a:latin typeface="+mn-lt"/>
            </a:endParaRPr>
          </a:p>
          <a:p>
            <a:pPr algn="just"/>
            <a:endParaRPr lang="pl-PL" sz="19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Racjonalne usprawnienia</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rmAutofit fontScale="92500" lnSpcReduction="10000"/>
          </a:bodyPr>
          <a:lstStyle/>
          <a:p>
            <a:pPr algn="just"/>
            <a:endParaRPr lang="pl-PL" sz="1900" b="1" dirty="0" smtClean="0">
              <a:latin typeface="+mn-lt"/>
            </a:endParaRPr>
          </a:p>
          <a:p>
            <a:pPr algn="just"/>
            <a:r>
              <a:rPr lang="pl-PL" dirty="0" smtClean="0">
                <a:latin typeface="+mn-lt"/>
              </a:rPr>
              <a:t>W celu upowszechnienia wychowania przedszkolnego wśród dzieci </a:t>
            </a:r>
            <a:br>
              <a:rPr lang="pl-PL" dirty="0" smtClean="0">
                <a:latin typeface="+mn-lt"/>
              </a:rPr>
            </a:br>
            <a:r>
              <a:rPr lang="pl-PL" dirty="0" smtClean="0">
                <a:latin typeface="+mn-lt"/>
              </a:rPr>
              <a:t>z niepełnosprawnościami możliwe jest finansowanie racjonalnych usprawnień, w tym np.:</a:t>
            </a:r>
          </a:p>
          <a:p>
            <a:pPr algn="just"/>
            <a:endParaRPr lang="pl-PL" dirty="0" smtClean="0">
              <a:latin typeface="+mn-lt"/>
            </a:endParaRPr>
          </a:p>
          <a:p>
            <a:pPr algn="just">
              <a:buFont typeface="Wingdings" pitchFamily="2" charset="2"/>
              <a:buChar char="ü"/>
            </a:pPr>
            <a:r>
              <a:rPr lang="pl-PL" dirty="0" smtClean="0">
                <a:latin typeface="+mn-lt"/>
              </a:rPr>
              <a:t>zatrudnienie asystenta dziecka, </a:t>
            </a:r>
          </a:p>
          <a:p>
            <a:pPr algn="just"/>
            <a:endParaRPr lang="pl-PL" dirty="0" smtClean="0">
              <a:latin typeface="+mn-lt"/>
            </a:endParaRPr>
          </a:p>
          <a:p>
            <a:pPr algn="just">
              <a:buFont typeface="Wingdings" pitchFamily="2" charset="2"/>
              <a:buChar char="ü"/>
            </a:pPr>
            <a:r>
              <a:rPr lang="pl-PL" dirty="0" smtClean="0">
                <a:latin typeface="+mn-lt"/>
              </a:rPr>
              <a:t>dostosowanie posiłków z uwzględnieniem specyficznych potrzeb żywieniowych wynikających z niepełnosprawności dziecka, </a:t>
            </a:r>
          </a:p>
          <a:p>
            <a:pPr algn="just"/>
            <a:endParaRPr lang="pl-PL" dirty="0" smtClean="0">
              <a:latin typeface="+mn-lt"/>
            </a:endParaRPr>
          </a:p>
          <a:p>
            <a:pPr algn="just">
              <a:buFont typeface="Wingdings" pitchFamily="2" charset="2"/>
              <a:buChar char="ü"/>
            </a:pPr>
            <a:r>
              <a:rPr lang="pl-PL" dirty="0" smtClean="0">
                <a:latin typeface="+mn-lt"/>
              </a:rPr>
              <a:t>zakup pomocy dydaktycznych adekwatnych do specjalnych potrzeb edukacyjnych wynikających z niepełnosprawności, w oparciu o indywidualnie przeprowadzoną diagnozę. </a:t>
            </a:r>
          </a:p>
          <a:p>
            <a:pPr algn="just"/>
            <a:endParaRPr lang="pl-PL" sz="1900" dirty="0" smtClean="0">
              <a:latin typeface="+mn-lt"/>
            </a:endParaRPr>
          </a:p>
          <a:p>
            <a:pPr algn="just"/>
            <a:endParaRPr lang="pl-PL" sz="19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Standardy realizacji poszczególnych form wsparcia – </a:t>
            </a:r>
            <a:r>
              <a:rPr lang="pl-PL" sz="2000" b="1" dirty="0" smtClean="0"/>
              <a:t>doskonalenie umiejętności, kompetencji lub kwalifikacji nauczycieli</a:t>
            </a:r>
            <a:endParaRPr lang="pl-PL" sz="20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Autofit/>
          </a:bodyPr>
          <a:lstStyle/>
          <a:p>
            <a:pPr algn="just"/>
            <a:r>
              <a:rPr lang="pl-PL" b="1" dirty="0" smtClean="0">
                <a:latin typeface="+mn-lt"/>
              </a:rPr>
              <a:t>Wsparcie może być realizowane zwłaszcza przez:</a:t>
            </a:r>
          </a:p>
          <a:p>
            <a:pPr algn="just"/>
            <a:endParaRPr lang="pl-PL" b="1" dirty="0" smtClean="0">
              <a:latin typeface="+mn-lt"/>
            </a:endParaRPr>
          </a:p>
          <a:p>
            <a:pPr marL="342900" lvl="0" indent="-342900" algn="just">
              <a:buFont typeface="+mj-lt"/>
              <a:buAutoNum type="alphaLcParenR"/>
            </a:pPr>
            <a:r>
              <a:rPr lang="pl-PL" sz="1400" b="1" dirty="0" smtClean="0">
                <a:latin typeface="+mn-lt"/>
              </a:rPr>
              <a:t>doradztwo, kursy, szkolenia doskonalące</a:t>
            </a:r>
            <a:r>
              <a:rPr lang="pl-PL" sz="1400" dirty="0" smtClean="0">
                <a:latin typeface="+mn-lt"/>
              </a:rPr>
              <a:t>, w tym z wykorzystaniem pracy trenerów przeszkolonych w ramach PO WER oraz </a:t>
            </a:r>
            <a:r>
              <a:rPr lang="pl-PL" sz="1400" b="1" dirty="0" smtClean="0">
                <a:latin typeface="+mn-lt"/>
              </a:rPr>
              <a:t>studia podyplomowe </a:t>
            </a:r>
            <a:r>
              <a:rPr lang="pl-PL" sz="1400" dirty="0" smtClean="0">
                <a:latin typeface="+mn-lt"/>
              </a:rPr>
              <a:t>spełniające wymogi określane w rozporządzeniu Ministra Nauki i Szkolnictwa Wyższego z dnia 17 stycznia 2012 r. w sprawie standardów kształcenia przygotowującego do wykonywania zawodu nauczyciela oraz </a:t>
            </a:r>
            <a:r>
              <a:rPr lang="pl-PL" sz="1400" b="1" dirty="0" smtClean="0">
                <a:latin typeface="+mn-lt"/>
              </a:rPr>
              <a:t>inne formy podwyższenia kwalifikacji pod kątem rozwijania u dzieci w wieku przedszkolnym kompetencji kluczowych oraz właściwej postawy</a:t>
            </a:r>
            <a:r>
              <a:rPr lang="pl-PL" sz="1400" dirty="0" smtClean="0">
                <a:latin typeface="+mn-lt"/>
              </a:rPr>
              <a:t> (m.in. kreatywności, innowacyjności, pracy zespołowej, ciekawości świata), </a:t>
            </a:r>
            <a:br>
              <a:rPr lang="pl-PL" sz="1400" dirty="0" smtClean="0">
                <a:latin typeface="+mn-lt"/>
              </a:rPr>
            </a:br>
            <a:r>
              <a:rPr lang="pl-PL" sz="1400" dirty="0" smtClean="0">
                <a:latin typeface="+mn-lt"/>
              </a:rPr>
              <a:t>jak też </a:t>
            </a:r>
            <a:r>
              <a:rPr lang="pl-PL" sz="1400" b="1" dirty="0" smtClean="0">
                <a:latin typeface="+mn-lt"/>
              </a:rPr>
              <a:t>właściwego wykorzystania narzędzi wspierających pomoc psychologiczno-pedagogiczną</a:t>
            </a:r>
            <a:r>
              <a:rPr lang="pl-PL" sz="1400" dirty="0" smtClean="0">
                <a:latin typeface="+mn-lt"/>
              </a:rPr>
              <a:t>;</a:t>
            </a:r>
          </a:p>
          <a:p>
            <a:pPr marL="342900" lvl="0" indent="-342900" algn="just">
              <a:buFont typeface="+mj-lt"/>
              <a:buAutoNum type="alphaLcParenR"/>
            </a:pPr>
            <a:endParaRPr lang="pl-PL" sz="1400" dirty="0" smtClean="0">
              <a:latin typeface="+mn-lt"/>
            </a:endParaRPr>
          </a:p>
          <a:p>
            <a:pPr marL="342900" lvl="0" indent="-342900" algn="just">
              <a:buFont typeface="+mj-lt"/>
              <a:buAutoNum type="alphaLcParenR"/>
            </a:pPr>
            <a:r>
              <a:rPr lang="pl-PL" sz="1400" dirty="0" smtClean="0">
                <a:latin typeface="+mn-lt"/>
              </a:rPr>
              <a:t>wspieranie istniejących, budowanie nowych i moderowanie </a:t>
            </a:r>
            <a:r>
              <a:rPr lang="pl-PL" sz="1400" b="1" dirty="0" smtClean="0">
                <a:latin typeface="+mn-lt"/>
              </a:rPr>
              <a:t>sieci współpracy </a:t>
            </a:r>
            <a:br>
              <a:rPr lang="pl-PL" sz="1400" b="1" dirty="0" smtClean="0">
                <a:latin typeface="+mn-lt"/>
              </a:rPr>
            </a:br>
            <a:r>
              <a:rPr lang="pl-PL" sz="1400" b="1" dirty="0" smtClean="0">
                <a:latin typeface="+mn-lt"/>
              </a:rPr>
              <a:t>i samokształcenia nauczycieli;</a:t>
            </a:r>
          </a:p>
          <a:p>
            <a:pPr marL="342900" lvl="0" indent="-342900" algn="just">
              <a:buFont typeface="+mj-lt"/>
              <a:buAutoNum type="alphaLcParenR"/>
            </a:pPr>
            <a:endParaRPr lang="pl-PL" sz="1400" b="1" dirty="0" smtClean="0">
              <a:latin typeface="+mn-lt"/>
            </a:endParaRPr>
          </a:p>
          <a:p>
            <a:pPr marL="342900" lvl="0" indent="-342900" algn="just">
              <a:buFont typeface="+mj-lt"/>
              <a:buAutoNum type="alphaLcParenR"/>
            </a:pPr>
            <a:r>
              <a:rPr lang="pl-PL" sz="1400" b="1" dirty="0" smtClean="0">
                <a:latin typeface="+mn-lt"/>
              </a:rPr>
              <a:t>współpracę ze specjalistycznymi ośrodkami</a:t>
            </a:r>
            <a:r>
              <a:rPr lang="pl-PL" sz="1400" dirty="0" smtClean="0">
                <a:latin typeface="+mn-lt"/>
              </a:rPr>
              <a:t>, np. specjalnymi ośrodkami szkolno-wychowawczymi, poradniami psychologiczno-pedagogicznymi, ośrodkami wychowania przedszkolnego i szkołami kształcącymi dzieci i młodzież z </a:t>
            </a:r>
            <a:r>
              <a:rPr lang="pl-PL" sz="1400" dirty="0" err="1" smtClean="0">
                <a:latin typeface="+mn-lt"/>
              </a:rPr>
              <a:t>niepełnosprawnościami</a:t>
            </a:r>
            <a:r>
              <a:rPr lang="pl-PL" sz="1400" dirty="0" smtClean="0">
                <a:latin typeface="+mn-lt"/>
              </a:rPr>
              <a:t> (m.in. praktyki, staże);</a:t>
            </a:r>
          </a:p>
          <a:p>
            <a:pPr marL="342900" lvl="0" indent="-342900" algn="just">
              <a:buFont typeface="+mj-lt"/>
              <a:buAutoNum type="alphaLcParenR"/>
            </a:pPr>
            <a:endParaRPr lang="pl-PL" sz="1400" b="1" dirty="0" smtClean="0">
              <a:latin typeface="+mn-lt"/>
            </a:endParaRPr>
          </a:p>
          <a:p>
            <a:pPr marL="342900" lvl="0" indent="-342900" algn="just">
              <a:buFont typeface="+mj-lt"/>
              <a:buAutoNum type="alphaLcParenR"/>
            </a:pPr>
            <a:r>
              <a:rPr lang="pl-PL" sz="1400" b="1" dirty="0" smtClean="0">
                <a:latin typeface="+mn-lt"/>
              </a:rPr>
              <a:t>staże i praktyki </a:t>
            </a:r>
            <a:r>
              <a:rPr lang="pl-PL" sz="1400" dirty="0" smtClean="0">
                <a:latin typeface="+mn-lt"/>
              </a:rPr>
              <a:t>nauczycieli realizowane we współpracy z podmiotami z otoczenia szkoły </a:t>
            </a:r>
            <a:br>
              <a:rPr lang="pl-PL" sz="1400" dirty="0" smtClean="0">
                <a:latin typeface="+mn-lt"/>
              </a:rPr>
            </a:br>
            <a:r>
              <a:rPr lang="pl-PL" sz="1400" dirty="0" smtClean="0">
                <a:latin typeface="+mn-lt"/>
              </a:rPr>
              <a:t>lub placówki systemu oświaty albo instytucjami wspomagającymi przedszkola.</a:t>
            </a:r>
          </a:p>
          <a:p>
            <a:endParaRPr lang="pl-PL" sz="1200" dirty="0" smtClean="0">
              <a:latin typeface="+mn-lt"/>
            </a:endParaRP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Standardy realizacji poszczególnych form wsparcia – </a:t>
            </a:r>
            <a:r>
              <a:rPr lang="pl-PL" sz="2000" b="1" dirty="0" smtClean="0"/>
              <a:t>doskonalenie umiejętności, kompetencji lub kwalifikacji nauczycieli </a:t>
            </a:r>
            <a:r>
              <a:rPr lang="pl-PL" sz="2000" b="1" dirty="0" err="1" smtClean="0"/>
              <a:t>cd</a:t>
            </a:r>
            <a:r>
              <a:rPr lang="pl-PL" sz="2000" b="1" dirty="0" smtClean="0"/>
              <a:t>.</a:t>
            </a:r>
            <a:endParaRPr lang="pl-PL" sz="20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rmAutofit fontScale="25000" lnSpcReduction="20000"/>
          </a:bodyPr>
          <a:lstStyle/>
          <a:p>
            <a:pPr algn="just"/>
            <a:endParaRPr lang="pl-PL" sz="6400" b="1" i="1" dirty="0" smtClean="0">
              <a:latin typeface="+mn-lt"/>
            </a:endParaRPr>
          </a:p>
          <a:p>
            <a:pPr algn="just"/>
            <a:r>
              <a:rPr lang="pl-PL" sz="6400" b="1" i="1" dirty="0" smtClean="0">
                <a:latin typeface="+mn-lt"/>
              </a:rPr>
              <a:t>Diagnoza przygotowania nauczycieli do pracy z dziećmi w wieku przedszkolnym </a:t>
            </a:r>
            <a:r>
              <a:rPr lang="pl-PL" sz="6400" b="1" dirty="0" smtClean="0">
                <a:latin typeface="+mn-lt"/>
              </a:rPr>
              <a:t>powinna</a:t>
            </a:r>
            <a:r>
              <a:rPr lang="pl-PL" sz="6400" b="1" i="1" dirty="0" smtClean="0">
                <a:latin typeface="+mn-lt"/>
              </a:rPr>
              <a:t>:</a:t>
            </a:r>
          </a:p>
          <a:p>
            <a:pPr algn="just"/>
            <a:endParaRPr lang="pl-PL" sz="3700" b="1" i="1" dirty="0" smtClean="0">
              <a:latin typeface="+mn-lt"/>
            </a:endParaRPr>
          </a:p>
          <a:p>
            <a:pPr algn="just">
              <a:buFont typeface="Wingdings" pitchFamily="2" charset="2"/>
              <a:buChar char="ü"/>
            </a:pPr>
            <a:r>
              <a:rPr lang="pl-PL" sz="6400" dirty="0" smtClean="0">
                <a:latin typeface="+mn-lt"/>
              </a:rPr>
              <a:t>diagnozować zapotrzebowanie danego OWP na określone </a:t>
            </a:r>
            <a:r>
              <a:rPr lang="pl-PL" sz="6400" dirty="0" err="1" smtClean="0">
                <a:latin typeface="+mn-lt"/>
              </a:rPr>
              <a:t>umiejetności</a:t>
            </a:r>
            <a:r>
              <a:rPr lang="pl-PL" sz="6400" dirty="0" smtClean="0">
                <a:latin typeface="+mn-lt"/>
              </a:rPr>
              <a:t>, kompetencje lub kwalifikacje;</a:t>
            </a:r>
          </a:p>
          <a:p>
            <a:pPr algn="just"/>
            <a:endParaRPr lang="pl-PL" sz="6400" i="1" dirty="0" smtClean="0">
              <a:latin typeface="+mn-lt"/>
            </a:endParaRPr>
          </a:p>
          <a:p>
            <a:pPr algn="just">
              <a:buFont typeface="Wingdings" pitchFamily="2" charset="2"/>
              <a:buChar char="ü"/>
            </a:pPr>
            <a:r>
              <a:rPr lang="pl-PL" sz="6400" dirty="0" smtClean="0">
                <a:latin typeface="+mn-lt"/>
              </a:rPr>
              <a:t>być przygotowana i przeprowadzona przez OWP, szkołę, placówkę systemu oświaty </a:t>
            </a:r>
            <a:br>
              <a:rPr lang="pl-PL" sz="6400" dirty="0" smtClean="0">
                <a:latin typeface="+mn-lt"/>
              </a:rPr>
            </a:br>
            <a:r>
              <a:rPr lang="pl-PL" sz="6400" dirty="0" smtClean="0">
                <a:latin typeface="+mn-lt"/>
              </a:rPr>
              <a:t>lub inny podmiot prowadzący działalność o charakterze edukacyjnym lub badawczym. Podmiot przeprowadzający </a:t>
            </a:r>
            <a:r>
              <a:rPr lang="pl-PL" sz="6400" i="1" dirty="0" smtClean="0">
                <a:latin typeface="+mn-lt"/>
              </a:rPr>
              <a:t>Diagnozę</a:t>
            </a:r>
            <a:r>
              <a:rPr lang="pl-PL" sz="6400" dirty="0" smtClean="0">
                <a:latin typeface="+mn-lt"/>
              </a:rPr>
              <a:t> powinien skorzystać ze wsparcia instytucji wspomagających OWP, tj. z uwzględnieniem narzędzi i metodologii opracowanych przez MEN i jednostki podległe lub nadzorowane;</a:t>
            </a:r>
          </a:p>
          <a:p>
            <a:pPr algn="just"/>
            <a:endParaRPr lang="pl-PL" sz="6400" dirty="0" smtClean="0">
              <a:latin typeface="+mn-lt"/>
            </a:endParaRPr>
          </a:p>
          <a:p>
            <a:pPr algn="just">
              <a:buFont typeface="Wingdings" pitchFamily="2" charset="2"/>
              <a:buChar char="ü"/>
            </a:pPr>
            <a:r>
              <a:rPr lang="pl-PL" sz="6400" dirty="0" smtClean="0">
                <a:latin typeface="+mn-lt"/>
              </a:rPr>
              <a:t>być zatwierdzona przez organ prowadzący przed złożeniem wniosku o dofinansowanie;</a:t>
            </a:r>
          </a:p>
          <a:p>
            <a:pPr algn="just"/>
            <a:endParaRPr lang="pl-PL" sz="6400" dirty="0" smtClean="0">
              <a:latin typeface="+mn-lt"/>
            </a:endParaRPr>
          </a:p>
          <a:p>
            <a:pPr algn="just">
              <a:buFont typeface="Wingdings" pitchFamily="2" charset="2"/>
              <a:buChar char="ü"/>
            </a:pPr>
            <a:r>
              <a:rPr lang="pl-PL" sz="6400" dirty="0" smtClean="0">
                <a:latin typeface="+mn-lt"/>
              </a:rPr>
              <a:t>być dostępna m.in. podczas kontroli projektu przez IZ RPO WD (nie jest załączana </a:t>
            </a:r>
            <a:br>
              <a:rPr lang="pl-PL" sz="6400" dirty="0" smtClean="0">
                <a:latin typeface="+mn-lt"/>
              </a:rPr>
            </a:br>
            <a:r>
              <a:rPr lang="pl-PL" sz="6400" dirty="0" smtClean="0">
                <a:latin typeface="+mn-lt"/>
              </a:rPr>
              <a:t>do wniosku o dofinansowanie);</a:t>
            </a:r>
          </a:p>
          <a:p>
            <a:pPr algn="just"/>
            <a:endParaRPr lang="pl-PL" sz="6400" dirty="0" smtClean="0">
              <a:latin typeface="+mn-lt"/>
            </a:endParaRPr>
          </a:p>
          <a:p>
            <a:pPr algn="just"/>
            <a:r>
              <a:rPr lang="pl-PL" sz="6400" b="1" dirty="0" smtClean="0">
                <a:latin typeface="+mn-lt"/>
              </a:rPr>
              <a:t>Najważniejsze wnioski z </a:t>
            </a:r>
            <a:r>
              <a:rPr lang="pl-PL" sz="6400" b="1" i="1" dirty="0" smtClean="0">
                <a:latin typeface="+mn-lt"/>
              </a:rPr>
              <a:t>Diagnozy</a:t>
            </a:r>
            <a:r>
              <a:rPr lang="pl-PL" sz="6400" b="1" dirty="0" smtClean="0">
                <a:latin typeface="+mn-lt"/>
              </a:rPr>
              <a:t> oraz oświadczenie, że </a:t>
            </a:r>
            <a:r>
              <a:rPr lang="pl-PL" sz="6400" b="1" i="1" dirty="0" smtClean="0">
                <a:latin typeface="+mn-lt"/>
              </a:rPr>
              <a:t>Diagnoza</a:t>
            </a:r>
            <a:r>
              <a:rPr lang="pl-PL" sz="6400" b="1" dirty="0" smtClean="0">
                <a:latin typeface="+mn-lt"/>
              </a:rPr>
              <a:t> została zatwierdzona przez organ prowadzący powinny być zawarte w części </a:t>
            </a:r>
            <a:r>
              <a:rPr lang="pl-PL" sz="6400" b="1" i="1" dirty="0" smtClean="0">
                <a:latin typeface="+mn-lt"/>
              </a:rPr>
              <a:t>3.1.1 Uzasadnienie potrzeby realizacji projektu</a:t>
            </a:r>
            <a:r>
              <a:rPr lang="pl-PL" sz="6400" b="1" dirty="0" smtClean="0">
                <a:latin typeface="+mn-lt"/>
              </a:rPr>
              <a:t> we wniosku o dofinansowanie. </a:t>
            </a:r>
          </a:p>
          <a:p>
            <a:pPr algn="just"/>
            <a:endParaRPr lang="pl-PL" sz="1700" dirty="0" smtClean="0">
              <a:latin typeface="+mj-lt"/>
            </a:endParaRPr>
          </a:p>
          <a:p>
            <a:pPr algn="just"/>
            <a:endParaRPr lang="pl-PL" sz="1600" dirty="0" smtClean="0">
              <a:latin typeface="+mn-lt"/>
            </a:endParaRPr>
          </a:p>
          <a:p>
            <a:pPr algn="just"/>
            <a:endParaRPr lang="pl-PL" sz="1600" dirty="0" smtClean="0">
              <a:latin typeface="+mn-lt"/>
            </a:endParaRPr>
          </a:p>
          <a:p>
            <a:pPr algn="just"/>
            <a:r>
              <a:rPr lang="pl-PL" sz="1600" dirty="0" smtClean="0"/>
              <a:t> </a:t>
            </a:r>
          </a:p>
          <a:p>
            <a:r>
              <a:rPr lang="pl-PL" sz="1600" dirty="0" smtClean="0"/>
              <a:t/>
            </a:r>
            <a:br>
              <a:rPr lang="pl-PL" sz="1600" dirty="0" smtClean="0"/>
            </a:br>
            <a:endParaRPr lang="pl-PL" sz="1600" dirty="0" smtClean="0"/>
          </a:p>
          <a:p>
            <a:pPr algn="ctr"/>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Standardy realizacji poszczególnych form wsparcia – </a:t>
            </a:r>
            <a:r>
              <a:rPr lang="pl-PL" sz="2000" b="1" dirty="0" smtClean="0"/>
              <a:t>doskonalenie umiejętności, kompetencji lub kwalifikacji nauczycieli </a:t>
            </a:r>
            <a:r>
              <a:rPr lang="pl-PL" sz="2000" b="1" dirty="0" err="1" smtClean="0"/>
              <a:t>cd</a:t>
            </a:r>
            <a:r>
              <a:rPr lang="pl-PL" sz="2000" b="1" dirty="0" smtClean="0"/>
              <a:t>.</a:t>
            </a:r>
            <a:endParaRPr lang="pl-PL" sz="20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algn="ctr"/>
            <a:endParaRPr lang="pl-PL" sz="2000" b="1" dirty="0" smtClean="0">
              <a:latin typeface="+mn-lt"/>
            </a:endParaRPr>
          </a:p>
          <a:p>
            <a:pPr algn="ctr"/>
            <a:endParaRPr lang="pl-PL" sz="2000" b="1" dirty="0" smtClean="0">
              <a:latin typeface="+mn-lt"/>
              <a:cs typeface="Arial" pitchFamily="34" charset="0"/>
            </a:endParaRPr>
          </a:p>
        </p:txBody>
      </p:sp>
      <p:sp>
        <p:nvSpPr>
          <p:cNvPr id="9" name="pole tekstowe 8"/>
          <p:cNvSpPr txBox="1"/>
          <p:nvPr/>
        </p:nvSpPr>
        <p:spPr>
          <a:xfrm>
            <a:off x="641533" y="1845127"/>
            <a:ext cx="7632848" cy="4464496"/>
          </a:xfrm>
          <a:prstGeom prst="rect">
            <a:avLst/>
          </a:prstGeom>
          <a:noFill/>
        </p:spPr>
        <p:txBody>
          <a:bodyPr wrap="square" rtlCol="0">
            <a:noAutofit/>
          </a:bodyPr>
          <a:lstStyle/>
          <a:p>
            <a:pPr algn="just"/>
            <a:r>
              <a:rPr lang="pl-PL" b="1" dirty="0" smtClean="0">
                <a:latin typeface="+mn-lt"/>
              </a:rPr>
              <a:t>Finansowanie:</a:t>
            </a:r>
          </a:p>
          <a:p>
            <a:pPr algn="just"/>
            <a:endParaRPr lang="pl-PL" b="1" dirty="0" smtClean="0">
              <a:latin typeface="+mn-lt"/>
            </a:endParaRPr>
          </a:p>
          <a:p>
            <a:pPr algn="just">
              <a:buFont typeface="Wingdings" pitchFamily="2" charset="2"/>
              <a:buChar char="ü"/>
            </a:pPr>
            <a:r>
              <a:rPr lang="pl-PL" dirty="0" smtClean="0">
                <a:latin typeface="+mn-lt"/>
              </a:rPr>
              <a:t>Wsparcie na rzecz doskonalenia umiejętności, kompetencji lub kwalifikacji nauczycieli </a:t>
            </a:r>
            <a:r>
              <a:rPr lang="pl-PL" b="1" dirty="0" smtClean="0">
                <a:latin typeface="+mn-lt"/>
              </a:rPr>
              <a:t>trwa nie dłużej niż finansowanie działalności bieżącej nowo utworzonych miejsc wychowania przedszkolnego.</a:t>
            </a:r>
            <a:r>
              <a:rPr lang="pl-PL" dirty="0" smtClean="0">
                <a:latin typeface="+mn-lt"/>
              </a:rPr>
              <a:t> </a:t>
            </a:r>
          </a:p>
          <a:p>
            <a:pPr algn="just"/>
            <a:endParaRPr lang="pl-PL" dirty="0" smtClean="0">
              <a:latin typeface="+mn-lt"/>
            </a:endParaRPr>
          </a:p>
          <a:p>
            <a:pPr algn="just">
              <a:buFont typeface="Wingdings" pitchFamily="2" charset="2"/>
              <a:buChar char="ü"/>
            </a:pPr>
            <a:r>
              <a:rPr lang="pl-PL" dirty="0" smtClean="0">
                <a:latin typeface="+mn-lt"/>
              </a:rPr>
              <a:t>Warunek nie dotyczy projektów, w których nie zaplanowano tworzenia nowych miejsc przedszkolnych.</a:t>
            </a:r>
          </a:p>
          <a:p>
            <a:endParaRPr lang="pl-PL" sz="1200" dirty="0" smtClean="0">
              <a:latin typeface="+mn-lt"/>
            </a:endParaRPr>
          </a:p>
          <a:p>
            <a:pPr lvl="0" algn="just"/>
            <a:endParaRPr lang="pl-PL" sz="1200" dirty="0" smtClean="0">
              <a:latin typeface="+mn-lt"/>
            </a:endParaRPr>
          </a:p>
          <a:p>
            <a:pPr marL="342900" indent="-342900"/>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endParaRPr lang="pl-PL" sz="1200" dirty="0" smtClean="0">
              <a:latin typeface="+mn-lt"/>
            </a:endParaRPr>
          </a:p>
          <a:p>
            <a:pPr algn="just"/>
            <a:r>
              <a:rPr lang="pl-PL" sz="1200" dirty="0" smtClean="0">
                <a:latin typeface="+mn-lt"/>
              </a:rPr>
              <a:t> </a:t>
            </a:r>
          </a:p>
          <a:p>
            <a:r>
              <a:rPr lang="pl-PL" sz="1200" dirty="0" smtClean="0">
                <a:latin typeface="+mn-lt"/>
              </a:rPr>
              <a:t/>
            </a:r>
            <a:br>
              <a:rPr lang="pl-PL" sz="1200" dirty="0" smtClean="0">
                <a:latin typeface="+mn-lt"/>
              </a:rPr>
            </a:br>
            <a:endParaRPr lang="pl-PL" sz="1200" dirty="0" smtClean="0">
              <a:latin typeface="+mn-lt"/>
            </a:endParaRPr>
          </a:p>
          <a:p>
            <a:pPr algn="ctr"/>
            <a:endParaRPr lang="pl-PL" sz="1200" b="1" dirty="0" smtClean="0">
              <a:latin typeface="+mn-lt"/>
            </a:endParaRPr>
          </a:p>
          <a:p>
            <a:pPr algn="ctr"/>
            <a:endParaRPr lang="pl-PL" sz="1200" b="1" dirty="0" smtClean="0">
              <a:latin typeface="+mn-lt"/>
              <a:cs typeface="Arial" pitchFamily="34" charset="0"/>
            </a:endParaRPr>
          </a:p>
        </p:txBody>
      </p:sp>
    </p:spTree>
    <p:extLst>
      <p:ext uri="{BB962C8B-B14F-4D97-AF65-F5344CB8AC3E}">
        <p14:creationId xmlns="" xmlns:p14="http://schemas.microsoft.com/office/powerpoint/2010/main" val="506496023"/>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just"/>
            <a:endParaRPr lang="pl-PL" b="1" dirty="0" smtClean="0">
              <a:latin typeface="+mn-lt"/>
              <a:cs typeface="Arial" pitchFamily="34" charset="0"/>
            </a:endParaRPr>
          </a:p>
          <a:p>
            <a:r>
              <a:rPr lang="pl-PL" sz="2000" b="1" dirty="0" smtClean="0">
                <a:latin typeface="+mn-lt"/>
              </a:rPr>
              <a:t>W ramach konkursu o dofinansowanie realizacji projektu mogą ubiegać się podmioty wyszczególnione w </a:t>
            </a:r>
            <a:r>
              <a:rPr lang="pl-PL" sz="2000" b="1" dirty="0" err="1" smtClean="0">
                <a:latin typeface="+mn-lt"/>
              </a:rPr>
              <a:t>SzOOP</a:t>
            </a:r>
            <a:r>
              <a:rPr lang="pl-PL" sz="2000" b="1" dirty="0" smtClean="0">
                <a:latin typeface="+mn-lt"/>
              </a:rPr>
              <a:t> WD tj.:</a:t>
            </a:r>
          </a:p>
          <a:p>
            <a:endParaRPr lang="pl-PL" sz="2000" b="1" dirty="0" smtClean="0">
              <a:latin typeface="+mn-lt"/>
            </a:endParaRPr>
          </a:p>
          <a:p>
            <a:pPr lvl="0">
              <a:buFont typeface="Arial" pitchFamily="34" charset="0"/>
              <a:buChar char="•"/>
            </a:pPr>
            <a:r>
              <a:rPr lang="pl-PL" sz="2000" dirty="0" smtClean="0">
                <a:latin typeface="+mn-lt"/>
              </a:rPr>
              <a:t>jednostki samorządu terytorialnego, ich związki i stowarzyszenia; </a:t>
            </a:r>
          </a:p>
          <a:p>
            <a:pPr lvl="0">
              <a:buFont typeface="Arial" pitchFamily="34" charset="0"/>
              <a:buChar char="•"/>
            </a:pPr>
            <a:r>
              <a:rPr lang="pl-PL" sz="2000" dirty="0" smtClean="0">
                <a:latin typeface="+mn-lt"/>
              </a:rPr>
              <a:t>jednostki organizacyjne </a:t>
            </a:r>
            <a:r>
              <a:rPr lang="pl-PL" sz="2000" dirty="0" err="1" smtClean="0">
                <a:latin typeface="+mn-lt"/>
              </a:rPr>
              <a:t>jst</a:t>
            </a:r>
            <a:r>
              <a:rPr lang="pl-PL" sz="2000" dirty="0" smtClean="0">
                <a:latin typeface="+mn-lt"/>
              </a:rPr>
              <a:t>; </a:t>
            </a:r>
          </a:p>
          <a:p>
            <a:pPr lvl="0">
              <a:buFont typeface="Arial" pitchFamily="34" charset="0"/>
              <a:buChar char="•"/>
            </a:pPr>
            <a:r>
              <a:rPr lang="pl-PL" sz="2000" dirty="0" smtClean="0">
                <a:latin typeface="+mn-lt"/>
              </a:rPr>
              <a:t>organizacje pozarządowe; </a:t>
            </a:r>
          </a:p>
          <a:p>
            <a:pPr lvl="0">
              <a:buFont typeface="Arial" pitchFamily="34" charset="0"/>
              <a:buChar char="•"/>
            </a:pPr>
            <a:r>
              <a:rPr lang="pl-PL" sz="2000" dirty="0" smtClean="0">
                <a:latin typeface="+mn-lt"/>
              </a:rPr>
              <a:t>organy prowadzące publiczne i niepubliczne przedszkola i inne formy wychowania przedszkolnego; </a:t>
            </a:r>
          </a:p>
          <a:p>
            <a:pPr lvl="0">
              <a:buFont typeface="Arial" pitchFamily="34" charset="0"/>
              <a:buChar char="•"/>
            </a:pPr>
            <a:r>
              <a:rPr lang="pl-PL" sz="2000" dirty="0" smtClean="0">
                <a:latin typeface="+mn-lt"/>
              </a:rPr>
              <a:t>przedsiębiorcy.</a:t>
            </a:r>
          </a:p>
          <a:p>
            <a:pPr marL="285750" indent="-285750">
              <a:buFont typeface="Arial" panose="020B0604020202020204" pitchFamily="34" charset="0"/>
              <a:buChar char="•"/>
            </a:pPr>
            <a:endParaRPr lang="pl-PL" sz="1600" dirty="0" smtClean="0">
              <a:latin typeface="+mn-lt"/>
              <a:cs typeface="Arial" pitchFamily="34" charset="0"/>
            </a:endParaRPr>
          </a:p>
          <a:p>
            <a:endParaRPr lang="pl-PL" dirty="0" smtClean="0">
              <a:latin typeface="Arial" pitchFamily="34" charset="0"/>
              <a:cs typeface="Arial" pitchFamily="34" charset="0"/>
            </a:endParaRPr>
          </a:p>
          <a:p>
            <a:endParaRPr lang="pl-PL" b="1" dirty="0" smtClean="0"/>
          </a:p>
        </p:txBody>
      </p:sp>
      <p:sp>
        <p:nvSpPr>
          <p:cNvPr id="9" name="Prostokąt 8"/>
          <p:cNvSpPr/>
          <p:nvPr/>
        </p:nvSpPr>
        <p:spPr>
          <a:xfrm>
            <a:off x="1710870" y="1268760"/>
            <a:ext cx="4961103" cy="523220"/>
          </a:xfrm>
          <a:prstGeom prst="rect">
            <a:avLst/>
          </a:prstGeom>
        </p:spPr>
        <p:txBody>
          <a:bodyPr wrap="none">
            <a:spAutoFit/>
          </a:bodyPr>
          <a:lstStyle/>
          <a:p>
            <a:pPr algn="ctr" eaLnBrk="1" hangingPunct="1"/>
            <a:r>
              <a:rPr lang="pl-PL" altLang="pl-PL" sz="2800" b="1" dirty="0" smtClean="0">
                <a:latin typeface="+mn-lt"/>
                <a:cs typeface="Arial" pitchFamily="34" charset="0"/>
              </a:rPr>
              <a:t>Wnioskodawcy w Działaniu 10.1</a:t>
            </a:r>
          </a:p>
        </p:txBody>
      </p:sp>
    </p:spTree>
    <p:extLst>
      <p:ext uri="{BB962C8B-B14F-4D97-AF65-F5344CB8AC3E}">
        <p14:creationId xmlns="" xmlns:p14="http://schemas.microsoft.com/office/powerpoint/2010/main" val="2125708592"/>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457200" y="1045179"/>
            <a:ext cx="8229600" cy="647548"/>
          </a:xfrm>
        </p:spPr>
        <p:txBody>
          <a:bodyPr/>
          <a:lstStyle/>
          <a:p>
            <a:r>
              <a:rPr lang="pl-PL" sz="2800" b="1" dirty="0" smtClean="0"/>
              <a:t>Cel szczegółowy Działania 10.1</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endParaRPr lang="pl-PL" sz="1600" b="1" i="1" dirty="0"/>
          </a:p>
          <a:p>
            <a:pPr algn="ctr"/>
            <a:endParaRPr lang="pl-PL" sz="1600" b="1" dirty="0" smtClean="0">
              <a:latin typeface="+mn-lt"/>
              <a:cs typeface="Arial" pitchFamily="34" charset="0"/>
            </a:endParaRPr>
          </a:p>
          <a:p>
            <a:pPr algn="ctr"/>
            <a:endParaRPr lang="pl-PL" sz="2000" b="1" dirty="0" smtClean="0">
              <a:latin typeface="+mn-lt"/>
            </a:endParaRPr>
          </a:p>
          <a:p>
            <a:pPr algn="ctr"/>
            <a:endParaRPr lang="pl-PL" sz="2000" b="1" dirty="0" smtClean="0">
              <a:latin typeface="+mn-lt"/>
              <a:cs typeface="Arial" pitchFamily="34" charset="0"/>
            </a:endParaRPr>
          </a:p>
          <a:p>
            <a:pPr algn="ctr"/>
            <a:r>
              <a:rPr lang="pl-PL" sz="2000" b="1" dirty="0" smtClean="0"/>
              <a:t>Zwiększenie liczby miejsc w edukacji przedszkolnej i podniesienie kompetencji uczniów w przedszkolach</a:t>
            </a:r>
            <a:endParaRPr lang="pl-PL" sz="2000" dirty="0" smtClean="0"/>
          </a:p>
        </p:txBody>
      </p:sp>
    </p:spTree>
    <p:extLst>
      <p:ext uri="{BB962C8B-B14F-4D97-AF65-F5344CB8AC3E}">
        <p14:creationId xmlns="" xmlns:p14="http://schemas.microsoft.com/office/powerpoint/2010/main" val="582081472"/>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ctr"/>
            <a:endParaRPr lang="pl-PL" sz="2000" b="1" dirty="0" smtClean="0">
              <a:latin typeface="+mn-lt"/>
              <a:cs typeface="Arial" pitchFamily="34" charset="0"/>
            </a:endParaRPr>
          </a:p>
          <a:p>
            <a:pPr algn="just"/>
            <a:endParaRPr lang="pl-PL" sz="2000" b="1" dirty="0" smtClean="0">
              <a:latin typeface="+mn-lt"/>
            </a:endParaRPr>
          </a:p>
          <a:p>
            <a:pPr lvl="1" algn="just">
              <a:buFont typeface="Arial" pitchFamily="34" charset="0"/>
              <a:buChar char="•"/>
            </a:pPr>
            <a:r>
              <a:rPr lang="pl-PL" dirty="0" smtClean="0">
                <a:latin typeface="+mn-lt"/>
              </a:rPr>
              <a:t>dzieci w wieku przedszkolnym, określonym w ustawie o systemie oświaty;</a:t>
            </a:r>
          </a:p>
          <a:p>
            <a:pPr lvl="1" algn="just">
              <a:buFont typeface="Arial" pitchFamily="34" charset="0"/>
              <a:buChar char="•"/>
            </a:pPr>
            <a:r>
              <a:rPr lang="pl-PL" dirty="0" smtClean="0">
                <a:latin typeface="+mn-lt"/>
              </a:rPr>
              <a:t>rodzice/opiekunowie prawni dzieci w wieku przedszkolnym, określonym </a:t>
            </a:r>
            <a:br>
              <a:rPr lang="pl-PL" dirty="0" smtClean="0">
                <a:latin typeface="+mn-lt"/>
              </a:rPr>
            </a:br>
            <a:r>
              <a:rPr lang="pl-PL" dirty="0" smtClean="0">
                <a:latin typeface="+mn-lt"/>
              </a:rPr>
              <a:t>w ustawie o systemie oświaty;</a:t>
            </a:r>
          </a:p>
          <a:p>
            <a:pPr lvl="1" algn="just">
              <a:buFont typeface="Arial" pitchFamily="34" charset="0"/>
              <a:buChar char="•"/>
            </a:pPr>
            <a:r>
              <a:rPr lang="pl-PL" dirty="0" smtClean="0">
                <a:latin typeface="+mn-lt"/>
              </a:rPr>
              <a:t>nowo utworzone i istniejące przedszkola i inne formy wychowania przedszkolnego;</a:t>
            </a:r>
          </a:p>
          <a:p>
            <a:pPr lvl="1" algn="just">
              <a:buFont typeface="Arial" pitchFamily="34" charset="0"/>
              <a:buChar char="•"/>
            </a:pPr>
            <a:r>
              <a:rPr lang="pl-PL" dirty="0" smtClean="0">
                <a:latin typeface="+mn-lt"/>
              </a:rPr>
              <a:t>nauczyciele i pracownicy pedagogiczni przedszkoli; </a:t>
            </a:r>
          </a:p>
          <a:p>
            <a:pPr lvl="1" algn="just">
              <a:buFont typeface="Arial" pitchFamily="34" charset="0"/>
              <a:buChar char="•"/>
            </a:pPr>
            <a:r>
              <a:rPr lang="pl-PL" dirty="0" smtClean="0">
                <a:latin typeface="+mn-lt"/>
              </a:rPr>
              <a:t>kadra przedszkoli, oddziałów przedszkolnych i innych form wychowania przedszkolnego;</a:t>
            </a:r>
          </a:p>
          <a:p>
            <a:pPr algn="just"/>
            <a:endParaRPr lang="pl-PL" dirty="0" smtClean="0">
              <a:latin typeface="+mn-lt"/>
            </a:endParaRPr>
          </a:p>
          <a:p>
            <a:pPr algn="just"/>
            <a:r>
              <a:rPr lang="pl-PL" dirty="0" smtClean="0">
                <a:latin typeface="+mn-lt"/>
              </a:rPr>
              <a:t>UWAGA! </a:t>
            </a:r>
            <a:r>
              <a:rPr lang="pl-PL" b="1" dirty="0" smtClean="0">
                <a:latin typeface="+mn-lt"/>
              </a:rPr>
              <a:t>Projekt niespełniający tego wymogu, tzn. przewidujący wsparcie grupy docelowej niewpisującej się we wskazane powyżej, zostanie odrzucony na etapie oceny formalno-merytorycznej.</a:t>
            </a:r>
            <a:endParaRPr lang="pl-PL" dirty="0" smtClean="0">
              <a:latin typeface="+mn-lt"/>
            </a:endParaRPr>
          </a:p>
          <a:p>
            <a:pPr algn="ctr"/>
            <a:endParaRPr lang="pl-PL" sz="2000" b="1" dirty="0" smtClean="0">
              <a:latin typeface="+mn-lt"/>
              <a:cs typeface="Arial" pitchFamily="34" charset="0"/>
            </a:endParaRPr>
          </a:p>
          <a:p>
            <a:endParaRPr lang="pl-PL" b="1" dirty="0" smtClean="0"/>
          </a:p>
        </p:txBody>
      </p:sp>
      <p:sp>
        <p:nvSpPr>
          <p:cNvPr id="9" name="Prostokąt 8"/>
          <p:cNvSpPr/>
          <p:nvPr/>
        </p:nvSpPr>
        <p:spPr>
          <a:xfrm>
            <a:off x="1371168" y="1268760"/>
            <a:ext cx="5640518" cy="523220"/>
          </a:xfrm>
          <a:prstGeom prst="rect">
            <a:avLst/>
          </a:prstGeom>
        </p:spPr>
        <p:txBody>
          <a:bodyPr wrap="none">
            <a:spAutoFit/>
          </a:bodyPr>
          <a:lstStyle/>
          <a:p>
            <a:pPr algn="ctr" eaLnBrk="1" hangingPunct="1"/>
            <a:r>
              <a:rPr lang="pl-PL" altLang="pl-PL" sz="2800" b="1" dirty="0" smtClean="0">
                <a:latin typeface="+mn-lt"/>
                <a:cs typeface="Arial" pitchFamily="34" charset="0"/>
              </a:rPr>
              <a:t>Uczestnicy projektu w Działaniu 10.1</a:t>
            </a:r>
          </a:p>
        </p:txBody>
      </p:sp>
    </p:spTree>
    <p:extLst>
      <p:ext uri="{BB962C8B-B14F-4D97-AF65-F5344CB8AC3E}">
        <p14:creationId xmlns="" xmlns:p14="http://schemas.microsoft.com/office/powerpoint/2010/main" val="2125708592"/>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w ramach Działania </a:t>
            </a:r>
            <a:r>
              <a:rPr lang="pl-PL" altLang="pl-PL" sz="2800" b="1" dirty="0" smtClean="0">
                <a:latin typeface="+mn-lt"/>
                <a:cs typeface="Arial" pitchFamily="34" charset="0"/>
              </a:rPr>
              <a:t>10.1</a:t>
            </a:r>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31</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w ramach Działania </a:t>
            </a:r>
            <a:r>
              <a:rPr lang="pl-PL" altLang="pl-PL" sz="2800" b="1" dirty="0" smtClean="0">
                <a:latin typeface="+mn-lt"/>
                <a:cs typeface="Arial" pitchFamily="34" charset="0"/>
              </a:rPr>
              <a:t>10.1</a:t>
            </a:r>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32</a:t>
            </a:fld>
            <a:endParaRPr lang="pl-PL" altLang="pl-PL"/>
          </a:p>
        </p:txBody>
      </p:sp>
      <p:graphicFrame>
        <p:nvGraphicFramePr>
          <p:cNvPr id="6" name="Diagram 5"/>
          <p:cNvGraphicFramePr/>
          <p:nvPr>
            <p:extLst>
              <p:ext uri="{D42A27DB-BD31-4B8C-83A1-F6EECF244321}">
                <p14:modId xmlns="" xmlns:p14="http://schemas.microsoft.com/office/powerpoint/2010/main"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728915418"/>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w ramach Działania </a:t>
            </a:r>
            <a:r>
              <a:rPr lang="pl-PL" altLang="pl-PL" sz="2800" b="1" dirty="0" smtClean="0">
                <a:latin typeface="+mn-lt"/>
                <a:cs typeface="Arial" pitchFamily="34" charset="0"/>
              </a:rPr>
              <a:t>10.1</a:t>
            </a:r>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33</a:t>
            </a:fld>
            <a:endParaRPr lang="pl-PL" altLang="pl-PL"/>
          </a:p>
        </p:txBody>
      </p:sp>
      <p:graphicFrame>
        <p:nvGraphicFramePr>
          <p:cNvPr id="6" name="Diagram 5"/>
          <p:cNvGraphicFramePr/>
          <p:nvPr>
            <p:extLst>
              <p:ext uri="{D42A27DB-BD31-4B8C-83A1-F6EECF244321}">
                <p14:modId xmlns="" xmlns:p14="http://schemas.microsoft.com/office/powerpoint/2010/main" val="1309113412"/>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093060185"/>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330796" y="1659934"/>
            <a:ext cx="8569772" cy="4464496"/>
          </a:xfrm>
          <a:prstGeom prst="rect">
            <a:avLst/>
          </a:prstGeom>
          <a:noFill/>
        </p:spPr>
        <p:txBody>
          <a:bodyPr wrap="square" rtlCol="0">
            <a:normAutofit/>
          </a:bodyPr>
          <a:lstStyle/>
          <a:p>
            <a:pPr lvl="0"/>
            <a:endParaRPr lang="pl-PL" sz="1600" b="1" dirty="0" smtClean="0"/>
          </a:p>
          <a:p>
            <a:pPr lvl="0" algn="ctr"/>
            <a:r>
              <a:rPr lang="pl-PL" b="1" dirty="0" smtClean="0">
                <a:latin typeface="+mn-lt"/>
              </a:rPr>
              <a:t>Liczba projektów, w których sfinansowano koszty racjonalnych usprawnień </a:t>
            </a:r>
            <a:br>
              <a:rPr lang="pl-PL" b="1" dirty="0" smtClean="0">
                <a:latin typeface="+mn-lt"/>
              </a:rPr>
            </a:br>
            <a:r>
              <a:rPr lang="pl-PL" b="1" dirty="0" smtClean="0">
                <a:latin typeface="+mn-lt"/>
              </a:rPr>
              <a:t>dla osób z niepełnosprawnościami</a:t>
            </a:r>
          </a:p>
          <a:p>
            <a:pPr algn="ctr"/>
            <a:r>
              <a:rPr lang="pl-PL" dirty="0" smtClean="0">
                <a:latin typeface="+mn-lt"/>
              </a:rPr>
              <a:t>Do wskaźnika powinny zostać wliczone projekty </a:t>
            </a:r>
          </a:p>
          <a:p>
            <a:pPr algn="ctr"/>
            <a:r>
              <a:rPr lang="pl-PL" b="1" dirty="0" smtClean="0">
                <a:latin typeface="+mn-lt"/>
              </a:rPr>
              <a:t>ogólnodostępne</a:t>
            </a:r>
            <a:r>
              <a:rPr lang="pl-PL" dirty="0" smtClean="0">
                <a:latin typeface="+mn-lt"/>
              </a:rPr>
              <a:t>, jak i </a:t>
            </a:r>
            <a:r>
              <a:rPr lang="pl-PL" b="1" dirty="0" smtClean="0">
                <a:latin typeface="+mn-lt"/>
              </a:rPr>
              <a:t>dedykowane</a:t>
            </a:r>
            <a:r>
              <a:rPr lang="pl-PL" dirty="0" smtClean="0">
                <a:latin typeface="+mn-lt"/>
              </a:rPr>
              <a:t> </a:t>
            </a:r>
          </a:p>
          <a:p>
            <a:pPr marL="285750" lvl="0" indent="-285750">
              <a:buFont typeface="Arial" panose="020B0604020202020204" pitchFamily="34" charset="0"/>
              <a:buChar char="•"/>
            </a:pPr>
            <a:endParaRPr lang="pl-PL" b="1" dirty="0" smtClean="0">
              <a:latin typeface="+mn-lt"/>
            </a:endParaRPr>
          </a:p>
          <a:p>
            <a:pPr marL="285750" lvl="0" indent="-285750">
              <a:buFont typeface="Arial" panose="020B0604020202020204" pitchFamily="34" charset="0"/>
              <a:buChar char="•"/>
            </a:pPr>
            <a:endParaRPr lang="pl-PL" b="1" dirty="0" smtClean="0">
              <a:latin typeface="+mn-lt"/>
            </a:endParaRPr>
          </a:p>
          <a:p>
            <a:endParaRPr lang="pl-PL" dirty="0" smtClean="0">
              <a:latin typeface="+mn-lt"/>
            </a:endParaRPr>
          </a:p>
        </p:txBody>
      </p:sp>
      <p:sp>
        <p:nvSpPr>
          <p:cNvPr id="9" name="Prostokąt 8"/>
          <p:cNvSpPr/>
          <p:nvPr/>
        </p:nvSpPr>
        <p:spPr>
          <a:xfrm>
            <a:off x="323528" y="1268760"/>
            <a:ext cx="8569772" cy="461665"/>
          </a:xfrm>
          <a:prstGeom prst="rect">
            <a:avLst/>
          </a:prstGeom>
        </p:spPr>
        <p:txBody>
          <a:bodyPr wrap="square">
            <a:spAutoFit/>
          </a:bodyPr>
          <a:lstStyle/>
          <a:p>
            <a:pPr algn="ctr" eaLnBrk="1" hangingPunct="1"/>
            <a:r>
              <a:rPr lang="pl-PL" altLang="pl-PL" sz="2400" b="1" dirty="0" smtClean="0">
                <a:latin typeface="+mn-lt"/>
                <a:cs typeface="Arial" pitchFamily="34" charset="0"/>
              </a:rPr>
              <a:t>WSPÓLNE WSKAŹNIKI PRODUKTU Z LISTY WLWK</a:t>
            </a:r>
          </a:p>
        </p:txBody>
      </p:sp>
      <p:sp>
        <p:nvSpPr>
          <p:cNvPr id="10" name="Prostokąt zaokrąglony 9"/>
          <p:cNvSpPr/>
          <p:nvPr/>
        </p:nvSpPr>
        <p:spPr>
          <a:xfrm>
            <a:off x="323528" y="3280114"/>
            <a:ext cx="3960440" cy="1224137"/>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defPPr>
              <a:defRPr lang="pl-P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pl-PL" dirty="0" smtClean="0"/>
              <a:t>Na etapie założeń projektu </a:t>
            </a:r>
            <a:r>
              <a:rPr lang="pl-PL" dirty="0"/>
              <a:t>przewidziano działania usprawniające (projekty częściowo lub całościowo dedykowane </a:t>
            </a:r>
            <a:r>
              <a:rPr lang="pl-PL" dirty="0" smtClean="0"/>
              <a:t>OzN)</a:t>
            </a:r>
            <a:endParaRPr lang="pl-PL" dirty="0"/>
          </a:p>
        </p:txBody>
      </p:sp>
      <p:sp>
        <p:nvSpPr>
          <p:cNvPr id="11" name="Prostokąt zaokrąglony 10"/>
          <p:cNvSpPr/>
          <p:nvPr/>
        </p:nvSpPr>
        <p:spPr>
          <a:xfrm>
            <a:off x="4716576" y="3273255"/>
            <a:ext cx="3924981" cy="123785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defPPr>
              <a:defRPr lang="pl-P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pl-PL" dirty="0" smtClean="0"/>
              <a:t>Dopiero na </a:t>
            </a:r>
            <a:r>
              <a:rPr lang="pl-PL" dirty="0"/>
              <a:t>etapie wdrażania </a:t>
            </a:r>
            <a:r>
              <a:rPr lang="pl-PL" dirty="0" smtClean="0"/>
              <a:t>uruchomiono </a:t>
            </a:r>
            <a:r>
              <a:rPr lang="pl-PL" dirty="0"/>
              <a:t>dodatkowy strumień środków na </a:t>
            </a:r>
            <a:r>
              <a:rPr lang="pl-PL" u="sng" dirty="0" smtClean="0"/>
              <a:t>mechanizm racjonalnych usprawnień </a:t>
            </a:r>
            <a:r>
              <a:rPr lang="pl-PL" dirty="0" smtClean="0"/>
              <a:t>(do 12 tys. zł/ os.)</a:t>
            </a:r>
            <a:endParaRPr lang="pl-PL" dirty="0"/>
          </a:p>
        </p:txBody>
      </p:sp>
      <p:sp>
        <p:nvSpPr>
          <p:cNvPr id="14" name="Prostokąt zaokrąglony 13"/>
          <p:cNvSpPr/>
          <p:nvPr/>
        </p:nvSpPr>
        <p:spPr>
          <a:xfrm>
            <a:off x="4726360" y="4838978"/>
            <a:ext cx="3960440" cy="1224137"/>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defPPr>
              <a:defRPr lang="pl-P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Arial" panose="020B0604020202020204" pitchFamily="34" charset="0"/>
              <a:buChar char="•"/>
              <a:defRPr/>
            </a:pPr>
            <a:r>
              <a:rPr lang="pl-PL" b="1" dirty="0">
                <a:solidFill>
                  <a:schemeClr val="bg1"/>
                </a:solidFill>
              </a:rPr>
              <a:t>otwarte na udział OzN</a:t>
            </a:r>
          </a:p>
          <a:p>
            <a:pPr marL="285750" indent="-285750">
              <a:buFont typeface="Arial" panose="020B0604020202020204" pitchFamily="34" charset="0"/>
              <a:buChar char="•"/>
              <a:defRPr/>
            </a:pPr>
            <a:r>
              <a:rPr lang="pl-PL" b="1" dirty="0" smtClean="0">
                <a:solidFill>
                  <a:schemeClr val="bg1"/>
                </a:solidFill>
              </a:rPr>
              <a:t>niedyskryminujące </a:t>
            </a:r>
            <a:r>
              <a:rPr lang="pl-PL" b="1" dirty="0">
                <a:solidFill>
                  <a:schemeClr val="bg1"/>
                </a:solidFill>
              </a:rPr>
              <a:t>ze względu na rodzaj </a:t>
            </a:r>
            <a:r>
              <a:rPr lang="pl-PL" b="1" dirty="0" smtClean="0">
                <a:solidFill>
                  <a:schemeClr val="bg1"/>
                </a:solidFill>
              </a:rPr>
              <a:t>niepełnosprawności</a:t>
            </a:r>
            <a:endParaRPr lang="pl-PL" b="1" dirty="0">
              <a:solidFill>
                <a:schemeClr val="bg1"/>
              </a:solidFill>
            </a:endParaRPr>
          </a:p>
        </p:txBody>
      </p:sp>
      <p:sp>
        <p:nvSpPr>
          <p:cNvPr id="15" name="Prostokąt zaokrąglony 14"/>
          <p:cNvSpPr/>
          <p:nvPr/>
        </p:nvSpPr>
        <p:spPr>
          <a:xfrm>
            <a:off x="330796" y="4838979"/>
            <a:ext cx="3960440" cy="1224137"/>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defPPr>
              <a:defRPr lang="pl-P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Arial" panose="020B0604020202020204" pitchFamily="34" charset="0"/>
              <a:buChar char="•"/>
              <a:defRPr/>
            </a:pPr>
            <a:r>
              <a:rPr lang="pl-PL" b="1" dirty="0">
                <a:solidFill>
                  <a:schemeClr val="bg1"/>
                </a:solidFill>
              </a:rPr>
              <a:t>zorientowane wyłącznie lub przede wszystkim na OzN</a:t>
            </a:r>
          </a:p>
          <a:p>
            <a:pPr marL="285750" indent="-285750">
              <a:buFont typeface="Arial" panose="020B0604020202020204" pitchFamily="34" charset="0"/>
              <a:buChar char="•"/>
              <a:defRPr/>
            </a:pPr>
            <a:r>
              <a:rPr lang="pl-PL" b="1" dirty="0" smtClean="0">
                <a:solidFill>
                  <a:schemeClr val="bg1"/>
                </a:solidFill>
              </a:rPr>
              <a:t>skierowane </a:t>
            </a:r>
            <a:r>
              <a:rPr lang="pl-PL" b="1" dirty="0">
                <a:solidFill>
                  <a:schemeClr val="bg1"/>
                </a:solidFill>
              </a:rPr>
              <a:t>do zamkniętej grupy uczestników</a:t>
            </a:r>
          </a:p>
        </p:txBody>
      </p:sp>
      <p:cxnSp>
        <p:nvCxnSpPr>
          <p:cNvPr id="3" name="Łącznik prosty ze strzałką 2"/>
          <p:cNvCxnSpPr/>
          <p:nvPr/>
        </p:nvCxnSpPr>
        <p:spPr>
          <a:xfrm flipH="1">
            <a:off x="3059832" y="2996952"/>
            <a:ext cx="288032"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Łącznik prosty ze strzałką 4"/>
          <p:cNvCxnSpPr/>
          <p:nvPr/>
        </p:nvCxnSpPr>
        <p:spPr>
          <a:xfrm>
            <a:off x="5940152" y="2996952"/>
            <a:ext cx="288032"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Łącznik prosty ze strzałką 11"/>
          <p:cNvCxnSpPr/>
          <p:nvPr/>
        </p:nvCxnSpPr>
        <p:spPr>
          <a:xfrm>
            <a:off x="2195736" y="4581128"/>
            <a:ext cx="0" cy="257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Łącznik prosty ze strzałką 16"/>
          <p:cNvCxnSpPr/>
          <p:nvPr/>
        </p:nvCxnSpPr>
        <p:spPr>
          <a:xfrm>
            <a:off x="6553200" y="4581128"/>
            <a:ext cx="0" cy="257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09048940"/>
      </p:ext>
    </p:extLst>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latin typeface="+mn-lt"/>
                <a:cs typeface="Arial" pitchFamily="34" charset="0"/>
              </a:rPr>
              <a:t>Kryteria formalne ogólne</a:t>
            </a:r>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35</a:t>
            </a:fld>
            <a:endParaRPr lang="pl-PL" altLang="pl-PL"/>
          </a:p>
        </p:txBody>
      </p:sp>
      <p:graphicFrame>
        <p:nvGraphicFramePr>
          <p:cNvPr id="6" name="Diagram 5"/>
          <p:cNvGraphicFramePr/>
          <p:nvPr>
            <p:extLst>
              <p:ext uri="{D42A27DB-BD31-4B8C-83A1-F6EECF244321}">
                <p14:modId xmlns="" xmlns:p14="http://schemas.microsoft.com/office/powerpoint/2010/main" val="3340878442"/>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017113074"/>
      </p:ext>
    </p:extLst>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Kryteria formalne ogólne</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36</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Kryteria formalne ogólne</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37</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Kryteria formalne ogólne</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38</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Kryteria formalne ogólne</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39</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endParaRPr lang="pl-PL" sz="1600" b="1" i="1" dirty="0"/>
          </a:p>
          <a:p>
            <a:pPr marL="285750" indent="-285750" algn="just">
              <a:buFont typeface="Arial" panose="020B0604020202020204" pitchFamily="34" charset="0"/>
              <a:buChar char="•"/>
            </a:pPr>
            <a:r>
              <a:rPr lang="pl-PL" sz="1600" b="1" dirty="0" smtClean="0">
                <a:latin typeface="+mn-lt"/>
              </a:rPr>
              <a:t>W ramach </a:t>
            </a:r>
            <a:r>
              <a:rPr lang="pl-PL" sz="1600" b="1" dirty="0" err="1" smtClean="0">
                <a:latin typeface="+mn-lt"/>
              </a:rPr>
              <a:t>Poddziałania</a:t>
            </a:r>
            <a:r>
              <a:rPr lang="pl-PL" sz="1600" b="1" dirty="0" smtClean="0">
                <a:latin typeface="+mn-lt"/>
              </a:rPr>
              <a:t> 10.1.1 Instytucja Zarządzająca Regionalnym Programem Operacyjnym Województwa Dolnośląskiego 2014 -2020 (IZ RPO WD)</a:t>
            </a:r>
          </a:p>
          <a:p>
            <a:pPr marL="285750" indent="-285750" algn="just">
              <a:buFont typeface="Arial" panose="020B0604020202020204" pitchFamily="34" charset="0"/>
              <a:buChar char="•"/>
            </a:pPr>
            <a:endParaRPr lang="pl-PL" sz="1600" dirty="0">
              <a:latin typeface="+mn-lt"/>
            </a:endParaRPr>
          </a:p>
          <a:p>
            <a:pPr marL="285750" indent="-285750" algn="just">
              <a:buFont typeface="Arial" panose="020B0604020202020204" pitchFamily="34" charset="0"/>
              <a:buChar char="•"/>
            </a:pPr>
            <a:r>
              <a:rPr lang="pl-PL" sz="1600" b="1" dirty="0" smtClean="0">
                <a:latin typeface="+mn-lt"/>
              </a:rPr>
              <a:t>W ramach </a:t>
            </a:r>
            <a:r>
              <a:rPr lang="pl-PL" sz="1600" b="1" dirty="0" err="1" smtClean="0">
                <a:latin typeface="+mn-lt"/>
              </a:rPr>
              <a:t>Poddziałania</a:t>
            </a:r>
            <a:r>
              <a:rPr lang="pl-PL" sz="1600" b="1" dirty="0" smtClean="0">
                <a:latin typeface="+mn-lt"/>
              </a:rPr>
              <a:t> 10.1.2 </a:t>
            </a:r>
            <a:r>
              <a:rPr lang="pl-PL" sz="1600" b="1" dirty="0">
                <a:latin typeface="+mn-lt"/>
              </a:rPr>
              <a:t>IZ RPO </a:t>
            </a:r>
            <a:r>
              <a:rPr lang="pl-PL" sz="1600" b="1" dirty="0" smtClean="0">
                <a:latin typeface="+mn-lt"/>
              </a:rPr>
              <a:t>WD oraz Gmina Wrocław pełniąca funkcję               IP RPO WD w ramach instrumentu ZIT </a:t>
            </a:r>
            <a:r>
              <a:rPr lang="pl-PL" sz="1600" b="1" dirty="0" err="1" smtClean="0">
                <a:latin typeface="+mn-lt"/>
              </a:rPr>
              <a:t>WrOF</a:t>
            </a:r>
            <a:endParaRPr lang="pl-PL" sz="1600" b="1" dirty="0" smtClean="0">
              <a:latin typeface="+mn-lt"/>
            </a:endParaRPr>
          </a:p>
          <a:p>
            <a:pPr marL="285750" indent="-285750" algn="just">
              <a:buFont typeface="Arial" panose="020B0604020202020204" pitchFamily="34" charset="0"/>
              <a:buChar char="•"/>
            </a:pPr>
            <a:endParaRPr lang="pl-PL" sz="1600" dirty="0">
              <a:latin typeface="+mn-lt"/>
            </a:endParaRPr>
          </a:p>
          <a:p>
            <a:pPr marL="285750" indent="-285750" algn="just">
              <a:buFont typeface="Arial" panose="020B0604020202020204" pitchFamily="34" charset="0"/>
              <a:buChar char="•"/>
            </a:pPr>
            <a:r>
              <a:rPr lang="pl-PL" sz="1600" b="1" dirty="0" smtClean="0">
                <a:latin typeface="+mn-lt"/>
              </a:rPr>
              <a:t>W ramach </a:t>
            </a:r>
            <a:r>
              <a:rPr lang="pl-PL" sz="1600" b="1" dirty="0" err="1" smtClean="0">
                <a:latin typeface="+mn-lt"/>
              </a:rPr>
              <a:t>Poddziałania</a:t>
            </a:r>
            <a:r>
              <a:rPr lang="pl-PL" sz="1600" b="1" dirty="0" smtClean="0">
                <a:latin typeface="+mn-lt"/>
              </a:rPr>
              <a:t> 10.1.3 </a:t>
            </a:r>
            <a:r>
              <a:rPr lang="pl-PL" sz="1600" b="1" dirty="0">
                <a:latin typeface="+mn-lt"/>
              </a:rPr>
              <a:t>IZ RPO </a:t>
            </a:r>
            <a:r>
              <a:rPr lang="pl-PL" sz="1600" b="1" dirty="0" smtClean="0">
                <a:latin typeface="+mn-lt"/>
              </a:rPr>
              <a:t>WD oraz Miasto Jelenia Góra pełniące </a:t>
            </a:r>
            <a:r>
              <a:rPr lang="pl-PL" sz="1600" b="1" dirty="0">
                <a:latin typeface="+mn-lt"/>
              </a:rPr>
              <a:t>funkcję IP RPO WD w ramach instrumentu</a:t>
            </a:r>
            <a:r>
              <a:rPr lang="pl-PL" sz="1600" b="1" dirty="0" smtClean="0">
                <a:latin typeface="+mn-lt"/>
              </a:rPr>
              <a:t> ZIT AJ</a:t>
            </a:r>
          </a:p>
          <a:p>
            <a:pPr marL="285750" indent="-285750" algn="just">
              <a:buFont typeface="Arial" panose="020B0604020202020204" pitchFamily="34" charset="0"/>
              <a:buChar char="•"/>
            </a:pPr>
            <a:endParaRPr lang="pl-PL" sz="1600" dirty="0">
              <a:latin typeface="+mn-lt"/>
            </a:endParaRPr>
          </a:p>
          <a:p>
            <a:pPr marL="285750" indent="-285750" algn="just">
              <a:buFont typeface="Arial" panose="020B0604020202020204" pitchFamily="34" charset="0"/>
              <a:buChar char="•"/>
            </a:pPr>
            <a:r>
              <a:rPr lang="pl-PL" sz="1600" b="1" dirty="0" smtClean="0">
                <a:latin typeface="+mn-lt"/>
              </a:rPr>
              <a:t>W ramach Poddziałania </a:t>
            </a:r>
            <a:r>
              <a:rPr lang="pl-PL" sz="1600" b="1" dirty="0">
                <a:latin typeface="+mn-lt"/>
              </a:rPr>
              <a:t>nr </a:t>
            </a:r>
            <a:r>
              <a:rPr lang="pl-PL" sz="1600" b="1" dirty="0" smtClean="0">
                <a:latin typeface="+mn-lt"/>
              </a:rPr>
              <a:t>10.1.4 </a:t>
            </a:r>
            <a:r>
              <a:rPr lang="pl-PL" sz="1600" b="1" dirty="0">
                <a:latin typeface="+mn-lt"/>
              </a:rPr>
              <a:t>IZ RPO WD </a:t>
            </a:r>
            <a:r>
              <a:rPr lang="pl-PL" sz="1600" b="1" dirty="0" smtClean="0">
                <a:latin typeface="+mn-lt"/>
              </a:rPr>
              <a:t>oraz Gmina Wałbrzych </a:t>
            </a:r>
            <a:r>
              <a:rPr lang="pl-PL" sz="1600" b="1" dirty="0">
                <a:latin typeface="+mn-lt"/>
              </a:rPr>
              <a:t>pełniąca funkcję IP RPO WD w ramach instrumentu </a:t>
            </a:r>
            <a:r>
              <a:rPr lang="pl-PL" sz="1600" b="1" dirty="0" smtClean="0">
                <a:latin typeface="+mn-lt"/>
              </a:rPr>
              <a:t>ZIT AW</a:t>
            </a:r>
          </a:p>
          <a:p>
            <a:pPr algn="ctr"/>
            <a:endParaRPr lang="pl-PL" sz="1600" b="1" dirty="0" smtClean="0">
              <a:latin typeface="+mn-lt"/>
              <a:cs typeface="Arial" pitchFamily="34" charset="0"/>
            </a:endParaRPr>
          </a:p>
          <a:p>
            <a:pPr algn="ctr"/>
            <a:endParaRPr lang="pl-PL" sz="2000" b="1" dirty="0" smtClean="0">
              <a:latin typeface="+mn-lt"/>
            </a:endParaRPr>
          </a:p>
          <a:p>
            <a:pPr algn="ctr"/>
            <a:endParaRPr lang="pl-PL" sz="2000" b="1" dirty="0" smtClean="0">
              <a:latin typeface="+mn-lt"/>
              <a:cs typeface="Arial" pitchFamily="34" charset="0"/>
            </a:endParaRPr>
          </a:p>
          <a:p>
            <a:endParaRPr lang="pl-PL" b="1" dirty="0" smtClean="0"/>
          </a:p>
        </p:txBody>
      </p:sp>
      <p:sp>
        <p:nvSpPr>
          <p:cNvPr id="9" name="Prostokąt 8"/>
          <p:cNvSpPr/>
          <p:nvPr/>
        </p:nvSpPr>
        <p:spPr>
          <a:xfrm>
            <a:off x="2778964" y="1268760"/>
            <a:ext cx="2824941" cy="523220"/>
          </a:xfrm>
          <a:prstGeom prst="rect">
            <a:avLst/>
          </a:prstGeom>
        </p:spPr>
        <p:txBody>
          <a:bodyPr wrap="none">
            <a:spAutoFit/>
          </a:bodyPr>
          <a:lstStyle/>
          <a:p>
            <a:pPr algn="ctr" eaLnBrk="1" hangingPunct="1"/>
            <a:r>
              <a:rPr lang="pl-PL" altLang="pl-PL" sz="2800" b="1" dirty="0" smtClean="0">
                <a:latin typeface="+mn-lt"/>
                <a:cs typeface="Arial" pitchFamily="34" charset="0"/>
              </a:rPr>
              <a:t>Konkursy ogłasza:</a:t>
            </a:r>
          </a:p>
        </p:txBody>
      </p:sp>
    </p:spTree>
    <p:extLst>
      <p:ext uri="{BB962C8B-B14F-4D97-AF65-F5344CB8AC3E}">
        <p14:creationId xmlns="" xmlns:p14="http://schemas.microsoft.com/office/powerpoint/2010/main" val="3220789600"/>
      </p:ext>
    </p:extLst>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Kryteria formalne ogólne</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40</a:t>
            </a:fld>
            <a:endParaRPr lang="pl-PL" altLang="pl-PL"/>
          </a:p>
        </p:txBody>
      </p:sp>
      <p:graphicFrame>
        <p:nvGraphicFramePr>
          <p:cNvPr id="6" name="Diagram 5"/>
          <p:cNvGraphicFramePr/>
          <p:nvPr>
            <p:extLst>
              <p:ext uri="{D42A27DB-BD31-4B8C-83A1-F6EECF244321}">
                <p14:modId xmlns="" xmlns:p14="http://schemas.microsoft.com/office/powerpoint/2010/main"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52884603"/>
      </p:ext>
    </p:extLst>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smtClean="0">
                <a:latin typeface="+mn-lt"/>
                <a:cs typeface="Arial" pitchFamily="34" charset="0"/>
              </a:rPr>
              <a:t>Kryteria dostępu</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a:bodyPr>
          <a:lstStyle/>
          <a:p>
            <a:pPr algn="ctr"/>
            <a:endParaRPr lang="pl-PL" sz="2000" b="1" dirty="0" smtClean="0">
              <a:latin typeface="+mn-lt"/>
              <a:cs typeface="Arial" pitchFamily="34" charset="0"/>
            </a:endParaRPr>
          </a:p>
          <a:p>
            <a:pPr marL="342900" indent="-342900">
              <a:buAutoNum type="arabicPeriod"/>
            </a:pPr>
            <a:r>
              <a:rPr lang="pl-PL" sz="1600" b="1" dirty="0" smtClean="0">
                <a:latin typeface="+mn-lt"/>
              </a:rPr>
              <a:t>Kryterium liczby wniosków</a:t>
            </a:r>
          </a:p>
          <a:p>
            <a:endParaRPr lang="pl-PL" sz="1600" b="1" dirty="0">
              <a:latin typeface="+mn-lt"/>
            </a:endParaRPr>
          </a:p>
          <a:p>
            <a:pPr algn="just"/>
            <a:r>
              <a:rPr lang="pl-PL" sz="1600" b="1" dirty="0" smtClean="0">
                <a:latin typeface="+mn-lt"/>
              </a:rPr>
              <a:t>Czy Wnioskodawca złożył w ramach konkursu (jako lider lub partner)  maksymalnie dwa wnioski o dofinansowanie projektu?</a:t>
            </a:r>
          </a:p>
          <a:p>
            <a:endParaRPr lang="pl-PL" sz="1600" b="1" dirty="0">
              <a:latin typeface="+mn-lt"/>
            </a:endParaRPr>
          </a:p>
          <a:p>
            <a:pPr algn="just"/>
            <a:r>
              <a:rPr lang="pl-PL" sz="1600" dirty="0" smtClean="0">
                <a:latin typeface="+mn-lt"/>
              </a:rPr>
              <a:t>Zadaniem kryterium jest umożliwienie realizowania projektów przez większą liczbę Wnioskodawców. Kryterium zostanie zweryfikowane na podstawie rejestru prowadzonego przez Instytucję Organizującą Konkurs. Decyduje kolejność rejestracji wpływu wniosku </a:t>
            </a:r>
            <a:br>
              <a:rPr lang="pl-PL" sz="1600" dirty="0" smtClean="0">
                <a:latin typeface="+mn-lt"/>
              </a:rPr>
            </a:br>
            <a:r>
              <a:rPr lang="pl-PL" sz="1600" dirty="0" smtClean="0">
                <a:latin typeface="+mn-lt"/>
              </a:rPr>
              <a:t>w Instytucji Organizującej Konkurs. W przypadku złożenia więcej niż  dwóch wniosków </a:t>
            </a:r>
            <a:br>
              <a:rPr lang="pl-PL" sz="1600" dirty="0" smtClean="0">
                <a:latin typeface="+mn-lt"/>
              </a:rPr>
            </a:br>
            <a:r>
              <a:rPr lang="pl-PL" sz="1600" dirty="0" smtClean="0">
                <a:latin typeface="+mn-lt"/>
              </a:rPr>
              <a:t>o dofinansowanie przez jednego Wnioskodawcę, niezależnie od tego czy jest on liderem czy partnerem w projekcie, Instytucja Organizująca Konkurs odrzuca wszystkie złożone </a:t>
            </a:r>
            <a:br>
              <a:rPr lang="pl-PL" sz="1600" dirty="0" smtClean="0">
                <a:latin typeface="+mn-lt"/>
              </a:rPr>
            </a:br>
            <a:r>
              <a:rPr lang="pl-PL" sz="1600" dirty="0" smtClean="0">
                <a:latin typeface="+mn-lt"/>
              </a:rPr>
              <a:t>w odpowiedzi na konkurs wnioski, w związku z niespełnieniem przez Wnioskodawcę kryterium. W przypadku wycofania wniosku o dofinansowanie Wnioskodawca ma prawo złożyć kolejny wniosek.</a:t>
            </a:r>
            <a:endParaRPr lang="pl-PL" sz="1600" dirty="0">
              <a:latin typeface="+mn-lt"/>
            </a:endParaRPr>
          </a:p>
          <a:p>
            <a:pPr algn="just"/>
            <a:endParaRPr lang="pl-PL" sz="1600" b="1" dirty="0" smtClean="0">
              <a:latin typeface="+mn-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smtClean="0">
              <a:latin typeface="+mn-lt"/>
            </a:endParaRPr>
          </a:p>
          <a:p>
            <a:endParaRPr lang="pl-PL" sz="1600" b="1" dirty="0" smtClean="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smtClean="0">
                <a:latin typeface="+mn-lt"/>
                <a:cs typeface="Arial" pitchFamily="34" charset="0"/>
              </a:rPr>
              <a:t>Kryteria dostępu</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lnSpcReduction="10000"/>
          </a:bodyPr>
          <a:lstStyle/>
          <a:p>
            <a:pPr algn="ctr"/>
            <a:endParaRPr lang="pl-PL" sz="2000" b="1" dirty="0" smtClean="0">
              <a:latin typeface="+mn-lt"/>
              <a:cs typeface="Arial" pitchFamily="34" charset="0"/>
            </a:endParaRPr>
          </a:p>
          <a:p>
            <a:pPr marL="342900" indent="-342900"/>
            <a:r>
              <a:rPr lang="pl-PL" sz="1600" b="1" dirty="0" smtClean="0">
                <a:latin typeface="+mn-lt"/>
              </a:rPr>
              <a:t>2. Kryterium biura projektu</a:t>
            </a:r>
          </a:p>
          <a:p>
            <a:endParaRPr lang="pl-PL" sz="1600" b="1" dirty="0">
              <a:latin typeface="+mn-lt"/>
            </a:endParaRPr>
          </a:p>
          <a:p>
            <a:pPr algn="just"/>
            <a:r>
              <a:rPr lang="pl-PL" sz="1600" b="1" dirty="0" smtClean="0">
                <a:latin typeface="+mn-lt"/>
              </a:rPr>
              <a:t>Czy Wnioskodawca w okresie realizacji projektu będzie prowadził biuro projektu </a:t>
            </a:r>
            <a:br>
              <a:rPr lang="pl-PL" sz="1600" b="1" dirty="0" smtClean="0">
                <a:latin typeface="+mn-lt"/>
              </a:rPr>
            </a:br>
            <a:r>
              <a:rPr lang="pl-PL" sz="1600" b="1" dirty="0" smtClean="0">
                <a:latin typeface="+mn-lt"/>
              </a:rPr>
              <a:t>(lub będzie posiadał siedzibę, filię, delegaturę, oddział czy inną prawnie dozwoloną formę organizacyjną działalności podmiotu) na terenie województwa dolnośląskiego </a:t>
            </a:r>
            <a:br>
              <a:rPr lang="pl-PL" sz="1600" b="1" dirty="0" smtClean="0">
                <a:latin typeface="+mn-lt"/>
              </a:rPr>
            </a:br>
            <a:r>
              <a:rPr lang="pl-PL" sz="1600" b="1" dirty="0" smtClean="0">
                <a:latin typeface="+mn-lt"/>
              </a:rPr>
              <a:t>z możliwością udostępnienia pełnej dokumentacji wdrażanego projektu oraz zapewni uczestnikom projektu możliwość osobistego kontaktu z kadrą projektu? </a:t>
            </a:r>
          </a:p>
          <a:p>
            <a:pPr algn="just"/>
            <a:endParaRPr lang="pl-PL" sz="1600" b="1" dirty="0" smtClean="0">
              <a:latin typeface="+mn-lt"/>
            </a:endParaRPr>
          </a:p>
          <a:p>
            <a:endParaRPr lang="pl-PL" sz="1600" b="1" dirty="0">
              <a:latin typeface="+mn-lt"/>
            </a:endParaRPr>
          </a:p>
          <a:p>
            <a:pPr algn="just"/>
            <a:r>
              <a:rPr lang="pl-PL" sz="1600" dirty="0" smtClean="0">
                <a:latin typeface="+mn-lt"/>
              </a:rPr>
              <a:t>Realizacja projektu przez beneficjentów prowadzących działalność </a:t>
            </a:r>
            <a:br>
              <a:rPr lang="pl-PL" sz="1600" dirty="0" smtClean="0">
                <a:latin typeface="+mn-lt"/>
              </a:rPr>
            </a:br>
            <a:r>
              <a:rPr lang="pl-PL" sz="1600" dirty="0" smtClean="0">
                <a:latin typeface="+mn-lt"/>
              </a:rPr>
              <a:t>na terenie województwa dolnośląskiego lub posiadających biuro projektu na terenie województwa dolnośląskiego jest uzasadniona regionalnym/lokalnym charakterem wsparcia oraz pozytywnie wpłynie na efektywność realizacji projektu. Kryterium zostanie zweryfikowane na podstawie zapisów we wniosku o dofinansowanie projektu. Wnioskodawca jest zobowiązany wpisać do treści wniosku oświadczenie, że będzie prowadził biuro projektu na terenie województwa dolnośląskiego. Brak ww. oświadczenia skutkować będzie niespełnieniem kryterium.</a:t>
            </a:r>
            <a:endParaRPr lang="pl-PL" sz="1600" b="1" dirty="0" smtClean="0">
              <a:latin typeface="+mn-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smtClean="0">
              <a:latin typeface="+mn-lt"/>
            </a:endParaRPr>
          </a:p>
          <a:p>
            <a:endParaRPr lang="pl-PL" sz="1600" b="1" dirty="0" smtClean="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smtClean="0">
                <a:latin typeface="+mn-lt"/>
                <a:cs typeface="Arial" pitchFamily="34" charset="0"/>
              </a:rPr>
              <a:t>Kryteria dostępu</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67544" y="1648850"/>
            <a:ext cx="7632848" cy="4464496"/>
          </a:xfrm>
          <a:prstGeom prst="rect">
            <a:avLst/>
          </a:prstGeom>
          <a:noFill/>
        </p:spPr>
        <p:txBody>
          <a:bodyPr wrap="square" rtlCol="0">
            <a:normAutofit fontScale="92500" lnSpcReduction="10000"/>
          </a:bodyPr>
          <a:lstStyle/>
          <a:p>
            <a:pPr algn="ctr"/>
            <a:endParaRPr lang="pl-PL" sz="2000" b="1" dirty="0" smtClean="0">
              <a:latin typeface="+mn-lt"/>
              <a:cs typeface="Arial" pitchFamily="34" charset="0"/>
            </a:endParaRPr>
          </a:p>
          <a:p>
            <a:pPr marL="342900" indent="-342900"/>
            <a:r>
              <a:rPr lang="pl-PL" sz="1700" b="1" dirty="0" smtClean="0">
                <a:latin typeface="+mn-lt"/>
              </a:rPr>
              <a:t>3. Kryterium diagnozy zapotrzebowania</a:t>
            </a:r>
          </a:p>
          <a:p>
            <a:endParaRPr lang="pl-PL" sz="1600" b="1" dirty="0">
              <a:latin typeface="+mn-lt"/>
            </a:endParaRPr>
          </a:p>
          <a:p>
            <a:pPr algn="just"/>
            <a:r>
              <a:rPr lang="pl-PL" sz="1700" b="1" dirty="0" smtClean="0">
                <a:latin typeface="+mn-lt"/>
              </a:rPr>
              <a:t>Czy w treści wniosku zostało zawarte oświadczenie wskazujące, że przeprowadzona </a:t>
            </a:r>
            <a:r>
              <a:rPr lang="pl-PL" sz="1700" b="1" i="1" dirty="0" smtClean="0">
                <a:latin typeface="+mn-lt"/>
              </a:rPr>
              <a:t>Diagnoza zapotrzebowania na nowe miejsca przedszkolne</a:t>
            </a:r>
            <a:r>
              <a:rPr lang="pl-PL" sz="1700" b="1" dirty="0" smtClean="0">
                <a:latin typeface="+mn-lt"/>
              </a:rPr>
              <a:t> potwierdza, że liczba nowo tworzonych w ramach projektu miejsc wychowania przedszkolnego odpowiada faktycznemu i prognozowanemu w perspektywie 3-letniej zapotrzebowaniu na tego typu usługi na obszarze realizacji projektu i została ona zatwierdzona przez organ prowadzący oraz uwzględnia plany samorządu gminnego w zakresie tworzenia nowych miejsc przedszkolnych na obszarze realizacji projektu?</a:t>
            </a:r>
          </a:p>
          <a:p>
            <a:endParaRPr lang="pl-PL" sz="1600" b="1" dirty="0">
              <a:latin typeface="+mn-lt"/>
            </a:endParaRPr>
          </a:p>
          <a:p>
            <a:pPr algn="just"/>
            <a:r>
              <a:rPr lang="pl-PL" sz="1700" dirty="0" smtClean="0">
                <a:latin typeface="+mn-lt"/>
              </a:rPr>
              <a:t>Wprowadzenie kryterium ma na celu wybór projektów, w ramach których będą tworzone miejsca wychowania przedszkolnego odpowiadające zdiagnozowanemu, faktycznemu </a:t>
            </a:r>
            <a:br>
              <a:rPr lang="pl-PL" sz="1700" dirty="0" smtClean="0">
                <a:latin typeface="+mn-lt"/>
              </a:rPr>
            </a:br>
            <a:r>
              <a:rPr lang="pl-PL" sz="1700" dirty="0" smtClean="0">
                <a:latin typeface="+mn-lt"/>
              </a:rPr>
              <a:t>i prognozowemu zapotrzebowaniu w tym zakresie w perspektywie 3-letniej (w okresie realizacji projektu i w okresie trwałości projektu) na obszarze podlegającym pod dany samorząd gminny. Kryterium nie dotyczy wniosków o dofinansowanie projektu, w ramach których nie są tworzone nowe miejsca przedszkolne. Kryterium weryfikowane jest na podstawie oświadczenia zawartego we wniosku o dofinansowanie w części  3.1.1 </a:t>
            </a:r>
            <a:r>
              <a:rPr lang="pl-PL" sz="1700" i="1" dirty="0" smtClean="0">
                <a:latin typeface="+mn-lt"/>
              </a:rPr>
              <a:t>Uzasadnienie potrzeby realizacji projektu</a:t>
            </a:r>
            <a:r>
              <a:rPr lang="pl-PL" sz="1700" dirty="0" smtClean="0">
                <a:latin typeface="+mn-lt"/>
              </a:rPr>
              <a:t>.</a:t>
            </a:r>
            <a:endParaRPr lang="pl-PL" sz="1700" b="1" dirty="0">
              <a:latin typeface="+mn-lt"/>
            </a:endParaRPr>
          </a:p>
          <a:p>
            <a:pPr lvl="0"/>
            <a:endParaRPr lang="pl-PL" sz="1600" dirty="0">
              <a:latin typeface="+mn-lt"/>
            </a:endParaRPr>
          </a:p>
          <a:p>
            <a:pPr marL="285750" indent="-285750" algn="just">
              <a:buFontTx/>
              <a:buChar char="-"/>
            </a:pPr>
            <a:endParaRPr lang="pl-PL" sz="1600" b="1" dirty="0" smtClean="0">
              <a:latin typeface="+mn-lt"/>
            </a:endParaRPr>
          </a:p>
          <a:p>
            <a:endParaRPr lang="pl-PL" sz="1600" b="1" dirty="0" smtClean="0">
              <a:latin typeface="+mn-lt"/>
            </a:endParaRPr>
          </a:p>
        </p:txBody>
      </p:sp>
    </p:spTree>
    <p:extLst>
      <p:ext uri="{BB962C8B-B14F-4D97-AF65-F5344CB8AC3E}">
        <p14:creationId xmlns="" xmlns:p14="http://schemas.microsoft.com/office/powerpoint/2010/main" val="1924434768"/>
      </p:ext>
    </p:extLst>
  </p:cSld>
  <p:clrMapOvr>
    <a:masterClrMapping/>
  </p:clrMapOvr>
  <p:transition spd="med">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latin typeface="+mn-lt"/>
                <a:cs typeface="Arial" pitchFamily="34" charset="0"/>
              </a:rPr>
              <a:t>Kryteria horyzontalne</a:t>
            </a:r>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44</a:t>
            </a:fld>
            <a:endParaRPr lang="pl-PL" altLang="pl-PL"/>
          </a:p>
        </p:txBody>
      </p:sp>
      <p:graphicFrame>
        <p:nvGraphicFramePr>
          <p:cNvPr id="6" name="Diagram 5"/>
          <p:cNvGraphicFramePr/>
          <p:nvPr>
            <p:extLst>
              <p:ext uri="{D42A27DB-BD31-4B8C-83A1-F6EECF244321}">
                <p14:modId xmlns="" xmlns:p14="http://schemas.microsoft.com/office/powerpoint/2010/main" val="3420010374"/>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647317548"/>
      </p:ext>
    </p:extLst>
  </p:cSld>
  <p:clrMapOvr>
    <a:masterClrMapping/>
  </p:clrMapOvr>
  <p:transition spd="med">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Kryteria horyzontalne</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45</a:t>
            </a:fld>
            <a:endParaRPr lang="pl-PL" altLang="pl-PL"/>
          </a:p>
        </p:txBody>
      </p:sp>
      <p:graphicFrame>
        <p:nvGraphicFramePr>
          <p:cNvPr id="6" name="Diagram 5"/>
          <p:cNvGraphicFramePr/>
          <p:nvPr>
            <p:extLst>
              <p:ext uri="{D42A27DB-BD31-4B8C-83A1-F6EECF244321}">
                <p14:modId xmlns="" xmlns:p14="http://schemas.microsoft.com/office/powerpoint/2010/main" val="3707637929"/>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4254801192"/>
      </p:ext>
    </p:extLst>
  </p:cSld>
  <p:clrMapOvr>
    <a:masterClrMapping/>
  </p:clrMapOvr>
  <p:transition spd="med">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776"/>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979363"/>
            <a:ext cx="8229600" cy="597198"/>
          </a:xfrm>
        </p:spPr>
        <p:txBody>
          <a:bodyPr/>
          <a:lstStyle/>
          <a:p>
            <a:r>
              <a:rPr lang="pl-PL" altLang="pl-PL" sz="2800" b="1" dirty="0" smtClean="0">
                <a:latin typeface="+mn-lt"/>
                <a:cs typeface="Arial" pitchFamily="34" charset="0"/>
              </a:rPr>
              <a:t>Zasada dostępności dla OzN</a:t>
            </a:r>
            <a:endParaRPr lang="pl-PL" sz="28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67544" y="1412776"/>
            <a:ext cx="8280920" cy="4943574"/>
          </a:xfrm>
          <a:prstGeom prst="rect">
            <a:avLst/>
          </a:prstGeom>
          <a:noFill/>
        </p:spPr>
        <p:txBody>
          <a:bodyPr wrap="square" rtlCol="0">
            <a:normAutofit fontScale="92500" lnSpcReduction="10000"/>
          </a:bodyPr>
          <a:lstStyle/>
          <a:p>
            <a:pPr algn="ctr"/>
            <a:endParaRPr lang="pl-PL" sz="2000" b="1" dirty="0" smtClean="0">
              <a:latin typeface="+mn-lt"/>
              <a:cs typeface="Arial" pitchFamily="34" charset="0"/>
            </a:endParaRPr>
          </a:p>
          <a:p>
            <a:pPr algn="ctr"/>
            <a:endParaRPr lang="pl-PL" sz="2000" b="1" dirty="0" smtClean="0">
              <a:latin typeface="+mn-lt"/>
            </a:endParaRPr>
          </a:p>
          <a:p>
            <a:pPr algn="ctr"/>
            <a:r>
              <a:rPr lang="pl-PL" sz="2000" b="1" dirty="0" smtClean="0">
                <a:latin typeface="+mn-lt"/>
              </a:rPr>
              <a:t>NEUTRALNOŚĆ PROJEKTU</a:t>
            </a:r>
            <a:endParaRPr lang="pl-PL" sz="2000" b="1" dirty="0">
              <a:latin typeface="+mn-lt"/>
            </a:endParaRPr>
          </a:p>
          <a:p>
            <a:pPr algn="just"/>
            <a:endParaRPr lang="pl-PL" sz="1600" dirty="0">
              <a:latin typeface="+mn-lt"/>
            </a:endParaRPr>
          </a:p>
          <a:p>
            <a:pPr marL="285750" indent="-285750" algn="just">
              <a:buFont typeface="Arial" panose="020B0604020202020204" pitchFamily="34" charset="0"/>
              <a:buChar char="•"/>
            </a:pPr>
            <a:r>
              <a:rPr lang="pl-PL" sz="1500" b="1" dirty="0" smtClean="0">
                <a:latin typeface="+mn-lt"/>
              </a:rPr>
              <a:t>Neutralność projektu zachodzi tylko w bardzo specyficznych sytuacjach - w praktyce trudno jest wskazać projekt współfinansowany z EFS, w którym zasada dostępności nie znajduje zastosowania</a:t>
            </a:r>
          </a:p>
          <a:p>
            <a:pPr marL="285750" indent="-285750">
              <a:buFont typeface="Arial" panose="020B0604020202020204" pitchFamily="34" charset="0"/>
              <a:buChar char="•"/>
            </a:pPr>
            <a:r>
              <a:rPr lang="pl-PL" sz="1500" dirty="0" smtClean="0">
                <a:latin typeface="+mn-lt"/>
              </a:rPr>
              <a:t>W przypadku jednak jej wystąpienia Wnioskodawca zobowiązany jest do:</a:t>
            </a:r>
          </a:p>
          <a:p>
            <a:pPr marL="742950" lvl="1" indent="-285750" algn="just">
              <a:buFont typeface="Wingdings" panose="05000000000000000000" pitchFamily="2" charset="2"/>
              <a:buChar char="ü"/>
            </a:pPr>
            <a:r>
              <a:rPr lang="pl-PL" sz="1500" dirty="0" smtClean="0">
                <a:latin typeface="+mn-lt"/>
              </a:rPr>
              <a:t>dokładnego </a:t>
            </a:r>
            <a:r>
              <a:rPr lang="pl-PL" sz="1500" dirty="0">
                <a:latin typeface="+mn-lt"/>
              </a:rPr>
              <a:t>wyjaśnienia we wniosku o dofinansowanie neutralności projektu – powinno opierać się ono na rzetelnej analizie braku wpływu projektu i jego produktów na dostępność dla osób </a:t>
            </a:r>
            <a:r>
              <a:rPr lang="pl-PL" sz="1500" dirty="0" smtClean="0">
                <a:latin typeface="+mn-lt"/>
              </a:rPr>
              <a:t/>
            </a:r>
            <a:br>
              <a:rPr lang="pl-PL" sz="1500" dirty="0" smtClean="0">
                <a:latin typeface="+mn-lt"/>
              </a:rPr>
            </a:br>
            <a:r>
              <a:rPr lang="pl-PL" sz="1500" dirty="0" smtClean="0">
                <a:latin typeface="+mn-lt"/>
              </a:rPr>
              <a:t>z </a:t>
            </a:r>
            <a:r>
              <a:rPr lang="pl-PL" sz="1500" dirty="0">
                <a:latin typeface="+mn-lt"/>
              </a:rPr>
              <a:t>niepełnosprawnościami (</a:t>
            </a:r>
            <a:r>
              <a:rPr lang="pl-PL" sz="1500" u="sng" dirty="0">
                <a:latin typeface="+mn-lt"/>
              </a:rPr>
              <a:t>deklarowana neutralność zostanie zweryfikowana przez KOP</a:t>
            </a:r>
            <a:r>
              <a:rPr lang="pl-PL" sz="1500" dirty="0" smtClean="0">
                <a:latin typeface="+mn-lt"/>
              </a:rPr>
              <a:t>),</a:t>
            </a:r>
          </a:p>
          <a:p>
            <a:pPr marL="742950" lvl="1" indent="-285750" algn="just">
              <a:buFont typeface="Wingdings" panose="05000000000000000000" pitchFamily="2" charset="2"/>
              <a:buChar char="ü"/>
            </a:pPr>
            <a:r>
              <a:rPr lang="pl-PL" sz="1500" dirty="0" smtClean="0">
                <a:latin typeface="+mn-lt"/>
              </a:rPr>
              <a:t>zapewnienia </a:t>
            </a:r>
            <a:r>
              <a:rPr lang="pl-PL" sz="1500" dirty="0">
                <a:latin typeface="+mn-lt"/>
              </a:rPr>
              <a:t>dostępności produktów pośrednich projektu – np. strony internetowej, multimediów (zgodność z WCAG </a:t>
            </a:r>
            <a:r>
              <a:rPr lang="pl-PL" sz="1500" dirty="0" smtClean="0">
                <a:latin typeface="+mn-lt"/>
              </a:rPr>
              <a:t>2.0 poziom AA).</a:t>
            </a:r>
          </a:p>
          <a:p>
            <a:pPr marL="285750" indent="-285750" algn="just">
              <a:buFont typeface="Arial" panose="020B0604020202020204" pitchFamily="34" charset="0"/>
              <a:buChar char="•"/>
            </a:pPr>
            <a:r>
              <a:rPr lang="pl-PL" sz="1500" dirty="0">
                <a:latin typeface="+mn-lt"/>
              </a:rPr>
              <a:t>Wszystkie działania świadczone w ramach projektów, w których na etapie rekrutacji zidentyfikowano możliwość udziału osób z niepełnosprawnościami powinny być realizowane w budynkach dostosowanych </a:t>
            </a:r>
            <a:r>
              <a:rPr lang="pl-PL" sz="1500" dirty="0" smtClean="0">
                <a:latin typeface="+mn-lt"/>
              </a:rPr>
              <a:t>architektonicznie*. Dotyczy to także spotkań otwartych, na które nie jest wymagana rejestracja (a zatem niemożliwa jest wcześniejsza identyfikacja specyficznych potrzeb).</a:t>
            </a:r>
          </a:p>
          <a:p>
            <a:pPr marL="285750" indent="-285750" algn="just">
              <a:buFont typeface="Arial" panose="020B0604020202020204" pitchFamily="34" charset="0"/>
              <a:buChar char="•"/>
            </a:pPr>
            <a:r>
              <a:rPr lang="pl-PL" sz="1500" dirty="0" smtClean="0">
                <a:latin typeface="+mn-lt"/>
              </a:rPr>
              <a:t>Analiza projektu pod kątem jego faktycznego dopasowania do potrzeb osób z niepełnosprawnościami powinna być dokonana dla każdego etapu życia projektu: diagnoza potrzeb, określanie budżetu, etap informacji o projekcie, rekrutacji, wdrożenia działań, tworzenie produktów pośrednich i bezpośrednich. </a:t>
            </a:r>
          </a:p>
          <a:p>
            <a:pPr marL="285750" indent="-285750" algn="just">
              <a:buFont typeface="Arial" panose="020B0604020202020204" pitchFamily="34" charset="0"/>
              <a:buChar char="•"/>
            </a:pPr>
            <a:endParaRPr lang="pl-PL" sz="1400" dirty="0">
              <a:latin typeface="+mn-lt"/>
            </a:endParaRPr>
          </a:p>
          <a:p>
            <a:pPr algn="just"/>
            <a:r>
              <a:rPr lang="pl-PL" sz="1100" dirty="0">
                <a:latin typeface="+mn-lt"/>
              </a:rPr>
              <a:t>* W przypadku projektów </a:t>
            </a:r>
            <a:r>
              <a:rPr lang="pl-PL" sz="1100" dirty="0" smtClean="0">
                <a:latin typeface="+mn-lt"/>
              </a:rPr>
              <a:t>ogólnodostępnych, </a:t>
            </a:r>
            <a:r>
              <a:rPr lang="pl-PL" sz="1100" dirty="0">
                <a:latin typeface="+mn-lt"/>
              </a:rPr>
              <a:t>w szczególności w przypadku </a:t>
            </a:r>
            <a:r>
              <a:rPr lang="pl-PL" sz="1100" dirty="0" smtClean="0">
                <a:latin typeface="+mn-lt"/>
              </a:rPr>
              <a:t>braku możliwości </a:t>
            </a:r>
            <a:r>
              <a:rPr lang="pl-PL" sz="1100" dirty="0">
                <a:latin typeface="+mn-lt"/>
              </a:rPr>
              <a:t>świadczenia usługi spełniającej </a:t>
            </a:r>
            <a:r>
              <a:rPr lang="pl-PL" sz="1100" dirty="0" smtClean="0">
                <a:latin typeface="+mn-lt"/>
              </a:rPr>
              <a:t>wymogi architektoniczne, </a:t>
            </a:r>
            <a:br>
              <a:rPr lang="pl-PL" sz="1100" dirty="0" smtClean="0">
                <a:latin typeface="+mn-lt"/>
              </a:rPr>
            </a:br>
            <a:r>
              <a:rPr lang="pl-PL" sz="1100" dirty="0" smtClean="0">
                <a:latin typeface="+mn-lt"/>
              </a:rPr>
              <a:t>w celu zapewnienia </a:t>
            </a:r>
            <a:r>
              <a:rPr lang="pl-PL" sz="1100" dirty="0">
                <a:latin typeface="+mn-lt"/>
              </a:rPr>
              <a:t>możliwości pełnego uczestnictwa osób z </a:t>
            </a:r>
            <a:r>
              <a:rPr lang="pl-PL" sz="1100" dirty="0" smtClean="0">
                <a:latin typeface="+mn-lt"/>
              </a:rPr>
              <a:t>niepełnosprawnościami, należy </a:t>
            </a:r>
            <a:r>
              <a:rPr lang="pl-PL" sz="1100" dirty="0">
                <a:latin typeface="+mn-lt"/>
              </a:rPr>
              <a:t>zastosować mechanizm racjonalnych usprawnień</a:t>
            </a:r>
          </a:p>
          <a:p>
            <a:pPr algn="ctr"/>
            <a:endParaRPr lang="pl-PL" sz="1600" b="1" dirty="0" smtClean="0">
              <a:latin typeface="+mn-lt"/>
              <a:hlinkClick r:id="rId4"/>
            </a:endParaRPr>
          </a:p>
          <a:p>
            <a:pPr algn="ctr"/>
            <a:r>
              <a:rPr lang="pl-PL" sz="1600" b="1" dirty="0" smtClean="0">
                <a:latin typeface="+mn-lt"/>
                <a:hlinkClick r:id="rId4"/>
              </a:rPr>
              <a:t>www.power.gov.pl/dostepnosc</a:t>
            </a:r>
            <a:r>
              <a:rPr lang="pl-PL" sz="1600" b="1" dirty="0" smtClean="0">
                <a:latin typeface="+mn-lt"/>
              </a:rPr>
              <a:t> </a:t>
            </a:r>
          </a:p>
        </p:txBody>
      </p:sp>
    </p:spTree>
    <p:extLst>
      <p:ext uri="{BB962C8B-B14F-4D97-AF65-F5344CB8AC3E}">
        <p14:creationId xmlns="" xmlns:p14="http://schemas.microsoft.com/office/powerpoint/2010/main" val="3168780480"/>
      </p:ext>
    </p:extLst>
  </p:cSld>
  <p:clrMapOvr>
    <a:masterClrMapping/>
  </p:clrMapOvr>
  <p:transition spd="med">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latin typeface="+mn-lt"/>
                <a:cs typeface="Arial" pitchFamily="34" charset="0"/>
              </a:rPr>
              <a:t>Kryteria merytoryczne– konkurs horyzontalny i OSI</a:t>
            </a:r>
            <a:endParaRPr lang="pl-PL" altLang="pl-PL" sz="28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47</a:t>
            </a:fld>
            <a:endParaRPr lang="pl-PL" altLang="pl-PL"/>
          </a:p>
        </p:txBody>
      </p:sp>
      <p:graphicFrame>
        <p:nvGraphicFramePr>
          <p:cNvPr id="6" name="Diagram 5"/>
          <p:cNvGraphicFramePr/>
          <p:nvPr>
            <p:extLst>
              <p:ext uri="{D42A27DB-BD31-4B8C-83A1-F6EECF244321}">
                <p14:modId xmlns="" xmlns:p14="http://schemas.microsoft.com/office/powerpoint/2010/main" val="3097252088"/>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497578686"/>
      </p:ext>
    </p:extLst>
  </p:cSld>
  <p:clrMapOvr>
    <a:masterClrMapping/>
  </p:clrMapOvr>
  <p:transition spd="med">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Kryteria merytoryczne– konkurs horyzontalny i OSI</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48</a:t>
            </a:fld>
            <a:endParaRPr lang="pl-PL" altLang="pl-PL"/>
          </a:p>
        </p:txBody>
      </p:sp>
      <p:graphicFrame>
        <p:nvGraphicFramePr>
          <p:cNvPr id="6" name="Diagram 5"/>
          <p:cNvGraphicFramePr/>
          <p:nvPr>
            <p:extLst>
              <p:ext uri="{D42A27DB-BD31-4B8C-83A1-F6EECF244321}">
                <p14:modId xmlns="" xmlns:p14="http://schemas.microsoft.com/office/powerpoint/2010/main" val="1793296217"/>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783863360"/>
      </p:ext>
    </p:extLst>
  </p:cSld>
  <p:clrMapOvr>
    <a:masterClrMapping/>
  </p:clrMapOvr>
  <p:transition spd="med">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Kryteria merytoryczne– konkurs horyzontalny i OSI</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49</a:t>
            </a:fld>
            <a:endParaRPr lang="pl-PL" altLang="pl-PL"/>
          </a:p>
        </p:txBody>
      </p:sp>
      <p:graphicFrame>
        <p:nvGraphicFramePr>
          <p:cNvPr id="6" name="Diagram 5"/>
          <p:cNvGraphicFramePr/>
          <p:nvPr>
            <p:extLst>
              <p:ext uri="{D42A27DB-BD31-4B8C-83A1-F6EECF244321}">
                <p14:modId xmlns="" xmlns:p14="http://schemas.microsoft.com/office/powerpoint/2010/main" val="2384739973"/>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3377158980"/>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endParaRPr lang="pl-PL" sz="1600" b="1" i="1" dirty="0"/>
          </a:p>
          <a:p>
            <a:pPr algn="ctr"/>
            <a:r>
              <a:rPr lang="pl-PL" b="1" dirty="0" smtClean="0">
                <a:latin typeface="+mn-lt"/>
              </a:rPr>
              <a:t>IP RPO WD wspólnie z IZ RPO WD</a:t>
            </a:r>
          </a:p>
          <a:p>
            <a:pPr algn="ctr"/>
            <a:r>
              <a:rPr lang="pl-PL" b="1" dirty="0">
                <a:latin typeface="+mn-lt"/>
              </a:rPr>
              <a:t>pełnią</a:t>
            </a:r>
            <a:r>
              <a:rPr lang="pl-PL" b="1" dirty="0" smtClean="0">
                <a:latin typeface="+mn-lt"/>
              </a:rPr>
              <a:t> rolę </a:t>
            </a:r>
          </a:p>
          <a:p>
            <a:pPr algn="ctr"/>
            <a:r>
              <a:rPr lang="pl-PL" b="1" dirty="0" smtClean="0">
                <a:latin typeface="+mn-lt"/>
              </a:rPr>
              <a:t>Instytucji Organizującej Konkurs (IOK)  </a:t>
            </a:r>
          </a:p>
          <a:p>
            <a:pPr algn="ctr"/>
            <a:endParaRPr lang="pl-PL" b="1" dirty="0">
              <a:latin typeface="+mn-lt"/>
            </a:endParaRPr>
          </a:p>
          <a:p>
            <a:pPr algn="ctr"/>
            <a:endParaRPr lang="pl-PL" b="1" dirty="0" smtClean="0">
              <a:latin typeface="+mn-lt"/>
            </a:endParaRPr>
          </a:p>
          <a:p>
            <a:pPr algn="ctr"/>
            <a:r>
              <a:rPr lang="pl-PL" b="1" dirty="0" smtClean="0">
                <a:latin typeface="+mn-lt"/>
              </a:rPr>
              <a:t>Funkcję Instytucji Zarządzającej </a:t>
            </a:r>
          </a:p>
          <a:p>
            <a:pPr algn="ctr"/>
            <a:r>
              <a:rPr lang="pl-PL" b="1" dirty="0" smtClean="0">
                <a:latin typeface="+mn-lt"/>
              </a:rPr>
              <a:t>pełni </a:t>
            </a:r>
          </a:p>
          <a:p>
            <a:pPr algn="ctr"/>
            <a:r>
              <a:rPr lang="pl-PL" b="1" dirty="0" smtClean="0">
                <a:latin typeface="+mn-lt"/>
              </a:rPr>
              <a:t>Zarząd Województwa Dolnośląskiego</a:t>
            </a:r>
          </a:p>
          <a:p>
            <a:pPr algn="ctr"/>
            <a:endParaRPr lang="pl-PL" b="1" dirty="0" smtClean="0">
              <a:latin typeface="+mn-lt"/>
            </a:endParaRPr>
          </a:p>
          <a:p>
            <a:pPr algn="ctr"/>
            <a:endParaRPr lang="pl-PL" b="1" dirty="0">
              <a:latin typeface="+mn-lt"/>
            </a:endParaRPr>
          </a:p>
          <a:p>
            <a:pPr algn="ctr"/>
            <a:r>
              <a:rPr lang="pl-PL" b="1" dirty="0" smtClean="0">
                <a:latin typeface="+mn-lt"/>
              </a:rPr>
              <a:t>Zadania związane z naborem wniosków realizuje Departament Funduszy Europejskich w Urzędzie Marszałkowskim Województwa Dolnośląskiego                z siedzibą we Wrocławiu, ul. Mazowiecka 17</a:t>
            </a:r>
          </a:p>
          <a:p>
            <a:pPr algn="ctr"/>
            <a:endParaRPr lang="pl-PL" sz="1600" dirty="0"/>
          </a:p>
          <a:p>
            <a:pPr algn="ctr"/>
            <a:endParaRPr lang="pl-PL" sz="1600" b="1" dirty="0" smtClean="0">
              <a:latin typeface="+mn-lt"/>
              <a:cs typeface="Arial" pitchFamily="34" charset="0"/>
            </a:endParaRPr>
          </a:p>
          <a:p>
            <a:pPr algn="ctr"/>
            <a:endParaRPr lang="pl-PL" sz="2000" b="1" dirty="0" smtClean="0">
              <a:latin typeface="+mn-lt"/>
            </a:endParaRPr>
          </a:p>
          <a:p>
            <a:pPr algn="ctr"/>
            <a:endParaRPr lang="pl-PL" sz="2000" b="1" dirty="0" smtClean="0">
              <a:latin typeface="+mn-lt"/>
              <a:cs typeface="Arial" pitchFamily="34" charset="0"/>
            </a:endParaRPr>
          </a:p>
          <a:p>
            <a:endParaRPr lang="pl-PL" b="1" dirty="0" smtClean="0"/>
          </a:p>
        </p:txBody>
      </p:sp>
    </p:spTree>
    <p:extLst>
      <p:ext uri="{BB962C8B-B14F-4D97-AF65-F5344CB8AC3E}">
        <p14:creationId xmlns="" xmlns:p14="http://schemas.microsoft.com/office/powerpoint/2010/main" val="3227931888"/>
      </p:ext>
    </p:extLst>
  </p:cSld>
  <p:clrMapOvr>
    <a:masterClrMapping/>
  </p:clrMapOvr>
  <p:transition spd="med">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Kryteria merytoryczne– konkurs horyzontalny i OSI</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50</a:t>
            </a:fld>
            <a:endParaRPr lang="pl-PL" altLang="pl-PL"/>
          </a:p>
        </p:txBody>
      </p:sp>
      <p:graphicFrame>
        <p:nvGraphicFramePr>
          <p:cNvPr id="6" name="Diagram 5"/>
          <p:cNvGraphicFramePr/>
          <p:nvPr>
            <p:extLst>
              <p:ext uri="{D42A27DB-BD31-4B8C-83A1-F6EECF244321}">
                <p14:modId xmlns="" xmlns:p14="http://schemas.microsoft.com/office/powerpoint/2010/main" val="4115416700"/>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480873211"/>
      </p:ext>
    </p:extLst>
  </p:cSld>
  <p:clrMapOvr>
    <a:masterClrMapping/>
  </p:clrMapOvr>
  <p:transition spd="med">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Kryteria merytoryczne– konkurs horyzontalny i OSI</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51</a:t>
            </a:fld>
            <a:endParaRPr lang="pl-PL" altLang="pl-PL"/>
          </a:p>
        </p:txBody>
      </p:sp>
      <p:graphicFrame>
        <p:nvGraphicFramePr>
          <p:cNvPr id="6" name="Diagram 5"/>
          <p:cNvGraphicFramePr/>
          <p:nvPr>
            <p:extLst>
              <p:ext uri="{D42A27DB-BD31-4B8C-83A1-F6EECF244321}">
                <p14:modId xmlns="" xmlns:p14="http://schemas.microsoft.com/office/powerpoint/2010/main" val="3899902265"/>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445639146"/>
      </p:ext>
    </p:extLst>
  </p:cSld>
  <p:clrMapOvr>
    <a:masterClrMapping/>
  </p:clrMapOvr>
  <p:transition spd="med">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Kryteria merytoryczne– konkurs horyzontalny i OSI</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52</a:t>
            </a:fld>
            <a:endParaRPr lang="pl-PL" altLang="pl-PL"/>
          </a:p>
        </p:txBody>
      </p:sp>
      <p:graphicFrame>
        <p:nvGraphicFramePr>
          <p:cNvPr id="6" name="Diagram 5"/>
          <p:cNvGraphicFramePr/>
          <p:nvPr>
            <p:extLst>
              <p:ext uri="{D42A27DB-BD31-4B8C-83A1-F6EECF244321}">
                <p14:modId xmlns="" xmlns:p14="http://schemas.microsoft.com/office/powerpoint/2010/main" val="565656505"/>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28888291"/>
      </p:ext>
    </p:extLst>
  </p:cSld>
  <p:clrMapOvr>
    <a:masterClrMapping/>
  </p:clrMapOvr>
  <p:transition spd="med">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Kryteria merytoryczne– konkurs horyzontalny i OSI</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53</a:t>
            </a:fld>
            <a:endParaRPr lang="pl-PL" altLang="pl-PL"/>
          </a:p>
        </p:txBody>
      </p:sp>
      <p:graphicFrame>
        <p:nvGraphicFramePr>
          <p:cNvPr id="6" name="Diagram 5"/>
          <p:cNvGraphicFramePr/>
          <p:nvPr>
            <p:extLst>
              <p:ext uri="{D42A27DB-BD31-4B8C-83A1-F6EECF244321}">
                <p14:modId xmlns="" xmlns:p14="http://schemas.microsoft.com/office/powerpoint/2010/main" val="356889910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305181126"/>
      </p:ext>
    </p:extLst>
  </p:cSld>
  <p:clrMapOvr>
    <a:masterClrMapping/>
  </p:clrMapOvr>
  <p:transition spd="med">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Kryteria merytoryczne– konkurs horyzontalny i OSI</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54</a:t>
            </a:fld>
            <a:endParaRPr lang="pl-PL" altLang="pl-PL"/>
          </a:p>
        </p:txBody>
      </p:sp>
      <p:graphicFrame>
        <p:nvGraphicFramePr>
          <p:cNvPr id="6" name="Diagram 5"/>
          <p:cNvGraphicFramePr/>
          <p:nvPr>
            <p:extLst>
              <p:ext uri="{D42A27DB-BD31-4B8C-83A1-F6EECF244321}">
                <p14:modId xmlns="" xmlns:p14="http://schemas.microsoft.com/office/powerpoint/2010/main" val="356889910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305181126"/>
      </p:ext>
    </p:extLst>
  </p:cSld>
  <p:clrMapOvr>
    <a:masterClrMapping/>
  </p:clrMapOvr>
  <p:transition spd="med">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Kryteria premiujące – konkurs horyzontalny i OSI</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55</a:t>
            </a:fld>
            <a:endParaRPr lang="pl-PL" altLang="pl-PL"/>
          </a:p>
        </p:txBody>
      </p:sp>
      <p:graphicFrame>
        <p:nvGraphicFramePr>
          <p:cNvPr id="6" name="Diagram 5"/>
          <p:cNvGraphicFramePr/>
          <p:nvPr>
            <p:extLst>
              <p:ext uri="{D42A27DB-BD31-4B8C-83A1-F6EECF244321}">
                <p14:modId xmlns="" xmlns:p14="http://schemas.microsoft.com/office/powerpoint/2010/main" val="356889910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305181126"/>
      </p:ext>
    </p:extLst>
  </p:cSld>
  <p:clrMapOvr>
    <a:masterClrMapping/>
  </p:clrMapOvr>
  <p:transition spd="med">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Kryteria premiujące – konkurs horyzontalny i OSI</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56</a:t>
            </a:fld>
            <a:endParaRPr lang="pl-PL" altLang="pl-PL"/>
          </a:p>
        </p:txBody>
      </p:sp>
      <p:graphicFrame>
        <p:nvGraphicFramePr>
          <p:cNvPr id="6" name="Diagram 5"/>
          <p:cNvGraphicFramePr/>
          <p:nvPr>
            <p:extLst>
              <p:ext uri="{D42A27DB-BD31-4B8C-83A1-F6EECF244321}">
                <p14:modId xmlns="" xmlns:p14="http://schemas.microsoft.com/office/powerpoint/2010/main" val="356889910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305181126"/>
      </p:ext>
    </p:extLst>
  </p:cSld>
  <p:clrMapOvr>
    <a:masterClrMapping/>
  </p:clrMapOvr>
  <p:transition spd="med">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Kryteria premiujące – konkurs horyzontalny i OSI</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57</a:t>
            </a:fld>
            <a:endParaRPr lang="pl-PL" altLang="pl-PL"/>
          </a:p>
        </p:txBody>
      </p:sp>
      <p:graphicFrame>
        <p:nvGraphicFramePr>
          <p:cNvPr id="6" name="Diagram 5"/>
          <p:cNvGraphicFramePr/>
          <p:nvPr>
            <p:extLst>
              <p:ext uri="{D42A27DB-BD31-4B8C-83A1-F6EECF244321}">
                <p14:modId xmlns="" xmlns:p14="http://schemas.microsoft.com/office/powerpoint/2010/main" val="356889910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305181126"/>
      </p:ext>
    </p:extLst>
  </p:cSld>
  <p:clrMapOvr>
    <a:masterClrMapping/>
  </p:clrMapOvr>
  <p:transition spd="med">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2" name="Tytuł 1"/>
          <p:cNvSpPr>
            <a:spLocks noGrp="1"/>
          </p:cNvSpPr>
          <p:nvPr>
            <p:ph type="title"/>
          </p:nvPr>
        </p:nvSpPr>
        <p:spPr>
          <a:xfrm>
            <a:off x="457200" y="1124744"/>
            <a:ext cx="8229600" cy="504056"/>
          </a:xfrm>
        </p:spPr>
        <p:txBody>
          <a:bodyPr/>
          <a:lstStyle/>
          <a:p>
            <a:pPr eaLnBrk="1" hangingPunct="1"/>
            <a:r>
              <a:rPr lang="pl-PL" altLang="pl-PL" sz="2800" b="1" dirty="0" smtClean="0">
                <a:cs typeface="Arial" pitchFamily="34" charset="0"/>
              </a:rPr>
              <a:t>Kryteria premiujące – konkurs horyzontalny i OSI</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58</a:t>
            </a:fld>
            <a:endParaRPr lang="pl-PL" altLang="pl-PL"/>
          </a:p>
        </p:txBody>
      </p:sp>
      <p:graphicFrame>
        <p:nvGraphicFramePr>
          <p:cNvPr id="6" name="Diagram 5"/>
          <p:cNvGraphicFramePr/>
          <p:nvPr>
            <p:extLst>
              <p:ext uri="{D42A27DB-BD31-4B8C-83A1-F6EECF244321}">
                <p14:modId xmlns="" xmlns:p14="http://schemas.microsoft.com/office/powerpoint/2010/main" val="356889910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305181126"/>
      </p:ext>
    </p:extLst>
  </p:cSld>
  <p:clrMapOvr>
    <a:masterClrMapping/>
  </p:clrMapOvr>
  <p:transition spd="med">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59</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smtClean="0">
              <a:solidFill>
                <a:prstClr val="black"/>
              </a:solidFill>
            </a:endParaRPr>
          </a:p>
          <a:p>
            <a:pPr algn="just"/>
            <a:r>
              <a:rPr lang="pl-PL" sz="1600" b="1" u="sng" dirty="0" smtClean="0">
                <a:solidFill>
                  <a:prstClr val="black"/>
                </a:solidFill>
              </a:rPr>
              <a:t>Konkurs horyzontalny i OSI:</a:t>
            </a:r>
          </a:p>
          <a:p>
            <a:pPr lvl="0" algn="just">
              <a:buFont typeface="Wingdings" pitchFamily="2" charset="2"/>
              <a:buChar char="ü"/>
            </a:pPr>
            <a:r>
              <a:rPr lang="pl-PL" sz="1600" b="1" dirty="0" smtClean="0">
                <a:solidFill>
                  <a:schemeClr val="tx1"/>
                </a:solidFill>
              </a:rPr>
              <a:t>kwiecień 2017 roku, </a:t>
            </a:r>
            <a:r>
              <a:rPr lang="pl-PL" sz="1600" dirty="0" smtClean="0">
                <a:solidFill>
                  <a:schemeClr val="tx1"/>
                </a:solidFill>
              </a:rPr>
              <a:t>w przypadku gdy ocenie formalno-merytorycznej podlegać będzie do 150 wniosków,</a:t>
            </a:r>
          </a:p>
          <a:p>
            <a:pPr lvl="0" algn="just">
              <a:buFont typeface="Wingdings" pitchFamily="2" charset="2"/>
              <a:buChar char="ü"/>
            </a:pPr>
            <a:r>
              <a:rPr lang="pl-PL" sz="1600" b="1" dirty="0" smtClean="0">
                <a:solidFill>
                  <a:schemeClr val="tx1"/>
                </a:solidFill>
              </a:rPr>
              <a:t>maj 2017 roku, </a:t>
            </a:r>
            <a:r>
              <a:rPr lang="pl-PL" sz="1600" dirty="0" smtClean="0">
                <a:solidFill>
                  <a:schemeClr val="tx1"/>
                </a:solidFill>
              </a:rPr>
              <a:t>w przypadku gdy ocenie formalno-merytorycznej podlegać będzie powyżej 150 wniosków.</a:t>
            </a:r>
          </a:p>
          <a:p>
            <a:pPr algn="just"/>
            <a:endParaRPr lang="pl-PL" sz="1600" b="1" u="sng" dirty="0" smtClean="0">
              <a:solidFill>
                <a:schemeClr val="tx1"/>
              </a:solidFill>
            </a:endParaRPr>
          </a:p>
          <a:p>
            <a:pPr algn="just"/>
            <a:r>
              <a:rPr lang="pl-PL" sz="1600" b="1" u="sng" dirty="0" smtClean="0">
                <a:solidFill>
                  <a:schemeClr val="tx1"/>
                </a:solidFill>
              </a:rPr>
              <a:t>Konkurs ZIT </a:t>
            </a:r>
            <a:r>
              <a:rPr lang="pl-PL" sz="1600" b="1" u="sng" dirty="0" err="1" smtClean="0">
                <a:solidFill>
                  <a:schemeClr val="tx1"/>
                </a:solidFill>
              </a:rPr>
              <a:t>WrOF</a:t>
            </a:r>
            <a:r>
              <a:rPr lang="pl-PL" sz="1600" b="1" u="sng" dirty="0" smtClean="0">
                <a:solidFill>
                  <a:schemeClr val="tx1"/>
                </a:solidFill>
              </a:rPr>
              <a:t>, Konkurs ZIT AJ, Konkurs ZIT AW</a:t>
            </a:r>
            <a:r>
              <a:rPr lang="pl-PL" sz="1600" dirty="0" smtClean="0">
                <a:solidFill>
                  <a:schemeClr val="tx1"/>
                </a:solidFill>
              </a:rPr>
              <a:t>:</a:t>
            </a:r>
          </a:p>
          <a:p>
            <a:pPr lvl="0">
              <a:buFont typeface="Wingdings" pitchFamily="2" charset="2"/>
              <a:buChar char="ü"/>
            </a:pPr>
            <a:r>
              <a:rPr lang="pl-PL" sz="1600" b="1" dirty="0" smtClean="0">
                <a:solidFill>
                  <a:schemeClr val="tx1"/>
                </a:solidFill>
              </a:rPr>
              <a:t>maj 2017 roku, </a:t>
            </a:r>
            <a:r>
              <a:rPr lang="pl-PL" sz="1600" dirty="0" smtClean="0">
                <a:solidFill>
                  <a:schemeClr val="tx1"/>
                </a:solidFill>
              </a:rPr>
              <a:t>w przypadku gdy ocenie formalno-merytorycznej/ocenie zgodności </a:t>
            </a:r>
            <a:br>
              <a:rPr lang="pl-PL" sz="1600" dirty="0" smtClean="0">
                <a:solidFill>
                  <a:schemeClr val="tx1"/>
                </a:solidFill>
              </a:rPr>
            </a:br>
            <a:r>
              <a:rPr lang="pl-PL" sz="1600" dirty="0" smtClean="0">
                <a:solidFill>
                  <a:schemeClr val="tx1"/>
                </a:solidFill>
              </a:rPr>
              <a:t>ze Strategią ZIT podlegać będzie do 150 wniosków,</a:t>
            </a:r>
          </a:p>
          <a:p>
            <a:pPr lvl="0">
              <a:buFont typeface="Wingdings" pitchFamily="2" charset="2"/>
              <a:buChar char="ü"/>
            </a:pPr>
            <a:r>
              <a:rPr lang="pl-PL" sz="1600" b="1" dirty="0" smtClean="0">
                <a:solidFill>
                  <a:schemeClr val="tx1"/>
                </a:solidFill>
              </a:rPr>
              <a:t>czerwiec 2017 roku, </a:t>
            </a:r>
            <a:r>
              <a:rPr lang="pl-PL" sz="1600" dirty="0" smtClean="0">
                <a:solidFill>
                  <a:schemeClr val="tx1"/>
                </a:solidFill>
              </a:rPr>
              <a:t>w przypadku gdy ocenie formalno-merytorycznej/ocenie zgodności </a:t>
            </a:r>
            <a:br>
              <a:rPr lang="pl-PL" sz="1600" dirty="0" smtClean="0">
                <a:solidFill>
                  <a:schemeClr val="tx1"/>
                </a:solidFill>
              </a:rPr>
            </a:br>
            <a:r>
              <a:rPr lang="pl-PL" sz="1600" dirty="0" smtClean="0">
                <a:solidFill>
                  <a:schemeClr val="tx1"/>
                </a:solidFill>
              </a:rPr>
              <a:t>ze Strategią ZIT podlegać będzie powyżej 150 wniosków.</a:t>
            </a:r>
          </a:p>
          <a:p>
            <a:pPr algn="just"/>
            <a:endParaRPr lang="pl-PL" sz="1600" dirty="0">
              <a:solidFill>
                <a:prstClr val="black"/>
              </a:solidFill>
            </a:endParaRPr>
          </a:p>
          <a:p>
            <a:pPr marL="285750" indent="-285750" algn="just">
              <a:buFontTx/>
              <a:buChar char="-"/>
            </a:pPr>
            <a:endParaRPr lang="pl-PL" sz="1600" dirty="0">
              <a:solidFill>
                <a:prstClr val="black"/>
              </a:solidFill>
            </a:endParaRPr>
          </a:p>
          <a:p>
            <a:pPr marL="285750" indent="-285750" algn="just">
              <a:buFontTx/>
              <a:buChar char="-"/>
            </a:pPr>
            <a:endParaRPr lang="pl-PL" sz="1600" dirty="0" smtClean="0">
              <a:solidFill>
                <a:prstClr val="black"/>
              </a:solidFill>
            </a:endParaRPr>
          </a:p>
        </p:txBody>
      </p:sp>
      <p:sp>
        <p:nvSpPr>
          <p:cNvPr id="8" name="Prostokąt 7"/>
          <p:cNvSpPr/>
          <p:nvPr/>
        </p:nvSpPr>
        <p:spPr>
          <a:xfrm>
            <a:off x="323528" y="1196752"/>
            <a:ext cx="8496944" cy="523220"/>
          </a:xfrm>
          <a:prstGeom prst="rect">
            <a:avLst/>
          </a:prstGeom>
        </p:spPr>
        <p:txBody>
          <a:bodyPr wrap="square">
            <a:spAutoFit/>
          </a:bodyPr>
          <a:lstStyle/>
          <a:p>
            <a:pPr algn="ctr"/>
            <a:r>
              <a:rPr lang="pl-PL" sz="2800" b="1" dirty="0" smtClean="0">
                <a:solidFill>
                  <a:prstClr val="black"/>
                </a:solidFill>
                <a:latin typeface="+mn-lt"/>
              </a:rPr>
              <a:t>Orientacyjny termin rozstrzygnięcia konkursów</a:t>
            </a:r>
            <a:endParaRPr lang="pl-PL" sz="2800" b="1" dirty="0">
              <a:solidFill>
                <a:prstClr val="black"/>
              </a:solidFill>
              <a:latin typeface="+mn-lt"/>
            </a:endParaRPr>
          </a:p>
        </p:txBody>
      </p:sp>
      <p:sp>
        <p:nvSpPr>
          <p:cNvPr id="9" name="Rectangle 1"/>
          <p:cNvSpPr>
            <a:spLocks noChangeArrowheads="1"/>
          </p:cNvSpPr>
          <p:nvPr/>
        </p:nvSpPr>
        <p:spPr bwMode="auto">
          <a:xfrm>
            <a:off x="467544" y="2828242"/>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smtClean="0">
              <a:solidFill>
                <a:prstClr val="black"/>
              </a:solidFill>
              <a:latin typeface="Calibri"/>
            </a:endParaRPr>
          </a:p>
          <a:p>
            <a:pPr marL="342900" indent="-342900" algn="just" eaLnBrk="1" hangingPunct="1"/>
            <a:endParaRPr lang="pl-PL" b="1" dirty="0" smtClean="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smtClean="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smtClean="0">
              <a:solidFill>
                <a:prstClr val="black"/>
              </a:solidFill>
              <a:latin typeface="Calibri"/>
            </a:endParaRPr>
          </a:p>
          <a:p>
            <a:pPr algn="just"/>
            <a:r>
              <a:rPr lang="pl-PL" dirty="0" smtClean="0">
                <a:solidFill>
                  <a:prstClr val="black"/>
                </a:solidFill>
                <a:latin typeface="Calibri"/>
              </a:rPr>
              <a:t> </a:t>
            </a:r>
          </a:p>
        </p:txBody>
      </p:sp>
    </p:spTree>
    <p:extLst>
      <p:ext uri="{BB962C8B-B14F-4D97-AF65-F5344CB8AC3E}">
        <p14:creationId xmlns="" xmlns:p14="http://schemas.microsoft.com/office/powerpoint/2010/main" val="1204935927"/>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0" y="1045179"/>
            <a:ext cx="9144000" cy="647548"/>
          </a:xfrm>
        </p:spPr>
        <p:txBody>
          <a:bodyPr/>
          <a:lstStyle/>
          <a:p>
            <a:r>
              <a:rPr lang="pl-PL" sz="2800" b="1" dirty="0" smtClean="0"/>
              <a:t>Kwoty środków europejskich przeznaczone na konkursy</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b="1" i="1" u="sng" dirty="0" smtClean="0">
              <a:latin typeface="+mn-lt"/>
            </a:endParaRPr>
          </a:p>
          <a:p>
            <a:r>
              <a:rPr lang="pl-PL" b="1" dirty="0" err="1" smtClean="0">
                <a:latin typeface="+mn-lt"/>
              </a:rPr>
              <a:t>Poddziałanie</a:t>
            </a:r>
            <a:r>
              <a:rPr lang="pl-PL" b="1" dirty="0" smtClean="0">
                <a:latin typeface="+mn-lt"/>
              </a:rPr>
              <a:t> 10.1.1 </a:t>
            </a:r>
          </a:p>
          <a:p>
            <a:r>
              <a:rPr lang="pl-PL" b="1" dirty="0" smtClean="0">
                <a:latin typeface="+mn-lt"/>
              </a:rPr>
              <a:t>Zapewnienie równego dostępu do wysokiej jakości edukacji przedszkolnej – </a:t>
            </a:r>
            <a:r>
              <a:rPr lang="pl-PL" b="1" u="sng" dirty="0" smtClean="0">
                <a:latin typeface="+mn-lt"/>
              </a:rPr>
              <a:t>12 623 991 PLN</a:t>
            </a:r>
            <a:r>
              <a:rPr lang="pl-PL" u="sng" dirty="0" smtClean="0">
                <a:latin typeface="+mn-lt"/>
              </a:rPr>
              <a:t> </a:t>
            </a:r>
            <a:endParaRPr lang="pl-PL" b="1" u="sng" dirty="0" smtClean="0">
              <a:latin typeface="+mn-lt"/>
            </a:endParaRPr>
          </a:p>
          <a:p>
            <a:endParaRPr lang="pl-PL" b="1" dirty="0">
              <a:latin typeface="+mn-lt"/>
            </a:endParaRPr>
          </a:p>
          <a:p>
            <a:r>
              <a:rPr lang="pl-PL" b="1" dirty="0" smtClean="0">
                <a:latin typeface="+mn-lt"/>
              </a:rPr>
              <a:t>Kwota dofinansowania została podzielona na pulę horyzontalną oraz pięć Obszarów Strategicznej Interwencji (OSI)</a:t>
            </a:r>
          </a:p>
          <a:p>
            <a:endParaRPr lang="pl-PL" b="1" dirty="0">
              <a:latin typeface="+mn-lt"/>
            </a:endParaRPr>
          </a:p>
          <a:p>
            <a:r>
              <a:rPr lang="pl-PL" b="1" dirty="0" smtClean="0">
                <a:latin typeface="+mn-lt"/>
              </a:rPr>
              <a:t>Horyzont – </a:t>
            </a:r>
            <a:r>
              <a:rPr lang="pl-PL" b="1" u="sng" dirty="0" smtClean="0">
                <a:latin typeface="+mn-lt"/>
              </a:rPr>
              <a:t>2 104 000 PLN</a:t>
            </a:r>
          </a:p>
          <a:p>
            <a:endParaRPr lang="pl-PL" b="1" dirty="0">
              <a:latin typeface="+mn-lt"/>
            </a:endParaRPr>
          </a:p>
          <a:p>
            <a:r>
              <a:rPr lang="pl-PL" b="1" dirty="0" smtClean="0">
                <a:latin typeface="+mn-lt"/>
              </a:rPr>
              <a:t>Zachodni Obszar Interwencji – </a:t>
            </a:r>
            <a:r>
              <a:rPr lang="pl-PL" b="1" u="sng" dirty="0" smtClean="0">
                <a:latin typeface="+mn-lt"/>
              </a:rPr>
              <a:t>1 984 521 PLN</a:t>
            </a:r>
          </a:p>
          <a:p>
            <a:r>
              <a:rPr lang="pl-PL" b="1" dirty="0" smtClean="0">
                <a:latin typeface="+mn-lt"/>
              </a:rPr>
              <a:t>Legnicko-Głogowski Obszar Interwencji – </a:t>
            </a:r>
            <a:r>
              <a:rPr lang="pl-PL" b="1" u="sng" dirty="0" smtClean="0">
                <a:latin typeface="+mn-lt"/>
              </a:rPr>
              <a:t>3 197 332 PLN</a:t>
            </a:r>
          </a:p>
          <a:p>
            <a:r>
              <a:rPr lang="pl-PL" b="1" dirty="0" smtClean="0">
                <a:latin typeface="+mn-lt"/>
              </a:rPr>
              <a:t>Obszar Interwencji Doliny Baryczy – </a:t>
            </a:r>
            <a:r>
              <a:rPr lang="pl-PL" b="1" u="sng" dirty="0" smtClean="0">
                <a:latin typeface="+mn-lt"/>
              </a:rPr>
              <a:t>1 822 909 PLN</a:t>
            </a:r>
          </a:p>
          <a:p>
            <a:r>
              <a:rPr lang="pl-PL" b="1" dirty="0" smtClean="0">
                <a:latin typeface="+mn-lt"/>
              </a:rPr>
              <a:t>Obszar Interwencji Równiny Wrocławskiej – </a:t>
            </a:r>
            <a:r>
              <a:rPr lang="pl-PL" b="1" u="sng" dirty="0" smtClean="0">
                <a:latin typeface="+mn-lt"/>
              </a:rPr>
              <a:t>1 408 564 PLN</a:t>
            </a:r>
          </a:p>
          <a:p>
            <a:r>
              <a:rPr lang="pl-PL" b="1" dirty="0" smtClean="0">
                <a:latin typeface="+mn-lt"/>
              </a:rPr>
              <a:t>Obszar Ziemia Dzierżoniowsko-Kłodzko- Ząbkowicka – </a:t>
            </a:r>
            <a:r>
              <a:rPr lang="pl-PL" b="1" u="sng" dirty="0" smtClean="0">
                <a:latin typeface="+mn-lt"/>
              </a:rPr>
              <a:t>2 106 667 PLN</a:t>
            </a:r>
            <a:endParaRPr lang="pl-PL" u="sng" dirty="0">
              <a:latin typeface="+mn-lt"/>
            </a:endParaRPr>
          </a:p>
          <a:p>
            <a:endParaRPr lang="pl-PL" sz="2000" b="1" dirty="0" smtClean="0">
              <a:latin typeface="+mn-lt"/>
            </a:endParaRPr>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3669518987"/>
      </p:ext>
    </p:extLst>
  </p:cSld>
  <p:clrMapOvr>
    <a:masterClrMapping/>
  </p:clrMapOvr>
  <p:transition spd="med">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60</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smtClean="0">
              <a:solidFill>
                <a:prstClr val="black"/>
              </a:solidFill>
            </a:endParaRPr>
          </a:p>
          <a:p>
            <a:pPr marL="285750" indent="-285750" algn="just">
              <a:buFontTx/>
              <a:buChar char="-"/>
            </a:pPr>
            <a:r>
              <a:rPr lang="pl-PL" sz="2000" dirty="0" smtClean="0">
                <a:solidFill>
                  <a:prstClr val="black"/>
                </a:solidFill>
                <a:hlinkClick r:id="rId4"/>
              </a:rPr>
              <a:t>pife@dolnyslask.pl</a:t>
            </a:r>
            <a:r>
              <a:rPr lang="pl-PL" sz="2000" dirty="0" smtClean="0">
                <a:solidFill>
                  <a:prstClr val="black"/>
                </a:solidFill>
              </a:rPr>
              <a:t>,</a:t>
            </a:r>
          </a:p>
          <a:p>
            <a:pPr marL="285750" indent="-285750" algn="just">
              <a:buFontTx/>
              <a:buChar char="-"/>
            </a:pPr>
            <a:endParaRPr lang="pl-PL" sz="1600" dirty="0" smtClean="0">
              <a:solidFill>
                <a:prstClr val="black"/>
              </a:solidFill>
            </a:endParaRPr>
          </a:p>
          <a:p>
            <a:pPr marL="285750" indent="-285750" algn="just">
              <a:buFontTx/>
              <a:buChar char="-"/>
            </a:pPr>
            <a:r>
              <a:rPr lang="pl-PL" sz="2000" dirty="0" smtClean="0">
                <a:solidFill>
                  <a:prstClr val="black"/>
                </a:solidFill>
                <a:hlinkClick r:id="rId5"/>
              </a:rPr>
              <a:t>zit@um.wroc.pl</a:t>
            </a:r>
            <a:r>
              <a:rPr lang="pl-PL" sz="1600" dirty="0" smtClean="0">
                <a:solidFill>
                  <a:prstClr val="black"/>
                </a:solidFill>
              </a:rPr>
              <a:t> (wyłącznie w zakresie oceny zgodności projektu ze Strategią ZIT </a:t>
            </a:r>
            <a:r>
              <a:rPr lang="pl-PL" sz="1600" dirty="0" err="1" smtClean="0">
                <a:solidFill>
                  <a:prstClr val="black"/>
                </a:solidFill>
              </a:rPr>
              <a:t>WrOF</a:t>
            </a:r>
            <a:r>
              <a:rPr lang="pl-PL" sz="1600" dirty="0" smtClean="0">
                <a:solidFill>
                  <a:prstClr val="black"/>
                </a:solidFill>
              </a:rPr>
              <a:t>),</a:t>
            </a:r>
          </a:p>
          <a:p>
            <a:pPr marL="285750" indent="-285750" algn="just">
              <a:buFontTx/>
              <a:buChar char="-"/>
            </a:pPr>
            <a:endParaRPr lang="pl-PL" sz="1600" dirty="0" smtClean="0">
              <a:solidFill>
                <a:prstClr val="black"/>
              </a:solidFill>
            </a:endParaRPr>
          </a:p>
          <a:p>
            <a:pPr marL="285750" indent="-285750" algn="just">
              <a:buFontTx/>
              <a:buChar char="-"/>
            </a:pPr>
            <a:r>
              <a:rPr lang="pl-PL" sz="2000" dirty="0" smtClean="0">
                <a:solidFill>
                  <a:prstClr val="black"/>
                </a:solidFill>
                <a:hlinkClick r:id="rId6"/>
              </a:rPr>
              <a:t>zitaj@jeleniagora.pl</a:t>
            </a:r>
            <a:r>
              <a:rPr lang="pl-PL" sz="2000" dirty="0" smtClean="0">
                <a:solidFill>
                  <a:prstClr val="black"/>
                </a:solidFill>
              </a:rPr>
              <a:t> </a:t>
            </a:r>
            <a:r>
              <a:rPr lang="pl-PL" sz="1600" dirty="0">
                <a:solidFill>
                  <a:prstClr val="black"/>
                </a:solidFill>
              </a:rPr>
              <a:t>(wyłącznie w zakresie oceny zgodności projektu ze Strategią ZIT </a:t>
            </a:r>
            <a:r>
              <a:rPr lang="pl-PL" sz="1600" dirty="0" smtClean="0">
                <a:solidFill>
                  <a:prstClr val="black"/>
                </a:solidFill>
              </a:rPr>
              <a:t>AJ),</a:t>
            </a:r>
          </a:p>
          <a:p>
            <a:pPr marL="285750" indent="-285750" algn="just">
              <a:buFontTx/>
              <a:buChar char="-"/>
            </a:pPr>
            <a:endParaRPr lang="pl-PL" sz="1600" dirty="0">
              <a:solidFill>
                <a:prstClr val="black"/>
              </a:solidFill>
            </a:endParaRPr>
          </a:p>
          <a:p>
            <a:pPr marL="285750" indent="-285750" algn="just">
              <a:buFontTx/>
              <a:buChar char="-"/>
            </a:pPr>
            <a:r>
              <a:rPr lang="pl-PL" sz="2000" dirty="0" smtClean="0">
                <a:solidFill>
                  <a:prstClr val="black"/>
                </a:solidFill>
                <a:hlinkClick r:id="rId7"/>
              </a:rPr>
              <a:t>ipaw@ipaw.walbrzych.eu</a:t>
            </a:r>
            <a:r>
              <a:rPr lang="pl-PL" sz="1600" dirty="0" smtClean="0">
                <a:solidFill>
                  <a:prstClr val="black"/>
                </a:solidFill>
              </a:rPr>
              <a:t> (wyłącznie </a:t>
            </a:r>
            <a:r>
              <a:rPr lang="pl-PL" sz="1600" dirty="0">
                <a:solidFill>
                  <a:prstClr val="black"/>
                </a:solidFill>
              </a:rPr>
              <a:t>w zakresie oceny zgodności projektu ze Strategią ZIT </a:t>
            </a:r>
            <a:r>
              <a:rPr lang="pl-PL" sz="1600" dirty="0" smtClean="0">
                <a:solidFill>
                  <a:prstClr val="black"/>
                </a:solidFill>
              </a:rPr>
              <a:t>AW),</a:t>
            </a:r>
            <a:endParaRPr lang="pl-PL" sz="1600" dirty="0">
              <a:solidFill>
                <a:prstClr val="black"/>
              </a:solidFill>
            </a:endParaRPr>
          </a:p>
          <a:p>
            <a:pPr marL="285750" indent="-285750" algn="just">
              <a:buFontTx/>
              <a:buChar char="-"/>
            </a:pPr>
            <a:endParaRPr lang="pl-PL" sz="1600" dirty="0">
              <a:solidFill>
                <a:prstClr val="black"/>
              </a:solidFill>
            </a:endParaRPr>
          </a:p>
          <a:p>
            <a:pPr algn="just"/>
            <a:r>
              <a:rPr lang="pl-PL" sz="1600" dirty="0" smtClean="0">
                <a:solidFill>
                  <a:prstClr val="black"/>
                </a:solidFill>
              </a:rPr>
              <a:t>Odpowiedzi na najczęściej zadawane pytania będą zamieszczane na stronie: </a:t>
            </a:r>
            <a:r>
              <a:rPr lang="pl-PL" sz="1600" dirty="0" err="1" smtClean="0">
                <a:solidFill>
                  <a:prstClr val="black"/>
                </a:solidFill>
                <a:hlinkClick r:id="rId8"/>
              </a:rPr>
              <a:t>www.rpo.dolnyslask.pl</a:t>
            </a:r>
            <a:endParaRPr lang="pl-PL" sz="1600" dirty="0" smtClean="0">
              <a:solidFill>
                <a:prstClr val="black"/>
              </a:solidFill>
            </a:endParaRPr>
          </a:p>
          <a:p>
            <a:pPr algn="just"/>
            <a:r>
              <a:rPr lang="pl-PL" sz="1600" dirty="0" smtClean="0">
                <a:solidFill>
                  <a:prstClr val="black"/>
                </a:solidFill>
                <a:hlinkClick r:id="rId9"/>
              </a:rPr>
              <a:t>www.zitwrof.pl</a:t>
            </a:r>
            <a:endParaRPr lang="pl-PL" sz="1600" dirty="0" smtClean="0">
              <a:solidFill>
                <a:prstClr val="black"/>
              </a:solidFill>
            </a:endParaRPr>
          </a:p>
          <a:p>
            <a:pPr algn="just"/>
            <a:r>
              <a:rPr lang="pl-PL" sz="1600" dirty="0" smtClean="0">
                <a:solidFill>
                  <a:prstClr val="black"/>
                </a:solidFill>
                <a:hlinkClick r:id="rId10"/>
              </a:rPr>
              <a:t>www.zitaj.jeleniagora.pl</a:t>
            </a:r>
            <a:endParaRPr lang="pl-PL" sz="1600" dirty="0" smtClean="0">
              <a:solidFill>
                <a:prstClr val="black"/>
              </a:solidFill>
            </a:endParaRPr>
          </a:p>
          <a:p>
            <a:pPr algn="just"/>
            <a:r>
              <a:rPr lang="pl-PL" sz="1600" dirty="0" smtClean="0">
                <a:solidFill>
                  <a:prstClr val="black"/>
                </a:solidFill>
                <a:hlinkClick r:id="rId11"/>
              </a:rPr>
              <a:t>www.ipaw.walbrzych.eu</a:t>
            </a:r>
            <a:endParaRPr lang="pl-PL" sz="1600" dirty="0" smtClean="0">
              <a:solidFill>
                <a:prstClr val="black"/>
              </a:solidFill>
            </a:endParaRPr>
          </a:p>
          <a:p>
            <a:pPr algn="just"/>
            <a:r>
              <a:rPr lang="pl-PL" sz="1600" dirty="0" smtClean="0">
                <a:solidFill>
                  <a:prstClr val="black"/>
                </a:solidFill>
              </a:rPr>
              <a:t>w ramach informacji dotyczących procedury wyboru projektów oraz niezbędnych </a:t>
            </a:r>
            <a:br>
              <a:rPr lang="pl-PL" sz="1600" dirty="0" smtClean="0">
                <a:solidFill>
                  <a:prstClr val="black"/>
                </a:solidFill>
              </a:rPr>
            </a:br>
            <a:r>
              <a:rPr lang="pl-PL" sz="1600" dirty="0" smtClean="0">
                <a:solidFill>
                  <a:prstClr val="black"/>
                </a:solidFill>
              </a:rPr>
              <a:t>do przedłożenia wniosku.</a:t>
            </a:r>
            <a:endParaRPr lang="pl-PL" sz="1600" dirty="0">
              <a:solidFill>
                <a:prstClr val="black"/>
              </a:solidFill>
            </a:endParaRPr>
          </a:p>
          <a:p>
            <a:pPr marL="285750" indent="-285750" algn="just">
              <a:buFontTx/>
              <a:buChar char="-"/>
            </a:pPr>
            <a:endParaRPr lang="pl-PL" sz="1600" dirty="0" smtClean="0">
              <a:solidFill>
                <a:prstClr val="black"/>
              </a:solidFill>
            </a:endParaRPr>
          </a:p>
        </p:txBody>
      </p:sp>
      <p:sp>
        <p:nvSpPr>
          <p:cNvPr id="8" name="Prostokąt 7"/>
          <p:cNvSpPr/>
          <p:nvPr/>
        </p:nvSpPr>
        <p:spPr>
          <a:xfrm>
            <a:off x="467544" y="980728"/>
            <a:ext cx="8425756" cy="707886"/>
          </a:xfrm>
          <a:prstGeom prst="rect">
            <a:avLst/>
          </a:prstGeom>
        </p:spPr>
        <p:txBody>
          <a:bodyPr wrap="square">
            <a:spAutoFit/>
          </a:bodyPr>
          <a:lstStyle/>
          <a:p>
            <a:pPr algn="ctr"/>
            <a:r>
              <a:rPr lang="pl-PL" sz="2000" b="1" dirty="0" smtClean="0">
                <a:solidFill>
                  <a:prstClr val="black"/>
                </a:solidFill>
                <a:latin typeface="+mn-lt"/>
              </a:rPr>
              <a:t>IOK udziela wyjaśnień w kwestiach dotyczących konkursów i odpowiedzi </a:t>
            </a:r>
            <a:br>
              <a:rPr lang="pl-PL" sz="2000" b="1" dirty="0" smtClean="0">
                <a:solidFill>
                  <a:prstClr val="black"/>
                </a:solidFill>
                <a:latin typeface="+mn-lt"/>
              </a:rPr>
            </a:br>
            <a:r>
              <a:rPr lang="pl-PL" sz="2000" b="1" dirty="0" smtClean="0">
                <a:solidFill>
                  <a:prstClr val="black"/>
                </a:solidFill>
                <a:latin typeface="+mn-lt"/>
              </a:rPr>
              <a:t>na zapytania indywidualne kierowane na adres poczty elektronicznej:</a:t>
            </a:r>
            <a:endParaRPr lang="pl-PL" sz="2000" b="1" dirty="0">
              <a:solidFill>
                <a:prstClr val="black"/>
              </a:solidFill>
              <a:latin typeface="+mn-lt"/>
            </a:endParaRPr>
          </a:p>
        </p:txBody>
      </p:sp>
      <p:sp>
        <p:nvSpPr>
          <p:cNvPr id="9" name="Rectangle 1"/>
          <p:cNvSpPr>
            <a:spLocks noChangeArrowheads="1"/>
          </p:cNvSpPr>
          <p:nvPr/>
        </p:nvSpPr>
        <p:spPr bwMode="auto">
          <a:xfrm>
            <a:off x="467544" y="2197117"/>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smtClean="0">
              <a:solidFill>
                <a:prstClr val="black"/>
              </a:solidFill>
              <a:latin typeface="Calibri"/>
            </a:endParaRPr>
          </a:p>
          <a:p>
            <a:pPr marL="342900" indent="-342900" algn="just" eaLnBrk="1" hangingPunct="1"/>
            <a:endParaRPr lang="pl-PL" b="1" dirty="0" smtClean="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smtClean="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smtClean="0">
              <a:solidFill>
                <a:prstClr val="black"/>
              </a:solidFill>
              <a:latin typeface="Calibri"/>
            </a:endParaRPr>
          </a:p>
          <a:p>
            <a:pPr algn="just"/>
            <a:r>
              <a:rPr lang="pl-PL" dirty="0" smtClean="0">
                <a:solidFill>
                  <a:prstClr val="black"/>
                </a:solidFill>
                <a:latin typeface="Calibri"/>
              </a:rPr>
              <a:t> </a:t>
            </a:r>
          </a:p>
        </p:txBody>
      </p:sp>
    </p:spTree>
    <p:extLst>
      <p:ext uri="{BB962C8B-B14F-4D97-AF65-F5344CB8AC3E}">
        <p14:creationId xmlns="" xmlns:p14="http://schemas.microsoft.com/office/powerpoint/2010/main" val="4125677417"/>
      </p:ext>
    </p:extLst>
  </p:cSld>
  <p:clrMapOvr>
    <a:masterClrMapping/>
  </p:clrMapOvr>
  <p:transition spd="med">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61</a:t>
            </a:fld>
            <a:endParaRPr lang="pl-PL" altLang="pl-PL"/>
          </a:p>
        </p:txBody>
      </p:sp>
      <p:sp>
        <p:nvSpPr>
          <p:cNvPr id="8" name="Text Box 3"/>
          <p:cNvSpPr txBox="1">
            <a:spLocks noChangeArrowheads="1"/>
          </p:cNvSpPr>
          <p:nvPr/>
        </p:nvSpPr>
        <p:spPr bwMode="auto">
          <a:xfrm>
            <a:off x="323528" y="1196752"/>
            <a:ext cx="8280400" cy="437260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Departament </a:t>
            </a:r>
            <a:r>
              <a:rPr lang="pl-PL" sz="1600" b="1" dirty="0" smtClean="0">
                <a:solidFill>
                  <a:srgbClr val="000000"/>
                </a:solidFill>
              </a:rPr>
              <a:t>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smtClean="0">
                <a:solidFill>
                  <a:srgbClr val="000000"/>
                </a:solidFill>
              </a:rPr>
              <a:t>Wydziała Zarządzania RPO</a:t>
            </a:r>
            <a:endParaRPr lang="pl-PL" sz="1600" b="1"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smtClean="0"/>
              <a:t>www.rpo.dolnyslask.pl      </a:t>
            </a:r>
            <a:endParaRPr lang="pl-PL" sz="2000" b="1" dirty="0">
              <a:solidFill>
                <a:srgbClr val="000000"/>
              </a:solidFill>
            </a:endParaRPr>
          </a:p>
          <a:p>
            <a:pPr algn="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smtClean="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i="1" dirty="0" smtClean="0">
                <a:solidFill>
                  <a:srgbClr val="000000"/>
                </a:solidFill>
              </a:rPr>
              <a:t>Dziękuję </a:t>
            </a:r>
            <a:r>
              <a:rPr lang="pl-PL" sz="3200" b="1" i="1" dirty="0">
                <a:solidFill>
                  <a:srgbClr val="000000"/>
                </a:solidFill>
              </a:rPr>
              <a:t>za </a:t>
            </a:r>
            <a:r>
              <a:rPr lang="pl-PL" sz="3200" b="1" i="1" dirty="0" smtClean="0">
                <a:solidFill>
                  <a:srgbClr val="000000"/>
                </a:solidFill>
              </a:rPr>
              <a:t>uwagę</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smtClean="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smtClean="0">
                <a:solidFill>
                  <a:srgbClr val="000000"/>
                </a:solidFill>
              </a:rPr>
              <a:t> </a:t>
            </a:r>
            <a:endParaRPr lang="pl-PL" sz="1600" i="1"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200" dirty="0">
                <a:solidFill>
                  <a:srgbClr val="000000"/>
                </a:solidFill>
              </a:rPr>
              <a:t/>
            </a:r>
            <a:br>
              <a:rPr lang="pl-PL" sz="1200" dirty="0">
                <a:solidFill>
                  <a:srgbClr val="000000"/>
                </a:solidFill>
              </a:rPr>
            </a:br>
            <a:endParaRPr lang="pl-PL" sz="1200" dirty="0">
              <a:solidFill>
                <a:srgbClr val="000000"/>
              </a:solidFill>
            </a:endParaRPr>
          </a:p>
        </p:txBody>
      </p:sp>
    </p:spTree>
    <p:extLst>
      <p:ext uri="{BB962C8B-B14F-4D97-AF65-F5344CB8AC3E}">
        <p14:creationId xmlns="" xmlns:p14="http://schemas.microsoft.com/office/powerpoint/2010/main" val="574052897"/>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4" name="Tytuł 3"/>
          <p:cNvSpPr>
            <a:spLocks noGrp="1"/>
          </p:cNvSpPr>
          <p:nvPr>
            <p:ph type="title"/>
          </p:nvPr>
        </p:nvSpPr>
        <p:spPr>
          <a:xfrm>
            <a:off x="0" y="1045179"/>
            <a:ext cx="9144000" cy="647548"/>
          </a:xfrm>
        </p:spPr>
        <p:txBody>
          <a:bodyPr/>
          <a:lstStyle/>
          <a:p>
            <a:r>
              <a:rPr lang="pl-PL" sz="2800" b="1" dirty="0" smtClean="0"/>
              <a:t>Kwoty środków europejskich przeznaczone na konkursy</a:t>
            </a:r>
            <a:endParaRPr lang="pl-PL" sz="2800"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smtClean="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smtClean="0"/>
          </a:p>
          <a:p>
            <a:pPr marL="285750" indent="-285750">
              <a:buFont typeface="Arial" panose="020B0604020202020204" pitchFamily="34" charset="0"/>
              <a:buChar char="•"/>
            </a:pPr>
            <a:endParaRPr lang="pl-PL" sz="1600" b="1" dirty="0" smtClean="0"/>
          </a:p>
          <a:p>
            <a:pPr marL="285750" indent="-285750">
              <a:buFont typeface="Arial" panose="020B0604020202020204" pitchFamily="34" charset="0"/>
              <a:buChar char="•"/>
            </a:pPr>
            <a:r>
              <a:rPr lang="pl-PL" b="1" dirty="0" err="1" smtClean="0">
                <a:latin typeface="+mn-lt"/>
              </a:rPr>
              <a:t>Poddziałanie</a:t>
            </a:r>
            <a:r>
              <a:rPr lang="pl-PL" b="1" dirty="0" smtClean="0">
                <a:latin typeface="+mn-lt"/>
              </a:rPr>
              <a:t> 10.1.2 </a:t>
            </a:r>
            <a:r>
              <a:rPr lang="pl-PL" b="1" dirty="0">
                <a:latin typeface="+mn-lt"/>
              </a:rPr>
              <a:t>Dostosowanie  systemów kształcenia i szkolenia zawodowego do potrzeb rynku pracy – ZIT  </a:t>
            </a:r>
            <a:r>
              <a:rPr lang="pl-PL" b="1" dirty="0" smtClean="0">
                <a:latin typeface="+mn-lt"/>
              </a:rPr>
              <a:t>WROF </a:t>
            </a:r>
          </a:p>
          <a:p>
            <a:pPr lvl="8"/>
            <a:r>
              <a:rPr lang="pl-PL" b="1" dirty="0" smtClean="0">
                <a:latin typeface="+mn-lt"/>
              </a:rPr>
              <a:t> 	- </a:t>
            </a:r>
            <a:r>
              <a:rPr lang="pl-PL" b="1" u="sng" dirty="0" smtClean="0">
                <a:latin typeface="+mn-lt"/>
              </a:rPr>
              <a:t>10 825 711 PLN</a:t>
            </a:r>
          </a:p>
          <a:p>
            <a:pPr marL="285750" indent="-285750">
              <a:buFont typeface="Arial" panose="020B0604020202020204" pitchFamily="34" charset="0"/>
              <a:buChar char="•"/>
            </a:pPr>
            <a:endParaRPr lang="pl-PL" dirty="0">
              <a:latin typeface="+mn-lt"/>
            </a:endParaRPr>
          </a:p>
          <a:p>
            <a:pPr marL="285750" indent="-285750">
              <a:buFont typeface="Arial" panose="020B0604020202020204" pitchFamily="34" charset="0"/>
              <a:buChar char="•"/>
            </a:pPr>
            <a:r>
              <a:rPr lang="pl-PL" b="1" dirty="0" err="1">
                <a:latin typeface="+mn-lt"/>
              </a:rPr>
              <a:t>Poddziałanie</a:t>
            </a:r>
            <a:r>
              <a:rPr lang="pl-PL" b="1" dirty="0">
                <a:latin typeface="+mn-lt"/>
              </a:rPr>
              <a:t> </a:t>
            </a:r>
            <a:r>
              <a:rPr lang="pl-PL" b="1" dirty="0" smtClean="0">
                <a:latin typeface="+mn-lt"/>
              </a:rPr>
              <a:t>10.1.3 </a:t>
            </a:r>
            <a:r>
              <a:rPr lang="pl-PL" b="1" dirty="0">
                <a:latin typeface="+mn-lt"/>
              </a:rPr>
              <a:t>Dostosowanie  systemów  kształcenia i szkolenia zawodowego do potrzeb rynku pracy  – ZIT  </a:t>
            </a:r>
            <a:r>
              <a:rPr lang="pl-PL" b="1" dirty="0" smtClean="0">
                <a:latin typeface="+mn-lt"/>
              </a:rPr>
              <a:t>AJ</a:t>
            </a:r>
          </a:p>
          <a:p>
            <a:r>
              <a:rPr lang="pl-PL" b="1" dirty="0" smtClean="0">
                <a:latin typeface="+mn-lt"/>
              </a:rPr>
              <a:t>					- </a:t>
            </a:r>
            <a:r>
              <a:rPr lang="pl-PL" b="1" u="sng" dirty="0" smtClean="0">
                <a:latin typeface="+mn-lt"/>
              </a:rPr>
              <a:t>6 311 998 </a:t>
            </a:r>
            <a:r>
              <a:rPr lang="pl-PL" b="1" u="sng" dirty="0">
                <a:latin typeface="+mn-lt"/>
              </a:rPr>
              <a:t>PLN</a:t>
            </a:r>
            <a:endParaRPr lang="pl-PL" b="1" u="sng" dirty="0" smtClean="0">
              <a:latin typeface="+mn-lt"/>
            </a:endParaRPr>
          </a:p>
          <a:p>
            <a:pPr marL="285750" indent="-285750">
              <a:buFont typeface="Arial" panose="020B0604020202020204" pitchFamily="34" charset="0"/>
              <a:buChar char="•"/>
            </a:pPr>
            <a:endParaRPr lang="pl-PL" dirty="0">
              <a:latin typeface="+mn-lt"/>
            </a:endParaRPr>
          </a:p>
          <a:p>
            <a:pPr marL="285750" indent="-285750">
              <a:buFont typeface="Arial" panose="020B0604020202020204" pitchFamily="34" charset="0"/>
              <a:buChar char="•"/>
            </a:pPr>
            <a:r>
              <a:rPr lang="pl-PL" b="1" dirty="0">
                <a:latin typeface="+mn-lt"/>
              </a:rPr>
              <a:t>Poddziałanie nr </a:t>
            </a:r>
            <a:r>
              <a:rPr lang="pl-PL" b="1" dirty="0" smtClean="0">
                <a:latin typeface="+mn-lt"/>
              </a:rPr>
              <a:t>10.1.4 </a:t>
            </a:r>
            <a:r>
              <a:rPr lang="pl-PL" b="1" dirty="0">
                <a:latin typeface="+mn-lt"/>
              </a:rPr>
              <a:t>Dostosowanie  systemów  kształcenia i szkolenia zawodowego do potrzeb rynku pracy – ZIT </a:t>
            </a:r>
            <a:r>
              <a:rPr lang="pl-PL" b="1" dirty="0" smtClean="0">
                <a:latin typeface="+mn-lt"/>
              </a:rPr>
              <a:t>AW</a:t>
            </a:r>
          </a:p>
          <a:p>
            <a:r>
              <a:rPr lang="pl-PL" b="1" dirty="0" smtClean="0">
                <a:latin typeface="+mn-lt"/>
              </a:rPr>
              <a:t>					- </a:t>
            </a:r>
            <a:r>
              <a:rPr lang="pl-PL" b="1" u="sng" dirty="0" smtClean="0">
                <a:latin typeface="+mn-lt"/>
              </a:rPr>
              <a:t>4 418 397 </a:t>
            </a:r>
            <a:r>
              <a:rPr lang="pl-PL" b="1" u="sng" dirty="0">
                <a:latin typeface="+mn-lt"/>
              </a:rPr>
              <a:t>PLN</a:t>
            </a:r>
            <a:endParaRPr lang="pl-PL" u="sng" dirty="0">
              <a:latin typeface="+mn-lt"/>
            </a:endParaRPr>
          </a:p>
          <a:p>
            <a:endParaRPr lang="pl-PL" sz="1600" b="1" dirty="0"/>
          </a:p>
          <a:p>
            <a:pPr algn="ctr"/>
            <a:endParaRPr lang="pl-PL" sz="2000" b="1" dirty="0" smtClean="0">
              <a:latin typeface="+mn-lt"/>
              <a:cs typeface="Arial" pitchFamily="34" charset="0"/>
            </a:endParaRPr>
          </a:p>
        </p:txBody>
      </p:sp>
    </p:spTree>
    <p:extLst>
      <p:ext uri="{BB962C8B-B14F-4D97-AF65-F5344CB8AC3E}">
        <p14:creationId xmlns="" xmlns:p14="http://schemas.microsoft.com/office/powerpoint/2010/main" val="2383196741"/>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graphicFrame>
        <p:nvGraphicFramePr>
          <p:cNvPr id="6" name="Diagram 5"/>
          <p:cNvGraphicFramePr/>
          <p:nvPr>
            <p:extLst>
              <p:ext uri="{D42A27DB-BD31-4B8C-83A1-F6EECF244321}">
                <p14:modId xmlns="" xmlns:p14="http://schemas.microsoft.com/office/powerpoint/2010/main" val="3904729401"/>
              </p:ext>
            </p:extLst>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05028459"/>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graphicFrame>
        <p:nvGraphicFramePr>
          <p:cNvPr id="6" name="Diagram 5"/>
          <p:cNvGraphicFramePr/>
          <p:nvPr>
            <p:extLst>
              <p:ext uri="{D42A27DB-BD31-4B8C-83A1-F6EECF244321}">
                <p14:modId xmlns="" xmlns:p14="http://schemas.microsoft.com/office/powerpoint/2010/main" val="1621310288"/>
              </p:ext>
            </p:extLst>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52476897"/>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8127</TotalTime>
  <Words>4198</Words>
  <Application>Microsoft Office PowerPoint</Application>
  <PresentationFormat>Pokaz na ekranie (4:3)</PresentationFormat>
  <Paragraphs>837</Paragraphs>
  <Slides>61</Slides>
  <Notes>61</Notes>
  <HiddenSlides>0</HiddenSlides>
  <MMClips>0</MMClips>
  <ScaleCrop>false</ScaleCrop>
  <HeadingPairs>
    <vt:vector size="4" baseType="variant">
      <vt:variant>
        <vt:lpstr>Motyw</vt:lpstr>
      </vt:variant>
      <vt:variant>
        <vt:i4>1</vt:i4>
      </vt:variant>
      <vt:variant>
        <vt:lpstr>Tytuły slajdów</vt:lpstr>
      </vt:variant>
      <vt:variant>
        <vt:i4>61</vt:i4>
      </vt:variant>
    </vt:vector>
  </HeadingPairs>
  <TitlesOfParts>
    <vt:vector size="62" baseType="lpstr">
      <vt:lpstr>plik</vt:lpstr>
      <vt:lpstr>Slajd 1</vt:lpstr>
      <vt:lpstr>Slajd 2</vt:lpstr>
      <vt:lpstr>Cel szczegółowy Działania 10.1</vt:lpstr>
      <vt:lpstr>Slajd 4</vt:lpstr>
      <vt:lpstr>Slajd 5</vt:lpstr>
      <vt:lpstr>Kwoty środków europejskich przeznaczone na konkursy</vt:lpstr>
      <vt:lpstr>Kwoty środków europejskich przeznaczone na konkursy</vt:lpstr>
      <vt:lpstr>Slajd 8</vt:lpstr>
      <vt:lpstr>Slajd 9</vt:lpstr>
      <vt:lpstr>Slajd 10</vt:lpstr>
      <vt:lpstr>Slajd 11</vt:lpstr>
      <vt:lpstr>Przedmiot konkursu</vt:lpstr>
      <vt:lpstr>Możliwości łączenia typów projektów</vt:lpstr>
      <vt:lpstr>Standardy realizacji poszczególnych form wsparcia – nowe miejsca przedszkolne</vt:lpstr>
      <vt:lpstr>Standardy realizacji poszczególnych form wsparcia – nowe miejsca przedszkolne cd.</vt:lpstr>
      <vt:lpstr>Standardy realizacji poszczególnych form wsparcia – nowe miejsca przedszkolne cd.</vt:lpstr>
      <vt:lpstr>Standardy realizacji poszczególnych form wsparcia – nowe miejsca przedszkolne cd.</vt:lpstr>
      <vt:lpstr>Standardy realizacji poszczególnych form wsparcia – nowe miejsca przedszkolne cd.</vt:lpstr>
      <vt:lpstr>Standardy realizacji poszczególnych form wsparcia – dodatkowe zajęcia edukacyjne i specjalistyczne</vt:lpstr>
      <vt:lpstr>Standardy realizacji poszczególnych form wsparcia – zajęcia rozwijające kompetencje kluczowe</vt:lpstr>
      <vt:lpstr>Standardy realizacji poszczególnych form wsparcia – dodatkowe zajęcia edukacyjne i specjalistyczne</vt:lpstr>
      <vt:lpstr>Standardy realizacji poszczególnych form wsparcia – dodatkowe zajęcia edukacyjne i specjalistyczne cd.</vt:lpstr>
      <vt:lpstr>Standardy realizacji poszczególnych form wsparcia – dodatkowe zajęcia edukacyjne i specjalistyczne cd.</vt:lpstr>
      <vt:lpstr>Standardy realizacji poszczególnych form wsparcia – dodatkowe zajęcia edukacyjne i specjalistyczne cd.</vt:lpstr>
      <vt:lpstr>Racjonalne usprawnienia</vt:lpstr>
      <vt:lpstr>Standardy realizacji poszczególnych form wsparcia – doskonalenie umiejętności, kompetencji lub kwalifikacji nauczycieli</vt:lpstr>
      <vt:lpstr>Standardy realizacji poszczególnych form wsparcia – doskonalenie umiejętności, kompetencji lub kwalifikacji nauczycieli cd.</vt:lpstr>
      <vt:lpstr>Standardy realizacji poszczególnych form wsparcia – doskonalenie umiejętności, kompetencji lub kwalifikacji nauczycieli cd.</vt:lpstr>
      <vt:lpstr>Slajd 29</vt:lpstr>
      <vt:lpstr>Slajd 30</vt:lpstr>
      <vt:lpstr>Wskaźniki w ramach Działania 10.1</vt:lpstr>
      <vt:lpstr>Wskaźniki w ramach Działania 10.1</vt:lpstr>
      <vt:lpstr>Wskaźniki w ramach Działania 10.1</vt:lpstr>
      <vt:lpstr>Slajd 34</vt:lpstr>
      <vt:lpstr>Kryteria formalne ogólne</vt:lpstr>
      <vt:lpstr>Kryteria formalne ogólne</vt:lpstr>
      <vt:lpstr>Kryteria formalne ogólne</vt:lpstr>
      <vt:lpstr>Kryteria formalne ogólne</vt:lpstr>
      <vt:lpstr>Kryteria formalne ogólne</vt:lpstr>
      <vt:lpstr>Kryteria formalne ogólne</vt:lpstr>
      <vt:lpstr>Kryteria dostępu</vt:lpstr>
      <vt:lpstr>Kryteria dostępu</vt:lpstr>
      <vt:lpstr>Kryteria dostępu</vt:lpstr>
      <vt:lpstr>Kryteria horyzontalne</vt:lpstr>
      <vt:lpstr>Kryteria horyzontalne</vt:lpstr>
      <vt:lpstr>Zasada dostępności dla OzN</vt:lpstr>
      <vt:lpstr>Kryteria merytoryczne– konkurs horyzontalny i OSI</vt:lpstr>
      <vt:lpstr>Kryteria merytoryczne– konkurs horyzontalny i OSI</vt:lpstr>
      <vt:lpstr>Kryteria merytoryczne– konkurs horyzontalny i OSI</vt:lpstr>
      <vt:lpstr>Kryteria merytoryczne– konkurs horyzontalny i OSI</vt:lpstr>
      <vt:lpstr>Kryteria merytoryczne– konkurs horyzontalny i OSI</vt:lpstr>
      <vt:lpstr>Kryteria merytoryczne– konkurs horyzontalny i OSI</vt:lpstr>
      <vt:lpstr>Kryteria merytoryczne– konkurs horyzontalny i OSI</vt:lpstr>
      <vt:lpstr>Kryteria merytoryczne– konkurs horyzontalny i OSI</vt:lpstr>
      <vt:lpstr>Kryteria premiujące – konkurs horyzontalny i OSI</vt:lpstr>
      <vt:lpstr>Kryteria premiujące – konkurs horyzontalny i OSI</vt:lpstr>
      <vt:lpstr>Kryteria premiujące – konkurs horyzontalny i OSI</vt:lpstr>
      <vt:lpstr>Kryteria premiujące – konkurs horyzontalny i OSI</vt:lpstr>
      <vt:lpstr>Slajd 59</vt:lpstr>
      <vt:lpstr>Slajd 60</vt:lpstr>
      <vt:lpstr>Slajd 61</vt:lpstr>
    </vt:vector>
  </TitlesOfParts>
  <Company>SONIK &amp; SONIK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jkowalczyk</dc:creator>
  <cp:lastModifiedBy>dszafko</cp:lastModifiedBy>
  <cp:revision>757</cp:revision>
  <cp:lastPrinted>2015-09-17T13:52:11Z</cp:lastPrinted>
  <dcterms:created xsi:type="dcterms:W3CDTF">2010-12-31T07:04:34Z</dcterms:created>
  <dcterms:modified xsi:type="dcterms:W3CDTF">2016-10-27T06:48:36Z</dcterms:modified>
</cp:coreProperties>
</file>