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6" r:id="rId3"/>
    <p:sldId id="307" r:id="rId4"/>
    <p:sldId id="293" r:id="rId5"/>
    <p:sldId id="308" r:id="rId6"/>
    <p:sldId id="267" r:id="rId7"/>
    <p:sldId id="272" r:id="rId8"/>
    <p:sldId id="268" r:id="rId9"/>
    <p:sldId id="283" r:id="rId10"/>
    <p:sldId id="274" r:id="rId11"/>
    <p:sldId id="285" r:id="rId12"/>
    <p:sldId id="287" r:id="rId13"/>
    <p:sldId id="309" r:id="rId14"/>
    <p:sldId id="310" r:id="rId15"/>
    <p:sldId id="276" r:id="rId16"/>
    <p:sldId id="288" r:id="rId17"/>
    <p:sldId id="273" r:id="rId18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DB941"/>
    <a:srgbClr val="9BCB6B"/>
    <a:srgbClr val="4F81BD"/>
    <a:srgbClr val="D0D8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85402" autoAdjust="0"/>
  </p:normalViewPr>
  <p:slideViewPr>
    <p:cSldViewPr>
      <p:cViewPr>
        <p:scale>
          <a:sx n="80" d="100"/>
          <a:sy n="80" d="100"/>
        </p:scale>
        <p:origin x="-244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6501CD6-8E8D-4867-8DFD-A8D32782A711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4DB7632-40EB-42F5-8781-4EEC2A4D0C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7B280A2-3A05-4DE3-85EC-D9CA41942EEA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28D6C05-299C-4711-BDAC-E3F89BF68F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D9BF7D-2D59-4364-8F62-F2BD200D6FD4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260AE1-AC75-4D05-B982-91D956C3BF50}" type="slidenum">
              <a:rPr lang="pl-PL" smtClean="0"/>
              <a:pPr/>
              <a:t>15</a:t>
            </a:fld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7F6D23-9430-4BDC-A43B-28841B656755}" type="slidenum">
              <a:rPr lang="pl-PL" smtClean="0"/>
              <a:pPr/>
              <a:t>16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48BB88-8FA5-4B5C-A7B9-34B609AAE2DE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2EA95E-166F-488C-B0E8-D4912C867769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416B8F-2734-4CF9-8A14-9D63F675C3DA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CEF608-01D3-47D7-9B29-9FD7AEE3FC9F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859C0D-9032-486F-9546-C6FA8093904C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F38EB9-1EC8-47D5-90C6-ACA07A88CA31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F38EB9-1EC8-47D5-90C6-ACA07A88CA31}" type="slidenum">
              <a:rPr lang="pl-PL" smtClean="0"/>
              <a:pPr/>
              <a:t>13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F38EB9-1EC8-47D5-90C6-ACA07A88CA31}" type="slidenum">
              <a:rPr lang="pl-PL" smtClean="0"/>
              <a:pPr/>
              <a:t>14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AB04-83F4-42E4-B4CA-51BB306DCC5D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6DFB-6DC5-4EEC-8E53-112B62A3DA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CCB00-E2F2-4774-BC06-16390B5C7288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E688-6F75-4B13-8D24-530A2C0135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0902E-969B-4672-BA8E-C84052EDB468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5622-7CFF-4AE7-B0E1-C46F9134FE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465BE-93CC-4E47-924A-AEFE641A0C4D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44BC0-937D-49FC-968D-04F48CE09A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ECD5-ECFA-454F-8C36-E47C4C5DE4F3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D2FDC-BD48-4BD3-8310-C5252C27DD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21D33-22A3-44E5-A37A-B60029B01E35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E243-567C-4796-81C3-BB7F4C7570A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4FD2C-0DA0-4C22-9A4D-F18177FC25F7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C02F-3C80-4A3B-AA5D-57A8250253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D5B39-1A62-496E-897C-F47A84BB2C81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1D4B1-41DE-45A9-B66E-7C60B81B8B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8AE0-CEA5-48F4-A771-EC32F40A191E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D5EE1-0861-4104-B42D-C729DA4408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FC19-E9E0-4D6D-BE99-D3A75C245D0B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A765F-415C-42D2-9535-0B00749569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C7436-3B4A-4268-8B94-8F8D4D4F363A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3B628-C3A0-4E1F-9C1E-3DD7EE5739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DCDCBE-0D80-42BA-9358-6BC3170D1745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F5AC1A2-464E-403B-AC83-F069B10470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857375"/>
            <a:ext cx="9144000" cy="2214563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786190"/>
            <a:ext cx="9144000" cy="2286015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Nabór 6.3.2 _ typ A i C                                                                                                                      Rewitalizacja zdegradowanych obszarów – ZIT WrOF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000" b="1"/>
              <a:t>Kryteria ocena zgodności projektu ze Strategią ZIT WrOF – 50% wszystkich możliwych punktów</a:t>
            </a:r>
            <a:r>
              <a:rPr lang="pl-PL" altLang="pl-PL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857364"/>
          <a:ext cx="8501120" cy="300039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108720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62730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24,5 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5068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19,6 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3519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baseline="0" dirty="0" smtClean="0">
                          <a:effectLst/>
                          <a:latin typeface="+mn-lt"/>
                        </a:rPr>
                        <a:t>4,9 </a:t>
                      </a:r>
                      <a:r>
                        <a:rPr lang="pl-PL" sz="1800" b="1" dirty="0" smtClean="0">
                          <a:effectLst/>
                          <a:latin typeface="+mn-lt"/>
                        </a:rPr>
                        <a:t>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50" y="5357813"/>
            <a:ext cx="8501063" cy="120015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Projekt musi otrzymać min</a:t>
            </a: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.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7,35 </a:t>
            </a: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pkt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.  (tj. 15% możliwej do uzyskania oceny maksymalnej)- </a:t>
            </a:r>
            <a:r>
              <a:rPr lang="pl-PL" sz="1600" dirty="0">
                <a:solidFill>
                  <a:schemeClr val="bg1"/>
                </a:solidFill>
              </a:rPr>
              <a:t>niespełnienie kryterium oznacza odrzucenia wniosku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500" y="1143000"/>
            <a:ext cx="8215313" cy="296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000" b="1" u="sng" dirty="0"/>
              <a:t>Kryterium 1: </a:t>
            </a:r>
            <a:r>
              <a:rPr lang="pl-PL" sz="2000" b="1" u="sng" kern="50" dirty="0">
                <a:solidFill>
                  <a:prstClr val="black"/>
                </a:solidFill>
              </a:rPr>
              <a:t>Wpływ projektu na realizację Strategii ZIT </a:t>
            </a:r>
            <a:r>
              <a:rPr lang="pl-PL" sz="2000" b="1" u="sng" kern="50" dirty="0" err="1">
                <a:solidFill>
                  <a:prstClr val="black"/>
                </a:solidFill>
              </a:rPr>
              <a:t>WrOF</a:t>
            </a:r>
            <a:endParaRPr lang="pl-PL" sz="2000" b="1" u="sng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63" y="2143125"/>
            <a:ext cx="8215312" cy="18161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sprawdzana będzie </a:t>
            </a:r>
            <a:r>
              <a:rPr lang="pl-PL" sz="1600" b="1" dirty="0">
                <a:solidFill>
                  <a:srgbClr val="FFC000"/>
                </a:solidFill>
              </a:rPr>
              <a:t>zbieżność zapisów </a:t>
            </a:r>
            <a:r>
              <a:rPr lang="pl-PL" sz="1600" dirty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>
                <a:solidFill>
                  <a:schemeClr val="bg1"/>
                </a:solidFill>
              </a:rPr>
              <a:t>WrOF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weryfikowany będzie </a:t>
            </a:r>
            <a:r>
              <a:rPr lang="pl-PL" sz="1600" b="1" dirty="0">
                <a:solidFill>
                  <a:srgbClr val="FFC000"/>
                </a:solidFill>
              </a:rPr>
              <a:t>faktyczny wpływ zaproponowanych działań </a:t>
            </a:r>
            <a:r>
              <a:rPr lang="pl-PL" sz="1600" dirty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>
                <a:solidFill>
                  <a:schemeClr val="bg1"/>
                </a:solidFill>
              </a:rPr>
              <a:t>WrOF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ocena na podstawie </a:t>
            </a:r>
            <a:r>
              <a:rPr lang="pl-PL" sz="1600" b="1" dirty="0">
                <a:solidFill>
                  <a:srgbClr val="FFC000"/>
                </a:solidFill>
              </a:rPr>
              <a:t>9</a:t>
            </a:r>
            <a:r>
              <a:rPr lang="pl-PL" sz="1600" b="1" dirty="0" smtClean="0">
                <a:solidFill>
                  <a:srgbClr val="FFC000"/>
                </a:solidFill>
              </a:rPr>
              <a:t> </a:t>
            </a:r>
            <a:r>
              <a:rPr lang="pl-PL" sz="1600" b="1" dirty="0" err="1">
                <a:solidFill>
                  <a:srgbClr val="FFC000"/>
                </a:solidFill>
              </a:rPr>
              <a:t>podkryteriów</a:t>
            </a:r>
            <a:r>
              <a:rPr lang="pl-PL" sz="1600" b="1" dirty="0">
                <a:solidFill>
                  <a:srgbClr val="FFC000"/>
                </a:solidFill>
              </a:rPr>
              <a:t> szczegółowych.</a:t>
            </a:r>
          </a:p>
          <a:p>
            <a:pPr marL="177800" indent="-177800" algn="just"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63" y="4429125"/>
            <a:ext cx="8215312" cy="1087438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ts val="1000"/>
              </a:spcBef>
              <a:defRPr/>
            </a:pPr>
            <a:r>
              <a:rPr lang="pl-PL" sz="1600" b="1" dirty="0">
                <a:solidFill>
                  <a:schemeClr val="bg1"/>
                </a:solidFill>
              </a:rPr>
              <a:t>Ocena wpływu projektu na realizację  Strategii ZIT </a:t>
            </a:r>
            <a:r>
              <a:rPr lang="pl-PL" sz="1600" b="1" dirty="0" err="1">
                <a:solidFill>
                  <a:schemeClr val="bg1"/>
                </a:solidFill>
              </a:rPr>
              <a:t>WrOF</a:t>
            </a:r>
            <a:r>
              <a:rPr lang="pl-PL" sz="1600" b="1" dirty="0">
                <a:solidFill>
                  <a:schemeClr val="bg1"/>
                </a:solidFill>
              </a:rPr>
              <a:t>:</a:t>
            </a: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ma charakter </a:t>
            </a:r>
            <a:r>
              <a:rPr lang="pl-PL" sz="1600" b="1" dirty="0">
                <a:solidFill>
                  <a:schemeClr val="bg1"/>
                </a:solidFill>
              </a:rPr>
              <a:t>opisowy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będzie zawierała </a:t>
            </a:r>
            <a:r>
              <a:rPr lang="pl-PL" sz="1600" b="1" dirty="0">
                <a:solidFill>
                  <a:schemeClr val="bg1"/>
                </a:solidFill>
                <a:cs typeface="Times New Roman" pitchFamily="18" charset="0"/>
              </a:rPr>
              <a:t>szczegółowe uzasadnienie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500" y="1000125"/>
            <a:ext cx="8215313" cy="296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000" b="1" u="sng" dirty="0"/>
              <a:t>Kryterium 1: </a:t>
            </a:r>
            <a:r>
              <a:rPr lang="pl-PL" sz="2000" b="1" u="sng" kern="50" dirty="0">
                <a:solidFill>
                  <a:prstClr val="black"/>
                </a:solidFill>
              </a:rPr>
              <a:t>Wpływ projektu na realizację Strategii ZIT </a:t>
            </a:r>
            <a:r>
              <a:rPr lang="pl-PL" sz="2000" b="1" u="sng" kern="50" dirty="0" err="1">
                <a:solidFill>
                  <a:prstClr val="black"/>
                </a:solidFill>
              </a:rPr>
              <a:t>WrOF</a:t>
            </a:r>
            <a:r>
              <a:rPr lang="pl-PL" sz="2000" b="1" u="sng" kern="50" dirty="0">
                <a:solidFill>
                  <a:prstClr val="black"/>
                </a:solidFill>
              </a:rPr>
              <a:t> – c.d.</a:t>
            </a:r>
            <a:endParaRPr lang="pl-PL" sz="2000" b="1" u="sng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500174"/>
          <a:ext cx="8572560" cy="4643470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3286148"/>
                <a:gridCol w="5286412"/>
              </a:tblGrid>
              <a:tr h="9933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430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1.1  Minimalizacja problemu wiodącego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przyczynia się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- 0  pkt.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przyczynia się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WrOF  -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pkt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0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1.2 Minimalizacja problemu/ów dodatkowego/</a:t>
                      </a:r>
                      <a:r>
                        <a:rPr lang="pl-PL" sz="1400" b="1" dirty="0" err="1" smtClean="0">
                          <a:solidFill>
                            <a:schemeClr val="tx1"/>
                          </a:solidFill>
                        </a:rPr>
                        <a:t>ych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przyczynia się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problemu dodatkowego wskazanego w Strategii ZIT WrOF  - 0 pkt.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przyczynia się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problemu dodatkowego wskazanego w Strategii ZIT WrOF  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pkt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08509">
                <a:tc>
                  <a:txBody>
                    <a:bodyPr/>
                    <a:lstStyle/>
                    <a:p>
                      <a:pPr algn="l"/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artnerstwo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nie jest realizowany w partnerstwie – 0 pkt.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projekt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jest realizowany w partnerstwie –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500" y="1000125"/>
            <a:ext cx="8215313" cy="296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000" b="1" u="sng" dirty="0"/>
              <a:t>Kryterium 1: </a:t>
            </a:r>
            <a:r>
              <a:rPr lang="pl-PL" sz="2000" b="1" u="sng" kern="50" dirty="0">
                <a:solidFill>
                  <a:prstClr val="black"/>
                </a:solidFill>
              </a:rPr>
              <a:t>Wpływ projektu na realizację Strategii ZIT </a:t>
            </a:r>
            <a:r>
              <a:rPr lang="pl-PL" sz="2000" b="1" u="sng" kern="50" dirty="0" err="1">
                <a:solidFill>
                  <a:prstClr val="black"/>
                </a:solidFill>
              </a:rPr>
              <a:t>WrOF</a:t>
            </a:r>
            <a:r>
              <a:rPr lang="pl-PL" sz="2000" b="1" u="sng" kern="50" dirty="0">
                <a:solidFill>
                  <a:prstClr val="black"/>
                </a:solidFill>
              </a:rPr>
              <a:t> – c.d.</a:t>
            </a:r>
            <a:endParaRPr lang="pl-PL" sz="2000" b="1" u="sng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85720" y="1357299"/>
          <a:ext cx="8572560" cy="5146048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1500198"/>
                <a:gridCol w="7072362"/>
              </a:tblGrid>
              <a:tr h="825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89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1.4 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Zgodność 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l-PL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z  wykazem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zabytków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budynki/obiekty </a:t>
                      </a:r>
                      <a:r>
                        <a:rPr lang="pl-PL" sz="1200" dirty="0">
                          <a:latin typeface="Calibri"/>
                          <a:ea typeface="Times New Roman"/>
                          <a:cs typeface="Tahoma"/>
                        </a:rPr>
                        <a:t>ewentualnie wraz z otoczeniem* lub otoczenie indywidualnie </a:t>
                      </a: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 nie wpisane do ewidencji lub do rejestru zabytków i nie znajdujące się w obszarze historycznego układu urbanistycznego wpisanego do rejestru zabytków i/ lub historycznego zespołu budowlanego wpisanego do rejestru zabytków:     </a:t>
                      </a: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0 pkt.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budynki//</a:t>
                      </a:r>
                      <a:r>
                        <a:rPr lang="pl-PL" sz="1200" dirty="0">
                          <a:latin typeface="Calibri"/>
                          <a:ea typeface="Times New Roman"/>
                          <a:cs typeface="Tahoma"/>
                        </a:rPr>
                        <a:t>obiekty ewentualnie wraz z otoczeniem* lub otoczenie indywidualnie </a:t>
                      </a: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 nie wpisane do ewidencji lub do rejestru zabytków znajdujące się w obszarze historycznego układu urbanistycznego wpisanego do rejestru zabytków i/ lub historycznego zespołu budowlanego wpisanego do rejestru zabytków: </a:t>
                      </a: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0,5 pkt.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budynki//</a:t>
                      </a:r>
                      <a:r>
                        <a:rPr lang="pl-PL" sz="1200" dirty="0">
                          <a:latin typeface="Calibri"/>
                          <a:ea typeface="Times New Roman"/>
                          <a:cs typeface="Tahoma"/>
                        </a:rPr>
                        <a:t>obiekty zabytkowe, ewentualnie wraz z otoczeniem* lub otoczenie indywidualnie, </a:t>
                      </a: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wpisane do ewidencji zabytków nie znajdujące się w obszarze historycznego układu urbanistycznego wpisanego do rejestru zabytków i/ lub historycznego zespołu budowlanego wpisanego do rejestru zabytków:   </a:t>
                      </a: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 pkt.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budynki/</a:t>
                      </a:r>
                      <a:r>
                        <a:rPr lang="pl-PL" sz="1200" dirty="0">
                          <a:latin typeface="Calibri"/>
                          <a:ea typeface="Times New Roman"/>
                          <a:cs typeface="Tahoma"/>
                        </a:rPr>
                        <a:t>obiekty zabytkowe, ewentualnie wraz z otoczeniem* lub otoczenie indywidualnie, </a:t>
                      </a: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wpisane do ewidencji zabytków znajdujące się w obszarze historycznego układu urbanistycznego wpisanego do rejestru zabytków i/ lub historycznego zespołu budowlanego wpisanego do rejestru zabytków:   </a:t>
                      </a: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1,5 pkt.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budynki/</a:t>
                      </a:r>
                      <a:r>
                        <a:rPr lang="pl-PL" sz="1200" dirty="0">
                          <a:latin typeface="Calibri"/>
                          <a:ea typeface="Times New Roman"/>
                          <a:cs typeface="Tahoma"/>
                        </a:rPr>
                        <a:t>obiekty zabytkowe, ewentualnie wraz z otoczeniem*, lub otoczenie wpisane indywidualnie </a:t>
                      </a: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do rejestru zabytków lub budynki posiadające elementy zabytkowe wpisane do rejestru zabytków:   </a:t>
                      </a: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2 pkt</a:t>
                      </a:r>
                      <a:r>
                        <a:rPr lang="pl-PL" sz="1200" b="1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pl-PL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*Otoczenie zabytku (Art. 3 </a:t>
                      </a:r>
                      <a:r>
                        <a:rPr lang="pl-PL" sz="1200" dirty="0" err="1" smtClean="0">
                          <a:latin typeface="+mn-lt"/>
                          <a:ea typeface="Calibri"/>
                          <a:cs typeface="Times New Roman"/>
                        </a:rPr>
                        <a:t>pkt</a:t>
                      </a: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 15 Ustawy o Ochronie Zabytków) - teren wokół lub przy zabytku wyznaczony w decyzji o wpisie tego terenu do rejestru zabytków  w celu ochrony wartości widokowych zabytku oraz jego ochrony przed </a:t>
                      </a:r>
                      <a:r>
                        <a:rPr lang="pl-PL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szkodliwym oddziaływaniem czynników zewnętrznych.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500" y="1000125"/>
            <a:ext cx="8215313" cy="296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000" b="1" u="sng" dirty="0"/>
              <a:t>Kryterium 1: </a:t>
            </a:r>
            <a:r>
              <a:rPr lang="pl-PL" sz="2000" b="1" u="sng" kern="50" dirty="0">
                <a:solidFill>
                  <a:prstClr val="black"/>
                </a:solidFill>
              </a:rPr>
              <a:t>Wpływ projektu na realizację Strategii ZIT </a:t>
            </a:r>
            <a:r>
              <a:rPr lang="pl-PL" sz="2000" b="1" u="sng" kern="50" dirty="0" err="1">
                <a:solidFill>
                  <a:prstClr val="black"/>
                </a:solidFill>
              </a:rPr>
              <a:t>WrOF</a:t>
            </a:r>
            <a:r>
              <a:rPr lang="pl-PL" sz="2000" b="1" u="sng" kern="50" dirty="0">
                <a:solidFill>
                  <a:prstClr val="black"/>
                </a:solidFill>
              </a:rPr>
              <a:t> – c.d.</a:t>
            </a:r>
            <a:endParaRPr lang="pl-PL" sz="2000" b="1" u="sng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428736"/>
          <a:ext cx="8572560" cy="4991614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571768"/>
                <a:gridCol w="6000792"/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1.5  Stan techniczny  budynków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stopień zużycia budynku nie przekracza 40%:    0 pkt.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stopień zużycia technicznego  budynku w przedziale od 40% do 60% włącznie: 1 pkt.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</a:rPr>
                        <a:t>   s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topień zużycia technicznego budynku powyżej 60%: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  2 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1.6  Wiek zabudowy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budynki powstałe po roku 1945:                   0  pkt.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budynki powstałe w latach 1914 - 1945:     0,5  pkt.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budynki powstałe przed rokiem 1914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        1 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37838"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 Zagospodarowanie przestrzeni obszarów zdegradowanych 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projekt </a:t>
                      </a:r>
                      <a:r>
                        <a:rPr lang="pl-PL" sz="1400" b="1" dirty="0">
                          <a:latin typeface="Calibri"/>
                          <a:ea typeface="Times New Roman"/>
                          <a:cs typeface="Times New Roman"/>
                        </a:rPr>
                        <a:t>nie przyczynia się </a:t>
                      </a: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do poprawy zagospodarowania przestrzeni obszarów zdegradowanych</a:t>
                      </a:r>
                      <a:r>
                        <a:rPr lang="pl-PL" sz="1400" dirty="0">
                          <a:latin typeface="Calibri"/>
                          <a:ea typeface="Times New Roman"/>
                          <a:cs typeface="Arial"/>
                        </a:rPr>
                        <a:t>:  </a:t>
                      </a:r>
                      <a:r>
                        <a:rPr lang="pl-PL" sz="1400" b="0" dirty="0">
                          <a:latin typeface="Calibri"/>
                          <a:ea typeface="Times New Roman"/>
                          <a:cs typeface="Arial"/>
                        </a:rPr>
                        <a:t>0 pkt.</a:t>
                      </a:r>
                      <a:endParaRPr lang="pl-PL" sz="1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projekt </a:t>
                      </a:r>
                      <a:r>
                        <a:rPr lang="pl-PL" sz="1400" b="1" dirty="0">
                          <a:latin typeface="Calibri"/>
                          <a:ea typeface="Times New Roman"/>
                          <a:cs typeface="Times New Roman"/>
                        </a:rPr>
                        <a:t>przyczynia się </a:t>
                      </a: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do poprawy zagospodarowania przestrzeni obszarów zdegradowanych</a:t>
                      </a:r>
                      <a:r>
                        <a:rPr lang="pl-PL" sz="1400" dirty="0">
                          <a:latin typeface="Calibri"/>
                          <a:ea typeface="Times New Roman"/>
                          <a:cs typeface="Arial"/>
                        </a:rPr>
                        <a:t>:  </a:t>
                      </a:r>
                      <a:r>
                        <a:rPr lang="pl-PL" sz="1400" b="1" dirty="0">
                          <a:latin typeface="Calibri"/>
                          <a:ea typeface="Times New Roman"/>
                          <a:cs typeface="Arial"/>
                        </a:rPr>
                        <a:t>4 pkt.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 Poprawa funkcjonalności dróg lokalnych na obszarach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rewitalizowanych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pl-PL" sz="1400" dirty="0" smtClean="0">
                          <a:latin typeface="+mj-lt"/>
                          <a:ea typeface="Times New Roman"/>
                          <a:cs typeface="Times New Roman"/>
                        </a:rPr>
                        <a:t>projekt </a:t>
                      </a:r>
                      <a:r>
                        <a:rPr lang="pl-PL" sz="1400" b="1" dirty="0">
                          <a:latin typeface="+mj-lt"/>
                          <a:ea typeface="Times New Roman"/>
                          <a:cs typeface="Times New Roman"/>
                        </a:rPr>
                        <a:t>nie przyczynia się </a:t>
                      </a:r>
                      <a:r>
                        <a:rPr lang="pl-PL" sz="1400" dirty="0">
                          <a:latin typeface="+mj-lt"/>
                          <a:ea typeface="Times New Roman"/>
                          <a:cs typeface="Times New Roman"/>
                        </a:rPr>
                        <a:t>do poprawy funkcjonalności dróg  lokalnych  obszarów </a:t>
                      </a:r>
                      <a:r>
                        <a:rPr lang="pl-PL" sz="1400" dirty="0" err="1">
                          <a:latin typeface="+mj-lt"/>
                          <a:ea typeface="Times New Roman"/>
                          <a:cs typeface="Times New Roman"/>
                        </a:rPr>
                        <a:t>rewitalizowanych</a:t>
                      </a:r>
                      <a:r>
                        <a:rPr lang="pl-PL" sz="1400" dirty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400" b="0" dirty="0">
                          <a:latin typeface="+mj-lt"/>
                          <a:ea typeface="Times New Roman"/>
                          <a:cs typeface="Arial"/>
                        </a:rPr>
                        <a:t>:  0 pkt</a:t>
                      </a:r>
                      <a:r>
                        <a:rPr lang="pl-PL" sz="1400" b="0" dirty="0" smtClean="0">
                          <a:latin typeface="+mj-lt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 marL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przyczynia się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do poprawy funkcjonalności dróg  lokalnych  obszarów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rewitalizowanych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: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pkt.</a:t>
                      </a:r>
                      <a:endParaRPr lang="pl-PL" sz="1400" b="1" dirty="0" smtClean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89535" marR="895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 Poprawa bezpieczeństwa na obszarach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rewitalizowanych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Projekt nie przyczynia się do poprawy bezpieczeństwa</a:t>
                      </a:r>
                      <a:r>
                        <a:rPr lang="pl-PL" sz="1400" b="0" dirty="0">
                          <a:latin typeface="Calibri"/>
                          <a:ea typeface="Times New Roman"/>
                          <a:cs typeface="Times New Roman"/>
                        </a:rPr>
                        <a:t>:  </a:t>
                      </a:r>
                      <a:r>
                        <a:rPr lang="pl-PL" sz="1400" b="0" dirty="0">
                          <a:latin typeface="Calibri"/>
                          <a:ea typeface="Times New Roman"/>
                          <a:cs typeface="Arial"/>
                        </a:rPr>
                        <a:t>0 pkt.</a:t>
                      </a:r>
                      <a:endParaRPr lang="pl-PL" sz="14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Projekt przyczynia się do poprawy bezpieczeństwa</a:t>
                      </a:r>
                      <a:r>
                        <a:rPr lang="pl-PL" sz="1400" dirty="0" smtClean="0">
                          <a:latin typeface="Calibri"/>
                          <a:ea typeface="Times New Roman"/>
                          <a:cs typeface="Times New Roman"/>
                        </a:rPr>
                        <a:t>:   </a:t>
                      </a:r>
                      <a:r>
                        <a:rPr lang="pl-PL" sz="1400" b="1" dirty="0" smtClean="0">
                          <a:latin typeface="Calibri"/>
                          <a:ea typeface="Times New Roman"/>
                          <a:cs typeface="Arial"/>
                        </a:rPr>
                        <a:t>1 </a:t>
                      </a:r>
                      <a:r>
                        <a:rPr lang="pl-PL" sz="1400" b="1" dirty="0">
                          <a:latin typeface="Calibri"/>
                          <a:ea typeface="Times New Roman"/>
                          <a:cs typeface="Arial"/>
                        </a:rPr>
                        <a:t>pkt.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813" y="1000125"/>
            <a:ext cx="7786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000" b="1" u="sng" dirty="0" smtClean="0">
                <a:latin typeface="+mn-lt"/>
              </a:rPr>
              <a:t>Kryterium 2: </a:t>
            </a:r>
            <a:r>
              <a:rPr lang="pl-PL" sz="2000" b="1" u="sng" dirty="0" smtClean="0">
                <a:latin typeface="+mn-lt"/>
              </a:rPr>
              <a:t>Wpływ realizacji projektu na realizację wartości docelowej wskaźników monitoringu realizacji celów Strategii ZIT </a:t>
            </a:r>
            <a:r>
              <a:rPr lang="pl-PL" sz="2000" b="1" u="sng" dirty="0" err="1" smtClean="0">
                <a:latin typeface="+mn-lt"/>
              </a:rPr>
              <a:t>WrOF</a:t>
            </a:r>
            <a:endParaRPr lang="pl-PL" altLang="pl-PL" sz="2000" u="sng" dirty="0" smtClean="0">
              <a:latin typeface="+mn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14283" y="1714489"/>
          <a:ext cx="8715435" cy="4829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4445"/>
                <a:gridCol w="1357321"/>
                <a:gridCol w="1214445"/>
                <a:gridCol w="1285884"/>
                <a:gridCol w="1285884"/>
                <a:gridCol w="1214445"/>
                <a:gridCol w="1143011"/>
              </a:tblGrid>
              <a:tr h="124316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Wyszczególnienie</a:t>
                      </a:r>
                      <a:endParaRPr lang="pl-PL" sz="12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Arial"/>
                        </a:rPr>
                        <a:t>Liczba wspartych obiektów infrastruktury zlokalizowanych na </a:t>
                      </a:r>
                      <a:r>
                        <a:rPr lang="pl-PL" sz="1200" b="1" dirty="0" err="1">
                          <a:latin typeface="Calibri"/>
                          <a:ea typeface="Times New Roman"/>
                          <a:cs typeface="Arial"/>
                        </a:rPr>
                        <a:t>rewitalizowanych</a:t>
                      </a:r>
                      <a:r>
                        <a:rPr lang="pl-PL" sz="1200" b="1" dirty="0">
                          <a:latin typeface="Calibri"/>
                          <a:ea typeface="Times New Roman"/>
                          <a:cs typeface="Arial"/>
                        </a:rPr>
                        <a:t> obszarach [szt.]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Arial"/>
                        </a:rPr>
                        <a:t>Powierzchnia obszarów objętych rewitalizacją [ha]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Arial"/>
                        </a:rPr>
                        <a:t>Długość przebudowanych dróg powiatowych [km]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err="1" smtClean="0">
                          <a:latin typeface="Calibri"/>
                          <a:ea typeface="Times New Roman"/>
                          <a:cs typeface="Arial"/>
                        </a:rPr>
                        <a:t>Dłgość</a:t>
                      </a:r>
                      <a:r>
                        <a:rPr lang="pl-PL" sz="1200" b="1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200" b="1" dirty="0">
                          <a:latin typeface="Calibri"/>
                          <a:ea typeface="Times New Roman"/>
                          <a:cs typeface="Arial"/>
                        </a:rPr>
                        <a:t>przebudowanych dróg gminnych [km]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Arial"/>
                        </a:rPr>
                        <a:t>Długość wybudowanych dróg powiatowych [km]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Arial"/>
                        </a:rPr>
                        <a:t>Długość wybudowanych dróg gminnych [km]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 smtClean="0">
                          <a:effectLst/>
                        </a:rPr>
                        <a:t>0 pkt. </a:t>
                      </a:r>
                      <a:r>
                        <a:rPr lang="pl-PL" sz="1200" kern="50" baseline="0" dirty="0" smtClean="0">
                          <a:effectLst/>
                        </a:rPr>
                        <a:t> </a:t>
                      </a:r>
                      <a:r>
                        <a:rPr lang="pl-PL" sz="1200" kern="50" dirty="0" smtClean="0">
                          <a:effectLst/>
                        </a:rPr>
                        <a:t>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do 0,15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do 0,25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do 0,25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do 0,5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do 0,5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5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25% </a:t>
                      </a:r>
                      <a:r>
                        <a:rPr lang="pl-PL" sz="1200" kern="50" dirty="0" smtClean="0">
                          <a:effectLst/>
                        </a:rPr>
                        <a:t>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Nie dotyczy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0,15 do 0,3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0,25 do 0,5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0,25 do 0,5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0,5 do 1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0,5 do 1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5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50%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0,3 do 0,5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0,5 do 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0,5 do 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1 do 2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1 do 2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5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100%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2 i więcej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0,5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1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1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2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Arial"/>
                        </a:rPr>
                        <a:t>powyżej 2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98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>
                          <a:latin typeface="Calibri"/>
                          <a:ea typeface="Times New Roman"/>
                          <a:cs typeface="Arial"/>
                        </a:rPr>
                        <a:t>35 %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>
                          <a:latin typeface="Calibri"/>
                          <a:ea typeface="Times New Roman"/>
                          <a:cs typeface="Arial"/>
                        </a:rPr>
                        <a:t>35 %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>
                          <a:latin typeface="Calibri"/>
                          <a:ea typeface="Times New Roman"/>
                          <a:cs typeface="Arial"/>
                        </a:rPr>
                        <a:t>10 %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>
                          <a:latin typeface="Calibri"/>
                          <a:ea typeface="Times New Roman"/>
                          <a:cs typeface="Arial"/>
                        </a:rPr>
                        <a:t>10 %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>
                          <a:latin typeface="Calibri"/>
                          <a:ea typeface="Times New Roman"/>
                          <a:cs typeface="Arial"/>
                        </a:rPr>
                        <a:t>5 %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>
                          <a:latin typeface="Calibri"/>
                          <a:ea typeface="Times New Roman"/>
                          <a:cs typeface="Arial"/>
                        </a:rPr>
                        <a:t>5 %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31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Ocena:</a:t>
                      </a:r>
                      <a:endParaRPr lang="pl-PL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(max </a:t>
                      </a:r>
                      <a:r>
                        <a:rPr lang="pl-PL" sz="1200" kern="50" dirty="0" smtClean="0">
                          <a:effectLst/>
                        </a:rPr>
                        <a:t>19,6  </a:t>
                      </a:r>
                      <a:r>
                        <a:rPr lang="pl-PL" sz="1200" kern="50" dirty="0">
                          <a:effectLst/>
                        </a:rPr>
                        <a:t>pkt. – 100</a:t>
                      </a:r>
                      <a:r>
                        <a:rPr lang="pl-PL" sz="1200" kern="50" dirty="0" smtClean="0">
                          <a:effectLst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Times New Roman"/>
                          <a:cs typeface="Arial"/>
                        </a:rPr>
                        <a:t>6,8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Calibri"/>
                          <a:ea typeface="Times New Roman"/>
                          <a:cs typeface="Arial"/>
                        </a:rPr>
                        <a:t>6,8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38" y="928688"/>
            <a:ext cx="752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000" b="1" u="sng" dirty="0" smtClean="0">
                <a:latin typeface="+mj-lt"/>
              </a:rPr>
              <a:t>Kryterium 3: </a:t>
            </a:r>
            <a:r>
              <a:rPr lang="pl-PL" sz="2000" b="1" u="sng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85750" y="3786188"/>
            <a:ext cx="8643938" cy="266223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u="sng" dirty="0">
                <a:solidFill>
                  <a:srgbClr val="FFC000"/>
                </a:solidFill>
              </a:rPr>
              <a:t>czy we wniosku o dofinansowanie zostały wskazane projekty, które są powiązane </a:t>
            </a:r>
            <a:r>
              <a:rPr lang="pl-PL" sz="1600" dirty="0">
                <a:solidFill>
                  <a:schemeClr val="bg1"/>
                </a:solidFill>
              </a:rPr>
              <a:t>ze zgłoszonym projektem i które zostały zrealizowane, bądź są w trakcie realizacji </a:t>
            </a:r>
            <a:r>
              <a:rPr lang="pl-PL" sz="16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na terenie danego ZIT</a:t>
            </a:r>
            <a:r>
              <a:rPr lang="pl-PL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i zostały sfinansowane ze </a:t>
            </a:r>
            <a:r>
              <a:rPr lang="pl-PL" sz="16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środków publicznych zewnętrznych</a:t>
            </a:r>
            <a:r>
              <a:rPr lang="pl-PL" sz="1600" dirty="0">
                <a:solidFill>
                  <a:schemeClr val="bg1"/>
                </a:solidFill>
              </a:rPr>
              <a:t>. </a:t>
            </a:r>
          </a:p>
          <a:p>
            <a:pPr marL="180975" indent="-180975" eaLnBrk="0" hangingPunct="0">
              <a:lnSpc>
                <a:spcPct val="150000"/>
              </a:lnSpc>
              <a:defRPr/>
            </a:pPr>
            <a:r>
              <a:rPr lang="pl-PL" sz="1600" b="1" u="sng" dirty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chemeClr val="bg1"/>
                </a:solidFill>
              </a:rPr>
              <a:t>wykorzystaniu </a:t>
            </a:r>
            <a:r>
              <a:rPr lang="pl-PL" sz="1600" b="1" dirty="0">
                <a:solidFill>
                  <a:srgbClr val="FFC000"/>
                </a:solidFill>
              </a:rPr>
              <a:t>efektów realizacji </a:t>
            </a:r>
            <a:r>
              <a:rPr lang="pl-PL" sz="1600" dirty="0">
                <a:solidFill>
                  <a:schemeClr val="bg1"/>
                </a:solidFill>
              </a:rPr>
              <a:t>innego projektu;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chemeClr val="bg1"/>
                </a:solidFill>
              </a:rPr>
              <a:t>wzmocnieniu  </a:t>
            </a:r>
            <a:r>
              <a:rPr lang="pl-PL" sz="1600" b="1" dirty="0">
                <a:solidFill>
                  <a:srgbClr val="FFC000"/>
                </a:solidFill>
              </a:rPr>
              <a:t>trwałości efektów </a:t>
            </a:r>
            <a:r>
              <a:rPr lang="pl-PL" sz="1600" dirty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terytorium, uzależnienia realizacji jednego projektu od przeprowadzenia innego przedsięwzięcia itp.;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28596" y="1428736"/>
          <a:ext cx="8429684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780928"/>
                <a:gridCol w="5648756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1,23  pkt.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jednym</a:t>
                      </a:r>
                      <a:r>
                        <a:rPr lang="pl-PL" sz="1400" u="sng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2,45  pkt.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dwoma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4,9 pkt.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czterema</a:t>
                      </a:r>
                      <a:r>
                        <a:rPr lang="pl-PL" sz="1400" b="1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4,9 </a:t>
                      </a:r>
                      <a:r>
                        <a:rPr lang="pl-PL" sz="1400" kern="50" dirty="0">
                          <a:effectLst/>
                        </a:rPr>
                        <a:t>pkt. – 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813" y="1714500"/>
            <a:ext cx="77597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/>
          </a:p>
          <a:p>
            <a:pPr algn="ctr">
              <a:lnSpc>
                <a:spcPct val="150000"/>
              </a:lnSpc>
            </a:pPr>
            <a:r>
              <a:rPr lang="pl-PL" altLang="pl-PL" sz="4000"/>
              <a:t>Dziękujemy za uwagę</a:t>
            </a:r>
            <a:r>
              <a:rPr lang="pl-PL" altLang="pl-PL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313" y="4786313"/>
            <a:ext cx="842962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b="1" dirty="0"/>
              <a:t>KONTAKT:</a:t>
            </a:r>
            <a:endParaRPr lang="pl-PL" sz="1600" dirty="0"/>
          </a:p>
          <a:p>
            <a:pPr eaLnBrk="0" hangingPunct="0">
              <a:defRPr/>
            </a:pPr>
            <a:r>
              <a:rPr lang="pl-PL" sz="1600" dirty="0"/>
              <a:t>Wydział Zarządzania Funduszami UMW / ZIT </a:t>
            </a:r>
            <a:r>
              <a:rPr lang="pl-PL" sz="1600" dirty="0" err="1"/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Świdnicka 53</a:t>
            </a:r>
            <a:br>
              <a:rPr lang="pl-PL" sz="1600" dirty="0"/>
            </a:br>
            <a:r>
              <a:rPr lang="pl-PL" sz="1600" dirty="0"/>
              <a:t>50-030 Wrocław</a:t>
            </a:r>
            <a:br>
              <a:rPr lang="pl-PL" sz="1600" dirty="0"/>
            </a:br>
            <a:r>
              <a:rPr lang="pl-PL" sz="1600" dirty="0"/>
              <a:t>tel.  +48 71 777 </a:t>
            </a:r>
            <a:r>
              <a:rPr lang="pl-PL" sz="1600" dirty="0" smtClean="0"/>
              <a:t>87 50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sz="1600" dirty="0" err="1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 eaLnBrk="0" hangingPunct="0">
              <a:defRPr/>
            </a:pPr>
            <a:r>
              <a:rPr lang="pl-PL" sz="1600" b="1" dirty="0" err="1"/>
              <a:t>www.zitwrof.pl</a:t>
            </a:r>
            <a:endParaRPr lang="pl-PL" sz="1600" b="1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067175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500" y="1285875"/>
            <a:ext cx="7989888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3200" b="1">
                <a:solidFill>
                  <a:srgbClr val="444444"/>
                </a:solidFill>
              </a:rPr>
              <a:t>Zintegrowane Inwestycje Terytorialne (ZIT) </a:t>
            </a:r>
          </a:p>
          <a:p>
            <a:pPr algn="ctr">
              <a:lnSpc>
                <a:spcPct val="150000"/>
              </a:lnSpc>
            </a:pPr>
            <a:endParaRPr lang="pl-PL" altLang="pl-PL" b="1">
              <a:solidFill>
                <a:srgbClr val="44444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altLang="pl-PL"/>
              <a:t>To narzędzie wspierające wdrażanie strategii terytorialnych z wykorzystaniem możliwości finansowych, jakie dają Fundusze Europejskie w okresie 2014–2020</a:t>
            </a:r>
            <a:r>
              <a:rPr lang="pl-PL" altLang="pl-PL">
                <a:solidFill>
                  <a:srgbClr val="444444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endParaRPr lang="pl-PL" altLang="pl-PL">
              <a:solidFill>
                <a:srgbClr val="444444"/>
              </a:solidFill>
            </a:endParaRPr>
          </a:p>
          <a:p>
            <a:pPr>
              <a:lnSpc>
                <a:spcPct val="150000"/>
              </a:lnSpc>
            </a:pPr>
            <a:r>
              <a:rPr lang="pl-PL" altLang="pl-PL" b="1" u="sng">
                <a:solidFill>
                  <a:srgbClr val="444444"/>
                </a:solidFill>
              </a:rPr>
              <a:t>Celem ZIT jest m.in.: </a:t>
            </a:r>
          </a:p>
          <a:p>
            <a:pPr algn="just">
              <a:lnSpc>
                <a:spcPct val="150000"/>
              </a:lnSpc>
            </a:pPr>
            <a:r>
              <a:rPr lang="pl-PL" altLang="pl-PL">
                <a:solidFill>
                  <a:srgbClr val="444444"/>
                </a:solidFill>
              </a:rPr>
              <a:t>realizacja zintegrowanych projektów odpowiadających w sposób kompleksowy na potrzeby i problemy obszarów metropolitalnych oraz sprzyjanie ich rozwojowi, współpracy i integracji, przede wszystkim tam, gdzie skala problemów związanych z brakiem współpracy i komplementarności działań różnych jednostek administracyjnych jest największa. </a:t>
            </a:r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7"/>
          <p:cNvGrpSpPr>
            <a:grpSpLocks/>
          </p:cNvGrpSpPr>
          <p:nvPr/>
        </p:nvGrpSpPr>
        <p:grpSpPr bwMode="auto">
          <a:xfrm>
            <a:off x="4048125" y="1785938"/>
            <a:ext cx="5095875" cy="4500562"/>
            <a:chOff x="4567098" y="1785926"/>
            <a:chExt cx="4585649" cy="3786214"/>
          </a:xfrm>
        </p:grpSpPr>
        <p:sp>
          <p:nvSpPr>
            <p:cNvPr id="35" name="pole tekstowe 12"/>
            <p:cNvSpPr txBox="1">
              <a:spLocks noChangeArrowheads="1"/>
            </p:cNvSpPr>
            <p:nvPr/>
          </p:nvSpPr>
          <p:spPr bwMode="auto">
            <a:xfrm>
              <a:off x="4932807" y="4797535"/>
              <a:ext cx="3744233" cy="360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pl-PL" altLang="pl-PL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pic>
          <p:nvPicPr>
            <p:cNvPr id="4104" name="Picture 2" descr="D:\Users\umpigu01\Desktop\Przechwytywanie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67098" y="1785926"/>
              <a:ext cx="4585649" cy="3786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pole tekstowe 36"/>
            <p:cNvSpPr txBox="1"/>
            <p:nvPr/>
          </p:nvSpPr>
          <p:spPr>
            <a:xfrm>
              <a:off x="5099948" y="252981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Szczecin</a:t>
              </a:r>
            </a:p>
          </p:txBody>
        </p:sp>
        <p:sp>
          <p:nvSpPr>
            <p:cNvPr id="38" name="pole tekstowe 37"/>
            <p:cNvSpPr txBox="1"/>
            <p:nvPr/>
          </p:nvSpPr>
          <p:spPr>
            <a:xfrm>
              <a:off x="5841366" y="2257366"/>
              <a:ext cx="1369981" cy="21769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Gdańsk – Gdynia - Sopot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8215617" y="2572550"/>
              <a:ext cx="794274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Białystok</a:t>
              </a:r>
            </a:p>
          </p:txBody>
        </p:sp>
        <p:sp>
          <p:nvSpPr>
            <p:cNvPr id="40" name="pole tekstowe 39"/>
            <p:cNvSpPr txBox="1"/>
            <p:nvPr/>
          </p:nvSpPr>
          <p:spPr>
            <a:xfrm>
              <a:off x="7142776" y="2214629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Olsztyn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4699954" y="2910438"/>
              <a:ext cx="891416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Gorzów Wlkp.</a:t>
              </a:r>
            </a:p>
          </p:txBody>
        </p:sp>
        <p:sp>
          <p:nvSpPr>
            <p:cNvPr id="42" name="pole tekstowe 41"/>
            <p:cNvSpPr txBox="1"/>
            <p:nvPr/>
          </p:nvSpPr>
          <p:spPr>
            <a:xfrm>
              <a:off x="5724224" y="3571523"/>
              <a:ext cx="999986" cy="35792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Kalisz – Ostrów Wlkp.</a:t>
              </a:r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5999935" y="3213602"/>
              <a:ext cx="644276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Poznań</a:t>
              </a:r>
            </a:p>
          </p:txBody>
        </p:sp>
        <p:sp>
          <p:nvSpPr>
            <p:cNvPr id="44" name="pole tekstowe 43"/>
            <p:cNvSpPr txBox="1"/>
            <p:nvPr/>
          </p:nvSpPr>
          <p:spPr>
            <a:xfrm>
              <a:off x="4814238" y="3399241"/>
              <a:ext cx="934272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Zielona Góra</a:t>
              </a:r>
            </a:p>
          </p:txBody>
        </p:sp>
        <p:sp>
          <p:nvSpPr>
            <p:cNvPr id="45" name="pole tekstowe 44"/>
            <p:cNvSpPr txBox="1"/>
            <p:nvPr/>
          </p:nvSpPr>
          <p:spPr>
            <a:xfrm>
              <a:off x="7081348" y="357152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Łódź</a:t>
              </a:r>
            </a:p>
          </p:txBody>
        </p:sp>
        <p:sp>
          <p:nvSpPr>
            <p:cNvPr id="46" name="pole tekstowe 45"/>
            <p:cNvSpPr txBox="1"/>
            <p:nvPr/>
          </p:nvSpPr>
          <p:spPr>
            <a:xfrm>
              <a:off x="5857080" y="2572550"/>
              <a:ext cx="1199983" cy="371276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Bydgoszcz - Toruń</a:t>
              </a:r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5157090" y="4431601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Wałbrzych</a:t>
              </a:r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6358501" y="4071009"/>
              <a:ext cx="894273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Częstochowa</a:t>
              </a:r>
            </a:p>
          </p:txBody>
        </p:sp>
        <p:sp>
          <p:nvSpPr>
            <p:cNvPr id="49" name="pole tekstowe 48"/>
            <p:cNvSpPr txBox="1"/>
            <p:nvPr/>
          </p:nvSpPr>
          <p:spPr>
            <a:xfrm>
              <a:off x="7325631" y="3181550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Warszawa</a:t>
              </a:r>
            </a:p>
          </p:txBody>
        </p:sp>
        <p:sp>
          <p:nvSpPr>
            <p:cNvPr id="50" name="pole tekstowe 49"/>
            <p:cNvSpPr txBox="1"/>
            <p:nvPr/>
          </p:nvSpPr>
          <p:spPr>
            <a:xfrm>
              <a:off x="5501370" y="3857325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Wrocław</a:t>
              </a:r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7214204" y="4071009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Kielce</a:t>
              </a:r>
            </a:p>
          </p:txBody>
        </p:sp>
        <p:sp>
          <p:nvSpPr>
            <p:cNvPr id="52" name="pole tekstowe 51"/>
            <p:cNvSpPr txBox="1"/>
            <p:nvPr/>
          </p:nvSpPr>
          <p:spPr>
            <a:xfrm>
              <a:off x="5857080" y="4428930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Opole</a:t>
              </a:r>
            </a:p>
          </p:txBody>
        </p:sp>
        <p:sp>
          <p:nvSpPr>
            <p:cNvPr id="53" name="pole tekstowe 52"/>
            <p:cNvSpPr txBox="1"/>
            <p:nvPr/>
          </p:nvSpPr>
          <p:spPr>
            <a:xfrm>
              <a:off x="6714211" y="4428930"/>
              <a:ext cx="724275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Katowice</a:t>
              </a:r>
            </a:p>
          </p:txBody>
        </p:sp>
        <p:sp>
          <p:nvSpPr>
            <p:cNvPr id="54" name="pole tekstowe 53"/>
            <p:cNvSpPr txBox="1"/>
            <p:nvPr/>
          </p:nvSpPr>
          <p:spPr>
            <a:xfrm>
              <a:off x="7214204" y="471473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Kraków</a:t>
              </a:r>
            </a:p>
          </p:txBody>
        </p:sp>
        <p:sp>
          <p:nvSpPr>
            <p:cNvPr id="55" name="pole tekstowe 54"/>
            <p:cNvSpPr txBox="1"/>
            <p:nvPr/>
          </p:nvSpPr>
          <p:spPr>
            <a:xfrm>
              <a:off x="8215617" y="4071009"/>
              <a:ext cx="641420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Lublin</a:t>
              </a:r>
            </a:p>
          </p:txBody>
        </p:sp>
        <p:sp>
          <p:nvSpPr>
            <p:cNvPr id="56" name="pole tekstowe 55"/>
            <p:cNvSpPr txBox="1"/>
            <p:nvPr/>
          </p:nvSpPr>
          <p:spPr>
            <a:xfrm>
              <a:off x="7714197" y="4857634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Rzeszów</a:t>
              </a:r>
            </a:p>
          </p:txBody>
        </p:sp>
        <p:sp>
          <p:nvSpPr>
            <p:cNvPr id="57" name="pole tekstowe 56"/>
            <p:cNvSpPr txBox="1"/>
            <p:nvPr/>
          </p:nvSpPr>
          <p:spPr>
            <a:xfrm>
              <a:off x="4928522" y="2041011"/>
              <a:ext cx="1499979" cy="452744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Koszalin-Kołobrzeg-Białogard</a:t>
              </a:r>
            </a:p>
          </p:txBody>
        </p:sp>
        <p:sp>
          <p:nvSpPr>
            <p:cNvPr id="58" name="pole tekstowe 57"/>
            <p:cNvSpPr txBox="1"/>
            <p:nvPr/>
          </p:nvSpPr>
          <p:spPr>
            <a:xfrm>
              <a:off x="5999935" y="4714733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Rybnik</a:t>
              </a:r>
            </a:p>
          </p:txBody>
        </p:sp>
        <p:sp>
          <p:nvSpPr>
            <p:cNvPr id="59" name="pole tekstowe 58"/>
            <p:cNvSpPr txBox="1"/>
            <p:nvPr/>
          </p:nvSpPr>
          <p:spPr>
            <a:xfrm>
              <a:off x="5999935" y="5000535"/>
              <a:ext cx="981414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Bielsko - Biała</a:t>
              </a:r>
            </a:p>
          </p:txBody>
        </p:sp>
        <p:sp>
          <p:nvSpPr>
            <p:cNvPr id="60" name="pole tekstowe 59"/>
            <p:cNvSpPr txBox="1"/>
            <p:nvPr/>
          </p:nvSpPr>
          <p:spPr>
            <a:xfrm>
              <a:off x="4757096" y="4050977"/>
              <a:ext cx="1142841" cy="213684"/>
            </a:xfrm>
            <a:prstGeom prst="rect">
              <a:avLst/>
            </a:prstGeom>
            <a:noFill/>
          </p:spPr>
          <p:txBody>
            <a:bodyPr/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Jelenia Góra</a:t>
              </a:r>
            </a:p>
          </p:txBody>
        </p:sp>
      </p:grpSp>
      <p:pic>
        <p:nvPicPr>
          <p:cNvPr id="4099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100" name="Prostokąt 3"/>
          <p:cNvSpPr>
            <a:spLocks noChangeArrowheads="1"/>
          </p:cNvSpPr>
          <p:nvPr/>
        </p:nvSpPr>
        <p:spPr bwMode="auto">
          <a:xfrm>
            <a:off x="0" y="1000125"/>
            <a:ext cx="90011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>
                <a:latin typeface="Aharoni" pitchFamily="2" charset="-79"/>
                <a:cs typeface="Aharoni" pitchFamily="2" charset="-79"/>
              </a:rPr>
              <a:t>Zintegrowane Inwestycje Terytorialne (ZIT) </a:t>
            </a:r>
            <a:r>
              <a:rPr lang="pl-PL" sz="2800" b="1" i="1">
                <a:latin typeface="Aharoni" pitchFamily="2" charset="-79"/>
                <a:cs typeface="Aharoni" pitchFamily="2" charset="-79"/>
              </a:rPr>
              <a:t>w Polsce</a:t>
            </a:r>
            <a:endParaRPr lang="pl-PL" sz="2800" i="1"/>
          </a:p>
          <a:p>
            <a:pPr algn="ctr">
              <a:lnSpc>
                <a:spcPct val="150000"/>
              </a:lnSpc>
            </a:pPr>
            <a:endParaRPr lang="pl-PL" altLang="pl-PL"/>
          </a:p>
        </p:txBody>
      </p:sp>
      <p:sp>
        <p:nvSpPr>
          <p:cNvPr id="4101" name="pole tekstowe 3"/>
          <p:cNvSpPr txBox="1">
            <a:spLocks noChangeArrowheads="1"/>
          </p:cNvSpPr>
          <p:nvPr/>
        </p:nvSpPr>
        <p:spPr bwMode="auto">
          <a:xfrm>
            <a:off x="1214438" y="2786063"/>
            <a:ext cx="307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4102" name="pole tekstowe 5"/>
          <p:cNvSpPr txBox="1">
            <a:spLocks noChangeArrowheads="1"/>
          </p:cNvSpPr>
          <p:nvPr/>
        </p:nvSpPr>
        <p:spPr bwMode="auto">
          <a:xfrm>
            <a:off x="142875" y="2214563"/>
            <a:ext cx="4286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W Polsce ZIT-y realizowane są </a:t>
            </a:r>
            <a:r>
              <a:rPr lang="pl-PL" b="1"/>
              <a:t>na terenie miast wojewódzkich</a:t>
            </a:r>
            <a:r>
              <a:rPr lang="pl-PL"/>
              <a:t> i powiązanych z nimi obszarach funkcjonalnych</a:t>
            </a:r>
          </a:p>
          <a:p>
            <a:pPr marL="269875" indent="-269875" eaLnBrk="0" hangingPunct="0"/>
            <a:endParaRPr lang="pl-PL"/>
          </a:p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Poza ośrodkami wojewódzkimi ZIT-y mogą być realizowane także </a:t>
            </a:r>
            <a:r>
              <a:rPr lang="pl-PL" b="1"/>
              <a:t>na terenie miast  o charakterze regionalnym  i subregionalnym</a:t>
            </a:r>
          </a:p>
          <a:p>
            <a:pPr marL="269875" indent="-269875" eaLnBrk="0" hangingPunct="0"/>
            <a:endParaRPr lang="pl-PL"/>
          </a:p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Ogółem w skład wszystkich ZIT-ów w Polsce wchodzi </a:t>
            </a:r>
            <a:r>
              <a:rPr lang="pl-PL" b="1"/>
              <a:t>350 gmin</a:t>
            </a:r>
          </a:p>
          <a:p>
            <a:pPr marL="269875" indent="-269875" eaLnBrk="0" hangingPunct="0"/>
            <a:endParaRPr lang="pl-PL" b="1"/>
          </a:p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Łączny </a:t>
            </a:r>
            <a:r>
              <a:rPr lang="pl-PL" b="1"/>
              <a:t>budżet ZIT-ów to 3 748 000 000 €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400" b="1">
                <a:latin typeface="Aharoni" pitchFamily="2" charset="-79"/>
                <a:cs typeface="Aharoni" pitchFamily="2" charset="-79"/>
              </a:rPr>
              <a:t>Zintegrowane Inwestycje Terytorialne </a:t>
            </a:r>
            <a:r>
              <a:rPr lang="pl-PL" sz="2400" b="1" i="1">
                <a:latin typeface="Aharoni" pitchFamily="2" charset="-79"/>
                <a:cs typeface="Aharoni" pitchFamily="2" charset="-79"/>
              </a:rPr>
              <a:t>Wrocławskiego Obszaru Funkcjonalnego </a:t>
            </a:r>
            <a:r>
              <a:rPr lang="pl-PL" sz="3200" b="1" i="1">
                <a:latin typeface="Aharoni" pitchFamily="2" charset="-79"/>
                <a:cs typeface="Aharoni" pitchFamily="2" charset="-79"/>
              </a:rPr>
              <a:t>(</a:t>
            </a:r>
            <a:r>
              <a:rPr lang="pl-PL" sz="2400" b="1" i="1">
                <a:latin typeface="Aharoni" pitchFamily="2" charset="-79"/>
                <a:cs typeface="Aharoni" pitchFamily="2" charset="-79"/>
              </a:rPr>
              <a:t>ZIT WrOF</a:t>
            </a:r>
            <a:r>
              <a:rPr lang="pl-PL" sz="3200" b="1" i="1">
                <a:latin typeface="Aharoni" pitchFamily="2" charset="-79"/>
                <a:cs typeface="Aharoni" pitchFamily="2" charset="-79"/>
              </a:rPr>
              <a:t>)</a:t>
            </a:r>
            <a:endParaRPr lang="pl-PL" sz="2400" i="1"/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/>
              <a:t>Budżet ZIT WrOF: 	</a:t>
            </a:r>
            <a:r>
              <a:rPr lang="pl-PL" b="1"/>
              <a:t>291 250 000 €</a:t>
            </a:r>
          </a:p>
          <a:p>
            <a:pPr algn="ctr" eaLnBrk="0" hangingPunct="0"/>
            <a:r>
              <a:rPr lang="pl-PL"/>
              <a:t>(13 % budżetu RPO WD 2014 – 2020)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642938" y="1214438"/>
            <a:ext cx="8001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>
                <a:cs typeface="Aharoni" pitchFamily="2" charset="-79"/>
              </a:rPr>
              <a:t>Zintegrowane Inwestycje Terytorialne Wrocławskiego Obszaru Funkcjonalnego (ZIT WrOF) </a:t>
            </a:r>
            <a:r>
              <a:rPr lang="pl-PL" sz="2400" b="1" i="1">
                <a:cs typeface="Aharoni" pitchFamily="2" charset="-79"/>
              </a:rPr>
              <a:t>- zadania</a:t>
            </a:r>
            <a:endParaRPr lang="pl-PL" sz="2400" i="1"/>
          </a:p>
          <a:p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500063" y="2857500"/>
            <a:ext cx="7929562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w</a:t>
            </a:r>
            <a:r>
              <a:rPr lang="pl-PL" sz="2000" dirty="0"/>
              <a:t> imieniu Gminy Wrocław</a:t>
            </a:r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err="1"/>
              <a:t>Współorganizacja</a:t>
            </a:r>
            <a:r>
              <a:rPr lang="pl-PL" sz="2000" b="1" dirty="0"/>
              <a:t> </a:t>
            </a:r>
            <a:r>
              <a:rPr lang="pl-PL" sz="2000" dirty="0"/>
              <a:t>konkursów  (wspólnie z DIP, DWUP oraz z UMWD)</a:t>
            </a:r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ze Strategią ZIT </a:t>
            </a:r>
            <a:br>
              <a:rPr lang="pl-PL" sz="2000" b="1" dirty="0"/>
            </a:br>
            <a:r>
              <a:rPr lang="pl-PL" sz="2000" b="1" dirty="0"/>
              <a:t>        </a:t>
            </a:r>
            <a:r>
              <a:rPr lang="pl-PL" sz="2000" b="1" dirty="0" err="1"/>
              <a:t>WrOF</a:t>
            </a:r>
            <a:r>
              <a:rPr lang="pl-PL" sz="2000" b="1" dirty="0"/>
              <a:t>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wniosku)</a:t>
            </a:r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zgodności ze Strategią ZIT </a:t>
            </a:r>
            <a:r>
              <a:rPr lang="pl-PL" sz="2000" dirty="0" err="1"/>
              <a:t>WrOF</a:t>
            </a:r>
            <a:r>
              <a:rPr lang="pl-PL" sz="2000" dirty="0"/>
              <a:t> – </a:t>
            </a:r>
            <a:r>
              <a:rPr lang="pl-PL" sz="2000" b="1" dirty="0"/>
              <a:t>50%  oceny całkowitej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zgodności ze Strategią ZIT </a:t>
            </a:r>
            <a:r>
              <a:rPr lang="pl-PL" sz="2000" dirty="0" err="1"/>
              <a:t>WrOF</a:t>
            </a:r>
            <a:endParaRPr lang="pl-PL" sz="200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38" y="1143000"/>
            <a:ext cx="7854950" cy="1338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w ramach ZIT jest </a:t>
            </a:r>
            <a:r>
              <a:rPr lang="pl-PL" b="1" u="sng" dirty="0">
                <a:latin typeface="+mn-lt"/>
              </a:rPr>
              <a:t>Strategia ZIT WrOF.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dirty="0">
                <a:latin typeface="+mj-lt"/>
              </a:rPr>
              <a:t>Cel nadrzędny zdefiniowany w </a:t>
            </a:r>
            <a:r>
              <a:rPr lang="pl-PL" i="1" dirty="0">
                <a:latin typeface="+mj-lt"/>
              </a:rPr>
              <a:t>Strategii ZIT WrOF</a:t>
            </a:r>
            <a:r>
              <a:rPr lang="pl-PL" dirty="0">
                <a:latin typeface="+mj-lt"/>
              </a:rPr>
              <a:t>:</a:t>
            </a:r>
          </a:p>
          <a:p>
            <a:pPr algn="ctr" eaLnBrk="0" hangingPunct="0">
              <a:defRPr/>
            </a:pPr>
            <a:endParaRPr lang="pl-PL" sz="2000" b="1" dirty="0">
              <a:latin typeface="+mj-lt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75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88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63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2032000" y="4597400"/>
            <a:ext cx="428625" cy="763588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8" y="4786313"/>
            <a:ext cx="428625" cy="714375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37350" y="4605338"/>
            <a:ext cx="428625" cy="746125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142875" y="1000125"/>
            <a:ext cx="88582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000" b="1"/>
              <a:t>Umiejscowienie działania 6.1 RPO WD w priorytetach ZIT WrOF</a:t>
            </a:r>
            <a:endParaRPr lang="pl-PL" altLang="pl-PL" sz="200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42844" y="1785926"/>
          <a:ext cx="8715435" cy="4214842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71636"/>
                <a:gridCol w="1500198"/>
                <a:gridCol w="1928826"/>
                <a:gridCol w="1714512"/>
                <a:gridCol w="2000263"/>
              </a:tblGrid>
              <a:tr h="5485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Strategia ZIT WrOF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Regionalny Program Operacyjny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WD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Cel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Priorytet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Oś priorytetowa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Działanie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4120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pl-PL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.</a:t>
                      </a: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 Zintegrowanie społeczne </a:t>
                      </a: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WrOF</a:t>
                      </a:r>
                      <a:endParaRPr lang="pl-PL" sz="16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3.1. Poprawa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jakości życia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mieszkańców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spójność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społeczna 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terenie </a:t>
                      </a:r>
                      <a:r>
                        <a:rPr lang="pl-PL" sz="1600" b="1" u="none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WrOF</a:t>
                      </a:r>
                      <a:endParaRPr lang="pl-PL" sz="1600" b="1" u="none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3.1.1.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Zwiększenie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konkurencyjności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err="1" smtClean="0">
                          <a:latin typeface="+mn-lt"/>
                          <a:ea typeface="Calibri"/>
                          <a:cs typeface="Calibri"/>
                        </a:rPr>
                        <a:t>WrOF</a:t>
                      </a: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 jako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miejsca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zamieszkania,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pracy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wypoczynku</a:t>
                      </a: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6.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Infrastruktura spójności społecznej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6.3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Rewitalizacja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zdegradowanych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obszarów</a:t>
                      </a:r>
                    </a:p>
                  </a:txBody>
                  <a:tcPr marL="89535" marR="895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38" y="785813"/>
            <a:ext cx="7929562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3200" b="1" u="sng"/>
              <a:t>Alokacja finansowa ZIT WrOF</a:t>
            </a:r>
          </a:p>
          <a:p>
            <a:pPr eaLnBrk="0" hangingPunct="0"/>
            <a:endParaRPr lang="pl-PL" sz="200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1285875"/>
            <a:ext cx="9144000" cy="648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36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/>
              <a:t>RPO WD  - ZIT WrOF: </a:t>
            </a:r>
            <a:r>
              <a:rPr lang="pl-PL" sz="3600" b="1" dirty="0"/>
              <a:t>291 250 000  €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6 – Infrastruktura spójności społecznej </a:t>
            </a:r>
            <a:r>
              <a:rPr lang="pl-PL" sz="3200" b="1" dirty="0"/>
              <a:t>25 000 </a:t>
            </a:r>
            <a:r>
              <a:rPr lang="pl-PL" sz="3200" b="1" dirty="0" err="1"/>
              <a:t>000</a:t>
            </a:r>
            <a:r>
              <a:rPr lang="pl-PL" sz="3200" b="1" dirty="0"/>
              <a:t> </a:t>
            </a:r>
            <a:r>
              <a:rPr lang="pl-PL" sz="3000" b="1" dirty="0"/>
              <a:t>€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err="1" smtClean="0"/>
              <a:t>Poddziałanie</a:t>
            </a:r>
            <a:r>
              <a:rPr lang="pl-PL" sz="2400" dirty="0" smtClean="0"/>
              <a:t> 6.3.2: </a:t>
            </a:r>
            <a:r>
              <a:rPr lang="pl-PL" sz="2400" b="1" dirty="0" smtClean="0"/>
              <a:t>17 500 000 €</a:t>
            </a:r>
            <a:endParaRPr lang="pl-PL" sz="2400" b="1" dirty="0"/>
          </a:p>
          <a:p>
            <a:pPr algn="ctr" eaLnBrk="0" hangingPunct="0">
              <a:lnSpc>
                <a:spcPct val="200000"/>
              </a:lnSpc>
            </a:pPr>
            <a:r>
              <a:rPr lang="pl-PL" sz="2000" u="sng" dirty="0"/>
              <a:t>Nabór </a:t>
            </a:r>
            <a:r>
              <a:rPr lang="pl-PL" sz="2000" u="sng" dirty="0" smtClean="0"/>
              <a:t>nr: RPDS.06.03.02-IZ.00-02-170/16</a:t>
            </a:r>
          </a:p>
          <a:p>
            <a:pPr algn="ctr" eaLnBrk="0" hangingPunct="0">
              <a:lnSpc>
                <a:spcPct val="200000"/>
              </a:lnSpc>
            </a:pPr>
            <a:r>
              <a:rPr lang="pl-PL" sz="2400" b="1" dirty="0" smtClean="0"/>
              <a:t>8 000 </a:t>
            </a:r>
            <a:r>
              <a:rPr lang="pl-PL" sz="2400" b="1" dirty="0" err="1" smtClean="0"/>
              <a:t>000</a:t>
            </a:r>
            <a:r>
              <a:rPr lang="pl-PL" sz="2400" b="1" dirty="0" smtClean="0"/>
              <a:t>  €   (34 748 800 zł)</a:t>
            </a:r>
            <a:endParaRPr lang="pl-PL" sz="2400" b="1" u="sng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150000"/>
              </a:lnSpc>
            </a:pPr>
            <a:endParaRPr lang="pl-PL" u="sng" dirty="0">
              <a:solidFill>
                <a:srgbClr val="FF0000"/>
              </a:solidFill>
            </a:endParaRPr>
          </a:p>
          <a:p>
            <a:pPr eaLnBrk="0" hangingPunct="0"/>
            <a:r>
              <a:rPr lang="pl-PL" sz="4400" dirty="0">
                <a:solidFill>
                  <a:srgbClr val="FF0000"/>
                </a:solidFill>
              </a:rPr>
              <a:t> </a:t>
            </a:r>
          </a:p>
          <a:p>
            <a:pPr eaLnBrk="0" hangingPunct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285750" y="785813"/>
            <a:ext cx="8572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/>
              <a:t>Nabór wniosków w ramach podziałania </a:t>
            </a:r>
            <a:r>
              <a:rPr lang="pl-PL" altLang="pl-PL" sz="2400" b="1" dirty="0" smtClean="0"/>
              <a:t>6.3.2 </a:t>
            </a:r>
            <a:r>
              <a:rPr lang="pl-PL" altLang="pl-PL" sz="2400" b="1" dirty="0"/>
              <a:t>-  </a:t>
            </a:r>
            <a:r>
              <a:rPr lang="pl-PL" sz="2400" b="1" dirty="0"/>
              <a:t>ZIT WrOF:</a:t>
            </a:r>
          </a:p>
          <a:p>
            <a:pPr algn="ctr"/>
            <a:endParaRPr lang="pl-PL" altLang="pl-PL" b="1" dirty="0"/>
          </a:p>
        </p:txBody>
      </p:sp>
      <p:sp>
        <p:nvSpPr>
          <p:cNvPr id="10244" name="pole tekstowe 3"/>
          <p:cNvSpPr txBox="1">
            <a:spLocks noChangeArrowheads="1"/>
          </p:cNvSpPr>
          <p:nvPr/>
        </p:nvSpPr>
        <p:spPr bwMode="auto">
          <a:xfrm>
            <a:off x="285720" y="1357298"/>
            <a:ext cx="871537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l-PL" dirty="0">
                <a:solidFill>
                  <a:srgbClr val="7DB941"/>
                </a:solidFill>
              </a:rPr>
              <a:t> </a:t>
            </a:r>
            <a:r>
              <a:rPr lang="pl-PL" altLang="pl-PL" sz="2000" b="1" u="sng" dirty="0"/>
              <a:t>Wnioskodawcy: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/>
              <a:t> </a:t>
            </a:r>
            <a:r>
              <a:rPr lang="pl-PL" sz="2000" dirty="0" smtClean="0"/>
              <a:t>jednostki samorządu terytorialnego, ich związki i stowarzyszenia; 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jednostki organizacyjne </a:t>
            </a:r>
            <a:r>
              <a:rPr lang="pl-PL" sz="2000" dirty="0" err="1" smtClean="0"/>
              <a:t>jst</a:t>
            </a:r>
            <a:r>
              <a:rPr lang="pl-PL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jednostki sektora finansów publicznych, inne niż wymienione powyżej;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wspólnoty i spółdzielnie mieszkaniowe;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towarzystwa budownictwa społecznego;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organizacje pozarządowe;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kościoły, związki wyznaniowe oraz osoby prawne kościołów i związków wyznaniowych;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instytucje kultury;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LGD;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zakłady lecznictwa uzdrowiskowego;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podmioty lecznicze.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5971</TotalTime>
  <Words>1566</Words>
  <Application>Microsoft Office PowerPoint</Application>
  <PresentationFormat>Pokaz na ekranie (4:3)</PresentationFormat>
  <Paragraphs>286</Paragraphs>
  <Slides>17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 Zintegrowane Inwestycje Terytorialne Wrocławskiego Obszaru Funkcjonalnego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umdadz01</cp:lastModifiedBy>
  <cp:revision>599</cp:revision>
  <dcterms:created xsi:type="dcterms:W3CDTF">2015-04-22T07:48:15Z</dcterms:created>
  <dcterms:modified xsi:type="dcterms:W3CDTF">2016-10-24T12:03:40Z</dcterms:modified>
</cp:coreProperties>
</file>