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 id="2147483684" r:id="rId2"/>
  </p:sldMasterIdLst>
  <p:notesMasterIdLst>
    <p:notesMasterId r:id="rId60"/>
  </p:notesMasterIdLst>
  <p:handoutMasterIdLst>
    <p:handoutMasterId r:id="rId61"/>
  </p:handoutMasterIdLst>
  <p:sldIdLst>
    <p:sldId id="547" r:id="rId3"/>
    <p:sldId id="373" r:id="rId4"/>
    <p:sldId id="541" r:id="rId5"/>
    <p:sldId id="583" r:id="rId6"/>
    <p:sldId id="584" r:id="rId7"/>
    <p:sldId id="585" r:id="rId8"/>
    <p:sldId id="550" r:id="rId9"/>
    <p:sldId id="588" r:id="rId10"/>
    <p:sldId id="551" r:id="rId11"/>
    <p:sldId id="590" r:id="rId12"/>
    <p:sldId id="569" r:id="rId13"/>
    <p:sldId id="591" r:id="rId14"/>
    <p:sldId id="594" r:id="rId15"/>
    <p:sldId id="573" r:id="rId16"/>
    <p:sldId id="575" r:id="rId17"/>
    <p:sldId id="576" r:id="rId18"/>
    <p:sldId id="592" r:id="rId19"/>
    <p:sldId id="593" r:id="rId20"/>
    <p:sldId id="595" r:id="rId21"/>
    <p:sldId id="577" r:id="rId22"/>
    <p:sldId id="580" r:id="rId23"/>
    <p:sldId id="571" r:id="rId24"/>
    <p:sldId id="578" r:id="rId25"/>
    <p:sldId id="581" r:id="rId26"/>
    <p:sldId id="579" r:id="rId27"/>
    <p:sldId id="582" r:id="rId28"/>
    <p:sldId id="572" r:id="rId29"/>
    <p:sldId id="589" r:id="rId30"/>
    <p:sldId id="596" r:id="rId31"/>
    <p:sldId id="597" r:id="rId32"/>
    <p:sldId id="598" r:id="rId33"/>
    <p:sldId id="599" r:id="rId34"/>
    <p:sldId id="600" r:id="rId35"/>
    <p:sldId id="611" r:id="rId36"/>
    <p:sldId id="612" r:id="rId37"/>
    <p:sldId id="613" r:id="rId38"/>
    <p:sldId id="614" r:id="rId39"/>
    <p:sldId id="602" r:id="rId40"/>
    <p:sldId id="601" r:id="rId41"/>
    <p:sldId id="604" r:id="rId42"/>
    <p:sldId id="605" r:id="rId43"/>
    <p:sldId id="523" r:id="rId44"/>
    <p:sldId id="562" r:id="rId45"/>
    <p:sldId id="603" r:id="rId46"/>
    <p:sldId id="606" r:id="rId47"/>
    <p:sldId id="607" r:id="rId48"/>
    <p:sldId id="608" r:id="rId49"/>
    <p:sldId id="609" r:id="rId50"/>
    <p:sldId id="515" r:id="rId51"/>
    <p:sldId id="619" r:id="rId52"/>
    <p:sldId id="618" r:id="rId53"/>
    <p:sldId id="621" r:id="rId54"/>
    <p:sldId id="620" r:id="rId55"/>
    <p:sldId id="622" r:id="rId56"/>
    <p:sldId id="623" r:id="rId57"/>
    <p:sldId id="512" r:id="rId58"/>
    <p:sldId id="518" r:id="rId59"/>
  </p:sldIdLst>
  <p:sldSz cx="9144000" cy="6858000" type="screen4x3"/>
  <p:notesSz cx="6788150" cy="9923463"/>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709" autoAdjust="0"/>
  </p:normalViewPr>
  <p:slideViewPr>
    <p:cSldViewPr>
      <p:cViewPr varScale="1">
        <p:scale>
          <a:sx n="85" d="100"/>
          <a:sy n="85" d="100"/>
        </p:scale>
        <p:origin x="-6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notesViewPr>
    <p:cSldViewPr>
      <p:cViewPr varScale="1">
        <p:scale>
          <a:sx n="81" d="100"/>
          <a:sy n="81" d="100"/>
        </p:scale>
        <p:origin x="-3978" y="-102"/>
      </p:cViewPr>
      <p:guideLst>
        <p:guide orient="horz" pos="3125"/>
        <p:guide pos="2138"/>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2016-10-21</a:t>
            </a:fld>
            <a:endParaRPr lang="pl-PL"/>
          </a:p>
        </p:txBody>
      </p:sp>
      <p:sp>
        <p:nvSpPr>
          <p:cNvPr id="4" name="Symbol zastępczy stopki 3"/>
          <p:cNvSpPr>
            <a:spLocks noGrp="1"/>
          </p:cNvSpPr>
          <p:nvPr>
            <p:ph type="ftr" sz="quarter" idx="2"/>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xmlns=""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2016-10-21</a:t>
            </a:fld>
            <a:endParaRPr lang="pl-PL"/>
          </a:p>
        </p:txBody>
      </p:sp>
      <p:sp>
        <p:nvSpPr>
          <p:cNvPr id="4" name="Symbol zastępczy obrazu slajdu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942" tIns="45971" rIns="91942" bIns="45971" rtlCol="0" anchor="ctr"/>
          <a:lstStyle/>
          <a:p>
            <a:pPr lvl="0"/>
            <a:endParaRPr lang="pl-PL" noProof="0"/>
          </a:p>
        </p:txBody>
      </p:sp>
      <p:sp>
        <p:nvSpPr>
          <p:cNvPr id="5" name="Symbol zastępczy notatek 4"/>
          <p:cNvSpPr>
            <a:spLocks noGrp="1"/>
          </p:cNvSpPr>
          <p:nvPr>
            <p:ph type="body" sz="quarter" idx="3"/>
          </p:nvPr>
        </p:nvSpPr>
        <p:spPr>
          <a:xfrm>
            <a:off x="679132" y="4713645"/>
            <a:ext cx="5429887" cy="4465558"/>
          </a:xfrm>
          <a:prstGeom prst="rect">
            <a:avLst/>
          </a:prstGeom>
        </p:spPr>
        <p:txBody>
          <a:bodyPr vert="horz" lIns="91942" tIns="45971" rIns="91942" bIns="45971"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xmlns=""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10</a:t>
            </a:fld>
            <a:endParaRPr lang="pl-PL" alt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85000" lnSpcReduction="20000"/>
          </a:bodyPr>
          <a:lstStyle/>
          <a:p>
            <a:pPr marL="342900" lvl="0" indent="-342900" algn="just">
              <a:lnSpc>
                <a:spcPct val="150000"/>
              </a:lnSpc>
              <a:spcBef>
                <a:spcPts val="600"/>
              </a:spcBef>
              <a:spcAft>
                <a:spcPts val="600"/>
              </a:spcAft>
              <a:buSzPts val="1100"/>
              <a:buFont typeface="Arial"/>
              <a:buNone/>
              <a:tabLst>
                <a:tab pos="228600" algn="l"/>
              </a:tabLst>
            </a:pPr>
            <a:endParaRPr lang="pl-PL" sz="1200" dirty="0" smtClean="0">
              <a:latin typeface="Arial"/>
              <a:ea typeface="Times New Roman"/>
              <a:cs typeface="Arial"/>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11</a:t>
            </a:fld>
            <a:endParaRPr lang="pl-PL" alt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85000" lnSpcReduction="20000"/>
          </a:bodyPr>
          <a:lstStyle/>
          <a:p>
            <a:pPr>
              <a:spcAft>
                <a:spcPts val="1000"/>
              </a:spcAft>
              <a:defRPr/>
            </a:pPr>
            <a:r>
              <a:rPr lang="pl-PL" sz="1400" b="1" dirty="0" smtClean="0">
                <a:solidFill>
                  <a:srgbClr val="000000"/>
                </a:solidFill>
              </a:rPr>
              <a:t>Dlaczego </a:t>
            </a:r>
            <a:r>
              <a:rPr lang="pl-PL" sz="1400" b="1" dirty="0" err="1" smtClean="0">
                <a:solidFill>
                  <a:srgbClr val="000000"/>
                </a:solidFill>
              </a:rPr>
              <a:t>deinstytucjonalizacja</a:t>
            </a:r>
            <a:r>
              <a:rPr lang="pl-PL" sz="1400" b="1" dirty="0" smtClean="0">
                <a:solidFill>
                  <a:srgbClr val="000000"/>
                </a:solidFill>
              </a:rPr>
              <a:t> usług publicznych jest tak ważna?</a:t>
            </a:r>
          </a:p>
          <a:p>
            <a:pPr marL="342900" indent="-342900">
              <a:spcAft>
                <a:spcPts val="1000"/>
              </a:spcAft>
              <a:buFont typeface="Arial" panose="020B0604020202020204" pitchFamily="34" charset="0"/>
              <a:buChar char="•"/>
              <a:defRPr/>
            </a:pPr>
            <a:r>
              <a:rPr lang="pl-PL" sz="1200" dirty="0" smtClean="0"/>
              <a:t>w sektorze usług społecznych nadal dominują formy instytucjonalne</a:t>
            </a:r>
          </a:p>
          <a:p>
            <a:pPr marL="342900" indent="-342900">
              <a:spcAft>
                <a:spcPts val="1000"/>
              </a:spcAft>
              <a:buFont typeface="Arial" panose="020B0604020202020204" pitchFamily="34" charset="0"/>
              <a:buChar char="•"/>
              <a:defRPr/>
            </a:pPr>
            <a:r>
              <a:rPr lang="pl-PL" sz="1200" dirty="0" smtClean="0"/>
              <a:t>stacjonarne formy opieki długoterminowej </a:t>
            </a:r>
            <a:r>
              <a:rPr lang="pl-PL" sz="1200" b="1" dirty="0" smtClean="0"/>
              <a:t>często nie zapewniają </a:t>
            </a:r>
            <a:r>
              <a:rPr lang="pl-PL" sz="1200" dirty="0" smtClean="0"/>
              <a:t>osobom w nich przebywającym </a:t>
            </a:r>
            <a:r>
              <a:rPr lang="pl-PL" sz="1200" b="1" dirty="0" smtClean="0"/>
              <a:t>prawa do niezależności</a:t>
            </a:r>
            <a:r>
              <a:rPr lang="pl-PL" sz="1200" dirty="0" smtClean="0"/>
              <a:t>, </a:t>
            </a:r>
            <a:r>
              <a:rPr lang="pl-PL" sz="1200" b="1" dirty="0" smtClean="0"/>
              <a:t>ograniczają lub uniemożliwiają udział w życiu społeczności</a:t>
            </a:r>
          </a:p>
          <a:p>
            <a:pPr marL="342900" indent="-342900">
              <a:spcAft>
                <a:spcPts val="1000"/>
              </a:spcAft>
              <a:buFont typeface="Arial" panose="020B0604020202020204" pitchFamily="34" charset="0"/>
              <a:buChar char="•"/>
              <a:defRPr/>
            </a:pPr>
            <a:r>
              <a:rPr lang="pl-PL" sz="1200" dirty="0" smtClean="0">
                <a:solidFill>
                  <a:srgbClr val="000000"/>
                </a:solidFill>
              </a:rPr>
              <a:t>Instytucjonalne formy świadczenia usług  są </a:t>
            </a:r>
            <a:r>
              <a:rPr lang="pl-PL" sz="1200" dirty="0" smtClean="0"/>
              <a:t>rozwiązaniami </a:t>
            </a:r>
            <a:r>
              <a:rPr lang="pl-PL" sz="1200" b="1" dirty="0" smtClean="0"/>
              <a:t>bardziej kosztownymi </a:t>
            </a:r>
            <a:r>
              <a:rPr lang="pl-PL" sz="1200" dirty="0" smtClean="0"/>
              <a:t>niż usługi świadczone na poziomie lokalnych społeczności</a:t>
            </a:r>
            <a:endParaRPr lang="pl-PL" sz="1200" b="1" dirty="0" smtClean="0">
              <a:solidFill>
                <a:srgbClr val="000000"/>
              </a:solidFill>
            </a:endParaRP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12</a:t>
            </a:fld>
            <a:endParaRPr lang="pl-PL" altLang="pl-PL"/>
          </a:p>
        </p:txBody>
      </p:sp>
    </p:spTree>
    <p:extLst>
      <p:ext uri="{BB962C8B-B14F-4D97-AF65-F5344CB8AC3E}">
        <p14:creationId xmlns:p14="http://schemas.microsoft.com/office/powerpoint/2010/main" xmlns="" val="3467872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1" i="0" u="none" strike="noStrike" baseline="0" dirty="0" smtClean="0">
                <a:latin typeface="Times New Roman"/>
              </a:rPr>
              <a:t>Lokalizacja, architektura budynku i organizacja przestrzeni jako czynniki izolacji i wykluczenia jego mieszkańców </a:t>
            </a:r>
            <a:endParaRPr lang="pl-PL" sz="1200" b="0" i="0" u="none" strike="noStrike" kern="1200" baseline="0" dirty="0" smtClean="0">
              <a:solidFill>
                <a:schemeClr val="tx1"/>
              </a:solidFill>
              <a:latin typeface="+mn-lt"/>
              <a:ea typeface="+mn-ea"/>
              <a:cs typeface="+mn-cs"/>
            </a:endParaRPr>
          </a:p>
          <a:p>
            <a:r>
              <a:rPr lang="pl-PL" sz="1200" b="0" i="0" u="none" strike="noStrike" kern="1200" baseline="0" dirty="0" smtClean="0">
                <a:solidFill>
                  <a:schemeClr val="tx1"/>
                </a:solidFill>
                <a:latin typeface="+mn-lt"/>
                <a:ea typeface="+mn-ea"/>
                <a:cs typeface="+mn-cs"/>
              </a:rPr>
              <a:t>Fizycznym zobrazowaniem ograniczania mieszkańców instytucji stacjonarnych jest lokowanie ich na obrzeżach miast lub na terenach o niskiej gęstości zaludnienia. Przybierają one formę zamkniętych, izolowanych obszarów separujących grupy mieszkańców placówki od pozostałych członków społeczności. Są one jak getto, gdy: </a:t>
            </a:r>
          </a:p>
          <a:p>
            <a:r>
              <a:rPr lang="pl-PL" sz="1200" b="0" i="0" u="none" strike="noStrike" kern="1200" baseline="0" dirty="0" smtClean="0">
                <a:solidFill>
                  <a:schemeClr val="tx1"/>
                </a:solidFill>
                <a:latin typeface="+mn-lt"/>
                <a:ea typeface="+mn-ea"/>
                <a:cs typeface="+mn-cs"/>
              </a:rPr>
              <a:t>1. umiejscawia się je z dala od centrum, wyraźnie wydzielając je z przestrzeni miejskiej, </a:t>
            </a:r>
          </a:p>
          <a:p>
            <a:r>
              <a:rPr lang="pl-PL" sz="1200" b="0" i="0" u="none" strike="noStrike" kern="1200" baseline="0" dirty="0" smtClean="0">
                <a:solidFill>
                  <a:schemeClr val="tx1"/>
                </a:solidFill>
                <a:latin typeface="+mn-lt"/>
                <a:ea typeface="+mn-ea"/>
                <a:cs typeface="+mn-cs"/>
              </a:rPr>
              <a:t>2. są ogrodzone wysokim murem lub płotem, </a:t>
            </a:r>
          </a:p>
          <a:p>
            <a:r>
              <a:rPr lang="pl-PL" sz="1200" b="0" i="0" u="none" strike="noStrike" kern="1200" baseline="0" dirty="0" smtClean="0">
                <a:solidFill>
                  <a:schemeClr val="tx1"/>
                </a:solidFill>
                <a:latin typeface="+mn-lt"/>
                <a:ea typeface="+mn-ea"/>
                <a:cs typeface="+mn-cs"/>
              </a:rPr>
              <a:t>3. zamieszkiwane są przez przedstawicieli jednej kategorii społecznej, homogenicznych pod względem statusu społeczno-ekonomicznego, </a:t>
            </a:r>
          </a:p>
          <a:p>
            <a:r>
              <a:rPr lang="pl-PL" sz="1200" b="0" i="0" u="none" strike="noStrike" kern="1200" baseline="0" dirty="0" smtClean="0">
                <a:solidFill>
                  <a:schemeClr val="tx1"/>
                </a:solidFill>
                <a:latin typeface="+mn-lt"/>
                <a:ea typeface="+mn-ea"/>
                <a:cs typeface="+mn-cs"/>
              </a:rPr>
              <a:t>4. przybierają formę enklawy życia społecznego, wyłączając ich mieszkańców z życia społeczności lokalnej i zmuszając do zorganizowania sieci usług w wydzielonej dla nich przestrzeni, </a:t>
            </a:r>
          </a:p>
          <a:p>
            <a:r>
              <a:rPr lang="pl-PL" sz="1200" b="0" i="0" u="none" strike="noStrike" kern="1200" baseline="0" dirty="0" smtClean="0">
                <a:solidFill>
                  <a:schemeClr val="tx1"/>
                </a:solidFill>
                <a:latin typeface="+mn-lt"/>
                <a:ea typeface="+mn-ea"/>
                <a:cs typeface="+mn-cs"/>
              </a:rPr>
              <a:t>5. zarówno mieszkańcy, jak i zewnętrzne otoczenie mają poczucie odrębności społecznej i świadomościowej, </a:t>
            </a:r>
          </a:p>
          <a:p>
            <a:r>
              <a:rPr lang="pl-PL" sz="1200" b="0" i="0" u="none" strike="noStrike" kern="1200" baseline="0" dirty="0" smtClean="0">
                <a:solidFill>
                  <a:schemeClr val="tx1"/>
                </a:solidFill>
                <a:latin typeface="+mn-lt"/>
                <a:ea typeface="+mn-ea"/>
                <a:cs typeface="+mn-cs"/>
              </a:rPr>
              <a:t>6. wymiana między obszarem placówki a otoczeniem zewnętrznym jest ograniczona, a granica (fizyczna i mentalna) między tymi dwoma światami jest na tyle szczelna, że niewielu mieszkańców którejkolwiek ze stron przenika do drugiego. </a:t>
            </a:r>
          </a:p>
          <a:p>
            <a:endParaRPr lang="pl-PL" sz="1200" b="0" i="0" u="none" strike="noStrike" kern="1200" baseline="0" dirty="0" smtClean="0">
              <a:solidFill>
                <a:schemeClr val="tx1"/>
              </a:solidFill>
              <a:latin typeface="+mn-lt"/>
              <a:ea typeface="+mn-ea"/>
              <a:cs typeface="+mn-cs"/>
            </a:endParaRP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13</a:t>
            </a:fld>
            <a:endParaRPr lang="pl-PL" altLang="pl-PL"/>
          </a:p>
        </p:txBody>
      </p:sp>
    </p:spTree>
    <p:extLst>
      <p:ext uri="{BB962C8B-B14F-4D97-AF65-F5344CB8AC3E}">
        <p14:creationId xmlns:p14="http://schemas.microsoft.com/office/powerpoint/2010/main" xmlns="" val="3388610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just">
              <a:lnSpc>
                <a:spcPct val="115000"/>
              </a:lnSpc>
              <a:spcAft>
                <a:spcPts val="0"/>
              </a:spcAft>
            </a:pPr>
            <a:r>
              <a:rPr lang="pl-PL" sz="1200" u="none" kern="150" dirty="0" smtClean="0">
                <a:effectLst/>
                <a:latin typeface="+mn-lt"/>
                <a:ea typeface="SimSun"/>
                <a:cs typeface="Tahoma"/>
              </a:rPr>
              <a:t>W związku z planowanymi zmianami zapisów </a:t>
            </a:r>
            <a:r>
              <a:rPr lang="pl-PL" sz="1200" i="1" u="none" kern="150" dirty="0" smtClean="0">
                <a:effectLst/>
                <a:latin typeface="+mn-lt"/>
                <a:ea typeface="SimSun"/>
                <a:cs typeface="Tahoma"/>
              </a:rPr>
              <a:t>„Wytycznych w zakresie realizacji przedsięwzięć w obszarze włączenia społecznego i zwalczania ubóstwa z wykorzystaniem środków Europejskiego Funduszu Społecznego i Europejskiego Funduszu Rozwoju Regionalnego na lata 2014-2020”</a:t>
            </a:r>
            <a:r>
              <a:rPr lang="pl-PL" sz="1200" u="none" kern="150" dirty="0" smtClean="0">
                <a:effectLst/>
                <a:latin typeface="+mn-lt"/>
                <a:ea typeface="SimSun"/>
                <a:cs typeface="Tahoma"/>
              </a:rPr>
              <a:t>  niektóre uregulowania z nich wynikające zostaną przedstawione w formie komunikatu we wszystkich miejscach, gdzie opublikowano ogłoszenie – niezwłocznie po zatwierdzeniu zmian przez Ministerstwo Rozwoju.</a:t>
            </a: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14</a:t>
            </a:fld>
            <a:endParaRPr lang="pl-PL" altLang="pl-PL"/>
          </a:p>
        </p:txBody>
      </p:sp>
    </p:spTree>
    <p:extLst>
      <p:ext uri="{BB962C8B-B14F-4D97-AF65-F5344CB8AC3E}">
        <p14:creationId xmlns:p14="http://schemas.microsoft.com/office/powerpoint/2010/main" xmlns="" val="2150084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pl-PL" sz="1200" kern="1200" dirty="0" smtClean="0">
                <a:solidFill>
                  <a:schemeClr val="tx1"/>
                </a:solidFill>
                <a:latin typeface="+mn-lt"/>
                <a:ea typeface="+mn-ea"/>
                <a:cs typeface="+mn-cs"/>
              </a:rPr>
              <a:t>Warunek ten wskazuje natomiast na konieczność zapewnienia właściwej kultury organizacyjnej –  przede wszystkim indywidualizację oferowanej pomocy mieszkańcom, w tym zapewnienie możliwości decydowania o sprawach, które ich dotyczą (np. w zakresie wyboru współlokatora).</a:t>
            </a: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15</a:t>
            </a:fld>
            <a:endParaRPr lang="pl-PL" alt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lvl="0" indent="0">
              <a:buNone/>
            </a:pPr>
            <a:r>
              <a:rPr lang="pl-PL" sz="1200" b="1" dirty="0" smtClean="0"/>
              <a:t>Usługi mieszkalnictwa wspomaganego </a:t>
            </a:r>
            <a:r>
              <a:rPr lang="pl-PL" sz="1200" dirty="0" smtClean="0"/>
              <a:t>polegają na dostarczeniu </a:t>
            </a:r>
            <a:r>
              <a:rPr lang="pl-PL" sz="1200" dirty="0" smtClean="0">
                <a:solidFill>
                  <a:srgbClr val="FF0000"/>
                </a:solidFill>
              </a:rPr>
              <a:t>osobom, o których mowa w pkt 1,</a:t>
            </a:r>
            <a:r>
              <a:rPr lang="pl-PL" sz="1200" dirty="0" smtClean="0"/>
              <a:t> możliwości:  </a:t>
            </a:r>
          </a:p>
          <a:p>
            <a:pPr marL="0" lvl="0" indent="0">
              <a:buNone/>
            </a:pPr>
            <a:r>
              <a:rPr lang="pl-PL" sz="1200" dirty="0" smtClean="0"/>
              <a:t>a) </a:t>
            </a:r>
            <a:r>
              <a:rPr lang="pl-PL" sz="1200" b="1" dirty="0" smtClean="0"/>
              <a:t>utworzenia miejsca w mieszkaniu wspomaganym (np. adaptacja lokalu, wyposażenie)</a:t>
            </a:r>
            <a:r>
              <a:rPr lang="pl-PL" sz="1200" dirty="0" smtClean="0"/>
              <a:t>;</a:t>
            </a:r>
          </a:p>
          <a:p>
            <a:pPr marL="0" lvl="0" indent="0">
              <a:buNone/>
            </a:pPr>
            <a:r>
              <a:rPr lang="pl-PL" sz="1200" dirty="0" smtClean="0"/>
              <a:t>b) pobytu</a:t>
            </a:r>
            <a:r>
              <a:rPr lang="en-US" sz="1200" dirty="0" smtClean="0"/>
              <a:t> w </a:t>
            </a:r>
            <a:r>
              <a:rPr lang="pl-PL" sz="1200" dirty="0" smtClean="0"/>
              <a:t>lokalu mieszkalnym</a:t>
            </a:r>
            <a:r>
              <a:rPr lang="en-US" sz="1200" dirty="0" smtClean="0"/>
              <a:t>; </a:t>
            </a:r>
            <a:endParaRPr lang="pl-PL" sz="1200" dirty="0" smtClean="0"/>
          </a:p>
          <a:p>
            <a:pPr marL="0" lvl="0" indent="0">
              <a:buNone/>
            </a:pPr>
            <a:r>
              <a:rPr lang="pl-PL" sz="1200" dirty="0" smtClean="0"/>
              <a:t>c) usług wspierających pobyt osoby w mieszkaniu (np. praca socjalna, poradnictwo specjalistyczne, usługi opiekuńcze, usługi asystenckie);</a:t>
            </a:r>
          </a:p>
          <a:p>
            <a:pPr marL="0" lvl="0" indent="0">
              <a:buNone/>
            </a:pPr>
            <a:r>
              <a:rPr lang="pl-PL" sz="1200" dirty="0" smtClean="0"/>
              <a:t>d) usług wspierających aktywność osoby w mieszkaniu (trening);</a:t>
            </a:r>
          </a:p>
          <a:p>
            <a:pPr marL="0" lvl="0" indent="0">
              <a:buNone/>
            </a:pPr>
            <a:r>
              <a:rPr lang="pl-PL" sz="1200" dirty="0" smtClean="0"/>
              <a:t>e) sfinansowania kosztów eksploatacji lokalu mieszkalnego.</a:t>
            </a: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16</a:t>
            </a:fld>
            <a:endParaRPr lang="pl-PL" alt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mn-ea"/>
                <a:cs typeface="+mn-cs"/>
              </a:rPr>
              <a:t>Jakość wsparcia opiekuńczego, przede wszystkim indywidualizacja oferowanej pomocy, jest ściśle związana z liczbą mieszkańców placówek całodobowego pobytu. Stąd ograniczenie do maksymalnie 30 osób.  Ale nawet w małych placówkach może pojawić się ryzyko, że mieszkańcy będą żyli w izolacji i bez możliwości decydowania o sprawach które ich dotyczą. Stąd wymogi dotyczące kultury organizacyjnej. Dlatego te dwie przesłanki musza być spełnione łącznie.  Celem wsparcia dla usług jest poprawa dostępności miejsc opieki ale o wysokiej jakości.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mn-ea"/>
                <a:cs typeface="+mn-cs"/>
              </a:rPr>
              <a:t>Jeśli chodzi o wsparcie z EFRR, to budowa czy nawet remont infrastruktury zinstytucjonalizowanej np. na 70 osób, będą utrwalały obecny stan. Tymczasem Umowa Partnerstwa i środki na jej wdrożenie mają przyczynić się do zmiany polegającej właśnie na </a:t>
            </a:r>
            <a:r>
              <a:rPr kumimoji="0" lang="pl-PL" sz="1200" b="0" i="0" u="none" strike="noStrike" kern="1200" cap="none" spc="0" normalizeH="0" baseline="0" noProof="0" dirty="0" err="1" smtClean="0">
                <a:ln>
                  <a:noFill/>
                </a:ln>
                <a:solidFill>
                  <a:prstClr val="black"/>
                </a:solidFill>
                <a:effectLst/>
                <a:uLnTx/>
                <a:uFillTx/>
                <a:latin typeface="+mn-lt"/>
                <a:ea typeface="+mn-ea"/>
                <a:cs typeface="+mn-cs"/>
              </a:rPr>
              <a:t>zdeinstytucjonalizowaniu</a:t>
            </a:r>
            <a:r>
              <a:rPr kumimoji="0" lang="pl-PL" sz="1200" b="0" i="0" u="none" strike="noStrike" kern="1200" cap="none" spc="0" normalizeH="0" baseline="0" noProof="0" dirty="0" smtClean="0">
                <a:ln>
                  <a:noFill/>
                </a:ln>
                <a:solidFill>
                  <a:prstClr val="black"/>
                </a:solidFill>
                <a:effectLst/>
                <a:uLnTx/>
                <a:uFillTx/>
                <a:latin typeface="+mn-lt"/>
                <a:ea typeface="+mn-ea"/>
                <a:cs typeface="+mn-cs"/>
              </a:rPr>
              <a:t> usług. O tym, że nie  można finansować infrastruktury dla opieki instytucjonalnej mówią też Ogólnoeuropejskie wytyczne dotyczące przejścia od opieki instytucjonalnej do opieki świadczonej na poziomie lokalnych społeczności, wskazując że fundusze strukturalne nie powinny być wykorzystywane na rzecz wsparcia opieki instytucjonalnej.</a:t>
            </a: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17</a:t>
            </a:fld>
            <a:endParaRPr lang="pl-PL" altLang="pl-PL"/>
          </a:p>
        </p:txBody>
      </p:sp>
    </p:spTree>
    <p:extLst>
      <p:ext uri="{BB962C8B-B14F-4D97-AF65-F5344CB8AC3E}">
        <p14:creationId xmlns:p14="http://schemas.microsoft.com/office/powerpoint/2010/main" xmlns="" val="3077260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Umowa Partnerstwa jest dokumentem określającym kierunki interwencji w latach 2014-2020 trzech polityk unijnych w Polsce – Polityki Spójności, Wspólnej Polityki Rolnej Wspólnej Polityki Rybołówstwa.</a:t>
            </a:r>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18</a:t>
            </a:fld>
            <a:endParaRPr lang="pl-PL" altLang="pl-PL"/>
          </a:p>
        </p:txBody>
      </p:sp>
    </p:spTree>
    <p:extLst>
      <p:ext uri="{BB962C8B-B14F-4D97-AF65-F5344CB8AC3E}">
        <p14:creationId xmlns:p14="http://schemas.microsoft.com/office/powerpoint/2010/main" xmlns="" val="5838448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z="1200" b="1" kern="1200" dirty="0" smtClean="0">
                <a:solidFill>
                  <a:schemeClr val="tx1"/>
                </a:solidFill>
                <a:latin typeface="+mn-lt"/>
                <a:ea typeface="+mn-ea"/>
                <a:cs typeface="+mn-cs"/>
              </a:rPr>
              <a:t>Art. 53.</a:t>
            </a:r>
            <a:r>
              <a:rPr lang="pl-PL" sz="1200" kern="1200" dirty="0" smtClean="0">
                <a:solidFill>
                  <a:schemeClr val="tx1"/>
                </a:solidFill>
                <a:latin typeface="+mn-lt"/>
                <a:ea typeface="+mn-ea"/>
                <a:cs typeface="+mn-cs"/>
              </a:rPr>
              <a:t> 1. Osobie, która ze względu na trudną sytuację życiową, wiek, niepełnosprawność lub chorobę potrzebuje wsparcia w funkcjonowaniu w codziennym życiu, ale nie wymaga usług w zakresie świadczonym przez jednostkę całodobowej opieki, w szczególności osobie z zaburzeniami psychicznymi, osobie opuszczającej pieczę zastępczą w rozumieniu przepisów o wspieraniu rodziny i systemie pieczy zastępczej, młodzieżowy ośrodek wychowawczy, zakład dla nieletnich, a także cudzoziemcowi, który uzyskał w Rzeczypospolitej Polskiej status uchodźcy, ochronę uzupełniającą lub zezwolenie na pobyt czasowy udzielone w związku z okolicznością, o której mowa w art. 159 ust. 1 pkt 1 lit. c lub d ustawy z dnia 12 grudnia 2013 r. o cudzoziemcach, może być przyznany pobyt w mieszkaniu chronionym.</a:t>
            </a:r>
          </a:p>
          <a:p>
            <a:r>
              <a:rPr lang="pl-PL" sz="1200" kern="1200" dirty="0" smtClean="0">
                <a:solidFill>
                  <a:schemeClr val="tx1"/>
                </a:solidFill>
                <a:latin typeface="+mn-lt"/>
                <a:ea typeface="+mn-ea"/>
                <a:cs typeface="+mn-cs"/>
              </a:rPr>
              <a:t>2. Mieszkanie chronione jest formą pomocy społecznej przygotowującą osoby tam przebywające, pod opieką specjalistów, do prowadzenia samodzielnego życia lub zastępującą pobyt w placówce zapewniającej całodobową opiekę. Mieszkanie chronione zapewnia warunki samodzielnego funkcjonowania w środowisku, w integracji ze społecznością lokalną.</a:t>
            </a:r>
          </a:p>
          <a:p>
            <a:r>
              <a:rPr lang="pl-PL" sz="1200" kern="1200" dirty="0" smtClean="0">
                <a:solidFill>
                  <a:schemeClr val="tx1"/>
                </a:solidFill>
                <a:latin typeface="+mn-lt"/>
                <a:ea typeface="+mn-ea"/>
                <a:cs typeface="+mn-cs"/>
              </a:rPr>
              <a:t>3. Mieszkanie chronione może być prowadzone przez każdą jednostkę organizacyjną pomocy społecznej lub organizację pożytku publicznego.</a:t>
            </a:r>
          </a:p>
          <a:p>
            <a:r>
              <a:rPr lang="pl-PL" sz="1200" kern="1200" dirty="0" smtClean="0">
                <a:solidFill>
                  <a:schemeClr val="tx1"/>
                </a:solidFill>
                <a:latin typeface="+mn-lt"/>
                <a:ea typeface="+mn-ea"/>
                <a:cs typeface="+mn-cs"/>
              </a:rPr>
              <a:t>4. Minister właściwy do spraw zabezpieczenia społecznego określi, w drodze rozporządzenia, rodzaj i zakres wsparcia świadczonego w mieszkaniach chronionych, warunki kierowania i pobytu w mieszkaniach chronionych, kierując się potrzebą zapewnienia właściwego wsparcia osobom kierowanym do mieszkania chronionego.</a:t>
            </a: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20</a:t>
            </a:fld>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a:t>
            </a:fld>
            <a:endParaRPr lang="pl-PL" altLang="pl-PL"/>
          </a:p>
        </p:txBody>
      </p:sp>
      <p:sp>
        <p:nvSpPr>
          <p:cNvPr id="5" name="Symbol zastępczy notatek 4"/>
          <p:cNvSpPr>
            <a:spLocks noGrp="1"/>
          </p:cNvSpPr>
          <p:nvPr>
            <p:ph type="body" sz="quarter" idx="11"/>
          </p:nvPr>
        </p:nvSpPr>
        <p:spPr/>
        <p:txBody>
          <a:bodyPr/>
          <a:lstStyle/>
          <a:p>
            <a:r>
              <a:rPr lang="pl-PL" dirty="0" smtClean="0"/>
              <a:t>RPO WD w ramach 6 Osi priorytetowej Infrastruktura spójności społecznej – a mianowicie w ramach Działania 6.1 zakłada inwestycje</a:t>
            </a:r>
            <a:r>
              <a:rPr lang="pl-PL" baseline="0" dirty="0" smtClean="0"/>
              <a:t> w</a:t>
            </a:r>
            <a:r>
              <a:rPr lang="pl-PL" dirty="0" smtClean="0"/>
              <a:t> infrastrukturę społeczną.</a:t>
            </a:r>
          </a:p>
          <a:p>
            <a:r>
              <a:rPr lang="pl-PL" sz="1200" b="1" dirty="0" smtClean="0">
                <a:latin typeface="+mn-lt"/>
              </a:rPr>
              <a:t>Wsparcie na infrastrukturę</a:t>
            </a:r>
            <a:r>
              <a:rPr lang="pl-PL" sz="1200" b="1" baseline="0" dirty="0" smtClean="0">
                <a:latin typeface="+mn-lt"/>
              </a:rPr>
              <a:t> (ze środków EFRR) udzielane jest w ramach geograficznie dedykowanych konkursów.</a:t>
            </a:r>
            <a:r>
              <a:rPr lang="pl-PL" sz="1200" b="0" baseline="0" dirty="0" smtClean="0">
                <a:latin typeface="+mn-lt"/>
              </a:rPr>
              <a:t> </a:t>
            </a:r>
          </a:p>
          <a:p>
            <a:r>
              <a:rPr lang="pl-PL" sz="1200" b="0" baseline="0" dirty="0" smtClean="0">
                <a:latin typeface="+mn-lt"/>
              </a:rPr>
              <a:t>W ramach t</a:t>
            </a:r>
            <a:r>
              <a:rPr lang="pl-PL" sz="1200" b="0" i="0" u="none" strike="noStrike" kern="1200" baseline="0" dirty="0" smtClean="0">
                <a:solidFill>
                  <a:schemeClr val="tx1"/>
                </a:solidFill>
                <a:latin typeface="+mn-lt"/>
                <a:ea typeface="+mn-ea"/>
                <a:cs typeface="+mn-cs"/>
              </a:rPr>
              <a:t>erytorialnego nakierowania interwencji – nabór w ramach poszczególnych Poddziałań:</a:t>
            </a:r>
          </a:p>
          <a:p>
            <a:pPr marL="228600" indent="-228600">
              <a:buAutoNum type="alphaLcParenR"/>
            </a:pPr>
            <a:r>
              <a:rPr lang="pl-PL" sz="1200" b="0" i="0" u="none" strike="noStrike" kern="1200" baseline="0" dirty="0" smtClean="0">
                <a:solidFill>
                  <a:schemeClr val="tx1"/>
                </a:solidFill>
                <a:latin typeface="+mn-lt"/>
                <a:ea typeface="+mn-ea"/>
                <a:cs typeface="+mn-cs"/>
              </a:rPr>
              <a:t>na terenie </a:t>
            </a:r>
            <a:r>
              <a:rPr lang="pl-PL" sz="1200" b="1" i="0" u="none" strike="noStrike" kern="1200" baseline="0" dirty="0" smtClean="0">
                <a:solidFill>
                  <a:schemeClr val="tx1"/>
                </a:solidFill>
                <a:latin typeface="+mn-lt"/>
                <a:ea typeface="+mn-ea"/>
                <a:cs typeface="+mn-cs"/>
              </a:rPr>
              <a:t>Obszarów Strategicznej Interwencji</a:t>
            </a:r>
            <a:r>
              <a:rPr lang="pl-PL" sz="1200" b="0" i="0" u="none" strike="noStrike" kern="1200" baseline="0" dirty="0" smtClean="0">
                <a:solidFill>
                  <a:schemeClr val="tx1"/>
                </a:solidFill>
                <a:latin typeface="+mn-lt"/>
                <a:ea typeface="+mn-ea"/>
                <a:cs typeface="+mn-cs"/>
              </a:rPr>
              <a:t>;</a:t>
            </a:r>
          </a:p>
          <a:p>
            <a:pPr marL="228600" indent="-228600">
              <a:buAutoNum type="alphaLcParenR"/>
            </a:pPr>
            <a:r>
              <a:rPr lang="pl-PL" sz="1200" b="0" i="0" u="none" strike="noStrike" kern="1200" baseline="0" dirty="0" smtClean="0">
                <a:solidFill>
                  <a:schemeClr val="tx1"/>
                </a:solidFill>
                <a:latin typeface="+mn-lt"/>
                <a:ea typeface="+mn-ea"/>
                <a:cs typeface="+mn-cs"/>
              </a:rPr>
              <a:t>na terenie objętym instrumentem </a:t>
            </a:r>
            <a:r>
              <a:rPr lang="pl-PL" sz="1200" b="1" dirty="0" smtClean="0"/>
              <a:t>Zintegrowane Inwestycje</a:t>
            </a:r>
            <a:r>
              <a:rPr lang="pl-PL" sz="1200" b="1" baseline="0" dirty="0" smtClean="0"/>
              <a:t> </a:t>
            </a:r>
            <a:r>
              <a:rPr lang="pl-PL" sz="1200" b="1" dirty="0" smtClean="0"/>
              <a:t>Terytorialne Wrocławskiego Obszaru Funkcjonalnego (ZIT WrOF)</a:t>
            </a:r>
          </a:p>
          <a:p>
            <a:pPr marL="228600" indent="-228600">
              <a:buAutoNum type="alphaLcParenR"/>
            </a:pPr>
            <a:r>
              <a:rPr lang="pl-PL" sz="1200" b="0" i="0" u="none" strike="noStrike" kern="1200" baseline="0" dirty="0" smtClean="0">
                <a:solidFill>
                  <a:schemeClr val="tx1"/>
                </a:solidFill>
                <a:latin typeface="+mn-lt"/>
                <a:ea typeface="+mn-ea"/>
                <a:cs typeface="+mn-cs"/>
              </a:rPr>
              <a:t>na terenie objętym instrumentem </a:t>
            </a:r>
            <a:r>
              <a:rPr lang="pl-PL" sz="1200" b="1" dirty="0" smtClean="0"/>
              <a:t>Zintegrowane Inwestycje Terytorialne Aglomeracji Jeleniogórskiej (ZIT AJ)</a:t>
            </a:r>
          </a:p>
          <a:p>
            <a:pPr marL="228600" marR="0" indent="-228600" algn="l" defTabSz="914400" rtl="0" eaLnBrk="0" fontAlgn="base" latinLnBrk="0" hangingPunct="0">
              <a:lnSpc>
                <a:spcPct val="100000"/>
              </a:lnSpc>
              <a:spcBef>
                <a:spcPct val="30000"/>
              </a:spcBef>
              <a:spcAft>
                <a:spcPct val="0"/>
              </a:spcAft>
              <a:buClrTx/>
              <a:buSzTx/>
              <a:buFontTx/>
              <a:buAutoNum type="alphaLcParenR"/>
              <a:tabLst/>
              <a:defRPr/>
            </a:pPr>
            <a:r>
              <a:rPr lang="pl-PL" sz="1200" b="0" i="0" u="none" strike="noStrike" kern="1200" baseline="0" dirty="0" smtClean="0">
                <a:solidFill>
                  <a:schemeClr val="tx1"/>
                </a:solidFill>
                <a:latin typeface="+mn-lt"/>
                <a:ea typeface="+mn-ea"/>
                <a:cs typeface="+mn-cs"/>
              </a:rPr>
              <a:t>na terenie objętym instrumentem </a:t>
            </a:r>
            <a:r>
              <a:rPr lang="pl-PL" sz="1200" b="1" dirty="0" smtClean="0"/>
              <a:t>Zintegrowane Inwestycje Terytorialne Aglomeracji Wałbrzyskiej (ZIT AW) – nie dotyczy</a:t>
            </a:r>
            <a:r>
              <a:rPr lang="pl-PL" sz="1200" b="1" baseline="0" dirty="0" smtClean="0"/>
              <a:t> omawianego dzisiaj  konkursu</a:t>
            </a:r>
            <a:endParaRPr lang="pl-PL" dirty="0" smtClean="0"/>
          </a:p>
          <a:p>
            <a:pPr marL="228600" indent="-228600">
              <a:buAutoNum type="alphaLcParenR"/>
            </a:pPr>
            <a:endParaRPr lang="pl-PL"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lvl="0"/>
            <a:r>
              <a:rPr lang="pl-PL" sz="1200" b="1" kern="1200" dirty="0" smtClean="0">
                <a:solidFill>
                  <a:schemeClr val="tx1"/>
                </a:solidFill>
                <a:latin typeface="+mn-lt"/>
                <a:ea typeface="+mn-ea"/>
                <a:cs typeface="+mn-cs"/>
              </a:rPr>
              <a:t>Trening samodzielności </a:t>
            </a:r>
            <a:r>
              <a:rPr lang="pl-PL" sz="1200" kern="1200" dirty="0" smtClean="0">
                <a:solidFill>
                  <a:schemeClr val="tx1"/>
                </a:solidFill>
                <a:latin typeface="+mn-lt"/>
                <a:ea typeface="+mn-ea"/>
                <a:cs typeface="+mn-cs"/>
              </a:rPr>
              <a:t>– usługi wspierające aktywność osoby w mieszkaniu dotyczą nauki lub podtrzymania maksymalnego osiągalnego dla danej osoby/lub powstrzymania regresu poziomu sprawności w zakresie samoobsługi, samodzielności życiowej, utrzymania lub rozwijania kontaktów społecznych oraz pełnienia ról społecznych, pomoc w wykonywaniu czynności niezbędnych w życiu codziennym, realizacji kontaktów społecznych, zagospodarowania czasu wolnego, z wykorzystaniem usług dostępnych w środowisku lokalnym, które mogą być realizowane poprzez: </a:t>
            </a:r>
          </a:p>
          <a:p>
            <a:pPr lvl="0"/>
            <a:r>
              <a:rPr lang="pl-PL" sz="1200" kern="1200" dirty="0" smtClean="0">
                <a:solidFill>
                  <a:schemeClr val="tx1"/>
                </a:solidFill>
                <a:latin typeface="+mn-lt"/>
                <a:ea typeface="+mn-ea"/>
                <a:cs typeface="+mn-cs"/>
              </a:rPr>
              <a:t>a) </a:t>
            </a:r>
            <a:r>
              <a:rPr lang="pl-PL" sz="1200" u="sng" kern="1200" dirty="0" smtClean="0">
                <a:solidFill>
                  <a:schemeClr val="tx1"/>
                </a:solidFill>
                <a:latin typeface="+mn-lt"/>
                <a:ea typeface="+mn-ea"/>
                <a:cs typeface="+mn-cs"/>
              </a:rPr>
              <a:t>trening umiejętności praktycznych</a:t>
            </a:r>
            <a:r>
              <a:rPr lang="pl-PL" sz="1200" kern="1200" dirty="0" smtClean="0">
                <a:solidFill>
                  <a:schemeClr val="tx1"/>
                </a:solidFill>
                <a:latin typeface="+mn-lt"/>
                <a:ea typeface="+mn-ea"/>
                <a:cs typeface="+mn-cs"/>
              </a:rPr>
              <a:t>, którego celem jest nabywanie, rozwijanie lub wzmacnianie samodzielności w zakresie doskonalenia podstawowych czynności dnia codziennego (np. pranie, suszenie odzieży, sprzątanie, korzystanie z urządzeń elektrycznych); </a:t>
            </a:r>
          </a:p>
          <a:p>
            <a:pPr lvl="0"/>
            <a:r>
              <a:rPr lang="pl-PL" sz="1200" kern="1200" dirty="0" smtClean="0">
                <a:solidFill>
                  <a:schemeClr val="tx1"/>
                </a:solidFill>
                <a:latin typeface="+mn-lt"/>
                <a:ea typeface="+mn-ea"/>
                <a:cs typeface="+mn-cs"/>
              </a:rPr>
              <a:t>b) </a:t>
            </a:r>
            <a:r>
              <a:rPr lang="pl-PL" sz="1200" u="sng" kern="1200" dirty="0" smtClean="0">
                <a:solidFill>
                  <a:schemeClr val="tx1"/>
                </a:solidFill>
                <a:latin typeface="+mn-lt"/>
                <a:ea typeface="+mn-ea"/>
                <a:cs typeface="+mn-cs"/>
              </a:rPr>
              <a:t>trening higieny</a:t>
            </a:r>
            <a:r>
              <a:rPr lang="pl-PL" sz="1200" kern="1200" dirty="0" smtClean="0">
                <a:solidFill>
                  <a:schemeClr val="tx1"/>
                </a:solidFill>
                <a:latin typeface="+mn-lt"/>
                <a:ea typeface="+mn-ea"/>
                <a:cs typeface="+mn-cs"/>
              </a:rPr>
              <a:t>, którego celem jest nabywanie, rozwijanie lub wzmacnianie działań w zakresie utrzymania higieny ciała oraz estetycznego wyglądu zewnętrznego; </a:t>
            </a:r>
          </a:p>
          <a:p>
            <a:pPr lvl="0"/>
            <a:r>
              <a:rPr lang="pl-PL" sz="1200" kern="1200" dirty="0" smtClean="0">
                <a:solidFill>
                  <a:schemeClr val="tx1"/>
                </a:solidFill>
                <a:latin typeface="+mn-lt"/>
                <a:ea typeface="+mn-ea"/>
                <a:cs typeface="+mn-cs"/>
              </a:rPr>
              <a:t>c) </a:t>
            </a:r>
            <a:r>
              <a:rPr lang="pl-PL" sz="1200" u="sng" kern="1200" dirty="0" smtClean="0">
                <a:solidFill>
                  <a:schemeClr val="tx1"/>
                </a:solidFill>
                <a:latin typeface="+mn-lt"/>
                <a:ea typeface="+mn-ea"/>
                <a:cs typeface="+mn-cs"/>
              </a:rPr>
              <a:t>trening finansowy</a:t>
            </a:r>
            <a:r>
              <a:rPr lang="pl-PL" sz="1200" kern="1200" dirty="0" smtClean="0">
                <a:solidFill>
                  <a:schemeClr val="tx1"/>
                </a:solidFill>
                <a:latin typeface="+mn-lt"/>
                <a:ea typeface="+mn-ea"/>
                <a:cs typeface="+mn-cs"/>
              </a:rPr>
              <a:t>, którego celem jest rozwijanie umiejętności planowania i wydatkowania dostępnych środków finansowych – w tym związanych z utrzymaniem mieszkania; </a:t>
            </a:r>
          </a:p>
          <a:p>
            <a:pPr lvl="0"/>
            <a:r>
              <a:rPr lang="pl-PL" sz="1200" kern="1200" dirty="0" smtClean="0">
                <a:solidFill>
                  <a:schemeClr val="tx1"/>
                </a:solidFill>
                <a:latin typeface="+mn-lt"/>
                <a:ea typeface="+mn-ea"/>
                <a:cs typeface="+mn-cs"/>
              </a:rPr>
              <a:t>d) </a:t>
            </a:r>
            <a:r>
              <a:rPr lang="pl-PL" sz="1200" u="sng" kern="1200" dirty="0" smtClean="0">
                <a:solidFill>
                  <a:schemeClr val="tx1"/>
                </a:solidFill>
                <a:latin typeface="+mn-lt"/>
                <a:ea typeface="+mn-ea"/>
                <a:cs typeface="+mn-cs"/>
              </a:rPr>
              <a:t>trening zarządzania mieszkaniem</a:t>
            </a:r>
            <a:r>
              <a:rPr lang="pl-PL" sz="1200" kern="1200" dirty="0" smtClean="0">
                <a:solidFill>
                  <a:schemeClr val="tx1"/>
                </a:solidFill>
                <a:latin typeface="+mn-lt"/>
                <a:ea typeface="+mn-ea"/>
                <a:cs typeface="+mn-cs"/>
              </a:rPr>
              <a:t>, w tym zarządzanie energią; </a:t>
            </a:r>
          </a:p>
          <a:p>
            <a:pPr lvl="0"/>
            <a:r>
              <a:rPr lang="pl-PL" sz="1200" kern="1200" dirty="0" smtClean="0">
                <a:solidFill>
                  <a:schemeClr val="tx1"/>
                </a:solidFill>
                <a:latin typeface="+mn-lt"/>
                <a:ea typeface="+mn-ea"/>
                <a:cs typeface="+mn-cs"/>
              </a:rPr>
              <a:t>e) </a:t>
            </a:r>
            <a:r>
              <a:rPr lang="pl-PL" sz="1200" u="sng" kern="1200" dirty="0" smtClean="0">
                <a:solidFill>
                  <a:schemeClr val="tx1"/>
                </a:solidFill>
                <a:latin typeface="+mn-lt"/>
                <a:ea typeface="+mn-ea"/>
                <a:cs typeface="+mn-cs"/>
              </a:rPr>
              <a:t>trening kulinarny</a:t>
            </a:r>
            <a:r>
              <a:rPr lang="pl-PL" sz="1200" kern="1200" dirty="0" smtClean="0">
                <a:solidFill>
                  <a:schemeClr val="tx1"/>
                </a:solidFill>
                <a:latin typeface="+mn-lt"/>
                <a:ea typeface="+mn-ea"/>
                <a:cs typeface="+mn-cs"/>
              </a:rPr>
              <a:t>, którego celem jest nabywanie, rozwijanie lub wzmacnianie umiejętności niezbędnych do życia, jak nauka gotowania, przechowywania żywności itp.; </a:t>
            </a:r>
          </a:p>
          <a:p>
            <a:pPr lvl="0"/>
            <a:r>
              <a:rPr lang="pl-PL" sz="1200" kern="1200" dirty="0" smtClean="0">
                <a:solidFill>
                  <a:schemeClr val="tx1"/>
                </a:solidFill>
                <a:latin typeface="+mn-lt"/>
                <a:ea typeface="+mn-ea"/>
                <a:cs typeface="+mn-cs"/>
              </a:rPr>
              <a:t>f) </a:t>
            </a:r>
            <a:r>
              <a:rPr lang="pl-PL" sz="1200" u="sng" kern="1200" dirty="0" smtClean="0">
                <a:solidFill>
                  <a:schemeClr val="tx1"/>
                </a:solidFill>
                <a:latin typeface="+mn-lt"/>
                <a:ea typeface="+mn-ea"/>
                <a:cs typeface="+mn-cs"/>
              </a:rPr>
              <a:t>trening umiejętności spędzania czasu wolnego</a:t>
            </a:r>
            <a:r>
              <a:rPr lang="pl-PL" sz="1200" kern="1200" dirty="0" smtClean="0">
                <a:solidFill>
                  <a:schemeClr val="tx1"/>
                </a:solidFill>
                <a:latin typeface="+mn-lt"/>
                <a:ea typeface="+mn-ea"/>
                <a:cs typeface="+mn-cs"/>
              </a:rPr>
              <a:t> realizowany poprzez rozwijanie zainteresowań literaturą, audycjami radiowymi, telewizyjnymi, </a:t>
            </a:r>
            <a:r>
              <a:rPr lang="pl-PL" sz="1200" kern="1200" dirty="0" err="1" smtClean="0">
                <a:solidFill>
                  <a:schemeClr val="tx1"/>
                </a:solidFill>
                <a:latin typeface="+mn-lt"/>
                <a:ea typeface="+mn-ea"/>
                <a:cs typeface="+mn-cs"/>
              </a:rPr>
              <a:t>internetem</a:t>
            </a:r>
            <a:r>
              <a:rPr lang="pl-PL" sz="1200" kern="1200" dirty="0" smtClean="0">
                <a:solidFill>
                  <a:schemeClr val="tx1"/>
                </a:solidFill>
                <a:latin typeface="+mn-lt"/>
                <a:ea typeface="+mn-ea"/>
                <a:cs typeface="+mn-cs"/>
              </a:rPr>
              <a:t>, udział w spotkaniach towarzyskich i kulturalnych, wspólne wyjścia do kina i teatru, sport; </a:t>
            </a:r>
          </a:p>
          <a:p>
            <a:pPr lvl="0"/>
            <a:r>
              <a:rPr lang="pl-PL" sz="1200" kern="1200" dirty="0" smtClean="0">
                <a:solidFill>
                  <a:schemeClr val="tx1"/>
                </a:solidFill>
                <a:latin typeface="+mn-lt"/>
                <a:ea typeface="+mn-ea"/>
                <a:cs typeface="+mn-cs"/>
              </a:rPr>
              <a:t>g) </a:t>
            </a:r>
            <a:r>
              <a:rPr lang="pl-PL" sz="1200" u="sng" kern="1200" dirty="0" smtClean="0">
                <a:solidFill>
                  <a:schemeClr val="tx1"/>
                </a:solidFill>
                <a:latin typeface="+mn-lt"/>
                <a:ea typeface="+mn-ea"/>
                <a:cs typeface="+mn-cs"/>
              </a:rPr>
              <a:t>trening interpersonalny</a:t>
            </a:r>
            <a:r>
              <a:rPr lang="pl-PL" sz="1200" kern="1200" dirty="0" smtClean="0">
                <a:solidFill>
                  <a:schemeClr val="tx1"/>
                </a:solidFill>
                <a:latin typeface="+mn-lt"/>
                <a:ea typeface="+mn-ea"/>
                <a:cs typeface="+mn-cs"/>
              </a:rPr>
              <a:t>, którego celem jest nauka rozwiązywania konfliktów i problemów osobistych, ćwiczenie i nauka zachowań w określonych sytuacjach, rozwój umiejętności społecznych; </a:t>
            </a:r>
          </a:p>
          <a:p>
            <a:pPr lvl="0"/>
            <a:r>
              <a:rPr lang="pl-PL" sz="1200" kern="1200" dirty="0" smtClean="0">
                <a:solidFill>
                  <a:schemeClr val="tx1"/>
                </a:solidFill>
                <a:latin typeface="+mn-lt"/>
                <a:ea typeface="+mn-ea"/>
                <a:cs typeface="+mn-cs"/>
              </a:rPr>
              <a:t>h) </a:t>
            </a:r>
            <a:r>
              <a:rPr lang="pl-PL" sz="1200" u="sng" kern="1200" dirty="0" smtClean="0">
                <a:solidFill>
                  <a:schemeClr val="tx1"/>
                </a:solidFill>
                <a:latin typeface="+mn-lt"/>
                <a:ea typeface="+mn-ea"/>
                <a:cs typeface="+mn-cs"/>
              </a:rPr>
              <a:t>trening autonomii decyzyjnej </a:t>
            </a:r>
            <a:r>
              <a:rPr lang="pl-PL" sz="1200" kern="1200" dirty="0" smtClean="0">
                <a:solidFill>
                  <a:schemeClr val="tx1"/>
                </a:solidFill>
                <a:latin typeface="+mn-lt"/>
                <a:ea typeface="+mn-ea"/>
                <a:cs typeface="+mn-cs"/>
              </a:rPr>
              <a:t>według modelu wspieranego podejmowania decyzji; </a:t>
            </a:r>
          </a:p>
          <a:p>
            <a:pPr lvl="0"/>
            <a:r>
              <a:rPr lang="pl-PL" sz="1200" kern="1200" dirty="0" smtClean="0">
                <a:solidFill>
                  <a:schemeClr val="tx1"/>
                </a:solidFill>
                <a:latin typeface="+mn-lt"/>
                <a:ea typeface="+mn-ea"/>
                <a:cs typeface="+mn-cs"/>
              </a:rPr>
              <a:t>i) </a:t>
            </a:r>
            <a:r>
              <a:rPr lang="pl-PL" sz="1200" u="sng" kern="1200" dirty="0" smtClean="0">
                <a:solidFill>
                  <a:schemeClr val="tx1"/>
                </a:solidFill>
                <a:latin typeface="+mn-lt"/>
                <a:ea typeface="+mn-ea"/>
                <a:cs typeface="+mn-cs"/>
              </a:rPr>
              <a:t>trening umiejętności społecznych</a:t>
            </a:r>
            <a:r>
              <a:rPr lang="pl-PL" sz="1200" kern="1200" dirty="0" smtClean="0">
                <a:solidFill>
                  <a:schemeClr val="tx1"/>
                </a:solidFill>
                <a:latin typeface="+mn-lt"/>
                <a:ea typeface="+mn-ea"/>
                <a:cs typeface="+mn-cs"/>
              </a:rPr>
              <a:t> umożliwiający kształtowanie umiejętności komunikacyjnych, współpracy w grupie, rozwiązywania konfliktów, radzenia sobie z emocjami oraz modyfikowania zachowań na bardziej aprobowane społecznie;</a:t>
            </a:r>
          </a:p>
          <a:p>
            <a:pPr lvl="0"/>
            <a:r>
              <a:rPr lang="pl-PL" sz="1200" kern="1200" dirty="0" smtClean="0">
                <a:solidFill>
                  <a:schemeClr val="tx1"/>
                </a:solidFill>
                <a:latin typeface="+mn-lt"/>
                <a:ea typeface="+mn-ea"/>
                <a:cs typeface="+mn-cs"/>
              </a:rPr>
              <a:t>j) </a:t>
            </a:r>
            <a:r>
              <a:rPr lang="pl-PL" sz="1200" u="sng" kern="1200" dirty="0" smtClean="0">
                <a:solidFill>
                  <a:schemeClr val="tx1"/>
                </a:solidFill>
                <a:latin typeface="+mn-lt"/>
                <a:ea typeface="+mn-ea"/>
                <a:cs typeface="+mn-cs"/>
              </a:rPr>
              <a:t>rozwijanie umiejętności integracji ze społecznością lokalną</a:t>
            </a:r>
            <a:r>
              <a:rPr lang="pl-PL" sz="1200" kern="1200" dirty="0" smtClean="0">
                <a:solidFill>
                  <a:schemeClr val="tx1"/>
                </a:solidFill>
                <a:latin typeface="+mn-lt"/>
                <a:ea typeface="+mn-ea"/>
                <a:cs typeface="+mn-cs"/>
              </a:rPr>
              <a:t>;</a:t>
            </a:r>
          </a:p>
          <a:p>
            <a:pPr lvl="0"/>
            <a:r>
              <a:rPr lang="pl-PL" sz="1200" kern="1200" dirty="0" smtClean="0">
                <a:solidFill>
                  <a:schemeClr val="tx1"/>
                </a:solidFill>
                <a:latin typeface="+mn-lt"/>
                <a:ea typeface="+mn-ea"/>
                <a:cs typeface="+mn-cs"/>
              </a:rPr>
              <a:t>k) </a:t>
            </a:r>
            <a:r>
              <a:rPr lang="pl-PL" sz="1200" u="sng" kern="1200" dirty="0" smtClean="0">
                <a:solidFill>
                  <a:schemeClr val="tx1"/>
                </a:solidFill>
                <a:latin typeface="+mn-lt"/>
                <a:ea typeface="+mn-ea"/>
                <a:cs typeface="+mn-cs"/>
              </a:rPr>
              <a:t>trening i pomoc w załatwianiu spraw urzędowych</a:t>
            </a:r>
            <a:r>
              <a:rPr lang="pl-PL" sz="1200" kern="1200" dirty="0" smtClean="0">
                <a:solidFill>
                  <a:schemeClr val="tx1"/>
                </a:solidFill>
                <a:latin typeface="+mn-lt"/>
                <a:ea typeface="+mn-ea"/>
                <a:cs typeface="+mn-cs"/>
              </a:rPr>
              <a:t>;  </a:t>
            </a:r>
          </a:p>
          <a:p>
            <a:r>
              <a:rPr lang="pl-PL" sz="1200" kern="1200" dirty="0" smtClean="0">
                <a:solidFill>
                  <a:schemeClr val="tx1"/>
                </a:solidFill>
                <a:latin typeface="+mn-lt"/>
                <a:ea typeface="+mn-ea"/>
                <a:cs typeface="+mn-cs"/>
              </a:rPr>
              <a:t>l) pomoc w ubieganiu się o uzyskanie mieszkania – działanie adresowane do osób, które objawiają możliwość samodzielnego funkcjonowania</a:t>
            </a:r>
          </a:p>
          <a:p>
            <a:endParaRPr lang="pl-PL" sz="1200" b="1" kern="1200" dirty="0" smtClean="0">
              <a:solidFill>
                <a:schemeClr val="tx1"/>
              </a:solidFill>
              <a:latin typeface="+mn-lt"/>
              <a:ea typeface="+mn-ea"/>
              <a:cs typeface="+mn-cs"/>
            </a:endParaRPr>
          </a:p>
          <a:p>
            <a:r>
              <a:rPr lang="pl-PL" sz="1200" b="1" kern="1200" dirty="0" smtClean="0">
                <a:solidFill>
                  <a:schemeClr val="tx1"/>
                </a:solidFill>
                <a:latin typeface="+mn-lt"/>
                <a:ea typeface="+mn-ea"/>
                <a:cs typeface="+mn-cs"/>
              </a:rPr>
              <a:t>Poradnictwo specjalistyczne</a:t>
            </a:r>
            <a:r>
              <a:rPr lang="pl-PL" sz="1200" kern="1200" dirty="0" smtClean="0">
                <a:solidFill>
                  <a:schemeClr val="tx1"/>
                </a:solidFill>
                <a:latin typeface="+mn-lt"/>
                <a:ea typeface="+mn-ea"/>
                <a:cs typeface="+mn-cs"/>
              </a:rPr>
              <a:t>, w szczególności psychologiczne i prawne. Poradnictwo powinno być nakierowane na umożliwienie samodzielnego rozwiązania problemu lub wskazanie konkretnego rozwiązania i wytycznych do jego zrealizowania.</a:t>
            </a:r>
          </a:p>
          <a:p>
            <a:endParaRPr lang="pl-PL" sz="1200" kern="1200" dirty="0" smtClean="0">
              <a:solidFill>
                <a:schemeClr val="tx1"/>
              </a:solidFill>
              <a:latin typeface="+mn-lt"/>
              <a:ea typeface="+mn-ea"/>
              <a:cs typeface="+mn-cs"/>
            </a:endParaRPr>
          </a:p>
          <a:p>
            <a:r>
              <a:rPr lang="pl-PL" sz="1200" b="1" kern="1200" dirty="0" smtClean="0">
                <a:solidFill>
                  <a:schemeClr val="tx1"/>
                </a:solidFill>
                <a:latin typeface="+mn-lt"/>
                <a:ea typeface="+mn-ea"/>
                <a:cs typeface="+mn-cs"/>
              </a:rPr>
              <a:t>Praca socjalna</a:t>
            </a:r>
            <a:r>
              <a:rPr lang="pl-PL" sz="1200" kern="1200" dirty="0" smtClean="0">
                <a:solidFill>
                  <a:schemeClr val="tx1"/>
                </a:solidFill>
                <a:latin typeface="+mn-lt"/>
                <a:ea typeface="+mn-ea"/>
                <a:cs typeface="+mn-cs"/>
              </a:rPr>
              <a:t> – działalność zawodowa mająca na celu pomoc osobom i rodzinom we wzmacnianiu lub odzyskiwaniu zdolności do funkcjonowania w społeczeństwie poprzez pełnienie odpowiednich ról społecznych oraz tworzenie warunków sprzyjających temu celowi. </a:t>
            </a:r>
          </a:p>
          <a:p>
            <a:endParaRPr lang="pl-PL" sz="1200" kern="1200" dirty="0" smtClean="0">
              <a:solidFill>
                <a:schemeClr val="tx1"/>
              </a:solidFill>
              <a:latin typeface="+mn-lt"/>
              <a:ea typeface="+mn-ea"/>
              <a:cs typeface="+mn-cs"/>
            </a:endParaRPr>
          </a:p>
          <a:p>
            <a:pPr lvl="0"/>
            <a:r>
              <a:rPr lang="pl-PL" sz="1200" b="1" kern="1200" dirty="0" smtClean="0">
                <a:solidFill>
                  <a:schemeClr val="tx1"/>
                </a:solidFill>
                <a:latin typeface="+mn-lt"/>
                <a:ea typeface="+mn-ea"/>
                <a:cs typeface="+mn-cs"/>
              </a:rPr>
              <a:t>Aktywna integracja</a:t>
            </a:r>
            <a:r>
              <a:rPr lang="pl-PL" sz="1200" kern="1200" dirty="0" smtClean="0">
                <a:solidFill>
                  <a:schemeClr val="tx1"/>
                </a:solidFill>
                <a:latin typeface="+mn-lt"/>
                <a:ea typeface="+mn-ea"/>
                <a:cs typeface="+mn-cs"/>
              </a:rPr>
              <a:t> – Usługi aktywnej integracji – usługi, których celem jest:</a:t>
            </a:r>
          </a:p>
          <a:p>
            <a:pPr marL="228600" lvl="0" indent="-228600">
              <a:buAutoNum type="alphaLcParenR"/>
            </a:pPr>
            <a:r>
              <a:rPr lang="pl-PL" sz="1200" kern="1200" dirty="0" smtClean="0">
                <a:solidFill>
                  <a:schemeClr val="tx1"/>
                </a:solidFill>
                <a:latin typeface="+mn-lt"/>
                <a:ea typeface="+mn-ea"/>
                <a:cs typeface="+mn-cs"/>
              </a:rPr>
              <a:t>odbudowa i podtrzymanie umiejętności uczestniczenia w życiu społeczności lokalnej i pełnienia ról społecznych w miejscu pracy, zamieszkania lub pobytu (reintegracja społeczna) lub</a:t>
            </a:r>
          </a:p>
          <a:p>
            <a:pPr marL="228600" lvl="0" indent="-228600">
              <a:buAutoNum type="alphaLcParenR"/>
            </a:pPr>
            <a:r>
              <a:rPr lang="pl-PL" sz="1200" kern="1200" dirty="0" smtClean="0">
                <a:solidFill>
                  <a:schemeClr val="tx1"/>
                </a:solidFill>
                <a:latin typeface="+mn-lt"/>
                <a:ea typeface="+mn-ea"/>
                <a:cs typeface="+mn-cs"/>
              </a:rPr>
              <a:t>odbudowa i podtrzymanie zdolności do samodzielnego świadczenia pracy na rynku pracy (reintegracja zawodowa) lub</a:t>
            </a:r>
          </a:p>
          <a:p>
            <a:pPr marL="228600" lvl="0" indent="-228600">
              <a:buAutoNum type="alphaLcParenR"/>
            </a:pPr>
            <a:r>
              <a:rPr lang="pl-PL" sz="1200" kern="1200" dirty="0" smtClean="0">
                <a:solidFill>
                  <a:schemeClr val="tx1"/>
                </a:solidFill>
                <a:latin typeface="+mn-lt"/>
                <a:ea typeface="+mn-ea"/>
                <a:cs typeface="+mn-cs"/>
              </a:rPr>
              <a:t>zapobieganie procesom ubóstwa, marginalizacji i wykluczenia społecznego.</a:t>
            </a:r>
          </a:p>
          <a:p>
            <a:pPr marL="228600" lvl="0" indent="-228600">
              <a:buNone/>
            </a:pPr>
            <a:r>
              <a:rPr lang="pl-PL" sz="1200" kern="1200" dirty="0" smtClean="0">
                <a:solidFill>
                  <a:schemeClr val="tx1"/>
                </a:solidFill>
                <a:latin typeface="+mn-lt"/>
                <a:ea typeface="+mn-ea"/>
                <a:cs typeface="+mn-cs"/>
              </a:rPr>
              <a:t> </a:t>
            </a:r>
          </a:p>
          <a:p>
            <a:r>
              <a:rPr lang="pl-PL" sz="1200" kern="1200" dirty="0" smtClean="0">
                <a:solidFill>
                  <a:schemeClr val="tx1"/>
                </a:solidFill>
                <a:latin typeface="+mn-lt"/>
                <a:ea typeface="+mn-ea"/>
                <a:cs typeface="+mn-cs"/>
              </a:rPr>
              <a:t>Do usług aktywnej integracji należą usługi o charakterze:</a:t>
            </a:r>
          </a:p>
          <a:p>
            <a:pPr marL="228600" indent="-228600">
              <a:buAutoNum type="alphaLcParenR"/>
            </a:pPr>
            <a:r>
              <a:rPr lang="pl-PL" sz="1200" b="1" kern="1200" dirty="0" smtClean="0">
                <a:solidFill>
                  <a:schemeClr val="tx1"/>
                </a:solidFill>
                <a:latin typeface="+mn-lt"/>
                <a:ea typeface="+mn-ea"/>
                <a:cs typeface="+mn-cs"/>
              </a:rPr>
              <a:t>społecznym</a:t>
            </a:r>
            <a:r>
              <a:rPr lang="pl-PL" sz="1200" kern="1200" dirty="0" smtClean="0">
                <a:solidFill>
                  <a:schemeClr val="tx1"/>
                </a:solidFill>
                <a:latin typeface="+mn-lt"/>
                <a:ea typeface="+mn-ea"/>
                <a:cs typeface="+mn-cs"/>
              </a:rPr>
              <a:t>, których celem jest nabycie, przywrócenie lub wzmocnienie kompetencji społecznych, zaradności, samodzielności i aktywności społecznej,  </a:t>
            </a:r>
          </a:p>
          <a:p>
            <a:pPr marL="228600" indent="-228600">
              <a:buAutoNum type="alphaLcParenR"/>
            </a:pPr>
            <a:r>
              <a:rPr lang="pl-PL" sz="1200" b="1" kern="1200" dirty="0" smtClean="0">
                <a:solidFill>
                  <a:schemeClr val="tx1"/>
                </a:solidFill>
                <a:latin typeface="+mn-lt"/>
                <a:ea typeface="+mn-ea"/>
                <a:cs typeface="+mn-cs"/>
              </a:rPr>
              <a:t>zawodowym</a:t>
            </a:r>
            <a:r>
              <a:rPr lang="pl-PL" sz="1200" kern="1200" dirty="0" smtClean="0">
                <a:solidFill>
                  <a:schemeClr val="tx1"/>
                </a:solidFill>
                <a:latin typeface="+mn-lt"/>
                <a:ea typeface="+mn-ea"/>
                <a:cs typeface="+mn-cs"/>
              </a:rPr>
              <a:t>, których celem jest pomoc w podjęciu decyzji dotyczącej wyboru lub zmiany zawodu, wyposażenie w kompetencje i kwalifikacje zawodowe oraz umiejętności pożądane na rynku pracy (poprzez m.in. udział w zajęciach w CIS/KIS/WTZ), pomoc w utrzymaniu zatrudnienia;</a:t>
            </a:r>
          </a:p>
          <a:p>
            <a:pPr marL="228600" indent="-228600">
              <a:buAutoNum type="alphaLcParenR"/>
            </a:pPr>
            <a:r>
              <a:rPr lang="pl-PL" sz="1200" kern="1200" dirty="0" smtClean="0">
                <a:solidFill>
                  <a:schemeClr val="tx1"/>
                </a:solidFill>
                <a:latin typeface="+mn-lt"/>
                <a:ea typeface="+mn-ea"/>
                <a:cs typeface="+mn-cs"/>
              </a:rPr>
              <a:t>edukacyjnym, których celem jest wzrost poziomu wykształcenia, dostosowanie wykształcenia lub kwalifikacji zawodowych do potrzeb rynku pracy (m.in. edukacja formalna, kursy i </a:t>
            </a:r>
            <a:r>
              <a:rPr lang="pl-PL" sz="1200" kern="1200" dirty="0" err="1" smtClean="0">
                <a:solidFill>
                  <a:schemeClr val="tx1"/>
                </a:solidFill>
                <a:latin typeface="+mn-lt"/>
                <a:ea typeface="+mn-ea"/>
                <a:cs typeface="+mn-cs"/>
              </a:rPr>
              <a:t>szkolenia</a:t>
            </a:r>
            <a:r>
              <a:rPr lang="pl-PL" sz="1200" kern="1200" dirty="0" smtClean="0">
                <a:solidFill>
                  <a:schemeClr val="tx1"/>
                </a:solidFill>
                <a:latin typeface="+mn-lt"/>
                <a:ea typeface="+mn-ea"/>
                <a:cs typeface="+mn-cs"/>
              </a:rPr>
              <a:t> zawodowe),</a:t>
            </a:r>
          </a:p>
          <a:p>
            <a:pPr marL="228600" indent="-228600">
              <a:buAutoNum type="alphaLcParenR"/>
            </a:pPr>
            <a:r>
              <a:rPr lang="pl-PL" sz="1200" kern="1200" dirty="0" smtClean="0">
                <a:solidFill>
                  <a:schemeClr val="tx1"/>
                </a:solidFill>
                <a:latin typeface="+mn-lt"/>
                <a:ea typeface="+mn-ea"/>
                <a:cs typeface="+mn-cs"/>
              </a:rPr>
              <a:t>zdrowotnym, których celem jest wyeliminowanie lub złagodzenie barier zdrowotnych utrudniających funkcjonowanie w społeczeństwie lub powodujących oddalenie od rynku pracy.</a:t>
            </a:r>
          </a:p>
          <a:p>
            <a:endParaRPr lang="pl-PL" sz="1000" b="1" kern="1200" dirty="0" smtClean="0">
              <a:solidFill>
                <a:schemeClr val="tx1"/>
              </a:solidFill>
              <a:latin typeface="+mn-lt"/>
              <a:ea typeface="+mn-ea"/>
              <a:cs typeface="+mn-cs"/>
            </a:endParaRPr>
          </a:p>
          <a:p>
            <a:r>
              <a:rPr lang="pl-PL" sz="1000" b="1" kern="1200" dirty="0" smtClean="0">
                <a:solidFill>
                  <a:schemeClr val="tx1"/>
                </a:solidFill>
                <a:latin typeface="+mn-lt"/>
                <a:ea typeface="+mn-ea"/>
                <a:cs typeface="+mn-cs"/>
              </a:rPr>
              <a:t>Usługi opiekuńcze</a:t>
            </a:r>
            <a:r>
              <a:rPr lang="pl-PL" sz="1000" kern="1200" dirty="0" smtClean="0">
                <a:solidFill>
                  <a:schemeClr val="tx1"/>
                </a:solidFill>
                <a:latin typeface="+mn-lt"/>
                <a:ea typeface="+mn-ea"/>
                <a:cs typeface="+mn-cs"/>
              </a:rPr>
              <a:t>, obejmujące pomoc w zaspokajaniu codziennych potrzeb życiowych, opiekę higieniczną, zaleconą przez lekarza pielęgnację oraz, w miarę możliwości, zapewnienie kontaktów z otoczeniem, świadczone przez opiekunów faktycznych lub w postaci: sąsiedzkich usług opiekuńczych, usług opiekuńczych w miejscu zamieszkania, specjalistycznych usług opiekuńczych w miejscu zamieszkania lub dziennych form usług opiekuńczych; do usług opiekuńczych należą także usługi krótkookresowego całodobowego i krótkookresowego dziennego pobytu, których celem jest zapewnienie opieki dla osób niesamodzielnych, w tym w zastępstwie za opiekunów faktycznych.</a:t>
            </a:r>
          </a:p>
          <a:p>
            <a:endParaRPr lang="pl-PL" sz="1000" kern="1200" dirty="0" smtClean="0">
              <a:solidFill>
                <a:schemeClr val="tx1"/>
              </a:solidFill>
              <a:latin typeface="+mn-lt"/>
              <a:ea typeface="+mn-ea"/>
              <a:cs typeface="+mn-cs"/>
            </a:endParaRPr>
          </a:p>
          <a:p>
            <a:r>
              <a:rPr lang="pl-PL" sz="1200" b="1" kern="1200" dirty="0" smtClean="0">
                <a:solidFill>
                  <a:schemeClr val="tx1"/>
                </a:solidFill>
                <a:latin typeface="+mn-lt"/>
                <a:ea typeface="+mn-ea"/>
                <a:cs typeface="+mn-cs"/>
              </a:rPr>
              <a:t>Usługi asystenckie</a:t>
            </a:r>
            <a:r>
              <a:rPr lang="pl-PL" sz="1200" kern="1200" dirty="0" smtClean="0">
                <a:solidFill>
                  <a:schemeClr val="tx1"/>
                </a:solidFill>
                <a:latin typeface="+mn-lt"/>
                <a:ea typeface="+mn-ea"/>
                <a:cs typeface="+mn-cs"/>
              </a:rPr>
              <a:t>, świadczone przez asystentów na rzecz osób z niepełnosprawnościami lub rodzin z dziećmi z niepełnosprawnościami, umożliwiające stałe lub okresowe wsparcie tych osób i rodzin w wykonywaniu podstawowych czynności dnia codziennego, niezbędnych do ich aktywnego funkcjonowania społecznego, zawodowego lub edukacyjnego.</a:t>
            </a:r>
            <a:endParaRPr lang="pl-PL" sz="1000"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22</a:t>
            </a:fld>
            <a:endParaRPr lang="pl-PL" alt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lnSpcReduction="10000"/>
          </a:bodyPr>
          <a:lstStyle/>
          <a:p>
            <a:pPr lvl="0"/>
            <a:r>
              <a:rPr lang="pl-PL" sz="1200" kern="1200" dirty="0" smtClean="0">
                <a:solidFill>
                  <a:schemeClr val="tx1"/>
                </a:solidFill>
                <a:latin typeface="+mn-lt"/>
                <a:ea typeface="+mn-ea"/>
                <a:cs typeface="+mn-cs"/>
              </a:rPr>
              <a:t>Usługi mieszkalnictwa wspomaganego adresowane są do osób zagrożonych ubóstwem lub wykluczeniem społecznym, w szczególności do:</a:t>
            </a:r>
          </a:p>
          <a:p>
            <a:pPr lvl="0"/>
            <a:r>
              <a:rPr lang="pl-PL" sz="1200" kern="1200" dirty="0" smtClean="0">
                <a:solidFill>
                  <a:schemeClr val="tx1"/>
                </a:solidFill>
                <a:latin typeface="+mn-lt"/>
                <a:ea typeface="+mn-ea"/>
                <a:cs typeface="+mn-cs"/>
              </a:rPr>
              <a:t>a) </a:t>
            </a:r>
            <a:r>
              <a:rPr lang="en-US" sz="1200" kern="1200" dirty="0" smtClean="0">
                <a:solidFill>
                  <a:schemeClr val="tx1"/>
                </a:solidFill>
                <a:latin typeface="+mn-lt"/>
                <a:ea typeface="+mn-ea"/>
                <a:cs typeface="+mn-cs"/>
              </a:rPr>
              <a:t>w </a:t>
            </a:r>
            <a:r>
              <a:rPr lang="pl-PL" sz="1200" kern="1200" dirty="0" smtClean="0">
                <a:solidFill>
                  <a:schemeClr val="tx1"/>
                </a:solidFill>
                <a:latin typeface="+mn-lt"/>
                <a:ea typeface="+mn-ea"/>
                <a:cs typeface="+mn-cs"/>
              </a:rPr>
              <a:t>przypadku mieszkań treningowych</a:t>
            </a:r>
            <a:r>
              <a:rPr lang="en-US" sz="1200" kern="1200" dirty="0" smtClean="0">
                <a:solidFill>
                  <a:schemeClr val="tx1"/>
                </a:solidFill>
                <a:latin typeface="+mn-lt"/>
                <a:ea typeface="+mn-ea"/>
                <a:cs typeface="+mn-cs"/>
              </a:rPr>
              <a:t>:</a:t>
            </a:r>
            <a:endParaRPr lang="pl-PL" sz="1200" kern="1200" dirty="0" smtClean="0">
              <a:solidFill>
                <a:schemeClr val="tx1"/>
              </a:solidFill>
              <a:latin typeface="+mn-lt"/>
              <a:ea typeface="+mn-ea"/>
              <a:cs typeface="+mn-cs"/>
            </a:endParaRPr>
          </a:p>
          <a:p>
            <a:pPr lvl="0">
              <a:buFont typeface="Arial" pitchFamily="34" charset="0"/>
              <a:buChar char="•"/>
            </a:pPr>
            <a:r>
              <a:rPr lang="pl-PL" sz="1200" kern="1200" dirty="0" smtClean="0">
                <a:solidFill>
                  <a:schemeClr val="tx1"/>
                </a:solidFill>
                <a:latin typeface="+mn-lt"/>
                <a:ea typeface="+mn-ea"/>
                <a:cs typeface="+mn-cs"/>
              </a:rPr>
              <a:t> osób, o których mowa w art. 1 ust. 2 ustawy z dnia 13 czerwca 2003 r. </a:t>
            </a:r>
            <a:r>
              <a:rPr lang="en-US" sz="1200" kern="1200" dirty="0" smtClean="0">
                <a:solidFill>
                  <a:schemeClr val="tx1"/>
                </a:solidFill>
                <a:latin typeface="+mn-lt"/>
                <a:ea typeface="+mn-ea"/>
                <a:cs typeface="+mn-cs"/>
              </a:rPr>
              <a:t>o </a:t>
            </a:r>
            <a:r>
              <a:rPr lang="pl-PL" sz="1200" kern="1200" dirty="0" smtClean="0">
                <a:solidFill>
                  <a:schemeClr val="tx1"/>
                </a:solidFill>
                <a:latin typeface="+mn-lt"/>
                <a:ea typeface="+mn-ea"/>
                <a:cs typeface="+mn-cs"/>
              </a:rPr>
              <a:t>zatrudnieniu socjalnym</a:t>
            </a:r>
            <a:r>
              <a:rPr lang="en-US" sz="1200" kern="1200" dirty="0" smtClean="0">
                <a:solidFill>
                  <a:schemeClr val="tx1"/>
                </a:solidFill>
                <a:latin typeface="+mn-lt"/>
                <a:ea typeface="+mn-ea"/>
                <a:cs typeface="+mn-cs"/>
              </a:rPr>
              <a:t>; </a:t>
            </a:r>
            <a:endParaRPr lang="pl-PL" sz="1200" kern="1200" dirty="0" smtClean="0">
              <a:solidFill>
                <a:schemeClr val="tx1"/>
              </a:solidFill>
              <a:latin typeface="+mn-lt"/>
              <a:ea typeface="+mn-ea"/>
              <a:cs typeface="+mn-cs"/>
            </a:endParaRPr>
          </a:p>
          <a:p>
            <a:pPr lvl="0">
              <a:buFont typeface="Arial" pitchFamily="34" charset="0"/>
              <a:buChar char="•"/>
            </a:pPr>
            <a:r>
              <a:rPr lang="pl-PL" sz="1200" kern="1200" dirty="0" smtClean="0">
                <a:solidFill>
                  <a:schemeClr val="tx1"/>
                </a:solidFill>
                <a:latin typeface="+mn-lt"/>
                <a:ea typeface="+mn-ea"/>
                <a:cs typeface="+mn-cs"/>
              </a:rPr>
              <a:t> osób opuszczających pieczę zastępczą, o których mowa w ustawie z dnia 9 czerwca 2011 r. o wspieraniu rodziny i systemie pieczy zastępczej; </a:t>
            </a:r>
          </a:p>
          <a:p>
            <a:pPr lvl="0">
              <a:buFont typeface="Arial" pitchFamily="34" charset="0"/>
              <a:buChar char="•"/>
            </a:pPr>
            <a:r>
              <a:rPr lang="pl-PL" sz="1200" kern="1200" dirty="0" smtClean="0">
                <a:solidFill>
                  <a:schemeClr val="tx1"/>
                </a:solidFill>
                <a:latin typeface="+mn-lt"/>
                <a:ea typeface="+mn-ea"/>
                <a:cs typeface="+mn-cs"/>
              </a:rPr>
              <a:t> osób opuszczających młodzieżowe ośrodki wychowawcze i młodzieżowe ośrodki socjoterapii, o których mowa w ustawie z dnia 7 września 1991 r.</a:t>
            </a:r>
            <a:r>
              <a:rPr lang="pl-PL" sz="1200" kern="1200" baseline="0" dirty="0" smtClean="0">
                <a:solidFill>
                  <a:schemeClr val="tx1"/>
                </a:solidFill>
                <a:latin typeface="+mn-lt"/>
                <a:ea typeface="+mn-ea"/>
                <a:cs typeface="+mn-cs"/>
              </a:rPr>
              <a:t> </a:t>
            </a:r>
            <a:r>
              <a:rPr lang="pl-PL" sz="1200" kern="1200" dirty="0" smtClean="0">
                <a:solidFill>
                  <a:schemeClr val="tx1"/>
                </a:solidFill>
                <a:latin typeface="+mn-lt"/>
                <a:ea typeface="+mn-ea"/>
                <a:cs typeface="+mn-cs"/>
              </a:rPr>
              <a:t>o systemie oświaty;</a:t>
            </a:r>
          </a:p>
          <a:p>
            <a:pPr lvl="0">
              <a:buFont typeface="Arial" pitchFamily="34" charset="0"/>
              <a:buChar char="•"/>
            </a:pPr>
            <a:r>
              <a:rPr lang="pl-PL" sz="1200" kern="1200" dirty="0" smtClean="0">
                <a:solidFill>
                  <a:schemeClr val="tx1"/>
                </a:solidFill>
                <a:latin typeface="+mn-lt"/>
                <a:ea typeface="+mn-ea"/>
                <a:cs typeface="+mn-cs"/>
              </a:rPr>
              <a:t> osób z niepełnosprawnością;</a:t>
            </a:r>
          </a:p>
          <a:p>
            <a:pPr lvl="0">
              <a:buFont typeface="Arial" pitchFamily="34" charset="0"/>
              <a:buChar char="•"/>
            </a:pPr>
            <a:r>
              <a:rPr lang="pl-PL" sz="1200" kern="1200" dirty="0" smtClean="0">
                <a:solidFill>
                  <a:schemeClr val="tx1"/>
                </a:solidFill>
                <a:latin typeface="+mn-lt"/>
                <a:ea typeface="+mn-ea"/>
                <a:cs typeface="+mn-cs"/>
              </a:rPr>
              <a:t> osób niesamodzielnych</a:t>
            </a:r>
            <a:r>
              <a:rPr lang="en-US" sz="1200" kern="1200" dirty="0" smtClean="0">
                <a:solidFill>
                  <a:schemeClr val="tx1"/>
                </a:solidFill>
                <a:latin typeface="+mn-lt"/>
                <a:ea typeface="+mn-ea"/>
                <a:cs typeface="+mn-cs"/>
              </a:rPr>
              <a:t>; </a:t>
            </a:r>
            <a:endParaRPr lang="pl-PL" sz="1200" kern="1200" dirty="0" smtClean="0">
              <a:solidFill>
                <a:schemeClr val="tx1"/>
              </a:solidFill>
              <a:latin typeface="+mn-lt"/>
              <a:ea typeface="+mn-ea"/>
              <a:cs typeface="+mn-cs"/>
            </a:endParaRPr>
          </a:p>
          <a:p>
            <a:pPr lvl="0">
              <a:buFont typeface="Arial" pitchFamily="34" charset="0"/>
              <a:buChar char="•"/>
            </a:pPr>
            <a:r>
              <a:rPr lang="pl-PL" sz="1200" kern="1200" dirty="0" smtClean="0">
                <a:solidFill>
                  <a:schemeClr val="tx1"/>
                </a:solidFill>
                <a:latin typeface="+mn-lt"/>
                <a:ea typeface="+mn-ea"/>
                <a:cs typeface="+mn-cs"/>
              </a:rPr>
              <a:t> osób bezdomnych lub dotkniętych wykluczeniem z dostępu do mieszkań w rozumieniu </a:t>
            </a:r>
            <a:r>
              <a:rPr lang="pl-PL" sz="1200" i="1" kern="1200" dirty="0" smtClean="0">
                <a:solidFill>
                  <a:schemeClr val="tx1"/>
                </a:solidFill>
                <a:latin typeface="+mn-lt"/>
                <a:ea typeface="+mn-ea"/>
                <a:cs typeface="+mn-cs"/>
              </a:rPr>
              <a:t>Wytycznych w zakresie monitorowania postępu rzeczowego realizacji programów operacyjnych na lata 2014-2020;</a:t>
            </a:r>
            <a:endParaRPr lang="pl-PL" sz="1200" kern="1200" dirty="0" smtClean="0">
              <a:solidFill>
                <a:schemeClr val="tx1"/>
              </a:solidFill>
              <a:latin typeface="+mn-lt"/>
              <a:ea typeface="+mn-ea"/>
              <a:cs typeface="+mn-cs"/>
            </a:endParaRPr>
          </a:p>
          <a:p>
            <a:r>
              <a:rPr lang="pl-PL" sz="1200" kern="1200" dirty="0" smtClean="0">
                <a:solidFill>
                  <a:schemeClr val="tx1"/>
                </a:solidFill>
                <a:latin typeface="+mn-lt"/>
                <a:ea typeface="+mn-ea"/>
                <a:cs typeface="+mn-cs"/>
              </a:rPr>
              <a:t>b) w przypadku mieszkań wspieranych:</a:t>
            </a:r>
          </a:p>
          <a:p>
            <a:pPr lvl="0">
              <a:buFont typeface="Arial" pitchFamily="34" charset="0"/>
              <a:buChar char="•"/>
            </a:pPr>
            <a:r>
              <a:rPr lang="pl-PL" sz="1200" kern="1200" dirty="0" smtClean="0">
                <a:solidFill>
                  <a:schemeClr val="tx1"/>
                </a:solidFill>
                <a:latin typeface="+mn-lt"/>
                <a:ea typeface="+mn-ea"/>
                <a:cs typeface="+mn-cs"/>
              </a:rPr>
              <a:t> osób z niepełnosprawnością;</a:t>
            </a:r>
          </a:p>
          <a:p>
            <a:pPr lvl="0">
              <a:buFont typeface="Arial" pitchFamily="34" charset="0"/>
              <a:buChar char="•"/>
            </a:pPr>
            <a:r>
              <a:rPr lang="pl-PL" sz="1200" kern="1200" dirty="0" smtClean="0">
                <a:solidFill>
                  <a:schemeClr val="tx1"/>
                </a:solidFill>
                <a:latin typeface="+mn-lt"/>
                <a:ea typeface="+mn-ea"/>
                <a:cs typeface="+mn-cs"/>
              </a:rPr>
              <a:t> osób niesamodzielnych</a:t>
            </a:r>
            <a:r>
              <a:rPr lang="en-US" sz="1200" kern="1200" dirty="0" smtClean="0">
                <a:solidFill>
                  <a:schemeClr val="tx1"/>
                </a:solidFill>
                <a:latin typeface="+mn-lt"/>
                <a:ea typeface="+mn-ea"/>
                <a:cs typeface="+mn-cs"/>
              </a:rPr>
              <a:t>.</a:t>
            </a:r>
            <a:endParaRPr lang="pl-PL" sz="1200" kern="1200" dirty="0" smtClean="0">
              <a:solidFill>
                <a:schemeClr val="tx1"/>
              </a:solidFill>
              <a:latin typeface="+mn-lt"/>
              <a:ea typeface="+mn-ea"/>
              <a:cs typeface="+mn-cs"/>
            </a:endParaRPr>
          </a:p>
          <a:p>
            <a:pPr marL="0" lvl="0" indent="0">
              <a:buNone/>
            </a:pPr>
            <a:endParaRPr lang="pl-PL" sz="1200" dirty="0" smtClean="0"/>
          </a:p>
          <a:p>
            <a:pPr marL="0" lvl="0" indent="12700" algn="just">
              <a:buNone/>
            </a:pPr>
            <a:r>
              <a:rPr lang="pl-PL" sz="1200" b="1" dirty="0" smtClean="0"/>
              <a:t>Rodzaj oraz zakres usług świadczonych w mieszkaniu wspomaganym powinien być dostosowany do indywidualnych potrzeb mieszkańców, z uwzględnieniem zapisów zawartych w kontrakcie (socjalnym) oraz w przypadku mieszkań treningowych w indywidualnym programie (planie) usamodzielnienia. </a:t>
            </a: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23</a:t>
            </a:fld>
            <a:endParaRPr lang="pl-PL" alt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25</a:t>
            </a:fld>
            <a:endParaRPr lang="pl-PL" alt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28</a:t>
            </a:fld>
            <a:endParaRPr lang="pl-PL" altLang="pl-PL"/>
          </a:p>
        </p:txBody>
      </p:sp>
    </p:spTree>
    <p:extLst>
      <p:ext uri="{BB962C8B-B14F-4D97-AF65-F5344CB8AC3E}">
        <p14:creationId xmlns:p14="http://schemas.microsoft.com/office/powerpoint/2010/main" xmlns="" val="781684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29</a:t>
            </a:fld>
            <a:endParaRPr lang="pl-PL" altLang="pl-PL"/>
          </a:p>
        </p:txBody>
      </p:sp>
    </p:spTree>
    <p:extLst>
      <p:ext uri="{BB962C8B-B14F-4D97-AF65-F5344CB8AC3E}">
        <p14:creationId xmlns:p14="http://schemas.microsoft.com/office/powerpoint/2010/main" xmlns="" val="26088122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mn-lt"/>
                <a:ea typeface="+mn-ea"/>
                <a:cs typeface="+mn-cs"/>
              </a:rPr>
              <a:t>Możliwe są działania poprawiające efektywność energetyczną – </a:t>
            </a:r>
            <a:r>
              <a:rPr kumimoji="0" lang="pl-PL" sz="2000" b="0" i="0" u="sng" strike="noStrike" kern="1200" cap="none" spc="0" normalizeH="0" baseline="0" noProof="0" dirty="0" smtClean="0">
                <a:ln>
                  <a:noFill/>
                </a:ln>
                <a:solidFill>
                  <a:prstClr val="black"/>
                </a:solidFill>
                <a:effectLst/>
                <a:uLnTx/>
                <a:uFillTx/>
                <a:latin typeface="+mn-lt"/>
                <a:ea typeface="+mn-ea"/>
                <a:cs typeface="+mn-cs"/>
              </a:rPr>
              <a:t>termomodernizacja obiektów</a:t>
            </a:r>
            <a:r>
              <a:rPr kumimoji="0" lang="pl-PL" sz="2000" b="0" i="0" u="none" strike="noStrike" kern="1200" cap="none" spc="0" normalizeH="0" baseline="0" noProof="0" dirty="0" smtClean="0">
                <a:ln>
                  <a:noFill/>
                </a:ln>
                <a:solidFill>
                  <a:prstClr val="black"/>
                </a:solidFill>
                <a:effectLst/>
                <a:uLnTx/>
                <a:uFillTx/>
                <a:latin typeface="+mn-lt"/>
                <a:ea typeface="+mn-ea"/>
                <a:cs typeface="+mn-cs"/>
              </a:rPr>
              <a:t>, analogiczne do Działania 3.3 RPO WD </a:t>
            </a:r>
            <a:r>
              <a:rPr kumimoji="0" lang="pl-PL" sz="2000" b="0" i="1" u="none" strike="noStrike" kern="1200" cap="none" spc="0" normalizeH="0" baseline="0" noProof="0" dirty="0" smtClean="0">
                <a:ln>
                  <a:noFill/>
                </a:ln>
                <a:solidFill>
                  <a:prstClr val="black"/>
                </a:solidFill>
                <a:effectLst/>
                <a:uLnTx/>
                <a:uFillTx/>
                <a:latin typeface="+mn-lt"/>
                <a:ea typeface="+mn-ea"/>
                <a:cs typeface="+mn-cs"/>
              </a:rPr>
              <a:t>Efektywność energetyczna w budynkach użyteczności publicznej i sektorze mieszkaniowym</a:t>
            </a:r>
            <a:r>
              <a:rPr kumimoji="0" lang="pl-PL" sz="2000" b="0" i="0" u="none" strike="noStrike" kern="1200" cap="none" spc="0" normalizeH="0" baseline="0" noProof="0" dirty="0" smtClean="0">
                <a:ln>
                  <a:noFill/>
                </a:ln>
                <a:solidFill>
                  <a:prstClr val="black"/>
                </a:solidFill>
                <a:effectLst/>
                <a:uLnTx/>
                <a:uFillTx/>
                <a:latin typeface="+mn-lt"/>
                <a:ea typeface="+mn-ea"/>
                <a:cs typeface="+mn-cs"/>
              </a:rPr>
              <a:t> (projekty typu 3.3.A i 3.3.B). </a:t>
            </a:r>
          </a:p>
          <a:p>
            <a:pPr marL="0" marR="0" indent="0" algn="l" defTabSz="914400" rtl="0" eaLnBrk="0" fontAlgn="base" latinLnBrk="0" hangingPunct="0">
              <a:lnSpc>
                <a:spcPct val="100000"/>
              </a:lnSpc>
              <a:spcBef>
                <a:spcPct val="30000"/>
              </a:spcBef>
              <a:spcAft>
                <a:spcPct val="0"/>
              </a:spcAft>
              <a:buClrTx/>
              <a:buSzTx/>
              <a:buFontTx/>
              <a:buNone/>
              <a:tabLst/>
              <a:defRPr/>
            </a:pPr>
            <a:endParaRPr lang="pl-PL"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pl-PL"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pl-PL" sz="1200" dirty="0" smtClean="0"/>
              <a:t>Wydatki kwalifikowalne nie obejmują wydatków ponoszonych na część związaną z prowadzeniem działalności gospodarczej. Dlatego należy określić procentowy udział powierzchni użytkowej związanej z prowadzeniem działalności gospodarczej w całkowitej powierzchni użytkowej budynku. Następnie należy wg uzyskanej proporcji obniżyć wydatki kwalifikowalne.</a:t>
            </a: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30</a:t>
            </a:fld>
            <a:endParaRPr lang="pl-PL" altLang="pl-PL"/>
          </a:p>
        </p:txBody>
      </p:sp>
    </p:spTree>
    <p:extLst>
      <p:ext uri="{BB962C8B-B14F-4D97-AF65-F5344CB8AC3E}">
        <p14:creationId xmlns:p14="http://schemas.microsoft.com/office/powerpoint/2010/main" xmlns="" val="1014068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just">
              <a:spcAft>
                <a:spcPts val="0"/>
              </a:spcAft>
            </a:pPr>
            <a:r>
              <a:rPr lang="pl-PL" sz="1200" dirty="0" smtClean="0">
                <a:effectLst/>
                <a:latin typeface="+mn-lt"/>
                <a:ea typeface="Times New Roman"/>
                <a:cs typeface="Times New Roman"/>
              </a:rPr>
              <a:t>Wsparcie inwestycyjne w ramach EFRR w Działaniu 6.1 dla projektów typu A i B przewidziano szczególnie w powiązaniu z 9 Osią Priorytetową RPO WD 2014-2020, w tym z działaniami realizowanymi w ramach EFS w Działaniu 9.2 A Usługi asystenckie i opiekuńcze nad osobami niesamodzielnymi świadczone w lokalnej społeczności, 9.2 B Usługi wsparcia rodziny i pieczy zastępczej oraz 9.1 Aktywna integracja RPO WD 2014-2020.</a:t>
            </a:r>
            <a:endParaRPr lang="pl-PL" sz="1400" dirty="0" smtClean="0">
              <a:effectLst/>
              <a:latin typeface="Times New Roman"/>
              <a:ea typeface="Times New Roman"/>
            </a:endParaRPr>
          </a:p>
          <a:p>
            <a:pPr algn="just">
              <a:spcAft>
                <a:spcPts val="0"/>
              </a:spcAft>
            </a:pPr>
            <a:r>
              <a:rPr lang="pl-PL" sz="1200" dirty="0" smtClean="0">
                <a:effectLst/>
                <a:latin typeface="+mn-lt"/>
                <a:ea typeface="Times New Roman"/>
                <a:cs typeface="Times New Roman"/>
              </a:rPr>
              <a:t> </a:t>
            </a:r>
            <a:endParaRPr lang="pl-PL" sz="1400" dirty="0" smtClean="0">
              <a:effectLst/>
              <a:latin typeface="Times New Roman"/>
              <a:ea typeface="Times New Roman"/>
            </a:endParaRPr>
          </a:p>
          <a:p>
            <a:pPr algn="just">
              <a:spcAft>
                <a:spcPts val="0"/>
              </a:spcAft>
            </a:pPr>
            <a:r>
              <a:rPr lang="pl-PL" sz="1200" dirty="0" smtClean="0">
                <a:effectLst/>
                <a:latin typeface="+mn-lt"/>
                <a:ea typeface="Times New Roman"/>
                <a:cs typeface="Times New Roman"/>
              </a:rPr>
              <a:t>Do otrzymania wsparcia nie jest niezbędna realizacja projektu w ramach ww. Działań w 9 Osi Priorytetowej RPO WD 2014-2020, wykazać jednak należy, że projekt przyczynia się do osiągnięcia celów zapisanych w RPO WD 2014-2020 finansowanych ze środków EFS dotyczących zwiększenia zatrudnienia, włączenia społecznego i walki z ubóstwem.</a:t>
            </a:r>
            <a:endParaRPr lang="pl-PL" sz="1400" dirty="0">
              <a:effectLst/>
              <a:latin typeface="Times New Roman"/>
              <a:ea typeface="Times New Roman"/>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34</a:t>
            </a:fld>
            <a:endParaRPr lang="pl-PL" altLang="pl-PL"/>
          </a:p>
        </p:txBody>
      </p:sp>
    </p:spTree>
    <p:extLst>
      <p:ext uri="{BB962C8B-B14F-4D97-AF65-F5344CB8AC3E}">
        <p14:creationId xmlns:p14="http://schemas.microsoft.com/office/powerpoint/2010/main" xmlns="" val="6315308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50" dirty="0" smtClean="0">
                <a:ea typeface="Times New Roman"/>
                <a:cs typeface="Times New Roman"/>
              </a:rPr>
              <a:t>Przez dokument równorzędny należy rozumieć </a:t>
            </a:r>
            <a:r>
              <a:rPr lang="pl-PL" sz="1200" kern="150" dirty="0" smtClean="0">
                <a:ea typeface="Times New Roman"/>
                <a:cs typeface="Arial"/>
              </a:rPr>
              <a:t>lokalny, miejski lub gminny programy rewitalizacji. </a:t>
            </a:r>
            <a:r>
              <a:rPr lang="pl-PL" sz="1200" kern="150" dirty="0" smtClean="0">
                <a:solidFill>
                  <a:srgbClr val="000000"/>
                </a:solidFill>
                <a:ea typeface="Times New Roman"/>
                <a:cs typeface="Arial"/>
              </a:rPr>
              <a:t>Dokument równorzędny to taki, który zawiera wszystkie niezbędne elementy programu rewitalizacji, zgodnie z Wytycznymi opracowanymi przez Ministerstwo Rozwoju w zakresie rewitalizacji w programach operacyjnych na lata 2014-2020 oraz wytycznymi programowymi IZ RPO WD dotyczącymi zasad przygotowania lokalnych programów rewitalizacji (lub dokumentów równorzędnych) w perspektywie finansowej 2014-2020.</a:t>
            </a:r>
          </a:p>
          <a:p>
            <a:pPr marL="0" marR="0" indent="0" algn="l" defTabSz="914400" rtl="0" eaLnBrk="0" fontAlgn="base" latinLnBrk="0" hangingPunct="0">
              <a:lnSpc>
                <a:spcPct val="100000"/>
              </a:lnSpc>
              <a:spcBef>
                <a:spcPct val="30000"/>
              </a:spcBef>
              <a:spcAft>
                <a:spcPct val="0"/>
              </a:spcAft>
              <a:buClrTx/>
              <a:buSzTx/>
              <a:buFontTx/>
              <a:buNone/>
              <a:tabLst/>
              <a:defRPr/>
            </a:pPr>
            <a:endParaRPr lang="pl-PL" sz="1200" kern="150" dirty="0" smtClean="0">
              <a:latin typeface="Times New Roman"/>
              <a:ea typeface="Times New Roman"/>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50" dirty="0" smtClean="0">
                <a:ea typeface="Times New Roman"/>
                <a:cs typeface="Times New Roman"/>
              </a:rPr>
              <a:t>Obszary wiejskie zdefiniowane zgodnie z załącznikiem nr 1 do Rozporządzenia Wykonawczego Komisji (UE) NR 215/2014 z dnia 7 marca 2014 r.</a:t>
            </a:r>
            <a:endParaRPr lang="pl-PL" sz="1200" kern="150" dirty="0" smtClean="0">
              <a:latin typeface="Times New Roman"/>
              <a:ea typeface="Times New Roman"/>
            </a:endParaRP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35</a:t>
            </a:fld>
            <a:endParaRPr lang="pl-PL" altLang="pl-PL"/>
          </a:p>
        </p:txBody>
      </p:sp>
    </p:spTree>
    <p:extLst>
      <p:ext uri="{BB962C8B-B14F-4D97-AF65-F5344CB8AC3E}">
        <p14:creationId xmlns:p14="http://schemas.microsoft.com/office/powerpoint/2010/main" xmlns="" val="37936438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39</a:t>
            </a:fld>
            <a:endParaRPr lang="pl-PL" altLang="pl-PL"/>
          </a:p>
        </p:txBody>
      </p:sp>
    </p:spTree>
    <p:extLst>
      <p:ext uri="{BB962C8B-B14F-4D97-AF65-F5344CB8AC3E}">
        <p14:creationId xmlns:p14="http://schemas.microsoft.com/office/powerpoint/2010/main" xmlns="" val="14738564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0" i="0" dirty="0" smtClean="0">
                <a:solidFill>
                  <a:srgbClr val="000000"/>
                </a:solidFill>
                <a:effectLst/>
                <a:latin typeface="Open Sans"/>
              </a:rPr>
              <a:t>Kontrakty Terytorialne narzędzie polityki rozwoju. Jego zadaniem jest zwiększenie skuteczności tej polityki.  W kontraktach rząd i władze poszczególnych województw uzgadniają  cele rozwojowe i inwestycje, które są dla obu stron kluczowe. Kontrakty wskazują, jakie działania podejmie rząd, a jakie będą wspierane z poziomu samorządowego (przez województwo, powiat, gminę). Inwestycje zapisane w Kontraktach będą finansowane ze środków unijnych i krajowych.</a:t>
            </a:r>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40</a:t>
            </a:fld>
            <a:endParaRPr lang="pl-PL" altLang="pl-PL"/>
          </a:p>
        </p:txBody>
      </p:sp>
    </p:spTree>
    <p:extLst>
      <p:ext uri="{BB962C8B-B14F-4D97-AF65-F5344CB8AC3E}">
        <p14:creationId xmlns:p14="http://schemas.microsoft.com/office/powerpoint/2010/main" xmlns="" val="3497966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pl-PL"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41</a:t>
            </a:fld>
            <a:endParaRPr lang="pl-PL" altLang="pl-PL"/>
          </a:p>
        </p:txBody>
      </p:sp>
    </p:spTree>
    <p:extLst>
      <p:ext uri="{BB962C8B-B14F-4D97-AF65-F5344CB8AC3E}">
        <p14:creationId xmlns:p14="http://schemas.microsoft.com/office/powerpoint/2010/main" xmlns="" val="2341231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1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42</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pPr marL="170490" indent="-170490">
              <a:buFont typeface="Arial" pitchFamily="34" charset="0"/>
              <a:buChar char="•"/>
            </a:pPr>
            <a:r>
              <a:rPr lang="pl-PL" dirty="0" smtClean="0"/>
              <a:t>Wspólny cel merytoryczny projektu </a:t>
            </a:r>
          </a:p>
          <a:p>
            <a:pPr marL="170490" indent="-170490">
              <a:buFont typeface="Arial" pitchFamily="34" charset="0"/>
              <a:buChar char="•"/>
            </a:pPr>
            <a:r>
              <a:rPr lang="pl-PL" dirty="0" smtClean="0"/>
              <a:t>Każdy z partnerów musi</a:t>
            </a:r>
            <a:r>
              <a:rPr lang="pl-PL" baseline="0" dirty="0" smtClean="0"/>
              <a:t> mieć wyraźne określone zadania i obowiązki </a:t>
            </a:r>
          </a:p>
          <a:p>
            <a:pPr marL="170490" indent="-170490">
              <a:buFont typeface="Arial" pitchFamily="34" charset="0"/>
              <a:buChar char="•"/>
            </a:pPr>
            <a:r>
              <a:rPr lang="pl-PL" baseline="0" dirty="0" smtClean="0"/>
              <a:t>Pełną odpowiedzialność ponosi Beneficjent - partner wiodący projektu (Lider)</a:t>
            </a:r>
          </a:p>
          <a:p>
            <a:pPr marL="170490" indent="-170490">
              <a:buFont typeface="Arial" pitchFamily="34" charset="0"/>
              <a:buChar char="•"/>
            </a:pPr>
            <a:r>
              <a:rPr lang="pl-PL" baseline="0" dirty="0" smtClean="0"/>
              <a:t>Utworzenie i zainicjowanie partnerstwa przed złożeniem WNOD</a:t>
            </a:r>
          </a:p>
          <a:p>
            <a:pPr marL="170490" indent="-170490">
              <a:buFont typeface="Arial" pitchFamily="34" charset="0"/>
              <a:buChar char="•"/>
            </a:pPr>
            <a:r>
              <a:rPr lang="pl-PL" baseline="0" dirty="0" smtClean="0"/>
              <a:t>Projekt powinien być realizowany wspólnie od momentu jego rozpoczęcia tj. przygotowania dokumentacji aplikacyjnej do momentu np. złożenia WNPK</a:t>
            </a:r>
          </a:p>
          <a:p>
            <a:pPr marL="170490" indent="-170490">
              <a:buFont typeface="Arial" pitchFamily="34" charset="0"/>
              <a:buChar char="•"/>
            </a:pPr>
            <a:r>
              <a:rPr lang="pl-PL" baseline="0" dirty="0" smtClean="0"/>
              <a:t>Podmioty nie mogą łączyć się w partnerstwie celem uzyskania większej ilości punktów </a:t>
            </a:r>
          </a:p>
          <a:p>
            <a:pPr marL="170490" indent="-170490">
              <a:buFont typeface="Arial" pitchFamily="34" charset="0"/>
              <a:buChar char="•"/>
            </a:pPr>
            <a:r>
              <a:rPr lang="pl-PL" baseline="0" dirty="0" smtClean="0"/>
              <a:t>Punkty w ramach kryterium ogólnego nie będą przyznawane jeśli realizacja projektu partnerskiego będzie polegała na współpracy podmiotów po zakończeniu realizacji projektu (w okresie trwałości) gdy partner projektu będzie korzystał wyłącznie z efektów już zrealizowanego projektu  </a:t>
            </a:r>
            <a:endParaRPr lang="pl-PL"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43</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lnSpcReduction="10000"/>
          </a:bodyPr>
          <a:lstStyle/>
          <a:p>
            <a:r>
              <a:rPr lang="pl-PL" sz="1200" kern="1200" dirty="0" smtClean="0">
                <a:solidFill>
                  <a:schemeClr val="tx1"/>
                </a:solidFill>
                <a:effectLst/>
                <a:latin typeface="+mn-lt"/>
                <a:ea typeface="+mn-ea"/>
                <a:cs typeface="+mn-cs"/>
              </a:rPr>
              <a:t>Jeżeli </a:t>
            </a:r>
            <a:r>
              <a:rPr lang="pl-PL" sz="1200" kern="1200" dirty="0" smtClean="0">
                <a:solidFill>
                  <a:schemeClr val="tx1"/>
                </a:solidFill>
                <a:effectLst/>
                <a:latin typeface="+mn-lt"/>
                <a:ea typeface="+mn-ea"/>
                <a:cs typeface="+mn-cs"/>
              </a:rPr>
              <a:t>okaże się, że dane wsparcie przykładowo nie wpływa na handel między państwami członkowskimi UE, brak jest w ogóle pomocy publicznej. Taka sytuacja może mieć miejsce </a:t>
            </a:r>
            <a:r>
              <a:rPr lang="pl-PL" sz="1200" kern="1200" dirty="0" smtClean="0">
                <a:solidFill>
                  <a:schemeClr val="tx1"/>
                </a:solidFill>
                <a:effectLst/>
                <a:latin typeface="+mn-lt"/>
                <a:ea typeface="+mn-ea"/>
                <a:cs typeface="+mn-cs"/>
              </a:rPr>
              <a:t>np. w </a:t>
            </a:r>
            <a:r>
              <a:rPr lang="pl-PL" sz="1200" kern="1200" dirty="0" smtClean="0">
                <a:solidFill>
                  <a:schemeClr val="tx1"/>
                </a:solidFill>
                <a:effectLst/>
                <a:latin typeface="+mn-lt"/>
                <a:ea typeface="+mn-ea"/>
                <a:cs typeface="+mn-cs"/>
              </a:rPr>
              <a:t>przypadku domów pomocy społecznej, prowadzonych przez jednostki samorządu terytorialnego lub na ich zlecenie (dział 2, rozdział 2 ustawy z dnia 12 marca 2004 r. o pomocy społecznej (Dz. U. z 2016 r., poz. 930), których działalność jest elementem polityki społecznej państwa i jest ograniczona terytorialnie (kierowanie osób tego wymagających do placówek położonych najbliżej ich miejsca zamieszkania), co wskazuje na lokalny charakter tej działalności. Placówki te, co do zasady, nie świadczą usług na rzecz osób mieszkających w innych państwach członkowskich, nawet jeśli są zlokalizowane w pobliżu granicy. Usługi domów pomocy społecznej skierowane są bowiem – zgodnie z art. 5 ustawy o pomocy społecznej – do osób posiadających miejsce zamieszkania i przebywających na terenie Polski. Zatem, z uwagi na specyfikę i adresatów usług domów pomocy społecznej, można wykluczyć możliwość wystąpienia konkurencji w wymiarze międzynarodowym pomiędzy domami pomocy społecznej a innymi podmiotami o podobnym charakterze. Pomimo zatem, iż domy pomocy społecznej konkurują na rynku krajowym z jednostkami prowadzonymi taką działalność w celu osiągnięcia zysku (podmioty prywatne prowadzące działalność gospodarczą na podstawie działu 2, rozdziału 3 ustawy o pomocy społecznej), z uwagi na krąg adresatów usług tych placówek i zasady ich funkcjonowania, domy pomocy społecznej prowadzone przez jednostki samorządu terytorialnego lub na ich zlecenie nie konkurują w wymiarze międzynarodowym z ośrodkami zlokalizowanymi w innych państwach członkowskich, zatem wsparcie udzielone tym podmiotom nie zakłóca konkurencji, ani nie wpływa na wymianę handlową na rynku wewnętrznym. Tym samym, domy pomocy społecznej nie są beneficjentami pomocy publicznej, a do wsparcia ze środków publicznych, z którego korzystają lub mogą korzystać, nie mają zastosowania przepisy o pomocy publicznej.</a:t>
            </a:r>
            <a:endParaRPr lang="pl-PL" sz="1200" kern="1200" dirty="0">
              <a:solidFill>
                <a:schemeClr val="tx1"/>
              </a:solidFill>
              <a:effectLst/>
              <a:latin typeface="+mn-lt"/>
              <a:ea typeface="+mn-ea"/>
              <a:cs typeface="+mn-cs"/>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44</a:t>
            </a:fld>
            <a:endParaRPr lang="pl-PL" altLang="pl-PL"/>
          </a:p>
        </p:txBody>
      </p:sp>
    </p:spTree>
    <p:extLst>
      <p:ext uri="{BB962C8B-B14F-4D97-AF65-F5344CB8AC3E}">
        <p14:creationId xmlns:p14="http://schemas.microsoft.com/office/powerpoint/2010/main" xmlns="" val="23070349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Aft>
                <a:spcPts val="600"/>
              </a:spcAft>
              <a:defRPr/>
            </a:pPr>
            <a:endParaRPr lang="pl-PL" dirty="0">
              <a:latin typeface="Arial" pitchFamily="34" charset="0"/>
              <a:cs typeface="Arial" pitchFamily="34" charset="0"/>
            </a:endParaRP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49</a:t>
            </a:fld>
            <a:endParaRPr lang="pl-PL" altLang="pl-PL">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endParaRPr lang="pl-PL" dirty="0">
              <a:latin typeface="Arial" pitchFamily="34" charset="0"/>
              <a:cs typeface="Arial" pitchFamily="34" charset="0"/>
            </a:endParaRP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51</a:t>
            </a:fld>
            <a:endParaRPr lang="pl-PL" altLang="pl-PL">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endParaRPr lang="pl-PL" dirty="0">
              <a:latin typeface="Arial" pitchFamily="34" charset="0"/>
              <a:cs typeface="Arial" pitchFamily="34" charset="0"/>
            </a:endParaRP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52</a:t>
            </a:fld>
            <a:endParaRPr lang="pl-PL" altLang="pl-PL">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r>
              <a:rPr lang="pl-PL" dirty="0" smtClean="0">
                <a:latin typeface="Arial" pitchFamily="34" charset="0"/>
                <a:cs typeface="Arial" pitchFamily="34" charset="0"/>
              </a:rPr>
              <a:t>RPO WD:</a:t>
            </a:r>
            <a:endParaRPr lang="pl-PL" dirty="0">
              <a:latin typeface="Arial" pitchFamily="34" charset="0"/>
              <a:cs typeface="Arial" pitchFamily="34" charset="0"/>
            </a:endParaRPr>
          </a:p>
          <a:p>
            <a:pPr algn="l"/>
            <a:r>
              <a:rPr lang="pl-PL" sz="1200" b="0" i="0" u="none" strike="noStrike" baseline="0" dirty="0" smtClean="0">
                <a:latin typeface="+mn-lt"/>
              </a:rPr>
              <a:t>Aktywna integracja (PI 9.1)</a:t>
            </a: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53</a:t>
            </a:fld>
            <a:endParaRPr lang="pl-PL" altLang="pl-PL">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endParaRPr lang="pl-PL" dirty="0">
              <a:latin typeface="Arial" pitchFamily="34" charset="0"/>
              <a:cs typeface="Arial" pitchFamily="34" charset="0"/>
            </a:endParaRP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54</a:t>
            </a:fld>
            <a:endParaRPr lang="pl-PL" altLang="pl-PL">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pl-PL" altLang="pl-PL" sz="1200" b="0" i="0" u="none" strike="noStrike" kern="1200" cap="none" spc="0" normalizeH="0" baseline="0" noProof="0" dirty="0" smtClean="0">
                <a:ln>
                  <a:noFill/>
                </a:ln>
                <a:solidFill>
                  <a:prstClr val="black"/>
                </a:solidFill>
                <a:effectLst/>
                <a:uLnTx/>
                <a:uFillTx/>
                <a:latin typeface="+mn-lt"/>
                <a:ea typeface="+mn-ea"/>
                <a:cs typeface="+mn-cs"/>
              </a:rPr>
              <a:t>Nie ma ograniczeń co do liczby składanych wniosków przez Beneficjenta. </a:t>
            </a: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56</a:t>
            </a:fld>
            <a:endParaRPr lang="pl-PL" altLang="pl-PL">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a:t>
            </a:fld>
            <a:endParaRPr lang="pl-PL" altLang="pl-PL"/>
          </a:p>
        </p:txBody>
      </p:sp>
    </p:spTree>
    <p:extLst>
      <p:ext uri="{BB962C8B-B14F-4D97-AF65-F5344CB8AC3E}">
        <p14:creationId xmlns:p14="http://schemas.microsoft.com/office/powerpoint/2010/main" xmlns="" val="28711045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xfrm>
            <a:off x="158255" y="4713645"/>
            <a:ext cx="6399732" cy="4783140"/>
          </a:xfrm>
          <a:noFill/>
        </p:spPr>
        <p:txBody>
          <a:bodyPr wrap="square" numCol="1" anchor="t" anchorCtr="0" compatLnSpc="1">
            <a:prstTxWarp prst="textNoShape">
              <a:avLst/>
            </a:prstTxWarp>
            <a:noAutofit/>
          </a:bodyPr>
          <a:lstStyle/>
          <a:p>
            <a:r>
              <a:rPr lang="pl-PL" sz="1100" dirty="0"/>
              <a:t> </a:t>
            </a:r>
          </a:p>
          <a:p>
            <a:endParaRPr lang="pl-PL" sz="11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57</a:t>
            </a:fld>
            <a:endParaRPr lang="pl-PL" altLang="pl-PL">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Składy</a:t>
            </a:r>
            <a:r>
              <a:rPr lang="pl-PL" baseline="0" dirty="0" smtClean="0"/>
              <a:t> poszczególnych obszarów (OSI i określonych dla ZIT) wskazane zostały w Regulaminie konkursu.</a:t>
            </a: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5</a:t>
            </a:fld>
            <a:endParaRPr lang="pl-PL" altLang="pl-PL"/>
          </a:p>
        </p:txBody>
      </p:sp>
    </p:spTree>
    <p:extLst>
      <p:ext uri="{BB962C8B-B14F-4D97-AF65-F5344CB8AC3E}">
        <p14:creationId xmlns:p14="http://schemas.microsoft.com/office/powerpoint/2010/main" xmlns="" val="3619773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6</a:t>
            </a:fld>
            <a:endParaRPr lang="pl-PL" alt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dirty="0" smtClean="0"/>
              <a:t>Instytucje Pośredniczące RPO WD pełnią wspólnie z Instytucją Zarządzającą RPO WD funkcję Instytucji Organizującej Konkurs (w przypadku Poddziałania 6.1.2 i Poddziałania 6.1.3).</a:t>
            </a: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7</a:t>
            </a:fld>
            <a:endParaRPr lang="pl-PL" alt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8</a:t>
            </a:fld>
            <a:endParaRPr lang="pl-PL" altLang="pl-PL"/>
          </a:p>
        </p:txBody>
      </p:sp>
    </p:spTree>
    <p:extLst>
      <p:ext uri="{BB962C8B-B14F-4D97-AF65-F5344CB8AC3E}">
        <p14:creationId xmlns:p14="http://schemas.microsoft.com/office/powerpoint/2010/main" xmlns="" val="447406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dirty="0" smtClean="0"/>
              <a:t>Instytucje Pośredniczące RPO WD pełnią wspólnie z Instytucją Zarządzającą RPO WD funkcję Instytucji Organizującej Konkurs (w przypadku Poddziałania 6.1.2 i Poddziałania 6.1.3).</a:t>
            </a: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9</a:t>
            </a:fld>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2016-10-21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2016-10-21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2016-10-21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56262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812579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520396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279213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837739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7739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9459904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6580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2016-10-21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517684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40607017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4262141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2016-10-21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2016-10-21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2016-10-21</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2016-10-21</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2016-10-21</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2016-10-21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2016-10-21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2016-10-21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380BA3F-33EE-4B10-A7A9-11EA9EFA526F}" type="datetimeFigureOut">
              <a:rPr lang="pl-PL" smtClean="0">
                <a:solidFill>
                  <a:prstClr val="black">
                    <a:tint val="75000"/>
                  </a:prstClr>
                </a:solidFill>
                <a:latin typeface="Calibri"/>
              </a:rPr>
              <a:pPr eaLnBrk="1" fontAlgn="auto" hangingPunct="1">
                <a:spcBef>
                  <a:spcPts val="0"/>
                </a:spcBef>
                <a:spcAft>
                  <a:spcPts val="0"/>
                </a:spcAft>
              </a:pPr>
              <a:t>2016-10-21</a:t>
            </a:fld>
            <a:endParaRPr lang="pl-PL">
              <a:solidFill>
                <a:prstClr val="black">
                  <a:tint val="75000"/>
                </a:prstClr>
              </a:solidFill>
              <a:latin typeface="Calibri"/>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pl-PL">
              <a:solidFill>
                <a:prstClr val="black">
                  <a:tint val="75000"/>
                </a:prstClr>
              </a:solidFill>
              <a:latin typeface="Calibri"/>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01653238-6498-42C9-B41E-DC417AC75BA7}" type="slidenum">
              <a:rPr lang="pl-PL" smtClean="0">
                <a:solidFill>
                  <a:prstClr val="black">
                    <a:tint val="75000"/>
                  </a:prstClr>
                </a:solidFill>
                <a:latin typeface="Calibri"/>
              </a:rPr>
              <a:pPr eaLnBrk="1" fontAlgn="auto" hangingPunct="1">
                <a:spcBef>
                  <a:spcPts val="0"/>
                </a:spcBef>
                <a:spcAft>
                  <a:spcPts val="0"/>
                </a:spcAft>
              </a:pPr>
              <a:t>‹#›</a:t>
            </a:fld>
            <a:endParaRPr lang="pl-PL">
              <a:solidFill>
                <a:prstClr val="black">
                  <a:tint val="75000"/>
                </a:prstClr>
              </a:solidFill>
              <a:latin typeface="Calibri"/>
            </a:endParaRPr>
          </a:p>
        </p:txBody>
      </p:sp>
    </p:spTree>
    <p:extLst>
      <p:ext uri="{BB962C8B-B14F-4D97-AF65-F5344CB8AC3E}">
        <p14:creationId xmlns:p14="http://schemas.microsoft.com/office/powerpoint/2010/main" xmlns="" val="28925937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power.gov.pl/dostepnosc"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snow-umwd.dolnyslask.pl/"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www.snow-umwd.dolnyslask.pl/"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www.rpo.dolnyslask.pl/" TargetMode="External"/><Relationship Id="rId7" Type="http://schemas.openxmlformats.org/officeDocument/2006/relationships/hyperlink" Target="mailto:pife.walbrzych@dolnyslask.pl" TargetMode="External"/><Relationship Id="rId2" Type="http://schemas.openxmlformats.org/officeDocument/2006/relationships/notesSlide" Target="../notesSlides/notesSlide40.xml"/><Relationship Id="rId1" Type="http://schemas.openxmlformats.org/officeDocument/2006/relationships/slideLayout" Target="../slideLayouts/slideLayout7.xml"/><Relationship Id="rId6" Type="http://schemas.openxmlformats.org/officeDocument/2006/relationships/hyperlink" Target="mailto:pife.legnica@dolnyslask.pl" TargetMode="External"/><Relationship Id="rId5" Type="http://schemas.openxmlformats.org/officeDocument/2006/relationships/hyperlink" Target="mailto:pife.jeleniagora@dolnyslask.pl" TargetMode="External"/><Relationship Id="rId4" Type="http://schemas.openxmlformats.org/officeDocument/2006/relationships/hyperlink" Target="mailto:pife@dolnyslask.p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ytuł 3"/>
          <p:cNvSpPr>
            <a:spLocks noGrp="1"/>
          </p:cNvSpPr>
          <p:nvPr>
            <p:ph type="ctrTitle"/>
          </p:nvPr>
        </p:nvSpPr>
        <p:spPr>
          <a:xfrm>
            <a:off x="179512" y="1196752"/>
            <a:ext cx="8712968" cy="2808312"/>
          </a:xfrm>
        </p:spPr>
        <p:txBody>
          <a:bodyPr>
            <a:noAutofit/>
          </a:bodyPr>
          <a:lstStyle/>
          <a:p>
            <a:r>
              <a:rPr lang="pl-PL" sz="2000" b="1" dirty="0" smtClean="0"/>
              <a:t>Podstawowe założenia konkursu ogłoszonego dla</a:t>
            </a:r>
            <a:r>
              <a:rPr lang="pl-PL" sz="2000" dirty="0" smtClean="0"/>
              <a:t/>
            </a:r>
            <a:br>
              <a:rPr lang="pl-PL" sz="2000" dirty="0" smtClean="0"/>
            </a:br>
            <a:r>
              <a:rPr lang="pl-PL" sz="2000" dirty="0" smtClean="0"/>
              <a:t/>
            </a:r>
            <a:br>
              <a:rPr lang="pl-PL" sz="2000" dirty="0" smtClean="0"/>
            </a:br>
            <a:r>
              <a:rPr lang="pl-PL" sz="2000" b="1" dirty="0" smtClean="0"/>
              <a:t> Poddziałania 6.1.1 Inwestycje w infrastrukturę społeczną –</a:t>
            </a:r>
            <a:r>
              <a:rPr lang="pl-PL" sz="2000" dirty="0" smtClean="0"/>
              <a:t/>
            </a:r>
            <a:br>
              <a:rPr lang="pl-PL" sz="2000" dirty="0" smtClean="0"/>
            </a:br>
            <a:r>
              <a:rPr lang="pl-PL" sz="2000" b="1" dirty="0" smtClean="0"/>
              <a:t>konkursy horyzontalne – nabór na OSI</a:t>
            </a:r>
            <a:r>
              <a:rPr lang="pl-PL" sz="2000" dirty="0" smtClean="0"/>
              <a:t/>
            </a:r>
            <a:br>
              <a:rPr lang="pl-PL" sz="2000" dirty="0" smtClean="0"/>
            </a:br>
            <a:r>
              <a:rPr lang="pl-PL" sz="2000" dirty="0" smtClean="0"/>
              <a:t>Nr naboru RPDS.06.01.01-IZ.00-02-163/16</a:t>
            </a:r>
            <a:br>
              <a:rPr lang="pl-PL" sz="2000" dirty="0" smtClean="0"/>
            </a:br>
            <a:r>
              <a:rPr lang="pl-PL" sz="2000" b="1" dirty="0" smtClean="0"/>
              <a:t>Poddziałania 6.1.2 Inwestycje w infrastrukturę społeczną – ZIT WrOF</a:t>
            </a:r>
            <a:r>
              <a:rPr lang="pl-PL" sz="2000" dirty="0" smtClean="0"/>
              <a:t/>
            </a:r>
            <a:br>
              <a:rPr lang="pl-PL" sz="2000" dirty="0" smtClean="0"/>
            </a:br>
            <a:r>
              <a:rPr lang="pl-PL" sz="2000" dirty="0" smtClean="0"/>
              <a:t>Nr naboru RPDS.06.01.02-IZ.00-02-164/16</a:t>
            </a:r>
            <a:br>
              <a:rPr lang="pl-PL" sz="2000" dirty="0" smtClean="0"/>
            </a:br>
            <a:r>
              <a:rPr lang="pl-PL" sz="2000" b="1" dirty="0" smtClean="0"/>
              <a:t>Poddziałania 6.1.3 Inwestycje w infrastrukturę społeczną – ZIT AJ</a:t>
            </a:r>
            <a:r>
              <a:rPr lang="pl-PL" sz="2000" dirty="0" smtClean="0"/>
              <a:t/>
            </a:r>
            <a:br>
              <a:rPr lang="pl-PL" sz="2000" dirty="0" smtClean="0"/>
            </a:br>
            <a:r>
              <a:rPr lang="pl-PL" sz="2000" dirty="0" smtClean="0"/>
              <a:t>Nr naboru RPDS.06.01.03-IZ.00-02-165/16</a:t>
            </a:r>
            <a:r>
              <a:rPr lang="pl-PL" sz="1800" dirty="0" smtClean="0"/>
              <a:t/>
            </a:r>
            <a:br>
              <a:rPr lang="pl-PL" sz="1800" dirty="0" smtClean="0"/>
            </a:br>
            <a:endParaRPr lang="pl-PL" sz="1800" dirty="0"/>
          </a:p>
        </p:txBody>
      </p:sp>
      <p:sp>
        <p:nvSpPr>
          <p:cNvPr id="5" name="Podtytuł 4"/>
          <p:cNvSpPr>
            <a:spLocks noGrp="1"/>
          </p:cNvSpPr>
          <p:nvPr>
            <p:ph type="subTitle" idx="1"/>
          </p:nvPr>
        </p:nvSpPr>
        <p:spPr>
          <a:xfrm>
            <a:off x="1403648" y="4077072"/>
            <a:ext cx="6400800" cy="2520280"/>
          </a:xfrm>
        </p:spPr>
        <p:txBody>
          <a:bodyPr>
            <a:normAutofit fontScale="47500" lnSpcReduction="20000"/>
          </a:bodyPr>
          <a:lstStyle/>
          <a:p>
            <a:pPr marL="180340" indent="-180340" algn="just">
              <a:lnSpc>
                <a:spcPct val="115000"/>
              </a:lnSpc>
              <a:spcAft>
                <a:spcPts val="1000"/>
              </a:spcAft>
            </a:pPr>
            <a:r>
              <a:rPr lang="pl-PL" sz="3400" b="1" kern="150" dirty="0" smtClean="0">
                <a:solidFill>
                  <a:schemeClr val="tx1"/>
                </a:solidFill>
                <a:ea typeface="SimSun"/>
                <a:cs typeface="Tahoma"/>
              </a:rPr>
              <a:t>D	Remont, przebudowa i wyposażenie infrastruktury zdegradowanych budynków w celu ich adaptacji na mieszkania o charakterze wspomaganym: chronione, treningowe i wspierane skierowane w szczególności dla osób opuszczających pieczę zastępczą, zakłady poprawcze lub młodzieżowe ośrodki wychowawcze</a:t>
            </a:r>
          </a:p>
          <a:p>
            <a:pPr marL="180340" indent="-180340" algn="just">
              <a:lnSpc>
                <a:spcPct val="115000"/>
              </a:lnSpc>
              <a:spcAft>
                <a:spcPts val="1000"/>
              </a:spcAft>
            </a:pPr>
            <a:r>
              <a:rPr lang="pl-PL" sz="3400" b="1" kern="150" dirty="0" smtClean="0">
                <a:solidFill>
                  <a:schemeClr val="tx1"/>
                </a:solidFill>
                <a:ea typeface="SimSun"/>
                <a:cs typeface="Tahoma"/>
              </a:rPr>
              <a:t>E	Remont, przebudowa i wyposażenie infrastruktury zdegradowanych budynków w celu ich adaptacji na mieszkania socjalne</a:t>
            </a:r>
            <a:endParaRPr lang="pl-PL" sz="3400" b="1" i="1" dirty="0" smtClean="0">
              <a:solidFill>
                <a:schemeClr val="tx1"/>
              </a:solidFill>
            </a:endParaRPr>
          </a:p>
          <a:p>
            <a:endParaRPr lang="pl-PL" sz="2400" dirty="0" smtClean="0">
              <a:solidFill>
                <a:schemeClr val="tx1"/>
              </a:solidFill>
            </a:endParaRPr>
          </a:p>
          <a:p>
            <a:r>
              <a:rPr lang="pl-PL" sz="2500" dirty="0" smtClean="0">
                <a:solidFill>
                  <a:schemeClr val="tx1"/>
                </a:solidFill>
              </a:rPr>
              <a:t>Wrocław, 12.10.2016 r.</a:t>
            </a:r>
            <a:endParaRPr lang="pl-PL" sz="2500" b="1" i="1" dirty="0" smtClean="0">
              <a:solidFill>
                <a:schemeClr val="tx1"/>
              </a:solidFill>
            </a:endParaRPr>
          </a:p>
        </p:txBody>
      </p:sp>
      <p:pic>
        <p:nvPicPr>
          <p:cNvPr id="1027" name="Picture 3" descr="C:\Users\mkula\Desktop\zestawienia logo RPO\EFRR\FEPR-DS-UE-EFRR-kolor.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907704" y="260648"/>
            <a:ext cx="5075982" cy="84528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26837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5472608"/>
          </a:xfrm>
        </p:spPr>
        <p:txBody>
          <a:bodyPr/>
          <a:lstStyle/>
          <a:p>
            <a:pPr marL="0" indent="0" algn="just">
              <a:spcBef>
                <a:spcPts val="0"/>
              </a:spcBef>
              <a:buNone/>
            </a:pPr>
            <a:r>
              <a:rPr lang="pl-PL" sz="2000" b="1" dirty="0" smtClean="0"/>
              <a:t>Nabór na projekty realizowane na terenie Aglomeracji Jeleniogórskiej określonej w Strategii ZIT </a:t>
            </a:r>
            <a:r>
              <a:rPr lang="pl-PL" sz="2000" b="1" dirty="0"/>
              <a:t>Aglomeracji Jeleniogórskiej </a:t>
            </a:r>
            <a:r>
              <a:rPr lang="pl-PL" sz="2000" dirty="0" smtClean="0"/>
              <a:t>.</a:t>
            </a:r>
          </a:p>
          <a:p>
            <a:pPr>
              <a:spcBef>
                <a:spcPts val="0"/>
              </a:spcBef>
              <a:buNone/>
            </a:pPr>
            <a:endParaRPr lang="pl-PL" sz="2000" dirty="0" smtClean="0"/>
          </a:p>
          <a:p>
            <a:pPr marL="0" indent="0" algn="just">
              <a:spcBef>
                <a:spcPts val="0"/>
              </a:spcBef>
              <a:buNone/>
            </a:pPr>
            <a:r>
              <a:rPr lang="pl-PL" sz="2000" dirty="0" smtClean="0"/>
              <a:t>W skład Aglomeracji Jeleniogórskiej określonej w Strategii ZIT AJ wchodzą: Miasto Jelenia Góra, Gmina Janowice Wielkie, Gmina Jeżów Sudecki, Miasto Karpacz, Miasto Kowary, Gmina Mysłakowice, Miasto Piechowice, Gmina Podgórzyn, Gmina Stara Kamienica, Miasto Szklarska Poręba, Miasto i Gmina Gryfów Śląski, Miasto i Gmina Lubomierz, Miasto i Gmina Mirsk, Miasto i Gmina Wleń, Gmina Pielgrzymka, Miasto i Gmina Świerzawa, Miasto Wojcieszów, Miasto Złotoryja.</a:t>
            </a:r>
          </a:p>
          <a:p>
            <a:pPr marL="0" indent="0" algn="just">
              <a:spcBef>
                <a:spcPts val="0"/>
              </a:spcBef>
              <a:buNone/>
            </a:pPr>
            <a:endParaRPr lang="pl-PL" sz="2000" dirty="0" smtClean="0"/>
          </a:p>
          <a:p>
            <a:pPr marL="0" indent="0" algn="just">
              <a:spcBef>
                <a:spcPts val="0"/>
              </a:spcBef>
              <a:buNone/>
            </a:pPr>
            <a:r>
              <a:rPr lang="pl-PL" sz="2000" dirty="0" smtClean="0"/>
              <a:t>Dla konkursu ogłaszanego w ramach</a:t>
            </a:r>
            <a:r>
              <a:rPr lang="pl-PL" sz="2000" b="1" dirty="0" smtClean="0"/>
              <a:t> Poddziałania 6.1.3 Inwestycje w infrastrukturę społeczną – ZIT AJ</a:t>
            </a:r>
            <a:r>
              <a:rPr lang="pl-PL" sz="2000" dirty="0" smtClean="0"/>
              <a:t> (RPDS.06.01.03-IZ.00-02-165/16) alokacja wynosi </a:t>
            </a:r>
            <a:r>
              <a:rPr lang="pl-PL" sz="2000" b="1" dirty="0" smtClean="0"/>
              <a:t>575 750</a:t>
            </a:r>
            <a:r>
              <a:rPr lang="pl-PL" sz="2000" dirty="0" smtClean="0"/>
              <a:t> </a:t>
            </a:r>
            <a:r>
              <a:rPr lang="pl-PL" sz="2000" b="1" dirty="0" smtClean="0"/>
              <a:t>euro</a:t>
            </a:r>
            <a:r>
              <a:rPr lang="pl-PL" sz="2000" dirty="0" smtClean="0"/>
              <a:t>, tj. </a:t>
            </a:r>
            <a:r>
              <a:rPr lang="pl-PL" sz="2000" b="1" dirty="0" smtClean="0"/>
              <a:t>2 500 828 zł</a:t>
            </a:r>
            <a:r>
              <a:rPr lang="pl-PL" sz="2000" dirty="0"/>
              <a:t>*</a:t>
            </a:r>
            <a:r>
              <a:rPr lang="pl-PL" sz="2000" dirty="0" smtClean="0"/>
              <a:t>.</a:t>
            </a:r>
          </a:p>
          <a:p>
            <a:pPr>
              <a:buNone/>
            </a:pPr>
            <a:endParaRPr lang="pl-PL" sz="1600" dirty="0" smtClean="0"/>
          </a:p>
          <a:p>
            <a:pPr marL="0" lvl="0" indent="0" algn="just">
              <a:buNone/>
            </a:pPr>
            <a:r>
              <a:rPr lang="pl-PL" sz="1400" dirty="0">
                <a:solidFill>
                  <a:prstClr val="black"/>
                </a:solidFill>
              </a:rPr>
              <a:t>*Alokacja przeliczona po kursie Europejskiego Banku Centralnego (EBC) obowiązującym we wrześniu 2016 r.  – 1 euro = 4,3436 zł. Ze względu na kurs euro limit dostępnych środków może ulec zmianie. Z tego powodu dokładna kwota dofinansowania zostanie określona na etapie zatwierdzania Listy ocenionych projektów.</a:t>
            </a:r>
            <a:endParaRPr lang="pl-PL" sz="1600" dirty="0">
              <a:solidFill>
                <a:prstClr val="black"/>
              </a:solidFill>
            </a:endParaRPr>
          </a:p>
          <a:p>
            <a:pPr>
              <a:buNone/>
            </a:pPr>
            <a:endParaRPr lang="pl-PL" sz="16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10</a:t>
            </a:fld>
            <a:endParaRPr lang="pl-PL" altLang="pl-PL"/>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5069160"/>
          </a:xfrm>
        </p:spPr>
        <p:txBody>
          <a:bodyPr/>
          <a:lstStyle/>
          <a:p>
            <a:pPr marL="0" lvl="0" indent="0" algn="ctr">
              <a:spcBef>
                <a:spcPts val="0"/>
              </a:spcBef>
              <a:spcAft>
                <a:spcPts val="0"/>
              </a:spcAft>
              <a:buNone/>
            </a:pPr>
            <a:endParaRPr lang="pl-PL" sz="2000" dirty="0" smtClean="0">
              <a:solidFill>
                <a:prstClr val="black"/>
              </a:solidFill>
            </a:endParaRPr>
          </a:p>
          <a:p>
            <a:pPr marL="0" lvl="0" indent="0" algn="ctr">
              <a:spcBef>
                <a:spcPts val="0"/>
              </a:spcBef>
              <a:spcAft>
                <a:spcPts val="0"/>
              </a:spcAft>
              <a:buNone/>
            </a:pPr>
            <a:endParaRPr lang="pl-PL" sz="2000" dirty="0" smtClean="0">
              <a:solidFill>
                <a:prstClr val="black"/>
              </a:solidFill>
            </a:endParaRPr>
          </a:p>
          <a:p>
            <a:pPr marL="0" lvl="0" indent="0" algn="ctr">
              <a:spcBef>
                <a:spcPts val="0"/>
              </a:spcBef>
              <a:spcAft>
                <a:spcPts val="0"/>
              </a:spcAft>
              <a:buNone/>
            </a:pPr>
            <a:endParaRPr lang="pl-PL" sz="2000" dirty="0" smtClean="0">
              <a:solidFill>
                <a:prstClr val="black"/>
              </a:solidFill>
            </a:endParaRPr>
          </a:p>
          <a:p>
            <a:pPr marL="0" lvl="0" indent="0" algn="ctr">
              <a:spcBef>
                <a:spcPts val="0"/>
              </a:spcBef>
              <a:spcAft>
                <a:spcPts val="0"/>
              </a:spcAft>
              <a:buNone/>
            </a:pPr>
            <a:endParaRPr lang="pl-PL" sz="2000" dirty="0" smtClean="0">
              <a:solidFill>
                <a:prstClr val="black"/>
              </a:solidFill>
            </a:endParaRPr>
          </a:p>
          <a:p>
            <a:pPr marL="0" lvl="0" indent="0" algn="ctr">
              <a:spcBef>
                <a:spcPts val="0"/>
              </a:spcBef>
              <a:spcAft>
                <a:spcPts val="0"/>
              </a:spcAft>
              <a:buNone/>
            </a:pPr>
            <a:r>
              <a:rPr lang="pl-PL" sz="2000" dirty="0" smtClean="0">
                <a:solidFill>
                  <a:prstClr val="black"/>
                </a:solidFill>
              </a:rPr>
              <a:t>Cel szczegółowy Działania 6.1 Inwestycje w infrastrukturę społeczną:</a:t>
            </a:r>
          </a:p>
          <a:p>
            <a:pPr marL="0" lvl="0" indent="0" algn="ctr">
              <a:spcBef>
                <a:spcPts val="0"/>
              </a:spcBef>
              <a:spcAft>
                <a:spcPts val="0"/>
              </a:spcAft>
              <a:buNone/>
            </a:pPr>
            <a:r>
              <a:rPr lang="pl-PL" sz="2000" dirty="0" smtClean="0">
                <a:solidFill>
                  <a:prstClr val="black"/>
                </a:solidFill>
              </a:rPr>
              <a:t> </a:t>
            </a:r>
          </a:p>
          <a:p>
            <a:pPr marL="0" lvl="0" indent="0" algn="ctr">
              <a:spcBef>
                <a:spcPts val="0"/>
              </a:spcBef>
              <a:spcAft>
                <a:spcPts val="0"/>
              </a:spcAft>
              <a:buNone/>
            </a:pPr>
            <a:r>
              <a:rPr lang="pl-PL" sz="2000" b="1" dirty="0" smtClean="0">
                <a:solidFill>
                  <a:prstClr val="black"/>
                </a:solidFill>
              </a:rPr>
              <a:t>Zwiększony dostęp do usług społecznych związanych z procesem integracji społecznej, aktywizacji społeczno-zawodowej oraz </a:t>
            </a:r>
            <a:r>
              <a:rPr lang="pl-PL" sz="2000" b="1" dirty="0" err="1" smtClean="0">
                <a:solidFill>
                  <a:prstClr val="black"/>
                </a:solidFill>
              </a:rPr>
              <a:t>deinstytucjonalizacji</a:t>
            </a:r>
            <a:r>
              <a:rPr lang="pl-PL" sz="2000" b="1" dirty="0" smtClean="0">
                <a:solidFill>
                  <a:prstClr val="black"/>
                </a:solidFill>
              </a:rPr>
              <a:t> usług</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11</a:t>
            </a:fld>
            <a:endParaRPr lang="pl-PL" altLang="pl-PL"/>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pPr lvl="0">
              <a:spcBef>
                <a:spcPts val="0"/>
              </a:spcBef>
              <a:spcAft>
                <a:spcPts val="0"/>
              </a:spcAft>
            </a:pPr>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sz="1800" dirty="0"/>
          </a:p>
        </p:txBody>
      </p:sp>
      <p:sp>
        <p:nvSpPr>
          <p:cNvPr id="3" name="Symbol zastępczy zawartości 2"/>
          <p:cNvSpPr>
            <a:spLocks noGrp="1"/>
          </p:cNvSpPr>
          <p:nvPr>
            <p:ph idx="1"/>
          </p:nvPr>
        </p:nvSpPr>
        <p:spPr>
          <a:xfrm>
            <a:off x="457200" y="1124744"/>
            <a:ext cx="8229600" cy="5001419"/>
          </a:xfrm>
        </p:spPr>
        <p:txBody>
          <a:bodyPr/>
          <a:lstStyle/>
          <a:p>
            <a:pPr marL="0" lvl="0" indent="0" algn="ctr">
              <a:buNone/>
            </a:pPr>
            <a:endParaRPr lang="pl-PL" sz="2000" dirty="0" smtClean="0">
              <a:solidFill>
                <a:prstClr val="black"/>
              </a:solidFill>
            </a:endParaRPr>
          </a:p>
          <a:p>
            <a:pPr marL="0" lvl="0" indent="0" algn="just">
              <a:buNone/>
            </a:pPr>
            <a:r>
              <a:rPr lang="pl-PL" sz="2000" b="1" dirty="0" err="1" smtClean="0">
                <a:solidFill>
                  <a:prstClr val="black"/>
                </a:solidFill>
              </a:rPr>
              <a:t>Deinstytucjonalizacja</a:t>
            </a:r>
            <a:r>
              <a:rPr lang="pl-PL" sz="2000" b="1" dirty="0" smtClean="0">
                <a:solidFill>
                  <a:prstClr val="black"/>
                </a:solidFill>
              </a:rPr>
              <a:t> </a:t>
            </a:r>
            <a:r>
              <a:rPr lang="pl-PL" sz="2000" b="1" dirty="0">
                <a:solidFill>
                  <a:prstClr val="black"/>
                </a:solidFill>
              </a:rPr>
              <a:t>usług </a:t>
            </a:r>
            <a:r>
              <a:rPr lang="pl-PL" sz="2000" dirty="0">
                <a:solidFill>
                  <a:prstClr val="black"/>
                </a:solidFill>
              </a:rPr>
              <a:t>– proces przejścia od opieki instytucjonalnej do usług świadczonych w lokalnej społeczności, realizowany w oparciu o </a:t>
            </a:r>
            <a:r>
              <a:rPr lang="pl-PL" sz="2000" b="1" dirty="0">
                <a:solidFill>
                  <a:prstClr val="black"/>
                </a:solidFill>
              </a:rPr>
              <a:t>„Ogólnoeuropejskie wytyczne dotyczące przejścia od opieki instytucjonalnej do opieki świadczonej na poziomie lokalnych społeczności”</a:t>
            </a:r>
            <a:r>
              <a:rPr lang="pl-PL" sz="2000" dirty="0">
                <a:solidFill>
                  <a:prstClr val="black"/>
                </a:solidFill>
              </a:rPr>
              <a:t> i wymagający z jednej strony rozwoju usług świadczonych w lokalnej społeczności, z drugiej – stopniowego ograniczenia usług w ramach opieki instytucjonalnej. </a:t>
            </a:r>
            <a:endParaRPr lang="pl-PL" sz="2000" dirty="0" smtClean="0">
              <a:solidFill>
                <a:prstClr val="black"/>
              </a:solidFill>
            </a:endParaRPr>
          </a:p>
          <a:p>
            <a:pPr marL="0" lvl="0" indent="0" algn="just">
              <a:buNone/>
            </a:pPr>
            <a:endParaRPr lang="pl-PL" sz="2000" dirty="0">
              <a:solidFill>
                <a:prstClr val="black"/>
              </a:solidFill>
            </a:endParaRPr>
          </a:p>
          <a:p>
            <a:pPr marL="0" lvl="0" indent="0" algn="just">
              <a:buNone/>
            </a:pPr>
            <a:r>
              <a:rPr lang="pl-PL" sz="2000" dirty="0" smtClean="0">
                <a:solidFill>
                  <a:prstClr val="black"/>
                </a:solidFill>
              </a:rPr>
              <a:t>Integralnym </a:t>
            </a:r>
            <a:r>
              <a:rPr lang="pl-PL" sz="2000" dirty="0">
                <a:solidFill>
                  <a:prstClr val="black"/>
                </a:solidFill>
              </a:rPr>
              <a:t>elementem </a:t>
            </a:r>
            <a:r>
              <a:rPr lang="pl-PL" sz="2000" dirty="0" err="1">
                <a:solidFill>
                  <a:prstClr val="black"/>
                </a:solidFill>
              </a:rPr>
              <a:t>deinstytucjonalizacji</a:t>
            </a:r>
            <a:r>
              <a:rPr lang="pl-PL" sz="2000" dirty="0">
                <a:solidFill>
                  <a:prstClr val="black"/>
                </a:solidFill>
              </a:rPr>
              <a:t> usług jest profilaktyka, mająca zapobiegać umieszczaniu osób w opiece instytucjonalnej, a w przypadku dzieci – rozdzieleniu dziecka z rodziną i umieszczeniu w pieczy zastępczej.</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12</a:t>
            </a:fld>
            <a:endParaRPr lang="pl-PL" altLang="pl-PL"/>
          </a:p>
        </p:txBody>
      </p:sp>
    </p:spTree>
    <p:extLst>
      <p:ext uri="{BB962C8B-B14F-4D97-AF65-F5344CB8AC3E}">
        <p14:creationId xmlns:p14="http://schemas.microsoft.com/office/powerpoint/2010/main" xmlns="" val="3461270241"/>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a:xfrm>
            <a:off x="457200" y="1052736"/>
            <a:ext cx="8229600" cy="5472608"/>
          </a:xfrm>
        </p:spPr>
        <p:txBody>
          <a:bodyPr/>
          <a:lstStyle/>
          <a:p>
            <a:pPr lvl="0" algn="just">
              <a:spcBef>
                <a:spcPts val="0"/>
              </a:spcBef>
              <a:spcAft>
                <a:spcPts val="0"/>
              </a:spcAft>
              <a:buSzPts val="1100"/>
              <a:buNone/>
              <a:tabLst>
                <a:tab pos="228600" algn="l"/>
              </a:tabLst>
              <a:defRPr/>
            </a:pPr>
            <a:endParaRPr lang="pl-PL" sz="2000" dirty="0" smtClean="0">
              <a:solidFill>
                <a:prstClr val="black"/>
              </a:solidFill>
              <a:ea typeface="Times New Roman"/>
              <a:cs typeface="Arial"/>
            </a:endParaRPr>
          </a:p>
          <a:p>
            <a:pPr lvl="0" algn="just">
              <a:spcBef>
                <a:spcPts val="0"/>
              </a:spcBef>
              <a:spcAft>
                <a:spcPts val="0"/>
              </a:spcAft>
              <a:buSzPts val="1100"/>
              <a:buNone/>
              <a:tabLst>
                <a:tab pos="228600" algn="l"/>
              </a:tabLst>
              <a:defRPr/>
            </a:pPr>
            <a:r>
              <a:rPr lang="pl-PL" sz="2000" b="1" dirty="0" smtClean="0">
                <a:solidFill>
                  <a:prstClr val="black"/>
                </a:solidFill>
                <a:ea typeface="Times New Roman"/>
                <a:cs typeface="Arial"/>
              </a:rPr>
              <a:t>Opieka </a:t>
            </a:r>
            <a:r>
              <a:rPr lang="pl-PL" sz="2000" b="1" dirty="0">
                <a:solidFill>
                  <a:prstClr val="black"/>
                </a:solidFill>
                <a:ea typeface="Times New Roman"/>
                <a:cs typeface="Arial"/>
              </a:rPr>
              <a:t>instytucjonalna</a:t>
            </a:r>
            <a:r>
              <a:rPr lang="pl-PL" sz="2000" dirty="0">
                <a:solidFill>
                  <a:prstClr val="black"/>
                </a:solidFill>
                <a:ea typeface="Times New Roman"/>
                <a:cs typeface="Arial"/>
              </a:rPr>
              <a:t> – usługi świadczone:</a:t>
            </a:r>
            <a:endParaRPr lang="pl-PL" sz="2000" dirty="0">
              <a:solidFill>
                <a:prstClr val="black"/>
              </a:solidFill>
              <a:ea typeface="Times New Roman"/>
              <a:cs typeface="Times New Roman"/>
            </a:endParaRPr>
          </a:p>
          <a:p>
            <a:pPr marL="357188" lvl="1" indent="-357188" algn="just">
              <a:spcBef>
                <a:spcPts val="0"/>
              </a:spcBef>
              <a:spcAft>
                <a:spcPts val="0"/>
              </a:spcAft>
              <a:buFont typeface="+mj-lt"/>
              <a:buAutoNum type="alphaLcParenR"/>
              <a:tabLst>
                <a:tab pos="367030" algn="l"/>
              </a:tabLst>
              <a:defRPr/>
            </a:pPr>
            <a:r>
              <a:rPr lang="pl-PL" sz="2000" dirty="0">
                <a:ea typeface="Times New Roman"/>
                <a:cs typeface="Arial"/>
              </a:rPr>
              <a:t>w placówce opiekuńczo-pobytowej, czyli placówce wieloosobowego całodobowego pobytu i opieki, w której liczba mieszkańców </a:t>
            </a:r>
            <a:r>
              <a:rPr lang="pl-PL" sz="2000" b="1" dirty="0">
                <a:ea typeface="Times New Roman"/>
                <a:cs typeface="Arial"/>
              </a:rPr>
              <a:t>jest większa niż 30 osób </a:t>
            </a:r>
            <a:r>
              <a:rPr lang="pl-PL" sz="2000" dirty="0">
                <a:ea typeface="Times New Roman"/>
                <a:cs typeface="Arial"/>
              </a:rPr>
              <a:t>lub w której:</a:t>
            </a:r>
            <a:endParaRPr lang="pl-PL" sz="2000" dirty="0">
              <a:ea typeface="Times New Roman"/>
              <a:cs typeface="Times New Roman"/>
            </a:endParaRPr>
          </a:p>
          <a:p>
            <a:pPr marL="622300" lvl="2" indent="-265113" algn="just">
              <a:spcBef>
                <a:spcPts val="0"/>
              </a:spcBef>
              <a:spcAft>
                <a:spcPts val="0"/>
              </a:spcAft>
              <a:buFont typeface="+mj-lt"/>
              <a:buAutoNum type="romanLcParenR"/>
              <a:tabLst>
                <a:tab pos="595630" algn="l"/>
              </a:tabLst>
              <a:defRPr/>
            </a:pPr>
            <a:r>
              <a:rPr lang="pl-PL" sz="2000" dirty="0">
                <a:solidFill>
                  <a:srgbClr val="000000"/>
                </a:solidFill>
                <a:ea typeface="Times New Roman"/>
                <a:cs typeface="Arial"/>
              </a:rPr>
              <a:t>usługi nie są świadczone w sposób zindywidualizowany (dostosowany do potrzeb i możliwości danej osoby); </a:t>
            </a:r>
            <a:endParaRPr lang="pl-PL" sz="2000" dirty="0">
              <a:solidFill>
                <a:prstClr val="black"/>
              </a:solidFill>
              <a:ea typeface="Times New Roman"/>
              <a:cs typeface="Times New Roman"/>
            </a:endParaRPr>
          </a:p>
          <a:p>
            <a:pPr marL="622300" lvl="2" indent="-265113" algn="just">
              <a:spcBef>
                <a:spcPts val="0"/>
              </a:spcBef>
              <a:spcAft>
                <a:spcPts val="0"/>
              </a:spcAft>
              <a:buFont typeface="+mj-lt"/>
              <a:buAutoNum type="romanLcParenR"/>
              <a:tabLst>
                <a:tab pos="595630" algn="l"/>
              </a:tabLst>
              <a:defRPr/>
            </a:pPr>
            <a:r>
              <a:rPr lang="pl-PL" sz="2000" dirty="0">
                <a:solidFill>
                  <a:srgbClr val="000000"/>
                </a:solidFill>
                <a:ea typeface="Times New Roman"/>
                <a:cs typeface="Arial"/>
              </a:rPr>
              <a:t>wymagania organizacyjne mają pierwszeństwo przed indywidualnymi potrzebami mieszkańców;</a:t>
            </a:r>
            <a:endParaRPr lang="pl-PL" sz="2000" dirty="0">
              <a:solidFill>
                <a:prstClr val="black"/>
              </a:solidFill>
              <a:ea typeface="Times New Roman"/>
              <a:cs typeface="Times New Roman"/>
            </a:endParaRPr>
          </a:p>
          <a:p>
            <a:pPr marL="622300" lvl="2" indent="-265113" algn="just">
              <a:spcBef>
                <a:spcPts val="0"/>
              </a:spcBef>
              <a:spcAft>
                <a:spcPts val="0"/>
              </a:spcAft>
              <a:buFont typeface="+mj-lt"/>
              <a:buAutoNum type="romanLcParenR"/>
              <a:tabLst>
                <a:tab pos="595630" algn="l"/>
              </a:tabLst>
              <a:defRPr/>
            </a:pPr>
            <a:r>
              <a:rPr lang="pl-PL" sz="2000" dirty="0">
                <a:solidFill>
                  <a:srgbClr val="000000"/>
                </a:solidFill>
                <a:ea typeface="Times New Roman"/>
                <a:cs typeface="Arial"/>
              </a:rPr>
              <a:t>mieszkańcy nie mają wystarczającej kontroli nad swoim życiem i nad decyzjami, które ich dotyczą w zakresie funkcjonowania w ramach placówki</a:t>
            </a:r>
            <a:r>
              <a:rPr lang="pl-PL" sz="2000" dirty="0" smtClean="0">
                <a:solidFill>
                  <a:srgbClr val="000000"/>
                </a:solidFill>
                <a:ea typeface="Times New Roman"/>
                <a:cs typeface="Arial"/>
              </a:rPr>
              <a:t>;</a:t>
            </a:r>
            <a:endParaRPr lang="pl-PL" sz="2000" dirty="0">
              <a:solidFill>
                <a:prstClr val="black"/>
              </a:solidFill>
              <a:ea typeface="Times New Roman"/>
              <a:cs typeface="Times New Roman"/>
            </a:endParaRPr>
          </a:p>
          <a:p>
            <a:pPr marL="622300" lvl="2" indent="-265113" algn="just">
              <a:spcBef>
                <a:spcPts val="0"/>
              </a:spcBef>
              <a:spcAft>
                <a:spcPts val="0"/>
              </a:spcAft>
              <a:buFont typeface="+mj-lt"/>
              <a:buAutoNum type="romanLcParenR"/>
              <a:tabLst>
                <a:tab pos="595630" algn="l"/>
              </a:tabLst>
              <a:defRPr/>
            </a:pPr>
            <a:r>
              <a:rPr lang="pl-PL" sz="2000" dirty="0">
                <a:solidFill>
                  <a:srgbClr val="000000"/>
                </a:solidFill>
                <a:ea typeface="Times New Roman"/>
                <a:cs typeface="Arial"/>
              </a:rPr>
              <a:t> mieszkańcy są odizolowani od ogółu społeczności lub zmuszeni do mieszkania razem;</a:t>
            </a:r>
            <a:endParaRPr lang="pl-PL" sz="2000" dirty="0">
              <a:solidFill>
                <a:prstClr val="black"/>
              </a:solidFill>
              <a:ea typeface="Times New Roman"/>
              <a:cs typeface="Times New Roman"/>
            </a:endParaRPr>
          </a:p>
          <a:p>
            <a:pPr marL="357188" lvl="1" indent="-357188" algn="just">
              <a:spcBef>
                <a:spcPts val="0"/>
              </a:spcBef>
              <a:spcAft>
                <a:spcPts val="0"/>
              </a:spcAft>
              <a:buFont typeface="+mj-lt"/>
              <a:buAutoNum type="alphaLcParenR"/>
              <a:tabLst>
                <a:tab pos="367030" algn="l"/>
              </a:tabLst>
              <a:defRPr/>
            </a:pPr>
            <a:r>
              <a:rPr lang="pl-PL" sz="2000" dirty="0">
                <a:solidFill>
                  <a:srgbClr val="000000"/>
                </a:solidFill>
                <a:ea typeface="Times New Roman"/>
                <a:cs typeface="Arial"/>
              </a:rPr>
              <a:t>w placówce opiekuńczo-wychowawczej w rozumieniu ustawy z dnia 9 czerwca 2011 r. o wspieraniu rodziny i systemie pieczy zastępczej (Dz. U. z 2016 r. poz. 575) powyżej 14 osób.</a:t>
            </a:r>
            <a:endParaRPr lang="pl-PL" sz="2000" dirty="0">
              <a:solidFill>
                <a:prstClr val="black"/>
              </a:solidFill>
              <a:ea typeface="Times New Roman"/>
              <a:cs typeface="Times New Roman"/>
            </a:endParaRPr>
          </a:p>
          <a:p>
            <a:pPr marL="0" lvl="0" indent="0">
              <a:spcBef>
                <a:spcPct val="30000"/>
              </a:spcBef>
              <a:buNone/>
              <a:defRPr/>
            </a:pPr>
            <a:endParaRPr lang="pl-PL" sz="1200" dirty="0">
              <a:solidFill>
                <a:prstClr val="black"/>
              </a:solidFill>
            </a:endParaRPr>
          </a:p>
          <a:p>
            <a:pPr marL="0" lvl="0" indent="0">
              <a:spcBef>
                <a:spcPct val="30000"/>
              </a:spcBef>
              <a:buNone/>
            </a:pPr>
            <a:endParaRPr lang="pl-PL" sz="1200" dirty="0">
              <a:solidFill>
                <a:prstClr val="black"/>
              </a:solidFill>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13</a:t>
            </a:fld>
            <a:endParaRPr lang="pl-PL" altLang="pl-PL"/>
          </a:p>
        </p:txBody>
      </p:sp>
    </p:spTree>
    <p:extLst>
      <p:ext uri="{BB962C8B-B14F-4D97-AF65-F5344CB8AC3E}">
        <p14:creationId xmlns:p14="http://schemas.microsoft.com/office/powerpoint/2010/main" xmlns="" val="3390313522"/>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p:txBody>
          <a:bodyPr/>
          <a:lstStyle/>
          <a:p>
            <a:pPr marL="0" indent="0" algn="just">
              <a:buNone/>
            </a:pPr>
            <a:endParaRPr lang="pl-PL" sz="2000" dirty="0" smtClean="0"/>
          </a:p>
          <a:p>
            <a:pPr marL="0" indent="0" algn="just">
              <a:buNone/>
            </a:pPr>
            <a:r>
              <a:rPr lang="pl-PL" sz="2000" dirty="0" smtClean="0"/>
              <a:t>Usługi społeczne (związane z procesem integracji społecznej, aktywizacji społeczno-zawodowej oraz deinstytucjonalizacji usług) to </a:t>
            </a:r>
            <a:r>
              <a:rPr lang="pl-PL" sz="2000" b="1" dirty="0" smtClean="0"/>
              <a:t>usługi społeczne </a:t>
            </a:r>
            <a:r>
              <a:rPr lang="pl-PL" sz="2000" b="1" dirty="0" smtClean="0">
                <a:ea typeface="Times New Roman"/>
                <a:cs typeface="Arial"/>
              </a:rPr>
              <a:t>świadczone w lokalnej społeczności </a:t>
            </a:r>
            <a:r>
              <a:rPr lang="pl-PL" sz="2000" dirty="0" smtClean="0">
                <a:ea typeface="Times New Roman"/>
                <a:cs typeface="Arial"/>
              </a:rPr>
              <a:t>– usługi świadczone w interesie ogólnym, umożliwiające osobom niezależne życie w środowisku lokalnym. </a:t>
            </a:r>
          </a:p>
          <a:p>
            <a:pPr marL="0" indent="0" algn="just">
              <a:buNone/>
            </a:pPr>
            <a:endParaRPr lang="pl-PL" sz="2000" dirty="0" smtClean="0">
              <a:ea typeface="Times New Roman"/>
              <a:cs typeface="Arial"/>
            </a:endParaRPr>
          </a:p>
          <a:p>
            <a:pPr marL="0" indent="0" algn="just">
              <a:buNone/>
            </a:pPr>
            <a:r>
              <a:rPr lang="pl-PL" sz="2000" dirty="0" smtClean="0">
                <a:ea typeface="Times New Roman"/>
                <a:cs typeface="Arial"/>
              </a:rPr>
              <a:t>Usługi te zapobiegają odizolowaniu osób od rodziny i lokalnej społeczności, a gdy to nie jest możliwe, gwarantują tym osobom warunki życia jak najbardziej zbliżone do warunków domowych i rodzinnych oraz umożliwiają podtrzymywanie więzi rodzinnych i sąsiedzkich. </a:t>
            </a:r>
            <a:endParaRPr lang="pl-PL" sz="2000" dirty="0" smtClean="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14</a:t>
            </a:fld>
            <a:endParaRPr lang="pl-PL" altLang="pl-PL"/>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0"/>
            <a:ext cx="8229600" cy="1052736"/>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p:txBody>
          <a:bodyPr/>
          <a:lstStyle/>
          <a:p>
            <a:pPr algn="just">
              <a:buNone/>
            </a:pPr>
            <a:r>
              <a:rPr lang="pl-PL" sz="1800" b="1" dirty="0" smtClean="0"/>
              <a:t>	</a:t>
            </a:r>
            <a:r>
              <a:rPr lang="pl-PL" sz="2000" b="1" dirty="0" smtClean="0"/>
              <a:t>Usługi społeczne </a:t>
            </a:r>
            <a:r>
              <a:rPr lang="pl-PL" sz="2000" b="1" dirty="0" smtClean="0">
                <a:ea typeface="Times New Roman"/>
                <a:cs typeface="Arial"/>
              </a:rPr>
              <a:t>świadczone w lokalnej społeczności </a:t>
            </a:r>
            <a:r>
              <a:rPr lang="pl-PL" sz="2000" dirty="0" smtClean="0"/>
              <a:t>świadczone w sposób:</a:t>
            </a:r>
          </a:p>
          <a:p>
            <a:pPr algn="just">
              <a:buNone/>
            </a:pPr>
            <a:endParaRPr lang="pl-PL" sz="2000" dirty="0" smtClean="0"/>
          </a:p>
          <a:p>
            <a:pPr algn="just">
              <a:buFont typeface="+mj-lt"/>
              <a:buAutoNum type="alphaLcParenR"/>
            </a:pPr>
            <a:r>
              <a:rPr lang="pl-PL" sz="2000" dirty="0" smtClean="0"/>
              <a:t>zindywidualizowany (dostosowany do potrzeb i możliwości danej osoby) oraz jak najbardziej zbliżony do warunków odpowiadających życiu w środowisku domowym i rodzinnym;</a:t>
            </a:r>
          </a:p>
          <a:p>
            <a:pPr algn="just">
              <a:buFont typeface="+mj-lt"/>
              <a:buAutoNum type="alphaLcParenR"/>
            </a:pPr>
            <a:r>
              <a:rPr lang="pl-PL" sz="2000" dirty="0" smtClean="0"/>
              <a:t>umożliwiający odbiorcom tych usług kontrolę nad swoim życiem i nad decyzjami, które ich dotyczą;</a:t>
            </a:r>
          </a:p>
          <a:p>
            <a:pPr algn="just">
              <a:buFont typeface="+mj-lt"/>
              <a:buAutoNum type="alphaLcParenR"/>
            </a:pPr>
            <a:r>
              <a:rPr lang="pl-PL" sz="2000" dirty="0" smtClean="0"/>
              <a:t>zapewniający, że odbiorcy usług nie są odizolowani od ogółu społeczności lub nie są zmuszeni do mieszkania razem;</a:t>
            </a:r>
          </a:p>
          <a:p>
            <a:pPr algn="just">
              <a:buFont typeface="+mj-lt"/>
              <a:buAutoNum type="alphaLcParenR"/>
            </a:pPr>
            <a:r>
              <a:rPr lang="pl-PL" sz="2000" dirty="0" smtClean="0"/>
              <a:t>gwarantujący, że wymagania organizacyjne nie mają pierwszeństwa przed indywidualnymi potrzebami mieszkańców. </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15</a:t>
            </a:fld>
            <a:endParaRPr lang="pl-PL" altLang="pl-PL"/>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a:xfrm>
            <a:off x="457200" y="1600200"/>
            <a:ext cx="8229600" cy="4997152"/>
          </a:xfrm>
        </p:spPr>
        <p:txBody>
          <a:bodyPr/>
          <a:lstStyle/>
          <a:p>
            <a:pPr algn="just">
              <a:buNone/>
            </a:pPr>
            <a:r>
              <a:rPr lang="pl-PL" sz="2000" dirty="0" smtClean="0"/>
              <a:t>	Do usług społecznych świadczonych w lokalnej społeczności należą (m.in.) </a:t>
            </a:r>
            <a:br>
              <a:rPr lang="pl-PL" sz="2000" dirty="0" smtClean="0"/>
            </a:br>
            <a:r>
              <a:rPr lang="pl-PL" sz="2000" dirty="0" smtClean="0"/>
              <a:t>w szczególności:</a:t>
            </a:r>
          </a:p>
          <a:p>
            <a:pPr marL="0" indent="0" algn="just">
              <a:buNone/>
            </a:pPr>
            <a:endParaRPr lang="pl-PL" sz="2000" b="1" dirty="0" smtClean="0">
              <a:ea typeface="Times New Roman"/>
              <a:cs typeface="Arial"/>
            </a:endParaRPr>
          </a:p>
          <a:p>
            <a:pPr algn="just">
              <a:buFont typeface="Wingdings" pitchFamily="2" charset="2"/>
              <a:buChar char="§"/>
            </a:pPr>
            <a:r>
              <a:rPr lang="pl-PL" sz="2000" b="1" dirty="0" smtClean="0">
                <a:ea typeface="Times New Roman"/>
                <a:cs typeface="Arial"/>
              </a:rPr>
              <a:t>usługi w postaci mieszkań chronionych</a:t>
            </a:r>
            <a:r>
              <a:rPr lang="pl-PL" sz="2000" dirty="0" smtClean="0">
                <a:ea typeface="Times New Roman"/>
                <a:cs typeface="Arial"/>
              </a:rPr>
              <a:t>, o których mowa w ustawie z dnia 12 marca 2004 r. o pomocy społecznej, </a:t>
            </a:r>
            <a:r>
              <a:rPr lang="pl-PL" sz="2000" dirty="0" smtClean="0">
                <a:solidFill>
                  <a:srgbClr val="FF0000"/>
                </a:solidFill>
                <a:ea typeface="Times New Roman"/>
                <a:cs typeface="Arial"/>
              </a:rPr>
              <a:t>o </a:t>
            </a:r>
            <a:r>
              <a:rPr lang="pl-PL" sz="2000" dirty="0">
                <a:solidFill>
                  <a:srgbClr val="FF0000"/>
                </a:solidFill>
                <a:ea typeface="Times New Roman"/>
                <a:cs typeface="Arial"/>
              </a:rPr>
              <a:t>ile liczba miejsc w mieszkaniu jest nie większa niż </a:t>
            </a:r>
            <a:r>
              <a:rPr lang="pl-PL" sz="2000" dirty="0" smtClean="0">
                <a:solidFill>
                  <a:srgbClr val="FF0000"/>
                </a:solidFill>
                <a:ea typeface="Times New Roman"/>
                <a:cs typeface="Arial"/>
              </a:rPr>
              <a:t>30</a:t>
            </a:r>
            <a:r>
              <a:rPr lang="pl-PL" sz="2000" dirty="0" smtClean="0">
                <a:ea typeface="Times New Roman"/>
                <a:cs typeface="Arial"/>
              </a:rPr>
              <a:t>;</a:t>
            </a:r>
          </a:p>
          <a:p>
            <a:pPr algn="just">
              <a:buFont typeface="Wingdings" pitchFamily="2" charset="2"/>
              <a:buChar char="§"/>
            </a:pPr>
            <a:r>
              <a:rPr lang="pl-PL" sz="2000" b="1" dirty="0" smtClean="0">
                <a:ea typeface="Times New Roman"/>
                <a:cs typeface="Arial"/>
              </a:rPr>
              <a:t>usługi w postaci mieszkań wspomaganych</a:t>
            </a:r>
            <a:r>
              <a:rPr lang="pl-PL" sz="2000" dirty="0" smtClean="0">
                <a:ea typeface="Times New Roman"/>
                <a:cs typeface="Arial"/>
              </a:rPr>
              <a:t>, </a:t>
            </a:r>
            <a:r>
              <a:rPr lang="pl-PL" sz="2000" dirty="0" smtClean="0">
                <a:solidFill>
                  <a:srgbClr val="FF0000"/>
                </a:solidFill>
                <a:ea typeface="Times New Roman"/>
                <a:cs typeface="Arial"/>
              </a:rPr>
              <a:t>o ile liczba miejsc w mieszkaniu jest nie większa niż 12</a:t>
            </a:r>
            <a:r>
              <a:rPr lang="pl-PL" sz="2000" dirty="0" smtClean="0">
                <a:ea typeface="Times New Roman"/>
                <a:cs typeface="Arial"/>
              </a:rPr>
              <a:t>*</a:t>
            </a:r>
            <a:r>
              <a:rPr lang="pl-PL" sz="2000" dirty="0" smtClean="0">
                <a:solidFill>
                  <a:srgbClr val="FF0000"/>
                </a:solidFill>
                <a:ea typeface="Times New Roman"/>
                <a:cs typeface="Arial"/>
              </a:rPr>
              <a:t>.</a:t>
            </a:r>
          </a:p>
          <a:p>
            <a:pPr marL="0" indent="0" algn="just">
              <a:buNone/>
            </a:pPr>
            <a:endParaRPr lang="pl-PL" sz="2000" dirty="0" smtClean="0">
              <a:solidFill>
                <a:srgbClr val="FF0000"/>
              </a:solidFill>
              <a:ea typeface="Times New Roman"/>
              <a:cs typeface="Arial"/>
            </a:endParaRPr>
          </a:p>
          <a:p>
            <a:pPr algn="just">
              <a:buFont typeface="Wingdings" pitchFamily="2" charset="2"/>
              <a:buChar char="§"/>
            </a:pPr>
            <a:endParaRPr lang="pl-PL" sz="2000" dirty="0">
              <a:solidFill>
                <a:srgbClr val="FF0000"/>
              </a:solidFill>
              <a:ea typeface="Times New Roman"/>
              <a:cs typeface="Arial"/>
            </a:endParaRPr>
          </a:p>
          <a:p>
            <a:pPr marL="0" lvl="0" indent="0" algn="just">
              <a:buNone/>
            </a:pPr>
            <a:r>
              <a:rPr lang="pl-PL" sz="1600" dirty="0" smtClean="0">
                <a:ea typeface="Times New Roman"/>
                <a:cs typeface="Arial"/>
              </a:rPr>
              <a:t>* </a:t>
            </a:r>
            <a:r>
              <a:rPr lang="pl-PL" sz="1600" kern="150" dirty="0" smtClean="0">
                <a:ea typeface="SimSun"/>
                <a:cs typeface="Tahoma"/>
              </a:rPr>
              <a:t>W </a:t>
            </a:r>
            <a:r>
              <a:rPr lang="pl-PL" sz="1600" kern="150" dirty="0">
                <a:ea typeface="SimSun"/>
                <a:cs typeface="Tahoma"/>
              </a:rPr>
              <a:t>związku z planowanymi zmianami zapisów </a:t>
            </a:r>
            <a:r>
              <a:rPr lang="pl-PL" sz="1600" i="1" kern="150" dirty="0">
                <a:ea typeface="SimSun"/>
                <a:cs typeface="Tahoma"/>
              </a:rPr>
              <a:t>„Wytycznych w zakresie realizacji przedsięwzięć w obszarze włączenia społecznego i zwalczania ubóstwa z wykorzystaniem środków Europejskiego Funduszu Społecznego i Europejskiego Funduszu Rozwoju Regionalnego na lata 2014-2020”</a:t>
            </a:r>
            <a:r>
              <a:rPr lang="pl-PL" sz="1600" kern="150" dirty="0">
                <a:ea typeface="SimSun"/>
                <a:cs typeface="Tahoma"/>
              </a:rPr>
              <a:t> uregulowania w tej kwestii zostaną przedstawione w formie komunikatu we wszystkich miejscach, gdzie opublikowano ogłoszenie – niezwłocznie po zatwierdzeniu zmian przez Ministerstwo Rozwoju.</a:t>
            </a:r>
          </a:p>
          <a:p>
            <a:pPr marL="0" indent="0" algn="just">
              <a:buNone/>
            </a:pPr>
            <a:endParaRPr lang="pl-PL" sz="2000" dirty="0" smtClean="0">
              <a:solidFill>
                <a:srgbClr val="FF0000"/>
              </a:solidFill>
              <a:ea typeface="Times New Roman"/>
              <a:cs typeface="Aria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16</a:t>
            </a:fld>
            <a:endParaRPr lang="pl-PL" altLang="pl-PL"/>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a:t>
            </a:r>
            <a:r>
              <a:rPr lang="pl-PL" sz="1800" b="1" i="1" dirty="0" smtClean="0">
                <a:solidFill>
                  <a:prstClr val="black"/>
                </a:solidFill>
              </a:rPr>
              <a:t>Europejskiego Funduszu </a:t>
            </a:r>
            <a:r>
              <a:rPr lang="pl-PL" sz="1800" b="1" i="1" dirty="0">
                <a:solidFill>
                  <a:prstClr val="black"/>
                </a:solidFill>
              </a:rPr>
              <a:t>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p:txBody>
          <a:bodyPr/>
          <a:lstStyle/>
          <a:p>
            <a:pPr marL="0" indent="0" algn="ctr">
              <a:spcBef>
                <a:spcPts val="600"/>
              </a:spcBef>
              <a:spcAft>
                <a:spcPts val="600"/>
              </a:spcAft>
              <a:buNone/>
            </a:pPr>
            <a:endParaRPr lang="pl-PL" sz="2000" b="1" kern="150" dirty="0" smtClean="0">
              <a:ea typeface="SimSun"/>
              <a:cs typeface="Tahoma"/>
            </a:endParaRPr>
          </a:p>
          <a:p>
            <a:pPr marL="0" indent="0" algn="ctr">
              <a:spcBef>
                <a:spcPts val="600"/>
              </a:spcBef>
              <a:spcAft>
                <a:spcPts val="600"/>
              </a:spcAft>
              <a:buNone/>
            </a:pPr>
            <a:endParaRPr lang="pl-PL" sz="2000" b="1" kern="150" dirty="0">
              <a:ea typeface="SimSun"/>
              <a:cs typeface="Tahoma"/>
            </a:endParaRPr>
          </a:p>
          <a:p>
            <a:pPr marL="0" indent="0" algn="ctr">
              <a:spcBef>
                <a:spcPts val="600"/>
              </a:spcBef>
              <a:spcAft>
                <a:spcPts val="600"/>
              </a:spcAft>
              <a:buNone/>
            </a:pPr>
            <a:r>
              <a:rPr lang="pl-PL" sz="2000" b="1" kern="150" dirty="0" smtClean="0">
                <a:ea typeface="SimSun"/>
                <a:cs typeface="Tahoma"/>
              </a:rPr>
              <a:t>Inwestycje </a:t>
            </a:r>
            <a:r>
              <a:rPr lang="pl-PL" sz="2000" b="1" kern="150" dirty="0">
                <a:ea typeface="SimSun"/>
                <a:cs typeface="Tahoma"/>
              </a:rPr>
              <a:t>w mieszkaniach o charakterze wspomaganym mogą być realizowane pod warunkiem,  że </a:t>
            </a:r>
            <a:r>
              <a:rPr lang="pl-PL" sz="2000" b="1" kern="150" dirty="0">
                <a:solidFill>
                  <a:srgbClr val="00000A"/>
                </a:solidFill>
                <a:ea typeface="Droid Sans Fallback"/>
                <a:cs typeface="Calibri"/>
              </a:rPr>
              <a:t>maksymalna liczba miejsc jest nie większa, niż określają to </a:t>
            </a:r>
            <a:r>
              <a:rPr lang="pl-PL" sz="2000" b="1" i="1" kern="150" dirty="0">
                <a:solidFill>
                  <a:srgbClr val="00000A"/>
                </a:solidFill>
                <a:ea typeface="Droid Sans Fallback"/>
                <a:cs typeface="Calibri"/>
              </a:rPr>
              <a:t>„</a:t>
            </a:r>
            <a:r>
              <a:rPr lang="pl-PL" sz="2000" b="1" i="1" kern="150" dirty="0">
                <a:solidFill>
                  <a:srgbClr val="000000"/>
                </a:solidFill>
                <a:ea typeface="SimSun"/>
                <a:cs typeface="Calibri"/>
              </a:rPr>
              <a:t>Wytyczne w zakresie realizacji przedsięwzięć w obszarze włączenia społecznego i zwalczania ubóstwa z wykorzystaniem środków Europejskiego Funduszu Społecznego i Europejskiego Funduszu Rozwoju </a:t>
            </a:r>
            <a:r>
              <a:rPr lang="pl-PL" sz="2000" b="1" i="1" kern="150" dirty="0" smtClean="0">
                <a:solidFill>
                  <a:srgbClr val="000000"/>
                </a:solidFill>
                <a:ea typeface="SimSun"/>
                <a:cs typeface="Calibri"/>
              </a:rPr>
              <a:t>Regionalnego na lata 2014-2020”</a:t>
            </a:r>
            <a:r>
              <a:rPr lang="pl-PL" sz="2000" b="1" kern="150" dirty="0" smtClean="0">
                <a:solidFill>
                  <a:srgbClr val="000000"/>
                </a:solidFill>
                <a:ea typeface="SimSun"/>
                <a:cs typeface="Calibri"/>
              </a:rPr>
              <a:t>.</a:t>
            </a:r>
            <a:endParaRPr lang="pl-PL" sz="2000" b="1" kern="150" dirty="0">
              <a:ea typeface="SimSun"/>
              <a:cs typeface="Tahoma"/>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17</a:t>
            </a:fld>
            <a:endParaRPr lang="pl-PL" altLang="pl-PL"/>
          </a:p>
        </p:txBody>
      </p:sp>
    </p:spTree>
    <p:extLst>
      <p:ext uri="{BB962C8B-B14F-4D97-AF65-F5344CB8AC3E}">
        <p14:creationId xmlns:p14="http://schemas.microsoft.com/office/powerpoint/2010/main" xmlns="" val="3617246432"/>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08720"/>
            <a:ext cx="8229600" cy="5949280"/>
          </a:xfrm>
        </p:spPr>
        <p:txBody>
          <a:bodyPr/>
          <a:lstStyle/>
          <a:p>
            <a:pPr marL="0" lvl="0" indent="0" algn="just">
              <a:spcBef>
                <a:spcPts val="600"/>
              </a:spcBef>
              <a:spcAft>
                <a:spcPts val="1200"/>
              </a:spcAft>
              <a:buNone/>
              <a:defRPr/>
            </a:pPr>
            <a:endParaRPr lang="pl-PL" sz="2000" dirty="0" smtClean="0">
              <a:solidFill>
                <a:prstClr val="black"/>
              </a:solidFill>
            </a:endParaRPr>
          </a:p>
          <a:p>
            <a:pPr marL="0" lvl="0" indent="0" algn="just">
              <a:spcBef>
                <a:spcPts val="600"/>
              </a:spcBef>
              <a:spcAft>
                <a:spcPts val="1200"/>
              </a:spcAft>
              <a:buNone/>
              <a:defRPr/>
            </a:pPr>
            <a:endParaRPr lang="pl-PL" sz="2000" dirty="0">
              <a:solidFill>
                <a:prstClr val="black"/>
              </a:solidFill>
            </a:endParaRPr>
          </a:p>
          <a:p>
            <a:pPr marL="0" lvl="0" indent="0" algn="just">
              <a:spcBef>
                <a:spcPts val="600"/>
              </a:spcBef>
              <a:spcAft>
                <a:spcPts val="1200"/>
              </a:spcAft>
              <a:buNone/>
              <a:defRPr/>
            </a:pPr>
            <a:r>
              <a:rPr lang="pl-PL" sz="2000" dirty="0" smtClean="0">
                <a:solidFill>
                  <a:prstClr val="black"/>
                </a:solidFill>
              </a:rPr>
              <a:t>Jakość </a:t>
            </a:r>
            <a:r>
              <a:rPr lang="pl-PL" sz="2000" dirty="0">
                <a:solidFill>
                  <a:prstClr val="black"/>
                </a:solidFill>
              </a:rPr>
              <a:t>wsparcia opiekuńczego, przede wszystkim </a:t>
            </a:r>
            <a:r>
              <a:rPr lang="pl-PL" sz="2000" b="1" dirty="0">
                <a:solidFill>
                  <a:prstClr val="black"/>
                </a:solidFill>
              </a:rPr>
              <a:t>indywidualizacja oferowanej pomocy</a:t>
            </a:r>
            <a:r>
              <a:rPr lang="pl-PL" sz="2000" dirty="0">
                <a:solidFill>
                  <a:prstClr val="black"/>
                </a:solidFill>
              </a:rPr>
              <a:t>, jest ściśle związana z liczbą mieszkańców placówek całodobowego pobytu. Stąd </a:t>
            </a:r>
            <a:r>
              <a:rPr lang="pl-PL" sz="2000" b="1" dirty="0">
                <a:solidFill>
                  <a:prstClr val="black"/>
                </a:solidFill>
              </a:rPr>
              <a:t>ograniczenie </a:t>
            </a:r>
            <a:r>
              <a:rPr lang="pl-PL" sz="2000" b="1" dirty="0" smtClean="0">
                <a:solidFill>
                  <a:prstClr val="black"/>
                </a:solidFill>
              </a:rPr>
              <a:t>liczby osób</a:t>
            </a:r>
            <a:r>
              <a:rPr lang="pl-PL" sz="2000" dirty="0">
                <a:solidFill>
                  <a:prstClr val="black"/>
                </a:solidFill>
              </a:rPr>
              <a:t>.  </a:t>
            </a:r>
            <a:endParaRPr lang="pl-PL" sz="2000" dirty="0" smtClean="0">
              <a:solidFill>
                <a:prstClr val="black"/>
              </a:solidFill>
            </a:endParaRPr>
          </a:p>
          <a:p>
            <a:pPr marL="0" lvl="0" indent="0" algn="just">
              <a:spcBef>
                <a:spcPts val="600"/>
              </a:spcBef>
              <a:spcAft>
                <a:spcPts val="1200"/>
              </a:spcAft>
              <a:buNone/>
              <a:defRPr/>
            </a:pPr>
            <a:r>
              <a:rPr lang="pl-PL" sz="2000" dirty="0" smtClean="0">
                <a:solidFill>
                  <a:prstClr val="black"/>
                </a:solidFill>
              </a:rPr>
              <a:t>Również w małych </a:t>
            </a:r>
            <a:r>
              <a:rPr lang="pl-PL" sz="2000" dirty="0">
                <a:solidFill>
                  <a:prstClr val="black"/>
                </a:solidFill>
              </a:rPr>
              <a:t>placówkach </a:t>
            </a:r>
            <a:r>
              <a:rPr lang="pl-PL" sz="2000" dirty="0" smtClean="0">
                <a:solidFill>
                  <a:prstClr val="black"/>
                </a:solidFill>
              </a:rPr>
              <a:t>może pojawić </a:t>
            </a:r>
            <a:r>
              <a:rPr lang="pl-PL" sz="2000" dirty="0">
                <a:solidFill>
                  <a:prstClr val="black"/>
                </a:solidFill>
              </a:rPr>
              <a:t>się ryzyko, że mieszkańcy będą żyli w izolacji i bez możliwości decydowania o sprawach które ich dotyczą. Stąd </a:t>
            </a:r>
            <a:r>
              <a:rPr lang="pl-PL" sz="2000" b="1" dirty="0">
                <a:solidFill>
                  <a:prstClr val="black"/>
                </a:solidFill>
              </a:rPr>
              <a:t>wymogi dotyczące kultury organizacyjnej</a:t>
            </a:r>
            <a:r>
              <a:rPr lang="pl-PL" sz="2000" dirty="0">
                <a:solidFill>
                  <a:prstClr val="black"/>
                </a:solidFill>
              </a:rPr>
              <a:t>. </a:t>
            </a:r>
            <a:endParaRPr lang="pl-PL" sz="2000" dirty="0" smtClean="0">
              <a:solidFill>
                <a:prstClr val="black"/>
              </a:solidFill>
            </a:endParaRPr>
          </a:p>
          <a:p>
            <a:pPr marL="0" lvl="0" indent="0" algn="just">
              <a:spcBef>
                <a:spcPts val="600"/>
              </a:spcBef>
              <a:spcAft>
                <a:spcPts val="1200"/>
              </a:spcAft>
              <a:buNone/>
              <a:defRPr/>
            </a:pPr>
            <a:r>
              <a:rPr lang="pl-PL" sz="2000" b="1" dirty="0" smtClean="0">
                <a:solidFill>
                  <a:prstClr val="black"/>
                </a:solidFill>
              </a:rPr>
              <a:t>Dlatego </a:t>
            </a:r>
            <a:r>
              <a:rPr lang="pl-PL" sz="2000" b="1" dirty="0">
                <a:solidFill>
                  <a:prstClr val="black"/>
                </a:solidFill>
              </a:rPr>
              <a:t>te dwie przesłanki </a:t>
            </a:r>
            <a:r>
              <a:rPr lang="pl-PL" sz="2000" b="1" dirty="0" smtClean="0">
                <a:solidFill>
                  <a:prstClr val="black"/>
                </a:solidFill>
              </a:rPr>
              <a:t>muszą </a:t>
            </a:r>
            <a:r>
              <a:rPr lang="pl-PL" sz="2000" b="1" dirty="0">
                <a:solidFill>
                  <a:prstClr val="black"/>
                </a:solidFill>
              </a:rPr>
              <a:t>być spełnione łącznie</a:t>
            </a:r>
            <a:r>
              <a:rPr lang="pl-PL" sz="2000" dirty="0">
                <a:solidFill>
                  <a:prstClr val="black"/>
                </a:solidFill>
              </a:rPr>
              <a:t>. </a:t>
            </a:r>
            <a:r>
              <a:rPr lang="pl-PL" sz="2000" dirty="0" smtClean="0">
                <a:solidFill>
                  <a:prstClr val="black"/>
                </a:solidFill>
              </a:rPr>
              <a:t>Celem </a:t>
            </a:r>
            <a:r>
              <a:rPr lang="pl-PL" sz="2000" dirty="0">
                <a:solidFill>
                  <a:prstClr val="black"/>
                </a:solidFill>
              </a:rPr>
              <a:t>wsparcia dla usług jest poprawa dostępności miejsc </a:t>
            </a:r>
            <a:r>
              <a:rPr lang="pl-PL" sz="2000" dirty="0" smtClean="0">
                <a:solidFill>
                  <a:prstClr val="black"/>
                </a:solidFill>
              </a:rPr>
              <a:t>opieki, </a:t>
            </a:r>
            <a:r>
              <a:rPr lang="pl-PL" sz="2000" dirty="0">
                <a:solidFill>
                  <a:prstClr val="black"/>
                </a:solidFill>
              </a:rPr>
              <a:t>ale o wysokiej jakości.   </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18</a:t>
            </a:fld>
            <a:endParaRPr lang="pl-PL" altLang="pl-PL"/>
          </a:p>
        </p:txBody>
      </p:sp>
    </p:spTree>
    <p:extLst>
      <p:ext uri="{BB962C8B-B14F-4D97-AF65-F5344CB8AC3E}">
        <p14:creationId xmlns:p14="http://schemas.microsoft.com/office/powerpoint/2010/main" xmlns="" val="1681685383"/>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just">
              <a:spcBef>
                <a:spcPts val="600"/>
              </a:spcBef>
              <a:buNone/>
              <a:defRPr/>
            </a:pPr>
            <a:endParaRPr lang="pl-PL" sz="2000" dirty="0" smtClean="0">
              <a:solidFill>
                <a:prstClr val="black"/>
              </a:solidFill>
            </a:endParaRPr>
          </a:p>
          <a:p>
            <a:pPr marL="0" lvl="0" indent="0" algn="just">
              <a:spcBef>
                <a:spcPts val="600"/>
              </a:spcBef>
              <a:buNone/>
              <a:defRPr/>
            </a:pPr>
            <a:r>
              <a:rPr lang="pl-PL" sz="2000" dirty="0" smtClean="0">
                <a:solidFill>
                  <a:prstClr val="black"/>
                </a:solidFill>
              </a:rPr>
              <a:t>Budowa </a:t>
            </a:r>
            <a:r>
              <a:rPr lang="pl-PL" sz="2000" dirty="0">
                <a:solidFill>
                  <a:prstClr val="black"/>
                </a:solidFill>
              </a:rPr>
              <a:t>czy nawet remont infrastruktury </a:t>
            </a:r>
            <a:r>
              <a:rPr lang="pl-PL" sz="2000" dirty="0" smtClean="0">
                <a:solidFill>
                  <a:prstClr val="black"/>
                </a:solidFill>
              </a:rPr>
              <a:t>zinstytucjonalizowanej, </a:t>
            </a:r>
            <a:r>
              <a:rPr lang="pl-PL" sz="2000" dirty="0">
                <a:solidFill>
                  <a:prstClr val="black"/>
                </a:solidFill>
              </a:rPr>
              <a:t>np. na 70 osób, utrwalałyby obecny stan. Tymczasem Umowa Partnerstwa, a co za tym idzie założenia RPO WD 2014-2020 i środki na ich wdrożenie mają przyczynić się do zmiany polegającej właśnie na </a:t>
            </a:r>
            <a:r>
              <a:rPr lang="pl-PL" sz="2000" dirty="0" err="1">
                <a:solidFill>
                  <a:prstClr val="black"/>
                </a:solidFill>
              </a:rPr>
              <a:t>zdeinstytucjonalizowaniu</a:t>
            </a:r>
            <a:r>
              <a:rPr lang="pl-PL" sz="2000" dirty="0">
                <a:solidFill>
                  <a:prstClr val="black"/>
                </a:solidFill>
              </a:rPr>
              <a:t> usług. </a:t>
            </a:r>
            <a:endParaRPr lang="pl-PL" sz="2000" dirty="0" smtClean="0">
              <a:solidFill>
                <a:prstClr val="black"/>
              </a:solidFill>
            </a:endParaRPr>
          </a:p>
          <a:p>
            <a:pPr marL="0" lvl="0" indent="0" algn="just">
              <a:spcBef>
                <a:spcPts val="600"/>
              </a:spcBef>
              <a:buNone/>
              <a:defRPr/>
            </a:pPr>
            <a:endParaRPr lang="pl-PL" sz="2000" dirty="0">
              <a:solidFill>
                <a:prstClr val="black"/>
              </a:solidFill>
            </a:endParaRPr>
          </a:p>
          <a:p>
            <a:pPr marL="0" lvl="0" indent="0" algn="just">
              <a:spcBef>
                <a:spcPct val="30000"/>
              </a:spcBef>
              <a:buNone/>
              <a:defRPr/>
            </a:pPr>
            <a:r>
              <a:rPr lang="pl-PL" sz="2000" b="1" dirty="0">
                <a:solidFill>
                  <a:prstClr val="black"/>
                </a:solidFill>
              </a:rPr>
              <a:t>W ramach wsparcia udzielanego z EFRR n</a:t>
            </a:r>
            <a:r>
              <a:rPr lang="pl-PL" sz="2000" b="1" dirty="0">
                <a:solidFill>
                  <a:prstClr val="black"/>
                </a:solidFill>
                <a:ea typeface="Times New Roman"/>
              </a:rPr>
              <a:t>ie jest zatem możliwe finansowanie infrastruktury opieki instytucjonalnej, rozumianej zgodnie z „</a:t>
            </a:r>
            <a:r>
              <a:rPr lang="pl-PL" sz="2000" b="1" i="1" dirty="0">
                <a:solidFill>
                  <a:prstClr val="black"/>
                </a:solidFill>
                <a:ea typeface="Times New Roman"/>
              </a:rPr>
              <a:t>Wytycznymi</a:t>
            </a:r>
            <a:r>
              <a:rPr lang="pl-PL" sz="2000" b="1" i="1" dirty="0">
                <a:solidFill>
                  <a:prstClr val="black"/>
                </a:solidFill>
              </a:rPr>
              <a:t> w zakresie realizacji przedsięwzięć w obszarze włączenia społecznego i zwalczania ubóstwa z wykorzystaniem środków Europejskiego Funduszu Społecznego i Europejskiego Funduszu Rozwoju Regionalnego na lata 2014-2020</a:t>
            </a:r>
            <a:r>
              <a:rPr lang="pl-PL" sz="2000" b="1" dirty="0" smtClean="0">
                <a:solidFill>
                  <a:prstClr val="black"/>
                </a:solidFill>
                <a:ea typeface="Times New Roman"/>
              </a:rPr>
              <a:t>”.</a:t>
            </a:r>
            <a:endParaRPr lang="pl-PL" sz="2000" b="1" dirty="0">
              <a:solidFill>
                <a:prstClr val="black"/>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19</a:t>
            </a:fld>
            <a:endParaRPr lang="pl-PL" altLang="pl-PL"/>
          </a:p>
        </p:txBody>
      </p:sp>
    </p:spTree>
    <p:extLst>
      <p:ext uri="{BB962C8B-B14F-4D97-AF65-F5344CB8AC3E}">
        <p14:creationId xmlns:p14="http://schemas.microsoft.com/office/powerpoint/2010/main" xmlns="" val="4047134881"/>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994572"/>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539750" y="1196752"/>
            <a:ext cx="8136706" cy="4785926"/>
          </a:xfrm>
          <a:prstGeom prst="rect">
            <a:avLst/>
          </a:prstGeom>
        </p:spPr>
        <p:txBody>
          <a:bodyPr wrap="square">
            <a:spAutoFit/>
          </a:bodyPr>
          <a:lstStyle/>
          <a:p>
            <a:pPr lvl="0" algn="ctr">
              <a:spcBef>
                <a:spcPts val="600"/>
              </a:spcBef>
              <a:spcAft>
                <a:spcPts val="600"/>
              </a:spcAft>
            </a:pPr>
            <a:r>
              <a:rPr lang="pl-PL" sz="2000" b="1" dirty="0" smtClean="0">
                <a:solidFill>
                  <a:prstClr val="black"/>
                </a:solidFill>
                <a:latin typeface="+mn-lt"/>
                <a:ea typeface="Calibri"/>
                <a:cs typeface="Arial" pitchFamily="34" charset="0"/>
              </a:rPr>
              <a:t>Regionalny Program Operacyjny Województwa Dolnośląskiego 2014-2020</a:t>
            </a:r>
          </a:p>
          <a:p>
            <a:pPr algn="ctr">
              <a:spcBef>
                <a:spcPts val="600"/>
              </a:spcBef>
              <a:spcAft>
                <a:spcPts val="600"/>
              </a:spcAft>
            </a:pPr>
            <a:endParaRPr lang="pl-PL" sz="2000" b="1" dirty="0" smtClean="0">
              <a:solidFill>
                <a:prstClr val="black"/>
              </a:solidFill>
              <a:latin typeface="+mn-lt"/>
              <a:ea typeface="Calibri"/>
              <a:cs typeface="Arial" pitchFamily="34" charset="0"/>
            </a:endParaRPr>
          </a:p>
          <a:p>
            <a:pPr algn="ctr">
              <a:spcBef>
                <a:spcPts val="600"/>
              </a:spcBef>
              <a:spcAft>
                <a:spcPts val="600"/>
              </a:spcAft>
            </a:pPr>
            <a:r>
              <a:rPr lang="pl-PL" sz="2000" b="1" dirty="0" smtClean="0">
                <a:solidFill>
                  <a:prstClr val="black"/>
                </a:solidFill>
                <a:latin typeface="+mn-lt"/>
                <a:ea typeface="Calibri"/>
                <a:cs typeface="Arial" pitchFamily="34" charset="0"/>
              </a:rPr>
              <a:t>Oś priorytetowa 6 Infrastruktura spójności społecznej</a:t>
            </a:r>
          </a:p>
          <a:p>
            <a:pPr algn="ctr">
              <a:spcBef>
                <a:spcPts val="0"/>
              </a:spcBef>
              <a:spcAft>
                <a:spcPts val="0"/>
              </a:spcAft>
            </a:pPr>
            <a:r>
              <a:rPr lang="pl-PL" sz="2000" b="1" dirty="0" smtClean="0">
                <a:solidFill>
                  <a:srgbClr val="000000"/>
                </a:solidFill>
                <a:latin typeface="+mn-lt"/>
                <a:ea typeface="Calibri" pitchFamily="2"/>
                <a:cs typeface="Arial" pitchFamily="34" charset="0"/>
              </a:rPr>
              <a:t>[EFRR]</a:t>
            </a:r>
          </a:p>
          <a:p>
            <a:pPr algn="ctr">
              <a:spcBef>
                <a:spcPts val="0"/>
              </a:spcBef>
              <a:spcAft>
                <a:spcPts val="0"/>
              </a:spcAft>
            </a:pPr>
            <a:endParaRPr lang="pl-PL" sz="2000" b="1" dirty="0" smtClean="0">
              <a:solidFill>
                <a:srgbClr val="000000"/>
              </a:solidFill>
              <a:latin typeface="+mn-lt"/>
              <a:ea typeface="Calibri" pitchFamily="2"/>
              <a:cs typeface="Arial" pitchFamily="34" charset="0"/>
            </a:endParaRPr>
          </a:p>
          <a:p>
            <a:pPr algn="ctr">
              <a:spcBef>
                <a:spcPts val="0"/>
              </a:spcBef>
              <a:spcAft>
                <a:spcPts val="0"/>
              </a:spcAft>
            </a:pPr>
            <a:r>
              <a:rPr lang="pl-PL" sz="2000" b="1" dirty="0" smtClean="0">
                <a:solidFill>
                  <a:srgbClr val="000000"/>
                </a:solidFill>
                <a:latin typeface="+mn-lt"/>
                <a:ea typeface="Calibri" pitchFamily="2"/>
                <a:cs typeface="Arial" pitchFamily="34" charset="0"/>
              </a:rPr>
              <a:t>Działanie 6.1 Inwestycje w infrastrukturę społeczną</a:t>
            </a:r>
          </a:p>
          <a:p>
            <a:pPr algn="ctr">
              <a:spcBef>
                <a:spcPts val="0"/>
              </a:spcBef>
              <a:spcAft>
                <a:spcPts val="0"/>
              </a:spcAft>
            </a:pPr>
            <a:endParaRPr lang="pl-PL" sz="2000" b="1" dirty="0" smtClean="0">
              <a:solidFill>
                <a:srgbClr val="000000"/>
              </a:solidFill>
              <a:latin typeface="+mn-lt"/>
              <a:ea typeface="Calibri" pitchFamily="2"/>
              <a:cs typeface="Arial" pitchFamily="34" charset="0"/>
            </a:endParaRPr>
          </a:p>
          <a:p>
            <a:pPr algn="ctr">
              <a:spcBef>
                <a:spcPts val="0"/>
              </a:spcBef>
              <a:spcAft>
                <a:spcPts val="0"/>
              </a:spcAft>
            </a:pPr>
            <a:r>
              <a:rPr lang="pl-PL" sz="2000" b="1" dirty="0">
                <a:latin typeface="+mn-lt"/>
              </a:rPr>
              <a:t> </a:t>
            </a:r>
            <a:r>
              <a:rPr lang="pl-PL" sz="2000" b="1" dirty="0" smtClean="0">
                <a:latin typeface="+mn-lt"/>
              </a:rPr>
              <a:t>Poddziałanie </a:t>
            </a:r>
            <a:r>
              <a:rPr lang="pl-PL" sz="2000" b="1" dirty="0">
                <a:latin typeface="+mn-lt"/>
              </a:rPr>
              <a:t>6.1.1 </a:t>
            </a:r>
            <a:r>
              <a:rPr lang="pl-PL" sz="2000" dirty="0">
                <a:latin typeface="+mn-lt"/>
              </a:rPr>
              <a:t>Inwestycje w infrastrukturę społeczną –</a:t>
            </a:r>
            <a:br>
              <a:rPr lang="pl-PL" sz="2000" dirty="0">
                <a:latin typeface="+mn-lt"/>
              </a:rPr>
            </a:br>
            <a:r>
              <a:rPr lang="pl-PL" sz="2000" dirty="0">
                <a:latin typeface="+mn-lt"/>
              </a:rPr>
              <a:t>konkursy horyzontalne – </a:t>
            </a:r>
            <a:r>
              <a:rPr lang="pl-PL" sz="2000" b="1" dirty="0">
                <a:latin typeface="+mn-lt"/>
              </a:rPr>
              <a:t>nabór na OSI</a:t>
            </a:r>
            <a:r>
              <a:rPr lang="pl-PL" sz="2000" dirty="0">
                <a:latin typeface="+mn-lt"/>
              </a:rPr>
              <a:t/>
            </a:r>
            <a:br>
              <a:rPr lang="pl-PL" sz="2000" dirty="0">
                <a:latin typeface="+mn-lt"/>
              </a:rPr>
            </a:br>
            <a:r>
              <a:rPr lang="pl-PL" sz="2000" b="1" dirty="0" smtClean="0">
                <a:latin typeface="+mn-lt"/>
              </a:rPr>
              <a:t>Poddziałanie </a:t>
            </a:r>
            <a:r>
              <a:rPr lang="pl-PL" sz="2000" b="1" dirty="0">
                <a:latin typeface="+mn-lt"/>
              </a:rPr>
              <a:t>6.1.2 </a:t>
            </a:r>
            <a:r>
              <a:rPr lang="pl-PL" sz="2000" dirty="0">
                <a:latin typeface="+mn-lt"/>
              </a:rPr>
              <a:t>Inwestycje w infrastrukturę społeczną – </a:t>
            </a:r>
            <a:r>
              <a:rPr lang="pl-PL" sz="2000" b="1" dirty="0">
                <a:latin typeface="+mn-lt"/>
              </a:rPr>
              <a:t>ZIT WrOF</a:t>
            </a:r>
            <a:r>
              <a:rPr lang="pl-PL" sz="2000" dirty="0">
                <a:latin typeface="+mn-lt"/>
              </a:rPr>
              <a:t/>
            </a:r>
            <a:br>
              <a:rPr lang="pl-PL" sz="2000" dirty="0">
                <a:latin typeface="+mn-lt"/>
              </a:rPr>
            </a:br>
            <a:r>
              <a:rPr lang="pl-PL" sz="2000" b="1" dirty="0" smtClean="0">
                <a:latin typeface="+mn-lt"/>
              </a:rPr>
              <a:t>Poddziałania </a:t>
            </a:r>
            <a:r>
              <a:rPr lang="pl-PL" sz="2000" b="1" dirty="0">
                <a:latin typeface="+mn-lt"/>
              </a:rPr>
              <a:t>6.1.3 </a:t>
            </a:r>
            <a:r>
              <a:rPr lang="pl-PL" sz="2000" dirty="0">
                <a:latin typeface="+mn-lt"/>
              </a:rPr>
              <a:t>Inwestycje w infrastrukturę społeczną – </a:t>
            </a:r>
            <a:r>
              <a:rPr lang="pl-PL" sz="2000" b="1" dirty="0">
                <a:latin typeface="+mn-lt"/>
              </a:rPr>
              <a:t>ZIT AJ</a:t>
            </a:r>
            <a:r>
              <a:rPr lang="pl-PL" sz="2000" dirty="0">
                <a:latin typeface="+mn-lt"/>
              </a:rPr>
              <a:t/>
            </a:r>
            <a:br>
              <a:rPr lang="pl-PL" sz="2000" dirty="0">
                <a:latin typeface="+mn-lt"/>
              </a:rPr>
            </a:br>
            <a:r>
              <a:rPr lang="pl-PL" sz="2000" dirty="0" smtClean="0">
                <a:latin typeface="+mn-lt"/>
              </a:rPr>
              <a:t>[</a:t>
            </a:r>
            <a:r>
              <a:rPr lang="pl-PL" sz="2000" b="1" dirty="0" smtClean="0">
                <a:solidFill>
                  <a:prstClr val="black"/>
                </a:solidFill>
                <a:latin typeface="Calibri"/>
              </a:rPr>
              <a:t>Poddziałanie 6.1.4 </a:t>
            </a:r>
            <a:r>
              <a:rPr lang="pl-PL" sz="2000" dirty="0">
                <a:solidFill>
                  <a:prstClr val="black"/>
                </a:solidFill>
                <a:latin typeface="Calibri"/>
              </a:rPr>
              <a:t>Inwestycje w infrastrukturę społeczną – </a:t>
            </a:r>
            <a:r>
              <a:rPr lang="pl-PL" sz="2000" b="1" dirty="0">
                <a:solidFill>
                  <a:prstClr val="black"/>
                </a:solidFill>
                <a:latin typeface="Calibri"/>
              </a:rPr>
              <a:t>ZIT </a:t>
            </a:r>
            <a:r>
              <a:rPr lang="pl-PL" sz="2000" b="1" dirty="0" smtClean="0">
                <a:solidFill>
                  <a:prstClr val="black"/>
                </a:solidFill>
                <a:latin typeface="Calibri"/>
              </a:rPr>
              <a:t>AW]</a:t>
            </a:r>
            <a:endParaRPr lang="pl-PL" sz="2000" b="1" dirty="0" smtClean="0">
              <a:solidFill>
                <a:srgbClr val="000000"/>
              </a:solidFill>
              <a:latin typeface="+mn-lt"/>
              <a:ea typeface="Calibri" pitchFamily="2"/>
              <a:cs typeface="Arial" pitchFamily="34" charset="0"/>
            </a:endParaRPr>
          </a:p>
          <a:p>
            <a:pPr algn="ctr">
              <a:spcBef>
                <a:spcPts val="0"/>
              </a:spcBef>
              <a:spcAft>
                <a:spcPts val="0"/>
              </a:spcAft>
            </a:pPr>
            <a:endParaRPr lang="pl-PL" sz="2000" dirty="0" smtClean="0">
              <a:latin typeface="+mn-lt"/>
            </a:endParaRPr>
          </a:p>
          <a:p>
            <a:pPr algn="ctr">
              <a:spcBef>
                <a:spcPts val="0"/>
              </a:spcBef>
              <a:spcAft>
                <a:spcPts val="0"/>
              </a:spcAft>
            </a:pPr>
            <a:endParaRPr lang="pl-PL" sz="2000" b="1" dirty="0" smtClean="0">
              <a:solidFill>
                <a:srgbClr val="000000"/>
              </a:solidFill>
              <a:latin typeface="Arial" pitchFamily="34" charset="0"/>
              <a:ea typeface="Calibri" pitchFamily="2"/>
              <a:cs typeface="Arial" pitchFamily="34" charset="0"/>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smtClean="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lstStyle/>
          <a:p>
            <a:r>
              <a:rPr lang="pl-PL" sz="3200" b="1" dirty="0">
                <a:solidFill>
                  <a:prstClr val="black"/>
                </a:solidFill>
                <a:ea typeface="+mn-ea"/>
                <a:cs typeface="+mn-cs"/>
              </a:rPr>
              <a:t>Mieszkanie chronione</a:t>
            </a:r>
            <a:endParaRPr lang="pl-PL" sz="3200" dirty="0"/>
          </a:p>
        </p:txBody>
      </p:sp>
      <p:sp>
        <p:nvSpPr>
          <p:cNvPr id="3" name="Symbol zastępczy zawartości 2"/>
          <p:cNvSpPr>
            <a:spLocks noGrp="1"/>
          </p:cNvSpPr>
          <p:nvPr>
            <p:ph idx="1"/>
          </p:nvPr>
        </p:nvSpPr>
        <p:spPr/>
        <p:txBody>
          <a:bodyPr/>
          <a:lstStyle/>
          <a:p>
            <a:pPr lvl="0">
              <a:buNone/>
            </a:pPr>
            <a:r>
              <a:rPr lang="pl-PL" sz="1600" dirty="0" smtClean="0"/>
              <a:t>	</a:t>
            </a:r>
          </a:p>
          <a:p>
            <a:pPr lvl="0">
              <a:buNone/>
            </a:pPr>
            <a:endParaRPr lang="pl-PL" sz="2000" dirty="0" smtClean="0"/>
          </a:p>
          <a:p>
            <a:pPr marL="93663" lvl="0" indent="-93663" algn="just">
              <a:buNone/>
              <a:tabLst>
                <a:tab pos="7897813" algn="l"/>
              </a:tabLst>
            </a:pPr>
            <a:r>
              <a:rPr lang="pl-PL" sz="2000" dirty="0" smtClean="0"/>
              <a:t>	</a:t>
            </a:r>
          </a:p>
          <a:p>
            <a:pPr marL="93663" lvl="0" indent="-93663" algn="just">
              <a:buNone/>
              <a:tabLst>
                <a:tab pos="7897813" algn="l"/>
              </a:tabLst>
            </a:pPr>
            <a:r>
              <a:rPr lang="pl-PL" sz="2000" b="1" dirty="0" smtClean="0"/>
              <a:t>	Mieszkanie chronione </a:t>
            </a:r>
            <a:r>
              <a:rPr lang="pl-PL" sz="2000" dirty="0" smtClean="0"/>
              <a:t>– mieszkanie, o którym mowa w art. 53 ustawy z dnia 12 marca 2004 r. o pomocy społecznej (Dz. U. z 2016 r. poz. 930), którego standard oraz zasady funkcjonowania regulowane są </a:t>
            </a:r>
            <a:r>
              <a:rPr lang="pl-PL" sz="2000" b="1" dirty="0" smtClean="0"/>
              <a:t>rozporządzeniem Ministra Pracy i Polityki Społecznej z dnia 14 marca 2012 r. w sprawie mieszkań chronionych </a:t>
            </a:r>
            <a:r>
              <a:rPr lang="pl-PL" sz="2000" dirty="0" smtClean="0"/>
              <a:t>(Dz. U. 2012 r. poz. 305 ).</a:t>
            </a:r>
          </a:p>
          <a:p>
            <a:pPr lvl="0">
              <a:buNone/>
            </a:pPr>
            <a:r>
              <a:rPr lang="pl-PL" sz="2000" dirty="0" smtClean="0"/>
              <a:t>	</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20</a:t>
            </a:fld>
            <a:endParaRPr lang="pl-PL" altLang="pl-PL"/>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544616"/>
          </a:xfrm>
        </p:spPr>
        <p:txBody>
          <a:bodyPr/>
          <a:lstStyle/>
          <a:p>
            <a:pPr marL="0" lvl="0" indent="0" algn="ctr">
              <a:buNone/>
            </a:pPr>
            <a:r>
              <a:rPr lang="pl-PL" sz="2000" b="1" dirty="0" smtClean="0"/>
              <a:t>Rozporządzenie Ministra Pracy i Polityki Społecznej z dnia 14 marca 2012 r. w sprawie mieszkań chronionych </a:t>
            </a:r>
            <a:r>
              <a:rPr lang="pl-PL" sz="2000" dirty="0" smtClean="0"/>
              <a:t>(Dz. U. 2012 r. poz. 305 ):</a:t>
            </a:r>
          </a:p>
          <a:p>
            <a:pPr marL="0" indent="0" algn="just">
              <a:buNone/>
            </a:pPr>
            <a:r>
              <a:rPr lang="pl-PL" sz="2000" dirty="0" smtClean="0">
                <a:solidFill>
                  <a:prstClr val="black"/>
                </a:solidFill>
              </a:rPr>
              <a:t>W jednym mieszkaniu chronionym świadczone jest wsparcie skierowane do osób o zbliżonych potrzebach, z uwzględnieniem możliwości realizacji celów wsparcia, określonych w art. 53 ust. 1 i 2 ustawy.</a:t>
            </a:r>
            <a:r>
              <a:rPr lang="pl-PL" sz="2000" dirty="0" smtClean="0"/>
              <a:t> </a:t>
            </a:r>
          </a:p>
          <a:p>
            <a:pPr marL="0" indent="0" algn="just">
              <a:buNone/>
            </a:pPr>
            <a:r>
              <a:rPr lang="pl-PL" sz="2000" dirty="0" smtClean="0"/>
              <a:t>Standard lokalu mieszkalnego (chronionego) spełnia minimum poniższe warunki:</a:t>
            </a:r>
          </a:p>
          <a:p>
            <a:pPr marL="265113" lvl="0" indent="-265113" algn="just">
              <a:buFont typeface="+mj-lt"/>
              <a:buAutoNum type="alphaLcParenR"/>
            </a:pPr>
            <a:r>
              <a:rPr lang="pl-PL" sz="2000" dirty="0" smtClean="0">
                <a:solidFill>
                  <a:prstClr val="black"/>
                </a:solidFill>
              </a:rPr>
              <a:t>wyposażenie pomieszczeń i pokoi mieszkalnych w mieszkaniu chronionym uwzględnia podstawowe potrzeby i możliwości osób skierowanych, przy czym jedno mieszkanie chronione przeznaczone jest dla nie mniej niż 3 osób, a minimalna powierzchnia użytkowa dla jednej osoby nie może być mniejsza niż 12 m</a:t>
            </a:r>
            <a:r>
              <a:rPr lang="pl-PL" sz="2000" baseline="30000" dirty="0" smtClean="0">
                <a:solidFill>
                  <a:prstClr val="black"/>
                </a:solidFill>
              </a:rPr>
              <a:t>2</a:t>
            </a:r>
            <a:r>
              <a:rPr lang="pl-PL" sz="2000" dirty="0" smtClean="0">
                <a:solidFill>
                  <a:prstClr val="black"/>
                </a:solidFill>
              </a:rPr>
              <a:t>;</a:t>
            </a:r>
          </a:p>
          <a:p>
            <a:pPr marL="265113" indent="-265113" algn="just">
              <a:buFont typeface="+mj-lt"/>
              <a:buAutoNum type="alphaLcParenR"/>
            </a:pPr>
            <a:r>
              <a:rPr lang="pl-PL" sz="2000" dirty="0" smtClean="0">
                <a:solidFill>
                  <a:prstClr val="black"/>
                </a:solidFill>
              </a:rPr>
              <a:t>oprócz </a:t>
            </a:r>
            <a:r>
              <a:rPr lang="pl-PL" sz="2000" dirty="0">
                <a:solidFill>
                  <a:prstClr val="black"/>
                </a:solidFill>
              </a:rPr>
              <a:t>pomieszczeń mieszkalnych, ma kuchnię lub wnękę kuchenną, łazienkę, ustęp wydzielony lub miskę ustępową w łazience oraz przestrzeń komunikacji wewnętrznej;</a:t>
            </a:r>
          </a:p>
          <a:p>
            <a:pPr marL="265113" indent="-265113" algn="just">
              <a:buFont typeface="+mj-lt"/>
              <a:buAutoNum type="alphaLcParenR"/>
            </a:pPr>
            <a:r>
              <a:rPr lang="pl-PL" sz="2000" dirty="0" smtClean="0">
                <a:solidFill>
                  <a:prstClr val="black"/>
                </a:solidFill>
              </a:rPr>
              <a:t>wymiary </a:t>
            </a:r>
            <a:r>
              <a:rPr lang="pl-PL" sz="2000" dirty="0">
                <a:solidFill>
                  <a:prstClr val="black"/>
                </a:solidFill>
              </a:rPr>
              <a:t>pomieszczeń umożliwiają wykonanie manewru wózkiem inwalidzkim w miejscach zmiany kierunku ruchu.</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21</a:t>
            </a:fld>
            <a:endParaRPr lang="pl-PL" altLang="pl-PL" dirty="0"/>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71400"/>
            <a:ext cx="8229600" cy="1143000"/>
          </a:xfrm>
        </p:spPr>
        <p:txBody>
          <a:bodyPr/>
          <a:lstStyle/>
          <a:p>
            <a:r>
              <a:rPr lang="pl-PL" sz="3200" b="1" dirty="0">
                <a:solidFill>
                  <a:prstClr val="black"/>
                </a:solidFill>
                <a:ea typeface="+mn-ea"/>
                <a:cs typeface="+mn-cs"/>
              </a:rPr>
              <a:t>Mieszkanie </a:t>
            </a:r>
            <a:r>
              <a:rPr lang="pl-PL" sz="3200" b="1" dirty="0" smtClean="0">
                <a:solidFill>
                  <a:prstClr val="black"/>
                </a:solidFill>
                <a:ea typeface="+mn-ea"/>
                <a:cs typeface="+mn-cs"/>
              </a:rPr>
              <a:t>wspomagane</a:t>
            </a:r>
            <a:endParaRPr lang="pl-PL" sz="3200" dirty="0"/>
          </a:p>
        </p:txBody>
      </p:sp>
      <p:sp>
        <p:nvSpPr>
          <p:cNvPr id="3" name="Symbol zastępczy zawartości 2"/>
          <p:cNvSpPr>
            <a:spLocks noGrp="1"/>
          </p:cNvSpPr>
          <p:nvPr>
            <p:ph idx="1"/>
          </p:nvPr>
        </p:nvSpPr>
        <p:spPr/>
        <p:txBody>
          <a:bodyPr/>
          <a:lstStyle/>
          <a:p>
            <a:pPr marL="93663" lvl="0" indent="-93663" algn="just">
              <a:buNone/>
            </a:pPr>
            <a:r>
              <a:rPr lang="pl-PL" sz="1800" dirty="0" smtClean="0"/>
              <a:t>	</a:t>
            </a:r>
            <a:r>
              <a:rPr lang="pl-PL" sz="1800" b="1" dirty="0" smtClean="0"/>
              <a:t>Mieszkanie wspomagane</a:t>
            </a:r>
            <a:r>
              <a:rPr lang="pl-PL" sz="1800" dirty="0" smtClean="0"/>
              <a:t>,</a:t>
            </a:r>
            <a:r>
              <a:rPr lang="pl-PL" sz="1800" b="1" dirty="0" smtClean="0"/>
              <a:t> </a:t>
            </a:r>
            <a:r>
              <a:rPr lang="pl-PL" sz="1800" dirty="0" smtClean="0"/>
              <a:t>którego standard oraz zasady funkcjonowania regulują zapisy </a:t>
            </a:r>
            <a:r>
              <a:rPr lang="pl-PL" sz="1800" b="1" i="1" dirty="0" smtClean="0"/>
              <a:t>„Wytycznych w zakresie realizacji przedsięwzięć w obszarze włączenia społecznego i zwalczania ubóstwa z wykorzystaniem środków Europejskiego Funduszu Społecznego i Europejskiego Funduszu Rozwoju Regionalnego na lata 2014-2020”</a:t>
            </a:r>
            <a:r>
              <a:rPr lang="pl-PL" sz="1800" i="1" dirty="0" smtClean="0"/>
              <a:t> </a:t>
            </a:r>
            <a:r>
              <a:rPr lang="pl-PL" sz="1800" dirty="0" smtClean="0"/>
              <a:t>– usługa społeczna świadczona w lokalnej społeczności w postaci mieszkania lub domu, przygotowującego osoby w nim przebywające, pod opieką specjalistów, do prowadzenia samodzielnego życia lub zapewniającego pomoc w prowadzeniu samodzielnego życia. Mieszkanie lub dom może być prowadzone w formie mieszkania:</a:t>
            </a:r>
          </a:p>
          <a:p>
            <a:pPr marL="93663" indent="-93663" algn="just">
              <a:buNone/>
            </a:pPr>
            <a:r>
              <a:rPr lang="pl-PL" sz="1800" dirty="0" smtClean="0"/>
              <a:t>	a) </a:t>
            </a:r>
            <a:r>
              <a:rPr lang="pl-PL" sz="1800" b="1" dirty="0" smtClean="0"/>
              <a:t>treningowego, </a:t>
            </a:r>
            <a:r>
              <a:rPr lang="pl-PL" sz="1800" dirty="0" smtClean="0"/>
              <a:t>przygotowującego osoby w nim przebywające do prowadzenia samodzielnego życia. Usługa ma charakter </a:t>
            </a:r>
            <a:r>
              <a:rPr lang="pl-PL" sz="1800" dirty="0" smtClean="0">
                <a:solidFill>
                  <a:srgbClr val="FF0000"/>
                </a:solidFill>
              </a:rPr>
              <a:t>okresowy</a:t>
            </a:r>
            <a:r>
              <a:rPr lang="pl-PL" sz="1800" dirty="0" smtClean="0"/>
              <a:t> i służy określonym kategoriom osób  w osiągnięciu częściowej lub całkowitej samodzielności, m.in. </a:t>
            </a:r>
            <a:r>
              <a:rPr lang="pl-PL" sz="1800" dirty="0" smtClean="0">
                <a:solidFill>
                  <a:srgbClr val="FF0000"/>
                </a:solidFill>
              </a:rPr>
              <a:t>poprzez trening samodzielności, poradnictwo, pracę socjalną lub inne usługi aktywnej integracji;</a:t>
            </a:r>
          </a:p>
          <a:p>
            <a:pPr marL="93663" indent="-93663" algn="just">
              <a:buNone/>
            </a:pPr>
            <a:r>
              <a:rPr lang="pl-PL" sz="1800" dirty="0" smtClean="0"/>
              <a:t>	b) </a:t>
            </a:r>
            <a:r>
              <a:rPr lang="pl-PL" sz="1800" b="1" dirty="0" smtClean="0"/>
              <a:t>wspieranego</a:t>
            </a:r>
            <a:r>
              <a:rPr lang="pl-PL" sz="1800" dirty="0" smtClean="0"/>
              <a:t>, stanowiącego alternatywę dla pobytu w placówce zapewniającej całodobową opiekę. Usługa ma charakter pobytu </a:t>
            </a:r>
            <a:r>
              <a:rPr lang="pl-PL" sz="1800" dirty="0" smtClean="0">
                <a:solidFill>
                  <a:srgbClr val="FF0000"/>
                </a:solidFill>
              </a:rPr>
              <a:t>stałego lub okresowego </a:t>
            </a:r>
            <a:r>
              <a:rPr lang="pl-PL" sz="1800" dirty="0" smtClean="0"/>
              <a:t>(w przypadku potrzeby opieki w zastępstwie za opiekunów faktycznych). Służy osobom niesamodzielnym, w szczególności osobom starszym i osobom z niepełnosprawnościami, wymagającym wsparcia w formie </a:t>
            </a:r>
            <a:r>
              <a:rPr lang="pl-PL" sz="1800" dirty="0" smtClean="0">
                <a:solidFill>
                  <a:srgbClr val="FF0000"/>
                </a:solidFill>
              </a:rPr>
              <a:t>usług opiekuńczych lub asystenckich</a:t>
            </a:r>
            <a:r>
              <a:rPr lang="pl-PL" sz="1800" dirty="0" smtClean="0"/>
              <a:t>.</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22</a:t>
            </a:fld>
            <a:endParaRPr lang="pl-PL" altLang="pl-PL"/>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256584"/>
          </a:xfrm>
        </p:spPr>
        <p:txBody>
          <a:bodyPr/>
          <a:lstStyle/>
          <a:p>
            <a:pPr marL="0" indent="12700" algn="ctr">
              <a:buNone/>
            </a:pPr>
            <a:endParaRPr lang="pl-PL" sz="1800" b="1" dirty="0" smtClean="0"/>
          </a:p>
          <a:p>
            <a:pPr marL="0" indent="12700" algn="ctr">
              <a:buNone/>
            </a:pPr>
            <a:r>
              <a:rPr lang="x-none" sz="2000" b="1" smtClean="0"/>
              <a:t>Załącznik nr 1</a:t>
            </a:r>
            <a:r>
              <a:rPr lang="pl-PL" sz="2000" b="1" dirty="0" smtClean="0"/>
              <a:t> </a:t>
            </a:r>
          </a:p>
          <a:p>
            <a:pPr marL="0" indent="12700" algn="ctr">
              <a:buNone/>
            </a:pPr>
            <a:r>
              <a:rPr lang="x-none" sz="2000" b="1" i="1" smtClean="0"/>
              <a:t>Minimalne wymagania świadczenia usług społecznych w społeczności lokalnej</a:t>
            </a:r>
            <a:r>
              <a:rPr lang="pl-PL" sz="2000" b="1" i="1" dirty="0" smtClean="0"/>
              <a:t> </a:t>
            </a:r>
            <a:r>
              <a:rPr lang="pl-PL" sz="2000" b="1" dirty="0" smtClean="0"/>
              <a:t>do „</a:t>
            </a:r>
            <a:r>
              <a:rPr lang="pl-PL" sz="2000" b="1" i="1" dirty="0"/>
              <a:t>Wytycznych w zakresie realizacji przedsięwzięć w obszarze włączenia społecznego i zwalczania ubóstwa z wykorzystaniem środków Europejskiego Funduszu Społecznego i Europejskiego Funduszu Rozwoju Regionalnego na lata 2014-2020” </a:t>
            </a:r>
            <a:r>
              <a:rPr lang="pl-PL" sz="2000" b="1" dirty="0" smtClean="0"/>
              <a:t>(pkt. 6 – Mieszkania wspomagane):</a:t>
            </a:r>
            <a:r>
              <a:rPr lang="x-none" sz="2000" b="1" smtClean="0"/>
              <a:t> </a:t>
            </a:r>
            <a:endParaRPr lang="pl-PL" sz="2000" b="1" dirty="0" smtClean="0"/>
          </a:p>
          <a:p>
            <a:pPr marL="0" indent="12700" algn="just">
              <a:buNone/>
            </a:pPr>
            <a:endParaRPr lang="pl-PL" sz="2000" b="1" i="1" dirty="0" smtClean="0"/>
          </a:p>
          <a:p>
            <a:pPr marL="0" lvl="0" indent="12700" algn="just">
              <a:buNone/>
            </a:pPr>
            <a:r>
              <a:rPr lang="pl-PL" sz="2000" dirty="0" smtClean="0"/>
              <a:t>Rodzaj oraz zakres usług świadczonych w mieszkaniu wspomaganym powinien być dostosowany do indywidualnych potrzeb mieszkańców, z uwzględnieniem zapisów zawartych w kontrakcie (socjalnym) oraz w przypadku mieszkań treningowych w indywidualnym programie (planie) usamodzielnienia. </a:t>
            </a:r>
          </a:p>
          <a:p>
            <a:pPr marL="0" indent="12700" algn="ctr">
              <a:buNone/>
            </a:pPr>
            <a:endParaRPr lang="pl-PL" sz="1800" b="1" i="1" dirty="0" smtClean="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23</a:t>
            </a:fld>
            <a:endParaRPr lang="pl-PL" altLang="pl-PL"/>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688632"/>
          </a:xfrm>
        </p:spPr>
        <p:txBody>
          <a:bodyPr/>
          <a:lstStyle/>
          <a:p>
            <a:pPr marL="0" lvl="0" indent="12700" algn="ctr">
              <a:spcBef>
                <a:spcPts val="0"/>
              </a:spcBef>
              <a:buNone/>
            </a:pPr>
            <a:r>
              <a:rPr lang="x-none" sz="2000" b="1" smtClean="0">
                <a:solidFill>
                  <a:prstClr val="black"/>
                </a:solidFill>
              </a:rPr>
              <a:t>Załącznik </a:t>
            </a:r>
            <a:r>
              <a:rPr lang="x-none" sz="2000" b="1">
                <a:solidFill>
                  <a:prstClr val="black"/>
                </a:solidFill>
              </a:rPr>
              <a:t>nr 1</a:t>
            </a:r>
            <a:r>
              <a:rPr lang="pl-PL" sz="2000" b="1" dirty="0">
                <a:solidFill>
                  <a:prstClr val="black"/>
                </a:solidFill>
              </a:rPr>
              <a:t> </a:t>
            </a:r>
          </a:p>
          <a:p>
            <a:pPr marL="0" lvl="0" indent="12700" algn="ctr">
              <a:spcBef>
                <a:spcPts val="0"/>
              </a:spcBef>
              <a:buNone/>
            </a:pPr>
            <a:r>
              <a:rPr lang="x-none" sz="2000" b="1" i="1">
                <a:solidFill>
                  <a:prstClr val="black"/>
                </a:solidFill>
              </a:rPr>
              <a:t>Minimalne wymagania świadczenia usług społecznych w społeczności lokalnej</a:t>
            </a:r>
            <a:r>
              <a:rPr lang="pl-PL" sz="2000" b="1" i="1" dirty="0">
                <a:solidFill>
                  <a:prstClr val="black"/>
                </a:solidFill>
              </a:rPr>
              <a:t> </a:t>
            </a:r>
            <a:r>
              <a:rPr lang="pl-PL" sz="2000" b="1" dirty="0" smtClean="0">
                <a:solidFill>
                  <a:prstClr val="black"/>
                </a:solidFill>
              </a:rPr>
              <a:t>do </a:t>
            </a:r>
            <a:r>
              <a:rPr lang="pl-PL" sz="2000" b="1" dirty="0">
                <a:solidFill>
                  <a:prstClr val="black"/>
                </a:solidFill>
              </a:rPr>
              <a:t>„</a:t>
            </a:r>
            <a:r>
              <a:rPr lang="pl-PL" sz="2000" b="1" i="1" dirty="0">
                <a:solidFill>
                  <a:prstClr val="black"/>
                </a:solidFill>
              </a:rPr>
              <a:t>Wytycznych w zakresie realizacji przedsięwzięć w obszarze włączenia społecznego i zwalczania ubóstwa z wykorzystaniem środków Europejskiego Funduszu Społecznego i Europejskiego Funduszu Rozwoju Regionalnego na lata 2014-2020” </a:t>
            </a:r>
            <a:r>
              <a:rPr lang="pl-PL" sz="2000" b="1" dirty="0">
                <a:solidFill>
                  <a:prstClr val="black"/>
                </a:solidFill>
              </a:rPr>
              <a:t>(pkt. 6 – Mieszkania wspomagane):</a:t>
            </a:r>
            <a:r>
              <a:rPr lang="x-none" sz="2000" b="1">
                <a:solidFill>
                  <a:prstClr val="black"/>
                </a:solidFill>
              </a:rPr>
              <a:t> </a:t>
            </a:r>
            <a:r>
              <a:rPr lang="x-none" sz="2000" b="1" i="1" smtClean="0"/>
              <a:t> </a:t>
            </a:r>
            <a:endParaRPr lang="pl-PL" sz="2000" b="1" i="1" dirty="0" smtClean="0"/>
          </a:p>
          <a:p>
            <a:pPr lvl="0" algn="just">
              <a:spcAft>
                <a:spcPts val="600"/>
              </a:spcAft>
              <a:buNone/>
            </a:pPr>
            <a:r>
              <a:rPr lang="pl-PL" sz="2000" dirty="0" smtClean="0"/>
              <a:t>	Standard lokalu mieszkalnego (wspomaganego) spełnia minimum poniższe warunki:</a:t>
            </a:r>
          </a:p>
          <a:p>
            <a:pPr lvl="0" algn="just">
              <a:spcBef>
                <a:spcPts val="0"/>
              </a:spcBef>
              <a:buFont typeface="+mj-lt"/>
              <a:buAutoNum type="alphaLcParenR"/>
            </a:pPr>
            <a:r>
              <a:rPr lang="pl-PL" sz="2000" dirty="0" smtClean="0"/>
              <a:t>powierzchnia użytkowa  wynosi minimum 8 </a:t>
            </a:r>
            <a:r>
              <a:rPr lang="pl-PL" sz="2000" dirty="0" smtClean="0">
                <a:solidFill>
                  <a:prstClr val="black"/>
                </a:solidFill>
              </a:rPr>
              <a:t>m</a:t>
            </a:r>
            <a:r>
              <a:rPr lang="pl-PL" sz="2000" baseline="30000" dirty="0" smtClean="0">
                <a:solidFill>
                  <a:prstClr val="black"/>
                </a:solidFill>
              </a:rPr>
              <a:t>2  </a:t>
            </a:r>
            <a:r>
              <a:rPr lang="pl-PL" sz="2000" dirty="0" smtClean="0"/>
              <a:t>na osobę;</a:t>
            </a:r>
          </a:p>
          <a:p>
            <a:pPr lvl="0" algn="just">
              <a:spcBef>
                <a:spcPts val="0"/>
              </a:spcBef>
              <a:buFont typeface="+mj-lt"/>
              <a:buAutoNum type="alphaLcParenR"/>
            </a:pPr>
            <a:r>
              <a:rPr lang="pl-PL" sz="2000" dirty="0" smtClean="0"/>
              <a:t>oprócz pomieszczeń mieszkalnych jest wyposażony w kuchnię lub wnękę kuchenną, łazienkę, ustęp z umywalką lub miskę ustępową w łazience i przestrzeń komunikacji wewnętrznej;</a:t>
            </a:r>
          </a:p>
          <a:p>
            <a:pPr lvl="0" algn="just">
              <a:spcBef>
                <a:spcPts val="0"/>
              </a:spcBef>
              <a:buFont typeface="+mj-lt"/>
              <a:buAutoNum type="alphaLcParenR"/>
            </a:pPr>
            <a:r>
              <a:rPr lang="pl-PL" sz="2000" dirty="0" smtClean="0"/>
              <a:t>posiada bezpośrednie oświetlenie światłem dziennym co najmniej w przypadku pomieszczeń mieszkalnych;</a:t>
            </a:r>
          </a:p>
          <a:p>
            <a:pPr lvl="0" algn="just">
              <a:spcBef>
                <a:spcPts val="0"/>
              </a:spcBef>
              <a:buFont typeface="+mj-lt"/>
              <a:buAutoNum type="alphaLcParenR"/>
            </a:pPr>
            <a:r>
              <a:rPr lang="pl-PL" sz="2000" dirty="0" smtClean="0"/>
              <a:t>w przypadku, gdy mieszkańcem jest osoba (osoby) z niepełnosprawnością ruchową (w tym w szczególności poruszające się na wózku inwalidzkim), mieszkanie oraz budynek, w którym ono się znajduje, są dostępne architektonicznie</a:t>
            </a:r>
            <a:r>
              <a:rPr lang="pl-PL" sz="1800" dirty="0" smtClean="0"/>
              <a:t>. </a:t>
            </a:r>
          </a:p>
          <a:p>
            <a:pPr algn="just">
              <a:buNone/>
            </a:pPr>
            <a:endParaRPr lang="pl-PL" sz="16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24</a:t>
            </a:fld>
            <a:endParaRPr lang="pl-PL" altLang="pl-PL"/>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7840"/>
            <a:ext cx="8229600" cy="1143000"/>
          </a:xfrm>
        </p:spPr>
        <p:txBody>
          <a:bodyPr/>
          <a:lstStyle/>
          <a:p>
            <a:r>
              <a:rPr lang="pl-PL" sz="3200" b="1" dirty="0">
                <a:solidFill>
                  <a:prstClr val="black"/>
                </a:solidFill>
                <a:ea typeface="+mn-ea"/>
                <a:cs typeface="+mn-cs"/>
              </a:rPr>
              <a:t>Mieszkanie socjalne</a:t>
            </a:r>
            <a:endParaRPr lang="pl-PL" sz="3200" dirty="0"/>
          </a:p>
        </p:txBody>
      </p:sp>
      <p:sp>
        <p:nvSpPr>
          <p:cNvPr id="3" name="Symbol zastępczy zawartości 2"/>
          <p:cNvSpPr>
            <a:spLocks noGrp="1"/>
          </p:cNvSpPr>
          <p:nvPr>
            <p:ph idx="1"/>
          </p:nvPr>
        </p:nvSpPr>
        <p:spPr/>
        <p:txBody>
          <a:bodyPr/>
          <a:lstStyle/>
          <a:p>
            <a:pPr marL="0" indent="0">
              <a:buNone/>
            </a:pPr>
            <a:endParaRPr lang="pl-PL" sz="1800" b="1" dirty="0" smtClean="0"/>
          </a:p>
          <a:p>
            <a:pPr marL="0" indent="0" algn="ctr">
              <a:buNone/>
            </a:pPr>
            <a:r>
              <a:rPr lang="pl-PL" sz="2000" b="1" dirty="0" smtClean="0"/>
              <a:t>Formą mieszkania wspomaganego nie jest mieszkanie socjalne.</a:t>
            </a:r>
          </a:p>
          <a:p>
            <a:pPr marL="0" indent="0" algn="just">
              <a:buNone/>
            </a:pPr>
            <a:endParaRPr lang="pl-PL" sz="2000" b="1" dirty="0" smtClean="0"/>
          </a:p>
          <a:p>
            <a:pPr marL="0" indent="0" algn="just">
              <a:buNone/>
            </a:pPr>
            <a:endParaRPr lang="pl-PL" sz="2000" b="1" dirty="0" smtClean="0"/>
          </a:p>
          <a:p>
            <a:pPr marL="0" indent="0" algn="just">
              <a:buNone/>
            </a:pPr>
            <a:r>
              <a:rPr lang="pl-PL" sz="2000" b="1" dirty="0" smtClean="0"/>
              <a:t>Mieszkanie socjalne (lokal socjalny) </a:t>
            </a:r>
            <a:r>
              <a:rPr lang="pl-PL" sz="2000" dirty="0" smtClean="0"/>
              <a:t>– mieszkanie (lokal), o którym mowa w art. 2 </a:t>
            </a:r>
            <a:r>
              <a:rPr lang="pl-PL" sz="2000" b="1" dirty="0" smtClean="0"/>
              <a:t>ustawy z dnia 21 czerwca 2001 r. o ochronie praw lokatorów, mieszkaniowym zasobie gminy i zmianie Kodeksu cywilnego</a:t>
            </a:r>
            <a:r>
              <a:rPr lang="pl-PL" sz="2000" dirty="0" smtClean="0"/>
              <a:t> (Dz. U. z 2016 r. poz. 1610), tj. lokal nadający się do użytkowania ze względu na wyposażenie i stan techniczny, którego powierzchnia pokoi przypadająca na członka gospodarstwa domowego najemcy nie może być mniejsza niż 5 m</a:t>
            </a:r>
            <a:r>
              <a:rPr lang="pl-PL" sz="2000" baseline="30000" dirty="0" smtClean="0"/>
              <a:t>2</a:t>
            </a:r>
            <a:r>
              <a:rPr lang="pl-PL" sz="2000" dirty="0" smtClean="0"/>
              <a:t>, a w wypadku jednoosobowego gospodarstwa domowego 10m</a:t>
            </a:r>
            <a:r>
              <a:rPr lang="pl-PL" sz="2000" baseline="30000" dirty="0" smtClean="0"/>
              <a:t>2</a:t>
            </a:r>
            <a:r>
              <a:rPr lang="pl-PL" sz="2000" dirty="0" smtClean="0"/>
              <a:t>, przy czym lokal ten może być o obniżonym standardzie.</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25</a:t>
            </a:fld>
            <a:endParaRPr lang="pl-PL" altLang="pl-PL"/>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buNone/>
            </a:pPr>
            <a:endParaRPr lang="pl-PL" sz="1600" dirty="0" smtClean="0"/>
          </a:p>
          <a:p>
            <a:pPr marL="0" indent="0" algn="just">
              <a:buNone/>
            </a:pPr>
            <a:r>
              <a:rPr lang="pl-PL" sz="2000" dirty="0" smtClean="0"/>
              <a:t>Minimalne wyposażenie określa § 9 </a:t>
            </a:r>
            <a:r>
              <a:rPr lang="pl-PL" sz="2000" b="1" dirty="0" smtClean="0"/>
              <a:t>Rozporządzenia Ministra Infrastruktury i Budownictwa z dnia 26 lutego 2016 r. w sprawie finansowego wsparcia na tworzenie lokali socjalnych, mieszkań chronionych i lokali wchodzących w skład mieszkaniowego zasobu gminy niestanowiących lokali socjalnych</a:t>
            </a:r>
            <a:r>
              <a:rPr lang="pl-PL" sz="2000" dirty="0" smtClean="0"/>
              <a:t>:</a:t>
            </a:r>
          </a:p>
          <a:p>
            <a:pPr marL="0" indent="0" algn="just">
              <a:buNone/>
            </a:pPr>
            <a:endParaRPr lang="pl-PL" sz="2000" dirty="0" smtClean="0"/>
          </a:p>
          <a:p>
            <a:pPr algn="just">
              <a:buFont typeface="+mj-lt"/>
              <a:buAutoNum type="alphaLcParenR"/>
            </a:pPr>
            <a:r>
              <a:rPr lang="pl-PL" sz="2000" dirty="0" smtClean="0"/>
              <a:t>wanna lub kabina natryskowa – w łazience;</a:t>
            </a:r>
          </a:p>
          <a:p>
            <a:pPr algn="just">
              <a:buFont typeface="+mj-lt"/>
              <a:buAutoNum type="alphaLcParenR"/>
            </a:pPr>
            <a:r>
              <a:rPr lang="pl-PL" sz="2000" dirty="0" smtClean="0"/>
              <a:t>umywalka – w łazience;</a:t>
            </a:r>
          </a:p>
          <a:p>
            <a:pPr algn="just">
              <a:buFont typeface="+mj-lt"/>
              <a:buAutoNum type="alphaLcParenR"/>
            </a:pPr>
            <a:r>
              <a:rPr lang="pl-PL" sz="2000" dirty="0" smtClean="0"/>
              <a:t>miska ustępowa – w łazience lub w wydzielonym ustępie; </a:t>
            </a:r>
          </a:p>
          <a:p>
            <a:pPr algn="just">
              <a:buFont typeface="+mj-lt"/>
              <a:buAutoNum type="alphaLcParenR"/>
            </a:pPr>
            <a:r>
              <a:rPr lang="pl-PL" sz="2000" dirty="0" smtClean="0"/>
              <a:t>zlewozmywak;</a:t>
            </a:r>
          </a:p>
          <a:p>
            <a:pPr algn="just">
              <a:buFont typeface="+mj-lt"/>
              <a:buAutoNum type="alphaLcParenR"/>
            </a:pPr>
            <a:r>
              <a:rPr lang="pl-PL" sz="2000" dirty="0" smtClean="0"/>
              <a:t>czteropaleniskowa kuchenka gazowa lub kuchenka na inne paliwo lub równoważna użytkowo kuchenka elektryczna.</a:t>
            </a:r>
          </a:p>
          <a:p>
            <a:pPr algn="just">
              <a:buNone/>
            </a:pP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26</a:t>
            </a:fld>
            <a:endParaRPr lang="pl-PL" altLang="pl-PL"/>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805264"/>
          </a:xfrm>
        </p:spPr>
        <p:txBody>
          <a:bodyPr/>
          <a:lstStyle/>
          <a:p>
            <a:pPr marL="0" indent="12700" algn="ctr">
              <a:buNone/>
            </a:pPr>
            <a:r>
              <a:rPr lang="pl-PL" sz="2000" b="1" dirty="0" smtClean="0"/>
              <a:t>Projekt powinien uwzględniać dostosowanie do potrzeb osób niepełnosprawnych.</a:t>
            </a:r>
          </a:p>
          <a:p>
            <a:pPr marL="0" indent="12700" algn="just">
              <a:buNone/>
            </a:pPr>
            <a:r>
              <a:rPr lang="pl-PL" sz="2000" dirty="0" smtClean="0"/>
              <a:t>W przypadku, gdy mieszkańcem będzie osoba (osoby) z niepełnosprawnością ruchową (w tym w szczególności poruszające się na wózku inwalidzkim), mieszkanie oraz budynek, w którym ono się znajduje, powinny być dostępne architektonicznie.</a:t>
            </a:r>
            <a:endParaRPr lang="pl-PL" sz="2000" b="1" dirty="0" smtClean="0"/>
          </a:p>
          <a:p>
            <a:pPr marL="0" indent="0" algn="just">
              <a:buNone/>
            </a:pPr>
            <a:endParaRPr lang="pl-PL" sz="2000" dirty="0" smtClean="0"/>
          </a:p>
          <a:p>
            <a:pPr marL="0" indent="0" algn="just">
              <a:buNone/>
            </a:pPr>
            <a:r>
              <a:rPr lang="pl-PL" sz="2000" dirty="0" smtClean="0"/>
              <a:t>Wypełniając wniosek o dofinansowanie należy zapoznać się z zapisami </a:t>
            </a:r>
            <a:r>
              <a:rPr lang="pl-PL" sz="2000" b="1" dirty="0" smtClean="0"/>
              <a:t>„</a:t>
            </a:r>
            <a:r>
              <a:rPr lang="pl-PL" sz="2000" b="1" i="1" dirty="0" smtClean="0"/>
              <a:t>Wytycznych w zakresie realizacji zasady równości szans i niedyskryminacji, w tym dostępności dla osób z niepełnosprawnościami oraz zasady równości szans kobiet i mężczyzn w ramach funduszy unijnych na lata 2014–2020”</a:t>
            </a:r>
            <a:r>
              <a:rPr lang="pl-PL" sz="2000" b="1" dirty="0" smtClean="0"/>
              <a:t> </a:t>
            </a:r>
            <a:r>
              <a:rPr lang="pl-PL" sz="2000" dirty="0" smtClean="0"/>
              <a:t>oraz materiałami znajdującymi się na stronie internetowej:</a:t>
            </a:r>
          </a:p>
          <a:p>
            <a:pPr algn="ctr">
              <a:buNone/>
            </a:pPr>
            <a:r>
              <a:rPr lang="pl-PL" sz="2000" dirty="0" smtClean="0">
                <a:hlinkClick r:id="rId2"/>
              </a:rPr>
              <a:t>http://www.power.gov.pl/dostepnosc</a:t>
            </a:r>
            <a:endParaRPr lang="pl-PL" sz="2000" dirty="0" smtClean="0"/>
          </a:p>
          <a:p>
            <a:endParaRPr lang="pl-PL" sz="2000" dirty="0" smtClean="0"/>
          </a:p>
          <a:p>
            <a:pPr marL="0" indent="0" algn="just">
              <a:buNone/>
            </a:pPr>
            <a:r>
              <a:rPr lang="pl-PL" sz="2000" dirty="0" smtClean="0"/>
              <a:t>Na szczególną uwagę zasługuje poradnik opublikowany przez Ministerstwo Rozwoju </a:t>
            </a:r>
            <a:r>
              <a:rPr lang="pl-PL" sz="2000" i="1" dirty="0" smtClean="0"/>
              <a:t>"Realizacja zasady równości szans i niedyskryminacji, w tym dostępności dla osób z niepełnosprawnościami”.</a:t>
            </a:r>
          </a:p>
          <a:p>
            <a:pPr>
              <a:buNone/>
            </a:pPr>
            <a:endParaRPr lang="pl-PL" sz="1600" b="1" i="1" dirty="0" smtClean="0"/>
          </a:p>
          <a:p>
            <a:pPr>
              <a:buNone/>
            </a:pPr>
            <a:endParaRPr lang="pl-PL" sz="1600" b="1" i="1" dirty="0" smtClean="0"/>
          </a:p>
          <a:p>
            <a:pPr>
              <a:buNone/>
            </a:pPr>
            <a:endParaRPr lang="pl-PL" sz="1600" b="1" i="1" dirty="0" smtClean="0"/>
          </a:p>
          <a:p>
            <a:pPr>
              <a:buNone/>
            </a:pPr>
            <a:endParaRPr lang="pl-PL" sz="1600" b="1" i="1" dirty="0" smtClean="0"/>
          </a:p>
          <a:p>
            <a:pPr>
              <a:buNone/>
            </a:pPr>
            <a:endParaRPr lang="pl-PL" sz="1600" b="1" i="1" dirty="0" smtClean="0"/>
          </a:p>
          <a:p>
            <a:pPr>
              <a:buNone/>
            </a:pPr>
            <a:endParaRPr lang="pl-PL" sz="1600" b="1" i="1" dirty="0" smtClean="0"/>
          </a:p>
          <a:p>
            <a:pPr>
              <a:buNone/>
            </a:pPr>
            <a:endParaRPr lang="pl-PL" sz="16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27</a:t>
            </a:fld>
            <a:endParaRPr lang="pl-PL" altLang="pl-PL"/>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ctr">
              <a:buNone/>
            </a:pPr>
            <a:r>
              <a:rPr lang="pl-PL" sz="2000" b="1" dirty="0"/>
              <a:t>Ustawa z dnia 7 lipca 1994 r. – Prawo budowlane (tekst jedn.: Dz. U. z 2016 r. poz. 290 z późn. zm</a:t>
            </a:r>
            <a:r>
              <a:rPr lang="pl-PL" sz="2000" b="1" dirty="0" smtClean="0"/>
              <a:t>.):</a:t>
            </a:r>
            <a:endParaRPr lang="pl-PL" sz="2000" b="1" dirty="0"/>
          </a:p>
          <a:p>
            <a:pPr marL="0" indent="0">
              <a:buNone/>
            </a:pPr>
            <a:endParaRPr lang="pl-PL" sz="2000" dirty="0" smtClean="0"/>
          </a:p>
          <a:p>
            <a:pPr marL="0" indent="0" algn="just">
              <a:buNone/>
            </a:pPr>
            <a:r>
              <a:rPr lang="pl-PL" sz="2000" b="1" dirty="0" smtClean="0"/>
              <a:t>Remont</a:t>
            </a:r>
            <a:r>
              <a:rPr lang="pl-PL" sz="2000" dirty="0" smtClean="0"/>
              <a:t> – należy </a:t>
            </a:r>
            <a:r>
              <a:rPr lang="pl-PL" sz="2000" dirty="0"/>
              <a:t>przez to rozumieć wykonywanie w istniejącym obiekcie budowlanym robót budowlanych polegających na odtworzeniu stanu pierwotnego, a niestanowiących bieżącej konserwacji, przy czym dopuszcza się stosowanie wyrobów budowlanych innych niż użyto w stanie </a:t>
            </a:r>
            <a:r>
              <a:rPr lang="pl-PL" sz="2000" dirty="0" smtClean="0"/>
              <a:t>pierwotnym.</a:t>
            </a:r>
          </a:p>
          <a:p>
            <a:pPr marL="0" indent="0" algn="just">
              <a:buNone/>
            </a:pPr>
            <a:endParaRPr lang="pl-PL" sz="2000" dirty="0"/>
          </a:p>
          <a:p>
            <a:pPr marL="0" indent="0" algn="just">
              <a:buNone/>
            </a:pPr>
            <a:r>
              <a:rPr lang="pl-PL" sz="2000" b="1" dirty="0" smtClean="0"/>
              <a:t>Przebudowa </a:t>
            </a:r>
            <a:r>
              <a:rPr lang="pl-PL" sz="2000" dirty="0" smtClean="0"/>
              <a:t>– </a:t>
            </a:r>
            <a:r>
              <a:rPr lang="pl-PL" sz="2000" dirty="0"/>
              <a:t>należy przez to rozumieć wykonywanie robót budowlanych, w wyniku których następuje zmiana parametrów użytkowych lub technicznych istniejącego obiektu budowlanego, z wyjątkiem charakterystycznych parametrów, jak: kubatura, powierzchnia zabudowy, wysokość, długość, szerokość bądź liczba </a:t>
            </a:r>
            <a:r>
              <a:rPr lang="pl-PL" sz="2000" dirty="0" smtClean="0"/>
              <a:t>kondygnacji.</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28</a:t>
            </a:fld>
            <a:endParaRPr lang="pl-PL" altLang="pl-PL"/>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616624"/>
          </a:xfrm>
        </p:spPr>
        <p:txBody>
          <a:bodyPr/>
          <a:lstStyle/>
          <a:p>
            <a:pPr marL="0" indent="0" algn="just">
              <a:spcAft>
                <a:spcPts val="0"/>
              </a:spcAft>
              <a:buNone/>
            </a:pPr>
            <a:endParaRPr lang="pl-PL" sz="2000" kern="150" dirty="0" smtClean="0">
              <a:ea typeface="SimSun"/>
              <a:cs typeface="Tahoma"/>
            </a:endParaRPr>
          </a:p>
          <a:p>
            <a:pPr marL="0" indent="0" algn="just">
              <a:spcAft>
                <a:spcPts val="0"/>
              </a:spcAft>
              <a:buNone/>
            </a:pPr>
            <a:r>
              <a:rPr lang="pl-PL" sz="2000" kern="150" dirty="0" smtClean="0">
                <a:ea typeface="SimSun"/>
                <a:cs typeface="Tahoma"/>
              </a:rPr>
              <a:t>Za </a:t>
            </a:r>
            <a:r>
              <a:rPr lang="pl-PL" sz="2000" b="1" kern="150" dirty="0" smtClean="0">
                <a:ea typeface="SimSun"/>
                <a:cs typeface="Tahoma"/>
              </a:rPr>
              <a:t>budynek </a:t>
            </a:r>
            <a:r>
              <a:rPr lang="pl-PL" sz="2000" b="1" kern="150" dirty="0">
                <a:ea typeface="SimSun"/>
                <a:cs typeface="Tahoma"/>
              </a:rPr>
              <a:t>zdegradowany</a:t>
            </a:r>
            <a:r>
              <a:rPr lang="pl-PL" sz="2000" kern="150" dirty="0">
                <a:ea typeface="SimSun"/>
                <a:cs typeface="Tahoma"/>
              </a:rPr>
              <a:t> </a:t>
            </a:r>
            <a:r>
              <a:rPr lang="pl-PL" sz="2000" kern="150" dirty="0" smtClean="0">
                <a:ea typeface="SimSun"/>
                <a:cs typeface="Tahoma"/>
              </a:rPr>
              <a:t>uznaje </a:t>
            </a:r>
            <a:r>
              <a:rPr lang="pl-PL" sz="2000" kern="150" dirty="0">
                <a:ea typeface="SimSun"/>
                <a:cs typeface="Tahoma"/>
              </a:rPr>
              <a:t>się budynek w którym – na podstawie aktualnej, okresowej kontroli oceny stanu technicznego elementów budowlanych (przeprowadzonej na podstawie art. 62 ustawy – Prawo budowlane) – co najmniej</a:t>
            </a:r>
            <a:r>
              <a:rPr lang="pl-PL" sz="2000" kern="150" dirty="0" smtClean="0">
                <a:ea typeface="SimSun"/>
                <a:cs typeface="Tahoma"/>
              </a:rPr>
              <a:t>:</a:t>
            </a:r>
          </a:p>
          <a:p>
            <a:pPr marL="0" indent="0" algn="just">
              <a:spcAft>
                <a:spcPts val="0"/>
              </a:spcAft>
              <a:buNone/>
            </a:pPr>
            <a:endParaRPr lang="pl-PL" sz="2000" kern="150" dirty="0">
              <a:ea typeface="SimSun"/>
              <a:cs typeface="Tahoma"/>
            </a:endParaRPr>
          </a:p>
          <a:p>
            <a:pPr lvl="0" algn="just">
              <a:spcAft>
                <a:spcPts val="0"/>
              </a:spcAft>
              <a:buFont typeface="Wingdings"/>
              <a:buChar char=""/>
            </a:pPr>
            <a:r>
              <a:rPr lang="pl-PL" sz="2000" kern="150" dirty="0">
                <a:ea typeface="SimSun"/>
                <a:cs typeface="Tahoma"/>
              </a:rPr>
              <a:t>jeden z elementów budowlanych wykazuje stopień zużycia „awaryjny”, tj. na poziomie ponad 50% (w odniesieniu do elementów konstrukcyjnych budynku) lub ponad 60% (w odniesieniu do elementów wykończeniowych budynku),      lub</a:t>
            </a:r>
          </a:p>
          <a:p>
            <a:pPr lvl="0" algn="just">
              <a:spcAft>
                <a:spcPts val="600"/>
              </a:spcAft>
              <a:buFont typeface="Wingdings"/>
              <a:buChar char=""/>
            </a:pPr>
            <a:r>
              <a:rPr lang="pl-PL" sz="2000" kern="150" dirty="0">
                <a:ea typeface="SimSun"/>
                <a:cs typeface="Tahoma"/>
              </a:rPr>
              <a:t>co najmniej dwa elementy budowlane wykazują stopień zużycia „zły”, tj. 41-50% (w odniesieniu do elementów konstrukcyjnych budynku) lub 46-60% (w odniesieniu do elementów wykończeniowych budynku).</a:t>
            </a:r>
          </a:p>
          <a:p>
            <a:pPr marL="0" indent="0" algn="just">
              <a:spcAft>
                <a:spcPts val="0"/>
              </a:spcAft>
              <a:buNone/>
            </a:pPr>
            <a:endParaRPr lang="pl-PL" sz="2000" kern="150" dirty="0" smtClean="0">
              <a:ea typeface="SimSun"/>
              <a:cs typeface="Tahoma"/>
            </a:endParaRPr>
          </a:p>
          <a:p>
            <a:pPr marL="0" indent="0" algn="just">
              <a:spcAft>
                <a:spcPts val="0"/>
              </a:spcAft>
              <a:buNone/>
            </a:pPr>
            <a:r>
              <a:rPr lang="pl-PL" sz="2000" kern="150" dirty="0" smtClean="0">
                <a:ea typeface="SimSun"/>
                <a:cs typeface="Tahoma"/>
              </a:rPr>
              <a:t>Protokół </a:t>
            </a:r>
            <a:r>
              <a:rPr lang="pl-PL" sz="2000" kern="150" dirty="0">
                <a:ea typeface="SimSun"/>
                <a:cs typeface="Tahoma"/>
              </a:rPr>
              <a:t>(wyciąg z protokołu) z okresowej kontroli i oceny stanu technicznego elementów budowlanych obiektu budowlanego stanowi </a:t>
            </a:r>
            <a:r>
              <a:rPr lang="pl-PL" sz="2000" u="sng" kern="150" dirty="0">
                <a:ea typeface="SimSun"/>
                <a:cs typeface="Tahoma"/>
              </a:rPr>
              <a:t>obowiązkowy załącznik do wniosku o dofinansowanie</a:t>
            </a:r>
            <a:r>
              <a:rPr lang="pl-PL" sz="2000" kern="150" dirty="0">
                <a:ea typeface="SimSun"/>
                <a:cs typeface="Tahoma"/>
              </a:rPr>
              <a:t>).</a:t>
            </a:r>
          </a:p>
          <a:p>
            <a:pPr marL="0" indent="0" algn="just">
              <a:buNone/>
            </a:pP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29</a:t>
            </a:fld>
            <a:endParaRPr lang="pl-PL" altLang="pl-PL"/>
          </a:p>
        </p:txBody>
      </p:sp>
    </p:spTree>
    <p:extLst>
      <p:ext uri="{BB962C8B-B14F-4D97-AF65-F5344CB8AC3E}">
        <p14:creationId xmlns:p14="http://schemas.microsoft.com/office/powerpoint/2010/main" xmlns="" val="3627304128"/>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994572"/>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539750" y="1412776"/>
            <a:ext cx="8136706" cy="4308872"/>
          </a:xfrm>
          <a:prstGeom prst="rect">
            <a:avLst/>
          </a:prstGeom>
        </p:spPr>
        <p:txBody>
          <a:bodyPr wrap="square">
            <a:spAutoFit/>
          </a:bodyPr>
          <a:lstStyle/>
          <a:p>
            <a:pPr marL="457200" indent="-457200" algn="ctr">
              <a:spcBef>
                <a:spcPts val="600"/>
              </a:spcBef>
              <a:spcAft>
                <a:spcPts val="600"/>
              </a:spcAft>
            </a:pPr>
            <a:r>
              <a:rPr lang="pl-PL" sz="2000" b="1" dirty="0" smtClean="0">
                <a:latin typeface="+mn-lt"/>
              </a:rPr>
              <a:t>	Nabór w trybie konkursowym z dnia 30 września 2016 r.:</a:t>
            </a:r>
          </a:p>
          <a:p>
            <a:pPr marL="457200" indent="-457200" algn="ctr">
              <a:spcBef>
                <a:spcPts val="600"/>
              </a:spcBef>
              <a:spcAft>
                <a:spcPts val="0"/>
              </a:spcAft>
            </a:pPr>
            <a:endParaRPr lang="pl-PL" sz="2000" b="1" dirty="0" smtClean="0">
              <a:latin typeface="+mn-lt"/>
            </a:endParaRPr>
          </a:p>
          <a:p>
            <a:pPr marL="457200" indent="-457200" algn="just">
              <a:spcBef>
                <a:spcPts val="600"/>
              </a:spcBef>
              <a:spcAft>
                <a:spcPts val="600"/>
              </a:spcAft>
              <a:buFont typeface="+mj-lt"/>
              <a:buAutoNum type="arabicParenR"/>
            </a:pPr>
            <a:r>
              <a:rPr lang="pl-PL" sz="2000" b="1" dirty="0">
                <a:latin typeface="+mn-lt"/>
              </a:rPr>
              <a:t>d</a:t>
            </a:r>
            <a:r>
              <a:rPr lang="pl-PL" sz="2000" b="1" dirty="0" smtClean="0">
                <a:latin typeface="+mn-lt"/>
              </a:rPr>
              <a:t>la </a:t>
            </a:r>
            <a:r>
              <a:rPr lang="pl-PL" sz="2000" b="1" dirty="0">
                <a:latin typeface="+mn-lt"/>
              </a:rPr>
              <a:t>Poddziałania 6.1.1 Inwestycje w infrastrukturę społeczną – konkursy horyzontalne – nabór na OSI </a:t>
            </a:r>
            <a:endParaRPr lang="pl-PL" sz="2000" b="1" dirty="0" smtClean="0">
              <a:latin typeface="+mn-lt"/>
            </a:endParaRPr>
          </a:p>
          <a:p>
            <a:pPr marL="450850" algn="just">
              <a:spcBef>
                <a:spcPts val="600"/>
              </a:spcBef>
              <a:spcAft>
                <a:spcPts val="600"/>
              </a:spcAft>
            </a:pPr>
            <a:r>
              <a:rPr lang="pl-PL" sz="2000" dirty="0" smtClean="0">
                <a:latin typeface="+mn-lt"/>
              </a:rPr>
              <a:t>ogłoszony został przez IOK (Instytucję Organizującą Konkurs) –  </a:t>
            </a:r>
            <a:r>
              <a:rPr lang="pl-PL" sz="2000" b="1" dirty="0" smtClean="0">
                <a:latin typeface="+mn-lt"/>
              </a:rPr>
              <a:t>Instytucję Zarządzającą Regionalnym Programem Operacyjnym Województwa Dolnośląskiego 2014-2020 (Zarząd Województwa Dolnośląskiego)</a:t>
            </a:r>
            <a:r>
              <a:rPr lang="pl-PL" sz="2000" dirty="0" smtClean="0">
                <a:latin typeface="+mn-lt"/>
              </a:rPr>
              <a:t> </a:t>
            </a:r>
            <a:endParaRPr lang="pl-PL" sz="2000" b="1" dirty="0" smtClean="0">
              <a:latin typeface="+mn-lt"/>
            </a:endParaRPr>
          </a:p>
          <a:p>
            <a:pPr marL="457200" indent="-457200" algn="just">
              <a:spcBef>
                <a:spcPts val="600"/>
              </a:spcBef>
              <a:spcAft>
                <a:spcPts val="600"/>
              </a:spcAft>
            </a:pPr>
            <a:r>
              <a:rPr lang="pl-PL" sz="2000" b="1" dirty="0" smtClean="0">
                <a:latin typeface="+mn-lt"/>
              </a:rPr>
              <a:t>	</a:t>
            </a:r>
            <a:endParaRPr lang="pl-PL" sz="2000" b="1" u="sng" dirty="0" smtClean="0">
              <a:latin typeface="+mn-lt"/>
            </a:endParaRPr>
          </a:p>
          <a:p>
            <a:pPr marL="457200" indent="-457200" algn="just">
              <a:spcBef>
                <a:spcPts val="600"/>
              </a:spcBef>
              <a:spcAft>
                <a:spcPts val="600"/>
              </a:spcAft>
            </a:pPr>
            <a:r>
              <a:rPr lang="pl-PL" sz="2400" b="1" dirty="0">
                <a:latin typeface="+mn-lt"/>
              </a:rPr>
              <a:t>	</a:t>
            </a:r>
            <a:r>
              <a:rPr lang="pl-PL" sz="2400" b="1" dirty="0" smtClean="0">
                <a:latin typeface="+mn-lt"/>
              </a:rPr>
              <a:t>Nr naboru: RPDS.06.01.01-IZ.00-02-163/16</a:t>
            </a:r>
          </a:p>
          <a:p>
            <a:pPr algn="ctr" eaLnBrk="1" hangingPunct="1"/>
            <a:endParaRPr lang="pl-PL" altLang="pl-PL" sz="2000" b="1" dirty="0">
              <a:latin typeface="+mn-lt"/>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544616"/>
          </a:xfrm>
        </p:spPr>
        <p:txBody>
          <a:bodyPr/>
          <a:lstStyle/>
          <a:p>
            <a:pPr marL="363538" indent="0" algn="just">
              <a:lnSpc>
                <a:spcPct val="115000"/>
              </a:lnSpc>
              <a:spcBef>
                <a:spcPts val="200"/>
              </a:spcBef>
              <a:spcAft>
                <a:spcPts val="600"/>
              </a:spcAft>
              <a:buNone/>
            </a:pPr>
            <a:endParaRPr lang="pl-PL" sz="2000" b="1" kern="150" dirty="0" smtClean="0">
              <a:ea typeface="SimSun"/>
              <a:cs typeface="Tahoma"/>
            </a:endParaRPr>
          </a:p>
          <a:p>
            <a:pPr marL="357188" algn="just">
              <a:lnSpc>
                <a:spcPct val="115000"/>
              </a:lnSpc>
              <a:spcBef>
                <a:spcPts val="200"/>
              </a:spcBef>
              <a:spcAft>
                <a:spcPts val="600"/>
              </a:spcAft>
              <a:buFont typeface="Wingdings" panose="05000000000000000000" pitchFamily="2" charset="2"/>
              <a:buChar char="ü"/>
            </a:pPr>
            <a:r>
              <a:rPr lang="pl-PL" sz="2000" b="1" kern="150" dirty="0" smtClean="0">
                <a:ea typeface="SimSun"/>
                <a:cs typeface="Tahoma"/>
              </a:rPr>
              <a:t>Interwencja </a:t>
            </a:r>
            <a:r>
              <a:rPr lang="pl-PL" sz="2000" b="1" kern="150" dirty="0">
                <a:ea typeface="SimSun"/>
                <a:cs typeface="Tahoma"/>
              </a:rPr>
              <a:t>może wykraczać poza części wspólne budynków. </a:t>
            </a:r>
            <a:endParaRPr lang="pl-PL" sz="2000" kern="150" dirty="0">
              <a:ea typeface="SimSun"/>
              <a:cs typeface="Tahoma"/>
            </a:endParaRPr>
          </a:p>
          <a:p>
            <a:pPr marL="363538" indent="-363538">
              <a:buNone/>
            </a:pPr>
            <a:r>
              <a:rPr lang="pl-PL" sz="2000" b="1" dirty="0" smtClean="0"/>
              <a:t>	</a:t>
            </a:r>
          </a:p>
          <a:p>
            <a:pPr marL="363538" indent="-363538">
              <a:buNone/>
            </a:pPr>
            <a:r>
              <a:rPr lang="pl-PL" sz="2000" b="1" dirty="0"/>
              <a:t>	</a:t>
            </a:r>
            <a:r>
              <a:rPr lang="pl-PL" sz="2000" b="1" dirty="0" smtClean="0"/>
              <a:t>W </a:t>
            </a:r>
            <a:r>
              <a:rPr lang="pl-PL" sz="2000" b="1" dirty="0"/>
              <a:t>ramach projektów </a:t>
            </a:r>
            <a:r>
              <a:rPr lang="pl-PL" sz="2000" b="1" u="sng" dirty="0"/>
              <a:t>nie będą finansowane wydatki </a:t>
            </a:r>
            <a:r>
              <a:rPr lang="pl-PL" sz="2000" b="1" dirty="0"/>
              <a:t>na:</a:t>
            </a:r>
            <a:endParaRPr lang="pl-PL" sz="2000" dirty="0"/>
          </a:p>
          <a:p>
            <a:pPr lvl="0">
              <a:buFont typeface="Wingdings" panose="05000000000000000000" pitchFamily="2" charset="2"/>
              <a:buChar char="§"/>
            </a:pPr>
            <a:r>
              <a:rPr lang="pl-PL" sz="2000" dirty="0"/>
              <a:t>inwestycje w części związanej z prowadzeniem działalności gospodarczej nie związanej z celem projektu we wspieranych w projekcie budynkach;</a:t>
            </a:r>
          </a:p>
          <a:p>
            <a:pPr lvl="0">
              <a:buFont typeface="Wingdings" panose="05000000000000000000" pitchFamily="2" charset="2"/>
              <a:buChar char="§"/>
            </a:pPr>
            <a:r>
              <a:rPr lang="pl-PL" sz="2000" dirty="0"/>
              <a:t>termomodernizację przekraczające 49% wartości całkowitych wydatków kwalifikowalnych na pojedynczy budynek w projekcie;</a:t>
            </a:r>
          </a:p>
          <a:p>
            <a:pPr lvl="0">
              <a:buFont typeface="Wingdings" panose="05000000000000000000" pitchFamily="2" charset="2"/>
              <a:buChar char="§"/>
            </a:pPr>
            <a:r>
              <a:rPr lang="pl-PL" sz="2000" dirty="0"/>
              <a:t>zagospodarowanie otoczenia w zieleń i drobną architekturę;</a:t>
            </a:r>
          </a:p>
          <a:p>
            <a:pPr lvl="0">
              <a:buFont typeface="Wingdings" panose="05000000000000000000" pitchFamily="2" charset="2"/>
              <a:buChar char="§"/>
            </a:pPr>
            <a:r>
              <a:rPr lang="pl-PL" sz="2000" dirty="0"/>
              <a:t>zakup gruntu (zabudowanego i niezabudowanego) w projektach objętych pomocą publiczną, w tym częściowo objętych pomocą publiczną (tam gdzie występuje efekt zachęty).</a:t>
            </a:r>
          </a:p>
          <a:p>
            <a:pPr marL="0" indent="0">
              <a:buNone/>
            </a:pPr>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30</a:t>
            </a:fld>
            <a:endParaRPr lang="pl-PL" altLang="pl-PL"/>
          </a:p>
        </p:txBody>
      </p:sp>
    </p:spTree>
    <p:extLst>
      <p:ext uri="{BB962C8B-B14F-4D97-AF65-F5344CB8AC3E}">
        <p14:creationId xmlns:p14="http://schemas.microsoft.com/office/powerpoint/2010/main" xmlns="" val="683127235"/>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616624"/>
          </a:xfrm>
        </p:spPr>
        <p:txBody>
          <a:bodyPr/>
          <a:lstStyle/>
          <a:p>
            <a:pPr marL="0" indent="0" algn="just">
              <a:lnSpc>
                <a:spcPct val="115000"/>
              </a:lnSpc>
              <a:spcAft>
                <a:spcPts val="600"/>
              </a:spcAft>
              <a:buNone/>
            </a:pPr>
            <a:r>
              <a:rPr lang="pl-PL" sz="2000" b="1" kern="150" dirty="0" smtClean="0">
                <a:solidFill>
                  <a:srgbClr val="00000A"/>
                </a:solidFill>
                <a:ea typeface="Times New Roman"/>
                <a:cs typeface="Calibri"/>
              </a:rPr>
              <a:t>Kwalifikowalność </a:t>
            </a:r>
            <a:r>
              <a:rPr lang="pl-PL" sz="2000" b="1" kern="150" dirty="0">
                <a:solidFill>
                  <a:srgbClr val="00000A"/>
                </a:solidFill>
                <a:ea typeface="Times New Roman"/>
                <a:cs typeface="Calibri"/>
              </a:rPr>
              <a:t>wydatków</a:t>
            </a:r>
            <a:r>
              <a:rPr lang="pl-PL" sz="2000" kern="150" dirty="0">
                <a:solidFill>
                  <a:srgbClr val="00000A"/>
                </a:solidFill>
                <a:ea typeface="Times New Roman"/>
                <a:cs typeface="Calibri"/>
              </a:rPr>
              <a:t> dla projektów współfinansowanych ze środków krajowych i unijnych w ramach RPO WO 2014-2020 musi być zgodna z przepisami unijnymi i krajowymi, w tym w szczególności z:</a:t>
            </a:r>
            <a:endParaRPr lang="pl-PL" sz="2000" kern="150" dirty="0">
              <a:ea typeface="SimSun"/>
              <a:cs typeface="Tahoma"/>
            </a:endParaRPr>
          </a:p>
          <a:p>
            <a:pPr lvl="0" algn="just">
              <a:lnSpc>
                <a:spcPct val="115000"/>
              </a:lnSpc>
              <a:spcAft>
                <a:spcPts val="0"/>
              </a:spcAft>
              <a:buFont typeface="+mj-lt"/>
              <a:buAutoNum type="arabicPeriod"/>
              <a:tabLst>
                <a:tab pos="176530" algn="l"/>
              </a:tabLst>
            </a:pPr>
            <a:r>
              <a:rPr lang="pl-PL" sz="2000" kern="150" dirty="0">
                <a:solidFill>
                  <a:srgbClr val="00000A"/>
                </a:solidFill>
                <a:ea typeface="Times New Roman"/>
                <a:cs typeface="Calibri"/>
              </a:rPr>
              <a:t>Rozporządzeniem ogólnym;</a:t>
            </a:r>
            <a:endParaRPr lang="pl-PL" sz="2000" kern="150" dirty="0">
              <a:ea typeface="SimSun"/>
              <a:cs typeface="Tahoma"/>
            </a:endParaRPr>
          </a:p>
          <a:p>
            <a:pPr lvl="0" algn="just">
              <a:lnSpc>
                <a:spcPct val="115000"/>
              </a:lnSpc>
              <a:spcAft>
                <a:spcPts val="0"/>
              </a:spcAft>
              <a:buFont typeface="+mj-lt"/>
              <a:buAutoNum type="arabicPeriod"/>
            </a:pPr>
            <a:r>
              <a:rPr lang="pl-PL" sz="2000" kern="150" dirty="0">
                <a:solidFill>
                  <a:srgbClr val="00000A"/>
                </a:solidFill>
                <a:ea typeface="Times New Roman"/>
                <a:cs typeface="Calibri"/>
              </a:rPr>
              <a:t>Rozporządzeniem Komisji (UE) nr 651/2014 z dnia 17 czerwca 2014 r. uznające niektóre rodzaje pomocy za zgodne z rynkiem wewnętrznym w zastosowaniu art. 107 i 108 Traktatu [GBER</a:t>
            </a:r>
            <a:r>
              <a:rPr lang="pl-PL" sz="2000" kern="150" dirty="0" smtClean="0">
                <a:solidFill>
                  <a:srgbClr val="00000A"/>
                </a:solidFill>
                <a:ea typeface="Times New Roman"/>
                <a:cs typeface="Calibri"/>
              </a:rPr>
              <a:t>];</a:t>
            </a:r>
            <a:endParaRPr lang="pl-PL" sz="2000" kern="150" dirty="0">
              <a:ea typeface="SimSun"/>
              <a:cs typeface="Tahoma"/>
            </a:endParaRPr>
          </a:p>
          <a:p>
            <a:pPr lvl="0" algn="just">
              <a:lnSpc>
                <a:spcPct val="115000"/>
              </a:lnSpc>
              <a:spcAft>
                <a:spcPts val="0"/>
              </a:spcAft>
              <a:buFont typeface="+mj-lt"/>
              <a:buAutoNum type="arabicPeriod"/>
            </a:pPr>
            <a:r>
              <a:rPr lang="pl-PL" sz="2000" kern="150" dirty="0">
                <a:solidFill>
                  <a:srgbClr val="00000A"/>
                </a:solidFill>
                <a:ea typeface="Times New Roman"/>
                <a:cs typeface="Calibri"/>
              </a:rPr>
              <a:t>Rozporządzeniem Komisji (UE) nr 1407/2013 z dnia 18 grudnia 2013 r. </a:t>
            </a:r>
            <a:br>
              <a:rPr lang="pl-PL" sz="2000" kern="150" dirty="0">
                <a:solidFill>
                  <a:srgbClr val="00000A"/>
                </a:solidFill>
                <a:ea typeface="Times New Roman"/>
                <a:cs typeface="Calibri"/>
              </a:rPr>
            </a:br>
            <a:r>
              <a:rPr lang="pl-PL" sz="2000" kern="150" dirty="0">
                <a:solidFill>
                  <a:srgbClr val="00000A"/>
                </a:solidFill>
                <a:ea typeface="Times New Roman"/>
                <a:cs typeface="Calibri"/>
              </a:rPr>
              <a:t>w sprawie stosowania art. 107 i 108 Traktatu o funkcjonowaniu Unii Europejskiej do pomocy </a:t>
            </a:r>
            <a:r>
              <a:rPr lang="pl-PL" sz="2000" i="1" kern="150" dirty="0">
                <a:solidFill>
                  <a:srgbClr val="00000A"/>
                </a:solidFill>
                <a:ea typeface="Times New Roman"/>
                <a:cs typeface="Calibri"/>
              </a:rPr>
              <a:t>de </a:t>
            </a:r>
            <a:r>
              <a:rPr lang="pl-PL" sz="2000" i="1" kern="150" dirty="0" err="1" smtClean="0">
                <a:solidFill>
                  <a:srgbClr val="00000A"/>
                </a:solidFill>
                <a:ea typeface="Times New Roman"/>
                <a:cs typeface="Calibri"/>
              </a:rPr>
              <a:t>minimis</a:t>
            </a:r>
            <a:r>
              <a:rPr lang="pl-PL" sz="2000" kern="150" dirty="0" smtClean="0">
                <a:solidFill>
                  <a:srgbClr val="00000A"/>
                </a:solidFill>
                <a:ea typeface="Times New Roman"/>
                <a:cs typeface="Calibri"/>
              </a:rPr>
              <a:t>;</a:t>
            </a:r>
            <a:endParaRPr lang="pl-PL" sz="2000" kern="150" dirty="0">
              <a:ea typeface="SimSun"/>
              <a:cs typeface="Tahoma"/>
            </a:endParaRPr>
          </a:p>
          <a:p>
            <a:pPr lvl="0" algn="just">
              <a:lnSpc>
                <a:spcPct val="115000"/>
              </a:lnSpc>
              <a:spcAft>
                <a:spcPts val="0"/>
              </a:spcAft>
              <a:buFont typeface="+mj-lt"/>
              <a:buAutoNum type="arabicPeriod"/>
            </a:pPr>
            <a:r>
              <a:rPr lang="pl-PL" sz="2000" kern="150" dirty="0">
                <a:solidFill>
                  <a:srgbClr val="00000A"/>
                </a:solidFill>
                <a:ea typeface="Times New Roman"/>
                <a:cs typeface="Calibri"/>
              </a:rPr>
              <a:t>Rozporządzeniem Ministra Infrastruktury i Rozwoju z dnia 5 listopada 2015 r. w sprawie udzielania pomocy na realizację inwestycji służących podniesieniu poziomu ochrony środowiska w ramach regionalnych programów operacyjnych na lata 2014-2020 – wydane na podstawie </a:t>
            </a:r>
            <a:r>
              <a:rPr lang="pl-PL" sz="2000" kern="150" dirty="0" smtClean="0">
                <a:solidFill>
                  <a:srgbClr val="00000A"/>
                </a:solidFill>
                <a:ea typeface="Times New Roman"/>
                <a:cs typeface="Calibri"/>
              </a:rPr>
              <a:t>GBER;</a:t>
            </a:r>
            <a:endParaRPr lang="pl-PL" sz="2000" kern="150" dirty="0">
              <a:ea typeface="SimSun"/>
              <a:cs typeface="Tahoma"/>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31</a:t>
            </a:fld>
            <a:endParaRPr lang="pl-PL" altLang="pl-PL"/>
          </a:p>
        </p:txBody>
      </p:sp>
    </p:spTree>
    <p:extLst>
      <p:ext uri="{BB962C8B-B14F-4D97-AF65-F5344CB8AC3E}">
        <p14:creationId xmlns:p14="http://schemas.microsoft.com/office/powerpoint/2010/main" xmlns="" val="3246065909"/>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72608"/>
          </a:xfrm>
        </p:spPr>
        <p:txBody>
          <a:bodyPr/>
          <a:lstStyle/>
          <a:p>
            <a:pPr lvl="0" algn="just">
              <a:lnSpc>
                <a:spcPct val="115000"/>
              </a:lnSpc>
              <a:spcAft>
                <a:spcPts val="0"/>
              </a:spcAft>
              <a:buFont typeface="+mj-lt"/>
              <a:buAutoNum type="arabicPeriod" startAt="5"/>
            </a:pPr>
            <a:r>
              <a:rPr lang="pl-PL" sz="2000" kern="150" dirty="0" smtClean="0">
                <a:solidFill>
                  <a:srgbClr val="00000A"/>
                </a:solidFill>
                <a:ea typeface="Times New Roman"/>
                <a:cs typeface="Calibri"/>
              </a:rPr>
              <a:t>Rozporządzeniem </a:t>
            </a:r>
            <a:r>
              <a:rPr lang="pl-PL" sz="2000" kern="150" dirty="0">
                <a:solidFill>
                  <a:srgbClr val="00000A"/>
                </a:solidFill>
                <a:ea typeface="Times New Roman"/>
                <a:cs typeface="Calibri"/>
              </a:rPr>
              <a:t>Ministra Infrastruktury i Rozwoju z dnia 28 sierpnia 2015 r. w sprawie udzielenia pomocy na inwestycje wspierające efektywność energetyczną w ramach regionalnych programów operacyjnych na lata 2014-2020 - wydane na podstawie </a:t>
            </a:r>
            <a:r>
              <a:rPr lang="pl-PL" sz="2000" kern="150" dirty="0" smtClean="0">
                <a:solidFill>
                  <a:srgbClr val="00000A"/>
                </a:solidFill>
                <a:ea typeface="Times New Roman"/>
                <a:cs typeface="Calibri"/>
              </a:rPr>
              <a:t>GBER;</a:t>
            </a:r>
            <a:endParaRPr lang="pl-PL" sz="2000" kern="150" dirty="0">
              <a:solidFill>
                <a:prstClr val="black"/>
              </a:solidFill>
              <a:ea typeface="SimSun"/>
              <a:cs typeface="Tahoma"/>
            </a:endParaRPr>
          </a:p>
          <a:p>
            <a:pPr lvl="0" algn="just">
              <a:lnSpc>
                <a:spcPct val="115000"/>
              </a:lnSpc>
              <a:spcAft>
                <a:spcPts val="0"/>
              </a:spcAft>
              <a:buFont typeface="+mj-lt"/>
              <a:buAutoNum type="arabicPeriod" startAt="5"/>
            </a:pPr>
            <a:r>
              <a:rPr lang="pl-PL" sz="2000" kern="150" dirty="0">
                <a:solidFill>
                  <a:srgbClr val="00000A"/>
                </a:solidFill>
                <a:ea typeface="Times New Roman"/>
                <a:cs typeface="Calibri"/>
              </a:rPr>
              <a:t>Rozporządzeniem Ministra Infrastruktury i Rozwoju z dnia 19 marca 2015 r. w sprawie udzielania pomocy </a:t>
            </a:r>
            <a:r>
              <a:rPr lang="pl-PL" sz="2000" i="1" kern="150" dirty="0">
                <a:solidFill>
                  <a:srgbClr val="00000A"/>
                </a:solidFill>
                <a:ea typeface="Times New Roman"/>
                <a:cs typeface="Calibri"/>
              </a:rPr>
              <a:t>de </a:t>
            </a:r>
            <a:r>
              <a:rPr lang="pl-PL" sz="2000" i="1" kern="150" dirty="0" err="1">
                <a:solidFill>
                  <a:srgbClr val="00000A"/>
                </a:solidFill>
                <a:ea typeface="Times New Roman"/>
                <a:cs typeface="Calibri"/>
              </a:rPr>
              <a:t>minimis</a:t>
            </a:r>
            <a:r>
              <a:rPr lang="pl-PL" sz="2000" kern="150" dirty="0">
                <a:solidFill>
                  <a:srgbClr val="00000A"/>
                </a:solidFill>
                <a:ea typeface="Times New Roman"/>
                <a:cs typeface="Calibri"/>
              </a:rPr>
              <a:t> w ramach regionalnych programów operacyjnych na lata 2014-2020;</a:t>
            </a:r>
            <a:endParaRPr lang="pl-PL" sz="2000" kern="150" dirty="0">
              <a:solidFill>
                <a:prstClr val="black"/>
              </a:solidFill>
              <a:ea typeface="SimSun"/>
              <a:cs typeface="Tahoma"/>
            </a:endParaRPr>
          </a:p>
          <a:p>
            <a:pPr lvl="0" algn="just">
              <a:lnSpc>
                <a:spcPct val="115000"/>
              </a:lnSpc>
              <a:spcAft>
                <a:spcPts val="0"/>
              </a:spcAft>
              <a:buFont typeface="+mj-lt"/>
              <a:buAutoNum type="arabicPeriod" startAt="5"/>
            </a:pPr>
            <a:r>
              <a:rPr lang="pl-PL" sz="2000" kern="150" dirty="0">
                <a:solidFill>
                  <a:srgbClr val="00000A"/>
                </a:solidFill>
                <a:ea typeface="Times New Roman"/>
                <a:cs typeface="Calibri"/>
              </a:rPr>
              <a:t>ustawą wdrożeniową</a:t>
            </a:r>
            <a:r>
              <a:rPr lang="pl-PL" sz="2000" kern="150" dirty="0" smtClean="0">
                <a:solidFill>
                  <a:srgbClr val="00000A"/>
                </a:solidFill>
                <a:ea typeface="Times New Roman"/>
                <a:cs typeface="Calibri"/>
              </a:rPr>
              <a:t>;</a:t>
            </a:r>
            <a:endParaRPr lang="pl-PL" sz="2000" kern="150" dirty="0" smtClean="0">
              <a:solidFill>
                <a:prstClr val="black"/>
              </a:solidFill>
              <a:ea typeface="SimSun"/>
              <a:cs typeface="Tahoma"/>
            </a:endParaRPr>
          </a:p>
          <a:p>
            <a:pPr lvl="0" algn="just">
              <a:lnSpc>
                <a:spcPct val="115000"/>
              </a:lnSpc>
              <a:spcAft>
                <a:spcPts val="0"/>
              </a:spcAft>
              <a:buFont typeface="+mj-lt"/>
              <a:buAutoNum type="arabicPeriod" startAt="5"/>
            </a:pPr>
            <a:r>
              <a:rPr lang="pl-PL" sz="2000" b="1" i="1" kern="150" dirty="0" smtClean="0">
                <a:solidFill>
                  <a:srgbClr val="00000A"/>
                </a:solidFill>
                <a:ea typeface="Times New Roman"/>
                <a:cs typeface="Calibri"/>
              </a:rPr>
              <a:t>„</a:t>
            </a:r>
            <a:r>
              <a:rPr lang="pl-PL" sz="2000" b="1" i="1" kern="150" dirty="0">
                <a:solidFill>
                  <a:srgbClr val="00000A"/>
                </a:solidFill>
                <a:ea typeface="Times New Roman"/>
                <a:cs typeface="Calibri"/>
              </a:rPr>
              <a:t>Wytycznymi w zakresie kwalifikowalności wydatków w ramach Europejskiego Funduszu Rozwoju Regionalnego, Europejskiego Funduszu Społecznego oraz Funduszu Spójności na lata 2014-2020”</a:t>
            </a:r>
            <a:r>
              <a:rPr lang="pl-PL" sz="2000" b="1" kern="150" dirty="0">
                <a:solidFill>
                  <a:srgbClr val="00000A"/>
                </a:solidFill>
                <a:ea typeface="Times New Roman"/>
                <a:cs typeface="Calibri"/>
              </a:rPr>
              <a:t> </a:t>
            </a:r>
            <a:r>
              <a:rPr lang="pl-PL" sz="2000" kern="150" dirty="0">
                <a:solidFill>
                  <a:srgbClr val="00000A"/>
                </a:solidFill>
                <a:ea typeface="Times New Roman"/>
                <a:cs typeface="Calibri"/>
              </a:rPr>
              <a:t>z dnia 10 kwietnia 2015 r. wydanymi przez Ministra Infrastruktury i Rozwoju;</a:t>
            </a:r>
            <a:endParaRPr lang="pl-PL" sz="2000" kern="150" dirty="0">
              <a:solidFill>
                <a:prstClr val="black"/>
              </a:solidFill>
              <a:ea typeface="SimSun"/>
              <a:cs typeface="Tahoma"/>
            </a:endParaRPr>
          </a:p>
          <a:p>
            <a:pPr lvl="0" algn="just">
              <a:lnSpc>
                <a:spcPct val="115000"/>
              </a:lnSpc>
              <a:spcAft>
                <a:spcPts val="0"/>
              </a:spcAft>
              <a:buFont typeface="+mj-lt"/>
              <a:buAutoNum type="arabicPeriod" startAt="5"/>
            </a:pPr>
            <a:r>
              <a:rPr lang="pl-PL" sz="2000" b="1" kern="150" dirty="0" smtClean="0">
                <a:solidFill>
                  <a:srgbClr val="00000A"/>
                </a:solidFill>
                <a:ea typeface="Times New Roman"/>
                <a:cs typeface="Calibri"/>
              </a:rPr>
              <a:t>zasadami </a:t>
            </a:r>
            <a:r>
              <a:rPr lang="pl-PL" sz="2000" b="1" kern="150" dirty="0">
                <a:solidFill>
                  <a:srgbClr val="00000A"/>
                </a:solidFill>
                <a:ea typeface="Times New Roman"/>
                <a:cs typeface="Calibri"/>
              </a:rPr>
              <a:t>określonymi w Załączniku nr 6 do </a:t>
            </a:r>
            <a:r>
              <a:rPr lang="pl-PL" sz="2000" b="1" i="1" kern="150" dirty="0" smtClean="0">
                <a:solidFill>
                  <a:srgbClr val="00000A"/>
                </a:solidFill>
                <a:ea typeface="Times New Roman"/>
                <a:cs typeface="Calibri"/>
              </a:rPr>
              <a:t>„Szczegółowego Opisu Osi Priorytetowych </a:t>
            </a:r>
            <a:r>
              <a:rPr lang="pl-PL" sz="2000" b="1" i="1" kern="150" dirty="0">
                <a:solidFill>
                  <a:srgbClr val="00000A"/>
                </a:solidFill>
                <a:ea typeface="Times New Roman"/>
                <a:cs typeface="Calibri"/>
              </a:rPr>
              <a:t>RPO WD </a:t>
            </a:r>
            <a:r>
              <a:rPr lang="pl-PL" sz="2000" b="1" i="1" kern="150" dirty="0" smtClean="0">
                <a:solidFill>
                  <a:srgbClr val="00000A"/>
                </a:solidFill>
                <a:ea typeface="Times New Roman"/>
                <a:cs typeface="Calibri"/>
              </a:rPr>
              <a:t>2014-2020”</a:t>
            </a:r>
            <a:r>
              <a:rPr lang="pl-PL" sz="2000" kern="150" dirty="0" smtClean="0">
                <a:solidFill>
                  <a:srgbClr val="00000A"/>
                </a:solidFill>
                <a:ea typeface="Times New Roman"/>
                <a:cs typeface="Calibri"/>
              </a:rPr>
              <a:t>.</a:t>
            </a:r>
            <a:endParaRPr lang="pl-PL" sz="2000" kern="150" dirty="0">
              <a:solidFill>
                <a:prstClr val="black"/>
              </a:solidFill>
              <a:ea typeface="SimSun"/>
              <a:cs typeface="Tahoma"/>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32</a:t>
            </a:fld>
            <a:endParaRPr lang="pl-PL" altLang="pl-PL"/>
          </a:p>
        </p:txBody>
      </p:sp>
    </p:spTree>
    <p:extLst>
      <p:ext uri="{BB962C8B-B14F-4D97-AF65-F5344CB8AC3E}">
        <p14:creationId xmlns:p14="http://schemas.microsoft.com/office/powerpoint/2010/main" xmlns="" val="1376152369"/>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just">
              <a:lnSpc>
                <a:spcPct val="115000"/>
              </a:lnSpc>
              <a:spcAft>
                <a:spcPts val="0"/>
              </a:spcAft>
              <a:buNone/>
            </a:pPr>
            <a:r>
              <a:rPr lang="pl-PL" sz="2000" kern="150" dirty="0" smtClean="0">
                <a:solidFill>
                  <a:srgbClr val="000000"/>
                </a:solidFill>
                <a:ea typeface="SimSun"/>
                <a:cs typeface="Arial"/>
              </a:rPr>
              <a:t>Początkiem </a:t>
            </a:r>
            <a:r>
              <a:rPr lang="pl-PL" sz="2000" kern="150" dirty="0">
                <a:solidFill>
                  <a:srgbClr val="000000"/>
                </a:solidFill>
                <a:ea typeface="SimSun"/>
                <a:cs typeface="Arial"/>
              </a:rPr>
              <a:t>okresu kwalifikowalności wydatków jest 1 stycznia 2014 r</a:t>
            </a:r>
            <a:r>
              <a:rPr lang="pl-PL" sz="2000" kern="150" dirty="0">
                <a:solidFill>
                  <a:srgbClr val="000000"/>
                </a:solidFill>
                <a:ea typeface="SimSun"/>
                <a:cs typeface="Calibri"/>
              </a:rPr>
              <a:t>.</a:t>
            </a:r>
            <a:r>
              <a:rPr lang="pl-PL" sz="2000" b="1" kern="150" dirty="0">
                <a:solidFill>
                  <a:srgbClr val="000000"/>
                </a:solidFill>
                <a:ea typeface="SimSun"/>
                <a:cs typeface="Calibri"/>
              </a:rPr>
              <a:t> z zastrzeżeniem przepisów dotyczących pomocy publicznej (efektu zachęty).</a:t>
            </a:r>
            <a:endParaRPr lang="pl-PL" sz="2000" kern="150" dirty="0">
              <a:solidFill>
                <a:prstClr val="black"/>
              </a:solidFill>
              <a:ea typeface="SimSun"/>
              <a:cs typeface="Tahoma"/>
            </a:endParaRPr>
          </a:p>
          <a:p>
            <a:pPr marL="0" lvl="0" indent="0" algn="just">
              <a:lnSpc>
                <a:spcPct val="115000"/>
              </a:lnSpc>
              <a:spcAft>
                <a:spcPts val="0"/>
              </a:spcAft>
              <a:buNone/>
            </a:pPr>
            <a:endParaRPr lang="pl-PL" sz="2000" kern="150" dirty="0">
              <a:solidFill>
                <a:prstClr val="black"/>
              </a:solidFill>
              <a:ea typeface="SimSun"/>
              <a:cs typeface="Tahoma"/>
            </a:endParaRPr>
          </a:p>
          <a:p>
            <a:pPr marL="0" lvl="0" indent="0" algn="just">
              <a:lnSpc>
                <a:spcPct val="115000"/>
              </a:lnSpc>
              <a:spcAft>
                <a:spcPts val="0"/>
              </a:spcAft>
              <a:buNone/>
            </a:pPr>
            <a:r>
              <a:rPr lang="pl-PL" sz="2000" kern="150" dirty="0">
                <a:solidFill>
                  <a:srgbClr val="000000"/>
                </a:solidFill>
                <a:ea typeface="SimSun"/>
                <a:cs typeface="Tahoma"/>
              </a:rPr>
              <a:t>Najpóźniejszy termin złożenia ostatniego wniosku o płatność: 03.09.2019 r.</a:t>
            </a:r>
            <a:endParaRPr lang="pl-PL" sz="2000" kern="150" dirty="0">
              <a:solidFill>
                <a:prstClr val="black"/>
              </a:solidFill>
              <a:ea typeface="SimSun"/>
              <a:cs typeface="Tahoma"/>
            </a:endParaRPr>
          </a:p>
          <a:p>
            <a:pPr marL="0" lvl="0" indent="0" algn="just">
              <a:spcAft>
                <a:spcPts val="0"/>
              </a:spcAft>
              <a:buNone/>
            </a:pPr>
            <a:r>
              <a:rPr lang="pl-PL" sz="2000" kern="150" dirty="0">
                <a:solidFill>
                  <a:srgbClr val="000000"/>
                </a:solidFill>
                <a:ea typeface="SimSun"/>
              </a:rPr>
              <a:t> </a:t>
            </a:r>
          </a:p>
          <a:p>
            <a:pPr marL="0" lvl="0" indent="0" algn="just">
              <a:spcAft>
                <a:spcPts val="0"/>
              </a:spcAft>
              <a:buNone/>
            </a:pPr>
            <a:r>
              <a:rPr lang="pl-PL" sz="2000" kern="150" dirty="0">
                <a:solidFill>
                  <a:srgbClr val="000000"/>
                </a:solidFill>
                <a:ea typeface="SimSun"/>
              </a:rPr>
              <a:t>Należy pamiętać, iż zgodnie z art. 37 ust. 3 ustawy wdrożeniowej </a:t>
            </a:r>
            <a:r>
              <a:rPr lang="pl-PL" sz="2000" b="1" kern="150" dirty="0">
                <a:solidFill>
                  <a:srgbClr val="000000"/>
                </a:solidFill>
                <a:ea typeface="SimSun"/>
              </a:rPr>
              <a:t>nie może zostać wybrany do dofinansowania projekt, który został fizycznie ukończony lub w pełni zrealizowany przed złożeniem wniosku o dofinansowanie</a:t>
            </a:r>
            <a:r>
              <a:rPr lang="pl-PL" sz="2000" kern="150" dirty="0">
                <a:solidFill>
                  <a:srgbClr val="000000"/>
                </a:solidFill>
                <a:ea typeface="SimSun"/>
              </a:rPr>
              <a:t>, niezależnie od tego czy wszystkie powiązane płatności zostały dokonane przez Beneficjenta.</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33</a:t>
            </a:fld>
            <a:endParaRPr lang="pl-PL" altLang="pl-PL"/>
          </a:p>
        </p:txBody>
      </p:sp>
    </p:spTree>
    <p:extLst>
      <p:ext uri="{BB962C8B-B14F-4D97-AF65-F5344CB8AC3E}">
        <p14:creationId xmlns:p14="http://schemas.microsoft.com/office/powerpoint/2010/main" xmlns="" val="3826003762"/>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spcAft>
                <a:spcPts val="0"/>
              </a:spcAft>
              <a:buNone/>
            </a:pPr>
            <a:endParaRPr lang="pl-PL" sz="2000" kern="150" dirty="0" smtClean="0">
              <a:solidFill>
                <a:srgbClr val="000000"/>
              </a:solidFill>
              <a:ea typeface="SimSun"/>
            </a:endParaRPr>
          </a:p>
          <a:p>
            <a:pPr marL="0" indent="0" algn="just">
              <a:spcAft>
                <a:spcPts val="0"/>
              </a:spcAft>
              <a:buNone/>
            </a:pPr>
            <a:r>
              <a:rPr lang="pl-PL" sz="2000" kern="150" dirty="0" smtClean="0">
                <a:solidFill>
                  <a:srgbClr val="000000"/>
                </a:solidFill>
                <a:ea typeface="SimSun"/>
              </a:rPr>
              <a:t>Wnioskodawca musi </a:t>
            </a:r>
            <a:r>
              <a:rPr lang="pl-PL" sz="2000" kern="150" dirty="0">
                <a:solidFill>
                  <a:srgbClr val="000000"/>
                </a:solidFill>
                <a:ea typeface="SimSun"/>
              </a:rPr>
              <a:t>wskazać powiązanie z realizacją celów RPO WD 2014-2020 w zakresie wsparcia udzielanego w ramach Europejskiego Funduszu Społecznego, tj. że projekt przyczynia się do </a:t>
            </a:r>
            <a:r>
              <a:rPr lang="pl-PL" sz="2000" b="1" kern="150" dirty="0">
                <a:solidFill>
                  <a:srgbClr val="000000"/>
                </a:solidFill>
                <a:ea typeface="SimSun"/>
              </a:rPr>
              <a:t>osiągnięcia celów zapisanych w RPO WD 2014-2020 w zakresie wsparcia udzielanego ze środków EFS</a:t>
            </a:r>
            <a:r>
              <a:rPr lang="pl-PL" sz="2000" kern="150" dirty="0">
                <a:solidFill>
                  <a:srgbClr val="000000"/>
                </a:solidFill>
                <a:ea typeface="SimSun"/>
              </a:rPr>
              <a:t>.</a:t>
            </a:r>
          </a:p>
          <a:p>
            <a:pPr marL="449580" algn="just">
              <a:spcBef>
                <a:spcPts val="1000"/>
              </a:spcBef>
              <a:spcAft>
                <a:spcPts val="0"/>
              </a:spcAft>
            </a:pPr>
            <a:endParaRPr lang="pl-PL" sz="2000" kern="150" dirty="0" smtClean="0">
              <a:ea typeface="Times New Roman"/>
              <a:cs typeface="Times New Roman"/>
            </a:endParaRPr>
          </a:p>
          <a:p>
            <a:pPr marL="0" indent="0" algn="just">
              <a:spcBef>
                <a:spcPts val="1000"/>
              </a:spcBef>
              <a:spcAft>
                <a:spcPts val="0"/>
              </a:spcAft>
              <a:buNone/>
            </a:pPr>
            <a:r>
              <a:rPr lang="pl-PL" sz="2000" b="1" kern="150" dirty="0" smtClean="0">
                <a:ea typeface="Times New Roman"/>
                <a:cs typeface="Times New Roman"/>
              </a:rPr>
              <a:t>Każdy </a:t>
            </a:r>
            <a:r>
              <a:rPr lang="pl-PL" sz="2000" b="1" kern="150" dirty="0">
                <a:ea typeface="Times New Roman"/>
                <a:cs typeface="Times New Roman"/>
              </a:rPr>
              <a:t>projekt musi zakładać wsparcie infrastruktury w powiązaniu z procesem integracji społecznej lub aktywizacji społeczno-zawodowej</a:t>
            </a:r>
            <a:r>
              <a:rPr lang="pl-PL" sz="2000" kern="150" dirty="0">
                <a:ea typeface="Times New Roman"/>
                <a:cs typeface="Times New Roman"/>
              </a:rPr>
              <a:t>, tj. właściwym zindywidualizowanym i kompleksowym programem, mającym na celu usamodzielnienie ekonomiczne osób zagrożonych wykluczeniem społecznym lub ubóstwem. </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34</a:t>
            </a:fld>
            <a:endParaRPr lang="pl-PL" altLang="pl-PL"/>
          </a:p>
        </p:txBody>
      </p:sp>
    </p:spTree>
    <p:extLst>
      <p:ext uri="{BB962C8B-B14F-4D97-AF65-F5344CB8AC3E}">
        <p14:creationId xmlns:p14="http://schemas.microsoft.com/office/powerpoint/2010/main" xmlns="" val="4065673915"/>
      </p:ext>
    </p:extLst>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spcAft>
                <a:spcPts val="0"/>
              </a:spcAft>
              <a:buNone/>
            </a:pPr>
            <a:endParaRPr lang="pl-PL" sz="2000" b="1" kern="150" dirty="0" smtClean="0">
              <a:ea typeface="SimSun"/>
              <a:cs typeface="Tahoma"/>
            </a:endParaRPr>
          </a:p>
          <a:p>
            <a:pPr marL="363538" indent="0" algn="just">
              <a:spcAft>
                <a:spcPts val="0"/>
              </a:spcAft>
              <a:buNone/>
            </a:pPr>
            <a:r>
              <a:rPr lang="pl-PL" sz="2000" b="1" kern="150" dirty="0" smtClean="0">
                <a:ea typeface="SimSun"/>
                <a:cs typeface="Tahoma"/>
              </a:rPr>
              <a:t>W </a:t>
            </a:r>
            <a:r>
              <a:rPr lang="pl-PL" sz="2000" b="1" kern="150" dirty="0">
                <a:ea typeface="SimSun"/>
                <a:cs typeface="Tahoma"/>
              </a:rPr>
              <a:t>ramach ogłoszonego konkursu preferowane będą projekty:</a:t>
            </a:r>
            <a:endParaRPr lang="pl-PL" sz="2000" kern="150" dirty="0">
              <a:ea typeface="SimSun"/>
              <a:cs typeface="Tahoma"/>
            </a:endParaRPr>
          </a:p>
          <a:p>
            <a:pPr lvl="0" algn="just">
              <a:spcBef>
                <a:spcPts val="1000"/>
              </a:spcBef>
              <a:spcAft>
                <a:spcPts val="0"/>
              </a:spcAft>
              <a:buFont typeface="Wingdings"/>
              <a:buChar char=""/>
            </a:pPr>
            <a:r>
              <a:rPr lang="pl-PL" sz="2000" b="1" kern="150" dirty="0">
                <a:ea typeface="Times New Roman"/>
                <a:cs typeface="Times New Roman"/>
              </a:rPr>
              <a:t>o charakterze rewitalizacyjnym </a:t>
            </a:r>
            <a:r>
              <a:rPr lang="pl-PL" sz="2000" kern="150" dirty="0">
                <a:ea typeface="Times New Roman"/>
                <a:cs typeface="Times New Roman"/>
              </a:rPr>
              <a:t>–</a:t>
            </a:r>
            <a:r>
              <a:rPr lang="pl-PL" sz="2000" b="1" kern="150" dirty="0">
                <a:ea typeface="Times New Roman"/>
                <a:cs typeface="Times New Roman"/>
              </a:rPr>
              <a:t> </a:t>
            </a:r>
            <a:r>
              <a:rPr lang="pl-PL" sz="2000" kern="150" dirty="0">
                <a:ea typeface="Times New Roman"/>
                <a:cs typeface="Times New Roman"/>
              </a:rPr>
              <a:t>tj. </a:t>
            </a:r>
            <a:r>
              <a:rPr lang="pl-PL" sz="2000" kern="150" dirty="0">
                <a:ea typeface="Times New Roman"/>
                <a:cs typeface="Arial"/>
              </a:rPr>
              <a:t>ujęte w lokalnym programie rewitalizacji  (na </a:t>
            </a:r>
            <a:r>
              <a:rPr lang="pl-PL" sz="2000" kern="150" dirty="0">
                <a:ea typeface="Times New Roman"/>
                <a:cs typeface="Times New Roman"/>
              </a:rPr>
              <a:t>„Liście B”</a:t>
            </a:r>
            <a:r>
              <a:rPr lang="pl-PL" sz="2000" kern="150" dirty="0">
                <a:ea typeface="Times New Roman"/>
                <a:cs typeface="Arial"/>
              </a:rPr>
              <a:t>) lub w dokumencie równorzędnym i umieszczone na wykazie pozytywnie zweryfikowanych programów rewitalizacji prowadzonym przez IZ RPO WD </a:t>
            </a:r>
            <a:r>
              <a:rPr lang="pl-PL" sz="2000" kern="150" dirty="0">
                <a:ea typeface="Times New Roman"/>
                <a:cs typeface="Tahoma"/>
              </a:rPr>
              <a:t>(na dzień składania wniosku o dofinansowanie)</a:t>
            </a:r>
            <a:r>
              <a:rPr lang="pl-PL" sz="2000" kern="150" dirty="0">
                <a:ea typeface="Times New Roman"/>
                <a:cs typeface="Times New Roman"/>
              </a:rPr>
              <a:t>;</a:t>
            </a:r>
          </a:p>
          <a:p>
            <a:pPr lvl="0" algn="just">
              <a:spcBef>
                <a:spcPts val="1000"/>
              </a:spcBef>
              <a:spcAft>
                <a:spcPts val="0"/>
              </a:spcAft>
              <a:buFont typeface="Wingdings"/>
              <a:buChar char=""/>
            </a:pPr>
            <a:r>
              <a:rPr lang="pl-PL" sz="2000" b="1" kern="150" dirty="0">
                <a:ea typeface="Times New Roman"/>
                <a:cs typeface="Times New Roman"/>
              </a:rPr>
              <a:t>realizowane na obszarach wiejskich;</a:t>
            </a:r>
            <a:endParaRPr lang="pl-PL" sz="2000" kern="150" dirty="0">
              <a:ea typeface="Times New Roman"/>
              <a:cs typeface="Times New Roman"/>
            </a:endParaRPr>
          </a:p>
          <a:p>
            <a:pPr lvl="0" algn="just">
              <a:spcBef>
                <a:spcPts val="1000"/>
              </a:spcBef>
              <a:spcAft>
                <a:spcPts val="600"/>
              </a:spcAft>
              <a:buFont typeface="Wingdings"/>
              <a:buChar char=""/>
            </a:pPr>
            <a:r>
              <a:rPr lang="pl-PL" sz="2000" b="1" kern="150" dirty="0">
                <a:ea typeface="Times New Roman"/>
                <a:cs typeface="Times New Roman"/>
              </a:rPr>
              <a:t>realizowane w partnerstwie.</a:t>
            </a:r>
            <a:endParaRPr lang="pl-PL" sz="2000" kern="150" dirty="0">
              <a:ea typeface="Times New Roman"/>
              <a:cs typeface="Times New Roman"/>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35</a:t>
            </a:fld>
            <a:endParaRPr lang="pl-PL" altLang="pl-PL"/>
          </a:p>
        </p:txBody>
      </p:sp>
    </p:spTree>
    <p:extLst>
      <p:ext uri="{BB962C8B-B14F-4D97-AF65-F5344CB8AC3E}">
        <p14:creationId xmlns:p14="http://schemas.microsoft.com/office/powerpoint/2010/main" xmlns="" val="1096877747"/>
      </p:ext>
    </p:extLst>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just">
              <a:lnSpc>
                <a:spcPct val="115000"/>
              </a:lnSpc>
              <a:spcAft>
                <a:spcPts val="600"/>
              </a:spcAft>
              <a:buNone/>
            </a:pPr>
            <a:endParaRPr lang="pl-PL" sz="2000" b="1" kern="150" dirty="0" smtClean="0">
              <a:solidFill>
                <a:srgbClr val="000000"/>
              </a:solidFill>
              <a:ea typeface="SimSun"/>
              <a:cs typeface="Calibri"/>
            </a:endParaRPr>
          </a:p>
          <a:p>
            <a:pPr marL="0" lvl="0" indent="0" algn="just">
              <a:lnSpc>
                <a:spcPct val="115000"/>
              </a:lnSpc>
              <a:spcAft>
                <a:spcPts val="600"/>
              </a:spcAft>
              <a:buNone/>
            </a:pPr>
            <a:r>
              <a:rPr lang="pl-PL" sz="2000" b="1" kern="150" dirty="0">
                <a:solidFill>
                  <a:srgbClr val="000000"/>
                </a:solidFill>
                <a:ea typeface="SimSun"/>
                <a:cs typeface="Calibri"/>
              </a:rPr>
              <a:t>W</a:t>
            </a:r>
            <a:r>
              <a:rPr lang="pl-PL" sz="2000" b="1" kern="150" dirty="0" smtClean="0">
                <a:solidFill>
                  <a:srgbClr val="000000"/>
                </a:solidFill>
                <a:ea typeface="SimSun"/>
                <a:cs typeface="Calibri"/>
              </a:rPr>
              <a:t>arunki </a:t>
            </a:r>
            <a:r>
              <a:rPr lang="pl-PL" sz="2000" b="1" kern="150" dirty="0">
                <a:solidFill>
                  <a:srgbClr val="000000"/>
                </a:solidFill>
                <a:ea typeface="SimSun"/>
                <a:cs typeface="Calibri"/>
              </a:rPr>
              <a:t>oraz preferencje (punktowane) w zakresie wyboru projektów szczegółowo określają </a:t>
            </a:r>
            <a:r>
              <a:rPr lang="pl-PL" sz="2000" b="1" i="1" kern="150" dirty="0">
                <a:solidFill>
                  <a:prstClr val="black"/>
                </a:solidFill>
                <a:ea typeface="SimSun"/>
                <a:cs typeface="Tahoma"/>
              </a:rPr>
              <a:t>„Kryteria wyboru projektów w ramach RPO WD 2014-2020”</a:t>
            </a:r>
            <a:r>
              <a:rPr lang="pl-PL" sz="2000" b="1" kern="150" dirty="0">
                <a:solidFill>
                  <a:prstClr val="black"/>
                </a:solidFill>
                <a:ea typeface="SimSun"/>
                <a:cs typeface="Tahoma"/>
              </a:rPr>
              <a:t>, zatwierdzone Uchwałą nr 42/16 z dnia 8 września 2016 r. Komitetu Monitorującego RPO WD </a:t>
            </a:r>
            <a:r>
              <a:rPr lang="pl-PL" sz="2000" b="1" kern="150" dirty="0" smtClean="0">
                <a:solidFill>
                  <a:prstClr val="black"/>
                </a:solidFill>
                <a:ea typeface="SimSun"/>
                <a:cs typeface="Tahoma"/>
              </a:rPr>
              <a:t>2014-2020</a:t>
            </a:r>
            <a:r>
              <a:rPr lang="pl-PL" sz="2000" b="1" kern="150" dirty="0">
                <a:solidFill>
                  <a:prstClr val="black"/>
                </a:solidFill>
                <a:ea typeface="SimSun"/>
                <a:cs typeface="Tahoma"/>
              </a:rPr>
              <a:t> </a:t>
            </a:r>
            <a:r>
              <a:rPr lang="pl-PL" sz="2000" b="1" kern="150" dirty="0" smtClean="0">
                <a:solidFill>
                  <a:prstClr val="black"/>
                </a:solidFill>
                <a:ea typeface="SimSun"/>
                <a:cs typeface="Tahoma"/>
              </a:rPr>
              <a:t>(</a:t>
            </a:r>
            <a:r>
              <a:rPr lang="pl-PL" sz="2000" b="1" i="1" kern="150" dirty="0" smtClean="0">
                <a:solidFill>
                  <a:prstClr val="black"/>
                </a:solidFill>
                <a:ea typeface="SimSun"/>
                <a:cs typeface="Tahoma"/>
              </a:rPr>
              <a:t>„</a:t>
            </a:r>
            <a:r>
              <a:rPr lang="pl-PL" sz="2000" b="1" i="1" kern="150" dirty="0">
                <a:solidFill>
                  <a:prstClr val="black"/>
                </a:solidFill>
                <a:ea typeface="SimSun"/>
                <a:cs typeface="Tahoma"/>
              </a:rPr>
              <a:t>Wyciąg z Kryteriów wyboru projektów</a:t>
            </a:r>
            <a:r>
              <a:rPr lang="pl-PL" sz="2000" b="1" kern="150" dirty="0">
                <a:solidFill>
                  <a:prstClr val="black"/>
                </a:solidFill>
                <a:ea typeface="SimSun"/>
                <a:cs typeface="Tahoma"/>
              </a:rPr>
              <a:t>” obowiązujących dla ogłaszanych konkursów stanowi Załącznik nr 1 do niniejszego Regulaminu).  </a:t>
            </a:r>
            <a:endParaRPr lang="pl-PL" sz="2000" kern="150" dirty="0">
              <a:solidFill>
                <a:prstClr val="black"/>
              </a:solidFill>
              <a:ea typeface="SimSun"/>
              <a:cs typeface="Tahoma"/>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36</a:t>
            </a:fld>
            <a:endParaRPr lang="pl-PL" altLang="pl-PL"/>
          </a:p>
        </p:txBody>
      </p:sp>
    </p:spTree>
    <p:extLst>
      <p:ext uri="{BB962C8B-B14F-4D97-AF65-F5344CB8AC3E}">
        <p14:creationId xmlns:p14="http://schemas.microsoft.com/office/powerpoint/2010/main" xmlns="" val="1862574729"/>
      </p:ext>
    </p:extLst>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endParaRPr lang="pl-PL" sz="2000" b="1" dirty="0" smtClean="0">
              <a:ea typeface="SimSun"/>
              <a:cs typeface="Arial"/>
            </a:endParaRPr>
          </a:p>
          <a:p>
            <a:pPr marL="0" indent="0">
              <a:buNone/>
            </a:pPr>
            <a:endParaRPr lang="pl-PL" sz="2000" b="1" dirty="0">
              <a:ea typeface="SimSun"/>
              <a:cs typeface="Arial"/>
            </a:endParaRPr>
          </a:p>
          <a:p>
            <a:pPr marL="0" indent="0">
              <a:buNone/>
            </a:pPr>
            <a:endParaRPr lang="pl-PL" sz="2000" b="1" dirty="0" smtClean="0">
              <a:ea typeface="SimSun"/>
              <a:cs typeface="Arial"/>
            </a:endParaRPr>
          </a:p>
          <a:p>
            <a:pPr marL="0" indent="0">
              <a:buNone/>
            </a:pPr>
            <a:endParaRPr lang="pl-PL" sz="2000" b="1" dirty="0">
              <a:ea typeface="SimSun"/>
              <a:cs typeface="Arial"/>
            </a:endParaRPr>
          </a:p>
          <a:p>
            <a:pPr marL="0" indent="0">
              <a:buNone/>
            </a:pPr>
            <a:r>
              <a:rPr lang="pl-PL" sz="2000" b="1" dirty="0" smtClean="0">
                <a:ea typeface="SimSun"/>
                <a:cs typeface="Arial"/>
              </a:rPr>
              <a:t>Możliwe </a:t>
            </a:r>
            <a:r>
              <a:rPr lang="pl-PL" sz="2000" b="1" dirty="0">
                <a:ea typeface="SimSun"/>
                <a:cs typeface="Arial"/>
              </a:rPr>
              <a:t>jest łączenie ww. typów projektów 6.1 D i 6.1 E – o wyborze typu decyduje struktura wydatków kwalifikowalnych (ich większościowy udział). </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37</a:t>
            </a:fld>
            <a:endParaRPr lang="pl-PL" altLang="pl-PL"/>
          </a:p>
        </p:txBody>
      </p:sp>
    </p:spTree>
    <p:extLst>
      <p:ext uri="{BB962C8B-B14F-4D97-AF65-F5344CB8AC3E}">
        <p14:creationId xmlns:p14="http://schemas.microsoft.com/office/powerpoint/2010/main" xmlns="" val="1124244929"/>
      </p:ext>
    </p:extLst>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just">
              <a:spcBef>
                <a:spcPct val="0"/>
              </a:spcBef>
              <a:buNone/>
            </a:pPr>
            <a:endParaRPr lang="pl-PL" sz="2000" b="1" dirty="0" smtClean="0">
              <a:solidFill>
                <a:prstClr val="black"/>
              </a:solidFill>
              <a:cs typeface="Arial" pitchFamily="34" charset="0"/>
            </a:endParaRPr>
          </a:p>
          <a:p>
            <a:pPr marL="0" lvl="0" indent="0" algn="just">
              <a:spcBef>
                <a:spcPct val="0"/>
              </a:spcBef>
              <a:buNone/>
            </a:pPr>
            <a:endParaRPr lang="pl-PL" sz="2000" b="1" dirty="0" smtClean="0">
              <a:solidFill>
                <a:prstClr val="black"/>
              </a:solidFill>
              <a:cs typeface="Arial" pitchFamily="34" charset="0"/>
            </a:endParaRPr>
          </a:p>
          <a:p>
            <a:pPr marL="0" lvl="0" indent="0" algn="just">
              <a:spcBef>
                <a:spcPct val="0"/>
              </a:spcBef>
              <a:buNone/>
            </a:pPr>
            <a:endParaRPr lang="pl-PL" sz="2000" b="1" dirty="0">
              <a:solidFill>
                <a:prstClr val="black"/>
              </a:solidFill>
              <a:cs typeface="Arial" pitchFamily="34" charset="0"/>
            </a:endParaRPr>
          </a:p>
          <a:p>
            <a:pPr marL="0" lvl="0" indent="0" algn="just">
              <a:spcBef>
                <a:spcPct val="0"/>
              </a:spcBef>
              <a:buNone/>
            </a:pPr>
            <a:endParaRPr lang="pl-PL" sz="2000" b="1" dirty="0" smtClean="0">
              <a:solidFill>
                <a:prstClr val="black"/>
              </a:solidFill>
              <a:cs typeface="Arial" pitchFamily="34" charset="0"/>
            </a:endParaRPr>
          </a:p>
          <a:p>
            <a:pPr marL="0" lvl="0" indent="0" algn="just">
              <a:spcBef>
                <a:spcPct val="0"/>
              </a:spcBef>
              <a:buNone/>
            </a:pPr>
            <a:r>
              <a:rPr lang="pl-PL" sz="2000" b="1" dirty="0" smtClean="0">
                <a:solidFill>
                  <a:prstClr val="black"/>
                </a:solidFill>
                <a:cs typeface="Arial" pitchFamily="34" charset="0"/>
              </a:rPr>
              <a:t>Minimalna </a:t>
            </a:r>
            <a:r>
              <a:rPr lang="pl-PL" sz="2000" b="1" dirty="0">
                <a:solidFill>
                  <a:prstClr val="black"/>
                </a:solidFill>
                <a:cs typeface="Arial" pitchFamily="34" charset="0"/>
              </a:rPr>
              <a:t>całkowita wartość projektu – 50 000,00 </a:t>
            </a:r>
            <a:r>
              <a:rPr lang="pl-PL" sz="2000" b="1" dirty="0" smtClean="0">
                <a:solidFill>
                  <a:prstClr val="black"/>
                </a:solidFill>
                <a:cs typeface="Arial" pitchFamily="34" charset="0"/>
              </a:rPr>
              <a:t>zł </a:t>
            </a:r>
            <a:r>
              <a:rPr lang="pl-PL" sz="2000" b="1" dirty="0"/>
              <a:t>(wydatki całkowite</a:t>
            </a:r>
            <a:r>
              <a:rPr lang="pl-PL" sz="2000" b="1" dirty="0" smtClean="0"/>
              <a:t>)</a:t>
            </a:r>
            <a:r>
              <a:rPr lang="pl-PL" sz="2000" b="1" dirty="0" smtClean="0">
                <a:solidFill>
                  <a:prstClr val="black"/>
                </a:solidFill>
                <a:cs typeface="Arial" pitchFamily="34" charset="0"/>
              </a:rPr>
              <a:t> </a:t>
            </a:r>
            <a:endParaRPr lang="pl-PL" sz="2000" b="1" dirty="0">
              <a:solidFill>
                <a:prstClr val="black"/>
              </a:solidFill>
              <a:cs typeface="Arial" pitchFamily="34" charset="0"/>
            </a:endParaRPr>
          </a:p>
          <a:p>
            <a:pPr marL="0" lvl="0" indent="0" algn="just">
              <a:spcBef>
                <a:spcPct val="0"/>
              </a:spcBef>
              <a:buNone/>
            </a:pPr>
            <a:endParaRPr lang="pl-PL" sz="2000" b="1" dirty="0">
              <a:solidFill>
                <a:prstClr val="black"/>
              </a:solidFill>
            </a:endParaRPr>
          </a:p>
          <a:p>
            <a:pPr marL="0" lvl="0" indent="0" algn="just">
              <a:spcBef>
                <a:spcPct val="0"/>
              </a:spcBef>
              <a:buNone/>
            </a:pPr>
            <a:endParaRPr lang="pl-PL" sz="2000" b="1" dirty="0" smtClean="0">
              <a:solidFill>
                <a:prstClr val="black"/>
              </a:solidFill>
              <a:cs typeface="Arial" pitchFamily="34" charset="0"/>
            </a:endParaRPr>
          </a:p>
          <a:p>
            <a:pPr marL="0" lvl="0" indent="0" algn="just">
              <a:spcBef>
                <a:spcPct val="0"/>
              </a:spcBef>
              <a:buNone/>
            </a:pPr>
            <a:endParaRPr lang="pl-PL" sz="2000" b="1" dirty="0">
              <a:solidFill>
                <a:prstClr val="black"/>
              </a:solidFill>
              <a:cs typeface="Arial" pitchFamily="34" charset="0"/>
            </a:endParaRPr>
          </a:p>
          <a:p>
            <a:pPr marL="0" lvl="0" indent="0" algn="just">
              <a:spcBef>
                <a:spcPct val="0"/>
              </a:spcBef>
              <a:buNone/>
            </a:pPr>
            <a:r>
              <a:rPr lang="pl-PL" sz="2000" b="1" dirty="0" smtClean="0">
                <a:solidFill>
                  <a:prstClr val="black"/>
                </a:solidFill>
                <a:cs typeface="Arial" pitchFamily="34" charset="0"/>
              </a:rPr>
              <a:t>Maksymalna </a:t>
            </a:r>
            <a:r>
              <a:rPr lang="pl-PL" sz="2000" b="1" dirty="0">
                <a:solidFill>
                  <a:prstClr val="black"/>
                </a:solidFill>
                <a:cs typeface="Arial" pitchFamily="34" charset="0"/>
              </a:rPr>
              <a:t>wartość wydatków kwalifikowalnych projektu</a:t>
            </a:r>
            <a:r>
              <a:rPr lang="pl-PL" sz="2000" b="1" dirty="0">
                <a:solidFill>
                  <a:prstClr val="black"/>
                </a:solidFill>
              </a:rPr>
              <a:t> – </a:t>
            </a:r>
            <a:r>
              <a:rPr lang="pl-PL" sz="2000" b="1" dirty="0" smtClean="0">
                <a:solidFill>
                  <a:prstClr val="black"/>
                </a:solidFill>
              </a:rPr>
              <a:t>nie </a:t>
            </a:r>
            <a:r>
              <a:rPr lang="pl-PL" sz="2000" b="1" dirty="0">
                <a:solidFill>
                  <a:prstClr val="black"/>
                </a:solidFill>
              </a:rPr>
              <a:t>dotyczy</a:t>
            </a:r>
          </a:p>
          <a:p>
            <a:pPr marL="0" lvl="0" indent="0" algn="just">
              <a:spcBef>
                <a:spcPct val="0"/>
              </a:spcBef>
              <a:buNone/>
            </a:pPr>
            <a:endParaRPr lang="pl-PL" sz="2000" b="1" dirty="0">
              <a:solidFill>
                <a:prstClr val="black"/>
              </a:solidFill>
            </a:endParaRPr>
          </a:p>
          <a:p>
            <a:pPr marL="285750" lvl="0" indent="-285750" algn="just">
              <a:spcBef>
                <a:spcPct val="0"/>
              </a:spcBef>
              <a:spcAft>
                <a:spcPts val="0"/>
              </a:spcAft>
              <a:buNone/>
            </a:pPr>
            <a:endParaRPr lang="pl-PL" sz="2000" dirty="0">
              <a:solidFill>
                <a:srgbClr val="000000"/>
              </a:solidFill>
              <a:ea typeface="Calibri"/>
              <a:cs typeface="Calibri"/>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38</a:t>
            </a:fld>
            <a:endParaRPr lang="pl-PL" altLang="pl-PL"/>
          </a:p>
        </p:txBody>
      </p:sp>
    </p:spTree>
    <p:extLst>
      <p:ext uri="{BB962C8B-B14F-4D97-AF65-F5344CB8AC3E}">
        <p14:creationId xmlns:p14="http://schemas.microsoft.com/office/powerpoint/2010/main" xmlns="" val="331731142"/>
      </p:ext>
    </p:extLst>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08720"/>
            <a:ext cx="8229600" cy="5949280"/>
          </a:xfrm>
        </p:spPr>
        <p:txBody>
          <a:bodyPr/>
          <a:lstStyle/>
          <a:p>
            <a:pPr marL="0" indent="0" algn="just">
              <a:lnSpc>
                <a:spcPct val="115000"/>
              </a:lnSpc>
              <a:spcBef>
                <a:spcPts val="600"/>
              </a:spcBef>
              <a:spcAft>
                <a:spcPts val="0"/>
              </a:spcAft>
              <a:buNone/>
            </a:pPr>
            <a:r>
              <a:rPr lang="pl-PL" sz="1900" b="1" kern="150" dirty="0" smtClean="0">
                <a:ea typeface="Droid Sans Fallback"/>
                <a:cs typeface="Calibri"/>
              </a:rPr>
              <a:t>Maksymalny poziom </a:t>
            </a:r>
            <a:r>
              <a:rPr lang="pl-PL" sz="1900" b="1" kern="150" dirty="0">
                <a:ea typeface="Droid Sans Fallback"/>
                <a:cs typeface="Calibri"/>
              </a:rPr>
              <a:t>dofinansowania UE </a:t>
            </a:r>
            <a:r>
              <a:rPr lang="pl-PL" sz="1900" kern="150" dirty="0">
                <a:ea typeface="Droid Sans Fallback"/>
                <a:cs typeface="Calibri"/>
              </a:rPr>
              <a:t>na poziomie projektu wynosi: </a:t>
            </a:r>
            <a:endParaRPr lang="pl-PL" sz="1900" kern="150" dirty="0">
              <a:solidFill>
                <a:srgbClr val="000000"/>
              </a:solidFill>
              <a:ea typeface="SimSun"/>
            </a:endParaRPr>
          </a:p>
          <a:p>
            <a:pPr lvl="0" algn="just" fontAlgn="auto">
              <a:spcBef>
                <a:spcPts val="300"/>
              </a:spcBef>
              <a:spcAft>
                <a:spcPts val="0"/>
              </a:spcAft>
              <a:buFont typeface="+mj-lt"/>
              <a:buAutoNum type="arabicPeriod"/>
            </a:pPr>
            <a:r>
              <a:rPr lang="pl-PL" sz="1900" kern="150" dirty="0">
                <a:solidFill>
                  <a:srgbClr val="000000"/>
                </a:solidFill>
                <a:ea typeface="SimSun"/>
              </a:rPr>
              <a:t>w przypadku projektu nieobjętego pomocą publiczną – maksymalnie 85% kosztów kwalifikowalnych;</a:t>
            </a:r>
          </a:p>
          <a:p>
            <a:pPr lvl="0" algn="just" fontAlgn="auto">
              <a:spcBef>
                <a:spcPts val="300"/>
              </a:spcBef>
              <a:spcAft>
                <a:spcPts val="0"/>
              </a:spcAft>
              <a:buFont typeface="+mj-lt"/>
              <a:buAutoNum type="arabicPeriod"/>
            </a:pPr>
            <a:r>
              <a:rPr lang="pl-PL" sz="1900" kern="150" dirty="0">
                <a:solidFill>
                  <a:srgbClr val="000000"/>
                </a:solidFill>
                <a:ea typeface="SimSun"/>
              </a:rPr>
              <a:t>w przypadku projektu objętego pomocą publiczną – w wysokości wynikającej z reguł pomocy publicznej ale nie więcej niż 85%;</a:t>
            </a:r>
          </a:p>
          <a:p>
            <a:pPr lvl="0" algn="just" fontAlgn="auto">
              <a:spcBef>
                <a:spcPts val="300"/>
              </a:spcBef>
              <a:spcAft>
                <a:spcPts val="0"/>
              </a:spcAft>
              <a:buFont typeface="+mj-lt"/>
              <a:buAutoNum type="arabicPeriod"/>
            </a:pPr>
            <a:r>
              <a:rPr lang="pl-PL" sz="1900" kern="150" dirty="0">
                <a:solidFill>
                  <a:srgbClr val="000000"/>
                </a:solidFill>
                <a:ea typeface="SimSun"/>
              </a:rPr>
              <a:t>w przypadku projektu objętego pomocą </a:t>
            </a:r>
            <a:r>
              <a:rPr lang="pl-PL" sz="1900" i="1" kern="150" dirty="0">
                <a:solidFill>
                  <a:srgbClr val="000000"/>
                </a:solidFill>
                <a:ea typeface="SimSun"/>
              </a:rPr>
              <a:t>de </a:t>
            </a:r>
            <a:r>
              <a:rPr lang="pl-PL" sz="1900" i="1" kern="150" dirty="0" err="1">
                <a:solidFill>
                  <a:srgbClr val="000000"/>
                </a:solidFill>
                <a:ea typeface="SimSun"/>
              </a:rPr>
              <a:t>minimis</a:t>
            </a:r>
            <a:r>
              <a:rPr lang="pl-PL" sz="1900" kern="150" dirty="0">
                <a:solidFill>
                  <a:srgbClr val="000000"/>
                </a:solidFill>
                <a:ea typeface="SimSun"/>
              </a:rPr>
              <a:t>, maksymalny poziom dofinansowania wyniesie 85% ale nie więcej niż równowartość 200 000 euro dla podmiotu na 3 lata podatkowe;</a:t>
            </a:r>
          </a:p>
          <a:p>
            <a:pPr lvl="0" algn="just" fontAlgn="auto">
              <a:spcBef>
                <a:spcPts val="300"/>
              </a:spcBef>
              <a:spcAft>
                <a:spcPts val="0"/>
              </a:spcAft>
              <a:buFont typeface="+mj-lt"/>
              <a:buAutoNum type="arabicPeriod"/>
              <a:tabLst>
                <a:tab pos="20955" algn="l"/>
              </a:tabLst>
            </a:pPr>
            <a:r>
              <a:rPr lang="pl-PL" sz="1900" kern="150" dirty="0">
                <a:solidFill>
                  <a:srgbClr val="000000"/>
                </a:solidFill>
                <a:ea typeface="SimSun"/>
              </a:rPr>
              <a:t> w przypadku projektu generującego dochód, dla którego dokonano wyliczenia luki finansowej – zgodnie z wyliczeniem, ale nie więcej niż 85%;</a:t>
            </a:r>
          </a:p>
          <a:p>
            <a:pPr lvl="0" algn="just" fontAlgn="auto">
              <a:spcBef>
                <a:spcPts val="300"/>
              </a:spcBef>
              <a:spcAft>
                <a:spcPts val="0"/>
              </a:spcAft>
              <a:buFont typeface="+mj-lt"/>
              <a:buAutoNum type="arabicPeriod"/>
            </a:pPr>
            <a:r>
              <a:rPr lang="pl-PL" sz="1900" kern="150" dirty="0">
                <a:solidFill>
                  <a:srgbClr val="000000"/>
                </a:solidFill>
                <a:ea typeface="SimSun"/>
              </a:rPr>
              <a:t>w przypadku projektu częściowo objętego pomocą publiczną, w części nie objętej tą pomocą, jeśli dla tej części dokonano wyliczenia luki finansowej – zgodnie z wyliczeniem ale nie więcej niż 85%, dla części objętej pomocą publiczną – w wysokości wynikającej z reguł pomocy publicznej ale nie więcej niż 85%;</a:t>
            </a:r>
          </a:p>
          <a:p>
            <a:pPr lvl="0" algn="just" fontAlgn="auto">
              <a:spcBef>
                <a:spcPts val="300"/>
              </a:spcBef>
              <a:spcAft>
                <a:spcPts val="0"/>
              </a:spcAft>
              <a:buFont typeface="+mj-lt"/>
              <a:buAutoNum type="arabicPeriod"/>
            </a:pPr>
            <a:r>
              <a:rPr lang="pl-PL" sz="1900" kern="150" dirty="0">
                <a:solidFill>
                  <a:srgbClr val="000000"/>
                </a:solidFill>
                <a:ea typeface="SimSun"/>
              </a:rPr>
              <a:t>dla projektu generującego dochód, w którym występuje pomoc publiczna nie wymieniona w art. 61 ust. 8 rozporządzenia ogólnego, wartość dofinansowania wyliczona za pomocą luki finansowej nie może przekroczyć poziomu wynikającego z zasad pomocy publicznej i nie więcej niż 85%.</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39</a:t>
            </a:fld>
            <a:endParaRPr lang="pl-PL" altLang="pl-PL"/>
          </a:p>
        </p:txBody>
      </p:sp>
    </p:spTree>
    <p:extLst>
      <p:ext uri="{BB962C8B-B14F-4D97-AF65-F5344CB8AC3E}">
        <p14:creationId xmlns:p14="http://schemas.microsoft.com/office/powerpoint/2010/main" xmlns="" val="50079441"/>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spcBef>
                <a:spcPts val="600"/>
              </a:spcBef>
              <a:spcAft>
                <a:spcPts val="600"/>
              </a:spcAft>
              <a:buNone/>
            </a:pPr>
            <a:r>
              <a:rPr lang="pl-PL" sz="1600" kern="150" dirty="0" smtClean="0">
                <a:solidFill>
                  <a:srgbClr val="000000"/>
                </a:solidFill>
                <a:ea typeface="SimSun"/>
                <a:cs typeface="Calibri"/>
              </a:rPr>
              <a:t>	</a:t>
            </a:r>
            <a:r>
              <a:rPr lang="pl-PL" sz="2000" kern="150" dirty="0" smtClean="0">
                <a:solidFill>
                  <a:srgbClr val="000000"/>
                </a:solidFill>
                <a:ea typeface="SimSun"/>
                <a:cs typeface="Calibri"/>
              </a:rPr>
              <a:t>Nabór na projekty realizowane na terenie </a:t>
            </a:r>
            <a:r>
              <a:rPr lang="pl-PL" sz="2000" u="sng" kern="150" dirty="0" smtClean="0">
                <a:solidFill>
                  <a:srgbClr val="000000"/>
                </a:solidFill>
                <a:ea typeface="SimSun"/>
                <a:cs typeface="Calibri"/>
              </a:rPr>
              <a:t>danego</a:t>
            </a:r>
            <a:r>
              <a:rPr lang="pl-PL" sz="2000" kern="150" dirty="0" smtClean="0">
                <a:solidFill>
                  <a:srgbClr val="000000"/>
                </a:solidFill>
                <a:ea typeface="SimSun"/>
                <a:cs typeface="Calibri"/>
              </a:rPr>
              <a:t> </a:t>
            </a:r>
            <a:r>
              <a:rPr lang="pl-PL" sz="2000" u="sng" kern="150" dirty="0" smtClean="0">
                <a:solidFill>
                  <a:srgbClr val="000000"/>
                </a:solidFill>
                <a:ea typeface="SimSun"/>
                <a:cs typeface="Calibri"/>
              </a:rPr>
              <a:t>Obszaru Strategicznej Interwencji</a:t>
            </a:r>
            <a:r>
              <a:rPr lang="pl-PL" sz="2000" kern="150" dirty="0" smtClean="0">
                <a:solidFill>
                  <a:srgbClr val="000000"/>
                </a:solidFill>
                <a:ea typeface="SimSun"/>
                <a:cs typeface="Calibri"/>
              </a:rPr>
              <a:t>:</a:t>
            </a:r>
          </a:p>
          <a:p>
            <a:pPr algn="just">
              <a:spcBef>
                <a:spcPts val="600"/>
              </a:spcBef>
              <a:spcAft>
                <a:spcPts val="600"/>
              </a:spcAft>
              <a:buNone/>
            </a:pPr>
            <a:endParaRPr lang="pl-PL" sz="2000" kern="150" dirty="0" smtClean="0">
              <a:solidFill>
                <a:srgbClr val="000000"/>
              </a:solidFill>
              <a:ea typeface="SimSun"/>
              <a:cs typeface="Calibri"/>
            </a:endParaRPr>
          </a:p>
          <a:p>
            <a:pPr lvl="0" algn="just">
              <a:spcAft>
                <a:spcPts val="0"/>
              </a:spcAft>
              <a:buFont typeface="Wingdings"/>
              <a:buChar char=""/>
            </a:pPr>
            <a:r>
              <a:rPr lang="pl-PL" sz="2000" kern="150" dirty="0" smtClean="0">
                <a:ea typeface="SimSun"/>
                <a:cs typeface="Tahoma"/>
              </a:rPr>
              <a:t>Zachodniego Obszaru Interwencji</a:t>
            </a:r>
            <a:r>
              <a:rPr lang="pl-PL" sz="2000" kern="150" dirty="0" smtClean="0">
                <a:solidFill>
                  <a:srgbClr val="000000"/>
                </a:solidFill>
                <a:ea typeface="SimSun"/>
                <a:cs typeface="Calibri"/>
              </a:rPr>
              <a:t> (ZOI);</a:t>
            </a:r>
            <a:endParaRPr lang="pl-PL" sz="2000" kern="150" dirty="0" smtClean="0">
              <a:ea typeface="SimSun"/>
              <a:cs typeface="Tahoma"/>
            </a:endParaRPr>
          </a:p>
          <a:p>
            <a:pPr lvl="0" algn="just">
              <a:lnSpc>
                <a:spcPts val="1600"/>
              </a:lnSpc>
              <a:spcBef>
                <a:spcPts val="1000"/>
              </a:spcBef>
              <a:spcAft>
                <a:spcPts val="0"/>
              </a:spcAft>
              <a:buFont typeface="Wingdings"/>
              <a:buChar char=""/>
            </a:pPr>
            <a:r>
              <a:rPr lang="pl-PL" sz="2000" kern="150" dirty="0" smtClean="0">
                <a:ea typeface="Times New Roman"/>
                <a:cs typeface="Times New Roman"/>
              </a:rPr>
              <a:t>Legnicko-Głogowskiego Obszaru Interwencji (</a:t>
            </a:r>
            <a:r>
              <a:rPr lang="pl-PL" sz="2000" kern="150" dirty="0" smtClean="0">
                <a:solidFill>
                  <a:srgbClr val="000000"/>
                </a:solidFill>
                <a:ea typeface="Times New Roman"/>
                <a:cs typeface="Calibri"/>
              </a:rPr>
              <a:t>LGOI)</a:t>
            </a:r>
            <a:r>
              <a:rPr lang="pl-PL" sz="2000" b="1" kern="150" dirty="0" smtClean="0">
                <a:solidFill>
                  <a:srgbClr val="000000"/>
                </a:solidFill>
                <a:ea typeface="Times New Roman"/>
                <a:cs typeface="Calibri"/>
              </a:rPr>
              <a:t>;</a:t>
            </a:r>
            <a:endParaRPr lang="pl-PL" sz="2000" kern="150" dirty="0" smtClean="0">
              <a:ea typeface="Times New Roman"/>
              <a:cs typeface="Times New Roman"/>
            </a:endParaRPr>
          </a:p>
          <a:p>
            <a:pPr lvl="0" algn="just">
              <a:lnSpc>
                <a:spcPts val="1600"/>
              </a:lnSpc>
              <a:spcBef>
                <a:spcPts val="1000"/>
              </a:spcBef>
              <a:spcAft>
                <a:spcPts val="0"/>
              </a:spcAft>
              <a:buFont typeface="Wingdings"/>
              <a:buChar char=""/>
            </a:pPr>
            <a:r>
              <a:rPr lang="pl-PL" sz="2000" kern="150" dirty="0" smtClean="0">
                <a:ea typeface="Times New Roman"/>
                <a:cs typeface="Times New Roman"/>
              </a:rPr>
              <a:t>Obszaru Interwencji Doliny Baryczy (</a:t>
            </a:r>
            <a:r>
              <a:rPr lang="pl-PL" sz="2000" kern="150" dirty="0" smtClean="0">
                <a:solidFill>
                  <a:srgbClr val="000000"/>
                </a:solidFill>
                <a:ea typeface="Times New Roman"/>
                <a:cs typeface="Calibri"/>
              </a:rPr>
              <a:t>OIDB);</a:t>
            </a:r>
            <a:endParaRPr lang="pl-PL" sz="2000" kern="150" dirty="0" smtClean="0">
              <a:ea typeface="Times New Roman"/>
              <a:cs typeface="Times New Roman"/>
            </a:endParaRPr>
          </a:p>
          <a:p>
            <a:pPr lvl="0" algn="just">
              <a:lnSpc>
                <a:spcPts val="1600"/>
              </a:lnSpc>
              <a:spcBef>
                <a:spcPts val="1000"/>
              </a:spcBef>
              <a:spcAft>
                <a:spcPts val="0"/>
              </a:spcAft>
              <a:buFont typeface="Wingdings"/>
              <a:buChar char=""/>
            </a:pPr>
            <a:r>
              <a:rPr lang="pl-PL" sz="2000" kern="150" dirty="0" smtClean="0">
                <a:ea typeface="Times New Roman"/>
                <a:cs typeface="Times New Roman"/>
              </a:rPr>
              <a:t>Obszaru Interwencji Równiny Wrocławskiej (</a:t>
            </a:r>
            <a:r>
              <a:rPr lang="pl-PL" sz="2000" kern="150" dirty="0" smtClean="0">
                <a:solidFill>
                  <a:srgbClr val="000000"/>
                </a:solidFill>
                <a:ea typeface="Times New Roman"/>
                <a:cs typeface="Calibri"/>
              </a:rPr>
              <a:t>OIRW);</a:t>
            </a:r>
            <a:endParaRPr lang="pl-PL" sz="2000" kern="150" dirty="0" smtClean="0">
              <a:ea typeface="Times New Roman"/>
              <a:cs typeface="Times New Roman"/>
            </a:endParaRPr>
          </a:p>
          <a:p>
            <a:pPr lvl="0" algn="just">
              <a:lnSpc>
                <a:spcPts val="1600"/>
              </a:lnSpc>
              <a:spcBef>
                <a:spcPts val="1000"/>
              </a:spcBef>
              <a:spcAft>
                <a:spcPts val="600"/>
              </a:spcAft>
              <a:buFont typeface="Wingdings"/>
              <a:buChar char=""/>
            </a:pPr>
            <a:r>
              <a:rPr lang="pl-PL" sz="2000" kern="150" dirty="0" smtClean="0">
                <a:ea typeface="Times New Roman"/>
                <a:cs typeface="Times New Roman"/>
              </a:rPr>
              <a:t>Obszaru Ziemia </a:t>
            </a:r>
            <a:r>
              <a:rPr lang="pl-PL" sz="2000" kern="150" dirty="0" err="1" smtClean="0">
                <a:ea typeface="Times New Roman"/>
                <a:cs typeface="Times New Roman"/>
              </a:rPr>
              <a:t>Dzierżoniowsko-Kłodzko-Ząbkowicka</a:t>
            </a:r>
            <a:r>
              <a:rPr lang="pl-PL" sz="2000" kern="150" dirty="0" smtClean="0">
                <a:ea typeface="Times New Roman"/>
                <a:cs typeface="Times New Roman"/>
              </a:rPr>
              <a:t> (ZKD).</a:t>
            </a:r>
          </a:p>
          <a:p>
            <a:pPr algn="just">
              <a:lnSpc>
                <a:spcPts val="1600"/>
              </a:lnSpc>
              <a:spcBef>
                <a:spcPts val="1000"/>
              </a:spcBef>
              <a:spcAft>
                <a:spcPts val="600"/>
              </a:spcAft>
              <a:buNone/>
            </a:pPr>
            <a:r>
              <a:rPr lang="pl-PL" sz="2000" kern="150" dirty="0" smtClean="0">
                <a:cs typeface="Times New Roman"/>
              </a:rPr>
              <a:t>	</a:t>
            </a:r>
          </a:p>
          <a:p>
            <a:pPr algn="just">
              <a:spcBef>
                <a:spcPts val="1000"/>
              </a:spcBef>
              <a:spcAft>
                <a:spcPts val="600"/>
              </a:spcAft>
              <a:buNone/>
            </a:pPr>
            <a:r>
              <a:rPr lang="pl-PL" sz="2000" b="1" kern="150" dirty="0" smtClean="0">
                <a:cs typeface="Times New Roman"/>
              </a:rPr>
              <a:t>	</a:t>
            </a:r>
            <a:r>
              <a:rPr lang="pl-PL" sz="2000" b="1" dirty="0" smtClean="0"/>
              <a:t>Wnioskodawca zobowiązany jest do wyboru jednego OSI (na obszarze którego realizowany jest w całości projekt). </a:t>
            </a:r>
          </a:p>
          <a:p>
            <a:pPr lvl="0" algn="just">
              <a:lnSpc>
                <a:spcPts val="1600"/>
              </a:lnSpc>
              <a:spcBef>
                <a:spcPts val="1000"/>
              </a:spcBef>
              <a:spcAft>
                <a:spcPts val="600"/>
              </a:spcAft>
              <a:buFont typeface="Wingdings"/>
              <a:buChar char=""/>
            </a:pPr>
            <a:endParaRPr lang="pl-PL" sz="1600" kern="150" dirty="0" smtClean="0">
              <a:latin typeface="Wingdings"/>
              <a:ea typeface="Times New Roman"/>
              <a:cs typeface="Times New Roman"/>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a:t>
            </a:fld>
            <a:endParaRPr lang="pl-PL" altLang="pl-PL"/>
          </a:p>
        </p:txBody>
      </p:sp>
    </p:spTree>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688632"/>
          </a:xfrm>
        </p:spPr>
        <p:txBody>
          <a:bodyPr/>
          <a:lstStyle/>
          <a:p>
            <a:pPr marL="0" indent="0" algn="just">
              <a:spcBef>
                <a:spcPts val="1200"/>
              </a:spcBef>
              <a:spcAft>
                <a:spcPts val="1000"/>
              </a:spcAft>
              <a:buNone/>
            </a:pPr>
            <a:endParaRPr lang="pl-PL" sz="2000" kern="150" dirty="0" smtClean="0">
              <a:ea typeface="Droid Sans Fallback"/>
              <a:cs typeface="Calibri"/>
            </a:endParaRPr>
          </a:p>
          <a:p>
            <a:pPr marL="0" indent="0" algn="just">
              <a:spcBef>
                <a:spcPts val="1200"/>
              </a:spcBef>
              <a:spcAft>
                <a:spcPts val="1000"/>
              </a:spcAft>
              <a:buNone/>
            </a:pPr>
            <a:r>
              <a:rPr lang="pl-PL" sz="2000" kern="150" dirty="0" smtClean="0">
                <a:ea typeface="Droid Sans Fallback"/>
                <a:cs typeface="Calibri"/>
              </a:rPr>
              <a:t>W </a:t>
            </a:r>
            <a:r>
              <a:rPr lang="pl-PL" sz="2000" kern="150" dirty="0">
                <a:ea typeface="Droid Sans Fallback"/>
                <a:cs typeface="Calibri"/>
              </a:rPr>
              <a:t>przypadku projektów częściowo objętych pomocą publiczną powyższe zasady stosuje się do każdej z części, co oznacza, że poziom dofinansowania projektu określa się oddzielnie dla każdej części. W takim przypadku łączny poziom maksymalnego dofinansowania w projekcie może być wyższy niż wynikający z reguł pomocy publicznej (ale nie więcej niż 85</a:t>
            </a:r>
            <a:r>
              <a:rPr lang="pl-PL" sz="2000" kern="150" dirty="0" smtClean="0">
                <a:ea typeface="Droid Sans Fallback"/>
                <a:cs typeface="Calibri"/>
              </a:rPr>
              <a:t>%).</a:t>
            </a:r>
          </a:p>
          <a:p>
            <a:pPr marL="0" indent="0" algn="just">
              <a:spcBef>
                <a:spcPts val="1200"/>
              </a:spcBef>
              <a:spcAft>
                <a:spcPts val="1000"/>
              </a:spcAft>
              <a:buNone/>
            </a:pPr>
            <a:endParaRPr lang="pl-PL" sz="2000" kern="150" dirty="0" smtClean="0">
              <a:ea typeface="Droid Sans Fallback"/>
              <a:cs typeface="Calibri"/>
            </a:endParaRPr>
          </a:p>
          <a:p>
            <a:pPr marL="0" indent="0" algn="just">
              <a:buNone/>
            </a:pPr>
            <a:r>
              <a:rPr lang="pl-PL" sz="2000" dirty="0" smtClean="0">
                <a:ea typeface="SimSun"/>
              </a:rPr>
              <a:t>Na </a:t>
            </a:r>
            <a:r>
              <a:rPr lang="pl-PL" sz="2000" dirty="0">
                <a:ea typeface="SimSun"/>
              </a:rPr>
              <a:t>podstawie zapisów Kontraktu Terytorialnego, </a:t>
            </a:r>
            <a:r>
              <a:rPr lang="pl-PL" sz="2000" b="1" dirty="0">
                <a:ea typeface="SimSun"/>
              </a:rPr>
              <a:t>projekty rewitalizacyjne </a:t>
            </a:r>
            <a:r>
              <a:rPr lang="pl-PL" sz="2000" dirty="0">
                <a:ea typeface="SimSun"/>
              </a:rPr>
              <a:t>(ujęte </a:t>
            </a:r>
            <a:r>
              <a:rPr lang="pl-PL" sz="2000" dirty="0">
                <a:ea typeface="SimSun"/>
                <a:cs typeface="Tahoma"/>
              </a:rPr>
              <a:t>na dzień składania wniosku o dofinansowanie</a:t>
            </a:r>
            <a:r>
              <a:rPr lang="pl-PL" sz="2000" dirty="0">
                <a:ea typeface="SimSun"/>
              </a:rPr>
              <a:t> </a:t>
            </a:r>
            <a:r>
              <a:rPr lang="pl-PL" sz="2000" dirty="0">
                <a:ea typeface="SimSun"/>
                <a:cs typeface="Tahoma"/>
              </a:rPr>
              <a:t>w obowiązującym programie rewitalizacji znajdującym się w prowadzonym przez IZ RPO WD wykazie pozytywnie zweryfikowanych programów rewitalizacji</a:t>
            </a:r>
            <a:r>
              <a:rPr lang="pl-PL" sz="2000" dirty="0">
                <a:ea typeface="SimSun"/>
              </a:rPr>
              <a:t>) </a:t>
            </a:r>
            <a:r>
              <a:rPr lang="pl-PL" sz="2000" b="1" dirty="0">
                <a:ea typeface="SimSun"/>
              </a:rPr>
              <a:t>mogą otrzymać dodatkowy wkład z Budżetu Państwa</a:t>
            </a:r>
            <a:r>
              <a:rPr lang="pl-PL" sz="2000" dirty="0">
                <a:ea typeface="SimSun"/>
              </a:rPr>
              <a:t> tytułem uzupełnienia wkładu krajowego, za wyjątkiem projektów objętych regułami pomocy publicznej lub projektów generujących dochód w rozumieniu art. 61 rozporządzenia nr 1303/2013. Decyzja o wkładzie z Budżetu Państwa zostanie podjęta na etapie rozstrzygnięcia konkursu.</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40</a:t>
            </a:fld>
            <a:endParaRPr lang="pl-PL" altLang="pl-PL"/>
          </a:p>
        </p:txBody>
      </p:sp>
    </p:spTree>
    <p:extLst>
      <p:ext uri="{BB962C8B-B14F-4D97-AF65-F5344CB8AC3E}">
        <p14:creationId xmlns:p14="http://schemas.microsoft.com/office/powerpoint/2010/main" xmlns="" val="3233623252"/>
      </p:ext>
    </p:extLst>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spcBef>
                <a:spcPts val="600"/>
              </a:spcBef>
              <a:spcAft>
                <a:spcPts val="600"/>
              </a:spcAft>
              <a:buNone/>
            </a:pPr>
            <a:endParaRPr lang="pl-PL" sz="2000" b="1" kern="150" dirty="0" smtClean="0">
              <a:solidFill>
                <a:srgbClr val="000000"/>
              </a:solidFill>
              <a:ea typeface="SimSun"/>
            </a:endParaRPr>
          </a:p>
          <a:p>
            <a:pPr marL="0" indent="0" algn="just">
              <a:spcBef>
                <a:spcPts val="600"/>
              </a:spcBef>
              <a:spcAft>
                <a:spcPts val="600"/>
              </a:spcAft>
              <a:buNone/>
            </a:pPr>
            <a:r>
              <a:rPr lang="pl-PL" sz="2000" b="1" kern="150" dirty="0" smtClean="0">
                <a:solidFill>
                  <a:srgbClr val="000000"/>
                </a:solidFill>
                <a:ea typeface="SimSun"/>
              </a:rPr>
              <a:t>Minimalny </a:t>
            </a:r>
            <a:r>
              <a:rPr lang="pl-PL" sz="2000" b="1" kern="150" dirty="0">
                <a:solidFill>
                  <a:srgbClr val="000000"/>
                </a:solidFill>
                <a:ea typeface="SimSun"/>
              </a:rPr>
              <a:t>wkład własny Beneficjenta na poziomie projektu wynosi 15% </a:t>
            </a:r>
            <a:r>
              <a:rPr lang="pl-PL" sz="2000" kern="150" dirty="0">
                <a:solidFill>
                  <a:srgbClr val="000000"/>
                </a:solidFill>
                <a:ea typeface="SimSun"/>
              </a:rPr>
              <a:t>– przypadku projektów </a:t>
            </a:r>
            <a:r>
              <a:rPr lang="pl-PL" sz="2000" b="1" kern="150" dirty="0">
                <a:solidFill>
                  <a:srgbClr val="000000"/>
                </a:solidFill>
                <a:ea typeface="SimSun"/>
              </a:rPr>
              <a:t>nieobjętych pomocą publiczną albo objętych pomocą </a:t>
            </a:r>
            <a:r>
              <a:rPr lang="pl-PL" sz="2000" b="1" i="1" kern="150" dirty="0">
                <a:solidFill>
                  <a:srgbClr val="000000"/>
                </a:solidFill>
                <a:ea typeface="SimSun"/>
              </a:rPr>
              <a:t>de </a:t>
            </a:r>
            <a:r>
              <a:rPr lang="pl-PL" sz="2000" b="1" i="1" kern="150" dirty="0" err="1">
                <a:solidFill>
                  <a:srgbClr val="000000"/>
                </a:solidFill>
                <a:ea typeface="SimSun"/>
              </a:rPr>
              <a:t>minimis</a:t>
            </a:r>
            <a:r>
              <a:rPr lang="pl-PL" sz="2000" kern="150" dirty="0">
                <a:solidFill>
                  <a:srgbClr val="000000"/>
                </a:solidFill>
                <a:ea typeface="SimSun"/>
              </a:rPr>
              <a:t>.</a:t>
            </a:r>
          </a:p>
          <a:p>
            <a:pPr marL="0" indent="0">
              <a:buNone/>
            </a:pPr>
            <a:endParaRPr lang="pl-PL" sz="2000" dirty="0" smtClean="0">
              <a:ea typeface="SimSun"/>
              <a:cs typeface="Tahoma"/>
            </a:endParaRPr>
          </a:p>
          <a:p>
            <a:pPr marL="0" indent="0" algn="just">
              <a:buNone/>
            </a:pPr>
            <a:r>
              <a:rPr lang="pl-PL" sz="2000" b="1" dirty="0" smtClean="0">
                <a:ea typeface="SimSun"/>
                <a:cs typeface="Tahoma"/>
              </a:rPr>
              <a:t>W </a:t>
            </a:r>
            <a:r>
              <a:rPr lang="pl-PL" sz="2000" b="1" dirty="0">
                <a:ea typeface="SimSun"/>
                <a:cs typeface="Tahoma"/>
              </a:rPr>
              <a:t>przypadku projektów objętych pomocą publiczną: zgodnie z właściwymi przepisami prawa unijnego i krajowego </a:t>
            </a:r>
            <a:r>
              <a:rPr lang="pl-PL" sz="2000" dirty="0">
                <a:ea typeface="SimSun"/>
                <a:cs typeface="Tahoma"/>
              </a:rPr>
              <a:t>dotyczącego zasad udzielania tej pomocy, obowiązującymi w momencie udzielania wsparcia.</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41</a:t>
            </a:fld>
            <a:endParaRPr lang="pl-PL" altLang="pl-PL"/>
          </a:p>
        </p:txBody>
      </p:sp>
    </p:spTree>
    <p:extLst>
      <p:ext uri="{BB962C8B-B14F-4D97-AF65-F5344CB8AC3E}">
        <p14:creationId xmlns:p14="http://schemas.microsoft.com/office/powerpoint/2010/main" xmlns="" val="704498509"/>
      </p:ext>
    </p:extLst>
  </p:cSld>
  <p:clrMapOvr>
    <a:masterClrMapping/>
  </p:clrMapOvr>
  <p:transition spd="med">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42</a:t>
            </a:fld>
            <a:endParaRPr lang="pl-PL" altLang="pl-PL"/>
          </a:p>
        </p:txBody>
      </p:sp>
      <p:sp>
        <p:nvSpPr>
          <p:cNvPr id="3" name="Prostokąt 2"/>
          <p:cNvSpPr/>
          <p:nvPr/>
        </p:nvSpPr>
        <p:spPr>
          <a:xfrm>
            <a:off x="578903" y="887135"/>
            <a:ext cx="7848872" cy="6047809"/>
          </a:xfrm>
          <a:prstGeom prst="rect">
            <a:avLst/>
          </a:prstGeom>
        </p:spPr>
        <p:txBody>
          <a:bodyPr wrap="square">
            <a:spAutoFit/>
          </a:bodyPr>
          <a:lstStyle/>
          <a:p>
            <a:pPr algn="just">
              <a:lnSpc>
                <a:spcPct val="115000"/>
              </a:lnSpc>
              <a:spcBef>
                <a:spcPts val="600"/>
              </a:spcBef>
              <a:spcAft>
                <a:spcPts val="0"/>
              </a:spcAft>
            </a:pPr>
            <a:r>
              <a:rPr lang="pl-PL" sz="2000" dirty="0" smtClean="0">
                <a:solidFill>
                  <a:srgbClr val="000000"/>
                </a:solidFill>
                <a:latin typeface="+mn-lt"/>
                <a:ea typeface="Calibri"/>
                <a:cs typeface="Calibri"/>
              </a:rPr>
              <a:t>O dofinansowanie w ramach konkursu mogą ubiegać się następujące typy </a:t>
            </a:r>
            <a:r>
              <a:rPr lang="pl-PL" sz="2000" b="1" dirty="0" smtClean="0">
                <a:solidFill>
                  <a:srgbClr val="000000"/>
                </a:solidFill>
                <a:latin typeface="+mn-lt"/>
                <a:ea typeface="Calibri"/>
                <a:cs typeface="Calibri"/>
              </a:rPr>
              <a:t>Wnioskodawców</a:t>
            </a:r>
            <a:r>
              <a:rPr lang="pl-PL" sz="2000" dirty="0" smtClean="0">
                <a:solidFill>
                  <a:srgbClr val="000000"/>
                </a:solidFill>
                <a:latin typeface="+mn-lt"/>
                <a:ea typeface="Calibri"/>
                <a:cs typeface="Calibri"/>
              </a:rPr>
              <a:t>:</a:t>
            </a:r>
            <a:endParaRPr lang="pl-PL" sz="2000" dirty="0" smtClean="0">
              <a:latin typeface="+mn-lt"/>
              <a:ea typeface="Calibri"/>
              <a:cs typeface="Times New Roman"/>
            </a:endParaRPr>
          </a:p>
          <a:p>
            <a:pPr marL="342900" lvl="0" indent="-342900" algn="just">
              <a:spcBef>
                <a:spcPts val="0"/>
              </a:spcBef>
              <a:spcAft>
                <a:spcPts val="0"/>
              </a:spcAft>
              <a:buFont typeface="Wingdings"/>
              <a:buChar char=""/>
            </a:pPr>
            <a:r>
              <a:rPr lang="pl-PL" sz="2000" kern="150" dirty="0">
                <a:latin typeface="+mn-lt"/>
                <a:ea typeface="TTE1ABE920t00"/>
                <a:cs typeface="Arial"/>
              </a:rPr>
              <a:t>jednostki samorządu terytorialnego (</a:t>
            </a:r>
            <a:r>
              <a:rPr lang="pl-PL" sz="2000" kern="150" dirty="0" err="1">
                <a:latin typeface="+mn-lt"/>
                <a:ea typeface="TTE1ABE920t00"/>
                <a:cs typeface="Arial"/>
              </a:rPr>
              <a:t>jst</a:t>
            </a:r>
            <a:r>
              <a:rPr lang="pl-PL" sz="2000" kern="150" dirty="0">
                <a:latin typeface="+mn-lt"/>
                <a:ea typeface="TTE1ABE920t00"/>
                <a:cs typeface="Arial"/>
              </a:rPr>
              <a:t>), ich związki i stowarzyszenia;</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latin typeface="+mn-lt"/>
                <a:ea typeface="TTE1ABE920t00"/>
                <a:cs typeface="Arial"/>
              </a:rPr>
              <a:t>jednostki organizacyjne </a:t>
            </a:r>
            <a:r>
              <a:rPr lang="pl-PL" sz="2000" kern="150" dirty="0" err="1">
                <a:latin typeface="+mn-lt"/>
                <a:ea typeface="TTE1ABE920t00"/>
                <a:cs typeface="Arial"/>
              </a:rPr>
              <a:t>jst</a:t>
            </a:r>
            <a:r>
              <a:rPr lang="pl-PL" sz="2000" kern="150" dirty="0">
                <a:latin typeface="+mn-lt"/>
                <a:ea typeface="TTE1ABE920t00"/>
                <a:cs typeface="Arial"/>
              </a:rPr>
              <a:t>;</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domy pomocy społecznej;</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podmioty prowadzące rodzinne domy pomocy*;</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ośrodki wsparcia;</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latin typeface="+mn-lt"/>
                <a:ea typeface="TTE1ABE920t00"/>
                <a:cs typeface="Arial"/>
              </a:rPr>
              <a:t>placówki wsparcia dziennego</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organizacje pozarządowe;</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kościoły, związki wyznaniowe oraz osoby prawne kościołów i związków wyznaniowych;</a:t>
            </a:r>
            <a:endParaRPr lang="pl-PL" sz="2000" kern="150" dirty="0">
              <a:latin typeface="+mn-lt"/>
              <a:ea typeface="Times New Roman"/>
              <a:cs typeface="Times New Roman"/>
            </a:endParaRPr>
          </a:p>
          <a:p>
            <a:pPr marL="342900" lvl="0" indent="-342900" algn="just">
              <a:spcBef>
                <a:spcPts val="0"/>
              </a:spcBef>
              <a:spcAft>
                <a:spcPts val="600"/>
              </a:spcAft>
              <a:buFont typeface="Wingdings"/>
              <a:buChar char=""/>
            </a:pPr>
            <a:r>
              <a:rPr lang="pl-PL" sz="2000" kern="150" dirty="0">
                <a:solidFill>
                  <a:srgbClr val="000000"/>
                </a:solidFill>
                <a:latin typeface="+mn-lt"/>
                <a:ea typeface="Times New Roman"/>
                <a:cs typeface="Times New Roman"/>
              </a:rPr>
              <a:t>podmioty zajmujące się całodobową/dzienną opieką osób starszych/przewlekle chorych/niepełnosprawnych</a:t>
            </a:r>
            <a:r>
              <a:rPr lang="pl-PL" sz="2000" kern="150" dirty="0" smtClean="0">
                <a:solidFill>
                  <a:srgbClr val="000000"/>
                </a:solidFill>
                <a:latin typeface="+mn-lt"/>
                <a:ea typeface="Times New Roman"/>
                <a:cs typeface="Times New Roman"/>
              </a:rPr>
              <a:t>*.</a:t>
            </a:r>
            <a:endParaRPr lang="pl-PL" sz="2000" kern="150" dirty="0" smtClean="0">
              <a:latin typeface="+mn-lt"/>
              <a:ea typeface="Times New Roman"/>
              <a:cs typeface="Times New Roman"/>
            </a:endParaRPr>
          </a:p>
          <a:p>
            <a:pPr lvl="0" algn="just">
              <a:spcBef>
                <a:spcPts val="0"/>
              </a:spcBef>
              <a:spcAft>
                <a:spcPts val="0"/>
              </a:spcAft>
            </a:pPr>
            <a:r>
              <a:rPr lang="pl-PL" sz="1400" dirty="0" smtClean="0">
                <a:latin typeface="+mn-lt"/>
                <a:ea typeface="TTE1ABE920t00"/>
                <a:cs typeface="Arial"/>
              </a:rPr>
              <a:t>* Poprzez podmioty prowadzące rozumiane są wszystkie podmioty, które na podstawie właściwych ustaw świadczą/będą świadczyć wymienione w typach projektów usługi i dzięki realizacji projektu uzyskają status podmiotu prowadzącego. </a:t>
            </a:r>
          </a:p>
          <a:p>
            <a:pPr marL="285750" lvl="0" indent="-285750" algn="just">
              <a:spcBef>
                <a:spcPts val="0"/>
              </a:spcBef>
              <a:spcAft>
                <a:spcPts val="0"/>
              </a:spcAft>
              <a:buFont typeface="Arial" charset="0"/>
              <a:buChar char="•"/>
            </a:pPr>
            <a:endParaRPr lang="pl-PL" sz="1400" dirty="0" smtClean="0">
              <a:latin typeface="+mn-lt"/>
              <a:ea typeface="Calibri"/>
              <a:cs typeface="Times New Roman"/>
            </a:endParaRPr>
          </a:p>
          <a:p>
            <a:pPr algn="just"/>
            <a:r>
              <a:rPr lang="pl-PL" sz="2000" dirty="0" smtClean="0">
                <a:latin typeface="+mn-lt"/>
                <a:ea typeface="TTE1ABE920t00"/>
                <a:cs typeface="Arial"/>
              </a:rPr>
              <a:t>W momencie składania wniosku o dofinansowanie projektu Wnioskodawca, jeśli jest osobą fizyczną, musi mieć zarejestrowaną działalność gospodarczą. </a:t>
            </a:r>
            <a:r>
              <a:rPr lang="pl-PL" dirty="0" smtClean="0"/>
              <a:t> </a:t>
            </a:r>
            <a:endParaRPr lang="pl-PL" dirty="0"/>
          </a:p>
        </p:txBody>
      </p:sp>
    </p:spTree>
    <p:extLst>
      <p:ext uri="{BB962C8B-B14F-4D97-AF65-F5344CB8AC3E}">
        <p14:creationId xmlns:p14="http://schemas.microsoft.com/office/powerpoint/2010/main" xmlns="" val="3722369249"/>
      </p:ext>
    </p:extLst>
  </p:cSld>
  <p:clrMapOvr>
    <a:masterClrMapping/>
  </p:clrMapOvr>
  <p:transition spd="med">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43</a:t>
            </a:fld>
            <a:endParaRPr lang="pl-PL" altLang="pl-PL"/>
          </a:p>
        </p:txBody>
      </p:sp>
      <p:sp>
        <p:nvSpPr>
          <p:cNvPr id="3" name="Prostokąt 2"/>
          <p:cNvSpPr/>
          <p:nvPr/>
        </p:nvSpPr>
        <p:spPr>
          <a:xfrm>
            <a:off x="578903" y="1060901"/>
            <a:ext cx="7848872" cy="5632311"/>
          </a:xfrm>
          <a:prstGeom prst="rect">
            <a:avLst/>
          </a:prstGeom>
        </p:spPr>
        <p:txBody>
          <a:bodyPr wrap="square">
            <a:spAutoFit/>
          </a:bodyPr>
          <a:lstStyle/>
          <a:p>
            <a:pPr algn="just"/>
            <a:endParaRPr lang="pl-PL" sz="2000" dirty="0" smtClean="0">
              <a:latin typeface="+mn-lt"/>
            </a:endParaRPr>
          </a:p>
          <a:p>
            <a:pPr algn="just"/>
            <a:r>
              <a:rPr lang="pl-PL" sz="2000" dirty="0" smtClean="0">
                <a:latin typeface="+mn-lt"/>
              </a:rPr>
              <a:t>Jako </a:t>
            </a:r>
            <a:r>
              <a:rPr lang="pl-PL" sz="2000" b="1" dirty="0" smtClean="0">
                <a:latin typeface="+mn-lt"/>
              </a:rPr>
              <a:t>Partnerzy</a:t>
            </a:r>
            <a:r>
              <a:rPr lang="pl-PL" sz="2000" dirty="0" smtClean="0">
                <a:latin typeface="+mn-lt"/>
              </a:rPr>
              <a:t> występować  mogą  tylko podmioty wskazane jako </a:t>
            </a:r>
            <a:r>
              <a:rPr lang="pl-PL" sz="2000" b="1" dirty="0" smtClean="0">
                <a:latin typeface="+mn-lt"/>
              </a:rPr>
              <a:t>Wnioskodawcy</a:t>
            </a:r>
            <a:r>
              <a:rPr lang="pl-PL" sz="2000" dirty="0" smtClean="0">
                <a:latin typeface="+mn-lt"/>
              </a:rPr>
              <a:t> (Beneficjenci).</a:t>
            </a:r>
          </a:p>
          <a:p>
            <a:pPr algn="just"/>
            <a:endParaRPr lang="pl-PL" sz="2000" dirty="0" smtClean="0"/>
          </a:p>
          <a:p>
            <a:pPr algn="just"/>
            <a:r>
              <a:rPr lang="pl-PL" sz="2000" dirty="0" smtClean="0">
                <a:latin typeface="+mn-lt"/>
                <a:ea typeface="TTE1ABE920t00"/>
                <a:cs typeface="Arial"/>
              </a:rPr>
              <a:t>Należy pamiętać, iż zgodnie z art. 33 ust. 6 ustawy z dnia 11 lipca 2014 r. </a:t>
            </a:r>
            <a:br>
              <a:rPr lang="pl-PL" sz="2000" dirty="0" smtClean="0">
                <a:latin typeface="+mn-lt"/>
                <a:ea typeface="TTE1ABE920t00"/>
                <a:cs typeface="Arial"/>
              </a:rPr>
            </a:br>
            <a:r>
              <a:rPr lang="pl-PL" sz="2000" dirty="0" smtClean="0">
                <a:latin typeface="+mn-lt"/>
                <a:ea typeface="TTE1ABE920t00"/>
                <a:cs typeface="Arial"/>
              </a:rPr>
              <a:t>o zasadach realizacji programów w zakresie polityki spójności finansowanych w perspektywie finansowej 2014–2020 (tekst jedn.: Dz. U. z 2016 r. poz. 217 z późn. zm.) [ustawy wdrożeniowej], porozumienie lub umowa o partnerstwie nie mogą być zawarte pomiędzy podmiotami powiązanymi w rozumieniu załącznika I do rozporządzenia Komisji (UE nr 651/2014 z dnia 17 czerwca 2014 r. uznającego niektóre rodzaje pomocy za zgodne z rynkiem wewnętrznym w zastosowaniu art. 107 i 108 Traktatu (Dz. Urz. UE L 187 z 26.06.2014, str.1).</a:t>
            </a:r>
          </a:p>
          <a:p>
            <a:pPr algn="just"/>
            <a:endParaRPr lang="pl-PL" sz="2000" dirty="0" smtClean="0">
              <a:latin typeface="+mn-lt"/>
              <a:cs typeface="Arial"/>
            </a:endParaRPr>
          </a:p>
          <a:p>
            <a:pPr algn="just"/>
            <a:r>
              <a:rPr lang="pl-PL" sz="2000" dirty="0" smtClean="0">
                <a:latin typeface="+mn-lt"/>
                <a:cs typeface="Arial" pitchFamily="34" charset="0"/>
              </a:rPr>
              <a:t>Udział partnerów i wniesienie zasobów ludzkich, organizacyjnych, technicznych lub finansowych, a także potencjału społecznego musi być adekwatny do celu projektu. </a:t>
            </a:r>
          </a:p>
          <a:p>
            <a:pPr algn="just"/>
            <a:r>
              <a:rPr lang="pl-PL" sz="2000" dirty="0" smtClean="0">
                <a:latin typeface="+mn-lt"/>
              </a:rPr>
              <a:t> </a:t>
            </a:r>
            <a:endParaRPr lang="pl-PL" sz="2000" dirty="0">
              <a:latin typeface="+mn-lt"/>
            </a:endParaRPr>
          </a:p>
        </p:txBody>
      </p:sp>
    </p:spTree>
    <p:extLst>
      <p:ext uri="{BB962C8B-B14F-4D97-AF65-F5344CB8AC3E}">
        <p14:creationId xmlns:p14="http://schemas.microsoft.com/office/powerpoint/2010/main" xmlns="" val="3722369249"/>
      </p:ext>
    </p:extLst>
  </p:cSld>
  <p:clrMapOvr>
    <a:masterClrMapping/>
  </p:clrMapOvr>
  <p:transition spd="med">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08720"/>
          </a:xfrm>
        </p:spPr>
        <p:txBody>
          <a:bodyPr/>
          <a:lstStyle/>
          <a:p>
            <a:r>
              <a:rPr lang="pl-PL" sz="3200" b="1" dirty="0" smtClean="0"/>
              <a:t>Pomoc publiczna/pomoc </a:t>
            </a:r>
            <a:r>
              <a:rPr lang="pl-PL" sz="3200" b="1" i="1" dirty="0" smtClean="0"/>
              <a:t>de </a:t>
            </a:r>
            <a:r>
              <a:rPr lang="pl-PL" sz="3200" b="1" i="1" dirty="0" err="1" smtClean="0"/>
              <a:t>minimis</a:t>
            </a:r>
            <a:endParaRPr lang="pl-PL" sz="3200" b="1" i="1" dirty="0"/>
          </a:p>
        </p:txBody>
      </p:sp>
      <p:sp>
        <p:nvSpPr>
          <p:cNvPr id="3" name="Symbol zastępczy zawartości 2"/>
          <p:cNvSpPr>
            <a:spLocks noGrp="1"/>
          </p:cNvSpPr>
          <p:nvPr>
            <p:ph idx="1"/>
          </p:nvPr>
        </p:nvSpPr>
        <p:spPr>
          <a:xfrm>
            <a:off x="457200" y="1124744"/>
            <a:ext cx="8229600" cy="5001419"/>
          </a:xfrm>
        </p:spPr>
        <p:txBody>
          <a:bodyPr/>
          <a:lstStyle/>
          <a:p>
            <a:pPr marL="0" indent="0" algn="just">
              <a:spcBef>
                <a:spcPts val="600"/>
              </a:spcBef>
              <a:spcAft>
                <a:spcPts val="600"/>
              </a:spcAft>
              <a:buNone/>
            </a:pPr>
            <a:r>
              <a:rPr lang="pl-PL" sz="2000" b="1" kern="150" dirty="0" smtClean="0">
                <a:ea typeface="SimSun"/>
                <a:cs typeface="Arial"/>
              </a:rPr>
              <a:t>Przed </a:t>
            </a:r>
            <a:r>
              <a:rPr lang="pl-PL" sz="2000" b="1" kern="150" dirty="0">
                <a:ea typeface="SimSun"/>
                <a:cs typeface="Arial"/>
              </a:rPr>
              <a:t>wypełnieniem wniosku o dofinansowanie należy przeanalizować projekt pod kątem wystąpienia pomocy publicznej</a:t>
            </a:r>
            <a:r>
              <a:rPr lang="pl-PL" sz="2000" kern="150" dirty="0">
                <a:ea typeface="Times New Roman"/>
                <a:cs typeface="Arial"/>
              </a:rPr>
              <a:t>.</a:t>
            </a:r>
            <a:endParaRPr lang="pl-PL" sz="2000" kern="150" dirty="0">
              <a:ea typeface="SimSun"/>
              <a:cs typeface="Tahoma"/>
            </a:endParaRPr>
          </a:p>
          <a:p>
            <a:pPr marL="0" indent="0" algn="just">
              <a:spcBef>
                <a:spcPts val="500"/>
              </a:spcBef>
              <a:spcAft>
                <a:spcPts val="500"/>
              </a:spcAft>
              <a:buNone/>
            </a:pPr>
            <a:r>
              <a:rPr lang="pl-PL" sz="2000" kern="150" dirty="0">
                <a:ea typeface="Times New Roman"/>
                <a:cs typeface="Times New Roman"/>
              </a:rPr>
              <a:t>Pomocą publiczną jest wszelka pomoc, która kumulatywnie spełnia następujące przesłanki:</a:t>
            </a:r>
            <a:endParaRPr lang="pl-PL" sz="2000" kern="150" dirty="0">
              <a:ea typeface="SimSun"/>
              <a:cs typeface="Tahoma"/>
            </a:endParaRPr>
          </a:p>
          <a:p>
            <a:pPr algn="just">
              <a:spcAft>
                <a:spcPts val="0"/>
              </a:spcAft>
              <a:buFont typeface="Wingdings"/>
              <a:buChar char=""/>
            </a:pPr>
            <a:r>
              <a:rPr lang="pl-PL" sz="2000" kern="150" dirty="0">
                <a:ea typeface="Times New Roman"/>
                <a:cs typeface="Times New Roman"/>
              </a:rPr>
              <a:t>Beneficjentem wsparcia jest przedsiębiorca w rozumieniu prawa </a:t>
            </a:r>
            <a:r>
              <a:rPr lang="pl-PL" sz="2000" kern="150" dirty="0" smtClean="0">
                <a:ea typeface="Times New Roman"/>
                <a:cs typeface="Times New Roman"/>
              </a:rPr>
              <a:t>unijnego (zgodnie </a:t>
            </a:r>
            <a:r>
              <a:rPr lang="pl-PL" sz="2000" kern="150" dirty="0">
                <a:ea typeface="Times New Roman"/>
                <a:cs typeface="Times New Roman"/>
              </a:rPr>
              <a:t>z art. 1 Załącznika nr 1 </a:t>
            </a:r>
            <a:r>
              <a:rPr lang="pl-PL" sz="2000" kern="150" dirty="0" smtClean="0">
                <a:ea typeface="Times New Roman"/>
                <a:cs typeface="Times New Roman"/>
              </a:rPr>
              <a:t>GBER);</a:t>
            </a:r>
            <a:endParaRPr lang="pl-PL" sz="2000" kern="150" dirty="0">
              <a:ea typeface="SimSun"/>
              <a:cs typeface="Tahoma"/>
            </a:endParaRPr>
          </a:p>
          <a:p>
            <a:pPr lvl="0" algn="just">
              <a:spcAft>
                <a:spcPts val="0"/>
              </a:spcAft>
              <a:buFont typeface="Wingdings"/>
              <a:buChar char=""/>
            </a:pPr>
            <a:r>
              <a:rPr lang="pl-PL" sz="2000" kern="150" dirty="0">
                <a:ea typeface="Times New Roman"/>
                <a:cs typeface="Times New Roman"/>
              </a:rPr>
              <a:t>jest udzielona za pośrednictwem lub ze źródeł państwowych w jakiejkolwiek formie;</a:t>
            </a:r>
            <a:endParaRPr lang="pl-PL" sz="2000" kern="150" dirty="0">
              <a:ea typeface="SimSun"/>
              <a:cs typeface="Tahoma"/>
            </a:endParaRPr>
          </a:p>
          <a:p>
            <a:pPr lvl="0" algn="just">
              <a:spcAft>
                <a:spcPts val="0"/>
              </a:spcAft>
              <a:buFont typeface="Wingdings"/>
              <a:buChar char=""/>
            </a:pPr>
            <a:r>
              <a:rPr lang="pl-PL" sz="2000" kern="150" dirty="0">
                <a:ea typeface="Times New Roman"/>
                <a:cs typeface="Times New Roman"/>
              </a:rPr>
              <a:t>stanowi korzyść dla Beneficjenta oraz jest selektywna</a:t>
            </a:r>
            <a:r>
              <a:rPr lang="pl-PL" sz="2000" kern="150" dirty="0">
                <a:ea typeface="SimSun"/>
                <a:cs typeface="Tahoma"/>
              </a:rPr>
              <a:t> tj. uprzywilejowuje niektórych przedsiębiorców lub produkcję niektórych towarów;</a:t>
            </a:r>
          </a:p>
          <a:p>
            <a:pPr lvl="0" algn="just">
              <a:spcAft>
                <a:spcPts val="0"/>
              </a:spcAft>
              <a:buFont typeface="Wingdings"/>
              <a:buChar char=""/>
            </a:pPr>
            <a:r>
              <a:rPr lang="pl-PL" sz="2000" kern="150" dirty="0">
                <a:ea typeface="Times New Roman"/>
                <a:cs typeface="Times New Roman"/>
              </a:rPr>
              <a:t>zakłóca lub grozi zakłóceniem konkurencji poprzez sprzyjanie niektórym przedsiębiorcom;</a:t>
            </a:r>
            <a:endParaRPr lang="pl-PL" sz="2000" kern="150" dirty="0">
              <a:ea typeface="SimSun"/>
              <a:cs typeface="Tahoma"/>
            </a:endParaRPr>
          </a:p>
          <a:p>
            <a:pPr lvl="0" algn="just">
              <a:spcAft>
                <a:spcPts val="0"/>
              </a:spcAft>
              <a:buFont typeface="Wingdings"/>
              <a:buChar char=""/>
            </a:pPr>
            <a:r>
              <a:rPr lang="pl-PL" sz="2000" kern="150" dirty="0">
                <a:ea typeface="Times New Roman"/>
                <a:cs typeface="Times New Roman"/>
              </a:rPr>
              <a:t>oraz wpływa na wymianę handlową pomiędzy Państwami Członkowskimi Unii Europejskiej</a:t>
            </a:r>
            <a:r>
              <a:rPr lang="pl-PL" sz="2000" kern="150" dirty="0" smtClean="0">
                <a:ea typeface="Times New Roman"/>
                <a:cs typeface="Times New Roman"/>
              </a:rPr>
              <a:t>.</a:t>
            </a:r>
            <a:endParaRPr lang="pl-PL" sz="2000" kern="150" dirty="0" smtClean="0">
              <a:ea typeface="SimSun"/>
              <a:cs typeface="Tahoma"/>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44</a:t>
            </a:fld>
            <a:endParaRPr lang="pl-PL" altLang="pl-PL"/>
          </a:p>
        </p:txBody>
      </p:sp>
    </p:spTree>
    <p:extLst>
      <p:ext uri="{BB962C8B-B14F-4D97-AF65-F5344CB8AC3E}">
        <p14:creationId xmlns:p14="http://schemas.microsoft.com/office/powerpoint/2010/main" xmlns="" val="2270009690"/>
      </p:ext>
    </p:extLst>
  </p:cSld>
  <p:clrMapOvr>
    <a:masterClrMapping/>
  </p:clrMapOvr>
  <p:transition spd="med">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lnSpc>
                <a:spcPct val="115000"/>
              </a:lnSpc>
              <a:spcBef>
                <a:spcPts val="600"/>
              </a:spcBef>
              <a:spcAft>
                <a:spcPts val="1200"/>
              </a:spcAft>
              <a:buNone/>
            </a:pPr>
            <a:r>
              <a:rPr lang="pl-PL" sz="2000" kern="150" dirty="0" smtClean="0">
                <a:ea typeface="Times New Roman"/>
                <a:cs typeface="Times New Roman"/>
              </a:rPr>
              <a:t>W </a:t>
            </a:r>
            <a:r>
              <a:rPr lang="pl-PL" sz="2000" kern="150" dirty="0">
                <a:ea typeface="Times New Roman"/>
                <a:cs typeface="Times New Roman"/>
              </a:rPr>
              <a:t>przypadku stwierdzenia przez Wnioskodawcę występowania pomocy publicznej w projekcie, znajdą zastosowanie właściwe przepisy prawa wspólnotowego i krajowego dotyczące zasad udzielania tej pomocy, obowiązujące w momencie udzielania wsparcia:</a:t>
            </a:r>
            <a:endParaRPr lang="pl-PL" sz="2000" kern="150" dirty="0">
              <a:ea typeface="SimSun"/>
              <a:cs typeface="Tahoma"/>
            </a:endParaRPr>
          </a:p>
          <a:p>
            <a:pPr lvl="0" algn="just">
              <a:lnSpc>
                <a:spcPct val="115000"/>
              </a:lnSpc>
              <a:spcAft>
                <a:spcPts val="0"/>
              </a:spcAft>
              <a:buFont typeface="Wingdings"/>
              <a:buChar char=""/>
            </a:pPr>
            <a:r>
              <a:rPr lang="pl-PL" sz="2000" kern="150" dirty="0">
                <a:ea typeface="Times New Roman"/>
                <a:cs typeface="Times New Roman"/>
              </a:rPr>
              <a:t>Rozporządzenie Komisji (UE) nr 651/2014 z dn. 17 czerwca 2014. uznające niektóre rodzaje pomocy za zgodne z rynkiem wewnętrznym w zastosowaniu art. 107 i 108 Traktatu [GBER]:</a:t>
            </a:r>
            <a:endParaRPr lang="pl-PL" sz="2000" kern="150" dirty="0">
              <a:ea typeface="SimSun"/>
              <a:cs typeface="Tahoma"/>
            </a:endParaRPr>
          </a:p>
          <a:p>
            <a:pPr marL="806450" lvl="0" indent="-442913">
              <a:lnSpc>
                <a:spcPct val="115000"/>
              </a:lnSpc>
              <a:spcAft>
                <a:spcPts val="0"/>
              </a:spcAft>
              <a:buFont typeface="Wingdings"/>
              <a:buChar char=""/>
            </a:pPr>
            <a:r>
              <a:rPr lang="pl-PL" sz="2000" kern="150" dirty="0">
                <a:ea typeface="Times New Roman"/>
                <a:cs typeface="Times New Roman"/>
              </a:rPr>
              <a:t>art. 14 Regionalna pomoc inwestycyjna;</a:t>
            </a:r>
            <a:endParaRPr lang="pl-PL" sz="2000" kern="150" dirty="0">
              <a:ea typeface="SimSun"/>
              <a:cs typeface="Tahoma"/>
            </a:endParaRPr>
          </a:p>
          <a:p>
            <a:pPr marL="806450" lvl="0" indent="-442913">
              <a:lnSpc>
                <a:spcPct val="115000"/>
              </a:lnSpc>
              <a:spcAft>
                <a:spcPts val="0"/>
              </a:spcAft>
              <a:buFont typeface="Wingdings"/>
              <a:buChar char=""/>
            </a:pPr>
            <a:r>
              <a:rPr lang="pl-PL" sz="2000" kern="150" dirty="0">
                <a:ea typeface="Times New Roman"/>
                <a:cs typeface="Times New Roman"/>
              </a:rPr>
              <a:t>art. 56 Pomoc inwestycyjna na infrastrukturę lokalną</a:t>
            </a:r>
            <a:r>
              <a:rPr lang="pl-PL" sz="2000" kern="150" dirty="0" smtClean="0">
                <a:ea typeface="Times New Roman"/>
                <a:cs typeface="Times New Roman"/>
              </a:rPr>
              <a:t>.</a:t>
            </a:r>
            <a:endParaRPr lang="pl-PL" sz="2000" kern="150" dirty="0">
              <a:ea typeface="SimSun"/>
              <a:cs typeface="Tahoma"/>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45</a:t>
            </a:fld>
            <a:endParaRPr lang="pl-PL" altLang="pl-PL"/>
          </a:p>
        </p:txBody>
      </p:sp>
    </p:spTree>
    <p:extLst>
      <p:ext uri="{BB962C8B-B14F-4D97-AF65-F5344CB8AC3E}">
        <p14:creationId xmlns:p14="http://schemas.microsoft.com/office/powerpoint/2010/main" xmlns="" val="1619248430"/>
      </p:ext>
    </p:extLst>
  </p:cSld>
  <p:clrMapOvr>
    <a:masterClrMapping/>
  </p:clrMapOvr>
  <p:transition spd="med">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073427"/>
          </a:xfrm>
        </p:spPr>
        <p:txBody>
          <a:bodyPr/>
          <a:lstStyle/>
          <a:p>
            <a:pPr marL="0" indent="0" algn="just">
              <a:lnSpc>
                <a:spcPct val="115000"/>
              </a:lnSpc>
              <a:spcAft>
                <a:spcPts val="0"/>
              </a:spcAft>
              <a:buNone/>
            </a:pPr>
            <a:endParaRPr lang="pl-PL" sz="1800" kern="150" dirty="0" smtClean="0">
              <a:ea typeface="Times New Roman"/>
              <a:cs typeface="Times New Roman"/>
            </a:endParaRPr>
          </a:p>
          <a:p>
            <a:pPr marL="363538" indent="0" algn="just">
              <a:lnSpc>
                <a:spcPct val="115000"/>
              </a:lnSpc>
              <a:spcAft>
                <a:spcPts val="0"/>
              </a:spcAft>
              <a:buNone/>
            </a:pPr>
            <a:r>
              <a:rPr lang="pl-PL" sz="2000" kern="150" dirty="0" smtClean="0">
                <a:ea typeface="Times New Roman"/>
                <a:cs typeface="Times New Roman"/>
              </a:rPr>
              <a:t>Jako </a:t>
            </a:r>
            <a:r>
              <a:rPr lang="pl-PL" sz="2000" kern="150" dirty="0">
                <a:ea typeface="Times New Roman"/>
                <a:cs typeface="Times New Roman"/>
              </a:rPr>
              <a:t>alternatywę dopuszcza się także możliwość zastosowania  </a:t>
            </a:r>
            <a:r>
              <a:rPr lang="pl-PL" sz="2000" kern="150" dirty="0" smtClean="0">
                <a:ea typeface="Times New Roman"/>
                <a:cs typeface="Times New Roman"/>
              </a:rPr>
              <a:t>przepisów </a:t>
            </a:r>
            <a:r>
              <a:rPr lang="pl-PL" sz="2000" kern="150" dirty="0">
                <a:ea typeface="Times New Roman"/>
                <a:cs typeface="Times New Roman"/>
              </a:rPr>
              <a:t>o </a:t>
            </a:r>
            <a:r>
              <a:rPr lang="pl-PL" sz="2000" b="1" kern="150" dirty="0">
                <a:ea typeface="Times New Roman"/>
                <a:cs typeface="Times New Roman"/>
              </a:rPr>
              <a:t>pomocy </a:t>
            </a:r>
            <a:r>
              <a:rPr lang="pl-PL" sz="2000" b="1" i="1" kern="150" dirty="0">
                <a:ea typeface="Times New Roman"/>
                <a:cs typeface="Times New Roman"/>
              </a:rPr>
              <a:t>de </a:t>
            </a:r>
            <a:r>
              <a:rPr lang="pl-PL" sz="2000" b="1" i="1" kern="150" dirty="0" err="1">
                <a:ea typeface="Times New Roman"/>
                <a:cs typeface="Times New Roman"/>
              </a:rPr>
              <a:t>minimis</a:t>
            </a:r>
            <a:r>
              <a:rPr lang="pl-PL" sz="2000" kern="150" dirty="0" smtClean="0">
                <a:ea typeface="Times New Roman"/>
                <a:cs typeface="Times New Roman"/>
              </a:rPr>
              <a:t>:</a:t>
            </a:r>
          </a:p>
          <a:p>
            <a:pPr marL="0" indent="0" algn="just">
              <a:lnSpc>
                <a:spcPct val="115000"/>
              </a:lnSpc>
              <a:spcAft>
                <a:spcPts val="0"/>
              </a:spcAft>
              <a:buNone/>
            </a:pPr>
            <a:endParaRPr lang="pl-PL" sz="2000" kern="150" dirty="0">
              <a:ea typeface="SimSun"/>
              <a:cs typeface="Tahoma"/>
            </a:endParaRPr>
          </a:p>
          <a:p>
            <a:pPr lvl="0" algn="just">
              <a:lnSpc>
                <a:spcPct val="115000"/>
              </a:lnSpc>
              <a:spcAft>
                <a:spcPts val="0"/>
              </a:spcAft>
              <a:buFont typeface="Wingdings"/>
              <a:buChar char=""/>
            </a:pPr>
            <a:r>
              <a:rPr lang="pl-PL" sz="2000" kern="150" dirty="0">
                <a:ea typeface="Times New Roman"/>
                <a:cs typeface="Times New Roman"/>
              </a:rPr>
              <a:t>Rozporządzenie Komisji (UE) nr 1407/2013 z dnia 18 grudnia 2013 r. w sprawie stosowania art. 107 i 108 Traktatu o funkcjonowaniu Unii Europejskiej do pomocy </a:t>
            </a:r>
            <a:r>
              <a:rPr lang="pl-PL" sz="2000" i="1" kern="150" dirty="0">
                <a:ea typeface="Times New Roman"/>
                <a:cs typeface="Times New Roman"/>
              </a:rPr>
              <a:t>de </a:t>
            </a:r>
            <a:r>
              <a:rPr lang="pl-PL" sz="2000" i="1" kern="150" dirty="0" err="1" smtClean="0">
                <a:ea typeface="Times New Roman"/>
                <a:cs typeface="Times New Roman"/>
              </a:rPr>
              <a:t>minimis</a:t>
            </a:r>
            <a:r>
              <a:rPr lang="pl-PL" sz="2000" kern="150" dirty="0" smtClean="0">
                <a:ea typeface="Times New Roman"/>
                <a:cs typeface="Times New Roman"/>
              </a:rPr>
              <a:t>;</a:t>
            </a:r>
            <a:endParaRPr lang="pl-PL" sz="2000" kern="150" dirty="0" smtClean="0">
              <a:ea typeface="SimSun"/>
              <a:cs typeface="Tahoma"/>
            </a:endParaRPr>
          </a:p>
          <a:p>
            <a:pPr lvl="0" algn="just">
              <a:lnSpc>
                <a:spcPct val="115000"/>
              </a:lnSpc>
              <a:spcAft>
                <a:spcPts val="0"/>
              </a:spcAft>
              <a:buFont typeface="Wingdings"/>
              <a:buChar char=""/>
            </a:pPr>
            <a:r>
              <a:rPr lang="pl-PL" sz="2000" dirty="0" smtClean="0">
                <a:ea typeface="Times New Roman"/>
                <a:cs typeface="Times New Roman"/>
              </a:rPr>
              <a:t>Rozporządzenie </a:t>
            </a:r>
            <a:r>
              <a:rPr lang="pl-PL" sz="2000" dirty="0">
                <a:ea typeface="Times New Roman"/>
                <a:cs typeface="Times New Roman"/>
              </a:rPr>
              <a:t>Ministra Infrastruktury i Rozwoju z dnia 19 marca 2015 r. w sprawie udzielania pomocy </a:t>
            </a:r>
            <a:r>
              <a:rPr lang="pl-PL" sz="2000" i="1" dirty="0">
                <a:ea typeface="Times New Roman"/>
                <a:cs typeface="Times New Roman"/>
              </a:rPr>
              <a:t>de </a:t>
            </a:r>
            <a:r>
              <a:rPr lang="pl-PL" sz="2000" i="1" dirty="0" err="1">
                <a:ea typeface="Times New Roman"/>
                <a:cs typeface="Times New Roman"/>
              </a:rPr>
              <a:t>minimis</a:t>
            </a:r>
            <a:r>
              <a:rPr lang="pl-PL" sz="2000" dirty="0">
                <a:ea typeface="Times New Roman"/>
                <a:cs typeface="Times New Roman"/>
              </a:rPr>
              <a:t> w ramach regionalnych programów operacyjnych na lata 2014–2020 – wydane na podstawie rozporządzenia Komisji.</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46</a:t>
            </a:fld>
            <a:endParaRPr lang="pl-PL" altLang="pl-PL"/>
          </a:p>
        </p:txBody>
      </p:sp>
    </p:spTree>
    <p:extLst>
      <p:ext uri="{BB962C8B-B14F-4D97-AF65-F5344CB8AC3E}">
        <p14:creationId xmlns:p14="http://schemas.microsoft.com/office/powerpoint/2010/main" xmlns="" val="3593975636"/>
      </p:ext>
    </p:extLst>
  </p:cSld>
  <p:clrMapOvr>
    <a:masterClrMapping/>
  </p:clrMapOvr>
  <p:transition spd="med">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5544616"/>
          </a:xfrm>
        </p:spPr>
        <p:txBody>
          <a:bodyPr/>
          <a:lstStyle/>
          <a:p>
            <a:pPr marL="0" indent="0" algn="just">
              <a:spcBef>
                <a:spcPts val="600"/>
              </a:spcBef>
              <a:spcAft>
                <a:spcPts val="600"/>
              </a:spcAft>
              <a:buNone/>
            </a:pPr>
            <a:r>
              <a:rPr lang="pl-PL" sz="2000" kern="150" dirty="0" smtClean="0">
                <a:ea typeface="Droid Sans Fallback"/>
                <a:cs typeface="Calibri"/>
              </a:rPr>
              <a:t>Ponadto </a:t>
            </a:r>
            <a:r>
              <a:rPr lang="pl-PL" sz="2000" kern="150" dirty="0">
                <a:ea typeface="Droid Sans Fallback"/>
                <a:cs typeface="Calibri"/>
              </a:rPr>
              <a:t>istnieje możliwość realizacji projektów „mieszanych”, tzn. objętych w części pomocą publiczną (tj. w zakresie w jakim dot. działalności gospodarczej Wnioskodawcy) a w części wsparciem niestanowiącym pomocy (tj. w zakresie prowadzonej działalności niegospodarczej). </a:t>
            </a:r>
            <a:endParaRPr lang="pl-PL" sz="2000" kern="150" dirty="0">
              <a:ea typeface="SimSun"/>
              <a:cs typeface="Tahoma"/>
            </a:endParaRPr>
          </a:p>
          <a:p>
            <a:pPr marL="0" indent="0" algn="just">
              <a:spcBef>
                <a:spcPts val="600"/>
              </a:spcBef>
              <a:spcAft>
                <a:spcPts val="600"/>
              </a:spcAft>
              <a:buNone/>
            </a:pPr>
            <a:r>
              <a:rPr lang="pl-PL" sz="2000" kern="150" dirty="0">
                <a:ea typeface="Droid Sans Fallback"/>
                <a:cs typeface="Calibri"/>
              </a:rPr>
              <a:t>Dotyczy to wyłącznie takich projektów, gdzie istnieje możliwość wyodrębnienia elementów projektu przyporządkowanych do działalności gospodarczej i niegospodarczej Wnioskodawcy. </a:t>
            </a:r>
            <a:endParaRPr lang="pl-PL" sz="2000" kern="150" dirty="0">
              <a:ea typeface="SimSun"/>
              <a:cs typeface="Tahoma"/>
            </a:endParaRPr>
          </a:p>
          <a:p>
            <a:pPr marL="0" indent="0" algn="just">
              <a:spcBef>
                <a:spcPts val="600"/>
              </a:spcBef>
              <a:spcAft>
                <a:spcPts val="600"/>
              </a:spcAft>
              <a:buNone/>
            </a:pPr>
            <a:r>
              <a:rPr lang="pl-PL" sz="2000" kern="150" dirty="0">
                <a:ea typeface="Droid Sans Fallback"/>
                <a:cs typeface="Calibri"/>
              </a:rPr>
              <a:t>Sytuacja taka może mieć miejsce w szczególności w przypadku gdy elementem projektu jest instalacja OZE, której wystąpienie w projekcie – jeżeli wiąże się z jednoczesnym podłączeniem tych instalacji do sieci energetycznych – każdorazowo będzie uznawane za wystąpienie pomocy publicznej. W takim przypadku wydatki na taką instalację objęte będą reżimem pomocy publicznej (pomocy </a:t>
            </a:r>
            <a:r>
              <a:rPr lang="pl-PL" sz="2000" i="1" kern="150" dirty="0">
                <a:ea typeface="Droid Sans Fallback"/>
                <a:cs typeface="Calibri"/>
              </a:rPr>
              <a:t>de </a:t>
            </a:r>
            <a:r>
              <a:rPr lang="pl-PL" sz="2000" i="1" kern="150" dirty="0" err="1">
                <a:ea typeface="Droid Sans Fallback"/>
                <a:cs typeface="Calibri"/>
              </a:rPr>
              <a:t>minimis</a:t>
            </a:r>
            <a:r>
              <a:rPr lang="pl-PL" sz="2000" kern="150" dirty="0">
                <a:ea typeface="Droid Sans Fallback"/>
                <a:cs typeface="Calibri"/>
              </a:rPr>
              <a:t>).</a:t>
            </a:r>
            <a:endParaRPr lang="pl-PL" sz="2000" kern="150" dirty="0">
              <a:ea typeface="SimSun"/>
              <a:cs typeface="Tahoma"/>
            </a:endParaRPr>
          </a:p>
          <a:p>
            <a:pPr marL="0" indent="0" algn="just">
              <a:spcBef>
                <a:spcPts val="600"/>
              </a:spcBef>
              <a:spcAft>
                <a:spcPts val="600"/>
              </a:spcAft>
              <a:buNone/>
            </a:pPr>
            <a:r>
              <a:rPr lang="pl-PL" sz="2000" kern="150" dirty="0">
                <a:ea typeface="Droid Sans Fallback"/>
                <a:cs typeface="Calibri"/>
              </a:rPr>
              <a:t>W powyższym przypadku należy pamiętać o konieczności prowadzenia rozdzielnej rachunkowości dla działalności gospodarczej i niegospodarczej – przez cały okres realizacji projektu i okres trwałości. </a:t>
            </a:r>
            <a:endParaRPr lang="pl-PL" sz="2000" kern="150" dirty="0">
              <a:ea typeface="SimSun"/>
              <a:cs typeface="Tahoma"/>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47</a:t>
            </a:fld>
            <a:endParaRPr lang="pl-PL" altLang="pl-PL"/>
          </a:p>
        </p:txBody>
      </p:sp>
    </p:spTree>
    <p:extLst>
      <p:ext uri="{BB962C8B-B14F-4D97-AF65-F5344CB8AC3E}">
        <p14:creationId xmlns:p14="http://schemas.microsoft.com/office/powerpoint/2010/main" xmlns="" val="1635886990"/>
      </p:ext>
    </p:extLst>
  </p:cSld>
  <p:clrMapOvr>
    <a:masterClrMapping/>
  </p:clrMapOvr>
  <p:transition spd="med">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just">
              <a:spcBef>
                <a:spcPts val="600"/>
              </a:spcBef>
              <a:spcAft>
                <a:spcPts val="600"/>
              </a:spcAft>
              <a:buNone/>
            </a:pPr>
            <a:endParaRPr lang="pl-PL" sz="2000" b="1" kern="150" dirty="0" smtClean="0">
              <a:solidFill>
                <a:prstClr val="black"/>
              </a:solidFill>
              <a:ea typeface="SimSun"/>
              <a:cs typeface="Arial"/>
            </a:endParaRPr>
          </a:p>
          <a:p>
            <a:pPr marL="0" lvl="0" indent="0" algn="just">
              <a:spcBef>
                <a:spcPts val="600"/>
              </a:spcBef>
              <a:spcAft>
                <a:spcPts val="600"/>
              </a:spcAft>
              <a:buNone/>
            </a:pPr>
            <a:endParaRPr lang="pl-PL" sz="2000" b="1" kern="150" dirty="0">
              <a:solidFill>
                <a:prstClr val="black"/>
              </a:solidFill>
              <a:ea typeface="SimSun"/>
              <a:cs typeface="Arial"/>
            </a:endParaRPr>
          </a:p>
          <a:p>
            <a:pPr marL="0" lvl="0" indent="0" algn="just">
              <a:spcBef>
                <a:spcPts val="600"/>
              </a:spcBef>
              <a:spcAft>
                <a:spcPts val="600"/>
              </a:spcAft>
              <a:buNone/>
            </a:pPr>
            <a:endParaRPr lang="pl-PL" sz="2000" b="1" kern="150" dirty="0" smtClean="0">
              <a:solidFill>
                <a:prstClr val="black"/>
              </a:solidFill>
              <a:ea typeface="SimSun"/>
              <a:cs typeface="Arial"/>
            </a:endParaRPr>
          </a:p>
          <a:p>
            <a:pPr marL="0" lvl="0" indent="0" algn="just">
              <a:spcBef>
                <a:spcPts val="600"/>
              </a:spcBef>
              <a:spcAft>
                <a:spcPts val="600"/>
              </a:spcAft>
              <a:buNone/>
            </a:pPr>
            <a:r>
              <a:rPr lang="pl-PL" sz="2000" b="1" kern="150" dirty="0" smtClean="0">
                <a:solidFill>
                  <a:prstClr val="black"/>
                </a:solidFill>
                <a:ea typeface="SimSun"/>
                <a:cs typeface="Arial"/>
              </a:rPr>
              <a:t>Wystąpienie </a:t>
            </a:r>
            <a:r>
              <a:rPr lang="pl-PL" sz="2000" b="1" kern="150" dirty="0">
                <a:solidFill>
                  <a:prstClr val="black"/>
                </a:solidFill>
                <a:ea typeface="SimSun"/>
                <a:cs typeface="Arial"/>
              </a:rPr>
              <a:t>pomocy publicznej – należy każdorazowo badać indywidualnie (obowiązek taki ciąży po stronie Wnioskodawcy).  </a:t>
            </a:r>
            <a:endParaRPr lang="pl-PL" sz="2000" b="1" kern="150" dirty="0">
              <a:solidFill>
                <a:prstClr val="black"/>
              </a:solidFill>
              <a:ea typeface="SimSun"/>
              <a:cs typeface="Tahoma"/>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48</a:t>
            </a:fld>
            <a:endParaRPr lang="pl-PL" altLang="pl-PL"/>
          </a:p>
        </p:txBody>
      </p:sp>
    </p:spTree>
    <p:extLst>
      <p:ext uri="{BB962C8B-B14F-4D97-AF65-F5344CB8AC3E}">
        <p14:creationId xmlns:p14="http://schemas.microsoft.com/office/powerpoint/2010/main" xmlns="" val="1600438338"/>
      </p:ext>
    </p:extLst>
  </p:cSld>
  <p:clrMapOvr>
    <a:masterClrMapping/>
  </p:clrMapOvr>
  <p:transition spd="med">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0"/>
            <a:ext cx="8229600" cy="980728"/>
          </a:xfrm>
        </p:spPr>
        <p:txBody>
          <a:bodyPr/>
          <a:lstStyle/>
          <a:p>
            <a:r>
              <a:rPr lang="pl-PL" sz="3200" b="1" dirty="0" smtClean="0">
                <a:solidFill>
                  <a:prstClr val="black"/>
                </a:solidFill>
              </a:rPr>
              <a:t>Wskaźniki</a:t>
            </a:r>
            <a:endParaRPr lang="pl-PL" sz="3200" dirty="0"/>
          </a:p>
        </p:txBody>
      </p:sp>
      <p:sp>
        <p:nvSpPr>
          <p:cNvPr id="4" name="Symbol zastępczy zawartości 3"/>
          <p:cNvSpPr>
            <a:spLocks noGrp="1"/>
          </p:cNvSpPr>
          <p:nvPr>
            <p:ph idx="1"/>
          </p:nvPr>
        </p:nvSpPr>
        <p:spPr>
          <a:xfrm>
            <a:off x="457200" y="908720"/>
            <a:ext cx="8229600" cy="5949280"/>
          </a:xfrm>
        </p:spPr>
        <p:txBody>
          <a:bodyPr/>
          <a:lstStyle/>
          <a:p>
            <a:pPr marL="0" lvl="0" indent="0" algn="just">
              <a:spcBef>
                <a:spcPct val="0"/>
              </a:spcBef>
              <a:buNone/>
            </a:pPr>
            <a:endParaRPr lang="pl-PL" sz="2000" dirty="0" smtClean="0">
              <a:solidFill>
                <a:prstClr val="black"/>
              </a:solidFill>
            </a:endParaRPr>
          </a:p>
          <a:p>
            <a:pPr marL="0" lvl="0" indent="0" algn="just">
              <a:spcBef>
                <a:spcPct val="0"/>
              </a:spcBef>
              <a:buNone/>
            </a:pPr>
            <a:endParaRPr lang="pl-PL" sz="2000" dirty="0" smtClean="0">
              <a:solidFill>
                <a:prstClr val="black"/>
              </a:solidFill>
            </a:endParaRPr>
          </a:p>
          <a:p>
            <a:pPr marL="0" lvl="0" indent="0" algn="just">
              <a:spcBef>
                <a:spcPct val="0"/>
              </a:spcBef>
              <a:buNone/>
            </a:pPr>
            <a:endParaRPr lang="pl-PL" sz="2000" dirty="0">
              <a:solidFill>
                <a:prstClr val="black"/>
              </a:solidFill>
            </a:endParaRPr>
          </a:p>
          <a:p>
            <a:pPr marL="0" lvl="0" indent="0" algn="just">
              <a:spcBef>
                <a:spcPct val="0"/>
              </a:spcBef>
              <a:buNone/>
            </a:pPr>
            <a:r>
              <a:rPr lang="pl-PL" sz="2000" dirty="0" smtClean="0">
                <a:solidFill>
                  <a:prstClr val="black"/>
                </a:solidFill>
              </a:rPr>
              <a:t>Główną </a:t>
            </a:r>
            <a:r>
              <a:rPr lang="pl-PL" sz="2000" dirty="0">
                <a:solidFill>
                  <a:prstClr val="black"/>
                </a:solidFill>
              </a:rPr>
              <a:t>funkcją wskaźników jest zmierzenie, na ile cel główny projektu zostały zrealizowany. Wskaźniki służą ilościowej prezentacji działań podjętych w ramach projektu i ich rezultatów. </a:t>
            </a:r>
            <a:r>
              <a:rPr lang="pl-PL" sz="2000" dirty="0" smtClean="0">
                <a:solidFill>
                  <a:prstClr val="black"/>
                </a:solidFill>
              </a:rPr>
              <a:t>W </a:t>
            </a:r>
            <a:r>
              <a:rPr lang="pl-PL" sz="2000" dirty="0">
                <a:solidFill>
                  <a:prstClr val="black"/>
                </a:solidFill>
              </a:rPr>
              <a:t>trakcie realizacji projektu wskaźniki powinny umożliwiać mierzenie jego postępu względem celów projektu. </a:t>
            </a:r>
            <a:endParaRPr lang="pl-PL" sz="2000" dirty="0" smtClean="0">
              <a:solidFill>
                <a:prstClr val="black"/>
              </a:solidFill>
            </a:endParaRPr>
          </a:p>
          <a:p>
            <a:pPr marL="0" lvl="0" indent="0" algn="just">
              <a:spcBef>
                <a:spcPct val="0"/>
              </a:spcBef>
              <a:buNone/>
            </a:pPr>
            <a:endParaRPr lang="pl-PL" sz="2000" dirty="0">
              <a:solidFill>
                <a:prstClr val="black"/>
              </a:solidFill>
            </a:endParaRPr>
          </a:p>
          <a:p>
            <a:pPr marL="0" indent="0" algn="just">
              <a:spcBef>
                <a:spcPct val="0"/>
              </a:spcBef>
              <a:buNone/>
            </a:pPr>
            <a:r>
              <a:rPr lang="pl-PL" sz="2000" dirty="0"/>
              <a:t>Wybór wskaźników projektu powinien być powiązany z typem realizowanego przedsięwzięcia i planowanymi działaniami, które Wnioskodawca zamierza podjąć w ramach projektu. Do celu głównego projektu Wnioskodawca powinien dobrać odpowiednie wskaźniki, produktu i rezultatu bezpośredniego. Muszą być logicznie powiązane z projektem i spójne. </a:t>
            </a:r>
          </a:p>
          <a:p>
            <a:pPr marL="0" lvl="0" indent="0" algn="just">
              <a:spcBef>
                <a:spcPct val="0"/>
              </a:spcBef>
              <a:buNone/>
            </a:pPr>
            <a:endParaRPr lang="pl-PL" sz="2000" dirty="0">
              <a:solidFill>
                <a:prstClr val="black"/>
              </a:solidFill>
            </a:endParaRPr>
          </a:p>
          <a:p>
            <a:pPr marL="0" lvl="0" indent="0">
              <a:spcBef>
                <a:spcPct val="0"/>
              </a:spcBef>
              <a:buNone/>
            </a:pPr>
            <a:endParaRPr lang="pl-PL" sz="2000" dirty="0">
              <a:solidFill>
                <a:prstClr val="black"/>
              </a:solidFill>
            </a:endParaRPr>
          </a:p>
          <a:p>
            <a:endParaRPr lang="pl-PL"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49</a:t>
            </a:fld>
            <a:endParaRPr lang="pl-PL" altLang="pl-PL"/>
          </a:p>
        </p:txBody>
      </p:sp>
      <p:sp>
        <p:nvSpPr>
          <p:cNvPr id="8" name="Prostokąt 7"/>
          <p:cNvSpPr/>
          <p:nvPr/>
        </p:nvSpPr>
        <p:spPr>
          <a:xfrm>
            <a:off x="539552" y="1196753"/>
            <a:ext cx="7776864" cy="677108"/>
          </a:xfrm>
          <a:prstGeom prst="rect">
            <a:avLst/>
          </a:prstGeom>
        </p:spPr>
        <p:txBody>
          <a:bodyPr wrap="square">
            <a:spAutoFit/>
          </a:bodyPr>
          <a:lstStyle/>
          <a:p>
            <a:pPr algn="ctr"/>
            <a:endParaRPr lang="pl-PL" sz="2000" b="1" u="sng" dirty="0" smtClean="0">
              <a:solidFill>
                <a:prstClr val="black"/>
              </a:solidFill>
              <a:latin typeface="+mn-lt"/>
            </a:endParaRPr>
          </a:p>
          <a:p>
            <a:pPr algn="ctr"/>
            <a:endParaRPr lang="pl-PL" b="1" dirty="0">
              <a:solidFill>
                <a:prstClr val="black"/>
              </a:solidFill>
            </a:endParaRPr>
          </a:p>
        </p:txBody>
      </p:sp>
    </p:spTree>
    <p:extLst>
      <p:ext uri="{BB962C8B-B14F-4D97-AF65-F5344CB8AC3E}">
        <p14:creationId xmlns:p14="http://schemas.microsoft.com/office/powerpoint/2010/main" xmlns="" val="1596858627"/>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5328592"/>
          </a:xfrm>
        </p:spPr>
        <p:txBody>
          <a:bodyPr/>
          <a:lstStyle/>
          <a:p>
            <a:pPr marL="0" indent="0" algn="just">
              <a:buNone/>
            </a:pPr>
            <a:r>
              <a:rPr lang="pl-PL" sz="1600" dirty="0" smtClean="0"/>
              <a:t>W skład </a:t>
            </a:r>
            <a:r>
              <a:rPr lang="pl-PL" sz="1600" b="1" dirty="0" smtClean="0"/>
              <a:t>Zachodniego Obszaru Interwencji </a:t>
            </a:r>
            <a:r>
              <a:rPr lang="pl-PL" sz="1600" dirty="0" smtClean="0"/>
              <a:t>wchodzą gminy: miejskie – Bolesławiec, Lubań, Świeradów-Zdrój, Zawidów, Zgorzelec; wiejskie – Bolesławiec, Gromadka, Lubań, Osiecznica, Platerówka, Siekierczyn, Sulików, Warta Bolesławiecka, Zagrodno, Zgorzelec, oraz miejsko-wiejskie – Bogatynia, Leśna, Lwówek Śląski, Nowogrodziec, Olszyna, Pieńsk, Węgliniec.</a:t>
            </a:r>
          </a:p>
          <a:p>
            <a:pPr marL="0" indent="0" algn="just">
              <a:buNone/>
            </a:pPr>
            <a:r>
              <a:rPr lang="pl-PL" sz="1600" dirty="0" smtClean="0"/>
              <a:t>W skład </a:t>
            </a:r>
            <a:r>
              <a:rPr lang="pl-PL" sz="1600" b="1" dirty="0" smtClean="0"/>
              <a:t>Legnicko-Głogowskiego Obszaru Interwencji </a:t>
            </a:r>
            <a:r>
              <a:rPr lang="pl-PL" sz="1600" dirty="0" smtClean="0"/>
              <a:t>wchodzą gminy: miejskie – Chojnów, Głogów, Jawor, Legnica, Lubin; wiejskie – Chojnów, Gaworzyce, Głogów, Grębocice, Jerzmanowa, Kotla, Krotoszyce, Kunice, Legnickie Pole, Lubin, Marciszów, Męcinka, Miłkowice, Mściwojów, Paszowice, Pęcław, Radwanice, Rudna, Ruja, Wądroże Wielkie, Złotoryja, Żukowice, oraz miejsko-wiejskie – Bolków, Chocianów, Polkowice, Prochowice, Przemków, Ścinawa.</a:t>
            </a:r>
          </a:p>
          <a:p>
            <a:pPr marL="0" indent="0" algn="just">
              <a:buNone/>
            </a:pPr>
            <a:r>
              <a:rPr lang="pl-PL" sz="1600" dirty="0" smtClean="0"/>
              <a:t>W skład </a:t>
            </a:r>
            <a:r>
              <a:rPr lang="pl-PL" sz="1600" b="1" dirty="0" smtClean="0"/>
              <a:t>Obszaru Interwencji Doliny Baryczy </a:t>
            </a:r>
            <a:r>
              <a:rPr lang="pl-PL" sz="1600" dirty="0" smtClean="0"/>
              <a:t>wchodzą gminy: wiejskie – Cieszków, Dobroszyce, Dziadowa Kłoda, Jemielno, Krośnice, Niechlów, Wińsko, Zawonia, oraz miejsko-wiejskie – Bierutów, Brzeg Dolny, Góra, Międzybórz, Milicz, Prusice, Syców, Twardogóra, Wąsosz, Wołów, Żmigród.</a:t>
            </a:r>
          </a:p>
          <a:p>
            <a:pPr marL="0" indent="0" algn="just">
              <a:buNone/>
            </a:pPr>
            <a:r>
              <a:rPr lang="pl-PL" sz="1600" dirty="0" smtClean="0"/>
              <a:t>W skład </a:t>
            </a:r>
            <a:r>
              <a:rPr lang="pl-PL" sz="1600" b="1" dirty="0" smtClean="0"/>
              <a:t>Obszaru Interwencji Równiny Wrocławskiej </a:t>
            </a:r>
            <a:r>
              <a:rPr lang="pl-PL" sz="1600" dirty="0" smtClean="0"/>
              <a:t>wchodzą gminy: miejskie – Oława; wiejskie – Borów, Domaniów, Jordanów Śląski, Kondratowice, Kostomłoty, Oława, Malczyce, Mietków, Przeworno, Udanin, oraz miejsko-wiejskie – Strzelin, Środa Śląska, Wiązów.</a:t>
            </a:r>
          </a:p>
          <a:p>
            <a:pPr marL="0" indent="0" algn="just">
              <a:buNone/>
            </a:pPr>
            <a:r>
              <a:rPr lang="pl-PL" sz="1600" dirty="0" smtClean="0"/>
              <a:t>W skład </a:t>
            </a:r>
            <a:r>
              <a:rPr lang="pl-PL" sz="1600" b="1" dirty="0" smtClean="0"/>
              <a:t>Obszaru Ziemia Dzierżoniowsko-Kłodzko-Ząbkowicka </a:t>
            </a:r>
            <a:r>
              <a:rPr lang="pl-PL" sz="1600" dirty="0" smtClean="0"/>
              <a:t>wchodzą gminy: miejskie –  Bielawa, Duszniki-Zdrój, Dzierżoniów, Kłodzko, Kudowa-Zdrój, Pieszyce, Piława Górna, Polanica-Zdrój; wiejskie – Ciepłowody, Dzierżoniów, Lewin Kłodzki, Łagiewniki, Kamieniec Ząbkowicki, Kłodzko, Stoszowice oraz miejsko-wiejskie – Bardo, Bystrzyca Kłodzka, Lądek-Zdrój, Międzylesie, Niemcza, Radków, Stronie Śląskie, Szczytna, Ząbkowice Śląskie, Ziębice, Złoty Stok.</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a:t>
            </a:fld>
            <a:endParaRPr lang="pl-PL" altLang="pl-PL"/>
          </a:p>
        </p:txBody>
      </p:sp>
    </p:spTree>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spcBef>
                <a:spcPct val="0"/>
              </a:spcBef>
              <a:buNone/>
            </a:pPr>
            <a:r>
              <a:rPr lang="pl-PL" sz="2000" dirty="0">
                <a:solidFill>
                  <a:prstClr val="black"/>
                </a:solidFill>
              </a:rPr>
              <a:t>W ramach RPO WD 2014-2020 rozróżnia się następujące wskaźniki:</a:t>
            </a:r>
          </a:p>
          <a:p>
            <a:pPr lvl="0">
              <a:spcBef>
                <a:spcPct val="0"/>
              </a:spcBef>
              <a:buFont typeface="Wingdings" panose="05000000000000000000" pitchFamily="2" charset="2"/>
              <a:buChar char="§"/>
            </a:pPr>
            <a:r>
              <a:rPr lang="pl-PL" sz="2000" dirty="0">
                <a:solidFill>
                  <a:prstClr val="black"/>
                </a:solidFill>
              </a:rPr>
              <a:t>obligatoryjne – wskaźniki ujęte w RPO WD 2014-2020, SZOOP RPO WD 2014-2020;</a:t>
            </a:r>
          </a:p>
          <a:p>
            <a:pPr lvl="0">
              <a:spcBef>
                <a:spcPct val="0"/>
              </a:spcBef>
              <a:buFont typeface="Wingdings" panose="05000000000000000000" pitchFamily="2" charset="2"/>
              <a:buChar char="§"/>
            </a:pPr>
            <a:r>
              <a:rPr lang="pl-PL" sz="2000" dirty="0">
                <a:solidFill>
                  <a:prstClr val="black"/>
                </a:solidFill>
              </a:rPr>
              <a:t>horyzontalne;</a:t>
            </a:r>
          </a:p>
          <a:p>
            <a:pPr lvl="0">
              <a:spcBef>
                <a:spcPct val="0"/>
              </a:spcBef>
              <a:buFont typeface="Wingdings" panose="05000000000000000000" pitchFamily="2" charset="2"/>
              <a:buChar char="§"/>
            </a:pPr>
            <a:r>
              <a:rPr lang="pl-PL" sz="2000" dirty="0">
                <a:solidFill>
                  <a:prstClr val="black"/>
                </a:solidFill>
              </a:rPr>
              <a:t>dodatkowe – wskaźniki projektowe.</a:t>
            </a:r>
          </a:p>
          <a:p>
            <a:pPr marL="285750" lvl="0" indent="-285750">
              <a:spcBef>
                <a:spcPct val="0"/>
              </a:spcBef>
              <a:buFont typeface="Arial" panose="020B0604020202020204" pitchFamily="34" charset="0"/>
              <a:buChar char="•"/>
            </a:pPr>
            <a:endParaRPr lang="pl-PL" sz="2000" dirty="0">
              <a:solidFill>
                <a:prstClr val="black"/>
              </a:solidFill>
            </a:endParaRPr>
          </a:p>
          <a:p>
            <a:pPr marL="0" lvl="0" indent="0" algn="just">
              <a:spcBef>
                <a:spcPct val="0"/>
              </a:spcBef>
              <a:spcAft>
                <a:spcPts val="1200"/>
              </a:spcAft>
              <a:buNone/>
            </a:pPr>
            <a:r>
              <a:rPr lang="pl-PL" sz="2000" dirty="0">
                <a:solidFill>
                  <a:prstClr val="black"/>
                </a:solidFill>
              </a:rPr>
              <a:t>Wnioskodawca ma obowiązek uwzględnić </a:t>
            </a:r>
            <a:r>
              <a:rPr lang="pl-PL" sz="2000" b="1" dirty="0">
                <a:solidFill>
                  <a:prstClr val="black"/>
                </a:solidFill>
              </a:rPr>
              <a:t>wszystkie adekwatne</a:t>
            </a:r>
            <a:r>
              <a:rPr lang="pl-PL" sz="2000" dirty="0">
                <a:solidFill>
                  <a:prstClr val="black"/>
                </a:solidFill>
              </a:rPr>
              <a:t> wskaźniki z listy wskaźników opisanych dla danego naboru, odpowiadające celowi projektu. </a:t>
            </a:r>
          </a:p>
          <a:p>
            <a:pPr marL="0" lvl="0" indent="0" algn="just">
              <a:spcBef>
                <a:spcPct val="0"/>
              </a:spcBef>
              <a:buNone/>
            </a:pPr>
            <a:r>
              <a:rPr lang="pl-PL" sz="2000" dirty="0">
                <a:solidFill>
                  <a:prstClr val="black"/>
                </a:solidFill>
              </a:rPr>
              <a:t>Dodatkowo w ramach wniosku o dofinansowanie Wnioskodawca może określić inne, dodatkowe wskaźniki </a:t>
            </a:r>
            <a:r>
              <a:rPr lang="pl-PL" sz="2000" b="1" dirty="0">
                <a:solidFill>
                  <a:prstClr val="black"/>
                </a:solidFill>
              </a:rPr>
              <a:t>specyficzne dla danego projektu</a:t>
            </a:r>
            <a:r>
              <a:rPr lang="pl-PL" sz="2000" dirty="0">
                <a:solidFill>
                  <a:prstClr val="black"/>
                </a:solidFill>
              </a:rPr>
              <a:t>, o ile będzie to niezbędne dla prawidłowej realizacji projektu (tzw. wskaźniki projektowe).</a:t>
            </a:r>
          </a:p>
          <a:p>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50</a:t>
            </a:fld>
            <a:endParaRPr lang="pl-PL" altLang="pl-PL"/>
          </a:p>
        </p:txBody>
      </p:sp>
    </p:spTree>
    <p:extLst>
      <p:ext uri="{BB962C8B-B14F-4D97-AF65-F5344CB8AC3E}">
        <p14:creationId xmlns:p14="http://schemas.microsoft.com/office/powerpoint/2010/main" xmlns="" val="3091830306"/>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1052736"/>
            <a:ext cx="8229600" cy="4525963"/>
          </a:xfrm>
        </p:spPr>
        <p:txBody>
          <a:bodyPr/>
          <a:lstStyle/>
          <a:p>
            <a:pPr marL="0" lvl="0" indent="0" algn="just">
              <a:spcBef>
                <a:spcPct val="0"/>
              </a:spcBef>
              <a:buNone/>
            </a:pPr>
            <a:endParaRPr lang="pl-PL" sz="2000" b="1" u="sng" dirty="0" smtClean="0">
              <a:solidFill>
                <a:prstClr val="black"/>
              </a:solidFill>
            </a:endParaRPr>
          </a:p>
          <a:p>
            <a:pPr marL="0" lvl="0" indent="0" algn="just">
              <a:spcBef>
                <a:spcPct val="0"/>
              </a:spcBef>
              <a:buNone/>
            </a:pPr>
            <a:r>
              <a:rPr lang="pl-PL" sz="2000" b="1" u="sng" dirty="0" smtClean="0">
                <a:solidFill>
                  <a:prstClr val="black"/>
                </a:solidFill>
              </a:rPr>
              <a:t>Wskaźniki </a:t>
            </a:r>
            <a:r>
              <a:rPr lang="pl-PL" sz="2000" b="1" u="sng" dirty="0">
                <a:solidFill>
                  <a:prstClr val="black"/>
                </a:solidFill>
              </a:rPr>
              <a:t>produktu</a:t>
            </a:r>
            <a:r>
              <a:rPr lang="pl-PL" sz="2000" b="1" dirty="0">
                <a:solidFill>
                  <a:prstClr val="black"/>
                </a:solidFill>
              </a:rPr>
              <a:t> </a:t>
            </a:r>
            <a:r>
              <a:rPr lang="pl-PL" sz="2000" dirty="0">
                <a:solidFill>
                  <a:prstClr val="black"/>
                </a:solidFill>
              </a:rPr>
              <a:t>są to wskaźniki powiązane bezpośrednio z wydatkami ponoszonymi w projekcie, mierzone konkretnymi wielkościami. Liczone są w jednostkach fizycznych lub monetarnych. Wybrane przez Wnioskodawcę wskaźniki muszą być adekwatne do zakresu projektu oraz mają być powiązane z </a:t>
            </a:r>
            <a:r>
              <a:rPr lang="pl-PL" sz="2000" dirty="0" smtClean="0">
                <a:solidFill>
                  <a:prstClr val="black"/>
                </a:solidFill>
              </a:rPr>
              <a:t>głównymi </a:t>
            </a:r>
            <a:r>
              <a:rPr lang="pl-PL" sz="2000" dirty="0">
                <a:solidFill>
                  <a:prstClr val="black"/>
                </a:solidFill>
              </a:rPr>
              <a:t>kategoriami wydatków w </a:t>
            </a:r>
            <a:r>
              <a:rPr lang="pl-PL" sz="2000" dirty="0" smtClean="0">
                <a:solidFill>
                  <a:prstClr val="black"/>
                </a:solidFill>
              </a:rPr>
              <a:t>projekcie.</a:t>
            </a:r>
          </a:p>
          <a:p>
            <a:pPr marL="0" lvl="0" indent="0" algn="just">
              <a:spcBef>
                <a:spcPct val="0"/>
              </a:spcBef>
              <a:buNone/>
            </a:pPr>
            <a:endParaRPr lang="pl-PL" sz="2000" b="1" u="sng" dirty="0">
              <a:solidFill>
                <a:prstClr val="black"/>
              </a:solidFill>
            </a:endParaRPr>
          </a:p>
          <a:p>
            <a:pPr marL="0" lvl="0" indent="0" algn="just">
              <a:spcBef>
                <a:spcPct val="0"/>
              </a:spcBef>
              <a:buNone/>
            </a:pPr>
            <a:r>
              <a:rPr lang="pl-PL" sz="2000" b="1" dirty="0" smtClean="0">
                <a:solidFill>
                  <a:prstClr val="black"/>
                </a:solidFill>
              </a:rPr>
              <a:t>Obligatoryjne </a:t>
            </a:r>
            <a:r>
              <a:rPr lang="pl-PL" sz="2000" b="1" dirty="0">
                <a:solidFill>
                  <a:prstClr val="black"/>
                </a:solidFill>
              </a:rPr>
              <a:t>wskaźniki produktu </a:t>
            </a:r>
            <a:r>
              <a:rPr lang="pl-PL" sz="2000" b="1" dirty="0" smtClean="0">
                <a:solidFill>
                  <a:prstClr val="black"/>
                </a:solidFill>
              </a:rPr>
              <a:t>– </a:t>
            </a:r>
            <a:r>
              <a:rPr lang="pl-PL" sz="2000" b="1" dirty="0">
                <a:solidFill>
                  <a:prstClr val="black"/>
                </a:solidFill>
              </a:rPr>
              <a:t>wskaźniki ujęte w RPO WD 2014-2020, SZOOP RPO WD 2014-2020:</a:t>
            </a:r>
          </a:p>
          <a:p>
            <a:pPr marL="0" lvl="0" indent="0" algn="just">
              <a:spcBef>
                <a:spcPct val="0"/>
              </a:spcBef>
              <a:buNone/>
            </a:pPr>
            <a:endParaRPr lang="pl-PL" sz="2000" dirty="0">
              <a:solidFill>
                <a:prstClr val="black"/>
              </a:solidFill>
            </a:endParaRPr>
          </a:p>
          <a:p>
            <a:pPr marL="457200" lvl="0" indent="-457200" algn="just">
              <a:spcBef>
                <a:spcPct val="0"/>
              </a:spcBef>
              <a:buAutoNum type="arabicParenR"/>
            </a:pPr>
            <a:r>
              <a:rPr lang="pl-PL" sz="2000" b="1" dirty="0" smtClean="0"/>
              <a:t>Liczba </a:t>
            </a:r>
            <a:r>
              <a:rPr lang="pl-PL" sz="2000" b="1" dirty="0"/>
              <a:t>wspartych obiektów, w których realizowane są usługi </a:t>
            </a:r>
            <a:r>
              <a:rPr lang="pl-PL" sz="2000" b="1" dirty="0" smtClean="0"/>
              <a:t>społeczne [szt.]</a:t>
            </a:r>
          </a:p>
          <a:p>
            <a:pPr marL="457200" lvl="0" indent="-457200" algn="just">
              <a:spcBef>
                <a:spcPct val="0"/>
              </a:spcBef>
              <a:buAutoNum type="arabicParenR"/>
            </a:pPr>
            <a:r>
              <a:rPr lang="pl-PL" sz="2000" b="1" dirty="0">
                <a:ea typeface="Calibri"/>
                <a:cs typeface="Times New Roman"/>
              </a:rPr>
              <a:t>Liczba przebudowanych obiektów, w których realizowane są usługi aktywizacji </a:t>
            </a:r>
            <a:r>
              <a:rPr lang="pl-PL" sz="2000" b="1" dirty="0" smtClean="0">
                <a:ea typeface="Calibri"/>
                <a:cs typeface="Times New Roman"/>
              </a:rPr>
              <a:t>społeczno-zawodowej [szt.]</a:t>
            </a:r>
            <a:endParaRPr lang="pl-PL" sz="2000" b="1" dirty="0">
              <a:solidFill>
                <a:prstClr val="black"/>
              </a:solidFill>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51</a:t>
            </a:fld>
            <a:endParaRPr lang="pl-PL" altLang="pl-PL"/>
          </a:p>
        </p:txBody>
      </p:sp>
    </p:spTree>
    <p:extLst>
      <p:ext uri="{BB962C8B-B14F-4D97-AF65-F5344CB8AC3E}">
        <p14:creationId xmlns:p14="http://schemas.microsoft.com/office/powerpoint/2010/main" xmlns="" val="1891207373"/>
      </p:ext>
    </p:extLst>
  </p:cSld>
  <p:clrMapOvr>
    <a:masterClrMapping/>
  </p:clrMapOvr>
  <p:transition spd="med">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1052736"/>
            <a:ext cx="8229600" cy="5328592"/>
          </a:xfrm>
        </p:spPr>
        <p:txBody>
          <a:bodyPr/>
          <a:lstStyle/>
          <a:p>
            <a:pPr marL="0" indent="0" algn="just">
              <a:spcBef>
                <a:spcPct val="0"/>
              </a:spcBef>
              <a:buNone/>
            </a:pPr>
            <a:endParaRPr lang="pl-PL" sz="2000" b="1" dirty="0" smtClean="0"/>
          </a:p>
          <a:p>
            <a:pPr marL="0" indent="0" algn="just">
              <a:spcBef>
                <a:spcPct val="0"/>
              </a:spcBef>
              <a:buNone/>
            </a:pPr>
            <a:r>
              <a:rPr lang="pl-PL" sz="2000" b="1" u="sng" dirty="0" smtClean="0"/>
              <a:t>Liczba </a:t>
            </a:r>
            <a:r>
              <a:rPr lang="pl-PL" sz="2000" b="1" u="sng" dirty="0"/>
              <a:t>wspartych obiektów, w których realizowane są usługi </a:t>
            </a:r>
            <a:r>
              <a:rPr lang="pl-PL" sz="2000" b="1" u="sng" dirty="0" smtClean="0"/>
              <a:t>społeczne [szt.]</a:t>
            </a:r>
          </a:p>
          <a:p>
            <a:pPr marL="0" indent="0" algn="just">
              <a:spcBef>
                <a:spcPts val="1000"/>
              </a:spcBef>
              <a:spcAft>
                <a:spcPts val="0"/>
              </a:spcAft>
              <a:buNone/>
            </a:pPr>
            <a:r>
              <a:rPr lang="pl-PL" sz="2000" b="1" dirty="0" smtClean="0"/>
              <a:t>Definicja: </a:t>
            </a:r>
            <a:r>
              <a:rPr lang="pl-PL" sz="2000" dirty="0">
                <a:ea typeface="Calibri"/>
                <a:cs typeface="Arial"/>
              </a:rPr>
              <a:t>Wskaźnik odnosi się do obiektów służących realizacji usług społecznych, w tym usług opiekuńczych i bytowych, w których wykonano roboty budowlane lub wyposażono w niezbędny sprzęt służący udzielaniu usług społecznych.</a:t>
            </a:r>
            <a:endParaRPr lang="pl-PL" sz="2000" dirty="0">
              <a:ea typeface="Times New Roman"/>
              <a:cs typeface="Times New Roman"/>
            </a:endParaRPr>
          </a:p>
          <a:p>
            <a:pPr marL="0" indent="0" algn="just">
              <a:spcBef>
                <a:spcPts val="1000"/>
              </a:spcBef>
              <a:spcAft>
                <a:spcPts val="0"/>
              </a:spcAft>
              <a:buNone/>
            </a:pPr>
            <a:r>
              <a:rPr lang="pl-PL" sz="2000" dirty="0" smtClean="0">
                <a:ea typeface="Calibri"/>
                <a:cs typeface="Arial"/>
              </a:rPr>
              <a:t>Roboty </a:t>
            </a:r>
            <a:r>
              <a:rPr lang="pl-PL" sz="2000" dirty="0">
                <a:ea typeface="Calibri"/>
                <a:cs typeface="Arial"/>
              </a:rPr>
              <a:t>budowlane rozumieć należy zgodnie z prawem budowlanym – jako budowę, a także prace polegające na przebudowie, remoncie.</a:t>
            </a:r>
            <a:endParaRPr lang="pl-PL" sz="2000" dirty="0">
              <a:ea typeface="Times New Roman"/>
              <a:cs typeface="Times New Roman"/>
            </a:endParaRPr>
          </a:p>
          <a:p>
            <a:pPr marL="0" indent="0" algn="just">
              <a:spcBef>
                <a:spcPts val="1000"/>
              </a:spcBef>
              <a:spcAft>
                <a:spcPts val="0"/>
              </a:spcAft>
              <a:buNone/>
            </a:pPr>
            <a:r>
              <a:rPr lang="pl-PL" sz="2000" dirty="0" smtClean="0">
                <a:ea typeface="Calibri"/>
                <a:cs typeface="Arial"/>
              </a:rPr>
              <a:t>Budowa </a:t>
            </a:r>
            <a:r>
              <a:rPr lang="pl-PL" sz="2000" dirty="0">
                <a:ea typeface="Calibri"/>
                <a:cs typeface="Arial"/>
              </a:rPr>
              <a:t>oznacza wykonanie obiektu budowlanego w określonym miejscu, a także odbudowę, rozbudowę, nadbudowę obiektu budowlanego.</a:t>
            </a:r>
            <a:endParaRPr lang="pl-PL" sz="2000" dirty="0">
              <a:ea typeface="Times New Roman"/>
              <a:cs typeface="Times New Roman"/>
            </a:endParaRPr>
          </a:p>
          <a:p>
            <a:pPr marL="0" indent="0" algn="just">
              <a:spcBef>
                <a:spcPts val="1000"/>
              </a:spcBef>
              <a:spcAft>
                <a:spcPts val="0"/>
              </a:spcAft>
              <a:buNone/>
            </a:pPr>
            <a:r>
              <a:rPr lang="pl-PL" sz="2000" dirty="0" smtClean="0">
                <a:ea typeface="Calibri"/>
                <a:cs typeface="Arial"/>
              </a:rPr>
              <a:t>We </a:t>
            </a:r>
            <a:r>
              <a:rPr lang="pl-PL" sz="2000" dirty="0">
                <a:ea typeface="Calibri"/>
                <a:cs typeface="Arial"/>
              </a:rPr>
              <a:t>wskaźniku należy również wykazać obiekty przebudowane, przez co należy rozumieć wykonywanie robót budowlanych, w wyniku których następuje zmiana parametrów użytkowych lub technicznych istniejącego obiektu budowlanego, z wyjątkiem charakterystycznych parametrów, jak: kubatura, powierzchnia zabudowy, wysokość, długość, szerokość bądź liczba kondygnacji. </a:t>
            </a:r>
            <a:endParaRPr lang="pl-PL" sz="2000" dirty="0">
              <a:ea typeface="Times New Roman"/>
              <a:cs typeface="Times New Roman"/>
            </a:endParaRPr>
          </a:p>
          <a:p>
            <a:pPr marL="0" indent="0" algn="just">
              <a:spcBef>
                <a:spcPts val="1000"/>
              </a:spcBef>
              <a:spcAft>
                <a:spcPts val="0"/>
              </a:spcAft>
              <a:buNone/>
            </a:pPr>
            <a:r>
              <a:rPr lang="pl-PL" sz="2000" dirty="0">
                <a:ea typeface="Calibri"/>
                <a:cs typeface="Arial"/>
              </a:rPr>
              <a:t> </a:t>
            </a:r>
            <a:endParaRPr lang="pl-PL" sz="2000" dirty="0">
              <a:ea typeface="Times New Roman"/>
              <a:cs typeface="Times New Roman"/>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52</a:t>
            </a:fld>
            <a:endParaRPr lang="pl-PL" altLang="pl-PL"/>
          </a:p>
        </p:txBody>
      </p:sp>
    </p:spTree>
    <p:extLst>
      <p:ext uri="{BB962C8B-B14F-4D97-AF65-F5344CB8AC3E}">
        <p14:creationId xmlns:p14="http://schemas.microsoft.com/office/powerpoint/2010/main" xmlns="" val="813770430"/>
      </p:ext>
    </p:extLst>
  </p:cSld>
  <p:clrMapOvr>
    <a:masterClrMapping/>
  </p:clrMapOvr>
  <p:transition spd="med">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1052736"/>
            <a:ext cx="8229600" cy="5616624"/>
          </a:xfrm>
        </p:spPr>
        <p:txBody>
          <a:bodyPr/>
          <a:lstStyle/>
          <a:p>
            <a:pPr marL="0" indent="0" algn="just">
              <a:spcBef>
                <a:spcPts val="1000"/>
              </a:spcBef>
              <a:spcAft>
                <a:spcPts val="0"/>
              </a:spcAft>
              <a:buNone/>
            </a:pPr>
            <a:r>
              <a:rPr lang="pl-PL" sz="2000" dirty="0" smtClean="0">
                <a:ea typeface="Calibri"/>
                <a:cs typeface="Arial"/>
              </a:rPr>
              <a:t>Remont </a:t>
            </a:r>
            <a:r>
              <a:rPr lang="pl-PL" sz="2000" dirty="0">
                <a:ea typeface="Calibri"/>
                <a:cs typeface="Arial"/>
              </a:rPr>
              <a:t>oznacza wykonywanie w istniejącym obiekcie budowlanym robót budowlanych polegających na odtworzeniu stanu pierwotnego, a niestanowiących bieżącej konserwacji, przy czym dopuszcza się stosowanie wyrobów budowlanych innych niż użyto w stanie pierwotnym.</a:t>
            </a:r>
            <a:endParaRPr lang="pl-PL" sz="2000" dirty="0">
              <a:ea typeface="Times New Roman"/>
              <a:cs typeface="Times New Roman"/>
            </a:endParaRPr>
          </a:p>
          <a:p>
            <a:pPr marL="0" indent="0" algn="just">
              <a:spcBef>
                <a:spcPts val="1000"/>
              </a:spcBef>
              <a:spcAft>
                <a:spcPts val="0"/>
              </a:spcAft>
              <a:buNone/>
            </a:pPr>
            <a:r>
              <a:rPr lang="pl-PL" sz="2000" dirty="0">
                <a:ea typeface="Calibri"/>
                <a:cs typeface="Arial"/>
              </a:rPr>
              <a:t> </a:t>
            </a:r>
            <a:r>
              <a:rPr lang="pl-PL" sz="2000" dirty="0" smtClean="0">
                <a:ea typeface="Calibri"/>
                <a:cs typeface="Arial"/>
              </a:rPr>
              <a:t>W </a:t>
            </a:r>
            <a:r>
              <a:rPr lang="pl-PL" sz="2000" dirty="0">
                <a:ea typeface="Calibri"/>
                <a:cs typeface="Arial"/>
              </a:rPr>
              <a:t>ramach wskaźnika należy wykazać:</a:t>
            </a:r>
            <a:endParaRPr lang="pl-PL" sz="2000" dirty="0">
              <a:ea typeface="Times New Roman"/>
              <a:cs typeface="Times New Roman"/>
            </a:endParaRPr>
          </a:p>
          <a:p>
            <a:pPr lvl="0" algn="just">
              <a:spcBef>
                <a:spcPts val="0"/>
              </a:spcBef>
              <a:spcAft>
                <a:spcPts val="0"/>
              </a:spcAft>
              <a:buFont typeface="Wingdings" panose="05000000000000000000" pitchFamily="2" charset="2"/>
              <a:buChar char="§"/>
            </a:pPr>
            <a:r>
              <a:rPr lang="pl-PL" sz="2000" dirty="0">
                <a:ea typeface="Calibri"/>
                <a:cs typeface="Arial"/>
              </a:rPr>
              <a:t>wyposażone obiekty;</a:t>
            </a:r>
            <a:endParaRPr lang="pl-PL" sz="2000" dirty="0">
              <a:ea typeface="Times New Roman"/>
              <a:cs typeface="Times New Roman"/>
            </a:endParaRPr>
          </a:p>
          <a:p>
            <a:pPr lvl="0" algn="just">
              <a:spcBef>
                <a:spcPts val="0"/>
              </a:spcBef>
              <a:spcAft>
                <a:spcPts val="0"/>
              </a:spcAft>
              <a:buFont typeface="Wingdings" panose="05000000000000000000" pitchFamily="2" charset="2"/>
              <a:buChar char="§"/>
            </a:pPr>
            <a:r>
              <a:rPr lang="pl-PL" sz="2000" dirty="0">
                <a:ea typeface="Calibri"/>
                <a:cs typeface="Arial"/>
              </a:rPr>
              <a:t>obiekty, w których wykonano roboty budowlane;</a:t>
            </a:r>
            <a:endParaRPr lang="pl-PL" sz="2000" dirty="0">
              <a:ea typeface="Times New Roman"/>
              <a:cs typeface="Times New Roman"/>
            </a:endParaRPr>
          </a:p>
          <a:p>
            <a:pPr lvl="0" algn="just">
              <a:spcBef>
                <a:spcPts val="0"/>
              </a:spcBef>
              <a:spcAft>
                <a:spcPts val="0"/>
              </a:spcAft>
              <a:buFont typeface="Wingdings" panose="05000000000000000000" pitchFamily="2" charset="2"/>
              <a:buChar char="§"/>
            </a:pPr>
            <a:r>
              <a:rPr lang="pl-PL" sz="2000" dirty="0">
                <a:ea typeface="Calibri"/>
                <a:cs typeface="Arial"/>
              </a:rPr>
              <a:t>doposażone obiekty, w których wykonano roboty budowlane</a:t>
            </a:r>
            <a:r>
              <a:rPr lang="pl-PL" sz="2000" dirty="0" smtClean="0">
                <a:ea typeface="Calibri"/>
                <a:cs typeface="Arial"/>
              </a:rPr>
              <a:t>.</a:t>
            </a:r>
          </a:p>
          <a:p>
            <a:pPr marL="0" indent="0" algn="just">
              <a:spcBef>
                <a:spcPts val="1000"/>
              </a:spcBef>
              <a:spcAft>
                <a:spcPts val="0"/>
              </a:spcAft>
              <a:buNone/>
            </a:pPr>
            <a:r>
              <a:rPr lang="pl-PL" sz="2000" dirty="0">
                <a:ea typeface="Calibri"/>
                <a:cs typeface="Arial"/>
              </a:rPr>
              <a:t> </a:t>
            </a:r>
            <a:r>
              <a:rPr lang="pl-PL" sz="2000" dirty="0" smtClean="0">
                <a:ea typeface="Calibri"/>
                <a:cs typeface="Arial"/>
              </a:rPr>
              <a:t>Zakres </a:t>
            </a:r>
            <a:r>
              <a:rPr lang="pl-PL" sz="2000" dirty="0">
                <a:ea typeface="Calibri"/>
                <a:cs typeface="Arial"/>
              </a:rPr>
              <a:t>wsparcia zgodnie z zapisami UP i linii demarkacyjnej dla PI 9.1.</a:t>
            </a:r>
            <a:endParaRPr lang="pl-PL" sz="2000" dirty="0">
              <a:ea typeface="Times New Roman"/>
              <a:cs typeface="Times New Roman"/>
            </a:endParaRPr>
          </a:p>
          <a:p>
            <a:pPr marL="0" indent="0" algn="just">
              <a:spcBef>
                <a:spcPts val="1000"/>
              </a:spcBef>
              <a:spcAft>
                <a:spcPts val="0"/>
              </a:spcAft>
              <a:buNone/>
            </a:pPr>
            <a:r>
              <a:rPr lang="pl-PL" sz="2000" dirty="0">
                <a:ea typeface="Calibri"/>
                <a:cs typeface="Arial"/>
              </a:rPr>
              <a:t> </a:t>
            </a:r>
            <a:r>
              <a:rPr lang="pl-PL" sz="2000" i="1" dirty="0" smtClean="0">
                <a:ea typeface="Calibri"/>
                <a:cs typeface="Arial"/>
              </a:rPr>
              <a:t>Usługi </a:t>
            </a:r>
            <a:r>
              <a:rPr lang="pl-PL" sz="2000" i="1" dirty="0">
                <a:ea typeface="Calibri"/>
                <a:cs typeface="Arial"/>
              </a:rPr>
              <a:t>społeczne świadczone w interesie ogólnym należy rozumieć zgodnie z definicją wskazaną w krajowych wytycznych w zakresie zasad realizacji przedsięwzięć w obszarze włączenia społecznego i zwalczania ubóstwa z wykorzystaniem środków Europejskiego Funduszu Europejskiego i Europejskiego Funduszu Rozwoju Regionalnego w perspektywie 2014-2020</a:t>
            </a:r>
            <a:r>
              <a:rPr lang="pl-PL" sz="2000" dirty="0">
                <a:ea typeface="Calibri"/>
                <a:cs typeface="Arial"/>
              </a:rPr>
              <a:t>.</a:t>
            </a:r>
            <a:r>
              <a:rPr lang="pl-PL" sz="2000" dirty="0"/>
              <a:t> </a:t>
            </a:r>
            <a:endParaRPr lang="pl-PL" sz="2000" dirty="0" smtClean="0"/>
          </a:p>
          <a:p>
            <a:pPr marL="0" indent="0" algn="just">
              <a:spcBef>
                <a:spcPts val="0"/>
              </a:spcBef>
              <a:spcAft>
                <a:spcPts val="0"/>
              </a:spcAft>
              <a:buNone/>
            </a:pPr>
            <a:endParaRPr lang="pl-PL" sz="2000" dirty="0">
              <a:ea typeface="Times New Roman"/>
              <a:cs typeface="Times New Roman"/>
            </a:endParaRPr>
          </a:p>
          <a:p>
            <a:pPr marL="0" indent="0" algn="just">
              <a:spcBef>
                <a:spcPts val="1000"/>
              </a:spcBef>
              <a:spcAft>
                <a:spcPts val="0"/>
              </a:spcAft>
              <a:buNone/>
            </a:pPr>
            <a:r>
              <a:rPr lang="pl-PL" sz="1600" dirty="0">
                <a:ea typeface="Times New Roman"/>
                <a:cs typeface="Times New Roman"/>
              </a:rPr>
              <a:t>P</a:t>
            </a:r>
            <a:r>
              <a:rPr lang="pl-PL" sz="1600" dirty="0" smtClean="0">
                <a:ea typeface="Times New Roman"/>
                <a:cs typeface="Times New Roman"/>
              </a:rPr>
              <a:t>od </a:t>
            </a:r>
            <a:r>
              <a:rPr lang="pl-PL" sz="1600" dirty="0">
                <a:ea typeface="Times New Roman"/>
                <a:cs typeface="Times New Roman"/>
              </a:rPr>
              <a:t>pojęciem rozbudowy  rozumie się sytuację, w której rozbudowywana część obiektu będzie funkcjonalnie i rzeczywiście połączona z istniejącą częścią obiektu</a:t>
            </a:r>
            <a:endParaRPr lang="pl-PL" sz="1600" dirty="0">
              <a:ea typeface="Times New Roman"/>
            </a:endParaRPr>
          </a:p>
          <a:p>
            <a:pPr marL="0" indent="0" algn="just">
              <a:spcBef>
                <a:spcPct val="0"/>
              </a:spcBef>
              <a:buNone/>
            </a:pPr>
            <a:endParaRPr lang="pl-PL" sz="2000" b="1" dirty="0"/>
          </a:p>
          <a:p>
            <a:pPr marL="0" indent="0" algn="just">
              <a:spcBef>
                <a:spcPts val="1000"/>
              </a:spcBef>
              <a:spcAft>
                <a:spcPts val="0"/>
              </a:spcAft>
              <a:buNone/>
            </a:pPr>
            <a:r>
              <a:rPr lang="pl-PL" sz="2000" dirty="0">
                <a:ea typeface="Calibri"/>
                <a:cs typeface="Arial"/>
              </a:rPr>
              <a:t> </a:t>
            </a:r>
            <a:endParaRPr lang="pl-PL" sz="2000" dirty="0">
              <a:ea typeface="Times New Roman"/>
              <a:cs typeface="Times New Roman"/>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53</a:t>
            </a:fld>
            <a:endParaRPr lang="pl-PL" altLang="pl-PL"/>
          </a:p>
        </p:txBody>
      </p:sp>
    </p:spTree>
    <p:extLst>
      <p:ext uri="{BB962C8B-B14F-4D97-AF65-F5344CB8AC3E}">
        <p14:creationId xmlns:p14="http://schemas.microsoft.com/office/powerpoint/2010/main" xmlns="" val="2665808773"/>
      </p:ext>
    </p:extLst>
  </p:cSld>
  <p:clrMapOvr>
    <a:masterClrMapping/>
  </p:clrMapOvr>
  <p:transition spd="med">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1124744"/>
            <a:ext cx="8229600" cy="5733256"/>
          </a:xfrm>
        </p:spPr>
        <p:txBody>
          <a:bodyPr/>
          <a:lstStyle/>
          <a:p>
            <a:pPr marL="0" lvl="0" indent="0" algn="just">
              <a:spcBef>
                <a:spcPct val="0"/>
              </a:spcBef>
              <a:buNone/>
            </a:pPr>
            <a:r>
              <a:rPr lang="pl-PL" sz="1900" b="1" u="sng" dirty="0" smtClean="0">
                <a:solidFill>
                  <a:prstClr val="black"/>
                </a:solidFill>
                <a:ea typeface="Calibri"/>
                <a:cs typeface="Times New Roman"/>
              </a:rPr>
              <a:t>Liczba przebudowanych obiektów, w których realizowane są usługi aktywizacji społeczno-zawodowej [szt.]:</a:t>
            </a:r>
            <a:endParaRPr lang="pl-PL" sz="1900" b="1" u="sng" dirty="0" smtClean="0">
              <a:solidFill>
                <a:prstClr val="black"/>
              </a:solidFill>
            </a:endParaRPr>
          </a:p>
          <a:p>
            <a:pPr marL="0" indent="0" algn="just">
              <a:spcAft>
                <a:spcPts val="0"/>
              </a:spcAft>
              <a:buNone/>
            </a:pPr>
            <a:r>
              <a:rPr lang="pl-PL" sz="1900" b="1" dirty="0" smtClean="0"/>
              <a:t>Definicja: </a:t>
            </a:r>
            <a:r>
              <a:rPr lang="pl-PL" sz="1900" dirty="0" smtClean="0">
                <a:ea typeface="Times New Roman"/>
                <a:cs typeface="TimesNewRoman,Bold"/>
              </a:rPr>
              <a:t>Wskaźnik odnosi się do obiektów służących realizacji usług aktywizacji społeczno-zawodowej, które zostały przebudowane lub rozbudowane w wyniku udzielonego wsparcia. </a:t>
            </a:r>
          </a:p>
          <a:p>
            <a:pPr marL="0" indent="0" algn="just">
              <a:spcAft>
                <a:spcPts val="0"/>
              </a:spcAft>
              <a:buNone/>
            </a:pPr>
            <a:r>
              <a:rPr lang="pl-PL" sz="1900" dirty="0" smtClean="0">
                <a:ea typeface="Times New Roman"/>
                <a:cs typeface="TimesNewRoman,Bold"/>
              </a:rPr>
              <a:t>Przez przebudowę należy rozumieć wykonywanie robót budowlanych, w wyniku których następuje zmiana parametrów użytkowych lub technicznych istniejącej infrastruktury, z wyjątkiem charakterystycznych parametrów, jak: kubatura, powierzchnia zabudowy, wysokość, długość, szerokość bądź liczba kondygnacji. </a:t>
            </a:r>
          </a:p>
          <a:p>
            <a:pPr marL="0" indent="0" algn="just">
              <a:spcAft>
                <a:spcPts val="0"/>
              </a:spcAft>
              <a:buNone/>
            </a:pPr>
            <a:r>
              <a:rPr lang="pl-PL" sz="1900" dirty="0" smtClean="0">
                <a:ea typeface="Times New Roman"/>
                <a:cs typeface="TimesNewRoman,Bold"/>
              </a:rPr>
              <a:t>Zakres wsparcia zgodnie z zapisami UP i linii demarkacyjnej dla PI 9.1.</a:t>
            </a:r>
          </a:p>
          <a:p>
            <a:pPr marL="0" indent="0" algn="just">
              <a:spcAft>
                <a:spcPts val="0"/>
              </a:spcAft>
              <a:buNone/>
            </a:pPr>
            <a:endParaRPr lang="pl-PL" sz="1900" dirty="0" smtClean="0">
              <a:ea typeface="Times New Roman"/>
              <a:cs typeface="TimesNewRoman,Bold"/>
            </a:endParaRPr>
          </a:p>
          <a:p>
            <a:pPr marL="0" indent="0">
              <a:buNone/>
            </a:pPr>
            <a:r>
              <a:rPr lang="pl-PL" sz="1900" i="1" dirty="0" smtClean="0">
                <a:ea typeface="Times New Roman"/>
                <a:cs typeface="Times New Roman"/>
              </a:rPr>
              <a:t>Przez aktywizację społeczno-zawodową należy rozumieć zestaw instrumentów o charakterze aktywizacyjnym, mających doprowadzić do przywrócenia osób wykluczonych na rynek pracy oraz do ich integracji ze społeczeństwem, poprzez przywrócenie im zdolności lub możliwości zatrudnienia, uzyskanie wsparcia dochodowego oraz wyeliminowanie przeszkód napotykanych przez osoby i rodziny w procesie dostępu do praw i usług społecznych, a przez to wspierających ich powrót do zatrudnienia lub innej pracy zarobkowej. </a:t>
            </a:r>
            <a:r>
              <a:rPr lang="pl-PL" sz="1900" dirty="0" smtClean="0">
                <a:ea typeface="Calibri"/>
                <a:cs typeface="Arial"/>
              </a:rPr>
              <a:t> </a:t>
            </a:r>
            <a:endParaRPr lang="pl-PL" sz="1900" dirty="0">
              <a:ea typeface="Times New Roman"/>
              <a:cs typeface="Times New Roman"/>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54</a:t>
            </a:fld>
            <a:endParaRPr lang="pl-PL" altLang="pl-PL"/>
          </a:p>
        </p:txBody>
      </p:sp>
    </p:spTree>
    <p:extLst>
      <p:ext uri="{BB962C8B-B14F-4D97-AF65-F5344CB8AC3E}">
        <p14:creationId xmlns:p14="http://schemas.microsoft.com/office/powerpoint/2010/main" xmlns="" val="1267995222"/>
      </p:ext>
    </p:extLst>
  </p:cSld>
  <p:clrMapOvr>
    <a:masterClrMapping/>
  </p:clrMapOvr>
  <p:transition spd="med">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a:solidFill>
                  <a:prstClr val="black"/>
                </a:solidFill>
              </a:rPr>
              <a:t>Załącznik nr 2 do Regulaminu </a:t>
            </a:r>
            <a:r>
              <a:rPr lang="pl-PL" sz="3200" b="1" i="1" dirty="0">
                <a:solidFill>
                  <a:prstClr val="black"/>
                </a:solidFill>
              </a:rPr>
              <a:t>Lista wskaźników</a:t>
            </a:r>
            <a:endParaRPr lang="pl-PL" dirty="0"/>
          </a:p>
        </p:txBody>
      </p:sp>
      <p:sp>
        <p:nvSpPr>
          <p:cNvPr id="3" name="Symbol zastępczy zawartości 2"/>
          <p:cNvSpPr>
            <a:spLocks noGrp="1"/>
          </p:cNvSpPr>
          <p:nvPr>
            <p:ph idx="1"/>
          </p:nvPr>
        </p:nvSpPr>
        <p:spPr/>
        <p:txBody>
          <a:bodyPr/>
          <a:lstStyle/>
          <a:p>
            <a:pPr marL="0" indent="0" algn="just">
              <a:buNone/>
            </a:pPr>
            <a:r>
              <a:rPr lang="pl-PL" sz="2000" b="1" u="sng" dirty="0"/>
              <a:t>Wskaźniki rezultatu bezpośredniego</a:t>
            </a:r>
            <a:r>
              <a:rPr lang="pl-PL" sz="2000" dirty="0"/>
              <a:t> są to wskaźniki odnoszące się do bezpośrednich efektów projektu, stanowią wynik realizacji projektu, ale mogą mieć na niego wpływ także inne zewnętrzne czynniki; niepowiązane bezpośrednio z wydatkami ponoszonymi w projekcie. Dostarczają informacji o zmianach jakie nastąpiły w wyniku realizacji projektu, w porównaniu z wielkością wyjściową (bazową). Są logicznie powiązane ze wskaźnikami produktu.  Muszą być adekwatne do celu projektu</a:t>
            </a:r>
            <a:r>
              <a:rPr lang="pl-PL" sz="2000" dirty="0" smtClean="0"/>
              <a:t>.</a:t>
            </a:r>
          </a:p>
          <a:p>
            <a:pPr marL="0" indent="0" algn="just">
              <a:buNone/>
            </a:pPr>
            <a:endParaRPr lang="pl-PL" sz="2000" dirty="0"/>
          </a:p>
          <a:p>
            <a:pPr marL="0" indent="0">
              <a:buNone/>
            </a:pPr>
            <a:r>
              <a:rPr lang="pl-PL" sz="2000" b="1" dirty="0"/>
              <a:t>W ramach Działania 6.1 w przypadku projektów typu D i E </a:t>
            </a:r>
            <a:r>
              <a:rPr lang="pl-PL" sz="2000" b="1" u="sng" dirty="0"/>
              <a:t>nie przewidziano wskaźników rezultatu bezpośredniego</a:t>
            </a:r>
            <a:r>
              <a:rPr lang="pl-PL" sz="2000" b="1" dirty="0"/>
              <a:t>.</a:t>
            </a:r>
            <a:endParaRPr lang="pl-PL" sz="2000" dirty="0"/>
          </a:p>
          <a:p>
            <a:pPr marL="0" indent="0">
              <a:buNone/>
            </a:pPr>
            <a:r>
              <a:rPr lang="pl-PL" sz="2000" b="1" dirty="0"/>
              <a:t>Jednakże wszyscy </a:t>
            </a:r>
            <a:r>
              <a:rPr lang="pl-PL" sz="2000" b="1" dirty="0" smtClean="0"/>
              <a:t>Wnioskodawcy </a:t>
            </a:r>
            <a:r>
              <a:rPr lang="pl-PL" sz="2000" b="1" dirty="0"/>
              <a:t>są zobligowani do określenia </a:t>
            </a:r>
            <a:r>
              <a:rPr lang="pl-PL" sz="2000" b="1" dirty="0" smtClean="0"/>
              <a:t>wskaźników </a:t>
            </a:r>
            <a:r>
              <a:rPr lang="pl-PL" sz="2000" b="1" dirty="0"/>
              <a:t>o charakterze rezultatu bezpośredniego – horyzontalnych, jeśli są adekwatne do celu </a:t>
            </a:r>
            <a:r>
              <a:rPr lang="pl-PL" sz="2000" b="1" dirty="0" smtClean="0"/>
              <a:t>projektu.</a:t>
            </a:r>
            <a:endParaRPr lang="pl-PL" sz="2000" dirty="0"/>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55</a:t>
            </a:fld>
            <a:endParaRPr lang="pl-PL" altLang="pl-PL"/>
          </a:p>
        </p:txBody>
      </p:sp>
    </p:spTree>
    <p:extLst>
      <p:ext uri="{BB962C8B-B14F-4D97-AF65-F5344CB8AC3E}">
        <p14:creationId xmlns:p14="http://schemas.microsoft.com/office/powerpoint/2010/main" xmlns="" val="67180540"/>
      </p:ext>
    </p:extLst>
  </p:cSld>
  <p:clrMapOvr>
    <a:masterClrMapping/>
  </p:clrMapOvr>
  <p:transition spd="med">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pPr lvl="0"/>
            <a:r>
              <a:rPr lang="pl-PL" sz="3200" b="1" dirty="0">
                <a:solidFill>
                  <a:prstClr val="black"/>
                </a:solidFill>
                <a:ea typeface="+mn-ea"/>
                <a:cs typeface="+mn-cs"/>
              </a:rPr>
              <a:t>Termin, miejsce i forma składania wniosków o </a:t>
            </a:r>
            <a:r>
              <a:rPr lang="pl-PL" sz="3200" b="1" dirty="0" smtClean="0">
                <a:solidFill>
                  <a:prstClr val="black"/>
                </a:solidFill>
                <a:ea typeface="+mn-ea"/>
                <a:cs typeface="+mn-cs"/>
              </a:rPr>
              <a:t>dofinansowanie</a:t>
            </a:r>
            <a:endParaRPr lang="pl-PL" sz="3200" b="1" dirty="0"/>
          </a:p>
        </p:txBody>
      </p:sp>
      <p:sp>
        <p:nvSpPr>
          <p:cNvPr id="4" name="Symbol zastępczy zawartości 3"/>
          <p:cNvSpPr>
            <a:spLocks noGrp="1"/>
          </p:cNvSpPr>
          <p:nvPr>
            <p:ph idx="1"/>
          </p:nvPr>
        </p:nvSpPr>
        <p:spPr>
          <a:xfrm>
            <a:off x="457200" y="1124744"/>
            <a:ext cx="8229600" cy="5544616"/>
          </a:xfrm>
        </p:spPr>
        <p:txBody>
          <a:bodyPr/>
          <a:lstStyle/>
          <a:p>
            <a:pPr marL="0" indent="0" algn="just">
              <a:spcBef>
                <a:spcPts val="500"/>
              </a:spcBef>
              <a:spcAft>
                <a:spcPts val="0"/>
              </a:spcAft>
              <a:buNone/>
            </a:pPr>
            <a:endParaRPr lang="pl-PL" sz="2000" kern="150" dirty="0" smtClean="0">
              <a:ea typeface="Times New Roman"/>
              <a:cs typeface="Arial"/>
            </a:endParaRPr>
          </a:p>
          <a:p>
            <a:pPr marL="0" indent="0" algn="just">
              <a:spcBef>
                <a:spcPts val="500"/>
              </a:spcBef>
              <a:spcAft>
                <a:spcPts val="0"/>
              </a:spcAft>
              <a:buNone/>
            </a:pPr>
            <a:r>
              <a:rPr lang="pl-PL" sz="2000" kern="150" dirty="0" smtClean="0">
                <a:ea typeface="Times New Roman"/>
                <a:cs typeface="Arial"/>
              </a:rPr>
              <a:t>Wnioskodawca </a:t>
            </a:r>
            <a:r>
              <a:rPr lang="pl-PL" sz="2000" kern="150" dirty="0">
                <a:ea typeface="Times New Roman"/>
                <a:cs typeface="Arial"/>
              </a:rPr>
              <a:t>wypełnia wniosek o dofinansowanie za pośrednictwem aplikacji – </a:t>
            </a:r>
            <a:r>
              <a:rPr lang="pl-PL" sz="2000" b="1" kern="150" dirty="0">
                <a:ea typeface="Times New Roman"/>
                <a:cs typeface="Arial"/>
              </a:rPr>
              <a:t>Generator wniosków o dofinansowanie EFRR </a:t>
            </a:r>
            <a:r>
              <a:rPr lang="pl-PL" sz="2000" kern="150" dirty="0">
                <a:ea typeface="Times New Roman"/>
                <a:cs typeface="Arial"/>
              </a:rPr>
              <a:t>– dostępny na stronie </a:t>
            </a:r>
            <a:r>
              <a:rPr lang="pl-PL" sz="2000" u="sng" dirty="0">
                <a:solidFill>
                  <a:prstClr val="black"/>
                </a:solidFill>
                <a:hlinkClick r:id="rId3"/>
              </a:rPr>
              <a:t>https</a:t>
            </a:r>
            <a:r>
              <a:rPr lang="pl-PL" sz="2000" u="sng" dirty="0" smtClean="0">
                <a:solidFill>
                  <a:prstClr val="black"/>
                </a:solidFill>
                <a:hlinkClick r:id="rId3"/>
              </a:rPr>
              <a:t>://</a:t>
            </a:r>
            <a:r>
              <a:rPr lang="pl-PL" sz="2000" kern="150" dirty="0" smtClean="0">
                <a:solidFill>
                  <a:srgbClr val="0000FF"/>
                </a:solidFill>
                <a:ea typeface="Times New Roman"/>
                <a:cs typeface="Arial"/>
                <a:hlinkClick r:id="rId4"/>
              </a:rPr>
              <a:t>snow-umwd.dolnyslask.pl</a:t>
            </a:r>
            <a:r>
              <a:rPr lang="pl-PL" sz="2000" kern="150" dirty="0" smtClean="0">
                <a:ea typeface="Times New Roman"/>
                <a:cs typeface="Arial"/>
              </a:rPr>
              <a:t> </a:t>
            </a:r>
            <a:r>
              <a:rPr lang="pl-PL" sz="2000" kern="150" dirty="0">
                <a:ea typeface="Times New Roman"/>
                <a:cs typeface="Arial"/>
              </a:rPr>
              <a:t>i przesyła do IOK w ramach niniejszego konkursu w terminie od godz. 8:00 dnia </a:t>
            </a:r>
            <a:r>
              <a:rPr lang="pl-PL" sz="2000" b="1" kern="150" dirty="0">
                <a:ea typeface="Times New Roman"/>
                <a:cs typeface="Arial"/>
              </a:rPr>
              <a:t>31 października 2016 r.</a:t>
            </a:r>
            <a:r>
              <a:rPr lang="pl-PL" sz="2000" kern="150" dirty="0">
                <a:ea typeface="Times New Roman"/>
                <a:cs typeface="Arial"/>
              </a:rPr>
              <a:t> do godz. 15:00 dnia </a:t>
            </a:r>
            <a:r>
              <a:rPr lang="pl-PL" sz="2000" b="1" kern="150" dirty="0">
                <a:ea typeface="Times New Roman"/>
                <a:cs typeface="Arial"/>
              </a:rPr>
              <a:t>17 stycznia 2017 r</a:t>
            </a:r>
            <a:r>
              <a:rPr lang="pl-PL" sz="2000" b="1" kern="150" dirty="0" smtClean="0">
                <a:ea typeface="Times New Roman"/>
                <a:cs typeface="Arial"/>
              </a:rPr>
              <a:t>.</a:t>
            </a:r>
          </a:p>
          <a:p>
            <a:pPr marL="0" indent="0" algn="just">
              <a:spcBef>
                <a:spcPts val="500"/>
              </a:spcBef>
              <a:spcAft>
                <a:spcPts val="0"/>
              </a:spcAft>
              <a:buNone/>
            </a:pPr>
            <a:endParaRPr lang="pl-PL" sz="2000" kern="150" dirty="0">
              <a:ea typeface="Times New Roman"/>
            </a:endParaRPr>
          </a:p>
          <a:p>
            <a:pPr marL="0" indent="0" algn="just">
              <a:spcBef>
                <a:spcPts val="500"/>
              </a:spcBef>
              <a:spcAft>
                <a:spcPts val="0"/>
              </a:spcAft>
              <a:buNone/>
            </a:pPr>
            <a:r>
              <a:rPr lang="pl-PL" sz="2000" kern="150" dirty="0" smtClean="0">
                <a:ea typeface="Times New Roman"/>
                <a:cs typeface="Arial"/>
              </a:rPr>
              <a:t>Ponadto </a:t>
            </a:r>
            <a:r>
              <a:rPr lang="pl-PL" sz="2000" kern="150" dirty="0">
                <a:ea typeface="Times New Roman"/>
                <a:cs typeface="Arial"/>
              </a:rPr>
              <a:t>w ww. terminie </a:t>
            </a:r>
            <a:r>
              <a:rPr lang="pl-PL" sz="2000" kern="150" dirty="0" smtClean="0">
                <a:ea typeface="Times New Roman"/>
                <a:cs typeface="Arial"/>
              </a:rPr>
              <a:t>do </a:t>
            </a:r>
            <a:r>
              <a:rPr lang="pl-PL" sz="2000" kern="150" dirty="0">
                <a:ea typeface="Times New Roman"/>
                <a:cs typeface="Arial"/>
              </a:rPr>
              <a:t>siedziby IOK należy dostarczyć jeden egzemplarz wydrukowanej z aplikacji Generator wniosków </a:t>
            </a:r>
            <a:r>
              <a:rPr lang="pl-PL" sz="2000" b="1" kern="150" dirty="0">
                <a:ea typeface="Times New Roman"/>
                <a:cs typeface="Arial"/>
              </a:rPr>
              <a:t>papierowej wersji wniosku</a:t>
            </a:r>
            <a:r>
              <a:rPr lang="pl-PL" sz="2000" kern="150" dirty="0">
                <a:ea typeface="Times New Roman"/>
                <a:cs typeface="Arial"/>
              </a:rPr>
              <a:t> </a:t>
            </a:r>
            <a:r>
              <a:rPr lang="pl-PL" sz="2000" b="1" kern="150" dirty="0">
                <a:ea typeface="Times New Roman"/>
                <a:cs typeface="Arial"/>
              </a:rPr>
              <a:t>o dofinansowanie</a:t>
            </a:r>
            <a:r>
              <a:rPr lang="pl-PL" sz="2000" kern="150" dirty="0">
                <a:ea typeface="Times New Roman"/>
                <a:cs typeface="Arial"/>
              </a:rPr>
              <a:t>, opatrzonej czytelnym podpisem/-</a:t>
            </a:r>
            <a:r>
              <a:rPr lang="pl-PL" sz="2000" kern="150" dirty="0" err="1">
                <a:ea typeface="Times New Roman"/>
                <a:cs typeface="Arial"/>
              </a:rPr>
              <a:t>ami</a:t>
            </a:r>
            <a:r>
              <a:rPr lang="pl-PL" sz="2000" kern="150" dirty="0">
                <a:ea typeface="Times New Roman"/>
                <a:cs typeface="Arial"/>
              </a:rPr>
              <a:t> lub parafą i z pieczęcią imienną osoby/-</a:t>
            </a:r>
            <a:r>
              <a:rPr lang="pl-PL" sz="2000" kern="150" dirty="0" err="1">
                <a:ea typeface="Times New Roman"/>
                <a:cs typeface="Arial"/>
              </a:rPr>
              <a:t>ób</a:t>
            </a:r>
            <a:r>
              <a:rPr lang="pl-PL" sz="2000" kern="150" dirty="0">
                <a:ea typeface="Times New Roman"/>
                <a:cs typeface="Arial"/>
              </a:rPr>
              <a:t> uprawnionej/-</a:t>
            </a:r>
            <a:r>
              <a:rPr lang="pl-PL" sz="2000" kern="150" dirty="0" err="1">
                <a:ea typeface="Times New Roman"/>
                <a:cs typeface="Arial"/>
              </a:rPr>
              <a:t>ych</a:t>
            </a:r>
            <a:r>
              <a:rPr lang="pl-PL" sz="2000" kern="150" dirty="0">
                <a:ea typeface="Times New Roman"/>
                <a:cs typeface="Arial"/>
              </a:rPr>
              <a:t> do reprezentowania Wnioskodawcy, wraz z podpisanymi załącznikami (za wyjątkiem wymaganej – w postaci arkuszy kalkulacyjnych w formacie Excel z aktywnymi formułami – analizy finansowej, którą należy przedłożyć na nośniku CD</a:t>
            </a:r>
            <a:r>
              <a:rPr lang="pl-PL" sz="2000" kern="150" dirty="0" smtClean="0">
                <a:ea typeface="Times New Roman"/>
                <a:cs typeface="Arial"/>
              </a:rPr>
              <a:t>).</a:t>
            </a:r>
          </a:p>
          <a:p>
            <a:pPr marL="0" indent="0" algn="just">
              <a:spcBef>
                <a:spcPts val="500"/>
              </a:spcBef>
              <a:spcAft>
                <a:spcPts val="0"/>
              </a:spcAft>
              <a:buNone/>
            </a:pPr>
            <a:endParaRPr lang="pl-PL" sz="1600" kern="150" dirty="0">
              <a:latin typeface="Times New Roman"/>
              <a:ea typeface="Times New Roman"/>
            </a:endParaRPr>
          </a:p>
          <a:p>
            <a:pPr marL="0" indent="0" algn="just">
              <a:buNone/>
            </a:pPr>
            <a:r>
              <a:rPr lang="pl-PL" sz="2000" b="1" dirty="0">
                <a:ea typeface="SimSun"/>
                <a:cs typeface="Arial"/>
              </a:rPr>
              <a:t>Za datę wpływu wniosku o dofinansowanie do IOK uznaje się datę wpływu wersji papierowej</a:t>
            </a:r>
            <a:r>
              <a:rPr lang="pl-PL" sz="2000" dirty="0">
                <a:ea typeface="SimSun"/>
                <a:cs typeface="Arial"/>
              </a:rPr>
              <a:t>.</a:t>
            </a:r>
            <a:endParaRPr lang="pl-PL" sz="2000"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56</a:t>
            </a:fld>
            <a:endParaRPr lang="pl-PL" altLang="pl-PL"/>
          </a:p>
        </p:txBody>
      </p:sp>
      <p:sp>
        <p:nvSpPr>
          <p:cNvPr id="10" name="Prostokąt 9"/>
          <p:cNvSpPr/>
          <p:nvPr/>
        </p:nvSpPr>
        <p:spPr>
          <a:xfrm>
            <a:off x="827584" y="1628800"/>
            <a:ext cx="7488832" cy="729430"/>
          </a:xfrm>
          <a:prstGeom prst="rect">
            <a:avLst/>
          </a:prstGeom>
        </p:spPr>
        <p:txBody>
          <a:bodyPr wrap="square">
            <a:spAutoFit/>
          </a:bodyPr>
          <a:lstStyle/>
          <a:p>
            <a:pPr algn="just">
              <a:spcBef>
                <a:spcPct val="30000"/>
              </a:spcBef>
              <a:defRPr/>
            </a:pPr>
            <a:endParaRPr lang="pl-PL" dirty="0" smtClean="0">
              <a:solidFill>
                <a:prstClr val="black"/>
              </a:solidFill>
            </a:endParaRPr>
          </a:p>
          <a:p>
            <a:pPr algn="just">
              <a:spcBef>
                <a:spcPct val="30000"/>
              </a:spcBef>
              <a:defRPr/>
            </a:pPr>
            <a:endParaRPr lang="pl-PL" dirty="0" smtClean="0">
              <a:solidFill>
                <a:prstClr val="black"/>
              </a:solidFill>
            </a:endParaRPr>
          </a:p>
        </p:txBody>
      </p:sp>
      <p:sp>
        <p:nvSpPr>
          <p:cNvPr id="3" name="Prostokąt 2"/>
          <p:cNvSpPr/>
          <p:nvPr/>
        </p:nvSpPr>
        <p:spPr>
          <a:xfrm>
            <a:off x="395536" y="1124744"/>
            <a:ext cx="7992888" cy="677108"/>
          </a:xfrm>
          <a:prstGeom prst="rect">
            <a:avLst/>
          </a:prstGeom>
        </p:spPr>
        <p:txBody>
          <a:bodyPr wrap="square">
            <a:spAutoFit/>
          </a:bodyPr>
          <a:lstStyle/>
          <a:p>
            <a:endParaRPr lang="pl-PL" b="1" u="sng" dirty="0" smtClean="0">
              <a:solidFill>
                <a:prstClr val="black"/>
              </a:solidFill>
              <a:latin typeface="+mj-lt"/>
            </a:endParaRPr>
          </a:p>
          <a:p>
            <a:endParaRPr lang="pl-PL" sz="2000" dirty="0" smtClean="0">
              <a:solidFill>
                <a:prstClr val="black"/>
              </a:solidFill>
              <a:latin typeface="+mn-lt"/>
            </a:endParaRPr>
          </a:p>
        </p:txBody>
      </p:sp>
    </p:spTree>
    <p:extLst>
      <p:ext uri="{BB962C8B-B14F-4D97-AF65-F5344CB8AC3E}">
        <p14:creationId xmlns:p14="http://schemas.microsoft.com/office/powerpoint/2010/main" xmlns="" val="825271794"/>
      </p:ext>
    </p:extLst>
  </p:cSld>
  <p:clrMapOvr>
    <a:masterClrMapping/>
  </p:clrMapOvr>
  <p:transition spd="med">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57</a:t>
            </a:fld>
            <a:endParaRPr lang="pl-PL" altLang="pl-PL"/>
          </a:p>
        </p:txBody>
      </p:sp>
      <p:sp>
        <p:nvSpPr>
          <p:cNvPr id="8" name="Text Box 3"/>
          <p:cNvSpPr txBox="1">
            <a:spLocks noChangeArrowheads="1"/>
          </p:cNvSpPr>
          <p:nvPr/>
        </p:nvSpPr>
        <p:spPr bwMode="auto">
          <a:xfrm>
            <a:off x="310850" y="980728"/>
            <a:ext cx="8280400" cy="686559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smtClean="0">
                <a:solidFill>
                  <a:srgbClr val="000000"/>
                </a:solidFill>
                <a:latin typeface="+mn-lt"/>
                <a:cs typeface="Arial" panose="020B0604020202020204" pitchFamily="34" charset="0"/>
              </a:rPr>
              <a:t>Urząd </a:t>
            </a:r>
            <a:r>
              <a:rPr lang="pl-PL" sz="2000" b="1" dirty="0">
                <a:solidFill>
                  <a:srgbClr val="000000"/>
                </a:solidFill>
                <a:latin typeface="+mn-lt"/>
                <a:cs typeface="Arial" panose="020B0604020202020204" pitchFamily="34" charset="0"/>
              </a:rPr>
              <a:t>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a:solidFill>
                  <a:srgbClr val="000000"/>
                </a:solidFill>
                <a:latin typeface="+mn-lt"/>
                <a:cs typeface="Arial" panose="020B0604020202020204" pitchFamily="34" charset="0"/>
              </a:rPr>
              <a:t>Departament </a:t>
            </a:r>
            <a:r>
              <a:rPr lang="pl-PL" sz="2000" b="1" dirty="0" smtClean="0">
                <a:solidFill>
                  <a:srgbClr val="000000"/>
                </a:solidFill>
                <a:latin typeface="+mn-lt"/>
                <a:cs typeface="Arial" panose="020B0604020202020204" pitchFamily="34" charset="0"/>
              </a:rPr>
              <a:t>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smtClean="0">
                <a:solidFill>
                  <a:srgbClr val="000000"/>
                </a:solidFill>
                <a:latin typeface="+mn-lt"/>
                <a:cs typeface="Arial" panose="020B0604020202020204" pitchFamily="34" charset="0"/>
              </a:rPr>
              <a:t>Wydział Zarządzania RPO</a:t>
            </a:r>
            <a:endParaRPr lang="pl-PL" sz="2000" b="1" dirty="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smtClean="0">
                <a:solidFill>
                  <a:prstClr val="black"/>
                </a:solidFill>
                <a:latin typeface="+mn-lt"/>
                <a:cs typeface="Arial" panose="020B0604020202020204" pitchFamily="34" charset="0"/>
                <a:hlinkClick r:id="rId3"/>
              </a:rPr>
              <a:t>www.rpo.dolnyslask.pl</a:t>
            </a:r>
            <a:r>
              <a:rPr lang="pl-PL" sz="2000" b="1" dirty="0" smtClean="0">
                <a:solidFill>
                  <a:prstClr val="black"/>
                </a:solidFill>
                <a:latin typeface="+mn-lt"/>
                <a:cs typeface="Arial" panose="020B0604020202020204" pitchFamily="34" charset="0"/>
              </a:rPr>
              <a:t>  </a:t>
            </a:r>
            <a:r>
              <a:rPr lang="pl-PL" sz="2000" dirty="0" smtClean="0">
                <a:solidFill>
                  <a:prstClr val="black"/>
                </a:solidFill>
                <a:latin typeface="+mn-lt"/>
                <a:cs typeface="Arial" panose="020B0604020202020204" pitchFamily="34" charset="0"/>
              </a:rPr>
              <a:t>     </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rgbClr val="000000"/>
              </a:solidFill>
              <a:latin typeface="+mn-lt"/>
              <a:cs typeface="Arial" panose="020B0604020202020204" pitchFamily="34" charset="0"/>
            </a:endParaRPr>
          </a:p>
          <a:p>
            <a:endParaRPr lang="pl-PL" sz="2000" b="1" dirty="0" smtClean="0">
              <a:solidFill>
                <a:prstClr val="black"/>
              </a:solidFill>
              <a:latin typeface="+mn-lt"/>
              <a:cs typeface="Arial" panose="020B0604020202020204" pitchFamily="34" charset="0"/>
            </a:endParaRPr>
          </a:p>
          <a:p>
            <a:pPr algn="ctr"/>
            <a:r>
              <a:rPr lang="pl-PL" sz="2000" dirty="0">
                <a:latin typeface="+mn-lt"/>
              </a:rPr>
              <a:t>Zapytania dotyczące naboru można przesyłać na adresy mailowe</a:t>
            </a:r>
            <a:r>
              <a:rPr lang="pl-PL" sz="2000" dirty="0" smtClean="0">
                <a:latin typeface="+mn-lt"/>
              </a:rPr>
              <a:t>:</a:t>
            </a:r>
          </a:p>
          <a:p>
            <a:pPr algn="ctr"/>
            <a:endParaRPr lang="pl-PL" sz="2000" dirty="0">
              <a:latin typeface="+mn-lt"/>
            </a:endParaRPr>
          </a:p>
          <a:p>
            <a:pPr algn="ctr"/>
            <a:r>
              <a:rPr lang="pl-PL" sz="2000" b="1" u="sng" dirty="0">
                <a:latin typeface="+mn-lt"/>
                <a:hlinkClick r:id="rId4"/>
              </a:rPr>
              <a:t>pife@dolnyslask.pl</a:t>
            </a:r>
            <a:endParaRPr lang="pl-PL" sz="2000" b="1" dirty="0">
              <a:latin typeface="+mn-lt"/>
            </a:endParaRPr>
          </a:p>
          <a:p>
            <a:pPr algn="ctr"/>
            <a:r>
              <a:rPr lang="pl-PL" sz="2000" b="1" u="sng" dirty="0">
                <a:latin typeface="+mn-lt"/>
                <a:hlinkClick r:id="rId5"/>
              </a:rPr>
              <a:t>pife.jeleniagora@dolnyslask.pl</a:t>
            </a:r>
            <a:endParaRPr lang="pl-PL" sz="2000" b="1" dirty="0">
              <a:latin typeface="+mn-lt"/>
            </a:endParaRPr>
          </a:p>
          <a:p>
            <a:pPr algn="ctr"/>
            <a:r>
              <a:rPr lang="pl-PL" sz="2000" b="1" u="sng" dirty="0">
                <a:latin typeface="+mn-lt"/>
                <a:hlinkClick r:id="rId6"/>
              </a:rPr>
              <a:t>pife.legnica@dolnyslask.pl</a:t>
            </a:r>
            <a:endParaRPr lang="pl-PL" sz="2000" b="1" dirty="0">
              <a:latin typeface="+mn-lt"/>
            </a:endParaRPr>
          </a:p>
          <a:p>
            <a:pPr algn="ctr"/>
            <a:r>
              <a:rPr lang="pl-PL" sz="2000" b="1" u="sng" dirty="0" smtClean="0">
                <a:latin typeface="+mn-lt"/>
                <a:hlinkClick r:id="rId7"/>
              </a:rPr>
              <a:t>pife.walbrzych@dolnyslask.pl</a:t>
            </a:r>
            <a:endParaRPr lang="pl-PL" sz="2000" b="1" dirty="0">
              <a:latin typeface="+mn-lt"/>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i="1" dirty="0" smtClean="0">
              <a:solidFill>
                <a:srgbClr val="000000"/>
              </a:solidFill>
              <a:latin typeface="+mn-lt"/>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i="1" dirty="0" smtClean="0">
                <a:solidFill>
                  <a:srgbClr val="000000"/>
                </a:solidFill>
                <a:latin typeface="+mn-lt"/>
                <a:cs typeface="Arial" panose="020B0604020202020204" pitchFamily="34" charset="0"/>
              </a:rPr>
              <a:t> </a:t>
            </a:r>
            <a:endParaRPr lang="pl-PL" sz="2000" i="1" dirty="0">
              <a:solidFill>
                <a:srgbClr val="000000"/>
              </a:solidFill>
              <a:latin typeface="+mn-lt"/>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rgbClr val="000000"/>
              </a:solidFill>
              <a:latin typeface="+mn-lt"/>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rgbClr val="000000"/>
              </a:solidFill>
              <a:latin typeface="+mn-lt"/>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dirty="0">
                <a:solidFill>
                  <a:srgbClr val="000000"/>
                </a:solidFill>
                <a:latin typeface="+mn-lt"/>
                <a:cs typeface="Arial" panose="020B0604020202020204" pitchFamily="34" charset="0"/>
              </a:rPr>
              <a:t/>
            </a:r>
            <a:br>
              <a:rPr lang="pl-PL" sz="2000" dirty="0">
                <a:solidFill>
                  <a:srgbClr val="000000"/>
                </a:solidFill>
                <a:latin typeface="+mn-lt"/>
                <a:cs typeface="Arial" panose="020B0604020202020204" pitchFamily="34" charset="0"/>
              </a:rPr>
            </a:br>
            <a:endParaRPr lang="pl-PL" sz="2000"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xmlns="" val="1824395626"/>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5472608"/>
          </a:xfrm>
        </p:spPr>
        <p:txBody>
          <a:bodyPr/>
          <a:lstStyle/>
          <a:p>
            <a:pPr marL="0" indent="0" algn="just">
              <a:buNone/>
            </a:pPr>
            <a:r>
              <a:rPr lang="pl-PL" sz="2000" dirty="0" smtClean="0"/>
              <a:t>Dla konkursu ogłaszanego w ramach </a:t>
            </a:r>
            <a:r>
              <a:rPr lang="pl-PL" sz="2000" b="1" dirty="0" smtClean="0"/>
              <a:t>Poddziałania 6.1.1 Inwestycje w infrastrukturę społeczną – konkursy horyzontalne – nabór na OSI</a:t>
            </a:r>
            <a:r>
              <a:rPr lang="pl-PL" sz="2000" dirty="0" smtClean="0"/>
              <a:t> (RPDS.06.01.01-IZ.00-02-163/16) alokacja w wysokości </a:t>
            </a:r>
            <a:r>
              <a:rPr lang="pl-PL" sz="2000" b="1" dirty="0" smtClean="0"/>
              <a:t>3 826 894 euro</a:t>
            </a:r>
            <a:r>
              <a:rPr lang="pl-PL" sz="2000" dirty="0" smtClean="0"/>
              <a:t>*</a:t>
            </a:r>
            <a:r>
              <a:rPr lang="pl-PL" sz="2000" b="1" dirty="0" smtClean="0"/>
              <a:t> </a:t>
            </a:r>
            <a:r>
              <a:rPr lang="pl-PL" sz="2000" dirty="0" smtClean="0"/>
              <a:t>została podzielona na 5 OSI:</a:t>
            </a:r>
          </a:p>
          <a:p>
            <a:pPr lvl="0"/>
            <a:r>
              <a:rPr lang="pl-PL" sz="2000" b="1" dirty="0" smtClean="0"/>
              <a:t>Zachodni Obszar Interwencji</a:t>
            </a:r>
            <a:r>
              <a:rPr lang="pl-PL" sz="2000" dirty="0" smtClean="0"/>
              <a:t> (ZOI) wynosi </a:t>
            </a:r>
            <a:r>
              <a:rPr lang="pl-PL" sz="2000" b="1" dirty="0" smtClean="0"/>
              <a:t>737 830 euro</a:t>
            </a:r>
            <a:r>
              <a:rPr lang="pl-PL" sz="2000" dirty="0" smtClean="0"/>
              <a:t>, tj. </a:t>
            </a:r>
            <a:r>
              <a:rPr lang="pl-PL" sz="2000" b="1" dirty="0" smtClean="0"/>
              <a:t>3 204 838 zł</a:t>
            </a:r>
            <a:r>
              <a:rPr lang="pl-PL" sz="2000" dirty="0" smtClean="0"/>
              <a:t>;</a:t>
            </a:r>
          </a:p>
          <a:p>
            <a:pPr lvl="0"/>
            <a:r>
              <a:rPr lang="pl-PL" sz="2000" b="1" dirty="0" smtClean="0"/>
              <a:t>Legnicko-Głogowski Obszar Interwencji</a:t>
            </a:r>
            <a:r>
              <a:rPr lang="pl-PL" sz="2000" dirty="0" smtClean="0"/>
              <a:t> (LGOI) wynosi – </a:t>
            </a:r>
            <a:r>
              <a:rPr lang="pl-PL" sz="2000" b="1" dirty="0" smtClean="0"/>
              <a:t>1 128 787 euro</a:t>
            </a:r>
            <a:r>
              <a:rPr lang="pl-PL" sz="2000" dirty="0" smtClean="0"/>
              <a:t>, tj. </a:t>
            </a:r>
            <a:r>
              <a:rPr lang="pl-PL" sz="2000" b="1" dirty="0" smtClean="0"/>
              <a:t>4 902 999 zł</a:t>
            </a:r>
            <a:r>
              <a:rPr lang="pl-PL" sz="2000" dirty="0" smtClean="0"/>
              <a:t>;</a:t>
            </a:r>
          </a:p>
          <a:p>
            <a:pPr lvl="0"/>
            <a:r>
              <a:rPr lang="pl-PL" sz="2000" b="1" dirty="0" smtClean="0"/>
              <a:t>Obszar Interwencji Doliny Baryczy</a:t>
            </a:r>
            <a:r>
              <a:rPr lang="pl-PL" sz="2000" dirty="0" smtClean="0"/>
              <a:t> (OIDB) wynosi </a:t>
            </a:r>
            <a:r>
              <a:rPr lang="pl-PL" sz="2000" b="1" dirty="0" smtClean="0"/>
              <a:t>649 741 euro</a:t>
            </a:r>
            <a:r>
              <a:rPr lang="pl-PL" sz="2000" dirty="0" smtClean="0"/>
              <a:t>, tj. </a:t>
            </a:r>
            <a:r>
              <a:rPr lang="pl-PL" sz="2000" b="1" dirty="0" smtClean="0"/>
              <a:t>2 822 215 zł</a:t>
            </a:r>
            <a:r>
              <a:rPr lang="pl-PL" sz="2000" dirty="0" smtClean="0"/>
              <a:t>;</a:t>
            </a:r>
          </a:p>
          <a:p>
            <a:pPr lvl="0"/>
            <a:r>
              <a:rPr lang="pl-PL" sz="2000" b="1" dirty="0" smtClean="0"/>
              <a:t>Obszar Interwencji Równiny Wrocławskiej</a:t>
            </a:r>
            <a:r>
              <a:rPr lang="pl-PL" sz="2000" dirty="0" smtClean="0"/>
              <a:t> (OIRW) wynosi – </a:t>
            </a:r>
            <a:r>
              <a:rPr lang="pl-PL" sz="2000" b="1" dirty="0" smtClean="0"/>
              <a:t>458 921</a:t>
            </a:r>
            <a:r>
              <a:rPr lang="pl-PL" sz="2000" dirty="0" smtClean="0"/>
              <a:t> </a:t>
            </a:r>
            <a:r>
              <a:rPr lang="pl-PL" sz="2000" b="1" dirty="0" smtClean="0"/>
              <a:t>euro</a:t>
            </a:r>
            <a:r>
              <a:rPr lang="pl-PL" sz="2000" dirty="0" smtClean="0"/>
              <a:t>, tj. </a:t>
            </a:r>
            <a:r>
              <a:rPr lang="pl-PL" sz="2000" b="1" dirty="0" smtClean="0"/>
              <a:t>1 993 369 zł</a:t>
            </a:r>
            <a:r>
              <a:rPr lang="pl-PL" sz="2000" dirty="0" smtClean="0"/>
              <a:t>;</a:t>
            </a:r>
          </a:p>
          <a:p>
            <a:pPr lvl="0"/>
            <a:r>
              <a:rPr lang="pl-PL" sz="2000" b="1" dirty="0" smtClean="0"/>
              <a:t>Obszar Ziemia </a:t>
            </a:r>
            <a:r>
              <a:rPr lang="pl-PL" sz="2000" b="1" dirty="0" err="1" smtClean="0"/>
              <a:t>Dzierżoniowsko-Kłodzko-Ząbkowicka</a:t>
            </a:r>
            <a:r>
              <a:rPr lang="pl-PL" sz="2000" dirty="0" smtClean="0"/>
              <a:t> (ZKD) wynosi – </a:t>
            </a:r>
            <a:r>
              <a:rPr lang="pl-PL" sz="2000" b="1" dirty="0" smtClean="0"/>
              <a:t>851 615 euro</a:t>
            </a:r>
            <a:r>
              <a:rPr lang="pl-PL" sz="2000" dirty="0" smtClean="0"/>
              <a:t>, tj. </a:t>
            </a:r>
            <a:r>
              <a:rPr lang="pl-PL" sz="2000" b="1" dirty="0" smtClean="0"/>
              <a:t>3 699 075 zł</a:t>
            </a:r>
            <a:r>
              <a:rPr lang="pl-PL" sz="2000" dirty="0" smtClean="0"/>
              <a:t>.</a:t>
            </a:r>
          </a:p>
          <a:p>
            <a:pPr lvl="0"/>
            <a:endParaRPr lang="pl-PL" sz="2000" dirty="0" smtClean="0"/>
          </a:p>
          <a:p>
            <a:pPr marL="0" indent="0" algn="just">
              <a:buNone/>
            </a:pPr>
            <a:r>
              <a:rPr lang="pl-PL" sz="1400" dirty="0" smtClean="0"/>
              <a:t>*Alokacja </a:t>
            </a:r>
            <a:r>
              <a:rPr lang="pl-PL" sz="1400" dirty="0"/>
              <a:t>przeliczona po kursie Europejskiego Banku Centralnego (EBC) obowiązującym we wrześniu 2016 r. </a:t>
            </a:r>
            <a:r>
              <a:rPr lang="pl-PL" sz="1400" dirty="0" smtClean="0"/>
              <a:t> </a:t>
            </a:r>
            <a:r>
              <a:rPr lang="pl-PL" sz="1400" dirty="0"/>
              <a:t>– 1 euro = 4,3436 </a:t>
            </a:r>
            <a:r>
              <a:rPr lang="pl-PL" sz="1400" dirty="0" smtClean="0"/>
              <a:t>zł. Ze </a:t>
            </a:r>
            <a:r>
              <a:rPr lang="pl-PL" sz="1400" dirty="0"/>
              <a:t>względu na kurs euro limit dostępnych środków może ulec zmianie. Z tego powodu dokładna kwota dofinansowania zostanie określona na etapie zatwierdzania Listy ocenionych projektów.</a:t>
            </a:r>
          </a:p>
          <a:p>
            <a:pPr>
              <a:buNone/>
            </a:pPr>
            <a:endParaRPr lang="pl-PL" sz="14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a:t>
            </a:fld>
            <a:endParaRPr lang="pl-PL" altLang="pl-PL"/>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2736"/>
            <a:ext cx="8229600" cy="5717232"/>
          </a:xfrm>
        </p:spPr>
        <p:txBody>
          <a:bodyPr/>
          <a:lstStyle/>
          <a:p>
            <a:pPr marL="457200" indent="-457200" algn="ctr">
              <a:spcBef>
                <a:spcPts val="600"/>
              </a:spcBef>
              <a:spcAft>
                <a:spcPts val="600"/>
              </a:spcAft>
              <a:buNone/>
            </a:pPr>
            <a:endParaRPr lang="pl-PL" sz="2000" b="1" dirty="0" smtClean="0"/>
          </a:p>
          <a:p>
            <a:pPr marL="457200" indent="-457200" algn="ctr">
              <a:spcBef>
                <a:spcPts val="600"/>
              </a:spcBef>
              <a:spcAft>
                <a:spcPts val="600"/>
              </a:spcAft>
              <a:buNone/>
            </a:pPr>
            <a:r>
              <a:rPr lang="pl-PL" sz="2000" b="1" dirty="0" smtClean="0"/>
              <a:t>Nabór w trybie konkursowym z dnia 30 września 2016 r.:</a:t>
            </a:r>
          </a:p>
          <a:p>
            <a:pPr marL="457200" indent="-457200" algn="just">
              <a:spcBef>
                <a:spcPts val="600"/>
              </a:spcBef>
              <a:spcAft>
                <a:spcPts val="600"/>
              </a:spcAft>
              <a:buFont typeface="+mj-lt"/>
              <a:buAutoNum type="arabicParenR" startAt="2"/>
            </a:pPr>
            <a:r>
              <a:rPr lang="pl-PL" sz="2000" b="1" dirty="0" smtClean="0"/>
              <a:t>Dla Poddziałanie </a:t>
            </a:r>
            <a:r>
              <a:rPr lang="pl-PL" sz="2000" b="1" dirty="0"/>
              <a:t>6.1.2 Inwestycje w infrastrukturę społeczną – ZIT WROF </a:t>
            </a:r>
            <a:endParaRPr lang="pl-PL" sz="2000" b="1" dirty="0" smtClean="0"/>
          </a:p>
          <a:p>
            <a:pPr marL="450850" indent="-450850" algn="just">
              <a:spcBef>
                <a:spcPts val="600"/>
              </a:spcBef>
              <a:spcAft>
                <a:spcPts val="0"/>
              </a:spcAft>
              <a:buNone/>
            </a:pPr>
            <a:r>
              <a:rPr lang="pl-PL" sz="2000" b="1" dirty="0"/>
              <a:t>	</a:t>
            </a:r>
            <a:r>
              <a:rPr lang="pl-PL" sz="2000" dirty="0" smtClean="0"/>
              <a:t>ogłoszony został przez IOK (Instytucję Organizującą Konkurs)* –  </a:t>
            </a:r>
            <a:r>
              <a:rPr lang="pl-PL" sz="2000" b="1" dirty="0" smtClean="0"/>
              <a:t>Instytucję Zarządzającą </a:t>
            </a:r>
            <a:r>
              <a:rPr lang="pl-PL" sz="2000" dirty="0" smtClean="0"/>
              <a:t>RPO WD 2014-2020</a:t>
            </a:r>
            <a:r>
              <a:rPr lang="pl-PL" sz="2000" b="1" dirty="0" smtClean="0"/>
              <a:t> (Zarząd Województwa Dolnośląskiego) </a:t>
            </a:r>
            <a:r>
              <a:rPr lang="pl-PL" sz="2000" dirty="0" smtClean="0"/>
              <a:t>i</a:t>
            </a:r>
            <a:r>
              <a:rPr lang="pl-PL" sz="2000" b="1" dirty="0" smtClean="0"/>
              <a:t> Gminę Wrocław</a:t>
            </a:r>
            <a:r>
              <a:rPr lang="pl-PL" sz="2000" dirty="0" smtClean="0"/>
              <a:t> pełniącą funkcję </a:t>
            </a:r>
            <a:r>
              <a:rPr lang="pl-PL" sz="2000" b="1" dirty="0" smtClean="0"/>
              <a:t>Instytucji Pośredniczącej</a:t>
            </a:r>
            <a:r>
              <a:rPr lang="pl-PL" sz="2000" dirty="0" smtClean="0"/>
              <a:t> RPO WD 2014-2020 w ramach instrumentu </a:t>
            </a:r>
            <a:r>
              <a:rPr lang="pl-PL" sz="2000" b="1" dirty="0" smtClean="0"/>
              <a:t>Zintegrowane Inwestycje Terytorialne Wrocławskiego Obszaru Funkcjonalnego (ZIT WrOF)</a:t>
            </a:r>
          </a:p>
          <a:p>
            <a:pPr marL="450850" indent="-450850" algn="just">
              <a:spcBef>
                <a:spcPts val="600"/>
              </a:spcBef>
              <a:spcAft>
                <a:spcPts val="0"/>
              </a:spcAft>
              <a:buNone/>
            </a:pPr>
            <a:endParaRPr lang="pl-PL" sz="2000" b="1" dirty="0" smtClean="0"/>
          </a:p>
          <a:p>
            <a:pPr marL="450850" indent="-450850" algn="just">
              <a:spcBef>
                <a:spcPts val="600"/>
              </a:spcBef>
              <a:spcAft>
                <a:spcPts val="600"/>
              </a:spcAft>
              <a:buNone/>
            </a:pPr>
            <a:r>
              <a:rPr lang="pl-PL" sz="2000" b="1" dirty="0" smtClean="0"/>
              <a:t>	Nr naboru: RPDS.06.01.02-IZ.00-02-164/16</a:t>
            </a:r>
          </a:p>
          <a:p>
            <a:pPr marL="450850" indent="0" algn="just">
              <a:spcBef>
                <a:spcPts val="600"/>
              </a:spcBef>
              <a:spcAft>
                <a:spcPts val="600"/>
              </a:spcAft>
              <a:buNone/>
            </a:pPr>
            <a:endParaRPr lang="pl-PL" sz="2000" b="1" dirty="0" smtClean="0"/>
          </a:p>
          <a:p>
            <a:pPr marL="450850" lvl="0" indent="0">
              <a:spcBef>
                <a:spcPts val="600"/>
              </a:spcBef>
              <a:spcAft>
                <a:spcPts val="600"/>
              </a:spcAft>
              <a:buNone/>
              <a:tabLst>
                <a:tab pos="0" algn="l"/>
              </a:tabLst>
            </a:pPr>
            <a:r>
              <a:rPr lang="pl-PL" sz="1600" b="1" dirty="0" smtClean="0">
                <a:solidFill>
                  <a:prstClr val="black"/>
                </a:solidFill>
              </a:rPr>
              <a:t>*</a:t>
            </a:r>
            <a:r>
              <a:rPr lang="pl-PL" sz="1600" dirty="0" smtClean="0">
                <a:solidFill>
                  <a:prstClr val="black"/>
                </a:solidFill>
              </a:rPr>
              <a:t> Instytucja Pośrednicząca RPO WD pełni wspólnie z Instytucją Zarządzającą RPO WD funkcję Instytucji Organizującej Konkurs </a:t>
            </a:r>
            <a:endParaRPr lang="pl-PL" sz="2000" b="1" dirty="0" smtClean="0"/>
          </a:p>
          <a:p>
            <a:pPr marL="457200" indent="-457200" algn="just">
              <a:spcBef>
                <a:spcPts val="600"/>
              </a:spcBef>
              <a:spcAft>
                <a:spcPts val="600"/>
              </a:spcAft>
              <a:buNone/>
            </a:pPr>
            <a:endParaRPr lang="pl-PL" sz="2000" b="1" dirty="0" smtClean="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a:t>
            </a:fld>
            <a:endParaRPr lang="pl-PL" altLang="pl-PL" dirty="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688632"/>
          </a:xfrm>
        </p:spPr>
        <p:txBody>
          <a:bodyPr/>
          <a:lstStyle/>
          <a:p>
            <a:pPr marL="0" indent="0" algn="just">
              <a:buNone/>
            </a:pPr>
            <a:r>
              <a:rPr lang="pl-PL" sz="2000" b="1" dirty="0" smtClean="0"/>
              <a:t>Nabór na projekty realizowane na terenie Wrocławskiego Obszaru Funkcjonalnego, określonego w Strategii ZIT </a:t>
            </a:r>
            <a:r>
              <a:rPr lang="pl-PL" sz="2000" b="1" dirty="0"/>
              <a:t>Wrocławskiego Obszaru Funkcjonalnego</a:t>
            </a:r>
            <a:r>
              <a:rPr lang="pl-PL" sz="2000" dirty="0" smtClean="0"/>
              <a:t>.</a:t>
            </a:r>
          </a:p>
          <a:p>
            <a:pPr>
              <a:spcBef>
                <a:spcPts val="0"/>
              </a:spcBef>
              <a:buNone/>
            </a:pPr>
            <a:endParaRPr lang="pl-PL" sz="2000" dirty="0" smtClean="0"/>
          </a:p>
          <a:p>
            <a:pPr marL="0" indent="0" algn="just">
              <a:spcBef>
                <a:spcPts val="0"/>
              </a:spcBef>
              <a:buNone/>
            </a:pPr>
            <a:r>
              <a:rPr lang="pl-PL" sz="2000" dirty="0" smtClean="0"/>
              <a:t>W skład Wrocławskiego Obszaru Funkcjonalnego określonego w Strategii ZIT WrOF wchodzą: Gmina Wrocław, Miasto i Gmina Jelcz-Laskowice, Miasto i Gmina Kąty Wrocławskie, Gmina Siechnice, Gmina Trzebnica, Miasto i Gmina Oborniki Śląskie, Miasto i Gmina Sobótka, Miasto Oleśnica, Gmina Oleśnica, Gmina Długołęka, Gmina Czernica, Gmina Żórawina, Gmina Kobierzyce, Gmina Miękinia, Gmina Wisznia Mała.</a:t>
            </a:r>
          </a:p>
          <a:p>
            <a:pPr marL="0" indent="0" algn="just">
              <a:spcBef>
                <a:spcPts val="0"/>
              </a:spcBef>
              <a:buNone/>
            </a:pPr>
            <a:endParaRPr lang="pl-PL" sz="2000" dirty="0" smtClean="0"/>
          </a:p>
          <a:p>
            <a:pPr marL="0" indent="0" algn="just">
              <a:spcBef>
                <a:spcPts val="0"/>
              </a:spcBef>
              <a:buNone/>
            </a:pPr>
            <a:r>
              <a:rPr lang="pl-PL" sz="2000" dirty="0" smtClean="0"/>
              <a:t>Dla konkursu ogłaszanego w ramach</a:t>
            </a:r>
            <a:r>
              <a:rPr lang="pl-PL" sz="2000" b="1" dirty="0" smtClean="0"/>
              <a:t> Poddziałania 6.1.2 Inwestycje w infrastrukturę społeczną ZIT WrOF</a:t>
            </a:r>
            <a:r>
              <a:rPr lang="pl-PL" sz="2000" dirty="0" smtClean="0"/>
              <a:t> (RPDS.06.01.02-IZ.00-02-164/16) alokacja wynosi </a:t>
            </a:r>
            <a:r>
              <a:rPr lang="pl-PL" sz="2000" b="1" dirty="0" smtClean="0"/>
              <a:t>1 727 250</a:t>
            </a:r>
            <a:r>
              <a:rPr lang="pl-PL" sz="2000" dirty="0" smtClean="0"/>
              <a:t> </a:t>
            </a:r>
            <a:r>
              <a:rPr lang="pl-PL" sz="2000" b="1" dirty="0" smtClean="0"/>
              <a:t>euro</a:t>
            </a:r>
            <a:r>
              <a:rPr lang="pl-PL" sz="2000" dirty="0" smtClean="0"/>
              <a:t>, tj. </a:t>
            </a:r>
            <a:r>
              <a:rPr lang="pl-PL" sz="2000" b="1" dirty="0" smtClean="0"/>
              <a:t>7 502 483 zł</a:t>
            </a:r>
            <a:r>
              <a:rPr lang="pl-PL" sz="2000" dirty="0" smtClean="0"/>
              <a:t>*.</a:t>
            </a:r>
          </a:p>
          <a:p>
            <a:pPr marL="0" indent="0">
              <a:buNone/>
            </a:pPr>
            <a:endParaRPr lang="pl-PL" sz="1600" dirty="0" smtClean="0"/>
          </a:p>
          <a:p>
            <a:pPr marL="0" indent="0" algn="just">
              <a:buNone/>
            </a:pPr>
            <a:r>
              <a:rPr lang="pl-PL" sz="1400" dirty="0">
                <a:solidFill>
                  <a:prstClr val="black"/>
                </a:solidFill>
              </a:rPr>
              <a:t>*Alokacja przeliczona po kursie Europejskiego Banku Centralnego (EBC) obowiązującym we wrześniu 2016 r.  – 1 euro = 4,3436 zł. Ze względu na kurs euro limit dostępnych środków może ulec zmianie. Z tego powodu dokładna kwota dofinansowania zostanie określona na etapie zatwierdzania Listy ocenionych </a:t>
            </a:r>
            <a:r>
              <a:rPr lang="pl-PL" sz="1400" dirty="0" smtClean="0">
                <a:solidFill>
                  <a:prstClr val="black"/>
                </a:solidFill>
              </a:rPr>
              <a:t>projektów.</a:t>
            </a:r>
            <a:endParaRPr lang="pl-PL" sz="16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a:t>
            </a:fld>
            <a:endParaRPr lang="pl-PL" altLang="pl-PL"/>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5069160"/>
          </a:xfrm>
        </p:spPr>
        <p:txBody>
          <a:bodyPr/>
          <a:lstStyle/>
          <a:p>
            <a:pPr marL="457200" indent="-457200" algn="ctr">
              <a:spcBef>
                <a:spcPts val="600"/>
              </a:spcBef>
              <a:spcAft>
                <a:spcPts val="600"/>
              </a:spcAft>
              <a:buNone/>
            </a:pPr>
            <a:r>
              <a:rPr lang="pl-PL" sz="2000" b="1" dirty="0" smtClean="0"/>
              <a:t>Nabór w trybie konkursowym z dnia 30 września 2016 r. :</a:t>
            </a:r>
          </a:p>
          <a:p>
            <a:pPr marL="457200" indent="-457200" algn="just">
              <a:spcBef>
                <a:spcPts val="600"/>
              </a:spcBef>
              <a:spcAft>
                <a:spcPts val="600"/>
              </a:spcAft>
              <a:buFont typeface="Arial" charset="0"/>
              <a:buAutoNum type="arabicParenR" startAt="3"/>
            </a:pPr>
            <a:r>
              <a:rPr lang="pl-PL" sz="2000" b="1" dirty="0" smtClean="0"/>
              <a:t>Dla </a:t>
            </a:r>
            <a:r>
              <a:rPr lang="pl-PL" sz="2000" b="1" dirty="0"/>
              <a:t>Poddziałania 6.1.3 Inwestycje w infrastrukturę społeczną – ZIT AJ </a:t>
            </a:r>
          </a:p>
          <a:p>
            <a:pPr marL="450850" indent="0" algn="just">
              <a:spcBef>
                <a:spcPts val="600"/>
              </a:spcBef>
              <a:spcAft>
                <a:spcPts val="600"/>
              </a:spcAft>
              <a:buNone/>
            </a:pPr>
            <a:r>
              <a:rPr lang="pl-PL" sz="2000" dirty="0" smtClean="0"/>
              <a:t>ogłoszony został przez IOK (Instytucję Organizującą Konkurs)* – </a:t>
            </a:r>
            <a:r>
              <a:rPr lang="pl-PL" sz="2000" b="1" dirty="0" smtClean="0"/>
              <a:t>Instytucję Zarządzającą </a:t>
            </a:r>
            <a:r>
              <a:rPr lang="pl-PL" sz="2000" dirty="0" smtClean="0"/>
              <a:t>RPO WD 2014-2020</a:t>
            </a:r>
            <a:r>
              <a:rPr lang="pl-PL" sz="2000" b="1" dirty="0" smtClean="0"/>
              <a:t> (Zarząd Województwa Dolnośląskiego) </a:t>
            </a:r>
            <a:r>
              <a:rPr lang="pl-PL" sz="2000" dirty="0" smtClean="0"/>
              <a:t>i</a:t>
            </a:r>
            <a:r>
              <a:rPr lang="pl-PL" sz="2000" b="1" dirty="0" smtClean="0"/>
              <a:t> Miasto Jelenia Góra </a:t>
            </a:r>
            <a:r>
              <a:rPr lang="pl-PL" sz="2000" dirty="0" smtClean="0"/>
              <a:t>pełniące funkcję </a:t>
            </a:r>
            <a:r>
              <a:rPr lang="pl-PL" sz="2000" b="1" dirty="0" smtClean="0"/>
              <a:t>Instytucji Pośredniczącej </a:t>
            </a:r>
            <a:r>
              <a:rPr lang="pl-PL" sz="2000" dirty="0" smtClean="0"/>
              <a:t>RPO WD 2014-2020 w ramach instrumentu </a:t>
            </a:r>
            <a:r>
              <a:rPr lang="pl-PL" sz="2000" b="1" dirty="0" smtClean="0"/>
              <a:t>Zintegrowane Inwestycje Terytorialne Aglomeracji Jeleniogórskiej (ZIT AJ):</a:t>
            </a:r>
          </a:p>
          <a:p>
            <a:pPr marL="457200" indent="-457200" algn="just">
              <a:spcBef>
                <a:spcPts val="600"/>
              </a:spcBef>
              <a:spcAft>
                <a:spcPts val="600"/>
              </a:spcAft>
              <a:buNone/>
            </a:pPr>
            <a:r>
              <a:rPr lang="pl-PL" sz="2000" b="1" dirty="0" smtClean="0"/>
              <a:t>	</a:t>
            </a:r>
          </a:p>
          <a:p>
            <a:pPr marL="457200" indent="-457200" algn="just">
              <a:spcBef>
                <a:spcPts val="600"/>
              </a:spcBef>
              <a:spcAft>
                <a:spcPts val="600"/>
              </a:spcAft>
              <a:buNone/>
            </a:pPr>
            <a:r>
              <a:rPr lang="pl-PL" sz="2000" b="1" dirty="0"/>
              <a:t>	</a:t>
            </a:r>
            <a:r>
              <a:rPr lang="pl-PL" sz="2000" b="1" dirty="0" smtClean="0"/>
              <a:t>Nr naboru: RPDS.06.01.03-IZ.00-02-165/16</a:t>
            </a:r>
          </a:p>
          <a:p>
            <a:pPr marL="450850" lvl="0" indent="0" algn="just">
              <a:spcBef>
                <a:spcPts val="600"/>
              </a:spcBef>
              <a:spcAft>
                <a:spcPts val="600"/>
              </a:spcAft>
              <a:buNone/>
              <a:tabLst>
                <a:tab pos="265113" algn="l"/>
              </a:tabLst>
            </a:pPr>
            <a:endParaRPr lang="pl-PL" sz="2000" b="1" dirty="0" smtClean="0">
              <a:solidFill>
                <a:prstClr val="black"/>
              </a:solidFill>
            </a:endParaRPr>
          </a:p>
          <a:p>
            <a:pPr marL="450850" lvl="0" indent="0" algn="just">
              <a:spcBef>
                <a:spcPts val="600"/>
              </a:spcBef>
              <a:spcAft>
                <a:spcPts val="600"/>
              </a:spcAft>
              <a:buNone/>
              <a:tabLst>
                <a:tab pos="265113" algn="l"/>
              </a:tabLst>
            </a:pPr>
            <a:r>
              <a:rPr lang="pl-PL" sz="1600" b="1" dirty="0" smtClean="0">
                <a:solidFill>
                  <a:prstClr val="black"/>
                </a:solidFill>
              </a:rPr>
              <a:t>*</a:t>
            </a:r>
            <a:r>
              <a:rPr lang="pl-PL" sz="1600" dirty="0" smtClean="0">
                <a:solidFill>
                  <a:prstClr val="black"/>
                </a:solidFill>
              </a:rPr>
              <a:t>Instytucja </a:t>
            </a:r>
            <a:r>
              <a:rPr lang="pl-PL" sz="1600" dirty="0">
                <a:solidFill>
                  <a:prstClr val="black"/>
                </a:solidFill>
              </a:rPr>
              <a:t>Pośrednicząca RPO WD pełni wspólnie z Instytucją Zarządzającą RPO WD funkcję Instytucji Organizującej Konkurs </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9</a:t>
            </a:fld>
            <a:endParaRPr lang="pl-PL" altLang="pl-PL"/>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9948</TotalTime>
  <Words>5334</Words>
  <Application>Microsoft Office PowerPoint</Application>
  <PresentationFormat>Pokaz na ekranie (4:3)</PresentationFormat>
  <Paragraphs>603</Paragraphs>
  <Slides>57</Slides>
  <Notes>40</Notes>
  <HiddenSlides>0</HiddenSlides>
  <MMClips>0</MMClips>
  <ScaleCrop>false</ScaleCrop>
  <HeadingPairs>
    <vt:vector size="4" baseType="variant">
      <vt:variant>
        <vt:lpstr>Motyw</vt:lpstr>
      </vt:variant>
      <vt:variant>
        <vt:i4>2</vt:i4>
      </vt:variant>
      <vt:variant>
        <vt:lpstr>Tytuły slajdów</vt:lpstr>
      </vt:variant>
      <vt:variant>
        <vt:i4>57</vt:i4>
      </vt:variant>
    </vt:vector>
  </HeadingPairs>
  <TitlesOfParts>
    <vt:vector size="59" baseType="lpstr">
      <vt:lpstr>plik</vt:lpstr>
      <vt:lpstr>Motyw pakietu Office</vt:lpstr>
      <vt:lpstr>Podstawowe założenia konkursu ogłoszonego dla   Poddziałania 6.1.1 Inwestycje w infrastrukturę społeczną – konkursy horyzontalne – nabór na OSI Nr naboru RPDS.06.01.01-IZ.00-02-163/16 Poddziałania 6.1.2 Inwestycje w infrastrukturę społeczną – ZIT WrOF Nr naboru RPDS.06.01.02-IZ.00-02-164/16 Poddziałania 6.1.3 Inwestycje w infrastrukturę społeczną – ZIT AJ Nr naboru RPDS.06.01.03-IZ.00-02-165/16 </vt:lpstr>
      <vt:lpstr>Slajd 2</vt:lpstr>
      <vt:lpstr>Slajd 3</vt:lpstr>
      <vt:lpstr>Slajd 4</vt:lpstr>
      <vt:lpstr>Slajd 5</vt:lpstr>
      <vt:lpstr>Slajd 6</vt:lpstr>
      <vt:lpstr>Slajd 7</vt:lpstr>
      <vt:lpstr>Slajd 8</vt:lpstr>
      <vt:lpstr>Slajd 9</vt:lpstr>
      <vt:lpstr>Slajd 10</vt:lpstr>
      <vt:lpstr>Slajd 11</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Slajd 18</vt:lpstr>
      <vt:lpstr>Slajd 19</vt:lpstr>
      <vt:lpstr>Mieszkanie chronione</vt:lpstr>
      <vt:lpstr>Slajd 21</vt:lpstr>
      <vt:lpstr>Mieszkanie wspomagane</vt:lpstr>
      <vt:lpstr>Slajd 23</vt:lpstr>
      <vt:lpstr>Slajd 24</vt:lpstr>
      <vt:lpstr>Mieszkanie socjalne</vt:lpstr>
      <vt:lpstr>Slajd 26</vt:lpstr>
      <vt:lpstr>Slajd 27</vt:lpstr>
      <vt:lpstr>Slajd 28</vt:lpstr>
      <vt:lpstr>Slajd 29</vt:lpstr>
      <vt:lpstr>Slajd 30</vt:lpstr>
      <vt:lpstr>Slajd 31</vt:lpstr>
      <vt:lpstr>Slajd 32</vt:lpstr>
      <vt:lpstr>Slajd 33</vt:lpstr>
      <vt:lpstr>Slajd 34</vt:lpstr>
      <vt:lpstr>Slajd 35</vt:lpstr>
      <vt:lpstr>Slajd 36</vt:lpstr>
      <vt:lpstr>Slajd 37</vt:lpstr>
      <vt:lpstr>Slajd 38</vt:lpstr>
      <vt:lpstr>Slajd 39</vt:lpstr>
      <vt:lpstr>Slajd 40</vt:lpstr>
      <vt:lpstr>Slajd 41</vt:lpstr>
      <vt:lpstr>Slajd 42</vt:lpstr>
      <vt:lpstr>Slajd 43</vt:lpstr>
      <vt:lpstr>Pomoc publiczna/pomoc de minimis</vt:lpstr>
      <vt:lpstr>Slajd 45</vt:lpstr>
      <vt:lpstr>Slajd 46</vt:lpstr>
      <vt:lpstr>Slajd 47</vt:lpstr>
      <vt:lpstr>Slajd 48</vt:lpstr>
      <vt:lpstr>Wskaźniki</vt:lpstr>
      <vt:lpstr>Slajd 50</vt:lpstr>
      <vt:lpstr>Załącznik nr 2 do Regulaminu Lista wskaźników</vt:lpstr>
      <vt:lpstr>Załącznik nr 2 do Regulaminu Lista wskaźników</vt:lpstr>
      <vt:lpstr>Załącznik nr 2 do Regulaminu Lista wskaźników</vt:lpstr>
      <vt:lpstr>Załącznik nr 2 do Regulaminu Lista wskaźników</vt:lpstr>
      <vt:lpstr>Załącznik nr 2 do Regulaminu Lista wskaźników</vt:lpstr>
      <vt:lpstr>Termin, miejsce i forma składania wniosków o dofinansowanie</vt:lpstr>
      <vt:lpstr>Slajd 57</vt:lpstr>
    </vt:vector>
  </TitlesOfParts>
  <Company>SONIK &amp; SONIK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mkubrycht</dc:creator>
  <cp:lastModifiedBy>ksiodmiak</cp:lastModifiedBy>
  <cp:revision>818</cp:revision>
  <cp:lastPrinted>2016-01-14T08:52:34Z</cp:lastPrinted>
  <dcterms:created xsi:type="dcterms:W3CDTF">2010-12-31T07:04:34Z</dcterms:created>
  <dcterms:modified xsi:type="dcterms:W3CDTF">2016-10-21T11:54:00Z</dcterms:modified>
</cp:coreProperties>
</file>