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84" r:id="rId2"/>
  </p:sldMasterIdLst>
  <p:notesMasterIdLst>
    <p:notesMasterId r:id="rId119"/>
  </p:notesMasterIdLst>
  <p:handoutMasterIdLst>
    <p:handoutMasterId r:id="rId120"/>
  </p:handoutMasterIdLst>
  <p:sldIdLst>
    <p:sldId id="547" r:id="rId3"/>
    <p:sldId id="373" r:id="rId4"/>
    <p:sldId id="541" r:id="rId5"/>
    <p:sldId id="583" r:id="rId6"/>
    <p:sldId id="584" r:id="rId7"/>
    <p:sldId id="585" r:id="rId8"/>
    <p:sldId id="550" r:id="rId9"/>
    <p:sldId id="588" r:id="rId10"/>
    <p:sldId id="551" r:id="rId11"/>
    <p:sldId id="590" r:id="rId12"/>
    <p:sldId id="569" r:id="rId13"/>
    <p:sldId id="591" r:id="rId14"/>
    <p:sldId id="594" r:id="rId15"/>
    <p:sldId id="573" r:id="rId16"/>
    <p:sldId id="575" r:id="rId17"/>
    <p:sldId id="576" r:id="rId18"/>
    <p:sldId id="624" r:id="rId19"/>
    <p:sldId id="625" r:id="rId20"/>
    <p:sldId id="592" r:id="rId21"/>
    <p:sldId id="593" r:id="rId22"/>
    <p:sldId id="595" r:id="rId23"/>
    <p:sldId id="627" r:id="rId24"/>
    <p:sldId id="626" r:id="rId25"/>
    <p:sldId id="631" r:id="rId26"/>
    <p:sldId id="634" r:id="rId27"/>
    <p:sldId id="633" r:id="rId28"/>
    <p:sldId id="658" r:id="rId29"/>
    <p:sldId id="659" r:id="rId30"/>
    <p:sldId id="660" r:id="rId31"/>
    <p:sldId id="635" r:id="rId32"/>
    <p:sldId id="661" r:id="rId33"/>
    <p:sldId id="662" r:id="rId34"/>
    <p:sldId id="664" r:id="rId35"/>
    <p:sldId id="673" r:id="rId36"/>
    <p:sldId id="663" r:id="rId37"/>
    <p:sldId id="665" r:id="rId38"/>
    <p:sldId id="674" r:id="rId39"/>
    <p:sldId id="670" r:id="rId40"/>
    <p:sldId id="672" r:id="rId41"/>
    <p:sldId id="676" r:id="rId42"/>
    <p:sldId id="677" r:id="rId43"/>
    <p:sldId id="667" r:id="rId44"/>
    <p:sldId id="668" r:id="rId45"/>
    <p:sldId id="669" r:id="rId46"/>
    <p:sldId id="666" r:id="rId47"/>
    <p:sldId id="632" r:id="rId48"/>
    <p:sldId id="641" r:id="rId49"/>
    <p:sldId id="636" r:id="rId50"/>
    <p:sldId id="637" r:id="rId51"/>
    <p:sldId id="638" r:id="rId52"/>
    <p:sldId id="642" r:id="rId53"/>
    <p:sldId id="644" r:id="rId54"/>
    <p:sldId id="645" r:id="rId55"/>
    <p:sldId id="647" r:id="rId56"/>
    <p:sldId id="643" r:id="rId57"/>
    <p:sldId id="648" r:id="rId58"/>
    <p:sldId id="649" r:id="rId59"/>
    <p:sldId id="650" r:id="rId60"/>
    <p:sldId id="651" r:id="rId61"/>
    <p:sldId id="653" r:id="rId62"/>
    <p:sldId id="654" r:id="rId63"/>
    <p:sldId id="655" r:id="rId64"/>
    <p:sldId id="679" r:id="rId65"/>
    <p:sldId id="680" r:id="rId66"/>
    <p:sldId id="656" r:id="rId67"/>
    <p:sldId id="657" r:id="rId68"/>
    <p:sldId id="681" r:id="rId69"/>
    <p:sldId id="678" r:id="rId70"/>
    <p:sldId id="682" r:id="rId71"/>
    <p:sldId id="683" r:id="rId72"/>
    <p:sldId id="684" r:id="rId73"/>
    <p:sldId id="685" r:id="rId74"/>
    <p:sldId id="686" r:id="rId75"/>
    <p:sldId id="687" r:id="rId76"/>
    <p:sldId id="688" r:id="rId77"/>
    <p:sldId id="689" r:id="rId78"/>
    <p:sldId id="578" r:id="rId79"/>
    <p:sldId id="628" r:id="rId80"/>
    <p:sldId id="690" r:id="rId81"/>
    <p:sldId id="691" r:id="rId82"/>
    <p:sldId id="692" r:id="rId83"/>
    <p:sldId id="693" r:id="rId84"/>
    <p:sldId id="694" r:id="rId85"/>
    <p:sldId id="697" r:id="rId86"/>
    <p:sldId id="696" r:id="rId87"/>
    <p:sldId id="589" r:id="rId88"/>
    <p:sldId id="695" r:id="rId89"/>
    <p:sldId id="597" r:id="rId90"/>
    <p:sldId id="598" r:id="rId91"/>
    <p:sldId id="599" r:id="rId92"/>
    <p:sldId id="600" r:id="rId93"/>
    <p:sldId id="611" r:id="rId94"/>
    <p:sldId id="612" r:id="rId95"/>
    <p:sldId id="613" r:id="rId96"/>
    <p:sldId id="614" r:id="rId97"/>
    <p:sldId id="602" r:id="rId98"/>
    <p:sldId id="601" r:id="rId99"/>
    <p:sldId id="604" r:id="rId100"/>
    <p:sldId id="605" r:id="rId101"/>
    <p:sldId id="523" r:id="rId102"/>
    <p:sldId id="562" r:id="rId103"/>
    <p:sldId id="603" r:id="rId104"/>
    <p:sldId id="606" r:id="rId105"/>
    <p:sldId id="607" r:id="rId106"/>
    <p:sldId id="608" r:id="rId107"/>
    <p:sldId id="609" r:id="rId108"/>
    <p:sldId id="515" r:id="rId109"/>
    <p:sldId id="619" r:id="rId110"/>
    <p:sldId id="618" r:id="rId111"/>
    <p:sldId id="621" r:id="rId112"/>
    <p:sldId id="620" r:id="rId113"/>
    <p:sldId id="622" r:id="rId114"/>
    <p:sldId id="698" r:id="rId115"/>
    <p:sldId id="623" r:id="rId116"/>
    <p:sldId id="512" r:id="rId117"/>
    <p:sldId id="518" r:id="rId118"/>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700" autoAdjust="0"/>
  </p:normalViewPr>
  <p:slideViewPr>
    <p:cSldViewPr>
      <p:cViewPr varScale="1">
        <p:scale>
          <a:sx n="84" d="100"/>
          <a:sy n="84" d="100"/>
        </p:scale>
        <p:origin x="-684"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2016-10-26</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2016-10-26</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lex.online.wolterskluwer.pl/WKPLOnline/index.rpc"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lex.online.wolterskluwer.pl/WKPLOnline/index.rpc"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10</a:t>
            </a:fld>
            <a:endParaRPr lang="pl-PL" alt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20000"/>
          </a:bodyPr>
          <a:lstStyle/>
          <a:p>
            <a:pPr marL="342900" lvl="0" indent="-342900" algn="just">
              <a:lnSpc>
                <a:spcPct val="150000"/>
              </a:lnSpc>
              <a:spcBef>
                <a:spcPts val="600"/>
              </a:spcBef>
              <a:spcAft>
                <a:spcPts val="600"/>
              </a:spcAft>
              <a:buSzPts val="1100"/>
              <a:buFont typeface="Arial"/>
              <a:buNone/>
              <a:tabLst>
                <a:tab pos="228600" algn="l"/>
              </a:tabLst>
            </a:pPr>
            <a:endParaRPr lang="pl-PL" sz="1200" dirty="0" smtClean="0">
              <a:latin typeface="Arial"/>
              <a:ea typeface="Times New Roman"/>
              <a:cs typeface="Arial"/>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11</a:t>
            </a:fld>
            <a:endParaRPr lang="pl-PL" alt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20000"/>
          </a:bodyPr>
          <a:lstStyle/>
          <a:p>
            <a:pPr>
              <a:spcAft>
                <a:spcPts val="1000"/>
              </a:spcAft>
              <a:defRPr/>
            </a:pPr>
            <a:r>
              <a:rPr lang="pl-PL" sz="1400" b="1" dirty="0" smtClean="0">
                <a:solidFill>
                  <a:srgbClr val="000000"/>
                </a:solidFill>
              </a:rPr>
              <a:t>Dlaczego </a:t>
            </a:r>
            <a:r>
              <a:rPr lang="pl-PL" sz="1400" b="1" dirty="0" err="1" smtClean="0">
                <a:solidFill>
                  <a:srgbClr val="000000"/>
                </a:solidFill>
              </a:rPr>
              <a:t>deinstytucjonalizacja</a:t>
            </a:r>
            <a:r>
              <a:rPr lang="pl-PL" sz="1400" b="1" dirty="0" smtClean="0">
                <a:solidFill>
                  <a:srgbClr val="000000"/>
                </a:solidFill>
              </a:rPr>
              <a:t> usług publicznych jest tak ważna?</a:t>
            </a:r>
          </a:p>
          <a:p>
            <a:pPr marL="342900" indent="-342900">
              <a:spcAft>
                <a:spcPts val="1000"/>
              </a:spcAft>
              <a:buFont typeface="Arial" panose="020B0604020202020204" pitchFamily="34" charset="0"/>
              <a:buChar char="•"/>
              <a:defRPr/>
            </a:pPr>
            <a:r>
              <a:rPr lang="pl-PL" sz="1200" dirty="0" smtClean="0"/>
              <a:t>w sektorze usług społecznych nadal dominują formy instytucjonalne</a:t>
            </a:r>
          </a:p>
          <a:p>
            <a:pPr marL="342900" indent="-342900">
              <a:spcAft>
                <a:spcPts val="1000"/>
              </a:spcAft>
              <a:buFont typeface="Arial" panose="020B0604020202020204" pitchFamily="34" charset="0"/>
              <a:buChar char="•"/>
              <a:defRPr/>
            </a:pPr>
            <a:r>
              <a:rPr lang="pl-PL" sz="1200" dirty="0" smtClean="0"/>
              <a:t>stacjonarne formy opieki długoterminowej </a:t>
            </a:r>
            <a:r>
              <a:rPr lang="pl-PL" sz="1200" b="1" dirty="0" smtClean="0"/>
              <a:t>często nie zapewniają </a:t>
            </a:r>
            <a:r>
              <a:rPr lang="pl-PL" sz="1200" dirty="0" smtClean="0"/>
              <a:t>osobom w nich przebywającym </a:t>
            </a:r>
            <a:r>
              <a:rPr lang="pl-PL" sz="1200" b="1" dirty="0" smtClean="0"/>
              <a:t>prawa do niezależności</a:t>
            </a:r>
            <a:r>
              <a:rPr lang="pl-PL" sz="1200" dirty="0" smtClean="0"/>
              <a:t>, </a:t>
            </a:r>
            <a:r>
              <a:rPr lang="pl-PL" sz="1200" b="1" dirty="0" smtClean="0"/>
              <a:t>ograniczają lub uniemożliwiają udział w życiu społeczności</a:t>
            </a:r>
          </a:p>
          <a:p>
            <a:pPr marL="342900" indent="-342900">
              <a:spcAft>
                <a:spcPts val="1000"/>
              </a:spcAft>
              <a:buFont typeface="Arial" panose="020B0604020202020204" pitchFamily="34" charset="0"/>
              <a:buChar char="•"/>
              <a:defRPr/>
            </a:pPr>
            <a:r>
              <a:rPr lang="pl-PL" sz="1200" dirty="0" smtClean="0">
                <a:solidFill>
                  <a:srgbClr val="000000"/>
                </a:solidFill>
              </a:rPr>
              <a:t>Instytucjonalne formy świadczenia usług są </a:t>
            </a:r>
            <a:r>
              <a:rPr lang="pl-PL" sz="1200" dirty="0" smtClean="0"/>
              <a:t>rozwiązaniami </a:t>
            </a:r>
            <a:r>
              <a:rPr lang="pl-PL" sz="1200" b="1" dirty="0" smtClean="0"/>
              <a:t>bardziej kosztownymi </a:t>
            </a:r>
            <a:r>
              <a:rPr lang="pl-PL" sz="1200" dirty="0" smtClean="0"/>
              <a:t>niż usługi świadczone na poziomie lokalnych społeczności</a:t>
            </a:r>
            <a:endParaRPr lang="pl-PL" sz="1200" b="1" dirty="0" smtClean="0">
              <a:solidFill>
                <a:srgbClr val="000000"/>
              </a:solidFill>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12</a:t>
            </a:fld>
            <a:endParaRPr lang="pl-PL" altLang="pl-PL"/>
          </a:p>
        </p:txBody>
      </p:sp>
    </p:spTree>
    <p:extLst>
      <p:ext uri="{BB962C8B-B14F-4D97-AF65-F5344CB8AC3E}">
        <p14:creationId xmlns="" xmlns:p14="http://schemas.microsoft.com/office/powerpoint/2010/main" val="34678721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1" i="0" u="none" strike="noStrike" baseline="0" dirty="0" smtClean="0">
                <a:latin typeface="Times New Roman"/>
              </a:rPr>
              <a:t>Lokalizacja, architektura budynku i organizacja przestrzeni jako czynniki izolacji i wykluczenia jego mieszkańców </a:t>
            </a:r>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smtClean="0">
                <a:solidFill>
                  <a:schemeClr val="tx1"/>
                </a:solidFill>
                <a:latin typeface="+mn-lt"/>
                <a:ea typeface="+mn-ea"/>
                <a:cs typeface="+mn-cs"/>
              </a:rPr>
              <a:t>Fizycznym zobrazowaniem ograniczania mieszkańców instytucji stacjonarnych jest lokowanie ich na obrzeżach miast lub na terenach o niskiej gęstości zaludnienia. Przybierają one formę zamkniętych, izolowanych obszarów separujących grupy mieszkańców placówki od pozostałych członków społeczności. Są one jak getto, gdy: </a:t>
            </a:r>
          </a:p>
          <a:p>
            <a:r>
              <a:rPr lang="pl-PL" sz="1200" b="0" i="0" u="none" strike="noStrike" kern="1200" baseline="0" dirty="0" smtClean="0">
                <a:solidFill>
                  <a:schemeClr val="tx1"/>
                </a:solidFill>
                <a:latin typeface="+mn-lt"/>
                <a:ea typeface="+mn-ea"/>
                <a:cs typeface="+mn-cs"/>
              </a:rPr>
              <a:t>1. umiejscawia się je z dala od centrum, wyraźnie wydzielając je z przestrzeni miejskiej, </a:t>
            </a:r>
          </a:p>
          <a:p>
            <a:r>
              <a:rPr lang="pl-PL" sz="1200" b="0" i="0" u="none" strike="noStrike" kern="1200" baseline="0" dirty="0" smtClean="0">
                <a:solidFill>
                  <a:schemeClr val="tx1"/>
                </a:solidFill>
                <a:latin typeface="+mn-lt"/>
                <a:ea typeface="+mn-ea"/>
                <a:cs typeface="+mn-cs"/>
              </a:rPr>
              <a:t>2. są ogrodzone wysokim murem lub płotem, </a:t>
            </a:r>
          </a:p>
          <a:p>
            <a:r>
              <a:rPr lang="pl-PL" sz="1200" b="0" i="0" u="none" strike="noStrike" kern="1200" baseline="0" dirty="0" smtClean="0">
                <a:solidFill>
                  <a:schemeClr val="tx1"/>
                </a:solidFill>
                <a:latin typeface="+mn-lt"/>
                <a:ea typeface="+mn-ea"/>
                <a:cs typeface="+mn-cs"/>
              </a:rPr>
              <a:t>3. zamieszkiwane są przez przedstawicieli jednej kategorii społecznej, homogenicznych pod względem statusu społeczno-ekonomicznego, </a:t>
            </a:r>
          </a:p>
          <a:p>
            <a:r>
              <a:rPr lang="pl-PL" sz="1200" b="0" i="0" u="none" strike="noStrike" kern="1200" baseline="0" dirty="0" smtClean="0">
                <a:solidFill>
                  <a:schemeClr val="tx1"/>
                </a:solidFill>
                <a:latin typeface="+mn-lt"/>
                <a:ea typeface="+mn-ea"/>
                <a:cs typeface="+mn-cs"/>
              </a:rPr>
              <a:t>4. przybierają formę enklawy życia społecznego, wyłączając ich mieszkańców z życia społeczności lokalnej i zmuszając do zorganizowania sieci usług w wydzielonej dla nich przestrzeni, </a:t>
            </a:r>
          </a:p>
          <a:p>
            <a:r>
              <a:rPr lang="pl-PL" sz="1200" b="0" i="0" u="none" strike="noStrike" kern="1200" baseline="0" dirty="0" smtClean="0">
                <a:solidFill>
                  <a:schemeClr val="tx1"/>
                </a:solidFill>
                <a:latin typeface="+mn-lt"/>
                <a:ea typeface="+mn-ea"/>
                <a:cs typeface="+mn-cs"/>
              </a:rPr>
              <a:t>5. zarówno mieszkańcy, jak i zewnętrzne otoczenie mają poczucie odrębności społecznej i świadomościowej, </a:t>
            </a:r>
          </a:p>
          <a:p>
            <a:r>
              <a:rPr lang="pl-PL" sz="1200" b="0" i="0" u="none" strike="noStrike" kern="1200" baseline="0" dirty="0" smtClean="0">
                <a:solidFill>
                  <a:schemeClr val="tx1"/>
                </a:solidFill>
                <a:latin typeface="+mn-lt"/>
                <a:ea typeface="+mn-ea"/>
                <a:cs typeface="+mn-cs"/>
              </a:rPr>
              <a:t>6. wymiana między obszarem placówki a otoczeniem zewnętrznym jest ograniczona, a granica (fizyczna i mentalna) między tymi dwoma światami jest na tyle szczelna, że niewielu mieszkańców którejkolwiek ze stron przenika do drugiego. </a:t>
            </a:r>
          </a:p>
          <a:p>
            <a:endParaRPr lang="pl-PL" sz="1200" b="0" i="0" u="none" strike="noStrike" kern="1200" baseline="0" dirty="0" smtClean="0">
              <a:solidFill>
                <a:schemeClr val="tx1"/>
              </a:solidFill>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13</a:t>
            </a:fld>
            <a:endParaRPr lang="pl-PL" altLang="pl-PL"/>
          </a:p>
        </p:txBody>
      </p:sp>
    </p:spTree>
    <p:extLst>
      <p:ext uri="{BB962C8B-B14F-4D97-AF65-F5344CB8AC3E}">
        <p14:creationId xmlns="" xmlns:p14="http://schemas.microsoft.com/office/powerpoint/2010/main" val="33886101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15000"/>
              </a:lnSpc>
              <a:spcAft>
                <a:spcPts val="0"/>
              </a:spcAft>
            </a:pPr>
            <a:r>
              <a:rPr lang="pl-PL" sz="1200" u="none" kern="150" dirty="0" smtClean="0">
                <a:effectLst/>
                <a:latin typeface="+mn-lt"/>
                <a:ea typeface="SimSun"/>
                <a:cs typeface="Tahoma"/>
              </a:rPr>
              <a:t>W związku z planowanymi zmianami zapisów </a:t>
            </a:r>
            <a:r>
              <a:rPr lang="pl-PL" sz="1200" i="1" u="none" kern="150" dirty="0" smtClean="0">
                <a:effectLst/>
                <a:latin typeface="+mn-lt"/>
                <a:ea typeface="SimSun"/>
                <a:cs typeface="Tahoma"/>
              </a:rPr>
              <a:t>„Wytycznych w zakresie realizacji przedsięwzięć w obszarze włączenia społecznego i zwalczania ubóstwa z wykorzystaniem środków Europejskiego Funduszu Społecznego i Europejskiego Funduszu Rozwoju Regionalnego na lata 2014-2020”</a:t>
            </a:r>
            <a:r>
              <a:rPr lang="pl-PL" sz="1200" u="none" kern="150" dirty="0" smtClean="0">
                <a:effectLst/>
                <a:latin typeface="+mn-lt"/>
                <a:ea typeface="SimSun"/>
                <a:cs typeface="Tahoma"/>
              </a:rPr>
              <a:t>  niektóre uregulowania z nich wynikające zostaną przedstawione w formie komunikatu we wszystkich miejscach, gdzie opublikowano ogłoszenie – niezwłocznie po zatwierdzeniu zmian przez Ministerstwo Rozwoju.</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14</a:t>
            </a:fld>
            <a:endParaRPr lang="pl-PL" altLang="pl-PL"/>
          </a:p>
        </p:txBody>
      </p:sp>
    </p:spTree>
    <p:extLst>
      <p:ext uri="{BB962C8B-B14F-4D97-AF65-F5344CB8AC3E}">
        <p14:creationId xmlns="" xmlns:p14="http://schemas.microsoft.com/office/powerpoint/2010/main" val="2150084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Warunek ten wskazuje natomiast na </a:t>
            </a:r>
            <a:r>
              <a:rPr lang="pl-PL" sz="1200" b="1" kern="1200" dirty="0" smtClean="0">
                <a:solidFill>
                  <a:schemeClr val="tx1"/>
                </a:solidFill>
                <a:latin typeface="+mn-lt"/>
                <a:ea typeface="+mn-ea"/>
                <a:cs typeface="+mn-cs"/>
              </a:rPr>
              <a:t>konieczność zapewnienia właściwej kultury organizacyjnej </a:t>
            </a:r>
            <a:r>
              <a:rPr lang="pl-PL" sz="1200" kern="1200" dirty="0" smtClean="0">
                <a:solidFill>
                  <a:schemeClr val="tx1"/>
                </a:solidFill>
                <a:latin typeface="+mn-lt"/>
                <a:ea typeface="+mn-ea"/>
                <a:cs typeface="+mn-cs"/>
              </a:rPr>
              <a:t>–  przede wszystkim indywidualizację oferowanej pomocy mieszkańcom, w tym zapewnienie możliwości decydowania o sprawach, które ich dotyczą,</a:t>
            </a:r>
            <a:r>
              <a:rPr lang="pl-PL" sz="1200" kern="1200" baseline="0" dirty="0" smtClean="0">
                <a:solidFill>
                  <a:schemeClr val="tx1"/>
                </a:solidFill>
                <a:latin typeface="+mn-lt"/>
                <a:ea typeface="+mn-ea"/>
                <a:cs typeface="+mn-cs"/>
              </a:rPr>
              <a:t> nieizolowanie mieszkańców – by nie dochodziło do ich </a:t>
            </a:r>
            <a:r>
              <a:rPr lang="pl-PL" sz="1200" b="1" kern="1200" baseline="0" dirty="0" err="1" smtClean="0">
                <a:solidFill>
                  <a:schemeClr val="tx1"/>
                </a:solidFill>
                <a:latin typeface="+mn-lt"/>
                <a:ea typeface="+mn-ea"/>
                <a:cs typeface="+mn-cs"/>
              </a:rPr>
              <a:t>gettoizacji</a:t>
            </a:r>
            <a:r>
              <a:rPr lang="pl-PL" sz="1200" kern="1200" baseline="0" dirty="0" smtClean="0">
                <a:solidFill>
                  <a:schemeClr val="tx1"/>
                </a:solidFill>
                <a:latin typeface="+mn-lt"/>
                <a:ea typeface="+mn-ea"/>
                <a:cs typeface="+mn-cs"/>
              </a:rPr>
              <a:t>.</a:t>
            </a:r>
            <a:endParaRPr lang="pl-PL" sz="120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pl-PL" sz="1200" dirty="0" smtClean="0">
                <a:ea typeface="Times New Roman"/>
                <a:cs typeface="Arial"/>
              </a:rPr>
              <a:t>* </a:t>
            </a:r>
            <a:r>
              <a:rPr lang="pl-PL" sz="1200" kern="150" dirty="0" smtClean="0">
                <a:ea typeface="SimSun"/>
                <a:cs typeface="Tahoma"/>
              </a:rPr>
              <a:t>W związku z planowanymi zmianami zapisów </a:t>
            </a:r>
            <a:r>
              <a:rPr lang="pl-PL" sz="1200" i="1" kern="150" dirty="0" smtClean="0">
                <a:ea typeface="SimSun"/>
                <a:cs typeface="Tahoma"/>
              </a:rPr>
              <a:t>„Wytycznych w zakresie realizacji przedsięwzięć w obszarze włączenia społecznego i zwalczania ubóstwa z wykorzystaniem środków Europejskiego Funduszu Społecznego i Europejskiego Funduszu Rozwoju Regionalnego na lata 2014-2020”</a:t>
            </a:r>
            <a:r>
              <a:rPr lang="pl-PL" sz="1200" kern="150" dirty="0" smtClean="0">
                <a:ea typeface="SimSun"/>
                <a:cs typeface="Tahoma"/>
              </a:rPr>
              <a:t> uregulowania w tej kwestii zostaną przedstawione w formie komunikatu we wszystkich miejscach, gdzie opublikowano ogłoszenie – niezwłocznie po zatwierdzeniu zmian przez Ministerstwo Rozwoju.</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pl-PL" sz="1200" kern="1200" dirty="0" smtClean="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15</a:t>
            </a:fld>
            <a:endParaRPr lang="pl-PL" alt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lvl="0" indent="0">
              <a:buNone/>
            </a:pPr>
            <a:endParaRPr lang="pl-PL" sz="1200" dirty="0" smtClean="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16</a:t>
            </a:fld>
            <a:endParaRPr lang="pl-PL" alt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lvl="0" indent="0">
              <a:buNone/>
            </a:pPr>
            <a:endParaRPr lang="pl-PL" sz="1200" dirty="0" smtClean="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17</a:t>
            </a:fld>
            <a:endParaRPr lang="pl-PL" alt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lvl="0" indent="0">
              <a:buNone/>
            </a:pPr>
            <a:endParaRPr lang="pl-PL" sz="1200" dirty="0" smtClean="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18</a:t>
            </a:fld>
            <a:endParaRPr lang="pl-PL" alt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Jakość wsparcia opiekuńczego, przede wszystkim indywidualizacja oferowanej pomocy, jest ściśle związana z liczbą mieszkańców placówek całodobowego pobytu. Stąd ograniczenie do maksymalnie 30 osób.  Ale nawet w małych placówkach może pojawić się ryzyko, że mieszkańcy będą żyli w izolacji i bez możliwości decydowania o sprawach które ich dotyczą. Stąd wymogi dotyczące kultury organizacyjnej. Dlatego te dwie przesłanki musza być spełnione łącznie.  Celem wsparcia dla usług jest poprawa dostępności miejsc opieki ale o wysokiej jakości.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Jeśli chodzi o wsparcie z EFRR, to budowa czy nawet remont infrastruktury zinstytucjonalizowanej np. na 70 osób, będą utrwalały obecny stan. Tymczasem Umowa Partnerstwa i środki na jej wdrożenie mają przyczynić się do zmiany polegającej właśnie na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zdeinstytucjonalizowaniu</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usług. O tym, że nie  można finansować infrastruktury dla opieki instytucjonalnej mówią też Ogólnoeuropejskie wytyczne dotyczące przejścia od opieki instytucjonalnej do opieki świadczonej na poziomie lokalnych społeczności, wskazując że fundusze strukturalne nie powinny być wykorzystywane na rzecz wsparcia opieki instytucjonalnej.</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19</a:t>
            </a:fld>
            <a:endParaRPr lang="pl-PL" altLang="pl-PL"/>
          </a:p>
        </p:txBody>
      </p:sp>
    </p:spTree>
    <p:extLst>
      <p:ext uri="{BB962C8B-B14F-4D97-AF65-F5344CB8AC3E}">
        <p14:creationId xmlns="" xmlns:p14="http://schemas.microsoft.com/office/powerpoint/2010/main" val="3077260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r>
              <a:rPr lang="pl-PL" dirty="0" smtClean="0"/>
              <a:t>RPO WD w ramach 6 Osi priorytetowej Infrastruktura spójności społecznej – a mianowicie w ramach Działania 6.1 zakłada dofinansowanie inwestycji</a:t>
            </a:r>
            <a:r>
              <a:rPr lang="pl-PL" baseline="0" dirty="0" smtClean="0"/>
              <a:t> w</a:t>
            </a:r>
            <a:r>
              <a:rPr lang="pl-PL" dirty="0" smtClean="0"/>
              <a:t> infrastrukturę społeczną.</a:t>
            </a:r>
          </a:p>
          <a:p>
            <a:endParaRPr lang="pl-PL" sz="1200" b="1" dirty="0" smtClean="0">
              <a:latin typeface="+mn-lt"/>
            </a:endParaRPr>
          </a:p>
          <a:p>
            <a:r>
              <a:rPr lang="pl-PL" sz="1200" b="1" dirty="0" smtClean="0">
                <a:latin typeface="+mn-lt"/>
              </a:rPr>
              <a:t>Wsparcie na infrastrukturę</a:t>
            </a:r>
            <a:r>
              <a:rPr lang="pl-PL" sz="1200" b="1" baseline="0" dirty="0" smtClean="0">
                <a:latin typeface="+mn-lt"/>
              </a:rPr>
              <a:t> (ze środków EFRR) udzielane jest w ramach geograficznie dedykowanych konkursów.</a:t>
            </a:r>
            <a:endParaRPr lang="pl-PL" sz="1200" b="0" baseline="0" dirty="0" smtClean="0">
              <a:latin typeface="+mn-lt"/>
            </a:endParaRPr>
          </a:p>
          <a:p>
            <a:endParaRPr lang="pl-PL" sz="1200" b="0" baseline="0" dirty="0" smtClean="0">
              <a:latin typeface="+mn-lt"/>
            </a:endParaRPr>
          </a:p>
          <a:p>
            <a:r>
              <a:rPr lang="pl-PL" sz="1200" b="0" baseline="0" dirty="0" smtClean="0">
                <a:latin typeface="+mn-lt"/>
              </a:rPr>
              <a:t>W ramach t</a:t>
            </a:r>
            <a:r>
              <a:rPr lang="pl-PL" sz="1200" b="0" i="0" u="none" strike="noStrike" kern="1200" baseline="0" dirty="0" smtClean="0">
                <a:solidFill>
                  <a:schemeClr val="tx1"/>
                </a:solidFill>
                <a:latin typeface="+mn-lt"/>
                <a:ea typeface="+mn-ea"/>
                <a:cs typeface="+mn-cs"/>
              </a:rPr>
              <a:t>erytorialnego nakierowania interwencji – to nabór (w ramach poszczególnych Poddziałań):</a:t>
            </a:r>
          </a:p>
          <a:p>
            <a:pPr marL="228600" indent="-228600">
              <a:buAutoNum type="alphaLcParenR"/>
            </a:pPr>
            <a:r>
              <a:rPr lang="pl-PL" sz="1200" b="0" i="0" u="none" strike="noStrike" kern="1200" baseline="0" dirty="0" smtClean="0">
                <a:solidFill>
                  <a:schemeClr val="tx1"/>
                </a:solidFill>
                <a:latin typeface="+mn-lt"/>
                <a:ea typeface="+mn-ea"/>
                <a:cs typeface="+mn-cs"/>
              </a:rPr>
              <a:t>na terenie </a:t>
            </a:r>
            <a:r>
              <a:rPr lang="pl-PL" sz="1200" b="1" i="0" u="none" strike="noStrike" kern="1200" baseline="0" dirty="0" smtClean="0">
                <a:solidFill>
                  <a:schemeClr val="tx1"/>
                </a:solidFill>
                <a:latin typeface="+mn-lt"/>
                <a:ea typeface="+mn-ea"/>
                <a:cs typeface="+mn-cs"/>
              </a:rPr>
              <a:t>Obszarów Strategicznej Interwencji</a:t>
            </a:r>
            <a:endParaRPr lang="pl-PL" sz="1200" b="0" i="0" u="none" strike="noStrike" kern="1200" baseline="0" dirty="0" smtClean="0">
              <a:solidFill>
                <a:schemeClr val="tx1"/>
              </a:solidFill>
              <a:latin typeface="+mn-lt"/>
              <a:ea typeface="+mn-ea"/>
              <a:cs typeface="+mn-cs"/>
            </a:endParaRPr>
          </a:p>
          <a:p>
            <a:pPr marL="228600" indent="-228600">
              <a:buAutoNum type="alphaLcParenR"/>
            </a:pPr>
            <a:r>
              <a:rPr lang="pl-PL" sz="1200" b="0" i="0" u="none" strike="noStrike" kern="1200" baseline="0" dirty="0" smtClean="0">
                <a:solidFill>
                  <a:schemeClr val="tx1"/>
                </a:solidFill>
                <a:latin typeface="+mn-lt"/>
                <a:ea typeface="+mn-ea"/>
                <a:cs typeface="+mn-cs"/>
              </a:rPr>
              <a:t>na terenie objętym instrumentem </a:t>
            </a:r>
            <a:r>
              <a:rPr lang="pl-PL" sz="1200" b="1" dirty="0" smtClean="0"/>
              <a:t>Zintegrowane Inwestycje</a:t>
            </a:r>
            <a:r>
              <a:rPr lang="pl-PL" sz="1200" b="1" baseline="0" dirty="0" smtClean="0"/>
              <a:t> </a:t>
            </a:r>
            <a:r>
              <a:rPr lang="pl-PL" sz="1200" b="1" dirty="0" smtClean="0"/>
              <a:t>Terytorialne Wrocławskiego Obszaru Funkcjonalnego (ZIT WrOF)</a:t>
            </a:r>
          </a:p>
          <a:p>
            <a:pPr marL="228600" indent="-228600">
              <a:buAutoNum type="alphaLcParenR"/>
            </a:pPr>
            <a:r>
              <a:rPr lang="pl-PL" sz="1200" b="0" i="0" u="none" strike="noStrike" kern="1200" baseline="0" dirty="0" smtClean="0">
                <a:solidFill>
                  <a:schemeClr val="tx1"/>
                </a:solidFill>
                <a:latin typeface="+mn-lt"/>
                <a:ea typeface="+mn-ea"/>
                <a:cs typeface="+mn-cs"/>
              </a:rPr>
              <a:t>na terenie objętym instrumentem </a:t>
            </a:r>
            <a:r>
              <a:rPr lang="pl-PL" sz="1200" b="1" dirty="0" smtClean="0"/>
              <a:t>Zintegrowane Inwestycje Terytorialne Aglomeracji Jeleniogórskiej (ZIT AJ)</a:t>
            </a:r>
          </a:p>
          <a:p>
            <a:pPr marL="228600" marR="0" indent="-228600" algn="l" defTabSz="914400" rtl="0" eaLnBrk="0" fontAlgn="base" latinLnBrk="0" hangingPunct="0">
              <a:lnSpc>
                <a:spcPct val="100000"/>
              </a:lnSpc>
              <a:spcBef>
                <a:spcPct val="30000"/>
              </a:spcBef>
              <a:spcAft>
                <a:spcPct val="0"/>
              </a:spcAft>
              <a:buClrTx/>
              <a:buSzTx/>
              <a:buFontTx/>
              <a:buAutoNum type="alphaLcParenR"/>
              <a:tabLst/>
              <a:defRPr/>
            </a:pPr>
            <a:r>
              <a:rPr lang="pl-PL" sz="1200" b="0" i="0" u="none" strike="noStrike" kern="1200" baseline="0" dirty="0" smtClean="0">
                <a:solidFill>
                  <a:schemeClr val="tx1"/>
                </a:solidFill>
                <a:latin typeface="+mn-lt"/>
                <a:ea typeface="+mn-ea"/>
                <a:cs typeface="+mn-cs"/>
              </a:rPr>
              <a:t>na terenie objętym instrumentem </a:t>
            </a:r>
            <a:r>
              <a:rPr lang="pl-PL" sz="1200" b="1" dirty="0" smtClean="0"/>
              <a:t>Zintegrowane Inwestycje Terytorialne Aglomeracji Wałbrzyskiej (ZIT AW) – </a:t>
            </a:r>
            <a:r>
              <a:rPr lang="pl-PL" sz="1200" b="1" u="sng" dirty="0" smtClean="0"/>
              <a:t>nie dotyczy</a:t>
            </a:r>
            <a:r>
              <a:rPr lang="pl-PL" sz="1200" b="1" u="sng" baseline="0" dirty="0" smtClean="0"/>
              <a:t> przedmiotowego konkursu</a:t>
            </a:r>
            <a:r>
              <a:rPr lang="pl-PL" sz="1200" b="1" baseline="0" dirty="0" smtClean="0"/>
              <a:t>.</a:t>
            </a:r>
            <a:endParaRPr lang="pl-PL" dirty="0" smtClean="0"/>
          </a:p>
          <a:p>
            <a:pPr marL="228600" indent="-228600">
              <a:buAutoNum type="alphaLcParenR"/>
            </a:pPr>
            <a:endParaRPr lang="pl-PL"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Umowa Partnerstwa jest dokumentem określającym kierunki interwencji w latach 2014-2020 trzech polityk unijnych w Polsce – Polityki Spójności, Wspólnej Polityki Rolnej Wspólnej Polityki Rybołówstwa.</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20</a:t>
            </a:fld>
            <a:endParaRPr lang="pl-PL" altLang="pl-PL"/>
          </a:p>
        </p:txBody>
      </p:sp>
    </p:spTree>
    <p:extLst>
      <p:ext uri="{BB962C8B-B14F-4D97-AF65-F5344CB8AC3E}">
        <p14:creationId xmlns="" xmlns:p14="http://schemas.microsoft.com/office/powerpoint/2010/main" val="583844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25</a:t>
            </a:fld>
            <a:endParaRPr lang="pl-PL" alt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27</a:t>
            </a:fld>
            <a:endParaRPr lang="pl-PL" alt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28</a:t>
            </a:fld>
            <a:endParaRPr lang="pl-PL" alt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dirty="0" smtClean="0">
                <a:solidFill>
                  <a:schemeClr val="tx1"/>
                </a:solidFill>
                <a:latin typeface="+mn-lt"/>
                <a:ea typeface="+mn-ea"/>
                <a:cs typeface="+mn-cs"/>
              </a:rPr>
              <a:t>Reintegracja społeczna - oznacza to działania, w tym również o charakterze samopomocowym, mające na celu odbudowanie i podtrzymanie u osoby uczestniczącej w zajęciach w centrum integracji społecznej, klubie integracji społecznej lub zatrudnionej u pracodawcy, umiejętności uczestniczenia w życiu społeczności lokalnej i pełnienia ról społecznych w miejscu pracy, zamieszkania lub pobytu;</a:t>
            </a:r>
          </a:p>
          <a:p>
            <a:r>
              <a:rPr lang="pl-PL" sz="1200" kern="1200" dirty="0" smtClean="0">
                <a:solidFill>
                  <a:schemeClr val="tx1"/>
                </a:solidFill>
                <a:latin typeface="+mn-lt"/>
                <a:ea typeface="+mn-ea"/>
                <a:cs typeface="+mn-cs"/>
              </a:rPr>
              <a:t>Reintegracja zawodowa - oznacza to działania mające na celu odbudowanie i podtrzymanie u osoby uczestniczącej w zajęciach w centrum integracji społecznej i klubie integracji społecznej zdolności do samodzielnego świadczenia pracy na rynku pracy;</a:t>
            </a:r>
          </a:p>
          <a:p>
            <a:endParaRPr lang="pl-PL" dirty="0" smtClean="0"/>
          </a:p>
          <a:p>
            <a:pPr indent="273685" algn="just">
              <a:spcBef>
                <a:spcPts val="1200"/>
              </a:spcBef>
              <a:spcAft>
                <a:spcPts val="0"/>
              </a:spcAft>
            </a:pPr>
            <a:r>
              <a:rPr lang="pl-PL" sz="1200" b="1" dirty="0" smtClean="0">
                <a:latin typeface="Verdana"/>
                <a:ea typeface="Times New Roman"/>
                <a:cs typeface="Verdana"/>
              </a:rPr>
              <a:t>Art. 1.</a:t>
            </a:r>
            <a:r>
              <a:rPr lang="pl-PL" sz="1200" dirty="0" smtClean="0">
                <a:latin typeface="Verdana"/>
                <a:ea typeface="Times New Roman"/>
                <a:cs typeface="Verdana"/>
              </a:rPr>
              <a:t> 1. Ustawa określa zasady zatrudnienia socjalnego.</a:t>
            </a:r>
            <a:endParaRPr lang="pl-PL" sz="1200" dirty="0" smtClean="0">
              <a:latin typeface="Verdana"/>
              <a:ea typeface="Times New Roman"/>
              <a:cs typeface="Times New Roman"/>
            </a:endParaRPr>
          </a:p>
          <a:p>
            <a:pPr indent="273685" algn="just">
              <a:spcAft>
                <a:spcPts val="0"/>
              </a:spcAft>
            </a:pPr>
            <a:r>
              <a:rPr lang="pl-PL" sz="1200" dirty="0" smtClean="0">
                <a:latin typeface="Verdana"/>
                <a:ea typeface="Times New Roman"/>
                <a:cs typeface="Verdana"/>
              </a:rPr>
              <a:t>2. Przepisy ustawy stosuje się w szczególności do:</a:t>
            </a:r>
            <a:endParaRPr lang="pl-PL" sz="1200" dirty="0" smtClean="0">
              <a:latin typeface="Verdana"/>
              <a:ea typeface="Times New Roman"/>
              <a:cs typeface="Times New Roman"/>
            </a:endParaRPr>
          </a:p>
          <a:p>
            <a:pPr marL="259080" indent="-259080" algn="just">
              <a:spcAft>
                <a:spcPts val="0"/>
              </a:spcAft>
              <a:tabLst>
                <a:tab pos="259080" algn="l"/>
              </a:tabLst>
            </a:pPr>
            <a:r>
              <a:rPr lang="pl-PL" sz="1200" dirty="0" smtClean="0">
                <a:latin typeface="Verdana"/>
                <a:ea typeface="Times New Roman"/>
                <a:cs typeface="Verdana"/>
              </a:rPr>
              <a:t>1)	bezdomnych realizujących indywidualny program wychodzenia z bezdomności, w rozumieniu przepisów o pomocy społecznej,</a:t>
            </a:r>
            <a:endParaRPr lang="pl-PL" sz="1200" dirty="0" smtClean="0">
              <a:latin typeface="Verdana"/>
              <a:ea typeface="Times New Roman"/>
              <a:cs typeface="Times New Roman"/>
            </a:endParaRPr>
          </a:p>
          <a:p>
            <a:pPr marL="259080" indent="-259080" algn="just">
              <a:spcAft>
                <a:spcPts val="0"/>
              </a:spcAft>
              <a:tabLst>
                <a:tab pos="259080" algn="l"/>
              </a:tabLst>
            </a:pPr>
            <a:r>
              <a:rPr lang="pl-PL" sz="1200" dirty="0" smtClean="0">
                <a:latin typeface="Verdana"/>
                <a:ea typeface="Times New Roman"/>
                <a:cs typeface="Verdana"/>
              </a:rPr>
              <a:t>2)	 uzależnionych od alkoholu,</a:t>
            </a:r>
            <a:endParaRPr lang="pl-PL" sz="1200" dirty="0" smtClean="0">
              <a:latin typeface="Verdana"/>
              <a:ea typeface="Times New Roman"/>
              <a:cs typeface="Times New Roman"/>
            </a:endParaRPr>
          </a:p>
          <a:p>
            <a:pPr marL="259080" indent="-259080" algn="just">
              <a:spcAft>
                <a:spcPts val="0"/>
              </a:spcAft>
              <a:tabLst>
                <a:tab pos="259080" algn="l"/>
              </a:tabLst>
            </a:pPr>
            <a:r>
              <a:rPr lang="pl-PL" sz="1200" dirty="0" smtClean="0">
                <a:latin typeface="Verdana"/>
                <a:ea typeface="Times New Roman"/>
                <a:cs typeface="Verdana"/>
              </a:rPr>
              <a:t>3)	 uzależnionych od narkotyków lub innych środków odurzających, ;</a:t>
            </a:r>
            <a:endParaRPr lang="pl-PL" sz="1200" dirty="0" smtClean="0">
              <a:latin typeface="Verdana"/>
              <a:ea typeface="Times New Roman"/>
              <a:cs typeface="Times New Roman"/>
            </a:endParaRPr>
          </a:p>
          <a:p>
            <a:pPr marL="259080" indent="-259080" algn="just">
              <a:spcAft>
                <a:spcPts val="0"/>
              </a:spcAft>
              <a:tabLst>
                <a:tab pos="259080" algn="l"/>
              </a:tabLst>
            </a:pPr>
            <a:r>
              <a:rPr lang="pl-PL" sz="1200" dirty="0" smtClean="0">
                <a:latin typeface="Verdana"/>
                <a:ea typeface="Times New Roman"/>
                <a:cs typeface="Verdana"/>
              </a:rPr>
              <a:t>4)	chorych psychicznie, w rozumieniu przepisów o ochronie zdrowia psychicznego,</a:t>
            </a:r>
            <a:endParaRPr lang="pl-PL" sz="1200" dirty="0" smtClean="0">
              <a:latin typeface="Verdana"/>
              <a:ea typeface="Times New Roman"/>
              <a:cs typeface="Times New Roman"/>
            </a:endParaRPr>
          </a:p>
          <a:p>
            <a:pPr marL="259080" indent="-259080" algn="just">
              <a:spcAft>
                <a:spcPts val="0"/>
              </a:spcAft>
              <a:tabLst>
                <a:tab pos="259080" algn="l"/>
              </a:tabLst>
            </a:pPr>
            <a:r>
              <a:rPr lang="pl-PL" sz="1200" dirty="0" smtClean="0">
                <a:latin typeface="Verdana"/>
                <a:ea typeface="Times New Roman"/>
                <a:cs typeface="Verdana"/>
              </a:rPr>
              <a:t>5)	długotrwale bezrobotnych w rozumieniu przepisów o promocji zatrudnienia i instytucjach rynku pracy,</a:t>
            </a:r>
            <a:endParaRPr lang="pl-PL" sz="1200" dirty="0" smtClean="0">
              <a:latin typeface="Verdana"/>
              <a:ea typeface="Times New Roman"/>
              <a:cs typeface="Times New Roman"/>
            </a:endParaRPr>
          </a:p>
          <a:p>
            <a:pPr marL="259080" indent="-259080" algn="just">
              <a:spcAft>
                <a:spcPts val="0"/>
              </a:spcAft>
              <a:tabLst>
                <a:tab pos="259080" algn="l"/>
              </a:tabLst>
            </a:pPr>
            <a:r>
              <a:rPr lang="pl-PL" sz="1200" dirty="0" smtClean="0">
                <a:latin typeface="Verdana"/>
                <a:ea typeface="Times New Roman"/>
                <a:cs typeface="Verdana"/>
              </a:rPr>
              <a:t>6)	zwalnianych z zakładów karnych, mających trudności w integracji ze środowiskiem, w rozumieniu przepisów o pomocy społecznej,</a:t>
            </a:r>
            <a:endParaRPr lang="pl-PL" sz="1200" dirty="0" smtClean="0">
              <a:latin typeface="Verdana"/>
              <a:ea typeface="Times New Roman"/>
              <a:cs typeface="Times New Roman"/>
            </a:endParaRPr>
          </a:p>
          <a:p>
            <a:pPr marL="259080" indent="-259080" algn="just">
              <a:spcAft>
                <a:spcPts val="0"/>
              </a:spcAft>
              <a:tabLst>
                <a:tab pos="259080" algn="l"/>
              </a:tabLst>
            </a:pPr>
            <a:r>
              <a:rPr lang="pl-PL" sz="1200" dirty="0" smtClean="0">
                <a:latin typeface="Verdana"/>
                <a:ea typeface="Times New Roman"/>
                <a:cs typeface="Verdana"/>
              </a:rPr>
              <a:t>7)	uchodźców realizujących indywidualny program integracji, w rozumieniu przepisów o pomocy społecznej,</a:t>
            </a:r>
            <a:endParaRPr lang="pl-PL" sz="1200" dirty="0" smtClean="0">
              <a:latin typeface="Verdana"/>
              <a:ea typeface="Times New Roman"/>
              <a:cs typeface="Times New Roman"/>
            </a:endParaRPr>
          </a:p>
          <a:p>
            <a:pPr marL="259080" indent="-259080" algn="just">
              <a:spcAft>
                <a:spcPts val="0"/>
              </a:spcAft>
              <a:tabLst>
                <a:tab pos="259080" algn="l"/>
              </a:tabLst>
            </a:pPr>
            <a:r>
              <a:rPr lang="pl-PL" sz="1200" dirty="0" smtClean="0">
                <a:latin typeface="Verdana"/>
                <a:ea typeface="Times New Roman"/>
                <a:cs typeface="Verdana"/>
              </a:rPr>
              <a:t>8)	osób niepełnosprawnych, w rozumieniu przepisów o rehabilitacji zawodowej i społecznej oraz zatrudnianiu osób niepełnosprawnych,</a:t>
            </a:r>
            <a:endParaRPr lang="pl-PL" sz="1200" dirty="0" smtClean="0">
              <a:latin typeface="Verdana"/>
              <a:ea typeface="Times New Roman"/>
              <a:cs typeface="Times New Roman"/>
            </a:endParaRPr>
          </a:p>
          <a:p>
            <a:pPr algn="just">
              <a:spcAft>
                <a:spcPts val="0"/>
              </a:spcAft>
            </a:pPr>
            <a:r>
              <a:rPr lang="pl-PL" sz="1200" dirty="0" smtClean="0">
                <a:latin typeface="Verdana"/>
                <a:ea typeface="Times New Roman"/>
                <a:cs typeface="Verdana"/>
              </a:rPr>
              <a:t>którzy podlegają wykluczeniu społecznemu i ze względu na swoją sytuację życiową nie są w stanie własnym staraniem zaspokoić swoich podstawowych potrzeb życiowych i znajdują się w sytuacji powodującej ubóstwo oraz uniemożliwiającej lub ograniczającej uczestnictwo w życiu zawodowym, społecznym i rodzinnym.</a:t>
            </a:r>
            <a:endParaRPr lang="pl-PL" sz="1200" dirty="0" smtClean="0">
              <a:latin typeface="Verdana"/>
              <a:ea typeface="Times New Roman"/>
              <a:cs typeface="Times New Roman"/>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30</a:t>
            </a:fld>
            <a:endParaRPr lang="pl-PL" alt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a:bodyPr>
          <a:lstStyle/>
          <a:p>
            <a:r>
              <a:rPr lang="pl-PL" sz="1200" b="0" i="0" kern="1200" dirty="0" smtClean="0">
                <a:solidFill>
                  <a:schemeClr val="tx1"/>
                </a:solidFill>
                <a:effectLst/>
                <a:latin typeface="+mn-lt"/>
                <a:ea typeface="+mn-ea"/>
                <a:cs typeface="+mn-cs"/>
              </a:rPr>
              <a:t>3. Działalność pożytku publicznego może być prowadzona także przez:</a:t>
            </a:r>
          </a:p>
          <a:p>
            <a:r>
              <a:rPr lang="pl-PL" sz="1200" b="0" i="0" kern="1200" dirty="0" smtClean="0">
                <a:solidFill>
                  <a:schemeClr val="tx1"/>
                </a:solidFill>
                <a:effectLst/>
                <a:latin typeface="+mn-lt"/>
                <a:ea typeface="+mn-ea"/>
                <a:cs typeface="+mn-cs"/>
              </a:rPr>
              <a:t>1)   osoby prawne i jednostki organizacyjne działające na podstawie </a:t>
            </a:r>
            <a:r>
              <a:rPr lang="pl-PL" sz="1200" b="0" i="0" u="none" strike="noStrike" kern="1200" dirty="0" smtClean="0">
                <a:solidFill>
                  <a:schemeClr val="tx1"/>
                </a:solidFill>
                <a:effectLst/>
                <a:latin typeface="+mn-lt"/>
                <a:ea typeface="+mn-ea"/>
                <a:cs typeface="+mn-cs"/>
                <a:hlinkClick r:id="rId3"/>
              </a:rPr>
              <a:t>przepisów</a:t>
            </a:r>
            <a:r>
              <a:rPr lang="pl-PL" sz="1200" b="0" i="0" kern="1200" dirty="0" smtClean="0">
                <a:solidFill>
                  <a:schemeClr val="tx1"/>
                </a:solidFill>
                <a:effectLst/>
                <a:latin typeface="+mn-lt"/>
                <a:ea typeface="+mn-ea"/>
                <a:cs typeface="+mn-cs"/>
              </a:rPr>
              <a:t> o stosunku Państwa do Kościoła Katolickiego w Rzeczypospolitej Polskiej, o stosunku Państwa do innych kościołów i związków wyznaniowych oraz o gwarancjach wolności sumienia i wyznania, jeżeli ich cele statutowe obejmują prowadzenie działalności pożytku publicznego;</a:t>
            </a:r>
          </a:p>
          <a:p>
            <a:r>
              <a:rPr lang="pl-PL" sz="1200" b="0" i="0" kern="1200" dirty="0" smtClean="0">
                <a:solidFill>
                  <a:schemeClr val="tx1"/>
                </a:solidFill>
                <a:effectLst/>
                <a:latin typeface="+mn-lt"/>
                <a:ea typeface="+mn-ea"/>
                <a:cs typeface="+mn-cs"/>
              </a:rPr>
              <a:t>3)   spółdzielnie socjalne;</a:t>
            </a:r>
          </a:p>
          <a:p>
            <a:endParaRPr lang="pl-PL" sz="1200" b="0" i="0" kern="1200" dirty="0" smtClean="0">
              <a:solidFill>
                <a:schemeClr val="tx1"/>
              </a:solidFill>
              <a:effectLst/>
              <a:latin typeface="+mn-lt"/>
              <a:ea typeface="+mn-ea"/>
              <a:cs typeface="+mn-cs"/>
            </a:endParaRPr>
          </a:p>
          <a:p>
            <a:r>
              <a:rPr lang="pl-PL" sz="1200" b="0" i="0" kern="1200" dirty="0" smtClean="0">
                <a:solidFill>
                  <a:schemeClr val="tx1"/>
                </a:solidFill>
                <a:effectLst/>
                <a:latin typeface="+mn-lt"/>
                <a:ea typeface="+mn-ea"/>
                <a:cs typeface="+mn-cs"/>
              </a:rPr>
              <a:t>2. Spółdzielnię socjalną mogą założyć także:</a:t>
            </a:r>
          </a:p>
          <a:p>
            <a:r>
              <a:rPr lang="pl-PL" sz="1200" b="0" i="0" kern="1200" dirty="0" smtClean="0">
                <a:solidFill>
                  <a:schemeClr val="tx1"/>
                </a:solidFill>
                <a:effectLst/>
                <a:latin typeface="+mn-lt"/>
                <a:ea typeface="+mn-ea"/>
                <a:cs typeface="+mn-cs"/>
              </a:rPr>
              <a:t>2)   organizacje pozarządowe w rozumieniu przepisów o działalności pożytku publicznego i o wolontariacie lub jednostki samorządu terytorialnego;</a:t>
            </a:r>
          </a:p>
          <a:p>
            <a:r>
              <a:rPr lang="pl-PL" sz="1200" b="0" i="0" kern="1200" dirty="0" smtClean="0">
                <a:solidFill>
                  <a:schemeClr val="tx1"/>
                </a:solidFill>
                <a:effectLst/>
                <a:latin typeface="+mn-lt"/>
                <a:ea typeface="+mn-ea"/>
                <a:cs typeface="+mn-cs"/>
              </a:rPr>
              <a:t>3)   kościelne osoby prawne.</a:t>
            </a:r>
          </a:p>
          <a:p>
            <a:endParaRPr lang="pl-PL" sz="1200" b="0" i="0" kern="1200" dirty="0" smtClean="0">
              <a:solidFill>
                <a:schemeClr val="tx1"/>
              </a:solidFill>
              <a:effectLst/>
              <a:latin typeface="+mn-lt"/>
              <a:ea typeface="+mn-ea"/>
              <a:cs typeface="+mn-cs"/>
            </a:endParaRPr>
          </a:p>
          <a:p>
            <a:pPr indent="273685" algn="just">
              <a:spcBef>
                <a:spcPts val="1200"/>
              </a:spcBef>
              <a:spcAft>
                <a:spcPts val="0"/>
              </a:spcAft>
            </a:pPr>
            <a:endParaRPr lang="pl-PL" sz="1200" b="1" dirty="0" smtClean="0">
              <a:latin typeface="Verdana"/>
              <a:ea typeface="Times New Roman"/>
              <a:cs typeface="Verdana"/>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31</a:t>
            </a:fld>
            <a:endParaRPr lang="pl-PL" alt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b="0" i="0" kern="1200" dirty="0" smtClean="0">
                <a:solidFill>
                  <a:schemeClr val="tx1"/>
                </a:solidFill>
                <a:effectLst/>
                <a:latin typeface="+mn-lt"/>
                <a:ea typeface="+mn-ea"/>
                <a:cs typeface="+mn-cs"/>
              </a:rPr>
              <a:t>3. Działalność pożytku publicznego może być prowadzona także przez:</a:t>
            </a:r>
          </a:p>
          <a:p>
            <a:r>
              <a:rPr lang="pl-PL" sz="1200" b="0" i="0" kern="1200" dirty="0" smtClean="0">
                <a:solidFill>
                  <a:schemeClr val="tx1"/>
                </a:solidFill>
                <a:effectLst/>
                <a:latin typeface="+mn-lt"/>
                <a:ea typeface="+mn-ea"/>
                <a:cs typeface="+mn-cs"/>
              </a:rPr>
              <a:t>1)   osoby prawne i jednostki organizacyjne działające na podstawie </a:t>
            </a:r>
            <a:r>
              <a:rPr lang="pl-PL" sz="1200" b="0" i="0" u="none" strike="noStrike" kern="1200" dirty="0" smtClean="0">
                <a:solidFill>
                  <a:schemeClr val="tx1"/>
                </a:solidFill>
                <a:effectLst/>
                <a:latin typeface="+mn-lt"/>
                <a:ea typeface="+mn-ea"/>
                <a:cs typeface="+mn-cs"/>
                <a:hlinkClick r:id="rId3"/>
              </a:rPr>
              <a:t>przepisów</a:t>
            </a:r>
            <a:r>
              <a:rPr lang="pl-PL" sz="1200" b="0" i="0" kern="1200" dirty="0" smtClean="0">
                <a:solidFill>
                  <a:schemeClr val="tx1"/>
                </a:solidFill>
                <a:effectLst/>
                <a:latin typeface="+mn-lt"/>
                <a:ea typeface="+mn-ea"/>
                <a:cs typeface="+mn-cs"/>
              </a:rPr>
              <a:t> o stosunku Państwa do Kościoła Katolickiego w Rzeczypospolitej Polskiej, o stosunku Państwa do innych kościołów i związków wyznaniowych oraz o gwarancjach wolności sumienia i wyznania, jeżeli ich cele statutowe obejmują prowadzenie działalności pożytku publicznego;</a:t>
            </a:r>
          </a:p>
          <a:p>
            <a:r>
              <a:rPr lang="pl-PL" sz="1200" b="0" i="0" kern="1200" dirty="0" smtClean="0">
                <a:solidFill>
                  <a:schemeClr val="tx1"/>
                </a:solidFill>
                <a:effectLst/>
                <a:latin typeface="+mn-lt"/>
                <a:ea typeface="+mn-ea"/>
                <a:cs typeface="+mn-cs"/>
              </a:rPr>
              <a:t>3)   spółdzielnie socjalne;</a:t>
            </a:r>
          </a:p>
          <a:p>
            <a:endParaRPr lang="pl-PL" sz="1200" b="0" i="0" kern="1200" dirty="0" smtClean="0">
              <a:solidFill>
                <a:schemeClr val="tx1"/>
              </a:solidFill>
              <a:effectLst/>
              <a:latin typeface="+mn-lt"/>
              <a:ea typeface="+mn-ea"/>
              <a:cs typeface="+mn-cs"/>
            </a:endParaRPr>
          </a:p>
          <a:p>
            <a:r>
              <a:rPr lang="pl-PL" sz="1200" b="0" i="0" kern="1200" dirty="0" smtClean="0">
                <a:solidFill>
                  <a:schemeClr val="tx1"/>
                </a:solidFill>
                <a:effectLst/>
                <a:latin typeface="+mn-lt"/>
                <a:ea typeface="+mn-ea"/>
                <a:cs typeface="+mn-cs"/>
              </a:rPr>
              <a:t>2. Spółdzielnię socjalną mogą założyć także:</a:t>
            </a:r>
          </a:p>
          <a:p>
            <a:r>
              <a:rPr lang="pl-PL" sz="1200" b="0" i="0" kern="1200" dirty="0" smtClean="0">
                <a:solidFill>
                  <a:schemeClr val="tx1"/>
                </a:solidFill>
                <a:effectLst/>
                <a:latin typeface="+mn-lt"/>
                <a:ea typeface="+mn-ea"/>
                <a:cs typeface="+mn-cs"/>
              </a:rPr>
              <a:t>2)   organizacje pozarządowe w rozumieniu przepisów o działalności pożytku publicznego i o wolontariacie lub jednostki samorządu terytorialnego;</a:t>
            </a:r>
          </a:p>
          <a:p>
            <a:r>
              <a:rPr lang="pl-PL" sz="1200" b="0" i="0" kern="1200" dirty="0" smtClean="0">
                <a:solidFill>
                  <a:schemeClr val="tx1"/>
                </a:solidFill>
                <a:effectLst/>
                <a:latin typeface="+mn-lt"/>
                <a:ea typeface="+mn-ea"/>
                <a:cs typeface="+mn-cs"/>
              </a:rPr>
              <a:t>3)   kościelne osoby prawne.</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35</a:t>
            </a:fld>
            <a:endParaRPr lang="pl-PL" alt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36</a:t>
            </a:fld>
            <a:endParaRPr lang="pl-PL" altLang="pl-PL"/>
          </a:p>
        </p:txBody>
      </p:sp>
    </p:spTree>
    <p:extLst>
      <p:ext uri="{BB962C8B-B14F-4D97-AF65-F5344CB8AC3E}">
        <p14:creationId xmlns="" xmlns:p14="http://schemas.microsoft.com/office/powerpoint/2010/main" val="547287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38</a:t>
            </a:fld>
            <a:endParaRPr lang="pl-PL" altLang="pl-P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42</a:t>
            </a:fld>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46</a:t>
            </a:fld>
            <a:endParaRPr lang="pl-PL" altLang="pl-P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47</a:t>
            </a:fld>
            <a:endParaRPr lang="pl-PL" altLang="pl-P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52</a:t>
            </a:fld>
            <a:endParaRPr lang="pl-PL" altLang="pl-P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55</a:t>
            </a:fld>
            <a:endParaRPr lang="pl-PL" altLang="pl-P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indent="273685" algn="just">
              <a:spcAft>
                <a:spcPts val="0"/>
              </a:spcAft>
            </a:pPr>
            <a:r>
              <a:rPr lang="pl-PL" sz="1200" dirty="0" smtClean="0">
                <a:effectLst/>
                <a:latin typeface="Verdana"/>
                <a:ea typeface="Times New Roman"/>
                <a:cs typeface="Verdana"/>
              </a:rPr>
              <a:t>2. Osoba, która osiągnęła pełnoletność przebywając w pieczy zastępczej, może przebywać w dotychczasowej rodzinie zastępczej, rodzinnym domu dziecka albo placówce opiekuńczo-wychowawczej, za zgodą odpowiednio rodziny zastępczej, prowadzącego rodzinny dom dziecka albo dyrektora placówki opiekuńczo-wychowawczej, nie dłużej jednak niż do ukończenia 25. roku życia, jeżeli:</a:t>
            </a:r>
            <a:endParaRPr lang="pl-PL" sz="1200" dirty="0" smtClean="0">
              <a:effectLst/>
              <a:latin typeface="Verdana"/>
              <a:ea typeface="Times New Roman"/>
              <a:cs typeface="Times New Roman"/>
            </a:endParaRPr>
          </a:p>
          <a:p>
            <a:pPr marL="259080" indent="-259080" algn="just">
              <a:spcAft>
                <a:spcPts val="0"/>
              </a:spcAft>
              <a:tabLst>
                <a:tab pos="259080" algn="l"/>
              </a:tabLst>
            </a:pPr>
            <a:r>
              <a:rPr lang="pl-PL" sz="1200" dirty="0" smtClean="0">
                <a:effectLst/>
                <a:latin typeface="Verdana"/>
                <a:ea typeface="Times New Roman"/>
                <a:cs typeface="Verdana"/>
              </a:rPr>
              <a:t>1)	uczy się:</a:t>
            </a:r>
            <a:endParaRPr lang="pl-PL" sz="1200" dirty="0" smtClean="0">
              <a:effectLst/>
              <a:latin typeface="Verdana"/>
              <a:ea typeface="Times New Roman"/>
              <a:cs typeface="Times New Roman"/>
            </a:endParaRPr>
          </a:p>
          <a:p>
            <a:pPr marL="431800" indent="-172720" algn="just">
              <a:spcAft>
                <a:spcPts val="0"/>
              </a:spcAft>
              <a:tabLst>
                <a:tab pos="431800" algn="l"/>
              </a:tabLst>
            </a:pPr>
            <a:r>
              <a:rPr lang="pl-PL" sz="1200" dirty="0" smtClean="0">
                <a:effectLst/>
                <a:latin typeface="Verdana"/>
                <a:ea typeface="Times New Roman"/>
                <a:cs typeface="Verdana"/>
              </a:rPr>
              <a:t>a)	w szkole,</a:t>
            </a:r>
            <a:endParaRPr lang="pl-PL" sz="1200" dirty="0" smtClean="0">
              <a:effectLst/>
              <a:latin typeface="Verdana"/>
              <a:ea typeface="Times New Roman"/>
              <a:cs typeface="Times New Roman"/>
            </a:endParaRPr>
          </a:p>
          <a:p>
            <a:pPr marL="431800" indent="-172720" algn="just">
              <a:spcAft>
                <a:spcPts val="0"/>
              </a:spcAft>
              <a:tabLst>
                <a:tab pos="431800" algn="l"/>
              </a:tabLst>
            </a:pPr>
            <a:r>
              <a:rPr lang="pl-PL" sz="1200" dirty="0" smtClean="0">
                <a:effectLst/>
                <a:latin typeface="Verdana"/>
                <a:ea typeface="Times New Roman"/>
                <a:cs typeface="Verdana"/>
              </a:rPr>
              <a:t>b)	 (uchylona),</a:t>
            </a:r>
            <a:endParaRPr lang="pl-PL" sz="1200" dirty="0" smtClean="0">
              <a:effectLst/>
              <a:latin typeface="Verdana"/>
              <a:ea typeface="Times New Roman"/>
              <a:cs typeface="Times New Roman"/>
            </a:endParaRPr>
          </a:p>
          <a:p>
            <a:pPr marL="431800" indent="-172720" algn="just">
              <a:spcAft>
                <a:spcPts val="0"/>
              </a:spcAft>
              <a:tabLst>
                <a:tab pos="431800" algn="l"/>
              </a:tabLst>
            </a:pPr>
            <a:r>
              <a:rPr lang="pl-PL" sz="1200" dirty="0" smtClean="0">
                <a:effectLst/>
                <a:latin typeface="Verdana"/>
                <a:ea typeface="Times New Roman"/>
                <a:cs typeface="Verdana"/>
              </a:rPr>
              <a:t>c)	w uczelni,</a:t>
            </a:r>
            <a:endParaRPr lang="pl-PL" sz="1200" dirty="0" smtClean="0">
              <a:effectLst/>
              <a:latin typeface="Verdana"/>
              <a:ea typeface="Times New Roman"/>
              <a:cs typeface="Times New Roman"/>
            </a:endParaRPr>
          </a:p>
          <a:p>
            <a:pPr marL="431800" indent="-172720" algn="just">
              <a:spcAft>
                <a:spcPts val="0"/>
              </a:spcAft>
              <a:tabLst>
                <a:tab pos="431800" algn="l"/>
              </a:tabLst>
            </a:pPr>
            <a:r>
              <a:rPr lang="pl-PL" sz="1200" dirty="0" smtClean="0">
                <a:effectLst/>
                <a:latin typeface="Verdana"/>
                <a:ea typeface="Times New Roman"/>
                <a:cs typeface="Verdana"/>
              </a:rPr>
              <a:t>d)	u pracodawcy w celu przygotowania zawodowego</a:t>
            </a:r>
            <a:endParaRPr lang="pl-PL" sz="1200" dirty="0" smtClean="0">
              <a:effectLst/>
              <a:latin typeface="Verdana"/>
              <a:ea typeface="Times New Roman"/>
              <a:cs typeface="Times New Roman"/>
            </a:endParaRPr>
          </a:p>
          <a:p>
            <a:pPr marL="270510" algn="just">
              <a:spcAft>
                <a:spcPts val="0"/>
              </a:spcAft>
            </a:pPr>
            <a:r>
              <a:rPr lang="pl-PL" sz="1200" dirty="0" smtClean="0">
                <a:effectLst/>
                <a:latin typeface="Verdana"/>
                <a:ea typeface="Times New Roman"/>
                <a:cs typeface="Verdana"/>
              </a:rPr>
              <a:t>lub</a:t>
            </a:r>
            <a:endParaRPr lang="pl-PL" sz="1200" dirty="0" smtClean="0">
              <a:effectLst/>
              <a:latin typeface="Verdana"/>
              <a:ea typeface="Times New Roman"/>
              <a:cs typeface="Times New Roman"/>
            </a:endParaRPr>
          </a:p>
          <a:p>
            <a:pPr marL="259080" indent="-259080" algn="just">
              <a:spcAft>
                <a:spcPts val="0"/>
              </a:spcAft>
              <a:tabLst>
                <a:tab pos="259080" algn="l"/>
              </a:tabLst>
            </a:pPr>
            <a:r>
              <a:rPr lang="pl-PL" sz="1200" dirty="0" smtClean="0">
                <a:effectLst/>
                <a:latin typeface="Verdana"/>
                <a:ea typeface="Times New Roman"/>
                <a:cs typeface="Verdana"/>
              </a:rPr>
              <a:t>2)	legitymuje się orzeczeniem o znacznym lub umiarkowanym stopniu niepełnosprawności i uczy się:</a:t>
            </a:r>
            <a:endParaRPr lang="pl-PL" sz="1200" dirty="0" smtClean="0">
              <a:effectLst/>
              <a:latin typeface="Verdana"/>
              <a:ea typeface="Times New Roman"/>
              <a:cs typeface="Times New Roman"/>
            </a:endParaRPr>
          </a:p>
          <a:p>
            <a:pPr marL="431800" indent="-172720" algn="just">
              <a:spcAft>
                <a:spcPts val="0"/>
              </a:spcAft>
              <a:tabLst>
                <a:tab pos="431800" algn="l"/>
              </a:tabLst>
            </a:pPr>
            <a:r>
              <a:rPr lang="pl-PL" sz="1200" dirty="0" smtClean="0">
                <a:effectLst/>
                <a:latin typeface="Verdana"/>
                <a:ea typeface="Times New Roman"/>
                <a:cs typeface="Verdana"/>
              </a:rPr>
              <a:t>a)	w szkole,</a:t>
            </a:r>
            <a:endParaRPr lang="pl-PL" sz="1200" dirty="0" smtClean="0">
              <a:effectLst/>
              <a:latin typeface="Verdana"/>
              <a:ea typeface="Times New Roman"/>
              <a:cs typeface="Times New Roman"/>
            </a:endParaRPr>
          </a:p>
          <a:p>
            <a:pPr marL="431800" indent="-172720" algn="just">
              <a:spcAft>
                <a:spcPts val="0"/>
              </a:spcAft>
              <a:tabLst>
                <a:tab pos="431800" algn="l"/>
              </a:tabLst>
            </a:pPr>
            <a:r>
              <a:rPr lang="pl-PL" sz="1200" dirty="0" smtClean="0">
                <a:effectLst/>
                <a:latin typeface="Verdana"/>
                <a:ea typeface="Times New Roman"/>
                <a:cs typeface="Verdana"/>
              </a:rPr>
              <a:t>b)	 (uchylona),</a:t>
            </a:r>
            <a:endParaRPr lang="pl-PL" sz="1200" dirty="0" smtClean="0">
              <a:effectLst/>
              <a:latin typeface="Verdana"/>
              <a:ea typeface="Times New Roman"/>
              <a:cs typeface="Times New Roman"/>
            </a:endParaRPr>
          </a:p>
          <a:p>
            <a:pPr marL="431800" indent="-172720" algn="just">
              <a:spcAft>
                <a:spcPts val="0"/>
              </a:spcAft>
              <a:tabLst>
                <a:tab pos="431800" algn="l"/>
              </a:tabLst>
            </a:pPr>
            <a:r>
              <a:rPr lang="pl-PL" sz="1200" dirty="0" smtClean="0">
                <a:effectLst/>
                <a:latin typeface="Verdana"/>
                <a:ea typeface="Times New Roman"/>
                <a:cs typeface="Verdana"/>
              </a:rPr>
              <a:t>c)	w uczelni,</a:t>
            </a:r>
            <a:endParaRPr lang="pl-PL" sz="1200" dirty="0" smtClean="0">
              <a:effectLst/>
              <a:latin typeface="Verdana"/>
              <a:ea typeface="Times New Roman"/>
              <a:cs typeface="Times New Roman"/>
            </a:endParaRPr>
          </a:p>
          <a:p>
            <a:pPr marL="431800" indent="-172720" algn="just">
              <a:spcAft>
                <a:spcPts val="0"/>
              </a:spcAft>
              <a:tabLst>
                <a:tab pos="431800" algn="l"/>
              </a:tabLst>
            </a:pPr>
            <a:r>
              <a:rPr lang="pl-PL" sz="1200" dirty="0" smtClean="0">
                <a:effectLst/>
                <a:latin typeface="Verdana"/>
                <a:ea typeface="Times New Roman"/>
                <a:cs typeface="Verdana"/>
              </a:rPr>
              <a:t>d)	na kursach, jeśli ich ukończenie jest zgodne z indywidualnym programem usamodzielnienia,</a:t>
            </a:r>
            <a:endParaRPr lang="pl-PL" sz="1200" dirty="0" smtClean="0">
              <a:effectLst/>
              <a:latin typeface="Verdana"/>
              <a:ea typeface="Times New Roman"/>
              <a:cs typeface="Times New Roman"/>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56</a:t>
            </a:fld>
            <a:endParaRPr lang="pl-PL" altLang="pl-PL"/>
          </a:p>
        </p:txBody>
      </p:sp>
    </p:spTree>
    <p:extLst>
      <p:ext uri="{BB962C8B-B14F-4D97-AF65-F5344CB8AC3E}">
        <p14:creationId xmlns="" xmlns:p14="http://schemas.microsoft.com/office/powerpoint/2010/main" val="42006062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lnSpcReduction="10000"/>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77</a:t>
            </a:fld>
            <a:endParaRPr lang="pl-PL" altLang="pl-P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lgn="just">
              <a:spcAft>
                <a:spcPts val="0"/>
              </a:spcAft>
              <a:buNone/>
            </a:pPr>
            <a:r>
              <a:rPr lang="pl-PL" sz="1200" i="1" smtClean="0">
                <a:ea typeface="Times New Roman"/>
                <a:cs typeface="TimesNewRoman,Bold"/>
              </a:rPr>
              <a:t>Z</a:t>
            </a:r>
            <a:r>
              <a:rPr lang="pl-PL" sz="1200" i="1" baseline="0" smtClean="0">
                <a:ea typeface="Times New Roman"/>
                <a:cs typeface="TimesNewRoman,Bold"/>
              </a:rPr>
              <a:t> definicji w</a:t>
            </a:r>
            <a:r>
              <a:rPr lang="pl-PL" sz="1200" i="1" smtClean="0">
                <a:ea typeface="Times New Roman"/>
                <a:cs typeface="TimesNewRoman,Bold"/>
              </a:rPr>
              <a:t>skaźnika </a:t>
            </a:r>
            <a:r>
              <a:rPr lang="pl-PL" sz="1200" i="1" dirty="0" smtClean="0">
                <a:ea typeface="Times New Roman"/>
                <a:cs typeface="TimesNewRoman,Bold"/>
              </a:rPr>
              <a:t>– Przez aktywizację społeczno-zawodową należy rozumieć zestaw instrumentów o charakterze aktywizacyjnym, mających doprowadzić do przywrócenia osób wykluczonych na rynek pracy oraz do ich integracji ze społeczeństwem, poprzez przywrócenie im zdolności lub możliwości zatrudnienia, uzyskanie wsparcia dochodowego oraz wyeliminowanie przeszkód napotykanych przez osoby i rodziny w procesie dostępu do praw i usług społecznych, a przez to wspierających ich powrót do zatrudnienia lub innej pracy zarobkowej</a:t>
            </a:r>
            <a:r>
              <a:rPr lang="pl-PL" sz="1200" i="0" baseline="0" dirty="0" smtClean="0">
                <a:ea typeface="Times New Roman"/>
                <a:cs typeface="TimesNewRoman,Bold"/>
              </a:rPr>
              <a:t> </a:t>
            </a:r>
            <a:endParaRPr lang="pl-PL" sz="1200" dirty="0">
              <a:ea typeface="Times New Roman"/>
              <a:cs typeface="TimesNewRoman,Bold"/>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78</a:t>
            </a:fld>
            <a:endParaRPr lang="pl-PL" altLang="pl-PL"/>
          </a:p>
        </p:txBody>
      </p:sp>
    </p:spTree>
    <p:extLst>
      <p:ext uri="{BB962C8B-B14F-4D97-AF65-F5344CB8AC3E}">
        <p14:creationId xmlns="" xmlns:p14="http://schemas.microsoft.com/office/powerpoint/2010/main" val="13721470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Przykładowe</a:t>
            </a:r>
            <a:r>
              <a:rPr lang="pl-PL" baseline="0" dirty="0" smtClean="0"/>
              <a:t> działania wskazane, np. w ramach Działania 9.1 Aktywna integracja</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83</a:t>
            </a:fld>
            <a:endParaRPr lang="pl-PL" altLang="pl-PL"/>
          </a:p>
        </p:txBody>
      </p:sp>
    </p:spTree>
    <p:extLst>
      <p:ext uri="{BB962C8B-B14F-4D97-AF65-F5344CB8AC3E}">
        <p14:creationId xmlns="" xmlns:p14="http://schemas.microsoft.com/office/powerpoint/2010/main" val="4873447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84</a:t>
            </a:fld>
            <a:endParaRPr lang="pl-PL" altLang="pl-P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86</a:t>
            </a:fld>
            <a:endParaRPr lang="pl-PL" altLang="pl-PL"/>
          </a:p>
        </p:txBody>
      </p:sp>
    </p:spTree>
    <p:extLst>
      <p:ext uri="{BB962C8B-B14F-4D97-AF65-F5344CB8AC3E}">
        <p14:creationId xmlns="" xmlns:p14="http://schemas.microsoft.com/office/powerpoint/2010/main" val="78168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a:t>
            </a:fld>
            <a:endParaRPr lang="pl-PL" altLang="pl-PL"/>
          </a:p>
        </p:txBody>
      </p:sp>
    </p:spTree>
    <p:extLst>
      <p:ext uri="{BB962C8B-B14F-4D97-AF65-F5344CB8AC3E}">
        <p14:creationId xmlns="" xmlns:p14="http://schemas.microsoft.com/office/powerpoint/2010/main" val="28711045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87</a:t>
            </a:fld>
            <a:endParaRPr lang="pl-PL" altLang="pl-PL"/>
          </a:p>
        </p:txBody>
      </p:sp>
    </p:spTree>
    <p:extLst>
      <p:ext uri="{BB962C8B-B14F-4D97-AF65-F5344CB8AC3E}">
        <p14:creationId xmlns="" xmlns:p14="http://schemas.microsoft.com/office/powerpoint/2010/main" val="7816847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mn-lt"/>
                <a:ea typeface="+mn-ea"/>
                <a:cs typeface="+mn-cs"/>
              </a:rPr>
              <a:t>Możliwe są działania poprawiające efektywność energetyczną – </a:t>
            </a:r>
            <a:r>
              <a:rPr kumimoji="0" lang="pl-PL" sz="2000" b="0" i="0" u="sng" strike="noStrike" kern="1200" cap="none" spc="0" normalizeH="0" baseline="0" noProof="0" dirty="0" smtClean="0">
                <a:ln>
                  <a:noFill/>
                </a:ln>
                <a:solidFill>
                  <a:prstClr val="black"/>
                </a:solidFill>
                <a:effectLst/>
                <a:uLnTx/>
                <a:uFillTx/>
                <a:latin typeface="+mn-lt"/>
                <a:ea typeface="+mn-ea"/>
                <a:cs typeface="+mn-cs"/>
              </a:rPr>
              <a:t>termomodernizacja obiektów</a:t>
            </a:r>
            <a:r>
              <a:rPr kumimoji="0" lang="pl-PL" sz="2000" b="0" i="0" u="none" strike="noStrike" kern="1200" cap="none" spc="0" normalizeH="0" baseline="0" noProof="0" dirty="0" smtClean="0">
                <a:ln>
                  <a:noFill/>
                </a:ln>
                <a:solidFill>
                  <a:prstClr val="black"/>
                </a:solidFill>
                <a:effectLst/>
                <a:uLnTx/>
                <a:uFillTx/>
                <a:latin typeface="+mn-lt"/>
                <a:ea typeface="+mn-ea"/>
                <a:cs typeface="+mn-cs"/>
              </a:rPr>
              <a:t>, analogiczne do Działania 3.3 RPO WD </a:t>
            </a:r>
            <a:r>
              <a:rPr kumimoji="0" lang="pl-PL" sz="2000" b="0" i="1" u="none" strike="noStrike" kern="1200" cap="none" spc="0" normalizeH="0" baseline="0" noProof="0" dirty="0" smtClean="0">
                <a:ln>
                  <a:noFill/>
                </a:ln>
                <a:solidFill>
                  <a:prstClr val="black"/>
                </a:solidFill>
                <a:effectLst/>
                <a:uLnTx/>
                <a:uFillTx/>
                <a:latin typeface="+mn-lt"/>
                <a:ea typeface="+mn-ea"/>
                <a:cs typeface="+mn-cs"/>
              </a:rPr>
              <a:t>Efektywność energetyczna w budynkach użyteczności publicznej i sektorze mieszkaniowym</a:t>
            </a:r>
            <a:r>
              <a:rPr kumimoji="0" lang="pl-PL" sz="2000" b="0" i="0" u="none" strike="noStrike" kern="1200" cap="none" spc="0" normalizeH="0" baseline="0" noProof="0" dirty="0" smtClean="0">
                <a:ln>
                  <a:noFill/>
                </a:ln>
                <a:solidFill>
                  <a:prstClr val="black"/>
                </a:solidFill>
                <a:effectLst/>
                <a:uLnTx/>
                <a:uFillTx/>
                <a:latin typeface="+mn-lt"/>
                <a:ea typeface="+mn-ea"/>
                <a:cs typeface="+mn-cs"/>
              </a:rPr>
              <a:t> (projekty typu 3.3.A i 3.3.B). </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dirty="0" smtClean="0"/>
              <a:t>Wydatki kwalifikowalne nie obejmują wydatków ponoszonych na część związaną z prowadzeniem działalności administracyjnej. Dlatego należy określić procentowy udział powierzchni użytkowej związanej z prowadzeniem działalności </a:t>
            </a:r>
            <a:r>
              <a:rPr lang="pl-PL" sz="1200" dirty="0" err="1" smtClean="0"/>
              <a:t>administracyjnejw</a:t>
            </a:r>
            <a:r>
              <a:rPr lang="pl-PL" sz="1200" dirty="0" smtClean="0"/>
              <a:t> całkowitej powierzchni użytkowej budynku. Następnie należy wg uzyskanej proporcji obniżyć wydatki kwalifikowalne.</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88</a:t>
            </a:fld>
            <a:endParaRPr lang="pl-PL" altLang="pl-PL"/>
          </a:p>
        </p:txBody>
      </p:sp>
    </p:spTree>
    <p:extLst>
      <p:ext uri="{BB962C8B-B14F-4D97-AF65-F5344CB8AC3E}">
        <p14:creationId xmlns="" xmlns:p14="http://schemas.microsoft.com/office/powerpoint/2010/main" val="10140688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70000" lnSpcReduction="20000"/>
          </a:bodyPr>
          <a:lstStyle/>
          <a:p>
            <a:r>
              <a:rPr lang="pl-PL" sz="1200" kern="1200" baseline="0" dirty="0" smtClean="0">
                <a:solidFill>
                  <a:schemeClr val="tx1"/>
                </a:solidFill>
                <a:latin typeface="+mn-lt"/>
                <a:ea typeface="+mn-ea"/>
                <a:cs typeface="+mn-cs"/>
              </a:rPr>
              <a:t>Wydatkiem kwalifikowalnym jest wydatek spełniający łącznie następujące warunki:</a:t>
            </a:r>
          </a:p>
          <a:p>
            <a:r>
              <a:rPr lang="pl-PL" sz="1200" kern="1200" baseline="0" dirty="0" smtClean="0">
                <a:solidFill>
                  <a:schemeClr val="tx1"/>
                </a:solidFill>
                <a:latin typeface="+mn-lt"/>
                <a:ea typeface="+mn-ea"/>
                <a:cs typeface="+mn-cs"/>
              </a:rPr>
              <a:t>a) został faktycznie poniesiony w okresie wskazanym w umowie o dofinansowanie,</a:t>
            </a:r>
          </a:p>
          <a:p>
            <a:r>
              <a:rPr lang="pl-PL" sz="1200" kern="1200" baseline="0" dirty="0" smtClean="0">
                <a:solidFill>
                  <a:schemeClr val="tx1"/>
                </a:solidFill>
                <a:latin typeface="+mn-lt"/>
                <a:ea typeface="+mn-ea"/>
                <a:cs typeface="+mn-cs"/>
              </a:rPr>
              <a:t>z zachowaniem warunków określonych w podrozdziale 6.1,</a:t>
            </a:r>
          </a:p>
          <a:p>
            <a:r>
              <a:rPr lang="pl-PL" sz="1200" kern="1200" baseline="0" dirty="0" smtClean="0">
                <a:solidFill>
                  <a:schemeClr val="tx1"/>
                </a:solidFill>
                <a:latin typeface="+mn-lt"/>
                <a:ea typeface="+mn-ea"/>
                <a:cs typeface="+mn-cs"/>
              </a:rPr>
              <a:t>b) jest zgodny z obowiązującymi przepisami prawa unijnego oraz prawa krajowego,</a:t>
            </a:r>
          </a:p>
          <a:p>
            <a:r>
              <a:rPr lang="pl-PL" sz="1200" kern="1200" baseline="0" dirty="0" smtClean="0">
                <a:solidFill>
                  <a:schemeClr val="tx1"/>
                </a:solidFill>
                <a:latin typeface="+mn-lt"/>
                <a:ea typeface="+mn-ea"/>
                <a:cs typeface="+mn-cs"/>
              </a:rPr>
              <a:t>w tym przepisami regulującymi udzielanie pomocy publicznej, jeśli mają</a:t>
            </a:r>
          </a:p>
          <a:p>
            <a:r>
              <a:rPr lang="pl-PL" sz="1200" kern="1200" baseline="0" dirty="0" smtClean="0">
                <a:solidFill>
                  <a:schemeClr val="tx1"/>
                </a:solidFill>
                <a:latin typeface="+mn-lt"/>
                <a:ea typeface="+mn-ea"/>
                <a:cs typeface="+mn-cs"/>
              </a:rPr>
              <a:t>zastosowanie,</a:t>
            </a:r>
          </a:p>
          <a:p>
            <a:r>
              <a:rPr lang="pl-PL" sz="1200" kern="1200" baseline="0" dirty="0" smtClean="0">
                <a:solidFill>
                  <a:schemeClr val="tx1"/>
                </a:solidFill>
                <a:latin typeface="+mn-lt"/>
                <a:ea typeface="+mn-ea"/>
                <a:cs typeface="+mn-cs"/>
              </a:rPr>
              <a:t>c) jest zgodny z PO i SZOOP,</a:t>
            </a:r>
          </a:p>
          <a:p>
            <a:r>
              <a:rPr lang="pl-PL" sz="1200" kern="1200" baseline="0" dirty="0" smtClean="0">
                <a:solidFill>
                  <a:schemeClr val="tx1"/>
                </a:solidFill>
                <a:latin typeface="+mn-lt"/>
                <a:ea typeface="+mn-ea"/>
                <a:cs typeface="+mn-cs"/>
              </a:rPr>
              <a:t>16 Punktem wyjścia dla weryfikacji kwalifikowalności wydatków na etapie realizacji projektu jest zatwierdzony wniosek</a:t>
            </a:r>
          </a:p>
          <a:p>
            <a:r>
              <a:rPr lang="pl-PL" sz="1200" kern="1200" baseline="0" dirty="0" smtClean="0">
                <a:solidFill>
                  <a:schemeClr val="tx1"/>
                </a:solidFill>
                <a:latin typeface="+mn-lt"/>
                <a:ea typeface="+mn-ea"/>
                <a:cs typeface="+mn-cs"/>
              </a:rPr>
              <a:t>o dofinansowanie.</a:t>
            </a:r>
          </a:p>
          <a:p>
            <a:r>
              <a:rPr lang="pl-PL" sz="1200" kern="1200" baseline="0" dirty="0" smtClean="0">
                <a:solidFill>
                  <a:schemeClr val="tx1"/>
                </a:solidFill>
                <a:latin typeface="+mn-lt"/>
                <a:ea typeface="+mn-ea"/>
                <a:cs typeface="+mn-cs"/>
              </a:rPr>
              <a:t>28</a:t>
            </a:r>
          </a:p>
          <a:p>
            <a:r>
              <a:rPr lang="pl-PL" sz="1200" kern="1200" baseline="0" dirty="0" smtClean="0">
                <a:solidFill>
                  <a:schemeClr val="tx1"/>
                </a:solidFill>
                <a:latin typeface="+mn-lt"/>
                <a:ea typeface="+mn-ea"/>
                <a:cs typeface="+mn-cs"/>
              </a:rPr>
              <a:t>d) został uwzględniony w budżecie projektu, z zastrzeżeniem pkt 11 i 12 podrozdziału</a:t>
            </a:r>
          </a:p>
          <a:p>
            <a:r>
              <a:rPr lang="pl-PL" sz="1200" kern="1200" baseline="0" dirty="0" smtClean="0">
                <a:solidFill>
                  <a:schemeClr val="tx1"/>
                </a:solidFill>
                <a:latin typeface="+mn-lt"/>
                <a:ea typeface="+mn-ea"/>
                <a:cs typeface="+mn-cs"/>
              </a:rPr>
              <a:t>8.3 </a:t>
            </a:r>
            <a:r>
              <a:rPr lang="pl-PL" sz="1200" i="1" kern="1200" baseline="0" dirty="0" smtClean="0">
                <a:solidFill>
                  <a:schemeClr val="tx1"/>
                </a:solidFill>
                <a:latin typeface="+mn-lt"/>
                <a:ea typeface="+mn-ea"/>
                <a:cs typeface="+mn-cs"/>
              </a:rPr>
              <a:t>Wytycznych, lub – w przypadku projektów finansowanych z FS i EFRR –</a:t>
            </a:r>
          </a:p>
          <a:p>
            <a:r>
              <a:rPr lang="pl-PL" sz="1200" kern="1200" baseline="0" dirty="0" smtClean="0">
                <a:solidFill>
                  <a:schemeClr val="tx1"/>
                </a:solidFill>
                <a:latin typeface="+mn-lt"/>
                <a:ea typeface="+mn-ea"/>
                <a:cs typeface="+mn-cs"/>
              </a:rPr>
              <a:t>w zakresie rzeczowym projektu zawartym we wniosku o dofinansowanie,</a:t>
            </a:r>
          </a:p>
          <a:p>
            <a:r>
              <a:rPr lang="pl-PL" sz="1200" kern="1200" baseline="0" dirty="0" smtClean="0">
                <a:solidFill>
                  <a:schemeClr val="tx1"/>
                </a:solidFill>
                <a:latin typeface="+mn-lt"/>
                <a:ea typeface="+mn-ea"/>
                <a:cs typeface="+mn-cs"/>
              </a:rPr>
              <a:t>e) został poniesiony zgodnie z postanowieniami umowy o dofinansowanie,</a:t>
            </a:r>
          </a:p>
          <a:p>
            <a:r>
              <a:rPr lang="pl-PL" sz="1200" kern="1200" baseline="0" dirty="0" smtClean="0">
                <a:solidFill>
                  <a:schemeClr val="tx1"/>
                </a:solidFill>
                <a:latin typeface="+mn-lt"/>
                <a:ea typeface="+mn-ea"/>
                <a:cs typeface="+mn-cs"/>
              </a:rPr>
              <a:t>f) </a:t>
            </a:r>
            <a:r>
              <a:rPr lang="pl-PL" sz="1200" b="1" kern="1200" baseline="0" dirty="0" smtClean="0">
                <a:solidFill>
                  <a:schemeClr val="tx1"/>
                </a:solidFill>
                <a:latin typeface="+mn-lt"/>
                <a:ea typeface="+mn-ea"/>
                <a:cs typeface="+mn-cs"/>
              </a:rPr>
              <a:t>jest niezbędny do realizacji celów projektu i został poniesiony w związku z realizacją</a:t>
            </a:r>
          </a:p>
          <a:p>
            <a:r>
              <a:rPr lang="pl-PL" sz="1200" b="1" kern="1200" baseline="0" dirty="0" smtClean="0">
                <a:solidFill>
                  <a:schemeClr val="tx1"/>
                </a:solidFill>
                <a:latin typeface="+mn-lt"/>
                <a:ea typeface="+mn-ea"/>
                <a:cs typeface="+mn-cs"/>
              </a:rPr>
              <a:t>projektu</a:t>
            </a:r>
            <a:r>
              <a:rPr lang="pl-PL" sz="1200" kern="1200" baseline="0" dirty="0" smtClean="0">
                <a:solidFill>
                  <a:schemeClr val="tx1"/>
                </a:solidFill>
                <a:latin typeface="+mn-lt"/>
                <a:ea typeface="+mn-ea"/>
                <a:cs typeface="+mn-cs"/>
              </a:rPr>
              <a:t>,</a:t>
            </a:r>
          </a:p>
          <a:p>
            <a:r>
              <a:rPr lang="pl-PL" sz="1200" kern="1200" baseline="0" dirty="0" smtClean="0">
                <a:solidFill>
                  <a:schemeClr val="tx1"/>
                </a:solidFill>
                <a:latin typeface="+mn-lt"/>
                <a:ea typeface="+mn-ea"/>
                <a:cs typeface="+mn-cs"/>
              </a:rPr>
              <a:t>g) został dokonany w sposób przejrzysty, racjonalny i efektywny, z zachowaniem zasad</a:t>
            </a:r>
          </a:p>
          <a:p>
            <a:r>
              <a:rPr lang="pl-PL" sz="1200" kern="1200" baseline="0" dirty="0" smtClean="0">
                <a:solidFill>
                  <a:schemeClr val="tx1"/>
                </a:solidFill>
                <a:latin typeface="+mn-lt"/>
                <a:ea typeface="+mn-ea"/>
                <a:cs typeface="+mn-cs"/>
              </a:rPr>
              <a:t>uzyskiwania najlepszych efektów z danych nakładów,</a:t>
            </a:r>
          </a:p>
          <a:p>
            <a:r>
              <a:rPr lang="pl-PL" sz="1200" kern="1200" baseline="0" dirty="0" smtClean="0">
                <a:solidFill>
                  <a:schemeClr val="tx1"/>
                </a:solidFill>
                <a:latin typeface="+mn-lt"/>
                <a:ea typeface="+mn-ea"/>
                <a:cs typeface="+mn-cs"/>
              </a:rPr>
              <a:t>h) został należycie udokumentowany, zgodnie z wymogami w tym zakresie określonymi</a:t>
            </a:r>
          </a:p>
          <a:p>
            <a:r>
              <a:rPr lang="pl-PL" sz="1200" kern="1200" baseline="0" dirty="0" smtClean="0">
                <a:solidFill>
                  <a:schemeClr val="tx1"/>
                </a:solidFill>
                <a:latin typeface="+mn-lt"/>
                <a:ea typeface="+mn-ea"/>
                <a:cs typeface="+mn-cs"/>
              </a:rPr>
              <a:t>w </a:t>
            </a:r>
            <a:r>
              <a:rPr lang="pl-PL" sz="1200" i="1" kern="1200" baseline="0" dirty="0" smtClean="0">
                <a:solidFill>
                  <a:schemeClr val="tx1"/>
                </a:solidFill>
                <a:latin typeface="+mn-lt"/>
                <a:ea typeface="+mn-ea"/>
                <a:cs typeface="+mn-cs"/>
              </a:rPr>
              <a:t>Wytycznych, </a:t>
            </a:r>
            <a:r>
              <a:rPr lang="pl-PL" sz="1200" i="1" kern="1200" baseline="0" dirty="0" err="1" smtClean="0">
                <a:solidFill>
                  <a:schemeClr val="tx1"/>
                </a:solidFill>
                <a:latin typeface="+mn-lt"/>
                <a:ea typeface="+mn-ea"/>
                <a:cs typeface="+mn-cs"/>
              </a:rPr>
              <a:t>Wytycznych</a:t>
            </a:r>
            <a:r>
              <a:rPr lang="pl-PL" sz="1200" i="1" kern="1200" baseline="0" dirty="0" smtClean="0">
                <a:solidFill>
                  <a:schemeClr val="tx1"/>
                </a:solidFill>
                <a:latin typeface="+mn-lt"/>
                <a:ea typeface="+mn-ea"/>
                <a:cs typeface="+mn-cs"/>
              </a:rPr>
              <a:t> PT, o których mowa w rozdziale 4 pkt 2 lub ze</a:t>
            </a:r>
          </a:p>
          <a:p>
            <a:r>
              <a:rPr lang="pl-PL" sz="1200" kern="1200" baseline="0" dirty="0" smtClean="0">
                <a:solidFill>
                  <a:schemeClr val="tx1"/>
                </a:solidFill>
                <a:latin typeface="+mn-lt"/>
                <a:ea typeface="+mn-ea"/>
                <a:cs typeface="+mn-cs"/>
              </a:rPr>
              <a:t>szczegółowymi zasadami określonymi przez IZ PO,</a:t>
            </a:r>
          </a:p>
          <a:p>
            <a:r>
              <a:rPr lang="pl-PL" sz="1200" kern="1200" baseline="0" dirty="0" smtClean="0">
                <a:solidFill>
                  <a:schemeClr val="tx1"/>
                </a:solidFill>
                <a:latin typeface="+mn-lt"/>
                <a:ea typeface="+mn-ea"/>
                <a:cs typeface="+mn-cs"/>
              </a:rPr>
              <a:t>i) został wykazany we wniosku o płatność zgodnie z Wytycznymi w zakresie warunków</a:t>
            </a:r>
          </a:p>
          <a:p>
            <a:r>
              <a:rPr lang="pl-PL" sz="1200" kern="1200" baseline="0" dirty="0" smtClean="0">
                <a:solidFill>
                  <a:schemeClr val="tx1"/>
                </a:solidFill>
                <a:latin typeface="+mn-lt"/>
                <a:ea typeface="+mn-ea"/>
                <a:cs typeface="+mn-cs"/>
              </a:rPr>
              <a:t>gromadzenia i przekazywania danych w postaci elektronicznej,</a:t>
            </a:r>
          </a:p>
          <a:p>
            <a:r>
              <a:rPr lang="pl-PL" sz="1200" kern="1200" baseline="0" dirty="0" smtClean="0">
                <a:solidFill>
                  <a:schemeClr val="tx1"/>
                </a:solidFill>
                <a:latin typeface="+mn-lt"/>
                <a:ea typeface="+mn-ea"/>
                <a:cs typeface="+mn-cs"/>
              </a:rPr>
              <a:t>j) dotyczy towarów dostarczonych lub usług wykonanych lub robót zrealizowanych,</a:t>
            </a:r>
          </a:p>
          <a:p>
            <a:r>
              <a:rPr lang="pl-PL" sz="1200" kern="1200" baseline="0" dirty="0" smtClean="0">
                <a:solidFill>
                  <a:schemeClr val="tx1"/>
                </a:solidFill>
                <a:latin typeface="+mn-lt"/>
                <a:ea typeface="+mn-ea"/>
                <a:cs typeface="+mn-cs"/>
              </a:rPr>
              <a:t>w tym zaliczek dla wykonawców17, z zastrzeżeniem pkt 4 podrozdziału 6.4,</a:t>
            </a:r>
          </a:p>
          <a:p>
            <a:r>
              <a:rPr lang="pl-PL" sz="1200" kern="1200" baseline="0" dirty="0" smtClean="0">
                <a:solidFill>
                  <a:schemeClr val="tx1"/>
                </a:solidFill>
                <a:latin typeface="+mn-lt"/>
                <a:ea typeface="+mn-ea"/>
                <a:cs typeface="+mn-cs"/>
              </a:rPr>
              <a:t>k) jest zgodny z innymi warunkami uznania go za wydatek </a:t>
            </a:r>
            <a:r>
              <a:rPr lang="pl-PL" sz="1200" kern="1200" baseline="0" dirty="0" err="1" smtClean="0">
                <a:solidFill>
                  <a:schemeClr val="tx1"/>
                </a:solidFill>
                <a:latin typeface="+mn-lt"/>
                <a:ea typeface="+mn-ea"/>
                <a:cs typeface="+mn-cs"/>
              </a:rPr>
              <a:t>kwalifikowalny</a:t>
            </a:r>
            <a:r>
              <a:rPr lang="pl-PL" sz="1200" kern="1200" baseline="0" dirty="0" smtClean="0">
                <a:solidFill>
                  <a:schemeClr val="tx1"/>
                </a:solidFill>
                <a:latin typeface="+mn-lt"/>
                <a:ea typeface="+mn-ea"/>
                <a:cs typeface="+mn-cs"/>
              </a:rPr>
              <a:t> określonymi</a:t>
            </a:r>
          </a:p>
          <a:p>
            <a:r>
              <a:rPr lang="pl-PL" sz="1200" kern="1200" baseline="0" dirty="0" smtClean="0">
                <a:solidFill>
                  <a:schemeClr val="tx1"/>
                </a:solidFill>
                <a:latin typeface="+mn-lt"/>
                <a:ea typeface="+mn-ea"/>
                <a:cs typeface="+mn-cs"/>
              </a:rPr>
              <a:t>w </a:t>
            </a:r>
            <a:r>
              <a:rPr lang="pl-PL" sz="1200" i="1" kern="1200" baseline="0" dirty="0" smtClean="0">
                <a:solidFill>
                  <a:schemeClr val="tx1"/>
                </a:solidFill>
                <a:latin typeface="+mn-lt"/>
                <a:ea typeface="+mn-ea"/>
                <a:cs typeface="+mn-cs"/>
              </a:rPr>
              <a:t>Wytycznych, </a:t>
            </a:r>
            <a:r>
              <a:rPr lang="pl-PL" sz="1200" i="1" kern="1200" baseline="0" dirty="0" err="1" smtClean="0">
                <a:solidFill>
                  <a:schemeClr val="tx1"/>
                </a:solidFill>
                <a:latin typeface="+mn-lt"/>
                <a:ea typeface="+mn-ea"/>
                <a:cs typeface="+mn-cs"/>
              </a:rPr>
              <a:t>Wytycznych</a:t>
            </a:r>
            <a:r>
              <a:rPr lang="pl-PL" sz="1200" i="1" kern="1200" baseline="0" dirty="0" smtClean="0">
                <a:solidFill>
                  <a:schemeClr val="tx1"/>
                </a:solidFill>
                <a:latin typeface="+mn-lt"/>
                <a:ea typeface="+mn-ea"/>
                <a:cs typeface="+mn-cs"/>
              </a:rPr>
              <a:t> PT, o których mowa w rozdziale 4 pkt 2 lub określonymi</a:t>
            </a:r>
          </a:p>
          <a:p>
            <a:r>
              <a:rPr lang="pl-PL" sz="1200" kern="1200" baseline="0" dirty="0" smtClean="0">
                <a:solidFill>
                  <a:schemeClr val="tx1"/>
                </a:solidFill>
                <a:latin typeface="+mn-lt"/>
                <a:ea typeface="+mn-ea"/>
                <a:cs typeface="+mn-cs"/>
              </a:rPr>
              <a:t>przez IZ PO w wytycznych programowych lub regulaminie konkursu lub dokumentacji</a:t>
            </a:r>
          </a:p>
          <a:p>
            <a:r>
              <a:rPr lang="pl-PL" sz="1200" kern="1200" baseline="0" dirty="0" smtClean="0">
                <a:solidFill>
                  <a:schemeClr val="tx1"/>
                </a:solidFill>
                <a:latin typeface="+mn-lt"/>
                <a:ea typeface="+mn-ea"/>
                <a:cs typeface="+mn-cs"/>
              </a:rPr>
              <a:t>dotyczącej projektów zgłaszanych w trybie pozakonkursowym.</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90</a:t>
            </a:fld>
            <a:endParaRPr lang="pl-PL" altLang="pl-P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200" kern="1200" dirty="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92</a:t>
            </a:fld>
            <a:endParaRPr lang="pl-PL" altLang="pl-PL"/>
          </a:p>
        </p:txBody>
      </p:sp>
    </p:spTree>
    <p:extLst>
      <p:ext uri="{BB962C8B-B14F-4D97-AF65-F5344CB8AC3E}">
        <p14:creationId xmlns="" xmlns:p14="http://schemas.microsoft.com/office/powerpoint/2010/main" val="63153088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50" dirty="0" smtClean="0">
                <a:ea typeface="Times New Roman"/>
                <a:cs typeface="Times New Roman"/>
              </a:rPr>
              <a:t>Przez dokument równorzędny należy rozumieć </a:t>
            </a:r>
            <a:r>
              <a:rPr lang="pl-PL" sz="1200" kern="150" dirty="0" smtClean="0">
                <a:ea typeface="Times New Roman"/>
                <a:cs typeface="Arial"/>
              </a:rPr>
              <a:t>lokalny, miejski lub gminny programy rewitalizacji. </a:t>
            </a:r>
            <a:r>
              <a:rPr lang="pl-PL" sz="1200" kern="150" dirty="0" smtClean="0">
                <a:solidFill>
                  <a:srgbClr val="000000"/>
                </a:solidFill>
                <a:ea typeface="Times New Roman"/>
                <a:cs typeface="Arial"/>
              </a:rPr>
              <a:t>Dokument równorzędny to taki, który zawiera wszystkie niezbędne elementy programu rewitalizacji, zgodnie z Wytycznymi opracowanymi przez Ministerstwo Rozwoju w zakresie rewitalizacji w programach operacyjnych na lata 2014-2020 oraz wytycznymi programowymi IZ RPO WD dotyczącymi zasad przygotowania lokalnych programów rewitalizacji (lub dokumentów równorzędnych) w perspektywie finansowej 2014-2020.</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kern="150" dirty="0" smtClean="0">
              <a:latin typeface="Times New Roman"/>
              <a:ea typeface="Times New Roman"/>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50" dirty="0" smtClean="0">
                <a:ea typeface="Times New Roman"/>
                <a:cs typeface="Times New Roman"/>
              </a:rPr>
              <a:t>Obszary wiejskie zdefiniowane zgodnie z załącznikiem nr 1 do Rozporządzenia Wykonawczego Komisji (UE) NR 215/2014 z dnia 7 marca 2014 r.</a:t>
            </a:r>
            <a:endParaRPr lang="pl-PL" sz="1200" kern="150" dirty="0" smtClean="0">
              <a:latin typeface="Times New Roman"/>
              <a:ea typeface="Times New Roman"/>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93</a:t>
            </a:fld>
            <a:endParaRPr lang="pl-PL" altLang="pl-PL"/>
          </a:p>
        </p:txBody>
      </p:sp>
    </p:spTree>
    <p:extLst>
      <p:ext uri="{BB962C8B-B14F-4D97-AF65-F5344CB8AC3E}">
        <p14:creationId xmlns="" xmlns:p14="http://schemas.microsoft.com/office/powerpoint/2010/main" val="37936438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97</a:t>
            </a:fld>
            <a:endParaRPr lang="pl-PL" altLang="pl-PL"/>
          </a:p>
        </p:txBody>
      </p:sp>
    </p:spTree>
    <p:extLst>
      <p:ext uri="{BB962C8B-B14F-4D97-AF65-F5344CB8AC3E}">
        <p14:creationId xmlns="" xmlns:p14="http://schemas.microsoft.com/office/powerpoint/2010/main" val="14738564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0" i="0" dirty="0" smtClean="0">
                <a:solidFill>
                  <a:srgbClr val="000000"/>
                </a:solidFill>
                <a:effectLst/>
                <a:latin typeface="Open Sans"/>
              </a:rPr>
              <a:t>Kontrakty Terytorialne narzędzie polityki rozwoju. Jego zadaniem jest zwiększenie skuteczności tej polityki.  W kontraktach rząd i władze poszczególnych województw uzgadniają  cele rozwojowe i inwestycje, które są dla obu stron kluczowe. Kontrakty wskazują, jakie działania podejmie rząd, a jakie będą wspierane z poziomu samorządowego (przez województwo, powiat, gminę). Inwestycje zapisane w Kontraktach będą finansowane ze środków unijnych i krajowych.</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98</a:t>
            </a:fld>
            <a:endParaRPr lang="pl-PL" altLang="pl-PL"/>
          </a:p>
        </p:txBody>
      </p:sp>
    </p:spTree>
    <p:extLst>
      <p:ext uri="{BB962C8B-B14F-4D97-AF65-F5344CB8AC3E}">
        <p14:creationId xmlns="" xmlns:p14="http://schemas.microsoft.com/office/powerpoint/2010/main" val="349796659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pl-PL"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99</a:t>
            </a:fld>
            <a:endParaRPr lang="pl-PL" altLang="pl-PL"/>
          </a:p>
        </p:txBody>
      </p:sp>
    </p:spTree>
    <p:extLst>
      <p:ext uri="{BB962C8B-B14F-4D97-AF65-F5344CB8AC3E}">
        <p14:creationId xmlns="" xmlns:p14="http://schemas.microsoft.com/office/powerpoint/2010/main" val="2341231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1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100</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pPr marL="170490" indent="-170490">
              <a:buFont typeface="Arial" pitchFamily="34" charset="0"/>
              <a:buChar char="•"/>
            </a:pPr>
            <a:r>
              <a:rPr lang="pl-PL" dirty="0" smtClean="0"/>
              <a:t>Wspólny cel merytoryczny projektu </a:t>
            </a:r>
          </a:p>
          <a:p>
            <a:pPr marL="170490" indent="-170490">
              <a:buFont typeface="Arial" pitchFamily="34" charset="0"/>
              <a:buChar char="•"/>
            </a:pPr>
            <a:r>
              <a:rPr lang="pl-PL" dirty="0" smtClean="0"/>
              <a:t>Każdy z partnerów musi</a:t>
            </a:r>
            <a:r>
              <a:rPr lang="pl-PL" baseline="0" dirty="0" smtClean="0"/>
              <a:t> mieć wyraźne określone zadania i obowiązki </a:t>
            </a:r>
          </a:p>
          <a:p>
            <a:pPr marL="170490" indent="-170490">
              <a:buFont typeface="Arial" pitchFamily="34" charset="0"/>
              <a:buChar char="•"/>
            </a:pPr>
            <a:r>
              <a:rPr lang="pl-PL" baseline="0" dirty="0" smtClean="0"/>
              <a:t>Pełną odpowiedzialność ponosi Beneficjent - partner wiodący projektu (Lider)</a:t>
            </a:r>
          </a:p>
          <a:p>
            <a:pPr marL="170490" indent="-170490">
              <a:buFont typeface="Arial" pitchFamily="34" charset="0"/>
              <a:buChar char="•"/>
            </a:pPr>
            <a:r>
              <a:rPr lang="pl-PL" baseline="0" dirty="0" smtClean="0"/>
              <a:t>Utworzenie i zainicjowanie partnerstwa przed złożeniem WNOD</a:t>
            </a:r>
          </a:p>
          <a:p>
            <a:pPr marL="170490" indent="-170490">
              <a:buFont typeface="Arial" pitchFamily="34" charset="0"/>
              <a:buChar char="•"/>
            </a:pPr>
            <a:r>
              <a:rPr lang="pl-PL" baseline="0" dirty="0" smtClean="0"/>
              <a:t>Projekt powinien być realizowany wspólnie od momentu jego rozpoczęcia tj. przygotowania dokumentacji aplikacyjnej do momentu np. złożenia WNPK</a:t>
            </a:r>
          </a:p>
          <a:p>
            <a:pPr marL="170490" indent="-170490">
              <a:buFont typeface="Arial" pitchFamily="34" charset="0"/>
              <a:buChar char="•"/>
            </a:pPr>
            <a:r>
              <a:rPr lang="pl-PL" baseline="0" dirty="0" smtClean="0"/>
              <a:t>Podmioty nie mogą łączyć się w partnerstwie celem uzyskania większej ilości punktów </a:t>
            </a:r>
          </a:p>
          <a:p>
            <a:pPr marL="170490" indent="-170490">
              <a:buFont typeface="Arial" pitchFamily="34" charset="0"/>
              <a:buChar char="•"/>
            </a:pPr>
            <a:r>
              <a:rPr lang="pl-PL" baseline="0" dirty="0" smtClean="0"/>
              <a:t>Punkty w ramach kryterium ogólnego nie będą przyznawane jeśli realizacja projektu partnerskiego będzie polegała na współpracy podmiotów po zakończeniu realizacji projektu (w okresie trwałości) gdy partner projektu będzie korzystał wyłącznie z efektów już zrealizowanego projektu  </a:t>
            </a:r>
            <a:endParaRPr lang="pl-PL"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101</a:t>
            </a:fld>
            <a:endParaRPr lang="pl-PL" altLang="pl-PL"/>
          </a:p>
        </p:txBody>
      </p:sp>
    </p:spTree>
    <p:extLst>
      <p:ext uri="{BB962C8B-B14F-4D97-AF65-F5344CB8AC3E}">
        <p14:creationId xmlns="" xmlns:p14="http://schemas.microsoft.com/office/powerpoint/2010/main" val="1288638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Składy</a:t>
            </a:r>
            <a:r>
              <a:rPr lang="pl-PL" baseline="0" dirty="0" smtClean="0"/>
              <a:t> poszczególnych obszarów (OSI i określonych dla ZIT) wskazane zostały w Regulaminie konkursu. Niewłaściwe przypisanie projektu do naboru, a co za tym idzie – obszaru (czyli, np. przypisanie projektu do naboru na OSI, zamiast  na ZIT, bądź wybór niewłaściwego naboru w ramach ZIT (AJ zamiast WrOF) skutkować będzie odrzuceniem WND.</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a:t>
            </a:fld>
            <a:endParaRPr lang="pl-PL" altLang="pl-PL"/>
          </a:p>
        </p:txBody>
      </p:sp>
    </p:spTree>
    <p:extLst>
      <p:ext uri="{BB962C8B-B14F-4D97-AF65-F5344CB8AC3E}">
        <p14:creationId xmlns="" xmlns:p14="http://schemas.microsoft.com/office/powerpoint/2010/main" val="361977379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92500" lnSpcReduction="10000"/>
          </a:bodyPr>
          <a:lstStyle/>
          <a:p>
            <a:r>
              <a:rPr lang="pl-PL" sz="1200" b="1" kern="1200" dirty="0" smtClean="0">
                <a:solidFill>
                  <a:schemeClr val="tx1"/>
                </a:solidFill>
                <a:effectLst/>
                <a:latin typeface="+mn-lt"/>
                <a:ea typeface="+mn-ea"/>
                <a:cs typeface="+mn-cs"/>
              </a:rPr>
              <a:t>Artykuł 1</a:t>
            </a:r>
            <a:endParaRPr lang="pl-PL" sz="1200" kern="1200" dirty="0" smtClean="0">
              <a:solidFill>
                <a:schemeClr val="tx1"/>
              </a:solidFill>
              <a:effectLst/>
              <a:latin typeface="+mn-lt"/>
              <a:ea typeface="+mn-ea"/>
              <a:cs typeface="+mn-cs"/>
            </a:endParaRPr>
          </a:p>
          <a:p>
            <a:r>
              <a:rPr lang="pl-PL" sz="1200" b="1" kern="1200" dirty="0" smtClean="0">
                <a:solidFill>
                  <a:schemeClr val="tx1"/>
                </a:solidFill>
                <a:effectLst/>
                <a:latin typeface="+mn-lt"/>
                <a:ea typeface="+mn-ea"/>
                <a:cs typeface="+mn-cs"/>
              </a:rPr>
              <a:t>Przedsiębiorstwo</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Za przedsiębiorstwo uważa się podmiot prowadzący działalność gospodarczą bez względu na jego formę prawną. Zalicza się tu w szczególności osoby prowadzące działalność na własny rachunek oraz firmy rodzinne zajmujące się rzemiosłem lub inną działalnością, a także spółki lub stowarzyszenia prowadzące regularną działalność gospodarczą.</a:t>
            </a:r>
          </a:p>
          <a:p>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Jeżeli okaże się, że dane wsparcie przykładowo nie wpływa na handel między państwami członkowskimi UE, brak jest w ogóle pomocy publicznej. Taka sytuacja może mieć miejsce np. w przypadku domów pomocy społecznej, prowadzonych przez jednostki samorządu terytorialnego lub na ich zlecenie (dział 2, rozdział 2 ustawy z dnia 12 marca 2004 r. o pomocy społecznej (Dz. U. z 2016 r., poz. 930), których działalność jest elementem polityki społecznej państwa i jest ograniczona terytorialnie (kierowanie osób tego wymagających do placówek położonych najbliżej ich miejsca zamieszkania), co wskazuje na lokalny charakter tej działalności. Placówki te, co do zasady, nie świadczą usług na rzecz osób mieszkających w innych państwach członkowskich, nawet jeśli są zlokalizowane w pobliżu granicy. Usługi domów pomocy społecznej skierowane są bowiem – zgodnie z art. 5 ustawy o pomocy społecznej – do osób posiadających miejsce zamieszkania i przebywających na terenie Polski. Zatem, z uwagi na specyfikę i adresatów usług domów pomocy społecznej, można wykluczyć możliwość wystąpienia konkurencji w wymiarze międzynarodowym pomiędzy domami pomocy społecznej a innymi podmiotami o podobnym charakterze. Pomimo zatem, iż domy pomocy społecznej konkurują na rynku krajowym z jednostkami prowadzonymi taką działalność w celu osiągnięcia zysku (podmioty prywatne prowadzące działalność gospodarczą na podstawie działu 2, rozdziału 3 ustawy o pomocy społecznej), z uwagi na krąg adresatów usług tych placówek i zasady ich funkcjonowania, domy pomocy społecznej prowadzone przez jednostki samorządu terytorialnego lub na ich zlecenie nie konkurują w wymiarze międzynarodowym z ośrodkami zlokalizowanymi w innych państwach członkowskich, zatem wsparcie udzielone tym podmiotom nie zakłóca konkurencji, ani nie wpływa na wymianę handlową na rynku wewnętrznym. Tym samym, domy pomocy społecznej nie są beneficjentami pomocy publicznej, a do wsparcia ze środków publicznych, z którego korzystają lub mogą korzystać, nie mają zastosowania przepisy o pomocy publicznej.</a:t>
            </a:r>
            <a:endParaRPr lang="pl-PL" sz="1200" kern="1200" dirty="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102</a:t>
            </a:fld>
            <a:endParaRPr lang="pl-PL" altLang="pl-PL"/>
          </a:p>
        </p:txBody>
      </p:sp>
    </p:spTree>
    <p:extLst>
      <p:ext uri="{BB962C8B-B14F-4D97-AF65-F5344CB8AC3E}">
        <p14:creationId xmlns="" xmlns:p14="http://schemas.microsoft.com/office/powerpoint/2010/main" val="23070349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Aft>
                <a:spcPts val="600"/>
              </a:spcAft>
              <a:defRPr/>
            </a:pPr>
            <a:endParaRPr lang="pl-PL" dirty="0">
              <a:latin typeface="Arial" pitchFamily="34" charset="0"/>
              <a:cs typeface="Arial" pitchFamily="34" charset="0"/>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107</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109</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110</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r>
              <a:rPr lang="pl-PL" dirty="0" smtClean="0">
                <a:latin typeface="Arial" pitchFamily="34" charset="0"/>
                <a:cs typeface="Arial" pitchFamily="34" charset="0"/>
              </a:rPr>
              <a:t>RPO WD:</a:t>
            </a:r>
            <a:endParaRPr lang="pl-PL" dirty="0">
              <a:latin typeface="Arial" pitchFamily="34" charset="0"/>
              <a:cs typeface="Arial" pitchFamily="34" charset="0"/>
            </a:endParaRPr>
          </a:p>
          <a:p>
            <a:pPr algn="l"/>
            <a:r>
              <a:rPr lang="pl-PL" sz="1200" b="0" i="0" u="none" strike="noStrike" baseline="0" dirty="0" smtClean="0">
                <a:latin typeface="+mn-lt"/>
              </a:rPr>
              <a:t>Aktywna integracja (PI 9.1)</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111</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r>
              <a:rPr lang="pl-PL" sz="1200" kern="1200" baseline="30000" dirty="0" smtClean="0">
                <a:solidFill>
                  <a:schemeClr val="tx1"/>
                </a:solidFill>
                <a:effectLst/>
                <a:latin typeface="+mn-lt"/>
                <a:ea typeface="+mn-ea"/>
                <a:cs typeface="+mn-cs"/>
              </a:rPr>
              <a:t>Pod pojęciem rozbudowy  rozumie się sytuację, w której rozbudowywana część obiektu będzie funkcjonalnie i rzeczywiście połączona z istniejącą częścią obiektu</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112</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113</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altLang="pl-PL" sz="1200" b="0" i="0" u="none" strike="noStrike" kern="1200" cap="none" spc="0" normalizeH="0" baseline="0" noProof="0" dirty="0" smtClean="0">
                <a:ln>
                  <a:noFill/>
                </a:ln>
                <a:solidFill>
                  <a:prstClr val="black"/>
                </a:solidFill>
                <a:effectLst/>
                <a:uLnTx/>
                <a:uFillTx/>
                <a:latin typeface="+mn-lt"/>
                <a:ea typeface="+mn-ea"/>
                <a:cs typeface="+mn-cs"/>
              </a:rPr>
              <a:t>Nie ma ograniczeń co do liczby składanych wniosków przez Beneficjenta. </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115</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255" y="4713645"/>
            <a:ext cx="6399732" cy="478314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116</a:t>
            </a:fld>
            <a:endParaRPr lang="pl-PL" altLang="pl-PL">
              <a:solidFill>
                <a:prstClr val="black"/>
              </a:solidFill>
            </a:endParaRPr>
          </a:p>
        </p:txBody>
      </p:sp>
    </p:spTree>
    <p:extLst>
      <p:ext uri="{BB962C8B-B14F-4D97-AF65-F5344CB8AC3E}">
        <p14:creationId xmlns="" xmlns:p14="http://schemas.microsoft.com/office/powerpoint/2010/main" val="128863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a:t>
            </a:fld>
            <a:endParaRPr lang="pl-PL" alt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dirty="0" smtClean="0"/>
              <a:t>Instytucje Pośredniczące RPO WD pełnią wspólnie z Instytucją Zarządzającą RPO WD funkcję Instytucji Organizującej Konkurs (w przypadku Poddziałania 6.1.2 i Poddziałania 6.1.3).</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a:t>
            </a:fld>
            <a:endParaRPr lang="pl-PL" alt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a:t>
            </a:fld>
            <a:endParaRPr lang="pl-PL" altLang="pl-PL"/>
          </a:p>
        </p:txBody>
      </p:sp>
    </p:spTree>
    <p:extLst>
      <p:ext uri="{BB962C8B-B14F-4D97-AF65-F5344CB8AC3E}">
        <p14:creationId xmlns="" xmlns:p14="http://schemas.microsoft.com/office/powerpoint/2010/main" val="447406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dirty="0" smtClean="0"/>
              <a:t>Instytucje Pośredniczące RPO WD pełnią wspólnie z Instytucją Zarządzającą RPO WD funkcję Instytucji Organizującej Konkurs (w przypadku Poddziałania 6.1.2 i Poddziałania 6.1.3).</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a:t>
            </a:fld>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2016-10-26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2016-10-26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2016-10-26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626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1257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2039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7921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377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739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945990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6580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2016-10-26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1768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0607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2016-10-26</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6214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2016-10-26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2016-10-26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2016-10-26</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2016-10-26</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2016-10-26</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2016-10-26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2016-10-26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2016-10-26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2016-10-26</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 xmlns:p14="http://schemas.microsoft.com/office/powerpoint/2010/main" val="2892593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snow-umwd.dolnyslask.pl/"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hyperlink" Target="http://www.snow-umwd.dolnyslask.pl/"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www.rpo.dolnyslask.pl/" TargetMode="External"/><Relationship Id="rId7" Type="http://schemas.openxmlformats.org/officeDocument/2006/relationships/hyperlink" Target="mailto:pife.walbrzych@dolnyslask.pl" TargetMode="External"/><Relationship Id="rId2" Type="http://schemas.openxmlformats.org/officeDocument/2006/relationships/notesSlide" Target="../notesSlides/notesSlide58.xml"/><Relationship Id="rId1" Type="http://schemas.openxmlformats.org/officeDocument/2006/relationships/slideLayout" Target="../slideLayouts/slideLayout7.xml"/><Relationship Id="rId6" Type="http://schemas.openxmlformats.org/officeDocument/2006/relationships/hyperlink" Target="mailto:pife.legnica@dolnyslask.pl" TargetMode="External"/><Relationship Id="rId5" Type="http://schemas.openxmlformats.org/officeDocument/2006/relationships/hyperlink" Target="mailto:pife.jeleniagora@dolnyslask.pl" TargetMode="External"/><Relationship Id="rId4" Type="http://schemas.openxmlformats.org/officeDocument/2006/relationships/hyperlink" Target="mailto:pife@dolnyslask.p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power.gov.pl/dostepnosc"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179512" y="1196752"/>
            <a:ext cx="8712968" cy="2808312"/>
          </a:xfrm>
        </p:spPr>
        <p:txBody>
          <a:bodyPr>
            <a:noAutofit/>
          </a:bodyPr>
          <a:lstStyle/>
          <a:p>
            <a:r>
              <a:rPr lang="pl-PL" sz="2000" b="1" dirty="0" smtClean="0"/>
              <a:t>Podstawowe założenia konkursu ogłoszonego dla</a:t>
            </a:r>
            <a:r>
              <a:rPr lang="pl-PL" sz="2000" dirty="0" smtClean="0"/>
              <a:t/>
            </a:r>
            <a:br>
              <a:rPr lang="pl-PL" sz="2000" dirty="0" smtClean="0"/>
            </a:br>
            <a:r>
              <a:rPr lang="pl-PL" sz="2000" dirty="0" smtClean="0"/>
              <a:t/>
            </a:r>
            <a:br>
              <a:rPr lang="pl-PL" sz="2000" dirty="0" smtClean="0"/>
            </a:br>
            <a:r>
              <a:rPr lang="pl-PL" sz="2000" b="1" dirty="0" smtClean="0"/>
              <a:t> Poddziałania 6.1.1 Inwestycje w infrastrukturę społeczną –</a:t>
            </a:r>
            <a:r>
              <a:rPr lang="pl-PL" sz="2000" dirty="0" smtClean="0"/>
              <a:t/>
            </a:r>
            <a:br>
              <a:rPr lang="pl-PL" sz="2000" dirty="0" smtClean="0"/>
            </a:br>
            <a:r>
              <a:rPr lang="pl-PL" sz="2000" b="1" dirty="0" smtClean="0"/>
              <a:t>konkursy horyzontalne – nabór na OSI</a:t>
            </a:r>
            <a:r>
              <a:rPr lang="pl-PL" sz="2000" dirty="0" smtClean="0"/>
              <a:t/>
            </a:r>
            <a:br>
              <a:rPr lang="pl-PL" sz="2000" dirty="0" smtClean="0"/>
            </a:br>
            <a:r>
              <a:rPr lang="pl-PL" sz="2000" dirty="0" smtClean="0"/>
              <a:t>Nr naboru RPDS.06.01.01-IZ.00-02-166/16</a:t>
            </a:r>
            <a:br>
              <a:rPr lang="pl-PL" sz="2000" dirty="0" smtClean="0"/>
            </a:br>
            <a:r>
              <a:rPr lang="pl-PL" sz="2000" b="1" dirty="0" smtClean="0"/>
              <a:t>Poddziałania 6.1.2 Inwestycje w infrastrukturę społeczną – ZIT WrOF</a:t>
            </a:r>
            <a:r>
              <a:rPr lang="pl-PL" sz="2000" dirty="0" smtClean="0"/>
              <a:t/>
            </a:r>
            <a:br>
              <a:rPr lang="pl-PL" sz="2000" dirty="0" smtClean="0"/>
            </a:br>
            <a:r>
              <a:rPr lang="pl-PL" sz="2000" dirty="0" smtClean="0"/>
              <a:t>Nr naboru RPDS.06.01.02-IZ.00-02-167/16</a:t>
            </a:r>
            <a:br>
              <a:rPr lang="pl-PL" sz="2000" dirty="0" smtClean="0"/>
            </a:br>
            <a:r>
              <a:rPr lang="pl-PL" sz="2000" b="1" dirty="0" smtClean="0"/>
              <a:t>Poddziałania 6.1.3 Inwestycje w infrastrukturę społeczną – ZIT AJ</a:t>
            </a:r>
            <a:r>
              <a:rPr lang="pl-PL" sz="2000" dirty="0" smtClean="0"/>
              <a:t/>
            </a:r>
            <a:br>
              <a:rPr lang="pl-PL" sz="2000" dirty="0" smtClean="0"/>
            </a:br>
            <a:r>
              <a:rPr lang="pl-PL" sz="2000" dirty="0" smtClean="0"/>
              <a:t>Nr naboru RPDS.06.01.03-IZ.00-02-168/16</a:t>
            </a:r>
            <a:r>
              <a:rPr lang="pl-PL" sz="1800" dirty="0" smtClean="0"/>
              <a:t/>
            </a:r>
            <a:br>
              <a:rPr lang="pl-PL" sz="1800" dirty="0" smtClean="0"/>
            </a:br>
            <a:endParaRPr lang="pl-PL" sz="1800" dirty="0"/>
          </a:p>
        </p:txBody>
      </p:sp>
      <p:sp>
        <p:nvSpPr>
          <p:cNvPr id="5" name="Podtytuł 4"/>
          <p:cNvSpPr>
            <a:spLocks noGrp="1"/>
          </p:cNvSpPr>
          <p:nvPr>
            <p:ph type="subTitle" idx="1"/>
          </p:nvPr>
        </p:nvSpPr>
        <p:spPr>
          <a:xfrm>
            <a:off x="1403648" y="4077072"/>
            <a:ext cx="6400800" cy="2520280"/>
          </a:xfrm>
        </p:spPr>
        <p:txBody>
          <a:bodyPr>
            <a:normAutofit fontScale="32500" lnSpcReduction="20000"/>
          </a:bodyPr>
          <a:lstStyle/>
          <a:p>
            <a:pPr marL="180340" indent="-180340" algn="just">
              <a:lnSpc>
                <a:spcPct val="115000"/>
              </a:lnSpc>
              <a:spcAft>
                <a:spcPts val="1000"/>
              </a:spcAft>
            </a:pPr>
            <a:r>
              <a:rPr lang="pl-PL" sz="4900" b="1" kern="150" dirty="0" smtClean="0">
                <a:solidFill>
                  <a:schemeClr val="tx1"/>
                </a:solidFill>
                <a:ea typeface="SimSun"/>
                <a:cs typeface="Tahoma"/>
              </a:rPr>
              <a:t>A	Budowa, remont, przebudowa, rozbudowa, nadbudowa, wyposażenie infrastruktury społecznej powiązanej z procesem integracji społecznej, aktywizacji społeczno-zawodowej i deinstytucjonalizacji usług</a:t>
            </a:r>
          </a:p>
          <a:p>
            <a:pPr marL="180340" indent="-180340" algn="just">
              <a:lnSpc>
                <a:spcPct val="115000"/>
              </a:lnSpc>
            </a:pPr>
            <a:r>
              <a:rPr lang="pl-PL" sz="4900" b="1" kern="150" dirty="0" smtClean="0">
                <a:solidFill>
                  <a:schemeClr val="tx1"/>
                </a:solidFill>
                <a:ea typeface="SimSun"/>
                <a:cs typeface="Tahoma"/>
              </a:rPr>
              <a:t>B	Zmiana sposobu użytkowania, budowa, remont, przebudowa, rozbudowa, wyposażenie budynków infrastruktury: domów pomocy społecznej, placówek zapewniających całodobową opiekę osobom niepełnosprawnym, przewlekle chorym lub osobom w podeszłym wieku</a:t>
            </a:r>
            <a:endParaRPr lang="pl-PL" sz="4900" b="1" i="1" dirty="0" smtClean="0">
              <a:solidFill>
                <a:schemeClr val="tx1"/>
              </a:solidFill>
            </a:endParaRPr>
          </a:p>
          <a:p>
            <a:endParaRPr lang="pl-PL" sz="2400" dirty="0" smtClean="0">
              <a:solidFill>
                <a:schemeClr val="tx1"/>
              </a:solidFill>
            </a:endParaRPr>
          </a:p>
          <a:p>
            <a:r>
              <a:rPr lang="pl-PL" sz="4900" dirty="0" smtClean="0">
                <a:solidFill>
                  <a:schemeClr val="tx1"/>
                </a:solidFill>
              </a:rPr>
              <a:t>Wrocław, 26.10.2016 r.</a:t>
            </a:r>
            <a:endParaRPr lang="pl-PL" sz="4900" b="1" i="1" dirty="0" smtClean="0">
              <a:solidFill>
                <a:schemeClr val="tx1"/>
              </a:solidFill>
            </a:endParaRPr>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2683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472608"/>
          </a:xfrm>
        </p:spPr>
        <p:txBody>
          <a:bodyPr/>
          <a:lstStyle/>
          <a:p>
            <a:pPr marL="0" indent="0" algn="just">
              <a:spcBef>
                <a:spcPts val="0"/>
              </a:spcBef>
              <a:buNone/>
            </a:pPr>
            <a:r>
              <a:rPr lang="pl-PL" sz="2000" b="1" dirty="0" smtClean="0"/>
              <a:t>Nabór na projekty realizowane na terenie Aglomeracji Jeleniogórskiej określonej w Strategii ZIT </a:t>
            </a:r>
            <a:r>
              <a:rPr lang="pl-PL" sz="2000" b="1" dirty="0"/>
              <a:t>Aglomeracji Jeleniogórskiej </a:t>
            </a:r>
            <a:r>
              <a:rPr lang="pl-PL" sz="2000" dirty="0" smtClean="0"/>
              <a:t>.</a:t>
            </a:r>
          </a:p>
          <a:p>
            <a:pPr>
              <a:spcBef>
                <a:spcPts val="0"/>
              </a:spcBef>
              <a:buNone/>
            </a:pPr>
            <a:endParaRPr lang="pl-PL" sz="2000" dirty="0" smtClean="0"/>
          </a:p>
          <a:p>
            <a:pPr marL="0" indent="0" algn="just">
              <a:spcBef>
                <a:spcPts val="0"/>
              </a:spcBef>
              <a:buNone/>
            </a:pPr>
            <a:r>
              <a:rPr lang="pl-PL" sz="2000" dirty="0" smtClean="0"/>
              <a:t>W skład Aglomeracji Jeleniogórskiej określonej w Strategii ZIT AJ wchodzą: Miasto Jelenia Góra, Gmina Janowice Wielkie, Gmina Jeżów Sudecki, Miasto Karpacz, Miasto Kowary, Gmina Mysłakowice, Miasto Piechowice, Gmina Podgórzyn, Gmina Stara Kamienica, Miasto Szklarska Poręba, Miasto i Gmina Gryfów Śląski, Miasto i Gmina Lubomierz, Miasto i Gmina Mirsk, Miasto i Gmina Wleń, Gmina Pielgrzymka, Miasto i Gmina Świerzawa, Miasto Wojcieszów, Miasto Złotoryja.</a:t>
            </a:r>
          </a:p>
          <a:p>
            <a:pPr marL="0" indent="0" algn="just">
              <a:spcBef>
                <a:spcPts val="0"/>
              </a:spcBef>
              <a:buNone/>
            </a:pPr>
            <a:endParaRPr lang="pl-PL" sz="2000" dirty="0" smtClean="0"/>
          </a:p>
          <a:p>
            <a:pPr marL="0" indent="0" algn="just">
              <a:spcBef>
                <a:spcPts val="0"/>
              </a:spcBef>
              <a:buNone/>
            </a:pPr>
            <a:r>
              <a:rPr lang="pl-PL" sz="2000" dirty="0" smtClean="0"/>
              <a:t>Dla konkursu ogłaszanego w ramach</a:t>
            </a:r>
            <a:r>
              <a:rPr lang="pl-PL" sz="2000" b="1" dirty="0" smtClean="0"/>
              <a:t> Poddziałania 6.1.3 Inwestycje w infrastrukturę społeczną – ZIT AJ</a:t>
            </a:r>
            <a:r>
              <a:rPr lang="pl-PL" sz="2000" dirty="0" smtClean="0"/>
              <a:t> (RPDS.06.01.03-IZ.00-02-168/16) alokacja wynosi </a:t>
            </a:r>
            <a:r>
              <a:rPr lang="pl-PL" sz="2000" b="1" dirty="0" smtClean="0"/>
              <a:t>1 069 250</a:t>
            </a:r>
            <a:r>
              <a:rPr lang="pl-PL" sz="2000" dirty="0" smtClean="0"/>
              <a:t> </a:t>
            </a:r>
            <a:r>
              <a:rPr lang="pl-PL" sz="2000" b="1" dirty="0" smtClean="0"/>
              <a:t>euro</a:t>
            </a:r>
            <a:r>
              <a:rPr lang="pl-PL" sz="2000" dirty="0" smtClean="0"/>
              <a:t>, tj. </a:t>
            </a:r>
            <a:r>
              <a:rPr lang="pl-PL" sz="2000" b="1" dirty="0" smtClean="0"/>
              <a:t>4 644 394 zł</a:t>
            </a:r>
            <a:r>
              <a:rPr lang="pl-PL" sz="2000" dirty="0" smtClean="0"/>
              <a:t>*.</a:t>
            </a:r>
          </a:p>
          <a:p>
            <a:pPr>
              <a:buNone/>
            </a:pPr>
            <a:endParaRPr lang="pl-PL" sz="1600" dirty="0" smtClean="0"/>
          </a:p>
          <a:p>
            <a:pPr marL="0" lvl="0" indent="0" algn="just">
              <a:buNone/>
            </a:pPr>
            <a:r>
              <a:rPr lang="pl-PL" sz="1400" dirty="0">
                <a:solidFill>
                  <a:prstClr val="black"/>
                </a:solidFill>
              </a:rPr>
              <a:t>*Alokacja przeliczona po kursie Europejskiego Banku Centralnego (EBC) obowiązującym we wrześniu 2016 r.  – 1 euro = 4,3436 zł. Ze względu na kurs euro limit dostępnych środków może ulec zmianie. Z tego powodu dokładna kwota dofinansowania zostanie określona na etapie zatwierdzania Listy ocenionych projektów.</a:t>
            </a:r>
            <a:endParaRPr lang="pl-PL" sz="1600" dirty="0">
              <a:solidFill>
                <a:prstClr val="black"/>
              </a:solidFill>
            </a:endParaRPr>
          </a:p>
          <a:p>
            <a:pPr>
              <a:buNone/>
            </a:pP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a:t>
            </a:fld>
            <a:endParaRPr lang="pl-PL" altLang="pl-PL"/>
          </a:p>
        </p:txBody>
      </p:sp>
    </p:spTree>
  </p:cSld>
  <p:clrMapOvr>
    <a:masterClrMapping/>
  </p:clrMapOvr>
  <p:transition spd="med">
    <p:fad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smtClean="0"/>
              <a:t>Typy Wnioskodawców</a:t>
            </a:r>
            <a:endParaRPr lang="pl-PL"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100</a:t>
            </a:fld>
            <a:endParaRPr lang="pl-PL" altLang="pl-PL"/>
          </a:p>
        </p:txBody>
      </p:sp>
      <p:sp>
        <p:nvSpPr>
          <p:cNvPr id="3" name="Prostokąt 2"/>
          <p:cNvSpPr/>
          <p:nvPr/>
        </p:nvSpPr>
        <p:spPr>
          <a:xfrm>
            <a:off x="580457" y="887166"/>
            <a:ext cx="7848872" cy="5740033"/>
          </a:xfrm>
          <a:prstGeom prst="rect">
            <a:avLst/>
          </a:prstGeom>
        </p:spPr>
        <p:txBody>
          <a:bodyPr wrap="square">
            <a:spAutoFit/>
          </a:bodyPr>
          <a:lstStyle/>
          <a:p>
            <a:pPr algn="just">
              <a:lnSpc>
                <a:spcPct val="115000"/>
              </a:lnSpc>
              <a:spcBef>
                <a:spcPts val="600"/>
              </a:spcBef>
              <a:spcAft>
                <a:spcPts val="0"/>
              </a:spcAft>
            </a:pPr>
            <a:r>
              <a:rPr lang="pl-PL" sz="2000" dirty="0" smtClean="0">
                <a:solidFill>
                  <a:srgbClr val="000000"/>
                </a:solidFill>
                <a:latin typeface="+mn-lt"/>
                <a:ea typeface="Calibri"/>
                <a:cs typeface="Calibri"/>
              </a:rPr>
              <a:t>O dofinansowanie w ramach konkursu mogą ubiegać się następujące </a:t>
            </a:r>
            <a:r>
              <a:rPr lang="pl-PL" sz="2000" kern="150" dirty="0" smtClean="0">
                <a:latin typeface="+mn-lt"/>
                <a:ea typeface="TTE1ABE920t00"/>
                <a:cs typeface="Arial"/>
              </a:rPr>
              <a:t>jednostki </a:t>
            </a:r>
            <a:r>
              <a:rPr lang="pl-PL" sz="2000" kern="150" dirty="0">
                <a:latin typeface="+mn-lt"/>
                <a:ea typeface="TTE1ABE920t00"/>
                <a:cs typeface="Arial"/>
              </a:rPr>
              <a:t>samorządu terytorialnego (</a:t>
            </a:r>
            <a:r>
              <a:rPr lang="pl-PL" sz="2000" kern="150" dirty="0" err="1">
                <a:latin typeface="+mn-lt"/>
                <a:ea typeface="TTE1ABE920t00"/>
                <a:cs typeface="Arial"/>
              </a:rPr>
              <a:t>jst</a:t>
            </a:r>
            <a:r>
              <a:rPr lang="pl-PL" sz="2000" kern="150" dirty="0">
                <a:latin typeface="+mn-lt"/>
                <a:ea typeface="TTE1ABE920t00"/>
                <a:cs typeface="Arial"/>
              </a:rPr>
              <a:t>), ich związki i stowarzyszenia;</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latin typeface="+mn-lt"/>
                <a:ea typeface="TTE1ABE920t00"/>
                <a:cs typeface="Arial"/>
              </a:rPr>
              <a:t>jednostki organizacyjne </a:t>
            </a:r>
            <a:r>
              <a:rPr lang="pl-PL" sz="2000" kern="150" dirty="0" err="1">
                <a:latin typeface="+mn-lt"/>
                <a:ea typeface="TTE1ABE920t00"/>
                <a:cs typeface="Arial"/>
              </a:rPr>
              <a:t>jst</a:t>
            </a:r>
            <a:r>
              <a:rPr lang="pl-PL" sz="2000" kern="150" dirty="0">
                <a:latin typeface="+mn-lt"/>
                <a:ea typeface="TTE1ABE920t00"/>
                <a:cs typeface="Arial"/>
              </a:rPr>
              <a:t>;</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domy pomocy społecznej;</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podmioty prowadzące rodzinne domy pomocy*;</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ośrodki wsparcia;</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latin typeface="+mn-lt"/>
                <a:ea typeface="TTE1ABE920t00"/>
                <a:cs typeface="Arial"/>
              </a:rPr>
              <a:t>placówki wsparcia dziennego</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organizacje pozarządowe;</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kościoły, związki wyznaniowe oraz osoby prawne kościołów i związków wyznaniowych;</a:t>
            </a:r>
            <a:endParaRPr lang="pl-PL" sz="2000" kern="150" dirty="0">
              <a:latin typeface="+mn-lt"/>
              <a:ea typeface="Times New Roman"/>
              <a:cs typeface="Times New Roman"/>
            </a:endParaRPr>
          </a:p>
          <a:p>
            <a:pPr marL="342900" lvl="0" indent="-342900" algn="just">
              <a:spcBef>
                <a:spcPts val="0"/>
              </a:spcBef>
              <a:spcAft>
                <a:spcPts val="600"/>
              </a:spcAft>
              <a:buFont typeface="Wingdings"/>
              <a:buChar char=""/>
            </a:pPr>
            <a:r>
              <a:rPr lang="pl-PL" sz="2000" kern="150" dirty="0">
                <a:solidFill>
                  <a:srgbClr val="000000"/>
                </a:solidFill>
                <a:latin typeface="+mn-lt"/>
                <a:ea typeface="Times New Roman"/>
                <a:cs typeface="Times New Roman"/>
              </a:rPr>
              <a:t>podmioty zajmujące się całodobową/dzienną opieką osób starszych/przewlekle chorych/niepełnosprawnych</a:t>
            </a:r>
            <a:r>
              <a:rPr lang="pl-PL" sz="2000" kern="150" dirty="0" smtClean="0">
                <a:solidFill>
                  <a:srgbClr val="000000"/>
                </a:solidFill>
                <a:latin typeface="+mn-lt"/>
                <a:ea typeface="Times New Roman"/>
                <a:cs typeface="Times New Roman"/>
              </a:rPr>
              <a:t>*.</a:t>
            </a:r>
            <a:endParaRPr lang="pl-PL" sz="2000" kern="150" dirty="0" smtClean="0">
              <a:latin typeface="+mn-lt"/>
              <a:ea typeface="Times New Roman"/>
              <a:cs typeface="Times New Roman"/>
            </a:endParaRPr>
          </a:p>
          <a:p>
            <a:pPr lvl="0" algn="just">
              <a:spcBef>
                <a:spcPts val="0"/>
              </a:spcBef>
              <a:spcAft>
                <a:spcPts val="0"/>
              </a:spcAft>
            </a:pPr>
            <a:r>
              <a:rPr lang="pl-PL" sz="1400" b="1" dirty="0" smtClean="0">
                <a:solidFill>
                  <a:srgbClr val="FF0000"/>
                </a:solidFill>
                <a:latin typeface="+mn-lt"/>
                <a:ea typeface="TTE1ABE920t00"/>
                <a:cs typeface="Arial"/>
              </a:rPr>
              <a:t>* Poprzez podmioty prowadzące rozumiane są wszystkie podmioty, które na podstawie właściwych ustaw świadczą/będą świadczyć wymienione w typach projektów usługi i dzięki realizacji projektu uzyskają status podmiotu prowadzącego. </a:t>
            </a:r>
          </a:p>
          <a:p>
            <a:pPr marL="285750" lvl="0" indent="-285750" algn="just">
              <a:spcBef>
                <a:spcPts val="0"/>
              </a:spcBef>
              <a:spcAft>
                <a:spcPts val="0"/>
              </a:spcAft>
              <a:buFont typeface="Arial" charset="0"/>
              <a:buChar char="•"/>
            </a:pPr>
            <a:endParaRPr lang="pl-PL" sz="1400" dirty="0" smtClean="0">
              <a:latin typeface="+mn-lt"/>
              <a:ea typeface="Calibri"/>
              <a:cs typeface="Times New Roman"/>
            </a:endParaRPr>
          </a:p>
          <a:p>
            <a:pPr algn="just"/>
            <a:r>
              <a:rPr lang="pl-PL" sz="2000" dirty="0" smtClean="0">
                <a:latin typeface="+mn-lt"/>
                <a:ea typeface="TTE1ABE920t00"/>
                <a:cs typeface="Arial"/>
              </a:rPr>
              <a:t>W momencie składania wniosku o dofinansowanie projektu Wnioskodawca, jeśli jest osobą fizyczną, musi mieć zarejestrowaną działalność gospodarczą. </a:t>
            </a:r>
            <a:r>
              <a:rPr lang="pl-PL" dirty="0" smtClean="0"/>
              <a:t> </a:t>
            </a:r>
            <a:endParaRPr lang="pl-PL" dirty="0"/>
          </a:p>
        </p:txBody>
      </p:sp>
    </p:spTree>
    <p:extLst>
      <p:ext uri="{BB962C8B-B14F-4D97-AF65-F5344CB8AC3E}">
        <p14:creationId xmlns="" xmlns:p14="http://schemas.microsoft.com/office/powerpoint/2010/main" val="3722369249"/>
      </p:ext>
    </p:extLst>
  </p:cSld>
  <p:clrMapOvr>
    <a:masterClrMapping/>
  </p:clrMapOvr>
  <p:transition spd="med">
    <p:fad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101</a:t>
            </a:fld>
            <a:endParaRPr lang="pl-PL" altLang="pl-PL"/>
          </a:p>
        </p:txBody>
      </p:sp>
      <p:sp>
        <p:nvSpPr>
          <p:cNvPr id="3" name="Prostokąt 2"/>
          <p:cNvSpPr/>
          <p:nvPr/>
        </p:nvSpPr>
        <p:spPr>
          <a:xfrm>
            <a:off x="578903" y="1060901"/>
            <a:ext cx="7848872" cy="5632311"/>
          </a:xfrm>
          <a:prstGeom prst="rect">
            <a:avLst/>
          </a:prstGeom>
        </p:spPr>
        <p:txBody>
          <a:bodyPr wrap="square">
            <a:spAutoFit/>
          </a:bodyPr>
          <a:lstStyle/>
          <a:p>
            <a:pPr algn="just"/>
            <a:endParaRPr lang="pl-PL" sz="2000" dirty="0" smtClean="0">
              <a:latin typeface="+mn-lt"/>
            </a:endParaRPr>
          </a:p>
          <a:p>
            <a:pPr algn="just"/>
            <a:r>
              <a:rPr lang="pl-PL" sz="2000" dirty="0" smtClean="0">
                <a:latin typeface="+mn-lt"/>
              </a:rPr>
              <a:t>Jako </a:t>
            </a:r>
            <a:r>
              <a:rPr lang="pl-PL" sz="2000" b="1" dirty="0" smtClean="0">
                <a:latin typeface="+mn-lt"/>
              </a:rPr>
              <a:t>Partnerzy</a:t>
            </a:r>
            <a:r>
              <a:rPr lang="pl-PL" sz="2000" dirty="0" smtClean="0">
                <a:latin typeface="+mn-lt"/>
              </a:rPr>
              <a:t> występować  mogą  tylko podmioty wskazane jako </a:t>
            </a:r>
            <a:r>
              <a:rPr lang="pl-PL" sz="2000" b="1" dirty="0" smtClean="0">
                <a:latin typeface="+mn-lt"/>
              </a:rPr>
              <a:t>Wnioskodawcy</a:t>
            </a:r>
            <a:r>
              <a:rPr lang="pl-PL" sz="2000" dirty="0" smtClean="0">
                <a:latin typeface="+mn-lt"/>
              </a:rPr>
              <a:t> (Beneficjenci).</a:t>
            </a:r>
          </a:p>
          <a:p>
            <a:pPr algn="just"/>
            <a:endParaRPr lang="pl-PL" sz="2000" dirty="0" smtClean="0"/>
          </a:p>
          <a:p>
            <a:pPr algn="just"/>
            <a:r>
              <a:rPr lang="pl-PL" sz="2000" dirty="0" smtClean="0">
                <a:latin typeface="+mn-lt"/>
                <a:ea typeface="TTE1ABE920t00"/>
                <a:cs typeface="Arial"/>
              </a:rPr>
              <a:t>Należy pamiętać, iż zgodnie z art. 33 ust. 6 ustawy z dnia 11 lipca 2014 r. </a:t>
            </a:r>
            <a:br>
              <a:rPr lang="pl-PL" sz="2000" dirty="0" smtClean="0">
                <a:latin typeface="+mn-lt"/>
                <a:ea typeface="TTE1ABE920t00"/>
                <a:cs typeface="Arial"/>
              </a:rPr>
            </a:br>
            <a:r>
              <a:rPr lang="pl-PL" sz="2000" dirty="0" smtClean="0">
                <a:latin typeface="+mn-lt"/>
                <a:ea typeface="TTE1ABE920t00"/>
                <a:cs typeface="Arial"/>
              </a:rPr>
              <a:t>o zasadach realizacji programów w zakresie polityki spójności finansowanych w perspektywie finansowej 2014–2020 (tekst jedn.: Dz. U. z 2016 r. poz. 217 z późn. zm.) [ustawy wdrożeniowej], porozumienie lub umowa o partnerstwie nie mogą być zawarte pomiędzy podmiotami powiązanymi w rozumieniu załącznika I do rozporządzenia Komisji (UE nr 651/2014 z dnia 17 czerwca 2014 r. uznającego niektóre rodzaje pomocy za zgodne z rynkiem wewnętrznym w zastosowaniu art. 107 i 108 Traktatu (Dz. Urz. UE L 187 z 26.06.2014, str.1).</a:t>
            </a:r>
          </a:p>
          <a:p>
            <a:pPr algn="just"/>
            <a:endParaRPr lang="pl-PL" sz="2000" dirty="0" smtClean="0">
              <a:latin typeface="+mn-lt"/>
              <a:cs typeface="Arial"/>
            </a:endParaRPr>
          </a:p>
          <a:p>
            <a:pPr algn="just"/>
            <a:r>
              <a:rPr lang="pl-PL" sz="2000" dirty="0" smtClean="0">
                <a:latin typeface="+mn-lt"/>
                <a:cs typeface="Arial" pitchFamily="34" charset="0"/>
              </a:rPr>
              <a:t>Udział partnerów i wniesienie zasobów ludzkich, organizacyjnych, technicznych lub finansowych, a także potencjału społecznego musi być adekwatny do celu projektu. </a:t>
            </a:r>
          </a:p>
          <a:p>
            <a:pPr algn="just"/>
            <a:r>
              <a:rPr lang="pl-PL" sz="2000" dirty="0" smtClean="0">
                <a:latin typeface="+mn-lt"/>
              </a:rPr>
              <a:t> </a:t>
            </a:r>
            <a:endParaRPr lang="pl-PL" sz="2000" dirty="0">
              <a:latin typeface="+mn-lt"/>
            </a:endParaRPr>
          </a:p>
        </p:txBody>
      </p:sp>
    </p:spTree>
    <p:extLst>
      <p:ext uri="{BB962C8B-B14F-4D97-AF65-F5344CB8AC3E}">
        <p14:creationId xmlns="" xmlns:p14="http://schemas.microsoft.com/office/powerpoint/2010/main" val="3722369249"/>
      </p:ext>
    </p:extLst>
  </p:cSld>
  <p:clrMapOvr>
    <a:masterClrMapping/>
  </p:clrMapOvr>
  <p:transition spd="med">
    <p:fad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08720"/>
          </a:xfrm>
        </p:spPr>
        <p:txBody>
          <a:bodyPr/>
          <a:lstStyle/>
          <a:p>
            <a:r>
              <a:rPr lang="pl-PL" sz="3200" b="1" dirty="0" smtClean="0"/>
              <a:t>Pomoc publiczna/pomoc </a:t>
            </a:r>
            <a:r>
              <a:rPr lang="pl-PL" sz="3200" b="1" i="1" dirty="0" smtClean="0"/>
              <a:t>de </a:t>
            </a:r>
            <a:r>
              <a:rPr lang="pl-PL" sz="3200" b="1" i="1" dirty="0" err="1" smtClean="0"/>
              <a:t>minimis</a:t>
            </a:r>
            <a:endParaRPr lang="pl-PL" sz="3200" b="1" i="1" dirty="0"/>
          </a:p>
        </p:txBody>
      </p:sp>
      <p:sp>
        <p:nvSpPr>
          <p:cNvPr id="3" name="Symbol zastępczy zawartości 2"/>
          <p:cNvSpPr>
            <a:spLocks noGrp="1"/>
          </p:cNvSpPr>
          <p:nvPr>
            <p:ph idx="1"/>
          </p:nvPr>
        </p:nvSpPr>
        <p:spPr>
          <a:xfrm>
            <a:off x="457200" y="1124744"/>
            <a:ext cx="8229600" cy="5001419"/>
          </a:xfrm>
        </p:spPr>
        <p:txBody>
          <a:bodyPr/>
          <a:lstStyle/>
          <a:p>
            <a:pPr marL="0" indent="0" algn="just">
              <a:spcBef>
                <a:spcPts val="600"/>
              </a:spcBef>
              <a:spcAft>
                <a:spcPts val="600"/>
              </a:spcAft>
              <a:buNone/>
            </a:pPr>
            <a:r>
              <a:rPr lang="pl-PL" sz="2000" b="1" kern="150" dirty="0" smtClean="0">
                <a:ea typeface="SimSun"/>
                <a:cs typeface="Arial"/>
              </a:rPr>
              <a:t>Przed </a:t>
            </a:r>
            <a:r>
              <a:rPr lang="pl-PL" sz="2000" b="1" kern="150" dirty="0">
                <a:ea typeface="SimSun"/>
                <a:cs typeface="Arial"/>
              </a:rPr>
              <a:t>wypełnieniem wniosku o dofinansowanie należy przeanalizować projekt pod kątem wystąpienia pomocy publicznej</a:t>
            </a:r>
            <a:r>
              <a:rPr lang="pl-PL" sz="2000" kern="150" dirty="0">
                <a:ea typeface="Times New Roman"/>
                <a:cs typeface="Arial"/>
              </a:rPr>
              <a:t>.</a:t>
            </a:r>
            <a:endParaRPr lang="pl-PL" sz="2000" kern="150" dirty="0">
              <a:ea typeface="SimSun"/>
              <a:cs typeface="Tahoma"/>
            </a:endParaRPr>
          </a:p>
          <a:p>
            <a:pPr marL="0" indent="0" algn="just">
              <a:spcBef>
                <a:spcPts val="500"/>
              </a:spcBef>
              <a:spcAft>
                <a:spcPts val="500"/>
              </a:spcAft>
              <a:buNone/>
            </a:pPr>
            <a:r>
              <a:rPr lang="pl-PL" sz="2000" kern="150" dirty="0">
                <a:ea typeface="Times New Roman"/>
                <a:cs typeface="Times New Roman"/>
              </a:rPr>
              <a:t>Pomocą publiczną jest wszelka pomoc, która kumulatywnie spełnia następujące przesłanki:</a:t>
            </a:r>
            <a:endParaRPr lang="pl-PL" sz="2000" kern="150" dirty="0">
              <a:ea typeface="SimSun"/>
              <a:cs typeface="Tahoma"/>
            </a:endParaRPr>
          </a:p>
          <a:p>
            <a:pPr algn="just">
              <a:spcAft>
                <a:spcPts val="0"/>
              </a:spcAft>
              <a:buFont typeface="Wingdings"/>
              <a:buChar char=""/>
            </a:pPr>
            <a:r>
              <a:rPr lang="pl-PL" sz="2000" kern="150" dirty="0">
                <a:ea typeface="Times New Roman"/>
                <a:cs typeface="Times New Roman"/>
              </a:rPr>
              <a:t>Beneficjentem wsparcia jest przedsiębiorca w rozumieniu prawa </a:t>
            </a:r>
            <a:r>
              <a:rPr lang="pl-PL" sz="2000" kern="150" dirty="0" smtClean="0">
                <a:ea typeface="Times New Roman"/>
                <a:cs typeface="Times New Roman"/>
              </a:rPr>
              <a:t>unijnego (zgodnie </a:t>
            </a:r>
            <a:r>
              <a:rPr lang="pl-PL" sz="2000" kern="150" dirty="0">
                <a:ea typeface="Times New Roman"/>
                <a:cs typeface="Times New Roman"/>
              </a:rPr>
              <a:t>z art. 1 Załącznika nr 1 </a:t>
            </a:r>
            <a:r>
              <a:rPr lang="pl-PL" sz="2000" kern="150" dirty="0" smtClean="0">
                <a:ea typeface="Times New Roman"/>
                <a:cs typeface="Times New Roman"/>
              </a:rPr>
              <a:t>GBER);</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jest udzielona za pośrednictwem lub ze źródeł państwowych w jakiejkolwiek formie;</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stanowi korzyść dla Beneficjenta oraz jest selektywna</a:t>
            </a:r>
            <a:r>
              <a:rPr lang="pl-PL" sz="2000" kern="150" dirty="0">
                <a:ea typeface="SimSun"/>
                <a:cs typeface="Tahoma"/>
              </a:rPr>
              <a:t> tj. uprzywilejowuje niektórych przedsiębiorców lub produkcję niektórych towarów;</a:t>
            </a:r>
          </a:p>
          <a:p>
            <a:pPr lvl="0" algn="just">
              <a:spcAft>
                <a:spcPts val="0"/>
              </a:spcAft>
              <a:buFont typeface="Wingdings"/>
              <a:buChar char=""/>
            </a:pPr>
            <a:r>
              <a:rPr lang="pl-PL" sz="2000" kern="150" dirty="0">
                <a:ea typeface="Times New Roman"/>
                <a:cs typeface="Times New Roman"/>
              </a:rPr>
              <a:t>zakłóca lub grozi zakłóceniem konkurencji poprzez sprzyjanie niektórym przedsiębiorcom;</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oraz wpływa na wymianę handlową pomiędzy Państwami Członkowskimi Unii Europejskiej</a:t>
            </a:r>
            <a:r>
              <a:rPr lang="pl-PL" sz="2000" kern="150" dirty="0" smtClean="0">
                <a:ea typeface="Times New Roman"/>
                <a:cs typeface="Times New Roman"/>
              </a:rPr>
              <a:t>.</a:t>
            </a:r>
            <a:endParaRPr lang="pl-PL" sz="2000" kern="150" dirty="0" smtClean="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102</a:t>
            </a:fld>
            <a:endParaRPr lang="pl-PL" altLang="pl-PL"/>
          </a:p>
        </p:txBody>
      </p:sp>
    </p:spTree>
    <p:extLst>
      <p:ext uri="{BB962C8B-B14F-4D97-AF65-F5344CB8AC3E}">
        <p14:creationId xmlns="" xmlns:p14="http://schemas.microsoft.com/office/powerpoint/2010/main" val="2270009690"/>
      </p:ext>
    </p:extLst>
  </p:cSld>
  <p:clrMapOvr>
    <a:masterClrMapping/>
  </p:clrMapOvr>
  <p:transition spd="med">
    <p:fad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lnSpc>
                <a:spcPct val="115000"/>
              </a:lnSpc>
              <a:spcBef>
                <a:spcPts val="600"/>
              </a:spcBef>
              <a:spcAft>
                <a:spcPts val="1200"/>
              </a:spcAft>
              <a:buNone/>
            </a:pPr>
            <a:r>
              <a:rPr lang="pl-PL" sz="2000" kern="150" dirty="0" smtClean="0">
                <a:ea typeface="Times New Roman"/>
                <a:cs typeface="Times New Roman"/>
              </a:rPr>
              <a:t>W </a:t>
            </a:r>
            <a:r>
              <a:rPr lang="pl-PL" sz="2000" kern="150" dirty="0">
                <a:ea typeface="Times New Roman"/>
                <a:cs typeface="Times New Roman"/>
              </a:rPr>
              <a:t>przypadku stwierdzenia przez Wnioskodawcę występowania pomocy publicznej w projekcie, znajdą zastosowanie właściwe przepisy prawa wspólnotowego i krajowego dotyczące zasad udzielania tej pomocy, obowiązujące w momencie udzielania wsparcia:</a:t>
            </a:r>
            <a:endParaRPr lang="pl-PL" sz="2000" kern="150" dirty="0">
              <a:ea typeface="SimSun"/>
              <a:cs typeface="Tahoma"/>
            </a:endParaRPr>
          </a:p>
          <a:p>
            <a:pPr lvl="0" algn="just">
              <a:lnSpc>
                <a:spcPct val="115000"/>
              </a:lnSpc>
              <a:spcAft>
                <a:spcPts val="0"/>
              </a:spcAft>
              <a:buFont typeface="Wingdings"/>
              <a:buChar char=""/>
            </a:pPr>
            <a:r>
              <a:rPr lang="pl-PL" sz="2000" kern="150" dirty="0">
                <a:ea typeface="Times New Roman"/>
                <a:cs typeface="Times New Roman"/>
              </a:rPr>
              <a:t>Rozporządzenie Komisji (UE) nr 651/2014 z dn. 17 czerwca 2014. uznające niektóre rodzaje pomocy za zgodne z rynkiem wewnętrznym w zastosowaniu art. 107 i 108 Traktatu [GBER]:</a:t>
            </a:r>
            <a:endParaRPr lang="pl-PL" sz="2000" kern="150" dirty="0">
              <a:ea typeface="SimSun"/>
              <a:cs typeface="Tahoma"/>
            </a:endParaRPr>
          </a:p>
          <a:p>
            <a:pPr marL="806450" lvl="0" indent="-442913">
              <a:lnSpc>
                <a:spcPct val="115000"/>
              </a:lnSpc>
              <a:spcAft>
                <a:spcPts val="0"/>
              </a:spcAft>
              <a:buFont typeface="Wingdings"/>
              <a:buChar char=""/>
            </a:pPr>
            <a:r>
              <a:rPr lang="pl-PL" sz="2000" kern="150" dirty="0">
                <a:ea typeface="Times New Roman"/>
                <a:cs typeface="Times New Roman"/>
              </a:rPr>
              <a:t>art. 14 Regionalna pomoc inwestycyjna;</a:t>
            </a:r>
            <a:endParaRPr lang="pl-PL" sz="2000" kern="150" dirty="0">
              <a:ea typeface="SimSun"/>
              <a:cs typeface="Tahoma"/>
            </a:endParaRPr>
          </a:p>
          <a:p>
            <a:pPr marL="806450" lvl="0" indent="-442913">
              <a:lnSpc>
                <a:spcPct val="115000"/>
              </a:lnSpc>
              <a:spcAft>
                <a:spcPts val="0"/>
              </a:spcAft>
              <a:buFont typeface="Wingdings"/>
              <a:buChar char=""/>
            </a:pPr>
            <a:r>
              <a:rPr lang="pl-PL" sz="2000" kern="150" dirty="0">
                <a:ea typeface="Times New Roman"/>
                <a:cs typeface="Times New Roman"/>
              </a:rPr>
              <a:t>art. 56 Pomoc inwestycyjna na infrastrukturę lokalną</a:t>
            </a:r>
            <a:r>
              <a:rPr lang="pl-PL" sz="2000" kern="150" dirty="0" smtClean="0">
                <a:ea typeface="Times New Roman"/>
                <a:cs typeface="Times New Roman"/>
              </a:rPr>
              <a:t>.</a:t>
            </a:r>
            <a:endParaRPr lang="pl-PL" sz="2000"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103</a:t>
            </a:fld>
            <a:endParaRPr lang="pl-PL" altLang="pl-PL"/>
          </a:p>
        </p:txBody>
      </p:sp>
    </p:spTree>
    <p:extLst>
      <p:ext uri="{BB962C8B-B14F-4D97-AF65-F5344CB8AC3E}">
        <p14:creationId xmlns="" xmlns:p14="http://schemas.microsoft.com/office/powerpoint/2010/main" val="1619248430"/>
      </p:ext>
    </p:extLst>
  </p:cSld>
  <p:clrMapOvr>
    <a:masterClrMapping/>
  </p:clrMapOvr>
  <p:transition spd="med">
    <p:fad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lstStyle/>
          <a:p>
            <a:pPr marL="0" indent="0" algn="just">
              <a:lnSpc>
                <a:spcPct val="115000"/>
              </a:lnSpc>
              <a:spcAft>
                <a:spcPts val="0"/>
              </a:spcAft>
              <a:buNone/>
            </a:pPr>
            <a:endParaRPr lang="pl-PL" sz="1800" kern="150" dirty="0" smtClean="0">
              <a:ea typeface="Times New Roman"/>
              <a:cs typeface="Times New Roman"/>
            </a:endParaRPr>
          </a:p>
          <a:p>
            <a:pPr marL="363538" indent="0" algn="just">
              <a:lnSpc>
                <a:spcPct val="115000"/>
              </a:lnSpc>
              <a:spcAft>
                <a:spcPts val="0"/>
              </a:spcAft>
              <a:buNone/>
            </a:pPr>
            <a:r>
              <a:rPr lang="pl-PL" sz="2000" kern="150" dirty="0" smtClean="0">
                <a:ea typeface="Times New Roman"/>
                <a:cs typeface="Times New Roman"/>
              </a:rPr>
              <a:t>Jako </a:t>
            </a:r>
            <a:r>
              <a:rPr lang="pl-PL" sz="2000" kern="150" dirty="0">
                <a:ea typeface="Times New Roman"/>
                <a:cs typeface="Times New Roman"/>
              </a:rPr>
              <a:t>alternatywę dopuszcza się także możliwość zastosowania  </a:t>
            </a:r>
            <a:r>
              <a:rPr lang="pl-PL" sz="2000" kern="150" dirty="0" smtClean="0">
                <a:ea typeface="Times New Roman"/>
                <a:cs typeface="Times New Roman"/>
              </a:rPr>
              <a:t>przepisów </a:t>
            </a:r>
            <a:r>
              <a:rPr lang="pl-PL" sz="2000" kern="150" dirty="0">
                <a:ea typeface="Times New Roman"/>
                <a:cs typeface="Times New Roman"/>
              </a:rPr>
              <a:t>o </a:t>
            </a:r>
            <a:r>
              <a:rPr lang="pl-PL" sz="2000" b="1" kern="150" dirty="0">
                <a:ea typeface="Times New Roman"/>
                <a:cs typeface="Times New Roman"/>
              </a:rPr>
              <a:t>pomocy </a:t>
            </a:r>
            <a:r>
              <a:rPr lang="pl-PL" sz="2000" b="1" i="1" kern="150" dirty="0">
                <a:ea typeface="Times New Roman"/>
                <a:cs typeface="Times New Roman"/>
              </a:rPr>
              <a:t>de </a:t>
            </a:r>
            <a:r>
              <a:rPr lang="pl-PL" sz="2000" b="1" i="1" kern="150" dirty="0" err="1">
                <a:ea typeface="Times New Roman"/>
                <a:cs typeface="Times New Roman"/>
              </a:rPr>
              <a:t>minimis</a:t>
            </a:r>
            <a:r>
              <a:rPr lang="pl-PL" sz="2000" kern="150" dirty="0" smtClean="0">
                <a:ea typeface="Times New Roman"/>
                <a:cs typeface="Times New Roman"/>
              </a:rPr>
              <a:t>:</a:t>
            </a:r>
          </a:p>
          <a:p>
            <a:pPr marL="0" indent="0" algn="just">
              <a:lnSpc>
                <a:spcPct val="115000"/>
              </a:lnSpc>
              <a:spcAft>
                <a:spcPts val="0"/>
              </a:spcAft>
              <a:buNone/>
            </a:pPr>
            <a:endParaRPr lang="pl-PL" sz="2000" kern="150" dirty="0">
              <a:ea typeface="SimSun"/>
              <a:cs typeface="Tahoma"/>
            </a:endParaRPr>
          </a:p>
          <a:p>
            <a:pPr lvl="0" algn="just">
              <a:lnSpc>
                <a:spcPct val="115000"/>
              </a:lnSpc>
              <a:spcAft>
                <a:spcPts val="0"/>
              </a:spcAft>
              <a:buFont typeface="Wingdings"/>
              <a:buChar char=""/>
            </a:pPr>
            <a:r>
              <a:rPr lang="pl-PL" sz="2000" kern="150" dirty="0">
                <a:ea typeface="Times New Roman"/>
                <a:cs typeface="Times New Roman"/>
              </a:rPr>
              <a:t>Rozporządzenie Komisji (UE) nr 1407/2013 z dnia 18 grudnia 2013 r. w sprawie stosowania art. 107 i 108 Traktatu o funkcjonowaniu Unii Europejskiej do pomocy </a:t>
            </a:r>
            <a:r>
              <a:rPr lang="pl-PL" sz="2000" i="1" kern="150" dirty="0">
                <a:ea typeface="Times New Roman"/>
                <a:cs typeface="Times New Roman"/>
              </a:rPr>
              <a:t>de </a:t>
            </a:r>
            <a:r>
              <a:rPr lang="pl-PL" sz="2000" i="1" kern="150" dirty="0" err="1" smtClean="0">
                <a:ea typeface="Times New Roman"/>
                <a:cs typeface="Times New Roman"/>
              </a:rPr>
              <a:t>minimis</a:t>
            </a:r>
            <a:r>
              <a:rPr lang="pl-PL" sz="2000" kern="150" dirty="0" smtClean="0">
                <a:ea typeface="Times New Roman"/>
                <a:cs typeface="Times New Roman"/>
              </a:rPr>
              <a:t>;</a:t>
            </a:r>
            <a:endParaRPr lang="pl-PL" sz="2000" kern="150" dirty="0" smtClean="0">
              <a:ea typeface="SimSun"/>
              <a:cs typeface="Tahoma"/>
            </a:endParaRPr>
          </a:p>
          <a:p>
            <a:pPr lvl="0" algn="just">
              <a:lnSpc>
                <a:spcPct val="115000"/>
              </a:lnSpc>
              <a:spcAft>
                <a:spcPts val="0"/>
              </a:spcAft>
              <a:buFont typeface="Wingdings"/>
              <a:buChar char=""/>
            </a:pPr>
            <a:r>
              <a:rPr lang="pl-PL" sz="2000" dirty="0" smtClean="0">
                <a:ea typeface="Times New Roman"/>
                <a:cs typeface="Times New Roman"/>
              </a:rPr>
              <a:t>Rozporządzenie </a:t>
            </a:r>
            <a:r>
              <a:rPr lang="pl-PL" sz="2000" dirty="0">
                <a:ea typeface="Times New Roman"/>
                <a:cs typeface="Times New Roman"/>
              </a:rPr>
              <a:t>Ministra Infrastruktury i Rozwoju z dnia 19 marca 2015 r. w sprawie udzielania pomocy </a:t>
            </a:r>
            <a:r>
              <a:rPr lang="pl-PL" sz="2000" i="1" dirty="0">
                <a:ea typeface="Times New Roman"/>
                <a:cs typeface="Times New Roman"/>
              </a:rPr>
              <a:t>de </a:t>
            </a:r>
            <a:r>
              <a:rPr lang="pl-PL" sz="2000" i="1" dirty="0" err="1">
                <a:ea typeface="Times New Roman"/>
                <a:cs typeface="Times New Roman"/>
              </a:rPr>
              <a:t>minimis</a:t>
            </a:r>
            <a:r>
              <a:rPr lang="pl-PL" sz="2000" dirty="0">
                <a:ea typeface="Times New Roman"/>
                <a:cs typeface="Times New Roman"/>
              </a:rPr>
              <a:t> w ramach regionalnych programów operacyjnych na lata 2014–2020 – wydane na podstawie rozporządzenia Komisji.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104</a:t>
            </a:fld>
            <a:endParaRPr lang="pl-PL" altLang="pl-PL"/>
          </a:p>
        </p:txBody>
      </p:sp>
    </p:spTree>
    <p:extLst>
      <p:ext uri="{BB962C8B-B14F-4D97-AF65-F5344CB8AC3E}">
        <p14:creationId xmlns="" xmlns:p14="http://schemas.microsoft.com/office/powerpoint/2010/main" val="3593975636"/>
      </p:ext>
    </p:extLst>
  </p:cSld>
  <p:clrMapOvr>
    <a:masterClrMapping/>
  </p:clrMapOvr>
  <p:transition spd="med">
    <p:fad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544616"/>
          </a:xfrm>
        </p:spPr>
        <p:txBody>
          <a:bodyPr/>
          <a:lstStyle/>
          <a:p>
            <a:pPr marL="0" indent="0" algn="just">
              <a:spcBef>
                <a:spcPts val="600"/>
              </a:spcBef>
              <a:spcAft>
                <a:spcPts val="600"/>
              </a:spcAft>
              <a:buNone/>
            </a:pPr>
            <a:r>
              <a:rPr lang="pl-PL" sz="2000" kern="150" dirty="0" smtClean="0">
                <a:ea typeface="Droid Sans Fallback"/>
                <a:cs typeface="Calibri"/>
              </a:rPr>
              <a:t>Ponadto </a:t>
            </a:r>
            <a:r>
              <a:rPr lang="pl-PL" sz="2000" kern="150" dirty="0">
                <a:ea typeface="Droid Sans Fallback"/>
                <a:cs typeface="Calibri"/>
              </a:rPr>
              <a:t>istnieje możliwość realizacji projektów „mieszanych”, tzn. objętych w części pomocą publiczną (tj. w zakresie w jakim dot. działalności gospodarczej Wnioskodawcy) a w części wsparciem niestanowiącym pomocy (tj. w zakresie prowadzonej działalności niegospodarczej). </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Dotyczy to wyłącznie takich projektów, gdzie istnieje możliwość wyodrębnienia elementów projektu przyporządkowanych do działalności gospodarczej i niegospodarczej Wnioskodawcy. </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Sytuacja taka może mieć miejsce w szczególności w przypadku gdy elementem projektu jest instalacja OZE, której wystąpienie w projekcie – jeżeli wiąże się z jednoczesnym podłączeniem tych instalacji do sieci energetycznych – każdorazowo będzie uznawane za wystąpienie pomocy publicznej. W takim przypadku wydatki na taką instalację objęte będą reżimem pomocy publicznej (pomocy </a:t>
            </a:r>
            <a:r>
              <a:rPr lang="pl-PL" sz="2000" i="1" kern="150" dirty="0">
                <a:ea typeface="Droid Sans Fallback"/>
                <a:cs typeface="Calibri"/>
              </a:rPr>
              <a:t>de </a:t>
            </a:r>
            <a:r>
              <a:rPr lang="pl-PL" sz="2000" i="1" kern="150" dirty="0" err="1">
                <a:ea typeface="Droid Sans Fallback"/>
                <a:cs typeface="Calibri"/>
              </a:rPr>
              <a:t>minimis</a:t>
            </a:r>
            <a:r>
              <a:rPr lang="pl-PL" sz="2000" kern="150" dirty="0">
                <a:ea typeface="Droid Sans Fallback"/>
                <a:cs typeface="Calibri"/>
              </a:rPr>
              <a:t>).</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W powyższym przypadku należy pamiętać o konieczności prowadzenia rozdzielnej rachunkowości dla działalności gospodarczej i niegospodarczej – przez cały okres realizacji projektu i okres trwałości. </a:t>
            </a:r>
            <a:endParaRPr lang="pl-PL" sz="2000"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105</a:t>
            </a:fld>
            <a:endParaRPr lang="pl-PL" altLang="pl-PL"/>
          </a:p>
        </p:txBody>
      </p:sp>
    </p:spTree>
    <p:extLst>
      <p:ext uri="{BB962C8B-B14F-4D97-AF65-F5344CB8AC3E}">
        <p14:creationId xmlns="" xmlns:p14="http://schemas.microsoft.com/office/powerpoint/2010/main" val="1635886990"/>
      </p:ext>
    </p:extLst>
  </p:cSld>
  <p:clrMapOvr>
    <a:masterClrMapping/>
  </p:clrMapOvr>
  <p:transition spd="med">
    <p:fad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ts val="600"/>
              </a:spcBef>
              <a:spcAft>
                <a:spcPts val="600"/>
              </a:spcAft>
              <a:buNone/>
            </a:pPr>
            <a:endParaRPr lang="pl-PL" sz="2000" b="1" kern="150" dirty="0" smtClean="0">
              <a:solidFill>
                <a:prstClr val="black"/>
              </a:solidFill>
              <a:ea typeface="SimSun"/>
              <a:cs typeface="Arial"/>
            </a:endParaRPr>
          </a:p>
          <a:p>
            <a:pPr marL="0" lvl="0" indent="0" algn="just">
              <a:spcBef>
                <a:spcPts val="600"/>
              </a:spcBef>
              <a:spcAft>
                <a:spcPts val="600"/>
              </a:spcAft>
              <a:buNone/>
            </a:pPr>
            <a:endParaRPr lang="pl-PL" sz="2000" b="1" kern="150" dirty="0">
              <a:solidFill>
                <a:prstClr val="black"/>
              </a:solidFill>
              <a:ea typeface="SimSun"/>
              <a:cs typeface="Arial"/>
            </a:endParaRPr>
          </a:p>
          <a:p>
            <a:pPr marL="0" lvl="0" indent="0" algn="just">
              <a:spcBef>
                <a:spcPts val="600"/>
              </a:spcBef>
              <a:spcAft>
                <a:spcPts val="600"/>
              </a:spcAft>
              <a:buNone/>
            </a:pPr>
            <a:endParaRPr lang="pl-PL" sz="2000" b="1" kern="150" dirty="0" smtClean="0">
              <a:solidFill>
                <a:prstClr val="black"/>
              </a:solidFill>
              <a:ea typeface="SimSun"/>
              <a:cs typeface="Arial"/>
            </a:endParaRPr>
          </a:p>
          <a:p>
            <a:pPr marL="0" lvl="0" indent="0" algn="just">
              <a:spcBef>
                <a:spcPts val="600"/>
              </a:spcBef>
              <a:spcAft>
                <a:spcPts val="600"/>
              </a:spcAft>
              <a:buNone/>
            </a:pPr>
            <a:r>
              <a:rPr lang="pl-PL" sz="2000" b="1" kern="150" dirty="0" smtClean="0">
                <a:solidFill>
                  <a:prstClr val="black"/>
                </a:solidFill>
                <a:ea typeface="SimSun"/>
                <a:cs typeface="Arial"/>
              </a:rPr>
              <a:t>Wystąpienie </a:t>
            </a:r>
            <a:r>
              <a:rPr lang="pl-PL" sz="2000" b="1" kern="150" dirty="0">
                <a:solidFill>
                  <a:prstClr val="black"/>
                </a:solidFill>
                <a:ea typeface="SimSun"/>
                <a:cs typeface="Arial"/>
              </a:rPr>
              <a:t>pomocy publicznej – należy każdorazowo badać indywidualnie (obowiązek taki ciąży po stronie Wnioskodawcy).  </a:t>
            </a:r>
            <a:endParaRPr lang="pl-PL" sz="2000" b="1"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106</a:t>
            </a:fld>
            <a:endParaRPr lang="pl-PL" altLang="pl-PL"/>
          </a:p>
        </p:txBody>
      </p:sp>
    </p:spTree>
    <p:extLst>
      <p:ext uri="{BB962C8B-B14F-4D97-AF65-F5344CB8AC3E}">
        <p14:creationId xmlns="" xmlns:p14="http://schemas.microsoft.com/office/powerpoint/2010/main" val="1600438338"/>
      </p:ext>
    </p:extLst>
  </p:cSld>
  <p:clrMapOvr>
    <a:masterClrMapping/>
  </p:clrMapOvr>
  <p:transition spd="med">
    <p:fad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0"/>
            <a:ext cx="8229600" cy="980728"/>
          </a:xfrm>
        </p:spPr>
        <p:txBody>
          <a:bodyPr/>
          <a:lstStyle/>
          <a:p>
            <a:r>
              <a:rPr lang="pl-PL" sz="3200" b="1" dirty="0" smtClean="0">
                <a:solidFill>
                  <a:prstClr val="black"/>
                </a:solidFill>
              </a:rPr>
              <a:t>Wskaźniki</a:t>
            </a:r>
            <a:endParaRPr lang="pl-PL" sz="3200" dirty="0"/>
          </a:p>
        </p:txBody>
      </p:sp>
      <p:sp>
        <p:nvSpPr>
          <p:cNvPr id="4" name="Symbol zastępczy zawartości 3"/>
          <p:cNvSpPr>
            <a:spLocks noGrp="1"/>
          </p:cNvSpPr>
          <p:nvPr>
            <p:ph idx="1"/>
          </p:nvPr>
        </p:nvSpPr>
        <p:spPr>
          <a:xfrm>
            <a:off x="457200" y="908720"/>
            <a:ext cx="8229600" cy="5949280"/>
          </a:xfrm>
        </p:spPr>
        <p:txBody>
          <a:bodyPr/>
          <a:lstStyle/>
          <a:p>
            <a:pPr marL="0" lvl="0" indent="0" algn="just">
              <a:spcBef>
                <a:spcPct val="0"/>
              </a:spcBef>
              <a:buNone/>
            </a:pPr>
            <a:endParaRPr lang="pl-PL" sz="2000" dirty="0" smtClean="0">
              <a:solidFill>
                <a:prstClr val="black"/>
              </a:solidFill>
            </a:endParaRPr>
          </a:p>
          <a:p>
            <a:pPr marL="0" lvl="0" indent="0" algn="just">
              <a:spcBef>
                <a:spcPct val="0"/>
              </a:spcBef>
              <a:buNone/>
            </a:pPr>
            <a:endParaRPr lang="pl-PL" sz="2000" dirty="0" smtClean="0">
              <a:solidFill>
                <a:prstClr val="black"/>
              </a:solidFill>
            </a:endParaRPr>
          </a:p>
          <a:p>
            <a:pPr marL="0" lvl="0" indent="0" algn="just">
              <a:spcBef>
                <a:spcPct val="0"/>
              </a:spcBef>
              <a:buNone/>
            </a:pPr>
            <a:endParaRPr lang="pl-PL" sz="2000" dirty="0">
              <a:solidFill>
                <a:prstClr val="black"/>
              </a:solidFill>
            </a:endParaRPr>
          </a:p>
          <a:p>
            <a:pPr marL="0" lvl="0" indent="0" algn="just">
              <a:spcBef>
                <a:spcPct val="0"/>
              </a:spcBef>
              <a:buNone/>
            </a:pPr>
            <a:r>
              <a:rPr lang="pl-PL" sz="2000" dirty="0" smtClean="0">
                <a:solidFill>
                  <a:prstClr val="black"/>
                </a:solidFill>
              </a:rPr>
              <a:t>Główną </a:t>
            </a:r>
            <a:r>
              <a:rPr lang="pl-PL" sz="2000" dirty="0">
                <a:solidFill>
                  <a:prstClr val="black"/>
                </a:solidFill>
              </a:rPr>
              <a:t>funkcją wskaźników jest zmierzenie, na ile cel główny projektu zostały zrealizowany. Wskaźniki służą ilościowej prezentacji działań podjętych w ramach projektu i ich rezultatów. </a:t>
            </a:r>
            <a:r>
              <a:rPr lang="pl-PL" sz="2000" dirty="0" smtClean="0">
                <a:solidFill>
                  <a:prstClr val="black"/>
                </a:solidFill>
              </a:rPr>
              <a:t>W </a:t>
            </a:r>
            <a:r>
              <a:rPr lang="pl-PL" sz="2000" dirty="0">
                <a:solidFill>
                  <a:prstClr val="black"/>
                </a:solidFill>
              </a:rPr>
              <a:t>trakcie realizacji projektu wskaźniki powinny umożliwiać mierzenie jego postępu względem celów projektu. </a:t>
            </a:r>
            <a:endParaRPr lang="pl-PL" sz="2000" dirty="0" smtClean="0">
              <a:solidFill>
                <a:prstClr val="black"/>
              </a:solidFill>
            </a:endParaRPr>
          </a:p>
          <a:p>
            <a:pPr marL="0" lvl="0" indent="0" algn="just">
              <a:spcBef>
                <a:spcPct val="0"/>
              </a:spcBef>
              <a:buNone/>
            </a:pPr>
            <a:endParaRPr lang="pl-PL" sz="2000" dirty="0">
              <a:solidFill>
                <a:prstClr val="black"/>
              </a:solidFill>
            </a:endParaRPr>
          </a:p>
          <a:p>
            <a:pPr marL="0" indent="0" algn="just">
              <a:spcBef>
                <a:spcPct val="0"/>
              </a:spcBef>
              <a:buNone/>
            </a:pPr>
            <a:r>
              <a:rPr lang="pl-PL" sz="2000" dirty="0"/>
              <a:t>Wybór wskaźników projektu powinien być powiązany z typem realizowanego przedsięwzięcia i planowanymi działaniami, które Wnioskodawca zamierza podjąć w ramach projektu. Do celu głównego projektu Wnioskodawca powinien dobrać odpowiednie wskaźniki, produktu i rezultatu bezpośredniego. Muszą być logicznie powiązane z projektem i spójne. </a:t>
            </a:r>
          </a:p>
          <a:p>
            <a:pPr marL="0" lvl="0" indent="0" algn="just">
              <a:spcBef>
                <a:spcPct val="0"/>
              </a:spcBef>
              <a:buNone/>
            </a:pPr>
            <a:endParaRPr lang="pl-PL" sz="2000" dirty="0">
              <a:solidFill>
                <a:prstClr val="black"/>
              </a:solidFill>
            </a:endParaRPr>
          </a:p>
          <a:p>
            <a:pPr marL="0" lvl="0" indent="0">
              <a:spcBef>
                <a:spcPct val="0"/>
              </a:spcBef>
              <a:buNone/>
            </a:pPr>
            <a:endParaRPr lang="pl-PL" sz="2000" dirty="0">
              <a:solidFill>
                <a:prstClr val="black"/>
              </a:solidFill>
            </a:endParaRPr>
          </a:p>
          <a:p>
            <a:endParaRPr lang="pl-PL"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107</a:t>
            </a:fld>
            <a:endParaRPr lang="pl-PL" altLang="pl-PL"/>
          </a:p>
        </p:txBody>
      </p:sp>
      <p:sp>
        <p:nvSpPr>
          <p:cNvPr id="8" name="Prostokąt 7"/>
          <p:cNvSpPr/>
          <p:nvPr/>
        </p:nvSpPr>
        <p:spPr>
          <a:xfrm>
            <a:off x="539552" y="1196753"/>
            <a:ext cx="7776864" cy="677108"/>
          </a:xfrm>
          <a:prstGeom prst="rect">
            <a:avLst/>
          </a:prstGeom>
        </p:spPr>
        <p:txBody>
          <a:bodyPr wrap="square">
            <a:spAutoFit/>
          </a:bodyPr>
          <a:lstStyle/>
          <a:p>
            <a:pPr algn="ctr"/>
            <a:endParaRPr lang="pl-PL" sz="2000" b="1" u="sng" dirty="0" smtClean="0">
              <a:solidFill>
                <a:prstClr val="black"/>
              </a:solidFill>
              <a:latin typeface="+mn-lt"/>
            </a:endParaRPr>
          </a:p>
          <a:p>
            <a:pPr algn="ctr"/>
            <a:endParaRPr lang="pl-PL" b="1" dirty="0">
              <a:solidFill>
                <a:prstClr val="black"/>
              </a:solidFill>
            </a:endParaRPr>
          </a:p>
        </p:txBody>
      </p:sp>
    </p:spTree>
    <p:extLst>
      <p:ext uri="{BB962C8B-B14F-4D97-AF65-F5344CB8AC3E}">
        <p14:creationId xmlns="" xmlns:p14="http://schemas.microsoft.com/office/powerpoint/2010/main" val="1596858627"/>
      </p:ext>
    </p:extLst>
  </p:cSld>
  <p:clrMapOvr>
    <a:masterClrMapping/>
  </p:clrMapOvr>
  <p:transition spd="med">
    <p:fad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spcBef>
                <a:spcPct val="0"/>
              </a:spcBef>
              <a:buNone/>
            </a:pPr>
            <a:r>
              <a:rPr lang="pl-PL" sz="2000" dirty="0">
                <a:solidFill>
                  <a:prstClr val="black"/>
                </a:solidFill>
              </a:rPr>
              <a:t>W ramach RPO WD 2014-2020 rozróżnia się następujące wskaźniki:</a:t>
            </a:r>
          </a:p>
          <a:p>
            <a:pPr lvl="0">
              <a:spcBef>
                <a:spcPct val="0"/>
              </a:spcBef>
              <a:buFont typeface="Wingdings" panose="05000000000000000000" pitchFamily="2" charset="2"/>
              <a:buChar char="§"/>
            </a:pPr>
            <a:r>
              <a:rPr lang="pl-PL" sz="2000" dirty="0">
                <a:solidFill>
                  <a:prstClr val="black"/>
                </a:solidFill>
              </a:rPr>
              <a:t>obligatoryjne – wskaźniki ujęte w RPO WD 2014-2020, SZOOP RPO WD 2014-2020;</a:t>
            </a:r>
          </a:p>
          <a:p>
            <a:pPr lvl="0">
              <a:spcBef>
                <a:spcPct val="0"/>
              </a:spcBef>
              <a:buFont typeface="Wingdings" panose="05000000000000000000" pitchFamily="2" charset="2"/>
              <a:buChar char="§"/>
            </a:pPr>
            <a:r>
              <a:rPr lang="pl-PL" sz="2000" dirty="0">
                <a:solidFill>
                  <a:prstClr val="black"/>
                </a:solidFill>
              </a:rPr>
              <a:t>horyzontalne;</a:t>
            </a:r>
          </a:p>
          <a:p>
            <a:pPr lvl="0">
              <a:spcBef>
                <a:spcPct val="0"/>
              </a:spcBef>
              <a:buFont typeface="Wingdings" panose="05000000000000000000" pitchFamily="2" charset="2"/>
              <a:buChar char="§"/>
            </a:pPr>
            <a:r>
              <a:rPr lang="pl-PL" sz="2000" dirty="0">
                <a:solidFill>
                  <a:prstClr val="black"/>
                </a:solidFill>
              </a:rPr>
              <a:t>dodatkowe – wskaźniki projektowe.</a:t>
            </a:r>
          </a:p>
          <a:p>
            <a:pPr marL="285750" lvl="0" indent="-285750">
              <a:spcBef>
                <a:spcPct val="0"/>
              </a:spcBef>
              <a:buFont typeface="Arial" panose="020B0604020202020204" pitchFamily="34" charset="0"/>
              <a:buChar char="•"/>
            </a:pPr>
            <a:endParaRPr lang="pl-PL" sz="2000" dirty="0">
              <a:solidFill>
                <a:prstClr val="black"/>
              </a:solidFill>
            </a:endParaRPr>
          </a:p>
          <a:p>
            <a:pPr marL="0" lvl="0" indent="0" algn="just">
              <a:spcBef>
                <a:spcPct val="0"/>
              </a:spcBef>
              <a:spcAft>
                <a:spcPts val="1200"/>
              </a:spcAft>
              <a:buNone/>
            </a:pPr>
            <a:r>
              <a:rPr lang="pl-PL" sz="2000" dirty="0">
                <a:solidFill>
                  <a:prstClr val="black"/>
                </a:solidFill>
              </a:rPr>
              <a:t>Wnioskodawca ma obowiązek uwzględnić </a:t>
            </a:r>
            <a:r>
              <a:rPr lang="pl-PL" sz="2000" b="1" dirty="0">
                <a:solidFill>
                  <a:prstClr val="black"/>
                </a:solidFill>
              </a:rPr>
              <a:t>wszystkie adekwatne</a:t>
            </a:r>
            <a:r>
              <a:rPr lang="pl-PL" sz="2000" dirty="0">
                <a:solidFill>
                  <a:prstClr val="black"/>
                </a:solidFill>
              </a:rPr>
              <a:t> wskaźniki z listy wskaźników opisanych dla danego naboru, odpowiadające celowi projektu. </a:t>
            </a:r>
          </a:p>
          <a:p>
            <a:pPr marL="0" lvl="0" indent="0" algn="just">
              <a:spcBef>
                <a:spcPct val="0"/>
              </a:spcBef>
              <a:buNone/>
            </a:pPr>
            <a:r>
              <a:rPr lang="pl-PL" sz="2000" dirty="0">
                <a:solidFill>
                  <a:prstClr val="black"/>
                </a:solidFill>
              </a:rPr>
              <a:t>Dodatkowo w ramach wniosku o dofinansowanie Wnioskodawca może określić inne, dodatkowe wskaźniki </a:t>
            </a:r>
            <a:r>
              <a:rPr lang="pl-PL" sz="2000" b="1" dirty="0">
                <a:solidFill>
                  <a:prstClr val="black"/>
                </a:solidFill>
              </a:rPr>
              <a:t>specyficzne dla danego projektu</a:t>
            </a:r>
            <a:r>
              <a:rPr lang="pl-PL" sz="2000" dirty="0">
                <a:solidFill>
                  <a:prstClr val="black"/>
                </a:solidFill>
              </a:rPr>
              <a:t>, o ile będzie to niezbędne dla prawidłowej realizacji projektu (tzw. wskaźniki projektowe).</a:t>
            </a:r>
          </a:p>
          <a:p>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108</a:t>
            </a:fld>
            <a:endParaRPr lang="pl-PL" altLang="pl-PL"/>
          </a:p>
        </p:txBody>
      </p:sp>
    </p:spTree>
    <p:extLst>
      <p:ext uri="{BB962C8B-B14F-4D97-AF65-F5344CB8AC3E}">
        <p14:creationId xmlns="" xmlns:p14="http://schemas.microsoft.com/office/powerpoint/2010/main" val="3091830306"/>
      </p:ext>
    </p:extLst>
  </p:cSld>
  <p:clrMapOvr>
    <a:masterClrMapping/>
  </p:clrMapOvr>
  <p:transition spd="med">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328592"/>
          </a:xfrm>
        </p:spPr>
        <p:txBody>
          <a:bodyPr/>
          <a:lstStyle/>
          <a:p>
            <a:pPr marL="0" lvl="0" indent="0" algn="just">
              <a:spcBef>
                <a:spcPct val="0"/>
              </a:spcBef>
              <a:buNone/>
            </a:pPr>
            <a:endParaRPr lang="pl-PL" sz="2000" b="1" u="sng" dirty="0" smtClean="0">
              <a:solidFill>
                <a:prstClr val="black"/>
              </a:solidFill>
            </a:endParaRPr>
          </a:p>
          <a:p>
            <a:pPr marL="0" lvl="0" indent="0" algn="just">
              <a:spcBef>
                <a:spcPct val="0"/>
              </a:spcBef>
              <a:buNone/>
            </a:pPr>
            <a:r>
              <a:rPr lang="pl-PL" sz="2000" b="1" u="sng" dirty="0" smtClean="0">
                <a:solidFill>
                  <a:prstClr val="black"/>
                </a:solidFill>
              </a:rPr>
              <a:t>Wskaźniki </a:t>
            </a:r>
            <a:r>
              <a:rPr lang="pl-PL" sz="2000" b="1" u="sng" dirty="0">
                <a:solidFill>
                  <a:prstClr val="black"/>
                </a:solidFill>
              </a:rPr>
              <a:t>produktu</a:t>
            </a:r>
            <a:r>
              <a:rPr lang="pl-PL" sz="2000" b="1" dirty="0">
                <a:solidFill>
                  <a:prstClr val="black"/>
                </a:solidFill>
              </a:rPr>
              <a:t> </a:t>
            </a:r>
            <a:r>
              <a:rPr lang="pl-PL" sz="2000" dirty="0">
                <a:solidFill>
                  <a:prstClr val="black"/>
                </a:solidFill>
              </a:rPr>
              <a:t>są to wskaźniki powiązane bezpośrednio z wydatkami ponoszonymi w projekcie, mierzone konkretnymi wielkościami. Liczone są w jednostkach fizycznych lub monetarnych. Wybrane przez Wnioskodawcę wskaźniki muszą być adekwatne do zakresu projektu oraz mają być powiązane z </a:t>
            </a:r>
            <a:r>
              <a:rPr lang="pl-PL" sz="2000" dirty="0" smtClean="0">
                <a:solidFill>
                  <a:prstClr val="black"/>
                </a:solidFill>
              </a:rPr>
              <a:t>głównymi </a:t>
            </a:r>
            <a:r>
              <a:rPr lang="pl-PL" sz="2000" dirty="0">
                <a:solidFill>
                  <a:prstClr val="black"/>
                </a:solidFill>
              </a:rPr>
              <a:t>kategoriami wydatków w </a:t>
            </a:r>
            <a:r>
              <a:rPr lang="pl-PL" sz="2000" dirty="0" smtClean="0">
                <a:solidFill>
                  <a:prstClr val="black"/>
                </a:solidFill>
              </a:rPr>
              <a:t>projekcie.</a:t>
            </a:r>
          </a:p>
          <a:p>
            <a:pPr marL="0" lvl="0" indent="0" algn="just">
              <a:spcBef>
                <a:spcPct val="0"/>
              </a:spcBef>
              <a:buNone/>
            </a:pPr>
            <a:endParaRPr lang="pl-PL" sz="2000" b="1" u="sng" dirty="0">
              <a:solidFill>
                <a:prstClr val="black"/>
              </a:solidFill>
            </a:endParaRPr>
          </a:p>
          <a:p>
            <a:pPr marL="0" lvl="0" indent="0" algn="just">
              <a:spcBef>
                <a:spcPct val="0"/>
              </a:spcBef>
              <a:buNone/>
            </a:pPr>
            <a:r>
              <a:rPr lang="pl-PL" sz="2000" b="1" dirty="0" smtClean="0">
                <a:solidFill>
                  <a:prstClr val="black"/>
                </a:solidFill>
              </a:rPr>
              <a:t>Obligatoryjne </a:t>
            </a:r>
            <a:r>
              <a:rPr lang="pl-PL" sz="2000" b="1" dirty="0">
                <a:solidFill>
                  <a:prstClr val="black"/>
                </a:solidFill>
              </a:rPr>
              <a:t>wskaźniki produktu </a:t>
            </a:r>
            <a:r>
              <a:rPr lang="pl-PL" sz="2000" b="1" dirty="0" smtClean="0">
                <a:solidFill>
                  <a:prstClr val="black"/>
                </a:solidFill>
              </a:rPr>
              <a:t>– </a:t>
            </a:r>
            <a:r>
              <a:rPr lang="pl-PL" sz="2000" b="1" dirty="0">
                <a:solidFill>
                  <a:prstClr val="black"/>
                </a:solidFill>
              </a:rPr>
              <a:t>wskaźniki ujęte w RPO WD 2014-2020, SZOOP RPO WD 2014-2020:</a:t>
            </a:r>
          </a:p>
          <a:p>
            <a:pPr marL="0" lvl="0" indent="0" algn="just">
              <a:spcBef>
                <a:spcPct val="0"/>
              </a:spcBef>
              <a:buNone/>
            </a:pPr>
            <a:endParaRPr lang="pl-PL" sz="2000" dirty="0">
              <a:solidFill>
                <a:prstClr val="black"/>
              </a:solidFill>
            </a:endParaRPr>
          </a:p>
          <a:p>
            <a:pPr marL="457200" lvl="0" indent="-457200" algn="just">
              <a:spcBef>
                <a:spcPct val="0"/>
              </a:spcBef>
              <a:buAutoNum type="arabicParenR"/>
            </a:pPr>
            <a:r>
              <a:rPr lang="pl-PL" sz="2000" b="1" dirty="0" smtClean="0"/>
              <a:t>Liczba </a:t>
            </a:r>
            <a:r>
              <a:rPr lang="pl-PL" sz="2000" b="1" dirty="0"/>
              <a:t>wspartych obiektów, w których realizowane są usługi </a:t>
            </a:r>
            <a:r>
              <a:rPr lang="pl-PL" sz="2000" b="1" dirty="0" smtClean="0"/>
              <a:t>społeczne [szt.]</a:t>
            </a:r>
          </a:p>
          <a:p>
            <a:pPr marL="457200" lvl="0" indent="-457200" algn="just">
              <a:spcBef>
                <a:spcPct val="0"/>
              </a:spcBef>
              <a:buAutoNum type="arabicParenR"/>
            </a:pPr>
            <a:r>
              <a:rPr lang="pl-PL" sz="2000" b="1" dirty="0"/>
              <a:t>Liczba wybudowanych obiektów, w których realizowane są usługi aktywizacji </a:t>
            </a:r>
            <a:r>
              <a:rPr lang="pl-PL" sz="2000" b="1" dirty="0" smtClean="0"/>
              <a:t>społeczno-zawodowej [szt.]</a:t>
            </a:r>
          </a:p>
          <a:p>
            <a:pPr marL="457200" lvl="0" indent="-457200" algn="just">
              <a:spcBef>
                <a:spcPct val="0"/>
              </a:spcBef>
              <a:buAutoNum type="arabicParenR"/>
            </a:pPr>
            <a:r>
              <a:rPr lang="pl-PL" sz="2000" b="1" dirty="0">
                <a:ea typeface="Calibri"/>
                <a:cs typeface="Times New Roman"/>
              </a:rPr>
              <a:t>Liczba przebudowanych obiektów, w których realizowane są usługi aktywizacji </a:t>
            </a:r>
            <a:r>
              <a:rPr lang="pl-PL" sz="2000" b="1" dirty="0" smtClean="0">
                <a:ea typeface="Calibri"/>
                <a:cs typeface="Times New Roman"/>
              </a:rPr>
              <a:t>społeczno-zawodowej [szt.]</a:t>
            </a:r>
            <a:endParaRPr lang="pl-PL" sz="2000" b="1" dirty="0">
              <a:solidFill>
                <a:prstClr val="black"/>
              </a:solidFill>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109</a:t>
            </a:fld>
            <a:endParaRPr lang="pl-PL" altLang="pl-PL"/>
          </a:p>
        </p:txBody>
      </p:sp>
    </p:spTree>
    <p:extLst>
      <p:ext uri="{BB962C8B-B14F-4D97-AF65-F5344CB8AC3E}">
        <p14:creationId xmlns="" xmlns:p14="http://schemas.microsoft.com/office/powerpoint/2010/main" val="189120737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69160"/>
          </a:xfrm>
        </p:spPr>
        <p:txBody>
          <a:bodyPr/>
          <a:lstStyle/>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r>
              <a:rPr lang="pl-PL" sz="2000" dirty="0" smtClean="0">
                <a:solidFill>
                  <a:prstClr val="black"/>
                </a:solidFill>
              </a:rPr>
              <a:t>Cel szczegółowy Działania 6.1 Inwestycje w infrastrukturę społeczną:</a:t>
            </a:r>
          </a:p>
          <a:p>
            <a:pPr marL="0" lvl="0" indent="0" algn="ctr">
              <a:spcBef>
                <a:spcPts val="0"/>
              </a:spcBef>
              <a:spcAft>
                <a:spcPts val="0"/>
              </a:spcAft>
              <a:buNone/>
            </a:pPr>
            <a:r>
              <a:rPr lang="pl-PL" sz="2000" dirty="0" smtClean="0">
                <a:solidFill>
                  <a:prstClr val="black"/>
                </a:solidFill>
              </a:rPr>
              <a:t> </a:t>
            </a:r>
          </a:p>
          <a:p>
            <a:pPr marL="0" lvl="0" indent="0" algn="ctr">
              <a:spcBef>
                <a:spcPts val="0"/>
              </a:spcBef>
              <a:spcAft>
                <a:spcPts val="0"/>
              </a:spcAft>
              <a:buNone/>
            </a:pPr>
            <a:r>
              <a:rPr lang="pl-PL" sz="2000" b="1" dirty="0" smtClean="0">
                <a:solidFill>
                  <a:prstClr val="black"/>
                </a:solidFill>
              </a:rPr>
              <a:t>Zwiększony dostęp do usług społecznych związanych z procesem integracji społecznej, aktywizacji społeczno-zawodowej oraz </a:t>
            </a:r>
            <a:r>
              <a:rPr lang="pl-PL" sz="2000" b="1" dirty="0" err="1" smtClean="0">
                <a:solidFill>
                  <a:prstClr val="black"/>
                </a:solidFill>
              </a:rPr>
              <a:t>deinstytucjonalizacji</a:t>
            </a:r>
            <a:r>
              <a:rPr lang="pl-PL" sz="2000" b="1" dirty="0" smtClean="0">
                <a:solidFill>
                  <a:prstClr val="black"/>
                </a:solidFill>
              </a:rPr>
              <a:t> usług</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11</a:t>
            </a:fld>
            <a:endParaRPr lang="pl-PL" altLang="pl-PL"/>
          </a:p>
        </p:txBody>
      </p:sp>
    </p:spTree>
  </p:cSld>
  <p:clrMapOvr>
    <a:masterClrMapping/>
  </p:clrMapOvr>
  <p:transition spd="med">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328592"/>
          </a:xfrm>
        </p:spPr>
        <p:txBody>
          <a:bodyPr/>
          <a:lstStyle/>
          <a:p>
            <a:pPr marL="0" indent="0" algn="just">
              <a:spcBef>
                <a:spcPct val="0"/>
              </a:spcBef>
              <a:buNone/>
            </a:pPr>
            <a:endParaRPr lang="pl-PL" sz="2000" b="1" dirty="0" smtClean="0"/>
          </a:p>
          <a:p>
            <a:pPr marL="0" indent="0" algn="just">
              <a:spcBef>
                <a:spcPct val="0"/>
              </a:spcBef>
              <a:buNone/>
            </a:pPr>
            <a:r>
              <a:rPr lang="pl-PL" sz="2000" b="1" u="sng" dirty="0" smtClean="0"/>
              <a:t>Liczba </a:t>
            </a:r>
            <a:r>
              <a:rPr lang="pl-PL" sz="2000" b="1" u="sng" dirty="0"/>
              <a:t>wspartych obiektów, w których realizowane są usługi </a:t>
            </a:r>
            <a:r>
              <a:rPr lang="pl-PL" sz="2000" b="1" u="sng" dirty="0" smtClean="0"/>
              <a:t>społeczne [szt.]</a:t>
            </a:r>
          </a:p>
          <a:p>
            <a:pPr marL="0" indent="0" algn="just">
              <a:spcBef>
                <a:spcPts val="1000"/>
              </a:spcBef>
              <a:spcAft>
                <a:spcPts val="0"/>
              </a:spcAft>
              <a:buNone/>
            </a:pPr>
            <a:r>
              <a:rPr lang="pl-PL" sz="2000" b="1" dirty="0" smtClean="0"/>
              <a:t>Definicja: </a:t>
            </a:r>
            <a:r>
              <a:rPr lang="pl-PL" sz="2000" dirty="0">
                <a:ea typeface="Calibri"/>
                <a:cs typeface="Arial"/>
              </a:rPr>
              <a:t>Wskaźnik odnosi się do obiektów służących realizacji usług społecznych, w tym usług opiekuńczych i bytowych, w których wykonano roboty budowlane lub wyposażono w niezbędny sprzęt służący udzielaniu usług społecznych.</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Roboty </a:t>
            </a:r>
            <a:r>
              <a:rPr lang="pl-PL" sz="2000" dirty="0">
                <a:ea typeface="Calibri"/>
                <a:cs typeface="Arial"/>
              </a:rPr>
              <a:t>budowlane rozumieć należy zgodnie z prawem budowlanym – jako budowę, a także prace polegające na przebudowie, remoncie.</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Budowa </a:t>
            </a:r>
            <a:r>
              <a:rPr lang="pl-PL" sz="2000" dirty="0">
                <a:ea typeface="Calibri"/>
                <a:cs typeface="Arial"/>
              </a:rPr>
              <a:t>oznacza wykonanie obiektu budowlanego w określonym miejscu, a także odbudowę, rozbudowę, nadbudowę obiektu budowlanego.</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We </a:t>
            </a:r>
            <a:r>
              <a:rPr lang="pl-PL" sz="2000" dirty="0">
                <a:ea typeface="Calibri"/>
                <a:cs typeface="Arial"/>
              </a:rPr>
              <a:t>wskaźniku należy również wykazać obiekty przebudowane, przez co należy rozumieć wykonywanie robót budowlanych, w wyniku których następuje zmiana parametrów użytkowych lub technicznych istniejącego obiektu budowlanego, z wyjątkiem charakterystycznych parametrów, jak: kubatura, powierzchnia zabudowy, wysokość, długość, szerokość bądź liczba kondygnacji. </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endParaRPr lang="pl-PL" sz="20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110</a:t>
            </a:fld>
            <a:endParaRPr lang="pl-PL" altLang="pl-PL"/>
          </a:p>
        </p:txBody>
      </p:sp>
    </p:spTree>
    <p:extLst>
      <p:ext uri="{BB962C8B-B14F-4D97-AF65-F5344CB8AC3E}">
        <p14:creationId xmlns="" xmlns:p14="http://schemas.microsoft.com/office/powerpoint/2010/main" val="813770430"/>
      </p:ext>
    </p:extLst>
  </p:cSld>
  <p:clrMapOvr>
    <a:masterClrMapping/>
  </p:clrMapOvr>
  <p:transition spd="med">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616624"/>
          </a:xfrm>
        </p:spPr>
        <p:txBody>
          <a:bodyPr/>
          <a:lstStyle/>
          <a:p>
            <a:pPr marL="0" indent="0" algn="just">
              <a:spcBef>
                <a:spcPts val="1000"/>
              </a:spcBef>
              <a:spcAft>
                <a:spcPts val="0"/>
              </a:spcAft>
              <a:buNone/>
            </a:pPr>
            <a:r>
              <a:rPr lang="pl-PL" sz="2000" dirty="0" smtClean="0">
                <a:ea typeface="Calibri"/>
                <a:cs typeface="Arial"/>
              </a:rPr>
              <a:t>Remont </a:t>
            </a:r>
            <a:r>
              <a:rPr lang="pl-PL" sz="2000" dirty="0">
                <a:ea typeface="Calibri"/>
                <a:cs typeface="Arial"/>
              </a:rPr>
              <a:t>oznacza wykonywanie w istniejącym obiekcie budowlanym robót budowlanych polegających na odtworzeniu stanu pierwotnego, a niestanowiących bieżącej konserwacji, przy czym dopuszcza się stosowanie wyrobów budowlanych innych niż użyto w stanie pierwotnym.</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r>
              <a:rPr lang="pl-PL" sz="2000" dirty="0" smtClean="0">
                <a:ea typeface="Calibri"/>
                <a:cs typeface="Arial"/>
              </a:rPr>
              <a:t>W </a:t>
            </a:r>
            <a:r>
              <a:rPr lang="pl-PL" sz="2000" dirty="0">
                <a:ea typeface="Calibri"/>
                <a:cs typeface="Arial"/>
              </a:rPr>
              <a:t>ramach wskaźnika należy wykazać:</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wyposażone obiekty;</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obiekty, w których wykonano roboty budowlane;</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doposażone obiekty, w których wykonano roboty budowlane</a:t>
            </a:r>
            <a:r>
              <a:rPr lang="pl-PL" sz="2000" dirty="0" smtClean="0">
                <a:ea typeface="Calibri"/>
                <a:cs typeface="Arial"/>
              </a:rPr>
              <a:t>.</a:t>
            </a:r>
          </a:p>
          <a:p>
            <a:pPr marL="0" indent="0" algn="just">
              <a:spcBef>
                <a:spcPts val="1000"/>
              </a:spcBef>
              <a:spcAft>
                <a:spcPts val="0"/>
              </a:spcAft>
              <a:buNone/>
            </a:pPr>
            <a:r>
              <a:rPr lang="pl-PL" sz="2000" dirty="0">
                <a:ea typeface="Calibri"/>
                <a:cs typeface="Arial"/>
              </a:rPr>
              <a:t> </a:t>
            </a:r>
            <a:r>
              <a:rPr lang="pl-PL" sz="2000" dirty="0" smtClean="0">
                <a:ea typeface="Calibri"/>
                <a:cs typeface="Arial"/>
              </a:rPr>
              <a:t>Zakres </a:t>
            </a:r>
            <a:r>
              <a:rPr lang="pl-PL" sz="2000" dirty="0">
                <a:ea typeface="Calibri"/>
                <a:cs typeface="Arial"/>
              </a:rPr>
              <a:t>wsparcia zgodnie z zapisami UP i linii demarkacyjnej dla PI 9.1.</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r>
              <a:rPr lang="pl-PL" sz="2000" i="1" dirty="0" smtClean="0">
                <a:ea typeface="Calibri"/>
                <a:cs typeface="Arial"/>
              </a:rPr>
              <a:t>Usługi </a:t>
            </a:r>
            <a:r>
              <a:rPr lang="pl-PL" sz="2000" i="1" dirty="0">
                <a:ea typeface="Calibri"/>
                <a:cs typeface="Arial"/>
              </a:rPr>
              <a:t>społeczne świadczone w interesie ogólnym należy rozumieć zgodnie z definicją wskazaną w krajowych wytycznych w zakresie zasad realizacji przedsięwzięć w obszarze włączenia społecznego i zwalczania ubóstwa z wykorzystaniem środków Europejskiego Funduszu Europejskiego i Europejskiego Funduszu Rozwoju Regionalnego w perspektywie 2014-2020</a:t>
            </a:r>
            <a:r>
              <a:rPr lang="pl-PL" sz="2000" dirty="0">
                <a:ea typeface="Calibri"/>
                <a:cs typeface="Arial"/>
              </a:rPr>
              <a:t>.</a:t>
            </a:r>
            <a:r>
              <a:rPr lang="pl-PL" sz="2000" dirty="0"/>
              <a:t> </a:t>
            </a:r>
            <a:endParaRPr lang="pl-PL" sz="2000" dirty="0" smtClean="0"/>
          </a:p>
          <a:p>
            <a:pPr marL="0" indent="0" algn="just">
              <a:spcBef>
                <a:spcPts val="0"/>
              </a:spcBef>
              <a:spcAft>
                <a:spcPts val="0"/>
              </a:spcAft>
              <a:buNone/>
            </a:pPr>
            <a:endParaRPr lang="pl-PL" sz="2000" dirty="0">
              <a:ea typeface="Times New Roman"/>
              <a:cs typeface="Times New Roman"/>
            </a:endParaRPr>
          </a:p>
          <a:p>
            <a:pPr marL="0" indent="0" algn="just">
              <a:spcBef>
                <a:spcPts val="1000"/>
              </a:spcBef>
              <a:spcAft>
                <a:spcPts val="0"/>
              </a:spcAft>
              <a:buNone/>
            </a:pPr>
            <a:r>
              <a:rPr lang="pl-PL" sz="1600" dirty="0">
                <a:ea typeface="Times New Roman"/>
                <a:cs typeface="Times New Roman"/>
              </a:rPr>
              <a:t>P</a:t>
            </a:r>
            <a:r>
              <a:rPr lang="pl-PL" sz="1600" dirty="0" smtClean="0">
                <a:ea typeface="Times New Roman"/>
                <a:cs typeface="Times New Roman"/>
              </a:rPr>
              <a:t>od </a:t>
            </a:r>
            <a:r>
              <a:rPr lang="pl-PL" sz="1600" dirty="0">
                <a:ea typeface="Times New Roman"/>
                <a:cs typeface="Times New Roman"/>
              </a:rPr>
              <a:t>pojęciem rozbudowy  rozumie się sytuację, w której rozbudowywana część obiektu będzie funkcjonalnie i rzeczywiście połączona z istniejącą częścią obiektu</a:t>
            </a:r>
            <a:endParaRPr lang="pl-PL" sz="1600" dirty="0">
              <a:ea typeface="Times New Roman"/>
            </a:endParaRPr>
          </a:p>
          <a:p>
            <a:pPr marL="0" indent="0" algn="just">
              <a:spcBef>
                <a:spcPct val="0"/>
              </a:spcBef>
              <a:buNone/>
            </a:pPr>
            <a:endParaRPr lang="pl-PL" sz="2000" b="1" dirty="0"/>
          </a:p>
          <a:p>
            <a:pPr marL="0" indent="0" algn="just">
              <a:spcBef>
                <a:spcPts val="1000"/>
              </a:spcBef>
              <a:spcAft>
                <a:spcPts val="0"/>
              </a:spcAft>
              <a:buNone/>
            </a:pPr>
            <a:r>
              <a:rPr lang="pl-PL" sz="2000" dirty="0">
                <a:ea typeface="Calibri"/>
                <a:cs typeface="Arial"/>
              </a:rPr>
              <a:t> </a:t>
            </a:r>
            <a:endParaRPr lang="pl-PL" sz="20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111</a:t>
            </a:fld>
            <a:endParaRPr lang="pl-PL" altLang="pl-PL"/>
          </a:p>
        </p:txBody>
      </p:sp>
    </p:spTree>
    <p:extLst>
      <p:ext uri="{BB962C8B-B14F-4D97-AF65-F5344CB8AC3E}">
        <p14:creationId xmlns="" xmlns:p14="http://schemas.microsoft.com/office/powerpoint/2010/main" val="2665808773"/>
      </p:ext>
    </p:extLst>
  </p:cSld>
  <p:clrMapOvr>
    <a:masterClrMapping/>
  </p:clrMapOvr>
  <p:transition spd="med">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908720"/>
            <a:ext cx="8229600" cy="5949280"/>
          </a:xfrm>
        </p:spPr>
        <p:txBody>
          <a:bodyPr/>
          <a:lstStyle/>
          <a:p>
            <a:pPr marL="0" lvl="0" indent="0" algn="just">
              <a:spcBef>
                <a:spcPct val="0"/>
              </a:spcBef>
              <a:buNone/>
            </a:pPr>
            <a:r>
              <a:rPr lang="pl-PL" sz="1900" b="1" u="sng" dirty="0" smtClean="0">
                <a:solidFill>
                  <a:prstClr val="black"/>
                </a:solidFill>
                <a:ea typeface="Calibri"/>
                <a:cs typeface="Times New Roman"/>
              </a:rPr>
              <a:t>Liczba wybudowanych obiektów, w których realizowane są usługi aktywizacji społeczno-zawodowej [szt.]:</a:t>
            </a:r>
            <a:endParaRPr lang="pl-PL" sz="1900" b="1" u="sng" dirty="0" smtClean="0">
              <a:solidFill>
                <a:prstClr val="black"/>
              </a:solidFill>
            </a:endParaRPr>
          </a:p>
          <a:p>
            <a:pPr marL="0" indent="0" algn="just">
              <a:spcAft>
                <a:spcPts val="0"/>
              </a:spcAft>
              <a:buNone/>
            </a:pPr>
            <a:r>
              <a:rPr lang="pl-PL" sz="1900" b="1" dirty="0" smtClean="0"/>
              <a:t>Definicja: </a:t>
            </a:r>
            <a:r>
              <a:rPr lang="pl-PL" sz="1900" dirty="0">
                <a:ea typeface="Times New Roman"/>
                <a:cs typeface="TimesNewRoman,Bold"/>
              </a:rPr>
              <a:t>Wskaźnik odnosi się do obiektów służących realizacji usług aktywizacji społeczno-zawodowej, które zostały wybudowane w wyniku udzielonego wsparcia. </a:t>
            </a:r>
          </a:p>
          <a:p>
            <a:pPr marL="0" indent="0" algn="just">
              <a:spcAft>
                <a:spcPts val="0"/>
              </a:spcAft>
              <a:buNone/>
            </a:pPr>
            <a:r>
              <a:rPr lang="pl-PL" sz="1900" dirty="0" smtClean="0">
                <a:ea typeface="Times New Roman"/>
                <a:cs typeface="TimesNewRoman,Bold"/>
              </a:rPr>
              <a:t>Zgodnie </a:t>
            </a:r>
            <a:r>
              <a:rPr lang="pl-PL" sz="1900" dirty="0">
                <a:ea typeface="Times New Roman"/>
                <a:cs typeface="TimesNewRoman,Bold"/>
              </a:rPr>
              <a:t>z prawem budowlanym, budowa oznacza wykonanie obiektu budowlanego w określonym miejscu, a także odbudowę, rozbudowę, nadbudowę obiektu budowlanego. </a:t>
            </a:r>
          </a:p>
          <a:p>
            <a:pPr marL="0" indent="0" algn="just">
              <a:spcAft>
                <a:spcPts val="0"/>
              </a:spcAft>
              <a:buNone/>
            </a:pPr>
            <a:r>
              <a:rPr lang="pl-PL" sz="1900" dirty="0" smtClean="0">
                <a:ea typeface="Times New Roman"/>
                <a:cs typeface="TimesNewRoman,Bold"/>
              </a:rPr>
              <a:t>Zakres </a:t>
            </a:r>
            <a:r>
              <a:rPr lang="pl-PL" sz="1900" dirty="0">
                <a:ea typeface="Times New Roman"/>
                <a:cs typeface="TimesNewRoman,Bold"/>
              </a:rPr>
              <a:t>wsparcia zgodnie z zapisami UP i linii demarkacyjnej dla PI 9.1 </a:t>
            </a:r>
          </a:p>
          <a:p>
            <a:pPr marL="0" indent="0" algn="just">
              <a:spcAft>
                <a:spcPts val="0"/>
              </a:spcAft>
              <a:buNone/>
            </a:pPr>
            <a:r>
              <a:rPr lang="pl-PL" sz="1900" i="1" dirty="0" smtClean="0">
                <a:ea typeface="Times New Roman"/>
                <a:cs typeface="TimesNewRoman,Bold"/>
              </a:rPr>
              <a:t>Przez </a:t>
            </a:r>
            <a:r>
              <a:rPr lang="pl-PL" sz="1900" i="1" dirty="0">
                <a:ea typeface="Times New Roman"/>
                <a:cs typeface="TimesNewRoman,Bold"/>
              </a:rPr>
              <a:t>aktywizację społeczno-zawodową należy rozumieć zestaw instrumentów o charakterze aktywizacyjnym, mających doprowadzić do przywrócenia osób wykluczonych na rynek pracy oraz do ich integracji ze społeczeństwem, poprzez przywrócenie im zdolności lub możliwości zatrudnienia, uzyskanie wsparcia dochodowego oraz wyeliminowanie przeszkód napotykanych przez osoby i rodziny w procesie dostępu do praw i usług społecznych, a przez to wspierających ich powrót do zatrudnienia lub innej pracy zarobkowej</a:t>
            </a:r>
            <a:r>
              <a:rPr lang="pl-PL" sz="1900" dirty="0">
                <a:ea typeface="Times New Roman"/>
                <a:cs typeface="TimesNewRoman,Bold"/>
              </a:rPr>
              <a:t>.</a:t>
            </a:r>
          </a:p>
          <a:p>
            <a:pPr marL="0" indent="0" algn="just">
              <a:spcAft>
                <a:spcPts val="0"/>
              </a:spcAft>
              <a:buNone/>
            </a:pPr>
            <a:r>
              <a:rPr lang="pl-PL" sz="1900" dirty="0" smtClean="0">
                <a:ea typeface="Times New Roman"/>
                <a:cs typeface="TimesNewRoman,Bold"/>
              </a:rPr>
              <a:t>Zgodnie </a:t>
            </a:r>
            <a:r>
              <a:rPr lang="pl-PL" sz="1900" dirty="0">
                <a:ea typeface="Times New Roman"/>
                <a:cs typeface="TimesNewRoman,Bold"/>
              </a:rPr>
              <a:t>z prawem budowlanym budowa oznacza wykonanie obiektu budowlanego w określonym miejscu, a także odbudowę, rozbudowę , nadbudowę obiektu budowlanego.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112</a:t>
            </a:fld>
            <a:endParaRPr lang="pl-PL" altLang="pl-PL"/>
          </a:p>
        </p:txBody>
      </p:sp>
    </p:spTree>
    <p:extLst>
      <p:ext uri="{BB962C8B-B14F-4D97-AF65-F5344CB8AC3E}">
        <p14:creationId xmlns="" xmlns:p14="http://schemas.microsoft.com/office/powerpoint/2010/main" val="1267995222"/>
      </p:ext>
    </p:extLst>
  </p:cSld>
  <p:clrMapOvr>
    <a:masterClrMapping/>
  </p:clrMapOvr>
  <p:transition spd="med">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124744"/>
            <a:ext cx="8229600" cy="5733256"/>
          </a:xfrm>
        </p:spPr>
        <p:txBody>
          <a:bodyPr/>
          <a:lstStyle/>
          <a:p>
            <a:pPr marL="0" lvl="0" indent="0" algn="just">
              <a:spcBef>
                <a:spcPct val="0"/>
              </a:spcBef>
              <a:buNone/>
            </a:pPr>
            <a:r>
              <a:rPr lang="pl-PL" sz="1900" b="1" u="sng" dirty="0" smtClean="0">
                <a:solidFill>
                  <a:prstClr val="black"/>
                </a:solidFill>
                <a:ea typeface="Calibri"/>
                <a:cs typeface="Times New Roman"/>
              </a:rPr>
              <a:t>Liczba przebudowanych obiektów, w których realizowane są usługi aktywizacji społeczno-zawodowej [szt.]:</a:t>
            </a:r>
            <a:endParaRPr lang="pl-PL" sz="1900" b="1" u="sng" dirty="0" smtClean="0">
              <a:solidFill>
                <a:prstClr val="black"/>
              </a:solidFill>
            </a:endParaRPr>
          </a:p>
          <a:p>
            <a:pPr marL="0" indent="0" algn="just">
              <a:spcAft>
                <a:spcPts val="0"/>
              </a:spcAft>
              <a:buNone/>
            </a:pPr>
            <a:r>
              <a:rPr lang="pl-PL" sz="1900" b="1" dirty="0" smtClean="0"/>
              <a:t>Definicja: </a:t>
            </a:r>
            <a:r>
              <a:rPr lang="pl-PL" sz="1900" dirty="0" smtClean="0">
                <a:ea typeface="Times New Roman"/>
                <a:cs typeface="TimesNewRoman,Bold"/>
              </a:rPr>
              <a:t>Wskaźnik odnosi się do obiektów służących realizacji usług aktywizacji społeczno-zawodowej, które zostały przebudowane lub rozbudowane w wyniku udzielonego wsparcia. </a:t>
            </a:r>
          </a:p>
          <a:p>
            <a:pPr marL="0" indent="0" algn="just">
              <a:spcAft>
                <a:spcPts val="0"/>
              </a:spcAft>
              <a:buNone/>
            </a:pPr>
            <a:r>
              <a:rPr lang="pl-PL" sz="1900" dirty="0" smtClean="0">
                <a:ea typeface="Times New Roman"/>
                <a:cs typeface="TimesNewRoman,Bold"/>
              </a:rPr>
              <a:t>Przez przebudowę należy rozumieć wykonywanie robót budowlanych, w wyniku których następuje zmiana parametrów użytkowych lub technicznych istniejącej infrastruktury, z wyjątkiem charakterystycznych parametrów, jak: kubatura, powierzchnia zabudowy, wysokość, długość, szerokość bądź liczba kondygnacji. </a:t>
            </a:r>
          </a:p>
          <a:p>
            <a:pPr marL="0" indent="0" algn="just">
              <a:spcAft>
                <a:spcPts val="0"/>
              </a:spcAft>
              <a:buNone/>
            </a:pPr>
            <a:r>
              <a:rPr lang="pl-PL" sz="1900" dirty="0" smtClean="0">
                <a:ea typeface="Times New Roman"/>
                <a:cs typeface="TimesNewRoman,Bold"/>
              </a:rPr>
              <a:t>Zakres wsparcia zgodnie z zapisami UP i linii demarkacyjnej dla PI 9.1.</a:t>
            </a:r>
          </a:p>
          <a:p>
            <a:pPr marL="0" indent="0" algn="just">
              <a:spcAft>
                <a:spcPts val="0"/>
              </a:spcAft>
              <a:buNone/>
            </a:pPr>
            <a:endParaRPr lang="pl-PL" sz="1900" dirty="0" smtClean="0">
              <a:ea typeface="Times New Roman"/>
              <a:cs typeface="TimesNewRoman,Bold"/>
            </a:endParaRPr>
          </a:p>
          <a:p>
            <a:pPr marL="0" indent="0" algn="just">
              <a:buNone/>
            </a:pPr>
            <a:r>
              <a:rPr lang="pl-PL" sz="1900" i="1" dirty="0" smtClean="0">
                <a:ea typeface="Times New Roman"/>
                <a:cs typeface="Times New Roman"/>
              </a:rPr>
              <a:t>Przez aktywizację społeczno-zawodową należy rozumieć zestaw instrumentów o charakterze aktywizacyjnym, mających doprowadzić do przywrócenia osób wykluczonych na rynek pracy oraz do ich integracji ze społeczeństwem, poprzez przywrócenie im zdolności lub możliwości zatrudnienia, uzyskanie wsparcia dochodowego oraz wyeliminowanie przeszkód napotykanych przez osoby i rodziny w procesie dostępu do praw i usług społecznych, a przez to wspierających ich powrót do zatrudnienia lub innej pracy zarobkowej. </a:t>
            </a:r>
            <a:r>
              <a:rPr lang="pl-PL" sz="1900" dirty="0" smtClean="0">
                <a:ea typeface="Calibri"/>
                <a:cs typeface="Arial"/>
              </a:rPr>
              <a:t> </a:t>
            </a:r>
            <a:endParaRPr lang="pl-PL" sz="19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113</a:t>
            </a:fld>
            <a:endParaRPr lang="pl-PL" altLang="pl-PL"/>
          </a:p>
        </p:txBody>
      </p:sp>
    </p:spTree>
    <p:extLst>
      <p:ext uri="{BB962C8B-B14F-4D97-AF65-F5344CB8AC3E}">
        <p14:creationId xmlns="" xmlns:p14="http://schemas.microsoft.com/office/powerpoint/2010/main" val="699199461"/>
      </p:ext>
    </p:extLst>
  </p:cSld>
  <p:clrMapOvr>
    <a:masterClrMapping/>
  </p:clrMapOvr>
  <p:transition spd="med">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solidFill>
                  <a:prstClr val="black"/>
                </a:solidFill>
              </a:rPr>
              <a:t>Załącznik nr 2 do Regulaminu </a:t>
            </a:r>
            <a:r>
              <a:rPr lang="pl-PL" sz="3200" b="1" i="1" dirty="0">
                <a:solidFill>
                  <a:prstClr val="black"/>
                </a:solidFill>
              </a:rPr>
              <a:t>Lista wskaźników</a:t>
            </a:r>
            <a:endParaRPr lang="pl-PL" dirty="0"/>
          </a:p>
        </p:txBody>
      </p:sp>
      <p:sp>
        <p:nvSpPr>
          <p:cNvPr id="3" name="Symbol zastępczy zawartości 2"/>
          <p:cNvSpPr>
            <a:spLocks noGrp="1"/>
          </p:cNvSpPr>
          <p:nvPr>
            <p:ph idx="1"/>
          </p:nvPr>
        </p:nvSpPr>
        <p:spPr/>
        <p:txBody>
          <a:bodyPr/>
          <a:lstStyle/>
          <a:p>
            <a:pPr marL="0" indent="0" algn="just">
              <a:buNone/>
            </a:pPr>
            <a:r>
              <a:rPr lang="pl-PL" sz="2000" b="1" u="sng" dirty="0"/>
              <a:t>Wskaźniki rezultatu bezpośredniego</a:t>
            </a:r>
            <a:r>
              <a:rPr lang="pl-PL" sz="2000" dirty="0"/>
              <a:t> są to wskaźniki odnoszące się do bezpośrednich efektów projektu, stanowią wynik realizacji projektu, ale mogą mieć na niego wpływ także inne zewnętrzne czynniki; niepowiązane bezpośrednio z wydatkami ponoszonymi w projekcie. Dostarczają informacji </a:t>
            </a:r>
            <a:r>
              <a:rPr lang="pl-PL" sz="2000" dirty="0" smtClean="0"/>
              <a:t/>
            </a:r>
            <a:br>
              <a:rPr lang="pl-PL" sz="2000" dirty="0" smtClean="0"/>
            </a:br>
            <a:r>
              <a:rPr lang="pl-PL" sz="2000" dirty="0" smtClean="0"/>
              <a:t>o </a:t>
            </a:r>
            <a:r>
              <a:rPr lang="pl-PL" sz="2000" dirty="0"/>
              <a:t>zmianach jakie nastąpiły w wyniku realizacji projektu, w porównaniu </a:t>
            </a:r>
            <a:r>
              <a:rPr lang="pl-PL" sz="2000" dirty="0" smtClean="0"/>
              <a:t/>
            </a:r>
            <a:br>
              <a:rPr lang="pl-PL" sz="2000" dirty="0" smtClean="0"/>
            </a:br>
            <a:r>
              <a:rPr lang="pl-PL" sz="2000" dirty="0" smtClean="0"/>
              <a:t>z </a:t>
            </a:r>
            <a:r>
              <a:rPr lang="pl-PL" sz="2000" dirty="0"/>
              <a:t>wielkością wyjściową (bazową). Są logicznie powiązane ze wskaźnikami produktu.  Muszą być adekwatne do celu projektu</a:t>
            </a:r>
            <a:r>
              <a:rPr lang="pl-PL" sz="2000" dirty="0" smtClean="0"/>
              <a:t>.</a:t>
            </a:r>
          </a:p>
          <a:p>
            <a:pPr marL="0" indent="0" algn="just">
              <a:buNone/>
            </a:pPr>
            <a:endParaRPr lang="pl-PL" sz="2000" dirty="0"/>
          </a:p>
          <a:p>
            <a:pPr marL="0" indent="0">
              <a:buNone/>
            </a:pPr>
            <a:r>
              <a:rPr lang="pl-PL" sz="2000" b="1" dirty="0"/>
              <a:t>W ramach Działania 6.1 w przypadku projektów typu D i E </a:t>
            </a:r>
            <a:r>
              <a:rPr lang="pl-PL" sz="2000" b="1" u="sng" dirty="0"/>
              <a:t>nie przewidziano wskaźników rezultatu bezpośredniego</a:t>
            </a:r>
            <a:r>
              <a:rPr lang="pl-PL" sz="2000" b="1" dirty="0"/>
              <a:t>.</a:t>
            </a:r>
            <a:endParaRPr lang="pl-PL" sz="2000" dirty="0"/>
          </a:p>
          <a:p>
            <a:pPr marL="0" indent="0">
              <a:buNone/>
            </a:pPr>
            <a:r>
              <a:rPr lang="pl-PL" sz="2000" b="1" dirty="0"/>
              <a:t>Jednakże wszyscy </a:t>
            </a:r>
            <a:r>
              <a:rPr lang="pl-PL" sz="2000" b="1" dirty="0" smtClean="0"/>
              <a:t>Wnioskodawcy </a:t>
            </a:r>
            <a:r>
              <a:rPr lang="pl-PL" sz="2000" b="1" dirty="0"/>
              <a:t>są zobligowani do określenia </a:t>
            </a:r>
            <a:r>
              <a:rPr lang="pl-PL" sz="2000" b="1" dirty="0" smtClean="0"/>
              <a:t>wskaźników </a:t>
            </a:r>
            <a:r>
              <a:rPr lang="pl-PL" sz="2000" b="1" dirty="0"/>
              <a:t>o charakterze rezultatu bezpośredniego – horyzontalnych, jeśli są adekwatne do celu </a:t>
            </a:r>
            <a:r>
              <a:rPr lang="pl-PL" sz="2000" b="1" dirty="0" smtClean="0"/>
              <a:t>projektu.</a:t>
            </a:r>
            <a:endParaRPr lang="pl-PL" sz="2000" dirty="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114</a:t>
            </a:fld>
            <a:endParaRPr lang="pl-PL" altLang="pl-PL"/>
          </a:p>
        </p:txBody>
      </p:sp>
    </p:spTree>
    <p:extLst>
      <p:ext uri="{BB962C8B-B14F-4D97-AF65-F5344CB8AC3E}">
        <p14:creationId xmlns="" xmlns:p14="http://schemas.microsoft.com/office/powerpoint/2010/main" val="67180540"/>
      </p:ext>
    </p:extLst>
  </p:cSld>
  <p:clrMapOvr>
    <a:masterClrMapping/>
  </p:clrMapOvr>
  <p:transition spd="med">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pPr lvl="0"/>
            <a:r>
              <a:rPr lang="pl-PL" sz="3200" b="1" dirty="0">
                <a:solidFill>
                  <a:prstClr val="black"/>
                </a:solidFill>
                <a:ea typeface="+mn-ea"/>
                <a:cs typeface="+mn-cs"/>
              </a:rPr>
              <a:t>Termin, miejsce i forma składania wniosków o </a:t>
            </a:r>
            <a:r>
              <a:rPr lang="pl-PL" sz="3200" b="1" dirty="0" smtClean="0">
                <a:solidFill>
                  <a:prstClr val="black"/>
                </a:solidFill>
                <a:ea typeface="+mn-ea"/>
                <a:cs typeface="+mn-cs"/>
              </a:rPr>
              <a:t>dofinansowanie</a:t>
            </a:r>
            <a:endParaRPr lang="pl-PL" sz="3200" b="1" dirty="0"/>
          </a:p>
        </p:txBody>
      </p:sp>
      <p:sp>
        <p:nvSpPr>
          <p:cNvPr id="4" name="Symbol zastępczy zawartości 3"/>
          <p:cNvSpPr>
            <a:spLocks noGrp="1"/>
          </p:cNvSpPr>
          <p:nvPr>
            <p:ph idx="1"/>
          </p:nvPr>
        </p:nvSpPr>
        <p:spPr>
          <a:xfrm>
            <a:off x="457200" y="1124744"/>
            <a:ext cx="8229600" cy="5544616"/>
          </a:xfrm>
        </p:spPr>
        <p:txBody>
          <a:bodyPr/>
          <a:lstStyle/>
          <a:p>
            <a:pPr marL="0" indent="0" algn="just">
              <a:spcBef>
                <a:spcPts val="500"/>
              </a:spcBef>
              <a:spcAft>
                <a:spcPts val="0"/>
              </a:spcAft>
              <a:buNone/>
            </a:pPr>
            <a:endParaRPr lang="pl-PL" sz="2000" kern="150" dirty="0" smtClean="0">
              <a:ea typeface="Times New Roman"/>
              <a:cs typeface="Arial"/>
            </a:endParaRPr>
          </a:p>
          <a:p>
            <a:pPr marL="0" indent="0" algn="just">
              <a:spcBef>
                <a:spcPts val="500"/>
              </a:spcBef>
              <a:spcAft>
                <a:spcPts val="0"/>
              </a:spcAft>
              <a:buNone/>
            </a:pPr>
            <a:r>
              <a:rPr lang="pl-PL" sz="2000" kern="150" dirty="0" smtClean="0">
                <a:ea typeface="Times New Roman"/>
                <a:cs typeface="Arial"/>
              </a:rPr>
              <a:t>Wnioskodawca </a:t>
            </a:r>
            <a:r>
              <a:rPr lang="pl-PL" sz="2000" kern="150" dirty="0">
                <a:ea typeface="Times New Roman"/>
                <a:cs typeface="Arial"/>
              </a:rPr>
              <a:t>wypełnia wniosek o dofinansowanie za pośrednictwem aplikacji – </a:t>
            </a:r>
            <a:r>
              <a:rPr lang="pl-PL" sz="2000" b="1" kern="150" dirty="0">
                <a:ea typeface="Times New Roman"/>
                <a:cs typeface="Arial"/>
              </a:rPr>
              <a:t>Generator wniosków o dofinansowanie EFRR </a:t>
            </a:r>
            <a:r>
              <a:rPr lang="pl-PL" sz="2000" kern="150" dirty="0">
                <a:ea typeface="Times New Roman"/>
                <a:cs typeface="Arial"/>
              </a:rPr>
              <a:t>– dostępny na stronie </a:t>
            </a:r>
            <a:r>
              <a:rPr lang="pl-PL" sz="2000" u="sng" dirty="0">
                <a:solidFill>
                  <a:prstClr val="black"/>
                </a:solidFill>
                <a:hlinkClick r:id="rId3"/>
              </a:rPr>
              <a:t>https</a:t>
            </a:r>
            <a:r>
              <a:rPr lang="pl-PL" sz="2000" u="sng" dirty="0" smtClean="0">
                <a:solidFill>
                  <a:prstClr val="black"/>
                </a:solidFill>
                <a:hlinkClick r:id="rId3"/>
              </a:rPr>
              <a:t>://</a:t>
            </a:r>
            <a:r>
              <a:rPr lang="pl-PL" sz="2000" kern="150" dirty="0" smtClean="0">
                <a:solidFill>
                  <a:srgbClr val="0000FF"/>
                </a:solidFill>
                <a:ea typeface="Times New Roman"/>
                <a:cs typeface="Arial"/>
                <a:hlinkClick r:id="rId4"/>
              </a:rPr>
              <a:t>snow-umwd.dolnyslask.pl</a:t>
            </a:r>
            <a:r>
              <a:rPr lang="pl-PL" sz="2000" kern="150" dirty="0" smtClean="0">
                <a:ea typeface="Times New Roman"/>
                <a:cs typeface="Arial"/>
              </a:rPr>
              <a:t> </a:t>
            </a:r>
            <a:r>
              <a:rPr lang="pl-PL" sz="2000" kern="150" dirty="0">
                <a:ea typeface="Times New Roman"/>
                <a:cs typeface="Arial"/>
              </a:rPr>
              <a:t>i przesyła do IOK w ramach niniejszego konkursu w terminie od godz. 8:00 dnia </a:t>
            </a:r>
            <a:r>
              <a:rPr lang="pl-PL" sz="2000" b="1" kern="150" dirty="0" smtClean="0">
                <a:ea typeface="Times New Roman"/>
                <a:cs typeface="Arial"/>
              </a:rPr>
              <a:t>30 listopada </a:t>
            </a:r>
            <a:r>
              <a:rPr lang="pl-PL" sz="2000" b="1" kern="150" dirty="0">
                <a:ea typeface="Times New Roman"/>
                <a:cs typeface="Arial"/>
              </a:rPr>
              <a:t>2016 r.</a:t>
            </a:r>
            <a:r>
              <a:rPr lang="pl-PL" sz="2000" kern="150" dirty="0">
                <a:ea typeface="Times New Roman"/>
                <a:cs typeface="Arial"/>
              </a:rPr>
              <a:t> do godz. 15:00 </a:t>
            </a:r>
            <a:r>
              <a:rPr lang="pl-PL" sz="2000" kern="150">
                <a:ea typeface="Times New Roman"/>
                <a:cs typeface="Arial"/>
              </a:rPr>
              <a:t>dnia </a:t>
            </a:r>
            <a:r>
              <a:rPr lang="pl-PL" sz="2000" b="1" kern="150" smtClean="0">
                <a:ea typeface="Times New Roman"/>
                <a:cs typeface="Arial"/>
              </a:rPr>
              <a:t>7 </a:t>
            </a:r>
            <a:r>
              <a:rPr lang="pl-PL" sz="2000" b="1" kern="150" dirty="0" smtClean="0">
                <a:ea typeface="Times New Roman"/>
                <a:cs typeface="Arial"/>
              </a:rPr>
              <a:t>lutego 2017 </a:t>
            </a:r>
            <a:r>
              <a:rPr lang="pl-PL" sz="2000" b="1" kern="150" dirty="0">
                <a:ea typeface="Times New Roman"/>
                <a:cs typeface="Arial"/>
              </a:rPr>
              <a:t>r</a:t>
            </a:r>
            <a:r>
              <a:rPr lang="pl-PL" sz="2000" b="1" kern="150" dirty="0" smtClean="0">
                <a:ea typeface="Times New Roman"/>
                <a:cs typeface="Arial"/>
              </a:rPr>
              <a:t>.</a:t>
            </a:r>
          </a:p>
          <a:p>
            <a:pPr marL="0" indent="0" algn="just">
              <a:spcBef>
                <a:spcPts val="500"/>
              </a:spcBef>
              <a:spcAft>
                <a:spcPts val="0"/>
              </a:spcAft>
              <a:buNone/>
            </a:pPr>
            <a:endParaRPr lang="pl-PL" sz="2000" kern="150" dirty="0">
              <a:ea typeface="Times New Roman"/>
            </a:endParaRPr>
          </a:p>
          <a:p>
            <a:pPr marL="0" indent="0" algn="just">
              <a:spcBef>
                <a:spcPts val="500"/>
              </a:spcBef>
              <a:spcAft>
                <a:spcPts val="0"/>
              </a:spcAft>
              <a:buNone/>
            </a:pPr>
            <a:r>
              <a:rPr lang="pl-PL" sz="2000" kern="150" dirty="0" smtClean="0">
                <a:ea typeface="Times New Roman"/>
                <a:cs typeface="Arial"/>
              </a:rPr>
              <a:t>Ponadto </a:t>
            </a:r>
            <a:r>
              <a:rPr lang="pl-PL" sz="2000" kern="150" dirty="0">
                <a:ea typeface="Times New Roman"/>
                <a:cs typeface="Arial"/>
              </a:rPr>
              <a:t>w ww. terminie </a:t>
            </a:r>
            <a:r>
              <a:rPr lang="pl-PL" sz="2000" kern="150" dirty="0" smtClean="0">
                <a:ea typeface="Times New Roman"/>
                <a:cs typeface="Arial"/>
              </a:rPr>
              <a:t>do </a:t>
            </a:r>
            <a:r>
              <a:rPr lang="pl-PL" sz="2000" kern="150" dirty="0">
                <a:ea typeface="Times New Roman"/>
                <a:cs typeface="Arial"/>
              </a:rPr>
              <a:t>siedziby IOK należy dostarczyć jeden egzemplarz wydrukowanej z aplikacji Generator wniosków </a:t>
            </a:r>
            <a:r>
              <a:rPr lang="pl-PL" sz="2000" b="1" kern="150" dirty="0">
                <a:ea typeface="Times New Roman"/>
                <a:cs typeface="Arial"/>
              </a:rPr>
              <a:t>papierowej wersji wniosku</a:t>
            </a:r>
            <a:r>
              <a:rPr lang="pl-PL" sz="2000" kern="150" dirty="0">
                <a:ea typeface="Times New Roman"/>
                <a:cs typeface="Arial"/>
              </a:rPr>
              <a:t> </a:t>
            </a:r>
            <a:r>
              <a:rPr lang="pl-PL" sz="2000" kern="150" dirty="0" smtClean="0">
                <a:ea typeface="Times New Roman"/>
                <a:cs typeface="Arial"/>
              </a:rPr>
              <a:t/>
            </a:r>
            <a:br>
              <a:rPr lang="pl-PL" sz="2000" kern="150" dirty="0" smtClean="0">
                <a:ea typeface="Times New Roman"/>
                <a:cs typeface="Arial"/>
              </a:rPr>
            </a:br>
            <a:r>
              <a:rPr lang="pl-PL" sz="2000" b="1" kern="150" dirty="0" smtClean="0">
                <a:ea typeface="Times New Roman"/>
                <a:cs typeface="Arial"/>
              </a:rPr>
              <a:t>o </a:t>
            </a:r>
            <a:r>
              <a:rPr lang="pl-PL" sz="2000" b="1" kern="150" dirty="0">
                <a:ea typeface="Times New Roman"/>
                <a:cs typeface="Arial"/>
              </a:rPr>
              <a:t>dofinansowanie</a:t>
            </a:r>
            <a:r>
              <a:rPr lang="pl-PL" sz="2000" kern="150" dirty="0">
                <a:ea typeface="Times New Roman"/>
                <a:cs typeface="Arial"/>
              </a:rPr>
              <a:t>, opatrzonej czytelnym podpisem/-</a:t>
            </a:r>
            <a:r>
              <a:rPr lang="pl-PL" sz="2000" kern="150" dirty="0" err="1">
                <a:ea typeface="Times New Roman"/>
                <a:cs typeface="Arial"/>
              </a:rPr>
              <a:t>ami</a:t>
            </a:r>
            <a:r>
              <a:rPr lang="pl-PL" sz="2000" kern="150" dirty="0">
                <a:ea typeface="Times New Roman"/>
                <a:cs typeface="Arial"/>
              </a:rPr>
              <a:t> lub parafą i z pieczęcią imienną osoby/-</a:t>
            </a:r>
            <a:r>
              <a:rPr lang="pl-PL" sz="2000" kern="150" dirty="0" err="1">
                <a:ea typeface="Times New Roman"/>
                <a:cs typeface="Arial"/>
              </a:rPr>
              <a:t>ób</a:t>
            </a:r>
            <a:r>
              <a:rPr lang="pl-PL" sz="2000" kern="150" dirty="0">
                <a:ea typeface="Times New Roman"/>
                <a:cs typeface="Arial"/>
              </a:rPr>
              <a:t> uprawnionej/-</a:t>
            </a:r>
            <a:r>
              <a:rPr lang="pl-PL" sz="2000" kern="150" dirty="0" err="1">
                <a:ea typeface="Times New Roman"/>
                <a:cs typeface="Arial"/>
              </a:rPr>
              <a:t>ych</a:t>
            </a:r>
            <a:r>
              <a:rPr lang="pl-PL" sz="2000" kern="150" dirty="0">
                <a:ea typeface="Times New Roman"/>
                <a:cs typeface="Arial"/>
              </a:rPr>
              <a:t> do reprezentowania Wnioskodawcy, wraz z podpisanymi załącznikami (za wyjątkiem wymaganej – w postaci arkuszy kalkulacyjnych w formacie Excel z aktywnymi formułami – analizy finansowej, którą należy przedłożyć na nośniku CD</a:t>
            </a:r>
            <a:r>
              <a:rPr lang="pl-PL" sz="2000" kern="150" dirty="0" smtClean="0">
                <a:ea typeface="Times New Roman"/>
                <a:cs typeface="Arial"/>
              </a:rPr>
              <a:t>).</a:t>
            </a:r>
          </a:p>
          <a:p>
            <a:pPr marL="0" indent="0" algn="just">
              <a:spcBef>
                <a:spcPts val="500"/>
              </a:spcBef>
              <a:spcAft>
                <a:spcPts val="0"/>
              </a:spcAft>
              <a:buNone/>
            </a:pPr>
            <a:endParaRPr lang="pl-PL" sz="1600" kern="150" dirty="0">
              <a:latin typeface="Times New Roman"/>
              <a:ea typeface="Times New Roman"/>
            </a:endParaRPr>
          </a:p>
          <a:p>
            <a:pPr marL="0" indent="0" algn="just">
              <a:buNone/>
            </a:pPr>
            <a:r>
              <a:rPr lang="pl-PL" sz="2000" b="1" dirty="0">
                <a:ea typeface="SimSun"/>
                <a:cs typeface="Arial"/>
              </a:rPr>
              <a:t>Za datę wpływu wniosku o dofinansowanie do IOK uznaje się datę wpływu wersji papierowej</a:t>
            </a:r>
            <a:r>
              <a:rPr lang="pl-PL" sz="2000" dirty="0">
                <a:ea typeface="SimSun"/>
                <a:cs typeface="Arial"/>
              </a:rPr>
              <a:t>.</a:t>
            </a:r>
            <a:endParaRPr lang="pl-PL" sz="2000"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115</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7992888" cy="677108"/>
          </a:xfrm>
          <a:prstGeom prst="rect">
            <a:avLst/>
          </a:prstGeom>
        </p:spPr>
        <p:txBody>
          <a:bodyPr wrap="square">
            <a:spAutoFit/>
          </a:bodyPr>
          <a:lstStyle/>
          <a:p>
            <a:endParaRPr lang="pl-PL" b="1" u="sng" dirty="0" smtClean="0">
              <a:solidFill>
                <a:prstClr val="black"/>
              </a:solidFill>
              <a:latin typeface="+mj-lt"/>
            </a:endParaRPr>
          </a:p>
          <a:p>
            <a:endParaRPr lang="pl-PL" sz="2000" dirty="0" smtClean="0">
              <a:solidFill>
                <a:prstClr val="black"/>
              </a:solidFill>
              <a:latin typeface="+mn-lt"/>
            </a:endParaRPr>
          </a:p>
        </p:txBody>
      </p:sp>
    </p:spTree>
    <p:extLst>
      <p:ext uri="{BB962C8B-B14F-4D97-AF65-F5344CB8AC3E}">
        <p14:creationId xmlns="" xmlns:p14="http://schemas.microsoft.com/office/powerpoint/2010/main" val="825271794"/>
      </p:ext>
    </p:extLst>
  </p:cSld>
  <p:clrMapOvr>
    <a:masterClrMapping/>
  </p:clrMapOvr>
  <p:transition spd="med">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116</a:t>
            </a:fld>
            <a:endParaRPr lang="pl-PL" altLang="pl-PL"/>
          </a:p>
        </p:txBody>
      </p:sp>
      <p:sp>
        <p:nvSpPr>
          <p:cNvPr id="8" name="Text Box 3"/>
          <p:cNvSpPr txBox="1">
            <a:spLocks noChangeArrowheads="1"/>
          </p:cNvSpPr>
          <p:nvPr/>
        </p:nvSpPr>
        <p:spPr bwMode="auto">
          <a:xfrm>
            <a:off x="310850" y="980728"/>
            <a:ext cx="8280400" cy="686559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latin typeface="+mn-lt"/>
                <a:cs typeface="Arial" panose="020B0604020202020204" pitchFamily="34" charset="0"/>
              </a:rPr>
              <a:t>Urząd </a:t>
            </a:r>
            <a:r>
              <a:rPr lang="pl-PL" sz="2000" b="1" dirty="0">
                <a:solidFill>
                  <a:srgbClr val="000000"/>
                </a:solidFill>
                <a:latin typeface="+mn-lt"/>
                <a:cs typeface="Arial" panose="020B0604020202020204" pitchFamily="34" charset="0"/>
              </a:rPr>
              <a:t>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a:solidFill>
                  <a:srgbClr val="000000"/>
                </a:solidFill>
                <a:latin typeface="+mn-lt"/>
                <a:cs typeface="Arial" panose="020B0604020202020204" pitchFamily="34" charset="0"/>
              </a:rPr>
              <a:t>Departament </a:t>
            </a:r>
            <a:r>
              <a:rPr lang="pl-PL" sz="2000" b="1" dirty="0" smtClean="0">
                <a:solidFill>
                  <a:srgbClr val="000000"/>
                </a:solidFill>
                <a:latin typeface="+mn-lt"/>
                <a:cs typeface="Arial" panose="020B0604020202020204" pitchFamily="34" charset="0"/>
              </a:rPr>
              <a:t>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latin typeface="+mn-lt"/>
                <a:cs typeface="Arial" panose="020B0604020202020204" pitchFamily="34" charset="0"/>
              </a:rPr>
              <a:t>Wydział Zarządzania RPO</a:t>
            </a:r>
            <a:endParaRPr lang="pl-PL" sz="2000" b="1"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prstClr val="black"/>
                </a:solidFill>
                <a:latin typeface="+mn-lt"/>
                <a:cs typeface="Arial" panose="020B0604020202020204" pitchFamily="34" charset="0"/>
                <a:hlinkClick r:id="rId3"/>
              </a:rPr>
              <a:t>www.rpo.dolnyslask.pl</a:t>
            </a:r>
            <a:r>
              <a:rPr lang="pl-PL" sz="2000" b="1" dirty="0" smtClean="0">
                <a:solidFill>
                  <a:prstClr val="black"/>
                </a:solidFill>
                <a:latin typeface="+mn-lt"/>
                <a:cs typeface="Arial" panose="020B0604020202020204" pitchFamily="34" charset="0"/>
              </a:rPr>
              <a:t>  </a:t>
            </a:r>
            <a:r>
              <a:rPr lang="pl-PL" sz="2000" dirty="0" smtClean="0">
                <a:solidFill>
                  <a:prstClr val="black"/>
                </a:solidFill>
                <a:latin typeface="+mn-lt"/>
                <a:cs typeface="Arial" panose="020B0604020202020204" pitchFamily="34" charset="0"/>
              </a:rPr>
              <a:t>     </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mn-lt"/>
              <a:cs typeface="Arial" panose="020B0604020202020204" pitchFamily="34" charset="0"/>
            </a:endParaRPr>
          </a:p>
          <a:p>
            <a:endParaRPr lang="pl-PL" sz="2000" b="1" dirty="0" smtClean="0">
              <a:solidFill>
                <a:prstClr val="black"/>
              </a:solidFill>
              <a:latin typeface="+mn-lt"/>
              <a:cs typeface="Arial" panose="020B0604020202020204" pitchFamily="34" charset="0"/>
            </a:endParaRPr>
          </a:p>
          <a:p>
            <a:pPr algn="ctr"/>
            <a:r>
              <a:rPr lang="pl-PL" sz="2000" dirty="0">
                <a:latin typeface="+mn-lt"/>
              </a:rPr>
              <a:t>Zapytania dotyczące naboru można przesyłać na adresy mailowe</a:t>
            </a:r>
            <a:r>
              <a:rPr lang="pl-PL" sz="2000" dirty="0" smtClean="0">
                <a:latin typeface="+mn-lt"/>
              </a:rPr>
              <a:t>:</a:t>
            </a:r>
          </a:p>
          <a:p>
            <a:pPr algn="ctr"/>
            <a:endParaRPr lang="pl-PL" sz="2000" dirty="0">
              <a:latin typeface="+mn-lt"/>
            </a:endParaRPr>
          </a:p>
          <a:p>
            <a:pPr algn="ctr"/>
            <a:r>
              <a:rPr lang="pl-PL" sz="2000" b="1" u="sng" dirty="0">
                <a:latin typeface="+mn-lt"/>
                <a:hlinkClick r:id="rId4"/>
              </a:rPr>
              <a:t>pife@dolnyslask.pl</a:t>
            </a:r>
            <a:endParaRPr lang="pl-PL" sz="2000" b="1" dirty="0">
              <a:latin typeface="+mn-lt"/>
            </a:endParaRPr>
          </a:p>
          <a:p>
            <a:pPr algn="ctr"/>
            <a:r>
              <a:rPr lang="pl-PL" sz="2000" b="1" u="sng" dirty="0">
                <a:latin typeface="+mn-lt"/>
                <a:hlinkClick r:id="rId5"/>
              </a:rPr>
              <a:t>pife.jeleniagora@dolnyslask.pl</a:t>
            </a:r>
            <a:endParaRPr lang="pl-PL" sz="2000" b="1" dirty="0">
              <a:latin typeface="+mn-lt"/>
            </a:endParaRPr>
          </a:p>
          <a:p>
            <a:pPr algn="ctr"/>
            <a:r>
              <a:rPr lang="pl-PL" sz="2000" b="1" u="sng" dirty="0">
                <a:latin typeface="+mn-lt"/>
                <a:hlinkClick r:id="rId6"/>
              </a:rPr>
              <a:t>pife.legnica@dolnyslask.pl</a:t>
            </a:r>
            <a:endParaRPr lang="pl-PL" sz="2000" b="1" dirty="0">
              <a:latin typeface="+mn-lt"/>
            </a:endParaRPr>
          </a:p>
          <a:p>
            <a:pPr algn="ctr"/>
            <a:r>
              <a:rPr lang="pl-PL" sz="2000" b="1" u="sng" dirty="0" smtClean="0">
                <a:latin typeface="+mn-lt"/>
                <a:hlinkClick r:id="rId7"/>
              </a:rPr>
              <a:t>pife.walbrzych@dolnyslask.pl</a:t>
            </a:r>
            <a:endParaRPr lang="pl-PL" sz="2000" b="1" dirty="0">
              <a:latin typeface="+mn-lt"/>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i="1" dirty="0" smtClean="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i="1" dirty="0" smtClean="0">
                <a:solidFill>
                  <a:srgbClr val="000000"/>
                </a:solidFill>
                <a:latin typeface="+mn-lt"/>
                <a:cs typeface="Arial" panose="020B0604020202020204" pitchFamily="34" charset="0"/>
              </a:rPr>
              <a:t> </a:t>
            </a:r>
            <a:endParaRPr lang="pl-PL" sz="2000" i="1"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rgbClr val="000000"/>
              </a:solidFill>
              <a:latin typeface="+mn-lt"/>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dirty="0">
                <a:solidFill>
                  <a:srgbClr val="000000"/>
                </a:solidFill>
                <a:latin typeface="+mn-lt"/>
                <a:cs typeface="Arial" panose="020B0604020202020204" pitchFamily="34" charset="0"/>
              </a:rPr>
              <a:t/>
            </a:r>
            <a:br>
              <a:rPr lang="pl-PL" sz="2000" dirty="0">
                <a:solidFill>
                  <a:srgbClr val="000000"/>
                </a:solidFill>
                <a:latin typeface="+mn-lt"/>
                <a:cs typeface="Arial" panose="020B0604020202020204" pitchFamily="34" charset="0"/>
              </a:rPr>
            </a:br>
            <a:endParaRPr lang="pl-PL" sz="2000" dirty="0">
              <a:solidFill>
                <a:srgbClr val="000000"/>
              </a:solidFill>
              <a:latin typeface="+mn-lt"/>
              <a:cs typeface="Arial" panose="020B0604020202020204" pitchFamily="34" charset="0"/>
            </a:endParaRPr>
          </a:p>
        </p:txBody>
      </p:sp>
    </p:spTree>
    <p:extLst>
      <p:ext uri="{BB962C8B-B14F-4D97-AF65-F5344CB8AC3E}">
        <p14:creationId xmlns="" xmlns:p14="http://schemas.microsoft.com/office/powerpoint/2010/main" val="1824395626"/>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ts val="0"/>
              </a:spcBef>
              <a:spcAft>
                <a:spcPts val="0"/>
              </a:spcAft>
            </a:pPr>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sz="1800" dirty="0"/>
          </a:p>
        </p:txBody>
      </p:sp>
      <p:sp>
        <p:nvSpPr>
          <p:cNvPr id="3" name="Symbol zastępczy zawartości 2"/>
          <p:cNvSpPr>
            <a:spLocks noGrp="1"/>
          </p:cNvSpPr>
          <p:nvPr>
            <p:ph idx="1"/>
          </p:nvPr>
        </p:nvSpPr>
        <p:spPr>
          <a:xfrm>
            <a:off x="457200" y="1124744"/>
            <a:ext cx="8229600" cy="5001419"/>
          </a:xfrm>
        </p:spPr>
        <p:txBody>
          <a:bodyPr/>
          <a:lstStyle/>
          <a:p>
            <a:pPr marL="0" lvl="0" indent="0" algn="ctr">
              <a:buNone/>
            </a:pPr>
            <a:endParaRPr lang="pl-PL" sz="2000" dirty="0" smtClean="0">
              <a:solidFill>
                <a:prstClr val="black"/>
              </a:solidFill>
            </a:endParaRPr>
          </a:p>
          <a:p>
            <a:pPr marL="0" lvl="0" indent="0" algn="just">
              <a:buNone/>
            </a:pPr>
            <a:endParaRPr lang="pl-PL" sz="2000" b="1" dirty="0" smtClean="0">
              <a:solidFill>
                <a:prstClr val="black"/>
              </a:solidFill>
            </a:endParaRPr>
          </a:p>
          <a:p>
            <a:pPr marL="0" lvl="0" indent="0" algn="just">
              <a:buNone/>
            </a:pPr>
            <a:r>
              <a:rPr lang="pl-PL" sz="2000" b="1" dirty="0" err="1" smtClean="0">
                <a:solidFill>
                  <a:prstClr val="black"/>
                </a:solidFill>
              </a:rPr>
              <a:t>Deinstytucjonalizacja</a:t>
            </a:r>
            <a:r>
              <a:rPr lang="pl-PL" sz="2000" b="1" dirty="0" smtClean="0">
                <a:solidFill>
                  <a:prstClr val="black"/>
                </a:solidFill>
              </a:rPr>
              <a:t> </a:t>
            </a:r>
            <a:r>
              <a:rPr lang="pl-PL" sz="2000" b="1" dirty="0">
                <a:solidFill>
                  <a:prstClr val="black"/>
                </a:solidFill>
              </a:rPr>
              <a:t>usług </a:t>
            </a:r>
            <a:r>
              <a:rPr lang="pl-PL" sz="2000" dirty="0">
                <a:solidFill>
                  <a:prstClr val="black"/>
                </a:solidFill>
              </a:rPr>
              <a:t>– proces przejścia od </a:t>
            </a:r>
            <a:r>
              <a:rPr lang="pl-PL" sz="2000" dirty="0">
                <a:solidFill>
                  <a:srgbClr val="FF0000"/>
                </a:solidFill>
              </a:rPr>
              <a:t>opieki instytucjonalnej</a:t>
            </a:r>
            <a:r>
              <a:rPr lang="pl-PL" sz="2000" dirty="0">
                <a:solidFill>
                  <a:prstClr val="black"/>
                </a:solidFill>
              </a:rPr>
              <a:t> do </a:t>
            </a:r>
            <a:r>
              <a:rPr lang="pl-PL" sz="2000" dirty="0">
                <a:solidFill>
                  <a:srgbClr val="FF0000"/>
                </a:solidFill>
              </a:rPr>
              <a:t>usług świadczonych w lokalnej społeczności</a:t>
            </a:r>
            <a:r>
              <a:rPr lang="pl-PL" sz="2000" dirty="0">
                <a:solidFill>
                  <a:prstClr val="black"/>
                </a:solidFill>
              </a:rPr>
              <a:t>, realizowany w oparciu </a:t>
            </a:r>
            <a:r>
              <a:rPr lang="pl-PL" sz="2000" dirty="0" smtClean="0">
                <a:solidFill>
                  <a:prstClr val="black"/>
                </a:solidFill>
              </a:rPr>
              <a:t/>
            </a:r>
            <a:br>
              <a:rPr lang="pl-PL" sz="2000" dirty="0" smtClean="0">
                <a:solidFill>
                  <a:prstClr val="black"/>
                </a:solidFill>
              </a:rPr>
            </a:br>
            <a:r>
              <a:rPr lang="pl-PL" sz="2000" dirty="0" smtClean="0">
                <a:solidFill>
                  <a:prstClr val="black"/>
                </a:solidFill>
              </a:rPr>
              <a:t>o </a:t>
            </a:r>
            <a:r>
              <a:rPr lang="pl-PL" sz="2000" b="1" dirty="0">
                <a:solidFill>
                  <a:prstClr val="black"/>
                </a:solidFill>
              </a:rPr>
              <a:t>„Ogólnoeuropejskie wytyczne dotyczące przejścia od opieki instytucjonalnej do opieki świadczonej na poziomie lokalnych społeczności”</a:t>
            </a:r>
            <a:r>
              <a:rPr lang="pl-PL" sz="2000" dirty="0">
                <a:solidFill>
                  <a:prstClr val="black"/>
                </a:solidFill>
              </a:rPr>
              <a:t> i wymagający z jednej strony rozwoju usług świadczonych w lokalnej społeczności, z drugiej – stopniowego ograniczenia usług w ramach opieki instytucjonalnej. </a:t>
            </a:r>
            <a:endParaRPr lang="pl-PL" sz="2000" dirty="0" smtClean="0">
              <a:solidFill>
                <a:prstClr val="black"/>
              </a:solidFill>
            </a:endParaRPr>
          </a:p>
          <a:p>
            <a:pPr marL="0" lvl="0" indent="0" algn="just">
              <a:buNone/>
            </a:pPr>
            <a:endParaRPr lang="pl-PL" sz="2000" dirty="0">
              <a:solidFill>
                <a:prstClr val="black"/>
              </a:solidFill>
            </a:endParaRPr>
          </a:p>
          <a:p>
            <a:pPr marL="0" lvl="0" indent="0" algn="just">
              <a:buNone/>
            </a:pPr>
            <a:r>
              <a:rPr lang="pl-PL" sz="2000" dirty="0" smtClean="0">
                <a:solidFill>
                  <a:prstClr val="black"/>
                </a:solidFill>
              </a:rPr>
              <a:t>Integralnym </a:t>
            </a:r>
            <a:r>
              <a:rPr lang="pl-PL" sz="2000" dirty="0">
                <a:solidFill>
                  <a:prstClr val="black"/>
                </a:solidFill>
              </a:rPr>
              <a:t>elementem </a:t>
            </a:r>
            <a:r>
              <a:rPr lang="pl-PL" sz="2000" dirty="0" err="1">
                <a:solidFill>
                  <a:prstClr val="black"/>
                </a:solidFill>
              </a:rPr>
              <a:t>deinstytucjonalizacji</a:t>
            </a:r>
            <a:r>
              <a:rPr lang="pl-PL" sz="2000" dirty="0">
                <a:solidFill>
                  <a:prstClr val="black"/>
                </a:solidFill>
              </a:rPr>
              <a:t> usług jest profilaktyka, mająca zapobiegać umieszczaniu osób w opiece instytucjonalnej, a w przypadku dzieci – rozdzieleniu dziecka z rodziną i umieszczeniu w pieczy zastępczej.</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12</a:t>
            </a:fld>
            <a:endParaRPr lang="pl-PL" altLang="pl-PL"/>
          </a:p>
        </p:txBody>
      </p:sp>
    </p:spTree>
    <p:extLst>
      <p:ext uri="{BB962C8B-B14F-4D97-AF65-F5344CB8AC3E}">
        <p14:creationId xmlns="" xmlns:p14="http://schemas.microsoft.com/office/powerpoint/2010/main" val="346127024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472608"/>
          </a:xfrm>
        </p:spPr>
        <p:txBody>
          <a:bodyPr/>
          <a:lstStyle/>
          <a:p>
            <a:pPr lvl="0" algn="just">
              <a:spcBef>
                <a:spcPts val="0"/>
              </a:spcBef>
              <a:spcAft>
                <a:spcPts val="0"/>
              </a:spcAft>
              <a:buSzPts val="1100"/>
              <a:buNone/>
              <a:tabLst>
                <a:tab pos="228600" algn="l"/>
              </a:tabLst>
              <a:defRPr/>
            </a:pPr>
            <a:endParaRPr lang="pl-PL" sz="2000" dirty="0" smtClean="0">
              <a:solidFill>
                <a:prstClr val="black"/>
              </a:solidFill>
              <a:ea typeface="Times New Roman"/>
              <a:cs typeface="Arial"/>
            </a:endParaRPr>
          </a:p>
          <a:p>
            <a:pPr lvl="0" algn="just">
              <a:spcBef>
                <a:spcPts val="0"/>
              </a:spcBef>
              <a:spcAft>
                <a:spcPts val="0"/>
              </a:spcAft>
              <a:buSzPts val="1100"/>
              <a:buNone/>
              <a:tabLst>
                <a:tab pos="228600" algn="l"/>
              </a:tabLst>
              <a:defRPr/>
            </a:pPr>
            <a:r>
              <a:rPr lang="pl-PL" sz="2000" b="1" dirty="0" smtClean="0">
                <a:solidFill>
                  <a:prstClr val="black"/>
                </a:solidFill>
                <a:ea typeface="Times New Roman"/>
                <a:cs typeface="Arial"/>
              </a:rPr>
              <a:t>Opieka </a:t>
            </a:r>
            <a:r>
              <a:rPr lang="pl-PL" sz="2000" b="1" dirty="0">
                <a:solidFill>
                  <a:prstClr val="black"/>
                </a:solidFill>
                <a:ea typeface="Times New Roman"/>
                <a:cs typeface="Arial"/>
              </a:rPr>
              <a:t>instytucjonalna</a:t>
            </a:r>
            <a:r>
              <a:rPr lang="pl-PL" sz="2000" dirty="0">
                <a:solidFill>
                  <a:prstClr val="black"/>
                </a:solidFill>
                <a:ea typeface="Times New Roman"/>
                <a:cs typeface="Arial"/>
              </a:rPr>
              <a:t> – usługi świadczone:</a:t>
            </a:r>
            <a:endParaRPr lang="pl-PL" sz="2000" dirty="0">
              <a:solidFill>
                <a:prstClr val="black"/>
              </a:solidFill>
              <a:ea typeface="Times New Roman"/>
              <a:cs typeface="Times New Roman"/>
            </a:endParaRPr>
          </a:p>
          <a:p>
            <a:pPr marL="357188" lvl="1" indent="-357188" algn="just">
              <a:spcBef>
                <a:spcPts val="0"/>
              </a:spcBef>
              <a:spcAft>
                <a:spcPts val="0"/>
              </a:spcAft>
              <a:buFont typeface="+mj-lt"/>
              <a:buAutoNum type="alphaLcParenR"/>
              <a:tabLst>
                <a:tab pos="367030" algn="l"/>
              </a:tabLst>
              <a:defRPr/>
            </a:pPr>
            <a:r>
              <a:rPr lang="pl-PL" sz="2000" dirty="0">
                <a:ea typeface="Times New Roman"/>
                <a:cs typeface="Arial"/>
              </a:rPr>
              <a:t>w </a:t>
            </a:r>
            <a:r>
              <a:rPr lang="pl-PL" sz="2000" b="1" dirty="0">
                <a:ea typeface="Times New Roman"/>
                <a:cs typeface="Arial"/>
              </a:rPr>
              <a:t>placówce opiekuńczo-pobytowej</a:t>
            </a:r>
            <a:r>
              <a:rPr lang="pl-PL" sz="2000" dirty="0">
                <a:ea typeface="Times New Roman"/>
                <a:cs typeface="Arial"/>
              </a:rPr>
              <a:t>, czyli placówce wieloosobowego całodobowego pobytu i opieki, w której liczba mieszkańców </a:t>
            </a:r>
            <a:r>
              <a:rPr lang="pl-PL" sz="2000" b="1" dirty="0">
                <a:ea typeface="Times New Roman"/>
                <a:cs typeface="Arial"/>
              </a:rPr>
              <a:t>jest większa niż 30 osób </a:t>
            </a:r>
            <a:r>
              <a:rPr lang="pl-PL" sz="2000" dirty="0">
                <a:ea typeface="Times New Roman"/>
                <a:cs typeface="Arial"/>
              </a:rPr>
              <a:t>lub w której:</a:t>
            </a:r>
            <a:endParaRPr lang="pl-PL" sz="2000" dirty="0">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usługi nie są świadczone w sposób zindywidualizowany (dostosowany do potrzeb i możliwości danej osoby); </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wymagania organizacyjne mają pierwszeństwo przed indywidualnymi potrzebami mieszkańców;</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mieszkańcy nie mają wystarczającej kontroli nad swoim życiem i nad decyzjami, które ich dotyczą w zakresie funkcjonowania w ramach placówki</a:t>
            </a:r>
            <a:r>
              <a:rPr lang="pl-PL" sz="2000" dirty="0" smtClean="0">
                <a:solidFill>
                  <a:srgbClr val="000000"/>
                </a:solidFill>
                <a:ea typeface="Times New Roman"/>
                <a:cs typeface="Arial"/>
              </a:rPr>
              <a:t>;</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 mieszkańcy są odizolowani od ogółu społeczności lub zmuszeni do mieszkania razem;</a:t>
            </a:r>
            <a:endParaRPr lang="pl-PL" sz="2000" dirty="0">
              <a:solidFill>
                <a:prstClr val="black"/>
              </a:solidFill>
              <a:ea typeface="Times New Roman"/>
              <a:cs typeface="Times New Roman"/>
            </a:endParaRPr>
          </a:p>
          <a:p>
            <a:pPr marL="357188" lvl="1" indent="-357188" algn="just">
              <a:spcBef>
                <a:spcPts val="0"/>
              </a:spcBef>
              <a:spcAft>
                <a:spcPts val="0"/>
              </a:spcAft>
              <a:buFont typeface="+mj-lt"/>
              <a:buAutoNum type="alphaLcParenR"/>
              <a:tabLst>
                <a:tab pos="367030" algn="l"/>
              </a:tabLst>
              <a:defRPr/>
            </a:pPr>
            <a:r>
              <a:rPr lang="pl-PL" sz="2000" dirty="0">
                <a:solidFill>
                  <a:srgbClr val="000000"/>
                </a:solidFill>
                <a:ea typeface="Times New Roman"/>
                <a:cs typeface="Arial"/>
              </a:rPr>
              <a:t>w </a:t>
            </a:r>
            <a:r>
              <a:rPr lang="pl-PL" sz="2000" b="1" dirty="0">
                <a:solidFill>
                  <a:srgbClr val="000000"/>
                </a:solidFill>
                <a:ea typeface="Times New Roman"/>
                <a:cs typeface="Arial"/>
              </a:rPr>
              <a:t>placówce opiekuńczo-wychowawczej </a:t>
            </a:r>
            <a:r>
              <a:rPr lang="pl-PL" sz="2000" dirty="0">
                <a:solidFill>
                  <a:srgbClr val="000000"/>
                </a:solidFill>
                <a:ea typeface="Times New Roman"/>
                <a:cs typeface="Arial"/>
              </a:rPr>
              <a:t>w rozumieniu ustawy z dnia </a:t>
            </a:r>
            <a:r>
              <a:rPr lang="pl-PL" sz="2000" dirty="0" smtClean="0">
                <a:solidFill>
                  <a:srgbClr val="000000"/>
                </a:solidFill>
                <a:ea typeface="Times New Roman"/>
                <a:cs typeface="Arial"/>
              </a:rPr>
              <a:t/>
            </a:r>
            <a:br>
              <a:rPr lang="pl-PL" sz="2000" dirty="0" smtClean="0">
                <a:solidFill>
                  <a:srgbClr val="000000"/>
                </a:solidFill>
                <a:ea typeface="Times New Roman"/>
                <a:cs typeface="Arial"/>
              </a:rPr>
            </a:br>
            <a:r>
              <a:rPr lang="pl-PL" sz="2000" dirty="0" smtClean="0">
                <a:solidFill>
                  <a:srgbClr val="000000"/>
                </a:solidFill>
                <a:ea typeface="Times New Roman"/>
                <a:cs typeface="Arial"/>
              </a:rPr>
              <a:t>9 </a:t>
            </a:r>
            <a:r>
              <a:rPr lang="pl-PL" sz="2000" dirty="0">
                <a:solidFill>
                  <a:srgbClr val="000000"/>
                </a:solidFill>
                <a:ea typeface="Times New Roman"/>
                <a:cs typeface="Arial"/>
              </a:rPr>
              <a:t>czerwca 2011 r. o wspieraniu rodziny i systemie pieczy zastępczej (Dz. U. z 2016 r. poz. 575) </a:t>
            </a:r>
            <a:r>
              <a:rPr lang="pl-PL" sz="2000" b="1" dirty="0">
                <a:solidFill>
                  <a:srgbClr val="000000"/>
                </a:solidFill>
                <a:ea typeface="Times New Roman"/>
                <a:cs typeface="Arial"/>
              </a:rPr>
              <a:t>powyżej 14 osób</a:t>
            </a:r>
            <a:r>
              <a:rPr lang="pl-PL" sz="2000" dirty="0">
                <a:solidFill>
                  <a:srgbClr val="000000"/>
                </a:solidFill>
                <a:ea typeface="Times New Roman"/>
                <a:cs typeface="Arial"/>
              </a:rPr>
              <a:t>.</a:t>
            </a:r>
            <a:endParaRPr lang="pl-PL" sz="2000" dirty="0">
              <a:solidFill>
                <a:prstClr val="black"/>
              </a:solidFill>
              <a:ea typeface="Times New Roman"/>
              <a:cs typeface="Times New Roman"/>
            </a:endParaRPr>
          </a:p>
          <a:p>
            <a:pPr marL="0" lvl="0" indent="0">
              <a:spcBef>
                <a:spcPct val="30000"/>
              </a:spcBef>
              <a:buNone/>
              <a:defRPr/>
            </a:pPr>
            <a:endParaRPr lang="pl-PL" sz="1200" dirty="0">
              <a:solidFill>
                <a:prstClr val="black"/>
              </a:solidFill>
            </a:endParaRPr>
          </a:p>
          <a:p>
            <a:pPr marL="0" lvl="0" indent="0">
              <a:spcBef>
                <a:spcPct val="30000"/>
              </a:spcBef>
              <a:buNone/>
            </a:pPr>
            <a:endParaRPr lang="pl-PL" sz="1200" dirty="0">
              <a:solidFill>
                <a:prstClr val="black"/>
              </a:solidFill>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13</a:t>
            </a:fld>
            <a:endParaRPr lang="pl-PL" altLang="pl-PL"/>
          </a:p>
        </p:txBody>
      </p:sp>
    </p:spTree>
    <p:extLst>
      <p:ext uri="{BB962C8B-B14F-4D97-AF65-F5344CB8AC3E}">
        <p14:creationId xmlns="" xmlns:p14="http://schemas.microsoft.com/office/powerpoint/2010/main" val="339031352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r>
              <a:rPr lang="pl-PL" sz="2000" dirty="0" smtClean="0"/>
              <a:t>Usługi społeczne (związane z procesem integracji społecznej, aktywizacji społeczno-zawodowej oraz deinstytucjonalizacji usług) to </a:t>
            </a:r>
            <a:r>
              <a:rPr lang="pl-PL" sz="2000" b="1" dirty="0" smtClean="0"/>
              <a:t>usługi społeczne </a:t>
            </a:r>
            <a:r>
              <a:rPr lang="pl-PL" sz="2000" b="1" dirty="0" smtClean="0">
                <a:ea typeface="Times New Roman"/>
                <a:cs typeface="Arial"/>
              </a:rPr>
              <a:t>świadczone w lokalnej społeczności </a:t>
            </a:r>
            <a:r>
              <a:rPr lang="pl-PL" sz="2000" dirty="0" smtClean="0">
                <a:ea typeface="Times New Roman"/>
                <a:cs typeface="Arial"/>
              </a:rPr>
              <a:t>– usługi świadczone w interesie ogólnym, umożliwiające osobom niezależne życie w środowisku lokalnym. </a:t>
            </a:r>
          </a:p>
          <a:p>
            <a:pPr marL="0" indent="0" algn="just">
              <a:buNone/>
            </a:pPr>
            <a:endParaRPr lang="pl-PL" sz="2000" dirty="0" smtClean="0">
              <a:ea typeface="Times New Roman"/>
              <a:cs typeface="Arial"/>
            </a:endParaRPr>
          </a:p>
          <a:p>
            <a:pPr marL="0" indent="0" algn="just">
              <a:buNone/>
            </a:pPr>
            <a:r>
              <a:rPr lang="pl-PL" sz="2000" dirty="0" smtClean="0">
                <a:ea typeface="Times New Roman"/>
                <a:cs typeface="Arial"/>
              </a:rPr>
              <a:t>Usługi te zapobiegają odizolowaniu osób od rodziny i lokalnej społeczności, a gdy to nie jest możliwe, gwarantują tym osobom warunki życia jak najbardziej zbliżone do warunków domowych i rodzinnych oraz umożliwiają podtrzymywanie więzi rodzinnych i sąsiedzkich. </a:t>
            </a:r>
            <a:endParaRPr lang="pl-PL" sz="2000"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14</a:t>
            </a:fld>
            <a:endParaRPr lang="pl-PL" altLang="pl-PL"/>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0"/>
            <a:ext cx="8229600" cy="1052736"/>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algn="just">
              <a:buNone/>
            </a:pPr>
            <a:r>
              <a:rPr lang="pl-PL" sz="1800" b="1" dirty="0" smtClean="0"/>
              <a:t>	</a:t>
            </a:r>
            <a:r>
              <a:rPr lang="pl-PL" sz="2000" b="1" dirty="0" smtClean="0"/>
              <a:t>Usługi społeczne </a:t>
            </a:r>
            <a:r>
              <a:rPr lang="pl-PL" sz="2000" b="1" dirty="0" smtClean="0">
                <a:ea typeface="Times New Roman"/>
                <a:cs typeface="Arial"/>
              </a:rPr>
              <a:t>świadczone w lokalnej społeczności </a:t>
            </a:r>
            <a:r>
              <a:rPr lang="pl-PL" sz="2000" dirty="0" smtClean="0"/>
              <a:t>świadczone w sposób:</a:t>
            </a:r>
          </a:p>
          <a:p>
            <a:pPr algn="just">
              <a:buNone/>
            </a:pPr>
            <a:endParaRPr lang="pl-PL" sz="2000" dirty="0" smtClean="0"/>
          </a:p>
          <a:p>
            <a:pPr algn="just">
              <a:buFont typeface="+mj-lt"/>
              <a:buAutoNum type="alphaLcParenR"/>
            </a:pPr>
            <a:r>
              <a:rPr lang="pl-PL" sz="2000" b="1" dirty="0" smtClean="0"/>
              <a:t>zindywidualizowany</a:t>
            </a:r>
            <a:r>
              <a:rPr lang="pl-PL" sz="2000" dirty="0" smtClean="0"/>
              <a:t> </a:t>
            </a:r>
            <a:r>
              <a:rPr lang="pl-PL" sz="2000" dirty="0"/>
              <a:t>(dostosowany do potrzeb i możliwości danej osoby) oraz jak najbardziej zbliżony do warunków odpowiadających życiu w środowisku domowym i rodzinnym;</a:t>
            </a:r>
          </a:p>
          <a:p>
            <a:pPr algn="just">
              <a:buFont typeface="+mj-lt"/>
              <a:buAutoNum type="alphaLcParenR"/>
            </a:pPr>
            <a:r>
              <a:rPr lang="pl-PL" sz="2000" dirty="0" smtClean="0"/>
              <a:t>umożliwiający odbiorcom tych usług </a:t>
            </a:r>
            <a:r>
              <a:rPr lang="pl-PL" sz="2000" b="1" dirty="0" smtClean="0"/>
              <a:t>kontrolę nad swoim życiem</a:t>
            </a:r>
            <a:r>
              <a:rPr lang="pl-PL" sz="2000" dirty="0" smtClean="0"/>
              <a:t> i nad decyzjami, które ich dotyczą;</a:t>
            </a:r>
          </a:p>
          <a:p>
            <a:pPr algn="just">
              <a:buFont typeface="+mj-lt"/>
              <a:buAutoNum type="alphaLcParenR"/>
            </a:pPr>
            <a:r>
              <a:rPr lang="pl-PL" sz="2000" dirty="0" smtClean="0"/>
              <a:t>zapewniający, że odbiorcy usług </a:t>
            </a:r>
            <a:r>
              <a:rPr lang="pl-PL" sz="2000" b="1" dirty="0" smtClean="0"/>
              <a:t>nie są odizolowani od ogółu społeczności</a:t>
            </a:r>
            <a:r>
              <a:rPr lang="pl-PL" sz="2000" dirty="0" smtClean="0"/>
              <a:t> lub </a:t>
            </a:r>
            <a:r>
              <a:rPr lang="pl-PL" sz="2000" b="1" dirty="0" smtClean="0"/>
              <a:t>nie są zmuszeni do mieszkania razem</a:t>
            </a:r>
            <a:r>
              <a:rPr lang="pl-PL" sz="2000" dirty="0" smtClean="0"/>
              <a:t>;</a:t>
            </a:r>
          </a:p>
          <a:p>
            <a:pPr algn="just">
              <a:buFont typeface="+mj-lt"/>
              <a:buAutoNum type="alphaLcParenR"/>
            </a:pPr>
            <a:r>
              <a:rPr lang="pl-PL" sz="2000" dirty="0" smtClean="0"/>
              <a:t>gwarantujący, że </a:t>
            </a:r>
            <a:r>
              <a:rPr lang="pl-PL" sz="2000" b="1" dirty="0" smtClean="0"/>
              <a:t>wymagania organizacyjne nie mają pierwszeństwa </a:t>
            </a:r>
            <a:r>
              <a:rPr lang="pl-PL" sz="2000" dirty="0" smtClean="0"/>
              <a:t>przed indywidualnymi potrzebami mieszkańców.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15</a:t>
            </a:fld>
            <a:endParaRPr lang="pl-PL" altLang="pl-PL"/>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r>
              <a:rPr lang="pl-PL" sz="2000" dirty="0" smtClean="0"/>
              <a:t>	Do usług społecznych świadczonych w lokalnej społeczności należą (m.in.) </a:t>
            </a:r>
            <a:br>
              <a:rPr lang="pl-PL" sz="2000" dirty="0" smtClean="0"/>
            </a:br>
            <a:r>
              <a:rPr lang="pl-PL" sz="2000" dirty="0" smtClean="0"/>
              <a:t>w szczególności:</a:t>
            </a:r>
          </a:p>
          <a:p>
            <a:pPr algn="just">
              <a:buFont typeface="Wingdings" pitchFamily="2" charset="2"/>
              <a:buChar char="§"/>
            </a:pPr>
            <a:r>
              <a:rPr lang="pl-PL" sz="2000" b="1" dirty="0" smtClean="0"/>
              <a:t>usługi opiekuńcze</a:t>
            </a:r>
            <a:r>
              <a:rPr lang="pl-PL" sz="2000" dirty="0" smtClean="0"/>
              <a:t>, obejmujące pomoc w zaspokajaniu codziennych potrzeb życiowych, opiekę higieniczną, zaleconą przez lekarza pielęgnację oraz, w miarę możliwości, zapewnienie kontaktów z otoczeniem, świadczone przez opiekunów faktycznych lub w postaci: sąsiedzkich usług opiekuńczych, usług opiekuńczych w miejscu zamieszkania, specjalistycznych usług opiekuńczych w miejscu zamieszkania lub dziennych form usług opiekuńczych; do usług opiekuńczych należą także usługi krótkookresowego całodobowego i krótkookresowego dziennego pobytu, których celem jest zapewnienie opieki dla osób niesamodzielnych, w tym w zastępstwie za opiekunów faktycznych;</a:t>
            </a:r>
          </a:p>
          <a:p>
            <a:pPr algn="just">
              <a:buFont typeface="Wingdings" pitchFamily="2" charset="2"/>
              <a:buChar char="§"/>
            </a:pPr>
            <a:r>
              <a:rPr lang="pl-PL" sz="2000" dirty="0" smtClean="0"/>
              <a:t>usługi w </a:t>
            </a:r>
            <a:r>
              <a:rPr lang="pl-PL" sz="2000" b="1" dirty="0" smtClean="0"/>
              <a:t>rodzinnym domu pomocy</a:t>
            </a:r>
            <a:r>
              <a:rPr lang="pl-PL" sz="2000" dirty="0" smtClean="0"/>
              <a:t>, o którym mowa w ustawie z dnia 12 marca 2004 r. o pomocy społecznej;</a:t>
            </a:r>
          </a:p>
          <a:p>
            <a:pPr algn="just">
              <a:buFont typeface="Wingdings" pitchFamily="2" charset="2"/>
              <a:buChar char="§"/>
            </a:pPr>
            <a:r>
              <a:rPr lang="pl-PL" sz="2000" dirty="0" smtClean="0"/>
              <a:t>usługi w </a:t>
            </a:r>
            <a:r>
              <a:rPr lang="pl-PL" sz="2000" b="1" dirty="0" smtClean="0"/>
              <a:t>ośrodkach wsparcia</a:t>
            </a:r>
            <a:r>
              <a:rPr lang="pl-PL" sz="2000" dirty="0" smtClean="0"/>
              <a:t>, o których mowa w ustawie z dnia 12 marca 2004 r. o pomocy społecznej,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nie większa niż 30</a:t>
            </a:r>
            <a:r>
              <a:rPr lang="pl-PL" sz="2000" dirty="0" smtClean="0"/>
              <a:t>;</a:t>
            </a: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16</a:t>
            </a:fld>
            <a:endParaRPr lang="pl-PL" altLang="pl-PL"/>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endParaRPr lang="pl-PL" sz="2000" dirty="0" smtClean="0"/>
          </a:p>
          <a:p>
            <a:pPr algn="just">
              <a:buFont typeface="Wingdings" pitchFamily="2" charset="2"/>
              <a:buChar char="§"/>
            </a:pPr>
            <a:r>
              <a:rPr lang="pl-PL" sz="2000" dirty="0" smtClean="0"/>
              <a:t>usługi w </a:t>
            </a:r>
            <a:r>
              <a:rPr lang="pl-PL" sz="2000" b="1" dirty="0" smtClean="0"/>
              <a:t>domu pomocy społecznej</a:t>
            </a:r>
            <a:r>
              <a:rPr lang="pl-PL" sz="2000" dirty="0" smtClean="0"/>
              <a:t> </a:t>
            </a:r>
            <a:r>
              <a:rPr lang="pl-PL" sz="2000" dirty="0" smtClean="0">
                <a:solidFill>
                  <a:srgbClr val="FF0000"/>
                </a:solidFill>
              </a:rPr>
              <a:t>o liczbie miejsc nie większej niż 30</a:t>
            </a:r>
            <a:r>
              <a:rPr lang="pl-PL" sz="2000" dirty="0" smtClean="0"/>
              <a:t>;</a:t>
            </a:r>
          </a:p>
          <a:p>
            <a:pPr algn="just">
              <a:buFont typeface="Wingdings" pitchFamily="2" charset="2"/>
              <a:buChar char="§"/>
            </a:pPr>
            <a:r>
              <a:rPr lang="pl-PL" sz="2000" b="1" dirty="0" smtClean="0"/>
              <a:t>usługi asystenckie</a:t>
            </a:r>
            <a:r>
              <a:rPr lang="pl-PL" sz="2000" dirty="0" smtClean="0"/>
              <a:t>, świadczone przez asystentów na rzecz osób z niepełnosprawnościami lub rodzin z dziećmi z niepełnosprawnościami, umożliwiające stałe lub okresowe wsparcie tych osób i rodzin w wykonywaniu podstawowych czynności dnia codziennego, niezbędnych do ich aktywnego funkcjonowania społecznego, zawodowego lub edukacyjnego;</a:t>
            </a:r>
          </a:p>
          <a:p>
            <a:pPr algn="just">
              <a:buFont typeface="Wingdings" pitchFamily="2" charset="2"/>
              <a:buChar char="§"/>
            </a:pPr>
            <a:r>
              <a:rPr lang="pl-PL" sz="2000" b="1" dirty="0" smtClean="0"/>
              <a:t>rodzinna piecza zastępcza</a:t>
            </a:r>
            <a:r>
              <a:rPr lang="pl-PL" sz="2000" dirty="0" smtClean="0"/>
              <a:t> oraz </a:t>
            </a:r>
            <a:r>
              <a:rPr lang="pl-PL" sz="2000" b="1" dirty="0" smtClean="0"/>
              <a:t>placówki opiekuńczo-wychowawcze</a:t>
            </a:r>
            <a:r>
              <a:rPr lang="pl-PL" sz="2000" dirty="0" smtClean="0"/>
              <a:t> typu rodzinnego </a:t>
            </a:r>
            <a:r>
              <a:rPr lang="pl-PL" sz="2000" dirty="0" smtClean="0">
                <a:solidFill>
                  <a:srgbClr val="FF0000"/>
                </a:solidFill>
              </a:rPr>
              <a:t>do 8 dzieci</a:t>
            </a:r>
            <a:r>
              <a:rPr lang="pl-PL" sz="2000" dirty="0" smtClean="0"/>
              <a:t>, a także </a:t>
            </a:r>
            <a:r>
              <a:rPr lang="pl-PL" sz="2000" b="1" dirty="0" smtClean="0"/>
              <a:t>placówki opiekuńczo-wychowawcze typu socjalizacyjnego, interwencyjnego lub specjalistyczno-interwencyjnego </a:t>
            </a:r>
            <a:r>
              <a:rPr lang="pl-PL" sz="2000" dirty="0" smtClean="0">
                <a:solidFill>
                  <a:srgbClr val="FF0000"/>
                </a:solidFill>
              </a:rPr>
              <a:t>do 14 osób</a:t>
            </a:r>
            <a:r>
              <a:rPr lang="pl-PL" sz="2000" dirty="0" smtClean="0"/>
              <a:t>, o których mowa w ustawie z dnia 9 czerwca 2011 r. o wspieraniu rodziny i systemie pieczy zastępczej W razie konieczności umieszczenia w placówce opiekuńczo-wychowawczej typu rodzinnego rodzeństwa, za zgodą dyrektora tej placówki oraz po uzyskaniu zezwolenia wojewody, dopuszczalne jest umieszczenie w tym samym czasie większej liczby dzieci (</a:t>
            </a:r>
            <a:r>
              <a:rPr lang="pl-PL" sz="2000" dirty="0" smtClean="0">
                <a:solidFill>
                  <a:srgbClr val="FF0000"/>
                </a:solidFill>
              </a:rPr>
              <a:t>maksymalnie 10</a:t>
            </a:r>
            <a:r>
              <a:rPr lang="pl-PL" sz="2000" dirty="0" smtClean="0"/>
              <a:t>);</a:t>
            </a:r>
          </a:p>
          <a:p>
            <a:pPr algn="just">
              <a:buNone/>
            </a:pP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17</a:t>
            </a:fld>
            <a:endParaRPr lang="pl-PL" altLang="pl-PL"/>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endParaRPr lang="pl-PL" sz="2000" dirty="0" smtClean="0"/>
          </a:p>
          <a:p>
            <a:pPr marL="342900" lvl="2" indent="-342900" algn="just">
              <a:buFont typeface="Wingdings" pitchFamily="2" charset="2"/>
              <a:buChar char="§"/>
            </a:pPr>
            <a:r>
              <a:rPr lang="pl-PL" sz="2000" b="1" dirty="0" smtClean="0"/>
              <a:t>usługi wspierania rodziny </a:t>
            </a:r>
            <a:r>
              <a:rPr lang="pl-PL" sz="2000" dirty="0" smtClean="0"/>
              <a:t>zgodnie z ustawą z dnia 9 czerwca 2011 r. o wspieraniu rodziny i systemie pieczy zastępczej, w tym:</a:t>
            </a:r>
          </a:p>
          <a:p>
            <a:pPr marL="714375" lvl="0" indent="-357188" algn="just"/>
            <a:r>
              <a:rPr lang="pl-PL" sz="2000" b="1" dirty="0" smtClean="0"/>
              <a:t>praca z rodziną</a:t>
            </a:r>
            <a:r>
              <a:rPr lang="pl-PL" sz="2000" dirty="0" smtClean="0"/>
              <a:t>, w tym w szczególności asystentura rodzinna, konsultacje i poradnictwo specjalistyczne,  terapia i mediacja; usługi dla rodzin z dziećmi, w tym usługi opiekuńcze i specjalistyczne,  pomoc prawna, szczególnie w zakresie prawa rodzinnego; organizowanie dla rodzin spotkań, mających na celu wymianę ich doświadczeń oraz zapobieganie izolacji, zwanych „grupami wsparcia” lub „grupami samopomocowymi”;</a:t>
            </a:r>
          </a:p>
          <a:p>
            <a:pPr marL="714375" lvl="0" indent="-357188" algn="just"/>
            <a:r>
              <a:rPr lang="pl-PL" sz="2000" dirty="0" smtClean="0"/>
              <a:t>pomoc w opiece i wychowaniu dziecka poprzez usługi </a:t>
            </a:r>
            <a:r>
              <a:rPr lang="pl-PL" sz="2000" b="1" dirty="0" smtClean="0"/>
              <a:t>placówek wsparcia dziennego</a:t>
            </a:r>
            <a:r>
              <a:rPr lang="pl-PL" sz="2000" dirty="0" smtClean="0"/>
              <a:t> w formie opiekuńczej i specjalistycznej oraz w formie pracy podwórkowej;</a:t>
            </a:r>
          </a:p>
          <a:p>
            <a:pPr marL="714375" indent="-357188" algn="just"/>
            <a:r>
              <a:rPr lang="pl-PL" sz="2000" dirty="0" smtClean="0"/>
              <a:t>pomoc rodzinie w opiece i wychowaniu poprzez wsparcie </a:t>
            </a:r>
            <a:r>
              <a:rPr lang="pl-PL" sz="2000" b="1" dirty="0" smtClean="0"/>
              <a:t>rodzin wspierającyc</a:t>
            </a:r>
            <a:r>
              <a:rPr lang="pl-PL" sz="2000" dirty="0" smtClean="0"/>
              <a:t>h.</a:t>
            </a: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18</a:t>
            </a:fld>
            <a:endParaRPr lang="pl-PL" altLang="pl-PL"/>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a:t>
            </a:r>
            <a:r>
              <a:rPr lang="pl-PL" sz="1800" b="1" i="1" dirty="0" smtClean="0">
                <a:solidFill>
                  <a:prstClr val="black"/>
                </a:solidFill>
              </a:rPr>
              <a:t>Europejskiego Funduszu </a:t>
            </a:r>
            <a:r>
              <a:rPr lang="pl-PL" sz="1800" b="1" i="1" dirty="0">
                <a:solidFill>
                  <a:prstClr val="black"/>
                </a:solidFill>
              </a:rPr>
              <a:t>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marL="0" indent="0" algn="ctr">
              <a:spcBef>
                <a:spcPts val="600"/>
              </a:spcBef>
              <a:spcAft>
                <a:spcPts val="600"/>
              </a:spcAft>
              <a:buNone/>
            </a:pPr>
            <a:endParaRPr lang="pl-PL" sz="2000" b="1" kern="150" dirty="0" smtClean="0">
              <a:ea typeface="SimSun"/>
              <a:cs typeface="Tahoma"/>
            </a:endParaRPr>
          </a:p>
          <a:p>
            <a:pPr marL="0" indent="0" algn="ctr">
              <a:spcBef>
                <a:spcPts val="600"/>
              </a:spcBef>
              <a:spcAft>
                <a:spcPts val="600"/>
              </a:spcAft>
              <a:buNone/>
            </a:pPr>
            <a:endParaRPr lang="pl-PL" sz="2000" b="1" kern="150" dirty="0">
              <a:ea typeface="SimSun"/>
              <a:cs typeface="Tahoma"/>
            </a:endParaRPr>
          </a:p>
          <a:p>
            <a:pPr marL="0" indent="0" algn="ctr">
              <a:spcBef>
                <a:spcPts val="600"/>
              </a:spcBef>
              <a:spcAft>
                <a:spcPts val="600"/>
              </a:spcAft>
              <a:buNone/>
            </a:pPr>
            <a:r>
              <a:rPr lang="pl-PL" sz="2000" b="1" kern="150" dirty="0" smtClean="0">
                <a:ea typeface="SimSun"/>
                <a:cs typeface="Tahoma"/>
              </a:rPr>
              <a:t>Inwestycje mogą </a:t>
            </a:r>
            <a:r>
              <a:rPr lang="pl-PL" sz="2000" b="1" kern="150" dirty="0">
                <a:ea typeface="SimSun"/>
                <a:cs typeface="Tahoma"/>
              </a:rPr>
              <a:t>być realizowane pod warunkiem</a:t>
            </a:r>
            <a:r>
              <a:rPr lang="pl-PL" sz="2000" b="1" kern="150" dirty="0" smtClean="0">
                <a:ea typeface="SimSun"/>
                <a:cs typeface="Tahoma"/>
              </a:rPr>
              <a:t>, </a:t>
            </a:r>
            <a:r>
              <a:rPr lang="pl-PL" sz="2000" b="1" kern="150" dirty="0">
                <a:ea typeface="SimSun"/>
                <a:cs typeface="Tahoma"/>
              </a:rPr>
              <a:t>że </a:t>
            </a:r>
            <a:r>
              <a:rPr lang="pl-PL" sz="2000" b="1" kern="150" dirty="0">
                <a:solidFill>
                  <a:srgbClr val="00000A"/>
                </a:solidFill>
                <a:ea typeface="Droid Sans Fallback"/>
                <a:cs typeface="Calibri"/>
              </a:rPr>
              <a:t>maksymalna liczba miejsc jest nie większa, niż określają to </a:t>
            </a:r>
            <a:r>
              <a:rPr lang="pl-PL" sz="2000" b="1" i="1" kern="150" dirty="0">
                <a:solidFill>
                  <a:srgbClr val="00000A"/>
                </a:solidFill>
                <a:ea typeface="Droid Sans Fallback"/>
                <a:cs typeface="Calibri"/>
              </a:rPr>
              <a:t>„</a:t>
            </a:r>
            <a:r>
              <a:rPr lang="pl-PL" sz="2000" b="1" i="1" kern="150" dirty="0">
                <a:solidFill>
                  <a:srgbClr val="000000"/>
                </a:solidFill>
                <a:ea typeface="SimSun"/>
                <a:cs typeface="Calibri"/>
              </a:rPr>
              <a:t>Wytyczne w zakresie realizacji przedsięwzięć w obszarze włączenia społecznego i zwalczania ubóstwa z wykorzystaniem środków Europejskiego Funduszu Społecznego i Europejskiego Funduszu Rozwoju </a:t>
            </a:r>
            <a:r>
              <a:rPr lang="pl-PL" sz="2000" b="1" i="1" kern="150" dirty="0" smtClean="0">
                <a:solidFill>
                  <a:srgbClr val="000000"/>
                </a:solidFill>
                <a:ea typeface="SimSun"/>
                <a:cs typeface="Calibri"/>
              </a:rPr>
              <a:t>Regionalnego na lata 2014-2020”</a:t>
            </a:r>
            <a:r>
              <a:rPr lang="pl-PL" sz="2000" b="1" kern="150" dirty="0" smtClean="0">
                <a:solidFill>
                  <a:srgbClr val="000000"/>
                </a:solidFill>
                <a:ea typeface="SimSun"/>
                <a:cs typeface="Calibri"/>
              </a:rPr>
              <a:t>.</a:t>
            </a:r>
            <a:endParaRPr lang="pl-PL" sz="2000" b="1"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19</a:t>
            </a:fld>
            <a:endParaRPr lang="pl-PL" altLang="pl-PL"/>
          </a:p>
        </p:txBody>
      </p:sp>
    </p:spTree>
    <p:extLst>
      <p:ext uri="{BB962C8B-B14F-4D97-AF65-F5344CB8AC3E}">
        <p14:creationId xmlns="" xmlns:p14="http://schemas.microsoft.com/office/powerpoint/2010/main" val="3617246432"/>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4785926"/>
          </a:xfrm>
          <a:prstGeom prst="rect">
            <a:avLst/>
          </a:prstGeom>
        </p:spPr>
        <p:txBody>
          <a:bodyPr wrap="square">
            <a:spAutoFit/>
          </a:bodyPr>
          <a:lstStyle/>
          <a:p>
            <a:pPr lvl="0" algn="ctr">
              <a:spcBef>
                <a:spcPts val="600"/>
              </a:spcBef>
              <a:spcAft>
                <a:spcPts val="600"/>
              </a:spcAft>
            </a:pPr>
            <a:r>
              <a:rPr lang="pl-PL" sz="2000" b="1" dirty="0" smtClean="0">
                <a:solidFill>
                  <a:prstClr val="black"/>
                </a:solidFill>
                <a:latin typeface="+mn-lt"/>
                <a:ea typeface="Calibri"/>
                <a:cs typeface="Arial" pitchFamily="34" charset="0"/>
              </a:rPr>
              <a:t>Regionalny Program Operacyjny Województwa Dolnośląskiego 2014-2020</a:t>
            </a:r>
          </a:p>
          <a:p>
            <a:pPr algn="ctr">
              <a:spcBef>
                <a:spcPts val="600"/>
              </a:spcBef>
              <a:spcAft>
                <a:spcPts val="600"/>
              </a:spcAft>
            </a:pPr>
            <a:endParaRPr lang="pl-PL" sz="2000" b="1" dirty="0" smtClean="0">
              <a:solidFill>
                <a:prstClr val="black"/>
              </a:solidFill>
              <a:latin typeface="+mn-lt"/>
              <a:ea typeface="Calibri"/>
              <a:cs typeface="Arial" pitchFamily="34" charset="0"/>
            </a:endParaRPr>
          </a:p>
          <a:p>
            <a:pPr algn="ctr">
              <a:spcBef>
                <a:spcPts val="600"/>
              </a:spcBef>
              <a:spcAft>
                <a:spcPts val="600"/>
              </a:spcAft>
            </a:pPr>
            <a:r>
              <a:rPr lang="pl-PL" sz="2000" b="1" dirty="0" smtClean="0">
                <a:solidFill>
                  <a:prstClr val="black"/>
                </a:solidFill>
                <a:latin typeface="+mn-lt"/>
                <a:ea typeface="Calibri"/>
                <a:cs typeface="Arial" pitchFamily="34" charset="0"/>
              </a:rPr>
              <a:t>Oś priorytetowa 6 Infrastruktura spójności społecznej</a:t>
            </a:r>
          </a:p>
          <a:p>
            <a:pPr algn="ctr">
              <a:spcBef>
                <a:spcPts val="0"/>
              </a:spcBef>
              <a:spcAft>
                <a:spcPts val="0"/>
              </a:spcAft>
            </a:pPr>
            <a:r>
              <a:rPr lang="pl-PL" sz="2000" b="1" dirty="0" smtClean="0">
                <a:solidFill>
                  <a:srgbClr val="000000"/>
                </a:solidFill>
                <a:latin typeface="+mn-lt"/>
                <a:ea typeface="Calibri" pitchFamily="2"/>
                <a:cs typeface="Arial" pitchFamily="34" charset="0"/>
              </a:rPr>
              <a:t>[EFRR]</a:t>
            </a:r>
          </a:p>
          <a:p>
            <a:pPr algn="ctr">
              <a:spcBef>
                <a:spcPts val="0"/>
              </a:spcBef>
              <a:spcAft>
                <a:spcPts val="0"/>
              </a:spcAft>
            </a:pP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r>
              <a:rPr lang="pl-PL" sz="2000" b="1" dirty="0" smtClean="0">
                <a:solidFill>
                  <a:srgbClr val="000000"/>
                </a:solidFill>
                <a:latin typeface="+mn-lt"/>
                <a:ea typeface="Calibri" pitchFamily="2"/>
                <a:cs typeface="Arial" pitchFamily="34" charset="0"/>
              </a:rPr>
              <a:t>Działanie 6.1 Inwestycje w infrastrukturę społeczną</a:t>
            </a:r>
          </a:p>
          <a:p>
            <a:pPr algn="ctr">
              <a:spcBef>
                <a:spcPts val="0"/>
              </a:spcBef>
              <a:spcAft>
                <a:spcPts val="0"/>
              </a:spcAft>
            </a:pP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r>
              <a:rPr lang="pl-PL" sz="2000" b="1" dirty="0">
                <a:latin typeface="+mn-lt"/>
              </a:rPr>
              <a:t> </a:t>
            </a:r>
            <a:r>
              <a:rPr lang="pl-PL" sz="2000" b="1" dirty="0" smtClean="0">
                <a:latin typeface="+mn-lt"/>
              </a:rPr>
              <a:t>Poddziałanie </a:t>
            </a:r>
            <a:r>
              <a:rPr lang="pl-PL" sz="2000" b="1" dirty="0">
                <a:latin typeface="+mn-lt"/>
              </a:rPr>
              <a:t>6.1.1 </a:t>
            </a:r>
            <a:r>
              <a:rPr lang="pl-PL" sz="2000" dirty="0">
                <a:latin typeface="+mn-lt"/>
              </a:rPr>
              <a:t>Inwestycje w infrastrukturę społeczną –</a:t>
            </a:r>
            <a:br>
              <a:rPr lang="pl-PL" sz="2000" dirty="0">
                <a:latin typeface="+mn-lt"/>
              </a:rPr>
            </a:br>
            <a:r>
              <a:rPr lang="pl-PL" sz="2000" dirty="0">
                <a:latin typeface="+mn-lt"/>
              </a:rPr>
              <a:t>konkursy horyzontalne – </a:t>
            </a:r>
            <a:r>
              <a:rPr lang="pl-PL" sz="2000" b="1" dirty="0">
                <a:latin typeface="+mn-lt"/>
              </a:rPr>
              <a:t>nabór na OSI</a:t>
            </a:r>
            <a:r>
              <a:rPr lang="pl-PL" sz="2000" dirty="0">
                <a:latin typeface="+mn-lt"/>
              </a:rPr>
              <a:t/>
            </a:r>
            <a:br>
              <a:rPr lang="pl-PL" sz="2000" dirty="0">
                <a:latin typeface="+mn-lt"/>
              </a:rPr>
            </a:br>
            <a:r>
              <a:rPr lang="pl-PL" sz="2000" b="1" dirty="0" smtClean="0">
                <a:latin typeface="+mn-lt"/>
              </a:rPr>
              <a:t>Poddziałanie </a:t>
            </a:r>
            <a:r>
              <a:rPr lang="pl-PL" sz="2000" b="1" dirty="0">
                <a:latin typeface="+mn-lt"/>
              </a:rPr>
              <a:t>6.1.2 </a:t>
            </a:r>
            <a:r>
              <a:rPr lang="pl-PL" sz="2000" dirty="0">
                <a:latin typeface="+mn-lt"/>
              </a:rPr>
              <a:t>Inwestycje w infrastrukturę społeczną – </a:t>
            </a:r>
            <a:r>
              <a:rPr lang="pl-PL" sz="2000" b="1" dirty="0">
                <a:latin typeface="+mn-lt"/>
              </a:rPr>
              <a:t>ZIT WrOF</a:t>
            </a:r>
            <a:r>
              <a:rPr lang="pl-PL" sz="2000" dirty="0">
                <a:latin typeface="+mn-lt"/>
              </a:rPr>
              <a:t/>
            </a:r>
            <a:br>
              <a:rPr lang="pl-PL" sz="2000" dirty="0">
                <a:latin typeface="+mn-lt"/>
              </a:rPr>
            </a:br>
            <a:r>
              <a:rPr lang="pl-PL" sz="2000" b="1" dirty="0" smtClean="0">
                <a:latin typeface="+mn-lt"/>
              </a:rPr>
              <a:t>Poddziałania </a:t>
            </a:r>
            <a:r>
              <a:rPr lang="pl-PL" sz="2000" b="1" dirty="0">
                <a:latin typeface="+mn-lt"/>
              </a:rPr>
              <a:t>6.1.3 </a:t>
            </a:r>
            <a:r>
              <a:rPr lang="pl-PL" sz="2000" dirty="0">
                <a:latin typeface="+mn-lt"/>
              </a:rPr>
              <a:t>Inwestycje w infrastrukturę społeczną – </a:t>
            </a:r>
            <a:r>
              <a:rPr lang="pl-PL" sz="2000" b="1" dirty="0">
                <a:latin typeface="+mn-lt"/>
              </a:rPr>
              <a:t>ZIT AJ</a:t>
            </a:r>
            <a:r>
              <a:rPr lang="pl-PL" sz="2000" dirty="0">
                <a:latin typeface="+mn-lt"/>
              </a:rPr>
              <a:t/>
            </a:r>
            <a:br>
              <a:rPr lang="pl-PL" sz="2000" dirty="0">
                <a:latin typeface="+mn-lt"/>
              </a:rPr>
            </a:br>
            <a:r>
              <a:rPr lang="pl-PL" sz="2000" dirty="0" smtClean="0">
                <a:latin typeface="+mn-lt"/>
              </a:rPr>
              <a:t>[</a:t>
            </a:r>
            <a:r>
              <a:rPr lang="pl-PL" sz="2000" b="1" dirty="0" smtClean="0">
                <a:solidFill>
                  <a:prstClr val="black"/>
                </a:solidFill>
                <a:latin typeface="Calibri"/>
              </a:rPr>
              <a:t>Poddziałanie 6.1.4 </a:t>
            </a:r>
            <a:r>
              <a:rPr lang="pl-PL" sz="2000" dirty="0">
                <a:solidFill>
                  <a:prstClr val="black"/>
                </a:solidFill>
                <a:latin typeface="Calibri"/>
              </a:rPr>
              <a:t>Inwestycje w infrastrukturę społeczną – </a:t>
            </a:r>
            <a:r>
              <a:rPr lang="pl-PL" sz="2000" b="1" dirty="0">
                <a:solidFill>
                  <a:prstClr val="black"/>
                </a:solidFill>
                <a:latin typeface="Calibri"/>
              </a:rPr>
              <a:t>ZIT </a:t>
            </a:r>
            <a:r>
              <a:rPr lang="pl-PL" sz="2000" b="1" dirty="0" smtClean="0">
                <a:solidFill>
                  <a:prstClr val="black"/>
                </a:solidFill>
                <a:latin typeface="Calibri"/>
              </a:rPr>
              <a:t>AW]</a:t>
            </a: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endParaRPr lang="pl-PL" sz="2000" dirty="0" smtClean="0">
              <a:latin typeface="+mn-lt"/>
            </a:endParaRPr>
          </a:p>
          <a:p>
            <a:pPr algn="ctr">
              <a:spcBef>
                <a:spcPts val="0"/>
              </a:spcBef>
              <a:spcAft>
                <a:spcPts val="0"/>
              </a:spcAft>
            </a:pPr>
            <a:endParaRPr lang="pl-PL" sz="2000" b="1" dirty="0" smtClean="0">
              <a:solidFill>
                <a:srgbClr val="000000"/>
              </a:solidFill>
              <a:latin typeface="Arial" pitchFamily="34" charset="0"/>
              <a:ea typeface="Calibri" pitchFamily="2"/>
              <a:cs typeface="Arial" pitchFamily="34" charset="0"/>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smtClean="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08720"/>
            <a:ext cx="8229600" cy="5949280"/>
          </a:xfrm>
        </p:spPr>
        <p:txBody>
          <a:bodyPr/>
          <a:lstStyle/>
          <a:p>
            <a:pPr marL="0" lvl="0" indent="0" algn="just">
              <a:spcBef>
                <a:spcPts val="600"/>
              </a:spcBef>
              <a:spcAft>
                <a:spcPts val="1200"/>
              </a:spcAft>
              <a:buNone/>
              <a:defRPr/>
            </a:pPr>
            <a:endParaRPr lang="pl-PL" sz="2000" dirty="0" smtClean="0">
              <a:solidFill>
                <a:prstClr val="black"/>
              </a:solidFill>
            </a:endParaRPr>
          </a:p>
          <a:p>
            <a:pPr marL="0" lvl="0" indent="0" algn="just">
              <a:spcBef>
                <a:spcPts val="600"/>
              </a:spcBef>
              <a:spcAft>
                <a:spcPts val="1200"/>
              </a:spcAft>
              <a:buNone/>
              <a:defRPr/>
            </a:pPr>
            <a:endParaRPr lang="pl-PL" sz="2000" dirty="0">
              <a:solidFill>
                <a:prstClr val="black"/>
              </a:solidFill>
            </a:endParaRPr>
          </a:p>
          <a:p>
            <a:pPr marL="0" lvl="0" indent="0" algn="just">
              <a:spcBef>
                <a:spcPts val="600"/>
              </a:spcBef>
              <a:spcAft>
                <a:spcPts val="1200"/>
              </a:spcAft>
              <a:buNone/>
              <a:defRPr/>
            </a:pPr>
            <a:r>
              <a:rPr lang="pl-PL" sz="2000" dirty="0" smtClean="0">
                <a:solidFill>
                  <a:prstClr val="black"/>
                </a:solidFill>
              </a:rPr>
              <a:t>Jakość </a:t>
            </a:r>
            <a:r>
              <a:rPr lang="pl-PL" sz="2000" dirty="0">
                <a:solidFill>
                  <a:prstClr val="black"/>
                </a:solidFill>
              </a:rPr>
              <a:t>wsparcia opiekuńczego, przede wszystkim </a:t>
            </a:r>
            <a:r>
              <a:rPr lang="pl-PL" sz="2000" b="1" dirty="0">
                <a:solidFill>
                  <a:prstClr val="black"/>
                </a:solidFill>
              </a:rPr>
              <a:t>indywidualizacja oferowanej pomocy</a:t>
            </a:r>
            <a:r>
              <a:rPr lang="pl-PL" sz="2000" dirty="0">
                <a:solidFill>
                  <a:prstClr val="black"/>
                </a:solidFill>
              </a:rPr>
              <a:t>, jest ściśle związana z liczbą mieszkańców placówek całodobowego pobytu. Stąd </a:t>
            </a:r>
            <a:r>
              <a:rPr lang="pl-PL" sz="2000" b="1" dirty="0">
                <a:solidFill>
                  <a:prstClr val="black"/>
                </a:solidFill>
              </a:rPr>
              <a:t>ograniczenie </a:t>
            </a:r>
            <a:r>
              <a:rPr lang="pl-PL" sz="2000" b="1" dirty="0" smtClean="0">
                <a:solidFill>
                  <a:prstClr val="black"/>
                </a:solidFill>
              </a:rPr>
              <a:t>liczby osób</a:t>
            </a:r>
            <a:r>
              <a:rPr lang="pl-PL" sz="2000" dirty="0">
                <a:solidFill>
                  <a:prstClr val="black"/>
                </a:solidFill>
              </a:rPr>
              <a:t>.  </a:t>
            </a:r>
            <a:endParaRPr lang="pl-PL" sz="2000" dirty="0" smtClean="0">
              <a:solidFill>
                <a:prstClr val="black"/>
              </a:solidFill>
            </a:endParaRPr>
          </a:p>
          <a:p>
            <a:pPr marL="0" lvl="0" indent="0" algn="just">
              <a:spcBef>
                <a:spcPts val="600"/>
              </a:spcBef>
              <a:spcAft>
                <a:spcPts val="1200"/>
              </a:spcAft>
              <a:buNone/>
              <a:defRPr/>
            </a:pPr>
            <a:r>
              <a:rPr lang="pl-PL" sz="2000" dirty="0" smtClean="0">
                <a:solidFill>
                  <a:prstClr val="black"/>
                </a:solidFill>
              </a:rPr>
              <a:t>Również w małych </a:t>
            </a:r>
            <a:r>
              <a:rPr lang="pl-PL" sz="2000" dirty="0">
                <a:solidFill>
                  <a:prstClr val="black"/>
                </a:solidFill>
              </a:rPr>
              <a:t>placówkach </a:t>
            </a:r>
            <a:r>
              <a:rPr lang="pl-PL" sz="2000" dirty="0" smtClean="0">
                <a:solidFill>
                  <a:prstClr val="black"/>
                </a:solidFill>
              </a:rPr>
              <a:t>może pojawić </a:t>
            </a:r>
            <a:r>
              <a:rPr lang="pl-PL" sz="2000" dirty="0">
                <a:solidFill>
                  <a:prstClr val="black"/>
                </a:solidFill>
              </a:rPr>
              <a:t>się ryzyko, że mieszkańcy będą żyli w izolacji i bez możliwości decydowania o sprawach które ich dotyczą. Stąd </a:t>
            </a:r>
            <a:r>
              <a:rPr lang="pl-PL" sz="2000" b="1" dirty="0">
                <a:solidFill>
                  <a:prstClr val="black"/>
                </a:solidFill>
              </a:rPr>
              <a:t>wymogi dotyczące kultury organizacyjnej</a:t>
            </a:r>
            <a:r>
              <a:rPr lang="pl-PL" sz="2000" dirty="0">
                <a:solidFill>
                  <a:prstClr val="black"/>
                </a:solidFill>
              </a:rPr>
              <a:t>. </a:t>
            </a:r>
            <a:endParaRPr lang="pl-PL" sz="2000" dirty="0" smtClean="0">
              <a:solidFill>
                <a:prstClr val="black"/>
              </a:solidFill>
            </a:endParaRPr>
          </a:p>
          <a:p>
            <a:pPr marL="0" lvl="0" indent="0" algn="just">
              <a:spcBef>
                <a:spcPts val="600"/>
              </a:spcBef>
              <a:spcAft>
                <a:spcPts val="1200"/>
              </a:spcAft>
              <a:buNone/>
              <a:defRPr/>
            </a:pPr>
            <a:r>
              <a:rPr lang="pl-PL" sz="2000" b="1" dirty="0" smtClean="0">
                <a:solidFill>
                  <a:prstClr val="black"/>
                </a:solidFill>
              </a:rPr>
              <a:t>Dlatego </a:t>
            </a:r>
            <a:r>
              <a:rPr lang="pl-PL" sz="2000" b="1" dirty="0">
                <a:solidFill>
                  <a:prstClr val="black"/>
                </a:solidFill>
              </a:rPr>
              <a:t>te dwie przesłanki </a:t>
            </a:r>
            <a:r>
              <a:rPr lang="pl-PL" sz="2000" b="1" dirty="0" smtClean="0">
                <a:solidFill>
                  <a:prstClr val="black"/>
                </a:solidFill>
              </a:rPr>
              <a:t>muszą </a:t>
            </a:r>
            <a:r>
              <a:rPr lang="pl-PL" sz="2000" b="1" dirty="0">
                <a:solidFill>
                  <a:prstClr val="black"/>
                </a:solidFill>
              </a:rPr>
              <a:t>być spełnione łącznie</a:t>
            </a:r>
            <a:r>
              <a:rPr lang="pl-PL" sz="2000" dirty="0">
                <a:solidFill>
                  <a:prstClr val="black"/>
                </a:solidFill>
              </a:rPr>
              <a:t>. </a:t>
            </a:r>
            <a:r>
              <a:rPr lang="pl-PL" sz="2000" dirty="0" smtClean="0">
                <a:solidFill>
                  <a:prstClr val="black"/>
                </a:solidFill>
              </a:rPr>
              <a:t>Celem </a:t>
            </a:r>
            <a:r>
              <a:rPr lang="pl-PL" sz="2000" dirty="0">
                <a:solidFill>
                  <a:prstClr val="black"/>
                </a:solidFill>
              </a:rPr>
              <a:t>wsparcia dla usług jest poprawa dostępności miejsc </a:t>
            </a:r>
            <a:r>
              <a:rPr lang="pl-PL" sz="2000" dirty="0" smtClean="0">
                <a:solidFill>
                  <a:prstClr val="black"/>
                </a:solidFill>
              </a:rPr>
              <a:t>opieki, </a:t>
            </a:r>
            <a:r>
              <a:rPr lang="pl-PL" sz="2000" dirty="0">
                <a:solidFill>
                  <a:prstClr val="black"/>
                </a:solidFill>
              </a:rPr>
              <a:t>ale o wysokiej jakości.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20</a:t>
            </a:fld>
            <a:endParaRPr lang="pl-PL" altLang="pl-PL"/>
          </a:p>
        </p:txBody>
      </p:sp>
    </p:spTree>
    <p:extLst>
      <p:ext uri="{BB962C8B-B14F-4D97-AF65-F5344CB8AC3E}">
        <p14:creationId xmlns="" xmlns:p14="http://schemas.microsoft.com/office/powerpoint/2010/main" val="168168538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80728"/>
          </a:xfrm>
        </p:spPr>
        <p:txBody>
          <a:bodyPr/>
          <a:lstStyle/>
          <a:p>
            <a:r>
              <a:rPr lang="pl-PL" sz="3200" b="1" dirty="0" smtClean="0">
                <a:solidFill>
                  <a:prstClr val="black"/>
                </a:solidFill>
                <a:ea typeface="+mn-ea"/>
                <a:cs typeface="+mn-cs"/>
              </a:rPr>
              <a:t>Wsparcia udzielane w ramach  </a:t>
            </a:r>
            <a:r>
              <a:rPr lang="pl-PL" sz="3200" b="1" dirty="0">
                <a:solidFill>
                  <a:prstClr val="black"/>
                </a:solidFill>
                <a:ea typeface="+mn-ea"/>
                <a:cs typeface="+mn-cs"/>
              </a:rPr>
              <a:t>EFRR</a:t>
            </a:r>
            <a:endParaRPr lang="pl-PL" sz="3200" dirty="0"/>
          </a:p>
        </p:txBody>
      </p:sp>
      <p:sp>
        <p:nvSpPr>
          <p:cNvPr id="3" name="Symbol zastępczy zawartości 2"/>
          <p:cNvSpPr>
            <a:spLocks noGrp="1"/>
          </p:cNvSpPr>
          <p:nvPr>
            <p:ph idx="1"/>
          </p:nvPr>
        </p:nvSpPr>
        <p:spPr/>
        <p:txBody>
          <a:bodyPr/>
          <a:lstStyle/>
          <a:p>
            <a:pPr marL="0" lvl="0" indent="0" algn="just">
              <a:spcBef>
                <a:spcPts val="600"/>
              </a:spcBef>
              <a:buNone/>
              <a:defRPr/>
            </a:pPr>
            <a:endParaRPr lang="pl-PL" sz="2000" dirty="0" smtClean="0">
              <a:solidFill>
                <a:prstClr val="black"/>
              </a:solidFill>
            </a:endParaRPr>
          </a:p>
          <a:p>
            <a:pPr marL="0" lvl="0" indent="0" algn="just">
              <a:spcBef>
                <a:spcPts val="600"/>
              </a:spcBef>
              <a:buNone/>
              <a:defRPr/>
            </a:pPr>
            <a:r>
              <a:rPr lang="pl-PL" sz="2000" dirty="0" smtClean="0">
                <a:solidFill>
                  <a:prstClr val="black"/>
                </a:solidFill>
              </a:rPr>
              <a:t>Budowa </a:t>
            </a:r>
            <a:r>
              <a:rPr lang="pl-PL" sz="2000" dirty="0">
                <a:solidFill>
                  <a:prstClr val="black"/>
                </a:solidFill>
              </a:rPr>
              <a:t>czy nawet remont infrastruktury </a:t>
            </a:r>
            <a:r>
              <a:rPr lang="pl-PL" sz="2000" dirty="0" smtClean="0">
                <a:solidFill>
                  <a:prstClr val="black"/>
                </a:solidFill>
              </a:rPr>
              <a:t>zinstytucjonalizowanej, </a:t>
            </a:r>
            <a:r>
              <a:rPr lang="pl-PL" sz="2000" dirty="0">
                <a:solidFill>
                  <a:prstClr val="black"/>
                </a:solidFill>
              </a:rPr>
              <a:t>np. na 70 osób, utrwalałyby obecny stan. Tymczasem Umowa Partnerstwa, a co za tym idzie założenia RPO WD 2014-2020 i środki na ich </a:t>
            </a:r>
            <a:r>
              <a:rPr lang="pl-PL" sz="2000" dirty="0" smtClean="0">
                <a:solidFill>
                  <a:prstClr val="black"/>
                </a:solidFill>
              </a:rPr>
              <a:t>wdrożenie (w myśl </a:t>
            </a:r>
            <a:r>
              <a:rPr lang="pl-PL" sz="2000" i="1" dirty="0">
                <a:solidFill>
                  <a:prstClr val="black"/>
                </a:solidFill>
              </a:rPr>
              <a:t>„Ogólnoeuropejskie wytyczne dotyczące przejścia od opieki instytucjonalnej do opieki świadczonej na poziomie lokalnych społeczności</a:t>
            </a:r>
            <a:r>
              <a:rPr lang="pl-PL" sz="2000" i="1" dirty="0" smtClean="0">
                <a:solidFill>
                  <a:prstClr val="black"/>
                </a:solidFill>
              </a:rPr>
              <a:t>”</a:t>
            </a:r>
            <a:r>
              <a:rPr lang="pl-PL" sz="2000" dirty="0" smtClean="0">
                <a:solidFill>
                  <a:prstClr val="black"/>
                </a:solidFill>
              </a:rPr>
              <a:t>)</a:t>
            </a:r>
            <a:r>
              <a:rPr lang="pl-PL" sz="2000" i="1" dirty="0" smtClean="0">
                <a:solidFill>
                  <a:prstClr val="black"/>
                </a:solidFill>
              </a:rPr>
              <a:t> </a:t>
            </a:r>
            <a:r>
              <a:rPr lang="pl-PL" sz="2000" dirty="0">
                <a:solidFill>
                  <a:prstClr val="black"/>
                </a:solidFill>
              </a:rPr>
              <a:t>mają przyczynić się do zmiany polegającej właśnie na </a:t>
            </a:r>
            <a:r>
              <a:rPr lang="pl-PL" sz="2000" dirty="0" err="1">
                <a:solidFill>
                  <a:prstClr val="black"/>
                </a:solidFill>
              </a:rPr>
              <a:t>zdeinstytucjonalizowaniu</a:t>
            </a:r>
            <a:r>
              <a:rPr lang="pl-PL" sz="2000" dirty="0">
                <a:solidFill>
                  <a:prstClr val="black"/>
                </a:solidFill>
              </a:rPr>
              <a:t> usług. </a:t>
            </a:r>
            <a:endParaRPr lang="pl-PL" sz="2000" dirty="0" smtClean="0">
              <a:solidFill>
                <a:prstClr val="black"/>
              </a:solidFill>
            </a:endParaRPr>
          </a:p>
          <a:p>
            <a:pPr marL="0" lvl="0" indent="0" algn="just">
              <a:spcBef>
                <a:spcPts val="600"/>
              </a:spcBef>
              <a:buNone/>
              <a:defRPr/>
            </a:pPr>
            <a:endParaRPr lang="pl-PL" sz="2000" dirty="0">
              <a:solidFill>
                <a:prstClr val="black"/>
              </a:solidFill>
            </a:endParaRPr>
          </a:p>
          <a:p>
            <a:pPr marL="0" lvl="0" indent="0" algn="just">
              <a:spcBef>
                <a:spcPct val="30000"/>
              </a:spcBef>
              <a:buNone/>
              <a:defRPr/>
            </a:pPr>
            <a:r>
              <a:rPr lang="pl-PL" sz="2000" b="1" dirty="0">
                <a:solidFill>
                  <a:prstClr val="black"/>
                </a:solidFill>
              </a:rPr>
              <a:t>W ramach wsparcia udzielanego z EFRR n</a:t>
            </a:r>
            <a:r>
              <a:rPr lang="pl-PL" sz="2000" b="1" dirty="0">
                <a:solidFill>
                  <a:prstClr val="black"/>
                </a:solidFill>
                <a:ea typeface="Times New Roman"/>
              </a:rPr>
              <a:t>ie jest zatem możliwe finansowanie infrastruktury opieki instytucjonalnej, rozumianej zgodnie z „</a:t>
            </a:r>
            <a:r>
              <a:rPr lang="pl-PL" sz="2000" b="1" i="1" dirty="0">
                <a:solidFill>
                  <a:prstClr val="black"/>
                </a:solidFill>
                <a:ea typeface="Times New Roman"/>
              </a:rPr>
              <a:t>Wytycznymi</a:t>
            </a:r>
            <a:r>
              <a:rPr lang="pl-PL" sz="2000" b="1" i="1" dirty="0">
                <a:solidFill>
                  <a:prstClr val="black"/>
                </a:solidFill>
              </a:rPr>
              <a:t> w zakresie realizacji przedsięwzięć w obszarze włączenia społecznego i zwalczania ubóstwa z wykorzystaniem środków Europejskiego Funduszu Społecznego i Europejskiego Funduszu Rozwoju Regionalnego na lata 2014-2020</a:t>
            </a:r>
            <a:r>
              <a:rPr lang="pl-PL" sz="2000" b="1" dirty="0" smtClean="0">
                <a:solidFill>
                  <a:prstClr val="black"/>
                </a:solidFill>
                <a:ea typeface="Times New Roman"/>
              </a:rPr>
              <a:t>”.</a:t>
            </a:r>
            <a:endParaRPr lang="pl-PL" sz="2000" b="1" dirty="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21</a:t>
            </a:fld>
            <a:endParaRPr lang="pl-PL" altLang="pl-PL"/>
          </a:p>
        </p:txBody>
      </p:sp>
    </p:spTree>
    <p:extLst>
      <p:ext uri="{BB962C8B-B14F-4D97-AF65-F5344CB8AC3E}">
        <p14:creationId xmlns="" xmlns:p14="http://schemas.microsoft.com/office/powerpoint/2010/main" val="4047134881"/>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a:t>
            </a:r>
            <a:endParaRPr lang="pl-PL" sz="2800" b="1" dirty="0"/>
          </a:p>
        </p:txBody>
      </p:sp>
      <p:sp>
        <p:nvSpPr>
          <p:cNvPr id="3" name="Symbol zastępczy zawartości 2"/>
          <p:cNvSpPr>
            <a:spLocks noGrp="1"/>
          </p:cNvSpPr>
          <p:nvPr>
            <p:ph idx="1"/>
          </p:nvPr>
        </p:nvSpPr>
        <p:spPr>
          <a:xfrm>
            <a:off x="457200" y="980728"/>
            <a:ext cx="8229600" cy="5688632"/>
          </a:xfrm>
        </p:spPr>
        <p:txBody>
          <a:bodyPr/>
          <a:lstStyle/>
          <a:p>
            <a:pPr algn="just">
              <a:spcBef>
                <a:spcPts val="0"/>
              </a:spcBef>
              <a:spcAft>
                <a:spcPts val="0"/>
              </a:spcAft>
              <a:buFont typeface="Wingdings" panose="05000000000000000000" pitchFamily="2" charset="2"/>
              <a:buChar char="ü"/>
            </a:pPr>
            <a:endParaRPr lang="pl-PL" sz="2000" b="1" dirty="0" smtClean="0"/>
          </a:p>
          <a:p>
            <a:pPr algn="just">
              <a:spcBef>
                <a:spcPts val="600"/>
              </a:spcBef>
              <a:spcAft>
                <a:spcPts val="1200"/>
              </a:spcAft>
              <a:buFont typeface="Wingdings" panose="05000000000000000000" pitchFamily="2" charset="2"/>
              <a:buChar char="ü"/>
            </a:pPr>
            <a:r>
              <a:rPr lang="pl-PL" sz="2000" b="1" dirty="0" smtClean="0"/>
              <a:t>Ośrodki wsparcia</a:t>
            </a:r>
            <a:r>
              <a:rPr lang="pl-PL" sz="2000" dirty="0" smtClean="0"/>
              <a:t>, o których mowa w ustawie z dnia 12 marca 2004 r. </a:t>
            </a:r>
            <a:br>
              <a:rPr lang="pl-PL" sz="2000" dirty="0" smtClean="0"/>
            </a:br>
            <a:r>
              <a:rPr lang="pl-PL" sz="2000" dirty="0" smtClean="0"/>
              <a:t>o pomocy społecznej (Dz. U. z 2016 r. poz. 930 z późn. zm.),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a:t>
            </a:r>
            <a:r>
              <a:rPr lang="pl-PL" sz="2000" b="1" dirty="0" smtClean="0">
                <a:solidFill>
                  <a:srgbClr val="FF0000"/>
                </a:solidFill>
              </a:rPr>
              <a:t>nie większa niż 30</a:t>
            </a:r>
            <a:r>
              <a:rPr lang="pl-PL" sz="2000" dirty="0" smtClean="0">
                <a:solidFill>
                  <a:srgbClr val="FF0000"/>
                </a:solidFill>
              </a:rPr>
              <a:t>.</a:t>
            </a:r>
          </a:p>
          <a:p>
            <a:pPr marL="0" indent="0" algn="just">
              <a:buNone/>
            </a:pPr>
            <a:r>
              <a:rPr lang="pl-PL" sz="2000" b="1" dirty="0" smtClean="0"/>
              <a:t>Art. 51.</a:t>
            </a:r>
            <a:r>
              <a:rPr lang="pl-PL" sz="2000" dirty="0" smtClean="0"/>
              <a:t> 1. Osobom, które ze względu na wiek, chorobę lub niepełnosprawność wymagają częściowej opieki i pomocy w zaspokajaniu niezbędnych potrzeb życiowych, mogą być przyznane usługi opiekuńcze, specjalistyczne usługi opiekuńcze lub posiłek, świadczone w ośrodku wsparcia.</a:t>
            </a:r>
          </a:p>
          <a:p>
            <a:pPr marL="0" indent="0" algn="just">
              <a:buNone/>
            </a:pPr>
            <a:r>
              <a:rPr lang="pl-PL" sz="2000" dirty="0" smtClean="0"/>
              <a:t>2. Ośrodek wsparcia jest </a:t>
            </a:r>
            <a:r>
              <a:rPr lang="pl-PL" sz="2000" u="sng" dirty="0" smtClean="0"/>
              <a:t>jednostką organizacyjną pomocy społecznej </a:t>
            </a:r>
            <a:r>
              <a:rPr lang="pl-PL" sz="2000" b="1" dirty="0" smtClean="0"/>
              <a:t>dziennego pobytu</a:t>
            </a:r>
            <a:r>
              <a:rPr lang="pl-PL" sz="2000" dirty="0" smtClean="0"/>
              <a:t>.</a:t>
            </a:r>
          </a:p>
          <a:p>
            <a:pPr marL="0" indent="0" algn="just">
              <a:buNone/>
            </a:pPr>
            <a:r>
              <a:rPr lang="pl-PL" sz="2000" dirty="0" smtClean="0"/>
              <a:t>3. W ośrodku wsparcia mogą być prowadzone miejsca </a:t>
            </a:r>
            <a:r>
              <a:rPr lang="pl-PL" sz="2000" b="1" dirty="0" smtClean="0"/>
              <a:t>całodobowe okresowego pobytu</a:t>
            </a:r>
            <a:r>
              <a:rPr lang="pl-PL" sz="2000" dirty="0" smtClean="0"/>
              <a:t>.</a:t>
            </a:r>
          </a:p>
          <a:p>
            <a:pPr marL="0" indent="0" algn="just">
              <a:buNone/>
            </a:pPr>
            <a:r>
              <a:rPr lang="pl-PL" sz="2000" dirty="0" smtClean="0"/>
              <a:t>4. Ośrodkiem wsparcia, o którym mowa w ust. 1-3, może być </a:t>
            </a:r>
            <a:r>
              <a:rPr lang="pl-PL" sz="2000" b="1" dirty="0" smtClean="0">
                <a:solidFill>
                  <a:srgbClr val="FF0000"/>
                </a:solidFill>
              </a:rPr>
              <a:t>ośrodek wsparcia dla osób z zaburzeniami psychicznymi</a:t>
            </a:r>
            <a:r>
              <a:rPr lang="pl-PL" sz="2000" dirty="0" smtClean="0"/>
              <a:t>, </a:t>
            </a:r>
            <a:r>
              <a:rPr lang="pl-PL" sz="2000" b="1" dirty="0" smtClean="0">
                <a:solidFill>
                  <a:srgbClr val="FF0000"/>
                </a:solidFill>
              </a:rPr>
              <a:t>dzienny dom pomocy</a:t>
            </a:r>
            <a:r>
              <a:rPr lang="pl-PL" sz="2000" dirty="0" smtClean="0"/>
              <a:t>, </a:t>
            </a:r>
            <a:r>
              <a:rPr lang="pl-PL" sz="2000" b="1" dirty="0" smtClean="0">
                <a:solidFill>
                  <a:srgbClr val="FF0000"/>
                </a:solidFill>
              </a:rPr>
              <a:t>dom dla matek z małoletnimi dziećmi i kobiet w ciąży</a:t>
            </a:r>
            <a:r>
              <a:rPr lang="pl-PL" sz="2000" dirty="0" smtClean="0"/>
              <a:t>, </a:t>
            </a:r>
            <a:r>
              <a:rPr lang="pl-PL" sz="2000" b="1" dirty="0" smtClean="0">
                <a:solidFill>
                  <a:srgbClr val="FF0000"/>
                </a:solidFill>
              </a:rPr>
              <a:t>schronisko dla bezdomnych</a:t>
            </a:r>
            <a:r>
              <a:rPr lang="pl-PL" sz="2000" b="1" dirty="0" smtClean="0"/>
              <a:t> </a:t>
            </a:r>
            <a:r>
              <a:rPr lang="pl-PL" sz="2000" dirty="0" smtClean="0"/>
              <a:t>oraz </a:t>
            </a:r>
            <a:r>
              <a:rPr lang="pl-PL" sz="2000" b="1" dirty="0" smtClean="0">
                <a:solidFill>
                  <a:srgbClr val="FF0000"/>
                </a:solidFill>
              </a:rPr>
              <a:t>klub samopomocy</a:t>
            </a:r>
            <a:r>
              <a:rPr lang="pl-PL" sz="2000" dirty="0" smtClean="0"/>
              <a:t>.</a:t>
            </a: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22</a:t>
            </a:fld>
            <a:endParaRPr lang="pl-PL" altLang="pl-PL"/>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3200" b="1" dirty="0"/>
              <a:t>Ośrodki wsparcia</a:t>
            </a:r>
          </a:p>
        </p:txBody>
      </p:sp>
      <p:sp>
        <p:nvSpPr>
          <p:cNvPr id="3" name="Symbol zastępczy zawartości 2"/>
          <p:cNvSpPr>
            <a:spLocks noGrp="1"/>
          </p:cNvSpPr>
          <p:nvPr>
            <p:ph idx="1"/>
          </p:nvPr>
        </p:nvSpPr>
        <p:spPr>
          <a:xfrm>
            <a:off x="457200" y="908720"/>
            <a:ext cx="8229600" cy="5832648"/>
          </a:xfrm>
        </p:spPr>
        <p:txBody>
          <a:bodyPr/>
          <a:lstStyle/>
          <a:p>
            <a:pPr marL="0" lvl="0" indent="0" algn="just">
              <a:buNone/>
            </a:pPr>
            <a:endParaRPr lang="pl-PL" sz="2000" b="1" dirty="0" smtClean="0">
              <a:solidFill>
                <a:prstClr val="black"/>
              </a:solidFill>
            </a:endParaRPr>
          </a:p>
          <a:p>
            <a:pPr marL="0" lvl="0" indent="0" algn="just">
              <a:buNone/>
            </a:pPr>
            <a:r>
              <a:rPr lang="pl-PL" sz="2000" b="1" dirty="0" smtClean="0">
                <a:solidFill>
                  <a:prstClr val="black"/>
                </a:solidFill>
              </a:rPr>
              <a:t>Art. 51a.</a:t>
            </a:r>
            <a:r>
              <a:rPr lang="pl-PL" sz="2000" dirty="0" smtClean="0">
                <a:solidFill>
                  <a:prstClr val="black"/>
                </a:solidFill>
              </a:rPr>
              <a:t> 1. </a:t>
            </a:r>
            <a:r>
              <a:rPr lang="pl-PL" sz="2000" b="1" dirty="0" smtClean="0">
                <a:solidFill>
                  <a:srgbClr val="FF0000"/>
                </a:solidFill>
              </a:rPr>
              <a:t>Ośrodkami wsparcia dla osób z zaburzeniami psychicznymi</a:t>
            </a:r>
            <a:r>
              <a:rPr lang="pl-PL" sz="2000" dirty="0" smtClean="0">
                <a:solidFill>
                  <a:prstClr val="black"/>
                </a:solidFill>
              </a:rPr>
              <a:t> są: </a:t>
            </a:r>
            <a:r>
              <a:rPr lang="pl-PL" sz="2000" b="1" dirty="0" smtClean="0">
                <a:solidFill>
                  <a:srgbClr val="FF0000"/>
                </a:solidFill>
              </a:rPr>
              <a:t>środowiskowy dom samopomocy</a:t>
            </a:r>
            <a:r>
              <a:rPr lang="pl-PL" sz="2000" dirty="0" smtClean="0">
                <a:solidFill>
                  <a:prstClr val="black"/>
                </a:solidFill>
              </a:rPr>
              <a:t> lub </a:t>
            </a:r>
            <a:r>
              <a:rPr lang="pl-PL" sz="2000" b="1" dirty="0" smtClean="0">
                <a:solidFill>
                  <a:srgbClr val="FF0000"/>
                </a:solidFill>
              </a:rPr>
              <a:t>klub samopomocy</a:t>
            </a:r>
            <a:r>
              <a:rPr lang="pl-PL" sz="2000" b="1" dirty="0" smtClean="0">
                <a:solidFill>
                  <a:prstClr val="black"/>
                </a:solidFill>
              </a:rPr>
              <a:t> </a:t>
            </a:r>
            <a:r>
              <a:rPr lang="pl-PL" sz="2000" b="1" dirty="0" smtClean="0">
                <a:solidFill>
                  <a:srgbClr val="FF0000"/>
                </a:solidFill>
              </a:rPr>
              <a:t>dla osób </a:t>
            </a:r>
            <a:br>
              <a:rPr lang="pl-PL" sz="2000" b="1" dirty="0" smtClean="0">
                <a:solidFill>
                  <a:srgbClr val="FF0000"/>
                </a:solidFill>
              </a:rPr>
            </a:br>
            <a:r>
              <a:rPr lang="pl-PL" sz="2000" b="1" dirty="0" smtClean="0">
                <a:solidFill>
                  <a:srgbClr val="FF0000"/>
                </a:solidFill>
              </a:rPr>
              <a:t>z zaburzeniami psychicznymi</a:t>
            </a:r>
            <a:r>
              <a:rPr lang="pl-PL" sz="2000" dirty="0" smtClean="0">
                <a:solidFill>
                  <a:prstClr val="black"/>
                </a:solidFill>
              </a:rPr>
              <a:t>, które w wyniku upośledzenia niektórych funkcji organizmu lub zdolności adaptacyjnych wymagają pomocy do życia </a:t>
            </a:r>
            <a:br>
              <a:rPr lang="pl-PL" sz="2000" dirty="0" smtClean="0">
                <a:solidFill>
                  <a:prstClr val="black"/>
                </a:solidFill>
              </a:rPr>
            </a:br>
            <a:r>
              <a:rPr lang="pl-PL" sz="2000" dirty="0" smtClean="0">
                <a:solidFill>
                  <a:prstClr val="black"/>
                </a:solidFill>
              </a:rPr>
              <a:t>w środowisku rodzinnym i społecznym, w szczególności w celu zwiększania zaradności i samodzielności życiowej, a także ich integracji społecznej.</a:t>
            </a:r>
          </a:p>
          <a:p>
            <a:pPr marL="0" lvl="0" indent="0" algn="just">
              <a:buNone/>
            </a:pPr>
            <a:r>
              <a:rPr lang="pl-PL" sz="2000" dirty="0" smtClean="0">
                <a:solidFill>
                  <a:prstClr val="black"/>
                </a:solidFill>
              </a:rPr>
              <a:t>2. Środowiskowy dom samopomocy świadczy usługi w ramach </a:t>
            </a:r>
            <a:r>
              <a:rPr lang="pl-PL" sz="2000" b="1" dirty="0" smtClean="0">
                <a:solidFill>
                  <a:prstClr val="black"/>
                </a:solidFill>
              </a:rPr>
              <a:t>indywidualnych lub zespołowych treningów samoobsługi i treningów umiejętności społecznych</a:t>
            </a:r>
            <a:r>
              <a:rPr lang="pl-PL" sz="2000" dirty="0" smtClean="0">
                <a:solidFill>
                  <a:prstClr val="black"/>
                </a:solidFill>
              </a:rPr>
              <a:t>, polegających na nauce, rozwijaniu lub podtrzymywaniu umiejętności w zakresie czynności dnia codziennego </a:t>
            </a:r>
            <a:br>
              <a:rPr lang="pl-PL" sz="2000" dirty="0" smtClean="0">
                <a:solidFill>
                  <a:prstClr val="black"/>
                </a:solidFill>
              </a:rPr>
            </a:br>
            <a:r>
              <a:rPr lang="pl-PL" sz="2000" dirty="0" smtClean="0">
                <a:solidFill>
                  <a:prstClr val="black"/>
                </a:solidFill>
              </a:rPr>
              <a:t>i funkcjonowania w życiu społecznym.</a:t>
            </a:r>
          </a:p>
          <a:p>
            <a:pPr marL="0" lvl="0" indent="0" algn="just">
              <a:buNone/>
            </a:pPr>
            <a:r>
              <a:rPr lang="pl-PL" sz="2000" dirty="0" smtClean="0">
                <a:solidFill>
                  <a:prstClr val="black"/>
                </a:solidFill>
              </a:rPr>
              <a:t>3. Okres korzystania z miejsca </a:t>
            </a:r>
            <a:r>
              <a:rPr lang="pl-PL" sz="2000" dirty="0" smtClean="0"/>
              <a:t>całodobowego</a:t>
            </a:r>
            <a:r>
              <a:rPr lang="pl-PL" sz="2000" dirty="0" smtClean="0">
                <a:solidFill>
                  <a:prstClr val="black"/>
                </a:solidFill>
              </a:rPr>
              <a:t> pobytu w środowiskowym domu samopomocy nie może być jednorazowo dłuższy niż 3 miesiące, z możliwością przedłużenia do 6 miesięcy w uzasadnionych przypadkach, przy czym maksymalny okres pobytu całodobowego osoby w roku kalendarzowym nie może być dłuższy niż 8 miesięcy.</a:t>
            </a:r>
            <a:endParaRPr lang="pl-PL" sz="1600" dirty="0" smtClean="0">
              <a:solidFill>
                <a:prstClr val="black"/>
              </a:solidFill>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23</a:t>
            </a:fld>
            <a:endParaRPr lang="pl-PL" altLang="pl-PL"/>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71600"/>
          </a:xfrm>
        </p:spPr>
        <p:txBody>
          <a:bodyPr/>
          <a:lstStyle/>
          <a:p>
            <a:r>
              <a:rPr lang="pl-PL" sz="3200" b="1" dirty="0">
                <a:solidFill>
                  <a:prstClr val="black"/>
                </a:solidFill>
              </a:rPr>
              <a:t>Ośrodki wsparcia</a:t>
            </a:r>
            <a:endParaRPr lang="pl-PL" dirty="0"/>
          </a:p>
        </p:txBody>
      </p:sp>
      <p:sp>
        <p:nvSpPr>
          <p:cNvPr id="3" name="Symbol zastępczy zawartości 2"/>
          <p:cNvSpPr>
            <a:spLocks noGrp="1"/>
          </p:cNvSpPr>
          <p:nvPr>
            <p:ph idx="1"/>
          </p:nvPr>
        </p:nvSpPr>
        <p:spPr>
          <a:xfrm>
            <a:off x="457200" y="908720"/>
            <a:ext cx="8229600" cy="5949280"/>
          </a:xfrm>
        </p:spPr>
        <p:txBody>
          <a:bodyPr/>
          <a:lstStyle/>
          <a:p>
            <a:pPr marL="0" lvl="0" indent="0" algn="just">
              <a:buNone/>
            </a:pPr>
            <a:endParaRPr lang="pl-PL" sz="2000" dirty="0" smtClean="0">
              <a:solidFill>
                <a:prstClr val="black"/>
              </a:solidFill>
            </a:endParaRPr>
          </a:p>
          <a:p>
            <a:pPr marL="0" lvl="0" indent="0" algn="just">
              <a:buNone/>
            </a:pPr>
            <a:r>
              <a:rPr lang="pl-PL" sz="2000" dirty="0" smtClean="0">
                <a:solidFill>
                  <a:prstClr val="black"/>
                </a:solidFill>
              </a:rPr>
              <a:t>4</a:t>
            </a:r>
            <a:r>
              <a:rPr lang="pl-PL" sz="2000" dirty="0">
                <a:solidFill>
                  <a:prstClr val="black"/>
                </a:solidFill>
              </a:rPr>
              <a:t>. Zakres usług świadczonych w klubach samopomocy ustala właściwy organ jednostki samorządu terytorialnego prowadzącej klub samopomocy w uzgodnieniu z wojew</a:t>
            </a:r>
            <a:r>
              <a:rPr lang="pl-PL" sz="1800" dirty="0">
                <a:solidFill>
                  <a:prstClr val="black"/>
                </a:solidFill>
              </a:rPr>
              <a:t>odą.</a:t>
            </a:r>
          </a:p>
          <a:p>
            <a:pPr marL="0" lvl="0" indent="0" algn="just">
              <a:buNone/>
            </a:pPr>
            <a:r>
              <a:rPr lang="pl-PL" sz="2000" dirty="0" smtClean="0">
                <a:solidFill>
                  <a:prstClr val="black"/>
                </a:solidFill>
              </a:rPr>
              <a:t>5. Minister właściwy do spraw zabezpieczenia społecznego określi, w drodze rozporządzenia:</a:t>
            </a:r>
          </a:p>
          <a:p>
            <a:pPr lvl="0" algn="just">
              <a:spcBef>
                <a:spcPts val="0"/>
              </a:spcBef>
              <a:buNone/>
            </a:pPr>
            <a:r>
              <a:rPr lang="pl-PL" sz="2000" dirty="0" smtClean="0">
                <a:solidFill>
                  <a:prstClr val="black"/>
                </a:solidFill>
              </a:rPr>
              <a:t>1)	sposób funkcjonowania środowiskowych domów samopomocy,</a:t>
            </a:r>
          </a:p>
          <a:p>
            <a:pPr lvl="0" algn="just">
              <a:spcBef>
                <a:spcPts val="0"/>
              </a:spcBef>
              <a:buNone/>
            </a:pPr>
            <a:r>
              <a:rPr lang="pl-PL" sz="2000" dirty="0" smtClean="0">
                <a:solidFill>
                  <a:prstClr val="black"/>
                </a:solidFill>
              </a:rPr>
              <a:t>2)	tryb kierowania i przyjmowania do środowiskowych domów samopomocy,</a:t>
            </a:r>
          </a:p>
          <a:p>
            <a:pPr lvl="0" algn="just">
              <a:spcBef>
                <a:spcPts val="0"/>
              </a:spcBef>
              <a:buNone/>
            </a:pPr>
            <a:r>
              <a:rPr lang="pl-PL" sz="2000" dirty="0" smtClean="0">
                <a:solidFill>
                  <a:prstClr val="black"/>
                </a:solidFill>
              </a:rPr>
              <a:t>3)	kwalifikacje osób świadczących usługi,</a:t>
            </a:r>
          </a:p>
          <a:p>
            <a:pPr lvl="0" algn="just">
              <a:spcBef>
                <a:spcPts val="0"/>
              </a:spcBef>
              <a:buNone/>
            </a:pPr>
            <a:r>
              <a:rPr lang="pl-PL" sz="2000" dirty="0" smtClean="0">
                <a:solidFill>
                  <a:prstClr val="black"/>
                </a:solidFill>
              </a:rPr>
              <a:t>4)	standardy usług świadczonych przez środowiskowe domy samopomocy,</a:t>
            </a:r>
          </a:p>
          <a:p>
            <a:pPr lvl="0" algn="just">
              <a:spcBef>
                <a:spcPts val="0"/>
              </a:spcBef>
              <a:buAutoNum type="arabicParenR" startAt="5"/>
            </a:pPr>
            <a:r>
              <a:rPr lang="pl-PL" sz="2000" dirty="0" smtClean="0">
                <a:solidFill>
                  <a:prstClr val="black"/>
                </a:solidFill>
              </a:rPr>
              <a:t>termin dostosowania środowiskowych domów samopomocy do wymaganych standardów – uwzględniając potrzeby i możliwości psychofizyczne osób kierowanych do środowiskowych domów samopomocy, a także konieczność zapewnienia sprawnego funkcjonowania tych domów.</a:t>
            </a:r>
          </a:p>
          <a:p>
            <a:pPr marL="0" indent="0" algn="ctr">
              <a:buNone/>
              <a:tabLst>
                <a:tab pos="93663" algn="l"/>
              </a:tabLst>
            </a:pPr>
            <a:r>
              <a:rPr lang="pl-PL" sz="2000" b="1" dirty="0" smtClean="0">
                <a:solidFill>
                  <a:srgbClr val="FF0000"/>
                </a:solidFill>
              </a:rPr>
              <a:t>Rozporządzenie Ministra Pracy i Polityki Społecznej </a:t>
            </a:r>
            <a:r>
              <a:rPr lang="pl-PL" sz="2000" dirty="0" smtClean="0">
                <a:solidFill>
                  <a:srgbClr val="FF0000"/>
                </a:solidFill>
              </a:rPr>
              <a:t>z dnia 9 grudnia 2010 r. </a:t>
            </a:r>
            <a:r>
              <a:rPr lang="pl-PL" sz="2000" b="1" dirty="0" smtClean="0">
                <a:solidFill>
                  <a:srgbClr val="FF0000"/>
                </a:solidFill>
              </a:rPr>
              <a:t>w sprawie środowiskowych domów samopomocy </a:t>
            </a:r>
            <a:br>
              <a:rPr lang="pl-PL" sz="2000" b="1" dirty="0" smtClean="0">
                <a:solidFill>
                  <a:srgbClr val="FF0000"/>
                </a:solidFill>
              </a:rPr>
            </a:br>
            <a:r>
              <a:rPr lang="pl-PL" sz="2000" b="1" dirty="0" smtClean="0">
                <a:solidFill>
                  <a:srgbClr val="FF0000"/>
                </a:solidFill>
              </a:rPr>
              <a:t>(Dz. U. z 2010 r. Nr 238, poz. 1586 z późn. zm.)</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24</a:t>
            </a:fld>
            <a:endParaRPr lang="pl-PL" altLang="pl-PL"/>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a:t>
            </a:r>
            <a:endParaRPr lang="pl-PL" sz="2800" b="1" dirty="0"/>
          </a:p>
        </p:txBody>
      </p:sp>
      <p:sp>
        <p:nvSpPr>
          <p:cNvPr id="3" name="Symbol zastępczy zawartości 2"/>
          <p:cNvSpPr>
            <a:spLocks noGrp="1"/>
          </p:cNvSpPr>
          <p:nvPr>
            <p:ph idx="1"/>
          </p:nvPr>
        </p:nvSpPr>
        <p:spPr>
          <a:xfrm>
            <a:off x="457200" y="1124744"/>
            <a:ext cx="8229600" cy="5256584"/>
          </a:xfrm>
        </p:spPr>
        <p:txBody>
          <a:bodyPr/>
          <a:lstStyle/>
          <a:p>
            <a:pPr algn="just">
              <a:buFont typeface="Wingdings" pitchFamily="2" charset="2"/>
              <a:buChar char="§"/>
            </a:pPr>
            <a:endParaRPr lang="pl-PL" sz="2000" b="1" u="sng" dirty="0" smtClean="0"/>
          </a:p>
          <a:p>
            <a:pPr algn="just">
              <a:buFont typeface="Wingdings" panose="05000000000000000000" pitchFamily="2" charset="2"/>
              <a:buChar char="ü"/>
            </a:pPr>
            <a:r>
              <a:rPr lang="pl-PL" sz="2000" b="1" dirty="0" smtClean="0"/>
              <a:t>Rodzinne domy pomocy</a:t>
            </a:r>
            <a:r>
              <a:rPr lang="pl-PL" sz="2000" dirty="0" smtClean="0"/>
              <a:t>, o których mowa w ustawie z dnia 12 marca </a:t>
            </a:r>
            <a:br>
              <a:rPr lang="pl-PL" sz="2000" dirty="0" smtClean="0"/>
            </a:br>
            <a:r>
              <a:rPr lang="pl-PL" sz="2000" dirty="0" smtClean="0"/>
              <a:t>2004 r. o pomocy </a:t>
            </a:r>
            <a:r>
              <a:rPr lang="pl-PL" sz="2000" dirty="0"/>
              <a:t>społecznej (Dz. U. z 2016 r. poz. 930 z późn. zm</a:t>
            </a:r>
            <a:r>
              <a:rPr lang="pl-PL" sz="2000" dirty="0" smtClean="0"/>
              <a:t>.):</a:t>
            </a:r>
            <a:endParaRPr lang="pl-PL" sz="2000" dirty="0" smtClean="0">
              <a:solidFill>
                <a:srgbClr val="FF0000"/>
              </a:solidFill>
            </a:endParaRPr>
          </a:p>
          <a:p>
            <a:pPr>
              <a:buFont typeface="Wingdings" pitchFamily="2" charset="2"/>
              <a:buChar char="§"/>
            </a:pPr>
            <a:endParaRPr lang="pl-PL" sz="2000" dirty="0" smtClean="0">
              <a:solidFill>
                <a:srgbClr val="FF0000"/>
              </a:solidFill>
            </a:endParaRPr>
          </a:p>
          <a:p>
            <a:pPr marL="0" indent="0" algn="just">
              <a:buNone/>
            </a:pPr>
            <a:r>
              <a:rPr lang="pl-PL" sz="2000" b="1" dirty="0" smtClean="0"/>
              <a:t>Art. 52.</a:t>
            </a:r>
            <a:r>
              <a:rPr lang="pl-PL" sz="2000" dirty="0" smtClean="0"/>
              <a:t> 1. W przypadku braku możliwości zapewnienia usług opiekuńczych </a:t>
            </a:r>
            <a:br>
              <a:rPr lang="pl-PL" sz="2000" dirty="0" smtClean="0"/>
            </a:br>
            <a:r>
              <a:rPr lang="pl-PL" sz="2000" dirty="0" smtClean="0"/>
              <a:t>w miejscu zamieszkania osoba wymagająca z powodu wieku lub niepełnosprawności pomocy innych osób może korzystać z usług opiekuńczych i bytowych w formie rodzinnego domu pomocy.</a:t>
            </a:r>
          </a:p>
          <a:p>
            <a:pPr marL="0" indent="0" algn="just">
              <a:buNone/>
            </a:pPr>
            <a:r>
              <a:rPr lang="pl-PL" sz="2000" dirty="0" smtClean="0"/>
              <a:t>2. Rodzinny dom pomocy stanowi formę usług opiekuńczych i bytowych świadczonych </a:t>
            </a:r>
            <a:r>
              <a:rPr lang="pl-PL" sz="2000" b="1" dirty="0" smtClean="0">
                <a:solidFill>
                  <a:srgbClr val="FF0000"/>
                </a:solidFill>
              </a:rPr>
              <a:t>całodobowo</a:t>
            </a:r>
            <a:r>
              <a:rPr lang="pl-PL" sz="2000" dirty="0" smtClean="0"/>
              <a:t> przez </a:t>
            </a:r>
            <a:r>
              <a:rPr lang="pl-PL" sz="2000" u="sng" dirty="0" smtClean="0"/>
              <a:t>osobę fizyczną lub organizację pożytku publicznego</a:t>
            </a:r>
            <a:r>
              <a:rPr lang="pl-PL" sz="2000" dirty="0" smtClean="0"/>
              <a:t> </a:t>
            </a:r>
            <a:r>
              <a:rPr lang="pl-PL" sz="2000" b="1" dirty="0" smtClean="0">
                <a:solidFill>
                  <a:srgbClr val="FF0000"/>
                </a:solidFill>
              </a:rPr>
              <a:t>dla nie mniej niż trzech i nie więcej niż ośmiu zamieszkujących wspólnie</a:t>
            </a:r>
            <a:r>
              <a:rPr lang="pl-PL" sz="2000" dirty="0" smtClean="0"/>
              <a:t> osób wymagających z powodu wieku lub niepełnosprawności wsparcia w tej formie.</a:t>
            </a:r>
          </a:p>
          <a:p>
            <a:pPr marL="0" indent="14288">
              <a:buNone/>
            </a:pPr>
            <a:endParaRPr lang="pl-PL" sz="1600" dirty="0" smtClean="0"/>
          </a:p>
          <a:p>
            <a:pPr marL="0" indent="0" algn="just">
              <a:buNone/>
            </a:pPr>
            <a:endParaRPr lang="pl-PL" sz="16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25</a:t>
            </a:fld>
            <a:endParaRPr lang="pl-PL" altLang="pl-PL"/>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Rodzinne domy pomocy</a:t>
            </a:r>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r>
              <a:rPr lang="pl-PL" sz="2000" dirty="0" smtClean="0"/>
              <a:t>3. Minister właściwy do spraw zabezpieczenia społecznego określi, w drodze rozporządzenia, </a:t>
            </a:r>
            <a:r>
              <a:rPr lang="pl-PL" sz="2000" b="1" dirty="0" smtClean="0"/>
              <a:t>standardy</a:t>
            </a:r>
            <a:r>
              <a:rPr lang="pl-PL" sz="2000" dirty="0" smtClean="0"/>
              <a:t>, rodzaj i zakres usług bytowych i opiekuńczych świadczonych przez rodzinny dom pomocy, warunki kierowania, odpłatności </a:t>
            </a:r>
            <a:br>
              <a:rPr lang="pl-PL" sz="2000" dirty="0" smtClean="0"/>
            </a:br>
            <a:r>
              <a:rPr lang="pl-PL" sz="2000" dirty="0" smtClean="0"/>
              <a:t>i nadzoru nad rodzinnymi domami pomocy, kierując się potrzebą zapewnienia właściwej opieki osobom umieszczonym w rodzinnym domu pomocy.</a:t>
            </a:r>
          </a:p>
          <a:p>
            <a:pPr marL="0" indent="0" algn="just">
              <a:buNone/>
            </a:pPr>
            <a:endParaRPr lang="pl-PL" sz="2000" dirty="0" smtClean="0"/>
          </a:p>
          <a:p>
            <a:pPr marL="0" indent="14288" algn="ctr">
              <a:buNone/>
            </a:pPr>
            <a:r>
              <a:rPr lang="pl-PL" sz="2000" b="1" dirty="0" smtClean="0">
                <a:solidFill>
                  <a:srgbClr val="FF0000"/>
                </a:solidFill>
              </a:rPr>
              <a:t>Rozporządzenie</a:t>
            </a:r>
            <a:r>
              <a:rPr lang="pl-PL" sz="2000" dirty="0" smtClean="0">
                <a:solidFill>
                  <a:srgbClr val="FF0000"/>
                </a:solidFill>
              </a:rPr>
              <a:t> </a:t>
            </a:r>
            <a:r>
              <a:rPr lang="pl-PL" sz="2000" b="1" dirty="0" smtClean="0">
                <a:solidFill>
                  <a:srgbClr val="FF0000"/>
                </a:solidFill>
              </a:rPr>
              <a:t>Ministra Pracy i Polityki Społecznej</a:t>
            </a:r>
            <a:r>
              <a:rPr lang="pl-PL" sz="2000" dirty="0" smtClean="0">
                <a:solidFill>
                  <a:srgbClr val="FF0000"/>
                </a:solidFill>
              </a:rPr>
              <a:t> z dnia 31 maja 2012 r. </a:t>
            </a:r>
            <a:br>
              <a:rPr lang="pl-PL" sz="2000" dirty="0" smtClean="0">
                <a:solidFill>
                  <a:srgbClr val="FF0000"/>
                </a:solidFill>
              </a:rPr>
            </a:br>
            <a:r>
              <a:rPr lang="pl-PL" sz="2000" b="1" dirty="0" smtClean="0">
                <a:solidFill>
                  <a:srgbClr val="FF0000"/>
                </a:solidFill>
              </a:rPr>
              <a:t>w sprawie rodzinnych domów pomocy (Dz. U. z 2012 r. poz. 719)</a:t>
            </a:r>
            <a:endParaRPr lang="pl-PL" sz="2000" dirty="0" smtClean="0">
              <a:solidFill>
                <a:srgbClr val="FF0000"/>
              </a:solidFill>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26</a:t>
            </a:fld>
            <a:endParaRPr lang="pl-PL" altLang="pl-PL"/>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a:t>
            </a:r>
            <a:endParaRPr lang="pl-PL" sz="2800" b="1" dirty="0"/>
          </a:p>
        </p:txBody>
      </p:sp>
      <p:sp>
        <p:nvSpPr>
          <p:cNvPr id="3" name="Symbol zastępczy zawartości 2"/>
          <p:cNvSpPr>
            <a:spLocks noGrp="1"/>
          </p:cNvSpPr>
          <p:nvPr>
            <p:ph idx="1"/>
          </p:nvPr>
        </p:nvSpPr>
        <p:spPr>
          <a:xfrm>
            <a:off x="457200" y="1124744"/>
            <a:ext cx="8229600" cy="5544616"/>
          </a:xfrm>
        </p:spPr>
        <p:txBody>
          <a:bodyPr/>
          <a:lstStyle/>
          <a:p>
            <a:pPr algn="just">
              <a:spcBef>
                <a:spcPts val="1200"/>
              </a:spcBef>
              <a:spcAft>
                <a:spcPts val="1200"/>
              </a:spcAft>
              <a:buFont typeface="Wingdings" panose="05000000000000000000" pitchFamily="2" charset="2"/>
              <a:buChar char="ü"/>
            </a:pPr>
            <a:r>
              <a:rPr lang="pl-PL" sz="2000" b="1" dirty="0" smtClean="0"/>
              <a:t>Noclegownie, </a:t>
            </a:r>
            <a:r>
              <a:rPr lang="pl-PL" sz="2000" dirty="0" smtClean="0"/>
              <a:t>o których mowa w ustawie z dnia 12 marca 2004 r. o pomocy społecznej (Dz. U. z 2016 r. poz. 930 z późn. zm.)</a:t>
            </a:r>
          </a:p>
          <a:p>
            <a:pPr algn="just">
              <a:spcBef>
                <a:spcPts val="600"/>
              </a:spcBef>
              <a:spcAft>
                <a:spcPts val="1200"/>
              </a:spcAft>
              <a:buFont typeface="Wingdings" panose="05000000000000000000" pitchFamily="2" charset="2"/>
              <a:buChar char="ü"/>
            </a:pPr>
            <a:r>
              <a:rPr lang="pl-PL" sz="2000" b="1" dirty="0" smtClean="0"/>
              <a:t>Domy dla bezdomnych</a:t>
            </a:r>
            <a:r>
              <a:rPr lang="pl-PL" sz="2000" dirty="0" smtClean="0"/>
              <a:t>, </a:t>
            </a:r>
            <a:r>
              <a:rPr lang="pl-PL" sz="2000" dirty="0" smtClean="0">
                <a:solidFill>
                  <a:srgbClr val="FF0000"/>
                </a:solidFill>
              </a:rPr>
              <a:t>o ile liczba miejsc całodobowego pobytu w tych ośrodkach jest </a:t>
            </a:r>
            <a:r>
              <a:rPr lang="pl-PL" sz="2000" b="1" dirty="0" smtClean="0">
                <a:solidFill>
                  <a:srgbClr val="FF0000"/>
                </a:solidFill>
              </a:rPr>
              <a:t>nie większa niż 30</a:t>
            </a:r>
            <a:r>
              <a:rPr lang="pl-PL" sz="2000" dirty="0" smtClean="0">
                <a:solidFill>
                  <a:srgbClr val="FF0000"/>
                </a:solidFill>
              </a:rPr>
              <a:t>.</a:t>
            </a:r>
            <a:endParaRPr lang="pl-PL" sz="2000" dirty="0" smtClean="0"/>
          </a:p>
          <a:p>
            <a:pPr marL="0" indent="0" algn="just">
              <a:buNone/>
            </a:pPr>
            <a:r>
              <a:rPr lang="pl-PL" sz="2000" b="1" dirty="0" smtClean="0"/>
              <a:t>Art. 48.</a:t>
            </a:r>
            <a:r>
              <a:rPr lang="pl-PL" sz="2000" dirty="0" smtClean="0"/>
              <a:t>  Osoba lub rodzina ma prawo do schronienia, posiłku i niezbędnego ubrania, jeżeli jest tego pozbawiona.</a:t>
            </a:r>
          </a:p>
          <a:p>
            <a:pPr marL="0" indent="0" algn="just">
              <a:buNone/>
            </a:pPr>
            <a:r>
              <a:rPr lang="pl-PL" sz="2000" b="1" dirty="0" smtClean="0"/>
              <a:t>Art. 48a. </a:t>
            </a:r>
            <a:r>
              <a:rPr lang="pl-PL" sz="2000" dirty="0" smtClean="0"/>
              <a:t> 1. Udzielenie schronienia następuje przez przyznanie tymczasowego miejsca w noclegowni albo schronisku dla osób bezdomnych.</a:t>
            </a:r>
          </a:p>
          <a:p>
            <a:pPr marL="0" indent="0" algn="just">
              <a:buNone/>
            </a:pPr>
            <a:r>
              <a:rPr lang="pl-PL" sz="2000" dirty="0" smtClean="0"/>
              <a:t>2. Schronisko dla osób bezdomnych zapewnia osobom bezdomnym, które podpisały kontrakt socjalny, całodobowe, tymczasowe schronienie oraz usługi ukierunkowane na wzmacnianie aktywności społecznej, wyjście z bezdomności i uzyskanie samodzielności życiowej.</a:t>
            </a:r>
          </a:p>
          <a:p>
            <a:pPr marL="0" indent="0" algn="just">
              <a:buNone/>
            </a:pPr>
            <a:r>
              <a:rPr lang="pl-PL" sz="2000" dirty="0" smtClean="0"/>
              <a:t>3. Noclegownia zapewnia schronienie osobom bezdomnym, świadcząc tymczasową pomoc w postaci miejsca noclegowego, w ramach której umożliwia spędzenie nocy w warunkach gwarantujących ochronę życia i zdrowia.</a:t>
            </a:r>
          </a:p>
          <a:p>
            <a:endParaRPr lang="pl-PL" sz="2000" dirty="0" smtClean="0"/>
          </a:p>
          <a:p>
            <a:endParaRPr lang="pl-PL" sz="2000" dirty="0" smtClean="0"/>
          </a:p>
          <a:p>
            <a:endParaRPr lang="pl-PL" sz="2000" dirty="0" smtClean="0"/>
          </a:p>
          <a:p>
            <a:pPr algn="just">
              <a:spcBef>
                <a:spcPts val="600"/>
              </a:spcBef>
              <a:spcAft>
                <a:spcPts val="1200"/>
              </a:spcAft>
              <a:buNone/>
            </a:pP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27</a:t>
            </a:fld>
            <a:endParaRPr lang="pl-PL" altLang="pl-PL"/>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Noclegownie</a:t>
            </a:r>
            <a:br>
              <a:rPr lang="pl-PL" sz="3200" b="1" dirty="0" smtClean="0"/>
            </a:br>
            <a:r>
              <a:rPr lang="pl-PL" sz="3200" b="1" dirty="0" smtClean="0"/>
              <a:t>Domy dla bezdomnych</a:t>
            </a:r>
            <a:endParaRPr lang="pl-PL" sz="3200" dirty="0"/>
          </a:p>
        </p:txBody>
      </p:sp>
      <p:sp>
        <p:nvSpPr>
          <p:cNvPr id="3" name="Symbol zastępczy zawartości 2"/>
          <p:cNvSpPr>
            <a:spLocks noGrp="1"/>
          </p:cNvSpPr>
          <p:nvPr>
            <p:ph idx="1"/>
          </p:nvPr>
        </p:nvSpPr>
        <p:spPr>
          <a:xfrm>
            <a:off x="457200" y="980728"/>
            <a:ext cx="8229600" cy="5877272"/>
          </a:xfrm>
        </p:spPr>
        <p:txBody>
          <a:bodyPr/>
          <a:lstStyle/>
          <a:p>
            <a:pPr marL="446088" indent="-446088" algn="just">
              <a:buNone/>
            </a:pPr>
            <a:endParaRPr lang="pl-PL" sz="2000" dirty="0" smtClean="0"/>
          </a:p>
          <a:p>
            <a:pPr marL="446088" indent="-446088" algn="just">
              <a:buNone/>
            </a:pPr>
            <a:r>
              <a:rPr lang="pl-PL" sz="2000" dirty="0" smtClean="0"/>
              <a:t>11.	Wojewoda prowadzi rejestr placówek udzielających tymczasowego schronienia.</a:t>
            </a:r>
          </a:p>
          <a:p>
            <a:pPr marL="446088" indent="-446088" algn="just">
              <a:buNone/>
            </a:pPr>
            <a:r>
              <a:rPr lang="pl-PL" sz="2000" dirty="0" smtClean="0"/>
              <a:t>14. Minister właściwy do spraw zabezpieczenia społecznego określi, w drodze rozporządzenia:</a:t>
            </a:r>
          </a:p>
          <a:p>
            <a:pPr marL="446088" indent="-446088" algn="just">
              <a:buNone/>
            </a:pPr>
            <a:r>
              <a:rPr lang="pl-PL" sz="2000" dirty="0" smtClean="0"/>
              <a:t>1)	standard podstawowych usług świadczonych w noclegowniach, schroniskach dla osób bezdomnych i ogrzewalniach,</a:t>
            </a:r>
          </a:p>
          <a:p>
            <a:pPr marL="446088" indent="-446088" algn="just">
              <a:buNone/>
            </a:pPr>
            <a:r>
              <a:rPr lang="pl-PL" sz="2000" dirty="0" smtClean="0"/>
              <a:t>2)	kwalifikacje osób świadczących usługi w noclegowniach, schroniskach dla osób bezdomnych i ogrzewalniach,</a:t>
            </a:r>
          </a:p>
          <a:p>
            <a:pPr marL="446088" indent="-446088" algn="just">
              <a:buNone/>
            </a:pPr>
            <a:r>
              <a:rPr lang="pl-PL" sz="2000" dirty="0" smtClean="0"/>
              <a:t>3)	standard obiektów, w których mieszczą się noclegownie, schroniska dla osób bezdomnych i ogrzewalnie – kierując się potrzebą zapewnienia osobom bezdomnym kierowanym do tych placówek właściwego wsparcia.</a:t>
            </a:r>
          </a:p>
          <a:p>
            <a:pPr algn="ctr">
              <a:buNone/>
            </a:pPr>
            <a:r>
              <a:rPr lang="pl-PL" sz="2000" b="1" dirty="0" smtClean="0">
                <a:solidFill>
                  <a:srgbClr val="FF0000"/>
                </a:solidFill>
              </a:rPr>
              <a:t>Projekt</a:t>
            </a:r>
            <a:r>
              <a:rPr lang="pl-PL" sz="2000" dirty="0" smtClean="0">
                <a:solidFill>
                  <a:srgbClr val="FF0000"/>
                </a:solidFill>
              </a:rPr>
              <a:t> z dnia 14 lipca 2016 r. Rozporządzenia Ministra Rodziny, Pracy i Polityki Społecznej w sprawie standardów noclegowni, schronisk dla osób bezdomnych i ogrzewalni</a:t>
            </a:r>
            <a:endParaRPr lang="pl-PL" sz="2000" dirty="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28</a:t>
            </a:fld>
            <a:endParaRPr lang="pl-PL" altLang="pl-PL" dirty="0"/>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Noclegownie</a:t>
            </a:r>
            <a:br>
              <a:rPr lang="pl-PL" sz="3200" b="1" dirty="0"/>
            </a:br>
            <a:r>
              <a:rPr lang="pl-PL" sz="3200" b="1" dirty="0"/>
              <a:t>Domy dla bezdomnych</a:t>
            </a:r>
            <a:endParaRPr lang="pl-PL" sz="3200" dirty="0"/>
          </a:p>
        </p:txBody>
      </p:sp>
      <p:sp>
        <p:nvSpPr>
          <p:cNvPr id="3" name="Symbol zastępczy zawartości 2"/>
          <p:cNvSpPr>
            <a:spLocks noGrp="1"/>
          </p:cNvSpPr>
          <p:nvPr>
            <p:ph idx="1"/>
          </p:nvPr>
        </p:nvSpPr>
        <p:spPr>
          <a:xfrm>
            <a:off x="457200" y="980728"/>
            <a:ext cx="8229600" cy="5145435"/>
          </a:xfrm>
        </p:spPr>
        <p:txBody>
          <a:bodyPr/>
          <a:lstStyle/>
          <a:p>
            <a:pPr marL="0" indent="0">
              <a:buNone/>
            </a:pPr>
            <a:endParaRPr lang="pl-PL" sz="2000" b="1" dirty="0" smtClean="0"/>
          </a:p>
          <a:p>
            <a:pPr marL="0" indent="0" algn="just">
              <a:buNone/>
            </a:pPr>
            <a:endParaRPr lang="pl-PL" sz="2000" b="1" dirty="0" smtClean="0"/>
          </a:p>
          <a:p>
            <a:pPr marL="0" indent="0" algn="just">
              <a:buNone/>
            </a:pPr>
            <a:endParaRPr lang="pl-PL" sz="2000" b="1" dirty="0" smtClean="0"/>
          </a:p>
          <a:p>
            <a:pPr marL="0" indent="0" algn="just">
              <a:buNone/>
            </a:pPr>
            <a:endParaRPr lang="pl-PL" sz="2000" b="1" dirty="0"/>
          </a:p>
          <a:p>
            <a:pPr marL="0" indent="0" algn="just">
              <a:buNone/>
            </a:pPr>
            <a:r>
              <a:rPr lang="pl-PL" sz="2000" b="1" dirty="0" smtClean="0"/>
              <a:t>Art. 49.</a:t>
            </a:r>
            <a:r>
              <a:rPr lang="pl-PL" sz="2000" dirty="0" smtClean="0"/>
              <a:t> 1. Osoba bezdomna może zostać objęta </a:t>
            </a:r>
            <a:r>
              <a:rPr lang="pl-PL" sz="2000" b="1" dirty="0" smtClean="0"/>
              <a:t>indywidualnym programem wychodzenia z bezdomności</a:t>
            </a:r>
            <a:r>
              <a:rPr lang="pl-PL" sz="2000" dirty="0" smtClean="0"/>
              <a:t>, polegającym na wspieraniu osoby bezdomnej w rozwiązywaniu jej problemów życiowych, w szczególności rodzinnych i mieszkaniowych, oraz pomocy w uzyskaniu zatrudnienia.</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29</a:t>
            </a:fld>
            <a:endParaRPr lang="pl-PL" altLang="pl-PL"/>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412776"/>
            <a:ext cx="8136706" cy="4308872"/>
          </a:xfrm>
          <a:prstGeom prst="rect">
            <a:avLst/>
          </a:prstGeom>
        </p:spPr>
        <p:txBody>
          <a:bodyPr wrap="square">
            <a:spAutoFit/>
          </a:bodyPr>
          <a:lstStyle/>
          <a:p>
            <a:pPr marL="457200" indent="-457200" algn="ctr">
              <a:spcBef>
                <a:spcPts val="600"/>
              </a:spcBef>
              <a:spcAft>
                <a:spcPts val="600"/>
              </a:spcAft>
            </a:pPr>
            <a:r>
              <a:rPr lang="pl-PL" sz="2000" b="1" dirty="0" smtClean="0">
                <a:latin typeface="+mn-lt"/>
              </a:rPr>
              <a:t>	Nabór w trybie konkursowym z dnia 30 września 2016 r.:</a:t>
            </a:r>
          </a:p>
          <a:p>
            <a:pPr marL="457200" indent="-457200" algn="ctr">
              <a:spcBef>
                <a:spcPts val="600"/>
              </a:spcBef>
              <a:spcAft>
                <a:spcPts val="0"/>
              </a:spcAft>
            </a:pPr>
            <a:endParaRPr lang="pl-PL" sz="2000" b="1" dirty="0" smtClean="0">
              <a:latin typeface="+mn-lt"/>
            </a:endParaRPr>
          </a:p>
          <a:p>
            <a:pPr marL="457200" indent="-457200" algn="just">
              <a:spcBef>
                <a:spcPts val="600"/>
              </a:spcBef>
              <a:spcAft>
                <a:spcPts val="600"/>
              </a:spcAft>
              <a:buFont typeface="+mj-lt"/>
              <a:buAutoNum type="arabicParenR"/>
            </a:pPr>
            <a:r>
              <a:rPr lang="pl-PL" sz="2000" b="1" dirty="0">
                <a:latin typeface="+mn-lt"/>
              </a:rPr>
              <a:t>d</a:t>
            </a:r>
            <a:r>
              <a:rPr lang="pl-PL" sz="2000" b="1" dirty="0" smtClean="0">
                <a:latin typeface="+mn-lt"/>
              </a:rPr>
              <a:t>la </a:t>
            </a:r>
            <a:r>
              <a:rPr lang="pl-PL" sz="2000" b="1" dirty="0">
                <a:latin typeface="+mn-lt"/>
              </a:rPr>
              <a:t>Poddziałania 6.1.1 Inwestycje w infrastrukturę społeczną – konkursy horyzontalne – nabór na OSI </a:t>
            </a:r>
            <a:endParaRPr lang="pl-PL" sz="2000" b="1" dirty="0" smtClean="0">
              <a:latin typeface="+mn-lt"/>
            </a:endParaRPr>
          </a:p>
          <a:p>
            <a:pPr marL="450850" algn="just">
              <a:spcBef>
                <a:spcPts val="600"/>
              </a:spcBef>
              <a:spcAft>
                <a:spcPts val="600"/>
              </a:spcAft>
            </a:pPr>
            <a:r>
              <a:rPr lang="pl-PL" sz="2000" dirty="0" smtClean="0">
                <a:latin typeface="+mn-lt"/>
              </a:rPr>
              <a:t>ogłoszony został przez IOK (Instytucję Organizującą Konkurs) –  </a:t>
            </a:r>
            <a:r>
              <a:rPr lang="pl-PL" sz="2000" b="1" dirty="0" smtClean="0">
                <a:latin typeface="+mn-lt"/>
              </a:rPr>
              <a:t>Instytucję Zarządzającą Regionalnym Programem Operacyjnym Województwa Dolnośląskiego 2014-2020 (Zarząd Województwa Dolnośląskiego)</a:t>
            </a:r>
            <a:r>
              <a:rPr lang="pl-PL" sz="2000" dirty="0" smtClean="0">
                <a:latin typeface="+mn-lt"/>
              </a:rPr>
              <a:t> </a:t>
            </a:r>
            <a:endParaRPr lang="pl-PL" sz="2000" b="1" dirty="0" smtClean="0">
              <a:latin typeface="+mn-lt"/>
            </a:endParaRPr>
          </a:p>
          <a:p>
            <a:pPr marL="457200" indent="-457200" algn="just">
              <a:spcBef>
                <a:spcPts val="600"/>
              </a:spcBef>
              <a:spcAft>
                <a:spcPts val="600"/>
              </a:spcAft>
            </a:pPr>
            <a:r>
              <a:rPr lang="pl-PL" sz="2000" b="1" dirty="0" smtClean="0">
                <a:latin typeface="+mn-lt"/>
              </a:rPr>
              <a:t>	</a:t>
            </a:r>
            <a:endParaRPr lang="pl-PL" sz="2000" b="1" u="sng" dirty="0" smtClean="0">
              <a:latin typeface="+mn-lt"/>
            </a:endParaRPr>
          </a:p>
          <a:p>
            <a:pPr marL="457200" indent="-457200" algn="ctr">
              <a:spcBef>
                <a:spcPts val="600"/>
              </a:spcBef>
              <a:spcAft>
                <a:spcPts val="600"/>
              </a:spcAft>
            </a:pPr>
            <a:r>
              <a:rPr lang="pl-PL" sz="2400" b="1" dirty="0">
                <a:latin typeface="+mn-lt"/>
              </a:rPr>
              <a:t>	</a:t>
            </a:r>
            <a:r>
              <a:rPr lang="pl-PL" sz="2000" b="1" dirty="0" smtClean="0">
                <a:latin typeface="+mn-lt"/>
              </a:rPr>
              <a:t>Nr naboru: RPDS.06.01.01-IZ.00-02-166/16</a:t>
            </a:r>
          </a:p>
          <a:p>
            <a:pPr algn="ctr" eaLnBrk="1" hangingPunct="1"/>
            <a:endParaRPr lang="pl-PL" altLang="pl-PL" sz="2000" b="1" dirty="0">
              <a:latin typeface="+mn-lt"/>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a:t>
            </a:r>
            <a:endParaRPr lang="pl-PL" sz="2800" b="1" dirty="0"/>
          </a:p>
        </p:txBody>
      </p:sp>
      <p:sp>
        <p:nvSpPr>
          <p:cNvPr id="3" name="Symbol zastępczy zawartości 2"/>
          <p:cNvSpPr>
            <a:spLocks noGrp="1"/>
          </p:cNvSpPr>
          <p:nvPr>
            <p:ph idx="1"/>
          </p:nvPr>
        </p:nvSpPr>
        <p:spPr>
          <a:xfrm>
            <a:off x="457200" y="1052736"/>
            <a:ext cx="8229600" cy="5688632"/>
          </a:xfrm>
        </p:spPr>
        <p:txBody>
          <a:bodyPr/>
          <a:lstStyle/>
          <a:p>
            <a:pPr algn="just">
              <a:buFont typeface="Wingdings" panose="05000000000000000000" pitchFamily="2" charset="2"/>
              <a:buChar char="ü"/>
            </a:pPr>
            <a:r>
              <a:rPr lang="pl-PL" sz="2000" b="1" dirty="0" smtClean="0"/>
              <a:t>Placówki reintegracyjne</a:t>
            </a:r>
            <a:r>
              <a:rPr lang="pl-PL" sz="2000" dirty="0" smtClean="0"/>
              <a:t>, realizujące usługi reintegracji społecznej i zawodowej osób zagrożonych wykluczeniem społecznym, np.:</a:t>
            </a:r>
          </a:p>
          <a:p>
            <a:pPr lvl="0" algn="just">
              <a:buFont typeface="Wingdings" panose="05000000000000000000" pitchFamily="2" charset="2"/>
              <a:buChar char="§"/>
            </a:pPr>
            <a:r>
              <a:rPr lang="pl-PL" sz="2000" b="1" dirty="0" smtClean="0">
                <a:solidFill>
                  <a:srgbClr val="FF0000"/>
                </a:solidFill>
              </a:rPr>
              <a:t>Centra Integracji Społecznej (CIS)</a:t>
            </a:r>
            <a:r>
              <a:rPr lang="pl-PL" sz="2000" dirty="0" smtClean="0"/>
              <a:t>,</a:t>
            </a:r>
            <a:r>
              <a:rPr lang="pl-PL" sz="2000" dirty="0" smtClean="0">
                <a:solidFill>
                  <a:srgbClr val="FF0000"/>
                </a:solidFill>
              </a:rPr>
              <a:t> </a:t>
            </a:r>
            <a:r>
              <a:rPr lang="pl-PL" sz="2000" dirty="0" smtClean="0"/>
              <a:t>o których mowa w ustawie z dnia 13 czerwca 2003 r. o zatrudnieniu socjalnym (Dz. U. z 2011 r. poz. 225, z późn. zm. – </a:t>
            </a:r>
            <a:r>
              <a:rPr lang="pl-PL" sz="2000" b="1" dirty="0" smtClean="0"/>
              <a:t>Rozdz. 3 – 5</a:t>
            </a:r>
            <a:r>
              <a:rPr lang="pl-PL" sz="2000" dirty="0" smtClean="0"/>
              <a:t>):</a:t>
            </a:r>
          </a:p>
          <a:p>
            <a:pPr marL="0" indent="0" algn="just">
              <a:buNone/>
            </a:pPr>
            <a:r>
              <a:rPr lang="pl-PL" sz="2000" b="1" dirty="0" smtClean="0"/>
              <a:t> Art. 3.</a:t>
            </a:r>
            <a:r>
              <a:rPr lang="pl-PL" sz="2000" dirty="0" smtClean="0"/>
              <a:t> 1. Centrum integracji społecznej, realizuje reintegrację zawodową i społeczną przez następujące usługi:</a:t>
            </a:r>
          </a:p>
          <a:p>
            <a:pPr marL="0" indent="0" algn="just">
              <a:buNone/>
            </a:pPr>
            <a:r>
              <a:rPr lang="pl-PL" sz="2000" dirty="0" smtClean="0"/>
              <a:t>1) kształcenie umiejętności pozwalających na pełnienie ról społecznych i osiąganie pozycji społecznych dostępnych osobom niepodlegającym wykluczeniu społecznemu;</a:t>
            </a:r>
          </a:p>
          <a:p>
            <a:pPr marL="0" indent="0" algn="just">
              <a:buNone/>
            </a:pPr>
            <a:r>
              <a:rPr lang="pl-PL" sz="2000" dirty="0" smtClean="0"/>
              <a:t>2) nabywanie umiejętności zawodowych oraz przyuczenie do zawodu, przekwalifikowanie lub podwyższanie kwalifikacji zawodowych;</a:t>
            </a:r>
          </a:p>
          <a:p>
            <a:pPr marL="0" indent="0" algn="just">
              <a:buNone/>
            </a:pPr>
            <a:r>
              <a:rPr lang="pl-PL" sz="2000" dirty="0" smtClean="0"/>
              <a:t>3) naukę planowania życia i zaspokajania potrzeb własnym staraniem, zwłaszcza przez możliwość osiągnięcia własnych dochodów przez zatrudnienie lub działalność gospodarczą;</a:t>
            </a:r>
          </a:p>
          <a:p>
            <a:pPr marL="0" indent="0" algn="just">
              <a:buNone/>
            </a:pPr>
            <a:r>
              <a:rPr lang="pl-PL" sz="2000" dirty="0" smtClean="0"/>
              <a:t>4)  uczenie umiejętności racjonalnego gospodarowania posiadanymi środkami pieniężnymi.</a:t>
            </a:r>
          </a:p>
          <a:p>
            <a:pPr algn="just">
              <a:buNone/>
            </a:pPr>
            <a:endParaRPr lang="pl-PL" sz="16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30</a:t>
            </a:fld>
            <a:endParaRPr lang="pl-PL" altLang="pl-PL" dirty="0"/>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Centra Integracji Społecznej (CIS)</a:t>
            </a:r>
          </a:p>
        </p:txBody>
      </p:sp>
      <p:sp>
        <p:nvSpPr>
          <p:cNvPr id="3" name="Symbol zastępczy zawartości 2"/>
          <p:cNvSpPr>
            <a:spLocks noGrp="1"/>
          </p:cNvSpPr>
          <p:nvPr>
            <p:ph idx="1"/>
          </p:nvPr>
        </p:nvSpPr>
        <p:spPr>
          <a:xfrm>
            <a:off x="457200" y="980728"/>
            <a:ext cx="8229600" cy="5688632"/>
          </a:xfrm>
        </p:spPr>
        <p:txBody>
          <a:bodyPr/>
          <a:lstStyle/>
          <a:p>
            <a:pPr>
              <a:buNone/>
            </a:pPr>
            <a:r>
              <a:rPr lang="pl-PL" sz="2000" dirty="0" smtClean="0"/>
              <a:t>2.  Centrum może być tworzone przez:</a:t>
            </a:r>
          </a:p>
          <a:p>
            <a:pPr>
              <a:spcBef>
                <a:spcPts val="0"/>
              </a:spcBef>
              <a:buNone/>
            </a:pPr>
            <a:r>
              <a:rPr lang="pl-PL" sz="2000" dirty="0" smtClean="0"/>
              <a:t>1)	</a:t>
            </a:r>
            <a:r>
              <a:rPr lang="pl-PL" sz="2000" u="sng" dirty="0" smtClean="0"/>
              <a:t>jednostkę samorządu terytorialnego</a:t>
            </a:r>
            <a:r>
              <a:rPr lang="pl-PL" sz="2000" dirty="0" smtClean="0"/>
              <a:t> w formie:</a:t>
            </a:r>
          </a:p>
          <a:p>
            <a:pPr>
              <a:spcBef>
                <a:spcPts val="0"/>
              </a:spcBef>
              <a:buNone/>
            </a:pPr>
            <a:r>
              <a:rPr lang="pl-PL" sz="2000" dirty="0" smtClean="0"/>
              <a:t>a)	jednostki budżetowej,</a:t>
            </a:r>
          </a:p>
          <a:p>
            <a:pPr>
              <a:spcBef>
                <a:spcPts val="0"/>
              </a:spcBef>
              <a:buNone/>
            </a:pPr>
            <a:r>
              <a:rPr lang="pl-PL" sz="2000" dirty="0" smtClean="0"/>
              <a:t>b)	samorządowego zakładu budżetowego,</a:t>
            </a:r>
          </a:p>
          <a:p>
            <a:pPr>
              <a:spcBef>
                <a:spcPts val="0"/>
              </a:spcBef>
              <a:buNone/>
            </a:pPr>
            <a:r>
              <a:rPr lang="pl-PL" sz="2000" dirty="0" smtClean="0"/>
              <a:t>2)	</a:t>
            </a:r>
            <a:r>
              <a:rPr lang="pl-PL" sz="2000" u="sng" dirty="0" smtClean="0"/>
              <a:t>organizację pozarządową</a:t>
            </a:r>
            <a:r>
              <a:rPr lang="pl-PL" sz="2000" dirty="0" smtClean="0"/>
              <a:t>,</a:t>
            </a:r>
          </a:p>
          <a:p>
            <a:pPr algn="just">
              <a:buNone/>
            </a:pPr>
            <a:r>
              <a:rPr lang="pl-PL" sz="2000" dirty="0" smtClean="0"/>
              <a:t>3)	</a:t>
            </a:r>
            <a:r>
              <a:rPr lang="pl-PL" sz="2000" u="sng" dirty="0" smtClean="0"/>
              <a:t>podmioty</a:t>
            </a:r>
            <a:r>
              <a:rPr lang="pl-PL" sz="2000" dirty="0" smtClean="0"/>
              <a:t>, o których mowa w art. 3 ust. 3 pkt 1 i 3 ustawy z dnia 24 kwietnia 2003 r. o działalności pożytku publicznego i o wolontariacie (Dz. U. z 2010 r. Nr 234, poz. 1536 oraz z 2011 r. Nr 112, poz. 654 i Nr 149, poz. 887), z zastrzeżeniem, że w przypadku spółdzielni socjalnych Centrum mogą tworzyć spółdzielnie zakładane przez podmioty, o których mowa w art. 4 ust. 2 pkt 2 i 3 ustawy z dnia 27 kwietnia 2006 r. o spółdzielniach socjalnych (Dz. U. Nr 94, poz. 651, z 2009 r. Nr 91, poz. 742 oraz z 2010 r. Nr 28, poz. 146)</a:t>
            </a:r>
          </a:p>
          <a:p>
            <a:pPr algn="just">
              <a:buNone/>
            </a:pPr>
            <a:r>
              <a:rPr lang="pl-PL" sz="2000" dirty="0" smtClean="0"/>
              <a:t>4. Centrum utworzone przez organizację pozarządową działa w formie jednostki wyodrębnionej organizacyjnie i finansowo w sposób zapewniający należytą identyfikację pod względem organizacyjnym i finansowym, w stopniu umożliwiającym określenie przychodów, kosztów i wyników, z uwzględnieniem przepisów o rachunkowości.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31</a:t>
            </a:fld>
            <a:endParaRPr lang="pl-PL" altLang="pl-PL" dirty="0"/>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08720"/>
          </a:xfrm>
        </p:spPr>
        <p:txBody>
          <a:bodyPr/>
          <a:lstStyle/>
          <a:p>
            <a:r>
              <a:rPr lang="pl-PL" sz="3200" b="1" dirty="0">
                <a:solidFill>
                  <a:prstClr val="black"/>
                </a:solidFill>
              </a:rPr>
              <a:t>Centra Integracji Społecznej (CIS)</a:t>
            </a:r>
            <a:endParaRPr lang="pl-PL" sz="3200" dirty="0"/>
          </a:p>
        </p:txBody>
      </p:sp>
      <p:sp>
        <p:nvSpPr>
          <p:cNvPr id="3" name="Symbol zastępczy zawartości 2"/>
          <p:cNvSpPr>
            <a:spLocks noGrp="1"/>
          </p:cNvSpPr>
          <p:nvPr>
            <p:ph idx="1"/>
          </p:nvPr>
        </p:nvSpPr>
        <p:spPr/>
        <p:txBody>
          <a:bodyPr/>
          <a:lstStyle/>
          <a:p>
            <a:pPr marL="85725" indent="3175">
              <a:buNone/>
            </a:pPr>
            <a:endParaRPr lang="pl-PL" sz="2000" b="1" dirty="0" smtClean="0"/>
          </a:p>
          <a:p>
            <a:pPr marL="85725" indent="3175" algn="just">
              <a:buNone/>
            </a:pPr>
            <a:r>
              <a:rPr lang="pl-PL" sz="2000" b="1" dirty="0" smtClean="0"/>
              <a:t>Art. 5.</a:t>
            </a:r>
            <a:r>
              <a:rPr lang="pl-PL" sz="2000" dirty="0" smtClean="0"/>
              <a:t> 1.  Status Centrum nadaje wojewoda właściwy ze względu na miejsce funkcjonowania Centrum, w drodze decyzji administracyjnej, na podstawie wniosku, o którym mowa w art. 4.</a:t>
            </a:r>
          </a:p>
          <a:p>
            <a:pPr marL="85725" indent="3175" algn="just">
              <a:buNone/>
            </a:pPr>
            <a:r>
              <a:rPr lang="pl-PL" sz="2000" dirty="0" smtClean="0"/>
              <a:t>2. Status Centrum nadaje się na okres 5 lat.</a:t>
            </a:r>
          </a:p>
          <a:p>
            <a:pPr marL="85725" indent="3175" algn="just">
              <a:buNone/>
            </a:pPr>
            <a:r>
              <a:rPr lang="pl-PL" sz="2000" dirty="0" smtClean="0"/>
              <a:t>5. Wojewoda prowadzi rejestr jednostek organizacyjnych, którym nadał status Centrum. Nadanie statusu Centrum jest równoznaczne z wpisem do rejestru.</a:t>
            </a:r>
          </a:p>
          <a:p>
            <a:pPr marL="85725" indent="3175" algn="just">
              <a:buNone/>
            </a:pPr>
            <a:r>
              <a:rPr lang="pl-PL" sz="2000" b="1" dirty="0" smtClean="0"/>
              <a:t>Art. 5a.</a:t>
            </a:r>
            <a:r>
              <a:rPr lang="pl-PL" sz="2000" dirty="0" smtClean="0"/>
              <a:t>  Wojewoda, na wniosek instytucji tworzącej, może wydać decyzję o przedłużeniu statusu Centrum na okres, o którym mowa w art. 5 ust. 2, biorąc pod uwagę przedstawiane sprawozdanie, o którym mowa w art. 5 ust. 4 pkt 2, z 3 ostatnich lat. Wniosek powinien zawierać dane, o których mowa w art. 4 ust. 2.</a:t>
            </a:r>
          </a:p>
          <a:p>
            <a:pPr marL="85725" indent="3175">
              <a:buNone/>
            </a:pPr>
            <a:endParaRPr lang="pl-PL" sz="2000" dirty="0" smtClean="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32</a:t>
            </a:fld>
            <a:endParaRPr lang="pl-PL" altLang="pl-PL"/>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Centra Integracji Społecznej (CIS)</a:t>
            </a:r>
            <a:endParaRPr lang="pl-PL" dirty="0"/>
          </a:p>
        </p:txBody>
      </p:sp>
      <p:sp>
        <p:nvSpPr>
          <p:cNvPr id="3" name="Symbol zastępczy zawartości 2"/>
          <p:cNvSpPr>
            <a:spLocks noGrp="1"/>
          </p:cNvSpPr>
          <p:nvPr>
            <p:ph idx="1"/>
          </p:nvPr>
        </p:nvSpPr>
        <p:spPr>
          <a:xfrm>
            <a:off x="457200" y="1052736"/>
            <a:ext cx="8229600" cy="5544616"/>
          </a:xfrm>
        </p:spPr>
        <p:txBody>
          <a:bodyPr/>
          <a:lstStyle/>
          <a:p>
            <a:pPr marL="0" indent="0" algn="just">
              <a:buNone/>
            </a:pPr>
            <a:r>
              <a:rPr lang="pl-PL" sz="2000" b="1" dirty="0" smtClean="0"/>
              <a:t>Art. 9.</a:t>
            </a:r>
            <a:r>
              <a:rPr lang="pl-PL" sz="2000" dirty="0" smtClean="0"/>
              <a:t> 1. Centrum, w ramach reintegracji zawodowej, może prowadzić działalność wytwórczą, handlową lub usługową oraz działalność wytwórczą w rolnictwie, z wyłączeniem działalności polegającej na wytwarzaniu i handlu wyrobami przemysłu paliwowego, tytoniowego, spirytusowego, winiarskiego, piwowarskiego, a także pozostałych wyrobów alkoholowych o zawartości alkoholu powyżej 0,5% oraz wyrobów z metali szlachetnych albo z udziałem tych metali.</a:t>
            </a:r>
          </a:p>
          <a:p>
            <a:pPr marL="0" indent="0" algn="just">
              <a:buNone/>
            </a:pPr>
            <a:r>
              <a:rPr lang="pl-PL" sz="2000" dirty="0" smtClean="0"/>
              <a:t>2. Działalność wytwórcza, handlowa i usługowa, o której mowa w ust. 1, nie jest działalnością gospodarczą w rozumieniu przepisów ustawy z dnia 2 lipca 2004 r. o swobodzie działalności gospodarczej (Dz. U. z 2010 r. Nr 220, poz. 1447 i Nr 239, poz. 1593) i może być prowadzona jako statutowa działalność odpłatna pożytku publicznego w rozumieniu przepisów o działalności pożytku publicznego i o wolontariacie.</a:t>
            </a:r>
          </a:p>
          <a:p>
            <a:pPr marL="0" indent="0" algn="just">
              <a:buNone/>
            </a:pPr>
            <a:endParaRPr lang="pl-PL" sz="2000" b="1" dirty="0" smtClean="0"/>
          </a:p>
          <a:p>
            <a:pPr marL="0" indent="0" algn="just">
              <a:buNone/>
            </a:pPr>
            <a:r>
              <a:rPr lang="pl-PL" sz="2000" b="1" dirty="0" smtClean="0"/>
              <a:t>Zasady działalności centrum integracji społecznej </a:t>
            </a:r>
            <a:r>
              <a:rPr lang="pl-PL" sz="2000" dirty="0" smtClean="0"/>
              <a:t>określa Rozdział 3 ustawy z dnia 13 czerwca 2003 r. o zatrudnieniu socjalnym (Dz. U. z 2011 r. poz. 225, z późn. zm.)</a:t>
            </a:r>
          </a:p>
          <a:p>
            <a:pPr marL="0" indent="0">
              <a:buNone/>
            </a:pPr>
            <a:endParaRPr lang="pl-PL" dirty="0" smtClean="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33</a:t>
            </a:fld>
            <a:endParaRPr lang="pl-PL" altLang="pl-PL"/>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Centra Integracji Społecznej (CIS)</a:t>
            </a:r>
            <a:endParaRPr lang="pl-PL" dirty="0"/>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endParaRPr lang="pl-PL" sz="2000" dirty="0" smtClean="0"/>
          </a:p>
          <a:p>
            <a:pPr marL="0" indent="0" algn="just">
              <a:buNone/>
            </a:pPr>
            <a:endParaRPr lang="pl-PL" sz="2000" b="1" dirty="0"/>
          </a:p>
          <a:p>
            <a:pPr marL="0" indent="0" algn="just">
              <a:buNone/>
            </a:pPr>
            <a:r>
              <a:rPr lang="pl-PL" sz="2000" b="1" dirty="0" smtClean="0"/>
              <a:t>Art. 12. </a:t>
            </a:r>
            <a:r>
              <a:rPr lang="pl-PL" sz="2000" dirty="0" smtClean="0"/>
              <a:t>4</a:t>
            </a:r>
            <a:r>
              <a:rPr lang="pl-PL" sz="2000" dirty="0"/>
              <a:t>. Kierownik Centrum przyjmuje osobę skierowaną do Centrum po podpisaniu z nią </a:t>
            </a:r>
            <a:r>
              <a:rPr lang="pl-PL" sz="2000" b="1" dirty="0"/>
              <a:t>indywidualnego programu zatrudnienia socjalnego</a:t>
            </a:r>
            <a:r>
              <a:rPr lang="pl-PL" sz="2000" dirty="0" smtClean="0"/>
              <a:t>, w </a:t>
            </a:r>
            <a:r>
              <a:rPr lang="pl-PL" sz="2000" dirty="0"/>
              <a:t>uzgodnieniu z kierownikiem ośrodka pomocy społecznej właściwego dla miejsca zamieszkania lub pobytu tej osoby.</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34</a:t>
            </a:fld>
            <a:endParaRPr lang="pl-PL" altLang="pl-PL"/>
          </a:p>
        </p:txBody>
      </p:sp>
    </p:spTree>
    <p:extLst>
      <p:ext uri="{BB962C8B-B14F-4D97-AF65-F5344CB8AC3E}">
        <p14:creationId xmlns="" xmlns:p14="http://schemas.microsoft.com/office/powerpoint/2010/main" val="757629890"/>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Kluby Integracji Społecznej (KIS)</a:t>
            </a:r>
          </a:p>
        </p:txBody>
      </p:sp>
      <p:sp>
        <p:nvSpPr>
          <p:cNvPr id="3" name="Symbol zastępczy zawartości 2"/>
          <p:cNvSpPr>
            <a:spLocks noGrp="1"/>
          </p:cNvSpPr>
          <p:nvPr>
            <p:ph idx="1"/>
          </p:nvPr>
        </p:nvSpPr>
        <p:spPr>
          <a:xfrm>
            <a:off x="457200" y="1600200"/>
            <a:ext cx="8229600" cy="5069160"/>
          </a:xfrm>
        </p:spPr>
        <p:txBody>
          <a:bodyPr/>
          <a:lstStyle/>
          <a:p>
            <a:pPr marL="363538" lvl="0" indent="-363538" algn="just">
              <a:buFont typeface="Wingdings" pitchFamily="2" charset="2"/>
              <a:buChar char="§"/>
            </a:pPr>
            <a:r>
              <a:rPr lang="pl-PL" sz="2000" b="1" dirty="0" smtClean="0">
                <a:solidFill>
                  <a:srgbClr val="FF0000"/>
                </a:solidFill>
              </a:rPr>
              <a:t> Kluby Integracji Społecznej (KIS)</a:t>
            </a:r>
            <a:r>
              <a:rPr lang="pl-PL" sz="2000" dirty="0" smtClean="0"/>
              <a:t>,</a:t>
            </a:r>
            <a:r>
              <a:rPr lang="pl-PL" sz="2000" dirty="0" smtClean="0">
                <a:solidFill>
                  <a:srgbClr val="FF0000"/>
                </a:solidFill>
              </a:rPr>
              <a:t> </a:t>
            </a:r>
            <a:r>
              <a:rPr lang="pl-PL" sz="2000" dirty="0" smtClean="0"/>
              <a:t>o których mowa w ustawie z dnia 13 czerwca 2003 r. o zatrudnieniu socjalnym (Dz. U. z 2011 r. poz. 225, z późn. zm. – </a:t>
            </a:r>
            <a:r>
              <a:rPr lang="pl-PL" sz="2000" b="1" dirty="0" smtClean="0"/>
              <a:t>Rozdz. 7</a:t>
            </a:r>
            <a:r>
              <a:rPr lang="pl-PL" sz="2000" dirty="0" smtClean="0"/>
              <a:t>):</a:t>
            </a:r>
          </a:p>
          <a:p>
            <a:pPr>
              <a:buNone/>
            </a:pPr>
            <a:endParaRPr lang="pl-PL" sz="2000" dirty="0" smtClean="0"/>
          </a:p>
          <a:p>
            <a:pPr marL="0" indent="0" algn="just">
              <a:buNone/>
            </a:pPr>
            <a:r>
              <a:rPr lang="pl-PL" sz="2000" b="1" dirty="0" smtClean="0"/>
              <a:t>Art. 18.</a:t>
            </a:r>
            <a:r>
              <a:rPr lang="pl-PL" sz="2000" dirty="0" smtClean="0"/>
              <a:t> 1.  </a:t>
            </a:r>
            <a:r>
              <a:rPr lang="pl-PL" sz="2000" u="sng" dirty="0" smtClean="0"/>
              <a:t>Gmina, organizacja pozarządowa oraz podmioty, o których mowa w art. 3 ust. 2 pkt 3</a:t>
            </a:r>
            <a:r>
              <a:rPr lang="pl-PL" sz="2000" dirty="0" smtClean="0"/>
              <a:t>, prowadzące reintegrację zawodową i społeczną dla osób, o których mowa w art. 1, mogą prowadzić klub integracji społecznej. Klub integracji społecznej prowadzony jest po dokonaniu wpisu w rejestrze, o którym mowa w art. 18a.</a:t>
            </a:r>
          </a:p>
          <a:p>
            <a:pPr marL="0" indent="0" algn="just">
              <a:buNone/>
            </a:pPr>
            <a:r>
              <a:rPr lang="pl-PL" sz="2000" dirty="0"/>
              <a:t>(</a:t>
            </a:r>
            <a:r>
              <a:rPr lang="pl-PL" sz="2000" b="1" dirty="0" smtClean="0"/>
              <a:t>Art. 18a. </a:t>
            </a:r>
            <a:r>
              <a:rPr lang="pl-PL" sz="2000" dirty="0" smtClean="0"/>
              <a:t> 1. Wojewoda prowadzi rejestr klubów integracji społecznej.</a:t>
            </a:r>
          </a:p>
          <a:p>
            <a:pPr marL="0" indent="0" algn="just">
              <a:buNone/>
            </a:pPr>
            <a:r>
              <a:rPr lang="pl-PL" sz="2000" dirty="0" smtClean="0"/>
              <a:t>2.  Wpisu w rejestrze dokonuje wojewoda właściwy ze względu na miejsce funkcjonowania klubu integracji społecznej, na podstawie zgłoszenia podmiotu, o którym mowa w art. 18 ust. 1, w terminie 30 dni od daty zgłoszenia).</a:t>
            </a:r>
          </a:p>
          <a:p>
            <a:pPr marL="0" indent="0">
              <a:buNone/>
            </a:pPr>
            <a:endParaRPr lang="pl-PL" sz="2000" dirty="0" smtClean="0"/>
          </a:p>
          <a:p>
            <a:pPr>
              <a:buNone/>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35</a:t>
            </a:fld>
            <a:endParaRPr lang="pl-PL" altLang="pl-PL"/>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Kluby Integracji Społecznej (KIS)</a:t>
            </a:r>
            <a:endParaRPr lang="pl-PL" dirty="0"/>
          </a:p>
        </p:txBody>
      </p:sp>
      <p:sp>
        <p:nvSpPr>
          <p:cNvPr id="3" name="Symbol zastępczy zawartości 2"/>
          <p:cNvSpPr>
            <a:spLocks noGrp="1"/>
          </p:cNvSpPr>
          <p:nvPr>
            <p:ph idx="1"/>
          </p:nvPr>
        </p:nvSpPr>
        <p:spPr/>
        <p:txBody>
          <a:bodyPr/>
          <a:lstStyle/>
          <a:p>
            <a:pPr lvl="0">
              <a:buNone/>
            </a:pPr>
            <a:r>
              <a:rPr lang="pl-PL" sz="2000" dirty="0" smtClean="0">
                <a:solidFill>
                  <a:prstClr val="black"/>
                </a:solidFill>
              </a:rPr>
              <a:t>2. W klubach integracji społecznej można organizować w szczególności:</a:t>
            </a:r>
          </a:p>
          <a:p>
            <a:pPr lvl="0" algn="just">
              <a:buNone/>
            </a:pPr>
            <a:r>
              <a:rPr lang="pl-PL" sz="2000" dirty="0" smtClean="0">
                <a:solidFill>
                  <a:prstClr val="black"/>
                </a:solidFill>
              </a:rPr>
              <a:t>1)	 działania mające na celu pomoc w znalezieniu pracy na czas określony, w pełnym lub niepełnym wymiarze czasu pracy u pracodawców, wykonywania usług na podstawie umów cywilnoprawnych oraz przygotowanie do podjęcia zatrudnienia lub podjęcia działalności w formie spółdzielni socjalnej;</a:t>
            </a:r>
          </a:p>
          <a:p>
            <a:pPr lvl="0" algn="just">
              <a:buNone/>
            </a:pPr>
            <a:r>
              <a:rPr lang="pl-PL" sz="2000" dirty="0" smtClean="0">
                <a:solidFill>
                  <a:prstClr val="black"/>
                </a:solidFill>
              </a:rPr>
              <a:t>2)	prace społecznie użyteczne;</a:t>
            </a:r>
          </a:p>
          <a:p>
            <a:pPr lvl="0" algn="just">
              <a:buNone/>
            </a:pPr>
            <a:r>
              <a:rPr lang="pl-PL" sz="2000" dirty="0" smtClean="0">
                <a:solidFill>
                  <a:prstClr val="black"/>
                </a:solidFill>
              </a:rPr>
              <a:t>3)	roboty publiczne;</a:t>
            </a:r>
          </a:p>
          <a:p>
            <a:pPr lvl="0" algn="just">
              <a:buNone/>
            </a:pPr>
            <a:r>
              <a:rPr lang="pl-PL" sz="2000" dirty="0" smtClean="0">
                <a:solidFill>
                  <a:prstClr val="black"/>
                </a:solidFill>
              </a:rPr>
              <a:t>4)	poradnictwo prawne;</a:t>
            </a:r>
          </a:p>
          <a:p>
            <a:pPr lvl="0" algn="just">
              <a:buNone/>
            </a:pPr>
            <a:r>
              <a:rPr lang="pl-PL" sz="2000" dirty="0" smtClean="0">
                <a:solidFill>
                  <a:prstClr val="black"/>
                </a:solidFill>
              </a:rPr>
              <a:t>5)	działalność samopomocową w zakresie zatrudnienia, spraw mieszkaniowych i socjalnych;</a:t>
            </a:r>
          </a:p>
          <a:p>
            <a:pPr lvl="0" algn="just">
              <a:buNone/>
            </a:pPr>
            <a:r>
              <a:rPr lang="pl-PL" sz="2000" dirty="0" smtClean="0">
                <a:solidFill>
                  <a:prstClr val="black"/>
                </a:solidFill>
              </a:rPr>
              <a:t>6)	 staże, o których mowa w przepisach o promocji zatrudnienia i instytucjach rynku pracy.</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36</a:t>
            </a:fld>
            <a:endParaRPr lang="pl-PL" altLang="pl-PL"/>
          </a:p>
        </p:txBody>
      </p:sp>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71600"/>
          </a:xfrm>
        </p:spPr>
        <p:txBody>
          <a:bodyPr/>
          <a:lstStyle/>
          <a:p>
            <a:r>
              <a:rPr lang="pl-PL" sz="3200" b="1" dirty="0" smtClean="0">
                <a:solidFill>
                  <a:prstClr val="black"/>
                </a:solidFill>
              </a:rPr>
              <a:t>Centra Integracji </a:t>
            </a:r>
            <a:r>
              <a:rPr lang="pl-PL" sz="3200" b="1" dirty="0">
                <a:solidFill>
                  <a:prstClr val="black"/>
                </a:solidFill>
              </a:rPr>
              <a:t>Społecznej (KIS</a:t>
            </a:r>
            <a:r>
              <a:rPr lang="pl-PL" sz="3200" b="1" dirty="0" smtClean="0">
                <a:solidFill>
                  <a:prstClr val="black"/>
                </a:solidFill>
              </a:rPr>
              <a:t>)</a:t>
            </a:r>
            <a:br>
              <a:rPr lang="pl-PL" sz="3200" b="1" dirty="0" smtClean="0">
                <a:solidFill>
                  <a:prstClr val="black"/>
                </a:solidFill>
              </a:rPr>
            </a:br>
            <a:r>
              <a:rPr lang="pl-PL" sz="3200" b="1" dirty="0"/>
              <a:t>Kluby Integracji Społecznej (KIS)</a:t>
            </a:r>
            <a:endParaRPr lang="pl-PL" sz="3200" dirty="0"/>
          </a:p>
        </p:txBody>
      </p:sp>
      <p:sp>
        <p:nvSpPr>
          <p:cNvPr id="3" name="Symbol zastępczy zawartości 2"/>
          <p:cNvSpPr>
            <a:spLocks noGrp="1"/>
          </p:cNvSpPr>
          <p:nvPr>
            <p:ph idx="1"/>
          </p:nvPr>
        </p:nvSpPr>
        <p:spPr/>
        <p:txBody>
          <a:bodyPr/>
          <a:lstStyle/>
          <a:p>
            <a:pPr marL="0" indent="0">
              <a:buNone/>
            </a:pPr>
            <a:endParaRPr lang="pl-PL" sz="2000" dirty="0" smtClean="0"/>
          </a:p>
          <a:p>
            <a:pPr marL="0" indent="0">
              <a:buNone/>
            </a:pPr>
            <a:r>
              <a:rPr lang="pl-PL" sz="2000" b="1" dirty="0" smtClean="0"/>
              <a:t>Art. 9a</a:t>
            </a:r>
            <a:r>
              <a:rPr lang="pl-PL" sz="2000" dirty="0" smtClean="0"/>
              <a:t>. 1</a:t>
            </a:r>
          </a:p>
          <a:p>
            <a:pPr marL="0" indent="0">
              <a:buNone/>
            </a:pPr>
            <a:r>
              <a:rPr lang="pl-PL" sz="2000" b="1" dirty="0" smtClean="0"/>
              <a:t>Art. 18. </a:t>
            </a:r>
            <a:r>
              <a:rPr lang="pl-PL" sz="2000" dirty="0" smtClean="0"/>
              <a:t>7</a:t>
            </a:r>
            <a:endParaRPr lang="pl-PL" sz="2000" dirty="0"/>
          </a:p>
          <a:p>
            <a:pPr marL="0" indent="0" algn="just">
              <a:buNone/>
            </a:pPr>
            <a:r>
              <a:rPr lang="pl-PL" sz="2000" dirty="0" smtClean="0"/>
              <a:t>Centrum Integracji Społecznej/Klub </a:t>
            </a:r>
            <a:r>
              <a:rPr lang="pl-PL" sz="2000" dirty="0"/>
              <a:t>integracji </a:t>
            </a:r>
            <a:r>
              <a:rPr lang="pl-PL" sz="2000" dirty="0" smtClean="0"/>
              <a:t>Społecznej </a:t>
            </a:r>
            <a:r>
              <a:rPr lang="pl-PL" sz="2000" dirty="0"/>
              <a:t>może realizować działania w zakresie integracji społecznej bezrobotnych służące kształtowaniu aktywnej postawy w życiu społecznym i zawodowym, o których mowa w art. 62a ust. 5 ustawy z dnia 20 kwietnia 2004 r. o promocji zatrudnienia i instytucjach rynku </a:t>
            </a:r>
            <a:r>
              <a:rPr lang="pl-PL" sz="2000" dirty="0" smtClean="0"/>
              <a:t>pracy.</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37</a:t>
            </a:fld>
            <a:endParaRPr lang="pl-PL" altLang="pl-PL"/>
          </a:p>
        </p:txBody>
      </p:sp>
    </p:spTree>
    <p:extLst>
      <p:ext uri="{BB962C8B-B14F-4D97-AF65-F5344CB8AC3E}">
        <p14:creationId xmlns="" xmlns:p14="http://schemas.microsoft.com/office/powerpoint/2010/main" val="1718838661"/>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ea typeface="+mn-ea"/>
                <a:cs typeface="+mn-cs"/>
              </a:rPr>
              <a:t>Zakłady Aktywności Zawodowej (ZAZ)</a:t>
            </a:r>
            <a:endParaRPr lang="pl-PL" sz="3200" dirty="0"/>
          </a:p>
        </p:txBody>
      </p:sp>
      <p:sp>
        <p:nvSpPr>
          <p:cNvPr id="3" name="Symbol zastępczy zawartości 2"/>
          <p:cNvSpPr>
            <a:spLocks noGrp="1"/>
          </p:cNvSpPr>
          <p:nvPr>
            <p:ph idx="1"/>
          </p:nvPr>
        </p:nvSpPr>
        <p:spPr>
          <a:xfrm>
            <a:off x="467544" y="1052736"/>
            <a:ext cx="8229600" cy="5616624"/>
          </a:xfrm>
        </p:spPr>
        <p:txBody>
          <a:bodyPr/>
          <a:lstStyle/>
          <a:p>
            <a:pPr marL="0" indent="268288" algn="just">
              <a:spcAft>
                <a:spcPts val="600"/>
              </a:spcAft>
              <a:buFont typeface="Wingdings" pitchFamily="2" charset="2"/>
              <a:buChar char="§"/>
            </a:pPr>
            <a:r>
              <a:rPr lang="pl-PL" sz="2000" b="1" dirty="0" smtClean="0">
                <a:solidFill>
                  <a:srgbClr val="FF0000"/>
                </a:solidFill>
              </a:rPr>
              <a:t> Zakłady Aktywności Zawodowej (ZAZ)</a:t>
            </a:r>
            <a:r>
              <a:rPr lang="pl-PL" sz="2000" dirty="0" smtClean="0"/>
              <a:t>,</a:t>
            </a:r>
            <a:r>
              <a:rPr lang="pl-PL" sz="2000" dirty="0" smtClean="0">
                <a:solidFill>
                  <a:srgbClr val="FF0000"/>
                </a:solidFill>
              </a:rPr>
              <a:t> </a:t>
            </a:r>
            <a:r>
              <a:rPr lang="pl-PL" sz="2000" dirty="0" smtClean="0"/>
              <a:t>o których mowa w ustawie z dnia 27 sierpnia 1997 r. o rehabilitacji zawodowej i społecznej oraz zatrudnianiu osób niepełnosprawnych (Dz. U. z 2011 r. Nr 127, poz. 721, z późn. zm.):</a:t>
            </a:r>
          </a:p>
          <a:p>
            <a:pPr marL="0" indent="0" algn="just">
              <a:spcBef>
                <a:spcPts val="0"/>
              </a:spcBef>
              <a:buNone/>
            </a:pPr>
            <a:endParaRPr lang="pl-PL" sz="2000" b="1" dirty="0" smtClean="0"/>
          </a:p>
          <a:p>
            <a:pPr marL="0" indent="0" algn="just">
              <a:spcBef>
                <a:spcPts val="0"/>
              </a:spcBef>
              <a:buNone/>
            </a:pPr>
            <a:r>
              <a:rPr lang="pl-PL" sz="2000" b="1" dirty="0" smtClean="0"/>
              <a:t>Art. 29.</a:t>
            </a:r>
            <a:r>
              <a:rPr lang="pl-PL" sz="2000" dirty="0" smtClean="0"/>
              <a:t> 1. </a:t>
            </a:r>
            <a:r>
              <a:rPr lang="pl-PL" sz="2000" u="sng" dirty="0" smtClean="0"/>
              <a:t>Gmina, powiat oraz fundacja, stowarzyszenie lub inna organizacja społeczna</a:t>
            </a:r>
            <a:r>
              <a:rPr lang="pl-PL" sz="2000" dirty="0" smtClean="0"/>
              <a:t>, której statutowym zadaniem jest rehabilitacja zawodowa i społeczna osób niepełnosprawnych, może utworzyć wyodrębnioną organizacyjnie i finansowo jednostkę i uzyskać dla tej jednostki status zakładu aktywności zawodowej, jeżeli:</a:t>
            </a:r>
          </a:p>
          <a:p>
            <a:pPr marL="0" indent="0" algn="just">
              <a:spcBef>
                <a:spcPts val="0"/>
              </a:spcBef>
              <a:buNone/>
            </a:pPr>
            <a:r>
              <a:rPr lang="pl-PL" sz="2000" dirty="0" smtClean="0"/>
              <a:t>1) co najmniej 70% ogółu osób zatrudnionych w tej jednostce stanowią osoby niepełnosprawne, w szczególności skierowane do pracy przez powiatowe urzędy pracy:</a:t>
            </a:r>
          </a:p>
          <a:p>
            <a:pPr marL="0" indent="0" algn="just">
              <a:spcBef>
                <a:spcPts val="0"/>
              </a:spcBef>
              <a:buFont typeface="+mj-lt"/>
              <a:buAutoNum type="alphaLcParenR"/>
              <a:tabLst>
                <a:tab pos="174625" algn="l"/>
              </a:tabLst>
            </a:pPr>
            <a:r>
              <a:rPr lang="pl-PL" sz="2000" dirty="0" smtClean="0"/>
              <a:t> zaliczone do znacznego stopnia niepełnosprawności,</a:t>
            </a:r>
          </a:p>
          <a:p>
            <a:pPr marL="0" indent="0" algn="just">
              <a:spcBef>
                <a:spcPts val="0"/>
              </a:spcBef>
              <a:buFont typeface="+mj-lt"/>
              <a:buAutoNum type="alphaLcParenR"/>
              <a:tabLst>
                <a:tab pos="174625" algn="l"/>
              </a:tabLst>
            </a:pPr>
            <a:r>
              <a:rPr lang="pl-PL" sz="2000" dirty="0" smtClean="0"/>
              <a:t> zaliczone do umiarkowanego stopnia niepełnosprawności, u których stwierdzono autyzm, upośledzenie umysłowe lub chorobę psychiczną, w tym osób, w stosunku do których rada programowa, o której mowa w art. 10a ust. 4, zajęła stanowisko uzasadniające podjęcie zatrudnienia i kontynuowanie rehabilitacji zawodowej w warunkach pracy chronionej;</a:t>
            </a:r>
          </a:p>
          <a:p>
            <a:pPr marL="0" indent="0">
              <a:buNone/>
            </a:pPr>
            <a:endParaRPr lang="pl-PL" sz="2000" dirty="0" smtClean="0"/>
          </a:p>
          <a:p>
            <a:pPr>
              <a:buNone/>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38</a:t>
            </a:fld>
            <a:endParaRPr lang="pl-PL" altLang="pl-PL"/>
          </a:p>
        </p:txBody>
      </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Zakłady Aktywności Zawodowej (ZAZ)</a:t>
            </a:r>
            <a:endParaRPr lang="pl-PL" dirty="0"/>
          </a:p>
        </p:txBody>
      </p:sp>
      <p:sp>
        <p:nvSpPr>
          <p:cNvPr id="3" name="Symbol zastępczy zawartości 2"/>
          <p:cNvSpPr>
            <a:spLocks noGrp="1"/>
          </p:cNvSpPr>
          <p:nvPr>
            <p:ph idx="1"/>
          </p:nvPr>
        </p:nvSpPr>
        <p:spPr>
          <a:xfrm>
            <a:off x="457200" y="1052736"/>
            <a:ext cx="8229600" cy="5616624"/>
          </a:xfrm>
        </p:spPr>
        <p:txBody>
          <a:bodyPr/>
          <a:lstStyle/>
          <a:p>
            <a:pPr marL="457200" lvl="0" indent="-457200" algn="just">
              <a:buFont typeface="+mj-lt"/>
              <a:buAutoNum type="arabicParenR" startAt="2"/>
            </a:pPr>
            <a:r>
              <a:rPr lang="pl-PL" sz="2000" dirty="0" smtClean="0">
                <a:solidFill>
                  <a:prstClr val="black"/>
                </a:solidFill>
              </a:rPr>
              <a:t>spełnia warunki, o których mowa w art. 28 ust. 1 pkt 2 i 3;</a:t>
            </a:r>
          </a:p>
          <a:p>
            <a:pPr marL="457200" lvl="0" indent="-457200" algn="just">
              <a:buFont typeface="+mj-lt"/>
              <a:buAutoNum type="arabicParenR" startAt="2"/>
            </a:pPr>
            <a:r>
              <a:rPr lang="pl-PL" sz="2000" dirty="0" smtClean="0">
                <a:solidFill>
                  <a:prstClr val="black"/>
                </a:solidFill>
              </a:rPr>
              <a:t>przeznacza uzyskane dochody na zakładowy fundusz aktywności;</a:t>
            </a:r>
          </a:p>
          <a:p>
            <a:pPr marL="457200" lvl="0" indent="-457200" algn="just">
              <a:buFont typeface="+mj-lt"/>
              <a:buAutoNum type="arabicParenR" startAt="2"/>
            </a:pPr>
            <a:r>
              <a:rPr lang="pl-PL" sz="2000" dirty="0" smtClean="0">
                <a:solidFill>
                  <a:prstClr val="black"/>
                </a:solidFill>
              </a:rPr>
              <a:t>uzyska pozytywną opinię starosty o potrzebie utworzenia zakładu aktywności zawodowej, z wyjątkiem przypadku, gdy organizatorem jest powiat.</a:t>
            </a:r>
          </a:p>
          <a:p>
            <a:pPr marL="0" indent="0" algn="just">
              <a:buNone/>
            </a:pPr>
            <a:r>
              <a:rPr lang="pl-PL" sz="2000" dirty="0" smtClean="0"/>
              <a:t>4. Minister właściwy do spraw zabezpieczenia społecznego określi, w drodze rozporządzenia:</a:t>
            </a:r>
          </a:p>
          <a:p>
            <a:pPr marL="457200" indent="-457200" algn="just">
              <a:buFont typeface="+mj-lt"/>
              <a:buAutoNum type="arabicParenR"/>
            </a:pPr>
            <a:r>
              <a:rPr lang="pl-PL" sz="2000" dirty="0" smtClean="0"/>
              <a:t>szczegółowy sposób, tryb i warunki tworzenia, finansowania i działania zakładów aktywności zawodowej,</a:t>
            </a:r>
          </a:p>
          <a:p>
            <a:pPr marL="457200" indent="-457200" algn="just">
              <a:buFont typeface="+mj-lt"/>
              <a:buAutoNum type="arabicParenR"/>
            </a:pPr>
            <a:r>
              <a:rPr lang="pl-PL" sz="2000" dirty="0" smtClean="0"/>
              <a:t>czas pracy i rehabilitacji osób zaliczonych do znacznego lub umiarkowanego stopnia niepełnosprawności,</a:t>
            </a:r>
          </a:p>
          <a:p>
            <a:pPr marL="457200" indent="-457200" algn="just">
              <a:buFont typeface="+mj-lt"/>
              <a:buAutoNum type="arabicParenR"/>
            </a:pPr>
            <a:r>
              <a:rPr lang="pl-PL" sz="2000" dirty="0" smtClean="0"/>
              <a:t>sposób tworzenia i wykorzystywania zakładowego funduszu aktywności – mając na względzie jednolite zasady funkcjonowania zakładów aktywności zawodowej.</a:t>
            </a:r>
          </a:p>
          <a:p>
            <a:pPr marL="457200" lvl="0" indent="-457200" algn="ctr">
              <a:buNone/>
            </a:pPr>
            <a:r>
              <a:rPr lang="pl-PL" sz="2000" b="1" dirty="0" smtClean="0">
                <a:solidFill>
                  <a:srgbClr val="FF0000"/>
                </a:solidFill>
              </a:rPr>
              <a:t>Rozporządzenie Ministra Pracy i Polityki Społecznej </a:t>
            </a:r>
            <a:r>
              <a:rPr lang="pl-PL" sz="2000" dirty="0" smtClean="0">
                <a:solidFill>
                  <a:srgbClr val="FF0000"/>
                </a:solidFill>
              </a:rPr>
              <a:t>z dnia 17 lipca 2012 r.</a:t>
            </a:r>
          </a:p>
          <a:p>
            <a:pPr marL="457200" lvl="0" indent="-457200" algn="ctr">
              <a:buNone/>
            </a:pPr>
            <a:r>
              <a:rPr lang="pl-PL" sz="2000" b="1" dirty="0" smtClean="0">
                <a:solidFill>
                  <a:srgbClr val="FF0000"/>
                </a:solidFill>
              </a:rPr>
              <a:t>w sprawie zakładów aktywności zawodowej (Dz. U. poz. 850)</a:t>
            </a:r>
          </a:p>
          <a:p>
            <a:pPr marL="457200" lvl="0" indent="-457200" algn="just">
              <a:buFont typeface="+mj-lt"/>
              <a:buAutoNum type="arabicParenR" startAt="2"/>
            </a:pPr>
            <a:endParaRPr lang="pl-PL" sz="2000" dirty="0" smtClean="0">
              <a:solidFill>
                <a:prstClr val="black"/>
              </a:solidFill>
            </a:endParaRPr>
          </a:p>
          <a:p>
            <a:pPr marL="0" lvl="0" indent="0" algn="just">
              <a:buFont typeface="Wingdings" pitchFamily="2" charset="2"/>
              <a:buChar char="§"/>
            </a:pPr>
            <a:endParaRPr lang="pl-PL" sz="2000" dirty="0" smtClean="0">
              <a:solidFill>
                <a:prstClr val="black"/>
              </a:solidFill>
            </a:endParaRPr>
          </a:p>
          <a:p>
            <a:pPr marL="0" lvl="0" indent="0" algn="just">
              <a:buNone/>
            </a:pPr>
            <a:endParaRPr lang="pl-PL" sz="2000" dirty="0" smtClean="0">
              <a:solidFill>
                <a:prstClr val="black"/>
              </a:solidFill>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39</a:t>
            </a:fld>
            <a:endParaRPr lang="pl-PL" altLang="pl-PL" dirty="0"/>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spcBef>
                <a:spcPts val="600"/>
              </a:spcBef>
              <a:spcAft>
                <a:spcPts val="600"/>
              </a:spcAft>
              <a:buNone/>
            </a:pPr>
            <a:r>
              <a:rPr lang="pl-PL" sz="1600" kern="150" dirty="0" smtClean="0">
                <a:solidFill>
                  <a:srgbClr val="000000"/>
                </a:solidFill>
                <a:ea typeface="SimSun"/>
                <a:cs typeface="Calibri"/>
              </a:rPr>
              <a:t>	</a:t>
            </a:r>
            <a:r>
              <a:rPr lang="pl-PL" sz="2000" kern="150" dirty="0" smtClean="0">
                <a:solidFill>
                  <a:srgbClr val="000000"/>
                </a:solidFill>
                <a:ea typeface="SimSun"/>
                <a:cs typeface="Calibri"/>
              </a:rPr>
              <a:t>Nabór na projekty realizowane na terenie </a:t>
            </a:r>
            <a:r>
              <a:rPr lang="pl-PL" sz="2000" u="sng" kern="150" dirty="0" smtClean="0">
                <a:solidFill>
                  <a:srgbClr val="000000"/>
                </a:solidFill>
                <a:ea typeface="SimSun"/>
                <a:cs typeface="Calibri"/>
              </a:rPr>
              <a:t>danego</a:t>
            </a:r>
            <a:r>
              <a:rPr lang="pl-PL" sz="2000" kern="150" dirty="0" smtClean="0">
                <a:solidFill>
                  <a:srgbClr val="000000"/>
                </a:solidFill>
                <a:ea typeface="SimSun"/>
                <a:cs typeface="Calibri"/>
              </a:rPr>
              <a:t> </a:t>
            </a:r>
            <a:r>
              <a:rPr lang="pl-PL" sz="2000" u="sng" kern="150" dirty="0" smtClean="0">
                <a:solidFill>
                  <a:srgbClr val="000000"/>
                </a:solidFill>
                <a:ea typeface="SimSun"/>
                <a:cs typeface="Calibri"/>
              </a:rPr>
              <a:t>Obszaru Strategicznej Interwencji</a:t>
            </a:r>
            <a:r>
              <a:rPr lang="pl-PL" sz="2000" kern="150" dirty="0" smtClean="0">
                <a:solidFill>
                  <a:srgbClr val="000000"/>
                </a:solidFill>
                <a:ea typeface="SimSun"/>
                <a:cs typeface="Calibri"/>
              </a:rPr>
              <a:t>:</a:t>
            </a:r>
          </a:p>
          <a:p>
            <a:pPr algn="just">
              <a:spcBef>
                <a:spcPts val="600"/>
              </a:spcBef>
              <a:spcAft>
                <a:spcPts val="600"/>
              </a:spcAft>
              <a:buNone/>
            </a:pPr>
            <a:endParaRPr lang="pl-PL" sz="2000" kern="150" dirty="0" smtClean="0">
              <a:solidFill>
                <a:srgbClr val="000000"/>
              </a:solidFill>
              <a:ea typeface="SimSun"/>
              <a:cs typeface="Calibri"/>
            </a:endParaRPr>
          </a:p>
          <a:p>
            <a:pPr lvl="0" algn="just">
              <a:spcAft>
                <a:spcPts val="0"/>
              </a:spcAft>
              <a:buFont typeface="Wingdings"/>
              <a:buChar char=""/>
            </a:pPr>
            <a:r>
              <a:rPr lang="pl-PL" sz="2000" kern="150" dirty="0" smtClean="0">
                <a:ea typeface="SimSun"/>
                <a:cs typeface="Tahoma"/>
              </a:rPr>
              <a:t>Zachodniego Obszaru Interwencji</a:t>
            </a:r>
            <a:r>
              <a:rPr lang="pl-PL" sz="2000" kern="150" dirty="0" smtClean="0">
                <a:solidFill>
                  <a:srgbClr val="000000"/>
                </a:solidFill>
                <a:ea typeface="SimSun"/>
                <a:cs typeface="Calibri"/>
              </a:rPr>
              <a:t> (ZOI);</a:t>
            </a:r>
            <a:endParaRPr lang="pl-PL" sz="2000" kern="150" dirty="0" smtClean="0">
              <a:ea typeface="SimSun"/>
              <a:cs typeface="Tahoma"/>
            </a:endParaRPr>
          </a:p>
          <a:p>
            <a:pPr lvl="0" algn="just">
              <a:lnSpc>
                <a:spcPts val="1600"/>
              </a:lnSpc>
              <a:spcBef>
                <a:spcPts val="1000"/>
              </a:spcBef>
              <a:spcAft>
                <a:spcPts val="0"/>
              </a:spcAft>
              <a:buFont typeface="Wingdings"/>
              <a:buChar char=""/>
            </a:pPr>
            <a:r>
              <a:rPr lang="pl-PL" sz="2000" kern="150" dirty="0" smtClean="0">
                <a:ea typeface="Times New Roman"/>
                <a:cs typeface="Times New Roman"/>
              </a:rPr>
              <a:t>Legnicko-Głogowskiego Obszaru Interwencji (</a:t>
            </a:r>
            <a:r>
              <a:rPr lang="pl-PL" sz="2000" kern="150" dirty="0" smtClean="0">
                <a:solidFill>
                  <a:srgbClr val="000000"/>
                </a:solidFill>
                <a:ea typeface="Times New Roman"/>
                <a:cs typeface="Calibri"/>
              </a:rPr>
              <a:t>LGOI)</a:t>
            </a:r>
            <a:r>
              <a:rPr lang="pl-PL" sz="2000" b="1" kern="150" dirty="0" smtClean="0">
                <a:solidFill>
                  <a:srgbClr val="000000"/>
                </a:solidFill>
                <a:ea typeface="Times New Roman"/>
                <a:cs typeface="Calibri"/>
              </a:rPr>
              <a:t>;</a:t>
            </a:r>
            <a:endParaRPr lang="pl-PL" sz="2000" kern="150" dirty="0" smtClean="0">
              <a:ea typeface="Times New Roman"/>
              <a:cs typeface="Times New Roman"/>
            </a:endParaRPr>
          </a:p>
          <a:p>
            <a:pPr lvl="0" algn="just">
              <a:lnSpc>
                <a:spcPts val="1600"/>
              </a:lnSpc>
              <a:spcBef>
                <a:spcPts val="1000"/>
              </a:spcBef>
              <a:spcAft>
                <a:spcPts val="0"/>
              </a:spcAft>
              <a:buFont typeface="Wingdings"/>
              <a:buChar char=""/>
            </a:pPr>
            <a:r>
              <a:rPr lang="pl-PL" sz="2000" kern="150" dirty="0" smtClean="0">
                <a:ea typeface="Times New Roman"/>
                <a:cs typeface="Times New Roman"/>
              </a:rPr>
              <a:t>Obszaru Interwencji Doliny Baryczy (</a:t>
            </a:r>
            <a:r>
              <a:rPr lang="pl-PL" sz="2000" kern="150" dirty="0" smtClean="0">
                <a:solidFill>
                  <a:srgbClr val="000000"/>
                </a:solidFill>
                <a:ea typeface="Times New Roman"/>
                <a:cs typeface="Calibri"/>
              </a:rPr>
              <a:t>OIDB);</a:t>
            </a:r>
            <a:endParaRPr lang="pl-PL" sz="2000" kern="150" dirty="0" smtClean="0">
              <a:ea typeface="Times New Roman"/>
              <a:cs typeface="Times New Roman"/>
            </a:endParaRPr>
          </a:p>
          <a:p>
            <a:pPr lvl="0" algn="just">
              <a:lnSpc>
                <a:spcPts val="1600"/>
              </a:lnSpc>
              <a:spcBef>
                <a:spcPts val="1000"/>
              </a:spcBef>
              <a:spcAft>
                <a:spcPts val="0"/>
              </a:spcAft>
              <a:buFont typeface="Wingdings"/>
              <a:buChar char=""/>
            </a:pPr>
            <a:r>
              <a:rPr lang="pl-PL" sz="2000" kern="150" dirty="0" smtClean="0">
                <a:ea typeface="Times New Roman"/>
                <a:cs typeface="Times New Roman"/>
              </a:rPr>
              <a:t>Obszaru Interwencji Równiny Wrocławskiej (</a:t>
            </a:r>
            <a:r>
              <a:rPr lang="pl-PL" sz="2000" kern="150" dirty="0" smtClean="0">
                <a:solidFill>
                  <a:srgbClr val="000000"/>
                </a:solidFill>
                <a:ea typeface="Times New Roman"/>
                <a:cs typeface="Calibri"/>
              </a:rPr>
              <a:t>OIRW);</a:t>
            </a:r>
            <a:endParaRPr lang="pl-PL" sz="2000" kern="150" dirty="0" smtClean="0">
              <a:ea typeface="Times New Roman"/>
              <a:cs typeface="Times New Roman"/>
            </a:endParaRPr>
          </a:p>
          <a:p>
            <a:pPr lvl="0" algn="just">
              <a:lnSpc>
                <a:spcPts val="1600"/>
              </a:lnSpc>
              <a:spcBef>
                <a:spcPts val="1000"/>
              </a:spcBef>
              <a:spcAft>
                <a:spcPts val="600"/>
              </a:spcAft>
              <a:buFont typeface="Wingdings"/>
              <a:buChar char=""/>
            </a:pPr>
            <a:r>
              <a:rPr lang="pl-PL" sz="2000" kern="150" dirty="0" smtClean="0">
                <a:ea typeface="Times New Roman"/>
                <a:cs typeface="Times New Roman"/>
              </a:rPr>
              <a:t>Obszaru Ziemia </a:t>
            </a:r>
            <a:r>
              <a:rPr lang="pl-PL" sz="2000" kern="150" dirty="0" err="1" smtClean="0">
                <a:ea typeface="Times New Roman"/>
                <a:cs typeface="Times New Roman"/>
              </a:rPr>
              <a:t>Dzierżoniowsko-Kłodzko-Ząbkowicka</a:t>
            </a:r>
            <a:r>
              <a:rPr lang="pl-PL" sz="2000" kern="150" dirty="0" smtClean="0">
                <a:ea typeface="Times New Roman"/>
                <a:cs typeface="Times New Roman"/>
              </a:rPr>
              <a:t> (ZKD).</a:t>
            </a:r>
          </a:p>
          <a:p>
            <a:pPr algn="just">
              <a:lnSpc>
                <a:spcPts val="1600"/>
              </a:lnSpc>
              <a:spcBef>
                <a:spcPts val="1000"/>
              </a:spcBef>
              <a:spcAft>
                <a:spcPts val="600"/>
              </a:spcAft>
              <a:buNone/>
            </a:pPr>
            <a:r>
              <a:rPr lang="pl-PL" sz="2000" kern="150" dirty="0" smtClean="0">
                <a:cs typeface="Times New Roman"/>
              </a:rPr>
              <a:t>	</a:t>
            </a:r>
          </a:p>
          <a:p>
            <a:pPr algn="just">
              <a:spcBef>
                <a:spcPts val="1000"/>
              </a:spcBef>
              <a:spcAft>
                <a:spcPts val="600"/>
              </a:spcAft>
              <a:buNone/>
            </a:pPr>
            <a:r>
              <a:rPr lang="pl-PL" sz="2000" b="1" kern="150" dirty="0" smtClean="0">
                <a:cs typeface="Times New Roman"/>
              </a:rPr>
              <a:t>	</a:t>
            </a:r>
            <a:r>
              <a:rPr lang="pl-PL" sz="2000" b="1" dirty="0" smtClean="0"/>
              <a:t>Wnioskodawca zobowiązany jest do wyboru jednego OSI (na obszarze którego realizowany jest w całości projekt). </a:t>
            </a:r>
          </a:p>
          <a:p>
            <a:pPr lvl="0" algn="just">
              <a:lnSpc>
                <a:spcPts val="1600"/>
              </a:lnSpc>
              <a:spcBef>
                <a:spcPts val="1000"/>
              </a:spcBef>
              <a:spcAft>
                <a:spcPts val="600"/>
              </a:spcAft>
              <a:buFont typeface="Wingdings"/>
              <a:buChar char=""/>
            </a:pPr>
            <a:endParaRPr lang="pl-PL" sz="1600" kern="150" dirty="0" smtClean="0">
              <a:latin typeface="Wingdings"/>
              <a:ea typeface="Times New Roman"/>
              <a:cs typeface="Times New Roman"/>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a:t>
            </a:fld>
            <a:endParaRPr lang="pl-PL" altLang="pl-PL"/>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Zakłady Aktywności Zawodowej (ZAZ)</a:t>
            </a:r>
            <a:endParaRPr lang="pl-PL" dirty="0"/>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endParaRPr lang="pl-PL" sz="2000" dirty="0"/>
          </a:p>
          <a:p>
            <a:pPr marL="0" indent="0" algn="just">
              <a:buNone/>
            </a:pPr>
            <a:endParaRPr lang="pl-PL" sz="2000" dirty="0" smtClean="0"/>
          </a:p>
          <a:p>
            <a:pPr marL="0" indent="0" algn="just">
              <a:buNone/>
            </a:pPr>
            <a:r>
              <a:rPr lang="pl-PL" sz="2000" b="1" dirty="0" smtClean="0"/>
              <a:t>Art</a:t>
            </a:r>
            <a:r>
              <a:rPr lang="pl-PL" sz="2000" b="1" dirty="0"/>
              <a:t>. 30. </a:t>
            </a:r>
            <a:r>
              <a:rPr lang="pl-PL" sz="2000" dirty="0"/>
              <a:t>1. Decyzję w sprawie przyznania statusu </a:t>
            </a:r>
            <a:r>
              <a:rPr lang="pl-PL" sz="2000" dirty="0" smtClean="0"/>
              <a:t>zakładu </a:t>
            </a:r>
            <a:r>
              <a:rPr lang="pl-PL" sz="2000" dirty="0"/>
              <a:t>aktywności zawodowej, potwierdzającą spełnianie warunków, o których mowa w art</a:t>
            </a:r>
            <a:r>
              <a:rPr lang="pl-PL" sz="2000" dirty="0" smtClean="0"/>
              <a:t>. </a:t>
            </a:r>
            <a:r>
              <a:rPr lang="pl-PL" sz="2000" dirty="0"/>
              <a:t>29, wydaje wojewoda.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40</a:t>
            </a:fld>
            <a:endParaRPr lang="pl-PL" altLang="pl-PL"/>
          </a:p>
        </p:txBody>
      </p:sp>
    </p:spTree>
    <p:extLst>
      <p:ext uri="{BB962C8B-B14F-4D97-AF65-F5344CB8AC3E}">
        <p14:creationId xmlns="" xmlns:p14="http://schemas.microsoft.com/office/powerpoint/2010/main" val="3046489487"/>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Zakłady Aktywności Zawodowej (ZAZ)</a:t>
            </a:r>
            <a:endParaRPr lang="pl-PL" dirty="0"/>
          </a:p>
        </p:txBody>
      </p:sp>
      <p:sp>
        <p:nvSpPr>
          <p:cNvPr id="3" name="Symbol zastępczy zawartości 2"/>
          <p:cNvSpPr>
            <a:spLocks noGrp="1"/>
          </p:cNvSpPr>
          <p:nvPr>
            <p:ph idx="1"/>
          </p:nvPr>
        </p:nvSpPr>
        <p:spPr>
          <a:xfrm>
            <a:off x="457200" y="980728"/>
            <a:ext cx="8229600" cy="5688632"/>
          </a:xfrm>
        </p:spPr>
        <p:txBody>
          <a:bodyPr/>
          <a:lstStyle/>
          <a:p>
            <a:pPr marL="0" indent="0" algn="just">
              <a:spcBef>
                <a:spcPts val="0"/>
              </a:spcBef>
              <a:buNone/>
            </a:pPr>
            <a:r>
              <a:rPr lang="pl-PL" sz="2000" dirty="0"/>
              <a:t>§ 13. </a:t>
            </a:r>
            <a:r>
              <a:rPr lang="pl-PL" sz="2000" dirty="0" smtClean="0"/>
              <a:t>3</a:t>
            </a:r>
            <a:r>
              <a:rPr lang="pl-PL" sz="2000" dirty="0"/>
              <a:t>. Zespół programowy </a:t>
            </a:r>
            <a:r>
              <a:rPr lang="pl-PL" sz="2000" dirty="0" smtClean="0"/>
              <a:t>ZAZ opracowuje</a:t>
            </a:r>
            <a:r>
              <a:rPr lang="pl-PL" sz="2000" dirty="0"/>
              <a:t>, a kierownik zakładu zatwierdza, </a:t>
            </a:r>
            <a:r>
              <a:rPr lang="pl-PL" sz="2000" b="1" dirty="0"/>
              <a:t>indywidualne programy rehabilitacji zawodowej i społecznej osób niepełnosprawnych</a:t>
            </a:r>
            <a:r>
              <a:rPr lang="pl-PL" sz="2000" dirty="0"/>
              <a:t> zaliczonych do znacznego lub umiarkowanego stopnia niepełnosprawności służące osiągnięciu optymalnego poziomu uczestnictwa tych osób w życiu społecznym i zawodowym, określające w szczególności;</a:t>
            </a:r>
          </a:p>
          <a:p>
            <a:pPr marL="457200" indent="-457200" algn="just">
              <a:spcBef>
                <a:spcPts val="0"/>
              </a:spcBef>
              <a:buFont typeface="+mj-lt"/>
              <a:buAutoNum type="arabicParenR"/>
            </a:pPr>
            <a:r>
              <a:rPr lang="pl-PL" sz="2000" dirty="0" smtClean="0"/>
              <a:t>diagnozę </a:t>
            </a:r>
            <a:r>
              <a:rPr lang="pl-PL" sz="2000" dirty="0"/>
              <a:t>sytuacji społecznej i zawodowej osoby niepełnosprawnej zaliczonej do znacznego lub umiarkowanego stopnia niepełnosprawności;</a:t>
            </a:r>
          </a:p>
          <a:p>
            <a:pPr marL="457200" indent="-457200" algn="just">
              <a:spcBef>
                <a:spcPts val="0"/>
              </a:spcBef>
              <a:buFont typeface="+mj-lt"/>
              <a:buAutoNum type="arabicParenR"/>
            </a:pPr>
            <a:r>
              <a:rPr lang="pl-PL" sz="2000" dirty="0" smtClean="0"/>
              <a:t>cel </a:t>
            </a:r>
            <a:r>
              <a:rPr lang="pl-PL" sz="2000" dirty="0"/>
              <a:t>indywidualnego programu rehabilitacji i spodziewane efekty jego realizacji;</a:t>
            </a:r>
          </a:p>
          <a:p>
            <a:pPr marL="457200" indent="-457200" algn="just">
              <a:spcBef>
                <a:spcPts val="0"/>
              </a:spcBef>
              <a:buFont typeface="+mj-lt"/>
              <a:buAutoNum type="arabicParenR"/>
            </a:pPr>
            <a:r>
              <a:rPr lang="pl-PL" sz="2000" dirty="0" smtClean="0"/>
              <a:t>rodzaj </a:t>
            </a:r>
            <a:r>
              <a:rPr lang="pl-PL" sz="2000" dirty="0"/>
              <a:t>planowanych działań i harmonogram ich realizacji;</a:t>
            </a:r>
          </a:p>
          <a:p>
            <a:pPr marL="457200" indent="-457200" algn="just">
              <a:spcBef>
                <a:spcPts val="0"/>
              </a:spcBef>
              <a:buFont typeface="+mj-lt"/>
              <a:buAutoNum type="arabicParenR"/>
            </a:pPr>
            <a:r>
              <a:rPr lang="pl-PL" sz="2000" dirty="0" smtClean="0"/>
              <a:t>terminy </a:t>
            </a:r>
            <a:r>
              <a:rPr lang="pl-PL" sz="2000" dirty="0"/>
              <a:t>oceny postępów w realizacji indywidualnego programu rehabilitacji;</a:t>
            </a:r>
          </a:p>
          <a:p>
            <a:pPr marL="457200" indent="-457200" algn="just">
              <a:spcBef>
                <a:spcPts val="0"/>
              </a:spcBef>
              <a:buFont typeface="+mj-lt"/>
              <a:buAutoNum type="arabicParenR"/>
            </a:pPr>
            <a:r>
              <a:rPr lang="pl-PL" sz="2000" dirty="0" smtClean="0"/>
              <a:t>osoby </a:t>
            </a:r>
            <a:r>
              <a:rPr lang="pl-PL" sz="2000" dirty="0"/>
              <a:t>odpowiedzialne za realizację indywidualnego programu rehabilitacji.</a:t>
            </a:r>
          </a:p>
          <a:p>
            <a:pPr marL="0" indent="0" algn="just">
              <a:spcBef>
                <a:spcPts val="0"/>
              </a:spcBef>
              <a:buNone/>
            </a:pPr>
            <a:r>
              <a:rPr lang="pl-PL" sz="2000" dirty="0" smtClean="0"/>
              <a:t>4. Indywidualne </a:t>
            </a:r>
            <a:r>
              <a:rPr lang="pl-PL" sz="2000" dirty="0"/>
              <a:t>programy rehabilitacji zawodowej i społecznej są opracowywane z udziałem osób niepełnosprawnych zaliczonych do znacznego lub umiarkowanego stopnia niepełnosprawności, których te programy dotyczą.</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41</a:t>
            </a:fld>
            <a:endParaRPr lang="pl-PL" altLang="pl-PL"/>
          </a:p>
        </p:txBody>
      </p:sp>
    </p:spTree>
    <p:extLst>
      <p:ext uri="{BB962C8B-B14F-4D97-AF65-F5344CB8AC3E}">
        <p14:creationId xmlns="" xmlns:p14="http://schemas.microsoft.com/office/powerpoint/2010/main" val="1354631167"/>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ea typeface="+mn-ea"/>
                <a:cs typeface="+mn-cs"/>
              </a:rPr>
              <a:t>Warsztaty Terapii Zajęciowej (WTZ)</a:t>
            </a:r>
            <a:endParaRPr lang="pl-PL" sz="3200" dirty="0"/>
          </a:p>
        </p:txBody>
      </p:sp>
      <p:sp>
        <p:nvSpPr>
          <p:cNvPr id="3" name="Symbol zastępczy zawartości 2"/>
          <p:cNvSpPr>
            <a:spLocks noGrp="1"/>
          </p:cNvSpPr>
          <p:nvPr>
            <p:ph idx="1"/>
          </p:nvPr>
        </p:nvSpPr>
        <p:spPr>
          <a:xfrm>
            <a:off x="467544" y="908720"/>
            <a:ext cx="8229600" cy="5688632"/>
          </a:xfrm>
        </p:spPr>
        <p:txBody>
          <a:bodyPr/>
          <a:lstStyle/>
          <a:p>
            <a:pPr marL="0" indent="0" algn="just">
              <a:buFont typeface="Wingdings" pitchFamily="2" charset="2"/>
              <a:buChar char="§"/>
            </a:pPr>
            <a:endParaRPr lang="pl-PL" sz="2000" b="1" dirty="0" smtClean="0">
              <a:solidFill>
                <a:srgbClr val="FF0000"/>
              </a:solidFill>
            </a:endParaRPr>
          </a:p>
          <a:p>
            <a:pPr marL="0" indent="0" algn="just">
              <a:buFont typeface="Wingdings" pitchFamily="2" charset="2"/>
              <a:buChar char="§"/>
            </a:pPr>
            <a:r>
              <a:rPr lang="pl-PL" sz="2000" b="1" dirty="0" smtClean="0">
                <a:solidFill>
                  <a:srgbClr val="FF0000"/>
                </a:solidFill>
              </a:rPr>
              <a:t> Warsztaty Terapii Zajęciowej (WTZ)</a:t>
            </a:r>
            <a:r>
              <a:rPr lang="pl-PL" sz="2000" dirty="0" smtClean="0"/>
              <a:t>,</a:t>
            </a:r>
            <a:r>
              <a:rPr lang="pl-PL" sz="2000" dirty="0" smtClean="0">
                <a:solidFill>
                  <a:srgbClr val="FF0000"/>
                </a:solidFill>
              </a:rPr>
              <a:t> </a:t>
            </a:r>
            <a:r>
              <a:rPr lang="pl-PL" sz="2000" dirty="0" smtClean="0"/>
              <a:t>o których mowa w ustawie z dnia 27 sierpnia 1997 r. o rehabilitacji zawodowej i społecznej oraz zatrudnianiu osób niepełnosprawnych (Dz. U. z 2011 r. Nr 127, poz. 721, z późn. zm.):</a:t>
            </a:r>
          </a:p>
          <a:p>
            <a:pPr marL="0" indent="0" algn="just">
              <a:buNone/>
            </a:pPr>
            <a:endParaRPr lang="pl-PL" sz="2000" b="1" dirty="0" smtClean="0"/>
          </a:p>
          <a:p>
            <a:pPr marL="0" indent="0" algn="just">
              <a:buNone/>
            </a:pPr>
            <a:r>
              <a:rPr lang="pl-PL" sz="2000" b="1" dirty="0" smtClean="0"/>
              <a:t>Art. 10a.</a:t>
            </a:r>
            <a:r>
              <a:rPr lang="pl-PL" sz="2000" dirty="0" smtClean="0"/>
              <a:t> 1. Warsztat oznacza wyodrębnioną organizacyjnie i finansowo placówkę stwarzającą osobom niepełnosprawnym niezdolnym do podjęcia pracy możliwość rehabilitacji społecznej i zawodowej w zakresie pozyskania lub przywracania umiejętności niezbędnych do podjęcia zatrudnienia.</a:t>
            </a:r>
          </a:p>
          <a:p>
            <a:pPr marL="0" indent="0" algn="just">
              <a:buNone/>
            </a:pPr>
            <a:r>
              <a:rPr lang="pl-PL" sz="2000" dirty="0" smtClean="0"/>
              <a:t>2. Realizacja przez warsztat celu, o którym mowa w ust. 1, odbywa się przy zastosowaniu technik terapii zajęciowej, zmierzających do rozwijania:</a:t>
            </a:r>
          </a:p>
          <a:p>
            <a:pPr marL="0" indent="0" algn="just">
              <a:buNone/>
            </a:pPr>
            <a:r>
              <a:rPr lang="pl-PL" sz="2000" dirty="0" smtClean="0"/>
              <a:t>1)  umiejętności wykonywania czynności życia codziennego oraz zaradności osobistej;</a:t>
            </a:r>
          </a:p>
          <a:p>
            <a:pPr marL="0" indent="0" algn="just">
              <a:buNone/>
            </a:pPr>
            <a:r>
              <a:rPr lang="pl-PL" sz="2000" dirty="0" smtClean="0"/>
              <a:t>2) psychofizycznych sprawności oraz podstawowych i specjalistycznych umiejętności zawodowych, umożliwiających uczestnictwo w szkoleniu zawodowym albo podjęcie pracy.</a:t>
            </a:r>
          </a:p>
          <a:p>
            <a:pPr marL="0" indent="0" algn="just">
              <a:buNone/>
            </a:pPr>
            <a:endParaRPr lang="pl-PL" sz="2000" dirty="0" smtClean="0"/>
          </a:p>
          <a:p>
            <a:pPr marL="0" indent="0">
              <a:buNone/>
            </a:pPr>
            <a:endParaRPr lang="pl-PL" sz="2000" dirty="0" smtClean="0"/>
          </a:p>
          <a:p>
            <a:pPr>
              <a:buNone/>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42</a:t>
            </a:fld>
            <a:endParaRPr lang="pl-PL" altLang="pl-PL"/>
          </a:p>
        </p:txBody>
      </p:sp>
    </p:spTree>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Warsztaty Terapii Zajęciowej (WTZ)</a:t>
            </a:r>
            <a:endParaRPr lang="pl-PL" dirty="0"/>
          </a:p>
        </p:txBody>
      </p:sp>
      <p:sp>
        <p:nvSpPr>
          <p:cNvPr id="3" name="Symbol zastępczy zawartości 2"/>
          <p:cNvSpPr>
            <a:spLocks noGrp="1"/>
          </p:cNvSpPr>
          <p:nvPr>
            <p:ph idx="1"/>
          </p:nvPr>
        </p:nvSpPr>
        <p:spPr>
          <a:xfrm>
            <a:off x="457200" y="1052736"/>
            <a:ext cx="8229600" cy="5073427"/>
          </a:xfrm>
        </p:spPr>
        <p:txBody>
          <a:bodyPr/>
          <a:lstStyle/>
          <a:p>
            <a:pPr marL="88900" indent="0" algn="just">
              <a:buNone/>
            </a:pPr>
            <a:endParaRPr lang="pl-PL" sz="2000" dirty="0" smtClean="0"/>
          </a:p>
          <a:p>
            <a:pPr marL="88900" indent="0" algn="just">
              <a:buNone/>
            </a:pPr>
            <a:r>
              <a:rPr lang="pl-PL" sz="2000" dirty="0" smtClean="0"/>
              <a:t>3. Terapię realizuje się na podstawie indywidualnego programu rehabilitacji, w którym określa się:</a:t>
            </a:r>
          </a:p>
          <a:p>
            <a:pPr marL="88900" indent="0" algn="just">
              <a:buNone/>
            </a:pPr>
            <a:r>
              <a:rPr lang="pl-PL" sz="2000" dirty="0" smtClean="0"/>
              <a:t>1)   formy rehabilitacji;</a:t>
            </a:r>
          </a:p>
          <a:p>
            <a:pPr marL="88900" indent="0" algn="just">
              <a:buNone/>
            </a:pPr>
            <a:r>
              <a:rPr lang="pl-PL" sz="2000" dirty="0" smtClean="0"/>
              <a:t>2)   zakres rehabilitacji;</a:t>
            </a:r>
          </a:p>
          <a:p>
            <a:pPr marL="88900" indent="0" algn="just">
              <a:buNone/>
            </a:pPr>
            <a:r>
              <a:rPr lang="pl-PL" sz="2000" dirty="0" smtClean="0"/>
              <a:t>3)   metody i zakres nauki umiejętności, o których mowa w ust. 2;</a:t>
            </a:r>
          </a:p>
          <a:p>
            <a:pPr marL="88900" indent="0" algn="just">
              <a:buNone/>
            </a:pPr>
            <a:r>
              <a:rPr lang="pl-PL" sz="2000" dirty="0" smtClean="0"/>
              <a:t>4)   formy współpracy z rodziną lub opiekunami;</a:t>
            </a:r>
          </a:p>
          <a:p>
            <a:pPr marL="88900" indent="0" algn="just">
              <a:buNone/>
            </a:pPr>
            <a:r>
              <a:rPr lang="pl-PL" sz="2000" dirty="0" smtClean="0"/>
              <a:t>5)   planowane efekty rehabilitacji;</a:t>
            </a:r>
          </a:p>
          <a:p>
            <a:pPr marL="88900" indent="0" algn="just">
              <a:buNone/>
            </a:pPr>
            <a:r>
              <a:rPr lang="pl-PL" sz="2000" dirty="0" smtClean="0"/>
              <a:t>6)   osoby odpowiedzialne za realizację programu rehabilitacji.</a:t>
            </a:r>
          </a:p>
          <a:p>
            <a:pPr marL="0" indent="0" algn="just">
              <a:buNone/>
            </a:pPr>
            <a:endParaRPr lang="pl-PL" sz="2000" dirty="0" smtClean="0"/>
          </a:p>
          <a:p>
            <a:pPr marL="0" indent="0" algn="just">
              <a:buNone/>
            </a:pPr>
            <a:r>
              <a:rPr lang="pl-PL" sz="2000" dirty="0" smtClean="0"/>
              <a:t>Art. 10b. 1. Warsztaty mogą być organizowane przez </a:t>
            </a:r>
            <a:r>
              <a:rPr lang="pl-PL" sz="2000" u="sng" dirty="0" smtClean="0"/>
              <a:t>fundacje, stowarzyszenia lub przez inne podmioty</a:t>
            </a:r>
            <a:r>
              <a:rPr lang="pl-PL" sz="2000" dirty="0" smtClean="0"/>
              <a:t>.</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43</a:t>
            </a:fld>
            <a:endParaRPr lang="pl-PL" altLang="pl-PL"/>
          </a:p>
        </p:txBody>
      </p:sp>
    </p:spTree>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Warsztaty Terapii Zajęciowej (WTZ)</a:t>
            </a:r>
            <a:endParaRPr lang="pl-PL" dirty="0"/>
          </a:p>
        </p:txBody>
      </p:sp>
      <p:sp>
        <p:nvSpPr>
          <p:cNvPr id="3" name="Symbol zastępczy zawartości 2"/>
          <p:cNvSpPr>
            <a:spLocks noGrp="1"/>
          </p:cNvSpPr>
          <p:nvPr>
            <p:ph idx="1"/>
          </p:nvPr>
        </p:nvSpPr>
        <p:spPr>
          <a:xfrm>
            <a:off x="457200" y="980728"/>
            <a:ext cx="8229600" cy="5877272"/>
          </a:xfrm>
        </p:spPr>
        <p:txBody>
          <a:bodyPr/>
          <a:lstStyle/>
          <a:p>
            <a:pPr marL="88900" indent="0" algn="just">
              <a:spcBef>
                <a:spcPts val="0"/>
              </a:spcBef>
              <a:buNone/>
            </a:pPr>
            <a:r>
              <a:rPr lang="pl-PL" sz="2000" b="1" dirty="0" smtClean="0"/>
              <a:t>Art. 7.</a:t>
            </a:r>
            <a:r>
              <a:rPr lang="pl-PL" sz="2000" dirty="0" smtClean="0"/>
              <a:t> Minister właściwy do spraw zabezpieczenia społecznego określi, w drodze rozporządzenia, szczegółowe zasady tworzenia, działania i dofinansowywania warsztatów, skład i zakres działania zespołu rozpatrującego wnioski oraz zakres działania rady programowej warsztatu, a także zakres i tryb przeprowadzania kontroli warsztatów przez powiatowe centra pomocy rodzinie, w tym:</a:t>
            </a:r>
          </a:p>
          <a:p>
            <a:pPr marL="88900" indent="0" algn="just">
              <a:spcBef>
                <a:spcPts val="0"/>
              </a:spcBef>
              <a:buNone/>
            </a:pPr>
            <a:r>
              <a:rPr lang="pl-PL" sz="2000" dirty="0" smtClean="0"/>
              <a:t>1) wzory, tryb składania oraz sposób rozpatrywania wniosków o dofinansowanie kosztów utworzenia, działalności i kosztów wynikających ze zwiększonej liczby uczestników warsztatu,</a:t>
            </a:r>
          </a:p>
          <a:p>
            <a:pPr marL="88900" indent="0" algn="just">
              <a:spcBef>
                <a:spcPts val="0"/>
              </a:spcBef>
              <a:buNone/>
            </a:pPr>
            <a:r>
              <a:rPr lang="pl-PL" sz="2000" dirty="0" smtClean="0"/>
              <a:t>2) sposób dofinansowania kosztów utworzenia, działalności i kosztów wynikających ze zwiększonej liczby uczestników warsztatów,</a:t>
            </a:r>
          </a:p>
          <a:p>
            <a:pPr marL="88900" indent="0" algn="just">
              <a:spcBef>
                <a:spcPts val="0"/>
              </a:spcBef>
              <a:buNone/>
            </a:pPr>
            <a:r>
              <a:rPr lang="pl-PL" sz="2000" dirty="0" smtClean="0"/>
              <a:t>3) sposób sporządzania informacji o wykorzystaniu środków oraz sprawozdań z działalności warsztatu,</a:t>
            </a:r>
          </a:p>
          <a:p>
            <a:pPr marL="88900" indent="0" algn="just">
              <a:spcBef>
                <a:spcPts val="0"/>
              </a:spcBef>
              <a:buNone/>
            </a:pPr>
            <a:r>
              <a:rPr lang="pl-PL" sz="2000" dirty="0" smtClean="0"/>
              <a:t>4)  szczegółowe zasady obniżania dofinansowania w zależności od wskaźnika udziału,</a:t>
            </a:r>
          </a:p>
          <a:p>
            <a:pPr marL="88900" lvl="0" indent="0" algn="just">
              <a:spcBef>
                <a:spcPts val="0"/>
              </a:spcBef>
              <a:buNone/>
            </a:pPr>
            <a:r>
              <a:rPr lang="pl-PL" sz="2000" dirty="0">
                <a:solidFill>
                  <a:prstClr val="black"/>
                </a:solidFill>
              </a:rPr>
              <a:t>5)  szczegółowy zakres działania rady programowej oraz sposób dokonywania oceny postępów osób uczestniczących w rehabilitacji – mając na względzie zapewnienie prawidłowego funkcjonowania warsztatów i odpowiedniego poziomu rehabilitacji.</a:t>
            </a:r>
          </a:p>
          <a:p>
            <a:pPr marL="88900" indent="0" algn="just">
              <a:spcBef>
                <a:spcPts val="0"/>
              </a:spcBef>
              <a:buNone/>
            </a:pPr>
            <a:endParaRPr lang="pl-PL" sz="2000" dirty="0" smtClean="0"/>
          </a:p>
          <a:p>
            <a:pPr>
              <a:spcBef>
                <a:spcPts val="0"/>
              </a:spcBef>
            </a:pPr>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44</a:t>
            </a:fld>
            <a:endParaRPr lang="pl-PL" altLang="pl-PL"/>
          </a:p>
        </p:txBody>
      </p:sp>
    </p:spTree>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Warsztaty Terapii Zajęciowej (WTZ)</a:t>
            </a:r>
            <a:endParaRPr lang="pl-PL" dirty="0"/>
          </a:p>
        </p:txBody>
      </p:sp>
      <p:sp>
        <p:nvSpPr>
          <p:cNvPr id="3" name="Symbol zastępczy zawartości 2"/>
          <p:cNvSpPr>
            <a:spLocks noGrp="1"/>
          </p:cNvSpPr>
          <p:nvPr>
            <p:ph idx="1"/>
          </p:nvPr>
        </p:nvSpPr>
        <p:spPr>
          <a:xfrm>
            <a:off x="457200" y="1052736"/>
            <a:ext cx="8229600" cy="5544616"/>
          </a:xfrm>
        </p:spPr>
        <p:txBody>
          <a:bodyPr/>
          <a:lstStyle/>
          <a:p>
            <a:pPr marL="88900" lvl="0" indent="0" algn="just">
              <a:spcBef>
                <a:spcPts val="0"/>
              </a:spcBef>
              <a:buNone/>
            </a:pPr>
            <a:endParaRPr lang="pl-PL" sz="2000" dirty="0" smtClean="0">
              <a:solidFill>
                <a:prstClr val="black"/>
              </a:solidFill>
            </a:endParaRPr>
          </a:p>
          <a:p>
            <a:pPr marL="88900" indent="0" algn="ctr">
              <a:spcBef>
                <a:spcPts val="0"/>
              </a:spcBef>
              <a:buNone/>
            </a:pPr>
            <a:r>
              <a:rPr lang="pl-PL" sz="2000" b="1" dirty="0" smtClean="0">
                <a:solidFill>
                  <a:srgbClr val="FF0000"/>
                </a:solidFill>
              </a:rPr>
              <a:t>Rozporządzenie Ministra Gospodarki, Pracy i Polityki Społecznej </a:t>
            </a:r>
            <a:r>
              <a:rPr lang="pl-PL" sz="2000" dirty="0" smtClean="0">
                <a:solidFill>
                  <a:srgbClr val="FF0000"/>
                </a:solidFill>
              </a:rPr>
              <a:t>z dnia 25 marca 2004 r.</a:t>
            </a:r>
            <a:r>
              <a:rPr lang="pl-PL" sz="2000" b="1" dirty="0" smtClean="0">
                <a:solidFill>
                  <a:srgbClr val="FF0000"/>
                </a:solidFill>
              </a:rPr>
              <a:t> w sprawie warsztatów terapii zajęciowej </a:t>
            </a:r>
            <a:br>
              <a:rPr lang="pl-PL" sz="2000" b="1" dirty="0" smtClean="0">
                <a:solidFill>
                  <a:srgbClr val="FF0000"/>
                </a:solidFill>
              </a:rPr>
            </a:br>
            <a:r>
              <a:rPr lang="pl-PL" sz="2000" b="1" dirty="0" smtClean="0">
                <a:solidFill>
                  <a:srgbClr val="FF0000"/>
                </a:solidFill>
              </a:rPr>
              <a:t>(Dz.U. Nr 63, poz. 587)</a:t>
            </a:r>
            <a:r>
              <a:rPr lang="pl-PL" sz="2000" b="1" dirty="0" smtClean="0">
                <a:solidFill>
                  <a:prstClr val="black"/>
                </a:solidFill>
              </a:rPr>
              <a:t> </a:t>
            </a:r>
          </a:p>
          <a:p>
            <a:pPr marL="0" indent="0" algn="just">
              <a:buNone/>
            </a:pPr>
            <a:r>
              <a:rPr lang="pl-PL" sz="2000" dirty="0"/>
              <a:t>§ 5. 1. Powiat zawiera z jednostką zamierzającą utworzyć warsztat umowę określającą warunki i wysokość dofinansowania kosztów utworzenia i działalności warsztatu ze środków </a:t>
            </a:r>
            <a:r>
              <a:rPr lang="pl-PL" sz="2000" dirty="0" smtClean="0"/>
              <a:t>Funduszu Rehabilitacji </a:t>
            </a:r>
            <a:r>
              <a:rPr lang="pl-PL" sz="2000" dirty="0"/>
              <a:t>O</a:t>
            </a:r>
            <a:r>
              <a:rPr lang="pl-PL" sz="2000" dirty="0" smtClean="0"/>
              <a:t>sób Niepełnosprawnych.</a:t>
            </a:r>
          </a:p>
          <a:p>
            <a:pPr marL="0" indent="0" algn="just">
              <a:buNone/>
            </a:pPr>
            <a:r>
              <a:rPr lang="pl-PL" sz="2000" dirty="0" smtClean="0"/>
              <a:t>§ </a:t>
            </a:r>
            <a:r>
              <a:rPr lang="pl-PL" sz="2000" dirty="0"/>
              <a:t>8. 1. Warsztat jest placówką pobytu dziennego.</a:t>
            </a:r>
          </a:p>
          <a:p>
            <a:pPr marL="0" indent="0" algn="just">
              <a:buNone/>
            </a:pPr>
            <a:r>
              <a:rPr lang="pl-PL" sz="2000" dirty="0"/>
              <a:t>2. Czas trwania zajęć w warsztacie wynosi nie więcej niż 7 godzin dziennie i 35 godzin tygodniowo. W przypadku ustalenia krótszego niż 35 godzin tygodniowo wymiaru zajęć zmniejsza się proporcjonalnie wysokość dofinansowania.</a:t>
            </a:r>
          </a:p>
          <a:p>
            <a:pPr marL="0" indent="0" algn="just">
              <a:buNone/>
            </a:pPr>
            <a:r>
              <a:rPr lang="pl-PL" sz="2000" dirty="0"/>
              <a:t>3. Zajęcia w warsztacie są prowadzone zgodnie z </a:t>
            </a:r>
            <a:r>
              <a:rPr lang="pl-PL" sz="2000" b="1" dirty="0"/>
              <a:t>indywidualnym programem rehabilitacji i </a:t>
            </a:r>
            <a:r>
              <a:rPr lang="pl-PL" sz="2000" b="1" dirty="0" smtClean="0"/>
              <a:t>terapii</a:t>
            </a:r>
            <a:r>
              <a:rPr lang="pl-PL" sz="2000" dirty="0" smtClean="0"/>
              <a:t>, </a:t>
            </a:r>
            <a:r>
              <a:rPr lang="pl-PL" sz="2000" dirty="0"/>
              <a:t>przygotowanym dla uczestnika warsztatu przez radę programową </a:t>
            </a:r>
            <a:r>
              <a:rPr lang="pl-PL" sz="2000" dirty="0" smtClean="0"/>
              <a:t>warsztatu</a:t>
            </a:r>
            <a:r>
              <a:rPr lang="pl-PL" sz="2000" dirty="0"/>
              <a:t>.</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45</a:t>
            </a:fld>
            <a:endParaRPr lang="pl-PL" altLang="pl-PL"/>
          </a:p>
        </p:txBody>
      </p:sp>
    </p:spTree>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 </a:t>
            </a:r>
            <a:endParaRPr lang="pl-PL" sz="2800" b="1" dirty="0"/>
          </a:p>
        </p:txBody>
      </p:sp>
      <p:sp>
        <p:nvSpPr>
          <p:cNvPr id="3" name="Symbol zastępczy zawartości 2"/>
          <p:cNvSpPr>
            <a:spLocks noGrp="1"/>
          </p:cNvSpPr>
          <p:nvPr>
            <p:ph idx="1"/>
          </p:nvPr>
        </p:nvSpPr>
        <p:spPr>
          <a:xfrm>
            <a:off x="457200" y="908720"/>
            <a:ext cx="8229600" cy="5949280"/>
          </a:xfrm>
        </p:spPr>
        <p:txBody>
          <a:bodyPr/>
          <a:lstStyle/>
          <a:p>
            <a:pPr algn="just">
              <a:spcAft>
                <a:spcPts val="600"/>
              </a:spcAft>
              <a:buFont typeface="Wingdings" panose="05000000000000000000" pitchFamily="2" charset="2"/>
              <a:buChar char="ü"/>
            </a:pPr>
            <a:endParaRPr lang="pl-PL" sz="2000" b="1" dirty="0" smtClean="0"/>
          </a:p>
          <a:p>
            <a:pPr algn="just">
              <a:spcAft>
                <a:spcPts val="600"/>
              </a:spcAft>
              <a:buFont typeface="Wingdings" panose="05000000000000000000" pitchFamily="2" charset="2"/>
              <a:buChar char="ü"/>
            </a:pPr>
            <a:r>
              <a:rPr lang="pl-PL" sz="2000" b="1" dirty="0" smtClean="0"/>
              <a:t>Placówki wsparcia dziennego</a:t>
            </a:r>
            <a:r>
              <a:rPr lang="pl-PL" sz="2000" dirty="0" smtClean="0"/>
              <a:t>, o których mowa w ustawie </a:t>
            </a:r>
            <a:r>
              <a:rPr lang="pl-PL" sz="2000" dirty="0"/>
              <a:t>z dnia 9 czerwca 2011 r. o wspieraniu rodziny i systemie pieczy </a:t>
            </a:r>
            <a:r>
              <a:rPr lang="pl-PL" sz="2000" dirty="0" smtClean="0"/>
              <a:t>zastępczej (Dz. U. z 2016 r.  poz. 575 – </a:t>
            </a:r>
            <a:r>
              <a:rPr lang="pl-PL" sz="2000" b="1" dirty="0" smtClean="0"/>
              <a:t>Dział II, Rozdz. 3</a:t>
            </a:r>
            <a:r>
              <a:rPr lang="pl-PL" sz="2000" dirty="0" smtClean="0"/>
              <a:t>): </a:t>
            </a:r>
          </a:p>
          <a:p>
            <a:pPr marL="0" indent="0" algn="just">
              <a:buNone/>
            </a:pPr>
            <a:endParaRPr lang="pl-PL" sz="2000" b="1" dirty="0" smtClean="0"/>
          </a:p>
          <a:p>
            <a:pPr marL="0" indent="0" algn="just">
              <a:buNone/>
            </a:pPr>
            <a:r>
              <a:rPr lang="pl-PL" sz="2000" b="1" dirty="0" smtClean="0"/>
              <a:t>Art. 18. </a:t>
            </a:r>
            <a:r>
              <a:rPr lang="pl-PL" sz="2000" dirty="0" smtClean="0"/>
              <a:t>1</a:t>
            </a:r>
            <a:r>
              <a:rPr lang="pl-PL" sz="2000" dirty="0"/>
              <a:t>. W celu wsparcia rodziny dziecko może zostać objęte opieką </a:t>
            </a:r>
            <a:r>
              <a:rPr lang="pl-PL" sz="2000" dirty="0" smtClean="0"/>
              <a:t/>
            </a:r>
            <a:br>
              <a:rPr lang="pl-PL" sz="2000" dirty="0" smtClean="0"/>
            </a:br>
            <a:r>
              <a:rPr lang="pl-PL" sz="2000" dirty="0" smtClean="0"/>
              <a:t>i </a:t>
            </a:r>
            <a:r>
              <a:rPr lang="pl-PL" sz="2000" dirty="0"/>
              <a:t>wychowaniem w placówce wsparcia dziennego.</a:t>
            </a:r>
          </a:p>
          <a:p>
            <a:pPr marL="0" indent="0" algn="just">
              <a:buNone/>
            </a:pPr>
            <a:r>
              <a:rPr lang="pl-PL" sz="2000" dirty="0"/>
              <a:t>2. Placówkę wsparcia dziennego prowadzi </a:t>
            </a:r>
            <a:r>
              <a:rPr lang="pl-PL" sz="2000" u="sng" dirty="0"/>
              <a:t>gmina, podmiot, któremu gmina zleciła realizację tego zadania </a:t>
            </a:r>
            <a:r>
              <a:rPr lang="pl-PL" sz="2000" dirty="0"/>
              <a:t>na podstawie art. 190, lub </a:t>
            </a:r>
            <a:r>
              <a:rPr lang="pl-PL" sz="2000" u="sng" dirty="0"/>
              <a:t>podmiot, który uzyskał zezwolenie wójta</a:t>
            </a:r>
            <a:r>
              <a:rPr lang="pl-PL" sz="2000" dirty="0"/>
              <a:t>.</a:t>
            </a:r>
          </a:p>
          <a:p>
            <a:pPr marL="0" indent="0" algn="just">
              <a:buNone/>
            </a:pPr>
            <a:r>
              <a:rPr lang="pl-PL" sz="2000" dirty="0"/>
              <a:t>3. </a:t>
            </a:r>
            <a:r>
              <a:rPr lang="pl-PL" sz="2000" u="sng" dirty="0"/>
              <a:t>Powiat</a:t>
            </a:r>
            <a:r>
              <a:rPr lang="pl-PL" sz="2000" dirty="0"/>
              <a:t> może prowadzić lub zlecić, na podstawie art. 190, prowadzenie placówki wsparcia dziennego o zasięgu ponadgminnym. Placówka wsparcia dziennego o zasięgu ponadgminnym może być prowadzona także przez podmiot, który uzyskał zezwolenie starosty</a:t>
            </a:r>
            <a:r>
              <a:rPr lang="pl-PL" sz="2000" dirty="0" smtClean="0"/>
              <a:t>.</a:t>
            </a:r>
            <a:endParaRPr lang="pl-PL" sz="2000" dirty="0"/>
          </a:p>
          <a:p>
            <a:pPr marL="0" lvl="0" indent="0" algn="just">
              <a:buNone/>
            </a:pP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46</a:t>
            </a:fld>
            <a:endParaRPr lang="pl-PL" altLang="pl-PL" dirty="0"/>
          </a:p>
        </p:txBody>
      </p:sp>
    </p:spTree>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3200" b="1" dirty="0"/>
              <a:t>Placówki wsparcia dziennego</a:t>
            </a:r>
          </a:p>
        </p:txBody>
      </p:sp>
      <p:sp>
        <p:nvSpPr>
          <p:cNvPr id="3" name="Symbol zastępczy zawartości 2"/>
          <p:cNvSpPr>
            <a:spLocks noGrp="1"/>
          </p:cNvSpPr>
          <p:nvPr>
            <p:ph idx="1"/>
          </p:nvPr>
        </p:nvSpPr>
        <p:spPr>
          <a:xfrm>
            <a:off x="457200" y="908720"/>
            <a:ext cx="8229600" cy="5949280"/>
          </a:xfrm>
        </p:spPr>
        <p:txBody>
          <a:bodyPr/>
          <a:lstStyle/>
          <a:p>
            <a:pPr marL="0" lvl="0" indent="0" algn="just">
              <a:buNone/>
            </a:pPr>
            <a:endParaRPr lang="pl-PL" sz="2000" dirty="0" smtClean="0">
              <a:solidFill>
                <a:srgbClr val="FF0000"/>
              </a:solidFill>
            </a:endParaRPr>
          </a:p>
          <a:p>
            <a:pPr marL="0" indent="0" algn="just">
              <a:buNone/>
            </a:pPr>
            <a:endParaRPr lang="pl-PL" sz="2000" b="1" dirty="0" smtClean="0">
              <a:solidFill>
                <a:prstClr val="black"/>
              </a:solidFill>
            </a:endParaRPr>
          </a:p>
          <a:p>
            <a:pPr marL="0" indent="0" algn="just">
              <a:buNone/>
            </a:pPr>
            <a:endParaRPr lang="pl-PL" sz="2000" b="1" dirty="0">
              <a:solidFill>
                <a:prstClr val="black"/>
              </a:solidFill>
            </a:endParaRPr>
          </a:p>
          <a:p>
            <a:pPr marL="0" indent="0" algn="just">
              <a:buNone/>
            </a:pPr>
            <a:endParaRPr lang="pl-PL" sz="2000" b="1" dirty="0" smtClean="0">
              <a:solidFill>
                <a:prstClr val="black"/>
              </a:solidFill>
            </a:endParaRPr>
          </a:p>
          <a:p>
            <a:pPr marL="0" indent="0" algn="just">
              <a:buNone/>
            </a:pPr>
            <a:r>
              <a:rPr lang="pl-PL" sz="2000" b="1" dirty="0" smtClean="0">
                <a:solidFill>
                  <a:prstClr val="black"/>
                </a:solidFill>
              </a:rPr>
              <a:t>Art</a:t>
            </a:r>
            <a:r>
              <a:rPr lang="pl-PL" sz="2000" b="1" dirty="0">
                <a:solidFill>
                  <a:prstClr val="black"/>
                </a:solidFill>
              </a:rPr>
              <a:t>. 18a. </a:t>
            </a:r>
            <a:r>
              <a:rPr lang="pl-PL" sz="2000" dirty="0">
                <a:solidFill>
                  <a:prstClr val="black"/>
                </a:solidFill>
              </a:rPr>
              <a:t>1. Gmina lub powiat mogą zlecić realizację obsługi ekonomiczno-administracyjnej i organizacyjnej prowadzonych przez siebie placówek wsparcia dziennego na podstawie ustawy z dnia 24 kwietnia 2003 r. </a:t>
            </a:r>
            <a:br>
              <a:rPr lang="pl-PL" sz="2000" dirty="0">
                <a:solidFill>
                  <a:prstClr val="black"/>
                </a:solidFill>
              </a:rPr>
            </a:br>
            <a:r>
              <a:rPr lang="pl-PL" sz="2000" dirty="0">
                <a:solidFill>
                  <a:prstClr val="black"/>
                </a:solidFill>
              </a:rPr>
              <a:t>o działalności pożytku publicznego i o wolontariacie (Dz. U. z 2016 r. poz. 239 </a:t>
            </a:r>
            <a:r>
              <a:rPr lang="pl-PL" sz="2000" dirty="0" smtClean="0">
                <a:solidFill>
                  <a:prstClr val="black"/>
                </a:solidFill>
              </a:rPr>
              <a:t/>
            </a:r>
            <a:br>
              <a:rPr lang="pl-PL" sz="2000" dirty="0" smtClean="0">
                <a:solidFill>
                  <a:prstClr val="black"/>
                </a:solidFill>
              </a:rPr>
            </a:br>
            <a:r>
              <a:rPr lang="pl-PL" sz="2000" dirty="0" smtClean="0">
                <a:solidFill>
                  <a:prstClr val="black"/>
                </a:solidFill>
              </a:rPr>
              <a:t>i </a:t>
            </a:r>
            <a:r>
              <a:rPr lang="pl-PL" sz="2000" dirty="0">
                <a:solidFill>
                  <a:prstClr val="black"/>
                </a:solidFill>
              </a:rPr>
              <a:t>395) </a:t>
            </a:r>
            <a:r>
              <a:rPr lang="pl-PL" sz="2000" u="sng" dirty="0">
                <a:solidFill>
                  <a:prstClr val="black"/>
                </a:solidFill>
              </a:rPr>
              <a:t>organizacjom pozarządowym lub podmiotom wymienionym w art. 3 ust. 3 tej ustawy</a:t>
            </a:r>
            <a:r>
              <a:rPr lang="pl-PL" sz="2000" dirty="0">
                <a:solidFill>
                  <a:prstClr val="black"/>
                </a:solidFill>
              </a:rPr>
              <a:t>.</a:t>
            </a:r>
          </a:p>
          <a:p>
            <a:pPr marL="0" lvl="0" indent="0" algn="just">
              <a:buNone/>
            </a:pP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47</a:t>
            </a:fld>
            <a:endParaRPr lang="pl-PL" altLang="pl-PL" dirty="0"/>
          </a:p>
        </p:txBody>
      </p:sp>
    </p:spTree>
    <p:extLst>
      <p:ext uri="{BB962C8B-B14F-4D97-AF65-F5344CB8AC3E}">
        <p14:creationId xmlns="" xmlns:p14="http://schemas.microsoft.com/office/powerpoint/2010/main" val="3090882584"/>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3200" b="1" dirty="0"/>
              <a:t>Placówki wsparcia dziennego</a:t>
            </a:r>
          </a:p>
        </p:txBody>
      </p:sp>
      <p:sp>
        <p:nvSpPr>
          <p:cNvPr id="3" name="Symbol zastępczy zawartości 2"/>
          <p:cNvSpPr>
            <a:spLocks noGrp="1"/>
          </p:cNvSpPr>
          <p:nvPr>
            <p:ph idx="1"/>
          </p:nvPr>
        </p:nvSpPr>
        <p:spPr>
          <a:xfrm>
            <a:off x="457200" y="1124744"/>
            <a:ext cx="8229600" cy="5544616"/>
          </a:xfrm>
        </p:spPr>
        <p:txBody>
          <a:bodyPr/>
          <a:lstStyle/>
          <a:p>
            <a:pPr marL="0" indent="0" algn="just">
              <a:buNone/>
            </a:pPr>
            <a:r>
              <a:rPr lang="pl-PL" sz="2000" b="1" dirty="0"/>
              <a:t>Art. 18b. </a:t>
            </a:r>
            <a:r>
              <a:rPr lang="pl-PL" sz="2000" dirty="0"/>
              <a:t>1. Placówka wsparcia dziennego może być prowadzona w lokalu, który spełnia wymagania lokalowe i sanitarne zawarte w przepisach wydanych na podstawie ust. 3.</a:t>
            </a:r>
          </a:p>
          <a:p>
            <a:pPr marL="0" indent="0" algn="just">
              <a:buNone/>
            </a:pPr>
            <a:r>
              <a:rPr lang="pl-PL" sz="2000" dirty="0"/>
              <a:t>2. Spełnienie wymagań, o których mowa w ust. 1, potwierdza się pozytywną opinią komendanta powiatowego (miejskiego) Państwowej Straży Pożarnej oraz pozytywną opinią właściwego państwowego inspektora sanitarnego, wydanymi w drodze decyzji administracyjnej.</a:t>
            </a:r>
          </a:p>
          <a:p>
            <a:pPr marL="0" indent="0" algn="just">
              <a:buNone/>
            </a:pPr>
            <a:r>
              <a:rPr lang="pl-PL" sz="2000" dirty="0"/>
              <a:t>3. Minister właściwy do spraw rodziny w porozumieniu z ministrem właściwym do spraw zdrowia określi, w drodze rozporządzenia, wymagania lokalowe i sanitarne, jakie musi spełniać lokal, w którym ma być prowadzona placówka wsparcia dziennego, uwzględniając konieczność zapewnienia odpowiedniej jakości opieki sprawowanej nad dziećmi i warunków ochrony </a:t>
            </a:r>
            <a:r>
              <a:rPr lang="pl-PL" sz="2000" dirty="0" smtClean="0"/>
              <a:t>przeciwpożarowej </a:t>
            </a:r>
            <a:r>
              <a:rPr lang="pl-PL" sz="2000" dirty="0"/>
              <a:t>oraz liczbę dzieci, nad którymi jest sprawowana opieka</a:t>
            </a:r>
            <a:r>
              <a:rPr lang="pl-PL" sz="2000" dirty="0" smtClean="0"/>
              <a:t>.</a:t>
            </a:r>
          </a:p>
          <a:p>
            <a:pPr marL="0" indent="0" algn="ctr">
              <a:buNone/>
            </a:pPr>
            <a:r>
              <a:rPr lang="pl-PL" sz="2000" b="1" dirty="0" smtClean="0">
                <a:solidFill>
                  <a:srgbClr val="FF0000"/>
                </a:solidFill>
              </a:rPr>
              <a:t>Rozporządzenie Ministra Pracy i Polityki Społecznej </a:t>
            </a:r>
            <a:r>
              <a:rPr lang="pl-PL" sz="2000" dirty="0" smtClean="0">
                <a:solidFill>
                  <a:srgbClr val="FF0000"/>
                </a:solidFill>
              </a:rPr>
              <a:t>z </a:t>
            </a:r>
            <a:r>
              <a:rPr lang="pl-PL" sz="2000" dirty="0">
                <a:solidFill>
                  <a:srgbClr val="FF0000"/>
                </a:solidFill>
              </a:rPr>
              <a:t>dnia 13 października 2015 </a:t>
            </a:r>
            <a:r>
              <a:rPr lang="pl-PL" sz="2000" dirty="0" smtClean="0">
                <a:solidFill>
                  <a:srgbClr val="FF0000"/>
                </a:solidFill>
              </a:rPr>
              <a:t>r. </a:t>
            </a:r>
            <a:r>
              <a:rPr lang="pl-PL" sz="2000" b="1" dirty="0" smtClean="0">
                <a:solidFill>
                  <a:srgbClr val="FF0000"/>
                </a:solidFill>
              </a:rPr>
              <a:t>w </a:t>
            </a:r>
            <a:r>
              <a:rPr lang="pl-PL" sz="2000" b="1" dirty="0">
                <a:solidFill>
                  <a:srgbClr val="FF0000"/>
                </a:solidFill>
              </a:rPr>
              <a:t>sprawie wymagań lokalowych i sanitarnych, jakie musi spełniać lokal, w którym ma być prowadzona placówka wsparcia dziennego (Dz.U.2015.1630 </a:t>
            </a:r>
            <a:r>
              <a:rPr lang="pl-PL" sz="2000" b="1" dirty="0" smtClean="0">
                <a:solidFill>
                  <a:srgbClr val="FF0000"/>
                </a:solidFill>
              </a:rPr>
              <a:t>)</a:t>
            </a:r>
            <a:endParaRPr lang="pl-PL" sz="2000" b="1" dirty="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48</a:t>
            </a:fld>
            <a:endParaRPr lang="pl-PL" altLang="pl-PL"/>
          </a:p>
        </p:txBody>
      </p:sp>
    </p:spTree>
    <p:extLst>
      <p:ext uri="{BB962C8B-B14F-4D97-AF65-F5344CB8AC3E}">
        <p14:creationId xmlns="" xmlns:p14="http://schemas.microsoft.com/office/powerpoint/2010/main" val="171712533"/>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3200" b="1" dirty="0">
                <a:solidFill>
                  <a:prstClr val="black"/>
                </a:solidFill>
              </a:rPr>
              <a:t>Placówki wsparcia dziennego</a:t>
            </a:r>
            <a:endParaRPr lang="pl-PL" dirty="0"/>
          </a:p>
        </p:txBody>
      </p:sp>
      <p:sp>
        <p:nvSpPr>
          <p:cNvPr id="3" name="Symbol zastępczy zawartości 2"/>
          <p:cNvSpPr>
            <a:spLocks noGrp="1"/>
          </p:cNvSpPr>
          <p:nvPr>
            <p:ph idx="1"/>
          </p:nvPr>
        </p:nvSpPr>
        <p:spPr/>
        <p:txBody>
          <a:bodyPr/>
          <a:lstStyle/>
          <a:p>
            <a:pPr marL="0" indent="0" algn="just">
              <a:buNone/>
            </a:pPr>
            <a:endParaRPr lang="pl-PL" sz="2000" b="1" dirty="0" smtClean="0">
              <a:solidFill>
                <a:srgbClr val="FF0000"/>
              </a:solidFill>
            </a:endParaRPr>
          </a:p>
          <a:p>
            <a:pPr marL="0" indent="0" algn="just">
              <a:buNone/>
            </a:pPr>
            <a:r>
              <a:rPr lang="pl-PL" sz="2000" b="1" dirty="0" smtClean="0">
                <a:solidFill>
                  <a:srgbClr val="FF0000"/>
                </a:solidFill>
              </a:rPr>
              <a:t>Art</a:t>
            </a:r>
            <a:r>
              <a:rPr lang="pl-PL" sz="2000" b="1" dirty="0">
                <a:solidFill>
                  <a:srgbClr val="FF0000"/>
                </a:solidFill>
              </a:rPr>
              <a:t>. 18c. </a:t>
            </a:r>
            <a:r>
              <a:rPr lang="pl-PL" sz="2000" dirty="0">
                <a:solidFill>
                  <a:srgbClr val="FF0000"/>
                </a:solidFill>
              </a:rPr>
              <a:t>1. Gmina może połączyć placówkę wsparcia dziennego lub inny gminny podmiot wyznaczony do pracy z rodziną z jednostką organizacyjną pomocy społecznej, w tym jednostką organizacyjną, o której mowa w art. 111 ustawy z dnia 12 marca 2004 r. o pomocy społecznej. Jeżeli połączenie obejmuje ośrodek pomocy społecznej, placówka wsparcia dziennego lub inny gminny podmiot wyznaczony do pracy z rodziną działa w ramach tego ośrodka</a:t>
            </a:r>
            <a:r>
              <a:rPr lang="pl-PL" sz="2000" dirty="0" smtClean="0">
                <a:solidFill>
                  <a:srgbClr val="FF0000"/>
                </a:solidFill>
              </a:rPr>
              <a:t>.</a:t>
            </a:r>
          </a:p>
          <a:p>
            <a:pPr marL="0" indent="0" algn="just">
              <a:buNone/>
            </a:pPr>
            <a:endParaRPr lang="pl-PL" sz="2000" dirty="0" smtClean="0">
              <a:solidFill>
                <a:srgbClr val="FF0000"/>
              </a:solidFill>
            </a:endParaRPr>
          </a:p>
          <a:p>
            <a:pPr marL="0" indent="0" algn="just">
              <a:buNone/>
            </a:pPr>
            <a:r>
              <a:rPr lang="pl-PL" sz="2000" b="1" dirty="0"/>
              <a:t>Art. 19.</a:t>
            </a:r>
            <a:r>
              <a:rPr lang="pl-PL" sz="2000" dirty="0"/>
              <a:t> 1. Wójt albo starosta wydaje zezwolenie na prowadzenie placówki wsparcia dziennego na wniosek, jeżeli podmiot występujący o zezwolenie</a:t>
            </a:r>
            <a:endParaRPr lang="pl-PL" sz="2000" dirty="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49</a:t>
            </a:fld>
            <a:endParaRPr lang="pl-PL" altLang="pl-PL"/>
          </a:p>
        </p:txBody>
      </p:sp>
    </p:spTree>
    <p:extLst>
      <p:ext uri="{BB962C8B-B14F-4D97-AF65-F5344CB8AC3E}">
        <p14:creationId xmlns="" xmlns:p14="http://schemas.microsoft.com/office/powerpoint/2010/main" val="299197821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328592"/>
          </a:xfrm>
        </p:spPr>
        <p:txBody>
          <a:bodyPr/>
          <a:lstStyle/>
          <a:p>
            <a:pPr marL="0" indent="0" algn="just">
              <a:buNone/>
            </a:pPr>
            <a:r>
              <a:rPr lang="pl-PL" sz="1600" dirty="0" smtClean="0"/>
              <a:t>W skład </a:t>
            </a:r>
            <a:r>
              <a:rPr lang="pl-PL" sz="1600" b="1" dirty="0" smtClean="0"/>
              <a:t>Zachodniego Obszaru Interwencji </a:t>
            </a:r>
            <a:r>
              <a:rPr lang="pl-PL" sz="1600" dirty="0" smtClean="0"/>
              <a:t>wchodzą gminy: miejskie – Bolesławiec, Lubań, Świeradów-Zdrój, Zawidów, Zgorzelec; wiejskie – Bolesławiec, Gromadka, Lubań, Osiecznica, Platerówka, Siekierczyn, Sulików, Warta Bolesławiecka, Zagrodno, Zgorzelec, oraz miejsko-wiejskie – Bogatynia, Leśna, Lwówek Śląski, Nowogrodziec, Olszyna, Pieńsk, Węgliniec.</a:t>
            </a:r>
          </a:p>
          <a:p>
            <a:pPr marL="0" indent="0" algn="just">
              <a:buNone/>
            </a:pPr>
            <a:r>
              <a:rPr lang="pl-PL" sz="1600" dirty="0" smtClean="0"/>
              <a:t>W skład </a:t>
            </a:r>
            <a:r>
              <a:rPr lang="pl-PL" sz="1600" b="1" dirty="0" smtClean="0"/>
              <a:t>Legnicko-Głogowskiego Obszaru Interwencji </a:t>
            </a:r>
            <a:r>
              <a:rPr lang="pl-PL" sz="1600" dirty="0" smtClean="0"/>
              <a:t>wchodzą gminy: miejskie – Chojnów, Głogów, Jawor, Legnica, Lubin; wiejskie – Chojnów, Gaworzyce, Głogów, Grębocice, Jerzmanowa, Kotla, Krotoszyce, Kunice, Legnickie Pole, Lubin, Marciszów, Męcinka, Miłkowice, Mściwojów, Paszowice, Pęcław, Radwanice, Rudna, Ruja, Wądroże Wielkie, Złotoryja, Żukowice, oraz miejsko-wiejskie – Bolków, Chocianów, Polkowice, Prochowice, Przemków, Ścinawa.</a:t>
            </a:r>
          </a:p>
          <a:p>
            <a:pPr marL="0" indent="0" algn="just">
              <a:buNone/>
            </a:pPr>
            <a:r>
              <a:rPr lang="pl-PL" sz="1600" dirty="0" smtClean="0"/>
              <a:t>W skład </a:t>
            </a:r>
            <a:r>
              <a:rPr lang="pl-PL" sz="1600" b="1" dirty="0" smtClean="0"/>
              <a:t>Obszaru Interwencji Doliny Baryczy </a:t>
            </a:r>
            <a:r>
              <a:rPr lang="pl-PL" sz="1600" dirty="0" smtClean="0"/>
              <a:t>wchodzą gminy: wiejskie – Cieszków, Dobroszyce, Dziadowa Kłoda, Jemielno, Krośnice, Niechlów, Wińsko, Zawonia, oraz miejsko-wiejskie – Bierutów, Brzeg Dolny, Góra, Międzybórz, Milicz, Prusice, Syców, Twardogóra, Wąsosz, Wołów, Żmigród.</a:t>
            </a:r>
          </a:p>
          <a:p>
            <a:pPr marL="0" indent="0" algn="just">
              <a:buNone/>
            </a:pPr>
            <a:r>
              <a:rPr lang="pl-PL" sz="1600" dirty="0" smtClean="0"/>
              <a:t>W skład </a:t>
            </a:r>
            <a:r>
              <a:rPr lang="pl-PL" sz="1600" b="1" dirty="0" smtClean="0"/>
              <a:t>Obszaru Interwencji Równiny Wrocławskiej </a:t>
            </a:r>
            <a:r>
              <a:rPr lang="pl-PL" sz="1600" dirty="0" smtClean="0"/>
              <a:t>wchodzą gminy: miejskie – Oława; wiejskie – Borów, Domaniów, Jordanów Śląski, Kondratowice, Kostomłoty, Oława, Malczyce, Mietków, Przeworno, Udanin, oraz miejsko-wiejskie – Strzelin, Środa Śląska, Wiązów.</a:t>
            </a:r>
          </a:p>
          <a:p>
            <a:pPr marL="0" indent="0" algn="just">
              <a:buNone/>
            </a:pPr>
            <a:r>
              <a:rPr lang="pl-PL" sz="1600" dirty="0" smtClean="0"/>
              <a:t>W skład </a:t>
            </a:r>
            <a:r>
              <a:rPr lang="pl-PL" sz="1600" b="1" dirty="0" smtClean="0"/>
              <a:t>Obszaru Ziemia Dzierżoniowsko-Kłodzko-Ząbkowicka </a:t>
            </a:r>
            <a:r>
              <a:rPr lang="pl-PL" sz="1600" dirty="0" smtClean="0"/>
              <a:t>wchodzą gminy: miejskie –  Bielawa, Duszniki-Zdrój, Dzierżoniów, Kłodzko, Kudowa-Zdrój, Pieszyce, Piława Górna, Polanica-Zdrój; wiejskie – Ciepłowody, Dzierżoniów, Lewin Kłodzki, Łagiewniki, Kamieniec Ząbkowicki, Kłodzko, Stoszowice oraz miejsko-wiejskie – Bardo, Bystrzyca Kłodzka, Lądek-Zdrój, Międzylesie, Niemcza, Radków, Stronie Śląskie, Szczytna, Ząbkowice Śląskie, Ziębice, Złoty Stok.</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a:t>
            </a:fld>
            <a:endParaRPr lang="pl-PL" altLang="pl-PL"/>
          </a:p>
        </p:txBody>
      </p:sp>
    </p:spTree>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Placówki wsparcia dziennego</a:t>
            </a:r>
            <a:endParaRPr lang="pl-PL" dirty="0"/>
          </a:p>
        </p:txBody>
      </p:sp>
      <p:sp>
        <p:nvSpPr>
          <p:cNvPr id="3" name="Symbol zastępczy zawartości 2"/>
          <p:cNvSpPr>
            <a:spLocks noGrp="1"/>
          </p:cNvSpPr>
          <p:nvPr>
            <p:ph idx="1"/>
          </p:nvPr>
        </p:nvSpPr>
        <p:spPr/>
        <p:txBody>
          <a:bodyPr/>
          <a:lstStyle/>
          <a:p>
            <a:pPr marL="0" indent="0" algn="just">
              <a:buNone/>
            </a:pPr>
            <a:r>
              <a:rPr lang="pl-PL" sz="2000" b="1" dirty="0"/>
              <a:t>Art. 24. </a:t>
            </a:r>
            <a:r>
              <a:rPr lang="pl-PL" sz="2000" dirty="0"/>
              <a:t>1. Placówka wsparcia dziennego może być prowadzona w formie:</a:t>
            </a:r>
          </a:p>
          <a:p>
            <a:pPr marL="0" indent="0" algn="just">
              <a:buNone/>
            </a:pPr>
            <a:r>
              <a:rPr lang="pl-PL" sz="2000" dirty="0"/>
              <a:t>1) </a:t>
            </a:r>
            <a:r>
              <a:rPr lang="pl-PL" sz="2000" dirty="0" smtClean="0"/>
              <a:t>opiekuńczej</a:t>
            </a:r>
            <a:r>
              <a:rPr lang="pl-PL" sz="2000" dirty="0"/>
              <a:t>, w tym </a:t>
            </a:r>
            <a:r>
              <a:rPr lang="pl-PL" sz="2000" b="1" dirty="0">
                <a:solidFill>
                  <a:srgbClr val="FF0000"/>
                </a:solidFill>
              </a:rPr>
              <a:t>kół zainteresowań, świetlic, klubów i ognisk wychowawczych</a:t>
            </a:r>
            <a:r>
              <a:rPr lang="pl-PL" sz="2000" dirty="0"/>
              <a:t>;</a:t>
            </a:r>
          </a:p>
          <a:p>
            <a:pPr marL="0" indent="0" algn="just">
              <a:buNone/>
            </a:pPr>
            <a:r>
              <a:rPr lang="pl-PL" sz="2000" dirty="0"/>
              <a:t>2)   specjalistycznej;</a:t>
            </a:r>
          </a:p>
          <a:p>
            <a:pPr marL="0" indent="0" algn="just">
              <a:buNone/>
            </a:pPr>
            <a:r>
              <a:rPr lang="pl-PL" sz="2000" dirty="0"/>
              <a:t>3)   pracy podwórkowej realizowanej przez wychowawcę.</a:t>
            </a:r>
          </a:p>
          <a:p>
            <a:pPr marL="0" indent="0" algn="just">
              <a:buNone/>
            </a:pPr>
            <a:r>
              <a:rPr lang="pl-PL" sz="2000" dirty="0"/>
              <a:t>2. Placówka wsparcia dziennego prowadzona w formie opiekuńczej zapewnia dziecku:</a:t>
            </a:r>
          </a:p>
          <a:p>
            <a:pPr marL="0" indent="0" algn="just">
              <a:buNone/>
            </a:pPr>
            <a:r>
              <a:rPr lang="pl-PL" sz="2000" dirty="0"/>
              <a:t>1)   opiekę i wychowanie;</a:t>
            </a:r>
          </a:p>
          <a:p>
            <a:pPr marL="0" indent="0" algn="just">
              <a:buNone/>
            </a:pPr>
            <a:r>
              <a:rPr lang="pl-PL" sz="2000" dirty="0"/>
              <a:t>2)   pomoc w nauce;</a:t>
            </a:r>
          </a:p>
          <a:p>
            <a:pPr marL="0" indent="0" algn="just">
              <a:buNone/>
            </a:pPr>
            <a:r>
              <a:rPr lang="pl-PL" sz="2000" dirty="0"/>
              <a:t>3) </a:t>
            </a:r>
            <a:r>
              <a:rPr lang="pl-PL" sz="2000" dirty="0" smtClean="0"/>
              <a:t>organizację </a:t>
            </a:r>
            <a:r>
              <a:rPr lang="pl-PL" sz="2000" dirty="0"/>
              <a:t>czasu wolnego, zabawę i zajęcia sportowe oraz rozwój zainteresowań</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50</a:t>
            </a:fld>
            <a:endParaRPr lang="pl-PL" altLang="pl-PL"/>
          </a:p>
        </p:txBody>
      </p:sp>
    </p:spTree>
    <p:extLst>
      <p:ext uri="{BB962C8B-B14F-4D97-AF65-F5344CB8AC3E}">
        <p14:creationId xmlns="" xmlns:p14="http://schemas.microsoft.com/office/powerpoint/2010/main" val="3637264496"/>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Placówki wsparcia dziennego</a:t>
            </a:r>
            <a:endParaRPr lang="pl-PL" dirty="0"/>
          </a:p>
        </p:txBody>
      </p:sp>
      <p:sp>
        <p:nvSpPr>
          <p:cNvPr id="3" name="Symbol zastępczy zawartości 2"/>
          <p:cNvSpPr>
            <a:spLocks noGrp="1"/>
          </p:cNvSpPr>
          <p:nvPr>
            <p:ph idx="1"/>
          </p:nvPr>
        </p:nvSpPr>
        <p:spPr/>
        <p:txBody>
          <a:bodyPr/>
          <a:lstStyle/>
          <a:p>
            <a:pPr marL="0" lvl="0" indent="0" algn="just">
              <a:buNone/>
            </a:pPr>
            <a:r>
              <a:rPr lang="pl-PL" sz="2000" dirty="0">
                <a:solidFill>
                  <a:prstClr val="black"/>
                </a:solidFill>
              </a:rPr>
              <a:t>3. Placówka wsparcia dziennego prowadzona w formie specjalistycznej w szczególności:</a:t>
            </a:r>
          </a:p>
          <a:p>
            <a:pPr marL="0" lvl="0" indent="0" algn="just">
              <a:buNone/>
            </a:pPr>
            <a:r>
              <a:rPr lang="pl-PL" sz="2000" dirty="0">
                <a:solidFill>
                  <a:prstClr val="black"/>
                </a:solidFill>
              </a:rPr>
              <a:t>1) organizuje zajęcia socjoterapeutyczne, terapeutyczne, korekcyjne, kompensacyjne oraz logopedyczne;</a:t>
            </a:r>
          </a:p>
          <a:p>
            <a:pPr marL="0" lvl="0" indent="0" algn="just">
              <a:buNone/>
            </a:pPr>
            <a:r>
              <a:rPr lang="pl-PL" sz="2000" dirty="0">
                <a:solidFill>
                  <a:prstClr val="black"/>
                </a:solidFill>
              </a:rPr>
              <a:t>2)   realizuje indywidualny program korekcyjny, program </a:t>
            </a:r>
            <a:r>
              <a:rPr lang="pl-PL" sz="2000" dirty="0" err="1">
                <a:solidFill>
                  <a:prstClr val="black"/>
                </a:solidFill>
              </a:rPr>
              <a:t>psychokorekcyjny</a:t>
            </a:r>
            <a:r>
              <a:rPr lang="pl-PL" sz="2000" dirty="0">
                <a:solidFill>
                  <a:prstClr val="black"/>
                </a:solidFill>
              </a:rPr>
              <a:t> lub psychoprofilaktyczny, w szczególności terapię pedagogiczną, psychologiczną i socjoterapię.</a:t>
            </a:r>
          </a:p>
          <a:p>
            <a:pPr marL="0" lvl="0" indent="0" algn="just">
              <a:buNone/>
            </a:pPr>
            <a:r>
              <a:rPr lang="pl-PL" sz="2000" dirty="0">
                <a:solidFill>
                  <a:prstClr val="black"/>
                </a:solidFill>
              </a:rPr>
              <a:t>4. Placówka wsparcia dziennego prowadzona w formie pracy podwórkowej realizuje działania animacyjne i socjoterapeutyczne.</a:t>
            </a:r>
          </a:p>
          <a:p>
            <a:pPr marL="0" lvl="0" indent="0" algn="just">
              <a:buNone/>
            </a:pPr>
            <a:r>
              <a:rPr lang="pl-PL" sz="2000" dirty="0">
                <a:solidFill>
                  <a:prstClr val="black"/>
                </a:solidFill>
              </a:rPr>
              <a:t>5. </a:t>
            </a:r>
            <a:r>
              <a:rPr lang="pl-PL" sz="2000" b="1" dirty="0">
                <a:solidFill>
                  <a:prstClr val="black"/>
                </a:solidFill>
              </a:rPr>
              <a:t>Placówka wsparcia dziennego może być prowadzona w połączonych formach, o których mowa w ust. 1.</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51</a:t>
            </a:fld>
            <a:endParaRPr lang="pl-PL" altLang="pl-PL"/>
          </a:p>
        </p:txBody>
      </p:sp>
    </p:spTree>
    <p:extLst>
      <p:ext uri="{BB962C8B-B14F-4D97-AF65-F5344CB8AC3E}">
        <p14:creationId xmlns="" xmlns:p14="http://schemas.microsoft.com/office/powerpoint/2010/main" val="982800013"/>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A </a:t>
            </a:r>
            <a:endParaRPr lang="pl-PL" sz="2800" b="1" dirty="0"/>
          </a:p>
        </p:txBody>
      </p:sp>
      <p:sp>
        <p:nvSpPr>
          <p:cNvPr id="3" name="Symbol zastępczy zawartości 2"/>
          <p:cNvSpPr>
            <a:spLocks noGrp="1"/>
          </p:cNvSpPr>
          <p:nvPr>
            <p:ph idx="1"/>
          </p:nvPr>
        </p:nvSpPr>
        <p:spPr>
          <a:xfrm>
            <a:off x="457200" y="908720"/>
            <a:ext cx="8229600" cy="5949280"/>
          </a:xfrm>
        </p:spPr>
        <p:txBody>
          <a:bodyPr/>
          <a:lstStyle/>
          <a:p>
            <a:pPr algn="just">
              <a:spcAft>
                <a:spcPts val="600"/>
              </a:spcAft>
              <a:buFont typeface="Wingdings" panose="05000000000000000000" pitchFamily="2" charset="2"/>
              <a:buChar char="ü"/>
            </a:pPr>
            <a:endParaRPr lang="pl-PL" sz="2000" b="1" dirty="0" smtClean="0"/>
          </a:p>
          <a:p>
            <a:pPr algn="just">
              <a:spcAft>
                <a:spcPts val="600"/>
              </a:spcAft>
              <a:buFont typeface="Wingdings" panose="05000000000000000000" pitchFamily="2" charset="2"/>
              <a:buChar char="ü"/>
            </a:pPr>
            <a:endParaRPr lang="pl-PL" sz="2000" b="1" dirty="0" smtClean="0"/>
          </a:p>
          <a:p>
            <a:pPr algn="just">
              <a:spcAft>
                <a:spcPts val="600"/>
              </a:spcAft>
              <a:buFont typeface="Wingdings" panose="05000000000000000000" pitchFamily="2" charset="2"/>
              <a:buChar char="ü"/>
            </a:pPr>
            <a:r>
              <a:rPr lang="pl-PL" sz="2000" b="1" dirty="0" smtClean="0"/>
              <a:t>Placówki związane ze wsparciem pieczy zastępczej</a:t>
            </a:r>
            <a:r>
              <a:rPr lang="pl-PL" sz="2000" dirty="0" smtClean="0"/>
              <a:t>, o których mowa w ustawie </a:t>
            </a:r>
            <a:r>
              <a:rPr lang="pl-PL" sz="2000" dirty="0"/>
              <a:t>z dnia 9 czerwca 2011 r. o wspieraniu rodziny i systemie pieczy </a:t>
            </a:r>
            <a:r>
              <a:rPr lang="pl-PL" sz="2000" dirty="0" smtClean="0"/>
              <a:t>zastępczej (Dz. U. z 2016 r.  poz. 575): </a:t>
            </a:r>
          </a:p>
          <a:p>
            <a:pPr marL="0" indent="0" algn="just">
              <a:buNone/>
            </a:pPr>
            <a:endParaRPr lang="pl-PL" sz="2000" b="1" dirty="0" smtClean="0"/>
          </a:p>
          <a:p>
            <a:pPr marL="0" indent="0" algn="just">
              <a:buNone/>
            </a:pPr>
            <a:r>
              <a:rPr lang="pl-PL" sz="2000" b="1" dirty="0" smtClean="0"/>
              <a:t>Art</a:t>
            </a:r>
            <a:r>
              <a:rPr lang="pl-PL" sz="2000" b="1" dirty="0"/>
              <a:t>. 32.</a:t>
            </a:r>
            <a:r>
              <a:rPr lang="pl-PL" sz="2000" dirty="0"/>
              <a:t> 1. Piecza zastępcza jest sprawowana w przypadku niemożności zapewnienia dziecku opieki i wychowania przez rodziców.</a:t>
            </a:r>
          </a:p>
          <a:p>
            <a:pPr marL="0" indent="0" algn="just">
              <a:buNone/>
            </a:pPr>
            <a:r>
              <a:rPr lang="pl-PL" sz="2000" dirty="0"/>
              <a:t>2. Pieczę zastępczą organizuje powiat.</a:t>
            </a:r>
          </a:p>
          <a:p>
            <a:pPr algn="just">
              <a:spcAft>
                <a:spcPts val="600"/>
              </a:spcAft>
              <a:buFont typeface="Wingdings" panose="05000000000000000000" pitchFamily="2" charset="2"/>
              <a:buChar char="ü"/>
            </a:pPr>
            <a:endParaRPr lang="pl-PL" sz="2000" dirty="0" smtClean="0"/>
          </a:p>
          <a:p>
            <a:pPr marL="0" lvl="0" indent="0" algn="just">
              <a:buNone/>
            </a:pP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52</a:t>
            </a:fld>
            <a:endParaRPr lang="pl-PL" altLang="pl-PL" dirty="0"/>
          </a:p>
        </p:txBody>
      </p:sp>
    </p:spTree>
    <p:extLst>
      <p:ext uri="{BB962C8B-B14F-4D97-AF65-F5344CB8AC3E}">
        <p14:creationId xmlns="" xmlns:p14="http://schemas.microsoft.com/office/powerpoint/2010/main" val="963127065"/>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Piecza zastępcza</a:t>
            </a:r>
            <a:endParaRPr lang="pl-PL" sz="3200" b="1" dirty="0"/>
          </a:p>
        </p:txBody>
      </p:sp>
      <p:sp>
        <p:nvSpPr>
          <p:cNvPr id="3" name="Symbol zastępczy zawartości 2"/>
          <p:cNvSpPr>
            <a:spLocks noGrp="1"/>
          </p:cNvSpPr>
          <p:nvPr>
            <p:ph idx="1"/>
          </p:nvPr>
        </p:nvSpPr>
        <p:spPr>
          <a:xfrm>
            <a:off x="457200" y="980728"/>
            <a:ext cx="8229600" cy="5688632"/>
          </a:xfrm>
        </p:spPr>
        <p:txBody>
          <a:bodyPr/>
          <a:lstStyle/>
          <a:p>
            <a:pPr marL="0" lvl="0" indent="0" algn="just">
              <a:buNone/>
            </a:pPr>
            <a:endParaRPr lang="pl-PL" sz="2000" b="1" dirty="0" smtClean="0">
              <a:solidFill>
                <a:prstClr val="black"/>
              </a:solidFill>
            </a:endParaRPr>
          </a:p>
          <a:p>
            <a:pPr marL="0" lvl="0" indent="0" algn="just">
              <a:buNone/>
            </a:pPr>
            <a:r>
              <a:rPr lang="pl-PL" sz="2000" b="1" dirty="0" smtClean="0">
                <a:solidFill>
                  <a:prstClr val="black"/>
                </a:solidFill>
              </a:rPr>
              <a:t>Art</a:t>
            </a:r>
            <a:r>
              <a:rPr lang="pl-PL" sz="2000" b="1" dirty="0">
                <a:solidFill>
                  <a:prstClr val="black"/>
                </a:solidFill>
              </a:rPr>
              <a:t>. 33.</a:t>
            </a:r>
            <a:r>
              <a:rPr lang="pl-PL" sz="2000" dirty="0">
                <a:solidFill>
                  <a:prstClr val="black"/>
                </a:solidFill>
              </a:rPr>
              <a:t> Piecza zastępcza zapewnia:</a:t>
            </a:r>
          </a:p>
          <a:p>
            <a:pPr marL="0" lvl="0" indent="0" algn="just">
              <a:buNone/>
            </a:pPr>
            <a:r>
              <a:rPr lang="pl-PL" sz="2000" dirty="0">
                <a:solidFill>
                  <a:prstClr val="black"/>
                </a:solidFill>
              </a:rPr>
              <a:t>1)  </a:t>
            </a:r>
            <a:r>
              <a:rPr lang="pl-PL" sz="2000" dirty="0" smtClean="0">
                <a:solidFill>
                  <a:prstClr val="black"/>
                </a:solidFill>
              </a:rPr>
              <a:t>pracę </a:t>
            </a:r>
            <a:r>
              <a:rPr lang="pl-PL" sz="2000" dirty="0">
                <a:solidFill>
                  <a:prstClr val="black"/>
                </a:solidFill>
              </a:rPr>
              <a:t>z rodziną umożliwiającą powrót dziecka do rodziny lub gdy jest to niemożliwe </a:t>
            </a:r>
            <a:r>
              <a:rPr lang="pl-PL" sz="2000" dirty="0" smtClean="0">
                <a:solidFill>
                  <a:prstClr val="black"/>
                </a:solidFill>
              </a:rPr>
              <a:t>– dążenie </a:t>
            </a:r>
            <a:r>
              <a:rPr lang="pl-PL" sz="2000" dirty="0">
                <a:solidFill>
                  <a:prstClr val="black"/>
                </a:solidFill>
              </a:rPr>
              <a:t>do przysposobienia dziecka, a w przypadku braku możliwości przysposobienia dziecka </a:t>
            </a:r>
            <a:r>
              <a:rPr lang="pl-PL" sz="2000" dirty="0" smtClean="0">
                <a:solidFill>
                  <a:prstClr val="black"/>
                </a:solidFill>
              </a:rPr>
              <a:t>– </a:t>
            </a:r>
            <a:r>
              <a:rPr lang="pl-PL" sz="2000" dirty="0">
                <a:solidFill>
                  <a:prstClr val="black"/>
                </a:solidFill>
              </a:rPr>
              <a:t>opiekę i wychowanie </a:t>
            </a:r>
            <a:r>
              <a:rPr lang="pl-PL" sz="2000" dirty="0" smtClean="0">
                <a:solidFill>
                  <a:prstClr val="black"/>
                </a:solidFill>
              </a:rPr>
              <a:t/>
            </a:r>
            <a:br>
              <a:rPr lang="pl-PL" sz="2000" dirty="0" smtClean="0">
                <a:solidFill>
                  <a:prstClr val="black"/>
                </a:solidFill>
              </a:rPr>
            </a:br>
            <a:r>
              <a:rPr lang="pl-PL" sz="2000" dirty="0" smtClean="0">
                <a:solidFill>
                  <a:prstClr val="black"/>
                </a:solidFill>
              </a:rPr>
              <a:t>w </a:t>
            </a:r>
            <a:r>
              <a:rPr lang="pl-PL" sz="2000" dirty="0">
                <a:solidFill>
                  <a:prstClr val="black"/>
                </a:solidFill>
              </a:rPr>
              <a:t>środowisku zastępczym;</a:t>
            </a:r>
          </a:p>
          <a:p>
            <a:pPr marL="0" lvl="0" indent="0" algn="just">
              <a:buNone/>
            </a:pPr>
            <a:r>
              <a:rPr lang="pl-PL" sz="2000" dirty="0">
                <a:solidFill>
                  <a:prstClr val="black"/>
                </a:solidFill>
              </a:rPr>
              <a:t>2)   przygotowanie dziecka do:</a:t>
            </a:r>
          </a:p>
          <a:p>
            <a:pPr marL="0" lvl="0" indent="0" algn="just">
              <a:buNone/>
            </a:pPr>
            <a:r>
              <a:rPr lang="pl-PL" sz="2000" dirty="0">
                <a:solidFill>
                  <a:prstClr val="black"/>
                </a:solidFill>
              </a:rPr>
              <a:t>a)  godnego, samodzielnego i odpowiedzialnego życia,</a:t>
            </a:r>
          </a:p>
          <a:p>
            <a:pPr marL="0" lvl="0" indent="0" algn="just">
              <a:buNone/>
            </a:pPr>
            <a:r>
              <a:rPr lang="pl-PL" sz="2000" dirty="0">
                <a:solidFill>
                  <a:prstClr val="black"/>
                </a:solidFill>
              </a:rPr>
              <a:t>b)  pokonywania trudności życiowych zgodnie z zasadami etyki,</a:t>
            </a:r>
          </a:p>
          <a:p>
            <a:pPr marL="0" lvl="0" indent="0" algn="just">
              <a:buNone/>
            </a:pPr>
            <a:r>
              <a:rPr lang="pl-PL" sz="2000" dirty="0" smtClean="0">
                <a:solidFill>
                  <a:prstClr val="black"/>
                </a:solidFill>
              </a:rPr>
              <a:t>c) nawiązywania i podtrzymywania bliskich, osobistych i społecznie akceptowanych kontaktów z rodziną i rówieśnikami, w celu łagodzenia skutków doświadczania straty i separacji oraz zdobywania umiejętności społecznych;</a:t>
            </a:r>
            <a:endParaRPr lang="pl-PL" sz="2000" dirty="0">
              <a:solidFill>
                <a:prstClr val="black"/>
              </a:solidFill>
            </a:endParaRPr>
          </a:p>
          <a:p>
            <a:pPr marL="0" lvl="0" indent="0" algn="just">
              <a:buNone/>
            </a:pPr>
            <a:r>
              <a:rPr lang="pl-PL" sz="2000" dirty="0" smtClean="0">
                <a:solidFill>
                  <a:prstClr val="black"/>
                </a:solidFill>
              </a:rPr>
              <a:t>3) zaspokojenie </a:t>
            </a:r>
            <a:r>
              <a:rPr lang="pl-PL" sz="2000" dirty="0">
                <a:solidFill>
                  <a:prstClr val="black"/>
                </a:solidFill>
              </a:rPr>
              <a:t>potrzeb emocjonalnych dzieci, ze szczególnym uwzględnieniem potrzeb bytowych, zdrowotnych, edukacyjnych i kulturalno-rekreacyjnych.</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53</a:t>
            </a:fld>
            <a:endParaRPr lang="pl-PL" altLang="pl-PL"/>
          </a:p>
        </p:txBody>
      </p:sp>
    </p:spTree>
    <p:extLst>
      <p:ext uri="{BB962C8B-B14F-4D97-AF65-F5344CB8AC3E}">
        <p14:creationId xmlns="" xmlns:p14="http://schemas.microsoft.com/office/powerpoint/2010/main" val="1684917463"/>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rPr>
              <a:t>Piecza zastępcza</a:t>
            </a:r>
            <a:endParaRPr lang="pl-PL" sz="3200" b="1" dirty="0"/>
          </a:p>
        </p:txBody>
      </p:sp>
      <p:sp>
        <p:nvSpPr>
          <p:cNvPr id="3" name="Symbol zastępczy zawartości 2"/>
          <p:cNvSpPr>
            <a:spLocks noGrp="1"/>
          </p:cNvSpPr>
          <p:nvPr>
            <p:ph idx="1"/>
          </p:nvPr>
        </p:nvSpPr>
        <p:spPr>
          <a:xfrm>
            <a:off x="457200" y="980728"/>
            <a:ext cx="8229600" cy="5688632"/>
          </a:xfrm>
        </p:spPr>
        <p:txBody>
          <a:bodyPr/>
          <a:lstStyle/>
          <a:p>
            <a:pPr marL="0" lvl="0" indent="0" algn="just">
              <a:buNone/>
            </a:pPr>
            <a:endParaRPr lang="pl-PL" sz="2000" b="1" dirty="0" smtClean="0">
              <a:solidFill>
                <a:prstClr val="black"/>
              </a:solidFill>
            </a:endParaRPr>
          </a:p>
          <a:p>
            <a:pPr marL="0" indent="0">
              <a:buNone/>
            </a:pPr>
            <a:endParaRPr lang="pl-PL" sz="2000" b="1" dirty="0" smtClean="0"/>
          </a:p>
          <a:p>
            <a:pPr marL="0" indent="0" algn="just">
              <a:buNone/>
            </a:pPr>
            <a:r>
              <a:rPr lang="pl-PL" sz="2000" b="1" dirty="0" smtClean="0"/>
              <a:t>Art</a:t>
            </a:r>
            <a:r>
              <a:rPr lang="pl-PL" sz="2000" b="1" dirty="0"/>
              <a:t>. 35.</a:t>
            </a:r>
            <a:r>
              <a:rPr lang="pl-PL" sz="2000" dirty="0"/>
              <a:t> 1. Umieszczenie dziecka w pieczy zastępczej następuje na podstawie orzeczenia sądu, z zastrzeżeniem ust. 2 oraz art. 58 ust. 1 i art. 103 ust. 2.</a:t>
            </a:r>
          </a:p>
          <a:p>
            <a:pPr marL="0" indent="0" algn="just">
              <a:buNone/>
            </a:pPr>
            <a:r>
              <a:rPr lang="pl-PL" sz="2000" dirty="0"/>
              <a:t>2. W przypadku pilnej konieczności, na wniosek lub za zgodą rodziców dziecka, możliwe jest umieszczenie dziecka w rodzinnej pieczy zastępczej, na podstawie umowy zawartej między rodziną zastępczą lub prowadzącym rodzinny dom dziecka a starostą właściwym ze względu na miejsce zamieszkania tej rodziny lub miejsce prowadzenia rodzinnego domu dziecka. O zawartej umowie starosta zawiadamia niezwłocznie sąd.</a:t>
            </a:r>
          </a:p>
          <a:p>
            <a:pPr marL="0" indent="0" algn="just">
              <a:buNone/>
            </a:pPr>
            <a:r>
              <a:rPr lang="pl-PL" sz="2000" dirty="0"/>
              <a:t>3. Do umowy stosuje się odpowiednio przepisy art. 54 ust. 3 pkt 1-4, 11 i 14, ust. 4 i 6-8.</a:t>
            </a:r>
          </a:p>
          <a:p>
            <a:pPr marL="0" indent="0" algn="just">
              <a:buNone/>
            </a:pPr>
            <a:r>
              <a:rPr lang="pl-PL" sz="2000" dirty="0"/>
              <a:t>4. Umowa wygasa z chwilą zakończenia przez sąd postępowania z zakresu pieczy zastępczej.</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54</a:t>
            </a:fld>
            <a:endParaRPr lang="pl-PL" altLang="pl-PL"/>
          </a:p>
        </p:txBody>
      </p:sp>
    </p:spTree>
    <p:extLst>
      <p:ext uri="{BB962C8B-B14F-4D97-AF65-F5344CB8AC3E}">
        <p14:creationId xmlns="" xmlns:p14="http://schemas.microsoft.com/office/powerpoint/2010/main" val="1807715885"/>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256584"/>
          </a:xfrm>
        </p:spPr>
        <p:txBody>
          <a:bodyPr/>
          <a:lstStyle/>
          <a:p>
            <a:pPr lvl="0" algn="just">
              <a:buFont typeface="Wingdings" panose="05000000000000000000" pitchFamily="2" charset="2"/>
              <a:buChar char="§"/>
            </a:pPr>
            <a:r>
              <a:rPr lang="pl-PL" sz="2000" b="1" dirty="0" smtClean="0">
                <a:solidFill>
                  <a:srgbClr val="FF0000"/>
                </a:solidFill>
              </a:rPr>
              <a:t>piecza zastępcza sprawowana w </a:t>
            </a:r>
            <a:r>
              <a:rPr lang="pl-PL" sz="2000" b="1" dirty="0">
                <a:solidFill>
                  <a:srgbClr val="FF0000"/>
                </a:solidFill>
              </a:rPr>
              <a:t>formie rodzinnej, </a:t>
            </a:r>
            <a:r>
              <a:rPr lang="pl-PL" sz="2000" dirty="0">
                <a:solidFill>
                  <a:prstClr val="black"/>
                </a:solidFill>
              </a:rPr>
              <a:t>tj.  </a:t>
            </a:r>
            <a:r>
              <a:rPr lang="pl-PL" sz="2000" b="1" dirty="0">
                <a:solidFill>
                  <a:prstClr val="black"/>
                </a:solidFill>
              </a:rPr>
              <a:t>rodziny zastępcze oraz rodzinne domy dziecka </a:t>
            </a:r>
            <a:r>
              <a:rPr lang="pl-PL" sz="2000" dirty="0">
                <a:solidFill>
                  <a:prstClr val="black"/>
                </a:solidFill>
              </a:rPr>
              <a:t>(Dział III, Rozdz. </a:t>
            </a:r>
            <a:r>
              <a:rPr lang="pl-PL" sz="2000" dirty="0" smtClean="0">
                <a:solidFill>
                  <a:prstClr val="black"/>
                </a:solidFill>
              </a:rPr>
              <a:t>2): </a:t>
            </a:r>
          </a:p>
          <a:p>
            <a:pPr lvl="0" algn="just">
              <a:buFont typeface="Wingdings" panose="05000000000000000000" pitchFamily="2" charset="2"/>
              <a:buChar char="§"/>
            </a:pPr>
            <a:endParaRPr lang="pl-PL" sz="2000" dirty="0">
              <a:solidFill>
                <a:prstClr val="black"/>
              </a:solidFill>
            </a:endParaRPr>
          </a:p>
          <a:p>
            <a:pPr marL="0" indent="0" algn="just">
              <a:buNone/>
            </a:pPr>
            <a:r>
              <a:rPr lang="pl-PL" sz="2000" b="1" dirty="0"/>
              <a:t>Art. 40.</a:t>
            </a:r>
            <a:r>
              <a:rPr lang="pl-PL" sz="2000" dirty="0"/>
              <a:t> 1. Rodzina zastępcza oraz rodzinny dom dziecka zapewniają dziecku całodobową opiekę i </a:t>
            </a:r>
            <a:r>
              <a:rPr lang="pl-PL" sz="2000" dirty="0" smtClean="0"/>
              <a:t>wychowanie.</a:t>
            </a:r>
          </a:p>
          <a:p>
            <a:pPr marL="0" indent="0" algn="just">
              <a:buNone/>
            </a:pPr>
            <a:endParaRPr lang="pl-PL" sz="2000" b="1" dirty="0" smtClean="0"/>
          </a:p>
          <a:p>
            <a:pPr marL="0" indent="0" algn="just">
              <a:buNone/>
            </a:pPr>
            <a:r>
              <a:rPr lang="pl-PL" sz="2000" b="1" dirty="0" smtClean="0"/>
              <a:t>Art</a:t>
            </a:r>
            <a:r>
              <a:rPr lang="pl-PL" sz="2000" b="1" dirty="0"/>
              <a:t>. 41. </a:t>
            </a:r>
            <a:r>
              <a:rPr lang="pl-PL" sz="2000" dirty="0"/>
              <a:t>1. Rodzinę zastępczą lub rodzinny dom dziecka tworzą małżonkowie lub osoba niepozostająca w związku małżeńskim, u których umieszczono dziecko w celu sprawowania nad nim pieczy zastępczej, z zastrzeżeniem art. 55 i 58.</a:t>
            </a:r>
          </a:p>
          <a:p>
            <a:pPr marL="0" indent="0" algn="just">
              <a:buNone/>
            </a:pPr>
            <a:r>
              <a:rPr lang="pl-PL" sz="2000" dirty="0"/>
              <a:t>2. Rodzinę zastępczą spokrewnioną tworzą małżonkowie lub osoba, o których mowa w ust. 1, będący wstępnymi lub rodzeństwem dziecka.</a:t>
            </a:r>
          </a:p>
          <a:p>
            <a:pPr marL="0" indent="0" algn="just">
              <a:buNone/>
            </a:pPr>
            <a:r>
              <a:rPr lang="pl-PL" sz="2000" dirty="0"/>
              <a:t>3. Rodzinę zastępczą zawodową lub rodzinę zastępczą niezawodową tworzą małżonkowie lub osoba, o których mowa w ust. 1, niebędący wstępnymi lub rodzeństwem dziecka.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55</a:t>
            </a:fld>
            <a:endParaRPr lang="pl-PL" altLang="pl-PL"/>
          </a:p>
        </p:txBody>
      </p:sp>
    </p:spTree>
    <p:extLst>
      <p:ext uri="{BB962C8B-B14F-4D97-AF65-F5344CB8AC3E}">
        <p14:creationId xmlns="" xmlns:p14="http://schemas.microsoft.com/office/powerpoint/2010/main" val="2279391752"/>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rodzinnej 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328592"/>
          </a:xfrm>
        </p:spPr>
        <p:txBody>
          <a:bodyPr/>
          <a:lstStyle/>
          <a:p>
            <a:pPr marL="0" indent="0" algn="just">
              <a:buNone/>
            </a:pPr>
            <a:r>
              <a:rPr lang="pl-PL" sz="2000" b="1" dirty="0"/>
              <a:t>Art. 46. </a:t>
            </a:r>
            <a:r>
              <a:rPr lang="pl-PL" sz="2000" dirty="0"/>
              <a:t>1. Starosta prowadzi rejestr danych o osobach:</a:t>
            </a:r>
          </a:p>
          <a:p>
            <a:pPr marL="0" indent="0" algn="just">
              <a:buNone/>
            </a:pPr>
            <a:r>
              <a:rPr lang="pl-PL" sz="2000" dirty="0"/>
              <a:t>1)  zakwalifikowanych do pełnienia funkcji rodziny zastępczej zawodowej, rodziny zastępczej niezawodowej lub do prowadzenia rodzinnego domu dziecka;</a:t>
            </a:r>
          </a:p>
          <a:p>
            <a:pPr marL="0" indent="0" algn="just">
              <a:buNone/>
            </a:pPr>
            <a:r>
              <a:rPr lang="pl-PL" sz="2000" dirty="0"/>
              <a:t>2)   </a:t>
            </a:r>
            <a:r>
              <a:rPr lang="pl-PL" sz="2000" b="1" dirty="0"/>
              <a:t>pełniących funkcję rodziny zastępczej zawodowej lub rodziny zastępczej niezawodowej oraz prowadzących rodzinny dom dziecka</a:t>
            </a:r>
            <a:r>
              <a:rPr lang="pl-PL" sz="2000" dirty="0"/>
              <a:t>.</a:t>
            </a:r>
          </a:p>
          <a:p>
            <a:pPr marL="0" indent="0" algn="just">
              <a:buNone/>
            </a:pPr>
            <a:r>
              <a:rPr lang="pl-PL" sz="2000" b="1" dirty="0"/>
              <a:t>Art. 53. </a:t>
            </a:r>
            <a:r>
              <a:rPr lang="pl-PL" sz="2000" dirty="0"/>
              <a:t>1. W rodzinie zastępczej zawodowej lub rodzinie zastępczej niezawodowej, w tym samym czasie, może przebywać </a:t>
            </a:r>
            <a:r>
              <a:rPr lang="pl-PL" sz="2000" dirty="0">
                <a:solidFill>
                  <a:srgbClr val="FF0000"/>
                </a:solidFill>
              </a:rPr>
              <a:t>łącznie nie więcej niż 3 dzieci</a:t>
            </a:r>
            <a:r>
              <a:rPr lang="pl-PL" sz="2000" dirty="0"/>
              <a:t> lub osób, które osiągnęły pełnoletność przebywając w pieczy zastępczej, o których mowa w art. 37 ust. 2.</a:t>
            </a:r>
          </a:p>
          <a:p>
            <a:pPr marL="0" indent="0" algn="just">
              <a:buNone/>
            </a:pPr>
            <a:r>
              <a:rPr lang="pl-PL" sz="2000" dirty="0"/>
              <a:t>2. W razie konieczności umieszczenia w rodzinie zastępczej rodzeństwa, za zgodą rodziny zastępczej oraz po uzyskaniu pozytywnej opinii koordynatora rodzinnej pieczy zastępczej, jest dopuszczalne umieszczenie w tym samym czasie większej liczby dzieci</a:t>
            </a:r>
            <a:r>
              <a:rPr lang="pl-PL" sz="2000" dirty="0" smtClean="0"/>
              <a:t>.</a:t>
            </a:r>
          </a:p>
          <a:p>
            <a:pPr marL="0" indent="0" algn="just">
              <a:buNone/>
            </a:pPr>
            <a:r>
              <a:rPr lang="pl-PL" sz="2000" dirty="0"/>
              <a:t>4. Dane z </a:t>
            </a:r>
            <a:r>
              <a:rPr lang="pl-PL" sz="2000" dirty="0" smtClean="0"/>
              <a:t>rejestru starosta </a:t>
            </a:r>
            <a:r>
              <a:rPr lang="pl-PL" sz="2000" dirty="0"/>
              <a:t>przekazuje do właściwego sądu.</a:t>
            </a:r>
          </a:p>
          <a:p>
            <a:pPr marL="0" indent="0" algn="just">
              <a:buNone/>
            </a:pPr>
            <a:endParaRPr lang="pl-PL" sz="2000"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56</a:t>
            </a:fld>
            <a:endParaRPr lang="pl-PL" altLang="pl-PL"/>
          </a:p>
        </p:txBody>
      </p:sp>
    </p:spTree>
    <p:extLst>
      <p:ext uri="{BB962C8B-B14F-4D97-AF65-F5344CB8AC3E}">
        <p14:creationId xmlns="" xmlns:p14="http://schemas.microsoft.com/office/powerpoint/2010/main" val="15439037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rodzinnej 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indent="0" algn="just">
              <a:buNone/>
            </a:pPr>
            <a:r>
              <a:rPr lang="pl-PL" sz="2000" b="1" dirty="0" smtClean="0"/>
              <a:t>Art</a:t>
            </a:r>
            <a:r>
              <a:rPr lang="pl-PL" sz="2000" b="1" dirty="0"/>
              <a:t>. 60.</a:t>
            </a:r>
            <a:r>
              <a:rPr lang="pl-PL" sz="2000" dirty="0"/>
              <a:t> 1. Rodzinny dom dziecka organizuje powiat lub podmiot, któremu powiat zlecił realizację tego zadania na podstawie art. 190.</a:t>
            </a:r>
          </a:p>
          <a:p>
            <a:pPr marL="0" indent="0" algn="just">
              <a:buNone/>
            </a:pPr>
            <a:r>
              <a:rPr lang="pl-PL" sz="2000" dirty="0"/>
              <a:t>2. Rodzinny dom dziecka może być organizowany na terenie innego powiatu na zasadzie porozumienia zawartego pomiędzy starostą powiatu, który organizuje rodzinny dom dziecka lub zleca realizację tego zadania na podstawie art. 190, a starostą powiatu, na terenie którego organizowany jest rodzinny dom dziecka. Przepisy art. 54 ust. 3c stosuje się odpowiednio.</a:t>
            </a:r>
          </a:p>
          <a:p>
            <a:pPr marL="0" indent="0" algn="just">
              <a:buNone/>
            </a:pPr>
            <a:r>
              <a:rPr lang="pl-PL" sz="2000" b="1" dirty="0" smtClean="0"/>
              <a:t>Art</a:t>
            </a:r>
            <a:r>
              <a:rPr lang="pl-PL" sz="2000" b="1" dirty="0"/>
              <a:t>. 61.</a:t>
            </a:r>
            <a:r>
              <a:rPr lang="pl-PL" sz="2000" dirty="0"/>
              <a:t> 1. W rodzinnym domu dziecka, w tym samym czasie, może przebywać łącznie </a:t>
            </a:r>
            <a:r>
              <a:rPr lang="pl-PL" sz="2000" dirty="0">
                <a:solidFill>
                  <a:srgbClr val="FF0000"/>
                </a:solidFill>
              </a:rPr>
              <a:t>nie więcej niż 8 dzieci oraz osób, które osiągnęły pełnoletność </a:t>
            </a:r>
            <a:r>
              <a:rPr lang="pl-PL" sz="2000" dirty="0"/>
              <a:t>przebywając </a:t>
            </a:r>
            <a:r>
              <a:rPr lang="pl-PL" sz="2000" dirty="0" smtClean="0"/>
              <a:t>w pieczy</a:t>
            </a:r>
            <a:r>
              <a:rPr lang="pl-PL" sz="2000" dirty="0"/>
              <a:t> zastępczej, o których mowa w art. 37 ust. 2.</a:t>
            </a:r>
          </a:p>
          <a:p>
            <a:pPr marL="0" indent="0" algn="just">
              <a:buNone/>
            </a:pPr>
            <a:r>
              <a:rPr lang="pl-PL" sz="2000" dirty="0"/>
              <a:t>2. W razie konieczności umieszczenia w rodzinnym domu dziecka rodzeństwa, za zgodą prowadzącego rodzinny dom dziecka oraz po uzyskaniu pozytywnej opinii koordynatora rodzinnej pieczy zastępczej, jest dopuszczalne umieszczenie w tym samym czasie większej liczby dzieci</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57</a:t>
            </a:fld>
            <a:endParaRPr lang="pl-PL" altLang="pl-PL"/>
          </a:p>
        </p:txBody>
      </p:sp>
    </p:spTree>
    <p:extLst>
      <p:ext uri="{BB962C8B-B14F-4D97-AF65-F5344CB8AC3E}">
        <p14:creationId xmlns="" xmlns:p14="http://schemas.microsoft.com/office/powerpoint/2010/main" val="1758743730"/>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rodzinnej 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r>
              <a:rPr lang="pl-PL" sz="2000" b="1" dirty="0" smtClean="0">
                <a:solidFill>
                  <a:prstClr val="black"/>
                </a:solidFill>
              </a:rPr>
              <a:t>Art</a:t>
            </a:r>
            <a:r>
              <a:rPr lang="pl-PL" sz="2000" b="1" dirty="0">
                <a:solidFill>
                  <a:prstClr val="black"/>
                </a:solidFill>
              </a:rPr>
              <a:t>. 61a.</a:t>
            </a:r>
            <a:r>
              <a:rPr lang="pl-PL" sz="2000" dirty="0">
                <a:solidFill>
                  <a:prstClr val="black"/>
                </a:solidFill>
              </a:rPr>
              <a:t> 1. Z rodziną zastępczą zawodową, w której wychowuje się co najmniej 6 dzieci, spełniającą warunki do prowadzenia rodzinnego domu dziecka oraz posiadającą co najmniej 3-letnie doświadczenie jako rodzina zastępcza zawodowa, starosta zawiera, na wniosek tej rodziny, umowę o prowadzenie rodzinnego domu dziecka.</a:t>
            </a:r>
          </a:p>
          <a:p>
            <a:pPr marL="0" lvl="0" indent="0" algn="just">
              <a:buNone/>
            </a:pPr>
            <a:r>
              <a:rPr lang="pl-PL" sz="2000" dirty="0">
                <a:solidFill>
                  <a:prstClr val="black"/>
                </a:solidFill>
              </a:rPr>
              <a:t>2. Z rodziną zastępczą niezawodową lub zawodową spełniającą warunki do prowadzenia rodzinnego domu dziecka starosta może zawrzeć, na wniosek tej rodziny, </a:t>
            </a:r>
            <a:r>
              <a:rPr lang="pl-PL" sz="2000" dirty="0" smtClean="0">
                <a:solidFill>
                  <a:prstClr val="black"/>
                </a:solidFill>
              </a:rPr>
              <a:t>umowę </a:t>
            </a:r>
            <a:r>
              <a:rPr lang="pl-PL" sz="2000" dirty="0">
                <a:solidFill>
                  <a:prstClr val="black"/>
                </a:solidFill>
              </a:rPr>
              <a:t>o prowadzenie rodzinnego domu dziecka</a:t>
            </a:r>
            <a:r>
              <a:rPr lang="pl-PL" sz="2000" dirty="0" smtClean="0">
                <a:solidFill>
                  <a:prstClr val="black"/>
                </a:solidFill>
              </a:rPr>
              <a:t>.</a:t>
            </a:r>
          </a:p>
          <a:p>
            <a:pPr marL="0" lvl="0" indent="0" algn="just">
              <a:buNone/>
            </a:pPr>
            <a:r>
              <a:rPr lang="pl-PL" sz="2000" b="1" dirty="0">
                <a:solidFill>
                  <a:prstClr val="black"/>
                </a:solidFill>
              </a:rPr>
              <a:t>Art. 62. </a:t>
            </a:r>
            <a:r>
              <a:rPr lang="pl-PL" sz="2000" dirty="0">
                <a:solidFill>
                  <a:prstClr val="black"/>
                </a:solidFill>
              </a:rPr>
              <a:t>1. Praca prowadzącego rodzinny dom dziecka jest wykonywana na podstawie umowy o świadczenie usług, do której zgodnie z przepisami ustawy z dnia 23 kwietnia 1964 r. - Kodeks cywilny stosuje się przepisy dotyczące zlecenia.</a:t>
            </a:r>
          </a:p>
          <a:p>
            <a:pPr marL="0" lvl="0" indent="0" algn="just">
              <a:buNone/>
            </a:pPr>
            <a:r>
              <a:rPr lang="pl-PL" sz="2000" b="1" dirty="0"/>
              <a:t>Art. 67. </a:t>
            </a:r>
            <a:r>
              <a:rPr lang="pl-PL" sz="2000" dirty="0"/>
              <a:t>1. Nie można łączyć pełnienia funkcji rodziny zastępczej zawodowej lub rodziny zastępczej niezawodowej z prowadzeniem rodzinnego domu dziecka, a także pełnienia funkcji rodziny zastępczej zawodowej z funkcją rodziny zastępczej niezawodowej.</a:t>
            </a:r>
            <a:endParaRPr lang="pl-PL" sz="2000" dirty="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58</a:t>
            </a:fld>
            <a:endParaRPr lang="pl-PL" altLang="pl-PL"/>
          </a:p>
        </p:txBody>
      </p:sp>
    </p:spTree>
    <p:extLst>
      <p:ext uri="{BB962C8B-B14F-4D97-AF65-F5344CB8AC3E}">
        <p14:creationId xmlns="" xmlns:p14="http://schemas.microsoft.com/office/powerpoint/2010/main" val="2638157656"/>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wsparciem </a:t>
            </a:r>
            <a:r>
              <a:rPr lang="pl-PL" sz="3200" b="1" dirty="0" smtClean="0">
                <a:solidFill>
                  <a:prstClr val="black"/>
                </a:solidFill>
                <a:ea typeface="+mn-ea"/>
                <a:cs typeface="+mn-cs"/>
              </a:rPr>
              <a:t>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algn="just">
              <a:buFont typeface="Wingdings" panose="05000000000000000000" pitchFamily="2" charset="2"/>
              <a:buChar char="§"/>
            </a:pPr>
            <a:r>
              <a:rPr lang="pl-PL" sz="2000" b="1" dirty="0" smtClean="0">
                <a:solidFill>
                  <a:srgbClr val="FF0000"/>
                </a:solidFill>
              </a:rPr>
              <a:t>piecza zastępcza sprawowana w </a:t>
            </a:r>
            <a:r>
              <a:rPr lang="pl-PL" sz="2000" b="1" dirty="0">
                <a:solidFill>
                  <a:srgbClr val="FF0000"/>
                </a:solidFill>
              </a:rPr>
              <a:t>formie </a:t>
            </a:r>
            <a:r>
              <a:rPr lang="pl-PL" sz="2000" b="1" dirty="0" smtClean="0">
                <a:solidFill>
                  <a:srgbClr val="FF0000"/>
                </a:solidFill>
              </a:rPr>
              <a:t>instytucjonalnej</a:t>
            </a:r>
            <a:r>
              <a:rPr lang="pl-PL" sz="2000" b="1" dirty="0">
                <a:solidFill>
                  <a:srgbClr val="FF0000"/>
                </a:solidFill>
              </a:rPr>
              <a:t>, </a:t>
            </a:r>
            <a:r>
              <a:rPr lang="pl-PL" sz="2000" dirty="0"/>
              <a:t>tj. </a:t>
            </a:r>
            <a:r>
              <a:rPr lang="pl-PL" sz="2000" b="1" dirty="0"/>
              <a:t>placówki </a:t>
            </a:r>
            <a:r>
              <a:rPr lang="pl-PL" sz="2000" b="1" dirty="0" smtClean="0"/>
              <a:t>opiekuńczo-wychowawcze</a:t>
            </a:r>
            <a:r>
              <a:rPr lang="pl-PL" sz="2000" dirty="0"/>
              <a:t>, </a:t>
            </a:r>
            <a:r>
              <a:rPr lang="pl-PL" sz="2000" b="1" dirty="0"/>
              <a:t>regionalnej placówki </a:t>
            </a:r>
            <a:r>
              <a:rPr lang="pl-PL" sz="2000" b="1" dirty="0" smtClean="0"/>
              <a:t>opiekuńczo-terapeutyczne,</a:t>
            </a:r>
            <a:r>
              <a:rPr lang="pl-PL" sz="2000" dirty="0"/>
              <a:t> </a:t>
            </a:r>
            <a:r>
              <a:rPr lang="pl-PL" sz="2000" b="1" dirty="0"/>
              <a:t> </a:t>
            </a:r>
            <a:r>
              <a:rPr lang="pl-PL" sz="2000" b="1" dirty="0" smtClean="0"/>
              <a:t>interwencyjne ośrodki </a:t>
            </a:r>
            <a:r>
              <a:rPr lang="pl-PL" sz="2000" b="1" dirty="0" err="1" smtClean="0"/>
              <a:t>preadopcyjne</a:t>
            </a:r>
            <a:r>
              <a:rPr lang="pl-PL" sz="2000" dirty="0"/>
              <a:t> </a:t>
            </a:r>
            <a:r>
              <a:rPr lang="pl-PL" sz="2000" dirty="0" smtClean="0">
                <a:solidFill>
                  <a:prstClr val="black"/>
                </a:solidFill>
              </a:rPr>
              <a:t>(Dział </a:t>
            </a:r>
            <a:r>
              <a:rPr lang="pl-PL" sz="2000" dirty="0">
                <a:solidFill>
                  <a:prstClr val="black"/>
                </a:solidFill>
              </a:rPr>
              <a:t>III, Rozdz. 3): </a:t>
            </a:r>
            <a:endParaRPr lang="pl-PL" sz="2000" dirty="0" smtClean="0">
              <a:solidFill>
                <a:prstClr val="black"/>
              </a:solidFill>
            </a:endParaRPr>
          </a:p>
          <a:p>
            <a:pPr marL="0" indent="0" algn="just">
              <a:buNone/>
            </a:pPr>
            <a:endParaRPr lang="pl-PL" sz="2000" b="1" dirty="0" smtClean="0"/>
          </a:p>
          <a:p>
            <a:pPr marL="0" indent="0" algn="just">
              <a:buNone/>
            </a:pPr>
            <a:r>
              <a:rPr lang="pl-PL" sz="2000" b="1" dirty="0" smtClean="0"/>
              <a:t>Art</a:t>
            </a:r>
            <a:r>
              <a:rPr lang="pl-PL" sz="2000" b="1" dirty="0"/>
              <a:t>. 93.</a:t>
            </a:r>
            <a:r>
              <a:rPr lang="pl-PL" sz="2000" dirty="0"/>
              <a:t> </a:t>
            </a:r>
            <a:r>
              <a:rPr lang="pl-PL" sz="2000" dirty="0" smtClean="0"/>
              <a:t>2</a:t>
            </a:r>
            <a:r>
              <a:rPr lang="pl-PL" sz="2000" dirty="0"/>
              <a:t>. </a:t>
            </a:r>
            <a:r>
              <a:rPr lang="pl-PL" sz="2000" b="1" dirty="0">
                <a:solidFill>
                  <a:srgbClr val="FF0000"/>
                </a:solidFill>
              </a:rPr>
              <a:t>Placówkę opiekuńczo-wychowawczą</a:t>
            </a:r>
            <a:r>
              <a:rPr lang="pl-PL" sz="2000" dirty="0"/>
              <a:t> prowadzi powiat lub podmiot, któremu powiat zlecił realizację tego zadania na podstawie art. 190.</a:t>
            </a:r>
          </a:p>
          <a:p>
            <a:pPr marL="0" indent="0" algn="just">
              <a:buNone/>
            </a:pPr>
            <a:r>
              <a:rPr lang="pl-PL" sz="2000" dirty="0"/>
              <a:t>2a. Placówka opiekuńczo-wychowawcza może być prowadzona na terenie innego powiatu na zasadzie porozumienia zawartego pomiędzy starostą powiatu, który prowadzi placówkę opiekuńczo-wychowawcza lub zleca realizację tego zadania na podstawie art. 190, a starostą powiatu, na terenie którego prowadzona jest placówka opiekuńczo- wychowawcza. Przepisy art. 54 ust. 3c stosuje się odpowiednio.</a:t>
            </a:r>
          </a:p>
          <a:p>
            <a:pPr lvl="0" algn="just">
              <a:buFont typeface="Wingdings" panose="05000000000000000000" pitchFamily="2" charset="2"/>
              <a:buChar char="§"/>
            </a:pPr>
            <a:endParaRPr lang="pl-PL" sz="2000" dirty="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59</a:t>
            </a:fld>
            <a:endParaRPr lang="pl-PL" altLang="pl-PL"/>
          </a:p>
        </p:txBody>
      </p:sp>
    </p:spTree>
    <p:extLst>
      <p:ext uri="{BB962C8B-B14F-4D97-AF65-F5344CB8AC3E}">
        <p14:creationId xmlns="" xmlns:p14="http://schemas.microsoft.com/office/powerpoint/2010/main" val="50560366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472608"/>
          </a:xfrm>
        </p:spPr>
        <p:txBody>
          <a:bodyPr/>
          <a:lstStyle/>
          <a:p>
            <a:pPr algn="just"/>
            <a:r>
              <a:rPr lang="pl-PL" sz="2000" dirty="0" smtClean="0"/>
              <a:t>Dla konkursu ogłaszanego w ramach </a:t>
            </a:r>
            <a:r>
              <a:rPr lang="pl-PL" sz="2000" b="1" dirty="0" smtClean="0"/>
              <a:t>Poddziałania 6.1.1 Inwestycje w infrastrukturę społeczną – konkursy horyzontalne – nabór na OSI</a:t>
            </a:r>
            <a:r>
              <a:rPr lang="pl-PL" sz="2000" dirty="0" smtClean="0"/>
              <a:t> (RPDS.06.01.01-IZ.00-02-166/16) alokacja w wysokości 7 107 092 euro została podzielona na 5 OSI:</a:t>
            </a:r>
          </a:p>
          <a:p>
            <a:pPr lvl="0" algn="just"/>
            <a:r>
              <a:rPr lang="pl-PL" sz="2000" b="1" dirty="0" smtClean="0"/>
              <a:t>Zachodni Obszar Interwencji</a:t>
            </a:r>
            <a:r>
              <a:rPr lang="pl-PL" sz="2000" dirty="0" smtClean="0"/>
              <a:t> (ZOI) wynosi </a:t>
            </a:r>
            <a:r>
              <a:rPr lang="pl-PL" sz="2000" b="1" dirty="0" smtClean="0"/>
              <a:t>1 370 255 euro</a:t>
            </a:r>
            <a:r>
              <a:rPr lang="pl-PL" sz="2000" dirty="0" smtClean="0"/>
              <a:t>, tj. </a:t>
            </a:r>
            <a:r>
              <a:rPr lang="pl-PL" sz="2000" b="1" dirty="0" smtClean="0"/>
              <a:t>5 951 840 zł</a:t>
            </a:r>
            <a:r>
              <a:rPr lang="pl-PL" sz="2000" dirty="0" smtClean="0"/>
              <a:t>;</a:t>
            </a:r>
          </a:p>
          <a:p>
            <a:pPr lvl="0" algn="just"/>
            <a:r>
              <a:rPr lang="pl-PL" sz="2000" b="1" dirty="0" smtClean="0"/>
              <a:t>Legnicko-Głogowski Obszar Interwencji</a:t>
            </a:r>
            <a:r>
              <a:rPr lang="pl-PL" sz="2000" dirty="0" smtClean="0"/>
              <a:t> (LGOI) wynosi – </a:t>
            </a:r>
            <a:r>
              <a:rPr lang="pl-PL" sz="2000" b="1" dirty="0" smtClean="0"/>
              <a:t>2 096 319 euro</a:t>
            </a:r>
            <a:r>
              <a:rPr lang="pl-PL" sz="2000" dirty="0" smtClean="0"/>
              <a:t>, tj. </a:t>
            </a:r>
            <a:r>
              <a:rPr lang="pl-PL" sz="2000" b="1" dirty="0" smtClean="0"/>
              <a:t>9 105 571 zł</a:t>
            </a:r>
            <a:r>
              <a:rPr lang="pl-PL" sz="2000" dirty="0" smtClean="0"/>
              <a:t>;</a:t>
            </a:r>
          </a:p>
          <a:p>
            <a:pPr lvl="0" algn="just"/>
            <a:r>
              <a:rPr lang="pl-PL" sz="2000" b="1" dirty="0" smtClean="0"/>
              <a:t>Obszar Interwencji Doliny Baryczy</a:t>
            </a:r>
            <a:r>
              <a:rPr lang="pl-PL" sz="2000" dirty="0" smtClean="0"/>
              <a:t> (OIDB) wynosi </a:t>
            </a:r>
            <a:r>
              <a:rPr lang="pl-PL" sz="2000" b="1" dirty="0" smtClean="0"/>
              <a:t>1 206 663 euro</a:t>
            </a:r>
            <a:r>
              <a:rPr lang="pl-PL" sz="2000" dirty="0" smtClean="0"/>
              <a:t>, tj. </a:t>
            </a:r>
            <a:r>
              <a:rPr lang="pl-PL" sz="2000" b="1" dirty="0" smtClean="0"/>
              <a:t>5 241 261 zł</a:t>
            </a:r>
            <a:r>
              <a:rPr lang="pl-PL" sz="2000" dirty="0" smtClean="0"/>
              <a:t>;</a:t>
            </a:r>
          </a:p>
          <a:p>
            <a:pPr lvl="0" algn="just"/>
            <a:r>
              <a:rPr lang="pl-PL" sz="2000" b="1" dirty="0" smtClean="0"/>
              <a:t>Obszar Interwencji Równiny Wrocławskiej</a:t>
            </a:r>
            <a:r>
              <a:rPr lang="pl-PL" sz="2000" dirty="0" smtClean="0"/>
              <a:t> (OIRW) wynosi – </a:t>
            </a:r>
            <a:r>
              <a:rPr lang="pl-PL" sz="2000" b="1" dirty="0" smtClean="0"/>
              <a:t>852 283</a:t>
            </a:r>
            <a:r>
              <a:rPr lang="pl-PL" sz="2000" dirty="0" smtClean="0"/>
              <a:t> </a:t>
            </a:r>
            <a:r>
              <a:rPr lang="pl-PL" sz="2000" b="1" dirty="0" smtClean="0"/>
              <a:t>euro</a:t>
            </a:r>
            <a:r>
              <a:rPr lang="pl-PL" sz="2000" dirty="0" smtClean="0"/>
              <a:t>, tj. </a:t>
            </a:r>
            <a:r>
              <a:rPr lang="pl-PL" sz="2000" b="1" dirty="0" smtClean="0"/>
              <a:t>3 701 976 zł</a:t>
            </a:r>
            <a:r>
              <a:rPr lang="pl-PL" sz="2000" dirty="0" smtClean="0"/>
              <a:t>;</a:t>
            </a:r>
          </a:p>
          <a:p>
            <a:pPr algn="just"/>
            <a:r>
              <a:rPr lang="pl-PL" sz="2000" b="1" dirty="0" smtClean="0"/>
              <a:t>Obszar Ziemia Dzierżoniowsko-Kłodzko-Ząbkowicka</a:t>
            </a:r>
            <a:r>
              <a:rPr lang="pl-PL" sz="2000" dirty="0" smtClean="0"/>
              <a:t> (ZKD) wynosi – </a:t>
            </a:r>
            <a:br>
              <a:rPr lang="pl-PL" sz="2000" dirty="0" smtClean="0"/>
            </a:br>
            <a:r>
              <a:rPr lang="pl-PL" sz="2000" b="1" dirty="0" smtClean="0"/>
              <a:t>1 581 572 euro</a:t>
            </a:r>
            <a:r>
              <a:rPr lang="pl-PL" sz="2000" dirty="0" smtClean="0"/>
              <a:t>, tj. </a:t>
            </a:r>
            <a:r>
              <a:rPr lang="pl-PL" sz="2000" b="1" dirty="0" smtClean="0"/>
              <a:t>6 869 716 zł</a:t>
            </a:r>
            <a:r>
              <a:rPr lang="pl-PL" sz="2000" dirty="0" smtClean="0"/>
              <a:t>.</a:t>
            </a:r>
          </a:p>
          <a:p>
            <a:pPr>
              <a:buNone/>
            </a:pPr>
            <a:endParaRPr lang="pl-PL" sz="2000" dirty="0" smtClean="0"/>
          </a:p>
          <a:p>
            <a:pPr marL="0" indent="0" algn="just">
              <a:buNone/>
            </a:pPr>
            <a:r>
              <a:rPr lang="pl-PL" sz="1400" dirty="0" smtClean="0"/>
              <a:t>*Alokacja </a:t>
            </a:r>
            <a:r>
              <a:rPr lang="pl-PL" sz="1400" dirty="0"/>
              <a:t>przeliczona po kursie Europejskiego Banku Centralnego (EBC) obowiązującym we wrześniu 2016 r. </a:t>
            </a:r>
            <a:r>
              <a:rPr lang="pl-PL" sz="1400" dirty="0" smtClean="0"/>
              <a:t> </a:t>
            </a:r>
            <a:r>
              <a:rPr lang="pl-PL" sz="1400" dirty="0"/>
              <a:t>– 1 euro = 4,3436 </a:t>
            </a:r>
            <a:r>
              <a:rPr lang="pl-PL" sz="1400" dirty="0" smtClean="0"/>
              <a:t>zł. Ze </a:t>
            </a:r>
            <a:r>
              <a:rPr lang="pl-PL" sz="1400" dirty="0"/>
              <a:t>względu na kurs euro limit dostępnych środków może ulec zmianie. Z tego powodu dokładna kwota dofinansowania zostanie określona na etapie zatwierdzania Listy ocenionych projektów.</a:t>
            </a:r>
          </a:p>
          <a:p>
            <a:pPr>
              <a:buNone/>
            </a:pPr>
            <a:endParaRPr lang="pl-PL" sz="14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a:t>
            </a:fld>
            <a:endParaRPr lang="pl-PL" altLang="pl-PL"/>
          </a:p>
        </p:txBody>
      </p:sp>
    </p:spTree>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Placówki związane ze </a:t>
            </a:r>
            <a:r>
              <a:rPr lang="pl-PL" sz="3200" b="1" dirty="0" smtClean="0">
                <a:solidFill>
                  <a:prstClr val="black"/>
                </a:solidFill>
                <a:ea typeface="+mn-ea"/>
                <a:cs typeface="+mn-cs"/>
              </a:rPr>
              <a:t>wsparciem instytucjonalnej pieczy </a:t>
            </a:r>
            <a:r>
              <a:rPr lang="pl-PL" sz="3200" b="1" dirty="0">
                <a:solidFill>
                  <a:prstClr val="black"/>
                </a:solidFill>
                <a:ea typeface="+mn-ea"/>
                <a:cs typeface="+mn-cs"/>
              </a:rPr>
              <a:t>zastępczej</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lvl="0" indent="0" algn="just">
              <a:buNone/>
            </a:pPr>
            <a:r>
              <a:rPr lang="pl-PL" sz="2000" dirty="0" smtClean="0">
                <a:solidFill>
                  <a:prstClr val="black"/>
                </a:solidFill>
              </a:rPr>
              <a:t>2b</a:t>
            </a:r>
            <a:r>
              <a:rPr lang="pl-PL" sz="2000" dirty="0">
                <a:solidFill>
                  <a:prstClr val="black"/>
                </a:solidFill>
              </a:rPr>
              <a:t>. Powiat może połączyć placówkę wsparcia dziennego o zasięgu ponadgminnym z placówką opiekuńczo-wychowawczą lub z prowadzoną przez siebie jednostką organizacyjną pomocy społecznej.</a:t>
            </a:r>
          </a:p>
          <a:p>
            <a:pPr marL="0" lvl="0" indent="0" algn="just">
              <a:buNone/>
            </a:pPr>
            <a:r>
              <a:rPr lang="pl-PL" sz="2000" dirty="0">
                <a:solidFill>
                  <a:prstClr val="black"/>
                </a:solidFill>
              </a:rPr>
              <a:t>3. Samorząd województwa może prowadzić lub zlecić, na podstawie art. 190, prowadzenie </a:t>
            </a:r>
            <a:r>
              <a:rPr lang="pl-PL" sz="2000" b="1" dirty="0">
                <a:solidFill>
                  <a:srgbClr val="FF0000"/>
                </a:solidFill>
              </a:rPr>
              <a:t>regionalnej placówki opiekuńczo-terapeutycznej</a:t>
            </a:r>
            <a:r>
              <a:rPr lang="pl-PL" sz="2000" dirty="0">
                <a:solidFill>
                  <a:prstClr val="black"/>
                </a:solidFill>
              </a:rPr>
              <a:t> lub </a:t>
            </a:r>
            <a:r>
              <a:rPr lang="pl-PL" sz="2000" b="1" dirty="0">
                <a:solidFill>
                  <a:srgbClr val="FF0000"/>
                </a:solidFill>
              </a:rPr>
              <a:t>interwencyjnego ośrodka </a:t>
            </a:r>
            <a:r>
              <a:rPr lang="pl-PL" sz="2000" b="1" dirty="0" err="1">
                <a:solidFill>
                  <a:srgbClr val="FF0000"/>
                </a:solidFill>
              </a:rPr>
              <a:t>preadopcyjnego</a:t>
            </a:r>
            <a:r>
              <a:rPr lang="pl-PL" sz="2000" dirty="0">
                <a:solidFill>
                  <a:prstClr val="black"/>
                </a:solidFill>
              </a:rPr>
              <a:t>.</a:t>
            </a:r>
          </a:p>
          <a:p>
            <a:pPr marL="0" lvl="0" indent="0" algn="just">
              <a:buNone/>
            </a:pPr>
            <a:r>
              <a:rPr lang="pl-PL" sz="2000" dirty="0">
                <a:solidFill>
                  <a:prstClr val="black"/>
                </a:solidFill>
              </a:rPr>
              <a:t>3a. </a:t>
            </a:r>
            <a:r>
              <a:rPr lang="pl-PL" sz="2000" dirty="0">
                <a:solidFill>
                  <a:srgbClr val="FF0000"/>
                </a:solidFill>
              </a:rPr>
              <a:t>Powiat albo samorząd województwa może połączyć prowadzone przez siebie formy instytucjonalnej pieczy zastępczej z jednostkami organizacyjnymi pomocy społecznej. Jeżeli połączenie obejmuje odpowiednio powiatowe centrum pomocy rodzinie albo regionalne ośrodki polityki społecznej, formy instytucjonalnej pieczy zastępczej prowadzone są w ramach tych jednoste</a:t>
            </a:r>
            <a:r>
              <a:rPr lang="pl-PL" sz="2000" dirty="0">
                <a:solidFill>
                  <a:prstClr val="black"/>
                </a:solidFill>
              </a:rPr>
              <a:t>k.</a:t>
            </a:r>
          </a:p>
          <a:p>
            <a:pPr marL="0" lvl="0" indent="0" algn="just">
              <a:buNone/>
            </a:pPr>
            <a:r>
              <a:rPr lang="pl-PL" sz="2000" dirty="0" smtClean="0">
                <a:solidFill>
                  <a:prstClr val="black"/>
                </a:solidFill>
              </a:rPr>
              <a:t>3b. Przepisów </a:t>
            </a:r>
            <a:r>
              <a:rPr lang="pl-PL" sz="2000" dirty="0">
                <a:solidFill>
                  <a:prstClr val="black"/>
                </a:solidFill>
              </a:rPr>
              <a:t>ust. 3a nie stosuje się do placówek opiekuńczo-wychowawczych typu rodzinnego.</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60</a:t>
            </a:fld>
            <a:endParaRPr lang="pl-PL" altLang="pl-PL"/>
          </a:p>
        </p:txBody>
      </p:sp>
    </p:spTree>
    <p:extLst>
      <p:ext uri="{BB962C8B-B14F-4D97-AF65-F5344CB8AC3E}">
        <p14:creationId xmlns="" xmlns:p14="http://schemas.microsoft.com/office/powerpoint/2010/main" val="321834417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Placówka opiekuńczo-wychowawcza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r>
              <a:rPr lang="pl-PL" sz="2000" dirty="0">
                <a:solidFill>
                  <a:prstClr val="black"/>
                </a:solidFill>
              </a:rPr>
              <a:t>4. Placówka opiekuńczo-wychowawcza:</a:t>
            </a:r>
          </a:p>
          <a:p>
            <a:pPr marL="0" lvl="0" indent="0" algn="just">
              <a:buNone/>
            </a:pPr>
            <a:r>
              <a:rPr lang="pl-PL" sz="2000" dirty="0">
                <a:solidFill>
                  <a:prstClr val="black"/>
                </a:solidFill>
              </a:rPr>
              <a:t>1)   zapewnia dziecku całodobową opiekę i wychowanie oraz zaspokaja jego niezbędne potrzeby, w szczególności emocjonalne, rozwojowe, zdrowotne, bytowe, społeczne i religijne;</a:t>
            </a:r>
          </a:p>
          <a:p>
            <a:pPr marL="0" lvl="0" indent="0" algn="just">
              <a:buNone/>
            </a:pPr>
            <a:r>
              <a:rPr lang="pl-PL" sz="2000" dirty="0">
                <a:solidFill>
                  <a:prstClr val="black"/>
                </a:solidFill>
              </a:rPr>
              <a:t>2)   realizuje przygotowany we współpracy z asystentem rodziny plan pomocy dziecku;</a:t>
            </a:r>
          </a:p>
          <a:p>
            <a:pPr marL="0" lvl="0" indent="0" algn="just">
              <a:buNone/>
            </a:pPr>
            <a:r>
              <a:rPr lang="pl-PL" sz="2000" dirty="0">
                <a:solidFill>
                  <a:prstClr val="black"/>
                </a:solidFill>
              </a:rPr>
              <a:t>3)   umożliwia kontakt dziecka z rodzicami i innymi osobami bliskimi, chyba że sąd postanowi inaczej;</a:t>
            </a:r>
          </a:p>
          <a:p>
            <a:pPr marL="0" lvl="0" indent="0" algn="just">
              <a:buNone/>
            </a:pPr>
            <a:r>
              <a:rPr lang="pl-PL" sz="2000" dirty="0">
                <a:solidFill>
                  <a:prstClr val="black"/>
                </a:solidFill>
              </a:rPr>
              <a:t>4)   podejmuje działania w celu powrotu dziecka do rodziny;</a:t>
            </a:r>
          </a:p>
          <a:p>
            <a:pPr marL="0" lvl="0" indent="0" algn="just">
              <a:buNone/>
            </a:pPr>
            <a:r>
              <a:rPr lang="pl-PL" sz="2000" dirty="0">
                <a:solidFill>
                  <a:prstClr val="black"/>
                </a:solidFill>
              </a:rPr>
              <a:t>5)   zapewnia dziecku dostęp do kształcenia dostosowanego do jego wieku i możliwości rozwojowych;</a:t>
            </a:r>
          </a:p>
          <a:p>
            <a:pPr marL="0" lvl="0" indent="0" algn="just">
              <a:buNone/>
            </a:pPr>
            <a:r>
              <a:rPr lang="pl-PL" sz="2000" dirty="0">
                <a:solidFill>
                  <a:prstClr val="black"/>
                </a:solidFill>
              </a:rPr>
              <a:t>6)   obejmuje dziecko działaniami terapeutycznymi;</a:t>
            </a:r>
          </a:p>
          <a:p>
            <a:pPr marL="0" lvl="0" indent="0" algn="just">
              <a:buNone/>
            </a:pPr>
            <a:r>
              <a:rPr lang="pl-PL" sz="2000" dirty="0">
                <a:solidFill>
                  <a:prstClr val="black"/>
                </a:solidFill>
              </a:rPr>
              <a:t>7)   zapewnia korzystanie z przysługujących świadczeń zdrowotnych.</a:t>
            </a:r>
            <a:endParaRPr lang="pl-PL" sz="2000" dirty="0" smtClean="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61</a:t>
            </a:fld>
            <a:endParaRPr lang="pl-PL" altLang="pl-PL"/>
          </a:p>
        </p:txBody>
      </p:sp>
    </p:spTree>
    <p:extLst>
      <p:ext uri="{BB962C8B-B14F-4D97-AF65-F5344CB8AC3E}">
        <p14:creationId xmlns="" xmlns:p14="http://schemas.microsoft.com/office/powerpoint/2010/main" val="315529454"/>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Placówka opiekuńczo-wychowawcza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lvl="0" indent="0" algn="just">
              <a:buNone/>
            </a:pPr>
            <a:r>
              <a:rPr lang="pl-PL" sz="2000" b="1" dirty="0" smtClean="0">
                <a:solidFill>
                  <a:prstClr val="black"/>
                </a:solidFill>
              </a:rPr>
              <a:t>Art</a:t>
            </a:r>
            <a:r>
              <a:rPr lang="pl-PL" sz="2000" b="1" dirty="0">
                <a:solidFill>
                  <a:prstClr val="black"/>
                </a:solidFill>
              </a:rPr>
              <a:t>. 101. </a:t>
            </a:r>
            <a:r>
              <a:rPr lang="pl-PL" sz="2000" dirty="0">
                <a:solidFill>
                  <a:prstClr val="black"/>
                </a:solidFill>
              </a:rPr>
              <a:t>1. </a:t>
            </a:r>
            <a:r>
              <a:rPr lang="pl-PL" sz="2000" b="1" dirty="0">
                <a:solidFill>
                  <a:srgbClr val="FF0000"/>
                </a:solidFill>
              </a:rPr>
              <a:t>Placówka opiekuńczo-wychowawcza</a:t>
            </a:r>
            <a:r>
              <a:rPr lang="pl-PL" sz="2000" dirty="0">
                <a:solidFill>
                  <a:prstClr val="black"/>
                </a:solidFill>
              </a:rPr>
              <a:t> jest prowadzona jako placówka opiekuńczo-wychowawcza typu:</a:t>
            </a:r>
          </a:p>
          <a:p>
            <a:pPr marL="0" lvl="0" indent="0" algn="just">
              <a:buNone/>
            </a:pPr>
            <a:r>
              <a:rPr lang="pl-PL" sz="2000" b="1" dirty="0">
                <a:solidFill>
                  <a:prstClr val="black"/>
                </a:solidFill>
              </a:rPr>
              <a:t>1)   socjalizacyjnego;</a:t>
            </a:r>
          </a:p>
          <a:p>
            <a:pPr marL="0" lvl="0" indent="0" algn="just">
              <a:buNone/>
            </a:pPr>
            <a:r>
              <a:rPr lang="pl-PL" sz="2000" b="1" dirty="0">
                <a:solidFill>
                  <a:prstClr val="black"/>
                </a:solidFill>
              </a:rPr>
              <a:t>2)   interwencyjnego;</a:t>
            </a:r>
          </a:p>
          <a:p>
            <a:pPr marL="0" lvl="0" indent="0" algn="just">
              <a:buNone/>
            </a:pPr>
            <a:r>
              <a:rPr lang="pl-PL" sz="2000" b="1" dirty="0">
                <a:solidFill>
                  <a:prstClr val="black"/>
                </a:solidFill>
              </a:rPr>
              <a:t>3)   specjalistyczno-terapeutycznego;</a:t>
            </a:r>
          </a:p>
          <a:p>
            <a:pPr marL="0" lvl="0" indent="0" algn="just">
              <a:buNone/>
            </a:pPr>
            <a:r>
              <a:rPr lang="pl-PL" sz="2000" b="1" dirty="0">
                <a:solidFill>
                  <a:prstClr val="black"/>
                </a:solidFill>
              </a:rPr>
              <a:t>4)   rodzinnego.</a:t>
            </a:r>
          </a:p>
          <a:p>
            <a:pPr marL="0" lvl="0" indent="0" algn="just">
              <a:buNone/>
            </a:pPr>
            <a:r>
              <a:rPr lang="pl-PL" sz="2000" dirty="0">
                <a:solidFill>
                  <a:prstClr val="black"/>
                </a:solidFill>
              </a:rPr>
              <a:t>2. Typ placówki opiekuńczo-wychowawczej określa jej regulamin.</a:t>
            </a:r>
          </a:p>
          <a:p>
            <a:pPr marL="0" lvl="0" indent="0" algn="just">
              <a:buNone/>
            </a:pPr>
            <a:r>
              <a:rPr lang="pl-PL" sz="2000" dirty="0">
                <a:solidFill>
                  <a:prstClr val="black"/>
                </a:solidFill>
              </a:rPr>
              <a:t>3. Placówka opiekuńczo-wychowawcza może łączyć zadania placówek, o których mowa w ust. 1 pkt 1-3</a:t>
            </a:r>
            <a:endParaRPr lang="pl-PL" sz="2000" dirty="0" smtClean="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62</a:t>
            </a:fld>
            <a:endParaRPr lang="pl-PL" altLang="pl-PL"/>
          </a:p>
        </p:txBody>
      </p:sp>
    </p:spTree>
    <p:extLst>
      <p:ext uri="{BB962C8B-B14F-4D97-AF65-F5344CB8AC3E}">
        <p14:creationId xmlns="" xmlns:p14="http://schemas.microsoft.com/office/powerpoint/2010/main" val="103935345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Placówka opiekuńczo-wychowawcza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indent="0" algn="just">
              <a:buNone/>
            </a:pPr>
            <a:r>
              <a:rPr lang="pl-PL" sz="2000" b="1" dirty="0"/>
              <a:t>Art. 95.</a:t>
            </a:r>
            <a:r>
              <a:rPr lang="pl-PL" sz="2000" dirty="0"/>
              <a:t> 1. W placówce opiekuńczo-wychowawczej typu socjalizacyjnego, interwencyjnego lub specjalistyczno-terapeutycznego są umieszczane dzieci powyżej 10. roku życia, wymagające szczególnej opieki lub mające trudności w przystosowaniu się do życia w rodzinie.</a:t>
            </a:r>
          </a:p>
          <a:p>
            <a:pPr marL="0" indent="0" algn="just">
              <a:buNone/>
            </a:pPr>
            <a:r>
              <a:rPr lang="pl-PL" sz="2000" dirty="0"/>
              <a:t>2. Umieszczenie dziecka poniżej 10. roku życia w placówce opiekuńczo-wychowawczej typu socjalizacyjnego, interwencyjnego lub specjalistyczno-terapeutycznego jest możliwe w przypadku, gdy w danej placówce opiekuńczo-wychowawczej umieszczona jest matka lub ojciec tego dziecka oraz w innych wyjątkowych przypadkach, szczególnie gdy przemawia za tym stan zdrowia dziecka lub dotyczy to rodzeństwa.</a:t>
            </a:r>
          </a:p>
          <a:p>
            <a:pPr marL="0" indent="0" algn="just">
              <a:buNone/>
            </a:pPr>
            <a:r>
              <a:rPr lang="pl-PL" sz="2000" dirty="0"/>
              <a:t>3. W placówce opiekuńczo-wychowawczej typu socjalizacyjnego, interwencyjnego lub specjalistyczno-terapeutycznego można umieścić, w tym samym czasie, </a:t>
            </a:r>
            <a:r>
              <a:rPr lang="pl-PL" sz="2000" dirty="0">
                <a:solidFill>
                  <a:srgbClr val="FF0000"/>
                </a:solidFill>
              </a:rPr>
              <a:t>łącznie nie więcej niż 14 dzieci oraz osób, które osiągnęły pełnoletność przebywając w pieczy zastęp</a:t>
            </a:r>
            <a:r>
              <a:rPr lang="pl-PL" sz="2000" dirty="0"/>
              <a:t>czej, o których mowa w art. 37 ust. 2, z zastrzeżeniem ust. 3a.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63</a:t>
            </a:fld>
            <a:endParaRPr lang="pl-PL" altLang="pl-PL"/>
          </a:p>
        </p:txBody>
      </p:sp>
    </p:spTree>
    <p:extLst>
      <p:ext uri="{BB962C8B-B14F-4D97-AF65-F5344CB8AC3E}">
        <p14:creationId xmlns="" xmlns:p14="http://schemas.microsoft.com/office/powerpoint/2010/main" val="2527858845"/>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solidFill>
                  <a:prstClr val="black"/>
                </a:solidFill>
                <a:ea typeface="+mn-ea"/>
                <a:cs typeface="+mn-cs"/>
              </a:rPr>
              <a:t>Placówka opiekuńczo-wychowawcza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lvl="0" indent="0" algn="just">
              <a:buNone/>
            </a:pPr>
            <a:endParaRPr lang="pl-PL" sz="2000" dirty="0" smtClean="0">
              <a:solidFill>
                <a:prstClr val="black"/>
              </a:solidFill>
            </a:endParaRPr>
          </a:p>
          <a:p>
            <a:pPr marL="0" indent="0" algn="just">
              <a:buNone/>
            </a:pPr>
            <a:r>
              <a:rPr lang="pl-PL" sz="2000" b="1" dirty="0"/>
              <a:t>Art. 106. </a:t>
            </a:r>
            <a:r>
              <a:rPr lang="pl-PL" sz="2000" dirty="0"/>
              <a:t>1. Placówka opiekuńczo-wychowawcza powstaje z dniem uzyskania zezwolenia wojewody właściwego ze względu na miejsce prowadzenia tej placówki.</a:t>
            </a:r>
          </a:p>
          <a:p>
            <a:pPr marL="0" indent="0" algn="just">
              <a:buNone/>
            </a:pPr>
            <a:r>
              <a:rPr lang="pl-PL" sz="2000" dirty="0"/>
              <a:t>2. W budynku może się mieścić tylko jedna placówka opiekuńczo-wychowawcza</a:t>
            </a:r>
            <a:r>
              <a:rPr lang="pl-PL" sz="2000" dirty="0" smtClean="0"/>
              <a:t>.</a:t>
            </a:r>
          </a:p>
          <a:p>
            <a:pPr marL="0" indent="0" algn="just">
              <a:buNone/>
            </a:pPr>
            <a:endParaRPr lang="pl-PL" sz="2000" dirty="0"/>
          </a:p>
          <a:p>
            <a:pPr marL="0" indent="0" algn="just">
              <a:buNone/>
            </a:pPr>
            <a:r>
              <a:rPr lang="pl-PL" sz="2000" dirty="0"/>
              <a:t>8. Po uzyskaniu zezwolenia placówka opiekuńczo-wychowawcza podlega wpisowi do rejestru </a:t>
            </a:r>
            <a:r>
              <a:rPr lang="pl-PL" sz="2000" dirty="0" smtClean="0"/>
              <a:t>placówek.</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64</a:t>
            </a:fld>
            <a:endParaRPr lang="pl-PL" altLang="pl-PL"/>
          </a:p>
        </p:txBody>
      </p:sp>
    </p:spTree>
    <p:extLst>
      <p:ext uri="{BB962C8B-B14F-4D97-AF65-F5344CB8AC3E}">
        <p14:creationId xmlns="" xmlns:p14="http://schemas.microsoft.com/office/powerpoint/2010/main" val="3157675708"/>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solidFill>
                  <a:prstClr val="black"/>
                </a:solidFill>
                <a:ea typeface="+mn-ea"/>
                <a:cs typeface="+mn-cs"/>
              </a:rPr>
              <a:t>Regionalna placówka opiekuńczo-terapeutyczna</a:t>
            </a:r>
            <a:endParaRPr lang="pl-PL" sz="3200"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indent="0" algn="just">
              <a:buNone/>
            </a:pPr>
            <a:r>
              <a:rPr lang="pl-PL" sz="2000" b="1" dirty="0"/>
              <a:t>Art. 109.</a:t>
            </a:r>
            <a:r>
              <a:rPr lang="pl-PL" sz="2000" dirty="0"/>
              <a:t> 1. W </a:t>
            </a:r>
            <a:r>
              <a:rPr lang="pl-PL" sz="2000" b="1" dirty="0">
                <a:solidFill>
                  <a:srgbClr val="FF0000"/>
                </a:solidFill>
              </a:rPr>
              <a:t>regionalnej placówce opiekuńczo-terapeutycznej </a:t>
            </a:r>
            <a:r>
              <a:rPr lang="pl-PL" sz="2000" dirty="0"/>
              <a:t>są umieszczane dzieci wymagające szczególnej opieki, które ze względu na stan zdrowia wymagający stosowania specjalistycznej opieki i rehabilitacji nie mogą zostać umieszczone w rodzinnej pieczy zastępczej lub w placówce opiekuńczo-wychowawczej.</a:t>
            </a:r>
          </a:p>
          <a:p>
            <a:pPr marL="0" indent="0" algn="just">
              <a:buNone/>
            </a:pPr>
            <a:r>
              <a:rPr lang="pl-PL" sz="2000" dirty="0"/>
              <a:t>2. W regionalnej placówce opiekuńczo-terapeutycznej można umieścić, w tym samym czasie, łącznie nie więcej niż 30 dzieci.</a:t>
            </a:r>
          </a:p>
          <a:p>
            <a:pPr marL="0" indent="0" algn="just">
              <a:buNone/>
            </a:pPr>
            <a:r>
              <a:rPr lang="pl-PL" sz="2000" dirty="0" smtClean="0"/>
              <a:t>3. Wojewoda</a:t>
            </a:r>
            <a:r>
              <a:rPr lang="pl-PL" sz="2000" dirty="0"/>
              <a:t>, uwzględniając specyfikę i zadania regionalnej placówki opiekuńczo-terapeutycznej, może zezwolić na umieszczenie większej liczby dzieci, nie więcej jednak niż 45.</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65</a:t>
            </a:fld>
            <a:endParaRPr lang="pl-PL" altLang="pl-PL"/>
          </a:p>
        </p:txBody>
      </p:sp>
    </p:spTree>
    <p:extLst>
      <p:ext uri="{BB962C8B-B14F-4D97-AF65-F5344CB8AC3E}">
        <p14:creationId xmlns="" xmlns:p14="http://schemas.microsoft.com/office/powerpoint/2010/main" val="1263641735"/>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Interwencyjny ośrodek </a:t>
            </a:r>
            <a:r>
              <a:rPr lang="pl-PL" sz="3200" b="1" dirty="0" err="1" smtClean="0"/>
              <a:t>preadopcyjny</a:t>
            </a:r>
            <a:endParaRPr lang="pl-PL" sz="3200" b="1" dirty="0"/>
          </a:p>
        </p:txBody>
      </p:sp>
      <p:sp>
        <p:nvSpPr>
          <p:cNvPr id="3" name="Symbol zastępczy zawartości 2"/>
          <p:cNvSpPr>
            <a:spLocks noGrp="1"/>
          </p:cNvSpPr>
          <p:nvPr>
            <p:ph idx="1"/>
          </p:nvPr>
        </p:nvSpPr>
        <p:spPr>
          <a:xfrm>
            <a:off x="457200" y="1268760"/>
            <a:ext cx="8229600" cy="5112568"/>
          </a:xfrm>
        </p:spPr>
        <p:txBody>
          <a:bodyPr/>
          <a:lstStyle/>
          <a:p>
            <a:pPr marL="0" lvl="0" indent="0" algn="just">
              <a:buNone/>
            </a:pPr>
            <a:endParaRPr lang="pl-PL" sz="2000" dirty="0" smtClean="0">
              <a:solidFill>
                <a:prstClr val="black"/>
              </a:solidFill>
            </a:endParaRPr>
          </a:p>
          <a:p>
            <a:pPr marL="0" indent="0" algn="just">
              <a:buNone/>
            </a:pPr>
            <a:r>
              <a:rPr lang="pl-PL" sz="2000" b="1" dirty="0"/>
              <a:t>Art. 111.</a:t>
            </a:r>
            <a:r>
              <a:rPr lang="pl-PL" sz="2000" dirty="0"/>
              <a:t> 1. W </a:t>
            </a:r>
            <a:r>
              <a:rPr lang="pl-PL" sz="2000" b="1" dirty="0">
                <a:solidFill>
                  <a:srgbClr val="FF0000"/>
                </a:solidFill>
              </a:rPr>
              <a:t>interwencyjnym ośrodku </a:t>
            </a:r>
            <a:r>
              <a:rPr lang="pl-PL" sz="2000" b="1" dirty="0" err="1">
                <a:solidFill>
                  <a:srgbClr val="FF0000"/>
                </a:solidFill>
              </a:rPr>
              <a:t>preadopcyjnym</a:t>
            </a:r>
            <a:r>
              <a:rPr lang="pl-PL" sz="2000" b="1" dirty="0">
                <a:solidFill>
                  <a:srgbClr val="FF0000"/>
                </a:solidFill>
              </a:rPr>
              <a:t> </a:t>
            </a:r>
            <a:r>
              <a:rPr lang="pl-PL" sz="2000" dirty="0"/>
              <a:t>umieszcza się dzieci, które wymagają specjalistycznej opieki i w okresie oczekiwania na przysposobienie nie mogą zostać umieszczone w rodzinnej pieczy zastępczej.</a:t>
            </a:r>
          </a:p>
          <a:p>
            <a:pPr marL="0" indent="0" algn="just">
              <a:buNone/>
            </a:pPr>
            <a:r>
              <a:rPr lang="pl-PL" sz="2000" dirty="0"/>
              <a:t>2. W interwencyjnym ośrodku </a:t>
            </a:r>
            <a:r>
              <a:rPr lang="pl-PL" sz="2000" dirty="0" err="1"/>
              <a:t>preadopcyjnym</a:t>
            </a:r>
            <a:r>
              <a:rPr lang="pl-PL" sz="2000" dirty="0"/>
              <a:t>, w tym samym czasie, można umieścić </a:t>
            </a:r>
            <a:r>
              <a:rPr lang="pl-PL" sz="2000" dirty="0">
                <a:solidFill>
                  <a:srgbClr val="FF0000"/>
                </a:solidFill>
              </a:rPr>
              <a:t>nie więcej niż 20 dzieci</a:t>
            </a:r>
            <a:r>
              <a:rPr lang="pl-PL" sz="2000" dirty="0"/>
              <a:t>.</a:t>
            </a:r>
          </a:p>
          <a:p>
            <a:pPr marL="0" indent="0" algn="just">
              <a:buNone/>
            </a:pPr>
            <a:r>
              <a:rPr lang="pl-PL" sz="2000" dirty="0"/>
              <a:t>3. Pobyt dziecka w interwencyjnym ośrodku </a:t>
            </a:r>
            <a:r>
              <a:rPr lang="pl-PL" sz="2000" dirty="0" err="1"/>
              <a:t>preadopcyjnym</a:t>
            </a:r>
            <a:r>
              <a:rPr lang="pl-PL" sz="2000" dirty="0"/>
              <a:t> nie może trwać dłużej niż do ukończenia przez dziecko pierwszego roku życia.</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66</a:t>
            </a:fld>
            <a:endParaRPr lang="pl-PL" altLang="pl-PL"/>
          </a:p>
        </p:txBody>
      </p:sp>
    </p:spTree>
    <p:extLst>
      <p:ext uri="{BB962C8B-B14F-4D97-AF65-F5344CB8AC3E}">
        <p14:creationId xmlns="" xmlns:p14="http://schemas.microsoft.com/office/powerpoint/2010/main" val="68612842"/>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a:t>Regionalne placówki opiekuńczo-terapeutyczne oraz interwencyjne ośrodki </a:t>
            </a:r>
            <a:r>
              <a:rPr lang="pl-PL" sz="3200" b="1" dirty="0" err="1"/>
              <a:t>preadopcyjne</a:t>
            </a:r>
            <a:endParaRPr lang="pl-PL" sz="3200" b="1" dirty="0"/>
          </a:p>
        </p:txBody>
      </p:sp>
      <p:sp>
        <p:nvSpPr>
          <p:cNvPr id="3" name="Symbol zastępczy zawartości 2"/>
          <p:cNvSpPr>
            <a:spLocks noGrp="1"/>
          </p:cNvSpPr>
          <p:nvPr>
            <p:ph idx="1"/>
          </p:nvPr>
        </p:nvSpPr>
        <p:spPr>
          <a:xfrm>
            <a:off x="457200" y="1268760"/>
            <a:ext cx="8229600" cy="5112568"/>
          </a:xfrm>
        </p:spPr>
        <p:txBody>
          <a:bodyPr/>
          <a:lstStyle/>
          <a:p>
            <a:pPr marL="0" indent="0" algn="just">
              <a:buNone/>
            </a:pPr>
            <a:endParaRPr lang="pl-PL" sz="2000" dirty="0" smtClean="0"/>
          </a:p>
          <a:p>
            <a:pPr marL="0" indent="0" algn="just">
              <a:buNone/>
            </a:pPr>
            <a:endParaRPr lang="pl-PL" sz="2000" dirty="0"/>
          </a:p>
          <a:p>
            <a:pPr marL="0" indent="0" algn="just">
              <a:buNone/>
            </a:pPr>
            <a:r>
              <a:rPr lang="pl-PL" sz="2000" b="1" dirty="0"/>
              <a:t>Art. 112.</a:t>
            </a:r>
            <a:r>
              <a:rPr lang="pl-PL" sz="2000" dirty="0"/>
              <a:t> Regionalne placówki opiekuńczo-terapeutyczne oraz interwencyjne ośrodki </a:t>
            </a:r>
            <a:r>
              <a:rPr lang="pl-PL" sz="2000" dirty="0" err="1"/>
              <a:t>preadopcyjne</a:t>
            </a:r>
            <a:r>
              <a:rPr lang="pl-PL" sz="2000" dirty="0"/>
              <a:t> zapewniają specjalistyczną opiekę medyczną i rehabilitację dzieciom umieszczonym w tych placówkach i ośrodkach</a:t>
            </a:r>
            <a:r>
              <a:rPr lang="pl-PL" sz="2000" dirty="0" smtClean="0"/>
              <a:t>.</a:t>
            </a:r>
          </a:p>
          <a:p>
            <a:pPr marL="0" indent="0" algn="just">
              <a:buNone/>
            </a:pPr>
            <a:endParaRPr lang="pl-PL" sz="2000" b="1" dirty="0"/>
          </a:p>
          <a:p>
            <a:pPr marL="0" indent="0" algn="just">
              <a:buNone/>
            </a:pPr>
            <a:r>
              <a:rPr lang="pl-PL" sz="2000" b="1" dirty="0"/>
              <a:t>Art. 113. </a:t>
            </a:r>
            <a:r>
              <a:rPr lang="pl-PL" sz="2000" dirty="0"/>
              <a:t>8. Po uzyskaniu zezwolenia wojewody Regionalne placówki opiekuńczo-terapeutyczne oraz interwencyjne ośrodki </a:t>
            </a:r>
            <a:r>
              <a:rPr lang="pl-PL" sz="2000" dirty="0" err="1"/>
              <a:t>preadopcyjne</a:t>
            </a:r>
            <a:r>
              <a:rPr lang="pl-PL" sz="2000" dirty="0"/>
              <a:t> podlegają wpisowi do rejestru placówek.</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67</a:t>
            </a:fld>
            <a:endParaRPr lang="pl-PL" altLang="pl-PL"/>
          </a:p>
        </p:txBody>
      </p:sp>
    </p:spTree>
    <p:extLst>
      <p:ext uri="{BB962C8B-B14F-4D97-AF65-F5344CB8AC3E}">
        <p14:creationId xmlns="" xmlns:p14="http://schemas.microsoft.com/office/powerpoint/2010/main" val="3532354711"/>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B</a:t>
            </a:r>
            <a:endParaRPr lang="pl-PL" sz="2800" b="1" dirty="0"/>
          </a:p>
        </p:txBody>
      </p:sp>
      <p:sp>
        <p:nvSpPr>
          <p:cNvPr id="3" name="Symbol zastępczy zawartości 2"/>
          <p:cNvSpPr>
            <a:spLocks noGrp="1"/>
          </p:cNvSpPr>
          <p:nvPr>
            <p:ph idx="1"/>
          </p:nvPr>
        </p:nvSpPr>
        <p:spPr>
          <a:xfrm>
            <a:off x="457200" y="980728"/>
            <a:ext cx="8229600" cy="5688632"/>
          </a:xfrm>
        </p:spPr>
        <p:txBody>
          <a:bodyPr/>
          <a:lstStyle/>
          <a:p>
            <a:pPr algn="just">
              <a:spcBef>
                <a:spcPts val="0"/>
              </a:spcBef>
              <a:spcAft>
                <a:spcPts val="0"/>
              </a:spcAft>
              <a:buFont typeface="Wingdings" panose="05000000000000000000" pitchFamily="2" charset="2"/>
              <a:buChar char="ü"/>
            </a:pPr>
            <a:endParaRPr lang="pl-PL" sz="2000" b="1" dirty="0" smtClean="0"/>
          </a:p>
          <a:p>
            <a:pPr algn="just">
              <a:spcBef>
                <a:spcPts val="600"/>
              </a:spcBef>
              <a:spcAft>
                <a:spcPts val="1200"/>
              </a:spcAft>
              <a:buFont typeface="Wingdings" panose="05000000000000000000" pitchFamily="2" charset="2"/>
              <a:buChar char="ü"/>
            </a:pPr>
            <a:r>
              <a:rPr lang="pl-PL" sz="2000" b="1" dirty="0"/>
              <a:t>D</a:t>
            </a:r>
            <a:r>
              <a:rPr lang="pl-PL" sz="2000" b="1" dirty="0" smtClean="0"/>
              <a:t>omy pomocy społecznej</a:t>
            </a:r>
            <a:r>
              <a:rPr lang="pl-PL" sz="2000" dirty="0" smtClean="0"/>
              <a:t>, o których mowa w ustawie z dnia 12 marca 2004 r. o pomocy społecznej (Dz. U. z 2016 r. poz. 930 z późn. zm.),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a:t>
            </a:r>
            <a:r>
              <a:rPr lang="pl-PL" sz="2000" b="1" dirty="0" smtClean="0">
                <a:solidFill>
                  <a:srgbClr val="FF0000"/>
                </a:solidFill>
              </a:rPr>
              <a:t>nie większa niż 30</a:t>
            </a:r>
            <a:r>
              <a:rPr lang="pl-PL" sz="2000" dirty="0" smtClean="0">
                <a:solidFill>
                  <a:srgbClr val="FF0000"/>
                </a:solidFill>
              </a:rPr>
              <a:t>.</a:t>
            </a:r>
          </a:p>
          <a:p>
            <a:pPr marL="0" indent="0" algn="just">
              <a:buNone/>
            </a:pPr>
            <a:r>
              <a:rPr lang="pl-PL" sz="2000" b="1" dirty="0"/>
              <a:t>Art. 54.</a:t>
            </a:r>
            <a:r>
              <a:rPr lang="pl-PL" sz="2000" dirty="0"/>
              <a:t> 1. Osobie wymagającej całodobowej opieki z powodu wieku, choroby lub niepełnosprawności, niemogącej samodzielnie funkcjonować w codziennym życiu, której nie można zapewnić niezbędnej pomocy w formie usług opiekuńczych, przysługuje prawo do umieszczenia w domu pomocy społecznej.</a:t>
            </a:r>
          </a:p>
          <a:p>
            <a:pPr marL="0" indent="0" algn="just">
              <a:buNone/>
            </a:pPr>
            <a:r>
              <a:rPr lang="pl-PL" sz="2000" dirty="0"/>
              <a:t>2. Osobę, o której mowa w ust. 1, kieruje się do domu pomocy społecznej odpowiedniego typu, zlokalizowanego jak najbliżej miejsca zamieszkania osoby kierowanej, z zastrzeżeniem ust. 2a, chyba że okoliczności sprawy wskazują inaczej, po uzyskaniu zgody tej osoby lub jej przedstawiciela ustawowego na umieszczenie w domu pomocy społecznej.</a:t>
            </a: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68</a:t>
            </a:fld>
            <a:endParaRPr lang="pl-PL" altLang="pl-PL"/>
          </a:p>
        </p:txBody>
      </p:sp>
    </p:spTree>
    <p:extLst>
      <p:ext uri="{BB962C8B-B14F-4D97-AF65-F5344CB8AC3E}">
        <p14:creationId xmlns="" xmlns:p14="http://schemas.microsoft.com/office/powerpoint/2010/main" val="3570641831"/>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Domy pomocy społecznej</a:t>
            </a:r>
            <a:endParaRPr lang="pl-PL" sz="3200" b="1" dirty="0"/>
          </a:p>
        </p:txBody>
      </p:sp>
      <p:sp>
        <p:nvSpPr>
          <p:cNvPr id="3" name="Symbol zastępczy zawartości 2"/>
          <p:cNvSpPr>
            <a:spLocks noGrp="1"/>
          </p:cNvSpPr>
          <p:nvPr>
            <p:ph idx="1"/>
          </p:nvPr>
        </p:nvSpPr>
        <p:spPr>
          <a:xfrm>
            <a:off x="457200" y="980728"/>
            <a:ext cx="8229600" cy="5400600"/>
          </a:xfrm>
        </p:spPr>
        <p:txBody>
          <a:bodyPr/>
          <a:lstStyle/>
          <a:p>
            <a:pPr marL="0" indent="0" algn="just">
              <a:buNone/>
            </a:pPr>
            <a:endParaRPr lang="pl-PL" sz="2000" b="1" dirty="0" smtClean="0"/>
          </a:p>
          <a:p>
            <a:pPr marL="0" indent="0" algn="just">
              <a:buNone/>
            </a:pPr>
            <a:endParaRPr lang="pl-PL" sz="2000" b="1" dirty="0"/>
          </a:p>
          <a:p>
            <a:pPr marL="0" indent="0" algn="just">
              <a:buNone/>
            </a:pPr>
            <a:endParaRPr lang="pl-PL" sz="2000" b="1" dirty="0" smtClean="0"/>
          </a:p>
          <a:p>
            <a:pPr marL="0" indent="0" algn="just">
              <a:buNone/>
            </a:pPr>
            <a:r>
              <a:rPr lang="pl-PL" sz="2000" b="1" dirty="0" smtClean="0"/>
              <a:t>Art</a:t>
            </a:r>
            <a:r>
              <a:rPr lang="pl-PL" sz="2000" b="1" dirty="0"/>
              <a:t>. 55.</a:t>
            </a:r>
            <a:r>
              <a:rPr lang="pl-PL" sz="2000" dirty="0"/>
              <a:t> 1. Dom pomocy społecznej świadczy usługi bytowe, opiekuńcze, wspomagające i edukacyjne na poziomie obowiązującego standardu, w zakresie i formach wynikających z indywidualnych potrzeb osób w nim </a:t>
            </a:r>
            <a:r>
              <a:rPr lang="pl-PL" sz="2000" dirty="0" smtClean="0"/>
              <a:t>przebywających.</a:t>
            </a:r>
          </a:p>
          <a:p>
            <a:pPr marL="0" indent="0" algn="just">
              <a:buNone/>
            </a:pPr>
            <a:r>
              <a:rPr lang="pl-PL" sz="2000" dirty="0" smtClean="0"/>
              <a:t>2</a:t>
            </a:r>
            <a:r>
              <a:rPr lang="pl-PL" sz="2000" dirty="0"/>
              <a:t>. Organizacja domu pomocy społecznej, zakres i poziom usług świadczonych przez dom uwzględnia w szczególności wolność, intymność, godność i poczucie bezpieczeństwa mieszkańców domu oraz stopień ich fizycznej i psychicznej sprawności.</a:t>
            </a:r>
          </a:p>
          <a:p>
            <a:pPr marL="0" indent="0" algn="just">
              <a:buNone/>
            </a:pPr>
            <a:r>
              <a:rPr lang="pl-PL" sz="2000" dirty="0"/>
              <a:t>3. Dom pomocy społecznej może również świadczyć usługi opiekuńcze i specjalistyczne usługi opiekuńcze dla osób w nim niezamieszkujących</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69</a:t>
            </a:fld>
            <a:endParaRPr lang="pl-PL" altLang="pl-PL"/>
          </a:p>
        </p:txBody>
      </p:sp>
    </p:spTree>
    <p:extLst>
      <p:ext uri="{BB962C8B-B14F-4D97-AF65-F5344CB8AC3E}">
        <p14:creationId xmlns="" xmlns:p14="http://schemas.microsoft.com/office/powerpoint/2010/main" val="3074964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052736"/>
            <a:ext cx="8229600" cy="5717232"/>
          </a:xfrm>
        </p:spPr>
        <p:txBody>
          <a:bodyPr/>
          <a:lstStyle/>
          <a:p>
            <a:pPr marL="457200" indent="-457200" algn="ctr">
              <a:spcBef>
                <a:spcPts val="600"/>
              </a:spcBef>
              <a:spcAft>
                <a:spcPts val="600"/>
              </a:spcAft>
              <a:buNone/>
            </a:pPr>
            <a:endParaRPr lang="pl-PL" sz="2000" b="1" dirty="0" smtClean="0"/>
          </a:p>
          <a:p>
            <a:pPr marL="457200" indent="-457200" algn="ctr">
              <a:spcBef>
                <a:spcPts val="600"/>
              </a:spcBef>
              <a:spcAft>
                <a:spcPts val="600"/>
              </a:spcAft>
              <a:buNone/>
            </a:pPr>
            <a:r>
              <a:rPr lang="pl-PL" sz="2000" b="1" dirty="0" smtClean="0"/>
              <a:t>Nabór w trybie konkursowym z dnia 30 września 2016 r.:</a:t>
            </a:r>
          </a:p>
          <a:p>
            <a:pPr marL="457200" indent="-457200" algn="just">
              <a:spcBef>
                <a:spcPts val="600"/>
              </a:spcBef>
              <a:spcAft>
                <a:spcPts val="600"/>
              </a:spcAft>
              <a:buFont typeface="+mj-lt"/>
              <a:buAutoNum type="arabicParenR" startAt="2"/>
            </a:pPr>
            <a:r>
              <a:rPr lang="pl-PL" sz="2000" b="1" dirty="0" smtClean="0"/>
              <a:t>Dla Poddziałanie </a:t>
            </a:r>
            <a:r>
              <a:rPr lang="pl-PL" sz="2000" b="1" dirty="0"/>
              <a:t>6.1.2 Inwestycje w infrastrukturę społeczną – ZIT </a:t>
            </a:r>
            <a:r>
              <a:rPr lang="pl-PL" sz="2000" b="1" dirty="0" smtClean="0"/>
              <a:t>WrOF </a:t>
            </a:r>
          </a:p>
          <a:p>
            <a:pPr marL="450850" indent="-450850" algn="just">
              <a:spcBef>
                <a:spcPts val="600"/>
              </a:spcBef>
              <a:spcAft>
                <a:spcPts val="0"/>
              </a:spcAft>
              <a:buNone/>
            </a:pPr>
            <a:r>
              <a:rPr lang="pl-PL" sz="2000" b="1" dirty="0"/>
              <a:t>	</a:t>
            </a:r>
            <a:r>
              <a:rPr lang="pl-PL" sz="2000" dirty="0" smtClean="0"/>
              <a:t>ogłoszony został przez IOK (Instytucję Organizującą Konkurs)* –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Gminę Wrocław</a:t>
            </a:r>
            <a:r>
              <a:rPr lang="pl-PL" sz="2000" dirty="0" smtClean="0"/>
              <a:t> pełniącą funkcję </a:t>
            </a:r>
            <a:r>
              <a:rPr lang="pl-PL" sz="2000" b="1" dirty="0" smtClean="0"/>
              <a:t>Instytucji Pośredniczącej</a:t>
            </a:r>
            <a:r>
              <a:rPr lang="pl-PL" sz="2000" dirty="0" smtClean="0"/>
              <a:t> RPO WD 2014-2020 w ramach instrumentu </a:t>
            </a:r>
            <a:r>
              <a:rPr lang="pl-PL" sz="2000" b="1" dirty="0" smtClean="0"/>
              <a:t>Zintegrowane Inwestycje Terytorialne Wrocławskiego Obszaru Funkcjonalnego (ZIT WrOF)</a:t>
            </a:r>
          </a:p>
          <a:p>
            <a:pPr marL="450850" indent="-450850" algn="just">
              <a:spcBef>
                <a:spcPts val="600"/>
              </a:spcBef>
              <a:spcAft>
                <a:spcPts val="0"/>
              </a:spcAft>
              <a:buNone/>
            </a:pPr>
            <a:endParaRPr lang="pl-PL" sz="2000" b="1" dirty="0" smtClean="0"/>
          </a:p>
          <a:p>
            <a:pPr marL="450850" indent="-450850" algn="ctr">
              <a:spcBef>
                <a:spcPts val="600"/>
              </a:spcBef>
              <a:spcAft>
                <a:spcPts val="600"/>
              </a:spcAft>
              <a:buNone/>
            </a:pPr>
            <a:r>
              <a:rPr lang="pl-PL" sz="2000" b="1" dirty="0" smtClean="0"/>
              <a:t>	Nr naboru: RPDS.06.01.02-IZ.00-02-167/16</a:t>
            </a:r>
          </a:p>
          <a:p>
            <a:pPr marL="450850" indent="0" algn="just">
              <a:spcBef>
                <a:spcPts val="600"/>
              </a:spcBef>
              <a:spcAft>
                <a:spcPts val="600"/>
              </a:spcAft>
              <a:buNone/>
            </a:pPr>
            <a:endParaRPr lang="pl-PL" sz="2000" b="1" dirty="0" smtClean="0"/>
          </a:p>
          <a:p>
            <a:pPr marL="450850" lvl="0" indent="0">
              <a:spcBef>
                <a:spcPts val="600"/>
              </a:spcBef>
              <a:spcAft>
                <a:spcPts val="600"/>
              </a:spcAft>
              <a:buNone/>
              <a:tabLst>
                <a:tab pos="0" algn="l"/>
              </a:tabLst>
            </a:pPr>
            <a:r>
              <a:rPr lang="pl-PL" sz="1600" b="1" dirty="0" smtClean="0">
                <a:solidFill>
                  <a:prstClr val="black"/>
                </a:solidFill>
              </a:rPr>
              <a:t>*</a:t>
            </a:r>
            <a:r>
              <a:rPr lang="pl-PL" sz="1600" dirty="0" smtClean="0">
                <a:solidFill>
                  <a:prstClr val="black"/>
                </a:solidFill>
              </a:rPr>
              <a:t> Instytucja Pośrednicząca RPO WD pełni wspólnie z Instytucją Zarządzającą RPO WD funkcję Instytucji Organizującej Konkurs </a:t>
            </a:r>
            <a:endParaRPr lang="pl-PL" sz="2000" b="1" dirty="0" smtClean="0"/>
          </a:p>
          <a:p>
            <a:pPr marL="457200" indent="-457200" algn="just">
              <a:spcBef>
                <a:spcPts val="600"/>
              </a:spcBef>
              <a:spcAft>
                <a:spcPts val="600"/>
              </a:spcAft>
              <a:buNone/>
            </a:pPr>
            <a:endParaRPr lang="pl-PL" sz="2000" b="1"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a:t>
            </a:fld>
            <a:endParaRPr lang="pl-PL" altLang="pl-PL" dirty="0"/>
          </a:p>
        </p:txBody>
      </p:sp>
    </p:spTree>
  </p:cSld>
  <p:clrMapOvr>
    <a:masterClrMapping/>
  </p:clrMapOvr>
  <p:transition spd="med">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Domy pomocy społecznej</a:t>
            </a:r>
            <a:endParaRPr lang="pl-PL" sz="3200" b="1" dirty="0"/>
          </a:p>
        </p:txBody>
      </p:sp>
      <p:sp>
        <p:nvSpPr>
          <p:cNvPr id="3" name="Symbol zastępczy zawartości 2"/>
          <p:cNvSpPr>
            <a:spLocks noGrp="1"/>
          </p:cNvSpPr>
          <p:nvPr>
            <p:ph idx="1"/>
          </p:nvPr>
        </p:nvSpPr>
        <p:spPr>
          <a:xfrm>
            <a:off x="457200" y="1124744"/>
            <a:ext cx="8229600" cy="5256584"/>
          </a:xfrm>
        </p:spPr>
        <p:txBody>
          <a:bodyPr/>
          <a:lstStyle/>
          <a:p>
            <a:pPr marL="0" indent="0" algn="just">
              <a:spcBef>
                <a:spcPts val="0"/>
              </a:spcBef>
              <a:buNone/>
            </a:pPr>
            <a:r>
              <a:rPr lang="pl-PL" sz="2000" b="1" dirty="0" smtClean="0"/>
              <a:t>Art</a:t>
            </a:r>
            <a:r>
              <a:rPr lang="pl-PL" sz="2000" b="1" dirty="0"/>
              <a:t>. 56. </a:t>
            </a:r>
            <a:r>
              <a:rPr lang="pl-PL" sz="2000" dirty="0"/>
              <a:t>Domy pomocy społecznej, w zależności od tego, dla kogo są przeznaczone, dzielą się na następujące typy domów, dla:</a:t>
            </a:r>
          </a:p>
          <a:p>
            <a:pPr marL="0" indent="0" algn="just">
              <a:spcBef>
                <a:spcPts val="0"/>
              </a:spcBef>
              <a:buNone/>
            </a:pPr>
            <a:r>
              <a:rPr lang="pl-PL" sz="2000" dirty="0" smtClean="0"/>
              <a:t>1) osób </a:t>
            </a:r>
            <a:r>
              <a:rPr lang="pl-PL" sz="2000" dirty="0"/>
              <a:t>w podeszłym wieku;</a:t>
            </a:r>
          </a:p>
          <a:p>
            <a:pPr marL="0" indent="0" algn="just">
              <a:spcBef>
                <a:spcPts val="0"/>
              </a:spcBef>
              <a:buNone/>
            </a:pPr>
            <a:r>
              <a:rPr lang="pl-PL" sz="2000" dirty="0" smtClean="0"/>
              <a:t>2) osób </a:t>
            </a:r>
            <a:r>
              <a:rPr lang="pl-PL" sz="2000" dirty="0"/>
              <a:t>przewlekle somatycznie chorych;</a:t>
            </a:r>
          </a:p>
          <a:p>
            <a:pPr marL="0" indent="0" algn="just">
              <a:spcBef>
                <a:spcPts val="0"/>
              </a:spcBef>
              <a:buNone/>
            </a:pPr>
            <a:r>
              <a:rPr lang="pl-PL" sz="2000" dirty="0" smtClean="0"/>
              <a:t>3) osób </a:t>
            </a:r>
            <a:r>
              <a:rPr lang="pl-PL" sz="2000" dirty="0"/>
              <a:t>przewlekle psychicznie chorych;</a:t>
            </a:r>
          </a:p>
          <a:p>
            <a:pPr marL="0" indent="0" algn="just">
              <a:spcBef>
                <a:spcPts val="0"/>
              </a:spcBef>
              <a:buNone/>
            </a:pPr>
            <a:r>
              <a:rPr lang="pl-PL" sz="2000" dirty="0" smtClean="0"/>
              <a:t>4) dorosłych </a:t>
            </a:r>
            <a:r>
              <a:rPr lang="pl-PL" sz="2000" dirty="0"/>
              <a:t>niepełnosprawnych intelektualnie;</a:t>
            </a:r>
          </a:p>
          <a:p>
            <a:pPr marL="0" indent="0" algn="just">
              <a:spcBef>
                <a:spcPts val="0"/>
              </a:spcBef>
              <a:buNone/>
            </a:pPr>
            <a:r>
              <a:rPr lang="pl-PL" sz="2000" dirty="0" smtClean="0"/>
              <a:t>5) dzieci </a:t>
            </a:r>
            <a:r>
              <a:rPr lang="pl-PL" sz="2000" dirty="0"/>
              <a:t>i młodzieży niepełnosprawnych intelektualnie;</a:t>
            </a:r>
          </a:p>
          <a:p>
            <a:pPr marL="0" indent="0" algn="just">
              <a:spcBef>
                <a:spcPts val="0"/>
              </a:spcBef>
              <a:buNone/>
            </a:pPr>
            <a:r>
              <a:rPr lang="pl-PL" sz="2000" dirty="0" smtClean="0"/>
              <a:t>6) osób </a:t>
            </a:r>
            <a:r>
              <a:rPr lang="pl-PL" sz="2000" dirty="0"/>
              <a:t>niepełnosprawnych fizycznie;</a:t>
            </a:r>
          </a:p>
          <a:p>
            <a:pPr marL="0" indent="0" algn="just">
              <a:spcBef>
                <a:spcPts val="0"/>
              </a:spcBef>
              <a:buNone/>
            </a:pPr>
            <a:r>
              <a:rPr lang="pl-PL" sz="2000" dirty="0" smtClean="0"/>
              <a:t>7) osób </a:t>
            </a:r>
            <a:r>
              <a:rPr lang="pl-PL" sz="2000" dirty="0"/>
              <a:t>uzależnionych od alkoholu</a:t>
            </a:r>
            <a:r>
              <a:rPr lang="pl-PL" sz="2000" dirty="0" smtClean="0"/>
              <a:t>.</a:t>
            </a:r>
          </a:p>
          <a:p>
            <a:pPr marL="0" indent="0" algn="just">
              <a:spcBef>
                <a:spcPts val="0"/>
              </a:spcBef>
              <a:buNone/>
            </a:pPr>
            <a:r>
              <a:rPr lang="pl-PL" sz="2000" b="1" dirty="0"/>
              <a:t>Art. 56a. </a:t>
            </a:r>
            <a:r>
              <a:rPr lang="pl-PL" sz="2000" dirty="0"/>
              <a:t>1. Dom pomocy społecznej może być prowadzony w jednym budynku łącznie dla:</a:t>
            </a:r>
          </a:p>
          <a:p>
            <a:pPr marL="0" indent="0" algn="just">
              <a:spcBef>
                <a:spcPts val="0"/>
              </a:spcBef>
              <a:buNone/>
            </a:pPr>
            <a:r>
              <a:rPr lang="pl-PL" sz="2000" dirty="0" smtClean="0"/>
              <a:t>1) osób </a:t>
            </a:r>
            <a:r>
              <a:rPr lang="pl-PL" sz="2000" dirty="0"/>
              <a:t>w podeszłym wieku oraz osób przewlekle somatycznie chorych;</a:t>
            </a:r>
          </a:p>
          <a:p>
            <a:pPr marL="0" indent="0" algn="just">
              <a:spcBef>
                <a:spcPts val="0"/>
              </a:spcBef>
              <a:buNone/>
            </a:pPr>
            <a:r>
              <a:rPr lang="pl-PL" sz="2000" dirty="0" smtClean="0"/>
              <a:t>2) osób </a:t>
            </a:r>
            <a:r>
              <a:rPr lang="pl-PL" sz="2000" dirty="0"/>
              <a:t>przewlekle somatycznie chorych oraz osób niepełnosprawnych fizycznie;</a:t>
            </a:r>
          </a:p>
          <a:p>
            <a:pPr marL="0" indent="0" algn="just">
              <a:spcBef>
                <a:spcPts val="0"/>
              </a:spcBef>
              <a:buNone/>
            </a:pPr>
            <a:r>
              <a:rPr lang="pl-PL" sz="2000" dirty="0" smtClean="0"/>
              <a:t>3) osób </a:t>
            </a:r>
            <a:r>
              <a:rPr lang="pl-PL" sz="2000" dirty="0"/>
              <a:t>w podeszłym wieku oraz osób niepełnosprawnych fizycznie;</a:t>
            </a:r>
          </a:p>
          <a:p>
            <a:pPr marL="0" indent="0" algn="just">
              <a:spcBef>
                <a:spcPts val="0"/>
              </a:spcBef>
              <a:buNone/>
            </a:pPr>
            <a:r>
              <a:rPr lang="pl-PL" sz="2000" dirty="0" smtClean="0"/>
              <a:t>4) osób </a:t>
            </a:r>
            <a:r>
              <a:rPr lang="pl-PL" sz="2000" dirty="0"/>
              <a:t>dorosłych niepełnosprawnych intelektualnie oraz dzieci i młodzieży niepełnosprawnych intelektualnie.</a:t>
            </a:r>
          </a:p>
          <a:p>
            <a:pPr marL="0" indent="0" algn="just">
              <a:spcBef>
                <a:spcPts val="0"/>
              </a:spcBef>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70</a:t>
            </a:fld>
            <a:endParaRPr lang="pl-PL" altLang="pl-PL"/>
          </a:p>
        </p:txBody>
      </p:sp>
    </p:spTree>
    <p:extLst>
      <p:ext uri="{BB962C8B-B14F-4D97-AF65-F5344CB8AC3E}">
        <p14:creationId xmlns="" xmlns:p14="http://schemas.microsoft.com/office/powerpoint/2010/main" val="671937834"/>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Domy pomocy społecznej</a:t>
            </a:r>
            <a:endParaRPr lang="pl-PL" sz="3200" b="1" dirty="0"/>
          </a:p>
        </p:txBody>
      </p:sp>
      <p:sp>
        <p:nvSpPr>
          <p:cNvPr id="3" name="Symbol zastępczy zawartości 2"/>
          <p:cNvSpPr>
            <a:spLocks noGrp="1"/>
          </p:cNvSpPr>
          <p:nvPr>
            <p:ph idx="1"/>
          </p:nvPr>
        </p:nvSpPr>
        <p:spPr>
          <a:xfrm>
            <a:off x="457200" y="1124744"/>
            <a:ext cx="8229600" cy="5256584"/>
          </a:xfrm>
        </p:spPr>
        <p:txBody>
          <a:bodyPr/>
          <a:lstStyle/>
          <a:p>
            <a:pPr marL="0" indent="0" algn="just">
              <a:spcBef>
                <a:spcPts val="0"/>
              </a:spcBef>
              <a:buNone/>
            </a:pPr>
            <a:r>
              <a:rPr lang="pl-PL" sz="2000" dirty="0"/>
              <a:t>2. Typy domów pomocy społecznej mogą być łączone w inny sposób niż określony w ust. 1, pod warunkiem usytuowania każdego z nich w odrębnym budynku.</a:t>
            </a:r>
          </a:p>
          <a:p>
            <a:pPr marL="0" indent="0" algn="just">
              <a:spcBef>
                <a:spcPts val="0"/>
              </a:spcBef>
              <a:buNone/>
            </a:pPr>
            <a:r>
              <a:rPr lang="pl-PL" sz="2000" dirty="0"/>
              <a:t>3. W przypadkach, o których mowa w ust. 1 i 2, dom pomocy społecznej świadczy usługi na poziomie obowiązującego standardu odpowiednio dla każdego typu domu</a:t>
            </a:r>
            <a:r>
              <a:rPr lang="pl-PL" sz="2000" dirty="0" smtClean="0"/>
              <a:t>.</a:t>
            </a:r>
          </a:p>
          <a:p>
            <a:pPr marL="0" indent="0" algn="just">
              <a:spcBef>
                <a:spcPts val="0"/>
              </a:spcBef>
              <a:buNone/>
            </a:pPr>
            <a:endParaRPr lang="pl-PL" sz="2000" dirty="0"/>
          </a:p>
          <a:p>
            <a:pPr marL="0" indent="0" algn="just">
              <a:spcBef>
                <a:spcPts val="0"/>
              </a:spcBef>
              <a:buNone/>
            </a:pPr>
            <a:r>
              <a:rPr lang="pl-PL" sz="2000" b="1" dirty="0"/>
              <a:t>Art. 57. </a:t>
            </a:r>
            <a:r>
              <a:rPr lang="pl-PL" sz="2000" dirty="0"/>
              <a:t>1. Domy pomocy społecznej mogą prowadzić, po uzyskaniu zezwolenia wojewody:</a:t>
            </a:r>
          </a:p>
          <a:p>
            <a:pPr marL="0" indent="0" algn="just">
              <a:spcBef>
                <a:spcPts val="0"/>
              </a:spcBef>
              <a:buNone/>
            </a:pPr>
            <a:r>
              <a:rPr lang="pl-PL" sz="2000" dirty="0" smtClean="0"/>
              <a:t>1) jednostki </a:t>
            </a:r>
            <a:r>
              <a:rPr lang="pl-PL" sz="2000" dirty="0"/>
              <a:t>samorządu terytorialnego;</a:t>
            </a:r>
          </a:p>
          <a:p>
            <a:pPr marL="0" indent="0" algn="just">
              <a:spcBef>
                <a:spcPts val="0"/>
              </a:spcBef>
              <a:buNone/>
            </a:pPr>
            <a:r>
              <a:rPr lang="pl-PL" sz="2000" dirty="0" smtClean="0"/>
              <a:t>2) Kościół </a:t>
            </a:r>
            <a:r>
              <a:rPr lang="pl-PL" sz="2000" dirty="0"/>
              <a:t>Katolicki, inne kościoły, związki wyznaniowe oraz organizacje społeczne, fundacje i stowarzyszenia;</a:t>
            </a:r>
          </a:p>
          <a:p>
            <a:pPr marL="0" indent="0" algn="just">
              <a:spcBef>
                <a:spcPts val="0"/>
              </a:spcBef>
              <a:buNone/>
            </a:pPr>
            <a:r>
              <a:rPr lang="pl-PL" sz="2000" dirty="0" smtClean="0"/>
              <a:t>3) inne </a:t>
            </a:r>
            <a:r>
              <a:rPr lang="pl-PL" sz="2000" dirty="0"/>
              <a:t>osoby prawne;</a:t>
            </a:r>
          </a:p>
          <a:p>
            <a:pPr marL="0" indent="0" algn="just">
              <a:spcBef>
                <a:spcPts val="0"/>
              </a:spcBef>
              <a:buNone/>
            </a:pPr>
            <a:r>
              <a:rPr lang="pl-PL" sz="2000" dirty="0" smtClean="0"/>
              <a:t>4) osoby </a:t>
            </a:r>
            <a:r>
              <a:rPr lang="pl-PL" sz="2000" dirty="0"/>
              <a:t>fizyczne.</a:t>
            </a:r>
          </a:p>
          <a:p>
            <a:pPr marL="0" indent="0" algn="just">
              <a:spcBef>
                <a:spcPts val="0"/>
              </a:spcBef>
              <a:buNone/>
            </a:pPr>
            <a:r>
              <a:rPr lang="pl-PL" sz="2000" dirty="0"/>
              <a:t>2. Zezwolenie na prowadzenie domu pomocy społecznej wydaje wojewoda właściwy ze względu na położenie domu.</a:t>
            </a:r>
          </a:p>
          <a:p>
            <a:pPr marL="0" indent="0" algn="just">
              <a:spcBef>
                <a:spcPts val="0"/>
              </a:spcBef>
              <a:buNone/>
            </a:pPr>
            <a:r>
              <a:rPr lang="pl-PL" sz="2000" dirty="0"/>
              <a:t>6. Wojewoda prowadzi rejestr domów pomocy społecznej.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71</a:t>
            </a:fld>
            <a:endParaRPr lang="pl-PL" altLang="pl-PL"/>
          </a:p>
        </p:txBody>
      </p:sp>
    </p:spTree>
    <p:extLst>
      <p:ext uri="{BB962C8B-B14F-4D97-AF65-F5344CB8AC3E}">
        <p14:creationId xmlns="" xmlns:p14="http://schemas.microsoft.com/office/powerpoint/2010/main" val="3782057690"/>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Domy pomocy społecznej</a:t>
            </a:r>
            <a:endParaRPr lang="pl-PL" sz="3200" b="1" dirty="0"/>
          </a:p>
        </p:txBody>
      </p:sp>
      <p:sp>
        <p:nvSpPr>
          <p:cNvPr id="3" name="Symbol zastępczy zawartości 2"/>
          <p:cNvSpPr>
            <a:spLocks noGrp="1"/>
          </p:cNvSpPr>
          <p:nvPr>
            <p:ph idx="1"/>
          </p:nvPr>
        </p:nvSpPr>
        <p:spPr>
          <a:xfrm>
            <a:off x="457200" y="980728"/>
            <a:ext cx="8229600" cy="5760640"/>
          </a:xfrm>
        </p:spPr>
        <p:txBody>
          <a:bodyPr/>
          <a:lstStyle/>
          <a:p>
            <a:pPr marL="0" indent="0" algn="just">
              <a:buNone/>
            </a:pPr>
            <a:r>
              <a:rPr lang="pl-PL" sz="2000" dirty="0"/>
              <a:t>8. Minister właściwy do spraw zabezpieczenia społecznego określi, w drodze rozporządzenia:</a:t>
            </a:r>
          </a:p>
          <a:p>
            <a:pPr marL="0" indent="0" algn="just">
              <a:buNone/>
            </a:pPr>
            <a:r>
              <a:rPr lang="pl-PL" sz="2000" dirty="0" smtClean="0"/>
              <a:t>1) sposób </a:t>
            </a:r>
            <a:r>
              <a:rPr lang="pl-PL" sz="2000" dirty="0"/>
              <a:t>funkcjonowania określonych typów domów pomocy społecznej i </a:t>
            </a:r>
            <a:r>
              <a:rPr lang="pl-PL" sz="2000" b="1" dirty="0"/>
              <a:t>obowiązujący standard </a:t>
            </a:r>
            <a:r>
              <a:rPr lang="pl-PL" sz="2000" dirty="0"/>
              <a:t>podstawowych usług świadczonych przez domy pomocy społecznej,</a:t>
            </a:r>
          </a:p>
          <a:p>
            <a:pPr marL="0" indent="0" algn="just">
              <a:buNone/>
            </a:pPr>
            <a:r>
              <a:rPr lang="pl-PL" sz="2000" dirty="0" smtClean="0"/>
              <a:t>2) wzór </a:t>
            </a:r>
            <a:r>
              <a:rPr lang="pl-PL" sz="2000" dirty="0"/>
              <a:t>wniosku o wydanie zezwolenia na prowadzenie domu pomocy społecznej,</a:t>
            </a:r>
          </a:p>
          <a:p>
            <a:pPr marL="0" indent="0" algn="just">
              <a:buNone/>
            </a:pPr>
            <a:r>
              <a:rPr lang="pl-PL" sz="2000" dirty="0" smtClean="0"/>
              <a:t>3) tryb </a:t>
            </a:r>
            <a:r>
              <a:rPr lang="pl-PL" sz="2000" dirty="0"/>
              <a:t>kierowania i przyjmowania osób ubiegających się o przyjęcie do domu pomocy </a:t>
            </a:r>
            <a:r>
              <a:rPr lang="pl-PL" sz="2000" dirty="0" smtClean="0"/>
              <a:t>społecznej – uwzględniając </a:t>
            </a:r>
            <a:r>
              <a:rPr lang="pl-PL" sz="2000" dirty="0"/>
              <a:t>indywidualne potrzeby i możliwości psychofizyczne mieszkańców domów oraz osób kierowanych do domów pomocy </a:t>
            </a:r>
            <a:r>
              <a:rPr lang="pl-PL" sz="2000" dirty="0" smtClean="0"/>
              <a:t>społecznej.</a:t>
            </a:r>
          </a:p>
          <a:p>
            <a:pPr marL="0" indent="0" algn="ctr">
              <a:buNone/>
            </a:pPr>
            <a:r>
              <a:rPr lang="pl-PL" sz="2000" b="1" dirty="0" smtClean="0">
                <a:solidFill>
                  <a:srgbClr val="FF0000"/>
                </a:solidFill>
              </a:rPr>
              <a:t> Rozporządzenie Ministra Pracy i Polityki Społecznej</a:t>
            </a:r>
            <a:r>
              <a:rPr lang="pl-PL" sz="2000" b="1" baseline="30000" dirty="0">
                <a:solidFill>
                  <a:srgbClr val="FF0000"/>
                </a:solidFill>
              </a:rPr>
              <a:t> </a:t>
            </a:r>
            <a:r>
              <a:rPr lang="pl-PL" sz="2000" dirty="0" smtClean="0">
                <a:solidFill>
                  <a:srgbClr val="FF0000"/>
                </a:solidFill>
              </a:rPr>
              <a:t>z </a:t>
            </a:r>
            <a:r>
              <a:rPr lang="pl-PL" sz="2000" dirty="0">
                <a:solidFill>
                  <a:srgbClr val="FF0000"/>
                </a:solidFill>
              </a:rPr>
              <a:t>dnia 23 sierpnia 2012 </a:t>
            </a:r>
            <a:r>
              <a:rPr lang="pl-PL" sz="2000" dirty="0" smtClean="0">
                <a:solidFill>
                  <a:srgbClr val="FF0000"/>
                </a:solidFill>
              </a:rPr>
              <a:t>r. </a:t>
            </a:r>
            <a:r>
              <a:rPr lang="pl-PL" sz="2000" b="1" dirty="0" smtClean="0">
                <a:solidFill>
                  <a:srgbClr val="FF0000"/>
                </a:solidFill>
              </a:rPr>
              <a:t>w </a:t>
            </a:r>
            <a:r>
              <a:rPr lang="pl-PL" sz="2000" b="1" dirty="0">
                <a:solidFill>
                  <a:srgbClr val="FF0000"/>
                </a:solidFill>
              </a:rPr>
              <a:t>sprawie domów pomocy </a:t>
            </a:r>
            <a:r>
              <a:rPr lang="pl-PL" sz="2000" b="1" dirty="0" smtClean="0">
                <a:solidFill>
                  <a:srgbClr val="FF0000"/>
                </a:solidFill>
              </a:rPr>
              <a:t>społecznej (</a:t>
            </a:r>
            <a:r>
              <a:rPr lang="pl-PL" sz="2000" b="1" dirty="0">
                <a:solidFill>
                  <a:srgbClr val="FF0000"/>
                </a:solidFill>
              </a:rPr>
              <a:t>Dz</a:t>
            </a:r>
            <a:r>
              <a:rPr lang="pl-PL" sz="2000" b="1" dirty="0" smtClean="0">
                <a:solidFill>
                  <a:srgbClr val="FF0000"/>
                </a:solidFill>
              </a:rPr>
              <a:t>. U. z 2012 r., poz. 964) </a:t>
            </a:r>
            <a:endParaRPr lang="pl-PL" sz="2000" dirty="0">
              <a:solidFill>
                <a:srgbClr val="FF0000"/>
              </a:solidFill>
            </a:endParaRPr>
          </a:p>
          <a:p>
            <a:pPr marL="0" indent="0" algn="ctr">
              <a:buNone/>
            </a:pPr>
            <a:endParaRPr lang="pl-PL" sz="2000" dirty="0"/>
          </a:p>
          <a:p>
            <a:pPr marL="0" indent="0" algn="just">
              <a:buNone/>
            </a:pPr>
            <a:r>
              <a:rPr lang="pl-PL" sz="2000" dirty="0"/>
              <a:t>§ 3. 1. Dom funkcjonuje w oparciu o indywidualne plany wsparcia mieszkańca domu, opracowywane z jego udziałem, jeżeli udział ten jest możliwy ze względu na stan zdrowia i gotowość uczestnictwa w nim mieszkańca.</a:t>
            </a:r>
          </a:p>
        </p:txBody>
      </p:sp>
      <p:sp>
        <p:nvSpPr>
          <p:cNvPr id="4" name="Symbol zastępczy numeru slajdu 3"/>
          <p:cNvSpPr>
            <a:spLocks noGrp="1"/>
          </p:cNvSpPr>
          <p:nvPr>
            <p:ph type="sldNum" sz="quarter" idx="12"/>
          </p:nvPr>
        </p:nvSpPr>
        <p:spPr/>
        <p:txBody>
          <a:bodyPr/>
          <a:lstStyle/>
          <a:p>
            <a:pPr>
              <a:defRPr/>
            </a:pPr>
            <a:r>
              <a:rPr lang="pl-PL" b="1" dirty="0"/>
              <a:t>Dz.U.2012.964</a:t>
            </a:r>
            <a:fld id="{A5411067-B004-4C27-A84C-4E877D346885}" type="slidenum">
              <a:rPr lang="pl-PL" altLang="pl-PL" smtClean="0"/>
              <a:pPr>
                <a:defRPr/>
              </a:pPr>
              <a:t>72</a:t>
            </a:fld>
            <a:endParaRPr lang="pl-PL" altLang="pl-PL" dirty="0"/>
          </a:p>
        </p:txBody>
      </p:sp>
    </p:spTree>
    <p:extLst>
      <p:ext uri="{BB962C8B-B14F-4D97-AF65-F5344CB8AC3E}">
        <p14:creationId xmlns="" xmlns:p14="http://schemas.microsoft.com/office/powerpoint/2010/main" val="4294604690"/>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B</a:t>
            </a:r>
            <a:endParaRPr lang="pl-PL" sz="2800" b="1" dirty="0"/>
          </a:p>
        </p:txBody>
      </p:sp>
      <p:sp>
        <p:nvSpPr>
          <p:cNvPr id="3" name="Symbol zastępczy zawartości 2"/>
          <p:cNvSpPr>
            <a:spLocks noGrp="1"/>
          </p:cNvSpPr>
          <p:nvPr>
            <p:ph idx="1"/>
          </p:nvPr>
        </p:nvSpPr>
        <p:spPr>
          <a:xfrm>
            <a:off x="467544" y="980728"/>
            <a:ext cx="8229600" cy="5688632"/>
          </a:xfrm>
        </p:spPr>
        <p:txBody>
          <a:bodyPr/>
          <a:lstStyle/>
          <a:p>
            <a:pPr algn="just">
              <a:spcBef>
                <a:spcPts val="0"/>
              </a:spcBef>
              <a:spcAft>
                <a:spcPts val="0"/>
              </a:spcAft>
              <a:buFont typeface="Wingdings" panose="05000000000000000000" pitchFamily="2" charset="2"/>
              <a:buChar char="ü"/>
            </a:pPr>
            <a:endParaRPr lang="pl-PL" sz="2000" b="1" dirty="0" smtClean="0"/>
          </a:p>
          <a:p>
            <a:pPr algn="just">
              <a:spcBef>
                <a:spcPts val="600"/>
              </a:spcBef>
              <a:spcAft>
                <a:spcPts val="1200"/>
              </a:spcAft>
              <a:buFont typeface="Wingdings" panose="05000000000000000000" pitchFamily="2" charset="2"/>
              <a:buChar char="ü"/>
            </a:pPr>
            <a:r>
              <a:rPr lang="pl-PL" sz="2000" b="1" dirty="0" smtClean="0"/>
              <a:t>Placówki zapewniające całodobową opiekę osobom niepełnosprawnym, przewlekle chorym lub osobom w podeszłym wieku</a:t>
            </a:r>
            <a:r>
              <a:rPr lang="pl-PL" sz="2000" dirty="0" smtClean="0"/>
              <a:t>, o których mowa w ustawie z dnia 12 marca 2004 r. o pomocy społecznej (Dz. U. z 2016 r. poz. 930 z późn. zm.),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a:t>
            </a:r>
            <a:r>
              <a:rPr lang="pl-PL" sz="2000" b="1" dirty="0" smtClean="0">
                <a:solidFill>
                  <a:srgbClr val="FF0000"/>
                </a:solidFill>
              </a:rPr>
              <a:t>nie większa niż 30</a:t>
            </a:r>
            <a:r>
              <a:rPr lang="pl-PL" sz="2000" dirty="0" smtClean="0">
                <a:solidFill>
                  <a:srgbClr val="FF0000"/>
                </a:solidFill>
              </a:rPr>
              <a:t>.</a:t>
            </a:r>
          </a:p>
          <a:p>
            <a:pPr marL="0" indent="0" algn="just">
              <a:buNone/>
            </a:pPr>
            <a:r>
              <a:rPr lang="pl-PL" sz="2000" b="1" dirty="0"/>
              <a:t>Art. 67. </a:t>
            </a:r>
            <a:r>
              <a:rPr lang="pl-PL" sz="2000" dirty="0"/>
              <a:t>1. Działalność gospodarcza w zakresie prowadzenia placówki zapewniającej całodobową opiekę osobom niepełnosprawnym, przewlekle chorym lub osobom w podeszłym wieku może być prowadzona po uzyskaniu zezwolenia wojewody.</a:t>
            </a:r>
          </a:p>
          <a:p>
            <a:pPr marL="0" indent="0" algn="just">
              <a:buNone/>
            </a:pPr>
            <a:r>
              <a:rPr lang="pl-PL" sz="2000" dirty="0"/>
              <a:t>2. </a:t>
            </a:r>
            <a:r>
              <a:rPr lang="pl-PL" sz="2000" dirty="0" smtClean="0"/>
              <a:t>Wojewoda właściwy </a:t>
            </a:r>
            <a:r>
              <a:rPr lang="pl-PL" sz="2000" dirty="0"/>
              <a:t>ze względu na miejsce położenia placówki wydaje </a:t>
            </a:r>
            <a:r>
              <a:rPr lang="pl-PL" sz="2000" dirty="0" smtClean="0"/>
              <a:t>zezwolenie na prowadzenie działalności gospodarczej </a:t>
            </a:r>
            <a:r>
              <a:rPr lang="pl-PL" sz="2000" dirty="0"/>
              <a:t>w zakresie prowadzenia placówki zapewniającej całodobową opiekę osobom niepełnosprawnym, przewlekle chorym lub osobom w podeszłym </a:t>
            </a:r>
            <a:r>
              <a:rPr lang="pl-PL" sz="2000" dirty="0" smtClean="0"/>
              <a:t>wieku.</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73</a:t>
            </a:fld>
            <a:endParaRPr lang="pl-PL" altLang="pl-PL"/>
          </a:p>
        </p:txBody>
      </p:sp>
    </p:spTree>
    <p:extLst>
      <p:ext uri="{BB962C8B-B14F-4D97-AF65-F5344CB8AC3E}">
        <p14:creationId xmlns="" xmlns:p14="http://schemas.microsoft.com/office/powerpoint/2010/main" val="2233994096"/>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2400" b="1" dirty="0" smtClean="0"/>
              <a:t>Placówki </a:t>
            </a:r>
            <a:r>
              <a:rPr lang="pl-PL" sz="2400" b="1" dirty="0"/>
              <a:t>zapewniające całodobową opiekę osobom niepełnosprawnym, przewlekle chorym lub osobom w podeszłym wieku</a:t>
            </a:r>
          </a:p>
        </p:txBody>
      </p:sp>
      <p:sp>
        <p:nvSpPr>
          <p:cNvPr id="3" name="Symbol zastępczy zawartości 2"/>
          <p:cNvSpPr>
            <a:spLocks noGrp="1"/>
          </p:cNvSpPr>
          <p:nvPr>
            <p:ph idx="1"/>
          </p:nvPr>
        </p:nvSpPr>
        <p:spPr>
          <a:xfrm>
            <a:off x="457200" y="980728"/>
            <a:ext cx="8229600" cy="5760640"/>
          </a:xfrm>
        </p:spPr>
        <p:txBody>
          <a:bodyPr/>
          <a:lstStyle/>
          <a:p>
            <a:pPr marL="0" indent="0" algn="just">
              <a:spcAft>
                <a:spcPts val="600"/>
              </a:spcAft>
              <a:buNone/>
            </a:pPr>
            <a:r>
              <a:rPr lang="pl-PL" sz="2000" b="1" dirty="0"/>
              <a:t>Art. 68. </a:t>
            </a:r>
            <a:r>
              <a:rPr lang="pl-PL" sz="2000" dirty="0"/>
              <a:t>1. Opieka w placówce zapewniającej całodobową opiekę osobom niepełnosprawnym, przewlekle chorym lub osobom w podeszłym wieku polega na świadczeniu przez całą dobę usług:</a:t>
            </a:r>
          </a:p>
          <a:p>
            <a:pPr marL="0" indent="0" algn="just">
              <a:spcBef>
                <a:spcPts val="0"/>
              </a:spcBef>
              <a:buNone/>
            </a:pPr>
            <a:r>
              <a:rPr lang="pl-PL" sz="2000" dirty="0" smtClean="0"/>
              <a:t>1) opiekuńczych </a:t>
            </a:r>
            <a:r>
              <a:rPr lang="pl-PL" sz="2000" dirty="0"/>
              <a:t>zapewniających:</a:t>
            </a:r>
          </a:p>
          <a:p>
            <a:pPr marL="0" indent="0" algn="just">
              <a:spcBef>
                <a:spcPts val="0"/>
              </a:spcBef>
              <a:buNone/>
            </a:pPr>
            <a:r>
              <a:rPr lang="pl-PL" sz="2000" dirty="0" smtClean="0"/>
              <a:t>a) udzielanie </a:t>
            </a:r>
            <a:r>
              <a:rPr lang="pl-PL" sz="2000" dirty="0"/>
              <a:t>pomocy w podstawowych czynnościach życiowych,</a:t>
            </a:r>
          </a:p>
          <a:p>
            <a:pPr marL="0" indent="0" algn="just">
              <a:spcBef>
                <a:spcPts val="0"/>
              </a:spcBef>
              <a:buNone/>
            </a:pPr>
            <a:r>
              <a:rPr lang="pl-PL" sz="2000" dirty="0" smtClean="0"/>
              <a:t>b) pielęgnację</a:t>
            </a:r>
            <a:r>
              <a:rPr lang="pl-PL" sz="2000" dirty="0"/>
              <a:t>, w tym pielęgnację w czasie choroby,</a:t>
            </a:r>
          </a:p>
          <a:p>
            <a:pPr marL="0" indent="0" algn="just">
              <a:spcBef>
                <a:spcPts val="0"/>
              </a:spcBef>
              <a:buNone/>
            </a:pPr>
            <a:r>
              <a:rPr lang="pl-PL" sz="2000" dirty="0" smtClean="0"/>
              <a:t>c) opiekę </a:t>
            </a:r>
            <a:r>
              <a:rPr lang="pl-PL" sz="2000" dirty="0"/>
              <a:t>higieniczną,</a:t>
            </a:r>
          </a:p>
          <a:p>
            <a:pPr marL="0" indent="0" algn="just">
              <a:spcBef>
                <a:spcPts val="0"/>
              </a:spcBef>
              <a:buNone/>
            </a:pPr>
            <a:r>
              <a:rPr lang="pl-PL" sz="2000" dirty="0" smtClean="0"/>
              <a:t>d) niezbędną </a:t>
            </a:r>
            <a:r>
              <a:rPr lang="pl-PL" sz="2000" dirty="0"/>
              <a:t>pomoc w załatwianiu spraw osobistych,</a:t>
            </a:r>
          </a:p>
          <a:p>
            <a:pPr marL="0" indent="0" algn="just">
              <a:spcBef>
                <a:spcPts val="0"/>
              </a:spcBef>
              <a:spcAft>
                <a:spcPts val="600"/>
              </a:spcAft>
              <a:buNone/>
            </a:pPr>
            <a:r>
              <a:rPr lang="pl-PL" sz="2000" dirty="0" smtClean="0"/>
              <a:t>e) kontakty </a:t>
            </a:r>
            <a:r>
              <a:rPr lang="pl-PL" sz="2000" dirty="0"/>
              <a:t>z otoczeniem</a:t>
            </a:r>
            <a:r>
              <a:rPr lang="pl-PL" sz="2000" dirty="0" smtClean="0"/>
              <a:t>;</a:t>
            </a:r>
          </a:p>
          <a:p>
            <a:pPr marL="0" indent="0" algn="just">
              <a:spcBef>
                <a:spcPts val="0"/>
              </a:spcBef>
              <a:buNone/>
            </a:pPr>
            <a:r>
              <a:rPr lang="pl-PL" sz="2000" dirty="0" smtClean="0"/>
              <a:t>2) bytowych </a:t>
            </a:r>
            <a:r>
              <a:rPr lang="pl-PL" sz="2000" dirty="0"/>
              <a:t>zapewniających:</a:t>
            </a:r>
          </a:p>
          <a:p>
            <a:pPr marL="0" indent="0" algn="just">
              <a:spcBef>
                <a:spcPts val="0"/>
              </a:spcBef>
              <a:buNone/>
            </a:pPr>
            <a:r>
              <a:rPr lang="pl-PL" sz="2000" dirty="0" smtClean="0"/>
              <a:t>a) miejsce </a:t>
            </a:r>
            <a:r>
              <a:rPr lang="pl-PL" sz="2000" dirty="0"/>
              <a:t>pobytu,</a:t>
            </a:r>
          </a:p>
          <a:p>
            <a:pPr marL="0" indent="0" algn="just">
              <a:spcBef>
                <a:spcPts val="0"/>
              </a:spcBef>
              <a:buNone/>
            </a:pPr>
            <a:r>
              <a:rPr lang="pl-PL" sz="2000" dirty="0" smtClean="0"/>
              <a:t>b) wyżywienie</a:t>
            </a:r>
            <a:r>
              <a:rPr lang="pl-PL" sz="2000" dirty="0"/>
              <a:t>,</a:t>
            </a:r>
          </a:p>
          <a:p>
            <a:pPr marL="0" indent="0" algn="just">
              <a:spcBef>
                <a:spcPts val="0"/>
              </a:spcBef>
              <a:buNone/>
            </a:pPr>
            <a:r>
              <a:rPr lang="pl-PL" sz="2000" dirty="0" smtClean="0"/>
              <a:t>c) utrzymanie </a:t>
            </a:r>
            <a:r>
              <a:rPr lang="pl-PL" sz="2000" dirty="0"/>
              <a:t>czystości.</a:t>
            </a:r>
          </a:p>
          <a:p>
            <a:pPr marL="0" indent="0" algn="just">
              <a:buNone/>
            </a:pPr>
            <a:r>
              <a:rPr lang="pl-PL" sz="2000" dirty="0"/>
              <a:t>2. Sposób świadczenia usług powinien uwzględniać stan zdrowia, sprawność fizyczną i intelektualną oraz indywidualne potrzeby i możliwości osoby przebywającej w placówce, a także prawa człowieka, w tym w szczególności prawo do godności, wolności, intymności i poczucia bezpieczeństwa.</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endParaRPr lang="pl-PL" altLang="pl-PL" dirty="0"/>
          </a:p>
        </p:txBody>
      </p:sp>
    </p:spTree>
    <p:extLst>
      <p:ext uri="{BB962C8B-B14F-4D97-AF65-F5344CB8AC3E}">
        <p14:creationId xmlns="" xmlns:p14="http://schemas.microsoft.com/office/powerpoint/2010/main" val="3296604624"/>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2400" b="1" dirty="0" smtClean="0"/>
              <a:t>Placówki </a:t>
            </a:r>
            <a:r>
              <a:rPr lang="pl-PL" sz="2400" b="1" dirty="0"/>
              <a:t>zapewniające całodobową opiekę osobom niepełnosprawnym, przewlekle chorym lub osobom w podeszłym wieku</a:t>
            </a:r>
          </a:p>
        </p:txBody>
      </p:sp>
      <p:sp>
        <p:nvSpPr>
          <p:cNvPr id="3" name="Symbol zastępczy zawartości 2"/>
          <p:cNvSpPr>
            <a:spLocks noGrp="1"/>
          </p:cNvSpPr>
          <p:nvPr>
            <p:ph idx="1"/>
          </p:nvPr>
        </p:nvSpPr>
        <p:spPr>
          <a:xfrm>
            <a:off x="457200" y="980728"/>
            <a:ext cx="8229600" cy="5760640"/>
          </a:xfrm>
        </p:spPr>
        <p:txBody>
          <a:bodyPr/>
          <a:lstStyle/>
          <a:p>
            <a:pPr marL="0" indent="0" algn="just">
              <a:buNone/>
            </a:pPr>
            <a:r>
              <a:rPr lang="pl-PL" sz="2000" dirty="0"/>
              <a:t>4. Miejsce pobytu powinno spełniać następujące warunki:</a:t>
            </a:r>
          </a:p>
          <a:p>
            <a:pPr marL="0" indent="0" algn="just">
              <a:buNone/>
            </a:pPr>
            <a:r>
              <a:rPr lang="pl-PL" sz="2000" dirty="0" smtClean="0"/>
              <a:t>1) budynek </a:t>
            </a:r>
            <a:r>
              <a:rPr lang="pl-PL" sz="2000" dirty="0"/>
              <a:t>i jego otoczenie - bez barier architektonicznych;</a:t>
            </a:r>
          </a:p>
          <a:p>
            <a:pPr marL="0" indent="0" algn="just">
              <a:buNone/>
            </a:pPr>
            <a:r>
              <a:rPr lang="pl-PL" sz="2000" dirty="0" smtClean="0"/>
              <a:t>2) w </a:t>
            </a:r>
            <a:r>
              <a:rPr lang="pl-PL" sz="2000" dirty="0"/>
              <a:t>budynkach wielokondygnacyjnych bez wind - pokoje mieszkalne usytuowane na parterze;</a:t>
            </a:r>
          </a:p>
          <a:p>
            <a:pPr marL="0" indent="0" algn="just">
              <a:buNone/>
            </a:pPr>
            <a:r>
              <a:rPr lang="pl-PL" sz="2000" dirty="0" smtClean="0"/>
              <a:t>3) pokoje </a:t>
            </a:r>
            <a:r>
              <a:rPr lang="pl-PL" sz="2000" dirty="0"/>
              <a:t>mieszkalne - nie więcej niż trzyosobowe, z tym że:</a:t>
            </a:r>
          </a:p>
          <a:p>
            <a:pPr marL="0" indent="0" algn="just">
              <a:buNone/>
            </a:pPr>
            <a:r>
              <a:rPr lang="pl-PL" sz="2000" dirty="0" smtClean="0"/>
              <a:t>a) pokój </a:t>
            </a:r>
            <a:r>
              <a:rPr lang="pl-PL" sz="2000" dirty="0"/>
              <a:t>jednoosobowy - nie mniejszy niż 9 m</a:t>
            </a:r>
            <a:r>
              <a:rPr lang="pl-PL" sz="2000" baseline="30000" dirty="0"/>
              <a:t>2</a:t>
            </a:r>
            <a:r>
              <a:rPr lang="pl-PL" sz="2000" dirty="0"/>
              <a:t>,</a:t>
            </a:r>
          </a:p>
          <a:p>
            <a:pPr marL="0" indent="0" algn="just">
              <a:buNone/>
            </a:pPr>
            <a:r>
              <a:rPr lang="pl-PL" sz="2000" dirty="0" smtClean="0"/>
              <a:t>b) pokój </a:t>
            </a:r>
            <a:r>
              <a:rPr lang="pl-PL" sz="2000" dirty="0"/>
              <a:t>dwu- i trzyosobowy - o powierzchni nie mniejszej niż po 6 m</a:t>
            </a:r>
            <a:r>
              <a:rPr lang="pl-PL" sz="2000" baseline="30000" dirty="0"/>
              <a:t>2</a:t>
            </a:r>
            <a:r>
              <a:rPr lang="pl-PL" sz="2000" dirty="0"/>
              <a:t> na osobę,</a:t>
            </a:r>
          </a:p>
          <a:p>
            <a:pPr marL="0" indent="0" algn="just">
              <a:buNone/>
            </a:pPr>
            <a:r>
              <a:rPr lang="pl-PL" sz="2000" dirty="0" smtClean="0"/>
              <a:t>c) pokoje </a:t>
            </a:r>
            <a:r>
              <a:rPr lang="pl-PL" sz="2000" dirty="0"/>
              <a:t>mieszkalne - wyposażone w łóżko lub tapczan, szafę, stół, krzesła i szafkę nocną dla każdej osoby,</a:t>
            </a:r>
          </a:p>
          <a:p>
            <a:pPr marL="0" indent="0" algn="just">
              <a:buNone/>
            </a:pPr>
            <a:r>
              <a:rPr lang="pl-PL" sz="2000" dirty="0" smtClean="0"/>
              <a:t>d) pokój </a:t>
            </a:r>
            <a:r>
              <a:rPr lang="pl-PL" sz="2000" dirty="0"/>
              <a:t>mieszkalny uznaje się za spełniający wymaganą normę, o której mowa w lit. a i b, jeśli odstępstwo od wymaganej powierzchni nie jest większe niż 5%.</a:t>
            </a:r>
          </a:p>
          <a:p>
            <a:pPr marL="0" indent="0" algn="just">
              <a:buNone/>
            </a:pPr>
            <a:r>
              <a:rPr lang="pl-PL" sz="2000" dirty="0"/>
              <a:t>4a. Jeżeli pokój zajmują wyłącznie osoby leżące może być on czteroosobowy, a jego powierzchnia nie może być mniejsza niż 6 m</a:t>
            </a:r>
            <a:r>
              <a:rPr lang="pl-PL" sz="2000" baseline="30000" dirty="0"/>
              <a:t>2</a:t>
            </a:r>
            <a:r>
              <a:rPr lang="pl-PL" sz="2000" dirty="0"/>
              <a:t> na osobę. Pokój uznaje się za spełniający wymaganą normę jeśli odstępstwo od wymaganej powierzchni nie jest większe niż 5%.</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endParaRPr lang="pl-PL" altLang="pl-PL" dirty="0"/>
          </a:p>
        </p:txBody>
      </p:sp>
    </p:spTree>
    <p:extLst>
      <p:ext uri="{BB962C8B-B14F-4D97-AF65-F5344CB8AC3E}">
        <p14:creationId xmlns="" xmlns:p14="http://schemas.microsoft.com/office/powerpoint/2010/main" val="1241787377"/>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2400" b="1" dirty="0" smtClean="0"/>
              <a:t>Placówki </a:t>
            </a:r>
            <a:r>
              <a:rPr lang="pl-PL" sz="2400" b="1" dirty="0"/>
              <a:t>zapewniające całodobową opiekę osobom niepełnosprawnym, przewlekle chorym lub osobom w podeszłym wieku</a:t>
            </a:r>
          </a:p>
        </p:txBody>
      </p:sp>
      <p:sp>
        <p:nvSpPr>
          <p:cNvPr id="3" name="Symbol zastępczy zawartości 2"/>
          <p:cNvSpPr>
            <a:spLocks noGrp="1"/>
          </p:cNvSpPr>
          <p:nvPr>
            <p:ph idx="1"/>
          </p:nvPr>
        </p:nvSpPr>
        <p:spPr>
          <a:xfrm>
            <a:off x="457200" y="980728"/>
            <a:ext cx="8229600" cy="5760640"/>
          </a:xfrm>
        </p:spPr>
        <p:txBody>
          <a:bodyPr/>
          <a:lstStyle/>
          <a:p>
            <a:pPr marL="0" indent="0" algn="just">
              <a:buNone/>
            </a:pPr>
            <a:endParaRPr lang="pl-PL" sz="2000" dirty="0" smtClean="0"/>
          </a:p>
          <a:p>
            <a:pPr marL="0" indent="0" algn="just">
              <a:buNone/>
            </a:pPr>
            <a:r>
              <a:rPr lang="pl-PL" sz="2000" dirty="0" smtClean="0"/>
              <a:t>5</a:t>
            </a:r>
            <a:r>
              <a:rPr lang="pl-PL" sz="2000" dirty="0"/>
              <a:t>. Placówka, o której mowa w ust. 1, powinna posiadać:</a:t>
            </a:r>
          </a:p>
          <a:p>
            <a:pPr marL="0" indent="0" algn="just">
              <a:buNone/>
            </a:pPr>
            <a:r>
              <a:rPr lang="pl-PL" sz="2000" dirty="0" smtClean="0"/>
              <a:t>1) pokój </a:t>
            </a:r>
            <a:r>
              <a:rPr lang="pl-PL" sz="2000" dirty="0"/>
              <a:t>dziennego pobytu służący jako jadalnia;</a:t>
            </a:r>
          </a:p>
          <a:p>
            <a:pPr marL="0" indent="0" algn="just">
              <a:buNone/>
            </a:pPr>
            <a:r>
              <a:rPr lang="pl-PL" sz="2000" dirty="0" smtClean="0"/>
              <a:t>2) pomieszczenie </a:t>
            </a:r>
            <a:r>
              <a:rPr lang="pl-PL" sz="2000" dirty="0"/>
              <a:t>pomocnicze do prania i suszenia;</a:t>
            </a:r>
          </a:p>
          <a:p>
            <a:pPr marL="0" indent="0" algn="just">
              <a:buNone/>
            </a:pPr>
            <a:r>
              <a:rPr lang="pl-PL" sz="2000" dirty="0" smtClean="0"/>
              <a:t>3) jedną </a:t>
            </a:r>
            <a:r>
              <a:rPr lang="pl-PL" sz="2000" dirty="0"/>
              <a:t>łazienkę dla nie więcej niż pięciu osób i jedną toaletę dla nie więcej niż czterech osób, wyposażone w uchwyty ułatwiające osobom mniej sprawnym korzystanie z tych pomieszczeń, z tym że jeśli liczba osób leżących przekracza 50% ogólnej liczby mieszkańców, dopuszcza się zmniejszenie liczby tych pomieszczeń o 25%.</a:t>
            </a:r>
          </a:p>
          <a:p>
            <a:pPr marL="0" indent="0" algn="just">
              <a:buNone/>
            </a:pPr>
            <a:r>
              <a:rPr lang="pl-PL" sz="2000" dirty="0"/>
              <a:t>5a. Placówki mieszczące się w budynkach wpisanych do rejestru zabytków są obowiązane spełnić warunki, o których mowa w ust. 4 i 5, w zakresie, w jakim nie narusza to przepisów ustawy z dnia 23 lipca 2003 r. o ochronie zabytków i opiece nad zabytkami (Dz. U. z 2014 r. poz. 1446 oraz z 2015 r. poz. 397, 774 i 1505).</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endParaRPr lang="pl-PL" altLang="pl-PL" dirty="0"/>
          </a:p>
        </p:txBody>
      </p:sp>
    </p:spTree>
    <p:extLst>
      <p:ext uri="{BB962C8B-B14F-4D97-AF65-F5344CB8AC3E}">
        <p14:creationId xmlns="" xmlns:p14="http://schemas.microsoft.com/office/powerpoint/2010/main" val="3733328087"/>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256584"/>
          </a:xfrm>
        </p:spPr>
        <p:txBody>
          <a:bodyPr/>
          <a:lstStyle/>
          <a:p>
            <a:pPr marL="0" indent="12700" algn="ctr">
              <a:buNone/>
            </a:pPr>
            <a:endParaRPr lang="pl-PL" sz="1800" b="1" dirty="0" smtClean="0"/>
          </a:p>
          <a:p>
            <a:pPr marL="0" indent="12700" algn="ctr">
              <a:buNone/>
            </a:pPr>
            <a:endParaRPr lang="pl-PL" sz="2000" b="1" dirty="0" smtClean="0"/>
          </a:p>
          <a:p>
            <a:pPr marL="0" indent="12700" algn="ctr">
              <a:buNone/>
            </a:pPr>
            <a:r>
              <a:rPr lang="x-none" sz="2000" b="1" smtClean="0"/>
              <a:t>Załącznik nr 1</a:t>
            </a:r>
            <a:r>
              <a:rPr lang="pl-PL" sz="2000" b="1" dirty="0" smtClean="0"/>
              <a:t> </a:t>
            </a:r>
          </a:p>
          <a:p>
            <a:pPr marL="0" indent="12700" algn="ctr">
              <a:buNone/>
            </a:pPr>
            <a:r>
              <a:rPr lang="x-none" sz="2000" b="1" i="1" smtClean="0"/>
              <a:t>Minimalne wymagania świadczenia usług społecznych w społeczności lokalnej</a:t>
            </a:r>
            <a:r>
              <a:rPr lang="pl-PL" sz="2000" b="1" i="1" dirty="0" smtClean="0"/>
              <a:t> </a:t>
            </a:r>
            <a:r>
              <a:rPr lang="pl-PL" sz="2000" b="1" dirty="0" smtClean="0"/>
              <a:t>do „</a:t>
            </a:r>
            <a:r>
              <a:rPr lang="pl-PL" sz="2000" b="1" i="1" dirty="0"/>
              <a:t>Wytycznych w zakresie realizacji przedsięwzięć w obszarze włączenia społecznego i zwalczania ubóstwa z wykorzystaniem środków Europejskiego Funduszu Społecznego i Europejskiego Funduszu Rozwoju Regionalnego na lata 2014-2020</a:t>
            </a:r>
            <a:r>
              <a:rPr lang="pl-PL" sz="2000" b="1" i="1" dirty="0" smtClean="0"/>
              <a:t>”</a:t>
            </a:r>
            <a:endParaRPr lang="pl-PL" sz="2000" b="1" dirty="0" smtClean="0"/>
          </a:p>
          <a:p>
            <a:pPr marL="0" indent="12700" algn="just">
              <a:buNone/>
            </a:pPr>
            <a:endParaRPr lang="pl-PL" sz="2000" b="1" i="1" dirty="0" smtClean="0"/>
          </a:p>
          <a:p>
            <a:pPr marL="0" lvl="0" indent="12700" algn="just">
              <a:buNone/>
            </a:pPr>
            <a:r>
              <a:rPr lang="pl-PL" sz="2000" dirty="0" smtClean="0"/>
              <a:t>Rodzaj oraz zakres świadczonych usług powinien być dostosowany do indywidualnych potrzeb mieszkańców, z uwzględnieniem zapisów zawartych w programach (planach, kontraktach etc.), którymi są objęci. </a:t>
            </a:r>
          </a:p>
          <a:p>
            <a:pPr marL="0" indent="12700" algn="ctr">
              <a:buNone/>
            </a:pPr>
            <a:endParaRPr lang="pl-PL" sz="1800" b="1" i="1"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77</a:t>
            </a:fld>
            <a:endParaRPr lang="pl-PL" altLang="pl-PL"/>
          </a:p>
        </p:txBody>
      </p:sp>
    </p:spTree>
  </p:cSld>
  <p:clrMapOvr>
    <a:masterClrMapping/>
  </p:clrMapOvr>
  <p:transition spd="med">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177800" indent="0" algn="just">
              <a:buNone/>
            </a:pPr>
            <a:endParaRPr lang="pl-PL" sz="2000" b="1" kern="150" dirty="0" smtClean="0">
              <a:ea typeface="Times New Roman"/>
              <a:cs typeface="Times New Roman"/>
            </a:endParaRPr>
          </a:p>
          <a:p>
            <a:pPr marL="177800" indent="0" algn="just">
              <a:buNone/>
            </a:pPr>
            <a:endParaRPr lang="pl-PL" sz="2000" b="1" kern="150" dirty="0" smtClean="0">
              <a:ea typeface="Times New Roman"/>
              <a:cs typeface="Times New Roman"/>
            </a:endParaRPr>
          </a:p>
          <a:p>
            <a:pPr marL="177800" indent="0" algn="just">
              <a:buNone/>
            </a:pPr>
            <a:endParaRPr lang="pl-PL" sz="2000" b="1" kern="150" dirty="0" smtClean="0">
              <a:ea typeface="Times New Roman"/>
              <a:cs typeface="Times New Roman"/>
            </a:endParaRPr>
          </a:p>
          <a:p>
            <a:pPr marL="177800" indent="0" algn="just">
              <a:buNone/>
            </a:pPr>
            <a:r>
              <a:rPr lang="pl-PL" sz="2000" b="1" kern="150" dirty="0" smtClean="0">
                <a:ea typeface="Times New Roman"/>
                <a:cs typeface="Times New Roman"/>
              </a:rPr>
              <a:t>Każdy projekt musi zakładać wsparcie infrastruktury w powiązaniu z procesem integracji społecznej lub aktywizacji społeczno-zawodowej</a:t>
            </a:r>
            <a:r>
              <a:rPr lang="pl-PL" sz="2000" kern="150" dirty="0" smtClean="0">
                <a:ea typeface="Times New Roman"/>
                <a:cs typeface="Times New Roman"/>
              </a:rPr>
              <a:t>, tj. właściwym zindywidualizowanym i kompleksowym programem, obejmującym osoby zagrożone wykluczeniem społecznym lub ubóstwem i wynikać ma z przedstawionej </a:t>
            </a:r>
            <a:r>
              <a:rPr lang="pl-PL" sz="2000" b="1" kern="150" dirty="0" smtClean="0">
                <a:ea typeface="Times New Roman"/>
                <a:cs typeface="Times New Roman"/>
              </a:rPr>
              <a:t>Koncepcji funkcjonowania placówki</a:t>
            </a:r>
            <a:r>
              <a:rPr lang="pl-PL" sz="2000" kern="150" dirty="0" smtClean="0">
                <a:ea typeface="Times New Roman"/>
                <a:cs typeface="Times New Roman"/>
              </a:rPr>
              <a:t>. </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78</a:t>
            </a:fld>
            <a:endParaRPr lang="pl-PL" altLang="pl-PL"/>
          </a:p>
        </p:txBody>
      </p:sp>
    </p:spTree>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smtClean="0"/>
              <a:t>a</a:t>
            </a:r>
            <a:r>
              <a:rPr lang="pl-PL" sz="2000" dirty="0"/>
              <a:t>)	</a:t>
            </a:r>
            <a:r>
              <a:rPr lang="pl-PL" sz="2000" dirty="0" smtClean="0"/>
              <a:t>osoby </a:t>
            </a:r>
            <a:r>
              <a:rPr lang="pl-PL" sz="2000" dirty="0"/>
              <a:t>lub rodziny korzystające ze świadczeń z pomocy społecznej zgodnie z ustawą z dnia 12 marca 2004 r. o pomocy społecznej lub kwalifikujące się do objęcia wsparciem pomocy społecznej, tj. spełniające co najmniej jedną z przesłanek określonych w  art. 7 ustawy z dnia 12 marca 2004 r. o pomocy społecznej;</a:t>
            </a:r>
          </a:p>
          <a:p>
            <a:pPr marL="355600" indent="-355600" algn="just">
              <a:buNone/>
            </a:pPr>
            <a:r>
              <a:rPr lang="pl-PL" sz="2000" dirty="0"/>
              <a:t>b)	osoby, o których mowa w art. 1 ust. 2 ustawy z dnia 13 czerwca 2003 r. o zatrudnieniu socjalnym;</a:t>
            </a:r>
          </a:p>
          <a:p>
            <a:pPr marL="355600" indent="-355600" algn="just">
              <a:buNone/>
            </a:pPr>
            <a:r>
              <a:rPr lang="pl-PL" sz="2000" dirty="0"/>
              <a:t>c)	osoby przebywające w pieczy zastępczej lub opuszczające pieczę zastępczą oraz rodziny przeżywające trudności w pełnieniu funkcji opiekuńczo-wychowawczych, o których mowa w ustawie z dnia 9 czerwca 2011 r. o wspieraniu rodziny i systemie pieczy zastępczej;</a:t>
            </a:r>
          </a:p>
          <a:p>
            <a:pPr marL="355600" indent="-355600" algn="just">
              <a:buNone/>
            </a:pPr>
            <a:r>
              <a:rPr lang="pl-PL" sz="2000" dirty="0"/>
              <a:t>d)	osoby nieletnie, wobec których zastosowano środki zapobiegania i zwalczania demoralizacji i przestępczości zgodnie z ustawą z dnia 26 października 1982 r. </a:t>
            </a:r>
          </a:p>
          <a:p>
            <a:pPr marL="355600" indent="-355600" algn="just">
              <a:buNone/>
            </a:pPr>
            <a:r>
              <a:rPr lang="pl-PL" sz="2000" dirty="0"/>
              <a:t>o postępowaniu w sprawach nieletnich (Dz. U. z 2014 r. poz. 382, z późn. zm</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79</a:t>
            </a:fld>
            <a:endParaRPr lang="pl-PL" altLang="pl-PL"/>
          </a:p>
        </p:txBody>
      </p:sp>
    </p:spTree>
    <p:extLst>
      <p:ext uri="{BB962C8B-B14F-4D97-AF65-F5344CB8AC3E}">
        <p14:creationId xmlns="" xmlns:p14="http://schemas.microsoft.com/office/powerpoint/2010/main" val="92166283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688632"/>
          </a:xfrm>
        </p:spPr>
        <p:txBody>
          <a:bodyPr/>
          <a:lstStyle/>
          <a:p>
            <a:pPr marL="0" indent="0" algn="just">
              <a:buNone/>
            </a:pPr>
            <a:r>
              <a:rPr lang="pl-PL" sz="2000" b="1" dirty="0" smtClean="0"/>
              <a:t>Nabór na projekty realizowane na terenie Wrocławskiego Obszaru Funkcjonalnego, określonego w Strategii ZIT </a:t>
            </a:r>
            <a:r>
              <a:rPr lang="pl-PL" sz="2000" b="1" dirty="0"/>
              <a:t>Wrocławskiego Obszaru Funkcjonalnego</a:t>
            </a:r>
            <a:r>
              <a:rPr lang="pl-PL" sz="2000" dirty="0" smtClean="0"/>
              <a:t>.</a:t>
            </a:r>
          </a:p>
          <a:p>
            <a:pPr>
              <a:spcBef>
                <a:spcPts val="0"/>
              </a:spcBef>
              <a:buNone/>
            </a:pPr>
            <a:endParaRPr lang="pl-PL" sz="2000" dirty="0" smtClean="0"/>
          </a:p>
          <a:p>
            <a:pPr marL="0" indent="0" algn="just">
              <a:spcBef>
                <a:spcPts val="0"/>
              </a:spcBef>
              <a:buNone/>
            </a:pPr>
            <a:r>
              <a:rPr lang="pl-PL" sz="2000" dirty="0" smtClean="0"/>
              <a:t>W skład Wrocławskiego Obszaru Funkcjonalnego określonego w Strategii ZIT WrOF wchodzą: Gmina Wrocław, Miasto i Gmina Jelcz-Laskowice, Miasto i Gmina Kąty Wrocławskie, Gmina Siechnice, Gmina Trzebnica, Miasto i Gmina Oborniki Śląskie, Miasto i Gmina Sobótka, Miasto Oleśnica, Gmina Oleśnica, Gmina Długołęka, Gmina Czernica, Gmina Żórawina, Gmina Kobierzyce, Gmina Miękinia, Gmina Wisznia Mała.</a:t>
            </a:r>
          </a:p>
          <a:p>
            <a:pPr marL="0" indent="0" algn="just">
              <a:spcBef>
                <a:spcPts val="0"/>
              </a:spcBef>
              <a:buNone/>
            </a:pPr>
            <a:endParaRPr lang="pl-PL" sz="2000" dirty="0" smtClean="0"/>
          </a:p>
          <a:p>
            <a:pPr marL="0" indent="0" algn="just">
              <a:spcBef>
                <a:spcPts val="0"/>
              </a:spcBef>
              <a:buNone/>
            </a:pPr>
            <a:r>
              <a:rPr lang="pl-PL" sz="2000" dirty="0" smtClean="0"/>
              <a:t>Dla konkursu ogłaszanego w ramach</a:t>
            </a:r>
            <a:r>
              <a:rPr lang="pl-PL" sz="2000" b="1" dirty="0" smtClean="0"/>
              <a:t> Poddziałania 6.1.2 Inwestycje w infrastrukturę społeczną – ZIT WrOF</a:t>
            </a:r>
            <a:r>
              <a:rPr lang="pl-PL" sz="2000" dirty="0" smtClean="0"/>
              <a:t> (RPDS.06.01.02-IZ.00-02-167/16) alokacja wynosi </a:t>
            </a:r>
            <a:r>
              <a:rPr lang="pl-PL" sz="2000" b="1" dirty="0" smtClean="0"/>
              <a:t>3 207 750</a:t>
            </a:r>
            <a:r>
              <a:rPr lang="pl-PL" sz="2000" dirty="0" smtClean="0"/>
              <a:t> </a:t>
            </a:r>
            <a:r>
              <a:rPr lang="pl-PL" sz="2000" b="1" dirty="0" smtClean="0"/>
              <a:t>euro</a:t>
            </a:r>
            <a:r>
              <a:rPr lang="pl-PL" sz="2000" dirty="0" smtClean="0"/>
              <a:t>, tj. </a:t>
            </a:r>
            <a:r>
              <a:rPr lang="pl-PL" sz="2000" b="1" dirty="0" smtClean="0"/>
              <a:t>13 933 183 zł</a:t>
            </a:r>
            <a:r>
              <a:rPr lang="pl-PL" sz="2000" dirty="0" smtClean="0"/>
              <a:t>.*.</a:t>
            </a:r>
          </a:p>
          <a:p>
            <a:pPr marL="0" indent="0">
              <a:buNone/>
            </a:pPr>
            <a:endParaRPr lang="pl-PL" sz="1600" dirty="0" smtClean="0"/>
          </a:p>
          <a:p>
            <a:pPr marL="0" indent="0" algn="just">
              <a:buNone/>
            </a:pPr>
            <a:r>
              <a:rPr lang="pl-PL" sz="1400" dirty="0">
                <a:solidFill>
                  <a:prstClr val="black"/>
                </a:solidFill>
              </a:rPr>
              <a:t>*Alokacja przeliczona po kursie Europejskiego Banku Centralnego (EBC) obowiązującym we wrześniu 2016 r.  – 1 euro = 4,3436 zł. Ze względu na kurs euro limit dostępnych środków może ulec zmianie. Z tego powodu dokładna kwota dofinansowania zostanie określona na etapie zatwierdzania Listy ocenionych </a:t>
            </a:r>
            <a:r>
              <a:rPr lang="pl-PL" sz="1400" dirty="0" smtClean="0">
                <a:solidFill>
                  <a:prstClr val="black"/>
                </a:solidFill>
              </a:rPr>
              <a:t>projektów.</a:t>
            </a: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a:t>
            </a:fld>
            <a:endParaRPr lang="pl-PL" altLang="pl-PL"/>
          </a:p>
        </p:txBody>
      </p:sp>
    </p:spTree>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smtClean="0"/>
              <a:t>e</a:t>
            </a:r>
            <a:r>
              <a:rPr lang="pl-PL" sz="2000" dirty="0"/>
              <a:t>)	osoby przebywające w młodzieżowych ośrodkach wychowawczych i młodzieżowych ośrodkach socjoterapii, o których mowa w ustawie z dnia 7 września 1991 r. </a:t>
            </a:r>
            <a:r>
              <a:rPr lang="pl-PL" sz="2000" dirty="0" smtClean="0"/>
              <a:t>o </a:t>
            </a:r>
            <a:r>
              <a:rPr lang="pl-PL" sz="2000" dirty="0"/>
              <a:t>systemie oświaty (Dz. U. z 2015 r. poz. 2156, z późn. zm.);</a:t>
            </a:r>
          </a:p>
          <a:p>
            <a:pPr marL="355600" indent="-355600" algn="just">
              <a:buNone/>
            </a:pPr>
            <a:r>
              <a:rPr lang="pl-PL" sz="2000" dirty="0"/>
              <a:t>f)	osoby z niepełnosprawnością – osoby z niepełnosprawnością w rozumieniu Wytycznych w zakresie realizacji zasady równości szans i niedyskryminacji, w tym dostępności dla osób z niepełnosprawnościami oraz zasady równości szans kobiet </a:t>
            </a:r>
            <a:r>
              <a:rPr lang="pl-PL" sz="2000" dirty="0" smtClean="0"/>
              <a:t>i </a:t>
            </a:r>
            <a:r>
              <a:rPr lang="pl-PL" sz="2000" dirty="0"/>
              <a:t>mężczyzn w ramach funduszy unijnych na lata 2014-2020; </a:t>
            </a:r>
          </a:p>
          <a:p>
            <a:pPr marL="355600" indent="-355600" algn="just">
              <a:buNone/>
            </a:pPr>
            <a:r>
              <a:rPr lang="pl-PL" sz="2000" dirty="0"/>
              <a:t>g)	rodziny z dzieckiem z niepełnosprawnością, o ile co najmniej jeden z rodziców lub opiekunów nie pracuje ze względu na konieczność sprawowania opieki nad dzieckiem z niepełnosprawnością;</a:t>
            </a:r>
          </a:p>
          <a:p>
            <a:pPr marL="355600" indent="-355600" algn="just">
              <a:buNone/>
            </a:pPr>
            <a:r>
              <a:rPr lang="pl-PL" sz="2000" dirty="0"/>
              <a:t>h)	osoby, dla których ustalono III profil pomocy, zgodnie z ustawą z dnia 20 kwietnia 2004 r. o promocji zatrudnienia i instytucjach rynku pracy (Dz. U. z 2016 r. poz. 645, z późn. zm.);</a:t>
            </a:r>
          </a:p>
          <a:p>
            <a:pPr marL="355600" indent="-355600" algn="just">
              <a:buNone/>
            </a:pPr>
            <a:r>
              <a:rPr lang="pl-PL" sz="2000" dirty="0"/>
              <a:t>i)	osoby niesamodzielne</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80</a:t>
            </a:fld>
            <a:endParaRPr lang="pl-PL" altLang="pl-PL"/>
          </a:p>
        </p:txBody>
      </p:sp>
    </p:spTree>
    <p:extLst>
      <p:ext uri="{BB962C8B-B14F-4D97-AF65-F5344CB8AC3E}">
        <p14:creationId xmlns="" xmlns:p14="http://schemas.microsoft.com/office/powerpoint/2010/main" val="4129925771"/>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a:t>j)	osoby bezdomne lub dotknięte wykluczeniem z dostępu do mieszkań w rozumieniu Wytycznych w zakresie monitorowania postępu rzeczowego realizacji programów operacyjnych na lata 2014-2020;</a:t>
            </a:r>
          </a:p>
          <a:p>
            <a:pPr marL="355600" indent="-355600" algn="just">
              <a:buNone/>
            </a:pPr>
            <a:r>
              <a:rPr lang="pl-PL" sz="2000" dirty="0"/>
              <a:t>k)	osoby odbywające kary pozbawienia wolności;</a:t>
            </a:r>
          </a:p>
          <a:p>
            <a:pPr marL="355600" indent="-355600" algn="just">
              <a:buNone/>
            </a:pPr>
            <a:r>
              <a:rPr lang="pl-PL" sz="2000" dirty="0"/>
              <a:t>l)	osoby korzystające z PO PŻ.</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81</a:t>
            </a:fld>
            <a:endParaRPr lang="pl-PL" altLang="pl-PL"/>
          </a:p>
        </p:txBody>
      </p:sp>
    </p:spTree>
    <p:extLst>
      <p:ext uri="{BB962C8B-B14F-4D97-AF65-F5344CB8AC3E}">
        <p14:creationId xmlns="" xmlns:p14="http://schemas.microsoft.com/office/powerpoint/2010/main" val="2718767470"/>
      </p:ext>
    </p:extLst>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smtClean="0"/>
              <a:t>Integracja społeczna</a:t>
            </a:r>
            <a:br>
              <a:rPr lang="pl-PL" sz="3200" b="1" dirty="0" smtClean="0"/>
            </a:br>
            <a:r>
              <a:rPr lang="pl-PL" sz="3200" b="1" dirty="0" smtClean="0"/>
              <a:t>Aktywizacja społeczno</a:t>
            </a:r>
            <a:r>
              <a:rPr lang="pl-PL" sz="3200" b="1" dirty="0"/>
              <a:t>-</a:t>
            </a:r>
            <a:r>
              <a:rPr lang="pl-PL" sz="3200" b="1" dirty="0" smtClean="0"/>
              <a:t>zawodowa</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a:p>
          <a:p>
            <a:pPr marL="355600" indent="-355600" algn="just">
              <a:buNone/>
            </a:pPr>
            <a:r>
              <a:rPr lang="pl-PL" sz="2000" dirty="0" smtClean="0"/>
              <a:t>	</a:t>
            </a:r>
            <a:r>
              <a:rPr lang="pl-PL" sz="2000" b="1" dirty="0" smtClean="0"/>
              <a:t>Usługi </a:t>
            </a:r>
            <a:r>
              <a:rPr lang="pl-PL" sz="2000" b="1" dirty="0"/>
              <a:t>aktywnej integracji </a:t>
            </a:r>
            <a:r>
              <a:rPr lang="pl-PL" sz="2000" dirty="0"/>
              <a:t>– usługi, których celem jest:</a:t>
            </a:r>
          </a:p>
          <a:p>
            <a:pPr marL="355600" indent="-355600" algn="just">
              <a:buNone/>
            </a:pPr>
            <a:endParaRPr lang="pl-PL" sz="2000" dirty="0" smtClean="0"/>
          </a:p>
          <a:p>
            <a:pPr marL="355600" indent="-355600" algn="just">
              <a:buNone/>
            </a:pPr>
            <a:r>
              <a:rPr lang="pl-PL" sz="2000" dirty="0" smtClean="0"/>
              <a:t>a</a:t>
            </a:r>
            <a:r>
              <a:rPr lang="pl-PL" sz="2000" dirty="0"/>
              <a:t>)	odbudowa i podtrzymanie umiejętności uczestniczenia w życiu społeczności lokalnej </a:t>
            </a:r>
            <a:r>
              <a:rPr lang="pl-PL" sz="2000" dirty="0" smtClean="0"/>
              <a:t>i </a:t>
            </a:r>
            <a:r>
              <a:rPr lang="pl-PL" sz="2000" dirty="0"/>
              <a:t>pełnienia ról społecznych w miejscu pracy, zamieszkania lub pobytu (reintegracja społeczna) lub</a:t>
            </a:r>
          </a:p>
          <a:p>
            <a:pPr marL="355600" indent="-355600" algn="just">
              <a:buNone/>
            </a:pPr>
            <a:r>
              <a:rPr lang="pl-PL" sz="2000" dirty="0"/>
              <a:t>b)	odbudowa i podtrzymanie zdolności do samodzielnego świadczenia pracy na rynku pracy (reintegracja zawodowa), lub</a:t>
            </a:r>
          </a:p>
          <a:p>
            <a:pPr marL="355600" indent="-355600" algn="just">
              <a:buNone/>
            </a:pPr>
            <a:r>
              <a:rPr lang="pl-PL" sz="2000" dirty="0"/>
              <a:t>c)	zapobieganie procesom ubóstwa, marginalizacji i wykluczenia społecznego.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82</a:t>
            </a:fld>
            <a:endParaRPr lang="pl-PL" altLang="pl-PL"/>
          </a:p>
        </p:txBody>
      </p:sp>
    </p:spTree>
    <p:extLst>
      <p:ext uri="{BB962C8B-B14F-4D97-AF65-F5344CB8AC3E}">
        <p14:creationId xmlns="" xmlns:p14="http://schemas.microsoft.com/office/powerpoint/2010/main" val="1245111694"/>
      </p:ext>
    </p:extLst>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smtClean="0"/>
              <a:t>Integracja społeczna</a:t>
            </a:r>
            <a:br>
              <a:rPr lang="pl-PL" sz="3200" b="1" dirty="0" smtClean="0"/>
            </a:br>
            <a:r>
              <a:rPr lang="pl-PL" sz="3200" b="1" dirty="0" smtClean="0"/>
              <a:t>Aktywizacja społeczno</a:t>
            </a:r>
            <a:r>
              <a:rPr lang="pl-PL" sz="3200" b="1" dirty="0"/>
              <a:t>-</a:t>
            </a:r>
            <a:r>
              <a:rPr lang="pl-PL" sz="3200" b="1" dirty="0" smtClean="0"/>
              <a:t>zawodowa</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a:p>
          <a:p>
            <a:pPr marL="355600" indent="-355600" algn="just">
              <a:buNone/>
            </a:pPr>
            <a:r>
              <a:rPr lang="pl-PL" sz="2000" dirty="0" smtClean="0"/>
              <a:t>	</a:t>
            </a:r>
            <a:r>
              <a:rPr lang="pl-PL" sz="2000" dirty="0"/>
              <a:t>Do usług aktywnej integracji należą usługi o charakterze:</a:t>
            </a:r>
          </a:p>
          <a:p>
            <a:pPr marL="355600" indent="-355600" algn="just">
              <a:buNone/>
            </a:pPr>
            <a:r>
              <a:rPr lang="pl-PL" sz="2000" dirty="0"/>
              <a:t>i)	społecznym, których celem jest nabycie, przywrócenie lub wzmocnienie kompetencji społecznych, zaradności, samodzielności i aktywności społecznej;  </a:t>
            </a:r>
          </a:p>
          <a:p>
            <a:pPr marL="355600" indent="-355600" algn="just">
              <a:buNone/>
            </a:pPr>
            <a:r>
              <a:rPr lang="pl-PL" sz="2000" dirty="0"/>
              <a:t>ii)	zawodowym, których celem jest pomoc w podjęciu decyzji dotyczącej wyboru lub zmiany zawodu, wyposażenie w kompetencje i kwalifikacje zawodowe oraz umiejętności pożądane na rynku pracy (poprzez m.in. udział w zajęciach w CIS, KIS lub WTZ), pomoc w utrzymaniu zatrudnienia;</a:t>
            </a:r>
          </a:p>
          <a:p>
            <a:pPr marL="355600" indent="-355600" algn="just">
              <a:buNone/>
            </a:pPr>
            <a:r>
              <a:rPr lang="pl-PL" sz="2000" dirty="0"/>
              <a:t>iii)	edukacyjnym, których celem jest wzrost poziomu wykształcenia, dostosowanie wykształcenia lub kwalifikacji zawodowych do potrzeb rynku pracy (m.in. edukacja formalna, kursy i szkolenia zawodowe);</a:t>
            </a:r>
          </a:p>
          <a:p>
            <a:pPr marL="355600" indent="-355600" algn="just">
              <a:buNone/>
            </a:pPr>
            <a:r>
              <a:rPr lang="pl-PL" sz="2000" dirty="0"/>
              <a:t>iv)	zdrowotnym, których celem jest wyeliminowanie lub złagodzenie barier zdrowotnych utrudniających funkcjonowanie w społeczeństwie lub powodujących oddalenie od rynku pracy.</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83</a:t>
            </a:fld>
            <a:endParaRPr lang="pl-PL" altLang="pl-PL"/>
          </a:p>
        </p:txBody>
      </p:sp>
    </p:spTree>
    <p:extLst>
      <p:ext uri="{BB962C8B-B14F-4D97-AF65-F5344CB8AC3E}">
        <p14:creationId xmlns="" xmlns:p14="http://schemas.microsoft.com/office/powerpoint/2010/main" val="1666247709"/>
      </p:ext>
    </p:extLst>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Koncepcja funkcjonowania placówki</a:t>
            </a:r>
            <a:endParaRPr lang="pl-PL" sz="3200" b="1" dirty="0"/>
          </a:p>
        </p:txBody>
      </p:sp>
      <p:sp>
        <p:nvSpPr>
          <p:cNvPr id="3" name="Symbol zastępczy zawartości 2"/>
          <p:cNvSpPr>
            <a:spLocks noGrp="1"/>
          </p:cNvSpPr>
          <p:nvPr>
            <p:ph idx="1"/>
          </p:nvPr>
        </p:nvSpPr>
        <p:spPr>
          <a:xfrm>
            <a:off x="457200" y="980728"/>
            <a:ext cx="8229600" cy="5760640"/>
          </a:xfrm>
        </p:spPr>
        <p:txBody>
          <a:bodyPr/>
          <a:lstStyle/>
          <a:p>
            <a:pPr marL="0" indent="0" algn="just">
              <a:spcAft>
                <a:spcPts val="600"/>
              </a:spcAft>
              <a:buNone/>
            </a:pPr>
            <a:r>
              <a:rPr lang="pl-PL" sz="2000" b="1" dirty="0"/>
              <a:t>Koncepcja funkcjonowania placówki</a:t>
            </a:r>
            <a:r>
              <a:rPr lang="pl-PL" sz="2000" dirty="0"/>
              <a:t> jest zgodna z obowiązującymi aktami prawnymi dotyczącymi realizowanej inwestycji i stanowić będzie </a:t>
            </a:r>
            <a:r>
              <a:rPr lang="pl-PL" sz="2000" b="1" u="sng" dirty="0"/>
              <a:t>obowiązkowy załącznik do wniosku o dofinansowanie</a:t>
            </a:r>
            <a:r>
              <a:rPr lang="pl-PL" sz="2000" dirty="0"/>
              <a:t>. Musi być ona oddzielna dla każdej tworzonej placówki i zawierać co najmniej: </a:t>
            </a:r>
          </a:p>
          <a:p>
            <a:pPr lvl="0" fontAlgn="auto">
              <a:spcBef>
                <a:spcPts val="0"/>
              </a:spcBef>
              <a:buFont typeface="Wingdings" panose="05000000000000000000" pitchFamily="2" charset="2"/>
              <a:buChar char="§"/>
            </a:pPr>
            <a:r>
              <a:rPr lang="pl-PL" sz="2000" dirty="0"/>
              <a:t>analizę potrzeb oraz analizę trendów demograficznych w ujęciu terytorialnym (uwzględnienie aspektu nasilenia problemów wykluczenia społecznego w ujęciu terytorialnym); </a:t>
            </a:r>
          </a:p>
          <a:p>
            <a:pPr lvl="0" fontAlgn="auto">
              <a:spcBef>
                <a:spcPts val="0"/>
              </a:spcBef>
              <a:buFont typeface="Wingdings" panose="05000000000000000000" pitchFamily="2" charset="2"/>
              <a:buChar char="§"/>
            </a:pPr>
            <a:r>
              <a:rPr lang="pl-PL" sz="2000" dirty="0"/>
              <a:t>opis planowanych grup docelowych i ich potrzeb; </a:t>
            </a:r>
          </a:p>
          <a:p>
            <a:pPr lvl="0" fontAlgn="auto">
              <a:spcBef>
                <a:spcPts val="0"/>
              </a:spcBef>
              <a:buFont typeface="Wingdings" panose="05000000000000000000" pitchFamily="2" charset="2"/>
              <a:buChar char="§"/>
            </a:pPr>
            <a:r>
              <a:rPr lang="pl-PL" sz="2000" dirty="0"/>
              <a:t>plan działania, sposób funkcjonowania i organizacji placówki, w  tym: </a:t>
            </a:r>
          </a:p>
          <a:p>
            <a:pPr marL="0" indent="0">
              <a:spcBef>
                <a:spcPts val="0"/>
              </a:spcBef>
              <a:buNone/>
            </a:pPr>
            <a:r>
              <a:rPr lang="pl-PL" sz="2000" dirty="0" smtClean="0"/>
              <a:t>a</a:t>
            </a:r>
            <a:r>
              <a:rPr lang="pl-PL" sz="2000" dirty="0"/>
              <a:t>) strukturę zatrudnienia i zakres świadczonych usług przez poszczególne grupy personelu; </a:t>
            </a:r>
          </a:p>
          <a:p>
            <a:pPr marL="0" indent="0">
              <a:spcBef>
                <a:spcPts val="0"/>
              </a:spcBef>
              <a:buNone/>
            </a:pPr>
            <a:r>
              <a:rPr lang="pl-PL" sz="2000" dirty="0"/>
              <a:t>b) planowaną do stworzenia liczbę miejsc całodobowego lub dziennego pobytu;</a:t>
            </a:r>
          </a:p>
          <a:p>
            <a:pPr marL="0" indent="0">
              <a:spcBef>
                <a:spcPts val="0"/>
              </a:spcBef>
              <a:buNone/>
            </a:pPr>
            <a:r>
              <a:rPr lang="pl-PL" sz="2000" dirty="0"/>
              <a:t>c) planowane działania placówki na rzecz jej klientów.</a:t>
            </a:r>
          </a:p>
          <a:p>
            <a:pPr lvl="0" fontAlgn="auto">
              <a:spcBef>
                <a:spcPts val="0"/>
              </a:spcBef>
              <a:buFont typeface="Wingdings" panose="05000000000000000000" pitchFamily="2" charset="2"/>
              <a:buChar char="§"/>
            </a:pPr>
            <a:r>
              <a:rPr lang="pl-PL" sz="2000" dirty="0"/>
              <a:t>odniesienie się do niefinansowania infrastruktury opieki instytucjonalnej; </a:t>
            </a:r>
          </a:p>
          <a:p>
            <a:pPr lvl="0" fontAlgn="auto">
              <a:spcBef>
                <a:spcPts val="0"/>
              </a:spcBef>
              <a:buFont typeface="Wingdings" panose="05000000000000000000" pitchFamily="2" charset="2"/>
              <a:buChar char="§"/>
            </a:pPr>
            <a:r>
              <a:rPr lang="pl-PL" sz="2000" dirty="0"/>
              <a:t>odniesienie się do finansowania tożsamych usług świadczonych już w lokalnej społeczności przez inne placówki;</a:t>
            </a:r>
          </a:p>
          <a:p>
            <a:pPr>
              <a:spcBef>
                <a:spcPts val="0"/>
              </a:spcBef>
              <a:buFont typeface="Wingdings" panose="05000000000000000000" pitchFamily="2" charset="2"/>
              <a:buChar char="§"/>
            </a:pPr>
            <a:r>
              <a:rPr lang="pl-PL" sz="2000" dirty="0"/>
              <a:t>opis polityki cenowej wspieranej placówki.</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84</a:t>
            </a:fld>
            <a:endParaRPr lang="pl-PL" altLang="pl-PL"/>
          </a:p>
        </p:txBody>
      </p:sp>
    </p:spTree>
    <p:extLst>
      <p:ext uri="{BB962C8B-B14F-4D97-AF65-F5344CB8AC3E}">
        <p14:creationId xmlns="" xmlns:p14="http://schemas.microsoft.com/office/powerpoint/2010/main" val="3714781860"/>
      </p:ext>
    </p:extLst>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805264"/>
          </a:xfrm>
        </p:spPr>
        <p:txBody>
          <a:bodyPr/>
          <a:lstStyle/>
          <a:p>
            <a:pPr marL="0" indent="12700" algn="ctr">
              <a:buNone/>
            </a:pPr>
            <a:r>
              <a:rPr lang="pl-PL" sz="2000" b="1" dirty="0" smtClean="0"/>
              <a:t>Projekt powinien uwzględniać dostosowanie do potrzeb osób niepełnosprawnych.</a:t>
            </a:r>
          </a:p>
          <a:p>
            <a:pPr marL="0" indent="12700" algn="just">
              <a:buNone/>
            </a:pPr>
            <a:r>
              <a:rPr lang="pl-PL" sz="2000" dirty="0" smtClean="0"/>
              <a:t>W przypadku, gdy mieszkańcem będzie osoba (osoby) z niepełnosprawnością ruchową (w tym w szczególności poruszające się na wózku inwalidzkim), mieszkanie oraz budynek, w którym ono się znajduje, powinny być dostępne architektonicznie.</a:t>
            </a:r>
            <a:endParaRPr lang="pl-PL" sz="2000" b="1" dirty="0" smtClean="0"/>
          </a:p>
          <a:p>
            <a:pPr marL="0" indent="0" algn="just">
              <a:buNone/>
            </a:pPr>
            <a:endParaRPr lang="pl-PL" sz="2000" dirty="0" smtClean="0"/>
          </a:p>
          <a:p>
            <a:pPr marL="0" indent="0" algn="just">
              <a:buNone/>
            </a:pPr>
            <a:r>
              <a:rPr lang="pl-PL" sz="2000" dirty="0" smtClean="0"/>
              <a:t>Wypełniając wniosek o dofinansowanie należy zapoznać się z zapisami </a:t>
            </a:r>
            <a:r>
              <a:rPr lang="pl-PL" sz="2000" b="1" dirty="0" smtClean="0"/>
              <a:t>„</a:t>
            </a:r>
            <a:r>
              <a:rPr lang="pl-PL" sz="2000" b="1" i="1" dirty="0" smtClean="0"/>
              <a:t>Wytycznych w zakresie realizacji zasady równości szans i niedyskryminacji, w tym dostępności dla osób z niepełnosprawnościami oraz zasady równości szans kobiet i mężczyzn w ramach funduszy unijnych na lata 2014–2020”</a:t>
            </a:r>
            <a:r>
              <a:rPr lang="pl-PL" sz="2000" b="1" dirty="0" smtClean="0"/>
              <a:t> </a:t>
            </a:r>
            <a:r>
              <a:rPr lang="pl-PL" sz="2000" dirty="0" smtClean="0"/>
              <a:t>oraz materiałami znajdującymi się na stronie internetowej:</a:t>
            </a:r>
          </a:p>
          <a:p>
            <a:pPr algn="ctr">
              <a:buNone/>
            </a:pPr>
            <a:r>
              <a:rPr lang="pl-PL" sz="2000" dirty="0" smtClean="0">
                <a:hlinkClick r:id="rId2"/>
              </a:rPr>
              <a:t>http://www.power.gov.pl/dostepnosc</a:t>
            </a:r>
            <a:endParaRPr lang="pl-PL" sz="2000" dirty="0" smtClean="0"/>
          </a:p>
          <a:p>
            <a:endParaRPr lang="pl-PL" sz="2000" dirty="0" smtClean="0"/>
          </a:p>
          <a:p>
            <a:pPr marL="0" indent="0" algn="just">
              <a:buNone/>
            </a:pPr>
            <a:r>
              <a:rPr lang="pl-PL" sz="2000" dirty="0" smtClean="0"/>
              <a:t>Na szczególną uwagę zasługuje poradnik opublikowany przez Ministerstwo Rozwoju </a:t>
            </a:r>
            <a:r>
              <a:rPr lang="pl-PL" sz="2000" i="1" dirty="0" smtClean="0"/>
              <a:t>"Realizacja zasady równości szans i niedyskryminacji, w tym dostępności dla osób z niepełnosprawnościami”.</a:t>
            </a:r>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85</a:t>
            </a:fld>
            <a:endParaRPr lang="pl-PL" altLang="pl-PL"/>
          </a:p>
        </p:txBody>
      </p:sp>
    </p:spTree>
    <p:extLst>
      <p:ext uri="{BB962C8B-B14F-4D97-AF65-F5344CB8AC3E}">
        <p14:creationId xmlns="" xmlns:p14="http://schemas.microsoft.com/office/powerpoint/2010/main" val="608675552"/>
      </p:ext>
    </p:extLst>
  </p:cSld>
  <p:clrMapOvr>
    <a:masterClrMapping/>
  </p:clrMapOvr>
  <p:transition spd="med">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ct val="20000"/>
              </a:spcBef>
            </a:pPr>
            <a:r>
              <a:rPr lang="pl-PL" sz="2000" b="1" dirty="0">
                <a:solidFill>
                  <a:prstClr val="black"/>
                </a:solidFill>
                <a:ea typeface="+mn-ea"/>
                <a:cs typeface="+mn-cs"/>
              </a:rPr>
              <a:t>Ustawa z dnia 7 lipca 1994 r. – Prawo budowlane (tekst jedn.: Dz. U. z 2016 r. poz. 290 z późn. zm.)*:</a:t>
            </a:r>
          </a:p>
        </p:txBody>
      </p:sp>
      <p:sp>
        <p:nvSpPr>
          <p:cNvPr id="3" name="Symbol zastępczy zawartości 2"/>
          <p:cNvSpPr>
            <a:spLocks noGrp="1"/>
          </p:cNvSpPr>
          <p:nvPr>
            <p:ph idx="1"/>
          </p:nvPr>
        </p:nvSpPr>
        <p:spPr>
          <a:xfrm>
            <a:off x="457200" y="1124744"/>
            <a:ext cx="8229600" cy="5400600"/>
          </a:xfrm>
        </p:spPr>
        <p:txBody>
          <a:bodyPr/>
          <a:lstStyle/>
          <a:p>
            <a:pPr marL="0" indent="0" algn="just">
              <a:buNone/>
            </a:pPr>
            <a:r>
              <a:rPr lang="pl-PL" sz="2000" b="1" dirty="0" smtClean="0"/>
              <a:t>Budowa </a:t>
            </a:r>
            <a:r>
              <a:rPr lang="pl-PL" sz="2000" dirty="0" smtClean="0"/>
              <a:t>– </a:t>
            </a:r>
            <a:r>
              <a:rPr lang="pl-PL" sz="2000" dirty="0"/>
              <a:t>należy przez to rozumieć wykonywanie obiektu budowlanego w określonym miejscu, a także odbudowę, rozbudowę, nadbudowę obiektu </a:t>
            </a:r>
            <a:r>
              <a:rPr lang="pl-PL" sz="2000" dirty="0" smtClean="0"/>
              <a:t>budowlanego</a:t>
            </a:r>
            <a:r>
              <a:rPr lang="pl-PL" sz="2000" dirty="0"/>
              <a:t>.</a:t>
            </a:r>
            <a:endParaRPr lang="pl-PL" sz="2000" dirty="0" smtClean="0"/>
          </a:p>
          <a:p>
            <a:pPr marL="0" indent="0" algn="just">
              <a:buNone/>
            </a:pPr>
            <a:r>
              <a:rPr lang="pl-PL" sz="2000" b="1" dirty="0" smtClean="0"/>
              <a:t>Remont</a:t>
            </a:r>
            <a:r>
              <a:rPr lang="pl-PL" sz="2000" dirty="0" smtClean="0"/>
              <a:t> – należy </a:t>
            </a:r>
            <a:r>
              <a:rPr lang="pl-PL" sz="2000" dirty="0"/>
              <a:t>przez to rozumieć wykonywanie w istniejącym obiekcie budowlanym robót budowlanych polegających na odtworzeniu stanu pierwotnego, a niestanowiących bieżącej konserwacji, przy czym dopuszcza się stosowanie wyrobów budowlanych innych niż użyto w stanie </a:t>
            </a:r>
            <a:r>
              <a:rPr lang="pl-PL" sz="2000" dirty="0" smtClean="0"/>
              <a:t>pierwotnym.</a:t>
            </a:r>
          </a:p>
          <a:p>
            <a:pPr marL="0" indent="0" algn="just">
              <a:buNone/>
            </a:pPr>
            <a:r>
              <a:rPr lang="pl-PL" sz="2000" b="1" dirty="0" smtClean="0"/>
              <a:t>Przebudowa </a:t>
            </a:r>
            <a:r>
              <a:rPr lang="pl-PL" sz="2000" dirty="0" smtClean="0"/>
              <a:t>– </a:t>
            </a:r>
            <a:r>
              <a:rPr lang="pl-PL" sz="2000" dirty="0"/>
              <a:t>należy przez to rozumieć wykonywanie robót budowlanych, w wyniku których następuje zmiana parametrów użytkowych lub technicznych istniejącego obiektu budowlanego, z wyjątkiem charakterystycznych parametrów, jak: kubatura, powierzchnia zabudowy, wysokość, długość, szerokość bądź liczba </a:t>
            </a:r>
            <a:r>
              <a:rPr lang="pl-PL" sz="2000" dirty="0" smtClean="0"/>
              <a:t>kondygnacji.</a:t>
            </a:r>
          </a:p>
          <a:p>
            <a:pPr marL="0" indent="0" algn="just">
              <a:buNone/>
            </a:pPr>
            <a:endParaRPr lang="pl-PL" sz="2000" b="1" dirty="0" smtClean="0"/>
          </a:p>
          <a:p>
            <a:pPr marL="0" indent="0" algn="just">
              <a:buNone/>
            </a:pPr>
            <a:r>
              <a:rPr lang="pl-PL" sz="2000" b="1" dirty="0" smtClean="0"/>
              <a:t>Pod pojęciem rozbudowy*</a:t>
            </a:r>
            <a:r>
              <a:rPr lang="pl-PL" sz="2000" dirty="0" smtClean="0"/>
              <a:t> należy rozumieć sytuację, </a:t>
            </a:r>
            <a:r>
              <a:rPr lang="pl-PL" sz="2000" dirty="0"/>
              <a:t>w której rozbudowywana część obiektu będzie funkcjonalnie i rzeczywiście połączona z istniejącą częścią obiektu.</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86</a:t>
            </a:fld>
            <a:endParaRPr lang="pl-PL" altLang="pl-PL"/>
          </a:p>
        </p:txBody>
      </p:sp>
    </p:spTree>
  </p:cSld>
  <p:clrMapOvr>
    <a:masterClrMapping/>
  </p:clrMapOvr>
  <p:transition spd="med">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ct val="20000"/>
              </a:spcBef>
            </a:pPr>
            <a:r>
              <a:rPr lang="pl-PL" sz="2000" b="1" dirty="0" smtClean="0">
                <a:solidFill>
                  <a:prstClr val="black"/>
                </a:solidFill>
                <a:ea typeface="+mn-ea"/>
                <a:cs typeface="+mn-cs"/>
              </a:rPr>
              <a:t>Budowa nowych obiektów</a:t>
            </a:r>
            <a:endParaRPr lang="pl-PL" sz="2000" b="1" dirty="0">
              <a:solidFill>
                <a:prstClr val="black"/>
              </a:solidFill>
              <a:ea typeface="+mn-ea"/>
              <a:cs typeface="+mn-cs"/>
            </a:endParaRPr>
          </a:p>
        </p:txBody>
      </p:sp>
      <p:sp>
        <p:nvSpPr>
          <p:cNvPr id="3" name="Symbol zastępczy zawartości 2"/>
          <p:cNvSpPr>
            <a:spLocks noGrp="1"/>
          </p:cNvSpPr>
          <p:nvPr>
            <p:ph idx="1"/>
          </p:nvPr>
        </p:nvSpPr>
        <p:spPr>
          <a:xfrm>
            <a:off x="457200" y="1124744"/>
            <a:ext cx="8229600" cy="5400600"/>
          </a:xfrm>
        </p:spPr>
        <p:txBody>
          <a:bodyPr/>
          <a:lstStyle/>
          <a:p>
            <a:pPr marL="0" indent="0" algn="just">
              <a:buNone/>
            </a:pPr>
            <a:endParaRPr lang="pl-PL" sz="2000" b="1" dirty="0" smtClean="0"/>
          </a:p>
          <a:p>
            <a:pPr marL="0" indent="0" algn="just">
              <a:buNone/>
            </a:pPr>
            <a:endParaRPr lang="pl-PL" sz="2000" b="1" dirty="0"/>
          </a:p>
          <a:p>
            <a:pPr marL="0" indent="0" algn="just">
              <a:buNone/>
            </a:pPr>
            <a:r>
              <a:rPr lang="pl-PL" sz="2000" b="1" dirty="0">
                <a:solidFill>
                  <a:srgbClr val="FF0000"/>
                </a:solidFill>
              </a:rPr>
              <a:t>Budowa nowych obiektów </a:t>
            </a:r>
            <a:r>
              <a:rPr lang="pl-PL" sz="2000" b="1" dirty="0"/>
              <a:t>będzie możliwa w uzasadnionych przypadkach, </a:t>
            </a:r>
            <a:r>
              <a:rPr lang="pl-PL" sz="2000" dirty="0"/>
              <a:t>jeśli zapewnienie infrastruktury nie jest możliwe w inny sposób lub jest nieuzasadnione ekonomicznie (weryfikacji podlegać będzie, czy remont, przebudowa, rozbudowa , nadbudowa istniejącego obiektu na terenie realizacji projektu nie jest możliwa lub jest nieuzasadniona ekonomicznie).</a:t>
            </a:r>
            <a:endParaRPr lang="pl-PL" sz="2000" dirty="0" smtClean="0"/>
          </a:p>
          <a:p>
            <a:pPr marL="0" indent="0" algn="just">
              <a:buNone/>
            </a:pPr>
            <a:endParaRPr lang="pl-PL" sz="2000" b="1" dirty="0"/>
          </a:p>
          <a:p>
            <a:pPr marL="0" indent="0" algn="just">
              <a:buNone/>
            </a:pPr>
            <a:endParaRPr lang="pl-PL" sz="2000" b="1" dirty="0" smtClean="0"/>
          </a:p>
          <a:p>
            <a:pPr marL="0" indent="0" algn="just">
              <a:buNone/>
            </a:pPr>
            <a:r>
              <a:rPr lang="pl-PL" sz="2000" b="1" dirty="0" smtClean="0"/>
              <a:t>Dla </a:t>
            </a:r>
            <a:r>
              <a:rPr lang="pl-PL" sz="2000" b="1" dirty="0"/>
              <a:t>określonych </a:t>
            </a:r>
            <a:r>
              <a:rPr lang="pl-PL" sz="2000" b="1" dirty="0" smtClean="0"/>
              <a:t>w Regulaminie konkursu typów </a:t>
            </a:r>
            <a:r>
              <a:rPr lang="pl-PL" sz="2000" b="1" dirty="0"/>
              <a:t>projektów zakłada się </a:t>
            </a:r>
            <a:r>
              <a:rPr lang="pl-PL" sz="2000" b="1" dirty="0" smtClean="0"/>
              <a:t>inwestycje</a:t>
            </a:r>
            <a:r>
              <a:rPr lang="pl-PL" sz="2000" b="1" dirty="0"/>
              <a:t>, w wyniku których powstanie infrastruktura na potrzeby funkcjonowania ww. placówek (np. w wyniku adaptacji istniejących budynków do nowej funkcji).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87</a:t>
            </a:fld>
            <a:endParaRPr lang="pl-PL" altLang="pl-PL"/>
          </a:p>
        </p:txBody>
      </p:sp>
    </p:spTree>
    <p:extLst>
      <p:ext uri="{BB962C8B-B14F-4D97-AF65-F5344CB8AC3E}">
        <p14:creationId xmlns="" xmlns:p14="http://schemas.microsoft.com/office/powerpoint/2010/main" val="3755232747"/>
      </p:ext>
    </p:extLst>
  </p:cSld>
  <p:clrMapOvr>
    <a:masterClrMapping/>
  </p:clrMapOvr>
  <p:transition spd="med">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544616"/>
          </a:xfrm>
        </p:spPr>
        <p:txBody>
          <a:bodyPr/>
          <a:lstStyle/>
          <a:p>
            <a:pPr marL="363538" indent="-363538">
              <a:buNone/>
            </a:pPr>
            <a:r>
              <a:rPr lang="pl-PL" sz="2000" b="1" dirty="0"/>
              <a:t>	</a:t>
            </a:r>
            <a:r>
              <a:rPr lang="pl-PL" sz="2000" b="1" dirty="0" smtClean="0"/>
              <a:t>W </a:t>
            </a:r>
            <a:r>
              <a:rPr lang="pl-PL" sz="2000" b="1" dirty="0"/>
              <a:t>ramach projektów </a:t>
            </a:r>
            <a:r>
              <a:rPr lang="pl-PL" sz="2000" b="1" u="sng" dirty="0"/>
              <a:t>nie będą finansowane wydatki na</a:t>
            </a:r>
            <a:r>
              <a:rPr lang="pl-PL" sz="2000" b="1" dirty="0"/>
              <a:t>:</a:t>
            </a:r>
            <a:endParaRPr lang="pl-PL" sz="2000" dirty="0"/>
          </a:p>
          <a:p>
            <a:pPr lvl="0" algn="just">
              <a:buFont typeface="Wingdings" panose="05000000000000000000" pitchFamily="2" charset="2"/>
              <a:buChar char="§"/>
            </a:pPr>
            <a:r>
              <a:rPr lang="pl-PL" sz="2000" dirty="0"/>
              <a:t>inwestycje w części związanej z prowadzeniem </a:t>
            </a:r>
            <a:r>
              <a:rPr lang="pl-PL" sz="2000" dirty="0" smtClean="0"/>
              <a:t>działalności administracyjnej we </a:t>
            </a:r>
            <a:r>
              <a:rPr lang="pl-PL" sz="2000" dirty="0"/>
              <a:t>wspieranych w projekcie budynkach;</a:t>
            </a:r>
          </a:p>
          <a:p>
            <a:pPr lvl="0">
              <a:buFont typeface="Wingdings" panose="05000000000000000000" pitchFamily="2" charset="2"/>
              <a:buChar char="§"/>
            </a:pPr>
            <a:r>
              <a:rPr lang="pl-PL" sz="2000" dirty="0"/>
              <a:t>termomodernizację przekraczające 49% wartości całkowitych wydatków kwalifikowalnych na pojedynczy budynek w projekcie;</a:t>
            </a:r>
          </a:p>
          <a:p>
            <a:pPr lvl="0">
              <a:buFont typeface="Wingdings" panose="05000000000000000000" pitchFamily="2" charset="2"/>
              <a:buChar char="§"/>
            </a:pPr>
            <a:r>
              <a:rPr lang="pl-PL" sz="2000" dirty="0"/>
              <a:t>zagospodarowanie otoczenia w zieleń i drobną </a:t>
            </a:r>
            <a:r>
              <a:rPr lang="pl-PL" sz="2000" dirty="0" smtClean="0"/>
              <a:t>architekturę przekraczające 15% </a:t>
            </a:r>
            <a:r>
              <a:rPr lang="pl-PL" sz="2000" dirty="0"/>
              <a:t>wartości całkowitych wydatków kwalifikowalnych;</a:t>
            </a:r>
          </a:p>
          <a:p>
            <a:pPr lvl="0">
              <a:buFont typeface="Wingdings" panose="05000000000000000000" pitchFamily="2" charset="2"/>
              <a:buChar char="§"/>
            </a:pPr>
            <a:r>
              <a:rPr lang="pl-PL" sz="2000" dirty="0"/>
              <a:t>zakup gruntu (zabudowanego i niezabudowanego) w projektach objętych pomocą publiczną, w tym częściowo objętych pomocą publiczną (tam gdzie występuje efekt zachęty</a:t>
            </a:r>
            <a:r>
              <a:rPr lang="pl-PL" sz="2000" dirty="0" smtClean="0"/>
              <a:t>).</a:t>
            </a:r>
          </a:p>
          <a:p>
            <a:pPr lvl="0">
              <a:buFont typeface="Wingdings" panose="05000000000000000000" pitchFamily="2" charset="2"/>
              <a:buChar char="§"/>
            </a:pPr>
            <a:endParaRPr lang="pl-PL" sz="2000" dirty="0"/>
          </a:p>
          <a:p>
            <a:pPr marL="0" indent="0" algn="just">
              <a:buNone/>
            </a:pPr>
            <a:r>
              <a:rPr lang="pl-PL" sz="2000" dirty="0"/>
              <a:t>Ww. limity procentowe nie sumują się – elementy uzupełniające w projekcie zawsze powinny stanowić maksymalnie 49% całkowitych wydatków kwalifikowalnych. Jeśli projekt składa się z przebudowy obiektu, jego termomodernizacji i zagospodarowanie otoczenia w zieleń, wówczas wydatki na przebudowę obiektu powinny stanowić co najmniej 51% wydatków kwalifikowalnych.</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88</a:t>
            </a:fld>
            <a:endParaRPr lang="pl-PL" altLang="pl-PL"/>
          </a:p>
        </p:txBody>
      </p:sp>
    </p:spTree>
    <p:extLst>
      <p:ext uri="{BB962C8B-B14F-4D97-AF65-F5344CB8AC3E}">
        <p14:creationId xmlns="" xmlns:p14="http://schemas.microsoft.com/office/powerpoint/2010/main" val="683127235"/>
      </p:ext>
    </p:extLst>
  </p:cSld>
  <p:clrMapOvr>
    <a:masterClrMapping/>
  </p:clrMapOvr>
  <p:transition spd="med">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16624"/>
          </a:xfrm>
        </p:spPr>
        <p:txBody>
          <a:bodyPr/>
          <a:lstStyle/>
          <a:p>
            <a:pPr marL="0" indent="0" algn="just">
              <a:lnSpc>
                <a:spcPct val="115000"/>
              </a:lnSpc>
              <a:spcAft>
                <a:spcPts val="600"/>
              </a:spcAft>
              <a:buNone/>
            </a:pPr>
            <a:r>
              <a:rPr lang="pl-PL" sz="2000" b="1" kern="150" dirty="0" smtClean="0">
                <a:solidFill>
                  <a:srgbClr val="00000A"/>
                </a:solidFill>
                <a:ea typeface="Times New Roman"/>
                <a:cs typeface="Calibri"/>
              </a:rPr>
              <a:t>Kwalifikowalność </a:t>
            </a:r>
            <a:r>
              <a:rPr lang="pl-PL" sz="2000" b="1" kern="150" dirty="0">
                <a:solidFill>
                  <a:srgbClr val="00000A"/>
                </a:solidFill>
                <a:ea typeface="Times New Roman"/>
                <a:cs typeface="Calibri"/>
              </a:rPr>
              <a:t>wydatków</a:t>
            </a:r>
            <a:r>
              <a:rPr lang="pl-PL" sz="2000" kern="150" dirty="0">
                <a:solidFill>
                  <a:srgbClr val="00000A"/>
                </a:solidFill>
                <a:ea typeface="Times New Roman"/>
                <a:cs typeface="Calibri"/>
              </a:rPr>
              <a:t> dla projektów współfinansowanych ze środków krajowych i unijnych w ramach RPO WO 2014-2020 musi być zgodna z przepisami unijnymi i krajowymi, w tym w szczególności z:</a:t>
            </a:r>
            <a:endParaRPr lang="pl-PL" sz="2000" kern="150" dirty="0">
              <a:ea typeface="SimSun"/>
              <a:cs typeface="Tahoma"/>
            </a:endParaRPr>
          </a:p>
          <a:p>
            <a:pPr lvl="0" algn="just">
              <a:lnSpc>
                <a:spcPct val="115000"/>
              </a:lnSpc>
              <a:spcAft>
                <a:spcPts val="0"/>
              </a:spcAft>
              <a:buFont typeface="+mj-lt"/>
              <a:buAutoNum type="arabicPeriod"/>
              <a:tabLst>
                <a:tab pos="176530" algn="l"/>
              </a:tabLst>
            </a:pPr>
            <a:r>
              <a:rPr lang="pl-PL" sz="2000" kern="150" dirty="0">
                <a:solidFill>
                  <a:srgbClr val="00000A"/>
                </a:solidFill>
                <a:ea typeface="Times New Roman"/>
                <a:cs typeface="Calibri"/>
              </a:rPr>
              <a:t>Rozporządzeniem ogólnym;</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Komisji (UE) nr 651/2014 z dnia 17 czerwca 2014 r. uznające niektóre rodzaje pomocy za zgodne z rynkiem wewnętrznym w zastosowaniu art. 107 i 108 Traktatu [GBER</a:t>
            </a:r>
            <a:r>
              <a:rPr lang="pl-PL" sz="2000" kern="150" dirty="0" smtClean="0">
                <a:solidFill>
                  <a:srgbClr val="00000A"/>
                </a:solidFill>
                <a:ea typeface="Times New Roman"/>
                <a:cs typeface="Calibri"/>
              </a:rPr>
              <a:t>];</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Komisji (UE) nr 1407/2013 z dnia 18 grudnia 2013 r. </a:t>
            </a:r>
            <a:br>
              <a:rPr lang="pl-PL" sz="2000" kern="150" dirty="0">
                <a:solidFill>
                  <a:srgbClr val="00000A"/>
                </a:solidFill>
                <a:ea typeface="Times New Roman"/>
                <a:cs typeface="Calibri"/>
              </a:rPr>
            </a:br>
            <a:r>
              <a:rPr lang="pl-PL" sz="2000" kern="150" dirty="0">
                <a:solidFill>
                  <a:srgbClr val="00000A"/>
                </a:solidFill>
                <a:ea typeface="Times New Roman"/>
                <a:cs typeface="Calibri"/>
              </a:rPr>
              <a:t>w sprawie stosowania art. 107 i 108 Traktatu o funkcjonowaniu Unii Europejskiej do pomocy </a:t>
            </a:r>
            <a:r>
              <a:rPr lang="pl-PL" sz="2000" i="1" kern="150" dirty="0">
                <a:solidFill>
                  <a:srgbClr val="00000A"/>
                </a:solidFill>
                <a:ea typeface="Times New Roman"/>
                <a:cs typeface="Calibri"/>
              </a:rPr>
              <a:t>de </a:t>
            </a:r>
            <a:r>
              <a:rPr lang="pl-PL" sz="2000" i="1" kern="150" dirty="0" err="1" smtClean="0">
                <a:solidFill>
                  <a:srgbClr val="00000A"/>
                </a:solidFill>
                <a:ea typeface="Times New Roman"/>
                <a:cs typeface="Calibri"/>
              </a:rPr>
              <a:t>minimis</a:t>
            </a:r>
            <a:r>
              <a:rPr lang="pl-PL" sz="2000" kern="150" dirty="0" smtClean="0">
                <a:solidFill>
                  <a:srgbClr val="00000A"/>
                </a:solidFill>
                <a:ea typeface="Times New Roman"/>
                <a:cs typeface="Calibri"/>
              </a:rPr>
              <a:t>;</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Ministra Infrastruktury i Rozwoju z dnia 5 listopada 2015 r. w sprawie udzielania pomocy na realizację inwestycji służących podniesieniu poziomu ochrony środowiska w ramach regionalnych programów operacyjnych na lata 2014-2020 – wydane na podstawie </a:t>
            </a:r>
            <a:r>
              <a:rPr lang="pl-PL" sz="2000" kern="150" dirty="0" smtClean="0">
                <a:solidFill>
                  <a:srgbClr val="00000A"/>
                </a:solidFill>
                <a:ea typeface="Times New Roman"/>
                <a:cs typeface="Calibri"/>
              </a:rPr>
              <a:t>GBER;</a:t>
            </a:r>
            <a:endParaRPr lang="pl-PL" sz="2000" kern="150" dirty="0">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89</a:t>
            </a:fld>
            <a:endParaRPr lang="pl-PL" altLang="pl-PL"/>
          </a:p>
        </p:txBody>
      </p:sp>
    </p:spTree>
    <p:extLst>
      <p:ext uri="{BB962C8B-B14F-4D97-AF65-F5344CB8AC3E}">
        <p14:creationId xmlns="" xmlns:p14="http://schemas.microsoft.com/office/powerpoint/2010/main" val="3246065909"/>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69160"/>
          </a:xfrm>
        </p:spPr>
        <p:txBody>
          <a:bodyPr/>
          <a:lstStyle/>
          <a:p>
            <a:pPr marL="457200" indent="-457200" algn="ctr">
              <a:spcBef>
                <a:spcPts val="600"/>
              </a:spcBef>
              <a:spcAft>
                <a:spcPts val="600"/>
              </a:spcAft>
              <a:buNone/>
            </a:pPr>
            <a:r>
              <a:rPr lang="pl-PL" sz="2000" b="1" dirty="0" smtClean="0"/>
              <a:t>Nabór w trybie konkursowym z dnia 30 września 2016 r. :</a:t>
            </a:r>
          </a:p>
          <a:p>
            <a:pPr marL="457200" indent="-457200" algn="just">
              <a:spcBef>
                <a:spcPts val="600"/>
              </a:spcBef>
              <a:spcAft>
                <a:spcPts val="600"/>
              </a:spcAft>
              <a:buFont typeface="Arial" charset="0"/>
              <a:buAutoNum type="arabicParenR" startAt="3"/>
            </a:pPr>
            <a:r>
              <a:rPr lang="pl-PL" sz="2000" b="1" dirty="0" smtClean="0"/>
              <a:t>Dla </a:t>
            </a:r>
            <a:r>
              <a:rPr lang="pl-PL" sz="2000" b="1" dirty="0"/>
              <a:t>Poddziałania 6.1.3 Inwestycje w infrastrukturę społeczną – ZIT AJ </a:t>
            </a:r>
          </a:p>
          <a:p>
            <a:pPr marL="450850" indent="0" algn="just">
              <a:spcBef>
                <a:spcPts val="600"/>
              </a:spcBef>
              <a:spcAft>
                <a:spcPts val="600"/>
              </a:spcAft>
              <a:buNone/>
            </a:pPr>
            <a:r>
              <a:rPr lang="pl-PL" sz="2000" dirty="0" smtClean="0"/>
              <a:t>ogłoszony został przez IOK (Instytucję Organizującą Konkurs)* – </a:t>
            </a:r>
            <a:r>
              <a:rPr lang="pl-PL" sz="2000" b="1" dirty="0" smtClean="0"/>
              <a:t>Instytucję Zarządzającą </a:t>
            </a:r>
            <a:r>
              <a:rPr lang="pl-PL" sz="2000" dirty="0" smtClean="0"/>
              <a:t>RPO WD 2014-2020</a:t>
            </a:r>
            <a:r>
              <a:rPr lang="pl-PL" sz="2000" b="1" dirty="0" smtClean="0"/>
              <a:t> (Zarząd Województwa Dolnośląskiego) </a:t>
            </a:r>
            <a:r>
              <a:rPr lang="pl-PL" sz="2000" dirty="0" smtClean="0"/>
              <a:t>i</a:t>
            </a:r>
            <a:r>
              <a:rPr lang="pl-PL" sz="2000" b="1" dirty="0" smtClean="0"/>
              <a:t> Miasto Jelenia Góra </a:t>
            </a:r>
            <a:r>
              <a:rPr lang="pl-PL" sz="2000" dirty="0" smtClean="0"/>
              <a:t>pełniące funkcję </a:t>
            </a:r>
            <a:r>
              <a:rPr lang="pl-PL" sz="2000" b="1" dirty="0" smtClean="0"/>
              <a:t>Instytucji Pośredniczącej </a:t>
            </a:r>
            <a:r>
              <a:rPr lang="pl-PL" sz="2000" dirty="0" smtClean="0"/>
              <a:t>RPO WD 2014-2020 w ramach instrumentu </a:t>
            </a:r>
            <a:r>
              <a:rPr lang="pl-PL" sz="2000" b="1" dirty="0" smtClean="0"/>
              <a:t>Zintegrowane Inwestycje Terytorialne Aglomeracji Jeleniogórskiej (ZIT AJ):</a:t>
            </a:r>
          </a:p>
          <a:p>
            <a:pPr marL="457200" indent="-457200" algn="just">
              <a:spcBef>
                <a:spcPts val="600"/>
              </a:spcBef>
              <a:spcAft>
                <a:spcPts val="600"/>
              </a:spcAft>
              <a:buNone/>
            </a:pPr>
            <a:r>
              <a:rPr lang="pl-PL" sz="2000" b="1" dirty="0" smtClean="0"/>
              <a:t>	</a:t>
            </a:r>
          </a:p>
          <a:p>
            <a:pPr marL="457200" indent="-457200" algn="ctr">
              <a:spcBef>
                <a:spcPts val="600"/>
              </a:spcBef>
              <a:spcAft>
                <a:spcPts val="600"/>
              </a:spcAft>
              <a:buNone/>
            </a:pPr>
            <a:r>
              <a:rPr lang="pl-PL" sz="2000" b="1" dirty="0"/>
              <a:t>	</a:t>
            </a:r>
            <a:r>
              <a:rPr lang="pl-PL" sz="2000" b="1" dirty="0" smtClean="0"/>
              <a:t>Nr naboru: RPDS.06.01.03-IZ.00-02-168/16</a:t>
            </a:r>
          </a:p>
          <a:p>
            <a:pPr marL="450850" lvl="0" indent="0" algn="just">
              <a:spcBef>
                <a:spcPts val="600"/>
              </a:spcBef>
              <a:spcAft>
                <a:spcPts val="600"/>
              </a:spcAft>
              <a:buNone/>
              <a:tabLst>
                <a:tab pos="265113" algn="l"/>
              </a:tabLst>
            </a:pPr>
            <a:endParaRPr lang="pl-PL" sz="2000" b="1" dirty="0" smtClean="0">
              <a:solidFill>
                <a:prstClr val="black"/>
              </a:solidFill>
            </a:endParaRPr>
          </a:p>
          <a:p>
            <a:pPr marL="450850" lvl="0" indent="0" algn="just">
              <a:spcBef>
                <a:spcPts val="600"/>
              </a:spcBef>
              <a:spcAft>
                <a:spcPts val="600"/>
              </a:spcAft>
              <a:buNone/>
              <a:tabLst>
                <a:tab pos="265113" algn="l"/>
              </a:tabLst>
            </a:pPr>
            <a:r>
              <a:rPr lang="pl-PL" sz="1600" b="1" dirty="0" smtClean="0">
                <a:solidFill>
                  <a:prstClr val="black"/>
                </a:solidFill>
              </a:rPr>
              <a:t>*</a:t>
            </a:r>
            <a:r>
              <a:rPr lang="pl-PL" sz="1600" dirty="0" smtClean="0">
                <a:solidFill>
                  <a:prstClr val="black"/>
                </a:solidFill>
              </a:rPr>
              <a:t>Instytucja </a:t>
            </a:r>
            <a:r>
              <a:rPr lang="pl-PL" sz="1600" dirty="0">
                <a:solidFill>
                  <a:prstClr val="black"/>
                </a:solidFill>
              </a:rPr>
              <a:t>Pośrednicząca RPO WD pełni wspólnie z Instytucją Zarządzającą RPO WD funkcję Instytucji Organizującej Konkurs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a:t>
            </a:fld>
            <a:endParaRPr lang="pl-PL" altLang="pl-PL"/>
          </a:p>
        </p:txBody>
      </p:sp>
    </p:spTree>
  </p:cSld>
  <p:clrMapOvr>
    <a:masterClrMapping/>
  </p:clrMapOvr>
  <p:transition spd="med">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72608"/>
          </a:xfrm>
        </p:spPr>
        <p:txBody>
          <a:bodyPr/>
          <a:lstStyle/>
          <a:p>
            <a:pPr lvl="0" algn="just">
              <a:lnSpc>
                <a:spcPct val="115000"/>
              </a:lnSpc>
              <a:spcAft>
                <a:spcPts val="0"/>
              </a:spcAft>
              <a:buFont typeface="+mj-lt"/>
              <a:buAutoNum type="arabicPeriod" startAt="5"/>
            </a:pPr>
            <a:r>
              <a:rPr lang="pl-PL" sz="2000" kern="150" dirty="0" smtClean="0">
                <a:solidFill>
                  <a:srgbClr val="00000A"/>
                </a:solidFill>
                <a:ea typeface="Times New Roman"/>
                <a:cs typeface="Calibri"/>
              </a:rPr>
              <a:t>Rozporządzeniem </a:t>
            </a:r>
            <a:r>
              <a:rPr lang="pl-PL" sz="2000" kern="150" dirty="0">
                <a:solidFill>
                  <a:srgbClr val="00000A"/>
                </a:solidFill>
                <a:ea typeface="Times New Roman"/>
                <a:cs typeface="Calibri"/>
              </a:rPr>
              <a:t>Ministra Infrastruktury i Rozwoju z dnia 28 sierpnia 2015 r. w sprawie udzielenia pomocy na inwestycje wspierające efektywność energetyczną w ramach regionalnych programów operacyjnych na lata 2014-2020 - wydane na podstawie </a:t>
            </a:r>
            <a:r>
              <a:rPr lang="pl-PL" sz="2000" kern="150" dirty="0" smtClean="0">
                <a:solidFill>
                  <a:srgbClr val="00000A"/>
                </a:solidFill>
                <a:ea typeface="Times New Roman"/>
                <a:cs typeface="Calibri"/>
              </a:rPr>
              <a:t>GBER;</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kern="150" dirty="0">
                <a:solidFill>
                  <a:srgbClr val="00000A"/>
                </a:solidFill>
                <a:ea typeface="Times New Roman"/>
                <a:cs typeface="Calibri"/>
              </a:rPr>
              <a:t>Rozporządzeniem Ministra Infrastruktury i Rozwoju z dnia 19 marca 2015 r. w sprawie udzielania pomocy </a:t>
            </a:r>
            <a:r>
              <a:rPr lang="pl-PL" sz="2000" i="1" kern="150" dirty="0">
                <a:solidFill>
                  <a:srgbClr val="00000A"/>
                </a:solidFill>
                <a:ea typeface="Times New Roman"/>
                <a:cs typeface="Calibri"/>
              </a:rPr>
              <a:t>de </a:t>
            </a:r>
            <a:r>
              <a:rPr lang="pl-PL" sz="2000" i="1" kern="150" dirty="0" err="1">
                <a:solidFill>
                  <a:srgbClr val="00000A"/>
                </a:solidFill>
                <a:ea typeface="Times New Roman"/>
                <a:cs typeface="Calibri"/>
              </a:rPr>
              <a:t>minimis</a:t>
            </a:r>
            <a:r>
              <a:rPr lang="pl-PL" sz="2000" kern="150" dirty="0">
                <a:solidFill>
                  <a:srgbClr val="00000A"/>
                </a:solidFill>
                <a:ea typeface="Times New Roman"/>
                <a:cs typeface="Calibri"/>
              </a:rPr>
              <a:t> w ramach regionalnych programów operacyjnych na lata 2014-2020;</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kern="150" dirty="0">
                <a:solidFill>
                  <a:srgbClr val="00000A"/>
                </a:solidFill>
                <a:ea typeface="Times New Roman"/>
                <a:cs typeface="Calibri"/>
              </a:rPr>
              <a:t>ustawą wdrożeniową</a:t>
            </a:r>
            <a:r>
              <a:rPr lang="pl-PL" sz="2000" kern="150" dirty="0" smtClean="0">
                <a:solidFill>
                  <a:srgbClr val="00000A"/>
                </a:solidFill>
                <a:ea typeface="Times New Roman"/>
                <a:cs typeface="Calibri"/>
              </a:rPr>
              <a:t>;</a:t>
            </a:r>
            <a:endParaRPr lang="pl-PL" sz="2000" kern="150" dirty="0" smtClean="0">
              <a:solidFill>
                <a:prstClr val="black"/>
              </a:solidFill>
              <a:ea typeface="SimSun"/>
              <a:cs typeface="Tahoma"/>
            </a:endParaRPr>
          </a:p>
          <a:p>
            <a:pPr lvl="0" algn="just">
              <a:lnSpc>
                <a:spcPct val="115000"/>
              </a:lnSpc>
              <a:spcAft>
                <a:spcPts val="0"/>
              </a:spcAft>
              <a:buFont typeface="+mj-lt"/>
              <a:buAutoNum type="arabicPeriod" startAt="5"/>
            </a:pPr>
            <a:r>
              <a:rPr lang="pl-PL" sz="2000" b="1" i="1" kern="150" dirty="0" smtClean="0">
                <a:solidFill>
                  <a:srgbClr val="00000A"/>
                </a:solidFill>
                <a:ea typeface="Times New Roman"/>
                <a:cs typeface="Calibri"/>
              </a:rPr>
              <a:t>„</a:t>
            </a:r>
            <a:r>
              <a:rPr lang="pl-PL" sz="2000" b="1" i="1" kern="150" dirty="0">
                <a:solidFill>
                  <a:srgbClr val="00000A"/>
                </a:solidFill>
                <a:ea typeface="Times New Roman"/>
                <a:cs typeface="Calibri"/>
              </a:rPr>
              <a:t>Wytycznymi w zakresie kwalifikowalności wydatków w ramach Europejskiego Funduszu Rozwoju Regionalnego, Europejskiego Funduszu Społecznego oraz Funduszu Spójności na lata 2014-2020”</a:t>
            </a:r>
            <a:r>
              <a:rPr lang="pl-PL" sz="2000" b="1" kern="150" dirty="0">
                <a:solidFill>
                  <a:srgbClr val="00000A"/>
                </a:solidFill>
                <a:ea typeface="Times New Roman"/>
                <a:cs typeface="Calibri"/>
              </a:rPr>
              <a:t> </a:t>
            </a:r>
            <a:r>
              <a:rPr lang="pl-PL" sz="2000" kern="150" dirty="0">
                <a:solidFill>
                  <a:srgbClr val="00000A"/>
                </a:solidFill>
                <a:ea typeface="Times New Roman"/>
                <a:cs typeface="Calibri"/>
              </a:rPr>
              <a:t>z dnia 10 kwietnia 2015 r. wydanymi przez Ministra Infrastruktury i Rozwoju;</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b="1" kern="150" dirty="0" smtClean="0">
                <a:solidFill>
                  <a:srgbClr val="00000A"/>
                </a:solidFill>
                <a:ea typeface="Times New Roman"/>
                <a:cs typeface="Calibri"/>
              </a:rPr>
              <a:t>zasadami </a:t>
            </a:r>
            <a:r>
              <a:rPr lang="pl-PL" sz="2000" b="1" kern="150" dirty="0">
                <a:solidFill>
                  <a:srgbClr val="00000A"/>
                </a:solidFill>
                <a:ea typeface="Times New Roman"/>
                <a:cs typeface="Calibri"/>
              </a:rPr>
              <a:t>określonymi w Załączniku nr 6 do </a:t>
            </a:r>
            <a:r>
              <a:rPr lang="pl-PL" sz="2000" b="1" i="1" kern="150" dirty="0" smtClean="0">
                <a:solidFill>
                  <a:srgbClr val="00000A"/>
                </a:solidFill>
                <a:ea typeface="Times New Roman"/>
                <a:cs typeface="Calibri"/>
              </a:rPr>
              <a:t>„Szczegółowego Opisu Osi Priorytetowych </a:t>
            </a:r>
            <a:r>
              <a:rPr lang="pl-PL" sz="2000" b="1" i="1" kern="150" dirty="0">
                <a:solidFill>
                  <a:srgbClr val="00000A"/>
                </a:solidFill>
                <a:ea typeface="Times New Roman"/>
                <a:cs typeface="Calibri"/>
              </a:rPr>
              <a:t>RPO WD </a:t>
            </a:r>
            <a:r>
              <a:rPr lang="pl-PL" sz="2000" b="1" i="1" kern="150" dirty="0" smtClean="0">
                <a:solidFill>
                  <a:srgbClr val="00000A"/>
                </a:solidFill>
                <a:ea typeface="Times New Roman"/>
                <a:cs typeface="Calibri"/>
              </a:rPr>
              <a:t>2014-2020”</a:t>
            </a:r>
            <a:r>
              <a:rPr lang="pl-PL" sz="2000" kern="150" dirty="0" smtClean="0">
                <a:solidFill>
                  <a:srgbClr val="00000A"/>
                </a:solidFill>
                <a:ea typeface="Times New Roman"/>
                <a:cs typeface="Calibri"/>
              </a:rPr>
              <a:t>.</a:t>
            </a:r>
            <a:endParaRPr lang="pl-PL" sz="2000"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90</a:t>
            </a:fld>
            <a:endParaRPr lang="pl-PL" altLang="pl-PL"/>
          </a:p>
        </p:txBody>
      </p:sp>
    </p:spTree>
    <p:extLst>
      <p:ext uri="{BB962C8B-B14F-4D97-AF65-F5344CB8AC3E}">
        <p14:creationId xmlns="" xmlns:p14="http://schemas.microsoft.com/office/powerpoint/2010/main" val="1376152369"/>
      </p:ext>
    </p:extLst>
  </p:cSld>
  <p:clrMapOvr>
    <a:masterClrMapping/>
  </p:clrMapOvr>
  <p:transition spd="med">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lnSpc>
                <a:spcPct val="115000"/>
              </a:lnSpc>
              <a:spcAft>
                <a:spcPts val="0"/>
              </a:spcAft>
              <a:buNone/>
            </a:pPr>
            <a:r>
              <a:rPr lang="pl-PL" sz="2000" kern="150" dirty="0" smtClean="0">
                <a:solidFill>
                  <a:srgbClr val="000000"/>
                </a:solidFill>
                <a:ea typeface="SimSun"/>
                <a:cs typeface="Arial"/>
              </a:rPr>
              <a:t>Początkiem </a:t>
            </a:r>
            <a:r>
              <a:rPr lang="pl-PL" sz="2000" kern="150" dirty="0">
                <a:solidFill>
                  <a:srgbClr val="000000"/>
                </a:solidFill>
                <a:ea typeface="SimSun"/>
                <a:cs typeface="Arial"/>
              </a:rPr>
              <a:t>okresu kwalifikowalności wydatków jest 1 stycznia 2014 r</a:t>
            </a:r>
            <a:r>
              <a:rPr lang="pl-PL" sz="2000" kern="150" dirty="0">
                <a:solidFill>
                  <a:srgbClr val="000000"/>
                </a:solidFill>
                <a:ea typeface="SimSun"/>
                <a:cs typeface="Calibri"/>
              </a:rPr>
              <a:t>.</a:t>
            </a:r>
            <a:r>
              <a:rPr lang="pl-PL" sz="2000" b="1" kern="150" dirty="0">
                <a:solidFill>
                  <a:srgbClr val="000000"/>
                </a:solidFill>
                <a:ea typeface="SimSun"/>
                <a:cs typeface="Calibri"/>
              </a:rPr>
              <a:t> </a:t>
            </a:r>
            <a:r>
              <a:rPr lang="pl-PL" sz="2000" b="1" kern="150" dirty="0" smtClean="0">
                <a:solidFill>
                  <a:srgbClr val="000000"/>
                </a:solidFill>
                <a:ea typeface="SimSun"/>
                <a:cs typeface="Calibri"/>
              </a:rPr>
              <a:t/>
            </a:r>
            <a:br>
              <a:rPr lang="pl-PL" sz="2000" b="1" kern="150" dirty="0" smtClean="0">
                <a:solidFill>
                  <a:srgbClr val="000000"/>
                </a:solidFill>
                <a:ea typeface="SimSun"/>
                <a:cs typeface="Calibri"/>
              </a:rPr>
            </a:br>
            <a:r>
              <a:rPr lang="pl-PL" sz="2000" b="1" kern="150" dirty="0" smtClean="0">
                <a:solidFill>
                  <a:srgbClr val="000000"/>
                </a:solidFill>
                <a:ea typeface="SimSun"/>
                <a:cs typeface="Calibri"/>
              </a:rPr>
              <a:t>z </a:t>
            </a:r>
            <a:r>
              <a:rPr lang="pl-PL" sz="2000" b="1" kern="150" dirty="0">
                <a:solidFill>
                  <a:srgbClr val="000000"/>
                </a:solidFill>
                <a:ea typeface="SimSun"/>
                <a:cs typeface="Calibri"/>
              </a:rPr>
              <a:t>zastrzeżeniem przepisów dotyczących pomocy publicznej (efektu zachęty).</a:t>
            </a:r>
            <a:endParaRPr lang="pl-PL" sz="2000" kern="150" dirty="0">
              <a:solidFill>
                <a:prstClr val="black"/>
              </a:solidFill>
              <a:ea typeface="SimSun"/>
              <a:cs typeface="Tahoma"/>
            </a:endParaRPr>
          </a:p>
          <a:p>
            <a:pPr marL="0" lvl="0" indent="0" algn="just">
              <a:lnSpc>
                <a:spcPct val="115000"/>
              </a:lnSpc>
              <a:spcAft>
                <a:spcPts val="0"/>
              </a:spcAft>
              <a:buNone/>
            </a:pPr>
            <a:endParaRPr lang="pl-PL" sz="2000" kern="150" dirty="0">
              <a:solidFill>
                <a:prstClr val="black"/>
              </a:solidFill>
              <a:ea typeface="SimSun"/>
              <a:cs typeface="Tahoma"/>
            </a:endParaRPr>
          </a:p>
          <a:p>
            <a:pPr marL="0" lvl="0" indent="0" algn="just">
              <a:lnSpc>
                <a:spcPct val="115000"/>
              </a:lnSpc>
              <a:spcAft>
                <a:spcPts val="0"/>
              </a:spcAft>
              <a:buNone/>
            </a:pPr>
            <a:r>
              <a:rPr lang="pl-PL" sz="2000" kern="150" dirty="0">
                <a:solidFill>
                  <a:srgbClr val="000000"/>
                </a:solidFill>
                <a:ea typeface="SimSun"/>
                <a:cs typeface="Tahoma"/>
              </a:rPr>
              <a:t>Najpóźniejszy termin złożenia ostatniego wniosku o płatność: 03.09.2019 r.</a:t>
            </a:r>
            <a:endParaRPr lang="pl-PL" sz="2000" kern="150" dirty="0">
              <a:solidFill>
                <a:prstClr val="black"/>
              </a:solidFill>
              <a:ea typeface="SimSun"/>
              <a:cs typeface="Tahoma"/>
            </a:endParaRPr>
          </a:p>
          <a:p>
            <a:pPr marL="0" lvl="0" indent="0" algn="just">
              <a:spcAft>
                <a:spcPts val="0"/>
              </a:spcAft>
              <a:buNone/>
            </a:pPr>
            <a:r>
              <a:rPr lang="pl-PL" sz="2000" kern="150" dirty="0">
                <a:solidFill>
                  <a:srgbClr val="000000"/>
                </a:solidFill>
                <a:ea typeface="SimSun"/>
              </a:rPr>
              <a:t> </a:t>
            </a:r>
          </a:p>
          <a:p>
            <a:pPr marL="0" lvl="0" indent="0" algn="just">
              <a:spcAft>
                <a:spcPts val="0"/>
              </a:spcAft>
              <a:buNone/>
            </a:pPr>
            <a:r>
              <a:rPr lang="pl-PL" sz="2000" kern="150" dirty="0">
                <a:solidFill>
                  <a:srgbClr val="000000"/>
                </a:solidFill>
                <a:ea typeface="SimSun"/>
              </a:rPr>
              <a:t>Należy pamiętać, iż zgodnie z art. 37 ust. 3 ustawy wdrożeniowej </a:t>
            </a:r>
            <a:r>
              <a:rPr lang="pl-PL" sz="2000" b="1" kern="150" dirty="0">
                <a:solidFill>
                  <a:srgbClr val="000000"/>
                </a:solidFill>
                <a:ea typeface="SimSun"/>
              </a:rPr>
              <a:t>nie może zostać wybrany do dofinansowania projekt, który został fizycznie ukończony lub w pełni zrealizowany przed złożeniem wniosku o dofinansowanie</a:t>
            </a:r>
            <a:r>
              <a:rPr lang="pl-PL" sz="2000" kern="150" dirty="0">
                <a:solidFill>
                  <a:srgbClr val="000000"/>
                </a:solidFill>
                <a:ea typeface="SimSun"/>
              </a:rPr>
              <a:t>, niezależnie od tego czy wszystkie powiązane płatności zostały dokonane przez Beneficjenta.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91</a:t>
            </a:fld>
            <a:endParaRPr lang="pl-PL" altLang="pl-PL"/>
          </a:p>
        </p:txBody>
      </p:sp>
    </p:spTree>
    <p:extLst>
      <p:ext uri="{BB962C8B-B14F-4D97-AF65-F5344CB8AC3E}">
        <p14:creationId xmlns="" xmlns:p14="http://schemas.microsoft.com/office/powerpoint/2010/main" val="3826003762"/>
      </p:ext>
    </p:extLst>
  </p:cSld>
  <p:clrMapOvr>
    <a:masterClrMapping/>
  </p:clrMapOvr>
  <p:transition spd="med">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16624"/>
          </a:xfrm>
        </p:spPr>
        <p:txBody>
          <a:bodyPr/>
          <a:lstStyle/>
          <a:p>
            <a:pPr marL="0" indent="0" algn="just">
              <a:spcAft>
                <a:spcPts val="0"/>
              </a:spcAft>
              <a:buNone/>
            </a:pPr>
            <a:endParaRPr lang="pl-PL" sz="2000" kern="150" dirty="0" smtClean="0">
              <a:solidFill>
                <a:srgbClr val="000000"/>
              </a:solidFill>
              <a:ea typeface="SimSun"/>
            </a:endParaRPr>
          </a:p>
          <a:p>
            <a:pPr marL="0" indent="0" algn="just">
              <a:spcAft>
                <a:spcPts val="0"/>
              </a:spcAft>
              <a:buNone/>
            </a:pPr>
            <a:r>
              <a:rPr lang="pl-PL" sz="2000" kern="150" dirty="0" smtClean="0">
                <a:solidFill>
                  <a:srgbClr val="000000"/>
                </a:solidFill>
                <a:ea typeface="SimSun"/>
              </a:rPr>
              <a:t>Wnioskodawca musi </a:t>
            </a:r>
            <a:r>
              <a:rPr lang="pl-PL" sz="2000" kern="150" dirty="0">
                <a:solidFill>
                  <a:srgbClr val="000000"/>
                </a:solidFill>
                <a:ea typeface="SimSun"/>
              </a:rPr>
              <a:t>wskazać powiązanie z realizacją celów RPO WD 2014-2020 w zakresie wsparcia udzielanego w ramach Europejskiego Funduszu Społecznego, tj. że projekt przyczynia się do </a:t>
            </a:r>
            <a:r>
              <a:rPr lang="pl-PL" sz="2000" b="1" kern="150" dirty="0">
                <a:solidFill>
                  <a:srgbClr val="000000"/>
                </a:solidFill>
                <a:ea typeface="SimSun"/>
              </a:rPr>
              <a:t>osiągnięcia celów zapisanych w RPO WD 2014-2020 w zakresie wsparcia udzielanego ze środków EFS</a:t>
            </a:r>
            <a:r>
              <a:rPr lang="pl-PL" sz="2000" kern="150" dirty="0">
                <a:solidFill>
                  <a:srgbClr val="000000"/>
                </a:solidFill>
                <a:ea typeface="SimSun"/>
              </a:rPr>
              <a:t>.</a:t>
            </a:r>
          </a:p>
          <a:p>
            <a:pPr marL="0" lvl="0" indent="0">
              <a:spcBef>
                <a:spcPct val="30000"/>
              </a:spcBef>
              <a:buNone/>
            </a:pPr>
            <a:endParaRPr lang="pl-PL" sz="1600" dirty="0" smtClean="0">
              <a:solidFill>
                <a:prstClr val="black"/>
              </a:solidFill>
            </a:endParaRPr>
          </a:p>
          <a:p>
            <a:pPr marL="0" lvl="0" indent="0" algn="just">
              <a:spcBef>
                <a:spcPct val="30000"/>
              </a:spcBef>
              <a:buNone/>
            </a:pPr>
            <a:r>
              <a:rPr lang="pl-PL" sz="1600" dirty="0" smtClean="0">
                <a:solidFill>
                  <a:prstClr val="black"/>
                </a:solidFill>
              </a:rPr>
              <a:t>W ramach kryterium weryfikowane jest, czy projekt przyczynia się do osiągnięcia celów zapisanych w RPO WD 2014-2020 w zakresie wsparcia udzielanego ze środków EFS.</a:t>
            </a:r>
          </a:p>
          <a:p>
            <a:pPr marL="0" lvl="0" indent="0" algn="just">
              <a:spcBef>
                <a:spcPct val="30000"/>
              </a:spcBef>
              <a:buNone/>
            </a:pPr>
            <a:r>
              <a:rPr lang="pl-PL" sz="1600" dirty="0" smtClean="0">
                <a:solidFill>
                  <a:prstClr val="black"/>
                </a:solidFill>
              </a:rPr>
              <a:t> </a:t>
            </a:r>
          </a:p>
          <a:p>
            <a:pPr marL="0" lvl="0" indent="0" algn="just">
              <a:spcBef>
                <a:spcPct val="30000"/>
              </a:spcBef>
              <a:buNone/>
            </a:pPr>
            <a:r>
              <a:rPr lang="pl-PL" sz="1600" dirty="0" smtClean="0">
                <a:solidFill>
                  <a:prstClr val="black"/>
                </a:solidFill>
              </a:rPr>
              <a:t>Wsparcie inwestycyjne w ramach EFRR w Działaniu 6.1 dla projektów typu A i B przewidziano szczególnie w powiązaniu z </a:t>
            </a:r>
            <a:r>
              <a:rPr lang="pl-PL" sz="1600" b="1" dirty="0" smtClean="0">
                <a:solidFill>
                  <a:prstClr val="black"/>
                </a:solidFill>
              </a:rPr>
              <a:t>9 Osią Priorytetową RPO WD 2014-2020</a:t>
            </a:r>
            <a:r>
              <a:rPr lang="pl-PL" sz="1600" dirty="0" smtClean="0">
                <a:solidFill>
                  <a:prstClr val="black"/>
                </a:solidFill>
              </a:rPr>
              <a:t>, w tym z działaniami realizowanymi w ramach EFS w Działaniu 9.2 A Usługi asystenckie i opiekuńcze nad osobami niesamodzielnymi świadczone w lokalnej społeczności, 9.2 B Usługi wsparcia rodziny i pieczy zastępczej oraz 9.1 Aktywna integracja RPO WD 2014-2020.</a:t>
            </a:r>
          </a:p>
          <a:p>
            <a:pPr marL="0" lvl="0" indent="0" algn="just">
              <a:spcBef>
                <a:spcPct val="30000"/>
              </a:spcBef>
              <a:buNone/>
            </a:pPr>
            <a:r>
              <a:rPr lang="pl-PL" sz="1600" dirty="0" smtClean="0">
                <a:solidFill>
                  <a:prstClr val="black"/>
                </a:solidFill>
              </a:rPr>
              <a:t> </a:t>
            </a:r>
          </a:p>
          <a:p>
            <a:pPr marL="0" lvl="0" indent="0" algn="just">
              <a:spcBef>
                <a:spcPct val="30000"/>
              </a:spcBef>
              <a:buNone/>
            </a:pPr>
            <a:r>
              <a:rPr lang="pl-PL" sz="1600" dirty="0" smtClean="0">
                <a:solidFill>
                  <a:prstClr val="black"/>
                </a:solidFill>
              </a:rPr>
              <a:t>Do otrzymania wsparcia nie jest niezbędna realizacja projektu w ramach ww. Działań w 9 Osi Priorytetowej RPO WD 2014-2020, wykazać jednak należy, że projekt przyczynia się do osiągnięcia celów zapisanych w RPO WD 2014-2020 finansowanych ze środków EFS dotyczących zwiększenia zatrudnienia, włączenia społecznego i walki z ubóstwem.</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92</a:t>
            </a:fld>
            <a:endParaRPr lang="pl-PL" altLang="pl-PL"/>
          </a:p>
        </p:txBody>
      </p:sp>
    </p:spTree>
    <p:extLst>
      <p:ext uri="{BB962C8B-B14F-4D97-AF65-F5344CB8AC3E}">
        <p14:creationId xmlns="" xmlns:p14="http://schemas.microsoft.com/office/powerpoint/2010/main" val="4065673915"/>
      </p:ext>
    </p:extLst>
  </p:cSld>
  <p:clrMapOvr>
    <a:masterClrMapping/>
  </p:clrMapOvr>
  <p:transition spd="med">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Aft>
                <a:spcPts val="0"/>
              </a:spcAft>
              <a:buNone/>
            </a:pPr>
            <a:endParaRPr lang="pl-PL" sz="2000" b="1" kern="150" dirty="0" smtClean="0">
              <a:ea typeface="SimSun"/>
              <a:cs typeface="Tahoma"/>
            </a:endParaRPr>
          </a:p>
          <a:p>
            <a:pPr marL="363538" indent="0" algn="just">
              <a:spcAft>
                <a:spcPts val="0"/>
              </a:spcAft>
              <a:buNone/>
            </a:pPr>
            <a:r>
              <a:rPr lang="pl-PL" sz="2000" b="1" kern="150" dirty="0" smtClean="0">
                <a:ea typeface="SimSun"/>
                <a:cs typeface="Tahoma"/>
              </a:rPr>
              <a:t>W </a:t>
            </a:r>
            <a:r>
              <a:rPr lang="pl-PL" sz="2000" b="1" kern="150" dirty="0">
                <a:ea typeface="SimSun"/>
                <a:cs typeface="Tahoma"/>
              </a:rPr>
              <a:t>ramach ogłoszonego konkursu preferowane będą projekty:</a:t>
            </a:r>
            <a:endParaRPr lang="pl-PL" sz="2000" kern="150" dirty="0">
              <a:ea typeface="SimSun"/>
              <a:cs typeface="Tahoma"/>
            </a:endParaRPr>
          </a:p>
          <a:p>
            <a:pPr lvl="0" algn="just">
              <a:spcBef>
                <a:spcPts val="1000"/>
              </a:spcBef>
              <a:spcAft>
                <a:spcPts val="0"/>
              </a:spcAft>
              <a:buFont typeface="Wingdings"/>
              <a:buChar char=""/>
            </a:pPr>
            <a:r>
              <a:rPr lang="pl-PL" sz="2000" b="1" kern="150" dirty="0">
                <a:ea typeface="Times New Roman"/>
                <a:cs typeface="Times New Roman"/>
              </a:rPr>
              <a:t>o charakterze rewitalizacyjnym </a:t>
            </a:r>
            <a:r>
              <a:rPr lang="pl-PL" sz="2000" kern="150" dirty="0">
                <a:ea typeface="Times New Roman"/>
                <a:cs typeface="Times New Roman"/>
              </a:rPr>
              <a:t>–</a:t>
            </a:r>
            <a:r>
              <a:rPr lang="pl-PL" sz="2000" b="1" kern="150" dirty="0">
                <a:ea typeface="Times New Roman"/>
                <a:cs typeface="Times New Roman"/>
              </a:rPr>
              <a:t> </a:t>
            </a:r>
            <a:r>
              <a:rPr lang="pl-PL" sz="2000" kern="150" dirty="0">
                <a:ea typeface="Times New Roman"/>
                <a:cs typeface="Times New Roman"/>
              </a:rPr>
              <a:t>tj. </a:t>
            </a:r>
            <a:r>
              <a:rPr lang="pl-PL" sz="2000" kern="150" dirty="0">
                <a:ea typeface="Times New Roman"/>
                <a:cs typeface="Arial"/>
              </a:rPr>
              <a:t>ujęte w lokalnym programie rewitalizacji  (na </a:t>
            </a:r>
            <a:r>
              <a:rPr lang="pl-PL" sz="2000" kern="150" dirty="0">
                <a:ea typeface="Times New Roman"/>
                <a:cs typeface="Times New Roman"/>
              </a:rPr>
              <a:t>„Liście B”</a:t>
            </a:r>
            <a:r>
              <a:rPr lang="pl-PL" sz="2000" kern="150" dirty="0">
                <a:ea typeface="Times New Roman"/>
                <a:cs typeface="Arial"/>
              </a:rPr>
              <a:t>) lub w dokumencie równorzędnym i umieszczone na wykazie pozytywnie zweryfikowanych programów rewitalizacji prowadzonym przez IZ RPO WD </a:t>
            </a:r>
            <a:r>
              <a:rPr lang="pl-PL" sz="2000" kern="150" dirty="0">
                <a:ea typeface="Times New Roman"/>
                <a:cs typeface="Tahoma"/>
              </a:rPr>
              <a:t>(na dzień składania wniosku o dofinansowanie)</a:t>
            </a:r>
            <a:r>
              <a:rPr lang="pl-PL" sz="2000" kern="150" dirty="0">
                <a:ea typeface="Times New Roman"/>
                <a:cs typeface="Times New Roman"/>
              </a:rPr>
              <a:t>;</a:t>
            </a:r>
          </a:p>
          <a:p>
            <a:pPr lvl="0" algn="just">
              <a:spcBef>
                <a:spcPts val="1000"/>
              </a:spcBef>
              <a:spcAft>
                <a:spcPts val="0"/>
              </a:spcAft>
              <a:buFont typeface="Wingdings"/>
              <a:buChar char=""/>
            </a:pPr>
            <a:r>
              <a:rPr lang="pl-PL" sz="2000" b="1" kern="150" dirty="0">
                <a:ea typeface="Times New Roman"/>
                <a:cs typeface="Times New Roman"/>
              </a:rPr>
              <a:t>realizowane na obszarach wiejskich;</a:t>
            </a:r>
            <a:endParaRPr lang="pl-PL" sz="2000" kern="150" dirty="0">
              <a:ea typeface="Times New Roman"/>
              <a:cs typeface="Times New Roman"/>
            </a:endParaRPr>
          </a:p>
          <a:p>
            <a:pPr lvl="0" algn="just">
              <a:spcBef>
                <a:spcPts val="1000"/>
              </a:spcBef>
              <a:spcAft>
                <a:spcPts val="600"/>
              </a:spcAft>
              <a:buFont typeface="Wingdings"/>
              <a:buChar char=""/>
            </a:pPr>
            <a:r>
              <a:rPr lang="pl-PL" sz="2000" b="1" kern="150" dirty="0">
                <a:ea typeface="Times New Roman"/>
                <a:cs typeface="Times New Roman"/>
              </a:rPr>
              <a:t>realizowane w partnerstwie.</a:t>
            </a:r>
            <a:endParaRPr lang="pl-PL" sz="2000" kern="150" dirty="0">
              <a:ea typeface="Times New Roman"/>
              <a:cs typeface="Times New Roman"/>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93</a:t>
            </a:fld>
            <a:endParaRPr lang="pl-PL" altLang="pl-PL"/>
          </a:p>
        </p:txBody>
      </p:sp>
    </p:spTree>
    <p:extLst>
      <p:ext uri="{BB962C8B-B14F-4D97-AF65-F5344CB8AC3E}">
        <p14:creationId xmlns="" xmlns:p14="http://schemas.microsoft.com/office/powerpoint/2010/main" val="1096877747"/>
      </p:ext>
    </p:extLst>
  </p:cSld>
  <p:clrMapOvr>
    <a:masterClrMapping/>
  </p:clrMapOvr>
  <p:transition spd="med">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lnSpc>
                <a:spcPct val="115000"/>
              </a:lnSpc>
              <a:spcAft>
                <a:spcPts val="600"/>
              </a:spcAft>
              <a:buNone/>
            </a:pPr>
            <a:endParaRPr lang="pl-PL" sz="2000" b="1" kern="150" dirty="0" smtClean="0">
              <a:solidFill>
                <a:srgbClr val="000000"/>
              </a:solidFill>
              <a:ea typeface="SimSun"/>
              <a:cs typeface="Calibri"/>
            </a:endParaRPr>
          </a:p>
          <a:p>
            <a:pPr marL="0" lvl="0" indent="0" algn="just">
              <a:lnSpc>
                <a:spcPct val="115000"/>
              </a:lnSpc>
              <a:spcAft>
                <a:spcPts val="600"/>
              </a:spcAft>
              <a:buNone/>
            </a:pPr>
            <a:r>
              <a:rPr lang="pl-PL" sz="2000" b="1" kern="150" dirty="0">
                <a:solidFill>
                  <a:srgbClr val="000000"/>
                </a:solidFill>
                <a:ea typeface="SimSun"/>
                <a:cs typeface="Calibri"/>
              </a:rPr>
              <a:t>W</a:t>
            </a:r>
            <a:r>
              <a:rPr lang="pl-PL" sz="2000" b="1" kern="150" dirty="0" smtClean="0">
                <a:solidFill>
                  <a:srgbClr val="000000"/>
                </a:solidFill>
                <a:ea typeface="SimSun"/>
                <a:cs typeface="Calibri"/>
              </a:rPr>
              <a:t>arunki </a:t>
            </a:r>
            <a:r>
              <a:rPr lang="pl-PL" sz="2000" b="1" kern="150" dirty="0">
                <a:solidFill>
                  <a:srgbClr val="000000"/>
                </a:solidFill>
                <a:ea typeface="SimSun"/>
                <a:cs typeface="Calibri"/>
              </a:rPr>
              <a:t>oraz preferencje (punktowane) w zakresie wyboru projektów szczegółowo określają </a:t>
            </a:r>
            <a:r>
              <a:rPr lang="pl-PL" sz="2000" b="1" i="1" kern="150" dirty="0">
                <a:solidFill>
                  <a:prstClr val="black"/>
                </a:solidFill>
                <a:ea typeface="SimSun"/>
                <a:cs typeface="Tahoma"/>
              </a:rPr>
              <a:t>„Kryteria wyboru projektów w ramach RPO WD 2014-2020”</a:t>
            </a:r>
            <a:r>
              <a:rPr lang="pl-PL" sz="2000" b="1" kern="150" dirty="0">
                <a:solidFill>
                  <a:prstClr val="black"/>
                </a:solidFill>
                <a:ea typeface="SimSun"/>
                <a:cs typeface="Tahoma"/>
              </a:rPr>
              <a:t>, zatwierdzone Uchwałą nr 42/16 z dnia 8 września 2016 r. Komitetu Monitorującego RPO WD </a:t>
            </a:r>
            <a:r>
              <a:rPr lang="pl-PL" sz="2000" b="1" kern="150" dirty="0" smtClean="0">
                <a:solidFill>
                  <a:prstClr val="black"/>
                </a:solidFill>
                <a:ea typeface="SimSun"/>
                <a:cs typeface="Tahoma"/>
              </a:rPr>
              <a:t>2014-2020</a:t>
            </a:r>
            <a:r>
              <a:rPr lang="pl-PL" sz="2000" b="1" kern="150" dirty="0">
                <a:solidFill>
                  <a:prstClr val="black"/>
                </a:solidFill>
                <a:ea typeface="SimSun"/>
                <a:cs typeface="Tahoma"/>
              </a:rPr>
              <a:t> </a:t>
            </a:r>
            <a:r>
              <a:rPr lang="pl-PL" sz="2000" b="1" kern="150" dirty="0" smtClean="0">
                <a:solidFill>
                  <a:prstClr val="black"/>
                </a:solidFill>
                <a:ea typeface="SimSun"/>
                <a:cs typeface="Tahoma"/>
              </a:rPr>
              <a:t>(</a:t>
            </a:r>
            <a:r>
              <a:rPr lang="pl-PL" sz="2000" b="1" i="1" kern="150" dirty="0" smtClean="0">
                <a:solidFill>
                  <a:prstClr val="black"/>
                </a:solidFill>
                <a:ea typeface="SimSun"/>
                <a:cs typeface="Tahoma"/>
              </a:rPr>
              <a:t>„</a:t>
            </a:r>
            <a:r>
              <a:rPr lang="pl-PL" sz="2000" b="1" i="1" kern="150" dirty="0">
                <a:solidFill>
                  <a:prstClr val="black"/>
                </a:solidFill>
                <a:ea typeface="SimSun"/>
                <a:cs typeface="Tahoma"/>
              </a:rPr>
              <a:t>Wyciąg z Kryteriów wyboru projektów</a:t>
            </a:r>
            <a:r>
              <a:rPr lang="pl-PL" sz="2000" b="1" kern="150" dirty="0">
                <a:solidFill>
                  <a:prstClr val="black"/>
                </a:solidFill>
                <a:ea typeface="SimSun"/>
                <a:cs typeface="Tahoma"/>
              </a:rPr>
              <a:t>” obowiązujących dla ogłaszanych konkursów stanowi Załącznik nr 1 do niniejszego Regulaminu).  </a:t>
            </a:r>
            <a:endParaRPr lang="pl-PL" sz="2000"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94</a:t>
            </a:fld>
            <a:endParaRPr lang="pl-PL" altLang="pl-PL"/>
          </a:p>
        </p:txBody>
      </p:sp>
    </p:spTree>
    <p:extLst>
      <p:ext uri="{BB962C8B-B14F-4D97-AF65-F5344CB8AC3E}">
        <p14:creationId xmlns="" xmlns:p14="http://schemas.microsoft.com/office/powerpoint/2010/main" val="1862574729"/>
      </p:ext>
    </p:extLst>
  </p:cSld>
  <p:clrMapOvr>
    <a:masterClrMapping/>
  </p:clrMapOvr>
  <p:transition spd="med">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endParaRPr lang="pl-PL" sz="2000" b="1" dirty="0" smtClean="0">
              <a:ea typeface="SimSun"/>
              <a:cs typeface="Arial"/>
            </a:endParaRPr>
          </a:p>
          <a:p>
            <a:pPr marL="0" indent="0">
              <a:buNone/>
            </a:pPr>
            <a:endParaRPr lang="pl-PL" sz="2000" b="1" dirty="0">
              <a:ea typeface="SimSun"/>
              <a:cs typeface="Arial"/>
            </a:endParaRPr>
          </a:p>
          <a:p>
            <a:pPr marL="0" indent="0">
              <a:buNone/>
            </a:pPr>
            <a:endParaRPr lang="pl-PL" sz="2000" b="1" dirty="0" smtClean="0">
              <a:ea typeface="SimSun"/>
              <a:cs typeface="Arial"/>
            </a:endParaRPr>
          </a:p>
          <a:p>
            <a:pPr marL="0" indent="0">
              <a:buNone/>
            </a:pPr>
            <a:endParaRPr lang="pl-PL" sz="2000" b="1" dirty="0">
              <a:ea typeface="SimSun"/>
              <a:cs typeface="Arial"/>
            </a:endParaRPr>
          </a:p>
          <a:p>
            <a:pPr marL="0" indent="0">
              <a:buNone/>
            </a:pPr>
            <a:r>
              <a:rPr lang="pl-PL" sz="2000" b="1" dirty="0" smtClean="0">
                <a:ea typeface="SimSun"/>
                <a:cs typeface="Arial"/>
              </a:rPr>
              <a:t>Możliwe </a:t>
            </a:r>
            <a:r>
              <a:rPr lang="pl-PL" sz="2000" b="1" dirty="0">
                <a:ea typeface="SimSun"/>
                <a:cs typeface="Arial"/>
              </a:rPr>
              <a:t>jest łączenie ww. typów projektów 6.1 </a:t>
            </a:r>
            <a:r>
              <a:rPr lang="pl-PL" sz="2000" b="1" dirty="0" smtClean="0">
                <a:ea typeface="SimSun"/>
                <a:cs typeface="Arial"/>
              </a:rPr>
              <a:t>A </a:t>
            </a:r>
            <a:r>
              <a:rPr lang="pl-PL" sz="2000" b="1" dirty="0">
                <a:ea typeface="SimSun"/>
                <a:cs typeface="Arial"/>
              </a:rPr>
              <a:t>i 6.1 </a:t>
            </a:r>
            <a:r>
              <a:rPr lang="pl-PL" sz="2000" b="1" dirty="0" smtClean="0">
                <a:ea typeface="SimSun"/>
                <a:cs typeface="Arial"/>
              </a:rPr>
              <a:t>B </a:t>
            </a:r>
            <a:r>
              <a:rPr lang="pl-PL" sz="2000" b="1" dirty="0">
                <a:ea typeface="SimSun"/>
                <a:cs typeface="Arial"/>
              </a:rPr>
              <a:t>– o wyborze typu decyduje struktura wydatków kwalifikowalnych (ich większościowy udział). </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95</a:t>
            </a:fld>
            <a:endParaRPr lang="pl-PL" altLang="pl-PL"/>
          </a:p>
        </p:txBody>
      </p:sp>
    </p:spTree>
    <p:extLst>
      <p:ext uri="{BB962C8B-B14F-4D97-AF65-F5344CB8AC3E}">
        <p14:creationId xmlns="" xmlns:p14="http://schemas.microsoft.com/office/powerpoint/2010/main" val="1124244929"/>
      </p:ext>
    </p:extLst>
  </p:cSld>
  <p:clrMapOvr>
    <a:masterClrMapping/>
  </p:clrMapOvr>
  <p:transition spd="med">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a:solidFill>
                <a:prstClr val="black"/>
              </a:solidFill>
              <a:cs typeface="Arial" pitchFamily="34" charset="0"/>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r>
              <a:rPr lang="pl-PL" sz="2000" b="1" dirty="0" smtClean="0">
                <a:solidFill>
                  <a:prstClr val="black"/>
                </a:solidFill>
                <a:cs typeface="Arial" pitchFamily="34" charset="0"/>
              </a:rPr>
              <a:t>Minimalna </a:t>
            </a:r>
            <a:r>
              <a:rPr lang="pl-PL" sz="2000" b="1" dirty="0">
                <a:solidFill>
                  <a:prstClr val="black"/>
                </a:solidFill>
                <a:cs typeface="Arial" pitchFamily="34" charset="0"/>
              </a:rPr>
              <a:t>całkowita wartość projektu – 50 000,00 </a:t>
            </a:r>
            <a:r>
              <a:rPr lang="pl-PL" sz="2000" b="1" dirty="0" smtClean="0">
                <a:solidFill>
                  <a:prstClr val="black"/>
                </a:solidFill>
                <a:cs typeface="Arial" pitchFamily="34" charset="0"/>
              </a:rPr>
              <a:t>zł </a:t>
            </a:r>
            <a:r>
              <a:rPr lang="pl-PL" sz="2000" b="1" dirty="0"/>
              <a:t>(wydatki całkowite</a:t>
            </a:r>
            <a:r>
              <a:rPr lang="pl-PL" sz="2000" b="1" dirty="0" smtClean="0"/>
              <a:t>)</a:t>
            </a:r>
            <a:r>
              <a:rPr lang="pl-PL" sz="2000" b="1" dirty="0" smtClean="0">
                <a:solidFill>
                  <a:prstClr val="black"/>
                </a:solidFill>
                <a:cs typeface="Arial" pitchFamily="34" charset="0"/>
              </a:rPr>
              <a:t> </a:t>
            </a:r>
            <a:endParaRPr lang="pl-PL" sz="2000" b="1" dirty="0">
              <a:solidFill>
                <a:prstClr val="black"/>
              </a:solidFill>
              <a:cs typeface="Arial" pitchFamily="34" charset="0"/>
            </a:endParaRPr>
          </a:p>
          <a:p>
            <a:pPr marL="0" lvl="0" indent="0" algn="just">
              <a:spcBef>
                <a:spcPct val="0"/>
              </a:spcBef>
              <a:buNone/>
            </a:pPr>
            <a:endParaRPr lang="pl-PL" sz="2000" b="1" dirty="0">
              <a:solidFill>
                <a:prstClr val="black"/>
              </a:solidFill>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a:solidFill>
                <a:prstClr val="black"/>
              </a:solidFill>
              <a:cs typeface="Arial" pitchFamily="34" charset="0"/>
            </a:endParaRPr>
          </a:p>
          <a:p>
            <a:pPr marL="0" lvl="0" indent="0" algn="just">
              <a:spcBef>
                <a:spcPct val="0"/>
              </a:spcBef>
              <a:buNone/>
            </a:pPr>
            <a:r>
              <a:rPr lang="pl-PL" sz="2000" b="1" dirty="0" smtClean="0">
                <a:solidFill>
                  <a:prstClr val="black"/>
                </a:solidFill>
                <a:cs typeface="Arial" pitchFamily="34" charset="0"/>
              </a:rPr>
              <a:t>Maksymalna </a:t>
            </a:r>
            <a:r>
              <a:rPr lang="pl-PL" sz="2000" b="1" dirty="0">
                <a:solidFill>
                  <a:prstClr val="black"/>
                </a:solidFill>
                <a:cs typeface="Arial" pitchFamily="34" charset="0"/>
              </a:rPr>
              <a:t>wartość wydatków kwalifikowalnych projektu</a:t>
            </a:r>
            <a:r>
              <a:rPr lang="pl-PL" sz="2000" b="1" dirty="0">
                <a:solidFill>
                  <a:prstClr val="black"/>
                </a:solidFill>
              </a:rPr>
              <a:t> – </a:t>
            </a:r>
            <a:r>
              <a:rPr lang="pl-PL" sz="2000" b="1" dirty="0" smtClean="0">
                <a:solidFill>
                  <a:prstClr val="black"/>
                </a:solidFill>
              </a:rPr>
              <a:t>nie </a:t>
            </a:r>
            <a:r>
              <a:rPr lang="pl-PL" sz="2000" b="1" dirty="0">
                <a:solidFill>
                  <a:prstClr val="black"/>
                </a:solidFill>
              </a:rPr>
              <a:t>dotyczy</a:t>
            </a:r>
          </a:p>
          <a:p>
            <a:pPr marL="0" lvl="0" indent="0" algn="just">
              <a:spcBef>
                <a:spcPct val="0"/>
              </a:spcBef>
              <a:buNone/>
            </a:pPr>
            <a:endParaRPr lang="pl-PL" sz="2000" b="1" dirty="0">
              <a:solidFill>
                <a:prstClr val="black"/>
              </a:solidFill>
            </a:endParaRPr>
          </a:p>
          <a:p>
            <a:pPr marL="285750" lvl="0" indent="-285750" algn="just">
              <a:spcBef>
                <a:spcPct val="0"/>
              </a:spcBef>
              <a:spcAft>
                <a:spcPts val="0"/>
              </a:spcAft>
              <a:buNone/>
            </a:pPr>
            <a:endParaRPr lang="pl-PL" sz="2000" dirty="0">
              <a:solidFill>
                <a:srgbClr val="000000"/>
              </a:solidFill>
              <a:ea typeface="Calibri"/>
              <a:cs typeface="Calibri"/>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96</a:t>
            </a:fld>
            <a:endParaRPr lang="pl-PL" altLang="pl-PL"/>
          </a:p>
        </p:txBody>
      </p:sp>
    </p:spTree>
    <p:extLst>
      <p:ext uri="{BB962C8B-B14F-4D97-AF65-F5344CB8AC3E}">
        <p14:creationId xmlns="" xmlns:p14="http://schemas.microsoft.com/office/powerpoint/2010/main" val="331731142"/>
      </p:ext>
    </p:extLst>
  </p:cSld>
  <p:clrMapOvr>
    <a:masterClrMapping/>
  </p:clrMapOvr>
  <p:transition spd="med">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949280"/>
          </a:xfrm>
        </p:spPr>
        <p:txBody>
          <a:bodyPr/>
          <a:lstStyle/>
          <a:p>
            <a:pPr marL="0" indent="0" algn="just">
              <a:lnSpc>
                <a:spcPct val="115000"/>
              </a:lnSpc>
              <a:spcBef>
                <a:spcPts val="600"/>
              </a:spcBef>
              <a:spcAft>
                <a:spcPts val="0"/>
              </a:spcAft>
              <a:buNone/>
            </a:pPr>
            <a:r>
              <a:rPr lang="pl-PL" sz="1900" b="1" kern="150" dirty="0" smtClean="0">
                <a:ea typeface="Droid Sans Fallback"/>
                <a:cs typeface="Calibri"/>
              </a:rPr>
              <a:t>Maksymalny poziom </a:t>
            </a:r>
            <a:r>
              <a:rPr lang="pl-PL" sz="1900" b="1" kern="150" dirty="0">
                <a:ea typeface="Droid Sans Fallback"/>
                <a:cs typeface="Calibri"/>
              </a:rPr>
              <a:t>dofinansowania UE </a:t>
            </a:r>
            <a:r>
              <a:rPr lang="pl-PL" sz="1900" kern="150" dirty="0">
                <a:ea typeface="Droid Sans Fallback"/>
                <a:cs typeface="Calibri"/>
              </a:rPr>
              <a:t>na poziomie projektu wynosi: </a:t>
            </a:r>
            <a:endParaRPr lang="pl-PL" sz="1900" kern="150" dirty="0">
              <a:solidFill>
                <a:srgbClr val="000000"/>
              </a:solidFill>
              <a:ea typeface="SimSun"/>
            </a:endParaRP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nieobjętego pomocą publiczną – maksymalnie 85% kosztów kwalifikowalnych;</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objętego pomocą publiczną – w wysokości wynikającej z reguł pomocy publicznej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objętego pomocą </a:t>
            </a:r>
            <a:r>
              <a:rPr lang="pl-PL" sz="1900" i="1" kern="150" dirty="0">
                <a:solidFill>
                  <a:srgbClr val="000000"/>
                </a:solidFill>
                <a:ea typeface="SimSun"/>
              </a:rPr>
              <a:t>de </a:t>
            </a:r>
            <a:r>
              <a:rPr lang="pl-PL" sz="1900" i="1" kern="150" dirty="0" err="1">
                <a:solidFill>
                  <a:srgbClr val="000000"/>
                </a:solidFill>
                <a:ea typeface="SimSun"/>
              </a:rPr>
              <a:t>minimis</a:t>
            </a:r>
            <a:r>
              <a:rPr lang="pl-PL" sz="1900" kern="150" dirty="0">
                <a:solidFill>
                  <a:srgbClr val="000000"/>
                </a:solidFill>
                <a:ea typeface="SimSun"/>
              </a:rPr>
              <a:t>, maksymalny poziom dofinansowania wyniesie 85% ale nie więcej niż równowartość 200 000 euro dla podmiotu na 3 lata podatkowe;</a:t>
            </a:r>
          </a:p>
          <a:p>
            <a:pPr lvl="0" algn="just" fontAlgn="auto">
              <a:spcBef>
                <a:spcPts val="300"/>
              </a:spcBef>
              <a:spcAft>
                <a:spcPts val="0"/>
              </a:spcAft>
              <a:buFont typeface="+mj-lt"/>
              <a:buAutoNum type="arabicPeriod"/>
              <a:tabLst>
                <a:tab pos="20955" algn="l"/>
              </a:tabLst>
            </a:pPr>
            <a:r>
              <a:rPr lang="pl-PL" sz="1900" kern="150" dirty="0">
                <a:solidFill>
                  <a:srgbClr val="000000"/>
                </a:solidFill>
                <a:ea typeface="SimSun"/>
              </a:rPr>
              <a:t> w przypadku projektu generującego dochód, dla którego dokonano wyliczenia luki finansowej – zgodnie z wyliczeniem,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częściowo objętego pomocą publiczną, w części nie objętej tą pomocą, jeśli dla tej części dokonano wyliczenia luki finansowej – zgodnie z wyliczeniem ale nie więcej niż 85%, dla części objętej pomocą publiczną – w wysokości wynikającej z reguł pomocy publicznej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dla projektu generującego dochód, w którym występuje pomoc publiczna nie wymieniona w art. 61 ust. 8 rozporządzenia ogólnego, wartość dofinansowania wyliczona za pomocą luki finansowej nie może przekroczyć poziomu wynikającego z zasad pomocy publicznej i nie więcej niż 85%.</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97</a:t>
            </a:fld>
            <a:endParaRPr lang="pl-PL" altLang="pl-PL"/>
          </a:p>
        </p:txBody>
      </p:sp>
    </p:spTree>
    <p:extLst>
      <p:ext uri="{BB962C8B-B14F-4D97-AF65-F5344CB8AC3E}">
        <p14:creationId xmlns="" xmlns:p14="http://schemas.microsoft.com/office/powerpoint/2010/main" val="50079441"/>
      </p:ext>
    </p:extLst>
  </p:cSld>
  <p:clrMapOvr>
    <a:masterClrMapping/>
  </p:clrMapOvr>
  <p:transition spd="med">
    <p:fad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88632"/>
          </a:xfrm>
        </p:spPr>
        <p:txBody>
          <a:bodyPr/>
          <a:lstStyle/>
          <a:p>
            <a:pPr marL="0" indent="0" algn="just">
              <a:spcBef>
                <a:spcPts val="1200"/>
              </a:spcBef>
              <a:spcAft>
                <a:spcPts val="1000"/>
              </a:spcAft>
              <a:buNone/>
            </a:pPr>
            <a:endParaRPr lang="pl-PL" sz="2000" kern="150" dirty="0" smtClean="0">
              <a:ea typeface="Droid Sans Fallback"/>
              <a:cs typeface="Calibri"/>
            </a:endParaRPr>
          </a:p>
          <a:p>
            <a:pPr marL="0" indent="0" algn="just">
              <a:spcBef>
                <a:spcPts val="1200"/>
              </a:spcBef>
              <a:spcAft>
                <a:spcPts val="1000"/>
              </a:spcAft>
              <a:buNone/>
            </a:pPr>
            <a:r>
              <a:rPr lang="pl-PL" sz="2000" kern="150" dirty="0" smtClean="0">
                <a:ea typeface="Droid Sans Fallback"/>
                <a:cs typeface="Calibri"/>
              </a:rPr>
              <a:t>W </a:t>
            </a:r>
            <a:r>
              <a:rPr lang="pl-PL" sz="2000" kern="150" dirty="0">
                <a:ea typeface="Droid Sans Fallback"/>
                <a:cs typeface="Calibri"/>
              </a:rPr>
              <a:t>przypadku projektów częściowo objętych pomocą publiczną powyższe zasady stosuje się do każdej z części, co oznacza, że poziom dofinansowania projektu określa się oddzielnie dla każdej części. W takim przypadku łączny poziom maksymalnego dofinansowania w projekcie może być wyższy niż wynikający z reguł pomocy publicznej (ale nie więcej niż 85</a:t>
            </a:r>
            <a:r>
              <a:rPr lang="pl-PL" sz="2000" kern="150" dirty="0" smtClean="0">
                <a:ea typeface="Droid Sans Fallback"/>
                <a:cs typeface="Calibri"/>
              </a:rPr>
              <a:t>%).</a:t>
            </a:r>
          </a:p>
          <a:p>
            <a:pPr marL="0" indent="0" algn="just">
              <a:spcBef>
                <a:spcPts val="1200"/>
              </a:spcBef>
              <a:spcAft>
                <a:spcPts val="1000"/>
              </a:spcAft>
              <a:buNone/>
            </a:pPr>
            <a:endParaRPr lang="pl-PL" sz="2000" kern="150" dirty="0" smtClean="0">
              <a:ea typeface="Droid Sans Fallback"/>
              <a:cs typeface="Calibri"/>
            </a:endParaRPr>
          </a:p>
          <a:p>
            <a:pPr marL="0" indent="0" algn="just">
              <a:buNone/>
            </a:pPr>
            <a:r>
              <a:rPr lang="pl-PL" sz="2000" dirty="0" smtClean="0">
                <a:ea typeface="SimSun"/>
              </a:rPr>
              <a:t>Na </a:t>
            </a:r>
            <a:r>
              <a:rPr lang="pl-PL" sz="2000" dirty="0">
                <a:ea typeface="SimSun"/>
              </a:rPr>
              <a:t>podstawie zapisów Kontraktu Terytorialnego, </a:t>
            </a:r>
            <a:r>
              <a:rPr lang="pl-PL" sz="2000" b="1" dirty="0">
                <a:ea typeface="SimSun"/>
              </a:rPr>
              <a:t>projekty rewitalizacyjne </a:t>
            </a:r>
            <a:r>
              <a:rPr lang="pl-PL" sz="2000" dirty="0">
                <a:ea typeface="SimSun"/>
              </a:rPr>
              <a:t>(ujęte </a:t>
            </a:r>
            <a:r>
              <a:rPr lang="pl-PL" sz="2000" dirty="0">
                <a:ea typeface="SimSun"/>
                <a:cs typeface="Tahoma"/>
              </a:rPr>
              <a:t>na dzień składania wniosku o dofinansowanie</a:t>
            </a:r>
            <a:r>
              <a:rPr lang="pl-PL" sz="2000" dirty="0">
                <a:ea typeface="SimSun"/>
              </a:rPr>
              <a:t> </a:t>
            </a:r>
            <a:r>
              <a:rPr lang="pl-PL" sz="2000" dirty="0">
                <a:ea typeface="SimSun"/>
                <a:cs typeface="Tahoma"/>
              </a:rPr>
              <a:t>w obowiązującym programie rewitalizacji znajdującym się w prowadzonym przez IZ RPO WD wykazie pozytywnie zweryfikowanych programów rewitalizacji</a:t>
            </a:r>
            <a:r>
              <a:rPr lang="pl-PL" sz="2000" dirty="0">
                <a:ea typeface="SimSun"/>
              </a:rPr>
              <a:t>) </a:t>
            </a:r>
            <a:r>
              <a:rPr lang="pl-PL" sz="2000" b="1" dirty="0">
                <a:ea typeface="SimSun"/>
              </a:rPr>
              <a:t>mogą otrzymać dodatkowy wkład z Budżetu Państwa</a:t>
            </a:r>
            <a:r>
              <a:rPr lang="pl-PL" sz="2000" dirty="0">
                <a:ea typeface="SimSun"/>
              </a:rPr>
              <a:t> tytułem uzupełnienia wkładu krajowego, za wyjątkiem projektów objętych regułami pomocy publicznej lub projektów generujących dochód w rozumieniu art. 61 rozporządzenia nr 1303/2013. Decyzja o wkładzie z Budżetu Państwa zostanie podjęta na etapie rozstrzygnięcia konkursu.</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98</a:t>
            </a:fld>
            <a:endParaRPr lang="pl-PL" altLang="pl-PL"/>
          </a:p>
        </p:txBody>
      </p:sp>
    </p:spTree>
    <p:extLst>
      <p:ext uri="{BB962C8B-B14F-4D97-AF65-F5344CB8AC3E}">
        <p14:creationId xmlns="" xmlns:p14="http://schemas.microsoft.com/office/powerpoint/2010/main" val="3233623252"/>
      </p:ext>
    </p:extLst>
  </p:cSld>
  <p:clrMapOvr>
    <a:masterClrMapping/>
  </p:clrMapOvr>
  <p:transition spd="med">
    <p:fad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Bef>
                <a:spcPts val="600"/>
              </a:spcBef>
              <a:spcAft>
                <a:spcPts val="600"/>
              </a:spcAft>
              <a:buNone/>
            </a:pPr>
            <a:endParaRPr lang="pl-PL" sz="2000" b="1" kern="150" dirty="0" smtClean="0">
              <a:solidFill>
                <a:srgbClr val="000000"/>
              </a:solidFill>
              <a:ea typeface="SimSun"/>
            </a:endParaRPr>
          </a:p>
          <a:p>
            <a:pPr marL="0" indent="0" algn="just">
              <a:spcBef>
                <a:spcPts val="600"/>
              </a:spcBef>
              <a:spcAft>
                <a:spcPts val="600"/>
              </a:spcAft>
              <a:buNone/>
            </a:pPr>
            <a:r>
              <a:rPr lang="pl-PL" sz="2000" b="1" kern="150" dirty="0" smtClean="0">
                <a:solidFill>
                  <a:srgbClr val="000000"/>
                </a:solidFill>
                <a:ea typeface="SimSun"/>
              </a:rPr>
              <a:t>Minimalny </a:t>
            </a:r>
            <a:r>
              <a:rPr lang="pl-PL" sz="2000" b="1" kern="150" dirty="0">
                <a:solidFill>
                  <a:srgbClr val="000000"/>
                </a:solidFill>
                <a:ea typeface="SimSun"/>
              </a:rPr>
              <a:t>wkład własny Beneficjenta na poziomie projektu wynosi 15% </a:t>
            </a:r>
            <a:r>
              <a:rPr lang="pl-PL" sz="2000" kern="150" dirty="0">
                <a:solidFill>
                  <a:srgbClr val="000000"/>
                </a:solidFill>
                <a:ea typeface="SimSun"/>
              </a:rPr>
              <a:t>– przypadku projektów </a:t>
            </a:r>
            <a:r>
              <a:rPr lang="pl-PL" sz="2000" b="1" kern="150" dirty="0">
                <a:solidFill>
                  <a:srgbClr val="000000"/>
                </a:solidFill>
                <a:ea typeface="SimSun"/>
              </a:rPr>
              <a:t>nieobjętych pomocą publiczną albo objętych pomocą </a:t>
            </a:r>
            <a:r>
              <a:rPr lang="pl-PL" sz="2000" b="1" i="1" kern="150" dirty="0">
                <a:solidFill>
                  <a:srgbClr val="000000"/>
                </a:solidFill>
                <a:ea typeface="SimSun"/>
              </a:rPr>
              <a:t>de </a:t>
            </a:r>
            <a:r>
              <a:rPr lang="pl-PL" sz="2000" b="1" i="1" kern="150" dirty="0" err="1">
                <a:solidFill>
                  <a:srgbClr val="000000"/>
                </a:solidFill>
                <a:ea typeface="SimSun"/>
              </a:rPr>
              <a:t>minimis</a:t>
            </a:r>
            <a:r>
              <a:rPr lang="pl-PL" sz="2000" kern="150" dirty="0">
                <a:solidFill>
                  <a:srgbClr val="000000"/>
                </a:solidFill>
                <a:ea typeface="SimSun"/>
              </a:rPr>
              <a:t>.</a:t>
            </a:r>
          </a:p>
          <a:p>
            <a:pPr marL="0" indent="0">
              <a:buNone/>
            </a:pPr>
            <a:endParaRPr lang="pl-PL" sz="2000" dirty="0" smtClean="0">
              <a:ea typeface="SimSun"/>
              <a:cs typeface="Tahoma"/>
            </a:endParaRPr>
          </a:p>
          <a:p>
            <a:pPr marL="0" indent="0" algn="just">
              <a:buNone/>
            </a:pPr>
            <a:r>
              <a:rPr lang="pl-PL" sz="2000" b="1" dirty="0" smtClean="0">
                <a:ea typeface="SimSun"/>
                <a:cs typeface="Tahoma"/>
              </a:rPr>
              <a:t>W </a:t>
            </a:r>
            <a:r>
              <a:rPr lang="pl-PL" sz="2000" b="1" dirty="0">
                <a:ea typeface="SimSun"/>
                <a:cs typeface="Tahoma"/>
              </a:rPr>
              <a:t>przypadku projektów objętych pomocą publiczną: zgodnie z właściwymi przepisami prawa unijnego i krajowego </a:t>
            </a:r>
            <a:r>
              <a:rPr lang="pl-PL" sz="2000" dirty="0">
                <a:ea typeface="SimSun"/>
                <a:cs typeface="Tahoma"/>
              </a:rPr>
              <a:t>dotyczącego zasad udzielania tej pomocy, obowiązującymi w momencie udzielania wsparcia.</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99</a:t>
            </a:fld>
            <a:endParaRPr lang="pl-PL" altLang="pl-PL"/>
          </a:p>
        </p:txBody>
      </p:sp>
    </p:spTree>
    <p:extLst>
      <p:ext uri="{BB962C8B-B14F-4D97-AF65-F5344CB8AC3E}">
        <p14:creationId xmlns="" xmlns:p14="http://schemas.microsoft.com/office/powerpoint/2010/main" val="704498509"/>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11282</TotalTime>
  <Words>8056</Words>
  <Application>Microsoft Office PowerPoint</Application>
  <PresentationFormat>Pokaz na ekranie (4:3)</PresentationFormat>
  <Paragraphs>1133</Paragraphs>
  <Slides>116</Slides>
  <Notes>58</Notes>
  <HiddenSlides>0</HiddenSlides>
  <MMClips>0</MMClips>
  <ScaleCrop>false</ScaleCrop>
  <HeadingPairs>
    <vt:vector size="4" baseType="variant">
      <vt:variant>
        <vt:lpstr>Motyw</vt:lpstr>
      </vt:variant>
      <vt:variant>
        <vt:i4>2</vt:i4>
      </vt:variant>
      <vt:variant>
        <vt:lpstr>Tytuły slajdów</vt:lpstr>
      </vt:variant>
      <vt:variant>
        <vt:i4>116</vt:i4>
      </vt:variant>
    </vt:vector>
  </HeadingPairs>
  <TitlesOfParts>
    <vt:vector size="118" baseType="lpstr">
      <vt:lpstr>plik</vt:lpstr>
      <vt:lpstr>Motyw pakietu Office</vt:lpstr>
      <vt:lpstr>Podstawowe założenia konkursu ogłoszonego dla   Poddziałania 6.1.1 Inwestycje w infrastrukturę społeczną – konkursy horyzontalne – nabór na OSI Nr naboru RPDS.06.01.01-IZ.00-02-166/16 Poddziałania 6.1.2 Inwestycje w infrastrukturę społeczną – ZIT WrOF Nr naboru RPDS.06.01.02-IZ.00-02-167/16 Poddziałania 6.1.3 Inwestycje w infrastrukturę społeczną – ZIT AJ Nr naboru RPDS.06.01.03-IZ.00-02-168/16 </vt:lpstr>
      <vt:lpstr>Slajd 2</vt:lpstr>
      <vt:lpstr>Slajd 3</vt:lpstr>
      <vt:lpstr>Slajd 4</vt:lpstr>
      <vt:lpstr>Slajd 5</vt:lpstr>
      <vt:lpstr>Slajd 6</vt:lpstr>
      <vt:lpstr>Slajd 7</vt:lpstr>
      <vt:lpstr>Slajd 8</vt:lpstr>
      <vt:lpstr>Slajd 9</vt:lpstr>
      <vt:lpstr>Slajd 10</vt:lpstr>
      <vt:lpstr>Slajd 11</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Slajd 20</vt:lpstr>
      <vt:lpstr>Wsparcia udzielane w ramach  EFRR</vt:lpstr>
      <vt:lpstr>Infrastruktura społeczna  w ramach Działania 6.1 A</vt:lpstr>
      <vt:lpstr>Ośrodki wsparcia</vt:lpstr>
      <vt:lpstr>Ośrodki wsparcia</vt:lpstr>
      <vt:lpstr>Infrastruktura społeczna  w ramach Działania 6.1 A</vt:lpstr>
      <vt:lpstr>Rodzinne domy pomocy</vt:lpstr>
      <vt:lpstr>Infrastruktura społeczna  w ramach Działania 6.1 A</vt:lpstr>
      <vt:lpstr>Noclegownie Domy dla bezdomnych</vt:lpstr>
      <vt:lpstr>Noclegownie Domy dla bezdomnych</vt:lpstr>
      <vt:lpstr>Infrastruktura społeczna  w ramach Działania 6.1 A</vt:lpstr>
      <vt:lpstr>Centra Integracji Społecznej (CIS)</vt:lpstr>
      <vt:lpstr>Centra Integracji Społecznej (CIS)</vt:lpstr>
      <vt:lpstr>Centra Integracji Społecznej (CIS)</vt:lpstr>
      <vt:lpstr>Centra Integracji Społecznej (CIS)</vt:lpstr>
      <vt:lpstr>Kluby Integracji Społecznej (KIS)</vt:lpstr>
      <vt:lpstr>Kluby Integracji Społecznej (KIS)</vt:lpstr>
      <vt:lpstr>Centra Integracji Społecznej (KIS) Kluby Integracji Społecznej (KIS)</vt:lpstr>
      <vt:lpstr>Zakłady Aktywności Zawodowej (ZAZ)</vt:lpstr>
      <vt:lpstr>Zakłady Aktywności Zawodowej (ZAZ)</vt:lpstr>
      <vt:lpstr>Zakłady Aktywności Zawodowej (ZAZ)</vt:lpstr>
      <vt:lpstr>Zakłady Aktywności Zawodowej (ZAZ)</vt:lpstr>
      <vt:lpstr>Warsztaty Terapii Zajęciowej (WTZ)</vt:lpstr>
      <vt:lpstr>Warsztaty Terapii Zajęciowej (WTZ)</vt:lpstr>
      <vt:lpstr>Warsztaty Terapii Zajęciowej (WTZ)</vt:lpstr>
      <vt:lpstr>Warsztaty Terapii Zajęciowej (WTZ)</vt:lpstr>
      <vt:lpstr>Infrastruktura społeczna  w ramach Działania 6.1 A </vt:lpstr>
      <vt:lpstr>Placówki wsparcia dziennego</vt:lpstr>
      <vt:lpstr>Placówki wsparcia dziennego</vt:lpstr>
      <vt:lpstr>Placówki wsparcia dziennego</vt:lpstr>
      <vt:lpstr>Placówki wsparcia dziennego</vt:lpstr>
      <vt:lpstr>Placówki wsparcia dziennego</vt:lpstr>
      <vt:lpstr>Infrastruktura społeczna  w ramach Działania 6.1 A </vt:lpstr>
      <vt:lpstr>Piecza zastępcza</vt:lpstr>
      <vt:lpstr>Piecza zastępcza</vt:lpstr>
      <vt:lpstr>Placówki związane ze wsparciem pieczy zastępczej</vt:lpstr>
      <vt:lpstr>Placówki związane ze wsparciem rodzinnej pieczy zastępczej</vt:lpstr>
      <vt:lpstr>Placówki związane ze wsparciem rodzinnej pieczy zastępczej</vt:lpstr>
      <vt:lpstr>Placówki związane ze wsparciem rodzinnej pieczy zastępczej</vt:lpstr>
      <vt:lpstr>Placówki związane ze wsparciem pieczy zastępczej</vt:lpstr>
      <vt:lpstr>Placówki związane ze wsparciem instytucjonalnej pieczy zastępczej</vt:lpstr>
      <vt:lpstr>Placówka opiekuńczo-wychowawcza</vt:lpstr>
      <vt:lpstr>Placówka opiekuńczo-wychowawcza</vt:lpstr>
      <vt:lpstr>Placówka opiekuńczo-wychowawcza</vt:lpstr>
      <vt:lpstr>Placówka opiekuńczo-wychowawcza</vt:lpstr>
      <vt:lpstr>Regionalna placówka opiekuńczo-terapeutyczna</vt:lpstr>
      <vt:lpstr>Interwencyjny ośrodek preadopcyjny</vt:lpstr>
      <vt:lpstr>Regionalne placówki opiekuńczo-terapeutyczne oraz interwencyjne ośrodki preadopcyjne</vt:lpstr>
      <vt:lpstr>Infrastruktura społeczna  w ramach Działania 6.1 B</vt:lpstr>
      <vt:lpstr>Domy pomocy społecznej</vt:lpstr>
      <vt:lpstr>Domy pomocy społecznej</vt:lpstr>
      <vt:lpstr>Domy pomocy społecznej</vt:lpstr>
      <vt:lpstr>Domy pomocy społecznej</vt:lpstr>
      <vt:lpstr>Infrastruktura społeczna  w ramach Działania 6.1 B</vt:lpstr>
      <vt:lpstr>Placówki zapewniające całodobową opiekę osobom niepełnosprawnym, przewlekle chorym lub osobom w podeszłym wieku</vt:lpstr>
      <vt:lpstr>Placówki zapewniające całodobową opiekę osobom niepełnosprawnym, przewlekle chorym lub osobom w podeszłym wieku</vt:lpstr>
      <vt:lpstr>Placówki zapewniające całodobową opiekę osobom niepełnosprawnym, przewlekle chorym lub osobom w podeszłym wieku</vt:lpstr>
      <vt:lpstr>Slajd 77</vt:lpstr>
      <vt:lpstr>Slajd 78</vt:lpstr>
      <vt:lpstr>Osoby lub rodziny zagrożone ubóstwem lub wykluczeniem społecznym</vt:lpstr>
      <vt:lpstr>Osoby lub rodziny zagrożone ubóstwem lub wykluczeniem społecznym</vt:lpstr>
      <vt:lpstr>Osoby lub rodziny zagrożone ubóstwem lub wykluczeniem społecznym</vt:lpstr>
      <vt:lpstr>Integracja społeczna Aktywizacja społeczno-zawodowa</vt:lpstr>
      <vt:lpstr>Integracja społeczna Aktywizacja społeczno-zawodowa</vt:lpstr>
      <vt:lpstr>Koncepcja funkcjonowania placówki</vt:lpstr>
      <vt:lpstr>Slajd 85</vt:lpstr>
      <vt:lpstr>Ustawa z dnia 7 lipca 1994 r. – Prawo budowlane (tekst jedn.: Dz. U. z 2016 r. poz. 290 z późn. zm.)*:</vt:lpstr>
      <vt:lpstr>Budowa nowych obiektów</vt:lpstr>
      <vt:lpstr>Slajd 88</vt:lpstr>
      <vt:lpstr>Slajd 89</vt:lpstr>
      <vt:lpstr>Slajd 90</vt:lpstr>
      <vt:lpstr>Slajd 91</vt:lpstr>
      <vt:lpstr>Slajd 92</vt:lpstr>
      <vt:lpstr>Slajd 93</vt:lpstr>
      <vt:lpstr>Slajd 94</vt:lpstr>
      <vt:lpstr>Slajd 95</vt:lpstr>
      <vt:lpstr>Slajd 96</vt:lpstr>
      <vt:lpstr>Slajd 97</vt:lpstr>
      <vt:lpstr>Slajd 98</vt:lpstr>
      <vt:lpstr>Slajd 99</vt:lpstr>
      <vt:lpstr>Typy Wnioskodawców</vt:lpstr>
      <vt:lpstr>Slajd 101</vt:lpstr>
      <vt:lpstr>Pomoc publiczna/pomoc de minimis</vt:lpstr>
      <vt:lpstr>Slajd 103</vt:lpstr>
      <vt:lpstr>Slajd 104</vt:lpstr>
      <vt:lpstr>Slajd 105</vt:lpstr>
      <vt:lpstr>Slajd 106</vt:lpstr>
      <vt:lpstr>Wskaźniki</vt:lpstr>
      <vt:lpstr>Slajd 108</vt:lpstr>
      <vt:lpstr>Załącznik nr 2 do Regulaminu Lista wskaźników</vt:lpstr>
      <vt:lpstr>Załącznik nr 2 do Regulaminu Lista wskaźników</vt:lpstr>
      <vt:lpstr>Załącznik nr 2 do Regulaminu Lista wskaźników</vt:lpstr>
      <vt:lpstr>Załącznik nr 2 do Regulaminu Lista wskaźników</vt:lpstr>
      <vt:lpstr>Załącznik nr 2 do Regulaminu Lista wskaźników</vt:lpstr>
      <vt:lpstr>Załącznik nr 2 do Regulaminu Lista wskaźników</vt:lpstr>
      <vt:lpstr>Termin, miejsce i forma składania wniosków o dofinansowanie</vt:lpstr>
      <vt:lpstr>Slajd 116</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ksiodmiak</cp:lastModifiedBy>
  <cp:revision>960</cp:revision>
  <cp:lastPrinted>2016-01-14T08:52:34Z</cp:lastPrinted>
  <dcterms:created xsi:type="dcterms:W3CDTF">2010-12-31T07:04:34Z</dcterms:created>
  <dcterms:modified xsi:type="dcterms:W3CDTF">2016-10-26T11:23:53Z</dcterms:modified>
</cp:coreProperties>
</file>