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handoutMasterIdLst>
    <p:handoutMasterId r:id="rId26"/>
  </p:handoutMasterIdLst>
  <p:sldIdLst>
    <p:sldId id="256" r:id="rId2"/>
    <p:sldId id="327" r:id="rId3"/>
    <p:sldId id="405" r:id="rId4"/>
    <p:sldId id="351" r:id="rId5"/>
    <p:sldId id="409" r:id="rId6"/>
    <p:sldId id="408" r:id="rId7"/>
    <p:sldId id="390" r:id="rId8"/>
    <p:sldId id="412" r:id="rId9"/>
    <p:sldId id="410" r:id="rId10"/>
    <p:sldId id="364" r:id="rId11"/>
    <p:sldId id="386" r:id="rId12"/>
    <p:sldId id="388" r:id="rId13"/>
    <p:sldId id="411" r:id="rId14"/>
    <p:sldId id="413" r:id="rId15"/>
    <p:sldId id="384" r:id="rId16"/>
    <p:sldId id="385" r:id="rId17"/>
    <p:sldId id="391" r:id="rId18"/>
    <p:sldId id="407" r:id="rId19"/>
    <p:sldId id="406" r:id="rId20"/>
    <p:sldId id="352" r:id="rId21"/>
    <p:sldId id="403" r:id="rId22"/>
    <p:sldId id="394" r:id="rId23"/>
    <p:sldId id="346" r:id="rId24"/>
  </p:sldIdLst>
  <p:sldSz cx="9144000" cy="6858000" type="screen4x3"/>
  <p:notesSz cx="6743700" cy="98758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Styl z motywem 1 — Ak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618" autoAdjust="0"/>
  </p:normalViewPr>
  <p:slideViewPr>
    <p:cSldViewPr>
      <p:cViewPr varScale="1">
        <p:scale>
          <a:sx n="94" d="100"/>
          <a:sy n="94" d="100"/>
        </p:scale>
        <p:origin x="-148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376"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sz="quarter" idx="1"/>
          </p:nvPr>
        </p:nvSpPr>
        <p:spPr>
          <a:xfrm>
            <a:off x="3819870" y="0"/>
            <a:ext cx="2922270" cy="493792"/>
          </a:xfrm>
          <a:prstGeom prst="rect">
            <a:avLst/>
          </a:prstGeom>
        </p:spPr>
        <p:txBody>
          <a:bodyPr vert="horz" lIns="92517" tIns="46258" rIns="92517" bIns="46258" rtlCol="0"/>
          <a:lstStyle>
            <a:lvl1pPr algn="r">
              <a:defRPr sz="1200"/>
            </a:lvl1pPr>
          </a:lstStyle>
          <a:p>
            <a:fld id="{F2948DED-EA8F-4038-A4C3-EF0874D876A6}" type="datetimeFigureOut">
              <a:rPr lang="pl-PL" smtClean="0"/>
              <a:pPr/>
              <a:t>2016-10-11</a:t>
            </a:fld>
            <a:endParaRPr lang="pl-PL"/>
          </a:p>
        </p:txBody>
      </p:sp>
      <p:sp>
        <p:nvSpPr>
          <p:cNvPr id="4" name="Symbol zastępczy stopki 3"/>
          <p:cNvSpPr>
            <a:spLocks noGrp="1"/>
          </p:cNvSpPr>
          <p:nvPr>
            <p:ph type="ftr" sz="quarter" idx="2"/>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5" name="Symbol zastępczy numeru slajdu 4"/>
          <p:cNvSpPr>
            <a:spLocks noGrp="1"/>
          </p:cNvSpPr>
          <p:nvPr>
            <p:ph type="sldNum" sz="quarter" idx="3"/>
          </p:nvPr>
        </p:nvSpPr>
        <p:spPr>
          <a:xfrm>
            <a:off x="3819870" y="9380332"/>
            <a:ext cx="2922270" cy="493792"/>
          </a:xfrm>
          <a:prstGeom prst="rect">
            <a:avLst/>
          </a:prstGeom>
        </p:spPr>
        <p:txBody>
          <a:bodyPr vert="horz" lIns="92517" tIns="46258" rIns="92517" bIns="46258" rtlCol="0" anchor="b"/>
          <a:lstStyle>
            <a:lvl1pPr algn="r">
              <a:defRPr sz="1200"/>
            </a:lvl1pPr>
          </a:lstStyle>
          <a:p>
            <a:fld id="{B1B4B30F-E074-42AA-8380-99F2D7D0C815}" type="slidenum">
              <a:rPr lang="pl-PL" smtClean="0"/>
              <a:pPr/>
              <a:t>‹#›</a:t>
            </a:fld>
            <a:endParaRPr lang="pl-PL"/>
          </a:p>
        </p:txBody>
      </p:sp>
    </p:spTree>
    <p:extLst>
      <p:ext uri="{BB962C8B-B14F-4D97-AF65-F5344CB8AC3E}">
        <p14:creationId xmlns:p14="http://schemas.microsoft.com/office/powerpoint/2010/main" val="26998606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1" y="0"/>
            <a:ext cx="2922270" cy="493792"/>
          </a:xfrm>
          <a:prstGeom prst="rect">
            <a:avLst/>
          </a:prstGeom>
        </p:spPr>
        <p:txBody>
          <a:bodyPr vert="horz" lIns="92517" tIns="46258" rIns="92517" bIns="46258" rtlCol="0"/>
          <a:lstStyle>
            <a:lvl1pPr algn="l">
              <a:defRPr sz="1200"/>
            </a:lvl1pPr>
          </a:lstStyle>
          <a:p>
            <a:endParaRPr lang="pl-PL"/>
          </a:p>
        </p:txBody>
      </p:sp>
      <p:sp>
        <p:nvSpPr>
          <p:cNvPr id="3" name="Symbol zastępczy daty 2"/>
          <p:cNvSpPr>
            <a:spLocks noGrp="1"/>
          </p:cNvSpPr>
          <p:nvPr>
            <p:ph type="dt" idx="1"/>
          </p:nvPr>
        </p:nvSpPr>
        <p:spPr>
          <a:xfrm>
            <a:off x="3819870" y="0"/>
            <a:ext cx="2922270" cy="493792"/>
          </a:xfrm>
          <a:prstGeom prst="rect">
            <a:avLst/>
          </a:prstGeom>
        </p:spPr>
        <p:txBody>
          <a:bodyPr vert="horz" lIns="92517" tIns="46258" rIns="92517" bIns="46258" rtlCol="0"/>
          <a:lstStyle>
            <a:lvl1pPr algn="r">
              <a:defRPr sz="1200"/>
            </a:lvl1pPr>
          </a:lstStyle>
          <a:p>
            <a:fld id="{833D904E-9FCC-49CB-B1B3-C2DA9972DEBA}" type="datetimeFigureOut">
              <a:rPr lang="pl-PL" smtClean="0"/>
              <a:pPr/>
              <a:t>2016-10-11</a:t>
            </a:fld>
            <a:endParaRPr lang="pl-PL"/>
          </a:p>
        </p:txBody>
      </p:sp>
      <p:sp>
        <p:nvSpPr>
          <p:cNvPr id="4" name="Symbol zastępczy obrazu slajdu 3"/>
          <p:cNvSpPr>
            <a:spLocks noGrp="1" noRot="1" noChangeAspect="1"/>
          </p:cNvSpPr>
          <p:nvPr>
            <p:ph type="sldImg" idx="2"/>
          </p:nvPr>
        </p:nvSpPr>
        <p:spPr>
          <a:xfrm>
            <a:off x="903288" y="741363"/>
            <a:ext cx="4937125" cy="3703637"/>
          </a:xfrm>
          <a:prstGeom prst="rect">
            <a:avLst/>
          </a:prstGeom>
          <a:noFill/>
          <a:ln w="12700">
            <a:solidFill>
              <a:prstClr val="black"/>
            </a:solidFill>
          </a:ln>
        </p:spPr>
        <p:txBody>
          <a:bodyPr vert="horz" lIns="92517" tIns="46258" rIns="92517" bIns="46258" rtlCol="0" anchor="ctr"/>
          <a:lstStyle/>
          <a:p>
            <a:endParaRPr lang="pl-PL"/>
          </a:p>
        </p:txBody>
      </p:sp>
      <p:sp>
        <p:nvSpPr>
          <p:cNvPr id="5" name="Symbol zastępczy notatek 4"/>
          <p:cNvSpPr>
            <a:spLocks noGrp="1"/>
          </p:cNvSpPr>
          <p:nvPr>
            <p:ph type="body" sz="quarter" idx="3"/>
          </p:nvPr>
        </p:nvSpPr>
        <p:spPr>
          <a:xfrm>
            <a:off x="674370" y="4691023"/>
            <a:ext cx="5394960" cy="4444127"/>
          </a:xfrm>
          <a:prstGeom prst="rect">
            <a:avLst/>
          </a:prstGeom>
        </p:spPr>
        <p:txBody>
          <a:bodyPr vert="horz" lIns="92517" tIns="46258" rIns="92517" bIns="46258"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1" y="9380332"/>
            <a:ext cx="2922270" cy="493792"/>
          </a:xfrm>
          <a:prstGeom prst="rect">
            <a:avLst/>
          </a:prstGeom>
        </p:spPr>
        <p:txBody>
          <a:bodyPr vert="horz" lIns="92517" tIns="46258" rIns="92517" bIns="46258"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19870" y="9380332"/>
            <a:ext cx="2922270" cy="493792"/>
          </a:xfrm>
          <a:prstGeom prst="rect">
            <a:avLst/>
          </a:prstGeom>
        </p:spPr>
        <p:txBody>
          <a:bodyPr vert="horz" lIns="92517" tIns="46258" rIns="92517" bIns="46258" rtlCol="0" anchor="b"/>
          <a:lstStyle>
            <a:lvl1pPr algn="r">
              <a:defRPr sz="1200"/>
            </a:lvl1pPr>
          </a:lstStyle>
          <a:p>
            <a:fld id="{D79A9A17-5E72-477D-9645-845E0186F4EE}" type="slidenum">
              <a:rPr lang="pl-PL" smtClean="0"/>
              <a:pPr/>
              <a:t>‹#›</a:t>
            </a:fld>
            <a:endParaRPr lang="pl-PL"/>
          </a:p>
        </p:txBody>
      </p:sp>
    </p:spTree>
    <p:extLst>
      <p:ext uri="{BB962C8B-B14F-4D97-AF65-F5344CB8AC3E}">
        <p14:creationId xmlns:p14="http://schemas.microsoft.com/office/powerpoint/2010/main" val="2902226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a:t>
            </a:fld>
            <a:endParaRPr lang="pl-P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a:p>
            <a:pPr>
              <a:buFont typeface="Times New Roman" pitchFamily="18" charset="0"/>
              <a:buNone/>
              <a:defRPr/>
            </a:pPr>
            <a:r>
              <a:rPr lang="pl-PL" sz="1400" dirty="0" smtClean="0"/>
              <a:t>Może to być</a:t>
            </a:r>
            <a:r>
              <a:rPr lang="pl-PL" sz="1400" baseline="0" dirty="0" smtClean="0"/>
              <a:t> każde przedsięwzięcie, które wpływa na cele N2000.</a:t>
            </a:r>
            <a:endParaRPr lang="pl-PL" sz="1400" dirty="0" smtClean="0"/>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10</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11</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12</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ymbol zastępczy obrazu slajdu 1"/>
          <p:cNvSpPr>
            <a:spLocks noGrp="1" noRot="1" noChangeAspect="1" noTextEdit="1"/>
          </p:cNvSpPr>
          <p:nvPr>
            <p:ph type="sldImg"/>
          </p:nvPr>
        </p:nvSpPr>
        <p:spPr>
          <a:ln/>
        </p:spPr>
      </p:sp>
      <p:sp>
        <p:nvSpPr>
          <p:cNvPr id="197635" name="Symbol zastępczy notatek 2"/>
          <p:cNvSpPr>
            <a:spLocks noGrp="1"/>
          </p:cNvSpPr>
          <p:nvPr>
            <p:ph type="body" idx="1"/>
          </p:nvPr>
        </p:nvSpPr>
        <p:spPr>
          <a:ln/>
        </p:spPr>
        <p:txBody>
          <a:bodyPr/>
          <a:lstStyle/>
          <a:p>
            <a:pPr>
              <a:buFont typeface="Times New Roman" pitchFamily="18" charset="0"/>
              <a:buNone/>
              <a:defRPr/>
            </a:pPr>
            <a:r>
              <a:rPr lang="pl-PL" sz="1400" dirty="0" smtClean="0"/>
              <a:t>Aneksy do Dyrektywy w sprawie oceny oddziaływania na środowisko: </a:t>
            </a:r>
          </a:p>
          <a:p>
            <a:pPr>
              <a:buFont typeface="Times New Roman" pitchFamily="18" charset="0"/>
              <a:buNone/>
              <a:defRPr/>
            </a:pPr>
            <a:r>
              <a:rPr lang="pl-PL" sz="1400" dirty="0" smtClean="0"/>
              <a:t>I aneks – przedsięwzięcia zawsze oddziaływująco negatywnie na środowisko  </a:t>
            </a:r>
          </a:p>
          <a:p>
            <a:pPr>
              <a:buFont typeface="Times New Roman" pitchFamily="18" charset="0"/>
              <a:buNone/>
              <a:defRPr/>
            </a:pPr>
            <a:r>
              <a:rPr lang="pl-PL" sz="1400" dirty="0" smtClean="0"/>
              <a:t>II aneks – przedsięwzięcia, które potencjalnie mogą negatywie oddziaływać na środowisko </a:t>
            </a:r>
          </a:p>
          <a:p>
            <a:pPr>
              <a:buFont typeface="Times New Roman" pitchFamily="18" charset="0"/>
              <a:buNone/>
              <a:defRPr/>
            </a:pPr>
            <a:r>
              <a:rPr lang="pl-PL" sz="1400" dirty="0" smtClean="0"/>
              <a:t>Oddziaływanie na NATURE 2000 nie oznacza, że projekt jest  położony  na obszarze NATUR 2000. Może być oddalony o kilkaset kilometrów. </a:t>
            </a:r>
          </a:p>
        </p:txBody>
      </p:sp>
      <p:sp>
        <p:nvSpPr>
          <p:cNvPr id="48132"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585BF990-5C1D-414F-BAB0-096A9957890A}"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13</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14</a:t>
            </a:fld>
            <a:endParaRPr lang="pl-PL"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16</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ymbol zastępczy obrazu slajdu 1"/>
          <p:cNvSpPr>
            <a:spLocks noGrp="1" noRot="1" noChangeAspect="1" noTextEdit="1"/>
          </p:cNvSpPr>
          <p:nvPr>
            <p:ph type="sldImg"/>
          </p:nvPr>
        </p:nvSpPr>
        <p:spPr>
          <a:ln/>
        </p:spPr>
      </p:sp>
      <p:sp>
        <p:nvSpPr>
          <p:cNvPr id="51203" name="Symbol zastępczy notatek 2"/>
          <p:cNvSpPr>
            <a:spLocks noGrp="1"/>
          </p:cNvSpPr>
          <p:nvPr>
            <p:ph type="body" idx="1"/>
          </p:nvPr>
        </p:nvSpPr>
        <p:spPr>
          <a:noFill/>
          <a:ln/>
        </p:spPr>
        <p:txBody>
          <a:bodyPr/>
          <a:lstStyle/>
          <a:p>
            <a:endParaRPr lang="pl-PL" smtClean="0">
              <a:latin typeface="Times New Roman" charset="0"/>
            </a:endParaRPr>
          </a:p>
        </p:txBody>
      </p:sp>
      <p:sp>
        <p:nvSpPr>
          <p:cNvPr id="51204" name="Symbol zastępczy numeru slajdu 3"/>
          <p:cNvSpPr>
            <a:spLocks noGrp="1"/>
          </p:cNvSpPr>
          <p:nvPr>
            <p:ph type="sldNum" sz="quarter"/>
          </p:nvPr>
        </p:nvSpPr>
        <p:spPr>
          <a:noFill/>
        </p:spPr>
        <p:txBody>
          <a:bodyPr/>
          <a:lstStyle/>
          <a:p>
            <a:pPr>
              <a:tabLst>
                <a:tab pos="751039" algn="l"/>
                <a:tab pos="1502078" algn="l"/>
                <a:tab pos="2254688" algn="l"/>
                <a:tab pos="3005728" algn="l"/>
              </a:tabLst>
            </a:pPr>
            <a:fld id="{99663FB3-45CA-4B5A-90A4-CAB1D3585132}" type="slidenum">
              <a:rPr lang="pl-PL" smtClean="0">
                <a:latin typeface="Times New Roman" charset="0"/>
                <a:ea typeface="SimSun" pitchFamily="2" charset="-122"/>
                <a:cs typeface="Lucida Sans Unicode" pitchFamily="34" charset="0"/>
              </a:rPr>
              <a:pPr>
                <a:tabLst>
                  <a:tab pos="751039" algn="l"/>
                  <a:tab pos="1502078" algn="l"/>
                  <a:tab pos="2254688" algn="l"/>
                  <a:tab pos="3005728" algn="l"/>
                </a:tabLst>
              </a:pPr>
              <a:t>17</a:t>
            </a:fld>
            <a:endParaRPr lang="pl-PL" dirty="0" smtClean="0">
              <a:latin typeface="Times New Roman" charset="0"/>
              <a:ea typeface="SimSun" pitchFamily="2" charset="-122"/>
              <a:cs typeface="Lucida Sans Unicode"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19</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20</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21</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smtClean="0"/>
              <a:t>Konsultacje z partnerami społeczno-gospodarczymi.</a:t>
            </a:r>
            <a:r>
              <a:rPr lang="pl-PL" baseline="0" dirty="0" smtClean="0"/>
              <a:t> Wskazanie przez partnerów tych projektów , które ich zdaniem są sprzeczne z polityką zrównoważonego rozwoju w zakresie środowiska. Ocena negatywna partnerów podlega zaopiniowaniu przez IZ</a:t>
            </a:r>
          </a:p>
          <a:p>
            <a:endParaRPr lang="pl-PL" baseline="0" dirty="0" smtClean="0"/>
          </a:p>
          <a:p>
            <a:r>
              <a:rPr lang="pl-PL" baseline="0" dirty="0" smtClean="0"/>
              <a:t>Dokonując strategicznego wyboru projektów ZW podejmuje decyzje o zgodności projektu z polityką ZR z uwzględnieniem opinii partnerów społeczno-gospodarczych i </a:t>
            </a:r>
            <a:r>
              <a:rPr lang="pl-PL" baseline="0" dirty="0" err="1" smtClean="0"/>
              <a:t>Menedzera</a:t>
            </a:r>
            <a:r>
              <a:rPr lang="pl-PL" baseline="0" dirty="0" smtClean="0"/>
              <a:t> ds. Środowiska.</a:t>
            </a:r>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22</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23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800" dirty="0" smtClean="0"/>
              <a:t>Weszły w życie nowe </a:t>
            </a:r>
            <a:r>
              <a:rPr lang="pl-PL" sz="800" u="sng" dirty="0" smtClean="0"/>
              <a:t>przepisy wykonawcze – rozporządzenie</a:t>
            </a:r>
            <a:r>
              <a:rPr lang="pl-PL" sz="800" dirty="0" smtClean="0"/>
              <a:t> z 9 listopada 2010r., które w pełni transponują Aneks II dyrektywy OOŚ.</a:t>
            </a:r>
            <a:br>
              <a:rPr lang="pl-PL" sz="800" dirty="0" smtClean="0"/>
            </a:br>
            <a:r>
              <a:rPr lang="pl-PL" sz="800" dirty="0" smtClean="0"/>
              <a:t>Procedura Oceny oddziaływania na środowisko przeprowadzana jest, gdy przedsięwzięcie może </a:t>
            </a:r>
            <a:r>
              <a:rPr lang="pl-PL" sz="800" b="1" dirty="0" smtClean="0"/>
              <a:t>zawsze znacząco</a:t>
            </a:r>
            <a:r>
              <a:rPr lang="pl-PL" sz="800" dirty="0" smtClean="0"/>
              <a:t> albo </a:t>
            </a:r>
            <a:r>
              <a:rPr lang="pl-PL" sz="800" b="1" dirty="0" smtClean="0"/>
              <a:t>potencjalnie znacząco</a:t>
            </a:r>
            <a:r>
              <a:rPr lang="pl-PL" sz="800" dirty="0" smtClean="0"/>
              <a:t> oddziaływać na środowisko. O tym, która inwestycja może zostać zakwalifikowana do jednej z powyższych kategorii decyduje rozporządzenie </a:t>
            </a:r>
            <a:r>
              <a:rPr lang="pl-PL" sz="800" i="1" dirty="0" smtClean="0"/>
              <a:t>Rady Ministrów z 9 listopada 2004 r.</a:t>
            </a:r>
            <a:endParaRPr lang="pl-PL" sz="800" dirty="0" smtClean="0"/>
          </a:p>
          <a:p>
            <a:endParaRPr lang="pl-PL" sz="800" b="1" dirty="0" smtClean="0"/>
          </a:p>
          <a:p>
            <a:r>
              <a:rPr lang="pl-PL" sz="800" b="1" dirty="0" smtClean="0"/>
              <a:t>Ustawa OOŚ</a:t>
            </a:r>
            <a:r>
              <a:rPr lang="pl-PL" sz="800" dirty="0" smtClean="0"/>
              <a:t> –</a:t>
            </a:r>
            <a:r>
              <a:rPr lang="pl-PL" sz="800" u="sng" dirty="0" smtClean="0"/>
              <a:t>implementuje</a:t>
            </a:r>
            <a:r>
              <a:rPr lang="pl-PL" sz="800" dirty="0" smtClean="0"/>
              <a:t> obowiązki wynikające z w/</a:t>
            </a:r>
            <a:r>
              <a:rPr lang="pl-PL" sz="800" dirty="0" err="1" smtClean="0"/>
              <a:t>w</a:t>
            </a:r>
            <a:r>
              <a:rPr lang="pl-PL" sz="800" dirty="0" smtClean="0"/>
              <a:t> dyrektyw.</a:t>
            </a:r>
          </a:p>
          <a:p>
            <a:endParaRPr lang="pl-PL" sz="800" dirty="0" smtClean="0"/>
          </a:p>
          <a:p>
            <a:r>
              <a:rPr lang="pl-PL" sz="800" b="1" dirty="0" smtClean="0"/>
              <a:t>Ocena oddziaływania na środowisko</a:t>
            </a:r>
            <a:r>
              <a:rPr lang="pl-PL" sz="800" dirty="0" smtClean="0"/>
              <a:t> jest jednym z podstawowych narzędzi </a:t>
            </a:r>
            <a:r>
              <a:rPr lang="pl-PL" sz="800" dirty="0" err="1" smtClean="0"/>
              <a:t>zarządzania</a:t>
            </a:r>
            <a:r>
              <a:rPr lang="pl-PL" sz="800" dirty="0" smtClean="0"/>
              <a:t> ochroną środowiska w procesach rozwoju, wpisującym się w zasadę zrównoważonego rozwoju. Procedura Oceny oddziaływania na środowisko ma dostarczyć podejmującemu decyzję organowi administracji publicznej informacji, czy ingerencja inwestycji w środowisko, została zaplanowana w sposób optymalny i czy korzyści wynikające z jej realizacji rekompensują straty w środowisku, jakie zwykle są niemożliwe do uniknięcia. Środowisko jest tu rozumiane nie tylko jako środowisko przyrodnicze, ale także jako środowisko społeczne.</a:t>
            </a:r>
          </a:p>
          <a:p>
            <a:endParaRPr lang="pl-PL" sz="800" dirty="0" smtClean="0"/>
          </a:p>
          <a:p>
            <a:r>
              <a:rPr lang="pl-PL" sz="800" b="1" dirty="0" smtClean="0"/>
              <a:t>Dyrektywa Rady nr 92/43/EWG:</a:t>
            </a:r>
            <a:r>
              <a:rPr lang="pl-PL" sz="800" dirty="0" smtClean="0"/>
              <a:t> </a:t>
            </a:r>
          </a:p>
          <a:p>
            <a:pPr>
              <a:buFontTx/>
              <a:buChar char="-"/>
            </a:pPr>
            <a:r>
              <a:rPr lang="pl-PL" sz="800" dirty="0" smtClean="0"/>
              <a:t>wspieranie zachowania różnorodności biologicznej</a:t>
            </a:r>
          </a:p>
          <a:p>
            <a:pPr>
              <a:buFontTx/>
              <a:buChar char="-"/>
            </a:pPr>
            <a:r>
              <a:rPr lang="pl-PL" sz="800" dirty="0" smtClean="0"/>
              <a:t> ochrona siedlisk przyrodniczych i siedlisk gatunku roślin i zwierząt, także o znaczeniu priorytetowym</a:t>
            </a:r>
          </a:p>
          <a:p>
            <a:pPr>
              <a:buFontTx/>
              <a:buChar char="-"/>
            </a:pPr>
            <a:endParaRPr lang="pl-PL" sz="800" dirty="0" smtClean="0"/>
          </a:p>
          <a:p>
            <a:r>
              <a:rPr lang="pl-PL" sz="800" dirty="0" smtClean="0"/>
              <a:t>Na każdym wyznaczonym obszarze wprowadzić konieczne środki przy uwzględnieniu realizowanych celów w dziedzinie ochrony.</a:t>
            </a:r>
          </a:p>
          <a:p>
            <a:endParaRPr lang="pl-PL" sz="800" dirty="0" smtClean="0"/>
          </a:p>
          <a:p>
            <a:r>
              <a:rPr lang="pl-PL" sz="800" dirty="0" smtClean="0"/>
              <a:t>Należy dokonać odpowiedniej oceny każdego przedsięwzięcia, planu lub programu </a:t>
            </a:r>
            <a:r>
              <a:rPr lang="pl-PL" sz="800" b="1" dirty="0" smtClean="0"/>
              <a:t>mogącego mieć istotny wpływ na cele w zakresie ochrony terenu</a:t>
            </a:r>
            <a:r>
              <a:rPr lang="pl-PL" sz="800" dirty="0" smtClean="0"/>
              <a:t>, który został wyznaczony lub też zostanie wyznaczony w przyszłości.</a:t>
            </a:r>
          </a:p>
          <a:p>
            <a:pPr>
              <a:buFontTx/>
              <a:buChar char="-"/>
            </a:pPr>
            <a:endParaRPr lang="pl-PL" dirty="0" smtClean="0"/>
          </a:p>
          <a:p>
            <a:endParaRPr lang="pl-PL"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3</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4</a:t>
            </a:fld>
            <a:endParaRPr lang="pl-P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5</a:t>
            </a:fld>
            <a:endParaRPr lang="pl-PL"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6</a:t>
            </a:fld>
            <a:endParaRPr lang="pl-PL"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000" u="sng"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7</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sz="1100" dirty="0" smtClean="0"/>
              <a:t>Podstawowym wymogiem/ zaleceniem związanym z realizacją projektów współfinansowanych ze środków UE jest przestrzeganie przez organy –prowadzące postępowanie OOŚ – w/</a:t>
            </a:r>
            <a:r>
              <a:rPr lang="pl-PL" sz="1100" dirty="0" err="1" smtClean="0"/>
              <a:t>w</a:t>
            </a:r>
            <a:r>
              <a:rPr lang="pl-PL" sz="1100" dirty="0" smtClean="0"/>
              <a:t> zasad.  W związku z finansowaniem przedsięwzięć ze środków pochodzących z budżetu Wspólnoty Europejskiej beneficjenci musza wskazać przeprowadzenie OOŚ.</a:t>
            </a:r>
          </a:p>
          <a:p>
            <a:r>
              <a:rPr lang="pl-PL" sz="1100" dirty="0" smtClean="0"/>
              <a:t>Zasada pierwszeństwa pr. </a:t>
            </a:r>
            <a:r>
              <a:rPr lang="pl-PL" sz="1100" dirty="0" err="1" smtClean="0"/>
              <a:t>wspól</a:t>
            </a:r>
            <a:r>
              <a:rPr lang="pl-PL" sz="1100" dirty="0" smtClean="0"/>
              <a:t>. obejmuje wszystkie wiążące źródła prawa wspólnotowego w tym dyrektywy. Zasada pierwszeństwa rozciąga się również na wszystkie przepisy prawa krajowego. </a:t>
            </a:r>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8</a:t>
            </a:fld>
            <a:endParaRPr lang="pl-PL"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sz="1100" dirty="0"/>
          </a:p>
        </p:txBody>
      </p:sp>
      <p:sp>
        <p:nvSpPr>
          <p:cNvPr id="4" name="Symbol zastępczy numeru slajdu 3"/>
          <p:cNvSpPr>
            <a:spLocks noGrp="1"/>
          </p:cNvSpPr>
          <p:nvPr>
            <p:ph type="sldNum" sz="quarter" idx="10"/>
          </p:nvPr>
        </p:nvSpPr>
        <p:spPr/>
        <p:txBody>
          <a:bodyPr/>
          <a:lstStyle/>
          <a:p>
            <a:fld id="{D79A9A17-5E72-477D-9645-845E0186F4EE}" type="slidenum">
              <a:rPr lang="pl-PL" smtClean="0"/>
              <a:pPr/>
              <a:t>9</a:t>
            </a:fld>
            <a:endParaRPr 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171B4A7-08E8-45D3-BC4C-721A1D32021F}" type="datetime1">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23766EC-5209-4306-8ED9-0EA39281F764}" type="datetime1">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1AF5D2CC-40C7-4392-B06A-5E57E3E18E18}" type="datetime1">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lvl2pPr>
              <a:buFont typeface="Arial" pitchFamily="34" charset="0"/>
              <a:buChar char="•"/>
              <a:defRPr/>
            </a:lvl2pPr>
          </a:lstStyle>
          <a:p>
            <a:pPr lvl="0"/>
            <a:r>
              <a:rPr lang="pl-PL" dirty="0" smtClean="0"/>
              <a:t>Kliknij, aby edytować style wzorca tekstu</a:t>
            </a:r>
          </a:p>
          <a:p>
            <a:pPr lvl="1"/>
            <a:r>
              <a:rPr lang="pl-PL" dirty="0" smtClean="0"/>
              <a:t>Drugi poziom</a:t>
            </a:r>
          </a:p>
          <a:p>
            <a:pPr lvl="2"/>
            <a:r>
              <a:rPr lang="pl-PL" dirty="0" smtClean="0"/>
              <a:t>Trzeci poziom</a:t>
            </a:r>
          </a:p>
          <a:p>
            <a:pPr lvl="3"/>
            <a:r>
              <a:rPr lang="pl-PL" dirty="0" smtClean="0"/>
              <a:t>Czwarty poziom</a:t>
            </a:r>
          </a:p>
          <a:p>
            <a:pPr lvl="4"/>
            <a:r>
              <a:rPr lang="pl-PL" dirty="0" smtClean="0"/>
              <a:t>Piąty poziom</a:t>
            </a:r>
            <a:endParaRPr lang="pl-PL" dirty="0"/>
          </a:p>
        </p:txBody>
      </p:sp>
      <p:sp>
        <p:nvSpPr>
          <p:cNvPr id="4" name="Symbol zastępczy daty 3"/>
          <p:cNvSpPr>
            <a:spLocks noGrp="1"/>
          </p:cNvSpPr>
          <p:nvPr>
            <p:ph type="dt" sz="half" idx="10"/>
          </p:nvPr>
        </p:nvSpPr>
        <p:spPr/>
        <p:txBody>
          <a:bodyPr/>
          <a:lstStyle/>
          <a:p>
            <a:fld id="{CFB9206A-3A81-4C98-B19C-DA3D2FE3CE5F}" type="datetime1">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55800A20-2612-4BF1-ABFE-6FA15DE8A4F9}" type="datetime1">
              <a:rPr lang="pl-PL" smtClean="0"/>
              <a:pPr/>
              <a:t>2016-10-11</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9355D2A8-C0F3-4D4A-9109-F62C4D6D1A4C}" type="datetime1">
              <a:rPr lang="pl-PL" smtClean="0"/>
              <a:pPr/>
              <a:t>2016-10-11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46571AD-F91D-4139-92E3-0E8425DA9646}" type="datetime1">
              <a:rPr lang="pl-PL" smtClean="0"/>
              <a:pPr/>
              <a:t>2016-10-11</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39BAAAC8-1FD2-4C28-979E-066316AE4779}" type="datetime1">
              <a:rPr lang="pl-PL" smtClean="0"/>
              <a:pPr/>
              <a:t>2016-10-11</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D77BF1FE-1172-4ED9-AE67-9A660CCF58DF}" type="datetime1">
              <a:rPr lang="pl-PL" smtClean="0"/>
              <a:pPr/>
              <a:t>2016-10-11</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97C51299-F47F-4023-B021-8B23BB4B5399}" type="datetime1">
              <a:rPr lang="pl-PL" smtClean="0"/>
              <a:pPr/>
              <a:t>2016-10-11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D4617D93-76E2-434C-A6D0-292D8BA0B7D3}" type="datetime1">
              <a:rPr lang="pl-PL" smtClean="0"/>
              <a:pPr/>
              <a:t>2016-10-11</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B8E93883-39B3-4905-839E-C1773884D137}"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8844B4-3E4A-409D-9A68-C10A0D2DD5B7}" type="datetime1">
              <a:rPr lang="pl-PL" smtClean="0"/>
              <a:pPr/>
              <a:t>2016-10-11</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E93883-39B3-4905-839E-C1773884D137}"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roclaw.rdos.gov.pl/images/obszary_natura_ds.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geoserwis.gdos.gov.pl/mapy/"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geoportal.kzgw.gov.p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Tytuł 17"/>
          <p:cNvSpPr>
            <a:spLocks noGrp="1"/>
          </p:cNvSpPr>
          <p:nvPr>
            <p:ph type="ctrTitle"/>
          </p:nvPr>
        </p:nvSpPr>
        <p:spPr>
          <a:xfrm>
            <a:off x="539552" y="620688"/>
            <a:ext cx="8134672" cy="4392488"/>
          </a:xfrm>
        </p:spPr>
        <p:txBody>
          <a:bodyPr>
            <a:noAutofit/>
          </a:bodyPr>
          <a:lstStyle/>
          <a:p>
            <a:r>
              <a:rPr lang="pl-PL" sz="3200" b="1" dirty="0" smtClean="0">
                <a:solidFill>
                  <a:schemeClr val="accent2">
                    <a:lumMod val="50000"/>
                  </a:schemeClr>
                </a:solidFill>
                <a:effectLst>
                  <a:outerShdw blurRad="38100" dist="38100" dir="2700000" algn="tl">
                    <a:srgbClr val="000000">
                      <a:alpha val="43137"/>
                    </a:srgbClr>
                  </a:outerShdw>
                </a:effectLst>
              </a:rPr>
              <a:t>Wybrane zagadnienia w zakresie polityki ochrony środowiska</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3200" b="1" dirty="0" smtClean="0">
                <a:solidFill>
                  <a:schemeClr val="accent2">
                    <a:lumMod val="50000"/>
                  </a:schemeClr>
                </a:solidFill>
                <a:effectLst>
                  <a:outerShdw blurRad="38100" dist="38100" dir="2700000" algn="tl">
                    <a:srgbClr val="000000">
                      <a:alpha val="43137"/>
                    </a:srgbClr>
                  </a:outerShdw>
                </a:effectLst>
              </a:rPr>
              <a:t/>
            </a:r>
            <a:br>
              <a:rPr lang="pl-PL" sz="32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w ramach</a:t>
            </a:r>
            <a:br>
              <a:rPr lang="pl-PL" sz="2400" b="1" dirty="0" smtClean="0">
                <a:solidFill>
                  <a:schemeClr val="accent2">
                    <a:lumMod val="50000"/>
                  </a:schemeClr>
                </a:solidFill>
                <a:effectLst>
                  <a:outerShdw blurRad="38100" dist="38100" dir="2700000" algn="tl">
                    <a:srgbClr val="000000">
                      <a:alpha val="43137"/>
                    </a:srgbClr>
                  </a:outerShdw>
                </a:effectLst>
              </a:rPr>
            </a:br>
            <a:r>
              <a:rPr lang="pl-PL" sz="2400" b="1" dirty="0" smtClean="0">
                <a:solidFill>
                  <a:schemeClr val="accent2">
                    <a:lumMod val="50000"/>
                  </a:schemeClr>
                </a:solidFill>
                <a:effectLst>
                  <a:outerShdw blurRad="38100" dist="38100" dir="2700000" algn="tl">
                    <a:srgbClr val="000000">
                      <a:alpha val="43137"/>
                    </a:srgbClr>
                  </a:outerShdw>
                </a:effectLst>
              </a:rPr>
              <a:t>Regionalnego Programu Operacyjnego Województwa Dolnośląskiego  2014-2020</a:t>
            </a:r>
            <a:endParaRPr lang="pl-PL" sz="3600" b="1" dirty="0">
              <a:solidFill>
                <a:schemeClr val="accent2">
                  <a:lumMod val="50000"/>
                </a:schemeClr>
              </a:solidFill>
              <a:effectLst>
                <a:outerShdw blurRad="38100" dist="38100" dir="2700000" algn="tl">
                  <a:srgbClr val="000000">
                    <a:alpha val="43137"/>
                  </a:srgbClr>
                </a:outerShdw>
              </a:effectLst>
            </a:endParaRPr>
          </a:p>
        </p:txBody>
      </p:sp>
      <p:sp>
        <p:nvSpPr>
          <p:cNvPr id="5" name="Text Box 2"/>
          <p:cNvSpPr txBox="1">
            <a:spLocks noChangeArrowheads="1"/>
          </p:cNvSpPr>
          <p:nvPr/>
        </p:nvSpPr>
        <p:spPr bwMode="auto">
          <a:xfrm>
            <a:off x="392559" y="5405295"/>
            <a:ext cx="8643937" cy="1264065"/>
          </a:xfrm>
          <a:prstGeom prst="rect">
            <a:avLst/>
          </a:prstGeom>
          <a:noFill/>
          <a:ln w="9525">
            <a:noFill/>
            <a:round/>
            <a:headEnd/>
            <a:tailEnd/>
          </a:ln>
        </p:spPr>
        <p:txBody>
          <a:bodyPr wrap="square"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2000" b="1" dirty="0" smtClean="0">
                <a:solidFill>
                  <a:srgbClr val="000000"/>
                </a:solidFill>
              </a:rPr>
              <a:t> </a:t>
            </a:r>
            <a:endParaRPr lang="pl-PL" sz="16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chemeClr val="accent2">
                    <a:lumMod val="50000"/>
                  </a:schemeClr>
                </a:solidFill>
              </a:rPr>
              <a:t>Wrocław,  </a:t>
            </a:r>
            <a:r>
              <a:rPr lang="pl-PL" sz="1600" dirty="0" smtClean="0">
                <a:solidFill>
                  <a:schemeClr val="accent2">
                    <a:lumMod val="50000"/>
                  </a:schemeClr>
                </a:solidFill>
              </a:rPr>
              <a:t>październik </a:t>
            </a:r>
            <a:r>
              <a:rPr lang="pl-PL" sz="1600" dirty="0" smtClean="0">
                <a:solidFill>
                  <a:schemeClr val="accent2">
                    <a:lumMod val="50000"/>
                  </a:schemeClr>
                </a:solidFill>
              </a:rPr>
              <a:t>2016 r.</a:t>
            </a:r>
            <a:endParaRPr lang="pl-PL" sz="1600" dirty="0">
              <a:solidFill>
                <a:schemeClr val="accent2">
                  <a:lumMod val="50000"/>
                </a:schemeClr>
              </a:solidFill>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613019"/>
            <a:ext cx="8640960" cy="3688189"/>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zawsze znacząco oddziaływać na środowisko</a:t>
            </a:r>
            <a:r>
              <a:rPr lang="pl-PL" sz="2000" dirty="0">
                <a:solidFill>
                  <a:schemeClr val="tx1"/>
                </a:solidFill>
              </a:rPr>
              <a:t> </a:t>
            </a:r>
            <a:endParaRPr lang="pl-PL" sz="2000" dirty="0" smtClean="0">
              <a:solidFill>
                <a:schemeClr val="tx1"/>
              </a:solidFill>
            </a:endParaRPr>
          </a:p>
          <a:p>
            <a:pPr marL="355600" eaLnBrk="0" hangingPunct="0">
              <a:spcAft>
                <a:spcPts val="1200"/>
              </a:spcAft>
              <a:buClr>
                <a:schemeClr val="accent1"/>
              </a:buClr>
              <a:buSzPct val="68000"/>
            </a:pPr>
            <a:r>
              <a:rPr lang="pl-PL" sz="2000" dirty="0" smtClean="0">
                <a:solidFill>
                  <a:srgbClr val="FF0000"/>
                </a:solidFill>
              </a:rPr>
              <a:t>(</a:t>
            </a:r>
            <a:r>
              <a:rPr lang="pl-PL" sz="2000" dirty="0">
                <a:solidFill>
                  <a:srgbClr val="FF0000"/>
                </a:solidFill>
              </a:rPr>
              <a:t>I grupa)</a:t>
            </a:r>
            <a:r>
              <a:rPr lang="pl-PL" sz="2000" dirty="0">
                <a:solidFill>
                  <a:schemeClr val="tx1"/>
                </a:solidFill>
              </a:rPr>
              <a:t> </a:t>
            </a:r>
            <a:r>
              <a:rPr lang="pl-PL" dirty="0">
                <a:solidFill>
                  <a:schemeClr val="tx1"/>
                </a:solidFill>
              </a:rPr>
              <a:t>– obligatoryjnie podlegają </a:t>
            </a:r>
            <a:r>
              <a:rPr lang="pl-PL" dirty="0" smtClean="0">
                <a:solidFill>
                  <a:schemeClr val="tx1"/>
                </a:solidFill>
              </a:rPr>
              <a:t>OOŚ (ujęte w załączniku 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tx1"/>
                </a:solidFill>
              </a:rPr>
              <a:t>Przedsięwzięcia </a:t>
            </a:r>
            <a:r>
              <a:rPr lang="pl-PL" sz="2000" b="1" dirty="0">
                <a:solidFill>
                  <a:schemeClr val="tx1"/>
                </a:solidFill>
              </a:rPr>
              <a:t>mogące potencjalnie znacząco oddziaływać na </a:t>
            </a:r>
            <a:r>
              <a:rPr lang="pl-PL" sz="2000" b="1" dirty="0" smtClean="0">
                <a:solidFill>
                  <a:schemeClr val="tx1"/>
                </a:solidFill>
              </a:rPr>
              <a:t>środowisko  </a:t>
            </a:r>
            <a:r>
              <a:rPr lang="pl-PL" sz="2000" dirty="0" smtClean="0">
                <a:solidFill>
                  <a:srgbClr val="FF0000"/>
                </a:solidFill>
              </a:rPr>
              <a:t>(II grupa)</a:t>
            </a:r>
            <a:r>
              <a:rPr lang="pl-PL" sz="2000" dirty="0" smtClean="0">
                <a:solidFill>
                  <a:schemeClr val="tx1"/>
                </a:solidFill>
              </a:rPr>
              <a:t>, </a:t>
            </a:r>
            <a:r>
              <a:rPr lang="pl-PL" dirty="0">
                <a:solidFill>
                  <a:schemeClr val="tx1"/>
                </a:solidFill>
              </a:rPr>
              <a:t>dla których obowiązek przeprowadzenia oceny oddziaływania przedsięwzięcia na środowisko został ustalony </a:t>
            </a:r>
            <a:r>
              <a:rPr lang="pl-PL" dirty="0" smtClean="0">
                <a:solidFill>
                  <a:schemeClr val="tx1"/>
                </a:solidFill>
              </a:rPr>
              <a:t> w </a:t>
            </a:r>
            <a:r>
              <a:rPr lang="pl-PL" dirty="0">
                <a:solidFill>
                  <a:schemeClr val="tx1"/>
                </a:solidFill>
              </a:rPr>
              <a:t>wyniku przeprowadzenia postępowania kwalifikującego – tzw. screeningu </a:t>
            </a:r>
            <a:r>
              <a:rPr lang="pl-PL" dirty="0" smtClean="0">
                <a:solidFill>
                  <a:schemeClr val="tx1"/>
                </a:solidFill>
              </a:rPr>
              <a:t>(ujęte w załączniku II dyrektywy OOŚ);</a:t>
            </a:r>
            <a:endParaRPr lang="pl-PL" sz="2000" dirty="0">
              <a:solidFill>
                <a:schemeClr val="tx1"/>
              </a:solidFill>
            </a:endParaRPr>
          </a:p>
          <a:p>
            <a:pPr marL="365125" indent="-255588" eaLnBrk="0" hangingPunct="0">
              <a:spcBef>
                <a:spcPts val="400"/>
              </a:spcBef>
              <a:spcAft>
                <a:spcPts val="1200"/>
              </a:spcAft>
              <a:buClr>
                <a:schemeClr val="accent1"/>
              </a:buClr>
              <a:buSzPct val="68000"/>
              <a:buFont typeface="Wingdings 3" pitchFamily="18" charset="2"/>
              <a:buChar char=""/>
            </a:pPr>
            <a:r>
              <a:rPr lang="pl-PL" sz="2000" dirty="0" smtClean="0">
                <a:solidFill>
                  <a:schemeClr val="accent2">
                    <a:lumMod val="50000"/>
                  </a:schemeClr>
                </a:solidFill>
              </a:rPr>
              <a:t>Przedsięwzięcia </a:t>
            </a:r>
            <a:r>
              <a:rPr lang="pl-PL" sz="2000" b="1" dirty="0">
                <a:solidFill>
                  <a:schemeClr val="accent2">
                    <a:lumMod val="50000"/>
                  </a:schemeClr>
                </a:solidFill>
              </a:rPr>
              <a:t>mogące znacząco oddziaływać na obszary NATURA 2000</a:t>
            </a:r>
            <a:r>
              <a:rPr lang="pl-PL" sz="2000" dirty="0">
                <a:solidFill>
                  <a:schemeClr val="accent2">
                    <a:lumMod val="50000"/>
                  </a:schemeClr>
                </a:solidFill>
              </a:rPr>
              <a:t>, </a:t>
            </a:r>
            <a:r>
              <a:rPr lang="pl-PL" sz="2000" dirty="0" smtClean="0">
                <a:solidFill>
                  <a:schemeClr val="accent2">
                    <a:lumMod val="50000"/>
                  </a:schemeClr>
                </a:solidFill>
              </a:rPr>
              <a:t>                </a:t>
            </a:r>
            <a:r>
              <a:rPr lang="pl-PL" dirty="0" smtClean="0">
                <a:solidFill>
                  <a:schemeClr val="accent2">
                    <a:lumMod val="50000"/>
                  </a:schemeClr>
                </a:solidFill>
              </a:rPr>
              <a:t>a </a:t>
            </a:r>
            <a:r>
              <a:rPr lang="pl-PL" dirty="0">
                <a:solidFill>
                  <a:schemeClr val="accent2">
                    <a:lumMod val="50000"/>
                  </a:schemeClr>
                </a:solidFill>
              </a:rPr>
              <a:t>nie będące bezpośrednio związane z ochroną tego obszaru lub nie wynikające z tej ochrony </a:t>
            </a:r>
            <a:r>
              <a:rPr lang="pl-PL" dirty="0">
                <a:solidFill>
                  <a:srgbClr val="FF0000"/>
                </a:solidFill>
              </a:rPr>
              <a:t>(tzw. III grupa</a:t>
            </a:r>
            <a:r>
              <a:rPr lang="pl-PL" dirty="0" smtClean="0">
                <a:solidFill>
                  <a:srgbClr val="FF0000"/>
                </a:solidFill>
              </a:rPr>
              <a:t>)</a:t>
            </a:r>
            <a:r>
              <a:rPr lang="pl-PL" dirty="0" smtClean="0"/>
              <a:t>.</a:t>
            </a:r>
            <a:endParaRPr lang="pl-PL" sz="2000"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Grupy przedsięwzięć</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10</a:t>
            </a:fld>
            <a:endParaRPr lang="pl-PL"/>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2195736" y="2204864"/>
            <a:ext cx="3888432" cy="510099"/>
          </a:xfrm>
          <a:prstGeom prst="rect">
            <a:avLst/>
          </a:prstGeom>
          <a:noFill/>
        </p:spPr>
        <p:txBody>
          <a:bodyPr wrap="square" rtlCol="0">
            <a:noAutofit/>
          </a:bodyPr>
          <a:lstStyle/>
          <a:p>
            <a:pPr algn="ctr"/>
            <a:endParaRPr lang="pl-PL" sz="2800" b="1" dirty="0" smtClean="0"/>
          </a:p>
        </p:txBody>
      </p:sp>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11</a:t>
            </a:fld>
            <a:endParaRPr lang="pl-PL" dirty="0"/>
          </a:p>
        </p:txBody>
      </p:sp>
      <p:sp>
        <p:nvSpPr>
          <p:cNvPr id="11" name="Symbol zastępczy zawartości 2"/>
          <p:cNvSpPr txBox="1">
            <a:spLocks/>
          </p:cNvSpPr>
          <p:nvPr/>
        </p:nvSpPr>
        <p:spPr>
          <a:xfrm>
            <a:off x="251520" y="2141240"/>
            <a:ext cx="8784976" cy="4680519"/>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decyzja o środowiskowych uwarunkowaniach wraz z uzasadnieniem</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streszczenie w języku niespecjalistycznym informacji zawartych w raporcie OOŚ</a:t>
            </a:r>
          </a:p>
          <a:p>
            <a:pPr marL="0" marR="0" lvl="0" indent="0" defTabSz="914400" rtl="0" eaLnBrk="1" fontAlgn="auto" latinLnBrk="0" hangingPunct="1">
              <a:lnSpc>
                <a:spcPct val="100000"/>
              </a:lnSpc>
              <a:spcBef>
                <a:spcPts val="0"/>
              </a:spcBef>
              <a:spcAft>
                <a:spcPts val="600"/>
              </a:spcAft>
              <a:buClrTx/>
              <a:buSzTx/>
              <a:buFontTx/>
              <a:buAutoNum type="arabicParenR"/>
              <a:tabLst/>
              <a:defRPr/>
            </a:pPr>
            <a:r>
              <a:rPr kumimoji="0" lang="pl-PL" sz="1600" b="0" i="0" u="none" strike="noStrike" kern="1200" cap="none" spc="0" normalizeH="0" baseline="0" noProof="0" dirty="0" smtClean="0">
                <a:ln>
                  <a:noFill/>
                </a:ln>
                <a:effectLst/>
                <a:uLnTx/>
                <a:uFillTx/>
                <a:latin typeface="+mn-lt"/>
                <a:ea typeface="+mn-ea"/>
                <a:cs typeface="+mn-cs"/>
              </a:rPr>
              <a:t>dokumenty z przebiegu procedury OOŚ (dokumentacja środowiskowa):</a:t>
            </a: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z właściwymi organami administracji publicznej</a:t>
            </a:r>
            <a:r>
              <a:rPr kumimoji="0" lang="pl-PL" sz="1600" b="0" i="0" u="none" strike="noStrike" kern="1200" cap="none" spc="0" normalizeH="0" baseline="0" noProof="0" dirty="0" smtClean="0">
                <a:ln>
                  <a:noFill/>
                </a:ln>
                <a:effectLst/>
                <a:uLnTx/>
                <a:uFillTx/>
                <a:latin typeface="+mn-lt"/>
                <a:ea typeface="+mn-ea"/>
                <a:cs typeface="+mn-cs"/>
              </a:rPr>
              <a:t>:</a:t>
            </a:r>
            <a:endParaRPr kumimoji="0" lang="pl-PL" sz="1200" b="0" i="0" u="none" strike="noStrike" kern="1200" cap="none" spc="0" normalizeH="0" baseline="0" noProof="0" dirty="0" smtClean="0">
              <a:ln>
                <a:noFill/>
              </a:ln>
              <a:effectLst/>
              <a:uLnTx/>
              <a:uFillTx/>
              <a:latin typeface="+mn-lt"/>
              <a:ea typeface="+mn-ea"/>
              <a:cs typeface="+mn-cs"/>
            </a:endParaRP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500" b="0" i="0" u="none" strike="noStrike" kern="1200" cap="none" spc="0" normalizeH="0" baseline="0" noProof="0" dirty="0" smtClean="0">
                <a:ln>
                  <a:noFill/>
                </a:ln>
                <a:effectLst/>
                <a:uLnTx/>
                <a:uFillTx/>
                <a:latin typeface="+mn-lt"/>
                <a:ea typeface="+mn-ea"/>
                <a:cs typeface="+mn-cs"/>
              </a:rPr>
              <a:t> </a:t>
            </a:r>
            <a:r>
              <a:rPr kumimoji="0" lang="pl-PL" sz="1400" b="0" i="0" u="none" strike="noStrike" kern="1200" cap="none" spc="0" normalizeH="0" baseline="0" noProof="0" dirty="0" smtClean="0">
                <a:ln>
                  <a:noFill/>
                </a:ln>
                <a:effectLst/>
                <a:uLnTx/>
                <a:uFillTx/>
                <a:latin typeface="+mn-lt"/>
                <a:ea typeface="+mn-ea"/>
                <a:cs typeface="+mn-cs"/>
              </a:rPr>
              <a:t>postanowienie w przedmiocie istnienia/braku obowiązku przeprowadzenia OOŚ, wraz z opiniami  właściwych organów – </a:t>
            </a:r>
            <a:r>
              <a:rPr kumimoji="0" lang="pl-PL" sz="1400" b="1" i="0" u="none" strike="noStrike" kern="1200" cap="none" spc="0" normalizeH="0" baseline="0" noProof="0" dirty="0" smtClean="0">
                <a:ln>
                  <a:noFill/>
                </a:ln>
                <a:effectLst/>
                <a:uLnTx/>
                <a:uFillTx/>
                <a:latin typeface="+mn-lt"/>
                <a:ea typeface="+mn-ea"/>
                <a:cs typeface="+mn-cs"/>
              </a:rPr>
              <a:t>gr. II </a:t>
            </a:r>
            <a:r>
              <a:rPr kumimoji="0" lang="pl-PL" sz="1400" b="0" i="0" u="none" strike="noStrike" kern="1200" cap="none" spc="0" normalizeH="0" baseline="0" noProof="0" dirty="0" smtClean="0">
                <a:ln>
                  <a:noFill/>
                </a:ln>
                <a:effectLst/>
                <a:uLnTx/>
                <a:uFillTx/>
                <a:latin typeface="+mn-lt"/>
                <a:ea typeface="+mn-ea"/>
                <a:cs typeface="+mn-cs"/>
              </a:rPr>
              <a:t>(postanowienie wraz z opiniami właściwych organów w przypadku zapytania o zakres raportu – </a:t>
            </a:r>
            <a:r>
              <a:rPr kumimoji="0" lang="pl-PL" sz="1400" b="1" i="0" u="none" strike="noStrike" kern="1200" cap="none" spc="0" normalizeH="0" baseline="0" noProof="0" dirty="0" err="1" smtClean="0">
                <a:ln>
                  <a:noFill/>
                </a:ln>
                <a:effectLst/>
                <a:uLnTx/>
                <a:uFillTx/>
                <a:latin typeface="+mn-lt"/>
                <a:ea typeface="+mn-ea"/>
                <a:cs typeface="+mn-cs"/>
              </a:rPr>
              <a:t>gr.I</a:t>
            </a:r>
            <a:r>
              <a:rPr kumimoji="0" lang="pl-PL" sz="1400" b="0" i="0" u="none" strike="noStrike" kern="1200" cap="none" spc="0" normalizeH="0" baseline="0" noProof="0" dirty="0" smtClean="0">
                <a:ln>
                  <a:noFill/>
                </a:ln>
                <a:effectLst/>
                <a:uLnTx/>
                <a:uFillTx/>
                <a:latin typeface="+mn-lt"/>
                <a:ea typeface="+mn-ea"/>
                <a:cs typeface="+mn-cs"/>
              </a:rPr>
              <a:t>); </a:t>
            </a:r>
          </a:p>
          <a:p>
            <a:pPr marL="914400" marR="0" lvl="2" indent="0"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pl-PL" sz="1400" b="0" i="0" u="none" strike="noStrike" kern="1200" cap="none" spc="0" normalizeH="0" baseline="0" noProof="0" dirty="0" smtClean="0">
                <a:ln>
                  <a:noFill/>
                </a:ln>
                <a:effectLst/>
                <a:uLnTx/>
                <a:uFillTx/>
                <a:latin typeface="+mn-lt"/>
                <a:ea typeface="+mn-ea"/>
                <a:cs typeface="+mn-cs"/>
              </a:rPr>
              <a:t>postanowienia oraz opinie organów w przedmiocie uzgodnienia środowiskowych warunków realizacji przedsięwzięcia. </a:t>
            </a:r>
          </a:p>
          <a:p>
            <a:pPr marL="914400" marR="0" lvl="2" indent="0" defTabSz="914400" rtl="0" eaLnBrk="1" fontAlgn="auto" latinLnBrk="0" hangingPunct="1">
              <a:lnSpc>
                <a:spcPct val="100000"/>
              </a:lnSpc>
              <a:spcBef>
                <a:spcPts val="0"/>
              </a:spcBef>
              <a:spcAft>
                <a:spcPts val="0"/>
              </a:spcAft>
              <a:buClrTx/>
              <a:buSzTx/>
              <a:buFont typeface="Arial" pitchFamily="34" charset="0"/>
              <a:buNone/>
              <a:tabLst/>
              <a:defRPr/>
            </a:pPr>
            <a:endParaRPr kumimoji="0" lang="pl-PL" sz="1400" b="0" i="0" u="none" strike="noStrike" kern="1200" cap="none" spc="0" normalizeH="0" baseline="0" noProof="0" dirty="0" smtClean="0">
              <a:ln>
                <a:noFill/>
              </a:ln>
              <a:effectLst/>
              <a:uLnTx/>
              <a:uFillTx/>
              <a:latin typeface="+mn-lt"/>
              <a:ea typeface="+mn-ea"/>
              <a:cs typeface="+mn-cs"/>
            </a:endParaRPr>
          </a:p>
          <a:p>
            <a:pPr marL="457200" marR="0" lvl="1" indent="0"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pl-PL" sz="1600" b="0" i="0" strike="noStrike" kern="1200" cap="none" spc="0" normalizeH="0" baseline="0" noProof="0" dirty="0" smtClean="0">
                <a:ln>
                  <a:noFill/>
                </a:ln>
                <a:effectLst/>
                <a:uLnTx/>
                <a:uFillTx/>
                <a:latin typeface="+mn-lt"/>
                <a:ea typeface="+mn-ea"/>
                <a:cs typeface="+mn-cs"/>
              </a:rPr>
              <a:t>  </a:t>
            </a:r>
            <a:r>
              <a:rPr kumimoji="0" lang="pl-PL" sz="1600" b="0" i="0" u="sng" strike="noStrike" kern="1200" cap="none" spc="0" normalizeH="0" baseline="0" noProof="0" dirty="0" smtClean="0">
                <a:ln>
                  <a:noFill/>
                </a:ln>
                <a:effectLst/>
                <a:uLnTx/>
                <a:uFillTx/>
                <a:latin typeface="+mn-lt"/>
                <a:ea typeface="+mn-ea"/>
                <a:cs typeface="+mn-cs"/>
              </a:rPr>
              <a:t>Wyniki konsultacji społecznych</a:t>
            </a:r>
            <a:r>
              <a:rPr kumimoji="0" lang="pl-PL" sz="1600" b="0" i="0" u="none" strike="noStrike" kern="1200" cap="none" spc="0" normalizeH="0" baseline="0" noProof="0" dirty="0" smtClean="0">
                <a:ln>
                  <a:noFill/>
                </a:ln>
                <a:effectLst/>
                <a:uLnTx/>
                <a:uFillTx/>
                <a:latin typeface="+mn-lt"/>
                <a:ea typeface="+mn-ea"/>
                <a:cs typeface="+mn-cs"/>
              </a:rPr>
              <a:t> (uwagi i wnioski muszą być w uzasadnieniu decyzji środowiskowej, w przypadku przeprowadzenia rozprawy administracyjnej otwartej dla społeczeństwa – protokół z rozprawy).</a:t>
            </a:r>
            <a:r>
              <a:rPr kumimoji="0" lang="pl-PL" sz="1200" b="0" i="0" u="none" strike="noStrike" kern="1200" cap="none" spc="0" normalizeH="0" baseline="0" noProof="0" dirty="0" smtClean="0">
                <a:ln>
                  <a:noFill/>
                </a:ln>
                <a:effectLst/>
                <a:uLnTx/>
                <a:uFillTx/>
                <a:latin typeface="+mn-lt"/>
                <a:ea typeface="+mn-ea"/>
                <a:cs typeface="+mn-cs"/>
              </a:rPr>
              <a:t/>
            </a:r>
            <a:br>
              <a:rPr kumimoji="0" lang="pl-PL" sz="1200" b="0" i="0" u="none" strike="noStrike" kern="1200" cap="none" spc="0" normalizeH="0" baseline="0" noProof="0" dirty="0" smtClean="0">
                <a:ln>
                  <a:noFill/>
                </a:ln>
                <a:effectLst/>
                <a:uLnTx/>
                <a:uFillTx/>
                <a:latin typeface="+mn-lt"/>
                <a:ea typeface="+mn-ea"/>
                <a:cs typeface="+mn-cs"/>
              </a:rPr>
            </a:br>
            <a:endParaRPr kumimoji="0" lang="pl-PL" sz="1200" b="0" i="0" u="none" strike="noStrike" kern="1200" cap="none" spc="0" normalizeH="0" baseline="0" noProof="0" dirty="0" smtClean="0">
              <a:ln>
                <a:noFill/>
              </a:ln>
              <a:effectLst/>
              <a:uLnTx/>
              <a:uFillTx/>
              <a:latin typeface="+mn-lt"/>
              <a:ea typeface="+mn-ea"/>
              <a:cs typeface="+mn-cs"/>
            </a:endParaRPr>
          </a:p>
        </p:txBody>
      </p:sp>
      <p:sp>
        <p:nvSpPr>
          <p:cNvPr id="13" name="Rectangle 2"/>
          <p:cNvSpPr txBox="1">
            <a:spLocks noChangeArrowheads="1"/>
          </p:cNvSpPr>
          <p:nvPr/>
        </p:nvSpPr>
        <p:spPr>
          <a:xfrm>
            <a:off x="1" y="917104"/>
            <a:ext cx="9109074" cy="1224136"/>
          </a:xfrm>
          <a:prstGeom prst="rect">
            <a:avLst/>
          </a:prstGeom>
          <a:noFill/>
        </p:spPr>
        <p:txBody>
          <a:bodyPr vert="horz" lIns="91440" tIns="45720" rIns="91440" bIns="45720" rtlCol="0" anchor="ctr">
            <a:noAutofit/>
          </a:bodyPr>
          <a:lstStyle/>
          <a:p>
            <a:pPr algn="ctr"/>
            <a:r>
              <a:rPr lang="pl-PL" sz="2800" b="1" dirty="0" smtClean="0"/>
              <a:t>   </a:t>
            </a:r>
            <a:r>
              <a:rPr lang="pl-PL" sz="2000" b="1" dirty="0" smtClean="0"/>
              <a:t>Dokumentowanie postępowania OOŚ na potrzeby wniosku o dofinansowanie</a:t>
            </a:r>
          </a:p>
          <a:p>
            <a:pPr lvl="0" algn="r"/>
            <a:r>
              <a:rPr lang="pl-PL" sz="2000" b="1" dirty="0" smtClean="0">
                <a:solidFill>
                  <a:schemeClr val="accent6">
                    <a:lumMod val="50000"/>
                  </a:schemeClr>
                </a:solidFill>
              </a:rPr>
              <a:t>czyli załączniki </a:t>
            </a:r>
            <a:r>
              <a:rPr lang="pl-PL" sz="2000" b="1" dirty="0">
                <a:solidFill>
                  <a:schemeClr val="accent6">
                    <a:lumMod val="50000"/>
                  </a:schemeClr>
                </a:solidFill>
              </a:rPr>
              <a:t>do załącznika OOŚ…..</a:t>
            </a:r>
          </a:p>
          <a:p>
            <a:pPr algn="ctr"/>
            <a:r>
              <a:rPr lang="pl-PL" sz="2000" b="1" dirty="0" smtClean="0">
                <a:solidFill>
                  <a:schemeClr val="accent6">
                    <a:lumMod val="50000"/>
                  </a:schemeClr>
                </a:solidFill>
              </a:rPr>
              <a:t> </a:t>
            </a:r>
          </a:p>
        </p:txBody>
      </p:sp>
      <p:pic>
        <p:nvPicPr>
          <p:cNvPr id="12"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251520" y="1721708"/>
            <a:ext cx="8568952" cy="3939540"/>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365125" indent="-255588" eaLnBrk="0" hangingPunct="0">
              <a:spcAft>
                <a:spcPts val="600"/>
              </a:spcAft>
              <a:buClr>
                <a:schemeClr val="accent1"/>
              </a:buClr>
              <a:buSzPct val="68000"/>
              <a:buFont typeface="Wingdings 3" pitchFamily="18" charset="2"/>
              <a:buChar char=""/>
            </a:pPr>
            <a:r>
              <a:rPr lang="pl-PL" sz="2000" dirty="0" smtClean="0">
                <a:solidFill>
                  <a:schemeClr val="tx1"/>
                </a:solidFill>
              </a:rPr>
              <a:t>Decyzja środowiskowa jest wymagana dla planowanego przedsięwzięcia mogącego </a:t>
            </a:r>
            <a:r>
              <a:rPr lang="pl-PL" sz="2000" dirty="0" smtClean="0"/>
              <a:t> znacząco oddziaływać na środowisko</a:t>
            </a:r>
          </a:p>
          <a:p>
            <a:pPr marL="365125" indent="-255588" eaLnBrk="0" hangingPunct="0">
              <a:spcAft>
                <a:spcPts val="600"/>
              </a:spcAft>
              <a:buClr>
                <a:schemeClr val="accent1"/>
              </a:buClr>
              <a:buSzPct val="68000"/>
              <a:buFont typeface="Wingdings 3" pitchFamily="18" charset="2"/>
              <a:buChar char=""/>
            </a:pPr>
            <a:endParaRPr lang="pl-PL" sz="2000" dirty="0" smtClean="0"/>
          </a:p>
          <a:p>
            <a:pPr marL="365125" indent="-255588" eaLnBrk="0" hangingPunct="0">
              <a:spcAft>
                <a:spcPts val="600"/>
              </a:spcAft>
              <a:buClr>
                <a:schemeClr val="accent1"/>
              </a:buClr>
              <a:buSzPct val="68000"/>
              <a:buFont typeface="Wingdings 3" pitchFamily="18" charset="2"/>
              <a:buChar char=""/>
            </a:pPr>
            <a:r>
              <a:rPr lang="pl-PL" sz="2000" dirty="0" smtClean="0"/>
              <a:t>Wydanie decyzji o środowiskowych uwarunkowaniach następuje przed uzyskaniem decyzji wymienionych w art. 72 ustawy OOŚ , m.in.:</a:t>
            </a:r>
          </a:p>
          <a:p>
            <a:pPr marL="822325" lvl="1" indent="-255588" eaLnBrk="0" hangingPunct="0">
              <a:spcAft>
                <a:spcPts val="600"/>
              </a:spcAft>
              <a:buClr>
                <a:schemeClr val="accent1"/>
              </a:buClr>
              <a:buSzPct val="68000"/>
              <a:buFont typeface="Wingdings" pitchFamily="2" charset="2"/>
              <a:buChar char="§"/>
            </a:pPr>
            <a:r>
              <a:rPr lang="pl-PL" sz="2000" dirty="0" smtClean="0"/>
              <a:t>decyzji o pozwoleniu na budowę</a:t>
            </a:r>
          </a:p>
          <a:p>
            <a:pPr marL="822325" lvl="1" indent="-255588" eaLnBrk="0" hangingPunct="0">
              <a:spcAft>
                <a:spcPts val="600"/>
              </a:spcAft>
              <a:buClr>
                <a:schemeClr val="accent1"/>
              </a:buClr>
              <a:buSzPct val="68000"/>
              <a:buFont typeface="Wingdings" pitchFamily="2" charset="2"/>
              <a:buChar char="§"/>
            </a:pPr>
            <a:r>
              <a:rPr lang="pl-PL" sz="2000" dirty="0" smtClean="0"/>
              <a:t>decyzji o warunkach zabudowy i zagospodarowania terenu</a:t>
            </a:r>
          </a:p>
          <a:p>
            <a:pPr marL="822325" lvl="1" indent="-255588" eaLnBrk="0" hangingPunct="0">
              <a:spcAft>
                <a:spcPts val="600"/>
              </a:spcAft>
              <a:buClr>
                <a:schemeClr val="accent1"/>
              </a:buClr>
              <a:buSzPct val="68000"/>
              <a:buFont typeface="Wingdings" pitchFamily="2" charset="2"/>
              <a:buChar char="§"/>
            </a:pPr>
            <a:r>
              <a:rPr lang="pl-PL" sz="2000" dirty="0" smtClean="0"/>
              <a:t>oraz przed dokonaniem zgłoszenia budowy lub wykonania robót budowlanych oraz zgłoszenia zmiany sposobu użytkowania obiektu budowlanego lub jego części.</a:t>
            </a:r>
            <a:endParaRPr lang="pl-PL" sz="2000" dirty="0">
              <a:solidFill>
                <a:schemeClr val="tx1"/>
              </a:solidFill>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12</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144016" y="1556792"/>
            <a:ext cx="8820472" cy="3739485"/>
          </a:xfrm>
          <a:prstGeom prst="rect">
            <a:avLst/>
          </a:prstGeom>
        </p:spPr>
        <p:txBody>
          <a:bodyPr wrap="square">
            <a:spAutoFit/>
          </a:bodyPr>
          <a:lstStyle/>
          <a:p>
            <a:pPr marL="365125" indent="-255588" eaLnBrk="0" hangingPunct="0">
              <a:spcAft>
                <a:spcPts val="600"/>
              </a:spcAft>
              <a:buClr>
                <a:schemeClr val="accent1"/>
              </a:buClr>
              <a:buSzPct val="68000"/>
              <a:buFont typeface="Wingdings 3" pitchFamily="18" charset="2"/>
              <a:buChar char=""/>
            </a:pPr>
            <a:endParaRPr lang="pl-PL" sz="2000" dirty="0" smtClean="0">
              <a:solidFill>
                <a:schemeClr val="tx1"/>
              </a:solidFill>
            </a:endParaRPr>
          </a:p>
          <a:p>
            <a:pPr marL="80963" algn="ctr" eaLnBrk="0" hangingPunct="0">
              <a:spcAft>
                <a:spcPts val="600"/>
              </a:spcAft>
              <a:buClr>
                <a:schemeClr val="accent1"/>
              </a:buClr>
              <a:buSzPct val="68000"/>
            </a:pPr>
            <a:r>
              <a:rPr lang="pl-PL" sz="2400" dirty="0" smtClean="0"/>
              <a:t>Pozwolenia na budowę  są obligatoryjne dla przedsięwzięć, </a:t>
            </a:r>
          </a:p>
          <a:p>
            <a:pPr marL="80963" algn="ctr" eaLnBrk="0" hangingPunct="0">
              <a:spcAft>
                <a:spcPts val="600"/>
              </a:spcAft>
              <a:buClr>
                <a:schemeClr val="accent1"/>
              </a:buClr>
              <a:buSzPct val="68000"/>
            </a:pPr>
            <a:r>
              <a:rPr lang="pl-PL" sz="2400" u="sng" dirty="0" smtClean="0"/>
              <a:t>które wymagają </a:t>
            </a:r>
          </a:p>
          <a:p>
            <a:pPr marL="80963" algn="ctr" eaLnBrk="0" hangingPunct="0">
              <a:spcAft>
                <a:spcPts val="600"/>
              </a:spcAft>
              <a:buClr>
                <a:schemeClr val="accent1"/>
              </a:buClr>
              <a:buSzPct val="68000"/>
            </a:pPr>
            <a:r>
              <a:rPr lang="pl-PL" sz="2400" dirty="0" smtClean="0"/>
              <a:t>przeprowadzenia oceny oddziaływania na środowisko, </a:t>
            </a:r>
          </a:p>
          <a:p>
            <a:pPr marL="80963" algn="ctr" eaLnBrk="0" hangingPunct="0">
              <a:spcAft>
                <a:spcPts val="600"/>
              </a:spcAft>
              <a:buClr>
                <a:schemeClr val="accent1"/>
              </a:buClr>
              <a:buSzPct val="68000"/>
            </a:pPr>
            <a:r>
              <a:rPr lang="pl-PL" sz="2400" dirty="0" smtClean="0"/>
              <a:t>oraz </a:t>
            </a:r>
          </a:p>
          <a:p>
            <a:pPr marL="80963" algn="ctr" eaLnBrk="0" hangingPunct="0">
              <a:spcAft>
                <a:spcPts val="600"/>
              </a:spcAft>
              <a:buClr>
                <a:schemeClr val="accent1"/>
              </a:buClr>
              <a:buSzPct val="68000"/>
            </a:pPr>
            <a:r>
              <a:rPr lang="pl-PL" sz="2400" dirty="0" smtClean="0"/>
              <a:t>dla przedsięwzięć wymagających przeprowadzenia oceny oddziaływania na obszar Natura 2000 </a:t>
            </a:r>
          </a:p>
          <a:p>
            <a:pPr marL="80963" algn="ctr" eaLnBrk="0" hangingPunct="0">
              <a:spcAft>
                <a:spcPts val="600"/>
              </a:spcAft>
              <a:buClr>
                <a:schemeClr val="accent1"/>
              </a:buClr>
              <a:buSzPct val="68000"/>
            </a:pPr>
            <a:endParaRPr lang="pl-PL" sz="2400" dirty="0" smtClean="0"/>
          </a:p>
          <a:p>
            <a:pPr algn="ctr"/>
            <a:r>
              <a:rPr lang="pl-PL" sz="1400" dirty="0" smtClean="0"/>
              <a:t>zgodnie z art. 29 ust. 3 ustawy z </a:t>
            </a:r>
            <a:r>
              <a:rPr lang="pl-PL" sz="1400" dirty="0"/>
              <a:t>dnia 7 lipca 1994 r</a:t>
            </a:r>
            <a:r>
              <a:rPr lang="pl-PL" sz="1400" dirty="0" smtClean="0"/>
              <a:t>. </a:t>
            </a:r>
            <a:r>
              <a:rPr lang="pl-PL" sz="1400" b="1" dirty="0" smtClean="0"/>
              <a:t>Prawo </a:t>
            </a:r>
            <a:r>
              <a:rPr lang="pl-PL" sz="1400" b="1" dirty="0"/>
              <a:t>budowlane</a:t>
            </a:r>
            <a:endParaRPr lang="pl-PL" sz="1400" dirty="0">
              <a:effectLst/>
            </a:endParaRPr>
          </a:p>
        </p:txBody>
      </p:sp>
      <p:sp>
        <p:nvSpPr>
          <p:cNvPr id="8"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13</a:t>
            </a:fld>
            <a:endParaRPr lang="pl-PL"/>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3742931961"/>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pole tekstowe 6"/>
          <p:cNvSpPr txBox="1"/>
          <p:nvPr/>
        </p:nvSpPr>
        <p:spPr>
          <a:xfrm>
            <a:off x="35496" y="2060848"/>
            <a:ext cx="8640960" cy="4608512"/>
          </a:xfrm>
          <a:prstGeom prst="rect">
            <a:avLst/>
          </a:prstGeom>
          <a:noFill/>
        </p:spPr>
        <p:txBody>
          <a:bodyPr wrap="square" rtlCol="0">
            <a:normAutofit lnSpcReduction="10000"/>
          </a:bodyPr>
          <a:lstStyle/>
          <a:p>
            <a:pPr>
              <a:spcAft>
                <a:spcPts val="1200"/>
              </a:spcAft>
            </a:pPr>
            <a:r>
              <a:rPr lang="pl-PL" b="1" dirty="0" smtClean="0"/>
              <a:t>8. Przystosowanie się do zmiany klimatu i łagodzenie zmiany klimatu, a także odporność na klęski żywiołowe</a:t>
            </a:r>
          </a:p>
          <a:p>
            <a:pPr marL="742950" lvl="1" indent="-285750">
              <a:spcAft>
                <a:spcPts val="600"/>
              </a:spcAft>
              <a:buFont typeface="Arial" panose="020B0604020202020204" pitchFamily="34" charset="0"/>
              <a:buChar char="•"/>
            </a:pPr>
            <a:r>
              <a:rPr lang="pl-PL" sz="1600" dirty="0"/>
              <a:t>realizacja celów w zakresie zmian klimatu zgodnie ze strategią „Europa 2020</a:t>
            </a:r>
          </a:p>
          <a:p>
            <a:pPr marL="742950" lvl="1" indent="-285750">
              <a:spcAft>
                <a:spcPts val="600"/>
              </a:spcAft>
              <a:buFont typeface="Arial" panose="020B0604020202020204" pitchFamily="34" charset="0"/>
              <a:buChar char="•"/>
            </a:pPr>
            <a:r>
              <a:rPr lang="pl-PL" sz="1600" dirty="0"/>
              <a:t>koszty alternatywne gazów cieplarnianych </a:t>
            </a:r>
          </a:p>
          <a:p>
            <a:pPr marL="742950" lvl="1" indent="-285750">
              <a:spcAft>
                <a:spcPts val="600"/>
              </a:spcAft>
              <a:buFont typeface="Arial" panose="020B0604020202020204" pitchFamily="34" charset="0"/>
              <a:buChar char="•"/>
            </a:pPr>
            <a:r>
              <a:rPr lang="pl-PL" sz="1600" dirty="0"/>
              <a:t>alternatywne rozwiązania dotyczące mniejszego zużycia węgla </a:t>
            </a:r>
          </a:p>
          <a:p>
            <a:pPr marL="742950" lvl="1" indent="-285750">
              <a:spcAft>
                <a:spcPts val="600"/>
              </a:spcAft>
              <a:buFont typeface="Arial" panose="020B0604020202020204" pitchFamily="34" charset="0"/>
              <a:buChar char="•"/>
            </a:pPr>
            <a:r>
              <a:rPr lang="pl-PL" sz="1600" dirty="0"/>
              <a:t>ocena ryzyka związanego prognozowanymi zmianami klimat lub analiza podatności </a:t>
            </a:r>
          </a:p>
          <a:p>
            <a:pPr marL="742950" lvl="1" indent="-285750">
              <a:spcAft>
                <a:spcPts val="600"/>
              </a:spcAft>
              <a:buFont typeface="Arial" panose="020B0604020202020204" pitchFamily="34" charset="0"/>
              <a:buChar char="•"/>
            </a:pPr>
            <a:r>
              <a:rPr lang="pl-PL" sz="1600" dirty="0"/>
              <a:t>włączenie kwestii związanych ze zmianami klimatu w SOOŚ i OOŚ </a:t>
            </a:r>
          </a:p>
          <a:p>
            <a:pPr marL="742950" lvl="1" indent="-285750">
              <a:spcAft>
                <a:spcPts val="600"/>
              </a:spcAft>
              <a:buFont typeface="Arial" panose="020B0604020202020204" pitchFamily="34" charset="0"/>
              <a:buChar char="•"/>
            </a:pPr>
            <a:r>
              <a:rPr lang="pl-PL" sz="1600" dirty="0"/>
              <a:t>analiza i ranking wariantów z uwzględnieniem kwestii klimatycznych </a:t>
            </a:r>
          </a:p>
          <a:p>
            <a:pPr marL="742950" lvl="1" indent="-285750">
              <a:spcAft>
                <a:spcPts val="600"/>
              </a:spcAft>
              <a:buFont typeface="Arial" panose="020B0604020202020204" pitchFamily="34" charset="0"/>
              <a:buChar char="•"/>
            </a:pPr>
            <a:r>
              <a:rPr lang="pl-PL" sz="1600" dirty="0"/>
              <a:t>odniesienie do strategii krajowej lub regionalnej w zakresie przystosowania </a:t>
            </a:r>
            <a:endParaRPr lang="pl-PL" sz="1600" dirty="0" smtClean="0"/>
          </a:p>
          <a:p>
            <a:pPr marL="719138" lvl="1">
              <a:spcAft>
                <a:spcPts val="600"/>
              </a:spcAft>
            </a:pPr>
            <a:r>
              <a:rPr lang="pl-PL" sz="1600" dirty="0" smtClean="0"/>
              <a:t>się </a:t>
            </a:r>
            <a:r>
              <a:rPr lang="pl-PL" sz="1600" dirty="0"/>
              <a:t>do zmian klimatu</a:t>
            </a:r>
          </a:p>
          <a:p>
            <a:pPr marL="742950" lvl="1" indent="-285750">
              <a:spcAft>
                <a:spcPts val="600"/>
              </a:spcAft>
              <a:buFont typeface="Arial" panose="020B0604020202020204" pitchFamily="34" charset="0"/>
              <a:buChar char="•"/>
            </a:pPr>
            <a:r>
              <a:rPr lang="pl-PL" sz="1600" dirty="0"/>
              <a:t>wpływ projektu na otoczenie w połączeniu ze zmianami klimatu </a:t>
            </a:r>
            <a:endParaRPr lang="pl-PL" sz="1600" dirty="0" smtClean="0"/>
          </a:p>
          <a:p>
            <a:pPr marL="719138" lvl="1">
              <a:spcAft>
                <a:spcPts val="600"/>
              </a:spcAft>
            </a:pPr>
            <a:r>
              <a:rPr lang="pl-PL" sz="1600" dirty="0" smtClean="0"/>
              <a:t>np</a:t>
            </a:r>
            <a:r>
              <a:rPr lang="pl-PL" sz="1600" dirty="0"/>
              <a:t>. na lokalizację </a:t>
            </a:r>
            <a:r>
              <a:rPr lang="pl-PL" sz="1600" dirty="0" smtClean="0"/>
              <a:t>projektu.</a:t>
            </a:r>
            <a:endParaRPr lang="pl-PL" sz="1600" dirty="0"/>
          </a:p>
          <a:p>
            <a:endParaRPr lang="pl-PL" b="1"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pic>
        <p:nvPicPr>
          <p:cNvPr id="12" name="Picture 2"/>
          <p:cNvPicPr>
            <a:picLocks noChangeAspect="1" noChangeArrowheads="1"/>
          </p:cNvPicPr>
          <p:nvPr/>
        </p:nvPicPr>
        <p:blipFill>
          <a:blip r:embed="rId3" cstate="print"/>
          <a:srcRect/>
          <a:stretch>
            <a:fillRect/>
          </a:stretch>
        </p:blipFill>
        <p:spPr bwMode="auto">
          <a:xfrm>
            <a:off x="6686550" y="4437112"/>
            <a:ext cx="1866900" cy="1771650"/>
          </a:xfrm>
          <a:prstGeom prst="rect">
            <a:avLst/>
          </a:prstGeom>
          <a:noFill/>
          <a:ln w="9525">
            <a:noFill/>
            <a:miter lim="800000"/>
            <a:headEnd/>
            <a:tailEnd/>
          </a:ln>
          <a:effectLst/>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
        <p:nvSpPr>
          <p:cNvPr id="9"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137437667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Autofit/>
          </a:bodyPr>
          <a:lstStyle/>
          <a:p>
            <a:pPr>
              <a:spcBef>
                <a:spcPct val="50000"/>
              </a:spcBef>
              <a:buNone/>
            </a:pPr>
            <a:r>
              <a:rPr lang="pl-PL" sz="3300" dirty="0" smtClean="0"/>
              <a:t>	</a:t>
            </a:r>
            <a:r>
              <a:rPr lang="pl-PL" sz="1600" dirty="0" smtClean="0"/>
              <a:t>Organem właściwym do wydania Deklaracji jest </a:t>
            </a:r>
            <a:r>
              <a:rPr lang="pl-PL" sz="1600" u="sng" dirty="0" smtClean="0"/>
              <a:t>Regionalny Dyrektor Ochrony Środowiska we Wrocławiu.</a:t>
            </a:r>
          </a:p>
          <a:p>
            <a:pPr>
              <a:spcBef>
                <a:spcPct val="50000"/>
              </a:spcBef>
              <a:buNone/>
            </a:pPr>
            <a:r>
              <a:rPr lang="pl-PL" sz="1600" u="sng" dirty="0" smtClean="0"/>
              <a:t/>
            </a:r>
            <a:br>
              <a:rPr lang="pl-PL" sz="1600" u="sng" dirty="0" smtClean="0"/>
            </a:br>
            <a:r>
              <a:rPr lang="pl-PL" sz="1600" dirty="0" smtClean="0"/>
              <a:t>Dotyczy </a:t>
            </a:r>
            <a:r>
              <a:rPr lang="pl-PL" sz="1600" dirty="0"/>
              <a:t>wszystkich rodzaju przedsięwzięć infrastrukturalnych, nie zakwalifikowanych do przedsięwzięć mogących znacząco oddziaływać na środowisko oraz dla których przeprowadzono ocenę oddziaływania przedsięwzięcia na obszar Natura </a:t>
            </a:r>
            <a:r>
              <a:rPr lang="pl-PL" sz="1600" dirty="0" smtClean="0"/>
              <a:t>2000.</a:t>
            </a:r>
            <a:endParaRPr lang="pl-PL" sz="1600" dirty="0"/>
          </a:p>
          <a:p>
            <a:pPr algn="just">
              <a:spcBef>
                <a:spcPct val="50000"/>
              </a:spcBef>
              <a:buNone/>
            </a:pPr>
            <a:r>
              <a:rPr lang="pl-PL" sz="1600" dirty="0" smtClean="0"/>
              <a:t>	W deklaracji organ wskazuje, że dany projekt nie wywrze </a:t>
            </a:r>
            <a:r>
              <a:rPr lang="pl-PL" sz="1600" u="sng" dirty="0" smtClean="0"/>
              <a:t>istotnego oddziaływania na obszar Natura 2000 </a:t>
            </a:r>
            <a:r>
              <a:rPr lang="pl-PL" sz="1600" dirty="0" smtClean="0"/>
              <a:t>ze względu na:</a:t>
            </a:r>
          </a:p>
          <a:p>
            <a:pPr marL="631825" lvl="1" indent="-231775" algn="just">
              <a:spcBef>
                <a:spcPct val="50000"/>
              </a:spcBef>
              <a:buFont typeface="+mj-lt"/>
              <a:buAutoNum type="alphaLcParenR"/>
            </a:pPr>
            <a:r>
              <a:rPr lang="pl-PL" sz="1600" dirty="0" smtClean="0"/>
              <a:t>jego rodzaj i charakterystykę,</a:t>
            </a:r>
          </a:p>
          <a:p>
            <a:pPr marL="631825" lvl="1" indent="-231775" algn="just">
              <a:spcBef>
                <a:spcPct val="50000"/>
              </a:spcBef>
              <a:buFont typeface="+mj-lt"/>
              <a:buAutoNum type="alphaLcParenR"/>
            </a:pPr>
            <a:r>
              <a:rPr lang="pl-PL" sz="1600" dirty="0" smtClean="0"/>
              <a:t>usytuowanie, w tym odległość od obszarów Natura 2000 - zarówno już oficjalnie wyznaczonych czy przekazanych do Komisji Europejskiej przez rząd polski, jak i tych znajdujących się na nieoficjalnej liście przygotowanej przez organizacje ekologiczne ;</a:t>
            </a:r>
          </a:p>
          <a:p>
            <a:pPr marL="631825" lvl="1" indent="-231775" algn="just">
              <a:spcBef>
                <a:spcPct val="50000"/>
              </a:spcBef>
              <a:buFont typeface="+mj-lt"/>
              <a:buAutoNum type="alphaLcParenR"/>
            </a:pPr>
            <a:r>
              <a:rPr lang="pl-PL" sz="1600" dirty="0" smtClean="0"/>
              <a:t>rodzaj i skalę możliwego oddziaływania projektu w kontekście celów, dla których zostały (lub mają zostać) utworzone obszary Natura 2000 (należy pamiętać, że oceny oddziaływania na dany obszar Natura 2000 dokonuje się w kontekście celów ochronnych, jakim ma służyć ten obszar).</a:t>
            </a:r>
          </a:p>
          <a:p>
            <a:pPr algn="just">
              <a:buNone/>
            </a:pP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15</a:t>
            </a:fld>
            <a:endParaRPr lang="pl-PL" dirty="0"/>
          </a:p>
        </p:txBody>
      </p:sp>
      <p:pic>
        <p:nvPicPr>
          <p:cNvPr id="10" name="Obraz 4"/>
          <p:cNvPicPr>
            <a:picLocks noChangeAspect="1"/>
          </p:cNvPicPr>
          <p:nvPr/>
        </p:nvPicPr>
        <p:blipFill>
          <a:blip r:embed="rId2"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organu odpowiedzialnego za monitorowanie obszarów Natura 2000</a:t>
            </a:r>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Prostokąt 7"/>
          <p:cNvSpPr/>
          <p:nvPr/>
        </p:nvSpPr>
        <p:spPr>
          <a:xfrm>
            <a:off x="395536" y="1582340"/>
            <a:ext cx="6912768" cy="3046988"/>
          </a:xfrm>
          <a:prstGeom prst="rect">
            <a:avLst/>
          </a:prstGeom>
        </p:spPr>
        <p:txBody>
          <a:bodyPr wrap="square">
            <a:spAutoFit/>
          </a:bodyPr>
          <a:lstStyle/>
          <a:p>
            <a:r>
              <a:rPr lang="pl-PL" sz="2000" dirty="0" smtClean="0"/>
              <a:t>Na Dolnym Śląsku obecnie wyznaczonych jest </a:t>
            </a:r>
            <a:r>
              <a:rPr lang="pl-PL" sz="2000" b="1" dirty="0" smtClean="0"/>
              <a:t>11 obszarów specjalnej ochrony ptaków i 90 obszarów ochrony siedlisk</a:t>
            </a:r>
            <a:r>
              <a:rPr lang="pl-PL" sz="2000" dirty="0" smtClean="0"/>
              <a:t>.</a:t>
            </a:r>
            <a:br>
              <a:rPr lang="pl-PL" sz="2000" dirty="0" smtClean="0"/>
            </a:br>
            <a:r>
              <a:rPr lang="pl-PL" sz="2000" dirty="0" smtClean="0"/>
              <a:t/>
            </a:r>
            <a:br>
              <a:rPr lang="pl-PL" sz="2000" dirty="0" smtClean="0"/>
            </a:br>
            <a:endParaRPr lang="pl-PL" sz="2000" dirty="0" smtClean="0"/>
          </a:p>
          <a:p>
            <a:endParaRPr lang="pl-PL" sz="2000" dirty="0" smtClean="0"/>
          </a:p>
          <a:p>
            <a:endParaRPr lang="pl-PL" sz="2000" b="1" dirty="0" smtClean="0"/>
          </a:p>
          <a:p>
            <a:r>
              <a:rPr lang="pl-PL" sz="2000" b="1" dirty="0" smtClean="0"/>
              <a:t>Polskie obszary Natura 2000:</a:t>
            </a:r>
            <a:endParaRPr lang="pl-PL" sz="2000" u="sng" dirty="0" smtClean="0"/>
          </a:p>
          <a:p>
            <a:endParaRPr lang="pl-PL" sz="2000" u="sng" dirty="0" smtClean="0"/>
          </a:p>
          <a:p>
            <a:r>
              <a:rPr lang="pl-PL" sz="1600" u="sng" dirty="0" smtClean="0"/>
              <a:t/>
            </a:r>
            <a:br>
              <a:rPr lang="pl-PL" sz="1600" u="sng" dirty="0" smtClean="0"/>
            </a:br>
            <a:endParaRPr lang="pl-PL" sz="1600" dirty="0"/>
          </a:p>
        </p:txBody>
      </p:sp>
      <p:sp>
        <p:nvSpPr>
          <p:cNvPr id="10" name="Prostokąt 9"/>
          <p:cNvSpPr/>
          <p:nvPr/>
        </p:nvSpPr>
        <p:spPr>
          <a:xfrm>
            <a:off x="467544" y="4149080"/>
            <a:ext cx="7632848" cy="738664"/>
          </a:xfrm>
          <a:prstGeom prst="rect">
            <a:avLst/>
          </a:prstGeom>
        </p:spPr>
        <p:txBody>
          <a:bodyPr wrap="square">
            <a:spAutoFit/>
          </a:bodyPr>
          <a:lstStyle/>
          <a:p>
            <a:r>
              <a:rPr lang="pl-PL" sz="2400" dirty="0" smtClean="0">
                <a:hlinkClick r:id="rId3"/>
              </a:rPr>
              <a:t>http://</a:t>
            </a:r>
            <a:r>
              <a:rPr lang="pl-PL" sz="2000" dirty="0" smtClean="0">
                <a:hlinkClick r:id="rId3"/>
              </a:rPr>
              <a:t>wroclaw.rdos.gov.pl/images/obszary_natura_ds.pdf</a:t>
            </a:r>
            <a:endParaRPr lang="pl-PL" sz="2400" dirty="0" smtClean="0"/>
          </a:p>
          <a:p>
            <a:endParaRPr lang="pl-PL" dirty="0"/>
          </a:p>
        </p:txBody>
      </p:sp>
      <p:sp>
        <p:nvSpPr>
          <p:cNvPr id="9"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tx1"/>
                </a:solidFill>
                <a:effectLst/>
                <a:uLnTx/>
                <a:uFillTx/>
                <a:latin typeface="Calibri" charset="0"/>
                <a:ea typeface="+mj-ea"/>
                <a:cs typeface="+mj-cs"/>
              </a:rPr>
              <a:t>Obszary Natura 2000</a:t>
            </a:r>
            <a: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tx1"/>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tx1"/>
              </a:solidFill>
              <a:effectLst/>
              <a:uLnTx/>
              <a:uFillTx/>
              <a:latin typeface="Calibri" charset="0"/>
              <a:ea typeface="+mj-ea"/>
              <a:cs typeface="+mj-cs"/>
            </a:endParaRPr>
          </a:p>
        </p:txBody>
      </p:sp>
      <p:sp>
        <p:nvSpPr>
          <p:cNvPr id="16" name="Prostokąt 15"/>
          <p:cNvSpPr/>
          <p:nvPr/>
        </p:nvSpPr>
        <p:spPr>
          <a:xfrm>
            <a:off x="539552" y="4797152"/>
            <a:ext cx="5448992" cy="523220"/>
          </a:xfrm>
          <a:prstGeom prst="rect">
            <a:avLst/>
          </a:prstGeom>
        </p:spPr>
        <p:txBody>
          <a:bodyPr wrap="none">
            <a:spAutoFit/>
          </a:bodyPr>
          <a:lstStyle/>
          <a:p>
            <a:r>
              <a:rPr lang="pl-PL" sz="2800" dirty="0" smtClean="0">
                <a:solidFill>
                  <a:schemeClr val="tx2"/>
                </a:solidFill>
                <a:hlinkClick r:id="rId4"/>
              </a:rPr>
              <a:t>http://geoserwis.gdos.gov.pl/mapy</a:t>
            </a:r>
            <a:r>
              <a:rPr lang="pl-PL" sz="2000" dirty="0" smtClean="0">
                <a:solidFill>
                  <a:schemeClr val="tx2"/>
                </a:solidFill>
                <a:hlinkClick r:id="rId4"/>
              </a:rPr>
              <a:t>/</a:t>
            </a:r>
            <a:r>
              <a:rPr lang="pl-PL" sz="2000" dirty="0" smtClean="0">
                <a:solidFill>
                  <a:schemeClr val="tx2"/>
                </a:solidFill>
              </a:rPr>
              <a:t> </a:t>
            </a:r>
            <a:endParaRPr lang="pl-PL" sz="2000" dirty="0">
              <a:solidFill>
                <a:schemeClr val="tx2"/>
              </a:solidFill>
            </a:endParaRPr>
          </a:p>
        </p:txBody>
      </p:sp>
      <p:sp>
        <p:nvSpPr>
          <p:cNvPr id="17"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16</a:t>
            </a:fld>
            <a:endParaRPr lang="pl-PL" dirty="0"/>
          </a:p>
        </p:txBody>
      </p:sp>
      <p:pic>
        <p:nvPicPr>
          <p:cNvPr id="18" name="Obraz 4"/>
          <p:cNvPicPr>
            <a:picLocks noChangeAspect="1"/>
          </p:cNvPicPr>
          <p:nvPr/>
        </p:nvPicPr>
        <p:blipFill>
          <a:blip r:embed="rId5"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419872" y="1844824"/>
            <a:ext cx="914400" cy="914400"/>
          </a:xfrm>
          <a:prstGeom prst="rect">
            <a:avLst/>
          </a:prstGeom>
          <a:noFill/>
        </p:spPr>
        <p:txBody>
          <a:bodyPr wrap="none" rtlCol="0">
            <a:normAutofit/>
          </a:bodyPr>
          <a:lstStyle/>
          <a:p>
            <a:endParaRPr lang="pl-PL" b="1" dirty="0" smtClean="0"/>
          </a:p>
        </p:txBody>
      </p:sp>
      <p:sp>
        <p:nvSpPr>
          <p:cNvPr id="6" name="pole tekstowe 5"/>
          <p:cNvSpPr txBox="1"/>
          <p:nvPr/>
        </p:nvSpPr>
        <p:spPr>
          <a:xfrm>
            <a:off x="4139952" y="2204864"/>
            <a:ext cx="914400" cy="914400"/>
          </a:xfrm>
          <a:prstGeom prst="rect">
            <a:avLst/>
          </a:prstGeom>
          <a:noFill/>
        </p:spPr>
        <p:txBody>
          <a:bodyPr wrap="none" rtlCol="0">
            <a:normAutofit/>
          </a:bodyPr>
          <a:lstStyle/>
          <a:p>
            <a:endParaRPr lang="pl-PL" b="1" dirty="0" smtClean="0"/>
          </a:p>
        </p:txBody>
      </p:sp>
      <p:sp>
        <p:nvSpPr>
          <p:cNvPr id="7" name="Tytuł 1"/>
          <p:cNvSpPr txBox="1">
            <a:spLocks/>
          </p:cNvSpPr>
          <p:nvPr/>
        </p:nvSpPr>
        <p:spPr>
          <a:xfrm>
            <a:off x="285720" y="1412776"/>
            <a:ext cx="8501122" cy="4392488"/>
          </a:xfrm>
          <a:prstGeom prst="rect">
            <a:avLst/>
          </a:prstGeom>
        </p:spPr>
        <p:txBody>
          <a:bodyPr>
            <a:noAutofit/>
          </a:bodyPr>
          <a:lstStyle/>
          <a:p>
            <a:pPr lvl="0">
              <a:spcBef>
                <a:spcPct val="0"/>
              </a:spcBef>
            </a:pPr>
            <a:r>
              <a:rPr lang="pl-PL" dirty="0" smtClean="0"/>
              <a:t/>
            </a:r>
            <a:br>
              <a:rPr lang="pl-PL" dirty="0" smtClean="0"/>
            </a:br>
            <a:r>
              <a:rPr kumimoji="0" lang="pl-PL" sz="2400" b="0" i="0" u="none" strike="noStrike" kern="1200" cap="none" spc="0" normalizeH="0" baseline="0" noProof="0" dirty="0" smtClean="0">
                <a:ln>
                  <a:noFill/>
                </a:ln>
                <a:solidFill>
                  <a:schemeClr val="tx1"/>
                </a:solidFill>
                <a:effectLst/>
                <a:uLnTx/>
                <a:uFillTx/>
                <a:latin typeface="+mj-lt"/>
                <a:ea typeface="+mj-ea"/>
                <a:cs typeface="+mj-cs"/>
              </a:rPr>
              <a:t/>
            </a:r>
            <a:br>
              <a:rPr kumimoji="0" lang="pl-PL" sz="2400" b="0" i="0" u="none" strike="noStrike" kern="1200" cap="none" spc="0" normalizeH="0" baseline="0" noProof="0" dirty="0" smtClean="0">
                <a:ln>
                  <a:noFill/>
                </a:ln>
                <a:solidFill>
                  <a:schemeClr val="tx1"/>
                </a:solidFill>
                <a:effectLst/>
                <a:uLnTx/>
                <a:uFillTx/>
                <a:latin typeface="+mj-lt"/>
                <a:ea typeface="+mj-ea"/>
                <a:cs typeface="+mj-cs"/>
              </a:rPr>
            </a:br>
            <a:endParaRPr kumimoji="0" lang="pl-PL"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6" name="Prostokąt 15"/>
          <p:cNvSpPr/>
          <p:nvPr/>
        </p:nvSpPr>
        <p:spPr>
          <a:xfrm>
            <a:off x="2699792" y="6237312"/>
            <a:ext cx="3559564" cy="369332"/>
          </a:xfrm>
          <a:prstGeom prst="rect">
            <a:avLst/>
          </a:prstGeom>
        </p:spPr>
        <p:txBody>
          <a:bodyPr wrap="none">
            <a:spAutoFit/>
          </a:bodyPr>
          <a:lstStyle/>
          <a:p>
            <a:r>
              <a:rPr lang="pl-PL" dirty="0" smtClean="0"/>
              <a:t>http://geoserwis.gdos.gov.pl/mapy/</a:t>
            </a:r>
            <a:endParaRPr lang="pl-PL" dirty="0"/>
          </a:p>
        </p:txBody>
      </p:sp>
      <p:pic>
        <p:nvPicPr>
          <p:cNvPr id="17" name="Picture 3"/>
          <p:cNvPicPr>
            <a:picLocks noChangeAspect="1" noChangeArrowheads="1"/>
          </p:cNvPicPr>
          <p:nvPr/>
        </p:nvPicPr>
        <p:blipFill>
          <a:blip r:embed="rId3" cstate="print"/>
          <a:srcRect r="16241"/>
          <a:stretch>
            <a:fillRect/>
          </a:stretch>
        </p:blipFill>
        <p:spPr bwMode="auto">
          <a:xfrm>
            <a:off x="323528" y="980728"/>
            <a:ext cx="8607168" cy="4875598"/>
          </a:xfrm>
          <a:prstGeom prst="round1Rect">
            <a:avLst/>
          </a:prstGeom>
          <a:noFill/>
          <a:ln w="9525">
            <a:noFill/>
            <a:miter lim="800000"/>
            <a:headEnd/>
            <a:tailEnd/>
          </a:ln>
        </p:spPr>
      </p:pic>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17</a:t>
            </a:fld>
            <a:endParaRPr lang="pl-PL" dirty="0"/>
          </a:p>
        </p:txBody>
      </p:sp>
      <p:pic>
        <p:nvPicPr>
          <p:cNvPr id="10"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251520" y="1892424"/>
            <a:ext cx="8640960" cy="4920952"/>
          </a:xfrm>
        </p:spPr>
        <p:txBody>
          <a:bodyPr>
            <a:normAutofit/>
          </a:bodyPr>
          <a:lstStyle/>
          <a:p>
            <a:pPr marL="457200" lvl="1" indent="0" algn="ctr">
              <a:spcAft>
                <a:spcPts val="600"/>
              </a:spcAft>
              <a:buNone/>
            </a:pPr>
            <a:endParaRPr lang="pl-PL" sz="3300" b="1" dirty="0">
              <a:solidFill>
                <a:schemeClr val="accent2">
                  <a:lumMod val="50000"/>
                </a:schemeClr>
              </a:solidFill>
            </a:endParaRPr>
          </a:p>
          <a:p>
            <a:pPr>
              <a:spcBef>
                <a:spcPct val="50000"/>
              </a:spcBef>
              <a:buNone/>
            </a:pPr>
            <a:r>
              <a:rPr lang="pl-PL" sz="3300" dirty="0" smtClean="0"/>
              <a:t>	</a:t>
            </a:r>
            <a:r>
              <a:rPr lang="pl-PL" sz="1800" dirty="0" smtClean="0"/>
              <a:t>Organem właściwym do wydania Deklaracji jest </a:t>
            </a:r>
            <a:r>
              <a:rPr lang="pl-PL" sz="1800" u="sng" dirty="0" smtClean="0"/>
              <a:t>Regionalny Dyrektor Ochrony Środowiska we Wrocławiu.</a:t>
            </a:r>
            <a:br>
              <a:rPr lang="pl-PL" sz="1800" u="sng" dirty="0" smtClean="0"/>
            </a:br>
            <a:endParaRPr lang="pl-PL" sz="1800" u="sng" dirty="0" smtClean="0"/>
          </a:p>
          <a:p>
            <a:pPr algn="just">
              <a:spcBef>
                <a:spcPct val="50000"/>
              </a:spcBef>
              <a:buNone/>
            </a:pPr>
            <a:r>
              <a:rPr lang="pl-PL" sz="1800" dirty="0" smtClean="0"/>
              <a:t>	W deklaracji organ wskazuje, że dany projekt </a:t>
            </a:r>
            <a:r>
              <a:rPr lang="pl-PL" sz="1800" dirty="0"/>
              <a:t>nie pogarsza stanu jednolitej części wód ani nie uniemożliwia osiągnięcie dobrego stanu </a:t>
            </a:r>
            <a:r>
              <a:rPr lang="pl-PL" sz="1800" dirty="0" smtClean="0"/>
              <a:t>wód/potencjału.</a:t>
            </a:r>
          </a:p>
          <a:p>
            <a:pPr algn="just">
              <a:spcBef>
                <a:spcPct val="50000"/>
              </a:spcBef>
              <a:buNone/>
            </a:pPr>
            <a:endParaRPr lang="pl-PL" sz="1800" dirty="0"/>
          </a:p>
          <a:p>
            <a:pPr algn="just">
              <a:spcBef>
                <a:spcPct val="50000"/>
              </a:spcBef>
              <a:buNone/>
            </a:pPr>
            <a:r>
              <a:rPr lang="pl-PL" sz="1800" dirty="0" smtClean="0"/>
              <a:t>	</a:t>
            </a:r>
            <a:r>
              <a:rPr lang="pl-PL" sz="1800" dirty="0" smtClean="0">
                <a:hlinkClick r:id="rId2"/>
              </a:rPr>
              <a:t>http</a:t>
            </a:r>
            <a:r>
              <a:rPr lang="pl-PL" sz="1800" dirty="0">
                <a:hlinkClick r:id="rId2"/>
              </a:rPr>
              <a:t>://geoportal.kzgw.gov.pl</a:t>
            </a:r>
            <a:r>
              <a:rPr lang="pl-PL" sz="1800" dirty="0" smtClean="0">
                <a:hlinkClick r:id="rId2"/>
              </a:rPr>
              <a:t>/</a:t>
            </a:r>
            <a:r>
              <a:rPr lang="pl-PL" sz="1800" dirty="0" smtClean="0"/>
              <a:t> </a:t>
            </a:r>
            <a:endParaRPr lang="pl-PL" sz="1800" dirty="0"/>
          </a:p>
        </p:txBody>
      </p:sp>
      <p:sp>
        <p:nvSpPr>
          <p:cNvPr id="9"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18</a:t>
            </a:fld>
            <a:endParaRPr lang="pl-PL" dirty="0"/>
          </a:p>
        </p:txBody>
      </p:sp>
      <p:pic>
        <p:nvPicPr>
          <p:cNvPr id="10"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5"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lvl="1" algn="ctr">
              <a:spcAft>
                <a:spcPts val="600"/>
              </a:spcAft>
            </a:pPr>
            <a:r>
              <a:rPr lang="pl-PL" b="1" dirty="0"/>
              <a:t>Deklaracja właściwego organu odpowiedzialnego za gospodarkę wodną</a:t>
            </a:r>
          </a:p>
        </p:txBody>
      </p:sp>
    </p:spTree>
    <p:extLst>
      <p:ext uri="{BB962C8B-B14F-4D97-AF65-F5344CB8AC3E}">
        <p14:creationId xmlns:p14="http://schemas.microsoft.com/office/powerpoint/2010/main" val="106046395"/>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6283" y="1412776"/>
            <a:ext cx="8638205" cy="5263300"/>
          </a:xfrm>
          <a:prstGeom prst="rect">
            <a:avLst/>
          </a:prstGeom>
          <a:noFill/>
        </p:spPr>
        <p:txBody>
          <a:bodyPr wrap="square" rtlCol="0">
            <a:noAutofit/>
          </a:bodyPr>
          <a:lstStyle/>
          <a:p>
            <a:r>
              <a:rPr lang="pl-PL" u="sng" dirty="0" smtClean="0"/>
              <a:t>Kryteria </a:t>
            </a:r>
            <a:r>
              <a:rPr lang="pl-PL" u="sng" dirty="0"/>
              <a:t>wyboru operacji </a:t>
            </a:r>
            <a:r>
              <a:rPr lang="pl-PL" u="sng" dirty="0" smtClean="0"/>
              <a:t>finansowanych </a:t>
            </a:r>
            <a:r>
              <a:rPr lang="pl-PL" u="sng" dirty="0"/>
              <a:t>w 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7. </a:t>
            </a:r>
            <a:r>
              <a:rPr lang="pl-PL" b="1" dirty="0"/>
              <a:t>Zgodność projektu z polityką ochrony środowiska</a:t>
            </a:r>
            <a:r>
              <a:rPr lang="pl-PL" b="1" dirty="0" smtClean="0"/>
              <a:t>  </a:t>
            </a:r>
          </a:p>
          <a:p>
            <a:pPr marL="271463" lvl="1"/>
            <a:r>
              <a:rPr lang="pl-PL" sz="1400" dirty="0"/>
              <a:t>W ramach kryterium będzie sprawdzana zgodność projektu z przepisami krajowymi i wspólnotowymi </a:t>
            </a:r>
            <a:r>
              <a:rPr lang="pl-PL" sz="1400" dirty="0" smtClean="0"/>
              <a:t>                        dot</a:t>
            </a:r>
            <a:r>
              <a:rPr lang="pl-PL" sz="1400" dirty="0"/>
              <a:t>. ochrony środowiska, w tym: </a:t>
            </a:r>
            <a:endParaRPr lang="pl-PL" sz="1400" dirty="0" smtClean="0"/>
          </a:p>
          <a:p>
            <a:pPr marL="271463" lvl="1"/>
            <a:endParaRPr lang="pl-PL" sz="1400" dirty="0"/>
          </a:p>
          <a:p>
            <a:pPr marL="557213" lvl="1" indent="-285750">
              <a:spcAft>
                <a:spcPts val="600"/>
              </a:spcAft>
              <a:buFont typeface="Wingdings" panose="05000000000000000000" pitchFamily="2" charset="2"/>
              <a:buChar char="ü"/>
            </a:pPr>
            <a:r>
              <a:rPr lang="pl-PL" sz="1600" dirty="0" smtClean="0"/>
              <a:t>procedura </a:t>
            </a:r>
            <a:r>
              <a:rPr lang="pl-PL" sz="1600" dirty="0"/>
              <a:t>oceny oddziaływania na środowisko </a:t>
            </a:r>
            <a:endParaRPr lang="pl-PL" sz="1600" dirty="0" smtClean="0"/>
          </a:p>
          <a:p>
            <a:pPr marL="534988" lvl="1">
              <a:spcAft>
                <a:spcPts val="600"/>
              </a:spcAft>
            </a:pPr>
            <a:r>
              <a:rPr lang="pl-PL" sz="1600" dirty="0" smtClean="0"/>
              <a:t>(</a:t>
            </a:r>
            <a:r>
              <a:rPr lang="pl-PL" sz="1600" dirty="0"/>
              <a:t>dyrektywy: środowiskowa 2011/92/UE, siedliskowa 92/43/EWG, ptasia 2009/147/WE, wodna 2000/60/WE, ściekowa 91/271/EWG, odpadowa 2008/98/WE, powodziowa 2007/60/WE)</a:t>
            </a:r>
          </a:p>
          <a:p>
            <a:pPr marL="557213" lvl="1" indent="-285750">
              <a:spcAft>
                <a:spcPts val="600"/>
              </a:spcAft>
              <a:buFont typeface="Wingdings" panose="05000000000000000000" pitchFamily="2" charset="2"/>
              <a:buChar char="ü"/>
            </a:pPr>
            <a:r>
              <a:rPr lang="pl-PL" sz="1600" dirty="0" smtClean="0"/>
              <a:t>prawo </a:t>
            </a:r>
            <a:r>
              <a:rPr lang="pl-PL" sz="1600" dirty="0"/>
              <a:t>ochrony środowiska, </a:t>
            </a:r>
          </a:p>
          <a:p>
            <a:pPr marL="557213" lvl="1" indent="-285750">
              <a:spcAft>
                <a:spcPts val="600"/>
              </a:spcAft>
              <a:buFont typeface="Wingdings" panose="05000000000000000000" pitchFamily="2" charset="2"/>
              <a:buChar char="ü"/>
            </a:pPr>
            <a:r>
              <a:rPr lang="pl-PL" sz="1600" dirty="0" smtClean="0"/>
              <a:t>prawo </a:t>
            </a:r>
            <a:r>
              <a:rPr lang="pl-PL" sz="1600" dirty="0"/>
              <a:t>wodne, </a:t>
            </a:r>
          </a:p>
          <a:p>
            <a:pPr marL="557213" lvl="1" indent="-285750">
              <a:spcAft>
                <a:spcPts val="600"/>
              </a:spcAft>
              <a:buFont typeface="Wingdings" panose="05000000000000000000" pitchFamily="2" charset="2"/>
              <a:buChar char="ü"/>
            </a:pPr>
            <a:r>
              <a:rPr lang="pl-PL" sz="1600" dirty="0" smtClean="0"/>
              <a:t>ustawa </a:t>
            </a:r>
            <a:r>
              <a:rPr lang="pl-PL" sz="1600" dirty="0"/>
              <a:t>o odpadach, </a:t>
            </a:r>
          </a:p>
          <a:p>
            <a:pPr marL="557213" lvl="1" indent="-285750">
              <a:spcAft>
                <a:spcPts val="600"/>
              </a:spcAft>
              <a:buFont typeface="Wingdings" panose="05000000000000000000" pitchFamily="2" charset="2"/>
              <a:buChar char="ü"/>
            </a:pPr>
            <a:r>
              <a:rPr lang="pl-PL" sz="1600" dirty="0" smtClean="0"/>
              <a:t>ustawa </a:t>
            </a:r>
            <a:r>
              <a:rPr lang="pl-PL" sz="1600" dirty="0"/>
              <a:t>o ochronie </a:t>
            </a:r>
            <a:r>
              <a:rPr lang="pl-PL" sz="1600" dirty="0" smtClean="0"/>
              <a:t>przyrody, </a:t>
            </a:r>
          </a:p>
          <a:p>
            <a:pPr marL="557213" lvl="1" indent="-285750">
              <a:spcAft>
                <a:spcPts val="600"/>
              </a:spcAft>
              <a:buFont typeface="Wingdings" panose="05000000000000000000" pitchFamily="2" charset="2"/>
              <a:buChar char="ü"/>
            </a:pPr>
            <a:r>
              <a:rPr lang="pl-PL" sz="1600" dirty="0" smtClean="0"/>
              <a:t>przystosowanie </a:t>
            </a:r>
            <a:r>
              <a:rPr lang="pl-PL" sz="1600" dirty="0"/>
              <a:t>projektu do zmiany klimatu i łagodzenie zmiany klimatu, </a:t>
            </a:r>
            <a:endParaRPr lang="pl-PL" sz="1600" dirty="0" smtClean="0"/>
          </a:p>
          <a:p>
            <a:pPr marL="557213" lvl="1" indent="-285750">
              <a:spcAft>
                <a:spcPts val="600"/>
              </a:spcAft>
              <a:buFont typeface="Wingdings" panose="05000000000000000000" pitchFamily="2" charset="2"/>
              <a:buChar char="ü"/>
            </a:pPr>
            <a:r>
              <a:rPr lang="pl-PL" sz="1600" dirty="0" smtClean="0"/>
              <a:t>odporność </a:t>
            </a:r>
            <a:r>
              <a:rPr lang="pl-PL" sz="1600" dirty="0"/>
              <a:t>na klęski </a:t>
            </a:r>
            <a:r>
              <a:rPr lang="pl-PL" sz="1600" dirty="0" smtClean="0"/>
              <a:t>żywiołowe.</a:t>
            </a:r>
            <a:endParaRPr lang="pl-PL" sz="1600" dirty="0"/>
          </a:p>
          <a:p>
            <a:r>
              <a:rPr lang="pl-PL" b="1" dirty="0">
                <a:solidFill>
                  <a:schemeClr val="accent6">
                    <a:lumMod val="50000"/>
                  </a:schemeClr>
                </a:solidFill>
              </a:rPr>
              <a:t>Badanie w zakresie spełnienia wymagań wynikających z ww. aktów prawnych.</a:t>
            </a:r>
          </a:p>
          <a:p>
            <a:pPr algn="r"/>
            <a:r>
              <a:rPr lang="pl-PL" b="1" dirty="0" smtClean="0">
                <a:solidFill>
                  <a:schemeClr val="accent6">
                    <a:lumMod val="50000"/>
                  </a:schemeClr>
                </a:solidFill>
              </a:rPr>
              <a:t>Dokumentacja </a:t>
            </a:r>
            <a:r>
              <a:rPr lang="pl-PL" b="1" dirty="0">
                <a:solidFill>
                  <a:schemeClr val="accent6">
                    <a:lumMod val="50000"/>
                  </a:schemeClr>
                </a:solidFill>
              </a:rPr>
              <a:t>z całego postępowania </a:t>
            </a:r>
            <a:r>
              <a:rPr lang="pl-PL" b="1" dirty="0" smtClean="0">
                <a:solidFill>
                  <a:schemeClr val="accent6">
                    <a:lumMod val="50000"/>
                  </a:schemeClr>
                </a:solidFill>
              </a:rPr>
              <a:t>OOŚ -</a:t>
            </a:r>
          </a:p>
          <a:p>
            <a:pPr algn="r"/>
            <a:r>
              <a:rPr lang="pl-PL" dirty="0" smtClean="0">
                <a:solidFill>
                  <a:schemeClr val="accent6">
                    <a:lumMod val="50000"/>
                  </a:schemeClr>
                </a:solidFill>
              </a:rPr>
              <a:t> </a:t>
            </a:r>
            <a:r>
              <a:rPr lang="pl-PL" sz="3600" b="1" dirty="0" smtClean="0">
                <a:solidFill>
                  <a:schemeClr val="accent6">
                    <a:lumMod val="50000"/>
                  </a:schemeClr>
                </a:solidFill>
              </a:rPr>
              <a:t> </a:t>
            </a:r>
            <a:r>
              <a:rPr lang="pl-PL" sz="3600" b="1" dirty="0">
                <a:solidFill>
                  <a:schemeClr val="accent6">
                    <a:lumMod val="50000"/>
                  </a:schemeClr>
                </a:solidFill>
              </a:rPr>
              <a:t>jaka jest?</a:t>
            </a:r>
            <a:endParaRPr lang="pl-PL" sz="1600"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merytoryczna</a:t>
            </a:r>
          </a:p>
        </p:txBody>
      </p:sp>
      <p:pic>
        <p:nvPicPr>
          <p:cNvPr id="5"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1113256413"/>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Prostokąt 7"/>
          <p:cNvSpPr/>
          <p:nvPr/>
        </p:nvSpPr>
        <p:spPr>
          <a:xfrm>
            <a:off x="197768" y="1262365"/>
            <a:ext cx="8406680" cy="4739759"/>
          </a:xfrm>
          <a:prstGeom prst="rect">
            <a:avLst/>
          </a:prstGeom>
        </p:spPr>
        <p:txBody>
          <a:bodyPr wrap="square">
            <a:spAutoFit/>
          </a:bodyPr>
          <a:lstStyle/>
          <a:p>
            <a:pPr marL="285750" indent="-285750">
              <a:buClr>
                <a:schemeClr val="accent6">
                  <a:lumMod val="50000"/>
                </a:schemeClr>
              </a:buClr>
              <a:buFont typeface="Wingdings" panose="05000000000000000000" pitchFamily="2" charset="2"/>
              <a:buChar char="q"/>
            </a:pPr>
            <a:r>
              <a:rPr lang="pl-PL" sz="1600" b="1" dirty="0"/>
              <a:t>Wytyczne</a:t>
            </a:r>
            <a:r>
              <a:rPr lang="pl-PL" sz="1600" dirty="0"/>
              <a:t> w zakresie </a:t>
            </a:r>
            <a:r>
              <a:rPr lang="pl-PL" sz="1600" dirty="0" smtClean="0"/>
              <a:t>dokumentowania </a:t>
            </a:r>
            <a:r>
              <a:rPr lang="pl-PL" sz="1600" dirty="0"/>
              <a:t>postępowania w sprawie oceny </a:t>
            </a:r>
            <a:r>
              <a:rPr lang="pl-PL" sz="1600" dirty="0" smtClean="0"/>
              <a:t>oddziaływania </a:t>
            </a:r>
            <a:r>
              <a:rPr lang="pl-PL" sz="1600" dirty="0"/>
              <a:t>na środowisko dla przedsięwzięć współfinansowanych z krajowych </a:t>
            </a:r>
            <a:r>
              <a:rPr lang="pl-PL" sz="1600" dirty="0" smtClean="0"/>
              <a:t>lub regionalnych </a:t>
            </a:r>
            <a:r>
              <a:rPr lang="pl-PL" sz="1600" dirty="0"/>
              <a:t>programów </a:t>
            </a:r>
            <a:r>
              <a:rPr lang="pl-PL" sz="1600" dirty="0" smtClean="0"/>
              <a:t>operacyjnych; </a:t>
            </a:r>
            <a:r>
              <a:rPr lang="pl-PL" sz="1600" b="1" dirty="0" smtClean="0">
                <a:solidFill>
                  <a:srgbClr val="FF0000"/>
                </a:solidFill>
              </a:rPr>
              <a:t>Wytyczne OOŚ</a:t>
            </a:r>
            <a:endParaRPr lang="pl-PL" sz="1600" b="1" dirty="0">
              <a:solidFill>
                <a:srgbClr val="FF0000"/>
              </a:solidFill>
            </a:endParaRPr>
          </a:p>
          <a:p>
            <a:pPr marL="285750" indent="-285750">
              <a:buClr>
                <a:schemeClr val="accent6">
                  <a:lumMod val="50000"/>
                </a:schemeClr>
              </a:buClr>
              <a:buFont typeface="Wingdings" panose="05000000000000000000" pitchFamily="2" charset="2"/>
              <a:buChar char="q"/>
            </a:pPr>
            <a:endParaRPr lang="pl-PL" sz="1600" b="1" dirty="0" smtClean="0"/>
          </a:p>
          <a:p>
            <a:pPr marL="285750" indent="-285750">
              <a:buClr>
                <a:schemeClr val="accent6">
                  <a:lumMod val="50000"/>
                </a:schemeClr>
              </a:buClr>
              <a:buFont typeface="Wingdings" panose="05000000000000000000" pitchFamily="2" charset="2"/>
              <a:buChar char="q"/>
            </a:pPr>
            <a:r>
              <a:rPr lang="pl-PL" sz="1600" b="1" dirty="0" smtClean="0"/>
              <a:t>Dyrektywa Rady nr 2011/92/UE  </a:t>
            </a:r>
            <a:r>
              <a:rPr lang="pl-PL" sz="1600" dirty="0" smtClean="0"/>
              <a:t>z dnia 13 grudnia 2011 r. w sprawie oceny skutków wywieranych przez niektóre przedsięwzięcia publiczne i prywatne na środowisko</a:t>
            </a:r>
          </a:p>
          <a:p>
            <a:pPr marL="266700">
              <a:spcAft>
                <a:spcPts val="1200"/>
              </a:spcAft>
              <a:buClr>
                <a:schemeClr val="accent6">
                  <a:lumMod val="50000"/>
                </a:schemeClr>
              </a:buClr>
            </a:pPr>
            <a:r>
              <a:rPr lang="pl-PL" sz="1600" dirty="0" smtClean="0"/>
              <a:t>(Dyrektywa OOŚ) wraz ze zmianą z </a:t>
            </a:r>
            <a:r>
              <a:rPr lang="pl-PL" sz="1600" dirty="0"/>
              <a:t>16 kwietnia 2014 r.</a:t>
            </a:r>
            <a:r>
              <a:rPr lang="pl-PL" sz="1600" dirty="0" smtClean="0"/>
              <a:t>;  </a:t>
            </a:r>
            <a:r>
              <a:rPr lang="pl-PL" sz="1600" b="1" dirty="0" smtClean="0">
                <a:solidFill>
                  <a:srgbClr val="FF0000"/>
                </a:solidFill>
              </a:rPr>
              <a:t>Dyrektywa OOŚ </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Dyrektywa Rady nr 92/43/EWG</a:t>
            </a:r>
            <a:r>
              <a:rPr lang="pl-PL" sz="1600" dirty="0" smtClean="0"/>
              <a:t> z dnia 21 maja 1992r. w sprawie ochrony siedlisk przyrodniczych oraz dzikiej fauny i flory; </a:t>
            </a:r>
          </a:p>
          <a:p>
            <a:pPr marL="285750" indent="-285750">
              <a:buClr>
                <a:schemeClr val="accent6">
                  <a:lumMod val="50000"/>
                </a:schemeClr>
              </a:buClr>
              <a:buFont typeface="Wingdings" panose="05000000000000000000" pitchFamily="2" charset="2"/>
              <a:buChar char="q"/>
            </a:pPr>
            <a:r>
              <a:rPr lang="pl-PL" sz="1600" b="1" dirty="0" smtClean="0"/>
              <a:t>Dyrektywa Rady nr 2009/147/WE  </a:t>
            </a:r>
            <a:r>
              <a:rPr lang="pl-PL" sz="1600" dirty="0" smtClean="0"/>
              <a:t>z dnia 30 listopada 2009 r.  w sprawie ochrony dzikiego ptactwa;</a:t>
            </a:r>
          </a:p>
          <a:p>
            <a:pPr marL="285750" indent="-285750">
              <a:buClr>
                <a:schemeClr val="accent6">
                  <a:lumMod val="50000"/>
                </a:schemeClr>
              </a:buClr>
              <a:buFont typeface="Wingdings" panose="05000000000000000000" pitchFamily="2" charset="2"/>
              <a:buChar char="q"/>
            </a:pPr>
            <a:endParaRPr lang="pl-PL" sz="1600" dirty="0" smtClean="0"/>
          </a:p>
          <a:p>
            <a:pPr marL="285750" indent="-285750">
              <a:spcAft>
                <a:spcPts val="1200"/>
              </a:spcAft>
              <a:buClr>
                <a:schemeClr val="accent6">
                  <a:lumMod val="50000"/>
                </a:schemeClr>
              </a:buClr>
              <a:buFont typeface="Wingdings" panose="05000000000000000000" pitchFamily="2" charset="2"/>
              <a:buChar char="q"/>
            </a:pPr>
            <a:r>
              <a:rPr lang="pl-PL" sz="1600" b="1" dirty="0" smtClean="0"/>
              <a:t>Ustawa</a:t>
            </a:r>
            <a:r>
              <a:rPr lang="pl-PL" sz="1600" dirty="0" smtClean="0"/>
              <a:t> z dnia 3 października 2008r. o udostępnianiu informacji o środowisku </a:t>
            </a:r>
            <a:br>
              <a:rPr lang="pl-PL" sz="1600" dirty="0" smtClean="0"/>
            </a:br>
            <a:r>
              <a:rPr lang="pl-PL" sz="1600" dirty="0" smtClean="0"/>
              <a:t>i jego ochronie, udziale społeczeństwa w ochronie środowiska oraz o ocenach oddziaływania na środowiska (Ustawa OOŚ);  </a:t>
            </a:r>
            <a:r>
              <a:rPr lang="pl-PL" sz="1600" b="1" dirty="0" smtClean="0">
                <a:solidFill>
                  <a:srgbClr val="FF0000"/>
                </a:solidFill>
              </a:rPr>
              <a:t>Ustawa OOŚ</a:t>
            </a:r>
            <a:endParaRPr lang="pl-PL" sz="1600" dirty="0" smtClean="0">
              <a:solidFill>
                <a:srgbClr val="FF0000"/>
              </a:solidFill>
            </a:endParaRPr>
          </a:p>
          <a:p>
            <a:pPr marL="285750" indent="-285750">
              <a:spcAft>
                <a:spcPts val="1200"/>
              </a:spcAft>
              <a:buClr>
                <a:schemeClr val="accent6">
                  <a:lumMod val="50000"/>
                </a:schemeClr>
              </a:buClr>
              <a:buFont typeface="Wingdings" panose="05000000000000000000" pitchFamily="2" charset="2"/>
              <a:buChar char="q"/>
            </a:pPr>
            <a:r>
              <a:rPr lang="pl-PL" sz="1600" b="1" dirty="0" smtClean="0"/>
              <a:t>Rozporządzenie</a:t>
            </a:r>
            <a:r>
              <a:rPr lang="pl-PL" sz="1600" dirty="0" smtClean="0"/>
              <a:t> Rady Ministrów z dnia 9 listopada 2010r.  w sprawie przedsięwzięć mogących znacząco oddziaływać na środowisko. </a:t>
            </a:r>
            <a:r>
              <a:rPr lang="pl-PL" sz="1600" b="1" dirty="0" smtClean="0">
                <a:solidFill>
                  <a:srgbClr val="FF0000"/>
                </a:solidFill>
              </a:rPr>
              <a:t>Rozporządzenie OOŚ</a:t>
            </a:r>
            <a:endParaRPr lang="pl-PL" sz="1600" b="1" dirty="0">
              <a:solidFill>
                <a:srgbClr val="FF0000"/>
              </a:solidFill>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20</a:t>
            </a:fld>
            <a:endParaRPr lang="pl-PL"/>
          </a:p>
        </p:txBody>
      </p:sp>
      <p:sp>
        <p:nvSpPr>
          <p:cNvPr id="11" name="Rectangle 2"/>
          <p:cNvSpPr>
            <a:spLocks noChangeArrowheads="1"/>
          </p:cNvSpPr>
          <p:nvPr/>
        </p:nvSpPr>
        <p:spPr bwMode="auto">
          <a:xfrm>
            <a:off x="395536" y="1772816"/>
            <a:ext cx="8568952" cy="4878259"/>
          </a:xfrm>
          <a:prstGeom prst="rect">
            <a:avLst/>
          </a:prstGeom>
          <a:noFill/>
          <a:ln w="9525">
            <a:noFill/>
            <a:miter lim="800000"/>
            <a:headEnd/>
            <a:tailEnd/>
          </a:ln>
        </p:spPr>
        <p:txBody>
          <a:bodyPr wrap="square">
            <a:spAutoFit/>
          </a:bodyPr>
          <a:lstStyle/>
          <a:p>
            <a:pPr marL="271463" indent="-271463">
              <a:spcAft>
                <a:spcPts val="1200"/>
              </a:spcAft>
              <a:buClr>
                <a:srgbClr val="000000"/>
              </a:buClr>
              <a:buSzPct val="100000"/>
              <a:buFont typeface="Calibri" pitchFamily="34" charset="0"/>
              <a:buAutoNum type="arabicPeriod"/>
              <a:tabLst>
                <a:tab pos="271463" algn="l"/>
              </a:tabLst>
            </a:pPr>
            <a:r>
              <a:rPr lang="pl-PL" sz="1700" dirty="0" smtClean="0">
                <a:solidFill>
                  <a:schemeClr val="tx1"/>
                </a:solidFill>
              </a:rPr>
              <a:t>Brak </a:t>
            </a:r>
            <a:r>
              <a:rPr lang="pl-PL" sz="1700" dirty="0">
                <a:solidFill>
                  <a:schemeClr val="tx1"/>
                </a:solidFill>
              </a:rPr>
              <a:t>dołączenia pełnej dokumentacji z postępowania OOŚ do wniosku </a:t>
            </a:r>
            <a:r>
              <a:rPr lang="pl-PL" sz="1700" dirty="0" smtClean="0">
                <a:solidFill>
                  <a:schemeClr val="tx1"/>
                </a:solidFill>
              </a:rPr>
              <a:t>o dofinansowanie </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Brak </a:t>
            </a:r>
            <a:r>
              <a:rPr lang="pl-PL" sz="1700" dirty="0">
                <a:solidFill>
                  <a:schemeClr val="tx1"/>
                </a:solidFill>
              </a:rPr>
              <a:t>w decyzji o środowiskowych uwarunkowaniach informacji </a:t>
            </a:r>
            <a:r>
              <a:rPr lang="pl-PL" sz="1700" dirty="0" smtClean="0">
                <a:solidFill>
                  <a:schemeClr val="tx1"/>
                </a:solidFill>
              </a:rPr>
              <a:t>o </a:t>
            </a:r>
            <a:r>
              <a:rPr lang="pl-PL" sz="1700" dirty="0">
                <a:solidFill>
                  <a:schemeClr val="tx1"/>
                </a:solidFill>
              </a:rPr>
              <a:t>przeprowadzonych   konsultacjach społecznych, o rozpatrzonych uwagach i wnioskach w ramach konsultacji </a:t>
            </a:r>
            <a:r>
              <a:rPr lang="pl-PL" sz="1700" dirty="0" smtClean="0">
                <a:solidFill>
                  <a:schemeClr val="tx1"/>
                </a:solidFill>
              </a:rPr>
              <a:t>społecznych.</a:t>
            </a:r>
            <a:endParaRPr lang="pl-PL" sz="1700" dirty="0">
              <a:solidFill>
                <a:schemeClr val="tx1"/>
              </a:solidFill>
            </a:endParaRP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solidFill>
                  <a:schemeClr val="tx1"/>
                </a:solidFill>
              </a:rPr>
              <a:t>Nieprawidłowe </a:t>
            </a:r>
            <a:r>
              <a:rPr lang="pl-PL" sz="1700" dirty="0">
                <a:solidFill>
                  <a:schemeClr val="tx1"/>
                </a:solidFill>
              </a:rPr>
              <a:t>zakwalifikowanie przedsięwzięcia do </a:t>
            </a:r>
            <a:r>
              <a:rPr lang="pl-PL" sz="1700" dirty="0" smtClean="0">
                <a:solidFill>
                  <a:schemeClr val="tx1"/>
                </a:solidFill>
              </a:rPr>
              <a:t>odpowiedniego </a:t>
            </a:r>
            <a:r>
              <a:rPr lang="pl-PL" sz="1700" dirty="0" smtClean="0"/>
              <a:t>załącznika </a:t>
            </a:r>
            <a:r>
              <a:rPr lang="pl-PL" sz="1700" dirty="0" smtClean="0">
                <a:solidFill>
                  <a:schemeClr val="tx1"/>
                </a:solidFill>
              </a:rPr>
              <a:t>I lub </a:t>
            </a:r>
            <a:r>
              <a:rPr lang="pl-PL" sz="1700" dirty="0">
                <a:solidFill>
                  <a:schemeClr val="tx1"/>
                </a:solidFill>
              </a:rPr>
              <a:t>II </a:t>
            </a:r>
            <a:r>
              <a:rPr lang="pl-PL" sz="1700" dirty="0" smtClean="0">
                <a:solidFill>
                  <a:schemeClr val="tx1"/>
                </a:solidFill>
              </a:rPr>
              <a:t>dyrektywy OOŚ.</a:t>
            </a:r>
          </a:p>
          <a:p>
            <a:pPr marL="271463" indent="-271463">
              <a:spcAft>
                <a:spcPts val="1200"/>
              </a:spcAft>
              <a:buClr>
                <a:srgbClr val="000000"/>
              </a:buClr>
              <a:buSzPct val="100000"/>
              <a:buFont typeface="Times New Roman" charset="0"/>
              <a:buAutoNum type="arabicPeriod" startAt="2"/>
              <a:tabLst>
                <a:tab pos="271463" algn="l"/>
              </a:tabLst>
            </a:pPr>
            <a:r>
              <a:rPr lang="pl-PL" sz="1700" b="1" dirty="0" smtClean="0"/>
              <a:t>Niezgodność zakresu przedsięwzięcia pomiędzy decyzją środowiskową a decyzją inwestycyjną m.in.  pozwoleniem na budowę.</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Wątpliwości w zakresie oddziaływania na obszary Natura 2000.</a:t>
            </a:r>
          </a:p>
          <a:p>
            <a:pPr marL="271463" indent="-271463">
              <a:spcAft>
                <a:spcPts val="1200"/>
              </a:spcAft>
              <a:buClr>
                <a:srgbClr val="000000"/>
              </a:buClr>
              <a:buSzPct val="100000"/>
              <a:buFont typeface="Times New Roman" charset="0"/>
              <a:buAutoNum type="arabicPeriod" startAt="2"/>
              <a:tabLst>
                <a:tab pos="271463" algn="l"/>
              </a:tabLst>
            </a:pPr>
            <a:r>
              <a:rPr lang="pl-PL" sz="1700" dirty="0" smtClean="0"/>
              <a:t>Wydanie decyzji przed uprawomocnieniem postanowień w sprawie uzgodnienia warunków realizacji przedsięwzięcia.</a:t>
            </a:r>
          </a:p>
          <a:p>
            <a:pPr marL="271463" indent="-271463">
              <a:spcAft>
                <a:spcPts val="1200"/>
              </a:spcAft>
              <a:buClr>
                <a:srgbClr val="000000"/>
              </a:buClr>
              <a:buSzPct val="100000"/>
              <a:buFont typeface="Times New Roman" charset="0"/>
              <a:buAutoNum type="arabicPeriod" startAt="2"/>
              <a:tabLst>
                <a:tab pos="271463" algn="l"/>
              </a:tabLst>
            </a:pPr>
            <a:r>
              <a:rPr lang="pl-PL" b="1" dirty="0" smtClean="0">
                <a:solidFill>
                  <a:schemeClr val="tx1"/>
                </a:solidFill>
              </a:rPr>
              <a:t>Brak odniesienia w decyzji środowiskowej do </a:t>
            </a:r>
            <a:r>
              <a:rPr lang="pl-PL" b="1" dirty="0" smtClean="0"/>
              <a:t>celów </a:t>
            </a:r>
            <a:r>
              <a:rPr lang="pl-PL" b="1" dirty="0"/>
              <a:t>środowiskowych zawartych w planie gospodarowania wodami na obszarze </a:t>
            </a:r>
            <a:r>
              <a:rPr lang="pl-PL" b="1" dirty="0" smtClean="0"/>
              <a:t>dorzecza.</a:t>
            </a:r>
            <a:r>
              <a:rPr lang="pl-PL" b="1" dirty="0">
                <a:solidFill>
                  <a:schemeClr val="tx1"/>
                </a:solidFill>
              </a:rPr>
              <a:t>	</a:t>
            </a:r>
            <a:endParaRPr lang="pl-PL" b="1" dirty="0"/>
          </a:p>
          <a:p>
            <a:pPr marL="271463" indent="-271463">
              <a:spcAft>
                <a:spcPts val="1200"/>
              </a:spcAft>
              <a:buClr>
                <a:srgbClr val="000000"/>
              </a:buClr>
              <a:buSzPct val="100000"/>
              <a:buFont typeface="Times New Roman" charset="0"/>
              <a:buAutoNum type="arabicPeriod" startAt="2"/>
              <a:tabLst>
                <a:tab pos="271463" algn="l"/>
              </a:tabLst>
            </a:pPr>
            <a:r>
              <a:rPr lang="pl-PL" b="1" dirty="0" smtClean="0"/>
              <a:t>Brak uwzględnienia w decyzji zmian klimatycznych i krajobrazu.</a:t>
            </a:r>
            <a:endParaRPr lang="pl-PL" b="1" dirty="0">
              <a:solidFill>
                <a:schemeClr val="tx1"/>
              </a:solidFill>
            </a:endParaRPr>
          </a:p>
        </p:txBody>
      </p:sp>
      <p:sp>
        <p:nvSpPr>
          <p:cNvPr id="12"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21</a:t>
            </a:fld>
            <a:endParaRPr lang="pl-PL"/>
          </a:p>
        </p:txBody>
      </p:sp>
      <p:sp>
        <p:nvSpPr>
          <p:cNvPr id="11" name="Rectangle 2"/>
          <p:cNvSpPr>
            <a:spLocks noChangeArrowheads="1"/>
          </p:cNvSpPr>
          <p:nvPr/>
        </p:nvSpPr>
        <p:spPr bwMode="auto">
          <a:xfrm>
            <a:off x="395536" y="1970251"/>
            <a:ext cx="8496944" cy="5232202"/>
          </a:xfrm>
          <a:prstGeom prst="rect">
            <a:avLst/>
          </a:prstGeom>
          <a:noFill/>
          <a:ln w="9525">
            <a:noFill/>
            <a:miter lim="800000"/>
            <a:headEnd/>
            <a:tailEnd/>
          </a:ln>
        </p:spPr>
        <p:txBody>
          <a:bodyPr wrap="square">
            <a:spAutoFit/>
          </a:bodyPr>
          <a:lstStyle/>
          <a:p>
            <a:pPr marL="342900" indent="-342900">
              <a:spcAft>
                <a:spcPts val="1200"/>
              </a:spcAft>
              <a:buClr>
                <a:srgbClr val="000000"/>
              </a:buClr>
              <a:buSzPct val="100000"/>
              <a:buFont typeface="+mj-lt"/>
              <a:buAutoNum type="arabicPeriod" startAt="9"/>
              <a:tabLst>
                <a:tab pos="271463" algn="l"/>
              </a:tabLst>
            </a:pPr>
            <a:r>
              <a:rPr lang="pl-PL" sz="1700" dirty="0" smtClean="0"/>
              <a:t>Brak wariantowania przedsięwzięcia albo wariantowanie ograniczone do kryterium lokalizacji (przebiegu inwestycji liniowej).</a:t>
            </a:r>
          </a:p>
          <a:p>
            <a:pPr marL="342900" indent="-342900">
              <a:spcAft>
                <a:spcPts val="1200"/>
              </a:spcAft>
              <a:buClr>
                <a:srgbClr val="000000"/>
              </a:buClr>
              <a:buSzPct val="100000"/>
              <a:buFont typeface="+mj-lt"/>
              <a:buAutoNum type="arabicPeriod" startAt="9"/>
              <a:tabLst>
                <a:tab pos="271463" algn="l"/>
              </a:tabLst>
            </a:pPr>
            <a:r>
              <a:rPr lang="pl-PL" sz="1700" dirty="0" smtClean="0"/>
              <a:t>Słaba jakość wniosków/kart informacyjnych przedsięwzięcia w efekcie powodują wydawanie słabych decyzji środowiskowych.</a:t>
            </a:r>
          </a:p>
          <a:p>
            <a:pPr marL="342900" indent="-342900">
              <a:spcAft>
                <a:spcPts val="1200"/>
              </a:spcAft>
              <a:buClr>
                <a:srgbClr val="000000"/>
              </a:buClr>
              <a:buSzPct val="100000"/>
              <a:buFont typeface="+mj-lt"/>
              <a:buAutoNum type="arabicPeriod" startAt="9"/>
              <a:tabLst>
                <a:tab pos="271463" algn="l"/>
              </a:tabLst>
            </a:pPr>
            <a:r>
              <a:rPr lang="pl-PL" sz="1700" dirty="0" smtClean="0"/>
              <a:t>Prowadzenie konsultacji społecznych przed otrzymaniem od Wnioskodawcy raportu OOŚ (uzupełnianie raportu bez poddawania go konsultacją społ.).</a:t>
            </a:r>
          </a:p>
          <a:p>
            <a:pPr marL="342900" indent="-342900">
              <a:spcAft>
                <a:spcPts val="1200"/>
              </a:spcAft>
              <a:buClr>
                <a:srgbClr val="000000"/>
              </a:buClr>
              <a:buSzPct val="100000"/>
              <a:buFont typeface="+mj-lt"/>
              <a:buAutoNum type="arabicPeriod" startAt="9"/>
              <a:tabLst>
                <a:tab pos="271463" algn="l"/>
              </a:tabLst>
            </a:pPr>
            <a:r>
              <a:rPr lang="pl-PL" sz="1700" dirty="0" smtClean="0"/>
              <a:t>Decyzje środowiskowe nie zawierają wymagań ochrony środowiska koniecznych do uwzględnienia w projekcie budowlanym. W treści decyzji organy nie wpisują warunków realizacji przedsięwzięcia w fazie realizacji i eksploatacji, lecz używają ogólnych stwierdzeń, np. ścieki odprowadzać zgodnie z przepisami prawa wodnego. </a:t>
            </a:r>
          </a:p>
          <a:p>
            <a:pPr marL="342900" indent="-342900">
              <a:spcAft>
                <a:spcPts val="1200"/>
              </a:spcAft>
              <a:buClr>
                <a:srgbClr val="000000"/>
              </a:buClr>
              <a:buSzPct val="100000"/>
              <a:buFont typeface="+mj-lt"/>
              <a:buAutoNum type="arabicPeriod" startAt="9"/>
              <a:tabLst>
                <a:tab pos="271463" algn="l"/>
              </a:tabLst>
            </a:pPr>
            <a:r>
              <a:rPr lang="pl-PL" sz="1700" dirty="0" smtClean="0"/>
              <a:t>Brak upublicznienia informacji o wydanej decyzji środowiskowej i budowlanej (jeśli była przeprowadzane ponowne postępowanie OOŚ). </a:t>
            </a:r>
          </a:p>
          <a:p>
            <a:endParaRPr lang="pl-PL" sz="1700" b="1" dirty="0" smtClean="0"/>
          </a:p>
          <a:p>
            <a:pPr marL="271463" indent="-271463">
              <a:spcAft>
                <a:spcPts val="1200"/>
              </a:spcAft>
              <a:buClr>
                <a:srgbClr val="000000"/>
              </a:buClr>
              <a:buSzPct val="100000"/>
              <a:tabLst>
                <a:tab pos="271463" algn="l"/>
              </a:tabLst>
            </a:pPr>
            <a:endParaRPr lang="pl-PL" sz="1700" b="1" dirty="0" smtClean="0"/>
          </a:p>
          <a:p>
            <a:pPr>
              <a:buClr>
                <a:srgbClr val="000000"/>
              </a:buClr>
              <a:buSzPct val="100000"/>
              <a:buFont typeface="Times New Roman" charset="0"/>
              <a:buAutoNum type="arabicPeriod" startAt="2"/>
              <a:tabLst>
                <a:tab pos="447675" algn="l"/>
              </a:tabLst>
            </a:pPr>
            <a:endParaRPr lang="pl-PL" b="1" dirty="0">
              <a:solidFill>
                <a:schemeClr val="tx1"/>
              </a:solidFill>
            </a:endParaRPr>
          </a:p>
          <a:p>
            <a:pPr>
              <a:buClr>
                <a:srgbClr val="000000"/>
              </a:buClr>
              <a:buSzPct val="100000"/>
              <a:buFont typeface="Times New Roman" charset="0"/>
              <a:buNone/>
              <a:tabLst>
                <a:tab pos="447675" algn="l"/>
              </a:tabLst>
            </a:pPr>
            <a:r>
              <a:rPr lang="pl-PL" b="1" dirty="0">
                <a:solidFill>
                  <a:schemeClr val="tx1"/>
                </a:solidFill>
              </a:rPr>
              <a:t>	</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Problemy w dokumentacji dot. kwestii środowiskowych</a:t>
            </a:r>
            <a:endParaRPr lang="pl-PL" sz="2000" b="1" dirty="0"/>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22</a:t>
            </a:fld>
            <a:endParaRPr lang="pl-PL"/>
          </a:p>
        </p:txBody>
      </p:sp>
      <p:sp>
        <p:nvSpPr>
          <p:cNvPr id="8" name="pole tekstowe 7"/>
          <p:cNvSpPr txBox="1"/>
          <p:nvPr/>
        </p:nvSpPr>
        <p:spPr>
          <a:xfrm>
            <a:off x="251520" y="1916832"/>
            <a:ext cx="8424936" cy="4896544"/>
          </a:xfrm>
          <a:prstGeom prst="rect">
            <a:avLst/>
          </a:prstGeom>
          <a:noFill/>
        </p:spPr>
        <p:txBody>
          <a:bodyPr wrap="square" rtlCol="0">
            <a:normAutofit/>
          </a:bodyPr>
          <a:lstStyle/>
          <a:p>
            <a:pPr marL="179388" indent="-179388">
              <a:spcAft>
                <a:spcPts val="600"/>
              </a:spcAft>
              <a:buFont typeface="Arial" pitchFamily="34" charset="0"/>
              <a:buChar char="•"/>
            </a:pPr>
            <a:r>
              <a:rPr lang="pl-PL" sz="1600" dirty="0"/>
              <a:t>B</a:t>
            </a:r>
            <a:r>
              <a:rPr lang="pl-PL" sz="1600" dirty="0" smtClean="0"/>
              <a:t>udynki, których modernizacja </a:t>
            </a:r>
            <a:r>
              <a:rPr lang="pl-PL" sz="1600" dirty="0"/>
              <a:t>dachów oraz elewacji </a:t>
            </a:r>
            <a:r>
              <a:rPr lang="pl-PL" sz="1600" dirty="0" smtClean="0"/>
              <a:t>planowana jest w ramach realizacji projektu, </a:t>
            </a:r>
            <a:r>
              <a:rPr lang="pl-PL" sz="1600" dirty="0"/>
              <a:t>mogą stanowić miejsce gniazdowania </a:t>
            </a:r>
            <a:r>
              <a:rPr lang="pl-PL" sz="1600" dirty="0" smtClean="0"/>
              <a:t>ptaków gatunków </a:t>
            </a:r>
            <a:r>
              <a:rPr lang="pl-PL" sz="1600" dirty="0"/>
              <a:t>objętych ochroną ścisłą na mocy rozporządzenia Ministra Środowiska </a:t>
            </a:r>
            <a:r>
              <a:rPr lang="pl-PL" sz="1600" dirty="0" smtClean="0"/>
              <a:t>w sprawie </a:t>
            </a:r>
            <a:r>
              <a:rPr lang="pl-PL" sz="1600" dirty="0"/>
              <a:t>gatunków dziko występujących zwierząt objętych </a:t>
            </a:r>
            <a:r>
              <a:rPr lang="pl-PL" sz="1600" dirty="0" smtClean="0"/>
              <a:t>ochroną. </a:t>
            </a:r>
          </a:p>
          <a:p>
            <a:pPr marL="179388" indent="-179388">
              <a:spcAft>
                <a:spcPts val="600"/>
              </a:spcAft>
              <a:buFont typeface="Arial" pitchFamily="34" charset="0"/>
              <a:buChar char="•"/>
            </a:pPr>
            <a:r>
              <a:rPr lang="pl-PL" sz="1600" dirty="0" smtClean="0"/>
              <a:t>Przed </a:t>
            </a:r>
            <a:r>
              <a:rPr lang="pl-PL" sz="1600" dirty="0"/>
              <a:t>przystąpieniem do prac </a:t>
            </a:r>
            <a:r>
              <a:rPr lang="pl-PL" sz="1600" dirty="0" smtClean="0"/>
              <a:t>należy </a:t>
            </a:r>
            <a:r>
              <a:rPr lang="pl-PL" sz="1600" dirty="0"/>
              <a:t>we współpracy ze specjalistą   ornitologiem  i   </a:t>
            </a:r>
            <a:r>
              <a:rPr lang="pl-PL" sz="1600" dirty="0" err="1"/>
              <a:t>chiropterologiem</a:t>
            </a:r>
            <a:r>
              <a:rPr lang="pl-PL" sz="1600" dirty="0"/>
              <a:t>  dokonać   przeglądu  tych budynków   pod  kątem występowania miejsc gniazdowania i schronień </a:t>
            </a:r>
            <a:r>
              <a:rPr lang="pl-PL" sz="1600" dirty="0" smtClean="0"/>
              <a:t>zwierząt. W </a:t>
            </a:r>
            <a:r>
              <a:rPr lang="pl-PL" sz="1600" dirty="0"/>
              <a:t>przypadku potwierdzenia ich obecności prace prowadzić w terminach wyznaczonych przez ww. specjalistów.   </a:t>
            </a:r>
            <a:r>
              <a:rPr lang="pl-PL" sz="1600" dirty="0" smtClean="0"/>
              <a:t>Ponadto </a:t>
            </a:r>
            <a:r>
              <a:rPr lang="pl-PL" sz="1600" dirty="0"/>
              <a:t>w przypadku gdy ww. specjaliści uznają, że na przedmiotowych budynkach występują potencjalne miejsca gniazdowania lub  przebywania  ptaków lub nietoperzy,  winni wskazać działania polegające na zabezpieczeniu tych miejsc przed ich zasiedleniem przez ptaki i nietoperze.   </a:t>
            </a:r>
            <a:endParaRPr lang="pl-PL" sz="1600" dirty="0" smtClean="0"/>
          </a:p>
          <a:p>
            <a:pPr marL="179388" indent="-179388">
              <a:spcAft>
                <a:spcPts val="600"/>
              </a:spcAft>
              <a:buFont typeface="Arial" pitchFamily="34" charset="0"/>
              <a:buChar char="•"/>
            </a:pPr>
            <a:r>
              <a:rPr lang="pl-PL" sz="1600" dirty="0" smtClean="0"/>
              <a:t>W </a:t>
            </a:r>
            <a:r>
              <a:rPr lang="pl-PL" sz="1600" dirty="0"/>
              <a:t>przypadku gdy konieczne będzie zniszczenie miejsc gniazdowania ptaków,  a także  miejsc rozrodu i hibernacji nietoperzy, należy uzyskać stosowne zezwolenie na czynności zakazane  w stosunku do chronionych gatunków zwierząt </a:t>
            </a:r>
            <a:r>
              <a:rPr lang="pl-PL" sz="1600" dirty="0" smtClean="0"/>
              <a:t>– </a:t>
            </a:r>
            <a:r>
              <a:rPr lang="pl-PL" sz="1600" dirty="0"/>
              <a:t>zgodnie </a:t>
            </a:r>
            <a:r>
              <a:rPr lang="pl-PL" sz="1600" dirty="0" smtClean="0"/>
              <a:t>z ustawą </a:t>
            </a:r>
            <a:r>
              <a:rPr lang="pl-PL" sz="1600" dirty="0"/>
              <a:t>o ochronie przyrody, oraz przewiedzieć właściwe działania kompensujące (np. instalacja budek lęgowych dla ptaków lub schronień dla nietoperzy). Zakres i sposób wykonania kompensacji winni ustalić specjaliści wykonujący  przegląd budynków pod kątem występowania miejsc gniazdowania i schronień zwierząt</a:t>
            </a:r>
            <a:r>
              <a:rPr lang="pl-PL" sz="2000" dirty="0"/>
              <a:t>.</a:t>
            </a:r>
          </a:p>
        </p:txBody>
      </p:sp>
      <p:pic>
        <p:nvPicPr>
          <p:cNvPr id="9"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6" name="Rectangle 2"/>
          <p:cNvSpPr txBox="1">
            <a:spLocks noChangeArrowheads="1"/>
          </p:cNvSpPr>
          <p:nvPr/>
        </p:nvSpPr>
        <p:spPr>
          <a:xfrm>
            <a:off x="-1" y="764704"/>
            <a:ext cx="9109075" cy="864096"/>
          </a:xfrm>
          <a:prstGeom prst="rect">
            <a:avLst/>
          </a:prstGeom>
          <a:noFill/>
        </p:spPr>
        <p:txBody>
          <a:bodyPr vert="horz" lIns="91440" tIns="45720" rIns="91440" bIns="45720" rtlCol="0" anchor="ctr">
            <a:noAutofit/>
          </a:bodyPr>
          <a:lstStyle/>
          <a:p>
            <a:pPr algn="ctr">
              <a:spcBef>
                <a:spcPct val="50000"/>
              </a:spcBef>
              <a:buClr>
                <a:srgbClr val="000000"/>
              </a:buClr>
              <a:buSzPct val="100000"/>
              <a:buFont typeface="Times New Roman" charset="0"/>
              <a:buNone/>
              <a:tabLst>
                <a:tab pos="447675" algn="l"/>
              </a:tabLst>
            </a:pPr>
            <a:r>
              <a:rPr lang="pl-PL" sz="2000" b="1" dirty="0" smtClean="0"/>
              <a:t>Uwagi</a:t>
            </a:r>
            <a:endParaRPr lang="pl-PL" sz="2000" b="1" dirty="0"/>
          </a:p>
        </p:txBody>
      </p:sp>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p:cNvSpPr/>
          <p:nvPr/>
        </p:nvSpPr>
        <p:spPr>
          <a:xfrm>
            <a:off x="2051720" y="1484784"/>
            <a:ext cx="4572000" cy="307777"/>
          </a:xfrm>
          <a:prstGeom prst="rect">
            <a:avLst/>
          </a:prstGeom>
        </p:spPr>
        <p:txBody>
          <a:bodyPr>
            <a:spAutoFit/>
          </a:bodyPr>
          <a:lstStyle/>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p>
        </p:txBody>
      </p:sp>
      <p:sp>
        <p:nvSpPr>
          <p:cNvPr id="13" name="Text Box 3"/>
          <p:cNvSpPr txBox="1">
            <a:spLocks noChangeArrowheads="1"/>
          </p:cNvSpPr>
          <p:nvPr/>
        </p:nvSpPr>
        <p:spPr bwMode="auto">
          <a:xfrm>
            <a:off x="683568" y="1196752"/>
            <a:ext cx="8280400" cy="5326716"/>
          </a:xfrm>
          <a:prstGeom prst="rect">
            <a:avLst/>
          </a:prstGeom>
          <a:noFill/>
          <a:ln w="36000">
            <a:noFill/>
            <a:round/>
            <a:headEnd/>
            <a:tailEnd/>
          </a:ln>
        </p:spPr>
        <p:txBody>
          <a:bodyPr lIns="90000" tIns="46800" rIns="90000" bIns="46800">
            <a:spAutoFit/>
          </a:bodyPr>
          <a:lstStyle/>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b="1" dirty="0">
                <a:solidFill>
                  <a:srgbClr val="000000"/>
                </a:solidFill>
              </a:rPr>
              <a:t>Urząd Marszałkowski Województwa Dolnośląskiego</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smtClean="0">
                <a:solidFill>
                  <a:srgbClr val="000000"/>
                </a:solidFill>
              </a:rPr>
              <a:t>Wybrzeże </a:t>
            </a:r>
            <a:r>
              <a:rPr lang="pl-PL" sz="1600" dirty="0">
                <a:solidFill>
                  <a:srgbClr val="000000"/>
                </a:solidFill>
              </a:rPr>
              <a:t>Słowackiego 12-14</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a:solidFill>
                  <a:srgbClr val="000000"/>
                </a:solidFill>
              </a:rPr>
              <a:t>50-411 </a:t>
            </a:r>
            <a:r>
              <a:rPr lang="pl-PL" sz="1600" dirty="0" smtClean="0">
                <a:solidFill>
                  <a:srgbClr val="000000"/>
                </a:solidFill>
              </a:rPr>
              <a:t>Wrocław</a:t>
            </a: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smtClean="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6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dirty="0" err="1"/>
              <a:t>rpo@dolnyslask.pl</a:t>
            </a:r>
            <a:r>
              <a:rPr lang="pl-PL" sz="1600" dirty="0"/>
              <a:t>           www.rpo.dolnyslask.pl              </a:t>
            </a:r>
            <a:r>
              <a:rPr lang="pl-PL" sz="1600" dirty="0" err="1"/>
              <a:t>www.umwd.pl</a:t>
            </a:r>
            <a:endParaRPr lang="pl-PL" sz="1600" dirty="0"/>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2000" b="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smtClean="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3200" b="1" i="1" dirty="0">
              <a:solidFill>
                <a:srgbClr val="000000"/>
              </a:solidFill>
            </a:endParaRPr>
          </a:p>
          <a:p>
            <a:pPr algn="r">
              <a:spcAft>
                <a:spcPts val="1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3200" b="1" i="1" dirty="0" smtClean="0">
                <a:solidFill>
                  <a:srgbClr val="000000"/>
                </a:solidFill>
              </a:rPr>
              <a:t>Dziękuję </a:t>
            </a:r>
            <a:r>
              <a:rPr lang="pl-PL" sz="3200" b="1" i="1" dirty="0">
                <a:solidFill>
                  <a:srgbClr val="000000"/>
                </a:solidFill>
              </a:rPr>
              <a:t>za </a:t>
            </a:r>
            <a:r>
              <a:rPr lang="pl-PL" sz="3200" b="1" i="1" dirty="0" smtClean="0">
                <a:solidFill>
                  <a:srgbClr val="000000"/>
                </a:solidFill>
              </a:rPr>
              <a:t>uwagę</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Wydział Zarządzania Regionalnym Programem Operacyjnym</a:t>
            </a: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600" i="1" dirty="0" smtClean="0">
                <a:solidFill>
                  <a:srgbClr val="000000"/>
                </a:solidFill>
              </a:rPr>
              <a:t> </a:t>
            </a:r>
            <a:endParaRPr lang="pl-PL" sz="1600" i="1"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pl-PL" sz="1400" dirty="0">
              <a:solidFill>
                <a:srgbClr val="000000"/>
              </a:solidFill>
            </a:endParaRPr>
          </a:p>
          <a:p>
            <a:pPr algn="ctr">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l-PL" sz="1200" dirty="0">
                <a:solidFill>
                  <a:srgbClr val="000000"/>
                </a:solidFill>
              </a:rPr>
              <a:t/>
            </a:r>
            <a:br>
              <a:rPr lang="pl-PL" sz="1200" dirty="0">
                <a:solidFill>
                  <a:srgbClr val="000000"/>
                </a:solidFill>
              </a:rPr>
            </a:br>
            <a:endParaRPr lang="pl-PL" sz="1200" dirty="0">
              <a:solidFill>
                <a:srgbClr val="000000"/>
              </a:solidFill>
            </a:endParaRPr>
          </a:p>
        </p:txBody>
      </p:sp>
      <p:sp>
        <p:nvSpPr>
          <p:cNvPr id="6" name="Symbol zastępczy numeru slajdu 3"/>
          <p:cNvSpPr>
            <a:spLocks noGrp="1"/>
          </p:cNvSpPr>
          <p:nvPr>
            <p:ph type="sldNum" sz="quarter" idx="12"/>
          </p:nvPr>
        </p:nvSpPr>
        <p:spPr>
          <a:xfrm>
            <a:off x="6553200" y="6356350"/>
            <a:ext cx="2133600" cy="365125"/>
          </a:xfrm>
        </p:spPr>
        <p:txBody>
          <a:bodyPr/>
          <a:lstStyle/>
          <a:p>
            <a:fld id="{B8E93883-39B3-4905-839E-C1773884D137}" type="slidenum">
              <a:rPr lang="pl-PL" smtClean="0"/>
              <a:pPr/>
              <a:t>23</a:t>
            </a:fld>
            <a:endParaRPr lang="pl-PL"/>
          </a:p>
        </p:txBody>
      </p:sp>
      <p:pic>
        <p:nvPicPr>
          <p:cNvPr id="7"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Prostokąt 21"/>
          <p:cNvSpPr/>
          <p:nvPr/>
        </p:nvSpPr>
        <p:spPr>
          <a:xfrm>
            <a:off x="35496" y="476672"/>
            <a:ext cx="5400600" cy="461665"/>
          </a:xfrm>
          <a:prstGeom prst="rect">
            <a:avLst/>
          </a:prstGeom>
          <a:effectLst/>
          <a:scene3d>
            <a:camera prst="orthographicFront"/>
            <a:lightRig rig="threePt" dir="t"/>
          </a:scene3d>
          <a:sp3d>
            <a:bevelT prst="slope"/>
          </a:sp3d>
        </p:spPr>
        <p:txBody>
          <a:bodyPr wrap="square">
            <a:spAutoFit/>
          </a:bodyPr>
          <a:lstStyle/>
          <a:p>
            <a:pPr fontAlgn="auto">
              <a:spcBef>
                <a:spcPts val="0"/>
              </a:spcBef>
              <a:spcAft>
                <a:spcPts val="0"/>
              </a:spcAft>
              <a:defRPr/>
            </a:pPr>
            <a:r>
              <a:rPr lang="pl-PL" sz="2400" b="1" dirty="0" smtClean="0">
                <a:solidFill>
                  <a:schemeClr val="accent6">
                    <a:lumMod val="50000"/>
                  </a:schemeClr>
                </a:solidFill>
              </a:rPr>
              <a:t>www.funduszeeuropejskie.gov.pl </a:t>
            </a:r>
            <a:endParaRPr lang="pl-PL" sz="2400" b="1" dirty="0">
              <a:solidFill>
                <a:srgbClr val="FFC000"/>
              </a:solidFill>
            </a:endParaRPr>
          </a:p>
        </p:txBody>
      </p:sp>
      <p:sp>
        <p:nvSpPr>
          <p:cNvPr id="9"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1" name="Prostokąt zaokrąglony 10"/>
          <p:cNvSpPr/>
          <p:nvPr/>
        </p:nvSpPr>
        <p:spPr>
          <a:xfrm>
            <a:off x="3203848" y="980728"/>
            <a:ext cx="1584176" cy="792088"/>
          </a:xfrm>
          <a:prstGeom prst="round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 name="Obraz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957611"/>
            <a:ext cx="6288360" cy="5636389"/>
          </a:xfrm>
          <a:prstGeom prst="rect">
            <a:avLst/>
          </a:prstGeom>
        </p:spPr>
      </p:pic>
      <p:pic>
        <p:nvPicPr>
          <p:cNvPr id="8"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484784"/>
            <a:ext cx="8280920" cy="4247317"/>
          </a:xfrm>
          <a:prstGeom prst="rect">
            <a:avLst/>
          </a:prstGeom>
        </p:spPr>
        <p:txBody>
          <a:bodyPr wrap="square">
            <a:spAutoFit/>
          </a:bodyPr>
          <a:lstStyle/>
          <a:p>
            <a:endParaRPr lang="pl-PL" sz="2000" b="1" u="sng" dirty="0" smtClean="0"/>
          </a:p>
          <a:p>
            <a:pPr algn="ctr"/>
            <a:r>
              <a:rPr lang="pl-PL" sz="2000" b="1" dirty="0" smtClean="0"/>
              <a:t>Zasada pierwszeństwa prawa wspólnotowego </a:t>
            </a:r>
          </a:p>
          <a:p>
            <a:pPr algn="ctr"/>
            <a:r>
              <a:rPr lang="pl-PL" sz="2000" dirty="0" smtClean="0"/>
              <a:t>oraz  uwzględnienie obowiązku prowspólnotowej wykładni przepisów prawa krajowego.</a:t>
            </a:r>
            <a:br>
              <a:rPr lang="pl-PL" sz="2000" dirty="0" smtClean="0"/>
            </a:br>
            <a:r>
              <a:rPr lang="pl-PL" sz="2000" dirty="0" smtClean="0"/>
              <a:t/>
            </a:r>
            <a:br>
              <a:rPr lang="pl-PL" sz="2000" dirty="0" smtClean="0"/>
            </a:br>
            <a:r>
              <a:rPr lang="pl-PL" sz="2000" dirty="0" smtClean="0"/>
              <a:t>Beneficjenci w związku z finansowaniem przedsięwzięć </a:t>
            </a:r>
          </a:p>
          <a:p>
            <a:pPr algn="ctr"/>
            <a:r>
              <a:rPr lang="pl-PL" sz="2000" dirty="0" smtClean="0"/>
              <a:t>ze środków pochodzących z budżetu Wspólnoty Europejskiej muszą </a:t>
            </a:r>
          </a:p>
          <a:p>
            <a:pPr algn="ctr"/>
            <a:r>
              <a:rPr lang="pl-PL" sz="2000" u="sng" dirty="0" smtClean="0"/>
              <a:t>wskazać przeprowadzenie postępowania OOŚ</a:t>
            </a:r>
            <a:r>
              <a:rPr lang="pl-PL" sz="2000" dirty="0" smtClean="0"/>
              <a:t> </a:t>
            </a:r>
          </a:p>
          <a:p>
            <a:pPr algn="ctr"/>
            <a:r>
              <a:rPr lang="pl-PL" sz="2000" dirty="0" smtClean="0"/>
              <a:t>przez właściwe organy z uwzględnieniem  w/</a:t>
            </a:r>
            <a:r>
              <a:rPr lang="pl-PL" sz="2000" dirty="0" err="1" smtClean="0"/>
              <a:t>w</a:t>
            </a:r>
            <a:r>
              <a:rPr lang="pl-PL" sz="2000" dirty="0" smtClean="0"/>
              <a:t> zasad.</a:t>
            </a:r>
          </a:p>
          <a:p>
            <a:pPr algn="ctr"/>
            <a:endParaRPr lang="pl-PL" dirty="0" smtClean="0"/>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pic>
        <p:nvPicPr>
          <p:cNvPr id="1028" name="Picture 4" descr="http://img.projektoskop.pl/paragra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5072" y="4393371"/>
            <a:ext cx="1905000" cy="211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1701963"/>
            <a:ext cx="8280920" cy="3862596"/>
          </a:xfrm>
          <a:prstGeom prst="rect">
            <a:avLst/>
          </a:prstGeom>
        </p:spPr>
        <p:txBody>
          <a:bodyPr wrap="square">
            <a:spAutoFit/>
          </a:bodyPr>
          <a:lstStyle/>
          <a:p>
            <a:endParaRPr lang="pl-PL" sz="2000" b="1" u="sng" dirty="0" smtClean="0"/>
          </a:p>
          <a:p>
            <a:pPr marL="742950" lvl="1" indent="-285750">
              <a:spcAft>
                <a:spcPts val="1800"/>
              </a:spcAft>
              <a:buFont typeface="Wingdings" panose="05000000000000000000" pitchFamily="2" charset="2"/>
              <a:buChar char="ü"/>
            </a:pPr>
            <a:r>
              <a:rPr lang="pl-PL"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1800"/>
              </a:spcAft>
              <a:buFont typeface="Wingdings" panose="05000000000000000000" pitchFamily="2" charset="2"/>
              <a:buChar char="ü"/>
            </a:pPr>
            <a:r>
              <a:rPr lang="pl-PL" dirty="0"/>
              <a:t>Deklaracja organu odpowiedzialnego za monitorowanie obszarów Natura 2000</a:t>
            </a:r>
          </a:p>
          <a:p>
            <a:pPr marL="742950" lvl="1" indent="-285750">
              <a:spcAft>
                <a:spcPts val="1800"/>
              </a:spcAft>
              <a:buFont typeface="Wingdings" panose="05000000000000000000" pitchFamily="2" charset="2"/>
              <a:buChar char="ü"/>
            </a:pPr>
            <a:r>
              <a:rPr lang="pl-PL" dirty="0"/>
              <a:t>Deklaracja właściwego organu odpowiedzialnego za gospodarkę wodną</a:t>
            </a:r>
          </a:p>
          <a:p>
            <a:endParaRPr lang="pl-PL" dirty="0" smtClean="0"/>
          </a:p>
          <a:p>
            <a:endParaRPr lang="pl-PL" dirty="0" smtClean="0"/>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7"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843358547"/>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1" name="Prostokąt 20"/>
          <p:cNvSpPr/>
          <p:nvPr/>
        </p:nvSpPr>
        <p:spPr>
          <a:xfrm>
            <a:off x="323528" y="2125012"/>
            <a:ext cx="8280920" cy="2816156"/>
          </a:xfrm>
          <a:prstGeom prst="rect">
            <a:avLst/>
          </a:prstGeom>
        </p:spPr>
        <p:txBody>
          <a:bodyPr wrap="square">
            <a:spAutoFit/>
          </a:bodyPr>
          <a:lstStyle/>
          <a:p>
            <a:pPr marL="4763" lvl="1" algn="ctr">
              <a:spcAft>
                <a:spcPts val="1800"/>
              </a:spcAft>
            </a:pPr>
            <a:endParaRPr lang="pl-PL" b="1" dirty="0"/>
          </a:p>
          <a:p>
            <a:pPr marL="719138"/>
            <a:r>
              <a:rPr lang="pl-PL" b="1" dirty="0" smtClean="0"/>
              <a:t>PRZEDSIĘWZIĘCIE</a:t>
            </a:r>
            <a:r>
              <a:rPr lang="pl-PL" dirty="0" smtClean="0"/>
              <a:t> </a:t>
            </a:r>
            <a:r>
              <a:rPr lang="pl-PL" sz="1600" dirty="0" smtClean="0"/>
              <a:t>- zamierzenie </a:t>
            </a:r>
            <a:r>
              <a:rPr lang="pl-PL" sz="1600" dirty="0"/>
              <a:t>budowlane lub inna ingerencja w środowisko polegająca na przekształceniu lub zmianie sposobu wykorzystania terenu, w tym również na wydobywaniu kopalin. </a:t>
            </a:r>
            <a:r>
              <a:rPr lang="pl-PL" sz="1600" dirty="0" smtClean="0"/>
              <a:t> Przedsięwzięcia </a:t>
            </a:r>
            <a:r>
              <a:rPr lang="pl-PL" sz="1600" dirty="0"/>
              <a:t>powiązane technologicznie kwalifikuje się jako jedno przedsięwzięcie, także jeżeli są one realizowane przez różne podmioty.</a:t>
            </a:r>
          </a:p>
          <a:p>
            <a:pPr marL="719138"/>
            <a:endParaRPr lang="pl-PL" sz="1400" dirty="0" smtClean="0"/>
          </a:p>
          <a:p>
            <a:pPr marL="719138"/>
            <a:r>
              <a:rPr lang="pl-PL" sz="1400" dirty="0" smtClean="0"/>
              <a:t>(ustawa </a:t>
            </a:r>
            <a:r>
              <a:rPr lang="pl-PL" sz="1400" dirty="0"/>
              <a:t>z dnia 3 października 2008 r.  o udostępnianiu informacji o środowisku i jego ochronie, udziale społeczeństwa w ochronie środowiska oraz o ocenach oddziaływania na </a:t>
            </a:r>
            <a:r>
              <a:rPr lang="pl-PL" sz="1400" dirty="0" smtClean="0"/>
              <a:t>środowisko)</a:t>
            </a:r>
          </a:p>
          <a:p>
            <a:endParaRPr lang="pl-PL" dirty="0" smtClean="0"/>
          </a:p>
          <a:p>
            <a:endParaRPr lang="pl-PL"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1907704" y="764704"/>
            <a:ext cx="4896544" cy="1224136"/>
          </a:xfrm>
          <a:prstGeom prst="rect">
            <a:avLst/>
          </a:prstGeom>
          <a:no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
            </a:r>
            <a:br>
              <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br>
            <a:endParaRPr kumimoji="0" lang="pl-PL" sz="24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382548130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p:cNvSpPr txBox="1"/>
          <p:nvPr/>
        </p:nvSpPr>
        <p:spPr>
          <a:xfrm>
            <a:off x="323528" y="1594700"/>
            <a:ext cx="8496944" cy="4786628"/>
          </a:xfrm>
          <a:prstGeom prst="rect">
            <a:avLst/>
          </a:prstGeom>
          <a:noFill/>
        </p:spPr>
        <p:txBody>
          <a:bodyPr wrap="square" rtlCol="0">
            <a:noAutofit/>
          </a:bodyPr>
          <a:lstStyle/>
          <a:p>
            <a:r>
              <a:rPr lang="pl-PL" u="sng" dirty="0" smtClean="0"/>
              <a:t>Kryteria </a:t>
            </a:r>
            <a:r>
              <a:rPr lang="pl-PL" u="sng" dirty="0"/>
              <a:t>wyboru </a:t>
            </a:r>
            <a:r>
              <a:rPr lang="pl-PL" u="sng" dirty="0" smtClean="0"/>
              <a:t>projektów w </a:t>
            </a:r>
            <a:r>
              <a:rPr lang="pl-PL" u="sng" dirty="0"/>
              <a:t>ramach </a:t>
            </a:r>
            <a:r>
              <a:rPr lang="pl-PL" u="sng" dirty="0" smtClean="0"/>
              <a:t>RPO WD 2014-2020</a:t>
            </a:r>
          </a:p>
          <a:p>
            <a:pPr marL="285750" indent="-285750"/>
            <a:endParaRPr lang="pl-PL" u="sng" dirty="0" smtClean="0"/>
          </a:p>
          <a:p>
            <a:pPr marL="285750" indent="-285750">
              <a:buFont typeface="Wingdings" pitchFamily="2" charset="2"/>
              <a:buChar char="§"/>
            </a:pPr>
            <a:r>
              <a:rPr lang="pl-PL" b="1" dirty="0" smtClean="0"/>
              <a:t>Kryterium 3. </a:t>
            </a:r>
            <a:r>
              <a:rPr lang="pl-PL" b="1" dirty="0"/>
              <a:t>Poprawność wypełnienia złożonego wniosku </a:t>
            </a:r>
            <a:r>
              <a:rPr lang="pl-PL" b="1" dirty="0" smtClean="0"/>
              <a:t> </a:t>
            </a:r>
          </a:p>
          <a:p>
            <a:pPr marL="266700"/>
            <a:r>
              <a:rPr lang="pl-PL" sz="1400" dirty="0" smtClean="0"/>
              <a:t>W </a:t>
            </a:r>
            <a:r>
              <a:rPr lang="pl-PL" sz="1400" dirty="0"/>
              <a:t>ramach </a:t>
            </a:r>
            <a:r>
              <a:rPr lang="pl-PL" sz="1400" dirty="0" smtClean="0"/>
              <a:t>kryterium </a:t>
            </a:r>
            <a:r>
              <a:rPr lang="pl-PL" sz="1400" dirty="0"/>
              <a:t>weryfikowane jest, czy wszystkie pola we wniosku o dofinansowanie zostały wypełnione zgodnie z instrukcją wypełnienia wniosku </a:t>
            </a:r>
            <a:r>
              <a:rPr lang="pl-PL" sz="1400" dirty="0" smtClean="0"/>
              <a:t>o </a:t>
            </a:r>
            <a:r>
              <a:rPr lang="pl-PL" sz="1400" dirty="0"/>
              <a:t>dofinansowanie oraz treścią regulaminu danego konkursu oraz czy załączniki do wniosku są aktualne i zostały wypełnione </a:t>
            </a:r>
            <a:r>
              <a:rPr lang="pl-PL" sz="1400" dirty="0" smtClean="0"/>
              <a:t>poprawnie.</a:t>
            </a:r>
            <a:endParaRPr lang="pl-PL" sz="1400" i="1" dirty="0" smtClean="0"/>
          </a:p>
          <a:p>
            <a:pPr marL="285750" indent="-285750">
              <a:spcAft>
                <a:spcPts val="600"/>
              </a:spcAft>
            </a:pPr>
            <a:r>
              <a:rPr lang="pl-PL" sz="1600" dirty="0" smtClean="0"/>
              <a:t>	</a:t>
            </a:r>
          </a:p>
          <a:p>
            <a:pPr marL="742950" lvl="1" indent="-285750">
              <a:spcAft>
                <a:spcPts val="600"/>
              </a:spcAft>
              <a:buFont typeface="Wingdings" panose="05000000000000000000" pitchFamily="2" charset="2"/>
              <a:buChar char="ü"/>
            </a:pPr>
            <a:r>
              <a:rPr lang="pl-PL" sz="1600" dirty="0"/>
              <a:t>Oświadczenie do wniosku o dofinansowanie w ramach RPO WD 2014-2020 „Analiza oddziaływania na środowisko, z uwzględnieniem potrzeb dotyczących przystosowania się do zmiany klimatu i łagodzenia zmiany klimatu, a także odporności na klęski żywiołowe”</a:t>
            </a:r>
          </a:p>
          <a:p>
            <a:pPr marL="742950" lvl="1" indent="-285750">
              <a:spcAft>
                <a:spcPts val="600"/>
              </a:spcAft>
              <a:buFont typeface="Wingdings" panose="05000000000000000000" pitchFamily="2" charset="2"/>
              <a:buChar char="ü"/>
            </a:pPr>
            <a:r>
              <a:rPr lang="pl-PL" sz="1600" dirty="0"/>
              <a:t>Deklaracja organu odpowiedzialnego za monitorowanie obszarów Natura 2000</a:t>
            </a:r>
          </a:p>
          <a:p>
            <a:pPr marL="742950" lvl="1" indent="-285750">
              <a:spcAft>
                <a:spcPts val="600"/>
              </a:spcAft>
              <a:buFont typeface="Wingdings" panose="05000000000000000000" pitchFamily="2" charset="2"/>
              <a:buChar char="ü"/>
            </a:pPr>
            <a:r>
              <a:rPr lang="pl-PL" sz="1600" dirty="0"/>
              <a:t>Deklaracja właściwego organu odpowiedzialnego za gospodarkę wodną</a:t>
            </a:r>
          </a:p>
          <a:p>
            <a:pPr marL="719138" indent="-273050">
              <a:spcAft>
                <a:spcPts val="600"/>
              </a:spcAft>
            </a:pPr>
            <a:r>
              <a:rPr lang="pl-PL" sz="1600" dirty="0" smtClean="0"/>
              <a:t>	</a:t>
            </a:r>
            <a:endParaRPr lang="pl-PL" sz="1400" dirty="0" smtClean="0"/>
          </a:p>
          <a:p>
            <a:pPr marL="285750" indent="-285750">
              <a:buFont typeface="Arial" panose="020B0604020202020204" pitchFamily="34" charset="0"/>
              <a:buChar char="•"/>
            </a:pPr>
            <a:r>
              <a:rPr lang="pl-PL" sz="1600" dirty="0" smtClean="0"/>
              <a:t>Kryterium obligatoryjne (spełnienie jest niezbędne dla możliwości otrzymania dofinansowania). </a:t>
            </a:r>
            <a:r>
              <a:rPr lang="pl-PL" sz="1600" b="1" dirty="0" smtClean="0"/>
              <a:t>Możliwości </a:t>
            </a:r>
            <a:r>
              <a:rPr lang="pl-PL" sz="1600" b="1" dirty="0"/>
              <a:t>jednorazowej </a:t>
            </a:r>
            <a:r>
              <a:rPr lang="pl-PL" sz="1600" b="1" dirty="0" smtClean="0"/>
              <a:t>korekty.</a:t>
            </a:r>
          </a:p>
          <a:p>
            <a:endParaRPr lang="pl-PL" sz="1600" b="1" dirty="0"/>
          </a:p>
          <a:p>
            <a:r>
              <a:rPr lang="pl-PL" sz="1600" b="1" dirty="0" smtClean="0">
                <a:solidFill>
                  <a:schemeClr val="accent6">
                    <a:lumMod val="50000"/>
                  </a:schemeClr>
                </a:solidFill>
              </a:rPr>
              <a:t>Poprawność wypełnienia załączników oraz dokumentacja </a:t>
            </a:r>
            <a:r>
              <a:rPr lang="pl-PL" sz="1600" b="1" dirty="0">
                <a:solidFill>
                  <a:schemeClr val="accent6">
                    <a:lumMod val="50000"/>
                  </a:schemeClr>
                </a:solidFill>
              </a:rPr>
              <a:t>z całego postępowania </a:t>
            </a:r>
            <a:r>
              <a:rPr lang="pl-PL" sz="1600" b="1" dirty="0" smtClean="0">
                <a:solidFill>
                  <a:schemeClr val="accent6">
                    <a:lumMod val="50000"/>
                  </a:schemeClr>
                </a:solidFill>
              </a:rPr>
              <a:t>OOŚ - </a:t>
            </a:r>
          </a:p>
          <a:p>
            <a:pPr algn="r"/>
            <a:r>
              <a:rPr lang="pl-PL" sz="1600" dirty="0" smtClean="0"/>
              <a:t> </a:t>
            </a:r>
            <a:r>
              <a:rPr lang="pl-PL" sz="3200" b="1" dirty="0" smtClean="0">
                <a:solidFill>
                  <a:schemeClr val="accent3">
                    <a:lumMod val="40000"/>
                    <a:lumOff val="60000"/>
                  </a:schemeClr>
                </a:solidFill>
              </a:rPr>
              <a:t> </a:t>
            </a:r>
            <a:r>
              <a:rPr lang="pl-PL" sz="3200" b="1" dirty="0">
                <a:solidFill>
                  <a:schemeClr val="accent6">
                    <a:lumMod val="50000"/>
                  </a:schemeClr>
                </a:solidFill>
              </a:rPr>
              <a:t>czy jest?</a:t>
            </a:r>
            <a:r>
              <a:rPr lang="pl-PL" sz="1600" dirty="0">
                <a:solidFill>
                  <a:schemeClr val="accent6">
                    <a:lumMod val="50000"/>
                  </a:schemeClr>
                </a:solidFill>
              </a:rPr>
              <a:t/>
            </a:r>
            <a:br>
              <a:rPr lang="pl-PL" sz="1600" dirty="0">
                <a:solidFill>
                  <a:schemeClr val="accent6">
                    <a:lumMod val="50000"/>
                  </a:schemeClr>
                </a:solidFill>
              </a:rPr>
            </a:br>
            <a:endParaRPr lang="pl-PL" sz="1600" b="1" dirty="0" smtClean="0">
              <a:solidFill>
                <a:schemeClr val="accent6">
                  <a:lumMod val="50000"/>
                </a:schemeClr>
              </a:solidFill>
            </a:endParaRPr>
          </a:p>
        </p:txBody>
      </p:sp>
      <p:sp>
        <p:nvSpPr>
          <p:cNvPr id="22" name="Rectangle 2"/>
          <p:cNvSpPr txBox="1">
            <a:spLocks noChangeArrowheads="1"/>
          </p:cNvSpPr>
          <p:nvPr/>
        </p:nvSpPr>
        <p:spPr>
          <a:xfrm>
            <a:off x="1907704" y="548680"/>
            <a:ext cx="4896544" cy="1224136"/>
          </a:xfrm>
          <a:prstGeom prst="rect">
            <a:avLst/>
          </a:prstGeom>
          <a:noFill/>
        </p:spPr>
        <p:txBody>
          <a:bodyPr vert="horz" lIns="91440" tIns="45720" rIns="91440" bIns="45720" rtlCol="0" anchor="ctr">
            <a:noAutofit/>
          </a:bodyPr>
          <a:lstStyle/>
          <a:p>
            <a:pPr algn="ctr"/>
            <a:r>
              <a:rPr lang="pl-PL" sz="2000" b="1" dirty="0" smtClean="0"/>
              <a:t>Ocena formalna</a:t>
            </a:r>
          </a:p>
        </p:txBody>
      </p:sp>
      <p:sp>
        <p:nvSpPr>
          <p:cNvPr id="10" name="Symbol zastępczy numeru slajdu 3"/>
          <p:cNvSpPr>
            <a:spLocks noGrp="1"/>
          </p:cNvSpPr>
          <p:nvPr>
            <p:ph type="sldNum" sz="quarter" idx="12"/>
          </p:nvPr>
        </p:nvSpPr>
        <p:spPr>
          <a:xfrm>
            <a:off x="6553200" y="6448251"/>
            <a:ext cx="2133600" cy="365125"/>
          </a:xfrm>
        </p:spPr>
        <p:txBody>
          <a:bodyPr/>
          <a:lstStyle/>
          <a:p>
            <a:fld id="{B8E93883-39B3-4905-839E-C1773884D137}" type="slidenum">
              <a:rPr lang="pl-PL" smtClean="0"/>
              <a:pPr/>
              <a:t>7</a:t>
            </a:fld>
            <a:endParaRPr lang="pl-PL" dirty="0"/>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21" name="Prostokąt 20"/>
          <p:cNvSpPr/>
          <p:nvPr/>
        </p:nvSpPr>
        <p:spPr>
          <a:xfrm>
            <a:off x="323528" y="2266994"/>
            <a:ext cx="8568952" cy="3970318"/>
          </a:xfrm>
          <a:prstGeom prst="rect">
            <a:avLst/>
          </a:prstGeom>
        </p:spPr>
        <p:txBody>
          <a:bodyPr wrap="square">
            <a:spAutoFit/>
          </a:bodyPr>
          <a:lstStyle/>
          <a:p>
            <a:pPr marL="4763" lvl="1" algn="ctr"/>
            <a:endParaRPr lang="pl-PL" b="1" dirty="0" smtClean="0"/>
          </a:p>
          <a:p>
            <a:pPr marL="342900" indent="-342900">
              <a:spcAft>
                <a:spcPts val="1200"/>
              </a:spcAft>
              <a:buFont typeface="+mj-lt"/>
              <a:buAutoNum type="arabicPeriod"/>
            </a:pPr>
            <a:r>
              <a:rPr lang="pl-PL" sz="1400" dirty="0" smtClean="0"/>
              <a:t>Zgodność </a:t>
            </a:r>
            <a:r>
              <a:rPr lang="pl-PL" sz="1400" dirty="0"/>
              <a:t>projektu z polityką ochrony środowiska</a:t>
            </a:r>
          </a:p>
          <a:p>
            <a:pPr marL="342900" indent="-342900">
              <a:spcAft>
                <a:spcPts val="1200"/>
              </a:spcAft>
              <a:buFont typeface="+mj-lt"/>
              <a:buAutoNum type="arabicPeriod"/>
            </a:pPr>
            <a:r>
              <a:rPr lang="pl-PL" sz="1400" dirty="0" smtClean="0"/>
              <a:t>Stosowanie </a:t>
            </a:r>
            <a:r>
              <a:rPr lang="pl-PL" sz="1400" dirty="0"/>
              <a:t>dyrektywy 2001/42/WE Parlamentu Europejskiego i Rady („dyrektywa SOOŚ”)</a:t>
            </a:r>
          </a:p>
          <a:p>
            <a:pPr marL="342900" indent="-342900">
              <a:spcAft>
                <a:spcPts val="1200"/>
              </a:spcAft>
              <a:buFont typeface="+mj-lt"/>
              <a:buAutoNum type="arabicPeriod"/>
            </a:pPr>
            <a:r>
              <a:rPr lang="pl-PL" sz="1400" dirty="0" smtClean="0"/>
              <a:t>Stosowanie </a:t>
            </a:r>
            <a:r>
              <a:rPr lang="pl-PL" sz="1400" dirty="0"/>
              <a:t>dyrektywy 2011/92/WE Parlamentu Europejskiego i Rady („dyrektywa OOŚ”)</a:t>
            </a:r>
          </a:p>
          <a:p>
            <a:pPr marL="342900" indent="-342900">
              <a:spcAft>
                <a:spcPts val="1200"/>
              </a:spcAft>
              <a:buFont typeface="+mj-lt"/>
              <a:buAutoNum type="arabicPeriod"/>
            </a:pPr>
            <a:r>
              <a:rPr lang="pl-PL" sz="1400" dirty="0" smtClean="0"/>
              <a:t>Stosowanie </a:t>
            </a:r>
            <a:r>
              <a:rPr lang="pl-PL" sz="1400" dirty="0"/>
              <a:t>Dyrektywy Rady 92/43/EWG w sprawie ochrony siedlisk przyrodniczych oraz dzikiej fauny i </a:t>
            </a:r>
            <a:r>
              <a:rPr lang="pl-PL" sz="1400" dirty="0" smtClean="0"/>
              <a:t>flory</a:t>
            </a:r>
          </a:p>
          <a:p>
            <a:pPr marL="342900" indent="-342900">
              <a:spcAft>
                <a:spcPts val="1200"/>
              </a:spcAft>
              <a:buFont typeface="+mj-lt"/>
              <a:buAutoNum type="arabicPeriod"/>
            </a:pPr>
            <a:r>
              <a:rPr lang="pl-PL" sz="1400" b="1" u="sng" dirty="0" smtClean="0">
                <a:solidFill>
                  <a:schemeClr val="accent6">
                    <a:lumMod val="50000"/>
                  </a:schemeClr>
                </a:solidFill>
              </a:rPr>
              <a:t>Stosowanie </a:t>
            </a:r>
            <a:r>
              <a:rPr lang="pl-PL" sz="1400" b="1" u="sng" dirty="0">
                <a:solidFill>
                  <a:schemeClr val="accent6">
                    <a:lumMod val="50000"/>
                  </a:schemeClr>
                </a:solidFill>
              </a:rPr>
              <a:t>dyrektywy 2000/60/WE Parlamentu Europejskiego i Rady („Ramowej Dyrektywy Wodnej”); ocena oddziaływania na jednolitą część wód</a:t>
            </a:r>
          </a:p>
          <a:p>
            <a:pPr marL="342900" indent="-342900">
              <a:spcAft>
                <a:spcPts val="1200"/>
              </a:spcAft>
              <a:buFont typeface="+mj-lt"/>
              <a:buAutoNum type="arabicPeriod"/>
            </a:pPr>
            <a:r>
              <a:rPr lang="pl-PL" sz="1400" dirty="0" smtClean="0">
                <a:solidFill>
                  <a:schemeClr val="accent6">
                    <a:lumMod val="50000"/>
                  </a:schemeClr>
                </a:solidFill>
              </a:rPr>
              <a:t>Inne dyrektywy środowiskowe </a:t>
            </a:r>
          </a:p>
          <a:p>
            <a:pPr marL="342900" indent="-342900">
              <a:spcAft>
                <a:spcPts val="1200"/>
              </a:spcAft>
              <a:buFont typeface="+mj-lt"/>
              <a:buAutoNum type="arabicPeriod"/>
            </a:pPr>
            <a:r>
              <a:rPr lang="pl-PL" sz="1400" dirty="0" smtClean="0"/>
              <a:t>Koszt rozwiązań na rzecz zmniejszenia lub skompensowania negatywnego oddziaływania na środowisko</a:t>
            </a:r>
          </a:p>
          <a:p>
            <a:pPr marL="342900" indent="-342900">
              <a:spcAft>
                <a:spcPts val="1200"/>
              </a:spcAft>
              <a:buFont typeface="+mj-lt"/>
              <a:buAutoNum type="arabicPeriod"/>
            </a:pPr>
            <a:r>
              <a:rPr lang="pl-PL" sz="1400" b="1" u="sng" dirty="0" smtClean="0">
                <a:solidFill>
                  <a:schemeClr val="accent6">
                    <a:lumMod val="50000"/>
                  </a:schemeClr>
                </a:solidFill>
              </a:rPr>
              <a:t>Przystosowanie się do zmiany klimatu i łagodzenie zmiany klimatu, a także odporność na klęski żywiołowe</a:t>
            </a:r>
          </a:p>
          <a:p>
            <a:pPr marL="342900" indent="-342900">
              <a:spcAft>
                <a:spcPts val="1200"/>
              </a:spcAft>
              <a:buFont typeface="+mj-lt"/>
              <a:buAutoNum type="arabicPeriod"/>
            </a:pPr>
            <a:r>
              <a:rPr lang="pl-PL" sz="1400" dirty="0" smtClean="0"/>
              <a:t>Obowiązek </a:t>
            </a:r>
            <a:r>
              <a:rPr lang="pl-PL" sz="1400" dirty="0"/>
              <a:t>przekazywania informacji na potrzeby rejestrów prowadzonych w Generalnej Dyrekcji Ochrony Środowiska</a:t>
            </a:r>
            <a:r>
              <a:rPr lang="pl-PL" sz="1400" dirty="0" smtClean="0"/>
              <a:t>.</a:t>
            </a:r>
            <a:endParaRPr lang="pl-PL" sz="1400" dirty="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11" name="Obraz 4"/>
          <p:cNvPicPr>
            <a:picLocks noChangeAspect="1"/>
          </p:cNvPicPr>
          <p:nvPr/>
        </p:nvPicPr>
        <p:blipFill>
          <a:blip r:embed="rId3" cstate="print"/>
          <a:srcRect/>
          <a:stretch>
            <a:fillRect/>
          </a:stretch>
        </p:blipFill>
        <p:spPr bwMode="auto">
          <a:xfrm>
            <a:off x="4860925" y="341313"/>
            <a:ext cx="4248150" cy="415925"/>
          </a:xfrm>
          <a:prstGeom prst="rect">
            <a:avLst/>
          </a:prstGeom>
          <a:noFill/>
          <a:ln w="9525">
            <a:noFill/>
            <a:miter lim="800000"/>
            <a:headEnd/>
            <a:tailEnd/>
          </a:ln>
        </p:spPr>
      </p:pic>
      <p:sp>
        <p:nvSpPr>
          <p:cNvPr id="8"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spTree>
    <p:extLst>
      <p:ext uri="{BB962C8B-B14F-4D97-AF65-F5344CB8AC3E}">
        <p14:creationId xmlns:p14="http://schemas.microsoft.com/office/powerpoint/2010/main" val="2763328504"/>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2000232" y="90665"/>
            <a:ext cx="5308072" cy="313999"/>
          </a:xfrm>
          <a:prstGeom prst="rect">
            <a:avLst/>
          </a:prstGeom>
          <a:noFill/>
          <a:effectLst>
            <a:glow rad="139700">
              <a:schemeClr val="accent6">
                <a:satMod val="175000"/>
                <a:alpha val="40000"/>
              </a:schemeClr>
            </a:glow>
          </a:effectLst>
        </p:spPr>
        <p:txBody>
          <a:bodyPr wrap="square" rtlCol="0" anchor="ctr">
            <a:normAutofit/>
          </a:bodyPr>
          <a:lstStyle/>
          <a:p>
            <a:pPr algn="ctr" fontAlgn="auto">
              <a:spcBef>
                <a:spcPts val="0"/>
              </a:spcBef>
              <a:spcAft>
                <a:spcPts val="0"/>
              </a:spcAft>
              <a:defRPr/>
            </a:pPr>
            <a:endParaRPr lang="pl-PL" sz="1400" b="1" dirty="0">
              <a:solidFill>
                <a:srgbClr val="FFC000"/>
              </a:solidFill>
              <a:effectLst>
                <a:innerShdw blurRad="63500" dist="50800" dir="13500000">
                  <a:prstClr val="black">
                    <a:alpha val="50000"/>
                  </a:prstClr>
                </a:innerShdw>
              </a:effectLst>
              <a:latin typeface="Arial" pitchFamily="34" charset="0"/>
            </a:endParaRPr>
          </a:p>
        </p:txBody>
      </p:sp>
      <p:sp>
        <p:nvSpPr>
          <p:cNvPr id="20" name="pole tekstowe 19"/>
          <p:cNvSpPr txBox="1"/>
          <p:nvPr/>
        </p:nvSpPr>
        <p:spPr>
          <a:xfrm>
            <a:off x="971600" y="1916832"/>
            <a:ext cx="5544616" cy="3888432"/>
          </a:xfrm>
          <a:prstGeom prst="rect">
            <a:avLst/>
          </a:prstGeom>
          <a:noFill/>
        </p:spPr>
        <p:txBody>
          <a:bodyPr wrap="square" rtlCol="0">
            <a:normAutofit/>
          </a:bodyPr>
          <a:lstStyle/>
          <a:p>
            <a:endParaRPr lang="pl-PL" b="1" dirty="0" smtClean="0"/>
          </a:p>
        </p:txBody>
      </p:sp>
      <p:sp>
        <p:nvSpPr>
          <p:cNvPr id="10" name="Symbol zastępczy numeru slajdu 3"/>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8E93883-39B3-4905-839E-C1773884D137}" type="slidenum">
              <a:rPr kumimoji="0" lang="pl-P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pl-P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pole tekstowe 4"/>
          <p:cNvSpPr txBox="1"/>
          <p:nvPr/>
        </p:nvSpPr>
        <p:spPr>
          <a:xfrm>
            <a:off x="323528" y="1844824"/>
            <a:ext cx="8640960" cy="4968552"/>
          </a:xfrm>
          <a:prstGeom prst="rect">
            <a:avLst/>
          </a:prstGeom>
          <a:noFill/>
        </p:spPr>
        <p:txBody>
          <a:bodyPr wrap="square" rtlCol="0">
            <a:normAutofit/>
          </a:bodyPr>
          <a:lstStyle/>
          <a:p>
            <a:r>
              <a:rPr lang="pl-PL" sz="1600" b="1" dirty="0" smtClean="0"/>
              <a:t>3. Stosowanie </a:t>
            </a:r>
            <a:r>
              <a:rPr lang="pl-PL" sz="1600" b="1" dirty="0"/>
              <a:t>dyrektywy 2011/92/WE Parlamentu Europejskiego i Rady („dyrektywa OOŚ”)</a:t>
            </a:r>
            <a:endParaRPr lang="pl-PL" sz="1600" dirty="0"/>
          </a:p>
          <a:p>
            <a:r>
              <a:rPr lang="pl-PL" sz="1600" dirty="0" smtClean="0"/>
              <a:t>3.1. Czy projekt jest  rodzajem przedsięwzięcia objętym:</a:t>
            </a:r>
            <a:endParaRPr lang="pl-PL" sz="1600" b="1" dirty="0" smtClean="0"/>
          </a:p>
          <a:p>
            <a:pPr marL="742950" lvl="1" indent="-285750">
              <a:buFont typeface="Calibri" panose="020F0502020204030204" pitchFamily="34" charset="0"/>
              <a:buChar char="–"/>
            </a:pPr>
            <a:r>
              <a:rPr lang="pl-PL" sz="1600" dirty="0" smtClean="0"/>
              <a:t>załącznikiem I dyrektywy </a:t>
            </a:r>
          </a:p>
          <a:p>
            <a:pPr marL="742950" lvl="1" indent="-285750">
              <a:buFont typeface="Calibri" panose="020F0502020204030204" pitchFamily="34" charset="0"/>
              <a:buChar char="–"/>
            </a:pPr>
            <a:r>
              <a:rPr lang="pl-PL" sz="1600" dirty="0" smtClean="0"/>
              <a:t>załącznikiem II dyrektywy</a:t>
            </a:r>
          </a:p>
          <a:p>
            <a:pPr marL="742950" lvl="1" indent="-285750">
              <a:buFont typeface="Calibri" panose="020F0502020204030204" pitchFamily="34" charset="0"/>
              <a:buChar char="–"/>
            </a:pPr>
            <a:r>
              <a:rPr lang="pl-PL" sz="1600" dirty="0"/>
              <a:t>ż</a:t>
            </a:r>
            <a:r>
              <a:rPr lang="pl-PL" sz="1600" dirty="0" smtClean="0"/>
              <a:t>adnym z powyższych załączników</a:t>
            </a:r>
          </a:p>
          <a:p>
            <a:r>
              <a:rPr lang="pl-PL" sz="1600" b="1" dirty="0" smtClean="0"/>
              <a:t> </a:t>
            </a:r>
            <a:endParaRPr lang="pl-PL" sz="1600" dirty="0" smtClean="0"/>
          </a:p>
          <a:p>
            <a:r>
              <a:rPr lang="pl-PL" b="1" dirty="0" smtClean="0"/>
              <a:t> </a:t>
            </a:r>
            <a:endParaRPr lang="pl-PL" dirty="0" smtClean="0"/>
          </a:p>
          <a:p>
            <a:r>
              <a:rPr lang="pl-PL" b="1" dirty="0" smtClean="0"/>
              <a:t> </a:t>
            </a:r>
            <a:endParaRPr lang="pl-PL" dirty="0" smtClean="0"/>
          </a:p>
          <a:p>
            <a:pPr marL="342900" indent="-342900"/>
            <a:endParaRPr lang="pl-PL" b="1" dirty="0" smtClean="0"/>
          </a:p>
          <a:p>
            <a:pPr marL="342900" lvl="0" indent="-342900"/>
            <a:endParaRPr lang="pl-PL" dirty="0" smtClean="0"/>
          </a:p>
          <a:p>
            <a:endParaRPr lang="pl-PL" b="1" dirty="0" smtClean="0"/>
          </a:p>
        </p:txBody>
      </p:sp>
      <p:sp>
        <p:nvSpPr>
          <p:cNvPr id="12" name="Objaśnienie w chmurce 11"/>
          <p:cNvSpPr/>
          <p:nvPr/>
        </p:nvSpPr>
        <p:spPr>
          <a:xfrm flipH="1">
            <a:off x="179512" y="3140968"/>
            <a:ext cx="5904656" cy="3528392"/>
          </a:xfrm>
          <a:prstGeom prst="cloudCallout">
            <a:avLst>
              <a:gd name="adj1" fmla="val -68402"/>
              <a:gd name="adj2" fmla="val -17327"/>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b="1" dirty="0" smtClean="0">
                <a:solidFill>
                  <a:schemeClr val="accent6">
                    <a:lumMod val="50000"/>
                  </a:schemeClr>
                </a:solidFill>
              </a:rPr>
              <a:t>W </a:t>
            </a:r>
            <a:r>
              <a:rPr lang="pl-PL" b="1" dirty="0">
                <a:solidFill>
                  <a:schemeClr val="accent6">
                    <a:lumMod val="50000"/>
                  </a:schemeClr>
                </a:solidFill>
              </a:rPr>
              <a:t>przypadku </a:t>
            </a:r>
            <a:r>
              <a:rPr lang="pl-PL" b="1" dirty="0" smtClean="0">
                <a:solidFill>
                  <a:schemeClr val="accent6">
                    <a:lumMod val="50000"/>
                  </a:schemeClr>
                </a:solidFill>
              </a:rPr>
              <a:t>kiedy przedsięwzięcie nie kwalifikuje się do przedsięwzięć wymienionych w załącznikach do dyrektywy OOŚ, należy szczegółowo to uzasadnić odnosząc się do odpowiednich punktów w załącznikach oraz wskaźników, parametrów, opisów </a:t>
            </a:r>
            <a:r>
              <a:rPr lang="pl-PL" b="1" dirty="0">
                <a:solidFill>
                  <a:schemeClr val="accent6">
                    <a:lumMod val="50000"/>
                  </a:schemeClr>
                </a:solidFill>
              </a:rPr>
              <a:t>fizycznych </a:t>
            </a:r>
            <a:r>
              <a:rPr lang="pl-PL" b="1" dirty="0" smtClean="0">
                <a:solidFill>
                  <a:schemeClr val="accent6">
                    <a:lumMod val="50000"/>
                  </a:schemeClr>
                </a:solidFill>
              </a:rPr>
              <a:t>zakresu realizacji </a:t>
            </a:r>
            <a:r>
              <a:rPr lang="pl-PL" b="1" dirty="0">
                <a:solidFill>
                  <a:schemeClr val="accent6">
                    <a:lumMod val="50000"/>
                  </a:schemeClr>
                </a:solidFill>
              </a:rPr>
              <a:t>przedsięwzięcia</a:t>
            </a:r>
          </a:p>
        </p:txBody>
      </p:sp>
      <p:pic>
        <p:nvPicPr>
          <p:cNvPr id="7169" name="Picture 1"/>
          <p:cNvPicPr>
            <a:picLocks noChangeAspect="1" noChangeArrowheads="1"/>
          </p:cNvPicPr>
          <p:nvPr/>
        </p:nvPicPr>
        <p:blipFill>
          <a:blip r:embed="rId3" cstate="print"/>
          <a:srcRect/>
          <a:stretch>
            <a:fillRect/>
          </a:stretch>
        </p:blipFill>
        <p:spPr bwMode="auto">
          <a:xfrm flipH="1">
            <a:off x="7164263" y="4221088"/>
            <a:ext cx="1800225" cy="1828800"/>
          </a:xfrm>
          <a:prstGeom prst="rect">
            <a:avLst/>
          </a:prstGeom>
          <a:noFill/>
          <a:ln w="9525">
            <a:noFill/>
            <a:miter lim="800000"/>
            <a:headEnd/>
            <a:tailEnd/>
          </a:ln>
          <a:effectLst/>
        </p:spPr>
      </p:pic>
      <p:sp>
        <p:nvSpPr>
          <p:cNvPr id="11" name="Rectangle 2"/>
          <p:cNvSpPr txBox="1">
            <a:spLocks noChangeArrowheads="1"/>
          </p:cNvSpPr>
          <p:nvPr/>
        </p:nvSpPr>
        <p:spPr>
          <a:xfrm>
            <a:off x="0" y="764704"/>
            <a:ext cx="9144000" cy="1159594"/>
          </a:xfrm>
          <a:prstGeom prst="rect">
            <a:avLst/>
          </a:prstGeom>
          <a:noFill/>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pl-PL"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rPr>
              <a:t>Załączniki do wniosku o dofinansowanie</a:t>
            </a:r>
          </a:p>
          <a:p>
            <a:pPr marL="4763" lvl="1" algn="ctr"/>
            <a:r>
              <a:rPr lang="pl-PL" sz="1600" b="1" dirty="0"/>
              <a:t>„Analiza oddziaływania na środowisko, </a:t>
            </a:r>
            <a:r>
              <a:rPr lang="pl-PL" sz="1600" b="1" dirty="0" smtClean="0"/>
              <a:t>z </a:t>
            </a:r>
            <a:r>
              <a:rPr lang="pl-PL" sz="1600" b="1" dirty="0"/>
              <a:t>uwzględnieniem potrzeb dotyczących przystosowania się </a:t>
            </a:r>
            <a:r>
              <a:rPr lang="pl-PL" sz="1600" b="1" dirty="0" smtClean="0"/>
              <a:t>                   do </a:t>
            </a:r>
            <a:r>
              <a:rPr lang="pl-PL" sz="1600" b="1" dirty="0"/>
              <a:t>zmiany klimatu i łagodzenia zmiany klimatu, </a:t>
            </a:r>
            <a:r>
              <a:rPr lang="pl-PL" sz="1600" b="1" dirty="0" smtClean="0"/>
              <a:t>a </a:t>
            </a:r>
            <a:r>
              <a:rPr lang="pl-PL" sz="1600" b="1" dirty="0"/>
              <a:t>także odporności na klęski żywiołowe</a:t>
            </a:r>
            <a:endParaRPr kumimoji="0" lang="pl-PL" sz="2000" b="1" i="0" u="none" strike="noStrike" kern="1200" cap="none" spc="0" normalizeH="0" baseline="0" noProof="0" dirty="0" smtClean="0">
              <a:ln>
                <a:noFill/>
              </a:ln>
              <a:solidFill>
                <a:schemeClr val="accent6">
                  <a:lumMod val="50000"/>
                </a:schemeClr>
              </a:solidFill>
              <a:effectLst/>
              <a:uLnTx/>
              <a:uFillTx/>
              <a:latin typeface="Calibri" charset="0"/>
              <a:ea typeface="+mj-ea"/>
              <a:cs typeface="+mj-cs"/>
            </a:endParaRPr>
          </a:p>
        </p:txBody>
      </p:sp>
      <p:pic>
        <p:nvPicPr>
          <p:cNvPr id="13" name="Obraz 4"/>
          <p:cNvPicPr>
            <a:picLocks noChangeAspect="1"/>
          </p:cNvPicPr>
          <p:nvPr/>
        </p:nvPicPr>
        <p:blipFill>
          <a:blip r:embed="rId4" cstate="print"/>
          <a:srcRect/>
          <a:stretch>
            <a:fillRect/>
          </a:stretch>
        </p:blipFill>
        <p:spPr bwMode="auto">
          <a:xfrm>
            <a:off x="4860925" y="341313"/>
            <a:ext cx="4248150" cy="415925"/>
          </a:xfrm>
          <a:prstGeom prst="rect">
            <a:avLst/>
          </a:prstGeom>
          <a:noFill/>
          <a:ln w="9525">
            <a:noFill/>
            <a:miter lim="800000"/>
            <a:headEnd/>
            <a:tailEnd/>
          </a:ln>
        </p:spPr>
      </p:pic>
    </p:spTree>
    <p:extLst>
      <p:ext uri="{BB962C8B-B14F-4D97-AF65-F5344CB8AC3E}">
        <p14:creationId xmlns:p14="http://schemas.microsoft.com/office/powerpoint/2010/main" val="490429346"/>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UMWD">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ogaty">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rgbClr val="8488C4">
                <a:alpha val="0"/>
              </a:srgbClr>
            </a:gs>
            <a:gs pos="53000">
              <a:srgbClr val="D4DEFF"/>
            </a:gs>
            <a:gs pos="83000">
              <a:srgbClr val="D4DEFF"/>
            </a:gs>
            <a:gs pos="100000">
              <a:srgbClr val="96AB94"/>
            </a:gs>
          </a:gsLst>
          <a:lin ang="5400000" scaled="0"/>
        </a:gra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rmAutofit/>
      </a:bodyPr>
      <a:lstStyle>
        <a:defPPr>
          <a:defRPr b="1" dirty="0" smtClean="0"/>
        </a:defPPr>
      </a:lstStyle>
    </a:txDef>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5998</TotalTime>
  <Words>2193</Words>
  <Application>Microsoft Office PowerPoint</Application>
  <PresentationFormat>Pokaz na ekranie (4:3)</PresentationFormat>
  <Paragraphs>298</Paragraphs>
  <Slides>23</Slides>
  <Notes>21</Notes>
  <HiddenSlides>0</HiddenSlides>
  <MMClips>0</MMClips>
  <ScaleCrop>false</ScaleCrop>
  <HeadingPairs>
    <vt:vector size="4" baseType="variant">
      <vt:variant>
        <vt:lpstr>Motyw</vt:lpstr>
      </vt:variant>
      <vt:variant>
        <vt:i4>1</vt:i4>
      </vt:variant>
      <vt:variant>
        <vt:lpstr>Tytuły slajdów</vt:lpstr>
      </vt:variant>
      <vt:variant>
        <vt:i4>23</vt:i4>
      </vt:variant>
    </vt:vector>
  </HeadingPairs>
  <TitlesOfParts>
    <vt:vector size="24" baseType="lpstr">
      <vt:lpstr>UMWD</vt:lpstr>
      <vt:lpstr>Wybrane zagadnienia w zakresie polityki ochrony środowiska  w ramach Regionalnego Programu Operacyjnego Województwa Dolnośląskiego  2014-2020</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SONIK &amp; SONIK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M</dc:creator>
  <cp:lastModifiedBy>Aleksandra Gancarz</cp:lastModifiedBy>
  <cp:revision>636</cp:revision>
  <dcterms:created xsi:type="dcterms:W3CDTF">2009-02-11T21:52:18Z</dcterms:created>
  <dcterms:modified xsi:type="dcterms:W3CDTF">2016-10-11T12:11:30Z</dcterms:modified>
</cp:coreProperties>
</file>