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44" r:id="rId3"/>
    <p:sldMasterId id="2147483756" r:id="rId4"/>
    <p:sldMasterId id="2147483780" r:id="rId5"/>
    <p:sldMasterId id="2147483792" r:id="rId6"/>
    <p:sldMasterId id="2147483924" r:id="rId7"/>
  </p:sldMasterIdLst>
  <p:notesMasterIdLst>
    <p:notesMasterId r:id="rId25"/>
  </p:notesMasterIdLst>
  <p:sldIdLst>
    <p:sldId id="256" r:id="rId8"/>
    <p:sldId id="426" r:id="rId9"/>
    <p:sldId id="425" r:id="rId10"/>
    <p:sldId id="284" r:id="rId11"/>
    <p:sldId id="295" r:id="rId12"/>
    <p:sldId id="310" r:id="rId13"/>
    <p:sldId id="393" r:id="rId14"/>
    <p:sldId id="399" r:id="rId15"/>
    <p:sldId id="411" r:id="rId16"/>
    <p:sldId id="400" r:id="rId17"/>
    <p:sldId id="427" r:id="rId18"/>
    <p:sldId id="328" r:id="rId19"/>
    <p:sldId id="330" r:id="rId20"/>
    <p:sldId id="334" r:id="rId21"/>
    <p:sldId id="420" r:id="rId22"/>
    <p:sldId id="336" r:id="rId23"/>
    <p:sldId id="390" r:id="rId24"/>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DBED569-4797-4DF1-A0F4-6AAB3CD982D8}" styleName="Styl jasny 3 — Ak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46F890A9-2807-4EBB-B81D-B2AA78EC7F39}" styleName="Styl ciemny 2 - Akcent 5/Ak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Styl ciemny 2 - Akcent 3/Ak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Styl ciemny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88" autoAdjust="0"/>
    <p:restoredTop sz="95501" autoAdjust="0"/>
  </p:normalViewPr>
  <p:slideViewPr>
    <p:cSldViewPr>
      <p:cViewPr varScale="1">
        <p:scale>
          <a:sx n="92" d="100"/>
          <a:sy n="92" d="100"/>
        </p:scale>
        <p:origin x="1350" y="90"/>
      </p:cViewPr>
      <p:guideLst>
        <p:guide orient="horz" pos="2160"/>
        <p:guide pos="2880"/>
      </p:guideLst>
    </p:cSldViewPr>
  </p:slideViewPr>
  <p:outlineViewPr>
    <p:cViewPr>
      <p:scale>
        <a:sx n="33" d="100"/>
        <a:sy n="33" d="100"/>
      </p:scale>
      <p:origin x="0" y="71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15</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FCF2AA7A-E994-4B0A-B144-15616110309B}">
      <dgm:prSet/>
      <dgm:spPr/>
      <dgm:t>
        <a:bodyPr/>
        <a:lstStyle/>
        <a:p>
          <a:endParaRPr lang="pl-PL" dirty="0"/>
        </a:p>
      </dgm:t>
    </dgm:pt>
    <dgm:pt modelId="{5C4DECE3-DE11-4E81-9F37-070C4EB30A02}" type="parTrans" cxnId="{7FB71F18-D401-4A75-9494-26E20350F74F}">
      <dgm:prSet/>
      <dgm:spPr/>
      <dgm:t>
        <a:bodyPr/>
        <a:lstStyle/>
        <a:p>
          <a:endParaRPr lang="pl-PL"/>
        </a:p>
      </dgm:t>
    </dgm:pt>
    <dgm:pt modelId="{B40AFA4D-61C5-4636-81CC-51F700901334}" type="sibTrans" cxnId="{7FB71F18-D401-4A75-9494-26E20350F74F}">
      <dgm:prSet/>
      <dgm:spPr/>
      <dgm:t>
        <a:bodyPr/>
        <a:lstStyle/>
        <a:p>
          <a:endParaRPr lang="pl-PL"/>
        </a:p>
      </dgm:t>
    </dgm:pt>
    <dgm:pt modelId="{9EF1F389-BA63-486E-B50A-CC3714F020AF}">
      <dgm:prSet/>
      <dgm:spPr/>
      <dgm:t>
        <a:bodyPr/>
        <a:lstStyle/>
        <a:p>
          <a:r>
            <a:rPr lang="pl-PL" b="1" dirty="0" smtClean="0"/>
            <a:t>0 </a:t>
          </a:r>
          <a:r>
            <a:rPr lang="pl-PL" b="1" dirty="0" smtClean="0"/>
            <a:t>punktów </a:t>
          </a:r>
          <a:r>
            <a:rPr lang="pl-PL" b="1" dirty="0" smtClean="0"/>
            <a:t>oznacza </a:t>
          </a:r>
          <a:r>
            <a:rPr lang="pl-PL" b="1" dirty="0" smtClean="0"/>
            <a:t>odrzucenie </a:t>
          </a:r>
          <a:r>
            <a:rPr lang="pl-PL" b="1" dirty="0" smtClean="0"/>
            <a:t>wniosku</a:t>
          </a:r>
          <a:endParaRPr lang="pl-PL" b="1" dirty="0"/>
        </a:p>
      </dgm:t>
    </dgm:pt>
    <dgm:pt modelId="{38559EC9-C588-4A35-83A4-1F3417C0A218}" type="parTrans" cxnId="{C5AC7A7D-1969-4D8B-BB20-A7F8EF3A3A5B}">
      <dgm:prSet/>
      <dgm:spPr/>
    </dgm:pt>
    <dgm:pt modelId="{0CA609CD-AB2F-4596-B109-03A051AA16EA}" type="sibTrans" cxnId="{C5AC7A7D-1969-4D8B-BB20-A7F8EF3A3A5B}">
      <dgm:prSet/>
      <dgm:spPr/>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custScaleY="141010">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custScaleY="148085">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14BE2A32-7BE9-4076-9C75-8AD7B16C450D}" type="presOf" srcId="{152F61CE-44C8-4404-AB38-EF183EE6435F}" destId="{F191104C-2BDE-4FBA-96AE-E978FA566A32}" srcOrd="0" destOrd="1" presId="urn:microsoft.com/office/officeart/2005/8/layout/list1"/>
    <dgm:cxn modelId="{E76532B2-F55D-4736-B5D1-420D633FA1AC}" type="presOf" srcId="{BCB00146-15EA-4502-B121-C0AC5C88B1C6}" destId="{A6EDCFBE-EC3C-4383-9D19-EDF7E94187B5}" srcOrd="1" destOrd="0" presId="urn:microsoft.com/office/officeart/2005/8/layout/list1"/>
    <dgm:cxn modelId="{358E2D05-5EF1-43B4-8182-4646E50322E2}" type="presOf" srcId="{BCB00146-15EA-4502-B121-C0AC5C88B1C6}" destId="{9A67E940-DC68-49E9-9F76-2A257833123E}" srcOrd="0" destOrd="0" presId="urn:microsoft.com/office/officeart/2005/8/layout/list1"/>
    <dgm:cxn modelId="{16FC893D-D314-4536-91D5-E2026A558A52}" type="presOf" srcId="{AC11E5B2-9D1B-4CEA-8787-93B3A572CA17}" destId="{FCD44274-ECF4-45BF-990A-74DB8DFD38D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0C631494-0536-41A8-A71D-FFE5059CC5AE}" type="presOf" srcId="{16BD0E0C-ADA1-4445-8BF0-C698A4E279F4}" destId="{9E68C8B4-653B-41CD-8867-6D4B76C4AEDF}" srcOrd="0" destOrd="0" presId="urn:microsoft.com/office/officeart/2005/8/layout/list1"/>
    <dgm:cxn modelId="{4BFE8A36-225A-4522-8319-9B56FDF85334}" type="presOf" srcId="{9EF1F389-BA63-486E-B50A-CC3714F020AF}" destId="{F191104C-2BDE-4FBA-96AE-E978FA566A32}" srcOrd="0" destOrd="2" presId="urn:microsoft.com/office/officeart/2005/8/layout/list1"/>
    <dgm:cxn modelId="{7FB71F18-D401-4A75-9494-26E20350F74F}" srcId="{AC11E5B2-9D1B-4CEA-8787-93B3A572CA17}" destId="{FCF2AA7A-E994-4B0A-B144-15616110309B}" srcOrd="3" destOrd="0" parTransId="{5C4DECE3-DE11-4E81-9F37-070C4EB30A02}" sibTransId="{B40AFA4D-61C5-4636-81CC-51F700901334}"/>
    <dgm:cxn modelId="{AF842F80-97C3-4663-8A82-DF0617AC0810}" type="presOf" srcId="{B33F0227-4069-43AE-89E5-21C5E9CE53EF}" destId="{2661486B-247C-4E1A-8F02-C344A09BFA1B}" srcOrd="0" destOrd="0" presId="urn:microsoft.com/office/officeart/2005/8/layout/list1"/>
    <dgm:cxn modelId="{F3956192-F9AC-4C1E-B7C3-523838FECA90}" type="presOf" srcId="{FCF2AA7A-E994-4B0A-B144-15616110309B}" destId="{F191104C-2BDE-4FBA-96AE-E978FA566A32}" srcOrd="0" destOrd="3" presId="urn:microsoft.com/office/officeart/2005/8/layout/list1"/>
    <dgm:cxn modelId="{C5AC7A7D-1969-4D8B-BB20-A7F8EF3A3A5B}" srcId="{AC11E5B2-9D1B-4CEA-8787-93B3A572CA17}" destId="{9EF1F389-BA63-486E-B50A-CC3714F020AF}" srcOrd="2" destOrd="0" parTransId="{38559EC9-C588-4A35-83A4-1F3417C0A218}" sibTransId="{0CA609CD-AB2F-4596-B109-03A051AA16EA}"/>
    <dgm:cxn modelId="{0FA2408E-85DB-4147-A313-7AF2407AD1EE}" srcId="{AC11E5B2-9D1B-4CEA-8787-93B3A572CA17}" destId="{8976246F-F3B0-4AAE-882F-B4D107DF824D}" srcOrd="0" destOrd="0" parTransId="{20F06422-DAA4-4C9E-9A54-0DAEEAF672E2}" sibTransId="{D5412429-D550-4DEB-96FC-FF697C57CA8C}"/>
    <dgm:cxn modelId="{3F9C4A37-4B66-43D6-B1B6-0219E54D1384}" type="presOf" srcId="{8976246F-F3B0-4AAE-882F-B4D107DF824D}" destId="{F191104C-2BDE-4FBA-96AE-E978FA566A32}" srcOrd="0" destOrd="0" presId="urn:microsoft.com/office/officeart/2005/8/layout/list1"/>
    <dgm:cxn modelId="{935CDFA8-9E7C-4AB2-A944-4BA2E94354F9}" type="presOf" srcId="{AC11E5B2-9D1B-4CEA-8787-93B3A572CA17}" destId="{DE9E6EEB-4AF0-4DB7-80FB-A591A75D03F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8CC1070C-8342-4CB8-B9EC-4B8036CCB641}" type="presParOf" srcId="{2661486B-247C-4E1A-8F02-C344A09BFA1B}" destId="{38BAB1D6-9210-41D9-AB04-72A22BE50FE1}" srcOrd="0" destOrd="0" presId="urn:microsoft.com/office/officeart/2005/8/layout/list1"/>
    <dgm:cxn modelId="{92DE168D-6E31-43AB-8044-101AEDF85E70}" type="presParOf" srcId="{38BAB1D6-9210-41D9-AB04-72A22BE50FE1}" destId="{9A67E940-DC68-49E9-9F76-2A257833123E}" srcOrd="0" destOrd="0" presId="urn:microsoft.com/office/officeart/2005/8/layout/list1"/>
    <dgm:cxn modelId="{1876BD91-4903-48E7-B24F-941BF5918C74}" type="presParOf" srcId="{38BAB1D6-9210-41D9-AB04-72A22BE50FE1}" destId="{A6EDCFBE-EC3C-4383-9D19-EDF7E94187B5}" srcOrd="1" destOrd="0" presId="urn:microsoft.com/office/officeart/2005/8/layout/list1"/>
    <dgm:cxn modelId="{C7649AFD-311E-469E-9B4F-A4D39E119D66}" type="presParOf" srcId="{2661486B-247C-4E1A-8F02-C344A09BFA1B}" destId="{B5923B0E-96F0-466B-A2DE-E64160E8D0EC}" srcOrd="1" destOrd="0" presId="urn:microsoft.com/office/officeart/2005/8/layout/list1"/>
    <dgm:cxn modelId="{A1B4F94D-2AF3-42ED-BDCE-8120132EF122}" type="presParOf" srcId="{2661486B-247C-4E1A-8F02-C344A09BFA1B}" destId="{9E68C8B4-653B-41CD-8867-6D4B76C4AEDF}" srcOrd="2" destOrd="0" presId="urn:microsoft.com/office/officeart/2005/8/layout/list1"/>
    <dgm:cxn modelId="{819F92CF-5E48-43AD-AF19-EB4AAA36DA61}" type="presParOf" srcId="{2661486B-247C-4E1A-8F02-C344A09BFA1B}" destId="{5091387F-5935-4B64-9AC7-9049D59AB1B4}" srcOrd="3" destOrd="0" presId="urn:microsoft.com/office/officeart/2005/8/layout/list1"/>
    <dgm:cxn modelId="{526BF8B2-361E-49F3-ADBD-10DFE8DE37EE}" type="presParOf" srcId="{2661486B-247C-4E1A-8F02-C344A09BFA1B}" destId="{26D7D6FE-38A6-4A0A-A2AE-05D6E860276D}" srcOrd="4" destOrd="0" presId="urn:microsoft.com/office/officeart/2005/8/layout/list1"/>
    <dgm:cxn modelId="{BBC549AB-5A6A-4840-9D94-F116210606CD}" type="presParOf" srcId="{26D7D6FE-38A6-4A0A-A2AE-05D6E860276D}" destId="{DE9E6EEB-4AF0-4DB7-80FB-A591A75D03FF}" srcOrd="0" destOrd="0" presId="urn:microsoft.com/office/officeart/2005/8/layout/list1"/>
    <dgm:cxn modelId="{7EE23F68-74A5-479F-A574-7ABD3B1A6431}" type="presParOf" srcId="{26D7D6FE-38A6-4A0A-A2AE-05D6E860276D}" destId="{FCD44274-ECF4-45BF-990A-74DB8DFD38D5}" srcOrd="1" destOrd="0" presId="urn:microsoft.com/office/officeart/2005/8/layout/list1"/>
    <dgm:cxn modelId="{129C0B4A-23FE-4A73-8001-54C427C5CAC3}" type="presParOf" srcId="{2661486B-247C-4E1A-8F02-C344A09BFA1B}" destId="{A63C9A7B-375C-4323-8A88-3A712AA71CB3}" srcOrd="5" destOrd="0" presId="urn:microsoft.com/office/officeart/2005/8/layout/list1"/>
    <dgm:cxn modelId="{60428E14-3E42-4779-996E-9AD10230BF04}"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33F0227-4069-43AE-89E5-21C5E9CE53EF}"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BCB00146-15EA-4502-B121-C0AC5C88B1C6}">
      <dgm:prSet phldrT="[Tekst]" custT="1"/>
      <dgm:spPr>
        <a:solidFill>
          <a:schemeClr val="tx2">
            <a:lumMod val="50000"/>
          </a:schemeClr>
        </a:solidFill>
      </dgm:spPr>
      <dgm:t>
        <a:bodyPr/>
        <a:lstStyle/>
        <a:p>
          <a:r>
            <a:rPr lang="pl-PL" sz="3200" b="1" dirty="0" smtClean="0"/>
            <a:t>Definicja kryterium </a:t>
          </a:r>
          <a:endParaRPr lang="pl-PL" sz="3200" dirty="0"/>
        </a:p>
      </dgm:t>
    </dgm:pt>
    <dgm:pt modelId="{80084FB0-BB93-4FFE-97D0-4DBE338BF085}" type="parTrans" cxnId="{33785A55-D2F4-478B-9A84-E5E11D19F6D9}">
      <dgm:prSet/>
      <dgm:spPr/>
      <dgm:t>
        <a:bodyPr/>
        <a:lstStyle/>
        <a:p>
          <a:endParaRPr lang="pl-PL"/>
        </a:p>
      </dgm:t>
    </dgm:pt>
    <dgm:pt modelId="{CFBB67D3-5BBB-4EA4-98A6-E5159CCD0ABD}" type="sibTrans" cxnId="{33785A55-D2F4-478B-9A84-E5E11D19F6D9}">
      <dgm:prSet/>
      <dgm:spPr/>
      <dgm:t>
        <a:bodyPr/>
        <a:lstStyle/>
        <a:p>
          <a:endParaRPr lang="pl-PL"/>
        </a:p>
      </dgm:t>
    </dgm:pt>
    <dgm:pt modelId="{16BD0E0C-ADA1-4445-8BF0-C698A4E279F4}">
      <dgm:prSet phldrT="[Tekst]"/>
      <dgm:spPr/>
      <dgm:t>
        <a:bodyPr/>
        <a:lstStyle/>
        <a:p>
          <a:r>
            <a:rPr lang="pl-PL" dirty="0" smtClean="0"/>
            <a:t>Weryfikowany będzie poziom wpływu wskaźników zawartych w projekcie na realizację wartości docelowych wskaźników Strategii ZIT AJ wynikających z Porozumienia (wskaźników Ram Wykonania i pozostałych z RPO).  Regulamin konkursu określa, jakie wskaźniki będą brane pod uwagę przy tym kryterium, a także potwierdza wagę poszczególnych wskaźników oraz progi wartości wskaźnika niezbędne dla przyznania punktów. </a:t>
          </a:r>
          <a:endParaRPr lang="pl-PL" dirty="0"/>
        </a:p>
      </dgm:t>
    </dgm:pt>
    <dgm:pt modelId="{E81FB411-CB02-4D66-AF65-72BB48472C42}" type="parTrans" cxnId="{BF68926B-CB59-4E5F-A11C-ACF8B6E9A481}">
      <dgm:prSet/>
      <dgm:spPr/>
      <dgm:t>
        <a:bodyPr/>
        <a:lstStyle/>
        <a:p>
          <a:endParaRPr lang="pl-PL"/>
        </a:p>
      </dgm:t>
    </dgm:pt>
    <dgm:pt modelId="{1BE449CE-6CD4-4BF1-A7B5-D03C698AF724}" type="sibTrans" cxnId="{BF68926B-CB59-4E5F-A11C-ACF8B6E9A481}">
      <dgm:prSet/>
      <dgm:spPr/>
      <dgm:t>
        <a:bodyPr/>
        <a:lstStyle/>
        <a:p>
          <a:endParaRPr lang="pl-PL"/>
        </a:p>
      </dgm:t>
    </dgm:pt>
    <dgm:pt modelId="{AC11E5B2-9D1B-4CEA-8787-93B3A572CA17}">
      <dgm:prSet phldrT="[Tekst]" custT="1"/>
      <dgm:spPr>
        <a:solidFill>
          <a:schemeClr val="tx2">
            <a:lumMod val="50000"/>
          </a:schemeClr>
        </a:solidFill>
      </dgm:spPr>
      <dgm:t>
        <a:bodyPr/>
        <a:lstStyle/>
        <a:p>
          <a:r>
            <a:rPr lang="pl-PL" sz="2400" b="1" dirty="0" smtClean="0"/>
            <a:t>Opis znaczenia kryterium </a:t>
          </a:r>
          <a:endParaRPr lang="pl-PL" sz="2400" dirty="0"/>
        </a:p>
      </dgm:t>
    </dgm:pt>
    <dgm:pt modelId="{B5409B3A-D305-4BD1-975D-860E4B9A6ED7}" type="parTrans" cxnId="{0EA3BD04-0A2F-456C-8CC9-1740A9D970AC}">
      <dgm:prSet/>
      <dgm:spPr/>
      <dgm:t>
        <a:bodyPr/>
        <a:lstStyle/>
        <a:p>
          <a:endParaRPr lang="pl-PL"/>
        </a:p>
      </dgm:t>
    </dgm:pt>
    <dgm:pt modelId="{0357C9B5-C55F-4CE0-953F-9BC5E9F6A3C3}" type="sibTrans" cxnId="{0EA3BD04-0A2F-456C-8CC9-1740A9D970AC}">
      <dgm:prSet/>
      <dgm:spPr/>
      <dgm:t>
        <a:bodyPr/>
        <a:lstStyle/>
        <a:p>
          <a:endParaRPr lang="pl-PL"/>
        </a:p>
      </dgm:t>
    </dgm:pt>
    <dgm:pt modelId="{8976246F-F3B0-4AAE-882F-B4D107DF824D}">
      <dgm:prSet phldrT="[Tekst]"/>
      <dgm:spPr/>
      <dgm:t>
        <a:bodyPr/>
        <a:lstStyle/>
        <a:p>
          <a:r>
            <a:rPr lang="pl-PL" dirty="0" smtClean="0"/>
            <a:t>Kryterium punktowe</a:t>
          </a:r>
          <a:endParaRPr lang="pl-PL" dirty="0"/>
        </a:p>
      </dgm:t>
    </dgm:pt>
    <dgm:pt modelId="{20F06422-DAA4-4C9E-9A54-0DAEEAF672E2}" type="parTrans" cxnId="{0FA2408E-85DB-4147-A313-7AF2407AD1EE}">
      <dgm:prSet/>
      <dgm:spPr/>
      <dgm:t>
        <a:bodyPr/>
        <a:lstStyle/>
        <a:p>
          <a:endParaRPr lang="pl-PL"/>
        </a:p>
      </dgm:t>
    </dgm:pt>
    <dgm:pt modelId="{D5412429-D550-4DEB-96FC-FF697C57CA8C}" type="sibTrans" cxnId="{0FA2408E-85DB-4147-A313-7AF2407AD1EE}">
      <dgm:prSet/>
      <dgm:spPr/>
      <dgm:t>
        <a:bodyPr/>
        <a:lstStyle/>
        <a:p>
          <a:endParaRPr lang="pl-PL"/>
        </a:p>
      </dgm:t>
    </dgm:pt>
    <dgm:pt modelId="{152F61CE-44C8-4404-AB38-EF183EE6435F}">
      <dgm:prSet/>
      <dgm:spPr/>
      <dgm:t>
        <a:bodyPr/>
        <a:lstStyle/>
        <a:p>
          <a:r>
            <a:rPr lang="pl-PL" dirty="0" smtClean="0"/>
            <a:t>skala punktowa od 0 do 12</a:t>
          </a:r>
          <a:endParaRPr lang="pl-PL" dirty="0"/>
        </a:p>
      </dgm:t>
    </dgm:pt>
    <dgm:pt modelId="{CEFD83A3-C56B-47CD-A80F-89485F453E65}" type="parTrans" cxnId="{CE62EE62-F08E-49E0-A601-12BD047E751B}">
      <dgm:prSet/>
      <dgm:spPr/>
      <dgm:t>
        <a:bodyPr/>
        <a:lstStyle/>
        <a:p>
          <a:endParaRPr lang="pl-PL"/>
        </a:p>
      </dgm:t>
    </dgm:pt>
    <dgm:pt modelId="{C6330451-EE47-4BE8-8D51-874B8C443241}" type="sibTrans" cxnId="{CE62EE62-F08E-49E0-A601-12BD047E751B}">
      <dgm:prSet/>
      <dgm:spPr/>
      <dgm:t>
        <a:bodyPr/>
        <a:lstStyle/>
        <a:p>
          <a:endParaRPr lang="pl-PL"/>
        </a:p>
      </dgm:t>
    </dgm:pt>
    <dgm:pt modelId="{348A5473-0D5C-4A76-ACFD-97DEE8026BE3}">
      <dgm:prSet/>
      <dgm:spPr/>
      <dgm:t>
        <a:bodyPr/>
        <a:lstStyle/>
        <a:p>
          <a:r>
            <a:rPr lang="pl-PL" dirty="0" smtClean="0"/>
            <a:t>0 punktów nie oznacza odrzucenia wniosku</a:t>
          </a:r>
          <a:endParaRPr lang="pl-PL" dirty="0"/>
        </a:p>
      </dgm:t>
    </dgm:pt>
    <dgm:pt modelId="{BF9F51B2-3C97-48AD-BB32-45BAAC55F268}" type="parTrans" cxnId="{1C7A24A8-340B-45EE-BA09-8CABEE5E6308}">
      <dgm:prSet/>
      <dgm:spPr/>
      <dgm:t>
        <a:bodyPr/>
        <a:lstStyle/>
        <a:p>
          <a:endParaRPr lang="pl-PL"/>
        </a:p>
      </dgm:t>
    </dgm:pt>
    <dgm:pt modelId="{2BBB004D-ADD0-4C56-8F50-CBD7275F8CD8}" type="sibTrans" cxnId="{1C7A24A8-340B-45EE-BA09-8CABEE5E6308}">
      <dgm:prSet/>
      <dgm:spPr/>
      <dgm:t>
        <a:bodyPr/>
        <a:lstStyle/>
        <a:p>
          <a:endParaRPr lang="pl-PL"/>
        </a:p>
      </dgm:t>
    </dgm:pt>
    <dgm:pt modelId="{2661486B-247C-4E1A-8F02-C344A09BFA1B}" type="pres">
      <dgm:prSet presAssocID="{B33F0227-4069-43AE-89E5-21C5E9CE53EF}" presName="linear" presStyleCnt="0">
        <dgm:presLayoutVars>
          <dgm:dir/>
          <dgm:animLvl val="lvl"/>
          <dgm:resizeHandles val="exact"/>
        </dgm:presLayoutVars>
      </dgm:prSet>
      <dgm:spPr/>
      <dgm:t>
        <a:bodyPr/>
        <a:lstStyle/>
        <a:p>
          <a:endParaRPr lang="pl-PL"/>
        </a:p>
      </dgm:t>
    </dgm:pt>
    <dgm:pt modelId="{38BAB1D6-9210-41D9-AB04-72A22BE50FE1}" type="pres">
      <dgm:prSet presAssocID="{BCB00146-15EA-4502-B121-C0AC5C88B1C6}" presName="parentLin" presStyleCnt="0"/>
      <dgm:spPr/>
      <dgm:t>
        <a:bodyPr/>
        <a:lstStyle/>
        <a:p>
          <a:endParaRPr lang="pl-PL"/>
        </a:p>
      </dgm:t>
    </dgm:pt>
    <dgm:pt modelId="{9A67E940-DC68-49E9-9F76-2A257833123E}" type="pres">
      <dgm:prSet presAssocID="{BCB00146-15EA-4502-B121-C0AC5C88B1C6}" presName="parentLeftMargin" presStyleLbl="node1" presStyleIdx="0" presStyleCnt="2"/>
      <dgm:spPr/>
      <dgm:t>
        <a:bodyPr/>
        <a:lstStyle/>
        <a:p>
          <a:endParaRPr lang="pl-PL"/>
        </a:p>
      </dgm:t>
    </dgm:pt>
    <dgm:pt modelId="{A6EDCFBE-EC3C-4383-9D19-EDF7E94187B5}" type="pres">
      <dgm:prSet presAssocID="{BCB00146-15EA-4502-B121-C0AC5C88B1C6}" presName="parentText" presStyleLbl="node1" presStyleIdx="0" presStyleCnt="2">
        <dgm:presLayoutVars>
          <dgm:chMax val="0"/>
          <dgm:bulletEnabled val="1"/>
        </dgm:presLayoutVars>
      </dgm:prSet>
      <dgm:spPr/>
      <dgm:t>
        <a:bodyPr/>
        <a:lstStyle/>
        <a:p>
          <a:endParaRPr lang="pl-PL"/>
        </a:p>
      </dgm:t>
    </dgm:pt>
    <dgm:pt modelId="{B5923B0E-96F0-466B-A2DE-E64160E8D0EC}" type="pres">
      <dgm:prSet presAssocID="{BCB00146-15EA-4502-B121-C0AC5C88B1C6}" presName="negativeSpace" presStyleCnt="0"/>
      <dgm:spPr/>
      <dgm:t>
        <a:bodyPr/>
        <a:lstStyle/>
        <a:p>
          <a:endParaRPr lang="pl-PL"/>
        </a:p>
      </dgm:t>
    </dgm:pt>
    <dgm:pt modelId="{9E68C8B4-653B-41CD-8867-6D4B76C4AEDF}" type="pres">
      <dgm:prSet presAssocID="{BCB00146-15EA-4502-B121-C0AC5C88B1C6}" presName="childText" presStyleLbl="conFgAcc1" presStyleIdx="0" presStyleCnt="2">
        <dgm:presLayoutVars>
          <dgm:bulletEnabled val="1"/>
        </dgm:presLayoutVars>
      </dgm:prSet>
      <dgm:spPr/>
      <dgm:t>
        <a:bodyPr/>
        <a:lstStyle/>
        <a:p>
          <a:endParaRPr lang="pl-PL"/>
        </a:p>
      </dgm:t>
    </dgm:pt>
    <dgm:pt modelId="{5091387F-5935-4B64-9AC7-9049D59AB1B4}" type="pres">
      <dgm:prSet presAssocID="{CFBB67D3-5BBB-4EA4-98A6-E5159CCD0ABD}" presName="spaceBetweenRectangles" presStyleCnt="0"/>
      <dgm:spPr/>
      <dgm:t>
        <a:bodyPr/>
        <a:lstStyle/>
        <a:p>
          <a:endParaRPr lang="pl-PL"/>
        </a:p>
      </dgm:t>
    </dgm:pt>
    <dgm:pt modelId="{26D7D6FE-38A6-4A0A-A2AE-05D6E860276D}" type="pres">
      <dgm:prSet presAssocID="{AC11E5B2-9D1B-4CEA-8787-93B3A572CA17}" presName="parentLin" presStyleCnt="0"/>
      <dgm:spPr/>
      <dgm:t>
        <a:bodyPr/>
        <a:lstStyle/>
        <a:p>
          <a:endParaRPr lang="pl-PL"/>
        </a:p>
      </dgm:t>
    </dgm:pt>
    <dgm:pt modelId="{DE9E6EEB-4AF0-4DB7-80FB-A591A75D03FF}" type="pres">
      <dgm:prSet presAssocID="{AC11E5B2-9D1B-4CEA-8787-93B3A572CA17}" presName="parentLeftMargin" presStyleLbl="node1" presStyleIdx="0" presStyleCnt="2"/>
      <dgm:spPr/>
      <dgm:t>
        <a:bodyPr/>
        <a:lstStyle/>
        <a:p>
          <a:endParaRPr lang="pl-PL"/>
        </a:p>
      </dgm:t>
    </dgm:pt>
    <dgm:pt modelId="{FCD44274-ECF4-45BF-990A-74DB8DFD38D5}" type="pres">
      <dgm:prSet presAssocID="{AC11E5B2-9D1B-4CEA-8787-93B3A572CA17}" presName="parentText" presStyleLbl="node1" presStyleIdx="1" presStyleCnt="2">
        <dgm:presLayoutVars>
          <dgm:chMax val="0"/>
          <dgm:bulletEnabled val="1"/>
        </dgm:presLayoutVars>
      </dgm:prSet>
      <dgm:spPr/>
      <dgm:t>
        <a:bodyPr/>
        <a:lstStyle/>
        <a:p>
          <a:endParaRPr lang="pl-PL"/>
        </a:p>
      </dgm:t>
    </dgm:pt>
    <dgm:pt modelId="{A63C9A7B-375C-4323-8A88-3A712AA71CB3}" type="pres">
      <dgm:prSet presAssocID="{AC11E5B2-9D1B-4CEA-8787-93B3A572CA17}" presName="negativeSpace" presStyleCnt="0"/>
      <dgm:spPr/>
      <dgm:t>
        <a:bodyPr/>
        <a:lstStyle/>
        <a:p>
          <a:endParaRPr lang="pl-PL"/>
        </a:p>
      </dgm:t>
    </dgm:pt>
    <dgm:pt modelId="{F191104C-2BDE-4FBA-96AE-E978FA566A32}" type="pres">
      <dgm:prSet presAssocID="{AC11E5B2-9D1B-4CEA-8787-93B3A572CA17}" presName="childText" presStyleLbl="conFgAcc1" presStyleIdx="1" presStyleCnt="2" custLinFactNeighborY="-6894">
        <dgm:presLayoutVars>
          <dgm:bulletEnabled val="1"/>
        </dgm:presLayoutVars>
      </dgm:prSet>
      <dgm:spPr/>
      <dgm:t>
        <a:bodyPr/>
        <a:lstStyle/>
        <a:p>
          <a:endParaRPr lang="pl-PL"/>
        </a:p>
      </dgm:t>
    </dgm:pt>
  </dgm:ptLst>
  <dgm:cxnLst>
    <dgm:cxn modelId="{CE62EE62-F08E-49E0-A601-12BD047E751B}" srcId="{AC11E5B2-9D1B-4CEA-8787-93B3A572CA17}" destId="{152F61CE-44C8-4404-AB38-EF183EE6435F}" srcOrd="1" destOrd="0" parTransId="{CEFD83A3-C56B-47CD-A80F-89485F453E65}" sibTransId="{C6330451-EE47-4BE8-8D51-874B8C443241}"/>
    <dgm:cxn modelId="{7A1DDAE3-25EC-48C3-8EF6-821F3A7E782C}" type="presOf" srcId="{B33F0227-4069-43AE-89E5-21C5E9CE53EF}" destId="{2661486B-247C-4E1A-8F02-C344A09BFA1B}" srcOrd="0" destOrd="0" presId="urn:microsoft.com/office/officeart/2005/8/layout/list1"/>
    <dgm:cxn modelId="{1C7A24A8-340B-45EE-BA09-8CABEE5E6308}" srcId="{AC11E5B2-9D1B-4CEA-8787-93B3A572CA17}" destId="{348A5473-0D5C-4A76-ACFD-97DEE8026BE3}" srcOrd="2" destOrd="0" parTransId="{BF9F51B2-3C97-48AD-BB32-45BAAC55F268}" sibTransId="{2BBB004D-ADD0-4C56-8F50-CBD7275F8CD8}"/>
    <dgm:cxn modelId="{9999C2C7-52C9-49BA-9795-298499E2ED32}" type="presOf" srcId="{BCB00146-15EA-4502-B121-C0AC5C88B1C6}" destId="{A6EDCFBE-EC3C-4383-9D19-EDF7E94187B5}" srcOrd="1" destOrd="0" presId="urn:microsoft.com/office/officeart/2005/8/layout/list1"/>
    <dgm:cxn modelId="{33785A55-D2F4-478B-9A84-E5E11D19F6D9}" srcId="{B33F0227-4069-43AE-89E5-21C5E9CE53EF}" destId="{BCB00146-15EA-4502-B121-C0AC5C88B1C6}" srcOrd="0" destOrd="0" parTransId="{80084FB0-BB93-4FFE-97D0-4DBE338BF085}" sibTransId="{CFBB67D3-5BBB-4EA4-98A6-E5159CCD0ABD}"/>
    <dgm:cxn modelId="{C9162544-A0BF-41E3-8DC8-0259E11706AC}" type="presOf" srcId="{AC11E5B2-9D1B-4CEA-8787-93B3A572CA17}" destId="{FCD44274-ECF4-45BF-990A-74DB8DFD38D5}" srcOrd="1" destOrd="0" presId="urn:microsoft.com/office/officeart/2005/8/layout/list1"/>
    <dgm:cxn modelId="{A39E1CEA-DAFC-4A95-A89B-3F6235D0C4C3}" type="presOf" srcId="{BCB00146-15EA-4502-B121-C0AC5C88B1C6}" destId="{9A67E940-DC68-49E9-9F76-2A257833123E}" srcOrd="0" destOrd="0" presId="urn:microsoft.com/office/officeart/2005/8/layout/list1"/>
    <dgm:cxn modelId="{796BE74F-DBDC-4212-8FBE-7FA59D71D4A8}" type="presOf" srcId="{AC11E5B2-9D1B-4CEA-8787-93B3A572CA17}" destId="{DE9E6EEB-4AF0-4DB7-80FB-A591A75D03FF}" srcOrd="0" destOrd="0" presId="urn:microsoft.com/office/officeart/2005/8/layout/list1"/>
    <dgm:cxn modelId="{CFB5BB7D-2DBB-4A6B-9B6A-50182D1EE5ED}" type="presOf" srcId="{152F61CE-44C8-4404-AB38-EF183EE6435F}" destId="{F191104C-2BDE-4FBA-96AE-E978FA566A32}" srcOrd="0" destOrd="1" presId="urn:microsoft.com/office/officeart/2005/8/layout/list1"/>
    <dgm:cxn modelId="{E9494A1A-9534-4C55-BFDA-5DB8422CC446}" type="presOf" srcId="{8976246F-F3B0-4AAE-882F-B4D107DF824D}" destId="{F191104C-2BDE-4FBA-96AE-E978FA566A32}" srcOrd="0" destOrd="0" presId="urn:microsoft.com/office/officeart/2005/8/layout/list1"/>
    <dgm:cxn modelId="{0FA2408E-85DB-4147-A313-7AF2407AD1EE}" srcId="{AC11E5B2-9D1B-4CEA-8787-93B3A572CA17}" destId="{8976246F-F3B0-4AAE-882F-B4D107DF824D}" srcOrd="0" destOrd="0" parTransId="{20F06422-DAA4-4C9E-9A54-0DAEEAF672E2}" sibTransId="{D5412429-D550-4DEB-96FC-FF697C57CA8C}"/>
    <dgm:cxn modelId="{9D91BCB2-6F86-416A-8A4A-7402EE13EAAA}" type="presOf" srcId="{348A5473-0D5C-4A76-ACFD-97DEE8026BE3}" destId="{F191104C-2BDE-4FBA-96AE-E978FA566A32}" srcOrd="0" destOrd="2" presId="urn:microsoft.com/office/officeart/2005/8/layout/list1"/>
    <dgm:cxn modelId="{F881E10E-2379-48D3-9B55-D638CEB761D5}" type="presOf" srcId="{16BD0E0C-ADA1-4445-8BF0-C698A4E279F4}" destId="{9E68C8B4-653B-41CD-8867-6D4B76C4AEDF}" srcOrd="0" destOrd="0" presId="urn:microsoft.com/office/officeart/2005/8/layout/list1"/>
    <dgm:cxn modelId="{BF68926B-CB59-4E5F-A11C-ACF8B6E9A481}" srcId="{BCB00146-15EA-4502-B121-C0AC5C88B1C6}" destId="{16BD0E0C-ADA1-4445-8BF0-C698A4E279F4}" srcOrd="0" destOrd="0" parTransId="{E81FB411-CB02-4D66-AF65-72BB48472C42}" sibTransId="{1BE449CE-6CD4-4BF1-A7B5-D03C698AF724}"/>
    <dgm:cxn modelId="{0EA3BD04-0A2F-456C-8CC9-1740A9D970AC}" srcId="{B33F0227-4069-43AE-89E5-21C5E9CE53EF}" destId="{AC11E5B2-9D1B-4CEA-8787-93B3A572CA17}" srcOrd="1" destOrd="0" parTransId="{B5409B3A-D305-4BD1-975D-860E4B9A6ED7}" sibTransId="{0357C9B5-C55F-4CE0-953F-9BC5E9F6A3C3}"/>
    <dgm:cxn modelId="{16369F2A-E8B3-40C0-AEAD-59A28CA19BCC}" type="presParOf" srcId="{2661486B-247C-4E1A-8F02-C344A09BFA1B}" destId="{38BAB1D6-9210-41D9-AB04-72A22BE50FE1}" srcOrd="0" destOrd="0" presId="urn:microsoft.com/office/officeart/2005/8/layout/list1"/>
    <dgm:cxn modelId="{EF7B51C9-5084-4443-B834-0FA0660CF030}" type="presParOf" srcId="{38BAB1D6-9210-41D9-AB04-72A22BE50FE1}" destId="{9A67E940-DC68-49E9-9F76-2A257833123E}" srcOrd="0" destOrd="0" presId="urn:microsoft.com/office/officeart/2005/8/layout/list1"/>
    <dgm:cxn modelId="{61D4F17C-C1D2-4CB7-99ED-F631217D48F4}" type="presParOf" srcId="{38BAB1D6-9210-41D9-AB04-72A22BE50FE1}" destId="{A6EDCFBE-EC3C-4383-9D19-EDF7E94187B5}" srcOrd="1" destOrd="0" presId="urn:microsoft.com/office/officeart/2005/8/layout/list1"/>
    <dgm:cxn modelId="{E0552769-712A-46D2-948D-452B73699AE6}" type="presParOf" srcId="{2661486B-247C-4E1A-8F02-C344A09BFA1B}" destId="{B5923B0E-96F0-466B-A2DE-E64160E8D0EC}" srcOrd="1" destOrd="0" presId="urn:microsoft.com/office/officeart/2005/8/layout/list1"/>
    <dgm:cxn modelId="{498333BD-2C66-4548-A3EB-74C76A413DB7}" type="presParOf" srcId="{2661486B-247C-4E1A-8F02-C344A09BFA1B}" destId="{9E68C8B4-653B-41CD-8867-6D4B76C4AEDF}" srcOrd="2" destOrd="0" presId="urn:microsoft.com/office/officeart/2005/8/layout/list1"/>
    <dgm:cxn modelId="{EFE96628-1652-40F7-9C00-9CAF2B114737}" type="presParOf" srcId="{2661486B-247C-4E1A-8F02-C344A09BFA1B}" destId="{5091387F-5935-4B64-9AC7-9049D59AB1B4}" srcOrd="3" destOrd="0" presId="urn:microsoft.com/office/officeart/2005/8/layout/list1"/>
    <dgm:cxn modelId="{D66C391C-844C-4704-BAEE-1CA83E6E4E60}" type="presParOf" srcId="{2661486B-247C-4E1A-8F02-C344A09BFA1B}" destId="{26D7D6FE-38A6-4A0A-A2AE-05D6E860276D}" srcOrd="4" destOrd="0" presId="urn:microsoft.com/office/officeart/2005/8/layout/list1"/>
    <dgm:cxn modelId="{F0AF3B25-1D1F-403E-ACB3-CB4432317A87}" type="presParOf" srcId="{26D7D6FE-38A6-4A0A-A2AE-05D6E860276D}" destId="{DE9E6EEB-4AF0-4DB7-80FB-A591A75D03FF}" srcOrd="0" destOrd="0" presId="urn:microsoft.com/office/officeart/2005/8/layout/list1"/>
    <dgm:cxn modelId="{ECC5B6F7-AAA8-4C41-A7A1-A3D916DE9248}" type="presParOf" srcId="{26D7D6FE-38A6-4A0A-A2AE-05D6E860276D}" destId="{FCD44274-ECF4-45BF-990A-74DB8DFD38D5}" srcOrd="1" destOrd="0" presId="urn:microsoft.com/office/officeart/2005/8/layout/list1"/>
    <dgm:cxn modelId="{92B04CCD-BA68-4A91-B86A-DBCCCB740773}" type="presParOf" srcId="{2661486B-247C-4E1A-8F02-C344A09BFA1B}" destId="{A63C9A7B-375C-4323-8A88-3A712AA71CB3}" srcOrd="5" destOrd="0" presId="urn:microsoft.com/office/officeart/2005/8/layout/list1"/>
    <dgm:cxn modelId="{65562289-4E56-49F4-B7C6-3B56F21364AA}" type="presParOf" srcId="{2661486B-247C-4E1A-8F02-C344A09BFA1B}" destId="{F191104C-2BDE-4FBA-96AE-E978FA566A32}"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901813-5607-4615-B125-40D39D1A7BB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pl-PL"/>
        </a:p>
      </dgm:t>
    </dgm:pt>
    <dgm:pt modelId="{88191FD6-ABD0-447B-BD7E-5381AD6492B0}">
      <dgm:prSet phldrT="[Tekst]" custT="1"/>
      <dgm:spPr>
        <a:solidFill>
          <a:schemeClr val="tx2">
            <a:lumMod val="50000"/>
          </a:schemeClr>
        </a:solidFill>
      </dgm:spPr>
      <dgm:t>
        <a:bodyPr/>
        <a:lstStyle/>
        <a:p>
          <a:r>
            <a:rPr lang="pl-PL" sz="2800" b="1" dirty="0" smtClean="0"/>
            <a:t>Definicja kryterium </a:t>
          </a:r>
          <a:endParaRPr lang="pl-PL" sz="2800" dirty="0"/>
        </a:p>
      </dgm:t>
    </dgm:pt>
    <dgm:pt modelId="{37624E32-2ADE-4FFA-8DD4-82DBCD98DE84}" type="parTrans" cxnId="{A7674189-0308-42C2-8A55-A02AE09121D9}">
      <dgm:prSet/>
      <dgm:spPr/>
      <dgm:t>
        <a:bodyPr/>
        <a:lstStyle/>
        <a:p>
          <a:endParaRPr lang="pl-PL"/>
        </a:p>
      </dgm:t>
    </dgm:pt>
    <dgm:pt modelId="{DF4A1745-5B53-491D-8269-20FFF83C7D8B}" type="sibTrans" cxnId="{A7674189-0308-42C2-8A55-A02AE09121D9}">
      <dgm:prSet/>
      <dgm:spPr/>
      <dgm:t>
        <a:bodyPr/>
        <a:lstStyle/>
        <a:p>
          <a:endParaRPr lang="pl-PL"/>
        </a:p>
      </dgm:t>
    </dgm:pt>
    <dgm:pt modelId="{C09CAA24-1617-41F1-9C21-DDA238759C99}">
      <dgm:prSet phldrT="[Tekst]" custT="1"/>
      <dgm:spPr/>
      <dgm:t>
        <a:bodyPr/>
        <a:lstStyle/>
        <a:p>
          <a:r>
            <a:rPr lang="pl-PL" sz="2000" dirty="0" smtClean="0"/>
            <a:t>W ramach tego kryterium będzie weryfikowane czy we wniosku                o dofinansowanie zostały wskazane projekty, które są powiązane ze zgłoszonym projektem i które zostały zrealizowane, bądź są                  w trakcie realizacji na terenie danego ZIT, i zostały sfinansowane ze środków publicznych zewnętrznych. </a:t>
          </a:r>
          <a:endParaRPr lang="pl-PL" sz="2000" dirty="0"/>
        </a:p>
      </dgm:t>
    </dgm:pt>
    <dgm:pt modelId="{DE8332AF-B937-4B25-A399-278FEF3B7EB3}" type="parTrans" cxnId="{00289F6E-071C-42B1-A5F5-A01C4F71000C}">
      <dgm:prSet/>
      <dgm:spPr/>
      <dgm:t>
        <a:bodyPr/>
        <a:lstStyle/>
        <a:p>
          <a:endParaRPr lang="pl-PL"/>
        </a:p>
      </dgm:t>
    </dgm:pt>
    <dgm:pt modelId="{404BEDFC-5834-46B1-B214-71A20BD80106}" type="sibTrans" cxnId="{00289F6E-071C-42B1-A5F5-A01C4F71000C}">
      <dgm:prSet/>
      <dgm:spPr/>
      <dgm:t>
        <a:bodyPr/>
        <a:lstStyle/>
        <a:p>
          <a:endParaRPr lang="pl-PL"/>
        </a:p>
      </dgm:t>
    </dgm:pt>
    <dgm:pt modelId="{362587A4-F4DD-4D99-B4FD-D0F887C44543}">
      <dgm:prSet phldrT="[Tekst]" custT="1"/>
      <dgm:spPr/>
      <dgm:t>
        <a:bodyPr/>
        <a:lstStyle/>
        <a:p>
          <a:r>
            <a:rPr lang="pl-PL" sz="2000" dirty="0" smtClean="0"/>
            <a:t>Projekty te mogą polegać na wykorzystaniu efektów realizacji innego projektu, wzmocnieniu trwałości efektów jednego przedsięwzięcia realizacją drugiego, bardziej kompleksowym potraktowaniem problemu m.in. poprzez zaadresowanie projektu do tej samej grupy docelowej, tego samego beneficjenta, tego samego terytorium, uzależnienia realizacji jednego projektu od przeprowadzenia innego przedsięwzięcia itd. </a:t>
          </a:r>
          <a:endParaRPr lang="pl-PL" sz="2000" dirty="0"/>
        </a:p>
      </dgm:t>
    </dgm:pt>
    <dgm:pt modelId="{743C0942-16C9-4DB6-B0E4-CA71CAA2144B}" type="parTrans" cxnId="{DCE44F71-21B3-4AD0-B319-9E89A4BD7B18}">
      <dgm:prSet/>
      <dgm:spPr/>
    </dgm:pt>
    <dgm:pt modelId="{B6D11DD9-D367-4E22-9544-92102E20B38A}" type="sibTrans" cxnId="{DCE44F71-21B3-4AD0-B319-9E89A4BD7B18}">
      <dgm:prSet/>
      <dgm:spPr/>
    </dgm:pt>
    <dgm:pt modelId="{7D636099-4919-4958-9F35-5A2710B5F535}" type="pres">
      <dgm:prSet presAssocID="{D8901813-5607-4615-B125-40D39D1A7BB6}" presName="linear" presStyleCnt="0">
        <dgm:presLayoutVars>
          <dgm:dir/>
          <dgm:animLvl val="lvl"/>
          <dgm:resizeHandles val="exact"/>
        </dgm:presLayoutVars>
      </dgm:prSet>
      <dgm:spPr/>
      <dgm:t>
        <a:bodyPr/>
        <a:lstStyle/>
        <a:p>
          <a:endParaRPr lang="pl-PL"/>
        </a:p>
      </dgm:t>
    </dgm:pt>
    <dgm:pt modelId="{6BE617E5-4597-4CFB-B09E-CB837C4AC7C7}" type="pres">
      <dgm:prSet presAssocID="{88191FD6-ABD0-447B-BD7E-5381AD6492B0}" presName="parentLin" presStyleCnt="0"/>
      <dgm:spPr/>
      <dgm:t>
        <a:bodyPr/>
        <a:lstStyle/>
        <a:p>
          <a:endParaRPr lang="pl-PL"/>
        </a:p>
      </dgm:t>
    </dgm:pt>
    <dgm:pt modelId="{E8C6DCEA-5B7E-48D8-9394-F7024BC8114C}" type="pres">
      <dgm:prSet presAssocID="{88191FD6-ABD0-447B-BD7E-5381AD6492B0}" presName="parentLeftMargin" presStyleLbl="node1" presStyleIdx="0" presStyleCnt="1"/>
      <dgm:spPr/>
      <dgm:t>
        <a:bodyPr/>
        <a:lstStyle/>
        <a:p>
          <a:endParaRPr lang="pl-PL"/>
        </a:p>
      </dgm:t>
    </dgm:pt>
    <dgm:pt modelId="{DE19788E-CB1E-4686-8529-019E14551624}" type="pres">
      <dgm:prSet presAssocID="{88191FD6-ABD0-447B-BD7E-5381AD6492B0}" presName="parentText" presStyleLbl="node1" presStyleIdx="0" presStyleCnt="1" custScaleX="73131" custScaleY="47544" custLinFactX="-20" custLinFactNeighborX="-100000" custLinFactNeighborY="-55061">
        <dgm:presLayoutVars>
          <dgm:chMax val="0"/>
          <dgm:bulletEnabled val="1"/>
        </dgm:presLayoutVars>
      </dgm:prSet>
      <dgm:spPr/>
      <dgm:t>
        <a:bodyPr/>
        <a:lstStyle/>
        <a:p>
          <a:endParaRPr lang="pl-PL"/>
        </a:p>
      </dgm:t>
    </dgm:pt>
    <dgm:pt modelId="{6BA83759-A082-47EE-84F7-30053D68BA96}" type="pres">
      <dgm:prSet presAssocID="{88191FD6-ABD0-447B-BD7E-5381AD6492B0}" presName="negativeSpace" presStyleCnt="0"/>
      <dgm:spPr/>
      <dgm:t>
        <a:bodyPr/>
        <a:lstStyle/>
        <a:p>
          <a:endParaRPr lang="pl-PL"/>
        </a:p>
      </dgm:t>
    </dgm:pt>
    <dgm:pt modelId="{36213A6D-5AD7-47E1-B637-0BB3A3B64CD3}" type="pres">
      <dgm:prSet presAssocID="{88191FD6-ABD0-447B-BD7E-5381AD6492B0}" presName="childText" presStyleLbl="conFgAcc1" presStyleIdx="0" presStyleCnt="1" custLinFactY="-17199" custLinFactNeighborX="1219" custLinFactNeighborY="-100000">
        <dgm:presLayoutVars>
          <dgm:bulletEnabled val="1"/>
        </dgm:presLayoutVars>
      </dgm:prSet>
      <dgm:spPr/>
      <dgm:t>
        <a:bodyPr/>
        <a:lstStyle/>
        <a:p>
          <a:endParaRPr lang="pl-PL"/>
        </a:p>
      </dgm:t>
    </dgm:pt>
  </dgm:ptLst>
  <dgm:cxnLst>
    <dgm:cxn modelId="{15E4422C-0A7C-41A7-826B-D3E119173DF9}" type="presOf" srcId="{88191FD6-ABD0-447B-BD7E-5381AD6492B0}" destId="{E8C6DCEA-5B7E-48D8-9394-F7024BC8114C}" srcOrd="0" destOrd="0" presId="urn:microsoft.com/office/officeart/2005/8/layout/list1"/>
    <dgm:cxn modelId="{2184AFC6-680D-433C-BF1C-A01740D338E5}" type="presOf" srcId="{C09CAA24-1617-41F1-9C21-DDA238759C99}" destId="{36213A6D-5AD7-47E1-B637-0BB3A3B64CD3}" srcOrd="0" destOrd="0" presId="urn:microsoft.com/office/officeart/2005/8/layout/list1"/>
    <dgm:cxn modelId="{A7674189-0308-42C2-8A55-A02AE09121D9}" srcId="{D8901813-5607-4615-B125-40D39D1A7BB6}" destId="{88191FD6-ABD0-447B-BD7E-5381AD6492B0}" srcOrd="0" destOrd="0" parTransId="{37624E32-2ADE-4FFA-8DD4-82DBCD98DE84}" sibTransId="{DF4A1745-5B53-491D-8269-20FFF83C7D8B}"/>
    <dgm:cxn modelId="{2F6FAE45-30A4-48BD-8E33-BA79BD983365}" type="presOf" srcId="{362587A4-F4DD-4D99-B4FD-D0F887C44543}" destId="{36213A6D-5AD7-47E1-B637-0BB3A3B64CD3}" srcOrd="0" destOrd="1" presId="urn:microsoft.com/office/officeart/2005/8/layout/list1"/>
    <dgm:cxn modelId="{30AB61DF-6B86-4938-AE27-85BEFE62D62C}" type="presOf" srcId="{88191FD6-ABD0-447B-BD7E-5381AD6492B0}" destId="{DE19788E-CB1E-4686-8529-019E14551624}" srcOrd="1" destOrd="0" presId="urn:microsoft.com/office/officeart/2005/8/layout/list1"/>
    <dgm:cxn modelId="{DCE44F71-21B3-4AD0-B319-9E89A4BD7B18}" srcId="{88191FD6-ABD0-447B-BD7E-5381AD6492B0}" destId="{362587A4-F4DD-4D99-B4FD-D0F887C44543}" srcOrd="1" destOrd="0" parTransId="{743C0942-16C9-4DB6-B0E4-CA71CAA2144B}" sibTransId="{B6D11DD9-D367-4E22-9544-92102E20B38A}"/>
    <dgm:cxn modelId="{0188A6F7-8F1A-48C5-B1AC-F847DE597AC3}" type="presOf" srcId="{D8901813-5607-4615-B125-40D39D1A7BB6}" destId="{7D636099-4919-4958-9F35-5A2710B5F535}" srcOrd="0" destOrd="0" presId="urn:microsoft.com/office/officeart/2005/8/layout/list1"/>
    <dgm:cxn modelId="{00289F6E-071C-42B1-A5F5-A01C4F71000C}" srcId="{88191FD6-ABD0-447B-BD7E-5381AD6492B0}" destId="{C09CAA24-1617-41F1-9C21-DDA238759C99}" srcOrd="0" destOrd="0" parTransId="{DE8332AF-B937-4B25-A399-278FEF3B7EB3}" sibTransId="{404BEDFC-5834-46B1-B214-71A20BD80106}"/>
    <dgm:cxn modelId="{F96CE5EF-9FCD-416B-B875-ABA036CE7146}" type="presParOf" srcId="{7D636099-4919-4958-9F35-5A2710B5F535}" destId="{6BE617E5-4597-4CFB-B09E-CB837C4AC7C7}" srcOrd="0" destOrd="0" presId="urn:microsoft.com/office/officeart/2005/8/layout/list1"/>
    <dgm:cxn modelId="{7A6ED98E-A794-47C9-84BE-68806859112B}" type="presParOf" srcId="{6BE617E5-4597-4CFB-B09E-CB837C4AC7C7}" destId="{E8C6DCEA-5B7E-48D8-9394-F7024BC8114C}" srcOrd="0" destOrd="0" presId="urn:microsoft.com/office/officeart/2005/8/layout/list1"/>
    <dgm:cxn modelId="{A2AC8689-E66E-48EB-85DA-669212AE72EC}" type="presParOf" srcId="{6BE617E5-4597-4CFB-B09E-CB837C4AC7C7}" destId="{DE19788E-CB1E-4686-8529-019E14551624}" srcOrd="1" destOrd="0" presId="urn:microsoft.com/office/officeart/2005/8/layout/list1"/>
    <dgm:cxn modelId="{6675A454-0C6C-4859-AC97-FC99842627A9}" type="presParOf" srcId="{7D636099-4919-4958-9F35-5A2710B5F535}" destId="{6BA83759-A082-47EE-84F7-30053D68BA96}" srcOrd="1" destOrd="0" presId="urn:microsoft.com/office/officeart/2005/8/layout/list1"/>
    <dgm:cxn modelId="{4F772288-14DE-4FB5-B93B-3E47E7332557}" type="presParOf" srcId="{7D636099-4919-4958-9F35-5A2710B5F535}" destId="{36213A6D-5AD7-47E1-B637-0BB3A3B64CD3}"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4F47F3D5-32FB-431E-BCB4-D7CB4639981B}">
      <dgm:prSet phldrT="[Tekst]"/>
      <dgm:spPr>
        <a:solidFill>
          <a:schemeClr val="tx2">
            <a:lumMod val="50000"/>
          </a:schemeClr>
        </a:solidFill>
      </dgm:spPr>
      <dgm:t>
        <a:bodyPr/>
        <a:lstStyle/>
        <a:p>
          <a:r>
            <a:rPr lang="pl-PL" b="1" dirty="0" smtClean="0"/>
            <a:t>Definicja kryterium </a:t>
          </a:r>
          <a:endParaRPr lang="pl-PL" dirty="0"/>
        </a:p>
      </dgm:t>
    </dgm:pt>
    <dgm:pt modelId="{81B5E689-F82B-47B1-B377-26ADE0D99DAE}" type="parTrans" cxnId="{F407099C-B3CC-4D94-8759-71F23B76DA72}">
      <dgm:prSet/>
      <dgm:spPr/>
      <dgm:t>
        <a:bodyPr/>
        <a:lstStyle/>
        <a:p>
          <a:endParaRPr lang="pl-PL"/>
        </a:p>
      </dgm:t>
    </dgm:pt>
    <dgm:pt modelId="{4C095125-1476-40A0-BBDA-D37F2C982097}" type="sibTrans" cxnId="{F407099C-B3CC-4D94-8759-71F23B76DA72}">
      <dgm:prSet/>
      <dgm:spPr/>
      <dgm:t>
        <a:bodyPr/>
        <a:lstStyle/>
        <a:p>
          <a:endParaRPr lang="pl-PL"/>
        </a:p>
      </dgm:t>
    </dgm:pt>
    <dgm:pt modelId="{D1CB20E5-8734-4C39-AF6F-A625C8F3ABDF}">
      <dgm:prSet phldrT="[Tekst]"/>
      <dgm:spPr/>
      <dgm:t>
        <a:bodyPr/>
        <a:lstStyle/>
        <a:p>
          <a:r>
            <a:rPr lang="pl-PL" dirty="0" smtClean="0"/>
            <a:t>W ramach tego kryterium będzie sprawdzane czy, projekt otrzymał co najmniej 15% możliwych do uzyskania punktów na tym etapie oceny (</a:t>
          </a:r>
          <a:r>
            <a:rPr lang="pl-PL" b="1" dirty="0" smtClean="0">
              <a:solidFill>
                <a:srgbClr val="FF0000"/>
              </a:solidFill>
            </a:rPr>
            <a:t>4,5 pkt</a:t>
          </a:r>
          <a:r>
            <a:rPr lang="pl-PL" dirty="0" smtClean="0"/>
            <a:t>)</a:t>
          </a:r>
          <a:endParaRPr lang="pl-PL" dirty="0"/>
        </a:p>
      </dgm:t>
    </dgm:pt>
    <dgm:pt modelId="{5BA123B3-D308-458E-8203-EB86256244D2}" type="parTrans" cxnId="{BACA66FA-6158-46A4-931A-D14A6DC713E9}">
      <dgm:prSet/>
      <dgm:spPr/>
      <dgm:t>
        <a:bodyPr/>
        <a:lstStyle/>
        <a:p>
          <a:endParaRPr lang="pl-PL"/>
        </a:p>
      </dgm:t>
    </dgm:pt>
    <dgm:pt modelId="{1B4518B0-FCCD-4E90-AF4F-F80E00376B10}" type="sibTrans" cxnId="{BACA66FA-6158-46A4-931A-D14A6DC713E9}">
      <dgm:prSet/>
      <dgm:spPr/>
      <dgm:t>
        <a:bodyPr/>
        <a:lstStyle/>
        <a:p>
          <a:endParaRPr lang="pl-PL"/>
        </a:p>
      </dgm:t>
    </dgm:pt>
    <dgm:pt modelId="{F9775753-8A03-44AE-99A5-572FE98EBA6F}">
      <dgm:prSet phldrT="[Tekst]"/>
      <dgm:spPr>
        <a:solidFill>
          <a:schemeClr val="tx2">
            <a:lumMod val="50000"/>
          </a:schemeClr>
        </a:solidFill>
      </dgm:spPr>
      <dgm:t>
        <a:bodyPr/>
        <a:lstStyle/>
        <a:p>
          <a:r>
            <a:rPr lang="pl-PL" b="1" dirty="0" smtClean="0"/>
            <a:t>Opis znaczenia kryterium </a:t>
          </a:r>
          <a:endParaRPr lang="pl-PL" dirty="0"/>
        </a:p>
      </dgm:t>
    </dgm:pt>
    <dgm:pt modelId="{964822F2-1551-4AB0-A9CF-E8141568E59B}" type="parTrans" cxnId="{9460A717-9F43-4F1C-A0EE-76C3446A3CE0}">
      <dgm:prSet/>
      <dgm:spPr/>
      <dgm:t>
        <a:bodyPr/>
        <a:lstStyle/>
        <a:p>
          <a:endParaRPr lang="pl-PL"/>
        </a:p>
      </dgm:t>
    </dgm:pt>
    <dgm:pt modelId="{399399C1-2F4F-4425-87AF-384D3A4DF1C6}" type="sibTrans" cxnId="{9460A717-9F43-4F1C-A0EE-76C3446A3CE0}">
      <dgm:prSet/>
      <dgm:spPr/>
      <dgm:t>
        <a:bodyPr/>
        <a:lstStyle/>
        <a:p>
          <a:endParaRPr lang="pl-PL"/>
        </a:p>
      </dgm:t>
    </dgm:pt>
    <dgm:pt modelId="{B3370285-A742-48A4-97A6-CF7FFB69A51C}">
      <dgm:prSet phldrT="[Tekst]"/>
      <dgm:spPr/>
      <dgm:t>
        <a:bodyPr/>
        <a:lstStyle/>
        <a:p>
          <a:r>
            <a:rPr lang="pl-PL" dirty="0" smtClean="0"/>
            <a:t>TAK/NIE</a:t>
          </a:r>
          <a:endParaRPr lang="pl-PL" dirty="0"/>
        </a:p>
      </dgm:t>
    </dgm:pt>
    <dgm:pt modelId="{66735042-A616-42BA-89CB-6EAAA55E097A}" type="parTrans" cxnId="{5C420063-5F14-40A6-8482-E9EC808E8BEC}">
      <dgm:prSet/>
      <dgm:spPr/>
      <dgm:t>
        <a:bodyPr/>
        <a:lstStyle/>
        <a:p>
          <a:endParaRPr lang="pl-PL"/>
        </a:p>
      </dgm:t>
    </dgm:pt>
    <dgm:pt modelId="{4FD5E80A-C656-46AD-A793-1FFFC1848CA4}" type="sibTrans" cxnId="{5C420063-5F14-40A6-8482-E9EC808E8BEC}">
      <dgm:prSet/>
      <dgm:spPr/>
      <dgm:t>
        <a:bodyPr/>
        <a:lstStyle/>
        <a:p>
          <a:endParaRPr lang="pl-PL"/>
        </a:p>
      </dgm:t>
    </dgm:pt>
    <dgm:pt modelId="{B5413946-9DFF-405B-94E6-1BFBA25C922E}">
      <dgm:prSet phldrT="[Tekst]"/>
      <dgm:spPr/>
      <dgm:t>
        <a:bodyPr/>
        <a:lstStyle/>
        <a:p>
          <a:r>
            <a:rPr lang="pl-PL" dirty="0" smtClean="0"/>
            <a:t>Kryterium obligatoryjne (kluczowe) – niespełnienie oznacza odrzucenia wniosku</a:t>
          </a:r>
          <a:endParaRPr lang="pl-PL" dirty="0"/>
        </a:p>
      </dgm:t>
    </dgm:pt>
    <dgm:pt modelId="{E84745C2-C3EC-4096-9434-2894A651D09F}" type="parTrans" cxnId="{45F33D6F-0BF8-4296-8D62-AA912EEE58F5}">
      <dgm:prSet/>
      <dgm:spPr/>
      <dgm:t>
        <a:bodyPr/>
        <a:lstStyle/>
        <a:p>
          <a:endParaRPr lang="pl-PL"/>
        </a:p>
      </dgm:t>
    </dgm:pt>
    <dgm:pt modelId="{88FF4CCF-7731-4BFF-AA14-808A56D20BD0}" type="sib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22FBF7C0-9C13-4845-B629-74F081F47322}" type="pres">
      <dgm:prSet presAssocID="{4F47F3D5-32FB-431E-BCB4-D7CB4639981B}" presName="parentLin" presStyleCnt="0"/>
      <dgm:spPr/>
      <dgm:t>
        <a:bodyPr/>
        <a:lstStyle/>
        <a:p>
          <a:endParaRPr lang="pl-PL"/>
        </a:p>
      </dgm:t>
    </dgm:pt>
    <dgm:pt modelId="{7F32496B-A637-412C-B2A8-153E048FC2A3}" type="pres">
      <dgm:prSet presAssocID="{4F47F3D5-32FB-431E-BCB4-D7CB4639981B}" presName="parentLeftMargin" presStyleLbl="node1" presStyleIdx="0" presStyleCnt="2"/>
      <dgm:spPr/>
      <dgm:t>
        <a:bodyPr/>
        <a:lstStyle/>
        <a:p>
          <a:endParaRPr lang="pl-PL"/>
        </a:p>
      </dgm:t>
    </dgm:pt>
    <dgm:pt modelId="{C176DD39-EFDD-428B-805F-1A01238BAD0C}" type="pres">
      <dgm:prSet presAssocID="{4F47F3D5-32FB-431E-BCB4-D7CB4639981B}" presName="parentText" presStyleLbl="node1" presStyleIdx="0" presStyleCnt="2">
        <dgm:presLayoutVars>
          <dgm:chMax val="0"/>
          <dgm:bulletEnabled val="1"/>
        </dgm:presLayoutVars>
      </dgm:prSet>
      <dgm:spPr/>
      <dgm:t>
        <a:bodyPr/>
        <a:lstStyle/>
        <a:p>
          <a:endParaRPr lang="pl-PL"/>
        </a:p>
      </dgm:t>
    </dgm:pt>
    <dgm:pt modelId="{A8C3DF4F-1AA8-4B1C-8AEF-8EF698307A05}" type="pres">
      <dgm:prSet presAssocID="{4F47F3D5-32FB-431E-BCB4-D7CB4639981B}" presName="negativeSpace" presStyleCnt="0"/>
      <dgm:spPr/>
      <dgm:t>
        <a:bodyPr/>
        <a:lstStyle/>
        <a:p>
          <a:endParaRPr lang="pl-PL"/>
        </a:p>
      </dgm:t>
    </dgm:pt>
    <dgm:pt modelId="{361F29E8-2516-4D26-8726-B7B64CD43233}" type="pres">
      <dgm:prSet presAssocID="{4F47F3D5-32FB-431E-BCB4-D7CB4639981B}" presName="childText" presStyleLbl="conFgAcc1" presStyleIdx="0" presStyleCnt="2">
        <dgm:presLayoutVars>
          <dgm:bulletEnabled val="1"/>
        </dgm:presLayoutVars>
      </dgm:prSet>
      <dgm:spPr/>
      <dgm:t>
        <a:bodyPr/>
        <a:lstStyle/>
        <a:p>
          <a:endParaRPr lang="pl-PL"/>
        </a:p>
      </dgm:t>
    </dgm:pt>
    <dgm:pt modelId="{46855683-6F5F-48E8-B336-0D461F7C60C5}" type="pres">
      <dgm:prSet presAssocID="{4C095125-1476-40A0-BBDA-D37F2C982097}" presName="spaceBetweenRectangles" presStyleCnt="0"/>
      <dgm:spPr/>
      <dgm:t>
        <a:bodyPr/>
        <a:lstStyle/>
        <a:p>
          <a:endParaRPr lang="pl-PL"/>
        </a:p>
      </dgm:t>
    </dgm:pt>
    <dgm:pt modelId="{3035ADF1-B46B-45D5-94E8-D7DD92622F91}" type="pres">
      <dgm:prSet presAssocID="{F9775753-8A03-44AE-99A5-572FE98EBA6F}" presName="parentLin" presStyleCnt="0"/>
      <dgm:spPr/>
      <dgm:t>
        <a:bodyPr/>
        <a:lstStyle/>
        <a:p>
          <a:endParaRPr lang="pl-PL"/>
        </a:p>
      </dgm:t>
    </dgm:pt>
    <dgm:pt modelId="{B3071EC1-899D-4FBD-B74B-BC32E5BC52B8}" type="pres">
      <dgm:prSet presAssocID="{F9775753-8A03-44AE-99A5-572FE98EBA6F}" presName="parentLeftMargin" presStyleLbl="node1" presStyleIdx="0" presStyleCnt="2"/>
      <dgm:spPr/>
      <dgm:t>
        <a:bodyPr/>
        <a:lstStyle/>
        <a:p>
          <a:endParaRPr lang="pl-PL"/>
        </a:p>
      </dgm:t>
    </dgm:pt>
    <dgm:pt modelId="{2D38F825-5927-4837-992D-CAD51DAFE4D9}" type="pres">
      <dgm:prSet presAssocID="{F9775753-8A03-44AE-99A5-572FE98EBA6F}" presName="parentText" presStyleLbl="node1" presStyleIdx="1" presStyleCnt="2">
        <dgm:presLayoutVars>
          <dgm:chMax val="0"/>
          <dgm:bulletEnabled val="1"/>
        </dgm:presLayoutVars>
      </dgm:prSet>
      <dgm:spPr/>
      <dgm:t>
        <a:bodyPr/>
        <a:lstStyle/>
        <a:p>
          <a:endParaRPr lang="pl-PL"/>
        </a:p>
      </dgm:t>
    </dgm:pt>
    <dgm:pt modelId="{FB792FA7-7667-492D-BB25-CC8D36E8EF30}" type="pres">
      <dgm:prSet presAssocID="{F9775753-8A03-44AE-99A5-572FE98EBA6F}" presName="negativeSpace" presStyleCnt="0"/>
      <dgm:spPr/>
      <dgm:t>
        <a:bodyPr/>
        <a:lstStyle/>
        <a:p>
          <a:endParaRPr lang="pl-PL"/>
        </a:p>
      </dgm:t>
    </dgm:pt>
    <dgm:pt modelId="{CE649629-D04F-4C6A-B647-F0EB0256D431}" type="pres">
      <dgm:prSet presAssocID="{F9775753-8A03-44AE-99A5-572FE98EBA6F}" presName="childText" presStyleLbl="conFgAcc1" presStyleIdx="1" presStyleCnt="2">
        <dgm:presLayoutVars>
          <dgm:bulletEnabled val="1"/>
        </dgm:presLayoutVars>
      </dgm:prSet>
      <dgm:spPr/>
      <dgm:t>
        <a:bodyPr/>
        <a:lstStyle/>
        <a:p>
          <a:endParaRPr lang="pl-PL"/>
        </a:p>
      </dgm:t>
    </dgm:pt>
  </dgm:ptLst>
  <dgm:cxnLst>
    <dgm:cxn modelId="{45F33D6F-0BF8-4296-8D62-AA912EEE58F5}" srcId="{F9775753-8A03-44AE-99A5-572FE98EBA6F}" destId="{B5413946-9DFF-405B-94E6-1BFBA25C922E}" srcOrd="1" destOrd="0" parTransId="{E84745C2-C3EC-4096-9434-2894A651D09F}" sibTransId="{88FF4CCF-7731-4BFF-AA14-808A56D20BD0}"/>
    <dgm:cxn modelId="{9460A717-9F43-4F1C-A0EE-76C3446A3CE0}" srcId="{369EB52A-0305-44AE-B671-F0D41254EE9E}" destId="{F9775753-8A03-44AE-99A5-572FE98EBA6F}" srcOrd="1" destOrd="0" parTransId="{964822F2-1551-4AB0-A9CF-E8141568E59B}" sibTransId="{399399C1-2F4F-4425-87AF-384D3A4DF1C6}"/>
    <dgm:cxn modelId="{1ED5BEEE-8314-4786-B0D3-A1289E499302}" type="presOf" srcId="{D1CB20E5-8734-4C39-AF6F-A625C8F3ABDF}" destId="{361F29E8-2516-4D26-8726-B7B64CD43233}" srcOrd="0" destOrd="0" presId="urn:microsoft.com/office/officeart/2005/8/layout/list1"/>
    <dgm:cxn modelId="{14EBD5AD-13AC-4F0B-A886-1DD8C3AE36BD}" type="presOf" srcId="{F9775753-8A03-44AE-99A5-572FE98EBA6F}" destId="{B3071EC1-899D-4FBD-B74B-BC32E5BC52B8}" srcOrd="0" destOrd="0" presId="urn:microsoft.com/office/officeart/2005/8/layout/list1"/>
    <dgm:cxn modelId="{DA30E9CF-2B79-4ACA-9829-3A81FDB787F9}" type="presOf" srcId="{B3370285-A742-48A4-97A6-CF7FFB69A51C}" destId="{CE649629-D04F-4C6A-B647-F0EB0256D431}" srcOrd="0" destOrd="0" presId="urn:microsoft.com/office/officeart/2005/8/layout/list1"/>
    <dgm:cxn modelId="{5C420063-5F14-40A6-8482-E9EC808E8BEC}" srcId="{F9775753-8A03-44AE-99A5-572FE98EBA6F}" destId="{B3370285-A742-48A4-97A6-CF7FFB69A51C}" srcOrd="0" destOrd="0" parTransId="{66735042-A616-42BA-89CB-6EAAA55E097A}" sibTransId="{4FD5E80A-C656-46AD-A793-1FFFC1848CA4}"/>
    <dgm:cxn modelId="{4E6CE8C4-DE5C-4EE0-9124-41EF0B1399D1}" type="presOf" srcId="{369EB52A-0305-44AE-B671-F0D41254EE9E}" destId="{5B37F077-D944-43FF-AF61-540E5139F9C4}" srcOrd="0" destOrd="0" presId="urn:microsoft.com/office/officeart/2005/8/layout/list1"/>
    <dgm:cxn modelId="{43332DCC-9FF0-4425-89A5-2F1B2357C928}" type="presOf" srcId="{4F47F3D5-32FB-431E-BCB4-D7CB4639981B}" destId="{7F32496B-A637-412C-B2A8-153E048FC2A3}" srcOrd="0" destOrd="0" presId="urn:microsoft.com/office/officeart/2005/8/layout/list1"/>
    <dgm:cxn modelId="{2EBC3537-7DB1-470D-89A1-3CD81C431F71}" type="presOf" srcId="{F9775753-8A03-44AE-99A5-572FE98EBA6F}" destId="{2D38F825-5927-4837-992D-CAD51DAFE4D9}" srcOrd="1" destOrd="0" presId="urn:microsoft.com/office/officeart/2005/8/layout/list1"/>
    <dgm:cxn modelId="{BACA66FA-6158-46A4-931A-D14A6DC713E9}" srcId="{4F47F3D5-32FB-431E-BCB4-D7CB4639981B}" destId="{D1CB20E5-8734-4C39-AF6F-A625C8F3ABDF}" srcOrd="0" destOrd="0" parTransId="{5BA123B3-D308-458E-8203-EB86256244D2}" sibTransId="{1B4518B0-FCCD-4E90-AF4F-F80E00376B10}"/>
    <dgm:cxn modelId="{5743EE87-8E6F-407F-9F99-902CFF3FE07B}" type="presOf" srcId="{B5413946-9DFF-405B-94E6-1BFBA25C922E}" destId="{CE649629-D04F-4C6A-B647-F0EB0256D431}" srcOrd="0" destOrd="1" presId="urn:microsoft.com/office/officeart/2005/8/layout/list1"/>
    <dgm:cxn modelId="{A2357B04-F60C-446F-8EAD-6B646670D3FB}" type="presOf" srcId="{4F47F3D5-32FB-431E-BCB4-D7CB4639981B}" destId="{C176DD39-EFDD-428B-805F-1A01238BAD0C}" srcOrd="1" destOrd="0" presId="urn:microsoft.com/office/officeart/2005/8/layout/list1"/>
    <dgm:cxn modelId="{F407099C-B3CC-4D94-8759-71F23B76DA72}" srcId="{369EB52A-0305-44AE-B671-F0D41254EE9E}" destId="{4F47F3D5-32FB-431E-BCB4-D7CB4639981B}" srcOrd="0" destOrd="0" parTransId="{81B5E689-F82B-47B1-B377-26ADE0D99DAE}" sibTransId="{4C095125-1476-40A0-BBDA-D37F2C982097}"/>
    <dgm:cxn modelId="{4B79CC8C-7AC8-436F-B0DC-B3E2A031FF86}" type="presParOf" srcId="{5B37F077-D944-43FF-AF61-540E5139F9C4}" destId="{22FBF7C0-9C13-4845-B629-74F081F47322}" srcOrd="0" destOrd="0" presId="urn:microsoft.com/office/officeart/2005/8/layout/list1"/>
    <dgm:cxn modelId="{7CA251AF-174A-4456-ADF5-D7C0622DEFA2}" type="presParOf" srcId="{22FBF7C0-9C13-4845-B629-74F081F47322}" destId="{7F32496B-A637-412C-B2A8-153E048FC2A3}" srcOrd="0" destOrd="0" presId="urn:microsoft.com/office/officeart/2005/8/layout/list1"/>
    <dgm:cxn modelId="{D861267D-2DE3-48B0-B880-CE23FB4A5FDC}" type="presParOf" srcId="{22FBF7C0-9C13-4845-B629-74F081F47322}" destId="{C176DD39-EFDD-428B-805F-1A01238BAD0C}" srcOrd="1" destOrd="0" presId="urn:microsoft.com/office/officeart/2005/8/layout/list1"/>
    <dgm:cxn modelId="{A03E4C0D-E58D-4BDC-AFC6-1385D961EFE8}" type="presParOf" srcId="{5B37F077-D944-43FF-AF61-540E5139F9C4}" destId="{A8C3DF4F-1AA8-4B1C-8AEF-8EF698307A05}" srcOrd="1" destOrd="0" presId="urn:microsoft.com/office/officeart/2005/8/layout/list1"/>
    <dgm:cxn modelId="{1E04F4EA-B852-48B6-A5DF-CF205D83C4B4}" type="presParOf" srcId="{5B37F077-D944-43FF-AF61-540E5139F9C4}" destId="{361F29E8-2516-4D26-8726-B7B64CD43233}" srcOrd="2" destOrd="0" presId="urn:microsoft.com/office/officeart/2005/8/layout/list1"/>
    <dgm:cxn modelId="{0AC56350-FAD4-4CCE-9AA3-064BA2144C05}" type="presParOf" srcId="{5B37F077-D944-43FF-AF61-540E5139F9C4}" destId="{46855683-6F5F-48E8-B336-0D461F7C60C5}" srcOrd="3" destOrd="0" presId="urn:microsoft.com/office/officeart/2005/8/layout/list1"/>
    <dgm:cxn modelId="{DFEE7E97-7FD0-4E1B-8D12-E3BE48D7621F}" type="presParOf" srcId="{5B37F077-D944-43FF-AF61-540E5139F9C4}" destId="{3035ADF1-B46B-45D5-94E8-D7DD92622F91}" srcOrd="4" destOrd="0" presId="urn:microsoft.com/office/officeart/2005/8/layout/list1"/>
    <dgm:cxn modelId="{36A96875-227E-4B14-8C2C-A8319DF7F0D2}" type="presParOf" srcId="{3035ADF1-B46B-45D5-94E8-D7DD92622F91}" destId="{B3071EC1-899D-4FBD-B74B-BC32E5BC52B8}" srcOrd="0" destOrd="0" presId="urn:microsoft.com/office/officeart/2005/8/layout/list1"/>
    <dgm:cxn modelId="{B24F5CCB-E0F9-4DC1-9EE1-1DD6C4A37873}" type="presParOf" srcId="{3035ADF1-B46B-45D5-94E8-D7DD92622F91}" destId="{2D38F825-5927-4837-992D-CAD51DAFE4D9}" srcOrd="1" destOrd="0" presId="urn:microsoft.com/office/officeart/2005/8/layout/list1"/>
    <dgm:cxn modelId="{BC1F42C6-6258-4EF0-B5C7-A8DD5FFC333D}" type="presParOf" srcId="{5B37F077-D944-43FF-AF61-540E5139F9C4}" destId="{FB792FA7-7667-492D-BB25-CC8D36E8EF30}" srcOrd="5" destOrd="0" presId="urn:microsoft.com/office/officeart/2005/8/layout/list1"/>
    <dgm:cxn modelId="{30F6315A-C99D-467D-9BD0-CDB7EE01A4BF}" type="presParOf" srcId="{5B37F077-D944-43FF-AF61-540E5139F9C4}" destId="{CE649629-D04F-4C6A-B647-F0EB0256D431}"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69EB52A-0305-44AE-B671-F0D41254EE9E}" type="doc">
      <dgm:prSet loTypeId="urn:microsoft.com/office/officeart/2005/8/layout/list1" loCatId="list" qsTypeId="urn:microsoft.com/office/officeart/2005/8/quickstyle/simple2" qsCatId="simple" csTypeId="urn:microsoft.com/office/officeart/2005/8/colors/accent1_2" csCatId="accent1" phldr="1"/>
      <dgm:spPr/>
      <dgm:t>
        <a:bodyPr/>
        <a:lstStyle/>
        <a:p>
          <a:endParaRPr lang="pl-PL"/>
        </a:p>
      </dgm:t>
    </dgm:pt>
    <dgm:pt modelId="{B3370285-A742-48A4-97A6-CF7FFB69A51C}">
      <dgm:prSet phldrT="[Tekst]" custT="1"/>
      <dgm:spPr>
        <a:solidFill>
          <a:schemeClr val="tx2">
            <a:lumMod val="50000"/>
          </a:schemeClr>
        </a:solidFill>
      </dgm:spPr>
      <dgm:t>
        <a:bodyPr/>
        <a:lstStyle/>
        <a:p>
          <a:r>
            <a:rPr lang="pl-PL" sz="3600" dirty="0" smtClean="0"/>
            <a:t>Waga oceny w zakresie zgodności ze Strategią ZIT AJ</a:t>
          </a:r>
          <a:endParaRPr lang="pl-PL" sz="3600" dirty="0"/>
        </a:p>
      </dgm:t>
    </dgm:pt>
    <dgm:pt modelId="{4FD5E80A-C656-46AD-A793-1FFFC1848CA4}" type="sibTrans" cxnId="{5C420063-5F14-40A6-8482-E9EC808E8BEC}">
      <dgm:prSet/>
      <dgm:spPr/>
      <dgm:t>
        <a:bodyPr/>
        <a:lstStyle/>
        <a:p>
          <a:endParaRPr lang="pl-PL"/>
        </a:p>
      </dgm:t>
    </dgm:pt>
    <dgm:pt modelId="{66735042-A616-42BA-89CB-6EAAA55E097A}" type="parTrans" cxnId="{5C420063-5F14-40A6-8482-E9EC808E8BEC}">
      <dgm:prSet/>
      <dgm:spPr/>
      <dgm:t>
        <a:bodyPr/>
        <a:lstStyle/>
        <a:p>
          <a:endParaRPr lang="pl-PL"/>
        </a:p>
      </dgm:t>
    </dgm:pt>
    <dgm:pt modelId="{B5413946-9DFF-405B-94E6-1BFBA25C922E}">
      <dgm:prSet phldrT="[Tekst]" custT="1"/>
      <dgm:spPr/>
      <dgm:t>
        <a:bodyPr/>
        <a:lstStyle/>
        <a:p>
          <a:r>
            <a:rPr lang="pl-PL" sz="2800" dirty="0" smtClean="0"/>
            <a:t>Za spełnianie kryteriów zgodności ze strategią ZIT AJ Wnioskodawca może otrzymać maksymalnie    </a:t>
          </a:r>
          <a:r>
            <a:rPr lang="pl-PL" sz="2800" b="1" dirty="0" smtClean="0">
              <a:solidFill>
                <a:srgbClr val="FF0000"/>
              </a:solidFill>
            </a:rPr>
            <a:t>30 punktów</a:t>
          </a:r>
          <a:endParaRPr lang="pl-PL" sz="2800" b="1" dirty="0">
            <a:solidFill>
              <a:srgbClr val="FF0000"/>
            </a:solidFill>
          </a:endParaRPr>
        </a:p>
      </dgm:t>
    </dgm:pt>
    <dgm:pt modelId="{88FF4CCF-7731-4BFF-AA14-808A56D20BD0}" type="sibTrans" cxnId="{45F33D6F-0BF8-4296-8D62-AA912EEE58F5}">
      <dgm:prSet/>
      <dgm:spPr/>
      <dgm:t>
        <a:bodyPr/>
        <a:lstStyle/>
        <a:p>
          <a:endParaRPr lang="pl-PL"/>
        </a:p>
      </dgm:t>
    </dgm:pt>
    <dgm:pt modelId="{E84745C2-C3EC-4096-9434-2894A651D09F}" type="parTrans" cxnId="{45F33D6F-0BF8-4296-8D62-AA912EEE58F5}">
      <dgm:prSet/>
      <dgm:spPr/>
      <dgm:t>
        <a:bodyPr/>
        <a:lstStyle/>
        <a:p>
          <a:endParaRPr lang="pl-PL"/>
        </a:p>
      </dgm:t>
    </dgm:pt>
    <dgm:pt modelId="{5B37F077-D944-43FF-AF61-540E5139F9C4}" type="pres">
      <dgm:prSet presAssocID="{369EB52A-0305-44AE-B671-F0D41254EE9E}" presName="linear" presStyleCnt="0">
        <dgm:presLayoutVars>
          <dgm:dir/>
          <dgm:animLvl val="lvl"/>
          <dgm:resizeHandles val="exact"/>
        </dgm:presLayoutVars>
      </dgm:prSet>
      <dgm:spPr/>
      <dgm:t>
        <a:bodyPr/>
        <a:lstStyle/>
        <a:p>
          <a:endParaRPr lang="pl-PL"/>
        </a:p>
      </dgm:t>
    </dgm:pt>
    <dgm:pt modelId="{DD60F75A-3431-4AA0-B3D9-5626EA937593}" type="pres">
      <dgm:prSet presAssocID="{B3370285-A742-48A4-97A6-CF7FFB69A51C}" presName="parentLin" presStyleCnt="0"/>
      <dgm:spPr/>
    </dgm:pt>
    <dgm:pt modelId="{5001B97A-2981-4ADD-89A9-B9F08430CA90}" type="pres">
      <dgm:prSet presAssocID="{B3370285-A742-48A4-97A6-CF7FFB69A51C}" presName="parentLeftMargin" presStyleLbl="node1" presStyleIdx="0" presStyleCnt="1"/>
      <dgm:spPr/>
      <dgm:t>
        <a:bodyPr/>
        <a:lstStyle/>
        <a:p>
          <a:endParaRPr lang="pl-PL"/>
        </a:p>
      </dgm:t>
    </dgm:pt>
    <dgm:pt modelId="{16C939BD-A8CC-4AB7-8EB7-26B247A12425}" type="pres">
      <dgm:prSet presAssocID="{B3370285-A742-48A4-97A6-CF7FFB69A51C}" presName="parentText" presStyleLbl="node1" presStyleIdx="0" presStyleCnt="1" custScaleX="109000" custScaleY="101852">
        <dgm:presLayoutVars>
          <dgm:chMax val="0"/>
          <dgm:bulletEnabled val="1"/>
        </dgm:presLayoutVars>
      </dgm:prSet>
      <dgm:spPr/>
      <dgm:t>
        <a:bodyPr/>
        <a:lstStyle/>
        <a:p>
          <a:endParaRPr lang="pl-PL"/>
        </a:p>
      </dgm:t>
    </dgm:pt>
    <dgm:pt modelId="{AB101589-B536-40AB-B401-034A8EA632A8}" type="pres">
      <dgm:prSet presAssocID="{B3370285-A742-48A4-97A6-CF7FFB69A51C}" presName="negativeSpace" presStyleCnt="0"/>
      <dgm:spPr/>
    </dgm:pt>
    <dgm:pt modelId="{410E0C83-F739-4CDA-ACEA-440E1FC081C9}" type="pres">
      <dgm:prSet presAssocID="{B3370285-A742-48A4-97A6-CF7FFB69A51C}" presName="childText" presStyleLbl="conFgAcc1" presStyleIdx="0" presStyleCnt="1" custScaleY="160974" custLinFactNeighborX="455" custLinFactNeighborY="-3846">
        <dgm:presLayoutVars>
          <dgm:bulletEnabled val="1"/>
        </dgm:presLayoutVars>
      </dgm:prSet>
      <dgm:spPr/>
      <dgm:t>
        <a:bodyPr/>
        <a:lstStyle/>
        <a:p>
          <a:endParaRPr lang="pl-PL"/>
        </a:p>
      </dgm:t>
    </dgm:pt>
  </dgm:ptLst>
  <dgm:cxnLst>
    <dgm:cxn modelId="{45F33D6F-0BF8-4296-8D62-AA912EEE58F5}" srcId="{B3370285-A742-48A4-97A6-CF7FFB69A51C}" destId="{B5413946-9DFF-405B-94E6-1BFBA25C922E}" srcOrd="0" destOrd="0" parTransId="{E84745C2-C3EC-4096-9434-2894A651D09F}" sibTransId="{88FF4CCF-7731-4BFF-AA14-808A56D20BD0}"/>
    <dgm:cxn modelId="{5C420063-5F14-40A6-8482-E9EC808E8BEC}" srcId="{369EB52A-0305-44AE-B671-F0D41254EE9E}" destId="{B3370285-A742-48A4-97A6-CF7FFB69A51C}" srcOrd="0" destOrd="0" parTransId="{66735042-A616-42BA-89CB-6EAAA55E097A}" sibTransId="{4FD5E80A-C656-46AD-A793-1FFFC1848CA4}"/>
    <dgm:cxn modelId="{34E607B0-0E7F-41FC-9C11-4DE1A888740A}" type="presOf" srcId="{B3370285-A742-48A4-97A6-CF7FFB69A51C}" destId="{5001B97A-2981-4ADD-89A9-B9F08430CA90}" srcOrd="0" destOrd="0" presId="urn:microsoft.com/office/officeart/2005/8/layout/list1"/>
    <dgm:cxn modelId="{19C7A6B6-3DA8-415E-ABD2-4DF50432D628}" type="presOf" srcId="{369EB52A-0305-44AE-B671-F0D41254EE9E}" destId="{5B37F077-D944-43FF-AF61-540E5139F9C4}" srcOrd="0" destOrd="0" presId="urn:microsoft.com/office/officeart/2005/8/layout/list1"/>
    <dgm:cxn modelId="{73AEEB00-F81E-47A0-A181-5189A1015EAD}" type="presOf" srcId="{B3370285-A742-48A4-97A6-CF7FFB69A51C}" destId="{16C939BD-A8CC-4AB7-8EB7-26B247A12425}" srcOrd="1" destOrd="0" presId="urn:microsoft.com/office/officeart/2005/8/layout/list1"/>
    <dgm:cxn modelId="{7921A3C1-B768-405E-873E-81FF22F2C382}" type="presOf" srcId="{B5413946-9DFF-405B-94E6-1BFBA25C922E}" destId="{410E0C83-F739-4CDA-ACEA-440E1FC081C9}" srcOrd="0" destOrd="0" presId="urn:microsoft.com/office/officeart/2005/8/layout/list1"/>
    <dgm:cxn modelId="{00417C9F-49CD-4EB8-9283-E62CFF4E8794}" type="presParOf" srcId="{5B37F077-D944-43FF-AF61-540E5139F9C4}" destId="{DD60F75A-3431-4AA0-B3D9-5626EA937593}" srcOrd="0" destOrd="0" presId="urn:microsoft.com/office/officeart/2005/8/layout/list1"/>
    <dgm:cxn modelId="{E017D422-672A-462C-9214-E1E15898FE42}" type="presParOf" srcId="{DD60F75A-3431-4AA0-B3D9-5626EA937593}" destId="{5001B97A-2981-4ADD-89A9-B9F08430CA90}" srcOrd="0" destOrd="0" presId="urn:microsoft.com/office/officeart/2005/8/layout/list1"/>
    <dgm:cxn modelId="{2F867833-076E-4E4B-9A11-32FD1392B611}" type="presParOf" srcId="{DD60F75A-3431-4AA0-B3D9-5626EA937593}" destId="{16C939BD-A8CC-4AB7-8EB7-26B247A12425}" srcOrd="1" destOrd="0" presId="urn:microsoft.com/office/officeart/2005/8/layout/list1"/>
    <dgm:cxn modelId="{16A50922-BE55-4C8F-A354-98AF6ABC3A23}" type="presParOf" srcId="{5B37F077-D944-43FF-AF61-540E5139F9C4}" destId="{AB101589-B536-40AB-B401-034A8EA632A8}" srcOrd="1" destOrd="0" presId="urn:microsoft.com/office/officeart/2005/8/layout/list1"/>
    <dgm:cxn modelId="{CCE20358-A4AB-4096-B41B-BE38978498D6}" type="presParOf" srcId="{5B37F077-D944-43FF-AF61-540E5139F9C4}" destId="{410E0C83-F739-4CDA-ACEA-440E1FC081C9}"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68C8B4-653B-41CD-8867-6D4B76C4AEDF}">
      <dsp:nvSpPr>
        <dsp:cNvPr id="0" name=""/>
        <dsp:cNvSpPr/>
      </dsp:nvSpPr>
      <dsp:spPr>
        <a:xfrm>
          <a:off x="0" y="539727"/>
          <a:ext cx="9144000" cy="1587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Weryfikowany będzie faktyczny wpływ przedsięwzięcia na minimalizację negatywnych zjawisk  opisanych w  Strategii ZIT AJ oraz faktyczny wpływ projektu na realizację zamierzeń strategicznych ZIT AJ. Sprawdzana  będzie zbieżność zapisów dokumentacji aplikacyjnej z zapisami Strategii ZIT AJ. Ocena w tym aspekcie będzie opisowa i będzie zawierała szczegółowe  uzasadnienie dla przyznanej liczby punktów.</a:t>
          </a:r>
          <a:endParaRPr lang="pl-PL" sz="1600" kern="1200" dirty="0"/>
        </a:p>
      </dsp:txBody>
      <dsp:txXfrm>
        <a:off x="0" y="539727"/>
        <a:ext cx="9144000" cy="1587600"/>
      </dsp:txXfrm>
    </dsp:sp>
    <dsp:sp modelId="{A6EDCFBE-EC3C-4383-9D19-EDF7E94187B5}">
      <dsp:nvSpPr>
        <dsp:cNvPr id="0" name=""/>
        <dsp:cNvSpPr/>
      </dsp:nvSpPr>
      <dsp:spPr>
        <a:xfrm>
          <a:off x="457200" y="109869"/>
          <a:ext cx="6400800" cy="666018"/>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422400">
            <a:lnSpc>
              <a:spcPct val="90000"/>
            </a:lnSpc>
            <a:spcBef>
              <a:spcPct val="0"/>
            </a:spcBef>
            <a:spcAft>
              <a:spcPct val="35000"/>
            </a:spcAft>
          </a:pPr>
          <a:r>
            <a:rPr lang="pl-PL" sz="3200" b="1" kern="1200" dirty="0" smtClean="0"/>
            <a:t>Definicja kryterium </a:t>
          </a:r>
          <a:endParaRPr lang="pl-PL" sz="3200" kern="1200" dirty="0"/>
        </a:p>
      </dsp:txBody>
      <dsp:txXfrm>
        <a:off x="489712" y="142381"/>
        <a:ext cx="6335776" cy="600994"/>
      </dsp:txXfrm>
    </dsp:sp>
    <dsp:sp modelId="{F191104C-2BDE-4FBA-96AE-E978FA566A32}">
      <dsp:nvSpPr>
        <dsp:cNvPr id="0" name=""/>
        <dsp:cNvSpPr/>
      </dsp:nvSpPr>
      <dsp:spPr>
        <a:xfrm>
          <a:off x="0" y="2677002"/>
          <a:ext cx="9144000" cy="1461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09676" tIns="333248" rIns="709676" bIns="113792" numCol="1" spcCol="1270" anchor="t" anchorCtr="0">
          <a:noAutofit/>
        </a:bodyPr>
        <a:lstStyle/>
        <a:p>
          <a:pPr marL="171450" lvl="1" indent="-171450" algn="l" defTabSz="711200">
            <a:lnSpc>
              <a:spcPct val="90000"/>
            </a:lnSpc>
            <a:spcBef>
              <a:spcPct val="0"/>
            </a:spcBef>
            <a:spcAft>
              <a:spcPct val="15000"/>
            </a:spcAft>
            <a:buChar char="••"/>
          </a:pPr>
          <a:r>
            <a:rPr lang="pl-PL" sz="1600" kern="1200" dirty="0" smtClean="0"/>
            <a:t>Kryterium punktowe</a:t>
          </a:r>
          <a:endParaRPr lang="pl-PL" sz="1600" kern="1200" dirty="0"/>
        </a:p>
        <a:p>
          <a:pPr marL="171450" lvl="1" indent="-171450" algn="l" defTabSz="711200">
            <a:lnSpc>
              <a:spcPct val="90000"/>
            </a:lnSpc>
            <a:spcBef>
              <a:spcPct val="0"/>
            </a:spcBef>
            <a:spcAft>
              <a:spcPct val="15000"/>
            </a:spcAft>
            <a:buChar char="••"/>
          </a:pPr>
          <a:r>
            <a:rPr lang="pl-PL" sz="1600" kern="1200" dirty="0" smtClean="0"/>
            <a:t>skala punktowa od 0 do 15</a:t>
          </a:r>
          <a:endParaRPr lang="pl-PL" sz="1600" kern="1200" dirty="0"/>
        </a:p>
        <a:p>
          <a:pPr marL="171450" lvl="1" indent="-171450" algn="l" defTabSz="711200">
            <a:lnSpc>
              <a:spcPct val="90000"/>
            </a:lnSpc>
            <a:spcBef>
              <a:spcPct val="0"/>
            </a:spcBef>
            <a:spcAft>
              <a:spcPct val="15000"/>
            </a:spcAft>
            <a:buChar char="••"/>
          </a:pPr>
          <a:r>
            <a:rPr lang="pl-PL" sz="1600" b="1" kern="1200" dirty="0" smtClean="0"/>
            <a:t>0 </a:t>
          </a:r>
          <a:r>
            <a:rPr lang="pl-PL" sz="1600" b="1" kern="1200" dirty="0" smtClean="0"/>
            <a:t>punktów </a:t>
          </a:r>
          <a:r>
            <a:rPr lang="pl-PL" sz="1600" b="1" kern="1200" dirty="0" smtClean="0"/>
            <a:t>oznacza </a:t>
          </a:r>
          <a:r>
            <a:rPr lang="pl-PL" sz="1600" b="1" kern="1200" dirty="0" smtClean="0"/>
            <a:t>odrzucenie </a:t>
          </a:r>
          <a:r>
            <a:rPr lang="pl-PL" sz="1600" b="1" kern="1200" dirty="0" smtClean="0"/>
            <a:t>wniosku</a:t>
          </a:r>
          <a:endParaRPr lang="pl-PL" sz="1600" b="1" kern="1200" dirty="0"/>
        </a:p>
        <a:p>
          <a:pPr marL="171450" lvl="1" indent="-171450" algn="l" defTabSz="711200">
            <a:lnSpc>
              <a:spcPct val="90000"/>
            </a:lnSpc>
            <a:spcBef>
              <a:spcPct val="0"/>
            </a:spcBef>
            <a:spcAft>
              <a:spcPct val="15000"/>
            </a:spcAft>
            <a:buChar char="••"/>
          </a:pPr>
          <a:endParaRPr lang="pl-PL" sz="1600" kern="1200" dirty="0"/>
        </a:p>
      </dsp:txBody>
      <dsp:txXfrm>
        <a:off x="0" y="2677002"/>
        <a:ext cx="9144000" cy="1461600"/>
      </dsp:txXfrm>
    </dsp:sp>
    <dsp:sp modelId="{FCD44274-ECF4-45BF-990A-74DB8DFD38D5}">
      <dsp:nvSpPr>
        <dsp:cNvPr id="0" name=""/>
        <dsp:cNvSpPr/>
      </dsp:nvSpPr>
      <dsp:spPr>
        <a:xfrm>
          <a:off x="457200" y="2213727"/>
          <a:ext cx="6400800" cy="699435"/>
        </a:xfrm>
        <a:prstGeom prst="roundRect">
          <a:avLst/>
        </a:prstGeom>
        <a:solidFill>
          <a:schemeClr val="tx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935" tIns="0" rIns="241935" bIns="0" numCol="1" spcCol="1270" anchor="ctr" anchorCtr="0">
          <a:noAutofit/>
        </a:bodyPr>
        <a:lstStyle/>
        <a:p>
          <a:pPr lvl="0" algn="l" defTabSz="1066800">
            <a:lnSpc>
              <a:spcPct val="90000"/>
            </a:lnSpc>
            <a:spcBef>
              <a:spcPct val="0"/>
            </a:spcBef>
            <a:spcAft>
              <a:spcPct val="35000"/>
            </a:spcAft>
          </a:pPr>
          <a:r>
            <a:rPr lang="pl-PL" sz="2400" b="1" kern="1200" dirty="0" smtClean="0"/>
            <a:t>Opis znaczenia kryterium </a:t>
          </a:r>
          <a:endParaRPr lang="pl-PL" sz="2400" kern="1200" dirty="0"/>
        </a:p>
      </dsp:txBody>
      <dsp:txXfrm>
        <a:off x="491344" y="2247871"/>
        <a:ext cx="6332512" cy="63114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11E651-0328-44B1-A099-24B6C26F7631}" type="datetimeFigureOut">
              <a:rPr lang="pl-PL" smtClean="0"/>
              <a:pPr/>
              <a:t>2016-11-03</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E9112E-5992-4055-9AE3-9B795A5D6268}" type="slidenum">
              <a:rPr lang="pl-PL" smtClean="0"/>
              <a:pPr/>
              <a:t>‹#›</a:t>
            </a:fld>
            <a:endParaRPr lang="pl-PL"/>
          </a:p>
        </p:txBody>
      </p:sp>
    </p:spTree>
    <p:extLst>
      <p:ext uri="{BB962C8B-B14F-4D97-AF65-F5344CB8AC3E}">
        <p14:creationId xmlns:p14="http://schemas.microsoft.com/office/powerpoint/2010/main" val="2928232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a:xfrm>
            <a:off x="1143000" y="685800"/>
            <a:ext cx="4572000" cy="3429000"/>
          </a:xfrm>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4</a:t>
            </a:fld>
            <a:endParaRPr lang="pl-PL"/>
          </a:p>
        </p:txBody>
      </p:sp>
    </p:spTree>
    <p:extLst>
      <p:ext uri="{BB962C8B-B14F-4D97-AF65-F5344CB8AC3E}">
        <p14:creationId xmlns:p14="http://schemas.microsoft.com/office/powerpoint/2010/main" val="367229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9</a:t>
            </a:fld>
            <a:endParaRPr lang="pl-PL"/>
          </a:p>
        </p:txBody>
      </p:sp>
    </p:spTree>
    <p:extLst>
      <p:ext uri="{BB962C8B-B14F-4D97-AF65-F5344CB8AC3E}">
        <p14:creationId xmlns:p14="http://schemas.microsoft.com/office/powerpoint/2010/main" val="22616615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11</a:t>
            </a:fld>
            <a:endParaRPr lang="pl-PL"/>
          </a:p>
        </p:txBody>
      </p:sp>
    </p:spTree>
    <p:extLst>
      <p:ext uri="{BB962C8B-B14F-4D97-AF65-F5344CB8AC3E}">
        <p14:creationId xmlns:p14="http://schemas.microsoft.com/office/powerpoint/2010/main" val="230351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95E9112E-5992-4055-9AE3-9B795A5D6268}" type="slidenum">
              <a:rPr lang="pl-PL" smtClean="0"/>
              <a:pPr/>
              <a:t>13</a:t>
            </a:fld>
            <a:endParaRPr lang="pl-PL"/>
          </a:p>
        </p:txBody>
      </p:sp>
    </p:spTree>
    <p:extLst>
      <p:ext uri="{BB962C8B-B14F-4D97-AF65-F5344CB8AC3E}">
        <p14:creationId xmlns:p14="http://schemas.microsoft.com/office/powerpoint/2010/main" val="1095041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13249124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882872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3604643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99928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80270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665385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69449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48501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118575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32061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856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369752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1789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716167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15015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802882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0666283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33109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37108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59882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114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57863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285909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9947356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39356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74713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75125105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9462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36983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628008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512165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163705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2545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418455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62327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9376853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52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690960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004438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2642627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20468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373322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568813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8214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6928782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906199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010649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0118227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428478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954593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12201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272930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43713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0748627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4965639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65991242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13173762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10152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5908290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1328356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3972479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4230982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576949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1" y="2130427"/>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1"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1433016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2867515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2"/>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54970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99763253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3005046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319447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3504861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079184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0203908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4059878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2967678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1" y="274640"/>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40"/>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5423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1"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2405749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9"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9"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9"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6380BA3F-33EE-4B10-A7A9-11EA9EFA526F}" type="datetimeFigureOut">
              <a:rPr lang="pl-PL" smtClean="0"/>
              <a:pPr/>
              <a:t>2016-11-03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01653238-6498-42C9-B41E-DC417AC75BA7}" type="slidenum">
              <a:rPr lang="pl-PL" smtClean="0"/>
              <a:pPr/>
              <a:t>‹#›</a:t>
            </a:fld>
            <a:endParaRPr lang="pl-PL"/>
          </a:p>
        </p:txBody>
      </p:sp>
    </p:spTree>
    <p:extLst>
      <p:ext uri="{BB962C8B-B14F-4D97-AF65-F5344CB8AC3E}">
        <p14:creationId xmlns:p14="http://schemas.microsoft.com/office/powerpoint/2010/main" val="357286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pPr/>
              <a:t>2016-11-03</a:t>
            </a:fld>
            <a:endParaRPr lang="pl-PL"/>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pPr/>
              <a:t>‹#›</a:t>
            </a:fld>
            <a:endParaRPr lang="pl-PL"/>
          </a:p>
        </p:txBody>
      </p:sp>
    </p:spTree>
    <p:extLst>
      <p:ext uri="{BB962C8B-B14F-4D97-AF65-F5344CB8AC3E}">
        <p14:creationId xmlns:p14="http://schemas.microsoft.com/office/powerpoint/2010/main" val="41198509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25215510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85212577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06627820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638431125"/>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61431066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1"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2"/>
            <a:ext cx="8229601"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2"/>
            <a:ext cx="2133601"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80BA3F-33EE-4B10-A7A9-11EA9EFA526F}" type="datetimeFigureOut">
              <a:rPr lang="pl-PL" smtClean="0">
                <a:solidFill>
                  <a:prstClr val="black">
                    <a:tint val="75000"/>
                  </a:prstClr>
                </a:solidFill>
              </a:rPr>
              <a:pPr/>
              <a:t>2016-11-03</a:t>
            </a:fld>
            <a:endParaRPr lang="pl-PL">
              <a:solidFill>
                <a:prstClr val="black">
                  <a:tint val="75000"/>
                </a:prstClr>
              </a:solidFill>
            </a:endParaRPr>
          </a:p>
        </p:txBody>
      </p:sp>
      <p:sp>
        <p:nvSpPr>
          <p:cNvPr id="5" name="Symbol zastępczy stopki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6553200" y="6356352"/>
            <a:ext cx="2133601"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653238-6498-42C9-B41E-DC417AC75BA7}"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31281321"/>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png"/><Relationship Id="rId1" Type="http://schemas.openxmlformats.org/officeDocument/2006/relationships/slideLayout" Target="../slideLayouts/slideLayout2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3.png"/><Relationship Id="rId1" Type="http://schemas.openxmlformats.org/officeDocument/2006/relationships/slideLayout" Target="../slideLayouts/slideLayout46.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www.zitaj.jeleniagora.pl/" TargetMode="External"/><Relationship Id="rId2" Type="http://schemas.openxmlformats.org/officeDocument/2006/relationships/image" Target="../media/image3.png"/><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hyperlink" Target="mailto:zitaj@jeleniagora.p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
        <p:nvSpPr>
          <p:cNvPr id="7" name="Tytuł 2"/>
          <p:cNvSpPr txBox="1">
            <a:spLocks/>
          </p:cNvSpPr>
          <p:nvPr/>
        </p:nvSpPr>
        <p:spPr>
          <a:xfrm>
            <a:off x="785733" y="2852936"/>
            <a:ext cx="7772400" cy="1061559"/>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r"/>
            <a:r>
              <a:rPr lang="pl-PL" sz="4000" b="1" dirty="0" smtClean="0">
                <a:latin typeface="Verdana" panose="020B0604030504040204" pitchFamily="34" charset="0"/>
                <a:ea typeface="Verdana" panose="020B0604030504040204" pitchFamily="34" charset="0"/>
                <a:cs typeface="Verdana" panose="020B0604030504040204" pitchFamily="34" charset="0"/>
              </a:rPr>
              <a:t>Zintegrowane Inwestycje Terytorialne Aglomeracji Jeleniogórskiej</a:t>
            </a:r>
            <a:endParaRPr lang="pl-PL" sz="4000" b="1" dirty="0">
              <a:latin typeface="Verdana" panose="020B0604030504040204" pitchFamily="34" charset="0"/>
              <a:ea typeface="Verdana" panose="020B0604030504040204" pitchFamily="34" charset="0"/>
              <a:cs typeface="Verdana" panose="020B0604030504040204" pitchFamily="34" charset="0"/>
            </a:endParaRPr>
          </a:p>
        </p:txBody>
      </p:sp>
      <p:sp>
        <p:nvSpPr>
          <p:cNvPr id="3" name="Prostokąt 2"/>
          <p:cNvSpPr/>
          <p:nvPr/>
        </p:nvSpPr>
        <p:spPr>
          <a:xfrm>
            <a:off x="1619673" y="4437112"/>
            <a:ext cx="6938460" cy="830997"/>
          </a:xfrm>
          <a:prstGeom prst="rect">
            <a:avLst/>
          </a:prstGeom>
        </p:spPr>
        <p:txBody>
          <a:bodyPr wrap="square">
            <a:spAutoFit/>
          </a:bodyPr>
          <a:lstStyle/>
          <a:p>
            <a:pPr algn="r"/>
            <a:r>
              <a:rPr lang="pl-PL" sz="2400" dirty="0">
                <a:latin typeface="+mj-lt"/>
              </a:rPr>
              <a:t>Wydział Zarządzania Zintegrowanymi Inwestycjami Terytorialnymi Aglomeracji Jeleniogórskiej</a:t>
            </a:r>
          </a:p>
        </p:txBody>
      </p:sp>
    </p:spTree>
    <p:extLst>
      <p:ext uri="{BB962C8B-B14F-4D97-AF65-F5344CB8AC3E}">
        <p14:creationId xmlns:p14="http://schemas.microsoft.com/office/powerpoint/2010/main" val="3405491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2000" b="1" dirty="0"/>
              <a:t/>
            </a:r>
            <a:br>
              <a:rPr lang="pl-PL" sz="2000" b="1" dirty="0"/>
            </a:br>
            <a:r>
              <a:rPr lang="pl-PL" sz="2000" b="1" dirty="0" smtClean="0"/>
              <a:t/>
            </a:r>
            <a:br>
              <a:rPr lang="pl-PL" sz="2000" b="1" dirty="0" smtClean="0"/>
            </a:br>
            <a:r>
              <a:rPr lang="pl-PL" sz="3100" b="1" dirty="0" smtClean="0"/>
              <a:t>KRYTERIUM </a:t>
            </a:r>
            <a:r>
              <a:rPr lang="pl-PL" sz="3100" b="1" dirty="0"/>
              <a:t>NR </a:t>
            </a:r>
            <a:r>
              <a:rPr lang="pl-PL" sz="3100" b="1" dirty="0" smtClean="0"/>
              <a:t>2</a:t>
            </a:r>
            <a:r>
              <a:rPr lang="pl-PL" sz="3100" dirty="0"/>
              <a:t/>
            </a:r>
            <a:br>
              <a:rPr lang="pl-PL" sz="3100" dirty="0"/>
            </a:br>
            <a:r>
              <a:rPr lang="pl-PL" sz="3100" b="1" dirty="0"/>
              <a:t>Wpływ realizacji projektu na realizację wartości docelowej wskaźników monitoringu </a:t>
            </a:r>
            <a:r>
              <a:rPr lang="pl-PL" sz="3100" b="1" dirty="0" smtClean="0"/>
              <a:t/>
            </a:r>
            <a:br>
              <a:rPr lang="pl-PL" sz="3100" b="1" dirty="0" smtClean="0"/>
            </a:br>
            <a:r>
              <a:rPr lang="pl-PL" sz="3100" b="1" dirty="0" smtClean="0"/>
              <a:t>realizacji </a:t>
            </a:r>
            <a:r>
              <a:rPr lang="pl-PL" sz="3100" b="1" dirty="0"/>
              <a:t>celów Strategii ZIT </a:t>
            </a:r>
            <a:r>
              <a:rPr lang="pl-PL" sz="2200" b="1" dirty="0"/>
              <a:t/>
            </a:r>
            <a:br>
              <a:rPr lang="pl-PL" sz="2200" b="1" dirty="0"/>
            </a:br>
            <a:r>
              <a:rPr lang="pl-PL" sz="2200" dirty="0"/>
              <a:t/>
            </a:r>
            <a:br>
              <a:rPr lang="pl-PL" sz="2200" dirty="0"/>
            </a:br>
            <a:endParaRPr lang="pl-PL" sz="22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2326834833"/>
              </p:ext>
            </p:extLst>
          </p:nvPr>
        </p:nvGraphicFramePr>
        <p:xfrm>
          <a:off x="0" y="2708920"/>
          <a:ext cx="9144000"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62463" y="260648"/>
            <a:ext cx="468153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2662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3447792676"/>
              </p:ext>
            </p:extLst>
          </p:nvPr>
        </p:nvGraphicFramePr>
        <p:xfrm>
          <a:off x="0" y="908720"/>
          <a:ext cx="9144000" cy="1944216"/>
        </p:xfrm>
        <a:graphic>
          <a:graphicData uri="http://schemas.openxmlformats.org/drawingml/2006/table">
            <a:tbl>
              <a:tblPr firstRow="1" firstCol="1" bandRow="1">
                <a:tableStyleId>{5C22544A-7EE6-4342-B048-85BDC9FD1C3A}</a:tableStyleId>
              </a:tblPr>
              <a:tblGrid>
                <a:gridCol w="2699792"/>
                <a:gridCol w="6444208"/>
              </a:tblGrid>
              <a:tr h="1944216">
                <a:tc>
                  <a:txBody>
                    <a:bodyPr/>
                    <a:lstStyle/>
                    <a:p>
                      <a:pPr algn="ctr">
                        <a:lnSpc>
                          <a:spcPct val="150000"/>
                        </a:lnSpc>
                        <a:spcBef>
                          <a:spcPts val="1000"/>
                        </a:spcBef>
                        <a:spcAft>
                          <a:spcPts val="0"/>
                        </a:spcAft>
                      </a:pPr>
                      <a:r>
                        <a:rPr lang="pl-PL" sz="1800" b="1" kern="1200" dirty="0" smtClean="0">
                          <a:solidFill>
                            <a:schemeClr val="lt1"/>
                          </a:solidFill>
                          <a:effectLst/>
                          <a:latin typeface="+mn-lt"/>
                          <a:ea typeface="+mn-ea"/>
                          <a:cs typeface="+mn-cs"/>
                        </a:rPr>
                        <a:t>Wyszczególnienie</a:t>
                      </a:r>
                      <a:endParaRPr lang="pl-PL" sz="18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2400" b="1" kern="1200" dirty="0" smtClean="0">
                          <a:solidFill>
                            <a:schemeClr val="lt1"/>
                          </a:solidFill>
                          <a:effectLst/>
                          <a:latin typeface="+mn-lt"/>
                          <a:ea typeface="+mn-ea"/>
                          <a:cs typeface="+mn-cs"/>
                        </a:rPr>
                        <a:t>Liczba wspartych obiektów, </a:t>
                      </a:r>
                    </a:p>
                    <a:p>
                      <a:pPr marL="0" algn="ctr" defTabSz="914400" rtl="0" eaLnBrk="1" latinLnBrk="0" hangingPunct="1">
                        <a:lnSpc>
                          <a:spcPct val="100000"/>
                        </a:lnSpc>
                        <a:spcBef>
                          <a:spcPts val="1000"/>
                        </a:spcBef>
                        <a:spcAft>
                          <a:spcPts val="1000"/>
                        </a:spcAft>
                      </a:pPr>
                      <a:r>
                        <a:rPr lang="pl-PL" sz="2400" b="1" kern="1200" dirty="0" smtClean="0">
                          <a:solidFill>
                            <a:schemeClr val="lt1"/>
                          </a:solidFill>
                          <a:effectLst/>
                          <a:latin typeface="+mn-lt"/>
                          <a:ea typeface="+mn-ea"/>
                          <a:cs typeface="+mn-cs"/>
                        </a:rPr>
                        <a:t>w których realizowane są usługi społeczne</a:t>
                      </a: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4096659177"/>
              </p:ext>
            </p:extLst>
          </p:nvPr>
        </p:nvGraphicFramePr>
        <p:xfrm>
          <a:off x="0" y="2852936"/>
          <a:ext cx="9108504" cy="4035799"/>
        </p:xfrm>
        <a:graphic>
          <a:graphicData uri="http://schemas.openxmlformats.org/drawingml/2006/table">
            <a:tbl>
              <a:tblPr firstRow="1" firstCol="1" bandRow="1">
                <a:tableStyleId>{5C22544A-7EE6-4342-B048-85BDC9FD1C3A}</a:tableStyleId>
              </a:tblPr>
              <a:tblGrid>
                <a:gridCol w="2699792"/>
                <a:gridCol w="6408712"/>
              </a:tblGrid>
              <a:tr h="792088">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0 pkt (brak wpływu</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i wpływ nieznaczący)</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algn="ctr">
                        <a:lnSpc>
                          <a:spcPct val="115000"/>
                        </a:lnSpc>
                        <a:spcAft>
                          <a:spcPts val="1000"/>
                        </a:spcAft>
                      </a:pPr>
                      <a:r>
                        <a:rPr lang="pl-PL" sz="1800" b="1" kern="1200">
                          <a:solidFill>
                            <a:schemeClr val="tx1"/>
                          </a:solidFill>
                          <a:effectLst/>
                          <a:latin typeface="+mn-lt"/>
                          <a:ea typeface="+mn-ea"/>
                          <a:cs typeface="+mn-cs"/>
                        </a:rPr>
                        <a:t>Nie dotyczy</a:t>
                      </a: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610539">
                <a:tc>
                  <a:txBody>
                    <a:bodyPr/>
                    <a:lstStyle/>
                    <a:p>
                      <a:pPr algn="ctr">
                        <a:lnSpc>
                          <a:spcPts val="1600"/>
                        </a:lnSpc>
                        <a:spcBef>
                          <a:spcPts val="1000"/>
                        </a:spcBef>
                        <a:spcAft>
                          <a:spcPts val="0"/>
                        </a:spcAft>
                      </a:pPr>
                      <a:r>
                        <a:rPr lang="pl-PL" sz="1800" b="1" kern="1200" dirty="0" smtClean="0">
                          <a:solidFill>
                            <a:schemeClr val="lt1"/>
                          </a:solidFill>
                          <a:effectLst/>
                          <a:latin typeface="+mn-lt"/>
                          <a:ea typeface="+mn-ea"/>
                          <a:cs typeface="+mn-cs"/>
                        </a:rPr>
                        <a:t>25 % max. Oceny</a:t>
                      </a:r>
                    </a:p>
                    <a:p>
                      <a:pPr algn="ctr">
                        <a:lnSpc>
                          <a:spcPts val="1600"/>
                        </a:lnSpc>
                        <a:spcBef>
                          <a:spcPts val="1000"/>
                        </a:spcBef>
                        <a:spcAft>
                          <a:spcPts val="0"/>
                        </a:spcAft>
                      </a:pPr>
                      <a:r>
                        <a:rPr lang="pl-PL" sz="1800" b="1" kern="1200" dirty="0" smtClean="0">
                          <a:solidFill>
                            <a:schemeClr val="lt1"/>
                          </a:solidFill>
                          <a:effectLst/>
                          <a:latin typeface="+mn-lt"/>
                          <a:ea typeface="+mn-ea"/>
                          <a:cs typeface="+mn-cs"/>
                        </a:rPr>
                        <a:t> (niski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1800" b="1" kern="1200" dirty="0" smtClean="0">
                          <a:solidFill>
                            <a:schemeClr val="tx1"/>
                          </a:solidFill>
                          <a:effectLst/>
                          <a:latin typeface="+mn-lt"/>
                          <a:ea typeface="+mn-ea"/>
                          <a:cs typeface="+mn-cs"/>
                        </a:rPr>
                        <a:t>0 szt. - 0 pkt</a:t>
                      </a:r>
                      <a:endParaRPr lang="pl-PL" sz="1800" b="1" kern="1200" dirty="0">
                        <a:solidFill>
                          <a:schemeClr val="tx1"/>
                        </a:solidFill>
                        <a:effectLst/>
                        <a:latin typeface="+mn-lt"/>
                        <a:ea typeface="+mn-ea"/>
                        <a:cs typeface="+mn-cs"/>
                      </a:endParaRPr>
                    </a:p>
                  </a:txBody>
                  <a:tcPr marL="68580" marR="68580" marT="0" marB="0" anchor="ctr">
                    <a:solidFill>
                      <a:schemeClr val="accent5">
                        <a:lumMod val="20000"/>
                        <a:lumOff val="80000"/>
                      </a:schemeClr>
                    </a:solidFill>
                  </a:tcPr>
                </a:tc>
              </a:tr>
              <a:tr h="602207">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50 % max. Oceny</a:t>
                      </a:r>
                    </a:p>
                    <a:p>
                      <a:pPr marL="0" marR="0" indent="0" algn="ctr" defTabSz="914400" rtl="0" eaLnBrk="1" fontAlgn="auto" latinLnBrk="0" hangingPunct="1">
                        <a:lnSpc>
                          <a:spcPts val="1600"/>
                        </a:lnSpc>
                        <a:spcBef>
                          <a:spcPts val="1000"/>
                        </a:spcBef>
                        <a:spcAft>
                          <a:spcPts val="0"/>
                        </a:spcAft>
                        <a:buClrTx/>
                        <a:buSzTx/>
                        <a:buFontTx/>
                        <a:buNone/>
                        <a:tabLst/>
                        <a:defRPr/>
                      </a:pPr>
                      <a:r>
                        <a:rPr lang="pl-PL" sz="1800" b="1" kern="1200" dirty="0" smtClean="0">
                          <a:solidFill>
                            <a:schemeClr val="lt1"/>
                          </a:solidFill>
                          <a:effectLst/>
                          <a:latin typeface="+mn-lt"/>
                          <a:ea typeface="+mn-ea"/>
                          <a:cs typeface="+mn-cs"/>
                        </a:rPr>
                        <a:t> (średni wpływ)</a:t>
                      </a:r>
                      <a:endParaRPr lang="pl-PL" sz="18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pl-PL" sz="1800" b="1" kern="1200" dirty="0" smtClean="0">
                          <a:solidFill>
                            <a:schemeClr val="tx1"/>
                          </a:solidFill>
                          <a:effectLst/>
                          <a:latin typeface="+mn-lt"/>
                          <a:ea typeface="+mn-ea"/>
                          <a:cs typeface="+mn-cs"/>
                        </a:rPr>
                        <a:t>0 szt. - 0 pkt</a:t>
                      </a:r>
                    </a:p>
                  </a:txBody>
                  <a:tcPr marL="68580" marR="68580" marT="0" marB="0" anchor="ctr"/>
                </a:tc>
              </a:tr>
              <a:tr h="698742">
                <a:tc>
                  <a:txBody>
                    <a:bodyPr/>
                    <a:lstStyle/>
                    <a:p>
                      <a:pPr algn="ctr">
                        <a:lnSpc>
                          <a:spcPts val="1600"/>
                        </a:lnSpc>
                        <a:spcBef>
                          <a:spcPts val="0"/>
                        </a:spcBef>
                        <a:spcAft>
                          <a:spcPts val="0"/>
                        </a:spcAft>
                      </a:pPr>
                      <a:r>
                        <a:rPr lang="pl-PL" sz="18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8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1200" dirty="0" smtClean="0">
                          <a:solidFill>
                            <a:schemeClr val="tx1"/>
                          </a:solidFill>
                          <a:effectLst/>
                          <a:latin typeface="+mn-lt"/>
                          <a:ea typeface="+mn-ea"/>
                          <a:cs typeface="+mn-cs"/>
                        </a:rPr>
                        <a:t>od 1 szt.</a:t>
                      </a:r>
                    </a:p>
                    <a:p>
                      <a:pPr marL="0" marR="0" indent="0" algn="ctr" defTabSz="914400" rtl="0" eaLnBrk="1" fontAlgn="auto" latinLnBrk="0" hangingPunct="1">
                        <a:lnSpc>
                          <a:spcPct val="115000"/>
                        </a:lnSpc>
                        <a:spcBef>
                          <a:spcPts val="0"/>
                        </a:spcBef>
                        <a:spcAft>
                          <a:spcPts val="1000"/>
                        </a:spcAft>
                        <a:buClrTx/>
                        <a:buSzTx/>
                        <a:buFontTx/>
                        <a:buNone/>
                        <a:tabLst/>
                        <a:defRPr/>
                      </a:pPr>
                      <a:r>
                        <a:rPr lang="pl-PL" sz="1800" b="1" kern="1200" dirty="0" smtClean="0">
                          <a:solidFill>
                            <a:schemeClr val="tx1"/>
                          </a:solidFill>
                          <a:effectLst/>
                          <a:latin typeface="+mn-lt"/>
                          <a:ea typeface="+mn-ea"/>
                          <a:cs typeface="+mn-cs"/>
                        </a:rPr>
                        <a:t>12 pkt</a:t>
                      </a:r>
                    </a:p>
                  </a:txBody>
                  <a:tcPr marL="68580" marR="68580" marT="0" marB="0" anchor="ctr">
                    <a:solidFill>
                      <a:schemeClr val="accent1">
                        <a:lumMod val="40000"/>
                        <a:lumOff val="60000"/>
                      </a:schemeClr>
                    </a:solidFill>
                  </a:tcPr>
                </a:tc>
              </a:tr>
              <a:tr h="607601">
                <a:tc>
                  <a:txBody>
                    <a:bodyPr/>
                    <a:lstStyle/>
                    <a:p>
                      <a:pPr algn="ctr"/>
                      <a:r>
                        <a:rPr lang="pl-PL" dirty="0" smtClean="0"/>
                        <a:t>Waga czynnika/elementu</a:t>
                      </a:r>
                      <a:endParaRPr lang="pl-PL" dirty="0"/>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1000"/>
                        </a:spcAft>
                      </a:pPr>
                      <a:r>
                        <a:rPr lang="pl-PL" sz="1800" b="1" kern="1200" dirty="0" smtClean="0">
                          <a:solidFill>
                            <a:schemeClr val="tx1"/>
                          </a:solidFill>
                          <a:effectLst/>
                          <a:latin typeface="+mj-lt"/>
                          <a:ea typeface="Times New Roman" panose="02020603050405020304" pitchFamily="18" charset="0"/>
                          <a:cs typeface="Times New Roman" panose="02020603050405020304" pitchFamily="18" charset="0"/>
                        </a:rPr>
                        <a:t>100 %</a:t>
                      </a:r>
                    </a:p>
                  </a:txBody>
                  <a:tcPr marL="68580" marR="68580" marT="0" marB="0" anchor="ctr">
                    <a:solidFill>
                      <a:schemeClr val="accent1">
                        <a:lumMod val="40000"/>
                        <a:lumOff val="60000"/>
                      </a:schemeClr>
                    </a:solidFill>
                  </a:tcPr>
                </a:tc>
              </a:tr>
              <a:tr h="665428">
                <a:tc gridSpan="2">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               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12 pkt </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endParaRPr lang="pl-PL"/>
                    </a:p>
                  </a:txBody>
                  <a:tcPr/>
                </a:tc>
              </a:tr>
            </a:tbl>
          </a:graphicData>
        </a:graphic>
      </p:graphicFrame>
    </p:spTree>
    <p:extLst>
      <p:ext uri="{BB962C8B-B14F-4D97-AF65-F5344CB8AC3E}">
        <p14:creationId xmlns:p14="http://schemas.microsoft.com/office/powerpoint/2010/main" val="6768312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Tytuł 2"/>
          <p:cNvSpPr>
            <a:spLocks noGrp="1"/>
          </p:cNvSpPr>
          <p:nvPr>
            <p:ph type="title"/>
          </p:nvPr>
        </p:nvSpPr>
        <p:spPr/>
        <p:txBody>
          <a:bodyPr>
            <a:normAutofit fontScale="90000"/>
          </a:bodyPr>
          <a:lstStyle/>
          <a:p>
            <a:r>
              <a:rPr lang="pl-PL" sz="9600" dirty="0"/>
              <a:t/>
            </a:r>
            <a:br>
              <a:rPr lang="pl-PL" sz="9600" dirty="0"/>
            </a:br>
            <a:r>
              <a:rPr lang="pl-PL" sz="3100" b="1" dirty="0"/>
              <a:t>KRYTERIUM NR 3</a:t>
            </a:r>
            <a:br>
              <a:rPr lang="pl-PL" sz="3100" b="1" dirty="0"/>
            </a:br>
            <a:r>
              <a:rPr lang="pl-PL" sz="3100" b="1" kern="50" dirty="0">
                <a:ea typeface="Times New Roman" panose="02020603050405020304" pitchFamily="18" charset="0"/>
                <a:cs typeface="Arial" panose="020B0604020202020204" pitchFamily="34" charset="0"/>
              </a:rPr>
              <a:t>Komplementarny charakter projektu</a:t>
            </a:r>
            <a:endParaRPr lang="pl-PL" sz="3100" b="1"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4268256604"/>
              </p:ext>
            </p:extLst>
          </p:nvPr>
        </p:nvGraphicFramePr>
        <p:xfrm>
          <a:off x="251520" y="2420888"/>
          <a:ext cx="843528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477794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marL="0" indent="0" algn="ctr">
              <a:buNone/>
            </a:pPr>
            <a:endParaRPr lang="pl-PL" sz="2200" dirty="0" smtClean="0"/>
          </a:p>
          <a:p>
            <a:pPr marL="0" indent="0" algn="ctr">
              <a:buNone/>
            </a:pPr>
            <a:endParaRPr lang="pl-PL" sz="2200" dirty="0" smtClean="0"/>
          </a:p>
          <a:p>
            <a:pPr algn="ctr"/>
            <a:endParaRPr lang="pl-PL" sz="20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9" name="Tabela 8"/>
          <p:cNvGraphicFramePr>
            <a:graphicFrameLocks noGrp="1"/>
          </p:cNvGraphicFramePr>
          <p:nvPr>
            <p:extLst>
              <p:ext uri="{D42A27DB-BD31-4B8C-83A1-F6EECF244321}">
                <p14:modId xmlns:p14="http://schemas.microsoft.com/office/powerpoint/2010/main" val="692733808"/>
              </p:ext>
            </p:extLst>
          </p:nvPr>
        </p:nvGraphicFramePr>
        <p:xfrm>
          <a:off x="0" y="980728"/>
          <a:ext cx="9144000" cy="5934836"/>
        </p:xfrm>
        <a:graphic>
          <a:graphicData uri="http://schemas.openxmlformats.org/drawingml/2006/table">
            <a:tbl>
              <a:tblPr firstRow="1" bandRow="1">
                <a:tableStyleId>{5C22544A-7EE6-4342-B048-85BDC9FD1C3A}</a:tableStyleId>
              </a:tblPr>
              <a:tblGrid>
                <a:gridCol w="3275856"/>
                <a:gridCol w="5868144"/>
              </a:tblGrid>
              <a:tr h="936104">
                <a:tc gridSpan="2">
                  <a:txBody>
                    <a:bodyPr/>
                    <a:lstStyle/>
                    <a:p>
                      <a:pPr algn="ctr"/>
                      <a:endParaRPr lang="pl-PL" sz="2400" dirty="0" smtClean="0">
                        <a:latin typeface="+mj-lt"/>
                      </a:endParaRPr>
                    </a:p>
                    <a:p>
                      <a:pPr algn="ctr"/>
                      <a:r>
                        <a:rPr lang="pl-PL" sz="2400" dirty="0" smtClean="0">
                          <a:latin typeface="+mj-lt"/>
                        </a:rPr>
                        <a:t>PUNKTACJA</a:t>
                      </a:r>
                      <a:endParaRPr lang="pl-PL" sz="2400" dirty="0">
                        <a:latin typeface="+mj-lt"/>
                      </a:endParaRPr>
                    </a:p>
                  </a:txBody>
                  <a:tcPr>
                    <a:solidFill>
                      <a:schemeClr val="tx2">
                        <a:lumMod val="50000"/>
                      </a:schemeClr>
                    </a:solidFill>
                  </a:tcPr>
                </a:tc>
                <a:tc hMerge="1">
                  <a:txBody>
                    <a:bodyPr/>
                    <a:lstStyle/>
                    <a:p>
                      <a:endParaRPr lang="pl-PL" dirty="0"/>
                    </a:p>
                  </a:txBody>
                  <a:tcPr/>
                </a:tc>
              </a:tr>
              <a:tr h="1041804">
                <a:tc>
                  <a:txBody>
                    <a:bodyPr/>
                    <a:lstStyle/>
                    <a:p>
                      <a:pPr marL="0" algn="ctr" defTabSz="914400" rtl="0" eaLnBrk="1" latinLnBrk="0" hangingPunct="1">
                        <a:lnSpc>
                          <a:spcPts val="1600"/>
                        </a:lnSpc>
                        <a:spcBef>
                          <a:spcPts val="1000"/>
                        </a:spcBef>
                        <a:spcAft>
                          <a:spcPts val="0"/>
                        </a:spcAft>
                      </a:pPr>
                      <a:endParaRPr lang="pl-PL" sz="2400" b="1" kern="50" dirty="0" smtClean="0">
                        <a:solidFill>
                          <a:schemeClr val="dk1"/>
                        </a:solidFill>
                        <a:effectLst/>
                        <a:latin typeface="+mj-lt"/>
                        <a:ea typeface="Times New Roman" panose="02020603050405020304" pitchFamily="18" charset="0"/>
                        <a:cs typeface="Arial" panose="020B0604020202020204" pitchFamily="34" charset="0"/>
                      </a:endParaRPr>
                    </a:p>
                    <a:p>
                      <a:pPr marL="0" algn="ctr" defTabSz="914400" rtl="0" eaLnBrk="1" latinLnBrk="0" hangingPunct="1">
                        <a:lnSpc>
                          <a:spcPts val="1600"/>
                        </a:lnSpc>
                        <a:spcBef>
                          <a:spcPts val="1000"/>
                        </a:spcBef>
                        <a:spcAft>
                          <a:spcPts val="0"/>
                        </a:spcAft>
                      </a:pPr>
                      <a:r>
                        <a:rPr lang="pl-PL" sz="2400" b="1" kern="50" dirty="0" smtClean="0">
                          <a:solidFill>
                            <a:schemeClr val="dk1"/>
                          </a:solidFill>
                          <a:effectLst/>
                          <a:latin typeface="+mj-lt"/>
                          <a:ea typeface="Times New Roman" panose="02020603050405020304" pitchFamily="18" charset="0"/>
                          <a:cs typeface="Arial" panose="020B0604020202020204" pitchFamily="34" charset="0"/>
                        </a:rPr>
                        <a:t>0 pkt</a:t>
                      </a:r>
                      <a:endParaRPr lang="pl-PL" sz="2400" b="1" kern="50" dirty="0">
                        <a:solidFill>
                          <a:schemeClr val="dk1"/>
                        </a:solidFill>
                        <a:effectLst/>
                        <a:latin typeface="+mj-lt"/>
                        <a:ea typeface="Times New Roman" panose="02020603050405020304" pitchFamily="18" charset="0"/>
                        <a:cs typeface="Arial" panose="020B0604020202020204" pitchFamily="34" charset="0"/>
                      </a:endParaRPr>
                    </a:p>
                  </a:txBody>
                  <a:tcPr/>
                </a:tc>
                <a:tc>
                  <a:txBody>
                    <a:bodyPr/>
                    <a:lstStyle/>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Brak</a:t>
                      </a:r>
                    </a:p>
                    <a:p>
                      <a:pPr marL="0" algn="ctr" defTabSz="914400" rtl="0" eaLnBrk="1" latinLnBrk="0" hangingPunct="1">
                        <a:lnSpc>
                          <a:spcPts val="1600"/>
                        </a:lnSpc>
                        <a:spcBef>
                          <a:spcPts val="1000"/>
                        </a:spcBef>
                        <a:spcAft>
                          <a:spcPts val="0"/>
                        </a:spcAft>
                      </a:pPr>
                      <a:r>
                        <a:rPr lang="pl-PL" sz="2400" b="0" strike="noStrike" kern="50" dirty="0" smtClean="0">
                          <a:solidFill>
                            <a:schemeClr val="dk1"/>
                          </a:solidFill>
                          <a:effectLst/>
                          <a:latin typeface="+mj-lt"/>
                          <a:ea typeface="Times New Roman" panose="02020603050405020304" pitchFamily="18" charset="0"/>
                          <a:cs typeface="Arial" panose="020B0604020202020204" pitchFamily="34" charset="0"/>
                        </a:rPr>
                        <a:t> </a:t>
                      </a:r>
                      <a:r>
                        <a:rPr lang="pl-PL" sz="2400" b="0" strike="noStrike" kern="50" dirty="0">
                          <a:solidFill>
                            <a:schemeClr val="dk1"/>
                          </a:solidFill>
                          <a:effectLst/>
                          <a:latin typeface="+mj-lt"/>
                          <a:ea typeface="Times New Roman" panose="02020603050405020304" pitchFamily="18" charset="0"/>
                          <a:cs typeface="Arial" panose="020B0604020202020204" pitchFamily="34" charset="0"/>
                        </a:rPr>
                        <a:t>komplementarności</a:t>
                      </a: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0,75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najmniej </a:t>
                      </a:r>
                      <a:r>
                        <a:rPr lang="pl-PL" sz="2400" b="1" strike="noStrike" kern="50" dirty="0">
                          <a:solidFill>
                            <a:srgbClr val="FF0000"/>
                          </a:solidFill>
                          <a:effectLst/>
                          <a:latin typeface="+mj-lt"/>
                          <a:ea typeface="Times New Roman" panose="02020603050405020304" pitchFamily="18" charset="0"/>
                          <a:cs typeface="Arial" panose="020B0604020202020204" pitchFamily="34" charset="0"/>
                        </a:rPr>
                        <a:t>jednym</a:t>
                      </a:r>
                      <a:r>
                        <a:rPr lang="pl-PL" sz="2400" b="0" strike="noStrike" kern="50" dirty="0">
                          <a:effectLst/>
                          <a:latin typeface="+mj-lt"/>
                          <a:ea typeface="Times New Roman" panose="02020603050405020304" pitchFamily="18" charset="0"/>
                          <a:cs typeface="Arial" panose="020B0604020202020204" pitchFamily="34" charset="0"/>
                        </a:rPr>
                        <a:t>  projektem</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1104964">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baseline="0" dirty="0" smtClean="0">
                          <a:effectLst/>
                          <a:latin typeface="+mj-lt"/>
                          <a:ea typeface="Times New Roman" panose="02020603050405020304" pitchFamily="18" charset="0"/>
                          <a:cs typeface="Arial" panose="020B0604020202020204" pitchFamily="34" charset="0"/>
                        </a:rPr>
                        <a:t>1,5  </a:t>
                      </a:r>
                      <a:r>
                        <a:rPr lang="pl-PL" sz="2400" b="1" kern="50" dirty="0" smtClean="0">
                          <a:effectLst/>
                          <a:latin typeface="+mj-lt"/>
                          <a:ea typeface="Times New Roman" panose="02020603050405020304" pitchFamily="18" charset="0"/>
                          <a:cs typeface="Arial" panose="020B0604020202020204" pitchFamily="34" charset="0"/>
                        </a:rPr>
                        <a:t>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dwoma</a:t>
                      </a:r>
                      <a:r>
                        <a:rPr lang="pl-PL" sz="2400" b="0" strike="noStrike" kern="50" dirty="0" smtClean="0">
                          <a:solidFill>
                            <a:srgbClr val="FF0000"/>
                          </a:solidFill>
                          <a:effectLst/>
                          <a:latin typeface="+mj-lt"/>
                          <a:ea typeface="Times New Roman" panose="02020603050405020304" pitchFamily="18" charset="0"/>
                          <a:cs typeface="Arial" panose="020B0604020202020204" pitchFamily="34" charset="0"/>
                        </a:rPr>
                        <a:t> </a:t>
                      </a:r>
                      <a:r>
                        <a:rPr lang="pl-PL" sz="2400" b="0" strike="noStrike" kern="50" dirty="0" smtClean="0">
                          <a:effectLst/>
                          <a:latin typeface="+mj-lt"/>
                          <a:ea typeface="Times New Roman" panose="02020603050405020304" pitchFamily="18" charset="0"/>
                          <a:cs typeface="Arial" panose="020B0604020202020204" pitchFamily="34" charset="0"/>
                        </a:rPr>
                        <a:t>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49576">
                <a:tc>
                  <a:txBody>
                    <a:bodyPr/>
                    <a:lstStyle/>
                    <a:p>
                      <a:pPr algn="ctr">
                        <a:lnSpc>
                          <a:spcPts val="1600"/>
                        </a:lnSpc>
                        <a:spcBef>
                          <a:spcPts val="1000"/>
                        </a:spcBef>
                        <a:spcAft>
                          <a:spcPts val="0"/>
                        </a:spcAft>
                      </a:pPr>
                      <a:endParaRPr lang="pl-PL" sz="2400" b="1" kern="50" dirty="0" smtClean="0">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b="1" kern="50" dirty="0" smtClean="0">
                          <a:effectLst/>
                          <a:latin typeface="+mj-lt"/>
                          <a:ea typeface="Times New Roman" panose="02020603050405020304" pitchFamily="18" charset="0"/>
                          <a:cs typeface="Arial" panose="020B0604020202020204" pitchFamily="34" charset="0"/>
                        </a:rPr>
                        <a:t>3 pkt</a:t>
                      </a:r>
                      <a:endParaRPr lang="pl-PL" sz="24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ts val="1600"/>
                        </a:lnSpc>
                        <a:spcBef>
                          <a:spcPts val="1000"/>
                        </a:spcBef>
                        <a:spcAft>
                          <a:spcPts val="0"/>
                        </a:spcAft>
                      </a:pPr>
                      <a:r>
                        <a:rPr lang="pl-PL" sz="2400" b="0" strike="noStrike" kern="50" dirty="0" smtClean="0">
                          <a:effectLst/>
                          <a:latin typeface="+mj-lt"/>
                          <a:ea typeface="Times New Roman" panose="02020603050405020304" pitchFamily="18" charset="0"/>
                          <a:cs typeface="Arial" panose="020B0604020202020204" pitchFamily="34" charset="0"/>
                        </a:rPr>
                        <a:t>Projekt </a:t>
                      </a:r>
                      <a:r>
                        <a:rPr lang="pl-PL" sz="2400" b="0" strike="noStrike" kern="50" dirty="0">
                          <a:effectLst/>
                          <a:latin typeface="+mj-lt"/>
                          <a:ea typeface="Times New Roman" panose="02020603050405020304" pitchFamily="18" charset="0"/>
                          <a:cs typeface="Arial" panose="020B0604020202020204" pitchFamily="34" charset="0"/>
                        </a:rPr>
                        <a:t>komplementarny z co </a:t>
                      </a:r>
                      <a:r>
                        <a:rPr lang="pl-PL" sz="2400" b="0" strike="noStrike" kern="50" dirty="0" smtClean="0">
                          <a:effectLst/>
                          <a:latin typeface="+mj-lt"/>
                          <a:ea typeface="Times New Roman" panose="02020603050405020304" pitchFamily="18" charset="0"/>
                          <a:cs typeface="Arial" panose="020B0604020202020204" pitchFamily="34" charset="0"/>
                        </a:rPr>
                        <a:t>najmniej </a:t>
                      </a:r>
                      <a:r>
                        <a:rPr lang="pl-PL" sz="2400" b="1" strike="noStrike" kern="50" dirty="0" smtClean="0">
                          <a:solidFill>
                            <a:srgbClr val="FF0000"/>
                          </a:solidFill>
                          <a:effectLst/>
                          <a:latin typeface="+mj-lt"/>
                          <a:ea typeface="Times New Roman" panose="02020603050405020304" pitchFamily="18" charset="0"/>
                          <a:cs typeface="Arial" panose="020B0604020202020204" pitchFamily="34" charset="0"/>
                        </a:rPr>
                        <a:t>czteroma</a:t>
                      </a:r>
                      <a:r>
                        <a:rPr lang="pl-PL" sz="2400" b="0" strike="noStrike" kern="50" baseline="0" dirty="0" smtClean="0">
                          <a:effectLst/>
                          <a:latin typeface="+mj-lt"/>
                          <a:ea typeface="Times New Roman" panose="02020603050405020304" pitchFamily="18" charset="0"/>
                          <a:cs typeface="Arial" panose="020B0604020202020204" pitchFamily="34" charset="0"/>
                        </a:rPr>
                        <a:t> projektami</a:t>
                      </a:r>
                      <a:endParaRPr lang="pl-PL" sz="2400" b="0" strike="noStrike" dirty="0">
                        <a:effectLst/>
                        <a:latin typeface="+mj-lt"/>
                        <a:ea typeface="Times New Roman" panose="02020603050405020304" pitchFamily="18" charset="0"/>
                        <a:cs typeface="Times New Roman" panose="02020603050405020304" pitchFamily="18" charset="0"/>
                      </a:endParaRPr>
                    </a:p>
                  </a:txBody>
                  <a:tcPr marL="68580" marR="68580" marT="0" marB="0" anchor="ctr"/>
                </a:tc>
              </a:tr>
              <a:tr h="952812">
                <a:tc gridSpan="2">
                  <a:txBody>
                    <a:bodyPr/>
                    <a:lstStyle/>
                    <a:p>
                      <a:pPr algn="ctr">
                        <a:lnSpc>
                          <a:spcPts val="1600"/>
                        </a:lnSpc>
                        <a:spcBef>
                          <a:spcPts val="1000"/>
                        </a:spcBef>
                        <a:spcAft>
                          <a:spcPts val="0"/>
                        </a:spcAft>
                      </a:pPr>
                      <a:endParaRPr lang="pl-PL" sz="2400" kern="50" dirty="0" smtClean="0">
                        <a:solidFill>
                          <a:schemeClr val="dk1"/>
                        </a:solidFill>
                        <a:effectLst/>
                        <a:latin typeface="+mj-lt"/>
                        <a:ea typeface="Times New Roman" panose="02020603050405020304" pitchFamily="18" charset="0"/>
                        <a:cs typeface="Arial" panose="020B0604020202020204" pitchFamily="34" charset="0"/>
                      </a:endParaRPr>
                    </a:p>
                    <a:p>
                      <a:pPr algn="ctr">
                        <a:lnSpc>
                          <a:spcPts val="1600"/>
                        </a:lnSpc>
                        <a:spcBef>
                          <a:spcPts val="1000"/>
                        </a:spcBef>
                        <a:spcAft>
                          <a:spcPts val="0"/>
                        </a:spcAft>
                      </a:pPr>
                      <a:r>
                        <a:rPr lang="pl-PL" sz="2400"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Ocena</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p>
                      <a:pPr algn="ctr">
                        <a:lnSpc>
                          <a:spcPts val="1600"/>
                        </a:lnSpc>
                        <a:spcBef>
                          <a:spcPts val="1000"/>
                        </a:spcBef>
                        <a:spcAft>
                          <a:spcPts val="0"/>
                        </a:spcAft>
                      </a:pP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(max </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3 pkt </a:t>
                      </a:r>
                      <a:r>
                        <a:rPr lang="pl-PL" sz="2400" b="1"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100</a:t>
                      </a:r>
                      <a:r>
                        <a:rPr lang="pl-PL" sz="2400" b="1" kern="50" dirty="0" smtClean="0">
                          <a:solidFill>
                            <a:schemeClr val="tx1">
                              <a:lumMod val="95000"/>
                              <a:lumOff val="5000"/>
                            </a:schemeClr>
                          </a:solidFill>
                          <a:effectLst/>
                          <a:latin typeface="+mj-lt"/>
                          <a:ea typeface="Times New Roman" panose="02020603050405020304" pitchFamily="18" charset="0"/>
                          <a:cs typeface="Arial" panose="020B0604020202020204" pitchFamily="34" charset="0"/>
                        </a:rPr>
                        <a:t>%)</a:t>
                      </a:r>
                      <a:r>
                        <a:rPr lang="pl-PL" sz="2400" kern="50" dirty="0">
                          <a:solidFill>
                            <a:schemeClr val="tx1">
                              <a:lumMod val="95000"/>
                              <a:lumOff val="5000"/>
                            </a:schemeClr>
                          </a:solidFill>
                          <a:effectLst/>
                          <a:latin typeface="+mj-lt"/>
                          <a:ea typeface="Times New Roman" panose="02020603050405020304" pitchFamily="18" charset="0"/>
                          <a:cs typeface="Arial" panose="020B0604020202020204" pitchFamily="34" charset="0"/>
                        </a:rPr>
                        <a:t> </a:t>
                      </a:r>
                      <a:endParaRPr lang="pl-PL" sz="2400" dirty="0">
                        <a:solidFill>
                          <a:schemeClr val="tx1">
                            <a:lumMod val="95000"/>
                            <a:lumOff val="5000"/>
                          </a:schemeClr>
                        </a:solidFill>
                        <a:effectLst/>
                        <a:latin typeface="+mj-lt"/>
                        <a:ea typeface="Times New Roman" panose="02020603050405020304" pitchFamily="18" charset="0"/>
                        <a:cs typeface="Times New Roman" panose="02020603050405020304" pitchFamily="18" charset="0"/>
                      </a:endParaRPr>
                    </a:p>
                  </a:txBody>
                  <a:tcPr marL="68580" marR="68580" marT="0" marB="0"/>
                </a:tc>
                <a:tc hMerge="1">
                  <a:txBody>
                    <a:bodyPr/>
                    <a:lstStyle/>
                    <a:p>
                      <a:endParaRPr lang="pl-PL" dirty="0"/>
                    </a:p>
                  </a:txBody>
                  <a:tcPr/>
                </a:tc>
              </a:tr>
            </a:tbl>
          </a:graphicData>
        </a:graphic>
      </p:graphicFrame>
    </p:spTree>
    <p:extLst>
      <p:ext uri="{BB962C8B-B14F-4D97-AF65-F5344CB8AC3E}">
        <p14:creationId xmlns:p14="http://schemas.microsoft.com/office/powerpoint/2010/main" val="6297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200" b="1" dirty="0"/>
              <a:t/>
            </a:r>
            <a:br>
              <a:rPr lang="pl-PL" sz="2200" b="1" dirty="0"/>
            </a:br>
            <a:r>
              <a:rPr lang="pl-PL" sz="2200" b="1" dirty="0" smtClean="0"/>
              <a:t/>
            </a:r>
            <a:br>
              <a:rPr lang="pl-PL" sz="2200" b="1" dirty="0" smtClean="0"/>
            </a:br>
            <a:r>
              <a:rPr lang="pl-PL" sz="2700" b="1" dirty="0" smtClean="0"/>
              <a:t>MINIMUM </a:t>
            </a:r>
            <a:r>
              <a:rPr lang="pl-PL" sz="2700" b="1" dirty="0"/>
              <a:t>PUNKTOWE</a:t>
            </a:r>
            <a:br>
              <a:rPr lang="pl-PL" sz="2700" b="1" dirty="0"/>
            </a:br>
            <a:r>
              <a:rPr lang="pl-PL" sz="2700" b="1" dirty="0"/>
              <a:t>Uzyskanie przez projekt minimum punktowego </a:t>
            </a:r>
            <a:br>
              <a:rPr lang="pl-PL" sz="2700" b="1" dirty="0"/>
            </a:br>
            <a:endParaRPr lang="pl-PL" sz="2700" dirty="0"/>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2450048251"/>
              </p:ext>
            </p:extLst>
          </p:nvPr>
        </p:nvGraphicFramePr>
        <p:xfrm>
          <a:off x="251520" y="2060848"/>
          <a:ext cx="8435280" cy="4065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2254010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aphicFrame>
        <p:nvGraphicFramePr>
          <p:cNvPr id="6" name="Symbol zastępczy zawartości 5"/>
          <p:cNvGraphicFramePr>
            <a:graphicFrameLocks noGrp="1"/>
          </p:cNvGraphicFramePr>
          <p:nvPr>
            <p:ph idx="1"/>
            <p:extLst>
              <p:ext uri="{D42A27DB-BD31-4B8C-83A1-F6EECF244321}">
                <p14:modId xmlns:p14="http://schemas.microsoft.com/office/powerpoint/2010/main" val="1120709583"/>
              </p:ext>
            </p:extLst>
          </p:nvPr>
        </p:nvGraphicFramePr>
        <p:xfrm>
          <a:off x="0" y="980728"/>
          <a:ext cx="9144000" cy="5688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Obraz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9255162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1340768"/>
            <a:ext cx="8229601" cy="4525963"/>
          </a:xfrm>
        </p:spPr>
        <p:txBody>
          <a:bodyPr>
            <a:normAutofit/>
          </a:bodyPr>
          <a:lstStyle/>
          <a:p>
            <a:pPr marL="457200" indent="-457200">
              <a:buFont typeface="+mj-lt"/>
              <a:buAutoNum type="arabicPeriod"/>
            </a:pPr>
            <a:r>
              <a:rPr lang="pl-PL" sz="2400" dirty="0"/>
              <a:t>Wyjaśnienia o charakterze ogólnym publikowane są na stronie </a:t>
            </a:r>
            <a:r>
              <a:rPr lang="pl-PL" sz="2400" dirty="0" smtClean="0"/>
              <a:t>internetowej </a:t>
            </a:r>
            <a:r>
              <a:rPr lang="pl-PL" sz="2400" dirty="0"/>
              <a:t> </a:t>
            </a:r>
            <a:r>
              <a:rPr lang="pl-PL" sz="2400" u="sng" dirty="0">
                <a:hlinkClick r:id="rId3"/>
              </a:rPr>
              <a:t>www.zitaj.jeleniagora.pl</a:t>
            </a:r>
            <a:r>
              <a:rPr lang="pl-PL" sz="2400" dirty="0" smtClean="0"/>
              <a:t>.</a:t>
            </a:r>
          </a:p>
          <a:p>
            <a:pPr marL="457200" indent="-457200">
              <a:buFont typeface="+mj-lt"/>
              <a:buAutoNum type="arabicPeriod"/>
            </a:pPr>
            <a:endParaRPr lang="pl-PL" sz="2400" dirty="0" smtClean="0"/>
          </a:p>
          <a:p>
            <a:pPr marL="457200" indent="-457200">
              <a:buFont typeface="+mj-lt"/>
              <a:buAutoNum type="arabicPeriod"/>
            </a:pPr>
            <a:r>
              <a:rPr lang="pl-PL" sz="2400" dirty="0"/>
              <a:t>Zapytania w zakresie oceny zgodności projektu ze Strategią ZIT AJ można składać do ZIT AJ:</a:t>
            </a:r>
          </a:p>
          <a:p>
            <a:pPr marL="0" indent="0">
              <a:buNone/>
            </a:pPr>
            <a:endParaRPr lang="pl-PL" sz="2400" dirty="0" smtClean="0"/>
          </a:p>
          <a:p>
            <a:r>
              <a:rPr lang="pl-PL" sz="2400" dirty="0" smtClean="0"/>
              <a:t>na </a:t>
            </a:r>
            <a:r>
              <a:rPr lang="pl-PL" sz="2400" dirty="0"/>
              <a:t>adres: </a:t>
            </a:r>
            <a:r>
              <a:rPr lang="pl-PL" sz="2400" dirty="0">
                <a:hlinkClick r:id="rId4"/>
              </a:rPr>
              <a:t>zitaj@jeleniagora.pl</a:t>
            </a:r>
            <a:endParaRPr lang="pl-PL" sz="2400" dirty="0"/>
          </a:p>
          <a:p>
            <a:r>
              <a:rPr lang="pl-PL" sz="2400" dirty="0"/>
              <a:t>telefonicznie: 75 75 46 </a:t>
            </a:r>
            <a:r>
              <a:rPr lang="pl-PL" sz="2400" dirty="0" smtClean="0"/>
              <a:t>255</a:t>
            </a:r>
            <a:r>
              <a:rPr lang="pl-PL" sz="2400" dirty="0"/>
              <a:t>  oraz 75 75 46 </a:t>
            </a:r>
            <a:r>
              <a:rPr lang="pl-PL" sz="2400" dirty="0" smtClean="0"/>
              <a:t>286</a:t>
            </a:r>
          </a:p>
          <a:p>
            <a:endParaRPr lang="pl-PL" sz="2400" dirty="0"/>
          </a:p>
          <a:p>
            <a:pPr marL="0" indent="0" algn="ctr">
              <a:buNone/>
            </a:pPr>
            <a:endParaRPr lang="pl-PL" sz="2200" dirty="0" smtClean="0"/>
          </a:p>
        </p:txBody>
      </p:sp>
      <p:pic>
        <p:nvPicPr>
          <p:cNvPr id="4" name="Obraz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8242761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dirty="0"/>
              <a:t/>
            </a:r>
            <a:br>
              <a:rPr lang="pl-PL" b="1" dirty="0"/>
            </a:br>
            <a:endParaRPr lang="pl-PL" b="1" dirty="0"/>
          </a:p>
        </p:txBody>
      </p:sp>
      <p:sp>
        <p:nvSpPr>
          <p:cNvPr id="3" name="Symbol zastępczy zawartości 2"/>
          <p:cNvSpPr>
            <a:spLocks noGrp="1"/>
          </p:cNvSpPr>
          <p:nvPr>
            <p:ph idx="1"/>
          </p:nvPr>
        </p:nvSpPr>
        <p:spPr>
          <a:xfrm>
            <a:off x="466348" y="2204864"/>
            <a:ext cx="8229601" cy="2160240"/>
          </a:xfrm>
        </p:spPr>
        <p:txBody>
          <a:bodyPr/>
          <a:lstStyle/>
          <a:p>
            <a:pPr marL="0" indent="0" algn="ctr">
              <a:buNone/>
            </a:pPr>
            <a:r>
              <a:rPr lang="pl-PL" dirty="0" smtClean="0"/>
              <a:t> </a:t>
            </a:r>
          </a:p>
          <a:p>
            <a:pPr marL="0" indent="0" algn="ctr">
              <a:buNone/>
            </a:pPr>
            <a:r>
              <a:rPr lang="pl-PL" sz="6600" b="1" dirty="0" smtClean="0"/>
              <a:t>Dziękujemy  za uwagę </a:t>
            </a:r>
            <a:endParaRPr lang="pl-PL" sz="6600"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42485964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fontScale="90000"/>
          </a:bodyPr>
          <a:lstStyle/>
          <a:p>
            <a:r>
              <a:rPr lang="pl-PL" sz="3800" b="1" dirty="0" smtClean="0"/>
              <a:t/>
            </a:r>
            <a:br>
              <a:rPr lang="pl-PL" sz="3800" b="1" dirty="0" smtClean="0"/>
            </a:br>
            <a:r>
              <a:rPr lang="pl-PL" sz="3800" b="1" dirty="0"/>
              <a:t/>
            </a:r>
            <a:br>
              <a:rPr lang="pl-PL" sz="3800" b="1" dirty="0"/>
            </a:br>
            <a:r>
              <a:rPr lang="pl-PL" sz="3800" b="1" dirty="0" smtClean="0"/>
              <a:t/>
            </a:r>
            <a:br>
              <a:rPr lang="pl-PL" sz="3800" b="1" dirty="0" smtClean="0"/>
            </a:br>
            <a:r>
              <a:rPr lang="pl-PL" sz="3800" b="1" dirty="0" smtClean="0"/>
              <a:t>Obszar realizacji ZIT AJ</a:t>
            </a:r>
            <a:br>
              <a:rPr lang="pl-PL" sz="3800" b="1" dirty="0" smtClean="0"/>
            </a:br>
            <a:r>
              <a:rPr lang="pl-PL" sz="2000" dirty="0">
                <a:solidFill>
                  <a:srgbClr val="000000"/>
                </a:solidFill>
                <a:latin typeface="Arial"/>
                <a:ea typeface="DejaVu Sans"/>
              </a:rPr>
              <a:t>Obszarem realizacji ZIT AJ jest obszar jednostek samorządu terytorialnego, </a:t>
            </a:r>
            <a:r>
              <a:rPr lang="pl-PL" sz="2000" dirty="0"/>
              <a:t/>
            </a:r>
            <a:br>
              <a:rPr lang="pl-PL" sz="2000" dirty="0"/>
            </a:br>
            <a:r>
              <a:rPr lang="pl-PL" sz="2000" dirty="0">
                <a:solidFill>
                  <a:srgbClr val="000000"/>
                </a:solidFill>
                <a:latin typeface="Arial"/>
                <a:ea typeface="DejaVu Sans"/>
              </a:rPr>
              <a:t>które przystąpiły do Porozumienia w celu wspólnej realizacji ZIT. </a:t>
            </a:r>
            <a:r>
              <a:rPr lang="pl-PL" sz="2000" dirty="0"/>
              <a:t/>
            </a:r>
            <a:br>
              <a:rPr lang="pl-PL" sz="2000" dirty="0"/>
            </a:br>
            <a:r>
              <a:rPr lang="pl-PL" sz="3600" dirty="0"/>
              <a:t/>
            </a:r>
            <a:br>
              <a:rPr lang="pl-PL" sz="36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1938992"/>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pic>
        <p:nvPicPr>
          <p:cNvPr id="3" name="Obraz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3648" y="2263219"/>
            <a:ext cx="6023384" cy="4332382"/>
          </a:xfrm>
          <a:prstGeom prst="rect">
            <a:avLst/>
          </a:prstGeom>
        </p:spPr>
      </p:pic>
    </p:spTree>
    <p:extLst>
      <p:ext uri="{BB962C8B-B14F-4D97-AF65-F5344CB8AC3E}">
        <p14:creationId xmlns:p14="http://schemas.microsoft.com/office/powerpoint/2010/main" val="31548304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smtClean="0"/>
              <a:t>Członkowie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395536" y="1628800"/>
            <a:ext cx="7416824" cy="1569660"/>
          </a:xfrm>
          <a:prstGeom prst="rect">
            <a:avLst/>
          </a:prstGeom>
          <a:noFill/>
        </p:spPr>
        <p:txBody>
          <a:bodyPr wrap="square" rtlCol="0">
            <a:spAutoFit/>
          </a:bodyPr>
          <a:lstStyle/>
          <a:p>
            <a:pPr algn="ct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graphicFrame>
        <p:nvGraphicFramePr>
          <p:cNvPr id="5" name="Tabela 4"/>
          <p:cNvGraphicFramePr>
            <a:graphicFrameLocks noGrp="1"/>
          </p:cNvGraphicFramePr>
          <p:nvPr>
            <p:extLst>
              <p:ext uri="{D42A27DB-BD31-4B8C-83A1-F6EECF244321}">
                <p14:modId xmlns:p14="http://schemas.microsoft.com/office/powerpoint/2010/main" val="1099311597"/>
              </p:ext>
            </p:extLst>
          </p:nvPr>
        </p:nvGraphicFramePr>
        <p:xfrm>
          <a:off x="251519" y="1836532"/>
          <a:ext cx="8712969" cy="4184756"/>
        </p:xfrm>
        <a:graphic>
          <a:graphicData uri="http://schemas.openxmlformats.org/drawingml/2006/table">
            <a:tbl>
              <a:tblPr firstRow="1" bandRow="1">
                <a:tableStyleId>{5C22544A-7EE6-4342-B048-85BDC9FD1C3A}</a:tableStyleId>
              </a:tblPr>
              <a:tblGrid>
                <a:gridCol w="2085155"/>
                <a:gridCol w="2085155"/>
                <a:gridCol w="2085155"/>
                <a:gridCol w="2457504"/>
              </a:tblGrid>
              <a:tr h="1443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miejsko-wiejska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Gmina wiejska</a:t>
                      </a:r>
                      <a:endParaRPr lang="pl-PL" sz="1800" dirty="0" smtClean="0">
                        <a:solidFill>
                          <a:schemeClr val="bg1"/>
                        </a:solidFill>
                        <a:latin typeface="+mj-lt"/>
                      </a:endParaRPr>
                    </a:p>
                    <a:p>
                      <a:endParaRPr lang="pl-PL" dirty="0">
                        <a:solidFill>
                          <a:schemeClr val="bg1"/>
                        </a:solidFill>
                        <a:latin typeface="+mj-lt"/>
                      </a:endParaRPr>
                    </a:p>
                  </a:txBody>
                  <a:tcPr>
                    <a:solidFill>
                      <a:schemeClr val="tx2">
                        <a:lumMod val="7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pl-PL" sz="1800" strike="noStrike" dirty="0" smtClean="0">
                        <a:solidFill>
                          <a:schemeClr val="bg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chemeClr val="bg1"/>
                          </a:solidFill>
                          <a:latin typeface="+mj-lt"/>
                        </a:rPr>
                        <a:t>Miasto na prawach powiatu</a:t>
                      </a:r>
                      <a:endParaRPr lang="pl-PL" sz="1800" dirty="0" smtClean="0">
                        <a:solidFill>
                          <a:schemeClr val="bg1"/>
                        </a:solidFill>
                        <a:latin typeface="+mj-lt"/>
                      </a:endParaRPr>
                    </a:p>
                  </a:txBody>
                  <a:tcPr>
                    <a:solidFill>
                      <a:schemeClr val="tx2">
                        <a:lumMod val="75000"/>
                      </a:schemeClr>
                    </a:solidFill>
                  </a:tcPr>
                </a:tc>
              </a:tr>
              <a:tr h="2741239">
                <a:tc>
                  <a:txBody>
                    <a:bodyPr/>
                    <a:lstStyle/>
                    <a:p>
                      <a:pPr algn="just"/>
                      <a:r>
                        <a:rPr lang="pl-PL" sz="1800" strike="noStrike" dirty="0" smtClean="0">
                          <a:solidFill>
                            <a:srgbClr val="000000"/>
                          </a:solidFill>
                          <a:latin typeface="+mj-lt"/>
                        </a:rPr>
                        <a:t>Karpacz</a:t>
                      </a:r>
                    </a:p>
                    <a:p>
                      <a:pPr algn="just"/>
                      <a:r>
                        <a:rPr lang="pl-PL" sz="1800" strike="noStrike" dirty="0" smtClean="0">
                          <a:solidFill>
                            <a:srgbClr val="000000"/>
                          </a:solidFill>
                          <a:latin typeface="+mj-lt"/>
                        </a:rPr>
                        <a:t>Kowary</a:t>
                      </a:r>
                      <a:endParaRPr lang="pl-PL" sz="1800" dirty="0" smtClean="0">
                        <a:latin typeface="+mj-lt"/>
                      </a:endParaRPr>
                    </a:p>
                    <a:p>
                      <a:pPr algn="just"/>
                      <a:r>
                        <a:rPr lang="pl-PL" sz="1800" strike="noStrike" dirty="0" smtClean="0">
                          <a:solidFill>
                            <a:srgbClr val="000000"/>
                          </a:solidFill>
                          <a:latin typeface="+mj-lt"/>
                        </a:rPr>
                        <a:t>Piechowice</a:t>
                      </a:r>
                      <a:endParaRPr lang="pl-PL" sz="1800" dirty="0" smtClean="0">
                        <a:latin typeface="+mj-lt"/>
                      </a:endParaRPr>
                    </a:p>
                    <a:p>
                      <a:pPr algn="just"/>
                      <a:r>
                        <a:rPr lang="pl-PL" sz="1800" strike="noStrike" dirty="0" smtClean="0">
                          <a:solidFill>
                            <a:srgbClr val="000000"/>
                          </a:solidFill>
                          <a:latin typeface="+mj-lt"/>
                        </a:rPr>
                        <a:t>Szklarska Poręba</a:t>
                      </a:r>
                      <a:endParaRPr lang="pl-PL" sz="1800" dirty="0" smtClean="0">
                        <a:latin typeface="+mj-lt"/>
                      </a:endParaRPr>
                    </a:p>
                    <a:p>
                      <a:pPr algn="just"/>
                      <a:r>
                        <a:rPr lang="pl-PL" sz="1800" strike="noStrike" dirty="0" smtClean="0">
                          <a:solidFill>
                            <a:srgbClr val="000000"/>
                          </a:solidFill>
                          <a:latin typeface="+mj-lt"/>
                        </a:rPr>
                        <a:t>Wojcieszów</a:t>
                      </a:r>
                      <a:endParaRPr lang="pl-PL" sz="1800" dirty="0" smtClean="0">
                        <a:latin typeface="+mj-lt"/>
                      </a:endParaRPr>
                    </a:p>
                    <a:p>
                      <a:pPr algn="just"/>
                      <a:r>
                        <a:rPr lang="pl-PL" sz="1800" strike="noStrike" dirty="0" smtClean="0">
                          <a:solidFill>
                            <a:srgbClr val="000000"/>
                          </a:solidFill>
                          <a:latin typeface="+mj-lt"/>
                        </a:rPr>
                        <a:t>Złotoryja</a:t>
                      </a:r>
                      <a:endParaRPr lang="pl-PL" sz="1800" dirty="0" smtClean="0">
                        <a:latin typeface="+mj-lt"/>
                      </a:endParaRPr>
                    </a:p>
                    <a:p>
                      <a:pPr algn="just"/>
                      <a:endParaRPr lang="pl-PL" dirty="0">
                        <a:latin typeface="+mj-lt"/>
                      </a:endParaRPr>
                    </a:p>
                  </a:txBody>
                  <a:tcPr/>
                </a:tc>
                <a:tc>
                  <a:txBody>
                    <a:bodyPr/>
                    <a:lstStyle/>
                    <a:p>
                      <a:pPr algn="just"/>
                      <a:r>
                        <a:rPr lang="pl-PL" sz="1800" strike="noStrike" dirty="0" smtClean="0">
                          <a:solidFill>
                            <a:srgbClr val="000000"/>
                          </a:solidFill>
                          <a:latin typeface="+mj-lt"/>
                        </a:rPr>
                        <a:t>Gryfów Śląski</a:t>
                      </a:r>
                      <a:endParaRPr lang="pl-PL" sz="1800" dirty="0" smtClean="0">
                        <a:latin typeface="+mj-lt"/>
                      </a:endParaRPr>
                    </a:p>
                    <a:p>
                      <a:pPr algn="just"/>
                      <a:r>
                        <a:rPr lang="pl-PL" sz="1800" strike="noStrike" dirty="0" smtClean="0">
                          <a:solidFill>
                            <a:srgbClr val="000000"/>
                          </a:solidFill>
                          <a:latin typeface="+mj-lt"/>
                        </a:rPr>
                        <a:t>Lubomierz</a:t>
                      </a:r>
                      <a:endParaRPr lang="pl-PL" sz="1800" dirty="0" smtClean="0">
                        <a:latin typeface="+mj-lt"/>
                      </a:endParaRPr>
                    </a:p>
                    <a:p>
                      <a:pPr algn="just"/>
                      <a:r>
                        <a:rPr lang="pl-PL" sz="1800" strike="noStrike" dirty="0" smtClean="0">
                          <a:solidFill>
                            <a:srgbClr val="000000"/>
                          </a:solidFill>
                          <a:latin typeface="+mj-lt"/>
                        </a:rPr>
                        <a:t>Mirsk</a:t>
                      </a:r>
                      <a:endParaRPr lang="pl-PL" sz="1800" dirty="0" smtClean="0">
                        <a:latin typeface="+mj-lt"/>
                      </a:endParaRPr>
                    </a:p>
                    <a:p>
                      <a:pPr algn="just"/>
                      <a:r>
                        <a:rPr lang="pl-PL" sz="1800" strike="noStrike" dirty="0" smtClean="0">
                          <a:solidFill>
                            <a:srgbClr val="000000"/>
                          </a:solidFill>
                          <a:latin typeface="+mj-lt"/>
                        </a:rPr>
                        <a:t>Wleń</a:t>
                      </a:r>
                      <a:endParaRPr lang="pl-PL" sz="1800" dirty="0" smtClean="0">
                        <a:latin typeface="+mj-lt"/>
                      </a:endParaRPr>
                    </a:p>
                    <a:p>
                      <a:pPr algn="just"/>
                      <a:r>
                        <a:rPr lang="pl-PL" sz="1800" strike="noStrike" dirty="0" smtClean="0">
                          <a:solidFill>
                            <a:srgbClr val="000000"/>
                          </a:solidFill>
                          <a:latin typeface="+mj-lt"/>
                        </a:rPr>
                        <a:t>Świerzawa</a:t>
                      </a:r>
                      <a:endParaRPr lang="pl-PL" sz="1800" dirty="0" smtClean="0">
                        <a:latin typeface="+mj-lt"/>
                      </a:endParaRPr>
                    </a:p>
                  </a:txBody>
                  <a:tcPr/>
                </a:tc>
                <a:tc>
                  <a:txBody>
                    <a:bodyPr/>
                    <a:lstStyle/>
                    <a:p>
                      <a:pPr algn="just"/>
                      <a:r>
                        <a:rPr lang="pl-PL" sz="1800" strike="noStrike" dirty="0" smtClean="0">
                          <a:solidFill>
                            <a:srgbClr val="000000"/>
                          </a:solidFill>
                          <a:latin typeface="+mj-lt"/>
                        </a:rPr>
                        <a:t>Janowice Wielkie</a:t>
                      </a:r>
                      <a:endParaRPr lang="pl-PL" sz="1800" dirty="0" smtClean="0">
                        <a:latin typeface="+mj-lt"/>
                      </a:endParaRPr>
                    </a:p>
                    <a:p>
                      <a:pPr algn="just"/>
                      <a:r>
                        <a:rPr lang="pl-PL" sz="1800" strike="noStrike" dirty="0" smtClean="0">
                          <a:solidFill>
                            <a:srgbClr val="000000"/>
                          </a:solidFill>
                          <a:latin typeface="+mj-lt"/>
                        </a:rPr>
                        <a:t>Jeżów Sudecki</a:t>
                      </a:r>
                      <a:endParaRPr lang="pl-PL" sz="1800" dirty="0" smtClean="0">
                        <a:latin typeface="+mj-lt"/>
                      </a:endParaRPr>
                    </a:p>
                    <a:p>
                      <a:pPr algn="just"/>
                      <a:r>
                        <a:rPr lang="pl-PL" sz="1800" strike="noStrike" dirty="0" smtClean="0">
                          <a:solidFill>
                            <a:srgbClr val="000000"/>
                          </a:solidFill>
                          <a:latin typeface="+mj-lt"/>
                        </a:rPr>
                        <a:t>Mysłakowice</a:t>
                      </a:r>
                      <a:endParaRPr lang="pl-PL" sz="1800" dirty="0" smtClean="0">
                        <a:latin typeface="+mj-lt"/>
                      </a:endParaRPr>
                    </a:p>
                    <a:p>
                      <a:pPr algn="just"/>
                      <a:r>
                        <a:rPr lang="pl-PL" sz="1800" strike="noStrike" dirty="0" smtClean="0">
                          <a:solidFill>
                            <a:srgbClr val="000000"/>
                          </a:solidFill>
                          <a:latin typeface="+mj-lt"/>
                        </a:rPr>
                        <a:t>Podgórzyn</a:t>
                      </a:r>
                      <a:endParaRPr lang="pl-PL" sz="1800" dirty="0" smtClean="0">
                        <a:latin typeface="+mj-lt"/>
                      </a:endParaRPr>
                    </a:p>
                    <a:p>
                      <a:pPr algn="just"/>
                      <a:r>
                        <a:rPr lang="pl-PL" sz="1800" strike="noStrike" dirty="0" smtClean="0">
                          <a:solidFill>
                            <a:srgbClr val="000000"/>
                          </a:solidFill>
                          <a:latin typeface="+mj-lt"/>
                        </a:rPr>
                        <a:t>Stara Kamienica</a:t>
                      </a:r>
                      <a:endParaRPr lang="pl-PL" sz="1800" dirty="0" smtClean="0">
                        <a:latin typeface="+mj-lt"/>
                      </a:endParaRPr>
                    </a:p>
                    <a:p>
                      <a:pPr algn="just"/>
                      <a:r>
                        <a:rPr lang="pl-PL" sz="1800" strike="noStrike" dirty="0" smtClean="0">
                          <a:solidFill>
                            <a:srgbClr val="000000"/>
                          </a:solidFill>
                          <a:latin typeface="+mj-lt"/>
                        </a:rPr>
                        <a:t>Pielgrzymka</a:t>
                      </a:r>
                      <a:endParaRPr lang="pl-PL" sz="1800" dirty="0" smtClean="0">
                        <a:latin typeface="+mj-lt"/>
                      </a:endParaRPr>
                    </a:p>
                    <a:p>
                      <a:pPr algn="just"/>
                      <a:endParaRPr lang="pl-PL" sz="1800" dirty="0" smtClean="0">
                        <a:latin typeface="+mj-lt"/>
                      </a:endParaRPr>
                    </a:p>
                    <a:p>
                      <a:pPr algn="just"/>
                      <a:endParaRPr lang="pl-PL" dirty="0">
                        <a:latin typeface="+mj-lt"/>
                      </a:endParaRPr>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strike="noStrike" dirty="0" smtClean="0">
                          <a:solidFill>
                            <a:srgbClr val="000000"/>
                          </a:solidFill>
                          <a:latin typeface="+mj-lt"/>
                        </a:rPr>
                        <a:t>Jelenia Góra</a:t>
                      </a:r>
                      <a:endParaRPr lang="pl-PL" sz="1800" dirty="0" smtClean="0">
                        <a:latin typeface="+mj-lt"/>
                      </a:endParaRPr>
                    </a:p>
                    <a:p>
                      <a:pPr algn="just"/>
                      <a:endParaRPr lang="pl-PL" dirty="0">
                        <a:latin typeface="+mj-lt"/>
                      </a:endParaRPr>
                    </a:p>
                  </a:txBody>
                  <a:tcPr/>
                </a:tc>
              </a:tr>
            </a:tbl>
          </a:graphicData>
        </a:graphic>
      </p:graphicFrame>
    </p:spTree>
    <p:extLst>
      <p:ext uri="{BB962C8B-B14F-4D97-AF65-F5344CB8AC3E}">
        <p14:creationId xmlns:p14="http://schemas.microsoft.com/office/powerpoint/2010/main" val="2088967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6" name="Tytuł 5"/>
          <p:cNvSpPr>
            <a:spLocks noGrp="1"/>
          </p:cNvSpPr>
          <p:nvPr>
            <p:ph type="title"/>
          </p:nvPr>
        </p:nvSpPr>
        <p:spPr>
          <a:xfrm>
            <a:off x="450363" y="1340768"/>
            <a:ext cx="8229601" cy="1143000"/>
          </a:xfrm>
        </p:spPr>
        <p:txBody>
          <a:bodyPr>
            <a:normAutofit/>
          </a:bodyPr>
          <a:lstStyle/>
          <a:p>
            <a:r>
              <a:rPr lang="pl-PL" sz="3800" b="1" dirty="0"/>
              <a:t>Cel strategiczny ZIT AJ </a:t>
            </a:r>
            <a:endParaRPr lang="pl-PL" sz="3800" dirty="0"/>
          </a:p>
        </p:txBody>
      </p:sp>
      <p:sp>
        <p:nvSpPr>
          <p:cNvPr id="3" name="Symbol zastępczy zawartości 2"/>
          <p:cNvSpPr>
            <a:spLocks noGrp="1"/>
          </p:cNvSpPr>
          <p:nvPr>
            <p:ph idx="1"/>
          </p:nvPr>
        </p:nvSpPr>
        <p:spPr>
          <a:xfrm>
            <a:off x="457199" y="1772816"/>
            <a:ext cx="8229601" cy="4525963"/>
          </a:xfrm>
        </p:spPr>
        <p:txBody>
          <a:bodyPr>
            <a:normAutofit/>
          </a:bodyPr>
          <a:lstStyle/>
          <a:p>
            <a:pPr marL="0" lvl="0" indent="0" algn="just">
              <a:buNone/>
            </a:pPr>
            <a:endParaRPr lang="pl-PL" sz="2400" dirty="0" smtClean="0"/>
          </a:p>
          <a:p>
            <a:pPr marL="0" lvl="0" indent="0" algn="just">
              <a:buNone/>
            </a:pPr>
            <a:endParaRPr lang="pl-PL" sz="2400" dirty="0" smtClean="0"/>
          </a:p>
          <a:p>
            <a:pPr marL="0" lvl="0" indent="0" algn="ctr">
              <a:buNone/>
            </a:pPr>
            <a:r>
              <a:rPr lang="pl-PL" sz="2400" b="1" i="1" dirty="0"/>
              <a:t>„Integracja obszaru AJ w spójny organizm wzmacniający swoją konkurencyjność poprzez rozwój dostępności komunikacyjnej i innowacyjnej przedsiębiorczości oraz potencjału turystycznego, przyrodniczego i kulturowego, dla poprawy jakości życia mieszkańców”</a:t>
            </a:r>
            <a:endParaRPr lang="pl-PL" sz="2400" dirty="0"/>
          </a:p>
          <a:p>
            <a:pPr marL="0" lvl="0" indent="0" algn="just">
              <a:buNone/>
            </a:pPr>
            <a:endParaRPr lang="pl-PL" sz="2400" dirty="0" smtClean="0"/>
          </a:p>
          <a:p>
            <a:pPr marL="0" lvl="0" indent="0" algn="just">
              <a:buNone/>
            </a:pPr>
            <a:endParaRPr lang="pl-PL" sz="2400" dirty="0"/>
          </a:p>
          <a:p>
            <a:pPr marL="0" lvl="0" indent="0" algn="just">
              <a:buNone/>
            </a:pPr>
            <a:endParaRPr lang="pl-PL" sz="2400" dirty="0" smtClean="0"/>
          </a:p>
          <a:p>
            <a:pPr lvl="0"/>
            <a:endParaRPr lang="pl-PL" sz="1600" dirty="0"/>
          </a:p>
          <a:p>
            <a:endParaRPr lang="pl-PL" sz="16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Tree>
    <p:extLst>
      <p:ext uri="{BB962C8B-B14F-4D97-AF65-F5344CB8AC3E}">
        <p14:creationId xmlns:p14="http://schemas.microsoft.com/office/powerpoint/2010/main" val="12703048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539552" y="693532"/>
            <a:ext cx="8229601" cy="1143000"/>
          </a:xfrm>
        </p:spPr>
        <p:txBody>
          <a:bodyPr>
            <a:normAutofit/>
          </a:bodyPr>
          <a:lstStyle/>
          <a:p>
            <a:r>
              <a:rPr lang="pl-PL" sz="3800" b="1" dirty="0"/>
              <a:t>Cele szczegółowe ZIT AJ</a:t>
            </a: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10" name="pole tekstowe 9"/>
          <p:cNvSpPr txBox="1"/>
          <p:nvPr/>
        </p:nvSpPr>
        <p:spPr>
          <a:xfrm>
            <a:off x="179512" y="1635073"/>
            <a:ext cx="7416824" cy="6001643"/>
          </a:xfrm>
          <a:prstGeom prst="rect">
            <a:avLst/>
          </a:prstGeom>
          <a:noFill/>
        </p:spPr>
        <p:txBody>
          <a:bodyPr wrap="square" rtlCol="0">
            <a:spAutoFit/>
          </a:bodyPr>
          <a:lstStyle/>
          <a:p>
            <a:endParaRPr lang="pl-PL" sz="2400" b="1" dirty="0"/>
          </a:p>
          <a:p>
            <a:pPr marL="400050" indent="-400050">
              <a:buFont typeface="+mj-lt"/>
              <a:buAutoNum type="romanUcPeriod"/>
            </a:pPr>
            <a:r>
              <a:rPr lang="pl-PL" sz="2400" b="1" dirty="0" smtClean="0"/>
              <a:t>Stworzenie dogodnych warunków dla inwestycji generujących nowe miejsca pracy w AJ</a:t>
            </a:r>
          </a:p>
          <a:p>
            <a:pPr marL="400050" indent="-400050">
              <a:buFont typeface="+mj-lt"/>
              <a:buAutoNum type="romanUcPeriod"/>
            </a:pPr>
            <a:endParaRPr lang="pl-PL" sz="2400" b="1" dirty="0" smtClean="0"/>
          </a:p>
          <a:p>
            <a:pPr marL="400050" indent="-400050">
              <a:buFont typeface="+mj-lt"/>
              <a:buAutoNum type="romanUcPeriod"/>
            </a:pPr>
            <a:r>
              <a:rPr lang="pl-PL" sz="2400" b="1" dirty="0" smtClean="0"/>
              <a:t>Dogodna </a:t>
            </a:r>
            <a:r>
              <a:rPr lang="pl-PL" sz="2400" b="1" dirty="0"/>
              <a:t>dostępność komunikacyjna i infrastrukturalna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Atrakcyjna dla mieszkańców i przedsiębiorstw przestrzeń </a:t>
            </a:r>
            <a:r>
              <a:rPr lang="pl-PL" sz="2400" b="1" dirty="0" smtClean="0"/>
              <a:t>AJ</a:t>
            </a:r>
          </a:p>
          <a:p>
            <a:pPr marL="400050" indent="-400050">
              <a:buFont typeface="+mj-lt"/>
              <a:buAutoNum type="romanUcPeriod"/>
            </a:pPr>
            <a:endParaRPr lang="pl-PL" sz="2400" b="1" dirty="0" smtClean="0"/>
          </a:p>
          <a:p>
            <a:pPr marL="400050" indent="-400050">
              <a:buFont typeface="+mj-lt"/>
              <a:buAutoNum type="romanUcPeriod"/>
            </a:pPr>
            <a:r>
              <a:rPr lang="pl-PL" sz="2400" b="1" dirty="0"/>
              <a:t>Aktywni zawodowo i społecznie mieszkańcy AJ</a:t>
            </a: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a:p>
            <a:pPr marL="400050" indent="-400050" algn="ctr">
              <a:buFont typeface="+mj-lt"/>
              <a:buAutoNum type="romanUcPeriod"/>
            </a:pPr>
            <a:endParaRPr lang="pl-PL" sz="2400" b="1" dirty="0" smtClean="0"/>
          </a:p>
          <a:p>
            <a:pPr marL="400050" indent="-400050" algn="ctr">
              <a:buFont typeface="+mj-lt"/>
              <a:buAutoNum type="romanUcPeriod"/>
            </a:pPr>
            <a:endParaRPr lang="pl-PL" sz="2400" dirty="0"/>
          </a:p>
        </p:txBody>
      </p:sp>
    </p:spTree>
    <p:extLst>
      <p:ext uri="{BB962C8B-B14F-4D97-AF65-F5344CB8AC3E}">
        <p14:creationId xmlns:p14="http://schemas.microsoft.com/office/powerpoint/2010/main" val="35710412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7504" y="1772816"/>
            <a:ext cx="9036496" cy="4968552"/>
          </a:xfrm>
        </p:spPr>
        <p:txBody>
          <a:bodyPr>
            <a:normAutofit fontScale="90000"/>
          </a:bodyPr>
          <a:lstStyle/>
          <a:p>
            <a:r>
              <a:rPr lang="pl-PL" sz="5400" b="1" dirty="0" smtClean="0"/>
              <a:t/>
            </a:r>
            <a:br>
              <a:rPr lang="pl-PL" sz="5400" b="1" dirty="0" smtClean="0"/>
            </a:br>
            <a:r>
              <a:rPr lang="pl-PL" sz="5400" b="1" dirty="0" smtClean="0"/>
              <a:t>     </a:t>
            </a:r>
            <a:r>
              <a:rPr lang="pl-PL" b="1" dirty="0" smtClean="0"/>
              <a:t>Kryteria </a:t>
            </a:r>
            <a:r>
              <a:rPr lang="pl-PL" b="1" dirty="0"/>
              <a:t>oceny zgodności </a:t>
            </a:r>
            <a:r>
              <a:rPr lang="pl-PL" b="1" dirty="0" smtClean="0"/>
              <a:t>projektów</a:t>
            </a:r>
            <a:br>
              <a:rPr lang="pl-PL" b="1" dirty="0" smtClean="0"/>
            </a:br>
            <a:r>
              <a:rPr lang="pl-PL" b="1" dirty="0" smtClean="0"/>
              <a:t>                                     ze  Strategią </a:t>
            </a:r>
            <a:r>
              <a:rPr lang="pl-PL" b="1" dirty="0"/>
              <a:t>ZIT </a:t>
            </a:r>
            <a:r>
              <a:rPr lang="pl-PL" b="1" dirty="0" smtClean="0"/>
              <a:t>AJ</a:t>
            </a:r>
            <a:r>
              <a:rPr lang="pl-PL" b="1" dirty="0"/>
              <a:t/>
            </a:r>
            <a:br>
              <a:rPr lang="pl-PL" b="1" dirty="0"/>
            </a:br>
            <a:r>
              <a:rPr lang="pl-PL" sz="2700" dirty="0" smtClean="0"/>
              <a:t>Poddziałanie   6.1.3 </a:t>
            </a:r>
            <a:r>
              <a:rPr lang="pl-PL" sz="2700" dirty="0"/>
              <a:t>Inwestycje w infrastrukturę społeczną – ZIT AJ </a:t>
            </a:r>
            <a:r>
              <a:rPr lang="pl-PL" sz="2700" dirty="0" smtClean="0"/>
              <a:t/>
            </a:r>
            <a:br>
              <a:rPr lang="pl-PL" sz="2700" dirty="0" smtClean="0"/>
            </a:br>
            <a:r>
              <a:rPr lang="pl-PL" sz="2700" b="1" dirty="0" smtClean="0"/>
              <a:t>Nr naboru </a:t>
            </a:r>
            <a:r>
              <a:rPr lang="pl-PL" sz="2700" b="1" dirty="0"/>
              <a:t>RPDS.06.01.03-IZ.00-02-168/16</a:t>
            </a:r>
            <a:r>
              <a:rPr lang="pl-PL" sz="2700" dirty="0"/>
              <a:t/>
            </a:r>
            <a:br>
              <a:rPr lang="pl-PL" sz="2700" dirty="0"/>
            </a:br>
            <a:r>
              <a:rPr lang="pl-PL" sz="3100" dirty="0"/>
              <a:t/>
            </a:r>
            <a:br>
              <a:rPr lang="pl-PL" sz="3100" dirty="0"/>
            </a:br>
            <a:r>
              <a:rPr lang="pl-PL" sz="1400" b="1" dirty="0" smtClean="0"/>
              <a:t>A      </a:t>
            </a:r>
            <a:r>
              <a:rPr lang="pl-PL" sz="1600" b="1" dirty="0" smtClean="0"/>
              <a:t>Budowa</a:t>
            </a:r>
            <a:r>
              <a:rPr lang="pl-PL" sz="1600" b="1" dirty="0"/>
              <a:t>, remont, przebudowa, </a:t>
            </a:r>
            <a:r>
              <a:rPr lang="pl-PL" sz="1600" b="1" dirty="0" smtClean="0"/>
              <a:t>rozbudowa, </a:t>
            </a:r>
            <a:r>
              <a:rPr lang="pl-PL" sz="1600" b="1" dirty="0"/>
              <a:t>nadbudowa, wyposażenie infrastruktury społecznej </a:t>
            </a:r>
            <a:r>
              <a:rPr lang="pl-PL" sz="1600" b="1" dirty="0" smtClean="0"/>
              <a:t/>
            </a:r>
            <a:br>
              <a:rPr lang="pl-PL" sz="1600" b="1" dirty="0" smtClean="0"/>
            </a:br>
            <a:r>
              <a:rPr lang="pl-PL" sz="1600" b="1" dirty="0" smtClean="0"/>
              <a:t>powiązanej </a:t>
            </a:r>
            <a:r>
              <a:rPr lang="pl-PL" sz="1600" b="1" dirty="0"/>
              <a:t>z procesem integracji społecznej, aktywizacji społeczno-zawodowej i </a:t>
            </a:r>
            <a:r>
              <a:rPr lang="pl-PL" sz="1600" b="1" dirty="0" err="1"/>
              <a:t>deinstytucjonalizacji</a:t>
            </a:r>
            <a:r>
              <a:rPr lang="pl-PL" sz="1600" b="1" dirty="0"/>
              <a:t> </a:t>
            </a:r>
            <a:r>
              <a:rPr lang="pl-PL" sz="1600" b="1" dirty="0" smtClean="0"/>
              <a:t>usług</a:t>
            </a:r>
            <a:br>
              <a:rPr lang="pl-PL" sz="1600" b="1" dirty="0" smtClean="0"/>
            </a:br>
            <a:r>
              <a:rPr lang="pl-PL" sz="1600" b="1" dirty="0" smtClean="0"/>
              <a:t/>
            </a:r>
            <a:br>
              <a:rPr lang="pl-PL" sz="1600" b="1" dirty="0" smtClean="0"/>
            </a:br>
            <a:r>
              <a:rPr lang="pl-PL" sz="1600" b="1" dirty="0" smtClean="0"/>
              <a:t>  	</a:t>
            </a:r>
            <a:r>
              <a:rPr lang="pl-PL" sz="1400" b="1" dirty="0" smtClean="0"/>
              <a:t>B        </a:t>
            </a:r>
            <a:r>
              <a:rPr lang="pl-PL" sz="1600" b="1" dirty="0"/>
              <a:t>Zmiana sposobu użytkowania, budowa, remont, przebudowa, </a:t>
            </a:r>
            <a:r>
              <a:rPr lang="pl-PL" sz="1600" b="1" dirty="0" smtClean="0"/>
              <a:t>rozbudowa, </a:t>
            </a:r>
            <a:r>
              <a:rPr lang="pl-PL" sz="1600" b="1" dirty="0"/>
              <a:t>wyposażenie budynków infrastruktury: domów pomocy społecznej, placówek zapewniających całodobową opiekę osobom niepełnosprawnym, przewlekle chorym lub osobom w podeszłym wieku</a:t>
            </a:r>
            <a:r>
              <a:rPr lang="pl-PL" sz="1600" b="1" dirty="0" smtClean="0"/>
              <a:t/>
            </a:r>
            <a:br>
              <a:rPr lang="pl-PL" sz="1600" b="1" dirty="0" smtClean="0"/>
            </a:br>
            <a:r>
              <a:rPr lang="pl-PL" sz="1600" dirty="0" smtClean="0"/>
              <a:t/>
            </a:r>
            <a:br>
              <a:rPr lang="pl-PL" sz="1600" dirty="0" smtClean="0"/>
            </a:br>
            <a:r>
              <a:rPr lang="pl-PL" sz="3100" b="1" dirty="0" smtClean="0">
                <a:solidFill>
                  <a:srgbClr val="FF0000"/>
                </a:solidFill>
              </a:rPr>
              <a:t>Alokacja </a:t>
            </a:r>
            <a:r>
              <a:rPr lang="pl-PL" sz="3100" b="1" dirty="0">
                <a:solidFill>
                  <a:srgbClr val="FF0000"/>
                </a:solidFill>
              </a:rPr>
              <a:t>4 644 394 </a:t>
            </a:r>
            <a:r>
              <a:rPr lang="pl-PL" sz="3100" b="1" dirty="0" smtClean="0">
                <a:solidFill>
                  <a:srgbClr val="FF0000"/>
                </a:solidFill>
              </a:rPr>
              <a:t>zł</a:t>
            </a:r>
            <a:r>
              <a:rPr lang="pl-PL" sz="3100" dirty="0"/>
              <a:t/>
            </a:r>
            <a:br>
              <a:rPr lang="pl-PL" sz="3100" dirty="0"/>
            </a:br>
            <a:r>
              <a:rPr lang="pl-PL" sz="3100" u="sng" dirty="0" smtClean="0"/>
              <a:t>Liczba możliwych do zdobycia punktów</a:t>
            </a:r>
            <a:r>
              <a:rPr lang="pl-PL" sz="3100" u="sng" dirty="0"/>
              <a:t> </a:t>
            </a:r>
            <a:r>
              <a:rPr lang="pl-PL" sz="3100" u="sng" dirty="0" smtClean="0"/>
              <a:t>stanowi </a:t>
            </a:r>
            <a:r>
              <a:rPr lang="pl-PL" sz="3100" b="1" u="sng" dirty="0" smtClean="0">
                <a:solidFill>
                  <a:srgbClr val="FF0000"/>
                </a:solidFill>
              </a:rPr>
              <a:t>50 %</a:t>
            </a:r>
            <a:r>
              <a:rPr lang="pl-PL" sz="3100" u="sng" dirty="0" smtClean="0">
                <a:solidFill>
                  <a:srgbClr val="FF0000"/>
                </a:solidFill>
              </a:rPr>
              <a:t>    </a:t>
            </a:r>
            <a:r>
              <a:rPr lang="pl-PL" sz="3100" u="sng" dirty="0" smtClean="0"/>
              <a:t>wszystkich możliwych  do zdobycia punktów</a:t>
            </a:r>
            <a:r>
              <a:rPr lang="pl-PL" sz="3100" dirty="0" smtClean="0"/>
              <a:t/>
            </a:r>
            <a:br>
              <a:rPr lang="pl-PL" sz="3100" dirty="0" smtClean="0"/>
            </a:br>
            <a:r>
              <a:rPr lang="pl-PL" b="1" dirty="0"/>
              <a:t/>
            </a:r>
            <a:br>
              <a:rPr lang="pl-PL" b="1" dirty="0"/>
            </a:br>
            <a:r>
              <a:rPr lang="pl-PL" b="1" dirty="0"/>
              <a:t/>
            </a:r>
            <a:br>
              <a:rPr lang="pl-PL" b="1" dirty="0"/>
            </a:br>
            <a:endParaRPr lang="pl-PL" b="1" dirty="0"/>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1" y="260650"/>
            <a:ext cx="4680520" cy="469169"/>
          </a:xfrm>
          <a:prstGeom prst="rect">
            <a:avLst/>
          </a:prstGeom>
        </p:spPr>
      </p:pic>
    </p:spTree>
    <p:extLst>
      <p:ext uri="{BB962C8B-B14F-4D97-AF65-F5344CB8AC3E}">
        <p14:creationId xmlns:p14="http://schemas.microsoft.com/office/powerpoint/2010/main" val="22471950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251520" y="1196752"/>
            <a:ext cx="8712968" cy="5400600"/>
          </a:xfrm>
        </p:spPr>
        <p:txBody>
          <a:bodyPr>
            <a:normAutofit/>
          </a:bodyPr>
          <a:lstStyle/>
          <a:p>
            <a:pPr lvl="0"/>
            <a:r>
              <a:rPr lang="pl-PL" sz="4000" dirty="0"/>
              <a:t/>
            </a:r>
            <a:br>
              <a:rPr lang="pl-PL" sz="4000" dirty="0"/>
            </a:br>
            <a:endParaRPr lang="pl-PL" sz="3800" dirty="0"/>
          </a:p>
        </p:txBody>
      </p:sp>
      <p:pic>
        <p:nvPicPr>
          <p:cNvPr id="4" name="Obraz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graphicFrame>
        <p:nvGraphicFramePr>
          <p:cNvPr id="3" name="Tabela 2"/>
          <p:cNvGraphicFramePr>
            <a:graphicFrameLocks noGrp="1"/>
          </p:cNvGraphicFramePr>
          <p:nvPr>
            <p:extLst>
              <p:ext uri="{D42A27DB-BD31-4B8C-83A1-F6EECF244321}">
                <p14:modId xmlns:p14="http://schemas.microsoft.com/office/powerpoint/2010/main" val="2913719553"/>
              </p:ext>
            </p:extLst>
          </p:nvPr>
        </p:nvGraphicFramePr>
        <p:xfrm>
          <a:off x="35495" y="910368"/>
          <a:ext cx="9108505" cy="5644985"/>
        </p:xfrm>
        <a:graphic>
          <a:graphicData uri="http://schemas.openxmlformats.org/drawingml/2006/table">
            <a:tbl>
              <a:tblPr firstRow="1" bandRow="1">
                <a:tableStyleId>{BDBED569-4797-4DF1-A0F4-6AAB3CD982D8}</a:tableStyleId>
              </a:tblPr>
              <a:tblGrid>
                <a:gridCol w="950156"/>
                <a:gridCol w="4599698"/>
                <a:gridCol w="1993461"/>
                <a:gridCol w="1565190"/>
              </a:tblGrid>
              <a:tr h="1313865">
                <a:tc>
                  <a:txBody>
                    <a:bodyPr/>
                    <a:lstStyle/>
                    <a:p>
                      <a:pPr algn="ctr"/>
                      <a:r>
                        <a:rPr lang="pl-PL" sz="1800" dirty="0" err="1" smtClean="0">
                          <a:solidFill>
                            <a:schemeClr val="bg1"/>
                          </a:solidFill>
                        </a:rPr>
                        <a:t>L.p</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Nazwa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Opis znaczenia kryterium</a:t>
                      </a:r>
                      <a:endParaRPr lang="pl-PL" sz="1800" dirty="0">
                        <a:solidFill>
                          <a:schemeClr val="bg1"/>
                        </a:solidFill>
                      </a:endParaRPr>
                    </a:p>
                  </a:txBody>
                  <a:tcPr>
                    <a:solidFill>
                      <a:schemeClr val="accent1">
                        <a:lumMod val="75000"/>
                      </a:schemeClr>
                    </a:solidFill>
                  </a:tcPr>
                </a:tc>
                <a:tc>
                  <a:txBody>
                    <a:bodyPr/>
                    <a:lstStyle/>
                    <a:p>
                      <a:pPr algn="ctr"/>
                      <a:r>
                        <a:rPr lang="pl-PL" sz="1800" dirty="0" smtClean="0">
                          <a:solidFill>
                            <a:schemeClr val="bg1"/>
                          </a:solidFill>
                        </a:rPr>
                        <a:t>Waga kryterium</a:t>
                      </a:r>
                    </a:p>
                    <a:p>
                      <a:pPr algn="ctr"/>
                      <a:r>
                        <a:rPr lang="pl-PL" sz="1800" smtClean="0">
                          <a:solidFill>
                            <a:schemeClr val="bg1"/>
                          </a:solidFill>
                        </a:rPr>
                        <a:t> </a:t>
                      </a:r>
                      <a:r>
                        <a:rPr lang="pl-PL" sz="1800" dirty="0" smtClean="0">
                          <a:solidFill>
                            <a:schemeClr val="bg1"/>
                          </a:solidFill>
                        </a:rPr>
                        <a:t>%</a:t>
                      </a:r>
                      <a:endParaRPr lang="pl-PL" sz="1800" dirty="0">
                        <a:solidFill>
                          <a:schemeClr val="bg1"/>
                        </a:solidFill>
                      </a:endParaRPr>
                    </a:p>
                  </a:txBody>
                  <a:tcPr>
                    <a:solidFill>
                      <a:schemeClr val="accent1">
                        <a:lumMod val="75000"/>
                      </a:schemeClr>
                    </a:solidFill>
                  </a:tcPr>
                </a:tc>
              </a:tr>
              <a:tr h="1290609">
                <a:tc>
                  <a:txBody>
                    <a:bodyPr/>
                    <a:lstStyle/>
                    <a:p>
                      <a:r>
                        <a:rPr lang="pl-PL" sz="1800" dirty="0" smtClean="0"/>
                        <a:t>1</a:t>
                      </a:r>
                      <a:endParaRPr lang="pl-PL" sz="1800" dirty="0"/>
                    </a:p>
                  </a:txBody>
                  <a:tcPr/>
                </a:tc>
                <a:tc>
                  <a:txBody>
                    <a:bodyPr/>
                    <a:lstStyle/>
                    <a:p>
                      <a:r>
                        <a:rPr lang="pl-PL" sz="1800" dirty="0" smtClean="0"/>
                        <a:t>Wpływ projektu na realizację Strategii ZIT AJ</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15</a:t>
                      </a:r>
                      <a:endParaRPr lang="pl-PL" sz="1800" dirty="0"/>
                    </a:p>
                  </a:txBody>
                  <a:tcPr/>
                </a:tc>
                <a:tc>
                  <a:txBody>
                    <a:bodyPr/>
                    <a:lstStyle/>
                    <a:p>
                      <a:pPr algn="ctr"/>
                      <a:r>
                        <a:rPr lang="pl-PL" sz="1800" dirty="0" smtClean="0"/>
                        <a:t>50 %</a:t>
                      </a:r>
                      <a:endParaRPr lang="pl-PL" sz="1800" dirty="0"/>
                    </a:p>
                  </a:txBody>
                  <a:tcPr/>
                </a:tc>
              </a:tr>
              <a:tr h="1642350">
                <a:tc>
                  <a:txBody>
                    <a:bodyPr/>
                    <a:lstStyle/>
                    <a:p>
                      <a:r>
                        <a:rPr lang="pl-PL" sz="1800" dirty="0" smtClean="0"/>
                        <a:t>2</a:t>
                      </a:r>
                      <a:endParaRPr lang="pl-PL" sz="1800" dirty="0"/>
                    </a:p>
                  </a:txBody>
                  <a:tcPr/>
                </a:tc>
                <a:tc>
                  <a:txBody>
                    <a:bodyPr/>
                    <a:lstStyle/>
                    <a:p>
                      <a:r>
                        <a:rPr lang="pl-PL" sz="1800" dirty="0" smtClean="0"/>
                        <a:t>Wpływ projektu na realizację</a:t>
                      </a:r>
                      <a:r>
                        <a:rPr lang="pl-PL" sz="1800" baseline="0" dirty="0" smtClean="0"/>
                        <a:t> wartości docelowej wskaźników monitoringu realizacji celów Strategii ZIT wynikających z Porozumienia</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12</a:t>
                      </a:r>
                      <a:endParaRPr lang="pl-PL" sz="1800" dirty="0" smtClean="0"/>
                    </a:p>
                    <a:p>
                      <a:endParaRPr lang="pl-PL" sz="1800" dirty="0"/>
                    </a:p>
                  </a:txBody>
                  <a:tcPr/>
                </a:tc>
                <a:tc>
                  <a:txBody>
                    <a:bodyPr/>
                    <a:lstStyle/>
                    <a:p>
                      <a:pPr algn="ctr"/>
                      <a:r>
                        <a:rPr lang="pl-PL" sz="1800" dirty="0" smtClean="0"/>
                        <a:t>40 %</a:t>
                      </a:r>
                      <a:endParaRPr lang="pl-PL" sz="1800" dirty="0"/>
                    </a:p>
                  </a:txBody>
                  <a:tcPr/>
                </a:tc>
              </a:tr>
              <a:tr h="1398161">
                <a:tc>
                  <a:txBody>
                    <a:bodyPr/>
                    <a:lstStyle/>
                    <a:p>
                      <a:r>
                        <a:rPr lang="pl-PL" sz="1800" dirty="0" smtClean="0"/>
                        <a:t>3</a:t>
                      </a:r>
                      <a:endParaRPr lang="pl-PL" sz="1800" dirty="0"/>
                    </a:p>
                  </a:txBody>
                  <a:tcPr/>
                </a:tc>
                <a:tc>
                  <a:txBody>
                    <a:bodyPr/>
                    <a:lstStyle/>
                    <a:p>
                      <a:r>
                        <a:rPr lang="pl-PL" sz="1800" dirty="0" smtClean="0"/>
                        <a:t>Komplementarny charakter projektu</a:t>
                      </a:r>
                      <a:endParaRPr lang="pl-PL" sz="1800" dirty="0"/>
                    </a:p>
                  </a:txBody>
                  <a:tcPr/>
                </a:tc>
                <a:tc>
                  <a:txBody>
                    <a:bodyPr/>
                    <a:lstStyle/>
                    <a:p>
                      <a:pPr algn="ctr"/>
                      <a:r>
                        <a:rPr lang="pl-PL" sz="1800" dirty="0" smtClean="0"/>
                        <a:t>Skala</a:t>
                      </a:r>
                      <a:r>
                        <a:rPr lang="pl-PL" sz="1800" baseline="0" dirty="0" smtClean="0"/>
                        <a:t> punktowa </a:t>
                      </a:r>
                    </a:p>
                    <a:p>
                      <a:pPr algn="ctr"/>
                      <a:r>
                        <a:rPr lang="pl-PL" sz="1800" baseline="0" dirty="0" smtClean="0"/>
                        <a:t> od 0 do 3</a:t>
                      </a:r>
                      <a:endParaRPr lang="pl-PL" sz="1800" dirty="0" smtClean="0"/>
                    </a:p>
                    <a:p>
                      <a:endParaRPr lang="pl-PL" sz="1800" dirty="0"/>
                    </a:p>
                  </a:txBody>
                  <a:tcPr/>
                </a:tc>
                <a:tc>
                  <a:txBody>
                    <a:bodyPr/>
                    <a:lstStyle/>
                    <a:p>
                      <a:pPr algn="ctr"/>
                      <a:r>
                        <a:rPr lang="pl-PL" sz="1800" dirty="0" smtClean="0"/>
                        <a:t>10%</a:t>
                      </a:r>
                      <a:endParaRPr lang="pl-PL" sz="1800" dirty="0"/>
                    </a:p>
                  </a:txBody>
                  <a:tcPr/>
                </a:tc>
              </a:tr>
            </a:tbl>
          </a:graphicData>
        </a:graphic>
      </p:graphicFrame>
    </p:spTree>
    <p:extLst>
      <p:ext uri="{BB962C8B-B14F-4D97-AF65-F5344CB8AC3E}">
        <p14:creationId xmlns:p14="http://schemas.microsoft.com/office/powerpoint/2010/main" val="3322807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323528" y="1124744"/>
            <a:ext cx="8363273" cy="1224136"/>
          </a:xfrm>
        </p:spPr>
        <p:txBody>
          <a:bodyPr>
            <a:noAutofit/>
          </a:bodyPr>
          <a:lstStyle/>
          <a:p>
            <a:r>
              <a:rPr lang="pl-PL" sz="2800" b="1" dirty="0"/>
              <a:t>KRYTERIUM NR 1</a:t>
            </a:r>
            <a:r>
              <a:rPr lang="pl-PL" sz="2800" dirty="0"/>
              <a:t/>
            </a:r>
            <a:br>
              <a:rPr lang="pl-PL" sz="2800" dirty="0"/>
            </a:br>
            <a:r>
              <a:rPr lang="pl-PL" sz="2800" b="1" dirty="0"/>
              <a:t>Wpływ projektu na realizację </a:t>
            </a:r>
            <a:r>
              <a:rPr lang="pl-PL" sz="2800" b="1" dirty="0" smtClean="0"/>
              <a:t>Strategii </a:t>
            </a:r>
            <a:r>
              <a:rPr lang="pl-PL" sz="2800" b="1" dirty="0"/>
              <a:t>ZIT </a:t>
            </a:r>
            <a:r>
              <a:rPr lang="pl-PL" sz="2800" dirty="0"/>
              <a:t/>
            </a:r>
            <a:br>
              <a:rPr lang="pl-PL" sz="2800" dirty="0"/>
            </a:br>
            <a:endParaRPr lang="pl-PL" sz="2800" dirty="0"/>
          </a:p>
        </p:txBody>
      </p:sp>
      <p:graphicFrame>
        <p:nvGraphicFramePr>
          <p:cNvPr id="5" name="Symbol zastępczy zawartości 4"/>
          <p:cNvGraphicFramePr>
            <a:graphicFrameLocks noGrp="1"/>
          </p:cNvGraphicFramePr>
          <p:nvPr>
            <p:ph idx="1"/>
            <p:extLst>
              <p:ext uri="{D42A27DB-BD31-4B8C-83A1-F6EECF244321}">
                <p14:modId xmlns:p14="http://schemas.microsoft.com/office/powerpoint/2010/main" val="3371925810"/>
              </p:ext>
            </p:extLst>
          </p:nvPr>
        </p:nvGraphicFramePr>
        <p:xfrm>
          <a:off x="0" y="2276872"/>
          <a:ext cx="9144000"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14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07904" y="39688"/>
            <a:ext cx="4978897"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67613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p:txBody>
          <a:bodyPr>
            <a:normAutofit/>
          </a:bodyPr>
          <a:lstStyle/>
          <a:p>
            <a:pPr lvl="1" algn="ctr">
              <a:buNone/>
            </a:pPr>
            <a:endParaRPr lang="pl-PL" sz="2200" dirty="0" smtClean="0"/>
          </a:p>
          <a:p>
            <a:pPr lvl="0" algn="ctr">
              <a:buNone/>
            </a:pPr>
            <a:endParaRPr lang="pl-PL" sz="2200" dirty="0"/>
          </a:p>
        </p:txBody>
      </p:sp>
      <p:pic>
        <p:nvPicPr>
          <p:cNvPr id="4" name="Obraz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260650"/>
            <a:ext cx="4355976" cy="436637"/>
          </a:xfrm>
          <a:prstGeom prst="rect">
            <a:avLst/>
          </a:prstGeom>
        </p:spPr>
      </p:pic>
      <p:sp>
        <p:nvSpPr>
          <p:cNvPr id="2" name="pole tekstowe 1"/>
          <p:cNvSpPr txBox="1"/>
          <p:nvPr/>
        </p:nvSpPr>
        <p:spPr>
          <a:xfrm>
            <a:off x="535174" y="1052736"/>
            <a:ext cx="7560840" cy="769441"/>
          </a:xfrm>
          <a:prstGeom prst="rect">
            <a:avLst/>
          </a:prstGeom>
          <a:noFill/>
        </p:spPr>
        <p:txBody>
          <a:bodyPr wrap="square" rtlCol="0">
            <a:spAutoFit/>
          </a:bodyPr>
          <a:lstStyle/>
          <a:p>
            <a:pPr algn="ctr"/>
            <a:endParaRPr lang="pl-PL" sz="2200" dirty="0" smtClean="0">
              <a:solidFill>
                <a:prstClr val="black"/>
              </a:solidFill>
            </a:endParaRPr>
          </a:p>
          <a:p>
            <a:pPr algn="ctr"/>
            <a:endParaRPr lang="pl-PL" sz="2200" dirty="0">
              <a:solidFill>
                <a:prstClr val="black"/>
              </a:solidFill>
            </a:endParaRPr>
          </a:p>
        </p:txBody>
      </p:sp>
      <p:graphicFrame>
        <p:nvGraphicFramePr>
          <p:cNvPr id="6" name="Tabela 5"/>
          <p:cNvGraphicFramePr>
            <a:graphicFrameLocks noGrp="1"/>
          </p:cNvGraphicFramePr>
          <p:nvPr>
            <p:extLst>
              <p:ext uri="{D42A27DB-BD31-4B8C-83A1-F6EECF244321}">
                <p14:modId xmlns:p14="http://schemas.microsoft.com/office/powerpoint/2010/main" val="220337670"/>
              </p:ext>
            </p:extLst>
          </p:nvPr>
        </p:nvGraphicFramePr>
        <p:xfrm>
          <a:off x="0" y="908720"/>
          <a:ext cx="4860032" cy="1008112"/>
        </p:xfrm>
        <a:graphic>
          <a:graphicData uri="http://schemas.openxmlformats.org/drawingml/2006/table">
            <a:tbl>
              <a:tblPr firstRow="1" firstCol="1" bandRow="1">
                <a:tableStyleId>{5C22544A-7EE6-4342-B048-85BDC9FD1C3A}</a:tableStyleId>
              </a:tblPr>
              <a:tblGrid>
                <a:gridCol w="1547664"/>
                <a:gridCol w="3312368"/>
              </a:tblGrid>
              <a:tr h="1008112">
                <a:tc>
                  <a:txBody>
                    <a:bodyPr/>
                    <a:lstStyle/>
                    <a:p>
                      <a:pPr algn="ctr">
                        <a:lnSpc>
                          <a:spcPct val="150000"/>
                        </a:lnSpc>
                        <a:spcBef>
                          <a:spcPts val="1000"/>
                        </a:spcBef>
                        <a:spcAft>
                          <a:spcPts val="0"/>
                        </a:spcAft>
                      </a:pPr>
                      <a:r>
                        <a:rPr lang="pl-PL" sz="1100" b="1" kern="1200" dirty="0" smtClean="0">
                          <a:solidFill>
                            <a:schemeClr val="lt1"/>
                          </a:solidFill>
                          <a:effectLst/>
                          <a:latin typeface="+mn-lt"/>
                          <a:ea typeface="+mn-ea"/>
                          <a:cs typeface="+mn-cs"/>
                        </a:rPr>
                        <a:t>Wyszczególnienie</a:t>
                      </a:r>
                      <a:endParaRPr lang="pl-PL" sz="1100" b="1" kern="1200" dirty="0">
                        <a:solidFill>
                          <a:schemeClr val="lt1"/>
                        </a:solidFill>
                        <a:effectLst/>
                        <a:latin typeface="+mn-lt"/>
                        <a:ea typeface="+mn-ea"/>
                        <a:cs typeface="+mn-cs"/>
                      </a:endParaRPr>
                    </a:p>
                  </a:txBody>
                  <a:tcPr marL="58205" marR="58205" marT="0" marB="0" anchor="ctr">
                    <a:solidFill>
                      <a:schemeClr val="tx2">
                        <a:lumMod val="50000"/>
                      </a:schemeClr>
                    </a:solidFill>
                  </a:tcPr>
                </a:tc>
                <a:tc>
                  <a:txBody>
                    <a:bodyPr/>
                    <a:lstStyle/>
                    <a:p>
                      <a:pPr marL="0" algn="ctr" defTabSz="914400" rtl="0" eaLnBrk="1" latinLnBrk="0" hangingPunct="1">
                        <a:lnSpc>
                          <a:spcPct val="100000"/>
                        </a:lnSpc>
                        <a:spcBef>
                          <a:spcPts val="1000"/>
                        </a:spcBef>
                        <a:spcAft>
                          <a:spcPts val="1000"/>
                        </a:spcAft>
                      </a:pPr>
                      <a:r>
                        <a:rPr lang="pl-PL" sz="1400" b="1" kern="1200" dirty="0" smtClean="0">
                          <a:solidFill>
                            <a:schemeClr val="lt1"/>
                          </a:solidFill>
                          <a:effectLst/>
                          <a:latin typeface="+mn-lt"/>
                          <a:ea typeface="+mn-ea"/>
                          <a:cs typeface="+mn-cs"/>
                        </a:rPr>
                        <a:t>Wpływ projektu na niwelowanie problemu degradacji w wymiarze społecznym oraz przeciwdziałanie tworzeniu się obszarów ubóstwa i wykluczenia społecznego</a:t>
                      </a:r>
                    </a:p>
                  </a:txBody>
                  <a:tcPr marL="58205" marR="58205" marT="0" marB="0" anchor="ctr">
                    <a:solidFill>
                      <a:schemeClr val="tx2">
                        <a:lumMod val="50000"/>
                      </a:schemeClr>
                    </a:solidFill>
                  </a:tcPr>
                </a:tc>
              </a:tr>
            </a:tbl>
          </a:graphicData>
        </a:graphic>
      </p:graphicFrame>
      <p:graphicFrame>
        <p:nvGraphicFramePr>
          <p:cNvPr id="7" name="Tabela 6"/>
          <p:cNvGraphicFramePr>
            <a:graphicFrameLocks noGrp="1"/>
          </p:cNvGraphicFramePr>
          <p:nvPr>
            <p:extLst>
              <p:ext uri="{D42A27DB-BD31-4B8C-83A1-F6EECF244321}">
                <p14:modId xmlns:p14="http://schemas.microsoft.com/office/powerpoint/2010/main" val="3245663440"/>
              </p:ext>
            </p:extLst>
          </p:nvPr>
        </p:nvGraphicFramePr>
        <p:xfrm>
          <a:off x="0" y="1916833"/>
          <a:ext cx="9144000" cy="4751029"/>
        </p:xfrm>
        <a:graphic>
          <a:graphicData uri="http://schemas.openxmlformats.org/drawingml/2006/table">
            <a:tbl>
              <a:tblPr firstRow="1" firstCol="1" bandRow="1">
                <a:tableStyleId>{5C22544A-7EE6-4342-B048-85BDC9FD1C3A}</a:tableStyleId>
              </a:tblPr>
              <a:tblGrid>
                <a:gridCol w="1564674"/>
                <a:gridCol w="3276029"/>
                <a:gridCol w="2438535"/>
                <a:gridCol w="1864762"/>
              </a:tblGrid>
              <a:tr h="936103">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brak wpływu   </a:t>
                      </a:r>
                    </a:p>
                    <a:p>
                      <a:pPr algn="ctr">
                        <a:lnSpc>
                          <a:spcPts val="1600"/>
                        </a:lnSpc>
                        <a:spcBef>
                          <a:spcPts val="1000"/>
                        </a:spcBef>
                        <a:spcAft>
                          <a:spcPts val="0"/>
                        </a:spcAft>
                      </a:pPr>
                      <a:r>
                        <a:rPr lang="pl-PL" sz="1600" b="1" kern="1200" dirty="0" smtClean="0">
                          <a:solidFill>
                            <a:schemeClr val="lt1"/>
                          </a:solidFill>
                          <a:effectLst/>
                          <a:latin typeface="+mn-lt"/>
                          <a:ea typeface="+mn-ea"/>
                          <a:cs typeface="+mn-cs"/>
                        </a:rPr>
                        <a:t> i wpływ nieznaczący</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lnT w="6350" cap="flat" cmpd="sng" algn="ctr">
                      <a:solidFill>
                        <a:schemeClr val="tx1"/>
                      </a:solidFill>
                      <a:prstDash val="solid"/>
                      <a:round/>
                      <a:headEnd type="none" w="med" len="med"/>
                      <a:tailEnd type="none" w="med" len="med"/>
                    </a:lnT>
                    <a:solidFill>
                      <a:schemeClr val="tx2">
                        <a:lumMod val="75000"/>
                      </a:schemeClr>
                    </a:solidFill>
                  </a:tcPr>
                </a:tc>
                <a:tc>
                  <a:txBody>
                    <a:bodyPr/>
                    <a:lstStyle/>
                    <a:p>
                      <a:pPr algn="ctr">
                        <a:lnSpc>
                          <a:spcPct val="115000"/>
                        </a:lnSpc>
                        <a:spcAft>
                          <a:spcPts val="0"/>
                        </a:spcAft>
                      </a:pPr>
                      <a:r>
                        <a:rPr lang="pl-PL" sz="1600" b="0" dirty="0" smtClean="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Brak</a:t>
                      </a:r>
                      <a:r>
                        <a:rPr lang="pl-PL" sz="1600" b="0" baseline="0" dirty="0" smtClean="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wpływu</a:t>
                      </a:r>
                    </a:p>
                    <a:p>
                      <a:pPr algn="ctr">
                        <a:lnSpc>
                          <a:spcPct val="115000"/>
                        </a:lnSpc>
                        <a:spcAft>
                          <a:spcPts val="0"/>
                        </a:spcAft>
                      </a:pPr>
                      <a:r>
                        <a:rPr lang="pl-PL" sz="1600" b="0" dirty="0" smtClean="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 </a:t>
                      </a:r>
                      <a:r>
                        <a:rPr lang="pl-PL" sz="1600" b="1" dirty="0">
                          <a:solidFill>
                            <a:schemeClr val="tx1"/>
                          </a:solidFill>
                          <a:effectLst/>
                          <a:latin typeface="Calibri" panose="020F0502020204030204" pitchFamily="34" charset="0"/>
                          <a:ea typeface="Times New Roman" panose="02020603050405020304" pitchFamily="18" charset="0"/>
                          <a:cs typeface="Tahoma" panose="020B0604030504040204" pitchFamily="34" charset="0"/>
                        </a:rPr>
                        <a:t>0 pkt</a:t>
                      </a:r>
                      <a:endParaRPr lang="pl-P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15000"/>
                        </a:lnSpc>
                        <a:spcAft>
                          <a:spcPts val="0"/>
                        </a:spcAft>
                      </a:pPr>
                      <a:r>
                        <a:rPr lang="pl-PL" sz="1600" b="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Brak wpływu</a:t>
                      </a:r>
                      <a:endParaRPr lang="pl-PL" sz="16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600" b="1"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pl-PL" sz="16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 pkt</a:t>
                      </a: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c>
                  <a:txBody>
                    <a:bodyPr/>
                    <a:lstStyle/>
                    <a:p>
                      <a:pPr algn="ctr">
                        <a:lnSpc>
                          <a:spcPct val="115000"/>
                        </a:lnSpc>
                        <a:spcAft>
                          <a:spcPts val="0"/>
                        </a:spcAft>
                      </a:pPr>
                      <a:r>
                        <a:rPr lang="pl-PL" sz="16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Nie dotyczy</a:t>
                      </a:r>
                    </a:p>
                    <a:p>
                      <a:pPr algn="ctr">
                        <a:lnSpc>
                          <a:spcPct val="115000"/>
                        </a:lnSpc>
                        <a:spcAft>
                          <a:spcPts val="0"/>
                        </a:spcAft>
                      </a:pPr>
                      <a:endParaRPr lang="pl-PL"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T w="12700" cap="flat" cmpd="sng" algn="ctr">
                      <a:noFill/>
                      <a:prstDash val="solid"/>
                      <a:round/>
                      <a:headEnd type="none" w="med" len="med"/>
                      <a:tailEnd type="none" w="med" len="med"/>
                    </a:lnT>
                    <a:solidFill>
                      <a:schemeClr val="accent5">
                        <a:lumMod val="20000"/>
                        <a:lumOff val="80000"/>
                      </a:schemeClr>
                    </a:solidFill>
                  </a:tcPr>
                </a:tc>
              </a:tr>
              <a:tr h="864096">
                <a:tc>
                  <a:txBody>
                    <a:bodyPr/>
                    <a:lstStyle/>
                    <a:p>
                      <a:pPr algn="ctr">
                        <a:lnSpc>
                          <a:spcPts val="1600"/>
                        </a:lnSpc>
                        <a:spcBef>
                          <a:spcPts val="1000"/>
                        </a:spcBef>
                        <a:spcAft>
                          <a:spcPts val="0"/>
                        </a:spcAft>
                      </a:pPr>
                      <a:r>
                        <a:rPr lang="pl-PL" sz="1600" b="1" kern="1200" dirty="0" smtClean="0">
                          <a:solidFill>
                            <a:schemeClr val="lt1"/>
                          </a:solidFill>
                          <a:effectLst/>
                          <a:latin typeface="+mn-lt"/>
                          <a:ea typeface="+mn-ea"/>
                          <a:cs typeface="+mn-cs"/>
                        </a:rPr>
                        <a:t>25 % max.  oceny                      (</a:t>
                      </a:r>
                      <a:r>
                        <a:rPr lang="pl-PL" sz="1600" b="1" kern="1200" baseline="0" dirty="0" smtClean="0">
                          <a:solidFill>
                            <a:schemeClr val="lt1"/>
                          </a:solidFill>
                          <a:effectLst/>
                          <a:latin typeface="+mn-lt"/>
                          <a:ea typeface="+mn-ea"/>
                          <a:cs typeface="+mn-cs"/>
                        </a:rPr>
                        <a:t> niski</a:t>
                      </a:r>
                      <a:r>
                        <a:rPr lang="pl-PL" sz="1600" b="1" kern="1200" dirty="0" smtClean="0">
                          <a:solidFill>
                            <a:schemeClr val="lt1"/>
                          </a:solidFill>
                          <a:effectLst/>
                          <a:latin typeface="+mn-lt"/>
                          <a:ea typeface="+mn-ea"/>
                          <a:cs typeface="+mn-cs"/>
                        </a:rPr>
                        <a:t>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00000"/>
                        </a:lnSpc>
                        <a:spcAft>
                          <a:spcPts val="1000"/>
                        </a:spcAft>
                      </a:pP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Niski wpływ</a:t>
                      </a:r>
                      <a:br>
                        <a:rPr lang="pl-PL" sz="1600" dirty="0" smtClean="0">
                          <a:effectLst/>
                          <a:latin typeface="Calibri" panose="020F0502020204030204" pitchFamily="34" charset="0"/>
                          <a:ea typeface="Calibri" panose="020F0502020204030204" pitchFamily="34" charset="0"/>
                          <a:cs typeface="Times New Roman" panose="02020603050405020304" pitchFamily="18" charset="0"/>
                        </a:rPr>
                      </a:b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2 pkt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Niski wpływ</a:t>
                      </a:r>
                      <a:r>
                        <a:rPr lang="pl-PL"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1,5 pkt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Nie dotyczy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r>
              <a:tr h="1007904">
                <a:tc>
                  <a:txBody>
                    <a:bodyPr/>
                    <a:lstStyle/>
                    <a:p>
                      <a:pPr marL="0" marR="0" indent="0" algn="ctr" defTabSz="914400" rtl="0" eaLnBrk="1" fontAlgn="auto" latinLnBrk="0" hangingPunct="1">
                        <a:lnSpc>
                          <a:spcPts val="1600"/>
                        </a:lnSpc>
                        <a:spcBef>
                          <a:spcPts val="1000"/>
                        </a:spcBef>
                        <a:spcAft>
                          <a:spcPts val="0"/>
                        </a:spcAft>
                        <a:buClrTx/>
                        <a:buSzTx/>
                        <a:buFontTx/>
                        <a:buNone/>
                        <a:tabLst/>
                        <a:defRPr/>
                      </a:pPr>
                      <a:r>
                        <a:rPr lang="pl-PL" sz="1600" b="1" kern="1200" dirty="0" smtClean="0">
                          <a:solidFill>
                            <a:schemeClr val="lt1"/>
                          </a:solidFill>
                          <a:effectLst/>
                          <a:latin typeface="+mn-lt"/>
                          <a:ea typeface="+mn-ea"/>
                          <a:cs typeface="+mn-cs"/>
                        </a:rPr>
                        <a:t>50 % max. oceny               (średni wpływ)</a:t>
                      </a:r>
                      <a:endParaRPr lang="pl-PL" sz="1600" b="1" kern="1200" dirty="0">
                        <a:solidFill>
                          <a:schemeClr val="lt1"/>
                        </a:solidFill>
                        <a:effectLst/>
                        <a:latin typeface="+mn-lt"/>
                        <a:ea typeface="+mn-ea"/>
                        <a:cs typeface="+mn-cs"/>
                      </a:endParaRP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 </a:t>
                      </a:r>
                      <a:r>
                        <a:rPr lang="pl-PL" sz="1600" b="0" dirty="0" smtClean="0">
                          <a:effectLst/>
                          <a:latin typeface="Calibri" panose="020F0502020204030204" pitchFamily="34" charset="0"/>
                          <a:ea typeface="Calibri" panose="020F0502020204030204" pitchFamily="34" charset="0"/>
                          <a:cs typeface="Times New Roman" panose="02020603050405020304" pitchFamily="18" charset="0"/>
                        </a:rPr>
                        <a:t>Średni wpływ </a:t>
                      </a:r>
                    </a:p>
                    <a:p>
                      <a:pPr algn="ctr">
                        <a:lnSpc>
                          <a:spcPct val="115000"/>
                        </a:lnSpc>
                        <a:spcAft>
                          <a:spcPts val="0"/>
                        </a:spcAft>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 4 pkt</a:t>
                      </a: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Średni wpływ </a:t>
                      </a:r>
                    </a:p>
                    <a:p>
                      <a:pPr algn="ctr">
                        <a:lnSpc>
                          <a:spcPct val="115000"/>
                        </a:lnSpc>
                        <a:spcAft>
                          <a:spcPts val="0"/>
                        </a:spcAft>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 3 </a:t>
                      </a:r>
                      <a:r>
                        <a:rPr lang="pl-PL" sz="1600" b="1" dirty="0">
                          <a:effectLst/>
                          <a:latin typeface="Calibri" panose="020F0502020204030204" pitchFamily="34" charset="0"/>
                          <a:ea typeface="Calibri" panose="020F0502020204030204" pitchFamily="34" charset="0"/>
                          <a:cs typeface="Times New Roman" panose="02020603050405020304" pitchFamily="18" charset="0"/>
                        </a:rPr>
                        <a:t>pkt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c>
                  <a:txBody>
                    <a:bodyPr/>
                    <a:lstStyle/>
                    <a:p>
                      <a:pPr algn="ctr">
                        <a:lnSpc>
                          <a:spcPct val="115000"/>
                        </a:lnSpc>
                        <a:spcAft>
                          <a:spcPts val="0"/>
                        </a:spcAft>
                      </a:pP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Nie dotyczy</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5">
                        <a:lumMod val="20000"/>
                        <a:lumOff val="80000"/>
                      </a:schemeClr>
                    </a:solidFill>
                  </a:tcPr>
                </a:tc>
              </a:tr>
              <a:tr h="1440160">
                <a:tc>
                  <a:txBody>
                    <a:bodyPr/>
                    <a:lstStyle/>
                    <a:p>
                      <a:pPr algn="ctr">
                        <a:lnSpc>
                          <a:spcPts val="1600"/>
                        </a:lnSpc>
                        <a:spcBef>
                          <a:spcPts val="0"/>
                        </a:spcBef>
                        <a:spcAft>
                          <a:spcPts val="0"/>
                        </a:spcAft>
                      </a:pPr>
                      <a:r>
                        <a:rPr lang="pl-PL" sz="1600" b="1" kern="1200" dirty="0" smtClean="0">
                          <a:solidFill>
                            <a:schemeClr val="lt1"/>
                          </a:solidFill>
                          <a:effectLst/>
                          <a:latin typeface="+mn-lt"/>
                          <a:ea typeface="+mn-ea"/>
                          <a:cs typeface="+mn-cs"/>
                        </a:rPr>
                        <a:t>100  %  max. oceny</a:t>
                      </a:r>
                    </a:p>
                    <a:p>
                      <a:pPr algn="ctr">
                        <a:lnSpc>
                          <a:spcPts val="1600"/>
                        </a:lnSpc>
                        <a:spcBef>
                          <a:spcPts val="0"/>
                        </a:spcBef>
                        <a:spcAft>
                          <a:spcPts val="0"/>
                        </a:spcAft>
                      </a:pPr>
                      <a:r>
                        <a:rPr lang="pl-PL" sz="1600" b="1" kern="1200" dirty="0" smtClean="0">
                          <a:solidFill>
                            <a:schemeClr val="lt1"/>
                          </a:solidFill>
                          <a:effectLst/>
                          <a:latin typeface="+mn-lt"/>
                          <a:ea typeface="+mn-ea"/>
                          <a:cs typeface="+mn-cs"/>
                        </a:rPr>
                        <a:t>(wysoki wpływ)</a:t>
                      </a:r>
                    </a:p>
                  </a:txBody>
                  <a:tcPr marL="58205" marR="58205" marT="0" marB="0" anchor="ctr" anchorCtr="1">
                    <a:lnL w="12700" cap="flat" cmpd="sng" algn="ctr">
                      <a:noFill/>
                      <a:prstDash val="solid"/>
                      <a:round/>
                      <a:headEnd type="none" w="med" len="med"/>
                      <a:tailEnd type="none" w="med" len="med"/>
                    </a:lnL>
                    <a:solidFill>
                      <a:schemeClr val="tx2">
                        <a:lumMod val="75000"/>
                      </a:schemeClr>
                    </a:solidFill>
                  </a:tcPr>
                </a:tc>
                <a:tc>
                  <a:txBody>
                    <a:bodyPr/>
                    <a:lstStyle/>
                    <a:p>
                      <a:pPr algn="ctr">
                        <a:lnSpc>
                          <a:spcPct val="115000"/>
                        </a:lnSpc>
                        <a:spcAft>
                          <a:spcPts val="0"/>
                        </a:spcAft>
                      </a:pPr>
                      <a:r>
                        <a:rPr lang="pl-PL" sz="1600" b="0" dirty="0" smtClean="0">
                          <a:effectLst/>
                          <a:latin typeface="Calibri" panose="020F0502020204030204" pitchFamily="34" charset="0"/>
                          <a:ea typeface="Calibri" panose="020F0502020204030204" pitchFamily="34" charset="0"/>
                          <a:cs typeface="Times New Roman" panose="02020603050405020304" pitchFamily="18" charset="0"/>
                        </a:rPr>
                        <a:t>Wysoki wpływ </a:t>
                      </a:r>
                    </a:p>
                    <a:p>
                      <a:pPr algn="ctr">
                        <a:lnSpc>
                          <a:spcPct val="115000"/>
                        </a:lnSpc>
                        <a:spcAft>
                          <a:spcPts val="0"/>
                        </a:spcAft>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8 </a:t>
                      </a:r>
                      <a:r>
                        <a:rPr lang="pl-PL" sz="1600" b="1" dirty="0">
                          <a:effectLst/>
                          <a:latin typeface="Calibri" panose="020F0502020204030204" pitchFamily="34" charset="0"/>
                          <a:ea typeface="Calibri" panose="020F0502020204030204" pitchFamily="34" charset="0"/>
                          <a:cs typeface="Times New Roman" panose="02020603050405020304" pitchFamily="18" charset="0"/>
                        </a:rPr>
                        <a:t>pkt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l-PL" sz="1600" dirty="0">
                          <a:effectLst/>
                          <a:latin typeface="Calibri" panose="020F0502020204030204" pitchFamily="34" charset="0"/>
                          <a:ea typeface="Calibri" panose="020F0502020204030204" pitchFamily="34" charset="0"/>
                          <a:cs typeface="Times New Roman" panose="02020603050405020304" pitchFamily="18" charset="0"/>
                        </a:rPr>
                        <a:t>Wysoki wpływ</a:t>
                      </a:r>
                      <a:r>
                        <a:rPr lang="pl-PL" sz="1600" b="1" dirty="0">
                          <a:effectLst/>
                          <a:latin typeface="Calibri" panose="020F0502020204030204" pitchFamily="34"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0"/>
                        </a:spcAft>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6 </a:t>
                      </a:r>
                      <a:r>
                        <a:rPr lang="pl-PL" sz="1600" b="1" dirty="0">
                          <a:effectLst/>
                          <a:latin typeface="Calibri" panose="020F0502020204030204" pitchFamily="34" charset="0"/>
                          <a:ea typeface="Calibri" panose="020F0502020204030204" pitchFamily="34" charset="0"/>
                          <a:cs typeface="Times New Roman" panose="02020603050405020304" pitchFamily="18" charset="0"/>
                        </a:rPr>
                        <a:t>pkt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lumMod val="40000"/>
                        <a:lumOff val="60000"/>
                      </a:schemeClr>
                    </a:solidFill>
                  </a:tcPr>
                </a:tc>
                <a:tc>
                  <a:txBody>
                    <a:bodyPr/>
                    <a:lstStyle/>
                    <a:p>
                      <a:pPr algn="ctr">
                        <a:lnSpc>
                          <a:spcPct val="115000"/>
                        </a:lnSpc>
                        <a:spcAft>
                          <a:spcPts val="0"/>
                        </a:spcAft>
                      </a:pP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Projekt jest realizowany z przynajmniej </a:t>
                      </a: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jednym</a:t>
                      </a:r>
                      <a:r>
                        <a:rPr lang="pl-PL" sz="1600" dirty="0" smtClean="0">
                          <a:effectLst/>
                          <a:latin typeface="Calibri" panose="020F0502020204030204" pitchFamily="34" charset="0"/>
                          <a:ea typeface="Calibri" panose="020F0502020204030204" pitchFamily="34" charset="0"/>
                          <a:cs typeface="Times New Roman" panose="02020603050405020304" pitchFamily="18" charset="0"/>
                        </a:rPr>
                        <a:t> partnerem – </a:t>
                      </a:r>
                    </a:p>
                    <a:p>
                      <a:pPr algn="ctr">
                        <a:lnSpc>
                          <a:spcPct val="115000"/>
                        </a:lnSpc>
                        <a:spcAft>
                          <a:spcPts val="0"/>
                        </a:spcAft>
                      </a:pPr>
                      <a:r>
                        <a:rPr lang="pl-PL" sz="1600" b="1" dirty="0" smtClean="0">
                          <a:effectLst/>
                          <a:latin typeface="Calibri" panose="020F0502020204030204" pitchFamily="34" charset="0"/>
                          <a:ea typeface="Calibri" panose="020F0502020204030204" pitchFamily="34" charset="0"/>
                          <a:cs typeface="Times New Roman" panose="02020603050405020304" pitchFamily="18" charset="0"/>
                        </a:rPr>
                        <a:t>1 pkt</a:t>
                      </a:r>
                      <a:endParaRPr lang="pl-P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1">
                        <a:lumMod val="40000"/>
                        <a:lumOff val="60000"/>
                      </a:schemeClr>
                    </a:solidFill>
                  </a:tcPr>
                </a:tc>
              </a:tr>
              <a:tr h="502766">
                <a:tc gridSpan="4">
                  <a:txBody>
                    <a:bodyPr/>
                    <a:lstStyle/>
                    <a:p>
                      <a:pPr algn="ctr">
                        <a:lnSpc>
                          <a:spcPts val="1600"/>
                        </a:lnSpc>
                        <a:spcBef>
                          <a:spcPts val="0"/>
                        </a:spcBef>
                        <a:spcAft>
                          <a:spcPts val="0"/>
                        </a:spcAft>
                      </a:pPr>
                      <a:endParaRPr lang="pl-PL" sz="600" b="1" kern="1200" dirty="0" smtClean="0">
                        <a:solidFill>
                          <a:schemeClr val="lt1"/>
                        </a:solidFill>
                        <a:effectLst/>
                        <a:latin typeface="+mn-lt"/>
                        <a:ea typeface="+mn-ea"/>
                        <a:cs typeface="+mn-cs"/>
                      </a:endParaRPr>
                    </a:p>
                    <a:p>
                      <a:pPr algn="ctr">
                        <a:lnSpc>
                          <a:spcPts val="1600"/>
                        </a:lnSpc>
                        <a:spcBef>
                          <a:spcPts val="0"/>
                        </a:spcBef>
                        <a:spcAft>
                          <a:spcPts val="0"/>
                        </a:spcAft>
                      </a:pPr>
                      <a:r>
                        <a:rPr lang="pl-PL" sz="2200" b="1" kern="1200" dirty="0" smtClean="0">
                          <a:solidFill>
                            <a:schemeClr val="lt1"/>
                          </a:solidFill>
                          <a:effectLst/>
                          <a:latin typeface="+mn-lt"/>
                          <a:ea typeface="+mn-ea"/>
                          <a:cs typeface="+mn-cs"/>
                        </a:rPr>
                        <a:t>                            Ocena:</a:t>
                      </a:r>
                      <a:r>
                        <a:rPr lang="pl-PL" sz="2200" b="1" kern="1200" baseline="0" dirty="0" smtClean="0">
                          <a:solidFill>
                            <a:schemeClr val="lt1"/>
                          </a:solidFill>
                          <a:effectLst/>
                          <a:latin typeface="+mn-lt"/>
                          <a:ea typeface="+mn-ea"/>
                          <a:cs typeface="+mn-cs"/>
                        </a:rPr>
                        <a:t> </a:t>
                      </a:r>
                      <a:r>
                        <a:rPr lang="pl-PL" sz="2200" b="1" kern="1200" dirty="0" smtClean="0">
                          <a:solidFill>
                            <a:schemeClr val="lt1"/>
                          </a:solidFill>
                          <a:effectLst/>
                          <a:latin typeface="+mn-lt"/>
                          <a:ea typeface="+mn-ea"/>
                          <a:cs typeface="+mn-cs"/>
                        </a:rPr>
                        <a:t>max. 15 pkt - 100%</a:t>
                      </a: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pPr algn="ctr"/>
                      <a:endParaRPr lang="pl-PL" b="1" dirty="0"/>
                    </a:p>
                  </a:txBody>
                  <a:tcPr marL="58205" marR="58205" marT="0" marB="0" anchor="ctr" anchorCtr="1">
                    <a:lnB w="12700" cap="flat" cmpd="sng" algn="ctr">
                      <a:noFill/>
                      <a:prstDash val="solid"/>
                      <a:round/>
                      <a:headEnd type="none" w="med" len="med"/>
                      <a:tailEnd type="none" w="med" len="med"/>
                    </a:lnB>
                    <a:solidFill>
                      <a:schemeClr val="accent5">
                        <a:lumMod val="20000"/>
                        <a:lumOff val="80000"/>
                      </a:schemeClr>
                    </a:solidFill>
                  </a:tcPr>
                </a:tc>
                <a:tc hMerge="1">
                  <a:txBody>
                    <a:bodyPr/>
                    <a:lstStyle/>
                    <a:p>
                      <a:pPr algn="ctr">
                        <a:lnSpc>
                          <a:spcPts val="1600"/>
                        </a:lnSpc>
                        <a:spcBef>
                          <a:spcPts val="0"/>
                        </a:spcBef>
                        <a:spcAft>
                          <a:spcPts val="0"/>
                        </a:spcAft>
                      </a:pPr>
                      <a:endParaRPr lang="pl-PL" sz="2200" b="1" kern="1200" dirty="0">
                        <a:solidFill>
                          <a:schemeClr val="lt1"/>
                        </a:solidFill>
                        <a:effectLst/>
                        <a:latin typeface="+mn-lt"/>
                        <a:ea typeface="+mn-ea"/>
                        <a:cs typeface="+mn-cs"/>
                      </a:endParaRPr>
                    </a:p>
                  </a:txBody>
                  <a:tcPr marL="58205" marR="58205" marT="0" marB="0" anchorCtr="1">
                    <a:lnL w="12700" cap="flat" cmpd="sng" algn="ctr">
                      <a:noFill/>
                      <a:prstDash val="solid"/>
                      <a:round/>
                      <a:headEnd type="none" w="med" len="med"/>
                      <a:tailEnd type="none" w="med" len="med"/>
                    </a:lnL>
                    <a:lnB w="12700" cap="flat" cmpd="sng" algn="ctr">
                      <a:noFill/>
                      <a:prstDash val="solid"/>
                      <a:round/>
                      <a:headEnd type="none" w="med" len="med"/>
                      <a:tailEnd type="none" w="med" len="med"/>
                    </a:lnB>
                    <a:solidFill>
                      <a:schemeClr val="tx2">
                        <a:lumMod val="75000"/>
                      </a:schemeClr>
                    </a:solidFill>
                  </a:tcPr>
                </a:tc>
                <a:tc hMerge="1">
                  <a:txBody>
                    <a:bodyPr/>
                    <a:lstStyle/>
                    <a:p>
                      <a:endParaRPr lang="pl-PL"/>
                    </a:p>
                  </a:txBody>
                  <a:tcPr/>
                </a:tc>
              </a:tr>
            </a:tbl>
          </a:graphicData>
        </a:graphic>
      </p:graphicFrame>
      <p:graphicFrame>
        <p:nvGraphicFramePr>
          <p:cNvPr id="5" name="Tabela 4"/>
          <p:cNvGraphicFramePr>
            <a:graphicFrameLocks noGrp="1"/>
          </p:cNvGraphicFramePr>
          <p:nvPr>
            <p:extLst>
              <p:ext uri="{D42A27DB-BD31-4B8C-83A1-F6EECF244321}">
                <p14:modId xmlns:p14="http://schemas.microsoft.com/office/powerpoint/2010/main" val="3918634681"/>
              </p:ext>
            </p:extLst>
          </p:nvPr>
        </p:nvGraphicFramePr>
        <p:xfrm>
          <a:off x="4860032" y="908720"/>
          <a:ext cx="4320480" cy="1008112"/>
        </p:xfrm>
        <a:graphic>
          <a:graphicData uri="http://schemas.openxmlformats.org/drawingml/2006/table">
            <a:tbl>
              <a:tblPr firstRow="1" firstCol="1" bandRow="1">
                <a:tableStyleId>{5C22544A-7EE6-4342-B048-85BDC9FD1C3A}</a:tableStyleId>
              </a:tblPr>
              <a:tblGrid>
                <a:gridCol w="2448272"/>
                <a:gridCol w="1872208"/>
              </a:tblGrid>
              <a:tr h="100811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400" b="1" kern="1200" dirty="0" smtClean="0">
                          <a:solidFill>
                            <a:schemeClr val="lt1"/>
                          </a:solidFill>
                          <a:effectLst/>
                          <a:latin typeface="+mn-lt"/>
                          <a:ea typeface="+mn-ea"/>
                          <a:cs typeface="+mn-cs"/>
                        </a:rPr>
                        <a:t>Wpływ projektu na realizację adekwatnych celów i wsparcie działań wskazanych w Strategii ZIT AJ</a:t>
                      </a:r>
                      <a:endParaRPr lang="pl-PL" sz="14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c>
                  <a:txBody>
                    <a:bodyPr/>
                    <a:lstStyle/>
                    <a:p>
                      <a:pPr algn="ctr"/>
                      <a:r>
                        <a:rPr lang="pl-PL" sz="1400" b="1" kern="1200" dirty="0" smtClean="0">
                          <a:solidFill>
                            <a:schemeClr val="lt1"/>
                          </a:solidFill>
                          <a:effectLst/>
                          <a:latin typeface="+mn-lt"/>
                          <a:ea typeface="+mn-ea"/>
                          <a:cs typeface="+mn-cs"/>
                        </a:rPr>
                        <a:t>Partnerstwo</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2">
                        <a:lumMod val="50000"/>
                      </a:schemeClr>
                    </a:solidFill>
                  </a:tcPr>
                </a:tc>
              </a:tr>
            </a:tbl>
          </a:graphicData>
        </a:graphic>
      </p:graphicFrame>
    </p:spTree>
    <p:extLst>
      <p:ext uri="{BB962C8B-B14F-4D97-AF65-F5344CB8AC3E}">
        <p14:creationId xmlns:p14="http://schemas.microsoft.com/office/powerpoint/2010/main" val="2611129867"/>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1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2_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5914</TotalTime>
  <Words>764</Words>
  <Application>Microsoft Office PowerPoint</Application>
  <PresentationFormat>Pokaz na ekranie (4:3)</PresentationFormat>
  <Paragraphs>186</Paragraphs>
  <Slides>17</Slides>
  <Notes>4</Notes>
  <HiddenSlides>0</HiddenSlides>
  <MMClips>0</MMClips>
  <ScaleCrop>false</ScaleCrop>
  <HeadingPairs>
    <vt:vector size="6" baseType="variant">
      <vt:variant>
        <vt:lpstr>Używane czcionki</vt:lpstr>
      </vt:variant>
      <vt:variant>
        <vt:i4>6</vt:i4>
      </vt:variant>
      <vt:variant>
        <vt:lpstr>Motyw</vt:lpstr>
      </vt:variant>
      <vt:variant>
        <vt:i4>7</vt:i4>
      </vt:variant>
      <vt:variant>
        <vt:lpstr>Tytuły slajdów</vt:lpstr>
      </vt:variant>
      <vt:variant>
        <vt:i4>17</vt:i4>
      </vt:variant>
    </vt:vector>
  </HeadingPairs>
  <TitlesOfParts>
    <vt:vector size="30" baseType="lpstr">
      <vt:lpstr>Arial</vt:lpstr>
      <vt:lpstr>Calibri</vt:lpstr>
      <vt:lpstr>DejaVu Sans</vt:lpstr>
      <vt:lpstr>Tahoma</vt:lpstr>
      <vt:lpstr>Times New Roman</vt:lpstr>
      <vt:lpstr>Verdana</vt:lpstr>
      <vt:lpstr>Motyw pakietu Office</vt:lpstr>
      <vt:lpstr>2_Motyw pakietu Office</vt:lpstr>
      <vt:lpstr>8_Motyw pakietu Office</vt:lpstr>
      <vt:lpstr>9_Motyw pakietu Office</vt:lpstr>
      <vt:lpstr>11_Motyw pakietu Office</vt:lpstr>
      <vt:lpstr>12_Motyw pakietu Office</vt:lpstr>
      <vt:lpstr>22_Motyw pakietu Office</vt:lpstr>
      <vt:lpstr>Prezentacja programu PowerPoint</vt:lpstr>
      <vt:lpstr>   Obszar realizacji ZIT AJ Obszarem realizacji ZIT AJ jest obszar jednostek samorządu terytorialnego,  które przystąpiły do Porozumienia w celu wspólnej realizacji ZIT.   </vt:lpstr>
      <vt:lpstr>Członkowie ZIT AJ</vt:lpstr>
      <vt:lpstr>Cel strategiczny ZIT AJ </vt:lpstr>
      <vt:lpstr>Cele szczegółowe ZIT AJ</vt:lpstr>
      <vt:lpstr>      Kryteria oceny zgodności projektów                                      ze  Strategią ZIT AJ Poddziałanie   6.1.3 Inwestycje w infrastrukturę społeczną – ZIT AJ  Nr naboru RPDS.06.01.03-IZ.00-02-168/16  A      Budowa, remont, przebudowa, rozbudowa, nadbudowa, wyposażenie infrastruktury społecznej  powiązanej z procesem integracji społecznej, aktywizacji społeczno-zawodowej i deinstytucjonalizacji usług     B        Zmiana sposobu użytkowania, budowa, remont, przebudowa, rozbudowa, wyposażenie budynków infrastruktury: domów pomocy społecznej, placówek zapewniających całodobową opiekę osobom niepełnosprawnym, przewlekle chorym lub osobom w podeszłym wieku  Alokacja 4 644 394 zł Liczba możliwych do zdobycia punktów stanowi 50 %    wszystkich możliwych  do zdobycia punktów   </vt:lpstr>
      <vt:lpstr> </vt:lpstr>
      <vt:lpstr>KRYTERIUM NR 1 Wpływ projektu na realizację Strategii ZIT  </vt:lpstr>
      <vt:lpstr>Prezentacja programu PowerPoint</vt:lpstr>
      <vt:lpstr>         KRYTERIUM NR 2 Wpływ realizacji projektu na realizację wartości docelowej wskaźników monitoringu  realizacji celów Strategii ZIT   </vt:lpstr>
      <vt:lpstr>Prezentacja programu PowerPoint</vt:lpstr>
      <vt:lpstr> KRYTERIUM NR 3 Komplementarny charakter projektu</vt:lpstr>
      <vt:lpstr>Prezentacja programu PowerPoint</vt:lpstr>
      <vt:lpstr>     MINIMUM PUNKTOWE Uzyskanie przez projekt minimum punktowego  </vt:lpstr>
      <vt:lpstr>Prezentacja programu PowerPoint</vt:lpstr>
      <vt:lpstr>Prezentacja programu PowerPoint</vt:lpstr>
      <vt:lpst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Marcin Dzwonek</dc:creator>
  <cp:lastModifiedBy>Aneta Płóciennik</cp:lastModifiedBy>
  <cp:revision>358</cp:revision>
  <dcterms:created xsi:type="dcterms:W3CDTF">2015-04-22T07:48:15Z</dcterms:created>
  <dcterms:modified xsi:type="dcterms:W3CDTF">2016-11-03T15:20:28Z</dcterms:modified>
</cp:coreProperties>
</file>