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547" r:id="rId3"/>
    <p:sldId id="373" r:id="rId4"/>
    <p:sldId id="561" r:id="rId5"/>
    <p:sldId id="504" r:id="rId6"/>
    <p:sldId id="565" r:id="rId7"/>
    <p:sldId id="519" r:id="rId8"/>
    <p:sldId id="535" r:id="rId9"/>
    <p:sldId id="563" r:id="rId10"/>
    <p:sldId id="522" r:id="rId11"/>
    <p:sldId id="523" r:id="rId12"/>
    <p:sldId id="549" r:id="rId13"/>
    <p:sldId id="551" r:id="rId14"/>
    <p:sldId id="557" r:id="rId15"/>
    <p:sldId id="558" r:id="rId16"/>
    <p:sldId id="515" r:id="rId17"/>
    <p:sldId id="516" r:id="rId18"/>
    <p:sldId id="540" r:id="rId19"/>
    <p:sldId id="564" r:id="rId20"/>
    <p:sldId id="518" r:id="rId21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172" autoAdjust="0"/>
  </p:normalViewPr>
  <p:slideViewPr>
    <p:cSldViewPr>
      <p:cViewPr>
        <p:scale>
          <a:sx n="87" d="100"/>
          <a:sy n="87" d="100"/>
        </p:scale>
        <p:origin x="-169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6" y="4673792"/>
            <a:ext cx="6471639" cy="44655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pl-PL" sz="1100" dirty="0"/>
          </a:p>
          <a:p>
            <a:endParaRPr lang="pl-PL" altLang="pl-PL" sz="11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2016-09-19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-umwd.dolnyslask.p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7" Type="http://schemas.openxmlformats.org/officeDocument/2006/relationships/hyperlink" Target="mailto:pife.walbrzych@dolnyslask.p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Spotkanie informacyjne dla beneficjentów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64807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Wrocław, 19 września 2016 r. </a:t>
            </a:r>
          </a:p>
          <a:p>
            <a:endParaRPr lang="pl-PL" dirty="0"/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467544" y="1102578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r>
              <a:rPr lang="pl-PL" sz="1600" u="sng" dirty="0" smtClean="0">
                <a:latin typeface="+mn-lt"/>
                <a:ea typeface="Calibri" pitchFamily="34" charset="0"/>
                <a:cs typeface="Arial" pitchFamily="34" charset="0"/>
              </a:rPr>
              <a:t> 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1412776"/>
            <a:ext cx="8568952" cy="5040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412776"/>
            <a:ext cx="8568952" cy="48245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b="1" u="sng" dirty="0" smtClean="0"/>
              <a:t>Nie będą finansowane c.d.:</a:t>
            </a:r>
          </a:p>
          <a:p>
            <a:endParaRPr lang="pl-PL" b="1" u="sng" dirty="0" smtClean="0"/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 Wydatki na inwestycje polegające na dostosowaniu istniejącej infrastruktury do obowiązujących przepisów –    chyba że ich realizacja jest uzasadniona z punktu widzenia poprawy efektywności (w tym kosztowej) i dostępu do świadczeń opieki zdrowotnej.</a:t>
            </a:r>
          </a:p>
          <a:p>
            <a:pPr lvl="0"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 Wydatki związane z modernizacją i wyposażeniem pomieszczeń socjalnych, gospodarczych oraz części administracyjnej niezwiązanej z bezpośrednią obsługą pacjentów, z wyjątkiem projektów dotyczących zakupu i wdrożenia technologii informatyczno-komunikacyjnych (ICT).</a:t>
            </a:r>
          </a:p>
          <a:p>
            <a:pPr lvl="0"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 Wydatki dot. zakupu sprzętu medycznego, który w mniej niż 50% będzie wykorzystywany na potrzeby świadczeń zdrowotnych w zakresie onkologii - decyduje liczba wykonanych badań</a:t>
            </a:r>
          </a:p>
          <a:p>
            <a:pPr lvl="0"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Wydatki związane z zakupem sprzętu medycznego, na którym będą świadczone usługi medyczne odpłatne, generujące przychód w projekcie.</a:t>
            </a:r>
          </a:p>
          <a:p>
            <a:pPr lvl="0"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Wydatki dot. zakupu urządzeń do </a:t>
            </a:r>
            <a:r>
              <a:rPr lang="pl-PL" sz="1400" dirty="0" err="1" smtClean="0">
                <a:latin typeface="+mn-lt"/>
              </a:rPr>
              <a:t>Pozytynowej</a:t>
            </a:r>
            <a:r>
              <a:rPr lang="pl-PL" sz="1400" dirty="0" smtClean="0">
                <a:latin typeface="+mn-lt"/>
              </a:rPr>
              <a:t> Tomografii Emisyjnej (PET).</a:t>
            </a:r>
          </a:p>
          <a:p>
            <a:pPr lvl="0"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Wydatki na budowę i modernizację parkingów, dróg dojazdowych i wewnętrznych.</a:t>
            </a:r>
          </a:p>
          <a:p>
            <a:pPr lvl="0"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Wydatki na zagospodarowanie otoczenia w zieleń i drobną architekturę.</a:t>
            </a:r>
          </a:p>
          <a:p>
            <a:pPr algn="just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endParaRPr lang="pl-PL" b="1" u="sng" dirty="0" smtClean="0"/>
          </a:p>
          <a:p>
            <a:endParaRPr lang="pl-PL" b="1" u="sng" dirty="0" smtClean="0"/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467544" y="1340768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latin typeface="+mn-lt"/>
              </a:rPr>
              <a:t>Partnerstwo </a:t>
            </a:r>
          </a:p>
          <a:p>
            <a:endParaRPr lang="pl-PL" sz="1600" dirty="0" smtClean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Partnerem  w projekcie może być tylko podmiot wymieniony w katalogu beneficjentów  obowiązującym dla danego naboru</a:t>
            </a:r>
          </a:p>
          <a:p>
            <a:endParaRPr lang="pl-PL" sz="1600" dirty="0" smtClean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  <a:ea typeface="TTE1ABE920t00"/>
                <a:cs typeface="Arial"/>
              </a:rPr>
              <a:t>Zgodnie z art. 33, ust. 6 ustawy wdrożeniowej, porozumienie lub umowa 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str.1).</a:t>
            </a:r>
          </a:p>
          <a:p>
            <a:pPr algn="just"/>
            <a:endParaRPr lang="pl-PL" sz="1600" dirty="0" smtClean="0">
              <a:latin typeface="+mn-lt"/>
              <a:cs typeface="Arial"/>
            </a:endParaRPr>
          </a:p>
          <a:p>
            <a:r>
              <a:rPr lang="pl-PL" sz="1600" dirty="0" smtClean="0">
                <a:latin typeface="+mn-lt"/>
                <a:cs typeface="Arial" pitchFamily="34" charset="0"/>
              </a:rPr>
              <a:t>Udział partnerów i wniesienie zasobów ludzkich, organizacyjnych, technicznych lub finansowych, a także potencjału społecznego musi być adekwatny do celu projektu.</a:t>
            </a: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r>
              <a:rPr lang="pl-PL" sz="1600" dirty="0" smtClean="0">
                <a:latin typeface="+mn-lt"/>
                <a:cs typeface="Arial" pitchFamily="34" charset="0"/>
              </a:rPr>
              <a:t> 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79512" y="1196752"/>
            <a:ext cx="8640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u="sng" dirty="0" smtClean="0">
                <a:latin typeface="+mn-lt"/>
                <a:cs typeface="Arial" pitchFamily="34" charset="0"/>
              </a:rPr>
              <a:t>Minimalna całkowita wartość projektu</a:t>
            </a:r>
            <a:r>
              <a:rPr lang="pl-PL" sz="1600" dirty="0" smtClean="0">
                <a:latin typeface="+mn-lt"/>
                <a:cs typeface="Arial" pitchFamily="34" charset="0"/>
              </a:rPr>
              <a:t>: </a:t>
            </a: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l-PL" sz="1400" dirty="0" smtClean="0">
                <a:latin typeface="+mn-lt"/>
                <a:cs typeface="Arial" pitchFamily="34" charset="0"/>
              </a:rPr>
              <a:t>100 tys. PLN w przypadku projektów dotyczących wyłącznie wyposażenia w sprzęt medyczny, </a:t>
            </a:r>
          </a:p>
          <a:p>
            <a:pPr>
              <a:buFontTx/>
              <a:buChar char="-"/>
            </a:pPr>
            <a:r>
              <a:rPr lang="pl-PL" sz="1400" dirty="0" smtClean="0">
                <a:latin typeface="+mn-lt"/>
                <a:cs typeface="Arial" pitchFamily="34" charset="0"/>
              </a:rPr>
              <a:t>150 tys. PLN w przypadku pozostałych projektów.</a:t>
            </a:r>
          </a:p>
          <a:p>
            <a:pPr lvl="0" algn="just">
              <a:spcAft>
                <a:spcPts val="0"/>
              </a:spcAft>
            </a:pPr>
            <a:endParaRPr lang="pl-PL" sz="1600" b="1" u="sng" dirty="0" smtClean="0">
              <a:latin typeface="+mj-lt"/>
            </a:endParaRPr>
          </a:p>
          <a:p>
            <a:pPr lvl="0" algn="just">
              <a:spcAft>
                <a:spcPts val="0"/>
              </a:spcAft>
            </a:pPr>
            <a:r>
              <a:rPr lang="pl-PL" sz="1600" b="1" u="sng" dirty="0" smtClean="0">
                <a:latin typeface="+mj-lt"/>
              </a:rPr>
              <a:t>Maksymalny dopuszczalny </a:t>
            </a:r>
            <a:r>
              <a:rPr lang="pl-PL" sz="1600" b="1" u="sng" dirty="0" smtClean="0">
                <a:latin typeface="+mj-lt"/>
                <a:cs typeface="Arial" pitchFamily="34" charset="0"/>
              </a:rPr>
              <a:t>poziom dofinansowania UE na poziomie projektu wynosi: </a:t>
            </a:r>
          </a:p>
          <a:p>
            <a:pPr lvl="0" algn="just">
              <a:spcAft>
                <a:spcPts val="0"/>
              </a:spcAft>
            </a:pPr>
            <a:endParaRPr lang="pl-PL" sz="1600" dirty="0" smtClean="0">
              <a:solidFill>
                <a:srgbClr val="FF0000"/>
              </a:solidFill>
              <a:latin typeface="+mj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</a:pPr>
            <a:r>
              <a:rPr lang="pl-PL" sz="1400" dirty="0" smtClean="0">
                <a:latin typeface="+mn-lt"/>
                <a:ea typeface="Calibri"/>
                <a:cs typeface="Calibri"/>
              </a:rPr>
              <a:t>– 85% kosztów kwalifikowalnych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400" dirty="0" smtClean="0">
              <a:latin typeface="+mn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</a:pPr>
            <a:endParaRPr lang="pl-PL" sz="1400" dirty="0" smtClean="0">
              <a:latin typeface="+mn-lt"/>
              <a:ea typeface="Calibri"/>
              <a:cs typeface="Calibri"/>
            </a:endParaRPr>
          </a:p>
          <a:p>
            <a:pPr marL="285750" indent="-285750" algn="just">
              <a:spcAft>
                <a:spcPts val="0"/>
              </a:spcAft>
            </a:pPr>
            <a:r>
              <a:rPr lang="pl-PL" sz="1600" b="1" u="sng" dirty="0" smtClean="0">
                <a:latin typeface="+mj-lt"/>
              </a:rPr>
              <a:t>Minimalny wkład własny beneficjenta:  </a:t>
            </a:r>
          </a:p>
          <a:p>
            <a:pPr marL="285750" indent="-285750" algn="just">
              <a:spcAft>
                <a:spcPts val="0"/>
              </a:spcAft>
            </a:pPr>
            <a:r>
              <a:rPr lang="pl-PL" sz="1400" dirty="0" smtClean="0">
                <a:latin typeface="+mn-lt"/>
                <a:ea typeface="Calibri"/>
                <a:cs typeface="Calibri"/>
              </a:rPr>
              <a:t>- 15% kosztów kwalifikowalnych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 smtClean="0">
              <a:solidFill>
                <a:srgbClr val="FF0000"/>
              </a:solidFill>
              <a:latin typeface="+mj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 smtClean="0">
              <a:solidFill>
                <a:srgbClr val="FF0000"/>
              </a:solidFill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380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r>
              <a:rPr lang="pl-PL" b="1" u="sng" dirty="0" smtClean="0">
                <a:latin typeface="+mn-lt"/>
              </a:rPr>
              <a:t>Termin</a:t>
            </a:r>
            <a:r>
              <a:rPr lang="pl-PL" b="1" u="sng" dirty="0">
                <a:latin typeface="+mn-lt"/>
              </a:rPr>
              <a:t>, miejsce </a:t>
            </a:r>
            <a:r>
              <a:rPr lang="pl-PL" b="1" u="sng" dirty="0" smtClean="0">
                <a:latin typeface="+mn-lt"/>
              </a:rPr>
              <a:t>i </a:t>
            </a:r>
            <a:r>
              <a:rPr lang="pl-PL" b="1" u="sng" dirty="0">
                <a:latin typeface="+mn-lt"/>
              </a:rPr>
              <a:t>forma składania wniosków o </a:t>
            </a:r>
            <a:r>
              <a:rPr lang="pl-PL" b="1" u="sng" dirty="0" smtClean="0">
                <a:latin typeface="+mn-lt"/>
              </a:rPr>
              <a:t>dofinansowanie</a:t>
            </a:r>
            <a:r>
              <a:rPr lang="pl-PL" b="1" dirty="0" smtClean="0">
                <a:latin typeface="+mn-lt"/>
              </a:rPr>
              <a:t>: </a:t>
            </a:r>
            <a:endParaRPr lang="pl-PL" dirty="0">
              <a:latin typeface="+mn-lt"/>
            </a:endParaRPr>
          </a:p>
          <a:p>
            <a:endParaRPr lang="pl-PL" dirty="0" smtClean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wypełnia wniosek o dofinansowanie za pośrednictwem aplikacji – Generator Wniosków - dostępny na stronie </a:t>
            </a:r>
            <a:r>
              <a:rPr lang="pl-PL" sz="1600" dirty="0" smtClean="0"/>
              <a:t> </a:t>
            </a:r>
            <a:r>
              <a:rPr lang="pl-PL" sz="1600" u="sng" dirty="0" smtClean="0">
                <a:latin typeface="+mn-lt"/>
                <a:hlinkClick r:id="rId3"/>
              </a:rPr>
              <a:t>https://snow-umwd.dolnyslask.pl</a:t>
            </a:r>
            <a:r>
              <a:rPr lang="pl-PL" sz="1600" u="sng" dirty="0" smtClean="0">
                <a:latin typeface="+mn-lt"/>
              </a:rPr>
              <a:t> </a:t>
            </a:r>
            <a:r>
              <a:rPr lang="pl-PL" sz="1600" dirty="0" smtClean="0">
                <a:latin typeface="+mn-lt"/>
              </a:rPr>
              <a:t>w terminie: </a:t>
            </a:r>
          </a:p>
          <a:p>
            <a:endParaRPr lang="pl-PL" b="1" u="sng" dirty="0" smtClean="0">
              <a:latin typeface="+mn-lt"/>
            </a:endParaRPr>
          </a:p>
          <a:p>
            <a:endParaRPr lang="pl-PL" b="1" u="sng" dirty="0">
              <a:latin typeface="+mn-lt"/>
            </a:endParaRPr>
          </a:p>
          <a:p>
            <a:pPr algn="ctr"/>
            <a:r>
              <a:rPr lang="pl-PL" sz="1600" b="1" u="sng" dirty="0">
                <a:latin typeface="+mn-lt"/>
              </a:rPr>
              <a:t>od godz. 8.00 dnia </a:t>
            </a:r>
            <a:r>
              <a:rPr lang="pl-PL" sz="1600" b="1" u="sng" dirty="0" smtClean="0">
                <a:latin typeface="+mn-lt"/>
              </a:rPr>
              <a:t>30 września </a:t>
            </a:r>
            <a:r>
              <a:rPr lang="pl-PL" sz="1600" b="1" u="sng" dirty="0">
                <a:latin typeface="+mn-lt"/>
              </a:rPr>
              <a:t>2016 r. do godz. 15.00 dnia  </a:t>
            </a:r>
            <a:r>
              <a:rPr lang="pl-PL" sz="1600" b="1" u="sng" dirty="0" smtClean="0">
                <a:latin typeface="+mn-lt"/>
              </a:rPr>
              <a:t>29 listopada </a:t>
            </a:r>
            <a:r>
              <a:rPr lang="pl-PL" sz="1600" b="1" u="sng" dirty="0">
                <a:latin typeface="+mn-lt"/>
              </a:rPr>
              <a:t>2016 r. </a:t>
            </a:r>
            <a:endParaRPr lang="pl-PL" sz="1600" b="1" u="sng" dirty="0" smtClean="0">
              <a:latin typeface="+mn-lt"/>
            </a:endParaRPr>
          </a:p>
          <a:p>
            <a:pPr algn="ctr"/>
            <a:endParaRPr lang="pl-PL" sz="1600" u="sng" dirty="0"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600" dirty="0" smtClean="0">
                <a:latin typeface="+mn-lt"/>
              </a:rPr>
              <a:t>Do </a:t>
            </a:r>
            <a:r>
              <a:rPr lang="pl-PL" sz="1600" dirty="0">
                <a:latin typeface="+mn-lt"/>
              </a:rPr>
              <a:t>siedziby IOK należy dostarczyć jeden egzemplarz wydrukowanej z systemu (Generator Wniosków) papierowej wersji wniosku, opatrzonej czytelnym podpisem/</a:t>
            </a:r>
            <a:r>
              <a:rPr lang="pl-PL" sz="1600" dirty="0" err="1">
                <a:latin typeface="+mn-lt"/>
              </a:rPr>
              <a:t>ami</a:t>
            </a:r>
            <a:r>
              <a:rPr lang="pl-PL" sz="1600" dirty="0">
                <a:latin typeface="+mn-lt"/>
              </a:rPr>
              <a:t> lub parafą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i z pieczęcią imienną osoby/</a:t>
            </a:r>
            <a:r>
              <a:rPr lang="pl-PL" sz="1600" dirty="0" err="1">
                <a:latin typeface="+mn-lt"/>
              </a:rPr>
              <a:t>ób</a:t>
            </a:r>
            <a:r>
              <a:rPr lang="pl-PL" sz="1600" dirty="0">
                <a:latin typeface="+mn-lt"/>
              </a:rPr>
              <a:t> uprawnionej/</a:t>
            </a:r>
            <a:r>
              <a:rPr lang="pl-PL" sz="1600" dirty="0" err="1">
                <a:latin typeface="+mn-lt"/>
              </a:rPr>
              <a:t>ych</a:t>
            </a:r>
            <a:r>
              <a:rPr lang="pl-PL" sz="1600" dirty="0">
                <a:latin typeface="+mn-lt"/>
              </a:rPr>
              <a:t> do reprezentowania Wnioskodawcy (wraz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z podpisanymi załącznikami</a:t>
            </a:r>
            <a:r>
              <a:rPr lang="pl-PL" sz="1600" dirty="0" smtClean="0">
                <a:latin typeface="+mn-lt"/>
              </a:rPr>
              <a:t>). </a:t>
            </a:r>
            <a:endParaRPr lang="pl-PL" sz="1600" dirty="0">
              <a:latin typeface="+mn-lt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latin typeface="+mn-lt"/>
              </a:rPr>
              <a:t>Kwalifikowalność wydatków</a:t>
            </a:r>
            <a:r>
              <a:rPr lang="pl-PL" b="1" dirty="0">
                <a:latin typeface="+mn-lt"/>
              </a:rPr>
              <a:t>: </a:t>
            </a:r>
            <a:endParaRPr lang="pl-PL" b="1" dirty="0" smtClean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Początkiem </a:t>
            </a:r>
            <a:r>
              <a:rPr lang="pl-PL" sz="1600" dirty="0">
                <a:latin typeface="+mn-lt"/>
              </a:rPr>
              <a:t>okresu kwalifikowalności wydatków jest 1 stycznia 2014 r. </a:t>
            </a:r>
          </a:p>
          <a:p>
            <a:r>
              <a:rPr lang="pl-PL" sz="1600" dirty="0">
                <a:latin typeface="+mn-lt"/>
              </a:rPr>
              <a:t> </a:t>
            </a:r>
          </a:p>
          <a:p>
            <a:r>
              <a:rPr lang="pl-PL" sz="1600" dirty="0">
                <a:latin typeface="+mn-lt"/>
              </a:rPr>
              <a:t>Najpóźniejszy termin złożenia ostatniego wniosku o płatność</a:t>
            </a:r>
            <a:r>
              <a:rPr lang="pl-PL" sz="1600" dirty="0" smtClean="0">
                <a:latin typeface="+mn-lt"/>
              </a:rPr>
              <a:t>:  03.12.2018 r.</a:t>
            </a:r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 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Zgodnie </a:t>
            </a:r>
            <a:r>
              <a:rPr lang="pl-PL" sz="1600" dirty="0">
                <a:latin typeface="+mn-lt"/>
              </a:rPr>
              <a:t>z art. 37 ust. 3 Ustawy wdrożeniowej nie może zostać wybrany </a:t>
            </a:r>
            <a:r>
              <a:rPr lang="pl-PL" sz="1600" dirty="0" smtClean="0">
                <a:latin typeface="+mn-lt"/>
              </a:rPr>
              <a:t/>
            </a:r>
            <a:br>
              <a:rPr lang="pl-PL" sz="1600" dirty="0" smtClean="0">
                <a:latin typeface="+mn-lt"/>
              </a:rPr>
            </a:br>
            <a:r>
              <a:rPr lang="pl-PL" sz="1600" dirty="0" smtClean="0">
                <a:latin typeface="+mn-lt"/>
              </a:rPr>
              <a:t>do </a:t>
            </a:r>
            <a:r>
              <a:rPr lang="pl-PL" sz="1600" dirty="0">
                <a:latin typeface="+mn-lt"/>
              </a:rPr>
              <a:t>dofinansowania projekt, który został fizycznie ukończony lub w pełni zrealizowany </a:t>
            </a:r>
            <a:r>
              <a:rPr lang="pl-PL" sz="1600" dirty="0" smtClean="0">
                <a:latin typeface="+mn-lt"/>
              </a:rPr>
              <a:t>przed </a:t>
            </a:r>
            <a:r>
              <a:rPr lang="pl-PL" sz="1600" dirty="0">
                <a:latin typeface="+mn-lt"/>
              </a:rPr>
              <a:t>złożeniem wniosku o dofinansowanie, niezależnie od tego czy wszystkie powiązane płatności zostały dokonane przez beneficjenta.</a:t>
            </a:r>
          </a:p>
          <a:p>
            <a:endParaRPr lang="pl-PL" dirty="0">
              <a:solidFill>
                <a:prstClr val="black"/>
              </a:solidFill>
              <a:latin typeface="+mn-lt"/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u="sng" dirty="0" smtClean="0">
                <a:latin typeface="+mn-lt"/>
              </a:rPr>
              <a:t>Wskaźniki</a:t>
            </a:r>
          </a:p>
          <a:p>
            <a:endParaRPr lang="pl-PL" sz="1600" b="1" u="sng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Główną funkcją wskaźników jest zmierzenie, na ile cel główny projektu zostały zrealizowany. Wskaźniki służą ilościowej prezentacji działań podjętych w ramach projektu i ich rezultatów.  W trakcie realizacji projektu wskaźniki powinny umożliwiać mierzenie jego postępu względem celów projektu. </a:t>
            </a:r>
            <a:endParaRPr lang="pl-PL" sz="1600" dirty="0" smtClean="0">
              <a:latin typeface="+mn-lt"/>
            </a:endParaRPr>
          </a:p>
          <a:p>
            <a:endParaRPr lang="pl-PL" sz="1600" b="1" dirty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W </a:t>
            </a:r>
            <a:r>
              <a:rPr lang="pl-PL" sz="1600" dirty="0"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obligatoryjne – wskaźniki ujęte </a:t>
            </a:r>
            <a:r>
              <a:rPr lang="pl-PL" sz="1600" dirty="0" smtClean="0"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dodatkowe </a:t>
            </a:r>
            <a:r>
              <a:rPr lang="pl-PL" sz="1600" dirty="0">
                <a:latin typeface="+mn-lt"/>
              </a:rPr>
              <a:t>– wskaźniki </a:t>
            </a:r>
            <a:r>
              <a:rPr lang="pl-PL" sz="1600" dirty="0" smtClean="0"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ma obowiązek uwzględnić </a:t>
            </a:r>
            <a:r>
              <a:rPr lang="pl-PL" sz="1600" b="1" dirty="0">
                <a:latin typeface="+mn-lt"/>
              </a:rPr>
              <a:t>wszystkie adekwatne</a:t>
            </a:r>
            <a:r>
              <a:rPr lang="pl-PL" sz="1600" dirty="0">
                <a:latin typeface="+mn-lt"/>
              </a:rPr>
              <a:t> wskaźniki produktu oraz rezultatu bezpośredniego z </a:t>
            </a:r>
            <a:r>
              <a:rPr lang="pl-PL" sz="1600" dirty="0" smtClean="0">
                <a:latin typeface="+mn-lt"/>
              </a:rPr>
              <a:t>listy wskaźników opisanych dla danego naboru, </a:t>
            </a:r>
            <a:r>
              <a:rPr lang="pl-PL" sz="1600" dirty="0">
                <a:latin typeface="+mn-lt"/>
              </a:rPr>
              <a:t>odpowiadające celowi projektu. </a:t>
            </a:r>
            <a:endParaRPr lang="pl-PL" sz="1600" dirty="0" smtClean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Dodatkowo </a:t>
            </a:r>
            <a:r>
              <a:rPr lang="pl-PL" sz="1600" dirty="0">
                <a:latin typeface="+mn-lt"/>
              </a:rPr>
              <a:t>w ramach wniosku </a:t>
            </a:r>
            <a:r>
              <a:rPr lang="pl-PL" sz="1600" dirty="0" smtClean="0">
                <a:latin typeface="+mn-lt"/>
              </a:rPr>
              <a:t>o </a:t>
            </a:r>
            <a:r>
              <a:rPr lang="pl-PL" sz="1600" dirty="0"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latin typeface="+mn-lt"/>
              </a:rPr>
              <a:t> </a:t>
            </a:r>
            <a:endParaRPr lang="pl-PL" sz="1600" dirty="0">
              <a:latin typeface="+mn-lt"/>
            </a:endParaRPr>
          </a:p>
          <a:p>
            <a:endParaRPr lang="pl-PL" sz="1400" dirty="0">
              <a:solidFill>
                <a:prstClr val="black"/>
              </a:solidFill>
            </a:endParaRPr>
          </a:p>
          <a:p>
            <a:pPr algn="ctr"/>
            <a:endParaRPr lang="pl-PL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u="sng" dirty="0">
                <a:latin typeface="+mj-lt"/>
              </a:rPr>
              <a:t>Wskaźniki </a:t>
            </a:r>
            <a:r>
              <a:rPr lang="pl-PL" sz="1400" u="sng" dirty="0" smtClean="0">
                <a:latin typeface="+mj-lt"/>
              </a:rPr>
              <a:t>produktu </a:t>
            </a:r>
            <a:r>
              <a:rPr lang="pl-PL" sz="1400" dirty="0" smtClean="0">
                <a:latin typeface="+mj-lt"/>
              </a:rPr>
              <a:t>są </a:t>
            </a:r>
            <a:r>
              <a:rPr lang="pl-PL" sz="1400" dirty="0">
                <a:latin typeface="+mj-lt"/>
              </a:rPr>
              <a:t>to wskaźniki powiązane bezpośrednio z wydatkami ponoszonymi w projekcie, mierzone konkretnymi wielkościami. Liczone są w jednostkach fizycznych lub monetarnych. Wybrane przez Wnioskodawcę wskaźniki muszą być adekwatne do zakresu projektu oraz mają być powiązane z głównymi kategoriami wydatków w projekcie</a:t>
            </a:r>
            <a:r>
              <a:rPr lang="pl-PL" sz="1400" dirty="0" smtClean="0">
                <a:latin typeface="+mj-lt"/>
              </a:rPr>
              <a:t>.</a:t>
            </a: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r>
              <a:rPr lang="pl-PL" sz="1400" b="1" u="sng" dirty="0" smtClean="0">
                <a:latin typeface="+mj-lt"/>
              </a:rPr>
              <a:t>Obligatoryjne wskaźniki produktu :</a:t>
            </a:r>
          </a:p>
          <a:p>
            <a:endParaRPr lang="pl-PL" sz="1400" b="1" u="sng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1400" u="sng" dirty="0" smtClean="0">
                <a:latin typeface="+mj-lt"/>
              </a:rPr>
              <a:t>Liczba wspartych podmiotów leczniczych </a:t>
            </a:r>
            <a:r>
              <a:rPr lang="pl-PL" sz="1400" dirty="0" smtClean="0">
                <a:latin typeface="+mj-lt"/>
              </a:rPr>
              <a:t>(wskaźnika z ram wykonania- wartość docelowa na poziomie RPO 23/6- na 2018)  </a:t>
            </a:r>
          </a:p>
          <a:p>
            <a:pPr algn="ctr"/>
            <a:r>
              <a:rPr lang="pl-PL" sz="1400" dirty="0" smtClean="0">
                <a:latin typeface="+mj-lt"/>
              </a:rPr>
              <a:t>    </a:t>
            </a:r>
          </a:p>
          <a:p>
            <a:pPr algn="just"/>
            <a:r>
              <a:rPr lang="pl-PL" sz="1400" u="sng" dirty="0" smtClean="0">
                <a:latin typeface="+mj-lt"/>
              </a:rPr>
              <a:t>Definicja z WLWK:</a:t>
            </a:r>
            <a:r>
              <a:rPr lang="pl-PL" sz="1400" dirty="0" smtClean="0">
                <a:latin typeface="+mj-lt"/>
              </a:rPr>
              <a:t>. </a:t>
            </a:r>
          </a:p>
          <a:p>
            <a:pPr algn="just"/>
            <a:r>
              <a:rPr lang="pl-PL" sz="1400" dirty="0" smtClean="0">
                <a:latin typeface="+mj-lt"/>
              </a:rPr>
              <a:t>Wskaźnik </a:t>
            </a:r>
            <a:r>
              <a:rPr lang="pl-PL" sz="1400" dirty="0">
                <a:latin typeface="+mj-lt"/>
              </a:rPr>
              <a:t>odnosi się do podmiotów leczniczych objętych robotami budowlanymi oraz </a:t>
            </a:r>
            <a:r>
              <a:rPr lang="pl-PL" sz="1400" dirty="0" smtClean="0">
                <a:latin typeface="+mj-lt"/>
              </a:rPr>
              <a:t>doposażonych w </a:t>
            </a:r>
            <a:r>
              <a:rPr lang="pl-PL" sz="1400" dirty="0">
                <a:latin typeface="+mj-lt"/>
              </a:rPr>
              <a:t>aparaturę medyczną oraz techniczną niezbędną do udzielania świadczeń </a:t>
            </a:r>
            <a:r>
              <a:rPr lang="pl-PL" sz="1400" dirty="0" smtClean="0">
                <a:latin typeface="+mj-lt"/>
              </a:rPr>
              <a:t>medycznych</a:t>
            </a:r>
            <a:r>
              <a:rPr lang="pl-PL" sz="1400" dirty="0">
                <a:latin typeface="+mj-lt"/>
              </a:rPr>
              <a:t>. </a:t>
            </a:r>
          </a:p>
          <a:p>
            <a:pPr algn="just"/>
            <a:r>
              <a:rPr lang="pl-PL" sz="1400" dirty="0" smtClean="0">
                <a:latin typeface="+mj-lt"/>
              </a:rPr>
              <a:t>W </a:t>
            </a:r>
            <a:r>
              <a:rPr lang="pl-PL" sz="1400" dirty="0">
                <a:latin typeface="+mj-lt"/>
              </a:rPr>
              <a:t>ramach wskaźnika należy wykazać: </a:t>
            </a:r>
          </a:p>
          <a:p>
            <a:pPr algn="just"/>
            <a:r>
              <a:rPr lang="pl-PL" sz="1400" dirty="0" smtClean="0">
                <a:latin typeface="+mj-lt"/>
              </a:rPr>
              <a:t>	•doposażone </a:t>
            </a:r>
            <a:r>
              <a:rPr lang="pl-PL" sz="1400" dirty="0">
                <a:latin typeface="+mj-lt"/>
              </a:rPr>
              <a:t>podmioty lecznicze</a:t>
            </a:r>
          </a:p>
          <a:p>
            <a:pPr algn="just"/>
            <a:r>
              <a:rPr lang="pl-PL" sz="1400" dirty="0" smtClean="0">
                <a:latin typeface="+mj-lt"/>
              </a:rPr>
              <a:t>	•podmioty </a:t>
            </a:r>
            <a:r>
              <a:rPr lang="pl-PL" sz="1400" dirty="0">
                <a:latin typeface="+mj-lt"/>
              </a:rPr>
              <a:t>lecznicze, w których wykonano roboty budowlane</a:t>
            </a:r>
          </a:p>
          <a:p>
            <a:pPr algn="just"/>
            <a:r>
              <a:rPr lang="pl-PL" sz="1400" dirty="0" smtClean="0">
                <a:latin typeface="+mj-lt"/>
              </a:rPr>
              <a:t>	•doposażone </a:t>
            </a:r>
            <a:r>
              <a:rPr lang="pl-PL" sz="1400" dirty="0">
                <a:latin typeface="+mj-lt"/>
              </a:rPr>
              <a:t>podmioty lecznicze, w których wykonano roboty budowlane. </a:t>
            </a:r>
          </a:p>
          <a:p>
            <a:endParaRPr lang="pl-PL" sz="1400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1400" u="sng" dirty="0">
                <a:latin typeface="+mj-lt"/>
              </a:rPr>
              <a:t>Nakłady inwestycyjne na zakup aparatury </a:t>
            </a:r>
            <a:r>
              <a:rPr lang="pl-PL" sz="1400" u="sng" dirty="0" smtClean="0">
                <a:latin typeface="+mj-lt"/>
              </a:rPr>
              <a:t>medycznej- wartość docelowa na poziomie SZOOP 45 000 </a:t>
            </a:r>
            <a:r>
              <a:rPr lang="pl-PL" sz="1400" u="sng" dirty="0" err="1" smtClean="0">
                <a:latin typeface="+mj-lt"/>
              </a:rPr>
              <a:t>000</a:t>
            </a:r>
            <a:r>
              <a:rPr lang="pl-PL" sz="1400" u="sng" dirty="0" smtClean="0">
                <a:latin typeface="+mj-lt"/>
              </a:rPr>
              <a:t> PLN 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1400" dirty="0" smtClean="0">
              <a:latin typeface="+mj-lt"/>
            </a:endParaRPr>
          </a:p>
          <a:p>
            <a:pPr marL="342900" indent="-342900"/>
            <a:r>
              <a:rPr lang="pl-PL" sz="1400" u="sng" dirty="0" smtClean="0">
                <a:latin typeface="+mj-lt"/>
              </a:rPr>
              <a:t>Definicja z WLWK:</a:t>
            </a:r>
          </a:p>
          <a:p>
            <a:r>
              <a:rPr lang="pl-PL" sz="1400" dirty="0" smtClean="0">
                <a:latin typeface="+mj-lt"/>
              </a:rPr>
              <a:t>Nakłady </a:t>
            </a:r>
            <a:r>
              <a:rPr lang="pl-PL" sz="1400" dirty="0">
                <a:latin typeface="+mj-lt"/>
              </a:rPr>
              <a:t>poniesione przez beneficjenta na zakup aparatury medycznej w związku z </a:t>
            </a:r>
            <a:r>
              <a:rPr lang="pl-PL" sz="1400" dirty="0" smtClean="0">
                <a:latin typeface="+mj-lt"/>
              </a:rPr>
              <a:t>realizowanym projektem</a:t>
            </a:r>
            <a:r>
              <a:rPr lang="pl-PL" sz="1400" dirty="0">
                <a:latin typeface="+mj-lt"/>
              </a:rPr>
              <a:t>. Nakłady obejmują dofinansowanie i wkład własny.</a:t>
            </a:r>
          </a:p>
          <a:p>
            <a:pPr marL="342900" indent="-342900"/>
            <a:endParaRPr lang="pl-PL" sz="1400" u="sng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u="sng" dirty="0">
                <a:latin typeface="+mn-lt"/>
              </a:rPr>
              <a:t>Wskaźniki </a:t>
            </a:r>
            <a:r>
              <a:rPr lang="pl-PL" sz="1400" u="sng" dirty="0" smtClean="0">
                <a:latin typeface="+mn-lt"/>
              </a:rPr>
              <a:t>rezultatu </a:t>
            </a:r>
            <a:r>
              <a:rPr lang="pl-PL" sz="1400" dirty="0" smtClean="0">
                <a:latin typeface="+mn-lt"/>
              </a:rPr>
              <a:t>są </a:t>
            </a:r>
            <a:r>
              <a:rPr lang="pl-PL" sz="1400" dirty="0">
                <a:latin typeface="+mn-lt"/>
              </a:rPr>
              <a:t>to wskaźniki odnoszące się do bezpośrednich efektów projektu, stanowią wynik realizacji projektu, ale mogą mieć na niego wpływ także inne zewnętrzne czynniki; niepowiązane bezpośrednio z wydatkami ponoszonymi w projekcie. Dostarczają informacji o zmianach jakie nastąpiły w wyniku realizacji projektu, w porównaniu z wielkością wyjściową (bazową). Są logicznie powiązane ze wskaźnikami produktu.  Muszą być adekwatne do celu projektu.</a:t>
            </a:r>
            <a:endParaRPr lang="pl-PL" sz="1400" dirty="0" smtClean="0">
              <a:latin typeface="+mn-lt"/>
            </a:endParaRPr>
          </a:p>
          <a:p>
            <a:pPr algn="just"/>
            <a:endParaRPr lang="pl-PL" sz="1400" b="1" u="sng" dirty="0">
              <a:latin typeface="+mn-lt"/>
            </a:endParaRPr>
          </a:p>
          <a:p>
            <a:pPr algn="just"/>
            <a:r>
              <a:rPr lang="pl-PL" sz="1400" b="1" u="sng" dirty="0" smtClean="0">
                <a:latin typeface="+mn-lt"/>
              </a:rPr>
              <a:t>Obligatoryjne wskaźniki rezultatu:</a:t>
            </a:r>
          </a:p>
          <a:p>
            <a:pPr marL="342900" indent="-342900"/>
            <a:endParaRPr lang="pl-PL" sz="1400" u="sng" dirty="0" smtClean="0">
              <a:latin typeface="+mn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1400" u="sng" dirty="0" smtClean="0">
                <a:latin typeface="+mn-lt"/>
              </a:rPr>
              <a:t>Ludność objęta ulepszonymi usługami zdrowotnymi (CI 36) – wartość docelowa na poziomie RPO 33 824 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1400" dirty="0" smtClean="0">
              <a:latin typeface="+mn-lt"/>
            </a:endParaRPr>
          </a:p>
          <a:p>
            <a:pPr algn="just"/>
            <a:r>
              <a:rPr lang="pl-PL" sz="1400" u="sng" dirty="0" smtClean="0">
                <a:latin typeface="+mn-lt"/>
              </a:rPr>
              <a:t>Definicja WLWK</a:t>
            </a:r>
          </a:p>
          <a:p>
            <a:r>
              <a:rPr lang="pl-PL" sz="1400" dirty="0" smtClean="0">
                <a:latin typeface="+mn-lt"/>
              </a:rPr>
              <a:t>Liczba osób zamieszkujących dany obszar, która będzie korzystała z usług zdrowotnych wspartych w ramach projektu. Wskaźnik obejmuje nowe lub ulepszone budynki, wyposażenie w nowy sprzęt różnego typu usług zdrowotnych (m.in. profilaktyka, opieka ambulatoryjna, opieka szpitalna, opieka poszpitalna).</a:t>
            </a:r>
          </a:p>
          <a:p>
            <a:endParaRPr lang="pl-PL" sz="1400" dirty="0" smtClean="0">
              <a:latin typeface="+mn-lt"/>
            </a:endParaRPr>
          </a:p>
          <a:p>
            <a:r>
              <a:rPr lang="pl-PL" sz="1400" dirty="0" smtClean="0">
                <a:latin typeface="+mn-lt"/>
              </a:rPr>
              <a:t> Wyklucza się podwójne liczenie osób nawet jeśli kilka usług skierowanych jest do tej samej osoby: jedna osoba nadal liczona jest tylko raz pomimo że będzie korzystać z kilku usług wspartych z Funduszy strukturalnych.</a:t>
            </a:r>
          </a:p>
          <a:p>
            <a:endParaRPr lang="pl-PL" sz="1400" dirty="0" smtClean="0">
              <a:latin typeface="+mn-lt"/>
            </a:endParaRPr>
          </a:p>
          <a:p>
            <a:r>
              <a:rPr lang="pl-PL" sz="1400" dirty="0" smtClean="0">
                <a:latin typeface="+mn-lt"/>
              </a:rPr>
              <a:t> Liczbę osób należy podać w oparciu o dane historyczne.</a:t>
            </a:r>
          </a:p>
          <a:p>
            <a:pPr algn="just"/>
            <a:endParaRPr lang="pl-PL" sz="1400" u="sng" dirty="0" smtClean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251520" y="1164134"/>
            <a:ext cx="864096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u="sng" dirty="0" smtClean="0">
                <a:latin typeface="+mn-lt"/>
              </a:rPr>
              <a:t>Metodologia wskaźnika -  </a:t>
            </a:r>
            <a:r>
              <a:rPr lang="pl-PL" sz="1400" b="1" u="sng" dirty="0" err="1" smtClean="0">
                <a:latin typeface="+mn-lt"/>
              </a:rPr>
              <a:t>wg</a:t>
            </a:r>
            <a:r>
              <a:rPr lang="pl-PL" sz="1400" b="1" u="sng" dirty="0" smtClean="0">
                <a:latin typeface="+mn-lt"/>
              </a:rPr>
              <a:t>. IZ RPO WD </a:t>
            </a:r>
          </a:p>
          <a:p>
            <a:pPr algn="just"/>
            <a:endParaRPr lang="pl-PL" sz="1400" u="sng" dirty="0" smtClean="0">
              <a:latin typeface="+mn-lt"/>
            </a:endParaRPr>
          </a:p>
          <a:p>
            <a:pPr algn="just"/>
            <a:r>
              <a:rPr lang="pl-PL" sz="1400" b="1" dirty="0" smtClean="0">
                <a:latin typeface="+mn-lt"/>
              </a:rPr>
              <a:t>Liczba osób (</a:t>
            </a:r>
            <a:r>
              <a:rPr lang="pl-PL" sz="1400" b="1" dirty="0" err="1" smtClean="0">
                <a:latin typeface="+mn-lt"/>
              </a:rPr>
              <a:t>wg</a:t>
            </a:r>
            <a:r>
              <a:rPr lang="pl-PL" sz="1400" b="1" dirty="0" smtClean="0">
                <a:latin typeface="+mn-lt"/>
              </a:rPr>
              <a:t>. niedublujących się PESELI), które korzystały w poprzednim roku (tj. 2015) z usług zdrowotnych świadczonych przez podmiot wykonujący działalność leczniczą finansowaną ze środków publicznych (tj. w ramach kontraktu z wojewódzkim oddziałem NFZ). </a:t>
            </a:r>
          </a:p>
          <a:p>
            <a:pPr algn="just"/>
            <a:endParaRPr lang="pl-PL" sz="1400" b="1" dirty="0" smtClean="0">
              <a:latin typeface="+mn-lt"/>
            </a:endParaRPr>
          </a:p>
          <a:p>
            <a:pPr algn="just"/>
            <a:r>
              <a:rPr lang="pl-PL" sz="1300" u="sng" dirty="0" smtClean="0">
                <a:latin typeface="+mn-lt"/>
              </a:rPr>
              <a:t>Wyjątki od zasady ogólnej </a:t>
            </a:r>
          </a:p>
          <a:p>
            <a:pPr algn="just"/>
            <a:endParaRPr lang="pl-PL" sz="1300" u="sng" dirty="0" smtClean="0">
              <a:latin typeface="+mn-lt"/>
            </a:endParaRPr>
          </a:p>
          <a:p>
            <a:r>
              <a:rPr lang="pl-PL" sz="1300" dirty="0" smtClean="0">
                <a:latin typeface="+mn-lt"/>
              </a:rPr>
              <a:t>a)     Jeżeli projekt polega tylko i wyłącznie na zakupie sprzętu medycznego (wymianie dotychczasowego) dla podmiotu wykonującego działalność leczniczą, który posiada kontrakt z NFZ zgodny z zakresem projektu (w tożsamej dziedzinie- ONKOLOGIA), to należy wykazać liczbę osób, które korzystały w poprzednim roku z usług zdrowotnych świadczonych przez ten podmiot w tej dziedzinie tj. ONKOLOGII– </a:t>
            </a:r>
            <a:r>
              <a:rPr lang="pl-PL" sz="1300" dirty="0" err="1" smtClean="0">
                <a:latin typeface="+mn-lt"/>
              </a:rPr>
              <a:t>wg</a:t>
            </a:r>
            <a:r>
              <a:rPr lang="pl-PL" sz="1300" dirty="0" smtClean="0">
                <a:latin typeface="+mn-lt"/>
              </a:rPr>
              <a:t>. niedublujących PESELI. </a:t>
            </a:r>
          </a:p>
          <a:p>
            <a:r>
              <a:rPr lang="pl-PL" sz="1300" dirty="0" smtClean="0">
                <a:latin typeface="+mn-lt"/>
              </a:rPr>
              <a:t> </a:t>
            </a:r>
          </a:p>
          <a:p>
            <a:r>
              <a:rPr lang="pl-PL" sz="1300" dirty="0" smtClean="0">
                <a:latin typeface="+mn-lt"/>
              </a:rPr>
              <a:t>b)    Jeżeli projekt polega tylko i wyłącznie na zakupie nowego sprzętu medycznego dla podmiotu wykonującego działalność leczniczą, który na dzień składania wniosku nie posiada kontraktu z NFZ zgodnego z zakresem projektu (w tożsamej dziedzinie- ONKOLOGIA), to należy wykazać liczbę osób, którą podmiot leczniczy zamierza objąć w ciągu roku ulepszonymi usługami zdrowotnymi w wyniku zakupu nowego sprzętu, zgodnie ze zgłoszeniem/ planowanym zgłoszeniem do NFZ w danej dziedzinie.  </a:t>
            </a:r>
          </a:p>
          <a:p>
            <a:r>
              <a:rPr lang="pl-PL" sz="1300" dirty="0" smtClean="0">
                <a:latin typeface="+mn-lt"/>
              </a:rPr>
              <a:t> </a:t>
            </a:r>
          </a:p>
          <a:p>
            <a:r>
              <a:rPr lang="pl-PL" sz="1300" dirty="0" smtClean="0">
                <a:latin typeface="+mn-lt"/>
              </a:rPr>
              <a:t>c)    Jeżeli projekt polega na zakupie nowego sprzętu medycznego dla podmiotu wykonującego działalność leczniczą, który na dzień składania wniosku nie posiada kontraktu z NFZ zgodnego z zakresem projektu (w tożsamej dziedzinie- ONKOLOGIA), a oprócz tego w ramach projektu zaplanowane np. prace remontowe w całym obiekcie, to należy wykazać łączną liczbę osób, którą podmiot leczniczy zamierza objąć w ciągu roku ulepszonymi usługami zdrowotnymi w wyniku zakupu nowego sprzętu, zgodnie ze zgłoszeniem do NFZ w danej dziedzinie oraz liczbę osób, które korzystały w poprzednim roku z usług zdrowotnych świadczonych przez podmiot wykonujący działalność leczniczą - </a:t>
            </a:r>
            <a:r>
              <a:rPr lang="pl-PL" sz="1300" dirty="0" err="1" smtClean="0">
                <a:latin typeface="+mn-lt"/>
              </a:rPr>
              <a:t>wg</a:t>
            </a:r>
            <a:r>
              <a:rPr lang="pl-PL" sz="1300" dirty="0" smtClean="0">
                <a:latin typeface="+mn-lt"/>
              </a:rPr>
              <a:t>. niedublujących się PESELI</a:t>
            </a:r>
            <a:endParaRPr lang="pl-PL" sz="1300" u="sng" dirty="0" smtClean="0">
              <a:latin typeface="+mn-lt"/>
            </a:endParaRPr>
          </a:p>
          <a:p>
            <a:pPr algn="just"/>
            <a:endParaRPr lang="pl-PL" sz="1400" b="1" dirty="0" smtClean="0">
              <a:latin typeface="+mn-lt"/>
            </a:endParaRPr>
          </a:p>
          <a:p>
            <a:pPr algn="just"/>
            <a:endParaRPr lang="pl-PL" sz="1400" b="1" dirty="0" smtClean="0">
              <a:latin typeface="+mn-lt"/>
            </a:endParaRPr>
          </a:p>
          <a:p>
            <a:pPr algn="just"/>
            <a:endParaRPr lang="pl-PL" sz="1400" b="1" dirty="0" smtClean="0">
              <a:latin typeface="+mn-lt"/>
            </a:endParaRPr>
          </a:p>
          <a:p>
            <a:pPr algn="just"/>
            <a:endParaRPr lang="pl-PL" sz="14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latin typeface="+mj-lt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latin typeface="+mj-lt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latin typeface="+mj-lt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latin typeface="+mj-lt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latin typeface="+mj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latin typeface="+mj-lt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latin typeface="+mj-lt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j-lt"/>
              <a:cs typeface="Arial" panose="020B0604020202020204" pitchFamily="34" charset="0"/>
            </a:endParaRPr>
          </a:p>
          <a:p>
            <a:endParaRPr lang="pl-PL" sz="1600" b="1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pl-PL" sz="1600" dirty="0">
                <a:latin typeface="+mj-lt"/>
              </a:rPr>
              <a:t>Zapytania dotyczące naboru można przesyłać na adresy mailowe</a:t>
            </a:r>
            <a:r>
              <a:rPr lang="pl-PL" sz="1600" dirty="0" smtClean="0">
                <a:latin typeface="+mj-lt"/>
              </a:rPr>
              <a:t>:</a:t>
            </a:r>
          </a:p>
          <a:p>
            <a:pPr algn="ctr"/>
            <a:endParaRPr lang="pl-PL" sz="1600" dirty="0">
              <a:latin typeface="+mj-lt"/>
            </a:endParaRPr>
          </a:p>
          <a:p>
            <a:pPr algn="ctr"/>
            <a:r>
              <a:rPr lang="pl-PL" sz="1600" b="1" u="sng" dirty="0">
                <a:latin typeface="+mj-lt"/>
                <a:hlinkClick r:id="rId4"/>
              </a:rPr>
              <a:t>pife@dolnyslask.pl</a:t>
            </a:r>
            <a:endParaRPr lang="pl-PL" sz="1600" b="1" dirty="0">
              <a:latin typeface="+mj-lt"/>
            </a:endParaRPr>
          </a:p>
          <a:p>
            <a:pPr algn="ctr"/>
            <a:r>
              <a:rPr lang="pl-PL" sz="1600" b="1" u="sng" dirty="0">
                <a:latin typeface="+mj-lt"/>
                <a:hlinkClick r:id="rId5"/>
              </a:rPr>
              <a:t>pife.jeleniagora@dolnyslask.pl</a:t>
            </a:r>
            <a:endParaRPr lang="pl-PL" sz="1600" b="1" dirty="0">
              <a:latin typeface="+mj-lt"/>
            </a:endParaRPr>
          </a:p>
          <a:p>
            <a:pPr algn="ctr"/>
            <a:r>
              <a:rPr lang="pl-PL" sz="1600" b="1" u="sng" dirty="0">
                <a:latin typeface="+mj-lt"/>
                <a:hlinkClick r:id="rId6"/>
              </a:rPr>
              <a:t>pife.legnica@dolnyslask.pl</a:t>
            </a:r>
            <a:endParaRPr lang="pl-PL" sz="1600" b="1" dirty="0">
              <a:latin typeface="+mj-lt"/>
            </a:endParaRPr>
          </a:p>
          <a:p>
            <a:pPr algn="ctr"/>
            <a:r>
              <a:rPr lang="pl-PL" sz="1600" b="1" u="sng" dirty="0" smtClean="0">
                <a:latin typeface="+mj-lt"/>
                <a:hlinkClick r:id="rId7"/>
              </a:rPr>
              <a:t>pife.walbrzych@dolnyslask.pl</a:t>
            </a:r>
            <a:endParaRPr lang="pl-PL" sz="1600" b="1" dirty="0">
              <a:latin typeface="+mj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latin typeface="+mj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latin typeface="+mj-lt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latin typeface="+mj-lt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latin typeface="+mj-lt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50850" y="994572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39750" y="1196752"/>
            <a:ext cx="81367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000" b="1" dirty="0">
                <a:latin typeface="+mn-lt"/>
                <a:cs typeface="Arial" pitchFamily="34" charset="0"/>
              </a:rPr>
              <a:t>Podstawowe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 założenia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konkursów</a:t>
            </a:r>
          </a:p>
          <a:p>
            <a:pPr lvl="0" algn="ctr" eaLnBrk="1" hangingPunct="1"/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1" hangingPunct="1"/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sz="20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algn="ctr" eaLnBrk="1" hangingPunct="1"/>
            <a:endParaRPr lang="pl-PL" altLang="pl-PL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1844824"/>
            <a:ext cx="8424936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>
                <a:solidFill>
                  <a:prstClr val="black"/>
                </a:solidFill>
                <a:latin typeface="+mn-lt"/>
                <a:ea typeface="Calibri"/>
                <a:cs typeface="Arial" pitchFamily="34" charset="0"/>
              </a:rPr>
              <a:t>Oś priorytetowa 6 Infrastruktura spójności społecznej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+mn-lt"/>
                <a:ea typeface="Calibri"/>
                <a:cs typeface="Arial" pitchFamily="34" charset="0"/>
              </a:rPr>
              <a:t>      </a:t>
            </a:r>
            <a:r>
              <a:rPr lang="pl-PL" b="1" dirty="0" smtClean="0">
                <a:solidFill>
                  <a:srgbClr val="000000"/>
                </a:solidFill>
                <a:latin typeface="+mn-lt"/>
                <a:ea typeface="Calibri" pitchFamily="2"/>
                <a:cs typeface="Arial" pitchFamily="34" charset="0"/>
              </a:rPr>
              <a:t>Działanie 6.2 Inwestycje w infrastrukturę zdrowotna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b="1" dirty="0" smtClean="0">
              <a:solidFill>
                <a:srgbClr val="000000"/>
              </a:solidFill>
              <a:latin typeface="+mn-lt"/>
              <a:ea typeface="Calibri" pitchFamily="2"/>
              <a:cs typeface="Arial" pitchFamily="34" charset="0"/>
            </a:endParaRPr>
          </a:p>
          <a:p>
            <a:pPr algn="ctr"/>
            <a:r>
              <a:rPr lang="pl-PL" b="1" dirty="0" smtClean="0">
                <a:latin typeface="+mn-lt"/>
              </a:rPr>
              <a:t>Cel szczegółowy działania – zwiększony dostęp do opieki zdrowotnej w regionie </a:t>
            </a: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algn="ctr" eaLnBrk="1" hangingPunct="1"/>
            <a:r>
              <a:rPr lang="pl-PL" sz="2000" b="1" u="sng" dirty="0" smtClean="0"/>
              <a:t>(ONKOLOGIA)</a:t>
            </a:r>
            <a:endParaRPr lang="pl-PL" sz="2000" dirty="0" smtClean="0"/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r>
              <a:rPr lang="pl-PL" sz="2000" dirty="0" smtClean="0">
                <a:latin typeface="+mn-lt"/>
                <a:ea typeface="Calibri"/>
                <a:cs typeface="Arial" panose="020B0604020202020204" pitchFamily="34" charset="0"/>
              </a:rPr>
              <a:t>Nr naboru RPDS.06.02.00-IZ.00-02-158/16</a:t>
            </a: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r>
              <a:rPr lang="pl-PL" sz="2000" b="1" u="sng" dirty="0" smtClean="0">
                <a:solidFill>
                  <a:prstClr val="black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b="1" dirty="0" smtClean="0"/>
              <a:t>Policy Paper – Krajowe Ramy Strategiczne</a:t>
            </a:r>
          </a:p>
          <a:p>
            <a:pPr>
              <a:buNone/>
            </a:pPr>
            <a:endParaRPr lang="pl-PL" sz="1200" b="1" dirty="0" smtClean="0"/>
          </a:p>
          <a:p>
            <a:pPr marL="0" indent="0" algn="just">
              <a:buNone/>
            </a:pPr>
            <a:r>
              <a:rPr lang="pl-PL" sz="1600" dirty="0" smtClean="0"/>
              <a:t>Dokument o charakterze strategiczno- wdrożeniowym (opracowany przez MZ), który wskazuje cele, kierunki interwencji i narzędzia zaprojektowane w lata 2014-2020, opowiadające na problemy, wyzwania i postulaty o obszarze opieki zdrowotnej. 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u="sng" dirty="0" smtClean="0"/>
              <a:t>Narzędzie  wdrażane z poziomu regionalnego w zakresie działań w infrastrukturę zdrowotną: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algn="just">
              <a:buFont typeface="Wingdings" pitchFamily="2" charset="2"/>
              <a:buChar char="§"/>
            </a:pPr>
            <a:r>
              <a:rPr lang="pl-PL" sz="1200" b="1" i="1" dirty="0" smtClean="0"/>
              <a:t>Narzędzie 13 - </a:t>
            </a:r>
            <a:r>
              <a:rPr lang="pl-PL" sz="1200" b="1" i="1" u="sng" dirty="0" smtClean="0"/>
              <a:t>Wsparcie regionalnych  </a:t>
            </a:r>
            <a:r>
              <a:rPr lang="pl-PL" sz="1200" b="1" i="1" dirty="0" smtClean="0"/>
              <a:t>podmiotów leczniczych udzielających świadczeń zdrowotnych na rzecz osób dorosłych, dedykowanych chorobom, które są istotną </a:t>
            </a:r>
            <a:r>
              <a:rPr lang="pl-PL" sz="1200" b="1" i="1" u="sng" dirty="0" smtClean="0"/>
              <a:t>przyczyną dezaktywizacji zawodowej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200" i="1" dirty="0" smtClean="0"/>
              <a:t>Narzędzie 14 - Wsparcie regionalnych podmiotów leczniczych udzielających świadczeń zdrowotnych na rzecz osób dorosłych, ukierunkowanych na specyficzne dla regionu grupy chorób, które są istotną przyczyną dezaktywizacji zawodowej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200" i="1" dirty="0" smtClean="0"/>
              <a:t>Narzędzie 16 - Wsparcie regionalnych podmiotów leczniczych udzielających świadczeń zdrowotnych w zakresie ginekologii, położnictwa, neonatologii, pediatrii oraz innych jednostek zajmujących się leczeniem dzieci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200" i="1" dirty="0" smtClean="0"/>
              <a:t>Narzędzie 17 - Wsparcie podmiotów leczniczych udzielających świadczeń zdrowotnych w zakresie geriatrii, opieki długoterminowej oraz opieki paliatywnej i hospicyjnej</a:t>
            </a:r>
          </a:p>
          <a:p>
            <a:pPr marL="0" indent="0" algn="just">
              <a:buNone/>
            </a:pPr>
            <a:endParaRPr lang="pl-PL" sz="1800" u="sng" dirty="0" smtClean="0"/>
          </a:p>
          <a:p>
            <a:pPr marL="0" indent="0" algn="just">
              <a:buNone/>
            </a:pPr>
            <a:r>
              <a:rPr lang="pl-PL" sz="1800" u="sng" dirty="0" smtClean="0"/>
              <a:t>Wszelkie przedsięwzięcia w obszarze zdrowia w perspektywie 2014-2020 muszą być zgodne z Policy Paper.</a:t>
            </a:r>
            <a:endParaRPr lang="pl-PL" sz="18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11067-B004-4C27-A84C-4E877D346885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556792"/>
            <a:ext cx="864235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r>
              <a:rPr lang="pl-PL" b="1" u="sng" dirty="0">
                <a:latin typeface="+mn-lt"/>
                <a:cs typeface="Arial" panose="020B0604020202020204" pitchFamily="34" charset="0"/>
              </a:rPr>
              <a:t>Nabór w trybie konkursowym – </a:t>
            </a:r>
            <a:r>
              <a:rPr lang="pl-PL" b="1" u="sng" dirty="0" smtClean="0">
                <a:latin typeface="+mn-lt"/>
                <a:cs typeface="Arial" panose="020B0604020202020204" pitchFamily="34" charset="0"/>
              </a:rPr>
              <a:t>horyzontalny</a:t>
            </a:r>
          </a:p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  <a:cs typeface="Arial" panose="020B0604020202020204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>
                <a:latin typeface="+mn-lt"/>
                <a:cs typeface="Arial" panose="020B0604020202020204" pitchFamily="34" charset="0"/>
              </a:rPr>
              <a:t>Przez konkurs horyzontalny rozumie </a:t>
            </a:r>
            <a:r>
              <a:rPr lang="pl-PL" sz="1600" dirty="0" smtClean="0">
                <a:latin typeface="+mn-lt"/>
                <a:cs typeface="Arial" panose="020B0604020202020204" pitchFamily="34" charset="0"/>
              </a:rPr>
              <a:t>się</a:t>
            </a:r>
            <a:r>
              <a:rPr lang="pl-PL" sz="1600" dirty="0" smtClean="0">
                <a:latin typeface="+mn-lt"/>
              </a:rPr>
              <a:t> prowadzony w trybie konkursowym nabór wniosków o dofinansowanie ogłaszany na projekty dotyczące całego obszaru Województwa Dolnośląskiego. 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600" dirty="0" smtClean="0">
              <a:latin typeface="+mn-lt"/>
              <a:cs typeface="Arial" panose="020B0604020202020204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endParaRPr lang="pl-PL" sz="1400" dirty="0" smtClean="0">
              <a:latin typeface="+mn-lt"/>
              <a:cs typeface="Arial" panose="020B0604020202020204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endParaRPr lang="pl-PL" dirty="0">
              <a:latin typeface="+mn-lt"/>
              <a:cs typeface="Arial" panose="020B0604020202020204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b="1" u="sng" dirty="0">
                <a:latin typeface="+mn-lt"/>
                <a:cs typeface="Arial" panose="020B0604020202020204" pitchFamily="34" charset="0"/>
              </a:rPr>
              <a:t>Alokacja </a:t>
            </a:r>
            <a:r>
              <a:rPr lang="pl-PL" b="1" u="sng" dirty="0" smtClean="0">
                <a:latin typeface="+mn-lt"/>
              </a:rPr>
              <a:t>przeznaczona na konkurs </a:t>
            </a:r>
            <a:r>
              <a:rPr lang="pl-PL" b="1" u="sng" dirty="0" smtClean="0">
                <a:latin typeface="+mn-lt"/>
                <a:cs typeface="Arial" panose="020B0604020202020204" pitchFamily="34" charset="0"/>
              </a:rPr>
              <a:t>wynosi 18 624 124 EUR, tj. 81 268 227,49 zł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400" b="1" u="sng" dirty="0" smtClean="0">
              <a:latin typeface="+mn-lt"/>
              <a:cs typeface="Arial" panose="020B0604020202020204" pitchFamily="34" charset="0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 smtClean="0">
                <a:latin typeface="+mn-lt"/>
              </a:rPr>
              <a:t>Alokacja przeliczona po kursie Europejskiego Banku Centralnego (EBC) obowiązującym w sierpniu 2016  r., 1 euro = 4,3636 zł. 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600" dirty="0">
              <a:latin typeface="+mn-lt"/>
            </a:endParaRPr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 smtClean="0">
                <a:latin typeface="+mn-lt"/>
              </a:rPr>
              <a:t>Dokładna kwota dofinansowania zostanie określona na etapie zatwierdzania Listy ocenionych projektów. 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400" b="1" u="sng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467544" y="1102578"/>
            <a:ext cx="8280920" cy="1101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 smtClean="0"/>
          </a:p>
          <a:p>
            <a:r>
              <a:rPr lang="pl-PL" b="1" u="sng" dirty="0" smtClean="0">
                <a:latin typeface="+mn-lt"/>
                <a:cs typeface="Arial" pitchFamily="34" charset="0"/>
              </a:rPr>
              <a:t>Typy beneficjentów:</a:t>
            </a:r>
          </a:p>
          <a:p>
            <a:endParaRPr lang="pl-PL" sz="1600" b="1" u="sng" dirty="0" smtClean="0">
              <a:latin typeface="+mn-lt"/>
              <a:cs typeface="Arial" pitchFamily="34" charset="0"/>
            </a:endParaRPr>
          </a:p>
          <a:p>
            <a:endParaRPr lang="pl-PL" sz="1600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r>
              <a:rPr lang="pl-PL" sz="1600" dirty="0" smtClean="0">
                <a:latin typeface="+mn-lt"/>
              </a:rPr>
              <a:t>Podmioty (publiczne i prywatne) wykonujące działalność leczniczą – zgodnie z ustawą o działalności leczniczej, udzielające świadczeń opieki zdrowotnej finansowanych ze środków publicznych w zakresie leczenia szpitalnego (tj. na podstawie umowy o udzielanie świadczeń opieki zdrowotnej zawartej z dyrektorem dolnośląskiego oddziału  NFZ) . </a:t>
            </a:r>
          </a:p>
          <a:p>
            <a:endParaRPr lang="pl-PL" sz="1600" dirty="0" smtClean="0">
              <a:latin typeface="+mn-lt"/>
            </a:endParaRPr>
          </a:p>
          <a:p>
            <a:endParaRPr lang="pl-PL" sz="1600" dirty="0" smtClean="0">
              <a:latin typeface="+mn-lt"/>
            </a:endParaRPr>
          </a:p>
          <a:p>
            <a:r>
              <a:rPr lang="pl-PL" b="1" u="sng" dirty="0" smtClean="0">
                <a:latin typeface="+mn-lt"/>
                <a:cs typeface="Arial" pitchFamily="34" charset="0"/>
              </a:rPr>
              <a:t>Zakres wsparcia:</a:t>
            </a:r>
          </a:p>
          <a:p>
            <a:endParaRPr lang="pl-PL" b="1" u="sng" dirty="0" smtClean="0">
              <a:latin typeface="+mn-lt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l-PL" sz="1600" dirty="0" smtClean="0">
                <a:latin typeface="+mn-lt"/>
              </a:rPr>
              <a:t>     Wsparcie  oddziałów szpitalnych oraz innych jednostek organizacyjnych szpitali regionalnych udzielających świadczeń zdrowotnych stacjonarnych i całodobowych na rzecz osób dorosłych dedykowanych chorobom nowotworowym</a:t>
            </a:r>
          </a:p>
          <a:p>
            <a:pPr lvl="0">
              <a:buFont typeface="Wingdings" pitchFamily="2" charset="2"/>
              <a:buChar char="v"/>
            </a:pPr>
            <a:r>
              <a:rPr lang="pl-PL" sz="1600" dirty="0" smtClean="0">
                <a:latin typeface="+mn-lt"/>
              </a:rPr>
              <a:t>     Wsparcie jednostek diagnostycznych współpracujących z ww. wymienionymi oddziałami udzielających świadczeń dedykowanych chorobom nowotworowym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u="sng" dirty="0" smtClean="0">
                <a:latin typeface="+mn-lt"/>
                <a:cs typeface="Arial" pitchFamily="34" charset="0"/>
              </a:rPr>
              <a:t>Typy projektu: </a:t>
            </a:r>
            <a:endParaRPr lang="pl-PL" sz="1500" b="1" u="sng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500" b="1" u="sng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l-PL" sz="1500" b="1" u="sng" dirty="0" smtClean="0">
                <a:latin typeface="+mn-lt"/>
                <a:cs typeface="Arial" pitchFamily="34" charset="0"/>
              </a:rPr>
              <a:t> </a:t>
            </a:r>
            <a:r>
              <a:rPr lang="pl-PL" sz="1500" b="1" u="sng" dirty="0" smtClean="0">
                <a:latin typeface="+mn-lt"/>
              </a:rPr>
              <a:t>6.2.A. prace remontowo-budowlane</a:t>
            </a:r>
            <a:endParaRPr lang="pl-PL" sz="1500" dirty="0" smtClean="0">
              <a:latin typeface="+mn-lt"/>
            </a:endParaRPr>
          </a:p>
          <a:p>
            <a:endParaRPr lang="pl-PL" sz="1500" u="sng" dirty="0" smtClean="0">
              <a:latin typeface="+mn-lt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l-PL" sz="1500" b="1" u="sng" dirty="0" smtClean="0">
                <a:latin typeface="+mn-lt"/>
              </a:rPr>
              <a:t>6.2.B. wyposażenie w sprzęt medyczny</a:t>
            </a:r>
          </a:p>
          <a:p>
            <a:r>
              <a:rPr lang="pl-PL" sz="1400" dirty="0" smtClean="0">
                <a:latin typeface="+mn-lt"/>
              </a:rPr>
              <a:t> </a:t>
            </a:r>
          </a:p>
          <a:p>
            <a:pPr algn="just"/>
            <a:r>
              <a:rPr lang="pl-PL" sz="1400" dirty="0" smtClean="0">
                <a:latin typeface="+mn-lt"/>
              </a:rPr>
              <a:t>Możliwe jest łączenie ww. typów projektów – o wyborze typu decyduje struktura wydatków kwalifikowalnych (ich większościowy udział). </a:t>
            </a:r>
          </a:p>
          <a:p>
            <a:pPr algn="just"/>
            <a:endParaRPr lang="pl-PL" sz="1200" dirty="0" smtClean="0">
              <a:latin typeface="+mn-lt"/>
            </a:endParaRPr>
          </a:p>
          <a:p>
            <a:pPr algn="just"/>
            <a:r>
              <a:rPr lang="pl-PL" sz="1400" b="1" u="sng" dirty="0" smtClean="0">
                <a:latin typeface="+mn-lt"/>
              </a:rPr>
              <a:t>Elementami projektu mogą być: </a:t>
            </a:r>
          </a:p>
          <a:p>
            <a:pPr algn="just"/>
            <a:endParaRPr lang="pl-PL" sz="14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działania związane z </a:t>
            </a:r>
            <a:r>
              <a:rPr lang="pl-PL" sz="1400" b="1" dirty="0" smtClean="0">
                <a:latin typeface="+mn-lt"/>
              </a:rPr>
              <a:t>termomodernizacją, </a:t>
            </a:r>
            <a:r>
              <a:rPr lang="pl-PL" sz="1400" dirty="0" smtClean="0">
                <a:latin typeface="+mn-lt"/>
              </a:rPr>
              <a:t>jeżeli ich wartość nie przekracza </a:t>
            </a:r>
            <a:r>
              <a:rPr lang="pl-PL" sz="1400" b="1" dirty="0" smtClean="0">
                <a:latin typeface="+mn-lt"/>
              </a:rPr>
              <a:t>49%</a:t>
            </a:r>
            <a:r>
              <a:rPr lang="pl-PL" sz="1400" dirty="0" smtClean="0">
                <a:latin typeface="+mn-lt"/>
              </a:rPr>
              <a:t> wartości całkowitych wydatków kwalifikowanych projektu,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rozwiązania w zakresie </a:t>
            </a:r>
            <a:r>
              <a:rPr lang="pl-PL" sz="1400" b="1" dirty="0" smtClean="0">
                <a:latin typeface="+mn-lt"/>
              </a:rPr>
              <a:t>ICT (oprogramowanie, sprzęt), </a:t>
            </a:r>
            <a:r>
              <a:rPr lang="pl-PL" sz="1400" dirty="0" smtClean="0">
                <a:latin typeface="+mn-lt"/>
              </a:rPr>
              <a:t>jeżeli  ich wartość nie przekracza </a:t>
            </a:r>
            <a:r>
              <a:rPr lang="pl-PL" sz="1400" b="1" dirty="0" smtClean="0">
                <a:latin typeface="+mn-lt"/>
              </a:rPr>
              <a:t>49</a:t>
            </a:r>
            <a:r>
              <a:rPr lang="pl-PL" sz="1400" dirty="0" smtClean="0">
                <a:latin typeface="+mn-lt"/>
              </a:rPr>
              <a:t>% wartości całkowitych wydatków kwalifikowalnych projektu, pod warunkiem, że nie będą związane z realizacją działań wskazanych w Narzędziu 26 Policy Paper tj. upowszechnienie wymiany elektronicznej dokumentacji medycznej oraz Narzędziu 27 Policy Paper tj. upowszechnienie wykorzystania telemedycyny. </a:t>
            </a:r>
          </a:p>
          <a:p>
            <a:pPr algn="just"/>
            <a:r>
              <a:rPr lang="pl-PL" sz="1050" dirty="0" smtClean="0">
                <a:latin typeface="+mn-lt"/>
              </a:rPr>
              <a:t>Ww. limity procentowe  nie sumują się – elementy uzupełniające w projekcie zawsze powinny stanowić maksymalnie 49% całkowitych  wydatków </a:t>
            </a:r>
            <a:r>
              <a:rPr lang="pl-PL" sz="1050" dirty="0" err="1" smtClean="0">
                <a:latin typeface="+mn-lt"/>
              </a:rPr>
              <a:t>kwalifikowalnych</a:t>
            </a:r>
            <a:r>
              <a:rPr lang="pl-PL" sz="1050" dirty="0" smtClean="0">
                <a:latin typeface="+mn-lt"/>
              </a:rPr>
              <a:t>.</a:t>
            </a: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r>
              <a:rPr lang="pl-PL" sz="1400" b="1" dirty="0" smtClean="0">
                <a:latin typeface="+mn-lt"/>
              </a:rPr>
              <a:t>Co do zasady Infrastruktura wsparta w ramach projektu (w tym zarówno będąca wynikiem podjętych prac remontowo-budowlanych czy termomodernizacyjnych), a także zakupiony sprzęt medyczny oraz ICT  może być wykorzystywany przez beneficjentów </a:t>
            </a:r>
            <a:r>
              <a:rPr lang="pl-PL" sz="1400" b="1" u="sng" dirty="0" smtClean="0">
                <a:latin typeface="+mn-lt"/>
              </a:rPr>
              <a:t>wyłącznie na potrzeby udzielania świadczeń zdrowotnych finansowanych ze środków publicznych, zgodnie z zakresem projektu</a:t>
            </a:r>
            <a:endParaRPr lang="pl-PL" sz="1400" u="sng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endParaRPr lang="pl-PL" sz="1400" dirty="0" smtClean="0">
              <a:latin typeface="+mn-lt"/>
            </a:endParaRPr>
          </a:p>
          <a:p>
            <a:pPr algn="just"/>
            <a:r>
              <a:rPr lang="pl-PL" sz="1400" dirty="0" smtClean="0">
                <a:latin typeface="+mn-lt"/>
              </a:rPr>
              <a:t>Kategorią interwencji dla niniejszego konkursu jest kategoria </a:t>
            </a:r>
            <a:r>
              <a:rPr lang="pl-PL" sz="1400" b="1" dirty="0" smtClean="0">
                <a:latin typeface="+mn-lt"/>
              </a:rPr>
              <a:t>053</a:t>
            </a:r>
            <a:r>
              <a:rPr lang="pl-PL" sz="1400" dirty="0" smtClean="0">
                <a:latin typeface="+mn-lt"/>
              </a:rPr>
              <a:t> Infrastruktura ochrony zdrowia</a:t>
            </a:r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 smtClean="0"/>
          </a:p>
          <a:p>
            <a:r>
              <a:rPr lang="pl-PL" sz="1400" dirty="0" smtClean="0"/>
              <a:t> </a:t>
            </a:r>
          </a:p>
          <a:p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1412776"/>
            <a:ext cx="874846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u="sng" dirty="0" smtClean="0">
                <a:latin typeface="+mn-lt"/>
              </a:rPr>
              <a:t>Preferowane będą projekty: </a:t>
            </a:r>
          </a:p>
          <a:p>
            <a:pPr algn="ctr"/>
            <a:endParaRPr lang="pl-PL" b="1" u="sng" dirty="0" smtClean="0">
              <a:latin typeface="+mn-lt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Zapewniające kompleksową opieką onkologiczną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Zakładające przeniesienie akcentów z usług wymagających hospitalizacji na rzecz POZ/AOS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Których wnioskodawcy zrealizowali, realizują lub planują realizację działań konsolidacyjnych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Realizowane przez podmiot posiadający zatwierdzony program restrukturyzacji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Przewidujące wysoki poziom wykorzystania łóżek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Przyczyniające się do zwiększenia wykrywalności nowotworów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Przyczyniające się do poprawy, jakości i dostępności do świadczeń opieki zdrowotnej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Przewidujące wykorzystanie wyrobów medycznych w zakresie AOS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Zakładające doposażenie lub modernizację Bloku operacyjnego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Tych wnioskodawców, których kadra medyczna uczestniczy w kształceniu</a:t>
            </a:r>
          </a:p>
          <a:p>
            <a:pPr>
              <a:lnSpc>
                <a:spcPct val="150000"/>
              </a:lnSpc>
            </a:pPr>
            <a:r>
              <a:rPr lang="pl-PL" sz="1400" dirty="0" smtClean="0">
                <a:latin typeface="+mn-lt"/>
              </a:rPr>
              <a:t> </a:t>
            </a:r>
            <a:endParaRPr lang="pl-PL" sz="1400" dirty="0">
              <a:latin typeface="+mn-lt"/>
            </a:endParaRPr>
          </a:p>
          <a:p>
            <a:pPr algn="just"/>
            <a:r>
              <a:rPr lang="pl-PL" sz="1600" b="1" u="sng" dirty="0" smtClean="0">
                <a:latin typeface="+mn-lt"/>
              </a:rPr>
              <a:t>Preferencja znajdują odzwierciedlenie w kryteriach wyboru projektów, rekomendowanych przez Komitet Sterujący ds. interwencji EFSI w sektorze zdrowia  </a:t>
            </a:r>
            <a:endParaRPr lang="pl-PL" sz="16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23528" y="1340768"/>
            <a:ext cx="8496944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 smtClean="0"/>
          </a:p>
        </p:txBody>
      </p:sp>
      <p:sp>
        <p:nvSpPr>
          <p:cNvPr id="4" name="Prostokąt 3"/>
          <p:cNvSpPr/>
          <p:nvPr/>
        </p:nvSpPr>
        <p:spPr>
          <a:xfrm>
            <a:off x="251520" y="908720"/>
            <a:ext cx="871296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>
                <a:latin typeface="+mn-lt"/>
                <a:cs typeface="Arial" pitchFamily="34" charset="0"/>
              </a:rPr>
              <a:t>Komitet Sterujący</a:t>
            </a:r>
          </a:p>
          <a:p>
            <a:pPr algn="just"/>
            <a:r>
              <a:rPr lang="pl-PL" sz="1600" b="1" dirty="0" smtClean="0">
                <a:latin typeface="+mn-lt"/>
                <a:cs typeface="Arial" pitchFamily="34" charset="0"/>
              </a:rPr>
              <a:t>- koordynuje całość interwencji podejmowanych ze środków UE w sektorze zdrowia. </a:t>
            </a:r>
          </a:p>
          <a:p>
            <a:endParaRPr lang="pl-PL" sz="1600" b="1" dirty="0" smtClean="0">
              <a:latin typeface="+mn-lt"/>
              <a:cs typeface="Arial" pitchFamily="34" charset="0"/>
            </a:endParaRPr>
          </a:p>
          <a:p>
            <a:r>
              <a:rPr lang="pl-PL" sz="1400" dirty="0" smtClean="0">
                <a:latin typeface="+mn-lt"/>
                <a:cs typeface="Arial" pitchFamily="34" charset="0"/>
              </a:rPr>
              <a:t>Komitet działa pod przewodnictwem ministra właściwego ds. zdrowia. </a:t>
            </a:r>
          </a:p>
          <a:p>
            <a:endParaRPr lang="pl-PL" sz="1400" dirty="0" smtClean="0">
              <a:latin typeface="+mn-lt"/>
              <a:cs typeface="Arial" pitchFamily="34" charset="0"/>
            </a:endParaRPr>
          </a:p>
          <a:p>
            <a:r>
              <a:rPr lang="pl-PL" sz="1400" dirty="0" smtClean="0">
                <a:latin typeface="+mn-lt"/>
                <a:cs typeface="Arial" pitchFamily="34" charset="0"/>
              </a:rPr>
              <a:t>W skład Komitetu wchodzą przedstawiciele m.in.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ministra właściwego ds. zdrowia,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ministra właściwego ds. rozwoju regionalnego,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ministra właściwego ds. cyfryzacji, 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ministra właściwego ds. pracy i polityki społecznej,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przedstawiciele Instytucji Zarządzających RPO,</a:t>
            </a:r>
          </a:p>
          <a:p>
            <a:pPr lvl="0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partnerzy właściwi w zakresie ochrony zdrowia etc.  </a:t>
            </a:r>
          </a:p>
          <a:p>
            <a:pPr lvl="0">
              <a:buFont typeface="Arial" pitchFamily="34" charset="0"/>
              <a:buChar char="•"/>
            </a:pPr>
            <a:endParaRPr lang="pl-PL" sz="1600" dirty="0" smtClean="0">
              <a:latin typeface="+mn-lt"/>
              <a:cs typeface="Arial" pitchFamily="34" charset="0"/>
            </a:endParaRPr>
          </a:p>
          <a:p>
            <a:pPr lvl="0"/>
            <a:r>
              <a:rPr lang="pl-PL" sz="1600" dirty="0" smtClean="0">
                <a:latin typeface="+mn-lt"/>
                <a:cs typeface="Arial" pitchFamily="34" charset="0"/>
              </a:rPr>
              <a:t>Koordynacja ma na celu:</a:t>
            </a:r>
          </a:p>
          <a:p>
            <a:pPr lvl="0"/>
            <a:endParaRPr lang="pl-PL" sz="1600" dirty="0" smtClean="0">
              <a:latin typeface="+mn-lt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l-PL" sz="1600" dirty="0" smtClean="0">
                <a:latin typeface="+mn-lt"/>
                <a:cs typeface="Arial" pitchFamily="34" charset="0"/>
              </a:rPr>
              <a:t>  </a:t>
            </a:r>
            <a:r>
              <a:rPr lang="pl-PL" sz="1400" dirty="0" smtClean="0">
                <a:latin typeface="+mn-lt"/>
                <a:cs typeface="Arial" pitchFamily="34" charset="0"/>
              </a:rPr>
              <a:t>efektywne (w szczególności kosztowo) wykorzystanie Funduszy Europejskich na rzecz ochrony zdrowia,</a:t>
            </a:r>
          </a:p>
          <a:p>
            <a:pPr lvl="0">
              <a:buFont typeface="Wingdings" pitchFamily="2" charset="2"/>
              <a:buChar char="v"/>
            </a:pPr>
            <a:r>
              <a:rPr lang="pl-PL" sz="1400" dirty="0" smtClean="0">
                <a:latin typeface="+mn-lt"/>
                <a:cs typeface="Arial" pitchFamily="34" charset="0"/>
              </a:rPr>
              <a:t>   zapewnienie właściwego ukierunkowania interwencji </a:t>
            </a:r>
          </a:p>
          <a:p>
            <a:pPr lvl="0">
              <a:buFont typeface="Wingdings" pitchFamily="2" charset="2"/>
              <a:buChar char="v"/>
            </a:pPr>
            <a:r>
              <a:rPr lang="pl-PL" sz="1400" dirty="0" smtClean="0">
                <a:latin typeface="+mn-lt"/>
                <a:cs typeface="Arial" pitchFamily="34" charset="0"/>
              </a:rPr>
              <a:t>   zapobieganie ich nakładaniu </a:t>
            </a:r>
          </a:p>
          <a:p>
            <a:pPr lvl="0">
              <a:buFont typeface="Wingdings" pitchFamily="2" charset="2"/>
              <a:buChar char="v"/>
            </a:pPr>
            <a:r>
              <a:rPr lang="pl-PL" sz="1400" dirty="0" smtClean="0">
                <a:latin typeface="+mn-lt"/>
                <a:cs typeface="Arial" pitchFamily="34" charset="0"/>
              </a:rPr>
              <a:t>   dostosowanie interwencji do potrzeb w danym regionie </a:t>
            </a:r>
          </a:p>
          <a:p>
            <a:pPr lvl="0">
              <a:buFont typeface="Wingdings" pitchFamily="2" charset="2"/>
              <a:buChar char="v"/>
            </a:pPr>
            <a:endParaRPr lang="pl-PL" sz="1600" dirty="0" smtClean="0">
              <a:latin typeface="+mn-lt"/>
              <a:cs typeface="Arial" pitchFamily="34" charset="0"/>
            </a:endParaRPr>
          </a:p>
          <a:p>
            <a:pPr lvl="0"/>
            <a:r>
              <a:rPr lang="pl-PL" sz="1600" u="sng" dirty="0" smtClean="0">
                <a:latin typeface="+mn-lt"/>
                <a:cs typeface="Arial" pitchFamily="34" charset="0"/>
              </a:rPr>
              <a:t>ww. działania KS wykonuje m.in. poprzez zatwierdzenia Planów Działania w zakresie zdrowia na rok kalendarzowy dla każdego województwa.   </a:t>
            </a:r>
          </a:p>
          <a:p>
            <a:pPr lvl="0"/>
            <a:endParaRPr lang="pl-PL" sz="900" dirty="0" smtClean="0"/>
          </a:p>
          <a:p>
            <a:pPr lvl="0"/>
            <a:endParaRPr lang="pl-PL" sz="900" dirty="0" smtClean="0"/>
          </a:p>
          <a:p>
            <a:pPr lvl="0"/>
            <a:endParaRPr lang="pl-PL" sz="900" dirty="0" smtClean="0"/>
          </a:p>
          <a:p>
            <a:pPr lvl="0"/>
            <a:endParaRPr lang="pl-PL" dirty="0" smtClean="0"/>
          </a:p>
          <a:p>
            <a:r>
              <a:rPr lang="pl-PL" b="1" dirty="0" smtClean="0"/>
              <a:t> </a:t>
            </a:r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694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+mn-lt"/>
              </a:rPr>
              <a:t>Nie będą finansowane: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srgbClr val="FF0000"/>
              </a:solidFill>
              <a:latin typeface="+mn-lt"/>
              <a:ea typeface="Calibri"/>
              <a:cs typeface="Arial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    </a:t>
            </a:r>
            <a:r>
              <a:rPr lang="pl-PL" sz="1400" dirty="0" smtClean="0">
                <a:latin typeface="+mn-lt"/>
                <a:cs typeface="Arial" pitchFamily="34" charset="0"/>
              </a:rPr>
              <a:t>Wydatki w zakresie ICT (oprogramowanie, sprzęt), przekraczające 49% wartości całkowitych wydatków kwalifikowalnych projektu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l-PL" sz="1400" dirty="0" smtClean="0"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  Wydatki dot. ICT (oprogramowanie, sprzęt) w zakresie w jakim związane są z realizacją działań wskazanych w Narzędziu 26 Policy Paper tj. upowszechnienie wymiany elektronicznej dokumentacji medycznej oraz Narzędziu 27 Policy Paper tj. upowszechnienie wykorzystania </a:t>
            </a:r>
            <a:r>
              <a:rPr lang="pl-PL" sz="1400" dirty="0" err="1" smtClean="0">
                <a:latin typeface="+mn-lt"/>
                <a:cs typeface="Arial" pitchFamily="34" charset="0"/>
              </a:rPr>
              <a:t>telemedycyny</a:t>
            </a:r>
            <a:r>
              <a:rPr lang="pl-PL" sz="1400" dirty="0" smtClean="0">
                <a:latin typeface="+mn-lt"/>
                <a:cs typeface="Arial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endParaRPr lang="pl-PL" sz="1400" dirty="0" smtClean="0"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  Wydatki dot. ICT (oprogramowanie, sprzęt) które nie są wyłącznie związane z udzielaniem świadczeń zdrowotnych w zakresie onkologii</a:t>
            </a:r>
          </a:p>
          <a:p>
            <a:pPr algn="just">
              <a:buFont typeface="Arial" pitchFamily="34" charset="0"/>
              <a:buChar char="•"/>
            </a:pPr>
            <a:endParaRPr lang="pl-PL" sz="1400" dirty="0" smtClean="0"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   Wydatki związane z termomodernizacją, przekraczające 49% wartości całkowitych wydatków kwalifikowalnych projektu.</a:t>
            </a:r>
          </a:p>
          <a:p>
            <a:pPr algn="just">
              <a:buFont typeface="Arial" pitchFamily="34" charset="0"/>
              <a:buChar char="•"/>
            </a:pPr>
            <a:endParaRPr lang="pl-PL" sz="1400" dirty="0" smtClean="0"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400" dirty="0" smtClean="0">
                <a:latin typeface="+mn-lt"/>
                <a:cs typeface="Arial" pitchFamily="34" charset="0"/>
              </a:rPr>
              <a:t>    Wydatki związane z  pracami remontowo – </a:t>
            </a:r>
            <a:r>
              <a:rPr lang="pl-PL" sz="1400" dirty="0" err="1" smtClean="0">
                <a:latin typeface="+mn-lt"/>
                <a:cs typeface="Arial" pitchFamily="34" charset="0"/>
              </a:rPr>
              <a:t>budowalnymi</a:t>
            </a:r>
            <a:r>
              <a:rPr lang="pl-PL" sz="1400" dirty="0" smtClean="0">
                <a:latin typeface="+mn-lt"/>
                <a:cs typeface="Arial" pitchFamily="34" charset="0"/>
              </a:rPr>
              <a:t> lub termomodernizacją, które nie są wyłącznie związane z udzielaniem świadczeń zdrowotnych w zakresie onkologii, za wyjątkiem infrastruktury wspólnej. </a:t>
            </a:r>
          </a:p>
          <a:p>
            <a:pPr algn="just"/>
            <a:endParaRPr lang="pl-PL" sz="1400" dirty="0" smtClean="0">
              <a:latin typeface="+mn-lt"/>
              <a:cs typeface="Arial" pitchFamily="34" charset="0"/>
            </a:endParaRPr>
          </a:p>
          <a:p>
            <a:pPr algn="just"/>
            <a:r>
              <a:rPr lang="pl-PL" sz="1100" i="1" dirty="0" smtClean="0">
                <a:latin typeface="+mn-lt"/>
                <a:cs typeface="Arial" pitchFamily="34" charset="0"/>
              </a:rPr>
              <a:t>Pod pojęciem infrastruktury wspólnej rozumie się  m. in. dach, piwnice, klatki schodowe, windy, wewnętrzne ciągi komunikacyjne w budynku, w którym zlokalizowane będą oddziały oraz inne jednostki organizacyjne szpitali regionalnych udzielające świadczeń (zdrowotnych stacjonarnych i całodobowych na rzecz osób dorosłych), dedykowanych chorobom nowotworowym, a także pracownie diagnostyczne współpracujące z ww. oddziałami. Wydatki związane z pracami remontowo-budowlanymi lub termomodernizacją w ww. zakresie mogą zostać uznane za </a:t>
            </a:r>
            <a:r>
              <a:rPr lang="pl-PL" sz="1100" i="1" dirty="0" err="1" smtClean="0">
                <a:latin typeface="+mn-lt"/>
                <a:cs typeface="Arial" pitchFamily="34" charset="0"/>
              </a:rPr>
              <a:t>kwalifikowalne</a:t>
            </a:r>
            <a:r>
              <a:rPr lang="pl-PL" sz="1100" i="1" dirty="0" smtClean="0">
                <a:latin typeface="+mn-lt"/>
                <a:cs typeface="Arial" pitchFamily="34" charset="0"/>
              </a:rPr>
              <a:t> jedynie w proporcji równej udziałowi powierzchni tych oddziałów/jednostek organizacyjnych/pracowni diagnostycznych w całości powierzchni budynku, w którym się znajdują.</a:t>
            </a:r>
          </a:p>
          <a:p>
            <a:pPr>
              <a:buFont typeface="Arial" pitchFamily="34" charset="0"/>
              <a:buChar char="•"/>
            </a:pPr>
            <a:endParaRPr lang="pl-PL" sz="1400" dirty="0" smtClean="0">
              <a:latin typeface="+mn-lt"/>
              <a:cs typeface="Arial" pitchFamily="34" charset="0"/>
            </a:endParaRPr>
          </a:p>
          <a:p>
            <a:pPr lvl="0" algn="just"/>
            <a:endParaRPr lang="pl-PL" sz="1400" dirty="0" smtClean="0">
              <a:solidFill>
                <a:srgbClr val="FF0000"/>
              </a:solidFill>
              <a:latin typeface="+mn-lt"/>
            </a:endParaRPr>
          </a:p>
          <a:p>
            <a:pPr>
              <a:buFontTx/>
              <a:buChar char="-"/>
            </a:pPr>
            <a:endParaRPr lang="pl-PL" sz="1400" dirty="0" smtClean="0">
              <a:latin typeface="+mn-lt"/>
            </a:endParaRPr>
          </a:p>
          <a:p>
            <a:pPr algn="just">
              <a:buFontTx/>
              <a:buChar char="-"/>
            </a:pPr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9369</TotalTime>
  <Words>1436</Words>
  <Application>Microsoft Office PowerPoint</Application>
  <PresentationFormat>Pokaz na ekranie (4:3)</PresentationFormat>
  <Paragraphs>364</Paragraphs>
  <Slides>19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plik</vt:lpstr>
      <vt:lpstr>Motyw pakietu Office</vt:lpstr>
      <vt:lpstr>Spotkanie informacyjne dla beneficjentów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Aleksandra Gancarz</cp:lastModifiedBy>
  <cp:revision>714</cp:revision>
  <cp:lastPrinted>2016-01-14T08:52:34Z</cp:lastPrinted>
  <dcterms:created xsi:type="dcterms:W3CDTF">2010-12-31T07:04:34Z</dcterms:created>
  <dcterms:modified xsi:type="dcterms:W3CDTF">2016-09-19T05:52:00Z</dcterms:modified>
</cp:coreProperties>
</file>