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7" r:id="rId3"/>
    <p:sldId id="414" r:id="rId4"/>
    <p:sldId id="415" r:id="rId5"/>
    <p:sldId id="416" r:id="rId6"/>
    <p:sldId id="417" r:id="rId7"/>
    <p:sldId id="409" r:id="rId8"/>
    <p:sldId id="386" r:id="rId9"/>
    <p:sldId id="390" r:id="rId10"/>
    <p:sldId id="352" r:id="rId11"/>
    <p:sldId id="403" r:id="rId12"/>
    <p:sldId id="346" r:id="rId13"/>
  </p:sldIdLst>
  <p:sldSz cx="9144000" cy="6858000" type="screen4x3"/>
  <p:notesSz cx="6743700" cy="98758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3618" autoAdjust="0"/>
  </p:normalViewPr>
  <p:slideViewPr>
    <p:cSldViewPr>
      <p:cViewPr varScale="1">
        <p:scale>
          <a:sx n="94" d="100"/>
          <a:sy n="94" d="100"/>
        </p:scale>
        <p:origin x="-14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1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270" cy="493792"/>
          </a:xfrm>
          <a:prstGeom prst="rect">
            <a:avLst/>
          </a:prstGeom>
        </p:spPr>
        <p:txBody>
          <a:bodyPr vert="horz" lIns="92517" tIns="46258" rIns="92517" bIns="4625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9870" y="0"/>
            <a:ext cx="2922270" cy="493792"/>
          </a:xfrm>
          <a:prstGeom prst="rect">
            <a:avLst/>
          </a:prstGeom>
        </p:spPr>
        <p:txBody>
          <a:bodyPr vert="horz" lIns="92517" tIns="46258" rIns="92517" bIns="46258" rtlCol="0"/>
          <a:lstStyle>
            <a:lvl1pPr algn="r">
              <a:defRPr sz="1200"/>
            </a:lvl1pPr>
          </a:lstStyle>
          <a:p>
            <a:fld id="{F2948DED-EA8F-4038-A4C3-EF0874D876A6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380332"/>
            <a:ext cx="2922270" cy="493792"/>
          </a:xfrm>
          <a:prstGeom prst="rect">
            <a:avLst/>
          </a:prstGeom>
        </p:spPr>
        <p:txBody>
          <a:bodyPr vert="horz" lIns="92517" tIns="46258" rIns="92517" bIns="4625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9870" y="9380332"/>
            <a:ext cx="2922270" cy="493792"/>
          </a:xfrm>
          <a:prstGeom prst="rect">
            <a:avLst/>
          </a:prstGeom>
        </p:spPr>
        <p:txBody>
          <a:bodyPr vert="horz" lIns="92517" tIns="46258" rIns="92517" bIns="46258" rtlCol="0" anchor="b"/>
          <a:lstStyle>
            <a:lvl1pPr algn="r">
              <a:defRPr sz="1200"/>
            </a:lvl1pPr>
          </a:lstStyle>
          <a:p>
            <a:fld id="{B1B4B30F-E074-42AA-8380-99F2D7D0C8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860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270" cy="493792"/>
          </a:xfrm>
          <a:prstGeom prst="rect">
            <a:avLst/>
          </a:prstGeom>
        </p:spPr>
        <p:txBody>
          <a:bodyPr vert="horz" lIns="92517" tIns="46258" rIns="92517" bIns="4625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9870" y="0"/>
            <a:ext cx="2922270" cy="493792"/>
          </a:xfrm>
          <a:prstGeom prst="rect">
            <a:avLst/>
          </a:prstGeom>
        </p:spPr>
        <p:txBody>
          <a:bodyPr vert="horz" lIns="92517" tIns="46258" rIns="92517" bIns="46258" rtlCol="0"/>
          <a:lstStyle>
            <a:lvl1pPr algn="r">
              <a:defRPr sz="1200"/>
            </a:lvl1pPr>
          </a:lstStyle>
          <a:p>
            <a:fld id="{833D904E-9FCC-49CB-B1B3-C2DA9972DEBA}" type="datetimeFigureOut">
              <a:rPr lang="pl-PL" smtClean="0"/>
              <a:pPr/>
              <a:t>2016-09-14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7" tIns="46258" rIns="92517" bIns="4625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2517" tIns="46258" rIns="92517" bIns="4625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380332"/>
            <a:ext cx="2922270" cy="493792"/>
          </a:xfrm>
          <a:prstGeom prst="rect">
            <a:avLst/>
          </a:prstGeom>
        </p:spPr>
        <p:txBody>
          <a:bodyPr vert="horz" lIns="92517" tIns="46258" rIns="92517" bIns="4625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9870" y="9380332"/>
            <a:ext cx="2922270" cy="493792"/>
          </a:xfrm>
          <a:prstGeom prst="rect">
            <a:avLst/>
          </a:prstGeom>
        </p:spPr>
        <p:txBody>
          <a:bodyPr vert="horz" lIns="92517" tIns="46258" rIns="92517" bIns="46258" rtlCol="0" anchor="b"/>
          <a:lstStyle>
            <a:lvl1pPr algn="r">
              <a:defRPr sz="1200"/>
            </a:lvl1pPr>
          </a:lstStyle>
          <a:p>
            <a:fld id="{D79A9A17-5E72-477D-9645-845E0186F4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22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7</a:t>
            </a:fld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B4A7-08E8-45D3-BC4C-721A1D32021F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66EC-5209-4306-8ED9-0EA39281F764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D2CC-40C7-4392-B06A-5E57E3E18E18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06A-3A81-4C98-B19C-DA3D2FE3CE5F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A20-2612-4BF1-ABFE-6FA15DE8A4F9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D2A8-C0F3-4D4A-9109-F62C4D6D1A4C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71AD-F91D-4139-92E3-0E8425DA9646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AAC8-1FD2-4C28-979E-066316AE4779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1FE-1172-4ED9-AE67-9A660CCF58DF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1299-F47F-4023-B021-8B23BB4B5399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7D93-76E2-434C-A6D0-292D8BA0B7D3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44B4-3E4A-409D-9A68-C10A0D2DD5B7}" type="datetime1">
              <a:rPr lang="pl-PL" smtClean="0"/>
              <a:pPr/>
              <a:t>2016-09-14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7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4672" cy="4392488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Wybrane zagadnienia w zakresie polityki ochrony środowiska</a:t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</a:t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Regionalnego Programu Operacyjnego Województwa Dolnośląskiego  2014-2020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2559" y="5405295"/>
            <a:ext cx="8643937" cy="12640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> </a:t>
            </a:r>
            <a:endParaRPr lang="pl-PL" sz="16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5536" y="1772816"/>
            <a:ext cx="856895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indent="-271463"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4" charset="0"/>
              <a:buAutoNum type="arabicPeriod"/>
              <a:tabLst>
                <a:tab pos="2714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Brak </a:t>
            </a:r>
            <a:r>
              <a:rPr lang="pl-PL" sz="1600" dirty="0">
                <a:solidFill>
                  <a:schemeClr val="tx1"/>
                </a:solidFill>
              </a:rPr>
              <a:t>dołączenia pełnej dokumentacji z postępowania OOŚ do wniosku </a:t>
            </a:r>
            <a:r>
              <a:rPr lang="pl-PL" sz="1600" dirty="0" smtClean="0">
                <a:solidFill>
                  <a:schemeClr val="tx1"/>
                </a:solidFill>
              </a:rPr>
              <a:t>o dofinansowanie </a:t>
            </a:r>
          </a:p>
          <a:p>
            <a:pPr marL="271463" indent="-271463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Brak </a:t>
            </a:r>
            <a:r>
              <a:rPr lang="pl-PL" sz="1600" dirty="0">
                <a:solidFill>
                  <a:schemeClr val="tx1"/>
                </a:solidFill>
              </a:rPr>
              <a:t>w decyzji o środowiskowych uwarunkowaniach informacji </a:t>
            </a:r>
            <a:r>
              <a:rPr lang="pl-PL" sz="1600" dirty="0" smtClean="0">
                <a:solidFill>
                  <a:schemeClr val="tx1"/>
                </a:solidFill>
              </a:rPr>
              <a:t>o </a:t>
            </a:r>
            <a:r>
              <a:rPr lang="pl-PL" sz="1600" dirty="0">
                <a:solidFill>
                  <a:schemeClr val="tx1"/>
                </a:solidFill>
              </a:rPr>
              <a:t>przeprowadzonych   konsultacjach społecznych, o rozpatrzonych uwagach i wnioskach w ramach konsultacji </a:t>
            </a:r>
            <a:r>
              <a:rPr lang="pl-PL" sz="1600" dirty="0" smtClean="0">
                <a:solidFill>
                  <a:schemeClr val="tx1"/>
                </a:solidFill>
              </a:rPr>
              <a:t>społecznych.</a:t>
            </a:r>
            <a:endParaRPr lang="pl-PL" sz="1600" dirty="0">
              <a:solidFill>
                <a:schemeClr val="tx1"/>
              </a:solidFill>
            </a:endParaRPr>
          </a:p>
          <a:p>
            <a:pPr marL="271463" indent="-271463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Nieprawidłowe </a:t>
            </a:r>
            <a:r>
              <a:rPr lang="pl-PL" sz="1600" dirty="0">
                <a:solidFill>
                  <a:schemeClr val="tx1"/>
                </a:solidFill>
              </a:rPr>
              <a:t>zakwalifikowanie przedsięwzięcia do </a:t>
            </a:r>
            <a:r>
              <a:rPr lang="pl-PL" sz="1600" dirty="0" smtClean="0">
                <a:solidFill>
                  <a:schemeClr val="tx1"/>
                </a:solidFill>
              </a:rPr>
              <a:t>odpowiedniego </a:t>
            </a:r>
            <a:r>
              <a:rPr lang="pl-PL" sz="1600" dirty="0" smtClean="0"/>
              <a:t>załącznika </a:t>
            </a:r>
            <a:r>
              <a:rPr lang="pl-PL" sz="1600" dirty="0" smtClean="0">
                <a:solidFill>
                  <a:schemeClr val="tx1"/>
                </a:solidFill>
              </a:rPr>
              <a:t>I lub </a:t>
            </a:r>
            <a:r>
              <a:rPr lang="pl-PL" sz="1600" dirty="0">
                <a:solidFill>
                  <a:schemeClr val="tx1"/>
                </a:solidFill>
              </a:rPr>
              <a:t>II </a:t>
            </a:r>
            <a:r>
              <a:rPr lang="pl-PL" sz="1600" dirty="0" smtClean="0">
                <a:solidFill>
                  <a:schemeClr val="tx1"/>
                </a:solidFill>
              </a:rPr>
              <a:t>dyrektywy OOŚ.</a:t>
            </a:r>
          </a:p>
          <a:p>
            <a:pPr marL="271463" indent="-271463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Niezgodność zakresu przedsięwzięcia pomiędzy decyzją środowiskową a decyzją inwestycyjną m.in.  pozwoleniem na budowę.</a:t>
            </a:r>
          </a:p>
          <a:p>
            <a:pPr marL="271463" indent="-271463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Wątpliwości w zakresie oddziaływania na obszary Natura 2000.</a:t>
            </a:r>
          </a:p>
          <a:p>
            <a:pPr marL="271463" indent="-271463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Wydanie decyzji przed uprawomocnieniem postanowień w sprawie uzgodnienia warunków realizacji przedsięwzięcia.</a:t>
            </a:r>
          </a:p>
          <a:p>
            <a:pPr marL="271463" indent="-271463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Brak odniesienia w decyzji środowiskowej do </a:t>
            </a:r>
            <a:r>
              <a:rPr lang="pl-PL" sz="1600" dirty="0" smtClean="0"/>
              <a:t>celów </a:t>
            </a:r>
            <a:r>
              <a:rPr lang="pl-PL" sz="1600" dirty="0"/>
              <a:t>środowiskowych zawartych w planie gospodarowania wodami na obszarze </a:t>
            </a:r>
            <a:r>
              <a:rPr lang="pl-PL" sz="1600" dirty="0" smtClean="0"/>
              <a:t>dorzecza.</a:t>
            </a:r>
            <a:r>
              <a:rPr lang="pl-PL" sz="1600" dirty="0">
                <a:solidFill>
                  <a:schemeClr val="tx1"/>
                </a:solidFill>
              </a:rPr>
              <a:t>	</a:t>
            </a:r>
            <a:endParaRPr lang="pl-PL" sz="1600" dirty="0"/>
          </a:p>
          <a:p>
            <a:pPr marL="271463" indent="-271463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Brak uwzględnienia w decyzji zmian klimatycznych i krajobrazu.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-1" y="764704"/>
            <a:ext cx="9109075" cy="8640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447675" algn="l"/>
              </a:tabLst>
            </a:pPr>
            <a:r>
              <a:rPr lang="pl-PL" sz="2000" b="1" dirty="0" smtClean="0"/>
              <a:t>Problemy w dokumentacji dot. kwestii środowiskowych</a:t>
            </a:r>
            <a:endParaRPr lang="pl-PL" sz="2000" b="1" dirty="0"/>
          </a:p>
        </p:txBody>
      </p:sp>
      <p:pic>
        <p:nvPicPr>
          <p:cNvPr id="9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5536" y="1970251"/>
            <a:ext cx="8496944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9"/>
              <a:tabLst>
                <a:tab pos="271463" algn="l"/>
              </a:tabLst>
            </a:pPr>
            <a:r>
              <a:rPr lang="pl-PL" sz="1700" dirty="0" smtClean="0"/>
              <a:t>Brak wariantowania przedsięwzięcia albo wariantowanie ograniczone do kryterium lokalizacji (przebiegu inwestycji liniowej).</a:t>
            </a:r>
          </a:p>
          <a:p>
            <a:pPr marL="342900" indent="-342900"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9"/>
              <a:tabLst>
                <a:tab pos="271463" algn="l"/>
              </a:tabLst>
            </a:pPr>
            <a:r>
              <a:rPr lang="pl-PL" sz="1700" dirty="0" smtClean="0"/>
              <a:t>Słaba jakość wniosków/kart informacyjnych przedsięwzięcia w efekcie powodują wydawanie słabych decyzji środowiskowych.</a:t>
            </a:r>
          </a:p>
          <a:p>
            <a:pPr marL="342900" indent="-342900"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9"/>
              <a:tabLst>
                <a:tab pos="271463" algn="l"/>
              </a:tabLst>
            </a:pPr>
            <a:r>
              <a:rPr lang="pl-PL" sz="1700" dirty="0" smtClean="0"/>
              <a:t>Prowadzenie konsultacji społecznych przed otrzymaniem od Wnioskodawcy raportu OOŚ (uzupełnianie raportu bez poddawania go konsultacją społ.).</a:t>
            </a:r>
          </a:p>
          <a:p>
            <a:pPr marL="342900" indent="-342900"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9"/>
              <a:tabLst>
                <a:tab pos="271463" algn="l"/>
              </a:tabLst>
            </a:pPr>
            <a:r>
              <a:rPr lang="pl-PL" sz="1700" dirty="0" smtClean="0"/>
              <a:t>Decyzje środowiskowe nie zawierają wymagań ochrony środowiska koniecznych do uwzględnienia w projekcie budowlanym. W treści decyzji organy nie wpisują warunków realizacji przedsięwzięcia w fazie realizacji i eksploatacji, lecz używają ogólnych stwierdzeń, np. ścieki odprowadzać zgodnie z przepisami prawa wodnego. </a:t>
            </a:r>
          </a:p>
          <a:p>
            <a:pPr marL="342900" indent="-342900"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9"/>
              <a:tabLst>
                <a:tab pos="271463" algn="l"/>
              </a:tabLst>
            </a:pPr>
            <a:r>
              <a:rPr lang="pl-PL" sz="1700" dirty="0" smtClean="0"/>
              <a:t>Brak upublicznienia informacji o wydanej decyzji środowiskowej i budowlanej (jeśli była przeprowadzane ponowne postępowanie OOŚ). </a:t>
            </a:r>
          </a:p>
          <a:p>
            <a:endParaRPr lang="pl-PL" sz="1700" b="1" dirty="0" smtClean="0"/>
          </a:p>
          <a:p>
            <a:pPr marL="271463" indent="-271463">
              <a:spcAft>
                <a:spcPts val="1200"/>
              </a:spcAft>
              <a:buClr>
                <a:srgbClr val="000000"/>
              </a:buClr>
              <a:buSzPct val="100000"/>
              <a:tabLst>
                <a:tab pos="271463" algn="l"/>
              </a:tabLst>
            </a:pPr>
            <a:endParaRPr lang="pl-PL" sz="1700" b="1" dirty="0" smtClean="0"/>
          </a:p>
          <a:p>
            <a:pPr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447675" algn="l"/>
              </a:tabLst>
            </a:pPr>
            <a:endParaRPr lang="pl-PL" b="1" dirty="0">
              <a:solidFill>
                <a:schemeClr val="tx1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tabLst>
                <a:tab pos="447675" algn="l"/>
              </a:tabLst>
            </a:pPr>
            <a:r>
              <a:rPr lang="pl-PL" b="1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9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1" y="764704"/>
            <a:ext cx="9109075" cy="8640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447675" algn="l"/>
              </a:tabLst>
            </a:pPr>
            <a:r>
              <a:rPr lang="pl-PL" sz="2000" b="1" dirty="0" smtClean="0"/>
              <a:t>Problemy w dokumentacji dot. kwestii środowiskowych</a:t>
            </a:r>
            <a:endParaRPr lang="pl-PL" sz="20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2051720" y="148478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83568" y="1196752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rgbClr val="000000"/>
                </a:solidFill>
              </a:rPr>
              <a:t>Wybrzeże </a:t>
            </a:r>
            <a:r>
              <a:rPr lang="pl-PL" sz="1600" dirty="0">
                <a:solidFill>
                  <a:srgbClr val="000000"/>
                </a:solidFill>
              </a:rPr>
              <a:t>Słowackiego 12-14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</a:rPr>
              <a:t>50-411 </a:t>
            </a:r>
            <a:r>
              <a:rPr lang="pl-PL" sz="1600" dirty="0" smtClean="0">
                <a:solidFill>
                  <a:srgbClr val="000000"/>
                </a:solidFill>
              </a:rPr>
              <a:t>Wrocław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/>
              <a:t>rpo@dolnyslask.pl</a:t>
            </a:r>
            <a:r>
              <a:rPr lang="pl-PL" sz="1600" dirty="0"/>
              <a:t>           www.rpo.dolnyslask.pl              </a:t>
            </a:r>
            <a:r>
              <a:rPr lang="pl-PL" sz="1600" dirty="0" err="1"/>
              <a:t>www.umwd.pl</a:t>
            </a:r>
            <a:endParaRPr lang="pl-PL" sz="1600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Elżbieta Cupiał-Smyk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Wydział Zarządzania Regionalnym Programem Operacyjnym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12</a:t>
            </a:fld>
            <a:endParaRPr lang="pl-PL"/>
          </a:p>
        </p:txBody>
      </p:sp>
      <p:pic>
        <p:nvPicPr>
          <p:cNvPr id="7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pl-PL" sz="1600" b="1" dirty="0" smtClean="0"/>
              <a:t>PODSTAWOWE DOKUMENTY DOTYCZĄCE OCENY ODDZIAŁYWANIA NA ŚRODOWISKO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endParaRPr lang="pl-PL" sz="1600" b="1" dirty="0" smtClean="0"/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/>
              <a:t>Wytyczne</a:t>
            </a:r>
            <a:r>
              <a:rPr lang="pl-PL" sz="1600" dirty="0" smtClean="0"/>
              <a:t> </a:t>
            </a:r>
            <a:r>
              <a:rPr lang="pl-PL" sz="1600" dirty="0"/>
              <a:t>w zakresie </a:t>
            </a:r>
            <a:r>
              <a:rPr lang="pl-PL" sz="1600" dirty="0" smtClean="0"/>
              <a:t>dokumentowania </a:t>
            </a:r>
            <a:r>
              <a:rPr lang="pl-PL" sz="1600" dirty="0"/>
              <a:t>postępowania w sprawie oceny </a:t>
            </a:r>
            <a:r>
              <a:rPr lang="pl-PL" sz="1600" dirty="0" smtClean="0"/>
              <a:t>oddziaływania </a:t>
            </a:r>
            <a:r>
              <a:rPr lang="pl-PL" sz="1600" dirty="0"/>
              <a:t>na środowisko dla przedsięwzięć współfinansowanych z krajowych </a:t>
            </a:r>
            <a:r>
              <a:rPr lang="pl-PL" sz="1600" dirty="0" smtClean="0"/>
              <a:t>lub regionalnych </a:t>
            </a:r>
            <a:r>
              <a:rPr lang="pl-PL" sz="1600" dirty="0"/>
              <a:t>programów </a:t>
            </a:r>
            <a:r>
              <a:rPr lang="pl-PL" sz="1600" dirty="0" smtClean="0"/>
              <a:t>operacyjnych; </a:t>
            </a:r>
            <a:r>
              <a:rPr lang="pl-PL" sz="1600" dirty="0" smtClean="0">
                <a:solidFill>
                  <a:srgbClr val="FF0000"/>
                </a:solidFill>
              </a:rPr>
              <a:t>Wytyczne OOŚ</a:t>
            </a:r>
          </a:p>
          <a:p>
            <a:pPr>
              <a:buClr>
                <a:schemeClr val="tx2"/>
              </a:buClr>
            </a:pPr>
            <a:endParaRPr lang="pl-PL" sz="1600" dirty="0" smtClean="0"/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/>
              <a:t>Dyrektywa Rady nr 2011/92/UE</a:t>
            </a:r>
            <a:r>
              <a:rPr lang="pl-PL" sz="1600" dirty="0" smtClean="0"/>
              <a:t>  z dnia 13 grudnia 2011 r. w sprawie oceny skutków wywieranych przez niektóre przedsięwzięcia publiczne i prywatne na środowisko  </a:t>
            </a:r>
            <a:br>
              <a:rPr lang="pl-PL" sz="1600" dirty="0" smtClean="0"/>
            </a:br>
            <a:r>
              <a:rPr lang="pl-PL" sz="1600" dirty="0" smtClean="0"/>
              <a:t>wraz ze zmianą z </a:t>
            </a:r>
            <a:r>
              <a:rPr lang="pl-PL" sz="1600" dirty="0"/>
              <a:t>16 kwietnia 2014 r.</a:t>
            </a:r>
            <a:r>
              <a:rPr lang="pl-PL" sz="1600" dirty="0" smtClean="0"/>
              <a:t>;  </a:t>
            </a:r>
            <a:r>
              <a:rPr lang="pl-PL" sz="1600" dirty="0" smtClean="0">
                <a:solidFill>
                  <a:srgbClr val="FF0000"/>
                </a:solidFill>
              </a:rPr>
              <a:t>Dyrektywa OOŚ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pl-PL" sz="1600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/>
              <a:t>Dyrektywa Rady nr 92/43/EWG</a:t>
            </a:r>
            <a:r>
              <a:rPr lang="pl-PL" sz="1600" dirty="0"/>
              <a:t> z dnia 21 maja 1992r. w sprawie ochrony siedlisk przyrodniczych oraz dzikiej fauny i </a:t>
            </a:r>
            <a:r>
              <a:rPr lang="pl-PL" sz="1600" dirty="0" smtClean="0"/>
              <a:t>flory;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/>
              <a:t>Dyrektywa </a:t>
            </a:r>
            <a:r>
              <a:rPr lang="pl-PL" sz="1600" b="1" dirty="0"/>
              <a:t>Rady nr 2009/147/WE</a:t>
            </a:r>
            <a:r>
              <a:rPr lang="pl-PL" sz="1600" dirty="0"/>
              <a:t>  z dnia 30 listopada 2009 r.  w sprawie ochrony dzikiego </a:t>
            </a:r>
            <a:r>
              <a:rPr lang="pl-PL" sz="1600" dirty="0" smtClean="0"/>
              <a:t>ptactwa;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/>
              <a:t>Ustawa z dnia 3 października 2008r.</a:t>
            </a:r>
            <a:r>
              <a:rPr lang="pl-PL" sz="1600" dirty="0"/>
              <a:t> o udostępnianiu informacji o środowisku </a:t>
            </a:r>
            <a:br>
              <a:rPr lang="pl-PL" sz="1600" dirty="0"/>
            </a:br>
            <a:r>
              <a:rPr lang="pl-PL" sz="1600" dirty="0"/>
              <a:t>i jego ochronie, udziale społeczeństwa w ochronie środowiska oraz o ocenach oddziaływania na środowiska (Ustawa OOŚ);</a:t>
            </a:r>
            <a:r>
              <a:rPr lang="pl-PL" sz="1600" dirty="0">
                <a:solidFill>
                  <a:srgbClr val="FF0000"/>
                </a:solidFill>
              </a:rPr>
              <a:t>  Ustawa </a:t>
            </a:r>
            <a:r>
              <a:rPr lang="pl-PL" sz="1600" dirty="0" smtClean="0">
                <a:solidFill>
                  <a:srgbClr val="FF0000"/>
                </a:solidFill>
              </a:rPr>
              <a:t>OOŚ</a:t>
            </a:r>
          </a:p>
          <a:p>
            <a:pPr>
              <a:buClr>
                <a:schemeClr val="tx2"/>
              </a:buClr>
            </a:pPr>
            <a:endParaRPr lang="pl-PL" sz="1600" dirty="0" smtClean="0">
              <a:solidFill>
                <a:srgbClr val="FF0000"/>
              </a:solidFill>
            </a:endParaRP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/>
              <a:t>Rozporządzenie</a:t>
            </a:r>
            <a:r>
              <a:rPr lang="pl-PL" sz="1600" dirty="0" smtClean="0"/>
              <a:t> Rady Ministrów z dnia 9 listopada 2010r.  w sprawie przedsięwzięć mogących znacząco oddziaływać na środowisko. </a:t>
            </a:r>
            <a:r>
              <a:rPr lang="pl-PL" sz="1600" dirty="0" smtClean="0">
                <a:solidFill>
                  <a:srgbClr val="FF0000"/>
                </a:solidFill>
              </a:rPr>
              <a:t>Rozporządzenie OOŚ</a:t>
            </a:r>
            <a:endParaRPr lang="pl-PL" sz="1600" dirty="0">
              <a:solidFill>
                <a:srgbClr val="FF0000"/>
              </a:solidFill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Ocena oddziaływania na środowisko</a:t>
            </a:r>
            <a:r>
              <a:rPr lang="pl-PL" sz="1600" dirty="0"/>
              <a:t> </a:t>
            </a: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j</a:t>
            </a:r>
            <a:r>
              <a:rPr lang="pl-PL" sz="1600" dirty="0" smtClean="0"/>
              <a:t>est </a:t>
            </a:r>
            <a:r>
              <a:rPr lang="pl-PL" sz="1600" dirty="0"/>
              <a:t>jednym z podstawowych narzędzi zarządzania ochroną środowiska w procesach rozwoju, wpisującym się w zasadę zrównoważonego rozwoju</a:t>
            </a:r>
            <a:r>
              <a:rPr lang="pl-PL" sz="16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/>
              <a:t>to postępowanie w sprawie oceny oddziaływania na środowisko planowanego przedsięwzięcia, obejmujące w szczególności: weryfikację raportu o oddziaływaniu przedsięwzięcia na środowisko, uzyskanie wymaganych ustawą opinii i uzgodnień, zapewnienie możliwości udziału społeczeństwa w </a:t>
            </a:r>
            <a:r>
              <a:rPr lang="pl-PL" sz="1600" dirty="0" smtClean="0"/>
              <a:t>postępowaniu.</a:t>
            </a:r>
            <a:endParaRPr lang="pl-PL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/>
              <a:t>postępowanie przeprowadzane jest w ramach postępowania zmierzającego do wydania decyzji o środowiskowych uwarunkowaniach, czyli w stosunku do przedsięwzięć mogących zawsze znacząco oddziaływać na środowisko oraz mogących potencjalnie znacząco oddziaływać na środowisko, o ile taki obowiązek zostanie nałożony</a:t>
            </a:r>
            <a:r>
              <a:rPr lang="pl-PL" sz="1600" dirty="0" smtClean="0"/>
              <a:t>.</a:t>
            </a:r>
          </a:p>
          <a:p>
            <a:endParaRPr lang="pl-PL" sz="1000" dirty="0" smtClean="0"/>
          </a:p>
          <a:p>
            <a:r>
              <a:rPr lang="pl-PL" sz="1600" b="1" dirty="0" smtClean="0"/>
              <a:t>Ocena </a:t>
            </a:r>
            <a:r>
              <a:rPr lang="pl-PL" sz="1600" b="1" dirty="0"/>
              <a:t>oddziaływania na obszar Natura 2000</a:t>
            </a:r>
            <a:r>
              <a:rPr lang="pl-PL" sz="1600" dirty="0"/>
              <a:t> </a:t>
            </a:r>
            <a:endParaRPr lang="pl-PL" sz="1600" dirty="0" smtClean="0"/>
          </a:p>
          <a:p>
            <a:r>
              <a:rPr lang="pl-PL" sz="1600" dirty="0" smtClean="0"/>
              <a:t>Ocena </a:t>
            </a:r>
            <a:r>
              <a:rPr lang="pl-PL" sz="1600" dirty="0"/>
              <a:t>oddziaływania przedsięwzięcia na środowisko ograniczona do badania oddziaływania przedsięwzięcia na obszar Natura 2000</a:t>
            </a:r>
          </a:p>
          <a:p>
            <a:pPr algn="just"/>
            <a:endParaRPr lang="pl-PL" sz="800" dirty="0"/>
          </a:p>
          <a:p>
            <a:pPr algn="just"/>
            <a:r>
              <a:rPr lang="pl-PL" sz="1600" b="1" dirty="0" smtClean="0"/>
              <a:t>Zasada pierwszeństwa prawa wspólnotowego nad prawem krajowym.</a:t>
            </a:r>
          </a:p>
          <a:p>
            <a:pPr algn="just"/>
            <a:r>
              <a:rPr lang="pl-PL" sz="1600" dirty="0" smtClean="0"/>
              <a:t>Zgodnie </a:t>
            </a:r>
            <a:r>
              <a:rPr lang="pl-PL" sz="1600" dirty="0"/>
              <a:t>z zasadą pierwszeństwa prawo wspólnotowe ma wartość nadrzędną nad prawem krajowym państw członkowskich. Zasada pierwszeństwa dotyczy wszystkich aktów wspólnotowych, które mają moc wiążącą. Beneficjenci w związku z finansowaniem przedsięwzięć </a:t>
            </a:r>
            <a:r>
              <a:rPr lang="pl-PL" sz="1600" dirty="0" smtClean="0"/>
              <a:t>ze </a:t>
            </a:r>
            <a:r>
              <a:rPr lang="pl-PL" sz="1600" dirty="0"/>
              <a:t>środków pochodzących z budżetu Wspólnoty Europejskiej muszą </a:t>
            </a:r>
            <a:r>
              <a:rPr lang="pl-PL" sz="1600" dirty="0" smtClean="0"/>
              <a:t>wskazać </a:t>
            </a:r>
            <a:r>
              <a:rPr lang="pl-PL" sz="1600" dirty="0"/>
              <a:t>przeprowadzenie postępowania OOŚ </a:t>
            </a:r>
            <a:r>
              <a:rPr lang="pl-PL" sz="1600" dirty="0" smtClean="0"/>
              <a:t>przez </a:t>
            </a:r>
            <a:r>
              <a:rPr lang="pl-PL" sz="1600" dirty="0"/>
              <a:t>właściwe organy z uwzględnieniem  w/w </a:t>
            </a:r>
            <a:r>
              <a:rPr lang="pl-PL" sz="1600" dirty="0" smtClean="0"/>
              <a:t>zasady. Ustawa OOŚ implementuje obowiązki wynikające z w/w dyrektyw.</a:t>
            </a:r>
            <a:endParaRPr lang="pl-PL" sz="16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996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/>
              <a:t>Procedura OOŚ</a:t>
            </a:r>
          </a:p>
          <a:p>
            <a:pPr algn="just"/>
            <a:r>
              <a:rPr lang="pl-PL" sz="1600" dirty="0" smtClean="0"/>
              <a:t>Procedura </a:t>
            </a:r>
            <a:r>
              <a:rPr lang="pl-PL" sz="1600" dirty="0"/>
              <a:t>Oceny oddziaływania na środowisko przeprowadzana jest, gdy </a:t>
            </a:r>
            <a:r>
              <a:rPr lang="pl-PL" sz="1600" u="sng" dirty="0"/>
              <a:t>przedsięwzięcie</a:t>
            </a:r>
            <a:r>
              <a:rPr lang="pl-PL" sz="1600" dirty="0"/>
              <a:t> może zawsze znacząco albo potencjalnie znacząco oddziaływać na środowisko. </a:t>
            </a:r>
            <a:r>
              <a:rPr lang="pl-PL" sz="1600" dirty="0" smtClean="0"/>
              <a:t>Rozporządzenie OOŚ definiuje, </a:t>
            </a:r>
            <a:r>
              <a:rPr lang="pl-PL" sz="1600" dirty="0"/>
              <a:t>która inwestycja może zostać zakwalifikowana do </a:t>
            </a:r>
            <a:r>
              <a:rPr lang="pl-PL" sz="1600" dirty="0" smtClean="0"/>
              <a:t>danej grupy.</a:t>
            </a:r>
          </a:p>
          <a:p>
            <a:endParaRPr lang="pl-PL" sz="1600" dirty="0"/>
          </a:p>
          <a:p>
            <a:r>
              <a:rPr lang="pl-PL" sz="1600" b="1" dirty="0" smtClean="0"/>
              <a:t>Przedsięwzięcie</a:t>
            </a:r>
          </a:p>
          <a:p>
            <a:pPr algn="just"/>
            <a:r>
              <a:rPr lang="pl-PL" sz="1600" dirty="0" smtClean="0"/>
              <a:t>Zgodnie z ustawą OOŚ przez przedsięwzięcie należy rozumieć zamierzenie </a:t>
            </a:r>
            <a:r>
              <a:rPr lang="pl-PL" sz="1600" dirty="0"/>
              <a:t>budowlane lub inna ingerencja w środowisko polegająca na przekształceniu lub zmianie sposobu wykorzystania terenu, w tym również na wydobywaniu kopalin.  Przedsięwzięcia powiązane technologicznie kwalifikuje się jako jedno przedsięwzięcie, także jeżeli są one realizowane przez różne podmioty.</a:t>
            </a:r>
          </a:p>
          <a:p>
            <a:endParaRPr lang="pl-PL" sz="1600" dirty="0" smtClean="0"/>
          </a:p>
          <a:p>
            <a:r>
              <a:rPr lang="pl-PL" sz="1600" b="1" dirty="0" smtClean="0"/>
              <a:t>Grupy przedsięwzięć</a:t>
            </a:r>
          </a:p>
          <a:p>
            <a:r>
              <a:rPr lang="pl-PL" sz="1600" dirty="0"/>
              <a:t>I </a:t>
            </a:r>
            <a:r>
              <a:rPr lang="pl-PL" sz="1600" dirty="0" smtClean="0"/>
              <a:t>grupa </a:t>
            </a:r>
            <a:r>
              <a:rPr lang="pl-PL" sz="1600" dirty="0"/>
              <a:t>– </a:t>
            </a:r>
            <a:r>
              <a:rPr lang="pl-PL" sz="1600" dirty="0" smtClean="0"/>
              <a:t>przedsięwzięcia, które obligatoryjnie </a:t>
            </a:r>
            <a:r>
              <a:rPr lang="pl-PL" sz="1600" dirty="0"/>
              <a:t>podlegają OOŚ (ujęte w załączniku I dyrektywy </a:t>
            </a:r>
            <a:r>
              <a:rPr lang="pl-PL" sz="1600" dirty="0" smtClean="0"/>
              <a:t>OOŚ), </a:t>
            </a:r>
            <a:r>
              <a:rPr lang="pl-PL" sz="1600" dirty="0"/>
              <a:t>mogące zawsze znacząco oddziaływać na </a:t>
            </a:r>
            <a:r>
              <a:rPr lang="pl-PL" sz="1600" dirty="0" smtClean="0"/>
              <a:t>środowisko.</a:t>
            </a:r>
          </a:p>
          <a:p>
            <a:pPr algn="just"/>
            <a:r>
              <a:rPr lang="pl-PL" sz="1600" dirty="0"/>
              <a:t>II </a:t>
            </a:r>
            <a:r>
              <a:rPr lang="pl-PL" sz="1600" dirty="0" smtClean="0"/>
              <a:t>grupa – przedsięwzięcia </a:t>
            </a:r>
            <a:r>
              <a:rPr lang="pl-PL" sz="1600" dirty="0"/>
              <a:t>mogące potencjalnie znacząco oddziaływać na </a:t>
            </a:r>
            <a:r>
              <a:rPr lang="pl-PL" sz="1600" dirty="0" smtClean="0"/>
              <a:t>środowisko, </a:t>
            </a:r>
            <a:r>
              <a:rPr lang="pl-PL" sz="1600" dirty="0"/>
              <a:t>dla których obowiązek przeprowadzenia oceny oddziaływania przedsięwzięcia na środowisko został ustalony  w wyniku przeprowadzenia postępowania kwalifikującego – tzw. </a:t>
            </a:r>
            <a:r>
              <a:rPr lang="pl-PL" sz="1600" dirty="0" smtClean="0"/>
              <a:t>screeningu.</a:t>
            </a:r>
          </a:p>
          <a:p>
            <a:pPr algn="just"/>
            <a:r>
              <a:rPr lang="pl-PL" sz="1600" dirty="0" smtClean="0"/>
              <a:t>III grupa – przedsięwzięcia </a:t>
            </a:r>
            <a:r>
              <a:rPr lang="pl-PL" sz="1600" dirty="0"/>
              <a:t>mogące znacząco oddziaływać na obszary NATURA 2000, </a:t>
            </a:r>
            <a:r>
              <a:rPr lang="pl-PL" sz="1600" dirty="0" smtClean="0"/>
              <a:t>a </a:t>
            </a:r>
            <a:r>
              <a:rPr lang="pl-PL" sz="1600" dirty="0"/>
              <a:t>nie będące </a:t>
            </a:r>
            <a:r>
              <a:rPr lang="pl-PL" sz="1600" dirty="0" smtClean="0"/>
              <a:t>bezpośrednio </a:t>
            </a:r>
            <a:r>
              <a:rPr lang="pl-PL" sz="1600" dirty="0"/>
              <a:t>związane z ochroną tego obszaru lub nie wynikające z tej </a:t>
            </a:r>
            <a:r>
              <a:rPr lang="pl-PL" sz="1600" dirty="0" smtClean="0"/>
              <a:t>ochrony.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26409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/>
              <a:t>Procedura OOŚ, a art. 29 Prawa budowlanego</a:t>
            </a:r>
          </a:p>
          <a:p>
            <a:r>
              <a:rPr lang="pl-PL" sz="1600" dirty="0" smtClean="0"/>
              <a:t>Art. 29 Wyłączenie </a:t>
            </a:r>
            <a:r>
              <a:rPr lang="pl-PL" sz="1600" dirty="0"/>
              <a:t>obowiązku uzyskania pozwolenia na </a:t>
            </a:r>
            <a:r>
              <a:rPr lang="pl-PL" sz="1600" dirty="0" smtClean="0"/>
              <a:t>budowę ust. 3</a:t>
            </a:r>
          </a:p>
          <a:p>
            <a:pPr algn="just"/>
            <a:r>
              <a:rPr lang="pl-PL" sz="1600" u="sng" dirty="0" smtClean="0"/>
              <a:t>Pozwolenia </a:t>
            </a:r>
            <a:r>
              <a:rPr lang="pl-PL" sz="1600" u="sng" dirty="0"/>
              <a:t>na budowę wymagają przedsięwzięcia, które wymagają przeprowadzenia oceny oddziaływania na środowisko, oraz przedsięwzięcia wymagające przeprowadzenia oceny oddziaływania na obszar Natura 2000</a:t>
            </a:r>
            <a:r>
              <a:rPr lang="pl-PL" sz="1600" dirty="0"/>
              <a:t>, zgodnie z</a:t>
            </a:r>
            <a:r>
              <a:rPr lang="pl-PL" sz="1600" b="1" dirty="0"/>
              <a:t> </a:t>
            </a:r>
            <a:r>
              <a:rPr lang="pl-PL" sz="1600" dirty="0"/>
              <a:t>art. 59 </a:t>
            </a:r>
            <a:r>
              <a:rPr lang="pl-PL" sz="1600" i="1" dirty="0"/>
              <a:t>przedsięwzięcia wymagające oceny oddziaływania na środowisko</a:t>
            </a:r>
            <a:r>
              <a:rPr lang="pl-PL" sz="1600" dirty="0"/>
              <a:t> ustawy z dnia 3 października 2008 r. o udostępnianiu informacji o środowisku i jego ochronie, udziale społeczeństwa w ochronie środowiska oraz o ocenach oddziaływania na środowisko</a:t>
            </a:r>
            <a:r>
              <a:rPr lang="pl-PL" sz="1600" dirty="0" smtClean="0"/>
              <a:t>.</a:t>
            </a:r>
          </a:p>
          <a:p>
            <a:pPr algn="just"/>
            <a:endParaRPr lang="pl-PL" sz="1000" dirty="0"/>
          </a:p>
          <a:p>
            <a:pPr algn="just"/>
            <a:r>
              <a:rPr lang="pl-PL" sz="1600" b="1" dirty="0" smtClean="0"/>
              <a:t>Decyzja o środowiskowych uwarunkowaniach</a:t>
            </a:r>
            <a:r>
              <a:rPr lang="pl-PL" sz="1600" dirty="0"/>
              <a:t> - rozstrzygnięcie organu administracji publicznej określające środowiskowe uwarunkowania realizacji, eksploatacji i likwidacji przedsięwzięcia; jej uzyskanie jest wymagane przed realizacją przedsięwzięć mogących zawsze znacząco oddziaływać na środowisko i mogących potencjalnie znacząco oddziaływać na środowisko. </a:t>
            </a:r>
            <a:endParaRPr lang="pl-PL" sz="1600" dirty="0" smtClean="0"/>
          </a:p>
          <a:p>
            <a:pPr algn="just"/>
            <a:r>
              <a:rPr lang="pl-PL" sz="1600" dirty="0" smtClean="0"/>
              <a:t>Wydanie </a:t>
            </a:r>
            <a:r>
              <a:rPr lang="pl-PL" sz="1600" dirty="0"/>
              <a:t>decyzji o środowiskowych uwarunkowaniach następuje przed uzyskaniem decyzji wymienionych w art. 72 ustawy OOŚ , m.in</a:t>
            </a:r>
            <a:r>
              <a:rPr lang="pl-PL" sz="1600" dirty="0" smtClean="0"/>
              <a:t>.:  decyzji </a:t>
            </a:r>
            <a:r>
              <a:rPr lang="pl-PL" sz="1600" dirty="0"/>
              <a:t>o pozwoleniu na </a:t>
            </a:r>
            <a:r>
              <a:rPr lang="pl-PL" sz="1600" dirty="0" smtClean="0"/>
              <a:t>budowę, decyzji </a:t>
            </a:r>
            <a:r>
              <a:rPr lang="pl-PL" sz="1600" dirty="0"/>
              <a:t>o warunkach zabudowy i zagospodarowania </a:t>
            </a:r>
            <a:r>
              <a:rPr lang="pl-PL" sz="1600" dirty="0" smtClean="0"/>
              <a:t>terenu oraz </a:t>
            </a:r>
            <a:r>
              <a:rPr lang="pl-PL" sz="1600" dirty="0"/>
              <a:t>przed dokonaniem zgłoszenia budowy lub wykonania robót budowlanych oraz zgłoszenia zmiany sposobu użytkowania obiektu budowlanego lub jego </a:t>
            </a:r>
            <a:r>
              <a:rPr lang="pl-PL" sz="1600" dirty="0" smtClean="0"/>
              <a:t>części.</a:t>
            </a:r>
            <a:endParaRPr lang="pl-PL" sz="1600" dirty="0"/>
          </a:p>
          <a:p>
            <a:pPr algn="just"/>
            <a:endParaRPr lang="pl-PL" sz="1000" dirty="0" smtClean="0"/>
          </a:p>
          <a:p>
            <a:pPr algn="just"/>
            <a:r>
              <a:rPr lang="pl-PL" sz="1600" b="1" dirty="0" smtClean="0"/>
              <a:t>Organy właściwe do wydawania opinii w ramach postępowania kwalifikującego dla przedsięwzięć mogących </a:t>
            </a:r>
            <a:r>
              <a:rPr lang="pl-PL" sz="1600" b="1" dirty="0"/>
              <a:t>potencjalnie znacząco oddziaływać na </a:t>
            </a:r>
            <a:r>
              <a:rPr lang="pl-PL" sz="1600" b="1" dirty="0" smtClean="0"/>
              <a:t>środowisko</a:t>
            </a: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Regionalny Dyrektor Ochrony Środowiska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właściwy organ Państwowego Inspektoratu Sanitarnego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69287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Organy właściwe do wydawania decyzji środowiskowych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Regionalna dyrekcja Ochrony Środowiska (RDOŚ)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zmiana lasu niestanowiącego własności Skarbu Państwa na użytek rolny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dla przedsięwzięć realizowanych na obszarach morskich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dla </a:t>
            </a:r>
            <a:r>
              <a:rPr lang="pl-PL" sz="1600" dirty="0"/>
              <a:t>przedsięwzięć realizowanych </a:t>
            </a:r>
            <a:r>
              <a:rPr lang="pl-PL" sz="1600" dirty="0" smtClean="0"/>
              <a:t>na terenach zamkniętych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dla przedsięwzięć </a:t>
            </a:r>
            <a:r>
              <a:rPr lang="pl-PL" sz="1600" dirty="0" smtClean="0"/>
              <a:t>mogących zawsze znacząco oddziaływać na środowisko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Wójt, Burmistrz lub </a:t>
            </a:r>
            <a:r>
              <a:rPr lang="pl-PL" sz="1600" b="1" dirty="0"/>
              <a:t>P</a:t>
            </a:r>
            <a:r>
              <a:rPr lang="pl-PL" sz="1600" b="1" dirty="0" smtClean="0"/>
              <a:t>rezydent Miasta 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 przypadku pozostałych przedsięwzięć mogących potencjalnie znacząco oddziaływać na środowisko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Dyrektor Regionalnej Dyrekcji Lasów Państwowych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</a:t>
            </a:r>
            <a:r>
              <a:rPr lang="pl-PL" sz="1600" dirty="0" smtClean="0"/>
              <a:t> przypadku zmiany lasu, stanowiącego własność Skarbu Państwa, na użytek rolny będącej przedsięwzięciem mogącym potencjalnie znacząco oddziaływać na środowisko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Starosta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</a:t>
            </a:r>
            <a:r>
              <a:rPr lang="pl-PL" sz="1600" dirty="0" smtClean="0"/>
              <a:t> przypadku scalania, wymiany lub podziału gruntu będącego przedsięwzięciem mogącym potencjalnie znacząco oddziaływać na środowisko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5379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000232" y="90665"/>
            <a:ext cx="5308072" cy="313999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323528" y="1701963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pl-PL" b="1" dirty="0"/>
              <a:t>Załączniki związane z OOŚ do wniosku o dofinansowanie</a:t>
            </a:r>
            <a:endParaRPr lang="pl-PL" b="1" dirty="0" smtClean="0"/>
          </a:p>
          <a:p>
            <a:pPr marL="455613" lvl="1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 smtClean="0"/>
              <a:t>Oświadczenie </a:t>
            </a:r>
            <a:r>
              <a:rPr lang="pl-PL" b="1" dirty="0"/>
              <a:t>do wniosku o dofinansowanie w ramach RPO WD 2014-2020 „Analiza oddziaływania na środowisko, z uwzględnieniem potrzeb dotyczących przystosowania się do zmiany klimatu i łagodzenia zmiany klimatu, a także odporności na klęski żywiołowe</a:t>
            </a:r>
            <a:r>
              <a:rPr lang="pl-PL" b="1" dirty="0" smtClean="0"/>
              <a:t>” </a:t>
            </a:r>
            <a:br>
              <a:rPr lang="pl-PL" b="1" dirty="0" smtClean="0"/>
            </a:br>
            <a:r>
              <a:rPr lang="pl-PL" dirty="0" smtClean="0"/>
              <a:t>wypełnia Wnioskodawca.</a:t>
            </a:r>
            <a:endParaRPr lang="pl-PL" dirty="0"/>
          </a:p>
          <a:p>
            <a:pPr marL="455613" lvl="1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Deklaracja organu odpowiedzialnego za monitorowanie obszarów Natura 2000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Organem </a:t>
            </a:r>
            <a:r>
              <a:rPr lang="pl-PL" dirty="0"/>
              <a:t>właściwym do wydania Deklaracji jest Regionalny Dyrektor Ochrony Środowiska we Wrocławiu</a:t>
            </a:r>
          </a:p>
          <a:p>
            <a:pPr marL="455613" lvl="1" indent="-28575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Deklaracja właściwego organu odpowiedzialnego za gospodarkę wodną </a:t>
            </a:r>
            <a:r>
              <a:rPr lang="pl-PL" dirty="0"/>
              <a:t>Organem właściwym do wydania Deklaracji jest Regionalny Dyrektor Ochrony Środowiska we Wrocławiu</a:t>
            </a:r>
          </a:p>
          <a:p>
            <a:pPr lvl="1">
              <a:spcAft>
                <a:spcPts val="1800"/>
              </a:spcAft>
            </a:pPr>
            <a:endParaRPr lang="pl-PL" dirty="0"/>
          </a:p>
        </p:txBody>
      </p:sp>
      <p:sp>
        <p:nvSpPr>
          <p:cNvPr id="10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3585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95736" y="2204864"/>
            <a:ext cx="3888432" cy="5100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pl-PL" sz="2800" b="1" dirty="0" smtClean="0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107504" y="1124744"/>
            <a:ext cx="8784976" cy="46805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pl-PL" sz="1600" b="1" dirty="0"/>
              <a:t>Dokumentowanie postępowania OOŚ na potrzeby wniosku o </a:t>
            </a:r>
            <a:r>
              <a:rPr lang="pl-PL" sz="1600" b="1" dirty="0" smtClean="0"/>
              <a:t>dofinansowanie czyli </a:t>
            </a:r>
            <a:r>
              <a:rPr lang="pl-PL" sz="1600" b="1" dirty="0"/>
              <a:t>załączniki </a:t>
            </a:r>
            <a:r>
              <a:rPr lang="pl-PL" sz="1600" b="1" dirty="0" smtClean="0"/>
              <a:t>do oświadczenia </a:t>
            </a:r>
            <a:r>
              <a:rPr lang="pl-PL" sz="1600" b="1" dirty="0"/>
              <a:t>do wniosku o dofinansowanie w ramach RPO WD 2014-2020 „Analiza oddziaływania na środowisko, z uwzględnieniem potrzeb dotyczących przystosowania się do zmiany klimatu i łagodzenia zmiany klimatu, a także odporności na klęski żywiołowe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decyzja o środowiskowych uwarunkowaniach wraz z uzasadnieniem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streszczenie w języku niespecjalistycznym informacji zawartych w raporcie OOŚ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dokumenty z przebiegu procedury OOŚ (dokumentacja środowiskowa):</a:t>
            </a:r>
          </a:p>
          <a:p>
            <a:pPr marL="742950" marR="0" lvl="1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6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Wyniki konsultacji z właściwymi organami administracji publicznej:</a:t>
            </a:r>
            <a:endParaRPr kumimoji="0" lang="pl-PL" sz="1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marR="0" lvl="2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6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postanowienie w przedmiocie istnienia/braku obowiązku przeprowadzenia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OOŚ, wraz z opiniami  właściwych organów – gr. II (postanowienie wraz z opiniami właściwych organów w przypadku zapytania o zakres raportu – </a:t>
            </a:r>
            <a:r>
              <a:rPr kumimoji="0" lang="pl-PL" sz="16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gr.I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); </a:t>
            </a:r>
          </a:p>
          <a:p>
            <a:pPr marL="1200150" marR="0" lvl="2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postanowienia oraz opinie organów w przedmiocie uzgodnienia środowiskowych warunków realizacji przedsięwzięcia. </a:t>
            </a:r>
          </a:p>
          <a:p>
            <a:pPr marR="0" lvl="2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17550" marR="0" lvl="1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6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Wyniki konsultacji społecznych (uwagi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 wnioski muszą być w uzasadnieniu decyzji środowiskowej, w przypadku przeprowadzenia rozprawy administracyjnej otwartej dla społeczeństwa – protokół z rozprawy).</a:t>
            </a: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1124744"/>
            <a:ext cx="8496944" cy="4786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b="1" dirty="0" smtClean="0"/>
              <a:t>Kryteria </a:t>
            </a:r>
            <a:r>
              <a:rPr lang="pl-PL" b="1" dirty="0"/>
              <a:t>wyboru </a:t>
            </a:r>
            <a:r>
              <a:rPr lang="pl-PL" b="1" dirty="0" smtClean="0"/>
              <a:t>projektów w </a:t>
            </a:r>
            <a:r>
              <a:rPr lang="pl-PL" b="1" dirty="0"/>
              <a:t>ramach </a:t>
            </a:r>
            <a:r>
              <a:rPr lang="pl-PL" b="1" dirty="0" smtClean="0"/>
              <a:t>RPO WD 2014-2020 związane z OOŚ</a:t>
            </a:r>
          </a:p>
          <a:p>
            <a:pPr marL="285750" indent="-285750"/>
            <a:endParaRPr lang="pl-PL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/>
              <a:t>Ocena formalna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pl-PL" sz="1600" dirty="0" smtClean="0"/>
              <a:t>Kryterium 2. </a:t>
            </a:r>
            <a:r>
              <a:rPr lang="pl-PL" sz="1600" dirty="0"/>
              <a:t>Poprawność wypełnienia złożonego </a:t>
            </a:r>
            <a:r>
              <a:rPr lang="pl-PL" sz="1600" dirty="0" smtClean="0"/>
              <a:t>wniosku.</a:t>
            </a:r>
          </a:p>
          <a:p>
            <a:pPr marL="801688" algn="just"/>
            <a:r>
              <a:rPr lang="pl-PL" sz="1600" dirty="0" smtClean="0"/>
              <a:t>W </a:t>
            </a:r>
            <a:r>
              <a:rPr lang="pl-PL" sz="1600" dirty="0"/>
              <a:t>ramach </a:t>
            </a:r>
            <a:r>
              <a:rPr lang="pl-PL" sz="1600" dirty="0" smtClean="0"/>
              <a:t>kryterium </a:t>
            </a:r>
            <a:r>
              <a:rPr lang="pl-PL" sz="1600" dirty="0"/>
              <a:t>weryfikowane jest, czy wszystkie pola we wniosku o dofinansowanie zostały wypełnione zgodnie z instrukcją wypełnienia wniosku </a:t>
            </a:r>
            <a:r>
              <a:rPr lang="pl-PL" sz="1600" dirty="0" smtClean="0"/>
              <a:t>o </a:t>
            </a:r>
            <a:r>
              <a:rPr lang="pl-PL" sz="1600" dirty="0"/>
              <a:t>dofinansowanie oraz treścią regulaminu danego konkursu oraz czy załączniki do wniosku są aktualne i zostały wypełnione </a:t>
            </a:r>
            <a:r>
              <a:rPr lang="pl-PL" sz="1600" dirty="0" smtClean="0"/>
              <a:t>poprawnie.</a:t>
            </a:r>
            <a:endParaRPr lang="pl-PL" sz="1600" i="1" dirty="0"/>
          </a:p>
          <a:p>
            <a:pPr marL="801688"/>
            <a:endParaRPr lang="pl-PL" sz="1600" dirty="0" smtClean="0"/>
          </a:p>
          <a:p>
            <a:pPr marL="800100" indent="1588">
              <a:spcAft>
                <a:spcPts val="600"/>
              </a:spcAft>
            </a:pPr>
            <a:r>
              <a:rPr lang="pl-PL" sz="1600" dirty="0" smtClean="0"/>
              <a:t>Kryterium obligatoryjne (spełnienie jest niezbędne dla możliwości otrzymania dofinansowania). Możliwości </a:t>
            </a:r>
            <a:r>
              <a:rPr lang="pl-PL" sz="1600" dirty="0"/>
              <a:t>jednorazowej </a:t>
            </a:r>
            <a:r>
              <a:rPr lang="pl-PL" sz="1600" dirty="0" smtClean="0"/>
              <a:t>korekty.</a:t>
            </a:r>
          </a:p>
          <a:p>
            <a:pPr marL="266700" indent="-2667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Ocena merytoryczna</a:t>
            </a:r>
          </a:p>
          <a:p>
            <a:pPr marL="80010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Kryterium 7. Zgodność projektu z polityką ochrony </a:t>
            </a:r>
            <a:r>
              <a:rPr lang="pl-PL" sz="1600" dirty="0" smtClean="0"/>
              <a:t>środowiska.</a:t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ramach kryterium będzie sprawdzana zgodność projektu z przepisami krajowymi i </a:t>
            </a:r>
            <a:r>
              <a:rPr lang="pl-PL" sz="1600" dirty="0" smtClean="0"/>
              <a:t>wspólnotowymi dot</a:t>
            </a:r>
            <a:r>
              <a:rPr lang="pl-PL" sz="1600" dirty="0"/>
              <a:t>. ochrony </a:t>
            </a:r>
            <a:r>
              <a:rPr lang="pl-PL" sz="1600" dirty="0" smtClean="0"/>
              <a:t>środowiska.</a:t>
            </a:r>
          </a:p>
          <a:p>
            <a:pPr marL="801688">
              <a:spcAft>
                <a:spcPts val="600"/>
              </a:spcAft>
            </a:pPr>
            <a:r>
              <a:rPr lang="pl-PL" sz="1600" dirty="0"/>
              <a:t>Kryterium </a:t>
            </a:r>
            <a:r>
              <a:rPr lang="pl-PL" sz="1600" dirty="0" smtClean="0"/>
              <a:t>obligatoryjne (spełnienie </a:t>
            </a:r>
            <a:r>
              <a:rPr lang="pl-PL" sz="1600" dirty="0"/>
              <a:t>jest niezbędne dla możliwości otrzymania </a:t>
            </a:r>
            <a:r>
              <a:rPr lang="pl-PL" sz="1600" dirty="0" smtClean="0"/>
              <a:t>dofinansowania). Niespełnienie </a:t>
            </a:r>
            <a:r>
              <a:rPr lang="pl-PL" sz="1600" dirty="0"/>
              <a:t>kryterium oznacza odrzucenie </a:t>
            </a:r>
            <a:r>
              <a:rPr lang="pl-PL" sz="1600" dirty="0" smtClean="0"/>
              <a:t>wniosku.</a:t>
            </a:r>
            <a:endParaRPr lang="pl-PL" sz="1600" dirty="0"/>
          </a:p>
          <a:p>
            <a:pPr marL="80010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1600" dirty="0" smtClean="0"/>
          </a:p>
          <a:p>
            <a:endParaRPr lang="pl-PL" sz="1600" b="1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6379</TotalTime>
  <Words>1191</Words>
  <Application>Microsoft Office PowerPoint</Application>
  <PresentationFormat>Pokaz na ekranie (4:3)</PresentationFormat>
  <Paragraphs>141</Paragraphs>
  <Slides>12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UMWD</vt:lpstr>
      <vt:lpstr>Wybrane zagadnienia w zakresie polityki ochrony środowiska  w ramach Regionalnego Programu Operacyjnego Województwa Dolnośląskiego 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Aleksandra Gancarz</cp:lastModifiedBy>
  <cp:revision>642</cp:revision>
  <dcterms:created xsi:type="dcterms:W3CDTF">2009-02-11T21:52:18Z</dcterms:created>
  <dcterms:modified xsi:type="dcterms:W3CDTF">2016-09-14T12:26:44Z</dcterms:modified>
</cp:coreProperties>
</file>