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72" r:id="rId1"/>
    <p:sldMasterId id="2147483684" r:id="rId2"/>
  </p:sldMasterIdLst>
  <p:notesMasterIdLst>
    <p:notesMasterId r:id="rId22"/>
  </p:notesMasterIdLst>
  <p:handoutMasterIdLst>
    <p:handoutMasterId r:id="rId23"/>
  </p:handoutMasterIdLst>
  <p:sldIdLst>
    <p:sldId id="574" r:id="rId3"/>
    <p:sldId id="559" r:id="rId4"/>
    <p:sldId id="565" r:id="rId5"/>
    <p:sldId id="523" r:id="rId6"/>
    <p:sldId id="579" r:id="rId7"/>
    <p:sldId id="581" r:id="rId8"/>
    <p:sldId id="575" r:id="rId9"/>
    <p:sldId id="576" r:id="rId10"/>
    <p:sldId id="577" r:id="rId11"/>
    <p:sldId id="582" r:id="rId12"/>
    <p:sldId id="578" r:id="rId13"/>
    <p:sldId id="583" r:id="rId14"/>
    <p:sldId id="585" r:id="rId15"/>
    <p:sldId id="584" r:id="rId16"/>
    <p:sldId id="586" r:id="rId17"/>
    <p:sldId id="587" r:id="rId18"/>
    <p:sldId id="588" r:id="rId19"/>
    <p:sldId id="589" r:id="rId20"/>
    <p:sldId id="556" r:id="rId21"/>
  </p:sldIdLst>
  <p:sldSz cx="9144000" cy="6858000" type="screen4x3"/>
  <p:notesSz cx="6788150" cy="99234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912" autoAdjust="0"/>
    <p:restoredTop sz="90295" autoAdjust="0"/>
  </p:normalViewPr>
  <p:slideViewPr>
    <p:cSldViewPr>
      <p:cViewPr>
        <p:scale>
          <a:sx n="130" d="100"/>
          <a:sy n="130" d="100"/>
        </p:scale>
        <p:origin x="-1086" y="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5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247" y="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2" tIns="45971" rIns="91942" bIns="45971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132" y="4713645"/>
            <a:ext cx="5429887" cy="4465558"/>
          </a:xfrm>
          <a:prstGeom prst="rect">
            <a:avLst/>
          </a:prstGeom>
        </p:spPr>
        <p:txBody>
          <a:bodyPr vert="horz" lIns="91942" tIns="45971" rIns="91942" bIns="45971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700"/>
            <a:ext cx="2941321" cy="496173"/>
          </a:xfrm>
          <a:prstGeom prst="rect">
            <a:avLst/>
          </a:prstGeom>
        </p:spPr>
        <p:txBody>
          <a:bodyPr vert="horz" lIns="91942" tIns="45971" rIns="91942" bIns="4597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247" y="9425700"/>
            <a:ext cx="2941321" cy="496173"/>
          </a:xfrm>
          <a:prstGeom prst="rect">
            <a:avLst/>
          </a:prstGeom>
        </p:spPr>
        <p:txBody>
          <a:bodyPr vert="horz" wrap="square" lIns="91942" tIns="45971" rIns="91942" bIns="4597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2016-09-19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2016-09-19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2016-09-19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Spotkanie informacyjne dla beneficjentów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864096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Wrocław, 19 września 2016 r. </a:t>
            </a:r>
            <a:endParaRPr lang="pl-PL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mkula\Desktop\zestawienia logo RPO\EFRR\FEPR-DS-UE-EFRR-k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" y="10880"/>
            <a:ext cx="5075982" cy="84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10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07504" y="1700808"/>
          <a:ext cx="8712967" cy="4937760"/>
        </p:xfrm>
        <a:graphic>
          <a:graphicData uri="http://schemas.openxmlformats.org/drawingml/2006/table">
            <a:tbl>
              <a:tblPr/>
              <a:tblGrid>
                <a:gridCol w="337892"/>
                <a:gridCol w="1246284"/>
                <a:gridCol w="5813625"/>
                <a:gridCol w="1315166"/>
              </a:tblGrid>
              <a:tr h="1305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l-PL" sz="10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Efektywność finansowa beneficjenta </a:t>
                      </a:r>
                      <a:endParaRPr lang="pl-PL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będzie sprawdzane czy przedstawione wskaźniki dają gwarancję realizacji inwestycji przez podmiot, który wykazuje wysoką efektywność finansową.</a:t>
                      </a:r>
                    </a:p>
                    <a:p>
                      <a:pPr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Weryfikacji podlegać będą 3 wskaźniki:</a:t>
                      </a:r>
                    </a:p>
                    <a:p>
                      <a:pPr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Wskaźnik bieżącej płynności finansowej = aktywa bieżące/ zobowiązania bieżące</a:t>
                      </a:r>
                    </a:p>
                    <a:p>
                      <a:pPr lvl="0"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Wskaźnik udziału kapitałów własnych w finansowaniu majątku = kapitały własne / aktywa ogółem</a:t>
                      </a:r>
                    </a:p>
                    <a:p>
                      <a:pPr lvl="0"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Wskaźnik rentowności działalności operacyjnej (EBITDA) = Wynik z działalności operacyjnej + amortyzacja /  przychody ze sprzedaży + pozostałe przychody operacyjne *100%</a:t>
                      </a:r>
                    </a:p>
                    <a:p>
                      <a:pPr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l-PL" sz="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Ocena cząstkowa poszczególnych wskaźników w ramach kryterium efektywności finansowej beneficjenta:</a:t>
                      </a:r>
                      <a:endParaRPr lang="pl-PL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Ad. 1 </a:t>
                      </a: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Zasady oceny kryterium: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niż 1,10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od 0,80 ale mniejsza lub równa 1,10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od 0,50 ale mniejsza lub równa 0,80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mniejsza lub równa 0,50</a:t>
                      </a:r>
                    </a:p>
                    <a:p>
                      <a:pPr algn="just"/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punktacja:3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Ad. 2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lub równa 0,50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lub równa 0,40 ale mniejsza niż 0,50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lub równa 0,35 ale mniejsza niż 0,40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mniejsza niż 0,35</a:t>
                      </a:r>
                    </a:p>
                    <a:p>
                      <a:pPr algn="just"/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punktacja: 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Ad. 3 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większa od 3,00%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mniejsza od 3,00% ale większa lub równa 1,00%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1pkt – jeżeli wartość wskaźnika jest mniejsza od 1% ale większa lub równa 0%</a:t>
                      </a:r>
                    </a:p>
                    <a:p>
                      <a:pPr lvl="0" algn="just" fontAlgn="base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jeżeli wartość wskaźnika jest mniejsza od 0%</a:t>
                      </a:r>
                    </a:p>
                    <a:p>
                      <a:pPr algn="just"/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punktacja: 3 </a:t>
                      </a:r>
                      <a:r>
                        <a:rPr lang="pl-PL" sz="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just"/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tak przedstawionej metodologii ekspert będzie mógł przyznać w ramach kryterium „efektywności finansowej beneficjenta” maksymalnie 9 pkt. Przyjmuje się, </a:t>
                      </a:r>
                      <a:r>
                        <a:rPr lang="pl-PL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że przyznanie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 punktów lub więcej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będzie świadczyło o tym, że przedstawione szczegółowe wskaźniki dają gwarancję realizacji inwestycji przez podmiot, który będzie wykazywał wysoką efektywność finansową, co</a:t>
                      </a:r>
                      <a:r>
                        <a:rPr lang="pl-PL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oznacza spełnienie kryterium „efektywności finansowej beneficjenta”.</a:t>
                      </a:r>
                      <a:r>
                        <a:rPr lang="pl-PL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  <a:b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503" y="1268760"/>
          <a:ext cx="8712969" cy="432048"/>
        </p:xfrm>
        <a:graphic>
          <a:graphicData uri="http://schemas.openxmlformats.org/drawingml/2006/table">
            <a:tbl>
              <a:tblPr/>
              <a:tblGrid>
                <a:gridCol w="337893"/>
                <a:gridCol w="1246284"/>
                <a:gridCol w="5832648"/>
                <a:gridCol w="129614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11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5"/>
          <a:ext cx="7632848" cy="4999187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2911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Przeniesienie akcentów z usług wymagających hospitalizacji na rzecz POZ/AOS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i w jaki sposób działania podejmowane w ramach projektu  ukierunkowane są na przeniesienie świadczeń opieki zdrowotnej z poziomu lecznictwa szpitalnego na rzecz POZ i AOS, w tym poprzez: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wprowadzenie lub rozwój opieki koordynowanej , lub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rozwój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zdeinstytucjonalizowanych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form opieki nad pacjentem, w szczególności środowiskowych form opieki  (projekt zawiera działania mające na celu przejście od opieki instytucjonalnej do środowiskowej zgodnie z „Ogólnoeuropejskimi wytycznymi dotyczącymi przejścia od opieki instytucjonalnej do opieki świadczonej na poziomie lokalnych społeczności” oraz z „Krajowym Programem Przeciwdziałania Ubóstwu i Wykluczeniu Społecznemu 2020”).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Konsolidacja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 zrealizował, realizuje lub planuje realizację działań konsolidacyjnych lub  innych form współpracy z podmiotami udzielającymi świadczeń opieki zdrowotnej, w tym np. 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modelu opieki koordynowanej</a:t>
                      </a: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zrealizowane, realizowane lub planowane do realizacji  działania konsolidacyjne – 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inne formy współpracy- 1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niespełnienie kryterium lub  brak informacji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0-2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632848" cy="3292152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113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Restrukturyzacja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posiada zatwierdzony przez podmiot tworzący program restrukturyzacji, zawierający działania prowadzące do poprawy ich efektywności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Poziom wykorzystania łóżek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stopień wykorzystania (obłożenia) łóżek w oddziałach lub innych komórkach organizacyjnych objętych zakresem projektu.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≥75%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&lt;75%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13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632848" cy="5196840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113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Zwiększenie wykrywalności nowotworów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zakładane w ramach projektu działania przyczyniają się do: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zwiększenia wykrywalności tych nowotworów, dla których struktura stadiów jest najmniej korzystna w danym regionie zgodnie z danymi zawartymi w mapie onkologicznej, lub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zakresie chemioterapii – zwiększenia udziału świadczeń z ww. zakresu w trybie jednodniowym lub ambulatoryjnym, lub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wcześniejszego wykrywania nowotworów złośliwych - w tym zakresie premiowane będą projekty  realizowane  w podmiotach, które wdrażają programy profilaktyczne w  powiatach, w których dane dotyczące epidemiologii (np. standaryzowany współczynnik chorobowości) wynikające z mapy onkologicznej  są najwyższe w województwie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0-2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Poprawa jakości i dostępności do świadczeń opieki zdrowotnej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 działania przyczyniające się do poprawy jakości i dostępu do świadczeń opieki zdrowotnej w tym poprzez: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skrócenie czasu oczekiwania na świadczenia zdrowotne, lub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zmniejszenie liczby osób oczekujących na świadczenie zdrowotne dłużej niż średni czas oczekiwania na dane świadczenie w roku / kwartale / miesiącu poprzedzającym uruchomienie konkursu / projektu, lub </a:t>
                      </a: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poprawę wskaźnika „przelotowości”, tj. liczby osób leczonych w ciągu roku na 1 łóżko szpitalne.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 spełnienie każdego z ww. warunków wnioskodawca otrzyma  1 pkt. Maksymalna ilość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 zdobycia w ww. w kryterium - 3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0-3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14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632848" cy="3459792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113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11.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Wykorzystanie wyrobów medycznych w zakresie AOS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zakupione w projekcie wyroby medyczne będą wykorzystywane do udzielania świadczeń opieki zdrowotnej finansowanych ze środków publicznych w zakresie AOS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Doposażenie  lub modernizacja Bloku operacyjnego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 projekty zakładające doposażenie lub modernizację infrastruktury Bloku Operacyjnego realizowane są w celu  zwiększenia jakości i bezpieczeństwa realizowanych świadczeń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</a:t>
                      </a:r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15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4"/>
          <a:ext cx="7632848" cy="4050605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11316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Kształcenie kadry medycznej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 czy kadra medyczna uczestniczy w kształceniu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przeddyplomowym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lub podyplomowym.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- 1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(niespełnienie kryterium lub brak informacji)</a:t>
                      </a:r>
                    </a:p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0-1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8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Kompleksowa opieka onkologiczna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zapewnić (najpóźniej w kolejnym okresie kontraktowania świadczeń opieki zdrowotnej po zakończeniu realizacji projektu) kompleksową opiekę onkologiczną, rozumianą jako: 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udzielanie świadczeń opieki zdrowotnej finansowanych ze środków publicznych, oprócz zakresów onkologicznych, tj. chirurgia onkologiczna, onkologia kliniczna, w  minimum 2 innych zakresach w ramach lecznictwa szpitalnego i AOS o tym samym profilu, oraz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udokumentowaną koordynację, w tym dostęp do świadczeń chemioterapii i radioterapii onkologicznej i medycyny nuklearnej - w przypadku nowotworów leczonych z  wykorzystaniem medycyny nuklearnej</a:t>
                      </a:r>
                    </a:p>
                    <a:p>
                      <a:pPr>
                        <a:buFontTx/>
                        <a:buChar char="-"/>
                      </a:pP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- 2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pPr lvl="0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- 0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0-2 pkt.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oznacza odrzucenia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885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 smtClean="0">
                          <a:latin typeface="Calibri"/>
                          <a:ea typeface="Times New Roman"/>
                          <a:cs typeface="Times New Roman"/>
                        </a:rPr>
                        <a:t>Suma</a:t>
                      </a:r>
                      <a:r>
                        <a:rPr lang="pl-PL" sz="1100" b="1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punktów </a:t>
                      </a:r>
                      <a:endParaRPr lang="pl-PL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>
                          <a:latin typeface="Calibri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pl-PL" sz="1100" b="1" dirty="0" err="1" smtClean="0">
                          <a:latin typeface="Calibri"/>
                          <a:ea typeface="Times New Roman"/>
                          <a:cs typeface="Times New Roman"/>
                        </a:rPr>
                        <a:t>pkt</a:t>
                      </a:r>
                      <a:r>
                        <a:rPr lang="pl-PL" sz="1100" b="1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pl-PL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strategiczne </a:t>
            </a:r>
          </a:p>
          <a:p>
            <a:pPr algn="ctr"/>
            <a:endParaRPr lang="pl-PL" sz="3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17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5"/>
          <a:ext cx="7632848" cy="4753753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2679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wskaźnika programowego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przedmiotowego kryterium wnioskodawca zobowiązany jest wykazać wpływ projektu na realizację wartości docelowej wskaźnika programowego pn. "ludność objęta ulepszonymi usługami zdrowotnymi"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o wartości wskaźnika powyżej 10 000 (wysoki wpływ)  – 100% maksymalnej oceny dla kryterium tj. 17,6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o wartości wskaźnika od 8 000 do 10 000 (znaczący wpływ) – 75% maksymalnej oceny dla kryterium tj. 13,2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o wartości wskaźnika powyżej 3 000  do 8 000  (średni wpływ) – 50% maksymalnej oceny dla kryterium tj. 8,8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o wartości wskaźnika powyżej 1 000 do 3 000(niski wpływ)  – 25% maksymalnej oceny dla kryterium tj.  4,4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projekt o wartości wskaźnika poniżej 1 000 (brak wpływu lub wpływ nieznaczący ) -  0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dirty="0" smtClean="0"/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pl-PL" sz="1100" dirty="0" smtClean="0"/>
                    </a:p>
                    <a:p>
                      <a:pPr algn="just"/>
                      <a:r>
                        <a:rPr lang="pl-PL" sz="1100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minimalny akceptowalny poziom realizacji wskaźnika musi być większy od 0 wartości docelowej wskaźnika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40% całej oceny wpływu na realizację SRWD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17,6 pkt.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(0 punktów w kryterium nie oznacza odrzucenia wniosku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Priorytetowy charakter podmiotu leczniczego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weryfikowane będzie czy projekt dotyczy przedsięwzięć w priorytetowych podmiotach leczniczych (szpitalach) wskazanych w SRWD.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 - 13,2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100" dirty="0" smtClean="0"/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– 0 pkt. </a:t>
                      </a:r>
                      <a:endParaRPr lang="pl-PL" sz="1100" dirty="0" smtClean="0"/>
                    </a:p>
                    <a:p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 całej oceny wpływu na realizację SRWD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13,2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(0 punktów w kryterium nie oznacza odrzucenia wniosku) </a:t>
                      </a:r>
                    </a:p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18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755576" y="1052736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2008251"/>
                <a:gridCol w="3672408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755576" y="1484785"/>
          <a:ext cx="7632848" cy="4250833"/>
        </p:xfrm>
        <a:graphic>
          <a:graphicData uri="http://schemas.openxmlformats.org/drawingml/2006/table">
            <a:tbl>
              <a:tblPr/>
              <a:tblGrid>
                <a:gridCol w="304382"/>
                <a:gridCol w="1981713"/>
                <a:gridCol w="3690569"/>
                <a:gridCol w="1656184"/>
              </a:tblGrid>
              <a:tr h="2679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Oddziaływanie projektu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oceniane będzie oddziaływanie projektu  wg klucza: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projekt regionalny – oddziaływanie docelowego przedsięwzięcia na cały obszar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województwa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(oddziaływanie znaczące) – 100% maksymalnej oceny dla kryterium tj. 4,4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subregionalny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oddziaływanie docelowego przedsięwzięcia na kilka powiatów (oddziaływanie średnie) – 75% maksymalnej oceny dla kryterium tj. 3,3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projekt lokalny – oddziaływanie docelowego przedsięwzięcia na gminę lub kilka gmin, powiat (oddziaływanie niskie) -50% maksymalnej oceny dla kryterium tj.  2,2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pl-PL" sz="1100" dirty="0" smtClean="0"/>
                    </a:p>
                    <a:p>
                      <a:pPr lvl="0" algn="just">
                        <a:buFont typeface="Arial" pitchFamily="34" charset="0"/>
                        <a:buChar char="•"/>
                      </a:pP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brak spełnienie ww. warunku lub brak informacji o oddziaływaniu - 0 pkt. </a:t>
                      </a:r>
                      <a:endParaRPr lang="pl-PL" sz="1100" dirty="0" smtClean="0"/>
                    </a:p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10% całej oceny wpływu na realizację SRWD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4,4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(0 punktów w kryterium nie oznacza odrzucenia wniosku)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Rozwój </a:t>
                      </a:r>
                      <a:r>
                        <a:rPr lang="pl-PL" sz="11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subregionalnych</a:t>
                      </a: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ośrodków nowoczesnej diagnostyki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weryfikowane będzie czy projekt przyczynia się do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rozwoju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subregionach ośrodków nowoczesnej diagnostyki we Wrocławiu, Wałbrzychu, Jeleniej Górze i Legnicy. </a:t>
                      </a: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 – 8,8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100" dirty="0" smtClean="0"/>
                    </a:p>
                    <a:p>
                      <a:pPr lvl="0"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 – 0 pkt. </a:t>
                      </a:r>
                      <a:endParaRPr lang="pl-PL" sz="1100" dirty="0" smtClean="0"/>
                    </a:p>
                    <a:p>
                      <a:endParaRPr lang="pl-PL" sz="110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20% całej oceny wpływu na realizację SRWD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8,8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 punktów w kryterium nie oznacza odrzucenia wniosku) </a:t>
                      </a:r>
                    </a:p>
                    <a:p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188913"/>
            <a:ext cx="466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980728"/>
            <a:ext cx="8064500" cy="5112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539750" y="1196752"/>
            <a:ext cx="8136706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pl-PL" sz="2000" b="1" dirty="0" smtClean="0">
                <a:solidFill>
                  <a:prstClr val="black"/>
                </a:solidFill>
              </a:rPr>
              <a:t>Kryteria specyficzne dla naboru wniosków o dofinansowanie </a:t>
            </a:r>
            <a:br>
              <a:rPr lang="pl-PL" sz="2000" b="1" dirty="0" smtClean="0">
                <a:solidFill>
                  <a:prstClr val="black"/>
                </a:solidFill>
              </a:rPr>
            </a:br>
            <a:r>
              <a:rPr lang="pl-PL" sz="2000" b="1" dirty="0" smtClean="0">
                <a:solidFill>
                  <a:prstClr val="black"/>
                </a:solidFill>
              </a:rPr>
              <a:t>w trybie konkursowym </a:t>
            </a:r>
            <a:endParaRPr lang="pl-PL" altLang="pl-PL" sz="2800" b="1" dirty="0" smtClean="0"/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</a:t>
            </a: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6 Infrastruktura spójności społecznej 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b="1" dirty="0" smtClean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6.2 Inwestycje w infrastrukturę zdrowotna </a:t>
            </a:r>
          </a:p>
          <a:p>
            <a:endParaRPr lang="pl-PL" b="1" u="sng" dirty="0" smtClean="0"/>
          </a:p>
          <a:p>
            <a:pPr algn="ctr"/>
            <a:r>
              <a:rPr lang="pl-PL" sz="1200" b="1" u="sng" dirty="0" smtClean="0"/>
              <a:t>Typ 6.2.A </a:t>
            </a:r>
            <a:r>
              <a:rPr lang="pl-PL" sz="1200" dirty="0" smtClean="0"/>
              <a:t> prace remontowo-budowlane</a:t>
            </a:r>
          </a:p>
          <a:p>
            <a:pPr algn="ctr"/>
            <a:r>
              <a:rPr lang="pl-PL" sz="1200" b="1" u="sng" dirty="0" smtClean="0"/>
              <a:t>Typ 6.2.B  </a:t>
            </a:r>
            <a:r>
              <a:rPr lang="pl-PL" sz="1200" dirty="0" smtClean="0"/>
              <a:t>wyposażenie w sprzęt medyczny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b="1" u="sng" dirty="0" smtClean="0">
                <a:solidFill>
                  <a:prstClr val="black"/>
                </a:solidFill>
                <a:latin typeface="+mn-lt"/>
                <a:ea typeface="Calibri"/>
                <a:cs typeface="Arial" panose="020B0604020202020204" pitchFamily="34" charset="0"/>
              </a:rPr>
              <a:t>ONKOLOGIA (narzędzie 13 Policy Paper) </a:t>
            </a: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  <a:p>
            <a:pPr lvl="0" algn="ctr" eaLnBrk="1" hangingPunct="1"/>
            <a:r>
              <a:rPr lang="pl-PL" sz="2000" b="1" u="sng" dirty="0" smtClean="0">
                <a:solidFill>
                  <a:prstClr val="black"/>
                </a:solidFill>
                <a:latin typeface="+mn-lt"/>
                <a:ea typeface="Calibri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endParaRPr lang="pl-PL" altLang="pl-PL" sz="2000" b="1" dirty="0" smtClean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203848" y="6381328"/>
            <a:ext cx="2088232" cy="288032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r>
              <a:rPr lang="pl-PL" b="1" dirty="0" smtClean="0"/>
              <a:t>Wrocław, 19.09.2016  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formalne specyficzne</a:t>
            </a:r>
          </a:p>
          <a:p>
            <a:pPr algn="ctr"/>
            <a:endParaRPr lang="pl-PL" sz="3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196753"/>
          <a:ext cx="7920880" cy="4032447"/>
        </p:xfrm>
        <a:graphic>
          <a:graphicData uri="http://schemas.openxmlformats.org/drawingml/2006/table">
            <a:tbl>
              <a:tblPr/>
              <a:tblGrid>
                <a:gridCol w="282041"/>
                <a:gridCol w="1836267"/>
                <a:gridCol w="3858356"/>
                <a:gridCol w="1944216"/>
              </a:tblGrid>
              <a:tr h="2873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450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+mn-lt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Umowa o udzielanie świadczeń opieki zdrowotnej ze środków publicznych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udziela świadczeń opieki zdrowotnej ze środków publicznych  (na podstawie umowy zawartej z Dyrektorem  dolnośląskiego oddziału NFZ) w rodzaju leczenie szpitalne  w zakresie zbieżnym z zakresem projektu. 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przypadku poszerzenia (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rozwoju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działalności medycznej lub zwiększenie potencjału w tym zakresie, wymagane będzie zobowiązanie  podmiotu do posiadania takiej umowy najpóźniej w kolejnym okresie kontraktowania świadczeń po zakończeniu realizacji projektu.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Kryterium będzie weryfikowane w oparciu o wyciąg z umowy z NFZ dołączony do wniosku o dofinansowanie lub złożenie oświadczenia przez wnioskodawcę (w przypadku poszerzenie zakresu usług).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  <a:b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196753"/>
          <a:ext cx="7920880" cy="1884526"/>
        </p:xfrm>
        <a:graphic>
          <a:graphicData uri="http://schemas.openxmlformats.org/drawingml/2006/table">
            <a:tbl>
              <a:tblPr/>
              <a:tblGrid>
                <a:gridCol w="282041"/>
                <a:gridCol w="1836267"/>
                <a:gridCol w="3858356"/>
                <a:gridCol w="1944216"/>
              </a:tblGrid>
              <a:tr h="164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674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l-PL" sz="1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Opinia o celowości inwestycji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dołączyć do wniosku o dofinansowanie pozytywną opinie wojewody o celowości realizacji inwestycji, o której mowa w ustawie o świadczeniach opieki zdrowotnej finansowanych ze środków publicznych.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Kryterium będzie weryfikowane w oparciu o załącznik do wniosku o dofinansowanie 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584" y="3068960"/>
          <a:ext cx="7920880" cy="2124543"/>
        </p:xfrm>
        <a:graphic>
          <a:graphicData uri="http://schemas.openxmlformats.org/drawingml/2006/table">
            <a:tbl>
              <a:tblPr/>
              <a:tblGrid>
                <a:gridCol w="282041"/>
                <a:gridCol w="1836267"/>
                <a:gridCol w="3858356"/>
                <a:gridCol w="1944216"/>
              </a:tblGrid>
              <a:tr h="21245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pl-PL" sz="1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Dysponowanie wykwalifikowaną kadrą medyczną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wykazać, iż w  przypadku projektu przewidującego zakup wyrobów medycznych, wnioskodawca dysponuje lub zobowiązuje się do dysponowania najpóźniej w dniu zakończenia okresu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kwalifikowalności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wydatków określonego w umowie o dofinansowanie projektu, kadrą medyczną odpowiednio wykwalifikowaną do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obsługi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wyrobów medycznych objętych projektem. 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Kryterium będzie weryfikowane w oparciu o oświadczenia wnioskodawcy załączone do wniosku o dofinansowanie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Tak/Nie/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dotyczy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1196753"/>
          <a:ext cx="7920880" cy="2751601"/>
        </p:xfrm>
        <a:graphic>
          <a:graphicData uri="http://schemas.openxmlformats.org/drawingml/2006/table">
            <a:tbl>
              <a:tblPr/>
              <a:tblGrid>
                <a:gridCol w="282041"/>
                <a:gridCol w="1836267"/>
                <a:gridCol w="3858356"/>
                <a:gridCol w="1944216"/>
              </a:tblGrid>
              <a:tr h="1950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b="1" dirty="0"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41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l-PL" sz="1100" dirty="0" smtClean="0">
                          <a:latin typeface="+mn-lt"/>
                          <a:ea typeface="Times New Roman"/>
                          <a:cs typeface="Times New Roman"/>
                        </a:rPr>
                        <a:t>.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Dysponowanie infrastrukturą techniczną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wykazać, iż w  przypadku projektu przewidującego zakup wyrobów medycznych, wnioskodawca dysponuje lub zobowiązuje się do dysponowania najpóźniej w dniu zakończenia okresu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kwalifikowalności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wydatków określonego w umowie o dofinansowanie projektu, infrastrukturą techniczną niezbędną do instalacji i użytkowania wyrobów medycznych objętych projektem.</a:t>
                      </a:r>
                    </a:p>
                    <a:p>
                      <a:pPr algn="just"/>
                      <a:endParaRPr lang="pl-P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Kryterium będzie weryfikowane w oparciu o oświadczenia wnioskodawcy załączone do wniosku o dofinansowanie.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Tak/Nie/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dotyczy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7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1043608" y="2780928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u="sng" dirty="0" smtClean="0"/>
              <a:t>Kryteria merytoryczne specyficzne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8</a:t>
            </a:fld>
            <a:endParaRPr lang="pl-PL" alt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556792"/>
          <a:ext cx="7368479" cy="4015578"/>
        </p:xfrm>
        <a:graphic>
          <a:graphicData uri="http://schemas.openxmlformats.org/drawingml/2006/table">
            <a:tbl>
              <a:tblPr/>
              <a:tblGrid>
                <a:gridCol w="285752"/>
                <a:gridCol w="1860421"/>
                <a:gridCol w="3701338"/>
                <a:gridCol w="1520968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Analiza potrzeb, deficytów oraz podaży usług zdrowotnych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i="1" dirty="0" smtClean="0"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projekt jest uzasadniony z punktu widzenia potrzeb i deficytów w zakresie sytuacji epidemiologiczno-demograficznej oraz podaży usług zdrowotnych na danym obszarze ( w oparciu o zapisy mapy onkologicznej), a  także z punktu widzenia pozytywnego wpływu na racjonalne zasady gospodarowania i  efektywność podmiotu wykonującego działalność leczniczą. 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  <a:b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1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Zasadność zaplanowanych w ramach projektu działań w kontekście rzeczywistego zapotrzebowania na dany produkt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wnioskodawca zobowiązany jest wykazać czy zaplanowane w ramach projektu działania, w tym w szczególności w zakresie zakupu wyrobów medycznych, są uzasadnione z punktu widzenia rzeczywistego zapotrzebowania na dany produkt w oparciu o mapę onkologiczną (wytworzona infrastruktura, w tym ilość, parametry wyrobu medycznego muszą być adekwatne do zakresu udzielanych przez podmiot świadczeń opieki zdrowotnej lub, w przypadku poszerzania oferty medycznej, odpowiadać na zidentyfikowane deficyty podaży świadczeń)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  <a:b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55576" y="1124744"/>
          <a:ext cx="7344816" cy="432048"/>
        </p:xfrm>
        <a:graphic>
          <a:graphicData uri="http://schemas.openxmlformats.org/drawingml/2006/table">
            <a:tbl>
              <a:tblPr/>
              <a:tblGrid>
                <a:gridCol w="284835"/>
                <a:gridCol w="1875405"/>
                <a:gridCol w="3672408"/>
                <a:gridCol w="1512168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3A61-16BC-4666-9204-F2DAED4F41F2}" type="slidenum">
              <a:rPr lang="pl-PL" altLang="pl-PL" smtClean="0"/>
              <a:pPr>
                <a:defRPr/>
              </a:pPr>
              <a:t>9</a:t>
            </a:fld>
            <a:endParaRPr lang="pl-PL" alt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11560" y="1700808"/>
          <a:ext cx="7632849" cy="3195066"/>
        </p:xfrm>
        <a:graphic>
          <a:graphicData uri="http://schemas.openxmlformats.org/drawingml/2006/table">
            <a:tbl>
              <a:tblPr/>
              <a:tblGrid>
                <a:gridCol w="296005"/>
                <a:gridCol w="1927170"/>
                <a:gridCol w="3753489"/>
                <a:gridCol w="1656185"/>
              </a:tblGrid>
              <a:tr h="1305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Liczba radykalnych zabiegów chirurgicznych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weryfikowane będzie w przypadku projektu  dotyczącego sal operacyjnych związanego z rozwojem usług medycznych lecznictwa onkologicznego w zakresie zabiegów chirurgicznych, czy  podmiot leczniczy,  przekroczył wartość progową (próg odcięcia) 60 zrealizowanych radykalnych zabiegów chirurgicznych rocznie dla nowotworów danej grupy narządowej, zgodnie z  mapą onkologiczną  i - o ile jest to uzasadnione - przy wykorzystaniu danych zawartych w platformie lub na podstawie sprawozdawczości Narodowego Funduszu Zdrowia za ostatni rok sprawozdawczy. Radykalne zabiegi chirurgiczne rozumiane są zgodnie z dokumentem pn. Lista procedur* (wg klasyfikacji ICD9 zaklasyfikowanych jako zabiegi radykalne w wybranych grupach nowotworów w prognozie z zakresu onkologii).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endParaRPr lang="pl-PL" sz="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*Lista stanowi  załącznik nr 1 do publikacji pn.  „Świadczenia onkologiczne i kardiologiczne w Polsce  –podejście ilościowe do oceny jakości leczenia i szacowania </a:t>
                      </a:r>
                      <a:r>
                        <a:rPr lang="pl-PL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Potrzeb” pod redakcją naukową Barbary Więckowskiej, Warszawa 2015, Ministerstwo Zdrowia, od str. 169.</a:t>
                      </a:r>
                      <a:r>
                        <a:rPr lang="pl-PL" sz="1100" dirty="0" smtClean="0"/>
                        <a:t> </a:t>
                      </a:r>
                      <a:endParaRPr lang="pl-PL" sz="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Tak/Nie/ </a:t>
                      </a:r>
                      <a:r>
                        <a:rPr lang="pl-PL" sz="11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Nie</a:t>
                      </a: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dotyczy</a:t>
                      </a:r>
                    </a:p>
                    <a:p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(niespełnienie kryterium </a:t>
                      </a:r>
                      <a:b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oznacza odrzucenie wniosku)</a:t>
                      </a:r>
                      <a:endParaRPr lang="pl-PL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1268760"/>
          <a:ext cx="7632848" cy="432048"/>
        </p:xfrm>
        <a:graphic>
          <a:graphicData uri="http://schemas.openxmlformats.org/drawingml/2006/table">
            <a:tbl>
              <a:tblPr/>
              <a:tblGrid>
                <a:gridCol w="296005"/>
                <a:gridCol w="1948950"/>
                <a:gridCol w="3731709"/>
                <a:gridCol w="1656184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Lp.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Nazwa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Definicja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Opis znaczenia kryterium</a:t>
                      </a:r>
                      <a:endParaRPr lang="pl-PL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109" marR="451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7193</TotalTime>
  <Words>1901</Words>
  <Application>Microsoft Office PowerPoint</Application>
  <PresentationFormat>Pokaz na ekranie (4:3)</PresentationFormat>
  <Paragraphs>372</Paragraphs>
  <Slides>19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19</vt:i4>
      </vt:variant>
    </vt:vector>
  </HeadingPairs>
  <TitlesOfParts>
    <vt:vector size="21" baseType="lpstr">
      <vt:lpstr>plik</vt:lpstr>
      <vt:lpstr>Motyw pakietu Office</vt:lpstr>
      <vt:lpstr>Spotkanie informacyjne dla beneficjentów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Aleksandra Gancarz</cp:lastModifiedBy>
  <cp:revision>624</cp:revision>
  <cp:lastPrinted>2016-03-04T11:30:18Z</cp:lastPrinted>
  <dcterms:created xsi:type="dcterms:W3CDTF">2010-12-31T07:04:34Z</dcterms:created>
  <dcterms:modified xsi:type="dcterms:W3CDTF">2016-09-19T05:50:59Z</dcterms:modified>
</cp:coreProperties>
</file>