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574" r:id="rId3"/>
    <p:sldId id="565" r:id="rId4"/>
    <p:sldId id="593" r:id="rId5"/>
    <p:sldId id="592" r:id="rId6"/>
    <p:sldId id="578" r:id="rId7"/>
    <p:sldId id="580" r:id="rId8"/>
    <p:sldId id="581" r:id="rId9"/>
    <p:sldId id="582" r:id="rId10"/>
    <p:sldId id="583" r:id="rId11"/>
    <p:sldId id="588" r:id="rId12"/>
    <p:sldId id="589" r:id="rId13"/>
    <p:sldId id="590" r:id="rId14"/>
    <p:sldId id="579" r:id="rId15"/>
    <p:sldId id="591" r:id="rId16"/>
    <p:sldId id="556" r:id="rId17"/>
    <p:sldId id="595" r:id="rId18"/>
    <p:sldId id="594" r:id="rId19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>
        <p:scale>
          <a:sx n="70" d="100"/>
          <a:sy n="70" d="100"/>
        </p:scale>
        <p:origin x="-2826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a2000.gdos.gov.pl/uploads/download/63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97731" y="4713645"/>
            <a:ext cx="6264695" cy="492860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pl-PL" b="1" dirty="0"/>
              <a:t>Definicje – dot. kryterium „Zakres projektu”</a:t>
            </a:r>
            <a:endParaRPr lang="pl-PL" dirty="0"/>
          </a:p>
          <a:p>
            <a:r>
              <a:rPr lang="pl-PL" b="1" dirty="0"/>
              <a:t> </a:t>
            </a:r>
            <a:r>
              <a:rPr lang="pl-PL" u="sng" dirty="0" smtClean="0"/>
              <a:t>Siedlisko </a:t>
            </a:r>
            <a:r>
              <a:rPr lang="pl-PL" u="sng" dirty="0"/>
              <a:t>przyrodnicze o znaczeniu priorytetowym</a:t>
            </a:r>
            <a:r>
              <a:rPr lang="pl-PL" dirty="0"/>
              <a:t> w rozumieniu art. 5 ust. 17b </a:t>
            </a:r>
            <a:r>
              <a:rPr lang="pl-PL" i="1" dirty="0"/>
              <a:t>ustawy z dnia 16 kwietnia 2004 r.  o ochronie przyrody (Dz. U. z 2015 r., poz. 1651 ze zm.),</a:t>
            </a:r>
            <a:r>
              <a:rPr lang="pl-PL" dirty="0"/>
              <a:t> wymienione w </a:t>
            </a:r>
            <a:r>
              <a:rPr lang="pl-PL" i="1" dirty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 </a:t>
            </a:r>
            <a:r>
              <a:rPr lang="pl-PL" dirty="0"/>
              <a:t>oraz </a:t>
            </a:r>
            <a:r>
              <a:rPr lang="pl-PL" i="1" dirty="0"/>
              <a:t>Dyrektywie Rady 92/43/EWG z dnia 21 maja 1992 roku w sprawie ochrony siedlisk naturalnych oraz dzikiej fauny i flory (tzw. Dyrektywa siedliskowa) </a:t>
            </a:r>
            <a:r>
              <a:rPr lang="pl-PL" dirty="0"/>
              <a:t>– siedliska wskazane w zał. do dyrektywy (oznaczone symbolem ”*”).</a:t>
            </a:r>
          </a:p>
          <a:p>
            <a:r>
              <a:rPr lang="pl-PL" dirty="0"/>
              <a:t> </a:t>
            </a:r>
          </a:p>
          <a:p>
            <a:r>
              <a:rPr lang="pl-PL" u="sng" dirty="0"/>
              <a:t>Gatunek o znaczeniu priorytetowym</a:t>
            </a:r>
            <a:r>
              <a:rPr lang="pl-PL" dirty="0"/>
              <a:t>- w rozumieniu art. 5 ust. 1b </a:t>
            </a:r>
            <a:r>
              <a:rPr lang="pl-PL" i="1" dirty="0"/>
              <a:t>ustawy z dnia 16 kwietnia 2004 r.  o ochronie przyrody (Dz. U. z 2015 r., poz. 1651 ze zm.),</a:t>
            </a:r>
            <a:r>
              <a:rPr lang="pl-PL" dirty="0"/>
              <a:t> wymieniony w </a:t>
            </a:r>
            <a:r>
              <a:rPr lang="pl-PL" i="1" dirty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 </a:t>
            </a:r>
            <a:r>
              <a:rPr lang="pl-PL" dirty="0"/>
              <a:t>oraz </a:t>
            </a:r>
            <a:r>
              <a:rPr lang="pl-PL" i="1" dirty="0"/>
              <a:t>Dyrektywie Rady 92/43/EWG z dnia 21 maja 1992 roku w sprawie ochrony siedlisk naturalnych oraz dzikiej fauny i flory (tzw. Dyrektywa siedliskowa) </a:t>
            </a:r>
            <a:r>
              <a:rPr lang="pl-PL" dirty="0"/>
              <a:t>– gatunki wskazane w zał. do dyrektywy (oznaczone symbolem ”*”).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  <a:r>
              <a:rPr lang="pl-PL" u="sng" dirty="0" smtClean="0"/>
              <a:t>Gatunek zagrożony</a:t>
            </a:r>
            <a:r>
              <a:rPr lang="pl-PL" dirty="0" smtClean="0"/>
              <a:t> w rozumieniu art. 5 ust. 1a </a:t>
            </a:r>
            <a:r>
              <a:rPr lang="pl-PL" i="1" dirty="0" smtClean="0"/>
              <a:t>ustawy z dnia 16 kwietnia 2004 r. o ochronie przyrody (Dz. U. z 2015 r., poz. 1651 ze zm.)</a:t>
            </a:r>
            <a:r>
              <a:rPr lang="pl-PL" dirty="0" smtClean="0"/>
              <a:t> wymieniony w </a:t>
            </a:r>
            <a:r>
              <a:rPr lang="pl-PL" i="1" dirty="0" smtClean="0"/>
              <a:t>rozporządzeniu Ministra Środowiska z dnia 13 kwietnia 2010 r. w sprawie siedlisk przyrodniczych oraz gatunków będących przedmiotem zainteresowania Wspólnoty, a także kryteriów wyboru obszarów kwalifikujących się do uznania lub wyznaczenia jako obszary Natura 2000 (Dz. U. 2014 r.,  poz. 1713)</a:t>
            </a:r>
            <a:r>
              <a:rPr lang="pl-PL" dirty="0" smtClean="0"/>
              <a:t>, </a:t>
            </a:r>
            <a:r>
              <a:rPr lang="pl-PL" i="1" dirty="0" smtClean="0"/>
              <a:t>Dyrektywie Rady 92/43/EWG z dnia 21 maja 1992 roku w sprawie ochrony siedlisk naturalnych oraz dzikiej fauny i flory </a:t>
            </a:r>
            <a:r>
              <a:rPr lang="pl-PL" dirty="0" smtClean="0"/>
              <a:t>lub </a:t>
            </a:r>
            <a:r>
              <a:rPr lang="pl-PL" i="1" u="sng" dirty="0" smtClean="0">
                <a:hlinkClick r:id="rId3"/>
              </a:rPr>
              <a:t>Dyrektywie Parlamentu Europejskiego i Rady 2009/147/WE z dnia 30 listopada 2009 r. w sprawie ochrony dzikiego ptactwa - wcześniej dyrektywa Rady 79/409/EWG z dnia 2 kwietnia 1979 r. w sprawie ochrony dzikiego ptactwa</a:t>
            </a:r>
            <a:r>
              <a:rPr lang="pl-PL" i="1" dirty="0" smtClean="0"/>
              <a:t> lub w Polskiej Czerwonej Księdze roślin  </a:t>
            </a:r>
            <a:br>
              <a:rPr lang="pl-PL" i="1" dirty="0" smtClean="0"/>
            </a:br>
            <a:r>
              <a:rPr lang="pl-PL" i="1" dirty="0" smtClean="0"/>
              <a:t>i Polskiej Czerwonej Księdze Zwierząt.</a:t>
            </a:r>
            <a:endParaRPr lang="pl-PL" dirty="0" smtClean="0"/>
          </a:p>
          <a:p>
            <a:r>
              <a:rPr lang="pl-PL" i="1" dirty="0"/>
              <a:t> </a:t>
            </a:r>
            <a:endParaRPr lang="pl-PL" dirty="0"/>
          </a:p>
          <a:p>
            <a:r>
              <a:rPr lang="pl-PL" u="sng" dirty="0"/>
              <a:t>Gatunek obcy</a:t>
            </a:r>
            <a:r>
              <a:rPr lang="pl-PL" dirty="0"/>
              <a:t> w rozumieniu art. 5 ust. 1c </a:t>
            </a:r>
            <a:r>
              <a:rPr lang="pl-PL" i="1" dirty="0"/>
              <a:t>ustawy z dnia 16 kwietnia 2004 r.  </a:t>
            </a:r>
            <a:r>
              <a:rPr lang="pl-PL" i="1" dirty="0" smtClean="0"/>
              <a:t>o </a:t>
            </a:r>
            <a:r>
              <a:rPr lang="pl-PL" i="1" dirty="0"/>
              <a:t>ochronie przyrody (Dz. U. z 2015 r., poz. 1651 ze zm.),</a:t>
            </a:r>
            <a:r>
              <a:rPr lang="pl-PL" dirty="0"/>
              <a:t> wymieniony w: Rozporządzeniu Ministra Środowiska z dnia 9 września 2011 r. w sprawie listy roślin i zwierząt gatunków obcych, które w przypadku uwolnienia do środowiska przyrodniczego mogą zagrozić gatunkom rodzimym lub siedliskom przyrodniczym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2016-09-14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147002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Kryteria specyficzne oraz oceny wpływu na realizację SRWD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7200800" cy="2232248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Oś Priorytetowa  4 – Środowisko i zasoby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Działanie 4.5 Bezpieczeństwo (typy projektów A i B) 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868144" y="332656"/>
            <a:ext cx="3096344" cy="613792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 algn="r"/>
            <a:r>
              <a:rPr lang="pl-PL" b="1" dirty="0" smtClean="0">
                <a:latin typeface="+mn-lt"/>
              </a:rPr>
              <a:t>Kryteria oceny wpływu na SRWD –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dot. naboru horyzontalnego</a:t>
            </a:r>
          </a:p>
        </p:txBody>
      </p:sp>
      <p:sp>
        <p:nvSpPr>
          <p:cNvPr id="2" name="Prostokąt 1"/>
          <p:cNvSpPr/>
          <p:nvPr/>
        </p:nvSpPr>
        <p:spPr>
          <a:xfrm>
            <a:off x="755576" y="1859340"/>
            <a:ext cx="73448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n-lt"/>
              </a:rPr>
              <a:t>Kryteria merytoryczne - wpływ projektów na realizację Strategii Rozwoju Województwa Dolnośląskiego 2020 </a:t>
            </a:r>
          </a:p>
          <a:p>
            <a:pPr algn="ctr"/>
            <a:endParaRPr lang="pl-PL" sz="2000" dirty="0">
              <a:latin typeface="+mn-lt"/>
            </a:endParaRPr>
          </a:p>
          <a:p>
            <a:pPr algn="ctr"/>
            <a:endParaRPr lang="pl-PL" sz="2000" dirty="0">
              <a:latin typeface="+mn-lt"/>
            </a:endParaRPr>
          </a:p>
          <a:p>
            <a:pPr algn="ctr"/>
            <a:r>
              <a:rPr lang="pl-PL" sz="2000" dirty="0" smtClean="0">
                <a:latin typeface="+mn-lt"/>
              </a:rPr>
              <a:t>43 </a:t>
            </a:r>
            <a:r>
              <a:rPr lang="pl-PL" sz="2000" dirty="0">
                <a:latin typeface="+mn-lt"/>
              </a:rPr>
              <a:t>pkt. - co stanowi 50% wszystkich możliwych do zdobycia punktów podczas całego procesu oceny </a:t>
            </a:r>
            <a:endParaRPr lang="pl-PL" sz="2000" b="1" u="sng" dirty="0">
              <a:latin typeface="+mn-lt"/>
            </a:endParaRPr>
          </a:p>
          <a:p>
            <a:pPr algn="ctr"/>
            <a:endParaRPr lang="pl-PL" sz="2000" b="1" u="sng" dirty="0" smtClean="0">
              <a:latin typeface="+mn-lt"/>
            </a:endParaRPr>
          </a:p>
          <a:p>
            <a:pPr algn="ctr"/>
            <a:endParaRPr lang="pl-PL" sz="2000" b="1" u="sng" dirty="0">
              <a:latin typeface="+mn-lt"/>
            </a:endParaRPr>
          </a:p>
          <a:p>
            <a:pPr algn="ctr"/>
            <a:r>
              <a:rPr lang="pl-PL" sz="2000" b="1" u="sng" dirty="0">
                <a:latin typeface="+mn-lt"/>
              </a:rPr>
              <a:t>Nie dotyczą naborów w ramach ZIT</a:t>
            </a:r>
          </a:p>
          <a:p>
            <a:endParaRPr lang="pl-PL" sz="20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66606"/>
              </p:ext>
            </p:extLst>
          </p:nvPr>
        </p:nvGraphicFramePr>
        <p:xfrm>
          <a:off x="539552" y="1340768"/>
          <a:ext cx="8229600" cy="3848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736304"/>
                <a:gridCol w="3836899"/>
                <a:gridCol w="1152341"/>
              </a:tblGrid>
              <a:tr h="864096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Nazwa kryterium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Definicja kryterium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Opis znaczenia kryterium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2984055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Wpływ realizacji projektu na realizację wartości docelowej wskaźników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Weryfikowany będzie poziom wpływu wskaźników zawartych w projekcie na realizację wartości docelowych wskaźników (wskaźników Ram Wykonania i pozostałych </a:t>
                      </a:r>
                      <a:r>
                        <a:rPr lang="pl-PL" sz="1600" kern="50" dirty="0" smtClean="0">
                          <a:effectLst/>
                        </a:rPr>
                        <a:t/>
                      </a:r>
                      <a:br>
                        <a:rPr lang="pl-PL" sz="1600" kern="50" dirty="0" smtClean="0">
                          <a:effectLst/>
                        </a:rPr>
                      </a:br>
                      <a:r>
                        <a:rPr lang="pl-PL" sz="1600" kern="50" dirty="0" smtClean="0">
                          <a:effectLst/>
                        </a:rPr>
                        <a:t>z </a:t>
                      </a:r>
                      <a:r>
                        <a:rPr lang="pl-PL" sz="1600" kern="50" dirty="0">
                          <a:effectLst/>
                        </a:rPr>
                        <a:t>RPO). </a:t>
                      </a:r>
                      <a:endParaRPr lang="pl-PL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17,2 </a:t>
                      </a:r>
                      <a:r>
                        <a:rPr lang="pl-PL" sz="1600" dirty="0">
                          <a:effectLst/>
                        </a:rPr>
                        <a:t>pkt.</a:t>
                      </a: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(40% całej oceny wpływu na realizację SRWD)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61048"/>
              </p:ext>
            </p:extLst>
          </p:nvPr>
        </p:nvGraphicFramePr>
        <p:xfrm>
          <a:off x="251522" y="980728"/>
          <a:ext cx="8640958" cy="552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350"/>
                <a:gridCol w="2343799"/>
                <a:gridCol w="485609"/>
                <a:gridCol w="2039009"/>
                <a:gridCol w="484923"/>
                <a:gridCol w="2136268"/>
              </a:tblGrid>
              <a:tr h="11707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Wyszczególnienie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Wskaźnik nr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Liczba ludności odnoszącej korzyści ze środków ochrony przeciwpowodziowej [osoby] (CI 20) – programowy </a:t>
                      </a:r>
                      <a:r>
                        <a:rPr lang="pl-PL" sz="1100" u="sng">
                          <a:effectLst/>
                        </a:rPr>
                        <a:t>RAMY WYKONANIA</a:t>
                      </a:r>
                      <a:endParaRPr lang="pl-PL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60% punktów na to kryterium – 10,32 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Wskaźnik nr 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Pojemność obiektów małej retencji [m3] – programowy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30% punktów na to kryterium – 5,16 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Wskaźnik nr 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Objętość retencjonowanej wody [m3]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10% punktów na to kryterium – 1,72 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</a:tr>
              <a:tr h="86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 (brak wpływu i wpływ nieznaczący)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Do 3 000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Do 100 000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Do 3 000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</a:tr>
              <a:tr h="86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25% maksymalnej oceny (niski wpływ)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3000 – 10 000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2,58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Powyżej 100 000 – 300 000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1,29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Powyżej 3000 – 10 000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</a:tr>
              <a:tr h="86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50% maksymalnej oceny (średni wpływ)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10 000 – 20 000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5,16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300 000 – 500 000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2,58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Powyżej 10 000 – 30 000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</a:tr>
              <a:tr h="86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100% maksymalnej oceny (wysoki wpływ)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20 000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10,32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500 000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5,16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Wartość wskaźnika (wyrażona liczbowo lub %) wskazana w regulaminie konkursu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Powyżej 30 000</a:t>
                      </a: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806" marR="388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678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5457"/>
              </p:ext>
            </p:extLst>
          </p:nvPr>
        </p:nvGraphicFramePr>
        <p:xfrm>
          <a:off x="107504" y="980728"/>
          <a:ext cx="8856984" cy="5782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944216"/>
                <a:gridCol w="5328592"/>
                <a:gridCol w="1080120"/>
              </a:tblGrid>
              <a:tr h="433617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Zgodność z Planem Zagospodarowania Przestrzennego Województwa Dolnośląskiego (PZPWD)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 ramach kryterium będzie sprawdzane: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Czy przedsięwzięcie jest spójne i zgodne z dokumentem Planu zagospodarowania przestrzennego województwa dolnośląskiego Perspektywa 2020, który definiuje cztery regiony wymagające szczególnej ochrony przeciwpowodziowej: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obszar Wrocławskiego Węzła Wodnego,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Ziemia Kłodzka,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Sudety Zachodnie,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Kotlina Żytawska.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- realizowany jest na przynajmniej jednym z ww. obszarów wskazanych w PZPWD - 100 % punktów z tego kryterium – 4,3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-  nie jest realizowany na żadnym z ww. obszarów wskazanych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w PZPWD –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r>
                        <a:rPr lang="pl-PL" sz="1600" dirty="0" smtClean="0">
                          <a:effectLst/>
                        </a:rPr>
                        <a:t>Źródło </a:t>
                      </a:r>
                      <a:r>
                        <a:rPr lang="pl-PL" sz="1600" dirty="0">
                          <a:effectLst/>
                        </a:rPr>
                        <a:t>weryfikacji zostanie wskazane w regulaminie konkursu.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4,3 pkt - 10% całej oceny wpływu na realizację SRWD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416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533228"/>
              </p:ext>
            </p:extLst>
          </p:nvPr>
        </p:nvGraphicFramePr>
        <p:xfrm>
          <a:off x="467544" y="1217422"/>
          <a:ext cx="8229599" cy="537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304256"/>
                <a:gridCol w="4106015"/>
                <a:gridCol w="1315272"/>
              </a:tblGrid>
              <a:tr h="320127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Wzrost wielkości retencji dolinowej lub korytowej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ramach kryterium  ocenie podlegać będzie spodziewany maksymalny wzrost wielkości retencji dolinowej lub korytowej w tys. m3 uzyskany w wyniku realizacji inwestycji.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powyżej 100 tys. m3 - 100 % punktów z tego kryterium – 6,45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powyżej 10-100 tys. m3 - 75 % punktów z tego kryterium – 4,84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powyżej 5-10 tys. m3 - 50 % punktów z tego kryterium – 3,23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powyżej 1-5 tys. m3 - 25 % punktów z tego kryterium – 1,61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– do 1 tys. m3 - 0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Weryfikacja na podstawie dokumentacji aplikacyjnej.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6,45 pkt - 15% całej oceny wpływu na realizację SRWD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678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38166"/>
              </p:ext>
            </p:extLst>
          </p:nvPr>
        </p:nvGraphicFramePr>
        <p:xfrm>
          <a:off x="611560" y="1124744"/>
          <a:ext cx="8229599" cy="4791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2798931"/>
                <a:gridCol w="3539332"/>
                <a:gridCol w="1315272"/>
              </a:tblGrid>
              <a:tr h="221755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4.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Liczba obiektów piętrzących wodę lub spowalniających jej odpływ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ramach kryterium  ocenie podlegać będzie liczba obiektów piętrzących lub spowalniających odpływ wody typu: zastawka, przepust, próg, bród, jaz, grobla, przelew, mnich, zbiornik retencyjny, rów melioracyjny, bystrotok, itp.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powyżej 10 obiektów - 100 % punktów z tego kryterium – 6,45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– od 2-10 obiektów - 50 % punktów z tego kryterium – 3,23;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– 1 obiekt - 0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Weryfikacja na podstawie dokumentacji aplikacyjnej.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6,45 pkt - 15% całej oceny wpływu na realizację SRWD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85525"/>
              </p:ext>
            </p:extLst>
          </p:nvPr>
        </p:nvGraphicFramePr>
        <p:xfrm>
          <a:off x="467544" y="1196752"/>
          <a:ext cx="8229599" cy="5121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584176"/>
                <a:gridCol w="5184576"/>
                <a:gridCol w="1028799"/>
              </a:tblGrid>
              <a:tr h="304823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5.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Typ obszaru objęty ochroną przeciwpowodziową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W ramach kryterium oceniany będzie stopień zurbanizowania obszaru, na którym zwiększy się bezpieczeństwo przeciwpowodziowe w wyniku przeprowadzonych prac.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Realizacja projektu: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- przyczyni się do poprawy ochrony  obszaru, na którym znajdują się tereny zurbanizowane i powoduje wzrost obszaru objętego ochroną – 100 % punktów z tego kryterium – 8,6 pkt.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- przyczyni się do poprawy ochrony  obszaru, na którym znajdują się tereny zurbanizowane – 50 % punktów z tego kryterium – 4,3 pkt.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- przyczyni się do poprawy ochrony obszaru, na którym znajdują się wyłącznie tereny niezurbanizowane – 0 punktów.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Weryfikacja na podstawie dokumentacji aplikacyjnej.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8,6 pkt - 20% całej oceny wpływu na realizację SRWD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462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3263993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37931"/>
              </p:ext>
            </p:extLst>
          </p:nvPr>
        </p:nvGraphicFramePr>
        <p:xfrm>
          <a:off x="424747" y="1412776"/>
          <a:ext cx="8467733" cy="35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849"/>
                <a:gridCol w="1757403"/>
                <a:gridCol w="3787213"/>
                <a:gridCol w="2412268"/>
              </a:tblGrid>
              <a:tr h="5040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Lp.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Nazwa </a:t>
                      </a:r>
                      <a:r>
                        <a:rPr lang="pl-PL" sz="1600" b="1" kern="50" dirty="0" smtClean="0">
                          <a:effectLst/>
                        </a:rPr>
                        <a:t>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Definicja </a:t>
                      </a:r>
                      <a:r>
                        <a:rPr lang="pl-PL" sz="1600" b="1" kern="50" dirty="0" smtClean="0">
                          <a:effectLst/>
                        </a:rPr>
                        <a:t>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Opis znaczenia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2354038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Zasięg projektu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 ramach kryterium będzie sprawdzane czy projekt realizowany jest na obszarze jednego województwa.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(Projekty realizowane na obszarze więcej niż jednego województwa wspierane z poziomu krajowego – w Programie Operacyjnym Infrastruktura i Środowisko).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Kryterium dotyczy projektów z typu 4.5.A.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Tak/Nie/Nie dotyczy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Kryterium 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(spełnienie jest niezbędne dla możliwości otrzymania dofinansowania).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Niespełnienie kryterium oznacza odrzucenie wniosku.</a:t>
                      </a: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Brak możliwości korekty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3851920" y="486360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2000" b="1" u="sng" dirty="0">
                <a:solidFill>
                  <a:prstClr val="black"/>
                </a:solidFill>
                <a:latin typeface="Calibri"/>
              </a:rPr>
              <a:t>Kryteria formalne specyficzne</a:t>
            </a:r>
          </a:p>
        </p:txBody>
      </p:sp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4" name="Prostokąt 3"/>
          <p:cNvSpPr/>
          <p:nvPr/>
        </p:nvSpPr>
        <p:spPr>
          <a:xfrm>
            <a:off x="3851920" y="486360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2000" b="1" u="sng" dirty="0">
                <a:solidFill>
                  <a:prstClr val="black"/>
                </a:solidFill>
                <a:latin typeface="Calibri"/>
              </a:rPr>
              <a:t>Kryteria formalne specyficzne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6221"/>
              </p:ext>
            </p:extLst>
          </p:nvPr>
        </p:nvGraphicFramePr>
        <p:xfrm>
          <a:off x="467544" y="1340768"/>
          <a:ext cx="8229599" cy="457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965114"/>
                <a:gridCol w="3702884"/>
                <a:gridCol w="2057545"/>
              </a:tblGrid>
              <a:tr h="6301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Lp.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Nazwa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Definicja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Opis znaczenia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194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2.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Zgodność z Planem Zarządzania Ryzykiem Powodziowym dla regionu wodnego Środkowej Odry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W ramach kryterium będzie sprawdzane czy projekt dotyczy inwestycji mającej na celu ochronę obszarów ze średnim ryzykiem powodziowym (zgodnie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z </a:t>
                      </a:r>
                      <a:r>
                        <a:rPr lang="pl-PL" sz="1600" dirty="0">
                          <a:effectLst/>
                        </a:rPr>
                        <a:t>mapami ryzyka powodziowego lub studiami ochrony przed powodzią).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Kryterium dotyczy projektów z typu 4.5.B.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Tak/Nie/Nie dotyczy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Kryterium 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(spełnienie jest niezbędne dla możliwości otrzymania dofinansowania).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Niespełnienie kryterium oznacza odrzucenie wniosku.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Brak możliwości korekty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79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307668" y="188640"/>
            <a:ext cx="48708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Kryteria merytoryczne 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prstClr val="black"/>
                </a:solidFill>
                <a:latin typeface="+mn-lt"/>
              </a:rPr>
            </a:b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specyficzne – max. </a:t>
            </a:r>
            <a:r>
              <a:rPr lang="pl-PL" sz="2000" b="1" dirty="0" smtClean="0">
                <a:latin typeface="+mn-lt"/>
              </a:rPr>
              <a:t>14 pkt.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15784"/>
              </p:ext>
            </p:extLst>
          </p:nvPr>
        </p:nvGraphicFramePr>
        <p:xfrm>
          <a:off x="539552" y="1124744"/>
          <a:ext cx="8445624" cy="5580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029929"/>
                <a:gridCol w="3800084"/>
                <a:gridCol w="2111555"/>
              </a:tblGrid>
              <a:tr h="46431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Lp.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Nazwa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Definicja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50" dirty="0">
                          <a:effectLst/>
                        </a:rPr>
                        <a:t>Opis znaczenia kryterium</a:t>
                      </a:r>
                      <a:endParaRPr lang="pl-PL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  <a:tr h="3928177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1.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Wpływ na obszary chronione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Dot. naboru horyzontalnego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ramach kryterium będzie sprawdzane czy projekt pozytywnie wpływa na ochronę obszarów cennych przyrodniczo:</a:t>
                      </a:r>
                    </a:p>
                    <a:p>
                      <a:pPr marL="342900" marR="89535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>
                          <a:effectLst/>
                        </a:rPr>
                        <a:t>park narodowy/rezerwat przyrody/park krajobrazowy/obszary NATURA 2000 -  2 pkt;</a:t>
                      </a:r>
                    </a:p>
                    <a:p>
                      <a:pPr marL="342900" marR="89535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pl-PL" sz="1600">
                          <a:effectLst/>
                        </a:rPr>
                        <a:t>pozostałe formy ochrony przyrody - 1 pkt;</a:t>
                      </a:r>
                    </a:p>
                    <a:p>
                      <a:pPr marR="89535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Brak spełnienia ww. warunków lub brak informacji w tym zakresie –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Formy ochrony przyrody – zgodnie z Ustawą o ochronie przyrody.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</a:rPr>
                        <a:t>Kryterium weryfikowane na podstawie oświadczenia wnioskodawcy na etapie składania wniosku.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0-2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 punktów 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odrzucenia wniosku)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146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88679"/>
              </p:ext>
            </p:extLst>
          </p:nvPr>
        </p:nvGraphicFramePr>
        <p:xfrm>
          <a:off x="539552" y="1052736"/>
          <a:ext cx="8229600" cy="564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25"/>
                <a:gridCol w="1820623"/>
                <a:gridCol w="4968552"/>
                <a:gridCol w="1028800"/>
              </a:tblGrid>
              <a:tr h="4054014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2.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Wykorzystane w projekcie metody i działania przyczyniające się do osiągnięcia dobrego stanu / potencjału jednolitych części wód powierzchniowych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 ramach kryterium ocenie podlegać będzie czy metody i działania planowane w projekcie były wykorzystane na potrzeby realizacji innych projektów przyczyniających się do osiągnięcia dobrego stanu/ potencjału jednolitych części wód powierzchniowych – przedstawienie we wniosku wykazu dobrych praktyk w projekcie.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Ocenie podlegać będzie również czy planowane działania stanowią kontynuację projektów przyczyniających się do osiągnięcia dobrego stanu/ potencjału jednolitych części wód powierzchniowych zrealizowanych.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 w sposób kompleksowy uwzględnia metody i działania wykorzystane na potrzeby innych projektów i stanowi zarazem kontynuację zrealizowanych działań lub metod, tworząc większą, spójną całość – 3 pkt;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 stanowi kontynuację metod i działań zrealizowanych – 2 pkt;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 czerpie z metod i działań wykorzystanych wcześniej na potrzeby realizacji innych projektów przyczyniających się do osiągnięcia dobrego stanu / potencjału jednolitych części wód powierzchniowych – 1 pkt.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Brak informacji w powyższym zakresie – 0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0-3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(0 punktów 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odrzucenia wniosku)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35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41193"/>
              </p:ext>
            </p:extLst>
          </p:nvPr>
        </p:nvGraphicFramePr>
        <p:xfrm>
          <a:off x="467544" y="1052736"/>
          <a:ext cx="8229599" cy="5581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25"/>
                <a:gridCol w="2057545"/>
                <a:gridCol w="3867534"/>
                <a:gridCol w="1892895"/>
              </a:tblGrid>
              <a:tr h="287615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Powierzchnia obszaru, na której zostanie zwiększona naturalna retencja wody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Dot. naboru horyzontalnego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ramach kryterium  ocenie podlegać będzie powierzchnia obszaru, na której zwiększona zostanie naturalna retencja wody </a:t>
                      </a:r>
                      <a:br>
                        <a:rPr lang="pl-PL" sz="1600">
                          <a:effectLst/>
                        </a:rPr>
                      </a:br>
                      <a:r>
                        <a:rPr lang="pl-PL" sz="1600">
                          <a:effectLst/>
                        </a:rPr>
                        <a:t>(w odtworzonych ekosystemach mokradłowych, torfowiskach, terenach zalewowych) w wyniku realizacji projektu (ha) np. powierzchnia odzyskanego naturalnego terenu zalewowego, powierzchnia zrenaturyzowanych mokradeł.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zaokrągleniu do pełnego ha: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 pkt – powyżej 20 ha;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 pkt – powyżej 9-20 ha;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 pkt – powyżej 4-9 ha;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 pkt –  powyżej 1-4 ha;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0 pkt – do 1 ha.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Weryfikacja na podstawie dokumentacji aplikacyjnej.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0-4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 punktów w kryterium nie oznacza</a:t>
                      </a: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odrzucenia wniosku)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599478"/>
              </p:ext>
            </p:extLst>
          </p:nvPr>
        </p:nvGraphicFramePr>
        <p:xfrm>
          <a:off x="539552" y="1196752"/>
          <a:ext cx="8229599" cy="5275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25"/>
                <a:gridCol w="1604599"/>
                <a:gridCol w="4320480"/>
                <a:gridCol w="1892895"/>
              </a:tblGrid>
              <a:tr h="2932118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4.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Ochrona lądowych szlaków komunikacyjnych 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W ramach kryterium sprawdzane będzie czy w wyniku przeprowadzonych robót hydrotechnicznych zwiększy się bezpieczeństwo przeciwpowodziowe lądowych szlaków komunikacyjnych znajdujących się w zasięgu oddziaływania cieku wodnego.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W szczególności brana będzie pod uwagę klasa danego szlaku.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przyczyni się do wzrostu ochrony lądowego szlaku komunikacyjnego o klasie ponadregionalnej  i regionalnej (drogi krajowe, wojewódzkie) – 2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przyczyni się do wzrostu ochrony lądowego szlaku komunikacyjnego o klasie niższej niż regionalna – 1 pkt.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nie przyczyni się do wzrostu ochrony lądowego szlaku komunikacyjnego - 0 pkt.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0-2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 punktów 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odrzucenia wniosku)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72043"/>
              </p:ext>
            </p:extLst>
          </p:nvPr>
        </p:nvGraphicFramePr>
        <p:xfrm>
          <a:off x="611560" y="1340768"/>
          <a:ext cx="8229600" cy="4433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25"/>
                <a:gridCol w="2057545"/>
                <a:gridCol w="3939542"/>
                <a:gridCol w="1820888"/>
              </a:tblGrid>
              <a:tr h="240333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5.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Wpływ na szlaki wodne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W ramach kryterium sprawdzane będzie czy realizacja projektu ma pozytywny wpływ na warunki funkcjonowania szlaków wodnych: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wpływa pozytywnie na funkcjonowanie śródlądowych dróg wodnych (wykazanych w Rozporządzeniu Rady Ministrów z dnia 7 maja 2002 r. w sprawie klasyfikacji śródlądowych dróg wodnych) – 2 pkt,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wpływa pozytywnie na funkcjonowanie wodnych szlaków turystycznych (nie wymienionych w wyżej wymienionym rozporządzeniu) – 1 pkt,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- brak wpływu na ww. szlaki wodne – 0 pkt,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0-2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(0 punktów 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odrzucenia wniosku)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868144" y="489248"/>
            <a:ext cx="3096344" cy="457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pl-PL" b="1" dirty="0" smtClean="0"/>
              <a:t>Kryteria specyficzne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110873"/>
              </p:ext>
            </p:extLst>
          </p:nvPr>
        </p:nvGraphicFramePr>
        <p:xfrm>
          <a:off x="467544" y="1484784"/>
          <a:ext cx="82296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25"/>
                <a:gridCol w="2057545"/>
                <a:gridCol w="3702885"/>
                <a:gridCol w="2057545"/>
              </a:tblGrid>
              <a:tr h="15821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effectLst/>
                        </a:rPr>
                        <a:t>6.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Wpływ na poprawę bioróżnorodności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W ramach kryterium sprawdzane jest czy projekt przewiduje działania mające na celu poprawę bioróżnorodności.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- przewiduje działania mające na celu poprawę bioróżnorodności – 1 pkt;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</a:rPr>
                        <a:t>- nie przewiduje działań mających na celu poprawę bioróżnorodności - 0 pkt.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0-1 pkt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(0 punktów w kryterium nie oznacza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odrzucenia wniosku)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42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7232</TotalTime>
  <Words>1266</Words>
  <Application>Microsoft Office PowerPoint</Application>
  <PresentationFormat>Pokaz na ekranie (4:3)</PresentationFormat>
  <Paragraphs>309</Paragraphs>
  <Slides>17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19" baseType="lpstr">
      <vt:lpstr>plik</vt:lpstr>
      <vt:lpstr>Motyw pakietu Office</vt:lpstr>
      <vt:lpstr>Kryteria specyficzne oraz oceny wpływu na realizację SRWD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Aleksandra Gancarz</cp:lastModifiedBy>
  <cp:revision>616</cp:revision>
  <cp:lastPrinted>2016-04-11T10:09:55Z</cp:lastPrinted>
  <dcterms:created xsi:type="dcterms:W3CDTF">2010-12-31T07:04:34Z</dcterms:created>
  <dcterms:modified xsi:type="dcterms:W3CDTF">2016-09-14T12:27:37Z</dcterms:modified>
</cp:coreProperties>
</file>