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9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0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41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42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43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52"/>
  </p:notesMasterIdLst>
  <p:handoutMasterIdLst>
    <p:handoutMasterId r:id="rId53"/>
  </p:handoutMasterIdLst>
  <p:sldIdLst>
    <p:sldId id="373" r:id="rId2"/>
    <p:sldId id="598" r:id="rId3"/>
    <p:sldId id="559" r:id="rId4"/>
    <p:sldId id="560" r:id="rId5"/>
    <p:sldId id="565" r:id="rId6"/>
    <p:sldId id="566" r:id="rId7"/>
    <p:sldId id="569" r:id="rId8"/>
    <p:sldId id="595" r:id="rId9"/>
    <p:sldId id="596" r:id="rId10"/>
    <p:sldId id="597" r:id="rId11"/>
    <p:sldId id="563" r:id="rId12"/>
    <p:sldId id="570" r:id="rId13"/>
    <p:sldId id="605" r:id="rId14"/>
    <p:sldId id="604" r:id="rId15"/>
    <p:sldId id="571" r:id="rId16"/>
    <p:sldId id="525" r:id="rId17"/>
    <p:sldId id="528" r:id="rId18"/>
    <p:sldId id="602" r:id="rId19"/>
    <p:sldId id="572" r:id="rId20"/>
    <p:sldId id="603" r:id="rId21"/>
    <p:sldId id="606" r:id="rId22"/>
    <p:sldId id="574" r:id="rId23"/>
    <p:sldId id="575" r:id="rId24"/>
    <p:sldId id="567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531" r:id="rId33"/>
    <p:sldId id="532" r:id="rId34"/>
    <p:sldId id="585" r:id="rId35"/>
    <p:sldId id="586" r:id="rId36"/>
    <p:sldId id="607" r:id="rId37"/>
    <p:sldId id="587" r:id="rId38"/>
    <p:sldId id="588" r:id="rId39"/>
    <p:sldId id="589" r:id="rId40"/>
    <p:sldId id="591" r:id="rId41"/>
    <p:sldId id="592" r:id="rId42"/>
    <p:sldId id="593" r:id="rId43"/>
    <p:sldId id="594" r:id="rId44"/>
    <p:sldId id="608" r:id="rId45"/>
    <p:sldId id="609" r:id="rId46"/>
    <p:sldId id="610" r:id="rId47"/>
    <p:sldId id="611" r:id="rId48"/>
    <p:sldId id="600" r:id="rId49"/>
    <p:sldId id="601" r:id="rId50"/>
    <p:sldId id="520" r:id="rId5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4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3671" autoAdjust="0"/>
  </p:normalViewPr>
  <p:slideViewPr>
    <p:cSldViewPr>
      <p:cViewPr varScale="1">
        <p:scale>
          <a:sx n="109" d="100"/>
          <a:sy n="109" d="100"/>
        </p:scale>
        <p:origin x="18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7-11T10:28:27.017" idx="4">
    <p:pos x="10" y="10"/>
    <p:text>Po tym slajdzie przykłady i info co mżna a czego nie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rpo.dolnyslask.pl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Dofinansowanie</a:t>
          </a:r>
          <a:r>
            <a:rPr lang="pl-PL" sz="2400" b="1" dirty="0" smtClean="0"/>
            <a:t> </a:t>
          </a:r>
          <a:br>
            <a:rPr lang="pl-PL" sz="2400" b="1" dirty="0" smtClean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800" dirty="0" smtClean="0"/>
            <a:t>maksymalny poziom dofinansowania na poziomie projektu (środki UE + współfinansowanie z budżetu państwa) wynosi </a:t>
          </a:r>
          <a:r>
            <a:rPr lang="pl-PL" sz="1800" b="1" dirty="0" smtClean="0"/>
            <a:t>90%</a:t>
          </a:r>
          <a:endParaRPr lang="pl-PL" sz="18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800" dirty="0" smtClean="0"/>
            <a:t>minimalny poziom wkładu własnego wynosi </a:t>
          </a:r>
          <a:r>
            <a:rPr lang="pl-PL" sz="1800" b="1" dirty="0" smtClean="0"/>
            <a:t>10%.</a:t>
          </a:r>
          <a:endParaRPr lang="pl-PL" sz="1600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Wkład własny</a:t>
          </a:r>
          <a:endParaRPr lang="pl-PL" sz="24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B3F5033D-872E-47F9-820F-E69B808B91C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800" dirty="0" smtClean="0"/>
            <a:t>minimalna wartość projektu wynosi </a:t>
          </a:r>
          <a:r>
            <a:rPr lang="pl-PL" sz="1800" b="1" dirty="0" smtClean="0"/>
            <a:t>50 000 PLN.</a:t>
          </a:r>
          <a:endParaRPr lang="pl-PL" sz="1800" b="1" dirty="0"/>
        </a:p>
      </dgm:t>
    </dgm:pt>
    <dgm:pt modelId="{A30F221A-917C-4282-9DD9-2A7262C2FEE7}" type="sibTrans" cxnId="{7D0C6724-361D-40D2-8AC4-C431DC941783}">
      <dgm:prSet/>
      <dgm:spPr/>
      <dgm:t>
        <a:bodyPr/>
        <a:lstStyle/>
        <a:p>
          <a:endParaRPr lang="pl-PL"/>
        </a:p>
      </dgm:t>
    </dgm:pt>
    <dgm:pt modelId="{3D68623D-1DB8-4967-88E0-23A6BBF49B99}" type="parTrans" cxnId="{7D0C6724-361D-40D2-8AC4-C431DC941783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66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163B22-E25B-49B8-836D-8718AE238208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71D4755-6FB5-4249-A8E6-B66A958D55C9}" type="presOf" srcId="{32EE9BBF-B02B-4DE9-A826-A3930A24887B}" destId="{5DB3C171-F262-490B-B8BB-BFFA46B0586B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9B6C808A-B08E-4D74-B5C1-FF9675C15E48}" type="presOf" srcId="{621AB93B-5B7B-404A-AAC6-82585374894E}" destId="{30A5BAFA-D867-4432-A555-078896BF780D}" srcOrd="0" destOrd="0" presId="urn:microsoft.com/office/officeart/2005/8/layout/vList5"/>
    <dgm:cxn modelId="{98DD1D70-C0AA-4157-A0BB-22FE506080EE}" type="presOf" srcId="{1A53B528-4B73-4476-AAA3-DA53D8694E89}" destId="{A82570EB-9047-4C30-B34C-BC41F943A042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9ACF7E00-3664-4C34-8DED-A953A8A822F9}" type="presOf" srcId="{DA6E603D-E34D-4EC6-B48D-740809166CA4}" destId="{6057DA86-162F-440C-8D5E-0A6D86B8CF0F}" srcOrd="0" destOrd="0" presId="urn:microsoft.com/office/officeart/2005/8/layout/vList5"/>
    <dgm:cxn modelId="{B376F7F0-9251-4EFB-AA14-326837F2412C}" type="presOf" srcId="{B3F5033D-872E-47F9-820F-E69B808B91C7}" destId="{5DB3C171-F262-490B-B8BB-BFFA46B0586B}" srcOrd="0" destOrd="1" presId="urn:microsoft.com/office/officeart/2005/8/layout/vList5"/>
    <dgm:cxn modelId="{7D0C6724-361D-40D2-8AC4-C431DC941783}" srcId="{621AB93B-5B7B-404A-AAC6-82585374894E}" destId="{B3F5033D-872E-47F9-820F-E69B808B91C7}" srcOrd="1" destOrd="0" parTransId="{3D68623D-1DB8-4967-88E0-23A6BBF49B99}" sibTransId="{A30F221A-917C-4282-9DD9-2A7262C2FEE7}"/>
    <dgm:cxn modelId="{397F9E49-E282-4935-A1A8-98CD3C62CBE4}" type="presParOf" srcId="{A82570EB-9047-4C30-B34C-BC41F943A042}" destId="{74CEAA77-1A9F-4EE7-8009-B36DC94847D6}" srcOrd="0" destOrd="0" presId="urn:microsoft.com/office/officeart/2005/8/layout/vList5"/>
    <dgm:cxn modelId="{5E620582-D27B-48BB-9849-20A5741778EB}" type="presParOf" srcId="{74CEAA77-1A9F-4EE7-8009-B36DC94847D6}" destId="{30A5BAFA-D867-4432-A555-078896BF780D}" srcOrd="0" destOrd="0" presId="urn:microsoft.com/office/officeart/2005/8/layout/vList5"/>
    <dgm:cxn modelId="{517348A7-7E8C-44D9-B9CF-757BA52001E8}" type="presParOf" srcId="{74CEAA77-1A9F-4EE7-8009-B36DC94847D6}" destId="{5DB3C171-F262-490B-B8BB-BFFA46B0586B}" srcOrd="1" destOrd="0" presId="urn:microsoft.com/office/officeart/2005/8/layout/vList5"/>
    <dgm:cxn modelId="{FA31E837-8329-4A43-B9D3-290EE89744BB}" type="presParOf" srcId="{A82570EB-9047-4C30-B34C-BC41F943A042}" destId="{21203062-3061-4CFA-A1DC-A3C8D1B70C6A}" srcOrd="1" destOrd="0" presId="urn:microsoft.com/office/officeart/2005/8/layout/vList5"/>
    <dgm:cxn modelId="{74EC29A5-6079-4776-BC58-CF39C81BC781}" type="presParOf" srcId="{A82570EB-9047-4C30-B34C-BC41F943A042}" destId="{AAC7EB03-0D34-4E53-AA54-FF39894E56F4}" srcOrd="2" destOrd="0" presId="urn:microsoft.com/office/officeart/2005/8/layout/vList5"/>
    <dgm:cxn modelId="{864B4AA1-063B-440B-AFD5-8A9E52733464}" type="presParOf" srcId="{AAC7EB03-0D34-4E53-AA54-FF39894E56F4}" destId="{EC26B3CA-5F55-4ED6-AEA1-83422FEC2FA3}" srcOrd="0" destOrd="0" presId="urn:microsoft.com/office/officeart/2005/8/layout/vList5"/>
    <dgm:cxn modelId="{DAF96C40-ED77-4D9C-B713-9C690E844842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12. Okres realizacji projektu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Czy Wnioskodawca nie zalega z uiszczaniem podatków, jak również z opłacaniem składek na ubezpieczenie społeczne i zdrowotne, Fundusz Pracy, Państwowy Fundusz Rehabilitacji Osób Niepełnosprawnych lub innych należności wymaganych odrębnymi przepisami prawa?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13.  Kryterium niezalegania z należnościami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Okres realizacji projektu jest zgodny z podanym w regulaminie konkursu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119C59A3-2C99-4BF6-BBCE-02BC93E6819D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2F3A78D7-08C9-4B5D-B939-B6A4DB8795B6}" type="parTrans" cxnId="{473BE6C0-E7B8-4079-BF5C-ADC60A3E5296}">
      <dgm:prSet/>
      <dgm:spPr/>
    </dgm:pt>
    <dgm:pt modelId="{87A2AEB7-7FF9-4552-A62E-7CBE5E56ECDD}" type="sibTrans" cxnId="{473BE6C0-E7B8-4079-BF5C-ADC60A3E5296}">
      <dgm:prSet/>
      <dgm:spPr/>
    </dgm:pt>
    <dgm:pt modelId="{84521C0D-B2D6-4E34-9C0A-B63B54D9B1D1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 smtClean="0"/>
            <a:t>Najpóźniejszy termin złożenia ostatniego wniosku                       o płatność to grudzień 2018 r. W związku z tym projekt musi zakończyć się do listopada 2018 r. </a:t>
          </a:r>
          <a:endParaRPr lang="pl-PL" sz="1400" b="1" dirty="0"/>
        </a:p>
      </dgm:t>
    </dgm:pt>
    <dgm:pt modelId="{013377D9-1764-4976-9E1D-B9E8244C4C6D}" type="parTrans" cxnId="{8F30B862-5C6A-4DAA-897A-FF94648CBAA0}">
      <dgm:prSet/>
      <dgm:spPr/>
    </dgm:pt>
    <dgm:pt modelId="{35A2DB5E-A817-4494-A176-4D7943FD88A4}" type="sibTrans" cxnId="{8F30B862-5C6A-4DAA-897A-FF94648CBAA0}">
      <dgm:prSet/>
      <dgm:spPr/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473BE6C0-E7B8-4079-BF5C-ADC60A3E5296}" srcId="{621AB93B-5B7B-404A-AAC6-82585374894E}" destId="{119C59A3-2C99-4BF6-BBCE-02BC93E6819D}" srcOrd="2" destOrd="0" parTransId="{2F3A78D7-08C9-4B5D-B939-B6A4DB8795B6}" sibTransId="{87A2AEB7-7FF9-4552-A62E-7CBE5E56ECDD}"/>
    <dgm:cxn modelId="{422E6FE1-D845-47E2-8900-859FE31A80C6}" type="presOf" srcId="{1A53B528-4B73-4476-AAA3-DA53D8694E89}" destId="{A82570EB-9047-4C30-B34C-BC41F943A042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8815F5D6-B8BD-4030-8DBF-50AFF498EF18}" type="presOf" srcId="{84521C0D-B2D6-4E34-9C0A-B63B54D9B1D1}" destId="{5DB3C171-F262-490B-B8BB-BFFA46B0586B}" srcOrd="0" destOrd="1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776D17C0-B7D3-43AD-8EA8-C630FED6F6CC}" type="presOf" srcId="{9C158368-C9E0-4942-8526-5CE49BCD721C}" destId="{EC26B3CA-5F55-4ED6-AEA1-83422FEC2FA3}" srcOrd="0" destOrd="0" presId="urn:microsoft.com/office/officeart/2005/8/layout/vList5"/>
    <dgm:cxn modelId="{2FC5BECB-F770-47D8-8054-C23DAFDF2F61}" type="presOf" srcId="{621AB93B-5B7B-404A-AAC6-82585374894E}" destId="{30A5BAFA-D867-4432-A555-078896BF780D}" srcOrd="0" destOrd="0" presId="urn:microsoft.com/office/officeart/2005/8/layout/vList5"/>
    <dgm:cxn modelId="{8F30B862-5C6A-4DAA-897A-FF94648CBAA0}" srcId="{621AB93B-5B7B-404A-AAC6-82585374894E}" destId="{84521C0D-B2D6-4E34-9C0A-B63B54D9B1D1}" srcOrd="1" destOrd="0" parTransId="{013377D9-1764-4976-9E1D-B9E8244C4C6D}" sibTransId="{35A2DB5E-A817-4494-A176-4D7943FD88A4}"/>
    <dgm:cxn modelId="{86149BD3-DB0B-4EE4-9E68-9874C87F564F}" type="presOf" srcId="{119C59A3-2C99-4BF6-BBCE-02BC93E6819D}" destId="{5DB3C171-F262-490B-B8BB-BFFA46B0586B}" srcOrd="0" destOrd="2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8E55AA0F-D51F-40A6-AB14-270897763C6C}" type="presOf" srcId="{DA6E603D-E34D-4EC6-B48D-740809166CA4}" destId="{6057DA86-162F-440C-8D5E-0A6D86B8CF0F}" srcOrd="0" destOrd="0" presId="urn:microsoft.com/office/officeart/2005/8/layout/vList5"/>
    <dgm:cxn modelId="{B1D314E0-82F9-4B5C-8BC9-777364622485}" type="presOf" srcId="{32EE9BBF-B02B-4DE9-A826-A3930A24887B}" destId="{5DB3C171-F262-490B-B8BB-BFFA46B0586B}" srcOrd="0" destOrd="0" presId="urn:microsoft.com/office/officeart/2005/8/layout/vList5"/>
    <dgm:cxn modelId="{3D55B565-79F9-44B6-AAF0-C0DCD5944D5A}" type="presParOf" srcId="{A82570EB-9047-4C30-B34C-BC41F943A042}" destId="{74CEAA77-1A9F-4EE7-8009-B36DC94847D6}" srcOrd="0" destOrd="0" presId="urn:microsoft.com/office/officeart/2005/8/layout/vList5"/>
    <dgm:cxn modelId="{31A008E6-5680-43CE-9BB6-4274D30A814E}" type="presParOf" srcId="{74CEAA77-1A9F-4EE7-8009-B36DC94847D6}" destId="{30A5BAFA-D867-4432-A555-078896BF780D}" srcOrd="0" destOrd="0" presId="urn:microsoft.com/office/officeart/2005/8/layout/vList5"/>
    <dgm:cxn modelId="{0F027D04-AB42-496D-8E74-BD0B53B03059}" type="presParOf" srcId="{74CEAA77-1A9F-4EE7-8009-B36DC94847D6}" destId="{5DB3C171-F262-490B-B8BB-BFFA46B0586B}" srcOrd="1" destOrd="0" presId="urn:microsoft.com/office/officeart/2005/8/layout/vList5"/>
    <dgm:cxn modelId="{1A523262-7288-4EDD-8854-17859326A10C}" type="presParOf" srcId="{A82570EB-9047-4C30-B34C-BC41F943A042}" destId="{21203062-3061-4CFA-A1DC-A3C8D1B70C6A}" srcOrd="1" destOrd="0" presId="urn:microsoft.com/office/officeart/2005/8/layout/vList5"/>
    <dgm:cxn modelId="{584B8224-7A49-4788-A42A-6C0AEB19A65B}" type="presParOf" srcId="{A82570EB-9047-4C30-B34C-BC41F943A042}" destId="{AAC7EB03-0D34-4E53-AA54-FF39894E56F4}" srcOrd="2" destOrd="0" presId="urn:microsoft.com/office/officeart/2005/8/layout/vList5"/>
    <dgm:cxn modelId="{DBB41D72-0D5E-41D6-A521-10D3426E5E73}" type="presParOf" srcId="{AAC7EB03-0D34-4E53-AA54-FF39894E56F4}" destId="{EC26B3CA-5F55-4ED6-AEA1-83422FEC2FA3}" srcOrd="0" destOrd="0" presId="urn:microsoft.com/office/officeart/2005/8/layout/vList5"/>
    <dgm:cxn modelId="{29CE31E7-0C90-4F72-A114-3B1EE7BF3A5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1. Kryterium zgodności projektu z prawem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400" dirty="0" smtClean="0"/>
            <a:t>Czy projekt jest zgodny z zasadą zrównoważonego rozwoju?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2. Kryterium zgodności z właściwymi politykami   i zasadami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Czy projekt jest zgodny z przepisami prawa krajowego i unijnego?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3610B3C4-8B97-414F-A8B8-DD6006498DA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dirty="0" smtClean="0"/>
            <a:t>Kryterium ma na celu zapewnić zgodność projektu z zasadą zrównoważonego rozwoju. Projekt musi być co najmniej neutralny.</a:t>
          </a:r>
          <a:endParaRPr lang="pl-PL" sz="1200" b="1" dirty="0">
            <a:solidFill>
              <a:schemeClr val="tx1"/>
            </a:solidFill>
          </a:endParaRPr>
        </a:p>
      </dgm:t>
    </dgm:pt>
    <dgm:pt modelId="{54BD2326-A478-45C0-8CBF-C53DB0039531}" type="parTrans" cxnId="{E3A8CA48-D9B9-43E9-972D-A00161A66839}">
      <dgm:prSet/>
      <dgm:spPr/>
      <dgm:t>
        <a:bodyPr/>
        <a:lstStyle/>
        <a:p>
          <a:endParaRPr lang="pl-PL"/>
        </a:p>
      </dgm:t>
    </dgm:pt>
    <dgm:pt modelId="{5E8EA06E-363D-477A-BB51-A4C219B4E06A}" type="sibTrans" cxnId="{E3A8CA48-D9B9-43E9-972D-A00161A66839}">
      <dgm:prSet/>
      <dgm:spPr/>
      <dgm:t>
        <a:bodyPr/>
        <a:lstStyle/>
        <a:p>
          <a:endParaRPr lang="pl-PL"/>
        </a:p>
      </dgm:t>
    </dgm:pt>
    <dgm:pt modelId="{ED4AED3A-6D9E-4335-B9C6-F516AF94F98E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endParaRPr lang="pl-PL" sz="1400" b="1" dirty="0">
            <a:solidFill>
              <a:schemeClr val="tx1"/>
            </a:solidFill>
          </a:endParaRPr>
        </a:p>
      </dgm:t>
    </dgm:pt>
    <dgm:pt modelId="{4D322AE5-108D-4BDD-9D36-A2F078FBA617}" type="parTrans" cxnId="{5586ACC7-A916-48A3-BE4F-87ADBDCB0DE4}">
      <dgm:prSet/>
      <dgm:spPr/>
    </dgm:pt>
    <dgm:pt modelId="{450AACAE-5C0C-48C2-B60E-F283180E7009}" type="sibTrans" cxnId="{5586ACC7-A916-48A3-BE4F-87ADBDCB0DE4}">
      <dgm:prSet/>
      <dgm:spPr/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586ACC7-A916-48A3-BE4F-87ADBDCB0DE4}" srcId="{9C158368-C9E0-4942-8526-5CE49BCD721C}" destId="{ED4AED3A-6D9E-4335-B9C6-F516AF94F98E}" srcOrd="1" destOrd="0" parTransId="{4D322AE5-108D-4BDD-9D36-A2F078FBA617}" sibTransId="{450AACAE-5C0C-48C2-B60E-F283180E7009}"/>
    <dgm:cxn modelId="{445B7125-26ED-4A70-8553-C8F8FF035DF8}" type="presOf" srcId="{9C158368-C9E0-4942-8526-5CE49BCD721C}" destId="{EC26B3CA-5F55-4ED6-AEA1-83422FEC2FA3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E3A8CA48-D9B9-43E9-972D-A00161A66839}" srcId="{9C158368-C9E0-4942-8526-5CE49BCD721C}" destId="{3610B3C4-8B97-414F-A8B8-DD6006498DA6}" srcOrd="2" destOrd="0" parTransId="{54BD2326-A478-45C0-8CBF-C53DB0039531}" sibTransId="{5E8EA06E-363D-477A-BB51-A4C219B4E06A}"/>
    <dgm:cxn modelId="{330F2A0C-69F4-4DC1-991B-4E049083F5DF}" type="presOf" srcId="{621AB93B-5B7B-404A-AAC6-82585374894E}" destId="{30A5BAFA-D867-4432-A555-078896BF780D}" srcOrd="0" destOrd="0" presId="urn:microsoft.com/office/officeart/2005/8/layout/vList5"/>
    <dgm:cxn modelId="{22A65AFD-05EC-47A2-90BA-678FBB8EBA7C}" type="presOf" srcId="{1A53B528-4B73-4476-AAA3-DA53D8694E89}" destId="{A82570EB-9047-4C30-B34C-BC41F943A042}" srcOrd="0" destOrd="0" presId="urn:microsoft.com/office/officeart/2005/8/layout/vList5"/>
    <dgm:cxn modelId="{7D118F0A-2C75-445E-8207-2E6CF4227831}" type="presOf" srcId="{ED4AED3A-6D9E-4335-B9C6-F516AF94F98E}" destId="{6057DA86-162F-440C-8D5E-0A6D86B8CF0F}" srcOrd="0" destOrd="1" presId="urn:microsoft.com/office/officeart/2005/8/layout/vList5"/>
    <dgm:cxn modelId="{401DCD14-3017-4894-8E1F-087522BBF2AA}" type="presOf" srcId="{32EE9BBF-B02B-4DE9-A826-A3930A24887B}" destId="{5DB3C171-F262-490B-B8BB-BFFA46B0586B}" srcOrd="0" destOrd="0" presId="urn:microsoft.com/office/officeart/2005/8/layout/vList5"/>
    <dgm:cxn modelId="{0962068C-8A29-4FD0-82EC-CE87513835F4}" type="presOf" srcId="{DA6E603D-E34D-4EC6-B48D-740809166CA4}" destId="{6057DA86-162F-440C-8D5E-0A6D86B8CF0F}" srcOrd="0" destOrd="0" presId="urn:microsoft.com/office/officeart/2005/8/layout/vList5"/>
    <dgm:cxn modelId="{0E6D2148-5DE3-45AF-8839-B84D2B59C10D}" type="presOf" srcId="{3610B3C4-8B97-414F-A8B8-DD6006498DA6}" destId="{6057DA86-162F-440C-8D5E-0A6D86B8CF0F}" srcOrd="0" destOrd="2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0270AFA9-F293-45B5-BF62-EB00F400A2C5}" type="presParOf" srcId="{A82570EB-9047-4C30-B34C-BC41F943A042}" destId="{74CEAA77-1A9F-4EE7-8009-B36DC94847D6}" srcOrd="0" destOrd="0" presId="urn:microsoft.com/office/officeart/2005/8/layout/vList5"/>
    <dgm:cxn modelId="{B9972060-8A07-4658-81AC-6C141EFA0A87}" type="presParOf" srcId="{74CEAA77-1A9F-4EE7-8009-B36DC94847D6}" destId="{30A5BAFA-D867-4432-A555-078896BF780D}" srcOrd="0" destOrd="0" presId="urn:microsoft.com/office/officeart/2005/8/layout/vList5"/>
    <dgm:cxn modelId="{5337F3C8-51B6-45F1-BC10-4FB74AF57379}" type="presParOf" srcId="{74CEAA77-1A9F-4EE7-8009-B36DC94847D6}" destId="{5DB3C171-F262-490B-B8BB-BFFA46B0586B}" srcOrd="1" destOrd="0" presId="urn:microsoft.com/office/officeart/2005/8/layout/vList5"/>
    <dgm:cxn modelId="{252232F5-7F17-4D6C-9C39-61A3A00B4B11}" type="presParOf" srcId="{A82570EB-9047-4C30-B34C-BC41F943A042}" destId="{21203062-3061-4CFA-A1DC-A3C8D1B70C6A}" srcOrd="1" destOrd="0" presId="urn:microsoft.com/office/officeart/2005/8/layout/vList5"/>
    <dgm:cxn modelId="{13D1F9EF-6F75-4AB8-A85D-215370E0E53C}" type="presParOf" srcId="{A82570EB-9047-4C30-B34C-BC41F943A042}" destId="{AAC7EB03-0D34-4E53-AA54-FF39894E56F4}" srcOrd="2" destOrd="0" presId="urn:microsoft.com/office/officeart/2005/8/layout/vList5"/>
    <dgm:cxn modelId="{8081F9F8-EA25-49FE-8C3D-120B4C765BDB}" type="presParOf" srcId="{AAC7EB03-0D34-4E53-AA54-FF39894E56F4}" destId="{EC26B3CA-5F55-4ED6-AEA1-83422FEC2FA3}" srcOrd="0" destOrd="0" presId="urn:microsoft.com/office/officeart/2005/8/layout/vList5"/>
    <dgm:cxn modelId="{C94B8F94-154E-4974-A04A-96FAB97E9266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3. Kryterium zgodności z właściwymi politykami i zasadami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Czy projekt jest zgodny z zasadą równości szans i niedyskryminacji, w tym dostępności dla osób z niepełnosprawnościami?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4. Kryterium zgodności z właściwymi politykami i zasadami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Czy projekt jest zgodny z zasadą równości szans kobiet i mężczyzn? 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3D61EB1E-E554-4406-9554-7EBDC744614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dirty="0" smtClean="0"/>
            <a:t>Kryterium ma na celu zapewnić zgodność projektu z zasadą równości szans kobiet i mężczyzn. Kryterium będzie oceniany według standardu minimum. W ramach kryterium IOK dopuszcza możliwość oceny warunkowej</a:t>
          </a:r>
          <a:endParaRPr lang="pl-PL" sz="1200" b="1" dirty="0"/>
        </a:p>
      </dgm:t>
    </dgm:pt>
    <dgm:pt modelId="{E334EBFA-09DA-4CAD-97D0-473A92C4C70D}" type="parTrans" cxnId="{E5292642-C01B-44C1-AE71-5E5640CD4322}">
      <dgm:prSet/>
      <dgm:spPr/>
      <dgm:t>
        <a:bodyPr/>
        <a:lstStyle/>
        <a:p>
          <a:endParaRPr lang="pl-PL"/>
        </a:p>
      </dgm:t>
    </dgm:pt>
    <dgm:pt modelId="{C72AF23E-A0A1-40A8-BE43-CE1EF04451FA}" type="sibTrans" cxnId="{E5292642-C01B-44C1-AE71-5E5640CD4322}">
      <dgm:prSet/>
      <dgm:spPr/>
      <dgm:t>
        <a:bodyPr/>
        <a:lstStyle/>
        <a:p>
          <a:endParaRPr lang="pl-PL"/>
        </a:p>
      </dgm:t>
    </dgm:pt>
    <dgm:pt modelId="{2747B3E1-74ED-475C-A7CE-C0E8C08765CD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200" dirty="0" smtClean="0"/>
            <a:t>Kryterium ma na celu ocenę spełniania przez projekt zasady równości szans i niedyskryminacji, w tym dostępności dla osób z niepełnosprawnościami. Projekt musi być co najmniej neutralny</a:t>
          </a:r>
          <a:endParaRPr lang="pl-PL" sz="1200" b="1" dirty="0">
            <a:solidFill>
              <a:schemeClr val="tx1"/>
            </a:solidFill>
          </a:endParaRPr>
        </a:p>
      </dgm:t>
    </dgm:pt>
    <dgm:pt modelId="{0B9772C6-93D1-4713-9A25-F70F49FA5A5D}" type="parTrans" cxnId="{E4684F2E-791F-4D5C-B614-7562152D6622}">
      <dgm:prSet/>
      <dgm:spPr/>
      <dgm:t>
        <a:bodyPr/>
        <a:lstStyle/>
        <a:p>
          <a:endParaRPr lang="pl-PL"/>
        </a:p>
      </dgm:t>
    </dgm:pt>
    <dgm:pt modelId="{1F16B723-FFEC-4F70-8332-83088434041E}" type="sibTrans" cxnId="{E4684F2E-791F-4D5C-B614-7562152D6622}">
      <dgm:prSet/>
      <dgm:spPr/>
      <dgm:t>
        <a:bodyPr/>
        <a:lstStyle/>
        <a:p>
          <a:endParaRPr lang="pl-PL"/>
        </a:p>
      </dgm:t>
    </dgm:pt>
    <dgm:pt modelId="{3AA2B58D-F2A9-4EAE-9D29-2707B2099B25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400" b="1" dirty="0">
            <a:solidFill>
              <a:schemeClr val="tx1"/>
            </a:solidFill>
          </a:endParaRPr>
        </a:p>
      </dgm:t>
    </dgm:pt>
    <dgm:pt modelId="{F66CB04C-162D-4424-8951-850CCB560555}" type="parTrans" cxnId="{0E588177-7E10-4FF2-B750-D3114E8E4DB3}">
      <dgm:prSet/>
      <dgm:spPr/>
      <dgm:t>
        <a:bodyPr/>
        <a:lstStyle/>
        <a:p>
          <a:endParaRPr lang="pl-PL"/>
        </a:p>
      </dgm:t>
    </dgm:pt>
    <dgm:pt modelId="{536B9BFA-5CAC-4769-A1DE-BCB21B780555}" type="sibTrans" cxnId="{0E588177-7E10-4FF2-B750-D3114E8E4DB3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2179CB13-4D84-4076-B00C-43EBD6B73D51}" type="presOf" srcId="{DA6E603D-E34D-4EC6-B48D-740809166CA4}" destId="{6057DA86-162F-440C-8D5E-0A6D86B8CF0F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0E588177-7E10-4FF2-B750-D3114E8E4DB3}" srcId="{9C158368-C9E0-4942-8526-5CE49BCD721C}" destId="{3AA2B58D-F2A9-4EAE-9D29-2707B2099B25}" srcOrd="1" destOrd="0" parTransId="{F66CB04C-162D-4424-8951-850CCB560555}" sibTransId="{536B9BFA-5CAC-4769-A1DE-BCB21B780555}"/>
    <dgm:cxn modelId="{B60C3B29-B560-4F94-99BA-982A99D80063}" type="presOf" srcId="{1A53B528-4B73-4476-AAA3-DA53D8694E89}" destId="{A82570EB-9047-4C30-B34C-BC41F943A042}" srcOrd="0" destOrd="0" presId="urn:microsoft.com/office/officeart/2005/8/layout/vList5"/>
    <dgm:cxn modelId="{063834FD-C93C-463C-86E3-95841893B660}" type="presOf" srcId="{32EE9BBF-B02B-4DE9-A826-A3930A24887B}" destId="{5DB3C171-F262-490B-B8BB-BFFA46B0586B}" srcOrd="0" destOrd="0" presId="urn:microsoft.com/office/officeart/2005/8/layout/vList5"/>
    <dgm:cxn modelId="{56D8421A-490E-4853-99DD-D0BB0256C77E}" type="presOf" srcId="{9C158368-C9E0-4942-8526-5CE49BCD721C}" destId="{EC26B3CA-5F55-4ED6-AEA1-83422FEC2FA3}" srcOrd="0" destOrd="0" presId="urn:microsoft.com/office/officeart/2005/8/layout/vList5"/>
    <dgm:cxn modelId="{7B6B8954-E6F5-4450-AE95-7CA8E5D8E50B}" type="presOf" srcId="{3D61EB1E-E554-4406-9554-7EBDC7446144}" destId="{5DB3C171-F262-490B-B8BB-BFFA46B0586B}" srcOrd="0" destOrd="1" presId="urn:microsoft.com/office/officeart/2005/8/layout/vList5"/>
    <dgm:cxn modelId="{E4684F2E-791F-4D5C-B614-7562152D6622}" srcId="{9C158368-C9E0-4942-8526-5CE49BCD721C}" destId="{2747B3E1-74ED-475C-A7CE-C0E8C08765CD}" srcOrd="2" destOrd="0" parTransId="{0B9772C6-93D1-4713-9A25-F70F49FA5A5D}" sibTransId="{1F16B723-FFEC-4F70-8332-83088434041E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E2A4D8C5-ECBB-4CFF-932C-BDB8DACEDFF4}" type="presOf" srcId="{3AA2B58D-F2A9-4EAE-9D29-2707B2099B25}" destId="{6057DA86-162F-440C-8D5E-0A6D86B8CF0F}" srcOrd="0" destOrd="1" presId="urn:microsoft.com/office/officeart/2005/8/layout/vList5"/>
    <dgm:cxn modelId="{F5F8295F-0334-42C5-B227-E5A16CF6898A}" type="presOf" srcId="{621AB93B-5B7B-404A-AAC6-82585374894E}" destId="{30A5BAFA-D867-4432-A555-078896BF780D}" srcOrd="0" destOrd="0" presId="urn:microsoft.com/office/officeart/2005/8/layout/vList5"/>
    <dgm:cxn modelId="{409BCE2C-5FA6-4587-A7FD-315D10DD801E}" type="presOf" srcId="{2747B3E1-74ED-475C-A7CE-C0E8C08765CD}" destId="{6057DA86-162F-440C-8D5E-0A6D86B8CF0F}" srcOrd="0" destOrd="2" presId="urn:microsoft.com/office/officeart/2005/8/layout/vList5"/>
    <dgm:cxn modelId="{E5292642-C01B-44C1-AE71-5E5640CD4322}" srcId="{621AB93B-5B7B-404A-AAC6-82585374894E}" destId="{3D61EB1E-E554-4406-9554-7EBDC7446144}" srcOrd="1" destOrd="0" parTransId="{E334EBFA-09DA-4CAD-97D0-473A92C4C70D}" sibTransId="{C72AF23E-A0A1-40A8-BE43-CE1EF04451FA}"/>
    <dgm:cxn modelId="{05695889-843A-42C5-B292-07946EBF4403}" type="presParOf" srcId="{A82570EB-9047-4C30-B34C-BC41F943A042}" destId="{74CEAA77-1A9F-4EE7-8009-B36DC94847D6}" srcOrd="0" destOrd="0" presId="urn:microsoft.com/office/officeart/2005/8/layout/vList5"/>
    <dgm:cxn modelId="{D6470749-1EE2-425A-A730-2FF6AD481CDD}" type="presParOf" srcId="{74CEAA77-1A9F-4EE7-8009-B36DC94847D6}" destId="{30A5BAFA-D867-4432-A555-078896BF780D}" srcOrd="0" destOrd="0" presId="urn:microsoft.com/office/officeart/2005/8/layout/vList5"/>
    <dgm:cxn modelId="{DEDA04A4-931E-4490-A299-28B8992FB7BF}" type="presParOf" srcId="{74CEAA77-1A9F-4EE7-8009-B36DC94847D6}" destId="{5DB3C171-F262-490B-B8BB-BFFA46B0586B}" srcOrd="1" destOrd="0" presId="urn:microsoft.com/office/officeart/2005/8/layout/vList5"/>
    <dgm:cxn modelId="{12DE7B5F-24AF-4B79-B219-5BE9EB1C8AA5}" type="presParOf" srcId="{A82570EB-9047-4C30-B34C-BC41F943A042}" destId="{21203062-3061-4CFA-A1DC-A3C8D1B70C6A}" srcOrd="1" destOrd="0" presId="urn:microsoft.com/office/officeart/2005/8/layout/vList5"/>
    <dgm:cxn modelId="{C2774A73-F898-46C1-9221-9C83A14D9945}" type="presParOf" srcId="{A82570EB-9047-4C30-B34C-BC41F943A042}" destId="{AAC7EB03-0D34-4E53-AA54-FF39894E56F4}" srcOrd="2" destOrd="0" presId="urn:microsoft.com/office/officeart/2005/8/layout/vList5"/>
    <dgm:cxn modelId="{F8EAFFBB-6B7F-4B3F-8B0D-C837398CC9AB}" type="presParOf" srcId="{AAC7EB03-0D34-4E53-AA54-FF39894E56F4}" destId="{EC26B3CA-5F55-4ED6-AEA1-83422FEC2FA3}" srcOrd="0" destOrd="0" presId="urn:microsoft.com/office/officeart/2005/8/layout/vList5"/>
    <dgm:cxn modelId="{AF6E97A5-AD29-49FC-8FF9-96D304E1E1C3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1. Kryterium zgodności projektu z celami szczegółowymi RPO WD 2014-2020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400" dirty="0" smtClean="0"/>
            <a:t>Czy potrzeba realizacji projektu jest wystarczająco uzasadniona i odpowiada na zdiagnozowany problem? 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2. Kryterium celowości projektu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Czy projekt jest zgodny z właściwym celem szczegółowym RPO WD 2014-2020 oraz w jaki sposób projekt przyczyni się do osiągnięcia celu szczegółowego RPO WD 2014-2020?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CB7AB348-F480-4A16-9BF3-738E5538AD33}">
      <dgm:prSet custT="1"/>
      <dgm:spPr/>
      <dgm:t>
        <a:bodyPr/>
        <a:lstStyle/>
        <a:p>
          <a:pPr algn="just"/>
          <a:r>
            <a:rPr lang="pl-PL" sz="1400" dirty="0" smtClean="0"/>
            <a:t>Dodatkowo w przypadku projektów o wartości co najmniej 2 mln: Czy przedstawiono wystarczający opis ryzyka nieosiągnięcia założeń projektu oraz zaplanowanych w ramach projektu działań zaradczych?</a:t>
          </a:r>
          <a:endParaRPr lang="pl-PL" sz="1400" dirty="0"/>
        </a:p>
      </dgm:t>
    </dgm:pt>
    <dgm:pt modelId="{F4106E24-725A-4441-9A22-7A0CF1508493}" type="parTrans" cxnId="{6EC5F261-C923-4CA6-831A-27210FC8C72F}">
      <dgm:prSet/>
      <dgm:spPr/>
      <dgm:t>
        <a:bodyPr/>
        <a:lstStyle/>
        <a:p>
          <a:endParaRPr lang="pl-PL"/>
        </a:p>
      </dgm:t>
    </dgm:pt>
    <dgm:pt modelId="{FD680079-5101-41AF-BBE7-44FBE88A673B}" type="sibTrans" cxnId="{6EC5F261-C923-4CA6-831A-27210FC8C72F}">
      <dgm:prSet/>
      <dgm:spPr/>
      <dgm:t>
        <a:bodyPr/>
        <a:lstStyle/>
        <a:p>
          <a:endParaRPr lang="pl-PL"/>
        </a:p>
      </dgm:t>
    </dgm:pt>
    <dgm:pt modelId="{A7DD9EF5-BA11-4008-8E42-77301A66C5F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endParaRPr lang="pl-PL" sz="1400" b="1" dirty="0">
            <a:solidFill>
              <a:schemeClr val="tx1"/>
            </a:solidFill>
          </a:endParaRPr>
        </a:p>
      </dgm:t>
    </dgm:pt>
    <dgm:pt modelId="{46431687-FE97-4E96-AA6F-770E700667A3}" type="parTrans" cxnId="{BF98989B-0CFF-4D4A-BB59-0682FACEAA97}">
      <dgm:prSet/>
      <dgm:spPr/>
      <dgm:t>
        <a:bodyPr/>
        <a:lstStyle/>
        <a:p>
          <a:endParaRPr lang="pl-PL"/>
        </a:p>
      </dgm:t>
    </dgm:pt>
    <dgm:pt modelId="{0FE12541-E716-432C-BAED-7FC589D0BDF8}" type="sibTrans" cxnId="{BF98989B-0CFF-4D4A-BB59-0682FACEAA97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9D66F9C-F8E1-4042-809D-8CE7C1BEA2E1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BF98989B-0CFF-4D4A-BB59-0682FACEAA97}" srcId="{9C158368-C9E0-4942-8526-5CE49BCD721C}" destId="{A7DD9EF5-BA11-4008-8E42-77301A66C5FA}" srcOrd="1" destOrd="0" parTransId="{46431687-FE97-4E96-AA6F-770E700667A3}" sibTransId="{0FE12541-E716-432C-BAED-7FC589D0BDF8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B0DE6BE6-2673-4E6A-8CC4-7DBE5593F18E}" type="presOf" srcId="{A7DD9EF5-BA11-4008-8E42-77301A66C5FA}" destId="{6057DA86-162F-440C-8D5E-0A6D86B8CF0F}" srcOrd="0" destOrd="1" presId="urn:microsoft.com/office/officeart/2005/8/layout/vList5"/>
    <dgm:cxn modelId="{DA5FF008-C832-4C63-B3FE-91C9A5EE1D69}" type="presOf" srcId="{CB7AB348-F480-4A16-9BF3-738E5538AD33}" destId="{6057DA86-162F-440C-8D5E-0A6D86B8CF0F}" srcOrd="0" destOrd="2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F1B3D2BF-42A3-4AAC-A433-62A352A0C4DA}" type="presOf" srcId="{1A53B528-4B73-4476-AAA3-DA53D8694E89}" destId="{A82570EB-9047-4C30-B34C-BC41F943A042}" srcOrd="0" destOrd="0" presId="urn:microsoft.com/office/officeart/2005/8/layout/vList5"/>
    <dgm:cxn modelId="{1723E1B0-8576-45C5-BFE7-A4F3E922E5EA}" type="presOf" srcId="{32EE9BBF-B02B-4DE9-A826-A3930A24887B}" destId="{5DB3C171-F262-490B-B8BB-BFFA46B0586B}" srcOrd="0" destOrd="0" presId="urn:microsoft.com/office/officeart/2005/8/layout/vList5"/>
    <dgm:cxn modelId="{B5B8E7D4-87A1-4B54-A00A-1768D2572F7D}" type="presOf" srcId="{DA6E603D-E34D-4EC6-B48D-740809166CA4}" destId="{6057DA86-162F-440C-8D5E-0A6D86B8CF0F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6EC5F261-C923-4CA6-831A-27210FC8C72F}" srcId="{9C158368-C9E0-4942-8526-5CE49BCD721C}" destId="{CB7AB348-F480-4A16-9BF3-738E5538AD33}" srcOrd="2" destOrd="0" parTransId="{F4106E24-725A-4441-9A22-7A0CF1508493}" sibTransId="{FD680079-5101-41AF-BBE7-44FBE88A673B}"/>
    <dgm:cxn modelId="{A960AE6B-DA48-49F8-B96B-A7C555F5AE42}" type="presOf" srcId="{621AB93B-5B7B-404A-AAC6-82585374894E}" destId="{30A5BAFA-D867-4432-A555-078896BF780D}" srcOrd="0" destOrd="0" presId="urn:microsoft.com/office/officeart/2005/8/layout/vList5"/>
    <dgm:cxn modelId="{4BF65E52-D714-4860-8A0F-6C966728A61F}" type="presParOf" srcId="{A82570EB-9047-4C30-B34C-BC41F943A042}" destId="{74CEAA77-1A9F-4EE7-8009-B36DC94847D6}" srcOrd="0" destOrd="0" presId="urn:microsoft.com/office/officeart/2005/8/layout/vList5"/>
    <dgm:cxn modelId="{C843F4EB-0631-4489-BB76-E9C549DAEB53}" type="presParOf" srcId="{74CEAA77-1A9F-4EE7-8009-B36DC94847D6}" destId="{30A5BAFA-D867-4432-A555-078896BF780D}" srcOrd="0" destOrd="0" presId="urn:microsoft.com/office/officeart/2005/8/layout/vList5"/>
    <dgm:cxn modelId="{08E1AA84-7F47-497E-BE93-8295C1F743B9}" type="presParOf" srcId="{74CEAA77-1A9F-4EE7-8009-B36DC94847D6}" destId="{5DB3C171-F262-490B-B8BB-BFFA46B0586B}" srcOrd="1" destOrd="0" presId="urn:microsoft.com/office/officeart/2005/8/layout/vList5"/>
    <dgm:cxn modelId="{3F1D4F91-2B39-42F5-AF2D-97E57DF411E8}" type="presParOf" srcId="{A82570EB-9047-4C30-B34C-BC41F943A042}" destId="{21203062-3061-4CFA-A1DC-A3C8D1B70C6A}" srcOrd="1" destOrd="0" presId="urn:microsoft.com/office/officeart/2005/8/layout/vList5"/>
    <dgm:cxn modelId="{13CAD3C0-17F9-4528-90EB-EF19A212ED43}" type="presParOf" srcId="{A82570EB-9047-4C30-B34C-BC41F943A042}" destId="{AAC7EB03-0D34-4E53-AA54-FF39894E56F4}" srcOrd="2" destOrd="0" presId="urn:microsoft.com/office/officeart/2005/8/layout/vList5"/>
    <dgm:cxn modelId="{2A5E72C1-2A61-407B-A2FC-E28681FB22BF}" type="presParOf" srcId="{AAC7EB03-0D34-4E53-AA54-FF39894E56F4}" destId="{EC26B3CA-5F55-4ED6-AEA1-83422FEC2FA3}" srcOrd="0" destOrd="0" presId="urn:microsoft.com/office/officeart/2005/8/layout/vList5"/>
    <dgm:cxn modelId="{11D14B12-8CBF-441E-BE61-FD0D2C576C79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3. Kryterium osiągnięcia skwantyfikowanych rezultatów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Czy dobór grypy docelowej  jest adekwatny do założeń projektu oraz RPO WD 2014-2020?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4. Kryterium doboru grupy docelowej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Czy zaplanowane w ramach projektu wartości wskaźników są adekwatne w stosunku do potrzeb i celów projektu, a założone do osiągnięcia wartości są realne? 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DA96FFF0-EE0A-4017-B426-F078665DAB4F}" type="presOf" srcId="{9C158368-C9E0-4942-8526-5CE49BCD721C}" destId="{EC26B3CA-5F55-4ED6-AEA1-83422FEC2FA3}" srcOrd="0" destOrd="0" presId="urn:microsoft.com/office/officeart/2005/8/layout/vList5"/>
    <dgm:cxn modelId="{97DF6C6C-4B21-4133-830B-A30E38862CC9}" type="presOf" srcId="{621AB93B-5B7B-404A-AAC6-82585374894E}" destId="{30A5BAFA-D867-4432-A555-078896BF780D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CB17FDF7-057B-41A0-8CEF-85FBDE2082F2}" type="presOf" srcId="{1A53B528-4B73-4476-AAA3-DA53D8694E89}" destId="{A82570EB-9047-4C30-B34C-BC41F943A042}" srcOrd="0" destOrd="0" presId="urn:microsoft.com/office/officeart/2005/8/layout/vList5"/>
    <dgm:cxn modelId="{E884D35B-53CF-4505-BA33-E99818E5DD3D}" type="presOf" srcId="{32EE9BBF-B02B-4DE9-A826-A3930A24887B}" destId="{5DB3C171-F262-490B-B8BB-BFFA46B0586B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C79C95DE-F0FB-4075-8B3D-F249378FCFDD}" type="presOf" srcId="{DA6E603D-E34D-4EC6-B48D-740809166CA4}" destId="{6057DA86-162F-440C-8D5E-0A6D86B8CF0F}" srcOrd="0" destOrd="0" presId="urn:microsoft.com/office/officeart/2005/8/layout/vList5"/>
    <dgm:cxn modelId="{8CD4CFFB-933D-4140-8B83-8A69674FD41F}" type="presParOf" srcId="{A82570EB-9047-4C30-B34C-BC41F943A042}" destId="{74CEAA77-1A9F-4EE7-8009-B36DC94847D6}" srcOrd="0" destOrd="0" presId="urn:microsoft.com/office/officeart/2005/8/layout/vList5"/>
    <dgm:cxn modelId="{B5FA6E1B-4EB9-445D-AB0F-A90F65ACEB8E}" type="presParOf" srcId="{74CEAA77-1A9F-4EE7-8009-B36DC94847D6}" destId="{30A5BAFA-D867-4432-A555-078896BF780D}" srcOrd="0" destOrd="0" presId="urn:microsoft.com/office/officeart/2005/8/layout/vList5"/>
    <dgm:cxn modelId="{48FB93FC-F34B-4A19-BF10-3AD2A3F52125}" type="presParOf" srcId="{74CEAA77-1A9F-4EE7-8009-B36DC94847D6}" destId="{5DB3C171-F262-490B-B8BB-BFFA46B0586B}" srcOrd="1" destOrd="0" presId="urn:microsoft.com/office/officeart/2005/8/layout/vList5"/>
    <dgm:cxn modelId="{8409E528-B1B4-41A5-A1C1-4930159AB4D5}" type="presParOf" srcId="{A82570EB-9047-4C30-B34C-BC41F943A042}" destId="{21203062-3061-4CFA-A1DC-A3C8D1B70C6A}" srcOrd="1" destOrd="0" presId="urn:microsoft.com/office/officeart/2005/8/layout/vList5"/>
    <dgm:cxn modelId="{D3BCEA89-E350-46A6-A0FB-91AAD03155D4}" type="presParOf" srcId="{A82570EB-9047-4C30-B34C-BC41F943A042}" destId="{AAC7EB03-0D34-4E53-AA54-FF39894E56F4}" srcOrd="2" destOrd="0" presId="urn:microsoft.com/office/officeart/2005/8/layout/vList5"/>
    <dgm:cxn modelId="{089B26F3-BD71-46F3-8223-ADC1100541C9}" type="presParOf" srcId="{AAC7EB03-0D34-4E53-AA54-FF39894E56F4}" destId="{EC26B3CA-5F55-4ED6-AEA1-83422FEC2FA3}" srcOrd="0" destOrd="0" presId="urn:microsoft.com/office/officeart/2005/8/layout/vList5"/>
    <dgm:cxn modelId="{EEA90BB2-C12E-49C9-B204-94B5504D8944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5. Kryterium trafności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przedstawiony harmonogram realizacji projektu jest racjonalny w stosunku do przedstawionego zakresu zadań w projekcie?</a:t>
          </a:r>
          <a:endParaRPr lang="pl-PL" sz="1400" b="0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6. Kryterium racjonalności harmonogramu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Czy we wniosku o dofinansowanie projektu przedstawiono wystarczający opis ?: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4F2C819A-B9E6-4412-9D38-5B77E021B17E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-zadań realizowanych w ramach projektu;</a:t>
          </a:r>
          <a:endParaRPr lang="pl-PL" sz="1200" b="0" dirty="0"/>
        </a:p>
      </dgm:t>
    </dgm:pt>
    <dgm:pt modelId="{5A8C3F53-E48D-43B5-915E-B740FB7DCB89}" type="parTrans" cxnId="{22A848A3-DD0A-4BC6-8B40-0CC8A94C0B49}">
      <dgm:prSet/>
      <dgm:spPr/>
      <dgm:t>
        <a:bodyPr/>
        <a:lstStyle/>
        <a:p>
          <a:endParaRPr lang="pl-PL"/>
        </a:p>
      </dgm:t>
    </dgm:pt>
    <dgm:pt modelId="{729DD5B9-ADE2-4860-BC85-A2C64237EA99}" type="sibTrans" cxnId="{22A848A3-DD0A-4BC6-8B40-0CC8A94C0B49}">
      <dgm:prSet/>
      <dgm:spPr/>
      <dgm:t>
        <a:bodyPr/>
        <a:lstStyle/>
        <a:p>
          <a:endParaRPr lang="pl-PL"/>
        </a:p>
      </dgm:t>
    </dgm:pt>
    <dgm:pt modelId="{0DFB5610-F921-447C-B044-1CC163A3430D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-uzasadnienia potrzeby realizacji projektu;</a:t>
          </a:r>
          <a:endParaRPr lang="pl-PL" sz="1200" b="0" dirty="0"/>
        </a:p>
      </dgm:t>
    </dgm:pt>
    <dgm:pt modelId="{20C8135E-6FE2-44BF-98B3-DF755ACC129C}" type="parTrans" cxnId="{226D0E70-2517-4CB7-85D6-2D07C21DA60C}">
      <dgm:prSet/>
      <dgm:spPr/>
      <dgm:t>
        <a:bodyPr/>
        <a:lstStyle/>
        <a:p>
          <a:endParaRPr lang="pl-PL"/>
        </a:p>
      </dgm:t>
    </dgm:pt>
    <dgm:pt modelId="{AA4B57E6-DE63-4153-A3E5-5309B8747555}" type="sibTrans" cxnId="{226D0E70-2517-4CB7-85D6-2D07C21DA60C}">
      <dgm:prSet/>
      <dgm:spPr/>
      <dgm:t>
        <a:bodyPr/>
        <a:lstStyle/>
        <a:p>
          <a:endParaRPr lang="pl-PL"/>
        </a:p>
      </dgm:t>
    </dgm:pt>
    <dgm:pt modelId="{40EBEC9A-3A70-44B3-B010-0D6C97EA43E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-wartości wskaźników, które zostaną osiągnięte w ramach zadań;</a:t>
          </a:r>
          <a:endParaRPr lang="pl-PL" sz="1200" b="0" dirty="0"/>
        </a:p>
      </dgm:t>
    </dgm:pt>
    <dgm:pt modelId="{CA462A0D-3117-4A34-875A-3532FC78406A}" type="parTrans" cxnId="{98B4063F-99FB-48E3-BCE7-3E5F68E25BCF}">
      <dgm:prSet/>
      <dgm:spPr/>
      <dgm:t>
        <a:bodyPr/>
        <a:lstStyle/>
        <a:p>
          <a:endParaRPr lang="pl-PL"/>
        </a:p>
      </dgm:t>
    </dgm:pt>
    <dgm:pt modelId="{7C5B802F-6F0A-40A4-88B6-75217AB2E6C4}" type="sibTrans" cxnId="{98B4063F-99FB-48E3-BCE7-3E5F68E25BCF}">
      <dgm:prSet/>
      <dgm:spPr/>
      <dgm:t>
        <a:bodyPr/>
        <a:lstStyle/>
        <a:p>
          <a:endParaRPr lang="pl-PL"/>
        </a:p>
      </dgm:t>
    </dgm:pt>
    <dgm:pt modelId="{3DA609D6-EFAB-408B-AECB-28BE2059194E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 roli partnerów;</a:t>
          </a:r>
          <a:endParaRPr lang="pl-PL" sz="1200" b="0" dirty="0"/>
        </a:p>
      </dgm:t>
    </dgm:pt>
    <dgm:pt modelId="{D438F5D2-0CE6-499B-B1C4-5AE54D2F4557}" type="parTrans" cxnId="{85DAE924-BB17-4444-9727-EF4CD17E996A}">
      <dgm:prSet/>
      <dgm:spPr/>
      <dgm:t>
        <a:bodyPr/>
        <a:lstStyle/>
        <a:p>
          <a:endParaRPr lang="pl-PL"/>
        </a:p>
      </dgm:t>
    </dgm:pt>
    <dgm:pt modelId="{3C522FA8-32CA-40A0-89BE-641FF51DCD90}" type="sibTrans" cxnId="{85DAE924-BB17-4444-9727-EF4CD17E996A}">
      <dgm:prSet/>
      <dgm:spPr/>
      <dgm:t>
        <a:bodyPr/>
        <a:lstStyle/>
        <a:p>
          <a:endParaRPr lang="pl-PL"/>
        </a:p>
      </dgm:t>
    </dgm:pt>
    <dgm:pt modelId="{6EB961C7-06E9-46C8-92C5-29FB1490CC9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 trwałości i wpływu;</a:t>
          </a:r>
          <a:endParaRPr lang="pl-PL" sz="1200" b="0" dirty="0"/>
        </a:p>
      </dgm:t>
    </dgm:pt>
    <dgm:pt modelId="{4429D7D0-5FB0-4420-8C2B-1B5CBAF57CCE}" type="parTrans" cxnId="{C181838A-DF40-4B90-A3C7-44D2FF5B4565}">
      <dgm:prSet/>
      <dgm:spPr/>
      <dgm:t>
        <a:bodyPr/>
        <a:lstStyle/>
        <a:p>
          <a:endParaRPr lang="pl-PL"/>
        </a:p>
      </dgm:t>
    </dgm:pt>
    <dgm:pt modelId="{A44C75EC-E427-4236-8A0E-50AB258ADAEF}" type="sibTrans" cxnId="{C181838A-DF40-4B90-A3C7-44D2FF5B4565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271" custLinFactNeighborY="-11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C5529B69-7AAA-4DB6-A4D8-46A384E7113D}" type="presOf" srcId="{40EBEC9A-3A70-44B3-B010-0D6C97EA43E2}" destId="{5DB3C171-F262-490B-B8BB-BFFA46B0586B}" srcOrd="0" destOrd="3" presId="urn:microsoft.com/office/officeart/2005/8/layout/vList5"/>
    <dgm:cxn modelId="{84824B88-BD38-4E63-A9AF-4F7506A4E485}" type="presOf" srcId="{3DA609D6-EFAB-408B-AECB-28BE2059194E}" destId="{5DB3C171-F262-490B-B8BB-BFFA46B0586B}" srcOrd="0" destOrd="4" presId="urn:microsoft.com/office/officeart/2005/8/layout/vList5"/>
    <dgm:cxn modelId="{C181838A-DF40-4B90-A3C7-44D2FF5B4565}" srcId="{621AB93B-5B7B-404A-AAC6-82585374894E}" destId="{6EB961C7-06E9-46C8-92C5-29FB1490CC97}" srcOrd="5" destOrd="0" parTransId="{4429D7D0-5FB0-4420-8C2B-1B5CBAF57CCE}" sibTransId="{A44C75EC-E427-4236-8A0E-50AB258ADAEF}"/>
    <dgm:cxn modelId="{3801A204-5CFF-40DB-9BC5-5F5402456B7E}" type="presOf" srcId="{6EB961C7-06E9-46C8-92C5-29FB1490CC97}" destId="{5DB3C171-F262-490B-B8BB-BFFA46B0586B}" srcOrd="0" destOrd="5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A5950FD1-D892-4452-8902-BB066C76BC6A}" type="presOf" srcId="{621AB93B-5B7B-404A-AAC6-82585374894E}" destId="{30A5BAFA-D867-4432-A555-078896BF780D}" srcOrd="0" destOrd="0" presId="urn:microsoft.com/office/officeart/2005/8/layout/vList5"/>
    <dgm:cxn modelId="{16FBA29E-B450-432E-B8CA-55C837AF2A1B}" type="presOf" srcId="{0DFB5610-F921-447C-B044-1CC163A3430D}" destId="{5DB3C171-F262-490B-B8BB-BFFA46B0586B}" srcOrd="0" destOrd="2" presId="urn:microsoft.com/office/officeart/2005/8/layout/vList5"/>
    <dgm:cxn modelId="{789F22C8-C7E5-4E59-A03B-40C6128C46CC}" type="presOf" srcId="{4F2C819A-B9E6-4412-9D38-5B77E021B17E}" destId="{5DB3C171-F262-490B-B8BB-BFFA46B0586B}" srcOrd="0" destOrd="1" presId="urn:microsoft.com/office/officeart/2005/8/layout/vList5"/>
    <dgm:cxn modelId="{85DAE924-BB17-4444-9727-EF4CD17E996A}" srcId="{621AB93B-5B7B-404A-AAC6-82585374894E}" destId="{3DA609D6-EFAB-408B-AECB-28BE2059194E}" srcOrd="4" destOrd="0" parTransId="{D438F5D2-0CE6-499B-B1C4-5AE54D2F4557}" sibTransId="{3C522FA8-32CA-40A0-89BE-641FF51DCD90}"/>
    <dgm:cxn modelId="{51955D06-74AB-456A-B543-FB6284ABCE48}" type="presOf" srcId="{9C158368-C9E0-4942-8526-5CE49BCD721C}" destId="{EC26B3CA-5F55-4ED6-AEA1-83422FEC2FA3}" srcOrd="0" destOrd="0" presId="urn:microsoft.com/office/officeart/2005/8/layout/vList5"/>
    <dgm:cxn modelId="{CEBF8E4D-EBDB-4512-A283-0683E4E80122}" type="presOf" srcId="{1A53B528-4B73-4476-AAA3-DA53D8694E89}" destId="{A82570EB-9047-4C30-B34C-BC41F943A042}" srcOrd="0" destOrd="0" presId="urn:microsoft.com/office/officeart/2005/8/layout/vList5"/>
    <dgm:cxn modelId="{98B4063F-99FB-48E3-BCE7-3E5F68E25BCF}" srcId="{621AB93B-5B7B-404A-AAC6-82585374894E}" destId="{40EBEC9A-3A70-44B3-B010-0D6C97EA43E2}" srcOrd="3" destOrd="0" parTransId="{CA462A0D-3117-4A34-875A-3532FC78406A}" sibTransId="{7C5B802F-6F0A-40A4-88B6-75217AB2E6C4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6E337E36-F18D-4697-B80A-A9F4DF0E1ACC}" type="presOf" srcId="{32EE9BBF-B02B-4DE9-A826-A3930A24887B}" destId="{5DB3C171-F262-490B-B8BB-BFFA46B0586B}" srcOrd="0" destOrd="0" presId="urn:microsoft.com/office/officeart/2005/8/layout/vList5"/>
    <dgm:cxn modelId="{22A848A3-DD0A-4BC6-8B40-0CC8A94C0B49}" srcId="{621AB93B-5B7B-404A-AAC6-82585374894E}" destId="{4F2C819A-B9E6-4412-9D38-5B77E021B17E}" srcOrd="1" destOrd="0" parTransId="{5A8C3F53-E48D-43B5-915E-B740FB7DCB89}" sibTransId="{729DD5B9-ADE2-4860-BC85-A2C64237EA99}"/>
    <dgm:cxn modelId="{226D0E70-2517-4CB7-85D6-2D07C21DA60C}" srcId="{621AB93B-5B7B-404A-AAC6-82585374894E}" destId="{0DFB5610-F921-447C-B044-1CC163A3430D}" srcOrd="2" destOrd="0" parTransId="{20C8135E-6FE2-44BF-98B3-DF755ACC129C}" sibTransId="{AA4B57E6-DE63-4153-A3E5-5309B8747555}"/>
    <dgm:cxn modelId="{28B12EAB-47C4-48AC-A161-A79A998A002F}" type="presOf" srcId="{DA6E603D-E34D-4EC6-B48D-740809166CA4}" destId="{6057DA86-162F-440C-8D5E-0A6D86B8CF0F}" srcOrd="0" destOrd="0" presId="urn:microsoft.com/office/officeart/2005/8/layout/vList5"/>
    <dgm:cxn modelId="{275E867F-EE27-4BDD-B091-9BA6D8E21931}" type="presParOf" srcId="{A82570EB-9047-4C30-B34C-BC41F943A042}" destId="{74CEAA77-1A9F-4EE7-8009-B36DC94847D6}" srcOrd="0" destOrd="0" presId="urn:microsoft.com/office/officeart/2005/8/layout/vList5"/>
    <dgm:cxn modelId="{DDDABDE2-8E1C-4442-B609-636F319A3F59}" type="presParOf" srcId="{74CEAA77-1A9F-4EE7-8009-B36DC94847D6}" destId="{30A5BAFA-D867-4432-A555-078896BF780D}" srcOrd="0" destOrd="0" presId="urn:microsoft.com/office/officeart/2005/8/layout/vList5"/>
    <dgm:cxn modelId="{74AEE543-880F-44ED-9ACD-5DBB0D1395EB}" type="presParOf" srcId="{74CEAA77-1A9F-4EE7-8009-B36DC94847D6}" destId="{5DB3C171-F262-490B-B8BB-BFFA46B0586B}" srcOrd="1" destOrd="0" presId="urn:microsoft.com/office/officeart/2005/8/layout/vList5"/>
    <dgm:cxn modelId="{3559BFF4-9812-4304-B2A8-EEB6889393AE}" type="presParOf" srcId="{A82570EB-9047-4C30-B34C-BC41F943A042}" destId="{21203062-3061-4CFA-A1DC-A3C8D1B70C6A}" srcOrd="1" destOrd="0" presId="urn:microsoft.com/office/officeart/2005/8/layout/vList5"/>
    <dgm:cxn modelId="{109C7EAE-5F40-499E-BB4C-0227C0B7EF1F}" type="presParOf" srcId="{A82570EB-9047-4C30-B34C-BC41F943A042}" destId="{AAC7EB03-0D34-4E53-AA54-FF39894E56F4}" srcOrd="2" destOrd="0" presId="urn:microsoft.com/office/officeart/2005/8/layout/vList5"/>
    <dgm:cxn modelId="{516163C6-55CC-409C-A8D9-327040EAE2DA}" type="presParOf" srcId="{AAC7EB03-0D34-4E53-AA54-FF39894E56F4}" destId="{EC26B3CA-5F55-4ED6-AEA1-83422FEC2FA3}" srcOrd="0" destOrd="0" presId="urn:microsoft.com/office/officeart/2005/8/layout/vList5"/>
    <dgm:cxn modelId="{0D322016-DF76-4466-B64E-66D61A409384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7. Kryterium adekwatności sposobu zarządzania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podmioty zaangażowane w realizację projektu posiadają odpowiedzi potencjał (kadrowy, techniczny, finansowy) do realizacji projektu?</a:t>
          </a:r>
          <a:endParaRPr lang="pl-PL" sz="1400" b="0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8. Kryterium potencjału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 smtClean="0"/>
            <a:t>Czy przedstawiony sposób zarządzania projektem jest adekwatny do zakresu projektu?</a:t>
          </a:r>
          <a:endParaRPr lang="pl-PL" sz="1400" b="0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271" custLinFactNeighborY="-11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0A02414C-15A4-43A3-BB9E-ECEB54FD7AF2}" type="presOf" srcId="{1A53B528-4B73-4476-AAA3-DA53D8694E89}" destId="{A82570EB-9047-4C30-B34C-BC41F943A042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6E50D74-03B3-46BD-9C95-B4B689C8AD73}" type="presOf" srcId="{9C158368-C9E0-4942-8526-5CE49BCD721C}" destId="{EC26B3CA-5F55-4ED6-AEA1-83422FEC2FA3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0CCAA57E-1F6C-48EF-AD0F-1F9AF7C1C933}" type="presOf" srcId="{32EE9BBF-B02B-4DE9-A826-A3930A24887B}" destId="{5DB3C171-F262-490B-B8BB-BFFA46B0586B}" srcOrd="0" destOrd="0" presId="urn:microsoft.com/office/officeart/2005/8/layout/vList5"/>
    <dgm:cxn modelId="{AD4B445F-7696-4031-8DD3-6CD6511F0EBC}" type="presOf" srcId="{DA6E603D-E34D-4EC6-B48D-740809166CA4}" destId="{6057DA86-162F-440C-8D5E-0A6D86B8CF0F}" srcOrd="0" destOrd="0" presId="urn:microsoft.com/office/officeart/2005/8/layout/vList5"/>
    <dgm:cxn modelId="{2CD8DAB0-ACF0-497F-9F10-872BEC61EE1B}" type="presOf" srcId="{621AB93B-5B7B-404A-AAC6-82585374894E}" destId="{30A5BAFA-D867-4432-A555-078896BF780D}" srcOrd="0" destOrd="0" presId="urn:microsoft.com/office/officeart/2005/8/layout/vList5"/>
    <dgm:cxn modelId="{12075E17-1924-400E-B0B8-252E7F9194E0}" type="presParOf" srcId="{A82570EB-9047-4C30-B34C-BC41F943A042}" destId="{74CEAA77-1A9F-4EE7-8009-B36DC94847D6}" srcOrd="0" destOrd="0" presId="urn:microsoft.com/office/officeart/2005/8/layout/vList5"/>
    <dgm:cxn modelId="{2EB959B3-1A1C-4472-94AD-FC58ADA13937}" type="presParOf" srcId="{74CEAA77-1A9F-4EE7-8009-B36DC94847D6}" destId="{30A5BAFA-D867-4432-A555-078896BF780D}" srcOrd="0" destOrd="0" presId="urn:microsoft.com/office/officeart/2005/8/layout/vList5"/>
    <dgm:cxn modelId="{3E6FB251-CCD1-4E21-A34B-7FD684AC69E8}" type="presParOf" srcId="{74CEAA77-1A9F-4EE7-8009-B36DC94847D6}" destId="{5DB3C171-F262-490B-B8BB-BFFA46B0586B}" srcOrd="1" destOrd="0" presId="urn:microsoft.com/office/officeart/2005/8/layout/vList5"/>
    <dgm:cxn modelId="{12E92260-AB57-4B38-8096-4A6B51BF4DE7}" type="presParOf" srcId="{A82570EB-9047-4C30-B34C-BC41F943A042}" destId="{21203062-3061-4CFA-A1DC-A3C8D1B70C6A}" srcOrd="1" destOrd="0" presId="urn:microsoft.com/office/officeart/2005/8/layout/vList5"/>
    <dgm:cxn modelId="{0E4B8AA8-78D1-4E37-991A-5ABEFBB0A809}" type="presParOf" srcId="{A82570EB-9047-4C30-B34C-BC41F943A042}" destId="{AAC7EB03-0D34-4E53-AA54-FF39894E56F4}" srcOrd="2" destOrd="0" presId="urn:microsoft.com/office/officeart/2005/8/layout/vList5"/>
    <dgm:cxn modelId="{63C03420-F594-479C-81EA-D83B41448157}" type="presParOf" srcId="{AAC7EB03-0D34-4E53-AA54-FF39894E56F4}" destId="{EC26B3CA-5F55-4ED6-AEA1-83422FEC2FA3}" srcOrd="0" destOrd="0" presId="urn:microsoft.com/office/officeart/2005/8/layout/vList5"/>
    <dgm:cxn modelId="{9EB37F26-7A21-4F30-8519-E31F3E5811D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wydatki są niezbędne do realizacji projektu i osiągnięcia jego celów?</a:t>
          </a:r>
          <a:endParaRPr lang="pl-PL" sz="1400" b="0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10. Kryterium budżetu projektu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4E86C7A-42BE-4509-8C0E-46D7D59078C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budżet projektu został sporządzony w sposób prawidłowy?</a:t>
          </a:r>
          <a:endParaRPr lang="pl-PL" sz="1400" b="0" dirty="0">
            <a:solidFill>
              <a:schemeClr val="tx1"/>
            </a:solidFill>
          </a:endParaRPr>
        </a:p>
      </dgm:t>
    </dgm:pt>
    <dgm:pt modelId="{C594E0C1-5C67-42DD-B4F1-32352476D5CD}" type="parTrans" cxnId="{19B75373-99A3-4124-8A39-3D8FDF55D8C0}">
      <dgm:prSet/>
      <dgm:spPr/>
      <dgm:t>
        <a:bodyPr/>
        <a:lstStyle/>
        <a:p>
          <a:endParaRPr lang="pl-PL"/>
        </a:p>
      </dgm:t>
    </dgm:pt>
    <dgm:pt modelId="{B6873DE7-DB23-4DD1-9757-C5BC933A46F2}" type="sibTrans" cxnId="{19B75373-99A3-4124-8A39-3D8FDF55D8C0}">
      <dgm:prSet/>
      <dgm:spPr/>
      <dgm:t>
        <a:bodyPr/>
        <a:lstStyle/>
        <a:p>
          <a:endParaRPr lang="pl-PL"/>
        </a:p>
      </dgm:t>
    </dgm:pt>
    <dgm:pt modelId="{69E05F3C-0C2A-4CCC-8045-DADABFA0795F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wszystkie wydatki są kwalifikowalne?</a:t>
          </a:r>
          <a:endParaRPr lang="pl-PL" sz="1400" b="0" dirty="0">
            <a:solidFill>
              <a:schemeClr val="tx1"/>
            </a:solidFill>
          </a:endParaRPr>
        </a:p>
      </dgm:t>
    </dgm:pt>
    <dgm:pt modelId="{6CCCE066-9353-4DEB-8052-DD33BD1F3CB4}" type="parTrans" cxnId="{FC12F8D3-C3AD-4CC3-9DA7-3372027A3AC4}">
      <dgm:prSet/>
      <dgm:spPr/>
      <dgm:t>
        <a:bodyPr/>
        <a:lstStyle/>
        <a:p>
          <a:endParaRPr lang="pl-PL"/>
        </a:p>
      </dgm:t>
    </dgm:pt>
    <dgm:pt modelId="{FB4FB8C3-A4F9-4D7D-B234-29ACC49C86CC}" type="sibTrans" cxnId="{FC12F8D3-C3AD-4CC3-9DA7-3372027A3AC4}">
      <dgm:prSet/>
      <dgm:spPr/>
      <dgm:t>
        <a:bodyPr/>
        <a:lstStyle/>
        <a:p>
          <a:endParaRPr lang="pl-PL"/>
        </a:p>
      </dgm:t>
    </dgm:pt>
    <dgm:pt modelId="{1EDB45C1-A515-4372-91DB-C526CF2C0025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 w obszarze w którym udzielane jest wsparcie;</a:t>
          </a:r>
          <a:endParaRPr lang="pl-PL" sz="1200" b="0" dirty="0"/>
        </a:p>
      </dgm:t>
    </dgm:pt>
    <dgm:pt modelId="{1813F379-34CF-4AF8-9699-97821BAC5791}" type="sibTrans" cxnId="{EF151A82-9894-4745-A79A-31CE68DB92D0}">
      <dgm:prSet/>
      <dgm:spPr/>
      <dgm:t>
        <a:bodyPr/>
        <a:lstStyle/>
        <a:p>
          <a:endParaRPr lang="pl-PL"/>
        </a:p>
      </dgm:t>
    </dgm:pt>
    <dgm:pt modelId="{EAE326C5-213B-4155-990F-FE2CE962EF10}" type="parTrans" cxnId="{EF151A82-9894-4745-A79A-31CE68DB92D0}">
      <dgm:prSet/>
      <dgm:spPr/>
      <dgm:t>
        <a:bodyPr/>
        <a:lstStyle/>
        <a:p>
          <a:endParaRPr lang="pl-PL"/>
        </a:p>
      </dgm:t>
    </dgm:pt>
    <dgm:pt modelId="{833502CD-12DE-4502-A46C-327125D64B2D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 na określonym terytorium, którego dotyczyć będzie realizacja projektu;</a:t>
          </a:r>
          <a:endParaRPr lang="pl-PL" sz="1200" b="0" dirty="0"/>
        </a:p>
      </dgm:t>
    </dgm:pt>
    <dgm:pt modelId="{9957339B-2641-45C2-A616-C2CC67D4F4D0}" type="sibTrans" cxnId="{6B28C548-427B-4E1E-BB1C-498F04499131}">
      <dgm:prSet/>
      <dgm:spPr/>
      <dgm:t>
        <a:bodyPr/>
        <a:lstStyle/>
        <a:p>
          <a:endParaRPr lang="pl-PL"/>
        </a:p>
      </dgm:t>
    </dgm:pt>
    <dgm:pt modelId="{4103193D-50A7-4CDF-9AC8-90C680461382}" type="parTrans" cxnId="{6B28C548-427B-4E1E-BB1C-498F04499131}">
      <dgm:prSet/>
      <dgm:spPr/>
      <dgm:t>
        <a:bodyPr/>
        <a:lstStyle/>
        <a:p>
          <a:endParaRPr lang="pl-PL"/>
        </a:p>
      </dgm:t>
    </dgm:pt>
    <dgm:pt modelId="{DBBCFB7B-3756-47DE-97E6-1A6D1BE58BE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0" dirty="0" smtClean="0"/>
            <a:t>- na rzecz grupy docelowej, do której kierowane będzie wsparcie przewidziane w projekcie;</a:t>
          </a:r>
          <a:endParaRPr lang="pl-PL" sz="1200" b="0" dirty="0"/>
        </a:p>
      </dgm:t>
    </dgm:pt>
    <dgm:pt modelId="{D191EC04-EBB5-4431-B242-42CAAD70B004}" type="sibTrans" cxnId="{FA694C0A-5985-4350-BE35-4007B22B12D0}">
      <dgm:prSet/>
      <dgm:spPr/>
      <dgm:t>
        <a:bodyPr/>
        <a:lstStyle/>
        <a:p>
          <a:endParaRPr lang="pl-PL"/>
        </a:p>
      </dgm:t>
    </dgm:pt>
    <dgm:pt modelId="{86B91657-F537-4D4B-BA2C-43B31933C5C9}" type="parTrans" cxnId="{FA694C0A-5985-4350-BE35-4007B22B12D0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 smtClean="0"/>
            <a:t>Czy Wnioskodawca lub partnerzy w przypadku projektu realizowanego w partnerstwie, posiadają doświadczenie w realizacji przedsięwzięć, w tym przedsięwzięć finansowanych ze środków innych niż środki funduszu UE?:</a:t>
          </a:r>
          <a:endParaRPr lang="pl-PL" sz="1400" b="0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9. Kryterium doświadczenia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271" custLinFactNeighborY="-11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FC12F8D3-C3AD-4CC3-9DA7-3372027A3AC4}" srcId="{9C158368-C9E0-4942-8526-5CE49BCD721C}" destId="{69E05F3C-0C2A-4CCC-8045-DADABFA0795F}" srcOrd="2" destOrd="0" parTransId="{6CCCE066-9353-4DEB-8052-DD33BD1F3CB4}" sibTransId="{FB4FB8C3-A4F9-4D7D-B234-29ACC49C86CC}"/>
    <dgm:cxn modelId="{204F72DB-1798-4B36-A4C9-6F95F2EFE67C}" type="presOf" srcId="{C4E86C7A-42BE-4509-8C0E-46D7D59078C2}" destId="{6057DA86-162F-440C-8D5E-0A6D86B8CF0F}" srcOrd="0" destOrd="1" presId="urn:microsoft.com/office/officeart/2005/8/layout/vList5"/>
    <dgm:cxn modelId="{19B75373-99A3-4124-8A39-3D8FDF55D8C0}" srcId="{9C158368-C9E0-4942-8526-5CE49BCD721C}" destId="{C4E86C7A-42BE-4509-8C0E-46D7D59078C2}" srcOrd="1" destOrd="0" parTransId="{C594E0C1-5C67-42DD-B4F1-32352476D5CD}" sibTransId="{B6873DE7-DB23-4DD1-9757-C5BC933A46F2}"/>
    <dgm:cxn modelId="{8E24D2D8-4130-453A-802A-2B7E802D75B9}" type="presOf" srcId="{32EE9BBF-B02B-4DE9-A826-A3930A24887B}" destId="{5DB3C171-F262-490B-B8BB-BFFA46B0586B}" srcOrd="0" destOrd="0" presId="urn:microsoft.com/office/officeart/2005/8/layout/vList5"/>
    <dgm:cxn modelId="{48105F9A-0A9F-46BC-A4DE-3A351CC77869}" type="presOf" srcId="{69E05F3C-0C2A-4CCC-8045-DADABFA0795F}" destId="{6057DA86-162F-440C-8D5E-0A6D86B8CF0F}" srcOrd="0" destOrd="2" presId="urn:microsoft.com/office/officeart/2005/8/layout/vList5"/>
    <dgm:cxn modelId="{9739AEB3-2822-43E5-9A80-A207A1498156}" type="presOf" srcId="{DA6E603D-E34D-4EC6-B48D-740809166CA4}" destId="{6057DA86-162F-440C-8D5E-0A6D86B8CF0F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EF151A82-9894-4745-A79A-31CE68DB92D0}" srcId="{621AB93B-5B7B-404A-AAC6-82585374894E}" destId="{1EDB45C1-A515-4372-91DB-C526CF2C0025}" srcOrd="1" destOrd="0" parTransId="{EAE326C5-213B-4155-990F-FE2CE962EF10}" sibTransId="{1813F379-34CF-4AF8-9699-97821BAC5791}"/>
    <dgm:cxn modelId="{6B28C548-427B-4E1E-BB1C-498F04499131}" srcId="{621AB93B-5B7B-404A-AAC6-82585374894E}" destId="{833502CD-12DE-4502-A46C-327125D64B2D}" srcOrd="3" destOrd="0" parTransId="{4103193D-50A7-4CDF-9AC8-90C680461382}" sibTransId="{9957339B-2641-45C2-A616-C2CC67D4F4D0}"/>
    <dgm:cxn modelId="{A333F2E0-8FFE-442A-8458-D2DEBF57B92D}" type="presOf" srcId="{9C158368-C9E0-4942-8526-5CE49BCD721C}" destId="{EC26B3CA-5F55-4ED6-AEA1-83422FEC2FA3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26171543-887E-47F2-AF73-3B12089758A6}" type="presOf" srcId="{833502CD-12DE-4502-A46C-327125D64B2D}" destId="{5DB3C171-F262-490B-B8BB-BFFA46B0586B}" srcOrd="0" destOrd="3" presId="urn:microsoft.com/office/officeart/2005/8/layout/vList5"/>
    <dgm:cxn modelId="{D21AC9A1-5FD1-4460-8C94-6FB65F311B96}" type="presOf" srcId="{DBBCFB7B-3756-47DE-97E6-1A6D1BE58BE0}" destId="{5DB3C171-F262-490B-B8BB-BFFA46B0586B}" srcOrd="0" destOrd="2" presId="urn:microsoft.com/office/officeart/2005/8/layout/vList5"/>
    <dgm:cxn modelId="{C08CC144-1FF6-4C47-B7D7-6500EC5FBC3D}" type="presOf" srcId="{1A53B528-4B73-4476-AAA3-DA53D8694E89}" destId="{A82570EB-9047-4C30-B34C-BC41F943A042}" srcOrd="0" destOrd="0" presId="urn:microsoft.com/office/officeart/2005/8/layout/vList5"/>
    <dgm:cxn modelId="{D213907D-375A-4729-B7A6-A16A1484D213}" type="presOf" srcId="{1EDB45C1-A515-4372-91DB-C526CF2C0025}" destId="{5DB3C171-F262-490B-B8BB-BFFA46B0586B}" srcOrd="0" destOrd="1" presId="urn:microsoft.com/office/officeart/2005/8/layout/vList5"/>
    <dgm:cxn modelId="{FA694C0A-5985-4350-BE35-4007B22B12D0}" srcId="{621AB93B-5B7B-404A-AAC6-82585374894E}" destId="{DBBCFB7B-3756-47DE-97E6-1A6D1BE58BE0}" srcOrd="2" destOrd="0" parTransId="{86B91657-F537-4D4B-BA2C-43B31933C5C9}" sibTransId="{D191EC04-EBB5-4431-B242-42CAAD70B004}"/>
    <dgm:cxn modelId="{ACDC9238-EA02-4A97-93E1-ED61219F3CB6}" type="presOf" srcId="{621AB93B-5B7B-404A-AAC6-82585374894E}" destId="{30A5BAFA-D867-4432-A555-078896BF780D}" srcOrd="0" destOrd="0" presId="urn:microsoft.com/office/officeart/2005/8/layout/vList5"/>
    <dgm:cxn modelId="{7EC815A8-5ED0-4D71-B2C0-1467A6A9FBC9}" type="presParOf" srcId="{A82570EB-9047-4C30-B34C-BC41F943A042}" destId="{74CEAA77-1A9F-4EE7-8009-B36DC94847D6}" srcOrd="0" destOrd="0" presId="urn:microsoft.com/office/officeart/2005/8/layout/vList5"/>
    <dgm:cxn modelId="{10334255-B995-4B67-9547-4731A8516903}" type="presParOf" srcId="{74CEAA77-1A9F-4EE7-8009-B36DC94847D6}" destId="{30A5BAFA-D867-4432-A555-078896BF780D}" srcOrd="0" destOrd="0" presId="urn:microsoft.com/office/officeart/2005/8/layout/vList5"/>
    <dgm:cxn modelId="{0A377363-E9B9-4742-9D09-A3C46F926502}" type="presParOf" srcId="{74CEAA77-1A9F-4EE7-8009-B36DC94847D6}" destId="{5DB3C171-F262-490B-B8BB-BFFA46B0586B}" srcOrd="1" destOrd="0" presId="urn:microsoft.com/office/officeart/2005/8/layout/vList5"/>
    <dgm:cxn modelId="{CD7737D4-4285-4802-ADDA-8B08BA7FD0C2}" type="presParOf" srcId="{A82570EB-9047-4C30-B34C-BC41F943A042}" destId="{21203062-3061-4CFA-A1DC-A3C8D1B70C6A}" srcOrd="1" destOrd="0" presId="urn:microsoft.com/office/officeart/2005/8/layout/vList5"/>
    <dgm:cxn modelId="{A8BDD375-89A8-446E-93BD-FDDEAA981AEE}" type="presParOf" srcId="{A82570EB-9047-4C30-B34C-BC41F943A042}" destId="{AAC7EB03-0D34-4E53-AA54-FF39894E56F4}" srcOrd="2" destOrd="0" presId="urn:microsoft.com/office/officeart/2005/8/layout/vList5"/>
    <dgm:cxn modelId="{92407416-E665-468F-A842-267BC1AD0997}" type="presParOf" srcId="{AAC7EB03-0D34-4E53-AA54-FF39894E56F4}" destId="{EC26B3CA-5F55-4ED6-AEA1-83422FEC2FA3}" srcOrd="0" destOrd="0" presId="urn:microsoft.com/office/officeart/2005/8/layout/vList5"/>
    <dgm:cxn modelId="{D1C81DC8-C755-43CE-B43A-DF65FEA16F34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11. Kryterium efektywności kosztowej projektu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zaplanowane w ramach projektu zadania są zgodne z określonym minimalnym standardem usług oraz wydatki są zgodne z katalogiem stawek, określonym dla danego konkursu?                                                                                                      </a:t>
          </a:r>
          <a:r>
            <a:rPr lang="pl-PL" sz="1200" b="0" dirty="0" smtClean="0">
              <a:solidFill>
                <a:schemeClr val="tx1"/>
              </a:solidFill>
            </a:rPr>
            <a:t>(kryterium nie dotyczy naborów, dla których nie określono katalogu stawek)</a:t>
          </a:r>
          <a:endParaRPr lang="pl-PL" sz="1200" b="0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12. Kryterium zgodności ze standardem usług i katalogiem stawek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 smtClean="0"/>
            <a:t>Czy wysokość kosztów przypadających na jednego uczestnika projektu jest adekwatna do zakresu projektu oraz osiągniętych korzyści, a zaplanowane wydatki racjonalne?</a:t>
          </a:r>
          <a:endParaRPr lang="pl-PL" sz="1400" b="0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271" custLinFactNeighborY="-11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8AF1372A-AF89-469B-A3C3-82DB6222535D}" type="presOf" srcId="{1A53B528-4B73-4476-AAA3-DA53D8694E89}" destId="{A82570EB-9047-4C30-B34C-BC41F943A042}" srcOrd="0" destOrd="0" presId="urn:microsoft.com/office/officeart/2005/8/layout/vList5"/>
    <dgm:cxn modelId="{4E55D6A2-8C38-49D5-AB41-D765FCAAC616}" type="presOf" srcId="{9C158368-C9E0-4942-8526-5CE49BCD721C}" destId="{EC26B3CA-5F55-4ED6-AEA1-83422FEC2FA3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4C4AC67F-ED14-46DC-B1AD-0EA2FC96D319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D106B6F1-03AF-46B5-8316-5AE5AB7BEF6E}" type="presOf" srcId="{DA6E603D-E34D-4EC6-B48D-740809166CA4}" destId="{6057DA86-162F-440C-8D5E-0A6D86B8CF0F}" srcOrd="0" destOrd="0" presId="urn:microsoft.com/office/officeart/2005/8/layout/vList5"/>
    <dgm:cxn modelId="{E124DB98-3C98-4F33-B5E0-114B59AFDE36}" type="presOf" srcId="{32EE9BBF-B02B-4DE9-A826-A3930A24887B}" destId="{5DB3C171-F262-490B-B8BB-BFFA46B0586B}" srcOrd="0" destOrd="0" presId="urn:microsoft.com/office/officeart/2005/8/layout/vList5"/>
    <dgm:cxn modelId="{2D7A571B-A8B8-495C-AF45-E6AD0D9FCB67}" type="presParOf" srcId="{A82570EB-9047-4C30-B34C-BC41F943A042}" destId="{74CEAA77-1A9F-4EE7-8009-B36DC94847D6}" srcOrd="0" destOrd="0" presId="urn:microsoft.com/office/officeart/2005/8/layout/vList5"/>
    <dgm:cxn modelId="{96D1B4BD-7915-4FEA-8821-6BB2E1CC3580}" type="presParOf" srcId="{74CEAA77-1A9F-4EE7-8009-B36DC94847D6}" destId="{30A5BAFA-D867-4432-A555-078896BF780D}" srcOrd="0" destOrd="0" presId="urn:microsoft.com/office/officeart/2005/8/layout/vList5"/>
    <dgm:cxn modelId="{6C8AFE7B-6791-43A9-A83D-07FFD23A0251}" type="presParOf" srcId="{74CEAA77-1A9F-4EE7-8009-B36DC94847D6}" destId="{5DB3C171-F262-490B-B8BB-BFFA46B0586B}" srcOrd="1" destOrd="0" presId="urn:microsoft.com/office/officeart/2005/8/layout/vList5"/>
    <dgm:cxn modelId="{BDED9BBC-8706-4790-8BFE-C733A74ACA5B}" type="presParOf" srcId="{A82570EB-9047-4C30-B34C-BC41F943A042}" destId="{21203062-3061-4CFA-A1DC-A3C8D1B70C6A}" srcOrd="1" destOrd="0" presId="urn:microsoft.com/office/officeart/2005/8/layout/vList5"/>
    <dgm:cxn modelId="{88EF810B-FF63-4FFC-BEBF-62075823B1F2}" type="presParOf" srcId="{A82570EB-9047-4C30-B34C-BC41F943A042}" destId="{AAC7EB03-0D34-4E53-AA54-FF39894E56F4}" srcOrd="2" destOrd="0" presId="urn:microsoft.com/office/officeart/2005/8/layout/vList5"/>
    <dgm:cxn modelId="{E27D22A4-B458-42AF-88F8-3357C6C55203}" type="presParOf" srcId="{AAC7EB03-0D34-4E53-AA54-FF39894E56F4}" destId="{EC26B3CA-5F55-4ED6-AEA1-83422FEC2FA3}" srcOrd="0" destOrd="0" presId="urn:microsoft.com/office/officeart/2005/8/layout/vList5"/>
    <dgm:cxn modelId="{249651C3-55EE-4E93-AC5A-2FA84D90A548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13. Kryterium zgodności z </a:t>
          </a:r>
          <a:r>
            <a:rPr lang="pl-PL" sz="1600" b="1" dirty="0" err="1" smtClean="0">
              <a:solidFill>
                <a:schemeClr val="tx1"/>
              </a:solidFill>
            </a:rPr>
            <a:t>SzOOP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0" dirty="0" smtClean="0">
              <a:solidFill>
                <a:schemeClr val="tx1"/>
              </a:solidFill>
            </a:rPr>
            <a:t>Czy wniosek otrzymał wymagane minimum 60% punktów ogółem oraz co najmniej 60% punktów w poszczególnych grupach kryteriów merytorycznych?</a:t>
          </a:r>
          <a:endParaRPr lang="pl-PL" sz="1400" b="0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14. Kryterium spełniania minimalnych wymagań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 smtClean="0"/>
            <a:t>Czy projekt jest zgodny z zapisami </a:t>
          </a:r>
          <a:r>
            <a:rPr lang="pl-PL" sz="1400" b="0" dirty="0" err="1" smtClean="0"/>
            <a:t>SzOOP</a:t>
          </a:r>
          <a:r>
            <a:rPr lang="pl-PL" sz="1400" b="0" dirty="0" smtClean="0"/>
            <a:t> RPO WD 2014 – 2020?</a:t>
          </a:r>
          <a:endParaRPr lang="pl-PL" sz="1400" b="0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271" custLinFactNeighborY="-112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73B510-AADA-4947-87C0-8450709463EB}" type="presOf" srcId="{621AB93B-5B7B-404A-AAC6-82585374894E}" destId="{30A5BAFA-D867-4432-A555-078896BF780D}" srcOrd="0" destOrd="0" presId="urn:microsoft.com/office/officeart/2005/8/layout/vList5"/>
    <dgm:cxn modelId="{57A0B37B-6AF0-4686-AE84-0CA48AD93676}" type="presOf" srcId="{9C158368-C9E0-4942-8526-5CE49BCD721C}" destId="{EC26B3CA-5F55-4ED6-AEA1-83422FEC2FA3}" srcOrd="0" destOrd="0" presId="urn:microsoft.com/office/officeart/2005/8/layout/vList5"/>
    <dgm:cxn modelId="{E731E184-D50A-40F8-A508-3430C8B195CF}" type="presOf" srcId="{32EE9BBF-B02B-4DE9-A826-A3930A24887B}" destId="{5DB3C171-F262-490B-B8BB-BFFA46B0586B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4A07E3A2-2A16-451A-B294-BA9716EDFEB8}" type="presOf" srcId="{DA6E603D-E34D-4EC6-B48D-740809166CA4}" destId="{6057DA86-162F-440C-8D5E-0A6D86B8CF0F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7B6DC986-08C3-4679-BE9E-9B924208F083}" type="presOf" srcId="{1A53B528-4B73-4476-AAA3-DA53D8694E89}" destId="{A82570EB-9047-4C30-B34C-BC41F943A042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5ED8F668-A97C-4FF7-B342-64F4BE0400DB}" type="presParOf" srcId="{A82570EB-9047-4C30-B34C-BC41F943A042}" destId="{74CEAA77-1A9F-4EE7-8009-B36DC94847D6}" srcOrd="0" destOrd="0" presId="urn:microsoft.com/office/officeart/2005/8/layout/vList5"/>
    <dgm:cxn modelId="{F831C657-7FBF-45DC-BB5F-62E174D414AD}" type="presParOf" srcId="{74CEAA77-1A9F-4EE7-8009-B36DC94847D6}" destId="{30A5BAFA-D867-4432-A555-078896BF780D}" srcOrd="0" destOrd="0" presId="urn:microsoft.com/office/officeart/2005/8/layout/vList5"/>
    <dgm:cxn modelId="{6A91C2B9-ECC9-4AE9-ACF9-28EB079A0A0A}" type="presParOf" srcId="{74CEAA77-1A9F-4EE7-8009-B36DC94847D6}" destId="{5DB3C171-F262-490B-B8BB-BFFA46B0586B}" srcOrd="1" destOrd="0" presId="urn:microsoft.com/office/officeart/2005/8/layout/vList5"/>
    <dgm:cxn modelId="{2098258E-060A-4982-B2E7-2F82FF8249DE}" type="presParOf" srcId="{A82570EB-9047-4C30-B34C-BC41F943A042}" destId="{21203062-3061-4CFA-A1DC-A3C8D1B70C6A}" srcOrd="1" destOrd="0" presId="urn:microsoft.com/office/officeart/2005/8/layout/vList5"/>
    <dgm:cxn modelId="{00BFA662-D072-4EEB-AF3B-E5933DAC2F0F}" type="presParOf" srcId="{A82570EB-9047-4C30-B34C-BC41F943A042}" destId="{AAC7EB03-0D34-4E53-AA54-FF39894E56F4}" srcOrd="2" destOrd="0" presId="urn:microsoft.com/office/officeart/2005/8/layout/vList5"/>
    <dgm:cxn modelId="{7BE98563-B642-47BA-B7CD-0D4A4A23BC0E}" type="presParOf" srcId="{AAC7EB03-0D34-4E53-AA54-FF39894E56F4}" destId="{EC26B3CA-5F55-4ED6-AEA1-83422FEC2FA3}" srcOrd="0" destOrd="0" presId="urn:microsoft.com/office/officeart/2005/8/layout/vList5"/>
    <dgm:cxn modelId="{9476155D-6EB2-4068-B345-A2D5968CB203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Forma składania wniosków</a:t>
          </a:r>
          <a:r>
            <a:rPr lang="pl-PL" sz="2400" b="1" dirty="0" smtClean="0"/>
            <a:t> </a:t>
          </a:r>
          <a:br>
            <a:rPr lang="pl-PL" sz="2400" b="1" dirty="0" smtClean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Wniosek o dofinansowanie powinien zostać wypełniony i złożony za pośrednictwem Systemu Obsługi Wniosków Aplikacyjnych (SOWA), który jest dostępny poprzez stronę </a:t>
          </a:r>
          <a:r>
            <a:rPr lang="pl-PL" sz="1400" dirty="0" smtClean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 smtClean="0"/>
            <a:t>Termin rozpoczęcia naboru: </a:t>
          </a:r>
          <a:r>
            <a:rPr lang="pl-PL" sz="1600" b="1" u="sng" dirty="0" smtClean="0"/>
            <a:t>01 sierpnia 2016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Termin składania wniosków</a:t>
          </a:r>
          <a:endParaRPr lang="pl-PL" sz="24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DB1400F5-3FD2-4ADC-B1F1-558B214419B9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16238F4-C7B6-407C-BF7F-EF57A639FBA1}" type="parTrans" cxnId="{EF677A84-396C-4FC9-BD1D-2E6E32EB961C}">
      <dgm:prSet/>
      <dgm:spPr/>
      <dgm:t>
        <a:bodyPr/>
        <a:lstStyle/>
        <a:p>
          <a:endParaRPr lang="pl-PL"/>
        </a:p>
      </dgm:t>
    </dgm:pt>
    <dgm:pt modelId="{3115AAD9-D11E-48BD-AEC2-79C6193C1DA0}" type="sibTrans" cxnId="{EF677A84-396C-4FC9-BD1D-2E6E32EB961C}">
      <dgm:prSet/>
      <dgm:spPr/>
      <dgm:t>
        <a:bodyPr/>
        <a:lstStyle/>
        <a:p>
          <a:endParaRPr lang="pl-PL"/>
        </a:p>
      </dgm:t>
    </dgm:pt>
    <dgm:pt modelId="{736468A8-E26C-479D-8CB4-0CCA39DE0F7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 smtClean="0"/>
            <a:t>Jednocześnie do siedziby IOK (IZ RPO WD) należy dostarczyć jeden egzemplarz wydrukowanej z systemu SOWA papierowej wersji wniosku, opatrzonej czytelnym podpisem i z pieczęcią imienną osoby/</a:t>
          </a:r>
          <a:r>
            <a:rPr lang="pl-PL" sz="1400" b="0" dirty="0" err="1" smtClean="0"/>
            <a:t>ób</a:t>
          </a:r>
          <a:r>
            <a:rPr lang="pl-PL" sz="1400" b="0" dirty="0" smtClean="0"/>
            <a:t> uprawnionej/</a:t>
          </a:r>
          <a:r>
            <a:rPr lang="pl-PL" sz="1400" b="0" dirty="0" err="1" smtClean="0"/>
            <a:t>ych</a:t>
          </a:r>
          <a:r>
            <a:rPr lang="pl-PL" sz="1400" b="0" dirty="0" smtClean="0"/>
            <a:t> do reprezentowania Wnioskodawcy ( wraz z podpisanymi załącznikami – jeśli dotyczy).</a:t>
          </a:r>
          <a:endParaRPr lang="pl-PL" sz="1400" b="0" dirty="0"/>
        </a:p>
      </dgm:t>
    </dgm:pt>
    <dgm:pt modelId="{77F0F1FE-1A4F-49AD-A180-2E6A177232DD}" type="parTrans" cxnId="{911A0F68-2167-4A50-B485-EE32286BE36D}">
      <dgm:prSet/>
      <dgm:spPr/>
      <dgm:t>
        <a:bodyPr/>
        <a:lstStyle/>
        <a:p>
          <a:endParaRPr lang="pl-PL"/>
        </a:p>
      </dgm:t>
    </dgm:pt>
    <dgm:pt modelId="{29CD14BC-2BBC-4E10-A9B7-C1F94497C854}" type="sibTrans" cxnId="{911A0F68-2167-4A50-B485-EE32286BE36D}">
      <dgm:prSet/>
      <dgm:spPr/>
      <dgm:t>
        <a:bodyPr/>
        <a:lstStyle/>
        <a:p>
          <a:endParaRPr lang="pl-PL"/>
        </a:p>
      </dgm:t>
    </dgm:pt>
    <dgm:pt modelId="{E2F411D0-EA6E-4603-8532-482CFA94210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44A64F6-F422-4DAF-B830-DB7B2750E0BF}" type="parTrans" cxnId="{6CB1E4A4-7162-4387-87CC-5F9E07A25266}">
      <dgm:prSet/>
      <dgm:spPr/>
      <dgm:t>
        <a:bodyPr/>
        <a:lstStyle/>
        <a:p>
          <a:endParaRPr lang="pl-PL"/>
        </a:p>
      </dgm:t>
    </dgm:pt>
    <dgm:pt modelId="{F851BD75-B1E0-408A-91CC-D8C62FA184F4}" type="sibTrans" cxnId="{6CB1E4A4-7162-4387-87CC-5F9E07A25266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 smtClean="0">
              <a:solidFill>
                <a:schemeClr val="tx1"/>
              </a:solidFill>
            </a:rPr>
            <a:t>Termin zakończenia naboru: </a:t>
          </a:r>
          <a:r>
            <a:rPr lang="pl-PL" sz="1600" b="1" u="sng" dirty="0" smtClean="0">
              <a:solidFill>
                <a:schemeClr val="tx1"/>
              </a:solidFill>
            </a:rPr>
            <a:t>16 </a:t>
          </a:r>
          <a:r>
            <a:rPr lang="pl-PL" sz="1600" b="1" u="sng" dirty="0" smtClean="0"/>
            <a:t>sierpnia 2016 r. </a:t>
          </a:r>
          <a:r>
            <a:rPr lang="pl-PL" sz="1600" b="1" u="sng" dirty="0" smtClean="0"/>
            <a:t>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BF938C6F-602D-445F-BC93-10C314DB84C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600" b="1" dirty="0" smtClean="0">
              <a:solidFill>
                <a:schemeClr val="tx1"/>
              </a:solidFill>
            </a:rPr>
            <a:t>Za datę wpływu do IOK uznaje się datę wpływu wniosku                w wersji papierowej. Wersję elektroniczną wniosku należy przesłać do IOK za pośrednictwem systemu SOWA, </a:t>
          </a:r>
          <a:r>
            <a:rPr lang="pl-PL" sz="1600" b="1" u="sng" dirty="0" smtClean="0">
              <a:solidFill>
                <a:schemeClr val="tx1"/>
              </a:solidFill>
            </a:rPr>
            <a:t>najpóźniej !! w dniu złożenia wniosku do IOK w wersji papierowej.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33189696-F25B-4AC3-A039-BA050CFE5789}" type="parTrans" cxnId="{A2801683-8553-4F18-BF25-456EA0EBB46A}">
      <dgm:prSet/>
      <dgm:spPr/>
      <dgm:t>
        <a:bodyPr/>
        <a:lstStyle/>
        <a:p>
          <a:endParaRPr lang="pl-PL"/>
        </a:p>
      </dgm:t>
    </dgm:pt>
    <dgm:pt modelId="{ED3BA2A9-B95E-4A56-BDC3-54B9620D6399}" type="sibTrans" cxnId="{A2801683-8553-4F18-BF25-456EA0EBB46A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FBE8FB-3CFD-4BD2-8D6F-F593E153EEA4}" type="presOf" srcId="{9C158368-C9E0-4942-8526-5CE49BCD721C}" destId="{EC26B3CA-5F55-4ED6-AEA1-83422FEC2FA3}" srcOrd="0" destOrd="0" presId="urn:microsoft.com/office/officeart/2005/8/layout/vList5"/>
    <dgm:cxn modelId="{A2801683-8553-4F18-BF25-456EA0EBB46A}" srcId="{9C158368-C9E0-4942-8526-5CE49BCD721C}" destId="{BF938C6F-602D-445F-BC93-10C314DB84C6}" srcOrd="4" destOrd="0" parTransId="{33189696-F25B-4AC3-A039-BA050CFE5789}" sibTransId="{ED3BA2A9-B95E-4A56-BDC3-54B9620D6399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9B269936-5A58-4CD4-9F3A-C803F535492D}" type="presOf" srcId="{266B6F82-9144-4118-8A8C-F617EBB65760}" destId="{6057DA86-162F-440C-8D5E-0A6D86B8CF0F}" srcOrd="0" destOrd="3" presId="urn:microsoft.com/office/officeart/2005/8/layout/vList5"/>
    <dgm:cxn modelId="{49A78556-A2A9-4C1B-8B05-F4E5E199EBD7}" type="presOf" srcId="{736468A8-E26C-479D-8CB4-0CCA39DE0F77}" destId="{5DB3C171-F262-490B-B8BB-BFFA46B0586B}" srcOrd="0" destOrd="2" presId="urn:microsoft.com/office/officeart/2005/8/layout/vList5"/>
    <dgm:cxn modelId="{351B0A59-9B20-43B9-875A-12E7E38FAE40}" type="presOf" srcId="{621AB93B-5B7B-404A-AAC6-82585374894E}" destId="{30A5BAFA-D867-4432-A555-078896BF780D}" srcOrd="0" destOrd="0" presId="urn:microsoft.com/office/officeart/2005/8/layout/vList5"/>
    <dgm:cxn modelId="{2BE5F8CB-C348-4E9E-A159-E125AD456607}" type="presOf" srcId="{32EE9BBF-B02B-4DE9-A826-A3930A24887B}" destId="{5DB3C171-F262-490B-B8BB-BFFA46B0586B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6CB1E4A4-7162-4387-87CC-5F9E07A25266}" srcId="{621AB93B-5B7B-404A-AAC6-82585374894E}" destId="{E2F411D0-EA6E-4603-8532-482CFA942104}" srcOrd="1" destOrd="0" parTransId="{D44A64F6-F422-4DAF-B830-DB7B2750E0BF}" sibTransId="{F851BD75-B1E0-408A-91CC-D8C62FA184F4}"/>
    <dgm:cxn modelId="{D54D3DCB-F1F5-4FA8-80E4-89B3C759D194}" type="presOf" srcId="{CFBBA619-907D-4722-954C-43E8DDE9BD83}" destId="{6057DA86-162F-440C-8D5E-0A6D86B8CF0F}" srcOrd="0" destOrd="2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23E22F18-B4DB-44F9-ADEE-0DFDB22BDA5C}" type="presOf" srcId="{E2F411D0-EA6E-4603-8532-482CFA942104}" destId="{5DB3C171-F262-490B-B8BB-BFFA46B0586B}" srcOrd="0" destOrd="1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F816A9FA-4421-4C01-AC15-C7D28DC08A6E}" type="presOf" srcId="{BF938C6F-602D-445F-BC93-10C314DB84C6}" destId="{6057DA86-162F-440C-8D5E-0A6D86B8CF0F}" srcOrd="0" destOrd="4" presId="urn:microsoft.com/office/officeart/2005/8/layout/vList5"/>
    <dgm:cxn modelId="{8B459DF4-F6F8-4643-8F59-AAA0B835A382}" type="presOf" srcId="{1A53B528-4B73-4476-AAA3-DA53D8694E89}" destId="{A82570EB-9047-4C30-B34C-BC41F943A042}" srcOrd="0" destOrd="0" presId="urn:microsoft.com/office/officeart/2005/8/layout/vList5"/>
    <dgm:cxn modelId="{2164E165-631A-4DA0-A364-DD2539D6D293}" type="presOf" srcId="{DA6E603D-E34D-4EC6-B48D-740809166CA4}" destId="{6057DA86-162F-440C-8D5E-0A6D86B8CF0F}" srcOrd="0" destOrd="0" presId="urn:microsoft.com/office/officeart/2005/8/layout/vList5"/>
    <dgm:cxn modelId="{911A0F68-2167-4A50-B485-EE32286BE36D}" srcId="{621AB93B-5B7B-404A-AAC6-82585374894E}" destId="{736468A8-E26C-479D-8CB4-0CCA39DE0F77}" srcOrd="2" destOrd="0" parTransId="{77F0F1FE-1A4F-49AD-A180-2E6A177232DD}" sibTransId="{29CD14BC-2BBC-4E10-A9B7-C1F94497C854}"/>
    <dgm:cxn modelId="{EF677A84-396C-4FC9-BD1D-2E6E32EB961C}" srcId="{621AB93B-5B7B-404A-AAC6-82585374894E}" destId="{DB1400F5-3FD2-4ADC-B1F1-558B214419B9}" srcOrd="3" destOrd="0" parTransId="{D16238F4-C7B6-407C-BF7F-EF57A639FBA1}" sibTransId="{3115AAD9-D11E-48BD-AEC2-79C6193C1DA0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0F65550F-C8E4-483E-8405-E24CF9F6F6DA}" type="presOf" srcId="{60FB2C38-1A01-4EC9-BF8F-D4B1929D93AA}" destId="{6057DA86-162F-440C-8D5E-0A6D86B8CF0F}" srcOrd="0" destOrd="1" presId="urn:microsoft.com/office/officeart/2005/8/layout/vList5"/>
    <dgm:cxn modelId="{7DE5E46B-52C4-4F1B-94D9-F67093ED7D81}" type="presOf" srcId="{DB1400F5-3FD2-4ADC-B1F1-558B214419B9}" destId="{5DB3C171-F262-490B-B8BB-BFFA46B0586B}" srcOrd="0" destOrd="3" presId="urn:microsoft.com/office/officeart/2005/8/layout/vList5"/>
    <dgm:cxn modelId="{36485260-70C7-4897-8EE9-F49321DC07A0}" type="presParOf" srcId="{A82570EB-9047-4C30-B34C-BC41F943A042}" destId="{74CEAA77-1A9F-4EE7-8009-B36DC94847D6}" srcOrd="0" destOrd="0" presId="urn:microsoft.com/office/officeart/2005/8/layout/vList5"/>
    <dgm:cxn modelId="{49E243F6-38B6-47BC-B4FA-46284A983A4C}" type="presParOf" srcId="{74CEAA77-1A9F-4EE7-8009-B36DC94847D6}" destId="{30A5BAFA-D867-4432-A555-078896BF780D}" srcOrd="0" destOrd="0" presId="urn:microsoft.com/office/officeart/2005/8/layout/vList5"/>
    <dgm:cxn modelId="{471FB1F8-191D-4DA6-8D6E-6558875D6A03}" type="presParOf" srcId="{74CEAA77-1A9F-4EE7-8009-B36DC94847D6}" destId="{5DB3C171-F262-490B-B8BB-BFFA46B0586B}" srcOrd="1" destOrd="0" presId="urn:microsoft.com/office/officeart/2005/8/layout/vList5"/>
    <dgm:cxn modelId="{A9BEF5D3-B9B4-4CF9-8A2D-4044BDAEFC6D}" type="presParOf" srcId="{A82570EB-9047-4C30-B34C-BC41F943A042}" destId="{21203062-3061-4CFA-A1DC-A3C8D1B70C6A}" srcOrd="1" destOrd="0" presId="urn:microsoft.com/office/officeart/2005/8/layout/vList5"/>
    <dgm:cxn modelId="{DF592BBC-DA39-4A99-90FC-9CC648C6A8AA}" type="presParOf" srcId="{A82570EB-9047-4C30-B34C-BC41F943A042}" destId="{AAC7EB03-0D34-4E53-AA54-FF39894E56F4}" srcOrd="2" destOrd="0" presId="urn:microsoft.com/office/officeart/2005/8/layout/vList5"/>
    <dgm:cxn modelId="{5807292F-5121-4D1C-B88B-7B4537E69F5A}" type="presParOf" srcId="{AAC7EB03-0D34-4E53-AA54-FF39894E56F4}" destId="{EC26B3CA-5F55-4ED6-AEA1-83422FEC2FA3}" srcOrd="0" destOrd="0" presId="urn:microsoft.com/office/officeart/2005/8/layout/vList5"/>
    <dgm:cxn modelId="{902C4A88-B21D-46ED-A3F3-085ABA29258C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Miejsce  składania wniosków</a:t>
          </a:r>
        </a:p>
        <a:p>
          <a:r>
            <a:rPr lang="pl-PL" sz="2000" b="1" dirty="0" smtClean="0">
              <a:solidFill>
                <a:schemeClr val="tx1"/>
              </a:solidFill>
            </a:rPr>
            <a:t>(osobiście)</a:t>
          </a:r>
          <a:r>
            <a:rPr lang="pl-PL" sz="2000" b="1" dirty="0" smtClean="0"/>
            <a:t> </a:t>
          </a:r>
          <a:r>
            <a:rPr lang="pl-PL" sz="2400" b="1" dirty="0" smtClean="0"/>
            <a:t/>
          </a:r>
          <a:br>
            <a:rPr lang="pl-PL" sz="2400" b="1" dirty="0" smtClean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pl-PL" sz="1800" b="1" dirty="0" smtClean="0"/>
            <a:t>Kancelaria Departamentu Funduszy Europejskich,                                    Urząd Marszałkowski Województwa Dolnośląskiego                    Departament Funduszy  Europejskich                                                                ul. Mazowiecka 17, 50-412 Wrocław                                        II piętro, pokój  2020</a:t>
          </a:r>
          <a:endParaRPr lang="pl-PL" sz="18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800" b="1" u="none" dirty="0" smtClean="0">
              <a:solidFill>
                <a:schemeClr val="tx1"/>
              </a:solidFill>
            </a:rPr>
            <a:t>Urząd Marszałkowski Województwa Dolnośląskiego  Wydział Wdrażania EFS                                                                              ul. Mazowiecka 17,  50-412 Wrocław</a:t>
          </a:r>
          <a:endParaRPr lang="pl-PL" sz="1800" b="1" u="none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 smtClean="0">
              <a:solidFill>
                <a:schemeClr val="tx1"/>
              </a:solidFill>
            </a:rPr>
            <a:t>Miejsce składania wniosków</a:t>
          </a:r>
        </a:p>
        <a:p>
          <a:r>
            <a:rPr lang="pl-PL" sz="2000" b="1" dirty="0" smtClean="0">
              <a:solidFill>
                <a:schemeClr val="tx1"/>
              </a:solidFill>
            </a:rPr>
            <a:t>(kurierem lub pocztą)</a:t>
          </a:r>
          <a:endParaRPr lang="pl-PL" sz="20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BC646C-799B-4A44-849F-96E7919F14DF}" type="presOf" srcId="{621AB93B-5B7B-404A-AAC6-82585374894E}" destId="{30A5BAFA-D867-4432-A555-078896BF780D}" srcOrd="0" destOrd="0" presId="urn:microsoft.com/office/officeart/2005/8/layout/vList5"/>
    <dgm:cxn modelId="{6DD7AB78-4E1C-4BFD-A5BC-F9F2D567B711}" type="presOf" srcId="{1A53B528-4B73-4476-AAA3-DA53D8694E89}" destId="{A82570EB-9047-4C30-B34C-BC41F943A042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4F75BD6A-84EC-4772-B7CE-97C0018857A5}" type="presOf" srcId="{DA6E603D-E34D-4EC6-B48D-740809166CA4}" destId="{6057DA86-162F-440C-8D5E-0A6D86B8CF0F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EB8BCD04-7C07-42BF-852F-E9A384BF5E8B}" type="presOf" srcId="{9C158368-C9E0-4942-8526-5CE49BCD721C}" destId="{EC26B3CA-5F55-4ED6-AEA1-83422FEC2FA3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3413AC7E-E6AF-4362-A4FD-667FB2346D81}" type="presOf" srcId="{32EE9BBF-B02B-4DE9-A826-A3930A24887B}" destId="{5DB3C171-F262-490B-B8BB-BFFA46B0586B}" srcOrd="0" destOrd="0" presId="urn:microsoft.com/office/officeart/2005/8/layout/vList5"/>
    <dgm:cxn modelId="{4A9A14EE-5138-4D0D-B51B-0EA3EB74B4BD}" type="presParOf" srcId="{A82570EB-9047-4C30-B34C-BC41F943A042}" destId="{74CEAA77-1A9F-4EE7-8009-B36DC94847D6}" srcOrd="0" destOrd="0" presId="urn:microsoft.com/office/officeart/2005/8/layout/vList5"/>
    <dgm:cxn modelId="{ED9CEC8E-CBBF-43C0-ADC0-22C0DE6BF10E}" type="presParOf" srcId="{74CEAA77-1A9F-4EE7-8009-B36DC94847D6}" destId="{30A5BAFA-D867-4432-A555-078896BF780D}" srcOrd="0" destOrd="0" presId="urn:microsoft.com/office/officeart/2005/8/layout/vList5"/>
    <dgm:cxn modelId="{0E57A79B-69E8-4C1E-9641-D25EBB672926}" type="presParOf" srcId="{74CEAA77-1A9F-4EE7-8009-B36DC94847D6}" destId="{5DB3C171-F262-490B-B8BB-BFFA46B0586B}" srcOrd="1" destOrd="0" presId="urn:microsoft.com/office/officeart/2005/8/layout/vList5"/>
    <dgm:cxn modelId="{069A4FBD-FA39-41AD-A5F7-6D4DD59E1E11}" type="presParOf" srcId="{A82570EB-9047-4C30-B34C-BC41F943A042}" destId="{21203062-3061-4CFA-A1DC-A3C8D1B70C6A}" srcOrd="1" destOrd="0" presId="urn:microsoft.com/office/officeart/2005/8/layout/vList5"/>
    <dgm:cxn modelId="{064C80CC-78FF-48D7-8FFD-515B8E50204B}" type="presParOf" srcId="{A82570EB-9047-4C30-B34C-BC41F943A042}" destId="{AAC7EB03-0D34-4E53-AA54-FF39894E56F4}" srcOrd="2" destOrd="0" presId="urn:microsoft.com/office/officeart/2005/8/layout/vList5"/>
    <dgm:cxn modelId="{D12341BD-417E-494E-BA02-44BCF8AFA1C8}" type="presParOf" srcId="{AAC7EB03-0D34-4E53-AA54-FF39894E56F4}" destId="{EC26B3CA-5F55-4ED6-AEA1-83422FEC2FA3}" srcOrd="0" destOrd="0" presId="urn:microsoft.com/office/officeart/2005/8/layout/vList5"/>
    <dgm:cxn modelId="{3D69C597-176A-40A2-A2C9-E0306C567371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UWAGA</a:t>
          </a:r>
          <a:r>
            <a:rPr lang="pl-PL" sz="2400" b="1" dirty="0" smtClean="0"/>
            <a:t> </a:t>
          </a:r>
          <a:br>
            <a:rPr lang="pl-PL" sz="2400" b="1" dirty="0" smtClean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800" b="1" dirty="0" smtClean="0"/>
            <a:t>Przed złożeniem wniosku w siedzibie IOK (IZ RPO WD) należy zweryfikować czy suma kontrolna wersji elektronicznej wniosku (w systemie SOWA) jest zbieżna z sumą kontrolną papierowej wersji wniosku.</a:t>
          </a:r>
          <a:endParaRPr lang="pl-PL" sz="18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800" b="1" u="none" dirty="0" smtClean="0">
              <a:solidFill>
                <a:schemeClr val="tx1"/>
              </a:solidFill>
            </a:rPr>
            <a:t>Wnioski złożone wyłącznie w wersji papierowej albo wyłącznie w wersji elektronicznej zostaną uznane za nieskutecznie złożone i pozostawione bez rozpatrzenia.</a:t>
          </a:r>
          <a:endParaRPr lang="pl-PL" sz="1800" b="1" u="none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UWAGA</a:t>
          </a:r>
          <a:endParaRPr lang="pl-PL" sz="24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9DA01450-1573-429E-BFCB-88F9BE84970C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800" b="1" u="none" dirty="0" smtClean="0">
              <a:solidFill>
                <a:schemeClr val="tx1"/>
              </a:solidFill>
            </a:rPr>
            <a:t>W takim przypadku wersja papierowa wniosku (o ile zostanie złożona) będzie odsyłana na wskazany adres korespondencyjny w ciągu 14 dni od daty złożenia.</a:t>
          </a:r>
          <a:endParaRPr lang="pl-PL" sz="1800" b="1" u="none" dirty="0">
            <a:solidFill>
              <a:schemeClr val="tx1"/>
            </a:solidFill>
          </a:endParaRPr>
        </a:p>
      </dgm:t>
    </dgm:pt>
    <dgm:pt modelId="{089DF060-1C88-43D1-8201-3A7DBF6A718B}" type="parTrans" cxnId="{CB726A8C-F389-4AD0-BD4A-64DD0C9C09D6}">
      <dgm:prSet/>
      <dgm:spPr/>
      <dgm:t>
        <a:bodyPr/>
        <a:lstStyle/>
        <a:p>
          <a:endParaRPr lang="pl-PL"/>
        </a:p>
      </dgm:t>
    </dgm:pt>
    <dgm:pt modelId="{B24F6117-DE72-46BB-A656-AC5D509C8562}" type="sibTrans" cxnId="{CB726A8C-F389-4AD0-BD4A-64DD0C9C09D6}">
      <dgm:prSet/>
      <dgm:spPr/>
      <dgm:t>
        <a:bodyPr/>
        <a:lstStyle/>
        <a:p>
          <a:endParaRPr lang="pl-PL"/>
        </a:p>
      </dgm:t>
    </dgm:pt>
    <dgm:pt modelId="{B0C47CF5-0AEB-4ED7-84B6-7365513BB28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endParaRPr lang="pl-PL" sz="1800" b="1" u="none" dirty="0">
            <a:solidFill>
              <a:schemeClr val="tx1"/>
            </a:solidFill>
          </a:endParaRPr>
        </a:p>
      </dgm:t>
    </dgm:pt>
    <dgm:pt modelId="{B830FF9C-CA2B-40FA-9051-9488CB984F14}" type="parTrans" cxnId="{4FFA88EC-C415-4A2D-B696-047222D014EB}">
      <dgm:prSet/>
      <dgm:spPr/>
      <dgm:t>
        <a:bodyPr/>
        <a:lstStyle/>
        <a:p>
          <a:endParaRPr lang="pl-PL"/>
        </a:p>
      </dgm:t>
    </dgm:pt>
    <dgm:pt modelId="{BC0C4D93-4721-4B8D-A0BE-0BF7D070999D}" type="sibTrans" cxnId="{4FFA88EC-C415-4A2D-B696-047222D014EB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13834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C8020F50-B59C-4F2F-8272-BE90C4F49982}" type="presOf" srcId="{9C158368-C9E0-4942-8526-5CE49BCD721C}" destId="{EC26B3CA-5F55-4ED6-AEA1-83422FEC2FA3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CB726A8C-F389-4AD0-BD4A-64DD0C9C09D6}" srcId="{9C158368-C9E0-4942-8526-5CE49BCD721C}" destId="{9DA01450-1573-429E-BFCB-88F9BE84970C}" srcOrd="2" destOrd="0" parTransId="{089DF060-1C88-43D1-8201-3A7DBF6A718B}" sibTransId="{B24F6117-DE72-46BB-A656-AC5D509C8562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9DA5DA0F-5781-4CD7-AA4E-C4CDB4F98CBA}" type="presOf" srcId="{1A53B528-4B73-4476-AAA3-DA53D8694E89}" destId="{A82570EB-9047-4C30-B34C-BC41F943A042}" srcOrd="0" destOrd="0" presId="urn:microsoft.com/office/officeart/2005/8/layout/vList5"/>
    <dgm:cxn modelId="{E2B8D9C5-94DD-49C5-B350-CFD5D558CDC7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698C80B3-3D8D-456A-B6D3-C276229DAEA8}" type="presOf" srcId="{B0C47CF5-0AEB-4ED7-84B6-7365513BB282}" destId="{6057DA86-162F-440C-8D5E-0A6D86B8CF0F}" srcOrd="0" destOrd="1" presId="urn:microsoft.com/office/officeart/2005/8/layout/vList5"/>
    <dgm:cxn modelId="{4FFA88EC-C415-4A2D-B696-047222D014EB}" srcId="{9C158368-C9E0-4942-8526-5CE49BCD721C}" destId="{B0C47CF5-0AEB-4ED7-84B6-7365513BB282}" srcOrd="1" destOrd="0" parTransId="{B830FF9C-CA2B-40FA-9051-9488CB984F14}" sibTransId="{BC0C4D93-4721-4B8D-A0BE-0BF7D070999D}"/>
    <dgm:cxn modelId="{A8743548-998F-4A76-9A30-03309A9A6344}" type="presOf" srcId="{9DA01450-1573-429E-BFCB-88F9BE84970C}" destId="{6057DA86-162F-440C-8D5E-0A6D86B8CF0F}" srcOrd="0" destOrd="2" presId="urn:microsoft.com/office/officeart/2005/8/layout/vList5"/>
    <dgm:cxn modelId="{5F9084DF-F025-4B33-BE2C-8EE7DC733336}" type="presOf" srcId="{32EE9BBF-B02B-4DE9-A826-A3930A24887B}" destId="{5DB3C171-F262-490B-B8BB-BFFA46B0586B}" srcOrd="0" destOrd="0" presId="urn:microsoft.com/office/officeart/2005/8/layout/vList5"/>
    <dgm:cxn modelId="{7E83C1DF-D8C9-4E77-9645-FA0B20003854}" type="presOf" srcId="{DA6E603D-E34D-4EC6-B48D-740809166CA4}" destId="{6057DA86-162F-440C-8D5E-0A6D86B8CF0F}" srcOrd="0" destOrd="0" presId="urn:microsoft.com/office/officeart/2005/8/layout/vList5"/>
    <dgm:cxn modelId="{1C36DAA6-7AD4-4546-B699-6843E4CB8F00}" type="presParOf" srcId="{A82570EB-9047-4C30-B34C-BC41F943A042}" destId="{74CEAA77-1A9F-4EE7-8009-B36DC94847D6}" srcOrd="0" destOrd="0" presId="urn:microsoft.com/office/officeart/2005/8/layout/vList5"/>
    <dgm:cxn modelId="{34DDB841-52EC-4FD0-B364-8A95B216843F}" type="presParOf" srcId="{74CEAA77-1A9F-4EE7-8009-B36DC94847D6}" destId="{30A5BAFA-D867-4432-A555-078896BF780D}" srcOrd="0" destOrd="0" presId="urn:microsoft.com/office/officeart/2005/8/layout/vList5"/>
    <dgm:cxn modelId="{63F4EB17-B8E7-431A-85C3-4A4BCECB76C6}" type="presParOf" srcId="{74CEAA77-1A9F-4EE7-8009-B36DC94847D6}" destId="{5DB3C171-F262-490B-B8BB-BFFA46B0586B}" srcOrd="1" destOrd="0" presId="urn:microsoft.com/office/officeart/2005/8/layout/vList5"/>
    <dgm:cxn modelId="{114E52EF-6B0E-4966-A262-1898EEBBD99C}" type="presParOf" srcId="{A82570EB-9047-4C30-B34C-BC41F943A042}" destId="{21203062-3061-4CFA-A1DC-A3C8D1B70C6A}" srcOrd="1" destOrd="0" presId="urn:microsoft.com/office/officeart/2005/8/layout/vList5"/>
    <dgm:cxn modelId="{E060800D-27DE-4A69-8080-B2ABF543D8EA}" type="presParOf" srcId="{A82570EB-9047-4C30-B34C-BC41F943A042}" destId="{AAC7EB03-0D34-4E53-AA54-FF39894E56F4}" srcOrd="2" destOrd="0" presId="urn:microsoft.com/office/officeart/2005/8/layout/vList5"/>
    <dgm:cxn modelId="{82D7CBFB-B569-4739-BD4A-822D77BEBB74}" type="presParOf" srcId="{AAC7EB03-0D34-4E53-AA54-FF39894E56F4}" destId="{EC26B3CA-5F55-4ED6-AEA1-83422FEC2FA3}" srcOrd="0" destOrd="0" presId="urn:microsoft.com/office/officeart/2005/8/layout/vList5"/>
    <dgm:cxn modelId="{CFE33D43-99A2-46C2-8387-23E07AA7FCC6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 smtClean="0">
              <a:solidFill>
                <a:schemeClr val="tx1"/>
              </a:solidFill>
            </a:rPr>
            <a:t>WSKAŹNIK PRODUKTU</a:t>
          </a:r>
        </a:p>
        <a:p>
          <a:pPr algn="ctr"/>
          <a:r>
            <a:rPr lang="pl-PL" sz="1600" b="1" dirty="0" smtClean="0">
              <a:solidFill>
                <a:schemeClr val="tx1"/>
              </a:solidFill>
            </a:rPr>
            <a:t>liczba osób uczestniczących  w pozaszkolnych formach kształcenia w programie</a:t>
          </a:r>
          <a:r>
            <a:rPr lang="pl-PL" sz="1600" b="1" dirty="0" smtClean="0"/>
            <a:t> </a:t>
          </a:r>
          <a:br>
            <a:rPr lang="pl-PL" sz="1600" b="1" dirty="0" smtClean="0"/>
          </a:br>
          <a:endParaRPr lang="pl-PL" sz="16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 smtClean="0"/>
            <a:t>Liczba osób dorosłych, które uczestniczyły                                     w pozaszkolnych formach kształcenia zawodowego zorganizowanych we współpracy z pracodawcami (kwalifikacyjne kursy umiejętności zawodowych, inne kursy), zgodnie z obowiązującymi przepisami w sprawie kształcenia ustawicznego w formach pozaszkolnych.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1" dirty="0" smtClean="0"/>
            <a:t>Liczba osób dorosłych, które ukończyły pozaszkolne formy kształcenia, np. kwalifikacyjny kurs zawodowy, umożliwiające uzyskanie kwalifikacji w zawodzie.</a:t>
          </a:r>
          <a:endParaRPr lang="pl-PL" sz="1400" b="1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600" b="1" u="sng" dirty="0" smtClean="0">
              <a:solidFill>
                <a:schemeClr val="tx1"/>
              </a:solidFill>
            </a:rPr>
            <a:t>WSKAŹNIK REZULTATU</a:t>
          </a:r>
        </a:p>
        <a:p>
          <a:r>
            <a:rPr lang="pl-PL" sz="1600" b="1" dirty="0" smtClean="0">
              <a:solidFill>
                <a:schemeClr val="tx1"/>
              </a:solidFill>
            </a:rPr>
            <a:t>liczba osób, które uzyskały kwalifikacje w ramach pozaszkolnych form kształcenia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D2A1E2FC-FD9D-4099-A6C5-01B939328335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1" dirty="0" smtClean="0">
              <a:solidFill>
                <a:schemeClr val="tx1"/>
              </a:solidFill>
            </a:rPr>
            <a:t>Szczegółowe informacje dotyczące kwalifikacji znajdują się jako informacje dodatkowe zamieszczone na stronie </a:t>
          </a:r>
          <a:r>
            <a:rPr lang="pl-PL" sz="1400" b="1" dirty="0" smtClean="0">
              <a:solidFill>
                <a:schemeClr val="tx1"/>
              </a:solidFill>
              <a:hlinkClick xmlns:r="http://schemas.openxmlformats.org/officeDocument/2006/relationships" r:id="rId1"/>
            </a:rPr>
            <a:t>www.rpo.dolnyslask.pl</a:t>
          </a:r>
          <a:r>
            <a:rPr lang="pl-PL" sz="1400" b="1" dirty="0" smtClean="0">
              <a:solidFill>
                <a:schemeClr val="tx1"/>
              </a:solidFill>
            </a:rPr>
            <a:t> pod regulaminem konkursu</a:t>
          </a:r>
          <a:endParaRPr lang="pl-PL" sz="1400" b="1" dirty="0">
            <a:solidFill>
              <a:schemeClr val="tx1"/>
            </a:solidFill>
          </a:endParaRPr>
        </a:p>
      </dgm:t>
    </dgm:pt>
    <dgm:pt modelId="{4154E3C5-9C6F-44EA-8B6C-E3B17C9E22CC}" type="parTrans" cxnId="{06C6D8CC-3E82-414D-BA1A-D21B402E5310}">
      <dgm:prSet/>
      <dgm:spPr/>
      <dgm:t>
        <a:bodyPr/>
        <a:lstStyle/>
        <a:p>
          <a:endParaRPr lang="pl-PL"/>
        </a:p>
      </dgm:t>
    </dgm:pt>
    <dgm:pt modelId="{3F10BB46-2816-44D6-927B-6AC6FF0B7958}" type="sibTrans" cxnId="{06C6D8CC-3E82-414D-BA1A-D21B402E5310}">
      <dgm:prSet/>
      <dgm:spPr/>
      <dgm:t>
        <a:bodyPr/>
        <a:lstStyle/>
        <a:p>
          <a:endParaRPr lang="pl-PL"/>
        </a:p>
      </dgm:t>
    </dgm:pt>
    <dgm:pt modelId="{8EBBA322-D6E6-4385-B912-71A8664E065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400" b="1" dirty="0">
            <a:solidFill>
              <a:srgbClr val="B466E0"/>
            </a:solidFill>
          </a:endParaRPr>
        </a:p>
      </dgm:t>
    </dgm:pt>
    <dgm:pt modelId="{2166D30E-E258-4649-9E56-CA5B05F8374C}" type="parTrans" cxnId="{5FC48156-2980-40BF-A76B-A9D1C6C54D39}">
      <dgm:prSet/>
      <dgm:spPr/>
      <dgm:t>
        <a:bodyPr/>
        <a:lstStyle/>
        <a:p>
          <a:endParaRPr lang="pl-PL"/>
        </a:p>
      </dgm:t>
    </dgm:pt>
    <dgm:pt modelId="{AD66A2B4-E232-4D44-BD81-D919F4415F0B}" type="sibTrans" cxnId="{5FC48156-2980-40BF-A76B-A9D1C6C54D39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FC48156-2980-40BF-A76B-A9D1C6C54D39}" srcId="{9C158368-C9E0-4942-8526-5CE49BCD721C}" destId="{8EBBA322-D6E6-4385-B912-71A8664E0652}" srcOrd="1" destOrd="0" parTransId="{2166D30E-E258-4649-9E56-CA5B05F8374C}" sibTransId="{AD66A2B4-E232-4D44-BD81-D919F4415F0B}"/>
    <dgm:cxn modelId="{8F4163A3-0B00-46B4-9C3B-2A47C180F3C4}" type="presOf" srcId="{1A53B528-4B73-4476-AAA3-DA53D8694E89}" destId="{A82570EB-9047-4C30-B34C-BC41F943A042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CEF75098-EACD-46AC-974F-A141EB03DC4F}" type="presOf" srcId="{D2A1E2FC-FD9D-4099-A6C5-01B939328335}" destId="{6057DA86-162F-440C-8D5E-0A6D86B8CF0F}" srcOrd="0" destOrd="2" presId="urn:microsoft.com/office/officeart/2005/8/layout/vList5"/>
    <dgm:cxn modelId="{BA88269F-B2F4-4219-972F-9829D540F447}" type="presOf" srcId="{DA6E603D-E34D-4EC6-B48D-740809166CA4}" destId="{6057DA86-162F-440C-8D5E-0A6D86B8CF0F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43DCFE81-B7F5-4D74-B568-A7D83F001AE7}" type="presOf" srcId="{32EE9BBF-B02B-4DE9-A826-A3930A24887B}" destId="{5DB3C171-F262-490B-B8BB-BFFA46B0586B}" srcOrd="0" destOrd="0" presId="urn:microsoft.com/office/officeart/2005/8/layout/vList5"/>
    <dgm:cxn modelId="{0F02213E-0440-42E7-8ECA-C823EC49799E}" type="presOf" srcId="{9C158368-C9E0-4942-8526-5CE49BCD721C}" destId="{EC26B3CA-5F55-4ED6-AEA1-83422FEC2FA3}" srcOrd="0" destOrd="0" presId="urn:microsoft.com/office/officeart/2005/8/layout/vList5"/>
    <dgm:cxn modelId="{06C6D8CC-3E82-414D-BA1A-D21B402E5310}" srcId="{9C158368-C9E0-4942-8526-5CE49BCD721C}" destId="{D2A1E2FC-FD9D-4099-A6C5-01B939328335}" srcOrd="2" destOrd="0" parTransId="{4154E3C5-9C6F-44EA-8B6C-E3B17C9E22CC}" sibTransId="{3F10BB46-2816-44D6-927B-6AC6FF0B7958}"/>
    <dgm:cxn modelId="{CB2A72CD-0582-4A91-AE0B-8B8337A3305C}" type="presOf" srcId="{621AB93B-5B7B-404A-AAC6-82585374894E}" destId="{30A5BAFA-D867-4432-A555-078896BF780D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53D9F1C-53F2-4C75-BF2B-2F0C3094FD56}" type="presOf" srcId="{8EBBA322-D6E6-4385-B912-71A8664E0652}" destId="{6057DA86-162F-440C-8D5E-0A6D86B8CF0F}" srcOrd="0" destOrd="1" presId="urn:microsoft.com/office/officeart/2005/8/layout/vList5"/>
    <dgm:cxn modelId="{1E95CBD8-F280-496F-BE73-175C546B81C2}" type="presParOf" srcId="{A82570EB-9047-4C30-B34C-BC41F943A042}" destId="{74CEAA77-1A9F-4EE7-8009-B36DC94847D6}" srcOrd="0" destOrd="0" presId="urn:microsoft.com/office/officeart/2005/8/layout/vList5"/>
    <dgm:cxn modelId="{94555151-CCA4-415A-AD9C-CD78DD36F16A}" type="presParOf" srcId="{74CEAA77-1A9F-4EE7-8009-B36DC94847D6}" destId="{30A5BAFA-D867-4432-A555-078896BF780D}" srcOrd="0" destOrd="0" presId="urn:microsoft.com/office/officeart/2005/8/layout/vList5"/>
    <dgm:cxn modelId="{52A72F1A-202D-4E53-8ED6-642471D8DEBB}" type="presParOf" srcId="{74CEAA77-1A9F-4EE7-8009-B36DC94847D6}" destId="{5DB3C171-F262-490B-B8BB-BFFA46B0586B}" srcOrd="1" destOrd="0" presId="urn:microsoft.com/office/officeart/2005/8/layout/vList5"/>
    <dgm:cxn modelId="{BCB7AEF6-3CF6-472B-94BD-DDF84E682299}" type="presParOf" srcId="{A82570EB-9047-4C30-B34C-BC41F943A042}" destId="{21203062-3061-4CFA-A1DC-A3C8D1B70C6A}" srcOrd="1" destOrd="0" presId="urn:microsoft.com/office/officeart/2005/8/layout/vList5"/>
    <dgm:cxn modelId="{B9502753-BCEA-4B2C-8287-3D282EB0F9A6}" type="presParOf" srcId="{A82570EB-9047-4C30-B34C-BC41F943A042}" destId="{AAC7EB03-0D34-4E53-AA54-FF39894E56F4}" srcOrd="2" destOrd="0" presId="urn:microsoft.com/office/officeart/2005/8/layout/vList5"/>
    <dgm:cxn modelId="{73871C95-FAA8-4182-8F20-B16F01A80880}" type="presParOf" srcId="{AAC7EB03-0D34-4E53-AA54-FF39894E56F4}" destId="{EC26B3CA-5F55-4ED6-AEA1-83422FEC2FA3}" srcOrd="0" destOrd="0" presId="urn:microsoft.com/office/officeart/2005/8/layout/vList5"/>
    <dgm:cxn modelId="{4119D06F-6433-405B-999F-495ACF7E5DDF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1. Poprawność wypełnienia wniosku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Wniosek o dofinansowanie projektu zawiera wszystkie wskaźniki obligatoryjne dla danego typu projektu (w tym wskaźniki z ram wykonania, jeśli są takie które odpowiadają zakresowi projektu) </a:t>
          </a:r>
          <a:r>
            <a:rPr lang="pl-PL" sz="1400" u="sng" dirty="0" smtClean="0"/>
            <a:t>z przypisaną wartością docelową większą od zera.</a:t>
          </a:r>
          <a:endParaRPr lang="pl-PL" sz="1400" b="1" u="sng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600" b="1" dirty="0" smtClean="0">
              <a:solidFill>
                <a:schemeClr val="tx1"/>
              </a:solidFill>
            </a:rPr>
            <a:t>2. Wskaźniki obligatoryjne dla danego typu projektu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>
              <a:ln>
                <a:noFill/>
              </a:ln>
            </a:rPr>
            <a:t>Wniosek o dofinansowanie jest kompletny, został sporządzony w języku polskim oraz złożony zgodnie z regulaminem konkursu. Wniosek o dofinansowanie oraz załączniki zostały podpisane zgodnie z prawem reprezentacji. Wniosek o dofinansowanie zawiera wszystkie wymagane, aktualne, poprawnie wypełnione załączniki, które są czytelne a kopie potwierdzone za zgodność z oryginałem.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B84FB18-10A6-4F0F-9D82-C3A5B6E4D79C}" type="presOf" srcId="{DA6E603D-E34D-4EC6-B48D-740809166CA4}" destId="{6057DA86-162F-440C-8D5E-0A6D86B8CF0F}" srcOrd="0" destOrd="0" presId="urn:microsoft.com/office/officeart/2005/8/layout/vList5"/>
    <dgm:cxn modelId="{CC162BCC-D5DD-4044-8C13-63D56923BAB5}" type="presOf" srcId="{621AB93B-5B7B-404A-AAC6-82585374894E}" destId="{30A5BAFA-D867-4432-A555-078896BF780D}" srcOrd="0" destOrd="0" presId="urn:microsoft.com/office/officeart/2005/8/layout/vList5"/>
    <dgm:cxn modelId="{22AB06F6-C1CA-4896-9D9C-3D66B7A835F0}" type="presOf" srcId="{1A53B528-4B73-4476-AAA3-DA53D8694E89}" destId="{A82570EB-9047-4C30-B34C-BC41F943A042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8C5D976E-8DA2-41BE-9D37-B45FBFFCC8F8}" type="presOf" srcId="{9C158368-C9E0-4942-8526-5CE49BCD721C}" destId="{EC26B3CA-5F55-4ED6-AEA1-83422FEC2FA3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5A909E-35D1-4608-B3F3-D1AB7E9BFABB}" type="presOf" srcId="{32EE9BBF-B02B-4DE9-A826-A3930A24887B}" destId="{5DB3C171-F262-490B-B8BB-BFFA46B0586B}" srcOrd="0" destOrd="0" presId="urn:microsoft.com/office/officeart/2005/8/layout/vList5"/>
    <dgm:cxn modelId="{BAF2D667-B1A3-4F5D-9445-0AD7357384AE}" type="presParOf" srcId="{A82570EB-9047-4C30-B34C-BC41F943A042}" destId="{74CEAA77-1A9F-4EE7-8009-B36DC94847D6}" srcOrd="0" destOrd="0" presId="urn:microsoft.com/office/officeart/2005/8/layout/vList5"/>
    <dgm:cxn modelId="{441E4B5A-DA00-4357-AC98-2EAC650325A1}" type="presParOf" srcId="{74CEAA77-1A9F-4EE7-8009-B36DC94847D6}" destId="{30A5BAFA-D867-4432-A555-078896BF780D}" srcOrd="0" destOrd="0" presId="urn:microsoft.com/office/officeart/2005/8/layout/vList5"/>
    <dgm:cxn modelId="{BB85D8E1-2D85-4262-9DB4-BED770FE8AC9}" type="presParOf" srcId="{74CEAA77-1A9F-4EE7-8009-B36DC94847D6}" destId="{5DB3C171-F262-490B-B8BB-BFFA46B0586B}" srcOrd="1" destOrd="0" presId="urn:microsoft.com/office/officeart/2005/8/layout/vList5"/>
    <dgm:cxn modelId="{3E0864BF-1060-406E-B4EB-FAD9563E5947}" type="presParOf" srcId="{A82570EB-9047-4C30-B34C-BC41F943A042}" destId="{21203062-3061-4CFA-A1DC-A3C8D1B70C6A}" srcOrd="1" destOrd="0" presId="urn:microsoft.com/office/officeart/2005/8/layout/vList5"/>
    <dgm:cxn modelId="{FCE4FB9F-AF84-4C8F-8B8E-CEE3C2379819}" type="presParOf" srcId="{A82570EB-9047-4C30-B34C-BC41F943A042}" destId="{AAC7EB03-0D34-4E53-AA54-FF39894E56F4}" srcOrd="2" destOrd="0" presId="urn:microsoft.com/office/officeart/2005/8/layout/vList5"/>
    <dgm:cxn modelId="{1E1E6394-3F79-4050-9F3F-662A46766258}" type="presParOf" srcId="{AAC7EB03-0D34-4E53-AA54-FF39894E56F4}" destId="{EC26B3CA-5F55-4ED6-AEA1-83422FEC2FA3}" srcOrd="0" destOrd="0" presId="urn:microsoft.com/office/officeart/2005/8/layout/vList5"/>
    <dgm:cxn modelId="{0CB586F0-C386-4B43-8766-8DB9864C6132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3. Kwalifikowalność typu projektu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Wnioskodawca jest uprawniony do ubiegania się o wsparcie zgodnie z zapisami regulaminu konkursu.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4. Kwalifikowalność wnioskodawcy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Projekt jest zgodny z typem projektów dopuszczonych do dofinansowania w regulaminie konkursu.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3B3CB09-39D6-45AE-977B-5200E8D69924}" type="presOf" srcId="{DA6E603D-E34D-4EC6-B48D-740809166CA4}" destId="{6057DA86-162F-440C-8D5E-0A6D86B8CF0F}" srcOrd="0" destOrd="0" presId="urn:microsoft.com/office/officeart/2005/8/layout/vList5"/>
    <dgm:cxn modelId="{A496A950-9D4C-4659-901A-20A25EF212D7}" type="presOf" srcId="{1A53B528-4B73-4476-AAA3-DA53D8694E89}" destId="{A82570EB-9047-4C30-B34C-BC41F943A042}" srcOrd="0" destOrd="0" presId="urn:microsoft.com/office/officeart/2005/8/layout/vList5"/>
    <dgm:cxn modelId="{073417D7-2E3A-4290-8103-8DF1443DF56C}" type="presOf" srcId="{32EE9BBF-B02B-4DE9-A826-A3930A24887B}" destId="{5DB3C171-F262-490B-B8BB-BFFA46B0586B}" srcOrd="0" destOrd="0" presId="urn:microsoft.com/office/officeart/2005/8/layout/vList5"/>
    <dgm:cxn modelId="{20A4D254-75B1-4092-A03A-6162D8771CC1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A0A52CC9-607D-4D9A-ACB3-6DA989A18116}" type="presOf" srcId="{9C158368-C9E0-4942-8526-5CE49BCD721C}" destId="{EC26B3CA-5F55-4ED6-AEA1-83422FEC2FA3}" srcOrd="0" destOrd="0" presId="urn:microsoft.com/office/officeart/2005/8/layout/vList5"/>
    <dgm:cxn modelId="{D99997B4-081E-4757-995F-5CB767A0C90A}" type="presParOf" srcId="{A82570EB-9047-4C30-B34C-BC41F943A042}" destId="{74CEAA77-1A9F-4EE7-8009-B36DC94847D6}" srcOrd="0" destOrd="0" presId="urn:microsoft.com/office/officeart/2005/8/layout/vList5"/>
    <dgm:cxn modelId="{684C5934-8314-4B2B-8940-EF55156527BA}" type="presParOf" srcId="{74CEAA77-1A9F-4EE7-8009-B36DC94847D6}" destId="{30A5BAFA-D867-4432-A555-078896BF780D}" srcOrd="0" destOrd="0" presId="urn:microsoft.com/office/officeart/2005/8/layout/vList5"/>
    <dgm:cxn modelId="{A9588105-EC67-46AF-B40C-E47B3BF0E130}" type="presParOf" srcId="{74CEAA77-1A9F-4EE7-8009-B36DC94847D6}" destId="{5DB3C171-F262-490B-B8BB-BFFA46B0586B}" srcOrd="1" destOrd="0" presId="urn:microsoft.com/office/officeart/2005/8/layout/vList5"/>
    <dgm:cxn modelId="{B0D2D087-61F4-489F-A2FE-59EEF75964C0}" type="presParOf" srcId="{A82570EB-9047-4C30-B34C-BC41F943A042}" destId="{21203062-3061-4CFA-A1DC-A3C8D1B70C6A}" srcOrd="1" destOrd="0" presId="urn:microsoft.com/office/officeart/2005/8/layout/vList5"/>
    <dgm:cxn modelId="{845E5C7E-7912-4D53-9A92-2A7792D6C962}" type="presParOf" srcId="{A82570EB-9047-4C30-B34C-BC41F943A042}" destId="{AAC7EB03-0D34-4E53-AA54-FF39894E56F4}" srcOrd="2" destOrd="0" presId="urn:microsoft.com/office/officeart/2005/8/layout/vList5"/>
    <dgm:cxn modelId="{A762D08F-5CF6-45BB-A395-935133331E08}" type="presParOf" srcId="{AAC7EB03-0D34-4E53-AA54-FF39894E56F4}" destId="{EC26B3CA-5F55-4ED6-AEA1-83422FEC2FA3}" srcOrd="0" destOrd="0" presId="urn:microsoft.com/office/officeart/2005/8/layout/vList5"/>
    <dgm:cxn modelId="{A8CF1343-6788-48AE-B15C-0E099BB70AD9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8. Zakaz podwójnego finansowego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Wartość projektu nie przekracza poziomów określonych w regulaminie konkursu.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9. Minimalna/maksymalna wartość projektu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W wyniku otrzymania przez projekt dofinansowania we wnioskowanej wysokości, na określone wydatki kwalifikowalne, w projekcie nie dojdzie do podwójnego dofinansowania.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782B2CA-F9DB-4963-AD40-FFA61E8534D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b="1" dirty="0" smtClean="0">
              <a:solidFill>
                <a:schemeClr val="tx1"/>
              </a:solidFill>
            </a:rPr>
            <a:t>Minimalna wartość projektu – 50 000 PLN</a:t>
          </a:r>
          <a:endParaRPr lang="pl-PL" sz="1400" b="1" dirty="0">
            <a:solidFill>
              <a:schemeClr val="tx1"/>
            </a:solidFill>
          </a:endParaRPr>
        </a:p>
      </dgm:t>
    </dgm:pt>
    <dgm:pt modelId="{DD1A3F9C-8785-4135-8177-46420EF8E9C2}" type="parTrans" cxnId="{E9D303AF-B00D-42ED-A627-E9DE14D89E76}">
      <dgm:prSet/>
      <dgm:spPr/>
    </dgm:pt>
    <dgm:pt modelId="{5C859004-D802-4D22-AD3C-B36933861BA1}" type="sibTrans" cxnId="{E9D303AF-B00D-42ED-A627-E9DE14D89E76}">
      <dgm:prSet/>
      <dgm:spPr/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497707E-84F1-43C7-84F4-9885023FC453}" type="presOf" srcId="{D782B2CA-F9DB-4963-AD40-FFA61E8534D0}" destId="{6057DA86-162F-440C-8D5E-0A6D86B8CF0F}" srcOrd="0" destOrd="1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9D303AF-B00D-42ED-A627-E9DE14D89E76}" srcId="{9C158368-C9E0-4942-8526-5CE49BCD721C}" destId="{D782B2CA-F9DB-4963-AD40-FFA61E8534D0}" srcOrd="1" destOrd="0" parTransId="{DD1A3F9C-8785-4135-8177-46420EF8E9C2}" sibTransId="{5C859004-D802-4D22-AD3C-B36933861BA1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7543F15C-B802-4801-85FF-8C1DC167FC2E}" type="presOf" srcId="{32EE9BBF-B02B-4DE9-A826-A3930A24887B}" destId="{5DB3C171-F262-490B-B8BB-BFFA46B0586B}" srcOrd="0" destOrd="0" presId="urn:microsoft.com/office/officeart/2005/8/layout/vList5"/>
    <dgm:cxn modelId="{6EAC6373-B7D3-4069-B7B7-A1B25BF85F9D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DD348D1B-D798-48AF-B826-679DADBBA47A}" type="presOf" srcId="{DA6E603D-E34D-4EC6-B48D-740809166CA4}" destId="{6057DA86-162F-440C-8D5E-0A6D86B8CF0F}" srcOrd="0" destOrd="0" presId="urn:microsoft.com/office/officeart/2005/8/layout/vList5"/>
    <dgm:cxn modelId="{F190E0A2-F26D-4D73-9F56-B0E1DCB5C8E1}" type="presOf" srcId="{9C158368-C9E0-4942-8526-5CE49BCD721C}" destId="{EC26B3CA-5F55-4ED6-AEA1-83422FEC2FA3}" srcOrd="0" destOrd="0" presId="urn:microsoft.com/office/officeart/2005/8/layout/vList5"/>
    <dgm:cxn modelId="{6D0FA210-0071-46B7-A5AD-D9953CF923BF}" type="presOf" srcId="{1A53B528-4B73-4476-AAA3-DA53D8694E89}" destId="{A82570EB-9047-4C30-B34C-BC41F943A042}" srcOrd="0" destOrd="0" presId="urn:microsoft.com/office/officeart/2005/8/layout/vList5"/>
    <dgm:cxn modelId="{F30BF655-924C-4694-8FE6-BF5D683F0891}" type="presParOf" srcId="{A82570EB-9047-4C30-B34C-BC41F943A042}" destId="{74CEAA77-1A9F-4EE7-8009-B36DC94847D6}" srcOrd="0" destOrd="0" presId="urn:microsoft.com/office/officeart/2005/8/layout/vList5"/>
    <dgm:cxn modelId="{159B0B27-6A68-48C9-B036-2AC618BD2EE7}" type="presParOf" srcId="{74CEAA77-1A9F-4EE7-8009-B36DC94847D6}" destId="{30A5BAFA-D867-4432-A555-078896BF780D}" srcOrd="0" destOrd="0" presId="urn:microsoft.com/office/officeart/2005/8/layout/vList5"/>
    <dgm:cxn modelId="{EB3E262A-7479-4810-88FC-B6AB2EB3FD7C}" type="presParOf" srcId="{74CEAA77-1A9F-4EE7-8009-B36DC94847D6}" destId="{5DB3C171-F262-490B-B8BB-BFFA46B0586B}" srcOrd="1" destOrd="0" presId="urn:microsoft.com/office/officeart/2005/8/layout/vList5"/>
    <dgm:cxn modelId="{2F2E8434-2A9B-457D-A6C0-038F615BA66A}" type="presParOf" srcId="{A82570EB-9047-4C30-B34C-BC41F943A042}" destId="{21203062-3061-4CFA-A1DC-A3C8D1B70C6A}" srcOrd="1" destOrd="0" presId="urn:microsoft.com/office/officeart/2005/8/layout/vList5"/>
    <dgm:cxn modelId="{B3D875D7-5677-44E5-807E-C2A84FFAC1FB}" type="presParOf" srcId="{A82570EB-9047-4C30-B34C-BC41F943A042}" destId="{AAC7EB03-0D34-4E53-AA54-FF39894E56F4}" srcOrd="2" destOrd="0" presId="urn:microsoft.com/office/officeart/2005/8/layout/vList5"/>
    <dgm:cxn modelId="{EF7D78AA-A575-4E0D-BA7F-7534275E6249}" type="presParOf" srcId="{AAC7EB03-0D34-4E53-AA54-FF39894E56F4}" destId="{EC26B3CA-5F55-4ED6-AEA1-83422FEC2FA3}" srcOrd="0" destOrd="0" presId="urn:microsoft.com/office/officeart/2005/8/layout/vList5"/>
    <dgm:cxn modelId="{3D392952-14F3-4D8D-9592-8C37A320F658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10. Wkład własny</a:t>
          </a:r>
          <a:endParaRPr lang="pl-PL" sz="1600" b="1" u="sng" dirty="0">
            <a:solidFill>
              <a:schemeClr val="tx1"/>
            </a:solidFill>
          </a:endParaRPr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Czy prawidłowo zakwalifikowano projekt pod kątem występowania pomocy publicznej/ pomocy de </a:t>
          </a:r>
          <a:r>
            <a:rPr lang="pl-PL" sz="1400" dirty="0" err="1" smtClean="0"/>
            <a:t>minimis</a:t>
          </a:r>
          <a:r>
            <a:rPr lang="pl-PL" sz="1400" dirty="0" smtClean="0"/>
            <a:t>? </a:t>
          </a:r>
          <a:endParaRPr lang="pl-PL" sz="1400" b="1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dirty="0" smtClean="0">
              <a:solidFill>
                <a:schemeClr val="tx1"/>
              </a:solidFill>
            </a:rPr>
            <a:t>11.  Poprawność zakwalifikowania projektu objętego/nieobjętego pomocą publiczną</a:t>
          </a:r>
          <a:endParaRPr lang="pl-PL" sz="16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 smtClean="0"/>
            <a:t>Wnioskodawca zapewnił odpowiedni poziom wkładu własnego określony w regulaminie konkursu</a:t>
          </a:r>
          <a:endParaRPr lang="pl-PL" sz="1400" b="1" dirty="0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EEE08CC-E66F-42E4-992B-0E4BE280E96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400" dirty="0" smtClean="0"/>
            <a:t> </a:t>
          </a:r>
          <a:r>
            <a:rPr lang="pl-PL" sz="1400" b="1" dirty="0" smtClean="0"/>
            <a:t>w typach projektów 10.4 F i G nie przewiduje się pomocy publicznej / pomocy de </a:t>
          </a:r>
          <a:r>
            <a:rPr lang="pl-PL" sz="1400" b="1" dirty="0" err="1" smtClean="0"/>
            <a:t>minimis</a:t>
          </a:r>
          <a:r>
            <a:rPr lang="pl-PL" sz="1400" b="1" dirty="0" smtClean="0"/>
            <a:t>!</a:t>
          </a:r>
          <a:endParaRPr lang="pl-PL" sz="1400" b="1" dirty="0">
            <a:solidFill>
              <a:schemeClr val="tx1"/>
            </a:solidFill>
          </a:endParaRPr>
        </a:p>
      </dgm:t>
    </dgm:pt>
    <dgm:pt modelId="{FBC04258-BAEC-4EB5-85EE-EEC022B68D5C}" type="parTrans" cxnId="{A2236149-3B04-42C3-ABFE-356520BC3BEC}">
      <dgm:prSet/>
      <dgm:spPr/>
      <dgm:t>
        <a:bodyPr/>
        <a:lstStyle/>
        <a:p>
          <a:endParaRPr lang="pl-PL"/>
        </a:p>
      </dgm:t>
    </dgm:pt>
    <dgm:pt modelId="{A1CF4628-4B71-452E-8384-427C8CB575CB}" type="sibTrans" cxnId="{A2236149-3B04-42C3-ABFE-356520BC3BEC}">
      <dgm:prSet/>
      <dgm:spPr/>
      <dgm:t>
        <a:bodyPr/>
        <a:lstStyle/>
        <a:p>
          <a:endParaRPr lang="pl-PL"/>
        </a:p>
      </dgm:t>
    </dgm:pt>
    <dgm:pt modelId="{F70AF753-3415-4DE4-86C9-9C43329D0CE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400" b="1" dirty="0">
            <a:solidFill>
              <a:schemeClr val="tx1"/>
            </a:solidFill>
          </a:endParaRPr>
        </a:p>
      </dgm:t>
    </dgm:pt>
    <dgm:pt modelId="{D6DE8335-BA7E-47E1-B335-B6B44EAFB046}" type="parTrans" cxnId="{C761104C-2271-42B2-AF12-5DA57F85CFC4}">
      <dgm:prSet/>
      <dgm:spPr/>
      <dgm:t>
        <a:bodyPr/>
        <a:lstStyle/>
        <a:p>
          <a:endParaRPr lang="pl-PL"/>
        </a:p>
      </dgm:t>
    </dgm:pt>
    <dgm:pt modelId="{823364FB-32AA-4E9F-B243-03DE635E6D0B}" type="sibTrans" cxnId="{C761104C-2271-42B2-AF12-5DA57F85CFC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61104C-2271-42B2-AF12-5DA57F85CFC4}" srcId="{9C158368-C9E0-4942-8526-5CE49BCD721C}" destId="{F70AF753-3415-4DE4-86C9-9C43329D0CE6}" srcOrd="1" destOrd="0" parTransId="{D6DE8335-BA7E-47E1-B335-B6B44EAFB046}" sibTransId="{823364FB-32AA-4E9F-B243-03DE635E6D0B}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FBC2EFD2-8463-48BD-AC50-589F2B2CBE03}" type="presOf" srcId="{DEEE08CC-E66F-42E4-992B-0E4BE280E964}" destId="{6057DA86-162F-440C-8D5E-0A6D86B8CF0F}" srcOrd="0" destOrd="2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00D0DFE2-0968-4F0A-90E8-C82DBC212224}" type="presOf" srcId="{32EE9BBF-B02B-4DE9-A826-A3930A24887B}" destId="{5DB3C171-F262-490B-B8BB-BFFA46B0586B}" srcOrd="0" destOrd="0" presId="urn:microsoft.com/office/officeart/2005/8/layout/vList5"/>
    <dgm:cxn modelId="{4FAEAB76-4692-4C43-B39F-DE83F90FFF89}" type="presOf" srcId="{9C158368-C9E0-4942-8526-5CE49BCD721C}" destId="{EC26B3CA-5F55-4ED6-AEA1-83422FEC2FA3}" srcOrd="0" destOrd="0" presId="urn:microsoft.com/office/officeart/2005/8/layout/vList5"/>
    <dgm:cxn modelId="{CB8D5CE1-D162-48C3-98DE-FE8A9BF92B3F}" type="presOf" srcId="{DA6E603D-E34D-4EC6-B48D-740809166CA4}" destId="{6057DA86-162F-440C-8D5E-0A6D86B8CF0F}" srcOrd="0" destOrd="0" presId="urn:microsoft.com/office/officeart/2005/8/layout/vList5"/>
    <dgm:cxn modelId="{A2236149-3B04-42C3-ABFE-356520BC3BEC}" srcId="{9C158368-C9E0-4942-8526-5CE49BCD721C}" destId="{DEEE08CC-E66F-42E4-992B-0E4BE280E964}" srcOrd="2" destOrd="0" parTransId="{FBC04258-BAEC-4EB5-85EE-EEC022B68D5C}" sibTransId="{A1CF4628-4B71-452E-8384-427C8CB575CB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15A80D3B-29E1-45AA-A8C9-432B8673CADA}" type="presOf" srcId="{1A53B528-4B73-4476-AAA3-DA53D8694E89}" destId="{A82570EB-9047-4C30-B34C-BC41F943A042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B4F50F02-6F2D-4F82-963C-1E782BC162F0}" type="presOf" srcId="{621AB93B-5B7B-404A-AAC6-82585374894E}" destId="{30A5BAFA-D867-4432-A555-078896BF780D}" srcOrd="0" destOrd="0" presId="urn:microsoft.com/office/officeart/2005/8/layout/vList5"/>
    <dgm:cxn modelId="{D77C4948-8AB2-443A-8BD0-D7DE661FD850}" type="presOf" srcId="{F70AF753-3415-4DE4-86C9-9C43329D0CE6}" destId="{6057DA86-162F-440C-8D5E-0A6D86B8CF0F}" srcOrd="0" destOrd="1" presId="urn:microsoft.com/office/officeart/2005/8/layout/vList5"/>
    <dgm:cxn modelId="{7B0262D5-DDAE-4C9F-8D84-A009D647BF3F}" type="presParOf" srcId="{A82570EB-9047-4C30-B34C-BC41F943A042}" destId="{74CEAA77-1A9F-4EE7-8009-B36DC94847D6}" srcOrd="0" destOrd="0" presId="urn:microsoft.com/office/officeart/2005/8/layout/vList5"/>
    <dgm:cxn modelId="{C52F2ED7-8B6C-485F-92F4-8D66B20F2B04}" type="presParOf" srcId="{74CEAA77-1A9F-4EE7-8009-B36DC94847D6}" destId="{30A5BAFA-D867-4432-A555-078896BF780D}" srcOrd="0" destOrd="0" presId="urn:microsoft.com/office/officeart/2005/8/layout/vList5"/>
    <dgm:cxn modelId="{058D79AB-A9D0-4AE8-BB36-A87A740E8E6E}" type="presParOf" srcId="{74CEAA77-1A9F-4EE7-8009-B36DC94847D6}" destId="{5DB3C171-F262-490B-B8BB-BFFA46B0586B}" srcOrd="1" destOrd="0" presId="urn:microsoft.com/office/officeart/2005/8/layout/vList5"/>
    <dgm:cxn modelId="{867B3BCD-6B3F-40CD-9450-FC1CF79B0650}" type="presParOf" srcId="{A82570EB-9047-4C30-B34C-BC41F943A042}" destId="{21203062-3061-4CFA-A1DC-A3C8D1B70C6A}" srcOrd="1" destOrd="0" presId="urn:microsoft.com/office/officeart/2005/8/layout/vList5"/>
    <dgm:cxn modelId="{FA05BC2D-C0AF-4536-80B2-048C9267DBB9}" type="presParOf" srcId="{A82570EB-9047-4C30-B34C-BC41F943A042}" destId="{AAC7EB03-0D34-4E53-AA54-FF39894E56F4}" srcOrd="2" destOrd="0" presId="urn:microsoft.com/office/officeart/2005/8/layout/vList5"/>
    <dgm:cxn modelId="{62E09A81-F8BF-488F-87B9-EF3B35720786}" type="presParOf" srcId="{AAC7EB03-0D34-4E53-AA54-FF39894E56F4}" destId="{EC26B3CA-5F55-4ED6-AEA1-83422FEC2FA3}" srcOrd="0" destOrd="0" presId="urn:microsoft.com/office/officeart/2005/8/layout/vList5"/>
    <dgm:cxn modelId="{01F9467D-9008-477D-A9C6-5F39C229F048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800" kern="1200" dirty="0" smtClean="0"/>
            <a:t>maksymalny poziom dofinansowania na poziomie projektu (środki UE + współfinansowanie z budżetu państwa) wynosi </a:t>
          </a:r>
          <a:r>
            <a:rPr lang="pl-PL" sz="1800" b="1" kern="1200" dirty="0" smtClean="0"/>
            <a:t>90%</a:t>
          </a:r>
          <a:endParaRPr lang="pl-PL" sz="1800" b="1" kern="1200" dirty="0"/>
        </a:p>
        <a:p>
          <a:pPr marL="171450" lvl="1" indent="-17145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800" kern="1200" dirty="0" smtClean="0"/>
            <a:t>minimalna wartość projektu wynosi </a:t>
          </a:r>
          <a:r>
            <a:rPr lang="pl-PL" sz="1800" b="1" kern="1200" dirty="0" smtClean="0"/>
            <a:t>50 000 PLN.</a:t>
          </a:r>
          <a:endParaRPr lang="pl-PL" sz="1800" b="1" kern="1200" dirty="0"/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Dofinansowanie</a:t>
          </a:r>
          <a:r>
            <a:rPr lang="pl-PL" sz="2400" b="1" kern="1200" dirty="0" smtClean="0"/>
            <a:t> </a:t>
          </a:r>
          <a:br>
            <a:rPr lang="pl-PL" sz="2400" b="1" kern="1200" dirty="0" smtClean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minimalny poziom wkładu własnego wynosi </a:t>
          </a:r>
          <a:r>
            <a:rPr lang="pl-PL" sz="1800" b="1" kern="1200" dirty="0" smtClean="0"/>
            <a:t>10%.</a:t>
          </a: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Wkład własny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134468" y="3341515"/>
        <a:ext cx="3028617" cy="24031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400" kern="1200" dirty="0" smtClean="0"/>
            <a:t>Wniosek o dofinansowanie powinien zostać wypełniony i złożony za pośrednictwem Systemu Obsługi Wniosków Aplikacyjnych (SOWA), który jest dostępny poprzez stronę </a:t>
          </a:r>
          <a:r>
            <a:rPr lang="pl-PL" sz="1400" kern="1200" dirty="0" smtClean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400" b="0" kern="1200" dirty="0" smtClean="0"/>
            <a:t>Jednocześnie do siedziby IOK (IZ RPO WD) należy dostarczyć jeden egzemplarz wydrukowanej z systemu SOWA papierowej wersji wniosku, opatrzonej czytelnym podpisem i z pieczęcią imienną osoby/</a:t>
          </a:r>
          <a:r>
            <a:rPr lang="pl-PL" sz="1400" b="0" kern="1200" dirty="0" err="1" smtClean="0"/>
            <a:t>ób</a:t>
          </a:r>
          <a:r>
            <a:rPr lang="pl-PL" sz="1400" b="0" kern="1200" dirty="0" smtClean="0"/>
            <a:t> uprawnionej/</a:t>
          </a:r>
          <a:r>
            <a:rPr lang="pl-PL" sz="1400" b="0" kern="1200" dirty="0" err="1" smtClean="0"/>
            <a:t>ych</a:t>
          </a:r>
          <a:r>
            <a:rPr lang="pl-PL" sz="1400" b="0" kern="1200" dirty="0" smtClean="0"/>
            <a:t> do reprezentowania Wnioskodawcy ( wraz z podpisanymi załącznikami – jeśli dotyczy).</a:t>
          </a:r>
          <a:endParaRPr lang="pl-PL" sz="1400" b="0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pl-PL" sz="1400" b="1" kern="1200" dirty="0"/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Forma składania wniosków</a:t>
          </a:r>
          <a:r>
            <a:rPr lang="pl-PL" sz="2400" b="1" kern="1200" dirty="0" smtClean="0"/>
            <a:t> </a:t>
          </a:r>
          <a:br>
            <a:rPr lang="pl-PL" sz="2400" b="1" kern="1200" dirty="0" smtClean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/>
            <a:t>Termin rozpoczęcia naboru: </a:t>
          </a:r>
          <a:r>
            <a:rPr lang="pl-PL" sz="1600" b="1" u="sng" kern="1200" dirty="0" smtClean="0"/>
            <a:t>01 sierpnia 2016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 smtClean="0">
              <a:solidFill>
                <a:schemeClr val="tx1"/>
              </a:solidFill>
            </a:rPr>
            <a:t>16 </a:t>
          </a:r>
          <a:r>
            <a:rPr lang="pl-PL" sz="1600" b="1" u="sng" kern="1200" dirty="0" smtClean="0"/>
            <a:t>sierpnia 2016 r. </a:t>
          </a:r>
          <a:r>
            <a:rPr lang="pl-PL" sz="1600" b="1" u="sng" kern="1200" dirty="0" smtClean="0"/>
            <a:t>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600" kern="1200" dirty="0">
            <a:solidFill>
              <a:srgbClr val="B466E0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b="1" kern="1200" dirty="0" smtClean="0">
              <a:solidFill>
                <a:schemeClr val="tx1"/>
              </a:solidFill>
            </a:rPr>
            <a:t>Za datę wpływu do IOK uznaje się datę wpływu wniosku                w wersji papierowej. Wersję elektroniczną wniosku należy przesłać do IOK za pośrednictwem systemu SOWA, </a:t>
          </a:r>
          <a:r>
            <a:rPr lang="pl-PL" sz="1600" b="1" u="sng" kern="1200" dirty="0" smtClean="0">
              <a:solidFill>
                <a:schemeClr val="tx1"/>
              </a:solidFill>
            </a:rPr>
            <a:t>najpóźniej !! w dniu złożenia wniosku do IOK w wersji papierowej.</a:t>
          </a:r>
          <a:endParaRPr lang="pl-PL" sz="1600" b="1" u="sng" kern="1200" dirty="0">
            <a:solidFill>
              <a:schemeClr val="tx1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Termin składania wniosków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134468" y="3341515"/>
        <a:ext cx="3028617" cy="24031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0053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8622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12095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78194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8645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643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96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88018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07628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325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73648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4618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16970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45559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84478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811444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176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269747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6456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Realizacja projektu przez beneficjentów prowadzących działalność na terenie województwa dolnośląskiego lub posiadających biuro projektu na terenie województwa dolnośląskiego jest uzasadniona regionalnym/lokalnym charakterem wsparcia oraz pozytywnie wpłynie na efektywność realizacji projektu. Kryterium zostanie zweryfikowane na podstawie oświadczenia złożonego we wniosku o dofinansowanie projektu.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651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Kryterium zostanie zweryfikowane na podstawie rejestru prowadzonego przez Instytucję Organizującą Konkurs. Decyduje kolejność rejestracji wpływu wniosku w Instytucji Organizującej Konkurs. W przypadku złożenia więcej niż jednego wniosku przez jednego Wnioskodawcę Instytucja Organizująca Konkurs odrzuca wszystkie złożone w odpowiedzi na konkurs wnioski, w związku z niespełnieniem przez Wnioskodawcę kryterium. W przypadku wycofania wniosku o dofinansowanie Wnioskodawca ma prawo złożyć kolejny wniosek.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819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65938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225938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60339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782352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09312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098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779133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09414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31062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13776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04821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901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32782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188094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461412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735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5615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849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2016-07-21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ower.gov.pl/dostepnosc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9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po.dolnyslask.pl/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ipaw@ipaw.walbrzych.eu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zitaj@jeleniagora.pl" TargetMode="External"/><Relationship Id="rId11" Type="http://schemas.openxmlformats.org/officeDocument/2006/relationships/hyperlink" Target="http://www.ipaw.walbrzych.eu/" TargetMode="External"/><Relationship Id="rId5" Type="http://schemas.openxmlformats.org/officeDocument/2006/relationships/hyperlink" Target="mailto:zit@um.wroc.pl" TargetMode="External"/><Relationship Id="rId10" Type="http://schemas.openxmlformats.org/officeDocument/2006/relationships/hyperlink" Target="http://www.zitaj.jeleniagora.pl/" TargetMode="External"/><Relationship Id="rId4" Type="http://schemas.openxmlformats.org/officeDocument/2006/relationships/hyperlink" Target="mailto:pife@dolnyslask.pl" TargetMode="External"/><Relationship Id="rId9" Type="http://schemas.openxmlformats.org/officeDocument/2006/relationships/hyperlink" Target="http://www.zitwrof.p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395536" y="1484784"/>
            <a:ext cx="82087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>
                <a:latin typeface="+mn-lt"/>
              </a:rPr>
              <a:t>Podstawowe informacje dot. naboru wniosków o dofinansowanie dla </a:t>
            </a:r>
          </a:p>
          <a:p>
            <a:pPr algn="ctr"/>
            <a:r>
              <a:rPr lang="pl-PL" sz="2000" b="1" dirty="0" smtClean="0">
                <a:latin typeface="+mn-lt"/>
              </a:rPr>
              <a:t>Osi Priorytetowej 10 EDUKACJA </a:t>
            </a:r>
          </a:p>
          <a:p>
            <a:pPr algn="ctr"/>
            <a:r>
              <a:rPr lang="pl-PL" sz="2000" b="1" dirty="0" smtClean="0">
                <a:latin typeface="+mn-lt"/>
              </a:rPr>
              <a:t>Działanie 10.4</a:t>
            </a:r>
          </a:p>
          <a:p>
            <a:pPr algn="ctr"/>
            <a:r>
              <a:rPr lang="pl-PL" sz="2000" b="1" dirty="0" smtClean="0">
                <a:latin typeface="+mn-lt"/>
              </a:rPr>
              <a:t>Dostosowanie systemów kształcenia i szkolenia zawodowego do potrzeb rynku pracy – typ F i G</a:t>
            </a:r>
            <a:endParaRPr lang="pl-PL" sz="2000" dirty="0" smtClean="0">
              <a:latin typeface="+mn-lt"/>
            </a:endParaRPr>
          </a:p>
          <a:p>
            <a:pPr lvl="0" algn="ctr"/>
            <a:endParaRPr lang="pl-PL" sz="2000" b="1" dirty="0" smtClean="0">
              <a:latin typeface="+mn-lt"/>
            </a:endParaRPr>
          </a:p>
          <a:p>
            <a:pPr algn="ctr" eaLnBrk="1" hangingPunct="1"/>
            <a:endParaRPr lang="pl-PL" altLang="pl-PL" sz="2000" b="1" dirty="0" smtClean="0">
              <a:latin typeface="+mn-lt"/>
            </a:endParaRPr>
          </a:p>
          <a:p>
            <a:pPr algn="ctr" eaLnBrk="1" hangingPunct="1"/>
            <a:r>
              <a:rPr lang="pl-PL" altLang="pl-PL" sz="2000" b="1" dirty="0" smtClean="0">
                <a:latin typeface="+mn-lt"/>
              </a:rPr>
              <a:t>Regionalny Program Operacyjny Województwa Dolnośląskiego </a:t>
            </a:r>
            <a:br>
              <a:rPr lang="pl-PL" altLang="pl-PL" sz="2000" b="1" dirty="0" smtClean="0">
                <a:latin typeface="+mn-lt"/>
              </a:rPr>
            </a:br>
            <a:r>
              <a:rPr lang="pl-PL" altLang="pl-PL" sz="2000" b="1" dirty="0" smtClean="0">
                <a:latin typeface="+mn-lt"/>
              </a:rPr>
              <a:t>2014-2020</a:t>
            </a:r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20.07.2016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98448644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06005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 smtClean="0"/>
              <a:t>PRZEDMIOT KONKURSU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1600" b="1" i="1" dirty="0"/>
          </a:p>
          <a:p>
            <a:pPr algn="ctr"/>
            <a:r>
              <a:rPr lang="pl-PL" sz="2000" b="1" dirty="0" smtClean="0">
                <a:latin typeface="+mn-lt"/>
                <a:cs typeface="Arial" pitchFamily="34" charset="0"/>
              </a:rPr>
              <a:t>Typy projektów:</a:t>
            </a: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r>
              <a:rPr lang="pl-PL" sz="2400" b="1" dirty="0">
                <a:latin typeface="+mn-lt"/>
              </a:rPr>
              <a:t>10.4.F.</a:t>
            </a:r>
            <a:r>
              <a:rPr lang="pl-PL" sz="1600" dirty="0">
                <a:latin typeface="+mn-lt"/>
              </a:rPr>
              <a:t> </a:t>
            </a:r>
            <a:endParaRPr lang="pl-PL" sz="1600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Kształcenie </a:t>
            </a:r>
            <a:r>
              <a:rPr lang="pl-PL" sz="1600" dirty="0">
                <a:latin typeface="+mn-lt"/>
              </a:rPr>
              <a:t>w formach pozaszkolnych osób dorosłych umożliwiających podniesienie kwalifikacji zawodowych, zainteresowanych kształceniem z własnej inicjatywy oraz doradztwo </a:t>
            </a:r>
            <a:r>
              <a:rPr lang="pl-PL" sz="1600" dirty="0" err="1">
                <a:latin typeface="+mn-lt"/>
              </a:rPr>
              <a:t>edukacyjno</a:t>
            </a:r>
            <a:r>
              <a:rPr lang="pl-PL" sz="1600" dirty="0">
                <a:latin typeface="+mn-lt"/>
              </a:rPr>
              <a:t> - zawodowe dla osób dorosłych. </a:t>
            </a:r>
          </a:p>
          <a:p>
            <a:pPr algn="just"/>
            <a:r>
              <a:rPr lang="pl-PL" sz="1600" dirty="0">
                <a:latin typeface="+mn-lt"/>
              </a:rPr>
              <a:t> </a:t>
            </a:r>
          </a:p>
          <a:p>
            <a:pPr algn="just"/>
            <a:r>
              <a:rPr lang="pl-PL" sz="2400" b="1" dirty="0">
                <a:latin typeface="+mn-lt"/>
              </a:rPr>
              <a:t>10.4.G.</a:t>
            </a:r>
            <a:r>
              <a:rPr lang="pl-PL" sz="2400" dirty="0">
                <a:latin typeface="+mn-lt"/>
              </a:rPr>
              <a:t> </a:t>
            </a:r>
            <a:endParaRPr lang="pl-PL" sz="2400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Organizacja </a:t>
            </a:r>
            <a:r>
              <a:rPr lang="pl-PL" sz="1600" dirty="0">
                <a:latin typeface="+mn-lt"/>
              </a:rPr>
              <a:t>tradycyjnych pozaszkolnych form kształcenia ustawicznego </a:t>
            </a:r>
            <a:r>
              <a:rPr lang="pl-PL" sz="1600" dirty="0" smtClean="0">
                <a:latin typeface="+mn-lt"/>
              </a:rPr>
              <a:t>                                  (</a:t>
            </a:r>
            <a:r>
              <a:rPr lang="pl-PL" sz="1600" dirty="0">
                <a:latin typeface="+mn-lt"/>
              </a:rPr>
              <a:t>m.in. kwalifikacyjnych kursów zawodowych i kursów umiejętności zawodowych) </a:t>
            </a:r>
            <a:r>
              <a:rPr lang="pl-PL" sz="1600" dirty="0" smtClean="0">
                <a:latin typeface="+mn-lt"/>
              </a:rPr>
              <a:t>                          we </a:t>
            </a:r>
            <a:r>
              <a:rPr lang="pl-PL" sz="1600" dirty="0">
                <a:latin typeface="+mn-lt"/>
              </a:rPr>
              <a:t>współpracy z </a:t>
            </a:r>
            <a:r>
              <a:rPr lang="pl-PL" sz="1600" dirty="0" smtClean="0">
                <a:latin typeface="+mn-lt"/>
              </a:rPr>
              <a:t>pracodawcami.</a:t>
            </a:r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1045179"/>
            <a:ext cx="8641780" cy="647548"/>
          </a:xfrm>
        </p:spPr>
        <p:txBody>
          <a:bodyPr/>
          <a:lstStyle/>
          <a:p>
            <a:r>
              <a:rPr lang="pl-PL" sz="2400" b="1" dirty="0" smtClean="0"/>
              <a:t>RODZAJE FORM POZASZKOLNYCH KSZTAŁCENIA USTAWICZNEGO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Kwalifikacyjny kurs zawodowy;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Kurs umiejętności zawodowych;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Kurs kompetencji ogólnych;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Kursy, inne niż wymienione wyżej, umożliwiające uzyskiwanie i uzupełnianie wiedzy, umiejętności i kwalifikacji zawodowych;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r>
              <a:rPr lang="pl-PL" sz="1200" b="1" dirty="0">
                <a:latin typeface="+mn-lt"/>
              </a:rPr>
              <a:t>w</a:t>
            </a:r>
            <a:r>
              <a:rPr lang="pl-PL" sz="1200" b="1" dirty="0" smtClean="0">
                <a:latin typeface="+mn-lt"/>
              </a:rPr>
              <a:t>g Rozporządzenia Ministra Edukacji Narodowej z dnia 11 stycznia 2012 r. w sprawie kształcenia ustawicznego w formach pozaszkolnych ( Dz.U. z 2014 r., poz. 622)</a:t>
            </a:r>
            <a:endParaRPr lang="pl-PL" sz="1200" b="1" dirty="0">
              <a:latin typeface="+mn-lt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804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1045179"/>
            <a:ext cx="8641780" cy="647548"/>
          </a:xfrm>
        </p:spPr>
        <p:txBody>
          <a:bodyPr/>
          <a:lstStyle/>
          <a:p>
            <a:r>
              <a:rPr lang="pl-PL" sz="2400" b="1" dirty="0" smtClean="0"/>
              <a:t>FORMY POZASZKOLNE 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+mn-lt"/>
              </a:rPr>
              <a:t>Kwalifikacyjne kursy zawodowe, kursy umiejętności zawodowych, kursy kompetencji ogólnych prowadzące do zdobycia kwalifikacji w zawodzie zgodnie z Rozporządzeniem Ministra Edukacji Narodowej z dnia 23 grudnia 2011 r. (Dz. U. 2012, poz.7) w sprawie klasyfikacji zawodów szkolnictwa zawodowego.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100" dirty="0" smtClean="0">
              <a:latin typeface="+mn-lt"/>
            </a:endParaRPr>
          </a:p>
          <a:p>
            <a:pPr lvl="1"/>
            <a:r>
              <a:rPr lang="pl-PL" sz="2100" dirty="0" smtClean="0">
                <a:latin typeface="+mn-lt"/>
              </a:rPr>
              <a:t>oraz</a:t>
            </a:r>
          </a:p>
          <a:p>
            <a:pPr lvl="1"/>
            <a:endParaRPr lang="pl-PL" sz="21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100" dirty="0" smtClean="0">
                <a:latin typeface="+mn-lt"/>
              </a:rPr>
              <a:t>Kursy, inne niż wymienione wyżej, umożliwiające uzyskiwanie i uzupełnianie wiedzy, umiejętności i kwalifikacji zawodowych jeśli </a:t>
            </a:r>
            <a:r>
              <a:rPr lang="pl-PL" sz="2100" dirty="0">
                <a:latin typeface="+mn-lt"/>
              </a:rPr>
              <a:t>spełniają określone warunki tj. </a:t>
            </a:r>
            <a:endParaRPr lang="pl-PL" sz="2100" dirty="0" smtClean="0">
              <a:latin typeface="+mn-lt"/>
            </a:endParaRPr>
          </a:p>
          <a:p>
            <a:pPr marL="742950" lvl="1" indent="-285750">
              <a:buFontTx/>
              <a:buChar char="-"/>
            </a:pPr>
            <a:r>
              <a:rPr lang="pl-PL" sz="2100" dirty="0" smtClean="0">
                <a:latin typeface="+mn-lt"/>
              </a:rPr>
              <a:t>zorganizowane </a:t>
            </a:r>
            <a:r>
              <a:rPr lang="pl-PL" sz="2100" dirty="0">
                <a:latin typeface="+mn-lt"/>
              </a:rPr>
              <a:t>są przez podmioty o których mowa w </a:t>
            </a:r>
            <a:r>
              <a:rPr lang="pl-PL" sz="2100" dirty="0" smtClean="0">
                <a:latin typeface="+mn-lt"/>
              </a:rPr>
              <a:t>rozporządzeniu Ministra Edukacji Narodowej z dnia 11 stycznia 2011 w sprawie kształcenia ustawicznego w formach pozaszkolnych (</a:t>
            </a:r>
            <a:r>
              <a:rPr lang="pl-PL" sz="2100" dirty="0">
                <a:latin typeface="+mn-lt"/>
              </a:rPr>
              <a:t>D</a:t>
            </a:r>
            <a:r>
              <a:rPr lang="pl-PL" sz="2100" dirty="0" smtClean="0">
                <a:latin typeface="+mn-lt"/>
              </a:rPr>
              <a:t>z.U. z 2014 r., poz.622)</a:t>
            </a:r>
          </a:p>
          <a:p>
            <a:pPr marL="742950" lvl="1" indent="-285750">
              <a:buFontTx/>
              <a:buChar char="-"/>
            </a:pPr>
            <a:r>
              <a:rPr lang="pl-PL" sz="2100" dirty="0" smtClean="0">
                <a:latin typeface="+mn-lt"/>
              </a:rPr>
              <a:t>uczestnik </a:t>
            </a:r>
            <a:r>
              <a:rPr lang="pl-PL" sz="2100" dirty="0">
                <a:latin typeface="+mn-lt"/>
              </a:rPr>
              <a:t>takiego kursu zda egzamin przed właściwą komisją egzaminacyjną (zostanie objęty procesem walidacji i certyfikacji). </a:t>
            </a:r>
            <a:endParaRPr lang="pl-PL" sz="2100" dirty="0" smtClean="0">
              <a:latin typeface="+mn-lt"/>
            </a:endParaRPr>
          </a:p>
          <a:p>
            <a:pPr marL="742950" lvl="1" indent="-285750">
              <a:buFontTx/>
              <a:buChar char="-"/>
            </a:pPr>
            <a:r>
              <a:rPr lang="pl-PL" sz="2100" u="sng" dirty="0" smtClean="0">
                <a:latin typeface="+mn-lt"/>
              </a:rPr>
              <a:t>kurs </a:t>
            </a:r>
            <a:r>
              <a:rPr lang="pl-PL" sz="2100" u="sng" dirty="0">
                <a:latin typeface="+mn-lt"/>
              </a:rPr>
              <a:t>taki nie może być jedyną formą kształcenia przewidzianą w projekcie i może stanowić jedynie element uzupełniający </a:t>
            </a:r>
            <a:r>
              <a:rPr lang="pl-PL" sz="2100" u="sng" dirty="0" smtClean="0">
                <a:latin typeface="+mn-lt"/>
              </a:rPr>
              <a:t>form </a:t>
            </a:r>
            <a:r>
              <a:rPr lang="pl-PL" sz="2100" u="sng" dirty="0">
                <a:latin typeface="+mn-lt"/>
              </a:rPr>
              <a:t>pomocy </a:t>
            </a:r>
            <a:r>
              <a:rPr lang="pl-PL" sz="2100" u="sng" dirty="0" smtClean="0">
                <a:latin typeface="+mn-lt"/>
              </a:rPr>
              <a:t>zaplanowanych w </a:t>
            </a:r>
            <a:r>
              <a:rPr lang="pl-PL" sz="2100" u="sng" dirty="0">
                <a:latin typeface="+mn-lt"/>
              </a:rPr>
              <a:t>ramach projektu</a:t>
            </a:r>
            <a:r>
              <a:rPr lang="pl-PL" sz="2100" u="sng" dirty="0" smtClean="0">
                <a:latin typeface="+mn-lt"/>
              </a:rPr>
              <a:t>.</a:t>
            </a:r>
            <a:endParaRPr lang="pl-PL" sz="21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64752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51520" y="1045179"/>
            <a:ext cx="8641780" cy="647548"/>
          </a:xfrm>
        </p:spPr>
        <p:txBody>
          <a:bodyPr/>
          <a:lstStyle/>
          <a:p>
            <a:r>
              <a:rPr lang="pl-PL" sz="2400" b="1" dirty="0" smtClean="0"/>
              <a:t>UWAGA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27583" y="1692727"/>
            <a:ext cx="729439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pPr algn="just"/>
            <a:r>
              <a:rPr lang="pl-PL" sz="1600" dirty="0" smtClean="0">
                <a:latin typeface="+mn-lt"/>
              </a:rPr>
              <a:t>Zgodnie z przyjętą linią demarkacyjną, wspieranie kształcenia i </a:t>
            </a:r>
            <a:r>
              <a:rPr lang="pl-PL" sz="1600" dirty="0">
                <a:latin typeface="+mn-lt"/>
              </a:rPr>
              <a:t>d</a:t>
            </a:r>
            <a:r>
              <a:rPr lang="pl-PL" sz="1600" dirty="0" smtClean="0">
                <a:latin typeface="+mn-lt"/>
              </a:rPr>
              <a:t>oskonalenia zawodowego kadr systemu ochrony zdrowia realizowane jest z poziomu krajowego                w </a:t>
            </a:r>
            <a:r>
              <a:rPr lang="pl-PL" sz="1600" b="1" u="sng" dirty="0" smtClean="0">
                <a:latin typeface="+mn-lt"/>
              </a:rPr>
              <a:t>Programie Operacyjnym Wiedza Edukacja Rozwój, oś V Wsparcie dla obszaru zdrowia, działanie 5.4 Kompetencje zawodowe i kwalifikacje kadr medycznych</a:t>
            </a:r>
          </a:p>
          <a:p>
            <a:pPr algn="just"/>
            <a:endParaRPr lang="pl-PL" sz="1600" b="1" u="sng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W ramach działania 10.4 nie ma </a:t>
            </a:r>
            <a:r>
              <a:rPr lang="pl-PL" sz="1600" dirty="0" smtClean="0">
                <a:latin typeface="+mn-lt"/>
              </a:rPr>
              <a:t>więc możliwości dofinansowania m.in. studiów podyplomowych dla pielęgniarek i położnych.</a:t>
            </a:r>
            <a:endParaRPr lang="pl-PL" sz="1600" b="1" u="sng" dirty="0" smtClean="0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pl-PL" sz="1600" b="1" u="sng" dirty="0">
              <a:latin typeface="+mn-lt"/>
            </a:endParaRPr>
          </a:p>
          <a:p>
            <a:pPr algn="just">
              <a:lnSpc>
                <a:spcPct val="150000"/>
              </a:lnSpc>
            </a:pPr>
            <a:endParaRPr lang="pl-PL" sz="1600" b="1" u="sng" dirty="0" smtClean="0">
              <a:latin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859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 smtClean="0"/>
              <a:t>IDENTYFIKACJA ZAKRESU WSPARCIA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algn="just"/>
            <a:r>
              <a:rPr lang="pl-PL" sz="1600" b="1" dirty="0" smtClean="0">
                <a:latin typeface="+mn-lt"/>
              </a:rPr>
              <a:t>Wnioskodawca planując realizację wsparcia dla uczestników projektu powinien uwzględnić dostosowanie oferty do potrzeb regionalnego/lokalnego rynku pracy oraz uwzględnić prognozy dotyczące zapotrzebowania rynku pracy na zawody i wykształcenie w określonych branżach z wykorzystaniem ogólnopolskich i regionalnych  badań i analiz.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u="sng" dirty="0" smtClean="0">
                <a:latin typeface="+mn-lt"/>
              </a:rPr>
              <a:t>ŹRÓDŁA INFORMACJI:</a:t>
            </a:r>
          </a:p>
          <a:p>
            <a:pPr algn="just"/>
            <a:r>
              <a:rPr lang="pl-PL" sz="1600" b="1" dirty="0" smtClean="0">
                <a:latin typeface="+mn-lt"/>
              </a:rPr>
              <a:t>1. Regionalna Strategia Innowacji dla Województwa Dolnośląskiego;</a:t>
            </a:r>
          </a:p>
          <a:p>
            <a:pPr algn="just"/>
            <a:r>
              <a:rPr lang="pl-PL" sz="1600" b="1" dirty="0" smtClean="0">
                <a:latin typeface="+mn-lt"/>
              </a:rPr>
              <a:t>2. Analiza branż o największym potencjale kreowania miejsc pracy w województwie dolnośląskim (www.rpo.dolnyslask.pl);</a:t>
            </a:r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3. Analizy prowadzone przez Dolnośląski Wojewódzki Urząd Pracy (www.dwup.pl);</a:t>
            </a:r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4. Portal EU </a:t>
            </a:r>
            <a:r>
              <a:rPr lang="pl-PL" sz="1600" b="1" dirty="0" err="1" smtClean="0">
                <a:latin typeface="+mn-lt"/>
              </a:rPr>
              <a:t>Skills</a:t>
            </a:r>
            <a:r>
              <a:rPr lang="pl-PL" sz="1600" b="1" dirty="0" smtClean="0">
                <a:latin typeface="+mn-lt"/>
              </a:rPr>
              <a:t> Panorama;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Wnioskodawca może powoływać się również na inne ogólnodostępne analizy.</a:t>
            </a:r>
          </a:p>
          <a:p>
            <a:pPr algn="just"/>
            <a:endParaRPr lang="pl-PL" sz="1600" b="1" dirty="0" smtClean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pl-PL" sz="1600" b="1" dirty="0" smtClean="0">
                <a:latin typeface="+mn-lt"/>
                <a:cs typeface="Times New Roman" panose="02020603050405020304" pitchFamily="18" charset="0"/>
              </a:rPr>
              <a:t>Dodatkowo </a:t>
            </a:r>
            <a:r>
              <a:rPr lang="pl-PL" sz="1600" b="1" dirty="0">
                <a:latin typeface="+mn-lt"/>
                <a:cs typeface="Times New Roman" panose="02020603050405020304" pitchFamily="18" charset="0"/>
              </a:rPr>
              <a:t>w ramach identyfikacji potrzeb uczestników projektu należy uwzględnić </a:t>
            </a:r>
            <a:r>
              <a:rPr lang="pl-PL" sz="1600" b="1" u="sng" dirty="0">
                <a:latin typeface="+mn-lt"/>
                <a:cs typeface="Times New Roman" panose="02020603050405020304" pitchFamily="18" charset="0"/>
              </a:rPr>
              <a:t>współpracę z pracodawcami w celu wspólnego wypracowania kwalifikacji/kompetencji niezbędnych na lokalnym lub regionalnym rynku </a:t>
            </a:r>
            <a:r>
              <a:rPr lang="pl-PL" sz="1600" b="1" u="sng" dirty="0" smtClean="0">
                <a:latin typeface="+mn-lt"/>
                <a:cs typeface="Times New Roman" panose="02020603050405020304" pitchFamily="18" charset="0"/>
              </a:rPr>
              <a:t>pracy</a:t>
            </a:r>
            <a:r>
              <a:rPr lang="pl-PL" sz="1600" b="1" dirty="0" smtClean="0">
                <a:latin typeface="+mn-lt"/>
                <a:cs typeface="Times New Roman" panose="02020603050405020304" pitchFamily="18" charset="0"/>
              </a:rPr>
              <a:t>. Jest to wymagane w kontekście definicji wskaźników przedstawionych w załączniku nr 2 do regulaminu.</a:t>
            </a:r>
            <a:endParaRPr lang="pl-PL" sz="1600" b="1" dirty="0">
              <a:latin typeface="+mn-lt"/>
              <a:cs typeface="Times New Roman" panose="02020603050405020304" pitchFamily="18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496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W ramach konkursu o dofinansowanie realizacji projektu mogą ubiegać się podmioty wyszczególnione w </a:t>
            </a:r>
            <a:r>
              <a:rPr lang="pl-PL" sz="1600" b="1" dirty="0" err="1" smtClean="0">
                <a:latin typeface="+mn-lt"/>
              </a:rPr>
              <a:t>SzOOP</a:t>
            </a:r>
            <a:r>
              <a:rPr lang="pl-PL" sz="1600" b="1" dirty="0" smtClean="0">
                <a:latin typeface="+mn-lt"/>
              </a:rPr>
              <a:t> WD tj.:</a:t>
            </a:r>
          </a:p>
          <a:p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Jednostki samorządu terytorialnego, ich związki i stowarzyszenia;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Jednostki organizacyjne </a:t>
            </a:r>
            <a:r>
              <a:rPr lang="pl-PL" sz="1600" dirty="0" err="1" smtClean="0">
                <a:latin typeface="+mn-lt"/>
                <a:cs typeface="Arial" pitchFamily="34" charset="0"/>
              </a:rPr>
              <a:t>jst</a:t>
            </a:r>
            <a:r>
              <a:rPr lang="pl-PL" sz="1600" dirty="0" smtClean="0">
                <a:latin typeface="+mn-lt"/>
                <a:cs typeface="Arial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Organy prowadzące publiczne i niepubliczne szkoły i placówki prowadzące kształcenie zawodowe;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Placówki kształcenia ustawicznego, placówki kształcenia praktycznego, oraz ośrodki dokształcania i doskonalenia zawodowego, umożliwiające uzyskanie i uzupełnienie wiedzy, umiejętności i kwalifikacji zawodowych;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Instytucje rynku  pracy, o których mowa w art. 6 ustawy z dnia 20 kwietnia 2004 r. o promocji zatrudnienia i instytucjach rynku pracy, prowadzące działalność edukacyjno-szkoleniową;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Podmioty prowadzące działalność oświatową , o której mowa w art.83a ust.2 Ustawy o systemie oświaty;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  <a:cs typeface="Arial" pitchFamily="34" charset="0"/>
              </a:rPr>
              <a:t>Osoby prowadzące działalność gospodarczą;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1448750" y="1268760"/>
            <a:ext cx="548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WNIOSKODAWCY W DZIAŁANIU 10.4 F i G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Osoby dorosłe, zainteresowane kształceniem z własnej inicjatywy,              w szczególności osoby o niskich kwalifikacjach, oraz osoby w wieku powyżej 50 lat</a:t>
            </a: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Dodatkowo premiowane będą projekty skierowane do osób dorosłych z terenów wiejskich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 algn="just"/>
            <a:r>
              <a:rPr lang="pl-PL" dirty="0" smtClean="0">
                <a:latin typeface="+mn-lt"/>
              </a:rPr>
              <a:t>UWAGA! Projekt niespełniający tego wymogu, tzn. przewidujący wsparcie grupy docelowej niewpisującej się we wskazane powyżej, zostanie odrzucony                       na etapie oceny formalno-merytorycznej.</a:t>
            </a: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323528" y="1268760"/>
            <a:ext cx="856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UCZESTNICY PROJEKTÓW W DZIAŁANIU 10.4 F i G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363272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W ramach wniosku o dofinansowanie Wnioskodawca określa odpowiednie </a:t>
            </a:r>
            <a:r>
              <a:rPr lang="pl-PL" sz="1600" b="1" dirty="0" smtClean="0">
                <a:latin typeface="+mn-lt"/>
                <a:cs typeface="Arial" pitchFamily="34" charset="0"/>
              </a:rPr>
              <a:t>wskaźniki służące pomiarowi działań i celów</a:t>
            </a:r>
            <a:r>
              <a:rPr lang="pl-PL" sz="1600" dirty="0" smtClean="0">
                <a:latin typeface="+mn-lt"/>
                <a:cs typeface="Arial" pitchFamily="34" charset="0"/>
              </a:rPr>
              <a:t> założonych w projekcie.</a:t>
            </a:r>
          </a:p>
          <a:p>
            <a:pPr algn="just"/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Główną funkcją wskaźników jest zmierzenie na ile cel główny projektu został zrealizowany. </a:t>
            </a:r>
          </a:p>
          <a:p>
            <a:pPr algn="just"/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Wybór wskaźników projektu powinien być powiązany z typem realizowanego przedsięwzięcia                           i planowanymi działaniami, które </a:t>
            </a:r>
            <a:r>
              <a:rPr lang="pl-PL" sz="1600" dirty="0">
                <a:latin typeface="+mn-lt"/>
                <a:cs typeface="Arial" pitchFamily="34" charset="0"/>
              </a:rPr>
              <a:t>B</a:t>
            </a:r>
            <a:r>
              <a:rPr lang="pl-PL" sz="1600" dirty="0" smtClean="0">
                <a:latin typeface="+mn-lt"/>
                <a:cs typeface="Arial" pitchFamily="34" charset="0"/>
              </a:rPr>
              <a:t>eneficjent zamierza podjąć w ramach projektu.</a:t>
            </a:r>
          </a:p>
          <a:p>
            <a:pPr algn="just"/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Do celu głównego projektu Projektodawca powinien dobrać odpowiednie wskaźniki produktu jak                        i rezultatu bezpośredniego. </a:t>
            </a:r>
          </a:p>
          <a:p>
            <a:pPr algn="just"/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Wnioskodawca zobowiązany jest do wybrania </a:t>
            </a:r>
            <a:r>
              <a:rPr lang="pl-PL" sz="1600" u="sng" dirty="0" smtClean="0">
                <a:latin typeface="+mn-lt"/>
                <a:cs typeface="Arial" pitchFamily="34" charset="0"/>
              </a:rPr>
              <a:t>wszystkich wskaźników adekwatnych dla danego projektu z listy rozwijalnej. </a:t>
            </a:r>
          </a:p>
          <a:p>
            <a:pPr algn="just"/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Konieczne jest wybranie co najmniej jednego spośród wskaźników programowych wymienionych w Regulaminie konkursu. </a:t>
            </a:r>
            <a:endParaRPr lang="pl-PL" sz="1600" dirty="0">
              <a:latin typeface="+mn-lt"/>
              <a:cs typeface="Arial" pitchFamily="34" charset="0"/>
            </a:endParaRPr>
          </a:p>
          <a:p>
            <a:pPr algn="just"/>
            <a:endParaRPr lang="pl-PL" sz="1600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+mn-lt"/>
                <a:cs typeface="Arial" pitchFamily="34" charset="0"/>
              </a:rPr>
              <a:t>Szczegółowe informacje znajdują się w Załączniku nr 2 do Regulaminu konkursu, „Wskaźniki możliwe do zastosowania w ramach konkursów” </a:t>
            </a: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endParaRPr lang="pl-PL" sz="1600" dirty="0">
              <a:latin typeface="+mn-lt"/>
              <a:cs typeface="Arial" pitchFamily="34" charset="0"/>
            </a:endParaRP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endParaRPr lang="pl-PL" sz="1600" dirty="0">
              <a:latin typeface="+mn-lt"/>
              <a:cs typeface="Arial" pitchFamily="34" charset="0"/>
            </a:endParaRP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endParaRPr lang="pl-PL" sz="1600" dirty="0">
              <a:latin typeface="+mn-lt"/>
              <a:cs typeface="Arial" pitchFamily="34" charset="0"/>
            </a:endParaRPr>
          </a:p>
          <a:p>
            <a:endParaRPr lang="pl-PL" sz="1600" dirty="0" smtClean="0">
              <a:latin typeface="+mn-lt"/>
              <a:cs typeface="Arial" pitchFamily="34" charset="0"/>
            </a:endParaRPr>
          </a:p>
          <a:p>
            <a:endParaRPr lang="pl-PL" sz="1600" dirty="0">
              <a:latin typeface="+mn-lt"/>
              <a:cs typeface="Arial" pitchFamily="34" charset="0"/>
            </a:endParaRPr>
          </a:p>
          <a:p>
            <a:endParaRPr lang="pl-PL" sz="1600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323528" y="1268760"/>
            <a:ext cx="856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WSKAŹNIKI W RAMACH DZIAŁANIA 10.4 F i G</a:t>
            </a:r>
          </a:p>
        </p:txBody>
      </p:sp>
    </p:spTree>
    <p:extLst>
      <p:ext uri="{BB962C8B-B14F-4D97-AF65-F5344CB8AC3E}">
        <p14:creationId xmlns:p14="http://schemas.microsoft.com/office/powerpoint/2010/main" val="2790023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cs typeface="Arial" pitchFamily="34" charset="0"/>
              </a:rPr>
              <a:t>WSKAŹNIKI W RAMACH DZIAŁANIA 10.4 F i G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53082677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 smtClean="0"/>
              <a:t>CEL SZCZEGÓŁOWY DZIAŁANIA 10.4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9766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1600" b="1" i="1" dirty="0"/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algn="ctr" defTabSz="919163"/>
            <a:r>
              <a:rPr lang="pl-PL" sz="2000" b="1" dirty="0">
                <a:latin typeface="+mn-lt"/>
              </a:rPr>
              <a:t>Zwiększenie szans na zatrudnienie uczniów kształcenia i szkolenia zawodowego, w szczególności poprzez poprawę efektywności kształcenia </a:t>
            </a:r>
            <a:r>
              <a:rPr lang="pl-PL" sz="2000" b="1" dirty="0" smtClean="0">
                <a:latin typeface="+mn-lt"/>
              </a:rPr>
              <a:t>zawodowego.</a:t>
            </a:r>
          </a:p>
        </p:txBody>
      </p:sp>
    </p:spTree>
    <p:extLst>
      <p:ext uri="{BB962C8B-B14F-4D97-AF65-F5344CB8AC3E}">
        <p14:creationId xmlns:p14="http://schemas.microsoft.com/office/powerpoint/2010/main" val="582081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r>
              <a:rPr lang="pl-PL" sz="1600" dirty="0" smtClean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 smtClean="0">
                <a:latin typeface="+mn-lt"/>
              </a:rPr>
              <a:t>wszystkie</a:t>
            </a:r>
            <a:r>
              <a:rPr lang="pl-PL" sz="1600" b="1" dirty="0" smtClean="0">
                <a:latin typeface="+mn-lt"/>
              </a:rPr>
              <a:t> </a:t>
            </a:r>
            <a:r>
              <a:rPr lang="pl-PL" sz="1600" dirty="0" smtClean="0">
                <a:latin typeface="+mn-lt"/>
              </a:rPr>
              <a:t>wspólne wskaźniki produktu z listy WLWK (Wspólna Lista </a:t>
            </a:r>
            <a:r>
              <a:rPr lang="pl-PL" sz="1600" dirty="0">
                <a:latin typeface="+mn-lt"/>
              </a:rPr>
              <a:t>W</a:t>
            </a:r>
            <a:r>
              <a:rPr lang="pl-PL" sz="1600" dirty="0" smtClean="0">
                <a:latin typeface="+mn-lt"/>
              </a:rPr>
              <a:t>skaźników Kluczowych, stanowiącej załącznik nr 2 do „</a:t>
            </a:r>
            <a:r>
              <a:rPr lang="pl-PL" sz="1600" i="1" dirty="0" smtClean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 smtClean="0">
                <a:latin typeface="+mn-lt"/>
              </a:rPr>
              <a:t>” tj.</a:t>
            </a:r>
          </a:p>
          <a:p>
            <a:endParaRPr lang="pl-PL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r>
              <a:rPr lang="pl-PL" sz="1600" dirty="0">
                <a:latin typeface="+mn-lt"/>
                <a:cs typeface="Arial" pitchFamily="34" charset="0"/>
              </a:rPr>
              <a:t>Szczegółowe informacje znajdują się w Załączniku nr 2 do Regulaminu konkursu, „Wskaźniki możliwe do zastosowania w ramach konkursów</a:t>
            </a:r>
            <a:r>
              <a:rPr lang="pl-PL" sz="1600" dirty="0">
                <a:cs typeface="Arial" pitchFamily="34" charset="0"/>
              </a:rPr>
              <a:t>”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 smtClean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23528" y="1268760"/>
            <a:ext cx="856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2706217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30796" y="1659934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/>
            <a:endParaRPr lang="pl-PL" sz="1600" b="1" dirty="0" smtClean="0"/>
          </a:p>
          <a:p>
            <a:pPr lvl="0" algn="ctr"/>
            <a:r>
              <a:rPr lang="pl-PL" sz="1600" b="1" dirty="0" smtClean="0"/>
              <a:t>Liczba projektów, w których sfinansowano koszty racjonalnych usprawnień </a:t>
            </a:r>
            <a:br>
              <a:rPr lang="pl-PL" sz="1600" b="1" dirty="0" smtClean="0"/>
            </a:br>
            <a:r>
              <a:rPr lang="pl-PL" sz="1600" b="1" dirty="0" smtClean="0"/>
              <a:t>dla osób z niepełnosprawnościami</a:t>
            </a:r>
          </a:p>
          <a:p>
            <a:pPr algn="ctr"/>
            <a:r>
              <a:rPr lang="pl-PL" sz="1600" dirty="0" smtClean="0"/>
              <a:t>Do wskaźnika powinny zostać wliczone projekty </a:t>
            </a:r>
          </a:p>
          <a:p>
            <a:pPr algn="ctr"/>
            <a:r>
              <a:rPr lang="pl-PL" sz="1600" b="1" dirty="0" smtClean="0"/>
              <a:t>ogólnodostępne</a:t>
            </a:r>
            <a:r>
              <a:rPr lang="pl-PL" sz="1600" dirty="0" smtClean="0"/>
              <a:t>, jak i </a:t>
            </a:r>
            <a:r>
              <a:rPr lang="pl-PL" sz="1600" b="1" dirty="0" smtClean="0"/>
              <a:t>dedykowane</a:t>
            </a:r>
            <a:r>
              <a:rPr lang="pl-PL" sz="1600" dirty="0" smtClean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endParaRPr lang="pl-PL" sz="1600" dirty="0" smtClean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23528" y="1268760"/>
            <a:ext cx="8569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WSPÓLNE WSKAŹNIKI PRODUKTU Z LISTY WLWK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23528" y="3280114"/>
            <a:ext cx="3960440" cy="122413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 smtClean="0"/>
              <a:t>Na etapie założeń projektu </a:t>
            </a:r>
            <a:r>
              <a:rPr lang="pl-PL" dirty="0"/>
              <a:t>przewidziano działania usprawniające (projekty częściowo lub całościowo dedykowane </a:t>
            </a:r>
            <a:r>
              <a:rPr lang="pl-PL" dirty="0" smtClean="0"/>
              <a:t>OzN)</a:t>
            </a: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4716576" y="3273255"/>
            <a:ext cx="3924981" cy="123785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dirty="0" smtClean="0"/>
              <a:t>Dopiero na </a:t>
            </a:r>
            <a:r>
              <a:rPr lang="pl-PL" dirty="0"/>
              <a:t>etapie wdrażania </a:t>
            </a:r>
            <a:r>
              <a:rPr lang="pl-PL" dirty="0" smtClean="0"/>
              <a:t>uruchomiono </a:t>
            </a:r>
            <a:r>
              <a:rPr lang="pl-PL" dirty="0"/>
              <a:t>dodatkowy strumień środków na </a:t>
            </a:r>
            <a:r>
              <a:rPr lang="pl-PL" u="sng" dirty="0" smtClean="0"/>
              <a:t>mechanizm racjonalnych usprawnień </a:t>
            </a:r>
            <a:r>
              <a:rPr lang="pl-PL" dirty="0" smtClean="0"/>
              <a:t>(do 12 tys. zł/ os.)</a:t>
            </a:r>
            <a:endParaRPr lang="pl-PL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4726360" y="4838978"/>
            <a:ext cx="3960440" cy="122413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bg1"/>
                </a:solidFill>
              </a:rPr>
              <a:t>otwarte na udział OzN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 smtClean="0">
                <a:solidFill>
                  <a:schemeClr val="bg1"/>
                </a:solidFill>
              </a:rPr>
              <a:t>niedyskryminujące </a:t>
            </a:r>
            <a:r>
              <a:rPr lang="pl-PL" b="1" dirty="0">
                <a:solidFill>
                  <a:schemeClr val="bg1"/>
                </a:solidFill>
              </a:rPr>
              <a:t>ze względu na rodzaj </a:t>
            </a:r>
            <a:r>
              <a:rPr lang="pl-PL" b="1" dirty="0" smtClean="0">
                <a:solidFill>
                  <a:schemeClr val="bg1"/>
                </a:solidFill>
              </a:rPr>
              <a:t>niepełnosprawności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15" name="Prostokąt zaokrąglony 14"/>
          <p:cNvSpPr/>
          <p:nvPr/>
        </p:nvSpPr>
        <p:spPr>
          <a:xfrm>
            <a:off x="330796" y="4838979"/>
            <a:ext cx="3960440" cy="122413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chemeClr val="bg1"/>
                </a:solidFill>
              </a:rPr>
              <a:t>zorientowane wyłącznie lub przede wszystkim na OzN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b="1" dirty="0" smtClean="0">
                <a:solidFill>
                  <a:schemeClr val="bg1"/>
                </a:solidFill>
              </a:rPr>
              <a:t>skierowane </a:t>
            </a:r>
            <a:r>
              <a:rPr lang="pl-PL" b="1" dirty="0">
                <a:solidFill>
                  <a:schemeClr val="bg1"/>
                </a:solidFill>
              </a:rPr>
              <a:t>do zamkniętej grupy uczestników</a:t>
            </a:r>
          </a:p>
        </p:txBody>
      </p:sp>
      <p:cxnSp>
        <p:nvCxnSpPr>
          <p:cNvPr id="3" name="Łącznik prosty ze strzałką 2"/>
          <p:cNvCxnSpPr/>
          <p:nvPr/>
        </p:nvCxnSpPr>
        <p:spPr>
          <a:xfrm flipH="1">
            <a:off x="3059832" y="2924944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5940152" y="2924944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195736" y="4581128"/>
            <a:ext cx="0" cy="257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553200" y="4581128"/>
            <a:ext cx="0" cy="257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48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40878442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171130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48763773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52884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5.</a:t>
            </a:r>
            <a:r>
              <a:rPr lang="pl-PL" sz="2000" b="1" dirty="0" smtClean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Prawidłowość wyboru partnerów w </a:t>
            </a:r>
            <a:r>
              <a:rPr lang="pl-PL" sz="1600" b="1" dirty="0" smtClean="0">
                <a:latin typeface="+mn-lt"/>
              </a:rPr>
              <a:t>projekcie</a:t>
            </a:r>
          </a:p>
          <a:p>
            <a:pPr algn="ctr"/>
            <a:endParaRPr lang="pl-PL" sz="2000" b="1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Wybór partnerów został dokonany w sposób prawidłowy, to znaczy</a:t>
            </a:r>
            <a:r>
              <a:rPr lang="pl-PL" sz="1600" dirty="0" smtClean="0">
                <a:latin typeface="+mn-lt"/>
              </a:rPr>
              <a:t>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Tx/>
              <a:buChar char="-"/>
            </a:pPr>
            <a:r>
              <a:rPr lang="pl-PL" sz="1600" dirty="0" smtClean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oraz partner/partnerzy nie stanowią podmiotów powiązanych w rozumieniu załącznika I do rozporządzenia Komisji (UE) nr 651/2014 z dnia 17 czerwca 2014 r. uznającego niektóre rodzaje pomocy za zgodne z rynkiem wewnętrznym w zastosowaniu art. 107 i 108 Traktatu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285750" lvl="0" indent="-285750" algn="just">
              <a:buFontTx/>
              <a:buChar char="-"/>
            </a:pPr>
            <a:endParaRPr lang="pl-PL" sz="1600" dirty="0">
              <a:latin typeface="+mn-lt"/>
            </a:endParaRPr>
          </a:p>
          <a:p>
            <a:pPr marL="285750" lvl="0" indent="-285750" algn="just">
              <a:buFontTx/>
              <a:buChar char="-"/>
            </a:pPr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przypadku, gdy Wnioskodawca jest podmiotem, o którym mowa w art. 3 ust. 1 ustawy z dnia 29 stycznia 2004 r. – prawo zamówień publicznych, wybór partnerów spoza sektora finansów publicznych został dokonany z zachowaniem zasady przejrzystości i równego traktowania podmiotów</a:t>
            </a:r>
            <a:r>
              <a:rPr lang="pl-PL" sz="1600" dirty="0" smtClean="0">
                <a:latin typeface="+mn-lt"/>
              </a:rPr>
              <a:t>;</a:t>
            </a:r>
          </a:p>
          <a:p>
            <a:pPr marL="285750" lvl="0" indent="-285750" algn="just">
              <a:buFontTx/>
              <a:buChar char="-"/>
            </a:pPr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r>
              <a:rPr lang="pl-PL" sz="1600" dirty="0" smtClean="0">
                <a:latin typeface="+mn-lt"/>
              </a:rPr>
              <a:t>wybór </a:t>
            </a:r>
            <a:r>
              <a:rPr lang="pl-PL" sz="1600" dirty="0">
                <a:latin typeface="+mn-lt"/>
              </a:rPr>
              <a:t>partnerów spoza sektora finansów publicznych został dokonany przed złożeniem wniosku o dofinansowanie projektu </a:t>
            </a:r>
            <a:r>
              <a:rPr lang="pl-PL" sz="1600" dirty="0" smtClean="0">
                <a:latin typeface="+mn-lt"/>
              </a:rPr>
              <a:t>partnerskiego.</a:t>
            </a:r>
          </a:p>
          <a:p>
            <a:pPr marL="285750" indent="-285750" algn="just">
              <a:buFontTx/>
              <a:buChar char="-"/>
            </a:pPr>
            <a:endParaRPr lang="pl-PL" sz="1600" b="1" dirty="0" smtClean="0">
              <a:latin typeface="+mn-lt"/>
            </a:endParaRP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4950967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>
                <a:latin typeface="+mn-lt"/>
              </a:rPr>
              <a:t>6</a:t>
            </a:r>
            <a:r>
              <a:rPr lang="pl-PL" sz="1600" b="1" dirty="0" smtClean="0">
                <a:latin typeface="+mn-lt"/>
              </a:rPr>
              <a:t>.</a:t>
            </a:r>
            <a:r>
              <a:rPr lang="pl-PL" sz="2000" b="1" dirty="0" smtClean="0">
                <a:latin typeface="+mn-lt"/>
              </a:rPr>
              <a:t> </a:t>
            </a:r>
            <a:r>
              <a:rPr lang="pl-PL" sz="1600" b="1" dirty="0" smtClean="0">
                <a:latin typeface="+mn-lt"/>
              </a:rPr>
              <a:t>Niepodleganie wykluczeniu z możliwości otrzymania dofinansowania ze środków Unii Europejskiej</a:t>
            </a:r>
          </a:p>
          <a:p>
            <a:pPr algn="ctr"/>
            <a:endParaRPr lang="pl-PL" sz="2000" b="1" dirty="0">
              <a:latin typeface="+mn-lt"/>
            </a:endParaRPr>
          </a:p>
          <a:p>
            <a:r>
              <a:rPr lang="pl-PL" sz="1600" dirty="0">
                <a:latin typeface="+mn-lt"/>
              </a:rPr>
              <a:t>Wnioskodawca oraz partnerzy (jeśli dotyczy) nie podlegają wykluczeniu z możliwości otrzymania dofinansowania ze środków Unii Europejskiej na podstawie</a:t>
            </a:r>
            <a:r>
              <a:rPr lang="pl-PL" sz="1600" dirty="0" smtClean="0">
                <a:latin typeface="+mn-lt"/>
              </a:rPr>
              <a:t>:</a:t>
            </a:r>
          </a:p>
          <a:p>
            <a:endParaRPr lang="pl-PL" sz="1600" dirty="0"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art</a:t>
            </a:r>
            <a:r>
              <a:rPr lang="pl-PL" sz="1600" dirty="0">
                <a:latin typeface="+mn-lt"/>
              </a:rPr>
              <a:t>. 207 ust. 4 ustawy z dnia 27 sierpnia 2009 r. o finansach publicznych</a:t>
            </a:r>
            <a:r>
              <a:rPr lang="pl-PL" sz="1600" dirty="0" smtClean="0">
                <a:latin typeface="+mn-lt"/>
              </a:rPr>
              <a:t>,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art.12 </a:t>
            </a:r>
            <a:r>
              <a:rPr lang="pl-PL" sz="1600" dirty="0">
                <a:latin typeface="+mn-lt"/>
              </a:rPr>
              <a:t>ust. 1 pkt 1 ustawy z dnia 15 czerwca 2012 r. o skutkach powierzania wykonywania pracy cudzoziemcom przebywającym wbrew przepisom na terytorium Rzeczypospolitej Polskiej</a:t>
            </a:r>
            <a:r>
              <a:rPr lang="pl-PL" sz="1600" dirty="0" smtClean="0">
                <a:latin typeface="+mn-lt"/>
              </a:rPr>
              <a:t>,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art</a:t>
            </a:r>
            <a:r>
              <a:rPr lang="pl-PL" sz="1600" dirty="0">
                <a:latin typeface="+mn-lt"/>
              </a:rPr>
              <a:t>. 9 ust. 1 pkt 2a ustawy z dnia 28 października 2002 r. o odpowiedzialności podmiotów zbiorowych za czyny zabronione pod groźbą kary</a:t>
            </a:r>
            <a:r>
              <a:rPr lang="pl-PL" sz="1600" dirty="0" smtClean="0">
                <a:latin typeface="+mn-lt"/>
              </a:rPr>
              <a:t>.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 smtClean="0">
              <a:latin typeface="+mn-lt"/>
            </a:endParaRP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2696271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7.</a:t>
            </a:r>
            <a:r>
              <a:rPr lang="pl-PL" sz="2000" b="1" dirty="0" smtClean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Zgodność z przepisami art. 65 ust. 6 i art. 125 ust. 3 lit. e) i f) Rozporządzenia Parlamentu Europejskiego i Rady (UE) nr 1303/2013 z dnia 17 grudnia 2013 r.</a:t>
            </a:r>
            <a:r>
              <a:rPr lang="pl-PL" sz="1600" b="1" dirty="0" smtClean="0">
                <a:latin typeface="+mn-lt"/>
              </a:rPr>
              <a:t> </a:t>
            </a:r>
          </a:p>
          <a:p>
            <a:pPr algn="ctr"/>
            <a:endParaRPr lang="pl-PL" sz="2000" b="1" dirty="0">
              <a:latin typeface="+mn-lt"/>
            </a:endParaRPr>
          </a:p>
          <a:p>
            <a:r>
              <a:rPr lang="pl-PL" sz="1600" dirty="0">
                <a:latin typeface="+mn-lt"/>
              </a:rPr>
              <a:t>Wnioskodawca złożył oświadczenie, że:</a:t>
            </a: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projekt </a:t>
            </a:r>
            <a:r>
              <a:rPr lang="pl-PL" sz="1600" dirty="0">
                <a:latin typeface="+mn-lt"/>
              </a:rPr>
              <a:t>nie został zakończony w rozumieniu art. 65 ust. 6</a:t>
            </a:r>
            <a:r>
              <a:rPr lang="pl-PL" sz="1600" dirty="0" smtClean="0">
                <a:latin typeface="+mn-lt"/>
              </a:rPr>
              <a:t>,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nie </a:t>
            </a:r>
            <a:r>
              <a:rPr lang="pl-PL" sz="1600" dirty="0">
                <a:latin typeface="+mn-lt"/>
              </a:rPr>
              <a:t>rozpoczął realizacji projektu przed dniem złożenia wniosku o dofinansowanie, lub jeśli </a:t>
            </a:r>
            <a:r>
              <a:rPr lang="pl-PL" sz="1600" dirty="0" smtClean="0">
                <a:latin typeface="+mn-lt"/>
              </a:rPr>
              <a:t>dotyczy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lvl="0" indent="-285750">
              <a:buFontTx/>
              <a:buChar char="-"/>
            </a:pPr>
            <a:r>
              <a:rPr lang="pl-PL" sz="1600" dirty="0" smtClean="0">
                <a:latin typeface="+mn-lt"/>
              </a:rPr>
              <a:t>projekt </a:t>
            </a:r>
            <a:r>
              <a:rPr lang="pl-PL" sz="1600" dirty="0">
                <a:latin typeface="+mn-lt"/>
              </a:rPr>
              <a:t>nie obejmuje przedsięwzięć będących częścią operacji, które zostały objęte lub powinny były zostać objęte procedurą odzyskiwania środków zgodnie z art. 71 (trwałość operacji) w następstwie przeniesienia działalności produkcyjnej poza obszar objęty programem</a:t>
            </a:r>
            <a:r>
              <a:rPr lang="pl-PL" sz="1600" dirty="0" smtClean="0"/>
              <a:t>.</a:t>
            </a:r>
          </a:p>
          <a:p>
            <a:pPr marL="285750" lvl="0" indent="-285750">
              <a:buFontTx/>
              <a:buChar char="-"/>
            </a:pPr>
            <a:endParaRPr lang="pl-PL" sz="1600" dirty="0"/>
          </a:p>
          <a:p>
            <a:pPr marL="285750" indent="-285750" algn="just">
              <a:buFontTx/>
              <a:buChar char="-"/>
            </a:pPr>
            <a:endParaRPr lang="pl-PL" sz="1600" b="1" dirty="0" smtClean="0">
              <a:latin typeface="+mn-lt"/>
            </a:endParaRPr>
          </a:p>
          <a:p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028649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65778121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962425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2448997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9848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FORMALNE OGÓLNE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81517122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2183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lvl="1"/>
            <a:r>
              <a:rPr lang="pl-PL" sz="1600" b="1" i="1" u="sng" dirty="0" smtClean="0">
                <a:latin typeface="+mn-lt"/>
              </a:rPr>
              <a:t>Konkurs </a:t>
            </a:r>
            <a:r>
              <a:rPr lang="pl-PL" sz="1600" b="1" i="1" u="sng" dirty="0">
                <a:latin typeface="+mn-lt"/>
              </a:rPr>
              <a:t>nr:</a:t>
            </a:r>
            <a:r>
              <a:rPr lang="pl-PL" sz="1600" dirty="0">
                <a:latin typeface="+mn-lt"/>
              </a:rPr>
              <a:t> </a:t>
            </a:r>
          </a:p>
          <a:p>
            <a:pPr lvl="1"/>
            <a:r>
              <a:rPr lang="pl-PL" sz="1600" b="1" i="1" dirty="0">
                <a:latin typeface="+mn-lt"/>
              </a:rPr>
              <a:t>RPDS.10.04.01-IZ.00-02-137/16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>
                <a:latin typeface="+mn-lt"/>
              </a:rPr>
              <a:t>RPDS.10.04.02-IZ.00-02-138/16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>
                <a:latin typeface="+mn-lt"/>
              </a:rPr>
              <a:t>RPDS.10.04.03-IZ.00-02-139/16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>
                <a:latin typeface="+mn-lt"/>
              </a:rPr>
              <a:t>RPDS.10.04.04-IZ.00-02-140/16</a:t>
            </a:r>
          </a:p>
          <a:p>
            <a:endParaRPr lang="pl-PL" sz="16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10.4.1 Dostosowanie  systemów  kształcenia i szkolenia  zawodowego  do  potrzeb  rynku  pracy – </a:t>
            </a:r>
            <a:r>
              <a:rPr lang="pl-PL" sz="1600" b="1" dirty="0" smtClean="0">
                <a:latin typeface="+mn-lt"/>
              </a:rPr>
              <a:t>konkurs horyzontalny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10.4.2 Dostosowanie  systemów kształcenia i szkolenia zawodowego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do </a:t>
            </a:r>
            <a:r>
              <a:rPr lang="pl-PL" sz="1600" b="1" dirty="0">
                <a:latin typeface="+mn-lt"/>
              </a:rPr>
              <a:t>potrzeb rynku pracy – ZIT  WROF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AJ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AW</a:t>
            </a:r>
            <a:endParaRPr lang="pl-PL" sz="1600" dirty="0">
              <a:latin typeface="+mn-lt"/>
            </a:endParaRP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 smtClean="0">
                <a:latin typeface="+mn-lt"/>
              </a:rPr>
              <a:t>SPOTKANIE INFORMACYJNE – KONKURSY: DZIAŁANIE</a:t>
            </a:r>
            <a:r>
              <a:rPr lang="pl-PL" altLang="pl-PL" sz="2400" b="1" dirty="0" smtClean="0">
                <a:latin typeface="+mn-lt"/>
                <a:cs typeface="Arial" pitchFamily="34" charset="0"/>
              </a:rPr>
              <a:t> 10.4 F i G</a:t>
            </a:r>
          </a:p>
        </p:txBody>
      </p:sp>
    </p:spTree>
    <p:extLst>
      <p:ext uri="{BB962C8B-B14F-4D97-AF65-F5344CB8AC3E}">
        <p14:creationId xmlns:p14="http://schemas.microsoft.com/office/powerpoint/2010/main" val="3033064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KRYTERIA FORMALNE OGÓLNE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14.</a:t>
            </a:r>
            <a:r>
              <a:rPr lang="pl-PL" sz="2000" b="1" dirty="0" smtClean="0">
                <a:latin typeface="+mn-lt"/>
              </a:rPr>
              <a:t> </a:t>
            </a:r>
            <a:r>
              <a:rPr lang="pl-PL" sz="1600" b="1" dirty="0" smtClean="0">
                <a:latin typeface="+mn-lt"/>
              </a:rPr>
              <a:t>Uproszczone metody rozliczania wydatków </a:t>
            </a:r>
          </a:p>
          <a:p>
            <a:pPr algn="ctr"/>
            <a:endParaRPr lang="pl-PL" sz="2000" b="1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W projekcie, w którym wartość wkładu publicznego (środków publicznych) nie przekracza 100 000 EUR zastosowano kwoty ryczałtowe, o których mowa w </a:t>
            </a:r>
            <a:r>
              <a:rPr lang="pl-PL" sz="1600" i="1" dirty="0">
                <a:latin typeface="+mn-lt"/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600" dirty="0">
                <a:latin typeface="+mn-lt"/>
              </a:rPr>
              <a:t>. 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 smtClean="0">
                <a:latin typeface="+mn-lt"/>
              </a:rPr>
              <a:t>Przez wkład publiczny należy rozumieć wszystkie środki publiczne w projekcie, a więc sumę dofinansowania (środki EFS + dotacja celowa z budżetu państwa) wraz z wkładem własnym beneficjenta pochodzącym, ze środków publicznych np. jednostki samorządu terytorialnego.</a:t>
            </a:r>
          </a:p>
          <a:p>
            <a:pPr algn="just"/>
            <a:endParaRPr lang="pl-PL" sz="1600" b="1" u="sng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D</a:t>
            </a:r>
            <a:r>
              <a:rPr lang="pl-PL" sz="1600" b="1" dirty="0" smtClean="0">
                <a:latin typeface="+mn-lt"/>
              </a:rPr>
              <a:t>o </a:t>
            </a:r>
            <a:r>
              <a:rPr lang="pl-PL" sz="1600" b="1" dirty="0">
                <a:latin typeface="+mn-lt"/>
              </a:rPr>
              <a:t>przeliczenia ww. kwoty na PLN należy stosować miesięczny obrachunkowy kurs wymiany stosowany przez KE aktualny na dzień </a:t>
            </a:r>
            <a:r>
              <a:rPr lang="pl-PL" sz="1600" b="1" u="sng" dirty="0">
                <a:latin typeface="+mn-lt"/>
              </a:rPr>
              <a:t>ogłoszenia konkursu</a:t>
            </a:r>
          </a:p>
          <a:p>
            <a:pPr algn="just"/>
            <a:endParaRPr lang="pl-PL" sz="1600" b="1" u="sng" dirty="0" smtClean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W</a:t>
            </a:r>
            <a:r>
              <a:rPr lang="pl-PL" sz="1600" dirty="0">
                <a:latin typeface="+mn-lt"/>
              </a:rPr>
              <a:t> sytuacjach określonych w regulaminie konkursu zastosowano pozostałe uproszczone metody rozliczania wydatków, o których mowa w </a:t>
            </a:r>
            <a:r>
              <a:rPr lang="pl-PL" sz="1600" i="1" dirty="0">
                <a:latin typeface="+mn-lt"/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600" dirty="0" smtClean="0">
                <a:latin typeface="+mn-lt"/>
              </a:rPr>
              <a:t>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Tx/>
              <a:buChar char="-"/>
            </a:pPr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 smtClean="0">
              <a:latin typeface="+mn-lt"/>
            </a:endParaRPr>
          </a:p>
          <a:p>
            <a:endParaRPr lang="pl-PL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05383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DOSTĘPU</a:t>
            </a:r>
            <a:endParaRPr lang="pl-PL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pl-PL" sz="1600" b="1" dirty="0" smtClean="0">
                <a:latin typeface="+mn-lt"/>
              </a:rPr>
              <a:t>Kryterium liczby wniosków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Czy Wnioskodawca w ramach konkursu złożył nie więcej niż dwa wnioski o dofinansowanie projektu jako Lider lub samodzielny Wnioskodawca oraz nie więcej niż dwa wnioski jako partner?</a:t>
            </a:r>
          </a:p>
          <a:p>
            <a:endParaRPr lang="pl-PL" sz="1600" b="1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Kryterium </a:t>
            </a:r>
            <a:r>
              <a:rPr lang="pl-PL" sz="1600" dirty="0">
                <a:latin typeface="+mn-lt"/>
              </a:rPr>
              <a:t>zostanie zweryfikowane na podstawie rejestru prowadzonego przez Instytucję Organizującą Konkurs. W przypadku złożenia więcej niż dwóch wniosków przez jednego Wnioskodawcę oraz więcej niż dwóch wniosków, w którym występuje jako Partner, Instytucja Organizująca Konkurs odrzuca wszystkie złożone w odpowiedzi na konkurs wnioski, w związku z niespełnieniem przez Wnioskodawcę kryterium. 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przypadku wycofania wniosku o dofinansowanie Wnioskodawca ma prawo złożyć kolejny wniosek. </a:t>
            </a:r>
            <a:endParaRPr lang="pl-PL" sz="1600" b="1" dirty="0" smtClean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 smtClean="0">
              <a:latin typeface="+mn-lt"/>
            </a:endParaRPr>
          </a:p>
          <a:p>
            <a:endParaRPr lang="pl-PL" sz="1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b="1" dirty="0">
                <a:solidFill>
                  <a:prstClr val="black"/>
                </a:solidFill>
              </a:rPr>
              <a:t>KRYTERIA DOSTĘPU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pl-PL" b="1" dirty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2</a:t>
            </a:r>
            <a:r>
              <a:rPr lang="pl-PL" b="1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. Kryterium biura projektu</a:t>
            </a:r>
          </a:p>
          <a:p>
            <a:pPr algn="just" eaLnBrk="1" hangingPunct="1"/>
            <a:endParaRPr lang="pl-PL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Czy Wnioskodawca w okresie realizacji projektu będzie prowadził biuro projektu                  (lub posiada siedzibę, filię, delegaturę, oddział czy inną prawnie dozwoloną formę organizacyjną działalności podmiotu) na terenie województwa dolnośląskiego                          z możliwością udostępnienia pełnej dokumentacji wdrażanego projektu oraz zapewni uczestnikom projektu możliwość osobistego kontaktu z kadrą projektu? </a:t>
            </a:r>
            <a:endParaRPr lang="pl-PL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67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</a:rPr>
              <a:t>KRYTERIA DOSTĘPU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1931175"/>
            <a:ext cx="8280920" cy="41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r>
              <a:rPr lang="pl-PL" b="1" dirty="0" smtClean="0">
                <a:solidFill>
                  <a:prstClr val="black"/>
                </a:solidFill>
                <a:latin typeface="Calibri"/>
              </a:rPr>
              <a:t>3. Kryterium formy wsparcia</a:t>
            </a: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r>
              <a:rPr lang="pl-PL" sz="1600" dirty="0" smtClean="0">
                <a:latin typeface="+mn-lt"/>
              </a:rPr>
              <a:t>Czy </a:t>
            </a:r>
            <a:r>
              <a:rPr lang="pl-PL" sz="1600" dirty="0">
                <a:latin typeface="+mn-lt"/>
              </a:rPr>
              <a:t>w przypadku realizacji szkoleń i kursów zawodowych zakończą się one egzaminem </a:t>
            </a:r>
            <a:r>
              <a:rPr lang="pl-PL" sz="1600" dirty="0" smtClean="0">
                <a:latin typeface="+mn-lt"/>
              </a:rPr>
              <a:t>i</a:t>
            </a:r>
          </a:p>
          <a:p>
            <a:pPr marL="342900" indent="-342900" algn="just" eaLnBrk="1" hangingPunct="1"/>
            <a:r>
              <a:rPr lang="pl-PL" sz="1600" dirty="0" smtClean="0">
                <a:latin typeface="+mn-lt"/>
              </a:rPr>
              <a:t>uzyskaniem </a:t>
            </a:r>
            <a:r>
              <a:rPr lang="pl-PL" sz="1600" dirty="0">
                <a:latin typeface="+mn-lt"/>
              </a:rPr>
              <a:t>odpowiedniego dokumentu tj. certyfikatu/dyplomu potwierdzającego nabycie</a:t>
            </a:r>
            <a:r>
              <a:rPr lang="pl-PL" sz="1600" dirty="0" smtClean="0">
                <a:latin typeface="+mn-lt"/>
              </a:rPr>
              <a:t>,</a:t>
            </a:r>
          </a:p>
          <a:p>
            <a:pPr marL="342900" indent="-342900" algn="just" eaLnBrk="1" hangingPunct="1"/>
            <a:r>
              <a:rPr lang="pl-PL" sz="1600" dirty="0" smtClean="0">
                <a:latin typeface="+mn-lt"/>
              </a:rPr>
              <a:t>podwyższenie </a:t>
            </a:r>
            <a:r>
              <a:rPr lang="pl-PL" sz="1600" dirty="0">
                <a:latin typeface="+mn-lt"/>
              </a:rPr>
              <a:t>lub dostosowanie kompetencji i kwalifikacji, niezbędnych na rynku pracy </a:t>
            </a:r>
            <a:endParaRPr lang="pl-PL" sz="1600" dirty="0" smtClean="0">
              <a:latin typeface="+mn-lt"/>
            </a:endParaRPr>
          </a:p>
          <a:p>
            <a:pPr marL="342900" indent="-342900" algn="just" eaLnBrk="1" hangingPunct="1"/>
            <a:r>
              <a:rPr lang="pl-PL" sz="1600" dirty="0" smtClean="0">
                <a:latin typeface="+mn-lt"/>
              </a:rPr>
              <a:t>w </a:t>
            </a:r>
            <a:r>
              <a:rPr lang="pl-PL" sz="1600" dirty="0">
                <a:latin typeface="+mn-lt"/>
              </a:rPr>
              <a:t>kontekście zidentyfikowanych potrzeb osoby, której udzielane jest wsparcie?</a:t>
            </a:r>
            <a:endParaRPr lang="pl-PL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r>
              <a:rPr lang="pl-PL" sz="1400" dirty="0">
                <a:latin typeface="+mn-lt"/>
              </a:rPr>
              <a:t>Wprowadzenie kryterium ma na celu zwiększenie efektywności i jakości szkoleń/kursów poprzez </a:t>
            </a:r>
            <a:r>
              <a:rPr lang="pl-PL" sz="1400" dirty="0" smtClean="0">
                <a:latin typeface="+mn-lt"/>
              </a:rPr>
              <a:t>wymaganie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szkoleń/kursów </a:t>
            </a:r>
            <a:r>
              <a:rPr lang="pl-PL" sz="1400" dirty="0">
                <a:latin typeface="+mn-lt"/>
              </a:rPr>
              <a:t>kończących się uzyskaniem konkretnych umiejętności, kwalifikacji lub kompetencji </a:t>
            </a:r>
            <a:r>
              <a:rPr lang="pl-PL" sz="1400" dirty="0" smtClean="0">
                <a:latin typeface="+mn-lt"/>
              </a:rPr>
              <a:t>zawodowych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(</a:t>
            </a:r>
            <a:r>
              <a:rPr lang="pl-PL" sz="1400" dirty="0">
                <a:latin typeface="+mn-lt"/>
              </a:rPr>
              <a:t>w tym również społecznych), a nie wyłącznie zaświadczeniem potwierdzającym uczestnictwo </a:t>
            </a:r>
            <a:r>
              <a:rPr lang="pl-PL" sz="1400" dirty="0" smtClean="0">
                <a:latin typeface="+mn-lt"/>
              </a:rPr>
              <a:t>w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szkoleniu/kursie</a:t>
            </a:r>
            <a:r>
              <a:rPr lang="pl-PL" sz="1400" dirty="0">
                <a:latin typeface="+mn-lt"/>
              </a:rPr>
              <a:t>. Każdy uczestnik projektu, który zakończy swoje uczestnictwo w szkoleniu/kursie, </a:t>
            </a:r>
            <a:r>
              <a:rPr lang="pl-PL" sz="1400" dirty="0" smtClean="0">
                <a:latin typeface="+mn-lt"/>
              </a:rPr>
              <a:t>weźmie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udział </a:t>
            </a:r>
            <a:r>
              <a:rPr lang="pl-PL" sz="1400" dirty="0">
                <a:latin typeface="+mn-lt"/>
              </a:rPr>
              <a:t>w egzaminie mającym na celu weryfikację umiejętności, kwalifikacji lub kompetencji </a:t>
            </a:r>
            <a:r>
              <a:rPr lang="pl-PL" sz="1400" dirty="0" smtClean="0">
                <a:latin typeface="+mn-lt"/>
              </a:rPr>
              <a:t>zawodowych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nabytych </a:t>
            </a:r>
            <a:r>
              <a:rPr lang="pl-PL" sz="1400" dirty="0">
                <a:latin typeface="+mn-lt"/>
              </a:rPr>
              <a:t>podczas projektu. Egzamin powinien być przeprowadzony przynajmniej w formie testu wiedzy </a:t>
            </a:r>
            <a:r>
              <a:rPr lang="pl-PL" sz="1400" dirty="0" smtClean="0">
                <a:latin typeface="+mn-lt"/>
              </a:rPr>
              <a:t>lub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kompetencji</a:t>
            </a:r>
            <a:r>
              <a:rPr lang="pl-PL" sz="1400" dirty="0">
                <a:latin typeface="+mn-lt"/>
              </a:rPr>
              <a:t>, przez podmiot/instytucję zewnętrzną lub projektodawcę, o ile jest on jednostką uprawnioną </a:t>
            </a:r>
            <a:r>
              <a:rPr lang="pl-PL" sz="1400" dirty="0" smtClean="0">
                <a:latin typeface="+mn-lt"/>
              </a:rPr>
              <a:t>do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przeprowadzania </a:t>
            </a:r>
            <a:r>
              <a:rPr lang="pl-PL" sz="1400" dirty="0">
                <a:latin typeface="+mn-lt"/>
              </a:rPr>
              <a:t>egzaminu. Kryterium zostanie zweryfikowane na podstawie oświadczenia złożonego </a:t>
            </a:r>
            <a:r>
              <a:rPr lang="pl-PL" sz="1400" dirty="0" smtClean="0">
                <a:latin typeface="+mn-lt"/>
              </a:rPr>
              <a:t>we</a:t>
            </a:r>
          </a:p>
          <a:p>
            <a:pPr marL="342900" indent="-342900" algn="just" eaLnBrk="1" hangingPunct="1"/>
            <a:r>
              <a:rPr lang="pl-PL" sz="1400" dirty="0" smtClean="0">
                <a:latin typeface="+mn-lt"/>
              </a:rPr>
              <a:t>wniosku </a:t>
            </a:r>
            <a:r>
              <a:rPr lang="pl-PL" sz="1400" dirty="0">
                <a:latin typeface="+mn-lt"/>
              </a:rPr>
              <a:t>o dofinansowanie </a:t>
            </a:r>
            <a:r>
              <a:rPr lang="pl-PL" sz="1400" dirty="0" smtClean="0">
                <a:latin typeface="+mn-lt"/>
              </a:rPr>
              <a:t>projektu.</a:t>
            </a:r>
            <a:endParaRPr lang="pl-PL" sz="14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89891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20010374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73175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KRYTERIA HORYZONTALNE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07637929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48011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77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ZASADA DOSTĘPNOŚCI DLA OzN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412776"/>
            <a:ext cx="8280920" cy="4943574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NEUTRALNOŚĆ PROJEKTU</a:t>
            </a:r>
            <a:endParaRPr lang="pl-PL" sz="2000" b="1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500" b="1" dirty="0" smtClean="0">
                <a:latin typeface="+mn-lt"/>
              </a:rPr>
              <a:t>Neutralność projektu zachodzi tylko w bardzo specyficznych sytuacjach - w praktyce trudno jest wskazać projekt współfinansowany z EFS, w którym zasada dostępności nie znajduje zastosowania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500" dirty="0" smtClean="0">
                <a:latin typeface="+mn-lt"/>
              </a:rPr>
              <a:t>W przypadku jednak jej wystąpienia Wnioskodawca zobowiązany jest do: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l-PL" sz="1500" dirty="0" smtClean="0">
                <a:latin typeface="+mn-lt"/>
              </a:rPr>
              <a:t>dokładnego </a:t>
            </a:r>
            <a:r>
              <a:rPr lang="pl-PL" sz="1500" dirty="0">
                <a:latin typeface="+mn-lt"/>
              </a:rPr>
              <a:t>wyjaśnienia we wniosku o dofinansowanie neutralności projektu – powinno opierać się ono na rzetelnej analizie braku wpływu projektu i jego produktów na dostępność dla osób </a:t>
            </a:r>
            <a:r>
              <a:rPr lang="pl-PL" sz="1500" dirty="0" smtClean="0">
                <a:latin typeface="+mn-lt"/>
              </a:rPr>
              <a:t/>
            </a:r>
            <a:br>
              <a:rPr lang="pl-PL" sz="1500" dirty="0" smtClean="0">
                <a:latin typeface="+mn-lt"/>
              </a:rPr>
            </a:br>
            <a:r>
              <a:rPr lang="pl-PL" sz="1500" dirty="0" smtClean="0">
                <a:latin typeface="+mn-lt"/>
              </a:rPr>
              <a:t>z </a:t>
            </a:r>
            <a:r>
              <a:rPr lang="pl-PL" sz="1500" dirty="0">
                <a:latin typeface="+mn-lt"/>
              </a:rPr>
              <a:t>niepełnosprawnościami (</a:t>
            </a:r>
            <a:r>
              <a:rPr lang="pl-PL" sz="1500" u="sng" dirty="0">
                <a:latin typeface="+mn-lt"/>
              </a:rPr>
              <a:t>deklarowana neutralność zostanie zweryfikowana przez KOP</a:t>
            </a:r>
            <a:r>
              <a:rPr lang="pl-PL" sz="1500" dirty="0" smtClean="0">
                <a:latin typeface="+mn-lt"/>
              </a:rPr>
              <a:t>),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l-PL" sz="1500" dirty="0" smtClean="0">
                <a:latin typeface="+mn-lt"/>
              </a:rPr>
              <a:t>zapewnienia </a:t>
            </a:r>
            <a:r>
              <a:rPr lang="pl-PL" sz="1500" dirty="0">
                <a:latin typeface="+mn-lt"/>
              </a:rPr>
              <a:t>dostępności produktów pośrednich projektu – np. strony internetowej, multimediów (zgodność z WCAG </a:t>
            </a:r>
            <a:r>
              <a:rPr lang="pl-PL" sz="1500" dirty="0" smtClean="0">
                <a:latin typeface="+mn-lt"/>
              </a:rPr>
              <a:t>2.0 poziom AA).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500" dirty="0">
                <a:latin typeface="+mn-lt"/>
              </a:rPr>
              <a:t>Wszystkie działania świadczone w ramach projektów, w których na etapie rekrutacji zidentyfikowano możliwość udziału osób z niepełnosprawnościami powinny być realizowane w budynkach dostosowanych </a:t>
            </a:r>
            <a:r>
              <a:rPr lang="pl-PL" sz="1500" dirty="0" smtClean="0">
                <a:latin typeface="+mn-lt"/>
              </a:rPr>
              <a:t>architektonicznie*. Dotyczy to także spotkań otwartych, na które nie jest wymagana rejestracja (a zatem niemożliwa jest wcześniejsza identyfikacja specyficznych potrzeb).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500" dirty="0" smtClean="0">
                <a:latin typeface="+mn-lt"/>
              </a:rPr>
              <a:t>Analiza projektu pod kątem jego faktycznego dopasowania do potrzeb osób z niepełnosprawnościami powinna być dokonana dla każdego etapu życia projektu: diagnoza potrzeb, określanie budżetu, etap informacji o projekcie, rekrutacji, wdrożenia działań, tworzenie produktów pośrednich i bezpośrednich.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400" dirty="0">
              <a:latin typeface="+mn-lt"/>
            </a:endParaRPr>
          </a:p>
          <a:p>
            <a:pPr algn="just"/>
            <a:r>
              <a:rPr lang="pl-PL" sz="1100" dirty="0">
                <a:latin typeface="+mn-lt"/>
              </a:rPr>
              <a:t>* W przypadku projektów </a:t>
            </a:r>
            <a:r>
              <a:rPr lang="pl-PL" sz="1100" dirty="0" smtClean="0">
                <a:latin typeface="+mn-lt"/>
              </a:rPr>
              <a:t>ogólnodostępnych, </a:t>
            </a:r>
            <a:r>
              <a:rPr lang="pl-PL" sz="1100" dirty="0">
                <a:latin typeface="+mn-lt"/>
              </a:rPr>
              <a:t>w szczególności w przypadku </a:t>
            </a:r>
            <a:r>
              <a:rPr lang="pl-PL" sz="1100" dirty="0" smtClean="0">
                <a:latin typeface="+mn-lt"/>
              </a:rPr>
              <a:t>braku możliwości </a:t>
            </a:r>
            <a:r>
              <a:rPr lang="pl-PL" sz="1100" dirty="0">
                <a:latin typeface="+mn-lt"/>
              </a:rPr>
              <a:t>świadczenia usługi spełniającej </a:t>
            </a:r>
            <a:r>
              <a:rPr lang="pl-PL" sz="1100" dirty="0" smtClean="0">
                <a:latin typeface="+mn-lt"/>
              </a:rPr>
              <a:t>wymogi architektoniczne, </a:t>
            </a:r>
            <a:br>
              <a:rPr lang="pl-PL" sz="1100" dirty="0" smtClean="0">
                <a:latin typeface="+mn-lt"/>
              </a:rPr>
            </a:br>
            <a:r>
              <a:rPr lang="pl-PL" sz="1100" dirty="0" smtClean="0">
                <a:latin typeface="+mn-lt"/>
              </a:rPr>
              <a:t>w celu zapewnienia </a:t>
            </a:r>
            <a:r>
              <a:rPr lang="pl-PL" sz="1100" dirty="0">
                <a:latin typeface="+mn-lt"/>
              </a:rPr>
              <a:t>możliwości pełnego uczestnictwa osób z </a:t>
            </a:r>
            <a:r>
              <a:rPr lang="pl-PL" sz="1100" dirty="0" smtClean="0">
                <a:latin typeface="+mn-lt"/>
              </a:rPr>
              <a:t>niepełnosprawnościami, należy </a:t>
            </a:r>
            <a:r>
              <a:rPr lang="pl-PL" sz="1100" dirty="0">
                <a:latin typeface="+mn-lt"/>
              </a:rPr>
              <a:t>zastosować mechanizm racjonalnych usprawnień</a:t>
            </a:r>
          </a:p>
          <a:p>
            <a:pPr algn="ctr"/>
            <a:endParaRPr lang="pl-PL" sz="1600" b="1" dirty="0" smtClean="0">
              <a:latin typeface="+mn-lt"/>
              <a:hlinkClick r:id="rId4"/>
            </a:endParaRPr>
          </a:p>
          <a:p>
            <a:pPr algn="ctr"/>
            <a:r>
              <a:rPr lang="pl-PL" sz="1600" b="1" dirty="0" smtClean="0">
                <a:latin typeface="+mn-lt"/>
                <a:hlinkClick r:id="rId4"/>
              </a:rPr>
              <a:t>www.power.gov.pl/dostepnosc</a:t>
            </a:r>
            <a:r>
              <a:rPr lang="pl-PL" sz="1600" b="1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780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KRYTERIA MERYTORYCZNE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7252088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975786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MERYTORYCZNE</a:t>
            </a:r>
            <a:endParaRPr lang="pl-PL" alt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3296217"/>
              </p:ext>
            </p:extLst>
          </p:nvPr>
        </p:nvGraphicFramePr>
        <p:xfrm>
          <a:off x="467544" y="1772816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838633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MERYTORYCZNE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84739973"/>
              </p:ext>
            </p:extLst>
          </p:nvPr>
        </p:nvGraphicFramePr>
        <p:xfrm>
          <a:off x="457200" y="1628800"/>
          <a:ext cx="77872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771589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16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Instytucja Zarządzająca Regionalnym Programem Operacyjnym Województwa Dolnośląskiego 2014 -2020 (IZ RPO WD)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10.4.2 IZ RPO WD </a:t>
            </a:r>
            <a:r>
              <a:rPr lang="pl-PL" sz="1600" b="1" dirty="0" smtClean="0">
                <a:latin typeface="+mn-lt"/>
              </a:rPr>
              <a:t> oraz Gmina Wrocław pełniąca funkcję               IP RPO WD w ramach instrumentu ZIT  </a:t>
            </a:r>
            <a:r>
              <a:rPr lang="pl-PL" sz="1600" b="1" dirty="0" err="1" smtClean="0">
                <a:latin typeface="+mn-lt"/>
              </a:rPr>
              <a:t>WRoF</a:t>
            </a:r>
            <a:endParaRPr lang="pl-PL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10.4.3 IZ RPO </a:t>
            </a:r>
            <a:r>
              <a:rPr lang="pl-PL" sz="1600" b="1" dirty="0" smtClean="0">
                <a:latin typeface="+mn-lt"/>
              </a:rPr>
              <a:t>WD oraz Miasto Jelenia Góra pełniące </a:t>
            </a:r>
            <a:r>
              <a:rPr lang="pl-PL" sz="1600" b="1" dirty="0">
                <a:latin typeface="+mn-lt"/>
              </a:rPr>
              <a:t>funkcję IP RPO WD w ramach instrumentu</a:t>
            </a:r>
            <a:r>
              <a:rPr lang="pl-PL" sz="1600" b="1" dirty="0" smtClean="0">
                <a:latin typeface="+mn-lt"/>
              </a:rPr>
              <a:t> – </a:t>
            </a:r>
            <a:r>
              <a:rPr lang="pl-PL" sz="1600" b="1" dirty="0">
                <a:latin typeface="+mn-lt"/>
              </a:rPr>
              <a:t>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nr 10.4.4 IZ RPO WD </a:t>
            </a:r>
            <a:r>
              <a:rPr lang="pl-PL" sz="1600" b="1" dirty="0" smtClean="0">
                <a:latin typeface="+mn-lt"/>
              </a:rPr>
              <a:t>oraz Gmina Wałbrzych </a:t>
            </a:r>
            <a:r>
              <a:rPr lang="pl-PL" sz="1600" b="1" dirty="0">
                <a:latin typeface="+mn-lt"/>
              </a:rPr>
              <a:t>pełniąca funkcję IP RPO WD w ramach instrumentu </a:t>
            </a:r>
            <a:r>
              <a:rPr lang="pl-PL" sz="1600" b="1" dirty="0" smtClean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721901" y="1268760"/>
            <a:ext cx="2939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KONKURSY OGŁASZA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MERYTORYCZNE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15416700"/>
              </p:ext>
            </p:extLst>
          </p:nvPr>
        </p:nvGraphicFramePr>
        <p:xfrm>
          <a:off x="457200" y="1628800"/>
          <a:ext cx="77872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0873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MERYTORYCZNE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9902265"/>
              </p:ext>
            </p:extLst>
          </p:nvPr>
        </p:nvGraphicFramePr>
        <p:xfrm>
          <a:off x="457200" y="1628800"/>
          <a:ext cx="77872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5639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MERYTORYCZNE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5656505"/>
              </p:ext>
            </p:extLst>
          </p:nvPr>
        </p:nvGraphicFramePr>
        <p:xfrm>
          <a:off x="457200" y="1628800"/>
          <a:ext cx="77872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88882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MERYTORYCZNE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68899107"/>
              </p:ext>
            </p:extLst>
          </p:nvPr>
        </p:nvGraphicFramePr>
        <p:xfrm>
          <a:off x="457200" y="1628800"/>
          <a:ext cx="778720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051811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77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PREMIUJĄCE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24046"/>
            <a:ext cx="8425756" cy="47323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pl-PL" sz="1600" b="1" dirty="0" smtClean="0">
                <a:latin typeface="+mn-lt"/>
              </a:rPr>
              <a:t>Kryterium grupy docelowej  ( od 0 pkt. – 10 pkt )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Czy projekt skierowany jest do osób dorosłych o niskich kwalifikacjach i/lub osób w wieku powyżej 50 lat w tym zamieszkujących obszary wiejskie?</a:t>
            </a:r>
          </a:p>
          <a:p>
            <a:endParaRPr lang="pl-PL" sz="1600" dirty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0 pkt </a:t>
            </a:r>
            <a:r>
              <a:rPr lang="pl-PL" sz="1400" dirty="0" smtClean="0">
                <a:latin typeface="+mn-lt"/>
              </a:rPr>
              <a:t>– projekt nie jest skierowany do osób dorosłych o niskich kwalifikacjach  i/lub osób w wieku powyżej 50 lat</a:t>
            </a:r>
          </a:p>
          <a:p>
            <a:pPr lvl="1"/>
            <a:endParaRPr lang="pl-PL" sz="1400" dirty="0" smtClean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5 </a:t>
            </a:r>
            <a:r>
              <a:rPr lang="pl-PL" sz="1400" b="1" dirty="0">
                <a:latin typeface="+mn-lt"/>
              </a:rPr>
              <a:t>pkt </a:t>
            </a:r>
            <a:r>
              <a:rPr lang="pl-PL" sz="1400" dirty="0">
                <a:latin typeface="+mn-lt"/>
              </a:rPr>
              <a:t>– projekt </a:t>
            </a:r>
            <a:r>
              <a:rPr lang="pl-PL" sz="1400" dirty="0" smtClean="0">
                <a:latin typeface="+mn-lt"/>
              </a:rPr>
              <a:t>jest </a:t>
            </a:r>
            <a:r>
              <a:rPr lang="pl-PL" sz="1400" dirty="0">
                <a:latin typeface="+mn-lt"/>
              </a:rPr>
              <a:t>skierowany do osób dorosłych o niskich kwalifikacjach  </a:t>
            </a:r>
            <a:r>
              <a:rPr lang="pl-PL" sz="1400" dirty="0" smtClean="0">
                <a:latin typeface="+mn-lt"/>
              </a:rPr>
              <a:t>i/lub </a:t>
            </a:r>
            <a:r>
              <a:rPr lang="pl-PL" sz="1400" dirty="0">
                <a:latin typeface="+mn-lt"/>
              </a:rPr>
              <a:t>osób w wieku powyżej 50 </a:t>
            </a:r>
            <a:r>
              <a:rPr lang="pl-PL" sz="1400" dirty="0" smtClean="0">
                <a:latin typeface="+mn-lt"/>
              </a:rPr>
              <a:t>lat</a:t>
            </a:r>
          </a:p>
          <a:p>
            <a:pPr lvl="1"/>
            <a:endParaRPr lang="pl-PL" sz="1400" dirty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10 </a:t>
            </a:r>
            <a:r>
              <a:rPr lang="pl-PL" sz="1400" b="1" dirty="0">
                <a:latin typeface="+mn-lt"/>
              </a:rPr>
              <a:t>pkt </a:t>
            </a:r>
            <a:r>
              <a:rPr lang="pl-PL" sz="1400" dirty="0">
                <a:latin typeface="+mn-lt"/>
              </a:rPr>
              <a:t>– projekt jest skierowany do osób dorosłych o niskich kwalifikacjach  </a:t>
            </a:r>
            <a:r>
              <a:rPr lang="pl-PL" sz="1400" dirty="0" smtClean="0">
                <a:latin typeface="+mn-lt"/>
              </a:rPr>
              <a:t>i/lub </a:t>
            </a:r>
            <a:r>
              <a:rPr lang="pl-PL" sz="1400" dirty="0">
                <a:latin typeface="+mn-lt"/>
              </a:rPr>
              <a:t>osób w wieku powyżej 50 </a:t>
            </a:r>
            <a:r>
              <a:rPr lang="pl-PL" sz="1400" dirty="0" smtClean="0">
                <a:latin typeface="+mn-lt"/>
              </a:rPr>
              <a:t>lat oraz min. 50% grupy docelowej zamieszkuje tereny wiejskie</a:t>
            </a:r>
            <a:endParaRPr lang="pl-PL" sz="1400" dirty="0">
              <a:latin typeface="+mn-lt"/>
            </a:endParaRPr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 smtClean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2451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77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PREMIUJĄCE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24046"/>
            <a:ext cx="8219256" cy="47323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2.  Kryterium formy wsparcia ( od 0 pkt. – 10 pkt )</a:t>
            </a:r>
          </a:p>
          <a:p>
            <a:endParaRPr lang="pl-PL" sz="2000" b="1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Czy założone w projekcie działania prowadzone będą we współpracy z pracodawcami lub przedsiębiorcami wpisującymi się regionalne inteligentne specjalizacje (załącznik do Regionalnej Strategii Innowacji dla Województwa Dolnośląskiego na lata 2014-2020) ?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400" dirty="0" smtClean="0">
                <a:latin typeface="+mn-lt"/>
              </a:rPr>
              <a:t>Kryterium ma na celu zachęcać szkoły do podejmowania współpracy z pracodawcami lub przedsiębiorcami wpisującymi się w regionalne inteligentne specjalizacje.</a:t>
            </a:r>
          </a:p>
          <a:p>
            <a:pPr algn="just"/>
            <a:endParaRPr lang="pl-PL" sz="1400" dirty="0">
              <a:latin typeface="+mn-lt"/>
            </a:endParaRPr>
          </a:p>
          <a:p>
            <a:pPr algn="just"/>
            <a:r>
              <a:rPr lang="pl-PL" sz="1400" dirty="0" smtClean="0">
                <a:latin typeface="+mn-lt"/>
              </a:rPr>
              <a:t>Taka współpraca zwiększy szanse na podjęcie zatrudnienia przez absolwentów szkół </a:t>
            </a:r>
          </a:p>
          <a:p>
            <a:endParaRPr lang="pl-PL" sz="1600" dirty="0">
              <a:latin typeface="+mn-lt"/>
            </a:endParaRPr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 smtClean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9275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77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PREMIUJĄCE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24046"/>
            <a:ext cx="8425756" cy="47323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>
                <a:latin typeface="+mn-lt"/>
              </a:rPr>
              <a:t>3</a:t>
            </a:r>
            <a:r>
              <a:rPr lang="pl-PL" sz="1600" b="1" dirty="0" smtClean="0">
                <a:latin typeface="+mn-lt"/>
              </a:rPr>
              <a:t>. Kryterium doświadczenia ( od 0 pkt. – 10 pkt )</a:t>
            </a:r>
          </a:p>
          <a:p>
            <a:endParaRPr lang="pl-PL" sz="2000" b="1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Czy Wnioskodawca zrealizował w ciągu ostatnich trzech lat przed złożeniem wniosku                                     o dofinansowanie na terenie województwa dolnośląskiego co najmniej 2 przedsięwzięcia                             w obszarze merytorycznym i dla grupy docelowej objętej interwencją projektową, w ramach których osiągnął zakładane cele ?</a:t>
            </a:r>
          </a:p>
          <a:p>
            <a:endParaRPr lang="pl-PL" sz="1600" dirty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0 pkt </a:t>
            </a:r>
            <a:r>
              <a:rPr lang="pl-PL" sz="1400" dirty="0" smtClean="0">
                <a:latin typeface="+mn-lt"/>
              </a:rPr>
              <a:t>– brak przedsięwzięcia</a:t>
            </a:r>
          </a:p>
          <a:p>
            <a:pPr lvl="1"/>
            <a:endParaRPr lang="pl-PL" sz="1400" dirty="0" smtClean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5 </a:t>
            </a:r>
            <a:r>
              <a:rPr lang="pl-PL" sz="1400" b="1" dirty="0">
                <a:latin typeface="+mn-lt"/>
              </a:rPr>
              <a:t>pkt </a:t>
            </a:r>
            <a:r>
              <a:rPr lang="pl-PL" sz="1400" dirty="0">
                <a:latin typeface="+mn-lt"/>
              </a:rPr>
              <a:t>– </a:t>
            </a:r>
            <a:r>
              <a:rPr lang="pl-PL" sz="1400" dirty="0" smtClean="0">
                <a:latin typeface="+mn-lt"/>
              </a:rPr>
              <a:t>min. 2 przedsięwzięcia</a:t>
            </a:r>
          </a:p>
          <a:p>
            <a:pPr lvl="1"/>
            <a:endParaRPr lang="pl-PL" sz="1400" dirty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10 </a:t>
            </a:r>
            <a:r>
              <a:rPr lang="pl-PL" sz="1400" b="1" dirty="0">
                <a:latin typeface="+mn-lt"/>
              </a:rPr>
              <a:t>pkt </a:t>
            </a:r>
            <a:r>
              <a:rPr lang="pl-PL" sz="1400" dirty="0">
                <a:latin typeface="+mn-lt"/>
              </a:rPr>
              <a:t>– </a:t>
            </a:r>
            <a:r>
              <a:rPr lang="pl-PL" sz="1400" dirty="0" smtClean="0">
                <a:latin typeface="+mn-lt"/>
              </a:rPr>
              <a:t>powyżej dwóch przedsięwzięć</a:t>
            </a:r>
            <a:endParaRPr lang="pl-PL" sz="1400" dirty="0">
              <a:latin typeface="+mn-lt"/>
            </a:endParaRPr>
          </a:p>
          <a:p>
            <a:endParaRPr lang="pl-PL" sz="1600" dirty="0" smtClean="0"/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 smtClean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765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77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Arial" pitchFamily="34" charset="0"/>
                <a:cs typeface="Arial" pitchFamily="34" charset="0"/>
              </a:rPr>
              <a:t>KRYTERIA </a:t>
            </a:r>
            <a:r>
              <a:rPr lang="pl-PL" altLang="pl-PL" sz="2400" b="1" dirty="0" smtClean="0">
                <a:latin typeface="Arial" pitchFamily="34" charset="0"/>
                <a:cs typeface="Arial" pitchFamily="34" charset="0"/>
              </a:rPr>
              <a:t>PREMIUJĄCE</a:t>
            </a:r>
            <a:endParaRPr lang="pl-PL" sz="24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24046"/>
            <a:ext cx="8425756" cy="473230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r>
              <a:rPr lang="pl-PL" sz="1600" b="1" dirty="0" smtClean="0">
                <a:latin typeface="+mn-lt"/>
              </a:rPr>
              <a:t>4. Kryterium formy wsparcia ( od 0 pkt. – 10 pkt )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1600" dirty="0" smtClean="0">
                <a:latin typeface="+mn-lt"/>
              </a:rPr>
              <a:t>Czy projekt przewiduje kursy kwalifikacyjne/zawodowe w zakresie branż na które jest największe zapotrzebowanie na szczeblu regionalnym zidentyfikowanych na podstawie ogólnodostępnych danych.</a:t>
            </a:r>
            <a:endParaRPr lang="pl-PL" sz="1600" dirty="0">
              <a:latin typeface="+mn-lt"/>
            </a:endParaRPr>
          </a:p>
          <a:p>
            <a:pPr lvl="1"/>
            <a:endParaRPr lang="pl-PL" sz="1400" b="1" dirty="0" smtClean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0 pkt </a:t>
            </a:r>
            <a:r>
              <a:rPr lang="pl-PL" sz="1400" dirty="0" smtClean="0">
                <a:latin typeface="+mn-lt"/>
              </a:rPr>
              <a:t>– projekt nie przewiduje kursów kwalifikacyjnych/zawodowych w zakresie branż na które jest największe zapotrzebowanie na szczeblu regionalnym</a:t>
            </a:r>
          </a:p>
          <a:p>
            <a:pPr lvl="1"/>
            <a:endParaRPr lang="pl-PL" sz="1400" dirty="0" smtClean="0">
              <a:latin typeface="+mn-lt"/>
            </a:endParaRPr>
          </a:p>
          <a:p>
            <a:pPr lvl="1"/>
            <a:r>
              <a:rPr lang="pl-PL" sz="1400" b="1" dirty="0" smtClean="0">
                <a:latin typeface="+mn-lt"/>
              </a:rPr>
              <a:t>10 </a:t>
            </a:r>
            <a:r>
              <a:rPr lang="pl-PL" sz="1400" b="1" dirty="0">
                <a:latin typeface="+mn-lt"/>
              </a:rPr>
              <a:t>pkt </a:t>
            </a:r>
            <a:r>
              <a:rPr lang="pl-PL" sz="1400" dirty="0">
                <a:latin typeface="+mn-lt"/>
              </a:rPr>
              <a:t>– projekt </a:t>
            </a:r>
            <a:r>
              <a:rPr lang="pl-PL" sz="1400" dirty="0" smtClean="0">
                <a:latin typeface="+mn-lt"/>
              </a:rPr>
              <a:t>przewiduje kursy kwalifikacyjne/zawodowe </a:t>
            </a:r>
            <a:r>
              <a:rPr lang="pl-PL" sz="1400" dirty="0">
                <a:latin typeface="+mn-lt"/>
              </a:rPr>
              <a:t>w zakresie branż na które jest największe zapotrzebowanie na szczeblu regionalnym</a:t>
            </a:r>
            <a:endParaRPr lang="pl-PL" sz="1400" dirty="0" smtClean="0">
              <a:latin typeface="+mn-lt"/>
            </a:endParaRPr>
          </a:p>
          <a:p>
            <a:endParaRPr lang="pl-PL" sz="1600" dirty="0"/>
          </a:p>
          <a:p>
            <a:endParaRPr lang="pl-PL" sz="1600" dirty="0"/>
          </a:p>
          <a:p>
            <a:endParaRPr lang="pl-PL" sz="1600" dirty="0" smtClean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8307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r>
              <a:rPr lang="pl-PL" sz="1600" b="1" u="sng" dirty="0" smtClean="0">
                <a:solidFill>
                  <a:prstClr val="black"/>
                </a:solidFill>
              </a:rPr>
              <a:t>Konkurs Horyzontalny:</a:t>
            </a: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Listopad </a:t>
            </a:r>
            <a:r>
              <a:rPr lang="pl-PL" sz="1600" b="1" dirty="0">
                <a:solidFill>
                  <a:schemeClr val="tx1"/>
                </a:solidFill>
              </a:rPr>
              <a:t>2016 r.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  <a:r>
              <a:rPr lang="pl-PL" sz="1600" b="1" dirty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w przypadku gdy ocenie formalno merytorycznej </a:t>
            </a:r>
            <a:r>
              <a:rPr lang="pl-PL" sz="1600" dirty="0" smtClean="0">
                <a:solidFill>
                  <a:schemeClr val="tx1"/>
                </a:solidFill>
              </a:rPr>
              <a:t>podlegać </a:t>
            </a:r>
            <a:r>
              <a:rPr lang="pl-PL" sz="1600" dirty="0">
                <a:solidFill>
                  <a:schemeClr val="tx1"/>
                </a:solidFill>
              </a:rPr>
              <a:t>będzie do 80 </a:t>
            </a:r>
            <a:r>
              <a:rPr lang="pl-PL" sz="1600" dirty="0" smtClean="0">
                <a:solidFill>
                  <a:schemeClr val="tx1"/>
                </a:solidFill>
              </a:rPr>
              <a:t>wniosków;</a:t>
            </a: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Grudzień 2016 </a:t>
            </a:r>
            <a:r>
              <a:rPr lang="pl-PL" sz="1600" b="1" dirty="0">
                <a:solidFill>
                  <a:schemeClr val="tx1"/>
                </a:solidFill>
              </a:rPr>
              <a:t>r</a:t>
            </a:r>
            <a:r>
              <a:rPr lang="pl-PL" sz="1600" dirty="0">
                <a:solidFill>
                  <a:schemeClr val="tx1"/>
                </a:solidFill>
              </a:rPr>
              <a:t>., w przypadku gdy ocenie formalno merytorycznej podlegać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będzie </a:t>
            </a:r>
            <a:r>
              <a:rPr lang="pl-PL" sz="1600" dirty="0" smtClean="0">
                <a:solidFill>
                  <a:schemeClr val="tx1"/>
                </a:solidFill>
              </a:rPr>
              <a:t>od 81 do 150 wniosków;</a:t>
            </a: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Styczeń 2017 </a:t>
            </a:r>
            <a:r>
              <a:rPr lang="pl-PL" sz="1600" b="1" dirty="0">
                <a:solidFill>
                  <a:schemeClr val="tx1"/>
                </a:solidFill>
              </a:rPr>
              <a:t>r</a:t>
            </a:r>
            <a:r>
              <a:rPr lang="pl-PL" sz="1600" dirty="0">
                <a:solidFill>
                  <a:schemeClr val="tx1"/>
                </a:solidFill>
              </a:rPr>
              <a:t>., w przypadku gdy ocenie formalno merytorycznej podlegać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będzie </a:t>
            </a:r>
            <a:r>
              <a:rPr lang="pl-PL" sz="1600" dirty="0" smtClean="0">
                <a:solidFill>
                  <a:schemeClr val="tx1"/>
                </a:solidFill>
              </a:rPr>
              <a:t>powyżej 150 wniosków;</a:t>
            </a:r>
          </a:p>
          <a:p>
            <a:pPr algn="just"/>
            <a:endParaRPr lang="pl-PL" sz="1600" b="1" u="sng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b="1" u="sng" dirty="0" smtClean="0">
                <a:solidFill>
                  <a:schemeClr val="tx1"/>
                </a:solidFill>
              </a:rPr>
              <a:t>Konkurs ZIT </a:t>
            </a:r>
            <a:r>
              <a:rPr lang="pl-PL" sz="1600" b="1" u="sng" dirty="0" err="1" smtClean="0">
                <a:solidFill>
                  <a:schemeClr val="tx1"/>
                </a:solidFill>
              </a:rPr>
              <a:t>WrOF</a:t>
            </a:r>
            <a:r>
              <a:rPr lang="pl-PL" sz="1600" b="1" u="sng" dirty="0" smtClean="0">
                <a:solidFill>
                  <a:schemeClr val="tx1"/>
                </a:solidFill>
              </a:rPr>
              <a:t>, Konkurs ZIT AJ, Konkurs ZIT AW</a:t>
            </a:r>
            <a:r>
              <a:rPr lang="pl-PL" sz="16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Grudzień 2016 </a:t>
            </a:r>
            <a:r>
              <a:rPr lang="pl-PL" sz="1600" b="1" dirty="0">
                <a:solidFill>
                  <a:schemeClr val="tx1"/>
                </a:solidFill>
              </a:rPr>
              <a:t>r</a:t>
            </a:r>
            <a:r>
              <a:rPr lang="pl-PL" sz="1600" dirty="0">
                <a:solidFill>
                  <a:schemeClr val="tx1"/>
                </a:solidFill>
              </a:rPr>
              <a:t>., w przypadku gdy ocenie formalno </a:t>
            </a:r>
            <a:r>
              <a:rPr lang="pl-PL" sz="1600" dirty="0" smtClean="0">
                <a:solidFill>
                  <a:schemeClr val="tx1"/>
                </a:solidFill>
              </a:rPr>
              <a:t>merytorycznej/ocenie zgodności ze Strategią ZIT podlegać </a:t>
            </a:r>
            <a:r>
              <a:rPr lang="pl-PL" sz="1600" dirty="0">
                <a:solidFill>
                  <a:schemeClr val="tx1"/>
                </a:solidFill>
              </a:rPr>
              <a:t>będzie do 80 </a:t>
            </a:r>
            <a:r>
              <a:rPr lang="pl-PL" sz="1600" dirty="0" smtClean="0">
                <a:solidFill>
                  <a:schemeClr val="tx1"/>
                </a:solidFill>
              </a:rPr>
              <a:t>wniosków;</a:t>
            </a:r>
            <a:endParaRPr lang="pl-PL" sz="16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Styczeń 2016 </a:t>
            </a:r>
            <a:r>
              <a:rPr lang="pl-PL" sz="1600" b="1" dirty="0">
                <a:solidFill>
                  <a:schemeClr val="tx1"/>
                </a:solidFill>
              </a:rPr>
              <a:t>r</a:t>
            </a:r>
            <a:r>
              <a:rPr lang="pl-PL" sz="1600" dirty="0">
                <a:solidFill>
                  <a:schemeClr val="tx1"/>
                </a:solidFill>
              </a:rPr>
              <a:t>., w przypadku gdy ocenie formalno merytorycznej/ocenie zgodności ze Strategią ZIT podlegać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>
                <a:solidFill>
                  <a:schemeClr val="tx1"/>
                </a:solidFill>
              </a:rPr>
              <a:t>będzie od 81 do 150 </a:t>
            </a:r>
            <a:r>
              <a:rPr lang="pl-PL" sz="1600" dirty="0" smtClean="0">
                <a:solidFill>
                  <a:schemeClr val="tx1"/>
                </a:solidFill>
              </a:rPr>
              <a:t>wniosków;</a:t>
            </a:r>
            <a:endParaRPr lang="pl-PL" sz="1600" dirty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1600" b="1" dirty="0" smtClean="0">
                <a:solidFill>
                  <a:schemeClr val="tx1"/>
                </a:solidFill>
              </a:rPr>
              <a:t>Luty 2017 </a:t>
            </a:r>
            <a:r>
              <a:rPr lang="pl-PL" sz="1600" b="1" dirty="0">
                <a:solidFill>
                  <a:schemeClr val="tx1"/>
                </a:solidFill>
              </a:rPr>
              <a:t>r</a:t>
            </a:r>
            <a:r>
              <a:rPr lang="pl-PL" sz="1600" dirty="0">
                <a:solidFill>
                  <a:schemeClr val="tx1"/>
                </a:solidFill>
              </a:rPr>
              <a:t>., w przypadku gdy ocenie formalno merytorycznej/ocenie zgodności ze Strategią ZIT podlegać </a:t>
            </a:r>
            <a:r>
              <a:rPr lang="pl-PL" sz="1600" dirty="0" smtClean="0">
                <a:solidFill>
                  <a:schemeClr val="tx1"/>
                </a:solidFill>
              </a:rPr>
              <a:t>będzie powyżej </a:t>
            </a:r>
            <a:r>
              <a:rPr lang="pl-PL" sz="1600" dirty="0">
                <a:solidFill>
                  <a:schemeClr val="tx1"/>
                </a:solidFill>
              </a:rPr>
              <a:t>150 </a:t>
            </a:r>
            <a:r>
              <a:rPr lang="pl-PL" sz="1600" dirty="0" smtClean="0">
                <a:solidFill>
                  <a:schemeClr val="tx1"/>
                </a:solidFill>
              </a:rPr>
              <a:t>wniosków;</a:t>
            </a: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 smtClean="0">
                <a:solidFill>
                  <a:prstClr val="black"/>
                </a:solidFill>
              </a:rPr>
              <a:t>ORIENTACYJNY TERMIN ROZSTRZYGNIĘCIA KONKURSÓW</a:t>
            </a:r>
            <a:endParaRPr lang="pl-PL" sz="2200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  <a:hlinkClick r:id="rId4"/>
              </a:rPr>
              <a:t>pife@dolnyslask.pl</a:t>
            </a:r>
            <a:r>
              <a:rPr lang="pl-PL" sz="2000" dirty="0" smtClean="0">
                <a:solidFill>
                  <a:prstClr val="black"/>
                </a:solidFill>
              </a:rPr>
              <a:t>,</a:t>
            </a:r>
          </a:p>
          <a:p>
            <a:pPr marL="285750" indent="-285750" algn="just">
              <a:buFontTx/>
              <a:buChar char="-"/>
            </a:pPr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  <a:hlinkClick r:id="rId5"/>
              </a:rPr>
              <a:t>zit@um.wroc.pl</a:t>
            </a:r>
            <a:r>
              <a:rPr lang="pl-PL" sz="1600" dirty="0" smtClean="0">
                <a:solidFill>
                  <a:prstClr val="black"/>
                </a:solidFill>
              </a:rPr>
              <a:t> (wyłącznie w zakresie oceny zgodności projektu ze Strategią ZIT </a:t>
            </a:r>
            <a:r>
              <a:rPr lang="pl-PL" sz="1600" dirty="0" err="1" smtClean="0">
                <a:solidFill>
                  <a:prstClr val="black"/>
                </a:solidFill>
              </a:rPr>
              <a:t>WrOF</a:t>
            </a:r>
            <a:r>
              <a:rPr lang="pl-PL" sz="1600" dirty="0" smtClean="0">
                <a:solidFill>
                  <a:prstClr val="black"/>
                </a:solidFill>
              </a:rPr>
              <a:t>),</a:t>
            </a:r>
          </a:p>
          <a:p>
            <a:pPr marL="285750" indent="-285750" algn="just">
              <a:buFontTx/>
              <a:buChar char="-"/>
            </a:pPr>
            <a:endParaRPr lang="pl-PL" sz="1600" dirty="0" smtClean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  <a:hlinkClick r:id="rId6"/>
              </a:rPr>
              <a:t>zitaj@jeleniagora.pl</a:t>
            </a:r>
            <a:r>
              <a:rPr lang="pl-PL" sz="2000" dirty="0" smtClean="0">
                <a:solidFill>
                  <a:prstClr val="black"/>
                </a:solidFill>
              </a:rPr>
              <a:t> </a:t>
            </a:r>
            <a:r>
              <a:rPr lang="pl-PL" sz="1600" dirty="0">
                <a:solidFill>
                  <a:prstClr val="black"/>
                </a:solidFill>
              </a:rPr>
              <a:t>(wyłącznie w zakresie oceny zgodności projektu ze Strategią ZIT </a:t>
            </a:r>
            <a:r>
              <a:rPr lang="pl-PL" sz="1600" dirty="0" smtClean="0">
                <a:solidFill>
                  <a:prstClr val="black"/>
                </a:solidFill>
              </a:rPr>
              <a:t>AJ),</a:t>
            </a: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pl-PL" sz="2000" dirty="0" smtClean="0">
                <a:solidFill>
                  <a:prstClr val="black"/>
                </a:solidFill>
                <a:hlinkClick r:id="rId7"/>
              </a:rPr>
              <a:t>ipaw@ipaw.walbrzych.eu</a:t>
            </a:r>
            <a:r>
              <a:rPr lang="pl-PL" sz="1600" dirty="0" smtClean="0">
                <a:solidFill>
                  <a:prstClr val="black"/>
                </a:solidFill>
              </a:rPr>
              <a:t> (wyłącznie </a:t>
            </a:r>
            <a:r>
              <a:rPr lang="pl-PL" sz="1600" dirty="0">
                <a:solidFill>
                  <a:prstClr val="black"/>
                </a:solidFill>
              </a:rPr>
              <a:t>w zakresie oceny zgodności projektu ze Strategią ZIT </a:t>
            </a:r>
            <a:r>
              <a:rPr lang="pl-PL" sz="1600" dirty="0" smtClean="0">
                <a:solidFill>
                  <a:prstClr val="black"/>
                </a:solidFill>
              </a:rPr>
              <a:t>AW),</a:t>
            </a: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1600" dirty="0" smtClean="0">
                <a:solidFill>
                  <a:prstClr val="black"/>
                </a:solidFill>
                <a:hlinkClick r:id="rId8"/>
              </a:rPr>
              <a:t>www.rpo.dolnyslask.pl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</a:rPr>
              <a:t>oraz</a:t>
            </a:r>
          </a:p>
          <a:p>
            <a:pPr algn="just"/>
            <a:r>
              <a:rPr lang="pl-PL" sz="1600" dirty="0" smtClean="0">
                <a:solidFill>
                  <a:prstClr val="black"/>
                </a:solidFill>
                <a:hlinkClick r:id="rId9"/>
              </a:rPr>
              <a:t>www.zitwrof.pl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hlinkClick r:id="rId10"/>
              </a:rPr>
              <a:t>www.zitaj.jeleniagora.pl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hlinkClick r:id="rId11"/>
              </a:rPr>
              <a:t>www.ipaw.walbrzych.eu</a:t>
            </a:r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r>
              <a:rPr lang="pl-PL" sz="1400" dirty="0" smtClean="0">
                <a:solidFill>
                  <a:prstClr val="black"/>
                </a:solidFill>
              </a:rPr>
              <a:t>w ramach informacji dotyczących procedury wyboru projektów oraz niezbędnych do przedłożenia wniosku</a:t>
            </a:r>
            <a:endParaRPr lang="pl-PL" sz="14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IOK udziela wyjaśnień w kwestiach dotyczących konkursów i odpowiedzi na zapytania indywidualne kierowane na adres poczty elektronicznej: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 smtClean="0"/>
              <a:t>ALOKACJA PRZEZNACZONA NA KONKURS HORYZONTALNY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- 21 284 132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Kwota została podzielona na konkurs horyzontalny oraz pięć Obszarów Strategicznej Interwencji (OSI)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Horyzont – 4 256 828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Zachodni Obszar Interwencji – 3 249 293 PLN</a:t>
            </a:r>
          </a:p>
          <a:p>
            <a:r>
              <a:rPr lang="pl-PL" sz="1600" b="1" dirty="0" smtClean="0">
                <a:latin typeface="+mn-lt"/>
              </a:rPr>
              <a:t>Legnicko-Głogowski Obszar Interwencji – 5 138 159 PLN</a:t>
            </a:r>
          </a:p>
          <a:p>
            <a:r>
              <a:rPr lang="pl-PL" sz="1600" b="1" dirty="0" smtClean="0">
                <a:latin typeface="+mn-lt"/>
              </a:rPr>
              <a:t>Obszar Interwencji Doliny Baryczy – 2 957 505 PLN</a:t>
            </a:r>
          </a:p>
          <a:p>
            <a:r>
              <a:rPr lang="pl-PL" sz="1600" b="1" dirty="0" smtClean="0">
                <a:latin typeface="+mn-lt"/>
              </a:rPr>
              <a:t>Obszar Interwencji Równiny Wrocławskiej – 2 252 048 PLN</a:t>
            </a:r>
          </a:p>
          <a:p>
            <a:r>
              <a:rPr lang="pl-PL" sz="1600" b="1" dirty="0" smtClean="0">
                <a:latin typeface="+mn-lt"/>
              </a:rPr>
              <a:t>Obszar Ziemia Dzierżoniowsko – Kłodzko- Ząbkowicka – 3 430 299 PLN</a:t>
            </a:r>
            <a:endParaRPr lang="pl-PL" sz="1600" dirty="0">
              <a:latin typeface="+mn-lt"/>
            </a:endParaRPr>
          </a:p>
          <a:p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189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865051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Urząd </a:t>
            </a:r>
            <a:r>
              <a:rPr lang="pl-PL" sz="1600" b="1" dirty="0">
                <a:solidFill>
                  <a:srgbClr val="000000"/>
                </a:solidFill>
              </a:rPr>
              <a:t>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 smtClean="0"/>
              <a:t>ALOKACJA PRZEZNACZONA NA KONKURSY ZIT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10.4.2 Dostosowanie  systemów kształcenia i szkolenia zawodowego do potrzeb rynku pracy – ZIT  </a:t>
            </a:r>
            <a:r>
              <a:rPr lang="pl-PL" sz="1600" b="1" dirty="0" smtClean="0">
                <a:latin typeface="+mn-lt"/>
              </a:rPr>
              <a:t>WROF </a:t>
            </a:r>
          </a:p>
          <a:p>
            <a:pPr lvl="8"/>
            <a:r>
              <a:rPr lang="pl-PL" sz="1600" b="1" dirty="0" smtClean="0">
                <a:latin typeface="+mn-lt"/>
              </a:rPr>
              <a:t> 	- 4 256 828 PLN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r>
              <a:rPr lang="pl-PL" sz="1600" b="1" dirty="0" smtClean="0">
                <a:latin typeface="+mn-lt"/>
              </a:rPr>
              <a:t>					- </a:t>
            </a:r>
            <a:r>
              <a:rPr lang="pl-PL" sz="1600" b="1" dirty="0">
                <a:latin typeface="+mn-lt"/>
              </a:rPr>
              <a:t>4 256 828 PLN</a:t>
            </a: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r>
              <a:rPr lang="pl-PL" sz="1600" b="1" dirty="0" smtClean="0">
                <a:latin typeface="+mn-lt"/>
              </a:rPr>
              <a:t>					- </a:t>
            </a:r>
            <a:r>
              <a:rPr lang="pl-PL" sz="1600" b="1" dirty="0">
                <a:latin typeface="+mn-lt"/>
              </a:rPr>
              <a:t>4 256 828 PLN</a:t>
            </a:r>
            <a:endParaRPr lang="pl-PL" sz="1600" dirty="0">
              <a:latin typeface="+mn-lt"/>
            </a:endParaRPr>
          </a:p>
          <a:p>
            <a:endParaRPr lang="pl-PL" sz="1600" b="1" dirty="0"/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967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6289147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5028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10016239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6287386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7356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8055</TotalTime>
  <Words>3990</Words>
  <Application>Microsoft Office PowerPoint</Application>
  <PresentationFormat>Pokaz na ekranie (4:3)</PresentationFormat>
  <Paragraphs>635</Paragraphs>
  <Slides>50</Slides>
  <Notes>50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6" baseType="lpstr">
      <vt:lpstr>Arial Unicode MS</vt:lpstr>
      <vt:lpstr>Arial</vt:lpstr>
      <vt:lpstr>Calibri</vt:lpstr>
      <vt:lpstr>Times New Roman</vt:lpstr>
      <vt:lpstr>Wingdings</vt:lpstr>
      <vt:lpstr>plik</vt:lpstr>
      <vt:lpstr>Prezentacja programu PowerPoint</vt:lpstr>
      <vt:lpstr>CEL SZCZEGÓŁOWY DZIAŁANIA 10.4</vt:lpstr>
      <vt:lpstr>Prezentacja programu PowerPoint</vt:lpstr>
      <vt:lpstr>Prezentacja programu PowerPoint</vt:lpstr>
      <vt:lpstr>ALOKACJA PRZEZNACZONA NA KONKURS HORYZONTALNY</vt:lpstr>
      <vt:lpstr>ALOKACJA PRZEZNACZONA NA KONKURSY ZIT</vt:lpstr>
      <vt:lpstr>Prezentacja programu PowerPoint</vt:lpstr>
      <vt:lpstr>Prezentacja programu PowerPoint</vt:lpstr>
      <vt:lpstr>Prezentacja programu PowerPoint</vt:lpstr>
      <vt:lpstr>Prezentacja programu PowerPoint</vt:lpstr>
      <vt:lpstr>PRZEDMIOT KONKURSU</vt:lpstr>
      <vt:lpstr>RODZAJE FORM POZASZKOLNYCH KSZTAŁCENIA USTAWICZNEGO</vt:lpstr>
      <vt:lpstr>FORMY POZASZKOLNE </vt:lpstr>
      <vt:lpstr>UWAGA</vt:lpstr>
      <vt:lpstr>IDENTYFIKACJA ZAKRESU WSPARCIA</vt:lpstr>
      <vt:lpstr>Prezentacja programu PowerPoint</vt:lpstr>
      <vt:lpstr>Prezentacja programu PowerPoint</vt:lpstr>
      <vt:lpstr>Prezentacja programu PowerPoint</vt:lpstr>
      <vt:lpstr>WSKAŹNIKI W RAMACH DZIAŁANIA 10.4 F i G</vt:lpstr>
      <vt:lpstr>Prezentacja programu PowerPoint</vt:lpstr>
      <vt:lpstr>Prezentacja programu PowerPoint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FORMALNE OGÓLNE</vt:lpstr>
      <vt:lpstr>KRYTERIA DOSTĘPU</vt:lpstr>
      <vt:lpstr>Prezentacja programu PowerPoint</vt:lpstr>
      <vt:lpstr>Prezentacja programu PowerPoint</vt:lpstr>
      <vt:lpstr>KRYTERIA HORYZONTALNE</vt:lpstr>
      <vt:lpstr>KRYTERIA HORYZONTALNE</vt:lpstr>
      <vt:lpstr>ZASADA DOSTĘPNOŚCI DLA OzN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MERYTORYCZNE</vt:lpstr>
      <vt:lpstr>KRYTERIA PREMIUJĄCE</vt:lpstr>
      <vt:lpstr>KRYTERIA PREMIUJĄCE</vt:lpstr>
      <vt:lpstr>KRYTERIA PREMIUJĄCE</vt:lpstr>
      <vt:lpstr>KRYTERIA PREMIUJĄCE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Agnieszka Fedyk</cp:lastModifiedBy>
  <cp:revision>729</cp:revision>
  <cp:lastPrinted>2015-09-17T13:52:11Z</cp:lastPrinted>
  <dcterms:created xsi:type="dcterms:W3CDTF">2010-12-31T07:04:34Z</dcterms:created>
  <dcterms:modified xsi:type="dcterms:W3CDTF">2016-07-21T06:44:50Z</dcterms:modified>
</cp:coreProperties>
</file>