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1" r:id="rId16"/>
    <p:sldId id="332" r:id="rId17"/>
    <p:sldId id="314" r:id="rId18"/>
    <p:sldId id="334" r:id="rId19"/>
    <p:sldId id="312" r:id="rId20"/>
    <p:sldId id="315" r:id="rId21"/>
    <p:sldId id="317" r:id="rId22"/>
    <p:sldId id="335" r:id="rId23"/>
    <p:sldId id="259"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528" autoAdjust="0"/>
  </p:normalViewPr>
  <p:slideViewPr>
    <p:cSldViewPr>
      <p:cViewPr varScale="1">
        <p:scale>
          <a:sx n="104" d="100"/>
          <a:sy n="104" d="100"/>
        </p:scale>
        <p:origin x="163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2016-07-15</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2016-07-15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2016-07-15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2016-07-15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2016-07-15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2016-07-15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2016-07-15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2016-07-15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2016-07-15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smtClean="0"/>
              <a:t>10.4.4  Dostosowanie systemów kształcenia i szkolenia zawodowego do potrzeb rynku pracy- ZIT 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20 lipiec 2016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407292"/>
          </a:xfrm>
        </p:spPr>
        <p:txBody>
          <a:bodyPr>
            <a:noAutofit/>
          </a:bodyPr>
          <a:lstStyle/>
          <a:p>
            <a:r>
              <a:rPr lang="pl-PL" sz="2000" b="1" dirty="0" smtClean="0">
                <a:solidFill>
                  <a:srgbClr val="009900"/>
                </a:solidFill>
                <a:effectLst>
                  <a:outerShdw blurRad="38100" dist="38100" dir="2700000" algn="tl">
                    <a:srgbClr val="000000">
                      <a:alpha val="43137"/>
                    </a:srgbClr>
                  </a:outerShdw>
                </a:effectLst>
              </a:rPr>
              <a:t>NABÓR WNIOSKÓW W RAMACH PODDZIAŁANIA 10.4.4 – DOSTOSOWANIE SYSTEMÓW KSZTAŁCENIA I SZKOLENIA ZAWODOWEGO  DO POTRZEB RYNKU PRACY– ZIT AW</a:t>
            </a: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276872"/>
            <a:ext cx="8435280" cy="3849291"/>
          </a:xfrm>
        </p:spPr>
        <p:txBody>
          <a:bodyPr>
            <a:normAutofit fontScale="92500" lnSpcReduction="10000"/>
          </a:bodyPr>
          <a:lstStyle/>
          <a:p>
            <a:pPr marL="0" marR="71755" lvl="0" indent="0" algn="ctr">
              <a:buNone/>
            </a:pPr>
            <a:endParaRPr lang="pl-PL" sz="2000" dirty="0" smtClean="0">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Kwota </a:t>
            </a:r>
            <a:r>
              <a:rPr lang="pl-PL" sz="2800" dirty="0">
                <a:latin typeface="Calibri" panose="020F0502020204030204" pitchFamily="34" charset="0"/>
                <a:ea typeface="Times New Roman" panose="02020603050405020304" pitchFamily="18" charset="0"/>
                <a:cs typeface="Arial" panose="020B0604020202020204" pitchFamily="34" charset="0"/>
              </a:rPr>
              <a:t>środków europejskich przeznaczona na konkurs </a:t>
            </a:r>
            <a:endParaRPr lang="pl-PL" sz="28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dla </a:t>
            </a:r>
            <a:r>
              <a:rPr lang="pl-PL" sz="2800" dirty="0">
                <a:latin typeface="Calibri" panose="020F0502020204030204" pitchFamily="34" charset="0"/>
                <a:ea typeface="Times New Roman" panose="02020603050405020304" pitchFamily="18" charset="0"/>
                <a:cs typeface="Arial" panose="020B0604020202020204" pitchFamily="34" charset="0"/>
              </a:rPr>
              <a:t>ZIT AW wynosi: </a:t>
            </a:r>
            <a:endParaRPr lang="pl-PL" sz="28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4</a:t>
            </a:r>
            <a:r>
              <a:rPr lang="pl-PL" sz="2800" dirty="0">
                <a:latin typeface="Calibri" panose="020F0502020204030204" pitchFamily="34" charset="0"/>
                <a:ea typeface="Times New Roman" panose="02020603050405020304" pitchFamily="18" charset="0"/>
                <a:cs typeface="Arial" panose="020B0604020202020204" pitchFamily="34" charset="0"/>
              </a:rPr>
              <a:t> 256 828 PLN (tj.968 782 EUR)   </a:t>
            </a:r>
            <a:endParaRPr lang="pl-PL" sz="28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pl-PL" sz="2000" dirty="0">
                <a:latin typeface="Calibri" panose="020F0502020204030204" pitchFamily="34" charset="0"/>
                <a:ea typeface="Times New Roman" panose="02020603050405020304" pitchFamily="18" charset="0"/>
              </a:rPr>
              <a:t>Alokacja przeliczona po kursie Europejskiego Banku Centralnego (EBC) obowiązującym w dniu 30 maja 2016 r. (1 euro = 4.394 PLN). Łączna wartość środków przeznaczonych na dofinansowanie projektów zostanie zwiększona o środki z budżetu państwa w zależności od poziomu wniesionego przez Wnioskodawców wkładu własnego.</a:t>
            </a:r>
            <a:endParaRPr lang="pl-PL" sz="2000" dirty="0">
              <a:latin typeface="Times New Roman" panose="02020603050405020304" pitchFamily="18" charset="0"/>
              <a:ea typeface="Times New Roman" panose="02020603050405020304" pitchFamily="18" charset="0"/>
            </a:endParaRPr>
          </a:p>
          <a:p>
            <a:pPr marL="0" indent="0">
              <a:spcAft>
                <a:spcPts val="0"/>
              </a:spcAft>
              <a:buNone/>
            </a:pP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3750657057"/>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r>
                        <a:rPr lang="pl-PL" sz="900" b="0" kern="1200" dirty="0" smtClean="0">
                          <a:solidFill>
                            <a:schemeClr val="tx1"/>
                          </a:solidFill>
                          <a:latin typeface="+mn-lt"/>
                          <a:ea typeface="+mn-ea"/>
                          <a:cs typeface="+mn-cs"/>
                        </a:rPr>
                        <a:t>Działanie 4.2.1 </a:t>
                      </a:r>
                    </a:p>
                    <a:p>
                      <a:r>
                        <a:rPr lang="pl-PL" sz="900" b="0" kern="1200" dirty="0" smtClean="0">
                          <a:solidFill>
                            <a:schemeClr val="tx1"/>
                          </a:solidFill>
                          <a:latin typeface="+mn-lt"/>
                          <a:ea typeface="+mn-ea"/>
                          <a:cs typeface="+mn-cs"/>
                        </a:rPr>
                        <a:t>Równy dostęp do edukacji</a:t>
                      </a:r>
                      <a:endParaRPr lang="pl-PL" sz="900" b="0" kern="1200" dirty="0">
                        <a:solidFill>
                          <a:schemeClr val="tx1"/>
                        </a:solidFill>
                        <a:latin typeface="+mn-lt"/>
                        <a:ea typeface="+mn-ea"/>
                        <a:cs typeface="+mn-cs"/>
                      </a:endParaRPr>
                    </a:p>
                  </a:txBody>
                  <a:tcPr/>
                </a:tc>
                <a:tc rowSpan="2">
                  <a:txBody>
                    <a:bodyPr/>
                    <a:lstStyle/>
                    <a:p>
                      <a:r>
                        <a:rPr lang="pl-PL" sz="900" b="0" kern="1200" dirty="0" smtClean="0">
                          <a:solidFill>
                            <a:schemeClr val="tx1"/>
                          </a:solidFill>
                          <a:latin typeface="+mn-lt"/>
                          <a:ea typeface="+mn-ea"/>
                          <a:cs typeface="+mn-cs"/>
                        </a:rPr>
                        <a:t>10.1 </a:t>
                      </a:r>
                    </a:p>
                    <a:p>
                      <a:r>
                        <a:rPr lang="pl-PL" sz="900" b="0" kern="1200" dirty="0" smtClean="0">
                          <a:solidFill>
                            <a:schemeClr val="tx1"/>
                          </a:solidFill>
                          <a:latin typeface="+mn-lt"/>
                          <a:ea typeface="+mn-ea"/>
                          <a:cs typeface="+mn-cs"/>
                        </a:rPr>
                        <a:t>Zapewnienie równego dostępu do wysokiej jakości edukacji przedszkolnej, podstawowej, gimnazjalnej i ponadgimnazjalnej</a:t>
                      </a:r>
                      <a:endParaRPr lang="pl-PL" sz="9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smtClean="0">
                          <a:ln>
                            <a:noFill/>
                          </a:ln>
                          <a:solidFill>
                            <a:prstClr val="black"/>
                          </a:solidFill>
                          <a:effectLst/>
                          <a:uLnTx/>
                          <a:uFillTx/>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r>
                        <a:rPr lang="pl-PL" sz="900" b="1" kern="1200" dirty="0" smtClean="0">
                          <a:solidFill>
                            <a:srgbClr val="009900"/>
                          </a:solidFill>
                          <a:latin typeface="+mn-lt"/>
                          <a:ea typeface="+mn-ea"/>
                          <a:cs typeface="+mn-cs"/>
                        </a:rPr>
                        <a:t>4.2.2 Kształcenie i szkolenie zawodowe</a:t>
                      </a:r>
                      <a:endParaRPr lang="pl-PL" sz="900" b="1" kern="1200" dirty="0">
                        <a:solidFill>
                          <a:srgbClr val="009900"/>
                        </a:solidFill>
                        <a:latin typeface="+mn-lt"/>
                        <a:ea typeface="+mn-ea"/>
                        <a:cs typeface="+mn-cs"/>
                      </a:endParaRPr>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10.4 Dostosowanie systemów kształcenia i szkolenia zawodowego do potrzeb rynku pracy</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smtClean="0">
                          <a:ln>
                            <a:noFill/>
                          </a:ln>
                          <a:solidFill>
                            <a:srgbClr val="009900"/>
                          </a:solidFill>
                          <a:effectLst/>
                          <a:uLnTx/>
                          <a:uFillTx/>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lnSpcReduction="10000"/>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 sekcja- ocena ogólna</a:t>
            </a:r>
          </a:p>
          <a:p>
            <a:pPr marL="914400" lvl="1" indent="-457200" algn="just">
              <a:spcBef>
                <a:spcPts val="0"/>
              </a:spcBef>
              <a:buFontTx/>
              <a:buAutoNum type="arabicPeriod"/>
            </a:pPr>
            <a:r>
              <a:rPr lang="pl-PL" sz="2000" dirty="0">
                <a:solidFill>
                  <a:srgbClr val="000000"/>
                </a:solidFill>
              </a:rPr>
              <a:t>Ocena zgodności projektu ze Strategią ZIT</a:t>
            </a:r>
          </a:p>
          <a:p>
            <a:pPr marL="914400" lvl="1" indent="-457200" algn="just">
              <a:spcBef>
                <a:spcPts val="0"/>
              </a:spcBef>
              <a:buFontTx/>
              <a:buAutoNum type="arabicPeriod"/>
            </a:pPr>
            <a:r>
              <a:rPr lang="pl-PL" sz="2000" dirty="0">
                <a:solidFill>
                  <a:srgbClr val="000000"/>
                </a:solidFill>
              </a:rPr>
              <a:t>Poprawność doboru wskaźników</a:t>
            </a:r>
          </a:p>
          <a:p>
            <a:pPr marL="914400" lvl="1" indent="-457200" algn="just">
              <a:spcBef>
                <a:spcPts val="0"/>
              </a:spcBef>
              <a:buFontTx/>
              <a:buAutoNum type="arabicPeriod"/>
            </a:pPr>
            <a:r>
              <a:rPr lang="pl-PL" sz="2000" dirty="0">
                <a:solidFill>
                  <a:srgbClr val="000000"/>
                </a:solidFill>
              </a:rPr>
              <a:t>Wpływ projektu na realizację Strategii ZIT</a:t>
            </a:r>
          </a:p>
          <a:p>
            <a:pPr marL="914400" lvl="1" indent="-457200" algn="just">
              <a:spcBef>
                <a:spcPts val="0"/>
              </a:spcBef>
              <a:buFontTx/>
              <a:buAutoNum type="arabicPeriod"/>
            </a:pPr>
            <a:r>
              <a:rPr lang="pl-PL" sz="2000" dirty="0">
                <a:solidFill>
                  <a:srgbClr val="000000"/>
                </a:solidFill>
              </a:rPr>
              <a:t>Wpływ realizacji projektu na realizację wartości docelowej wskaźników  monitoringu realizacji celów Strategii ZIT </a:t>
            </a:r>
            <a:r>
              <a:rPr lang="pl-PL" sz="2000" u="sng" dirty="0">
                <a:solidFill>
                  <a:srgbClr val="000000"/>
                </a:solidFill>
              </a:rPr>
              <a:t>wynikających </a:t>
            </a:r>
            <a:br>
              <a:rPr lang="pl-PL" sz="2000" u="sng" dirty="0">
                <a:solidFill>
                  <a:srgbClr val="000000"/>
                </a:solidFill>
              </a:rPr>
            </a:br>
            <a:r>
              <a:rPr lang="pl-PL" sz="2000" u="sng" dirty="0">
                <a:solidFill>
                  <a:srgbClr val="000000"/>
                </a:solidFill>
              </a:rPr>
              <a:t>z Porozumienia.</a:t>
            </a:r>
          </a:p>
          <a:p>
            <a:pPr marL="914400" lvl="1" indent="-457200" algn="just">
              <a:spcBef>
                <a:spcPts val="0"/>
              </a:spcBef>
              <a:buFontTx/>
              <a:buAutoNum type="arabicPeriod"/>
            </a:pPr>
            <a:r>
              <a:rPr lang="pl-PL" sz="2000" dirty="0">
                <a:solidFill>
                  <a:srgbClr val="000000"/>
                </a:solidFill>
              </a:rPr>
              <a:t>Komplementarny charakter projektu z innymi przedsięwzięciami.</a:t>
            </a: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526233088"/>
              </p:ext>
            </p:extLst>
          </p:nvPr>
        </p:nvGraphicFramePr>
        <p:xfrm>
          <a:off x="323528" y="1484787"/>
          <a:ext cx="8568952" cy="4993989"/>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515875">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1859368">
                <a:tc>
                  <a:txBody>
                    <a:bodyPr/>
                    <a:lstStyle/>
                    <a:p>
                      <a:r>
                        <a:rPr lang="pl-PL" sz="1400" dirty="0" smtClean="0">
                          <a:latin typeface="+mn-lt"/>
                        </a:rPr>
                        <a:t>1.</a:t>
                      </a:r>
                      <a:endParaRPr lang="pl-PL" sz="14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Ocena zgodności projektu ze Strategią ZIT</a:t>
                      </a:r>
                      <a:endParaRPr kumimoji="0" lang="pl-PL" sz="1200" b="1"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mn-ea"/>
                          <a:cs typeface="+mn-cs"/>
                        </a:rPr>
                        <a:t>Weryfikacja czy projekt wpisuje się w strategię ZIT</a:t>
                      </a:r>
                      <a:endParaRPr kumimoji="0" lang="pl-PL" sz="12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TAK/NIE</a:t>
                      </a:r>
                      <a:endParaRPr kumimoji="0" lang="pl-PL"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mn-ea"/>
                          <a:cs typeface="+mn-cs"/>
                        </a:rPr>
                        <a:t>Kryterium obligatoryjne (kluczowe) – niespełnienie oznacza odrzucenia wniosku</a:t>
                      </a:r>
                      <a:endParaRPr kumimoji="0" lang="pl-PL" sz="12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Nie dotyczy</a:t>
                      </a:r>
                      <a:endParaRPr lang="pl-PL" sz="1200" dirty="0">
                        <a:latin typeface="+mn-lt"/>
                      </a:endParaRPr>
                    </a:p>
                  </a:txBody>
                  <a:tcPr/>
                </a:tc>
              </a:tr>
              <a:tr h="2521298">
                <a:tc>
                  <a:txBody>
                    <a:bodyPr/>
                    <a:lstStyle/>
                    <a:p>
                      <a:r>
                        <a:rPr lang="pl-PL" sz="1400" dirty="0" smtClean="0">
                          <a:latin typeface="+mn-lt"/>
                        </a:rPr>
                        <a:t>2.</a:t>
                      </a:r>
                      <a:endParaRPr lang="pl-PL" sz="1400" dirty="0">
                        <a:latin typeface="+mn-lt"/>
                      </a:endParaRPr>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Poprawność doboru wskaźników</a:t>
                      </a:r>
                      <a:endParaRPr kumimoji="0" lang="pl-PL" sz="1200" b="1"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pl-PL" sz="1200" dirty="0">
                        <a:latin typeface="+mn-lt"/>
                      </a:endParaRPr>
                    </a:p>
                  </a:txBody>
                  <a:tcPr/>
                </a:tc>
                <a:tc>
                  <a:txBody>
                    <a:bodyPr/>
                    <a:lstStyle/>
                    <a:p>
                      <a:pPr algn="just">
                        <a:lnSpc>
                          <a:spcPct val="100000"/>
                        </a:lnSpc>
                        <a:spcBef>
                          <a:spcPts val="1000"/>
                        </a:spcBef>
                        <a:spcAft>
                          <a:spcPts val="0"/>
                        </a:spcAft>
                      </a:pPr>
                      <a:r>
                        <a:rPr lang="pl-PL" sz="1200" kern="50" dirty="0" smtClean="0">
                          <a:effectLst/>
                          <a:latin typeface="+mn-lt"/>
                          <a:ea typeface="Times New Roman" panose="02020603050405020304" pitchFamily="18" charset="0"/>
                          <a:cs typeface="Arial" panose="020B0604020202020204" pitchFamily="34" charset="0"/>
                        </a:rPr>
                        <a:t>W ramach kryterium będzie sprawdzane czy wybrane wskaźniki produktu i rezultatu odzwierciedlają zakres rzeczowy projektu, </a:t>
                      </a:r>
                      <a:br>
                        <a:rPr lang="pl-PL" sz="1200" kern="50" dirty="0" smtClean="0">
                          <a:effectLst/>
                          <a:latin typeface="+mn-lt"/>
                          <a:ea typeface="Times New Roman" panose="02020603050405020304" pitchFamily="18" charset="0"/>
                          <a:cs typeface="Arial" panose="020B0604020202020204" pitchFamily="34" charset="0"/>
                        </a:rPr>
                      </a:br>
                      <a:r>
                        <a:rPr lang="pl-PL" sz="1200" kern="50" dirty="0" smtClean="0">
                          <a:effectLst/>
                          <a:latin typeface="+mn-lt"/>
                          <a:ea typeface="Times New Roman" panose="02020603050405020304" pitchFamily="18" charset="0"/>
                          <a:cs typeface="Arial" panose="020B0604020202020204" pitchFamily="34" charset="0"/>
                        </a:rPr>
                        <a:t>a założone do osiągnięcia wartości są realne do osiągnięcia (nie zostały sztucznie zawyżone lub zaniżone)</a:t>
                      </a:r>
                      <a:r>
                        <a:rPr lang="pl-PL" sz="1200" kern="1200" dirty="0" smtClean="0">
                          <a:effectLst/>
                          <a:latin typeface="+mn-lt"/>
                          <a:ea typeface="Times New Roman" panose="02020603050405020304" pitchFamily="18" charset="0"/>
                          <a:cs typeface="Times New Roman" panose="02020603050405020304" pitchFamily="18" charset="0"/>
                        </a:rPr>
                        <a:t>.</a:t>
                      </a:r>
                    </a:p>
                    <a:p>
                      <a:pPr algn="just">
                        <a:lnSpc>
                          <a:spcPct val="100000"/>
                        </a:lnSpc>
                        <a:spcBef>
                          <a:spcPts val="1000"/>
                        </a:spcBef>
                        <a:spcAft>
                          <a:spcPts val="0"/>
                        </a:spcAft>
                      </a:pPr>
                      <a:r>
                        <a:rPr lang="pl-PL" sz="1200" kern="50" dirty="0" smtClean="0">
                          <a:solidFill>
                            <a:schemeClr val="dk1"/>
                          </a:solidFill>
                          <a:effectLst/>
                          <a:latin typeface="+mn-lt"/>
                          <a:ea typeface="Times New Roman" panose="02020603050405020304" pitchFamily="18" charset="0"/>
                          <a:cs typeface="Arial" panose="020B0604020202020204" pitchFamily="34" charset="0"/>
                        </a:rPr>
                        <a:t>Kryterium dotyczy wyłącznie wskaźników zapisanych w Strategii ZIT wynikających z </a:t>
                      </a:r>
                      <a:r>
                        <a:rPr lang="pl-PL" sz="1200" u="sng" kern="50" dirty="0" smtClean="0">
                          <a:solidFill>
                            <a:schemeClr val="dk1"/>
                          </a:solidFill>
                          <a:effectLst/>
                          <a:latin typeface="+mn-lt"/>
                          <a:ea typeface="Times New Roman" panose="02020603050405020304" pitchFamily="18" charset="0"/>
                          <a:cs typeface="Arial" panose="020B0604020202020204" pitchFamily="34" charset="0"/>
                        </a:rPr>
                        <a:t>Porozumienia. </a:t>
                      </a:r>
                    </a:p>
                    <a:p>
                      <a:pPr algn="just">
                        <a:lnSpc>
                          <a:spcPct val="1000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 przypadku braku wskaźników wynikających z Porozumienia w kryterium tym weryfikowane będą również inne adekwatne dla danego naboru wskaźniki (określone w regulaminie konkursu).</a:t>
                      </a:r>
                      <a:endParaRPr lang="pl-PL" sz="1200" u="sng" kern="50" dirty="0" smtClean="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algn="ctr">
                        <a:lnSpc>
                          <a:spcPts val="1600"/>
                        </a:lnSpc>
                        <a:spcBef>
                          <a:spcPts val="1000"/>
                        </a:spcBef>
                        <a:spcAft>
                          <a:spcPts val="0"/>
                        </a:spcAft>
                      </a:pPr>
                      <a:r>
                        <a:rPr lang="pl-PL" sz="1200" b="1" kern="50" dirty="0" smtClean="0">
                          <a:effectLst/>
                          <a:latin typeface="+mn-lt"/>
                          <a:ea typeface="Times New Roman" panose="02020603050405020304" pitchFamily="18" charset="0"/>
                          <a:cs typeface="Arial" panose="020B0604020202020204" pitchFamily="34" charset="0"/>
                        </a:rPr>
                        <a:t>TAK/NIE</a:t>
                      </a:r>
                      <a:endParaRPr lang="pl-PL" sz="1200" b="1" dirty="0" smtClean="0">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mn-lt"/>
                          <a:ea typeface="Times New Roman" panose="02020603050405020304" pitchFamily="18" charset="0"/>
                          <a:cs typeface="Arial" panose="020B0604020202020204" pitchFamily="34" charset="0"/>
                        </a:rPr>
                        <a:t> </a:t>
                      </a:r>
                      <a:endParaRPr lang="pl-PL" sz="1200" dirty="0" smtClean="0">
                        <a:effectLst/>
                        <a:latin typeface="+mn-lt"/>
                        <a:ea typeface="Times New Roman" panose="02020603050405020304" pitchFamily="18" charset="0"/>
                        <a:cs typeface="Times New Roman" panose="02020603050405020304" pitchFamily="18" charset="0"/>
                      </a:endParaRPr>
                    </a:p>
                    <a:p>
                      <a:pPr algn="ctr"/>
                      <a:r>
                        <a:rPr lang="pl-PL" sz="1200" kern="50" dirty="0" smtClean="0">
                          <a:effectLst/>
                          <a:latin typeface="+mn-lt"/>
                          <a:ea typeface="Times New Roman" panose="02020603050405020304" pitchFamily="18" charset="0"/>
                          <a:cs typeface="Arial" panose="020B0604020202020204" pitchFamily="34" charset="0"/>
                        </a:rPr>
                        <a:t>Kryterium obligatoryjne (kluczowe) – niespełnienie oznacza odrzucenia wniosku </a:t>
                      </a:r>
                      <a:endParaRPr lang="pl-PL" sz="1200" dirty="0">
                        <a:latin typeface="+mn-lt"/>
                      </a:endParaRPr>
                    </a:p>
                  </a:txBody>
                  <a:tcPr/>
                </a:tc>
                <a:tc>
                  <a:txBody>
                    <a:bodyPr/>
                    <a:lstStyle/>
                    <a:p>
                      <a:pPr algn="ctr"/>
                      <a:r>
                        <a:rPr lang="pl-PL" sz="1200" dirty="0" smtClean="0">
                          <a:latin typeface="+mn-lt"/>
                        </a:rPr>
                        <a:t>Nie dotyczy</a:t>
                      </a: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1014125536"/>
              </p:ext>
            </p:extLst>
          </p:nvPr>
        </p:nvGraphicFramePr>
        <p:xfrm>
          <a:off x="107505" y="1580093"/>
          <a:ext cx="8928991" cy="5102042"/>
        </p:xfrm>
        <a:graphic>
          <a:graphicData uri="http://schemas.openxmlformats.org/drawingml/2006/table">
            <a:tbl>
              <a:tblPr firstRow="1" bandRow="1">
                <a:tableStyleId>{5C22544A-7EE6-4342-B048-85BDC9FD1C3A}</a:tableStyleId>
              </a:tblPr>
              <a:tblGrid>
                <a:gridCol w="525234"/>
                <a:gridCol w="1650738"/>
                <a:gridCol w="4351946"/>
                <a:gridCol w="1284949"/>
                <a:gridCol w="1116124"/>
              </a:tblGrid>
              <a:tr h="699714">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389554">
                <a:tc>
                  <a:txBody>
                    <a:bodyPr/>
                    <a:lstStyle/>
                    <a:p>
                      <a:r>
                        <a:rPr lang="pl-PL" sz="1200" dirty="0" smtClean="0">
                          <a:latin typeface="+mn-lt"/>
                        </a:rPr>
                        <a:t>3.</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realizację Strategii ZIT</a:t>
                      </a:r>
                      <a:endParaRPr lang="pl-PL" sz="1200" dirty="0">
                        <a:latin typeface="+mn-lt"/>
                      </a:endParaRPr>
                    </a:p>
                  </a:txBody>
                  <a:tcPr/>
                </a:tc>
                <a:tc>
                  <a:txBody>
                    <a:bodyPr/>
                    <a:lstStyle/>
                    <a:p>
                      <a:pPr algn="just"/>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a:t>
                      </a:r>
                      <a:r>
                        <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rPr>
                        <a:t> </a:t>
                      </a:r>
                    </a:p>
                    <a:p>
                      <a:pPr algn="just"/>
                      <a:endPar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endParaRPr>
                    </a:p>
                    <a:p>
                      <a:pPr algn="just"/>
                      <a:r>
                        <a:rPr lang="pl-PL" sz="1200" b="1" kern="50" dirty="0" smtClean="0">
                          <a:effectLst/>
                          <a:latin typeface="Calibri" panose="020F0502020204030204" pitchFamily="34" charset="0"/>
                          <a:ea typeface="Times New Roman" panose="02020603050405020304" pitchFamily="18" charset="0"/>
                          <a:cs typeface="Arial" panose="020B0604020202020204" pitchFamily="34" charset="0"/>
                        </a:rPr>
                        <a:t>Weryfikowany będzie:</a:t>
                      </a:r>
                    </a:p>
                    <a:p>
                      <a:pPr marL="342900" lvl="0" indent="-342900">
                        <a:lnSpc>
                          <a:spcPct val="115000"/>
                        </a:lnSpc>
                        <a:spcBef>
                          <a:spcPts val="1000"/>
                        </a:spcBef>
                        <a:spcAft>
                          <a:spcPts val="0"/>
                        </a:spcAft>
                        <a:buFont typeface="+mj-lt"/>
                        <a:buAutoNum type="arabicPeriod"/>
                      </a:pP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Wpływ projektu na rozwój pozaszkolnych form kształcenia osób dorosłych </a:t>
                      </a:r>
                      <a:r>
                        <a:rPr lang="pl-PL" sz="1200" kern="5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a:t>
                      </a:r>
                      <a:r>
                        <a:rPr lang="pl-PL" sz="1200" kern="5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a:t>
                      </a: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poprzez działania realizowane we współpracy z lokalnymi pracodawcami, prowadzącymi działalność na terenie ZIT AW</a:t>
                      </a:r>
                    </a:p>
                    <a:p>
                      <a:pPr marL="342900" lvl="0" indent="-342900">
                        <a:lnSpc>
                          <a:spcPct val="115000"/>
                        </a:lnSpc>
                        <a:spcBef>
                          <a:spcPts val="1000"/>
                        </a:spcBef>
                        <a:spcAft>
                          <a:spcPts val="0"/>
                        </a:spcAft>
                        <a:buFont typeface="+mj-lt"/>
                        <a:buAutoNum type="arabicPeriod"/>
                      </a:pP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Wpływ projektu na dostosowanie tradycyjnych pozaszkolnych form kształcenia ustawicznego do potrzeb przedsiębiorców wpisujących się w regionalne inteligentne specjalizacje (zgodnie z załącznikiem do Regionalnej Strategii Innowacji dla Województwa Dolnośląskiego na lata 2011-2020).</a:t>
                      </a: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algn="just"/>
                      <a: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t>Podstawą weryfikacji  będzie część diagnostyczna  Strategii ZIT  </a:t>
                      </a:r>
                      <a:b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br>
                      <a: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t>w obszarze – Edukacja.</a:t>
                      </a:r>
                      <a:endParaRPr lang="pl-PL" sz="11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25</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50%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492683224"/>
              </p:ext>
            </p:extLst>
          </p:nvPr>
        </p:nvGraphicFramePr>
        <p:xfrm>
          <a:off x="323528" y="1707874"/>
          <a:ext cx="8568952" cy="4840769"/>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6948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071286">
                <a:tc>
                  <a:txBody>
                    <a:bodyPr/>
                    <a:lstStyle/>
                    <a:p>
                      <a:r>
                        <a:rPr lang="pl-PL" sz="1200" dirty="0" smtClean="0">
                          <a:latin typeface="+mn-lt"/>
                        </a:rPr>
                        <a:t>4.</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realizacji projektu na realizację wartości docelowej wskaźników monitoringu realizacji celów Strategii ZIT wynikających z Porozumienia </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poziom wpływu wskaźników zawartych w projekcie na realizacje wartości docelowych wskaźników Strategii ZIT wynikających z Porozumienia. (wskaźników Ram Wykonania i pozostałych z RPO). </a:t>
                      </a:r>
                    </a:p>
                    <a:p>
                      <a:pPr algn="just">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Calibri" panose="020F0502020204030204" pitchFamily="34" charset="0"/>
                        </a:rPr>
                        <a:t>Wskaźniki które będą brane pod uwagę przy tym kryterium:</a:t>
                      </a:r>
                      <a:endParaRPr lang="pl-PL"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osób uczestniczących w pozaszkolnych formach kształcenia w programie.</a:t>
                      </a:r>
                    </a:p>
                    <a:p>
                      <a:pPr marL="342900" lvl="0" indent="-342900">
                        <a:lnSpc>
                          <a:spcPct val="1150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a:t>
                      </a: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czba </a:t>
                      </a:r>
                      <a:r>
                        <a:rPr lang="pl-PL" sz="1200" dirty="0" smtClean="0">
                          <a:effectLst/>
                          <a:latin typeface="Calibri" panose="020F0502020204030204" pitchFamily="34" charset="0"/>
                          <a:ea typeface="Calibri" panose="020F0502020204030204" pitchFamily="34" charset="0"/>
                          <a:cs typeface="Arial" panose="020B0604020202020204" pitchFamily="34" charset="0"/>
                        </a:rPr>
                        <a:t> osób, które uzyskały kwalifikacje w ramach pozaszkolnych form kształcenia.</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62440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2277548684"/>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5.</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Komplementarny charakter projektu</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 ramach tego kryterium będzie weryfikowane czy istnieją projekty powiązane ze zgłoszonym projektem, które zostały zrealizowane, bądź są w trakcie realizacji, bądź zostały zgłoszone w ramach tego samego naboru.</a:t>
                      </a:r>
                    </a:p>
                    <a:p>
                      <a:pPr algn="just">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5 </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dirty="0"/>
          </a:p>
        </p:txBody>
      </p:sp>
      <p:sp>
        <p:nvSpPr>
          <p:cNvPr id="2" name="Tytuł 1"/>
          <p:cNvSpPr>
            <a:spLocks noGrp="1"/>
          </p:cNvSpPr>
          <p:nvPr>
            <p:ph type="title"/>
          </p:nvPr>
        </p:nvSpPr>
        <p:spPr>
          <a:xfrm>
            <a:off x="457200" y="274638"/>
            <a:ext cx="8229600" cy="418058"/>
          </a:xfrm>
        </p:spPr>
        <p:txBody>
          <a:bodyPr>
            <a:normAutofit fontScale="90000"/>
          </a:bodyPr>
          <a:lstStyle/>
          <a:p>
            <a:pPr>
              <a:spcAft>
                <a:spcPts val="0"/>
              </a:spcAft>
            </a:pP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dirty="0">
                <a:effectLst>
                  <a:outerShdw blurRad="38100" dist="38100" dir="2700000" algn="tl">
                    <a:srgbClr val="000000">
                      <a:alpha val="43137"/>
                    </a:srgbClr>
                  </a:outerShdw>
                </a:effectLst>
              </a:rPr>
              <a:t>Punktacja do kryterium nr 3 </a:t>
            </a:r>
            <a:br>
              <a:rPr lang="pl-PL" sz="2700" b="1" dirty="0">
                <a:effectLst>
                  <a:outerShdw blurRad="38100" dist="38100" dir="2700000" algn="tl">
                    <a:srgbClr val="000000">
                      <a:alpha val="43137"/>
                    </a:srgbClr>
                  </a:outerShdw>
                </a:effectLst>
              </a:rPr>
            </a:br>
            <a:r>
              <a:rPr lang="pl-PL" sz="2700" b="1" dirty="0">
                <a:effectLst>
                  <a:outerShdw blurRad="38100" dist="38100" dir="2700000" algn="tl">
                    <a:srgbClr val="000000">
                      <a:alpha val="43137"/>
                    </a:srgbClr>
                  </a:outerShdw>
                </a:effectLst>
              </a:rPr>
              <a:t>Wpływ projektu na realizację Strategii ZIT</a:t>
            </a:r>
            <a:r>
              <a:rPr lang="pl-PL" sz="2700" b="1" dirty="0">
                <a:solidFill>
                  <a:srgbClr val="009900"/>
                </a:solidFill>
                <a:effectLst>
                  <a:outerShdw blurRad="38100" dist="38100" dir="2700000" algn="tl">
                    <a:srgbClr val="000000">
                      <a:alpha val="43137"/>
                    </a:srgbClr>
                  </a:outerShdw>
                </a:effectLst>
              </a:rPr>
              <a:t/>
            </a:r>
            <a:br>
              <a:rPr lang="pl-PL" sz="2700" b="1" dirty="0">
                <a:solidFill>
                  <a:srgbClr val="009900"/>
                </a:solidFill>
                <a:effectLst>
                  <a:outerShdw blurRad="38100" dist="38100" dir="2700000" algn="tl">
                    <a:srgbClr val="000000">
                      <a:alpha val="43137"/>
                    </a:srgbClr>
                  </a:outerShdw>
                </a:effectLst>
              </a:rPr>
            </a:br>
            <a:r>
              <a:rPr lang="pl-PL" sz="2200" b="1" kern="50" dirty="0" smtClean="0">
                <a:latin typeface="Calibri" panose="020F0502020204030204" pitchFamily="34" charset="0"/>
                <a:ea typeface="Times New Roman" panose="02020603050405020304" pitchFamily="18" charset="0"/>
                <a:cs typeface="Calibri" panose="020F0502020204030204" pitchFamily="34" charset="0"/>
              </a:rPr>
              <a:t> </a:t>
            </a:r>
            <a:r>
              <a:rPr lang="pl-PL" sz="2200" dirty="0" smtClean="0">
                <a:latin typeface="Times New Roman" panose="02020603050405020304" pitchFamily="18" charset="0"/>
                <a:ea typeface="Times New Roman" panose="02020603050405020304" pitchFamily="18" charset="0"/>
              </a:rPr>
              <a:t/>
            </a:r>
            <a:br>
              <a:rPr lang="pl-PL" sz="2200" dirty="0" smtClean="0">
                <a:latin typeface="Times New Roman" panose="02020603050405020304" pitchFamily="18" charset="0"/>
                <a:ea typeface="Times New Roman" panose="02020603050405020304" pitchFamily="18" charset="0"/>
              </a:rPr>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076261275"/>
              </p:ext>
            </p:extLst>
          </p:nvPr>
        </p:nvGraphicFramePr>
        <p:xfrm>
          <a:off x="457200" y="1700807"/>
          <a:ext cx="8291264" cy="4618122"/>
        </p:xfrm>
        <a:graphic>
          <a:graphicData uri="http://schemas.openxmlformats.org/drawingml/2006/table">
            <a:tbl>
              <a:tblPr firstRow="1" firstCol="1" bandRow="1">
                <a:tableStyleId>{F5AB1C69-6EDB-4FF4-983F-18BD219EF322}</a:tableStyleId>
              </a:tblPr>
              <a:tblGrid>
                <a:gridCol w="3970784"/>
                <a:gridCol w="4320480"/>
              </a:tblGrid>
              <a:tr h="1152129">
                <a:tc>
                  <a:txBody>
                    <a:bodyPr/>
                    <a:lstStyle/>
                    <a:p>
                      <a:pPr algn="ctr">
                        <a:spcBef>
                          <a:spcPts val="1000"/>
                        </a:spcBef>
                        <a:spcAft>
                          <a:spcPts val="0"/>
                        </a:spcAft>
                      </a:pPr>
                      <a:r>
                        <a:rPr lang="pl-PL" sz="1300" b="1" kern="50" dirty="0" smtClean="0">
                          <a:solidFill>
                            <a:schemeClr val="tx1"/>
                          </a:solidFill>
                          <a:effectLst/>
                          <a:latin typeface="Calibri" panose="020F0502020204030204" pitchFamily="34" charset="0"/>
                        </a:rPr>
                        <a:t>Wyszczególnienie </a:t>
                      </a:r>
                      <a:r>
                        <a:rPr lang="pl-PL" sz="1300" b="1" kern="50" dirty="0">
                          <a:solidFill>
                            <a:schemeClr val="tx1"/>
                          </a:solidFill>
                          <a:effectLst/>
                          <a:latin typeface="Calibri" panose="020F0502020204030204" pitchFamily="34" charset="0"/>
                        </a:rPr>
                        <a:t>– stopień istotności czynnika/elementu</a:t>
                      </a:r>
                      <a:endParaRPr lang="pl-PL" sz="1300" b="1" dirty="0">
                        <a:solidFill>
                          <a:schemeClr val="tx1"/>
                        </a:solidFill>
                        <a:effectLst/>
                        <a:latin typeface="Calibri" panose="020F0502020204030204" pitchFamily="34"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rozwój pozaszkolnych form kształcenia osób dorosłych  poprzez działania realizowane we współpracy z lokalnymi pracodawcami prowadzącymi działalność na terenie ZIT AW</a:t>
                      </a:r>
                      <a:endParaRPr lang="pl-PL" sz="1300" b="1" dirty="0">
                        <a:solidFill>
                          <a:schemeClr val="tx1"/>
                        </a:solidFill>
                        <a:effectLst/>
                        <a:latin typeface="Calibri" panose="020F0502020204030204" pitchFamily="34" charset="0"/>
                      </a:endParaRPr>
                    </a:p>
                  </a:txBody>
                  <a:tcPr marL="60020" marR="60020" marT="0" marB="0"/>
                </a:tc>
              </a:tr>
              <a:tr h="587510">
                <a:tc>
                  <a:txBody>
                    <a:bodyPr/>
                    <a:lstStyle/>
                    <a:p>
                      <a:pPr marL="0" marR="0" indent="0" algn="ctr" defTabSz="914400" rtl="0" eaLnBrk="1" fontAlgn="auto" latinLnBrk="0" hangingPunct="1">
                        <a:lnSpc>
                          <a:spcPct val="100000"/>
                        </a:lnSpc>
                        <a:spcBef>
                          <a:spcPts val="1000"/>
                        </a:spcBef>
                        <a:spcAft>
                          <a:spcPts val="0"/>
                        </a:spcAft>
                        <a:buClrTx/>
                        <a:buSzTx/>
                        <a:buFontTx/>
                        <a:buNone/>
                        <a:tabLst/>
                        <a:defRPr/>
                      </a:pPr>
                      <a:r>
                        <a:rPr lang="pl-PL" sz="12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Działania w ramach projektu realizowane bez współpracy z podmiotami</a:t>
                      </a:r>
                    </a:p>
                    <a:p>
                      <a:pPr marL="0" marR="0" indent="0" algn="ctr" defTabSz="914400" rtl="0" eaLnBrk="1" fontAlgn="auto" latinLnBrk="0" hangingPunct="1">
                        <a:lnSpc>
                          <a:spcPct val="100000"/>
                        </a:lnSpc>
                        <a:spcBef>
                          <a:spcPts val="1000"/>
                        </a:spcBef>
                        <a:spcAft>
                          <a:spcPts val="0"/>
                        </a:spcAft>
                        <a:buClrTx/>
                        <a:buSzTx/>
                        <a:buFontTx/>
                        <a:buNone/>
                        <a:tabLst/>
                        <a:defRPr/>
                      </a:pPr>
                      <a:r>
                        <a:rPr lang="pl-PL" sz="1200"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0 (brak wpływu i wpływ nieznaczący)</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Wartość czynnika/elementu </a:t>
                      </a:r>
                    </a:p>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nie dotyczy</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0020" marR="60020" marT="0" marB="0"/>
                </a:tc>
              </a:tr>
              <a:tr h="654785">
                <a:tc>
                  <a:txBody>
                    <a:bodyPr/>
                    <a:lstStyle/>
                    <a:p>
                      <a:pPr algn="ctr">
                        <a:lnSpc>
                          <a:spcPts val="1600"/>
                        </a:lnSpc>
                        <a:spcBef>
                          <a:spcPts val="1000"/>
                        </a:spcBef>
                        <a:spcAft>
                          <a:spcPts val="0"/>
                        </a:spcAft>
                      </a:pPr>
                      <a:r>
                        <a:rPr lang="pl-PL" sz="1200" kern="50" dirty="0" smtClean="0">
                          <a:solidFill>
                            <a:schemeClr val="tx1"/>
                          </a:solidFill>
                          <a:effectLst/>
                          <a:latin typeface="+mn-lt"/>
                          <a:ea typeface="Times New Roman" panose="02020603050405020304" pitchFamily="18" charset="0"/>
                          <a:cs typeface="Arial" panose="020B0604020202020204" pitchFamily="34" charset="0"/>
                        </a:rPr>
                        <a:t>Działania w ramach projektu realizowane we współpracy z 1 podmiotem</a:t>
                      </a:r>
                      <a:endParaRPr lang="pl-PL" sz="1200" dirty="0" smtClean="0">
                        <a:solidFill>
                          <a:schemeClr val="tx1"/>
                        </a:solidFill>
                        <a:effectLst/>
                        <a:latin typeface="+mn-lt"/>
                        <a:ea typeface="Times New Roman" panose="02020603050405020304" pitchFamily="18" charset="0"/>
                        <a:cs typeface="Times New Roman" panose="02020603050405020304" pitchFamily="18" charset="0"/>
                      </a:endParaRPr>
                    </a:p>
                    <a:p>
                      <a:pPr algn="ctr"/>
                      <a:r>
                        <a:rPr lang="pl-PL" sz="1200" b="1" kern="50" dirty="0" smtClean="0">
                          <a:solidFill>
                            <a:schemeClr val="bg1"/>
                          </a:solidFill>
                          <a:effectLst/>
                          <a:latin typeface="+mn-lt"/>
                          <a:ea typeface="Times New Roman" panose="02020603050405020304" pitchFamily="18" charset="0"/>
                          <a:cs typeface="Arial" panose="020B0604020202020204" pitchFamily="34" charset="0"/>
                        </a:rPr>
                        <a:t>25% maksymalnej oceny (niski wpływ)</a:t>
                      </a:r>
                      <a:endParaRPr lang="pl-PL" sz="1200" b="1" kern="50" dirty="0">
                        <a:solidFill>
                          <a:schemeClr val="bg1"/>
                        </a:solidFill>
                        <a:effectLst/>
                        <a:latin typeface="+mn-lt"/>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3,125 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629913">
                <a:tc>
                  <a:txBody>
                    <a:bodyPr/>
                    <a:lstStyle/>
                    <a:p>
                      <a:pPr algn="ctr">
                        <a:lnSpc>
                          <a:spcPts val="1600"/>
                        </a:lnSpc>
                        <a:spcBef>
                          <a:spcPts val="1000"/>
                        </a:spcBef>
                        <a:spcAft>
                          <a:spcPts val="0"/>
                        </a:spcAft>
                      </a:pPr>
                      <a:r>
                        <a:rPr lang="pl-PL" sz="1200" kern="50" dirty="0" smtClean="0">
                          <a:solidFill>
                            <a:schemeClr val="tx1"/>
                          </a:solidFill>
                          <a:effectLst/>
                          <a:latin typeface="+mn-lt"/>
                          <a:ea typeface="Times New Roman" panose="02020603050405020304" pitchFamily="18" charset="0"/>
                          <a:cs typeface="Arial" panose="020B0604020202020204" pitchFamily="34" charset="0"/>
                        </a:rPr>
                        <a:t>Działania w ramach projektu realizowane we współpracy z 2 podmiotami</a:t>
                      </a:r>
                      <a:endParaRPr lang="pl-PL" sz="1200" dirty="0" smtClean="0">
                        <a:solidFill>
                          <a:schemeClr val="tx1"/>
                        </a:solidFill>
                        <a:effectLst/>
                        <a:latin typeface="+mn-lt"/>
                        <a:ea typeface="Times New Roman" panose="02020603050405020304" pitchFamily="18" charset="0"/>
                        <a:cs typeface="Times New Roman" panose="02020603050405020304" pitchFamily="18" charset="0"/>
                      </a:endParaRPr>
                    </a:p>
                    <a:p>
                      <a:pPr algn="ctr"/>
                      <a:r>
                        <a:rPr lang="pl-PL" sz="1200" b="1" kern="50" dirty="0" smtClean="0">
                          <a:solidFill>
                            <a:schemeClr val="bg1"/>
                          </a:solidFill>
                          <a:effectLst/>
                          <a:latin typeface="+mn-lt"/>
                          <a:ea typeface="Times New Roman" panose="02020603050405020304" pitchFamily="18" charset="0"/>
                          <a:cs typeface="Arial" panose="020B0604020202020204" pitchFamily="34" charset="0"/>
                        </a:rPr>
                        <a:t> 50% maksymalnej oceny (średni wpływ)</a:t>
                      </a:r>
                      <a:endParaRPr lang="pl-PL" sz="1200" b="1" kern="50" dirty="0">
                        <a:solidFill>
                          <a:schemeClr val="bg1"/>
                        </a:solidFill>
                        <a:effectLst/>
                        <a:latin typeface="+mn-lt"/>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kern="50" dirty="0" smtClean="0">
                        <a:effectLst/>
                      </a:endParaRPr>
                    </a:p>
                    <a:p>
                      <a:pPr algn="ctr">
                        <a:spcBef>
                          <a:spcPts val="1000"/>
                        </a:spcBef>
                        <a:spcAft>
                          <a:spcPts val="0"/>
                        </a:spcAft>
                      </a:pPr>
                      <a:r>
                        <a:rPr lang="pl-PL" sz="1400" kern="50" dirty="0" smtClean="0">
                          <a:effectLst/>
                        </a:rPr>
                        <a:t>6,25 </a:t>
                      </a:r>
                      <a:r>
                        <a:rPr lang="pl-PL" sz="1400" kern="50" dirty="0">
                          <a:effectLst/>
                        </a:rPr>
                        <a:t>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648072">
                <a:tc>
                  <a:txBody>
                    <a:bodyPr/>
                    <a:lstStyle/>
                    <a:p>
                      <a:pPr algn="ctr">
                        <a:lnSpc>
                          <a:spcPts val="1600"/>
                        </a:lnSpc>
                        <a:spcBef>
                          <a:spcPts val="1000"/>
                        </a:spcBef>
                        <a:spcAft>
                          <a:spcPts val="0"/>
                        </a:spcAft>
                      </a:pPr>
                      <a:r>
                        <a:rPr lang="pl-PL" sz="1200" kern="50" dirty="0" smtClean="0">
                          <a:solidFill>
                            <a:schemeClr val="tx1"/>
                          </a:solidFill>
                          <a:effectLst/>
                          <a:latin typeface="+mn-lt"/>
                          <a:ea typeface="Times New Roman" panose="02020603050405020304" pitchFamily="18" charset="0"/>
                          <a:cs typeface="Arial" panose="020B0604020202020204" pitchFamily="34" charset="0"/>
                        </a:rPr>
                        <a:t>Działania w ramach projektu realizowane we współpracy z 3</a:t>
                      </a:r>
                      <a:r>
                        <a:rPr lang="pl-PL" sz="1200" kern="50" baseline="0" dirty="0" smtClean="0">
                          <a:solidFill>
                            <a:schemeClr val="tx1"/>
                          </a:solidFill>
                          <a:effectLst/>
                          <a:latin typeface="+mn-lt"/>
                          <a:ea typeface="Times New Roman" panose="02020603050405020304" pitchFamily="18" charset="0"/>
                          <a:cs typeface="Arial" panose="020B0604020202020204" pitchFamily="34" charset="0"/>
                        </a:rPr>
                        <a:t> i więcej</a:t>
                      </a:r>
                      <a:r>
                        <a:rPr lang="pl-PL" sz="1200" kern="50" dirty="0" smtClean="0">
                          <a:solidFill>
                            <a:schemeClr val="tx1"/>
                          </a:solidFill>
                          <a:effectLst/>
                          <a:latin typeface="+mn-lt"/>
                          <a:ea typeface="Times New Roman" panose="02020603050405020304" pitchFamily="18" charset="0"/>
                          <a:cs typeface="Arial" panose="020B0604020202020204" pitchFamily="34" charset="0"/>
                        </a:rPr>
                        <a:t> podmiotami</a:t>
                      </a:r>
                      <a:endParaRPr lang="pl-PL" sz="1200" dirty="0" smtClean="0">
                        <a:solidFill>
                          <a:schemeClr val="tx1"/>
                        </a:solidFill>
                        <a:effectLst/>
                        <a:latin typeface="+mn-lt"/>
                        <a:ea typeface="Times New Roman" panose="02020603050405020304" pitchFamily="18" charset="0"/>
                        <a:cs typeface="Times New Roman" panose="02020603050405020304" pitchFamily="18" charset="0"/>
                      </a:endParaRPr>
                    </a:p>
                    <a:p>
                      <a:pPr algn="ctr"/>
                      <a:r>
                        <a:rPr lang="pl-PL" sz="1200" kern="50" dirty="0" smtClean="0">
                          <a:solidFill>
                            <a:schemeClr val="bg1"/>
                          </a:solidFill>
                          <a:effectLst/>
                          <a:latin typeface="+mn-lt"/>
                          <a:ea typeface="Times New Roman" panose="02020603050405020304" pitchFamily="18" charset="0"/>
                          <a:cs typeface="Arial" panose="020B0604020202020204" pitchFamily="34" charset="0"/>
                        </a:rPr>
                        <a:t>100% maksymalnej oceny (wysoki wpływ)</a:t>
                      </a:r>
                      <a:endParaRPr lang="pl-PL" sz="1200" dirty="0">
                        <a:solidFill>
                          <a:schemeClr val="bg1"/>
                        </a:solidFill>
                        <a:effectLst/>
                        <a:latin typeface="+mn-lt"/>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12,50 </a:t>
                      </a:r>
                      <a:r>
                        <a:rPr lang="pl-PL" sz="1400" kern="50" dirty="0">
                          <a:effectLst/>
                        </a:rPr>
                        <a:t>pkt </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360040">
                <a:tc>
                  <a:txBody>
                    <a:bodyPr/>
                    <a:lstStyle/>
                    <a:p>
                      <a:pPr algn="ctr">
                        <a:spcBef>
                          <a:spcPts val="1000"/>
                        </a:spcBef>
                        <a:spcAft>
                          <a:spcPts val="0"/>
                        </a:spcAft>
                      </a:pPr>
                      <a:r>
                        <a:rPr lang="pl-PL" sz="1200" kern="50" dirty="0">
                          <a:solidFill>
                            <a:schemeClr val="bg1"/>
                          </a:solidFill>
                          <a:effectLst/>
                        </a:rPr>
                        <a:t>Waga danego czynnika/elementu</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5</a:t>
                      </a:r>
                      <a:r>
                        <a:rPr lang="pl-PL" sz="1400" kern="50" dirty="0" smtClean="0">
                          <a:effectLst/>
                        </a:rPr>
                        <a:t>0</a:t>
                      </a:r>
                      <a:r>
                        <a:rPr lang="pl-PL" sz="1400" kern="50" dirty="0">
                          <a:effectLst/>
                        </a:rPr>
                        <a: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497543">
                <a:tc>
                  <a:txBody>
                    <a:bodyPr/>
                    <a:lstStyle/>
                    <a:p>
                      <a:pPr algn="ctr">
                        <a:spcBef>
                          <a:spcPts val="1000"/>
                        </a:spcBef>
                        <a:spcAft>
                          <a:spcPts val="0"/>
                        </a:spcAft>
                      </a:pPr>
                      <a:r>
                        <a:rPr lang="pl-PL" sz="1200" b="1" kern="50" dirty="0">
                          <a:solidFill>
                            <a:schemeClr val="bg1"/>
                          </a:solidFill>
                          <a:effectLst/>
                        </a:rPr>
                        <a:t>Ocena</a:t>
                      </a:r>
                      <a:r>
                        <a:rPr lang="pl-PL" sz="1200" b="1" kern="50" dirty="0" smtClean="0">
                          <a:solidFill>
                            <a:schemeClr val="bg1"/>
                          </a:solidFill>
                          <a:effectLst/>
                        </a:rPr>
                        <a:t>:</a:t>
                      </a:r>
                      <a:r>
                        <a:rPr lang="pl-PL" sz="1200" b="1" kern="1200" dirty="0">
                          <a:solidFill>
                            <a:schemeClr val="bg1"/>
                          </a:solidFill>
                          <a:effectLst/>
                        </a:rPr>
                        <a:t/>
                      </a:r>
                      <a:br>
                        <a:rPr lang="pl-PL" sz="1200" b="1" kern="1200" dirty="0">
                          <a:solidFill>
                            <a:schemeClr val="bg1"/>
                          </a:solidFill>
                          <a:effectLst/>
                        </a:rPr>
                      </a:br>
                      <a:r>
                        <a:rPr lang="pl-PL" sz="1200" b="1" kern="50" dirty="0" smtClean="0">
                          <a:solidFill>
                            <a:schemeClr val="bg1"/>
                          </a:solidFill>
                          <a:effectLst/>
                        </a:rPr>
                        <a:t>(</a:t>
                      </a:r>
                      <a:r>
                        <a:rPr lang="pl-PL" sz="1200" b="1" kern="50" dirty="0">
                          <a:solidFill>
                            <a:schemeClr val="bg1"/>
                          </a:solidFill>
                          <a:effectLst/>
                        </a:rPr>
                        <a:t>max 25 pkt. – 100%)</a:t>
                      </a:r>
                      <a:endParaRPr lang="pl-PL" sz="1200" b="1"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b="1" kern="50" dirty="0" smtClean="0">
                          <a:effectLst/>
                        </a:rPr>
                        <a:t>12,50 </a:t>
                      </a:r>
                      <a:r>
                        <a:rPr lang="pl-PL" sz="1400" b="1" kern="50" dirty="0">
                          <a:effectLst/>
                        </a:rPr>
                        <a:t>pkt </a:t>
                      </a:r>
                      <a:endParaRPr lang="pl-PL" sz="1400" b="1" dirty="0">
                        <a:effectLst/>
                        <a:latin typeface="Times New Roman" panose="02020603050405020304" pitchFamily="18" charset="0"/>
                        <a:ea typeface="Times New Roman" panose="02020603050405020304" pitchFamily="18" charset="0"/>
                      </a:endParaRPr>
                    </a:p>
                  </a:txBody>
                  <a:tcPr marL="60020" marR="60020" marT="0" marB="0"/>
                </a:tc>
              </a:tr>
            </a:tbl>
          </a:graphicData>
        </a:graphic>
      </p:graphicFrame>
    </p:spTree>
    <p:extLst>
      <p:ext uri="{BB962C8B-B14F-4D97-AF65-F5344CB8AC3E}">
        <p14:creationId xmlns:p14="http://schemas.microsoft.com/office/powerpoint/2010/main" val="1116732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dirty="0"/>
          </a:p>
        </p:txBody>
      </p:sp>
      <p:sp>
        <p:nvSpPr>
          <p:cNvPr id="2" name="Tytuł 1"/>
          <p:cNvSpPr>
            <a:spLocks noGrp="1"/>
          </p:cNvSpPr>
          <p:nvPr>
            <p:ph type="title"/>
          </p:nvPr>
        </p:nvSpPr>
        <p:spPr>
          <a:xfrm>
            <a:off x="457200" y="274638"/>
            <a:ext cx="8229600" cy="418058"/>
          </a:xfrm>
        </p:spPr>
        <p:txBody>
          <a:bodyPr>
            <a:normAutofit fontScale="90000"/>
          </a:bodyPr>
          <a:lstStyle/>
          <a:p>
            <a:pPr>
              <a:spcAft>
                <a:spcPts val="0"/>
              </a:spcAft>
            </a:pP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dirty="0">
                <a:effectLst>
                  <a:outerShdw blurRad="38100" dist="38100" dir="2700000" algn="tl">
                    <a:srgbClr val="000000">
                      <a:alpha val="43137"/>
                    </a:srgbClr>
                  </a:outerShdw>
                </a:effectLst>
              </a:rPr>
              <a:t>Punktacja do kryterium nr 3 </a:t>
            </a:r>
            <a:br>
              <a:rPr lang="pl-PL" sz="2700" b="1" dirty="0">
                <a:effectLst>
                  <a:outerShdw blurRad="38100" dist="38100" dir="2700000" algn="tl">
                    <a:srgbClr val="000000">
                      <a:alpha val="43137"/>
                    </a:srgbClr>
                  </a:outerShdw>
                </a:effectLst>
              </a:rPr>
            </a:br>
            <a:r>
              <a:rPr lang="pl-PL" sz="2700" b="1" dirty="0">
                <a:effectLst>
                  <a:outerShdw blurRad="38100" dist="38100" dir="2700000" algn="tl">
                    <a:srgbClr val="000000">
                      <a:alpha val="43137"/>
                    </a:srgbClr>
                  </a:outerShdw>
                </a:effectLst>
              </a:rPr>
              <a:t>Wpływ projektu na realizację Strategii ZIT</a:t>
            </a:r>
            <a:r>
              <a:rPr lang="pl-PL" sz="2700" b="1" dirty="0">
                <a:solidFill>
                  <a:srgbClr val="009900"/>
                </a:solidFill>
                <a:effectLst>
                  <a:outerShdw blurRad="38100" dist="38100" dir="2700000" algn="tl">
                    <a:srgbClr val="000000">
                      <a:alpha val="43137"/>
                    </a:srgbClr>
                  </a:outerShdw>
                </a:effectLst>
              </a:rPr>
              <a:t/>
            </a:r>
            <a:br>
              <a:rPr lang="pl-PL" sz="2700" b="1" dirty="0">
                <a:solidFill>
                  <a:srgbClr val="009900"/>
                </a:solidFill>
                <a:effectLst>
                  <a:outerShdw blurRad="38100" dist="38100" dir="2700000" algn="tl">
                    <a:srgbClr val="000000">
                      <a:alpha val="43137"/>
                    </a:srgbClr>
                  </a:outerShdw>
                </a:effectLst>
              </a:rPr>
            </a:br>
            <a:r>
              <a:rPr lang="pl-PL" sz="2200" b="1" kern="50" dirty="0" smtClean="0">
                <a:latin typeface="Calibri" panose="020F0502020204030204" pitchFamily="34" charset="0"/>
                <a:ea typeface="Times New Roman" panose="02020603050405020304" pitchFamily="18" charset="0"/>
                <a:cs typeface="Calibri" panose="020F0502020204030204" pitchFamily="34" charset="0"/>
              </a:rPr>
              <a:t> </a:t>
            </a:r>
            <a:r>
              <a:rPr lang="pl-PL" sz="2200" dirty="0" smtClean="0">
                <a:latin typeface="Times New Roman" panose="02020603050405020304" pitchFamily="18" charset="0"/>
                <a:ea typeface="Times New Roman" panose="02020603050405020304" pitchFamily="18" charset="0"/>
              </a:rPr>
              <a:t/>
            </a:r>
            <a:br>
              <a:rPr lang="pl-PL" sz="2200" dirty="0" smtClean="0">
                <a:latin typeface="Times New Roman" panose="02020603050405020304" pitchFamily="18" charset="0"/>
                <a:ea typeface="Times New Roman" panose="02020603050405020304" pitchFamily="18" charset="0"/>
              </a:rPr>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442000733"/>
              </p:ext>
            </p:extLst>
          </p:nvPr>
        </p:nvGraphicFramePr>
        <p:xfrm>
          <a:off x="457200" y="1700807"/>
          <a:ext cx="8291264" cy="4773437"/>
        </p:xfrm>
        <a:graphic>
          <a:graphicData uri="http://schemas.openxmlformats.org/drawingml/2006/table">
            <a:tbl>
              <a:tblPr firstRow="1" firstCol="1" bandRow="1">
                <a:tableStyleId>{F5AB1C69-6EDB-4FF4-983F-18BD219EF322}</a:tableStyleId>
              </a:tblPr>
              <a:tblGrid>
                <a:gridCol w="3970784"/>
                <a:gridCol w="4320480"/>
              </a:tblGrid>
              <a:tr h="1224137">
                <a:tc>
                  <a:txBody>
                    <a:bodyPr/>
                    <a:lstStyle/>
                    <a:p>
                      <a:pPr algn="ctr">
                        <a:spcBef>
                          <a:spcPts val="1000"/>
                        </a:spcBef>
                        <a:spcAft>
                          <a:spcPts val="0"/>
                        </a:spcAft>
                      </a:pPr>
                      <a:r>
                        <a:rPr lang="pl-PL" sz="1300" b="1" kern="50" dirty="0" smtClean="0">
                          <a:solidFill>
                            <a:schemeClr val="tx1"/>
                          </a:solidFill>
                          <a:effectLst/>
                          <a:latin typeface="Calibri" panose="020F0502020204030204" pitchFamily="34" charset="0"/>
                        </a:rPr>
                        <a:t>Wyszczególnienie </a:t>
                      </a:r>
                      <a:r>
                        <a:rPr lang="pl-PL" sz="1300" b="1" kern="50" dirty="0">
                          <a:solidFill>
                            <a:schemeClr val="tx1"/>
                          </a:solidFill>
                          <a:effectLst/>
                          <a:latin typeface="Calibri" panose="020F0502020204030204" pitchFamily="34" charset="0"/>
                        </a:rPr>
                        <a:t>– stopień istotności czynnika/elementu</a:t>
                      </a:r>
                      <a:endParaRPr lang="pl-PL" sz="1300" b="1" dirty="0">
                        <a:solidFill>
                          <a:schemeClr val="tx1"/>
                        </a:solidFill>
                        <a:effectLst/>
                        <a:latin typeface="Calibri" panose="020F0502020204030204" pitchFamily="34" charset="0"/>
                        <a:ea typeface="Times New Roman" panose="02020603050405020304" pitchFamily="18" charset="0"/>
                      </a:endParaRPr>
                    </a:p>
                  </a:txBody>
                  <a:tcPr marL="60020" marR="60020" marT="0" marB="0"/>
                </a:tc>
                <a:tc>
                  <a:txBody>
                    <a:bodyPr/>
                    <a:lstStyle/>
                    <a:p>
                      <a:pPr algn="ctr">
                        <a:lnSpc>
                          <a:spcPct val="100000"/>
                        </a:lnSpc>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dostosowanie tradycyjnych pozaszkolnych form kształcenia ustawicznego do potrzeb </a:t>
                      </a:r>
                      <a:r>
                        <a:rPr lang="pl-PL" sz="1400" dirty="0" smtClean="0">
                          <a:effectLst/>
                          <a:latin typeface="Calibri" panose="020F0502020204030204" pitchFamily="34" charset="0"/>
                          <a:ea typeface="Calibri" panose="020F0502020204030204" pitchFamily="34" charset="0"/>
                          <a:cs typeface="Times New Roman" panose="02020603050405020304" pitchFamily="18" charset="0"/>
                        </a:rPr>
                        <a:t>przedsiębiorców wpisujących się w regionalne inteligentne specjalizacje ( zgodnie z załącznikiem do Regionalnej Strategii Innowacji dla Województwa Dolnośląskiego na lata 2011-2020)</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020" marR="60020" marT="0" marB="0"/>
                </a:tc>
              </a:tr>
              <a:tr h="595200">
                <a:tc>
                  <a:txBody>
                    <a:bodyPr/>
                    <a:lstStyle/>
                    <a:p>
                      <a:pPr marL="0" marR="0" lvl="0" indent="0" algn="ctr" defTabSz="914400" rtl="0" eaLnBrk="1" fontAlgn="auto" latinLnBrk="0" hangingPunct="1">
                        <a:lnSpc>
                          <a:spcPct val="100000"/>
                        </a:lnSpc>
                        <a:spcBef>
                          <a:spcPts val="100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Działania w ramach projektu realizowane bez współpracy z podmiotami</a:t>
                      </a:r>
                      <a:r>
                        <a:rPr lang="pl-PL" sz="12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r>
                      <a:br>
                        <a:rPr lang="pl-PL" sz="12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pl-PL" sz="1200"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0 (brak wpływu i wpływ nieznaczący)</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Wartość czynnika/elementu </a:t>
                      </a:r>
                    </a:p>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nie dotyczy</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0020" marR="60020" marT="0" marB="0"/>
                </a:tc>
              </a:tr>
              <a:tr h="663356">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Działania w ramach projektu realizowane we współpracy z 1 podmiotem</a:t>
                      </a:r>
                      <a:endParaRPr kumimoji="0" lang="pl-PL" sz="1200" b="1"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algn="ctr"/>
                      <a:r>
                        <a:rPr lang="pl-PL" sz="1200" b="1" kern="50" dirty="0" smtClean="0">
                          <a:solidFill>
                            <a:schemeClr val="bg1"/>
                          </a:solidFill>
                          <a:effectLst/>
                          <a:latin typeface="+mn-lt"/>
                          <a:ea typeface="Times New Roman" panose="02020603050405020304" pitchFamily="18" charset="0"/>
                          <a:cs typeface="Arial" panose="020B0604020202020204" pitchFamily="34" charset="0"/>
                        </a:rPr>
                        <a:t>25% maksymalnej oceny (niski wpływ)</a:t>
                      </a:r>
                      <a:endParaRPr lang="pl-PL" sz="1200" b="1" kern="50" dirty="0">
                        <a:solidFill>
                          <a:schemeClr val="bg1"/>
                        </a:solidFill>
                        <a:effectLst/>
                        <a:latin typeface="+mn-lt"/>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3,125 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636198">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Działania w ramach projektu realizowane we współpracy z 2 podmiotami</a:t>
                      </a:r>
                      <a:endParaRPr kumimoji="0" lang="pl-PL" sz="1200" b="1"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algn="ctr"/>
                      <a:r>
                        <a:rPr lang="pl-PL" sz="1200" b="1" kern="50" dirty="0" smtClean="0">
                          <a:solidFill>
                            <a:schemeClr val="bg1"/>
                          </a:solidFill>
                          <a:effectLst/>
                          <a:latin typeface="+mn-lt"/>
                          <a:ea typeface="Times New Roman" panose="02020603050405020304" pitchFamily="18" charset="0"/>
                          <a:cs typeface="Arial" panose="020B0604020202020204" pitchFamily="34" charset="0"/>
                        </a:rPr>
                        <a:t> 50% maksymalnej oceny (średni wpływ)</a:t>
                      </a:r>
                      <a:endParaRPr lang="pl-PL" sz="1200" b="1" kern="50" dirty="0">
                        <a:solidFill>
                          <a:schemeClr val="bg1"/>
                        </a:solidFill>
                        <a:effectLst/>
                        <a:latin typeface="+mn-lt"/>
                        <a:ea typeface="Times New Roman" panose="02020603050405020304" pitchFamily="18" charset="0"/>
                        <a:cs typeface="Arial" panose="020B0604020202020204" pitchFamily="34"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kern="50" dirty="0" smtClean="0">
                        <a:effectLst/>
                      </a:endParaRPr>
                    </a:p>
                    <a:p>
                      <a:pPr algn="ctr">
                        <a:spcBef>
                          <a:spcPts val="1000"/>
                        </a:spcBef>
                        <a:spcAft>
                          <a:spcPts val="0"/>
                        </a:spcAft>
                      </a:pPr>
                      <a:r>
                        <a:rPr lang="pl-PL" sz="1400" kern="50" dirty="0" smtClean="0">
                          <a:effectLst/>
                        </a:rPr>
                        <a:t>6,25 </a:t>
                      </a:r>
                      <a:r>
                        <a:rPr lang="pl-PL" sz="1400" kern="50" dirty="0">
                          <a:effectLst/>
                        </a:rPr>
                        <a:t>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669500">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Działania w ramach projektu realizowane we współpracy z 3 i więcej podmiotami</a:t>
                      </a:r>
                      <a:endParaRPr kumimoji="0" lang="pl-PL" sz="1200" b="1"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algn="ctr"/>
                      <a:r>
                        <a:rPr lang="pl-PL" sz="1200" kern="50" dirty="0" smtClean="0">
                          <a:solidFill>
                            <a:schemeClr val="bg1"/>
                          </a:solidFill>
                          <a:effectLst/>
                          <a:latin typeface="+mn-lt"/>
                          <a:ea typeface="Times New Roman" panose="02020603050405020304" pitchFamily="18" charset="0"/>
                          <a:cs typeface="Arial" panose="020B0604020202020204" pitchFamily="34" charset="0"/>
                        </a:rPr>
                        <a:t>100% maksymalnej oceny (wysoki wpływ)</a:t>
                      </a:r>
                      <a:endParaRPr lang="pl-PL" sz="1200" dirty="0">
                        <a:solidFill>
                          <a:schemeClr val="bg1"/>
                        </a:solidFill>
                        <a:effectLst/>
                        <a:latin typeface="+mn-lt"/>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12,50 </a:t>
                      </a:r>
                      <a:r>
                        <a:rPr lang="pl-PL" sz="1400" kern="50" dirty="0">
                          <a:effectLst/>
                        </a:rPr>
                        <a:t>pkt </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424967">
                <a:tc>
                  <a:txBody>
                    <a:bodyPr/>
                    <a:lstStyle/>
                    <a:p>
                      <a:pPr algn="ctr">
                        <a:spcBef>
                          <a:spcPts val="1000"/>
                        </a:spcBef>
                        <a:spcAft>
                          <a:spcPts val="0"/>
                        </a:spcAft>
                      </a:pPr>
                      <a:r>
                        <a:rPr lang="pl-PL" sz="1200" kern="50" dirty="0">
                          <a:solidFill>
                            <a:schemeClr val="bg1"/>
                          </a:solidFill>
                          <a:effectLst/>
                        </a:rPr>
                        <a:t>Waga danego czynnika/elementu</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5</a:t>
                      </a:r>
                      <a:r>
                        <a:rPr lang="pl-PL" sz="1400" kern="50" dirty="0" smtClean="0">
                          <a:effectLst/>
                        </a:rPr>
                        <a:t>0</a:t>
                      </a:r>
                      <a:r>
                        <a:rPr lang="pl-PL" sz="1400" kern="50" dirty="0">
                          <a:effectLst/>
                        </a:rPr>
                        <a:t>%</a:t>
                      </a:r>
                      <a:endParaRPr lang="pl-PL" sz="1400" dirty="0">
                        <a:effectLst/>
                        <a:latin typeface="Times New Roman" panose="02020603050405020304" pitchFamily="18" charset="0"/>
                        <a:ea typeface="Times New Roman" panose="02020603050405020304" pitchFamily="18" charset="0"/>
                      </a:endParaRPr>
                    </a:p>
                  </a:txBody>
                  <a:tcPr marL="60020" marR="60020" marT="0" marB="0"/>
                </a:tc>
              </a:tr>
              <a:tr h="504056">
                <a:tc>
                  <a:txBody>
                    <a:bodyPr/>
                    <a:lstStyle/>
                    <a:p>
                      <a:pPr algn="ctr">
                        <a:spcBef>
                          <a:spcPts val="1000"/>
                        </a:spcBef>
                        <a:spcAft>
                          <a:spcPts val="0"/>
                        </a:spcAft>
                      </a:pPr>
                      <a:r>
                        <a:rPr lang="pl-PL" sz="1200" b="1" kern="50" dirty="0">
                          <a:solidFill>
                            <a:schemeClr val="bg1"/>
                          </a:solidFill>
                          <a:effectLst/>
                        </a:rPr>
                        <a:t>Ocena</a:t>
                      </a:r>
                      <a:r>
                        <a:rPr lang="pl-PL" sz="1200" b="1" kern="50" dirty="0" smtClean="0">
                          <a:solidFill>
                            <a:schemeClr val="bg1"/>
                          </a:solidFill>
                          <a:effectLst/>
                        </a:rPr>
                        <a:t>:</a:t>
                      </a:r>
                      <a:r>
                        <a:rPr lang="pl-PL" sz="1200" b="1" kern="1200" dirty="0">
                          <a:solidFill>
                            <a:schemeClr val="bg1"/>
                          </a:solidFill>
                          <a:effectLst/>
                        </a:rPr>
                        <a:t/>
                      </a:r>
                      <a:br>
                        <a:rPr lang="pl-PL" sz="1200" b="1" kern="1200" dirty="0">
                          <a:solidFill>
                            <a:schemeClr val="bg1"/>
                          </a:solidFill>
                          <a:effectLst/>
                        </a:rPr>
                      </a:br>
                      <a:r>
                        <a:rPr lang="pl-PL" sz="1200" b="1" kern="50" dirty="0" smtClean="0">
                          <a:solidFill>
                            <a:schemeClr val="bg1"/>
                          </a:solidFill>
                          <a:effectLst/>
                        </a:rPr>
                        <a:t>(</a:t>
                      </a:r>
                      <a:r>
                        <a:rPr lang="pl-PL" sz="1200" b="1" kern="50" dirty="0">
                          <a:solidFill>
                            <a:schemeClr val="bg1"/>
                          </a:solidFill>
                          <a:effectLst/>
                        </a:rPr>
                        <a:t>max 25 pkt. – 100%)</a:t>
                      </a:r>
                      <a:endParaRPr lang="pl-PL" sz="1200" b="1"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b="1" kern="50" dirty="0" smtClean="0">
                          <a:effectLst/>
                        </a:rPr>
                        <a:t>12,50 </a:t>
                      </a:r>
                      <a:r>
                        <a:rPr lang="pl-PL" sz="1400" b="1" kern="50" dirty="0">
                          <a:effectLst/>
                        </a:rPr>
                        <a:t>pkt </a:t>
                      </a:r>
                      <a:endParaRPr lang="pl-PL" sz="1400" b="1" dirty="0">
                        <a:effectLst/>
                        <a:latin typeface="Times New Roman" panose="02020603050405020304" pitchFamily="18" charset="0"/>
                        <a:ea typeface="Times New Roman" panose="02020603050405020304" pitchFamily="18" charset="0"/>
                      </a:endParaRPr>
                    </a:p>
                  </a:txBody>
                  <a:tcPr marL="60020" marR="60020" marT="0" marB="0"/>
                </a:tc>
              </a:tr>
            </a:tbl>
          </a:graphicData>
        </a:graphic>
      </p:graphicFrame>
    </p:spTree>
    <p:extLst>
      <p:ext uri="{BB962C8B-B14F-4D97-AF65-F5344CB8AC3E}">
        <p14:creationId xmlns:p14="http://schemas.microsoft.com/office/powerpoint/2010/main" val="924692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937270"/>
            <a:ext cx="8229600" cy="480367"/>
          </a:xfrm>
        </p:spPr>
        <p:txBody>
          <a:bodyPr>
            <a:normAutofit fontScale="90000"/>
          </a:bodyPr>
          <a:lstStyle/>
          <a:p>
            <a:pPr marL="342900" indent="-342900">
              <a:buFont typeface="Arial" panose="020B0604020202020204" pitchFamily="34" charset="0"/>
              <a:buChar char="•"/>
            </a:pP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4 Wpływ realizacji projektu na realizację wartości docelowej wskaźników monitoringu realizacji celów Strategii ZIT wynikających z </a:t>
            </a:r>
            <a:r>
              <a:rPr lang="pl-PL" sz="2200" b="1" dirty="0" smtClean="0">
                <a:effectLst>
                  <a:outerShdw blurRad="38100" dist="38100" dir="2700000" algn="tl">
                    <a:srgbClr val="000000">
                      <a:alpha val="43137"/>
                    </a:srgbClr>
                  </a:outerShdw>
                </a:effectLst>
              </a:rPr>
              <a:t>Porozumienia</a:t>
            </a:r>
            <a:r>
              <a:rPr lang="pl-PL" sz="2700" b="1" dirty="0">
                <a:effectLst>
                  <a:outerShdw blurRad="38100" dist="38100" dir="2700000" algn="tl">
                    <a:srgbClr val="000000">
                      <a:alpha val="43137"/>
                    </a:srgbClr>
                  </a:outerShdw>
                </a:effectLst>
              </a:rPr>
              <a:t/>
            </a:r>
            <a:br>
              <a:rPr lang="pl-PL" sz="2700" b="1" dirty="0">
                <a:effectLst>
                  <a:outerShdw blurRad="38100" dist="38100" dir="2700000" algn="tl">
                    <a:srgbClr val="000000">
                      <a:alpha val="43137"/>
                    </a:srgbClr>
                  </a:outerShdw>
                </a:effectLst>
              </a:rPr>
            </a:b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10" name="Symbol zastępczy zawartości 9"/>
          <p:cNvGraphicFramePr>
            <a:graphicFrameLocks noGrp="1"/>
          </p:cNvGraphicFramePr>
          <p:nvPr>
            <p:ph idx="1"/>
            <p:extLst>
              <p:ext uri="{D42A27DB-BD31-4B8C-83A1-F6EECF244321}">
                <p14:modId xmlns:p14="http://schemas.microsoft.com/office/powerpoint/2010/main" val="3024530668"/>
              </p:ext>
            </p:extLst>
          </p:nvPr>
        </p:nvGraphicFramePr>
        <p:xfrm>
          <a:off x="107504" y="2420888"/>
          <a:ext cx="8928992" cy="3600400"/>
        </p:xfrm>
        <a:graphic>
          <a:graphicData uri="http://schemas.openxmlformats.org/drawingml/2006/table">
            <a:tbl>
              <a:tblPr firstRow="1" bandRow="1">
                <a:tableStyleId>{F5AB1C69-6EDB-4FF4-983F-18BD219EF322}</a:tableStyleId>
              </a:tblPr>
              <a:tblGrid>
                <a:gridCol w="1451869"/>
                <a:gridCol w="1215694"/>
                <a:gridCol w="1484424"/>
                <a:gridCol w="1484424"/>
                <a:gridCol w="1406296"/>
                <a:gridCol w="859404"/>
                <a:gridCol w="1026881"/>
              </a:tblGrid>
              <a:tr h="683049">
                <a:tc>
                  <a:txBody>
                    <a:bodyPr/>
                    <a:lstStyle/>
                    <a:p>
                      <a:r>
                        <a:rPr lang="pl-PL" sz="10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Wyszczególnienie</a:t>
                      </a:r>
                      <a:endParaRPr lang="pl-PL" sz="10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0 (brak wpływu i wpływ nieznaczący)</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25 %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50 %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średni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100%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maksymalnej oceny (wysoki wpływ)</a:t>
                      </a:r>
                    </a:p>
                  </a:txBody>
                  <a:tcPr/>
                </a:tc>
                <a:tc>
                  <a:txBody>
                    <a:bodyPr/>
                    <a:lstStyle/>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Waga danego wskaźnika</a:t>
                      </a:r>
                      <a:endParaRPr lang="pl-PL" sz="1000" dirty="0"/>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Ocena:</a:t>
                      </a:r>
                    </a:p>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(max 20 pkt. – 100%)</a:t>
                      </a:r>
                      <a:endParaRPr lang="pl-PL" sz="1000" dirty="0"/>
                    </a:p>
                  </a:txBody>
                  <a:tcPr/>
                </a:tc>
              </a:tr>
              <a:tr h="1457304">
                <a:tc>
                  <a:txBody>
                    <a:bodyPr/>
                    <a:lstStyle/>
                    <a:p>
                      <a:pPr algn="l">
                        <a:lnSpc>
                          <a:spcPct val="115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1</a:t>
                      </a:r>
                      <a:r>
                        <a:rPr lang="pl-PL" sz="1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br>
                        <a:rPr lang="pl-PL" sz="1000" b="1" baseline="0" dirty="0" smtClean="0">
                          <a:effectLst/>
                          <a:latin typeface="Calibri" panose="020F0502020204030204" pitchFamily="34" charset="0"/>
                          <a:ea typeface="Calibri" panose="020F0502020204030204" pitchFamily="34" charset="0"/>
                          <a:cs typeface="Times New Roman" panose="02020603050405020304" pitchFamily="18" charset="0"/>
                        </a:rPr>
                      </a:br>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osób uczestniczących w pozaszkolnych formach kształcenia w programie</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Wartość wskaźnika </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Bef>
                          <a:spcPts val="1000"/>
                        </a:spcBef>
                        <a:spcAft>
                          <a:spcPts val="0"/>
                        </a:spcAft>
                      </a:pPr>
                      <a:endParaRPr lang="pl-PL" sz="1000" kern="50" dirty="0" smtClean="0">
                        <a:effectLst/>
                        <a:latin typeface="Calibri" panose="020F0502020204030204" pitchFamily="34" charset="0"/>
                        <a:ea typeface="Times New Roman" panose="02020603050405020304" pitchFamily="18" charset="0"/>
                        <a:cs typeface="Tahoma" panose="020B0604030504040204" pitchFamily="34" charset="0"/>
                      </a:endParaRPr>
                    </a:p>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50 osoba</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             0 pkt</a:t>
                      </a:r>
                      <a:r>
                        <a:rPr lang="pl-PL" sz="1000" b="0" i="0" u="none" strike="noStrike" baseline="0" dirty="0" smtClean="0">
                          <a:solidFill>
                            <a:srgbClr val="000000"/>
                          </a:solidFill>
                          <a:latin typeface="Calibri" panose="020F0502020204030204" pitchFamily="34" charset="0"/>
                        </a:rPr>
                        <a:t>	</a:t>
                      </a:r>
                    </a:p>
                    <a:p>
                      <a:pPr algn="ctr">
                        <a:lnSpc>
                          <a:spcPct val="100000"/>
                        </a:lnSpc>
                      </a:pPr>
                      <a:endParaRPr lang="pl-PL" sz="1000" dirty="0"/>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51 do 100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101 do 200 osób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200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r h="1460047">
                <a:tc>
                  <a:txBody>
                    <a:bodyPr/>
                    <a:lstStyle/>
                    <a:p>
                      <a:pPr>
                        <a:lnSpc>
                          <a:spcPct val="107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2</a:t>
                      </a:r>
                    </a:p>
                    <a:p>
                      <a:pPr>
                        <a:lnSpc>
                          <a:spcPct val="107000"/>
                        </a:lnSpc>
                        <a:spcAft>
                          <a:spcPts val="0"/>
                        </a:spcAft>
                      </a:pPr>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a:t>
                      </a:r>
                      <a:r>
                        <a:rPr lang="pl-PL" sz="1000" dirty="0" smtClean="0">
                          <a:effectLst/>
                          <a:latin typeface="Calibri" panose="020F0502020204030204" pitchFamily="34" charset="0"/>
                          <a:ea typeface="Calibri" panose="020F0502020204030204" pitchFamily="34" charset="0"/>
                          <a:cs typeface="Arial" panose="020B0604020202020204" pitchFamily="34" charset="0"/>
                        </a:rPr>
                        <a:t> osób, które uzyskały kwalifikacje w ramach pozaszkolnych form kształcenia</a:t>
                      </a:r>
                      <a:endParaRPr lang="pl-PL" sz="10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do 25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0</a:t>
                      </a:r>
                      <a:r>
                        <a:rPr lang="pl-PL" sz="1000" kern="50" baseline="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p</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kt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26 do 50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51 do 100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100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4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t>Punktacja do kryterium nr 5 Komplementarny charakter projektu</a:t>
            </a:r>
            <a:r>
              <a:rPr lang="pl-PL" sz="2200" dirty="0"/>
              <a:t/>
            </a:r>
            <a:br>
              <a:rPr lang="pl-PL" sz="2200" dirty="0"/>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71048907"/>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400" kern="50" dirty="0">
                          <a:effectLst/>
                        </a:rPr>
                        <a:t>Punktacja</a:t>
                      </a:r>
                      <a:endParaRPr lang="pl-PL" sz="14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0 </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Brak komplementarności – 0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25%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1  projektem uzyska 1,25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50%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3 projektami, w tym minimum jednym </a:t>
                      </a:r>
                      <a:r>
                        <a:rPr lang="pl-PL" sz="1400" kern="50" dirty="0" smtClean="0">
                          <a:effectLst/>
                        </a:rPr>
                        <a:t/>
                      </a:r>
                      <a:br>
                        <a:rPr lang="pl-PL" sz="1400" kern="50" dirty="0" smtClean="0">
                          <a:effectLst/>
                        </a:rPr>
                      </a:br>
                      <a:r>
                        <a:rPr lang="pl-PL" sz="1400" kern="50" dirty="0" smtClean="0">
                          <a:effectLst/>
                        </a:rPr>
                        <a:t>w </a:t>
                      </a:r>
                      <a:r>
                        <a:rPr lang="pl-PL" sz="1400" kern="50" dirty="0">
                          <a:effectLst/>
                        </a:rPr>
                        <a:t>ramach naboru uzyska 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100%</a:t>
                      </a:r>
                      <a:r>
                        <a:rPr lang="pl-PL" sz="1400">
                          <a:effectLst/>
                        </a:rPr>
                        <a:t> </a:t>
                      </a:r>
                      <a:r>
                        <a:rPr lang="pl-PL" sz="1400" kern="50">
                          <a:effectLst/>
                        </a:rPr>
                        <a:t>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5 projektami, w tym minimum trzema </a:t>
                      </a:r>
                      <a:r>
                        <a:rPr lang="pl-PL" sz="1400" kern="50" dirty="0" smtClean="0">
                          <a:effectLst/>
                        </a:rPr>
                        <a:t/>
                      </a:r>
                      <a:br>
                        <a:rPr lang="pl-PL" sz="1400" kern="50" dirty="0" smtClean="0">
                          <a:effectLst/>
                        </a:rPr>
                      </a:br>
                      <a:r>
                        <a:rPr lang="pl-PL" sz="1400" kern="50" dirty="0" smtClean="0">
                          <a:effectLst/>
                        </a:rPr>
                        <a:t>w </a:t>
                      </a:r>
                      <a:r>
                        <a:rPr lang="pl-PL" sz="1400" kern="50" dirty="0">
                          <a:effectLst/>
                        </a:rPr>
                        <a:t>ramach naboru uzyska 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727164">
                <a:tc>
                  <a:txBody>
                    <a:bodyPr/>
                    <a:lstStyle/>
                    <a:p>
                      <a:pPr algn="ctr">
                        <a:spcAft>
                          <a:spcPts val="0"/>
                        </a:spcAft>
                      </a:pPr>
                      <a:r>
                        <a:rPr lang="pl-PL" sz="1400" kern="50">
                          <a:effectLst/>
                        </a:rPr>
                        <a:t>Ocena: (max 5 pkt. – 100%)</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1157770"/>
          </a:xfrm>
        </p:spPr>
        <p:txBody>
          <a:bodyPr>
            <a:noAutofit/>
          </a:bodyPr>
          <a:lstStyle/>
          <a:p>
            <a:pPr lvl="0" algn="l">
              <a:spcBef>
                <a:spcPts val="0"/>
              </a:spcBef>
            </a:pP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II </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sekcja </a:t>
            </a: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ogólna</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t/>
            </a:r>
            <a:b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b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rPr>
              <a:t>Kryterium – uzyskanie przez projekt minimum punktowego</a:t>
            </a:r>
            <a:r>
              <a:rPr lang="pl-PL" sz="2800" dirty="0">
                <a:latin typeface="Calibri" panose="020F0502020204030204" pitchFamily="34" charset="0"/>
              </a:rPr>
              <a:t/>
            </a:r>
            <a:br>
              <a:rPr lang="pl-PL" sz="2800" dirty="0">
                <a:latin typeface="Calibri" panose="020F0502020204030204" pitchFamily="34" charset="0"/>
              </a:rPr>
            </a:br>
            <a:r>
              <a:rPr lang="pl-PL" sz="2800" b="1" dirty="0">
                <a:latin typeface="Calibri" panose="020F0502020204030204" pitchFamily="34" charset="0"/>
              </a:rPr>
              <a:t> </a:t>
            </a:r>
            <a:endParaRPr lang="pl-PL" sz="2800" dirty="0">
              <a:latin typeface="Calibri" panose="020F0502020204030204" pitchFamily="34" charset="0"/>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339596437"/>
              </p:ext>
            </p:extLst>
          </p:nvPr>
        </p:nvGraphicFramePr>
        <p:xfrm>
          <a:off x="457200" y="1988838"/>
          <a:ext cx="8229600" cy="4206240"/>
        </p:xfrm>
        <a:graphic>
          <a:graphicData uri="http://schemas.openxmlformats.org/drawingml/2006/table">
            <a:tbl>
              <a:tblPr firstRow="1" firstCol="1" bandRow="1">
                <a:tableStyleId>{F5AB1C69-6EDB-4FF4-983F-18BD219EF322}</a:tableStyleId>
              </a:tblPr>
              <a:tblGrid>
                <a:gridCol w="8229600"/>
              </a:tblGrid>
              <a:tr h="3735326">
                <a:tc>
                  <a:txBody>
                    <a:bodyPr/>
                    <a:lstStyle/>
                    <a:p>
                      <a:endParaRPr lang="pl-PL" sz="1800" b="0" i="0" u="none" strike="noStrike" kern="1200" baseline="0" dirty="0" smtClean="0">
                        <a:solidFill>
                          <a:schemeClr val="lt1"/>
                        </a:solidFill>
                        <a:latin typeface="+mn-lt"/>
                        <a:ea typeface="+mn-ea"/>
                        <a:cs typeface="+mn-cs"/>
                      </a:endParaRPr>
                    </a:p>
                    <a:p>
                      <a:pPr algn="just"/>
                      <a:endParaRPr lang="pl-PL" sz="2800" b="0" i="0" u="none" strike="noStrike" baseline="0" dirty="0" smtClean="0">
                        <a:solidFill>
                          <a:srgbClr val="000000"/>
                        </a:solidFill>
                        <a:latin typeface="Calibri" panose="020F0502020204030204" pitchFamily="34" charset="0"/>
                      </a:endParaRPr>
                    </a:p>
                    <a:p>
                      <a:pPr algn="just"/>
                      <a:r>
                        <a:rPr lang="pl-PL" sz="2000" b="0" kern="1200" dirty="0" smtClean="0">
                          <a:solidFill>
                            <a:prstClr val="black"/>
                          </a:solidFill>
                          <a:latin typeface="Calibri" panose="020F0502020204030204" pitchFamily="34" charset="0"/>
                          <a:ea typeface="+mn-ea"/>
                          <a:cs typeface="+mn-cs"/>
                        </a:rPr>
                        <a:t>W ramach tego kryterium będzie sprawdzane czy projekt otrzymał co najmniej 15% możliwych do uzyskania punktów na tym etapie oceny tj. 7,5pkt</a:t>
                      </a:r>
                    </a:p>
                    <a:p>
                      <a:pPr algn="just"/>
                      <a:r>
                        <a:rPr lang="pl-PL" sz="2800" b="0" i="0" u="none" strike="noStrike" kern="1200" baseline="0" dirty="0" smtClean="0">
                          <a:solidFill>
                            <a:schemeClr val="lt1"/>
                          </a:solidFill>
                          <a:latin typeface="Calibri" panose="020F0502020204030204" pitchFamily="34" charset="0"/>
                          <a:ea typeface="+mn-ea"/>
                          <a:cs typeface="+mn-cs"/>
                        </a:rPr>
                        <a:t>Kryterium obligatoryjne (kluczowe) – niespełnienie </a:t>
                      </a:r>
                      <a:r>
                        <a:rPr lang="pl-PL" sz="2000" b="0" kern="1200" dirty="0" smtClean="0">
                          <a:solidFill>
                            <a:prstClr val="black"/>
                          </a:solidFill>
                          <a:latin typeface="Calibri" panose="020F0502020204030204" pitchFamily="34" charset="0"/>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pl-PL" sz="1800" b="0" i="0" u="none" strike="noStrike" baseline="0" dirty="0" smtClean="0">
                          <a:solidFill>
                            <a:srgbClr val="000000"/>
                          </a:solidFill>
                          <a:latin typeface="Arial" panose="020B0604020202020204" pitchFamily="34" charset="0"/>
                        </a:rPr>
                        <a:t> </a:t>
                      </a:r>
                      <a:r>
                        <a:rPr kumimoji="0" lang="pl-PL" sz="2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 zakończeniu oceny, na podstawie liczby punktów przyznanych przez KOP zostanie utworzona lista rankingowa.</a:t>
                      </a:r>
                      <a:endParaRPr kumimoji="0" lang="pl-PL" sz="3200" b="0" i="0" u="none" strike="noStrike" kern="1200" cap="none" spc="0" normalizeH="0" baseline="0" noProof="0" dirty="0" smtClean="0">
                        <a:ln>
                          <a:noFill/>
                        </a:ln>
                        <a:solidFill>
                          <a:prstClr val="black"/>
                        </a:solidFill>
                        <a:effectLst/>
                        <a:uLnTx/>
                        <a:uFillTx/>
                        <a:latin typeface="+mn-lt"/>
                        <a:ea typeface="+mn-ea"/>
                        <a:cs typeface="+mn-cs"/>
                      </a:endParaRPr>
                    </a:p>
                    <a:p>
                      <a:r>
                        <a:rPr lang="pl-PL" sz="1800" b="0" i="0" u="none" strike="noStrike" baseline="0" dirty="0" smtClean="0">
                          <a:solidFill>
                            <a:srgbClr val="000000"/>
                          </a:solidFill>
                          <a:latin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p>
                      <a:pPr algn="ctr">
                        <a:spcAft>
                          <a:spcPts val="0"/>
                        </a:spcAft>
                      </a:pPr>
                      <a:endParaRPr lang="pl-PL" sz="1400" dirty="0">
                        <a:effectLst/>
                        <a:latin typeface="Times New Roman" panose="02020603050405020304" pitchFamily="18" charset="0"/>
                        <a:ea typeface="Times New Roman" panose="02020603050405020304" pitchFamily="18" charset="0"/>
                      </a:endParaRP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72816"/>
            <a:ext cx="8229600" cy="4353348"/>
          </a:xfrm>
        </p:spPr>
        <p:txBody>
          <a:bodyPr>
            <a:normAutofit fontScale="925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ponadgimnazjalna zidentyfikowano </a:t>
            </a:r>
            <a:r>
              <a:rPr lang="pl-PL" sz="2100" dirty="0">
                <a:solidFill>
                  <a:prstClr val="black"/>
                </a:solidFill>
              </a:rPr>
              <a:t>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smtClean="0">
                <a:solidFill>
                  <a:prstClr val="black"/>
                </a:solidFill>
              </a:rPr>
              <a:t>Regres szkolnictwa zawodowego. </a:t>
            </a: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  </a:t>
            </a:r>
          </a:p>
          <a:p>
            <a:pPr marL="0" lvl="0" indent="0" algn="just">
              <a:lnSpc>
                <a:spcPct val="120000"/>
              </a:lnSpc>
              <a:spcBef>
                <a:spcPts val="0"/>
              </a:spcBef>
              <a:buNone/>
            </a:pPr>
            <a:r>
              <a:rPr lang="pl-PL" sz="2000" dirty="0">
                <a:solidFill>
                  <a:prstClr val="black"/>
                </a:solidFill>
              </a:rPr>
              <a:t>Wynikiem diagnozy jest określenie </a:t>
            </a:r>
            <a:r>
              <a:rPr lang="pl-PL" sz="2000" dirty="0" smtClean="0">
                <a:solidFill>
                  <a:prstClr val="black"/>
                </a:solidFill>
              </a:rPr>
              <a:t>strategicznej </a:t>
            </a:r>
            <a:r>
              <a:rPr lang="pl-PL" sz="2000" dirty="0">
                <a:solidFill>
                  <a:prstClr val="black"/>
                </a:solidFill>
              </a:rPr>
              <a:t>interwencji</a:t>
            </a:r>
            <a:r>
              <a:rPr lang="pl-PL" sz="2000" b="1" dirty="0">
                <a:solidFill>
                  <a:prstClr val="black"/>
                </a:solidFill>
              </a:rPr>
              <a:t>: </a:t>
            </a:r>
            <a:endParaRPr lang="pl-PL" sz="2000" b="1" dirty="0" smtClean="0">
              <a:solidFill>
                <a:prstClr val="black"/>
              </a:solidFill>
            </a:endParaRPr>
          </a:p>
          <a:p>
            <a:pPr marL="0" lvl="0" indent="0" algn="just">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2000" u="sng" dirty="0">
                <a:solidFill>
                  <a:prstClr val="black"/>
                </a:solidFill>
              </a:rPr>
              <a:t>TERYTORIALNY WYMIAR WSPARCIA </a:t>
            </a:r>
          </a:p>
          <a:p>
            <a:pPr marL="0" lvl="0" indent="0" algn="ctr">
              <a:lnSpc>
                <a:spcPct val="120000"/>
              </a:lnSpc>
              <a:spcBef>
                <a:spcPts val="0"/>
              </a:spcBef>
              <a:buNone/>
            </a:pP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Zgodnie z przeprowadzoną diagnozą projekty będą realizowane na terenie całej Aglomeracji </a:t>
            </a:r>
            <a:r>
              <a:rPr lang="pl-PL" sz="2000" dirty="0" smtClean="0">
                <a:solidFill>
                  <a:prstClr val="black"/>
                </a:solidFill>
              </a:rPr>
              <a:t>Wałbrzyskiej.</a:t>
            </a: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2756</TotalTime>
  <Words>1643</Words>
  <Application>Microsoft Office PowerPoint</Application>
  <PresentationFormat>Pokaz na ekranie (4:3)</PresentationFormat>
  <Paragraphs>365</Paragraphs>
  <Slides>23</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23</vt:i4>
      </vt:variant>
    </vt:vector>
  </HeadingPairs>
  <TitlesOfParts>
    <vt:vector size="29" baseType="lpstr">
      <vt:lpstr>Arial</vt:lpstr>
      <vt:lpstr>Calibri</vt:lpstr>
      <vt:lpstr>Tahoma</vt:lpstr>
      <vt:lpstr>Times New Roman</vt:lpstr>
      <vt:lpstr>Wingdings</vt:lpstr>
      <vt:lpstr>Motyw pakietu Office</vt:lpstr>
      <vt:lpstr>ZINTEGROWANE INWESTYCJE TERYTORIALNE AGLOMERACJI WAŁBRZYSKIEJ  10.4.4  Dostosowanie systemów kształcenia i szkolenia zawodowego do potrzeb rynku pracy-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NABÓR WNIOSKÓW W RAMACH PODDZIAŁANIA 10.4.4 – DOSTOSOWANIE SYSTEMÓW KSZTAŁCENIA I SZKOLENIA ZAWODOWEGO  DO POTRZEB RYNKU PRACY– ZIT AW</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Prezentacja programu PowerPoint</vt:lpstr>
      <vt:lpstr>      Punktacja do kryterium nr 3  Wpływ projektu na realizację Strategii ZIT   </vt:lpstr>
      <vt:lpstr>      Punktacja do kryterium nr 3  Wpływ projektu na realizację Strategii ZIT   </vt:lpstr>
      <vt:lpstr>       Punktacja do kryterium nr 4 Wpływ realizacji projektu na realizację wartości docelowej wskaźników monitoringu realizacji celów Strategii ZIT wynikających z Porozumienia  </vt:lpstr>
      <vt:lpstr>Punktacja do kryterium nr 5 Komplementarny charakter projektu  </vt:lpstr>
      <vt:lpstr>II sekcja ogólna Kryterium – uzyskanie przez projekt minimum punktowego  </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Joanna Szczepańska</cp:lastModifiedBy>
  <cp:revision>279</cp:revision>
  <dcterms:created xsi:type="dcterms:W3CDTF">2015-04-22T07:48:15Z</dcterms:created>
  <dcterms:modified xsi:type="dcterms:W3CDTF">2016-07-15T05:38:30Z</dcterms:modified>
</cp:coreProperties>
</file>