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72" r:id="rId1"/>
    <p:sldMasterId id="2147483684" r:id="rId2"/>
  </p:sldMasterIdLst>
  <p:notesMasterIdLst>
    <p:notesMasterId r:id="rId28"/>
  </p:notesMasterIdLst>
  <p:handoutMasterIdLst>
    <p:handoutMasterId r:id="rId29"/>
  </p:handoutMasterIdLst>
  <p:sldIdLst>
    <p:sldId id="547" r:id="rId3"/>
    <p:sldId id="373" r:id="rId4"/>
    <p:sldId id="541" r:id="rId5"/>
    <p:sldId id="504" r:id="rId6"/>
    <p:sldId id="538" r:id="rId7"/>
    <p:sldId id="543" r:id="rId8"/>
    <p:sldId id="544" r:id="rId9"/>
    <p:sldId id="519" r:id="rId10"/>
    <p:sldId id="535" r:id="rId11"/>
    <p:sldId id="548" r:id="rId12"/>
    <p:sldId id="522" r:id="rId13"/>
    <p:sldId id="523" r:id="rId14"/>
    <p:sldId id="508" r:id="rId15"/>
    <p:sldId id="549" r:id="rId16"/>
    <p:sldId id="536" r:id="rId17"/>
    <p:sldId id="550" r:id="rId18"/>
    <p:sldId id="551" r:id="rId19"/>
    <p:sldId id="552" r:id="rId20"/>
    <p:sldId id="512" r:id="rId21"/>
    <p:sldId id="513" r:id="rId22"/>
    <p:sldId id="515" r:id="rId23"/>
    <p:sldId id="516" r:id="rId24"/>
    <p:sldId id="553" r:id="rId25"/>
    <p:sldId id="540" r:id="rId26"/>
    <p:sldId id="518" r:id="rId27"/>
  </p:sldIdLst>
  <p:sldSz cx="9144000" cy="6858000" type="screen4x3"/>
  <p:notesSz cx="6788150" cy="992346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0295" autoAdjust="0"/>
  </p:normalViewPr>
  <p:slideViewPr>
    <p:cSldViewPr>
      <p:cViewPr varScale="1">
        <p:scale>
          <a:sx n="117" d="100"/>
          <a:sy n="117" d="100"/>
        </p:scale>
        <p:origin x="-1470" y="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81" d="100"/>
          <a:sy n="81" d="100"/>
        </p:scale>
        <p:origin x="-3978" y="-102"/>
      </p:cViewPr>
      <p:guideLst>
        <p:guide orient="horz" pos="3125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2016-07-07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2016-07-07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2" tIns="45971" rIns="91942" bIns="45971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132" y="4713645"/>
            <a:ext cx="5429887" cy="4465558"/>
          </a:xfrm>
          <a:prstGeom prst="rect">
            <a:avLst/>
          </a:prstGeom>
        </p:spPr>
        <p:txBody>
          <a:bodyPr vert="horz" lIns="91942" tIns="45971" rIns="91942" bIns="45971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2</a:t>
            </a:fld>
            <a:endParaRPr lang="pl-PL" alt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1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1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16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>
                <a:solidFill>
                  <a:prstClr val="black"/>
                </a:solidFill>
              </a:rPr>
              <a:t>Ś</a:t>
            </a:r>
            <a:endParaRPr lang="pl-PL" alt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19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xfrm>
            <a:off x="158256" y="4673792"/>
            <a:ext cx="6471639" cy="446555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pl-PL" sz="1100" dirty="0"/>
              <a:t>Załączniki do umowy – WAŻNE!</a:t>
            </a:r>
          </a:p>
          <a:p>
            <a:pPr lvl="0"/>
            <a:r>
              <a:rPr lang="pl-PL" altLang="pl-PL" sz="1100" b="1" u="sng" dirty="0"/>
              <a:t>Będą podpisywane i skanowane dołączane do wniosku.</a:t>
            </a:r>
          </a:p>
          <a:p>
            <a:r>
              <a:rPr lang="pl-PL" sz="1100" dirty="0"/>
              <a:t>Wyciąg z Kryteriów wyboru projektów zatwierdzonych przez KM RPO WD 2014-2020 obowiązujących w niniejszym naborze stanowi załącznik nr 3 do niniejszego Regulaminu.</a:t>
            </a:r>
          </a:p>
          <a:p>
            <a:r>
              <a:rPr lang="pl-PL" sz="1100" i="1" dirty="0"/>
              <a:t>„Kryteria wyboru projektów w ramach RPO WD 2014-2020”</a:t>
            </a:r>
            <a:r>
              <a:rPr lang="pl-PL" sz="1100" dirty="0"/>
              <a:t>, zatwierdzone uchwałą nr 17/15 z dnia 6 listopada przez Komitet Monitorujący Regionalnego Programu Operacyjnego Województwa Dolnośląskiego  są zamieszczone na stronie </a:t>
            </a:r>
            <a:r>
              <a:rPr lang="pl-PL" sz="1100" u="sng" dirty="0">
                <a:hlinkClick r:id="rId3"/>
              </a:rPr>
              <a:t>www.rpo.dolnyslask.pl</a:t>
            </a:r>
            <a:r>
              <a:rPr lang="pl-PL" sz="1100" dirty="0"/>
              <a:t>. </a:t>
            </a:r>
          </a:p>
          <a:p>
            <a:r>
              <a:rPr lang="pl-PL" sz="1100" dirty="0"/>
              <a:t>Początkiem okresu kwalifikowalności wydatków jest 1 stycznia 2014 r. </a:t>
            </a:r>
            <a:br>
              <a:rPr lang="pl-PL" sz="1100" dirty="0"/>
            </a:br>
            <a:endParaRPr lang="pl-PL" sz="1100" dirty="0" smtClean="0"/>
          </a:p>
          <a:p>
            <a:r>
              <a:rPr lang="pl-PL" sz="1100" dirty="0" smtClean="0"/>
              <a:t>Kwalifikowalność </a:t>
            </a:r>
            <a:r>
              <a:rPr lang="pl-PL" sz="1100" dirty="0"/>
              <a:t>wydatków dla projektów współfinansowanych ze środków krajowych i unijnych w ramach RPO WO 2014-2020 musi być zgodna z przepisami unijnymi i krajowymi, w tym w szczególności z: </a:t>
            </a:r>
          </a:p>
          <a:p>
            <a:pPr marL="171296" indent="-171296">
              <a:buFont typeface="Arial" panose="020B0604020202020204" pitchFamily="34" charset="0"/>
              <a:buChar char="•"/>
            </a:pPr>
            <a:r>
              <a:rPr lang="pl-PL" sz="1100" dirty="0"/>
              <a:t>Rozporządzeniem ogólnym. </a:t>
            </a:r>
          </a:p>
          <a:p>
            <a:pPr marL="171296" indent="-171296">
              <a:buFont typeface="Arial" panose="020B0604020202020204" pitchFamily="34" charset="0"/>
              <a:buChar char="•"/>
            </a:pPr>
            <a:r>
              <a:rPr lang="pl-PL" sz="1100" dirty="0"/>
              <a:t>Ustawą wdrożeniową. </a:t>
            </a:r>
          </a:p>
          <a:p>
            <a:pPr marL="171296" indent="-171296">
              <a:buFont typeface="Arial" panose="020B0604020202020204" pitchFamily="34" charset="0"/>
              <a:buChar char="•"/>
            </a:pPr>
            <a:r>
              <a:rPr lang="pl-PL" sz="1100" dirty="0"/>
              <a:t>Rozporządzeniem Komisji (UE) nr 1407/2013 z dnia 18 grudnia 2013 r. </a:t>
            </a:r>
            <a:br>
              <a:rPr lang="pl-PL" sz="1100" dirty="0"/>
            </a:br>
            <a:r>
              <a:rPr lang="pl-PL" sz="1100" dirty="0"/>
              <a:t>w sprawie stosowania artykułu 107 i 108 Traktatu o funkcjonowaniu Unii Europejskiej do pomocy de </a:t>
            </a:r>
            <a:r>
              <a:rPr lang="pl-PL" sz="1100" dirty="0" err="1"/>
              <a:t>minimis</a:t>
            </a:r>
            <a:r>
              <a:rPr lang="pl-PL" sz="1100" dirty="0"/>
              <a:t>. </a:t>
            </a:r>
          </a:p>
          <a:p>
            <a:pPr marL="171296" indent="-171296">
              <a:buFont typeface="Arial" panose="020B0604020202020204" pitchFamily="34" charset="0"/>
              <a:buChar char="•"/>
            </a:pPr>
            <a:r>
              <a:rPr lang="pl-PL" sz="1100" dirty="0"/>
              <a:t>Rozporządzeniem Ministra Infrastruktury i Rozwoju z dnia 19 marca 2015 r. w sprawie udzielania pomocy de </a:t>
            </a:r>
            <a:r>
              <a:rPr lang="pl-PL" sz="1100" dirty="0" err="1"/>
              <a:t>minimis</a:t>
            </a:r>
            <a:r>
              <a:rPr lang="pl-PL" sz="1100" dirty="0"/>
              <a:t> w ramach regionalnych programów operacyjnych na lata 2014-2020. (Dz. U. z 2015 r. poz. 488 </a:t>
            </a:r>
            <a:br>
              <a:rPr lang="pl-PL" sz="1100" dirty="0"/>
            </a:br>
            <a:r>
              <a:rPr lang="pl-PL" sz="1100" dirty="0"/>
              <a:t>z </a:t>
            </a:r>
            <a:r>
              <a:rPr lang="pl-PL" sz="1100" dirty="0" err="1"/>
              <a:t>późn</a:t>
            </a:r>
            <a:r>
              <a:rPr lang="pl-PL" sz="1100" dirty="0"/>
              <a:t>. zm.), </a:t>
            </a:r>
          </a:p>
          <a:p>
            <a:pPr marL="171296" indent="-171296">
              <a:buFont typeface="Arial" panose="020B0604020202020204" pitchFamily="34" charset="0"/>
              <a:buChar char="•"/>
            </a:pPr>
            <a:r>
              <a:rPr lang="pl-PL" sz="1100" dirty="0"/>
              <a:t>Rozporządzenie Ministra Infrastruktury i Rozwoju z dnia 28 sierpnia 2015 r. w sprawie udzielania pomocy inwestycyjnej na kulturę i zachowanie dziedzictwa kulturowego w ramach regionalnych programów operacyjnych na lata 2014-2020;</a:t>
            </a:r>
          </a:p>
          <a:p>
            <a:pPr marL="171296" indent="-171296">
              <a:buFont typeface="Arial" panose="020B0604020202020204" pitchFamily="34" charset="0"/>
              <a:buChar char="•"/>
            </a:pPr>
            <a:r>
              <a:rPr lang="pl-PL" sz="1100" dirty="0"/>
              <a:t>Wytycznymi Ministra Infrastruktury i Rozwoju w zakresie kwalifikowalności wydatków w ramach Europejskiego Funduszu Rozwoju Regionalnego, Europejskiego Funduszu Społecznego oraz Funduszu Spójności na lata 2014-2020, </a:t>
            </a:r>
          </a:p>
          <a:p>
            <a:pPr marL="171296" indent="-171296">
              <a:buFont typeface="Arial" panose="020B0604020202020204" pitchFamily="34" charset="0"/>
              <a:buChar char="•"/>
            </a:pPr>
            <a:r>
              <a:rPr lang="pl-PL" sz="1100" dirty="0"/>
              <a:t>a także z: załącznikiem nr 6 do SZOOP. </a:t>
            </a:r>
          </a:p>
          <a:p>
            <a:endParaRPr lang="pl-PL" altLang="pl-PL" sz="11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20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3</a:t>
            </a:fld>
            <a:endParaRPr lang="pl-PL" alt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Więcej na temat wskaźników – definicje, określania wartości bazowej itp. – w zał. wskaźnikowym do naboru.</a:t>
            </a:r>
          </a:p>
          <a:p>
            <a:endParaRPr lang="pl-PL" altLang="pl-PL" b="1" u="sng" dirty="0" smtClean="0"/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Realizacja projektów wiąże się z obowiązkiem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monitorowania wszystkich wspólnych wskaźników produktu i rezultatu bezpośredniego</a:t>
            </a:r>
            <a:r>
              <a:rPr lang="pl-PL" dirty="0">
                <a:latin typeface="Arial" pitchFamily="34" charset="0"/>
                <a:cs typeface="Arial" pitchFamily="34" charset="0"/>
              </a:rPr>
              <a:t> wskazanych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w </a:t>
            </a:r>
            <a:r>
              <a:rPr lang="pl-PL" dirty="0">
                <a:latin typeface="Arial" pitchFamily="34" charset="0"/>
                <a:cs typeface="Arial" pitchFamily="34" charset="0"/>
              </a:rPr>
              <a:t>Wytycznych w zakresie monitorowania postępu rzeczowego realizacji programów operacyjnych na lata 2014-2020 – wskaźniki horyzontalne.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Dodatkowo w ramach wniosku o dofinansowanie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Wnioskodawca może określić inne, dodatkowe wskaźniki specyficzne dla danego projektu,</a:t>
            </a:r>
            <a:r>
              <a:rPr lang="pl-PL" dirty="0">
                <a:latin typeface="Arial" pitchFamily="34" charset="0"/>
                <a:cs typeface="Arial" pitchFamily="34" charset="0"/>
              </a:rPr>
              <a:t> o ile będzie to niezbędne dla prawidłowej realizacji projektu (tzw. wskaźniki projektowe).</a:t>
            </a:r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21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ZIT-y określone mają wartości w porozumieniu – te ich obowiązują.</a:t>
            </a:r>
          </a:p>
          <a:p>
            <a:endParaRPr lang="pl-PL" altLang="pl-PL" b="1" u="sng" dirty="0" smtClean="0"/>
          </a:p>
          <a:p>
            <a:r>
              <a:rPr lang="pl-PL" altLang="pl-PL" b="1" u="sng" dirty="0" smtClean="0"/>
              <a:t>Więcej </a:t>
            </a:r>
            <a:r>
              <a:rPr lang="pl-PL" altLang="pl-PL" b="1" u="sng" dirty="0"/>
              <a:t>na temat wskaźników – definicje, określania wartości bazowej itp. – w zał. wskaźnikowym do naboru.</a:t>
            </a:r>
          </a:p>
          <a:p>
            <a:endParaRPr lang="pl-PL" altLang="pl-PL" b="1" u="sng" dirty="0"/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Realizacja projektów wiąże się z obowiązkiem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monitorowania wszystkich wspólnych wskaźników produktu i rezultatu bezpośredniego</a:t>
            </a:r>
            <a:r>
              <a:rPr lang="pl-PL" dirty="0">
                <a:latin typeface="Arial" pitchFamily="34" charset="0"/>
                <a:cs typeface="Arial" pitchFamily="34" charset="0"/>
              </a:rPr>
              <a:t> wskazanych w Wytycznych w zakresie monitorowania postępu rzeczowego realizacji programów operacyjnych na lata 2014-2020 – wskaźniki horyzontalne.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Dodatkowo w ramach wniosku o dofinansowanie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Wnioskodawca może określić inne, dodatkowe wskaźniki specyficzne dla danego projektu,</a:t>
            </a:r>
            <a:r>
              <a:rPr lang="pl-PL" dirty="0">
                <a:latin typeface="Arial" pitchFamily="34" charset="0"/>
                <a:cs typeface="Arial" pitchFamily="34" charset="0"/>
              </a:rPr>
              <a:t> o ile będzie to niezbędne dla prawidłowej realizacji projektu (tzw. wskaźniki projektowe).</a:t>
            </a:r>
          </a:p>
          <a:p>
            <a:endParaRPr lang="pl-PL" altLang="pl-PL" b="1" u="sng" dirty="0" smtClean="0"/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22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ZIT-y określone mają wartości w porozumieniu – te ich obowiązują.</a:t>
            </a:r>
          </a:p>
          <a:p>
            <a:endParaRPr lang="pl-PL" altLang="pl-PL" b="1" u="sng" dirty="0" smtClean="0"/>
          </a:p>
          <a:p>
            <a:r>
              <a:rPr lang="pl-PL" altLang="pl-PL" b="1" u="sng" dirty="0" smtClean="0"/>
              <a:t>Więcej </a:t>
            </a:r>
            <a:r>
              <a:rPr lang="pl-PL" altLang="pl-PL" b="1" u="sng" dirty="0"/>
              <a:t>na temat wskaźników – definicje, określania wartości bazowej itp. – w zał. wskaźnikowym do naboru.</a:t>
            </a:r>
          </a:p>
          <a:p>
            <a:endParaRPr lang="pl-PL" altLang="pl-PL" b="1" u="sng" dirty="0"/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Realizacja projektów wiąże się z obowiązkiem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monitorowania wszystkich wspólnych wskaźników produktu i rezultatu bezpośredniego</a:t>
            </a:r>
            <a:r>
              <a:rPr lang="pl-PL" dirty="0">
                <a:latin typeface="Arial" pitchFamily="34" charset="0"/>
                <a:cs typeface="Arial" pitchFamily="34" charset="0"/>
              </a:rPr>
              <a:t> wskazanych w Wytycznych w zakresie monitorowania postępu rzeczowego realizacji programów operacyjnych na lata 2014-2020 – wskaźniki horyzontalne.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Dodatkowo w ramach wniosku o dofinansowanie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Wnioskodawca może określić inne, dodatkowe wskaźniki specyficzne dla danego projektu,</a:t>
            </a:r>
            <a:r>
              <a:rPr lang="pl-PL" dirty="0">
                <a:latin typeface="Arial" pitchFamily="34" charset="0"/>
                <a:cs typeface="Arial" pitchFamily="34" charset="0"/>
              </a:rPr>
              <a:t> o ile będzie to niezbędne dla prawidłowej realizacji projektu (tzw. wskaźniki projektowe).</a:t>
            </a:r>
          </a:p>
          <a:p>
            <a:endParaRPr lang="pl-PL" altLang="pl-PL" b="1" u="sng" dirty="0" smtClean="0"/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23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b="1" u="sng" dirty="0" smtClean="0"/>
              <a:t>ZIT-y określone mają wartości w porozumieniu – te ich obowiązują.</a:t>
            </a:r>
          </a:p>
          <a:p>
            <a:endParaRPr lang="pl-PL" altLang="pl-PL" b="1" u="sng" dirty="0" smtClean="0"/>
          </a:p>
          <a:p>
            <a:r>
              <a:rPr lang="pl-PL" altLang="pl-PL" b="1" u="sng" dirty="0" smtClean="0"/>
              <a:t>Więcej </a:t>
            </a:r>
            <a:r>
              <a:rPr lang="pl-PL" altLang="pl-PL" b="1" u="sng" dirty="0"/>
              <a:t>na temat wskaźników – definicje, określania wartości bazowej itp. – w zał. wskaźnikowym do naboru.</a:t>
            </a:r>
          </a:p>
          <a:p>
            <a:endParaRPr lang="pl-PL" altLang="pl-PL" b="1" u="sng" dirty="0"/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Realizacja projektów wiąże się z obowiązkiem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monitorowania wszystkich wspólnych wskaźników produktu i rezultatu bezpośredniego</a:t>
            </a:r>
            <a:r>
              <a:rPr lang="pl-PL" dirty="0">
                <a:latin typeface="Arial" pitchFamily="34" charset="0"/>
                <a:cs typeface="Arial" pitchFamily="34" charset="0"/>
              </a:rPr>
              <a:t> wskazanych w Wytycznych w zakresie monitorowania postępu rzeczowego realizacji programów operacyjnych na lata 2014-2020 – wskaźniki horyzontalne.</a:t>
            </a:r>
          </a:p>
          <a:p>
            <a:pPr eaLnBrk="1" hangingPunct="1">
              <a:spcAft>
                <a:spcPts val="600"/>
              </a:spcAft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pl-PL" dirty="0">
                <a:latin typeface="Arial" pitchFamily="34" charset="0"/>
                <a:cs typeface="Arial" pitchFamily="34" charset="0"/>
              </a:rPr>
              <a:t>Dodatkowo w ramach wniosku o dofinansowanie </a:t>
            </a:r>
            <a:r>
              <a:rPr lang="pl-PL" b="1" dirty="0">
                <a:latin typeface="Arial" pitchFamily="34" charset="0"/>
                <a:cs typeface="Arial" pitchFamily="34" charset="0"/>
              </a:rPr>
              <a:t>Wnioskodawca może określić inne, dodatkowe wskaźniki specyficzne dla danego projektu,</a:t>
            </a:r>
            <a:r>
              <a:rPr lang="pl-PL" dirty="0">
                <a:latin typeface="Arial" pitchFamily="34" charset="0"/>
                <a:cs typeface="Arial" pitchFamily="34" charset="0"/>
              </a:rPr>
              <a:t> o ile będzie to niezbędne dla prawidłowej realizacji projektu (tzw. wskaźniki projektowe).</a:t>
            </a:r>
          </a:p>
          <a:p>
            <a:endParaRPr lang="pl-PL" altLang="pl-PL" b="1" u="sng" dirty="0" smtClean="0"/>
          </a:p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24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xfrm>
            <a:off x="158255" y="4713645"/>
            <a:ext cx="6399732" cy="478314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pl-PL" sz="1100" dirty="0"/>
              <a:t> </a:t>
            </a:r>
          </a:p>
          <a:p>
            <a:endParaRPr lang="pl-PL" sz="1100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25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 dirty="0"/>
          </a:p>
        </p:txBody>
      </p:sp>
      <p:sp>
        <p:nvSpPr>
          <p:cNvPr id="2" name="Symbol zastępczy notatek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50643-7475-4B55-826D-1E2AB409921C}" type="datetime1">
              <a:rPr lang="pl-PL" smtClean="0"/>
              <a:t>2016-07-07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8637E-C6A3-47DF-958A-18FFEB22B66A}" type="datetime1">
              <a:rPr lang="pl-PL" smtClean="0"/>
              <a:t>2016-07-07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D6E15-E9DA-49DB-ABF6-2B068095682F}" type="datetime1">
              <a:rPr lang="pl-PL" smtClean="0"/>
              <a:t>2016-07-07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834-6498-4568-A4EC-40F29D044F9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2016-07-07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62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13AE-8991-4592-9943-189F2D20B0FB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2016-07-07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579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33E4-5909-4325-912A-01D1C537EFE3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2016-07-07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396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50846-14A4-45F7-80FC-04D480EA49BA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2016-07-07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213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E7B46-592F-44DF-98E0-E02AB052BD2C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2016-07-07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739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790DC-A97B-4ABB-A828-6ED0D8745DA1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2016-07-07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9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4AC9F-ADFF-4FB7-BA32-8163F73E2FCE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2016-07-07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9904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5429C-FB12-48B6-A160-42C09A442A00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2016-07-07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0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9108E-A5CD-4578-BA7F-A8CED746ACA1}" type="datetime1">
              <a:rPr lang="pl-PL" smtClean="0"/>
              <a:t>2016-07-07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7467-88B8-48FC-9AE7-96629FF9E7E8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2016-07-07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84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3172-1C37-461D-A1FB-AB9F31B71C83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2016-07-07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7017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FEC2-0857-47E8-889F-C10827D30E98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t>2016-07-07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14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9ABBF-6AFE-4A0A-BEF6-8566EF86962E}" type="datetime1">
              <a:rPr lang="pl-PL" smtClean="0"/>
              <a:t>2016-07-07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B3FC8-FBCD-4569-85D3-5934419A21C9}" type="datetime1">
              <a:rPr lang="pl-PL" smtClean="0"/>
              <a:t>2016-07-07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C39F7-1E63-4249-96DA-D3A48D48FF56}" type="datetime1">
              <a:rPr lang="pl-PL" smtClean="0"/>
              <a:t>2016-07-07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9BDFD-4CE9-4F63-A807-42C11CD4475F}" type="datetime1">
              <a:rPr lang="pl-PL" smtClean="0"/>
              <a:t>2016-07-07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438F8-A958-4CD6-B5BC-1313B2708D39}" type="datetime1">
              <a:rPr lang="pl-PL" smtClean="0"/>
              <a:t>2016-07-07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1B86C-688B-4510-9B3F-3A06FC12C35F}" type="datetime1">
              <a:rPr lang="pl-PL" smtClean="0"/>
              <a:t>2016-07-07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EA991-E05A-4ECA-AD11-89C400145DC6}" type="datetime1">
              <a:rPr lang="pl-PL" smtClean="0"/>
              <a:t>2016-07-07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1FF460-9FBD-46E1-A981-8FB51F5D6AB3}" type="datetime1">
              <a:rPr lang="pl-PL" smtClean="0"/>
              <a:t>2016-07-07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CBD267F-5729-4855-9E44-BD2427A83BD7}" type="datetime1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2016-07-07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259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now-umwd.dolnyslask.pl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dolnyslask.pl/" TargetMode="External"/><Relationship Id="rId7" Type="http://schemas.openxmlformats.org/officeDocument/2006/relationships/hyperlink" Target="mailto:pife.walbrzych@dolnyslask.p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pife.legnica@dolnyslask.pl" TargetMode="External"/><Relationship Id="rId5" Type="http://schemas.openxmlformats.org/officeDocument/2006/relationships/hyperlink" Target="mailto:pife.jeleniagora@dolnyslask.pl" TargetMode="External"/><Relationship Id="rId4" Type="http://schemas.openxmlformats.org/officeDocument/2006/relationships/hyperlink" Target="mailto:pife@dolnyslask.p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448272"/>
          </a:xfrm>
        </p:spPr>
        <p:txBody>
          <a:bodyPr>
            <a:normAutofit/>
          </a:bodyPr>
          <a:lstStyle/>
          <a:p>
            <a:r>
              <a:rPr lang="pl-PL" sz="3700" b="1" dirty="0"/>
              <a:t>SPOTKANIE INFORMACYJNE </a:t>
            </a:r>
            <a:r>
              <a:rPr lang="pl-PL" sz="3700" dirty="0"/>
              <a:t/>
            </a:r>
            <a:br>
              <a:rPr lang="pl-PL" sz="3700" dirty="0"/>
            </a:br>
            <a:r>
              <a:rPr lang="pl-PL" sz="3700" b="1" dirty="0"/>
              <a:t>DLA POTENCJALNYCH BENEFICJENTÓW</a:t>
            </a:r>
            <a:r>
              <a:rPr lang="pl-PL" sz="3700" dirty="0"/>
              <a:t/>
            </a:r>
            <a:br>
              <a:rPr lang="pl-PL" sz="3700" dirty="0"/>
            </a:br>
            <a:r>
              <a:rPr lang="pl-PL" sz="3700" b="1" dirty="0"/>
              <a:t>W RAMACH RPO WD 2014-2020</a:t>
            </a:r>
            <a:endParaRPr lang="pl-PL" sz="3700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266429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l-PL" sz="2800" b="1" dirty="0">
                <a:solidFill>
                  <a:schemeClr val="tx1"/>
                </a:solidFill>
              </a:rPr>
              <a:t>Działanie </a:t>
            </a:r>
            <a:r>
              <a:rPr lang="pl-PL" sz="2800" b="1" dirty="0" smtClean="0">
                <a:solidFill>
                  <a:schemeClr val="tx1"/>
                </a:solidFill>
              </a:rPr>
              <a:t>6.3.B </a:t>
            </a:r>
          </a:p>
          <a:p>
            <a:pPr>
              <a:spcBef>
                <a:spcPts val="0"/>
              </a:spcBef>
            </a:pPr>
            <a:r>
              <a:rPr lang="pl-PL" sz="2800" b="1" dirty="0" smtClean="0">
                <a:solidFill>
                  <a:schemeClr val="tx1"/>
                </a:solidFill>
              </a:rPr>
              <a:t>Rewitalizacja </a:t>
            </a:r>
            <a:r>
              <a:rPr lang="pl-PL" sz="2800" b="1" dirty="0">
                <a:solidFill>
                  <a:schemeClr val="tx1"/>
                </a:solidFill>
              </a:rPr>
              <a:t>zdegradowanych obszarów</a:t>
            </a:r>
          </a:p>
          <a:p>
            <a:pPr>
              <a:spcBef>
                <a:spcPts val="0"/>
              </a:spcBef>
            </a:pPr>
            <a:r>
              <a:rPr lang="pl-PL" sz="2800" b="1" dirty="0" smtClean="0">
                <a:solidFill>
                  <a:schemeClr val="tx1"/>
                </a:solidFill>
              </a:rPr>
              <a:t>poddziałanie </a:t>
            </a:r>
            <a:r>
              <a:rPr lang="pl-PL" sz="2800" b="1" dirty="0">
                <a:solidFill>
                  <a:schemeClr val="tx1"/>
                </a:solidFill>
              </a:rPr>
              <a:t>6.3.1 </a:t>
            </a:r>
            <a:r>
              <a:rPr lang="pl-PL" sz="2800" b="1" dirty="0" smtClean="0">
                <a:solidFill>
                  <a:schemeClr val="tx1"/>
                </a:solidFill>
              </a:rPr>
              <a:t>– </a:t>
            </a:r>
            <a:r>
              <a:rPr lang="pl-PL" sz="2800" b="1" dirty="0">
                <a:solidFill>
                  <a:schemeClr val="tx1"/>
                </a:solidFill>
              </a:rPr>
              <a:t>konkursy horyzontalne - nabór na OSI </a:t>
            </a:r>
            <a:endParaRPr lang="pl-PL" sz="2800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pl-PL" sz="2800" b="1" dirty="0" smtClean="0">
                <a:solidFill>
                  <a:schemeClr val="tx1"/>
                </a:solidFill>
              </a:rPr>
              <a:t>oraz </a:t>
            </a:r>
          </a:p>
          <a:p>
            <a:pPr>
              <a:spcBef>
                <a:spcPts val="0"/>
              </a:spcBef>
            </a:pPr>
            <a:r>
              <a:rPr lang="pl-PL" sz="2800" b="1" dirty="0" smtClean="0">
                <a:solidFill>
                  <a:schemeClr val="tx1"/>
                </a:solidFill>
              </a:rPr>
              <a:t>6.3.2 – ZIT WrOF i 6.3.3 – ZIT AJ</a:t>
            </a:r>
            <a:endParaRPr lang="pl-PL" sz="2800" b="1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mkula\Desktop\zestawienia logo RPO\EFRR\FEPR-DS-UE-EFRR-k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" y="10880"/>
            <a:ext cx="5075982" cy="84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83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1052736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pl-PL" sz="1600" b="1" dirty="0"/>
              <a:t>Wszystkie projekty planowane do realizacji muszą być ujęte w lokalnym programie rewitalizacji lub w dokumencie równorzędnym </a:t>
            </a:r>
            <a:r>
              <a:rPr lang="pl-PL" sz="1600" dirty="0"/>
              <a:t>(dokument równorzędny to taki, który zawiera wszystkie niezbędne elementy programu rewitalizacji, zgodnie z Wytycznymi opracowanymi przez Ministerstwo Rozwoju w zakresie rewitalizacji w programach operacyjnych na lata 2014-2020 oraz wytycznymi programowymi IZ RPO WD dotyczącymi zasad przygotowania lokalnych programów rewitalizacji (lub dokumentów równorzędnych) w perspektywie finansowej 2014-2020</a:t>
            </a:r>
            <a:r>
              <a:rPr lang="pl-PL" sz="1600" dirty="0" smtClean="0"/>
              <a:t>.</a:t>
            </a:r>
          </a:p>
          <a:p>
            <a:r>
              <a:rPr lang="pl-PL" sz="1600" b="1" dirty="0" smtClean="0"/>
              <a:t> </a:t>
            </a:r>
          </a:p>
          <a:p>
            <a:pPr algn="just"/>
            <a:r>
              <a:rPr lang="pl-PL" sz="1600" dirty="0" smtClean="0"/>
              <a:t>Obszary </a:t>
            </a:r>
            <a:r>
              <a:rPr lang="pl-PL" sz="1600" dirty="0"/>
              <a:t>rewitalizowane powinny być wyznaczane z uwzględnieniem kryteriów przestrzennych, ekonomicznych oraz społecznych odnoszących się do danej jednostki terytorialnej – gminy.</a:t>
            </a:r>
          </a:p>
          <a:p>
            <a:r>
              <a:rPr lang="pl-PL" sz="1600" dirty="0"/>
              <a:t> </a:t>
            </a:r>
          </a:p>
          <a:p>
            <a:pPr algn="just"/>
            <a:r>
              <a:rPr lang="pl-PL" sz="1600" dirty="0"/>
              <a:t>Umieszczenie projektu w programie rewitalizacji jest warunkiem koniecznym, aby mógł on otrzymać wsparcie w ramach RPO WD 2014-2020. Warunek ten będzie uznany za spełniony, jeśli projekt wraz z elementami go charakteryzującymi zostanie wpisany do programu rewitalizacji na  listę: „A”. Na liście A zostaną umieszczone projekty z działania 6.3 „</a:t>
            </a:r>
            <a:r>
              <a:rPr lang="pl-PL" sz="1600" i="1" dirty="0"/>
              <a:t>Rewitalizacja zdegradowanych obszarów</a:t>
            </a:r>
            <a:r>
              <a:rPr lang="pl-PL" sz="1600" dirty="0" smtClean="0"/>
              <a:t>”.</a:t>
            </a:r>
            <a:endParaRPr lang="pl-PL" sz="1600" dirty="0"/>
          </a:p>
          <a:p>
            <a:endParaRPr lang="pl-PL" sz="1600" dirty="0"/>
          </a:p>
          <a:p>
            <a:pPr algn="just"/>
            <a:r>
              <a:rPr lang="pl-PL" sz="1600" dirty="0" smtClean="0"/>
              <a:t>Przez </a:t>
            </a:r>
            <a:r>
              <a:rPr lang="pl-PL" sz="1600" dirty="0"/>
              <a:t>dokument równorzędny należy rozumieć lokalny, miejski lub gminny programy rewitalizacji. 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xfrm>
            <a:off x="6876256" y="6165304"/>
            <a:ext cx="1728192" cy="432048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dirty="0" smtClean="0"/>
              <a:t>			 </a:t>
            </a:r>
            <a:fld id="{1B9D93B2-4911-4718-BF4D-ED3DDB03EE70}" type="slidenum">
              <a:rPr lang="pl-PL" altLang="pl-PL" smtClean="0"/>
              <a:pPr/>
              <a:t>10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8650567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11</a:t>
            </a:fld>
            <a:endParaRPr lang="pl-PL" altLang="pl-PL" dirty="0"/>
          </a:p>
        </p:txBody>
      </p:sp>
      <p:sp>
        <p:nvSpPr>
          <p:cNvPr id="6" name="Prostokąt 5"/>
          <p:cNvSpPr/>
          <p:nvPr/>
        </p:nvSpPr>
        <p:spPr>
          <a:xfrm>
            <a:off x="395536" y="1124744"/>
            <a:ext cx="835292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sz="1600" dirty="0"/>
          </a:p>
        </p:txBody>
      </p:sp>
      <p:sp>
        <p:nvSpPr>
          <p:cNvPr id="2" name="Prostokąt 1"/>
          <p:cNvSpPr/>
          <p:nvPr/>
        </p:nvSpPr>
        <p:spPr>
          <a:xfrm>
            <a:off x="395536" y="834444"/>
            <a:ext cx="8208912" cy="618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200" b="1" dirty="0" smtClean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400" b="1" u="sng" dirty="0" smtClean="0"/>
              <a:t>Nie będą finansowane:</a:t>
            </a:r>
            <a:endParaRPr lang="pl-PL" sz="1400" u="sng" dirty="0" smtClean="0"/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200" b="1" dirty="0" smtClean="0">
              <a:solidFill>
                <a:prstClr val="black"/>
              </a:solidFill>
              <a:latin typeface="Calibri"/>
              <a:ea typeface="Calibri"/>
              <a:cs typeface="Arial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400" dirty="0"/>
              <a:t>Wydatki na remont, odnowę części usługowej, produkcyjnej itp</a:t>
            </a:r>
            <a:r>
              <a:rPr lang="pl-PL" sz="1400" dirty="0" smtClean="0"/>
              <a:t>., związanej </a:t>
            </a:r>
            <a:r>
              <a:rPr lang="pl-PL" sz="1400" dirty="0"/>
              <a:t>z prowadzeniem działalności gospodarczej we wspieranych w projekcie budynkach</a:t>
            </a:r>
            <a:r>
              <a:rPr lang="pl-PL" sz="1400" dirty="0" smtClean="0"/>
              <a:t>.</a:t>
            </a:r>
          </a:p>
          <a:p>
            <a:endParaRPr lang="pl-PL" sz="1400" dirty="0" smtClean="0"/>
          </a:p>
          <a:p>
            <a:pPr algn="just"/>
            <a:r>
              <a:rPr lang="pl-PL" sz="1400" dirty="0" smtClean="0"/>
              <a:t>Wydatki </a:t>
            </a:r>
            <a:r>
              <a:rPr lang="pl-PL" sz="1400" dirty="0"/>
              <a:t>kwalifikowalne nie obejmują wydatków ponoszonych na część związaną z prowadzeniem działalności gospodarczej. Dlatego należy określić procentowy udział powierzchni użytkowej związanej z prowadzeniem działalności gospodarczej w całkowitej powierzchni użytkowej budynku. Następnie należy wg uzyskanej proporcji obniżyć wydatki kwalifikowalne</a:t>
            </a:r>
            <a:r>
              <a:rPr lang="pl-PL" sz="1400" dirty="0" smtClean="0"/>
              <a:t>.</a:t>
            </a:r>
          </a:p>
          <a:p>
            <a:pPr lvl="0"/>
            <a:endParaRPr lang="pl-PL" sz="1400" dirty="0" smtClean="0"/>
          </a:p>
          <a:p>
            <a:pPr lvl="0"/>
            <a:endParaRPr lang="pl-PL" sz="14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400" dirty="0"/>
              <a:t>Wydatki na remont, odnowę części związanej z prowadzeniem działalności administracyjnej we wspieranych w projekcie budynkach</a:t>
            </a:r>
            <a:r>
              <a:rPr lang="pl-PL" sz="1400" dirty="0" smtClean="0"/>
              <a:t>.</a:t>
            </a:r>
          </a:p>
          <a:p>
            <a:pPr lvl="0"/>
            <a:endParaRPr lang="pl-PL" sz="1400" dirty="0" smtClean="0"/>
          </a:p>
          <a:p>
            <a:pPr algn="just"/>
            <a:r>
              <a:rPr lang="pl-PL" sz="1400" dirty="0"/>
              <a:t>Wydatki kwalifikowalne nie obejmują wydatków ponoszonych na część związaną z prowadzeniem działalności administracyjnej. Dlatego należy określić procentowy udział powierzchni użytkowej związanej z prowadzeniem działalności administracyjnej w całkowitej powierzchni użytkowej budynku. Następnie należy wg uzyskanej proporcji obniżyć wydatki kwalifikowalne.</a:t>
            </a:r>
          </a:p>
          <a:p>
            <a:pPr lvl="0"/>
            <a:endParaRPr lang="pl-PL" sz="1400" dirty="0" smtClean="0"/>
          </a:p>
          <a:p>
            <a:pPr lvl="0"/>
            <a:endParaRPr lang="pl-PL" sz="14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400" dirty="0"/>
              <a:t>Wydatki na termomodernizację przekraczające 49% wartości całkowitych wydatków kwalifikowalnych na pojedynczy budynek w projekcie.</a:t>
            </a:r>
          </a:p>
          <a:p>
            <a:endParaRPr lang="pl-PL" sz="1400" dirty="0" smtClean="0"/>
          </a:p>
          <a:p>
            <a:pPr algn="just">
              <a:buFontTx/>
              <a:buChar char="-"/>
            </a:pPr>
            <a:endParaRPr lang="pl-PL" sz="1400" dirty="0" smtClean="0"/>
          </a:p>
          <a:p>
            <a:endParaRPr lang="pl-PL" sz="1400" dirty="0" smtClean="0"/>
          </a:p>
          <a:p>
            <a:endParaRPr lang="pl-PL" sz="1400" dirty="0" smtClean="0"/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pl-PL" sz="1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59656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12</a:t>
            </a:fld>
            <a:endParaRPr lang="pl-PL" altLang="pl-PL" dirty="0"/>
          </a:p>
        </p:txBody>
      </p:sp>
      <p:sp>
        <p:nvSpPr>
          <p:cNvPr id="3" name="Prostokąt 2"/>
          <p:cNvSpPr/>
          <p:nvPr/>
        </p:nvSpPr>
        <p:spPr>
          <a:xfrm>
            <a:off x="578903" y="1060901"/>
            <a:ext cx="8025545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u="sng" dirty="0" smtClean="0">
                <a:latin typeface="Arial" pitchFamily="34" charset="0"/>
                <a:cs typeface="Arial" pitchFamily="34" charset="0"/>
              </a:rPr>
              <a:t>Typy beneficjentów:</a:t>
            </a:r>
          </a:p>
          <a:p>
            <a:endParaRPr lang="pl-PL" sz="1600" dirty="0"/>
          </a:p>
          <a:p>
            <a:r>
              <a:rPr lang="pl-PL" sz="1600" dirty="0" smtClean="0"/>
              <a:t>O </a:t>
            </a:r>
            <a:r>
              <a:rPr lang="pl-PL" sz="1600" dirty="0"/>
              <a:t>dofinansowanie w ramach konkursu mogą ubiegać się następujące typy beneficjentów: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jednostki samorządu terytorialnego, ich związki i </a:t>
            </a:r>
            <a:r>
              <a:rPr lang="pl-PL" sz="1600" dirty="0" smtClean="0"/>
              <a:t>stowarzyszenia;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jednostki </a:t>
            </a:r>
            <a:r>
              <a:rPr lang="pl-PL" sz="1600" dirty="0"/>
              <a:t>organizacyjne </a:t>
            </a:r>
            <a:r>
              <a:rPr lang="pl-PL" sz="1600" dirty="0" err="1" smtClean="0"/>
              <a:t>jst</a:t>
            </a:r>
            <a:r>
              <a:rPr lang="pl-PL" sz="1600" dirty="0" smtClean="0"/>
              <a:t>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jednostki </a:t>
            </a:r>
            <a:r>
              <a:rPr lang="pl-PL" sz="1600" dirty="0"/>
              <a:t>sektora finansów publicznych, inne niż wymienione </a:t>
            </a:r>
            <a:r>
              <a:rPr lang="pl-PL" sz="1600" dirty="0" smtClean="0"/>
              <a:t>powyżej;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wspólnoty </a:t>
            </a:r>
            <a:r>
              <a:rPr lang="pl-PL" sz="1600" dirty="0"/>
              <a:t>i spółdzielnie </a:t>
            </a:r>
            <a:r>
              <a:rPr lang="pl-PL" sz="1600" dirty="0" smtClean="0"/>
              <a:t>mieszkaniowe;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towarzystwa </a:t>
            </a:r>
            <a:r>
              <a:rPr lang="pl-PL" sz="1600" dirty="0"/>
              <a:t>budownictwa </a:t>
            </a:r>
            <a:r>
              <a:rPr lang="pl-PL" sz="1600" dirty="0" smtClean="0"/>
              <a:t>społecznego;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organizacje </a:t>
            </a:r>
            <a:r>
              <a:rPr lang="pl-PL" sz="1600" dirty="0"/>
              <a:t>pozarządowe.</a:t>
            </a:r>
          </a:p>
          <a:p>
            <a:r>
              <a:rPr lang="pl-PL" sz="1600" dirty="0"/>
              <a:t> </a:t>
            </a:r>
          </a:p>
          <a:p>
            <a:endParaRPr lang="pl-PL" sz="1600" dirty="0" smtClean="0"/>
          </a:p>
          <a:p>
            <a:pPr algn="just"/>
            <a:r>
              <a:rPr lang="pl-PL" sz="1600" dirty="0" smtClean="0"/>
              <a:t>Jako </a:t>
            </a:r>
            <a:r>
              <a:rPr lang="pl-PL" sz="1600" b="1" dirty="0" smtClean="0"/>
              <a:t>partnerzy</a:t>
            </a:r>
            <a:r>
              <a:rPr lang="pl-PL" sz="1600" dirty="0" smtClean="0"/>
              <a:t> występować  mogą  tylko podmioty wskazane jako beneficjenci.</a:t>
            </a:r>
          </a:p>
          <a:p>
            <a:endParaRPr lang="pl-PL" sz="1600" dirty="0" smtClean="0"/>
          </a:p>
          <a:p>
            <a:pPr algn="just"/>
            <a:r>
              <a:rPr lang="pl-PL" sz="1400" dirty="0" smtClean="0">
                <a:ea typeface="TTE1ABE920t00"/>
                <a:cs typeface="Arial"/>
              </a:rPr>
              <a:t>Należy pamiętać, iż zgodnie z art. 33, ust. 6 ustawy wdrożeniowej, porozumienie lub umowa o partnerstwie nie mogą być zawarte pomiędzy podmiotami powiązanymi w rozumieniu załącznika I do rozporządzenia Komisji (UE nr 651/2014 z dnia 17 czerwca 2014 r. uznającego niektóre rodzaje pomocy za zgodne z rynkiem wewnętrznym w zastosowaniu art. 107 i 108 Traktatu (Dz. Urz. UE L 187 z 26.06.2014, str.1).</a:t>
            </a:r>
          </a:p>
          <a:p>
            <a:pPr algn="just"/>
            <a:endParaRPr lang="pl-PL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600" dirty="0" smtClean="0">
                <a:latin typeface="Arial" pitchFamily="34" charset="0"/>
                <a:cs typeface="Arial" pitchFamily="34" charset="0"/>
              </a:rPr>
              <a:t>Udział partnerów i wniesienie zasobów ludzkich, organizacyjnych, technicznych lub finansowych, a także potencjału społecznego musi być adekwatny do celu projektu. </a:t>
            </a:r>
          </a:p>
          <a:p>
            <a:pPr algn="just"/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l-PL" sz="1400" dirty="0" smtClean="0"/>
          </a:p>
          <a:p>
            <a:endParaRPr lang="pl-PL" sz="1600" dirty="0" smtClean="0"/>
          </a:p>
          <a:p>
            <a:endParaRPr lang="pl-PL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23692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710963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6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Minimalna </a:t>
            </a:r>
            <a:r>
              <a:rPr lang="pl-PL" sz="16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całkowita wartość projektu</a:t>
            </a:r>
            <a:r>
              <a:rPr lang="pl-PL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pl-PL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1600" dirty="0"/>
              <a:t>Minimalna wartość projektu: 100 tys. PLN</a:t>
            </a:r>
          </a:p>
          <a:p>
            <a:endParaRPr lang="pl-PL" sz="1600" u="sng" dirty="0">
              <a:solidFill>
                <a:prstClr val="black"/>
              </a:solidFill>
              <a:latin typeface="+mj-lt"/>
            </a:endParaRPr>
          </a:p>
          <a:p>
            <a:pPr lvl="0" algn="just">
              <a:spcAft>
                <a:spcPts val="0"/>
              </a:spcAft>
            </a:pPr>
            <a:r>
              <a:rPr lang="pl-PL" sz="1600" b="1" u="sng" dirty="0" smtClean="0"/>
              <a:t>Maksymalny dopuszczalny </a:t>
            </a:r>
            <a:r>
              <a:rPr lang="pl-PL" sz="16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poziom </a:t>
            </a:r>
            <a:r>
              <a:rPr lang="pl-PL" sz="16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dofinansowania UE na poziomie projektu wynosi: </a:t>
            </a:r>
          </a:p>
          <a:p>
            <a:endParaRPr lang="pl-PL" sz="1600" b="1" dirty="0" smtClean="0"/>
          </a:p>
          <a:p>
            <a:r>
              <a:rPr lang="pl-PL" sz="1600" b="1" dirty="0" smtClean="0"/>
              <a:t>Dla </a:t>
            </a:r>
            <a:r>
              <a:rPr lang="pl-PL" sz="1600" b="1" dirty="0"/>
              <a:t>Poddziałania 6.3.1</a:t>
            </a:r>
            <a:r>
              <a:rPr lang="pl-PL" sz="1600" dirty="0"/>
              <a:t> Rewitalizacja zdegradowanych obszarów – konkursy horyzontalne - nabór na </a:t>
            </a:r>
            <a:r>
              <a:rPr lang="pl-PL" sz="1600" dirty="0" smtClean="0"/>
              <a:t>OSI</a:t>
            </a:r>
            <a:r>
              <a:rPr lang="pl-PL" sz="1600" dirty="0"/>
              <a:t> </a:t>
            </a:r>
            <a:r>
              <a:rPr lang="pl-PL" sz="1600" dirty="0" smtClean="0"/>
              <a:t>oraz</a:t>
            </a:r>
            <a:r>
              <a:rPr lang="pl-PL" sz="1600" dirty="0"/>
              <a:t> </a:t>
            </a:r>
            <a:r>
              <a:rPr lang="pl-PL" sz="1600" b="1" dirty="0" smtClean="0"/>
              <a:t>Poddziałania </a:t>
            </a:r>
            <a:r>
              <a:rPr lang="pl-PL" sz="1600" b="1" dirty="0"/>
              <a:t>6.3.2</a:t>
            </a:r>
            <a:r>
              <a:rPr lang="pl-PL" sz="1600" dirty="0"/>
              <a:t> Rewitalizacja zdegradowanych obszarów – ZIT WrOF</a:t>
            </a:r>
          </a:p>
          <a:p>
            <a:r>
              <a:rPr lang="pl-PL" sz="1600" dirty="0"/>
              <a:t> </a:t>
            </a:r>
          </a:p>
          <a:p>
            <a:r>
              <a:rPr lang="pl-PL" sz="1600" dirty="0"/>
              <a:t>Maksymalny poziom dofinansowania UE na poziomie projektu wynosi: </a:t>
            </a:r>
          </a:p>
          <a:p>
            <a:r>
              <a:rPr lang="pl-PL" sz="1600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w przypadku projektu nieobjętego pomocą publiczną – maksymalnie 85% kosztów kwalifikowalnych;</a:t>
            </a:r>
          </a:p>
          <a:p>
            <a:r>
              <a:rPr lang="pl-PL" sz="1600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w przypadku projektu objętego pomocą publiczną – w wysokości wynikającej z reguł pomocy publicznej ale nie więcej niż 85%;</a:t>
            </a:r>
          </a:p>
          <a:p>
            <a:r>
              <a:rPr lang="pl-PL" sz="1600" dirty="0"/>
              <a:t> 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 przypadku projektu objętego pomocą de minimis, maksymalny poziom dofinansowania wyniesie 85% ale nie więcej niż równowartość 200 000 euro dla podmiotu na 3 lata podatkowe.</a:t>
            </a:r>
          </a:p>
          <a:p>
            <a:pPr lvl="0" algn="just">
              <a:spcAft>
                <a:spcPts val="0"/>
              </a:spcAft>
            </a:pPr>
            <a:endParaRPr lang="pl-PL" sz="1600" dirty="0" smtClean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algn="just"/>
            <a:r>
              <a:rPr lang="pl-PL" sz="1600" b="1" u="sng" dirty="0" smtClean="0">
                <a:solidFill>
                  <a:prstClr val="black"/>
                </a:solidFill>
              </a:rPr>
              <a:t>Minimalny wkład własny beneficjenta  </a:t>
            </a:r>
            <a:r>
              <a:rPr lang="pl-PL" sz="1600" dirty="0" smtClean="0"/>
              <a:t>na poziomie projektu wynosi 15%</a:t>
            </a:r>
          </a:p>
          <a:p>
            <a:pPr marL="285750" lvl="0" indent="-285750" algn="just">
              <a:spcAft>
                <a:spcPts val="0"/>
              </a:spcAft>
              <a:buFontTx/>
              <a:buChar char="-"/>
            </a:pPr>
            <a:endParaRPr lang="pl-PL" sz="1600" dirty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pl-PL" sz="2000" dirty="0" smtClean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pl-PL" sz="20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0571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63709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endParaRPr lang="pl-PL" sz="1600" b="1" u="sng" dirty="0" smtClean="0"/>
          </a:p>
          <a:p>
            <a:pPr lvl="0" algn="just">
              <a:spcAft>
                <a:spcPts val="0"/>
              </a:spcAft>
            </a:pPr>
            <a:r>
              <a:rPr lang="pl-PL" sz="1600" b="1" u="sng" dirty="0" smtClean="0"/>
              <a:t>Maksymalny dopuszczalny </a:t>
            </a:r>
            <a:r>
              <a:rPr lang="pl-PL" sz="16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poziom </a:t>
            </a:r>
            <a:r>
              <a:rPr lang="pl-PL" sz="16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dofinansowania UE na poziomie projektu wynosi: </a:t>
            </a:r>
          </a:p>
          <a:p>
            <a:endParaRPr lang="pl-PL" sz="1600" b="1" dirty="0" smtClean="0"/>
          </a:p>
          <a:p>
            <a:pPr algn="just"/>
            <a:r>
              <a:rPr lang="pl-PL" sz="1600" b="1" dirty="0"/>
              <a:t>Dla Poddziałania 6.3.3 Rewitalizacja zdegradowanych obszarów – ZIT AJ</a:t>
            </a:r>
            <a:endParaRPr lang="pl-PL" sz="1600" dirty="0"/>
          </a:p>
          <a:p>
            <a:r>
              <a:rPr lang="pl-PL" sz="1600" b="1" dirty="0"/>
              <a:t> </a:t>
            </a:r>
            <a:endParaRPr lang="pl-PL" sz="1600" dirty="0"/>
          </a:p>
          <a:p>
            <a:pPr algn="just"/>
            <a:r>
              <a:rPr lang="pl-PL" sz="1600" dirty="0"/>
              <a:t>Maksymalny poziom dofinansowania UE na poziomie projektu wynosi: </a:t>
            </a:r>
          </a:p>
          <a:p>
            <a:r>
              <a:rPr lang="pl-PL" sz="1600" dirty="0"/>
              <a:t> 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 przypadku projektu nieobjętego pomocą publiczną – maksymalnie 60% kosztów kwalifikowalnych;</a:t>
            </a:r>
          </a:p>
          <a:p>
            <a:r>
              <a:rPr lang="pl-PL" sz="1600" dirty="0"/>
              <a:t> 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 przypadku projektu objętego pomocą publiczną – w wysokości wynikającej z reguł pomocy publicznej ale nie więcej niż 60%;</a:t>
            </a:r>
          </a:p>
          <a:p>
            <a:r>
              <a:rPr lang="pl-PL" sz="1600" dirty="0"/>
              <a:t> 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 przypadku projektu objętego pomocą de minimis, maksymalny poziom dofinansowania wyniesie 60% ale nie więcej niż równowartość 200 000 euro dla podmiotu na 3 lata podatkowe.</a:t>
            </a:r>
          </a:p>
          <a:p>
            <a:r>
              <a:rPr lang="pl-PL" sz="1600" dirty="0"/>
              <a:t> </a:t>
            </a:r>
          </a:p>
          <a:p>
            <a:pPr lvl="0" algn="just">
              <a:spcAft>
                <a:spcPts val="0"/>
              </a:spcAft>
            </a:pPr>
            <a:endParaRPr lang="pl-PL" sz="1600" dirty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lvl="0" algn="just">
              <a:spcAft>
                <a:spcPts val="0"/>
              </a:spcAft>
            </a:pPr>
            <a:endParaRPr lang="pl-PL" sz="1600" dirty="0" smtClean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r>
              <a:rPr lang="pl-PL" sz="1600" b="1" u="sng" dirty="0" smtClean="0">
                <a:solidFill>
                  <a:prstClr val="black"/>
                </a:solidFill>
              </a:rPr>
              <a:t>Minimalny wkład własny beneficjenta  </a:t>
            </a:r>
            <a:r>
              <a:rPr lang="pl-PL" sz="1600" dirty="0" smtClean="0"/>
              <a:t>na poziomie projektu wynosi co najmniej 40%</a:t>
            </a:r>
          </a:p>
          <a:p>
            <a:pPr marL="285750" lvl="0" indent="-285750" algn="just">
              <a:spcAft>
                <a:spcPts val="0"/>
              </a:spcAft>
              <a:buFontTx/>
              <a:buChar char="-"/>
            </a:pPr>
            <a:endParaRPr lang="pl-PL" sz="1600" dirty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pl-PL" sz="2000" dirty="0" smtClean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pl-PL" sz="20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0500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/>
              <a:t>Kwestie dotyczące pomocy publicznej/pomoc de </a:t>
            </a:r>
            <a:r>
              <a:rPr lang="pl-PL" sz="1600" b="1" dirty="0" err="1" smtClean="0"/>
              <a:t>minimis</a:t>
            </a:r>
            <a:r>
              <a:rPr lang="pl-PL" sz="1600" b="1" dirty="0" smtClean="0"/>
              <a:t>:</a:t>
            </a:r>
          </a:p>
          <a:p>
            <a:endParaRPr lang="pl-PL" sz="1600" b="1" dirty="0" smtClean="0"/>
          </a:p>
          <a:p>
            <a:pPr algn="just"/>
            <a:r>
              <a:rPr lang="pl-PL" sz="1600" u="sng" dirty="0"/>
              <a:t>W niniejszym naborze występowanie pomocy publicznej zależy od typu wnioskodawcy </a:t>
            </a:r>
            <a:r>
              <a:rPr lang="pl-PL" sz="1600" u="sng" dirty="0" smtClean="0"/>
              <a:t/>
            </a:r>
            <a:br>
              <a:rPr lang="pl-PL" sz="1600" u="sng" dirty="0" smtClean="0"/>
            </a:br>
            <a:r>
              <a:rPr lang="pl-PL" sz="1600" u="sng" dirty="0" smtClean="0"/>
              <a:t>i </a:t>
            </a:r>
            <a:r>
              <a:rPr lang="pl-PL" sz="1600" u="sng" dirty="0"/>
              <a:t>zakresu projektu.</a:t>
            </a:r>
          </a:p>
          <a:p>
            <a:endParaRPr lang="pl-PL" sz="1600" b="1" dirty="0" smtClean="0"/>
          </a:p>
          <a:p>
            <a:pPr algn="just"/>
            <a:r>
              <a:rPr lang="pl-PL" sz="1400" u="sng" dirty="0"/>
              <a:t>Z zasady pomoc publiczna nie wystąpi </a:t>
            </a:r>
            <a:r>
              <a:rPr lang="pl-PL" sz="1400" dirty="0"/>
              <a:t>w przypadku projektów realizowanych przez </a:t>
            </a:r>
            <a:r>
              <a:rPr lang="pl-PL" sz="1400" b="1" dirty="0"/>
              <a:t>wspólnoty mieszkaniowe. </a:t>
            </a:r>
            <a:r>
              <a:rPr lang="pl-PL" sz="1400" dirty="0"/>
              <a:t>Zgodnie z ustawą z dnia 24 czerwca 1994 r. o własności lokali, wspólnoty mieszkaniowe stanowią zrzeszenie właścicieli lokali określonej nieruchomości, utworzone w celu sprawowania zarządu nieruchomością wspólną, w granicach zakreślonych prawem które nie prowadzą działalności gospodarczej. </a:t>
            </a:r>
          </a:p>
          <a:p>
            <a:endParaRPr lang="pl-PL" sz="1400" dirty="0" smtClean="0"/>
          </a:p>
          <a:p>
            <a:pPr algn="just"/>
            <a:r>
              <a:rPr lang="pl-PL" sz="1400" dirty="0" smtClean="0"/>
              <a:t>Jednakże</a:t>
            </a:r>
            <a:r>
              <a:rPr lang="pl-PL" sz="1400" dirty="0"/>
              <a:t>, w przypadku prowadzenia działalności gospodarczej przez poszczególnych członków  wspólnoty mieszkaniowej, którzy prowadzą działalność gospodarczą w lokalach zarządzanych przez wspólnotę mieszkaniową, mogą być oni beneficjentami pomocy publicznej. Dlatego celem uniknięcia pomocy publicznej w takiej sytuacji zaleca się proporcjonalne obniżenie wartości wydatków kwalifikowalnych (przykładowo w budynku znajduje się 10 lokali z czego w 1 prowadzona jest działalność gospodarcza to należy na zasadzie proporcji – łączna powierzchnia wszystkich mieszkań/powierzchnia mieszkania w którym prowadzona jest </a:t>
            </a:r>
            <a:r>
              <a:rPr lang="pl-PL" sz="1400"/>
              <a:t>działalność </a:t>
            </a:r>
            <a:r>
              <a:rPr lang="pl-PL" sz="1400" smtClean="0"/>
              <a:t>gospodarcza </a:t>
            </a:r>
            <a:r>
              <a:rPr lang="pl-PL" sz="1400" dirty="0"/>
              <a:t>– obniżyć poziom dofinansowania.  Zastosowane może również być oświadczenie, iż w żadnym z lokali w budynku nie jest prowadzona działalność gospodarcza. Jeżeli natomiast wspólnota nie zastosuje żadnego ze wskazanych rozwiązań  to w projekcie wystąpi pomoc publiczna na tzw. drugim poziomie i wspólnota będzie wówczas zobowiązana w umowie o dofinansowanie do udzielenia tej pomocy dla swojego członka (a więc przedsiębiorcy), z zachowaniem wszystkich obowiązków z tym związanych.</a:t>
            </a:r>
          </a:p>
          <a:p>
            <a:endParaRPr lang="pl-PL" sz="1400" b="1" dirty="0" smtClean="0"/>
          </a:p>
          <a:p>
            <a:endParaRPr lang="pl-PL" sz="14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r>
              <a:rPr lang="pl-PL" sz="2000" b="1" dirty="0" smtClean="0"/>
              <a:t> </a:t>
            </a:r>
            <a:endParaRPr lang="pl-PL" sz="2000" dirty="0" smtClean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pl-PL" sz="20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0571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/>
              <a:t>Kwestie dotyczące pomocy publicznej/pomoc de </a:t>
            </a:r>
            <a:r>
              <a:rPr lang="pl-PL" sz="1600" b="1" dirty="0" err="1" smtClean="0"/>
              <a:t>minimis</a:t>
            </a:r>
            <a:r>
              <a:rPr lang="pl-PL" sz="1600" b="1" dirty="0" smtClean="0"/>
              <a:t>:</a:t>
            </a:r>
          </a:p>
          <a:p>
            <a:endParaRPr lang="pl-PL" sz="1400" b="1" dirty="0" smtClean="0"/>
          </a:p>
          <a:p>
            <a:endParaRPr lang="pl-PL" sz="1400" b="1" dirty="0" smtClean="0"/>
          </a:p>
          <a:p>
            <a:pPr algn="just"/>
            <a:r>
              <a:rPr lang="pl-PL" sz="1400" dirty="0"/>
              <a:t>W przypadku </a:t>
            </a:r>
            <a:r>
              <a:rPr lang="pl-PL" sz="1400" b="1" dirty="0"/>
              <a:t>spółdzielni mieszkaniowych </a:t>
            </a:r>
            <a:r>
              <a:rPr lang="pl-PL" sz="1400" dirty="0"/>
              <a:t>oraz </a:t>
            </a:r>
            <a:r>
              <a:rPr lang="pl-PL" sz="1400" b="1" dirty="0"/>
              <a:t>Towarzystw Budownictwa Społecznego </a:t>
            </a:r>
            <a:r>
              <a:rPr lang="pl-PL" sz="1400" dirty="0" smtClean="0"/>
              <a:t> - </a:t>
            </a:r>
            <a:r>
              <a:rPr lang="pl-PL" sz="1400" dirty="0"/>
              <a:t>podmioty te prowadzą działalność gospodarczą – wobec czego projekty realizowane przez te podmioty będą w całości objęte pomocą publiczną</a:t>
            </a:r>
            <a:r>
              <a:rPr lang="pl-PL" sz="1400" dirty="0" smtClean="0"/>
              <a:t>.</a:t>
            </a:r>
          </a:p>
          <a:p>
            <a:pPr algn="just"/>
            <a:endParaRPr lang="pl-PL" sz="1400" dirty="0"/>
          </a:p>
          <a:p>
            <a:pPr algn="just"/>
            <a:r>
              <a:rPr lang="pl-PL" sz="1400" dirty="0" smtClean="0"/>
              <a:t>Wsparcie </a:t>
            </a:r>
            <a:r>
              <a:rPr lang="pl-PL" sz="1400" dirty="0"/>
              <a:t>przyznane na realizację inwestycji w lokalach wchodzących w skład mieszkaniowego zasobu gminy, niestanowiących lokali socjalnych (tzw. mieszkania komunalne) co do zasady nie będzie stanowić pomocy publicznej w rozumieniu art. 107 ust 1 Traktatu o funkcjonowaniu UE, ze względu na brak spełnienia przesłanki zakłócenia konkurencji i wpływu na wymianę handlową między państwami członkowskimi UE. </a:t>
            </a:r>
            <a:endParaRPr lang="pl-PL" sz="1400" dirty="0" smtClean="0"/>
          </a:p>
          <a:p>
            <a:pPr algn="just"/>
            <a:endParaRPr lang="pl-PL" sz="1400" dirty="0"/>
          </a:p>
          <a:p>
            <a:pPr algn="just"/>
            <a:r>
              <a:rPr lang="pl-PL" sz="1400" dirty="0"/>
              <a:t>W przypadku pozostałych wnioskodawców ewentualne wystąpienie pomocy publicznej – należy każdorazowo badać indywidualnie (obowiązek taki ciąży po stronie wnioskodawcy).  </a:t>
            </a:r>
          </a:p>
          <a:p>
            <a:pPr algn="just"/>
            <a:endParaRPr lang="pl-PL" sz="1400" b="1" dirty="0" smtClean="0"/>
          </a:p>
          <a:p>
            <a:pPr algn="just"/>
            <a:r>
              <a:rPr lang="pl-PL" sz="1600" dirty="0"/>
              <a:t>Istnieje możliwość realizacji projektów „mieszanych”, tzn. objętych w części pomocą publiczną (tj. w zakresie w jakim dot. działalności gospodarczej wnioskodawcy) a w części wsparciem niestanowiącym pomocy (tj. w zakresie prowadzonej działalności niegospodarczej). </a:t>
            </a:r>
          </a:p>
          <a:p>
            <a:endParaRPr lang="pl-PL" sz="2000" b="1" dirty="0" smtClean="0"/>
          </a:p>
          <a:p>
            <a:pPr algn="just"/>
            <a:r>
              <a:rPr lang="pl-PL" sz="1600" dirty="0"/>
              <a:t>Dotyczy to wyłącznie takich projektów, gdzie istnieje możliwość wyodrębnienia elementów projektu przyporządkowanych do działalności gospodarczej i niegospodarczej wnioskodawcy. </a:t>
            </a:r>
          </a:p>
          <a:p>
            <a:endParaRPr lang="pl-PL" sz="2000" b="1" dirty="0" smtClean="0"/>
          </a:p>
          <a:p>
            <a:endParaRPr lang="pl-PL" sz="2000" b="1" dirty="0" smtClean="0"/>
          </a:p>
          <a:p>
            <a:r>
              <a:rPr lang="pl-PL" sz="2000" b="1" dirty="0" smtClean="0"/>
              <a:t> </a:t>
            </a:r>
            <a:endParaRPr lang="pl-PL" sz="2000" dirty="0" smtClean="0">
              <a:solidFill>
                <a:srgbClr val="000000"/>
              </a:solidFill>
              <a:latin typeface="+mj-lt"/>
              <a:ea typeface="Calibri"/>
              <a:cs typeface="Calibri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pl-PL" sz="20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638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17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/>
              <a:t>Kwestie dotyczące pomocy publicznej/pomoc de </a:t>
            </a:r>
            <a:r>
              <a:rPr lang="pl-PL" sz="1600" b="1" dirty="0" err="1" smtClean="0"/>
              <a:t>minimis</a:t>
            </a:r>
            <a:r>
              <a:rPr lang="pl-PL" sz="1600" b="1" dirty="0" smtClean="0"/>
              <a:t>:</a:t>
            </a:r>
          </a:p>
          <a:p>
            <a:endParaRPr lang="pl-PL" sz="1400" b="1" dirty="0" smtClean="0"/>
          </a:p>
          <a:p>
            <a:pPr algn="just"/>
            <a:r>
              <a:rPr lang="pl-PL" sz="1400" dirty="0" smtClean="0"/>
              <a:t>Istnieje </a:t>
            </a:r>
            <a:r>
              <a:rPr lang="pl-PL" sz="1400" dirty="0"/>
              <a:t>możliwość realizacji projektów „mieszanych”, tzn. objętych w części pomocą publiczną (tj. w zakresie w jakim dot. działalności gospodarczej wnioskodawcy) a w części wsparciem niestanowiącym pomocy (tj. w zakresie prowadzonej działalności niegospodarczej). </a:t>
            </a:r>
          </a:p>
          <a:p>
            <a:pPr algn="just"/>
            <a:endParaRPr lang="pl-PL" sz="1400" b="1" dirty="0"/>
          </a:p>
          <a:p>
            <a:pPr algn="just"/>
            <a:r>
              <a:rPr lang="pl-PL" sz="1400" dirty="0"/>
              <a:t>Dotyczy to wyłącznie takich projektów, gdzie istnieje możliwość wyodrębnienia elementów projektu przyporządkowanych do działalności gospodarczej i niegospodarczej wnioskodawcy. </a:t>
            </a:r>
            <a:endParaRPr lang="pl-PL" sz="1400" dirty="0" smtClean="0"/>
          </a:p>
          <a:p>
            <a:pPr algn="just"/>
            <a:endParaRPr lang="pl-PL" sz="1400" dirty="0"/>
          </a:p>
          <a:p>
            <a:pPr algn="just"/>
            <a:r>
              <a:rPr lang="pl-PL" sz="1400" dirty="0"/>
              <a:t>Sytuacja taka może mieć miejsce w szczególności w przypadku gdy elementem projektu jest instalacja OZE, której wystąpienie w projekcie – jeżeli wiąże się z jednoczesnym podłączeniem tych instalacji do sieci energetycznych – każdorazowo będzie uznawane za wystąpienie pomocy publicznej. W takim przypadku wydatki na taką instalację objęte będą reżimem pomocy publicznej (pomocy de minimis).</a:t>
            </a:r>
          </a:p>
          <a:p>
            <a:pPr algn="just"/>
            <a:r>
              <a:rPr lang="pl-PL" sz="1400" dirty="0"/>
              <a:t>W powyższym przypadku należy pamiętać o konieczności prowadzenia rozdzielnej rachunkowości dla działalności gospodarczej i niegospodarczej – przez cały okres realizacji projektu i okres trwałości. </a:t>
            </a:r>
            <a:endParaRPr lang="pl-PL" sz="1400" dirty="0" smtClean="0"/>
          </a:p>
          <a:p>
            <a:pPr algn="just"/>
            <a:endParaRPr lang="pl-PL" sz="1400" dirty="0">
              <a:solidFill>
                <a:prstClr val="black"/>
              </a:solidFill>
            </a:endParaRPr>
          </a:p>
          <a:p>
            <a:pPr algn="just"/>
            <a:r>
              <a:rPr lang="pl-PL" sz="1400" dirty="0"/>
              <a:t>Konsekwencją niedochowania powyższych warunków w okresie trwałości projektu może być częściowy lub całkowity zwrot dofinansowania. </a:t>
            </a:r>
          </a:p>
          <a:p>
            <a:pPr algn="just"/>
            <a:r>
              <a:rPr lang="pl-PL" sz="1400" dirty="0"/>
              <a:t>W przypadku zastosowania zapisów Rozporządzenia Komisji (UE) nr 651/2014 z 17 czerwca 2014 roku uznające niektóre rodzaje pomocy za zgodne z rynkiem wewnętrznym w zastosowaniu art. 107 i 108 Traktatu,  konieczne jest spełnienie wszystkich warunków określonych w tym rozporządzeniu, np.  „efektu zachęty” (czyli rozpoczęcie realizacji projektu po złożeniu wniosku o dofinansowanie).</a:t>
            </a:r>
          </a:p>
          <a:p>
            <a:pPr algn="just"/>
            <a:endParaRPr lang="pl-PL" sz="1400" dirty="0" smtClean="0"/>
          </a:p>
          <a:p>
            <a:pPr algn="just"/>
            <a:r>
              <a:rPr lang="pl-PL" sz="1400" dirty="0" smtClean="0"/>
              <a:t>W </a:t>
            </a:r>
            <a:r>
              <a:rPr lang="pl-PL" sz="1400" dirty="0"/>
              <a:t>przypadku projektów „mieszanych” konieczność spełnienia „efektu zachęty” oznacza rozpoczęcie realizacji części projektu objętej pomocą publiczną po złożeniu wniosku o dofinansowanie.</a:t>
            </a:r>
          </a:p>
          <a:p>
            <a:endParaRPr lang="pl-P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7737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18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425560" y="980727"/>
            <a:ext cx="849763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/>
              <a:t>Kwestie dotyczące pomocy publicznej/pomoc de </a:t>
            </a:r>
            <a:r>
              <a:rPr lang="pl-PL" sz="1600" b="1" dirty="0" err="1" smtClean="0"/>
              <a:t>minimis</a:t>
            </a:r>
            <a:r>
              <a:rPr lang="pl-PL" sz="1600" b="1" dirty="0" smtClean="0"/>
              <a:t>:</a:t>
            </a:r>
          </a:p>
          <a:p>
            <a:endParaRPr lang="pl-PL" sz="1400" b="1" dirty="0" smtClean="0"/>
          </a:p>
          <a:p>
            <a:r>
              <a:rPr lang="pl-PL" sz="1400" dirty="0"/>
              <a:t>W przypadku stwierdzenia przez wnioskodawcę występowania pomocy publicznej w projekcie, znajdą zastosowanie właściwe przepisy prawa wspólnotowego i krajowego dotyczące zasad udzielania tej pomocy, obowiązujące w momencie udzielania wsparcia</a:t>
            </a:r>
            <a:r>
              <a:rPr lang="pl-PL" sz="1400" dirty="0" smtClean="0"/>
              <a:t>.</a:t>
            </a:r>
          </a:p>
          <a:p>
            <a:endParaRPr lang="pl-PL" sz="1400" dirty="0"/>
          </a:p>
          <a:p>
            <a:pPr marL="285750" indent="-285750">
              <a:buFontTx/>
              <a:buChar char="-"/>
            </a:pPr>
            <a:r>
              <a:rPr lang="pl-PL" sz="1400" dirty="0" smtClean="0"/>
              <a:t>Rozporządzenie </a:t>
            </a:r>
            <a:r>
              <a:rPr lang="pl-PL" sz="1400" dirty="0"/>
              <a:t>Komisji (UE) nr 651/2014 z dn. 17 czerwca 2014. uznające niektóre rodzaje pomocy za zgodne z rynkiem wewnętrznym w zastosowaniu art. 107 i 108 Traktatu [GBER</a:t>
            </a:r>
            <a:r>
              <a:rPr lang="pl-PL" sz="1400" dirty="0" smtClean="0"/>
              <a:t>]:</a:t>
            </a:r>
            <a:endParaRPr lang="pl-PL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/>
              <a:t>art. 37 Pomoc inwestycyjna na wcześniejsze dostosowanie do przyszłych norm unijnych;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/>
              <a:t>art. 38 Pomoc inwestycyjna na środki wspierające efektywność energetyczną;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/>
              <a:t>art. 41 Pomoc inwestycyjna na propagowanie energii ze źródeł odnawialnych;</a:t>
            </a:r>
          </a:p>
          <a:p>
            <a:r>
              <a:rPr lang="pl-PL" sz="1400" dirty="0"/>
              <a:t> </a:t>
            </a:r>
          </a:p>
          <a:p>
            <a:endParaRPr lang="pl-PL" sz="1400" dirty="0" smtClean="0"/>
          </a:p>
          <a:p>
            <a:r>
              <a:rPr lang="pl-PL" sz="1400" dirty="0" smtClean="0"/>
              <a:t>Jako </a:t>
            </a:r>
            <a:r>
              <a:rPr lang="pl-PL" sz="1400" dirty="0"/>
              <a:t>alternatywę dopuszcza się także możliwość zastosowania  przepisów o pomocy de minimis (wybór schematu należy do Wnioskodawcy</a:t>
            </a:r>
            <a:r>
              <a:rPr lang="pl-PL" sz="1400" dirty="0" smtClean="0"/>
              <a:t>):</a:t>
            </a:r>
          </a:p>
          <a:p>
            <a:endParaRPr lang="pl-PL" sz="1400" dirty="0"/>
          </a:p>
          <a:p>
            <a:r>
              <a:rPr lang="pl-PL" sz="1400" dirty="0"/>
              <a:t>- Rozporządzenie Komisji (UE) nr 1407/2013 z dnia 18 grudnia 2013 r. w sprawie stosowania art. 107 i 108 Traktatu o funkcjonowaniu Unii Europejskiej do pomocy de minimis;</a:t>
            </a:r>
          </a:p>
          <a:p>
            <a:r>
              <a:rPr lang="pl-PL" sz="1400" dirty="0"/>
              <a:t>- Rozporządzenie Ministra Infrastruktury i Rozwoju z dnia 19 marca 2015 r. w sprawie udzielania pomocy de minimis w ramach regionalnych programów operacyjnych na lata 2014–2020 – wydane na podstawie rozporządzenia Komisji</a:t>
            </a:r>
          </a:p>
          <a:p>
            <a:endParaRPr lang="pl-P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0304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19</a:t>
            </a:fld>
            <a:endParaRPr lang="pl-PL" altLang="pl-PL"/>
          </a:p>
        </p:txBody>
      </p:sp>
      <p:sp>
        <p:nvSpPr>
          <p:cNvPr id="10" name="Prostokąt 9"/>
          <p:cNvSpPr/>
          <p:nvPr/>
        </p:nvSpPr>
        <p:spPr>
          <a:xfrm>
            <a:off x="827584" y="1628800"/>
            <a:ext cx="74888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95536" y="1124744"/>
            <a:ext cx="799288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</a:t>
            </a:r>
            <a:r>
              <a:rPr lang="pl-PL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miejsce </a:t>
            </a:r>
            <a:r>
              <a:rPr lang="pl-PL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składania wniosków o </a:t>
            </a:r>
            <a:r>
              <a:rPr lang="pl-PL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dofinansowanie</a:t>
            </a:r>
            <a:r>
              <a:rPr lang="pl-PL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pl-P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Wnioskodawca </a:t>
            </a: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wypełnia wniosek o dofinansowanie za pośrednictwem aplikacji – Generator Wniosków - dostępny na stronie 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snow-umwd.dolnyslask.pl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terminie: </a:t>
            </a:r>
          </a:p>
          <a:p>
            <a:endParaRPr lang="pl-PL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od godz. 8.00 dnia 01 sierpnia 2016 r. do godz. 15.00  dnia  30 listopada  2016 r.</a:t>
            </a:r>
          </a:p>
          <a:p>
            <a:pPr algn="ctr"/>
            <a:endParaRPr lang="pl-PL" sz="16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Ponadto do siedziby IOK należy dostarczyć jeden egzemplarz wydrukowanej </a:t>
            </a:r>
            <a:b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 aplikacji generator wniosków papierowej wersji wniosku, opatrzonej czytelnym podpisem/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ami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lub parafą i z pieczęcią imienną osoby/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ób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uprawnionej/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ych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do reprezentowania Wnioskodawcy (wraz z podpisanymi załącznikami). </a:t>
            </a:r>
          </a:p>
          <a:p>
            <a:pPr algn="just"/>
            <a:endParaRPr lang="pl-PL" sz="1600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przypadku ewentualnych problemów z Generatorem, IZ RPO WD zastrzega sobie możliwość wydłużenia terminu składania wniosków lub złożenia ich w innej formie niż elektroniczna. </a:t>
            </a:r>
            <a:endParaRPr lang="pl-PL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Decyzję </a:t>
            </a: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powyższej kwestii zostanie przedstawiona 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formie komunikatu we wszystkich miejscach, gdzie opublikowano ogłoszenie.</a:t>
            </a:r>
          </a:p>
        </p:txBody>
      </p:sp>
    </p:spTree>
    <p:extLst>
      <p:ext uri="{BB962C8B-B14F-4D97-AF65-F5344CB8AC3E}">
        <p14:creationId xmlns:p14="http://schemas.microsoft.com/office/powerpoint/2010/main" val="8252717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215714" y="1196752"/>
            <a:ext cx="8064500" cy="503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 smtClean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467544" y="1196752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pl-PL" sz="2600" b="1" dirty="0">
                <a:latin typeface="Arial" pitchFamily="34" charset="0"/>
                <a:cs typeface="Arial" pitchFamily="34" charset="0"/>
              </a:rPr>
              <a:t>Podstawowe założenia </a:t>
            </a:r>
            <a:r>
              <a:rPr lang="pl-PL" sz="2600" b="1" dirty="0" smtClean="0">
                <a:latin typeface="Arial" pitchFamily="34" charset="0"/>
                <a:cs typeface="Arial" pitchFamily="34" charset="0"/>
              </a:rPr>
              <a:t>konkursów</a:t>
            </a:r>
            <a:r>
              <a:rPr lang="pl-PL" sz="26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pl-PL" sz="2600" b="1" dirty="0" smtClean="0">
                <a:latin typeface="+mn-lt"/>
                <a:cs typeface="Arial" panose="020B0604020202020204" pitchFamily="34" charset="0"/>
              </a:rPr>
            </a:br>
            <a:endParaRPr lang="pl-PL" sz="2600" b="1" u="sng" dirty="0" smtClean="0">
              <a:solidFill>
                <a:prstClr val="black"/>
              </a:solidFill>
              <a:latin typeface="+mn-lt"/>
              <a:ea typeface="Calibri"/>
              <a:cs typeface="Arial" panose="020B0604020202020204" pitchFamily="34" charset="0"/>
            </a:endParaRPr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pl-PL" sz="28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Oś priorytetowa 6 Infrastruktura spójności społecznej</a:t>
            </a:r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endParaRPr lang="pl-PL" sz="2800" b="1" dirty="0" smtClean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pl-PL" sz="28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   </a:t>
            </a:r>
            <a:r>
              <a:rPr lang="pl-PL" sz="2800" b="1" dirty="0" smtClean="0">
                <a:solidFill>
                  <a:srgbClr val="000000"/>
                </a:solidFill>
                <a:latin typeface="Arial" pitchFamily="34" charset="0"/>
                <a:ea typeface="Calibri" pitchFamily="2"/>
                <a:cs typeface="Arial" pitchFamily="34" charset="0"/>
              </a:rPr>
              <a:t>Działanie 6.3 Rewitalizacja zdegradowanych obszarów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endParaRPr lang="pl-PL" sz="2000" b="1" dirty="0" smtClean="0">
              <a:solidFill>
                <a:srgbClr val="000000"/>
              </a:solidFill>
              <a:latin typeface="Arial" pitchFamily="34" charset="0"/>
              <a:ea typeface="Calibri" pitchFamily="2"/>
              <a:cs typeface="Arial" pitchFamily="34" charset="0"/>
            </a:endParaRPr>
          </a:p>
          <a:p>
            <a:pPr algn="ctr" eaLnBrk="1" hangingPunct="1"/>
            <a:endParaRPr lang="pl-PL" altLang="pl-PL" sz="20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203848" y="6381328"/>
            <a:ext cx="2088232" cy="288032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r>
              <a:rPr lang="pl-PL" b="1" dirty="0" smtClean="0"/>
              <a:t>Wrocław, 12.07.2016 r.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20</a:t>
            </a:fld>
            <a:endParaRPr lang="pl-PL" altLang="pl-PL"/>
          </a:p>
        </p:txBody>
      </p:sp>
      <p:sp>
        <p:nvSpPr>
          <p:cNvPr id="10" name="Prostokąt 9"/>
          <p:cNvSpPr/>
          <p:nvPr/>
        </p:nvSpPr>
        <p:spPr>
          <a:xfrm>
            <a:off x="827584" y="1628800"/>
            <a:ext cx="748883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  <a:p>
            <a:pPr algn="just">
              <a:spcBef>
                <a:spcPct val="30000"/>
              </a:spcBef>
              <a:defRPr/>
            </a:pPr>
            <a:endParaRPr lang="pl-PL" dirty="0" smtClean="0">
              <a:solidFill>
                <a:prstClr val="black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95536" y="1124744"/>
            <a:ext cx="82809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>
              <a:solidFill>
                <a:prstClr val="black"/>
              </a:solidFill>
              <a:latin typeface="+mn-lt"/>
            </a:endParaRPr>
          </a:p>
          <a:p>
            <a:r>
              <a:rPr lang="pl-PL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Kwalifikowalność wydatków</a:t>
            </a:r>
            <a:r>
              <a:rPr lang="pl-PL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pl-PL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Początkiem </a:t>
            </a: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okresu kwalifikowalności wydatków jest 1 stycznia 2014 r. </a:t>
            </a:r>
          </a:p>
          <a:p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Najpóźniejszy termin złożenia ostatniego wniosku o płatność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01.12.2018 r.</a:t>
            </a:r>
            <a:endParaRPr lang="pl-PL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pl-PL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Zgodnie </a:t>
            </a: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art. 37 ust. 3 Ustawy wdrożeniowej nie może zostać wybrany 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dofinansowania projekt, który został fizycznie ukończony lub w pełni zrealizowany przez złożeniem wniosku o dofinansowanie, niezależnie od tego czy wszystkie powiązane płatności zostały dokonane przez beneficjenta.</a:t>
            </a:r>
          </a:p>
          <a:p>
            <a:endParaRPr lang="pl-PL" dirty="0">
              <a:solidFill>
                <a:prstClr val="black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6831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21</a:t>
            </a:fld>
            <a:endParaRPr lang="pl-PL" altLang="pl-PL"/>
          </a:p>
        </p:txBody>
      </p:sp>
      <p:sp>
        <p:nvSpPr>
          <p:cNvPr id="8" name="Prostokąt 7"/>
          <p:cNvSpPr/>
          <p:nvPr/>
        </p:nvSpPr>
        <p:spPr>
          <a:xfrm>
            <a:off x="539552" y="1196752"/>
            <a:ext cx="77768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u="sng" dirty="0" smtClean="0">
                <a:solidFill>
                  <a:prstClr val="black"/>
                </a:solidFill>
                <a:latin typeface="+mn-lt"/>
              </a:rPr>
              <a:t>Wskaźniki</a:t>
            </a:r>
          </a:p>
          <a:p>
            <a:endParaRPr lang="pl-PL" b="1" dirty="0">
              <a:solidFill>
                <a:prstClr val="black"/>
              </a:solidFill>
              <a:latin typeface="+mn-lt"/>
            </a:endParaRPr>
          </a:p>
          <a:p>
            <a:r>
              <a:rPr lang="pl-PL" sz="1600" dirty="0" smtClean="0">
                <a:solidFill>
                  <a:prstClr val="black"/>
                </a:solidFill>
                <a:latin typeface="+mn-lt"/>
              </a:rPr>
              <a:t>W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ramach RPO WD 2014-2020 rozróżnia się następujące wskaźniki: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prstClr val="black"/>
                </a:solidFill>
                <a:latin typeface="+mn-lt"/>
              </a:rPr>
              <a:t>obligatoryjne – wskaźniki ujęte </a:t>
            </a: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w RPO WD 2014-2020, SZOOP RPO WD 2014-2020;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horyzontalne;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dodatkowe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– wskaźniki </a:t>
            </a: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projektowe.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1600" dirty="0" smtClean="0">
                <a:solidFill>
                  <a:prstClr val="black"/>
                </a:solidFill>
                <a:latin typeface="+mn-lt"/>
              </a:rPr>
              <a:t>Wnioskodawca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ma obowiązek uwzględnić </a:t>
            </a:r>
            <a:r>
              <a:rPr lang="pl-PL" sz="1600" b="1" dirty="0">
                <a:solidFill>
                  <a:prstClr val="black"/>
                </a:solidFill>
                <a:latin typeface="+mn-lt"/>
              </a:rPr>
              <a:t>wszystkie adekwatne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 wskaźniki produktu oraz rezultatu bezpośredniego z </a:t>
            </a: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listy wskaźników opisanych dla danego naboru,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odpowiadające celowi projektu. </a:t>
            </a:r>
            <a:endParaRPr lang="pl-PL" sz="1600" dirty="0" smtClean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1600" dirty="0" smtClean="0">
                <a:solidFill>
                  <a:prstClr val="black"/>
                </a:solidFill>
                <a:latin typeface="+mn-lt"/>
              </a:rPr>
              <a:t>Dodatkowo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w ramach wniosku </a:t>
            </a:r>
            <a:r>
              <a:rPr lang="pl-PL" sz="1600" dirty="0" smtClean="0">
                <a:solidFill>
                  <a:prstClr val="black"/>
                </a:solidFill>
                <a:latin typeface="+mn-lt"/>
              </a:rPr>
              <a:t>o </a:t>
            </a:r>
            <a:r>
              <a:rPr lang="pl-PL" sz="1600" dirty="0">
                <a:solidFill>
                  <a:prstClr val="black"/>
                </a:solidFill>
                <a:latin typeface="+mn-lt"/>
              </a:rPr>
              <a:t>dofinansowanie Wnioskodawca może określić inne, dodatkowe wskaźniki specyficzne dla danego projektu, o ile będzie to niezbędne dla prawidłowej realizacji projektu (tzw. wskaźniki projektowe).</a:t>
            </a:r>
          </a:p>
          <a:p>
            <a:pPr algn="just"/>
            <a:r>
              <a:rPr lang="pl-PL" sz="1600" b="1" dirty="0">
                <a:solidFill>
                  <a:prstClr val="black"/>
                </a:solidFill>
                <a:latin typeface="+mn-lt"/>
              </a:rPr>
              <a:t> </a:t>
            </a:r>
            <a:endParaRPr lang="pl-PL" sz="1600" dirty="0">
              <a:solidFill>
                <a:prstClr val="black"/>
              </a:solidFill>
              <a:latin typeface="+mn-lt"/>
            </a:endParaRPr>
          </a:p>
          <a:p>
            <a:pPr algn="just"/>
            <a:r>
              <a:rPr lang="pl-PL" sz="1600" dirty="0">
                <a:solidFill>
                  <a:prstClr val="black"/>
                </a:solidFill>
                <a:latin typeface="+mn-lt"/>
              </a:rPr>
              <a:t>We wniosku o dofinansowanie należy określić, w jaki sposób i na jakiej podstawie mierzone będą wskaźniki realizacji celu projektu poprzez ustalenie źródła weryfikacji/pozyskania danych do pomiaru wskaźnika oraz częstotliwości pomiaru. Dlatego przy określaniu wskaźników należy wziąć pod uwagę dostępność i wiarygodność danych niezbędnych do pomiaru danego wskaźnika. </a:t>
            </a:r>
          </a:p>
          <a:p>
            <a:endParaRPr lang="pl-PL" sz="1600" dirty="0">
              <a:solidFill>
                <a:prstClr val="black"/>
              </a:solidFill>
            </a:endParaRPr>
          </a:p>
          <a:p>
            <a:pPr algn="ctr"/>
            <a:endParaRPr lang="pl-PL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8586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9" name="Prostokąt 8"/>
          <p:cNvSpPr/>
          <p:nvPr/>
        </p:nvSpPr>
        <p:spPr>
          <a:xfrm>
            <a:off x="395536" y="1196752"/>
            <a:ext cx="849694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u="sng" dirty="0" smtClean="0">
                <a:solidFill>
                  <a:prstClr val="black"/>
                </a:solidFill>
                <a:latin typeface="+mj-lt"/>
              </a:rPr>
              <a:t>Obligatoryjne wskaźniki produktu - wskaźniki ujęte w RPO WD 2014-2020, SZOOP RPO WD 2014-2020:</a:t>
            </a:r>
          </a:p>
          <a:p>
            <a:r>
              <a:rPr lang="pl-PL" b="1" dirty="0" smtClean="0">
                <a:solidFill>
                  <a:prstClr val="black"/>
                </a:solidFill>
                <a:latin typeface="+mj-lt"/>
              </a:rPr>
              <a:t>     </a:t>
            </a:r>
          </a:p>
          <a:p>
            <a:r>
              <a:rPr lang="pl-PL" b="1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pl-PL" b="1" u="sng" dirty="0" smtClean="0">
                <a:solidFill>
                  <a:prstClr val="black"/>
                </a:solidFill>
                <a:latin typeface="+mj-lt"/>
              </a:rPr>
              <a:t>Produktu</a:t>
            </a:r>
          </a:p>
          <a:p>
            <a:pPr marL="342900" indent="-342900"/>
            <a:r>
              <a:rPr lang="pl-PL" sz="1400" i="1" dirty="0" smtClean="0"/>
              <a:t>      „</a:t>
            </a:r>
            <a:r>
              <a:rPr lang="pl-PL" sz="1400" i="1" dirty="0"/>
              <a:t>Liczba wspartych obiektów infrastruktury zlokalizowanych na rewitalizowanych obszarów [szt</a:t>
            </a:r>
            <a:r>
              <a:rPr lang="pl-PL" sz="1400" i="1" dirty="0" smtClean="0"/>
              <a:t>.]”</a:t>
            </a:r>
          </a:p>
          <a:p>
            <a:pPr marL="342900" indent="-342900"/>
            <a:endParaRPr lang="pl-PL" sz="1400" i="1" dirty="0"/>
          </a:p>
          <a:p>
            <a:pPr marL="342900" indent="-342900" algn="just"/>
            <a:r>
              <a:rPr lang="pl-PL" sz="1400" dirty="0"/>
              <a:t> </a:t>
            </a:r>
            <a:r>
              <a:rPr lang="pl-PL" sz="1400" dirty="0" smtClean="0"/>
              <a:t>      Definicja: Nowy </a:t>
            </a:r>
            <a:r>
              <a:rPr lang="pl-PL" sz="1400" dirty="0"/>
              <a:t>obiekt oznacza obiekt </a:t>
            </a:r>
            <a:r>
              <a:rPr lang="pl-PL" sz="1400" dirty="0" smtClean="0"/>
              <a:t>wybudowany </a:t>
            </a:r>
            <a:r>
              <a:rPr lang="pl-PL" sz="1400" b="1" dirty="0" smtClean="0"/>
              <a:t>(w </a:t>
            </a:r>
            <a:r>
              <a:rPr lang="pl-PL" sz="1400" b="1" dirty="0"/>
              <a:t>działaniu </a:t>
            </a:r>
            <a:r>
              <a:rPr lang="pl-PL" sz="1400" b="1" dirty="0" smtClean="0"/>
              <a:t>6.3.B </a:t>
            </a:r>
            <a:r>
              <a:rPr lang="pl-PL" sz="1400" b="1" dirty="0"/>
              <a:t>nie ma możliwości budowy nowych </a:t>
            </a:r>
            <a:r>
              <a:rPr lang="pl-PL" sz="1400" b="1" dirty="0" smtClean="0"/>
              <a:t>obiektów). </a:t>
            </a:r>
            <a:r>
              <a:rPr lang="pl-PL" sz="1400" dirty="0"/>
              <a:t>Budowa, zgodnie z prawem budowlanym, oznacza </a:t>
            </a:r>
            <a:r>
              <a:rPr lang="pl-PL" sz="1400" dirty="0" smtClean="0"/>
              <a:t>wykonanie obiektu </a:t>
            </a:r>
            <a:r>
              <a:rPr lang="pl-PL" sz="1400" dirty="0"/>
              <a:t>budowlanego w określonym miejscu, a także odbudowę, rozbudowę, nadbudowę </a:t>
            </a:r>
            <a:r>
              <a:rPr lang="pl-PL" sz="1400" dirty="0" smtClean="0"/>
              <a:t>obiektu budowlanego</a:t>
            </a:r>
            <a:r>
              <a:rPr lang="pl-PL" sz="1400" dirty="0"/>
              <a:t>. </a:t>
            </a:r>
            <a:endParaRPr lang="pl-PL" sz="1400" dirty="0" smtClean="0"/>
          </a:p>
          <a:p>
            <a:pPr marL="342900" indent="-342900" algn="just"/>
            <a:endParaRPr lang="pl-PL" sz="1400" dirty="0"/>
          </a:p>
          <a:p>
            <a:pPr marL="342900" indent="-342900" algn="just"/>
            <a:r>
              <a:rPr lang="pl-PL" sz="1400" dirty="0" smtClean="0"/>
              <a:t>       We </a:t>
            </a:r>
            <a:r>
              <a:rPr lang="pl-PL" sz="1400" dirty="0"/>
              <a:t>wskaźniku należy również wykazać obiekty przebudowane, przez co należy rozumieć wykonywanie robót budowlanych, w wyniku których następuje zmiana parametrów użytkowych lub technicznych istniejącego obiektu budowlanego, z wyjątkiem charakterystycznych parametrów, jak: kubatura, powierzchnia zabudowy, wysokość, długość, szerokość bądź liczba kondygnacji. </a:t>
            </a:r>
            <a:endParaRPr lang="pl-PL" sz="1400" dirty="0" smtClean="0"/>
          </a:p>
          <a:p>
            <a:pPr marL="342900" indent="-342900" algn="just">
              <a:spcBef>
                <a:spcPts val="600"/>
              </a:spcBef>
            </a:pPr>
            <a:r>
              <a:rPr lang="pl-PL" sz="1400" dirty="0" smtClean="0"/>
              <a:t>       Przekształcenie </a:t>
            </a:r>
            <a:r>
              <a:rPr lang="pl-PL" sz="1400" dirty="0"/>
              <a:t>oznacza zmianę celu funkcjonowania danego obiektu. Przez rewitalizację należy rozumieć kompleksowy, skoordynowany, wieloletni, prowadzony na </a:t>
            </a:r>
            <a:r>
              <a:rPr lang="pl-PL" sz="1400" dirty="0" smtClean="0"/>
              <a:t>określonym </a:t>
            </a:r>
            <a:r>
              <a:rPr lang="pl-PL" sz="1400" dirty="0"/>
              <a:t>obszarze proces przemian przestrzennych, technicznych, społecznych </a:t>
            </a:r>
            <a:r>
              <a:rPr lang="pl-PL" sz="1400" dirty="0" smtClean="0"/>
              <a:t>i </a:t>
            </a:r>
            <a:r>
              <a:rPr lang="pl-PL" sz="1400" dirty="0"/>
              <a:t>ekonomicznych, koordynowany przez samorząd terytorialny (głównie lokalny) w celu wyprowadzenia tego obszaru ze stanu kryzysowego, poprzez nadanie mu nowej jakości funkcjonalnej i stworzenie warunków do jego rozwoju, w oparciu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o </a:t>
            </a:r>
            <a:r>
              <a:rPr lang="pl-PL" sz="1400" dirty="0"/>
              <a:t>charakterystyczne uwarunkowania endogeniczne. </a:t>
            </a:r>
          </a:p>
          <a:p>
            <a:pPr marL="342900" indent="-342900" algn="just">
              <a:spcBef>
                <a:spcPts val="600"/>
              </a:spcBef>
            </a:pPr>
            <a:r>
              <a:rPr lang="pl-PL" sz="1400" dirty="0"/>
              <a:t>	</a:t>
            </a:r>
            <a:r>
              <a:rPr lang="pl-PL" sz="1400" dirty="0" smtClean="0"/>
              <a:t>Zgodnie </a:t>
            </a:r>
            <a:r>
              <a:rPr lang="pl-PL" sz="1400" dirty="0"/>
              <a:t>z powyższym, rewitalizacja ma charakter kompleksowy, tym samym w jej ramach prowadzony jest szereg wielowątkowych, wzajemnie uzupełniających się i wzmacniających działań, mających na celu wywołanie jakościowej pozytywnej zmiany na zidentyfikowanym obszarze. </a:t>
            </a:r>
          </a:p>
          <a:p>
            <a:pPr marL="342900" indent="-342900" algn="just"/>
            <a:endParaRPr lang="pl-PL" sz="1400" dirty="0"/>
          </a:p>
          <a:p>
            <a:pPr marL="342900" indent="-342900"/>
            <a:endParaRPr lang="pl-PL" sz="1400" u="sng" dirty="0" smtClean="0"/>
          </a:p>
        </p:txBody>
      </p:sp>
    </p:spTree>
    <p:extLst>
      <p:ext uri="{BB962C8B-B14F-4D97-AF65-F5344CB8AC3E}">
        <p14:creationId xmlns:p14="http://schemas.microsoft.com/office/powerpoint/2010/main" val="40103639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9" name="Prostokąt 8"/>
          <p:cNvSpPr/>
          <p:nvPr/>
        </p:nvSpPr>
        <p:spPr>
          <a:xfrm>
            <a:off x="395536" y="1196752"/>
            <a:ext cx="84969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u="sng" dirty="0" smtClean="0">
                <a:solidFill>
                  <a:prstClr val="black"/>
                </a:solidFill>
                <a:latin typeface="+mj-lt"/>
              </a:rPr>
              <a:t>Obligatoryjne wskaźniki produktu - wskaźniki </a:t>
            </a:r>
            <a:r>
              <a:rPr lang="pl-PL" b="1" u="sng" dirty="0">
                <a:solidFill>
                  <a:prstClr val="black"/>
                </a:solidFill>
                <a:latin typeface="+mj-lt"/>
              </a:rPr>
              <a:t>ujęte w RPO WD 2014-2020, SZOOP RPO </a:t>
            </a:r>
            <a:r>
              <a:rPr lang="pl-PL" b="1" u="sng" dirty="0" smtClean="0">
                <a:solidFill>
                  <a:prstClr val="black"/>
                </a:solidFill>
                <a:latin typeface="+mj-lt"/>
              </a:rPr>
              <a:t>WD 2014-2020:</a:t>
            </a:r>
          </a:p>
          <a:p>
            <a:endParaRPr lang="pl-PL" b="1" u="sng" dirty="0" smtClean="0">
              <a:solidFill>
                <a:prstClr val="black"/>
              </a:solidFill>
              <a:latin typeface="+mj-lt"/>
            </a:endParaRPr>
          </a:p>
          <a:p>
            <a:endParaRPr lang="pl-PL" b="1" u="sng" dirty="0" smtClean="0">
              <a:solidFill>
                <a:prstClr val="black"/>
              </a:solidFill>
              <a:latin typeface="+mj-lt"/>
            </a:endParaRPr>
          </a:p>
          <a:p>
            <a:r>
              <a:rPr lang="pl-PL" sz="1400" b="1" dirty="0"/>
              <a:t>W przypadku wskaźników „Wyremontowane budynki mieszkalne na obszarach miejskich” wnioskodawca  zobowiązany jest do wskazania zarówno budynków oraz jednostek mieszkalnych. </a:t>
            </a:r>
            <a:endParaRPr lang="pl-PL" sz="1400" dirty="0"/>
          </a:p>
          <a:p>
            <a:endParaRPr lang="pl-PL" sz="1400" dirty="0" smtClean="0"/>
          </a:p>
          <a:p>
            <a:pPr algn="just"/>
            <a:r>
              <a:rPr lang="pl-PL" sz="1400" dirty="0" smtClean="0"/>
              <a:t>„</a:t>
            </a:r>
            <a:r>
              <a:rPr lang="pl-PL" sz="1400" dirty="0"/>
              <a:t>Wyremontowane budynki mieszkalne na obszarach miejskich” [szt.]) wskaźnik programowy RPO WD –  w tym wypadku należy określić wskaźnik wyrażony liczbowo w postaci budynków w projekcie. </a:t>
            </a:r>
            <a:endParaRPr lang="pl-PL" sz="1400" dirty="0" smtClean="0"/>
          </a:p>
          <a:p>
            <a:pPr algn="just"/>
            <a:endParaRPr lang="pl-PL" sz="1400" dirty="0"/>
          </a:p>
          <a:p>
            <a:pPr algn="just"/>
            <a:r>
              <a:rPr lang="pl-PL" sz="1400" dirty="0" smtClean="0"/>
              <a:t>Natomiast </a:t>
            </a:r>
            <a:r>
              <a:rPr lang="pl-PL" sz="1400" dirty="0"/>
              <a:t>we wskaźniku „Wyremontowane budynki mieszkalne na obszarach miejskich” liczony </a:t>
            </a:r>
            <a:r>
              <a:rPr lang="pl-PL" sz="1400" dirty="0" smtClean="0"/>
              <a:t>w </a:t>
            </a:r>
            <a:r>
              <a:rPr lang="pl-PL" sz="1400" dirty="0"/>
              <a:t>jednostkach mieszkalnych należy podać liczbę mieszkań w rewitalizowanych budynkach. </a:t>
            </a:r>
          </a:p>
          <a:p>
            <a:r>
              <a:rPr lang="pl-PL" sz="1400" dirty="0"/>
              <a:t> </a:t>
            </a:r>
          </a:p>
          <a:p>
            <a:r>
              <a:rPr lang="pl-PL" sz="1400" dirty="0"/>
              <a:t>Wnioskodawca zobligowany  jest do wskazania obu powyższych wskaźników „</a:t>
            </a:r>
            <a:r>
              <a:rPr lang="pl-PL" sz="1400" i="1" dirty="0"/>
              <a:t>Wyremontowane budynki mieszkalne na obszarach miejskich”</a:t>
            </a:r>
            <a:r>
              <a:rPr lang="pl-PL" sz="1400" dirty="0"/>
              <a:t>, raz liczonego w sztukach, tzn. należy  określić ilość budynków, a w drugim przypadku podać liczbę jednostek mieszkalnych we wskazanym wcześniej budynku. </a:t>
            </a:r>
          </a:p>
          <a:p>
            <a:r>
              <a:rPr lang="pl-PL" sz="1400" b="1" dirty="0"/>
              <a:t> </a:t>
            </a:r>
            <a:endParaRPr lang="pl-PL" sz="1400" dirty="0"/>
          </a:p>
          <a:p>
            <a:r>
              <a:rPr lang="pl-PL" sz="1600" b="1" dirty="0"/>
              <a:t>Należy traktować </a:t>
            </a:r>
            <a:r>
              <a:rPr lang="pl-PL" sz="1600" b="1" dirty="0" smtClean="0"/>
              <a:t>„</a:t>
            </a:r>
            <a:r>
              <a:rPr lang="pl-PL" sz="1600" b="1" i="1" dirty="0"/>
              <a:t>Wyremontowane budynki mieszkalne na obszarach </a:t>
            </a:r>
            <a:r>
              <a:rPr lang="pl-PL" sz="1600" b="1" i="1" dirty="0" smtClean="0"/>
              <a:t>miejskich” </a:t>
            </a:r>
            <a:r>
              <a:rPr lang="pl-PL" sz="1600" b="1" dirty="0" smtClean="0"/>
              <a:t>jako </a:t>
            </a:r>
            <a:r>
              <a:rPr lang="pl-PL" sz="1600" b="1" dirty="0"/>
              <a:t>dwa odrębne wskaźniki</a:t>
            </a:r>
            <a:r>
              <a:rPr lang="pl-PL" sz="1600" b="1" dirty="0" smtClean="0"/>
              <a:t>. </a:t>
            </a:r>
            <a:endParaRPr lang="pl-PL" sz="1600" dirty="0"/>
          </a:p>
          <a:p>
            <a:endParaRPr lang="pl-PL" sz="1400" u="sng" dirty="0"/>
          </a:p>
          <a:p>
            <a:endParaRPr lang="pl-PL" sz="1400" u="sng" dirty="0"/>
          </a:p>
          <a:p>
            <a:endParaRPr lang="pl-PL" sz="1400" u="sng" dirty="0" smtClean="0"/>
          </a:p>
          <a:p>
            <a:endParaRPr lang="pl-PL" sz="1400" u="sng" dirty="0" smtClean="0"/>
          </a:p>
        </p:txBody>
      </p:sp>
    </p:spTree>
    <p:extLst>
      <p:ext uri="{BB962C8B-B14F-4D97-AF65-F5344CB8AC3E}">
        <p14:creationId xmlns:p14="http://schemas.microsoft.com/office/powerpoint/2010/main" val="31869496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9" name="Prostokąt 8"/>
          <p:cNvSpPr/>
          <p:nvPr/>
        </p:nvSpPr>
        <p:spPr>
          <a:xfrm>
            <a:off x="395536" y="1196752"/>
            <a:ext cx="828092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u="sng" dirty="0" smtClean="0">
              <a:solidFill>
                <a:prstClr val="black"/>
              </a:solidFill>
              <a:latin typeface="+mj-lt"/>
            </a:endParaRPr>
          </a:p>
          <a:p>
            <a:pPr algn="just"/>
            <a:endParaRPr lang="pl-PL" sz="1400" b="1" dirty="0" smtClean="0"/>
          </a:p>
          <a:p>
            <a:pPr algn="just"/>
            <a:r>
              <a:rPr lang="pl-PL" sz="1600" b="1" dirty="0" smtClean="0"/>
              <a:t>W </a:t>
            </a:r>
            <a:r>
              <a:rPr lang="pl-PL" sz="1600" b="1" dirty="0"/>
              <a:t>ramach Działania 6.3 Rewitalizacja zdegradowanych obszarów – na poziomie SZOOP RPO WD 2014-2020 nie wskazano wskaźników o charakterze rezultatu bezpośredniego.</a:t>
            </a:r>
            <a:endParaRPr lang="pl-PL" sz="1600" dirty="0"/>
          </a:p>
          <a:p>
            <a:pPr algn="just"/>
            <a:endParaRPr lang="pl-PL" sz="1400" b="1" dirty="0" smtClean="0"/>
          </a:p>
          <a:p>
            <a:pPr algn="just"/>
            <a:r>
              <a:rPr lang="pl-PL" sz="1400" b="1" dirty="0" smtClean="0"/>
              <a:t>Jednakże </a:t>
            </a:r>
            <a:r>
              <a:rPr lang="pl-PL" sz="1400" b="1" dirty="0"/>
              <a:t>wszyscy wnioskodawcy są zobligowani do </a:t>
            </a:r>
            <a:r>
              <a:rPr lang="pl-PL" sz="1400" b="1" dirty="0" smtClean="0"/>
              <a:t>określenia wskaźników </a:t>
            </a:r>
            <a:br>
              <a:rPr lang="pl-PL" sz="1400" b="1" dirty="0" smtClean="0"/>
            </a:br>
            <a:r>
              <a:rPr lang="pl-PL" sz="1400" b="1" dirty="0" smtClean="0"/>
              <a:t>o </a:t>
            </a:r>
            <a:r>
              <a:rPr lang="pl-PL" sz="1400" b="1" dirty="0"/>
              <a:t>charakterze rezultatu bezpośredniego – horyzontalnych, jeśli są adekwatne do celu </a:t>
            </a:r>
            <a:r>
              <a:rPr lang="pl-PL" sz="1400" b="1" dirty="0" smtClean="0"/>
              <a:t>projektu.</a:t>
            </a:r>
            <a:endParaRPr lang="pl-PL" sz="1600" dirty="0">
              <a:solidFill>
                <a:prstClr val="black"/>
              </a:solidFill>
            </a:endParaRPr>
          </a:p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algn="just"/>
            <a:r>
              <a:rPr lang="pl-PL" sz="1400" dirty="0"/>
              <a:t>Dodatkowo w ramach wniosku o dofinansowanie Wnioskodawca może określić inne, dodatkowe wskaźniki specyficzne dla danego projektu, o ile będzie to niezbędne dla prawidłowej realizacji projektu (tzw. wskaźniki projektowe</a:t>
            </a:r>
            <a:r>
              <a:rPr lang="pl-PL" sz="1400" dirty="0" smtClean="0"/>
              <a:t>).</a:t>
            </a:r>
          </a:p>
          <a:p>
            <a:endParaRPr lang="pl-PL" sz="1400" dirty="0"/>
          </a:p>
          <a:p>
            <a:pPr algn="just"/>
            <a:r>
              <a:rPr lang="pl-PL" sz="1400" dirty="0"/>
              <a:t>We wniosku o dofinansowanie należy określić, w jaki sposób i na jakiej podstawie mierzone będą wskaźniki realizacji celu projektu poprzez ustalenie źródła weryfikacji/pozyskania danych do pomiaru wskaźnika oraz częstotliwości pomiaru. Dlatego przy określaniu wskaźników należy wziąć pod uwagę dostępność i wiarygodność danych niezbędnych do pomiaru danego </a:t>
            </a:r>
            <a:r>
              <a:rPr lang="pl-PL" sz="1400" dirty="0" smtClean="0"/>
              <a:t>wskaźnika.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9450235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25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10850" y="980728"/>
            <a:ext cx="8280400" cy="5572937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Wydział Zarządzania RPO</a:t>
            </a:r>
            <a:endParaRPr lang="pl-PL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www.rpo.dolnyslask.pl</a:t>
            </a:r>
            <a:r>
              <a:rPr lang="pl-PL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600" dirty="0"/>
              <a:t>Zapytania dotyczące naboru można przesyłać na adresy mailowe</a:t>
            </a:r>
            <a:r>
              <a:rPr lang="pl-PL" sz="1600" dirty="0" smtClean="0"/>
              <a:t>:</a:t>
            </a:r>
          </a:p>
          <a:p>
            <a:pPr algn="ctr"/>
            <a:endParaRPr lang="pl-PL" sz="1600" dirty="0"/>
          </a:p>
          <a:p>
            <a:pPr algn="ctr"/>
            <a:r>
              <a:rPr lang="pl-PL" sz="1600" b="1" u="sng" dirty="0">
                <a:hlinkClick r:id="rId4"/>
              </a:rPr>
              <a:t>pife@dolnyslask.pl</a:t>
            </a:r>
            <a:endParaRPr lang="pl-PL" sz="1600" b="1" dirty="0"/>
          </a:p>
          <a:p>
            <a:pPr algn="ctr"/>
            <a:r>
              <a:rPr lang="pl-PL" sz="1600" b="1" u="sng" dirty="0">
                <a:hlinkClick r:id="rId5"/>
              </a:rPr>
              <a:t>pife.jeleniagora@dolnyslask.pl</a:t>
            </a:r>
            <a:endParaRPr lang="pl-PL" sz="1600" b="1" dirty="0"/>
          </a:p>
          <a:p>
            <a:pPr algn="ctr"/>
            <a:r>
              <a:rPr lang="pl-PL" sz="1600" b="1" u="sng" dirty="0">
                <a:hlinkClick r:id="rId6"/>
              </a:rPr>
              <a:t>pife.legnica@dolnyslask.pl</a:t>
            </a:r>
            <a:endParaRPr lang="pl-PL" sz="1600" b="1" dirty="0"/>
          </a:p>
          <a:p>
            <a:pPr algn="ctr"/>
            <a:r>
              <a:rPr lang="pl-PL" sz="1600" b="1" u="sng" dirty="0" smtClean="0">
                <a:hlinkClick r:id="rId7"/>
              </a:rPr>
              <a:t>pife.walbrzych@dolnyslask.pl</a:t>
            </a:r>
            <a:endParaRPr lang="pl-PL" sz="1600" b="1" dirty="0"/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i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Dziękuję </a:t>
            </a:r>
            <a:r>
              <a:rPr lang="pl-PL" sz="16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pl-PL" sz="16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uwagę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i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6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3956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386713" y="1196752"/>
            <a:ext cx="8208714" cy="4909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 smtClean="0">
              <a:solidFill>
                <a:schemeClr val="tx2"/>
              </a:solidFill>
            </a:endParaRPr>
          </a:p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539750" y="1196752"/>
            <a:ext cx="813670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000" b="1" dirty="0"/>
              <a:t>Poddziałanie 6.3.1 Rewitalizacja zdegradowanych </a:t>
            </a:r>
            <a:r>
              <a:rPr lang="pl-PL" sz="2000" b="1" dirty="0" smtClean="0"/>
              <a:t>obszarów – konkursy horyzontalne – nabór na OSI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b="1" dirty="0" smtClean="0"/>
              <a:t> Nr naboru </a:t>
            </a:r>
            <a:r>
              <a:rPr lang="pl-PL" sz="2000" b="1" dirty="0"/>
              <a:t>RPDS.06.03.01-IZ.00-02-141/16</a:t>
            </a:r>
          </a:p>
          <a:p>
            <a:pPr marL="457200" indent="-457200">
              <a:lnSpc>
                <a:spcPct val="150000"/>
              </a:lnSpc>
            </a:pPr>
            <a:endParaRPr lang="pl-PL" sz="2000" b="1" dirty="0" smtClean="0"/>
          </a:p>
          <a:p>
            <a:pPr marL="457200" indent="-457200">
              <a:buAutoNum type="arabicPeriod" startAt="2"/>
            </a:pPr>
            <a:r>
              <a:rPr lang="pl-PL" sz="2000" b="1" dirty="0" smtClean="0"/>
              <a:t>Poddziałanie </a:t>
            </a:r>
            <a:r>
              <a:rPr lang="pl-PL" sz="2000" b="1" dirty="0"/>
              <a:t>6.3.2 Rewitalizacja zdegradowanych obszarów – ZIT </a:t>
            </a:r>
            <a:r>
              <a:rPr lang="pl-PL" sz="2000" b="1" dirty="0" smtClean="0"/>
              <a:t>WrOF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000" b="1" dirty="0" smtClean="0"/>
              <a:t>Nr naboru RPDS.06.03.02-IZ.00-02-142/16</a:t>
            </a:r>
          </a:p>
          <a:p>
            <a:pPr>
              <a:lnSpc>
                <a:spcPct val="150000"/>
              </a:lnSpc>
            </a:pPr>
            <a:endParaRPr lang="pl-PL" sz="2000" b="1" dirty="0" smtClean="0"/>
          </a:p>
          <a:p>
            <a:pPr marL="457200" indent="-457200">
              <a:buAutoNum type="arabicPeriod" startAt="3"/>
            </a:pPr>
            <a:r>
              <a:rPr lang="pl-PL" sz="2000" b="1" dirty="0" smtClean="0"/>
              <a:t>Poddziałanie </a:t>
            </a:r>
            <a:r>
              <a:rPr lang="pl-PL" sz="2000" b="1" dirty="0"/>
              <a:t>6.3.3 Rewitalizacja zdegradowanych obszarów – ZIT </a:t>
            </a:r>
            <a:r>
              <a:rPr lang="pl-PL" sz="2000" b="1" dirty="0" smtClean="0"/>
              <a:t>AJ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b="1" dirty="0"/>
              <a:t> </a:t>
            </a:r>
            <a:r>
              <a:rPr lang="pl-PL" sz="2000" b="1" dirty="0" smtClean="0"/>
              <a:t>Nr naboru RPDS.06.03.03-IZ.00-02-143/16</a:t>
            </a:r>
            <a:endParaRPr lang="pl-PL" sz="2000" b="1" dirty="0"/>
          </a:p>
          <a:p>
            <a:endParaRPr lang="pl-PL" sz="2000" b="1" dirty="0" smtClean="0"/>
          </a:p>
          <a:p>
            <a:endParaRPr lang="pl-PL" sz="20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86088" y="1124744"/>
            <a:ext cx="864235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l-PL" sz="2000" b="1" dirty="0" smtClean="0"/>
              <a:t>Poddziałanie 6.3.1 Rewitalizacja zdegradowanych obszarów – konkurs horyzontalny – nabór na OSI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pl-PL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Na </a:t>
            </a:r>
            <a:r>
              <a:rPr lang="pl-PL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każdy z </a:t>
            </a:r>
            <a:r>
              <a:rPr lang="pl-PL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obszarów </a:t>
            </a:r>
            <a:r>
              <a:rPr lang="pl-PL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OSI przeznaczona jest odrębna alokacja i dla każdego OSI tworzone będą odrębne listy rankingowe projektów</a:t>
            </a:r>
            <a:r>
              <a:rPr lang="pl-PL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pl-PL" sz="20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l-PL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 </a:t>
            </a:r>
            <a:r>
              <a:rPr lang="pl-PL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ramach naboru aplikować mogą wnioskodawcy, których projekty zlokalizowane są w całości na obszarze danego OSI</a:t>
            </a:r>
            <a:r>
              <a:rPr lang="pl-PL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</a:p>
          <a:p>
            <a:endParaRPr lang="pl-PL" dirty="0" smtClean="0"/>
          </a:p>
          <a:p>
            <a:r>
              <a:rPr lang="pl-PL" dirty="0" smtClean="0"/>
              <a:t>Alokacja </a:t>
            </a:r>
            <a:r>
              <a:rPr lang="pl-PL" dirty="0"/>
              <a:t>ogółem przeznaczona na konkurs wynosi </a:t>
            </a:r>
            <a:r>
              <a:rPr lang="pl-PL" b="1" dirty="0"/>
              <a:t>8 359 903 EUR, tj.  36 733 413 PLN</a:t>
            </a:r>
            <a:endParaRPr lang="pl-PL" dirty="0"/>
          </a:p>
          <a:p>
            <a:r>
              <a:rPr lang="pl-PL" sz="2000" dirty="0"/>
              <a:t> </a:t>
            </a:r>
            <a:endParaRPr lang="pl-PL" u="sng" dirty="0" smtClean="0"/>
          </a:p>
          <a:p>
            <a:pPr algn="just"/>
            <a:r>
              <a:rPr lang="pl-PL" u="sng" dirty="0" smtClean="0"/>
              <a:t>Ze </a:t>
            </a:r>
            <a:r>
              <a:rPr lang="pl-PL" u="sng" dirty="0"/>
              <a:t>względu na kurs euro limit dostępnych środków może ulec zmianie. Z tego powodu dokładna kwota dofinansowania zostanie określona na etapie zatwierdzania Listy ocenionych </a:t>
            </a:r>
            <a:r>
              <a:rPr lang="pl-PL" u="sng" dirty="0" smtClean="0"/>
              <a:t>projektów.</a:t>
            </a:r>
            <a:endParaRPr lang="pl-PL" u="sng" dirty="0"/>
          </a:p>
          <a:p>
            <a:endParaRPr lang="pl-PL" sz="2000" dirty="0"/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pl-PL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endParaRPr lang="pl-PL" sz="2000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7305201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86797" y="1124744"/>
            <a:ext cx="864235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450" eaLnBrk="1" hangingPunct="1">
              <a:buClr>
                <a:srgbClr val="0070C0"/>
              </a:buClr>
            </a:pPr>
            <a:endParaRPr lang="pl-PL" b="1" u="sng" dirty="0">
              <a:latin typeface="+mn-lt"/>
            </a:endParaRPr>
          </a:p>
          <a:p>
            <a:pPr marL="44450" algn="ctr" eaLnBrk="1" hangingPunct="1">
              <a:buClr>
                <a:srgbClr val="0070C0"/>
              </a:buClr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Nabór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 trybie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konkursowym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ukierunkowany na Obszary Strategicznej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Interwencji:</a:t>
            </a:r>
          </a:p>
          <a:p>
            <a:pPr marL="44450" algn="just" eaLnBrk="1" hangingPunct="1">
              <a:buClr>
                <a:srgbClr val="0070C0"/>
              </a:buClr>
            </a:pPr>
            <a:endParaRPr lang="pl-PL" sz="1200" dirty="0" smtClean="0">
              <a:latin typeface="+mn-lt"/>
            </a:endParaRPr>
          </a:p>
          <a:p>
            <a:pPr marL="44450" algn="just" eaLnBrk="1" hangingPunct="1">
              <a:buClr>
                <a:srgbClr val="0070C0"/>
              </a:buClr>
            </a:pPr>
            <a:endParaRPr lang="pl-PL" sz="1200" dirty="0" smtClean="0">
              <a:latin typeface="+mn-lt"/>
            </a:endParaRPr>
          </a:p>
          <a:p>
            <a:r>
              <a:rPr lang="pl-PL" sz="1000" b="1" u="sng" dirty="0" smtClean="0"/>
              <a:t>-  Zachodni </a:t>
            </a:r>
            <a:r>
              <a:rPr lang="pl-PL" sz="1000" b="1" u="sng" dirty="0"/>
              <a:t>Obszar Interwencji (ZOI</a:t>
            </a:r>
            <a:r>
              <a:rPr lang="pl-PL" sz="1000" b="1" u="sng" dirty="0" smtClean="0"/>
              <a:t>)</a:t>
            </a:r>
            <a:r>
              <a:rPr lang="pl-PL" sz="1000" b="1" u="sng" dirty="0"/>
              <a:t> </a:t>
            </a:r>
            <a:r>
              <a:rPr lang="pl-PL" sz="1000" dirty="0" smtClean="0"/>
              <a:t>- w </a:t>
            </a:r>
            <a:r>
              <a:rPr lang="pl-PL" sz="1000" dirty="0"/>
              <a:t>skład Zachodniego Obszaru Interwencji wchodzą Gminy: miejskie - Bolesławiec, Lubań, Świeradów-Zdrój, Zawidów, Zgorzelec; wiejskie- Bolesławiec, Gromadka, Osiecznica, Warta Bolesławiecka, Lubań, Platerówka, Siekierczyn, Sulików, Zgorzelec, Zagrodno  oraz miejsko-wiejskiej - Nowogrodziec, Leśna, Olszyna, Lwówek Śląski, Bogatynia, Pieńsk, Węgliniec</a:t>
            </a:r>
            <a:r>
              <a:rPr lang="pl-PL" sz="1000" dirty="0" smtClean="0"/>
              <a:t>.</a:t>
            </a:r>
            <a:r>
              <a:rPr lang="pl-PL" sz="1000" dirty="0"/>
              <a:t> Ogółem alokacja przeznaczona na </a:t>
            </a:r>
            <a:r>
              <a:rPr lang="pl-PL" sz="1000" dirty="0" smtClean="0"/>
              <a:t>ZOI </a:t>
            </a:r>
            <a:r>
              <a:rPr lang="pl-PL" sz="1000" dirty="0"/>
              <a:t>wynosi </a:t>
            </a:r>
            <a:r>
              <a:rPr lang="pl-PL" sz="1000" dirty="0" smtClean="0"/>
              <a:t>–  </a:t>
            </a:r>
            <a:r>
              <a:rPr lang="en-US" sz="1000" b="1" dirty="0"/>
              <a:t>1 611 </a:t>
            </a:r>
            <a:r>
              <a:rPr lang="en-US" sz="1000" b="1" dirty="0" smtClean="0"/>
              <a:t>79</a:t>
            </a:r>
            <a:r>
              <a:rPr lang="pl-PL" sz="1000" b="1" dirty="0" smtClean="0"/>
              <a:t>9 Euro, tj. </a:t>
            </a:r>
            <a:r>
              <a:rPr lang="en-US" sz="1000" b="1" dirty="0" smtClean="0"/>
              <a:t> 7</a:t>
            </a:r>
            <a:r>
              <a:rPr lang="en-US" sz="1000" b="1" dirty="0"/>
              <a:t> 082 </a:t>
            </a:r>
            <a:r>
              <a:rPr lang="en-US" sz="1000" b="1" dirty="0" smtClean="0"/>
              <a:t>245</a:t>
            </a:r>
            <a:r>
              <a:rPr lang="pl-PL" sz="1000" dirty="0"/>
              <a:t> </a:t>
            </a:r>
            <a:r>
              <a:rPr lang="en-US" sz="1000" b="1" dirty="0" smtClean="0"/>
              <a:t>PLN</a:t>
            </a:r>
            <a:r>
              <a:rPr lang="pl-PL" sz="1000" b="1" dirty="0" smtClean="0"/>
              <a:t>;</a:t>
            </a:r>
            <a:endParaRPr lang="pl-PL" sz="1000" dirty="0"/>
          </a:p>
          <a:p>
            <a:pPr marL="44450" algn="just" eaLnBrk="1" hangingPunct="1">
              <a:buClr>
                <a:srgbClr val="0070C0"/>
              </a:buClr>
            </a:pPr>
            <a:endParaRPr lang="pl-PL" sz="1000" dirty="0"/>
          </a:p>
          <a:p>
            <a:pPr algn="just"/>
            <a:r>
              <a:rPr lang="pl-PL" sz="1000" b="1" u="sng" dirty="0" smtClean="0"/>
              <a:t>- Legnicko-Głogowski </a:t>
            </a:r>
            <a:r>
              <a:rPr lang="pl-PL" sz="1000" b="1" u="sng" dirty="0"/>
              <a:t>Obszar Interwencji (LGOI</a:t>
            </a:r>
            <a:r>
              <a:rPr lang="pl-PL" sz="1000" b="1" u="sng" dirty="0" smtClean="0"/>
              <a:t>)</a:t>
            </a:r>
            <a:r>
              <a:rPr lang="pl-PL" sz="1000" b="1" u="sng" dirty="0"/>
              <a:t> </a:t>
            </a:r>
            <a:r>
              <a:rPr lang="pl-PL" sz="1000" b="1" dirty="0" smtClean="0"/>
              <a:t>- </a:t>
            </a:r>
            <a:r>
              <a:rPr lang="pl-PL" sz="1000" dirty="0" smtClean="0"/>
              <a:t>w </a:t>
            </a:r>
            <a:r>
              <a:rPr lang="pl-PL" sz="1000" dirty="0"/>
              <a:t>skład Legnicko-Głogowskiego Obszaru interwencji wchodzą Gminy: miejskie - Jawor, Głogów, Chojnów, Lubin, Legnica; wiejskie - Męcinka, Mściwojów, Paszowice, Wądroże Wielkie, Złotoryja, Głogów, Jerzmanowa, Kotla, Pęcław, Żukowice, Chojnów, Krotoszyce, Kunice, Legnickie Pole, Marciszów, Miłkowice, Ruja, Lubin, Rudna, Gaworzyce, Grębocice, Radwanice oraz miejsko-wiejskiej – Prochowice, Ścinawa, Chocianów, Polkowice, Przemków, Bolków</a:t>
            </a:r>
            <a:r>
              <a:rPr lang="pl-PL" sz="1000" dirty="0" smtClean="0"/>
              <a:t>.</a:t>
            </a:r>
            <a:r>
              <a:rPr lang="pl-PL" sz="1000" dirty="0"/>
              <a:t> Ogółem alokacja przeznaczona </a:t>
            </a:r>
            <a:r>
              <a:rPr lang="pl-PL" sz="1000" dirty="0" smtClean="0"/>
              <a:t>na LGOI </a:t>
            </a:r>
            <a:r>
              <a:rPr lang="pl-PL" sz="1000" dirty="0"/>
              <a:t>wynosi - </a:t>
            </a:r>
            <a:r>
              <a:rPr lang="en-US" sz="1000" b="1" dirty="0"/>
              <a:t>2 465 </a:t>
            </a:r>
            <a:r>
              <a:rPr lang="en-US" sz="1000" b="1" dirty="0" smtClean="0"/>
              <a:t>851</a:t>
            </a:r>
            <a:r>
              <a:rPr lang="pl-PL" sz="1000" b="1" dirty="0" smtClean="0"/>
              <a:t> Euro, tj. </a:t>
            </a:r>
            <a:r>
              <a:rPr lang="en-US" sz="1000" b="1" dirty="0"/>
              <a:t>10 834 949</a:t>
            </a:r>
            <a:r>
              <a:rPr lang="en-US" sz="1000" dirty="0"/>
              <a:t> </a:t>
            </a:r>
            <a:r>
              <a:rPr lang="pl-PL" sz="1000" b="1" dirty="0" smtClean="0"/>
              <a:t>PLN;</a:t>
            </a:r>
          </a:p>
          <a:p>
            <a:pPr algn="just"/>
            <a:endParaRPr lang="pl-PL" sz="1000" dirty="0" smtClean="0"/>
          </a:p>
          <a:p>
            <a:pPr algn="just"/>
            <a:r>
              <a:rPr lang="pl-PL" sz="1000" b="1" u="sng" dirty="0" smtClean="0"/>
              <a:t>- Obszar </a:t>
            </a:r>
            <a:r>
              <a:rPr lang="pl-PL" sz="1000" b="1" u="sng" dirty="0"/>
              <a:t>Interwencji Doliny Baryczy (OIDB</a:t>
            </a:r>
            <a:r>
              <a:rPr lang="pl-PL" sz="1000" b="1" u="sng" dirty="0" smtClean="0"/>
              <a:t>)</a:t>
            </a:r>
            <a:r>
              <a:rPr lang="pl-PL" sz="1000" b="1" u="sng" dirty="0"/>
              <a:t> </a:t>
            </a:r>
            <a:r>
              <a:rPr lang="pl-PL" sz="1000" b="1" u="sng" dirty="0" smtClean="0"/>
              <a:t>-</a:t>
            </a:r>
            <a:r>
              <a:rPr lang="pl-PL" sz="1000" dirty="0" smtClean="0"/>
              <a:t> w </a:t>
            </a:r>
            <a:r>
              <a:rPr lang="pl-PL" sz="1000" dirty="0"/>
              <a:t>skład Obszaru Interwencji Doliny Baryczy wchodzą Gminy: wiejskie - Jemielno, Niechlów, Cieszków, Krośnice, Dobroszyce, Dziadowa Kłoda, Zawonia, Wińsko oraz miejsko-wiejskie – </a:t>
            </a:r>
            <a:r>
              <a:rPr lang="pl-PL" sz="1000" dirty="0" smtClean="0"/>
              <a:t>Góra, Wąsosz, Milicz, Bierutów, Międzybórz, Syców, Twardogóra, Prusice, Żmigród, Brzeg Dolny, Wołów. Ogółem alokacja przeznaczona OIDB wynosi - </a:t>
            </a:r>
            <a:r>
              <a:rPr lang="en-US" sz="1000" b="1" dirty="0"/>
              <a:t>1 </a:t>
            </a:r>
            <a:r>
              <a:rPr lang="en-US" sz="1000" b="1" dirty="0" smtClean="0"/>
              <a:t>419 </a:t>
            </a:r>
            <a:r>
              <a:rPr lang="en-US" sz="1000" b="1" dirty="0"/>
              <a:t>368 </a:t>
            </a:r>
            <a:r>
              <a:rPr lang="pl-PL" sz="1000" b="1" dirty="0"/>
              <a:t> </a:t>
            </a:r>
            <a:r>
              <a:rPr lang="pl-PL" sz="1000" b="1" dirty="0" smtClean="0"/>
              <a:t>Euro, tj. </a:t>
            </a:r>
            <a:r>
              <a:rPr lang="en-US" sz="1000" b="1" dirty="0"/>
              <a:t>6 236 703 </a:t>
            </a:r>
            <a:r>
              <a:rPr lang="pl-PL" sz="1000" b="1" dirty="0" smtClean="0"/>
              <a:t>PLN</a:t>
            </a:r>
            <a:r>
              <a:rPr lang="pl-PL" sz="1000" dirty="0" smtClean="0"/>
              <a:t>;</a:t>
            </a:r>
            <a:endParaRPr lang="pl-PL" sz="1000" b="1" dirty="0" smtClean="0"/>
          </a:p>
          <a:p>
            <a:pPr algn="just"/>
            <a:endParaRPr lang="pl-PL" sz="1000" dirty="0" smtClean="0"/>
          </a:p>
          <a:p>
            <a:pPr algn="just"/>
            <a:r>
              <a:rPr lang="pl-PL" sz="1000" b="1" u="sng" dirty="0" smtClean="0"/>
              <a:t>- Obszar </a:t>
            </a:r>
            <a:r>
              <a:rPr lang="pl-PL" sz="1000" b="1" u="sng" dirty="0"/>
              <a:t>Interwencji Równiny Wrocławskiej (OIRW</a:t>
            </a:r>
            <a:r>
              <a:rPr lang="pl-PL" sz="1000" b="1" u="sng" dirty="0" smtClean="0"/>
              <a:t>)</a:t>
            </a:r>
            <a:r>
              <a:rPr lang="pl-PL" sz="1000" b="1" u="sng" dirty="0"/>
              <a:t> </a:t>
            </a:r>
            <a:r>
              <a:rPr lang="pl-PL" sz="1000" dirty="0" smtClean="0"/>
              <a:t>- w </a:t>
            </a:r>
            <a:r>
              <a:rPr lang="pl-PL" sz="1000" dirty="0"/>
              <a:t>skład Obszaru Interwencji Równiny Wrocławskiej wchodzą Gminy: miejskie – Oława, wiejskie – Domaniów, Oława, Borów, Kondratowice, Przeworno, Kostomłoty, Malczyce, Udanin, Jordanów Śląski, Mietków oraz miejsko-wiejskie – Strzelin, Wiązów, Środa </a:t>
            </a:r>
            <a:r>
              <a:rPr lang="pl-PL" sz="1000" dirty="0" smtClean="0"/>
              <a:t>Śląska.</a:t>
            </a:r>
            <a:r>
              <a:rPr lang="pl-PL" sz="1000" dirty="0"/>
              <a:t> Ogółem alokacja przeznaczona na </a:t>
            </a:r>
            <a:r>
              <a:rPr lang="pl-PL" sz="1000" dirty="0" smtClean="0"/>
              <a:t>OIRW </a:t>
            </a:r>
            <a:r>
              <a:rPr lang="pl-PL" sz="1000" dirty="0"/>
              <a:t>wynosi - </a:t>
            </a:r>
            <a:r>
              <a:rPr lang="en-US" sz="1000" b="1" dirty="0"/>
              <a:t>1 </a:t>
            </a:r>
            <a:r>
              <a:rPr lang="en-US" sz="1000" b="1" dirty="0" smtClean="0"/>
              <a:t>002 520</a:t>
            </a:r>
            <a:r>
              <a:rPr lang="pl-PL" sz="1000" b="1" dirty="0" smtClean="0"/>
              <a:t> Euro, tj. </a:t>
            </a:r>
            <a:r>
              <a:rPr lang="en-US" sz="1000" b="1" dirty="0"/>
              <a:t>4 405 073 </a:t>
            </a:r>
            <a:r>
              <a:rPr lang="pl-PL" sz="1000" b="1" dirty="0" smtClean="0"/>
              <a:t>PLN</a:t>
            </a:r>
            <a:r>
              <a:rPr lang="pl-PL" sz="1000" dirty="0" smtClean="0"/>
              <a:t>;</a:t>
            </a:r>
            <a:endParaRPr lang="pl-PL" sz="1000" b="1" dirty="0" smtClean="0"/>
          </a:p>
          <a:p>
            <a:pPr marL="171450" indent="-171450" algn="just">
              <a:buFontTx/>
              <a:buChar char="-"/>
            </a:pPr>
            <a:endParaRPr lang="pl-PL" sz="1000" dirty="0" smtClean="0"/>
          </a:p>
          <a:p>
            <a:pPr algn="just"/>
            <a:r>
              <a:rPr lang="pl-PL" sz="1000" b="1" u="sng" dirty="0" smtClean="0"/>
              <a:t>- Obszar </a:t>
            </a:r>
            <a:r>
              <a:rPr lang="pl-PL" sz="1000" b="1" u="sng" dirty="0"/>
              <a:t>Ziemia Dzierżoniowsko-Kłodzko-Ząbkowicka (</a:t>
            </a:r>
            <a:r>
              <a:rPr lang="pl-PL" sz="1000" b="1" u="sng" dirty="0" smtClean="0"/>
              <a:t>ZKD) - </a:t>
            </a:r>
            <a:r>
              <a:rPr lang="pl-PL" sz="1000" dirty="0" smtClean="0"/>
              <a:t>w </a:t>
            </a:r>
            <a:r>
              <a:rPr lang="pl-PL" sz="1000" dirty="0"/>
              <a:t>skład Obszaru Ziemia Dzierżoniowsko-Kłodzko-Ząbkowicka wchodzą Gminy: miejskie –  Bielawa, Dzierżoniów, Pieszyce, Piława Górna, Duszniki-Zdrój, Kłodzko, Kudowa-Zdrój, Polanica-Zdrój; wiejskie – Dzierżoniów, Łagiewniki, Kłodzko, Lewin Kłodzki, Ciepłowody, Kamieniec Ząbkowicki, Stoszowice oraz miejsko-wiejskie – Niemcza, Bystrzyca Kłodzka, Lądek-Zdrój, Międzylesie, Radków, Stronie Śląskie, Szczytna, Bardo, Ząbkowice Śląskie, Ziębice, Złoty Stok</a:t>
            </a:r>
            <a:r>
              <a:rPr lang="pl-PL" sz="1000" dirty="0" smtClean="0"/>
              <a:t>.</a:t>
            </a:r>
            <a:r>
              <a:rPr lang="pl-PL" sz="1000" dirty="0"/>
              <a:t> Ogółem alokacja przeznaczona na </a:t>
            </a:r>
            <a:r>
              <a:rPr lang="pl-PL" sz="1000" dirty="0" smtClean="0"/>
              <a:t>ZKD </a:t>
            </a:r>
            <a:r>
              <a:rPr lang="pl-PL" sz="1000" dirty="0"/>
              <a:t>wynosi </a:t>
            </a:r>
            <a:r>
              <a:rPr lang="pl-PL" sz="1000" dirty="0" smtClean="0"/>
              <a:t>– </a:t>
            </a:r>
            <a:br>
              <a:rPr lang="pl-PL" sz="1000" dirty="0" smtClean="0"/>
            </a:br>
            <a:r>
              <a:rPr lang="en-US" sz="1000" b="1" dirty="0"/>
              <a:t>1  860 </a:t>
            </a:r>
            <a:r>
              <a:rPr lang="en-US" sz="1000" b="1" dirty="0" smtClean="0"/>
              <a:t>365</a:t>
            </a:r>
            <a:r>
              <a:rPr lang="pl-PL" sz="1000" b="1" dirty="0" smtClean="0"/>
              <a:t> Euro, tj. </a:t>
            </a:r>
            <a:r>
              <a:rPr lang="en-US" sz="1000" b="1" dirty="0"/>
              <a:t>8 174 443</a:t>
            </a:r>
            <a:r>
              <a:rPr lang="en-US" sz="1000" dirty="0"/>
              <a:t> </a:t>
            </a:r>
            <a:r>
              <a:rPr lang="pl-PL" sz="1000" b="1" dirty="0" smtClean="0"/>
              <a:t>PLN</a:t>
            </a:r>
            <a:r>
              <a:rPr lang="pl-PL" sz="1000" dirty="0" smtClean="0"/>
              <a:t>.</a:t>
            </a:r>
            <a:endParaRPr lang="pl-PL" sz="1000" dirty="0"/>
          </a:p>
          <a:p>
            <a:pPr marL="44450" algn="just" eaLnBrk="1" hangingPunct="1">
              <a:buClr>
                <a:srgbClr val="0070C0"/>
              </a:buClr>
            </a:pPr>
            <a:endParaRPr lang="pl-PL" sz="1000" b="1" u="sng" dirty="0" smtClean="0"/>
          </a:p>
          <a:p>
            <a:pPr algn="just"/>
            <a:endParaRPr lang="pl-PL" dirty="0" smtClean="0"/>
          </a:p>
          <a:p>
            <a:endParaRPr lang="pl-PL" dirty="0"/>
          </a:p>
          <a:p>
            <a:pPr marL="44450" algn="just" eaLnBrk="1" hangingPunct="1">
              <a:buClr>
                <a:srgbClr val="0070C0"/>
              </a:buClr>
            </a:pPr>
            <a:endParaRPr lang="pl-PL" dirty="0" smtClean="0"/>
          </a:p>
          <a:p>
            <a:pPr marL="44450" algn="just" eaLnBrk="1" hangingPunct="1">
              <a:buClr>
                <a:srgbClr val="0070C0"/>
              </a:buClr>
            </a:pPr>
            <a:endParaRPr lang="pl-PL" altLang="pl-PL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 smtClean="0"/>
              <a:pPr/>
              <a:t>5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3289907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86797" y="1124744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450" eaLnBrk="1" hangingPunct="1">
              <a:buClr>
                <a:srgbClr val="0070C0"/>
              </a:buClr>
            </a:pPr>
            <a:endParaRPr lang="pl-PL" b="1" u="sng" dirty="0">
              <a:latin typeface="+mn-lt"/>
            </a:endParaRPr>
          </a:p>
          <a:p>
            <a:pPr algn="ctr"/>
            <a:r>
              <a:rPr lang="pl-PL" b="1" dirty="0"/>
              <a:t>Poddziałanie 6.3.2 Rewitalizacja zdegradowanych obszarów – ZIT WrOF</a:t>
            </a:r>
            <a:endParaRPr lang="pl-PL" dirty="0"/>
          </a:p>
          <a:p>
            <a:pPr marL="44450" eaLnBrk="1" hangingPunct="1">
              <a:buClr>
                <a:srgbClr val="0070C0"/>
              </a:buClr>
            </a:pPr>
            <a:endParaRPr lang="pl-PL" dirty="0" smtClean="0"/>
          </a:p>
          <a:p>
            <a:pPr marL="44450" algn="just" eaLnBrk="1" hangingPunct="1">
              <a:buClr>
                <a:srgbClr val="0070C0"/>
              </a:buClr>
            </a:pPr>
            <a:r>
              <a:rPr lang="pl-PL" dirty="0" smtClean="0"/>
              <a:t>Nabór dla beneficjentów realizujących przedsięwzięcia na terenie Wrocławskiego Obszaru Funkcjonalnego określonego w Strategii ZIT WrOF</a:t>
            </a:r>
          </a:p>
          <a:p>
            <a:pPr marL="44450" eaLnBrk="1" hangingPunct="1">
              <a:buClr>
                <a:srgbClr val="0070C0"/>
              </a:buClr>
            </a:pPr>
            <a:endParaRPr lang="pl-PL" dirty="0"/>
          </a:p>
          <a:p>
            <a:pPr marL="44450" algn="just" eaLnBrk="1" hangingPunct="1">
              <a:buClr>
                <a:srgbClr val="0070C0"/>
              </a:buClr>
            </a:pPr>
            <a:r>
              <a:rPr lang="pl-PL" dirty="0"/>
              <a:t>W skład </a:t>
            </a:r>
            <a:r>
              <a:rPr lang="pl-PL" u="sng" dirty="0"/>
              <a:t>Wrocławskiego Obszaru Funkcjonalnego określonego w Strategii ZIT WrOF</a:t>
            </a:r>
            <a:r>
              <a:rPr lang="pl-PL" dirty="0"/>
              <a:t>  wchodzą Gminy: Gmina Wrocław, Gmina Jelcz-Laskowice, Miasto i Gmina Kąty Wrocławskie, Gmina Siechnice, Gmina Trzebnica, Miasto i Gmina Sobótka, Miasto Oleśnica, Gmina Długołęka, Gmina Czernica, Gmina Kobierzyce, Gmina Miękinia, Gmina Oleśnica Gmina Wisznia Mała, Gmina Żórawina, Gmina Oborniki Śląskie.</a:t>
            </a:r>
            <a:endParaRPr lang="pl-PL" dirty="0" smtClean="0"/>
          </a:p>
          <a:p>
            <a:pPr marL="44450" eaLnBrk="1" hangingPunct="1">
              <a:buClr>
                <a:srgbClr val="0070C0"/>
              </a:buClr>
            </a:pPr>
            <a:endParaRPr lang="pl-PL" dirty="0" smtClean="0"/>
          </a:p>
          <a:p>
            <a:pPr algn="just"/>
            <a:r>
              <a:rPr lang="pl-PL" dirty="0"/>
              <a:t>Alokacja przeznaczona na konkurs wynosi </a:t>
            </a:r>
            <a:r>
              <a:rPr lang="pl-PL" b="1" dirty="0"/>
              <a:t>4 500 000 EUR, tj. 19 773 000 PLN</a:t>
            </a:r>
            <a:endParaRPr lang="pl-PL" dirty="0"/>
          </a:p>
          <a:p>
            <a:r>
              <a:rPr lang="pl-PL" dirty="0" smtClean="0"/>
              <a:t> </a:t>
            </a:r>
          </a:p>
          <a:p>
            <a:pPr algn="just"/>
            <a:r>
              <a:rPr lang="pl-PL" u="sng" dirty="0" smtClean="0"/>
              <a:t>Ze względu na kurs euro limit dostępnych środków może ulec zmianie. Z tego powodu dokładna kwota dofinansowania zostanie określona na etapie zatwierdzania Listy ocenionych projektów.</a:t>
            </a:r>
          </a:p>
          <a:p>
            <a:pPr marL="44450" eaLnBrk="1" hangingPunct="1">
              <a:buClr>
                <a:srgbClr val="0070C0"/>
              </a:buClr>
            </a:pPr>
            <a:endParaRPr lang="pl-PL" dirty="0" smtClean="0"/>
          </a:p>
          <a:p>
            <a:pPr marL="44450" eaLnBrk="1" hangingPunct="1">
              <a:buClr>
                <a:srgbClr val="0070C0"/>
              </a:buClr>
            </a:pPr>
            <a:endParaRPr lang="pl-PL" b="1" u="sng" dirty="0" smtClean="0"/>
          </a:p>
          <a:p>
            <a:pPr marL="44450" eaLnBrk="1" hangingPunct="1">
              <a:buClr>
                <a:srgbClr val="0070C0"/>
              </a:buClr>
            </a:pPr>
            <a:endParaRPr lang="pl-PL" u="sng" dirty="0" smtClean="0"/>
          </a:p>
          <a:p>
            <a:endParaRPr lang="pl-PL" dirty="0"/>
          </a:p>
          <a:p>
            <a:pPr marL="44450" algn="just" eaLnBrk="1" hangingPunct="1">
              <a:buClr>
                <a:srgbClr val="0070C0"/>
              </a:buClr>
            </a:pPr>
            <a:endParaRPr lang="pl-PL" dirty="0" smtClean="0"/>
          </a:p>
          <a:p>
            <a:pPr marL="44450" algn="just" eaLnBrk="1" hangingPunct="1">
              <a:buClr>
                <a:srgbClr val="0070C0"/>
              </a:buClr>
            </a:pPr>
            <a:endParaRPr lang="pl-PL" altLang="pl-PL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3289907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86797" y="1124744"/>
            <a:ext cx="864235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450" eaLnBrk="1" hangingPunct="1">
              <a:buClr>
                <a:srgbClr val="0070C0"/>
              </a:buClr>
            </a:pPr>
            <a:endParaRPr lang="pl-PL" b="1" u="sng" dirty="0">
              <a:latin typeface="+mn-lt"/>
            </a:endParaRPr>
          </a:p>
          <a:p>
            <a:pPr algn="ctr"/>
            <a:r>
              <a:rPr lang="pl-PL" b="1" dirty="0"/>
              <a:t>Poddziałanie 6.3.3 Rewitalizacja zdegradowanych obszarów – ZIT AJ</a:t>
            </a:r>
            <a:endParaRPr lang="pl-PL" dirty="0"/>
          </a:p>
          <a:p>
            <a:pPr marL="44450" eaLnBrk="1" hangingPunct="1">
              <a:buClr>
                <a:srgbClr val="0070C0"/>
              </a:buClr>
            </a:pPr>
            <a:endParaRPr lang="pl-PL" dirty="0" smtClean="0"/>
          </a:p>
          <a:p>
            <a:pPr marL="44450" algn="just" eaLnBrk="1" hangingPunct="1">
              <a:buClr>
                <a:srgbClr val="0070C0"/>
              </a:buClr>
            </a:pPr>
            <a:r>
              <a:rPr lang="pl-PL" dirty="0" smtClean="0"/>
              <a:t>Nabór dla beneficjentów realizujących przedsięwzięcia na terenie Aglomeracji Jeleniogórskiej określonej w Strategii ZIT AJ.</a:t>
            </a:r>
          </a:p>
          <a:p>
            <a:pPr marL="44450" algn="just" eaLnBrk="1" hangingPunct="1">
              <a:buClr>
                <a:srgbClr val="0070C0"/>
              </a:buClr>
            </a:pPr>
            <a:endParaRPr lang="pl-PL" dirty="0" smtClean="0"/>
          </a:p>
          <a:p>
            <a:pPr marL="44450" algn="just" eaLnBrk="1" hangingPunct="1">
              <a:buClr>
                <a:srgbClr val="0070C0"/>
              </a:buClr>
            </a:pPr>
            <a:r>
              <a:rPr lang="pl-PL" dirty="0"/>
              <a:t>W skład </a:t>
            </a:r>
            <a:r>
              <a:rPr lang="pl-PL" u="sng" dirty="0"/>
              <a:t>Aglomeracji Jeleniogórskiej określonej w Strategii ZIT AJ wchodzą Miasta i Gminy:</a:t>
            </a:r>
            <a:r>
              <a:rPr lang="pl-PL" dirty="0"/>
              <a:t> Miasto Jelenia Góra, Gmina Janowice Wielkie, Gmina Jeżów Sudecki, Miasto Karpacz, Miasto Kowary, Gmina Mysłakowice, Miasto Piechowice, Gmina Podgórzyn, Gmina Stara Kamienica, Miasto Szklarska Poręba, Gmina i Miasto Gryfów Śląski, Gmina i Miasto Lubomierz, Miasto i Gmina Mirsk, Miasto i Gmina Wleń, Gmina Pielgrzymka, Miasto i Gmina Świerzawa, Miasto Wojcieszów, Miasto Złotoryja.</a:t>
            </a:r>
            <a:endParaRPr lang="pl-PL" dirty="0" smtClean="0"/>
          </a:p>
          <a:p>
            <a:endParaRPr lang="pl-PL" dirty="0" smtClean="0"/>
          </a:p>
          <a:p>
            <a:pPr algn="just"/>
            <a:r>
              <a:rPr lang="pl-PL" dirty="0"/>
              <a:t>Alokacja przeznaczona na konkurs wynosi </a:t>
            </a:r>
            <a:r>
              <a:rPr lang="pl-PL" b="1" dirty="0"/>
              <a:t>2 932 800 EUR, tj. 12 886 723 PLN</a:t>
            </a:r>
            <a:endParaRPr lang="pl-PL" dirty="0"/>
          </a:p>
          <a:p>
            <a:r>
              <a:rPr lang="pl-PL" dirty="0" smtClean="0"/>
              <a:t> </a:t>
            </a:r>
          </a:p>
          <a:p>
            <a:pPr algn="just"/>
            <a:r>
              <a:rPr lang="pl-PL" u="sng" dirty="0" smtClean="0"/>
              <a:t>Ze względu na kurs euro limit dostępnych środków może ulec zmianie. Z tego powodu dokładna kwota dofinansowania zostanie określona na etapie zatwierdzania Listy ocenionych projektów.</a:t>
            </a:r>
          </a:p>
          <a:p>
            <a:pPr marL="44450" eaLnBrk="1" hangingPunct="1">
              <a:buClr>
                <a:srgbClr val="0070C0"/>
              </a:buClr>
            </a:pPr>
            <a:endParaRPr lang="pl-PL" dirty="0" smtClean="0"/>
          </a:p>
          <a:p>
            <a:pPr marL="44450" eaLnBrk="1" hangingPunct="1">
              <a:buClr>
                <a:srgbClr val="0070C0"/>
              </a:buClr>
            </a:pPr>
            <a:endParaRPr lang="pl-PL" b="1" u="sng" dirty="0" smtClean="0"/>
          </a:p>
          <a:p>
            <a:pPr marL="44450" eaLnBrk="1" hangingPunct="1">
              <a:buClr>
                <a:srgbClr val="0070C0"/>
              </a:buClr>
            </a:pPr>
            <a:endParaRPr lang="pl-PL" u="sng" dirty="0" smtClean="0"/>
          </a:p>
          <a:p>
            <a:endParaRPr lang="pl-PL" dirty="0"/>
          </a:p>
          <a:p>
            <a:pPr marL="44450" algn="just" eaLnBrk="1" hangingPunct="1">
              <a:buClr>
                <a:srgbClr val="0070C0"/>
              </a:buClr>
            </a:pPr>
            <a:endParaRPr lang="pl-PL" dirty="0" smtClean="0"/>
          </a:p>
          <a:p>
            <a:pPr marL="44450" algn="just" eaLnBrk="1" hangingPunct="1">
              <a:buClr>
                <a:srgbClr val="0070C0"/>
              </a:buClr>
            </a:pPr>
            <a:endParaRPr lang="pl-PL" altLang="pl-PL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3289907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1052736"/>
            <a:ext cx="864235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2000" b="1" u="sng" dirty="0" smtClean="0">
                <a:latin typeface="Arial" pitchFamily="34" charset="0"/>
                <a:cs typeface="Arial" pitchFamily="34" charset="0"/>
              </a:rPr>
              <a:t>Typ projektu: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pl-PL" sz="2000" b="1" u="sng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b="1" dirty="0" smtClean="0"/>
              <a:t>6.3.B. </a:t>
            </a:r>
            <a:r>
              <a:rPr lang="pl-PL" dirty="0" smtClean="0"/>
              <a:t>Remont</a:t>
            </a:r>
            <a:r>
              <a:rPr lang="pl-PL" dirty="0"/>
              <a:t>, odnowa części wspólnych wielorodzinnych budynków mieszkalnych (nie ma możliwości budowy nowych </a:t>
            </a:r>
            <a:r>
              <a:rPr lang="pl-PL" dirty="0" smtClean="0"/>
              <a:t>obiektów)</a:t>
            </a:r>
          </a:p>
          <a:p>
            <a:pPr algn="just"/>
            <a:endParaRPr lang="pl-PL" sz="2000" dirty="0"/>
          </a:p>
          <a:p>
            <a:pPr algn="just"/>
            <a:r>
              <a:rPr lang="pl-PL" sz="1400" dirty="0"/>
              <a:t>Budynek – zgodnie z definicją ujętą w Art. 3 Ustawy z dnia 7 lipca 1994 r. Prawo Budowlane (Dz.U. 1994 Nr 89 poz. 414 z późn. zm.) – to obiekt budowlany, który jest trwale związany z gruntem, wydzielony z przestrzeni za pomocą przegród budowlanych oraz posiada fundamenty i </a:t>
            </a:r>
            <a:r>
              <a:rPr lang="pl-PL" sz="1400" dirty="0" smtClean="0"/>
              <a:t>dach.</a:t>
            </a:r>
          </a:p>
          <a:p>
            <a:pPr algn="just"/>
            <a:endParaRPr lang="pl-PL" sz="1400" dirty="0"/>
          </a:p>
          <a:p>
            <a:pPr algn="just"/>
            <a:r>
              <a:rPr lang="pl-PL" sz="1400" dirty="0"/>
              <a:t>Części  wspólne  budynku – części  budynku (i istniejących w nim urządzeń), które nie służą wyłącznie do użytku poszczególnych właścicieli lokali, na którym wzniesiono budynek. Co do zasady za części wspólne uznaje się: ściany zewnętrzne, fundamenty, dach, strychy, korytarze, kominy, pralnie, suszarnie, przechowalnie wózków dziecięcych, instalacje centralnego ogrzewania, kanalizacyjne, czy elektryczne, ściany nośne, windy. </a:t>
            </a:r>
          </a:p>
          <a:p>
            <a:r>
              <a:rPr lang="pl-PL" sz="1400" dirty="0"/>
              <a:t> </a:t>
            </a:r>
          </a:p>
          <a:p>
            <a:pPr algn="just"/>
            <a:r>
              <a:rPr lang="pl-PL" sz="1400" dirty="0"/>
              <a:t>IZ RPO WD nie określa zamkniętego katalogu części wspólnych budynku, o tym co jest częścią wspólną decydują w dużej mierze postanowienia umów o ustanowieniu odrębnej własności lokalu. </a:t>
            </a:r>
          </a:p>
          <a:p>
            <a:pPr algn="just"/>
            <a:endParaRPr lang="pl-PL" sz="1400" dirty="0" smtClean="0"/>
          </a:p>
          <a:p>
            <a:pPr algn="just"/>
            <a:endParaRPr lang="pl-PL" sz="1400" dirty="0"/>
          </a:p>
          <a:p>
            <a:r>
              <a:rPr lang="pl-PL" dirty="0" smtClean="0"/>
              <a:t>Kategorią interwencji (zakresem interwencji dominującym) dla niniejszego konkursu jest kategoria </a:t>
            </a:r>
            <a:r>
              <a:rPr lang="pl-PL" b="1" dirty="0"/>
              <a:t>054 Infrastruktura mieszkalnictwa</a:t>
            </a:r>
            <a:r>
              <a:rPr lang="pl-PL" dirty="0"/>
              <a:t>.</a:t>
            </a:r>
            <a:endParaRPr lang="pl-PL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l-PL" sz="1400" dirty="0" smtClean="0"/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Calibri"/>
                <a:ea typeface="Calibri"/>
                <a:cs typeface="Arial"/>
              </a:rPr>
              <a:t> </a:t>
            </a:r>
            <a:endParaRPr lang="pl-PL" sz="1200" dirty="0">
              <a:latin typeface="Calibri"/>
              <a:ea typeface="Calibri"/>
              <a:cs typeface="Times New Roman"/>
            </a:endParaRPr>
          </a:p>
          <a:p>
            <a:pPr algn="ctr"/>
            <a:endParaRPr lang="pl-PL" sz="1200" dirty="0"/>
          </a:p>
          <a:p>
            <a:pPr marL="44450" algn="ctr" eaLnBrk="1" hangingPunct="1">
              <a:buClr>
                <a:srgbClr val="0070C0"/>
              </a:buClr>
            </a:pPr>
            <a:endParaRPr lang="pl-PL" sz="1200" dirty="0" smtClean="0"/>
          </a:p>
          <a:p>
            <a:pPr marL="44450" algn="ctr" eaLnBrk="1" hangingPunct="1">
              <a:buClr>
                <a:srgbClr val="0070C0"/>
              </a:buClr>
            </a:pPr>
            <a:endParaRPr lang="pl-PL" altLang="pl-PL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0624596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323528" y="1052736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b="1" u="sng" dirty="0" smtClean="0">
                <a:latin typeface="Arial" pitchFamily="34" charset="0"/>
                <a:cs typeface="Arial" pitchFamily="34" charset="0"/>
              </a:rPr>
              <a:t>Istotne informacje dotyczące typu projektu:</a:t>
            </a:r>
          </a:p>
          <a:p>
            <a:pPr algn="just"/>
            <a:endParaRPr lang="pl-PL" sz="1400" dirty="0" smtClean="0"/>
          </a:p>
          <a:p>
            <a:pPr algn="just"/>
            <a:endParaRPr lang="pl-PL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dirty="0"/>
              <a:t>Możliwe są działania poprawiające efektywność energetyczną, analogiczne do działania 3.3 „Efektywność energetyczna w budynkach użyteczności publicznej  i  sektorze mieszkaniowym” (schematy 3.3. A i 3.3. B</a:t>
            </a:r>
            <a:r>
              <a:rPr lang="pl-PL" sz="1400" dirty="0" smtClean="0"/>
              <a:t>). Wartość </a:t>
            </a:r>
            <a:r>
              <a:rPr lang="pl-PL" sz="1400" dirty="0"/>
              <a:t>takich inwestycji nie może przekraczać 49% wartości wydatków kwalifikowalnych na </a:t>
            </a:r>
            <a:r>
              <a:rPr lang="pl-PL" sz="1400" dirty="0" smtClean="0"/>
              <a:t>pojedynczy </a:t>
            </a:r>
            <a:r>
              <a:rPr lang="pl-PL" sz="1400" dirty="0"/>
              <a:t>budynek w projekcie</a:t>
            </a:r>
            <a:r>
              <a:rPr lang="pl-PL" sz="1400" dirty="0" smtClean="0"/>
              <a:t>.</a:t>
            </a:r>
          </a:p>
          <a:p>
            <a:pPr algn="just"/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dirty="0"/>
              <a:t>Wszystkie wspierane przedsięwzięcia powinny uwzględniać konieczność dostosowania infrastruktury i wyposażenia do potrzeb osób niepełnosprawnych</a:t>
            </a:r>
            <a:r>
              <a:rPr lang="pl-PL" sz="1400" dirty="0" smtClean="0"/>
              <a:t>.</a:t>
            </a:r>
          </a:p>
          <a:p>
            <a:pPr algn="just"/>
            <a:endParaRPr lang="pl-PL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dirty="0"/>
              <a:t>W ramach działania 6.3 nie ma możliwości wsparcia projektów z zakresu mieszkalnictwa wspomaganego (chronionego, treningowego, wspieranego) i socjalnego. </a:t>
            </a:r>
          </a:p>
          <a:p>
            <a:pPr algn="just"/>
            <a:endParaRPr lang="pl-PL" sz="1400" dirty="0" smtClean="0"/>
          </a:p>
          <a:p>
            <a:pPr algn="just"/>
            <a:endParaRPr lang="pl-PL" sz="1400" dirty="0" smtClean="0"/>
          </a:p>
          <a:p>
            <a:r>
              <a:rPr lang="pl-PL" b="1" u="sng" dirty="0"/>
              <a:t>Preferowane będą </a:t>
            </a:r>
            <a:r>
              <a:rPr lang="pl-PL" b="1" u="sng" dirty="0" smtClean="0"/>
              <a:t>projekty:</a:t>
            </a:r>
          </a:p>
          <a:p>
            <a:endParaRPr lang="pl-PL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/>
              <a:t>dotyczące </a:t>
            </a:r>
            <a:r>
              <a:rPr lang="pl-PL" sz="1400" dirty="0"/>
              <a:t>zabytków wpisanych do rejestru prowadzonego przez Wojewódzkiego Konserwatora Zabytków we Wrocławiu lub obiektów wpisanych do Gminnej Ewidencji </a:t>
            </a:r>
            <a:r>
              <a:rPr lang="pl-PL" sz="1400" dirty="0" smtClean="0"/>
              <a:t>Zabytków;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 smtClean="0"/>
              <a:t>realizowane </a:t>
            </a:r>
            <a:r>
              <a:rPr lang="pl-PL" sz="1400" dirty="0"/>
              <a:t>w partnerstwie.</a:t>
            </a:r>
          </a:p>
          <a:p>
            <a:pPr algn="just"/>
            <a:endParaRPr lang="pl-PL" sz="1400" dirty="0" smtClean="0"/>
          </a:p>
          <a:p>
            <a:pPr algn="just"/>
            <a:endParaRPr lang="pl-PL" sz="1400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400" dirty="0">
                <a:latin typeface="+mn-lt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200" dirty="0">
                <a:latin typeface="Calibri"/>
                <a:ea typeface="Calibri"/>
                <a:cs typeface="Arial"/>
              </a:rPr>
              <a:t> </a:t>
            </a:r>
            <a:endParaRPr lang="pl-PL" sz="1200" dirty="0">
              <a:latin typeface="Calibri"/>
              <a:ea typeface="Calibri"/>
              <a:cs typeface="Times New Roman"/>
            </a:endParaRPr>
          </a:p>
          <a:p>
            <a:endParaRPr lang="pl-PL" sz="1200" dirty="0"/>
          </a:p>
          <a:p>
            <a:pPr marL="44450" algn="just" eaLnBrk="1" hangingPunct="1">
              <a:buClr>
                <a:srgbClr val="0070C0"/>
              </a:buClr>
            </a:pPr>
            <a:endParaRPr lang="pl-PL" sz="1200" dirty="0" smtClean="0"/>
          </a:p>
          <a:p>
            <a:pPr marL="44450" algn="just" eaLnBrk="1" hangingPunct="1">
              <a:buClr>
                <a:srgbClr val="0070C0"/>
              </a:buClr>
            </a:pPr>
            <a:endParaRPr lang="pl-PL" altLang="pl-PL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0624596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8911</TotalTime>
  <Words>2216</Words>
  <Application>Microsoft Office PowerPoint</Application>
  <PresentationFormat>Pokaz na ekranie (4:3)</PresentationFormat>
  <Paragraphs>443</Paragraphs>
  <Slides>25</Slides>
  <Notes>24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25</vt:i4>
      </vt:variant>
    </vt:vector>
  </HeadingPairs>
  <TitlesOfParts>
    <vt:vector size="27" baseType="lpstr">
      <vt:lpstr>plik</vt:lpstr>
      <vt:lpstr>Motyw pakietu Office</vt:lpstr>
      <vt:lpstr>SPOTKANIE INFORMACYJNE  DLA POTENCJALNYCH BENEFICJENTÓW W RAMACH RPO WD 2014-2020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Bożena Pencakowska</cp:lastModifiedBy>
  <cp:revision>643</cp:revision>
  <cp:lastPrinted>2016-01-14T08:52:34Z</cp:lastPrinted>
  <dcterms:created xsi:type="dcterms:W3CDTF">2010-12-31T07:04:34Z</dcterms:created>
  <dcterms:modified xsi:type="dcterms:W3CDTF">2016-07-07T09:40:04Z</dcterms:modified>
</cp:coreProperties>
</file>