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35"/>
  </p:notesMasterIdLst>
  <p:handoutMasterIdLst>
    <p:handoutMasterId r:id="rId36"/>
  </p:handoutMasterIdLst>
  <p:sldIdLst>
    <p:sldId id="547" r:id="rId3"/>
    <p:sldId id="373" r:id="rId4"/>
    <p:sldId id="543" r:id="rId5"/>
    <p:sldId id="544" r:id="rId6"/>
    <p:sldId id="519" r:id="rId7"/>
    <p:sldId id="535" r:id="rId8"/>
    <p:sldId id="559" r:id="rId9"/>
    <p:sldId id="558" r:id="rId10"/>
    <p:sldId id="548" r:id="rId11"/>
    <p:sldId id="554" r:id="rId12"/>
    <p:sldId id="522" r:id="rId13"/>
    <p:sldId id="523" r:id="rId14"/>
    <p:sldId id="508" r:id="rId15"/>
    <p:sldId id="549" r:id="rId16"/>
    <p:sldId id="551" r:id="rId17"/>
    <p:sldId id="557" r:id="rId18"/>
    <p:sldId id="560" r:id="rId19"/>
    <p:sldId id="552" r:id="rId20"/>
    <p:sldId id="556" r:id="rId21"/>
    <p:sldId id="512" r:id="rId22"/>
    <p:sldId id="561" r:id="rId23"/>
    <p:sldId id="562" r:id="rId24"/>
    <p:sldId id="563" r:id="rId25"/>
    <p:sldId id="564" r:id="rId26"/>
    <p:sldId id="565" r:id="rId27"/>
    <p:sldId id="513" r:id="rId28"/>
    <p:sldId id="515" r:id="rId29"/>
    <p:sldId id="516" r:id="rId30"/>
    <p:sldId id="553" r:id="rId31"/>
    <p:sldId id="540" r:id="rId32"/>
    <p:sldId id="566" r:id="rId33"/>
    <p:sldId id="518" r:id="rId34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295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2017-12-13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2017-12-13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>Załączniki do umowy – WAŻNE!</a:t>
            </a:r>
          </a:p>
          <a:p>
            <a:pPr lvl="0"/>
            <a:r>
              <a:rPr lang="pl-PL" altLang="pl-PL" sz="1100" b="1" u="sng" dirty="0"/>
              <a:t>Będą podpisywane i skanowane dołączane do wniosku.</a:t>
            </a:r>
          </a:p>
          <a:p>
            <a:r>
              <a:rPr lang="pl-PL" sz="1100" dirty="0"/>
              <a:t>Wyciąg z Kryteriów wyboru projektów zatwierdzonych przez KM RPO WD 2014-2020 obowiązujących w niniejszym naborze stanowi załącznik nr 3 do niniejszego Regulaminu.</a:t>
            </a:r>
          </a:p>
          <a:p>
            <a:r>
              <a:rPr lang="pl-PL" sz="1100" i="1" dirty="0"/>
              <a:t>„Kryteria wyboru projektów w ramach RPO WD 2014-2020”</a:t>
            </a:r>
            <a:r>
              <a:rPr lang="pl-PL" sz="1100" dirty="0"/>
              <a:t>, zatwierdzone uchwałą nr 17/15 z dnia 6 listopada przez Komitet Monitorujący Regionalnego Programu Operacyjnego Województwa Dolnośląskiego  są zamieszczone na stronie </a:t>
            </a:r>
            <a:r>
              <a:rPr lang="pl-PL" sz="1100" u="sng" dirty="0">
                <a:hlinkClick r:id="rId3"/>
              </a:rPr>
              <a:t>www.rpo.dolnyslask.pl</a:t>
            </a:r>
            <a:r>
              <a:rPr lang="pl-PL" sz="1100" dirty="0"/>
              <a:t>. </a:t>
            </a:r>
          </a:p>
          <a:p>
            <a:r>
              <a:rPr lang="pl-PL" sz="1100" dirty="0"/>
              <a:t>Początkiem okresu kwalifikowalności wydatków jest 1 stycznia 2014 r. </a:t>
            </a:r>
            <a:br>
              <a:rPr lang="pl-PL" sz="1100" dirty="0"/>
            </a:br>
            <a:endParaRPr lang="pl-PL" sz="1100" dirty="0" smtClean="0"/>
          </a:p>
          <a:p>
            <a:r>
              <a:rPr lang="pl-PL" sz="1100" dirty="0" smtClean="0"/>
              <a:t>Kwalifikowalność </a:t>
            </a:r>
            <a:r>
              <a:rPr lang="pl-PL" sz="1100" dirty="0"/>
              <a:t>wydatków dla projektów współfinansowanych ze środków krajowych i unijnych w ramach RPO WO 2014-2020 musi być zgodna z przepisami unijnymi i krajowymi, w tym w szczególności z: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ogólnym.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Ustawą wdrożeniową.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Komisji (UE) nr 1407/2013 z dnia 18 grudnia 2013 r. </a:t>
            </a:r>
            <a:br>
              <a:rPr lang="pl-PL" sz="1100" dirty="0"/>
            </a:br>
            <a:r>
              <a:rPr lang="pl-PL" sz="1100" dirty="0"/>
              <a:t>w sprawie stosowania artykułu 107 i 108 Traktatu o funkcjonowaniu Unii Europejskiej do pomocy de minimis.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Ministra Infrastruktury i Rozwoju z dnia 19 marca 2015 r. w sprawie udzielania pomocy de minimis w ramach regionalnych programów operacyjnych na lata 2014-2020. (Dz. U. z 2015 r. poz. 488 </a:t>
            </a:r>
            <a:br>
              <a:rPr lang="pl-PL" sz="1100" dirty="0"/>
            </a:br>
            <a:r>
              <a:rPr lang="pl-PL" sz="1100" dirty="0"/>
              <a:t>z późn. zm.),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 Ministra Infrastruktury i Rozwoju z dnia 28 sierpnia 2015 r. w sprawie udzielania pomocy inwestycyjnej na kulturę i zachowanie dziedzictwa kulturowego w ramach regionalnych programów operacyjnych na lata 2014-2020;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Wytycznymi Ministra Infrastruktury i Rozwoju w zakresie kwalifikowalności wydatków w ramach Europejskiego Funduszu Rozwoju Regionalnego, Europejskiego Funduszu Społecznego oraz Funduszu Spójności na lata 2014-2020,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a także z: załącznikiem nr 6 do SZOOP. </a:t>
            </a:r>
          </a:p>
          <a:p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26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Więcej na temat wskaźników – definicje, określania wartości bazowej itp. – w zał. wskaźnikowym do naboru.</a:t>
            </a:r>
          </a:p>
          <a:p>
            <a:endParaRPr lang="pl-PL" altLang="pl-PL" b="1" u="sng" dirty="0" smtClean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latin typeface="Arial" pitchFamily="34" charset="0"/>
                <a:cs typeface="Arial" pitchFamily="34" charset="0"/>
              </a:rPr>
              <a:t>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28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29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30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32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643-7475-4B55-826D-1E2AB409921C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37E-C6A3-47DF-958A-18FFEB22B66A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6E15-E9DA-49DB-ABF6-2B068095682F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4-6498-4568-A4EC-40F29D044F9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3AE-8991-4592-9943-189F2D20B0F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33E4-5909-4325-912A-01D1C537EFE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0846-14A4-45F7-80FC-04D480EA49B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7B46-592F-44DF-98E0-E02AB052BD2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90DC-A97B-4ABB-A828-6ED0D8745DA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AC9F-ADFF-4FB7-BA32-8163F73E2FC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29C-FB12-48B6-A160-42C09A442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08E-A5CD-4578-BA7F-A8CED746ACA1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7467-88B8-48FC-9AE7-96629FF9E7E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172-1C37-461D-A1FB-AB9F31B71C8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FEC2-0857-47E8-889F-C10827D30E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ABBF-6AFE-4A0A-BEF6-8566EF86962E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3FC8-FBCD-4569-85D3-5934419A21C9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39F7-1E63-4249-96DA-D3A48D48FF56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BDFD-4CE9-4F63-A807-42C11CD4475F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38F8-A958-4CD6-B5BC-1313B2708D39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B86C-688B-4510-9B3F-3A06FC12C35F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991-E05A-4ECA-AD11-89C400145DC6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F460-9FBD-46E1-A981-8FB51F5D6AB3}" type="datetime1">
              <a:rPr lang="pl-PL" smtClean="0"/>
              <a:t>2017-12-13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CBD267F-5729-4855-9E44-BD2427A83BD7}" type="datetime1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2017-12-13</a:t>
            </a:fld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-umwd.dolnyslask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ife.legnica@dolnyslask.pl" TargetMode="External"/><Relationship Id="rId4" Type="http://schemas.openxmlformats.org/officeDocument/2006/relationships/hyperlink" Target="mailto:pife@dolnyslask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gov.pl/dostepnos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po.dolnyslask.pl/o-projekcie/poznaj-fundusze-europejskie-bez-barie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952328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pl-PL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Działanie 6.3</a:t>
            </a: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Rewitalizacja </a:t>
            </a:r>
            <a:r>
              <a:rPr lang="pl-PL" sz="2800" b="1" dirty="0">
                <a:solidFill>
                  <a:schemeClr val="tx1"/>
                </a:solidFill>
              </a:rPr>
              <a:t>zdegradowanych obszarów</a:t>
            </a:r>
          </a:p>
          <a:p>
            <a:pPr>
              <a:spcBef>
                <a:spcPts val="0"/>
              </a:spcBef>
            </a:pPr>
            <a:r>
              <a:rPr lang="pl-PL" sz="2800" b="1" dirty="0">
                <a:solidFill>
                  <a:schemeClr val="tx1"/>
                </a:solidFill>
              </a:rPr>
              <a:t>P</a:t>
            </a:r>
            <a:r>
              <a:rPr lang="pl-PL" sz="2800" b="1" dirty="0" smtClean="0">
                <a:solidFill>
                  <a:schemeClr val="tx1"/>
                </a:solidFill>
              </a:rPr>
              <a:t>oddziałanie 6.3.2 – ZIT WrOF</a:t>
            </a:r>
          </a:p>
          <a:p>
            <a:pPr>
              <a:spcBef>
                <a:spcPts val="0"/>
              </a:spcBef>
            </a:pPr>
            <a:endParaRPr lang="pl-PL" sz="2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Wrocław, 14.12.2017 </a:t>
            </a:r>
            <a:r>
              <a:rPr lang="pl-PL" sz="1400" b="1" dirty="0" smtClean="0">
                <a:solidFill>
                  <a:prstClr val="black"/>
                </a:solidFill>
                <a:latin typeface="Arial" charset="0"/>
              </a:rPr>
              <a:t>r</a:t>
            </a: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.</a:t>
            </a:r>
            <a:endParaRPr lang="pl-PL" sz="28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932040" y="620688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endParaRPr lang="pl-PL" altLang="pl-PL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611560" y="148478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jest przystąpienie partnerów do innego partnerstwa wykazanego wcześniej w programie rewitalizacji lub projektu indywidualnego wskazanego </a:t>
            </a:r>
            <a:br>
              <a:rPr lang="pl-PL" sz="1600" dirty="0"/>
            </a:br>
            <a:r>
              <a:rPr lang="pl-PL" sz="1600" dirty="0" smtClean="0"/>
              <a:t>w </a:t>
            </a:r>
            <a:r>
              <a:rPr lang="pl-PL" sz="1600" dirty="0"/>
              <a:t>programie rewitalizacji tworząc nowe partnerstwo.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Istnieje możliwość </a:t>
            </a:r>
            <a:r>
              <a:rPr lang="pl-PL" sz="1600" dirty="0"/>
              <a:t>złożenia wniosku o dofinansowanie indywidualnie przez podmiot, np. przez Wspólnotę, która wcześniej w programie rewitalizacji była wpisana do projektu </a:t>
            </a:r>
            <a:r>
              <a:rPr lang="pl-PL" sz="1600" dirty="0" smtClean="0"/>
              <a:t>partnerskiego. W </a:t>
            </a:r>
            <a:r>
              <a:rPr lang="pl-PL" sz="1600" dirty="0"/>
              <a:t>takich wypadkach, we 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 należy opisać zaistniałą sytuację (m.in. przyczyny takiej zmiany). Należy ponadto wskazać pierwotny projekt w programie rewitalizacji i/lub ten do którego jest dopisywany.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"podziału" partnerstwa </a:t>
            </a:r>
            <a:r>
              <a:rPr lang="pl-PL" sz="1600" dirty="0" smtClean="0"/>
              <a:t>należy </a:t>
            </a:r>
            <a:r>
              <a:rPr lang="pl-PL" sz="1600" dirty="0"/>
              <a:t>przedstawić sposób podziału całkowitego kosztu pierwotnego projektu partnerskiego ujętego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programie rewitalizacji, na poszczególne projekty powstałe w wyniku "podziału" partnerstwa.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Tytuł </a:t>
            </a:r>
            <a:r>
              <a:rPr lang="pl-PL" sz="1600" dirty="0"/>
              <a:t>projektu może ulec zmianie wobec zapisanego w programie rewitalizacji</a:t>
            </a:r>
            <a:r>
              <a:rPr lang="pl-PL" sz="1600" dirty="0" smtClean="0"/>
              <a:t>, 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taki sposób, aby odzwierciedlał ogólny zakres projektu i jego lokalizację.</a:t>
            </a:r>
          </a:p>
        </p:txBody>
      </p:sp>
    </p:spTree>
    <p:extLst>
      <p:ext uri="{BB962C8B-B14F-4D97-AF65-F5344CB8AC3E}">
        <p14:creationId xmlns:p14="http://schemas.microsoft.com/office/powerpoint/2010/main" val="1700555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/>
              <a:t>Nie będą finansowane:</a:t>
            </a:r>
            <a:endParaRPr lang="pl-PL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remont, odnowę części usługowej, produkcyjnej itp</a:t>
            </a:r>
            <a:r>
              <a:rPr lang="pl-PL" sz="1600" dirty="0" smtClean="0"/>
              <a:t>., związanej </a:t>
            </a:r>
            <a:r>
              <a:rPr lang="pl-PL" sz="1600" dirty="0"/>
              <a:t>z prowadzeniem działalności gospodarczej we wspieranych w projekcie </a:t>
            </a:r>
            <a:r>
              <a:rPr lang="pl-PL" sz="1600" dirty="0" smtClean="0"/>
              <a:t>budynkach (</a:t>
            </a:r>
            <a:r>
              <a:rPr lang="pl-PL" sz="1600" dirty="0"/>
              <a:t>nie dotyczy OZE). </a:t>
            </a:r>
            <a:endParaRPr lang="pl-PL" sz="1600" dirty="0" smtClean="0"/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Wydatki </a:t>
            </a:r>
            <a:r>
              <a:rPr lang="pl-PL" sz="1400" dirty="0"/>
              <a:t>kwalifikowalne nie obejmują wydatków ponoszonych na część związaną z prowadzeniem działalności gospodarczej. Dlatego należy określić procentowy udział powierzchni użytkowej związanej z prowadzeniem działalności gospodarczej w całkowitej powierzchni użytkowej budynku. Następnie należy wg uzyskanej proporcji obniżyć wydatki kwalifikowalne</a:t>
            </a:r>
            <a:r>
              <a:rPr lang="pl-PL" sz="1400" dirty="0" smtClean="0"/>
              <a:t>.</a:t>
            </a:r>
          </a:p>
          <a:p>
            <a:pPr lvl="0"/>
            <a:endParaRPr lang="pl-PL" sz="1400" dirty="0" smtClean="0"/>
          </a:p>
          <a:p>
            <a:pPr lvl="0"/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remont, odnowę części związanej z prowadzeniem działalności administracyjnej we wspieranych w projekcie budynkach</a:t>
            </a:r>
            <a:r>
              <a:rPr lang="pl-PL" sz="1600" dirty="0" smtClean="0"/>
              <a:t>.</a:t>
            </a:r>
          </a:p>
          <a:p>
            <a:pPr lvl="0"/>
            <a:endParaRPr lang="pl-PL" sz="1400" dirty="0" smtClean="0"/>
          </a:p>
          <a:p>
            <a:pPr algn="just"/>
            <a:r>
              <a:rPr lang="pl-PL" sz="1400" dirty="0"/>
              <a:t>Wydatki kwalifikowalne nie obejmują wydatków ponoszonych na część związaną z prowadzeniem działalności administracyjnej. Dlatego należy określić procentowy udział powierzchni użytkowej związanej z prowadzeniem działalności administracyjnej w całkowitej powierzchni użytkowej budynku. Następnie należy wg uzyskanej proporcji obniżyć wydatki kwalifikowalne.</a:t>
            </a:r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termomodernizację przekraczające 49% wartości całkowitych wydatków kwalifikowalnych na pojedynczy budynek w projekcie.</a:t>
            </a:r>
          </a:p>
          <a:p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578903" y="1060901"/>
            <a:ext cx="802554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latin typeface="Arial" pitchFamily="34" charset="0"/>
                <a:cs typeface="Arial" pitchFamily="34" charset="0"/>
              </a:rPr>
              <a:t>Typy wnioskodawców/beneficjentów:</a:t>
            </a:r>
          </a:p>
          <a:p>
            <a:endParaRPr lang="pl-PL" sz="1600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O </a:t>
            </a:r>
            <a:r>
              <a:rPr lang="pl-PL" dirty="0"/>
              <a:t>dofinansowanie w ramach konkursu mogą ubiegać się następujące typy </a:t>
            </a:r>
            <a:r>
              <a:rPr lang="pl-PL" dirty="0" smtClean="0"/>
              <a:t>wnioskodawców/beneficjentów</a:t>
            </a:r>
            <a:r>
              <a:rPr lang="pl-PL" dirty="0"/>
              <a:t>: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jednostki samorządu terytorialnego, ich związki i </a:t>
            </a:r>
            <a:r>
              <a:rPr lang="pl-PL" dirty="0" smtClean="0"/>
              <a:t>stowarzyszenia;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organizacyjne </a:t>
            </a:r>
            <a:r>
              <a:rPr lang="pl-PL" dirty="0" smtClean="0"/>
              <a:t>jst;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sektora finansów publicznych, inne niż wymienione </a:t>
            </a:r>
            <a:r>
              <a:rPr lang="pl-PL" dirty="0" smtClean="0"/>
              <a:t>powyżej;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wspólnoty </a:t>
            </a:r>
            <a:r>
              <a:rPr lang="pl-PL" dirty="0"/>
              <a:t>i spółdzielnie </a:t>
            </a:r>
            <a:r>
              <a:rPr lang="pl-PL" dirty="0" smtClean="0"/>
              <a:t>mieszkaniowe;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towarzystwa </a:t>
            </a:r>
            <a:r>
              <a:rPr lang="pl-PL" dirty="0"/>
              <a:t>budownictwa </a:t>
            </a:r>
            <a:r>
              <a:rPr lang="pl-PL" dirty="0" smtClean="0"/>
              <a:t>społecznego;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organizacje </a:t>
            </a:r>
            <a:r>
              <a:rPr lang="pl-PL" dirty="0"/>
              <a:t>pozarządowe.</a:t>
            </a:r>
          </a:p>
          <a:p>
            <a:r>
              <a:rPr lang="pl-PL" sz="1600" dirty="0"/>
              <a:t> </a:t>
            </a:r>
          </a:p>
          <a:p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Jako </a:t>
            </a:r>
            <a:r>
              <a:rPr lang="pl-PL" b="1" dirty="0" smtClean="0"/>
              <a:t>partnerzy</a:t>
            </a:r>
            <a:r>
              <a:rPr lang="pl-PL" dirty="0" smtClean="0"/>
              <a:t> występować  mogą  tylko podmioty wskazane jako </a:t>
            </a:r>
            <a:r>
              <a:rPr lang="pl-PL" dirty="0"/>
              <a:t>wnioskodawcy/</a:t>
            </a:r>
            <a:r>
              <a:rPr lang="pl-PL" dirty="0" smtClean="0"/>
              <a:t>beneficjenci</a:t>
            </a:r>
            <a:r>
              <a:rPr lang="pl-PL" sz="1600" dirty="0" smtClean="0"/>
              <a:t>.</a:t>
            </a:r>
          </a:p>
          <a:p>
            <a:endParaRPr lang="pl-PL" sz="1600" dirty="0" smtClean="0"/>
          </a:p>
          <a:p>
            <a:pPr algn="just"/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9557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pl-PL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/>
              <a:t>Minimalna wartość projektu: 100 tys. PLN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pPr lvl="0" algn="just">
              <a:spcAft>
                <a:spcPts val="0"/>
              </a:spcAft>
            </a:pPr>
            <a:r>
              <a:rPr lang="pl-PL" b="1" u="sng" dirty="0" smtClean="0"/>
              <a:t>Maksymalny dopuszczalny </a:t>
            </a:r>
            <a:r>
              <a:rPr lang="pl-PL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endParaRPr lang="pl-PL" dirty="0"/>
          </a:p>
          <a:p>
            <a:pPr algn="just"/>
            <a:r>
              <a:rPr lang="pl-PL" sz="1600" dirty="0"/>
              <a:t>Maksymalny poziom dofinansowania UE na poziomie projektu wynosi: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w przypadku projektu nieobjętego pomocą publiczną – maksymalnie 85% kosztów </a:t>
            </a:r>
            <a:r>
              <a:rPr lang="pl-PL" sz="1600" dirty="0" smtClean="0"/>
              <a:t>kwalifikowalnych;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publiczną – w wysokości wynikającej z reguł pomocy publicznej ale nie więcej niż 85%, a w przypadku projektu objętego pomocą de minimis, maksymalny poziom dofinansowania wyniesie 85%. Całkowita kwota pomocy de minimis nie może przekroczyć 200 000 EUR w okresie trzech lat podatkowych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</a:t>
            </a:r>
            <a:r>
              <a:rPr lang="pl-PL" sz="1600" dirty="0"/>
              <a:t>z uwzględnieniem kwoty pomocy de minimis otrzymanej z innych źródeł).</a:t>
            </a: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pl-PL" b="1" u="sng" dirty="0" smtClean="0">
                <a:solidFill>
                  <a:prstClr val="black"/>
                </a:solidFill>
              </a:rPr>
              <a:t>Minimalny wkład własny beneficjenta:</a:t>
            </a:r>
            <a:r>
              <a:rPr lang="pl-PL" b="1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co </a:t>
            </a:r>
            <a:r>
              <a:rPr lang="pl-PL" sz="1600" dirty="0"/>
              <a:t>najmniej 15% na moment składania wniosku o dofinansowanie. </a:t>
            </a: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2170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algn="just"/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Na </a:t>
            </a:r>
            <a:r>
              <a:rPr lang="pl-PL" dirty="0"/>
              <a:t>podstawie zapisów Kontraktu Terytorialnego, projekty rewitalizacyjne mogą otrzymać dodatkowy wkład z Budżetu Państwa tytułem uzupełnienia wkładu krajowego, za wyjątkiem projektów objętych w całości lub w części regułami pomocy publicznej/pomocy de minimis lub projektów generujących dochód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rozumieniu art. 61 rozporządzenia nr 1303/2013. Informacja o dostępności środków z BP dla poszczególnych projektów będzie przedstawiana na etapie podpisywania umowy o dofinansowanie projektu.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Wystąpienie w projekcie lub jego części pomocy </a:t>
            </a:r>
            <a:r>
              <a:rPr lang="pl-PL" b="1" dirty="0" smtClean="0"/>
              <a:t>publicznej/pomocy de </a:t>
            </a:r>
            <a:r>
              <a:rPr lang="pl-PL" b="1" dirty="0"/>
              <a:t>minimis, skutkować będzie brakiem możliwości uzyskania dodatkowego wkładu </a:t>
            </a:r>
            <a:r>
              <a:rPr lang="pl-PL" b="1" dirty="0" smtClean="0"/>
              <a:t>z </a:t>
            </a:r>
            <a:r>
              <a:rPr lang="pl-PL" b="1" dirty="0"/>
              <a:t>Budżetu Państwa tytułem uzupełnienia wkładu krajowego.</a:t>
            </a:r>
            <a:endParaRPr lang="pl-PL" dirty="0"/>
          </a:p>
          <a:p>
            <a:pPr lvl="0" algn="just">
              <a:spcAft>
                <a:spcPts val="0"/>
              </a:spcAft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lvl="0" algn="just">
              <a:spcAft>
                <a:spcPts val="0"/>
              </a:spcAft>
            </a:pPr>
            <a:endParaRPr lang="pl-PL" sz="2000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0" algn="just"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0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/>
              <a:t>Kwestie dotyczące pomocy publicznej/pomoc de minimis:</a:t>
            </a:r>
          </a:p>
          <a:p>
            <a:endParaRPr lang="pl-PL" sz="1400" b="1" dirty="0" smtClean="0"/>
          </a:p>
          <a:p>
            <a:r>
              <a:rPr lang="pl-PL" sz="1600" dirty="0"/>
              <a:t>W niniejszym naborze występowanie pomocy publicznej zależy od typu wnioskodawcy i zakresu projektu</a:t>
            </a:r>
            <a:r>
              <a:rPr lang="pl-PL" sz="1600" dirty="0" smtClean="0"/>
              <a:t>.</a:t>
            </a:r>
          </a:p>
          <a:p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Pomoc </a:t>
            </a:r>
            <a:r>
              <a:rPr lang="pl-PL" sz="1600" dirty="0"/>
              <a:t>publiczna nie wystąpi w przypadku projektów realizowanych przez </a:t>
            </a:r>
            <a:r>
              <a:rPr lang="pl-PL" sz="1600" b="1" dirty="0"/>
              <a:t>wspólnoty mieszkaniowe </a:t>
            </a:r>
            <a:r>
              <a:rPr lang="pl-PL" sz="1600" dirty="0"/>
              <a:t>(z wyjątkiem gdy projekt zawiera element OZE - jeżeli wiąże się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jednoczesnym podłączeniem tych instalacji do sieci energetycznych). </a:t>
            </a:r>
            <a:endParaRPr lang="pl-PL" sz="1600" dirty="0" smtClean="0"/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</a:t>
            </a:r>
            <a:r>
              <a:rPr lang="pl-PL" sz="1600" b="1" dirty="0"/>
              <a:t>spółdzielni mieszkaniowych </a:t>
            </a:r>
            <a:r>
              <a:rPr lang="pl-PL" sz="1600" dirty="0"/>
              <a:t>oraz </a:t>
            </a:r>
            <a:r>
              <a:rPr lang="pl-PL" sz="1600" b="1" dirty="0"/>
              <a:t>Towarzystw Budownictwa Społecznego </a:t>
            </a:r>
            <a:r>
              <a:rPr lang="pl-PL" sz="1600" dirty="0" smtClean="0"/>
              <a:t>- </a:t>
            </a:r>
            <a:r>
              <a:rPr lang="pl-PL" sz="1600" dirty="0"/>
              <a:t>podmioty te prowadzą działalność gospodarczą – wobec czego projekty realizowane przez te podmioty będą w całości objęte pomocą publiczną.</a:t>
            </a: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Wsparcie </a:t>
            </a:r>
            <a:r>
              <a:rPr lang="pl-PL" sz="1600" dirty="0"/>
              <a:t>przyznane na realizację inwestycji w lokalach wchodzących w skład mieszkaniowego zasobu gminy, niestanowiących lokali socjalnych (</a:t>
            </a:r>
            <a:r>
              <a:rPr lang="pl-PL" sz="1600" b="1" dirty="0"/>
              <a:t>tzw. mieszkania komunalne</a:t>
            </a:r>
            <a:r>
              <a:rPr lang="pl-PL" sz="1600" dirty="0"/>
              <a:t>) co do zasady nie będzie stanowić pomocy publicznej w rozumieniu art. 107 ust 1 Traktatu o funkcjonowaniu UE, ze względu na brak spełnienia przesłanki zakłócenia konkurencji i wpływu na wymianę handlową między państwami członkowskimi UE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</a:t>
            </a:r>
            <a:r>
              <a:rPr lang="pl-PL" sz="1600" dirty="0"/>
              <a:t>z wyjątkiem gdy projekt zawiera element OZE - jeżeli wiąże się z jednoczesnym podłączeniem tych instalacji do sieci energetycznych). </a:t>
            </a:r>
            <a:endParaRPr lang="pl-PL" sz="1600" dirty="0" smtClean="0"/>
          </a:p>
          <a:p>
            <a:pPr algn="just"/>
            <a:endParaRPr lang="pl-PL" sz="1400" dirty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73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Istnieje </a:t>
            </a:r>
            <a:r>
              <a:rPr lang="pl-PL" sz="1600" dirty="0"/>
              <a:t>możliwość realizacji </a:t>
            </a:r>
            <a:r>
              <a:rPr lang="pl-PL" sz="1600" b="1" dirty="0"/>
              <a:t>projektów</a:t>
            </a:r>
            <a:r>
              <a:rPr lang="pl-PL" sz="1600" dirty="0"/>
              <a:t> „</a:t>
            </a:r>
            <a:r>
              <a:rPr lang="pl-PL" sz="1600" b="1" dirty="0"/>
              <a:t>mieszanych</a:t>
            </a:r>
            <a:r>
              <a:rPr lang="pl-PL" sz="1600" dirty="0"/>
              <a:t>” (np. projekt partnerski realizowany przez spółdzielnię mieszkaniową i np. wspólnotę mieszkaniową), tzn. objętych w części pomocą publiczną (budynek spółdzielni, TBS) a w części wsparciem niestanowiącym pomocy (np. budynek wspólnoty). </a:t>
            </a:r>
            <a:endParaRPr lang="pl-PL" sz="1600" dirty="0" smtClean="0"/>
          </a:p>
          <a:p>
            <a:endParaRPr lang="pl-PL" sz="1400" dirty="0"/>
          </a:p>
          <a:p>
            <a:pPr algn="just"/>
            <a:r>
              <a:rPr lang="pl-PL" sz="1600" dirty="0" smtClean="0"/>
              <a:t>Gdy </a:t>
            </a:r>
            <a:r>
              <a:rPr lang="pl-PL" sz="1600" dirty="0"/>
              <a:t>elementem projektu jest instalacja </a:t>
            </a:r>
            <a:r>
              <a:rPr lang="pl-PL" sz="1600" dirty="0" smtClean="0"/>
              <a:t>OZE (której </a:t>
            </a:r>
            <a:r>
              <a:rPr lang="pl-PL" sz="1600" dirty="0"/>
              <a:t>wystąpienie w projekcie – jeżeli wiąże się z jednoczesnym podłączeniem tych instalacji do sieci </a:t>
            </a:r>
            <a:r>
              <a:rPr lang="pl-PL" sz="1600" dirty="0" smtClean="0"/>
              <a:t>energetycznych) </a:t>
            </a:r>
            <a:r>
              <a:rPr lang="pl-PL" sz="1600" dirty="0"/>
              <a:t>każdorazowo będzie uznawane za wystąpienie pomocy publicznej - również na budynkach wspólnoty lub budynkach komunalnych (zastosowanie może mieć pomoc de minimis lub odpowiedni artykuł Rozp. GBER dla wydatków odpowiadających </a:t>
            </a:r>
            <a:r>
              <a:rPr lang="pl-PL" sz="1600" dirty="0" smtClean="0"/>
              <a:t>OZE</a:t>
            </a:r>
            <a:r>
              <a:rPr lang="pl-PL" sz="1600" dirty="0" smtClean="0"/>
              <a:t>).</a:t>
            </a:r>
          </a:p>
          <a:p>
            <a:endParaRPr lang="pl-PL" sz="1400" dirty="0"/>
          </a:p>
          <a:p>
            <a:pPr algn="just"/>
            <a:r>
              <a:rPr lang="pl-PL" sz="1600" dirty="0"/>
              <a:t>Jeżeli nie można wyodrębnić elementów projektu przyporządkowanych do wskazanego powyżej OZE, to projekt jest w całości objęty pomocą de minimis. </a:t>
            </a:r>
            <a:endParaRPr lang="pl-PL" sz="1600" dirty="0" smtClean="0"/>
          </a:p>
          <a:p>
            <a:endParaRPr lang="pl-PL" sz="1400" dirty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51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algn="just"/>
            <a:r>
              <a:rPr lang="pl-PL" sz="1600" dirty="0"/>
              <a:t>Konsekwencją niedochowania powyższych warunków w okresie trwałości projektu może być częściowy lub całkowity zwrot dofinansowania.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przypadku zastosowania zapisów Rozporządzenia Komisji (UE) nr 651/2014 z 17 czerwca 2014 roku uznające niektóre rodzaje pomocy za zgodne z rynkiem wewnętrznym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zastosowaniu art. 107 i 108 Traktatu, konieczne jest spełnienie wszystkich warunków określonych </a:t>
            </a:r>
            <a:r>
              <a:rPr lang="pl-PL" sz="1600" dirty="0" smtClean="0"/>
              <a:t>w </a:t>
            </a:r>
            <a:r>
              <a:rPr lang="pl-PL" sz="1600" dirty="0"/>
              <a:t>tym rozporządzeniu, np. „</a:t>
            </a:r>
            <a:r>
              <a:rPr lang="pl-PL" sz="1600" b="1" dirty="0"/>
              <a:t>efektu zachęty</a:t>
            </a:r>
            <a:r>
              <a:rPr lang="pl-PL" sz="1600" dirty="0"/>
              <a:t>” (czyli rozpoczęcie realizacji projektu po złożeniu wniosku </a:t>
            </a:r>
            <a:r>
              <a:rPr lang="pl-PL" sz="1600" dirty="0" smtClean="0"/>
              <a:t>o </a:t>
            </a:r>
            <a:r>
              <a:rPr lang="pl-PL" sz="1600" dirty="0"/>
              <a:t>dofinansowanie</a:t>
            </a:r>
            <a:r>
              <a:rPr lang="pl-PL" sz="1600" dirty="0" smtClean="0"/>
              <a:t>).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przypadku projektów „mieszanych” opartych na GBER konieczność spełnienia „efektu zachęty” oznacza rozpoczęcie realizacji całego projektu po złożeniu 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razie niespełnienia powyższego warunku, kwalifikowalne będą jedynie wydatki odnoszące się do części projektu nieobjętej pomocą publiczną.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Wydatki </a:t>
            </a:r>
            <a:r>
              <a:rPr lang="pl-PL" sz="1600" dirty="0"/>
              <a:t>odnoszące się do części objętej pomocą publiczną zostaną w całości uznane za niekwalifikowalne.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4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pPr algn="just"/>
            <a:r>
              <a:rPr lang="pl-PL" dirty="0" smtClean="0"/>
              <a:t>W przypadku </a:t>
            </a:r>
            <a:r>
              <a:rPr lang="pl-PL" dirty="0"/>
              <a:t>stwierdzenia przez wnioskodawcę występowania pomocy publicznej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projekcie, znajdą zastosowanie właściwe przepisy prawa wspólnotowego i krajowego dotyczące zasad udzielania tej pomocy, obowiązujące w momencie udzielania wsparcia</a:t>
            </a:r>
            <a:r>
              <a:rPr lang="pl-PL" dirty="0" smtClean="0"/>
              <a:t>.</a:t>
            </a:r>
          </a:p>
          <a:p>
            <a:endParaRPr lang="pl-PL" sz="1400" dirty="0"/>
          </a:p>
          <a:p>
            <a:pPr marL="285750" indent="-285750" algn="just">
              <a:buFontTx/>
              <a:buChar char="-"/>
            </a:pPr>
            <a:r>
              <a:rPr lang="pl-PL" sz="1600" dirty="0"/>
              <a:t>Rozporządzenie Komisji (UE) nr 1407/2013 z dnia 18 grudnia 2013 r. w sprawie stosowania art. 107 </a:t>
            </a:r>
            <a:r>
              <a:rPr lang="pl-PL" sz="1600" dirty="0" smtClean="0"/>
              <a:t>i 108 Traktatu o funkcjonowaniu </a:t>
            </a:r>
            <a:r>
              <a:rPr lang="pl-PL" sz="1600" dirty="0"/>
              <a:t>Unii Europejskiej do pomocy de minimis</a:t>
            </a:r>
            <a:r>
              <a:rPr lang="pl-PL" sz="1600" dirty="0" smtClean="0"/>
              <a:t>;</a:t>
            </a:r>
          </a:p>
          <a:p>
            <a:pPr algn="just"/>
            <a:endParaRPr lang="pl-PL" sz="1600" dirty="0"/>
          </a:p>
          <a:p>
            <a:pPr marL="285750" indent="-285750" algn="just"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19 marca 2015 r. w sprawie udzielania pomocy de minimis w ramach regionalnych programów operacyjnych na lata 2014–2020 – wydane na podstawie rozporządzenia </a:t>
            </a:r>
            <a:r>
              <a:rPr lang="pl-PL" sz="1600" dirty="0" smtClean="0"/>
              <a:t>Komisji;</a:t>
            </a:r>
          </a:p>
          <a:p>
            <a:pPr algn="just"/>
            <a:endParaRPr lang="pl-PL" sz="1600" dirty="0"/>
          </a:p>
          <a:p>
            <a:pPr marL="285750" indent="-285750" algn="just"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Komisji (UE) nr 651/2014 z dn. 17 czerwca </a:t>
            </a:r>
            <a:r>
              <a:rPr lang="pl-PL" sz="1600" dirty="0" smtClean="0"/>
              <a:t>2014 r. </a:t>
            </a:r>
            <a:r>
              <a:rPr lang="pl-PL" sz="1600" dirty="0"/>
              <a:t>uznające niektóre rodzaje pomocy za zgodne z rynkiem wewnętrznym w zastosowaniu art. 107 i 108 Traktatu [GBER]: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37 Pomoc inwestycyjna na wcześniejsze dostosowanie do przyszłych norm unijnych;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38 Pomoc inwestycyjna na środki wspierające efektywność energetyczną;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41 Pomoc inwestycyjna na propagowanie energii ze źródeł odnawialnych.</a:t>
            </a:r>
          </a:p>
          <a:p>
            <a:r>
              <a:rPr lang="pl-PL" sz="1400" dirty="0"/>
              <a:t> </a:t>
            </a:r>
          </a:p>
          <a:p>
            <a:endParaRPr lang="pl-PL" sz="1400" dirty="0" smtClean="0"/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dirty="0" smtClean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3 września 2015 r. w sprawie udzielania pomocy na inwestycje w układy wysokosprawnej kogeneracji oraz na propagowanie energii ze źródeł odnawialnych w ramach regionalnych programów operacyjnych na lata 2014-2020 (Dz. U. z 2015 r. poz. 1420</a:t>
            </a:r>
            <a:r>
              <a:rPr lang="pl-PL" sz="1600" dirty="0" smtClean="0"/>
              <a:t>);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l-PL" sz="1600" dirty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5 listopada 2015 r. w sprawie udzielania pomocy na realizację inwestycji służących podniesieniu poziomu ochrony środowiska w ramach regionalnych programów operacyjnych na lata 2014-2020 (Dz. U. z 2015 r. poz. 2022</a:t>
            </a:r>
            <a:r>
              <a:rPr lang="pl-PL" sz="1600" dirty="0" smtClean="0"/>
              <a:t>);</a:t>
            </a: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endParaRPr lang="pl-PL" sz="1600" dirty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28 sierpnia 2015 r. w sprawie udzielania pomocy na inwestycje wspierające efektywność energetyczną w ramach regionalnych programów operacyjnych na lata 2014-2020 (Dz. U. z 2015 r. poz. 1363). </a:t>
            </a:r>
            <a:endParaRPr lang="pl-PL" sz="1600" dirty="0" smtClean="0"/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endParaRPr lang="pl-PL" sz="1600" dirty="0"/>
          </a:p>
          <a:p>
            <a:pPr marL="2032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cs typeface="Arial"/>
              </a:rPr>
              <a:t>Istnieje możliwość objęcia całego projektu (niezależnie do zakresu) przepisami dot. pomocy de minimis </a:t>
            </a:r>
            <a:r>
              <a:rPr lang="pl-PL" sz="1600" b="1" dirty="0" smtClean="0">
                <a:cs typeface="Arial"/>
              </a:rPr>
              <a:t>(</a:t>
            </a:r>
            <a:r>
              <a:rPr lang="pl-PL" sz="1600" b="1" dirty="0">
                <a:cs typeface="Arial"/>
              </a:rPr>
              <a:t>z zastrzeżeniem maksymalnej kwoty wsparcia wynikającej </a:t>
            </a:r>
            <a:r>
              <a:rPr lang="pl-PL" sz="1600" b="1" dirty="0" smtClean="0">
                <a:cs typeface="Arial"/>
              </a:rPr>
              <a:t/>
            </a:r>
            <a:br>
              <a:rPr lang="pl-PL" sz="1600" b="1" dirty="0" smtClean="0">
                <a:cs typeface="Arial"/>
              </a:rPr>
            </a:br>
            <a:r>
              <a:rPr lang="pl-PL" sz="1600" b="1" dirty="0" smtClean="0">
                <a:cs typeface="Arial"/>
              </a:rPr>
              <a:t>z </a:t>
            </a:r>
            <a:r>
              <a:rPr lang="pl-PL" sz="1600" b="1" dirty="0">
                <a:cs typeface="Arial"/>
              </a:rPr>
              <a:t>zasad pomocy de minimis).</a:t>
            </a:r>
            <a:endParaRPr lang="pl-PL" sz="1600" b="1" dirty="0"/>
          </a:p>
          <a:p>
            <a:endParaRPr lang="pl-PL" sz="1400" dirty="0" smtClean="0"/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47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233918" y="1196752"/>
            <a:ext cx="8298521" cy="517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67544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sz="2800" b="1" dirty="0" smtClean="0"/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/>
              <a:t>Podstawowe </a:t>
            </a:r>
            <a:r>
              <a:rPr lang="pl-PL" sz="2800" b="1" dirty="0"/>
              <a:t>założenia konkursu </a:t>
            </a:r>
            <a:br>
              <a:rPr lang="pl-PL" sz="2800" b="1" dirty="0"/>
            </a:br>
            <a:r>
              <a:rPr lang="pl-PL" sz="2800" b="1" dirty="0"/>
              <a:t>w ramach </a:t>
            </a:r>
            <a:r>
              <a:rPr lang="pl-PL" sz="2800" b="1" dirty="0" smtClean="0"/>
              <a:t>Działania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Rewitalizacja </a:t>
            </a:r>
            <a:r>
              <a:rPr lang="pl-PL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zdegradowanych obszarów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6.3.2 – ZIT WrOF </a:t>
            </a:r>
          </a:p>
          <a:p>
            <a:pPr lvl="0" algn="ctr" eaLnBrk="1" hangingPunct="1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(typ projektu B)</a:t>
            </a:r>
            <a:r>
              <a:rPr lang="pl-PL" sz="2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600" b="1" dirty="0" smtClean="0">
                <a:latin typeface="+mn-lt"/>
                <a:cs typeface="Arial" panose="020B0604020202020204" pitchFamily="34" charset="0"/>
              </a:rPr>
            </a:br>
            <a:endParaRPr lang="pl-PL" sz="2600" b="1" dirty="0" smtClean="0">
              <a:latin typeface="+mn-lt"/>
              <a:cs typeface="Arial" panose="020B0604020202020204" pitchFamily="34" charset="0"/>
            </a:endParaRPr>
          </a:p>
          <a:p>
            <a:pPr lvl="0" algn="ctr" eaLnBrk="1" hangingPunct="1"/>
            <a:endParaRPr lang="pl-PL" sz="2600" b="1" u="sng" dirty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endParaRPr lang="pl-PL" sz="26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r>
              <a:rPr lang="pl-PL" altLang="pl-PL" b="1" dirty="0" smtClean="0">
                <a:latin typeface="+mn-lt"/>
                <a:cs typeface="Arial" panose="020B0604020202020204" pitchFamily="34" charset="0"/>
              </a:rPr>
              <a:t>Nr </a:t>
            </a:r>
            <a:r>
              <a:rPr lang="pl-PL" altLang="pl-PL" b="1" dirty="0">
                <a:latin typeface="+mn-lt"/>
                <a:cs typeface="Arial" panose="020B0604020202020204" pitchFamily="34" charset="0"/>
              </a:rPr>
              <a:t>naboru </a:t>
            </a:r>
            <a:r>
              <a:rPr lang="pl-PL" altLang="pl-PL" b="1" dirty="0" smtClean="0">
                <a:latin typeface="+mn-lt"/>
                <a:cs typeface="Arial" panose="020B0604020202020204" pitchFamily="34" charset="0"/>
              </a:rPr>
              <a:t>RPDS.06.03.02-IZ.00-02-278/17</a:t>
            </a:r>
            <a:endParaRPr lang="pl-PL" altLang="pl-PL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endParaRPr lang="pl-PL" b="1" dirty="0" smtClean="0"/>
          </a:p>
        </p:txBody>
      </p:sp>
      <p:pic>
        <p:nvPicPr>
          <p:cNvPr id="1026" name="Picture 2" descr="C:\Users\bpencakowska\Pictures\rewitalizacja_iko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1828649" cy="121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 wniosek o dofinansowanie za pośrednictwem aplikacji – Generator Wniosków - dostępny na stronie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snow-umwd.dolnyslask.pl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terminie: </a:t>
            </a:r>
          </a:p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 godz. 8.00 dnia 19 grudnia 2017 r. do godz. 15.00 dnia 15 lutego 2018 r.</a:t>
            </a:r>
          </a:p>
          <a:p>
            <a:pPr algn="ctr"/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Ponadto do siedziby IOK należy dostarczyć jeden egzemplarz wydrukowanej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aplikacji generator wniosków papierowej wersji wniosku, opatrzonej czytelnym podpisem/ami lub parafą i z pieczęcią imienną osoby/ób uprawnionej/ych do reprezentowania Wnioskodawcy (wraz z podpisanymi załącznikami). 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ewentualnych problemów z Generatorem, IZ RPO WD zastrzega sobie możliwość wydłużenia terminu składania wniosków lub złożenia ich w innej formie niż elektroniczna.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kwestii zostanie przedstawiona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komunikatu we wszystkich miejscach, gdzie opublikowano ogłoszenie.</a:t>
            </a: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75251" y="980728"/>
            <a:ext cx="799288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konkursu </a:t>
            </a:r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/>
              <a:t>Weryfikacja warunków formalnych i oczywistych omyłek </a:t>
            </a:r>
            <a:r>
              <a:rPr lang="pl-PL" sz="1600" dirty="0"/>
              <a:t>– proces obejmujący sprawdzenie oraz wezwanie do uzupełnienia braków w zakresie warunków formalnych i/lub oczywistych omyłek zgodnie z art. 43 </a:t>
            </a:r>
            <a:r>
              <a:rPr lang="pl-PL" sz="1600" dirty="0" smtClean="0"/>
              <a:t>Ustawy wdrożeniowej.</a:t>
            </a:r>
          </a:p>
          <a:p>
            <a:pPr algn="just"/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/>
              <a:t>W</a:t>
            </a:r>
            <a:r>
              <a:rPr lang="pl-PL" sz="1600" dirty="0" smtClean="0"/>
              <a:t> </a:t>
            </a:r>
            <a:r>
              <a:rPr lang="pl-PL" sz="1600" dirty="0"/>
              <a:t>przypadku stwierdzenia we wniosku o dofinansowanie braków w zakresie warunków formalnych i/lub oczywistych omyłek </a:t>
            </a:r>
            <a:r>
              <a:rPr lang="pl-PL" sz="1600" b="1" dirty="0"/>
              <a:t>IOK wzywa wnioskodawcę do uzupełnienia wniosku w wyznaczonym terminie, nie krótszym niż 7 dni i nie dłuższym niż 21 dni</a:t>
            </a:r>
            <a:r>
              <a:rPr lang="pl-PL" sz="1600" dirty="0"/>
              <a:t>, </a:t>
            </a:r>
            <a:r>
              <a:rPr lang="pl-PL" sz="1600" b="1" dirty="0"/>
              <a:t>pod rygorem pozostawienia wniosku bez rozpatrzenia i w konsekwencji niedopuszczenia projektu do dalszej oceny</a:t>
            </a:r>
            <a:r>
              <a:rPr lang="pl-PL" sz="1600" dirty="0"/>
              <a:t>. </a:t>
            </a:r>
            <a:r>
              <a:rPr lang="pl-PL" sz="1600" dirty="0"/>
              <a:t>Wezwanie może następować na każdym etapie </a:t>
            </a:r>
            <a:r>
              <a:rPr lang="pl-PL" sz="1600" dirty="0" smtClean="0"/>
              <a:t>oceny. Wstrzymuje </a:t>
            </a:r>
            <a:r>
              <a:rPr lang="pl-PL" sz="1600" dirty="0"/>
              <a:t>termin oceny do momentu złożenia poprawnej dokumentacji.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IOK </a:t>
            </a:r>
            <a:r>
              <a:rPr lang="pl-PL" sz="1600" dirty="0"/>
              <a:t>nie przewiduje poprawy oczywistej omyłki z urzędu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 smtClean="0"/>
              <a:t>Uzupełnienie </a:t>
            </a:r>
            <a:r>
              <a:rPr lang="pl-PL" sz="1600" b="1" dirty="0"/>
              <a:t>braków w zakresie warunków formalnych lub poprawa oczywistych omyłek nie jest dokonywana w oparciu o kryteria wyboru projektów, w związku z tym wnioskodawcy, w przypadku pozostawienia jego wniosku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dofinansowanie bez rozpatrzenia, nie przysługuje protest w rozumieniu rozdziału 15 ustawy wdrożeniowej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83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/>
              <a:t>Warunki formalne </a:t>
            </a:r>
            <a:r>
              <a:rPr lang="pl-PL" sz="1600" dirty="0"/>
              <a:t>- warunki odnoszące się do kompletności, formy oraz terminu złożenia wniosku o dofinansowanie projektu, których weryfikacja odbywa się poprzez stwierdzenie spełniania albo niespełniania danego warunku.</a:t>
            </a: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/>
              <a:t>Niespełnienie warunków </a:t>
            </a:r>
            <a:r>
              <a:rPr lang="pl-PL" sz="1600" dirty="0" smtClean="0"/>
              <a:t>formalnych: </a:t>
            </a:r>
            <a:r>
              <a:rPr lang="pl-PL" sz="1600" b="1" dirty="0" smtClean="0"/>
              <a:t>Termin</a:t>
            </a:r>
            <a:r>
              <a:rPr lang="pl-PL" sz="1600" dirty="0" smtClean="0"/>
              <a:t> oraz </a:t>
            </a:r>
            <a:r>
              <a:rPr lang="pl-PL" sz="1600" b="1" dirty="0" smtClean="0"/>
              <a:t>Forma </a:t>
            </a:r>
            <a:r>
              <a:rPr lang="pl-PL" sz="1600" dirty="0" smtClean="0"/>
              <a:t>(papierowa i elektroniczna) </a:t>
            </a:r>
            <a:r>
              <a:rPr lang="pl-PL" sz="1600" dirty="0"/>
              <a:t>skutkuje pozostawieniem wniosku bez rozpatrzenia. Weryfikacja nie będzie kontynuowana.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przypadku niespełnienia Warunku </a:t>
            </a:r>
            <a:r>
              <a:rPr lang="pl-PL" sz="1600" dirty="0" smtClean="0"/>
              <a:t>formalnego </a:t>
            </a:r>
            <a:r>
              <a:rPr lang="pl-PL" sz="1600" b="1" dirty="0"/>
              <a:t>Kompletność</a:t>
            </a:r>
            <a:r>
              <a:rPr lang="pl-PL" sz="1600" dirty="0"/>
              <a:t>, oznaczać będzie</a:t>
            </a:r>
            <a:r>
              <a:rPr lang="pl-PL" sz="1600" b="1" dirty="0"/>
              <a:t> </a:t>
            </a:r>
            <a:r>
              <a:rPr lang="pl-PL" sz="1600" dirty="0"/>
              <a:t>wezwanie wnioskodawcy do jednokrotnej poprawy/uzupełnienia we wskazanym w piśmie IOK zakresie.</a:t>
            </a: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 smtClean="0"/>
              <a:t>Oczywiste omyłki</a:t>
            </a:r>
            <a:r>
              <a:rPr lang="pl-PL" sz="1600" dirty="0" smtClean="0"/>
              <a:t> </a:t>
            </a:r>
            <a:r>
              <a:rPr lang="pl-PL" sz="1600" dirty="0"/>
              <a:t>– to wszelkie omyłki rachunkowe, pisarskie lub inne </a:t>
            </a:r>
            <a:r>
              <a:rPr lang="pl-PL" sz="1600" dirty="0" smtClean="0"/>
              <a:t>co </a:t>
            </a:r>
            <a:r>
              <a:rPr lang="pl-PL" sz="1600" dirty="0"/>
              <a:t>do których nie ma wątpliwości, że wynikają z niezamierzonej niedokładności, błędu lub </a:t>
            </a:r>
            <a:r>
              <a:rPr lang="pl-PL" sz="1600" dirty="0" smtClean="0"/>
              <a:t>przeoczenia.</a:t>
            </a: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Powinny </a:t>
            </a:r>
            <a:r>
              <a:rPr lang="pl-PL" sz="1600" dirty="0"/>
              <a:t>być </a:t>
            </a:r>
            <a:r>
              <a:rPr lang="pl-PL" sz="1600" dirty="0" smtClean="0"/>
              <a:t>możliwe </a:t>
            </a:r>
            <a:r>
              <a:rPr lang="pl-PL" sz="1600" dirty="0"/>
              <a:t>do poprawienia bez odwoływania się do innych dokumentów.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Oczywiste omyłki pisarskie muszą być widoczne dla </a:t>
            </a:r>
            <a:r>
              <a:rPr lang="pl-PL" sz="1600" dirty="0"/>
              <a:t>każdego bez przeprowadzenia jakiejkolwiek dogłębnej analizy, a </a:t>
            </a:r>
            <a:r>
              <a:rPr lang="pl-PL" sz="1600" dirty="0" smtClean="0"/>
              <a:t>ich </a:t>
            </a:r>
            <a:r>
              <a:rPr lang="pl-PL" sz="1600" dirty="0"/>
              <a:t>poprawienie nie wywołuje zmiany merytorycznej treści przedstawionej dokumentacji </a:t>
            </a:r>
            <a:r>
              <a:rPr lang="pl-PL" sz="1600" dirty="0" smtClean="0"/>
              <a:t>aplikacyjnej.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13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052736"/>
            <a:ext cx="7992888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Konkurs </a:t>
            </a:r>
            <a:r>
              <a:rPr lang="pl-PL" sz="1600" b="1" dirty="0"/>
              <a:t>przeprowadzany jest następująco</a:t>
            </a:r>
            <a:r>
              <a:rPr lang="pl-PL" sz="1600" b="1" dirty="0" smtClean="0"/>
              <a:t>:</a:t>
            </a:r>
          </a:p>
          <a:p>
            <a:endParaRPr lang="pl-PL" sz="16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 smtClean="0"/>
              <a:t> </a:t>
            </a:r>
            <a:r>
              <a:rPr lang="pl-PL" sz="1600" b="1" dirty="0"/>
              <a:t>Nabór wniosków o dofinansowanie </a:t>
            </a:r>
            <a:r>
              <a:rPr lang="pl-PL" sz="1600" b="1" dirty="0" smtClean="0"/>
              <a:t>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 smtClean="0"/>
              <a:t> </a:t>
            </a:r>
            <a:r>
              <a:rPr lang="pl-PL" sz="1600" b="1" dirty="0"/>
              <a:t>Etap oceny projektu – ocena formalna bez możliwości poprawy</a:t>
            </a:r>
            <a:r>
              <a:rPr lang="pl-PL" sz="1600" dirty="0"/>
              <a:t> </a:t>
            </a:r>
            <a:r>
              <a:rPr lang="pl-PL" sz="1600" dirty="0" smtClean="0"/>
              <a:t>– ocena </a:t>
            </a:r>
            <a:r>
              <a:rPr lang="pl-PL" sz="1600" dirty="0"/>
              <a:t>kryteriów formalnych obligatoryjnych (bez możliwości </a:t>
            </a:r>
            <a:r>
              <a:rPr lang="pl-PL" sz="1600" dirty="0" smtClean="0"/>
              <a:t>poprawy), przeprowadzana </a:t>
            </a:r>
            <a:r>
              <a:rPr lang="pl-PL" sz="1600" dirty="0"/>
              <a:t>przez pracownika IZ RPO WD. W przypadku gdy projekt nie spełnia któregokolwiek z kryteriów formalnych w których nie przewidziano dokonania poprawy, projekt jest negatywnie oceniany. </a:t>
            </a:r>
            <a:r>
              <a:rPr lang="pl-PL" sz="1600" dirty="0" smtClean="0"/>
              <a:t>Etap dokonywany </a:t>
            </a:r>
            <a:r>
              <a:rPr lang="pl-PL" sz="1600" dirty="0"/>
              <a:t>jest w przeciągu 10 </a:t>
            </a:r>
            <a:r>
              <a:rPr lang="pl-PL" sz="1600" dirty="0" smtClean="0"/>
              <a:t>dni.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/>
              <a:t> </a:t>
            </a:r>
            <a:r>
              <a:rPr lang="pl-PL" sz="1600" b="1" dirty="0"/>
              <a:t>Etap oceny projektu – ocena formalna z możliwością poprawy</a:t>
            </a:r>
            <a:r>
              <a:rPr lang="pl-PL" sz="1600" dirty="0"/>
              <a:t> - </a:t>
            </a:r>
            <a:r>
              <a:rPr lang="pl-PL" sz="1600" dirty="0" smtClean="0"/>
              <a:t>ocena </a:t>
            </a:r>
            <a:r>
              <a:rPr lang="pl-PL" sz="1600" dirty="0"/>
              <a:t>kryteriów formalnych obligatoryjnych (z możliwością jednokrotnej </a:t>
            </a:r>
            <a:r>
              <a:rPr lang="pl-PL" sz="1600" dirty="0" smtClean="0"/>
              <a:t>poprawy), przeprowadzana </a:t>
            </a:r>
            <a:r>
              <a:rPr lang="pl-PL" sz="1600" dirty="0"/>
              <a:t>przez pracownika IZ RPO WD. Możliwość dokonania poprawy odbywa się na wezwanie instytucji oceniającej projekt w terminie przez nią podanym. </a:t>
            </a:r>
            <a:r>
              <a:rPr lang="pl-PL" sz="1600" dirty="0" smtClean="0"/>
              <a:t>W </a:t>
            </a:r>
            <a:r>
              <a:rPr lang="pl-PL" sz="1600" dirty="0"/>
              <a:t>przypadku, gdy po poprawie wniosku projekt nie spełnia któregokolwiek z kryteriów formalnych, projekt jest negatywnie oceniany. </a:t>
            </a:r>
            <a:r>
              <a:rPr lang="pl-PL" sz="1600" dirty="0" smtClean="0"/>
              <a:t>Etap </a:t>
            </a:r>
            <a:r>
              <a:rPr lang="pl-PL" sz="1600" dirty="0"/>
              <a:t>dokonywany jest w przeciągu 30 dni.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687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052736"/>
            <a:ext cx="7992888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4. Etap </a:t>
            </a:r>
            <a:r>
              <a:rPr lang="pl-PL" sz="1600" b="1" dirty="0"/>
              <a:t>oceny projektu</a:t>
            </a:r>
            <a:r>
              <a:rPr lang="pl-PL" sz="1600" dirty="0"/>
              <a:t> – </a:t>
            </a:r>
            <a:r>
              <a:rPr lang="pl-PL" sz="1600" b="1" dirty="0"/>
              <a:t>ocena merytoryczna</a:t>
            </a:r>
            <a:r>
              <a:rPr lang="pl-PL" sz="1600" dirty="0"/>
              <a:t> - dokonywana jest z zachowaniem zasady „dwóch par oczu” przez ekspertów zewnętrznych. Przeprowadzana jest jednocześnie, obejmuje ocenę finansowo-ekonomiczną projektu oraz ocenę projektu pod kątem spełnienia kryteriów merytorycznych ogólnych (w tym specyficznych dla danego typu projektu</a:t>
            </a:r>
            <a:r>
              <a:rPr lang="pl-PL" sz="1600" dirty="0" smtClean="0"/>
              <a:t>). </a:t>
            </a:r>
            <a:r>
              <a:rPr lang="pl-PL" sz="1600" dirty="0"/>
              <a:t>Projekt jest negatywnie oceniany w przypadku niespełnienia któregokolwiek z kryteriów merytorycznych obligatoryjnych lub gdy nie uzyskał wymaganej liczby punktów. </a:t>
            </a:r>
            <a:r>
              <a:rPr lang="pl-PL" sz="1600" dirty="0"/>
              <a:t>E</a:t>
            </a:r>
            <a:r>
              <a:rPr lang="pl-PL" sz="1600" dirty="0" smtClean="0"/>
              <a:t>tap dokonywany </a:t>
            </a:r>
            <a:r>
              <a:rPr lang="pl-PL" sz="1600" dirty="0"/>
              <a:t>jest w przeciągu 30 dni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 smtClean="0"/>
              <a:t>5. </a:t>
            </a:r>
            <a:r>
              <a:rPr lang="pl-PL" sz="1600" b="1" dirty="0"/>
              <a:t>Etap oceny strategicznej ZIT</a:t>
            </a:r>
            <a:r>
              <a:rPr lang="pl-PL" sz="1600" dirty="0"/>
              <a:t>– obejmuje ocenę spełniania przez projekt kryteriów dotyczących jego zgodności oraz stopnia zgodności ze strategią ZIT. Ocena dokonywana jest z zachowaniem zasady „dwóch par oczu” przez pracowników IP ZIT WrOF. </a:t>
            </a:r>
            <a:r>
              <a:rPr lang="pl-PL" sz="1600" dirty="0"/>
              <a:t>E</a:t>
            </a:r>
            <a:r>
              <a:rPr lang="pl-PL" sz="1600" dirty="0" smtClean="0"/>
              <a:t>tap </a:t>
            </a:r>
            <a:r>
              <a:rPr lang="pl-PL" sz="1600" dirty="0"/>
              <a:t>oceny dokonywany jest w przeciągu 20 dni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/>
              <a:t>W przypadku negatywnej oceny projektu wnioskodawca otrzymuje informację, w której podaje się przyczynę niespełnienia kryteriów wyboru projektów. Ww. informacja zawiera dodatkowo pouczenie o możliwości wniesienia protestu do właściwej instytucji.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/>
              <a:t>6. </a:t>
            </a:r>
            <a:r>
              <a:rPr lang="pl-PL" sz="1600" b="1" dirty="0" smtClean="0"/>
              <a:t>Rozstrzygnięcie konkursu.</a:t>
            </a:r>
          </a:p>
          <a:p>
            <a:pPr algn="just"/>
            <a:endParaRPr lang="pl-PL" sz="1600" b="1" dirty="0"/>
          </a:p>
          <a:p>
            <a:pPr algn="just"/>
            <a:endParaRPr lang="pl-PL" sz="1600" b="1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8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908720"/>
            <a:ext cx="7992888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Komunikacja </a:t>
            </a:r>
          </a:p>
          <a:p>
            <a:pPr algn="just"/>
            <a:endParaRPr lang="pl-PL" sz="1600" b="1" u="sng" dirty="0"/>
          </a:p>
          <a:p>
            <a:pPr algn="just"/>
            <a:r>
              <a:rPr lang="pl-PL" sz="1500" dirty="0"/>
              <a:t>K</a:t>
            </a:r>
            <a:r>
              <a:rPr lang="pl-PL" sz="1500" dirty="0" smtClean="0"/>
              <a:t>omunikacja  </a:t>
            </a:r>
            <a:r>
              <a:rPr lang="pl-PL" sz="1500" dirty="0"/>
              <a:t>między Wnioskodawcą a IOK będzie odbywała się elektronicznie za pośrednictwem Systemu Naboru i Oceny Wniosków </a:t>
            </a:r>
            <a:r>
              <a:rPr lang="pl-PL" sz="1500" dirty="0" smtClean="0"/>
              <a:t>(SNOW</a:t>
            </a:r>
            <a:r>
              <a:rPr lang="pl-PL" sz="1500" dirty="0"/>
              <a:t>) poprzez Moduł „Wiadomości” w Generatorze Wniosków o dofinansowanie EFRR </a:t>
            </a:r>
            <a:r>
              <a:rPr lang="pl-PL" sz="1500" dirty="0" smtClean="0"/>
              <a:t>(GWND</a:t>
            </a:r>
            <a:r>
              <a:rPr lang="pl-PL" sz="1500" dirty="0"/>
              <a:t>), za wyjątkiem pisemnej informacji o zakończeniu oceny projektu.</a:t>
            </a:r>
            <a:endParaRPr lang="pl-PL" sz="1500" b="1" dirty="0" smtClean="0"/>
          </a:p>
          <a:p>
            <a:pPr algn="just"/>
            <a:endParaRPr lang="pl-PL" sz="1500" dirty="0"/>
          </a:p>
          <a:p>
            <a:pPr algn="just"/>
            <a:r>
              <a:rPr lang="pl-PL" sz="1500" dirty="0"/>
              <a:t>Forma złożenia wniosku o dofinansowanie projektu po poprawie na wezwanie IOK jest tożsama z formą złożenia pierwszej wersji </a:t>
            </a:r>
            <a:r>
              <a:rPr lang="pl-PL" sz="1500" dirty="0" smtClean="0"/>
              <a:t>wniosku.</a:t>
            </a:r>
          </a:p>
          <a:p>
            <a:pPr algn="just"/>
            <a:endParaRPr lang="pl-PL" sz="1500" dirty="0"/>
          </a:p>
          <a:p>
            <a:pPr algn="just"/>
            <a:r>
              <a:rPr lang="pl-PL" sz="1500" b="1" dirty="0"/>
              <a:t>Wnioskodawca </a:t>
            </a:r>
            <a:r>
              <a:rPr lang="pl-PL" sz="1500" b="1" dirty="0" smtClean="0"/>
              <a:t>zobligowany jest oświadczyć, iż </a:t>
            </a:r>
            <a:r>
              <a:rPr lang="pl-PL" sz="1500" b="1" dirty="0"/>
              <a:t>zapoznał się z formą </a:t>
            </a:r>
            <a:r>
              <a:rPr lang="pl-PL" sz="1500" b="1" dirty="0" smtClean="0"/>
              <a:t/>
            </a:r>
            <a:br>
              <a:rPr lang="pl-PL" sz="1500" b="1" dirty="0" smtClean="0"/>
            </a:br>
            <a:r>
              <a:rPr lang="pl-PL" sz="1500" b="1" dirty="0" smtClean="0"/>
              <a:t>i </a:t>
            </a:r>
            <a:r>
              <a:rPr lang="pl-PL" sz="1500" b="1" dirty="0"/>
              <a:t>sposobem komunikacji z IOK w trakcie trwania konkursu wskazanym w Regulaminie konkursu i jest świadomy skutków ich niezachowania (w tym niedochowania wyznaczonych przez IOK terminów), zgodnie z postanowieniami Regulaminu.  </a:t>
            </a:r>
            <a:endParaRPr lang="pl-PL" sz="1500" b="1" dirty="0" smtClean="0"/>
          </a:p>
          <a:p>
            <a:pPr algn="just"/>
            <a:endParaRPr lang="pl-PL" sz="1500" b="1" dirty="0"/>
          </a:p>
          <a:p>
            <a:pPr algn="just"/>
            <a:r>
              <a:rPr lang="pl-PL" sz="1500" dirty="0"/>
              <a:t>Żądanie potwierdzenia odbioru oraz automatyczne (w tym powtórne) powiadomienia nie zwalniają z obowiązku dotrzymania terminu wskazanego w wezwaniu, tj. liczonego od dnia następującego po dniu wysłania wezwania.</a:t>
            </a:r>
          </a:p>
          <a:p>
            <a:pPr algn="just"/>
            <a:r>
              <a:rPr lang="pl-PL" sz="1500" dirty="0"/>
              <a:t>Wnioskodawca zobowiązuje się do odbioru korespondencji kierowanej do niego w ww. sposób. </a:t>
            </a:r>
            <a:r>
              <a:rPr lang="pl-PL" sz="1500" dirty="0" smtClean="0"/>
              <a:t>Nieprzestrzeganie </a:t>
            </a:r>
            <a:r>
              <a:rPr lang="pl-PL" sz="1500" dirty="0"/>
              <a:t>wskazanej formy komunikacji (w szczególności, gdy Wnioskodawca nie odbierze przesłanego za pomocą SNOW wezwania) oznaczać będzie:</a:t>
            </a:r>
          </a:p>
          <a:p>
            <a:pPr lvl="0" algn="just"/>
            <a:r>
              <a:rPr lang="pl-PL" sz="1500" dirty="0"/>
              <a:t>negatywną ocenę projektu w przypadku niespełnienia przez projekt kryteriów wyboru </a:t>
            </a:r>
            <a:r>
              <a:rPr lang="pl-PL" sz="1500" dirty="0" smtClean="0"/>
              <a:t>projektów lub</a:t>
            </a:r>
            <a:r>
              <a:rPr lang="pl-PL" sz="1500" dirty="0"/>
              <a:t> </a:t>
            </a:r>
            <a:r>
              <a:rPr lang="pl-PL" sz="1500" dirty="0" smtClean="0"/>
              <a:t>pozostawienie </a:t>
            </a:r>
            <a:r>
              <a:rPr lang="pl-PL" sz="1500" dirty="0"/>
              <a:t>wniosku o dofinansowanie bez rozpatrzenia w przypadku niespełnienia przez wniosek warunków formalnych i/lub niepoprawienia oczywistych omyłek.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32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dirty="0">
                <a:solidFill>
                  <a:prstClr val="black"/>
                </a:solidFill>
              </a:rPr>
              <a:t>Początkiem okresu kwalifikowalności wydatków jest 1 stycznia 2014, </a:t>
            </a:r>
            <a:r>
              <a:rPr lang="pl-PL" dirty="0" smtClean="0">
                <a:solidFill>
                  <a:prstClr val="black"/>
                </a:solidFill>
              </a:rPr>
              <a:t/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z </a:t>
            </a:r>
            <a:r>
              <a:rPr lang="pl-PL" dirty="0">
                <a:solidFill>
                  <a:prstClr val="black"/>
                </a:solidFill>
              </a:rPr>
              <a:t>zastrzeżeniem odrębnych zasad określonych w przepisach dotyczących pomocy publicznej. </a:t>
            </a:r>
            <a:endParaRPr lang="pl-PL" dirty="0" smtClean="0">
              <a:solidFill>
                <a:prstClr val="black"/>
              </a:solidFill>
            </a:endParaRPr>
          </a:p>
          <a:p>
            <a:pPr algn="just"/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Końcem </a:t>
            </a:r>
            <a:r>
              <a:rPr lang="pl-PL" dirty="0">
                <a:solidFill>
                  <a:prstClr val="black"/>
                </a:solidFill>
              </a:rPr>
              <a:t>okresu kwalifikowalności wydatków jest 31.12.2023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b="1" dirty="0">
                <a:solidFill>
                  <a:prstClr val="black"/>
                </a:solidFill>
              </a:rPr>
              <a:t>IOK rekomenduje przyjąć termin zakończenia realizacji projektu do listopada 2020.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 dirty="0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Produktu</a:t>
            </a:r>
          </a:p>
          <a:p>
            <a:pPr marL="342900" indent="-342900"/>
            <a:r>
              <a:rPr lang="pl-PL" sz="1400" i="1" dirty="0" smtClean="0"/>
              <a:t>      „</a:t>
            </a:r>
            <a:r>
              <a:rPr lang="pl-PL" sz="1400" i="1" dirty="0"/>
              <a:t>Liczba wspartych obiektów infrastruktury zlokalizowanych na rewitalizowanych obszarów [szt</a:t>
            </a:r>
            <a:r>
              <a:rPr lang="pl-PL" sz="1400" i="1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Nowy </a:t>
            </a:r>
            <a:r>
              <a:rPr lang="pl-PL" sz="1400" dirty="0"/>
              <a:t>obiekt oznacza obiekt </a:t>
            </a:r>
            <a:r>
              <a:rPr lang="pl-PL" sz="1400" dirty="0" smtClean="0"/>
              <a:t>wybudowany </a:t>
            </a:r>
            <a:r>
              <a:rPr lang="pl-PL" sz="1400" b="1" dirty="0" smtClean="0"/>
              <a:t>(w </a:t>
            </a:r>
            <a:r>
              <a:rPr lang="pl-PL" sz="1400" b="1" dirty="0"/>
              <a:t>działaniu </a:t>
            </a:r>
            <a:r>
              <a:rPr lang="pl-PL" sz="1400" b="1" dirty="0" smtClean="0"/>
              <a:t>6.3.B </a:t>
            </a:r>
            <a:r>
              <a:rPr lang="pl-PL" sz="1400" b="1" dirty="0"/>
              <a:t>nie ma możliwości budowy nowych </a:t>
            </a:r>
            <a:r>
              <a:rPr lang="pl-PL" sz="1400" b="1" dirty="0" smtClean="0"/>
              <a:t>obiektów). </a:t>
            </a:r>
            <a:r>
              <a:rPr lang="pl-PL" sz="1400" dirty="0"/>
              <a:t>Budowa, zgodnie z prawem budowlanym, oznacza </a:t>
            </a:r>
            <a:r>
              <a:rPr lang="pl-PL" sz="1400" dirty="0" smtClean="0"/>
              <a:t>wykonanie obiektu </a:t>
            </a:r>
            <a:r>
              <a:rPr lang="pl-PL" sz="1400" dirty="0"/>
              <a:t>budowlanego w określonym miejscu, a także odbudowę, rozbudowę, nadbudowę </a:t>
            </a:r>
            <a:r>
              <a:rPr lang="pl-PL" sz="1400" dirty="0" smtClean="0"/>
              <a:t>obiektu budowlanego</a:t>
            </a:r>
            <a:r>
              <a:rPr lang="pl-PL" sz="1400" dirty="0"/>
              <a:t>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We </a:t>
            </a:r>
            <a:r>
              <a:rPr lang="pl-PL" sz="1400" dirty="0"/>
              <a:t>wskaźniku należy również wykazać obiekty przebudowane, przez co należy rozumieć wykonywanie robót budowlanych, w wyniku których następuje zmiana parametrów użytkowych lub technicznych istniejącego obiektu budowlanego, z wyjątkiem charakterystycznych parametrów, jak</a:t>
            </a:r>
            <a:r>
              <a:rPr lang="pl-PL" sz="1400" dirty="0" smtClean="0"/>
              <a:t>:</a:t>
            </a:r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WD 2014-2020:</a:t>
            </a: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przypadku wskaźników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„Wyremontowane budynki mieszkalne na obszarach miejskich” wnioskodawca  zobowiązany jest do wskazania zarówno budynków oraz jednostek mieszkalnych.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Wyremontowane budynki mieszkalne na obszarach miejskich” [szt.]) wskaźnik programowy RPO WD –  w tym wypadku należy określić wskaźnik wyrażony liczbowo w postaci budynków w projekcie.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Natomiast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we wskaźniku „Wyremontowane budynki mieszkalne na obszarach miejskich” liczony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jednostkach mieszkalnych należy podać liczbę mieszkań w rewitalizowanych budynkach.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Wnioskodawca zobligowany  jest do wskazania obu powyższych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wskaźników, raz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liczonego w sztukach, tzn. należy  określić ilość budynków, a w drugim przypadku podać liczbę jednostek mieszkalnych we wskazanym wcześniej budynku</a:t>
            </a:r>
            <a:r>
              <a:rPr lang="pl-PL" sz="1400" dirty="0"/>
              <a:t>. 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600" b="1" dirty="0"/>
              <a:t>Należy traktować </a:t>
            </a:r>
            <a:r>
              <a:rPr lang="pl-PL" sz="1600" b="1" dirty="0" smtClean="0"/>
              <a:t>„</a:t>
            </a:r>
            <a:r>
              <a:rPr lang="pl-PL" sz="1600" b="1" i="1" dirty="0"/>
              <a:t>Wyremontowane budynki mieszkalne na obszarach </a:t>
            </a:r>
            <a:r>
              <a:rPr lang="pl-PL" sz="1600" b="1" i="1" dirty="0" smtClean="0"/>
              <a:t>miejskich” </a:t>
            </a:r>
            <a:r>
              <a:rPr lang="pl-PL" sz="1600" b="1" dirty="0" smtClean="0"/>
              <a:t>jako </a:t>
            </a:r>
            <a:r>
              <a:rPr lang="pl-PL" sz="1600" b="1" dirty="0"/>
              <a:t>dwa odrębne wskaźniki</a:t>
            </a:r>
            <a:r>
              <a:rPr lang="pl-PL" sz="1600" b="1" dirty="0" smtClean="0"/>
              <a:t>. </a:t>
            </a:r>
            <a:endParaRPr lang="pl-PL" sz="1600" dirty="0"/>
          </a:p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3186949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algn="ctr"/>
            <a:r>
              <a:rPr lang="pl-PL" sz="2200" b="1" dirty="0"/>
              <a:t>Poddziałanie 6.3.2 Rewitalizacja zdegradowanych obszarów – </a:t>
            </a:r>
            <a:endParaRPr lang="pl-PL" sz="2200" b="1" dirty="0" smtClean="0"/>
          </a:p>
          <a:p>
            <a:pPr algn="ctr"/>
            <a:r>
              <a:rPr lang="pl-PL" sz="2200" b="1" dirty="0" smtClean="0"/>
              <a:t>ZIT </a:t>
            </a:r>
            <a:r>
              <a:rPr lang="pl-PL" sz="2200" b="1" dirty="0"/>
              <a:t>WrOF</a:t>
            </a:r>
            <a:endParaRPr lang="pl-PL" sz="2200" dirty="0"/>
          </a:p>
          <a:p>
            <a:pPr marL="44450" eaLnBrk="1" hangingPunct="1">
              <a:buClr>
                <a:srgbClr val="0070C0"/>
              </a:buClr>
            </a:pPr>
            <a:endParaRPr lang="pl-PL" sz="2200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2200" dirty="0" smtClean="0"/>
              <a:t>Nabór dla wnioskodawców realizujących przedsięwzięcia na terenie Wrocławskiego Obszaru Funkcjonalnego określonego w Strategii ZIT WrOF.</a:t>
            </a:r>
          </a:p>
          <a:p>
            <a:pPr marL="44450" eaLnBrk="1" hangingPunct="1">
              <a:buClr>
                <a:srgbClr val="0070C0"/>
              </a:buClr>
            </a:pPr>
            <a:endParaRPr lang="pl-PL" sz="2000" dirty="0"/>
          </a:p>
          <a:p>
            <a:pPr marL="44450" algn="just" eaLnBrk="1" hangingPunct="1">
              <a:buClr>
                <a:srgbClr val="0070C0"/>
              </a:buClr>
            </a:pPr>
            <a:endParaRPr lang="pl-PL" sz="2000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2000" dirty="0" smtClean="0"/>
              <a:t>W </a:t>
            </a:r>
            <a:r>
              <a:rPr lang="pl-PL" sz="2000" dirty="0"/>
              <a:t>skład </a:t>
            </a:r>
            <a:r>
              <a:rPr lang="pl-PL" sz="2000" u="sng" dirty="0"/>
              <a:t>Wrocławskiego Obszaru Funkcjonalnego określonego w Strategii ZIT WrOF</a:t>
            </a:r>
            <a:r>
              <a:rPr lang="pl-PL" sz="2000" dirty="0"/>
              <a:t>  wchodzą Gminy: Gmina Wrocław, Gmina </a:t>
            </a:r>
            <a:r>
              <a:rPr lang="pl-PL" sz="2000" dirty="0" smtClean="0"/>
              <a:t>Jelcz-Laskowice, </a:t>
            </a:r>
            <a:r>
              <a:rPr lang="pl-PL" sz="2000" dirty="0"/>
              <a:t>Miasto i Gmina Kąty Wrocławskie, Gmina Siechnice, Gmina Trzebnica, Miasto i Gmina Sobótka, Miasto Oleśnica, Gmina Długołęka, Gmina Czernica, Gmina Kobierzyce, Gmina Miękinia, Gmina </a:t>
            </a:r>
            <a:r>
              <a:rPr lang="pl-PL" sz="2000" dirty="0" smtClean="0"/>
              <a:t>Oleśnica, </a:t>
            </a:r>
            <a:r>
              <a:rPr lang="pl-PL" sz="2000" dirty="0"/>
              <a:t>Gmina Wisznia Mała, Gmina Żórawina, Gmina Oborniki Śląskie.</a:t>
            </a:r>
            <a:endParaRPr lang="pl-PL" sz="2000" dirty="0" smtClean="0"/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eaLnBrk="1" hangingPunct="1">
              <a:buClr>
                <a:srgbClr val="0070C0"/>
              </a:buClr>
            </a:pPr>
            <a:endParaRPr lang="pl-PL" b="1" u="sng" dirty="0" smtClean="0"/>
          </a:p>
          <a:p>
            <a:pPr marL="44450" eaLnBrk="1" hangingPunct="1">
              <a:buClr>
                <a:srgbClr val="0070C0"/>
              </a:buClr>
            </a:pPr>
            <a:endParaRPr lang="pl-PL" u="sng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Jednakże </a:t>
            </a:r>
            <a:r>
              <a:rPr lang="pl-PL" sz="1600" b="1" dirty="0"/>
              <a:t>wszyscy wnioskodawcy są zobligowani do </a:t>
            </a:r>
            <a:r>
              <a:rPr lang="pl-PL" sz="1600" b="1" dirty="0" smtClean="0"/>
              <a:t>określenia wskaźników </a:t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charakterze rezultatu bezpośredniego – horyzontalnych, jeśli są adekwatne do celu </a:t>
            </a:r>
            <a:r>
              <a:rPr lang="pl-PL" sz="16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600" dirty="0" smtClean="0"/>
              <a:t>).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600" dirty="0" smtClean="0"/>
              <a:t>wskaźnika.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r>
              <a:rPr lang="pl-PL" sz="1600" b="1" dirty="0"/>
              <a:t> </a:t>
            </a:r>
            <a:r>
              <a:rPr lang="pl-PL" sz="1600" b="1" u="sng" dirty="0"/>
              <a:t>Orientacyjny termin rozstrzygnięcia konkursu</a:t>
            </a:r>
          </a:p>
          <a:p>
            <a:r>
              <a:rPr lang="pl-PL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gdy </a:t>
            </a:r>
            <a:r>
              <a:rPr lang="pl-PL" sz="1600" dirty="0"/>
              <a:t>złożonych zostanie do 80 wniosków o dofinansowanie – orientacyjny termin rozstrzygnięcia konkursu zakończy się 7 miesięcy od daty zakończenia składania wniosków;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gdy złożonych zostanie od 81 do 100 wniosków o dofinansowanie – orientacyjny termin rozstrzygnięcia konkursu zakończy się 8 miesięcy od daty zakończenia składania wniosków;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gdy złożonych zostanie powyżej 100 wniosków o dofinansowanie – orientacyjny termin rozstrzygnięcia konkursu zakończy się 9 miesięcy od daty zakończenia składania wniosków.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 IOK zastrzega sobie zmianę terminu rozstrzygnięcia konkursu.</a:t>
            </a:r>
          </a:p>
        </p:txBody>
      </p:sp>
    </p:spTree>
    <p:extLst>
      <p:ext uri="{BB962C8B-B14F-4D97-AF65-F5344CB8AC3E}">
        <p14:creationId xmlns:p14="http://schemas.microsoft.com/office/powerpoint/2010/main" val="2082452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6373156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 smtClean="0">
                <a:hlinkClick r:id="rId4"/>
              </a:rPr>
              <a:t>pife@dolnyslask.pl</a:t>
            </a:r>
            <a:endParaRPr lang="pl-PL" sz="1600" b="1" u="sng" dirty="0" smtClean="0"/>
          </a:p>
          <a:p>
            <a:pPr algn="ctr"/>
            <a:endParaRPr lang="pl-PL" sz="1600" b="1" u="sng" dirty="0"/>
          </a:p>
          <a:p>
            <a:pPr algn="ctr"/>
            <a:endParaRPr lang="pl-PL" sz="1600" b="1" dirty="0"/>
          </a:p>
          <a:p>
            <a:pPr algn="ctr"/>
            <a:r>
              <a:rPr lang="pl-PL" sz="1600" b="1" u="sng" dirty="0" smtClean="0">
                <a:hlinkClick r:id="rId5"/>
              </a:rPr>
              <a:t>pife.legnica@dolnyslask.pl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 smtClean="0">
              <a:solidFill>
                <a:srgbClr val="00000A"/>
              </a:solidFill>
              <a:latin typeface="Calibri"/>
              <a:ea typeface="Droid Sans Fallback"/>
              <a:cs typeface="Calibri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Alokacja </a:t>
            </a:r>
            <a:r>
              <a:rPr lang="pl-PL" dirty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przeznaczona na konkurs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2 347 528 EUR</a:t>
            </a:r>
            <a:r>
              <a:rPr lang="pl-PL" b="1" dirty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tj.  9 961 031 PLN </a:t>
            </a:r>
            <a:endParaRPr lang="pl-PL" b="1" dirty="0" smtClean="0">
              <a:solidFill>
                <a:srgbClr val="00000A"/>
              </a:solidFill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alokacja przeliczona po kursie Europejskiego Banku Centralnego (EBC) obowiązującym w listopadzie 2017 r., 1 euro =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4,2432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PLN – kurs z dnia 30 października 2017 r.) w tym na procedurę odwoławczą 15% kwoty przeznaczonej na konkurs (tj. 352 129,2 EUR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Ze względu na kurs euro limit dostępnych środków może ulec zmianie.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Dokładna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kwota dofinansowania zostanie określona na etapie zatwierdzania listy ocenionych projektów.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 projektu: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l-PL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/>
              <a:t>6.3.B </a:t>
            </a:r>
            <a:r>
              <a:rPr lang="pl-PL" dirty="0" smtClean="0"/>
              <a:t>Remont</a:t>
            </a:r>
            <a:r>
              <a:rPr lang="pl-PL" dirty="0"/>
              <a:t>, odnowa części wspólnych wielorodzinnych budynków mieszkalnych (nie ma możliwości budowy nowych </a:t>
            </a:r>
            <a:r>
              <a:rPr lang="pl-PL" dirty="0" smtClean="0"/>
              <a:t>obiektów)</a:t>
            </a:r>
          </a:p>
          <a:p>
            <a:pPr algn="just"/>
            <a:endParaRPr lang="pl-PL" sz="2000" dirty="0"/>
          </a:p>
          <a:p>
            <a:pPr algn="just"/>
            <a:r>
              <a:rPr lang="pl-PL" sz="1400" dirty="0"/>
              <a:t>Budynek – zgodnie z definicją ujętą w Art. 3 Ustawy z dnia 7 lipca 1994 r. Prawo Budowlane (</a:t>
            </a:r>
            <a:r>
              <a:rPr lang="pl-PL" sz="1400" dirty="0" smtClean="0"/>
              <a:t>Dz.U. 2017 </a:t>
            </a:r>
            <a:r>
              <a:rPr lang="pl-PL" sz="1400" dirty="0"/>
              <a:t>poz. 1332 z późn. zm.) – to obiekt budowlany, który jest trwale związany z gruntem, wydzielony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z </a:t>
            </a:r>
            <a:r>
              <a:rPr lang="pl-PL" sz="1400" dirty="0"/>
              <a:t>przestrzeni za pomocą przegród </a:t>
            </a:r>
            <a:r>
              <a:rPr lang="pl-PL" sz="1400" dirty="0" smtClean="0"/>
              <a:t>budowlanych oraz </a:t>
            </a:r>
            <a:r>
              <a:rPr lang="pl-PL" sz="1400" dirty="0"/>
              <a:t>posiada fundamenty i </a:t>
            </a:r>
            <a:r>
              <a:rPr lang="pl-PL" sz="1400" dirty="0" smtClean="0"/>
              <a:t>dach.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Części  wspólne  budynku – części  budynku (i istniejących w nim urządzeń), które nie służą wyłącznie do użytku poszczególnych właścicieli lokali, oraz grunt </a:t>
            </a:r>
            <a:r>
              <a:rPr lang="pl-PL" sz="1400" dirty="0" smtClean="0"/>
              <a:t>na </a:t>
            </a:r>
            <a:r>
              <a:rPr lang="pl-PL" sz="1400" dirty="0"/>
              <a:t>którym wzniesiono budynek. Co do zasady za części wspólne uznaje się: ściany zewnętrzne, fundamenty, dach, strychy, korytarze, kominy, pralnie, suszarnie, przechowalnie wózków dziecięcych, instalacje centralnego ogrzewania, kanalizacyjne, czy elektryczne, ściany nośne, windy. </a:t>
            </a:r>
          </a:p>
          <a:p>
            <a:r>
              <a:rPr lang="pl-PL" sz="1400" dirty="0"/>
              <a:t> </a:t>
            </a:r>
          </a:p>
          <a:p>
            <a:pPr algn="just"/>
            <a:r>
              <a:rPr lang="pl-PL" sz="1400" dirty="0"/>
              <a:t>IZ RPO WD nie określa zamkniętego katalogu części wspólnych budynku, o tym co jest częścią wspólną decydują w dużej mierze postanowienia umów o ustanowieniu odrębnej własności lokalu.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r>
              <a:rPr lang="pl-PL" dirty="0" smtClean="0"/>
              <a:t>Kategorią interwencji (zakresem interwencji dominującym) dla niniejszego konkursu jest kategoria </a:t>
            </a:r>
            <a:r>
              <a:rPr lang="pl-PL" b="1" dirty="0"/>
              <a:t>054 Infrastruktura mieszkalnictwa</a:t>
            </a:r>
            <a:r>
              <a:rPr lang="pl-PL" dirty="0"/>
              <a:t>.</a:t>
            </a:r>
            <a:endParaRPr lang="pl-PL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dirty="0" smtClean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są działania poprawiające efektywność energetyczną, analogiczne do działania 3.3 „Efektywność energetyczna w budynkach użyteczności publicznej  i  sektorze mieszkaniowym” (schematy 3.3. A i 3.3. B</a:t>
            </a:r>
            <a:r>
              <a:rPr lang="pl-PL" sz="1600" dirty="0" smtClean="0"/>
              <a:t>). Wartość inwestycji poprawiających efektywność energetyczną </a:t>
            </a:r>
            <a:r>
              <a:rPr lang="pl-PL" sz="1600" dirty="0"/>
              <a:t>nie może przekraczać 49% wartości wydatków kwalifikowalnych na </a:t>
            </a:r>
            <a:r>
              <a:rPr lang="pl-PL" sz="1600" dirty="0" smtClean="0"/>
              <a:t>pojedynczy </a:t>
            </a:r>
            <a:r>
              <a:rPr lang="pl-PL" sz="1600" dirty="0"/>
              <a:t>budynek w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Wszystkie wspierane przedsięwzięcia powinny uwzględniać konieczność dostosowania infrastruktury i wyposażenia do potrzeb osób niepełnosprawnych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ramach działania 6.3 nie ma możliwości wsparcia projektów z zakresu mieszkalnictwa wspomaganego (chronionego, treningowego, wspieranego) i socjalnego.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r>
              <a:rPr lang="pl-PL" b="1" u="sng" dirty="0"/>
              <a:t>Preferowane będą </a:t>
            </a:r>
            <a:r>
              <a:rPr lang="pl-PL" b="1" u="sng" dirty="0" smtClean="0"/>
              <a:t>projekty:</a:t>
            </a:r>
          </a:p>
          <a:p>
            <a:endParaRPr lang="pl-PL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dotyczące </a:t>
            </a:r>
            <a:r>
              <a:rPr lang="pl-PL" sz="1600" dirty="0"/>
              <a:t>zabytków </a:t>
            </a:r>
            <a:r>
              <a:rPr lang="pl-PL" sz="1600" dirty="0" smtClean="0"/>
              <a:t>znajdujących się </a:t>
            </a:r>
            <a:r>
              <a:rPr lang="pl-PL" sz="1600" dirty="0"/>
              <a:t>w wykazie zabytków </a:t>
            </a:r>
            <a:r>
              <a:rPr lang="pl-PL" sz="1600" dirty="0" smtClean="0"/>
              <a:t>lub/oraz </a:t>
            </a:r>
            <a:r>
              <a:rPr lang="pl-PL" sz="1600" dirty="0"/>
              <a:t>na obszarach podlegających ochronie konserwatorskiej</a:t>
            </a:r>
            <a:r>
              <a:rPr lang="pl-PL" sz="16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realizowane w</a:t>
            </a:r>
            <a:r>
              <a:rPr lang="pl-PL" sz="1600" dirty="0"/>
              <a:t> partnerstwie.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wspierane przedsięwzięcia powinny uwzględniać konieczność dostosowania infrastruktury i wyposażenia do potrzeb osób z niepełnosprawnościami (wymóg dotyczy każdego budynku planowanego do rewitalizacji w ramach projektu). </a:t>
            </a: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budynek już jest dostosowany do potrzeb osób z niepełnosprawnościami,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należy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 opisać szczegółowo we wniosku o dofinansowanie wskazując jakie konkretne udogodnienia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danym budynku się znajdują. </a:t>
            </a:r>
            <a:endParaRPr lang="pl-PL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przypadku, gdy w projekcie nie będą realizowane żadne udogodnienia dla osób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niepełnosprawnościami (ponieważ budynek już jest dostosowany do potrzeb osób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niepełnosprawnościami) należy we wniosku o dofinansowanie wskazać wpływ neutralny na zasadę niedyskryminacji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Należy zwrócić uwagę,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iż o pozytywnym wpływie na zasadę niedyskryminacji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świadczy również 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zastosowanie w zlecanych w ramach projektu zamówieniach publicznych klauzul społecznych (dot. osób z niepełnosprawnościami) a także dostępna dla osób z niepełnosprawnościami strona internetowa.</a:t>
            </a: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50104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Wypełniając wniosek o dofinansowanie należy zapoznać się z zapisami </a:t>
            </a:r>
            <a:r>
              <a:rPr lang="pl-PL" sz="1600" dirty="0" smtClean="0"/>
              <a:t>„Wytycznych </a:t>
            </a:r>
            <a:r>
              <a:rPr lang="pl-PL" sz="1600" dirty="0"/>
              <a:t>w zakresie realizacji zasady równości szans i niedyskryminacji, w tym dostępności dla osób </a:t>
            </a:r>
            <a:br>
              <a:rPr lang="pl-PL" sz="1600" dirty="0"/>
            </a:br>
            <a:r>
              <a:rPr lang="pl-PL" sz="1600" dirty="0"/>
              <a:t>z niepełnosprawnościami oraz zasady równości szans kobiet i mężczyzn w ramach funduszy unijnych na lata </a:t>
            </a:r>
            <a:r>
              <a:rPr lang="pl-PL" sz="1600" dirty="0" smtClean="0"/>
              <a:t>2014–2020” </a:t>
            </a:r>
            <a:r>
              <a:rPr lang="pl-PL" sz="1600" dirty="0"/>
              <a:t>oraz materiałami znajdującymi się na stronie internetowej: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r>
              <a:rPr lang="pl-PL" sz="1600" dirty="0">
                <a:hlinkClick r:id="rId3"/>
              </a:rPr>
              <a:t>http://</a:t>
            </a:r>
            <a:r>
              <a:rPr lang="pl-PL" sz="1600" dirty="0" smtClean="0">
                <a:hlinkClick r:id="rId3"/>
              </a:rPr>
              <a:t>www.power.gov.pl/dostepnosc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oraz w zakładce Poznaj Fundusze Europejskie bez barier znajdującej się na stronie internetowej RPO WD 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 smtClean="0">
              <a:hlinkClick r:id="rId4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sz="1600" dirty="0" smtClean="0">
                <a:hlinkClick r:id="rId4"/>
              </a:rPr>
              <a:t>http://rpo.dolnyslask.pl/o-projekcie/poznaj-fundusze-europejskie-bez-barier/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Na szczególną uwagę zasługuje Poradnik opublikowany przez Ministerstwo Rozwoju "Realizacja zasady równości szans i niedyskryminacji, w tym dostępności dla osób z niepełnosprawnościami"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439021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l-PL" sz="1600" b="1" dirty="0"/>
              <a:t>Wszystkie projekty planowane do realizacji muszą być ujęte w  programie rewitalizacji lub w dokumencie równorzędnym. </a:t>
            </a:r>
            <a:r>
              <a:rPr lang="pl-PL" sz="1600" dirty="0"/>
              <a:t>Przez dokument równorzędny należy rozumieć lokalny, miejski lub gminny </a:t>
            </a:r>
            <a:r>
              <a:rPr lang="pl-PL" sz="1600" dirty="0" smtClean="0"/>
              <a:t>program </a:t>
            </a:r>
            <a:r>
              <a:rPr lang="pl-PL" sz="1600" dirty="0"/>
              <a:t>rewitalizacji.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r>
              <a:rPr lang="pl-PL" sz="1600" b="1" dirty="0"/>
              <a:t>Zgodność projektu z projektem ujętym w programie rewitalizacji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Na dzień składania wniosku o dofinansowanie projekt rewitalizacyjny musi wynikać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obowiązującego programu rewitalizacji (Lista A dla projektów w ramach działania 6.3) znajdującego się w prowadzonym przez IZ RPO WD wykazie pozytywnie zweryfikowanych programów rewitalizacji. 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Zakres zadań wskazany we wniosku o dofinansowanie nie może zostać zwiększony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stosunku do zakresu wskazanego w programie rewitalizacji (dotyczy wydatków kwalifikowalnych), ale możliwe jest jego zmniejszenie. Weryfikacja nastąpi zgodnie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kryterium formalnym specyficznym "Ujęcie projektu w programie rewitalizacji" (niespełnienie oznaczać będzie odrzucenie wniosku o dofinansowanie</a:t>
            </a:r>
            <a:r>
              <a:rPr lang="pl-PL" sz="1600" dirty="0" smtClean="0"/>
              <a:t>).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Wnioskodawca we wniosku o dofinansowanie musi być wskazany jako wnioskodawca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programie rewitalizacji w tym samym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endParaRPr lang="pl-PL" sz="16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6505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10349</TotalTime>
  <Words>2550</Words>
  <Application>Microsoft Office PowerPoint</Application>
  <PresentationFormat>Pokaz na ekranie (4:3)</PresentationFormat>
  <Paragraphs>552</Paragraphs>
  <Slides>32</Slides>
  <Notes>30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4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691</cp:revision>
  <cp:lastPrinted>2016-01-14T08:52:34Z</cp:lastPrinted>
  <dcterms:created xsi:type="dcterms:W3CDTF">2010-12-31T07:04:34Z</dcterms:created>
  <dcterms:modified xsi:type="dcterms:W3CDTF">2017-12-13T12:48:09Z</dcterms:modified>
</cp:coreProperties>
</file>