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574" r:id="rId3"/>
    <p:sldId id="559" r:id="rId4"/>
    <p:sldId id="575" r:id="rId5"/>
    <p:sldId id="523" r:id="rId6"/>
    <p:sldId id="565" r:id="rId7"/>
    <p:sldId id="560" r:id="rId8"/>
    <p:sldId id="563" r:id="rId9"/>
    <p:sldId id="562" r:id="rId10"/>
    <p:sldId id="571" r:id="rId11"/>
    <p:sldId id="580" r:id="rId12"/>
    <p:sldId id="581" r:id="rId13"/>
    <p:sldId id="582" r:id="rId14"/>
    <p:sldId id="556" r:id="rId15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7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2017-12-12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ife.legnica@dolnyslask.pl" TargetMode="External"/><Relationship Id="rId5" Type="http://schemas.openxmlformats.org/officeDocument/2006/relationships/hyperlink" Target="mailto:pife@dolnyslask.pl" TargetMode="External"/><Relationship Id="rId4" Type="http://schemas.openxmlformats.org/officeDocument/2006/relationships/hyperlink" Target="http://www.rpo.dolnyslask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376263"/>
          </a:xfrm>
        </p:spPr>
        <p:txBody>
          <a:bodyPr>
            <a:normAutofit/>
          </a:bodyPr>
          <a:lstStyle/>
          <a:p>
            <a:r>
              <a:rPr lang="pl-PL" sz="3700" b="1" dirty="0"/>
              <a:t>SPOTKANIE INFORMACYJNE 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DLA POTENCJALNYCH BENEFICJENTÓW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W RAMACH RPO WD 2014-2020</a:t>
            </a:r>
            <a:endParaRPr lang="pl-PL" sz="37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266429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pl-PL" b="1" dirty="0">
                <a:solidFill>
                  <a:schemeClr val="tx1"/>
                </a:solidFill>
              </a:rPr>
              <a:t>Działanie 6.3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chemeClr val="tx1"/>
                </a:solidFill>
              </a:rPr>
              <a:t>Rewitalizacja zdegradowanych obszarów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chemeClr val="tx1"/>
                </a:solidFill>
              </a:rPr>
              <a:t>Poddziałanie 6.3.2 – ZIT WrOF</a:t>
            </a:r>
          </a:p>
          <a:p>
            <a:pPr>
              <a:spcBef>
                <a:spcPts val="0"/>
              </a:spcBef>
            </a:pPr>
            <a:endParaRPr lang="pl-PL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pl-PL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pl-PL" sz="24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pl-PL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l-PL" sz="2100" b="1" dirty="0" smtClean="0">
                <a:solidFill>
                  <a:schemeClr val="tx1"/>
                </a:solidFill>
              </a:rPr>
              <a:t>Wrocław</a:t>
            </a:r>
            <a:r>
              <a:rPr lang="pl-PL" sz="2100" b="1" dirty="0">
                <a:solidFill>
                  <a:schemeClr val="tx1"/>
                </a:solidFill>
              </a:rPr>
              <a:t>, 14.12.2017 r.</a:t>
            </a: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492282"/>
              </p:ext>
            </p:extLst>
          </p:nvPr>
        </p:nvGraphicFramePr>
        <p:xfrm>
          <a:off x="395535" y="1408333"/>
          <a:ext cx="8208913" cy="5029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809"/>
                <a:gridCol w="2141556"/>
                <a:gridCol w="3753225"/>
                <a:gridCol w="1876323"/>
              </a:tblGrid>
              <a:tr h="158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382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Poziom zamożności gminy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54305" algn="l"/>
                        </a:tabLst>
                      </a:pPr>
                      <a:r>
                        <a:rPr lang="pl-PL" sz="1200" dirty="0" smtClean="0">
                          <a:effectLst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200" baseline="0" dirty="0" smtClean="0">
                          <a:effectLst/>
                          <a:ea typeface="Times New Roman"/>
                          <a:cs typeface="Arial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W ramach kryterium przyznawane będą punkty w zależności od poziomu zamożności gminy, na terenie której zlokalizowany będzie projekt. Poziom zamożności gminy będzie liczony za pomocą wskaźnika G (aktualnego na moment ogłoszenia naboru).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Poziom wskaźnika G wyliczony jest przez Ministerstwo Finansów  wg zasad określonych zgodnie z  art. 20 ust. 4 ustawy z dnia 13  listopada 2003 r. o dochodach jednostek samorządu terytorialnego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Aktualna wartość  wskaźnika G wraz z podziałem procentowym gmin na grupy wskazywana jest  w Regulaminie konkursu.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0 - 4 pkt.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(0 punktów nie oznacza odrzucenia wniosku)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2835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367786"/>
              </p:ext>
            </p:extLst>
          </p:nvPr>
        </p:nvGraphicFramePr>
        <p:xfrm>
          <a:off x="395535" y="1340768"/>
          <a:ext cx="8568953" cy="5113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11"/>
                <a:gridCol w="2235484"/>
                <a:gridCol w="3917840"/>
                <a:gridCol w="1958618"/>
              </a:tblGrid>
              <a:tr h="16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739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/>
                        <a:buChar char=""/>
                      </a:pPr>
                      <a:endParaRPr lang="pl-PL" sz="1200" baseline="0" dirty="0" smtClean="0">
                        <a:effectLst/>
                        <a:ea typeface="Times New Roman"/>
                        <a:cs typeface="Arial"/>
                      </a:endParaRPr>
                    </a:p>
                    <a:p>
                      <a:pPr marL="0" lvl="0" indent="0" algn="just">
                        <a:buFont typeface="Symbol"/>
                        <a:buNone/>
                      </a:pPr>
                      <a:r>
                        <a:rPr lang="pl-PL" sz="1200" baseline="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Gminy zostaną podzielone na V grup, w zależności od wartości procentowych wskaźnika G. Ocena kryterium będzie przeprowadzona odwrotnie od wartości wskaźnika, tzn. największą liczbę punktów otrzymają projekty, z grupy o najniższych wartościach wskaźnika G.</a:t>
                      </a:r>
                    </a:p>
                    <a:p>
                      <a:pPr marL="0" lvl="0" indent="0" algn="just">
                        <a:buFont typeface="Symbol"/>
                        <a:buNone/>
                      </a:pPr>
                      <a:endParaRPr lang="pl-PL" sz="1200" baseline="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Symbol"/>
                        <a:buNone/>
                      </a:pPr>
                      <a:r>
                        <a:rPr lang="pl-PL" sz="1200" baseline="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• I grupa – projekt zostanie zlokalizowany w gminie z grupy do 70% średniej wartości wskaźnika G – 4 pkt;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Symbol"/>
                        <a:buNone/>
                      </a:pPr>
                      <a:r>
                        <a:rPr lang="pl-PL" sz="1200" baseline="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• II grupa – projekt zostanie zlokalizowany w gminie z grupy powyżej 70% do 80% średniej wartości wskaźnika G – 3 pkt;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Symbol"/>
                        <a:buNone/>
                      </a:pPr>
                      <a:r>
                        <a:rPr lang="pl-PL" sz="1200" baseline="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• III grupa – projekt zostanie zlokalizowany w gminie  z grupy powyżej 80% do 90% średniej wartości wskaźnika G – 2 pkt;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Symbol"/>
                        <a:buNone/>
                      </a:pPr>
                      <a:r>
                        <a:rPr lang="pl-PL" sz="1200" baseline="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• IV grupa – projekt zostanie zlokalizowany w gminie z grupy powyżej 90% do 100% średniej wartości wskaźnika G -1 pkt;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Symbol"/>
                        <a:buNone/>
                      </a:pPr>
                      <a:r>
                        <a:rPr lang="pl-PL" sz="1200" baseline="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• V grupa – projekt zostanie zlokalizowany w gminie z grupy powyżej 100% średniej wartości wskaźnika G – 0 pkt.</a:t>
                      </a:r>
                    </a:p>
                    <a:p>
                      <a:pPr marL="0" lvl="0" indent="0" algn="just">
                        <a:buFont typeface="Symbol"/>
                        <a:buNone/>
                      </a:pPr>
                      <a:endParaRPr lang="pl-PL" sz="1200" baseline="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lvl="0" indent="0" algn="just">
                        <a:buFont typeface="Symbol"/>
                        <a:buNone/>
                      </a:pPr>
                      <a:endParaRPr lang="pl-PL" sz="1200" baseline="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lvl="0" indent="0" algn="just">
                        <a:buFont typeface="Symbol"/>
                        <a:buNone/>
                      </a:pPr>
                      <a:r>
                        <a:rPr lang="pl-PL" sz="1200" baseline="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Kryterium weryfikowane na podstawie zapisów dokumentacji aplikacyjnej – wniosku o dofinansowanie.</a:t>
                      </a:r>
                    </a:p>
                    <a:p>
                      <a:pPr marL="0" lvl="0" indent="0" algn="just">
                        <a:buFont typeface="Symbol"/>
                        <a:buNone/>
                      </a:pPr>
                      <a:endParaRPr lang="pl-PL" sz="1200" baseline="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5625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918502"/>
              </p:ext>
            </p:extLst>
          </p:nvPr>
        </p:nvGraphicFramePr>
        <p:xfrm>
          <a:off x="395535" y="1340768"/>
          <a:ext cx="8568953" cy="5195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11"/>
                <a:gridCol w="2235484"/>
                <a:gridCol w="3917840"/>
                <a:gridCol w="1958618"/>
              </a:tblGrid>
              <a:tr h="16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73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Wielkość wkładu własnego</a:t>
                      </a:r>
                      <a:endParaRPr lang="pl-PL" sz="12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Symbol"/>
                        <a:buChar char=""/>
                      </a:pPr>
                      <a:endParaRPr lang="pl-PL" sz="1200" baseline="0" dirty="0" smtClean="0">
                        <a:effectLst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Czy wnioskodawca zadeklarował zwiększenie udziału wkładu własnego w budżecie projektu?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Kryterium punktuje zwiększenie wartości wkładu własnego </a:t>
                      </a:r>
                      <a:b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 co najmniej 5% w stosunku do poziomu minimalnego wkładu własnego przewidzianego odpowiednimi przepisami.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Deklarowany przez wnioskodawcę wkład własny jest większy od minimalnego wymaganego wkładu: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poniżej 5 punktów procentowych - 0 pkt;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od 5 punktów procentowych do 10 punktów   procentowych  -  1 pkt;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powyżej 10 punktów procentowych do 20 punktów procentowych - 2 pkt;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powyżej 20 punktów procentowych – 3 pkt.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 punktów otrzymają także projekty, w których wnioskodawca nie zadeklarował zwiększenia udziału wkładu własnego.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Punkty nie podlegają sumowaniu.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aseline="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0 -3 pkt.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(0 punktów nie oznacza odrzucenia wniosku)</a:t>
                      </a: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5259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196752"/>
            <a:ext cx="8496944" cy="468052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lvl="0"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</a:t>
            </a: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Marszałkowski Województwa Dolnośląskiego</a:t>
            </a:r>
          </a:p>
          <a:p>
            <a:pPr lvl="0"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Funduszy Europejskich</a:t>
            </a:r>
          </a:p>
          <a:p>
            <a:pPr lvl="0"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Zarządzania RPO</a:t>
            </a:r>
          </a:p>
          <a:p>
            <a:pPr lvl="0"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www.rpo.dolnyslask.pl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lvl="0"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l-PL" sz="1600" dirty="0">
                <a:solidFill>
                  <a:prstClr val="black"/>
                </a:solidFill>
              </a:rPr>
              <a:t>Zapytania dotyczące naboru można przesyłać na adresy mailowe:</a:t>
            </a:r>
          </a:p>
          <a:p>
            <a:pPr lvl="0" algn="ctr"/>
            <a:endParaRPr lang="pl-PL" sz="1600" dirty="0">
              <a:solidFill>
                <a:prstClr val="black"/>
              </a:solidFill>
            </a:endParaRPr>
          </a:p>
          <a:p>
            <a:pPr lvl="0" algn="ctr"/>
            <a:r>
              <a:rPr lang="pl-PL" sz="1600" b="1" u="sng" dirty="0">
                <a:solidFill>
                  <a:prstClr val="black"/>
                </a:solidFill>
                <a:hlinkClick r:id="rId5"/>
              </a:rPr>
              <a:t>pife@dolnyslask.pl</a:t>
            </a:r>
            <a:endParaRPr lang="pl-PL" sz="1600" b="1" u="sng" dirty="0">
              <a:solidFill>
                <a:prstClr val="black"/>
              </a:solidFill>
            </a:endParaRPr>
          </a:p>
          <a:p>
            <a:pPr lvl="0" algn="ctr"/>
            <a:endParaRPr lang="pl-PL" sz="1600" b="1" u="sng" dirty="0">
              <a:solidFill>
                <a:prstClr val="black"/>
              </a:solidFill>
            </a:endParaRPr>
          </a:p>
          <a:p>
            <a:pPr lvl="0" algn="ctr"/>
            <a:endParaRPr lang="pl-PL" sz="1600" b="1" dirty="0">
              <a:solidFill>
                <a:prstClr val="black"/>
              </a:solidFill>
            </a:endParaRPr>
          </a:p>
          <a:p>
            <a:pPr lvl="0" algn="ctr"/>
            <a:r>
              <a:rPr lang="pl-PL" sz="1600" b="1" u="sng" dirty="0">
                <a:solidFill>
                  <a:prstClr val="black"/>
                </a:solidFill>
                <a:hlinkClick r:id="rId6"/>
              </a:rPr>
              <a:t>pife.legnica@dolnyslask.pl</a:t>
            </a:r>
            <a:endParaRPr lang="pl-PL" sz="1600" b="1" dirty="0">
              <a:solidFill>
                <a:prstClr val="black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Dziękuję </a:t>
            </a:r>
            <a:r>
              <a:rPr lang="pl-PL" sz="3200" dirty="0">
                <a:solidFill>
                  <a:prstClr val="black"/>
                </a:solidFill>
                <a:latin typeface="Calibri"/>
              </a:rPr>
              <a:t>za uwagę</a:t>
            </a:r>
          </a:p>
        </p:txBody>
      </p:sp>
    </p:spTree>
    <p:extLst>
      <p:ext uri="{BB962C8B-B14F-4D97-AF65-F5344CB8AC3E}">
        <p14:creationId xmlns:p14="http://schemas.microsoft.com/office/powerpoint/2010/main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1196752"/>
            <a:ext cx="8064500" cy="489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39750" y="1196752"/>
            <a:ext cx="8136706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sz="2000" b="1" dirty="0" smtClean="0">
              <a:solidFill>
                <a:prstClr val="black"/>
              </a:solidFill>
            </a:endParaRPr>
          </a:p>
          <a:p>
            <a:pPr algn="ctr" eaLnBrk="1" hangingPunct="1"/>
            <a:r>
              <a:rPr lang="pl-PL" sz="2400" b="1" dirty="0" smtClean="0">
                <a:solidFill>
                  <a:prstClr val="black"/>
                </a:solidFill>
              </a:rPr>
              <a:t>Kryteria </a:t>
            </a:r>
            <a:r>
              <a:rPr lang="pl-PL" sz="2400" b="1" dirty="0" smtClean="0">
                <a:solidFill>
                  <a:prstClr val="black"/>
                </a:solidFill>
              </a:rPr>
              <a:t>specyficzne dla naboru wniosków </a:t>
            </a:r>
            <a:r>
              <a:rPr lang="pl-PL" sz="2400" b="1" dirty="0" smtClean="0">
                <a:solidFill>
                  <a:prstClr val="black"/>
                </a:solidFill>
              </a:rPr>
              <a:t/>
            </a:r>
            <a:br>
              <a:rPr lang="pl-PL" sz="2400" b="1" dirty="0" smtClean="0">
                <a:solidFill>
                  <a:prstClr val="black"/>
                </a:solidFill>
              </a:rPr>
            </a:br>
            <a:r>
              <a:rPr lang="pl-PL" sz="2400" b="1" dirty="0" smtClean="0">
                <a:solidFill>
                  <a:prstClr val="black"/>
                </a:solidFill>
              </a:rPr>
              <a:t>o </a:t>
            </a:r>
            <a:r>
              <a:rPr lang="pl-PL" sz="2400" b="1" dirty="0" smtClean="0">
                <a:solidFill>
                  <a:prstClr val="black"/>
                </a:solidFill>
              </a:rPr>
              <a:t>dofinansowanie </a:t>
            </a:r>
            <a:br>
              <a:rPr lang="pl-PL" sz="2400" b="1" dirty="0" smtClean="0">
                <a:solidFill>
                  <a:prstClr val="black"/>
                </a:solidFill>
              </a:rPr>
            </a:br>
            <a:r>
              <a:rPr lang="pl-PL" sz="2400" b="1" dirty="0" smtClean="0">
                <a:solidFill>
                  <a:prstClr val="black"/>
                </a:solidFill>
              </a:rPr>
              <a:t>w trybie konkursowym </a:t>
            </a:r>
            <a:endParaRPr lang="pl-PL" altLang="pl-PL" sz="2400" b="1" dirty="0" smtClean="0"/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 smtClean="0">
                <a:latin typeface="+mn-lt"/>
                <a:cs typeface="Arial" panose="020B0604020202020204" pitchFamily="34" charset="0"/>
              </a:rPr>
            </a:br>
            <a:r>
              <a:rPr lang="pl-PL" sz="2000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Oś 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Priorytetowa 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6 </a:t>
            </a:r>
            <a:r>
              <a:rPr lang="pl-PL" sz="2000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Infrastruktura 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spójności społecznej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pl-PL" sz="2000" b="1" dirty="0" smtClean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     </a:t>
            </a:r>
            <a:r>
              <a:rPr lang="pl-PL" sz="2000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Działanie 6.3 Rewitalizacja zdegradowanych </a:t>
            </a:r>
            <a:r>
              <a:rPr lang="pl-PL" sz="2000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obszarów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400" b="1" dirty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000" b="1" dirty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Poddziałanie 6.3.2 – ZIT WrOF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000" b="1" dirty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(typ projektu B)</a:t>
            </a:r>
            <a:endParaRPr lang="pl-PL" sz="20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400" b="1" dirty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4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4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000" b="1" dirty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Nr naboru RPDS.06.03.02-IZ.00-02-278/17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4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 eaLnBrk="1" hangingPunct="1"/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pl-PL" altLang="pl-PL" sz="2000" b="1" dirty="0" smtClean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r>
              <a:rPr lang="pl-PL" sz="3600" b="1" u="sng" dirty="0" smtClean="0"/>
              <a:t>Kryteria formalne specyficzne</a:t>
            </a:r>
          </a:p>
          <a:p>
            <a:pPr algn="ctr"/>
            <a:endParaRPr lang="pl-PL" sz="3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endParaRPr lang="pl-PL" sz="1600" dirty="0" smtClean="0"/>
          </a:p>
          <a:p>
            <a:endParaRPr lang="pl-PL" sz="1600" b="1" dirty="0"/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9696376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73298"/>
              </p:ext>
            </p:extLst>
          </p:nvPr>
        </p:nvGraphicFramePr>
        <p:xfrm>
          <a:off x="251520" y="1484784"/>
          <a:ext cx="8568951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11"/>
                <a:gridCol w="2063269"/>
                <a:gridCol w="4090054"/>
                <a:gridCol w="1958617"/>
              </a:tblGrid>
              <a:tr h="34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193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Ujęcie projektu w programie rewitalizacji</a:t>
                      </a:r>
                      <a:endParaRPr lang="pl-PL" sz="1600" b="0" dirty="0"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kryterium będzie sprawdzane, czy na dzień składania wniosku o dofinansowanie projekt rewitalizacyjny wynika z obowiązującego programu rewitalizacji (Lista A dla projektów w ramach działania 6.3) znajdującego się w prowadzonym przez IZ RPO WD wykazie pozytywnie zweryfikowanych programów rewitalizacji.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Arial"/>
                        </a:rPr>
                        <a:t>Tak/Nie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Arial"/>
                        </a:rPr>
                        <a:t>Kryterium obligatoryjne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Arial"/>
                        </a:rPr>
                        <a:t>(spełnienie jest niezbędne dla możliwości otrzymania dofinansowania)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Arial"/>
                        </a:rPr>
                        <a:t>Niespełnienie </a:t>
                      </a:r>
                      <a:r>
                        <a:rPr lang="pl-PL" sz="1400" dirty="0">
                          <a:latin typeface="Calibri"/>
                          <a:ea typeface="Calibri"/>
                          <a:cs typeface="Arial"/>
                        </a:rPr>
                        <a:t>kryterium oznacza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Arial"/>
                        </a:rPr>
                        <a:t>odrzucenie wniosku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r>
              <a:rPr lang="pl-PL" sz="3600" b="1" u="sng" dirty="0" smtClean="0"/>
              <a:t>Kryteria merytoryczne specyficzne</a:t>
            </a:r>
          </a:p>
          <a:p>
            <a:pPr algn="ctr"/>
            <a:endParaRPr lang="pl-PL" sz="3600" b="1" u="sng" dirty="0" smtClean="0"/>
          </a:p>
          <a:p>
            <a:pPr algn="ctr">
              <a:lnSpc>
                <a:spcPct val="170000"/>
              </a:lnSpc>
            </a:pPr>
            <a:r>
              <a:rPr lang="pl-PL" sz="2300" dirty="0" smtClean="0"/>
              <a:t>ZIT WrOF – 11 pkt.</a:t>
            </a:r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endParaRPr lang="pl-PL" sz="1600" dirty="0" smtClean="0"/>
          </a:p>
          <a:p>
            <a:endParaRPr lang="pl-PL" sz="1600" b="1" dirty="0"/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658027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05632"/>
              </p:ext>
            </p:extLst>
          </p:nvPr>
        </p:nvGraphicFramePr>
        <p:xfrm>
          <a:off x="323528" y="1268760"/>
          <a:ext cx="8496943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170"/>
                <a:gridCol w="2216698"/>
                <a:gridCol w="3884917"/>
                <a:gridCol w="1942158"/>
              </a:tblGrid>
              <a:tr h="345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Lp.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Nazwa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Definicja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Opis znaczenia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694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Efektywność energetyczna </a:t>
                      </a:r>
                      <a:endParaRPr lang="pl-PL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kryterium będzie sprawdzane czy projekt służy zwiększeniu efektywności energetycznej w poddanych remontowi  budynkach.</a:t>
                      </a: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służy zwiększeniu efektywności energetycznej i inwestycja zakłada zastosowanie poniższych komponentów:</a:t>
                      </a: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lvl="0" indent="-285750" algn="just">
                        <a:buFont typeface="+mj-lt"/>
                        <a:buAutoNum type="romanUcPeriod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Wymiana źródła ciepła w częściach wspólnych budynków: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zastąpienie kotła podłączeniem do sieci ciepłowniczej;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lub wymiana kotła na kocioł spalający biomasę lub paliwa gazowe;</a:t>
                      </a:r>
                    </a:p>
                    <a:p>
                      <a:pPr marL="171450" lvl="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lub wymiana kotła na kocioł retortowy (bez technicznych możliwości ręcznego podawania paliwa np. rusztu awaryjnego);</a:t>
                      </a:r>
                      <a:endParaRPr lang="pl-PL" sz="1400" dirty="0" smtClean="0">
                        <a:effectLst/>
                      </a:endParaRP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Poprzez wymianę kotła następuje zwiększenie efektywności energetycznej źródła ciepła (wyrażona deklarowaną przez producenta sprawnością kotła).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0 - 4 pkt.</a:t>
                      </a:r>
                    </a:p>
                    <a:p>
                      <a:pPr algn="ctr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punktów w kryterium nie oznacza odrzucenia wniosku)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627"/>
              </p:ext>
            </p:extLst>
          </p:nvPr>
        </p:nvGraphicFramePr>
        <p:xfrm>
          <a:off x="492391" y="1124744"/>
          <a:ext cx="8256073" cy="5654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607"/>
                <a:gridCol w="2047628"/>
                <a:gridCol w="3588611"/>
                <a:gridCol w="2201227"/>
              </a:tblGrid>
              <a:tr h="154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147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Wspierane urządzenia do ogrzewania powinny charakteryzować się obowiązującym od końca 2020 r. minimalnym poziomem efektywności energetycznej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normami emisji zanieczyszczeń, które zostały określone w środkach wykonawczych do dyrektywy 2009/125/WE z dnia 21 października 2009 r. ustanawiającej ogólne zasady ustalania wymogów dotyczących ekoprojektu dla produktów związanych </a:t>
                      </a:r>
                    </a:p>
                    <a:p>
                      <a:pPr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energią. </a:t>
                      </a: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etapie składania wniosku wymagane jest złożenie oświadczenia o zapewnieniu spełnienia powyższego wymogu w czasie realizacji projektu.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projekt otrzyma jeden punkt w przypadku wymiany któregokolwiek wskazanego z powyższych komponentów  źródeł ciepła;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100" dirty="0" smtClean="0">
                          <a:latin typeface="Calibri"/>
                          <a:ea typeface="Calibri"/>
                          <a:cs typeface="Times New Roman"/>
                        </a:rPr>
                        <a:t>II.  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Poprawa  poszczególnych elementów budynku: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lub wymiana stolarki okiennej lub drzwiowej w częściach wspólnych budynków lub montaż lub modernizacja systemu wentylacji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częściach wspólnych budynków– 0,5 pkt,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ocieplenie ścian  – 1 pkt, </a:t>
                      </a:r>
                      <a:endParaRPr lang="pl-PL" sz="1200" dirty="0" smtClean="0">
                        <a:effectLst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lub wymiana dachu wraz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ociepleniem - 1 pkt, </a:t>
                      </a:r>
                      <a:endParaRPr lang="pl-PL" sz="1200" dirty="0" smtClean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200" dirty="0" smtClean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340768"/>
            <a:ext cx="8496944" cy="4104456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58232"/>
              </p:ext>
            </p:extLst>
          </p:nvPr>
        </p:nvGraphicFramePr>
        <p:xfrm>
          <a:off x="611560" y="1196752"/>
          <a:ext cx="7776865" cy="5439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765"/>
                <a:gridCol w="2028844"/>
                <a:gridCol w="3555687"/>
                <a:gridCol w="1777569"/>
              </a:tblGrid>
              <a:tr h="27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895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Zastosowane rozwiązania powinny być zgodne </a:t>
                      </a:r>
                      <a:b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Rozporządzeniem Ministra Infrastruktury w sprawie warunków technicznych, jakim powinny odpowiadać budynki i ich usytuowanie z dnia 12 kwietnia 2002 r. (Dz.U. 2002 Nr 75, poz. 690)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otrzyma 2,5 pkt. w przypadku wymiany wszystkich  wskazanych w punkcie II komponentów;</a:t>
                      </a:r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AutoNum type="romanUcPeriod" startAt="3"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Zarządzanie energią: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Zastosowanie rozwiązań wspierających zarządzanie energią cieplną i elektryczną w częściach wspólnych budynków mających na celu zmniejszenie zużycia energii elektrycznej lub dostosowanie poboru energii cieplnej do istniejącego zapotrzebowania, np.: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 smtClean="0">
                          <a:effectLst/>
                          <a:ea typeface="Times New Roman"/>
                          <a:cs typeface="Tahoma"/>
                        </a:rPr>
                        <a:t> automatyka pogodowa;</a:t>
                      </a:r>
                      <a:endParaRPr lang="pl-PL" sz="12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 smtClean="0">
                          <a:effectLst/>
                          <a:ea typeface="Times New Roman"/>
                          <a:cs typeface="Tahoma"/>
                        </a:rPr>
                        <a:t> czujniki temperatury;</a:t>
                      </a:r>
                      <a:endParaRPr lang="pl-PL" sz="12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 smtClean="0">
                          <a:effectLst/>
                          <a:ea typeface="Times New Roman"/>
                          <a:cs typeface="Tahoma"/>
                        </a:rPr>
                        <a:t> czujniki ruchu;</a:t>
                      </a:r>
                      <a:endParaRPr lang="pl-PL" sz="12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 smtClean="0">
                          <a:effectLst/>
                          <a:ea typeface="Times New Roman"/>
                          <a:cs typeface="Tahoma"/>
                        </a:rPr>
                        <a:t> wyłączniki czasowe.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pl-PL" sz="1200" dirty="0" smtClean="0">
                        <a:effectLst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* nie dotyczy wymiany żarówek na energooszczędne.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 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 - projekt otrzyma 0,5 pkt. w przypadku wymiany wskazanego któregokolwiek  komponentu zarządzania energią;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pl-PL" sz="12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49974"/>
              </p:ext>
            </p:extLst>
          </p:nvPr>
        </p:nvGraphicFramePr>
        <p:xfrm>
          <a:off x="395535" y="1052736"/>
          <a:ext cx="8496945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171"/>
                <a:gridCol w="2216698"/>
                <a:gridCol w="3884917"/>
                <a:gridCol w="1942159"/>
              </a:tblGrid>
              <a:tr h="354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Nazwa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</a:rPr>
                        <a:t>Opis znaczenia kryterium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045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Projekt nie zakłada żadnego z powyższych komponentów </a:t>
                      </a:r>
                      <a:b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</a:b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z grupy I – III – 0 pkt.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 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W przypadku wystąpienia więcej niż jednego komponentu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z grupy I-III  w budynku, punkty podlegają sumowaniu.</a:t>
                      </a:r>
                      <a:b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</a:b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Jeśli  projekt obejmuje więcej niż jeden budynek: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 smtClean="0">
                          <a:effectLst/>
                          <a:ea typeface="Times New Roman"/>
                          <a:cs typeface="Tahoma"/>
                        </a:rPr>
                        <a:t>100% punktów przyznaje się jeśli dany komponent </a:t>
                      </a:r>
                      <a:br>
                        <a:rPr lang="pl-PL" sz="1200" dirty="0" smtClean="0">
                          <a:effectLst/>
                          <a:ea typeface="Times New Roman"/>
                          <a:cs typeface="Tahoma"/>
                        </a:rPr>
                      </a:br>
                      <a:r>
                        <a:rPr lang="pl-PL" sz="1200" dirty="0" smtClean="0">
                          <a:effectLst/>
                          <a:ea typeface="Times New Roman"/>
                          <a:cs typeface="Tahoma"/>
                        </a:rPr>
                        <a:t> z grupy I-III realizowany jest we wszystkich budynkach;</a:t>
                      </a:r>
                      <a:endParaRPr lang="pl-PL" sz="12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200" dirty="0" smtClean="0">
                          <a:effectLst/>
                          <a:ea typeface="Times New Roman"/>
                          <a:cs typeface="Tahoma"/>
                        </a:rPr>
                        <a:t>50%  punktów przyznaje się jeśli dany komponent</a:t>
                      </a:r>
                      <a:r>
                        <a:rPr lang="pl-PL" sz="1200" baseline="0" dirty="0" smtClean="0">
                          <a:effectLst/>
                          <a:ea typeface="Times New Roman"/>
                          <a:cs typeface="Tahoma"/>
                        </a:rPr>
                        <a:t> </a:t>
                      </a:r>
                      <a:br>
                        <a:rPr lang="pl-PL" sz="1200" baseline="0" dirty="0" smtClean="0">
                          <a:effectLst/>
                          <a:ea typeface="Times New Roman"/>
                          <a:cs typeface="Tahoma"/>
                        </a:rPr>
                      </a:br>
                      <a:r>
                        <a:rPr lang="pl-PL" sz="1200" dirty="0" smtClean="0">
                          <a:effectLst/>
                          <a:ea typeface="Times New Roman"/>
                          <a:cs typeface="Tahoma"/>
                        </a:rPr>
                        <a:t>z grupy I-III realizowany jest nie we wszystkich, ale np. w jednym budynku, np.; projekt obejmuje 3 budynki:</a:t>
                      </a:r>
                      <a:endParaRPr lang="pl-PL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- wymiana źródła ciepła przeprowadzona jest we wszystkich budynkach – 1 pkt;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- komponent z grupy II nie jest realizowany – 0 pkt;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- komponent z grupy III realizowany jest w dwóch budynkach – 0,25 pkt;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 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W takim przypadku projekt otrzyma 1,25 pkt.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Kryterium będzie oceniane na podstawie zapisów wniosku </a:t>
                      </a:r>
                      <a:b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</a:br>
                      <a:r>
                        <a:rPr lang="pl-PL" sz="1200" dirty="0" smtClean="0">
                          <a:effectLst/>
                          <a:latin typeface="+mn-lt"/>
                          <a:ea typeface="Times New Roman"/>
                          <a:cs typeface="Tahoma"/>
                        </a:rPr>
                        <a:t>o dofinansowanie projektu.</a:t>
                      </a:r>
                      <a:endParaRPr lang="pl-P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2691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7683</TotalTime>
  <Words>608</Words>
  <Application>Microsoft Office PowerPoint</Application>
  <PresentationFormat>Pokaz na ekranie (4:3)</PresentationFormat>
  <Paragraphs>375</Paragraphs>
  <Slides>13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15" baseType="lpstr">
      <vt:lpstr>plik</vt:lpstr>
      <vt:lpstr>Motyw pakietu Office</vt:lpstr>
      <vt:lpstr>SPOTKANIE INFORMACYJNE  DLA POTENCJALNYCH BENEFICJENTÓW W RAMACH RPO WD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Bożena Pencakowska</cp:lastModifiedBy>
  <cp:revision>625</cp:revision>
  <cp:lastPrinted>2016-03-04T11:30:18Z</cp:lastPrinted>
  <dcterms:created xsi:type="dcterms:W3CDTF">2010-12-31T07:04:34Z</dcterms:created>
  <dcterms:modified xsi:type="dcterms:W3CDTF">2017-12-12T13:55:53Z</dcterms:modified>
</cp:coreProperties>
</file>