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 id="2147483684" r:id="rId2"/>
  </p:sldMasterIdLst>
  <p:notesMasterIdLst>
    <p:notesMasterId r:id="rId23"/>
  </p:notesMasterIdLst>
  <p:handoutMasterIdLst>
    <p:handoutMasterId r:id="rId24"/>
  </p:handoutMasterIdLst>
  <p:sldIdLst>
    <p:sldId id="574" r:id="rId3"/>
    <p:sldId id="559" r:id="rId4"/>
    <p:sldId id="575" r:id="rId5"/>
    <p:sldId id="523" r:id="rId6"/>
    <p:sldId id="565" r:id="rId7"/>
    <p:sldId id="560" r:id="rId8"/>
    <p:sldId id="563" r:id="rId9"/>
    <p:sldId id="562" r:id="rId10"/>
    <p:sldId id="571" r:id="rId11"/>
    <p:sldId id="572" r:id="rId12"/>
    <p:sldId id="576" r:id="rId13"/>
    <p:sldId id="577" r:id="rId14"/>
    <p:sldId id="578" r:id="rId15"/>
    <p:sldId id="579" r:id="rId16"/>
    <p:sldId id="580" r:id="rId17"/>
    <p:sldId id="581" r:id="rId18"/>
    <p:sldId id="582" r:id="rId19"/>
    <p:sldId id="583" r:id="rId20"/>
    <p:sldId id="584" r:id="rId21"/>
    <p:sldId id="556" r:id="rId22"/>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4629" autoAdjust="0"/>
  </p:normalViewPr>
  <p:slideViewPr>
    <p:cSldViewPr>
      <p:cViewPr varScale="1">
        <p:scale>
          <a:sx n="111" d="100"/>
          <a:sy n="111" d="100"/>
        </p:scale>
        <p:origin x="-17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2016-07-07</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2016-07-07</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2016-07-07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2016-07-07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2016-07-07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02078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42286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22790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9691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5696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71309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60359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4533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2016-07-07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07437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86005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2016-07-07</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2775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2016-07-07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2016-07-07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2016-07-07</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2016-07-07</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2016-07-07</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2016-07-07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2016-07-07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2016-07-07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2016-07-07</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6356085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685800" y="1412776"/>
            <a:ext cx="7772400" cy="2376263"/>
          </a:xfrm>
        </p:spPr>
        <p:txBody>
          <a:bodyPr>
            <a:normAutofit fontScale="90000"/>
          </a:bodyPr>
          <a:lstStyle/>
          <a:p>
            <a:r>
              <a:rPr lang="pl-PL" b="1" dirty="0"/>
              <a:t>SPOTKANIE INFORMACYJNE </a:t>
            </a:r>
            <a:r>
              <a:rPr lang="pl-PL" dirty="0"/>
              <a:t/>
            </a:r>
            <a:br>
              <a:rPr lang="pl-PL" dirty="0"/>
            </a:br>
            <a:r>
              <a:rPr lang="pl-PL" b="1" dirty="0"/>
              <a:t>DLA POTENCJALNYCH BENEFICJENTÓW</a:t>
            </a:r>
            <a:r>
              <a:rPr lang="pl-PL" dirty="0"/>
              <a:t/>
            </a:r>
            <a:br>
              <a:rPr lang="pl-PL" dirty="0"/>
            </a:br>
            <a:r>
              <a:rPr lang="pl-PL" b="1" dirty="0"/>
              <a:t>W RAMACH RPO WD 2014-2020</a:t>
            </a:r>
            <a:endParaRPr lang="pl-PL" dirty="0"/>
          </a:p>
        </p:txBody>
      </p:sp>
      <p:sp>
        <p:nvSpPr>
          <p:cNvPr id="5" name="Podtytuł 4"/>
          <p:cNvSpPr>
            <a:spLocks noGrp="1"/>
          </p:cNvSpPr>
          <p:nvPr>
            <p:ph type="subTitle" idx="1"/>
          </p:nvPr>
        </p:nvSpPr>
        <p:spPr>
          <a:xfrm>
            <a:off x="1331640" y="4077072"/>
            <a:ext cx="6400800" cy="2160240"/>
          </a:xfrm>
        </p:spPr>
        <p:txBody>
          <a:bodyPr>
            <a:normAutofit fontScale="85000" lnSpcReduction="20000"/>
          </a:bodyPr>
          <a:lstStyle/>
          <a:p>
            <a:pPr>
              <a:spcBef>
                <a:spcPts val="0"/>
              </a:spcBef>
            </a:pPr>
            <a:r>
              <a:rPr lang="pl-PL" b="1" dirty="0">
                <a:solidFill>
                  <a:schemeClr val="tx1"/>
                </a:solidFill>
              </a:rPr>
              <a:t>Działanie 6.3.B </a:t>
            </a:r>
          </a:p>
          <a:p>
            <a:pPr>
              <a:spcBef>
                <a:spcPts val="0"/>
              </a:spcBef>
            </a:pPr>
            <a:r>
              <a:rPr lang="pl-PL" b="1" dirty="0">
                <a:solidFill>
                  <a:schemeClr val="tx1"/>
                </a:solidFill>
              </a:rPr>
              <a:t>Rewitalizacja zdegradowanych obszarów</a:t>
            </a:r>
          </a:p>
          <a:p>
            <a:pPr>
              <a:spcBef>
                <a:spcPts val="0"/>
              </a:spcBef>
            </a:pPr>
            <a:r>
              <a:rPr lang="pl-PL" b="1" dirty="0">
                <a:solidFill>
                  <a:schemeClr val="tx1"/>
                </a:solidFill>
              </a:rPr>
              <a:t>poddziałanie 6.3.1 – konkursy </a:t>
            </a:r>
            <a:r>
              <a:rPr lang="pl-PL" b="1" dirty="0" smtClean="0">
                <a:solidFill>
                  <a:schemeClr val="tx1"/>
                </a:solidFill>
              </a:rPr>
              <a:t>horyzontalne – nabór na OSI</a:t>
            </a:r>
            <a:r>
              <a:rPr lang="pl-PL" b="1" dirty="0">
                <a:solidFill>
                  <a:schemeClr val="tx1"/>
                </a:solidFill>
              </a:rPr>
              <a:t> </a:t>
            </a:r>
          </a:p>
          <a:p>
            <a:pPr>
              <a:spcBef>
                <a:spcPts val="0"/>
              </a:spcBef>
            </a:pPr>
            <a:r>
              <a:rPr lang="pl-PL" b="1" dirty="0">
                <a:solidFill>
                  <a:schemeClr val="tx1"/>
                </a:solidFill>
              </a:rPr>
              <a:t>oraz </a:t>
            </a:r>
          </a:p>
          <a:p>
            <a:pPr>
              <a:spcBef>
                <a:spcPts val="0"/>
              </a:spcBef>
            </a:pPr>
            <a:r>
              <a:rPr lang="pl-PL" b="1" dirty="0">
                <a:solidFill>
                  <a:schemeClr val="tx1"/>
                </a:solidFill>
              </a:rPr>
              <a:t>6.3.2 – ZIT WrOF i 6.3.3 – ZIT AJ</a:t>
            </a:r>
          </a:p>
          <a:p>
            <a:endParaRPr lang="pl-PL" dirty="0"/>
          </a:p>
        </p:txBody>
      </p:sp>
      <p:pic>
        <p:nvPicPr>
          <p:cNvPr id="1027"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94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662190729"/>
              </p:ext>
            </p:extLst>
          </p:nvPr>
        </p:nvGraphicFramePr>
        <p:xfrm>
          <a:off x="395535" y="1052735"/>
          <a:ext cx="8568953" cy="5487922"/>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60403">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5312662">
                <a:tc>
                  <a:txBody>
                    <a:bodyPr/>
                    <a:lstStyle/>
                    <a:p>
                      <a:pPr>
                        <a:lnSpc>
                          <a:spcPct val="115000"/>
                        </a:lnSpc>
                        <a:spcAft>
                          <a:spcPts val="1000"/>
                        </a:spcAft>
                      </a:pPr>
                      <a:r>
                        <a:rPr lang="pl-PL" sz="1200" dirty="0">
                          <a:latin typeface="Calibri"/>
                          <a:ea typeface="Times New Roman"/>
                          <a:cs typeface="Times New Roman"/>
                        </a:rPr>
                        <a:t>2</a:t>
                      </a:r>
                      <a:r>
                        <a:rPr lang="pl-PL" sz="1200" dirty="0" smtClean="0">
                          <a:latin typeface="Calibri"/>
                          <a:ea typeface="Times New Roman"/>
                          <a:cs typeface="Times New Roman"/>
                        </a:rPr>
                        <a:t>.</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Zgodność projektu z rejestrem zabytków/ gminną ewidencją zabytków</a:t>
                      </a:r>
                      <a:endParaRPr lang="pl-PL" sz="1200" dirty="0" smtClean="0">
                        <a:effectLst/>
                        <a:latin typeface="+mn-lt"/>
                        <a:ea typeface="Calibri"/>
                        <a:cs typeface="Times New Roman"/>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r>
                        <a:rPr lang="pl-PL" sz="1200" dirty="0" smtClean="0">
                          <a:effectLst/>
                          <a:latin typeface="+mn-lt"/>
                          <a:ea typeface="Times New Roman"/>
                          <a:cs typeface="Tahoma"/>
                        </a:rPr>
                        <a:t>W ramach kryterium będzie sprawdzane czy projekt dotyczy zabytku wpisanego do rejestru prowadzonego przez Wojewódzkiego Konserwatora Zabytków we Wrocławiu lub gminnej ewidencji zabytków prowadzonej przez właściwą gminę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a:t>
                      </a:r>
                      <a:endParaRPr lang="pl-PL" sz="1200" dirty="0" smtClean="0">
                        <a:effectLst/>
                        <a:latin typeface="+mn-lt"/>
                        <a:ea typeface="Calibri"/>
                        <a:cs typeface="Times New Roman"/>
                      </a:endParaRPr>
                    </a:p>
                    <a:p>
                      <a:pPr marL="342900" lvl="0" indent="-342900" algn="just">
                        <a:spcAft>
                          <a:spcPts val="0"/>
                        </a:spcAft>
                        <a:buFont typeface="Symbol"/>
                        <a:buChar char=""/>
                      </a:pPr>
                      <a:r>
                        <a:rPr lang="pl-PL" sz="1200" dirty="0" smtClean="0">
                          <a:effectLst/>
                          <a:ea typeface="Times New Roman"/>
                          <a:cs typeface="Tahoma"/>
                        </a:rPr>
                        <a:t>W przypadku jeśli projekt obejmuje wyłącznie budynki   zabytkowe  wpisane do rejestru prowadzonego przez Wojewódzkiego Konserwatora Zabytków we Wrocławiu – 4 pkt;</a:t>
                      </a:r>
                      <a:endParaRPr lang="pl-PL" sz="1200" dirty="0" smtClean="0">
                        <a:effectLst/>
                      </a:endParaRPr>
                    </a:p>
                    <a:p>
                      <a:pPr marL="342900" lvl="0" indent="-342900" algn="just">
                        <a:spcAft>
                          <a:spcPts val="0"/>
                        </a:spcAft>
                        <a:buFont typeface="Symbol"/>
                        <a:buChar char=""/>
                      </a:pPr>
                      <a:r>
                        <a:rPr lang="pl-PL" sz="1200" dirty="0" smtClean="0">
                          <a:effectLst/>
                          <a:ea typeface="Times New Roman"/>
                          <a:cs typeface="Tahoma"/>
                        </a:rPr>
                        <a:t>W przypadku jeśli projekt obejmuje w części budynki zabytkowe wpisane do rejestru prowadzonego przez Wojewódzkiego Konserwatora Zabytków we Wrocławiu – 3 pkt;</a:t>
                      </a:r>
                      <a:endParaRPr lang="pl-PL" sz="1200" dirty="0" smtClean="0">
                        <a:effectLst/>
                      </a:endParaRPr>
                    </a:p>
                    <a:p>
                      <a:pPr marL="342900" lvl="0" indent="-342900" algn="just">
                        <a:spcAft>
                          <a:spcPts val="0"/>
                        </a:spcAft>
                        <a:buFont typeface="Symbol"/>
                        <a:buChar char=""/>
                      </a:pPr>
                      <a:r>
                        <a:rPr lang="pl-PL" sz="1200" dirty="0" smtClean="0">
                          <a:effectLst/>
                          <a:ea typeface="Times New Roman"/>
                          <a:cs typeface="Tahoma"/>
                        </a:rPr>
                        <a:t>W przypadku jeśli w projekcie występuje   budynek/budynki który posiada elementy zabytkowe  wpisane do rejestru prowadzonego przez Wojewódzkiego Konserwatora Zabytków we Wrocławiu -1 pkt;</a:t>
                      </a:r>
                      <a:endParaRPr lang="pl-PL" sz="1200" dirty="0" smtClean="0">
                        <a:effectLst/>
                      </a:endParaRPr>
                    </a:p>
                    <a:p>
                      <a:pPr marL="342900" lvl="0" indent="-342900" algn="just">
                        <a:spcAft>
                          <a:spcPts val="0"/>
                        </a:spcAft>
                        <a:buFont typeface="Symbol"/>
                        <a:buChar char=""/>
                      </a:pPr>
                      <a:r>
                        <a:rPr lang="pl-PL" sz="1200" dirty="0" smtClean="0">
                          <a:effectLst/>
                          <a:ea typeface="Times New Roman"/>
                          <a:cs typeface="Tahoma"/>
                        </a:rPr>
                        <a:t>W przypadku jeśli projekt obejmuje wyłącznie lub </a:t>
                      </a:r>
                      <a:br>
                        <a:rPr lang="pl-PL" sz="1200" dirty="0" smtClean="0">
                          <a:effectLst/>
                          <a:ea typeface="Times New Roman"/>
                          <a:cs typeface="Tahoma"/>
                        </a:rPr>
                      </a:br>
                      <a:r>
                        <a:rPr lang="pl-PL" sz="1200" dirty="0" smtClean="0">
                          <a:effectLst/>
                          <a:ea typeface="Times New Roman"/>
                          <a:cs typeface="Tahoma"/>
                        </a:rPr>
                        <a:t>w części   budynki wpisane do gminnej ewidencji zabytków prowadzonej przez właściwą gminę – 1 pkt;</a:t>
                      </a:r>
                      <a:endParaRPr lang="pl-PL" sz="1200" dirty="0" smtClean="0">
                        <a:effectLst/>
                      </a:endParaRPr>
                    </a:p>
                    <a:p>
                      <a:pPr marL="342900" lvl="0" indent="-342900" algn="just">
                        <a:spcAft>
                          <a:spcPts val="0"/>
                        </a:spcAft>
                        <a:buFont typeface="Symbol"/>
                        <a:buChar char=""/>
                      </a:pPr>
                      <a:r>
                        <a:rPr lang="pl-PL" sz="1200" dirty="0" smtClean="0">
                          <a:effectLst/>
                          <a:ea typeface="Times New Roman"/>
                          <a:cs typeface="Tahoma"/>
                        </a:rPr>
                        <a:t>W przypadku  jeśli projekt nie obejmuje budynków zabytkowych  - 0 pkt.</a:t>
                      </a: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0 - 4 pkt.</a:t>
                      </a:r>
                      <a:endParaRPr lang="pl-PL" sz="1200" dirty="0" smtClean="0">
                        <a:effectLst/>
                        <a:latin typeface="+mn-lt"/>
                        <a:ea typeface="Calibri"/>
                        <a:cs typeface="Times New Roman"/>
                      </a:endParaRPr>
                    </a:p>
                    <a:p>
                      <a:pPr algn="ctr">
                        <a:lnSpc>
                          <a:spcPct val="115000"/>
                        </a:lnSpc>
                        <a:spcAft>
                          <a:spcPts val="0"/>
                        </a:spcAft>
                      </a:pPr>
                      <a:r>
                        <a:rPr lang="pl-PL" sz="1200" dirty="0" smtClean="0">
                          <a:effectLst/>
                          <a:latin typeface="+mn-lt"/>
                          <a:ea typeface="Times New Roman"/>
                          <a:cs typeface="Arial"/>
                        </a:rPr>
                        <a:t> </a:t>
                      </a:r>
                      <a:endParaRPr lang="pl-PL" sz="1200" dirty="0" smtClean="0">
                        <a:effectLst/>
                        <a:latin typeface="+mn-lt"/>
                        <a:ea typeface="Calibri"/>
                        <a:cs typeface="Times New Roman"/>
                      </a:endParaRPr>
                    </a:p>
                    <a:p>
                      <a:pPr algn="ctr"/>
                      <a:r>
                        <a:rPr lang="pl-PL" sz="1200" dirty="0" smtClean="0">
                          <a:effectLst/>
                          <a:latin typeface="+mn-lt"/>
                          <a:ea typeface="Times New Roman"/>
                          <a:cs typeface="Arial"/>
                        </a:rPr>
                        <a:t>(0 punktów w kryterium nie oznacza odrzucenia wniosku)</a:t>
                      </a:r>
                      <a:endParaRPr lang="pl-PL" sz="12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2071895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710471667"/>
              </p:ext>
            </p:extLst>
          </p:nvPr>
        </p:nvGraphicFramePr>
        <p:xfrm>
          <a:off x="431539" y="1386356"/>
          <a:ext cx="8568953" cy="3067112"/>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41465">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2891852">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Times New Roman"/>
                          <a:cs typeface="Times New Roman"/>
                        </a:rPr>
                        <a:t>Punkty nie podlegają sumowaniu.</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pl-PL" sz="12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Calibri"/>
                          <a:cs typeface="Times New Roman"/>
                        </a:rPr>
                        <a:t>Kryterium weryfikowane będzie na podstawie dokumentu przedstawionego przez wnioskodawcę na etapie składania wniosku o dofinansowanie o wpisie</a:t>
                      </a:r>
                      <a:r>
                        <a:rPr kumimoji="0" lang="pl-PL" sz="1200" b="0" i="0" u="none" strike="noStrike" kern="1200" cap="none" spc="0" normalizeH="0" baseline="0" noProof="0" dirty="0" smtClean="0">
                          <a:ln>
                            <a:noFill/>
                          </a:ln>
                          <a:solidFill>
                            <a:prstClr val="black"/>
                          </a:solidFill>
                          <a:effectLst/>
                          <a:uLnTx/>
                          <a:uFillTx/>
                          <a:latin typeface="+mn-lt"/>
                          <a:ea typeface="Times New Roman"/>
                          <a:cs typeface="Times New Roman"/>
                        </a:rPr>
                        <a:t>  obiektu do rejestru zabytków wydanego przez Wojewódzkiego Konserwatora  Zabytków we Wrocławiu lub wpisie obiektu do gminnej ewidencji zabytków.</a:t>
                      </a:r>
                      <a:endParaRPr kumimoji="0" lang="pl-PL" sz="16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Times New Roman"/>
                          <a:cs typeface="Times New Roman"/>
                        </a:rPr>
                        <a:t> </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pl-PL" sz="1200" b="1" i="0" u="sng" strike="noStrike" kern="1200" cap="none" spc="0" normalizeH="0" baseline="0" noProof="0" dirty="0" smtClean="0">
                          <a:ln>
                            <a:noFill/>
                          </a:ln>
                          <a:solidFill>
                            <a:prstClr val="black"/>
                          </a:solidFill>
                          <a:effectLst/>
                          <a:uLnTx/>
                          <a:uFillTx/>
                          <a:latin typeface="+mn-lt"/>
                          <a:ea typeface="Times New Roman"/>
                          <a:cs typeface="Times New Roman"/>
                        </a:rPr>
                        <a:t>Nie dotyczy naborów skierowanych do ZIT.</a:t>
                      </a:r>
                      <a:endParaRPr kumimoji="0" lang="pl-PL" sz="1200" b="0" i="0" u="none" strike="noStrike" kern="1200" cap="none" spc="0" normalizeH="0" baseline="0" noProof="0" dirty="0" smtClean="0">
                        <a:ln>
                          <a:noFill/>
                        </a:ln>
                        <a:solidFill>
                          <a:prstClr val="black"/>
                        </a:solidFill>
                        <a:effectLst/>
                        <a:uLnTx/>
                        <a:uFillTx/>
                        <a:latin typeface="+mn-lt"/>
                        <a:ea typeface="+mn-ea"/>
                        <a:cs typeface="+mn-cs"/>
                      </a:endParaRPr>
                    </a:p>
                    <a:p>
                      <a:pPr algn="just">
                        <a:lnSpc>
                          <a:spcPct val="115000"/>
                        </a:lnSpc>
                        <a:spcAft>
                          <a:spcPts val="0"/>
                        </a:spcAft>
                      </a:pPr>
                      <a:endParaRPr lang="pl-PL" sz="1200" dirty="0" smtClean="0">
                        <a:effectLst/>
                        <a:ea typeface="Times New Roman"/>
                        <a:cs typeface="Tahoma"/>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877235061"/>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540349626"/>
              </p:ext>
            </p:extLst>
          </p:nvPr>
        </p:nvGraphicFramePr>
        <p:xfrm>
          <a:off x="394064" y="895030"/>
          <a:ext cx="8568953" cy="5926356"/>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751096">
                <a:tc>
                  <a:txBody>
                    <a:bodyPr/>
                    <a:lstStyle/>
                    <a:p>
                      <a:pPr>
                        <a:lnSpc>
                          <a:spcPct val="115000"/>
                        </a:lnSpc>
                        <a:spcAft>
                          <a:spcPts val="1000"/>
                        </a:spcAft>
                      </a:pPr>
                      <a:r>
                        <a:rPr lang="pl-PL" sz="1200" dirty="0" smtClean="0">
                          <a:latin typeface="Calibri"/>
                          <a:ea typeface="Calibri"/>
                          <a:cs typeface="Times New Roman"/>
                        </a:rPr>
                        <a:t>3.</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effectLst/>
                          <a:latin typeface="+mn-lt"/>
                          <a:ea typeface="Times New Roman"/>
                          <a:cs typeface="Arial"/>
                        </a:rPr>
                        <a:t>Stan techniczny budynków</a:t>
                      </a: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1000"/>
                        </a:spcAft>
                      </a:pPr>
                      <a:r>
                        <a:rPr lang="pl-PL" sz="1200" dirty="0" smtClean="0">
                          <a:effectLst/>
                          <a:latin typeface="+mn-lt"/>
                          <a:ea typeface="Times New Roman"/>
                          <a:cs typeface="Tahoma"/>
                        </a:rPr>
                        <a:t>W ramach kryterium sprawdzany będzie stan techniczny budynków - wynikający z przeglądu technicznego budynku,   których dotyczy projekt.</a:t>
                      </a:r>
                      <a:endParaRPr lang="pl-PL" sz="1200" dirty="0" smtClean="0">
                        <a:effectLst/>
                        <a:latin typeface="+mn-lt"/>
                        <a:ea typeface="Calibri"/>
                        <a:cs typeface="Times New Roman"/>
                      </a:endParaRPr>
                    </a:p>
                    <a:p>
                      <a:pPr marL="342900" lvl="0" indent="-342900" algn="just">
                        <a:buFont typeface="Symbol"/>
                        <a:buChar char=""/>
                      </a:pPr>
                      <a:r>
                        <a:rPr lang="pl-PL" sz="1200" dirty="0" smtClean="0">
                          <a:effectLst/>
                          <a:ea typeface="Times New Roman"/>
                          <a:cs typeface="Tahoma"/>
                        </a:rPr>
                        <a:t>stopień zużycia technicznego budynku powyżej 70% - </a:t>
                      </a:r>
                      <a:br>
                        <a:rPr lang="pl-PL" sz="1200" dirty="0" smtClean="0">
                          <a:effectLst/>
                          <a:ea typeface="Times New Roman"/>
                          <a:cs typeface="Tahoma"/>
                        </a:rPr>
                      </a:br>
                      <a:r>
                        <a:rPr lang="pl-PL" sz="1200" dirty="0" smtClean="0">
                          <a:effectLst/>
                          <a:ea typeface="Times New Roman"/>
                          <a:cs typeface="Tahoma"/>
                        </a:rPr>
                        <a:t>4 pkt; </a:t>
                      </a:r>
                      <a:endParaRPr lang="pl-PL" sz="1200" dirty="0" smtClean="0">
                        <a:effectLst/>
                      </a:endParaRPr>
                    </a:p>
                    <a:p>
                      <a:pPr marL="342900" lvl="0" indent="-342900" algn="just">
                        <a:buFont typeface="Symbol"/>
                        <a:buChar char=""/>
                      </a:pPr>
                      <a:r>
                        <a:rPr lang="pl-PL" sz="1200" dirty="0" smtClean="0">
                          <a:effectLst/>
                          <a:ea typeface="Times New Roman"/>
                          <a:cs typeface="Tahoma"/>
                        </a:rPr>
                        <a:t>stopień zużycia technicznego budynku od 60% do 69% - 3 pkt;</a:t>
                      </a:r>
                      <a:endParaRPr lang="pl-PL" sz="1200" dirty="0" smtClean="0">
                        <a:effectLst/>
                      </a:endParaRPr>
                    </a:p>
                    <a:p>
                      <a:pPr marL="342900" lvl="0" indent="-342900" algn="just">
                        <a:buFont typeface="Symbol"/>
                        <a:buChar char=""/>
                      </a:pPr>
                      <a:r>
                        <a:rPr lang="pl-PL" sz="1200" dirty="0" smtClean="0">
                          <a:effectLst/>
                          <a:ea typeface="Times New Roman"/>
                          <a:cs typeface="Tahoma"/>
                        </a:rPr>
                        <a:t>stopień zużycia technicznego budynku od 50% do 59% - 2 pkt;</a:t>
                      </a:r>
                      <a:endParaRPr lang="pl-PL" sz="1200" dirty="0" smtClean="0">
                        <a:effectLst/>
                      </a:endParaRPr>
                    </a:p>
                    <a:p>
                      <a:pPr marL="342900" lvl="0" indent="-342900" algn="just">
                        <a:buFont typeface="Symbol"/>
                        <a:buChar char=""/>
                      </a:pPr>
                      <a:r>
                        <a:rPr lang="pl-PL" sz="1200" dirty="0" smtClean="0">
                          <a:effectLst/>
                          <a:ea typeface="Times New Roman"/>
                          <a:cs typeface="Tahoma"/>
                        </a:rPr>
                        <a:t>stopień zużycia technicznego budynku od 40% do 49% - 1 pkt;</a:t>
                      </a:r>
                      <a:endParaRPr lang="pl-PL" sz="1200" dirty="0" smtClean="0">
                        <a:effectLst/>
                      </a:endParaRPr>
                    </a:p>
                    <a:p>
                      <a:pPr marL="342900" lvl="0" indent="-342900" algn="just">
                        <a:buFont typeface="Symbol"/>
                        <a:buChar char=""/>
                      </a:pPr>
                      <a:r>
                        <a:rPr lang="pl-PL" sz="1200" dirty="0" smtClean="0">
                          <a:effectLst/>
                          <a:ea typeface="Times New Roman"/>
                          <a:cs typeface="Tahoma"/>
                        </a:rPr>
                        <a:t>stopień zużycia technicznego budynku poniżej 40% -</a:t>
                      </a:r>
                      <a:br>
                        <a:rPr lang="pl-PL" sz="1200" dirty="0" smtClean="0">
                          <a:effectLst/>
                          <a:ea typeface="Times New Roman"/>
                          <a:cs typeface="Tahoma"/>
                        </a:rPr>
                      </a:br>
                      <a:r>
                        <a:rPr lang="pl-PL" sz="1200" dirty="0" smtClean="0">
                          <a:effectLst/>
                          <a:ea typeface="Times New Roman"/>
                          <a:cs typeface="Tahoma"/>
                        </a:rPr>
                        <a:t> 0 pkt.</a:t>
                      </a:r>
                      <a:endParaRPr lang="pl-PL" sz="1200" dirty="0" smtClean="0">
                        <a:effectLst/>
                      </a:endParaRPr>
                    </a:p>
                    <a:p>
                      <a:pPr marL="457200" algn="just"/>
                      <a:r>
                        <a:rPr lang="pl-PL" sz="1200" dirty="0" smtClean="0">
                          <a:effectLst/>
                          <a:ea typeface="Times New Roman"/>
                          <a:cs typeface="Tahoma"/>
                        </a:rPr>
                        <a:t> </a:t>
                      </a:r>
                      <a:endParaRPr lang="pl-PL" sz="1200" dirty="0" smtClean="0">
                        <a:effectLst/>
                      </a:endParaRPr>
                    </a:p>
                    <a:p>
                      <a:pPr algn="just">
                        <a:lnSpc>
                          <a:spcPct val="115000"/>
                        </a:lnSpc>
                        <a:spcAft>
                          <a:spcPts val="0"/>
                        </a:spcAft>
                      </a:pPr>
                      <a:r>
                        <a:rPr lang="pl-PL" sz="1200" dirty="0" smtClean="0">
                          <a:effectLst/>
                          <a:latin typeface="+mn-lt"/>
                          <a:ea typeface="Times New Roman"/>
                          <a:cs typeface="Tahoma"/>
                        </a:rPr>
                        <a:t>W przypadku jeśli projekt obejmuje kilka budynków wylicza się średnią ze stopnia zużycia technicznego poszczególnych budynków, np.:</a:t>
                      </a:r>
                      <a:endParaRPr lang="pl-PL" sz="16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Jeden budynek- stopień zużycia technicznego –powyżej 70% -4pkt;</a:t>
                      </a:r>
                      <a:endParaRPr lang="pl-PL" sz="16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Drugi budynek – stopień zużycia technicznego – 50% do 59% - 2 pkt;</a:t>
                      </a:r>
                      <a:endParaRPr lang="pl-PL" sz="16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Trzeci budynek – stopień zużycia technicznego – poniżej 40% - 0pkt.</a:t>
                      </a:r>
                      <a:endParaRPr lang="pl-PL" sz="16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Średnia stopnia zużycia technicznego budynków =2pkt.</a:t>
                      </a:r>
                      <a:endParaRPr lang="pl-PL" sz="1600" dirty="0" smtClean="0">
                        <a:effectLst/>
                        <a:latin typeface="+mn-lt"/>
                        <a:ea typeface="Times New Roman"/>
                        <a:cs typeface="Times New Roman"/>
                      </a:endParaRPr>
                    </a:p>
                    <a:p>
                      <a:pPr algn="just">
                        <a:lnSpc>
                          <a:spcPct val="115000"/>
                        </a:lnSpc>
                        <a:spcAft>
                          <a:spcPts val="0"/>
                        </a:spcAft>
                      </a:pPr>
                      <a:endParaRPr lang="pl-PL" sz="1600" dirty="0" smtClean="0">
                        <a:effectLst/>
                        <a:latin typeface="+mn-lt"/>
                        <a:ea typeface="Calibri"/>
                        <a:cs typeface="Times New Roman"/>
                      </a:endParaRPr>
                    </a:p>
                    <a:p>
                      <a:r>
                        <a:rPr lang="pl-PL" sz="1200" dirty="0" smtClean="0">
                          <a:effectLst/>
                          <a:latin typeface="+mn-lt"/>
                          <a:ea typeface="Times New Roman"/>
                          <a:cs typeface="Tahoma"/>
                        </a:rPr>
                        <a:t>Kryterium będzie weryfikowane na podstawie zapisów wniosku o dofinansowanie projektu.</a:t>
                      </a:r>
                    </a:p>
                    <a:p>
                      <a:r>
                        <a:rPr lang="pl-PL" sz="1200" b="1" u="sng" dirty="0" smtClean="0">
                          <a:effectLst/>
                          <a:latin typeface="+mn-lt"/>
                          <a:ea typeface="Times New Roman"/>
                          <a:cs typeface="Times New Roman"/>
                        </a:rPr>
                        <a:t>Nie dotyczy naborów skierowanych do ZIT.</a:t>
                      </a:r>
                      <a:endParaRPr lang="pl-PL" sz="1200" dirty="0" smtClean="0">
                        <a:effectLst/>
                        <a:ea typeface="Times New Roman"/>
                        <a:cs typeface="Tahoma"/>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p>
                      <a:pPr marL="201930" algn="ctr">
                        <a:spcAft>
                          <a:spcPts val="0"/>
                        </a:spcAft>
                      </a:pPr>
                      <a:endParaRPr lang="pl-PL" sz="1200" dirty="0" smtClean="0">
                        <a:effectLst/>
                        <a:ea typeface="Times New Roman"/>
                        <a:cs typeface="Arial"/>
                      </a:endParaRPr>
                    </a:p>
                    <a:p>
                      <a:pPr marL="201930" algn="ctr">
                        <a:spcAft>
                          <a:spcPts val="0"/>
                        </a:spcAft>
                      </a:pPr>
                      <a:r>
                        <a:rPr lang="pl-PL" sz="1200" dirty="0" smtClean="0">
                          <a:effectLst/>
                          <a:ea typeface="Times New Roman"/>
                          <a:cs typeface="Arial"/>
                        </a:rPr>
                        <a:t>0-4 pkt.</a:t>
                      </a:r>
                      <a:endParaRPr lang="pl-PL" sz="1200" dirty="0" smtClean="0">
                        <a:effectLst/>
                      </a:endParaRPr>
                    </a:p>
                    <a:p>
                      <a:pPr algn="ctr"/>
                      <a:r>
                        <a:rPr lang="pl-PL" sz="1200" dirty="0" smtClean="0">
                          <a:effectLst/>
                          <a:latin typeface="+mn-lt"/>
                          <a:ea typeface="Times New Roman"/>
                          <a:cs typeface="Arial"/>
                        </a:rPr>
                        <a:t>(0 punktów w kryterium nie oznacza odrzucenia wniosku)</a:t>
                      </a:r>
                    </a:p>
                  </a:txBody>
                  <a:tcPr marL="68580" marR="68580" marT="0" marB="0"/>
                </a:tc>
              </a:tr>
            </a:tbl>
          </a:graphicData>
        </a:graphic>
      </p:graphicFrame>
    </p:spTree>
    <p:extLst>
      <p:ext uri="{BB962C8B-B14F-4D97-AF65-F5344CB8AC3E}">
        <p14:creationId xmlns:p14="http://schemas.microsoft.com/office/powerpoint/2010/main" val="1274159811"/>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403545715"/>
              </p:ext>
            </p:extLst>
          </p:nvPr>
        </p:nvGraphicFramePr>
        <p:xfrm>
          <a:off x="386989" y="1196752"/>
          <a:ext cx="8568953" cy="5262181"/>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208597">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047987">
                <a:tc>
                  <a:txBody>
                    <a:bodyPr/>
                    <a:lstStyle/>
                    <a:p>
                      <a:pPr>
                        <a:lnSpc>
                          <a:spcPct val="115000"/>
                        </a:lnSpc>
                        <a:spcAft>
                          <a:spcPts val="1000"/>
                        </a:spcAft>
                      </a:pPr>
                      <a:r>
                        <a:rPr lang="pl-PL" sz="1200" dirty="0" smtClean="0">
                          <a:latin typeface="Calibri"/>
                          <a:ea typeface="Calibri"/>
                          <a:cs typeface="Times New Roman"/>
                        </a:rPr>
                        <a:t>4.</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r>
                        <a:rPr lang="pl-PL" sz="1200" b="1" dirty="0" smtClean="0">
                          <a:solidFill>
                            <a:srgbClr val="000000"/>
                          </a:solidFill>
                          <a:effectLst/>
                          <a:latin typeface="+mn-lt"/>
                          <a:ea typeface="Times New Roman"/>
                          <a:cs typeface="Arial"/>
                        </a:rPr>
                        <a:t>Komplementarność</a:t>
                      </a: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1000"/>
                        </a:spcAft>
                      </a:pPr>
                      <a:r>
                        <a:rPr lang="pl-PL" sz="1200" dirty="0" smtClean="0">
                          <a:effectLst/>
                          <a:latin typeface="+mn-lt"/>
                          <a:ea typeface="Times New Roman"/>
                          <a:cs typeface="Arial"/>
                        </a:rPr>
                        <a:t>W ramach tego kryterium będzie weryfikowane czy istnieją projekty powiązane ze zgłoszonym projektem (realizowane przez tego samego bądź innego beneficjenta), które zostały zrealizowane (w poprzedniej i obecnej perspektywie finansowej) bądź są w trakcie realizacji i są powiązane </a:t>
                      </a:r>
                      <a:br>
                        <a:rPr lang="pl-PL" sz="1200" dirty="0" smtClean="0">
                          <a:effectLst/>
                          <a:latin typeface="+mn-lt"/>
                          <a:ea typeface="Times New Roman"/>
                          <a:cs typeface="Arial"/>
                        </a:rPr>
                      </a:br>
                      <a:r>
                        <a:rPr lang="pl-PL" sz="1200" dirty="0" smtClean="0">
                          <a:effectLst/>
                          <a:latin typeface="+mn-lt"/>
                          <a:ea typeface="Times New Roman"/>
                          <a:cs typeface="Arial"/>
                        </a:rPr>
                        <a:t>z celami programu rewitalizacji.</a:t>
                      </a:r>
                      <a:endParaRPr lang="pl-PL" sz="1200" dirty="0" smtClean="0">
                        <a:effectLst/>
                        <a:latin typeface="+mn-lt"/>
                        <a:ea typeface="Calibri"/>
                        <a:cs typeface="Times New Roman"/>
                      </a:endParaRPr>
                    </a:p>
                    <a:p>
                      <a:pPr algn="just">
                        <a:lnSpc>
                          <a:spcPct val="115000"/>
                        </a:lnSpc>
                        <a:spcAft>
                          <a:spcPts val="1000"/>
                        </a:spcAft>
                      </a:pPr>
                      <a:r>
                        <a:rPr lang="pl-PL" sz="1200" dirty="0" smtClean="0">
                          <a:effectLst/>
                          <a:latin typeface="+mn-lt"/>
                          <a:ea typeface="Times New Roman"/>
                          <a:cs typeface="Arial"/>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uzależnienia realizacji jednego projektu od przeprowadzenia innego przedsięwzięcia itd. (ww. przedsięwzięcia muszą służyć realizacji programu rewitalizacji):</a:t>
                      </a:r>
                      <a:endParaRPr lang="pl-PL" sz="1200" dirty="0" smtClean="0">
                        <a:effectLst/>
                        <a:latin typeface="+mn-lt"/>
                        <a:ea typeface="Calibri"/>
                        <a:cs typeface="Times New Roman"/>
                      </a:endParaRPr>
                    </a:p>
                    <a:p>
                      <a:pPr marL="342900" lvl="0" indent="-342900" algn="just">
                        <a:buFont typeface="+mj-lt"/>
                        <a:buAutoNum type="arabicPeriod"/>
                      </a:pPr>
                      <a:r>
                        <a:rPr lang="pl-PL" sz="1200" dirty="0" smtClean="0">
                          <a:effectLst/>
                          <a:latin typeface="+mn-lt"/>
                          <a:ea typeface="Times New Roman"/>
                          <a:cs typeface="Arial"/>
                        </a:rPr>
                        <a:t>Komplementarność z projektami nieinfrastrukturalnymi (tzw. „projektami miękkimi”) finansowanymi np. ze środków EFS: </a:t>
                      </a:r>
                      <a:endParaRPr lang="pl-PL" sz="1200" dirty="0" smtClean="0">
                        <a:effectLst/>
                        <a:latin typeface="+mn-lt"/>
                        <a:ea typeface="+mn-ea"/>
                        <a:cs typeface="+mn-cs"/>
                      </a:endParaRPr>
                    </a:p>
                    <a:p>
                      <a:pPr marL="171450" lvl="0" indent="-171450" algn="just">
                        <a:buFont typeface="Arial" panose="020B0604020202020204" pitchFamily="34" charset="0"/>
                        <a:buChar char="•"/>
                      </a:pPr>
                      <a:r>
                        <a:rPr lang="pl-PL" sz="1200" dirty="0" smtClean="0">
                          <a:effectLst/>
                          <a:latin typeface="+mn-lt"/>
                          <a:ea typeface="Times New Roman"/>
                          <a:cs typeface="Arial"/>
                        </a:rPr>
                        <a:t>komplementarność wobec  zrealizowanych lub    realizowanych projektów – 3 pkt;</a:t>
                      </a:r>
                      <a:endParaRPr lang="pl-PL" sz="1200" dirty="0" smtClean="0">
                        <a:effectLst/>
                        <a:latin typeface="+mn-lt"/>
                        <a:ea typeface="Times New Roman"/>
                        <a:cs typeface="Times New Roman"/>
                      </a:endParaRPr>
                    </a:p>
                    <a:p>
                      <a:pPr marL="171450" lvl="0" indent="-171450" algn="just">
                        <a:buFont typeface="Arial" panose="020B0604020202020204" pitchFamily="34" charset="0"/>
                        <a:buChar char="•"/>
                      </a:pPr>
                      <a:r>
                        <a:rPr lang="pl-PL" sz="1200" dirty="0" smtClean="0">
                          <a:effectLst/>
                          <a:latin typeface="+mn-lt"/>
                          <a:ea typeface="Times New Roman"/>
                          <a:cs typeface="Arial"/>
                        </a:rPr>
                        <a:t> brak komplementarności – 0 pkt.</a:t>
                      </a:r>
                      <a:endParaRPr lang="pl-PL" sz="1200" dirty="0" smtClean="0">
                        <a:effectLst/>
                        <a:latin typeface="+mn-lt"/>
                        <a:ea typeface="Calibri"/>
                        <a:cs typeface="Times New Roman"/>
                      </a:endParaRPr>
                    </a:p>
                    <a:p>
                      <a:pPr algn="just">
                        <a:lnSpc>
                          <a:spcPct val="115000"/>
                        </a:lnSpc>
                        <a:spcAft>
                          <a:spcPts val="1000"/>
                        </a:spcAft>
                      </a:pPr>
                      <a:endParaRPr lang="pl-PL" sz="1200" dirty="0" smtClean="0">
                        <a:effectLst/>
                        <a:latin typeface="+mn-lt"/>
                        <a:ea typeface="Times New Roman"/>
                        <a:cs typeface="Tahoma"/>
                      </a:endParaRPr>
                    </a:p>
                    <a:p>
                      <a:pPr marL="154305" algn="just">
                        <a:lnSpc>
                          <a:spcPct val="115000"/>
                        </a:lnSpc>
                        <a:spcAft>
                          <a:spcPts val="0"/>
                        </a:spcAft>
                        <a:tabLst>
                          <a:tab pos="154305" algn="l"/>
                        </a:tabLst>
                      </a:pPr>
                      <a:r>
                        <a:rPr lang="pl-PL" sz="1200" dirty="0" smtClean="0">
                          <a:effectLst/>
                          <a:latin typeface="+mn-lt"/>
                          <a:ea typeface="Times New Roman"/>
                          <a:cs typeface="Arial"/>
                        </a:rPr>
                        <a:t>i/lub</a:t>
                      </a:r>
                      <a:endParaRPr lang="pl-PL" sz="1200" dirty="0" smtClean="0">
                        <a:effectLst/>
                        <a:latin typeface="+mn-lt"/>
                        <a:ea typeface="Calibri"/>
                        <a:cs typeface="Times New Roman"/>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p>
                      <a:pPr algn="ctr">
                        <a:lnSpc>
                          <a:spcPct val="115000"/>
                        </a:lnSpc>
                        <a:spcAft>
                          <a:spcPts val="0"/>
                        </a:spcAft>
                      </a:pPr>
                      <a:r>
                        <a:rPr lang="pl-PL" sz="1200" dirty="0" smtClean="0">
                          <a:effectLst/>
                          <a:latin typeface="+mn-lt"/>
                          <a:ea typeface="Times New Roman"/>
                          <a:cs typeface="Arial"/>
                        </a:rPr>
                        <a:t>0 - 5 pkt.</a:t>
                      </a:r>
                      <a:endParaRPr lang="pl-PL" sz="1200" dirty="0" smtClean="0">
                        <a:effectLst/>
                        <a:latin typeface="+mn-lt"/>
                        <a:ea typeface="Calibri"/>
                        <a:cs typeface="Times New Roman"/>
                      </a:endParaRPr>
                    </a:p>
                    <a:p>
                      <a:pPr algn="ctr"/>
                      <a:r>
                        <a:rPr lang="pl-PL" sz="1200" dirty="0" smtClean="0">
                          <a:effectLst/>
                          <a:latin typeface="+mn-lt"/>
                          <a:ea typeface="Times New Roman"/>
                          <a:cs typeface="Arial"/>
                        </a:rPr>
                        <a:t>(0 punktów nie oznacza odrzucenia wniosku)</a:t>
                      </a: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13730769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338803326"/>
              </p:ext>
            </p:extLst>
          </p:nvPr>
        </p:nvGraphicFramePr>
        <p:xfrm>
          <a:off x="395535" y="1408333"/>
          <a:ext cx="8568953" cy="4546791"/>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371531">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0" lvl="0" indent="0" algn="just">
                        <a:spcAft>
                          <a:spcPts val="0"/>
                        </a:spcAft>
                        <a:buFont typeface="+mj-lt"/>
                        <a:buNone/>
                        <a:tabLst>
                          <a:tab pos="154305" algn="l"/>
                        </a:tabLst>
                      </a:pPr>
                      <a:r>
                        <a:rPr lang="pl-PL" sz="1200" dirty="0" smtClean="0">
                          <a:effectLst/>
                          <a:ea typeface="Times New Roman"/>
                          <a:cs typeface="Arial"/>
                        </a:rPr>
                        <a:t> </a:t>
                      </a:r>
                      <a:r>
                        <a:rPr lang="pl-PL" sz="1200" baseline="0" dirty="0" smtClean="0">
                          <a:effectLst/>
                          <a:ea typeface="Times New Roman"/>
                          <a:cs typeface="Arial"/>
                        </a:rPr>
                        <a:t> </a:t>
                      </a:r>
                    </a:p>
                    <a:p>
                      <a:pPr marL="0" lvl="0" indent="0" algn="just">
                        <a:spcAft>
                          <a:spcPts val="0"/>
                        </a:spcAft>
                        <a:buFont typeface="+mj-lt"/>
                        <a:buNone/>
                        <a:tabLst>
                          <a:tab pos="154305" algn="l"/>
                        </a:tabLst>
                      </a:pPr>
                      <a:r>
                        <a:rPr lang="pl-PL" sz="1200" dirty="0" smtClean="0">
                          <a:effectLst/>
                          <a:ea typeface="Times New Roman"/>
                          <a:cs typeface="Arial"/>
                        </a:rPr>
                        <a:t>2. </a:t>
                      </a:r>
                      <a:r>
                        <a:rPr lang="pl-PL" sz="1200" baseline="0" dirty="0" smtClean="0">
                          <a:effectLst/>
                          <a:ea typeface="Times New Roman"/>
                          <a:cs typeface="Arial"/>
                        </a:rPr>
                        <a:t> </a:t>
                      </a:r>
                      <a:r>
                        <a:rPr lang="pl-PL" sz="1200" dirty="0" smtClean="0">
                          <a:effectLst/>
                          <a:ea typeface="Times New Roman"/>
                          <a:cs typeface="Arial"/>
                        </a:rPr>
                        <a:t>Komplementarność z inwestycjami (np. usługi remontowo-budowlane, w tym termomodernizacyjne) </a:t>
                      </a:r>
                      <a:r>
                        <a:rPr lang="pl-PL" sz="1200" dirty="0" smtClean="0">
                          <a:effectLst/>
                          <a:latin typeface="+mn-lt"/>
                          <a:ea typeface="Times New Roman"/>
                          <a:cs typeface="Arial"/>
                        </a:rPr>
                        <a:t>finansowanymi np. ze środków EFRR w budynkach będących przedmiotem projektu:</a:t>
                      </a:r>
                      <a:endParaRPr lang="pl-PL" sz="1200" dirty="0" smtClean="0">
                        <a:effectLst/>
                        <a:latin typeface="+mn-lt"/>
                      </a:endParaRPr>
                    </a:p>
                    <a:p>
                      <a:pPr marL="457200" algn="just">
                        <a:spcAft>
                          <a:spcPts val="0"/>
                        </a:spcAft>
                        <a:tabLst>
                          <a:tab pos="154305" algn="l"/>
                        </a:tabLst>
                      </a:pPr>
                      <a:r>
                        <a:rPr lang="pl-PL" sz="1200" dirty="0" smtClean="0">
                          <a:effectLst/>
                          <a:latin typeface="+mn-lt"/>
                          <a:ea typeface="Times New Roman"/>
                          <a:cs typeface="Arial"/>
                        </a:rPr>
                        <a:t> </a:t>
                      </a:r>
                      <a:endParaRPr lang="pl-PL" sz="1200" dirty="0" smtClean="0">
                        <a:effectLst/>
                        <a:latin typeface="+mn-lt"/>
                      </a:endParaRPr>
                    </a:p>
                    <a:p>
                      <a:pPr marL="171450" lvl="0" indent="-171450" algn="just">
                        <a:lnSpc>
                          <a:spcPct val="115000"/>
                        </a:lnSpc>
                        <a:spcAft>
                          <a:spcPts val="0"/>
                        </a:spcAft>
                        <a:buFont typeface="Arial" panose="020B0604020202020204" pitchFamily="34" charset="0"/>
                        <a:buChar char="•"/>
                        <a:tabLst>
                          <a:tab pos="154305" algn="l"/>
                          <a:tab pos="201295" algn="l"/>
                          <a:tab pos="457200" algn="l"/>
                        </a:tabLst>
                      </a:pPr>
                      <a:r>
                        <a:rPr lang="pl-PL" sz="1200" dirty="0" smtClean="0">
                          <a:effectLst/>
                          <a:latin typeface="+mn-lt"/>
                          <a:ea typeface="Times New Roman"/>
                          <a:cs typeface="Arial"/>
                        </a:rPr>
                        <a:t>komplementarność wobec  zrealizowanych lub realizowanych inwestycji we wszystkich budynkach </a:t>
                      </a:r>
                      <a:br>
                        <a:rPr lang="pl-PL" sz="1200" dirty="0" smtClean="0">
                          <a:effectLst/>
                          <a:latin typeface="+mn-lt"/>
                          <a:ea typeface="Times New Roman"/>
                          <a:cs typeface="Arial"/>
                        </a:rPr>
                      </a:br>
                      <a:r>
                        <a:rPr lang="pl-PL" sz="1200" dirty="0" smtClean="0">
                          <a:effectLst/>
                          <a:latin typeface="+mn-lt"/>
                          <a:ea typeface="Times New Roman"/>
                          <a:cs typeface="Arial"/>
                        </a:rPr>
                        <a:t>w projekcie – 2 pkt;</a:t>
                      </a:r>
                      <a:endParaRPr lang="pl-PL" sz="1200" dirty="0" smtClean="0">
                        <a:effectLst/>
                        <a:latin typeface="+mn-lt"/>
                        <a:ea typeface="Times New Roman"/>
                        <a:cs typeface="Times New Roman"/>
                      </a:endParaRPr>
                    </a:p>
                    <a:p>
                      <a:pPr marL="171450" lvl="0" indent="-171450" algn="just">
                        <a:lnSpc>
                          <a:spcPct val="115000"/>
                        </a:lnSpc>
                        <a:spcAft>
                          <a:spcPts val="0"/>
                        </a:spcAft>
                        <a:buFont typeface="Arial" panose="020B0604020202020204" pitchFamily="34" charset="0"/>
                        <a:buChar char="•"/>
                        <a:tabLst>
                          <a:tab pos="154305" algn="l"/>
                          <a:tab pos="201295" algn="l"/>
                          <a:tab pos="457200" algn="l"/>
                        </a:tabLst>
                      </a:pPr>
                      <a:r>
                        <a:rPr lang="pl-PL" sz="1200" dirty="0" smtClean="0">
                          <a:effectLst/>
                          <a:latin typeface="+mn-lt"/>
                          <a:ea typeface="Times New Roman"/>
                          <a:cs typeface="Arial"/>
                        </a:rPr>
                        <a:t>komplementarność wobec zrealizowanych lub realizowanych inwestycji nie we wszystkich, ale np. jednym budynku w projekcie</a:t>
                      </a:r>
                      <a:r>
                        <a:rPr lang="pl-PL" sz="1200" baseline="0" dirty="0" smtClean="0">
                          <a:effectLst/>
                          <a:latin typeface="+mn-lt"/>
                          <a:ea typeface="Times New Roman"/>
                          <a:cs typeface="Arial"/>
                        </a:rPr>
                        <a:t> – 1 pkt;</a:t>
                      </a:r>
                    </a:p>
                    <a:p>
                      <a:pPr marL="171450" lvl="0" indent="-171450" algn="just">
                        <a:lnSpc>
                          <a:spcPct val="115000"/>
                        </a:lnSpc>
                        <a:spcAft>
                          <a:spcPts val="0"/>
                        </a:spcAft>
                        <a:buFont typeface="Arial" panose="020B0604020202020204" pitchFamily="34" charset="0"/>
                        <a:buChar char="•"/>
                        <a:tabLst>
                          <a:tab pos="154305" algn="l"/>
                          <a:tab pos="201295" algn="l"/>
                          <a:tab pos="457200" algn="l"/>
                        </a:tabLst>
                      </a:pPr>
                      <a:r>
                        <a:rPr lang="pl-PL" sz="1200" dirty="0" smtClean="0">
                          <a:effectLst/>
                          <a:latin typeface="+mn-lt"/>
                          <a:ea typeface="Times New Roman"/>
                          <a:cs typeface="Arial"/>
                        </a:rPr>
                        <a:t>brak komplementarności – 0 pkt.</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Punkty podlegają sumowaniu.</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a:t>
                      </a:r>
                      <a:endParaRPr lang="pl-PL" sz="1200" dirty="0" smtClean="0">
                        <a:effectLst/>
                        <a:latin typeface="+mn-lt"/>
                        <a:ea typeface="Calibri"/>
                        <a:cs typeface="Times New Roman"/>
                      </a:endParaRPr>
                    </a:p>
                    <a:p>
                      <a:r>
                        <a:rPr lang="pl-PL" sz="1200" b="1" u="sng" dirty="0" smtClean="0">
                          <a:effectLst/>
                          <a:latin typeface="+mn-lt"/>
                          <a:ea typeface="Times New Roman"/>
                          <a:cs typeface="Times New Roman"/>
                        </a:rPr>
                        <a:t>Nie dotyczy naborów skierowanych do ZIT.</a:t>
                      </a:r>
                      <a:endParaRPr lang="pl-PL" sz="1200" dirty="0" smtClean="0">
                        <a:effectLst/>
                        <a:latin typeface="+mn-lt"/>
                        <a:ea typeface="Times New Roman"/>
                        <a:cs typeface="Tahoma"/>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903889956"/>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662524369"/>
              </p:ext>
            </p:extLst>
          </p:nvPr>
        </p:nvGraphicFramePr>
        <p:xfrm>
          <a:off x="395535" y="1408333"/>
          <a:ext cx="8568953" cy="5029962"/>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614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739551">
                <a:tc>
                  <a:txBody>
                    <a:bodyPr/>
                    <a:lstStyle/>
                    <a:p>
                      <a:pPr>
                        <a:lnSpc>
                          <a:spcPct val="115000"/>
                        </a:lnSpc>
                        <a:spcAft>
                          <a:spcPts val="1000"/>
                        </a:spcAft>
                      </a:pPr>
                      <a:r>
                        <a:rPr lang="pl-PL" sz="1200" dirty="0" smtClean="0">
                          <a:latin typeface="Calibri"/>
                          <a:ea typeface="Calibri"/>
                          <a:cs typeface="Times New Roman"/>
                        </a:rPr>
                        <a:t>5.</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r>
                        <a:rPr lang="pl-PL" sz="1200" b="1" dirty="0" smtClean="0">
                          <a:effectLst/>
                          <a:latin typeface="+mn-lt"/>
                          <a:ea typeface="Times New Roman"/>
                          <a:cs typeface="Arial"/>
                        </a:rPr>
                        <a:t>Poziom zamożności gminy</a:t>
                      </a:r>
                      <a:endParaRPr lang="pl-PL" sz="1200" dirty="0" smtClean="0">
                        <a:effectLst/>
                        <a:latin typeface="+mn-lt"/>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0" lvl="0" indent="0" algn="just">
                        <a:spcAft>
                          <a:spcPts val="0"/>
                        </a:spcAft>
                        <a:buFont typeface="+mj-lt"/>
                        <a:buNone/>
                        <a:tabLst>
                          <a:tab pos="154305" algn="l"/>
                        </a:tabLst>
                      </a:pPr>
                      <a:r>
                        <a:rPr lang="pl-PL" sz="1200" dirty="0" smtClean="0">
                          <a:effectLst/>
                          <a:ea typeface="Times New Roman"/>
                          <a:cs typeface="Arial"/>
                        </a:rPr>
                        <a:t> </a:t>
                      </a:r>
                      <a:r>
                        <a:rPr lang="pl-PL" sz="1200" baseline="0" dirty="0" smtClean="0">
                          <a:effectLst/>
                          <a:ea typeface="Times New Roman"/>
                          <a:cs typeface="Arial"/>
                        </a:rPr>
                        <a:t> </a:t>
                      </a:r>
                    </a:p>
                    <a:p>
                      <a:pPr algn="just">
                        <a:lnSpc>
                          <a:spcPct val="115000"/>
                        </a:lnSpc>
                        <a:spcAft>
                          <a:spcPts val="0"/>
                        </a:spcAft>
                      </a:pPr>
                      <a:r>
                        <a:rPr lang="pl-PL" sz="1200" dirty="0" smtClean="0">
                          <a:effectLst/>
                          <a:latin typeface="+mn-lt"/>
                          <a:ea typeface="Times New Roman"/>
                          <a:cs typeface="Arial"/>
                        </a:rPr>
                        <a:t>W ramach kryterium przyznawane będą punkty w zależności od poziomu zamożności gminy, na terenie której zlokalizowany będzie projekt. Poziom zamożności gminy będzie liczony za pomocą wskaźnika G.</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Arial"/>
                        </a:rPr>
                        <a:t>(Poziom wskaźnika G został wyliczony przez Ministerstwo Finansów  wg zasad określonych zgodnie z  art. 20 ust.4 ustawy z dnia 13  listopada 2003 r. o dochodach jednostek samorządu terytorialnego Dz.U. z 2015 r. poz. 513, z późn. zm. Podstawą do wyliczenia wskaźnika były dane </a:t>
                      </a:r>
                      <a:br>
                        <a:rPr lang="pl-PL" sz="1200" dirty="0" smtClean="0">
                          <a:effectLst/>
                          <a:latin typeface="+mn-lt"/>
                          <a:ea typeface="Times New Roman"/>
                          <a:cs typeface="Arial"/>
                        </a:rPr>
                      </a:br>
                      <a:r>
                        <a:rPr lang="pl-PL" sz="1200" dirty="0" smtClean="0">
                          <a:effectLst/>
                          <a:latin typeface="+mn-lt"/>
                          <a:ea typeface="Times New Roman"/>
                          <a:cs typeface="Arial"/>
                        </a:rPr>
                        <a:t>o dochodach podatkowych za 2014 r. wg stanu na 30 czerwca 2015 r.)</a:t>
                      </a:r>
                      <a:endParaRPr lang="pl-PL" sz="1200" dirty="0" smtClean="0">
                        <a:effectLst/>
                        <a:latin typeface="+mn-lt"/>
                        <a:ea typeface="Calibri"/>
                        <a:cs typeface="Times New Roman"/>
                      </a:endParaRPr>
                    </a:p>
                    <a:p>
                      <a:pPr>
                        <a:lnSpc>
                          <a:spcPct val="115000"/>
                        </a:lnSpc>
                        <a:spcAft>
                          <a:spcPts val="0"/>
                        </a:spcAft>
                      </a:pPr>
                      <a:r>
                        <a:rPr lang="pl-PL" sz="1200" dirty="0" smtClean="0">
                          <a:effectLst/>
                          <a:latin typeface="+mn-lt"/>
                          <a:ea typeface="Times New Roman"/>
                          <a:cs typeface="Arial"/>
                        </a:rPr>
                        <a:t> </a:t>
                      </a:r>
                      <a:endParaRPr lang="pl-PL" sz="1200" dirty="0" smtClean="0">
                        <a:effectLst/>
                        <a:latin typeface="+mn-lt"/>
                        <a:ea typeface="Calibri"/>
                        <a:cs typeface="Times New Roman"/>
                      </a:endParaRPr>
                    </a:p>
                    <a:p>
                      <a:pPr algn="just">
                        <a:lnSpc>
                          <a:spcPct val="115000"/>
                        </a:lnSpc>
                        <a:spcAft>
                          <a:spcPts val="1000"/>
                        </a:spcAft>
                      </a:pPr>
                      <a:r>
                        <a:rPr lang="pl-PL" sz="1200" dirty="0" smtClean="0">
                          <a:effectLst/>
                          <a:latin typeface="+mn-lt"/>
                          <a:ea typeface="Times New Roman"/>
                          <a:cs typeface="Arial"/>
                        </a:rPr>
                        <a:t>Gminy zostaną podzielone na V grup, w zależności od wartości procentowych wskaźnika G. Średnia wartość wskaźnika G dla gmin województwa dolnośląskiego wynosi 1 491,64 zł. Ocena kryterium będzie przeprowadzona odwrotnie od wartości wskaźnika, tzn. największą liczbę punktów otrzymają projekty , z grupy o najniższych wartościach wskaźnika G.</a:t>
                      </a:r>
                      <a:endParaRPr lang="pl-PL" sz="1200" dirty="0" smtClean="0">
                        <a:effectLst/>
                        <a:latin typeface="+mn-lt"/>
                        <a:ea typeface="Calibri"/>
                        <a:cs typeface="Times New Roman"/>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Arial"/>
                        </a:rPr>
                        <a:t>0 - 4 pkt.</a:t>
                      </a:r>
                      <a:endParaRPr lang="pl-PL" sz="1200" dirty="0" smtClean="0">
                        <a:effectLst/>
                        <a:latin typeface="+mn-lt"/>
                        <a:ea typeface="Calibri"/>
                        <a:cs typeface="Times New Roman"/>
                      </a:endParaRPr>
                    </a:p>
                    <a:p>
                      <a:pPr algn="ctr"/>
                      <a:r>
                        <a:rPr lang="pl-PL" sz="1200" dirty="0" smtClean="0">
                          <a:effectLst/>
                          <a:latin typeface="+mn-lt"/>
                          <a:ea typeface="Times New Roman"/>
                          <a:cs typeface="Arial"/>
                        </a:rPr>
                        <a:t>(0 punktów nie oznacza odrzucenia wniosku)</a:t>
                      </a: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604283528"/>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622704594"/>
              </p:ext>
            </p:extLst>
          </p:nvPr>
        </p:nvGraphicFramePr>
        <p:xfrm>
          <a:off x="395535" y="1340768"/>
          <a:ext cx="8568953" cy="4914811"/>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614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739551">
                <a:tc>
                  <a:txBody>
                    <a:bodyPr/>
                    <a:lstStyle/>
                    <a:p>
                      <a:pPr>
                        <a:lnSpc>
                          <a:spcPct val="115000"/>
                        </a:lnSpc>
                        <a:spcAft>
                          <a:spcPts val="1000"/>
                        </a:spcAft>
                      </a:pP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342900" lvl="0" indent="-342900" algn="just">
                        <a:buFont typeface="Symbol"/>
                        <a:buChar char=""/>
                      </a:pPr>
                      <a:endParaRPr lang="pl-PL" sz="1200" baseline="0" dirty="0" smtClean="0">
                        <a:effectLst/>
                        <a:ea typeface="Times New Roman"/>
                        <a:cs typeface="Arial"/>
                      </a:endParaRPr>
                    </a:p>
                    <a:p>
                      <a:pPr marL="342900" lvl="0" indent="-342900" algn="just">
                        <a:buFont typeface="Symbol"/>
                        <a:buChar char=""/>
                      </a:pPr>
                      <a:r>
                        <a:rPr lang="pl-PL" sz="1200" baseline="0" dirty="0" smtClean="0">
                          <a:effectLst/>
                          <a:ea typeface="Times New Roman"/>
                          <a:cs typeface="Arial"/>
                        </a:rPr>
                        <a:t> </a:t>
                      </a:r>
                      <a:r>
                        <a:rPr lang="pl-PL" sz="1200" dirty="0" smtClean="0">
                          <a:effectLst/>
                          <a:ea typeface="Times New Roman"/>
                          <a:cs typeface="Arial"/>
                        </a:rPr>
                        <a:t>I grupa – projekt zostanie zlokalizowany w gminie </a:t>
                      </a:r>
                      <a:br>
                        <a:rPr lang="pl-PL" sz="1200" dirty="0" smtClean="0">
                          <a:effectLst/>
                          <a:ea typeface="Times New Roman"/>
                          <a:cs typeface="Arial"/>
                        </a:rPr>
                      </a:br>
                      <a:r>
                        <a:rPr lang="pl-PL" sz="1200" dirty="0" smtClean="0">
                          <a:effectLst/>
                          <a:ea typeface="Times New Roman"/>
                          <a:cs typeface="Arial"/>
                        </a:rPr>
                        <a:t>z grupy do 70% średniej wartości wskaźnika G – 4 pkt;</a:t>
                      </a:r>
                      <a:endParaRPr lang="pl-PL" sz="1200" dirty="0" smtClean="0">
                        <a:effectLst/>
                      </a:endParaRPr>
                    </a:p>
                    <a:p>
                      <a:pPr marL="342900" lvl="0" indent="-342900" algn="just">
                        <a:buFont typeface="Symbol"/>
                        <a:buChar char=""/>
                      </a:pPr>
                      <a:r>
                        <a:rPr lang="pl-PL" sz="1200" dirty="0" smtClean="0">
                          <a:effectLst/>
                          <a:ea typeface="Times New Roman"/>
                          <a:cs typeface="Arial"/>
                        </a:rPr>
                        <a:t>II grupa – projekt zostanie zlokalizowany w gminie </a:t>
                      </a:r>
                      <a:br>
                        <a:rPr lang="pl-PL" sz="1200" dirty="0" smtClean="0">
                          <a:effectLst/>
                          <a:ea typeface="Times New Roman"/>
                          <a:cs typeface="Arial"/>
                        </a:rPr>
                      </a:br>
                      <a:r>
                        <a:rPr lang="pl-PL" sz="1200" dirty="0" smtClean="0">
                          <a:effectLst/>
                          <a:ea typeface="Times New Roman"/>
                          <a:cs typeface="Arial"/>
                        </a:rPr>
                        <a:t>z grupy powyżej 70% do 80% średniej wartości wskaźnika G – 3 pkt;</a:t>
                      </a:r>
                      <a:endParaRPr lang="pl-PL" sz="1200" dirty="0" smtClean="0">
                        <a:effectLst/>
                      </a:endParaRPr>
                    </a:p>
                    <a:p>
                      <a:pPr marL="342900" lvl="0" indent="-342900" algn="just">
                        <a:buFont typeface="Symbol"/>
                        <a:buChar char=""/>
                      </a:pPr>
                      <a:r>
                        <a:rPr lang="pl-PL" sz="1200" dirty="0" smtClean="0">
                          <a:effectLst/>
                          <a:ea typeface="Times New Roman"/>
                          <a:cs typeface="Arial"/>
                        </a:rPr>
                        <a:t>III grupa – projekt zostanie zlokalizowany w gminie  </a:t>
                      </a:r>
                      <a:br>
                        <a:rPr lang="pl-PL" sz="1200" dirty="0" smtClean="0">
                          <a:effectLst/>
                          <a:ea typeface="Times New Roman"/>
                          <a:cs typeface="Arial"/>
                        </a:rPr>
                      </a:br>
                      <a:r>
                        <a:rPr lang="pl-PL" sz="1200" dirty="0" smtClean="0">
                          <a:effectLst/>
                          <a:ea typeface="Times New Roman"/>
                          <a:cs typeface="Arial"/>
                        </a:rPr>
                        <a:t>z grupy powyżej 80% do 90% średniej wartości wskaźnika G – 2 pkt;</a:t>
                      </a:r>
                      <a:endParaRPr lang="pl-PL" sz="1200" dirty="0" smtClean="0">
                        <a:effectLst/>
                      </a:endParaRPr>
                    </a:p>
                    <a:p>
                      <a:pPr marL="342900" lvl="0" indent="-342900" algn="just">
                        <a:buFont typeface="Symbol"/>
                        <a:buChar char=""/>
                      </a:pPr>
                      <a:r>
                        <a:rPr lang="pl-PL" sz="1200" dirty="0" smtClean="0">
                          <a:effectLst/>
                          <a:ea typeface="Times New Roman"/>
                          <a:cs typeface="Arial"/>
                        </a:rPr>
                        <a:t>IV grupa – projekt zostanie zlokalizowany w gminie </a:t>
                      </a:r>
                      <a:br>
                        <a:rPr lang="pl-PL" sz="1200" dirty="0" smtClean="0">
                          <a:effectLst/>
                          <a:ea typeface="Times New Roman"/>
                          <a:cs typeface="Arial"/>
                        </a:rPr>
                      </a:br>
                      <a:r>
                        <a:rPr lang="pl-PL" sz="1200" dirty="0" smtClean="0">
                          <a:effectLst/>
                          <a:ea typeface="Times New Roman"/>
                          <a:cs typeface="Arial"/>
                        </a:rPr>
                        <a:t>z grupy powyżej 90% do 100% średniej wartości wskaźnika G -1 pkt;</a:t>
                      </a:r>
                      <a:endParaRPr lang="pl-PL" sz="1200" dirty="0" smtClean="0">
                        <a:effectLst/>
                      </a:endParaRPr>
                    </a:p>
                    <a:p>
                      <a:pPr marL="342900" lvl="0" indent="-342900" algn="just">
                        <a:buFont typeface="Symbol"/>
                        <a:buChar char=""/>
                      </a:pPr>
                      <a:r>
                        <a:rPr lang="pl-PL" sz="1200" dirty="0" smtClean="0">
                          <a:effectLst/>
                          <a:ea typeface="Times New Roman"/>
                          <a:cs typeface="Arial"/>
                        </a:rPr>
                        <a:t>V grupa – projekt zostanie zlokalizowany w gminie </a:t>
                      </a:r>
                      <a:br>
                        <a:rPr lang="pl-PL" sz="1200" dirty="0" smtClean="0">
                          <a:effectLst/>
                          <a:ea typeface="Times New Roman"/>
                          <a:cs typeface="Arial"/>
                        </a:rPr>
                      </a:br>
                      <a:r>
                        <a:rPr lang="pl-PL" sz="1200" dirty="0" smtClean="0">
                          <a:effectLst/>
                          <a:ea typeface="Times New Roman"/>
                          <a:cs typeface="Arial"/>
                        </a:rPr>
                        <a:t>z grupy powyżej 100% średniej wartości wskaźnika G – 0 pkt.</a:t>
                      </a:r>
                      <a:endParaRPr lang="pl-PL" sz="1200" dirty="0" smtClean="0">
                        <a:effectLst/>
                      </a:endParaRPr>
                    </a:p>
                    <a:p>
                      <a:pPr algn="just"/>
                      <a:endParaRPr lang="pl-PL" sz="1200" dirty="0" smtClean="0">
                        <a:effectLst/>
                        <a:latin typeface="+mn-lt"/>
                        <a:ea typeface="Times New Roman"/>
                        <a:cs typeface="Arial"/>
                      </a:endParaRPr>
                    </a:p>
                    <a:p>
                      <a:pPr algn="just"/>
                      <a:endParaRPr lang="pl-PL" sz="1200" dirty="0" smtClean="0">
                        <a:effectLst/>
                        <a:latin typeface="+mn-lt"/>
                        <a:ea typeface="Times New Roman"/>
                        <a:cs typeface="Arial"/>
                      </a:endParaRPr>
                    </a:p>
                    <a:p>
                      <a:pPr algn="just"/>
                      <a:r>
                        <a:rPr lang="pl-PL" sz="1200" dirty="0" smtClean="0">
                          <a:effectLst/>
                          <a:latin typeface="+mn-lt"/>
                          <a:ea typeface="Times New Roman"/>
                          <a:cs typeface="Arial"/>
                        </a:rPr>
                        <a:t>Wartość  wskaźnika G wraz z podziałem procentowym gmin na grupy zostanie wskazana w regulaminie konkursu.</a:t>
                      </a:r>
                    </a:p>
                    <a:p>
                      <a:pPr algn="just"/>
                      <a:endParaRPr lang="pl-PL" sz="1200" baseline="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98556250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886232644"/>
              </p:ext>
            </p:extLst>
          </p:nvPr>
        </p:nvGraphicFramePr>
        <p:xfrm>
          <a:off x="395535" y="1340768"/>
          <a:ext cx="8568953" cy="5167884"/>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6143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739551">
                <a:tc>
                  <a:txBody>
                    <a:bodyPr/>
                    <a:lstStyle/>
                    <a:p>
                      <a:pPr>
                        <a:lnSpc>
                          <a:spcPct val="115000"/>
                        </a:lnSpc>
                        <a:spcAft>
                          <a:spcPts val="1000"/>
                        </a:spcAft>
                      </a:pPr>
                      <a:r>
                        <a:rPr lang="pl-PL" sz="1200" dirty="0" smtClean="0">
                          <a:latin typeface="Calibri"/>
                          <a:ea typeface="Calibri"/>
                          <a:cs typeface="Times New Roman"/>
                        </a:rPr>
                        <a:t>6.</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r>
                        <a:rPr lang="pl-PL" sz="1200" b="1" dirty="0" smtClean="0">
                          <a:effectLst/>
                          <a:latin typeface="+mn-lt"/>
                          <a:ea typeface="Times New Roman"/>
                          <a:cs typeface="Times New Roman"/>
                        </a:rPr>
                        <a:t>Wielkość wkładu własnego</a:t>
                      </a:r>
                      <a:endParaRPr lang="pl-PL" sz="12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342900" lvl="0" indent="-342900" algn="just">
                        <a:buFont typeface="Symbol"/>
                        <a:buChar char=""/>
                      </a:pPr>
                      <a:endParaRPr lang="pl-PL" sz="1200" baseline="0" dirty="0" smtClean="0">
                        <a:effectLst/>
                        <a:ea typeface="Times New Roman"/>
                        <a:cs typeface="Arial"/>
                      </a:endParaRPr>
                    </a:p>
                    <a:p>
                      <a:pPr algn="just">
                        <a:lnSpc>
                          <a:spcPct val="115000"/>
                        </a:lnSpc>
                        <a:spcAft>
                          <a:spcPts val="0"/>
                        </a:spcAft>
                      </a:pPr>
                      <a:r>
                        <a:rPr lang="pl-PL" sz="1200" dirty="0" smtClean="0">
                          <a:effectLst/>
                          <a:latin typeface="+mn-lt"/>
                          <a:ea typeface="Times New Roman"/>
                          <a:cs typeface="Times New Roman"/>
                        </a:rPr>
                        <a:t>Czy wnioskodawca zadeklarował zwiększenie udziału wkładu własnego w budżecie projektu?</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imes New Roman"/>
                        </a:rPr>
                        <a:t>Kryterium punktuje zwiększenie wartości wkładu własnego </a:t>
                      </a:r>
                      <a:br>
                        <a:rPr lang="pl-PL" sz="1200" dirty="0" smtClean="0">
                          <a:effectLst/>
                          <a:latin typeface="+mn-lt"/>
                          <a:ea typeface="Times New Roman"/>
                          <a:cs typeface="Times New Roman"/>
                        </a:rPr>
                      </a:br>
                      <a:r>
                        <a:rPr lang="pl-PL" sz="1200" dirty="0" smtClean="0">
                          <a:effectLst/>
                          <a:latin typeface="+mn-lt"/>
                          <a:ea typeface="Times New Roman"/>
                          <a:cs typeface="Times New Roman"/>
                        </a:rPr>
                        <a:t>o co najmniej 5% w stosunku do poziomu minimalnego wkładu własnego przewidzianego odpowiednimi przepisami.</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imes New Roman"/>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imes New Roman"/>
                        </a:rPr>
                        <a:t>Deklarowany przez wnioskodawcę wkład własny jest większy od minimalnego wymaganego wkładu:</a:t>
                      </a:r>
                      <a:endParaRPr lang="pl-PL" sz="1200" dirty="0" smtClean="0">
                        <a:effectLst/>
                        <a:latin typeface="+mn-lt"/>
                        <a:ea typeface="Calibri"/>
                        <a:cs typeface="Times New Roman"/>
                      </a:endParaRPr>
                    </a:p>
                    <a:p>
                      <a:pPr marL="342900" lvl="0" indent="-342900" algn="just">
                        <a:lnSpc>
                          <a:spcPct val="115000"/>
                        </a:lnSpc>
                        <a:spcAft>
                          <a:spcPts val="0"/>
                        </a:spcAft>
                        <a:buFont typeface="Symbol"/>
                        <a:buChar char=""/>
                      </a:pPr>
                      <a:r>
                        <a:rPr lang="pl-PL" sz="1200" dirty="0" smtClean="0">
                          <a:effectLst/>
                          <a:latin typeface="+mn-lt"/>
                          <a:ea typeface="Times New Roman"/>
                          <a:cs typeface="Times New Roman"/>
                        </a:rPr>
                        <a:t>poniżej 5 punktów procentowych - 0 pkt;</a:t>
                      </a:r>
                      <a:endParaRPr lang="pl-PL" sz="1200" dirty="0" smtClean="0">
                        <a:effectLst/>
                        <a:latin typeface="+mn-lt"/>
                        <a:ea typeface="Calibri"/>
                        <a:cs typeface="Times New Roman"/>
                      </a:endParaRPr>
                    </a:p>
                    <a:p>
                      <a:pPr marL="342900" lvl="0" indent="-342900" algn="just">
                        <a:lnSpc>
                          <a:spcPct val="115000"/>
                        </a:lnSpc>
                        <a:spcAft>
                          <a:spcPts val="0"/>
                        </a:spcAft>
                        <a:buFont typeface="Symbol"/>
                        <a:buChar char=""/>
                      </a:pPr>
                      <a:r>
                        <a:rPr lang="pl-PL" sz="1200" dirty="0" smtClean="0">
                          <a:effectLst/>
                          <a:latin typeface="+mn-lt"/>
                          <a:ea typeface="Times New Roman"/>
                          <a:cs typeface="Times New Roman"/>
                        </a:rPr>
                        <a:t>od 5 punktów procentowych do 10 punktów   procentowych  -  1 pkt;</a:t>
                      </a:r>
                      <a:endParaRPr lang="pl-PL" sz="1200" dirty="0" smtClean="0">
                        <a:effectLst/>
                        <a:latin typeface="+mn-lt"/>
                        <a:ea typeface="Calibri"/>
                        <a:cs typeface="Times New Roman"/>
                      </a:endParaRPr>
                    </a:p>
                    <a:p>
                      <a:pPr marL="342900" lvl="0" indent="-342900" algn="just">
                        <a:lnSpc>
                          <a:spcPct val="115000"/>
                        </a:lnSpc>
                        <a:spcAft>
                          <a:spcPts val="0"/>
                        </a:spcAft>
                        <a:buFont typeface="Symbol"/>
                        <a:buChar char=""/>
                      </a:pPr>
                      <a:r>
                        <a:rPr lang="pl-PL" sz="1200" dirty="0" smtClean="0">
                          <a:effectLst/>
                          <a:latin typeface="+mn-lt"/>
                          <a:ea typeface="Times New Roman"/>
                          <a:cs typeface="Times New Roman"/>
                        </a:rPr>
                        <a:t>powyżej 10 punktów procentowych do 20 punktów procentowych - 2 pkt;</a:t>
                      </a:r>
                      <a:endParaRPr lang="pl-PL" sz="1200" dirty="0" smtClean="0">
                        <a:effectLst/>
                        <a:latin typeface="+mn-lt"/>
                        <a:ea typeface="Calibri"/>
                        <a:cs typeface="Times New Roman"/>
                      </a:endParaRPr>
                    </a:p>
                    <a:p>
                      <a:pPr marL="342900" lvl="0" indent="-342900" algn="just">
                        <a:lnSpc>
                          <a:spcPct val="115000"/>
                        </a:lnSpc>
                        <a:spcAft>
                          <a:spcPts val="0"/>
                        </a:spcAft>
                        <a:buFont typeface="Symbol"/>
                        <a:buChar char=""/>
                      </a:pPr>
                      <a:r>
                        <a:rPr lang="pl-PL" sz="1200" dirty="0" smtClean="0">
                          <a:effectLst/>
                          <a:latin typeface="+mn-lt"/>
                          <a:ea typeface="Times New Roman"/>
                          <a:cs typeface="Times New Roman"/>
                        </a:rPr>
                        <a:t>powyżej 20 punktów procentowych – 3 pkt.</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imes New Roman"/>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imes New Roman"/>
                        </a:rPr>
                        <a:t>0 punktów otrzymają także projekty, w których wnioskodawca nie zadeklarował zwiększenia udziału wkładu własnego.</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imes New Roman"/>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imes New Roman"/>
                        </a:rPr>
                        <a:t>Punkty nie podlegają sumowaniu.</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imes New Roman"/>
                        </a:rPr>
                        <a:t> </a:t>
                      </a:r>
                      <a:endParaRPr lang="pl-PL" sz="1200" dirty="0" smtClean="0">
                        <a:effectLst/>
                        <a:latin typeface="+mn-lt"/>
                        <a:ea typeface="Calibri"/>
                        <a:cs typeface="Times New Roman"/>
                      </a:endParaRPr>
                    </a:p>
                    <a:p>
                      <a:pPr algn="just">
                        <a:lnSpc>
                          <a:spcPct val="115000"/>
                        </a:lnSpc>
                        <a:spcAft>
                          <a:spcPts val="0"/>
                        </a:spcAft>
                      </a:pPr>
                      <a:r>
                        <a:rPr lang="pl-PL" sz="1200" b="1" u="sng" dirty="0" smtClean="0">
                          <a:effectLst/>
                          <a:latin typeface="+mn-lt"/>
                          <a:ea typeface="Times New Roman"/>
                          <a:cs typeface="Times New Roman"/>
                        </a:rPr>
                        <a:t>Nie dotyczy naborów skierowanych do ZIT AJ.</a:t>
                      </a:r>
                      <a:endParaRPr lang="pl-PL" sz="1200" dirty="0" smtClean="0">
                        <a:effectLst/>
                        <a:latin typeface="+mn-lt"/>
                        <a:ea typeface="Calibri"/>
                        <a:cs typeface="Times New Roman"/>
                      </a:endParaRPr>
                    </a:p>
                    <a:p>
                      <a:pPr algn="just"/>
                      <a:endParaRPr lang="pl-PL" sz="1200" baseline="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Times New Roman"/>
                        </a:rPr>
                        <a:t>0 -</a:t>
                      </a:r>
                      <a:r>
                        <a:rPr lang="pl-PL" sz="1200" dirty="0" smtClean="0">
                          <a:effectLst/>
                          <a:latin typeface="+mn-lt"/>
                          <a:ea typeface="Times New Roman"/>
                          <a:cs typeface="Times New Roman"/>
                        </a:rPr>
                        <a:t>3 pkt.</a:t>
                      </a:r>
                      <a:endParaRPr lang="pl-PL" sz="1200" dirty="0" smtClean="0">
                        <a:effectLst/>
                        <a:latin typeface="+mn-lt"/>
                        <a:ea typeface="Calibri"/>
                        <a:cs typeface="Times New Roman"/>
                      </a:endParaRPr>
                    </a:p>
                    <a:p>
                      <a:pPr algn="ctr"/>
                      <a:r>
                        <a:rPr lang="pl-PL" sz="1200" dirty="0" smtClean="0">
                          <a:effectLst/>
                          <a:latin typeface="+mn-lt"/>
                          <a:ea typeface="Times New Roman"/>
                          <a:cs typeface="Times New Roman"/>
                        </a:rPr>
                        <a:t>(0 punktów nie oznacza odrzucenia wniosku)</a:t>
                      </a: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marL="201930" algn="ctr">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3270525992"/>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696345202"/>
              </p:ext>
            </p:extLst>
          </p:nvPr>
        </p:nvGraphicFramePr>
        <p:xfrm>
          <a:off x="395535" y="1340769"/>
          <a:ext cx="8568953" cy="4872228"/>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156634">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4235854">
                <a:tc>
                  <a:txBody>
                    <a:bodyPr/>
                    <a:lstStyle/>
                    <a:p>
                      <a:pPr>
                        <a:lnSpc>
                          <a:spcPct val="115000"/>
                        </a:lnSpc>
                        <a:spcAft>
                          <a:spcPts val="1000"/>
                        </a:spcAft>
                      </a:pPr>
                      <a:r>
                        <a:rPr lang="pl-PL" sz="1200" dirty="0" smtClean="0">
                          <a:latin typeface="Calibri"/>
                          <a:ea typeface="Calibri"/>
                          <a:cs typeface="Times New Roman"/>
                        </a:rPr>
                        <a:t>7.</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r>
                        <a:rPr lang="pl-PL" sz="1200" b="1" dirty="0" smtClean="0">
                          <a:effectLst/>
                          <a:latin typeface="+mn-lt"/>
                          <a:ea typeface="Times New Roman"/>
                          <a:cs typeface="Times New Roman"/>
                        </a:rPr>
                        <a:t>Wpływ realizacji projektu na realizację wartości docelowej wskaźników</a:t>
                      </a:r>
                      <a:endParaRPr lang="pl-PL" sz="1200" b="1" dirty="0" smtClean="0">
                        <a:latin typeface="Calibri"/>
                        <a:ea typeface="Times New Roman"/>
                        <a:cs typeface="Times New Roman"/>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lnSpc>
                          <a:spcPct val="115000"/>
                        </a:lnSpc>
                        <a:spcAft>
                          <a:spcPts val="0"/>
                        </a:spcAft>
                      </a:pPr>
                      <a:endParaRPr lang="pl-PL" sz="1200" dirty="0" smtClean="0">
                        <a:effectLst/>
                        <a:latin typeface="+mn-lt"/>
                        <a:ea typeface="Times New Roman"/>
                        <a:cs typeface="Arial"/>
                      </a:endParaRPr>
                    </a:p>
                    <a:p>
                      <a:pPr algn="just">
                        <a:lnSpc>
                          <a:spcPct val="115000"/>
                        </a:lnSpc>
                        <a:spcAft>
                          <a:spcPts val="0"/>
                        </a:spcAft>
                      </a:pPr>
                      <a:r>
                        <a:rPr lang="pl-PL" sz="1200" dirty="0" smtClean="0">
                          <a:effectLst/>
                          <a:latin typeface="+mn-lt"/>
                          <a:ea typeface="Times New Roman"/>
                          <a:cs typeface="Arial"/>
                        </a:rPr>
                        <a:t>W ramach kryterium weryfikowany jest </a:t>
                      </a:r>
                      <a:r>
                        <a:rPr lang="pl-PL" sz="1200" dirty="0" smtClean="0">
                          <a:effectLst/>
                          <a:latin typeface="+mn-lt"/>
                          <a:ea typeface="Times New Roman"/>
                          <a:cs typeface="Times New Roman"/>
                        </a:rPr>
                        <a:t>poziom wpływu wskaźnika zawartego w projekcie na realizację wartości docelowych wskaźników w </a:t>
                      </a:r>
                      <a:r>
                        <a:rPr lang="pl-PL" sz="1200" dirty="0" smtClean="0">
                          <a:effectLst/>
                          <a:latin typeface="+mn-lt"/>
                          <a:ea typeface="Times New Roman"/>
                          <a:cs typeface="Arial"/>
                        </a:rPr>
                        <a:t>ramach RPO WD 2014-2020:</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Arial"/>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Arial"/>
                        </a:rPr>
                        <a:t>Wartość wskaźników (wyrażona liczbowo) zostanie wskazana w regulaminie konkursu.</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Arial"/>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Arial"/>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Arial"/>
                        </a:rPr>
                        <a:t>Projekt otrzyma punkty, jeśli realizuje wskaźnik programowy:</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Arial"/>
                        </a:rPr>
                        <a:t>- Rozwój obszarów miejskich: wyremontowane budynki mieszkalne na obszarach miejskich (Cl 40) [szt.]</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Arial"/>
                        </a:rPr>
                        <a:t> </a:t>
                      </a:r>
                      <a:endParaRPr lang="pl-PL" sz="1200" dirty="0" smtClean="0">
                        <a:effectLst/>
                        <a:latin typeface="+mn-lt"/>
                        <a:ea typeface="Calibri"/>
                        <a:cs typeface="Times New Roman"/>
                      </a:endParaRPr>
                    </a:p>
                    <a:p>
                      <a:r>
                        <a:rPr lang="pl-PL" sz="1200" b="1" u="sng" dirty="0" smtClean="0">
                          <a:effectLst/>
                          <a:latin typeface="+mn-lt"/>
                          <a:ea typeface="Times New Roman"/>
                          <a:cs typeface="Times New Roman"/>
                        </a:rPr>
                        <a:t>Nie dotyczy naborów skierowanych do ZIT.</a:t>
                      </a:r>
                      <a:endParaRPr lang="pl-PL" sz="1200" baseline="0" dirty="0" smtClean="0">
                        <a:effectLst/>
                        <a:latin typeface="+mn-lt"/>
                        <a:ea typeface="Times New Roman"/>
                        <a:cs typeface="Arial"/>
                      </a:endParaRPr>
                    </a:p>
                  </a:txBody>
                  <a:tcPr marL="68580" marR="68580" marT="0" marB="0"/>
                </a:tc>
                <a:tc>
                  <a:txBody>
                    <a:bodyPr/>
                    <a:lstStyle/>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1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endParaRPr lang="pl-PL" sz="1200" dirty="0" smtClean="0">
                        <a:effectLst/>
                        <a:latin typeface="+mn-lt"/>
                        <a:ea typeface="Times New Roman"/>
                        <a:cs typeface="Arial"/>
                      </a:endParaRPr>
                    </a:p>
                    <a:p>
                      <a:pPr algn="ctr">
                        <a:lnSpc>
                          <a:spcPct val="115000"/>
                        </a:lnSpc>
                        <a:spcAft>
                          <a:spcPts val="0"/>
                        </a:spcAft>
                      </a:pPr>
                      <a:r>
                        <a:rPr lang="pl-PL" sz="1200" dirty="0" smtClean="0">
                          <a:effectLst/>
                          <a:latin typeface="+mn-lt"/>
                          <a:ea typeface="Times New Roman"/>
                          <a:cs typeface="Times New Roman"/>
                        </a:rPr>
                        <a:t>0 – 6 pkt.</a:t>
                      </a:r>
                      <a:endParaRPr lang="pl-PL" sz="1200" dirty="0" smtClean="0">
                        <a:effectLst/>
                        <a:latin typeface="+mn-lt"/>
                        <a:ea typeface="Calibri"/>
                        <a:cs typeface="Times New Roman"/>
                      </a:endParaRPr>
                    </a:p>
                    <a:p>
                      <a:pPr algn="ctr">
                        <a:lnSpc>
                          <a:spcPct val="115000"/>
                        </a:lnSpc>
                        <a:spcAft>
                          <a:spcPts val="0"/>
                        </a:spcAft>
                      </a:pPr>
                      <a:r>
                        <a:rPr lang="pl-PL" sz="1200" dirty="0" smtClean="0">
                          <a:effectLst/>
                          <a:latin typeface="+mn-lt"/>
                          <a:ea typeface="Times New Roman"/>
                          <a:cs typeface="Times New Roman"/>
                        </a:rPr>
                        <a:t> </a:t>
                      </a:r>
                      <a:endParaRPr lang="pl-PL" sz="1200" dirty="0" smtClean="0">
                        <a:effectLst/>
                        <a:latin typeface="+mn-lt"/>
                        <a:ea typeface="Calibri"/>
                        <a:cs typeface="Times New Roman"/>
                      </a:endParaRPr>
                    </a:p>
                    <a:p>
                      <a:r>
                        <a:rPr lang="pl-PL" sz="1200" dirty="0" smtClean="0">
                          <a:effectLst/>
                          <a:latin typeface="+mn-lt"/>
                          <a:ea typeface="Times New Roman"/>
                          <a:cs typeface="Times New Roman"/>
                        </a:rPr>
                        <a:t>(0 punktów w kryterium nie oznacza odrzucenia wniosku)</a:t>
                      </a: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7693880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600381277"/>
              </p:ext>
            </p:extLst>
          </p:nvPr>
        </p:nvGraphicFramePr>
        <p:xfrm>
          <a:off x="647564" y="1052736"/>
          <a:ext cx="8136904" cy="5479868"/>
        </p:xfrm>
        <a:graphic>
          <a:graphicData uri="http://schemas.openxmlformats.org/drawingml/2006/table">
            <a:tbl>
              <a:tblPr firstRow="1" firstCol="1" bandRow="1">
                <a:tableStyleId>{5C22544A-7EE6-4342-B048-85BDC9FD1C3A}</a:tableStyleId>
              </a:tblPr>
              <a:tblGrid>
                <a:gridCol w="433969"/>
                <a:gridCol w="2122770"/>
                <a:gridCol w="3720301"/>
                <a:gridCol w="1859864"/>
              </a:tblGrid>
              <a:tr h="424883">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054985">
                <a:tc gridSpan="2">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gn="ctr">
                        <a:lnSpc>
                          <a:spcPct val="115000"/>
                        </a:lnSpc>
                        <a:spcAft>
                          <a:spcPts val="0"/>
                        </a:spcAft>
                      </a:pPr>
                      <a:r>
                        <a:rPr lang="pl-PL" sz="1800" b="1" kern="1200" dirty="0" smtClean="0">
                          <a:solidFill>
                            <a:schemeClr val="lt1"/>
                          </a:solidFill>
                          <a:effectLst/>
                          <a:latin typeface="+mn-lt"/>
                          <a:ea typeface="+mn-ea"/>
                          <a:cs typeface="+mn-cs"/>
                        </a:rPr>
                        <a:t>Wyszczególnienie</a:t>
                      </a: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2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effectLst/>
                        <a:latin typeface="+mn-lt"/>
                        <a:ea typeface="Times New Roman"/>
                        <a:cs typeface="Arial"/>
                      </a:endParaRPr>
                    </a:p>
                    <a:p>
                      <a:pPr algn="just">
                        <a:lnSpc>
                          <a:spcPct val="115000"/>
                        </a:lnSpc>
                        <a:spcAft>
                          <a:spcPts val="0"/>
                        </a:spcAft>
                      </a:pPr>
                      <a:endParaRPr lang="pl-PL" sz="1100" b="1" dirty="0" smtClean="0">
                        <a:latin typeface="Calibri"/>
                        <a:ea typeface="Times New Roman"/>
                        <a:cs typeface="Times New Roman"/>
                      </a:endParaRPr>
                    </a:p>
                  </a:txBody>
                  <a:tcPr marL="68580" marR="68580" marT="0" marB="0" anchor="ctr"/>
                </a:tc>
                <a:tc hMerge="1">
                  <a:txBody>
                    <a:bodyPr/>
                    <a:lstStyle/>
                    <a:p>
                      <a:pPr algn="just">
                        <a:lnSpc>
                          <a:spcPct val="115000"/>
                        </a:lnSpc>
                        <a:spcAft>
                          <a:spcPts val="0"/>
                        </a:spcAft>
                      </a:pPr>
                      <a:endParaRPr lang="pl-PL" sz="1100" b="1" dirty="0" smtClean="0">
                        <a:latin typeface="Calibri"/>
                        <a:ea typeface="Times New Roman"/>
                        <a:cs typeface="Times New Roman"/>
                      </a:endParaRPr>
                    </a:p>
                  </a:txBody>
                  <a:tcPr marL="68580" marR="68580" marT="0" marB="0"/>
                </a:tc>
                <a:tc gridSpan="2">
                  <a:txBody>
                    <a:bodyPr/>
                    <a:lstStyle/>
                    <a:p>
                      <a:pPr algn="just">
                        <a:lnSpc>
                          <a:spcPct val="115000"/>
                        </a:lnSpc>
                        <a:spcAft>
                          <a:spcPts val="1000"/>
                        </a:spcAft>
                      </a:pPr>
                      <a:r>
                        <a:rPr lang="pl-PL" sz="1200" b="1" dirty="0" smtClean="0">
                          <a:effectLst/>
                          <a:latin typeface="+mn-lt"/>
                          <a:ea typeface="Calibri"/>
                          <a:cs typeface="Times New Roman"/>
                        </a:rPr>
                        <a:t>Wskaźnik  programowy (wskazany w regulaminie konkursu):</a:t>
                      </a:r>
                      <a:endParaRPr lang="pl-PL" sz="1200" dirty="0" smtClean="0">
                        <a:effectLst/>
                        <a:latin typeface="+mn-lt"/>
                        <a:ea typeface="Calibri"/>
                        <a:cs typeface="Times New Roman"/>
                      </a:endParaRPr>
                    </a:p>
                    <a:p>
                      <a:pPr algn="just">
                        <a:lnSpc>
                          <a:spcPct val="115000"/>
                        </a:lnSpc>
                        <a:spcAft>
                          <a:spcPts val="1000"/>
                        </a:spcAft>
                      </a:pPr>
                      <a:r>
                        <a:rPr lang="pl-PL" sz="1200" dirty="0" smtClean="0">
                          <a:effectLst/>
                          <a:latin typeface="+mn-lt"/>
                          <a:ea typeface="Times New Roman"/>
                          <a:cs typeface="Arial"/>
                        </a:rPr>
                        <a:t>Rozwój obszarów miejskich: wyremontowane budynki mieszkalne na obszarach miejskich (Cl 40) [szt.]</a:t>
                      </a:r>
                      <a:endParaRPr lang="pl-PL" sz="1200" dirty="0" smtClean="0">
                        <a:effectLst/>
                        <a:latin typeface="+mn-lt"/>
                        <a:ea typeface="Calibri"/>
                        <a:cs typeface="Times New Roman"/>
                      </a:endParaRPr>
                    </a:p>
                    <a:p>
                      <a:pPr algn="just">
                        <a:lnSpc>
                          <a:spcPct val="115000"/>
                        </a:lnSpc>
                        <a:spcAft>
                          <a:spcPts val="1000"/>
                        </a:spcAft>
                      </a:pPr>
                      <a:r>
                        <a:rPr lang="pl-PL" sz="1200" dirty="0" smtClean="0">
                          <a:effectLst/>
                          <a:latin typeface="+mn-lt"/>
                          <a:ea typeface="Times New Roman"/>
                          <a:cs typeface="Arial"/>
                        </a:rPr>
                        <a:t>Projekt otrzyma punkty, jeśli będzie realizował powyższy wskaźnik: </a:t>
                      </a:r>
                      <a:endParaRPr lang="pl-PL" sz="1200" dirty="0" smtClean="0">
                        <a:effectLst/>
                        <a:latin typeface="+mn-lt"/>
                        <a:ea typeface="Calibri"/>
                        <a:cs typeface="Times New Roman"/>
                      </a:endParaRPr>
                    </a:p>
                    <a:p>
                      <a:pPr marL="342900" lvl="0" indent="-342900">
                        <a:buFont typeface="Symbol"/>
                        <a:buChar char=""/>
                      </a:pPr>
                      <a:r>
                        <a:rPr lang="pl-PL" sz="1200" dirty="0" smtClean="0">
                          <a:effectLst/>
                          <a:latin typeface="+mn-lt"/>
                          <a:ea typeface="Times New Roman"/>
                          <a:cs typeface="Arial"/>
                        </a:rPr>
                        <a:t>za 1 budynek – 0 pkt;</a:t>
                      </a:r>
                      <a:endParaRPr lang="pl-PL" sz="1200" dirty="0" smtClean="0">
                        <a:effectLst/>
                      </a:endParaRPr>
                    </a:p>
                    <a:p>
                      <a:pPr marL="342900" lvl="0" indent="-342900">
                        <a:buFont typeface="Symbol"/>
                        <a:buChar char=""/>
                      </a:pPr>
                      <a:r>
                        <a:rPr lang="pl-PL" sz="1200" dirty="0" smtClean="0">
                          <a:effectLst/>
                          <a:latin typeface="+mn-lt"/>
                          <a:ea typeface="Times New Roman"/>
                          <a:cs typeface="Arial"/>
                        </a:rPr>
                        <a:t>za 2 budynki  - 1 pkt;</a:t>
                      </a:r>
                      <a:endParaRPr lang="pl-PL" sz="1200" dirty="0" smtClean="0">
                        <a:effectLst/>
                      </a:endParaRPr>
                    </a:p>
                    <a:p>
                      <a:pPr marL="342900" lvl="0" indent="-342900">
                        <a:buFont typeface="Symbol"/>
                        <a:buChar char=""/>
                      </a:pPr>
                      <a:r>
                        <a:rPr lang="pl-PL" sz="1200" dirty="0" smtClean="0">
                          <a:effectLst/>
                          <a:latin typeface="+mn-lt"/>
                          <a:ea typeface="Times New Roman"/>
                          <a:cs typeface="Arial"/>
                        </a:rPr>
                        <a:t>za 3 budynki – 2 pkt;</a:t>
                      </a:r>
                      <a:endParaRPr lang="pl-PL" sz="1200" dirty="0" smtClean="0">
                        <a:effectLst/>
                      </a:endParaRPr>
                    </a:p>
                    <a:p>
                      <a:pPr marL="342900" lvl="0" indent="-342900">
                        <a:buFont typeface="Symbol"/>
                        <a:buChar char=""/>
                      </a:pPr>
                      <a:r>
                        <a:rPr lang="pl-PL" sz="1200" dirty="0" smtClean="0">
                          <a:effectLst/>
                          <a:latin typeface="+mn-lt"/>
                          <a:ea typeface="Times New Roman"/>
                          <a:cs typeface="Arial"/>
                        </a:rPr>
                        <a:t>za 4 budynki – 3 pkt;</a:t>
                      </a:r>
                      <a:endParaRPr lang="pl-PL" sz="1200" dirty="0" smtClean="0">
                        <a:effectLst/>
                      </a:endParaRPr>
                    </a:p>
                    <a:p>
                      <a:pPr marL="342900" lvl="0" indent="-342900">
                        <a:buFont typeface="Symbol"/>
                        <a:buChar char=""/>
                      </a:pPr>
                      <a:r>
                        <a:rPr lang="pl-PL" sz="1200" dirty="0" smtClean="0">
                          <a:effectLst/>
                          <a:latin typeface="+mn-lt"/>
                          <a:ea typeface="Times New Roman"/>
                          <a:cs typeface="Arial"/>
                        </a:rPr>
                        <a:t>od 5 do 6 budynków – 4 pkt;</a:t>
                      </a:r>
                      <a:endParaRPr lang="pl-PL" sz="1200" dirty="0" smtClean="0">
                        <a:effectLst/>
                      </a:endParaRPr>
                    </a:p>
                    <a:p>
                      <a:pPr marL="342900" lvl="0" indent="-342900">
                        <a:buFont typeface="Symbol"/>
                        <a:buChar char=""/>
                      </a:pPr>
                      <a:r>
                        <a:rPr lang="pl-PL" sz="1200" dirty="0" smtClean="0">
                          <a:effectLst/>
                          <a:latin typeface="+mn-lt"/>
                          <a:ea typeface="Times New Roman"/>
                          <a:cs typeface="Arial"/>
                        </a:rPr>
                        <a:t>od 7 do 8 budynków – 5 pkt;</a:t>
                      </a:r>
                      <a:endParaRPr lang="pl-PL" sz="1200" dirty="0" smtClean="0">
                        <a:effectLst/>
                      </a:endParaRPr>
                    </a:p>
                    <a:p>
                      <a:pPr marL="342900" lvl="0" indent="-342900">
                        <a:buFont typeface="Symbol"/>
                        <a:buChar char=""/>
                      </a:pPr>
                      <a:r>
                        <a:rPr lang="pl-PL" sz="1200" dirty="0" smtClean="0">
                          <a:effectLst/>
                          <a:latin typeface="+mn-lt"/>
                          <a:ea typeface="Times New Roman"/>
                          <a:cs typeface="Arial"/>
                        </a:rPr>
                        <a:t>powyżej 9 budynków – 6 pkt.</a:t>
                      </a:r>
                      <a:endParaRPr lang="pl-PL" sz="1200" dirty="0" smtClean="0">
                        <a:effectLst/>
                      </a:endParaRPr>
                    </a:p>
                    <a:p>
                      <a:pPr algn="just">
                        <a:lnSpc>
                          <a:spcPct val="115000"/>
                        </a:lnSpc>
                        <a:spcAft>
                          <a:spcPts val="0"/>
                        </a:spcAft>
                      </a:pPr>
                      <a:r>
                        <a:rPr lang="pl-PL" sz="1050" dirty="0" smtClean="0">
                          <a:solidFill>
                            <a:srgbClr val="000000"/>
                          </a:solidFill>
                          <a:effectLst/>
                          <a:latin typeface="+mn-lt"/>
                          <a:ea typeface="Calibri"/>
                          <a:cs typeface="MS Sans Serif"/>
                        </a:rPr>
                        <a:t> </a:t>
                      </a:r>
                      <a:endParaRPr lang="pl-PL" sz="1200" dirty="0" smtClean="0">
                        <a:effectLst/>
                        <a:latin typeface="+mn-lt"/>
                        <a:ea typeface="Calibri"/>
                        <a:cs typeface="Times New Roman"/>
                      </a:endParaRPr>
                    </a:p>
                    <a:p>
                      <a:pPr algn="just">
                        <a:lnSpc>
                          <a:spcPct val="115000"/>
                        </a:lnSpc>
                        <a:spcAft>
                          <a:spcPts val="0"/>
                        </a:spcAft>
                      </a:pPr>
                      <a:r>
                        <a:rPr lang="pl-PL" sz="1100" dirty="0" smtClean="0">
                          <a:solidFill>
                            <a:srgbClr val="000000"/>
                          </a:solidFill>
                          <a:effectLst/>
                          <a:latin typeface="+mn-lt"/>
                          <a:ea typeface="Calibri"/>
                          <a:cs typeface="MS Sans Serif"/>
                        </a:rPr>
                        <a:t>Dopuszcza się realizację projektów w części budynku. W takim przypadku wszystkie warunki odnoszące się do budynku należy rozumieć jako odnoszące się do jego części, stanowiącej przedmiot projektu.</a:t>
                      </a:r>
                      <a:endParaRPr lang="pl-PL" sz="1400" dirty="0" smtClean="0">
                        <a:effectLst/>
                        <a:latin typeface="+mn-lt"/>
                        <a:ea typeface="Calibri"/>
                        <a:cs typeface="Times New Roman"/>
                      </a:endParaRPr>
                    </a:p>
                    <a:p>
                      <a:pPr algn="just">
                        <a:lnSpc>
                          <a:spcPct val="115000"/>
                        </a:lnSpc>
                        <a:spcAft>
                          <a:spcPts val="0"/>
                        </a:spcAft>
                      </a:pPr>
                      <a:r>
                        <a:rPr lang="pl-PL" sz="1100" dirty="0" smtClean="0">
                          <a:solidFill>
                            <a:srgbClr val="000000"/>
                          </a:solidFill>
                          <a:effectLst/>
                          <a:latin typeface="+mn-lt"/>
                          <a:ea typeface="Calibri"/>
                          <a:cs typeface="MS Sans Serif"/>
                        </a:rPr>
                        <a:t> </a:t>
                      </a:r>
                      <a:endParaRPr lang="pl-PL" sz="1400" dirty="0" smtClean="0">
                        <a:effectLst/>
                        <a:latin typeface="+mn-lt"/>
                        <a:ea typeface="Calibri"/>
                        <a:cs typeface="Times New Roman"/>
                      </a:endParaRPr>
                    </a:p>
                    <a:p>
                      <a:pPr algn="just">
                        <a:lnSpc>
                          <a:spcPct val="115000"/>
                        </a:lnSpc>
                        <a:spcAft>
                          <a:spcPts val="0"/>
                        </a:spcAft>
                      </a:pPr>
                      <a:r>
                        <a:rPr lang="pl-PL" sz="1100" dirty="0" smtClean="0">
                          <a:solidFill>
                            <a:srgbClr val="000000"/>
                          </a:solidFill>
                          <a:effectLst/>
                          <a:latin typeface="+mn-lt"/>
                          <a:ea typeface="Calibri"/>
                          <a:cs typeface="MS Sans Serif"/>
                        </a:rPr>
                        <a:t>Np. projekt obejmuje dwa budynki (w ramach projektu partnerskiego), w których w jednym budynku jest jedna wspólnota, która zgłosiła projekt na cały budynek. W drugim budynku są trzy wspólnoty, ale projekt realizowany jest przez jedną wspólnotę i obejmuje tylko część budynku. W tym przypadku projekt realizowany jest w dwóch budynkach – otrzyma 1 pkt.</a:t>
                      </a:r>
                      <a:endParaRPr lang="pl-PL" sz="1400" dirty="0" smtClean="0">
                        <a:effectLst/>
                        <a:latin typeface="+mn-lt"/>
                        <a:ea typeface="Calibri"/>
                        <a:cs typeface="Times New Roman"/>
                      </a:endParaRPr>
                    </a:p>
                    <a:p>
                      <a:pPr algn="just">
                        <a:lnSpc>
                          <a:spcPct val="115000"/>
                        </a:lnSpc>
                        <a:spcAft>
                          <a:spcPts val="0"/>
                        </a:spcAft>
                      </a:pPr>
                      <a:r>
                        <a:rPr lang="pl-PL" sz="1100" dirty="0" smtClean="0">
                          <a:solidFill>
                            <a:srgbClr val="000000"/>
                          </a:solidFill>
                          <a:effectLst/>
                          <a:latin typeface="+mn-lt"/>
                          <a:ea typeface="Calibri"/>
                          <a:cs typeface="MS Sans Serif"/>
                        </a:rPr>
                        <a:t>Np. projekt obejmuje trzy budynki (w ramach projektu partnerskiego) w każdym jest po 3 wspólnoty. Do projektu zgłosiło po 1 wspólnocie z każdego budynku, realizując prace w częściach budynków. W tym przypadku projekt realizowany jest w trzech budynkach – otrzyma 2 pkt.</a:t>
                      </a:r>
                      <a:endParaRPr lang="pl-PL" sz="1100" dirty="0" smtClean="0">
                        <a:effectLst/>
                        <a:latin typeface="+mn-lt"/>
                        <a:ea typeface="Times New Roman"/>
                        <a:cs typeface="Arial"/>
                      </a:endParaRPr>
                    </a:p>
                  </a:txBody>
                  <a:tcPr marL="68580" marR="68580" marT="0" marB="0"/>
                </a:tc>
                <a:tc hMerge="1">
                  <a:txBody>
                    <a:bodyPr/>
                    <a:lstStyle/>
                    <a:p>
                      <a:pPr algn="ctr">
                        <a:lnSpc>
                          <a:spcPct val="115000"/>
                        </a:lnSpc>
                        <a:spcAft>
                          <a:spcPts val="0"/>
                        </a:spcAft>
                      </a:pPr>
                      <a:endParaRPr lang="pl-PL" sz="1200" dirty="0" smtClean="0">
                        <a:effectLst/>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177279159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1196752"/>
            <a:ext cx="8064500" cy="4896073"/>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4447371"/>
          </a:xfrm>
          <a:prstGeom prst="rect">
            <a:avLst/>
          </a:prstGeom>
        </p:spPr>
        <p:txBody>
          <a:bodyPr wrap="square">
            <a:spAutoFit/>
          </a:bodyPr>
          <a:lstStyle/>
          <a:p>
            <a:pPr algn="ctr" eaLnBrk="1" hangingPunct="1"/>
            <a:endParaRPr lang="pl-PL" sz="2000" b="1" dirty="0" smtClean="0">
              <a:solidFill>
                <a:prstClr val="black"/>
              </a:solidFill>
            </a:endParaRPr>
          </a:p>
          <a:p>
            <a:pPr algn="ctr" eaLnBrk="1" hangingPunct="1"/>
            <a:r>
              <a:rPr lang="pl-PL" sz="2000" b="1" dirty="0" smtClean="0">
                <a:solidFill>
                  <a:prstClr val="black"/>
                </a:solidFill>
              </a:rPr>
              <a:t>Kryteria specyficzne dla naboru wniosków o dofinansowanie </a:t>
            </a:r>
            <a:br>
              <a:rPr lang="pl-PL" sz="2000" b="1" dirty="0" smtClean="0">
                <a:solidFill>
                  <a:prstClr val="black"/>
                </a:solidFill>
              </a:rPr>
            </a:br>
            <a:r>
              <a:rPr lang="pl-PL" sz="2000" b="1" dirty="0" smtClean="0">
                <a:solidFill>
                  <a:prstClr val="black"/>
                </a:solidFill>
              </a:rPr>
              <a:t>w trybie konkursowym </a:t>
            </a:r>
            <a:endParaRPr lang="pl-PL" altLang="pl-PL" sz="2000" b="1" dirty="0" smtClean="0"/>
          </a:p>
          <a:p>
            <a:pPr lvl="0" algn="ctr">
              <a:spcBef>
                <a:spcPts val="600"/>
              </a:spcBef>
              <a:spcAft>
                <a:spcPts val="600"/>
              </a:spcAft>
            </a:pPr>
            <a:r>
              <a:rPr lang="pl-PL" sz="2000" b="1" dirty="0" smtClean="0">
                <a:latin typeface="+mn-lt"/>
                <a:cs typeface="Arial" panose="020B0604020202020204" pitchFamily="34" charset="0"/>
              </a:rPr>
              <a:t/>
            </a:r>
            <a:br>
              <a:rPr lang="pl-PL" sz="2000" b="1" dirty="0" smtClean="0">
                <a:latin typeface="+mn-lt"/>
                <a:cs typeface="Arial" panose="020B0604020202020204" pitchFamily="34" charset="0"/>
              </a:rPr>
            </a:br>
            <a:r>
              <a:rPr lang="pl-PL" sz="2400" b="1" dirty="0">
                <a:solidFill>
                  <a:prstClr val="black"/>
                </a:solidFill>
                <a:latin typeface="Arial" pitchFamily="34" charset="0"/>
                <a:ea typeface="Calibri"/>
                <a:cs typeface="Arial" pitchFamily="34" charset="0"/>
              </a:rPr>
              <a:t>Oś priorytetowa </a:t>
            </a:r>
            <a:r>
              <a:rPr lang="pl-PL" sz="2400" b="1" dirty="0" smtClean="0">
                <a:solidFill>
                  <a:prstClr val="black"/>
                </a:solidFill>
                <a:latin typeface="Arial" pitchFamily="34" charset="0"/>
                <a:ea typeface="Calibri"/>
                <a:cs typeface="Arial" pitchFamily="34" charset="0"/>
              </a:rPr>
              <a:t>6 </a:t>
            </a:r>
            <a:r>
              <a:rPr lang="pl-PL" sz="2400" b="1" dirty="0">
                <a:solidFill>
                  <a:prstClr val="black"/>
                </a:solidFill>
                <a:latin typeface="Arial" pitchFamily="34" charset="0"/>
                <a:ea typeface="Calibri"/>
                <a:cs typeface="Arial" pitchFamily="34" charset="0"/>
              </a:rPr>
              <a:t>Infrastruktura </a:t>
            </a:r>
            <a:r>
              <a:rPr lang="pl-PL" sz="2400" b="1" dirty="0" smtClean="0">
                <a:solidFill>
                  <a:prstClr val="black"/>
                </a:solidFill>
                <a:latin typeface="Arial" pitchFamily="34" charset="0"/>
                <a:ea typeface="Calibri"/>
                <a:cs typeface="Arial" pitchFamily="34" charset="0"/>
              </a:rPr>
              <a:t>spójności społecznej</a:t>
            </a:r>
          </a:p>
          <a:p>
            <a:pPr lvl="0" algn="ctr">
              <a:spcBef>
                <a:spcPts val="600"/>
              </a:spcBef>
              <a:spcAft>
                <a:spcPts val="600"/>
              </a:spcAft>
            </a:pPr>
            <a:endParaRPr lang="pl-PL" sz="2400" b="1" dirty="0" smtClean="0">
              <a:solidFill>
                <a:prstClr val="black"/>
              </a:solidFill>
              <a:latin typeface="Arial" pitchFamily="34" charset="0"/>
              <a:ea typeface="Calibri"/>
              <a:cs typeface="Arial" pitchFamily="34" charset="0"/>
            </a:endParaRPr>
          </a:p>
          <a:p>
            <a:pPr lvl="0" algn="ctr">
              <a:spcBef>
                <a:spcPts val="0"/>
              </a:spcBef>
              <a:spcAft>
                <a:spcPts val="0"/>
              </a:spcAft>
            </a:pPr>
            <a:r>
              <a:rPr lang="pl-PL" sz="2400" b="1" dirty="0" smtClean="0">
                <a:solidFill>
                  <a:prstClr val="black"/>
                </a:solidFill>
                <a:latin typeface="Arial" pitchFamily="34" charset="0"/>
                <a:ea typeface="Calibri"/>
                <a:cs typeface="Arial" pitchFamily="34" charset="0"/>
              </a:rPr>
              <a:t>      </a:t>
            </a:r>
            <a:r>
              <a:rPr lang="pl-PL" sz="2400" b="1" dirty="0" smtClean="0">
                <a:solidFill>
                  <a:srgbClr val="000000"/>
                </a:solidFill>
                <a:latin typeface="Arial" pitchFamily="34" charset="0"/>
                <a:ea typeface="Calibri" pitchFamily="2"/>
                <a:cs typeface="Arial" pitchFamily="34" charset="0"/>
              </a:rPr>
              <a:t>Działanie 6.3 Rewitalizacja zdegradowanych obszarów</a:t>
            </a:r>
          </a:p>
          <a:p>
            <a:pPr lvl="0" algn="ctr">
              <a:spcBef>
                <a:spcPts val="0"/>
              </a:spcBef>
              <a:spcAft>
                <a:spcPts val="0"/>
              </a:spcAft>
            </a:pPr>
            <a:endParaRPr lang="pl-PL" sz="2400" b="1" dirty="0" smtClean="0">
              <a:solidFill>
                <a:srgbClr val="000000"/>
              </a:solidFill>
              <a:latin typeface="Arial" pitchFamily="34" charset="0"/>
              <a:ea typeface="Calibri" pitchFamily="2"/>
              <a:cs typeface="Arial" pitchFamily="34" charset="0"/>
            </a:endParaRPr>
          </a:p>
          <a:p>
            <a:pPr lvl="0" algn="ctr">
              <a:spcBef>
                <a:spcPts val="0"/>
              </a:spcBef>
              <a:spcAft>
                <a:spcPts val="0"/>
              </a:spcAft>
            </a:pPr>
            <a:endParaRPr lang="pl-PL" b="1" dirty="0" smtClean="0">
              <a:solidFill>
                <a:srgbClr val="000000"/>
              </a:solidFill>
              <a:latin typeface="Arial" pitchFamily="34" charset="0"/>
              <a:ea typeface="Calibri" pitchFamily="2"/>
              <a:cs typeface="Arial" pitchFamily="34" charset="0"/>
            </a:endParaRPr>
          </a:p>
          <a:p>
            <a:pPr lvl="0" algn="ctr" eaLnBrk="1" hangingPunct="1"/>
            <a:endParaRPr lang="pl-PL" sz="2000" b="1" u="sng" dirty="0" smtClean="0">
              <a:solidFill>
                <a:prstClr val="black"/>
              </a:solidFill>
              <a:latin typeface="+mn-lt"/>
              <a:ea typeface="Calibri"/>
              <a:cs typeface="Arial" panose="020B0604020202020204" pitchFamily="34" charset="0"/>
            </a:endParaRPr>
          </a:p>
          <a:p>
            <a:pPr lvl="0" algn="ctr">
              <a:spcBef>
                <a:spcPts val="600"/>
              </a:spcBef>
              <a:spcAft>
                <a:spcPts val="600"/>
              </a:spcAft>
            </a:pPr>
            <a:endParaRPr lang="pl-PL" altLang="pl-PL" sz="2000" b="1" dirty="0" smtClean="0">
              <a:latin typeface="+mn-lt"/>
              <a:cs typeface="Arial" panose="020B0604020202020204" pitchFamily="34" charset="0"/>
            </a:endParaRPr>
          </a:p>
        </p:txBody>
      </p:sp>
      <p:sp>
        <p:nvSpPr>
          <p:cNvPr id="7" name="pole tekstowe 6"/>
          <p:cNvSpPr txBox="1"/>
          <p:nvPr/>
        </p:nvSpPr>
        <p:spPr>
          <a:xfrm>
            <a:off x="3203848" y="6381328"/>
            <a:ext cx="2088232" cy="288032"/>
          </a:xfrm>
          <a:prstGeom prst="rect">
            <a:avLst/>
          </a:prstGeom>
          <a:noFill/>
        </p:spPr>
        <p:txBody>
          <a:bodyPr wrap="square" rtlCol="0">
            <a:normAutofit fontScale="77500" lnSpcReduction="20000"/>
          </a:bodyPr>
          <a:lstStyle/>
          <a:p>
            <a:r>
              <a:rPr lang="pl-PL" b="1" dirty="0" smtClean="0"/>
              <a:t>Wrocław, 12.07.2016 r.</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pPr marL="342900" lvl="0" indent="-342900" algn="ctr">
              <a:spcBef>
                <a:spcPct val="20000"/>
              </a:spcBef>
            </a:pPr>
            <a:endParaRPr lang="pl-PL" sz="3200" dirty="0" smtClean="0">
              <a:solidFill>
                <a:prstClr val="black"/>
              </a:solidFill>
              <a:latin typeface="Calibri"/>
            </a:endParaRPr>
          </a:p>
          <a:p>
            <a:pPr marL="342900" lvl="0" indent="-342900" algn="ctr">
              <a:spcBef>
                <a:spcPct val="20000"/>
              </a:spcBef>
            </a:pPr>
            <a:endParaRPr lang="pl-PL" sz="3200" dirty="0">
              <a:solidFill>
                <a:prstClr val="black"/>
              </a:solidFill>
              <a:latin typeface="Calibri"/>
            </a:endParaRPr>
          </a:p>
          <a:p>
            <a:pPr marL="342900" lvl="0" indent="-342900" algn="ctr">
              <a:spcBef>
                <a:spcPct val="20000"/>
              </a:spcBef>
            </a:pPr>
            <a:endParaRPr lang="pl-PL" sz="3200" dirty="0" smtClean="0">
              <a:solidFill>
                <a:prstClr val="black"/>
              </a:solidFill>
              <a:latin typeface="Calibri"/>
            </a:endParaRPr>
          </a:p>
          <a:p>
            <a:pPr marL="342900" lvl="0" indent="-342900" algn="ctr">
              <a:spcBef>
                <a:spcPct val="20000"/>
              </a:spcBef>
            </a:pPr>
            <a:r>
              <a:rPr lang="pl-PL" sz="3200" dirty="0" smtClean="0">
                <a:solidFill>
                  <a:prstClr val="black"/>
                </a:solidFill>
                <a:latin typeface="Calibri"/>
              </a:rPr>
              <a:t>Dziękuję </a:t>
            </a:r>
            <a:r>
              <a:rPr lang="pl-PL" sz="3200" dirty="0">
                <a:solidFill>
                  <a:prstClr val="black"/>
                </a:solidFill>
                <a:latin typeface="Calibri"/>
              </a:rPr>
              <a:t>za uwagę</a:t>
            </a:r>
          </a:p>
        </p:txBody>
      </p:sp>
    </p:spTree>
    <p:extLst>
      <p:ext uri="{BB962C8B-B14F-4D97-AF65-F5344CB8AC3E}">
        <p14:creationId xmlns:p14="http://schemas.microsoft.com/office/powerpoint/2010/main" val="689402513"/>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lnSpcReduction="1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1600" b="1" u="sng" dirty="0" smtClean="0"/>
          </a:p>
          <a:p>
            <a:pPr algn="ctr"/>
            <a:endParaRPr lang="pl-PL" sz="1600" b="1" u="sng" dirty="0" smtClean="0"/>
          </a:p>
          <a:p>
            <a:pPr algn="ctr"/>
            <a:r>
              <a:rPr lang="pl-PL" sz="3600" b="1" u="sng" dirty="0" smtClean="0"/>
              <a:t>Kryteria formalne specyficzne</a:t>
            </a:r>
          </a:p>
          <a:p>
            <a:pPr algn="ctr"/>
            <a:endParaRPr lang="pl-PL" sz="3600" b="1" u="sng" dirty="0" smtClean="0"/>
          </a:p>
          <a:p>
            <a:pPr>
              <a:buFontTx/>
              <a:buChar char="-"/>
            </a:pPr>
            <a:endParaRPr lang="pl-PL" sz="1600" b="1" u="sng" dirty="0" smtClean="0"/>
          </a:p>
          <a:p>
            <a:pPr>
              <a:buFontTx/>
              <a:buChar char="-"/>
            </a:pPr>
            <a:endParaRPr lang="pl-PL" sz="1600" b="1" u="sng" dirty="0" smtClean="0"/>
          </a:p>
          <a:p>
            <a:endParaRPr lang="pl-PL" sz="1600" dirty="0" smtClean="0"/>
          </a:p>
          <a:p>
            <a:endParaRPr lang="pl-PL" sz="1600" b="1" dirty="0"/>
          </a:p>
          <a:p>
            <a:r>
              <a:rPr lang="pl-PL" sz="1600" b="1" dirty="0"/>
              <a:t/>
            </a:r>
            <a:br>
              <a:rPr lang="pl-PL" sz="1600" b="1" dirty="0"/>
            </a:br>
            <a:endParaRPr lang="pl-PL" sz="1600" b="1" dirty="0" smtClean="0"/>
          </a:p>
        </p:txBody>
      </p:sp>
    </p:spTree>
    <p:extLst>
      <p:ext uri="{BB962C8B-B14F-4D97-AF65-F5344CB8AC3E}">
        <p14:creationId xmlns:p14="http://schemas.microsoft.com/office/powerpoint/2010/main" val="296963761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35139839"/>
              </p:ext>
            </p:extLst>
          </p:nvPr>
        </p:nvGraphicFramePr>
        <p:xfrm>
          <a:off x="251520" y="1484784"/>
          <a:ext cx="8301607" cy="3251056"/>
        </p:xfrm>
        <a:graphic>
          <a:graphicData uri="http://schemas.openxmlformats.org/drawingml/2006/table">
            <a:tbl>
              <a:tblPr firstRow="1" firstCol="1" bandRow="1">
                <a:tableStyleId>{5C22544A-7EE6-4342-B048-85BDC9FD1C3A}</a:tableStyleId>
              </a:tblPr>
              <a:tblGrid>
                <a:gridCol w="442753"/>
                <a:gridCol w="2165738"/>
                <a:gridCol w="3795606"/>
                <a:gridCol w="1897510"/>
              </a:tblGrid>
              <a:tr h="245538">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3005518">
                <a:tc>
                  <a:txBody>
                    <a:bodyPr/>
                    <a:lstStyle/>
                    <a:p>
                      <a:pPr>
                        <a:lnSpc>
                          <a:spcPct val="115000"/>
                        </a:lnSpc>
                        <a:spcAft>
                          <a:spcPts val="1000"/>
                        </a:spcAft>
                      </a:pPr>
                      <a:r>
                        <a:rPr lang="pl-PL" sz="1100">
                          <a:latin typeface="Calibri"/>
                          <a:ea typeface="Calibri"/>
                          <a:cs typeface="Times New Roman"/>
                        </a:rPr>
                        <a:t>1.</a:t>
                      </a:r>
                    </a:p>
                  </a:txBody>
                  <a:tcPr marL="68580" marR="68580" marT="0" marB="0" anchor="ctr"/>
                </a:tc>
                <a:tc>
                  <a:txBody>
                    <a:bodyPr/>
                    <a:lstStyle/>
                    <a:p>
                      <a:pPr>
                        <a:lnSpc>
                          <a:spcPct val="115000"/>
                        </a:lnSpc>
                        <a:spcAft>
                          <a:spcPts val="0"/>
                        </a:spcAft>
                      </a:pPr>
                      <a:r>
                        <a:rPr lang="pl-PL" sz="1200" b="0" kern="1200" dirty="0" smtClean="0">
                          <a:solidFill>
                            <a:schemeClr val="dk1"/>
                          </a:solidFill>
                          <a:effectLst/>
                          <a:latin typeface="+mn-lt"/>
                          <a:ea typeface="+mn-ea"/>
                          <a:cs typeface="Arial" panose="020B0604020202020204" pitchFamily="34" charset="0"/>
                        </a:rPr>
                        <a:t>Ujęcie projektu w programie rewitalizacji</a:t>
                      </a:r>
                      <a:endParaRPr lang="pl-PL" sz="1200" b="0" dirty="0">
                        <a:latin typeface="+mn-lt"/>
                        <a:ea typeface="Calibri"/>
                        <a:cs typeface="Arial" panose="020B0604020202020204" pitchFamily="34" charset="0"/>
                      </a:endParaRPr>
                    </a:p>
                  </a:txBody>
                  <a:tcPr marL="68580" marR="68580" marT="0" marB="0" anchor="ct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pl-PL" sz="1200" kern="1200" dirty="0" smtClean="0">
                          <a:solidFill>
                            <a:schemeClr val="dk1"/>
                          </a:solidFill>
                          <a:effectLst/>
                          <a:latin typeface="+mn-lt"/>
                          <a:ea typeface="+mn-ea"/>
                          <a:cs typeface="+mn-cs"/>
                        </a:rPr>
                        <a:t>W ramach kryterium będzie sprawdzane czy projekt rewitalizacyjny wynika z obowiązującego (na dzień składania wniosku o dofinansowanie) programu rewitalizacji  i znajduje się w prowadzonym przez IZ RPO WD wykazie programów rewitalizacji (lista A-lista projektów dla działania 6.3), dla którego przeprowadzono </a:t>
                      </a:r>
                      <a:br>
                        <a:rPr lang="pl-PL" sz="1200" kern="1200" dirty="0" smtClean="0">
                          <a:solidFill>
                            <a:schemeClr val="dk1"/>
                          </a:solidFill>
                          <a:effectLst/>
                          <a:latin typeface="+mn-lt"/>
                          <a:ea typeface="+mn-ea"/>
                          <a:cs typeface="+mn-cs"/>
                        </a:rPr>
                      </a:br>
                      <a:r>
                        <a:rPr lang="pl-PL" sz="1200" kern="1200" dirty="0" smtClean="0">
                          <a:solidFill>
                            <a:schemeClr val="dk1"/>
                          </a:solidFill>
                          <a:effectLst/>
                          <a:latin typeface="+mn-lt"/>
                          <a:ea typeface="+mn-ea"/>
                          <a:cs typeface="+mn-cs"/>
                        </a:rPr>
                        <a:t>z wynikiem pozytywnym weryfikację spełnienia wymogów dotyczących cech i elementów określonych w Wytycznych MR oraz  w wytycznych programowych IZ RPO WD dla danej gminy programu rewitalizacji.</a:t>
                      </a:r>
                    </a:p>
                    <a:p>
                      <a:pPr algn="just">
                        <a:lnSpc>
                          <a:spcPct val="115000"/>
                        </a:lnSpc>
                        <a:spcAft>
                          <a:spcPts val="0"/>
                        </a:spcAft>
                      </a:pPr>
                      <a:endParaRPr lang="pl-PL" sz="11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pl-PL" sz="1200" dirty="0">
                          <a:latin typeface="Calibri"/>
                          <a:ea typeface="Calibri"/>
                          <a:cs typeface="Arial"/>
                        </a:rPr>
                        <a:t>Tak/Nie</a:t>
                      </a:r>
                      <a:endParaRPr lang="pl-PL" sz="1200" dirty="0">
                        <a:latin typeface="Calibri"/>
                        <a:ea typeface="Calibri"/>
                        <a:cs typeface="Times New Roman"/>
                      </a:endParaRPr>
                    </a:p>
                    <a:p>
                      <a:pPr algn="ctr">
                        <a:lnSpc>
                          <a:spcPct val="115000"/>
                        </a:lnSpc>
                        <a:spcAft>
                          <a:spcPts val="0"/>
                        </a:spcAft>
                      </a:pPr>
                      <a:r>
                        <a:rPr lang="pl-PL" sz="1200" dirty="0">
                          <a:latin typeface="Calibri"/>
                          <a:ea typeface="Calibri"/>
                          <a:cs typeface="Arial"/>
                        </a:rPr>
                        <a:t>Kryterium obligatoryjne</a:t>
                      </a:r>
                      <a:endParaRPr lang="pl-PL" sz="1200" dirty="0">
                        <a:latin typeface="Calibri"/>
                        <a:ea typeface="Calibri"/>
                        <a:cs typeface="Times New Roman"/>
                      </a:endParaRPr>
                    </a:p>
                    <a:p>
                      <a:pPr algn="ctr">
                        <a:lnSpc>
                          <a:spcPct val="115000"/>
                        </a:lnSpc>
                        <a:spcAft>
                          <a:spcPts val="0"/>
                        </a:spcAft>
                      </a:pPr>
                      <a:r>
                        <a:rPr lang="pl-PL" sz="1200" dirty="0">
                          <a:latin typeface="Calibri"/>
                          <a:ea typeface="Calibri"/>
                          <a:cs typeface="Arial"/>
                        </a:rPr>
                        <a:t>(spełnienie jest niezbędne dla możliwości otrzymania dofinansowania)</a:t>
                      </a:r>
                      <a:endParaRPr lang="pl-PL" sz="1200" dirty="0">
                        <a:latin typeface="Calibri"/>
                        <a:ea typeface="Calibri"/>
                        <a:cs typeface="Times New Roman"/>
                      </a:endParaRPr>
                    </a:p>
                    <a:p>
                      <a:pPr algn="ctr">
                        <a:lnSpc>
                          <a:spcPct val="115000"/>
                        </a:lnSpc>
                        <a:spcAft>
                          <a:spcPts val="0"/>
                        </a:spcAft>
                      </a:pPr>
                      <a:r>
                        <a:rPr lang="pl-PL" sz="1200" dirty="0">
                          <a:latin typeface="Calibri"/>
                          <a:ea typeface="Calibri"/>
                          <a:cs typeface="Arial"/>
                        </a:rPr>
                        <a:t>Niespełnienie kryterium oznacza</a:t>
                      </a:r>
                      <a:endParaRPr lang="pl-PL" sz="1200" dirty="0">
                        <a:latin typeface="Calibri"/>
                        <a:ea typeface="Calibri"/>
                        <a:cs typeface="Times New Roman"/>
                      </a:endParaRPr>
                    </a:p>
                    <a:p>
                      <a:pPr algn="ctr">
                        <a:lnSpc>
                          <a:spcPct val="115000"/>
                        </a:lnSpc>
                        <a:spcAft>
                          <a:spcPts val="0"/>
                        </a:spcAft>
                      </a:pPr>
                      <a:r>
                        <a:rPr lang="pl-PL" sz="1200" dirty="0">
                          <a:latin typeface="Calibri"/>
                          <a:ea typeface="Calibri"/>
                          <a:cs typeface="Arial"/>
                        </a:rPr>
                        <a:t>odrzucenie wniosku</a:t>
                      </a:r>
                      <a:endParaRPr lang="pl-PL" sz="1200" dirty="0">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fontScale="77500" lnSpcReduction="20000"/>
          </a:bodyPr>
          <a:lstStyle/>
          <a:p>
            <a:pPr algn="just"/>
            <a:endParaRPr lang="pl-PL" sz="1600" b="1" dirty="0" smtClean="0"/>
          </a:p>
          <a:p>
            <a:pPr>
              <a:buFontTx/>
              <a:buChar char="-"/>
            </a:pPr>
            <a:endParaRPr lang="pl-PL" sz="1600" b="1" u="sng" dirty="0" smtClean="0"/>
          </a:p>
          <a:p>
            <a:pPr>
              <a:buFontTx/>
              <a:buChar char="-"/>
            </a:pPr>
            <a:endParaRPr lang="pl-PL" sz="1600" b="1" u="sng" dirty="0" smtClean="0"/>
          </a:p>
          <a:p>
            <a:pPr algn="ctr"/>
            <a:endParaRPr lang="pl-PL" sz="1600" b="1" u="sng" dirty="0" smtClean="0"/>
          </a:p>
          <a:p>
            <a:pPr algn="ctr"/>
            <a:endParaRPr lang="pl-PL" sz="1600" b="1" u="sng" dirty="0" smtClean="0"/>
          </a:p>
          <a:p>
            <a:pPr algn="ctr"/>
            <a:endParaRPr lang="pl-PL" sz="1600" b="1" u="sng" dirty="0" smtClean="0"/>
          </a:p>
          <a:p>
            <a:pPr algn="ctr"/>
            <a:r>
              <a:rPr lang="pl-PL" sz="3600" b="1" u="sng" dirty="0" smtClean="0"/>
              <a:t>Kryteria merytoryczne specyficzne</a:t>
            </a:r>
          </a:p>
          <a:p>
            <a:pPr algn="ctr"/>
            <a:endParaRPr lang="pl-PL" sz="3600" b="1" u="sng" dirty="0" smtClean="0"/>
          </a:p>
          <a:p>
            <a:pPr algn="ctr">
              <a:lnSpc>
                <a:spcPct val="170000"/>
              </a:lnSpc>
            </a:pPr>
            <a:r>
              <a:rPr lang="pl-PL" sz="2300" dirty="0" smtClean="0"/>
              <a:t>W naborach OSI – 30 pkt.</a:t>
            </a:r>
          </a:p>
          <a:p>
            <a:pPr algn="ctr">
              <a:lnSpc>
                <a:spcPct val="170000"/>
              </a:lnSpc>
            </a:pPr>
            <a:r>
              <a:rPr lang="pl-PL" sz="2300" dirty="0" smtClean="0"/>
              <a:t>W naborach ZIT WrOF – 11 pkt.</a:t>
            </a:r>
          </a:p>
          <a:p>
            <a:pPr algn="ctr">
              <a:lnSpc>
                <a:spcPct val="170000"/>
              </a:lnSpc>
            </a:pPr>
            <a:r>
              <a:rPr lang="pl-PL" sz="2300" dirty="0" smtClean="0"/>
              <a:t>W naborach ZIT AJ – 8 pkt.</a:t>
            </a:r>
          </a:p>
          <a:p>
            <a:pPr>
              <a:buFontTx/>
              <a:buChar char="-"/>
            </a:pPr>
            <a:endParaRPr lang="pl-PL" sz="1600" b="1" u="sng" dirty="0" smtClean="0"/>
          </a:p>
          <a:p>
            <a:pPr>
              <a:buFontTx/>
              <a:buChar char="-"/>
            </a:pPr>
            <a:endParaRPr lang="pl-PL" sz="1600" b="1" u="sng" dirty="0" smtClean="0"/>
          </a:p>
          <a:p>
            <a:endParaRPr lang="pl-PL" sz="1600" dirty="0" smtClean="0"/>
          </a:p>
          <a:p>
            <a:endParaRPr lang="pl-PL" sz="1600" b="1" dirty="0"/>
          </a:p>
          <a:p>
            <a:r>
              <a:rPr lang="pl-PL" sz="1600" b="1" dirty="0"/>
              <a:t/>
            </a:r>
            <a:br>
              <a:rPr lang="pl-PL" sz="1600" b="1" dirty="0"/>
            </a:br>
            <a:endParaRPr lang="pl-PL" sz="1600" b="1" dirty="0" smtClean="0"/>
          </a:p>
        </p:txBody>
      </p:sp>
    </p:spTree>
    <p:extLst>
      <p:ext uri="{BB962C8B-B14F-4D97-AF65-F5344CB8AC3E}">
        <p14:creationId xmlns:p14="http://schemas.microsoft.com/office/powerpoint/2010/main" val="1658027848"/>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407670445"/>
              </p:ext>
            </p:extLst>
          </p:nvPr>
        </p:nvGraphicFramePr>
        <p:xfrm>
          <a:off x="323528" y="1268760"/>
          <a:ext cx="8229599" cy="4054641"/>
        </p:xfrm>
        <a:graphic>
          <a:graphicData uri="http://schemas.openxmlformats.org/drawingml/2006/table">
            <a:tbl>
              <a:tblPr firstRow="1" firstCol="1" bandRow="1">
                <a:tableStyleId>{5C22544A-7EE6-4342-B048-85BDC9FD1C3A}</a:tableStyleId>
              </a:tblPr>
              <a:tblGrid>
                <a:gridCol w="438912"/>
                <a:gridCol w="2146953"/>
                <a:gridCol w="3762683"/>
                <a:gridCol w="1881051"/>
              </a:tblGrid>
              <a:tr h="278169">
                <a:tc>
                  <a:txBody>
                    <a:bodyPr/>
                    <a:lstStyle/>
                    <a:p>
                      <a:pPr>
                        <a:lnSpc>
                          <a:spcPct val="115000"/>
                        </a:lnSpc>
                        <a:spcAft>
                          <a:spcPts val="1000"/>
                        </a:spcAft>
                      </a:pPr>
                      <a:r>
                        <a:rPr lang="pl-PL" sz="1200" dirty="0">
                          <a:effectLst/>
                        </a:rPr>
                        <a:t>Lp.</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Nazwa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Definicja kryterium</a:t>
                      </a:r>
                      <a:endParaRPr lang="pl-PL" sz="12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200" dirty="0">
                          <a:effectLst/>
                        </a:rPr>
                        <a:t>Opis znaczenia kryterium</a:t>
                      </a:r>
                      <a:endParaRPr lang="pl-PL" sz="1200" dirty="0">
                        <a:effectLst/>
                        <a:latin typeface="Calibri"/>
                        <a:ea typeface="Times New Roman"/>
                        <a:cs typeface="Times New Roman"/>
                      </a:endParaRPr>
                    </a:p>
                  </a:txBody>
                  <a:tcPr marL="62702" marR="62702" marT="0" marB="0"/>
                </a:tc>
              </a:tr>
              <a:tr h="3404935">
                <a:tc>
                  <a:txBody>
                    <a:bodyPr/>
                    <a:lstStyle/>
                    <a:p>
                      <a:pPr>
                        <a:lnSpc>
                          <a:spcPct val="115000"/>
                        </a:lnSpc>
                        <a:spcAft>
                          <a:spcPts val="1000"/>
                        </a:spcAft>
                      </a:pPr>
                      <a:r>
                        <a:rPr lang="pl-PL" sz="1200" dirty="0">
                          <a:latin typeface="Calibri"/>
                          <a:ea typeface="Calibri"/>
                          <a:cs typeface="Times New Roman"/>
                        </a:rPr>
                        <a:t>1</a:t>
                      </a:r>
                      <a:r>
                        <a:rPr lang="pl-PL" sz="1200" dirty="0" smtClean="0">
                          <a:latin typeface="Calibri"/>
                          <a:ea typeface="Calibri"/>
                          <a:cs typeface="Times New Roman"/>
                        </a:rPr>
                        <a:t>.</a:t>
                      </a:r>
                      <a:endParaRPr lang="pl-PL" sz="12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600" dirty="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600" b="1" dirty="0" smtClean="0">
                        <a:latin typeface="Calibri"/>
                        <a:ea typeface="Calibri"/>
                        <a:cs typeface="Times New Roman"/>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endParaRPr lang="pl-PL" sz="1200" b="0" kern="1200" dirty="0" smtClean="0">
                        <a:solidFill>
                          <a:schemeClr val="dk1"/>
                        </a:solidFill>
                        <a:effectLst/>
                        <a:latin typeface="+mn-lt"/>
                        <a:ea typeface="+mn-ea"/>
                        <a:cs typeface="+mn-cs"/>
                      </a:endParaRPr>
                    </a:p>
                    <a:p>
                      <a:pPr>
                        <a:lnSpc>
                          <a:spcPct val="115000"/>
                        </a:lnSpc>
                        <a:spcAft>
                          <a:spcPts val="0"/>
                        </a:spcAft>
                      </a:pPr>
                      <a:r>
                        <a:rPr lang="pl-PL" sz="1200" b="0" kern="1200" dirty="0" smtClean="0">
                          <a:solidFill>
                            <a:schemeClr val="dk1"/>
                          </a:solidFill>
                          <a:effectLst/>
                          <a:latin typeface="+mn-lt"/>
                          <a:ea typeface="+mn-ea"/>
                          <a:cs typeface="+mn-cs"/>
                        </a:rPr>
                        <a:t>Efektywność energetyczna </a:t>
                      </a:r>
                      <a:endParaRPr lang="pl-PL" sz="1200" b="0" dirty="0" smtClean="0">
                        <a:latin typeface="Calibri"/>
                        <a:ea typeface="Calibri"/>
                        <a:cs typeface="Times New Roman"/>
                      </a:endParaRPr>
                    </a:p>
                  </a:txBody>
                  <a:tcPr marL="68580" marR="68580" marT="0" marB="0"/>
                </a:tc>
                <a:tc>
                  <a:txBody>
                    <a:bodyPr/>
                    <a:lstStyle/>
                    <a:p>
                      <a:pPr algn="just"/>
                      <a:r>
                        <a:rPr lang="pl-PL" sz="1200" kern="1200" dirty="0" smtClean="0">
                          <a:solidFill>
                            <a:schemeClr val="dk1"/>
                          </a:solidFill>
                          <a:effectLst/>
                          <a:latin typeface="+mn-lt"/>
                          <a:ea typeface="+mn-ea"/>
                          <a:cs typeface="+mn-cs"/>
                        </a:rPr>
                        <a:t>W ramach kryterium będzie sprawdzane czy projekt służy zwiększeniu efektywności energetycznej w poddanych remontowi  budynkach.</a:t>
                      </a:r>
                    </a:p>
                    <a:p>
                      <a:pPr algn="just"/>
                      <a:r>
                        <a:rPr lang="pl-PL" sz="1200" kern="1200" dirty="0" smtClean="0">
                          <a:solidFill>
                            <a:schemeClr val="dk1"/>
                          </a:solidFill>
                          <a:effectLst/>
                          <a:latin typeface="+mn-lt"/>
                          <a:ea typeface="+mn-ea"/>
                          <a:cs typeface="+mn-cs"/>
                        </a:rPr>
                        <a:t>Projekt służy zwiększeniu efektywności energetycznej </a:t>
                      </a:r>
                      <a:br>
                        <a:rPr lang="pl-PL" sz="1200" kern="1200" dirty="0" smtClean="0">
                          <a:solidFill>
                            <a:schemeClr val="dk1"/>
                          </a:solidFill>
                          <a:effectLst/>
                          <a:latin typeface="+mn-lt"/>
                          <a:ea typeface="+mn-ea"/>
                          <a:cs typeface="+mn-cs"/>
                        </a:rPr>
                      </a:br>
                      <a:r>
                        <a:rPr lang="pl-PL" sz="1200" kern="1200" dirty="0" smtClean="0">
                          <a:solidFill>
                            <a:schemeClr val="dk1"/>
                          </a:solidFill>
                          <a:effectLst/>
                          <a:latin typeface="+mn-lt"/>
                          <a:ea typeface="+mn-ea"/>
                          <a:cs typeface="+mn-cs"/>
                        </a:rPr>
                        <a:t>i inwestycja zakłada zastosowanie poniższych komponentów:</a:t>
                      </a:r>
                    </a:p>
                    <a:p>
                      <a:pPr algn="just"/>
                      <a:r>
                        <a:rPr lang="pl-PL" sz="1200" kern="1200" dirty="0" smtClean="0">
                          <a:solidFill>
                            <a:schemeClr val="dk1"/>
                          </a:solidFill>
                          <a:effectLst/>
                          <a:latin typeface="+mn-lt"/>
                          <a:ea typeface="+mn-ea"/>
                          <a:cs typeface="+mn-cs"/>
                        </a:rPr>
                        <a:t> </a:t>
                      </a:r>
                    </a:p>
                    <a:p>
                      <a:pPr marL="285750" lvl="0" indent="-285750" algn="just">
                        <a:buFont typeface="+mj-lt"/>
                        <a:buAutoNum type="romanUcPeriod"/>
                      </a:pPr>
                      <a:r>
                        <a:rPr lang="pl-PL" sz="1200" kern="1200" dirty="0" smtClean="0">
                          <a:solidFill>
                            <a:schemeClr val="dk1"/>
                          </a:solidFill>
                          <a:effectLst/>
                          <a:latin typeface="+mn-lt"/>
                          <a:ea typeface="+mn-ea"/>
                          <a:cs typeface="+mn-cs"/>
                        </a:rPr>
                        <a:t>Wymiana źródła ciepła w częściach wspólnych budynków:</a:t>
                      </a: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zastąpienie kotła podłączeniem do sieci ciepłowniczej;</a:t>
                      </a:r>
                    </a:p>
                    <a:p>
                      <a:pPr marL="171450" lvl="0" indent="-171450" algn="just">
                        <a:buFont typeface="Arial" panose="020B0604020202020204" pitchFamily="34" charset="0"/>
                        <a:buChar char="•"/>
                      </a:pPr>
                      <a:r>
                        <a:rPr lang="pl-PL" sz="1200" kern="1200" dirty="0" smtClean="0">
                          <a:solidFill>
                            <a:schemeClr val="dk1"/>
                          </a:solidFill>
                          <a:effectLst/>
                          <a:latin typeface="+mn-lt"/>
                          <a:ea typeface="+mn-ea"/>
                          <a:cs typeface="+mn-cs"/>
                        </a:rPr>
                        <a:t>lub wymiana kotła na kocioł spalający biomasę lub paliwa gazowe;</a:t>
                      </a:r>
                    </a:p>
                    <a:p>
                      <a:pPr marL="171450" lvl="0" indent="-171450" algn="just">
                        <a:buFont typeface="Arial" panose="020B0604020202020204" pitchFamily="34" charset="0"/>
                        <a:buChar char="•"/>
                      </a:pPr>
                      <a:r>
                        <a:rPr lang="pl-PL" sz="1200" kern="1200" baseline="0" dirty="0" smtClean="0">
                          <a:solidFill>
                            <a:schemeClr val="dk1"/>
                          </a:solidFill>
                          <a:effectLst/>
                          <a:latin typeface="+mn-lt"/>
                          <a:ea typeface="+mn-ea"/>
                          <a:cs typeface="+mn-cs"/>
                        </a:rPr>
                        <a:t> </a:t>
                      </a:r>
                      <a:r>
                        <a:rPr lang="pl-PL" sz="1200" kern="1200" dirty="0" smtClean="0">
                          <a:solidFill>
                            <a:schemeClr val="dk1"/>
                          </a:solidFill>
                          <a:effectLst/>
                          <a:latin typeface="+mn-lt"/>
                          <a:ea typeface="+mn-ea"/>
                          <a:cs typeface="+mn-cs"/>
                        </a:rPr>
                        <a:t>lub wymiana kotła na kocioł retortowy (bez technicznych możliwości ręcznego podawania paliwa np. rusztu awaryjnego);</a:t>
                      </a:r>
                      <a:endParaRPr lang="pl-PL" sz="1200" dirty="0" smtClean="0">
                        <a:effectLst/>
                      </a:endParaRPr>
                    </a:p>
                    <a:p>
                      <a:r>
                        <a:rPr lang="pl-PL" sz="1800" kern="1200" dirty="0" smtClean="0">
                          <a:solidFill>
                            <a:schemeClr val="dk1"/>
                          </a:solidFill>
                          <a:effectLst/>
                          <a:latin typeface="+mn-lt"/>
                          <a:ea typeface="+mn-ea"/>
                          <a:cs typeface="+mn-cs"/>
                        </a:rPr>
                        <a:t> </a:t>
                      </a:r>
                    </a:p>
                    <a:p>
                      <a:pPr algn="just"/>
                      <a:r>
                        <a:rPr lang="pl-PL" sz="1200" kern="1200" dirty="0" smtClean="0">
                          <a:solidFill>
                            <a:schemeClr val="dk1"/>
                          </a:solidFill>
                          <a:effectLst/>
                          <a:latin typeface="+mn-lt"/>
                          <a:ea typeface="+mn-ea"/>
                          <a:cs typeface="+mn-cs"/>
                        </a:rPr>
                        <a:t>Poprzez wymianę kotła następuje zwiększenie efektywności energetycznej źródła ciepła (wyrażona deklarowaną przez producenta sprawnością kotła).</a:t>
                      </a:r>
                    </a:p>
                    <a:p>
                      <a:pPr algn="just">
                        <a:lnSpc>
                          <a:spcPct val="115000"/>
                        </a:lnSpc>
                        <a:spcAft>
                          <a:spcPts val="0"/>
                        </a:spcAft>
                      </a:pPr>
                      <a:endParaRPr lang="pl-PL" sz="1200" dirty="0">
                        <a:latin typeface="Calibri"/>
                        <a:ea typeface="Calibri"/>
                        <a:cs typeface="Times New Roman"/>
                      </a:endParaRPr>
                    </a:p>
                  </a:txBody>
                  <a:tcPr marL="68580" marR="68580" marT="0" marB="0"/>
                </a:tc>
                <a:tc>
                  <a:txBody>
                    <a:bodyPr/>
                    <a:lstStyle/>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just"/>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0 - 4 pkt.</a:t>
                      </a:r>
                    </a:p>
                    <a:p>
                      <a:pPr algn="ctr"/>
                      <a:endParaRPr lang="pl-PL" sz="1200" kern="1200" dirty="0" smtClean="0">
                        <a:solidFill>
                          <a:schemeClr val="dk1"/>
                        </a:solidFill>
                        <a:effectLst/>
                        <a:latin typeface="+mn-lt"/>
                        <a:ea typeface="+mn-ea"/>
                        <a:cs typeface="+mn-cs"/>
                      </a:endParaRPr>
                    </a:p>
                    <a:p>
                      <a:pPr algn="ctr"/>
                      <a:r>
                        <a:rPr lang="pl-PL" sz="1200" kern="1200" dirty="0" smtClean="0">
                          <a:solidFill>
                            <a:schemeClr val="dk1"/>
                          </a:solidFill>
                          <a:effectLst/>
                          <a:latin typeface="+mn-lt"/>
                          <a:ea typeface="+mn-ea"/>
                          <a:cs typeface="+mn-cs"/>
                        </a:rPr>
                        <a:t>(0 punktów w kryterium nie oznacza odrzucenia wniosku)</a:t>
                      </a:r>
                      <a:endParaRPr lang="pl-PL" sz="12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20983627"/>
              </p:ext>
            </p:extLst>
          </p:nvPr>
        </p:nvGraphicFramePr>
        <p:xfrm>
          <a:off x="492391" y="1124744"/>
          <a:ext cx="8256073" cy="5654802"/>
        </p:xfrm>
        <a:graphic>
          <a:graphicData uri="http://schemas.openxmlformats.org/drawingml/2006/table">
            <a:tbl>
              <a:tblPr firstRow="1" firstCol="1" bandRow="1">
                <a:tableStyleId>{5C22544A-7EE6-4342-B048-85BDC9FD1C3A}</a:tableStyleId>
              </a:tblPr>
              <a:tblGrid>
                <a:gridCol w="418607"/>
                <a:gridCol w="2047628"/>
                <a:gridCol w="3588611"/>
                <a:gridCol w="2201227"/>
              </a:tblGrid>
              <a:tr h="15452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Opis znaczenia kryterium</a:t>
                      </a:r>
                      <a:endParaRPr lang="pl-PL" sz="1000" dirty="0">
                        <a:effectLst/>
                        <a:latin typeface="Calibri"/>
                        <a:ea typeface="Times New Roman"/>
                        <a:cs typeface="Times New Roman"/>
                      </a:endParaRPr>
                    </a:p>
                  </a:txBody>
                  <a:tcPr marL="62702" marR="62702" marT="0" marB="0"/>
                </a:tc>
              </a:tr>
              <a:tr h="5147446">
                <a:tc>
                  <a:txBody>
                    <a:bodyPr/>
                    <a:lstStyle/>
                    <a:p>
                      <a:pPr>
                        <a:lnSpc>
                          <a:spcPct val="115000"/>
                        </a:lnSpc>
                        <a:spcAft>
                          <a:spcPts val="1000"/>
                        </a:spcAft>
                      </a:pP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algn="just"/>
                      <a:r>
                        <a:rPr lang="pl-PL" sz="1200" kern="1200" dirty="0" smtClean="0">
                          <a:solidFill>
                            <a:schemeClr val="dk1"/>
                          </a:solidFill>
                          <a:effectLst/>
                          <a:latin typeface="+mn-lt"/>
                          <a:ea typeface="+mn-ea"/>
                          <a:cs typeface="+mn-cs"/>
                        </a:rPr>
                        <a:t>Wspierane urządzenia do ogrzewania powinny charakteryzować się obowiązującym od końca 2020 r. minimalnym poziomem efektywności energetycznej </a:t>
                      </a:r>
                      <a:br>
                        <a:rPr lang="pl-PL" sz="1200" kern="1200" dirty="0" smtClean="0">
                          <a:solidFill>
                            <a:schemeClr val="dk1"/>
                          </a:solidFill>
                          <a:effectLst/>
                          <a:latin typeface="+mn-lt"/>
                          <a:ea typeface="+mn-ea"/>
                          <a:cs typeface="+mn-cs"/>
                        </a:rPr>
                      </a:br>
                      <a:r>
                        <a:rPr lang="pl-PL" sz="1200" kern="1200" dirty="0" smtClean="0">
                          <a:solidFill>
                            <a:schemeClr val="dk1"/>
                          </a:solidFill>
                          <a:effectLst/>
                          <a:latin typeface="+mn-lt"/>
                          <a:ea typeface="+mn-ea"/>
                          <a:cs typeface="+mn-cs"/>
                        </a:rPr>
                        <a:t>i normami emisji zanieczyszczeń, które zostały określone w środkach wykonawczych do dyrektywy 2009/125/WE z dnia 21 października 2009 r. ustanawiającej ogólne zasady ustalania wymogów dotyczących ekoprojektu dla produktów związanych </a:t>
                      </a:r>
                    </a:p>
                    <a:p>
                      <a:pPr algn="just"/>
                      <a:r>
                        <a:rPr lang="pl-PL" sz="1200" kern="1200" dirty="0" smtClean="0">
                          <a:solidFill>
                            <a:schemeClr val="dk1"/>
                          </a:solidFill>
                          <a:effectLst/>
                          <a:latin typeface="+mn-lt"/>
                          <a:ea typeface="+mn-ea"/>
                          <a:cs typeface="+mn-cs"/>
                        </a:rPr>
                        <a:t>z energią. </a:t>
                      </a:r>
                    </a:p>
                    <a:p>
                      <a:pPr algn="just"/>
                      <a:endParaRPr lang="pl-PL" sz="1200" kern="1200" dirty="0" smtClean="0">
                        <a:solidFill>
                          <a:schemeClr val="dk1"/>
                        </a:solidFill>
                        <a:effectLst/>
                        <a:latin typeface="+mn-lt"/>
                        <a:ea typeface="+mn-ea"/>
                        <a:cs typeface="+mn-cs"/>
                      </a:endParaRPr>
                    </a:p>
                    <a:p>
                      <a:pPr algn="just"/>
                      <a:r>
                        <a:rPr lang="pl-PL" sz="1200" kern="1200" dirty="0" smtClean="0">
                          <a:solidFill>
                            <a:schemeClr val="dk1"/>
                          </a:solidFill>
                          <a:effectLst/>
                          <a:latin typeface="+mn-lt"/>
                          <a:ea typeface="+mn-ea"/>
                          <a:cs typeface="+mn-cs"/>
                        </a:rPr>
                        <a:t>Na etapie składania wniosku wymagane jest złożenie oświadczenia o zapewnieniu spełnienia powyższego wymogu w czasie realizacji projektu.</a:t>
                      </a:r>
                    </a:p>
                    <a:p>
                      <a:pPr algn="just">
                        <a:lnSpc>
                          <a:spcPct val="115000"/>
                        </a:lnSpc>
                        <a:spcAft>
                          <a:spcPts val="0"/>
                        </a:spcAft>
                      </a:pPr>
                      <a:endParaRPr lang="pl-PL" sz="1100" dirty="0" smtClean="0">
                        <a:latin typeface="Calibri"/>
                        <a:ea typeface="Calibri"/>
                        <a:cs typeface="Times New Roman"/>
                      </a:endParaRPr>
                    </a:p>
                    <a:p>
                      <a:pPr marL="0" marR="0" indent="0" algn="just" defTabSz="914400" rtl="0" eaLnBrk="1" fontAlgn="auto" latinLnBrk="0" hangingPunct="1">
                        <a:lnSpc>
                          <a:spcPct val="115000"/>
                        </a:lnSpc>
                        <a:spcBef>
                          <a:spcPts val="0"/>
                        </a:spcBef>
                        <a:spcAft>
                          <a:spcPts val="0"/>
                        </a:spcAft>
                        <a:buClrTx/>
                        <a:buSzTx/>
                        <a:buFontTx/>
                        <a:buNone/>
                        <a:tabLst/>
                        <a:defRPr/>
                      </a:pPr>
                      <a:r>
                        <a:rPr lang="pl-PL" sz="1200" kern="1200" dirty="0" smtClean="0">
                          <a:solidFill>
                            <a:schemeClr val="dk1"/>
                          </a:solidFill>
                          <a:effectLst/>
                          <a:latin typeface="+mn-lt"/>
                          <a:ea typeface="+mn-ea"/>
                          <a:cs typeface="+mn-cs"/>
                        </a:rPr>
                        <a:t>-  projekt otrzyma jeden punkt w przypadku wymiany któregokolwiek wskazanego z powyższych komponentów  źródeł ciepła;</a:t>
                      </a:r>
                    </a:p>
                    <a:p>
                      <a:pPr algn="just">
                        <a:lnSpc>
                          <a:spcPct val="115000"/>
                        </a:lnSpc>
                        <a:spcAft>
                          <a:spcPts val="0"/>
                        </a:spcAft>
                      </a:pPr>
                      <a:endParaRPr lang="pl-PL" sz="1100" dirty="0" smtClean="0">
                        <a:latin typeface="Calibri"/>
                        <a:ea typeface="Calibri"/>
                        <a:cs typeface="Times New Roman"/>
                      </a:endParaRPr>
                    </a:p>
                    <a:p>
                      <a:pPr marL="0" marR="0" lvl="0" indent="0" algn="just" defTabSz="914400" rtl="0" eaLnBrk="1" fontAlgn="auto" latinLnBrk="0" hangingPunct="1">
                        <a:lnSpc>
                          <a:spcPct val="115000"/>
                        </a:lnSpc>
                        <a:spcBef>
                          <a:spcPts val="0"/>
                        </a:spcBef>
                        <a:spcAft>
                          <a:spcPts val="0"/>
                        </a:spcAft>
                        <a:buClrTx/>
                        <a:buSzTx/>
                        <a:buFont typeface="+mj-lt"/>
                        <a:buNone/>
                        <a:tabLst/>
                        <a:defRPr/>
                      </a:pPr>
                      <a:r>
                        <a:rPr lang="pl-PL" sz="1100" dirty="0" smtClean="0">
                          <a:latin typeface="Calibri"/>
                          <a:ea typeface="Calibri"/>
                          <a:cs typeface="Times New Roman"/>
                        </a:rPr>
                        <a:t>II.   </a:t>
                      </a:r>
                      <a:r>
                        <a:rPr lang="pl-PL" sz="1200" kern="1200" dirty="0" smtClean="0">
                          <a:solidFill>
                            <a:schemeClr val="dk1"/>
                          </a:solidFill>
                          <a:effectLst/>
                          <a:latin typeface="+mn-lt"/>
                          <a:ea typeface="+mn-ea"/>
                          <a:cs typeface="+mn-cs"/>
                        </a:rPr>
                        <a:t>Poprawa  poszczególnych elementów budynku: </a:t>
                      </a:r>
                    </a:p>
                    <a:p>
                      <a:pPr marL="171450" marR="0" lvl="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pl-PL" sz="1200" kern="1200" dirty="0" smtClean="0">
                          <a:solidFill>
                            <a:schemeClr val="dk1"/>
                          </a:solidFill>
                          <a:effectLst/>
                          <a:latin typeface="+mn-lt"/>
                          <a:ea typeface="+mn-ea"/>
                          <a:cs typeface="+mn-cs"/>
                        </a:rPr>
                        <a:t>modernizacja lub wymiana stolarki okiennej lub drzwiowej w częściach wspólnych budynków lub montaż lub modernizacja systemu wentylacji </a:t>
                      </a:r>
                      <a:br>
                        <a:rPr lang="pl-PL" sz="1200" kern="1200" dirty="0" smtClean="0">
                          <a:solidFill>
                            <a:schemeClr val="dk1"/>
                          </a:solidFill>
                          <a:effectLst/>
                          <a:latin typeface="+mn-lt"/>
                          <a:ea typeface="+mn-ea"/>
                          <a:cs typeface="+mn-cs"/>
                        </a:rPr>
                      </a:br>
                      <a:r>
                        <a:rPr lang="pl-PL" sz="1200" kern="1200" dirty="0" smtClean="0">
                          <a:solidFill>
                            <a:schemeClr val="dk1"/>
                          </a:solidFill>
                          <a:effectLst/>
                          <a:latin typeface="+mn-lt"/>
                          <a:ea typeface="+mn-ea"/>
                          <a:cs typeface="+mn-cs"/>
                        </a:rPr>
                        <a:t>w częściach wspólnych budynków– 0,5 pkt, </a:t>
                      </a:r>
                    </a:p>
                    <a:p>
                      <a:pPr marL="171450" marR="0" lvl="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pl-PL" sz="1200" kern="1200" dirty="0" smtClean="0">
                          <a:solidFill>
                            <a:schemeClr val="dk1"/>
                          </a:solidFill>
                          <a:effectLst/>
                          <a:latin typeface="+mn-lt"/>
                          <a:ea typeface="+mn-ea"/>
                          <a:cs typeface="+mn-cs"/>
                        </a:rPr>
                        <a:t>ocieplenie ścian  – 1 pkt, </a:t>
                      </a:r>
                      <a:endParaRPr lang="pl-PL" sz="1200" dirty="0" smtClean="0">
                        <a:effectLst/>
                      </a:endParaRPr>
                    </a:p>
                    <a:p>
                      <a:pPr marL="171450" marR="0" lvl="0" indent="-171450" algn="just"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pl-PL" sz="1200" kern="1200" dirty="0" smtClean="0">
                          <a:solidFill>
                            <a:schemeClr val="dk1"/>
                          </a:solidFill>
                          <a:effectLst/>
                          <a:latin typeface="+mn-lt"/>
                          <a:ea typeface="+mn-ea"/>
                          <a:cs typeface="+mn-cs"/>
                        </a:rPr>
                        <a:t>modernizacja lub wymiana dachu wraz </a:t>
                      </a:r>
                      <a:br>
                        <a:rPr lang="pl-PL" sz="1200" kern="1200" dirty="0" smtClean="0">
                          <a:solidFill>
                            <a:schemeClr val="dk1"/>
                          </a:solidFill>
                          <a:effectLst/>
                          <a:latin typeface="+mn-lt"/>
                          <a:ea typeface="+mn-ea"/>
                          <a:cs typeface="+mn-cs"/>
                        </a:rPr>
                      </a:br>
                      <a:r>
                        <a:rPr lang="pl-PL" sz="1200" kern="1200" dirty="0" smtClean="0">
                          <a:solidFill>
                            <a:schemeClr val="dk1"/>
                          </a:solidFill>
                          <a:effectLst/>
                          <a:latin typeface="+mn-lt"/>
                          <a:ea typeface="+mn-ea"/>
                          <a:cs typeface="+mn-cs"/>
                        </a:rPr>
                        <a:t>z ociepleniem - 1 pkt, </a:t>
                      </a:r>
                      <a:endParaRPr lang="pl-PL" sz="1200" dirty="0" smtClean="0">
                        <a:effectLst/>
                      </a:endParaRPr>
                    </a:p>
                    <a:p>
                      <a:pPr marL="0" marR="0" lvl="0" indent="0" algn="just"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pl-PL" sz="1200" dirty="0" smtClean="0">
                        <a:effectLst/>
                      </a:endParaRPr>
                    </a:p>
                    <a:p>
                      <a:pPr marL="0" indent="0" algn="just">
                        <a:lnSpc>
                          <a:spcPct val="115000"/>
                        </a:lnSpc>
                        <a:spcAft>
                          <a:spcPts val="0"/>
                        </a:spcAft>
                        <a:buFont typeface="+mj-lt"/>
                        <a:buNone/>
                      </a:pPr>
                      <a:endParaRPr lang="pl-PL" sz="1100" dirty="0">
                        <a:latin typeface="Calibri"/>
                        <a:ea typeface="Calibri"/>
                        <a:cs typeface="Times New Roman"/>
                      </a:endParaRPr>
                    </a:p>
                  </a:txBody>
                  <a:tcPr marL="68580" marR="68580" marT="0" marB="0"/>
                </a:tc>
                <a:tc>
                  <a:txBody>
                    <a:bodyPr/>
                    <a:lstStyle/>
                    <a:p>
                      <a:pPr algn="ctr">
                        <a:lnSpc>
                          <a:spcPct val="115000"/>
                        </a:lnSpc>
                        <a:spcAft>
                          <a:spcPts val="0"/>
                        </a:spcAft>
                      </a:pPr>
                      <a:endParaRPr lang="pl-PL"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3" name="pole tekstowe 2"/>
          <p:cNvSpPr txBox="1"/>
          <p:nvPr/>
        </p:nvSpPr>
        <p:spPr>
          <a:xfrm>
            <a:off x="467544" y="1340768"/>
            <a:ext cx="8496944" cy="4104456"/>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3105996977"/>
              </p:ext>
            </p:extLst>
          </p:nvPr>
        </p:nvGraphicFramePr>
        <p:xfrm>
          <a:off x="611560" y="1124744"/>
          <a:ext cx="7776865" cy="5439156"/>
        </p:xfrm>
        <a:graphic>
          <a:graphicData uri="http://schemas.openxmlformats.org/drawingml/2006/table">
            <a:tbl>
              <a:tblPr firstRow="1" firstCol="1" bandRow="1">
                <a:tableStyleId>{5C22544A-7EE6-4342-B048-85BDC9FD1C3A}</a:tableStyleId>
              </a:tblPr>
              <a:tblGrid>
                <a:gridCol w="414765"/>
                <a:gridCol w="2028844"/>
                <a:gridCol w="3555687"/>
                <a:gridCol w="1777569"/>
              </a:tblGrid>
              <a:tr h="27416">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Nazwa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895194">
                <a:tc>
                  <a:txBody>
                    <a:bodyPr/>
                    <a:lstStyle/>
                    <a:p>
                      <a:pPr>
                        <a:lnSpc>
                          <a:spcPct val="115000"/>
                        </a:lnSpc>
                        <a:spcAft>
                          <a:spcPts val="1000"/>
                        </a:spcAft>
                      </a:pPr>
                      <a:endParaRPr lang="pl-PL" sz="1100" dirty="0">
                        <a:latin typeface="Calibri"/>
                        <a:ea typeface="Calibri"/>
                        <a:cs typeface="Times New Roman"/>
                      </a:endParaRPr>
                    </a:p>
                  </a:txBody>
                  <a:tcPr marL="68580" marR="68580" marT="0" marB="0" anchor="ctr"/>
                </a:tc>
                <a:tc>
                  <a:txBody>
                    <a:bodyPr/>
                    <a:lstStyle/>
                    <a:p>
                      <a:pPr>
                        <a:lnSpc>
                          <a:spcPct val="115000"/>
                        </a:lnSpc>
                        <a:spcAft>
                          <a:spcPts val="0"/>
                        </a:spcAft>
                      </a:pPr>
                      <a:endParaRPr lang="pl-PL" sz="1100" dirty="0">
                        <a:latin typeface="Calibri"/>
                        <a:ea typeface="Calibri"/>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p>
                      <a:pPr>
                        <a:lnSpc>
                          <a:spcPct val="115000"/>
                        </a:lnSpc>
                        <a:spcAft>
                          <a:spcPts val="0"/>
                        </a:spcAft>
                      </a:pPr>
                      <a:endParaRPr lang="pl-PL" sz="1100" b="1" dirty="0" smtClean="0">
                        <a:latin typeface="Calibri"/>
                        <a:ea typeface="Times New Roman"/>
                        <a:cs typeface="Times New Roman"/>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1000"/>
                        </a:spcAft>
                        <a:buClrTx/>
                        <a:buSzTx/>
                        <a:buFontTx/>
                        <a:buNone/>
                        <a:tabLst/>
                        <a:defRPr/>
                      </a:pPr>
                      <a:r>
                        <a:rPr lang="pl-PL" sz="1200" kern="1200" dirty="0" smtClean="0">
                          <a:solidFill>
                            <a:schemeClr val="dk1"/>
                          </a:solidFill>
                          <a:effectLst/>
                          <a:latin typeface="+mn-lt"/>
                          <a:ea typeface="+mn-ea"/>
                          <a:cs typeface="+mn-cs"/>
                        </a:rPr>
                        <a:t>Zastosowane rozwiązania powinny być zgodne </a:t>
                      </a:r>
                      <a:br>
                        <a:rPr lang="pl-PL" sz="1200" kern="1200" dirty="0" smtClean="0">
                          <a:solidFill>
                            <a:schemeClr val="dk1"/>
                          </a:solidFill>
                          <a:effectLst/>
                          <a:latin typeface="+mn-lt"/>
                          <a:ea typeface="+mn-ea"/>
                          <a:cs typeface="+mn-cs"/>
                        </a:rPr>
                      </a:br>
                      <a:r>
                        <a:rPr lang="pl-PL" sz="1200" kern="1200" dirty="0" smtClean="0">
                          <a:solidFill>
                            <a:schemeClr val="dk1"/>
                          </a:solidFill>
                          <a:effectLst/>
                          <a:latin typeface="+mn-lt"/>
                          <a:ea typeface="+mn-ea"/>
                          <a:cs typeface="+mn-cs"/>
                        </a:rPr>
                        <a:t>z Rozporządzeniem Ministra Infrastruktury w sprawie warunków technicznych, jakim powinny odpowiadać budynki i ich usytuowanie z dnia 12 kwietnia 2002 r. (Dz.U. 2002 Nr 75, poz. 690)</a:t>
                      </a:r>
                    </a:p>
                    <a:p>
                      <a:pPr marL="171450" indent="-171450" algn="just">
                        <a:lnSpc>
                          <a:spcPct val="115000"/>
                        </a:lnSpc>
                        <a:spcAft>
                          <a:spcPts val="1000"/>
                        </a:spcAft>
                        <a:buFontTx/>
                        <a:buChar char="-"/>
                      </a:pPr>
                      <a:r>
                        <a:rPr lang="pl-PL" sz="1200" kern="1200" dirty="0" smtClean="0">
                          <a:solidFill>
                            <a:schemeClr val="dk1"/>
                          </a:solidFill>
                          <a:effectLst/>
                          <a:latin typeface="+mn-lt"/>
                          <a:ea typeface="+mn-ea"/>
                          <a:cs typeface="+mn-cs"/>
                        </a:rPr>
                        <a:t>projekt otrzyma 2,5 pkt. w przypadku wymiany wszystkich  wskazanych w punkcie II komponentów;</a:t>
                      </a:r>
                      <a:endParaRPr lang="pl-PL" sz="1200" kern="1200" dirty="0">
                        <a:solidFill>
                          <a:schemeClr val="dk1"/>
                        </a:solidFill>
                        <a:effectLst/>
                        <a:latin typeface="Calibri"/>
                        <a:ea typeface="+mn-ea"/>
                        <a:cs typeface="+mn-cs"/>
                      </a:endParaRPr>
                    </a:p>
                    <a:p>
                      <a:pPr marL="285750" marR="0" lvl="0" indent="-285750" algn="just" defTabSz="914400" rtl="0" eaLnBrk="1" fontAlgn="auto" latinLnBrk="0" hangingPunct="1">
                        <a:lnSpc>
                          <a:spcPct val="115000"/>
                        </a:lnSpc>
                        <a:spcBef>
                          <a:spcPts val="0"/>
                        </a:spcBef>
                        <a:spcAft>
                          <a:spcPts val="1000"/>
                        </a:spcAft>
                        <a:buClrTx/>
                        <a:buSzTx/>
                        <a:buFontTx/>
                        <a:buAutoNum type="romanUcPeriod" startAt="3"/>
                        <a:tabLst/>
                        <a:defRPr/>
                      </a:pPr>
                      <a:r>
                        <a:rPr lang="pl-PL" sz="1200" kern="1200" dirty="0" smtClean="0">
                          <a:solidFill>
                            <a:schemeClr val="dk1"/>
                          </a:solidFill>
                          <a:effectLst/>
                          <a:latin typeface="+mn-lt"/>
                          <a:ea typeface="+mn-ea"/>
                          <a:cs typeface="+mn-cs"/>
                        </a:rPr>
                        <a:t>Zarządzanie energią:</a:t>
                      </a:r>
                    </a:p>
                    <a:p>
                      <a:pPr algn="just">
                        <a:lnSpc>
                          <a:spcPct val="115000"/>
                        </a:lnSpc>
                        <a:spcAft>
                          <a:spcPts val="0"/>
                        </a:spcAft>
                      </a:pPr>
                      <a:r>
                        <a:rPr lang="pl-PL" sz="1200" dirty="0" smtClean="0">
                          <a:effectLst/>
                          <a:latin typeface="+mn-lt"/>
                          <a:ea typeface="Times New Roman"/>
                          <a:cs typeface="Tahoma"/>
                        </a:rPr>
                        <a:t>Zastosowanie rozwiązań wspierających zarządzanie energią cieplną i elektryczną w częściach wspólnych budynków mających na celu zmniejszenie zużycia energii elektrycznej lub dostosowanie poboru energii cieplnej do istniejącego zapotrzebowania, np.:</a:t>
                      </a:r>
                      <a:endParaRPr lang="pl-PL" sz="1200" dirty="0" smtClean="0">
                        <a:effectLst/>
                        <a:latin typeface="+mn-lt"/>
                        <a:ea typeface="Calibri"/>
                        <a:cs typeface="Times New Roman"/>
                      </a:endParaRPr>
                    </a:p>
                    <a:p>
                      <a:pPr marL="342900" lvl="0" indent="-342900" algn="just">
                        <a:spcAft>
                          <a:spcPts val="0"/>
                        </a:spcAft>
                        <a:buFont typeface="Symbol"/>
                        <a:buChar char=""/>
                      </a:pPr>
                      <a:r>
                        <a:rPr lang="pl-PL" sz="1200" dirty="0" smtClean="0">
                          <a:effectLst/>
                          <a:ea typeface="Times New Roman"/>
                          <a:cs typeface="Tahoma"/>
                        </a:rPr>
                        <a:t> automatyka pogodowa;</a:t>
                      </a:r>
                      <a:endParaRPr lang="pl-PL" sz="1200" dirty="0" smtClean="0">
                        <a:effectLst/>
                      </a:endParaRPr>
                    </a:p>
                    <a:p>
                      <a:pPr marL="342900" lvl="0" indent="-342900" algn="just">
                        <a:spcAft>
                          <a:spcPts val="0"/>
                        </a:spcAft>
                        <a:buFont typeface="Symbol"/>
                        <a:buChar char=""/>
                      </a:pPr>
                      <a:r>
                        <a:rPr lang="pl-PL" sz="1200" dirty="0" smtClean="0">
                          <a:effectLst/>
                          <a:ea typeface="Times New Roman"/>
                          <a:cs typeface="Tahoma"/>
                        </a:rPr>
                        <a:t> czujniki temperatury;</a:t>
                      </a:r>
                      <a:endParaRPr lang="pl-PL" sz="1200" dirty="0" smtClean="0">
                        <a:effectLst/>
                      </a:endParaRPr>
                    </a:p>
                    <a:p>
                      <a:pPr marL="342900" lvl="0" indent="-342900" algn="just">
                        <a:spcAft>
                          <a:spcPts val="0"/>
                        </a:spcAft>
                        <a:buFont typeface="Symbol"/>
                        <a:buChar char=""/>
                      </a:pPr>
                      <a:r>
                        <a:rPr lang="pl-PL" sz="1200" dirty="0" smtClean="0">
                          <a:effectLst/>
                          <a:ea typeface="Times New Roman"/>
                          <a:cs typeface="Tahoma"/>
                        </a:rPr>
                        <a:t> czujniki ruchu;</a:t>
                      </a:r>
                      <a:endParaRPr lang="pl-PL" sz="1200" dirty="0" smtClean="0">
                        <a:effectLst/>
                      </a:endParaRPr>
                    </a:p>
                    <a:p>
                      <a:pPr marL="342900" lvl="0" indent="-342900" algn="just">
                        <a:spcAft>
                          <a:spcPts val="0"/>
                        </a:spcAft>
                        <a:buFont typeface="Symbol"/>
                        <a:buChar char=""/>
                      </a:pPr>
                      <a:r>
                        <a:rPr lang="pl-PL" sz="1200" dirty="0" smtClean="0">
                          <a:effectLst/>
                          <a:ea typeface="Times New Roman"/>
                          <a:cs typeface="Tahoma"/>
                        </a:rPr>
                        <a:t> wyłączniki czasowe.</a:t>
                      </a:r>
                    </a:p>
                    <a:p>
                      <a:pPr marL="0" lvl="0" indent="0" algn="just">
                        <a:spcAft>
                          <a:spcPts val="0"/>
                        </a:spcAft>
                        <a:buFont typeface="Symbol"/>
                        <a:buNone/>
                      </a:pPr>
                      <a:endParaRPr lang="pl-PL" sz="1200" dirty="0" smtClean="0">
                        <a:effectLst/>
                        <a:cs typeface="Tahoma"/>
                      </a:endParaRPr>
                    </a:p>
                    <a:p>
                      <a:pPr algn="just">
                        <a:lnSpc>
                          <a:spcPct val="115000"/>
                        </a:lnSpc>
                        <a:spcAft>
                          <a:spcPts val="0"/>
                        </a:spcAft>
                      </a:pPr>
                      <a:r>
                        <a:rPr lang="pl-PL" sz="1200" dirty="0" smtClean="0">
                          <a:effectLst/>
                          <a:latin typeface="+mn-lt"/>
                          <a:ea typeface="Times New Roman"/>
                          <a:cs typeface="Tahoma"/>
                        </a:rPr>
                        <a:t>* nie dotyczy wymiany żarówek na energooszczędne.</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 projekt otrzyma 0,5 pkt. w przypadku wymiany wskazanego któregokolwiek  komponentu zarządzania energią;</a:t>
                      </a:r>
                      <a:endParaRPr lang="pl-PL" sz="1200" dirty="0" smtClean="0">
                        <a:effectLst/>
                        <a:latin typeface="+mn-lt"/>
                        <a:ea typeface="Calibri"/>
                        <a:cs typeface="Times New Roman"/>
                      </a:endParaRPr>
                    </a:p>
                    <a:p>
                      <a:pPr marL="0" lvl="0" indent="0" algn="just">
                        <a:spcAft>
                          <a:spcPts val="0"/>
                        </a:spcAft>
                        <a:buFont typeface="Symbol"/>
                        <a:buNone/>
                      </a:pPr>
                      <a:endParaRPr lang="pl-PL" sz="1200" dirty="0" smtClean="0">
                        <a:effectLst/>
                      </a:endParaRPr>
                    </a:p>
                  </a:txBody>
                  <a:tcPr marL="68580" marR="68580" marT="0" marB="0"/>
                </a:tc>
                <a:tc>
                  <a:txBody>
                    <a:bodyPr/>
                    <a:lstStyle/>
                    <a:p>
                      <a:pPr algn="ctr">
                        <a:lnSpc>
                          <a:spcPct val="115000"/>
                        </a:lnSpc>
                        <a:spcAft>
                          <a:spcPts val="0"/>
                        </a:spcAft>
                      </a:pPr>
                      <a:endParaRPr lang="pl-PL" sz="1100" dirty="0">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9115342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3" name="pole tekstowe 2"/>
          <p:cNvSpPr txBox="1"/>
          <p:nvPr/>
        </p:nvSpPr>
        <p:spPr>
          <a:xfrm>
            <a:off x="467544" y="1412776"/>
            <a:ext cx="8496944" cy="4032448"/>
          </a:xfrm>
          <a:prstGeom prst="rect">
            <a:avLst/>
          </a:prstGeom>
          <a:noFill/>
        </p:spPr>
        <p:txBody>
          <a:bodyPr wrap="none" rtlCol="0">
            <a:normAutofit/>
          </a:bodyPr>
          <a:lstStyle/>
          <a:p>
            <a:r>
              <a:rPr lang="pl-PL" sz="1600" b="1" dirty="0"/>
              <a:t/>
            </a:r>
            <a:br>
              <a:rPr lang="pl-PL" sz="1600" b="1" dirty="0"/>
            </a:br>
            <a:endParaRPr lang="pl-PL" sz="1600" b="1" dirty="0"/>
          </a:p>
        </p:txBody>
      </p:sp>
      <p:graphicFrame>
        <p:nvGraphicFramePr>
          <p:cNvPr id="2" name="Tabela 1"/>
          <p:cNvGraphicFramePr>
            <a:graphicFrameLocks noGrp="1"/>
          </p:cNvGraphicFramePr>
          <p:nvPr>
            <p:extLst>
              <p:ext uri="{D42A27DB-BD31-4B8C-83A1-F6EECF244321}">
                <p14:modId xmlns:p14="http://schemas.microsoft.com/office/powerpoint/2010/main" val="1051376027"/>
              </p:ext>
            </p:extLst>
          </p:nvPr>
        </p:nvGraphicFramePr>
        <p:xfrm>
          <a:off x="395535" y="1052736"/>
          <a:ext cx="8568953" cy="4992824"/>
        </p:xfrm>
        <a:graphic>
          <a:graphicData uri="http://schemas.openxmlformats.org/drawingml/2006/table">
            <a:tbl>
              <a:tblPr firstRow="1" firstCol="1" bandRow="1">
                <a:tableStyleId>{5C22544A-7EE6-4342-B048-85BDC9FD1C3A}</a:tableStyleId>
              </a:tblPr>
              <a:tblGrid>
                <a:gridCol w="457011"/>
                <a:gridCol w="2235484"/>
                <a:gridCol w="3917840"/>
                <a:gridCol w="1958618"/>
              </a:tblGrid>
              <a:tr h="327860">
                <a:tc>
                  <a:txBody>
                    <a:bodyPr/>
                    <a:lstStyle/>
                    <a:p>
                      <a:pPr>
                        <a:lnSpc>
                          <a:spcPct val="115000"/>
                        </a:lnSpc>
                        <a:spcAft>
                          <a:spcPts val="1000"/>
                        </a:spcAft>
                      </a:pPr>
                      <a:r>
                        <a:rPr lang="pl-PL" sz="1000" dirty="0">
                          <a:effectLst/>
                        </a:rPr>
                        <a:t>Lp.</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Nazwa kryterium</a:t>
                      </a:r>
                      <a:endParaRPr lang="pl-PL" sz="100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dirty="0">
                          <a:effectLst/>
                        </a:rPr>
                        <a:t>Definicja kryterium</a:t>
                      </a:r>
                      <a:endParaRPr lang="pl-PL" sz="1000" dirty="0">
                        <a:effectLst/>
                        <a:latin typeface="Calibri"/>
                        <a:ea typeface="Times New Roman"/>
                        <a:cs typeface="Times New Roman"/>
                      </a:endParaRPr>
                    </a:p>
                  </a:txBody>
                  <a:tcPr marL="62702" marR="62702" marT="0" marB="0"/>
                </a:tc>
                <a:tc>
                  <a:txBody>
                    <a:bodyPr/>
                    <a:lstStyle/>
                    <a:p>
                      <a:pPr>
                        <a:lnSpc>
                          <a:spcPct val="115000"/>
                        </a:lnSpc>
                        <a:spcAft>
                          <a:spcPts val="1000"/>
                        </a:spcAft>
                      </a:pPr>
                      <a:r>
                        <a:rPr lang="pl-PL" sz="1000">
                          <a:effectLst/>
                        </a:rPr>
                        <a:t>Opis znaczenia kryterium</a:t>
                      </a:r>
                      <a:endParaRPr lang="pl-PL" sz="1000">
                        <a:effectLst/>
                        <a:latin typeface="Calibri"/>
                        <a:ea typeface="Times New Roman"/>
                        <a:cs typeface="Times New Roman"/>
                      </a:endParaRPr>
                    </a:p>
                  </a:txBody>
                  <a:tcPr marL="62702" marR="62702" marT="0" marB="0"/>
                </a:tc>
              </a:tr>
              <a:tr h="4013179">
                <a:tc>
                  <a:txBody>
                    <a:bodyPr/>
                    <a:lstStyle/>
                    <a:p>
                      <a:pPr>
                        <a:lnSpc>
                          <a:spcPct val="115000"/>
                        </a:lnSpc>
                        <a:spcAft>
                          <a:spcPts val="1000"/>
                        </a:spcAft>
                      </a:pPr>
                      <a:endParaRPr lang="pl-PL" sz="1100" dirty="0">
                        <a:effectLst/>
                        <a:latin typeface="Calibri"/>
                        <a:ea typeface="Times New Roman"/>
                        <a:cs typeface="Times New Roman"/>
                      </a:endParaRPr>
                    </a:p>
                  </a:txBody>
                  <a:tcPr marL="62702" marR="62702" marT="0" marB="0" anchor="ctr"/>
                </a:tc>
                <a:tc>
                  <a:txBody>
                    <a:bodyPr/>
                    <a:lstStyle/>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r>
                        <a:rPr lang="pl-PL" sz="1000" b="1" dirty="0">
                          <a:effectLst/>
                          <a:latin typeface="Calibri"/>
                          <a:ea typeface="Calibri"/>
                          <a:cs typeface="Times New Roman"/>
                        </a:rPr>
                        <a:t> </a:t>
                      </a:r>
                      <a:endParaRPr lang="pl-PL" sz="1000" dirty="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p>
                      <a:pPr>
                        <a:lnSpc>
                          <a:spcPct val="115000"/>
                        </a:lnSpc>
                        <a:spcAft>
                          <a:spcPts val="0"/>
                        </a:spcAft>
                      </a:pPr>
                      <a:endParaRPr lang="pl-PL" sz="1000" b="1" dirty="0" smtClean="0">
                        <a:effectLst/>
                        <a:latin typeface="Calibri"/>
                        <a:ea typeface="Calibri"/>
                        <a:cs typeface="Times New Roman"/>
                      </a:endParaRPr>
                    </a:p>
                  </a:txBody>
                  <a:tcPr marL="68580" marR="68580" marT="0" marB="0"/>
                </a:tc>
                <a:tc>
                  <a:txBody>
                    <a:bodyPr/>
                    <a:lstStyle/>
                    <a:p>
                      <a:pPr algn="just">
                        <a:lnSpc>
                          <a:spcPct val="115000"/>
                        </a:lnSpc>
                        <a:spcAft>
                          <a:spcPts val="0"/>
                        </a:spcAft>
                      </a:pPr>
                      <a:r>
                        <a:rPr lang="pl-PL" sz="1200" dirty="0" smtClean="0">
                          <a:effectLst/>
                          <a:latin typeface="+mn-lt"/>
                          <a:ea typeface="Times New Roman"/>
                          <a:cs typeface="Tahoma"/>
                        </a:rPr>
                        <a:t>Projekt nie zakłada żadnego z powyższych komponentów </a:t>
                      </a:r>
                      <a:br>
                        <a:rPr lang="pl-PL" sz="1200" dirty="0" smtClean="0">
                          <a:effectLst/>
                          <a:latin typeface="+mn-lt"/>
                          <a:ea typeface="Times New Roman"/>
                          <a:cs typeface="Tahoma"/>
                        </a:rPr>
                      </a:br>
                      <a:r>
                        <a:rPr lang="pl-PL" sz="1200" dirty="0" smtClean="0">
                          <a:effectLst/>
                          <a:latin typeface="+mn-lt"/>
                          <a:ea typeface="Times New Roman"/>
                          <a:cs typeface="Tahoma"/>
                        </a:rPr>
                        <a:t>z grupy I – III – 0 pkt.</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W przypadku wystąpienia więcej niż jednego komponentu </a:t>
                      </a:r>
                    </a:p>
                    <a:p>
                      <a:pPr algn="just">
                        <a:lnSpc>
                          <a:spcPct val="115000"/>
                        </a:lnSpc>
                        <a:spcAft>
                          <a:spcPts val="0"/>
                        </a:spcAft>
                      </a:pPr>
                      <a:r>
                        <a:rPr lang="pl-PL" sz="1200" dirty="0" smtClean="0">
                          <a:effectLst/>
                          <a:latin typeface="+mn-lt"/>
                          <a:ea typeface="Times New Roman"/>
                          <a:cs typeface="Tahoma"/>
                        </a:rPr>
                        <a:t>z grupy I-III  w budynku, punkty podlegają sumowaniu.</a:t>
                      </a:r>
                      <a:br>
                        <a:rPr lang="pl-PL" sz="1200" dirty="0" smtClean="0">
                          <a:effectLst/>
                          <a:latin typeface="+mn-lt"/>
                          <a:ea typeface="Times New Roman"/>
                          <a:cs typeface="Tahoma"/>
                        </a:rPr>
                      </a:b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Jeśli  projekt obejmuje więcej niż jeden budynek:</a:t>
                      </a:r>
                      <a:endParaRPr lang="pl-PL" sz="1200" dirty="0" smtClean="0">
                        <a:effectLst/>
                        <a:latin typeface="+mn-lt"/>
                        <a:ea typeface="Calibri"/>
                        <a:cs typeface="Times New Roman"/>
                      </a:endParaRPr>
                    </a:p>
                    <a:p>
                      <a:pPr marL="342900" lvl="0" indent="-342900" algn="just">
                        <a:spcAft>
                          <a:spcPts val="0"/>
                        </a:spcAft>
                        <a:buFont typeface="Symbol"/>
                        <a:buChar char=""/>
                      </a:pPr>
                      <a:r>
                        <a:rPr lang="pl-PL" sz="1200" dirty="0" smtClean="0">
                          <a:effectLst/>
                          <a:ea typeface="Times New Roman"/>
                          <a:cs typeface="Tahoma"/>
                        </a:rPr>
                        <a:t>100% punktów przyznaje się jeśli dany komponent </a:t>
                      </a:r>
                      <a:br>
                        <a:rPr lang="pl-PL" sz="1200" dirty="0" smtClean="0">
                          <a:effectLst/>
                          <a:ea typeface="Times New Roman"/>
                          <a:cs typeface="Tahoma"/>
                        </a:rPr>
                      </a:br>
                      <a:r>
                        <a:rPr lang="pl-PL" sz="1200" dirty="0" smtClean="0">
                          <a:effectLst/>
                          <a:ea typeface="Times New Roman"/>
                          <a:cs typeface="Tahoma"/>
                        </a:rPr>
                        <a:t> z grupy I-III realizowany jest we wszystkich budynkach;</a:t>
                      </a:r>
                      <a:endParaRPr lang="pl-PL" sz="1200" dirty="0" smtClean="0">
                        <a:effectLst/>
                      </a:endParaRPr>
                    </a:p>
                    <a:p>
                      <a:pPr marL="342900" lvl="0" indent="-342900" algn="just">
                        <a:spcAft>
                          <a:spcPts val="0"/>
                        </a:spcAft>
                        <a:buFont typeface="Symbol"/>
                        <a:buChar char=""/>
                      </a:pPr>
                      <a:r>
                        <a:rPr lang="pl-PL" sz="1200" dirty="0" smtClean="0">
                          <a:effectLst/>
                          <a:ea typeface="Times New Roman"/>
                          <a:cs typeface="Tahoma"/>
                        </a:rPr>
                        <a:t>50%  punktów przyznaje się jeśli dany komponent</a:t>
                      </a:r>
                      <a:r>
                        <a:rPr lang="pl-PL" sz="1200" baseline="0" dirty="0" smtClean="0">
                          <a:effectLst/>
                          <a:ea typeface="Times New Roman"/>
                          <a:cs typeface="Tahoma"/>
                        </a:rPr>
                        <a:t> </a:t>
                      </a:r>
                      <a:br>
                        <a:rPr lang="pl-PL" sz="1200" baseline="0" dirty="0" smtClean="0">
                          <a:effectLst/>
                          <a:ea typeface="Times New Roman"/>
                          <a:cs typeface="Tahoma"/>
                        </a:rPr>
                      </a:br>
                      <a:r>
                        <a:rPr lang="pl-PL" sz="1200" dirty="0" smtClean="0">
                          <a:effectLst/>
                          <a:ea typeface="Times New Roman"/>
                          <a:cs typeface="Tahoma"/>
                        </a:rPr>
                        <a:t>z grupy I-III realizowany jest nie we wszystkich, ale np. w jednym budynku, np.; projekt obejmuje 3 budynki:</a:t>
                      </a:r>
                      <a:endParaRPr lang="pl-PL" sz="1200" dirty="0" smtClean="0">
                        <a:effectLst/>
                      </a:endParaRPr>
                    </a:p>
                    <a:p>
                      <a:pPr algn="just">
                        <a:lnSpc>
                          <a:spcPct val="115000"/>
                        </a:lnSpc>
                        <a:spcAft>
                          <a:spcPts val="0"/>
                        </a:spcAft>
                      </a:pPr>
                      <a:r>
                        <a:rPr lang="pl-PL" sz="1200" dirty="0" smtClean="0">
                          <a:effectLst/>
                          <a:latin typeface="+mn-lt"/>
                          <a:ea typeface="Times New Roman"/>
                          <a:cs typeface="Tahoma"/>
                        </a:rPr>
                        <a:t>- wymiana źródła ciepła przeprowadzona jest we wszystkich budynkach – 1 pkt;</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komponent z grupy II nie jest realizowany – 0 pkt;</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komponent z grupy III realizowany jest w dwóch budynkach – 0,25 pkt;</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 </a:t>
                      </a:r>
                      <a:endParaRPr lang="pl-PL" sz="1200" dirty="0" smtClean="0">
                        <a:effectLst/>
                        <a:latin typeface="+mn-lt"/>
                        <a:ea typeface="Calibri"/>
                        <a:cs typeface="Times New Roman"/>
                      </a:endParaRPr>
                    </a:p>
                    <a:p>
                      <a:pPr algn="just">
                        <a:lnSpc>
                          <a:spcPct val="115000"/>
                        </a:lnSpc>
                        <a:spcAft>
                          <a:spcPts val="0"/>
                        </a:spcAft>
                      </a:pPr>
                      <a:r>
                        <a:rPr lang="pl-PL" sz="1200" dirty="0" smtClean="0">
                          <a:effectLst/>
                          <a:latin typeface="+mn-lt"/>
                          <a:ea typeface="Times New Roman"/>
                          <a:cs typeface="Tahoma"/>
                        </a:rPr>
                        <a:t>W takim przypadku projekt otrzyma 1,25 pkt.</a:t>
                      </a:r>
                      <a:endParaRPr lang="pl-PL" sz="1200" dirty="0" smtClean="0">
                        <a:effectLst/>
                        <a:latin typeface="+mn-lt"/>
                        <a:ea typeface="Calibri"/>
                        <a:cs typeface="Times New Roman"/>
                      </a:endParaRPr>
                    </a:p>
                    <a:p>
                      <a:pPr algn="just">
                        <a:lnSpc>
                          <a:spcPct val="115000"/>
                        </a:lnSpc>
                        <a:spcAft>
                          <a:spcPts val="0"/>
                        </a:spcAft>
                      </a:pPr>
                      <a:endParaRPr lang="pl-PL" sz="1200" dirty="0" smtClean="0">
                        <a:effectLst/>
                        <a:latin typeface="+mn-lt"/>
                        <a:ea typeface="Times New Roman"/>
                        <a:cs typeface="Tahoma"/>
                      </a:endParaRPr>
                    </a:p>
                    <a:p>
                      <a:pPr algn="just">
                        <a:lnSpc>
                          <a:spcPct val="115000"/>
                        </a:lnSpc>
                        <a:spcAft>
                          <a:spcPts val="0"/>
                        </a:spcAft>
                      </a:pPr>
                      <a:r>
                        <a:rPr lang="pl-PL" sz="1200" dirty="0" smtClean="0">
                          <a:effectLst/>
                          <a:latin typeface="+mn-lt"/>
                          <a:ea typeface="Times New Roman"/>
                          <a:cs typeface="Tahoma"/>
                        </a:rPr>
                        <a:t>Kryterium będzie oceniane na podstawie zapisów wniosku </a:t>
                      </a:r>
                      <a:br>
                        <a:rPr lang="pl-PL" sz="1200" dirty="0" smtClean="0">
                          <a:effectLst/>
                          <a:latin typeface="+mn-lt"/>
                          <a:ea typeface="Times New Roman"/>
                          <a:cs typeface="Tahoma"/>
                        </a:rPr>
                      </a:br>
                      <a:r>
                        <a:rPr lang="pl-PL" sz="1200" dirty="0" smtClean="0">
                          <a:effectLst/>
                          <a:latin typeface="+mn-lt"/>
                          <a:ea typeface="Times New Roman"/>
                          <a:cs typeface="Tahoma"/>
                        </a:rPr>
                        <a:t>o dofinansowanie projektu.</a:t>
                      </a:r>
                      <a:endParaRPr lang="pl-PL" sz="1200" dirty="0" smtClean="0">
                        <a:effectLst/>
                        <a:latin typeface="+mn-lt"/>
                        <a:ea typeface="Calibri"/>
                        <a:cs typeface="Times New Roman"/>
                      </a:endParaRPr>
                    </a:p>
                    <a:p>
                      <a:pPr algn="just">
                        <a:lnSpc>
                          <a:spcPct val="115000"/>
                        </a:lnSpc>
                        <a:spcAft>
                          <a:spcPts val="1000"/>
                        </a:spcAft>
                      </a:pPr>
                      <a:endParaRPr lang="pl-PL" sz="1000" dirty="0">
                        <a:effectLst/>
                        <a:latin typeface="Calibri"/>
                      </a:endParaRPr>
                    </a:p>
                  </a:txBody>
                  <a:tcPr marL="68580" marR="68580" marT="0" marB="0"/>
                </a:tc>
                <a:tc>
                  <a:txBody>
                    <a:bodyPr/>
                    <a:lstStyle/>
                    <a:p>
                      <a:pPr algn="ctr">
                        <a:lnSpc>
                          <a:spcPct val="115000"/>
                        </a:lnSpc>
                        <a:spcAft>
                          <a:spcPts val="0"/>
                        </a:spcAft>
                      </a:pPr>
                      <a:endParaRPr lang="pl-PL" sz="1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663269134"/>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7314</TotalTime>
  <Words>835</Words>
  <Application>Microsoft Office PowerPoint</Application>
  <PresentationFormat>Pokaz na ekranie (4:3)</PresentationFormat>
  <Paragraphs>657</Paragraphs>
  <Slides>20</Slides>
  <Notes>19</Notes>
  <HiddenSlides>0</HiddenSlides>
  <MMClips>0</MMClips>
  <ScaleCrop>false</ScaleCrop>
  <HeadingPairs>
    <vt:vector size="4" baseType="variant">
      <vt:variant>
        <vt:lpstr>Motyw</vt:lpstr>
      </vt:variant>
      <vt:variant>
        <vt:i4>2</vt:i4>
      </vt:variant>
      <vt:variant>
        <vt:lpstr>Tytuły slajdów</vt:lpstr>
      </vt:variant>
      <vt:variant>
        <vt:i4>20</vt:i4>
      </vt:variant>
    </vt:vector>
  </HeadingPairs>
  <TitlesOfParts>
    <vt:vector size="22" baseType="lpstr">
      <vt:lpstr>plik</vt:lpstr>
      <vt:lpstr>Motyw pakietu Office</vt:lpstr>
      <vt:lpstr>SPOTKANIE INFORMACYJNE  DLA POTENCJALNYCH BENEFICJENTÓW W RAMACH RPO WD 2014-2020</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Bożena Pencakowska</cp:lastModifiedBy>
  <cp:revision>617</cp:revision>
  <cp:lastPrinted>2016-03-04T11:30:18Z</cp:lastPrinted>
  <dcterms:created xsi:type="dcterms:W3CDTF">2010-12-31T07:04:34Z</dcterms:created>
  <dcterms:modified xsi:type="dcterms:W3CDTF">2016-07-07T09:46:17Z</dcterms:modified>
</cp:coreProperties>
</file>