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6" r:id="rId2"/>
    <p:sldId id="356" r:id="rId3"/>
    <p:sldId id="665" r:id="rId4"/>
    <p:sldId id="666" r:id="rId5"/>
    <p:sldId id="365" r:id="rId6"/>
    <p:sldId id="673" r:id="rId7"/>
    <p:sldId id="669" r:id="rId8"/>
    <p:sldId id="672" r:id="rId9"/>
    <p:sldId id="667" r:id="rId10"/>
    <p:sldId id="668" r:id="rId11"/>
    <p:sldId id="671" r:id="rId12"/>
    <p:sldId id="655" r:id="rId13"/>
    <p:sldId id="670" r:id="rId14"/>
    <p:sldId id="652" r:id="rId15"/>
    <p:sldId id="657" r:id="rId16"/>
    <p:sldId id="656" r:id="rId17"/>
    <p:sldId id="651" r:id="rId18"/>
    <p:sldId id="664" r:id="rId19"/>
    <p:sldId id="675" r:id="rId20"/>
    <p:sldId id="676" r:id="rId21"/>
    <p:sldId id="677" r:id="rId22"/>
    <p:sldId id="659" r:id="rId23"/>
    <p:sldId id="660" r:id="rId24"/>
    <p:sldId id="661" r:id="rId25"/>
    <p:sldId id="674" r:id="rId26"/>
    <p:sldId id="662" r:id="rId27"/>
    <p:sldId id="663" r:id="rId28"/>
    <p:sldId id="658" r:id="rId29"/>
    <p:sldId id="678" r:id="rId30"/>
    <p:sldId id="680" r:id="rId31"/>
    <p:sldId id="650" r:id="rId32"/>
    <p:sldId id="620" r:id="rId33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3373" autoAdjust="0"/>
  </p:normalViewPr>
  <p:slideViewPr>
    <p:cSldViewPr>
      <p:cViewPr varScale="1">
        <p:scale>
          <a:sx n="105" d="100"/>
          <a:sy n="105" d="100"/>
        </p:scale>
        <p:origin x="-18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271" cy="496729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4294" y="0"/>
            <a:ext cx="2942271" cy="496729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BA5FD61E-EE5E-4BB4-A16A-47BA4AD831F2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148"/>
            <a:ext cx="2942271" cy="496728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4294" y="9425148"/>
            <a:ext cx="2942271" cy="496728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7F765EEA-BA8E-4675-B3C6-32A10F2D44C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2464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/>
          <a:lstStyle>
            <a:lvl1pPr algn="r">
              <a:defRPr sz="1200"/>
            </a:lvl1pPr>
          </a:lstStyle>
          <a:p>
            <a:fld id="{2C047D7E-E1AE-44CA-8AD9-818990EB5967}" type="datetimeFigureOut">
              <a:rPr lang="pl-PL" smtClean="0"/>
              <a:pPr/>
              <a:t>2016-06-22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8" rIns="91358" bIns="4567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358" tIns="45678" rIns="91358" bIns="45678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567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048" y="9425567"/>
            <a:ext cx="2941532" cy="496173"/>
          </a:xfrm>
          <a:prstGeom prst="rect">
            <a:avLst/>
          </a:prstGeom>
        </p:spPr>
        <p:txBody>
          <a:bodyPr vert="horz" lIns="91358" tIns="45678" rIns="91358" bIns="45678" rtlCol="0" anchor="b"/>
          <a:lstStyle>
            <a:lvl1pPr algn="r">
              <a:defRPr sz="1200"/>
            </a:lvl1pPr>
          </a:lstStyle>
          <a:p>
            <a:fld id="{90112FF2-7DDC-4FF6-BF41-F57EA27FE15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55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Regionalny Program Operacyjny</a:t>
            </a:r>
            <a:r>
              <a:rPr lang="pl-PL" baseline="0" dirty="0" smtClean="0"/>
              <a:t> Województwa Dolnośląskiego 2014-2020 został podzielony na 11 Osi priorytetowych. Wsparcie Unii Europejskiej na realizacje zaplanowanych działań wynosi </a:t>
            </a:r>
            <a:br>
              <a:rPr lang="pl-PL" baseline="0" dirty="0" smtClean="0"/>
            </a:br>
            <a:r>
              <a:rPr lang="pl-PL" b="1" u="sng" baseline="0" dirty="0" smtClean="0"/>
              <a:t>2 252 546 589 euro.</a:t>
            </a:r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450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79D5B7-9244-4D5C-AD8F-495D73268EC3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2FF2-7DDC-4FF6-BF41-F57EA27FE154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B3E3-6AD8-4967-8486-F94580A11031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8ED-8DBA-41CA-9DCB-183683ED249F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E633-9520-4122-B96B-F17D4AF5D984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270D-8DDA-4427-B7AE-DA4FCC6A9DB4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7F6D-41D6-42EB-A407-A1C60CC521D0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79C1-6DDA-4845-8A1B-E8A91694EA64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A8BE-A298-4981-B4CA-F1937424D4A6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C73C-C536-4C11-81F8-D6BC14ADB065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D23-4937-4277-80F8-03F120DD59B2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2B6C-256A-4E44-A7C8-952647558B99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A8BB-0DB3-4FB1-8D76-5B1C2D389399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911A-4928-45C5-B770-F6315CD6F383}" type="datetime1">
              <a:rPr lang="pl-PL" smtClean="0"/>
              <a:pPr/>
              <a:t>2016-06-22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E09CB-2C72-480B-B6BF-F61CF0356E3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95536" y="1556792"/>
            <a:ext cx="84168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Działanie 3.4 Wdrażanie strategii niskoemisyjnych</a:t>
            </a:r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47936" y="4489956"/>
            <a:ext cx="84168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Inwestycje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ograniczające indywidualny ruch zmotoryzowany w centrach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miast np. 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drogi rowerowe, ciągi </a:t>
            </a:r>
            <a:r>
              <a:rPr lang="pl-P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piesze – typ 3.4.A d OSI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5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Typ projektu (</a:t>
            </a:r>
            <a:r>
              <a:rPr lang="pl-PL" sz="2000" b="1" dirty="0" err="1" smtClean="0">
                <a:solidFill>
                  <a:schemeClr val="tx2"/>
                </a:solidFill>
              </a:rPr>
              <a:t>SzOOP</a:t>
            </a:r>
            <a:r>
              <a:rPr lang="pl-PL" sz="2000" b="1" dirty="0" smtClean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 smtClean="0">
                <a:solidFill>
                  <a:schemeClr val="tx2"/>
                </a:solidFill>
              </a:rPr>
              <a:t>Typ d)</a:t>
            </a:r>
            <a:r>
              <a:rPr lang="pl-PL" dirty="0" smtClean="0">
                <a:solidFill>
                  <a:schemeClr val="tx2"/>
                </a:solidFill>
              </a:rPr>
              <a:t> inwestycje </a:t>
            </a:r>
            <a:r>
              <a:rPr lang="pl-PL" dirty="0">
                <a:solidFill>
                  <a:schemeClr val="tx2"/>
                </a:solidFill>
              </a:rPr>
              <a:t>ograniczające indywidualny ruch zmotoryzowany w centrach miast: </a:t>
            </a:r>
            <a:r>
              <a:rPr lang="pl-PL" b="1" dirty="0">
                <a:solidFill>
                  <a:schemeClr val="tx2"/>
                </a:solidFill>
              </a:rPr>
              <a:t>drogi rowerowe</a:t>
            </a:r>
            <a:r>
              <a:rPr lang="pl-PL" dirty="0">
                <a:solidFill>
                  <a:schemeClr val="tx2"/>
                </a:solidFill>
              </a:rPr>
              <a:t>, </a:t>
            </a:r>
            <a:r>
              <a:rPr lang="pl-PL" b="1" dirty="0">
                <a:solidFill>
                  <a:schemeClr val="tx2"/>
                </a:solidFill>
              </a:rPr>
              <a:t>ciągi pieszo-rowerowe</a:t>
            </a:r>
            <a:r>
              <a:rPr lang="pl-PL" dirty="0">
                <a:solidFill>
                  <a:schemeClr val="tx2"/>
                </a:solidFill>
              </a:rPr>
              <a:t>, przy czym możliwe jest  finansowanie samego ciągu pieszego (ale nie może on stanowić odrębnego projektu, a jedynie element uzupełniający), jeśli jego separacja od ciągu rowerowego wynika z warunków lokalnych, np. ciąg pieszo – rowerowy prowadzi do skrzyżowania, za którym </a:t>
            </a:r>
            <a:r>
              <a:rPr lang="pl-PL" dirty="0" smtClean="0">
                <a:solidFill>
                  <a:schemeClr val="tx2"/>
                </a:solidFill>
              </a:rPr>
              <a:t>nie </a:t>
            </a:r>
            <a:r>
              <a:rPr lang="pl-PL" dirty="0">
                <a:solidFill>
                  <a:schemeClr val="tx2"/>
                </a:solidFill>
              </a:rPr>
              <a:t>ma możliwości kontynuowania ciągu łącznie i istnieje konieczność oddzielenia drogi dla rowerów od ciągu pieszego – na tym odcinku możliwa jest inwestycja również w ciąg pieszy. Koszt takiego wydzielonego ciągu pieszego powinien zawsze stanowić mniej niż połowę wydatków w projekcie. 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1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Typ projektu (</a:t>
            </a:r>
            <a:r>
              <a:rPr lang="pl-PL" sz="2000" b="1" dirty="0" err="1" smtClean="0">
                <a:solidFill>
                  <a:schemeClr val="tx2"/>
                </a:solidFill>
              </a:rPr>
              <a:t>SzOOP</a:t>
            </a:r>
            <a:r>
              <a:rPr lang="pl-PL" sz="2000" b="1" dirty="0" smtClean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 smtClean="0">
                <a:solidFill>
                  <a:schemeClr val="tx2"/>
                </a:solidFill>
              </a:rPr>
              <a:t>Typ d) </a:t>
            </a:r>
            <a:r>
              <a:rPr lang="pl-PL" dirty="0">
                <a:solidFill>
                  <a:schemeClr val="tx2"/>
                </a:solidFill>
              </a:rPr>
              <a:t>Przez drogi rowerowe należy rozumieć drogi dla rowerów, zgodnie z definicją z ustawy </a:t>
            </a:r>
            <a:r>
              <a:rPr lang="pl-PL" dirty="0" smtClean="0">
                <a:solidFill>
                  <a:schemeClr val="tx2"/>
                </a:solidFill>
              </a:rPr>
              <a:t>z </a:t>
            </a:r>
            <a:r>
              <a:rPr lang="pl-PL" dirty="0">
                <a:solidFill>
                  <a:schemeClr val="tx2"/>
                </a:solidFill>
              </a:rPr>
              <a:t>dnia 20 czerwca 1997 r. Prawo o ruchu drogowym. Drogami dla rowerów nie są pasy ruchu dla rowerów:</a:t>
            </a:r>
          </a:p>
          <a:p>
            <a:pPr algn="just"/>
            <a:endParaRPr lang="pl-PL" sz="800" dirty="0">
              <a:solidFill>
                <a:schemeClr val="tx2"/>
              </a:solidFill>
            </a:endParaRPr>
          </a:p>
          <a:p>
            <a:pPr algn="just"/>
            <a:r>
              <a:rPr lang="pl-PL" b="1" dirty="0">
                <a:solidFill>
                  <a:schemeClr val="tx2"/>
                </a:solidFill>
              </a:rPr>
              <a:t>droga dla rowerów </a:t>
            </a:r>
            <a:r>
              <a:rPr lang="pl-PL" dirty="0">
                <a:solidFill>
                  <a:schemeClr val="tx2"/>
                </a:solidFill>
              </a:rPr>
              <a:t>– droga lub jej część przeznaczona do ruchu rowerów, </a:t>
            </a:r>
            <a:r>
              <a:rPr lang="pl-PL" u="sng" dirty="0">
                <a:solidFill>
                  <a:schemeClr val="tx2"/>
                </a:solidFill>
              </a:rPr>
              <a:t>oznaczona odpowiednimi znakami drogowymi</a:t>
            </a:r>
            <a:r>
              <a:rPr lang="pl-PL" dirty="0">
                <a:solidFill>
                  <a:schemeClr val="tx2"/>
                </a:solidFill>
              </a:rPr>
              <a:t>; droga dla rowerów jest </a:t>
            </a:r>
            <a:r>
              <a:rPr lang="pl-PL" u="sng" dirty="0">
                <a:solidFill>
                  <a:schemeClr val="tx2"/>
                </a:solidFill>
              </a:rPr>
              <a:t>oddzielona od innych dróg lub jezdni</a:t>
            </a:r>
            <a:r>
              <a:rPr lang="pl-PL" dirty="0">
                <a:solidFill>
                  <a:schemeClr val="tx2"/>
                </a:solidFill>
              </a:rPr>
              <a:t> tej samej drogi </a:t>
            </a:r>
            <a:r>
              <a:rPr lang="pl-PL" u="sng" dirty="0">
                <a:solidFill>
                  <a:schemeClr val="tx2"/>
                </a:solidFill>
              </a:rPr>
              <a:t>konstrukcyjnie</a:t>
            </a:r>
            <a:r>
              <a:rPr lang="pl-PL" dirty="0">
                <a:solidFill>
                  <a:schemeClr val="tx2"/>
                </a:solidFill>
              </a:rPr>
              <a:t> lub za pomocą </a:t>
            </a:r>
            <a:r>
              <a:rPr lang="pl-PL" u="sng" dirty="0">
                <a:solidFill>
                  <a:schemeClr val="tx2"/>
                </a:solidFill>
              </a:rPr>
              <a:t>urządzeń bezpieczeństwa ruchu drogowego</a:t>
            </a:r>
            <a:r>
              <a:rPr lang="pl-PL" dirty="0">
                <a:solidFill>
                  <a:schemeClr val="tx2"/>
                </a:solidFill>
              </a:rPr>
              <a:t>: separatorów, </a:t>
            </a:r>
            <a:r>
              <a:rPr lang="pl-PL" dirty="0" err="1">
                <a:solidFill>
                  <a:schemeClr val="tx2"/>
                </a:solidFill>
              </a:rPr>
              <a:t>azyli</a:t>
            </a:r>
            <a:r>
              <a:rPr lang="pl-PL" dirty="0">
                <a:solidFill>
                  <a:schemeClr val="tx2"/>
                </a:solidFill>
              </a:rPr>
              <a:t>, balustrad, poręczy, ogrodzeń czy słupków (Rozporządzenie Ministra Infrastruktury z dnia 3 lipca 2003 r. w sprawie szczegółowych warunków technicznych dla znaków i sygnałów drogowych oraz urządzeń bezpieczeństwa ruchu drogowego i warunków ich umieszczania na drogach);</a:t>
            </a:r>
          </a:p>
          <a:p>
            <a:pPr algn="just"/>
            <a:endParaRPr lang="pl-PL" sz="800" dirty="0">
              <a:solidFill>
                <a:schemeClr val="tx2"/>
              </a:solidFill>
            </a:endParaRPr>
          </a:p>
          <a:p>
            <a:pPr algn="just"/>
            <a:r>
              <a:rPr lang="pl-PL" dirty="0">
                <a:solidFill>
                  <a:schemeClr val="tx2"/>
                </a:solidFill>
              </a:rPr>
              <a:t>pas ruchu dla rowerów – część jezdni przeznaczona do ruchu rowerów w jednym kierunku, oznaczona odpowiednimi znakami drogowymi.</a:t>
            </a:r>
          </a:p>
          <a:p>
            <a:pPr algn="just"/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1" y="1428552"/>
            <a:ext cx="7261007" cy="488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9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chemeClr val="tx2"/>
              </a:solidFill>
            </a:endParaRPr>
          </a:p>
          <a:p>
            <a:pPr algn="just"/>
            <a:r>
              <a:rPr lang="pl-PL" b="1" dirty="0" smtClean="0">
                <a:solidFill>
                  <a:schemeClr val="tx2"/>
                </a:solidFill>
              </a:rPr>
              <a:t>Miejsce realizacji projektu:</a:t>
            </a:r>
          </a:p>
          <a:p>
            <a:pPr algn="just"/>
            <a:endParaRPr lang="pl-PL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2"/>
                </a:solidFill>
              </a:rPr>
              <a:t>w przypadku OSI – projekt powinien być </a:t>
            </a:r>
            <a:r>
              <a:rPr lang="pl-PL" b="1" dirty="0">
                <a:solidFill>
                  <a:schemeClr val="tx2"/>
                </a:solidFill>
              </a:rPr>
              <a:t>realizowany na </a:t>
            </a:r>
            <a:r>
              <a:rPr lang="pl-PL" b="1" dirty="0">
                <a:solidFill>
                  <a:schemeClr val="tx2"/>
                </a:solidFill>
              </a:rPr>
              <a:t>obszarze danego </a:t>
            </a:r>
            <a:r>
              <a:rPr lang="pl-PL" b="1" dirty="0" smtClean="0">
                <a:solidFill>
                  <a:schemeClr val="tx2"/>
                </a:solidFill>
              </a:rPr>
              <a:t>OSI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r>
              <a:rPr lang="pl-PL" dirty="0" smtClean="0">
                <a:solidFill>
                  <a:schemeClr val="tx2"/>
                </a:solidFill>
              </a:rPr>
              <a:t>Wnioskodawca </a:t>
            </a:r>
            <a:r>
              <a:rPr lang="pl-PL" dirty="0" smtClean="0">
                <a:solidFill>
                  <a:schemeClr val="tx2"/>
                </a:solidFill>
              </a:rPr>
              <a:t>wypełniając wniosek, </a:t>
            </a:r>
            <a:r>
              <a:rPr lang="pl-PL" dirty="0">
                <a:solidFill>
                  <a:schemeClr val="tx2"/>
                </a:solidFill>
              </a:rPr>
              <a:t>po wskazaniu ww. typu </a:t>
            </a:r>
            <a:r>
              <a:rPr lang="pl-PL" dirty="0" smtClean="0">
                <a:solidFill>
                  <a:schemeClr val="tx2"/>
                </a:solidFill>
              </a:rPr>
              <a:t>projektu, </a:t>
            </a:r>
            <a:r>
              <a:rPr lang="pl-PL" dirty="0">
                <a:solidFill>
                  <a:schemeClr val="tx2"/>
                </a:solidFill>
              </a:rPr>
              <a:t>zobligowany jest wybrać odpowiedni Obszar Strategicznej Interwencji, który go </a:t>
            </a:r>
            <a:r>
              <a:rPr lang="pl-PL" dirty="0" smtClean="0">
                <a:solidFill>
                  <a:schemeClr val="tx2"/>
                </a:solidFill>
              </a:rPr>
              <a:t>dotyczy</a:t>
            </a:r>
            <a:r>
              <a:rPr lang="pl-PL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endParaRPr lang="pl-PL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chemeClr val="tx2"/>
                </a:solidFill>
              </a:rPr>
              <a:t>w przypadku ZIT </a:t>
            </a:r>
            <a:r>
              <a:rPr lang="pl-PL" dirty="0" smtClean="0">
                <a:solidFill>
                  <a:schemeClr val="tx2"/>
                </a:solidFill>
              </a:rPr>
              <a:t>- </a:t>
            </a:r>
            <a:r>
              <a:rPr lang="pl-PL" b="1" dirty="0">
                <a:solidFill>
                  <a:schemeClr val="tx2"/>
                </a:solidFill>
              </a:rPr>
              <a:t>projekt powinien być realizowany na obszarze </a:t>
            </a:r>
            <a:r>
              <a:rPr lang="pl-PL" b="1" dirty="0" smtClean="0">
                <a:solidFill>
                  <a:schemeClr val="tx2"/>
                </a:solidFill>
              </a:rPr>
              <a:t>danego ZIT</a:t>
            </a:r>
            <a:r>
              <a:rPr lang="pl-PL" dirty="0" smtClean="0">
                <a:solidFill>
                  <a:schemeClr val="tx2"/>
                </a:solidFill>
              </a:rPr>
              <a:t>, określonego </a:t>
            </a:r>
            <a:r>
              <a:rPr lang="pl-PL" dirty="0">
                <a:solidFill>
                  <a:schemeClr val="tx2"/>
                </a:solidFill>
              </a:rPr>
              <a:t>w Strategii </a:t>
            </a:r>
            <a:r>
              <a:rPr lang="pl-PL" dirty="0" smtClean="0">
                <a:solidFill>
                  <a:schemeClr val="tx2"/>
                </a:solidFill>
              </a:rPr>
              <a:t>ZIT.</a:t>
            </a:r>
            <a:endParaRPr lang="pl-PL" dirty="0" smtClean="0">
              <a:solidFill>
                <a:schemeClr val="tx2"/>
              </a:solidFill>
            </a:endParaRPr>
          </a:p>
          <a:p>
            <a:pPr algn="just"/>
            <a:endParaRPr lang="pl-PL" b="1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1384" y="1340768"/>
            <a:ext cx="871296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Wspierane będą kompleksowe i zintegrowane projekty, realizujące rozwój transportu publicznego w sposób kompleksowy, które muszą spełniać łącznie następujące cele</a:t>
            </a:r>
            <a:r>
              <a:rPr lang="pl-PL" sz="2000" b="1" dirty="0" smtClean="0"/>
              <a:t>:</a:t>
            </a:r>
          </a:p>
          <a:p>
            <a:pPr algn="just"/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szersze </a:t>
            </a:r>
            <a:r>
              <a:rPr lang="pl-PL" dirty="0"/>
              <a:t>wykorzystanie bardziej efektywnego transportu publicznego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niezmotoryzowanego </a:t>
            </a:r>
            <a:r>
              <a:rPr lang="pl-PL" dirty="0" smtClean="0"/>
              <a:t>indywidualnego;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zmniejszenie </a:t>
            </a:r>
            <a:r>
              <a:rPr lang="pl-PL" dirty="0"/>
              <a:t>wykorzystania samochodów </a:t>
            </a:r>
            <a:r>
              <a:rPr lang="pl-PL" dirty="0" smtClean="0"/>
              <a:t>osobowych;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lepsza </a:t>
            </a:r>
            <a:r>
              <a:rPr lang="pl-PL" dirty="0"/>
              <a:t>integracja gałęzi transportu;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niższa </a:t>
            </a:r>
            <a:r>
              <a:rPr lang="pl-PL" dirty="0"/>
              <a:t>emisja zanieczyszczeń powietrza, hałasu oraz niższe zatłoczenie;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poprawa </a:t>
            </a:r>
            <a:r>
              <a:rPr lang="pl-PL" dirty="0"/>
              <a:t>bezpieczeństwa ruchu drogowego.</a:t>
            </a:r>
          </a:p>
          <a:p>
            <a:endParaRPr lang="pl-PL" dirty="0" smtClean="0"/>
          </a:p>
          <a:p>
            <a:endParaRPr lang="pl-PL" dirty="0"/>
          </a:p>
          <a:p>
            <a:pPr algn="just"/>
            <a:r>
              <a:rPr lang="pl-PL" u="sng" dirty="0">
                <a:solidFill>
                  <a:schemeClr val="tx2"/>
                </a:solidFill>
              </a:rPr>
              <a:t>Przez inwestycje ograniczające ruch w centrach miast </a:t>
            </a:r>
            <a:r>
              <a:rPr lang="pl-PL" dirty="0">
                <a:solidFill>
                  <a:schemeClr val="tx2"/>
                </a:solidFill>
              </a:rPr>
              <a:t>nie należy rozumieć wyłącznie inwestycji zlokalizowanych w centrach miast – istotne jest </a:t>
            </a:r>
            <a:r>
              <a:rPr lang="pl-PL" u="sng" dirty="0">
                <a:solidFill>
                  <a:schemeClr val="tx2"/>
                </a:solidFill>
              </a:rPr>
              <a:t>oddziaływanie na centra miast</a:t>
            </a:r>
            <a:endParaRPr lang="pl-PL" u="sng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1384" y="1801847"/>
            <a:ext cx="87129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schemeClr val="tx2"/>
                </a:solidFill>
              </a:rPr>
              <a:t>Typy beneficjentów</a:t>
            </a:r>
          </a:p>
          <a:p>
            <a:pPr lvl="0" algn="just"/>
            <a:endParaRPr lang="pl-PL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jednostki </a:t>
            </a:r>
            <a:r>
              <a:rPr lang="pl-PL" dirty="0"/>
              <a:t>samorządu terytorialnego, ich związki i </a:t>
            </a:r>
            <a:r>
              <a:rPr lang="pl-PL" dirty="0" smtClean="0"/>
              <a:t>stowarzyszenia,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jednostki </a:t>
            </a:r>
            <a:r>
              <a:rPr lang="pl-PL" dirty="0"/>
              <a:t>organizacyjne </a:t>
            </a:r>
            <a:r>
              <a:rPr lang="pl-PL" dirty="0" err="1" smtClean="0"/>
              <a:t>jst</a:t>
            </a:r>
            <a:r>
              <a:rPr lang="pl-PL" dirty="0" smtClean="0"/>
              <a:t>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jednostki </a:t>
            </a:r>
            <a:r>
              <a:rPr lang="pl-PL" dirty="0"/>
              <a:t>sektora finansów publicznych, inne niż wymienione </a:t>
            </a:r>
            <a:r>
              <a:rPr lang="pl-PL" dirty="0" smtClean="0"/>
              <a:t>powyżej,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przedsiębiorcy </a:t>
            </a:r>
            <a:r>
              <a:rPr lang="pl-PL" dirty="0"/>
              <a:t>będący zarządcami infrastruktury lub świadczący usługi w zakresie transportu zbiorowego na terenach miejskich i </a:t>
            </a:r>
            <a:r>
              <a:rPr lang="pl-PL" dirty="0" smtClean="0"/>
              <a:t>podmiejskich,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tx2"/>
                </a:solidFill>
              </a:rPr>
              <a:t>organizacje pozarządowe,</a:t>
            </a:r>
            <a:endParaRPr lang="pl-P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PGL </a:t>
            </a:r>
            <a:r>
              <a:rPr lang="pl-PL" dirty="0"/>
              <a:t>Lasy Państwowe i jego jednostki </a:t>
            </a:r>
            <a:r>
              <a:rPr lang="pl-PL" dirty="0" smtClean="0"/>
              <a:t>organizacyjne</a:t>
            </a:r>
            <a:r>
              <a:rPr lang="pl-PL" dirty="0"/>
              <a:t>,</a:t>
            </a:r>
            <a:endParaRPr lang="pl-PL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lvl="0" algn="just"/>
            <a:r>
              <a:rPr lang="pl-PL" b="1" u="sng" dirty="0"/>
              <a:t>realizujący projekt na obszarze danego </a:t>
            </a:r>
            <a:r>
              <a:rPr lang="pl-PL" b="1" u="sng" dirty="0" smtClean="0"/>
              <a:t>OSI/ZIT.</a:t>
            </a:r>
            <a:endParaRPr lang="pl-PL" b="1" u="sng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4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1384" y="1412776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Preferencje:</a:t>
            </a:r>
          </a:p>
          <a:p>
            <a:endParaRPr lang="pl-PL" sz="2000" b="1" dirty="0" smtClean="0">
              <a:solidFill>
                <a:schemeClr val="tx2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w miastach powyżej 20 tysięcy mieszkańców;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poprawiające dostępność do obszarów koncentracji ludności i/lub aktywności gospodarczej, a także do rynku pracy i usług publicznych;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projekty multimodalne uwzględniające połączenie różnych nisko- </a:t>
            </a:r>
            <a:r>
              <a:rPr lang="pl-PL" sz="1600" dirty="0" smtClean="0"/>
              <a:t>i </a:t>
            </a:r>
            <a:r>
              <a:rPr lang="pl-PL" sz="1600" dirty="0"/>
              <a:t>zeroemisyjnych środków transportu;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realizowane w miejscowościach uzdrowiskowych</a:t>
            </a:r>
            <a:r>
              <a:rPr lang="pl-PL" sz="1600" dirty="0" smtClean="0"/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dotyczące zakupu taboru o alternatywnych źródłach zasilania (elektryczne, gazowe, wodorowe, hybrydowe</a:t>
            </a:r>
            <a:r>
              <a:rPr lang="pl-PL" sz="1600" dirty="0" smtClean="0"/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dotyczące zakupu taboru umożliwiającego przewóz rowerów</a:t>
            </a:r>
            <a:r>
              <a:rPr lang="pl-PL" sz="1600" dirty="0" smtClean="0"/>
              <a:t>;</a:t>
            </a:r>
            <a:endParaRPr lang="pl-PL" sz="16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projekty </a:t>
            </a:r>
            <a:r>
              <a:rPr lang="pl-PL" sz="1600" dirty="0"/>
              <a:t>komplementarne względem projektów punktowych realizowanych w ramach działania 5.2 System transportu kolejowego (dworce i przystanki kolejowe), przy czym projekt komplementarny realizowany w działaniu 5.2 musi być możliwy do realizacji w ramach RPO WD 2014-2020 i wynika to, wraz </a:t>
            </a:r>
            <a:r>
              <a:rPr lang="pl-PL" sz="1600" dirty="0" smtClean="0"/>
              <a:t>z </a:t>
            </a:r>
            <a:r>
              <a:rPr lang="pl-PL" sz="1600" dirty="0"/>
              <a:t>uzasadnieniem komplementarności, z przygotowanego dla projektu realizowanego w działaniu 5.2 studium wykonalności;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600" dirty="0"/>
              <a:t>preferowane będą projekty rewitalizacyjne ujęte w programie rewitalizacji danej gminy, które znajdują się na wykazie IZ RPO </a:t>
            </a:r>
            <a:r>
              <a:rPr lang="pl-PL" sz="1600" dirty="0" smtClean="0"/>
              <a:t>WD</a:t>
            </a:r>
            <a:r>
              <a:rPr lang="pl-PL" sz="1600" dirty="0"/>
              <a:t>.</a:t>
            </a:r>
            <a:endParaRPr lang="pl-PL" sz="1600" b="1" dirty="0" smtClean="0">
              <a:solidFill>
                <a:schemeClr val="tx2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Wskaźniki:</a:t>
            </a:r>
          </a:p>
          <a:p>
            <a:pPr algn="just"/>
            <a:r>
              <a:rPr lang="pl-PL" sz="1600" dirty="0"/>
              <a:t>Główną funkcją wskaźników jest zmierzenie, na ile cel główny projektu zostały zrealizowany. Wskaźniki służą ilościowej prezentacji działań podjętych w ramach projektu i ich rezultatów. W trakcie realizacji projektu wskaźniki powinny umożliwiać mierzenie jego postępu względem celów projektu. </a:t>
            </a:r>
          </a:p>
          <a:p>
            <a:pPr algn="just"/>
            <a:r>
              <a:rPr lang="pl-PL" sz="1600" dirty="0"/>
              <a:t>Wybór wskaźników projektu powinien być powiązany z typem realizowanego przedsięwzięcia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planowanymi działaniami, które Wnioskodawca zamierza podjąć w ramach projektu. Do celu głównego projektu Wnioskodawca powinien dobrać odpowiednie wskaźniki, produktu i rezultatu bezpośredniego. Muszą być logicznie powiązane z projektem i spójne.</a:t>
            </a:r>
          </a:p>
          <a:p>
            <a:pPr algn="just"/>
            <a:r>
              <a:rPr lang="pl-PL" sz="1600" dirty="0"/>
              <a:t>Każdy ze wskaźników powinien posiadać następujące cechy:</a:t>
            </a:r>
          </a:p>
          <a:p>
            <a:pPr algn="just"/>
            <a:r>
              <a:rPr lang="pl-PL" sz="1600" dirty="0"/>
              <a:t>• adekwatność – wskaźnik powinien być dostosowany do charakteru projektu oraz oczekiwanych efektów związanych z jego realizacją;</a:t>
            </a:r>
          </a:p>
          <a:p>
            <a:pPr algn="just"/>
            <a:r>
              <a:rPr lang="pl-PL" sz="1600" dirty="0"/>
              <a:t>• mierzalność – wskaźnik powinien być kwantyfikowalny, tj. wyrażony w wartościach liczbowych bądź finansowych;</a:t>
            </a:r>
          </a:p>
          <a:p>
            <a:pPr algn="just"/>
            <a:r>
              <a:rPr lang="pl-PL" sz="1600" dirty="0"/>
              <a:t>• wiarygodność – wskaźnik powinien być zdefiniowany w taki sposób, aby jego weryfikacja nie powodowała utrudnień;</a:t>
            </a:r>
          </a:p>
          <a:p>
            <a:pPr algn="just"/>
            <a:r>
              <a:rPr lang="pl-PL" sz="1600" dirty="0"/>
              <a:t>• dostępność – wskaźnik powinien być łatwy do określenia w wyniku realizacji projektu;</a:t>
            </a:r>
          </a:p>
          <a:p>
            <a:pPr algn="just"/>
            <a:r>
              <a:rPr lang="pl-PL" sz="1600" dirty="0"/>
              <a:t>• określony w czasie –wartość wskaźnika powinna zostać określona w czasie, tj. określony rok osiągnięcia wartości docelowej wskaźnika oraz okres, w którym będzie mierzony wskaźnik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Ważne informacje:</a:t>
            </a:r>
          </a:p>
          <a:p>
            <a:endParaRPr lang="pl-PL" sz="2000" b="1" dirty="0" smtClean="0"/>
          </a:p>
          <a:p>
            <a:pPr algn="just"/>
            <a:r>
              <a:rPr lang="pl-PL" sz="1600" b="1" dirty="0"/>
              <a:t>Poziom dofinansowania </a:t>
            </a:r>
            <a:r>
              <a:rPr lang="pl-PL" sz="1600" dirty="0"/>
              <a:t>UE na poziomie projektu wynosi 85% kosztów kwalifikowalnych. </a:t>
            </a:r>
          </a:p>
          <a:p>
            <a:pPr algn="just"/>
            <a:r>
              <a:rPr lang="pl-PL" sz="1600" dirty="0"/>
              <a:t>W przypadku projektów generujących dochód – zgodnie z wyliczeniami luki finansowej ale nie więcej niż 85</a:t>
            </a:r>
            <a:r>
              <a:rPr lang="pl-PL" sz="1600" dirty="0" smtClean="0"/>
              <a:t>%.</a:t>
            </a:r>
          </a:p>
          <a:p>
            <a:endParaRPr lang="pl-PL" sz="1600" dirty="0" smtClean="0"/>
          </a:p>
          <a:p>
            <a:r>
              <a:rPr lang="pl-PL" sz="1600" b="1" dirty="0" smtClean="0"/>
              <a:t>Pomoc publiczna:</a:t>
            </a:r>
          </a:p>
          <a:p>
            <a:r>
              <a:rPr lang="pl-PL" sz="1600" dirty="0"/>
              <a:t>Pomocą publiczną jest wszelka pomoc, która kumulatywnie spełnia następujące przesłanki: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beneficjentem </a:t>
            </a:r>
            <a:r>
              <a:rPr lang="pl-PL" sz="1600" dirty="0"/>
              <a:t>wsparcia jest przedsiębiorca w rozumieniu funkcjonalnym;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jest </a:t>
            </a:r>
            <a:r>
              <a:rPr lang="pl-PL" sz="1600" dirty="0"/>
              <a:t>udzielona za pośrednictwem lub ze źródeł państwowych </a:t>
            </a:r>
            <a:r>
              <a:rPr lang="pl-PL" sz="1600" dirty="0" smtClean="0"/>
              <a:t>w </a:t>
            </a:r>
            <a:r>
              <a:rPr lang="pl-PL" sz="1600" dirty="0"/>
              <a:t>jakiejkolwiek formie;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stanowi </a:t>
            </a:r>
            <a:r>
              <a:rPr lang="pl-PL" sz="1600" dirty="0"/>
              <a:t>korzyść dla beneficjenta oraz jest selektywna tj. uprzywilejowuje niektórych przedsiębiorców lub produkcję niektórych towarów;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zakłóca </a:t>
            </a:r>
            <a:r>
              <a:rPr lang="pl-PL" sz="1600" dirty="0"/>
              <a:t>lub grozi zakłóceniem konkurencji poprzez sprzyjanie niektórym przedsiębiorcom;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oraz </a:t>
            </a:r>
            <a:r>
              <a:rPr lang="pl-PL" sz="1600" dirty="0"/>
              <a:t>wpływa na wymianę handlową pomiędzy Państwami Członkowskimi Unii Europejskiej</a:t>
            </a:r>
            <a:r>
              <a:rPr lang="pl-PL" sz="1600" dirty="0" smtClean="0"/>
              <a:t>.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39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Ważne informacje:</a:t>
            </a:r>
          </a:p>
          <a:p>
            <a:endParaRPr lang="pl-PL" sz="2000" b="1" dirty="0" smtClean="0"/>
          </a:p>
          <a:p>
            <a:r>
              <a:rPr lang="pl-PL" sz="1600" b="1" dirty="0" smtClean="0"/>
              <a:t>Pomoc publiczna:</a:t>
            </a:r>
          </a:p>
          <a:p>
            <a:pPr algn="just"/>
            <a:r>
              <a:rPr lang="pl-PL" sz="1600" dirty="0"/>
              <a:t>W przypadku stwierdzenia przez wnioskodawcę występowania pomocy publicznej dopuszcza się możliwość zastosowania następujących przepisów: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rozporządzenie Komisji (UE) nr 1407/2013 z dnia 18 grudnia 2013 r. w sprawie stosowania art. 107 i 108 Traktatu o funkcjonowaniu Unii Europejskiej do pomocy de </a:t>
            </a:r>
            <a:r>
              <a:rPr lang="pl-PL" sz="1600" dirty="0" err="1"/>
              <a:t>minimis</a:t>
            </a:r>
            <a:r>
              <a:rPr lang="pl-PL" sz="1600" dirty="0"/>
              <a:t> oraz rozporządzenia Ministra Infrastruktury i Rozwoju z dnia 19 marca 2015 r. w sprawie udzielania pomocy de </a:t>
            </a:r>
            <a:r>
              <a:rPr lang="pl-PL" sz="1600" dirty="0" err="1"/>
              <a:t>minimis</a:t>
            </a:r>
            <a:r>
              <a:rPr lang="pl-PL" sz="1600" dirty="0"/>
              <a:t> w ramach regionalnych programów operacyjnych na lata 2014–2020 - kwota pomocy de </a:t>
            </a:r>
            <a:r>
              <a:rPr lang="pl-PL" sz="1600" dirty="0" err="1"/>
              <a:t>minimis</a:t>
            </a:r>
            <a:r>
              <a:rPr lang="pl-PL" sz="1600" i="1" dirty="0"/>
              <a:t> </a:t>
            </a:r>
            <a:r>
              <a:rPr lang="pl-PL" sz="1600" dirty="0"/>
              <a:t>nie może przekroczyć 200 tys. EUR na beneficjenta (jest to maksymalny limit pomocy de </a:t>
            </a:r>
            <a:r>
              <a:rPr lang="pl-PL" sz="1600" dirty="0" err="1"/>
              <a:t>minimis</a:t>
            </a:r>
            <a:r>
              <a:rPr lang="pl-PL" sz="1600" dirty="0"/>
              <a:t> jaki może otrzymać dany podmiot w okresie 3 lat). Przy pomocy de </a:t>
            </a:r>
            <a:r>
              <a:rPr lang="pl-PL" sz="1600" dirty="0" err="1"/>
              <a:t>minimis</a:t>
            </a:r>
            <a:r>
              <a:rPr lang="pl-PL" sz="1600" dirty="0"/>
              <a:t> – nie obowiązuje efekt zachęty;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rozporządzenie Komisji (UE) nr 651/2014 z 17 czerwca 2014 roku uznającego niektóre rodzaje pomocy za zgodne z rynkiem wewnętrznym w zastosowaniu art. 107 i 108 Traktatu - pomoc inwestycyjna na infrastrukturę lokalną (art.56) oraz rozporządzenia Ministra Infrastruktury i Rozwoju z dnia 5 sierpnia 2015 r. w sprawie udzielania pomocy inwestycyjnej na infrastrukturę lokalną</a:t>
            </a:r>
            <a:r>
              <a:rPr lang="pl-PL" sz="1600" dirty="0" smtClean="0"/>
              <a:t>;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79512" y="1556792"/>
            <a:ext cx="87129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</a:t>
            </a:r>
          </a:p>
          <a:p>
            <a:endParaRPr lang="pl-PL" sz="2000" b="1" dirty="0" smtClean="0"/>
          </a:p>
          <a:p>
            <a:pPr marL="625475" lvl="0" indent="-625475" algn="just"/>
            <a:r>
              <a:rPr lang="pl-PL" b="1" dirty="0" smtClean="0"/>
              <a:t>3.4.A. Ograniczona </a:t>
            </a:r>
            <a:r>
              <a:rPr lang="pl-PL" b="1" dirty="0"/>
              <a:t>niska emisja transportowa w ramach kompleksowych strategii niskoemisyjnych</a:t>
            </a:r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Z</a:t>
            </a:r>
            <a:r>
              <a:rPr lang="pl-PL" sz="1600" dirty="0" smtClean="0"/>
              <a:t>akup </a:t>
            </a:r>
            <a:r>
              <a:rPr lang="pl-PL" sz="1600" dirty="0"/>
              <a:t>oraz modernizacja niskoemisyjnego taboru szynowego i autobusowego dla połączeń miejskich i </a:t>
            </a:r>
            <a:r>
              <a:rPr lang="pl-PL" sz="1600" dirty="0" smtClean="0"/>
              <a:t>podmiejskich (w tym inwestycje w infrastrukturę do obsługi taboru do 25% wartości</a:t>
            </a:r>
            <a:r>
              <a:rPr lang="pl-PL" sz="1600" dirty="0" smtClean="0"/>
              <a:t>) – typ 3.4.A.a; </a:t>
            </a:r>
            <a:endParaRPr lang="pl-PL" sz="1600" dirty="0"/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I</a:t>
            </a:r>
            <a:r>
              <a:rPr lang="pl-PL" sz="1600" dirty="0" smtClean="0"/>
              <a:t>nwestycje </a:t>
            </a:r>
            <a:r>
              <a:rPr lang="pl-PL" sz="1600" dirty="0"/>
              <a:t>ograniczające indywidualny ruch zmotoryzowany w centrach miast np. P&amp;R, B&amp;R, zintegrowane centra przesiadkowe, wspólny </a:t>
            </a:r>
            <a:r>
              <a:rPr lang="pl-PL" sz="1600" dirty="0" smtClean="0"/>
              <a:t>bilet, stacje ładowania pojazdów </a:t>
            </a:r>
            <a:r>
              <a:rPr lang="pl-PL" sz="1600" dirty="0" smtClean="0"/>
              <a:t>elektrycznych – typ 3.4.A.b;</a:t>
            </a:r>
            <a:endParaRPr lang="pl-PL" sz="1600" dirty="0" smtClean="0"/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I</a:t>
            </a:r>
            <a:r>
              <a:rPr lang="pl-PL" sz="1600" dirty="0" smtClean="0"/>
              <a:t>nwestycje </a:t>
            </a:r>
            <a:r>
              <a:rPr lang="pl-PL" sz="1600" dirty="0"/>
              <a:t>związane z </a:t>
            </a:r>
            <a:r>
              <a:rPr lang="pl-PL" sz="1600" dirty="0" smtClean="0"/>
              <a:t>systemami </a:t>
            </a:r>
            <a:r>
              <a:rPr lang="pl-PL" sz="1600" dirty="0"/>
              <a:t>zarządzania ruchem i </a:t>
            </a:r>
            <a:r>
              <a:rPr lang="pl-PL" sz="1600" dirty="0" smtClean="0"/>
              <a:t>energią – typ 3.4.A.c;</a:t>
            </a:r>
            <a:endParaRPr lang="pl-PL" sz="1600" dirty="0" smtClean="0"/>
          </a:p>
          <a:p>
            <a:pPr marL="536575" lvl="1" indent="-265113" algn="just">
              <a:buFont typeface="+mj-lt"/>
              <a:buAutoNum type="arabicParenR"/>
            </a:pPr>
            <a:r>
              <a:rPr lang="pl-PL" sz="1600" dirty="0"/>
              <a:t>I</a:t>
            </a:r>
            <a:r>
              <a:rPr lang="pl-PL" sz="1600" dirty="0" smtClean="0"/>
              <a:t>nwestycje </a:t>
            </a:r>
            <a:r>
              <a:rPr lang="pl-PL" sz="1600" dirty="0"/>
              <a:t>ograniczające indywidualny ruch zmotoryzowany w centrach miast np. </a:t>
            </a:r>
            <a:r>
              <a:rPr lang="pl-PL" sz="1600" dirty="0" smtClean="0"/>
              <a:t>drogi </a:t>
            </a:r>
            <a:r>
              <a:rPr lang="pl-PL" sz="1600" dirty="0"/>
              <a:t>rowerowe, ciągi piesze, itp</a:t>
            </a:r>
            <a:r>
              <a:rPr lang="pl-PL" sz="1600" dirty="0" smtClean="0"/>
              <a:t>. – typ </a:t>
            </a:r>
            <a:r>
              <a:rPr lang="pl-PL" sz="1600" dirty="0" smtClean="0"/>
              <a:t>3.4.A.d.</a:t>
            </a:r>
            <a:endParaRPr lang="pl-PL" sz="1600" dirty="0" smtClean="0"/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26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Ważne informacje:</a:t>
            </a:r>
          </a:p>
          <a:p>
            <a:endParaRPr lang="pl-PL" sz="2000" b="1" dirty="0" smtClean="0"/>
          </a:p>
          <a:p>
            <a:r>
              <a:rPr lang="pl-PL" sz="1600" b="1" dirty="0" smtClean="0"/>
              <a:t>Pomoc publiczna - cd:</a:t>
            </a:r>
          </a:p>
          <a:p>
            <a:pPr algn="just"/>
            <a:r>
              <a:rPr lang="pl-PL" sz="1600" dirty="0"/>
              <a:t>W przypadku stwierdzenia przez wnioskodawcę występowania pomocy publicznej dopuszcza się możliwość zastosowania następujących przepisów: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rozporządzenia  (WE)  nr  1370/2007  Parlamentu  Europejskiego  i  Rady  z 23 października 2007 r. dotyczącego usług  publicznych  w  zakresie  kolejowego  i  drogowego  transportu pasażerskiego  oraz  uchylającego  rozporządzenia  Rady – w odniesieniu do okresu po 3 grudnia 2009 r. oraz wytyczne w zakresie dofinansowania z programów operacyjnych podmiotów realizujących obowiązek świadczenia usług publicznych w transporcie zbiorowym;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rozporządzenie Rady (EWG) nr 1191/69 z dnia 26 czerwca 1969 r. w sprawie działania Państw Członkowskich dotyczącego zobowiązań  związanych  z pojęciem usługi  publicznej w transporcie kolejowym, drogowym i w żegludze śródlądowej (Dz. Urz. UE 1969 L 156/1), ze zmianami  wprowadzonymi rozporządzeniem  Rady nr 1893/91  z  dnia 20  czerwca  1991  r. (Dz. Urz. UE 1991 L 169/1) – w odniesieniu do okresu przed 3 grudnia 2009 r.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wytyczne </a:t>
            </a:r>
            <a:r>
              <a:rPr lang="pl-PL" sz="1600" dirty="0"/>
              <a:t>w zakresie dofinansowania z programów operacyjnych podmiotów realizujących obowiązek świadczenia usług publicznych w transporcie </a:t>
            </a:r>
            <a:r>
              <a:rPr lang="pl-PL" sz="1600" dirty="0" smtClean="0"/>
              <a:t>zbiorowym – rekompensata.</a:t>
            </a:r>
          </a:p>
          <a:p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Ważne informacje:</a:t>
            </a:r>
          </a:p>
          <a:p>
            <a:endParaRPr lang="pl-PL" sz="2000" b="1" dirty="0" smtClean="0"/>
          </a:p>
          <a:p>
            <a:r>
              <a:rPr lang="pl-PL" sz="1600" b="1" dirty="0" smtClean="0"/>
              <a:t>Pomoc publiczna - cd:</a:t>
            </a:r>
          </a:p>
          <a:p>
            <a:pPr algn="just"/>
            <a:r>
              <a:rPr lang="pl-PL" sz="1600" dirty="0"/>
              <a:t>Jeżeli przy realizacji projektu zakłada się występowanie w projekcie zakresu/elementów noszących znamiona pomocy publicznej, to w takiej sytuacji istnieje możliwość realizacji projektów </a:t>
            </a:r>
            <a:r>
              <a:rPr lang="pl-PL" sz="1600" u="sng" dirty="0"/>
              <a:t>„mieszanych”</a:t>
            </a:r>
            <a:r>
              <a:rPr lang="pl-PL" sz="1600" dirty="0"/>
              <a:t>, tzn. objętych w części pomocą publiczną (tj. w zakresie w jakim dot. działalności gospodarczej wnioskodawcy – np. odpłatne udostępnianie), a w części wsparciem niestanowiącym pomocy (tj. w zakresie prowadzonej działalności niegospodarczej).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takich przypadkach wnioskodawca zobowiązany jest przedstawić </a:t>
            </a:r>
            <a:r>
              <a:rPr lang="pl-PL" sz="1600" u="sng" dirty="0"/>
              <a:t>metodologię wyodrębnienia elementów projektu </a:t>
            </a:r>
            <a:r>
              <a:rPr lang="pl-PL" sz="1600" dirty="0"/>
              <a:t>przyporządkowanych do działalności gospodarczej i niegospodarczej wnioskodawcy. Przykładowo może to być proporcja liczona powierzchnią, wielkością przychodów, wyodrębnienie wydatków. 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 powyższym przypadku należy pamiętać o konieczności prowadzenia </a:t>
            </a:r>
            <a:r>
              <a:rPr lang="pl-PL" sz="1600" u="sng" dirty="0"/>
              <a:t>rozdzielnej rachunkowości </a:t>
            </a:r>
            <a:r>
              <a:rPr lang="pl-PL" sz="1600" dirty="0"/>
              <a:t>dla działalności gospodarczej i niegospodarczej – przez cały okres realizacji projektu i okres trwałości. </a:t>
            </a:r>
          </a:p>
          <a:p>
            <a:pPr algn="just"/>
            <a:r>
              <a:rPr lang="pl-PL" sz="1600" dirty="0"/>
              <a:t>Konsekwencją niedochowania powyższych warunków w okresie trwałości projektu może być częściowy lub całkowity zwrot dofinansowania.</a:t>
            </a:r>
          </a:p>
          <a:p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Wskaźniki:</a:t>
            </a:r>
            <a:endParaRPr lang="pl-PL" sz="2000" b="1" dirty="0" smtClean="0"/>
          </a:p>
          <a:p>
            <a:endParaRPr lang="pl-PL" sz="2000" b="1" dirty="0"/>
          </a:p>
          <a:p>
            <a:r>
              <a:rPr lang="pl-PL" sz="1600" dirty="0"/>
              <a:t>W ramach RPO WD 2014-2020 rozróżnia się następujące wskaźniki:</a:t>
            </a:r>
          </a:p>
          <a:p>
            <a:r>
              <a:rPr lang="pl-PL" sz="1600" dirty="0" smtClean="0"/>
              <a:t>a) obligatoryjne </a:t>
            </a:r>
            <a:r>
              <a:rPr lang="pl-PL" sz="1600" dirty="0"/>
              <a:t>– wskaźniki ujęte w RPO WD 2014-2020, SZOOP RPO WD 2014-2020</a:t>
            </a:r>
          </a:p>
          <a:p>
            <a:r>
              <a:rPr lang="pl-PL" sz="1600" dirty="0" smtClean="0"/>
              <a:t>b) horyzontalne </a:t>
            </a:r>
            <a:endParaRPr lang="pl-PL" sz="1600" dirty="0"/>
          </a:p>
          <a:p>
            <a:r>
              <a:rPr lang="pl-PL" sz="1600" dirty="0" smtClean="0"/>
              <a:t>c) dodatkowe </a:t>
            </a:r>
            <a:r>
              <a:rPr lang="pl-PL" sz="1600" dirty="0"/>
              <a:t>– wskaźniki projektowe</a:t>
            </a:r>
          </a:p>
          <a:p>
            <a:endParaRPr lang="pl-PL" sz="1600" dirty="0"/>
          </a:p>
          <a:p>
            <a:r>
              <a:rPr lang="pl-PL" sz="1600" b="1" dirty="0"/>
              <a:t>Wymagania w zakresie wskaźników w projekcie</a:t>
            </a:r>
          </a:p>
          <a:p>
            <a:pPr algn="just"/>
            <a:r>
              <a:rPr lang="pl-PL" sz="1600" dirty="0"/>
              <a:t>W ramach wniosku o dofinansowanie projektu Wnioskodawca określa wskaźniki służące pomiarowi działań i celów założonych w projekcie. Wskaźniki w ramach projektu należy określić mając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szczególności na uwadze zapisy niniejszego regulaminu. </a:t>
            </a:r>
          </a:p>
          <a:p>
            <a:endParaRPr lang="pl-PL" sz="1600" dirty="0"/>
          </a:p>
          <a:p>
            <a:r>
              <a:rPr lang="pl-PL" sz="1600" dirty="0"/>
              <a:t>W przypadku, gdy w ramach danego Działania uwzględniony został wskaźnik z RPO WD 2014-2020 który odzwierciedla zakres projektu, jego wykazanie dla Wnioskodawcy jest  obligatoryjne.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/>
          </a:p>
          <a:p>
            <a:pPr algn="just"/>
            <a:r>
              <a:rPr lang="pl-PL" sz="1600" dirty="0" smtClean="0"/>
              <a:t>Wskaźniki </a:t>
            </a:r>
            <a:r>
              <a:rPr lang="pl-PL" sz="1600" dirty="0"/>
              <a:t>produktu są to wskaźniki powiązane bezpośrednio z wydatkami ponoszonymi w projekcie, mierzone konkretnymi wielkościami. Liczone są w jednostkach fizycznych lub monetarnych. Wybrane przez Wnioskodawcę wskaźniki muszą być adekwatne do zakresu projektu oraz mają być powiązane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głównymi kategoriami wydatków w projekcie.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Dla każdego z wybranych wskaźników Wnioskodawca zobowiązany jest do wskazania „Jednostki miary”, „Wartości bazowej”, „Wartości docelowej wskaźnika”, a także „Źródła informacji o wskaźniku”.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Wartość bazowa to wartość w momencie rozpoczęcia realizacji projektu. W przypadku każdego wskaźnika powinna być wykazana na poziomie „0”.</a:t>
            </a:r>
          </a:p>
          <a:p>
            <a:endParaRPr lang="pl-PL" sz="1600" dirty="0"/>
          </a:p>
          <a:p>
            <a:pPr algn="just"/>
            <a:r>
              <a:rPr lang="pl-PL" sz="1600" dirty="0"/>
              <a:t>Wartość docelowa dla wskaźnika produktu to wyrażony liczbowo stan danego wskaźnika na moment zakończenia rzeczowej realizacji projektu. </a:t>
            </a:r>
            <a:endParaRPr lang="pl-PL" sz="1600" dirty="0" smtClean="0"/>
          </a:p>
          <a:p>
            <a:pPr algn="just"/>
            <a:endParaRPr lang="pl-PL" sz="1600" dirty="0"/>
          </a:p>
          <a:p>
            <a:pPr algn="just"/>
            <a:r>
              <a:rPr lang="pl-PL" sz="1600" dirty="0"/>
              <a:t>Jako źródło informacji o wskaźniku wskazać należy odpowiedni dokument (np. protokół odbioru robót).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/>
          </a:p>
          <a:p>
            <a:pPr algn="just"/>
            <a:r>
              <a:rPr lang="pl-PL" sz="1600" b="1" dirty="0"/>
              <a:t>Wskaźniki produktu</a:t>
            </a:r>
            <a:r>
              <a:rPr lang="pl-PL" sz="1600" b="1" dirty="0" smtClean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Liczba </a:t>
            </a:r>
            <a:r>
              <a:rPr lang="pl-PL" sz="1600" dirty="0"/>
              <a:t>zakupionych jednostek taboru pasażerskiego w publicznym transporcie zbiorowym komunikacji </a:t>
            </a:r>
            <a:r>
              <a:rPr lang="pl-PL" sz="1600" dirty="0" smtClean="0"/>
              <a:t>miejskiej [szt.]</a:t>
            </a:r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Liczba </a:t>
            </a:r>
            <a:r>
              <a:rPr lang="pl-PL" sz="1600" dirty="0"/>
              <a:t>zmodernizowanych jednostek taboru pasażerskiego w publicznym transporcie zbiorowym komunikacji </a:t>
            </a:r>
            <a:r>
              <a:rPr lang="pl-PL" sz="1600" dirty="0" smtClean="0"/>
              <a:t>miejskiej [szt.]</a:t>
            </a:r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Długość </a:t>
            </a:r>
            <a:r>
              <a:rPr lang="pl-PL" sz="1600" dirty="0"/>
              <a:t>wybudowanych dróg dla rowerów [km]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Długość </a:t>
            </a:r>
            <a:r>
              <a:rPr lang="pl-PL" sz="1600" dirty="0"/>
              <a:t>przebudowanych dróg dla rowerów [km]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Długość </a:t>
            </a:r>
            <a:r>
              <a:rPr lang="pl-PL" sz="1600" dirty="0"/>
              <a:t>wyznaczonych ścieżek rowerowych [km]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Liczba </a:t>
            </a:r>
            <a:r>
              <a:rPr lang="pl-PL" sz="1600" dirty="0"/>
              <a:t>wybudowanych obiektów „</a:t>
            </a:r>
            <a:r>
              <a:rPr lang="pl-PL" sz="1600" dirty="0" err="1"/>
              <a:t>Bike&amp;Ride</a:t>
            </a:r>
            <a:r>
              <a:rPr lang="pl-PL" sz="1600" dirty="0"/>
              <a:t>” [szt.]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Liczba </a:t>
            </a:r>
            <a:r>
              <a:rPr lang="pl-PL" sz="1600" dirty="0"/>
              <a:t>wybudowanych obiektów „parkuj i jedź” [szt.] – programowy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Liczba </a:t>
            </a:r>
            <a:r>
              <a:rPr lang="pl-PL" sz="1600" dirty="0"/>
              <a:t>miejsc postojowych w wybudowanych obiektach „parkuj i jedź” [szt.]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Pojemność </a:t>
            </a:r>
            <a:r>
              <a:rPr lang="pl-PL" sz="1600" dirty="0"/>
              <a:t>zakupionego taboru pasażerskiego w publicznym transporcie zbiorowym [osoby]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Liczba </a:t>
            </a:r>
            <a:r>
              <a:rPr lang="pl-PL" sz="1600" dirty="0"/>
              <a:t>wybudowanych zintegrowanych węzłów przesiadkowych [szt.]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Całkowita </a:t>
            </a:r>
            <a:r>
              <a:rPr lang="pl-PL" sz="1600" dirty="0"/>
              <a:t>długość nowych lub przebudowanych linii komunikacji miejskiej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Liczba </a:t>
            </a:r>
            <a:r>
              <a:rPr lang="pl-PL" sz="1600" dirty="0"/>
              <a:t>zainstalowanych inteligentnych systemów transportowych [szt.]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Długość </a:t>
            </a:r>
            <a:r>
              <a:rPr lang="pl-PL" sz="1600" dirty="0"/>
              <a:t>dróg, na których zainstalowano inteligentne systemy transportowe [km</a:t>
            </a:r>
            <a:r>
              <a:rPr lang="pl-PL" sz="1600" dirty="0" smtClean="0"/>
              <a:t>]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/>
          </a:p>
          <a:p>
            <a:pPr algn="just"/>
            <a:r>
              <a:rPr lang="pl-PL" sz="1600" b="1" dirty="0"/>
              <a:t>Wskaźniki </a:t>
            </a:r>
            <a:r>
              <a:rPr lang="pl-PL" sz="1600" b="1" dirty="0" smtClean="0"/>
              <a:t>produktu - horyzontalne:</a:t>
            </a:r>
            <a:endParaRPr lang="pl-PL" sz="1600" b="1" dirty="0" smtClean="0"/>
          </a:p>
          <a:p>
            <a:pPr algn="just"/>
            <a:endParaRPr lang="pl-PL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Liczba </a:t>
            </a:r>
            <a:r>
              <a:rPr lang="pl-PL" sz="1600" dirty="0"/>
              <a:t>obiektów dostosowanych do potrzeb osób z niepełnosprawnościami (horyzontalny)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osób objętych szkoleniami / doradztwem w zakresie kompetencji cyfrowych (horyzontalny)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projektów, w których sfinansowano koszty racjonalnych usprawnień dla osób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niepełnosprawnościami (horyzontalny</a:t>
            </a:r>
            <a:r>
              <a:rPr lang="pl-PL" sz="1600" dirty="0" smtClean="0"/>
              <a:t>)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8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 smtClean="0"/>
          </a:p>
          <a:p>
            <a:pPr algn="just">
              <a:spcAft>
                <a:spcPts val="600"/>
              </a:spcAft>
              <a:defRPr/>
            </a:pPr>
            <a:r>
              <a:rPr lang="pl-PL" sz="1600" b="1" dirty="0"/>
              <a:t>Wskaźniki rezultatu bezpośredniego </a:t>
            </a:r>
            <a:r>
              <a:rPr lang="pl-PL" sz="1600" dirty="0"/>
              <a:t>są to wskaźniki </a:t>
            </a:r>
            <a:r>
              <a:rPr lang="pl-PL" sz="1600" dirty="0" smtClean="0"/>
              <a:t>odnoszące </a:t>
            </a:r>
            <a:r>
              <a:rPr lang="pl-PL" sz="1600" dirty="0"/>
              <a:t>się do bezpośrednich efektów projektu, stanowią wynik realizacji projektu, ale mogą mieć na niego wpływ także inne zewnętrzne czynniki,  niepowiązane bezpośrednio z wydatkami ponoszonymi w projekcie. Dostarczają informacji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zmianach jakie nastąpiły w wyniku realizacji projektu, w porównaniu z wielkością wyjściową (bazową). Są logicznie powiązane ze wskaźnikami produktu.  Muszą być adekwatne do celu projektu.</a:t>
            </a:r>
          </a:p>
          <a:p>
            <a:pPr algn="just">
              <a:spcAft>
                <a:spcPts val="600"/>
              </a:spcAft>
              <a:defRPr/>
            </a:pPr>
            <a:r>
              <a:rPr lang="pl-PL" sz="1600" dirty="0"/>
              <a:t>Dla każdego z wybranych wskaźników Wnioskodawca zobowiązany jest do wskazania „Jednostki miary”, „Wartości bazowej”, „Wartości docelowej wskaźnika”, a także „Źródła informacji o wskaźniku”. </a:t>
            </a:r>
          </a:p>
          <a:p>
            <a:pPr algn="just">
              <a:spcAft>
                <a:spcPts val="600"/>
              </a:spcAft>
              <a:defRPr/>
            </a:pPr>
            <a:r>
              <a:rPr lang="pl-PL" sz="1600" dirty="0"/>
              <a:t>Wartość docelowa dla wskaźnika rezultatu to wyrażony liczbowo stan danego wskaźnika uzyskany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efekcie realizacji projektu. Jako źródło informacji o wskaźniku wskazać należy odpowiedni dokument (np. ewidencja zużycia energii</a:t>
            </a:r>
            <a:r>
              <a:rPr lang="pl-PL" sz="1600" dirty="0" smtClean="0"/>
              <a:t>).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Wskaźniki – cd</a:t>
            </a:r>
            <a:r>
              <a:rPr lang="pl-PL" sz="2000" b="1" dirty="0" smtClean="0"/>
              <a:t>:</a:t>
            </a:r>
          </a:p>
          <a:p>
            <a:endParaRPr lang="pl-PL" sz="2000" b="1" dirty="0" smtClean="0"/>
          </a:p>
          <a:p>
            <a:pPr algn="just"/>
            <a:r>
              <a:rPr lang="pl-PL" sz="1600" b="1" dirty="0"/>
              <a:t>Wskaźniki rezultatu</a:t>
            </a:r>
            <a:r>
              <a:rPr lang="pl-PL" sz="1600" b="1" dirty="0" smtClean="0"/>
              <a:t>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Liczba samochodów korzystających z miejsc postojowych w wybudowanych obiektach „parkuj i jedź” [szt.];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600" dirty="0"/>
              <a:t>Liczba przewozów komunikacją miejską na przebudowanych i nowych liniach komunikacji miejskiej [szt./rok].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Redukcja emisji gazów cieplarnianych: szacowany roczny spadek emisji gazów cieplarnianych (CI 34) [tony równoważnika CO</a:t>
            </a:r>
            <a:r>
              <a:rPr lang="pl-PL" sz="1600" baseline="-25000" dirty="0"/>
              <a:t>2</a:t>
            </a:r>
            <a:r>
              <a:rPr lang="pl-PL" sz="1600" dirty="0"/>
              <a:t>/rok] – programowy</a:t>
            </a:r>
            <a:r>
              <a:rPr lang="pl-PL" sz="1600" b="1" dirty="0" smtClean="0"/>
              <a:t>. </a:t>
            </a:r>
            <a:endParaRPr lang="pl-PL" sz="1600" b="1" dirty="0" smtClean="0"/>
          </a:p>
          <a:p>
            <a:pPr algn="just"/>
            <a:endParaRPr lang="pl-PL" sz="1600" b="1" dirty="0" smtClean="0"/>
          </a:p>
          <a:p>
            <a:pPr algn="just"/>
            <a:r>
              <a:rPr lang="pl-PL" sz="1600" b="1" dirty="0"/>
              <a:t>Wskaźniki </a:t>
            </a:r>
            <a:r>
              <a:rPr lang="pl-PL" sz="1600" b="1" dirty="0" smtClean="0"/>
              <a:t>rezultatu - horyzontalne:</a:t>
            </a:r>
            <a:endParaRPr lang="pl-PL" sz="1600" b="1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 smtClean="0"/>
              <a:t>Wzrost </a:t>
            </a:r>
            <a:r>
              <a:rPr lang="pl-PL" sz="1600" dirty="0"/>
              <a:t>zatrudnienia we wspieranych przedsiębiorstwach O/K/M (horyzontalny</a:t>
            </a:r>
            <a:r>
              <a:rPr lang="pl-PL" sz="1600" dirty="0" smtClean="0"/>
              <a:t>);</a:t>
            </a:r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Wzrost zatrudnienia we wspieranych podmiotach (innych niż przedsiębiorstwa) O/K/M (horyzontalny</a:t>
            </a:r>
            <a:r>
              <a:rPr lang="pl-PL" sz="1600" dirty="0" smtClean="0"/>
              <a:t>);</a:t>
            </a:r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utrzymanych miejsc pracy (horyzontalny</a:t>
            </a:r>
            <a:r>
              <a:rPr lang="pl-PL" sz="1600" dirty="0" smtClean="0"/>
              <a:t>);</a:t>
            </a:r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/>
              <a:t>Liczba nowo utworzonych miejsc pracy - pozostałe formy (horyzontalny</a:t>
            </a:r>
            <a:r>
              <a:rPr lang="pl-PL" sz="1600" dirty="0" smtClean="0"/>
              <a:t>).</a:t>
            </a: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Dolnośląska Polityka Rowerowa:</a:t>
            </a:r>
          </a:p>
          <a:p>
            <a:pPr algn="just"/>
            <a:r>
              <a:rPr lang="pl-PL" dirty="0"/>
              <a:t>Standardy projektowe i wykonawcze dla infrastruktury </a:t>
            </a:r>
            <a:r>
              <a:rPr lang="pl-PL" dirty="0" smtClean="0"/>
              <a:t>rowerowej województwa </a:t>
            </a:r>
            <a:r>
              <a:rPr lang="pl-PL" dirty="0"/>
              <a:t>dolnośląskiego </a:t>
            </a:r>
            <a:r>
              <a:rPr lang="pl-PL" dirty="0" smtClean="0"/>
              <a:t>zawierają </a:t>
            </a:r>
            <a:r>
              <a:rPr lang="pl-PL" dirty="0"/>
              <a:t>warunki techniczne służące planowaniu, projektowaniu</a:t>
            </a:r>
            <a:r>
              <a:rPr lang="pl-PL" dirty="0" smtClean="0"/>
              <a:t>, wykonywaniu </a:t>
            </a:r>
            <a:r>
              <a:rPr lang="pl-PL" dirty="0"/>
              <a:t>i utrzymaniu infrastruktury rowerowej na </a:t>
            </a:r>
            <a:r>
              <a:rPr lang="pl-PL" dirty="0" smtClean="0"/>
              <a:t>terenie województwa </a:t>
            </a:r>
            <a:r>
              <a:rPr lang="pl-PL" dirty="0"/>
              <a:t>dolnośląskiego. Standardy bazują na </a:t>
            </a:r>
            <a:r>
              <a:rPr lang="pl-PL" dirty="0" smtClean="0"/>
              <a:t>przykładach dobrej </a:t>
            </a:r>
            <a:r>
              <a:rPr lang="pl-PL" dirty="0"/>
              <a:t>praktyki oraz analizie problemów,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jakimi </a:t>
            </a:r>
            <a:r>
              <a:rPr lang="pl-PL" dirty="0" smtClean="0"/>
              <a:t>spotyka się </a:t>
            </a:r>
            <a:r>
              <a:rPr lang="pl-PL" dirty="0"/>
              <a:t>ruch rowerowy w Polsce. Mają za zadanie uporządkować </a:t>
            </a:r>
            <a:r>
              <a:rPr lang="pl-PL" dirty="0" smtClean="0"/>
              <a:t>zarządzanie infrastrukturą </a:t>
            </a:r>
            <a:r>
              <a:rPr lang="pl-PL" dirty="0"/>
              <a:t>rowerową na terenie województwa </a:t>
            </a:r>
            <a:r>
              <a:rPr lang="pl-PL" dirty="0" smtClean="0"/>
              <a:t>dolnośląskiego oraz </a:t>
            </a:r>
            <a:r>
              <a:rPr lang="pl-PL" dirty="0"/>
              <a:t>wskazać część gotowych rozwiązań do </a:t>
            </a:r>
            <a:r>
              <a:rPr lang="pl-PL" dirty="0" smtClean="0"/>
              <a:t>wykorzystania w </a:t>
            </a:r>
            <a:r>
              <a:rPr lang="pl-PL" dirty="0"/>
              <a:t>pracach projektowych oraz w terenie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Do stosowania Standardów zobowiązuje się Urząd </a:t>
            </a:r>
            <a:r>
              <a:rPr lang="pl-PL" dirty="0" smtClean="0"/>
              <a:t>Marszałkowski Województwa </a:t>
            </a:r>
            <a:r>
              <a:rPr lang="pl-PL" dirty="0"/>
              <a:t>Dolnośląskiego oraz wszystkie jednostki </a:t>
            </a:r>
            <a:r>
              <a:rPr lang="pl-PL" dirty="0" smtClean="0"/>
              <a:t>organizacyjne województwa</a:t>
            </a:r>
            <a:r>
              <a:rPr lang="pl-PL" dirty="0"/>
              <a:t>. Dla pozostałych jednostek </a:t>
            </a:r>
            <a:r>
              <a:rPr lang="pl-PL" dirty="0" smtClean="0"/>
              <a:t>samorządu terytorialnego </a:t>
            </a:r>
            <a:r>
              <a:rPr lang="pl-PL" dirty="0"/>
              <a:t>Standardy powinny służyć jako wytyczne </a:t>
            </a:r>
            <a:r>
              <a:rPr lang="pl-PL" dirty="0" smtClean="0"/>
              <a:t>na wszystkich </a:t>
            </a:r>
            <a:r>
              <a:rPr lang="pl-PL" dirty="0"/>
              <a:t>etapach projektowania i wykonywania </a:t>
            </a:r>
            <a:r>
              <a:rPr lang="pl-PL" dirty="0" smtClean="0"/>
              <a:t>infrastruktury rowerowej.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Uchwała nr </a:t>
            </a:r>
            <a:r>
              <a:rPr lang="pl-PL" dirty="0"/>
              <a:t>1987/V/16 Zarządu Województwa Dolnośląskiego z dnia 22 marca 2016 r.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sprawie przyjęcia Standardów projektowych i wykonawczych infrastruktury rowerowej województwa dolnośląskiego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28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4423" y="1495542"/>
            <a:ext cx="871296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Przykładowe pytania: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dirty="0"/>
              <a:t>Czy jedyna definicja, jaka obowiązuje w konkursie w odniesieniu do terminu „</a:t>
            </a:r>
            <a:r>
              <a:rPr lang="pl-PL" dirty="0" err="1"/>
              <a:t>Park&amp;Ride</a:t>
            </a:r>
            <a:r>
              <a:rPr lang="pl-PL" dirty="0"/>
              <a:t>” to ta, iż jest to parking przeznaczony dla korzystających z publicznego transportu zbiorowego? Czy też są jakieś szczegółowe wytyczne, które stanowią np. w jakiej odległości od transportu zbiorowego znajduje się </a:t>
            </a:r>
            <a:r>
              <a:rPr lang="pl-PL" dirty="0" err="1"/>
              <a:t>Park&amp;Ride</a:t>
            </a:r>
            <a:r>
              <a:rPr lang="pl-PL" dirty="0"/>
              <a:t>, ile miejsc </a:t>
            </a:r>
            <a:r>
              <a:rPr lang="pl-PL" dirty="0" smtClean="0"/>
              <a:t>należy </a:t>
            </a:r>
            <a:r>
              <a:rPr lang="pl-PL" dirty="0"/>
              <a:t>przewidzieć dla osób niepełnosprawnych w stosunku do wszystkich miejsc parkingowych, jakiego rodzaju infrastrukturę towarzyszącą powinien taki parking uwzględniać (np. oświetlenie, monitoring, itd</a:t>
            </a:r>
            <a:r>
              <a:rPr lang="pl-PL" dirty="0" smtClean="0"/>
              <a:t>.)?</a:t>
            </a:r>
          </a:p>
          <a:p>
            <a:pPr marL="361950" lvl="0" algn="just"/>
            <a:r>
              <a:rPr lang="pl-PL" dirty="0" smtClean="0">
                <a:solidFill>
                  <a:srgbClr val="FF0000"/>
                </a:solidFill>
              </a:rPr>
              <a:t>Tak, jest to jedyna definicja – jest to parking, który ma służyć kierowcom, którzy chcą kontynuować dalszą podróż do centrum miasta publicznym transportem zbiorowym. Ponieważ jest to parking, należy stosować zasady dot. tego typu budowli, zgodnie z obowiązującymi przepisami, np. w zakresie liczby miejsc dla osób niepełnosprawnych.</a:t>
            </a:r>
            <a:endParaRPr lang="pl-PL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 startAt="2"/>
            </a:pPr>
            <a:r>
              <a:rPr lang="pl-PL" dirty="0"/>
              <a:t>Jeżeli w ramach projektu na terenie lokalizacji „</a:t>
            </a:r>
            <a:r>
              <a:rPr lang="pl-PL" dirty="0" err="1"/>
              <a:t>Park&amp;Ride</a:t>
            </a:r>
            <a:r>
              <a:rPr lang="pl-PL" dirty="0"/>
              <a:t>”, będzie umieszczona wiata na rowery, to należy wskazać, że w ramach projektu powstanie również „</a:t>
            </a:r>
            <a:r>
              <a:rPr lang="pl-PL" dirty="0" err="1"/>
              <a:t>Bike&amp;Ride</a:t>
            </a:r>
            <a:r>
              <a:rPr lang="pl-PL" dirty="0"/>
              <a:t>” i odpowiednio wykazać to we wskaźnikach rezultatu?</a:t>
            </a:r>
          </a:p>
          <a:p>
            <a:pPr marL="361950" algn="just"/>
            <a:r>
              <a:rPr lang="pl-PL" dirty="0" smtClean="0">
                <a:solidFill>
                  <a:srgbClr val="FF0000"/>
                </a:solidFill>
              </a:rPr>
              <a:t>Jeśli wybudowany obiekt (wiata) spełni definicję obiektu B&amp;R, to należy użyć </a:t>
            </a:r>
            <a:r>
              <a:rPr lang="pl-PL" dirty="0">
                <a:solidFill>
                  <a:srgbClr val="FF0000"/>
                </a:solidFill>
              </a:rPr>
              <a:t>tego wskaźnika (parking dla rowerów, umożliwiający bezpieczne pozostawienie roweru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i kontynuację dalszej podróży przy użyciu publicznego transportu </a:t>
            </a:r>
            <a:r>
              <a:rPr lang="pl-PL" dirty="0" smtClean="0">
                <a:solidFill>
                  <a:srgbClr val="FF0000"/>
                </a:solidFill>
              </a:rPr>
              <a:t>zbiorowego).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03389"/>
              </p:ext>
            </p:extLst>
          </p:nvPr>
        </p:nvGraphicFramePr>
        <p:xfrm>
          <a:off x="611561" y="1497172"/>
          <a:ext cx="8064895" cy="4239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729"/>
                <a:gridCol w="2555742"/>
                <a:gridCol w="936104"/>
                <a:gridCol w="971711"/>
                <a:gridCol w="1908609"/>
              </a:tblGrid>
              <a:tr h="203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Typ projektu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Alokacja EUR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Ostatni WNP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</a:tr>
              <a:tr h="23762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OSI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opublikowanie </a:t>
                      </a:r>
                      <a:r>
                        <a:rPr lang="pl-PL" sz="1000" dirty="0">
                          <a:effectLst/>
                        </a:rPr>
                        <a:t>ogłoszenia o  konkursie: 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1 czerwca 2016 r.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/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planowany termin rozpoczęcia składania wniosków: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31 lipca  2016 r.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3.4 A a) Zakup oraz modernizacja </a:t>
                      </a:r>
                      <a:r>
                        <a:rPr lang="pl-PL" sz="900" dirty="0" smtClean="0">
                          <a:effectLst/>
                        </a:rPr>
                        <a:t>niskoemisyjnego </a:t>
                      </a:r>
                      <a:r>
                        <a:rPr lang="pl-PL" sz="900" dirty="0">
                          <a:effectLst/>
                        </a:rPr>
                        <a:t>taboru szynowego i autobusowego dla połączeń miejskich i podmiejskich</a:t>
                      </a:r>
                      <a:br>
                        <a:rPr lang="pl-PL" sz="900" dirty="0">
                          <a:effectLst/>
                        </a:rPr>
                      </a:br>
                      <a:r>
                        <a:rPr lang="pl-PL" sz="900" dirty="0">
                          <a:effectLst/>
                        </a:rPr>
                        <a:t>3.4 A b) Inwestycje ograniczające indywidualny ruch zmotoryzowany w centrach miast np. P&amp;R, B&amp;R, zintegrowane centra przesiadkowe, wspólny bilet</a:t>
                      </a:r>
                      <a:br>
                        <a:rPr lang="pl-PL" sz="900" dirty="0">
                          <a:effectLst/>
                        </a:rPr>
                      </a:br>
                      <a:r>
                        <a:rPr lang="pl-PL" sz="900" dirty="0">
                          <a:effectLst/>
                        </a:rPr>
                        <a:t>3.4 A c) Inwestycje związane z systemami zarządzania ruchem i energią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12 962 390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12.2018 r.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Konkurs będzie ukierunkowany na Obszary Strategicznej Interwencji (OSI). Alokacja w ramach konkursu zostanie podzielona na 5 OSI.</a:t>
                      </a:r>
                      <a:br>
                        <a:rPr lang="pl-PL" sz="900">
                          <a:effectLst/>
                        </a:rPr>
                      </a:br>
                      <a:r>
                        <a:rPr lang="pl-PL" sz="900">
                          <a:effectLst/>
                        </a:rPr>
                        <a:t>ZOI 2 962 053</a:t>
                      </a:r>
                      <a:br>
                        <a:rPr lang="pl-PL" sz="900">
                          <a:effectLst/>
                        </a:rPr>
                      </a:br>
                      <a:r>
                        <a:rPr lang="pl-PL" sz="900">
                          <a:effectLst/>
                        </a:rPr>
                        <a:t>LGOI 3 718 313</a:t>
                      </a:r>
                      <a:br>
                        <a:rPr lang="pl-PL" sz="900">
                          <a:effectLst/>
                        </a:rPr>
                      </a:br>
                      <a:r>
                        <a:rPr lang="pl-PL" sz="900">
                          <a:effectLst/>
                        </a:rPr>
                        <a:t>OIDB 1 702 931</a:t>
                      </a:r>
                      <a:br>
                        <a:rPr lang="pl-PL" sz="900">
                          <a:effectLst/>
                        </a:rPr>
                      </a:br>
                      <a:r>
                        <a:rPr lang="pl-PL" sz="900">
                          <a:effectLst/>
                        </a:rPr>
                        <a:t>OIRW 1 831 810</a:t>
                      </a:r>
                      <a:br>
                        <a:rPr lang="pl-PL" sz="900">
                          <a:effectLst/>
                        </a:rPr>
                      </a:br>
                      <a:r>
                        <a:rPr lang="pl-PL" sz="900">
                          <a:effectLst/>
                        </a:rPr>
                        <a:t>ZKD  2 747 283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</a:tr>
              <a:tr h="16595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3.4 A a) Zakup oraz modernizacja niskoemisyjnego taboru szynowego i autobusowego dla połączeń miejskich i </a:t>
                      </a:r>
                      <a:r>
                        <a:rPr lang="pl-PL" sz="900" dirty="0" smtClean="0">
                          <a:effectLst/>
                        </a:rPr>
                        <a:t>podmiejskich – </a:t>
                      </a:r>
                      <a:r>
                        <a:rPr lang="pl-PL" sz="900" b="1" u="sng" dirty="0" smtClean="0">
                          <a:effectLst/>
                        </a:rPr>
                        <a:t>tylko autobusy, bez żadnych elementów uzupełniających – szybkie i łatwe projekty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11 608 349</a:t>
                      </a:r>
                      <a:endParaRPr lang="pl-P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u="sng" dirty="0">
                          <a:effectLst/>
                        </a:rPr>
                        <a:t>12.2017 r.</a:t>
                      </a:r>
                      <a:endParaRPr lang="pl-PL" sz="800" b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</a:rPr>
                        <a:t>Konkurs będzie ukierunkowany na Obszary Strategicznej Interwencji (OSI). Alokacja w ramach konkursu zostanie podzielona na 5 OSI.</a:t>
                      </a:r>
                      <a:br>
                        <a:rPr lang="pl-PL" sz="900" dirty="0">
                          <a:effectLst/>
                        </a:rPr>
                      </a:br>
                      <a:r>
                        <a:rPr lang="pl-PL" sz="900" dirty="0">
                          <a:effectLst/>
                        </a:rPr>
                        <a:t>ZOI 2 652 639</a:t>
                      </a:r>
                      <a:br>
                        <a:rPr lang="pl-PL" sz="900" dirty="0">
                          <a:effectLst/>
                        </a:rPr>
                      </a:br>
                      <a:r>
                        <a:rPr lang="pl-PL" sz="900" dirty="0">
                          <a:effectLst/>
                        </a:rPr>
                        <a:t>LGOI 3 329 901</a:t>
                      </a:r>
                      <a:br>
                        <a:rPr lang="pl-PL" sz="900" dirty="0">
                          <a:effectLst/>
                        </a:rPr>
                      </a:br>
                      <a:r>
                        <a:rPr lang="pl-PL" sz="900" dirty="0">
                          <a:effectLst/>
                        </a:rPr>
                        <a:t>OIDB 1 525 044</a:t>
                      </a:r>
                      <a:br>
                        <a:rPr lang="pl-PL" sz="900" dirty="0">
                          <a:effectLst/>
                        </a:rPr>
                      </a:br>
                      <a:r>
                        <a:rPr lang="pl-PL" sz="900" dirty="0">
                          <a:effectLst/>
                        </a:rPr>
                        <a:t>OIRW 1 640 461</a:t>
                      </a:r>
                      <a:br>
                        <a:rPr lang="pl-PL" sz="900" dirty="0">
                          <a:effectLst/>
                        </a:rPr>
                      </a:br>
                      <a:r>
                        <a:rPr lang="pl-PL" sz="900" dirty="0">
                          <a:effectLst/>
                        </a:rPr>
                        <a:t>ZKD  2 460 304</a:t>
                      </a:r>
                      <a:endParaRPr lang="pl-P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886" marR="3188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762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72145" y="1288587"/>
            <a:ext cx="871296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Przykładowe pytania - cd:</a:t>
            </a:r>
          </a:p>
          <a:p>
            <a:pPr marL="342900" lvl="0" indent="-342900" algn="just">
              <a:buFont typeface="+mj-lt"/>
              <a:buAutoNum type="arabicPeriod" startAt="3"/>
            </a:pPr>
            <a:r>
              <a:rPr lang="pl-PL" dirty="0" smtClean="0"/>
              <a:t>Czy </a:t>
            </a:r>
            <a:r>
              <a:rPr lang="pl-PL" dirty="0"/>
              <a:t>w odniesieniu do projektu dot. </a:t>
            </a:r>
            <a:r>
              <a:rPr lang="pl-PL" dirty="0" err="1"/>
              <a:t>Park&amp;Ride</a:t>
            </a:r>
            <a:r>
              <a:rPr lang="pl-PL" dirty="0"/>
              <a:t> należy obowiązkowo zastosować wskaźnik „Szacowany roczny spadek emisji gazów cieplarnianych (tony równoważnika CO2/rok</a:t>
            </a:r>
            <a:r>
              <a:rPr lang="pl-PL" dirty="0" smtClean="0"/>
              <a:t>)”?Jeżeli </a:t>
            </a:r>
            <a:r>
              <a:rPr lang="pl-PL" dirty="0"/>
              <a:t>tak, to czy istnieje metodologa wskazująca na sposób obliczenia wartości dla tego wskaźnika</a:t>
            </a:r>
            <a:r>
              <a:rPr lang="pl-PL" dirty="0" smtClean="0"/>
              <a:t>?</a:t>
            </a:r>
          </a:p>
          <a:p>
            <a:pPr marL="361950" lvl="0" algn="just"/>
            <a:r>
              <a:rPr lang="pl-PL" dirty="0" smtClean="0">
                <a:solidFill>
                  <a:srgbClr val="FF0000"/>
                </a:solidFill>
              </a:rPr>
              <a:t>Można uzasadnić, że powstający obiekt P&amp;R przyczyni się do zmniejszenia emisji CO2, poprzez prognozowane zmniejszenie ruchu samochodów osobowych w centrum miasta. IZ RPO WD nie opracowała metodologii do wyliczeń emisji ale nie oznacza to, że nie jest możliwe przyjęcie własnej metodologii przez wnioskodawcę i dokonania stosownych obliczeń. W takiej sytuacji użycie wskaźnika będzie zasadne.</a:t>
            </a:r>
            <a:endParaRPr lang="pl-PL" dirty="0">
              <a:solidFill>
                <a:srgbClr val="FF0000"/>
              </a:solidFill>
            </a:endParaRPr>
          </a:p>
          <a:p>
            <a:pPr marL="342900" lvl="0" indent="-342900" algn="just">
              <a:buFont typeface="+mj-lt"/>
              <a:buAutoNum type="arabicPeriod" startAt="4"/>
            </a:pPr>
            <a:r>
              <a:rPr lang="pl-PL" dirty="0"/>
              <a:t>W jaki sposób należy interpretować definicję kryterium dot. multimodalności projektu, gdzie wskazano np., że „inwestycja jest komplementarna względem projektu dot. dróg dla rowerów zlokalizowanego bezpośrednio w pobliżu i przewidzianego do realizacji w ramach naboru 3.4.Typ 3.4.A.d i/</a:t>
            </a:r>
            <a:r>
              <a:rPr lang="pl-PL" b="1" dirty="0"/>
              <a:t>lub</a:t>
            </a:r>
            <a:r>
              <a:rPr lang="pl-PL" dirty="0"/>
              <a:t> został ujęty w PGN</a:t>
            </a:r>
            <a:r>
              <a:rPr lang="pl-PL" dirty="0" smtClean="0"/>
              <a:t>.” Czy </a:t>
            </a:r>
            <a:r>
              <a:rPr lang="pl-PL" dirty="0"/>
              <a:t>można to interpretować w ten sposób, że jeżeli planowana inwestycja </a:t>
            </a:r>
            <a:r>
              <a:rPr lang="pl-PL" dirty="0" err="1"/>
              <a:t>Park&amp;Ride</a:t>
            </a:r>
            <a:r>
              <a:rPr lang="pl-PL" dirty="0"/>
              <a:t>” jest komplementarna w ramach inwestycji dotyczącej rozbudowy dróg rowerowych, która to inwestycja rozbudowy dróg rowerowych jest ujęta w ramach PGN, (ale nie wnioskowana w ramach naboru 3.4), to czy kryterium multimodalności projektu jest spełnione</a:t>
            </a:r>
            <a:r>
              <a:rPr lang="pl-PL" dirty="0" smtClean="0"/>
              <a:t>?</a:t>
            </a:r>
          </a:p>
          <a:p>
            <a:pPr marL="361950" lvl="0" algn="just"/>
            <a:r>
              <a:rPr lang="pl-PL" dirty="0" smtClean="0">
                <a:solidFill>
                  <a:srgbClr val="FF0000"/>
                </a:solidFill>
              </a:rPr>
              <a:t>Tak</a:t>
            </a:r>
            <a:r>
              <a:rPr lang="pl-PL" smtClean="0">
                <a:solidFill>
                  <a:srgbClr val="FF0000"/>
                </a:solidFill>
              </a:rPr>
              <a:t>, należy </a:t>
            </a:r>
            <a:r>
              <a:rPr lang="pl-PL" dirty="0" smtClean="0">
                <a:solidFill>
                  <a:srgbClr val="FF0000"/>
                </a:solidFill>
              </a:rPr>
              <a:t>dołączyć zaświadczenie dot. projektu 3.4.A.d, że projekt ten wynika z PGN.</a:t>
            </a:r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30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l" eaLnBrk="1" hangingPunct="1"/>
            <a:r>
              <a:rPr lang="pl-PL" altLang="pl-PL" sz="1600" smtClean="0"/>
              <a:t/>
            </a:r>
            <a:br>
              <a:rPr lang="pl-PL" altLang="pl-PL" sz="1600" smtClean="0"/>
            </a:br>
            <a:r>
              <a:rPr lang="pl-PL" altLang="pl-PL" sz="2800" smtClean="0"/>
              <a:t/>
            </a:r>
            <a:br>
              <a:rPr lang="pl-PL" altLang="pl-PL" sz="2800" smtClean="0"/>
            </a:br>
            <a:endParaRPr lang="pl-PL" altLang="pl-PL" sz="2800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4213" y="1196975"/>
            <a:ext cx="8280400" cy="60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6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SzPct val="100000"/>
            </a:pPr>
            <a:r>
              <a:rPr lang="pl-PL" alt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 eaLnBrk="1" hangingPunct="1">
              <a:buSzPct val="100000"/>
            </a:pPr>
            <a:r>
              <a:rPr lang="pl-PL" altLang="pl-PL" sz="1600" dirty="0">
                <a:solidFill>
                  <a:srgbClr val="000000"/>
                </a:solidFill>
              </a:rPr>
              <a:t>Wybrzeże Słowackiego 12-14</a:t>
            </a:r>
          </a:p>
          <a:p>
            <a:pPr algn="ctr" eaLnBrk="1" hangingPunct="1">
              <a:buSzPct val="100000"/>
            </a:pPr>
            <a:r>
              <a:rPr lang="pl-PL" altLang="pl-PL" sz="1600" dirty="0">
                <a:solidFill>
                  <a:srgbClr val="000000"/>
                </a:solidFill>
              </a:rPr>
              <a:t>50-411 Wrocław</a:t>
            </a:r>
          </a:p>
          <a:p>
            <a:pPr algn="ctr" eaLnBrk="1" hangingPunct="1">
              <a:buSzPct val="100000"/>
            </a:pPr>
            <a:endParaRPr lang="pl-PL" altLang="pl-PL" sz="16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endParaRPr lang="pl-PL" altLang="pl-PL" sz="16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r>
              <a:rPr lang="pl-PL" altLang="pl-PL" sz="1600" dirty="0"/>
              <a:t>rpo@dolnyslask.pl           www.rpo.dolnyslask.pl              www.umwd.pl</a:t>
            </a:r>
          </a:p>
          <a:p>
            <a:pPr algn="ctr" eaLnBrk="1" hangingPunct="1">
              <a:buSzPct val="100000"/>
            </a:pPr>
            <a:endParaRPr lang="pl-PL" altLang="pl-PL" sz="2000" b="1" dirty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1200"/>
              </a:spcAft>
              <a:buSzPct val="100000"/>
            </a:pPr>
            <a:endParaRPr lang="pl-PL" altLang="pl-PL" sz="3200" b="1" i="1" dirty="0" smtClean="0">
              <a:solidFill>
                <a:srgbClr val="000000"/>
              </a:solidFill>
            </a:endParaRPr>
          </a:p>
          <a:p>
            <a:pPr algn="ctr" eaLnBrk="1" hangingPunct="1">
              <a:spcAft>
                <a:spcPts val="1200"/>
              </a:spcAft>
              <a:buSzPct val="100000"/>
            </a:pPr>
            <a:r>
              <a:rPr lang="pl-PL" altLang="pl-PL" sz="3200" b="1" i="1" dirty="0" smtClean="0">
                <a:solidFill>
                  <a:srgbClr val="006600"/>
                </a:solidFill>
              </a:rPr>
              <a:t>Dziękuję </a:t>
            </a:r>
            <a:r>
              <a:rPr lang="pl-PL" altLang="pl-PL" sz="3200" b="1" i="1" dirty="0">
                <a:solidFill>
                  <a:srgbClr val="006600"/>
                </a:solidFill>
              </a:rPr>
              <a:t>za uwagę</a:t>
            </a:r>
          </a:p>
          <a:p>
            <a:pPr algn="r" eaLnBrk="1" hangingPunct="1">
              <a:buSzPct val="100000"/>
            </a:pPr>
            <a:endParaRPr lang="pl-PL" altLang="pl-PL" sz="1600" i="1" dirty="0">
              <a:solidFill>
                <a:srgbClr val="006600"/>
              </a:solidFill>
            </a:endParaRPr>
          </a:p>
          <a:p>
            <a:pPr algn="r" eaLnBrk="1" hangingPunct="1">
              <a:buSzPct val="100000"/>
            </a:pPr>
            <a:endParaRPr lang="pl-PL" altLang="pl-PL" sz="1600" i="1" dirty="0">
              <a:solidFill>
                <a:srgbClr val="006600"/>
              </a:solidFill>
            </a:endParaRPr>
          </a:p>
          <a:p>
            <a:pPr algn="r" eaLnBrk="1" hangingPunct="1">
              <a:buSzPct val="100000"/>
            </a:pPr>
            <a:endParaRPr lang="pl-PL" altLang="pl-PL" sz="1600" i="1" dirty="0">
              <a:solidFill>
                <a:srgbClr val="006600"/>
              </a:solidFill>
            </a:endParaRPr>
          </a:p>
          <a:p>
            <a:pPr algn="r" eaLnBrk="1" hangingPunct="1">
              <a:spcAft>
                <a:spcPts val="600"/>
              </a:spcAft>
              <a:buSzPct val="100000"/>
            </a:pPr>
            <a:r>
              <a:rPr lang="pl-PL" altLang="pl-PL" b="1" i="1" dirty="0" smtClean="0">
                <a:solidFill>
                  <a:srgbClr val="006600"/>
                </a:solidFill>
              </a:rPr>
              <a:t>Filip Baranowski</a:t>
            </a:r>
            <a:endParaRPr lang="pl-PL" altLang="pl-PL" b="1" i="1" dirty="0">
              <a:solidFill>
                <a:srgbClr val="006600"/>
              </a:solidFill>
            </a:endParaRPr>
          </a:p>
          <a:p>
            <a:pPr algn="r" eaLnBrk="1" hangingPunct="1">
              <a:buSzPct val="100000"/>
            </a:pPr>
            <a:r>
              <a:rPr lang="pl-PL" altLang="pl-PL" sz="1600" i="1" smtClean="0">
                <a:solidFill>
                  <a:srgbClr val="000000"/>
                </a:solidFill>
              </a:rPr>
              <a:t>Wydział </a:t>
            </a:r>
            <a:r>
              <a:rPr lang="pl-PL" altLang="pl-PL" sz="1600" i="1" dirty="0" smtClean="0">
                <a:solidFill>
                  <a:srgbClr val="000000"/>
                </a:solidFill>
              </a:rPr>
              <a:t>Zarządzania RPO</a:t>
            </a:r>
            <a:endParaRPr lang="pl-PL" altLang="pl-PL" sz="1600" i="1" dirty="0">
              <a:solidFill>
                <a:srgbClr val="000000"/>
              </a:solidFill>
            </a:endParaRPr>
          </a:p>
          <a:p>
            <a:pPr algn="r" eaLnBrk="1" hangingPunct="1">
              <a:buSzPct val="100000"/>
            </a:pPr>
            <a:r>
              <a:rPr lang="pl-PL" altLang="pl-PL" sz="1600" i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r" eaLnBrk="1" hangingPunct="1">
              <a:buSzPct val="100000"/>
            </a:pPr>
            <a:r>
              <a:rPr lang="pl-PL" altLang="pl-PL" sz="1600" i="1" dirty="0">
                <a:solidFill>
                  <a:srgbClr val="000000"/>
                </a:solidFill>
              </a:rPr>
              <a:t> </a:t>
            </a:r>
          </a:p>
          <a:p>
            <a:pPr algn="r" eaLnBrk="1" hangingPunct="1">
              <a:buSzPct val="100000"/>
            </a:pPr>
            <a:endParaRPr lang="pl-PL" altLang="pl-PL" sz="1400" dirty="0">
              <a:solidFill>
                <a:srgbClr val="000000"/>
              </a:solidFill>
            </a:endParaRPr>
          </a:p>
          <a:p>
            <a:pPr algn="r" eaLnBrk="1" hangingPunct="1">
              <a:buSzPct val="100000"/>
            </a:pPr>
            <a:endParaRPr lang="pl-PL" altLang="pl-PL" sz="1400" dirty="0">
              <a:solidFill>
                <a:srgbClr val="000000"/>
              </a:solidFill>
            </a:endParaRPr>
          </a:p>
          <a:p>
            <a:pPr algn="r" eaLnBrk="1" hangingPunct="1">
              <a:buSzPct val="100000"/>
            </a:pPr>
            <a:endParaRPr lang="pl-PL" altLang="pl-PL" sz="1400" dirty="0">
              <a:solidFill>
                <a:srgbClr val="000000"/>
              </a:solidFill>
            </a:endParaRPr>
          </a:p>
          <a:p>
            <a:pPr algn="ctr" eaLnBrk="1" hangingPunct="1">
              <a:buSzPct val="100000"/>
            </a:pPr>
            <a:r>
              <a:rPr lang="pl-PL" altLang="pl-PL" sz="1200" dirty="0">
                <a:solidFill>
                  <a:srgbClr val="000000"/>
                </a:solidFill>
              </a:rPr>
              <a:t/>
            </a:r>
            <a:br>
              <a:rPr lang="pl-PL" altLang="pl-PL" sz="1200" dirty="0">
                <a:solidFill>
                  <a:srgbClr val="000000"/>
                </a:solidFill>
              </a:rPr>
            </a:br>
            <a:endParaRPr lang="pl-PL" altLang="pl-PL" sz="1200" dirty="0">
              <a:solidFill>
                <a:srgbClr val="00000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6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58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266486"/>
              </p:ext>
            </p:extLst>
          </p:nvPr>
        </p:nvGraphicFramePr>
        <p:xfrm>
          <a:off x="539552" y="1628800"/>
          <a:ext cx="8229600" cy="4369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039"/>
                <a:gridCol w="4937760"/>
                <a:gridCol w="1146266"/>
                <a:gridCol w="993535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Typ projektu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Alokacja w EUR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Ostatni WNP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</a:tr>
              <a:tr h="1417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Poddziałanie 3.4.2 - ZIT </a:t>
                      </a:r>
                      <a:r>
                        <a:rPr lang="pl-PL" sz="1200" dirty="0" smtClean="0">
                          <a:effectLst/>
                        </a:rPr>
                        <a:t>WROF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</a:rPr>
                        <a:t>opublikowanie ogłoszenia o  konkursie: </a:t>
                      </a:r>
                      <a:br>
                        <a:rPr lang="pl-PL" sz="900" dirty="0" smtClean="0">
                          <a:effectLst/>
                        </a:rPr>
                      </a:br>
                      <a:r>
                        <a:rPr lang="pl-PL" sz="900" dirty="0" smtClean="0">
                          <a:effectLst/>
                        </a:rPr>
                        <a:t>1 czerwca 2016 r.</a:t>
                      </a:r>
                      <a:br>
                        <a:rPr lang="pl-PL" sz="900" dirty="0" smtClean="0">
                          <a:effectLst/>
                        </a:rPr>
                      </a:br>
                      <a:r>
                        <a:rPr lang="pl-PL" sz="900" dirty="0" smtClean="0">
                          <a:effectLst/>
                        </a:rPr>
                        <a:t/>
                      </a:r>
                      <a:br>
                        <a:rPr lang="pl-PL" sz="900" dirty="0" smtClean="0">
                          <a:effectLst/>
                        </a:rPr>
                      </a:br>
                      <a:r>
                        <a:rPr lang="pl-PL" sz="900" dirty="0" smtClean="0">
                          <a:effectLst/>
                        </a:rPr>
                        <a:t>planowany termin rozpoczęcia składania wniosków:</a:t>
                      </a:r>
                      <a:br>
                        <a:rPr lang="pl-PL" sz="900" dirty="0" smtClean="0">
                          <a:effectLst/>
                        </a:rPr>
                      </a:br>
                      <a:r>
                        <a:rPr lang="pl-PL" sz="900" dirty="0" smtClean="0">
                          <a:effectLst/>
                        </a:rPr>
                        <a:t>31 lipca  2016 r.</a:t>
                      </a:r>
                      <a:endParaRPr lang="pl-PL" sz="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/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3.4 A b) Inwestycje ograniczające indywidualny ruch zmotoryzowany w centrach miast np. P&amp;R, B&amp;R, zintegrowane centra przesiadkowe, wspólny bilet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3.4 A c) Inwestycje związane z systemami zarządzania ruchem i energią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3.4 A d) Inwestycje ograniczające indywidualny ruch zmotoryzowany w centrach miast np. drogi rowerowe, ciągi piesze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</a:rPr>
                        <a:t>25 000 </a:t>
                      </a:r>
                      <a:r>
                        <a:rPr lang="pl-PL" sz="1300" dirty="0">
                          <a:effectLst/>
                        </a:rPr>
                        <a:t>000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12.2018 r.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</a:tr>
              <a:tr h="1393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Poddziałanie 3.4.3 - ZIT </a:t>
                      </a:r>
                      <a:r>
                        <a:rPr lang="pl-PL" sz="1200" dirty="0" smtClean="0">
                          <a:effectLst/>
                        </a:rPr>
                        <a:t>AJ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</a:rPr>
                        <a:t>OSI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 smtClean="0">
                          <a:effectLst/>
                        </a:rPr>
                        <a:t>opublikowanie ogłoszenia o  konkursie: </a:t>
                      </a:r>
                      <a:br>
                        <a:rPr lang="pl-PL" sz="900" dirty="0" smtClean="0">
                          <a:effectLst/>
                        </a:rPr>
                      </a:br>
                      <a:r>
                        <a:rPr lang="pl-PL" sz="900" dirty="0" smtClean="0">
                          <a:effectLst/>
                        </a:rPr>
                        <a:t>1 czerwca 2016 r.</a:t>
                      </a:r>
                      <a:br>
                        <a:rPr lang="pl-PL" sz="900" dirty="0" smtClean="0">
                          <a:effectLst/>
                        </a:rPr>
                      </a:br>
                      <a:r>
                        <a:rPr lang="pl-PL" sz="900" dirty="0" smtClean="0">
                          <a:effectLst/>
                        </a:rPr>
                        <a:t/>
                      </a:r>
                      <a:br>
                        <a:rPr lang="pl-PL" sz="900" dirty="0" smtClean="0">
                          <a:effectLst/>
                        </a:rPr>
                      </a:br>
                      <a:r>
                        <a:rPr lang="pl-PL" sz="900" dirty="0" smtClean="0">
                          <a:effectLst/>
                        </a:rPr>
                        <a:t>planowany termin rozpoczęcia składania wniosków:</a:t>
                      </a:r>
                      <a:br>
                        <a:rPr lang="pl-PL" sz="900" dirty="0" smtClean="0">
                          <a:effectLst/>
                        </a:rPr>
                      </a:br>
                      <a:r>
                        <a:rPr lang="pl-PL" sz="900" dirty="0" smtClean="0">
                          <a:effectLst/>
                        </a:rPr>
                        <a:t>31 lipca  2016 r.</a:t>
                      </a:r>
                      <a:endParaRPr lang="pl-PL" sz="7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3.4 A a) Zakup oraz modernizacja niskoemisyjnego taboru szynowego i autobusowego dla połączeń miejskich i podmiejskich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3.4 A b) Inwestycje ograniczające indywidualny ruch zmotoryzowany w centrach miast np. P&amp;R, B&amp;R, zintegrowane centra przesiadkowe, wspólny bilet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3.4 A c) Inwestycje związane z systemami zarządzania ruchem i energią</a:t>
                      </a:r>
                      <a:br>
                        <a:rPr lang="pl-PL" sz="1000" dirty="0">
                          <a:effectLst/>
                        </a:rPr>
                      </a:br>
                      <a:r>
                        <a:rPr lang="pl-PL" sz="1000" dirty="0">
                          <a:effectLst/>
                        </a:rPr>
                        <a:t>3.4 A d) Inwestycje ograniczające indywidualny ruch zmotoryzowany w centrach miast np. drogi rowerowe, ciągi piesze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>
                          <a:effectLst/>
                        </a:rPr>
                        <a:t>11 727 077</a:t>
                      </a:r>
                      <a:endParaRPr lang="pl-P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>
                          <a:effectLst/>
                        </a:rPr>
                        <a:t>12.2018 r.</a:t>
                      </a:r>
                      <a:endParaRPr lang="pl-P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39" marR="367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3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Typ projektu (</a:t>
            </a:r>
            <a:r>
              <a:rPr lang="pl-PL" sz="2000" b="1" dirty="0" err="1" smtClean="0">
                <a:solidFill>
                  <a:schemeClr val="tx2"/>
                </a:solidFill>
              </a:rPr>
              <a:t>SzOOP</a:t>
            </a:r>
            <a:r>
              <a:rPr lang="pl-PL" sz="2000" b="1" dirty="0" smtClean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 smtClean="0"/>
              <a:t>Typ a) </a:t>
            </a:r>
            <a:r>
              <a:rPr lang="pl-PL" dirty="0" smtClean="0"/>
              <a:t>zakup </a:t>
            </a:r>
            <a:r>
              <a:rPr lang="pl-PL" dirty="0"/>
              <a:t>oraz </a:t>
            </a:r>
            <a:r>
              <a:rPr lang="pl-PL" dirty="0" smtClean="0"/>
              <a:t>modernizacja </a:t>
            </a:r>
            <a:r>
              <a:rPr lang="pl-PL" dirty="0"/>
              <a:t>niskoemisyjnego taboru szynowego i autobusowego dla połączeń miejskich i podmiejskich</a:t>
            </a:r>
            <a:r>
              <a:rPr lang="pl-PL" dirty="0" smtClean="0"/>
              <a:t>. W przypadku zakupu autobusów elektrycznych do 25% wartości wydatków kwalifikowalnych mogą stanowić wydatki związane z infrastrukturą do obsługi taboru (np. stacje ładowania itp.).</a:t>
            </a:r>
          </a:p>
          <a:p>
            <a:pPr algn="just"/>
            <a:r>
              <a:rPr lang="pl-PL" b="1" dirty="0"/>
              <a:t>„transport miejski”</a:t>
            </a:r>
            <a:r>
              <a:rPr lang="pl-PL" dirty="0"/>
              <a:t> – dziedzina transportu publicznego obsługującego ruch pasażerski w obrębie miasta. Realizowany jest środkami transportu lądowego, takimi jak: autobus, tramwaj, kolej podziemna lub naziemna w obrębie miast z ewentualnym przekroczeniem granic miasta do najbliższej strefy ciążenia o długości od 5 do 10 km wzdłuż linii komunikacyjnej. Transport miejski jest transportem ściśle zorganizowanym oferującym regularny przewóz osób po ustalonych trasach, w oparciu o rozkład jazdy, uwzględniający zabieranie pasażerów oraz ich wysadzanie na ustalonych przystankach;</a:t>
            </a:r>
          </a:p>
          <a:p>
            <a:pPr algn="just"/>
            <a:endParaRPr lang="pl-PL" b="1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Typ projektu (</a:t>
            </a:r>
            <a:r>
              <a:rPr lang="pl-PL" sz="2000" b="1" dirty="0" err="1" smtClean="0">
                <a:solidFill>
                  <a:schemeClr val="tx2"/>
                </a:solidFill>
              </a:rPr>
              <a:t>SzOOP</a:t>
            </a:r>
            <a:r>
              <a:rPr lang="pl-PL" sz="2000" b="1" dirty="0" smtClean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 smtClean="0"/>
              <a:t>Typ a) „</a:t>
            </a:r>
            <a:r>
              <a:rPr lang="pl-PL" b="1" dirty="0"/>
              <a:t>transport podmiejski”</a:t>
            </a:r>
            <a:r>
              <a:rPr lang="pl-PL" dirty="0"/>
              <a:t> – dziedzina transportu publicznego obsługującego ruch pasażerski w obrębie aglomeracji miejskiej. Realizowany jest środkami transportu lądowego, takimi jak: autobus, tramwaj, kolej podziemna lub naziemna w obrębie 70 km (wzdłuż linii komunikacyjnej) od granic miast generujących duże potoki podróżnych (w Województwie Dolnośląskim w szczególności takich jak: Wrocław, Legnica, Wałbrzych, Jelenia Góra, Głogów, Kłodzko, Bolesławiec). Transport podmiejski jest transportem ściśle zorganizowanym oferującym regularny przewóz osób po ustalonych trasach, w oparciu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</a:t>
            </a:r>
            <a:r>
              <a:rPr lang="pl-PL" dirty="0"/>
              <a:t>rozkład jazdy, uwzględniający zabieranie pasażerów oraz ich wysadzanie na ustalonych przystankach.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b="1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Typ projektu (</a:t>
            </a:r>
            <a:r>
              <a:rPr lang="pl-PL" sz="2000" b="1" dirty="0" err="1" smtClean="0">
                <a:solidFill>
                  <a:schemeClr val="tx2"/>
                </a:solidFill>
              </a:rPr>
              <a:t>SzOOP</a:t>
            </a:r>
            <a:r>
              <a:rPr lang="pl-PL" sz="2000" b="1" dirty="0" smtClean="0">
                <a:solidFill>
                  <a:schemeClr val="tx2"/>
                </a:solidFill>
              </a:rPr>
              <a:t>):</a:t>
            </a:r>
          </a:p>
          <a:p>
            <a:pPr algn="just"/>
            <a:endParaRPr lang="pl-PL" dirty="0" smtClean="0"/>
          </a:p>
          <a:p>
            <a:pPr algn="just"/>
            <a:r>
              <a:rPr lang="pl-PL" b="1" dirty="0" smtClean="0"/>
              <a:t>Typ b)</a:t>
            </a:r>
            <a:r>
              <a:rPr lang="pl-PL" dirty="0" smtClean="0"/>
              <a:t> inwestycje </a:t>
            </a:r>
            <a:r>
              <a:rPr lang="pl-PL" dirty="0"/>
              <a:t>ograniczające indywidualny ruch zmotoryzowany w centrach miast np. P&amp;R, B&amp;R, zintegrowane centra przesiadkowe, stacje ładowania pojazdów elektrycznych, wspólny bilet (przy czym stacje ładowania pojazdów elektrycznych, wspólny bilet nie mogą stanowić samodzielnego elementu projektu lecz jedynie uzupełniający, poniżej 50% wartości projektu</a:t>
            </a:r>
            <a:r>
              <a:rPr lang="pl-PL" dirty="0" smtClean="0"/>
              <a:t>).</a:t>
            </a:r>
          </a:p>
          <a:p>
            <a:pPr algn="just"/>
            <a:r>
              <a:rPr lang="pl-PL" b="1" dirty="0"/>
              <a:t>„</a:t>
            </a:r>
            <a:r>
              <a:rPr lang="pl-PL" b="1" dirty="0" err="1"/>
              <a:t>Park&amp;Ride</a:t>
            </a:r>
            <a:r>
              <a:rPr lang="pl-PL" b="1" dirty="0"/>
              <a:t>”</a:t>
            </a:r>
            <a:r>
              <a:rPr lang="pl-PL" dirty="0"/>
              <a:t> – „Parkuj i jedź” – parking przeznaczony dla osób korzystających z publicznego transportu zbiorowego;</a:t>
            </a:r>
          </a:p>
          <a:p>
            <a:pPr algn="just"/>
            <a:r>
              <a:rPr lang="pl-PL" b="1" dirty="0"/>
              <a:t>„</a:t>
            </a:r>
            <a:r>
              <a:rPr lang="pl-PL" b="1" dirty="0" err="1"/>
              <a:t>Bike&amp;Ride</a:t>
            </a:r>
            <a:r>
              <a:rPr lang="pl-PL" b="1" dirty="0"/>
              <a:t>”</a:t>
            </a:r>
            <a:r>
              <a:rPr lang="pl-PL" dirty="0"/>
              <a:t> – parking dla rowerów, umożliwiający bezpieczne pozostawienie roweru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kontynuację dalszej podróży przy użyciu publicznego transportu zbiorowego;</a:t>
            </a:r>
          </a:p>
          <a:p>
            <a:pPr algn="just"/>
            <a:r>
              <a:rPr lang="pl-PL" b="1" dirty="0"/>
              <a:t>„zintegrowane centrum przesiadkowe”</a:t>
            </a:r>
            <a:r>
              <a:rPr lang="pl-PL" dirty="0"/>
              <a:t> – zintegrowany węzeł </a:t>
            </a:r>
            <a:r>
              <a:rPr lang="pl-PL" dirty="0" smtClean="0"/>
              <a:t>przesiadkowy (ustawy </a:t>
            </a:r>
            <a:r>
              <a:rPr lang="pl-PL" dirty="0"/>
              <a:t>z </a:t>
            </a:r>
            <a:r>
              <a:rPr lang="pl-PL" dirty="0" smtClean="0"/>
              <a:t>dn. 16.12.2010 </a:t>
            </a:r>
            <a:r>
              <a:rPr lang="pl-PL" dirty="0"/>
              <a:t>r. o publicznym transporcie </a:t>
            </a:r>
            <a:r>
              <a:rPr lang="pl-PL" dirty="0" smtClean="0"/>
              <a:t>zbiorowym): </a:t>
            </a:r>
            <a:r>
              <a:rPr lang="pl-PL" dirty="0"/>
              <a:t>miejsce umożliwiające dogodną zmianę środka transportu wyposażone w niezbędną dla obsługi podróżnych infrastrukturę,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szczególności: miejsca postojowe, przystanki komunikacyjne, punkty sprzedaży biletów, systemy informacyjne umożliwiające zapoznanie się zwłaszcza z rozkładem jazdy, linią komunikacyjną lub siecią </a:t>
            </a:r>
            <a:r>
              <a:rPr lang="pl-PL" dirty="0" smtClean="0"/>
              <a:t>komunikacyjną</a:t>
            </a:r>
            <a:r>
              <a:rPr lang="pl-PL" dirty="0"/>
              <a:t>.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Typ projektu (</a:t>
            </a:r>
            <a:r>
              <a:rPr lang="pl-PL" sz="2000" b="1" dirty="0" err="1" smtClean="0">
                <a:solidFill>
                  <a:schemeClr val="tx2"/>
                </a:solidFill>
              </a:rPr>
              <a:t>SzOOP</a:t>
            </a:r>
            <a:r>
              <a:rPr lang="pl-PL" sz="2000" b="1" dirty="0" smtClean="0">
                <a:solidFill>
                  <a:schemeClr val="tx2"/>
                </a:solidFill>
              </a:rPr>
              <a:t>):</a:t>
            </a:r>
          </a:p>
          <a:p>
            <a:pPr algn="just"/>
            <a:endParaRPr lang="pl-PL" dirty="0" smtClean="0"/>
          </a:p>
          <a:p>
            <a:r>
              <a:rPr lang="pl-PL" b="1" dirty="0" smtClean="0"/>
              <a:t>Typ b)</a:t>
            </a:r>
            <a:r>
              <a:rPr lang="pl-PL" dirty="0"/>
              <a:t> </a:t>
            </a:r>
            <a:endParaRPr lang="pl-PL" dirty="0" smtClean="0"/>
          </a:p>
          <a:p>
            <a:pPr algn="just"/>
            <a:r>
              <a:rPr lang="pl-PL" b="1" dirty="0" smtClean="0"/>
              <a:t>„</a:t>
            </a:r>
            <a:r>
              <a:rPr lang="pl-PL" b="1" dirty="0"/>
              <a:t>stacje ładowania pojazdów elektrycznych”</a:t>
            </a:r>
            <a:r>
              <a:rPr lang="pl-PL" dirty="0"/>
              <a:t> – urządzenia i infrastruktura (w tym niezbędne oprogramowanie) służące do ładowania pojazdów elektrycznych</a:t>
            </a:r>
            <a:r>
              <a:rPr lang="pl-PL" dirty="0" smtClean="0"/>
              <a:t>; </a:t>
            </a:r>
            <a:r>
              <a:rPr lang="pl-PL" dirty="0"/>
              <a:t>w przypadku projektów,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których występuje wyłącznie element związany z zakupem taboru elektrycznego, stacje ładowania na potrzeby tego taboru mogą stanowić do 25% wartości wydatków kwalifikowalnych; w przypadku innych typów projektów – poniżej 50% (jeśli w projekcie realizowane będą inne elementy uzupełniające, np. oświetlenie, element drogowy oraz stacja ładowania to łącznie wydatki na te trzy elementy nie mogą przekroczyć 50% wydatków w projekcie</a:t>
            </a:r>
            <a:r>
              <a:rPr lang="pl-PL" dirty="0" smtClean="0"/>
              <a:t>);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b="1" dirty="0"/>
              <a:t>„wspólny bilet”</a:t>
            </a:r>
            <a:r>
              <a:rPr lang="pl-PL" dirty="0"/>
              <a:t> – urządzenia i infrastruktura (w tym niezbędne oprogramowanie) niezbędna do wdrożenia i obsługi systemu zintegrowanej taryfy biletowej, umożliwiającej przejazd zbiorowym transportem publicznym w połączeniach miejskich i podmiejskich organizowanych przez różnych przewoźników na podstawie jednego, wspólnego biletu. </a:t>
            </a:r>
          </a:p>
          <a:p>
            <a:pPr algn="just"/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 txBox="1">
            <a:spLocks/>
          </p:cNvSpPr>
          <p:nvPr/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0070" indent="-514350" algn="just">
              <a:buClr>
                <a:srgbClr val="0070C0"/>
              </a:buClr>
              <a:buSzPct val="100000"/>
              <a:buFont typeface="+mj-lt"/>
              <a:buAutoNum type="arabicPeriod"/>
              <a:defRPr/>
            </a:pPr>
            <a:endParaRPr lang="pl-PL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91923" y="1412776"/>
            <a:ext cx="87129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tx2"/>
                </a:solidFill>
              </a:rPr>
              <a:t>Typ projektu (</a:t>
            </a:r>
            <a:r>
              <a:rPr lang="pl-PL" sz="2000" b="1" dirty="0" err="1" smtClean="0">
                <a:solidFill>
                  <a:schemeClr val="tx2"/>
                </a:solidFill>
              </a:rPr>
              <a:t>SzOOP</a:t>
            </a:r>
            <a:r>
              <a:rPr lang="pl-PL" sz="2000" b="1" dirty="0" smtClean="0">
                <a:solidFill>
                  <a:schemeClr val="tx2"/>
                </a:solidFill>
              </a:rPr>
              <a:t>):</a:t>
            </a:r>
          </a:p>
          <a:p>
            <a:endParaRPr lang="pl-PL" sz="2000" b="1" dirty="0">
              <a:solidFill>
                <a:schemeClr val="tx2"/>
              </a:solidFill>
            </a:endParaRPr>
          </a:p>
          <a:p>
            <a:pPr algn="just"/>
            <a:r>
              <a:rPr lang="pl-PL" b="1" dirty="0" smtClean="0"/>
              <a:t>Typ c) </a:t>
            </a:r>
            <a:r>
              <a:rPr lang="pl-PL" dirty="0" smtClean="0"/>
              <a:t>inwestycje  </a:t>
            </a:r>
            <a:r>
              <a:rPr lang="pl-PL" dirty="0"/>
              <a:t>(budowa, rozbudowa)  związane z systemami zarządzania ruchem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energią (infrastruktura, oprogramowanie</a:t>
            </a:r>
            <a:r>
              <a:rPr lang="pl-PL" dirty="0" smtClean="0"/>
              <a:t>) – ITS</a:t>
            </a:r>
          </a:p>
          <a:p>
            <a:pPr algn="just"/>
            <a:r>
              <a:rPr lang="pl-PL" b="1" dirty="0"/>
              <a:t>„system zarządzania ruchem” - </a:t>
            </a:r>
            <a:r>
              <a:rPr lang="pl-PL" dirty="0"/>
              <a:t>inteligentne systemy transportowe (ITS), zgodnie z definicją z ustawy z dnia 16 grudnia 2010 r. o publicznym transporcie zbiorowym (Dz. U. z 2011 r. nr 5, poz. 13 z </a:t>
            </a:r>
            <a:r>
              <a:rPr lang="pl-PL" dirty="0" err="1"/>
              <a:t>późn</a:t>
            </a:r>
            <a:r>
              <a:rPr lang="pl-PL" dirty="0"/>
              <a:t>. zm.):– systemy wykorzystujące technologie informacyjne i komunikacyjne w obszarze transportu drogowego, obejmującym infrastrukturę, pojazdy i jego użytkowników, a także w obszarach zarządzania ruchem i zarządzania mobilnością, oraz do interfejsów z innymi rodzajami transportu;</a:t>
            </a:r>
          </a:p>
          <a:p>
            <a:pPr algn="just"/>
            <a:r>
              <a:rPr lang="pl-PL" b="1" dirty="0"/>
              <a:t>„system zarządzania energią” - </a:t>
            </a:r>
            <a:r>
              <a:rPr lang="pl-PL" dirty="0"/>
              <a:t>system wykorzystujący technologie informacyjne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komunikacyjne pozwalający na zarządzanie energią na potrzeby ruchu </a:t>
            </a:r>
            <a:r>
              <a:rPr lang="pl-PL" dirty="0" smtClean="0"/>
              <a:t>drogowego.</a:t>
            </a:r>
            <a:endParaRPr lang="pl-PL" dirty="0"/>
          </a:p>
          <a:p>
            <a:pPr algn="just"/>
            <a:endParaRPr lang="pl-PL" b="1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532895" y="6206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2">
                    <a:lumMod val="25000"/>
                  </a:schemeClr>
                </a:solidFill>
              </a:rPr>
              <a:t>Oś priorytetowa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3. </a:t>
            </a:r>
          </a:p>
          <a:p>
            <a:pPr algn="r"/>
            <a:r>
              <a:rPr lang="pl-PL" b="1" dirty="0" smtClean="0">
                <a:solidFill>
                  <a:schemeClr val="tx2"/>
                </a:solidFill>
              </a:rPr>
              <a:t>Gospodarka </a:t>
            </a:r>
            <a:r>
              <a:rPr lang="pl-PL" b="1" dirty="0">
                <a:solidFill>
                  <a:schemeClr val="tx2"/>
                </a:solidFill>
              </a:rPr>
              <a:t>niskoemisyjna</a:t>
            </a:r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E09CB-2C72-480B-B6BF-F61CF0356E3A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>
            <a:off x="4788024" y="44624"/>
            <a:ext cx="4355976" cy="7200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tabLst/>
              <a:defRPr/>
            </a:pPr>
            <a:r>
              <a:rPr kumimoji="0" lang="pl-PL" sz="1600" i="0" u="none" strike="noStrike" kern="1200" cap="all" spc="0" normalizeH="0" baseline="0" noProof="0" dirty="0" smtClean="0">
                <a:ln w="0"/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Regionalny Program Operacyjny Województwa Dolnośląskiego 2014-2020</a:t>
            </a:r>
            <a:endParaRPr kumimoji="0" lang="pl-PL" sz="1600" i="0" u="none" strike="noStrike" kern="1200" cap="all" spc="0" normalizeH="0" baseline="0" noProof="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2081"/>
            <a:ext cx="4248018" cy="41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5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5340</TotalTime>
  <Words>3021</Words>
  <Application>Microsoft Office PowerPoint</Application>
  <PresentationFormat>Pokaz na ekranie (4:3)</PresentationFormat>
  <Paragraphs>398</Paragraphs>
  <Slides>32</Slides>
  <Notes>31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Regionalny Program Operacyjny Województwa Dolnośląskiego 2014-2020</dc:title>
  <dc:creator>Your User Name</dc:creator>
  <cp:lastModifiedBy>Filip  Baranowski</cp:lastModifiedBy>
  <cp:revision>654</cp:revision>
  <cp:lastPrinted>2016-04-14T11:17:07Z</cp:lastPrinted>
  <dcterms:created xsi:type="dcterms:W3CDTF">2014-09-19T07:49:10Z</dcterms:created>
  <dcterms:modified xsi:type="dcterms:W3CDTF">2016-06-22T13:03:58Z</dcterms:modified>
</cp:coreProperties>
</file>