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44" r:id="rId3"/>
    <p:sldMasterId id="2147483756" r:id="rId4"/>
    <p:sldMasterId id="2147483780" r:id="rId5"/>
    <p:sldMasterId id="2147483792" r:id="rId6"/>
    <p:sldMasterId id="2147483924" r:id="rId7"/>
  </p:sldMasterIdLst>
  <p:notesMasterIdLst>
    <p:notesMasterId r:id="rId30"/>
  </p:notesMasterIdLst>
  <p:sldIdLst>
    <p:sldId id="256" r:id="rId8"/>
    <p:sldId id="426" r:id="rId9"/>
    <p:sldId id="425" r:id="rId10"/>
    <p:sldId id="284" r:id="rId11"/>
    <p:sldId id="295" r:id="rId12"/>
    <p:sldId id="310" r:id="rId13"/>
    <p:sldId id="393" r:id="rId14"/>
    <p:sldId id="302" r:id="rId15"/>
    <p:sldId id="303" r:id="rId16"/>
    <p:sldId id="428" r:id="rId17"/>
    <p:sldId id="399" r:id="rId18"/>
    <p:sldId id="411" r:id="rId19"/>
    <p:sldId id="431" r:id="rId20"/>
    <p:sldId id="400" r:id="rId21"/>
    <p:sldId id="430" r:id="rId22"/>
    <p:sldId id="429" r:id="rId23"/>
    <p:sldId id="328" r:id="rId24"/>
    <p:sldId id="330" r:id="rId25"/>
    <p:sldId id="334" r:id="rId26"/>
    <p:sldId id="420" r:id="rId27"/>
    <p:sldId id="336" r:id="rId28"/>
    <p:sldId id="390" r:id="rId2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Styl jasny 3 — Ak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46F890A9-2807-4EBB-B81D-B2AA78EC7F39}" styleName="Styl ciemny 2 - Akcent 5/Ak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Styl ciemny 2 - Akcent 3/Ak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Styl ciemny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5501" autoAdjust="0"/>
  </p:normalViewPr>
  <p:slideViewPr>
    <p:cSldViewPr>
      <p:cViewPr varScale="1">
        <p:scale>
          <a:sx n="92" d="100"/>
          <a:sy n="92" d="100"/>
        </p:scale>
        <p:origin x="1350" y="66"/>
      </p:cViewPr>
      <p:guideLst>
        <p:guide orient="horz" pos="2160"/>
        <p:guide pos="2880"/>
      </p:guideLst>
    </p:cSldViewPr>
  </p:slideViewPr>
  <p:outlineViewPr>
    <p:cViewPr>
      <p:scale>
        <a:sx n="33" d="100"/>
        <a:sy n="33" d="100"/>
      </p:scale>
      <p:origin x="0" y="71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A3DA6B-AE93-4E87-8901-43B06ED00952}"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F8AB5C76-348B-42B4-8730-CE694CDDF268}">
      <dgm:prSet phldrT="[Tekst]"/>
      <dgm:spPr>
        <a:solidFill>
          <a:schemeClr val="tx2">
            <a:lumMod val="50000"/>
          </a:schemeClr>
        </a:solidFill>
      </dgm:spPr>
      <dgm:t>
        <a:bodyPr/>
        <a:lstStyle/>
        <a:p>
          <a:r>
            <a:rPr lang="pl-PL" b="1" dirty="0" smtClean="0"/>
            <a:t>Definicja kryterium </a:t>
          </a:r>
          <a:endParaRPr lang="pl-PL" dirty="0"/>
        </a:p>
      </dgm:t>
    </dgm:pt>
    <dgm:pt modelId="{791C5C35-0D3C-4AAF-8421-B6EF2DD6F676}" type="parTrans" cxnId="{B9FC6827-4FE1-42DA-B927-9179D17052B0}">
      <dgm:prSet/>
      <dgm:spPr/>
      <dgm:t>
        <a:bodyPr/>
        <a:lstStyle/>
        <a:p>
          <a:endParaRPr lang="pl-PL"/>
        </a:p>
      </dgm:t>
    </dgm:pt>
    <dgm:pt modelId="{84043933-3B44-4F51-A435-1D25E09F5296}" type="sibTrans" cxnId="{B9FC6827-4FE1-42DA-B927-9179D17052B0}">
      <dgm:prSet/>
      <dgm:spPr/>
      <dgm:t>
        <a:bodyPr/>
        <a:lstStyle/>
        <a:p>
          <a:endParaRPr lang="pl-PL"/>
        </a:p>
      </dgm:t>
    </dgm:pt>
    <dgm:pt modelId="{BD3EB08D-0732-46F3-A77A-C4A7271ED307}">
      <dgm:prSet phldrT="[Tekst]" custT="1"/>
      <dgm:spPr/>
      <dgm:t>
        <a:bodyPr/>
        <a:lstStyle/>
        <a:p>
          <a:r>
            <a:rPr lang="pl-PL" sz="2400" dirty="0" smtClean="0"/>
            <a:t>Weryfikacja czy projekt wpisuje się w Strategię ZIT AJ</a:t>
          </a:r>
          <a:endParaRPr lang="pl-PL" sz="2400" dirty="0"/>
        </a:p>
      </dgm:t>
    </dgm:pt>
    <dgm:pt modelId="{2CEA6A1A-509D-4827-B8F9-4DC24C60FCFD}" type="parTrans" cxnId="{A2D25E14-0D1F-4292-9C28-8B72737A1EE0}">
      <dgm:prSet/>
      <dgm:spPr/>
      <dgm:t>
        <a:bodyPr/>
        <a:lstStyle/>
        <a:p>
          <a:endParaRPr lang="pl-PL"/>
        </a:p>
      </dgm:t>
    </dgm:pt>
    <dgm:pt modelId="{2A053158-DAC8-4375-A0E4-DCF07A2B040F}" type="sibTrans" cxnId="{A2D25E14-0D1F-4292-9C28-8B72737A1EE0}">
      <dgm:prSet/>
      <dgm:spPr/>
      <dgm:t>
        <a:bodyPr/>
        <a:lstStyle/>
        <a:p>
          <a:endParaRPr lang="pl-PL"/>
        </a:p>
      </dgm:t>
    </dgm:pt>
    <dgm:pt modelId="{AAFEC11C-E406-4E42-BDD1-EF2AD40FEBCA}">
      <dgm:prSet phldrT="[Tekst]" custT="1"/>
      <dgm:spPr>
        <a:solidFill>
          <a:schemeClr val="tx2">
            <a:lumMod val="50000"/>
          </a:schemeClr>
        </a:solidFill>
      </dgm:spPr>
      <dgm:t>
        <a:bodyPr/>
        <a:lstStyle/>
        <a:p>
          <a:r>
            <a:rPr lang="pl-PL" sz="2400" b="1" dirty="0" smtClean="0"/>
            <a:t>Opis znaczenia kryterium </a:t>
          </a:r>
          <a:endParaRPr lang="pl-PL" sz="2400" dirty="0"/>
        </a:p>
      </dgm:t>
    </dgm:pt>
    <dgm:pt modelId="{D4228A07-34F0-4F30-9008-971E0AC48A48}" type="parTrans" cxnId="{B1764518-C692-4653-9441-7C5B5994F13E}">
      <dgm:prSet/>
      <dgm:spPr/>
      <dgm:t>
        <a:bodyPr/>
        <a:lstStyle/>
        <a:p>
          <a:endParaRPr lang="pl-PL"/>
        </a:p>
      </dgm:t>
    </dgm:pt>
    <dgm:pt modelId="{1CF66E0A-DA65-42FA-A56A-BCF989D4E02E}" type="sibTrans" cxnId="{B1764518-C692-4653-9441-7C5B5994F13E}">
      <dgm:prSet/>
      <dgm:spPr/>
      <dgm:t>
        <a:bodyPr/>
        <a:lstStyle/>
        <a:p>
          <a:endParaRPr lang="pl-PL"/>
        </a:p>
      </dgm:t>
    </dgm:pt>
    <dgm:pt modelId="{A2B747B9-A483-4BEC-9310-2C02BFCC1BEF}">
      <dgm:prSet phldrT="[Tekst]" custT="1"/>
      <dgm:spPr/>
      <dgm:t>
        <a:bodyPr/>
        <a:lstStyle/>
        <a:p>
          <a:r>
            <a:rPr lang="pl-PL" sz="2400" dirty="0" smtClean="0"/>
            <a:t>TAK/NIE</a:t>
          </a:r>
          <a:endParaRPr lang="pl-PL" sz="2400" dirty="0"/>
        </a:p>
      </dgm:t>
    </dgm:pt>
    <dgm:pt modelId="{6C9FD745-810A-4D08-9D0B-6A915E296345}" type="parTrans" cxnId="{0B35FD82-964C-4706-BADA-1FB88B0384A0}">
      <dgm:prSet/>
      <dgm:spPr/>
      <dgm:t>
        <a:bodyPr/>
        <a:lstStyle/>
        <a:p>
          <a:endParaRPr lang="pl-PL"/>
        </a:p>
      </dgm:t>
    </dgm:pt>
    <dgm:pt modelId="{6E6B6FC9-D852-49BE-BE4B-FBC975B8D31F}" type="sibTrans" cxnId="{0B35FD82-964C-4706-BADA-1FB88B0384A0}">
      <dgm:prSet/>
      <dgm:spPr/>
      <dgm:t>
        <a:bodyPr/>
        <a:lstStyle/>
        <a:p>
          <a:endParaRPr lang="pl-PL"/>
        </a:p>
      </dgm:t>
    </dgm:pt>
    <dgm:pt modelId="{603E93DE-2745-46DB-8A27-E31D8DB6DDDA}">
      <dgm:prSet phldrT="[Tekst]" custT="1"/>
      <dgm:spPr/>
      <dgm:t>
        <a:bodyPr/>
        <a:lstStyle/>
        <a:p>
          <a:r>
            <a:rPr lang="pl-PL" sz="2400" dirty="0" smtClean="0"/>
            <a:t>Kryterium obligatoryjne (kluczowe) – niespełnienie oznacza odrzucenie wniosku</a:t>
          </a:r>
          <a:endParaRPr lang="pl-PL" sz="2400" dirty="0"/>
        </a:p>
      </dgm:t>
    </dgm:pt>
    <dgm:pt modelId="{6239B4A7-E967-4906-996C-94D93F0D124B}" type="sibTrans" cxnId="{A8219C23-866F-4F10-B599-1D9341D49676}">
      <dgm:prSet/>
      <dgm:spPr/>
      <dgm:t>
        <a:bodyPr/>
        <a:lstStyle/>
        <a:p>
          <a:endParaRPr lang="pl-PL"/>
        </a:p>
      </dgm:t>
    </dgm:pt>
    <dgm:pt modelId="{31F3CEB1-C2F2-4EF7-A589-CC820D507693}" type="parTrans" cxnId="{A8219C23-866F-4F10-B599-1D9341D49676}">
      <dgm:prSet/>
      <dgm:spPr/>
      <dgm:t>
        <a:bodyPr/>
        <a:lstStyle/>
        <a:p>
          <a:endParaRPr lang="pl-PL"/>
        </a:p>
      </dgm:t>
    </dgm:pt>
    <dgm:pt modelId="{65931F63-3714-402F-9550-C832CBE858AD}" type="pres">
      <dgm:prSet presAssocID="{E9A3DA6B-AE93-4E87-8901-43B06ED00952}" presName="linear" presStyleCnt="0">
        <dgm:presLayoutVars>
          <dgm:dir/>
          <dgm:animLvl val="lvl"/>
          <dgm:resizeHandles val="exact"/>
        </dgm:presLayoutVars>
      </dgm:prSet>
      <dgm:spPr/>
      <dgm:t>
        <a:bodyPr/>
        <a:lstStyle/>
        <a:p>
          <a:endParaRPr lang="pl-PL"/>
        </a:p>
      </dgm:t>
    </dgm:pt>
    <dgm:pt modelId="{0F4F4EDA-1EDE-41D6-A3F7-3C3CC546AA23}" type="pres">
      <dgm:prSet presAssocID="{F8AB5C76-348B-42B4-8730-CE694CDDF268}" presName="parentLin" presStyleCnt="0"/>
      <dgm:spPr/>
      <dgm:t>
        <a:bodyPr/>
        <a:lstStyle/>
        <a:p>
          <a:endParaRPr lang="pl-PL"/>
        </a:p>
      </dgm:t>
    </dgm:pt>
    <dgm:pt modelId="{288D8EB7-F760-40BF-A809-F09248515887}" type="pres">
      <dgm:prSet presAssocID="{F8AB5C76-348B-42B4-8730-CE694CDDF268}" presName="parentLeftMargin" presStyleLbl="node1" presStyleIdx="0" presStyleCnt="2"/>
      <dgm:spPr/>
      <dgm:t>
        <a:bodyPr/>
        <a:lstStyle/>
        <a:p>
          <a:endParaRPr lang="pl-PL"/>
        </a:p>
      </dgm:t>
    </dgm:pt>
    <dgm:pt modelId="{68456774-487D-4596-B5AA-E3E5F65F425D}" type="pres">
      <dgm:prSet presAssocID="{F8AB5C76-348B-42B4-8730-CE694CDDF268}" presName="parentText" presStyleLbl="node1" presStyleIdx="0" presStyleCnt="2">
        <dgm:presLayoutVars>
          <dgm:chMax val="0"/>
          <dgm:bulletEnabled val="1"/>
        </dgm:presLayoutVars>
      </dgm:prSet>
      <dgm:spPr/>
      <dgm:t>
        <a:bodyPr/>
        <a:lstStyle/>
        <a:p>
          <a:endParaRPr lang="pl-PL"/>
        </a:p>
      </dgm:t>
    </dgm:pt>
    <dgm:pt modelId="{D5F6262D-5012-431B-9581-B2BD4C11DAC6}" type="pres">
      <dgm:prSet presAssocID="{F8AB5C76-348B-42B4-8730-CE694CDDF268}" presName="negativeSpace" presStyleCnt="0"/>
      <dgm:spPr/>
      <dgm:t>
        <a:bodyPr/>
        <a:lstStyle/>
        <a:p>
          <a:endParaRPr lang="pl-PL"/>
        </a:p>
      </dgm:t>
    </dgm:pt>
    <dgm:pt modelId="{AC5409EB-2CCF-42F2-9A8F-446629E52C7C}" type="pres">
      <dgm:prSet presAssocID="{F8AB5C76-348B-42B4-8730-CE694CDDF268}" presName="childText" presStyleLbl="conFgAcc1" presStyleIdx="0" presStyleCnt="2">
        <dgm:presLayoutVars>
          <dgm:bulletEnabled val="1"/>
        </dgm:presLayoutVars>
      </dgm:prSet>
      <dgm:spPr/>
      <dgm:t>
        <a:bodyPr/>
        <a:lstStyle/>
        <a:p>
          <a:endParaRPr lang="pl-PL"/>
        </a:p>
      </dgm:t>
    </dgm:pt>
    <dgm:pt modelId="{44E3C98F-3D63-4CB3-A59C-C275EA1AE7F5}" type="pres">
      <dgm:prSet presAssocID="{84043933-3B44-4F51-A435-1D25E09F5296}" presName="spaceBetweenRectangles" presStyleCnt="0"/>
      <dgm:spPr/>
      <dgm:t>
        <a:bodyPr/>
        <a:lstStyle/>
        <a:p>
          <a:endParaRPr lang="pl-PL"/>
        </a:p>
      </dgm:t>
    </dgm:pt>
    <dgm:pt modelId="{FB515A05-D941-4A44-B5D9-8DE70EC2C0F8}" type="pres">
      <dgm:prSet presAssocID="{AAFEC11C-E406-4E42-BDD1-EF2AD40FEBCA}" presName="parentLin" presStyleCnt="0"/>
      <dgm:spPr/>
      <dgm:t>
        <a:bodyPr/>
        <a:lstStyle/>
        <a:p>
          <a:endParaRPr lang="pl-PL"/>
        </a:p>
      </dgm:t>
    </dgm:pt>
    <dgm:pt modelId="{9BB67EF6-629F-4E83-BE1C-0AF596674052}" type="pres">
      <dgm:prSet presAssocID="{AAFEC11C-E406-4E42-BDD1-EF2AD40FEBCA}" presName="parentLeftMargin" presStyleLbl="node1" presStyleIdx="0" presStyleCnt="2"/>
      <dgm:spPr/>
      <dgm:t>
        <a:bodyPr/>
        <a:lstStyle/>
        <a:p>
          <a:endParaRPr lang="pl-PL"/>
        </a:p>
      </dgm:t>
    </dgm:pt>
    <dgm:pt modelId="{653E8C6F-9477-4E4A-B3C1-C0CA6ED51ACB}" type="pres">
      <dgm:prSet presAssocID="{AAFEC11C-E406-4E42-BDD1-EF2AD40FEBCA}" presName="parentText" presStyleLbl="node1" presStyleIdx="1" presStyleCnt="2">
        <dgm:presLayoutVars>
          <dgm:chMax val="0"/>
          <dgm:bulletEnabled val="1"/>
        </dgm:presLayoutVars>
      </dgm:prSet>
      <dgm:spPr/>
      <dgm:t>
        <a:bodyPr/>
        <a:lstStyle/>
        <a:p>
          <a:endParaRPr lang="pl-PL"/>
        </a:p>
      </dgm:t>
    </dgm:pt>
    <dgm:pt modelId="{9D1F677A-0BFB-405B-84F9-BE99478C9C1E}" type="pres">
      <dgm:prSet presAssocID="{AAFEC11C-E406-4E42-BDD1-EF2AD40FEBCA}" presName="negativeSpace" presStyleCnt="0"/>
      <dgm:spPr/>
      <dgm:t>
        <a:bodyPr/>
        <a:lstStyle/>
        <a:p>
          <a:endParaRPr lang="pl-PL"/>
        </a:p>
      </dgm:t>
    </dgm:pt>
    <dgm:pt modelId="{0532035D-FDC7-44C7-9CC8-609CC32D390E}" type="pres">
      <dgm:prSet presAssocID="{AAFEC11C-E406-4E42-BDD1-EF2AD40FEBCA}" presName="childText" presStyleLbl="conFgAcc1" presStyleIdx="1" presStyleCnt="2">
        <dgm:presLayoutVars>
          <dgm:bulletEnabled val="1"/>
        </dgm:presLayoutVars>
      </dgm:prSet>
      <dgm:spPr/>
      <dgm:t>
        <a:bodyPr/>
        <a:lstStyle/>
        <a:p>
          <a:endParaRPr lang="pl-PL"/>
        </a:p>
      </dgm:t>
    </dgm:pt>
  </dgm:ptLst>
  <dgm:cxnLst>
    <dgm:cxn modelId="{B9FC6827-4FE1-42DA-B927-9179D17052B0}" srcId="{E9A3DA6B-AE93-4E87-8901-43B06ED00952}" destId="{F8AB5C76-348B-42B4-8730-CE694CDDF268}" srcOrd="0" destOrd="0" parTransId="{791C5C35-0D3C-4AAF-8421-B6EF2DD6F676}" sibTransId="{84043933-3B44-4F51-A435-1D25E09F5296}"/>
    <dgm:cxn modelId="{C068E522-F68F-49E5-A6F8-0511E7EF81A7}" type="presOf" srcId="{F8AB5C76-348B-42B4-8730-CE694CDDF268}" destId="{288D8EB7-F760-40BF-A809-F09248515887}" srcOrd="0" destOrd="0" presId="urn:microsoft.com/office/officeart/2005/8/layout/list1"/>
    <dgm:cxn modelId="{0B35FD82-964C-4706-BADA-1FB88B0384A0}" srcId="{AAFEC11C-E406-4E42-BDD1-EF2AD40FEBCA}" destId="{A2B747B9-A483-4BEC-9310-2C02BFCC1BEF}" srcOrd="0" destOrd="0" parTransId="{6C9FD745-810A-4D08-9D0B-6A915E296345}" sibTransId="{6E6B6FC9-D852-49BE-BE4B-FBC975B8D31F}"/>
    <dgm:cxn modelId="{A8219C23-866F-4F10-B599-1D9341D49676}" srcId="{AAFEC11C-E406-4E42-BDD1-EF2AD40FEBCA}" destId="{603E93DE-2745-46DB-8A27-E31D8DB6DDDA}" srcOrd="1" destOrd="0" parTransId="{31F3CEB1-C2F2-4EF7-A589-CC820D507693}" sibTransId="{6239B4A7-E967-4906-996C-94D93F0D124B}"/>
    <dgm:cxn modelId="{CC080376-0FD2-4256-A9DC-280D76310BD6}" type="presOf" srcId="{A2B747B9-A483-4BEC-9310-2C02BFCC1BEF}" destId="{0532035D-FDC7-44C7-9CC8-609CC32D390E}" srcOrd="0" destOrd="0" presId="urn:microsoft.com/office/officeart/2005/8/layout/list1"/>
    <dgm:cxn modelId="{B1764518-C692-4653-9441-7C5B5994F13E}" srcId="{E9A3DA6B-AE93-4E87-8901-43B06ED00952}" destId="{AAFEC11C-E406-4E42-BDD1-EF2AD40FEBCA}" srcOrd="1" destOrd="0" parTransId="{D4228A07-34F0-4F30-9008-971E0AC48A48}" sibTransId="{1CF66E0A-DA65-42FA-A56A-BCF989D4E02E}"/>
    <dgm:cxn modelId="{D6EC4641-C912-48EA-B667-DD01CADB4E57}" type="presOf" srcId="{BD3EB08D-0732-46F3-A77A-C4A7271ED307}" destId="{AC5409EB-2CCF-42F2-9A8F-446629E52C7C}" srcOrd="0" destOrd="0" presId="urn:microsoft.com/office/officeart/2005/8/layout/list1"/>
    <dgm:cxn modelId="{89C230B1-E2D1-4469-8945-77937E353F73}" type="presOf" srcId="{603E93DE-2745-46DB-8A27-E31D8DB6DDDA}" destId="{0532035D-FDC7-44C7-9CC8-609CC32D390E}" srcOrd="0" destOrd="1" presId="urn:microsoft.com/office/officeart/2005/8/layout/list1"/>
    <dgm:cxn modelId="{A2D25E14-0D1F-4292-9C28-8B72737A1EE0}" srcId="{F8AB5C76-348B-42B4-8730-CE694CDDF268}" destId="{BD3EB08D-0732-46F3-A77A-C4A7271ED307}" srcOrd="0" destOrd="0" parTransId="{2CEA6A1A-509D-4827-B8F9-4DC24C60FCFD}" sibTransId="{2A053158-DAC8-4375-A0E4-DCF07A2B040F}"/>
    <dgm:cxn modelId="{9474FA83-4002-4A2C-AD1C-159DFD20AC1F}" type="presOf" srcId="{E9A3DA6B-AE93-4E87-8901-43B06ED00952}" destId="{65931F63-3714-402F-9550-C832CBE858AD}" srcOrd="0" destOrd="0" presId="urn:microsoft.com/office/officeart/2005/8/layout/list1"/>
    <dgm:cxn modelId="{EAA04215-1F8A-4228-9560-106C3DA86141}" type="presOf" srcId="{AAFEC11C-E406-4E42-BDD1-EF2AD40FEBCA}" destId="{9BB67EF6-629F-4E83-BE1C-0AF596674052}" srcOrd="0" destOrd="0" presId="urn:microsoft.com/office/officeart/2005/8/layout/list1"/>
    <dgm:cxn modelId="{82A7CAD7-FDE5-432E-9707-0FDF520D314C}" type="presOf" srcId="{AAFEC11C-E406-4E42-BDD1-EF2AD40FEBCA}" destId="{653E8C6F-9477-4E4A-B3C1-C0CA6ED51ACB}" srcOrd="1" destOrd="0" presId="urn:microsoft.com/office/officeart/2005/8/layout/list1"/>
    <dgm:cxn modelId="{3C3A2CCD-5F0C-4092-92E8-0EADF64110E0}" type="presOf" srcId="{F8AB5C76-348B-42B4-8730-CE694CDDF268}" destId="{68456774-487D-4596-B5AA-E3E5F65F425D}" srcOrd="1" destOrd="0" presId="urn:microsoft.com/office/officeart/2005/8/layout/list1"/>
    <dgm:cxn modelId="{D5D0CB8C-7FF7-48EA-A751-463E579E4382}" type="presParOf" srcId="{65931F63-3714-402F-9550-C832CBE858AD}" destId="{0F4F4EDA-1EDE-41D6-A3F7-3C3CC546AA23}" srcOrd="0" destOrd="0" presId="urn:microsoft.com/office/officeart/2005/8/layout/list1"/>
    <dgm:cxn modelId="{BBDCF9CC-BC65-449D-8FD0-1288E7D7BAF2}" type="presParOf" srcId="{0F4F4EDA-1EDE-41D6-A3F7-3C3CC546AA23}" destId="{288D8EB7-F760-40BF-A809-F09248515887}" srcOrd="0" destOrd="0" presId="urn:microsoft.com/office/officeart/2005/8/layout/list1"/>
    <dgm:cxn modelId="{2579391D-8999-4F33-83F0-5D7E278F99A5}" type="presParOf" srcId="{0F4F4EDA-1EDE-41D6-A3F7-3C3CC546AA23}" destId="{68456774-487D-4596-B5AA-E3E5F65F425D}" srcOrd="1" destOrd="0" presId="urn:microsoft.com/office/officeart/2005/8/layout/list1"/>
    <dgm:cxn modelId="{1FCDB67C-6B96-4763-8871-5C8165DD0655}" type="presParOf" srcId="{65931F63-3714-402F-9550-C832CBE858AD}" destId="{D5F6262D-5012-431B-9581-B2BD4C11DAC6}" srcOrd="1" destOrd="0" presId="urn:microsoft.com/office/officeart/2005/8/layout/list1"/>
    <dgm:cxn modelId="{6D136B26-6424-47E0-842F-172F872E0649}" type="presParOf" srcId="{65931F63-3714-402F-9550-C832CBE858AD}" destId="{AC5409EB-2CCF-42F2-9A8F-446629E52C7C}" srcOrd="2" destOrd="0" presId="urn:microsoft.com/office/officeart/2005/8/layout/list1"/>
    <dgm:cxn modelId="{2F45072C-9B1F-4995-9247-9F8471C627EE}" type="presParOf" srcId="{65931F63-3714-402F-9550-C832CBE858AD}" destId="{44E3C98F-3D63-4CB3-A59C-C275EA1AE7F5}" srcOrd="3" destOrd="0" presId="urn:microsoft.com/office/officeart/2005/8/layout/list1"/>
    <dgm:cxn modelId="{A421C379-167F-44AA-BEE7-6C347C16EE2B}" type="presParOf" srcId="{65931F63-3714-402F-9550-C832CBE858AD}" destId="{FB515A05-D941-4A44-B5D9-8DE70EC2C0F8}" srcOrd="4" destOrd="0" presId="urn:microsoft.com/office/officeart/2005/8/layout/list1"/>
    <dgm:cxn modelId="{1FAD3D19-2717-4415-98F5-F61C7CA14489}" type="presParOf" srcId="{FB515A05-D941-4A44-B5D9-8DE70EC2C0F8}" destId="{9BB67EF6-629F-4E83-BE1C-0AF596674052}" srcOrd="0" destOrd="0" presId="urn:microsoft.com/office/officeart/2005/8/layout/list1"/>
    <dgm:cxn modelId="{4B660FC4-A71F-4BAA-9330-EB937A490758}" type="presParOf" srcId="{FB515A05-D941-4A44-B5D9-8DE70EC2C0F8}" destId="{653E8C6F-9477-4E4A-B3C1-C0CA6ED51ACB}" srcOrd="1" destOrd="0" presId="urn:microsoft.com/office/officeart/2005/8/layout/list1"/>
    <dgm:cxn modelId="{7A7F7B4A-F5F0-4881-8DA1-8376D8F5417F}" type="presParOf" srcId="{65931F63-3714-402F-9550-C832CBE858AD}" destId="{9D1F677A-0BFB-405B-84F9-BE99478C9C1E}" srcOrd="5" destOrd="0" presId="urn:microsoft.com/office/officeart/2005/8/layout/list1"/>
    <dgm:cxn modelId="{640612C9-DEFB-4F42-8A54-71458ACB9178}" type="presParOf" srcId="{65931F63-3714-402F-9550-C832CBE858AD}" destId="{0532035D-FDC7-44C7-9CC8-609CC32D390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dgm:t>
        <a:bodyPr/>
        <a:lstStyle/>
        <a:p>
          <a:r>
            <a:rPr lang="pl-PL" b="0" u="none" dirty="0" smtClean="0"/>
            <a:t>W ramach kryterium będzie sprawdzane czy wybrane wskaźniki produktu i rezultatu odzwierciedlają zakres rzeczowy projektu, a założone do osiągnięcia wartości są realne do osiągnięcia  (nie zostały sztucznie zawyżone lub zaniżone);</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6F1952BB-09F8-4A10-91CA-90E5586737B3}">
      <dgm:prSet/>
      <dgm:spPr/>
      <dgm:t>
        <a:bodyPr/>
        <a:lstStyle/>
        <a:p>
          <a:r>
            <a:rPr lang="pl-PL" b="0" u="none" dirty="0" smtClean="0"/>
            <a:t>Kryterium dotyczy wskaźników zapisanych w Strategii ZIT wynikających z Porozumienia w sprawie powierzenia zadań                            w ramach instrumentu Zintegrowane Inwestycje Terytorialne Regionalnego Programu Operacyjnego Województwa Dolnośląskiego 2014-2020 przez Zarząd Województwa Dolnośląskiego;</a:t>
          </a:r>
          <a:endParaRPr lang="pl-PL" b="0" u="none" dirty="0"/>
        </a:p>
      </dgm:t>
    </dgm:pt>
    <dgm:pt modelId="{E13E0D3B-5CFC-4E65-B3E2-D2DCF5E1F346}" type="parTrans" cxnId="{717C66C4-CD73-4F00-B7CE-57413252D474}">
      <dgm:prSet/>
      <dgm:spPr/>
      <dgm:t>
        <a:bodyPr/>
        <a:lstStyle/>
        <a:p>
          <a:endParaRPr lang="pl-PL"/>
        </a:p>
      </dgm:t>
    </dgm:pt>
    <dgm:pt modelId="{8E5A6F57-99A0-420C-850B-F177ED1216BE}" type="sibTrans" cxnId="{717C66C4-CD73-4F00-B7CE-57413252D474}">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1"/>
      <dgm:spPr/>
      <dgm:t>
        <a:bodyPr/>
        <a:lstStyle/>
        <a:p>
          <a:endParaRPr lang="pl-PL"/>
        </a:p>
      </dgm:t>
    </dgm:pt>
    <dgm:pt modelId="{A6EDCFBE-EC3C-4383-9D19-EDF7E94187B5}" type="pres">
      <dgm:prSet presAssocID="{BCB00146-15EA-4502-B121-C0AC5C88B1C6}" presName="parentText" presStyleLbl="node1" presStyleIdx="0" presStyleCnt="1">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1">
        <dgm:presLayoutVars>
          <dgm:bulletEnabled val="1"/>
        </dgm:presLayoutVars>
      </dgm:prSet>
      <dgm:spPr/>
      <dgm:t>
        <a:bodyPr/>
        <a:lstStyle/>
        <a:p>
          <a:endParaRPr lang="pl-PL"/>
        </a:p>
      </dgm:t>
    </dgm:pt>
  </dgm:ptLst>
  <dgm:cxnLst>
    <dgm:cxn modelId="{D0C58F9C-050B-44F8-91DF-331629D0B688}" type="presOf" srcId="{16BD0E0C-ADA1-4445-8BF0-C698A4E279F4}" destId="{9E68C8B4-653B-41CD-8867-6D4B76C4AEDF}" srcOrd="0" destOrd="0" presId="urn:microsoft.com/office/officeart/2005/8/layout/list1"/>
    <dgm:cxn modelId="{717C66C4-CD73-4F00-B7CE-57413252D474}" srcId="{BCB00146-15EA-4502-B121-C0AC5C88B1C6}" destId="{6F1952BB-09F8-4A10-91CA-90E5586737B3}" srcOrd="1" destOrd="0" parTransId="{E13E0D3B-5CFC-4E65-B3E2-D2DCF5E1F346}" sibTransId="{8E5A6F57-99A0-420C-850B-F177ED1216BE}"/>
    <dgm:cxn modelId="{33785A55-D2F4-478B-9A84-E5E11D19F6D9}" srcId="{B33F0227-4069-43AE-89E5-21C5E9CE53EF}" destId="{BCB00146-15EA-4502-B121-C0AC5C88B1C6}" srcOrd="0" destOrd="0" parTransId="{80084FB0-BB93-4FFE-97D0-4DBE338BF085}" sibTransId="{CFBB67D3-5BBB-4EA4-98A6-E5159CCD0ABD}"/>
    <dgm:cxn modelId="{37F01197-59ED-4A8A-B3F2-FEBC3F037596}" type="presOf" srcId="{BCB00146-15EA-4502-B121-C0AC5C88B1C6}" destId="{9A67E940-DC68-49E9-9F76-2A257833123E}" srcOrd="0" destOrd="0" presId="urn:microsoft.com/office/officeart/2005/8/layout/list1"/>
    <dgm:cxn modelId="{1331C227-8400-4B41-BC6F-4D455A87C049}" type="presOf" srcId="{BCB00146-15EA-4502-B121-C0AC5C88B1C6}" destId="{A6EDCFBE-EC3C-4383-9D19-EDF7E94187B5}" srcOrd="1" destOrd="0" presId="urn:microsoft.com/office/officeart/2005/8/layout/list1"/>
    <dgm:cxn modelId="{4B914E0A-F3BE-44E4-82C8-F04C0C63A333}" type="presOf" srcId="{B33F0227-4069-43AE-89E5-21C5E9CE53EF}" destId="{2661486B-247C-4E1A-8F02-C344A09BFA1B}" srcOrd="0" destOrd="0" presId="urn:microsoft.com/office/officeart/2005/8/layout/list1"/>
    <dgm:cxn modelId="{BCBA8E7B-FD7E-4C44-9793-1542A69C5CBD}" type="presOf" srcId="{6F1952BB-09F8-4A10-91CA-90E5586737B3}" destId="{9E68C8B4-653B-41CD-8867-6D4B76C4AEDF}" srcOrd="0" destOrd="1"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1572E572-5F0B-454A-B4FB-26D816E83FAF}" type="presParOf" srcId="{2661486B-247C-4E1A-8F02-C344A09BFA1B}" destId="{38BAB1D6-9210-41D9-AB04-72A22BE50FE1}" srcOrd="0" destOrd="0" presId="urn:microsoft.com/office/officeart/2005/8/layout/list1"/>
    <dgm:cxn modelId="{DC89C815-1ACC-47CE-8716-AEDEA51613A6}" type="presParOf" srcId="{38BAB1D6-9210-41D9-AB04-72A22BE50FE1}" destId="{9A67E940-DC68-49E9-9F76-2A257833123E}" srcOrd="0" destOrd="0" presId="urn:microsoft.com/office/officeart/2005/8/layout/list1"/>
    <dgm:cxn modelId="{B56F397F-2A9B-42DB-BDF1-FA4975968DDC}" type="presParOf" srcId="{38BAB1D6-9210-41D9-AB04-72A22BE50FE1}" destId="{A6EDCFBE-EC3C-4383-9D19-EDF7E94187B5}" srcOrd="1" destOrd="0" presId="urn:microsoft.com/office/officeart/2005/8/layout/list1"/>
    <dgm:cxn modelId="{EA777068-346A-41EF-959A-4114E570B157}" type="presParOf" srcId="{2661486B-247C-4E1A-8F02-C344A09BFA1B}" destId="{B5923B0E-96F0-466B-A2DE-E64160E8D0EC}" srcOrd="1" destOrd="0" presId="urn:microsoft.com/office/officeart/2005/8/layout/list1"/>
    <dgm:cxn modelId="{98D11F82-8661-4455-B4FA-9D4789CCF5EE}" type="presParOf" srcId="{2661486B-247C-4E1A-8F02-C344A09BFA1B}" destId="{9E68C8B4-653B-41CD-8867-6D4B76C4AEDF}"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r>
            <a:rPr lang="pl-PL" sz="3200" b="1" dirty="0" err="1" smtClean="0"/>
            <a:t>c.d</a:t>
          </a:r>
          <a:r>
            <a:rPr lang="pl-PL" sz="3200" b="1" dirty="0" smtClean="0"/>
            <a:t>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dgm:t>
        <a:bodyPr/>
        <a:lstStyle/>
        <a:p>
          <a:r>
            <a:rPr lang="pl-PL" b="0" dirty="0" smtClean="0"/>
            <a:t>W przypadku braku wskaźników wynikających z Porozumienia  w kryterium tym weryfikowane będą również inne adekwatne dla danego naboru wskaźniki (określone w regulaminie konkursu).</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dgm:spPr>
        <a:solidFill>
          <a:schemeClr val="tx2">
            <a:lumMod val="50000"/>
          </a:schemeClr>
        </a:solidFill>
      </dgm:spPr>
      <dgm:t>
        <a:bodyPr/>
        <a:lstStyle/>
        <a:p>
          <a:r>
            <a:rPr lang="pl-PL" b="1" dirty="0" smtClean="0"/>
            <a:t>Opis znaczenia kryterium </a:t>
          </a:r>
          <a:endParaRPr lang="pl-PL"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dgm:t>
        <a:bodyPr/>
        <a:lstStyle/>
        <a:p>
          <a:r>
            <a:rPr lang="pl-PL" dirty="0" smtClean="0"/>
            <a:t>TAK/NIE/NIE DOTYCZY</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CD95D322-AB58-4112-B8AB-DC79E90C718A}">
      <dgm:prSet phldrT="[Tekst]"/>
      <dgm:spPr/>
      <dgm:t>
        <a:bodyPr/>
        <a:lstStyle/>
        <a:p>
          <a:r>
            <a:rPr lang="pl-PL" dirty="0" smtClean="0"/>
            <a:t>Kryterium obligatoryjne (kluczowe) – niespełnienie oznacza odrzucenie wniosku </a:t>
          </a:r>
          <a:endParaRPr lang="pl-PL" dirty="0"/>
        </a:p>
      </dgm:t>
    </dgm:pt>
    <dgm:pt modelId="{D06583FF-A1AE-48A8-874B-05E865BD768A}" type="parTrans" cxnId="{7CECB3A1-8C4B-48B2-A176-3EDA53F296AF}">
      <dgm:prSet/>
      <dgm:spPr/>
      <dgm:t>
        <a:bodyPr/>
        <a:lstStyle/>
        <a:p>
          <a:endParaRPr lang="pl-PL"/>
        </a:p>
      </dgm:t>
    </dgm:pt>
    <dgm:pt modelId="{B228389F-28BD-4AE2-9305-BE0FC470157F}" type="sibTrans" cxnId="{7CECB3A1-8C4B-48B2-A176-3EDA53F296AF}">
      <dgm:prSet/>
      <dgm:spPr/>
      <dgm:t>
        <a:bodyPr/>
        <a:lstStyle/>
        <a:p>
          <a:endParaRPr lang="pl-PL"/>
        </a:p>
      </dgm:t>
    </dgm:pt>
    <dgm:pt modelId="{DD43B011-A418-4CA4-869D-9A000F441E3E}">
      <dgm:prSet phldrT="[Tekst]"/>
      <dgm:spPr/>
      <dgm:t>
        <a:bodyPr/>
        <a:lstStyle/>
        <a:p>
          <a:r>
            <a:rPr lang="pl-PL" b="1" dirty="0" smtClean="0">
              <a:solidFill>
                <a:srgbClr val="FF0000"/>
              </a:solidFill>
            </a:rPr>
            <a:t>Możliwości jednorazowej korekty</a:t>
          </a:r>
          <a:endParaRPr lang="pl-PL" dirty="0"/>
        </a:p>
      </dgm:t>
    </dgm:pt>
    <dgm:pt modelId="{6B68AA2B-93AE-4EEE-A96E-B20FD3A59B4C}" type="parTrans" cxnId="{98BE2862-E01D-4FFF-94AF-78B43FAED88E}">
      <dgm:prSet/>
      <dgm:spPr/>
    </dgm:pt>
    <dgm:pt modelId="{9CA0C614-8087-4DB0-9041-DEC68D2DE0E9}" type="sibTrans" cxnId="{98BE2862-E01D-4FFF-94AF-78B43FAED88E}">
      <dgm:prSet/>
      <dgm:spPr/>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dgm:presLayoutVars>
          <dgm:bulletEnabled val="1"/>
        </dgm:presLayoutVars>
      </dgm:prSet>
      <dgm:spPr/>
      <dgm:t>
        <a:bodyPr/>
        <a:lstStyle/>
        <a:p>
          <a:endParaRPr lang="pl-PL"/>
        </a:p>
      </dgm:t>
    </dgm:pt>
  </dgm:ptLst>
  <dgm:cxnLst>
    <dgm:cxn modelId="{33785A55-D2F4-478B-9A84-E5E11D19F6D9}" srcId="{B33F0227-4069-43AE-89E5-21C5E9CE53EF}" destId="{BCB00146-15EA-4502-B121-C0AC5C88B1C6}" srcOrd="0" destOrd="0" parTransId="{80084FB0-BB93-4FFE-97D0-4DBE338BF085}" sibTransId="{CFBB67D3-5BBB-4EA4-98A6-E5159CCD0ABD}"/>
    <dgm:cxn modelId="{98BE2862-E01D-4FFF-94AF-78B43FAED88E}" srcId="{AC11E5B2-9D1B-4CEA-8787-93B3A572CA17}" destId="{DD43B011-A418-4CA4-869D-9A000F441E3E}" srcOrd="2" destOrd="0" parTransId="{6B68AA2B-93AE-4EEE-A96E-B20FD3A59B4C}" sibTransId="{9CA0C614-8087-4DB0-9041-DEC68D2DE0E9}"/>
    <dgm:cxn modelId="{A7DD5BED-9127-462C-AE31-3544EC998121}" type="presOf" srcId="{B33F0227-4069-43AE-89E5-21C5E9CE53EF}" destId="{2661486B-247C-4E1A-8F02-C344A09BFA1B}" srcOrd="0" destOrd="0" presId="urn:microsoft.com/office/officeart/2005/8/layout/list1"/>
    <dgm:cxn modelId="{25615362-2336-465F-83A0-D20687557ABC}" type="presOf" srcId="{DD43B011-A418-4CA4-869D-9A000F441E3E}" destId="{F191104C-2BDE-4FBA-96AE-E978FA566A32}" srcOrd="0" destOrd="2" presId="urn:microsoft.com/office/officeart/2005/8/layout/list1"/>
    <dgm:cxn modelId="{DD8B0552-C252-4B5C-A547-7C3218F75AE0}" type="presOf" srcId="{BCB00146-15EA-4502-B121-C0AC5C88B1C6}" destId="{A6EDCFBE-EC3C-4383-9D19-EDF7E94187B5}" srcOrd="1" destOrd="0" presId="urn:microsoft.com/office/officeart/2005/8/layout/list1"/>
    <dgm:cxn modelId="{03923566-5B45-4EE3-B600-CE59C0732B4C}" type="presOf" srcId="{AC11E5B2-9D1B-4CEA-8787-93B3A572CA17}" destId="{DE9E6EEB-4AF0-4DB7-80FB-A591A75D03FF}" srcOrd="0" destOrd="0" presId="urn:microsoft.com/office/officeart/2005/8/layout/list1"/>
    <dgm:cxn modelId="{968C5D9D-7884-4183-A428-E6828F8EA1AE}" type="presOf" srcId="{BCB00146-15EA-4502-B121-C0AC5C88B1C6}" destId="{9A67E940-DC68-49E9-9F76-2A257833123E}" srcOrd="0" destOrd="0" presId="urn:microsoft.com/office/officeart/2005/8/layout/list1"/>
    <dgm:cxn modelId="{F583114A-FA48-454C-97EF-46360CA05CD2}" type="presOf" srcId="{16BD0E0C-ADA1-4445-8BF0-C698A4E279F4}" destId="{9E68C8B4-653B-41CD-8867-6D4B76C4AEDF}" srcOrd="0" destOrd="0" presId="urn:microsoft.com/office/officeart/2005/8/layout/list1"/>
    <dgm:cxn modelId="{7CECB3A1-8C4B-48B2-A176-3EDA53F296AF}" srcId="{AC11E5B2-9D1B-4CEA-8787-93B3A572CA17}" destId="{CD95D322-AB58-4112-B8AB-DC79E90C718A}" srcOrd="1" destOrd="0" parTransId="{D06583FF-A1AE-48A8-874B-05E865BD768A}" sibTransId="{B228389F-28BD-4AE2-9305-BE0FC470157F}"/>
    <dgm:cxn modelId="{0EA3BD04-0A2F-456C-8CC9-1740A9D970AC}" srcId="{B33F0227-4069-43AE-89E5-21C5E9CE53EF}" destId="{AC11E5B2-9D1B-4CEA-8787-93B3A572CA17}" srcOrd="1" destOrd="0" parTransId="{B5409B3A-D305-4BD1-975D-860E4B9A6ED7}" sibTransId="{0357C9B5-C55F-4CE0-953F-9BC5E9F6A3C3}"/>
    <dgm:cxn modelId="{B8EE7E2A-6284-40A0-9799-87FC172838BC}" type="presOf" srcId="{CD95D322-AB58-4112-B8AB-DC79E90C718A}" destId="{F191104C-2BDE-4FBA-96AE-E978FA566A32}" srcOrd="0" destOrd="1" presId="urn:microsoft.com/office/officeart/2005/8/layout/list1"/>
    <dgm:cxn modelId="{1F15A056-3E1B-48D7-A9A4-91E2B93658AA}" type="presOf" srcId="{AC11E5B2-9D1B-4CEA-8787-93B3A572CA17}" destId="{FCD44274-ECF4-45BF-990A-74DB8DFD38D5}" srcOrd="1" destOrd="0" presId="urn:microsoft.com/office/officeart/2005/8/layout/list1"/>
    <dgm:cxn modelId="{0FA2408E-85DB-4147-A313-7AF2407AD1EE}" srcId="{AC11E5B2-9D1B-4CEA-8787-93B3A572CA17}" destId="{8976246F-F3B0-4AAE-882F-B4D107DF824D}" srcOrd="0" destOrd="0" parTransId="{20F06422-DAA4-4C9E-9A54-0DAEEAF672E2}" sibTransId="{D5412429-D550-4DEB-96FC-FF697C57CA8C}"/>
    <dgm:cxn modelId="{BF68926B-CB59-4E5F-A11C-ACF8B6E9A481}" srcId="{BCB00146-15EA-4502-B121-C0AC5C88B1C6}" destId="{16BD0E0C-ADA1-4445-8BF0-C698A4E279F4}" srcOrd="0" destOrd="0" parTransId="{E81FB411-CB02-4D66-AF65-72BB48472C42}" sibTransId="{1BE449CE-6CD4-4BF1-A7B5-D03C698AF724}"/>
    <dgm:cxn modelId="{15A0B5FE-CAFA-4356-ADD1-145DE60B2C63}" type="presOf" srcId="{8976246F-F3B0-4AAE-882F-B4D107DF824D}" destId="{F191104C-2BDE-4FBA-96AE-E978FA566A32}" srcOrd="0" destOrd="0" presId="urn:microsoft.com/office/officeart/2005/8/layout/list1"/>
    <dgm:cxn modelId="{359DD61B-44AC-4A24-B6DF-4CD98590300F}" type="presParOf" srcId="{2661486B-247C-4E1A-8F02-C344A09BFA1B}" destId="{38BAB1D6-9210-41D9-AB04-72A22BE50FE1}" srcOrd="0" destOrd="0" presId="urn:microsoft.com/office/officeart/2005/8/layout/list1"/>
    <dgm:cxn modelId="{41D9DB19-C502-4C01-BA81-029B5A80DD9F}" type="presParOf" srcId="{38BAB1D6-9210-41D9-AB04-72A22BE50FE1}" destId="{9A67E940-DC68-49E9-9F76-2A257833123E}" srcOrd="0" destOrd="0" presId="urn:microsoft.com/office/officeart/2005/8/layout/list1"/>
    <dgm:cxn modelId="{9EC1F6EC-13A4-43A5-A5E5-ACA8BE7615F3}" type="presParOf" srcId="{38BAB1D6-9210-41D9-AB04-72A22BE50FE1}" destId="{A6EDCFBE-EC3C-4383-9D19-EDF7E94187B5}" srcOrd="1" destOrd="0" presId="urn:microsoft.com/office/officeart/2005/8/layout/list1"/>
    <dgm:cxn modelId="{0946C1F6-CD04-4910-AA93-02A220ABD55F}" type="presParOf" srcId="{2661486B-247C-4E1A-8F02-C344A09BFA1B}" destId="{B5923B0E-96F0-466B-A2DE-E64160E8D0EC}" srcOrd="1" destOrd="0" presId="urn:microsoft.com/office/officeart/2005/8/layout/list1"/>
    <dgm:cxn modelId="{73D12E07-CF9F-4CF1-9470-C85AFFCFF55A}" type="presParOf" srcId="{2661486B-247C-4E1A-8F02-C344A09BFA1B}" destId="{9E68C8B4-653B-41CD-8867-6D4B76C4AEDF}" srcOrd="2" destOrd="0" presId="urn:microsoft.com/office/officeart/2005/8/layout/list1"/>
    <dgm:cxn modelId="{0C4AD607-5F50-44FA-B175-81CE34A21D0C}" type="presParOf" srcId="{2661486B-247C-4E1A-8F02-C344A09BFA1B}" destId="{5091387F-5935-4B64-9AC7-9049D59AB1B4}" srcOrd="3" destOrd="0" presId="urn:microsoft.com/office/officeart/2005/8/layout/list1"/>
    <dgm:cxn modelId="{7B752664-A662-45A3-8B9E-0C9018A97904}" type="presParOf" srcId="{2661486B-247C-4E1A-8F02-C344A09BFA1B}" destId="{26D7D6FE-38A6-4A0A-A2AE-05D6E860276D}" srcOrd="4" destOrd="0" presId="urn:microsoft.com/office/officeart/2005/8/layout/list1"/>
    <dgm:cxn modelId="{4F8F9C3B-E9FF-4959-8145-559F7D705BD2}" type="presParOf" srcId="{26D7D6FE-38A6-4A0A-A2AE-05D6E860276D}" destId="{DE9E6EEB-4AF0-4DB7-80FB-A591A75D03FF}" srcOrd="0" destOrd="0" presId="urn:microsoft.com/office/officeart/2005/8/layout/list1"/>
    <dgm:cxn modelId="{C738AE27-3C78-4DCC-B16D-221201A5EB82}" type="presParOf" srcId="{26D7D6FE-38A6-4A0A-A2AE-05D6E860276D}" destId="{FCD44274-ECF4-45BF-990A-74DB8DFD38D5}" srcOrd="1" destOrd="0" presId="urn:microsoft.com/office/officeart/2005/8/layout/list1"/>
    <dgm:cxn modelId="{60230BAA-1885-4D8A-91AC-6E7CE029D1EE}" type="presParOf" srcId="{2661486B-247C-4E1A-8F02-C344A09BFA1B}" destId="{A63C9A7B-375C-4323-8A88-3A712AA71CB3}" srcOrd="5" destOrd="0" presId="urn:microsoft.com/office/officeart/2005/8/layout/list1"/>
    <dgm:cxn modelId="{E22ED723-8F09-4143-B415-1C45773EA1D4}"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dgm:t>
        <a:bodyPr/>
        <a:lstStyle/>
        <a:p>
          <a:r>
            <a:rPr lang="pl-PL" dirty="0" smtClean="0"/>
            <a:t>Weryfikowany będzie faktyczny wpływ przedsięwzięcia na minimalizację negatywnych zjawisk  opisanych w  Strategii ZIT AJ oraz faktyczny wpływ projektu na realizację zamierzeń strategicznych ZIT AJ. Sprawdzana  będzie zbieżność zapisów dokumentacji aplikacyjnej z zapisami Strategii ZIT AJ. Ocena w tym aspekcie będzie opisowa i będzie zawierała szczegółowe  uzasadnienie dla przyznanej liczby punktów.</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dgm:t>
        <a:bodyPr/>
        <a:lstStyle/>
        <a:p>
          <a:r>
            <a:rPr lang="pl-PL" dirty="0" smtClean="0"/>
            <a:t>Kryterium punktowe</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152F61CE-44C8-4404-AB38-EF183EE6435F}">
      <dgm:prSet/>
      <dgm:spPr/>
      <dgm:t>
        <a:bodyPr/>
        <a:lstStyle/>
        <a:p>
          <a:r>
            <a:rPr lang="pl-PL" dirty="0" smtClean="0"/>
            <a:t>skala punktowa od 0 do 15 </a:t>
          </a:r>
          <a:endParaRPr lang="pl-PL" dirty="0"/>
        </a:p>
      </dgm:t>
    </dgm:pt>
    <dgm:pt modelId="{CEFD83A3-C56B-47CD-A80F-89485F453E65}" type="parTrans" cxnId="{CE62EE62-F08E-49E0-A601-12BD047E751B}">
      <dgm:prSet/>
      <dgm:spPr/>
      <dgm:t>
        <a:bodyPr/>
        <a:lstStyle/>
        <a:p>
          <a:endParaRPr lang="pl-PL"/>
        </a:p>
      </dgm:t>
    </dgm:pt>
    <dgm:pt modelId="{C6330451-EE47-4BE8-8D51-874B8C443241}" type="sibTrans" cxnId="{CE62EE62-F08E-49E0-A601-12BD047E751B}">
      <dgm:prSet/>
      <dgm:spPr/>
      <dgm:t>
        <a:bodyPr/>
        <a:lstStyle/>
        <a:p>
          <a:endParaRPr lang="pl-PL"/>
        </a:p>
      </dgm:t>
    </dgm:pt>
    <dgm:pt modelId="{FCF2AA7A-E994-4B0A-B144-15616110309B}">
      <dgm:prSet/>
      <dgm:spPr/>
      <dgm:t>
        <a:bodyPr/>
        <a:lstStyle/>
        <a:p>
          <a:endParaRPr lang="pl-PL" dirty="0"/>
        </a:p>
      </dgm:t>
    </dgm:pt>
    <dgm:pt modelId="{5C4DECE3-DE11-4E81-9F37-070C4EB30A02}" type="parTrans" cxnId="{7FB71F18-D401-4A75-9494-26E20350F74F}">
      <dgm:prSet/>
      <dgm:spPr/>
      <dgm:t>
        <a:bodyPr/>
        <a:lstStyle/>
        <a:p>
          <a:endParaRPr lang="pl-PL"/>
        </a:p>
      </dgm:t>
    </dgm:pt>
    <dgm:pt modelId="{B40AFA4D-61C5-4636-81CC-51F700901334}" type="sibTrans" cxnId="{7FB71F18-D401-4A75-9494-26E20350F74F}">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custScaleY="141010">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custScaleY="148085">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dgm:presLayoutVars>
          <dgm:bulletEnabled val="1"/>
        </dgm:presLayoutVars>
      </dgm:prSet>
      <dgm:spPr/>
      <dgm:t>
        <a:bodyPr/>
        <a:lstStyle/>
        <a:p>
          <a:endParaRPr lang="pl-PL"/>
        </a:p>
      </dgm:t>
    </dgm:pt>
  </dgm:ptLst>
  <dgm:cxnLst>
    <dgm:cxn modelId="{CE62EE62-F08E-49E0-A601-12BD047E751B}" srcId="{AC11E5B2-9D1B-4CEA-8787-93B3A572CA17}" destId="{152F61CE-44C8-4404-AB38-EF183EE6435F}" srcOrd="1" destOrd="0" parTransId="{CEFD83A3-C56B-47CD-A80F-89485F453E65}" sibTransId="{C6330451-EE47-4BE8-8D51-874B8C443241}"/>
    <dgm:cxn modelId="{14BE2A32-7BE9-4076-9C75-8AD7B16C450D}" type="presOf" srcId="{152F61CE-44C8-4404-AB38-EF183EE6435F}" destId="{F191104C-2BDE-4FBA-96AE-E978FA566A32}" srcOrd="0" destOrd="1" presId="urn:microsoft.com/office/officeart/2005/8/layout/list1"/>
    <dgm:cxn modelId="{E76532B2-F55D-4736-B5D1-420D633FA1AC}" type="presOf" srcId="{BCB00146-15EA-4502-B121-C0AC5C88B1C6}" destId="{A6EDCFBE-EC3C-4383-9D19-EDF7E94187B5}" srcOrd="1" destOrd="0" presId="urn:microsoft.com/office/officeart/2005/8/layout/list1"/>
    <dgm:cxn modelId="{358E2D05-5EF1-43B4-8182-4646E50322E2}" type="presOf" srcId="{BCB00146-15EA-4502-B121-C0AC5C88B1C6}" destId="{9A67E940-DC68-49E9-9F76-2A257833123E}" srcOrd="0" destOrd="0" presId="urn:microsoft.com/office/officeart/2005/8/layout/list1"/>
    <dgm:cxn modelId="{16FC893D-D314-4536-91D5-E2026A558A52}" type="presOf" srcId="{AC11E5B2-9D1B-4CEA-8787-93B3A572CA17}" destId="{FCD44274-ECF4-45BF-990A-74DB8DFD38D5}" srcOrd="1"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0C631494-0536-41A8-A71D-FFE5059CC5AE}" type="presOf" srcId="{16BD0E0C-ADA1-4445-8BF0-C698A4E279F4}" destId="{9E68C8B4-653B-41CD-8867-6D4B76C4AEDF}" srcOrd="0" destOrd="0" presId="urn:microsoft.com/office/officeart/2005/8/layout/list1"/>
    <dgm:cxn modelId="{AF842F80-97C3-4663-8A82-DF0617AC0810}" type="presOf" srcId="{B33F0227-4069-43AE-89E5-21C5E9CE53EF}" destId="{2661486B-247C-4E1A-8F02-C344A09BFA1B}" srcOrd="0" destOrd="0" presId="urn:microsoft.com/office/officeart/2005/8/layout/list1"/>
    <dgm:cxn modelId="{7FB71F18-D401-4A75-9494-26E20350F74F}" srcId="{AC11E5B2-9D1B-4CEA-8787-93B3A572CA17}" destId="{FCF2AA7A-E994-4B0A-B144-15616110309B}" srcOrd="2" destOrd="0" parTransId="{5C4DECE3-DE11-4E81-9F37-070C4EB30A02}" sibTransId="{B40AFA4D-61C5-4636-81CC-51F700901334}"/>
    <dgm:cxn modelId="{F3956192-F9AC-4C1E-B7C3-523838FECA90}" type="presOf" srcId="{FCF2AA7A-E994-4B0A-B144-15616110309B}" destId="{F191104C-2BDE-4FBA-96AE-E978FA566A32}" srcOrd="0" destOrd="2" presId="urn:microsoft.com/office/officeart/2005/8/layout/list1"/>
    <dgm:cxn modelId="{0FA2408E-85DB-4147-A313-7AF2407AD1EE}" srcId="{AC11E5B2-9D1B-4CEA-8787-93B3A572CA17}" destId="{8976246F-F3B0-4AAE-882F-B4D107DF824D}" srcOrd="0" destOrd="0" parTransId="{20F06422-DAA4-4C9E-9A54-0DAEEAF672E2}" sibTransId="{D5412429-D550-4DEB-96FC-FF697C57CA8C}"/>
    <dgm:cxn modelId="{3F9C4A37-4B66-43D6-B1B6-0219E54D1384}" type="presOf" srcId="{8976246F-F3B0-4AAE-882F-B4D107DF824D}" destId="{F191104C-2BDE-4FBA-96AE-E978FA566A32}" srcOrd="0" destOrd="0" presId="urn:microsoft.com/office/officeart/2005/8/layout/list1"/>
    <dgm:cxn modelId="{935CDFA8-9E7C-4AB2-A944-4BA2E94354F9}" type="presOf" srcId="{AC11E5B2-9D1B-4CEA-8787-93B3A572CA17}" destId="{DE9E6EEB-4AF0-4DB7-80FB-A591A75D03FF}" srcOrd="0" destOrd="0"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8CC1070C-8342-4CB8-B9EC-4B8036CCB641}" type="presParOf" srcId="{2661486B-247C-4E1A-8F02-C344A09BFA1B}" destId="{38BAB1D6-9210-41D9-AB04-72A22BE50FE1}" srcOrd="0" destOrd="0" presId="urn:microsoft.com/office/officeart/2005/8/layout/list1"/>
    <dgm:cxn modelId="{92DE168D-6E31-43AB-8044-101AEDF85E70}" type="presParOf" srcId="{38BAB1D6-9210-41D9-AB04-72A22BE50FE1}" destId="{9A67E940-DC68-49E9-9F76-2A257833123E}" srcOrd="0" destOrd="0" presId="urn:microsoft.com/office/officeart/2005/8/layout/list1"/>
    <dgm:cxn modelId="{1876BD91-4903-48E7-B24F-941BF5918C74}" type="presParOf" srcId="{38BAB1D6-9210-41D9-AB04-72A22BE50FE1}" destId="{A6EDCFBE-EC3C-4383-9D19-EDF7E94187B5}" srcOrd="1" destOrd="0" presId="urn:microsoft.com/office/officeart/2005/8/layout/list1"/>
    <dgm:cxn modelId="{C7649AFD-311E-469E-9B4F-A4D39E119D66}" type="presParOf" srcId="{2661486B-247C-4E1A-8F02-C344A09BFA1B}" destId="{B5923B0E-96F0-466B-A2DE-E64160E8D0EC}" srcOrd="1" destOrd="0" presId="urn:microsoft.com/office/officeart/2005/8/layout/list1"/>
    <dgm:cxn modelId="{A1B4F94D-2AF3-42ED-BDCE-8120132EF122}" type="presParOf" srcId="{2661486B-247C-4E1A-8F02-C344A09BFA1B}" destId="{9E68C8B4-653B-41CD-8867-6D4B76C4AEDF}" srcOrd="2" destOrd="0" presId="urn:microsoft.com/office/officeart/2005/8/layout/list1"/>
    <dgm:cxn modelId="{819F92CF-5E48-43AD-AF19-EB4AAA36DA61}" type="presParOf" srcId="{2661486B-247C-4E1A-8F02-C344A09BFA1B}" destId="{5091387F-5935-4B64-9AC7-9049D59AB1B4}" srcOrd="3" destOrd="0" presId="urn:microsoft.com/office/officeart/2005/8/layout/list1"/>
    <dgm:cxn modelId="{526BF8B2-361E-49F3-ADBD-10DFE8DE37EE}" type="presParOf" srcId="{2661486B-247C-4E1A-8F02-C344A09BFA1B}" destId="{26D7D6FE-38A6-4A0A-A2AE-05D6E860276D}" srcOrd="4" destOrd="0" presId="urn:microsoft.com/office/officeart/2005/8/layout/list1"/>
    <dgm:cxn modelId="{BBC549AB-5A6A-4840-9D94-F116210606CD}" type="presParOf" srcId="{26D7D6FE-38A6-4A0A-A2AE-05D6E860276D}" destId="{DE9E6EEB-4AF0-4DB7-80FB-A591A75D03FF}" srcOrd="0" destOrd="0" presId="urn:microsoft.com/office/officeart/2005/8/layout/list1"/>
    <dgm:cxn modelId="{7EE23F68-74A5-479F-A574-7ABD3B1A6431}" type="presParOf" srcId="{26D7D6FE-38A6-4A0A-A2AE-05D6E860276D}" destId="{FCD44274-ECF4-45BF-990A-74DB8DFD38D5}" srcOrd="1" destOrd="0" presId="urn:microsoft.com/office/officeart/2005/8/layout/list1"/>
    <dgm:cxn modelId="{129C0B4A-23FE-4A73-8001-54C427C5CAC3}" type="presParOf" srcId="{2661486B-247C-4E1A-8F02-C344A09BFA1B}" destId="{A63C9A7B-375C-4323-8A88-3A712AA71CB3}" srcOrd="5" destOrd="0" presId="urn:microsoft.com/office/officeart/2005/8/layout/list1"/>
    <dgm:cxn modelId="{60428E14-3E42-4779-996E-9AD10230BF04}"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Lst>
  <dgm:cxnLst>
    <dgm:cxn modelId="{7A1DDAE3-25EC-48C3-8EF6-821F3A7E782C}" type="presOf" srcId="{B33F0227-4069-43AE-89E5-21C5E9CE53EF}" destId="{2661486B-247C-4E1A-8F02-C344A09BFA1B}"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dgm:t>
        <a:bodyPr/>
        <a:lstStyle/>
        <a:p>
          <a:r>
            <a:rPr lang="pl-PL" dirty="0" smtClean="0"/>
            <a:t>Weryfikowany będzie poziom wpływu wskaźników zawartych w projekcie na realizację wartości docelowych wskaźników Strategii ZIT AJ wynikających z Porozumienia (wskaźników Ram Wykonania i pozostałych z RPO).  Regulamin konkursu określa, jakie wskaźniki będą brane pod uwagę przy tym kryterium, a także potwierdza wagę poszczególnych wskaźników oraz progi wartości wskaźnika niezbędne dla przyznania punktów. </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dgm:t>
        <a:bodyPr/>
        <a:lstStyle/>
        <a:p>
          <a:r>
            <a:rPr lang="pl-PL" dirty="0" smtClean="0"/>
            <a:t>Kryterium punktowe</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152F61CE-44C8-4404-AB38-EF183EE6435F}">
      <dgm:prSet/>
      <dgm:spPr/>
      <dgm:t>
        <a:bodyPr/>
        <a:lstStyle/>
        <a:p>
          <a:r>
            <a:rPr lang="pl-PL" dirty="0" smtClean="0"/>
            <a:t>skala punktowa od 0 do 12</a:t>
          </a:r>
          <a:endParaRPr lang="pl-PL" dirty="0"/>
        </a:p>
      </dgm:t>
    </dgm:pt>
    <dgm:pt modelId="{CEFD83A3-C56B-47CD-A80F-89485F453E65}" type="parTrans" cxnId="{CE62EE62-F08E-49E0-A601-12BD047E751B}">
      <dgm:prSet/>
      <dgm:spPr/>
      <dgm:t>
        <a:bodyPr/>
        <a:lstStyle/>
        <a:p>
          <a:endParaRPr lang="pl-PL"/>
        </a:p>
      </dgm:t>
    </dgm:pt>
    <dgm:pt modelId="{C6330451-EE47-4BE8-8D51-874B8C443241}" type="sibTrans" cxnId="{CE62EE62-F08E-49E0-A601-12BD047E751B}">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custLinFactNeighborY="-6894">
        <dgm:presLayoutVars>
          <dgm:bulletEnabled val="1"/>
        </dgm:presLayoutVars>
      </dgm:prSet>
      <dgm:spPr/>
      <dgm:t>
        <a:bodyPr/>
        <a:lstStyle/>
        <a:p>
          <a:endParaRPr lang="pl-PL"/>
        </a:p>
      </dgm:t>
    </dgm:pt>
  </dgm:ptLst>
  <dgm:cxnLst>
    <dgm:cxn modelId="{CE62EE62-F08E-49E0-A601-12BD047E751B}" srcId="{AC11E5B2-9D1B-4CEA-8787-93B3A572CA17}" destId="{152F61CE-44C8-4404-AB38-EF183EE6435F}" srcOrd="1" destOrd="0" parTransId="{CEFD83A3-C56B-47CD-A80F-89485F453E65}" sibTransId="{C6330451-EE47-4BE8-8D51-874B8C443241}"/>
    <dgm:cxn modelId="{99AEBF8E-E5DC-4259-91BD-43DC9F3BCE07}" type="presOf" srcId="{8976246F-F3B0-4AAE-882F-B4D107DF824D}" destId="{F191104C-2BDE-4FBA-96AE-E978FA566A32}" srcOrd="0" destOrd="0" presId="urn:microsoft.com/office/officeart/2005/8/layout/list1"/>
    <dgm:cxn modelId="{9EA1057A-B025-4BB4-A198-19948E2AED08}" type="presOf" srcId="{AC11E5B2-9D1B-4CEA-8787-93B3A572CA17}" destId="{FCD44274-ECF4-45BF-990A-74DB8DFD38D5}" srcOrd="1" destOrd="0" presId="urn:microsoft.com/office/officeart/2005/8/layout/list1"/>
    <dgm:cxn modelId="{68755821-0EF0-4FF6-A9CD-BD6554856C64}" type="presOf" srcId="{BCB00146-15EA-4502-B121-C0AC5C88B1C6}" destId="{A6EDCFBE-EC3C-4383-9D19-EDF7E94187B5}" srcOrd="1" destOrd="0" presId="urn:microsoft.com/office/officeart/2005/8/layout/list1"/>
    <dgm:cxn modelId="{C75276DE-731F-4AEF-B191-EDC2D6A3090B}" type="presOf" srcId="{152F61CE-44C8-4404-AB38-EF183EE6435F}" destId="{F191104C-2BDE-4FBA-96AE-E978FA566A32}" srcOrd="0" destOrd="1"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C824950F-A0C5-4857-B7E8-C5A6A2661296}" type="presOf" srcId="{16BD0E0C-ADA1-4445-8BF0-C698A4E279F4}" destId="{9E68C8B4-653B-41CD-8867-6D4B76C4AEDF}" srcOrd="0" destOrd="0" presId="urn:microsoft.com/office/officeart/2005/8/layout/list1"/>
    <dgm:cxn modelId="{0FA2408E-85DB-4147-A313-7AF2407AD1EE}" srcId="{AC11E5B2-9D1B-4CEA-8787-93B3A572CA17}" destId="{8976246F-F3B0-4AAE-882F-B4D107DF824D}" srcOrd="0" destOrd="0" parTransId="{20F06422-DAA4-4C9E-9A54-0DAEEAF672E2}" sibTransId="{D5412429-D550-4DEB-96FC-FF697C57CA8C}"/>
    <dgm:cxn modelId="{D32622D4-E1DF-4D93-8D22-2C4E3B16EDA8}" type="presOf" srcId="{B33F0227-4069-43AE-89E5-21C5E9CE53EF}" destId="{2661486B-247C-4E1A-8F02-C344A09BFA1B}" srcOrd="0" destOrd="0" presId="urn:microsoft.com/office/officeart/2005/8/layout/list1"/>
    <dgm:cxn modelId="{C6413FBD-AD8D-43FD-A4E2-A65ADFF84D05}" type="presOf" srcId="{AC11E5B2-9D1B-4CEA-8787-93B3A572CA17}" destId="{DE9E6EEB-4AF0-4DB7-80FB-A591A75D03FF}" srcOrd="0" destOrd="0" presId="urn:microsoft.com/office/officeart/2005/8/layout/list1"/>
    <dgm:cxn modelId="{801BF291-0441-4E33-92CE-8352D233521D}" type="presOf" srcId="{BCB00146-15EA-4502-B121-C0AC5C88B1C6}" destId="{9A67E940-DC68-49E9-9F76-2A257833123E}" srcOrd="0" destOrd="0"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C0B311F0-30EF-49C9-A539-7088EA6E053C}" type="presParOf" srcId="{2661486B-247C-4E1A-8F02-C344A09BFA1B}" destId="{38BAB1D6-9210-41D9-AB04-72A22BE50FE1}" srcOrd="0" destOrd="0" presId="urn:microsoft.com/office/officeart/2005/8/layout/list1"/>
    <dgm:cxn modelId="{7112962B-31F9-4C85-8713-82840FF1B2ED}" type="presParOf" srcId="{38BAB1D6-9210-41D9-AB04-72A22BE50FE1}" destId="{9A67E940-DC68-49E9-9F76-2A257833123E}" srcOrd="0" destOrd="0" presId="urn:microsoft.com/office/officeart/2005/8/layout/list1"/>
    <dgm:cxn modelId="{E0FCDBE6-B6B1-428D-85A2-C30CC79D0F60}" type="presParOf" srcId="{38BAB1D6-9210-41D9-AB04-72A22BE50FE1}" destId="{A6EDCFBE-EC3C-4383-9D19-EDF7E94187B5}" srcOrd="1" destOrd="0" presId="urn:microsoft.com/office/officeart/2005/8/layout/list1"/>
    <dgm:cxn modelId="{68519C20-749C-4AA5-A4A9-01FC37CE26E9}" type="presParOf" srcId="{2661486B-247C-4E1A-8F02-C344A09BFA1B}" destId="{B5923B0E-96F0-466B-A2DE-E64160E8D0EC}" srcOrd="1" destOrd="0" presId="urn:microsoft.com/office/officeart/2005/8/layout/list1"/>
    <dgm:cxn modelId="{7E31FB19-69B1-4E85-958B-8F0009D04AF7}" type="presParOf" srcId="{2661486B-247C-4E1A-8F02-C344A09BFA1B}" destId="{9E68C8B4-653B-41CD-8867-6D4B76C4AEDF}" srcOrd="2" destOrd="0" presId="urn:microsoft.com/office/officeart/2005/8/layout/list1"/>
    <dgm:cxn modelId="{46311F56-8AE2-431D-87EE-31696224A1BB}" type="presParOf" srcId="{2661486B-247C-4E1A-8F02-C344A09BFA1B}" destId="{5091387F-5935-4B64-9AC7-9049D59AB1B4}" srcOrd="3" destOrd="0" presId="urn:microsoft.com/office/officeart/2005/8/layout/list1"/>
    <dgm:cxn modelId="{C4D804C1-8B82-410A-B492-9C387C01950C}" type="presParOf" srcId="{2661486B-247C-4E1A-8F02-C344A09BFA1B}" destId="{26D7D6FE-38A6-4A0A-A2AE-05D6E860276D}" srcOrd="4" destOrd="0" presId="urn:microsoft.com/office/officeart/2005/8/layout/list1"/>
    <dgm:cxn modelId="{DABC647F-FA88-4EC4-A220-D8CCD621D56C}" type="presParOf" srcId="{26D7D6FE-38A6-4A0A-A2AE-05D6E860276D}" destId="{DE9E6EEB-4AF0-4DB7-80FB-A591A75D03FF}" srcOrd="0" destOrd="0" presId="urn:microsoft.com/office/officeart/2005/8/layout/list1"/>
    <dgm:cxn modelId="{FBB0A744-CFC9-48E4-BD93-81324101B496}" type="presParOf" srcId="{26D7D6FE-38A6-4A0A-A2AE-05D6E860276D}" destId="{FCD44274-ECF4-45BF-990A-74DB8DFD38D5}" srcOrd="1" destOrd="0" presId="urn:microsoft.com/office/officeart/2005/8/layout/list1"/>
    <dgm:cxn modelId="{DC95B1C4-B3B8-415F-BA5B-BDC826677EF9}" type="presParOf" srcId="{2661486B-247C-4E1A-8F02-C344A09BFA1B}" destId="{A63C9A7B-375C-4323-8A88-3A712AA71CB3}" srcOrd="5" destOrd="0" presId="urn:microsoft.com/office/officeart/2005/8/layout/list1"/>
    <dgm:cxn modelId="{12F95C35-5BBA-4AD8-957B-7464F81069C8}"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901813-5607-4615-B125-40D39D1A7BB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88191FD6-ABD0-447B-BD7E-5381AD6492B0}">
      <dgm:prSet phldrT="[Tekst]" custT="1"/>
      <dgm:spPr>
        <a:solidFill>
          <a:schemeClr val="tx2">
            <a:lumMod val="50000"/>
          </a:schemeClr>
        </a:solidFill>
      </dgm:spPr>
      <dgm:t>
        <a:bodyPr/>
        <a:lstStyle/>
        <a:p>
          <a:r>
            <a:rPr lang="pl-PL" sz="2800" b="1" dirty="0" smtClean="0"/>
            <a:t>Definicja kryterium </a:t>
          </a:r>
          <a:endParaRPr lang="pl-PL" sz="2800" dirty="0"/>
        </a:p>
      </dgm:t>
    </dgm:pt>
    <dgm:pt modelId="{37624E32-2ADE-4FFA-8DD4-82DBCD98DE84}" type="parTrans" cxnId="{A7674189-0308-42C2-8A55-A02AE09121D9}">
      <dgm:prSet/>
      <dgm:spPr/>
      <dgm:t>
        <a:bodyPr/>
        <a:lstStyle/>
        <a:p>
          <a:endParaRPr lang="pl-PL"/>
        </a:p>
      </dgm:t>
    </dgm:pt>
    <dgm:pt modelId="{DF4A1745-5B53-491D-8269-20FFF83C7D8B}" type="sibTrans" cxnId="{A7674189-0308-42C2-8A55-A02AE09121D9}">
      <dgm:prSet/>
      <dgm:spPr/>
      <dgm:t>
        <a:bodyPr/>
        <a:lstStyle/>
        <a:p>
          <a:endParaRPr lang="pl-PL"/>
        </a:p>
      </dgm:t>
    </dgm:pt>
    <dgm:pt modelId="{C09CAA24-1617-41F1-9C21-DDA238759C99}">
      <dgm:prSet phldrT="[Tekst]" custT="1"/>
      <dgm:spPr/>
      <dgm:t>
        <a:bodyPr/>
        <a:lstStyle/>
        <a:p>
          <a:r>
            <a:rPr lang="pl-PL" sz="2000" dirty="0" smtClean="0"/>
            <a:t>W ramach tego kryterium będzie weryfikowane czy istnieją projekty powiązane ze zgłoszonym projektem, które zostały zrealizowane, bądź są w trakcie realizacji, bądź zostały zgłoszone w ramach tego samego naboru</a:t>
          </a:r>
          <a:endParaRPr lang="pl-PL" sz="2000" dirty="0"/>
        </a:p>
      </dgm:t>
    </dgm:pt>
    <dgm:pt modelId="{DE8332AF-B937-4B25-A399-278FEF3B7EB3}" type="parTrans" cxnId="{00289F6E-071C-42B1-A5F5-A01C4F71000C}">
      <dgm:prSet/>
      <dgm:spPr/>
      <dgm:t>
        <a:bodyPr/>
        <a:lstStyle/>
        <a:p>
          <a:endParaRPr lang="pl-PL"/>
        </a:p>
      </dgm:t>
    </dgm:pt>
    <dgm:pt modelId="{404BEDFC-5834-46B1-B214-71A20BD80106}" type="sibTrans" cxnId="{00289F6E-071C-42B1-A5F5-A01C4F71000C}">
      <dgm:prSet/>
      <dgm:spPr/>
      <dgm:t>
        <a:bodyPr/>
        <a:lstStyle/>
        <a:p>
          <a:endParaRPr lang="pl-PL"/>
        </a:p>
      </dgm:t>
    </dgm:pt>
    <dgm:pt modelId="{6D6ED128-CCCB-46F9-9EB4-4B0C0F10FF96}">
      <dgm:prSet phldrT="[Tekst]" custT="1"/>
      <dgm:spPr/>
      <dgm:t>
        <a:bodyPr/>
        <a:lstStyle/>
        <a:p>
          <a:r>
            <a:rPr lang="pl-PL" sz="2000" dirty="0" smtClean="0"/>
            <a:t>Projekty te mogą polegać na wykorzystywaniu efektów realizacji innego projektu, wzmocnieniu trwałości efektów jednego przedsięwzięcia realizacją drugiego, bardziej kompleksowym potraktowaniem problemu m.in. poprzez zaadresowanie projektu do tej samej grupy docelowej, tego samego beneficjenta, tego samego terytorium, uzależnienia realizacji jednego projektu od przeprowadzenia innego przedsięwzięcia itd.</a:t>
          </a:r>
          <a:endParaRPr lang="pl-PL" sz="2000" dirty="0"/>
        </a:p>
      </dgm:t>
    </dgm:pt>
    <dgm:pt modelId="{1CEF0ACB-320A-46CD-B270-E1529C9A2FC0}" type="parTrans" cxnId="{F1DC30AB-6902-40B6-A2A1-BA8AF84BF1CB}">
      <dgm:prSet/>
      <dgm:spPr/>
      <dgm:t>
        <a:bodyPr/>
        <a:lstStyle/>
        <a:p>
          <a:endParaRPr lang="pl-PL"/>
        </a:p>
      </dgm:t>
    </dgm:pt>
    <dgm:pt modelId="{1A4F0BCA-A6EE-47A4-808B-07F6AEBA51AB}" type="sibTrans" cxnId="{F1DC30AB-6902-40B6-A2A1-BA8AF84BF1CB}">
      <dgm:prSet/>
      <dgm:spPr/>
      <dgm:t>
        <a:bodyPr/>
        <a:lstStyle/>
        <a:p>
          <a:endParaRPr lang="pl-PL"/>
        </a:p>
      </dgm:t>
    </dgm:pt>
    <dgm:pt modelId="{7D636099-4919-4958-9F35-5A2710B5F535}" type="pres">
      <dgm:prSet presAssocID="{D8901813-5607-4615-B125-40D39D1A7BB6}" presName="linear" presStyleCnt="0">
        <dgm:presLayoutVars>
          <dgm:dir/>
          <dgm:animLvl val="lvl"/>
          <dgm:resizeHandles val="exact"/>
        </dgm:presLayoutVars>
      </dgm:prSet>
      <dgm:spPr/>
      <dgm:t>
        <a:bodyPr/>
        <a:lstStyle/>
        <a:p>
          <a:endParaRPr lang="pl-PL"/>
        </a:p>
      </dgm:t>
    </dgm:pt>
    <dgm:pt modelId="{6BE617E5-4597-4CFB-B09E-CB837C4AC7C7}" type="pres">
      <dgm:prSet presAssocID="{88191FD6-ABD0-447B-BD7E-5381AD6492B0}" presName="parentLin" presStyleCnt="0"/>
      <dgm:spPr/>
      <dgm:t>
        <a:bodyPr/>
        <a:lstStyle/>
        <a:p>
          <a:endParaRPr lang="pl-PL"/>
        </a:p>
      </dgm:t>
    </dgm:pt>
    <dgm:pt modelId="{E8C6DCEA-5B7E-48D8-9394-F7024BC8114C}" type="pres">
      <dgm:prSet presAssocID="{88191FD6-ABD0-447B-BD7E-5381AD6492B0}" presName="parentLeftMargin" presStyleLbl="node1" presStyleIdx="0" presStyleCnt="1"/>
      <dgm:spPr/>
      <dgm:t>
        <a:bodyPr/>
        <a:lstStyle/>
        <a:p>
          <a:endParaRPr lang="pl-PL"/>
        </a:p>
      </dgm:t>
    </dgm:pt>
    <dgm:pt modelId="{DE19788E-CB1E-4686-8529-019E14551624}" type="pres">
      <dgm:prSet presAssocID="{88191FD6-ABD0-447B-BD7E-5381AD6492B0}" presName="parentText" presStyleLbl="node1" presStyleIdx="0" presStyleCnt="1" custScaleX="73131" custScaleY="627774">
        <dgm:presLayoutVars>
          <dgm:chMax val="0"/>
          <dgm:bulletEnabled val="1"/>
        </dgm:presLayoutVars>
      </dgm:prSet>
      <dgm:spPr/>
      <dgm:t>
        <a:bodyPr/>
        <a:lstStyle/>
        <a:p>
          <a:endParaRPr lang="pl-PL"/>
        </a:p>
      </dgm:t>
    </dgm:pt>
    <dgm:pt modelId="{6BA83759-A082-47EE-84F7-30053D68BA96}" type="pres">
      <dgm:prSet presAssocID="{88191FD6-ABD0-447B-BD7E-5381AD6492B0}" presName="negativeSpace" presStyleCnt="0"/>
      <dgm:spPr/>
      <dgm:t>
        <a:bodyPr/>
        <a:lstStyle/>
        <a:p>
          <a:endParaRPr lang="pl-PL"/>
        </a:p>
      </dgm:t>
    </dgm:pt>
    <dgm:pt modelId="{36213A6D-5AD7-47E1-B637-0BB3A3B64CD3}" type="pres">
      <dgm:prSet presAssocID="{88191FD6-ABD0-447B-BD7E-5381AD6492B0}" presName="childText" presStyleLbl="conFgAcc1" presStyleIdx="0" presStyleCnt="1">
        <dgm:presLayoutVars>
          <dgm:bulletEnabled val="1"/>
        </dgm:presLayoutVars>
      </dgm:prSet>
      <dgm:spPr/>
      <dgm:t>
        <a:bodyPr/>
        <a:lstStyle/>
        <a:p>
          <a:endParaRPr lang="pl-PL"/>
        </a:p>
      </dgm:t>
    </dgm:pt>
  </dgm:ptLst>
  <dgm:cxnLst>
    <dgm:cxn modelId="{F70CBBFB-653F-49EB-9E3F-2DD546A58561}" type="presOf" srcId="{6D6ED128-CCCB-46F9-9EB4-4B0C0F10FF96}" destId="{36213A6D-5AD7-47E1-B637-0BB3A3B64CD3}" srcOrd="0" destOrd="1" presId="urn:microsoft.com/office/officeart/2005/8/layout/list1"/>
    <dgm:cxn modelId="{15E4422C-0A7C-41A7-826B-D3E119173DF9}" type="presOf" srcId="{88191FD6-ABD0-447B-BD7E-5381AD6492B0}" destId="{E8C6DCEA-5B7E-48D8-9394-F7024BC8114C}" srcOrd="0" destOrd="0" presId="urn:microsoft.com/office/officeart/2005/8/layout/list1"/>
    <dgm:cxn modelId="{2184AFC6-680D-433C-BF1C-A01740D338E5}" type="presOf" srcId="{C09CAA24-1617-41F1-9C21-DDA238759C99}" destId="{36213A6D-5AD7-47E1-B637-0BB3A3B64CD3}" srcOrd="0" destOrd="0" presId="urn:microsoft.com/office/officeart/2005/8/layout/list1"/>
    <dgm:cxn modelId="{A7674189-0308-42C2-8A55-A02AE09121D9}" srcId="{D8901813-5607-4615-B125-40D39D1A7BB6}" destId="{88191FD6-ABD0-447B-BD7E-5381AD6492B0}" srcOrd="0" destOrd="0" parTransId="{37624E32-2ADE-4FFA-8DD4-82DBCD98DE84}" sibTransId="{DF4A1745-5B53-491D-8269-20FFF83C7D8B}"/>
    <dgm:cxn modelId="{F1DC30AB-6902-40B6-A2A1-BA8AF84BF1CB}" srcId="{88191FD6-ABD0-447B-BD7E-5381AD6492B0}" destId="{6D6ED128-CCCB-46F9-9EB4-4B0C0F10FF96}" srcOrd="1" destOrd="0" parTransId="{1CEF0ACB-320A-46CD-B270-E1529C9A2FC0}" sibTransId="{1A4F0BCA-A6EE-47A4-808B-07F6AEBA51AB}"/>
    <dgm:cxn modelId="{30AB61DF-6B86-4938-AE27-85BEFE62D62C}" type="presOf" srcId="{88191FD6-ABD0-447B-BD7E-5381AD6492B0}" destId="{DE19788E-CB1E-4686-8529-019E14551624}" srcOrd="1" destOrd="0" presId="urn:microsoft.com/office/officeart/2005/8/layout/list1"/>
    <dgm:cxn modelId="{0188A6F7-8F1A-48C5-B1AC-F847DE597AC3}" type="presOf" srcId="{D8901813-5607-4615-B125-40D39D1A7BB6}" destId="{7D636099-4919-4958-9F35-5A2710B5F535}" srcOrd="0" destOrd="0" presId="urn:microsoft.com/office/officeart/2005/8/layout/list1"/>
    <dgm:cxn modelId="{00289F6E-071C-42B1-A5F5-A01C4F71000C}" srcId="{88191FD6-ABD0-447B-BD7E-5381AD6492B0}" destId="{C09CAA24-1617-41F1-9C21-DDA238759C99}" srcOrd="0" destOrd="0" parTransId="{DE8332AF-B937-4B25-A399-278FEF3B7EB3}" sibTransId="{404BEDFC-5834-46B1-B214-71A20BD80106}"/>
    <dgm:cxn modelId="{F96CE5EF-9FCD-416B-B875-ABA036CE7146}" type="presParOf" srcId="{7D636099-4919-4958-9F35-5A2710B5F535}" destId="{6BE617E5-4597-4CFB-B09E-CB837C4AC7C7}" srcOrd="0" destOrd="0" presId="urn:microsoft.com/office/officeart/2005/8/layout/list1"/>
    <dgm:cxn modelId="{7A6ED98E-A794-47C9-84BE-68806859112B}" type="presParOf" srcId="{6BE617E5-4597-4CFB-B09E-CB837C4AC7C7}" destId="{E8C6DCEA-5B7E-48D8-9394-F7024BC8114C}" srcOrd="0" destOrd="0" presId="urn:microsoft.com/office/officeart/2005/8/layout/list1"/>
    <dgm:cxn modelId="{A2AC8689-E66E-48EB-85DA-669212AE72EC}" type="presParOf" srcId="{6BE617E5-4597-4CFB-B09E-CB837C4AC7C7}" destId="{DE19788E-CB1E-4686-8529-019E14551624}" srcOrd="1" destOrd="0" presId="urn:microsoft.com/office/officeart/2005/8/layout/list1"/>
    <dgm:cxn modelId="{6675A454-0C6C-4859-AC97-FC99842627A9}" type="presParOf" srcId="{7D636099-4919-4958-9F35-5A2710B5F535}" destId="{6BA83759-A082-47EE-84F7-30053D68BA96}" srcOrd="1" destOrd="0" presId="urn:microsoft.com/office/officeart/2005/8/layout/list1"/>
    <dgm:cxn modelId="{4F772288-14DE-4FB5-B93B-3E47E7332557}" type="presParOf" srcId="{7D636099-4919-4958-9F35-5A2710B5F535}" destId="{36213A6D-5AD7-47E1-B637-0BB3A3B64CD3}"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69EB52A-0305-44AE-B671-F0D41254EE9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4F47F3D5-32FB-431E-BCB4-D7CB4639981B}">
      <dgm:prSet phldrT="[Tekst]"/>
      <dgm:spPr>
        <a:solidFill>
          <a:schemeClr val="tx2">
            <a:lumMod val="50000"/>
          </a:schemeClr>
        </a:solidFill>
      </dgm:spPr>
      <dgm:t>
        <a:bodyPr/>
        <a:lstStyle/>
        <a:p>
          <a:r>
            <a:rPr lang="pl-PL" b="1" dirty="0" smtClean="0"/>
            <a:t>Definicja kryterium </a:t>
          </a:r>
          <a:endParaRPr lang="pl-PL" dirty="0"/>
        </a:p>
      </dgm:t>
    </dgm:pt>
    <dgm:pt modelId="{81B5E689-F82B-47B1-B377-26ADE0D99DAE}" type="parTrans" cxnId="{F407099C-B3CC-4D94-8759-71F23B76DA72}">
      <dgm:prSet/>
      <dgm:spPr/>
      <dgm:t>
        <a:bodyPr/>
        <a:lstStyle/>
        <a:p>
          <a:endParaRPr lang="pl-PL"/>
        </a:p>
      </dgm:t>
    </dgm:pt>
    <dgm:pt modelId="{4C095125-1476-40A0-BBDA-D37F2C982097}" type="sibTrans" cxnId="{F407099C-B3CC-4D94-8759-71F23B76DA72}">
      <dgm:prSet/>
      <dgm:spPr/>
      <dgm:t>
        <a:bodyPr/>
        <a:lstStyle/>
        <a:p>
          <a:endParaRPr lang="pl-PL"/>
        </a:p>
      </dgm:t>
    </dgm:pt>
    <dgm:pt modelId="{D1CB20E5-8734-4C39-AF6F-A625C8F3ABDF}">
      <dgm:prSet phldrT="[Tekst]"/>
      <dgm:spPr/>
      <dgm:t>
        <a:bodyPr/>
        <a:lstStyle/>
        <a:p>
          <a:r>
            <a:rPr lang="pl-PL" dirty="0" smtClean="0"/>
            <a:t>W ramach tego kryterium będzie sprawdzane czy, projekt otrzymał co najmniej 15% możliwych do uzyskania punktów na tym etapie oceny (</a:t>
          </a:r>
          <a:r>
            <a:rPr lang="pl-PL" b="1" dirty="0" smtClean="0">
              <a:solidFill>
                <a:srgbClr val="FF0000"/>
              </a:solidFill>
            </a:rPr>
            <a:t>4,5 pkt</a:t>
          </a:r>
          <a:r>
            <a:rPr lang="pl-PL" dirty="0" smtClean="0"/>
            <a:t>)</a:t>
          </a:r>
          <a:endParaRPr lang="pl-PL" dirty="0"/>
        </a:p>
      </dgm:t>
    </dgm:pt>
    <dgm:pt modelId="{5BA123B3-D308-458E-8203-EB86256244D2}" type="parTrans" cxnId="{BACA66FA-6158-46A4-931A-D14A6DC713E9}">
      <dgm:prSet/>
      <dgm:spPr/>
      <dgm:t>
        <a:bodyPr/>
        <a:lstStyle/>
        <a:p>
          <a:endParaRPr lang="pl-PL"/>
        </a:p>
      </dgm:t>
    </dgm:pt>
    <dgm:pt modelId="{1B4518B0-FCCD-4E90-AF4F-F80E00376B10}" type="sibTrans" cxnId="{BACA66FA-6158-46A4-931A-D14A6DC713E9}">
      <dgm:prSet/>
      <dgm:spPr/>
      <dgm:t>
        <a:bodyPr/>
        <a:lstStyle/>
        <a:p>
          <a:endParaRPr lang="pl-PL"/>
        </a:p>
      </dgm:t>
    </dgm:pt>
    <dgm:pt modelId="{F9775753-8A03-44AE-99A5-572FE98EBA6F}">
      <dgm:prSet phldrT="[Tekst]"/>
      <dgm:spPr>
        <a:solidFill>
          <a:schemeClr val="tx2">
            <a:lumMod val="50000"/>
          </a:schemeClr>
        </a:solidFill>
      </dgm:spPr>
      <dgm:t>
        <a:bodyPr/>
        <a:lstStyle/>
        <a:p>
          <a:r>
            <a:rPr lang="pl-PL" b="1" dirty="0" smtClean="0"/>
            <a:t>Opis znaczenia kryterium </a:t>
          </a:r>
          <a:endParaRPr lang="pl-PL" dirty="0"/>
        </a:p>
      </dgm:t>
    </dgm:pt>
    <dgm:pt modelId="{964822F2-1551-4AB0-A9CF-E8141568E59B}" type="parTrans" cxnId="{9460A717-9F43-4F1C-A0EE-76C3446A3CE0}">
      <dgm:prSet/>
      <dgm:spPr/>
      <dgm:t>
        <a:bodyPr/>
        <a:lstStyle/>
        <a:p>
          <a:endParaRPr lang="pl-PL"/>
        </a:p>
      </dgm:t>
    </dgm:pt>
    <dgm:pt modelId="{399399C1-2F4F-4425-87AF-384D3A4DF1C6}" type="sibTrans" cxnId="{9460A717-9F43-4F1C-A0EE-76C3446A3CE0}">
      <dgm:prSet/>
      <dgm:spPr/>
      <dgm:t>
        <a:bodyPr/>
        <a:lstStyle/>
        <a:p>
          <a:endParaRPr lang="pl-PL"/>
        </a:p>
      </dgm:t>
    </dgm:pt>
    <dgm:pt modelId="{B3370285-A742-48A4-97A6-CF7FFB69A51C}">
      <dgm:prSet phldrT="[Tekst]"/>
      <dgm:spPr/>
      <dgm:t>
        <a:bodyPr/>
        <a:lstStyle/>
        <a:p>
          <a:r>
            <a:rPr lang="pl-PL" dirty="0" smtClean="0"/>
            <a:t>TAK/NIE</a:t>
          </a:r>
          <a:endParaRPr lang="pl-PL" dirty="0"/>
        </a:p>
      </dgm:t>
    </dgm:pt>
    <dgm:pt modelId="{66735042-A616-42BA-89CB-6EAAA55E097A}" type="parTrans" cxnId="{5C420063-5F14-40A6-8482-E9EC808E8BEC}">
      <dgm:prSet/>
      <dgm:spPr/>
      <dgm:t>
        <a:bodyPr/>
        <a:lstStyle/>
        <a:p>
          <a:endParaRPr lang="pl-PL"/>
        </a:p>
      </dgm:t>
    </dgm:pt>
    <dgm:pt modelId="{4FD5E80A-C656-46AD-A793-1FFFC1848CA4}" type="sibTrans" cxnId="{5C420063-5F14-40A6-8482-E9EC808E8BEC}">
      <dgm:prSet/>
      <dgm:spPr/>
      <dgm:t>
        <a:bodyPr/>
        <a:lstStyle/>
        <a:p>
          <a:endParaRPr lang="pl-PL"/>
        </a:p>
      </dgm:t>
    </dgm:pt>
    <dgm:pt modelId="{B5413946-9DFF-405B-94E6-1BFBA25C922E}">
      <dgm:prSet phldrT="[Tekst]"/>
      <dgm:spPr/>
      <dgm:t>
        <a:bodyPr/>
        <a:lstStyle/>
        <a:p>
          <a:r>
            <a:rPr lang="pl-PL" dirty="0" smtClean="0"/>
            <a:t>Kryterium obligatoryjne (kluczowe) – niespełnienie oznacza odrzucenia wniosku</a:t>
          </a:r>
          <a:endParaRPr lang="pl-PL" dirty="0"/>
        </a:p>
      </dgm:t>
    </dgm:pt>
    <dgm:pt modelId="{E84745C2-C3EC-4096-9434-2894A651D09F}" type="parTrans" cxnId="{45F33D6F-0BF8-4296-8D62-AA912EEE58F5}">
      <dgm:prSet/>
      <dgm:spPr/>
      <dgm:t>
        <a:bodyPr/>
        <a:lstStyle/>
        <a:p>
          <a:endParaRPr lang="pl-PL"/>
        </a:p>
      </dgm:t>
    </dgm:pt>
    <dgm:pt modelId="{88FF4CCF-7731-4BFF-AA14-808A56D20BD0}" type="sibTrans" cxnId="{45F33D6F-0BF8-4296-8D62-AA912EEE58F5}">
      <dgm:prSet/>
      <dgm:spPr/>
      <dgm:t>
        <a:bodyPr/>
        <a:lstStyle/>
        <a:p>
          <a:endParaRPr lang="pl-PL"/>
        </a:p>
      </dgm:t>
    </dgm:pt>
    <dgm:pt modelId="{5B37F077-D944-43FF-AF61-540E5139F9C4}" type="pres">
      <dgm:prSet presAssocID="{369EB52A-0305-44AE-B671-F0D41254EE9E}" presName="linear" presStyleCnt="0">
        <dgm:presLayoutVars>
          <dgm:dir/>
          <dgm:animLvl val="lvl"/>
          <dgm:resizeHandles val="exact"/>
        </dgm:presLayoutVars>
      </dgm:prSet>
      <dgm:spPr/>
      <dgm:t>
        <a:bodyPr/>
        <a:lstStyle/>
        <a:p>
          <a:endParaRPr lang="pl-PL"/>
        </a:p>
      </dgm:t>
    </dgm:pt>
    <dgm:pt modelId="{22FBF7C0-9C13-4845-B629-74F081F47322}" type="pres">
      <dgm:prSet presAssocID="{4F47F3D5-32FB-431E-BCB4-D7CB4639981B}" presName="parentLin" presStyleCnt="0"/>
      <dgm:spPr/>
      <dgm:t>
        <a:bodyPr/>
        <a:lstStyle/>
        <a:p>
          <a:endParaRPr lang="pl-PL"/>
        </a:p>
      </dgm:t>
    </dgm:pt>
    <dgm:pt modelId="{7F32496B-A637-412C-B2A8-153E048FC2A3}" type="pres">
      <dgm:prSet presAssocID="{4F47F3D5-32FB-431E-BCB4-D7CB4639981B}" presName="parentLeftMargin" presStyleLbl="node1" presStyleIdx="0" presStyleCnt="2"/>
      <dgm:spPr/>
      <dgm:t>
        <a:bodyPr/>
        <a:lstStyle/>
        <a:p>
          <a:endParaRPr lang="pl-PL"/>
        </a:p>
      </dgm:t>
    </dgm:pt>
    <dgm:pt modelId="{C176DD39-EFDD-428B-805F-1A01238BAD0C}" type="pres">
      <dgm:prSet presAssocID="{4F47F3D5-32FB-431E-BCB4-D7CB4639981B}" presName="parentText" presStyleLbl="node1" presStyleIdx="0" presStyleCnt="2">
        <dgm:presLayoutVars>
          <dgm:chMax val="0"/>
          <dgm:bulletEnabled val="1"/>
        </dgm:presLayoutVars>
      </dgm:prSet>
      <dgm:spPr/>
      <dgm:t>
        <a:bodyPr/>
        <a:lstStyle/>
        <a:p>
          <a:endParaRPr lang="pl-PL"/>
        </a:p>
      </dgm:t>
    </dgm:pt>
    <dgm:pt modelId="{A8C3DF4F-1AA8-4B1C-8AEF-8EF698307A05}" type="pres">
      <dgm:prSet presAssocID="{4F47F3D5-32FB-431E-BCB4-D7CB4639981B}" presName="negativeSpace" presStyleCnt="0"/>
      <dgm:spPr/>
      <dgm:t>
        <a:bodyPr/>
        <a:lstStyle/>
        <a:p>
          <a:endParaRPr lang="pl-PL"/>
        </a:p>
      </dgm:t>
    </dgm:pt>
    <dgm:pt modelId="{361F29E8-2516-4D26-8726-B7B64CD43233}" type="pres">
      <dgm:prSet presAssocID="{4F47F3D5-32FB-431E-BCB4-D7CB4639981B}" presName="childText" presStyleLbl="conFgAcc1" presStyleIdx="0" presStyleCnt="2">
        <dgm:presLayoutVars>
          <dgm:bulletEnabled val="1"/>
        </dgm:presLayoutVars>
      </dgm:prSet>
      <dgm:spPr/>
      <dgm:t>
        <a:bodyPr/>
        <a:lstStyle/>
        <a:p>
          <a:endParaRPr lang="pl-PL"/>
        </a:p>
      </dgm:t>
    </dgm:pt>
    <dgm:pt modelId="{46855683-6F5F-48E8-B336-0D461F7C60C5}" type="pres">
      <dgm:prSet presAssocID="{4C095125-1476-40A0-BBDA-D37F2C982097}" presName="spaceBetweenRectangles" presStyleCnt="0"/>
      <dgm:spPr/>
      <dgm:t>
        <a:bodyPr/>
        <a:lstStyle/>
        <a:p>
          <a:endParaRPr lang="pl-PL"/>
        </a:p>
      </dgm:t>
    </dgm:pt>
    <dgm:pt modelId="{3035ADF1-B46B-45D5-94E8-D7DD92622F91}" type="pres">
      <dgm:prSet presAssocID="{F9775753-8A03-44AE-99A5-572FE98EBA6F}" presName="parentLin" presStyleCnt="0"/>
      <dgm:spPr/>
      <dgm:t>
        <a:bodyPr/>
        <a:lstStyle/>
        <a:p>
          <a:endParaRPr lang="pl-PL"/>
        </a:p>
      </dgm:t>
    </dgm:pt>
    <dgm:pt modelId="{B3071EC1-899D-4FBD-B74B-BC32E5BC52B8}" type="pres">
      <dgm:prSet presAssocID="{F9775753-8A03-44AE-99A5-572FE98EBA6F}" presName="parentLeftMargin" presStyleLbl="node1" presStyleIdx="0" presStyleCnt="2"/>
      <dgm:spPr/>
      <dgm:t>
        <a:bodyPr/>
        <a:lstStyle/>
        <a:p>
          <a:endParaRPr lang="pl-PL"/>
        </a:p>
      </dgm:t>
    </dgm:pt>
    <dgm:pt modelId="{2D38F825-5927-4837-992D-CAD51DAFE4D9}" type="pres">
      <dgm:prSet presAssocID="{F9775753-8A03-44AE-99A5-572FE98EBA6F}" presName="parentText" presStyleLbl="node1" presStyleIdx="1" presStyleCnt="2">
        <dgm:presLayoutVars>
          <dgm:chMax val="0"/>
          <dgm:bulletEnabled val="1"/>
        </dgm:presLayoutVars>
      </dgm:prSet>
      <dgm:spPr/>
      <dgm:t>
        <a:bodyPr/>
        <a:lstStyle/>
        <a:p>
          <a:endParaRPr lang="pl-PL"/>
        </a:p>
      </dgm:t>
    </dgm:pt>
    <dgm:pt modelId="{FB792FA7-7667-492D-BB25-CC8D36E8EF30}" type="pres">
      <dgm:prSet presAssocID="{F9775753-8A03-44AE-99A5-572FE98EBA6F}" presName="negativeSpace" presStyleCnt="0"/>
      <dgm:spPr/>
      <dgm:t>
        <a:bodyPr/>
        <a:lstStyle/>
        <a:p>
          <a:endParaRPr lang="pl-PL"/>
        </a:p>
      </dgm:t>
    </dgm:pt>
    <dgm:pt modelId="{CE649629-D04F-4C6A-B647-F0EB0256D431}" type="pres">
      <dgm:prSet presAssocID="{F9775753-8A03-44AE-99A5-572FE98EBA6F}" presName="childText" presStyleLbl="conFgAcc1" presStyleIdx="1" presStyleCnt="2">
        <dgm:presLayoutVars>
          <dgm:bulletEnabled val="1"/>
        </dgm:presLayoutVars>
      </dgm:prSet>
      <dgm:spPr/>
      <dgm:t>
        <a:bodyPr/>
        <a:lstStyle/>
        <a:p>
          <a:endParaRPr lang="pl-PL"/>
        </a:p>
      </dgm:t>
    </dgm:pt>
  </dgm:ptLst>
  <dgm:cxnLst>
    <dgm:cxn modelId="{45F33D6F-0BF8-4296-8D62-AA912EEE58F5}" srcId="{F9775753-8A03-44AE-99A5-572FE98EBA6F}" destId="{B5413946-9DFF-405B-94E6-1BFBA25C922E}" srcOrd="1" destOrd="0" parTransId="{E84745C2-C3EC-4096-9434-2894A651D09F}" sibTransId="{88FF4CCF-7731-4BFF-AA14-808A56D20BD0}"/>
    <dgm:cxn modelId="{9460A717-9F43-4F1C-A0EE-76C3446A3CE0}" srcId="{369EB52A-0305-44AE-B671-F0D41254EE9E}" destId="{F9775753-8A03-44AE-99A5-572FE98EBA6F}" srcOrd="1" destOrd="0" parTransId="{964822F2-1551-4AB0-A9CF-E8141568E59B}" sibTransId="{399399C1-2F4F-4425-87AF-384D3A4DF1C6}"/>
    <dgm:cxn modelId="{1ED5BEEE-8314-4786-B0D3-A1289E499302}" type="presOf" srcId="{D1CB20E5-8734-4C39-AF6F-A625C8F3ABDF}" destId="{361F29E8-2516-4D26-8726-B7B64CD43233}" srcOrd="0" destOrd="0" presId="urn:microsoft.com/office/officeart/2005/8/layout/list1"/>
    <dgm:cxn modelId="{14EBD5AD-13AC-4F0B-A886-1DD8C3AE36BD}" type="presOf" srcId="{F9775753-8A03-44AE-99A5-572FE98EBA6F}" destId="{B3071EC1-899D-4FBD-B74B-BC32E5BC52B8}" srcOrd="0" destOrd="0" presId="urn:microsoft.com/office/officeart/2005/8/layout/list1"/>
    <dgm:cxn modelId="{DA30E9CF-2B79-4ACA-9829-3A81FDB787F9}" type="presOf" srcId="{B3370285-A742-48A4-97A6-CF7FFB69A51C}" destId="{CE649629-D04F-4C6A-B647-F0EB0256D431}" srcOrd="0" destOrd="0" presId="urn:microsoft.com/office/officeart/2005/8/layout/list1"/>
    <dgm:cxn modelId="{5C420063-5F14-40A6-8482-E9EC808E8BEC}" srcId="{F9775753-8A03-44AE-99A5-572FE98EBA6F}" destId="{B3370285-A742-48A4-97A6-CF7FFB69A51C}" srcOrd="0" destOrd="0" parTransId="{66735042-A616-42BA-89CB-6EAAA55E097A}" sibTransId="{4FD5E80A-C656-46AD-A793-1FFFC1848CA4}"/>
    <dgm:cxn modelId="{4E6CE8C4-DE5C-4EE0-9124-41EF0B1399D1}" type="presOf" srcId="{369EB52A-0305-44AE-B671-F0D41254EE9E}" destId="{5B37F077-D944-43FF-AF61-540E5139F9C4}" srcOrd="0" destOrd="0" presId="urn:microsoft.com/office/officeart/2005/8/layout/list1"/>
    <dgm:cxn modelId="{43332DCC-9FF0-4425-89A5-2F1B2357C928}" type="presOf" srcId="{4F47F3D5-32FB-431E-BCB4-D7CB4639981B}" destId="{7F32496B-A637-412C-B2A8-153E048FC2A3}" srcOrd="0" destOrd="0" presId="urn:microsoft.com/office/officeart/2005/8/layout/list1"/>
    <dgm:cxn modelId="{2EBC3537-7DB1-470D-89A1-3CD81C431F71}" type="presOf" srcId="{F9775753-8A03-44AE-99A5-572FE98EBA6F}" destId="{2D38F825-5927-4837-992D-CAD51DAFE4D9}" srcOrd="1" destOrd="0" presId="urn:microsoft.com/office/officeart/2005/8/layout/list1"/>
    <dgm:cxn modelId="{BACA66FA-6158-46A4-931A-D14A6DC713E9}" srcId="{4F47F3D5-32FB-431E-BCB4-D7CB4639981B}" destId="{D1CB20E5-8734-4C39-AF6F-A625C8F3ABDF}" srcOrd="0" destOrd="0" parTransId="{5BA123B3-D308-458E-8203-EB86256244D2}" sibTransId="{1B4518B0-FCCD-4E90-AF4F-F80E00376B10}"/>
    <dgm:cxn modelId="{5743EE87-8E6F-407F-9F99-902CFF3FE07B}" type="presOf" srcId="{B5413946-9DFF-405B-94E6-1BFBA25C922E}" destId="{CE649629-D04F-4C6A-B647-F0EB0256D431}" srcOrd="0" destOrd="1" presId="urn:microsoft.com/office/officeart/2005/8/layout/list1"/>
    <dgm:cxn modelId="{A2357B04-F60C-446F-8EAD-6B646670D3FB}" type="presOf" srcId="{4F47F3D5-32FB-431E-BCB4-D7CB4639981B}" destId="{C176DD39-EFDD-428B-805F-1A01238BAD0C}" srcOrd="1" destOrd="0" presId="urn:microsoft.com/office/officeart/2005/8/layout/list1"/>
    <dgm:cxn modelId="{F407099C-B3CC-4D94-8759-71F23B76DA72}" srcId="{369EB52A-0305-44AE-B671-F0D41254EE9E}" destId="{4F47F3D5-32FB-431E-BCB4-D7CB4639981B}" srcOrd="0" destOrd="0" parTransId="{81B5E689-F82B-47B1-B377-26ADE0D99DAE}" sibTransId="{4C095125-1476-40A0-BBDA-D37F2C982097}"/>
    <dgm:cxn modelId="{4B79CC8C-7AC8-436F-B0DC-B3E2A031FF86}" type="presParOf" srcId="{5B37F077-D944-43FF-AF61-540E5139F9C4}" destId="{22FBF7C0-9C13-4845-B629-74F081F47322}" srcOrd="0" destOrd="0" presId="urn:microsoft.com/office/officeart/2005/8/layout/list1"/>
    <dgm:cxn modelId="{7CA251AF-174A-4456-ADF5-D7C0622DEFA2}" type="presParOf" srcId="{22FBF7C0-9C13-4845-B629-74F081F47322}" destId="{7F32496B-A637-412C-B2A8-153E048FC2A3}" srcOrd="0" destOrd="0" presId="urn:microsoft.com/office/officeart/2005/8/layout/list1"/>
    <dgm:cxn modelId="{D861267D-2DE3-48B0-B880-CE23FB4A5FDC}" type="presParOf" srcId="{22FBF7C0-9C13-4845-B629-74F081F47322}" destId="{C176DD39-EFDD-428B-805F-1A01238BAD0C}" srcOrd="1" destOrd="0" presId="urn:microsoft.com/office/officeart/2005/8/layout/list1"/>
    <dgm:cxn modelId="{A03E4C0D-E58D-4BDC-AFC6-1385D961EFE8}" type="presParOf" srcId="{5B37F077-D944-43FF-AF61-540E5139F9C4}" destId="{A8C3DF4F-1AA8-4B1C-8AEF-8EF698307A05}" srcOrd="1" destOrd="0" presId="urn:microsoft.com/office/officeart/2005/8/layout/list1"/>
    <dgm:cxn modelId="{1E04F4EA-B852-48B6-A5DF-CF205D83C4B4}" type="presParOf" srcId="{5B37F077-D944-43FF-AF61-540E5139F9C4}" destId="{361F29E8-2516-4D26-8726-B7B64CD43233}" srcOrd="2" destOrd="0" presId="urn:microsoft.com/office/officeart/2005/8/layout/list1"/>
    <dgm:cxn modelId="{0AC56350-FAD4-4CCE-9AA3-064BA2144C05}" type="presParOf" srcId="{5B37F077-D944-43FF-AF61-540E5139F9C4}" destId="{46855683-6F5F-48E8-B336-0D461F7C60C5}" srcOrd="3" destOrd="0" presId="urn:microsoft.com/office/officeart/2005/8/layout/list1"/>
    <dgm:cxn modelId="{DFEE7E97-7FD0-4E1B-8D12-E3BE48D7621F}" type="presParOf" srcId="{5B37F077-D944-43FF-AF61-540E5139F9C4}" destId="{3035ADF1-B46B-45D5-94E8-D7DD92622F91}" srcOrd="4" destOrd="0" presId="urn:microsoft.com/office/officeart/2005/8/layout/list1"/>
    <dgm:cxn modelId="{36A96875-227E-4B14-8C2C-A8319DF7F0D2}" type="presParOf" srcId="{3035ADF1-B46B-45D5-94E8-D7DD92622F91}" destId="{B3071EC1-899D-4FBD-B74B-BC32E5BC52B8}" srcOrd="0" destOrd="0" presId="urn:microsoft.com/office/officeart/2005/8/layout/list1"/>
    <dgm:cxn modelId="{B24F5CCB-E0F9-4DC1-9EE1-1DD6C4A37873}" type="presParOf" srcId="{3035ADF1-B46B-45D5-94E8-D7DD92622F91}" destId="{2D38F825-5927-4837-992D-CAD51DAFE4D9}" srcOrd="1" destOrd="0" presId="urn:microsoft.com/office/officeart/2005/8/layout/list1"/>
    <dgm:cxn modelId="{BC1F42C6-6258-4EF0-B5C7-A8DD5FFC333D}" type="presParOf" srcId="{5B37F077-D944-43FF-AF61-540E5139F9C4}" destId="{FB792FA7-7667-492D-BB25-CC8D36E8EF30}" srcOrd="5" destOrd="0" presId="urn:microsoft.com/office/officeart/2005/8/layout/list1"/>
    <dgm:cxn modelId="{30F6315A-C99D-467D-9BD0-CDB7EE01A4BF}" type="presParOf" srcId="{5B37F077-D944-43FF-AF61-540E5139F9C4}" destId="{CE649629-D04F-4C6A-B647-F0EB0256D43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69EB52A-0305-44AE-B671-F0D41254EE9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B3370285-A742-48A4-97A6-CF7FFB69A51C}">
      <dgm:prSet phldrT="[Tekst]" custT="1"/>
      <dgm:spPr>
        <a:solidFill>
          <a:schemeClr val="tx2">
            <a:lumMod val="50000"/>
          </a:schemeClr>
        </a:solidFill>
      </dgm:spPr>
      <dgm:t>
        <a:bodyPr/>
        <a:lstStyle/>
        <a:p>
          <a:r>
            <a:rPr lang="pl-PL" sz="3600" dirty="0" smtClean="0"/>
            <a:t>Waga oceny w zakresie zgodności ze Strategią ZIT AJ</a:t>
          </a:r>
          <a:endParaRPr lang="pl-PL" sz="3600" dirty="0"/>
        </a:p>
      </dgm:t>
    </dgm:pt>
    <dgm:pt modelId="{4FD5E80A-C656-46AD-A793-1FFFC1848CA4}" type="sibTrans" cxnId="{5C420063-5F14-40A6-8482-E9EC808E8BEC}">
      <dgm:prSet/>
      <dgm:spPr/>
      <dgm:t>
        <a:bodyPr/>
        <a:lstStyle/>
        <a:p>
          <a:endParaRPr lang="pl-PL"/>
        </a:p>
      </dgm:t>
    </dgm:pt>
    <dgm:pt modelId="{66735042-A616-42BA-89CB-6EAAA55E097A}" type="parTrans" cxnId="{5C420063-5F14-40A6-8482-E9EC808E8BEC}">
      <dgm:prSet/>
      <dgm:spPr/>
      <dgm:t>
        <a:bodyPr/>
        <a:lstStyle/>
        <a:p>
          <a:endParaRPr lang="pl-PL"/>
        </a:p>
      </dgm:t>
    </dgm:pt>
    <dgm:pt modelId="{B5413946-9DFF-405B-94E6-1BFBA25C922E}">
      <dgm:prSet phldrT="[Tekst]" custT="1"/>
      <dgm:spPr/>
      <dgm:t>
        <a:bodyPr/>
        <a:lstStyle/>
        <a:p>
          <a:r>
            <a:rPr lang="pl-PL" sz="2800" dirty="0" smtClean="0"/>
            <a:t>Za spełnianie kryteriów zgodności ze strategią ZIT AJ Wnioskodawca może otrzymać maksymalnie    </a:t>
          </a:r>
          <a:r>
            <a:rPr lang="pl-PL" sz="2800" b="1" dirty="0" smtClean="0">
              <a:solidFill>
                <a:srgbClr val="FF0000"/>
              </a:solidFill>
            </a:rPr>
            <a:t>30 punktów</a:t>
          </a:r>
          <a:endParaRPr lang="pl-PL" sz="2800" b="1" dirty="0">
            <a:solidFill>
              <a:srgbClr val="FF0000"/>
            </a:solidFill>
          </a:endParaRPr>
        </a:p>
      </dgm:t>
    </dgm:pt>
    <dgm:pt modelId="{88FF4CCF-7731-4BFF-AA14-808A56D20BD0}" type="sibTrans" cxnId="{45F33D6F-0BF8-4296-8D62-AA912EEE58F5}">
      <dgm:prSet/>
      <dgm:spPr/>
      <dgm:t>
        <a:bodyPr/>
        <a:lstStyle/>
        <a:p>
          <a:endParaRPr lang="pl-PL"/>
        </a:p>
      </dgm:t>
    </dgm:pt>
    <dgm:pt modelId="{E84745C2-C3EC-4096-9434-2894A651D09F}" type="parTrans" cxnId="{45F33D6F-0BF8-4296-8D62-AA912EEE58F5}">
      <dgm:prSet/>
      <dgm:spPr/>
      <dgm:t>
        <a:bodyPr/>
        <a:lstStyle/>
        <a:p>
          <a:endParaRPr lang="pl-PL"/>
        </a:p>
      </dgm:t>
    </dgm:pt>
    <dgm:pt modelId="{5B37F077-D944-43FF-AF61-540E5139F9C4}" type="pres">
      <dgm:prSet presAssocID="{369EB52A-0305-44AE-B671-F0D41254EE9E}" presName="linear" presStyleCnt="0">
        <dgm:presLayoutVars>
          <dgm:dir/>
          <dgm:animLvl val="lvl"/>
          <dgm:resizeHandles val="exact"/>
        </dgm:presLayoutVars>
      </dgm:prSet>
      <dgm:spPr/>
      <dgm:t>
        <a:bodyPr/>
        <a:lstStyle/>
        <a:p>
          <a:endParaRPr lang="pl-PL"/>
        </a:p>
      </dgm:t>
    </dgm:pt>
    <dgm:pt modelId="{DD60F75A-3431-4AA0-B3D9-5626EA937593}" type="pres">
      <dgm:prSet presAssocID="{B3370285-A742-48A4-97A6-CF7FFB69A51C}" presName="parentLin" presStyleCnt="0"/>
      <dgm:spPr/>
    </dgm:pt>
    <dgm:pt modelId="{5001B97A-2981-4ADD-89A9-B9F08430CA90}" type="pres">
      <dgm:prSet presAssocID="{B3370285-A742-48A4-97A6-CF7FFB69A51C}" presName="parentLeftMargin" presStyleLbl="node1" presStyleIdx="0" presStyleCnt="1"/>
      <dgm:spPr/>
      <dgm:t>
        <a:bodyPr/>
        <a:lstStyle/>
        <a:p>
          <a:endParaRPr lang="pl-PL"/>
        </a:p>
      </dgm:t>
    </dgm:pt>
    <dgm:pt modelId="{16C939BD-A8CC-4AB7-8EB7-26B247A12425}" type="pres">
      <dgm:prSet presAssocID="{B3370285-A742-48A4-97A6-CF7FFB69A51C}" presName="parentText" presStyleLbl="node1" presStyleIdx="0" presStyleCnt="1" custScaleX="109000" custScaleY="101852">
        <dgm:presLayoutVars>
          <dgm:chMax val="0"/>
          <dgm:bulletEnabled val="1"/>
        </dgm:presLayoutVars>
      </dgm:prSet>
      <dgm:spPr/>
      <dgm:t>
        <a:bodyPr/>
        <a:lstStyle/>
        <a:p>
          <a:endParaRPr lang="pl-PL"/>
        </a:p>
      </dgm:t>
    </dgm:pt>
    <dgm:pt modelId="{AB101589-B536-40AB-B401-034A8EA632A8}" type="pres">
      <dgm:prSet presAssocID="{B3370285-A742-48A4-97A6-CF7FFB69A51C}" presName="negativeSpace" presStyleCnt="0"/>
      <dgm:spPr/>
    </dgm:pt>
    <dgm:pt modelId="{410E0C83-F739-4CDA-ACEA-440E1FC081C9}" type="pres">
      <dgm:prSet presAssocID="{B3370285-A742-48A4-97A6-CF7FFB69A51C}" presName="childText" presStyleLbl="conFgAcc1" presStyleIdx="0" presStyleCnt="1" custScaleY="160974" custLinFactNeighborX="195" custLinFactNeighborY="-3846">
        <dgm:presLayoutVars>
          <dgm:bulletEnabled val="1"/>
        </dgm:presLayoutVars>
      </dgm:prSet>
      <dgm:spPr/>
      <dgm:t>
        <a:bodyPr/>
        <a:lstStyle/>
        <a:p>
          <a:endParaRPr lang="pl-PL"/>
        </a:p>
      </dgm:t>
    </dgm:pt>
  </dgm:ptLst>
  <dgm:cxnLst>
    <dgm:cxn modelId="{45F33D6F-0BF8-4296-8D62-AA912EEE58F5}" srcId="{B3370285-A742-48A4-97A6-CF7FFB69A51C}" destId="{B5413946-9DFF-405B-94E6-1BFBA25C922E}" srcOrd="0" destOrd="0" parTransId="{E84745C2-C3EC-4096-9434-2894A651D09F}" sibTransId="{88FF4CCF-7731-4BFF-AA14-808A56D20BD0}"/>
    <dgm:cxn modelId="{5C420063-5F14-40A6-8482-E9EC808E8BEC}" srcId="{369EB52A-0305-44AE-B671-F0D41254EE9E}" destId="{B3370285-A742-48A4-97A6-CF7FFB69A51C}" srcOrd="0" destOrd="0" parTransId="{66735042-A616-42BA-89CB-6EAAA55E097A}" sibTransId="{4FD5E80A-C656-46AD-A793-1FFFC1848CA4}"/>
    <dgm:cxn modelId="{34E607B0-0E7F-41FC-9C11-4DE1A888740A}" type="presOf" srcId="{B3370285-A742-48A4-97A6-CF7FFB69A51C}" destId="{5001B97A-2981-4ADD-89A9-B9F08430CA90}" srcOrd="0" destOrd="0" presId="urn:microsoft.com/office/officeart/2005/8/layout/list1"/>
    <dgm:cxn modelId="{19C7A6B6-3DA8-415E-ABD2-4DF50432D628}" type="presOf" srcId="{369EB52A-0305-44AE-B671-F0D41254EE9E}" destId="{5B37F077-D944-43FF-AF61-540E5139F9C4}" srcOrd="0" destOrd="0" presId="urn:microsoft.com/office/officeart/2005/8/layout/list1"/>
    <dgm:cxn modelId="{73AEEB00-F81E-47A0-A181-5189A1015EAD}" type="presOf" srcId="{B3370285-A742-48A4-97A6-CF7FFB69A51C}" destId="{16C939BD-A8CC-4AB7-8EB7-26B247A12425}" srcOrd="1" destOrd="0" presId="urn:microsoft.com/office/officeart/2005/8/layout/list1"/>
    <dgm:cxn modelId="{7921A3C1-B768-405E-873E-81FF22F2C382}" type="presOf" srcId="{B5413946-9DFF-405B-94E6-1BFBA25C922E}" destId="{410E0C83-F739-4CDA-ACEA-440E1FC081C9}" srcOrd="0" destOrd="0" presId="urn:microsoft.com/office/officeart/2005/8/layout/list1"/>
    <dgm:cxn modelId="{00417C9F-49CD-4EB8-9283-E62CFF4E8794}" type="presParOf" srcId="{5B37F077-D944-43FF-AF61-540E5139F9C4}" destId="{DD60F75A-3431-4AA0-B3D9-5626EA937593}" srcOrd="0" destOrd="0" presId="urn:microsoft.com/office/officeart/2005/8/layout/list1"/>
    <dgm:cxn modelId="{E017D422-672A-462C-9214-E1E15898FE42}" type="presParOf" srcId="{DD60F75A-3431-4AA0-B3D9-5626EA937593}" destId="{5001B97A-2981-4ADD-89A9-B9F08430CA90}" srcOrd="0" destOrd="0" presId="urn:microsoft.com/office/officeart/2005/8/layout/list1"/>
    <dgm:cxn modelId="{2F867833-076E-4E4B-9A11-32FD1392B611}" type="presParOf" srcId="{DD60F75A-3431-4AA0-B3D9-5626EA937593}" destId="{16C939BD-A8CC-4AB7-8EB7-26B247A12425}" srcOrd="1" destOrd="0" presId="urn:microsoft.com/office/officeart/2005/8/layout/list1"/>
    <dgm:cxn modelId="{16A50922-BE55-4C8F-A354-98AF6ABC3A23}" type="presParOf" srcId="{5B37F077-D944-43FF-AF61-540E5139F9C4}" destId="{AB101589-B536-40AB-B401-034A8EA632A8}" srcOrd="1" destOrd="0" presId="urn:microsoft.com/office/officeart/2005/8/layout/list1"/>
    <dgm:cxn modelId="{CCE20358-A4AB-4096-B41B-BE38978498D6}" type="presParOf" srcId="{5B37F077-D944-43FF-AF61-540E5139F9C4}" destId="{410E0C83-F739-4CDA-ACEA-440E1FC081C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11E651-0328-44B1-A099-24B6C26F7631}" type="datetimeFigureOut">
              <a:rPr lang="pl-PL" smtClean="0"/>
              <a:pPr/>
              <a:t>2016-07-06</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E9112E-5992-4055-9AE3-9B795A5D6268}" type="slidenum">
              <a:rPr lang="pl-PL" smtClean="0"/>
              <a:pPr/>
              <a:t>‹#›</a:t>
            </a:fld>
            <a:endParaRPr lang="pl-PL"/>
          </a:p>
        </p:txBody>
      </p:sp>
    </p:spTree>
    <p:extLst>
      <p:ext uri="{BB962C8B-B14F-4D97-AF65-F5344CB8AC3E}">
        <p14:creationId xmlns:p14="http://schemas.microsoft.com/office/powerpoint/2010/main" val="2928232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43000" y="685800"/>
            <a:ext cx="4572000" cy="3429000"/>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4</a:t>
            </a:fld>
            <a:endParaRPr lang="pl-PL"/>
          </a:p>
        </p:txBody>
      </p:sp>
    </p:spTree>
    <p:extLst>
      <p:ext uri="{BB962C8B-B14F-4D97-AF65-F5344CB8AC3E}">
        <p14:creationId xmlns:p14="http://schemas.microsoft.com/office/powerpoint/2010/main" val="3672296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12</a:t>
            </a:fld>
            <a:endParaRPr lang="pl-PL"/>
          </a:p>
        </p:txBody>
      </p:sp>
    </p:spTree>
    <p:extLst>
      <p:ext uri="{BB962C8B-B14F-4D97-AF65-F5344CB8AC3E}">
        <p14:creationId xmlns:p14="http://schemas.microsoft.com/office/powerpoint/2010/main" val="2261661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13</a:t>
            </a:fld>
            <a:endParaRPr lang="pl-PL"/>
          </a:p>
        </p:txBody>
      </p:sp>
    </p:spTree>
    <p:extLst>
      <p:ext uri="{BB962C8B-B14F-4D97-AF65-F5344CB8AC3E}">
        <p14:creationId xmlns:p14="http://schemas.microsoft.com/office/powerpoint/2010/main" val="1831257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16</a:t>
            </a:fld>
            <a:endParaRPr lang="pl-PL"/>
          </a:p>
        </p:txBody>
      </p:sp>
    </p:spTree>
    <p:extLst>
      <p:ext uri="{BB962C8B-B14F-4D97-AF65-F5344CB8AC3E}">
        <p14:creationId xmlns:p14="http://schemas.microsoft.com/office/powerpoint/2010/main" val="3815534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18</a:t>
            </a:fld>
            <a:endParaRPr lang="pl-PL"/>
          </a:p>
        </p:txBody>
      </p:sp>
    </p:spTree>
    <p:extLst>
      <p:ext uri="{BB962C8B-B14F-4D97-AF65-F5344CB8AC3E}">
        <p14:creationId xmlns:p14="http://schemas.microsoft.com/office/powerpoint/2010/main" val="1095041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2016-07-06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1324912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2016-07-06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882872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2016-07-06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360464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999283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8027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66538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69449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144850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11857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32061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0856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2016-07-06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436975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511789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971616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15015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80288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066628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233109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371085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5988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9411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85786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pPr/>
              <a:t>2016-07-06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285909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9947356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839356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874713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751251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9462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2369831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628008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512165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5163705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02545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pPr/>
              <a:t>2016-07-06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4184550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62327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376853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15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1690960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0044383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264262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7204686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2837332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568813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38214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pPr/>
              <a:t>2016-07-06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5692878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906199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010649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11822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428478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54593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3122016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272930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943713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074862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96563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pPr/>
              <a:t>2016-07-06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6599124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1317376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810152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5908290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132835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397247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423098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576949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143301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286751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54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pPr/>
              <a:t>2016-07-06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9976325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005046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194474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350486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0791841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6020390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05987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296767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75423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pPr/>
              <a:t>2016-07-06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40574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pPr/>
              <a:t>2016-07-06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57286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pPr/>
              <a:t>2016-07-06</a:t>
            </a:fld>
            <a:endParaRPr lang="pl-PL"/>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pPr/>
              <a:t>‹#›</a:t>
            </a:fld>
            <a:endParaRPr lang="pl-PL"/>
          </a:p>
        </p:txBody>
      </p:sp>
    </p:spTree>
    <p:extLst>
      <p:ext uri="{BB962C8B-B14F-4D97-AF65-F5344CB8AC3E}">
        <p14:creationId xmlns:p14="http://schemas.microsoft.com/office/powerpoint/2010/main" val="4119850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521551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5212577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6627820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63843112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61431066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2016-07-06</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83128132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hyperlink" Target="http://www.zitaj.jeleniagora.pl/" TargetMode="External"/><Relationship Id="rId2" Type="http://schemas.openxmlformats.org/officeDocument/2006/relationships/image" Target="../media/image3.png"/><Relationship Id="rId1" Type="http://schemas.openxmlformats.org/officeDocument/2006/relationships/slideLayout" Target="../slideLayouts/slideLayout57.xml"/><Relationship Id="rId5" Type="http://schemas.openxmlformats.org/officeDocument/2006/relationships/image" Target="../media/image4.png"/><Relationship Id="rId4" Type="http://schemas.openxmlformats.org/officeDocument/2006/relationships/hyperlink" Target="mailto:zitaj@jeleniagora.p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
        <p:nvSpPr>
          <p:cNvPr id="7" name="Tytuł 2"/>
          <p:cNvSpPr txBox="1">
            <a:spLocks/>
          </p:cNvSpPr>
          <p:nvPr/>
        </p:nvSpPr>
        <p:spPr>
          <a:xfrm>
            <a:off x="785733" y="2852936"/>
            <a:ext cx="7772400" cy="106155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l-PL" sz="4000" b="1" dirty="0" smtClean="0">
                <a:latin typeface="Verdana" panose="020B0604030504040204" pitchFamily="34" charset="0"/>
                <a:ea typeface="Verdana" panose="020B0604030504040204" pitchFamily="34" charset="0"/>
                <a:cs typeface="Verdana" panose="020B0604030504040204" pitchFamily="34" charset="0"/>
              </a:rPr>
              <a:t>Zintegrowane Inwestycje Terytorialne Aglomeracji Jeleniogórskiej</a:t>
            </a:r>
            <a:endParaRPr lang="pl-PL" sz="40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Prostokąt 2"/>
          <p:cNvSpPr/>
          <p:nvPr/>
        </p:nvSpPr>
        <p:spPr>
          <a:xfrm>
            <a:off x="1619673" y="4437112"/>
            <a:ext cx="6938460" cy="830997"/>
          </a:xfrm>
          <a:prstGeom prst="rect">
            <a:avLst/>
          </a:prstGeom>
        </p:spPr>
        <p:txBody>
          <a:bodyPr wrap="square">
            <a:spAutoFit/>
          </a:bodyPr>
          <a:lstStyle/>
          <a:p>
            <a:pPr algn="r"/>
            <a:r>
              <a:rPr lang="pl-PL" sz="2400" dirty="0">
                <a:latin typeface="+mj-lt"/>
              </a:rPr>
              <a:t>Wydział Zarządzania Zintegrowanymi Inwestycjami Terytorialnymi Aglomeracji Jeleniogórskiej</a:t>
            </a:r>
          </a:p>
        </p:txBody>
      </p:sp>
    </p:spTree>
    <p:extLst>
      <p:ext uri="{BB962C8B-B14F-4D97-AF65-F5344CB8AC3E}">
        <p14:creationId xmlns:p14="http://schemas.microsoft.com/office/powerpoint/2010/main" val="3405491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7504" y="1412776"/>
            <a:ext cx="8219257" cy="1570186"/>
          </a:xfrm>
        </p:spPr>
        <p:txBody>
          <a:bodyPr>
            <a:noAutofit/>
          </a:bodyPr>
          <a:lstStyle/>
          <a:p>
            <a:r>
              <a:rPr lang="pl-PL" sz="3600" b="1" dirty="0"/>
              <a:t>KRYTERIUM NR 2</a:t>
            </a:r>
            <a:r>
              <a:rPr lang="pl-PL" sz="3600" dirty="0"/>
              <a:t/>
            </a:r>
            <a:br>
              <a:rPr lang="pl-PL" sz="3600" dirty="0"/>
            </a:br>
            <a:r>
              <a:rPr lang="pl-PL" sz="3600" b="1" dirty="0"/>
              <a:t>Poprawność doboru wskaźników</a:t>
            </a:r>
            <a:r>
              <a:rPr lang="pl-PL" sz="3600" dirty="0"/>
              <a:t/>
            </a:r>
            <a:br>
              <a:rPr lang="pl-PL" sz="3600" dirty="0"/>
            </a:br>
            <a:r>
              <a:rPr lang="pl-PL" sz="3600" dirty="0"/>
              <a:t/>
            </a:r>
            <a:br>
              <a:rPr lang="pl-PL" sz="3600" dirty="0"/>
            </a:br>
            <a:endParaRPr lang="pl-PL" sz="36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1430019812"/>
              </p:ext>
            </p:extLst>
          </p:nvPr>
        </p:nvGraphicFramePr>
        <p:xfrm>
          <a:off x="56704" y="2197868"/>
          <a:ext cx="8686800" cy="4543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2463" y="260648"/>
            <a:ext cx="46815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3340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23528" y="1124744"/>
            <a:ext cx="8363273" cy="1224136"/>
          </a:xfrm>
        </p:spPr>
        <p:txBody>
          <a:bodyPr>
            <a:noAutofit/>
          </a:bodyPr>
          <a:lstStyle/>
          <a:p>
            <a:r>
              <a:rPr lang="pl-PL" sz="2800" b="1" dirty="0"/>
              <a:t>KRYTERIUM NR 3</a:t>
            </a:r>
            <a:r>
              <a:rPr lang="pl-PL" sz="2800" dirty="0"/>
              <a:t/>
            </a:r>
            <a:br>
              <a:rPr lang="pl-PL" sz="2800" dirty="0"/>
            </a:br>
            <a:r>
              <a:rPr lang="pl-PL" sz="2800" b="1" dirty="0"/>
              <a:t>Wpływ projektu na realizację </a:t>
            </a:r>
            <a:r>
              <a:rPr lang="pl-PL" sz="2800" b="1" dirty="0" smtClean="0"/>
              <a:t>Strategii </a:t>
            </a:r>
            <a:r>
              <a:rPr lang="pl-PL" sz="2800" b="1" dirty="0"/>
              <a:t>ZIT AJ</a:t>
            </a:r>
            <a:r>
              <a:rPr lang="pl-PL" sz="2800" dirty="0"/>
              <a:t/>
            </a:r>
            <a:br>
              <a:rPr lang="pl-PL" sz="2800" dirty="0"/>
            </a:br>
            <a:endParaRPr lang="pl-PL" sz="28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3508338958"/>
              </p:ext>
            </p:extLst>
          </p:nvPr>
        </p:nvGraphicFramePr>
        <p:xfrm>
          <a:off x="0" y="2276872"/>
          <a:ext cx="9144000"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07904" y="39688"/>
            <a:ext cx="497889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761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lvl="1" algn="ctr">
              <a:buNone/>
            </a:pPr>
            <a:endParaRPr lang="pl-PL" sz="2200" dirty="0" smtClean="0"/>
          </a:p>
          <a:p>
            <a:pPr lvl="0" algn="ctr">
              <a:buNone/>
            </a:pPr>
            <a:endParaRPr lang="pl-PL" sz="22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2" name="pole tekstowe 1"/>
          <p:cNvSpPr txBox="1"/>
          <p:nvPr/>
        </p:nvSpPr>
        <p:spPr>
          <a:xfrm>
            <a:off x="535174" y="1052736"/>
            <a:ext cx="7560840" cy="769441"/>
          </a:xfrm>
          <a:prstGeom prst="rect">
            <a:avLst/>
          </a:prstGeom>
          <a:noFill/>
        </p:spPr>
        <p:txBody>
          <a:bodyPr wrap="square" rtlCol="0">
            <a:spAutoFit/>
          </a:bodyPr>
          <a:lstStyle/>
          <a:p>
            <a:pPr algn="ctr"/>
            <a:endParaRPr lang="pl-PL" sz="2200" dirty="0" smtClean="0">
              <a:solidFill>
                <a:prstClr val="black"/>
              </a:solidFill>
            </a:endParaRPr>
          </a:p>
          <a:p>
            <a:pPr algn="ctr"/>
            <a:endParaRPr lang="pl-PL" sz="2200" dirty="0">
              <a:solidFill>
                <a:prstClr val="black"/>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4227891306"/>
              </p:ext>
            </p:extLst>
          </p:nvPr>
        </p:nvGraphicFramePr>
        <p:xfrm>
          <a:off x="0" y="908720"/>
          <a:ext cx="9144000" cy="2520280"/>
        </p:xfrm>
        <a:graphic>
          <a:graphicData uri="http://schemas.openxmlformats.org/drawingml/2006/table">
            <a:tbl>
              <a:tblPr firstRow="1" firstCol="1" bandRow="1">
                <a:tableStyleId>{5C22544A-7EE6-4342-B048-85BDC9FD1C3A}</a:tableStyleId>
              </a:tblPr>
              <a:tblGrid>
                <a:gridCol w="3779912"/>
                <a:gridCol w="5364088"/>
              </a:tblGrid>
              <a:tr h="2520280">
                <a:tc>
                  <a:txBody>
                    <a:bodyPr/>
                    <a:lstStyle/>
                    <a:p>
                      <a:pPr algn="ctr">
                        <a:lnSpc>
                          <a:spcPct val="150000"/>
                        </a:lnSpc>
                        <a:spcBef>
                          <a:spcPts val="1000"/>
                        </a:spcBef>
                        <a:spcAft>
                          <a:spcPts val="0"/>
                        </a:spcAft>
                      </a:pPr>
                      <a:r>
                        <a:rPr lang="pl-PL" sz="1800" b="1" kern="1200" dirty="0" smtClean="0">
                          <a:solidFill>
                            <a:schemeClr val="lt1"/>
                          </a:solidFill>
                          <a:effectLst/>
                          <a:latin typeface="+mn-lt"/>
                          <a:ea typeface="+mn-ea"/>
                          <a:cs typeface="+mn-cs"/>
                        </a:rPr>
                        <a:t>Wyszczególnienie</a:t>
                      </a:r>
                      <a:endParaRPr lang="pl-PL" sz="1800" b="1" kern="1200" dirty="0">
                        <a:solidFill>
                          <a:schemeClr val="lt1"/>
                        </a:solidFill>
                        <a:effectLst/>
                        <a:latin typeface="+mn-lt"/>
                        <a:ea typeface="+mn-ea"/>
                        <a:cs typeface="+mn-cs"/>
                      </a:endParaRPr>
                    </a:p>
                  </a:txBody>
                  <a:tcPr marL="58205" marR="58205" marT="0" marB="0" anchor="ctr">
                    <a:solidFill>
                      <a:schemeClr val="tx2">
                        <a:lumMod val="50000"/>
                      </a:schemeClr>
                    </a:solidFill>
                  </a:tcPr>
                </a:tc>
                <a:tc>
                  <a:txBody>
                    <a:bodyPr/>
                    <a:lstStyle/>
                    <a:p>
                      <a:pPr algn="ctr">
                        <a:lnSpc>
                          <a:spcPct val="115000"/>
                        </a:lnSpc>
                        <a:spcAft>
                          <a:spcPts val="0"/>
                        </a:spcAft>
                      </a:pPr>
                      <a:endParaRPr lang="pl-PL" sz="1100" b="1" dirty="0" smtClean="0">
                        <a:effectLst/>
                        <a:latin typeface="Calibri" panose="020F0502020204030204" pitchFamily="34" charset="0"/>
                        <a:ea typeface="Times New Roman" panose="02020603050405020304" pitchFamily="18" charset="0"/>
                        <a:cs typeface="Arial" panose="020B0604020202020204" pitchFamily="34" charset="0"/>
                      </a:endParaRPr>
                    </a:p>
                    <a:p>
                      <a:pPr algn="ctr">
                        <a:lnSpc>
                          <a:spcPct val="115000"/>
                        </a:lnSpc>
                        <a:spcAft>
                          <a:spcPts val="0"/>
                        </a:spcAft>
                      </a:pPr>
                      <a:endParaRPr lang="pl-PL" sz="1100" b="1" dirty="0" smtClean="0">
                        <a:effectLst/>
                        <a:latin typeface="Calibri" panose="020F0502020204030204" pitchFamily="34" charset="0"/>
                        <a:ea typeface="Times New Roman" panose="02020603050405020304" pitchFamily="18" charset="0"/>
                        <a:cs typeface="Arial" panose="020B0604020202020204" pitchFamily="34" charset="0"/>
                      </a:endParaRPr>
                    </a:p>
                    <a:p>
                      <a:pPr algn="ctr">
                        <a:lnSpc>
                          <a:spcPct val="115000"/>
                        </a:lnSpc>
                        <a:spcAft>
                          <a:spcPts val="0"/>
                        </a:spcAft>
                      </a:pPr>
                      <a:endParaRPr lang="pl-PL" sz="1100" b="1" dirty="0" smtClean="0">
                        <a:effectLst/>
                        <a:latin typeface="Calibri" panose="020F0502020204030204" pitchFamily="34" charset="0"/>
                        <a:ea typeface="Times New Roman" panose="02020603050405020304" pitchFamily="18" charset="0"/>
                        <a:cs typeface="Arial" panose="020B0604020202020204" pitchFamily="34" charset="0"/>
                      </a:endParaRPr>
                    </a:p>
                    <a:p>
                      <a:pPr algn="ctr">
                        <a:lnSpc>
                          <a:spcPct val="115000"/>
                        </a:lnSpc>
                        <a:spcAft>
                          <a:spcPts val="0"/>
                        </a:spcAft>
                      </a:pPr>
                      <a:endParaRPr lang="pl-PL" sz="1100" b="1" dirty="0" smtClean="0">
                        <a:effectLst/>
                        <a:latin typeface="Calibri" panose="020F0502020204030204" pitchFamily="34" charset="0"/>
                        <a:ea typeface="Times New Roman" panose="02020603050405020304" pitchFamily="18" charset="0"/>
                        <a:cs typeface="Arial" panose="020B0604020202020204" pitchFamily="34" charset="0"/>
                      </a:endParaRPr>
                    </a:p>
                    <a:p>
                      <a:pPr algn="ctr">
                        <a:lnSpc>
                          <a:spcPct val="115000"/>
                        </a:lnSpc>
                        <a:spcAft>
                          <a:spcPts val="0"/>
                        </a:spcAft>
                      </a:pPr>
                      <a:r>
                        <a:rPr lang="pl-PL" sz="1600" b="1" dirty="0" smtClean="0">
                          <a:effectLst/>
                          <a:latin typeface="Calibri" panose="020F0502020204030204" pitchFamily="34" charset="0"/>
                          <a:ea typeface="Times New Roman" panose="02020603050405020304" pitchFamily="18" charset="0"/>
                          <a:cs typeface="Arial" panose="020B0604020202020204" pitchFamily="34" charset="0"/>
                        </a:rPr>
                        <a:t>Zgodność </a:t>
                      </a:r>
                      <a:r>
                        <a:rPr lang="pl-PL" sz="1600" b="1" dirty="0">
                          <a:effectLst/>
                          <a:latin typeface="Calibri" panose="020F0502020204030204" pitchFamily="34" charset="0"/>
                          <a:ea typeface="Times New Roman" panose="02020603050405020304" pitchFamily="18" charset="0"/>
                          <a:cs typeface="Arial" panose="020B0604020202020204" pitchFamily="34" charset="0"/>
                        </a:rPr>
                        <a:t>projektu z rejestrem zabytków/ historycznym układem urbanistycznym/gminną ewidencją </a:t>
                      </a:r>
                      <a:r>
                        <a:rPr lang="pl-PL" sz="1600" b="1" dirty="0" smtClean="0">
                          <a:effectLst/>
                          <a:latin typeface="Calibri" panose="020F0502020204030204" pitchFamily="34" charset="0"/>
                          <a:ea typeface="Times New Roman" panose="02020603050405020304" pitchFamily="18" charset="0"/>
                          <a:cs typeface="Arial" panose="020B0604020202020204" pitchFamily="34" charset="0"/>
                        </a:rPr>
                        <a:t>zabytków</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solidFill>
                      <a:schemeClr val="tx2">
                        <a:lumMod val="50000"/>
                      </a:schemeClr>
                    </a:solidFill>
                  </a:tcPr>
                </a:tc>
              </a:tr>
            </a:tbl>
          </a:graphicData>
        </a:graphic>
      </p:graphicFrame>
      <p:graphicFrame>
        <p:nvGraphicFramePr>
          <p:cNvPr id="7" name="Tabela 6"/>
          <p:cNvGraphicFramePr>
            <a:graphicFrameLocks noGrp="1"/>
          </p:cNvGraphicFramePr>
          <p:nvPr>
            <p:extLst>
              <p:ext uri="{D42A27DB-BD31-4B8C-83A1-F6EECF244321}">
                <p14:modId xmlns:p14="http://schemas.microsoft.com/office/powerpoint/2010/main" val="3448168432"/>
              </p:ext>
            </p:extLst>
          </p:nvPr>
        </p:nvGraphicFramePr>
        <p:xfrm>
          <a:off x="0" y="2513659"/>
          <a:ext cx="9144000" cy="4645434"/>
        </p:xfrm>
        <a:graphic>
          <a:graphicData uri="http://schemas.openxmlformats.org/drawingml/2006/table">
            <a:tbl>
              <a:tblPr firstRow="1" firstCol="1" bandRow="1">
                <a:tableStyleId>{5C22544A-7EE6-4342-B048-85BDC9FD1C3A}</a:tableStyleId>
              </a:tblPr>
              <a:tblGrid>
                <a:gridCol w="3779912"/>
                <a:gridCol w="5364088"/>
              </a:tblGrid>
              <a:tr h="1059357">
                <a:tc>
                  <a:txBody>
                    <a:bodyPr/>
                    <a:lstStyle/>
                    <a:p>
                      <a:pPr algn="ctr">
                        <a:lnSpc>
                          <a:spcPts val="1600"/>
                        </a:lnSpc>
                        <a:spcBef>
                          <a:spcPts val="1000"/>
                        </a:spcBef>
                        <a:spcAft>
                          <a:spcPts val="0"/>
                        </a:spcAft>
                      </a:pPr>
                      <a:r>
                        <a:rPr lang="pl-PL" sz="1800" b="1" kern="1200" dirty="0" smtClean="0">
                          <a:solidFill>
                            <a:schemeClr val="lt1"/>
                          </a:solidFill>
                          <a:effectLst/>
                          <a:latin typeface="+mn-lt"/>
                          <a:ea typeface="+mn-ea"/>
                          <a:cs typeface="+mn-cs"/>
                        </a:rPr>
                        <a:t>brak wpływu   </a:t>
                      </a:r>
                    </a:p>
                    <a:p>
                      <a:pPr algn="ctr">
                        <a:lnSpc>
                          <a:spcPts val="1600"/>
                        </a:lnSpc>
                        <a:spcBef>
                          <a:spcPts val="1000"/>
                        </a:spcBef>
                        <a:spcAft>
                          <a:spcPts val="0"/>
                        </a:spcAft>
                      </a:pPr>
                      <a:r>
                        <a:rPr lang="pl-PL" sz="1800" b="1" kern="1200" dirty="0" smtClean="0">
                          <a:solidFill>
                            <a:schemeClr val="lt1"/>
                          </a:solidFill>
                          <a:effectLst/>
                          <a:latin typeface="+mn-lt"/>
                          <a:ea typeface="+mn-ea"/>
                          <a:cs typeface="+mn-cs"/>
                        </a:rPr>
                        <a:t> i wpływ nieznaczący</a:t>
                      </a:r>
                      <a:endParaRPr lang="pl-PL" sz="18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solidFill>
                      <a:schemeClr val="tx2">
                        <a:lumMod val="75000"/>
                      </a:schemeClr>
                    </a:solidFill>
                  </a:tcPr>
                </a:tc>
                <a:tc>
                  <a:txBody>
                    <a:bodyPr/>
                    <a:lstStyle/>
                    <a:p>
                      <a:pPr marL="0" algn="ctr" defTabSz="914400" rtl="0" eaLnBrk="1" latinLnBrk="0" hangingPunct="1">
                        <a:lnSpc>
                          <a:spcPct val="115000"/>
                        </a:lnSpc>
                        <a:spcAft>
                          <a:spcPts val="0"/>
                        </a:spcAft>
                      </a:pPr>
                      <a:r>
                        <a:rPr lang="pl-PL" sz="1000" b="0" kern="1200" dirty="0" smtClean="0">
                          <a:solidFill>
                            <a:schemeClr val="tx1"/>
                          </a:solidFill>
                          <a:effectLst/>
                          <a:latin typeface="+mj-lt"/>
                          <a:ea typeface="+mn-ea"/>
                          <a:cs typeface="+mn-cs"/>
                        </a:rPr>
                        <a:t>Projekt nie obejmuje budynków zabytkowych wpisanych do rejestru prowadzonego przez Konserwatora Zabytków we Wrocławiu/ położonych na obszarze historycznego układu urbanistycznego wpisanego do rejestru prowadzonego przez Wojewódzkiego Konserwatora Zabytków we Wrocławiu /wpisanych do gminnej ewidencji zabytków prowadzonej przez właściwą gminę </a:t>
                      </a:r>
                      <a:r>
                        <a:rPr lang="pl-PL" sz="1000" b="0" kern="1200" dirty="0" smtClean="0">
                          <a:solidFill>
                            <a:srgbClr val="FF0000"/>
                          </a:solidFill>
                          <a:effectLst/>
                          <a:latin typeface="+mj-lt"/>
                          <a:ea typeface="+mn-ea"/>
                          <a:cs typeface="+mn-cs"/>
                        </a:rPr>
                        <a:t>- </a:t>
                      </a:r>
                      <a:r>
                        <a:rPr lang="pl-PL" sz="1000" b="1" kern="1200" dirty="0" smtClean="0">
                          <a:solidFill>
                            <a:srgbClr val="FF0000"/>
                          </a:solidFill>
                          <a:effectLst/>
                          <a:latin typeface="+mj-lt"/>
                          <a:ea typeface="+mn-ea"/>
                          <a:cs typeface="+mn-cs"/>
                        </a:rPr>
                        <a:t>0 pkt.</a:t>
                      </a:r>
                      <a:endParaRPr lang="pl-PL" sz="1000" b="1" kern="1200" dirty="0">
                        <a:solidFill>
                          <a:srgbClr val="FF0000"/>
                        </a:solidFill>
                        <a:effectLst/>
                        <a:latin typeface="+mj-lt"/>
                        <a:ea typeface="Times New Roman" panose="02020603050405020304" pitchFamily="18"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solidFill>
                      <a:schemeClr val="accent5">
                        <a:lumMod val="20000"/>
                        <a:lumOff val="80000"/>
                      </a:schemeClr>
                    </a:solidFill>
                  </a:tcPr>
                </a:tc>
              </a:tr>
              <a:tr h="432048">
                <a:tc>
                  <a:txBody>
                    <a:bodyPr/>
                    <a:lstStyle/>
                    <a:p>
                      <a:pPr algn="ctr">
                        <a:lnSpc>
                          <a:spcPts val="1600"/>
                        </a:lnSpc>
                        <a:spcBef>
                          <a:spcPts val="1000"/>
                        </a:spcBef>
                        <a:spcAft>
                          <a:spcPts val="0"/>
                        </a:spcAft>
                      </a:pPr>
                      <a:r>
                        <a:rPr lang="pl-PL" sz="1800" b="1" kern="1200" dirty="0" smtClean="0">
                          <a:solidFill>
                            <a:schemeClr val="lt1"/>
                          </a:solidFill>
                          <a:effectLst/>
                          <a:latin typeface="+mn-lt"/>
                          <a:ea typeface="+mn-ea"/>
                          <a:cs typeface="+mn-cs"/>
                        </a:rPr>
                        <a:t>25 % max. oceny  (</a:t>
                      </a:r>
                      <a:r>
                        <a:rPr lang="pl-PL" sz="1800" b="1" kern="1200" baseline="0" dirty="0" smtClean="0">
                          <a:solidFill>
                            <a:schemeClr val="lt1"/>
                          </a:solidFill>
                          <a:effectLst/>
                          <a:latin typeface="+mn-lt"/>
                          <a:ea typeface="+mn-ea"/>
                          <a:cs typeface="+mn-cs"/>
                        </a:rPr>
                        <a:t> niski</a:t>
                      </a:r>
                      <a:r>
                        <a:rPr lang="pl-PL" sz="1800" b="1" kern="1200" dirty="0" smtClean="0">
                          <a:solidFill>
                            <a:schemeClr val="lt1"/>
                          </a:solidFill>
                          <a:effectLst/>
                          <a:latin typeface="+mn-lt"/>
                          <a:ea typeface="+mn-ea"/>
                          <a:cs typeface="+mn-cs"/>
                        </a:rPr>
                        <a:t> wpływ)</a:t>
                      </a:r>
                      <a:endParaRPr lang="pl-PL" sz="18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marL="0" algn="ctr" defTabSz="914400" rtl="0" eaLnBrk="1" latinLnBrk="0" hangingPunct="1">
                        <a:lnSpc>
                          <a:spcPct val="115000"/>
                        </a:lnSpc>
                        <a:spcAft>
                          <a:spcPts val="1000"/>
                        </a:spcAft>
                      </a:pPr>
                      <a:r>
                        <a:rPr lang="pl-PL" sz="1000" b="1" kern="1200" dirty="0" smtClean="0">
                          <a:solidFill>
                            <a:schemeClr val="tx1"/>
                          </a:solidFill>
                          <a:effectLst/>
                          <a:latin typeface="+mj-lt"/>
                          <a:ea typeface="Times New Roman" panose="02020603050405020304" pitchFamily="18" charset="0"/>
                          <a:cs typeface="Times New Roman" panose="02020603050405020304" pitchFamily="18" charset="0"/>
                        </a:rPr>
                        <a:t>Nd</a:t>
                      </a:r>
                      <a:endParaRPr lang="pl-PL" sz="1000" b="1" kern="12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r>
              <a:tr h="823353">
                <a:tc>
                  <a:txBody>
                    <a:bodyPr/>
                    <a:lstStyle/>
                    <a:p>
                      <a:pPr marL="0" marR="0" indent="0" algn="ctr" defTabSz="914400" rtl="0" eaLnBrk="1" fontAlgn="auto" latinLnBrk="0" hangingPunct="1">
                        <a:lnSpc>
                          <a:spcPts val="1600"/>
                        </a:lnSpc>
                        <a:spcBef>
                          <a:spcPts val="1000"/>
                        </a:spcBef>
                        <a:spcAft>
                          <a:spcPts val="0"/>
                        </a:spcAft>
                        <a:buClrTx/>
                        <a:buSzTx/>
                        <a:buFontTx/>
                        <a:buNone/>
                        <a:tabLst/>
                        <a:defRPr/>
                      </a:pPr>
                      <a:r>
                        <a:rPr lang="pl-PL" sz="1800" b="1" kern="1200" dirty="0" smtClean="0">
                          <a:solidFill>
                            <a:schemeClr val="lt1"/>
                          </a:solidFill>
                          <a:effectLst/>
                          <a:latin typeface="+mn-lt"/>
                          <a:ea typeface="+mn-ea"/>
                          <a:cs typeface="+mn-cs"/>
                        </a:rPr>
                        <a:t>50 % max. oceny (średni wpływ)</a:t>
                      </a:r>
                      <a:endParaRPr lang="pl-PL" sz="18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marL="92710" algn="just">
                        <a:lnSpc>
                          <a:spcPct val="115000"/>
                        </a:lnSpc>
                        <a:spcAft>
                          <a:spcPts val="0"/>
                        </a:spcAft>
                      </a:pPr>
                      <a:r>
                        <a:rPr lang="pl-PL" sz="1000" dirty="0">
                          <a:solidFill>
                            <a:schemeClr val="tx1"/>
                          </a:solidFill>
                          <a:effectLst/>
                          <a:latin typeface="+mj-lt"/>
                          <a:ea typeface="Calibri" panose="020F0502020204030204" pitchFamily="34" charset="0"/>
                          <a:cs typeface="Tahoma" panose="020B0604030504040204" pitchFamily="34" charset="0"/>
                        </a:rPr>
                        <a:t>Projekt obejmuje w części budynki zabytkowe wpisane do rejestru prowadzonego przez Wojewódzkiego Konserwatora Zabytków we Wrocławiu lub w części budynki położone na obszarze historycznego układu urbanistycznego wpisanego do rejestru prowadzonego przez Wojewódzkiego Konserwatora Zabytków we Wrocławiu lub w części budynki wpisane do gminnej ewidencji zabytków prowadzonej przez właściwą gminę </a:t>
                      </a:r>
                      <a:r>
                        <a:rPr lang="pl-PL" sz="1000" dirty="0" smtClean="0">
                          <a:solidFill>
                            <a:schemeClr val="tx1"/>
                          </a:solidFill>
                          <a:effectLst/>
                          <a:latin typeface="+mj-lt"/>
                          <a:ea typeface="Calibri" panose="020F0502020204030204" pitchFamily="34" charset="0"/>
                          <a:cs typeface="Tahoma" panose="020B0604030504040204" pitchFamily="34" charset="0"/>
                        </a:rPr>
                        <a:t>– </a:t>
                      </a:r>
                      <a:r>
                        <a:rPr lang="pl-PL" sz="1000" dirty="0" smtClean="0">
                          <a:solidFill>
                            <a:srgbClr val="FF0000"/>
                          </a:solidFill>
                          <a:effectLst/>
                          <a:latin typeface="+mj-lt"/>
                          <a:ea typeface="Calibri" panose="020F0502020204030204" pitchFamily="34" charset="0"/>
                          <a:cs typeface="Tahoma" panose="020B0604030504040204" pitchFamily="34" charset="0"/>
                        </a:rPr>
                        <a:t>4 pkt</a:t>
                      </a:r>
                      <a:endParaRPr lang="pl-PL" sz="1000" dirty="0">
                        <a:solidFill>
                          <a:schemeClr val="tx1"/>
                        </a:solidFill>
                        <a:effectLst/>
                        <a:latin typeface="+mj-lt"/>
                        <a:ea typeface="Calibri" panose="020F0502020204030204" pitchFamily="34" charset="0"/>
                        <a:cs typeface="Times New Roman" panose="02020603050405020304" pitchFamily="18" charset="0"/>
                      </a:endParaRPr>
                    </a:p>
                  </a:txBody>
                  <a:tcPr marL="89535" marR="89535" marT="0" marB="0">
                    <a:solidFill>
                      <a:schemeClr val="accent5">
                        <a:lumMod val="20000"/>
                        <a:lumOff val="80000"/>
                      </a:schemeClr>
                    </a:solidFill>
                  </a:tcPr>
                </a:tc>
              </a:tr>
              <a:tr h="1220559">
                <a:tc>
                  <a:txBody>
                    <a:bodyPr/>
                    <a:lstStyle/>
                    <a:p>
                      <a:pPr algn="l">
                        <a:lnSpc>
                          <a:spcPts val="1600"/>
                        </a:lnSpc>
                        <a:spcBef>
                          <a:spcPts val="0"/>
                        </a:spcBef>
                        <a:spcAft>
                          <a:spcPts val="0"/>
                        </a:spcAft>
                      </a:pPr>
                      <a:r>
                        <a:rPr lang="pl-PL" sz="1800" b="1" kern="1200" dirty="0" smtClean="0">
                          <a:solidFill>
                            <a:schemeClr val="lt1"/>
                          </a:solidFill>
                          <a:effectLst/>
                          <a:latin typeface="+mn-lt"/>
                          <a:ea typeface="+mn-ea"/>
                          <a:cs typeface="+mn-cs"/>
                        </a:rPr>
                        <a:t>100  %  max. oceny (wysoki wpływ)</a:t>
                      </a: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marL="92710" algn="just">
                        <a:lnSpc>
                          <a:spcPct val="115000"/>
                        </a:lnSpc>
                        <a:spcAft>
                          <a:spcPts val="0"/>
                        </a:spcAft>
                      </a:pPr>
                      <a:r>
                        <a:rPr lang="pl-PL" sz="1000" dirty="0">
                          <a:effectLst/>
                          <a:latin typeface="Calibri" panose="020F0502020204030204" pitchFamily="34" charset="0"/>
                          <a:ea typeface="Calibri" panose="020F0502020204030204" pitchFamily="34" charset="0"/>
                          <a:cs typeface="Tahoma" panose="020B0604030504040204" pitchFamily="34" charset="0"/>
                        </a:rPr>
                        <a:t>Jeżeli projekt obejmuje wyłącznie budynki wpisane do gminnej ewidencji zabytków prowadzonej przez właściwą gminę </a:t>
                      </a:r>
                      <a:r>
                        <a:rPr lang="pl-PL" sz="1000" dirty="0" smtClean="0">
                          <a:effectLst/>
                          <a:latin typeface="Calibri" panose="020F0502020204030204" pitchFamily="34" charset="0"/>
                          <a:ea typeface="Calibri" panose="020F0502020204030204" pitchFamily="34" charset="0"/>
                          <a:cs typeface="Tahoma" panose="020B0604030504040204" pitchFamily="34" charset="0"/>
                        </a:rPr>
                        <a:t>- </a:t>
                      </a:r>
                      <a:r>
                        <a:rPr lang="pl-PL" sz="1000" b="1" dirty="0">
                          <a:solidFill>
                            <a:srgbClr val="FF0000"/>
                          </a:solidFill>
                          <a:effectLst/>
                          <a:latin typeface="Calibri" panose="020F0502020204030204" pitchFamily="34" charset="0"/>
                          <a:ea typeface="Calibri" panose="020F0502020204030204" pitchFamily="34" charset="0"/>
                          <a:cs typeface="Tahoma" panose="020B0604030504040204" pitchFamily="34" charset="0"/>
                        </a:rPr>
                        <a:t>6 pkt</a:t>
                      </a:r>
                      <a:r>
                        <a:rPr lang="pl-PL" sz="1000" b="1" dirty="0" smtClean="0">
                          <a:solidFill>
                            <a:srgbClr val="FF0000"/>
                          </a:solidFill>
                          <a:effectLst/>
                          <a:latin typeface="Calibri" panose="020F0502020204030204" pitchFamily="34" charset="0"/>
                          <a:ea typeface="Calibri" panose="020F0502020204030204" pitchFamily="34" charset="0"/>
                          <a:cs typeface="Tahoma" panose="020B0604030504040204" pitchFamily="34" charset="0"/>
                        </a:rPr>
                        <a:t>;</a:t>
                      </a:r>
                      <a:r>
                        <a:rPr lang="pl-PL"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p>
                    <a:p>
                      <a:pPr marL="92710" algn="just">
                        <a:lnSpc>
                          <a:spcPct val="115000"/>
                        </a:lnSpc>
                        <a:spcAft>
                          <a:spcPts val="0"/>
                        </a:spcAft>
                      </a:pPr>
                      <a:r>
                        <a:rPr lang="pl-PL" sz="1000" dirty="0">
                          <a:effectLst/>
                          <a:latin typeface="Calibri" panose="020F0502020204030204" pitchFamily="34" charset="0"/>
                          <a:ea typeface="Calibri" panose="020F0502020204030204" pitchFamily="34" charset="0"/>
                          <a:cs typeface="Times New Roman" panose="02020603050405020304" pitchFamily="18" charset="0"/>
                        </a:rPr>
                        <a:t>Jeżeli projekt obejmuje wyłącznie budynki zabytkowe wpisane do rejestru prowadzonego przez Wojewódzkiego Konserwatora Zabytków we Wrocławiu lub budynki położone na obszarze historycznego układu urbanistycznego wpisanego do rejestru prowadzonego przez Wojewódzkiego Konserwatora Zabytków we Wrocławiu </a:t>
                      </a:r>
                      <a:r>
                        <a:rPr lang="pl-PL" sz="1000" dirty="0" smtClean="0">
                          <a:effectLst/>
                          <a:latin typeface="Calibri" panose="020F0502020204030204" pitchFamily="34" charset="0"/>
                          <a:ea typeface="Calibri" panose="020F0502020204030204" pitchFamily="34" charset="0"/>
                          <a:cs typeface="Times New Roman" panose="02020603050405020304" pitchFamily="18" charset="0"/>
                        </a:rPr>
                        <a:t>-</a:t>
                      </a:r>
                      <a:r>
                        <a:rPr lang="pl-PL" sz="10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7</a:t>
                      </a:r>
                      <a:r>
                        <a:rPr lang="pl-PL" sz="1000" b="1" baseline="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pkt</a:t>
                      </a:r>
                      <a:endParaRPr lang="pl-PL"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solidFill>
                      <a:schemeClr val="accent1">
                        <a:lumMod val="40000"/>
                        <a:lumOff val="60000"/>
                      </a:schemeClr>
                    </a:solidFill>
                  </a:tcPr>
                </a:tc>
              </a:tr>
              <a:tr h="360040">
                <a:tc>
                  <a:txBody>
                    <a:bodyPr/>
                    <a:lstStyle/>
                    <a:p>
                      <a:pPr algn="ctr"/>
                      <a:r>
                        <a:rPr lang="pl-PL" dirty="0" smtClean="0"/>
                        <a:t>Waga czynnika/elementu</a:t>
                      </a:r>
                      <a:endParaRPr lang="pl-PL" dirty="0"/>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algn="ctr">
                        <a:lnSpc>
                          <a:spcPct val="115000"/>
                        </a:lnSpc>
                        <a:spcAft>
                          <a:spcPts val="1000"/>
                        </a:spcAft>
                      </a:pPr>
                      <a:r>
                        <a:rPr lang="pl-PL" sz="1800" b="1" kern="1200" baseline="0" dirty="0" smtClean="0">
                          <a:solidFill>
                            <a:schemeClr val="tx1"/>
                          </a:solidFill>
                          <a:effectLst/>
                          <a:latin typeface="+mj-lt"/>
                          <a:ea typeface="Times New Roman" panose="02020603050405020304" pitchFamily="18" charset="0"/>
                          <a:cs typeface="Times New Roman" panose="02020603050405020304" pitchFamily="18" charset="0"/>
                        </a:rPr>
                        <a:t>46,6 </a:t>
                      </a: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a:t>
                      </a:r>
                      <a:endParaRPr lang="pl-PL" sz="1800" b="1" kern="12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r>
              <a:tr h="707417">
                <a:tc gridSpan="2">
                  <a:txBody>
                    <a:bodyPr/>
                    <a:lstStyle/>
                    <a:p>
                      <a:pPr algn="ctr">
                        <a:lnSpc>
                          <a:spcPts val="1600"/>
                        </a:lnSpc>
                        <a:spcBef>
                          <a:spcPts val="0"/>
                        </a:spcBef>
                        <a:spcAft>
                          <a:spcPts val="0"/>
                        </a:spcAft>
                      </a:pPr>
                      <a:endParaRPr lang="pl-PL" sz="600" b="1" kern="1200" dirty="0" smtClean="0">
                        <a:solidFill>
                          <a:schemeClr val="lt1"/>
                        </a:solidFill>
                        <a:effectLst/>
                        <a:latin typeface="+mn-lt"/>
                        <a:ea typeface="+mn-ea"/>
                        <a:cs typeface="+mn-cs"/>
                      </a:endParaRPr>
                    </a:p>
                    <a:p>
                      <a:pPr algn="ctr">
                        <a:lnSpc>
                          <a:spcPts val="1600"/>
                        </a:lnSpc>
                        <a:spcBef>
                          <a:spcPts val="0"/>
                        </a:spcBef>
                        <a:spcAft>
                          <a:spcPts val="0"/>
                        </a:spcAft>
                      </a:pPr>
                      <a:r>
                        <a:rPr lang="pl-PL" sz="2200" b="1" kern="1200" dirty="0" smtClean="0">
                          <a:solidFill>
                            <a:schemeClr val="lt1"/>
                          </a:solidFill>
                          <a:effectLst/>
                          <a:latin typeface="+mn-lt"/>
                          <a:ea typeface="+mn-ea"/>
                          <a:cs typeface="+mn-cs"/>
                        </a:rPr>
                        <a:t>Ocena:</a:t>
                      </a:r>
                      <a:r>
                        <a:rPr lang="pl-PL" sz="2200" b="1" kern="1200" baseline="0" dirty="0" smtClean="0">
                          <a:solidFill>
                            <a:schemeClr val="lt1"/>
                          </a:solidFill>
                          <a:effectLst/>
                          <a:latin typeface="+mn-lt"/>
                          <a:ea typeface="+mn-ea"/>
                          <a:cs typeface="+mn-cs"/>
                        </a:rPr>
                        <a:t> </a:t>
                      </a:r>
                      <a:r>
                        <a:rPr lang="pl-PL" sz="2200" b="1" kern="1200" dirty="0" smtClean="0">
                          <a:solidFill>
                            <a:schemeClr val="lt1"/>
                          </a:solidFill>
                          <a:effectLst/>
                          <a:latin typeface="+mn-lt"/>
                          <a:ea typeface="+mn-ea"/>
                          <a:cs typeface="+mn-cs"/>
                        </a:rPr>
                        <a:t>max. 7 pkt - 100%</a:t>
                      </a:r>
                      <a:endParaRPr lang="pl-PL" sz="2200" b="1" kern="1200" dirty="0">
                        <a:solidFill>
                          <a:schemeClr val="lt1"/>
                        </a:solidFill>
                        <a:effectLst/>
                        <a:latin typeface="+mn-lt"/>
                        <a:ea typeface="+mn-ea"/>
                        <a:cs typeface="+mn-cs"/>
                      </a:endParaRPr>
                    </a:p>
                  </a:txBody>
                  <a:tcPr marL="58205" marR="58205" marT="0" marB="0" anchorCtr="1">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tx2">
                        <a:lumMod val="75000"/>
                      </a:schemeClr>
                    </a:solidFill>
                  </a:tcPr>
                </a:tc>
                <a:tc hMerge="1">
                  <a:txBody>
                    <a:bodyPr/>
                    <a:lstStyle/>
                    <a:p>
                      <a:pPr algn="ctr"/>
                      <a:endParaRPr lang="pl-PL" b="1" dirty="0"/>
                    </a:p>
                  </a:txBody>
                  <a:tcPr marL="58205" marR="58205" marT="0" marB="0" anchor="ctr" anchorCtr="1">
                    <a:lnB w="12700" cap="flat" cmpd="sng" algn="ctr">
                      <a:noFill/>
                      <a:prstDash val="solid"/>
                      <a:round/>
                      <a:headEnd type="none" w="med" len="med"/>
                      <a:tailEnd type="none" w="med" len="med"/>
                    </a:lnB>
                    <a:solidFill>
                      <a:schemeClr val="accent5">
                        <a:lumMod val="20000"/>
                        <a:lumOff val="80000"/>
                      </a:schemeClr>
                    </a:solidFill>
                  </a:tcPr>
                </a:tc>
              </a:tr>
            </a:tbl>
          </a:graphicData>
        </a:graphic>
      </p:graphicFrame>
    </p:spTree>
    <p:extLst>
      <p:ext uri="{BB962C8B-B14F-4D97-AF65-F5344CB8AC3E}">
        <p14:creationId xmlns:p14="http://schemas.microsoft.com/office/powerpoint/2010/main" val="2611129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lvl="1" algn="ctr">
              <a:buNone/>
            </a:pPr>
            <a:endParaRPr lang="pl-PL" sz="2200" dirty="0" smtClean="0"/>
          </a:p>
          <a:p>
            <a:pPr lvl="0" algn="ctr">
              <a:buNone/>
            </a:pPr>
            <a:endParaRPr lang="pl-PL" sz="22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2" name="pole tekstowe 1"/>
          <p:cNvSpPr txBox="1"/>
          <p:nvPr/>
        </p:nvSpPr>
        <p:spPr>
          <a:xfrm>
            <a:off x="535174" y="1052736"/>
            <a:ext cx="7560840" cy="769441"/>
          </a:xfrm>
          <a:prstGeom prst="rect">
            <a:avLst/>
          </a:prstGeom>
          <a:noFill/>
        </p:spPr>
        <p:txBody>
          <a:bodyPr wrap="square" rtlCol="0">
            <a:spAutoFit/>
          </a:bodyPr>
          <a:lstStyle/>
          <a:p>
            <a:pPr algn="ctr"/>
            <a:endParaRPr lang="pl-PL" sz="2200" dirty="0" smtClean="0">
              <a:solidFill>
                <a:prstClr val="black"/>
              </a:solidFill>
            </a:endParaRPr>
          </a:p>
          <a:p>
            <a:pPr algn="ctr"/>
            <a:endParaRPr lang="pl-PL" sz="2200" dirty="0">
              <a:solidFill>
                <a:prstClr val="black"/>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1619109671"/>
              </p:ext>
            </p:extLst>
          </p:nvPr>
        </p:nvGraphicFramePr>
        <p:xfrm>
          <a:off x="0" y="908720"/>
          <a:ext cx="5364088" cy="2520280"/>
        </p:xfrm>
        <a:graphic>
          <a:graphicData uri="http://schemas.openxmlformats.org/drawingml/2006/table">
            <a:tbl>
              <a:tblPr firstRow="1" firstCol="1" bandRow="1">
                <a:tableStyleId>{5C22544A-7EE6-4342-B048-85BDC9FD1C3A}</a:tableStyleId>
              </a:tblPr>
              <a:tblGrid>
                <a:gridCol w="2195736"/>
                <a:gridCol w="3168352"/>
              </a:tblGrid>
              <a:tr h="2520280">
                <a:tc>
                  <a:txBody>
                    <a:bodyPr/>
                    <a:lstStyle/>
                    <a:p>
                      <a:pPr algn="ctr">
                        <a:lnSpc>
                          <a:spcPct val="150000"/>
                        </a:lnSpc>
                        <a:spcBef>
                          <a:spcPts val="1000"/>
                        </a:spcBef>
                        <a:spcAft>
                          <a:spcPts val="0"/>
                        </a:spcAft>
                      </a:pPr>
                      <a:r>
                        <a:rPr lang="pl-PL" sz="1800" b="1" kern="1200" dirty="0" smtClean="0">
                          <a:solidFill>
                            <a:schemeClr val="lt1"/>
                          </a:solidFill>
                          <a:effectLst/>
                          <a:latin typeface="+mn-lt"/>
                          <a:ea typeface="+mn-ea"/>
                          <a:cs typeface="+mn-cs"/>
                        </a:rPr>
                        <a:t>Wyszczególnienie</a:t>
                      </a:r>
                      <a:endParaRPr lang="pl-PL" sz="1800" b="1" kern="1200" dirty="0">
                        <a:solidFill>
                          <a:schemeClr val="lt1"/>
                        </a:solidFill>
                        <a:effectLst/>
                        <a:latin typeface="+mn-lt"/>
                        <a:ea typeface="+mn-ea"/>
                        <a:cs typeface="+mn-cs"/>
                      </a:endParaRPr>
                    </a:p>
                  </a:txBody>
                  <a:tcPr marL="58205" marR="58205" marT="0" marB="0" anchor="ctr">
                    <a:solidFill>
                      <a:schemeClr val="tx2">
                        <a:lumMod val="50000"/>
                      </a:schemeClr>
                    </a:solidFill>
                  </a:tcPr>
                </a:tc>
                <a:tc>
                  <a:txBody>
                    <a:bodyPr/>
                    <a:lstStyle/>
                    <a:p>
                      <a:pPr algn="ctr">
                        <a:lnSpc>
                          <a:spcPct val="115000"/>
                        </a:lnSpc>
                        <a:spcAft>
                          <a:spcPts val="0"/>
                        </a:spcAft>
                      </a:pPr>
                      <a:endParaRPr lang="pl-PL" sz="1100" b="1" dirty="0" smtClean="0">
                        <a:effectLst/>
                        <a:latin typeface="Calibri" panose="020F0502020204030204" pitchFamily="34" charset="0"/>
                        <a:ea typeface="Times New Roman" panose="02020603050405020304" pitchFamily="18" charset="0"/>
                        <a:cs typeface="Arial" panose="020B0604020202020204" pitchFamily="34" charset="0"/>
                      </a:endParaRPr>
                    </a:p>
                    <a:p>
                      <a:pPr algn="ctr">
                        <a:lnSpc>
                          <a:spcPct val="115000"/>
                        </a:lnSpc>
                        <a:spcAft>
                          <a:spcPts val="0"/>
                        </a:spcAft>
                      </a:pPr>
                      <a:endParaRPr lang="pl-PL" sz="1600" b="1" dirty="0" smtClean="0">
                        <a:effectLst/>
                        <a:latin typeface="Calibri" panose="020F0502020204030204" pitchFamily="34" charset="0"/>
                        <a:ea typeface="Times New Roman" panose="02020603050405020304" pitchFamily="18" charset="0"/>
                        <a:cs typeface="Arial" panose="020B0604020202020204" pitchFamily="34" charset="0"/>
                      </a:endParaRPr>
                    </a:p>
                    <a:p>
                      <a:pPr algn="ctr">
                        <a:lnSpc>
                          <a:spcPct val="115000"/>
                        </a:lnSpc>
                        <a:spcAft>
                          <a:spcPts val="0"/>
                        </a:spcAft>
                      </a:pPr>
                      <a:endParaRPr lang="pl-PL" sz="1600" b="1" dirty="0" smtClean="0">
                        <a:effectLst/>
                        <a:latin typeface="Calibri" panose="020F0502020204030204" pitchFamily="34" charset="0"/>
                        <a:ea typeface="Times New Roman" panose="02020603050405020304" pitchFamily="18" charset="0"/>
                        <a:cs typeface="Arial" panose="020B0604020202020204" pitchFamily="34" charset="0"/>
                      </a:endParaRPr>
                    </a:p>
                    <a:p>
                      <a:pPr algn="ctr">
                        <a:lnSpc>
                          <a:spcPct val="115000"/>
                        </a:lnSpc>
                        <a:spcAft>
                          <a:spcPts val="0"/>
                        </a:spcAft>
                      </a:pPr>
                      <a:r>
                        <a:rPr lang="pl-PL" sz="1600" b="1" dirty="0" smtClean="0">
                          <a:effectLst/>
                          <a:latin typeface="Calibri" panose="020F0502020204030204" pitchFamily="34" charset="0"/>
                          <a:ea typeface="Times New Roman" panose="02020603050405020304" pitchFamily="18" charset="0"/>
                          <a:cs typeface="Arial" panose="020B0604020202020204" pitchFamily="34" charset="0"/>
                        </a:rPr>
                        <a:t>Stan </a:t>
                      </a:r>
                      <a:r>
                        <a:rPr lang="pl-PL" sz="1600" b="1" dirty="0">
                          <a:effectLst/>
                          <a:latin typeface="Calibri" panose="020F0502020204030204" pitchFamily="34" charset="0"/>
                          <a:ea typeface="Times New Roman" panose="02020603050405020304" pitchFamily="18" charset="0"/>
                          <a:cs typeface="Arial" panose="020B0604020202020204" pitchFamily="34" charset="0"/>
                        </a:rPr>
                        <a:t>techniczny </a:t>
                      </a:r>
                      <a:r>
                        <a:rPr lang="pl-PL" sz="1600" b="1" dirty="0" smtClean="0">
                          <a:effectLst/>
                          <a:latin typeface="Calibri" panose="020F0502020204030204" pitchFamily="34" charset="0"/>
                          <a:ea typeface="Times New Roman" panose="02020603050405020304" pitchFamily="18" charset="0"/>
                          <a:cs typeface="Arial" panose="020B0604020202020204" pitchFamily="34" charset="0"/>
                        </a:rPr>
                        <a:t>budynków</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solidFill>
                      <a:schemeClr val="tx2">
                        <a:lumMod val="50000"/>
                      </a:schemeClr>
                    </a:solidFill>
                  </a:tcPr>
                </a:tc>
              </a:tr>
            </a:tbl>
          </a:graphicData>
        </a:graphic>
      </p:graphicFrame>
      <p:graphicFrame>
        <p:nvGraphicFramePr>
          <p:cNvPr id="7" name="Tabela 6"/>
          <p:cNvGraphicFramePr>
            <a:graphicFrameLocks noGrp="1"/>
          </p:cNvGraphicFramePr>
          <p:nvPr>
            <p:extLst>
              <p:ext uri="{D42A27DB-BD31-4B8C-83A1-F6EECF244321}">
                <p14:modId xmlns:p14="http://schemas.microsoft.com/office/powerpoint/2010/main" val="1674089508"/>
              </p:ext>
            </p:extLst>
          </p:nvPr>
        </p:nvGraphicFramePr>
        <p:xfrm>
          <a:off x="0" y="2369643"/>
          <a:ext cx="9124986" cy="4557119"/>
        </p:xfrm>
        <a:graphic>
          <a:graphicData uri="http://schemas.openxmlformats.org/drawingml/2006/table">
            <a:tbl>
              <a:tblPr firstRow="1" firstCol="1" bandRow="1">
                <a:tableStyleId>{5C22544A-7EE6-4342-B048-85BDC9FD1C3A}</a:tableStyleId>
              </a:tblPr>
              <a:tblGrid>
                <a:gridCol w="2217238"/>
                <a:gridCol w="3126665"/>
                <a:gridCol w="3781083"/>
              </a:tblGrid>
              <a:tr h="764943">
                <a:tc>
                  <a:txBody>
                    <a:bodyPr/>
                    <a:lstStyle/>
                    <a:p>
                      <a:pPr algn="ctr">
                        <a:lnSpc>
                          <a:spcPts val="1600"/>
                        </a:lnSpc>
                        <a:spcBef>
                          <a:spcPts val="1000"/>
                        </a:spcBef>
                        <a:spcAft>
                          <a:spcPts val="0"/>
                        </a:spcAft>
                      </a:pPr>
                      <a:r>
                        <a:rPr lang="pl-PL" sz="1800" b="1" kern="1200" dirty="0" smtClean="0">
                          <a:solidFill>
                            <a:schemeClr val="lt1"/>
                          </a:solidFill>
                          <a:effectLst/>
                          <a:latin typeface="+mn-lt"/>
                          <a:ea typeface="+mn-ea"/>
                          <a:cs typeface="+mn-cs"/>
                        </a:rPr>
                        <a:t>brak wpływu   </a:t>
                      </a:r>
                    </a:p>
                    <a:p>
                      <a:pPr algn="ctr">
                        <a:lnSpc>
                          <a:spcPts val="1600"/>
                        </a:lnSpc>
                        <a:spcBef>
                          <a:spcPts val="1000"/>
                        </a:spcBef>
                        <a:spcAft>
                          <a:spcPts val="0"/>
                        </a:spcAft>
                      </a:pPr>
                      <a:r>
                        <a:rPr lang="pl-PL" sz="1800" b="1" kern="1200" dirty="0" smtClean="0">
                          <a:solidFill>
                            <a:schemeClr val="lt1"/>
                          </a:solidFill>
                          <a:effectLst/>
                          <a:latin typeface="+mn-lt"/>
                          <a:ea typeface="+mn-ea"/>
                          <a:cs typeface="+mn-cs"/>
                        </a:rPr>
                        <a:t> i wpływ nieznaczący</a:t>
                      </a:r>
                      <a:endParaRPr lang="pl-PL" sz="18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solidFill>
                      <a:schemeClr val="tx2">
                        <a:lumMod val="75000"/>
                      </a:schemeClr>
                    </a:solidFill>
                  </a:tcPr>
                </a:tc>
                <a:tc>
                  <a:txBody>
                    <a:bodyPr/>
                    <a:lstStyle/>
                    <a:p>
                      <a:pPr marL="111125" algn="just">
                        <a:lnSpc>
                          <a:spcPct val="115000"/>
                        </a:lnSpc>
                        <a:spcAft>
                          <a:spcPts val="1000"/>
                        </a:spcAft>
                      </a:pPr>
                      <a:r>
                        <a:rPr lang="pl-PL" sz="1600" b="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Stopień zużycia technicznego budynku poniżej 30</a:t>
                      </a:r>
                      <a:r>
                        <a:rPr lang="pl-PL" sz="1600" b="0" dirty="0" smtClean="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 -</a:t>
                      </a:r>
                      <a:r>
                        <a:rPr lang="pl-PL" sz="1600" b="0" dirty="0" smtClean="0">
                          <a:solidFill>
                            <a:srgbClr val="FF0000"/>
                          </a:solidFill>
                          <a:effectLst/>
                          <a:latin typeface="Calibri" panose="020F0502020204030204" pitchFamily="34" charset="0"/>
                          <a:ea typeface="Times New Roman" panose="02020603050405020304" pitchFamily="18" charset="0"/>
                          <a:cs typeface="Tahoma" panose="020B0604030504040204" pitchFamily="34" charset="0"/>
                        </a:rPr>
                        <a:t> 0 pkt</a:t>
                      </a:r>
                      <a:endParaRPr lang="pl-PL"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lnT w="12700" cap="flat" cmpd="sng" algn="ctr">
                      <a:noFill/>
                      <a:prstDash val="solid"/>
                      <a:round/>
                      <a:headEnd type="none" w="med" len="med"/>
                      <a:tailEnd type="none" w="med" len="med"/>
                    </a:lnT>
                    <a:solidFill>
                      <a:schemeClr val="accent5">
                        <a:lumMod val="20000"/>
                        <a:lumOff val="80000"/>
                      </a:schemeClr>
                    </a:solidFill>
                  </a:tcPr>
                </a:tc>
                <a:tc>
                  <a:txBody>
                    <a:bodyPr/>
                    <a:lstStyle/>
                    <a:p>
                      <a:pPr algn="ctr">
                        <a:lnSpc>
                          <a:spcPct val="115000"/>
                        </a:lnSpc>
                        <a:spcAft>
                          <a:spcPts val="1000"/>
                        </a:spcAft>
                      </a:pPr>
                      <a:r>
                        <a:rPr lang="pl-PL" sz="1600" b="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Brak </a:t>
                      </a:r>
                      <a:r>
                        <a:rPr lang="pl-PL" sz="16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wpływu </a:t>
                      </a:r>
                      <a:endParaRPr lang="pl-PL"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nchor="ctr">
                    <a:lnT w="12700" cap="flat" cmpd="sng" algn="ctr">
                      <a:noFill/>
                      <a:prstDash val="solid"/>
                      <a:round/>
                      <a:headEnd type="none" w="med" len="med"/>
                      <a:tailEnd type="none" w="med" len="med"/>
                    </a:lnT>
                    <a:solidFill>
                      <a:schemeClr val="accent5">
                        <a:lumMod val="20000"/>
                        <a:lumOff val="80000"/>
                      </a:schemeClr>
                    </a:solidFill>
                  </a:tcPr>
                </a:tc>
              </a:tr>
              <a:tr h="594052">
                <a:tc>
                  <a:txBody>
                    <a:bodyPr/>
                    <a:lstStyle/>
                    <a:p>
                      <a:pPr algn="ctr">
                        <a:lnSpc>
                          <a:spcPts val="1600"/>
                        </a:lnSpc>
                        <a:spcBef>
                          <a:spcPts val="1000"/>
                        </a:spcBef>
                        <a:spcAft>
                          <a:spcPts val="0"/>
                        </a:spcAft>
                      </a:pPr>
                      <a:r>
                        <a:rPr lang="pl-PL" sz="1800" b="1" kern="1200" dirty="0" smtClean="0">
                          <a:solidFill>
                            <a:schemeClr val="lt1"/>
                          </a:solidFill>
                          <a:effectLst/>
                          <a:latin typeface="+mn-lt"/>
                          <a:ea typeface="+mn-ea"/>
                          <a:cs typeface="+mn-cs"/>
                        </a:rPr>
                        <a:t>25 % max. oceny          (</a:t>
                      </a:r>
                      <a:r>
                        <a:rPr lang="pl-PL" sz="1800" b="1" kern="1200" baseline="0" dirty="0" smtClean="0">
                          <a:solidFill>
                            <a:schemeClr val="lt1"/>
                          </a:solidFill>
                          <a:effectLst/>
                          <a:latin typeface="+mn-lt"/>
                          <a:ea typeface="+mn-ea"/>
                          <a:cs typeface="+mn-cs"/>
                        </a:rPr>
                        <a:t> niski</a:t>
                      </a:r>
                      <a:r>
                        <a:rPr lang="pl-PL" sz="1800" b="1" kern="1200" dirty="0" smtClean="0">
                          <a:solidFill>
                            <a:schemeClr val="lt1"/>
                          </a:solidFill>
                          <a:effectLst/>
                          <a:latin typeface="+mn-lt"/>
                          <a:ea typeface="+mn-ea"/>
                          <a:cs typeface="+mn-cs"/>
                        </a:rPr>
                        <a:t> wpływ)</a:t>
                      </a:r>
                      <a:endParaRPr lang="pl-PL" sz="18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marL="0" algn="just" defTabSz="914400" rtl="0" eaLnBrk="1" latinLnBrk="0" hangingPunct="1">
                        <a:lnSpc>
                          <a:spcPct val="115000"/>
                        </a:lnSpc>
                        <a:spcAft>
                          <a:spcPts val="1000"/>
                        </a:spcAft>
                      </a:pPr>
                      <a:r>
                        <a:rPr lang="pl-PL" sz="1600" kern="1200" dirty="0" smtClean="0">
                          <a:solidFill>
                            <a:schemeClr val="dk1"/>
                          </a:solidFill>
                          <a:effectLst/>
                          <a:latin typeface="+mn-lt"/>
                          <a:ea typeface="+mn-ea"/>
                          <a:cs typeface="+mn-cs"/>
                        </a:rPr>
                        <a:t> Stopień zużycia technicznego budynku od 30% do 39% - </a:t>
                      </a:r>
                      <a:r>
                        <a:rPr lang="pl-PL" sz="1600" b="1" kern="1200" dirty="0" smtClean="0">
                          <a:solidFill>
                            <a:srgbClr val="FF0000"/>
                          </a:solidFill>
                          <a:effectLst/>
                          <a:latin typeface="+mn-lt"/>
                          <a:ea typeface="+mn-ea"/>
                          <a:cs typeface="+mn-cs"/>
                        </a:rPr>
                        <a:t>1 pkt. </a:t>
                      </a:r>
                      <a:endParaRPr lang="pl-PL" sz="1600" b="1" kern="1200" dirty="0">
                        <a:solidFill>
                          <a:srgbClr val="FF0000"/>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algn="ctr" defTabSz="914400" rtl="0" eaLnBrk="1" latinLnBrk="0" hangingPunct="1">
                        <a:lnSpc>
                          <a:spcPct val="100000"/>
                        </a:lnSpc>
                        <a:spcAft>
                          <a:spcPts val="0"/>
                        </a:spcAft>
                      </a:pPr>
                      <a:r>
                        <a:rPr lang="pl-PL" sz="1800" kern="1200" dirty="0" smtClean="0">
                          <a:solidFill>
                            <a:schemeClr val="dk1"/>
                          </a:solidFill>
                          <a:effectLst/>
                          <a:latin typeface="+mn-lt"/>
                          <a:ea typeface="+mn-ea"/>
                          <a:cs typeface="+mn-cs"/>
                        </a:rPr>
                        <a:t>Niski wpływ</a:t>
                      </a:r>
                      <a:r>
                        <a:rPr lang="pl-PL" sz="1800" b="1" kern="1200" dirty="0" smtClean="0">
                          <a:solidFill>
                            <a:schemeClr val="dk1"/>
                          </a:solidFill>
                          <a:effectLst/>
                          <a:latin typeface="+mn-lt"/>
                          <a:ea typeface="+mn-ea"/>
                          <a:cs typeface="+mn-cs"/>
                        </a:rPr>
                        <a:t> - </a:t>
                      </a:r>
                      <a:r>
                        <a:rPr lang="pl-PL" sz="1800" b="1" kern="1200" dirty="0" smtClean="0">
                          <a:solidFill>
                            <a:srgbClr val="FF0000"/>
                          </a:solidFill>
                          <a:effectLst/>
                          <a:latin typeface="+mn-lt"/>
                          <a:ea typeface="+mn-ea"/>
                          <a:cs typeface="+mn-cs"/>
                        </a:rPr>
                        <a:t>0 pkt.</a:t>
                      </a:r>
                      <a:endParaRPr lang="pl-PL" sz="1800" b="1" kern="1200" dirty="0" smtClean="0">
                        <a:solidFill>
                          <a:srgbClr val="FF0000"/>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r>
              <a:tr h="578235">
                <a:tc>
                  <a:txBody>
                    <a:bodyPr/>
                    <a:lstStyle/>
                    <a:p>
                      <a:pPr marL="0" marR="0" indent="0" algn="ctr" defTabSz="914400" rtl="0" eaLnBrk="1" fontAlgn="auto" latinLnBrk="0" hangingPunct="1">
                        <a:lnSpc>
                          <a:spcPts val="1600"/>
                        </a:lnSpc>
                        <a:spcBef>
                          <a:spcPts val="1000"/>
                        </a:spcBef>
                        <a:spcAft>
                          <a:spcPts val="0"/>
                        </a:spcAft>
                        <a:buClrTx/>
                        <a:buSzTx/>
                        <a:buFontTx/>
                        <a:buNone/>
                        <a:tabLst/>
                        <a:defRPr/>
                      </a:pPr>
                      <a:r>
                        <a:rPr lang="pl-PL" sz="1800" b="1" kern="1200" dirty="0" smtClean="0">
                          <a:solidFill>
                            <a:schemeClr val="lt1"/>
                          </a:solidFill>
                          <a:effectLst/>
                          <a:latin typeface="+mn-lt"/>
                          <a:ea typeface="+mn-ea"/>
                          <a:cs typeface="+mn-cs"/>
                        </a:rPr>
                        <a:t>50 % max. oceny (średni wpływ)</a:t>
                      </a:r>
                      <a:endParaRPr lang="pl-PL" sz="18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marL="92710" algn="just">
                        <a:lnSpc>
                          <a:spcPct val="115000"/>
                        </a:lnSpc>
                        <a:spcAft>
                          <a:spcPts val="0"/>
                        </a:spcAft>
                      </a:pPr>
                      <a:r>
                        <a:rPr lang="pl-PL" sz="1600" kern="1200" dirty="0" smtClean="0">
                          <a:solidFill>
                            <a:schemeClr val="dk1"/>
                          </a:solidFill>
                          <a:effectLst/>
                          <a:latin typeface="+mn-lt"/>
                          <a:ea typeface="+mn-ea"/>
                          <a:cs typeface="+mn-cs"/>
                        </a:rPr>
                        <a:t>Stopień zużycia technicznego budynku od 40% do 49% -</a:t>
                      </a:r>
                      <a:r>
                        <a:rPr lang="pl-PL" sz="1600" b="1" kern="1200" dirty="0" smtClean="0">
                          <a:solidFill>
                            <a:schemeClr val="dk1"/>
                          </a:solidFill>
                          <a:effectLst/>
                          <a:latin typeface="+mn-lt"/>
                          <a:ea typeface="+mn-ea"/>
                          <a:cs typeface="+mn-cs"/>
                        </a:rPr>
                        <a:t> </a:t>
                      </a:r>
                      <a:r>
                        <a:rPr lang="pl-PL" sz="1600" b="1" kern="1200" dirty="0" smtClean="0">
                          <a:solidFill>
                            <a:srgbClr val="FF0000"/>
                          </a:solidFill>
                          <a:effectLst/>
                          <a:latin typeface="+mn-lt"/>
                          <a:ea typeface="+mn-ea"/>
                          <a:cs typeface="+mn-cs"/>
                        </a:rPr>
                        <a:t>2 pkt.</a:t>
                      </a:r>
                      <a:endParaRPr lang="pl-PL"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solidFill>
                      <a:schemeClr val="accent5">
                        <a:lumMod val="20000"/>
                        <a:lumOff val="80000"/>
                      </a:schemeClr>
                    </a:solidFill>
                  </a:tcPr>
                </a:tc>
                <a:tc>
                  <a:txBody>
                    <a:bodyPr/>
                    <a:lstStyle/>
                    <a:p>
                      <a:pPr marL="0" algn="ctr" defTabSz="914400" rtl="0" eaLnBrk="1" latinLnBrk="0" hangingPunct="1">
                        <a:lnSpc>
                          <a:spcPct val="100000"/>
                        </a:lnSpc>
                        <a:spcAft>
                          <a:spcPts val="0"/>
                        </a:spcAft>
                      </a:pPr>
                      <a:r>
                        <a:rPr lang="pl-PL" sz="1800" kern="1200" dirty="0" smtClean="0">
                          <a:solidFill>
                            <a:schemeClr val="dk1"/>
                          </a:solidFill>
                          <a:effectLst/>
                          <a:latin typeface="+mn-lt"/>
                          <a:ea typeface="+mn-ea"/>
                          <a:cs typeface="+mn-cs"/>
                        </a:rPr>
                        <a:t>Średni wpływ </a:t>
                      </a:r>
                      <a:r>
                        <a:rPr lang="pl-PL" sz="1800" b="1" kern="1200" dirty="0" smtClean="0">
                          <a:solidFill>
                            <a:schemeClr val="dk1"/>
                          </a:solidFill>
                          <a:effectLst/>
                          <a:latin typeface="+mn-lt"/>
                          <a:ea typeface="+mn-ea"/>
                          <a:cs typeface="+mn-cs"/>
                        </a:rPr>
                        <a:t>- </a:t>
                      </a:r>
                      <a:r>
                        <a:rPr lang="pl-PL" sz="1800" b="1" kern="1200" dirty="0" smtClean="0">
                          <a:solidFill>
                            <a:srgbClr val="FF0000"/>
                          </a:solidFill>
                          <a:effectLst/>
                          <a:latin typeface="+mn-lt"/>
                          <a:ea typeface="+mn-ea"/>
                          <a:cs typeface="+mn-cs"/>
                        </a:rPr>
                        <a:t>2 pkt.</a:t>
                      </a:r>
                      <a:endParaRPr lang="pl-PL" sz="1800" b="1" kern="1200" dirty="0" smtClean="0">
                        <a:solidFill>
                          <a:srgbClr val="FF0000"/>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5">
                        <a:lumMod val="20000"/>
                        <a:lumOff val="80000"/>
                      </a:schemeClr>
                    </a:solidFill>
                  </a:tcPr>
                </a:tc>
              </a:tr>
              <a:tr h="1381234">
                <a:tc>
                  <a:txBody>
                    <a:bodyPr/>
                    <a:lstStyle/>
                    <a:p>
                      <a:pPr algn="ctr">
                        <a:lnSpc>
                          <a:spcPts val="1600"/>
                        </a:lnSpc>
                        <a:spcBef>
                          <a:spcPts val="0"/>
                        </a:spcBef>
                        <a:spcAft>
                          <a:spcPts val="0"/>
                        </a:spcAft>
                      </a:pPr>
                      <a:r>
                        <a:rPr lang="pl-PL" sz="1800" b="1" kern="1200" dirty="0" smtClean="0">
                          <a:solidFill>
                            <a:schemeClr val="lt1"/>
                          </a:solidFill>
                          <a:effectLst/>
                          <a:latin typeface="+mn-lt"/>
                          <a:ea typeface="+mn-ea"/>
                          <a:cs typeface="+mn-cs"/>
                        </a:rPr>
                        <a:t>100  %  max. oceny</a:t>
                      </a:r>
                    </a:p>
                    <a:p>
                      <a:pPr algn="ctr">
                        <a:lnSpc>
                          <a:spcPts val="1600"/>
                        </a:lnSpc>
                        <a:spcBef>
                          <a:spcPts val="0"/>
                        </a:spcBef>
                        <a:spcAft>
                          <a:spcPts val="0"/>
                        </a:spcAft>
                      </a:pPr>
                      <a:r>
                        <a:rPr lang="pl-PL" sz="1800" b="1" kern="1200" dirty="0" smtClean="0">
                          <a:solidFill>
                            <a:schemeClr val="lt1"/>
                          </a:solidFill>
                          <a:effectLst/>
                          <a:latin typeface="+mn-lt"/>
                          <a:ea typeface="+mn-ea"/>
                          <a:cs typeface="+mn-cs"/>
                        </a:rPr>
                        <a:t>(wysoki wpływ)</a:t>
                      </a: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algn="just">
                        <a:lnSpc>
                          <a:spcPct val="115000"/>
                        </a:lnSpc>
                        <a:spcAft>
                          <a:spcPts val="10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Stopień zużycia technicznego budynku od 50% do 59% </a:t>
                      </a:r>
                      <a:r>
                        <a:rPr lang="pl-PL"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- 3 </a:t>
                      </a:r>
                      <a:r>
                        <a:rPr lang="pl-PL" sz="16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pkt.</a:t>
                      </a:r>
                      <a:endParaRPr lang="pl-PL" sz="16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l-PL" sz="1800" kern="1200" dirty="0" smtClean="0">
                          <a:solidFill>
                            <a:schemeClr val="dk1"/>
                          </a:solidFill>
                          <a:effectLst/>
                          <a:latin typeface="+mn-lt"/>
                          <a:ea typeface="+mn-ea"/>
                          <a:cs typeface="+mn-cs"/>
                        </a:rPr>
                        <a:t>Stopień zużycia technicznego budynku powyżej 60% - </a:t>
                      </a:r>
                      <a:r>
                        <a:rPr lang="pl-PL" sz="1800" b="1" kern="1200" dirty="0" smtClean="0">
                          <a:solidFill>
                            <a:srgbClr val="FF0000"/>
                          </a:solidFill>
                          <a:effectLst/>
                          <a:latin typeface="+mn-lt"/>
                          <a:ea typeface="+mn-ea"/>
                          <a:cs typeface="+mn-cs"/>
                        </a:rPr>
                        <a:t>4 pkt</a:t>
                      </a:r>
                      <a:endParaRPr lang="pl-P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solidFill>
                      <a:schemeClr val="accent1">
                        <a:lumMod val="40000"/>
                        <a:lumOff val="60000"/>
                      </a:schemeClr>
                    </a:solidFill>
                  </a:tcPr>
                </a:tc>
                <a:tc>
                  <a:txBody>
                    <a:bodyPr/>
                    <a:lstStyle/>
                    <a:p>
                      <a:pPr algn="ctr">
                        <a:lnSpc>
                          <a:spcPct val="115000"/>
                        </a:lnSpc>
                        <a:spcAft>
                          <a:spcPts val="1000"/>
                        </a:spcAft>
                      </a:pPr>
                      <a:r>
                        <a:rPr lang="pl-PL" sz="1800" kern="1200" dirty="0" smtClean="0">
                          <a:solidFill>
                            <a:schemeClr val="dk1"/>
                          </a:solidFill>
                          <a:effectLst/>
                          <a:latin typeface="+mn-lt"/>
                          <a:ea typeface="+mn-ea"/>
                          <a:cs typeface="+mn-cs"/>
                        </a:rPr>
                        <a:t>Wysoki wpływ</a:t>
                      </a:r>
                      <a:r>
                        <a:rPr lang="pl-PL" sz="1800" b="1" kern="1200" dirty="0" smtClean="0">
                          <a:solidFill>
                            <a:schemeClr val="dk1"/>
                          </a:solidFill>
                          <a:effectLst/>
                          <a:latin typeface="+mn-lt"/>
                          <a:ea typeface="+mn-ea"/>
                          <a:cs typeface="+mn-cs"/>
                        </a:rPr>
                        <a:t> - </a:t>
                      </a:r>
                      <a:r>
                        <a:rPr lang="pl-PL" sz="1800" b="1" kern="1200" dirty="0" smtClean="0">
                          <a:solidFill>
                            <a:srgbClr val="FF0000"/>
                          </a:solidFill>
                          <a:effectLst/>
                          <a:latin typeface="+mn-lt"/>
                          <a:ea typeface="+mn-ea"/>
                          <a:cs typeface="+mn-cs"/>
                        </a:rPr>
                        <a:t>4 pkt.</a:t>
                      </a:r>
                      <a:endParaRPr lang="pl-PL" sz="1800" b="1" kern="1200" dirty="0" smtClean="0">
                        <a:solidFill>
                          <a:srgbClr val="FF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r>
              <a:tr h="591195">
                <a:tc>
                  <a:txBody>
                    <a:bodyPr/>
                    <a:lstStyle/>
                    <a:p>
                      <a:pPr algn="ctr"/>
                      <a:r>
                        <a:rPr lang="pl-PL" dirty="0" smtClean="0"/>
                        <a:t>Waga czynnika/elementu</a:t>
                      </a:r>
                      <a:endParaRPr lang="pl-PL" dirty="0"/>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algn="ctr">
                        <a:lnSpc>
                          <a:spcPct val="115000"/>
                        </a:lnSpc>
                        <a:spcAft>
                          <a:spcPts val="1000"/>
                        </a:spcAft>
                      </a:pPr>
                      <a:r>
                        <a:rPr lang="pl-PL" sz="1800" b="1" kern="1200" baseline="0" dirty="0" smtClean="0">
                          <a:solidFill>
                            <a:schemeClr val="tx1"/>
                          </a:solidFill>
                          <a:effectLst/>
                          <a:latin typeface="+mj-lt"/>
                          <a:ea typeface="Times New Roman" panose="02020603050405020304" pitchFamily="18" charset="0"/>
                          <a:cs typeface="Times New Roman" panose="02020603050405020304" pitchFamily="18" charset="0"/>
                        </a:rPr>
                        <a:t>26,6 </a:t>
                      </a: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a:t>
                      </a:r>
                      <a:endParaRPr lang="pl-PL" sz="1800" b="1" kern="12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pP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26,6</a:t>
                      </a:r>
                      <a:r>
                        <a:rPr lang="pl-PL" sz="1800" b="1" kern="1200" baseline="0" dirty="0" smtClean="0">
                          <a:solidFill>
                            <a:schemeClr val="tx1"/>
                          </a:solidFill>
                          <a:effectLst/>
                          <a:latin typeface="+mj-lt"/>
                          <a:ea typeface="Times New Roman" panose="02020603050405020304" pitchFamily="18" charset="0"/>
                          <a:cs typeface="Times New Roman" panose="02020603050405020304" pitchFamily="18" charset="0"/>
                        </a:rPr>
                        <a:t> %</a:t>
                      </a:r>
                      <a:endParaRPr lang="pl-PL" sz="1800" b="1" kern="1200" dirty="0" smtClean="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r>
              <a:tr h="647460">
                <a:tc gridSpan="3">
                  <a:txBody>
                    <a:bodyPr/>
                    <a:lstStyle/>
                    <a:p>
                      <a:pPr algn="ctr">
                        <a:lnSpc>
                          <a:spcPts val="1600"/>
                        </a:lnSpc>
                        <a:spcBef>
                          <a:spcPts val="0"/>
                        </a:spcBef>
                        <a:spcAft>
                          <a:spcPts val="0"/>
                        </a:spcAft>
                      </a:pPr>
                      <a:endParaRPr lang="pl-PL" sz="600" b="1" kern="1200" dirty="0" smtClean="0">
                        <a:solidFill>
                          <a:schemeClr val="lt1"/>
                        </a:solidFill>
                        <a:effectLst/>
                        <a:latin typeface="+mn-lt"/>
                        <a:ea typeface="+mn-ea"/>
                        <a:cs typeface="+mn-cs"/>
                      </a:endParaRPr>
                    </a:p>
                    <a:p>
                      <a:pPr algn="ctr">
                        <a:lnSpc>
                          <a:spcPts val="1600"/>
                        </a:lnSpc>
                        <a:spcBef>
                          <a:spcPts val="0"/>
                        </a:spcBef>
                        <a:spcAft>
                          <a:spcPts val="0"/>
                        </a:spcAft>
                      </a:pPr>
                      <a:r>
                        <a:rPr lang="pl-PL" sz="2200" b="1" kern="1200" dirty="0" smtClean="0">
                          <a:solidFill>
                            <a:schemeClr val="lt1"/>
                          </a:solidFill>
                          <a:effectLst/>
                          <a:latin typeface="+mn-lt"/>
                          <a:ea typeface="+mn-ea"/>
                          <a:cs typeface="+mn-cs"/>
                        </a:rPr>
                        <a:t>Ocena:</a:t>
                      </a:r>
                      <a:r>
                        <a:rPr lang="pl-PL" sz="2200" b="1" kern="1200" baseline="0" dirty="0" smtClean="0">
                          <a:solidFill>
                            <a:schemeClr val="lt1"/>
                          </a:solidFill>
                          <a:effectLst/>
                          <a:latin typeface="+mn-lt"/>
                          <a:ea typeface="+mn-ea"/>
                          <a:cs typeface="+mn-cs"/>
                        </a:rPr>
                        <a:t> </a:t>
                      </a:r>
                      <a:r>
                        <a:rPr lang="pl-PL" sz="2200" b="1" kern="1200" dirty="0" smtClean="0">
                          <a:solidFill>
                            <a:schemeClr val="lt1"/>
                          </a:solidFill>
                          <a:effectLst/>
                          <a:latin typeface="+mn-lt"/>
                          <a:ea typeface="+mn-ea"/>
                          <a:cs typeface="+mn-cs"/>
                        </a:rPr>
                        <a:t>max. 8 pkt - 100%</a:t>
                      </a:r>
                      <a:endParaRPr lang="pl-PL" sz="2200" b="1" kern="1200" dirty="0">
                        <a:solidFill>
                          <a:schemeClr val="lt1"/>
                        </a:solidFill>
                        <a:effectLst/>
                        <a:latin typeface="+mn-lt"/>
                        <a:ea typeface="+mn-ea"/>
                        <a:cs typeface="+mn-cs"/>
                      </a:endParaRPr>
                    </a:p>
                  </a:txBody>
                  <a:tcPr marL="58205" marR="58205" marT="0" marB="0" anchorCtr="1">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tx2">
                        <a:lumMod val="75000"/>
                      </a:schemeClr>
                    </a:solidFill>
                  </a:tcPr>
                </a:tc>
                <a:tc hMerge="1">
                  <a:txBody>
                    <a:bodyPr/>
                    <a:lstStyle/>
                    <a:p>
                      <a:pPr algn="ctr"/>
                      <a:endParaRPr lang="pl-PL" b="1" dirty="0"/>
                    </a:p>
                  </a:txBody>
                  <a:tcPr marL="58205" marR="58205" marT="0" marB="0" anchor="ctr" anchorCtr="1">
                    <a:lnB w="12700" cap="flat" cmpd="sng" algn="ctr">
                      <a:noFill/>
                      <a:prstDash val="solid"/>
                      <a:round/>
                      <a:headEnd type="none" w="med" len="med"/>
                      <a:tailEnd type="none" w="med" len="med"/>
                    </a:lnB>
                    <a:solidFill>
                      <a:schemeClr val="accent5">
                        <a:lumMod val="20000"/>
                        <a:lumOff val="80000"/>
                      </a:schemeClr>
                    </a:solidFill>
                  </a:tcPr>
                </a:tc>
                <a:tc hMerge="1">
                  <a:txBody>
                    <a:bodyPr/>
                    <a:lstStyle/>
                    <a:p>
                      <a:endParaRPr lang="pl-PL"/>
                    </a:p>
                  </a:txBody>
                  <a:tcPr/>
                </a:tc>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2674480759"/>
              </p:ext>
            </p:extLst>
          </p:nvPr>
        </p:nvGraphicFramePr>
        <p:xfrm>
          <a:off x="5364088" y="908720"/>
          <a:ext cx="3779911" cy="1460923"/>
        </p:xfrm>
        <a:graphic>
          <a:graphicData uri="http://schemas.openxmlformats.org/drawingml/2006/table">
            <a:tbl>
              <a:tblPr firstRow="1" firstCol="1" bandRow="1">
                <a:tableStyleId>{5C22544A-7EE6-4342-B048-85BDC9FD1C3A}</a:tableStyleId>
              </a:tblPr>
              <a:tblGrid>
                <a:gridCol w="3779911"/>
              </a:tblGrid>
              <a:tr h="1460923">
                <a:tc>
                  <a:txBody>
                    <a:bodyPr/>
                    <a:lstStyle/>
                    <a:p>
                      <a:pPr algn="ctr">
                        <a:lnSpc>
                          <a:spcPct val="115000"/>
                        </a:lnSpc>
                        <a:spcAft>
                          <a:spcPts val="0"/>
                        </a:spcAft>
                      </a:pPr>
                      <a:endParaRPr lang="pl-PL" sz="1600" b="1" dirty="0" smtClean="0">
                        <a:effectLst/>
                        <a:latin typeface="Calibri" panose="020F0502020204030204" pitchFamily="34" charset="0"/>
                        <a:ea typeface="Droid Sans Fallback"/>
                        <a:cs typeface="Calibri" panose="020F0502020204030204" pitchFamily="34" charset="0"/>
                      </a:endParaRPr>
                    </a:p>
                    <a:p>
                      <a:pPr algn="ctr">
                        <a:lnSpc>
                          <a:spcPct val="115000"/>
                        </a:lnSpc>
                        <a:spcAft>
                          <a:spcPts val="0"/>
                        </a:spcAft>
                      </a:pPr>
                      <a:r>
                        <a:rPr lang="pl-PL" sz="1600" b="1" dirty="0" smtClean="0">
                          <a:effectLst/>
                          <a:latin typeface="Calibri" panose="020F0502020204030204" pitchFamily="34" charset="0"/>
                          <a:ea typeface="Droid Sans Fallback"/>
                          <a:cs typeface="Calibri" panose="020F0502020204030204" pitchFamily="34" charset="0"/>
                        </a:rPr>
                        <a:t>Wpływ </a:t>
                      </a:r>
                      <a:r>
                        <a:rPr lang="pl-PL" sz="1600" b="1" dirty="0">
                          <a:effectLst/>
                          <a:latin typeface="Calibri" panose="020F0502020204030204" pitchFamily="34" charset="0"/>
                          <a:ea typeface="Droid Sans Fallback"/>
                          <a:cs typeface="Calibri" panose="020F0502020204030204" pitchFamily="34" charset="0"/>
                        </a:rPr>
                        <a:t>projektu na realizację adekwatnych celów i wsparcie działań wskazanych w Strategii ZIT AJ;</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solidFill>
                      <a:schemeClr val="tx2">
                        <a:lumMod val="50000"/>
                      </a:schemeClr>
                    </a:solidFill>
                  </a:tcPr>
                </a:tc>
              </a:tr>
            </a:tbl>
          </a:graphicData>
        </a:graphic>
      </p:graphicFrame>
    </p:spTree>
    <p:extLst>
      <p:ext uri="{BB962C8B-B14F-4D97-AF65-F5344CB8AC3E}">
        <p14:creationId xmlns:p14="http://schemas.microsoft.com/office/powerpoint/2010/main" val="2103626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0" y="274638"/>
            <a:ext cx="8229600" cy="1143000"/>
          </a:xfrm>
        </p:spPr>
        <p:txBody>
          <a:bodyPr>
            <a:normAutofit fontScale="90000"/>
          </a:bodyPr>
          <a:lstStyle/>
          <a:p>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endParaRPr lang="pl-PL" sz="2200" dirty="0"/>
          </a:p>
        </p:txBody>
      </p:sp>
      <p:graphicFrame>
        <p:nvGraphicFramePr>
          <p:cNvPr id="5" name="Symbol zastępczy zawartości 4"/>
          <p:cNvGraphicFramePr>
            <a:graphicFrameLocks noGrp="1"/>
          </p:cNvGraphicFramePr>
          <p:nvPr>
            <p:ph idx="4294967295"/>
            <p:extLst>
              <p:ext uri="{D42A27DB-BD31-4B8C-83A1-F6EECF244321}">
                <p14:modId xmlns:p14="http://schemas.microsoft.com/office/powerpoint/2010/main" val="3588410455"/>
              </p:ext>
            </p:extLst>
          </p:nvPr>
        </p:nvGraphicFramePr>
        <p:xfrm>
          <a:off x="0" y="6237288"/>
          <a:ext cx="9144000" cy="360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2463" y="260648"/>
            <a:ext cx="46815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rostokąt 2"/>
          <p:cNvSpPr/>
          <p:nvPr/>
        </p:nvSpPr>
        <p:spPr>
          <a:xfrm>
            <a:off x="179512" y="1124744"/>
            <a:ext cx="8784976" cy="2768963"/>
          </a:xfrm>
          <a:prstGeom prst="rect">
            <a:avLst/>
          </a:prstGeom>
        </p:spPr>
        <p:txBody>
          <a:bodyPr wrap="square">
            <a:spAutoFit/>
          </a:bodyPr>
          <a:lstStyle/>
          <a:p>
            <a:pPr algn="just">
              <a:lnSpc>
                <a:spcPct val="115000"/>
              </a:lnSpc>
              <a:spcAft>
                <a:spcPts val="1000"/>
              </a:spcAft>
            </a:pPr>
            <a:r>
              <a:rPr lang="pl-PL" dirty="0">
                <a:latin typeface="Calibri" panose="020F0502020204030204" pitchFamily="34" charset="0"/>
                <a:ea typeface="Times New Roman" panose="02020603050405020304" pitchFamily="18" charset="0"/>
                <a:cs typeface="Times New Roman" panose="02020603050405020304" pitchFamily="18" charset="0"/>
              </a:rPr>
              <a:t>W przypadku, jeśli projekt obejmuje kilka budynków wylicza się średnią ze stopnia zużycia technicznego poszczególnych budynków, np.:</a:t>
            </a:r>
            <a:endParaRPr lang="pl-PL"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pl-PL" dirty="0">
                <a:latin typeface="Calibri" panose="020F0502020204030204" pitchFamily="34" charset="0"/>
                <a:ea typeface="Times New Roman" panose="02020603050405020304" pitchFamily="18" charset="0"/>
                <a:cs typeface="Times New Roman" panose="02020603050405020304" pitchFamily="18" charset="0"/>
              </a:rPr>
              <a:t>Jeden budynek- stopień zużycia technicznego –powyżej 60% -4pkt;</a:t>
            </a:r>
            <a:endParaRPr lang="pl-PL"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pl-PL" dirty="0">
                <a:latin typeface="Calibri" panose="020F0502020204030204" pitchFamily="34" charset="0"/>
                <a:ea typeface="Times New Roman" panose="02020603050405020304" pitchFamily="18" charset="0"/>
                <a:cs typeface="Times New Roman" panose="02020603050405020304" pitchFamily="18" charset="0"/>
              </a:rPr>
              <a:t>Drugi budynek – stopień zużycia technicznego – 40% do 49% - 2 pkt;</a:t>
            </a:r>
            <a:endParaRPr lang="pl-PL"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pl-PL" dirty="0">
                <a:latin typeface="Calibri" panose="020F0502020204030204" pitchFamily="34" charset="0"/>
                <a:ea typeface="Times New Roman" panose="02020603050405020304" pitchFamily="18" charset="0"/>
                <a:cs typeface="Times New Roman" panose="02020603050405020304" pitchFamily="18" charset="0"/>
              </a:rPr>
              <a:t>Trzeci budynek – stopień zużycia technicznego – poniżej 30% - 0pkt.</a:t>
            </a:r>
            <a:endParaRPr lang="pl-PL"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pl-PL" dirty="0">
                <a:latin typeface="Calibri" panose="020F0502020204030204" pitchFamily="34" charset="0"/>
                <a:ea typeface="Times New Roman" panose="02020603050405020304" pitchFamily="18" charset="0"/>
                <a:cs typeface="Times New Roman" panose="02020603050405020304" pitchFamily="18" charset="0"/>
              </a:rPr>
              <a:t>Średnia stopnia zużycia technicznego budynków =</a:t>
            </a:r>
            <a:r>
              <a:rPr lang="pl-PL" b="1" dirty="0">
                <a:latin typeface="Calibri" panose="020F0502020204030204" pitchFamily="34" charset="0"/>
                <a:ea typeface="Times New Roman" panose="02020603050405020304" pitchFamily="18" charset="0"/>
                <a:cs typeface="Times New Roman" panose="02020603050405020304" pitchFamily="18" charset="0"/>
              </a:rPr>
              <a:t>2pkt.</a:t>
            </a:r>
            <a:endParaRPr lang="pl-PL"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pl-PL" dirty="0">
                <a:latin typeface="Calibri" panose="020F0502020204030204" pitchFamily="34" charset="0"/>
                <a:ea typeface="Times New Roman" panose="02020603050405020304" pitchFamily="18" charset="0"/>
                <a:cs typeface="Times New Roman" panose="02020603050405020304" pitchFamily="18" charset="0"/>
              </a:rPr>
              <a:t> </a:t>
            </a:r>
            <a:endParaRPr lang="pl-PL"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pl-PL" dirty="0">
                <a:latin typeface="Calibri" panose="020F0502020204030204" pitchFamily="34" charset="0"/>
                <a:ea typeface="Times New Roman" panose="02020603050405020304" pitchFamily="18" charset="0"/>
                <a:cs typeface="Times New Roman" panose="02020603050405020304" pitchFamily="18" charset="0"/>
              </a:rPr>
              <a:t>Element będzie weryfikowany na podstawie zapisów wniosku o dofinansowanie projektu.</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2662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3100" b="1" dirty="0" smtClean="0"/>
              <a:t>KRYTERIUM </a:t>
            </a:r>
            <a:r>
              <a:rPr lang="pl-PL" sz="3100" b="1" dirty="0"/>
              <a:t>NR 4</a:t>
            </a:r>
            <a:r>
              <a:rPr lang="pl-PL" sz="3100" dirty="0"/>
              <a:t/>
            </a:r>
            <a:br>
              <a:rPr lang="pl-PL" sz="3100" dirty="0"/>
            </a:br>
            <a:r>
              <a:rPr lang="pl-PL" sz="3100" b="1" dirty="0"/>
              <a:t>Wpływ realizacji projektu na realizację wartości docelowej wskaźników monitoringu realizacji celów Strategii ZIT AJ wynikających z Porozumienia </a:t>
            </a:r>
            <a:r>
              <a:rPr lang="pl-PL" sz="2200" b="1" dirty="0"/>
              <a:t/>
            </a:r>
            <a:br>
              <a:rPr lang="pl-PL" sz="2200" b="1" dirty="0"/>
            </a:br>
            <a:r>
              <a:rPr lang="pl-PL" sz="2200" dirty="0"/>
              <a:t/>
            </a:r>
            <a:br>
              <a:rPr lang="pl-PL" sz="2200" dirty="0"/>
            </a:br>
            <a:endParaRPr lang="pl-PL" sz="22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2438890896"/>
              </p:ext>
            </p:extLst>
          </p:nvPr>
        </p:nvGraphicFramePr>
        <p:xfrm>
          <a:off x="0" y="2708920"/>
          <a:ext cx="9144000"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2463" y="260648"/>
            <a:ext cx="46815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140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lvl="1" algn="ctr">
              <a:buNone/>
            </a:pPr>
            <a:endParaRPr lang="pl-PL" sz="2200" dirty="0" smtClean="0"/>
          </a:p>
          <a:p>
            <a:pPr lvl="0" algn="ctr">
              <a:buNone/>
            </a:pPr>
            <a:endParaRPr lang="pl-PL" sz="22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2" name="pole tekstowe 1"/>
          <p:cNvSpPr txBox="1"/>
          <p:nvPr/>
        </p:nvSpPr>
        <p:spPr>
          <a:xfrm>
            <a:off x="535174" y="1052736"/>
            <a:ext cx="7560840" cy="769441"/>
          </a:xfrm>
          <a:prstGeom prst="rect">
            <a:avLst/>
          </a:prstGeom>
          <a:noFill/>
        </p:spPr>
        <p:txBody>
          <a:bodyPr wrap="square" rtlCol="0">
            <a:spAutoFit/>
          </a:bodyPr>
          <a:lstStyle/>
          <a:p>
            <a:pPr algn="ctr"/>
            <a:endParaRPr lang="pl-PL" sz="2200" dirty="0" smtClean="0">
              <a:solidFill>
                <a:prstClr val="black"/>
              </a:solidFill>
            </a:endParaRPr>
          </a:p>
          <a:p>
            <a:pPr algn="ctr"/>
            <a:endParaRPr lang="pl-PL" sz="2200" dirty="0">
              <a:solidFill>
                <a:prstClr val="black"/>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11643595"/>
              </p:ext>
            </p:extLst>
          </p:nvPr>
        </p:nvGraphicFramePr>
        <p:xfrm>
          <a:off x="0" y="908720"/>
          <a:ext cx="5364088" cy="2520280"/>
        </p:xfrm>
        <a:graphic>
          <a:graphicData uri="http://schemas.openxmlformats.org/drawingml/2006/table">
            <a:tbl>
              <a:tblPr firstRow="1" firstCol="1" bandRow="1">
                <a:tableStyleId>{5C22544A-7EE6-4342-B048-85BDC9FD1C3A}</a:tableStyleId>
              </a:tblPr>
              <a:tblGrid>
                <a:gridCol w="2225613"/>
                <a:gridCol w="3138475"/>
              </a:tblGrid>
              <a:tr h="2520280">
                <a:tc>
                  <a:txBody>
                    <a:bodyPr/>
                    <a:lstStyle/>
                    <a:p>
                      <a:pPr algn="ctr">
                        <a:lnSpc>
                          <a:spcPct val="150000"/>
                        </a:lnSpc>
                        <a:spcBef>
                          <a:spcPts val="1000"/>
                        </a:spcBef>
                        <a:spcAft>
                          <a:spcPts val="0"/>
                        </a:spcAft>
                      </a:pPr>
                      <a:r>
                        <a:rPr lang="pl-PL" sz="1800" b="1" kern="1200" dirty="0" smtClean="0">
                          <a:solidFill>
                            <a:schemeClr val="lt1"/>
                          </a:solidFill>
                          <a:effectLst/>
                          <a:latin typeface="+mn-lt"/>
                          <a:ea typeface="+mn-ea"/>
                          <a:cs typeface="+mn-cs"/>
                        </a:rPr>
                        <a:t>Wyszczególnienie</a:t>
                      </a:r>
                      <a:endParaRPr lang="pl-PL" sz="1800" b="1" kern="1200" dirty="0">
                        <a:solidFill>
                          <a:schemeClr val="lt1"/>
                        </a:solidFill>
                        <a:effectLst/>
                        <a:latin typeface="+mn-lt"/>
                        <a:ea typeface="+mn-ea"/>
                        <a:cs typeface="+mn-cs"/>
                      </a:endParaRPr>
                    </a:p>
                  </a:txBody>
                  <a:tcPr marL="58205" marR="58205" marT="0" marB="0" anchor="ctr">
                    <a:solidFill>
                      <a:schemeClr val="tx2">
                        <a:lumMod val="50000"/>
                      </a:schemeClr>
                    </a:solidFill>
                  </a:tcPr>
                </a:tc>
                <a:tc>
                  <a:txBody>
                    <a:bodyPr/>
                    <a:lstStyle/>
                    <a:p>
                      <a:pPr algn="ctr">
                        <a:lnSpc>
                          <a:spcPct val="115000"/>
                        </a:lnSpc>
                        <a:spcAft>
                          <a:spcPts val="0"/>
                        </a:spcAft>
                      </a:pPr>
                      <a:r>
                        <a:rPr lang="pl-PL" sz="1800" b="1" kern="1200" dirty="0" smtClean="0">
                          <a:solidFill>
                            <a:schemeClr val="lt1"/>
                          </a:solidFill>
                          <a:effectLst/>
                          <a:latin typeface="+mn-lt"/>
                          <a:ea typeface="+mn-ea"/>
                          <a:cs typeface="+mn-cs"/>
                        </a:rPr>
                        <a:t>Rozwój obszarów miejskich: wyremontowane budynki mieszkalne na obszarach miejskich</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nchor="ctr">
                    <a:solidFill>
                      <a:schemeClr val="tx2">
                        <a:lumMod val="50000"/>
                      </a:schemeClr>
                    </a:solidFill>
                  </a:tcPr>
                </a:tc>
              </a:tr>
            </a:tbl>
          </a:graphicData>
        </a:graphic>
      </p:graphicFrame>
      <p:graphicFrame>
        <p:nvGraphicFramePr>
          <p:cNvPr id="7" name="Tabela 6"/>
          <p:cNvGraphicFramePr>
            <a:graphicFrameLocks noGrp="1"/>
          </p:cNvGraphicFramePr>
          <p:nvPr>
            <p:extLst>
              <p:ext uri="{D42A27DB-BD31-4B8C-83A1-F6EECF244321}">
                <p14:modId xmlns:p14="http://schemas.microsoft.com/office/powerpoint/2010/main" val="104950084"/>
              </p:ext>
            </p:extLst>
          </p:nvPr>
        </p:nvGraphicFramePr>
        <p:xfrm>
          <a:off x="0" y="3068960"/>
          <a:ext cx="9124986" cy="3938383"/>
        </p:xfrm>
        <a:graphic>
          <a:graphicData uri="http://schemas.openxmlformats.org/drawingml/2006/table">
            <a:tbl>
              <a:tblPr firstRow="1" firstCol="1" bandRow="1">
                <a:tableStyleId>{5C22544A-7EE6-4342-B048-85BDC9FD1C3A}</a:tableStyleId>
              </a:tblPr>
              <a:tblGrid>
                <a:gridCol w="2217238"/>
                <a:gridCol w="3126665"/>
                <a:gridCol w="3781083"/>
              </a:tblGrid>
              <a:tr h="625602">
                <a:tc>
                  <a:txBody>
                    <a:bodyPr/>
                    <a:lstStyle/>
                    <a:p>
                      <a:pPr algn="ctr">
                        <a:lnSpc>
                          <a:spcPts val="1600"/>
                        </a:lnSpc>
                        <a:spcBef>
                          <a:spcPts val="1000"/>
                        </a:spcBef>
                        <a:spcAft>
                          <a:spcPts val="0"/>
                        </a:spcAft>
                      </a:pPr>
                      <a:r>
                        <a:rPr lang="pl-PL" sz="1800" b="1" kern="1200" dirty="0" smtClean="0">
                          <a:solidFill>
                            <a:schemeClr val="lt1"/>
                          </a:solidFill>
                          <a:effectLst/>
                          <a:latin typeface="+mn-lt"/>
                          <a:ea typeface="+mn-ea"/>
                          <a:cs typeface="+mn-cs"/>
                        </a:rPr>
                        <a:t>brak wpływu   </a:t>
                      </a:r>
                    </a:p>
                    <a:p>
                      <a:pPr algn="ctr">
                        <a:lnSpc>
                          <a:spcPts val="1600"/>
                        </a:lnSpc>
                        <a:spcBef>
                          <a:spcPts val="1000"/>
                        </a:spcBef>
                        <a:spcAft>
                          <a:spcPts val="0"/>
                        </a:spcAft>
                      </a:pPr>
                      <a:r>
                        <a:rPr lang="pl-PL" sz="1800" b="1" kern="1200" dirty="0" smtClean="0">
                          <a:solidFill>
                            <a:schemeClr val="lt1"/>
                          </a:solidFill>
                          <a:effectLst/>
                          <a:latin typeface="+mn-lt"/>
                          <a:ea typeface="+mn-ea"/>
                          <a:cs typeface="+mn-cs"/>
                        </a:rPr>
                        <a:t> i wpływ nieznaczący</a:t>
                      </a:r>
                      <a:endParaRPr lang="pl-PL" sz="18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solidFill>
                      <a:schemeClr val="tx2">
                        <a:lumMod val="75000"/>
                      </a:schemeClr>
                    </a:solidFill>
                  </a:tcPr>
                </a:tc>
                <a:tc>
                  <a:txBody>
                    <a:bodyPr/>
                    <a:lstStyle/>
                    <a:p>
                      <a:pPr marL="111125" algn="just">
                        <a:lnSpc>
                          <a:spcPct val="115000"/>
                        </a:lnSpc>
                        <a:spcAft>
                          <a:spcPts val="1000"/>
                        </a:spcAft>
                      </a:pPr>
                      <a:r>
                        <a:rPr lang="pl-PL" sz="1600" b="0" dirty="0" smtClean="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                  Nie dotyczy</a:t>
                      </a:r>
                      <a:endParaRPr lang="pl-PL"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lnT w="12700" cap="flat" cmpd="sng" algn="ctr">
                      <a:noFill/>
                      <a:prstDash val="solid"/>
                      <a:round/>
                      <a:headEnd type="none" w="med" len="med"/>
                      <a:tailEnd type="none" w="med" len="med"/>
                    </a:lnT>
                    <a:solidFill>
                      <a:schemeClr val="accent5">
                        <a:lumMod val="20000"/>
                        <a:lumOff val="80000"/>
                      </a:schemeClr>
                    </a:solidFill>
                  </a:tcPr>
                </a:tc>
                <a:tc>
                  <a:txBody>
                    <a:bodyPr/>
                    <a:lstStyle/>
                    <a:p>
                      <a:pPr algn="ctr">
                        <a:lnSpc>
                          <a:spcPct val="115000"/>
                        </a:lnSpc>
                        <a:spcAft>
                          <a:spcPts val="1000"/>
                        </a:spcAft>
                      </a:pPr>
                      <a:r>
                        <a:rPr lang="pl-PL" sz="1600" b="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Nie dotyczy</a:t>
                      </a:r>
                      <a:endParaRPr lang="pl-PL"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nchor="ctr">
                    <a:lnT w="12700" cap="flat" cmpd="sng" algn="ctr">
                      <a:noFill/>
                      <a:prstDash val="solid"/>
                      <a:round/>
                      <a:headEnd type="none" w="med" len="med"/>
                      <a:tailEnd type="none" w="med" len="med"/>
                    </a:lnT>
                    <a:solidFill>
                      <a:schemeClr val="accent5">
                        <a:lumMod val="20000"/>
                        <a:lumOff val="80000"/>
                      </a:schemeClr>
                    </a:solidFill>
                  </a:tcPr>
                </a:tc>
              </a:tr>
              <a:tr h="598700">
                <a:tc>
                  <a:txBody>
                    <a:bodyPr/>
                    <a:lstStyle/>
                    <a:p>
                      <a:pPr algn="ctr">
                        <a:lnSpc>
                          <a:spcPts val="1600"/>
                        </a:lnSpc>
                        <a:spcBef>
                          <a:spcPts val="1000"/>
                        </a:spcBef>
                        <a:spcAft>
                          <a:spcPts val="0"/>
                        </a:spcAft>
                      </a:pPr>
                      <a:r>
                        <a:rPr lang="pl-PL" sz="1800" b="1" kern="1200" dirty="0" smtClean="0">
                          <a:solidFill>
                            <a:schemeClr val="lt1"/>
                          </a:solidFill>
                          <a:effectLst/>
                          <a:latin typeface="+mn-lt"/>
                          <a:ea typeface="+mn-ea"/>
                          <a:cs typeface="+mn-cs"/>
                        </a:rPr>
                        <a:t>25 % max. oceny          (</a:t>
                      </a:r>
                      <a:r>
                        <a:rPr lang="pl-PL" sz="1800" b="1" kern="1200" baseline="0" dirty="0" smtClean="0">
                          <a:solidFill>
                            <a:schemeClr val="lt1"/>
                          </a:solidFill>
                          <a:effectLst/>
                          <a:latin typeface="+mn-lt"/>
                          <a:ea typeface="+mn-ea"/>
                          <a:cs typeface="+mn-cs"/>
                        </a:rPr>
                        <a:t> niski</a:t>
                      </a:r>
                      <a:r>
                        <a:rPr lang="pl-PL" sz="1800" b="1" kern="1200" dirty="0" smtClean="0">
                          <a:solidFill>
                            <a:schemeClr val="lt1"/>
                          </a:solidFill>
                          <a:effectLst/>
                          <a:latin typeface="+mn-lt"/>
                          <a:ea typeface="+mn-ea"/>
                          <a:cs typeface="+mn-cs"/>
                        </a:rPr>
                        <a:t> wpływ)</a:t>
                      </a:r>
                      <a:endParaRPr lang="pl-PL" sz="18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marL="0" algn="just" defTabSz="914400" rtl="0" eaLnBrk="1" latinLnBrk="0" hangingPunct="1">
                        <a:lnSpc>
                          <a:spcPct val="115000"/>
                        </a:lnSpc>
                        <a:spcAft>
                          <a:spcPts val="1000"/>
                        </a:spcAft>
                      </a:pPr>
                      <a:r>
                        <a:rPr lang="pl-PL" sz="1600" kern="1200" dirty="0" smtClean="0">
                          <a:solidFill>
                            <a:schemeClr val="dk1"/>
                          </a:solidFill>
                          <a:effectLst/>
                          <a:latin typeface="+mn-lt"/>
                          <a:ea typeface="+mn-ea"/>
                          <a:cs typeface="+mn-cs"/>
                        </a:rPr>
                        <a:t>             1 budynek - </a:t>
                      </a:r>
                      <a:r>
                        <a:rPr lang="pl-PL" sz="1600" b="1" kern="1200" dirty="0" smtClean="0">
                          <a:solidFill>
                            <a:srgbClr val="FF0000"/>
                          </a:solidFill>
                          <a:effectLst/>
                          <a:latin typeface="+mn-lt"/>
                          <a:ea typeface="+mn-ea"/>
                          <a:cs typeface="+mn-cs"/>
                        </a:rPr>
                        <a:t>2 pkt. </a:t>
                      </a:r>
                      <a:endParaRPr lang="pl-PL" sz="1600" b="1" kern="1200" dirty="0">
                        <a:solidFill>
                          <a:srgbClr val="FF0000"/>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algn="ctr" defTabSz="914400" rtl="0" eaLnBrk="1" latinLnBrk="0" hangingPunct="1">
                        <a:lnSpc>
                          <a:spcPct val="100000"/>
                        </a:lnSpc>
                        <a:spcAft>
                          <a:spcPts val="0"/>
                        </a:spcAft>
                      </a:pPr>
                      <a:r>
                        <a:rPr lang="pl-PL" sz="1800" b="0" kern="1200" dirty="0" smtClean="0">
                          <a:solidFill>
                            <a:schemeClr val="dk1"/>
                          </a:solidFill>
                          <a:effectLst/>
                          <a:latin typeface="+mn-lt"/>
                          <a:ea typeface="+mn-ea"/>
                          <a:cs typeface="+mn-cs"/>
                        </a:rPr>
                        <a:t>1 obiekt </a:t>
                      </a:r>
                      <a:r>
                        <a:rPr lang="pl-PL" sz="1800" b="1" kern="1200" dirty="0" smtClean="0">
                          <a:solidFill>
                            <a:srgbClr val="FF0000"/>
                          </a:solidFill>
                          <a:effectLst/>
                          <a:latin typeface="+mn-lt"/>
                          <a:ea typeface="+mn-ea"/>
                          <a:cs typeface="+mn-cs"/>
                        </a:rPr>
                        <a:t>- 1 pkt.</a:t>
                      </a:r>
                      <a:endParaRPr lang="pl-PL" sz="1800" b="1" kern="1200" dirty="0" smtClean="0">
                        <a:solidFill>
                          <a:srgbClr val="FF0000"/>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r>
              <a:tr h="514566">
                <a:tc>
                  <a:txBody>
                    <a:bodyPr/>
                    <a:lstStyle/>
                    <a:p>
                      <a:pPr marL="0" marR="0" indent="0" algn="ctr" defTabSz="914400" rtl="0" eaLnBrk="1" fontAlgn="auto" latinLnBrk="0" hangingPunct="1">
                        <a:lnSpc>
                          <a:spcPts val="1600"/>
                        </a:lnSpc>
                        <a:spcBef>
                          <a:spcPts val="1000"/>
                        </a:spcBef>
                        <a:spcAft>
                          <a:spcPts val="0"/>
                        </a:spcAft>
                        <a:buClrTx/>
                        <a:buSzTx/>
                        <a:buFontTx/>
                        <a:buNone/>
                        <a:tabLst/>
                        <a:defRPr/>
                      </a:pPr>
                      <a:r>
                        <a:rPr lang="pl-PL" sz="1800" b="1" kern="1200" dirty="0" smtClean="0">
                          <a:solidFill>
                            <a:schemeClr val="lt1"/>
                          </a:solidFill>
                          <a:effectLst/>
                          <a:latin typeface="+mn-lt"/>
                          <a:ea typeface="+mn-ea"/>
                          <a:cs typeface="+mn-cs"/>
                        </a:rPr>
                        <a:t>50 % max. oceny (średni wpływ)</a:t>
                      </a:r>
                      <a:endParaRPr lang="pl-PL" sz="18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marL="92710" algn="just">
                        <a:lnSpc>
                          <a:spcPct val="115000"/>
                        </a:lnSpc>
                        <a:spcAft>
                          <a:spcPts val="0"/>
                        </a:spcAft>
                      </a:pPr>
                      <a:r>
                        <a:rPr lang="pl-PL" sz="1600" kern="1200" dirty="0" smtClean="0">
                          <a:solidFill>
                            <a:schemeClr val="dk1"/>
                          </a:solidFill>
                          <a:effectLst/>
                          <a:latin typeface="+mn-lt"/>
                          <a:ea typeface="+mn-ea"/>
                          <a:cs typeface="+mn-cs"/>
                        </a:rPr>
                        <a:t>           2 budynki -</a:t>
                      </a:r>
                      <a:r>
                        <a:rPr lang="pl-PL" sz="1600" b="1" kern="1200" dirty="0" smtClean="0">
                          <a:solidFill>
                            <a:schemeClr val="dk1"/>
                          </a:solidFill>
                          <a:effectLst/>
                          <a:latin typeface="+mn-lt"/>
                          <a:ea typeface="+mn-ea"/>
                          <a:cs typeface="+mn-cs"/>
                        </a:rPr>
                        <a:t> </a:t>
                      </a:r>
                      <a:r>
                        <a:rPr lang="pl-PL" sz="1600" b="1" kern="1200" dirty="0" smtClean="0">
                          <a:solidFill>
                            <a:srgbClr val="FF0000"/>
                          </a:solidFill>
                          <a:effectLst/>
                          <a:latin typeface="+mn-lt"/>
                          <a:ea typeface="+mn-ea"/>
                          <a:cs typeface="+mn-cs"/>
                        </a:rPr>
                        <a:t>4 pkt.</a:t>
                      </a:r>
                      <a:endParaRPr lang="pl-PL"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solidFill>
                      <a:schemeClr val="accent5">
                        <a:lumMod val="20000"/>
                        <a:lumOff val="80000"/>
                      </a:schemeClr>
                    </a:solidFill>
                  </a:tcPr>
                </a:tc>
                <a:tc>
                  <a:txBody>
                    <a:bodyPr/>
                    <a:lstStyle/>
                    <a:p>
                      <a:pPr marL="0" algn="ctr" defTabSz="914400" rtl="0" eaLnBrk="1" latinLnBrk="0" hangingPunct="1">
                        <a:lnSpc>
                          <a:spcPct val="100000"/>
                        </a:lnSpc>
                        <a:spcAft>
                          <a:spcPts val="0"/>
                        </a:spcAft>
                      </a:pPr>
                      <a:r>
                        <a:rPr lang="pl-PL" sz="1800" b="0" kern="1200" dirty="0" smtClean="0">
                          <a:solidFill>
                            <a:schemeClr val="dk1"/>
                          </a:solidFill>
                          <a:effectLst/>
                          <a:latin typeface="+mn-lt"/>
                          <a:ea typeface="+mn-ea"/>
                          <a:cs typeface="+mn-cs"/>
                        </a:rPr>
                        <a:t>2 obiekty </a:t>
                      </a:r>
                      <a:r>
                        <a:rPr lang="pl-PL" sz="1800" b="1" kern="1200" dirty="0" smtClean="0">
                          <a:solidFill>
                            <a:schemeClr val="dk1"/>
                          </a:solidFill>
                          <a:effectLst/>
                          <a:latin typeface="+mn-lt"/>
                          <a:ea typeface="+mn-ea"/>
                          <a:cs typeface="+mn-cs"/>
                        </a:rPr>
                        <a:t>- </a:t>
                      </a:r>
                      <a:r>
                        <a:rPr lang="pl-PL" sz="1800" b="1" kern="1200" dirty="0" smtClean="0">
                          <a:solidFill>
                            <a:srgbClr val="FF0000"/>
                          </a:solidFill>
                          <a:effectLst/>
                          <a:latin typeface="+mn-lt"/>
                          <a:ea typeface="+mn-ea"/>
                          <a:cs typeface="+mn-cs"/>
                        </a:rPr>
                        <a:t>2 pkt.</a:t>
                      </a:r>
                      <a:endParaRPr lang="pl-PL" sz="1800" b="1" kern="1200" dirty="0" smtClean="0">
                        <a:solidFill>
                          <a:srgbClr val="FF0000"/>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5">
                        <a:lumMod val="20000"/>
                        <a:lumOff val="80000"/>
                      </a:schemeClr>
                    </a:solidFill>
                  </a:tcPr>
                </a:tc>
              </a:tr>
              <a:tr h="951170">
                <a:tc>
                  <a:txBody>
                    <a:bodyPr/>
                    <a:lstStyle/>
                    <a:p>
                      <a:pPr algn="ctr">
                        <a:lnSpc>
                          <a:spcPts val="1600"/>
                        </a:lnSpc>
                        <a:spcBef>
                          <a:spcPts val="0"/>
                        </a:spcBef>
                        <a:spcAft>
                          <a:spcPts val="0"/>
                        </a:spcAft>
                      </a:pPr>
                      <a:r>
                        <a:rPr lang="pl-PL" sz="1800" b="1" kern="1200" dirty="0" smtClean="0">
                          <a:solidFill>
                            <a:schemeClr val="lt1"/>
                          </a:solidFill>
                          <a:effectLst/>
                          <a:latin typeface="+mn-lt"/>
                          <a:ea typeface="+mn-ea"/>
                          <a:cs typeface="+mn-cs"/>
                        </a:rPr>
                        <a:t>100  %  max. oceny</a:t>
                      </a:r>
                    </a:p>
                    <a:p>
                      <a:pPr algn="ctr">
                        <a:lnSpc>
                          <a:spcPts val="1600"/>
                        </a:lnSpc>
                        <a:spcBef>
                          <a:spcPts val="0"/>
                        </a:spcBef>
                        <a:spcAft>
                          <a:spcPts val="0"/>
                        </a:spcAft>
                      </a:pPr>
                      <a:r>
                        <a:rPr lang="pl-PL" sz="1800" b="1" kern="1200" dirty="0" smtClean="0">
                          <a:solidFill>
                            <a:schemeClr val="lt1"/>
                          </a:solidFill>
                          <a:effectLst/>
                          <a:latin typeface="+mn-lt"/>
                          <a:ea typeface="+mn-ea"/>
                          <a:cs typeface="+mn-cs"/>
                        </a:rPr>
                        <a:t>(wysoki wpływ)</a:t>
                      </a: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algn="just">
                        <a:lnSpc>
                          <a:spcPct val="115000"/>
                        </a:lnSpc>
                        <a:spcAft>
                          <a:spcPts val="1000"/>
                        </a:spcAft>
                      </a:pPr>
                      <a:endParaRPr lang="pl-PL" sz="1600" kern="1200" dirty="0" smtClean="0">
                        <a:solidFill>
                          <a:schemeClr val="dk1"/>
                        </a:solidFill>
                        <a:effectLst/>
                        <a:latin typeface="+mn-lt"/>
                        <a:ea typeface="+mn-ea"/>
                        <a:cs typeface="+mn-cs"/>
                      </a:endParaRPr>
                    </a:p>
                    <a:p>
                      <a:pPr algn="just">
                        <a:lnSpc>
                          <a:spcPct val="115000"/>
                        </a:lnSpc>
                        <a:spcAft>
                          <a:spcPts val="1000"/>
                        </a:spcAft>
                      </a:pPr>
                      <a:r>
                        <a:rPr lang="pl-PL" sz="1600" kern="1200" dirty="0" smtClean="0">
                          <a:solidFill>
                            <a:schemeClr val="dk1"/>
                          </a:solidFill>
                          <a:effectLst/>
                          <a:latin typeface="+mn-lt"/>
                          <a:ea typeface="+mn-ea"/>
                          <a:cs typeface="+mn-cs"/>
                        </a:rPr>
                        <a:t>  3 lub powyżej 3 budynków- </a:t>
                      </a:r>
                      <a:r>
                        <a:rPr lang="pl-PL" sz="1600" b="1" kern="1200" dirty="0" smtClean="0">
                          <a:solidFill>
                            <a:srgbClr val="FF0000"/>
                          </a:solidFill>
                          <a:effectLst/>
                          <a:latin typeface="+mn-lt"/>
                          <a:ea typeface="+mn-ea"/>
                          <a:cs typeface="+mn-cs"/>
                        </a:rPr>
                        <a:t>8 pkt</a:t>
                      </a:r>
                      <a:endParaRPr lang="pl-PL"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solidFill>
                      <a:schemeClr val="accent1">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pl-PL" sz="1800" b="0" kern="1200" dirty="0" smtClean="0">
                          <a:solidFill>
                            <a:schemeClr val="dk1"/>
                          </a:solidFill>
                          <a:effectLst/>
                          <a:latin typeface="+mn-lt"/>
                          <a:ea typeface="+mn-ea"/>
                          <a:cs typeface="+mn-cs"/>
                        </a:rPr>
                        <a:t>3 lub powyżej 3 obiektów</a:t>
                      </a:r>
                    </a:p>
                    <a:p>
                      <a:pPr algn="ctr">
                        <a:lnSpc>
                          <a:spcPct val="115000"/>
                        </a:lnSpc>
                        <a:spcAft>
                          <a:spcPts val="1000"/>
                        </a:spcAft>
                      </a:pPr>
                      <a:r>
                        <a:rPr lang="pl-PL" sz="1800" b="1" kern="1200" dirty="0" smtClean="0">
                          <a:solidFill>
                            <a:schemeClr val="dk1"/>
                          </a:solidFill>
                          <a:effectLst/>
                          <a:latin typeface="+mn-lt"/>
                          <a:ea typeface="+mn-ea"/>
                          <a:cs typeface="+mn-cs"/>
                        </a:rPr>
                        <a:t>- </a:t>
                      </a:r>
                      <a:r>
                        <a:rPr lang="pl-PL" sz="1800" b="1" kern="1200" dirty="0" smtClean="0">
                          <a:solidFill>
                            <a:srgbClr val="FF0000"/>
                          </a:solidFill>
                          <a:effectLst/>
                          <a:latin typeface="+mn-lt"/>
                          <a:ea typeface="+mn-ea"/>
                          <a:cs typeface="+mn-cs"/>
                        </a:rPr>
                        <a:t>4 pkt.</a:t>
                      </a:r>
                      <a:endParaRPr lang="pl-PL" sz="1800" b="1" kern="1200" dirty="0" smtClean="0">
                        <a:solidFill>
                          <a:srgbClr val="FF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r>
              <a:tr h="595820">
                <a:tc>
                  <a:txBody>
                    <a:bodyPr/>
                    <a:lstStyle/>
                    <a:p>
                      <a:pPr algn="ctr"/>
                      <a:r>
                        <a:rPr lang="pl-PL" dirty="0" smtClean="0"/>
                        <a:t>Waga czynnika/elementu</a:t>
                      </a:r>
                      <a:endParaRPr lang="pl-PL" dirty="0"/>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algn="ctr">
                        <a:lnSpc>
                          <a:spcPct val="115000"/>
                        </a:lnSpc>
                        <a:spcAft>
                          <a:spcPts val="1000"/>
                        </a:spcAft>
                      </a:pPr>
                      <a:r>
                        <a:rPr lang="pl-PL" sz="1800" b="1" kern="1200" baseline="0" dirty="0" smtClean="0">
                          <a:solidFill>
                            <a:schemeClr val="tx1"/>
                          </a:solidFill>
                          <a:effectLst/>
                          <a:latin typeface="+mj-lt"/>
                          <a:ea typeface="Times New Roman" panose="02020603050405020304" pitchFamily="18" charset="0"/>
                          <a:cs typeface="Times New Roman" panose="02020603050405020304" pitchFamily="18" charset="0"/>
                        </a:rPr>
                        <a:t>66 </a:t>
                      </a: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a:t>
                      </a:r>
                      <a:endParaRPr lang="pl-PL" sz="1800" b="1" kern="12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pPr>
                      <a:r>
                        <a:rPr lang="pl-PL" sz="1800" b="1" kern="1200" baseline="0" dirty="0" smtClean="0">
                          <a:solidFill>
                            <a:schemeClr val="tx1"/>
                          </a:solidFill>
                          <a:effectLst/>
                          <a:latin typeface="+mj-lt"/>
                          <a:ea typeface="Times New Roman" panose="02020603050405020304" pitchFamily="18" charset="0"/>
                          <a:cs typeface="Times New Roman" panose="02020603050405020304" pitchFamily="18" charset="0"/>
                        </a:rPr>
                        <a:t>34 %</a:t>
                      </a:r>
                      <a:endParaRPr lang="pl-PL" sz="1800" b="1" kern="1200" dirty="0" smtClean="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r>
              <a:tr h="652525">
                <a:tc gridSpan="3">
                  <a:txBody>
                    <a:bodyPr/>
                    <a:lstStyle/>
                    <a:p>
                      <a:pPr algn="ctr">
                        <a:lnSpc>
                          <a:spcPts val="1600"/>
                        </a:lnSpc>
                        <a:spcBef>
                          <a:spcPts val="0"/>
                        </a:spcBef>
                        <a:spcAft>
                          <a:spcPts val="0"/>
                        </a:spcAft>
                      </a:pPr>
                      <a:endParaRPr lang="pl-PL" sz="600" b="1" kern="1200" dirty="0" smtClean="0">
                        <a:solidFill>
                          <a:schemeClr val="lt1"/>
                        </a:solidFill>
                        <a:effectLst/>
                        <a:latin typeface="+mn-lt"/>
                        <a:ea typeface="+mn-ea"/>
                        <a:cs typeface="+mn-cs"/>
                      </a:endParaRPr>
                    </a:p>
                    <a:p>
                      <a:pPr algn="ctr">
                        <a:lnSpc>
                          <a:spcPts val="1600"/>
                        </a:lnSpc>
                        <a:spcBef>
                          <a:spcPts val="0"/>
                        </a:spcBef>
                        <a:spcAft>
                          <a:spcPts val="0"/>
                        </a:spcAft>
                      </a:pPr>
                      <a:r>
                        <a:rPr lang="pl-PL" sz="2200" b="1" kern="1200" dirty="0" smtClean="0">
                          <a:solidFill>
                            <a:schemeClr val="lt1"/>
                          </a:solidFill>
                          <a:effectLst/>
                          <a:latin typeface="+mn-lt"/>
                          <a:ea typeface="+mn-ea"/>
                          <a:cs typeface="+mn-cs"/>
                        </a:rPr>
                        <a:t>Ocena:</a:t>
                      </a:r>
                      <a:r>
                        <a:rPr lang="pl-PL" sz="2200" b="1" kern="1200" baseline="0" dirty="0" smtClean="0">
                          <a:solidFill>
                            <a:schemeClr val="lt1"/>
                          </a:solidFill>
                          <a:effectLst/>
                          <a:latin typeface="+mn-lt"/>
                          <a:ea typeface="+mn-ea"/>
                          <a:cs typeface="+mn-cs"/>
                        </a:rPr>
                        <a:t> </a:t>
                      </a:r>
                      <a:r>
                        <a:rPr lang="pl-PL" sz="2200" b="1" kern="1200" dirty="0" smtClean="0">
                          <a:solidFill>
                            <a:schemeClr val="lt1"/>
                          </a:solidFill>
                          <a:effectLst/>
                          <a:latin typeface="+mn-lt"/>
                          <a:ea typeface="+mn-ea"/>
                          <a:cs typeface="+mn-cs"/>
                        </a:rPr>
                        <a:t>max. 12 pkt - 100%</a:t>
                      </a:r>
                      <a:endParaRPr lang="pl-PL" sz="2200" b="1" kern="1200" dirty="0">
                        <a:solidFill>
                          <a:schemeClr val="lt1"/>
                        </a:solidFill>
                        <a:effectLst/>
                        <a:latin typeface="+mn-lt"/>
                        <a:ea typeface="+mn-ea"/>
                        <a:cs typeface="+mn-cs"/>
                      </a:endParaRPr>
                    </a:p>
                  </a:txBody>
                  <a:tcPr marL="58205" marR="58205" marT="0" marB="0" anchorCtr="1">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tx2">
                        <a:lumMod val="75000"/>
                      </a:schemeClr>
                    </a:solidFill>
                  </a:tcPr>
                </a:tc>
                <a:tc hMerge="1">
                  <a:txBody>
                    <a:bodyPr/>
                    <a:lstStyle/>
                    <a:p>
                      <a:pPr algn="ctr"/>
                      <a:endParaRPr lang="pl-PL" b="1" dirty="0"/>
                    </a:p>
                  </a:txBody>
                  <a:tcPr marL="58205" marR="58205" marT="0" marB="0" anchor="ctr" anchorCtr="1">
                    <a:lnB w="12700" cap="flat" cmpd="sng" algn="ctr">
                      <a:noFill/>
                      <a:prstDash val="solid"/>
                      <a:round/>
                      <a:headEnd type="none" w="med" len="med"/>
                      <a:tailEnd type="none" w="med" len="med"/>
                    </a:lnB>
                    <a:solidFill>
                      <a:schemeClr val="accent5">
                        <a:lumMod val="20000"/>
                        <a:lumOff val="80000"/>
                      </a:schemeClr>
                    </a:solidFill>
                  </a:tcPr>
                </a:tc>
                <a:tc hMerge="1">
                  <a:txBody>
                    <a:bodyPr/>
                    <a:lstStyle/>
                    <a:p>
                      <a:endParaRPr lang="pl-PL"/>
                    </a:p>
                  </a:txBody>
                  <a:tcPr/>
                </a:tc>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2211168517"/>
              </p:ext>
            </p:extLst>
          </p:nvPr>
        </p:nvGraphicFramePr>
        <p:xfrm>
          <a:off x="5364088" y="908720"/>
          <a:ext cx="3779911" cy="2160240"/>
        </p:xfrm>
        <a:graphic>
          <a:graphicData uri="http://schemas.openxmlformats.org/drawingml/2006/table">
            <a:tbl>
              <a:tblPr firstRow="1" firstCol="1" bandRow="1">
                <a:tableStyleId>{5C22544A-7EE6-4342-B048-85BDC9FD1C3A}</a:tableStyleId>
              </a:tblPr>
              <a:tblGrid>
                <a:gridCol w="3779911"/>
              </a:tblGrid>
              <a:tr h="2160240">
                <a:tc>
                  <a:txBody>
                    <a:bodyPr/>
                    <a:lstStyle/>
                    <a:p>
                      <a:pPr algn="ctr">
                        <a:lnSpc>
                          <a:spcPct val="115000"/>
                        </a:lnSpc>
                        <a:spcAft>
                          <a:spcPts val="0"/>
                        </a:spcAft>
                      </a:pPr>
                      <a:endParaRPr lang="pl-PL" sz="1600" b="1" dirty="0" smtClean="0">
                        <a:effectLst/>
                        <a:latin typeface="Calibri" panose="020F0502020204030204" pitchFamily="34" charset="0"/>
                        <a:ea typeface="Droid Sans Fallback"/>
                        <a:cs typeface="Calibri" panose="020F0502020204030204" pitchFamily="34" charset="0"/>
                      </a:endParaRPr>
                    </a:p>
                    <a:p>
                      <a:pPr algn="ctr">
                        <a:lnSpc>
                          <a:spcPct val="115000"/>
                        </a:lnSpc>
                        <a:spcAft>
                          <a:spcPts val="0"/>
                        </a:spcAft>
                      </a:pPr>
                      <a:endParaRPr lang="pl-PL" sz="1600" b="1" dirty="0" smtClean="0">
                        <a:effectLst/>
                        <a:latin typeface="Calibri" panose="020F0502020204030204" pitchFamily="34" charset="0"/>
                        <a:ea typeface="Droid Sans Fallback"/>
                        <a:cs typeface="Calibri" panose="020F0502020204030204" pitchFamily="34" charset="0"/>
                      </a:endParaRPr>
                    </a:p>
                    <a:p>
                      <a:pPr algn="ctr">
                        <a:lnSpc>
                          <a:spcPct val="115000"/>
                        </a:lnSpc>
                        <a:spcAft>
                          <a:spcPts val="0"/>
                        </a:spcAft>
                      </a:pPr>
                      <a:r>
                        <a:rPr lang="pl-PL" sz="1800" b="1" kern="1200" dirty="0" smtClean="0">
                          <a:solidFill>
                            <a:schemeClr val="lt1"/>
                          </a:solidFill>
                          <a:effectLst/>
                          <a:latin typeface="+mn-lt"/>
                          <a:ea typeface="+mn-ea"/>
                          <a:cs typeface="+mn-cs"/>
                        </a:rPr>
                        <a:t>Liczba wspartych obiektów infrastruktury zlokalizowanych na rewitalizowanych obszarach [szt.]</a:t>
                      </a:r>
                      <a:endParaRPr lang="pl-PL" sz="1600" b="1" dirty="0" smtClean="0">
                        <a:effectLst/>
                        <a:latin typeface="Calibri" panose="020F0502020204030204" pitchFamily="34" charset="0"/>
                        <a:ea typeface="Droid Sans Fallback"/>
                        <a:cs typeface="Calibri" panose="020F0502020204030204" pitchFamily="34" charset="0"/>
                      </a:endParaRPr>
                    </a:p>
                  </a:txBody>
                  <a:tcPr marL="89535" marR="89535" marT="0" marB="0">
                    <a:solidFill>
                      <a:schemeClr val="tx2">
                        <a:lumMod val="50000"/>
                      </a:schemeClr>
                    </a:solidFill>
                  </a:tcPr>
                </a:tc>
              </a:tr>
            </a:tbl>
          </a:graphicData>
        </a:graphic>
      </p:graphicFrame>
    </p:spTree>
    <p:extLst>
      <p:ext uri="{BB962C8B-B14F-4D97-AF65-F5344CB8AC3E}">
        <p14:creationId xmlns:p14="http://schemas.microsoft.com/office/powerpoint/2010/main" val="1061820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r>
              <a:rPr lang="pl-PL" sz="9600" dirty="0"/>
              <a:t/>
            </a:r>
            <a:br>
              <a:rPr lang="pl-PL" sz="9600" dirty="0"/>
            </a:br>
            <a:r>
              <a:rPr lang="pl-PL" sz="3100" b="1" dirty="0"/>
              <a:t>KRYTERIUM NR </a:t>
            </a:r>
            <a:r>
              <a:rPr lang="pl-PL" sz="3100" b="1" dirty="0" smtClean="0"/>
              <a:t>5</a:t>
            </a:r>
            <a:r>
              <a:rPr lang="pl-PL" sz="3100" b="1" dirty="0"/>
              <a:t/>
            </a:r>
            <a:br>
              <a:rPr lang="pl-PL" sz="3100" b="1" dirty="0"/>
            </a:br>
            <a:r>
              <a:rPr lang="pl-PL" sz="3100" b="1" kern="50" dirty="0">
                <a:ea typeface="Times New Roman" panose="02020603050405020304" pitchFamily="18" charset="0"/>
                <a:cs typeface="Arial" panose="020B0604020202020204" pitchFamily="34" charset="0"/>
              </a:rPr>
              <a:t>Komplementarny charakter projektu</a:t>
            </a:r>
            <a:endParaRPr lang="pl-PL" sz="3100" b="1"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2377537015"/>
              </p:ext>
            </p:extLst>
          </p:nvPr>
        </p:nvGraphicFramePr>
        <p:xfrm>
          <a:off x="251520" y="2420888"/>
          <a:ext cx="8435280"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2477794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lgn="ctr">
              <a:buNone/>
            </a:pPr>
            <a:endParaRPr lang="pl-PL" sz="2200" dirty="0" smtClean="0"/>
          </a:p>
          <a:p>
            <a:pPr marL="0" indent="0" algn="ctr">
              <a:buNone/>
            </a:pPr>
            <a:endParaRPr lang="pl-PL" sz="2200" dirty="0" smtClean="0"/>
          </a:p>
          <a:p>
            <a:pPr algn="ctr"/>
            <a:endParaRPr lang="pl-PL" sz="20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graphicFrame>
        <p:nvGraphicFramePr>
          <p:cNvPr id="9" name="Tabela 8"/>
          <p:cNvGraphicFramePr>
            <a:graphicFrameLocks noGrp="1"/>
          </p:cNvGraphicFramePr>
          <p:nvPr>
            <p:extLst>
              <p:ext uri="{D42A27DB-BD31-4B8C-83A1-F6EECF244321}">
                <p14:modId xmlns:p14="http://schemas.microsoft.com/office/powerpoint/2010/main" val="4273460448"/>
              </p:ext>
            </p:extLst>
          </p:nvPr>
        </p:nvGraphicFramePr>
        <p:xfrm>
          <a:off x="0" y="980728"/>
          <a:ext cx="9144000" cy="5934836"/>
        </p:xfrm>
        <a:graphic>
          <a:graphicData uri="http://schemas.openxmlformats.org/drawingml/2006/table">
            <a:tbl>
              <a:tblPr firstRow="1" bandRow="1">
                <a:tableStyleId>{5C22544A-7EE6-4342-B048-85BDC9FD1C3A}</a:tableStyleId>
              </a:tblPr>
              <a:tblGrid>
                <a:gridCol w="3275856"/>
                <a:gridCol w="5868144"/>
              </a:tblGrid>
              <a:tr h="936104">
                <a:tc gridSpan="2">
                  <a:txBody>
                    <a:bodyPr/>
                    <a:lstStyle/>
                    <a:p>
                      <a:pPr algn="ctr"/>
                      <a:endParaRPr lang="pl-PL" sz="2400" dirty="0" smtClean="0">
                        <a:latin typeface="+mj-lt"/>
                      </a:endParaRPr>
                    </a:p>
                    <a:p>
                      <a:pPr algn="ctr"/>
                      <a:r>
                        <a:rPr lang="pl-PL" sz="2400" dirty="0" smtClean="0">
                          <a:latin typeface="+mj-lt"/>
                        </a:rPr>
                        <a:t>PUNKTACJA</a:t>
                      </a:r>
                      <a:endParaRPr lang="pl-PL" sz="2400" dirty="0">
                        <a:latin typeface="+mj-lt"/>
                      </a:endParaRPr>
                    </a:p>
                  </a:txBody>
                  <a:tcPr>
                    <a:solidFill>
                      <a:schemeClr val="tx2">
                        <a:lumMod val="50000"/>
                      </a:schemeClr>
                    </a:solidFill>
                  </a:tcPr>
                </a:tc>
                <a:tc hMerge="1">
                  <a:txBody>
                    <a:bodyPr/>
                    <a:lstStyle/>
                    <a:p>
                      <a:endParaRPr lang="pl-PL" dirty="0"/>
                    </a:p>
                  </a:txBody>
                  <a:tcPr/>
                </a:tc>
              </a:tr>
              <a:tr h="1041804">
                <a:tc>
                  <a:txBody>
                    <a:bodyPr/>
                    <a:lstStyle/>
                    <a:p>
                      <a:pPr marL="0" algn="ctr" defTabSz="914400" rtl="0" eaLnBrk="1" latinLnBrk="0" hangingPunct="1">
                        <a:lnSpc>
                          <a:spcPts val="1600"/>
                        </a:lnSpc>
                        <a:spcBef>
                          <a:spcPts val="1000"/>
                        </a:spcBef>
                        <a:spcAft>
                          <a:spcPts val="0"/>
                        </a:spcAft>
                      </a:pPr>
                      <a:endParaRPr lang="pl-PL" sz="2400" b="1" kern="50" dirty="0" smtClean="0">
                        <a:solidFill>
                          <a:schemeClr val="dk1"/>
                        </a:solidFill>
                        <a:effectLst/>
                        <a:latin typeface="+mj-lt"/>
                        <a:ea typeface="Times New Roman" panose="02020603050405020304" pitchFamily="18" charset="0"/>
                        <a:cs typeface="Arial" panose="020B0604020202020204" pitchFamily="34" charset="0"/>
                      </a:endParaRPr>
                    </a:p>
                    <a:p>
                      <a:pPr marL="0" algn="ctr" defTabSz="914400" rtl="0" eaLnBrk="1" latinLnBrk="0" hangingPunct="1">
                        <a:lnSpc>
                          <a:spcPts val="1600"/>
                        </a:lnSpc>
                        <a:spcBef>
                          <a:spcPts val="1000"/>
                        </a:spcBef>
                        <a:spcAft>
                          <a:spcPts val="0"/>
                        </a:spcAft>
                      </a:pPr>
                      <a:r>
                        <a:rPr lang="pl-PL" sz="2400" b="1" kern="50" dirty="0" smtClean="0">
                          <a:solidFill>
                            <a:schemeClr val="dk1"/>
                          </a:solidFill>
                          <a:effectLst/>
                          <a:latin typeface="+mj-lt"/>
                          <a:ea typeface="Times New Roman" panose="02020603050405020304" pitchFamily="18" charset="0"/>
                          <a:cs typeface="Arial" panose="020B0604020202020204" pitchFamily="34" charset="0"/>
                        </a:rPr>
                        <a:t>0 pkt</a:t>
                      </a:r>
                      <a:endParaRPr lang="pl-PL" sz="2400" b="1" kern="50" dirty="0">
                        <a:solidFill>
                          <a:schemeClr val="dk1"/>
                        </a:solidFill>
                        <a:effectLst/>
                        <a:latin typeface="+mj-lt"/>
                        <a:ea typeface="Times New Roman" panose="02020603050405020304" pitchFamily="18" charset="0"/>
                        <a:cs typeface="Arial" panose="020B0604020202020204" pitchFamily="34" charset="0"/>
                      </a:endParaRPr>
                    </a:p>
                  </a:txBody>
                  <a:tcPr/>
                </a:tc>
                <a:tc>
                  <a:txBody>
                    <a:bodyPr/>
                    <a:lstStyle/>
                    <a:p>
                      <a:pPr marL="0" algn="ctr" defTabSz="914400" rtl="0" eaLnBrk="1" latinLnBrk="0" hangingPunct="1">
                        <a:lnSpc>
                          <a:spcPts val="1600"/>
                        </a:lnSpc>
                        <a:spcBef>
                          <a:spcPts val="1000"/>
                        </a:spcBef>
                        <a:spcAft>
                          <a:spcPts val="0"/>
                        </a:spcAft>
                      </a:pPr>
                      <a:r>
                        <a:rPr lang="pl-PL" sz="2400" b="0" strike="noStrike" kern="50" dirty="0" smtClean="0">
                          <a:solidFill>
                            <a:schemeClr val="dk1"/>
                          </a:solidFill>
                          <a:effectLst/>
                          <a:latin typeface="+mj-lt"/>
                          <a:ea typeface="Times New Roman" panose="02020603050405020304" pitchFamily="18" charset="0"/>
                          <a:cs typeface="Arial" panose="020B0604020202020204" pitchFamily="34" charset="0"/>
                        </a:rPr>
                        <a:t>Brak</a:t>
                      </a:r>
                    </a:p>
                    <a:p>
                      <a:pPr marL="0" algn="ctr" defTabSz="914400" rtl="0" eaLnBrk="1" latinLnBrk="0" hangingPunct="1">
                        <a:lnSpc>
                          <a:spcPts val="1600"/>
                        </a:lnSpc>
                        <a:spcBef>
                          <a:spcPts val="1000"/>
                        </a:spcBef>
                        <a:spcAft>
                          <a:spcPts val="0"/>
                        </a:spcAft>
                      </a:pPr>
                      <a:r>
                        <a:rPr lang="pl-PL" sz="2400" b="0" strike="noStrike" kern="50" dirty="0" smtClean="0">
                          <a:solidFill>
                            <a:schemeClr val="dk1"/>
                          </a:solidFill>
                          <a:effectLst/>
                          <a:latin typeface="+mj-lt"/>
                          <a:ea typeface="Times New Roman" panose="02020603050405020304" pitchFamily="18" charset="0"/>
                          <a:cs typeface="Arial" panose="020B0604020202020204" pitchFamily="34" charset="0"/>
                        </a:rPr>
                        <a:t> </a:t>
                      </a:r>
                      <a:r>
                        <a:rPr lang="pl-PL" sz="2400" b="0" strike="noStrike" kern="50" dirty="0">
                          <a:solidFill>
                            <a:schemeClr val="dk1"/>
                          </a:solidFill>
                          <a:effectLst/>
                          <a:latin typeface="+mj-lt"/>
                          <a:ea typeface="Times New Roman" panose="02020603050405020304" pitchFamily="18" charset="0"/>
                          <a:cs typeface="Arial" panose="020B0604020202020204" pitchFamily="34" charset="0"/>
                        </a:rPr>
                        <a:t>komplementarności</a:t>
                      </a:r>
                    </a:p>
                  </a:txBody>
                  <a:tcPr marL="68580" marR="68580" marT="0" marB="0" anchor="ctr"/>
                </a:tc>
              </a:tr>
              <a:tr h="949576">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dirty="0" smtClean="0">
                          <a:effectLst/>
                          <a:latin typeface="+mj-lt"/>
                          <a:ea typeface="Times New Roman" panose="02020603050405020304" pitchFamily="18" charset="0"/>
                          <a:cs typeface="Arial" panose="020B0604020202020204" pitchFamily="34" charset="0"/>
                        </a:rPr>
                        <a:t>0,75 </a:t>
                      </a:r>
                      <a:r>
                        <a:rPr lang="pl-PL" sz="2400" b="1" kern="50" dirty="0">
                          <a:effectLst/>
                          <a:latin typeface="+mj-lt"/>
                          <a:ea typeface="Times New Roman" panose="02020603050405020304" pitchFamily="18" charset="0"/>
                          <a:cs typeface="Arial" panose="020B0604020202020204" pitchFamily="34" charset="0"/>
                        </a:rPr>
                        <a:t>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600"/>
                        </a:lnSpc>
                        <a:spcBef>
                          <a:spcPts val="1000"/>
                        </a:spcBef>
                        <a:spcAft>
                          <a:spcPts val="0"/>
                        </a:spcAft>
                      </a:pPr>
                      <a:r>
                        <a:rPr lang="pl-PL" sz="2400" b="0" strike="noStrike" kern="50" dirty="0" smtClean="0">
                          <a:effectLst/>
                          <a:latin typeface="+mj-lt"/>
                          <a:ea typeface="Times New Roman" panose="02020603050405020304" pitchFamily="18" charset="0"/>
                          <a:cs typeface="Arial" panose="020B0604020202020204" pitchFamily="34" charset="0"/>
                        </a:rPr>
                        <a:t>Projekt </a:t>
                      </a:r>
                      <a:r>
                        <a:rPr lang="pl-PL" sz="2400" b="0" strike="noStrike" kern="50" dirty="0">
                          <a:effectLst/>
                          <a:latin typeface="+mj-lt"/>
                          <a:ea typeface="Times New Roman" panose="02020603050405020304" pitchFamily="18" charset="0"/>
                          <a:cs typeface="Arial" panose="020B0604020202020204" pitchFamily="34" charset="0"/>
                        </a:rPr>
                        <a:t>komplementarny z co najmniej jednym  projektem</a:t>
                      </a:r>
                      <a:endParaRPr lang="pl-PL" sz="2400" b="0" strike="noStrike" dirty="0">
                        <a:effectLst/>
                        <a:latin typeface="+mj-lt"/>
                        <a:ea typeface="Times New Roman" panose="02020603050405020304" pitchFamily="18" charset="0"/>
                        <a:cs typeface="Times New Roman" panose="02020603050405020304" pitchFamily="18" charset="0"/>
                      </a:endParaRPr>
                    </a:p>
                  </a:txBody>
                  <a:tcPr marL="68580" marR="68580" marT="0" marB="0" anchor="ctr"/>
                </a:tc>
              </a:tr>
              <a:tr h="1104964">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dirty="0" smtClean="0">
                          <a:effectLst/>
                          <a:latin typeface="+mj-lt"/>
                          <a:ea typeface="Times New Roman" panose="02020603050405020304" pitchFamily="18" charset="0"/>
                          <a:cs typeface="Arial" panose="020B0604020202020204" pitchFamily="34" charset="0"/>
                        </a:rPr>
                        <a:t>1,5</a:t>
                      </a:r>
                      <a:r>
                        <a:rPr lang="pl-PL" sz="2400" b="1" kern="50" baseline="0" dirty="0" smtClean="0">
                          <a:effectLst/>
                          <a:latin typeface="+mj-lt"/>
                          <a:ea typeface="Times New Roman" panose="02020603050405020304" pitchFamily="18" charset="0"/>
                          <a:cs typeface="Arial" panose="020B0604020202020204" pitchFamily="34" charset="0"/>
                        </a:rPr>
                        <a:t> </a:t>
                      </a:r>
                      <a:r>
                        <a:rPr lang="pl-PL" sz="2400" b="1" kern="50" dirty="0" smtClean="0">
                          <a:effectLst/>
                          <a:latin typeface="+mj-lt"/>
                          <a:ea typeface="Times New Roman" panose="02020603050405020304" pitchFamily="18" charset="0"/>
                          <a:cs typeface="Arial" panose="020B0604020202020204" pitchFamily="34" charset="0"/>
                        </a:rPr>
                        <a:t> </a:t>
                      </a:r>
                      <a:r>
                        <a:rPr lang="pl-PL" sz="2400" b="1" kern="50" dirty="0">
                          <a:effectLst/>
                          <a:latin typeface="+mj-lt"/>
                          <a:ea typeface="Times New Roman" panose="02020603050405020304" pitchFamily="18" charset="0"/>
                          <a:cs typeface="Arial" panose="020B0604020202020204" pitchFamily="34" charset="0"/>
                        </a:rPr>
                        <a:t>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600"/>
                        </a:lnSpc>
                        <a:spcBef>
                          <a:spcPts val="1000"/>
                        </a:spcBef>
                        <a:spcAft>
                          <a:spcPts val="0"/>
                        </a:spcAft>
                      </a:pPr>
                      <a:r>
                        <a:rPr lang="pl-PL" sz="2400" b="0" strike="noStrike" kern="50" dirty="0" smtClean="0">
                          <a:effectLst/>
                          <a:latin typeface="+mj-lt"/>
                          <a:ea typeface="Times New Roman" panose="02020603050405020304" pitchFamily="18" charset="0"/>
                          <a:cs typeface="Arial" panose="020B0604020202020204" pitchFamily="34" charset="0"/>
                        </a:rPr>
                        <a:t>Projekt </a:t>
                      </a:r>
                      <a:r>
                        <a:rPr lang="pl-PL" sz="2400" b="0" strike="noStrike" kern="50" dirty="0">
                          <a:effectLst/>
                          <a:latin typeface="+mj-lt"/>
                          <a:ea typeface="Times New Roman" panose="02020603050405020304" pitchFamily="18" charset="0"/>
                          <a:cs typeface="Arial" panose="020B0604020202020204" pitchFamily="34" charset="0"/>
                        </a:rPr>
                        <a:t>komplementarny z co najmniej trzema projektami, w tym minimum jednym w ramach naboru </a:t>
                      </a:r>
                      <a:endParaRPr lang="pl-PL" sz="2400" b="0" strike="noStrike" dirty="0">
                        <a:effectLst/>
                        <a:latin typeface="+mj-lt"/>
                        <a:ea typeface="Times New Roman" panose="02020603050405020304" pitchFamily="18" charset="0"/>
                        <a:cs typeface="Times New Roman" panose="02020603050405020304" pitchFamily="18" charset="0"/>
                      </a:endParaRPr>
                    </a:p>
                  </a:txBody>
                  <a:tcPr marL="68580" marR="68580" marT="0" marB="0" anchor="ctr"/>
                </a:tc>
              </a:tr>
              <a:tr h="949576">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dirty="0" smtClean="0">
                          <a:effectLst/>
                          <a:latin typeface="+mj-lt"/>
                          <a:ea typeface="Times New Roman" panose="02020603050405020304" pitchFamily="18" charset="0"/>
                          <a:cs typeface="Arial" panose="020B0604020202020204" pitchFamily="34" charset="0"/>
                        </a:rPr>
                        <a:t>3 </a:t>
                      </a:r>
                      <a:r>
                        <a:rPr lang="pl-PL" sz="2400" b="1" kern="50" dirty="0">
                          <a:effectLst/>
                          <a:latin typeface="+mj-lt"/>
                          <a:ea typeface="Times New Roman" panose="02020603050405020304" pitchFamily="18" charset="0"/>
                          <a:cs typeface="Arial" panose="020B0604020202020204" pitchFamily="34" charset="0"/>
                        </a:rPr>
                        <a:t>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600"/>
                        </a:lnSpc>
                        <a:spcBef>
                          <a:spcPts val="1000"/>
                        </a:spcBef>
                        <a:spcAft>
                          <a:spcPts val="0"/>
                        </a:spcAft>
                      </a:pPr>
                      <a:r>
                        <a:rPr lang="pl-PL" sz="2400" b="0" strike="noStrike" kern="50" dirty="0" smtClean="0">
                          <a:effectLst/>
                          <a:latin typeface="+mj-lt"/>
                          <a:ea typeface="Times New Roman" panose="02020603050405020304" pitchFamily="18" charset="0"/>
                          <a:cs typeface="Arial" panose="020B0604020202020204" pitchFamily="34" charset="0"/>
                        </a:rPr>
                        <a:t>Projekt </a:t>
                      </a:r>
                      <a:r>
                        <a:rPr lang="pl-PL" sz="2400" b="0" strike="noStrike" kern="50" dirty="0">
                          <a:effectLst/>
                          <a:latin typeface="+mj-lt"/>
                          <a:ea typeface="Times New Roman" panose="02020603050405020304" pitchFamily="18" charset="0"/>
                          <a:cs typeface="Arial" panose="020B0604020202020204" pitchFamily="34" charset="0"/>
                        </a:rPr>
                        <a:t>komplementarny z co najmniej pięcioma projektami, w tym minimum trzema w ramach naboru</a:t>
                      </a:r>
                      <a:endParaRPr lang="pl-PL" sz="2400" b="0" strike="noStrike" dirty="0">
                        <a:effectLst/>
                        <a:latin typeface="+mj-lt"/>
                        <a:ea typeface="Times New Roman" panose="02020603050405020304" pitchFamily="18" charset="0"/>
                        <a:cs typeface="Times New Roman" panose="02020603050405020304" pitchFamily="18" charset="0"/>
                      </a:endParaRPr>
                    </a:p>
                  </a:txBody>
                  <a:tcPr marL="68580" marR="68580" marT="0" marB="0" anchor="ctr"/>
                </a:tc>
              </a:tr>
              <a:tr h="952812">
                <a:tc gridSpan="2">
                  <a:txBody>
                    <a:bodyPr/>
                    <a:lstStyle/>
                    <a:p>
                      <a:pPr algn="ctr">
                        <a:lnSpc>
                          <a:spcPts val="1600"/>
                        </a:lnSpc>
                        <a:spcBef>
                          <a:spcPts val="1000"/>
                        </a:spcBef>
                        <a:spcAft>
                          <a:spcPts val="0"/>
                        </a:spcAft>
                      </a:pPr>
                      <a:endParaRPr lang="pl-PL" sz="2400" kern="50" dirty="0" smtClean="0">
                        <a:solidFill>
                          <a:schemeClr val="dk1"/>
                        </a:solidFill>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kern="50" dirty="0" smtClean="0">
                          <a:solidFill>
                            <a:schemeClr val="tx1">
                              <a:lumMod val="95000"/>
                              <a:lumOff val="5000"/>
                            </a:schemeClr>
                          </a:solidFill>
                          <a:effectLst/>
                          <a:latin typeface="+mj-lt"/>
                          <a:ea typeface="Times New Roman" panose="02020603050405020304" pitchFamily="18" charset="0"/>
                          <a:cs typeface="Arial" panose="020B0604020202020204" pitchFamily="34" charset="0"/>
                        </a:rPr>
                        <a:t>Ocena</a:t>
                      </a:r>
                      <a:r>
                        <a:rPr lang="pl-PL" sz="2400"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a:t>
                      </a:r>
                      <a:endParaRPr lang="pl-PL" sz="2400"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p>
                      <a:pPr algn="ctr">
                        <a:lnSpc>
                          <a:spcPts val="1600"/>
                        </a:lnSpc>
                        <a:spcBef>
                          <a:spcPts val="1000"/>
                        </a:spcBef>
                        <a:spcAft>
                          <a:spcPts val="0"/>
                        </a:spcAft>
                      </a:pPr>
                      <a:r>
                        <a:rPr lang="pl-PL" sz="2400" b="1"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(max </a:t>
                      </a:r>
                      <a:r>
                        <a:rPr lang="pl-PL" sz="2400" b="1" kern="50" dirty="0" smtClean="0">
                          <a:solidFill>
                            <a:schemeClr val="tx1">
                              <a:lumMod val="95000"/>
                              <a:lumOff val="5000"/>
                            </a:schemeClr>
                          </a:solidFill>
                          <a:effectLst/>
                          <a:latin typeface="+mj-lt"/>
                          <a:ea typeface="Times New Roman" panose="02020603050405020304" pitchFamily="18" charset="0"/>
                          <a:cs typeface="Arial" panose="020B0604020202020204" pitchFamily="34" charset="0"/>
                        </a:rPr>
                        <a:t>3 pkt </a:t>
                      </a:r>
                      <a:r>
                        <a:rPr lang="pl-PL" sz="2400" b="1"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 100</a:t>
                      </a:r>
                      <a:r>
                        <a:rPr lang="pl-PL" sz="2400" b="1" kern="50" dirty="0" smtClean="0">
                          <a:solidFill>
                            <a:schemeClr val="tx1">
                              <a:lumMod val="95000"/>
                              <a:lumOff val="5000"/>
                            </a:schemeClr>
                          </a:solidFill>
                          <a:effectLst/>
                          <a:latin typeface="+mj-lt"/>
                          <a:ea typeface="Times New Roman" panose="02020603050405020304" pitchFamily="18" charset="0"/>
                          <a:cs typeface="Arial" panose="020B0604020202020204" pitchFamily="34" charset="0"/>
                        </a:rPr>
                        <a:t>%)</a:t>
                      </a:r>
                      <a:r>
                        <a:rPr lang="pl-PL" sz="2400"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 </a:t>
                      </a:r>
                      <a:endParaRPr lang="pl-PL" sz="2400"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l-PL" dirty="0"/>
                    </a:p>
                  </a:txBody>
                  <a:tcPr/>
                </a:tc>
              </a:tr>
            </a:tbl>
          </a:graphicData>
        </a:graphic>
      </p:graphicFrame>
    </p:spTree>
    <p:extLst>
      <p:ext uri="{BB962C8B-B14F-4D97-AF65-F5344CB8AC3E}">
        <p14:creationId xmlns:p14="http://schemas.microsoft.com/office/powerpoint/2010/main" val="6297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200" b="1" dirty="0" smtClean="0"/>
              <a:t/>
            </a:r>
            <a:br>
              <a:rPr lang="pl-PL" sz="2200" b="1" dirty="0" smtClean="0"/>
            </a:br>
            <a:r>
              <a:rPr lang="pl-PL" sz="2200" b="1" dirty="0"/>
              <a:t/>
            </a:r>
            <a:br>
              <a:rPr lang="pl-PL" sz="2200" b="1" dirty="0"/>
            </a:br>
            <a:r>
              <a:rPr lang="pl-PL" sz="2200" b="1" dirty="0" smtClean="0"/>
              <a:t/>
            </a:r>
            <a:br>
              <a:rPr lang="pl-PL" sz="2200" b="1" dirty="0" smtClean="0"/>
            </a:br>
            <a:r>
              <a:rPr lang="pl-PL" sz="2200" b="1" dirty="0"/>
              <a:t/>
            </a:r>
            <a:br>
              <a:rPr lang="pl-PL" sz="2200" b="1" dirty="0"/>
            </a:br>
            <a:r>
              <a:rPr lang="pl-PL" sz="2200" b="1" dirty="0" smtClean="0"/>
              <a:t/>
            </a:r>
            <a:br>
              <a:rPr lang="pl-PL" sz="2200" b="1" dirty="0" smtClean="0"/>
            </a:br>
            <a:r>
              <a:rPr lang="pl-PL" sz="2700" b="1" dirty="0" smtClean="0"/>
              <a:t>MINIMUM </a:t>
            </a:r>
            <a:r>
              <a:rPr lang="pl-PL" sz="2700" b="1" dirty="0"/>
              <a:t>PUNKTOWE</a:t>
            </a:r>
            <a:br>
              <a:rPr lang="pl-PL" sz="2700" b="1" dirty="0"/>
            </a:br>
            <a:r>
              <a:rPr lang="pl-PL" sz="2700" b="1" dirty="0"/>
              <a:t>Uzyskanie przez projekt minimum punktowego </a:t>
            </a:r>
            <a:br>
              <a:rPr lang="pl-PL" sz="2700" b="1" dirty="0"/>
            </a:br>
            <a:endParaRPr lang="pl-PL" sz="2700"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1602805360"/>
              </p:ext>
            </p:extLst>
          </p:nvPr>
        </p:nvGraphicFramePr>
        <p:xfrm>
          <a:off x="251520" y="2060848"/>
          <a:ext cx="8435280" cy="4065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2254010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fontScale="90000"/>
          </a:bodyPr>
          <a:lstStyle/>
          <a:p>
            <a:r>
              <a:rPr lang="pl-PL" sz="3800" b="1" dirty="0" smtClean="0"/>
              <a:t/>
            </a:r>
            <a:br>
              <a:rPr lang="pl-PL" sz="3800" b="1" dirty="0" smtClean="0"/>
            </a:br>
            <a:r>
              <a:rPr lang="pl-PL" sz="3800" b="1" dirty="0"/>
              <a:t/>
            </a:r>
            <a:br>
              <a:rPr lang="pl-PL" sz="3800" b="1" dirty="0"/>
            </a:br>
            <a:r>
              <a:rPr lang="pl-PL" sz="3800" b="1" dirty="0" smtClean="0"/>
              <a:t/>
            </a:r>
            <a:br>
              <a:rPr lang="pl-PL" sz="3800" b="1" dirty="0" smtClean="0"/>
            </a:br>
            <a:r>
              <a:rPr lang="pl-PL" sz="3800" b="1" dirty="0" smtClean="0"/>
              <a:t>Obszar realizacji ZIT AJ</a:t>
            </a:r>
            <a:br>
              <a:rPr lang="pl-PL" sz="3800" b="1" dirty="0" smtClean="0"/>
            </a:br>
            <a:r>
              <a:rPr lang="pl-PL" sz="2000" dirty="0">
                <a:solidFill>
                  <a:srgbClr val="000000"/>
                </a:solidFill>
                <a:latin typeface="Arial"/>
                <a:ea typeface="DejaVu Sans"/>
              </a:rPr>
              <a:t>Obszarem realizacji ZIT AJ jest obszar jednostek samorządu terytorialnego, </a:t>
            </a:r>
            <a:r>
              <a:rPr lang="pl-PL" sz="2000" dirty="0"/>
              <a:t/>
            </a:r>
            <a:br>
              <a:rPr lang="pl-PL" sz="2000" dirty="0"/>
            </a:br>
            <a:r>
              <a:rPr lang="pl-PL" sz="2000" dirty="0">
                <a:solidFill>
                  <a:srgbClr val="000000"/>
                </a:solidFill>
                <a:latin typeface="Arial"/>
                <a:ea typeface="DejaVu Sans"/>
              </a:rPr>
              <a:t>które przystąpiły do Porozumienia w celu wspólnej realizacji ZIT. </a:t>
            </a:r>
            <a:r>
              <a:rPr lang="pl-PL" sz="2000" dirty="0"/>
              <a:t/>
            </a:r>
            <a:br>
              <a:rPr lang="pl-PL" sz="2000" dirty="0"/>
            </a:br>
            <a:r>
              <a:rPr lang="pl-PL" sz="3600" dirty="0"/>
              <a:t/>
            </a:r>
            <a:br>
              <a:rPr lang="pl-PL" sz="3600" dirty="0"/>
            </a:b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179512" y="1635073"/>
            <a:ext cx="7416824" cy="1938992"/>
          </a:xfrm>
          <a:prstGeom prst="rect">
            <a:avLst/>
          </a:prstGeom>
          <a:noFill/>
        </p:spPr>
        <p:txBody>
          <a:bodyPr wrap="square" rtlCol="0">
            <a:spAutoFit/>
          </a:bodyPr>
          <a:lstStyle/>
          <a:p>
            <a:pPr algn="ctr"/>
            <a:endParaRPr lang="pl-PL" sz="2400" b="1" dirty="0" smtClean="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pic>
        <p:nvPicPr>
          <p:cNvPr id="3" name="Obraz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2023389"/>
            <a:ext cx="6023384" cy="4578407"/>
          </a:xfrm>
          <a:prstGeom prst="rect">
            <a:avLst/>
          </a:prstGeom>
        </p:spPr>
      </p:pic>
    </p:spTree>
    <p:extLst>
      <p:ext uri="{BB962C8B-B14F-4D97-AF65-F5344CB8AC3E}">
        <p14:creationId xmlns:p14="http://schemas.microsoft.com/office/powerpoint/2010/main" val="3154830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6" name="Symbol zastępczy zawartości 5"/>
          <p:cNvGraphicFramePr>
            <a:graphicFrameLocks noGrp="1"/>
          </p:cNvGraphicFramePr>
          <p:nvPr>
            <p:ph idx="1"/>
            <p:extLst>
              <p:ext uri="{D42A27DB-BD31-4B8C-83A1-F6EECF244321}">
                <p14:modId xmlns:p14="http://schemas.microsoft.com/office/powerpoint/2010/main" val="3181702999"/>
              </p:ext>
            </p:extLst>
          </p:nvPr>
        </p:nvGraphicFramePr>
        <p:xfrm>
          <a:off x="0" y="980728"/>
          <a:ext cx="914400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19255162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1340768"/>
            <a:ext cx="8229601" cy="4525963"/>
          </a:xfrm>
        </p:spPr>
        <p:txBody>
          <a:bodyPr>
            <a:normAutofit/>
          </a:bodyPr>
          <a:lstStyle/>
          <a:p>
            <a:pPr marL="457200" indent="-457200">
              <a:buFont typeface="+mj-lt"/>
              <a:buAutoNum type="arabicPeriod"/>
            </a:pPr>
            <a:r>
              <a:rPr lang="pl-PL" sz="2400" dirty="0"/>
              <a:t>Wyjaśnienia o charakterze ogólnym publikowane są na stronie </a:t>
            </a:r>
            <a:r>
              <a:rPr lang="pl-PL" sz="2400" dirty="0" smtClean="0"/>
              <a:t>internetowej </a:t>
            </a:r>
            <a:r>
              <a:rPr lang="pl-PL" sz="2400" dirty="0"/>
              <a:t> </a:t>
            </a:r>
            <a:r>
              <a:rPr lang="pl-PL" sz="2400" u="sng" dirty="0">
                <a:hlinkClick r:id="rId3"/>
              </a:rPr>
              <a:t>www.zitaj.jeleniagora.pl</a:t>
            </a:r>
            <a:r>
              <a:rPr lang="pl-PL" sz="2400" dirty="0" smtClean="0"/>
              <a:t>.</a:t>
            </a:r>
          </a:p>
          <a:p>
            <a:pPr marL="457200" indent="-457200">
              <a:buFont typeface="+mj-lt"/>
              <a:buAutoNum type="arabicPeriod"/>
            </a:pPr>
            <a:endParaRPr lang="pl-PL" sz="2400" dirty="0" smtClean="0"/>
          </a:p>
          <a:p>
            <a:pPr marL="457200" indent="-457200">
              <a:buFont typeface="+mj-lt"/>
              <a:buAutoNum type="arabicPeriod"/>
            </a:pPr>
            <a:r>
              <a:rPr lang="pl-PL" sz="2400" dirty="0"/>
              <a:t>Zapytania w zakresie oceny zgodności projektu ze Strategią ZIT AJ można składać do ZIT AJ:</a:t>
            </a:r>
          </a:p>
          <a:p>
            <a:pPr marL="0" indent="0">
              <a:buNone/>
            </a:pPr>
            <a:endParaRPr lang="pl-PL" sz="2400" dirty="0" smtClean="0"/>
          </a:p>
          <a:p>
            <a:r>
              <a:rPr lang="pl-PL" sz="2400" dirty="0" smtClean="0"/>
              <a:t>na </a:t>
            </a:r>
            <a:r>
              <a:rPr lang="pl-PL" sz="2400" dirty="0"/>
              <a:t>adres: </a:t>
            </a:r>
            <a:r>
              <a:rPr lang="pl-PL" sz="2400" dirty="0">
                <a:hlinkClick r:id="rId4"/>
              </a:rPr>
              <a:t>zitaj@jeleniagora.pl</a:t>
            </a:r>
            <a:endParaRPr lang="pl-PL" sz="2400" dirty="0"/>
          </a:p>
          <a:p>
            <a:r>
              <a:rPr lang="pl-PL" sz="2400" dirty="0"/>
              <a:t>telefonicznie: 75 75 46 </a:t>
            </a:r>
            <a:r>
              <a:rPr lang="pl-PL" sz="2400" dirty="0" smtClean="0"/>
              <a:t>255</a:t>
            </a:r>
            <a:r>
              <a:rPr lang="pl-PL" sz="2400" dirty="0"/>
              <a:t>  oraz 75 75 46 </a:t>
            </a:r>
            <a:r>
              <a:rPr lang="pl-PL" sz="2400" dirty="0" smtClean="0"/>
              <a:t>288</a:t>
            </a:r>
          </a:p>
          <a:p>
            <a:endParaRPr lang="pl-PL" sz="2400" dirty="0"/>
          </a:p>
          <a:p>
            <a:pPr marL="0" indent="0" algn="ctr">
              <a:buNone/>
            </a:pPr>
            <a:endParaRPr lang="pl-PL" sz="2200" dirty="0" smtClean="0"/>
          </a:p>
        </p:txBody>
      </p:sp>
      <p:pic>
        <p:nvPicPr>
          <p:cNvPr id="4" name="Obraz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18242761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
            </a:r>
            <a:br>
              <a:rPr lang="pl-PL" b="1" dirty="0"/>
            </a:br>
            <a:endParaRPr lang="pl-PL" b="1" dirty="0"/>
          </a:p>
        </p:txBody>
      </p:sp>
      <p:sp>
        <p:nvSpPr>
          <p:cNvPr id="3" name="Symbol zastępczy zawartości 2"/>
          <p:cNvSpPr>
            <a:spLocks noGrp="1"/>
          </p:cNvSpPr>
          <p:nvPr>
            <p:ph idx="1"/>
          </p:nvPr>
        </p:nvSpPr>
        <p:spPr>
          <a:xfrm>
            <a:off x="466348" y="2204864"/>
            <a:ext cx="8229601" cy="2160240"/>
          </a:xfrm>
        </p:spPr>
        <p:txBody>
          <a:bodyPr/>
          <a:lstStyle/>
          <a:p>
            <a:pPr marL="0" indent="0" algn="ctr">
              <a:buNone/>
            </a:pPr>
            <a:r>
              <a:rPr lang="pl-PL" dirty="0" smtClean="0"/>
              <a:t> </a:t>
            </a:r>
          </a:p>
          <a:p>
            <a:pPr marL="0" indent="0" algn="ctr">
              <a:buNone/>
            </a:pPr>
            <a:r>
              <a:rPr lang="pl-PL" sz="6600" b="1" dirty="0" smtClean="0"/>
              <a:t>Dziękujemy  za uwagę </a:t>
            </a:r>
            <a:endParaRPr lang="pl-PL" sz="6600" b="1" dirty="0"/>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Tree>
    <p:extLst>
      <p:ext uri="{BB962C8B-B14F-4D97-AF65-F5344CB8AC3E}">
        <p14:creationId xmlns:p14="http://schemas.microsoft.com/office/powerpoint/2010/main" val="4248596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a:bodyPr>
          <a:lstStyle/>
          <a:p>
            <a:r>
              <a:rPr lang="pl-PL" sz="3800" b="1" dirty="0" smtClean="0"/>
              <a:t>Członkowie ZIT AJ</a:t>
            </a: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395536" y="1628800"/>
            <a:ext cx="7416824" cy="1569660"/>
          </a:xfrm>
          <a:prstGeom prst="rect">
            <a:avLst/>
          </a:prstGeom>
          <a:noFill/>
        </p:spPr>
        <p:txBody>
          <a:bodyPr wrap="square" rtlCol="0">
            <a:spAutoFit/>
          </a:bodyPr>
          <a:lstStyle/>
          <a:p>
            <a:pPr algn="ct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graphicFrame>
        <p:nvGraphicFramePr>
          <p:cNvPr id="5" name="Tabela 4"/>
          <p:cNvGraphicFramePr>
            <a:graphicFrameLocks noGrp="1"/>
          </p:cNvGraphicFramePr>
          <p:nvPr>
            <p:extLst>
              <p:ext uri="{D42A27DB-BD31-4B8C-83A1-F6EECF244321}">
                <p14:modId xmlns:p14="http://schemas.microsoft.com/office/powerpoint/2010/main" val="1099311597"/>
              </p:ext>
            </p:extLst>
          </p:nvPr>
        </p:nvGraphicFramePr>
        <p:xfrm>
          <a:off x="251519" y="1836532"/>
          <a:ext cx="8712969" cy="4184756"/>
        </p:xfrm>
        <a:graphic>
          <a:graphicData uri="http://schemas.openxmlformats.org/drawingml/2006/table">
            <a:tbl>
              <a:tblPr firstRow="1" bandRow="1">
                <a:tableStyleId>{5C22544A-7EE6-4342-B048-85BDC9FD1C3A}</a:tableStyleId>
              </a:tblPr>
              <a:tblGrid>
                <a:gridCol w="2085155"/>
                <a:gridCol w="2085155"/>
                <a:gridCol w="2085155"/>
                <a:gridCol w="2457504"/>
              </a:tblGrid>
              <a:tr h="14435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mj-lt"/>
                        </a:rPr>
                        <a:t>Gmina miejska</a:t>
                      </a:r>
                      <a:endParaRPr lang="pl-PL" sz="1800" dirty="0" smtClean="0">
                        <a:solidFill>
                          <a:schemeClr val="bg1"/>
                        </a:solidFill>
                        <a:latin typeface="+mj-lt"/>
                      </a:endParaRPr>
                    </a:p>
                    <a:p>
                      <a:endParaRPr lang="pl-PL" dirty="0">
                        <a:solidFill>
                          <a:schemeClr val="bg1"/>
                        </a:solidFill>
                        <a:latin typeface="+mj-lt"/>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mj-lt"/>
                        </a:rPr>
                        <a:t>Gmina miejsko-wiejska</a:t>
                      </a:r>
                      <a:endParaRPr lang="pl-PL" sz="1800" dirty="0" smtClean="0">
                        <a:solidFill>
                          <a:schemeClr val="bg1"/>
                        </a:solidFill>
                        <a:latin typeface="+mj-lt"/>
                      </a:endParaRPr>
                    </a:p>
                    <a:p>
                      <a:endParaRPr lang="pl-PL" dirty="0">
                        <a:solidFill>
                          <a:schemeClr val="bg1"/>
                        </a:solidFill>
                        <a:latin typeface="+mj-lt"/>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mj-lt"/>
                        </a:rPr>
                        <a:t>Gmina wiejska</a:t>
                      </a:r>
                      <a:endParaRPr lang="pl-PL" sz="1800" dirty="0" smtClean="0">
                        <a:solidFill>
                          <a:schemeClr val="bg1"/>
                        </a:solidFill>
                        <a:latin typeface="+mj-lt"/>
                      </a:endParaRPr>
                    </a:p>
                    <a:p>
                      <a:endParaRPr lang="pl-PL" dirty="0">
                        <a:solidFill>
                          <a:schemeClr val="bg1"/>
                        </a:solidFill>
                        <a:latin typeface="+mj-lt"/>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mj-lt"/>
                        </a:rPr>
                        <a:t>Miasto na prawach powiatu</a:t>
                      </a:r>
                      <a:endParaRPr lang="pl-PL" sz="1800" dirty="0" smtClean="0">
                        <a:solidFill>
                          <a:schemeClr val="bg1"/>
                        </a:solidFill>
                        <a:latin typeface="+mj-lt"/>
                      </a:endParaRPr>
                    </a:p>
                  </a:txBody>
                  <a:tcPr>
                    <a:solidFill>
                      <a:schemeClr val="tx2">
                        <a:lumMod val="75000"/>
                      </a:schemeClr>
                    </a:solidFill>
                  </a:tcPr>
                </a:tc>
              </a:tr>
              <a:tr h="2741239">
                <a:tc>
                  <a:txBody>
                    <a:bodyPr/>
                    <a:lstStyle/>
                    <a:p>
                      <a:pPr algn="just"/>
                      <a:r>
                        <a:rPr lang="pl-PL" sz="1800" strike="noStrike" dirty="0" smtClean="0">
                          <a:solidFill>
                            <a:srgbClr val="000000"/>
                          </a:solidFill>
                          <a:latin typeface="+mj-lt"/>
                        </a:rPr>
                        <a:t>Karpacz</a:t>
                      </a:r>
                    </a:p>
                    <a:p>
                      <a:pPr algn="just"/>
                      <a:r>
                        <a:rPr lang="pl-PL" sz="1800" strike="noStrike" dirty="0" smtClean="0">
                          <a:solidFill>
                            <a:srgbClr val="000000"/>
                          </a:solidFill>
                          <a:latin typeface="+mj-lt"/>
                        </a:rPr>
                        <a:t>Kowary</a:t>
                      </a:r>
                      <a:endParaRPr lang="pl-PL" sz="1800" dirty="0" smtClean="0">
                        <a:latin typeface="+mj-lt"/>
                      </a:endParaRPr>
                    </a:p>
                    <a:p>
                      <a:pPr algn="just"/>
                      <a:r>
                        <a:rPr lang="pl-PL" sz="1800" strike="noStrike" dirty="0" smtClean="0">
                          <a:solidFill>
                            <a:srgbClr val="000000"/>
                          </a:solidFill>
                          <a:latin typeface="+mj-lt"/>
                        </a:rPr>
                        <a:t>Piechowice</a:t>
                      </a:r>
                      <a:endParaRPr lang="pl-PL" sz="1800" dirty="0" smtClean="0">
                        <a:latin typeface="+mj-lt"/>
                      </a:endParaRPr>
                    </a:p>
                    <a:p>
                      <a:pPr algn="just"/>
                      <a:r>
                        <a:rPr lang="pl-PL" sz="1800" strike="noStrike" dirty="0" smtClean="0">
                          <a:solidFill>
                            <a:srgbClr val="000000"/>
                          </a:solidFill>
                          <a:latin typeface="+mj-lt"/>
                        </a:rPr>
                        <a:t>Szklarska Poręba</a:t>
                      </a:r>
                      <a:endParaRPr lang="pl-PL" sz="1800" dirty="0" smtClean="0">
                        <a:latin typeface="+mj-lt"/>
                      </a:endParaRPr>
                    </a:p>
                    <a:p>
                      <a:pPr algn="just"/>
                      <a:r>
                        <a:rPr lang="pl-PL" sz="1800" strike="noStrike" dirty="0" smtClean="0">
                          <a:solidFill>
                            <a:srgbClr val="000000"/>
                          </a:solidFill>
                          <a:latin typeface="+mj-lt"/>
                        </a:rPr>
                        <a:t>Wojcieszów</a:t>
                      </a:r>
                      <a:endParaRPr lang="pl-PL" sz="1800" dirty="0" smtClean="0">
                        <a:latin typeface="+mj-lt"/>
                      </a:endParaRPr>
                    </a:p>
                    <a:p>
                      <a:pPr algn="just"/>
                      <a:r>
                        <a:rPr lang="pl-PL" sz="1800" strike="noStrike" dirty="0" smtClean="0">
                          <a:solidFill>
                            <a:srgbClr val="000000"/>
                          </a:solidFill>
                          <a:latin typeface="+mj-lt"/>
                        </a:rPr>
                        <a:t>Złotoryja</a:t>
                      </a:r>
                      <a:endParaRPr lang="pl-PL" sz="1800" dirty="0" smtClean="0">
                        <a:latin typeface="+mj-lt"/>
                      </a:endParaRPr>
                    </a:p>
                    <a:p>
                      <a:pPr algn="just"/>
                      <a:endParaRPr lang="pl-PL" dirty="0">
                        <a:latin typeface="+mj-lt"/>
                      </a:endParaRPr>
                    </a:p>
                  </a:txBody>
                  <a:tcPr/>
                </a:tc>
                <a:tc>
                  <a:txBody>
                    <a:bodyPr/>
                    <a:lstStyle/>
                    <a:p>
                      <a:pPr algn="just"/>
                      <a:r>
                        <a:rPr lang="pl-PL" sz="1800" strike="noStrike" dirty="0" smtClean="0">
                          <a:solidFill>
                            <a:srgbClr val="000000"/>
                          </a:solidFill>
                          <a:latin typeface="+mj-lt"/>
                        </a:rPr>
                        <a:t>Gryfów Śląski</a:t>
                      </a:r>
                      <a:endParaRPr lang="pl-PL" sz="1800" dirty="0" smtClean="0">
                        <a:latin typeface="+mj-lt"/>
                      </a:endParaRPr>
                    </a:p>
                    <a:p>
                      <a:pPr algn="just"/>
                      <a:r>
                        <a:rPr lang="pl-PL" sz="1800" strike="noStrike" dirty="0" smtClean="0">
                          <a:solidFill>
                            <a:srgbClr val="000000"/>
                          </a:solidFill>
                          <a:latin typeface="+mj-lt"/>
                        </a:rPr>
                        <a:t>Lubomierz</a:t>
                      </a:r>
                      <a:endParaRPr lang="pl-PL" sz="1800" dirty="0" smtClean="0">
                        <a:latin typeface="+mj-lt"/>
                      </a:endParaRPr>
                    </a:p>
                    <a:p>
                      <a:pPr algn="just"/>
                      <a:r>
                        <a:rPr lang="pl-PL" sz="1800" strike="noStrike" dirty="0" smtClean="0">
                          <a:solidFill>
                            <a:srgbClr val="000000"/>
                          </a:solidFill>
                          <a:latin typeface="+mj-lt"/>
                        </a:rPr>
                        <a:t>Mirsk</a:t>
                      </a:r>
                      <a:endParaRPr lang="pl-PL" sz="1800" dirty="0" smtClean="0">
                        <a:latin typeface="+mj-lt"/>
                      </a:endParaRPr>
                    </a:p>
                    <a:p>
                      <a:pPr algn="just"/>
                      <a:r>
                        <a:rPr lang="pl-PL" sz="1800" strike="noStrike" dirty="0" smtClean="0">
                          <a:solidFill>
                            <a:srgbClr val="000000"/>
                          </a:solidFill>
                          <a:latin typeface="+mj-lt"/>
                        </a:rPr>
                        <a:t>Wleń</a:t>
                      </a:r>
                      <a:endParaRPr lang="pl-PL" sz="1800" dirty="0" smtClean="0">
                        <a:latin typeface="+mj-lt"/>
                      </a:endParaRPr>
                    </a:p>
                    <a:p>
                      <a:pPr algn="just"/>
                      <a:r>
                        <a:rPr lang="pl-PL" sz="1800" strike="noStrike" dirty="0" smtClean="0">
                          <a:solidFill>
                            <a:srgbClr val="000000"/>
                          </a:solidFill>
                          <a:latin typeface="+mj-lt"/>
                        </a:rPr>
                        <a:t>Świerzawa</a:t>
                      </a:r>
                      <a:endParaRPr lang="pl-PL" sz="1800" dirty="0" smtClean="0">
                        <a:latin typeface="+mj-lt"/>
                      </a:endParaRPr>
                    </a:p>
                  </a:txBody>
                  <a:tcPr/>
                </a:tc>
                <a:tc>
                  <a:txBody>
                    <a:bodyPr/>
                    <a:lstStyle/>
                    <a:p>
                      <a:pPr algn="just"/>
                      <a:r>
                        <a:rPr lang="pl-PL" sz="1800" strike="noStrike" dirty="0" smtClean="0">
                          <a:solidFill>
                            <a:srgbClr val="000000"/>
                          </a:solidFill>
                          <a:latin typeface="+mj-lt"/>
                        </a:rPr>
                        <a:t>Janowice Wielkie</a:t>
                      </a:r>
                      <a:endParaRPr lang="pl-PL" sz="1800" dirty="0" smtClean="0">
                        <a:latin typeface="+mj-lt"/>
                      </a:endParaRPr>
                    </a:p>
                    <a:p>
                      <a:pPr algn="just"/>
                      <a:r>
                        <a:rPr lang="pl-PL" sz="1800" strike="noStrike" dirty="0" smtClean="0">
                          <a:solidFill>
                            <a:srgbClr val="000000"/>
                          </a:solidFill>
                          <a:latin typeface="+mj-lt"/>
                        </a:rPr>
                        <a:t>Jeżów Sudecki</a:t>
                      </a:r>
                      <a:endParaRPr lang="pl-PL" sz="1800" dirty="0" smtClean="0">
                        <a:latin typeface="+mj-lt"/>
                      </a:endParaRPr>
                    </a:p>
                    <a:p>
                      <a:pPr algn="just"/>
                      <a:r>
                        <a:rPr lang="pl-PL" sz="1800" strike="noStrike" dirty="0" smtClean="0">
                          <a:solidFill>
                            <a:srgbClr val="000000"/>
                          </a:solidFill>
                          <a:latin typeface="+mj-lt"/>
                        </a:rPr>
                        <a:t>Mysłakowice</a:t>
                      </a:r>
                      <a:endParaRPr lang="pl-PL" sz="1800" dirty="0" smtClean="0">
                        <a:latin typeface="+mj-lt"/>
                      </a:endParaRPr>
                    </a:p>
                    <a:p>
                      <a:pPr algn="just"/>
                      <a:r>
                        <a:rPr lang="pl-PL" sz="1800" strike="noStrike" dirty="0" smtClean="0">
                          <a:solidFill>
                            <a:srgbClr val="000000"/>
                          </a:solidFill>
                          <a:latin typeface="+mj-lt"/>
                        </a:rPr>
                        <a:t>Podgórzyn</a:t>
                      </a:r>
                      <a:endParaRPr lang="pl-PL" sz="1800" dirty="0" smtClean="0">
                        <a:latin typeface="+mj-lt"/>
                      </a:endParaRPr>
                    </a:p>
                    <a:p>
                      <a:pPr algn="just"/>
                      <a:r>
                        <a:rPr lang="pl-PL" sz="1800" strike="noStrike" dirty="0" smtClean="0">
                          <a:solidFill>
                            <a:srgbClr val="000000"/>
                          </a:solidFill>
                          <a:latin typeface="+mj-lt"/>
                        </a:rPr>
                        <a:t>Stara Kamienica</a:t>
                      </a:r>
                      <a:endParaRPr lang="pl-PL" sz="1800" dirty="0" smtClean="0">
                        <a:latin typeface="+mj-lt"/>
                      </a:endParaRPr>
                    </a:p>
                    <a:p>
                      <a:pPr algn="just"/>
                      <a:r>
                        <a:rPr lang="pl-PL" sz="1800" strike="noStrike" dirty="0" smtClean="0">
                          <a:solidFill>
                            <a:srgbClr val="000000"/>
                          </a:solidFill>
                          <a:latin typeface="+mj-lt"/>
                        </a:rPr>
                        <a:t>Pielgrzymka</a:t>
                      </a:r>
                      <a:endParaRPr lang="pl-PL" sz="1800" dirty="0" smtClean="0">
                        <a:latin typeface="+mj-lt"/>
                      </a:endParaRPr>
                    </a:p>
                    <a:p>
                      <a:pPr algn="just"/>
                      <a:endParaRPr lang="pl-PL" sz="1800" dirty="0" smtClean="0">
                        <a:latin typeface="+mj-lt"/>
                      </a:endParaRPr>
                    </a:p>
                    <a:p>
                      <a:pPr algn="just"/>
                      <a:endParaRPr lang="pl-PL" dirty="0">
                        <a:latin typeface="+mj-lt"/>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rgbClr val="000000"/>
                          </a:solidFill>
                          <a:latin typeface="+mj-lt"/>
                        </a:rPr>
                        <a:t>Jelenia Góra</a:t>
                      </a:r>
                      <a:endParaRPr lang="pl-PL" sz="1800" dirty="0" smtClean="0">
                        <a:latin typeface="+mj-lt"/>
                      </a:endParaRPr>
                    </a:p>
                    <a:p>
                      <a:pPr algn="just"/>
                      <a:endParaRPr lang="pl-PL" dirty="0">
                        <a:latin typeface="+mj-lt"/>
                      </a:endParaRPr>
                    </a:p>
                  </a:txBody>
                  <a:tcPr/>
                </a:tc>
              </a:tr>
            </a:tbl>
          </a:graphicData>
        </a:graphic>
      </p:graphicFrame>
    </p:spTree>
    <p:extLst>
      <p:ext uri="{BB962C8B-B14F-4D97-AF65-F5344CB8AC3E}">
        <p14:creationId xmlns:p14="http://schemas.microsoft.com/office/powerpoint/2010/main" val="2088967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Tytuł 5"/>
          <p:cNvSpPr>
            <a:spLocks noGrp="1"/>
          </p:cNvSpPr>
          <p:nvPr>
            <p:ph type="title"/>
          </p:nvPr>
        </p:nvSpPr>
        <p:spPr>
          <a:xfrm>
            <a:off x="450363" y="1340768"/>
            <a:ext cx="8229601" cy="1143000"/>
          </a:xfrm>
        </p:spPr>
        <p:txBody>
          <a:bodyPr>
            <a:normAutofit/>
          </a:bodyPr>
          <a:lstStyle/>
          <a:p>
            <a:r>
              <a:rPr lang="pl-PL" sz="3800" b="1" dirty="0"/>
              <a:t>Cel strategiczny ZIT AJ </a:t>
            </a:r>
            <a:endParaRPr lang="pl-PL" sz="3800" dirty="0"/>
          </a:p>
        </p:txBody>
      </p:sp>
      <p:sp>
        <p:nvSpPr>
          <p:cNvPr id="3" name="Symbol zastępczy zawartości 2"/>
          <p:cNvSpPr>
            <a:spLocks noGrp="1"/>
          </p:cNvSpPr>
          <p:nvPr>
            <p:ph idx="1"/>
          </p:nvPr>
        </p:nvSpPr>
        <p:spPr>
          <a:xfrm>
            <a:off x="457199" y="1772816"/>
            <a:ext cx="8229601" cy="4525963"/>
          </a:xfrm>
        </p:spPr>
        <p:txBody>
          <a:bodyPr>
            <a:normAutofit/>
          </a:bodyPr>
          <a:lstStyle/>
          <a:p>
            <a:pPr marL="0" lvl="0" indent="0" algn="just">
              <a:buNone/>
            </a:pPr>
            <a:endParaRPr lang="pl-PL" sz="2400" dirty="0" smtClean="0"/>
          </a:p>
          <a:p>
            <a:pPr marL="0" lvl="0" indent="0" algn="just">
              <a:buNone/>
            </a:pPr>
            <a:endParaRPr lang="pl-PL" sz="2400" dirty="0" smtClean="0"/>
          </a:p>
          <a:p>
            <a:pPr marL="0" lvl="0" indent="0" algn="ctr">
              <a:buNone/>
            </a:pPr>
            <a:r>
              <a:rPr lang="pl-PL" sz="2400" b="1" i="1" dirty="0"/>
              <a:t>„Integracja obszaru AJ w spójny organizm wzmacniający swoją konkurencyjność poprzez rozwój dostępności komunikacyjnej i innowacyjnej przedsiębiorczości oraz potencjału turystycznego, przyrodniczego i kulturowego, dla poprawy jakości życia mieszkańców”</a:t>
            </a:r>
            <a:endParaRPr lang="pl-PL" sz="2400" dirty="0"/>
          </a:p>
          <a:p>
            <a:pPr marL="0" lvl="0" indent="0" algn="just">
              <a:buNone/>
            </a:pPr>
            <a:endParaRPr lang="pl-PL" sz="2400" dirty="0" smtClean="0"/>
          </a:p>
          <a:p>
            <a:pPr marL="0" lvl="0" indent="0" algn="just">
              <a:buNone/>
            </a:pPr>
            <a:endParaRPr lang="pl-PL" sz="2400" dirty="0"/>
          </a:p>
          <a:p>
            <a:pPr marL="0" lvl="0" indent="0" algn="just">
              <a:buNone/>
            </a:pPr>
            <a:endParaRPr lang="pl-PL" sz="2400" dirty="0" smtClean="0"/>
          </a:p>
          <a:p>
            <a:pPr lvl="0"/>
            <a:endParaRPr lang="pl-PL" sz="1600" dirty="0"/>
          </a:p>
          <a:p>
            <a:endParaRPr lang="pl-PL" sz="16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1270304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a:bodyPr>
          <a:lstStyle/>
          <a:p>
            <a:r>
              <a:rPr lang="pl-PL" sz="3800" b="1" dirty="0"/>
              <a:t>Cele szczegółowe ZIT AJ</a:t>
            </a: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179512" y="1635073"/>
            <a:ext cx="7416824" cy="6001643"/>
          </a:xfrm>
          <a:prstGeom prst="rect">
            <a:avLst/>
          </a:prstGeom>
          <a:noFill/>
        </p:spPr>
        <p:txBody>
          <a:bodyPr wrap="square" rtlCol="0">
            <a:spAutoFit/>
          </a:bodyPr>
          <a:lstStyle/>
          <a:p>
            <a:endParaRPr lang="pl-PL" sz="2400" b="1" dirty="0"/>
          </a:p>
          <a:p>
            <a:pPr marL="400050" indent="-400050">
              <a:buFont typeface="+mj-lt"/>
              <a:buAutoNum type="romanUcPeriod"/>
            </a:pPr>
            <a:r>
              <a:rPr lang="pl-PL" sz="2400" b="1" dirty="0" smtClean="0"/>
              <a:t>Stworzenie dogodnych warunków dla inwestycji generujących nowe miejsca pracy w AJ</a:t>
            </a:r>
          </a:p>
          <a:p>
            <a:pPr marL="400050" indent="-400050">
              <a:buFont typeface="+mj-lt"/>
              <a:buAutoNum type="romanUcPeriod"/>
            </a:pPr>
            <a:endParaRPr lang="pl-PL" sz="2400" b="1" dirty="0" smtClean="0"/>
          </a:p>
          <a:p>
            <a:pPr marL="400050" indent="-400050">
              <a:buFont typeface="+mj-lt"/>
              <a:buAutoNum type="romanUcPeriod"/>
            </a:pPr>
            <a:r>
              <a:rPr lang="pl-PL" sz="2400" b="1" dirty="0" smtClean="0"/>
              <a:t>Dogodna </a:t>
            </a:r>
            <a:r>
              <a:rPr lang="pl-PL" sz="2400" b="1" dirty="0"/>
              <a:t>dostępność komunikacyjna i infrastrukturalna </a:t>
            </a:r>
            <a:r>
              <a:rPr lang="pl-PL" sz="2400" b="1" dirty="0" smtClean="0"/>
              <a:t>AJ</a:t>
            </a:r>
          </a:p>
          <a:p>
            <a:pPr marL="400050" indent="-400050">
              <a:buFont typeface="+mj-lt"/>
              <a:buAutoNum type="romanUcPeriod"/>
            </a:pPr>
            <a:endParaRPr lang="pl-PL" sz="2400" b="1" dirty="0" smtClean="0"/>
          </a:p>
          <a:p>
            <a:pPr marL="400050" indent="-400050">
              <a:buFont typeface="+mj-lt"/>
              <a:buAutoNum type="romanUcPeriod"/>
            </a:pPr>
            <a:r>
              <a:rPr lang="pl-PL" sz="2400" b="1" dirty="0">
                <a:solidFill>
                  <a:srgbClr val="FF0000"/>
                </a:solidFill>
              </a:rPr>
              <a:t>Atrakcyjna dla mieszkańców i przedsiębiorstw przestrzeń </a:t>
            </a:r>
            <a:r>
              <a:rPr lang="pl-PL" sz="2400" b="1" dirty="0" smtClean="0">
                <a:solidFill>
                  <a:srgbClr val="FF0000"/>
                </a:solidFill>
              </a:rPr>
              <a:t>AJ</a:t>
            </a:r>
          </a:p>
          <a:p>
            <a:pPr marL="400050" indent="-400050">
              <a:buFont typeface="+mj-lt"/>
              <a:buAutoNum type="romanUcPeriod"/>
            </a:pPr>
            <a:endParaRPr lang="pl-PL" sz="2400" b="1" dirty="0" smtClean="0"/>
          </a:p>
          <a:p>
            <a:pPr marL="400050" indent="-400050">
              <a:buFont typeface="+mj-lt"/>
              <a:buAutoNum type="romanUcPeriod"/>
            </a:pPr>
            <a:r>
              <a:rPr lang="pl-PL" sz="2400" b="1" dirty="0"/>
              <a:t>Aktywni zawodowo i społecznie mieszkańcy AJ</a:t>
            </a: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spTree>
    <p:extLst>
      <p:ext uri="{BB962C8B-B14F-4D97-AF65-F5344CB8AC3E}">
        <p14:creationId xmlns:p14="http://schemas.microsoft.com/office/powerpoint/2010/main" val="3571041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0" y="1772816"/>
            <a:ext cx="9036496" cy="4968552"/>
          </a:xfrm>
        </p:spPr>
        <p:txBody>
          <a:bodyPr>
            <a:normAutofit fontScale="90000"/>
          </a:bodyPr>
          <a:lstStyle/>
          <a:p>
            <a:r>
              <a:rPr lang="pl-PL" sz="5400" b="1" dirty="0" smtClean="0"/>
              <a:t/>
            </a:r>
            <a:br>
              <a:rPr lang="pl-PL" sz="5400" b="1" dirty="0" smtClean="0"/>
            </a:br>
            <a:r>
              <a:rPr lang="pl-PL" sz="5400" b="1" dirty="0" smtClean="0"/>
              <a:t>  </a:t>
            </a:r>
            <a:r>
              <a:rPr lang="pl-PL" dirty="0" smtClean="0"/>
              <a:t>Kryteria </a:t>
            </a:r>
            <a:r>
              <a:rPr lang="pl-PL" dirty="0"/>
              <a:t>oceny zgodności </a:t>
            </a:r>
            <a:r>
              <a:rPr lang="pl-PL" dirty="0" smtClean="0"/>
              <a:t>projektów</a:t>
            </a:r>
            <a:br>
              <a:rPr lang="pl-PL" dirty="0" smtClean="0"/>
            </a:br>
            <a:r>
              <a:rPr lang="pl-PL" dirty="0" smtClean="0"/>
              <a:t>   ze  Strategią </a:t>
            </a:r>
            <a:r>
              <a:rPr lang="pl-PL" dirty="0"/>
              <a:t>ZIT </a:t>
            </a:r>
            <a:r>
              <a:rPr lang="pl-PL" dirty="0" smtClean="0"/>
              <a:t>AJ</a:t>
            </a:r>
            <a:r>
              <a:rPr lang="pl-PL" dirty="0"/>
              <a:t/>
            </a:r>
            <a:br>
              <a:rPr lang="pl-PL" dirty="0"/>
            </a:br>
            <a:r>
              <a:rPr lang="pl-PL" dirty="0" smtClean="0"/>
              <a:t>  </a:t>
            </a:r>
            <a:r>
              <a:rPr lang="pl-PL" sz="2700" dirty="0" smtClean="0"/>
              <a:t>Poddziałanie </a:t>
            </a:r>
            <a:r>
              <a:rPr lang="pl-PL" sz="2700" b="1" dirty="0"/>
              <a:t>6.3.3 Rewitalizacja zdegradowanych obszarów – ZIT AJ</a:t>
            </a:r>
            <a:r>
              <a:rPr lang="pl-PL" sz="2700" dirty="0" smtClean="0"/>
              <a:t/>
            </a:r>
            <a:br>
              <a:rPr lang="pl-PL" sz="2700" dirty="0" smtClean="0"/>
            </a:br>
            <a:r>
              <a:rPr lang="pl-PL" sz="3100" dirty="0" smtClean="0"/>
              <a:t/>
            </a:r>
            <a:br>
              <a:rPr lang="pl-PL" sz="3100" dirty="0" smtClean="0"/>
            </a:br>
            <a:r>
              <a:rPr lang="pl-PL" sz="3100" b="1" dirty="0" smtClean="0">
                <a:solidFill>
                  <a:srgbClr val="FF0000"/>
                </a:solidFill>
              </a:rPr>
              <a:t>Alokacja </a:t>
            </a:r>
            <a:r>
              <a:rPr lang="pl-PL" sz="2800" b="1" dirty="0">
                <a:solidFill>
                  <a:srgbClr val="FF0000"/>
                </a:solidFill>
              </a:rPr>
              <a:t>2 932 800 EUR, tj. 12 886 723 </a:t>
            </a:r>
            <a:r>
              <a:rPr lang="pl-PL" sz="2800" b="1" dirty="0" smtClean="0">
                <a:solidFill>
                  <a:srgbClr val="FF0000"/>
                </a:solidFill>
              </a:rPr>
              <a:t>PLN</a:t>
            </a:r>
            <a:br>
              <a:rPr lang="pl-PL" sz="2800" b="1" dirty="0" smtClean="0">
                <a:solidFill>
                  <a:srgbClr val="FF0000"/>
                </a:solidFill>
              </a:rPr>
            </a:br>
            <a:r>
              <a:rPr lang="pl-PL" sz="3100" dirty="0">
                <a:solidFill>
                  <a:srgbClr val="FF0000"/>
                </a:solidFill>
              </a:rPr>
              <a:t/>
            </a:r>
            <a:br>
              <a:rPr lang="pl-PL" sz="3100" dirty="0">
                <a:solidFill>
                  <a:srgbClr val="FF0000"/>
                </a:solidFill>
              </a:rPr>
            </a:br>
            <a:r>
              <a:rPr lang="pl-PL" sz="3100" u="sng" dirty="0" smtClean="0"/>
              <a:t>Liczba możliwych do zdobycia punktów, będzie stanowić </a:t>
            </a:r>
            <a:r>
              <a:rPr lang="pl-PL" sz="3100" b="1" u="sng" dirty="0" smtClean="0">
                <a:solidFill>
                  <a:srgbClr val="FF0000"/>
                </a:solidFill>
              </a:rPr>
              <a:t>50 %</a:t>
            </a:r>
            <a:r>
              <a:rPr lang="pl-PL" sz="3100" u="sng" dirty="0" smtClean="0">
                <a:solidFill>
                  <a:srgbClr val="FF0000"/>
                </a:solidFill>
              </a:rPr>
              <a:t> </a:t>
            </a:r>
            <a:r>
              <a:rPr lang="pl-PL" sz="3100" u="sng" dirty="0" smtClean="0"/>
              <a:t>wszystkich możliwych  do zdobycia punktów</a:t>
            </a:r>
            <a:r>
              <a:rPr lang="pl-PL" sz="3100" dirty="0" smtClean="0"/>
              <a:t/>
            </a:r>
            <a:br>
              <a:rPr lang="pl-PL" sz="3100" dirty="0" smtClean="0"/>
            </a:br>
            <a:r>
              <a:rPr lang="pl-PL" b="1" dirty="0"/>
              <a:t/>
            </a:r>
            <a:br>
              <a:rPr lang="pl-PL" b="1" dirty="0"/>
            </a:br>
            <a:r>
              <a:rPr lang="pl-PL" b="1" dirty="0"/>
              <a:t/>
            </a:r>
            <a:br>
              <a:rPr lang="pl-PL" b="1" dirty="0"/>
            </a:br>
            <a:endParaRPr lang="pl-PL" b="1" dirty="0"/>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Tree>
    <p:extLst>
      <p:ext uri="{BB962C8B-B14F-4D97-AF65-F5344CB8AC3E}">
        <p14:creationId xmlns:p14="http://schemas.microsoft.com/office/powerpoint/2010/main" val="2247195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51520" y="1196752"/>
            <a:ext cx="8712968" cy="5400600"/>
          </a:xfrm>
        </p:spPr>
        <p:txBody>
          <a:bodyPr>
            <a:normAutofit/>
          </a:bodyPr>
          <a:lstStyle/>
          <a:p>
            <a:pPr lvl="0"/>
            <a:r>
              <a:rPr lang="pl-PL" sz="4000" dirty="0"/>
              <a:t/>
            </a:r>
            <a:br>
              <a:rPr lang="pl-PL" sz="4000" dirty="0"/>
            </a:b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graphicFrame>
        <p:nvGraphicFramePr>
          <p:cNvPr id="3" name="Tabela 2"/>
          <p:cNvGraphicFramePr>
            <a:graphicFrameLocks noGrp="1"/>
          </p:cNvGraphicFramePr>
          <p:nvPr>
            <p:extLst>
              <p:ext uri="{D42A27DB-BD31-4B8C-83A1-F6EECF244321}">
                <p14:modId xmlns:p14="http://schemas.microsoft.com/office/powerpoint/2010/main" val="1709654330"/>
              </p:ext>
            </p:extLst>
          </p:nvPr>
        </p:nvGraphicFramePr>
        <p:xfrm>
          <a:off x="35495" y="910369"/>
          <a:ext cx="9108505" cy="5638750"/>
        </p:xfrm>
        <a:graphic>
          <a:graphicData uri="http://schemas.openxmlformats.org/drawingml/2006/table">
            <a:tbl>
              <a:tblPr firstRow="1" bandRow="1">
                <a:tableStyleId>{BDBED569-4797-4DF1-A0F4-6AAB3CD982D8}</a:tableStyleId>
              </a:tblPr>
              <a:tblGrid>
                <a:gridCol w="950156"/>
                <a:gridCol w="4599698"/>
                <a:gridCol w="1993461"/>
                <a:gridCol w="1565190"/>
              </a:tblGrid>
              <a:tr h="862447">
                <a:tc>
                  <a:txBody>
                    <a:bodyPr/>
                    <a:lstStyle/>
                    <a:p>
                      <a:pPr algn="ctr"/>
                      <a:r>
                        <a:rPr lang="pl-PL" sz="1800" dirty="0" err="1" smtClean="0">
                          <a:solidFill>
                            <a:schemeClr val="bg1"/>
                          </a:solidFill>
                        </a:rPr>
                        <a:t>L.p</a:t>
                      </a:r>
                      <a:endParaRPr lang="pl-PL" sz="1800" dirty="0">
                        <a:solidFill>
                          <a:schemeClr val="bg1"/>
                        </a:solidFill>
                      </a:endParaRPr>
                    </a:p>
                  </a:txBody>
                  <a:tcPr>
                    <a:solidFill>
                      <a:schemeClr val="accent1">
                        <a:lumMod val="75000"/>
                      </a:schemeClr>
                    </a:solidFill>
                  </a:tcPr>
                </a:tc>
                <a:tc>
                  <a:txBody>
                    <a:bodyPr/>
                    <a:lstStyle/>
                    <a:p>
                      <a:pPr algn="ctr"/>
                      <a:r>
                        <a:rPr lang="pl-PL" sz="1800" dirty="0" smtClean="0">
                          <a:solidFill>
                            <a:schemeClr val="bg1"/>
                          </a:solidFill>
                        </a:rPr>
                        <a:t>Nazwa kryterium</a:t>
                      </a:r>
                      <a:endParaRPr lang="pl-PL" sz="1800" dirty="0">
                        <a:solidFill>
                          <a:schemeClr val="bg1"/>
                        </a:solidFill>
                      </a:endParaRPr>
                    </a:p>
                  </a:txBody>
                  <a:tcPr>
                    <a:solidFill>
                      <a:schemeClr val="accent1">
                        <a:lumMod val="75000"/>
                      </a:schemeClr>
                    </a:solidFill>
                  </a:tcPr>
                </a:tc>
                <a:tc>
                  <a:txBody>
                    <a:bodyPr/>
                    <a:lstStyle/>
                    <a:p>
                      <a:pPr algn="ctr"/>
                      <a:r>
                        <a:rPr lang="pl-PL" sz="1800" dirty="0" smtClean="0">
                          <a:solidFill>
                            <a:schemeClr val="bg1"/>
                          </a:solidFill>
                        </a:rPr>
                        <a:t>Opis znaczenia kryterium</a:t>
                      </a:r>
                      <a:endParaRPr lang="pl-PL" sz="1800" dirty="0">
                        <a:solidFill>
                          <a:schemeClr val="bg1"/>
                        </a:solidFill>
                      </a:endParaRPr>
                    </a:p>
                  </a:txBody>
                  <a:tcPr>
                    <a:solidFill>
                      <a:schemeClr val="accent1">
                        <a:lumMod val="75000"/>
                      </a:schemeClr>
                    </a:solidFill>
                  </a:tcPr>
                </a:tc>
                <a:tc>
                  <a:txBody>
                    <a:bodyPr/>
                    <a:lstStyle/>
                    <a:p>
                      <a:pPr algn="ctr"/>
                      <a:r>
                        <a:rPr lang="pl-PL" sz="1800" dirty="0" smtClean="0">
                          <a:solidFill>
                            <a:schemeClr val="bg1"/>
                          </a:solidFill>
                        </a:rPr>
                        <a:t>Waga kryterium</a:t>
                      </a:r>
                    </a:p>
                    <a:p>
                      <a:pPr algn="ctr"/>
                      <a:r>
                        <a:rPr lang="pl-PL" sz="1800" smtClean="0">
                          <a:solidFill>
                            <a:schemeClr val="bg1"/>
                          </a:solidFill>
                        </a:rPr>
                        <a:t> </a:t>
                      </a:r>
                      <a:r>
                        <a:rPr lang="pl-PL" sz="1800" dirty="0" smtClean="0">
                          <a:solidFill>
                            <a:schemeClr val="bg1"/>
                          </a:solidFill>
                        </a:rPr>
                        <a:t>%</a:t>
                      </a:r>
                      <a:endParaRPr lang="pl-PL" sz="1800" dirty="0">
                        <a:solidFill>
                          <a:schemeClr val="bg1"/>
                        </a:solidFill>
                      </a:endParaRPr>
                    </a:p>
                  </a:txBody>
                  <a:tcPr>
                    <a:solidFill>
                      <a:schemeClr val="accent1">
                        <a:lumMod val="75000"/>
                      </a:schemeClr>
                    </a:solidFill>
                  </a:tcPr>
                </a:tc>
              </a:tr>
              <a:tr h="757232">
                <a:tc>
                  <a:txBody>
                    <a:bodyPr/>
                    <a:lstStyle/>
                    <a:p>
                      <a:r>
                        <a:rPr lang="pl-PL" dirty="0" smtClean="0"/>
                        <a:t>1</a:t>
                      </a:r>
                      <a:endParaRPr lang="pl-PL" dirty="0"/>
                    </a:p>
                  </a:txBody>
                  <a:tcPr>
                    <a:solidFill>
                      <a:schemeClr val="accent5">
                        <a:alpha val="20000"/>
                      </a:schemeClr>
                    </a:solidFill>
                  </a:tcPr>
                </a:tc>
                <a:tc>
                  <a:txBody>
                    <a:bodyPr/>
                    <a:lstStyle/>
                    <a:p>
                      <a:r>
                        <a:rPr lang="pl-PL" dirty="0" smtClean="0"/>
                        <a:t>Ocena zgodności projektu ze strategią ZIT AJ</a:t>
                      </a:r>
                      <a:endParaRPr lang="pl-PL" dirty="0"/>
                    </a:p>
                  </a:txBody>
                  <a:tcPr>
                    <a:solidFill>
                      <a:schemeClr val="accent5">
                        <a:alpha val="20000"/>
                      </a:schemeClr>
                    </a:solidFill>
                  </a:tcPr>
                </a:tc>
                <a:tc>
                  <a:txBody>
                    <a:bodyPr/>
                    <a:lstStyle/>
                    <a:p>
                      <a:pPr algn="ctr"/>
                      <a:r>
                        <a:rPr lang="pl-PL" dirty="0" smtClean="0"/>
                        <a:t>Tak/Nie</a:t>
                      </a:r>
                      <a:endParaRPr lang="pl-PL" dirty="0"/>
                    </a:p>
                  </a:txBody>
                  <a:tcPr>
                    <a:solidFill>
                      <a:schemeClr val="accent5">
                        <a:alpha val="20000"/>
                      </a:schemeClr>
                    </a:solidFill>
                  </a:tcPr>
                </a:tc>
                <a:tc>
                  <a:txBody>
                    <a:bodyPr/>
                    <a:lstStyle/>
                    <a:p>
                      <a:pPr algn="ctr"/>
                      <a:r>
                        <a:rPr lang="pl-PL" dirty="0" smtClean="0"/>
                        <a:t>n/d</a:t>
                      </a:r>
                      <a:endParaRPr lang="pl-PL" dirty="0"/>
                    </a:p>
                  </a:txBody>
                  <a:tcPr>
                    <a:solidFill>
                      <a:schemeClr val="accent5">
                        <a:alpha val="20000"/>
                      </a:schemeClr>
                    </a:solidFill>
                  </a:tcPr>
                </a:tc>
              </a:tr>
              <a:tr h="823364">
                <a:tc>
                  <a:txBody>
                    <a:bodyPr/>
                    <a:lstStyle/>
                    <a:p>
                      <a:r>
                        <a:rPr lang="pl-PL" sz="1800" dirty="0" smtClean="0"/>
                        <a:t>2</a:t>
                      </a:r>
                      <a:endParaRPr lang="pl-PL" sz="1800" dirty="0"/>
                    </a:p>
                  </a:txBody>
                  <a:tcPr/>
                </a:tc>
                <a:tc>
                  <a:txBody>
                    <a:bodyPr/>
                    <a:lstStyle/>
                    <a:p>
                      <a:r>
                        <a:rPr lang="pl-PL" sz="1800" dirty="0" smtClean="0"/>
                        <a:t>Poprawność doboru wskaźników</a:t>
                      </a:r>
                      <a:endParaRPr lang="pl-PL"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dirty="0" smtClean="0"/>
                        <a:t>Tak/Nie</a:t>
                      </a:r>
                    </a:p>
                    <a:p>
                      <a:endParaRPr lang="pl-PL" sz="1800" dirty="0"/>
                    </a:p>
                  </a:txBody>
                  <a:tcPr/>
                </a:tc>
                <a:tc>
                  <a:txBody>
                    <a:bodyPr/>
                    <a:lstStyle/>
                    <a:p>
                      <a:pPr algn="ctr"/>
                      <a:r>
                        <a:rPr lang="pl-PL" sz="1800" dirty="0" smtClean="0"/>
                        <a:t>n/d</a:t>
                      </a:r>
                      <a:endParaRPr lang="pl-PL" sz="1800" dirty="0"/>
                    </a:p>
                  </a:txBody>
                  <a:tcPr/>
                </a:tc>
              </a:tr>
              <a:tr h="898215">
                <a:tc>
                  <a:txBody>
                    <a:bodyPr/>
                    <a:lstStyle/>
                    <a:p>
                      <a:r>
                        <a:rPr lang="pl-PL" sz="1800" dirty="0" smtClean="0"/>
                        <a:t>3</a:t>
                      </a:r>
                      <a:endParaRPr lang="pl-PL" sz="1800" dirty="0"/>
                    </a:p>
                  </a:txBody>
                  <a:tcPr/>
                </a:tc>
                <a:tc>
                  <a:txBody>
                    <a:bodyPr/>
                    <a:lstStyle/>
                    <a:p>
                      <a:r>
                        <a:rPr lang="pl-PL" sz="1800" dirty="0" smtClean="0"/>
                        <a:t>Wpływ projektu na realizację Strategii ZIT AJ</a:t>
                      </a:r>
                      <a:endParaRPr lang="pl-PL" sz="1800" dirty="0"/>
                    </a:p>
                  </a:txBody>
                  <a:tcPr/>
                </a:tc>
                <a:tc>
                  <a:txBody>
                    <a:bodyPr/>
                    <a:lstStyle/>
                    <a:p>
                      <a:pPr algn="ctr"/>
                      <a:r>
                        <a:rPr lang="pl-PL" sz="1800" dirty="0" smtClean="0"/>
                        <a:t>Skala</a:t>
                      </a:r>
                      <a:r>
                        <a:rPr lang="pl-PL" sz="1800" baseline="0" dirty="0" smtClean="0"/>
                        <a:t> punktowa </a:t>
                      </a:r>
                    </a:p>
                    <a:p>
                      <a:pPr algn="ctr"/>
                      <a:r>
                        <a:rPr lang="pl-PL" sz="1800" baseline="0" dirty="0" smtClean="0"/>
                        <a:t> od 0 do 15</a:t>
                      </a:r>
                      <a:endParaRPr lang="pl-PL" sz="1800" dirty="0"/>
                    </a:p>
                  </a:txBody>
                  <a:tcPr/>
                </a:tc>
                <a:tc>
                  <a:txBody>
                    <a:bodyPr/>
                    <a:lstStyle/>
                    <a:p>
                      <a:pPr algn="ctr"/>
                      <a:r>
                        <a:rPr lang="pl-PL" sz="1800" dirty="0" smtClean="0"/>
                        <a:t>50 %</a:t>
                      </a:r>
                      <a:endParaRPr lang="pl-PL" sz="1800" dirty="0"/>
                    </a:p>
                  </a:txBody>
                  <a:tcPr/>
                </a:tc>
              </a:tr>
              <a:tr h="1272472">
                <a:tc>
                  <a:txBody>
                    <a:bodyPr/>
                    <a:lstStyle/>
                    <a:p>
                      <a:r>
                        <a:rPr lang="pl-PL" sz="1800" dirty="0" smtClean="0"/>
                        <a:t>4</a:t>
                      </a:r>
                      <a:endParaRPr lang="pl-PL" sz="1800" dirty="0"/>
                    </a:p>
                  </a:txBody>
                  <a:tcPr/>
                </a:tc>
                <a:tc>
                  <a:txBody>
                    <a:bodyPr/>
                    <a:lstStyle/>
                    <a:p>
                      <a:r>
                        <a:rPr lang="pl-PL" sz="1800" dirty="0" smtClean="0"/>
                        <a:t>Wpływ projektu na realizację</a:t>
                      </a:r>
                      <a:r>
                        <a:rPr lang="pl-PL" sz="1800" baseline="0" dirty="0" smtClean="0"/>
                        <a:t> wartości docelowej wskaźników monitoringu realizacji celów Strategii ZIT wynikających z Porozumienia</a:t>
                      </a:r>
                      <a:endParaRPr lang="pl-PL" sz="1800" dirty="0"/>
                    </a:p>
                  </a:txBody>
                  <a:tcPr/>
                </a:tc>
                <a:tc>
                  <a:txBody>
                    <a:bodyPr/>
                    <a:lstStyle/>
                    <a:p>
                      <a:pPr algn="ctr"/>
                      <a:r>
                        <a:rPr lang="pl-PL" sz="1800" dirty="0" smtClean="0"/>
                        <a:t>Skala</a:t>
                      </a:r>
                      <a:r>
                        <a:rPr lang="pl-PL" sz="1800" baseline="0" dirty="0" smtClean="0"/>
                        <a:t> punktowa </a:t>
                      </a:r>
                    </a:p>
                    <a:p>
                      <a:pPr algn="ctr"/>
                      <a:r>
                        <a:rPr lang="pl-PL" sz="1800" baseline="0" dirty="0" smtClean="0"/>
                        <a:t> od 0 do 12</a:t>
                      </a:r>
                      <a:endParaRPr lang="pl-PL" sz="1800" dirty="0" smtClean="0"/>
                    </a:p>
                    <a:p>
                      <a:endParaRPr lang="pl-PL" sz="1800" dirty="0"/>
                    </a:p>
                  </a:txBody>
                  <a:tcPr/>
                </a:tc>
                <a:tc>
                  <a:txBody>
                    <a:bodyPr/>
                    <a:lstStyle/>
                    <a:p>
                      <a:pPr algn="ctr"/>
                      <a:r>
                        <a:rPr lang="pl-PL" sz="1800" dirty="0" smtClean="0"/>
                        <a:t>40 %</a:t>
                      </a:r>
                      <a:endParaRPr lang="pl-PL" sz="1800" dirty="0"/>
                    </a:p>
                  </a:txBody>
                  <a:tcPr/>
                </a:tc>
              </a:tr>
              <a:tr h="973067">
                <a:tc>
                  <a:txBody>
                    <a:bodyPr/>
                    <a:lstStyle/>
                    <a:p>
                      <a:r>
                        <a:rPr lang="pl-PL" sz="1800" dirty="0" smtClean="0"/>
                        <a:t>5</a:t>
                      </a:r>
                      <a:endParaRPr lang="pl-PL" sz="1800" dirty="0"/>
                    </a:p>
                  </a:txBody>
                  <a:tcPr/>
                </a:tc>
                <a:tc>
                  <a:txBody>
                    <a:bodyPr/>
                    <a:lstStyle/>
                    <a:p>
                      <a:r>
                        <a:rPr lang="pl-PL" sz="1800" dirty="0" smtClean="0"/>
                        <a:t>Komplementarny charakter projektu</a:t>
                      </a:r>
                      <a:endParaRPr lang="pl-PL" sz="1800" dirty="0"/>
                    </a:p>
                  </a:txBody>
                  <a:tcPr/>
                </a:tc>
                <a:tc>
                  <a:txBody>
                    <a:bodyPr/>
                    <a:lstStyle/>
                    <a:p>
                      <a:pPr algn="ctr"/>
                      <a:r>
                        <a:rPr lang="pl-PL" sz="1800" dirty="0" smtClean="0"/>
                        <a:t>Skala</a:t>
                      </a:r>
                      <a:r>
                        <a:rPr lang="pl-PL" sz="1800" baseline="0" dirty="0" smtClean="0"/>
                        <a:t> punktowa </a:t>
                      </a:r>
                    </a:p>
                    <a:p>
                      <a:pPr algn="ctr"/>
                      <a:r>
                        <a:rPr lang="pl-PL" sz="1800" baseline="0" dirty="0" smtClean="0"/>
                        <a:t> od 0 do 3</a:t>
                      </a:r>
                      <a:endParaRPr lang="pl-PL" sz="1800" dirty="0" smtClean="0"/>
                    </a:p>
                    <a:p>
                      <a:endParaRPr lang="pl-PL" sz="1800" dirty="0"/>
                    </a:p>
                  </a:txBody>
                  <a:tcPr/>
                </a:tc>
                <a:tc>
                  <a:txBody>
                    <a:bodyPr/>
                    <a:lstStyle/>
                    <a:p>
                      <a:pPr algn="ctr"/>
                      <a:r>
                        <a:rPr lang="pl-PL" sz="1800" dirty="0" smtClean="0"/>
                        <a:t>10%</a:t>
                      </a:r>
                      <a:endParaRPr lang="pl-PL" sz="1800" dirty="0"/>
                    </a:p>
                  </a:txBody>
                  <a:tcPr/>
                </a:tc>
              </a:tr>
            </a:tbl>
          </a:graphicData>
        </a:graphic>
      </p:graphicFrame>
    </p:spTree>
    <p:extLst>
      <p:ext uri="{BB962C8B-B14F-4D97-AF65-F5344CB8AC3E}">
        <p14:creationId xmlns:p14="http://schemas.microsoft.com/office/powerpoint/2010/main" val="332280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0" y="1412776"/>
            <a:ext cx="9252520" cy="936104"/>
          </a:xfrm>
        </p:spPr>
        <p:txBody>
          <a:bodyPr>
            <a:normAutofit fontScale="90000"/>
          </a:bodyPr>
          <a:lstStyle/>
          <a:p>
            <a:r>
              <a:rPr lang="pl-PL" b="1" dirty="0"/>
              <a:t>KRYTERIUM NR 1</a:t>
            </a:r>
            <a:br>
              <a:rPr lang="pl-PL" b="1" dirty="0"/>
            </a:br>
            <a:r>
              <a:rPr lang="pl-PL" dirty="0"/>
              <a:t>Ocena zgodności projektu ze Strategią ZIT</a:t>
            </a:r>
            <a:br>
              <a:rPr lang="pl-PL" dirty="0"/>
            </a:br>
            <a:endParaRPr lang="pl-PL"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887186180"/>
              </p:ext>
            </p:extLst>
          </p:nvPr>
        </p:nvGraphicFramePr>
        <p:xfrm>
          <a:off x="0" y="2276872"/>
          <a:ext cx="8686800"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55976" y="332656"/>
            <a:ext cx="46815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2167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7504" y="1412776"/>
            <a:ext cx="8219257" cy="1570186"/>
          </a:xfrm>
        </p:spPr>
        <p:txBody>
          <a:bodyPr>
            <a:noAutofit/>
          </a:bodyPr>
          <a:lstStyle/>
          <a:p>
            <a:r>
              <a:rPr lang="pl-PL" sz="3600" b="1" dirty="0"/>
              <a:t>KRYTERIUM NR 2</a:t>
            </a:r>
            <a:r>
              <a:rPr lang="pl-PL" sz="3600" dirty="0"/>
              <a:t/>
            </a:r>
            <a:br>
              <a:rPr lang="pl-PL" sz="3600" dirty="0"/>
            </a:br>
            <a:r>
              <a:rPr lang="pl-PL" sz="3600" b="1" dirty="0"/>
              <a:t>Poprawność doboru wskaźników</a:t>
            </a:r>
            <a:r>
              <a:rPr lang="pl-PL" sz="3600" dirty="0"/>
              <a:t/>
            </a:r>
            <a:br>
              <a:rPr lang="pl-PL" sz="3600" dirty="0"/>
            </a:br>
            <a:r>
              <a:rPr lang="pl-PL" sz="3600" dirty="0"/>
              <a:t/>
            </a:r>
            <a:br>
              <a:rPr lang="pl-PL" sz="3600" dirty="0"/>
            </a:br>
            <a:endParaRPr lang="pl-PL" sz="36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3555732784"/>
              </p:ext>
            </p:extLst>
          </p:nvPr>
        </p:nvGraphicFramePr>
        <p:xfrm>
          <a:off x="56704" y="2197868"/>
          <a:ext cx="8686800" cy="4543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2463" y="260648"/>
            <a:ext cx="46815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0467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5661</TotalTime>
  <Words>1222</Words>
  <Application>Microsoft Office PowerPoint</Application>
  <PresentationFormat>Pokaz na ekranie (4:3)</PresentationFormat>
  <Paragraphs>239</Paragraphs>
  <Slides>22</Slides>
  <Notes>5</Notes>
  <HiddenSlides>0</HiddenSlides>
  <MMClips>0</MMClips>
  <ScaleCrop>false</ScaleCrop>
  <HeadingPairs>
    <vt:vector size="6" baseType="variant">
      <vt:variant>
        <vt:lpstr>Używane czcionki</vt:lpstr>
      </vt:variant>
      <vt:variant>
        <vt:i4>7</vt:i4>
      </vt:variant>
      <vt:variant>
        <vt:lpstr>Motyw</vt:lpstr>
      </vt:variant>
      <vt:variant>
        <vt:i4>7</vt:i4>
      </vt:variant>
      <vt:variant>
        <vt:lpstr>Tytuły slajdów</vt:lpstr>
      </vt:variant>
      <vt:variant>
        <vt:i4>22</vt:i4>
      </vt:variant>
    </vt:vector>
  </HeadingPairs>
  <TitlesOfParts>
    <vt:vector size="36" baseType="lpstr">
      <vt:lpstr>Arial</vt:lpstr>
      <vt:lpstr>Calibri</vt:lpstr>
      <vt:lpstr>DejaVu Sans</vt:lpstr>
      <vt:lpstr>Droid Sans Fallback</vt:lpstr>
      <vt:lpstr>Tahoma</vt:lpstr>
      <vt:lpstr>Times New Roman</vt:lpstr>
      <vt:lpstr>Verdana</vt:lpstr>
      <vt:lpstr>Motyw pakietu Office</vt:lpstr>
      <vt:lpstr>2_Motyw pakietu Office</vt:lpstr>
      <vt:lpstr>8_Motyw pakietu Office</vt:lpstr>
      <vt:lpstr>9_Motyw pakietu Office</vt:lpstr>
      <vt:lpstr>11_Motyw pakietu Office</vt:lpstr>
      <vt:lpstr>12_Motyw pakietu Office</vt:lpstr>
      <vt:lpstr>22_Motyw pakietu Office</vt:lpstr>
      <vt:lpstr>Prezentacja programu PowerPoint</vt:lpstr>
      <vt:lpstr>   Obszar realizacji ZIT AJ Obszarem realizacji ZIT AJ jest obszar jednostek samorządu terytorialnego,  które przystąpiły do Porozumienia w celu wspólnej realizacji ZIT.   </vt:lpstr>
      <vt:lpstr>Członkowie ZIT AJ</vt:lpstr>
      <vt:lpstr>Cel strategiczny ZIT AJ </vt:lpstr>
      <vt:lpstr>Cele szczegółowe ZIT AJ</vt:lpstr>
      <vt:lpstr>   Kryteria oceny zgodności projektów    ze  Strategią ZIT AJ   Poddziałanie 6.3.3 Rewitalizacja zdegradowanych obszarów – ZIT AJ  Alokacja 2 932 800 EUR, tj. 12 886 723 PLN  Liczba możliwych do zdobycia punktów, będzie stanowić 50 % wszystkich możliwych  do zdobycia punktów   </vt:lpstr>
      <vt:lpstr> </vt:lpstr>
      <vt:lpstr>KRYTERIUM NR 1 Ocena zgodności projektu ze Strategią ZIT </vt:lpstr>
      <vt:lpstr>KRYTERIUM NR 2 Poprawność doboru wskaźników  </vt:lpstr>
      <vt:lpstr>KRYTERIUM NR 2 Poprawność doboru wskaźników  </vt:lpstr>
      <vt:lpstr>KRYTERIUM NR 3 Wpływ projektu na realizację Strategii ZIT AJ </vt:lpstr>
      <vt:lpstr>Prezentacja programu PowerPoint</vt:lpstr>
      <vt:lpstr>Prezentacja programu PowerPoint</vt:lpstr>
      <vt:lpstr>         </vt:lpstr>
      <vt:lpstr>         KRYTERIUM NR 4 Wpływ realizacji projektu na realizację wartości docelowej wskaźników monitoringu realizacji celów Strategii ZIT AJ wynikających z Porozumienia   </vt:lpstr>
      <vt:lpstr>Prezentacja programu PowerPoint</vt:lpstr>
      <vt:lpstr> KRYTERIUM NR 5 Komplementarny charakter projektu</vt:lpstr>
      <vt:lpstr>Prezentacja programu PowerPoint</vt:lpstr>
      <vt:lpstr>     MINIMUM PUNKTOWE Uzyskanie przez projekt minimum punktowego  </vt:lpstr>
      <vt:lpstr>Prezentacja programu PowerPoint</vt:lpstr>
      <vt:lpstr>Prezentacja programu PowerPoint</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Marcin Dzwonek</dc:creator>
  <cp:lastModifiedBy>Izabela Stywryszko</cp:lastModifiedBy>
  <cp:revision>332</cp:revision>
  <dcterms:created xsi:type="dcterms:W3CDTF">2015-04-22T07:48:15Z</dcterms:created>
  <dcterms:modified xsi:type="dcterms:W3CDTF">2016-07-06T08:21:55Z</dcterms:modified>
</cp:coreProperties>
</file>