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7"/>
  </p:notesMasterIdLst>
  <p:sldIdLst>
    <p:sldId id="256" r:id="rId8"/>
    <p:sldId id="426" r:id="rId9"/>
    <p:sldId id="425" r:id="rId10"/>
    <p:sldId id="284" r:id="rId11"/>
    <p:sldId id="295" r:id="rId12"/>
    <p:sldId id="310" r:id="rId13"/>
    <p:sldId id="393" r:id="rId14"/>
    <p:sldId id="302" r:id="rId15"/>
    <p:sldId id="303" r:id="rId16"/>
    <p:sldId id="399" r:id="rId17"/>
    <p:sldId id="411" r:id="rId18"/>
    <p:sldId id="400" r:id="rId19"/>
    <p:sldId id="412" r:id="rId20"/>
    <p:sldId id="328" r:id="rId21"/>
    <p:sldId id="330" r:id="rId22"/>
    <p:sldId id="334" r:id="rId23"/>
    <p:sldId id="420" r:id="rId24"/>
    <p:sldId id="336" r:id="rId25"/>
    <p:sldId id="39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varScale="1">
        <p:scale>
          <a:sx n="92" d="100"/>
          <a:sy n="92" d="100"/>
        </p:scale>
        <p:origin x="1350" y="-384"/>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DA6B-AE93-4E87-8901-43B06ED009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F8AB5C76-348B-42B4-8730-CE694CDDF268}">
      <dgm:prSet phldrT="[Tekst]"/>
      <dgm:spPr>
        <a:solidFill>
          <a:schemeClr val="tx2">
            <a:lumMod val="50000"/>
          </a:schemeClr>
        </a:solidFill>
      </dgm:spPr>
      <dgm:t>
        <a:bodyPr/>
        <a:lstStyle/>
        <a:p>
          <a:r>
            <a:rPr lang="pl-PL" b="1" dirty="0" smtClean="0"/>
            <a:t>Definicja kryterium </a:t>
          </a:r>
          <a:endParaRPr lang="pl-PL" dirty="0"/>
        </a:p>
      </dgm:t>
    </dgm:pt>
    <dgm:pt modelId="{791C5C35-0D3C-4AAF-8421-B6EF2DD6F676}" type="parTrans" cxnId="{B9FC6827-4FE1-42DA-B927-9179D17052B0}">
      <dgm:prSet/>
      <dgm:spPr/>
      <dgm:t>
        <a:bodyPr/>
        <a:lstStyle/>
        <a:p>
          <a:endParaRPr lang="pl-PL"/>
        </a:p>
      </dgm:t>
    </dgm:pt>
    <dgm:pt modelId="{84043933-3B44-4F51-A435-1D25E09F5296}" type="sibTrans" cxnId="{B9FC6827-4FE1-42DA-B927-9179D17052B0}">
      <dgm:prSet/>
      <dgm:spPr/>
      <dgm:t>
        <a:bodyPr/>
        <a:lstStyle/>
        <a:p>
          <a:endParaRPr lang="pl-PL"/>
        </a:p>
      </dgm:t>
    </dgm:pt>
    <dgm:pt modelId="{BD3EB08D-0732-46F3-A77A-C4A7271ED307}">
      <dgm:prSet phldrT="[Tekst]" custT="1"/>
      <dgm:spPr/>
      <dgm:t>
        <a:bodyPr/>
        <a:lstStyle/>
        <a:p>
          <a:r>
            <a:rPr lang="pl-PL" sz="2400" dirty="0" smtClean="0"/>
            <a:t>Weryfikacja czy projekt wpisuje się w Strategię ZIT AJ</a:t>
          </a:r>
          <a:endParaRPr lang="pl-PL" sz="2400" dirty="0"/>
        </a:p>
      </dgm:t>
    </dgm:pt>
    <dgm:pt modelId="{2CEA6A1A-509D-4827-B8F9-4DC24C60FCFD}" type="parTrans" cxnId="{A2D25E14-0D1F-4292-9C28-8B72737A1EE0}">
      <dgm:prSet/>
      <dgm:spPr/>
      <dgm:t>
        <a:bodyPr/>
        <a:lstStyle/>
        <a:p>
          <a:endParaRPr lang="pl-PL"/>
        </a:p>
      </dgm:t>
    </dgm:pt>
    <dgm:pt modelId="{2A053158-DAC8-4375-A0E4-DCF07A2B040F}" type="sibTrans" cxnId="{A2D25E14-0D1F-4292-9C28-8B72737A1EE0}">
      <dgm:prSet/>
      <dgm:spPr/>
      <dgm:t>
        <a:bodyPr/>
        <a:lstStyle/>
        <a:p>
          <a:endParaRPr lang="pl-PL"/>
        </a:p>
      </dgm:t>
    </dgm:pt>
    <dgm:pt modelId="{AAFEC11C-E406-4E42-BDD1-EF2AD40FEBCA}">
      <dgm:prSet phldrT="[Tekst]" custT="1"/>
      <dgm:spPr>
        <a:solidFill>
          <a:schemeClr val="tx2">
            <a:lumMod val="50000"/>
          </a:schemeClr>
        </a:solidFill>
      </dgm:spPr>
      <dgm:t>
        <a:bodyPr/>
        <a:lstStyle/>
        <a:p>
          <a:r>
            <a:rPr lang="pl-PL" sz="2400" b="1" dirty="0" smtClean="0"/>
            <a:t>Opis znaczenia kryterium </a:t>
          </a:r>
          <a:endParaRPr lang="pl-PL" sz="2400" dirty="0"/>
        </a:p>
      </dgm:t>
    </dgm:pt>
    <dgm:pt modelId="{D4228A07-34F0-4F30-9008-971E0AC48A48}" type="parTrans" cxnId="{B1764518-C692-4653-9441-7C5B5994F13E}">
      <dgm:prSet/>
      <dgm:spPr/>
      <dgm:t>
        <a:bodyPr/>
        <a:lstStyle/>
        <a:p>
          <a:endParaRPr lang="pl-PL"/>
        </a:p>
      </dgm:t>
    </dgm:pt>
    <dgm:pt modelId="{1CF66E0A-DA65-42FA-A56A-BCF989D4E02E}" type="sibTrans" cxnId="{B1764518-C692-4653-9441-7C5B5994F13E}">
      <dgm:prSet/>
      <dgm:spPr/>
      <dgm:t>
        <a:bodyPr/>
        <a:lstStyle/>
        <a:p>
          <a:endParaRPr lang="pl-PL"/>
        </a:p>
      </dgm:t>
    </dgm:pt>
    <dgm:pt modelId="{A2B747B9-A483-4BEC-9310-2C02BFCC1BEF}">
      <dgm:prSet phldrT="[Tekst]" custT="1"/>
      <dgm:spPr/>
      <dgm:t>
        <a:bodyPr/>
        <a:lstStyle/>
        <a:p>
          <a:r>
            <a:rPr lang="pl-PL" sz="2400" dirty="0" smtClean="0"/>
            <a:t>TAK/NIE</a:t>
          </a:r>
          <a:endParaRPr lang="pl-PL" sz="2400" dirty="0"/>
        </a:p>
      </dgm:t>
    </dgm:pt>
    <dgm:pt modelId="{6C9FD745-810A-4D08-9D0B-6A915E296345}" type="parTrans" cxnId="{0B35FD82-964C-4706-BADA-1FB88B0384A0}">
      <dgm:prSet/>
      <dgm:spPr/>
      <dgm:t>
        <a:bodyPr/>
        <a:lstStyle/>
        <a:p>
          <a:endParaRPr lang="pl-PL"/>
        </a:p>
      </dgm:t>
    </dgm:pt>
    <dgm:pt modelId="{6E6B6FC9-D852-49BE-BE4B-FBC975B8D31F}" type="sibTrans" cxnId="{0B35FD82-964C-4706-BADA-1FB88B0384A0}">
      <dgm:prSet/>
      <dgm:spPr/>
      <dgm:t>
        <a:bodyPr/>
        <a:lstStyle/>
        <a:p>
          <a:endParaRPr lang="pl-PL"/>
        </a:p>
      </dgm:t>
    </dgm:pt>
    <dgm:pt modelId="{603E93DE-2745-46DB-8A27-E31D8DB6DDDA}">
      <dgm:prSet phldrT="[Tekst]" custT="1"/>
      <dgm:spPr/>
      <dgm:t>
        <a:bodyPr/>
        <a:lstStyle/>
        <a:p>
          <a:r>
            <a:rPr lang="pl-PL" sz="2400" dirty="0" smtClean="0"/>
            <a:t>Kryterium obligatoryjne (kluczowe) – niespełnienie oznacza odrzucenie wniosku</a:t>
          </a:r>
          <a:endParaRPr lang="pl-PL" sz="2400" dirty="0"/>
        </a:p>
      </dgm:t>
    </dgm:pt>
    <dgm:pt modelId="{6239B4A7-E967-4906-996C-94D93F0D124B}" type="sibTrans" cxnId="{A8219C23-866F-4F10-B599-1D9341D49676}">
      <dgm:prSet/>
      <dgm:spPr/>
      <dgm:t>
        <a:bodyPr/>
        <a:lstStyle/>
        <a:p>
          <a:endParaRPr lang="pl-PL"/>
        </a:p>
      </dgm:t>
    </dgm:pt>
    <dgm:pt modelId="{31F3CEB1-C2F2-4EF7-A589-CC820D507693}" type="parTrans" cxnId="{A8219C23-866F-4F10-B599-1D9341D49676}">
      <dgm:prSet/>
      <dgm:spPr/>
      <dgm:t>
        <a:bodyPr/>
        <a:lstStyle/>
        <a:p>
          <a:endParaRPr lang="pl-PL"/>
        </a:p>
      </dgm:t>
    </dgm:pt>
    <dgm:pt modelId="{65931F63-3714-402F-9550-C832CBE858AD}" type="pres">
      <dgm:prSet presAssocID="{E9A3DA6B-AE93-4E87-8901-43B06ED00952}" presName="linear" presStyleCnt="0">
        <dgm:presLayoutVars>
          <dgm:dir/>
          <dgm:animLvl val="lvl"/>
          <dgm:resizeHandles val="exact"/>
        </dgm:presLayoutVars>
      </dgm:prSet>
      <dgm:spPr/>
      <dgm:t>
        <a:bodyPr/>
        <a:lstStyle/>
        <a:p>
          <a:endParaRPr lang="pl-PL"/>
        </a:p>
      </dgm:t>
    </dgm:pt>
    <dgm:pt modelId="{0F4F4EDA-1EDE-41D6-A3F7-3C3CC546AA23}" type="pres">
      <dgm:prSet presAssocID="{F8AB5C76-348B-42B4-8730-CE694CDDF268}" presName="parentLin" presStyleCnt="0"/>
      <dgm:spPr/>
      <dgm:t>
        <a:bodyPr/>
        <a:lstStyle/>
        <a:p>
          <a:endParaRPr lang="pl-PL"/>
        </a:p>
      </dgm:t>
    </dgm:pt>
    <dgm:pt modelId="{288D8EB7-F760-40BF-A809-F09248515887}" type="pres">
      <dgm:prSet presAssocID="{F8AB5C76-348B-42B4-8730-CE694CDDF268}" presName="parentLeftMargin" presStyleLbl="node1" presStyleIdx="0" presStyleCnt="2"/>
      <dgm:spPr/>
      <dgm:t>
        <a:bodyPr/>
        <a:lstStyle/>
        <a:p>
          <a:endParaRPr lang="pl-PL"/>
        </a:p>
      </dgm:t>
    </dgm:pt>
    <dgm:pt modelId="{68456774-487D-4596-B5AA-E3E5F65F425D}" type="pres">
      <dgm:prSet presAssocID="{F8AB5C76-348B-42B4-8730-CE694CDDF268}" presName="parentText" presStyleLbl="node1" presStyleIdx="0" presStyleCnt="2">
        <dgm:presLayoutVars>
          <dgm:chMax val="0"/>
          <dgm:bulletEnabled val="1"/>
        </dgm:presLayoutVars>
      </dgm:prSet>
      <dgm:spPr/>
      <dgm:t>
        <a:bodyPr/>
        <a:lstStyle/>
        <a:p>
          <a:endParaRPr lang="pl-PL"/>
        </a:p>
      </dgm:t>
    </dgm:pt>
    <dgm:pt modelId="{D5F6262D-5012-431B-9581-B2BD4C11DAC6}" type="pres">
      <dgm:prSet presAssocID="{F8AB5C76-348B-42B4-8730-CE694CDDF268}" presName="negativeSpace" presStyleCnt="0"/>
      <dgm:spPr/>
      <dgm:t>
        <a:bodyPr/>
        <a:lstStyle/>
        <a:p>
          <a:endParaRPr lang="pl-PL"/>
        </a:p>
      </dgm:t>
    </dgm:pt>
    <dgm:pt modelId="{AC5409EB-2CCF-42F2-9A8F-446629E52C7C}" type="pres">
      <dgm:prSet presAssocID="{F8AB5C76-348B-42B4-8730-CE694CDDF268}" presName="childText" presStyleLbl="conFgAcc1" presStyleIdx="0" presStyleCnt="2">
        <dgm:presLayoutVars>
          <dgm:bulletEnabled val="1"/>
        </dgm:presLayoutVars>
      </dgm:prSet>
      <dgm:spPr/>
      <dgm:t>
        <a:bodyPr/>
        <a:lstStyle/>
        <a:p>
          <a:endParaRPr lang="pl-PL"/>
        </a:p>
      </dgm:t>
    </dgm:pt>
    <dgm:pt modelId="{44E3C98F-3D63-4CB3-A59C-C275EA1AE7F5}" type="pres">
      <dgm:prSet presAssocID="{84043933-3B44-4F51-A435-1D25E09F5296}" presName="spaceBetweenRectangles" presStyleCnt="0"/>
      <dgm:spPr/>
      <dgm:t>
        <a:bodyPr/>
        <a:lstStyle/>
        <a:p>
          <a:endParaRPr lang="pl-PL"/>
        </a:p>
      </dgm:t>
    </dgm:pt>
    <dgm:pt modelId="{FB515A05-D941-4A44-B5D9-8DE70EC2C0F8}" type="pres">
      <dgm:prSet presAssocID="{AAFEC11C-E406-4E42-BDD1-EF2AD40FEBCA}" presName="parentLin" presStyleCnt="0"/>
      <dgm:spPr/>
      <dgm:t>
        <a:bodyPr/>
        <a:lstStyle/>
        <a:p>
          <a:endParaRPr lang="pl-PL"/>
        </a:p>
      </dgm:t>
    </dgm:pt>
    <dgm:pt modelId="{9BB67EF6-629F-4E83-BE1C-0AF596674052}" type="pres">
      <dgm:prSet presAssocID="{AAFEC11C-E406-4E42-BDD1-EF2AD40FEBCA}" presName="parentLeftMargin" presStyleLbl="node1" presStyleIdx="0" presStyleCnt="2"/>
      <dgm:spPr/>
      <dgm:t>
        <a:bodyPr/>
        <a:lstStyle/>
        <a:p>
          <a:endParaRPr lang="pl-PL"/>
        </a:p>
      </dgm:t>
    </dgm:pt>
    <dgm:pt modelId="{653E8C6F-9477-4E4A-B3C1-C0CA6ED51ACB}" type="pres">
      <dgm:prSet presAssocID="{AAFEC11C-E406-4E42-BDD1-EF2AD40FEBCA}" presName="parentText" presStyleLbl="node1" presStyleIdx="1" presStyleCnt="2">
        <dgm:presLayoutVars>
          <dgm:chMax val="0"/>
          <dgm:bulletEnabled val="1"/>
        </dgm:presLayoutVars>
      </dgm:prSet>
      <dgm:spPr/>
      <dgm:t>
        <a:bodyPr/>
        <a:lstStyle/>
        <a:p>
          <a:endParaRPr lang="pl-PL"/>
        </a:p>
      </dgm:t>
    </dgm:pt>
    <dgm:pt modelId="{9D1F677A-0BFB-405B-84F9-BE99478C9C1E}" type="pres">
      <dgm:prSet presAssocID="{AAFEC11C-E406-4E42-BDD1-EF2AD40FEBCA}" presName="negativeSpace" presStyleCnt="0"/>
      <dgm:spPr/>
      <dgm:t>
        <a:bodyPr/>
        <a:lstStyle/>
        <a:p>
          <a:endParaRPr lang="pl-PL"/>
        </a:p>
      </dgm:t>
    </dgm:pt>
    <dgm:pt modelId="{0532035D-FDC7-44C7-9CC8-609CC32D390E}" type="pres">
      <dgm:prSet presAssocID="{AAFEC11C-E406-4E42-BDD1-EF2AD40FEBCA}" presName="childText" presStyleLbl="conFgAcc1" presStyleIdx="1" presStyleCnt="2">
        <dgm:presLayoutVars>
          <dgm:bulletEnabled val="1"/>
        </dgm:presLayoutVars>
      </dgm:prSet>
      <dgm:spPr/>
      <dgm:t>
        <a:bodyPr/>
        <a:lstStyle/>
        <a:p>
          <a:endParaRPr lang="pl-PL"/>
        </a:p>
      </dgm:t>
    </dgm:pt>
  </dgm:ptLst>
  <dgm:cxnLst>
    <dgm:cxn modelId="{B9FC6827-4FE1-42DA-B927-9179D17052B0}" srcId="{E9A3DA6B-AE93-4E87-8901-43B06ED00952}" destId="{F8AB5C76-348B-42B4-8730-CE694CDDF268}" srcOrd="0" destOrd="0" parTransId="{791C5C35-0D3C-4AAF-8421-B6EF2DD6F676}" sibTransId="{84043933-3B44-4F51-A435-1D25E09F5296}"/>
    <dgm:cxn modelId="{C068E522-F68F-49E5-A6F8-0511E7EF81A7}" type="presOf" srcId="{F8AB5C76-348B-42B4-8730-CE694CDDF268}" destId="{288D8EB7-F760-40BF-A809-F09248515887}" srcOrd="0" destOrd="0" presId="urn:microsoft.com/office/officeart/2005/8/layout/list1"/>
    <dgm:cxn modelId="{0B35FD82-964C-4706-BADA-1FB88B0384A0}" srcId="{AAFEC11C-E406-4E42-BDD1-EF2AD40FEBCA}" destId="{A2B747B9-A483-4BEC-9310-2C02BFCC1BEF}" srcOrd="0" destOrd="0" parTransId="{6C9FD745-810A-4D08-9D0B-6A915E296345}" sibTransId="{6E6B6FC9-D852-49BE-BE4B-FBC975B8D31F}"/>
    <dgm:cxn modelId="{A8219C23-866F-4F10-B599-1D9341D49676}" srcId="{AAFEC11C-E406-4E42-BDD1-EF2AD40FEBCA}" destId="{603E93DE-2745-46DB-8A27-E31D8DB6DDDA}" srcOrd="1" destOrd="0" parTransId="{31F3CEB1-C2F2-4EF7-A589-CC820D507693}" sibTransId="{6239B4A7-E967-4906-996C-94D93F0D124B}"/>
    <dgm:cxn modelId="{CC080376-0FD2-4256-A9DC-280D76310BD6}" type="presOf" srcId="{A2B747B9-A483-4BEC-9310-2C02BFCC1BEF}" destId="{0532035D-FDC7-44C7-9CC8-609CC32D390E}" srcOrd="0" destOrd="0" presId="urn:microsoft.com/office/officeart/2005/8/layout/list1"/>
    <dgm:cxn modelId="{B1764518-C692-4653-9441-7C5B5994F13E}" srcId="{E9A3DA6B-AE93-4E87-8901-43B06ED00952}" destId="{AAFEC11C-E406-4E42-BDD1-EF2AD40FEBCA}" srcOrd="1" destOrd="0" parTransId="{D4228A07-34F0-4F30-9008-971E0AC48A48}" sibTransId="{1CF66E0A-DA65-42FA-A56A-BCF989D4E02E}"/>
    <dgm:cxn modelId="{D6EC4641-C912-48EA-B667-DD01CADB4E57}" type="presOf" srcId="{BD3EB08D-0732-46F3-A77A-C4A7271ED307}" destId="{AC5409EB-2CCF-42F2-9A8F-446629E52C7C}" srcOrd="0" destOrd="0" presId="urn:microsoft.com/office/officeart/2005/8/layout/list1"/>
    <dgm:cxn modelId="{89C230B1-E2D1-4469-8945-77937E353F73}" type="presOf" srcId="{603E93DE-2745-46DB-8A27-E31D8DB6DDDA}" destId="{0532035D-FDC7-44C7-9CC8-609CC32D390E}" srcOrd="0" destOrd="1" presId="urn:microsoft.com/office/officeart/2005/8/layout/list1"/>
    <dgm:cxn modelId="{A2D25E14-0D1F-4292-9C28-8B72737A1EE0}" srcId="{F8AB5C76-348B-42B4-8730-CE694CDDF268}" destId="{BD3EB08D-0732-46F3-A77A-C4A7271ED307}" srcOrd="0" destOrd="0" parTransId="{2CEA6A1A-509D-4827-B8F9-4DC24C60FCFD}" sibTransId="{2A053158-DAC8-4375-A0E4-DCF07A2B040F}"/>
    <dgm:cxn modelId="{9474FA83-4002-4A2C-AD1C-159DFD20AC1F}" type="presOf" srcId="{E9A3DA6B-AE93-4E87-8901-43B06ED00952}" destId="{65931F63-3714-402F-9550-C832CBE858AD}" srcOrd="0" destOrd="0" presId="urn:microsoft.com/office/officeart/2005/8/layout/list1"/>
    <dgm:cxn modelId="{EAA04215-1F8A-4228-9560-106C3DA86141}" type="presOf" srcId="{AAFEC11C-E406-4E42-BDD1-EF2AD40FEBCA}" destId="{9BB67EF6-629F-4E83-BE1C-0AF596674052}" srcOrd="0" destOrd="0" presId="urn:microsoft.com/office/officeart/2005/8/layout/list1"/>
    <dgm:cxn modelId="{82A7CAD7-FDE5-432E-9707-0FDF520D314C}" type="presOf" srcId="{AAFEC11C-E406-4E42-BDD1-EF2AD40FEBCA}" destId="{653E8C6F-9477-4E4A-B3C1-C0CA6ED51ACB}" srcOrd="1" destOrd="0" presId="urn:microsoft.com/office/officeart/2005/8/layout/list1"/>
    <dgm:cxn modelId="{3C3A2CCD-5F0C-4092-92E8-0EADF64110E0}" type="presOf" srcId="{F8AB5C76-348B-42B4-8730-CE694CDDF268}" destId="{68456774-487D-4596-B5AA-E3E5F65F425D}" srcOrd="1" destOrd="0" presId="urn:microsoft.com/office/officeart/2005/8/layout/list1"/>
    <dgm:cxn modelId="{D5D0CB8C-7FF7-48EA-A751-463E579E4382}" type="presParOf" srcId="{65931F63-3714-402F-9550-C832CBE858AD}" destId="{0F4F4EDA-1EDE-41D6-A3F7-3C3CC546AA23}" srcOrd="0" destOrd="0" presId="urn:microsoft.com/office/officeart/2005/8/layout/list1"/>
    <dgm:cxn modelId="{BBDCF9CC-BC65-449D-8FD0-1288E7D7BAF2}" type="presParOf" srcId="{0F4F4EDA-1EDE-41D6-A3F7-3C3CC546AA23}" destId="{288D8EB7-F760-40BF-A809-F09248515887}" srcOrd="0" destOrd="0" presId="urn:microsoft.com/office/officeart/2005/8/layout/list1"/>
    <dgm:cxn modelId="{2579391D-8999-4F33-83F0-5D7E278F99A5}" type="presParOf" srcId="{0F4F4EDA-1EDE-41D6-A3F7-3C3CC546AA23}" destId="{68456774-487D-4596-B5AA-E3E5F65F425D}" srcOrd="1" destOrd="0" presId="urn:microsoft.com/office/officeart/2005/8/layout/list1"/>
    <dgm:cxn modelId="{1FCDB67C-6B96-4763-8871-5C8165DD0655}" type="presParOf" srcId="{65931F63-3714-402F-9550-C832CBE858AD}" destId="{D5F6262D-5012-431B-9581-B2BD4C11DAC6}" srcOrd="1" destOrd="0" presId="urn:microsoft.com/office/officeart/2005/8/layout/list1"/>
    <dgm:cxn modelId="{6D136B26-6424-47E0-842F-172F872E0649}" type="presParOf" srcId="{65931F63-3714-402F-9550-C832CBE858AD}" destId="{AC5409EB-2CCF-42F2-9A8F-446629E52C7C}" srcOrd="2" destOrd="0" presId="urn:microsoft.com/office/officeart/2005/8/layout/list1"/>
    <dgm:cxn modelId="{2F45072C-9B1F-4995-9247-9F8471C627EE}" type="presParOf" srcId="{65931F63-3714-402F-9550-C832CBE858AD}" destId="{44E3C98F-3D63-4CB3-A59C-C275EA1AE7F5}" srcOrd="3" destOrd="0" presId="urn:microsoft.com/office/officeart/2005/8/layout/list1"/>
    <dgm:cxn modelId="{A421C379-167F-44AA-BEE7-6C347C16EE2B}" type="presParOf" srcId="{65931F63-3714-402F-9550-C832CBE858AD}" destId="{FB515A05-D941-4A44-B5D9-8DE70EC2C0F8}" srcOrd="4" destOrd="0" presId="urn:microsoft.com/office/officeart/2005/8/layout/list1"/>
    <dgm:cxn modelId="{1FAD3D19-2717-4415-98F5-F61C7CA14489}" type="presParOf" srcId="{FB515A05-D941-4A44-B5D9-8DE70EC2C0F8}" destId="{9BB67EF6-629F-4E83-BE1C-0AF596674052}" srcOrd="0" destOrd="0" presId="urn:microsoft.com/office/officeart/2005/8/layout/list1"/>
    <dgm:cxn modelId="{4B660FC4-A71F-4BAA-9330-EB937A490758}" type="presParOf" srcId="{FB515A05-D941-4A44-B5D9-8DE70EC2C0F8}" destId="{653E8C6F-9477-4E4A-B3C1-C0CA6ED51ACB}" srcOrd="1" destOrd="0" presId="urn:microsoft.com/office/officeart/2005/8/layout/list1"/>
    <dgm:cxn modelId="{7A7F7B4A-F5F0-4881-8DA1-8376D8F5417F}" type="presParOf" srcId="{65931F63-3714-402F-9550-C832CBE858AD}" destId="{9D1F677A-0BFB-405B-84F9-BE99478C9C1E}" srcOrd="5" destOrd="0" presId="urn:microsoft.com/office/officeart/2005/8/layout/list1"/>
    <dgm:cxn modelId="{640612C9-DEFB-4F42-8A54-71458ACB9178}" type="presParOf" srcId="{65931F63-3714-402F-9550-C832CBE858AD}" destId="{0532035D-FDC7-44C7-9CC8-609CC32D39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dgm:spPr>
        <a:solidFill>
          <a:schemeClr val="tx2">
            <a:lumMod val="50000"/>
          </a:schemeClr>
        </a:solidFill>
      </dgm:spPr>
      <dgm:t>
        <a:bodyPr/>
        <a:lstStyle/>
        <a:p>
          <a:r>
            <a:rPr lang="pl-PL" b="1" dirty="0" smtClean="0"/>
            <a:t>Opis znaczenia kryterium </a:t>
          </a:r>
          <a:endParaRPr lang="pl-PL"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TAK/NIE/NIE DOTYCZY</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CD95D322-AB58-4112-B8AB-DC79E90C718A}">
      <dgm:prSet phldrT="[Tekst]"/>
      <dgm:spPr/>
      <dgm:t>
        <a:bodyPr/>
        <a:lstStyle/>
        <a:p>
          <a:r>
            <a:rPr lang="pl-PL" dirty="0" smtClean="0"/>
            <a:t>Kryterium obligatoryjne (kluczowe) – niespełnienie oznacza odrzucenie wniosku </a:t>
          </a:r>
          <a:endParaRPr lang="pl-PL" dirty="0"/>
        </a:p>
      </dgm:t>
    </dgm:pt>
    <dgm:pt modelId="{D06583FF-A1AE-48A8-874B-05E865BD768A}" type="parTrans" cxnId="{7CECB3A1-8C4B-48B2-A176-3EDA53F296AF}">
      <dgm:prSet/>
      <dgm:spPr/>
      <dgm:t>
        <a:bodyPr/>
        <a:lstStyle/>
        <a:p>
          <a:endParaRPr lang="pl-PL"/>
        </a:p>
      </dgm:t>
    </dgm:pt>
    <dgm:pt modelId="{B228389F-28BD-4AE2-9305-BE0FC470157F}" type="sibTrans" cxnId="{7CECB3A1-8C4B-48B2-A176-3EDA53F296A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5BB0526A-48A8-4095-B9FE-869CB956866C}" type="presOf" srcId="{CD95D322-AB58-4112-B8AB-DC79E90C718A}" destId="{F191104C-2BDE-4FBA-96AE-E978FA566A32}" srcOrd="0" destOrd="1" presId="urn:microsoft.com/office/officeart/2005/8/layout/list1"/>
    <dgm:cxn modelId="{4B914E0A-F3BE-44E4-82C8-F04C0C63A333}" type="presOf" srcId="{B33F0227-4069-43AE-89E5-21C5E9CE53EF}" destId="{2661486B-247C-4E1A-8F02-C344A09BFA1B}" srcOrd="0" destOrd="0" presId="urn:microsoft.com/office/officeart/2005/8/layout/list1"/>
    <dgm:cxn modelId="{7CECB3A1-8C4B-48B2-A176-3EDA53F296AF}" srcId="{AC11E5B2-9D1B-4CEA-8787-93B3A572CA17}" destId="{CD95D322-AB58-4112-B8AB-DC79E90C718A}" srcOrd="1" destOrd="0" parTransId="{D06583FF-A1AE-48A8-874B-05E865BD768A}" sibTransId="{B228389F-28BD-4AE2-9305-BE0FC470157F}"/>
    <dgm:cxn modelId="{D0FEFFBC-A663-49CF-8BB6-B4D09433D141}" type="presOf" srcId="{8976246F-F3B0-4AAE-882F-B4D107DF824D}" destId="{F191104C-2BDE-4FBA-96AE-E978FA566A32}"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D0C58F9C-050B-44F8-91DF-331629D0B688}" type="presOf" srcId="{16BD0E0C-ADA1-4445-8BF0-C698A4E279F4}" destId="{9E68C8B4-653B-41CD-8867-6D4B76C4AEDF}"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7F01197-59ED-4A8A-B3F2-FEBC3F037596}" type="presOf" srcId="{BCB00146-15EA-4502-B121-C0AC5C88B1C6}" destId="{9A67E940-DC68-49E9-9F76-2A257833123E}" srcOrd="0" destOrd="0" presId="urn:microsoft.com/office/officeart/2005/8/layout/list1"/>
    <dgm:cxn modelId="{283EAD42-E329-4157-BFD4-544C7997B7D5}"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331C227-8400-4B41-BC6F-4D455A87C049}" type="presOf" srcId="{BCB00146-15EA-4502-B121-C0AC5C88B1C6}" destId="{A6EDCFBE-EC3C-4383-9D19-EDF7E94187B5}" srcOrd="1" destOrd="0" presId="urn:microsoft.com/office/officeart/2005/8/layout/list1"/>
    <dgm:cxn modelId="{E5155D53-565F-4D02-8DE7-B86A3251EAD9}" type="presOf" srcId="{AC11E5B2-9D1B-4CEA-8787-93B3A572CA17}" destId="{FCD44274-ECF4-45BF-990A-74DB8DFD38D5}" srcOrd="1" destOrd="0" presId="urn:microsoft.com/office/officeart/2005/8/layout/list1"/>
    <dgm:cxn modelId="{1572E572-5F0B-454A-B4FB-26D816E83FAF}" type="presParOf" srcId="{2661486B-247C-4E1A-8F02-C344A09BFA1B}" destId="{38BAB1D6-9210-41D9-AB04-72A22BE50FE1}" srcOrd="0" destOrd="0" presId="urn:microsoft.com/office/officeart/2005/8/layout/list1"/>
    <dgm:cxn modelId="{DC89C815-1ACC-47CE-8716-AEDEA51613A6}" type="presParOf" srcId="{38BAB1D6-9210-41D9-AB04-72A22BE50FE1}" destId="{9A67E940-DC68-49E9-9F76-2A257833123E}" srcOrd="0" destOrd="0" presId="urn:microsoft.com/office/officeart/2005/8/layout/list1"/>
    <dgm:cxn modelId="{B56F397F-2A9B-42DB-BDF1-FA4975968DDC}" type="presParOf" srcId="{38BAB1D6-9210-41D9-AB04-72A22BE50FE1}" destId="{A6EDCFBE-EC3C-4383-9D19-EDF7E94187B5}" srcOrd="1" destOrd="0" presId="urn:microsoft.com/office/officeart/2005/8/layout/list1"/>
    <dgm:cxn modelId="{EA777068-346A-41EF-959A-4114E570B157}" type="presParOf" srcId="{2661486B-247C-4E1A-8F02-C344A09BFA1B}" destId="{B5923B0E-96F0-466B-A2DE-E64160E8D0EC}" srcOrd="1" destOrd="0" presId="urn:microsoft.com/office/officeart/2005/8/layout/list1"/>
    <dgm:cxn modelId="{98D11F82-8661-4455-B4FA-9D4789CCF5EE}" type="presParOf" srcId="{2661486B-247C-4E1A-8F02-C344A09BFA1B}" destId="{9E68C8B4-653B-41CD-8867-6D4B76C4AEDF}" srcOrd="2" destOrd="0" presId="urn:microsoft.com/office/officeart/2005/8/layout/list1"/>
    <dgm:cxn modelId="{293DC462-0726-4BBC-90D7-17D0C209AB92}" type="presParOf" srcId="{2661486B-247C-4E1A-8F02-C344A09BFA1B}" destId="{5091387F-5935-4B64-9AC7-9049D59AB1B4}" srcOrd="3" destOrd="0" presId="urn:microsoft.com/office/officeart/2005/8/layout/list1"/>
    <dgm:cxn modelId="{76C05B19-643F-4464-9DD9-62BB3EBEA47E}" type="presParOf" srcId="{2661486B-247C-4E1A-8F02-C344A09BFA1B}" destId="{26D7D6FE-38A6-4A0A-A2AE-05D6E860276D}" srcOrd="4" destOrd="0" presId="urn:microsoft.com/office/officeart/2005/8/layout/list1"/>
    <dgm:cxn modelId="{822E8AE3-63D7-44A5-AE9A-E8343045D834}" type="presParOf" srcId="{26D7D6FE-38A6-4A0A-A2AE-05D6E860276D}" destId="{DE9E6EEB-4AF0-4DB7-80FB-A591A75D03FF}" srcOrd="0" destOrd="0" presId="urn:microsoft.com/office/officeart/2005/8/layout/list1"/>
    <dgm:cxn modelId="{9C86263D-77C8-4A1C-95B0-E3384E7D96BA}" type="presParOf" srcId="{26D7D6FE-38A6-4A0A-A2AE-05D6E860276D}" destId="{FCD44274-ECF4-45BF-990A-74DB8DFD38D5}" srcOrd="1" destOrd="0" presId="urn:microsoft.com/office/officeart/2005/8/layout/list1"/>
    <dgm:cxn modelId="{CA577180-E623-47DB-B496-B1BE1BFEA51E}" type="presParOf" srcId="{2661486B-247C-4E1A-8F02-C344A09BFA1B}" destId="{A63C9A7B-375C-4323-8A88-3A712AA71CB3}" srcOrd="5" destOrd="0" presId="urn:microsoft.com/office/officeart/2005/8/layout/list1"/>
    <dgm:cxn modelId="{08949B99-B268-4533-A818-BA6A81A636CF}"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sz="1700" dirty="0" smtClean="0"/>
            <a:t>Kryterium punktowe</a:t>
          </a:r>
          <a:endParaRPr lang="pl-PL" sz="17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custT="1"/>
      <dgm:spPr/>
      <dgm:t>
        <a:bodyPr/>
        <a:lstStyle/>
        <a:p>
          <a:r>
            <a:rPr lang="pl-PL" sz="1700" dirty="0" smtClean="0"/>
            <a:t>skala punktowa od 0 do </a:t>
          </a:r>
          <a:r>
            <a:rPr lang="pl-PL" sz="2800" b="1" dirty="0" smtClean="0">
              <a:solidFill>
                <a:srgbClr val="FF0000"/>
              </a:solidFill>
            </a:rPr>
            <a:t>21,5</a:t>
          </a:r>
          <a:endParaRPr lang="pl-PL" sz="2800" b="1" dirty="0">
            <a:solidFill>
              <a:srgbClr val="FF0000"/>
            </a:solidFill>
          </a:endParaRPr>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sz="1700"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7FB71F18-D401-4A75-9494-26E20350F74F}" srcId="{AC11E5B2-9D1B-4CEA-8787-93B3A572CA17}" destId="{FCF2AA7A-E994-4B0A-B144-15616110309B}" srcOrd="2" destOrd="0" parTransId="{5C4DECE3-DE11-4E81-9F37-070C4EB30A02}" sibTransId="{B40AFA4D-61C5-4636-81CC-51F700901334}"/>
    <dgm:cxn modelId="{F3956192-F9AC-4C1E-B7C3-523838FECA90}" type="presOf" srcId="{FCF2AA7A-E994-4B0A-B144-15616110309B}" destId="{F191104C-2BDE-4FBA-96AE-E978FA566A32}" srcOrd="0" destOrd="2"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sz="1800" dirty="0" smtClean="0"/>
            <a:t>Kryterium punktowe</a:t>
          </a:r>
          <a:endParaRPr lang="pl-PL" sz="1800"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custT="1"/>
      <dgm:spPr/>
      <dgm:t>
        <a:bodyPr/>
        <a:lstStyle/>
        <a:p>
          <a:r>
            <a:rPr lang="pl-PL" sz="1800" dirty="0" smtClean="0"/>
            <a:t>skala punktowa od 0 do </a:t>
          </a:r>
          <a:r>
            <a:rPr lang="pl-PL" sz="2800" b="1" dirty="0" smtClean="0">
              <a:solidFill>
                <a:srgbClr val="FF0000"/>
              </a:solidFill>
            </a:rPr>
            <a:t>17,2</a:t>
          </a:r>
          <a:endParaRPr lang="pl-PL" sz="2800" b="1" dirty="0">
            <a:solidFill>
              <a:srgbClr val="FF0000"/>
            </a:solidFill>
          </a:endParaRPr>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ScaleY="102451">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istnieją projekty powiązane ze zgłoszonym projektem, które zostały zrealizowane, bądź są w trakcie realizacji, bądź zostały zgłoszone w ramach tego samego naboru</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6D6ED128-CCCB-46F9-9EB4-4B0C0F10FF96}">
      <dgm:prSet phldrT="[Tekst]" custT="1"/>
      <dgm:spPr/>
      <dgm:t>
        <a:bodyPr/>
        <a:lstStyle/>
        <a:p>
          <a:r>
            <a:rPr lang="pl-PL" sz="20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dirty="0"/>
        </a:p>
      </dgm:t>
    </dgm:pt>
    <dgm:pt modelId="{1CEF0ACB-320A-46CD-B270-E1529C9A2FC0}" type="parTrans" cxnId="{F1DC30AB-6902-40B6-A2A1-BA8AF84BF1CB}">
      <dgm:prSet/>
      <dgm:spPr/>
      <dgm:t>
        <a:bodyPr/>
        <a:lstStyle/>
        <a:p>
          <a:endParaRPr lang="pl-PL"/>
        </a:p>
      </dgm:t>
    </dgm:pt>
    <dgm:pt modelId="{1A4F0BCA-A6EE-47A4-808B-07F6AEBA51AB}" type="sibTrans" cxnId="{F1DC30AB-6902-40B6-A2A1-BA8AF84BF1CB}">
      <dgm:prSet/>
      <dgm:spPr/>
      <dgm:t>
        <a:bodyPr/>
        <a:lstStyle/>
        <a:p>
          <a:endParaRPr lang="pl-PL"/>
        </a:p>
      </dgm:t>
    </dgm:pt>
    <dgm:pt modelId="{B045EB60-7359-4212-8CA2-9BD6F7EA5267}">
      <dgm:prSet phldrT="[Tekst]" custT="1"/>
      <dgm:spPr/>
      <dgm:t>
        <a:bodyPr/>
        <a:lstStyle/>
        <a:p>
          <a:r>
            <a:rPr lang="pl-PL" sz="2000" dirty="0" smtClean="0"/>
            <a:t>Skala punktowa  0 – </a:t>
          </a:r>
          <a:r>
            <a:rPr lang="pl-PL" sz="2400" b="1" dirty="0" smtClean="0">
              <a:solidFill>
                <a:srgbClr val="FF0000"/>
              </a:solidFill>
            </a:rPr>
            <a:t>4,3</a:t>
          </a:r>
          <a:endParaRPr lang="pl-PL" sz="2400" dirty="0"/>
        </a:p>
      </dgm:t>
    </dgm:pt>
    <dgm:pt modelId="{DC803082-CC8A-4C23-AEC3-EA03181A3AA2}" type="parTrans" cxnId="{62917EBF-5AA6-4548-A48B-34BFEA8248CD}">
      <dgm:prSet/>
      <dgm:spPr/>
      <dgm:t>
        <a:bodyPr/>
        <a:lstStyle/>
        <a:p>
          <a:endParaRPr lang="pl-PL"/>
        </a:p>
      </dgm:t>
    </dgm:pt>
    <dgm:pt modelId="{29F1DDFA-1B8E-4F56-B21F-6B7B60C81E69}" type="sibTrans" cxnId="{62917EBF-5AA6-4548-A48B-34BFEA8248CD}">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68045" custScaleY="208538" custLinFactNeighborX="2538" custLinFactNeighborY="-2605">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0C0382A-CD64-4016-A50D-1768F86F57B4}" type="presOf" srcId="{B045EB60-7359-4212-8CA2-9BD6F7EA5267}" destId="{36213A6D-5AD7-47E1-B637-0BB3A3B64CD3}" srcOrd="0" destOrd="2" presId="urn:microsoft.com/office/officeart/2005/8/layout/list1"/>
    <dgm:cxn modelId="{F70CBBFB-653F-49EB-9E3F-2DD546A58561}" type="presOf" srcId="{6D6ED128-CCCB-46F9-9EB4-4B0C0F10FF96}" destId="{36213A6D-5AD7-47E1-B637-0BB3A3B64CD3}" srcOrd="0" destOrd="1" presId="urn:microsoft.com/office/officeart/2005/8/layout/list1"/>
    <dgm:cxn modelId="{F1DC30AB-6902-40B6-A2A1-BA8AF84BF1CB}" srcId="{88191FD6-ABD0-447B-BD7E-5381AD6492B0}" destId="{6D6ED128-CCCB-46F9-9EB4-4B0C0F10FF96}" srcOrd="1" destOrd="0" parTransId="{1CEF0ACB-320A-46CD-B270-E1529C9A2FC0}" sibTransId="{1A4F0BCA-A6EE-47A4-808B-07F6AEBA51AB}"/>
    <dgm:cxn modelId="{0188A6F7-8F1A-48C5-B1AC-F847DE597AC3}" type="presOf" srcId="{D8901813-5607-4615-B125-40D39D1A7BB6}" destId="{7D636099-4919-4958-9F35-5A2710B5F535}"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30AB61DF-6B86-4938-AE27-85BEFE62D62C}" type="presOf" srcId="{88191FD6-ABD0-447B-BD7E-5381AD6492B0}" destId="{DE19788E-CB1E-4686-8529-019E14551624}" srcOrd="1"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62917EBF-5AA6-4548-A48B-34BFEA8248CD}" srcId="{88191FD6-ABD0-447B-BD7E-5381AD6492B0}" destId="{B045EB60-7359-4212-8CA2-9BD6F7EA5267}" srcOrd="2" destOrd="0" parTransId="{DC803082-CC8A-4C23-AEC3-EA03181A3AA2}" sibTransId="{29F1DDFA-1B8E-4F56-B21F-6B7B60C81E69}"/>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dirty="0" smtClean="0">
              <a:solidFill>
                <a:srgbClr val="FF0000"/>
              </a:solidFill>
            </a:rPr>
            <a:t>(</a:t>
          </a:r>
          <a:r>
            <a:rPr lang="pl-PL" b="1" dirty="0" smtClean="0">
              <a:solidFill>
                <a:srgbClr val="FF0000"/>
              </a:solidFill>
            </a:rPr>
            <a:t>6,45  pkt</a:t>
          </a:r>
          <a:r>
            <a:rPr lang="pl-PL" dirty="0" smtClean="0">
              <a:solidFill>
                <a:srgbClr val="FF0000"/>
              </a:solidFill>
            </a:rPr>
            <a:t>)</a:t>
          </a:r>
          <a:endParaRPr lang="pl-PL" dirty="0">
            <a:solidFill>
              <a:srgbClr val="FF0000"/>
            </a:solidFill>
          </a:endParaRPr>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43 punkty</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2362"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2016-06-22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15</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2016-06-22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2016-06-22</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2016-06-22</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3</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95887770"/>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46767"/>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sp>
        <p:nvSpPr>
          <p:cNvPr id="10" name="Rectangle 1"/>
          <p:cNvSpPr>
            <a:spLocks noChangeArrowheads="1"/>
          </p:cNvSpPr>
          <p:nvPr/>
        </p:nvSpPr>
        <p:spPr bwMode="auto">
          <a:xfrm>
            <a:off x="1162050" y="2354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457200" y="1849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Prostokąt 6"/>
          <p:cNvSpPr/>
          <p:nvPr/>
        </p:nvSpPr>
        <p:spPr>
          <a:xfrm>
            <a:off x="107504" y="111142"/>
            <a:ext cx="4771074" cy="707886"/>
          </a:xfrm>
          <a:prstGeom prst="rect">
            <a:avLst/>
          </a:prstGeom>
          <a:solidFill>
            <a:schemeClr val="bg2">
              <a:lumMod val="90000"/>
            </a:schemeClr>
          </a:solidFill>
        </p:spPr>
        <p:txBody>
          <a:bodyPr wrap="square">
            <a:spAutoFit/>
          </a:bodyPr>
          <a:lstStyle/>
          <a:p>
            <a:pPr algn="ctr"/>
            <a:r>
              <a:rPr lang="pl-PL" sz="2000" b="1" dirty="0"/>
              <a:t>Punktacja do kryterium nr 3  </a:t>
            </a:r>
            <a:endParaRPr lang="pl-PL" sz="2000" b="1" dirty="0" smtClean="0"/>
          </a:p>
          <a:p>
            <a:pPr algn="ctr"/>
            <a:r>
              <a:rPr lang="pl-PL" sz="2000" b="1" dirty="0" smtClean="0"/>
              <a:t>Wpływ </a:t>
            </a:r>
            <a:r>
              <a:rPr lang="pl-PL" sz="2000" b="1" dirty="0"/>
              <a:t>projektu na  realizację Strategii ZIT</a:t>
            </a:r>
          </a:p>
        </p:txBody>
      </p:sp>
      <p:graphicFrame>
        <p:nvGraphicFramePr>
          <p:cNvPr id="8" name="Tabela 7"/>
          <p:cNvGraphicFramePr>
            <a:graphicFrameLocks noGrp="1"/>
          </p:cNvGraphicFramePr>
          <p:nvPr>
            <p:extLst>
              <p:ext uri="{D42A27DB-BD31-4B8C-83A1-F6EECF244321}">
                <p14:modId xmlns:p14="http://schemas.microsoft.com/office/powerpoint/2010/main" val="1199978315"/>
              </p:ext>
            </p:extLst>
          </p:nvPr>
        </p:nvGraphicFramePr>
        <p:xfrm>
          <a:off x="-68560" y="1097358"/>
          <a:ext cx="9144000" cy="5395908"/>
        </p:xfrm>
        <a:graphic>
          <a:graphicData uri="http://schemas.openxmlformats.org/drawingml/2006/table">
            <a:tbl>
              <a:tblPr firstRow="1" firstCol="1" bandRow="1">
                <a:tableStyleId>{5C22544A-7EE6-4342-B048-85BDC9FD1C3A}</a:tableStyleId>
              </a:tblPr>
              <a:tblGrid>
                <a:gridCol w="1865566"/>
                <a:gridCol w="2342946"/>
                <a:gridCol w="2599568"/>
                <a:gridCol w="2335920"/>
              </a:tblGrid>
              <a:tr h="1093431">
                <a:tc>
                  <a:txBody>
                    <a:bodyPr/>
                    <a:lstStyle/>
                    <a:p>
                      <a:pPr algn="ctr">
                        <a:lnSpc>
                          <a:spcPct val="115000"/>
                        </a:lnSpc>
                        <a:spcAft>
                          <a:spcPts val="1000"/>
                        </a:spcAft>
                      </a:pPr>
                      <a:r>
                        <a:rPr lang="pl-PL" sz="1400" b="1" dirty="0">
                          <a:effectLst/>
                        </a:rPr>
                        <a:t>Wyszczególnienie</a:t>
                      </a:r>
                      <a:endParaRPr lang="pl-PL" sz="1400" b="1" dirty="0">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smtClean="0">
                          <a:effectLst/>
                        </a:rPr>
                        <a:t>Projekt realizuje cele Strategii ZIT AJ/ ma wpływ na ograniczenie negatywnego oddziaływania transportu na środowisko naturalne</a:t>
                      </a:r>
                      <a:endParaRPr lang="pl-PL" sz="1400" b="1" dirty="0">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smtClean="0">
                          <a:effectLst/>
                        </a:rPr>
                        <a:t>Projekt realizuje cele Strategii ZIT AJ/ ma wpływ na zwiększenie bezpieczeństwa i komfortu użytkowników infrastruktury transportowej</a:t>
                      </a:r>
                      <a:endParaRPr lang="pl-PL" sz="1400" b="1" dirty="0">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a:effectLst/>
                        </a:rPr>
                        <a:t>Wpływ projektu na realizację adekwatnych celów i wsparcie działań wskazanych w Strategii ZIT AJ </a:t>
                      </a:r>
                      <a:endParaRPr lang="pl-PL" sz="1400" b="1" dirty="0">
                        <a:effectLst/>
                        <a:latin typeface="Calibri"/>
                        <a:ea typeface="Calibri"/>
                        <a:cs typeface="Times New Roman"/>
                      </a:endParaRPr>
                    </a:p>
                  </a:txBody>
                  <a:tcPr marL="61615" marR="61615" marT="0" marB="0"/>
                </a:tc>
              </a:tr>
              <a:tr h="728953">
                <a:tc>
                  <a:txBody>
                    <a:bodyPr/>
                    <a:lstStyle/>
                    <a:p>
                      <a:pPr algn="ctr">
                        <a:lnSpc>
                          <a:spcPct val="115000"/>
                        </a:lnSpc>
                        <a:spcAft>
                          <a:spcPts val="1000"/>
                        </a:spcAft>
                      </a:pPr>
                      <a:r>
                        <a:rPr lang="pl-PL" sz="1400" b="1" dirty="0">
                          <a:effectLst/>
                        </a:rPr>
                        <a:t>0 (brak wpływu i wpływ nieznaczący)</a:t>
                      </a:r>
                      <a:endParaRPr lang="pl-PL" sz="1400" b="1" dirty="0">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a:effectLst/>
                        </a:rPr>
                        <a:t>0  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0"/>
                        </a:spcAft>
                      </a:pPr>
                      <a:r>
                        <a:rPr lang="pl-PL" sz="1400" b="1" dirty="0">
                          <a:effectLst/>
                        </a:rPr>
                        <a:t>0 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1000"/>
                        </a:spcAft>
                      </a:pPr>
                      <a:r>
                        <a:rPr lang="pl-PL" sz="1400" b="1" dirty="0">
                          <a:effectLst/>
                        </a:rPr>
                        <a:t>0 pkt</a:t>
                      </a:r>
                      <a:endParaRPr lang="pl-PL" sz="1400" b="1" dirty="0">
                        <a:effectLst/>
                        <a:latin typeface="Calibri"/>
                        <a:ea typeface="Calibri"/>
                        <a:cs typeface="Times New Roman"/>
                      </a:endParaRPr>
                    </a:p>
                  </a:txBody>
                  <a:tcPr marL="61615" marR="61615" marT="0" marB="0" anchor="ctr"/>
                </a:tc>
              </a:tr>
              <a:tr h="728953">
                <a:tc>
                  <a:txBody>
                    <a:bodyPr/>
                    <a:lstStyle/>
                    <a:p>
                      <a:pPr algn="ctr">
                        <a:lnSpc>
                          <a:spcPct val="115000"/>
                        </a:lnSpc>
                        <a:spcAft>
                          <a:spcPts val="1000"/>
                        </a:spcAft>
                      </a:pPr>
                      <a:r>
                        <a:rPr lang="pl-PL" sz="1400" b="1" dirty="0">
                          <a:effectLst/>
                        </a:rPr>
                        <a:t>25% maksymalnej oceny (niski wpływ)</a:t>
                      </a:r>
                      <a:endParaRPr lang="pl-PL" sz="1400" b="1" dirty="0">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smtClean="0">
                          <a:effectLst/>
                        </a:rPr>
                        <a:t>2 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0"/>
                        </a:spcAft>
                      </a:pPr>
                      <a:r>
                        <a:rPr lang="pl-PL" sz="1400" b="1" dirty="0" smtClean="0">
                          <a:effectLst/>
                        </a:rPr>
                        <a:t>1,75  </a:t>
                      </a:r>
                      <a:r>
                        <a:rPr lang="pl-PL" sz="1400" b="1" dirty="0">
                          <a:effectLst/>
                        </a:rPr>
                        <a:t>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1000"/>
                        </a:spcAft>
                      </a:pPr>
                      <a:r>
                        <a:rPr lang="pl-PL" sz="1400" b="1" dirty="0" smtClean="0">
                          <a:effectLst/>
                        </a:rPr>
                        <a:t>1,625 </a:t>
                      </a:r>
                      <a:r>
                        <a:rPr lang="pl-PL" sz="1400" b="1" dirty="0">
                          <a:effectLst/>
                        </a:rPr>
                        <a:t>pkt</a:t>
                      </a:r>
                      <a:endParaRPr lang="pl-PL" sz="1400" b="1" dirty="0">
                        <a:effectLst/>
                        <a:latin typeface="Calibri"/>
                        <a:ea typeface="Calibri"/>
                        <a:cs typeface="Times New Roman"/>
                      </a:endParaRPr>
                    </a:p>
                  </a:txBody>
                  <a:tcPr marL="61615" marR="61615" marT="0" marB="0" anchor="ctr"/>
                </a:tc>
              </a:tr>
              <a:tr h="728953">
                <a:tc>
                  <a:txBody>
                    <a:bodyPr/>
                    <a:lstStyle/>
                    <a:p>
                      <a:pPr algn="ctr">
                        <a:lnSpc>
                          <a:spcPct val="115000"/>
                        </a:lnSpc>
                        <a:spcAft>
                          <a:spcPts val="1000"/>
                        </a:spcAft>
                      </a:pPr>
                      <a:r>
                        <a:rPr lang="pl-PL" sz="1400" b="1">
                          <a:effectLst/>
                        </a:rPr>
                        <a:t>50% maksymalnej oceny (średni wpływ)</a:t>
                      </a:r>
                      <a:endParaRPr lang="pl-PL" sz="1400" b="1">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smtClean="0">
                          <a:effectLst/>
                        </a:rPr>
                        <a:t>4 </a:t>
                      </a:r>
                      <a:r>
                        <a:rPr lang="pl-PL" sz="1400" b="1" dirty="0">
                          <a:effectLst/>
                        </a:rPr>
                        <a:t>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0"/>
                        </a:spcAft>
                      </a:pPr>
                      <a:r>
                        <a:rPr lang="pl-PL" sz="1400" b="1" dirty="0">
                          <a:effectLst/>
                        </a:rPr>
                        <a:t>3</a:t>
                      </a:r>
                      <a:r>
                        <a:rPr lang="pl-PL" sz="1400" b="1" dirty="0" smtClean="0">
                          <a:effectLst/>
                        </a:rPr>
                        <a:t>,5  </a:t>
                      </a:r>
                      <a:r>
                        <a:rPr lang="pl-PL" sz="1400" b="1" dirty="0">
                          <a:effectLst/>
                        </a:rPr>
                        <a:t>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0"/>
                        </a:spcAft>
                      </a:pPr>
                      <a:r>
                        <a:rPr lang="pl-PL" sz="1400" b="1" dirty="0" smtClean="0">
                          <a:effectLst/>
                        </a:rPr>
                        <a:t>3,25 </a:t>
                      </a:r>
                      <a:r>
                        <a:rPr lang="pl-PL" sz="1400" b="1" dirty="0">
                          <a:effectLst/>
                        </a:rPr>
                        <a:t>pkt</a:t>
                      </a:r>
                      <a:endParaRPr lang="pl-PL" sz="1400" b="1" dirty="0">
                        <a:effectLst/>
                        <a:latin typeface="Calibri"/>
                        <a:ea typeface="Calibri"/>
                        <a:cs typeface="Times New Roman"/>
                      </a:endParaRPr>
                    </a:p>
                  </a:txBody>
                  <a:tcPr marL="61615" marR="61615" marT="0" marB="0" anchor="ctr"/>
                </a:tc>
              </a:tr>
              <a:tr h="728953">
                <a:tc>
                  <a:txBody>
                    <a:bodyPr/>
                    <a:lstStyle/>
                    <a:p>
                      <a:pPr algn="ctr">
                        <a:lnSpc>
                          <a:spcPct val="115000"/>
                        </a:lnSpc>
                        <a:spcAft>
                          <a:spcPts val="1000"/>
                        </a:spcAft>
                      </a:pPr>
                      <a:r>
                        <a:rPr lang="pl-PL" sz="1400" b="1">
                          <a:effectLst/>
                        </a:rPr>
                        <a:t>100% maksymalnej oceny (wysoki wpływ)</a:t>
                      </a:r>
                      <a:endParaRPr lang="pl-PL" sz="1400" b="1">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smtClean="0">
                          <a:effectLst/>
                        </a:rPr>
                        <a:t>8 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0"/>
                        </a:spcAft>
                      </a:pPr>
                      <a:r>
                        <a:rPr lang="pl-PL" sz="1400" b="1" dirty="0" smtClean="0">
                          <a:effectLst/>
                        </a:rPr>
                        <a:t>7 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1000"/>
                        </a:spcAft>
                      </a:pPr>
                      <a:r>
                        <a:rPr lang="pl-PL" sz="1400" b="1" dirty="0" smtClean="0">
                          <a:effectLst/>
                        </a:rPr>
                        <a:t>6,5  </a:t>
                      </a:r>
                      <a:r>
                        <a:rPr lang="pl-PL" sz="1400" b="1" dirty="0">
                          <a:effectLst/>
                        </a:rPr>
                        <a:t>pkt</a:t>
                      </a:r>
                      <a:endParaRPr lang="pl-PL" sz="1400" b="1" dirty="0">
                        <a:effectLst/>
                        <a:latin typeface="Calibri"/>
                        <a:ea typeface="Calibri"/>
                        <a:cs typeface="Times New Roman"/>
                      </a:endParaRPr>
                    </a:p>
                  </a:txBody>
                  <a:tcPr marL="61615" marR="61615" marT="0" marB="0" anchor="ctr"/>
                </a:tc>
              </a:tr>
              <a:tr h="619618">
                <a:tc>
                  <a:txBody>
                    <a:bodyPr/>
                    <a:lstStyle/>
                    <a:p>
                      <a:pPr algn="ctr">
                        <a:lnSpc>
                          <a:spcPct val="115000"/>
                        </a:lnSpc>
                        <a:spcAft>
                          <a:spcPts val="1000"/>
                        </a:spcAft>
                      </a:pPr>
                      <a:r>
                        <a:rPr lang="pl-PL" sz="1400" b="1" dirty="0">
                          <a:effectLst/>
                        </a:rPr>
                        <a:t>Ocena: (max </a:t>
                      </a:r>
                      <a:r>
                        <a:rPr lang="pl-PL" sz="1400" b="1" dirty="0" smtClean="0">
                          <a:effectLst/>
                        </a:rPr>
                        <a:t>21,5 </a:t>
                      </a:r>
                      <a:r>
                        <a:rPr lang="pl-PL" sz="1400" b="1" dirty="0">
                          <a:effectLst/>
                        </a:rPr>
                        <a:t>– 100%)</a:t>
                      </a:r>
                      <a:endParaRPr lang="pl-PL" sz="1400" b="1" dirty="0">
                        <a:effectLst/>
                        <a:latin typeface="Calibri"/>
                        <a:ea typeface="Calibri"/>
                        <a:cs typeface="Times New Roman"/>
                      </a:endParaRPr>
                    </a:p>
                  </a:txBody>
                  <a:tcPr marL="61615" marR="61615" marT="0" marB="0"/>
                </a:tc>
                <a:tc>
                  <a:txBody>
                    <a:bodyPr/>
                    <a:lstStyle/>
                    <a:p>
                      <a:pPr algn="ctr">
                        <a:lnSpc>
                          <a:spcPct val="115000"/>
                        </a:lnSpc>
                        <a:spcAft>
                          <a:spcPts val="1000"/>
                        </a:spcAft>
                        <a:buNone/>
                      </a:pPr>
                      <a:r>
                        <a:rPr lang="pl-PL" sz="1400" b="1" dirty="0" smtClean="0">
                          <a:effectLst/>
                        </a:rPr>
                        <a:t>8</a:t>
                      </a:r>
                      <a:r>
                        <a:rPr lang="pl-PL" sz="1400" b="1" baseline="0" dirty="0" smtClean="0">
                          <a:effectLst/>
                        </a:rPr>
                        <a:t> </a:t>
                      </a:r>
                      <a:r>
                        <a:rPr lang="pl-PL" sz="1400" b="1" dirty="0" smtClean="0">
                          <a:effectLst/>
                        </a:rPr>
                        <a:t>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1000"/>
                        </a:spcAft>
                      </a:pPr>
                      <a:r>
                        <a:rPr lang="pl-PL" sz="1400" b="1" dirty="0">
                          <a:effectLst/>
                        </a:rPr>
                        <a:t>7</a:t>
                      </a:r>
                      <a:r>
                        <a:rPr lang="pl-PL" sz="1400" b="1" dirty="0" smtClean="0">
                          <a:effectLst/>
                        </a:rPr>
                        <a:t> </a:t>
                      </a:r>
                      <a:r>
                        <a:rPr lang="pl-PL" sz="1400" b="1" dirty="0">
                          <a:effectLst/>
                        </a:rPr>
                        <a:t>pkt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1000"/>
                        </a:spcAft>
                      </a:pPr>
                      <a:r>
                        <a:rPr lang="pl-PL" sz="1400" b="1" dirty="0" smtClean="0">
                          <a:effectLst/>
                        </a:rPr>
                        <a:t>6,5  </a:t>
                      </a:r>
                      <a:r>
                        <a:rPr lang="pl-PL" sz="1400" b="1" dirty="0">
                          <a:effectLst/>
                        </a:rPr>
                        <a:t>pkt</a:t>
                      </a:r>
                      <a:endParaRPr lang="pl-PL" sz="1400" b="1" dirty="0">
                        <a:effectLst/>
                        <a:latin typeface="Calibri"/>
                        <a:ea typeface="Calibri"/>
                        <a:cs typeface="Times New Roman"/>
                      </a:endParaRPr>
                    </a:p>
                  </a:txBody>
                  <a:tcPr marL="61615" marR="61615" marT="0" marB="0" anchor="ctr"/>
                </a:tc>
              </a:tr>
              <a:tr h="648072">
                <a:tc>
                  <a:txBody>
                    <a:bodyPr/>
                    <a:lstStyle/>
                    <a:p>
                      <a:pPr algn="ctr">
                        <a:lnSpc>
                          <a:spcPct val="115000"/>
                        </a:lnSpc>
                        <a:spcAft>
                          <a:spcPts val="0"/>
                        </a:spcAft>
                      </a:pPr>
                      <a:r>
                        <a:rPr lang="pl-PL" sz="1400" b="1">
                          <a:effectLst/>
                        </a:rPr>
                        <a:t>Waga do oceny </a:t>
                      </a:r>
                    </a:p>
                    <a:p>
                      <a:pPr algn="ctr">
                        <a:lnSpc>
                          <a:spcPct val="115000"/>
                        </a:lnSpc>
                        <a:spcAft>
                          <a:spcPts val="0"/>
                        </a:spcAft>
                      </a:pPr>
                      <a:r>
                        <a:rPr lang="pl-PL" sz="1400" b="1">
                          <a:effectLst/>
                        </a:rPr>
                        <a:t>punktowej    %</a:t>
                      </a:r>
                      <a:endParaRPr lang="pl-PL" sz="1400" b="1">
                        <a:effectLst/>
                        <a:latin typeface="Calibri"/>
                        <a:ea typeface="Calibri"/>
                        <a:cs typeface="Times New Roman"/>
                      </a:endParaRPr>
                    </a:p>
                  </a:txBody>
                  <a:tcPr marL="61615" marR="61615" marT="0" marB="0"/>
                </a:tc>
                <a:tc>
                  <a:txBody>
                    <a:bodyPr/>
                    <a:lstStyle/>
                    <a:p>
                      <a:pPr algn="ctr">
                        <a:lnSpc>
                          <a:spcPct val="115000"/>
                        </a:lnSpc>
                        <a:spcAft>
                          <a:spcPts val="1000"/>
                        </a:spcAft>
                      </a:pPr>
                      <a:r>
                        <a:rPr lang="pl-PL" sz="1400" b="1" dirty="0" smtClean="0">
                          <a:effectLst/>
                        </a:rPr>
                        <a:t>37,21 </a:t>
                      </a:r>
                      <a:r>
                        <a:rPr lang="pl-PL" sz="1400" b="1" dirty="0">
                          <a:effectLst/>
                        </a:rPr>
                        <a: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1000"/>
                        </a:spcAft>
                      </a:pPr>
                      <a:r>
                        <a:rPr lang="pl-PL" sz="1400" b="1" dirty="0" smtClean="0">
                          <a:effectLst/>
                        </a:rPr>
                        <a:t>32,56 </a:t>
                      </a:r>
                      <a:r>
                        <a:rPr lang="pl-PL" sz="1400" b="1" dirty="0">
                          <a:effectLst/>
                        </a:rPr>
                        <a:t>%</a:t>
                      </a:r>
                      <a:endParaRPr lang="pl-PL" sz="1400" b="1" dirty="0">
                        <a:effectLst/>
                        <a:latin typeface="Calibri"/>
                        <a:ea typeface="Calibri"/>
                        <a:cs typeface="Times New Roman"/>
                      </a:endParaRPr>
                    </a:p>
                  </a:txBody>
                  <a:tcPr marL="61615" marR="61615" marT="0" marB="0" anchor="ctr"/>
                </a:tc>
                <a:tc>
                  <a:txBody>
                    <a:bodyPr/>
                    <a:lstStyle/>
                    <a:p>
                      <a:pPr algn="ctr">
                        <a:lnSpc>
                          <a:spcPct val="115000"/>
                        </a:lnSpc>
                        <a:spcAft>
                          <a:spcPts val="1000"/>
                        </a:spcAft>
                      </a:pPr>
                      <a:r>
                        <a:rPr lang="pl-PL" sz="1400" b="1" dirty="0" smtClean="0">
                          <a:effectLst/>
                        </a:rPr>
                        <a:t>30,23 </a:t>
                      </a:r>
                      <a:r>
                        <a:rPr lang="pl-PL" sz="1400" b="1" dirty="0">
                          <a:effectLst/>
                        </a:rPr>
                        <a:t>% </a:t>
                      </a:r>
                      <a:endParaRPr lang="pl-PL" sz="1400" b="1" dirty="0">
                        <a:effectLst/>
                        <a:latin typeface="Calibri"/>
                        <a:ea typeface="Calibri"/>
                        <a:cs typeface="Times New Roman"/>
                      </a:endParaRPr>
                    </a:p>
                  </a:txBody>
                  <a:tcPr marL="61615" marR="61615" marT="0" marB="0" anchor="ctr"/>
                </a:tc>
              </a:tr>
            </a:tbl>
          </a:graphicData>
        </a:graphic>
      </p:graphicFrame>
      <p:sp>
        <p:nvSpPr>
          <p:cNvPr id="9" name="Rectangle 1"/>
          <p:cNvSpPr>
            <a:spLocks noChangeArrowheads="1"/>
          </p:cNvSpPr>
          <p:nvPr/>
        </p:nvSpPr>
        <p:spPr bwMode="auto">
          <a:xfrm>
            <a:off x="457200" y="243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dirty="0"/>
              <a:t/>
            </a:r>
            <a:br>
              <a:rPr lang="pl-PL" sz="3100" dirty="0"/>
            </a:br>
            <a:r>
              <a:rPr lang="pl-PL" sz="3100" b="1" dirty="0"/>
              <a:t>Wpływ realizacji projektu na realizację wartości docelowej wskaźników monitoringu realizacji celów Strategii ZIT AJ wynikających z Porozumienia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373296921"/>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0" y="836712"/>
            <a:ext cx="9144000" cy="769441"/>
          </a:xfrm>
          <a:prstGeom prst="rect">
            <a:avLst/>
          </a:prstGeom>
          <a:solidFill>
            <a:schemeClr val="bg2">
              <a:lumMod val="90000"/>
            </a:schemeClr>
          </a:solidFill>
        </p:spPr>
        <p:txBody>
          <a:bodyPr wrap="square" rtlCol="0">
            <a:spAutoFit/>
          </a:bodyPr>
          <a:lstStyle/>
          <a:p>
            <a:pPr algn="ctr"/>
            <a:r>
              <a:rPr lang="pl-PL" sz="2200" b="1" dirty="0">
                <a:solidFill>
                  <a:prstClr val="black"/>
                </a:solidFill>
              </a:rPr>
              <a:t>Punktacja do kryterium nr 4 Wpływ realizacji projektu na realizację wartości docelowej wskaźników monitoringu realizacji celów Strategii ZIT</a:t>
            </a:r>
          </a:p>
        </p:txBody>
      </p:sp>
      <p:graphicFrame>
        <p:nvGraphicFramePr>
          <p:cNvPr id="6" name="Tabela 5"/>
          <p:cNvGraphicFramePr>
            <a:graphicFrameLocks noGrp="1"/>
          </p:cNvGraphicFramePr>
          <p:nvPr>
            <p:extLst>
              <p:ext uri="{D42A27DB-BD31-4B8C-83A1-F6EECF244321}">
                <p14:modId xmlns:p14="http://schemas.microsoft.com/office/powerpoint/2010/main" val="1836447768"/>
              </p:ext>
            </p:extLst>
          </p:nvPr>
        </p:nvGraphicFramePr>
        <p:xfrm>
          <a:off x="-30088" y="1606151"/>
          <a:ext cx="9143999" cy="4923987"/>
        </p:xfrm>
        <a:graphic>
          <a:graphicData uri="http://schemas.openxmlformats.org/drawingml/2006/table">
            <a:tbl>
              <a:tblPr firstRow="1" firstCol="1" bandRow="1">
                <a:tableStyleId>{5C22544A-7EE6-4342-B048-85BDC9FD1C3A}</a:tableStyleId>
              </a:tblPr>
              <a:tblGrid>
                <a:gridCol w="2009800"/>
                <a:gridCol w="2664296"/>
                <a:gridCol w="1080120"/>
                <a:gridCol w="1368152"/>
                <a:gridCol w="2021631"/>
              </a:tblGrid>
              <a:tr h="903054">
                <a:tc>
                  <a:txBody>
                    <a:bodyPr/>
                    <a:lstStyle/>
                    <a:p>
                      <a:pPr algn="ctr">
                        <a:lnSpc>
                          <a:spcPct val="115000"/>
                        </a:lnSpc>
                        <a:spcAft>
                          <a:spcPts val="0"/>
                        </a:spcAft>
                      </a:pPr>
                      <a:r>
                        <a:rPr lang="pl-PL" sz="1400" b="1" kern="100" dirty="0">
                          <a:effectLst/>
                        </a:rPr>
                        <a:t>Wyszczególnienie</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kern="100" dirty="0" smtClean="0">
                          <a:effectLst/>
                        </a:rPr>
                        <a:t>Liczba zakupionych lub zmodernizowanych jednostek taboru pasażerskiego w publicznym transporcie zbiorowym komunikacji miejskiej</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kern="1200" dirty="0" smtClean="0">
                          <a:solidFill>
                            <a:schemeClr val="lt1"/>
                          </a:solidFill>
                          <a:effectLst/>
                          <a:latin typeface="+mn-lt"/>
                          <a:ea typeface="+mn-ea"/>
                          <a:cs typeface="+mn-cs"/>
                        </a:rPr>
                        <a:t>Długość ścieżek rowerowych</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smtClean="0">
                          <a:effectLst/>
                          <a:latin typeface="+mn-lt"/>
                          <a:ea typeface="Calibri"/>
                          <a:cs typeface="Times New Roman"/>
                        </a:rPr>
                        <a:t>Liczba wybudowanych obiektów </a:t>
                      </a:r>
                    </a:p>
                    <a:p>
                      <a:pPr algn="ctr">
                        <a:lnSpc>
                          <a:spcPct val="115000"/>
                        </a:lnSpc>
                        <a:spcAft>
                          <a:spcPts val="0"/>
                        </a:spcAft>
                      </a:pPr>
                      <a:r>
                        <a:rPr lang="pl-PL" sz="1400" b="1" dirty="0" smtClean="0">
                          <a:effectLst/>
                          <a:latin typeface="+mn-lt"/>
                          <a:ea typeface="Calibri"/>
                          <a:cs typeface="Times New Roman"/>
                        </a:rPr>
                        <a:t>„Parkuj i jedź”</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smtClean="0">
                          <a:effectLst/>
                          <a:latin typeface="+mn-lt"/>
                          <a:ea typeface="Calibri"/>
                          <a:cs typeface="Times New Roman"/>
                        </a:rPr>
                        <a:t>Redukcja emisji gazów cieplarnianych: szacowany roczny spadek emisji gazów</a:t>
                      </a:r>
                    </a:p>
                    <a:p>
                      <a:pPr algn="ctr">
                        <a:lnSpc>
                          <a:spcPct val="115000"/>
                        </a:lnSpc>
                        <a:spcAft>
                          <a:spcPts val="0"/>
                        </a:spcAft>
                      </a:pPr>
                      <a:r>
                        <a:rPr lang="pl-PL" sz="1400" b="1" dirty="0" smtClean="0">
                          <a:effectLst/>
                          <a:latin typeface="+mn-lt"/>
                          <a:ea typeface="Calibri"/>
                          <a:cs typeface="Times New Roman"/>
                        </a:rPr>
                        <a:t>cieplarnianych (CI 34</a:t>
                      </a:r>
                      <a:endParaRPr lang="pl-PL" sz="1400" b="1" dirty="0">
                        <a:effectLst/>
                        <a:latin typeface="Calibri"/>
                        <a:ea typeface="Calibri"/>
                        <a:cs typeface="Times New Roman"/>
                      </a:endParaRPr>
                    </a:p>
                  </a:txBody>
                  <a:tcPr marL="68580" marR="68580" marT="0" marB="0"/>
                </a:tc>
              </a:tr>
              <a:tr h="596029">
                <a:tc>
                  <a:txBody>
                    <a:bodyPr/>
                    <a:lstStyle/>
                    <a:p>
                      <a:pPr algn="ctr">
                        <a:lnSpc>
                          <a:spcPct val="115000"/>
                        </a:lnSpc>
                        <a:spcAft>
                          <a:spcPts val="0"/>
                        </a:spcAft>
                      </a:pPr>
                      <a:r>
                        <a:rPr lang="pl-PL" sz="1400" b="1" kern="100" dirty="0">
                          <a:effectLst/>
                        </a:rPr>
                        <a:t>0 (brak wpływu i wpływ nieznaczący) </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err="1">
                          <a:effectLst/>
                          <a:latin typeface="Calibri" panose="020F0502020204030204" pitchFamily="34" charset="0"/>
                          <a:ea typeface="Lucida Sans Unicode" panose="020B0602030504020204" pitchFamily="34" charset="0"/>
                          <a:cs typeface="Mangal"/>
                        </a:rPr>
                        <a:t>nd</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l-PL" sz="1400" b="1" kern="100" dirty="0">
                          <a:effectLst/>
                          <a:latin typeface="Calibri" panose="020F0502020204030204" pitchFamily="34" charset="0"/>
                          <a:ea typeface="Times New Roman" panose="02020603050405020304" pitchFamily="18" charset="0"/>
                          <a:cs typeface="Tahoma" panose="020B0604030504040204" pitchFamily="34" charset="0"/>
                        </a:rPr>
                        <a:t>Poniżej 1 km</a:t>
                      </a:r>
                      <a:endParaRPr lang="pl-PL"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kern="100" dirty="0">
                          <a:effectLst/>
                          <a:latin typeface="Calibri" panose="020F0502020204030204" pitchFamily="34" charset="0"/>
                          <a:ea typeface="Times New Roman" panose="02020603050405020304" pitchFamily="18" charset="0"/>
                          <a:cs typeface="Tahoma" panose="020B0604030504040204" pitchFamily="34" charset="0"/>
                        </a:rPr>
                        <a:t>0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dirty="0" err="1">
                          <a:effectLst/>
                          <a:latin typeface="Calibri" panose="020F0502020204030204" pitchFamily="34" charset="0"/>
                          <a:ea typeface="Lucida Sans Unicode" panose="020B0602030504020204" pitchFamily="34" charset="0"/>
                          <a:cs typeface="Mangal"/>
                        </a:rPr>
                        <a:t>nd</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do 2 Mg/rok</a:t>
                      </a:r>
                      <a:endParaRPr lang="pl-PL" sz="14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0 pkt.</a:t>
                      </a:r>
                      <a:endParaRPr lang="pl-P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76064">
                <a:tc>
                  <a:txBody>
                    <a:bodyPr/>
                    <a:lstStyle/>
                    <a:p>
                      <a:pPr algn="ctr">
                        <a:lnSpc>
                          <a:spcPct val="115000"/>
                        </a:lnSpc>
                        <a:spcAft>
                          <a:spcPts val="0"/>
                        </a:spcAft>
                      </a:pPr>
                      <a:r>
                        <a:rPr lang="pl-PL" sz="1400" b="1" kern="100" dirty="0">
                          <a:effectLst/>
                        </a:rPr>
                        <a:t>25% maksymalnej oceny (niski wpływ</a:t>
                      </a:r>
                      <a:r>
                        <a:rPr lang="pl-PL" sz="1400" b="1" kern="100" dirty="0" smtClean="0">
                          <a:effectLst/>
                        </a:rPr>
                        <a:t>)</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err="1">
                          <a:effectLst/>
                          <a:latin typeface="Calibri" panose="020F0502020204030204" pitchFamily="34" charset="0"/>
                          <a:ea typeface="Lucida Sans Unicode" panose="020B0602030504020204" pitchFamily="34" charset="0"/>
                          <a:cs typeface="Mangal"/>
                        </a:rPr>
                        <a:t>nd</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kern="100" dirty="0">
                          <a:effectLst/>
                          <a:latin typeface="Calibri" panose="020F0502020204030204" pitchFamily="34" charset="0"/>
                          <a:ea typeface="Times New Roman" panose="02020603050405020304" pitchFamily="18" charset="0"/>
                          <a:cs typeface="Tahoma" panose="020B0604030504040204" pitchFamily="34" charset="0"/>
                        </a:rPr>
                        <a:t>Od 1 do 2 km</a:t>
                      </a:r>
                      <a:endParaRPr lang="pl-PL"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0,75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dirty="0" err="1">
                          <a:effectLst/>
                          <a:latin typeface="Calibri" panose="020F0502020204030204" pitchFamily="34" charset="0"/>
                          <a:ea typeface="Lucida Sans Unicode" panose="020B0602030504020204" pitchFamily="34" charset="0"/>
                          <a:cs typeface="Mangal"/>
                        </a:rPr>
                        <a:t>nd</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powyżej 2 do 40 Mg/ rok</a:t>
                      </a:r>
                      <a:endParaRPr lang="pl-PL" sz="14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1,25 pkt</a:t>
                      </a:r>
                      <a:endParaRPr lang="pl-P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76064">
                <a:tc>
                  <a:txBody>
                    <a:bodyPr/>
                    <a:lstStyle/>
                    <a:p>
                      <a:pPr algn="ctr">
                        <a:lnSpc>
                          <a:spcPct val="115000"/>
                        </a:lnSpc>
                        <a:spcAft>
                          <a:spcPts val="0"/>
                        </a:spcAft>
                      </a:pPr>
                      <a:r>
                        <a:rPr lang="pl-PL" sz="1400" b="1" kern="100" dirty="0">
                          <a:effectLst/>
                        </a:rPr>
                        <a:t>50% maksymalnej oceny (średni wpływ</a:t>
                      </a:r>
                      <a:r>
                        <a:rPr lang="pl-PL" sz="1400" b="1" kern="100" dirty="0" smtClean="0">
                          <a:effectLst/>
                        </a:rPr>
                        <a:t>)</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err="1">
                          <a:effectLst/>
                          <a:latin typeface="Calibri" panose="020F0502020204030204" pitchFamily="34" charset="0"/>
                          <a:ea typeface="Lucida Sans Unicode" panose="020B0602030504020204" pitchFamily="34" charset="0"/>
                          <a:cs typeface="Mangal"/>
                        </a:rPr>
                        <a:t>nd</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kern="100">
                          <a:effectLst/>
                          <a:latin typeface="Calibri" panose="020F0502020204030204" pitchFamily="34" charset="0"/>
                          <a:ea typeface="Times New Roman" panose="02020603050405020304" pitchFamily="18" charset="0"/>
                          <a:cs typeface="Tahoma" panose="020B0604030504040204" pitchFamily="34" charset="0"/>
                        </a:rPr>
                        <a:t>Powyżej 2 do 4 km</a:t>
                      </a:r>
                      <a:endParaRPr lang="pl-PL" sz="14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1,5 pkt.</a:t>
                      </a:r>
                      <a:endParaRPr lang="pl-P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dirty="0" err="1">
                          <a:effectLst/>
                          <a:latin typeface="Calibri" panose="020F0502020204030204" pitchFamily="34" charset="0"/>
                          <a:ea typeface="Lucida Sans Unicode" panose="020B0602030504020204" pitchFamily="34" charset="0"/>
                          <a:cs typeface="Mangal"/>
                        </a:rPr>
                        <a:t>nd</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powyżej 40 do 100 Mg/ rok</a:t>
                      </a:r>
                      <a:endParaRPr lang="pl-PL" sz="14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2,5 pkt</a:t>
                      </a:r>
                      <a:endParaRPr lang="pl-P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76064">
                <a:tc>
                  <a:txBody>
                    <a:bodyPr/>
                    <a:lstStyle/>
                    <a:p>
                      <a:pPr algn="ctr">
                        <a:lnSpc>
                          <a:spcPct val="115000"/>
                        </a:lnSpc>
                        <a:spcAft>
                          <a:spcPts val="0"/>
                        </a:spcAft>
                      </a:pPr>
                      <a:r>
                        <a:rPr lang="pl-PL" sz="1400" b="1" kern="100">
                          <a:effectLst/>
                        </a:rPr>
                        <a:t>100% maksymalnej oceny (wysoki wpływ) </a:t>
                      </a:r>
                      <a:endParaRPr lang="pl-PL" sz="1400" b="1">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12 i więcej jednostek taboru</a:t>
                      </a:r>
                      <a:endParaRPr lang="pl-PL"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6,2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kern="100" dirty="0">
                          <a:effectLst/>
                          <a:latin typeface="Calibri" panose="020F0502020204030204" pitchFamily="34" charset="0"/>
                          <a:ea typeface="Times New Roman" panose="02020603050405020304" pitchFamily="18" charset="0"/>
                          <a:cs typeface="Tahoma" panose="020B0604030504040204" pitchFamily="34" charset="0"/>
                        </a:rPr>
                        <a:t>Powyżej 4 km</a:t>
                      </a:r>
                      <a:endParaRPr lang="pl-PL"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3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1 lub więcej</a:t>
                      </a:r>
                      <a:endParaRPr lang="pl-PL"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3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powyżej 100 Mg/ rok</a:t>
                      </a:r>
                      <a:endParaRPr lang="pl-PL" sz="14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5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8767">
                <a:tc>
                  <a:txBody>
                    <a:bodyPr/>
                    <a:lstStyle/>
                    <a:p>
                      <a:pPr algn="ctr">
                        <a:lnSpc>
                          <a:spcPct val="115000"/>
                        </a:lnSpc>
                        <a:spcAft>
                          <a:spcPts val="0"/>
                        </a:spcAft>
                      </a:pPr>
                      <a:r>
                        <a:rPr lang="pl-PL" sz="1400" b="1" kern="100" dirty="0">
                          <a:effectLst/>
                        </a:rPr>
                        <a:t>Waga danego wskaźnika</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36  %</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kern="100">
                          <a:effectLst/>
                          <a:latin typeface="Calibri" panose="020F0502020204030204" pitchFamily="34" charset="0"/>
                          <a:ea typeface="Times New Roman" panose="02020603050405020304" pitchFamily="18" charset="0"/>
                          <a:cs typeface="Tahoma" panose="020B0604030504040204" pitchFamily="34" charset="0"/>
                        </a:rPr>
                        <a:t> 17,50 %</a:t>
                      </a:r>
                      <a:endParaRPr lang="pl-P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17,50 %</a:t>
                      </a:r>
                      <a:endParaRPr lang="pl-P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29%</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57337">
                <a:tc>
                  <a:txBody>
                    <a:bodyPr/>
                    <a:lstStyle/>
                    <a:p>
                      <a:pPr algn="ctr">
                        <a:lnSpc>
                          <a:spcPct val="115000"/>
                        </a:lnSpc>
                        <a:spcAft>
                          <a:spcPts val="0"/>
                        </a:spcAft>
                      </a:pPr>
                      <a:r>
                        <a:rPr lang="pl-PL" sz="1400" b="1" kern="100" dirty="0">
                          <a:effectLst/>
                        </a:rPr>
                        <a:t>Ocena: </a:t>
                      </a:r>
                      <a:endParaRPr lang="pl-PL" sz="1400" b="1" dirty="0">
                        <a:effectLst/>
                      </a:endParaRPr>
                    </a:p>
                    <a:p>
                      <a:pPr algn="ctr">
                        <a:lnSpc>
                          <a:spcPct val="115000"/>
                        </a:lnSpc>
                        <a:spcAft>
                          <a:spcPts val="0"/>
                        </a:spcAft>
                      </a:pPr>
                      <a:r>
                        <a:rPr lang="pl-PL" sz="1400" b="1" kern="100" dirty="0">
                          <a:effectLst/>
                        </a:rPr>
                        <a:t>(max </a:t>
                      </a:r>
                      <a:r>
                        <a:rPr lang="pl-PL" sz="1400" b="1" kern="100" dirty="0" smtClean="0">
                          <a:effectLst/>
                        </a:rPr>
                        <a:t>17,2   </a:t>
                      </a:r>
                      <a:r>
                        <a:rPr lang="pl-PL" sz="1400" b="1" kern="100" dirty="0">
                          <a:effectLst/>
                        </a:rPr>
                        <a:t>pkt. – 100%)</a:t>
                      </a:r>
                      <a:endParaRPr lang="pl-PL"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6,2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l-PL" sz="1400" b="1" kern="100" dirty="0">
                          <a:effectLst/>
                          <a:latin typeface="Calibri" panose="020F0502020204030204" pitchFamily="34" charset="0"/>
                          <a:ea typeface="Times New Roman" panose="02020603050405020304" pitchFamily="18" charset="0"/>
                          <a:cs typeface="Tahoma" panose="020B0604030504040204" pitchFamily="34" charset="0"/>
                        </a:rPr>
                        <a:t>3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l-PL" sz="1400" b="1">
                          <a:effectLst/>
                          <a:latin typeface="Calibri" panose="020F0502020204030204" pitchFamily="34" charset="0"/>
                          <a:ea typeface="Lucida Sans Unicode" panose="020B0602030504020204" pitchFamily="34" charset="0"/>
                          <a:cs typeface="Mangal"/>
                        </a:rPr>
                        <a:t>3 pkt.</a:t>
                      </a:r>
                      <a:endParaRPr lang="pl-P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pl-PL" sz="1400" b="1" dirty="0">
                          <a:effectLst/>
                          <a:latin typeface="Calibri" panose="020F0502020204030204" pitchFamily="34" charset="0"/>
                          <a:ea typeface="Lucida Sans Unicode" panose="020B0602030504020204" pitchFamily="34" charset="0"/>
                          <a:cs typeface="Mangal"/>
                        </a:rPr>
                        <a:t>5 pkt.</a:t>
                      </a:r>
                      <a:endParaRPr lang="pl-P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7" name="Rectangle 1"/>
          <p:cNvSpPr>
            <a:spLocks noChangeArrowheads="1"/>
          </p:cNvSpPr>
          <p:nvPr/>
        </p:nvSpPr>
        <p:spPr bwMode="auto">
          <a:xfrm>
            <a:off x="2287588" y="250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5</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565135689"/>
              </p:ext>
            </p:extLst>
          </p:nvPr>
        </p:nvGraphicFramePr>
        <p:xfrm>
          <a:off x="8493" y="2060848"/>
          <a:ext cx="9036496" cy="47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5" name="Rectangle 1"/>
          <p:cNvSpPr>
            <a:spLocks noChangeArrowheads="1"/>
          </p:cNvSpPr>
          <p:nvPr/>
        </p:nvSpPr>
        <p:spPr bwMode="auto">
          <a:xfrm>
            <a:off x="457200"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28491" y="155802"/>
            <a:ext cx="4464496" cy="646331"/>
          </a:xfrm>
          <a:prstGeom prst="rect">
            <a:avLst/>
          </a:prstGeom>
          <a:solidFill>
            <a:schemeClr val="bg2">
              <a:lumMod val="9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b="1"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Punktacja do kryterium nr 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b="1"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Komplementarny charakter projektu</a:t>
            </a:r>
            <a:endParaRPr kumimoji="0" lang="pl-PL" altLang="pl-PL"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3506143479"/>
              </p:ext>
            </p:extLst>
          </p:nvPr>
        </p:nvGraphicFramePr>
        <p:xfrm>
          <a:off x="0" y="980724"/>
          <a:ext cx="9144000" cy="5877275"/>
        </p:xfrm>
        <a:graphic>
          <a:graphicData uri="http://schemas.openxmlformats.org/drawingml/2006/table">
            <a:tbl>
              <a:tblPr firstRow="1" firstCol="1" bandRow="1">
                <a:tableStyleId>{5C22544A-7EE6-4342-B048-85BDC9FD1C3A}</a:tableStyleId>
              </a:tblPr>
              <a:tblGrid>
                <a:gridCol w="4473387"/>
                <a:gridCol w="4670613"/>
              </a:tblGrid>
              <a:tr h="606558">
                <a:tc>
                  <a:txBody>
                    <a:bodyPr/>
                    <a:lstStyle/>
                    <a:p>
                      <a:pPr algn="ctr">
                        <a:lnSpc>
                          <a:spcPct val="115000"/>
                        </a:lnSpc>
                        <a:spcAft>
                          <a:spcPts val="0"/>
                        </a:spcAft>
                      </a:pPr>
                      <a:r>
                        <a:rPr lang="pl-PL" sz="1800" b="1" kern="100" dirty="0">
                          <a:effectLst/>
                        </a:rPr>
                        <a:t>Punktacja</a:t>
                      </a:r>
                      <a:endParaRPr lang="pl-PL" sz="1800" b="1" dirty="0">
                        <a:effectLst/>
                        <a:latin typeface="Calibri"/>
                        <a:ea typeface="Calibri"/>
                        <a:cs typeface="Times New Roman"/>
                      </a:endParaRPr>
                    </a:p>
                  </a:txBody>
                  <a:tcPr marL="61615" marR="61615" marT="0" marB="0"/>
                </a:tc>
                <a:tc>
                  <a:txBody>
                    <a:bodyPr/>
                    <a:lstStyle/>
                    <a:p>
                      <a:pPr algn="ctr">
                        <a:lnSpc>
                          <a:spcPct val="115000"/>
                        </a:lnSpc>
                        <a:spcAft>
                          <a:spcPts val="0"/>
                        </a:spcAft>
                      </a:pPr>
                      <a:r>
                        <a:rPr lang="pl-PL" sz="1000" kern="100">
                          <a:effectLst/>
                        </a:rPr>
                        <a:t> </a:t>
                      </a:r>
                      <a:endParaRPr lang="pl-PL" sz="1000">
                        <a:effectLst/>
                        <a:latin typeface="Calibri"/>
                        <a:ea typeface="Calibri"/>
                        <a:cs typeface="Times New Roman"/>
                      </a:endParaRPr>
                    </a:p>
                  </a:txBody>
                  <a:tcPr marL="61615" marR="61615" marT="0" marB="0"/>
                </a:tc>
              </a:tr>
              <a:tr h="606558">
                <a:tc>
                  <a:txBody>
                    <a:bodyPr/>
                    <a:lstStyle/>
                    <a:p>
                      <a:pPr algn="ctr">
                        <a:lnSpc>
                          <a:spcPct val="115000"/>
                        </a:lnSpc>
                        <a:spcAft>
                          <a:spcPts val="0"/>
                        </a:spcAft>
                      </a:pPr>
                      <a:r>
                        <a:rPr lang="pl-PL" sz="2000" b="1" kern="100" dirty="0">
                          <a:effectLst/>
                        </a:rPr>
                        <a:t>0 </a:t>
                      </a:r>
                      <a:endParaRPr lang="pl-PL" sz="2000" b="1" dirty="0">
                        <a:effectLst/>
                        <a:latin typeface="Calibri"/>
                        <a:ea typeface="Calibri"/>
                        <a:cs typeface="Times New Roman"/>
                      </a:endParaRPr>
                    </a:p>
                  </a:txBody>
                  <a:tcPr marL="61615" marR="61615" marT="0" marB="0"/>
                </a:tc>
                <a:tc>
                  <a:txBody>
                    <a:bodyPr/>
                    <a:lstStyle/>
                    <a:p>
                      <a:pPr algn="just">
                        <a:lnSpc>
                          <a:spcPct val="115000"/>
                        </a:lnSpc>
                        <a:spcAft>
                          <a:spcPts val="0"/>
                        </a:spcAft>
                      </a:pPr>
                      <a:r>
                        <a:rPr lang="pl-PL" sz="2000" b="1" kern="100" dirty="0">
                          <a:effectLst/>
                        </a:rPr>
                        <a:t>Brak komplementarności</a:t>
                      </a:r>
                      <a:endParaRPr lang="pl-PL" sz="2000" b="1" dirty="0">
                        <a:effectLst/>
                        <a:latin typeface="Calibri"/>
                        <a:ea typeface="Calibri"/>
                        <a:cs typeface="Times New Roman"/>
                      </a:endParaRPr>
                    </a:p>
                  </a:txBody>
                  <a:tcPr marL="61615" marR="61615" marT="0" marB="0"/>
                </a:tc>
              </a:tr>
              <a:tr h="725535">
                <a:tc>
                  <a:txBody>
                    <a:bodyPr/>
                    <a:lstStyle/>
                    <a:p>
                      <a:pPr algn="ctr">
                        <a:lnSpc>
                          <a:spcPct val="115000"/>
                        </a:lnSpc>
                        <a:spcAft>
                          <a:spcPts val="0"/>
                        </a:spcAft>
                      </a:pPr>
                      <a:r>
                        <a:rPr lang="pl-PL" sz="2000" b="1" kern="100" dirty="0">
                          <a:effectLst/>
                        </a:rPr>
                        <a:t>25% maksymalnej oceny </a:t>
                      </a:r>
                      <a:r>
                        <a:rPr lang="pl-PL" sz="2000" b="1" kern="100" dirty="0" smtClean="0">
                          <a:effectLst/>
                        </a:rPr>
                        <a:t>1,075 </a:t>
                      </a:r>
                      <a:r>
                        <a:rPr lang="pl-PL" sz="2000" b="1" kern="100" dirty="0">
                          <a:effectLst/>
                        </a:rPr>
                        <a:t>pkt</a:t>
                      </a:r>
                      <a:endParaRPr lang="pl-PL" sz="2000" b="1" dirty="0">
                        <a:effectLst/>
                        <a:latin typeface="Calibri"/>
                        <a:ea typeface="Calibri"/>
                        <a:cs typeface="Times New Roman"/>
                      </a:endParaRPr>
                    </a:p>
                  </a:txBody>
                  <a:tcPr marL="61615" marR="61615" marT="0" marB="0"/>
                </a:tc>
                <a:tc>
                  <a:txBody>
                    <a:bodyPr/>
                    <a:lstStyle/>
                    <a:p>
                      <a:pPr algn="just">
                        <a:lnSpc>
                          <a:spcPct val="115000"/>
                        </a:lnSpc>
                        <a:spcAft>
                          <a:spcPts val="0"/>
                        </a:spcAft>
                      </a:pPr>
                      <a:r>
                        <a:rPr lang="pl-PL" sz="2000" b="1" kern="100" dirty="0">
                          <a:effectLst/>
                        </a:rPr>
                        <a:t>Projekt komplementarny z co najmniej jednym  projektem</a:t>
                      </a:r>
                      <a:endParaRPr lang="pl-PL" sz="2000" b="1" dirty="0">
                        <a:effectLst/>
                        <a:latin typeface="Calibri"/>
                        <a:ea typeface="Calibri"/>
                        <a:cs typeface="Times New Roman"/>
                      </a:endParaRPr>
                    </a:p>
                  </a:txBody>
                  <a:tcPr marL="61615" marR="61615" marT="0" marB="0"/>
                </a:tc>
              </a:tr>
              <a:tr h="1213113">
                <a:tc>
                  <a:txBody>
                    <a:bodyPr/>
                    <a:lstStyle/>
                    <a:p>
                      <a:pPr algn="ctr">
                        <a:lnSpc>
                          <a:spcPct val="115000"/>
                        </a:lnSpc>
                        <a:spcAft>
                          <a:spcPts val="0"/>
                        </a:spcAft>
                      </a:pPr>
                      <a:r>
                        <a:rPr lang="pl-PL" sz="2000" b="1" kern="100" dirty="0">
                          <a:effectLst/>
                        </a:rPr>
                        <a:t>50% maksymalnej oceny </a:t>
                      </a:r>
                      <a:r>
                        <a:rPr lang="pl-PL" sz="2000" b="1" kern="100" dirty="0" smtClean="0">
                          <a:effectLst/>
                        </a:rPr>
                        <a:t>2,15 </a:t>
                      </a:r>
                      <a:r>
                        <a:rPr lang="pl-PL" sz="2000" b="1" kern="100" dirty="0">
                          <a:effectLst/>
                        </a:rPr>
                        <a:t>pkt</a:t>
                      </a:r>
                      <a:endParaRPr lang="pl-PL" sz="2000" b="1" dirty="0">
                        <a:effectLst/>
                        <a:latin typeface="Calibri"/>
                        <a:ea typeface="Calibri"/>
                        <a:cs typeface="Times New Roman"/>
                      </a:endParaRPr>
                    </a:p>
                  </a:txBody>
                  <a:tcPr marL="61615" marR="61615" marT="0" marB="0"/>
                </a:tc>
                <a:tc>
                  <a:txBody>
                    <a:bodyPr/>
                    <a:lstStyle/>
                    <a:p>
                      <a:pPr algn="just">
                        <a:lnSpc>
                          <a:spcPct val="115000"/>
                        </a:lnSpc>
                        <a:spcAft>
                          <a:spcPts val="0"/>
                        </a:spcAft>
                      </a:pPr>
                      <a:r>
                        <a:rPr lang="pl-PL" sz="2000" b="1" kern="100" dirty="0">
                          <a:effectLst/>
                        </a:rPr>
                        <a:t>Projekt komplementarny z co najmniej trzema projektami, w tym minimum jednym w ramach naboru </a:t>
                      </a:r>
                      <a:endParaRPr lang="pl-PL" sz="2000" b="1" dirty="0">
                        <a:effectLst/>
                        <a:latin typeface="Calibri"/>
                        <a:ea typeface="Calibri"/>
                        <a:cs typeface="Times New Roman"/>
                      </a:endParaRPr>
                    </a:p>
                  </a:txBody>
                  <a:tcPr marL="61615" marR="61615" marT="0" marB="0"/>
                </a:tc>
              </a:tr>
              <a:tr h="1213113">
                <a:tc>
                  <a:txBody>
                    <a:bodyPr/>
                    <a:lstStyle/>
                    <a:p>
                      <a:pPr algn="ctr">
                        <a:lnSpc>
                          <a:spcPct val="115000"/>
                        </a:lnSpc>
                        <a:spcAft>
                          <a:spcPts val="0"/>
                        </a:spcAft>
                      </a:pPr>
                      <a:r>
                        <a:rPr lang="pl-PL" sz="2000" b="1" kern="100" dirty="0">
                          <a:effectLst/>
                        </a:rPr>
                        <a:t>100%</a:t>
                      </a:r>
                      <a:r>
                        <a:rPr lang="pl-PL" sz="2000" b="1" dirty="0">
                          <a:effectLst/>
                        </a:rPr>
                        <a:t> </a:t>
                      </a:r>
                      <a:r>
                        <a:rPr lang="pl-PL" sz="2000" b="1" kern="100" dirty="0">
                          <a:effectLst/>
                        </a:rPr>
                        <a:t>maksymalnej oceny </a:t>
                      </a:r>
                      <a:r>
                        <a:rPr lang="pl-PL" sz="2000" b="1" kern="100" dirty="0" smtClean="0">
                          <a:effectLst/>
                        </a:rPr>
                        <a:t>4,3 </a:t>
                      </a:r>
                      <a:r>
                        <a:rPr lang="pl-PL" sz="2000" b="1" kern="100" dirty="0">
                          <a:effectLst/>
                        </a:rPr>
                        <a:t>pkt</a:t>
                      </a:r>
                      <a:endParaRPr lang="pl-PL" sz="2000" b="1" dirty="0">
                        <a:effectLst/>
                        <a:latin typeface="Calibri"/>
                        <a:ea typeface="Calibri"/>
                        <a:cs typeface="Times New Roman"/>
                      </a:endParaRPr>
                    </a:p>
                  </a:txBody>
                  <a:tcPr marL="61615" marR="61615" marT="0" marB="0"/>
                </a:tc>
                <a:tc>
                  <a:txBody>
                    <a:bodyPr/>
                    <a:lstStyle/>
                    <a:p>
                      <a:pPr algn="just">
                        <a:lnSpc>
                          <a:spcPct val="115000"/>
                        </a:lnSpc>
                        <a:spcAft>
                          <a:spcPts val="0"/>
                        </a:spcAft>
                      </a:pPr>
                      <a:r>
                        <a:rPr lang="pl-PL" sz="2000" b="1" kern="100" dirty="0">
                          <a:effectLst/>
                        </a:rPr>
                        <a:t>Projekt komplementarny z co najmniej pięcioma projektami, w tym minimum trzema w ramach naboru</a:t>
                      </a:r>
                      <a:endParaRPr lang="pl-PL" sz="2000" b="1" dirty="0">
                        <a:effectLst/>
                        <a:latin typeface="Calibri"/>
                        <a:ea typeface="Calibri"/>
                        <a:cs typeface="Times New Roman"/>
                      </a:endParaRPr>
                    </a:p>
                  </a:txBody>
                  <a:tcPr marL="61615" marR="61615" marT="0" marB="0"/>
                </a:tc>
              </a:tr>
              <a:tr h="1512398">
                <a:tc>
                  <a:txBody>
                    <a:bodyPr/>
                    <a:lstStyle/>
                    <a:p>
                      <a:pPr algn="ctr">
                        <a:lnSpc>
                          <a:spcPct val="115000"/>
                        </a:lnSpc>
                        <a:spcAft>
                          <a:spcPts val="0"/>
                        </a:spcAft>
                      </a:pPr>
                      <a:r>
                        <a:rPr lang="pl-PL" sz="2000" b="1" kern="100" dirty="0">
                          <a:effectLst/>
                        </a:rPr>
                        <a:t>Ocena:</a:t>
                      </a:r>
                      <a:endParaRPr lang="pl-PL" sz="2000" b="1" dirty="0">
                        <a:effectLst/>
                      </a:endParaRPr>
                    </a:p>
                    <a:p>
                      <a:pPr algn="ctr">
                        <a:lnSpc>
                          <a:spcPct val="115000"/>
                        </a:lnSpc>
                        <a:spcAft>
                          <a:spcPts val="0"/>
                        </a:spcAft>
                      </a:pPr>
                      <a:r>
                        <a:rPr lang="pl-PL" sz="2000" b="1" kern="100" dirty="0">
                          <a:effectLst/>
                        </a:rPr>
                        <a:t>(max </a:t>
                      </a:r>
                      <a:r>
                        <a:rPr lang="pl-PL" sz="2000" b="1" kern="100" dirty="0" smtClean="0">
                          <a:effectLst/>
                        </a:rPr>
                        <a:t>4,3  </a:t>
                      </a:r>
                      <a:r>
                        <a:rPr lang="pl-PL" sz="2000" b="1" kern="100" dirty="0">
                          <a:effectLst/>
                        </a:rPr>
                        <a:t>pkt. – 100%)</a:t>
                      </a:r>
                      <a:endParaRPr lang="pl-PL" sz="2000" b="1" dirty="0">
                        <a:effectLst/>
                        <a:latin typeface="Calibri"/>
                        <a:ea typeface="Calibri"/>
                        <a:cs typeface="Times New Roman"/>
                      </a:endParaRPr>
                    </a:p>
                  </a:txBody>
                  <a:tcPr marL="61615" marR="61615" marT="0" marB="0"/>
                </a:tc>
                <a:tc>
                  <a:txBody>
                    <a:bodyPr/>
                    <a:lstStyle/>
                    <a:p>
                      <a:pPr algn="just">
                        <a:lnSpc>
                          <a:spcPct val="115000"/>
                        </a:lnSpc>
                        <a:spcAft>
                          <a:spcPts val="0"/>
                        </a:spcAft>
                      </a:pPr>
                      <a:r>
                        <a:rPr lang="pl-PL" sz="2000" kern="100" dirty="0">
                          <a:effectLst/>
                        </a:rPr>
                        <a:t> </a:t>
                      </a:r>
                      <a:endParaRPr lang="pl-PL" sz="2000" dirty="0">
                        <a:effectLst/>
                        <a:latin typeface="Calibri"/>
                        <a:ea typeface="Calibri"/>
                        <a:cs typeface="Times New Roman"/>
                      </a:endParaRPr>
                    </a:p>
                  </a:txBody>
                  <a:tcPr marL="61615" marR="61615" marT="0" marB="0"/>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069955084"/>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2725688505"/>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249</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Dziękuję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32856"/>
            <a:ext cx="5879368" cy="4468940"/>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178457145"/>
              </p:ext>
            </p:extLst>
          </p:nvPr>
        </p:nvGraphicFramePr>
        <p:xfrm>
          <a:off x="0" y="1836532"/>
          <a:ext cx="9144000" cy="5408892"/>
        </p:xfrm>
        <a:graphic>
          <a:graphicData uri="http://schemas.openxmlformats.org/drawingml/2006/table">
            <a:tbl>
              <a:tblPr firstRow="1" bandRow="1">
                <a:tableStyleId>{5C22544A-7EE6-4342-B048-85BDC9FD1C3A}</a:tableStyleId>
              </a:tblPr>
              <a:tblGrid>
                <a:gridCol w="2188308"/>
                <a:gridCol w="2188308"/>
                <a:gridCol w="2188308"/>
                <a:gridCol w="2579076"/>
              </a:tblGrid>
              <a:tr h="1721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Gmina miejska</a:t>
                      </a:r>
                      <a:endParaRPr lang="pl-PL" sz="2400" dirty="0" smtClean="0"/>
                    </a:p>
                    <a:p>
                      <a:endParaRPr lang="pl-PL" sz="2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Gmina miejsko-wiejska</a:t>
                      </a:r>
                      <a:endParaRPr lang="pl-PL" sz="2400" dirty="0" smtClean="0"/>
                    </a:p>
                    <a:p>
                      <a:endParaRPr lang="pl-PL" sz="2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Gmina wiejska</a:t>
                      </a:r>
                      <a:endParaRPr lang="pl-PL" sz="2400" dirty="0" smtClean="0"/>
                    </a:p>
                    <a:p>
                      <a:endParaRPr lang="pl-PL" sz="2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Miasto na prawach powiatu</a:t>
                      </a:r>
                      <a:endParaRPr lang="pl-PL" sz="2400" dirty="0" smtClean="0">
                        <a:solidFill>
                          <a:schemeClr val="bg1"/>
                        </a:solidFill>
                      </a:endParaRPr>
                    </a:p>
                  </a:txBody>
                  <a:tcPr/>
                </a:tc>
              </a:tr>
              <a:tr h="3687881">
                <a:tc>
                  <a:txBody>
                    <a:bodyPr/>
                    <a:lstStyle/>
                    <a:p>
                      <a:pPr algn="just"/>
                      <a:r>
                        <a:rPr lang="pl-PL" sz="2400" strike="noStrike" dirty="0" smtClean="0"/>
                        <a:t>Karpacz</a:t>
                      </a:r>
                    </a:p>
                    <a:p>
                      <a:pPr algn="just"/>
                      <a:r>
                        <a:rPr lang="pl-PL" sz="2400" strike="noStrike" dirty="0" smtClean="0"/>
                        <a:t>Kowary</a:t>
                      </a:r>
                      <a:endParaRPr lang="pl-PL" sz="2400" dirty="0" smtClean="0"/>
                    </a:p>
                    <a:p>
                      <a:pPr algn="just"/>
                      <a:r>
                        <a:rPr lang="pl-PL" sz="2400" strike="noStrike" dirty="0" smtClean="0"/>
                        <a:t>Piechowice</a:t>
                      </a:r>
                      <a:endParaRPr lang="pl-PL" sz="2400" dirty="0" smtClean="0"/>
                    </a:p>
                    <a:p>
                      <a:pPr algn="just"/>
                      <a:r>
                        <a:rPr lang="pl-PL" sz="2400" strike="noStrike" dirty="0" smtClean="0"/>
                        <a:t>Szklarska Poręba</a:t>
                      </a:r>
                      <a:endParaRPr lang="pl-PL" sz="2400" dirty="0" smtClean="0"/>
                    </a:p>
                    <a:p>
                      <a:pPr algn="just"/>
                      <a:r>
                        <a:rPr lang="pl-PL" sz="2400" strike="noStrike" dirty="0" smtClean="0"/>
                        <a:t>Wojcieszów</a:t>
                      </a:r>
                      <a:endParaRPr lang="pl-PL" sz="2400" dirty="0" smtClean="0"/>
                    </a:p>
                    <a:p>
                      <a:pPr algn="just"/>
                      <a:r>
                        <a:rPr lang="pl-PL" sz="2400" strike="noStrike" dirty="0" smtClean="0"/>
                        <a:t>Złotoryja</a:t>
                      </a:r>
                      <a:endParaRPr lang="pl-PL" sz="2400" dirty="0" smtClean="0"/>
                    </a:p>
                    <a:p>
                      <a:pPr algn="just"/>
                      <a:endParaRPr lang="pl-PL" sz="2400" dirty="0"/>
                    </a:p>
                  </a:txBody>
                  <a:tcPr/>
                </a:tc>
                <a:tc>
                  <a:txBody>
                    <a:bodyPr/>
                    <a:lstStyle/>
                    <a:p>
                      <a:pPr algn="just"/>
                      <a:r>
                        <a:rPr lang="pl-PL" sz="2400" strike="noStrike" dirty="0" smtClean="0"/>
                        <a:t>Gryfów Śląski</a:t>
                      </a:r>
                      <a:endParaRPr lang="pl-PL" sz="2400" dirty="0" smtClean="0"/>
                    </a:p>
                    <a:p>
                      <a:pPr algn="just"/>
                      <a:r>
                        <a:rPr lang="pl-PL" sz="2400" strike="noStrike" dirty="0" smtClean="0"/>
                        <a:t>Lubomierz</a:t>
                      </a:r>
                      <a:endParaRPr lang="pl-PL" sz="2400" dirty="0" smtClean="0"/>
                    </a:p>
                    <a:p>
                      <a:pPr algn="just"/>
                      <a:r>
                        <a:rPr lang="pl-PL" sz="2400" strike="noStrike" dirty="0" smtClean="0"/>
                        <a:t>Mirsk</a:t>
                      </a:r>
                      <a:endParaRPr lang="pl-PL" sz="2400" dirty="0" smtClean="0"/>
                    </a:p>
                    <a:p>
                      <a:pPr algn="just"/>
                      <a:r>
                        <a:rPr lang="pl-PL" sz="2400" strike="noStrike" dirty="0" smtClean="0"/>
                        <a:t>Wleń</a:t>
                      </a:r>
                      <a:endParaRPr lang="pl-PL" sz="2400" dirty="0" smtClean="0"/>
                    </a:p>
                    <a:p>
                      <a:pPr algn="just"/>
                      <a:r>
                        <a:rPr lang="pl-PL" sz="2400" strike="noStrike" dirty="0" smtClean="0"/>
                        <a:t>Świerzawa</a:t>
                      </a:r>
                      <a:endParaRPr lang="pl-PL" sz="2400" dirty="0" smtClean="0"/>
                    </a:p>
                  </a:txBody>
                  <a:tcPr/>
                </a:tc>
                <a:tc>
                  <a:txBody>
                    <a:bodyPr/>
                    <a:lstStyle/>
                    <a:p>
                      <a:pPr algn="just"/>
                      <a:r>
                        <a:rPr lang="pl-PL" sz="2400" strike="noStrike" dirty="0" smtClean="0"/>
                        <a:t>Janowice Wielkie</a:t>
                      </a:r>
                      <a:endParaRPr lang="pl-PL" sz="2400" dirty="0" smtClean="0"/>
                    </a:p>
                    <a:p>
                      <a:pPr algn="just"/>
                      <a:r>
                        <a:rPr lang="pl-PL" sz="2400" strike="noStrike" dirty="0" smtClean="0"/>
                        <a:t>Jeżów Sudecki</a:t>
                      </a:r>
                      <a:endParaRPr lang="pl-PL" sz="2400" dirty="0" smtClean="0"/>
                    </a:p>
                    <a:p>
                      <a:pPr algn="just"/>
                      <a:r>
                        <a:rPr lang="pl-PL" sz="2400" strike="noStrike" dirty="0" smtClean="0"/>
                        <a:t>Mysłakowice</a:t>
                      </a:r>
                      <a:endParaRPr lang="pl-PL" sz="2400" dirty="0" smtClean="0"/>
                    </a:p>
                    <a:p>
                      <a:pPr algn="just"/>
                      <a:r>
                        <a:rPr lang="pl-PL" sz="2400" strike="noStrike" dirty="0" smtClean="0"/>
                        <a:t>Podgórzyn</a:t>
                      </a:r>
                      <a:endParaRPr lang="pl-PL" sz="2400" dirty="0" smtClean="0"/>
                    </a:p>
                    <a:p>
                      <a:pPr algn="just"/>
                      <a:r>
                        <a:rPr lang="pl-PL" sz="2400" strike="noStrike" dirty="0" smtClean="0"/>
                        <a:t>Stara Kamienica</a:t>
                      </a:r>
                      <a:endParaRPr lang="pl-PL" sz="2400" dirty="0" smtClean="0"/>
                    </a:p>
                    <a:p>
                      <a:pPr algn="just"/>
                      <a:r>
                        <a:rPr lang="pl-PL" sz="2400" strike="noStrike" dirty="0" smtClean="0"/>
                        <a:t>Pielgrzymka</a:t>
                      </a:r>
                      <a:endParaRPr lang="pl-PL" sz="2400" dirty="0" smtClean="0"/>
                    </a:p>
                    <a:p>
                      <a:pPr algn="just"/>
                      <a:endParaRPr lang="pl-PL" sz="2400" dirty="0" smtClean="0"/>
                    </a:p>
                    <a:p>
                      <a:pPr algn="just"/>
                      <a:endParaRPr lang="pl-PL" sz="2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2400" strike="noStrike" dirty="0" smtClean="0"/>
                        <a:t>Jelenia Góra</a:t>
                      </a:r>
                      <a:endParaRPr lang="pl-PL" sz="2400" dirty="0" smtClean="0"/>
                    </a:p>
                    <a:p>
                      <a:pPr algn="just"/>
                      <a:endParaRPr lang="pl-PL" sz="2400"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64084"/>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a:t>
            </a:r>
            <a:endParaRPr lang="pl-PL" sz="2400" b="1" dirty="0" smtClean="0"/>
          </a:p>
          <a:p>
            <a:r>
              <a:rPr lang="pl-PL" sz="2400" b="1" dirty="0"/>
              <a:t> </a:t>
            </a:r>
            <a:r>
              <a:rPr lang="pl-PL" sz="2400" b="1" dirty="0" smtClean="0"/>
              <a:t>    i </a:t>
            </a:r>
            <a:r>
              <a:rPr lang="pl-PL" sz="2400" b="1" dirty="0"/>
              <a:t>przedsiębiorstw przestrzeń </a:t>
            </a:r>
            <a:r>
              <a:rPr lang="pl-PL" sz="2400" b="1" dirty="0" smtClean="0"/>
              <a:t>AJ</a:t>
            </a:r>
          </a:p>
          <a:p>
            <a:pPr marL="400050" indent="-400050">
              <a:buFont typeface="+mj-lt"/>
              <a:buAutoNum type="romanUcPeriod"/>
            </a:pPr>
            <a:endParaRPr lang="pl-PL" sz="2400" b="1" dirty="0" smtClean="0"/>
          </a:p>
          <a:p>
            <a:r>
              <a:rPr lang="pl-PL" sz="2400" b="1" dirty="0" smtClean="0"/>
              <a:t>IV. Aktywni </a:t>
            </a:r>
            <a:r>
              <a:rPr lang="pl-PL" sz="2400" b="1" dirty="0"/>
              <a:t>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79512" y="1889448"/>
            <a:ext cx="8784976" cy="4968552"/>
          </a:xfrm>
        </p:spPr>
        <p:txBody>
          <a:bodyPr>
            <a:normAutofit fontScale="90000"/>
          </a:bodyPr>
          <a:lstStyle/>
          <a:p>
            <a:r>
              <a:rPr lang="pl-PL" sz="5400" b="1" dirty="0" smtClean="0"/>
              <a:t/>
            </a:r>
            <a:br>
              <a:rPr lang="pl-PL" sz="5400" b="1" dirty="0" smtClean="0"/>
            </a:br>
            <a:r>
              <a:rPr lang="pl-PL" b="1" dirty="0" smtClean="0"/>
              <a:t>Kryteria </a:t>
            </a:r>
            <a:r>
              <a:rPr lang="pl-PL" b="1" dirty="0"/>
              <a:t>oceny zgodności projektów ze </a:t>
            </a:r>
            <a:r>
              <a:rPr lang="pl-PL" b="1" dirty="0" smtClean="0"/>
              <a:t>Strategią </a:t>
            </a:r>
            <a:r>
              <a:rPr lang="pl-PL" b="1" dirty="0"/>
              <a:t>ZIT </a:t>
            </a:r>
            <a:r>
              <a:rPr lang="pl-PL" b="1" dirty="0" smtClean="0"/>
              <a:t>AJ</a:t>
            </a:r>
            <a:br>
              <a:rPr lang="pl-PL" b="1" dirty="0" smtClean="0"/>
            </a:br>
            <a:r>
              <a:rPr lang="pl-PL" b="1" dirty="0" smtClean="0"/>
              <a:t/>
            </a:r>
            <a:br>
              <a:rPr lang="pl-PL" b="1" dirty="0" smtClean="0"/>
            </a:br>
            <a:r>
              <a:rPr lang="pl-PL" sz="4000" b="1" dirty="0" smtClean="0"/>
              <a:t>Nabór 3.4.3 </a:t>
            </a:r>
            <a:r>
              <a:rPr lang="pl-PL" sz="4000" b="1" dirty="0"/>
              <a:t/>
            </a:r>
            <a:br>
              <a:rPr lang="pl-PL" sz="4000" b="1" dirty="0"/>
            </a:br>
            <a:r>
              <a:rPr lang="pl-PL" sz="4000" b="1" dirty="0"/>
              <a:t>Wdrażanie strategii </a:t>
            </a:r>
            <a:r>
              <a:rPr lang="pl-PL" sz="4000" b="1" dirty="0" smtClean="0"/>
              <a:t/>
            </a:r>
            <a:br>
              <a:rPr lang="pl-PL" sz="4000" b="1" dirty="0" smtClean="0"/>
            </a:br>
            <a:r>
              <a:rPr lang="pl-PL" sz="4000" b="1" dirty="0" smtClean="0"/>
              <a:t>niskoemisyjnych ZIT </a:t>
            </a:r>
            <a:r>
              <a:rPr lang="pl-PL" sz="4000" b="1" dirty="0"/>
              <a:t>AJ </a:t>
            </a:r>
            <a:r>
              <a:rPr lang="pl-PL" sz="4000" b="1" dirty="0" smtClean="0"/>
              <a:t/>
            </a:r>
            <a:br>
              <a:rPr lang="pl-PL" sz="4000" b="1" dirty="0" smtClean="0"/>
            </a:br>
            <a:r>
              <a:rPr lang="pl-PL" sz="4000" b="1" dirty="0" smtClean="0"/>
              <a:t>typ </a:t>
            </a:r>
            <a:r>
              <a:rPr lang="pl-PL" sz="4000" b="1" dirty="0"/>
              <a:t>projektu a), b), c), d</a:t>
            </a:r>
            <a:r>
              <a:rPr lang="pl-PL" sz="4000" b="1" dirty="0" smtClean="0"/>
              <a:t>)</a:t>
            </a:r>
            <a:br>
              <a:rPr lang="pl-PL" sz="4000" b="1" dirty="0" smtClean="0"/>
            </a:br>
            <a:r>
              <a:rPr lang="pl-PL" b="1" dirty="0"/>
              <a:t/>
            </a:r>
            <a:br>
              <a:rPr lang="pl-PL" b="1" dirty="0"/>
            </a:br>
            <a:r>
              <a:rPr lang="pl-PL" sz="3100" b="1" u="sng" dirty="0" smtClean="0">
                <a:solidFill>
                  <a:srgbClr val="FF0000"/>
                </a:solidFill>
              </a:rPr>
              <a:t>liczba możliwych do zdobycia punktów (43 pkt), </a:t>
            </a:r>
            <a:r>
              <a:rPr lang="pl-PL" sz="3100" b="1" u="sng" dirty="0" smtClean="0"/>
              <a:t>stanowi 50 % 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57400"/>
            <a:ext cx="9144000"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3375899229"/>
              </p:ext>
            </p:extLst>
          </p:nvPr>
        </p:nvGraphicFramePr>
        <p:xfrm>
          <a:off x="35495" y="910368"/>
          <a:ext cx="9108505" cy="6047023"/>
        </p:xfrm>
        <a:graphic>
          <a:graphicData uri="http://schemas.openxmlformats.org/drawingml/2006/table">
            <a:tbl>
              <a:tblPr firstRow="1" bandRow="1">
                <a:tableStyleId>{BDBED569-4797-4DF1-A0F4-6AAB3CD982D8}</a:tableStyleId>
              </a:tblPr>
              <a:tblGrid>
                <a:gridCol w="950156"/>
                <a:gridCol w="4599698"/>
                <a:gridCol w="1993461"/>
                <a:gridCol w="1565190"/>
              </a:tblGrid>
              <a:tr h="1026508">
                <a:tc>
                  <a:txBody>
                    <a:bodyPr/>
                    <a:lstStyle/>
                    <a:p>
                      <a:pPr algn="ctr"/>
                      <a:r>
                        <a:rPr lang="pl-PL" sz="2000" b="1" dirty="0" err="1" smtClean="0">
                          <a:solidFill>
                            <a:schemeClr val="bg1"/>
                          </a:solidFill>
                        </a:rPr>
                        <a:t>L.p</a:t>
                      </a:r>
                      <a:endParaRPr lang="pl-PL" sz="2000" b="1" dirty="0">
                        <a:solidFill>
                          <a:schemeClr val="bg1"/>
                        </a:solidFill>
                      </a:endParaRPr>
                    </a:p>
                  </a:txBody>
                  <a:tcPr>
                    <a:solidFill>
                      <a:schemeClr val="accent1">
                        <a:lumMod val="75000"/>
                      </a:schemeClr>
                    </a:solidFill>
                  </a:tcPr>
                </a:tc>
                <a:tc>
                  <a:txBody>
                    <a:bodyPr/>
                    <a:lstStyle/>
                    <a:p>
                      <a:pPr algn="ctr"/>
                      <a:r>
                        <a:rPr lang="pl-PL" sz="2000" b="1" dirty="0" smtClean="0">
                          <a:solidFill>
                            <a:schemeClr val="bg1"/>
                          </a:solidFill>
                        </a:rPr>
                        <a:t>Nazwa kryterium</a:t>
                      </a:r>
                      <a:endParaRPr lang="pl-PL" sz="2000" b="1" dirty="0">
                        <a:solidFill>
                          <a:schemeClr val="bg1"/>
                        </a:solidFill>
                      </a:endParaRPr>
                    </a:p>
                  </a:txBody>
                  <a:tcPr>
                    <a:solidFill>
                      <a:schemeClr val="accent1">
                        <a:lumMod val="75000"/>
                      </a:schemeClr>
                    </a:solidFill>
                  </a:tcPr>
                </a:tc>
                <a:tc>
                  <a:txBody>
                    <a:bodyPr/>
                    <a:lstStyle/>
                    <a:p>
                      <a:pPr algn="ctr"/>
                      <a:r>
                        <a:rPr lang="pl-PL" sz="2000" b="1" dirty="0" smtClean="0">
                          <a:solidFill>
                            <a:schemeClr val="bg1"/>
                          </a:solidFill>
                        </a:rPr>
                        <a:t>Opis znaczenia kryterium</a:t>
                      </a:r>
                      <a:endParaRPr lang="pl-PL" sz="2000" b="1" dirty="0">
                        <a:solidFill>
                          <a:schemeClr val="bg1"/>
                        </a:solidFill>
                      </a:endParaRPr>
                    </a:p>
                  </a:txBody>
                  <a:tcPr>
                    <a:solidFill>
                      <a:schemeClr val="accent1">
                        <a:lumMod val="75000"/>
                      </a:schemeClr>
                    </a:solidFill>
                  </a:tcPr>
                </a:tc>
                <a:tc>
                  <a:txBody>
                    <a:bodyPr/>
                    <a:lstStyle/>
                    <a:p>
                      <a:pPr algn="ctr"/>
                      <a:r>
                        <a:rPr lang="pl-PL" sz="2000" b="1" dirty="0" smtClean="0">
                          <a:solidFill>
                            <a:schemeClr val="bg1"/>
                          </a:solidFill>
                        </a:rPr>
                        <a:t>Waga kryterium</a:t>
                      </a:r>
                    </a:p>
                    <a:p>
                      <a:pPr algn="ctr"/>
                      <a:r>
                        <a:rPr lang="pl-PL" sz="2000" b="1" dirty="0" smtClean="0">
                          <a:solidFill>
                            <a:schemeClr val="bg1"/>
                          </a:solidFill>
                        </a:rPr>
                        <a:t> %</a:t>
                      </a:r>
                      <a:endParaRPr lang="pl-PL" sz="2000" b="1" dirty="0">
                        <a:solidFill>
                          <a:schemeClr val="bg1"/>
                        </a:solidFill>
                      </a:endParaRPr>
                    </a:p>
                  </a:txBody>
                  <a:tcPr>
                    <a:solidFill>
                      <a:schemeClr val="accent1">
                        <a:lumMod val="75000"/>
                      </a:schemeClr>
                    </a:solidFill>
                  </a:tcPr>
                </a:tc>
              </a:tr>
              <a:tr h="743437">
                <a:tc>
                  <a:txBody>
                    <a:bodyPr/>
                    <a:lstStyle/>
                    <a:p>
                      <a:r>
                        <a:rPr lang="pl-PL" sz="2000" b="1" dirty="0" smtClean="0"/>
                        <a:t>1</a:t>
                      </a:r>
                      <a:endParaRPr lang="pl-PL" sz="2000" b="1" dirty="0"/>
                    </a:p>
                  </a:txBody>
                  <a:tcPr>
                    <a:solidFill>
                      <a:schemeClr val="accent5">
                        <a:alpha val="20000"/>
                      </a:schemeClr>
                    </a:solidFill>
                  </a:tcPr>
                </a:tc>
                <a:tc>
                  <a:txBody>
                    <a:bodyPr/>
                    <a:lstStyle/>
                    <a:p>
                      <a:r>
                        <a:rPr lang="pl-PL" sz="2000" b="1" dirty="0" smtClean="0"/>
                        <a:t>Ocena zgodności projektu ze strategią ZIT AJ</a:t>
                      </a:r>
                      <a:endParaRPr lang="pl-PL" sz="2000" b="1" dirty="0"/>
                    </a:p>
                  </a:txBody>
                  <a:tcPr>
                    <a:solidFill>
                      <a:schemeClr val="accent5">
                        <a:alpha val="20000"/>
                      </a:schemeClr>
                    </a:solidFill>
                  </a:tcPr>
                </a:tc>
                <a:tc>
                  <a:txBody>
                    <a:bodyPr/>
                    <a:lstStyle/>
                    <a:p>
                      <a:pPr algn="ctr"/>
                      <a:r>
                        <a:rPr lang="pl-PL" sz="2000" b="1" dirty="0" smtClean="0"/>
                        <a:t>Tak/Nie</a:t>
                      </a:r>
                      <a:endParaRPr lang="pl-PL" sz="2000" b="1" dirty="0"/>
                    </a:p>
                  </a:txBody>
                  <a:tcPr>
                    <a:solidFill>
                      <a:schemeClr val="accent5">
                        <a:alpha val="20000"/>
                      </a:schemeClr>
                    </a:solidFill>
                  </a:tcPr>
                </a:tc>
                <a:tc>
                  <a:txBody>
                    <a:bodyPr/>
                    <a:lstStyle/>
                    <a:p>
                      <a:pPr algn="ctr"/>
                      <a:r>
                        <a:rPr lang="pl-PL" sz="2000" b="1" dirty="0" smtClean="0"/>
                        <a:t>n/d</a:t>
                      </a:r>
                      <a:endParaRPr lang="pl-PL" sz="2000" b="1" dirty="0"/>
                    </a:p>
                  </a:txBody>
                  <a:tcPr>
                    <a:solidFill>
                      <a:schemeClr val="accent5">
                        <a:alpha val="20000"/>
                      </a:schemeClr>
                    </a:solidFill>
                  </a:tcPr>
                </a:tc>
              </a:tr>
              <a:tr h="808364">
                <a:tc>
                  <a:txBody>
                    <a:bodyPr/>
                    <a:lstStyle/>
                    <a:p>
                      <a:r>
                        <a:rPr lang="pl-PL" sz="2000" b="1" dirty="0" smtClean="0"/>
                        <a:t>2</a:t>
                      </a:r>
                      <a:endParaRPr lang="pl-PL" sz="2000" b="1" dirty="0"/>
                    </a:p>
                  </a:txBody>
                  <a:tcPr/>
                </a:tc>
                <a:tc>
                  <a:txBody>
                    <a:bodyPr/>
                    <a:lstStyle/>
                    <a:p>
                      <a:r>
                        <a:rPr lang="pl-PL" sz="2000" b="1" dirty="0" smtClean="0"/>
                        <a:t>Poprawność doboru wskaźników</a:t>
                      </a:r>
                      <a:endParaRPr lang="pl-PL"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smtClean="0"/>
                        <a:t>Tak/Nie</a:t>
                      </a:r>
                    </a:p>
                    <a:p>
                      <a:endParaRPr lang="pl-PL" sz="2000" b="1" dirty="0"/>
                    </a:p>
                  </a:txBody>
                  <a:tcPr/>
                </a:tc>
                <a:tc>
                  <a:txBody>
                    <a:bodyPr/>
                    <a:lstStyle/>
                    <a:p>
                      <a:pPr algn="ctr"/>
                      <a:r>
                        <a:rPr lang="pl-PL" sz="2000" b="1" dirty="0" smtClean="0"/>
                        <a:t>n/d</a:t>
                      </a:r>
                      <a:endParaRPr lang="pl-PL" sz="2000" b="1" dirty="0"/>
                    </a:p>
                  </a:txBody>
                  <a:tcPr/>
                </a:tc>
              </a:tr>
              <a:tr h="881852">
                <a:tc>
                  <a:txBody>
                    <a:bodyPr/>
                    <a:lstStyle/>
                    <a:p>
                      <a:r>
                        <a:rPr lang="pl-PL" sz="2000" b="1" dirty="0" smtClean="0"/>
                        <a:t>3</a:t>
                      </a:r>
                      <a:endParaRPr lang="pl-PL" sz="2000" b="1" dirty="0"/>
                    </a:p>
                  </a:txBody>
                  <a:tcPr/>
                </a:tc>
                <a:tc>
                  <a:txBody>
                    <a:bodyPr/>
                    <a:lstStyle/>
                    <a:p>
                      <a:r>
                        <a:rPr lang="pl-PL" sz="2000" b="1" dirty="0" smtClean="0"/>
                        <a:t>Wpływ projektu na realizację Strategii ZIT AJ</a:t>
                      </a:r>
                      <a:endParaRPr lang="pl-PL" sz="2000" b="1" dirty="0"/>
                    </a:p>
                  </a:txBody>
                  <a:tcPr/>
                </a:tc>
                <a:tc>
                  <a:txBody>
                    <a:bodyPr/>
                    <a:lstStyle/>
                    <a:p>
                      <a:pPr algn="ctr"/>
                      <a:r>
                        <a:rPr lang="pl-PL" sz="2000" b="1" dirty="0" smtClean="0"/>
                        <a:t>Skala</a:t>
                      </a:r>
                      <a:r>
                        <a:rPr lang="pl-PL" sz="2000" b="1" baseline="0" dirty="0" smtClean="0"/>
                        <a:t> punktowa </a:t>
                      </a:r>
                    </a:p>
                    <a:p>
                      <a:pPr algn="ctr"/>
                      <a:r>
                        <a:rPr lang="pl-PL" sz="2000" b="1" baseline="0" dirty="0" smtClean="0"/>
                        <a:t> od 0 do 21,5</a:t>
                      </a:r>
                      <a:endParaRPr lang="pl-PL" sz="2000" b="1" dirty="0"/>
                    </a:p>
                  </a:txBody>
                  <a:tcPr/>
                </a:tc>
                <a:tc>
                  <a:txBody>
                    <a:bodyPr/>
                    <a:lstStyle/>
                    <a:p>
                      <a:pPr algn="ctr"/>
                      <a:r>
                        <a:rPr lang="pl-PL" sz="2000" b="1" dirty="0" smtClean="0"/>
                        <a:t>50 %</a:t>
                      </a:r>
                      <a:endParaRPr lang="pl-PL" sz="2000" b="1" dirty="0"/>
                    </a:p>
                  </a:txBody>
                  <a:tcPr/>
                </a:tc>
              </a:tr>
              <a:tr h="1337572">
                <a:tc>
                  <a:txBody>
                    <a:bodyPr/>
                    <a:lstStyle/>
                    <a:p>
                      <a:r>
                        <a:rPr lang="pl-PL" sz="2000" b="1" dirty="0" smtClean="0"/>
                        <a:t>4</a:t>
                      </a:r>
                      <a:endParaRPr lang="pl-PL" sz="2000" b="1" dirty="0"/>
                    </a:p>
                  </a:txBody>
                  <a:tcPr/>
                </a:tc>
                <a:tc>
                  <a:txBody>
                    <a:bodyPr/>
                    <a:lstStyle/>
                    <a:p>
                      <a:r>
                        <a:rPr lang="pl-PL" sz="2000" b="1" dirty="0" smtClean="0"/>
                        <a:t>Wpływ projektu na realizację</a:t>
                      </a:r>
                      <a:r>
                        <a:rPr lang="pl-PL" sz="2000" b="1" baseline="0" dirty="0" smtClean="0"/>
                        <a:t> wartości docelowej wskaźników monitoringu realizacji celów Strategii ZIT wynikających z Porozumienia</a:t>
                      </a:r>
                      <a:endParaRPr lang="pl-PL" sz="2000" b="1" dirty="0"/>
                    </a:p>
                  </a:txBody>
                  <a:tcPr/>
                </a:tc>
                <a:tc>
                  <a:txBody>
                    <a:bodyPr/>
                    <a:lstStyle/>
                    <a:p>
                      <a:pPr algn="ctr"/>
                      <a:r>
                        <a:rPr lang="pl-PL" sz="2000" b="1" dirty="0" smtClean="0"/>
                        <a:t>Skala</a:t>
                      </a:r>
                      <a:r>
                        <a:rPr lang="pl-PL" sz="2000" b="1" baseline="0" dirty="0" smtClean="0"/>
                        <a:t> punktowa </a:t>
                      </a:r>
                    </a:p>
                    <a:p>
                      <a:pPr algn="ctr"/>
                      <a:r>
                        <a:rPr lang="pl-PL" sz="2000" b="1" baseline="0" dirty="0" smtClean="0"/>
                        <a:t> od 0 do 17,2</a:t>
                      </a:r>
                      <a:endParaRPr lang="pl-PL" sz="2000" b="1" dirty="0" smtClean="0"/>
                    </a:p>
                    <a:p>
                      <a:endParaRPr lang="pl-PL" sz="2000" b="1" dirty="0"/>
                    </a:p>
                  </a:txBody>
                  <a:tcPr/>
                </a:tc>
                <a:tc>
                  <a:txBody>
                    <a:bodyPr/>
                    <a:lstStyle/>
                    <a:p>
                      <a:pPr algn="ctr"/>
                      <a:r>
                        <a:rPr lang="pl-PL" sz="2000" b="1" dirty="0" smtClean="0"/>
                        <a:t>40 %</a:t>
                      </a:r>
                      <a:endParaRPr lang="pl-PL" sz="2000" b="1" dirty="0"/>
                    </a:p>
                  </a:txBody>
                  <a:tcPr/>
                </a:tc>
              </a:tr>
              <a:tr h="1249290">
                <a:tc>
                  <a:txBody>
                    <a:bodyPr/>
                    <a:lstStyle/>
                    <a:p>
                      <a:r>
                        <a:rPr lang="pl-PL" sz="2000" b="1" dirty="0" smtClean="0"/>
                        <a:t>5</a:t>
                      </a:r>
                      <a:endParaRPr lang="pl-PL" sz="2000" b="1" dirty="0"/>
                    </a:p>
                  </a:txBody>
                  <a:tcPr/>
                </a:tc>
                <a:tc>
                  <a:txBody>
                    <a:bodyPr/>
                    <a:lstStyle/>
                    <a:p>
                      <a:r>
                        <a:rPr lang="pl-PL" sz="2000" b="1" dirty="0" smtClean="0"/>
                        <a:t>Komplementarny charakter projektu</a:t>
                      </a:r>
                      <a:endParaRPr lang="pl-PL" sz="2000" b="1" dirty="0"/>
                    </a:p>
                  </a:txBody>
                  <a:tcPr/>
                </a:tc>
                <a:tc>
                  <a:txBody>
                    <a:bodyPr/>
                    <a:lstStyle/>
                    <a:p>
                      <a:pPr algn="ctr"/>
                      <a:r>
                        <a:rPr lang="pl-PL" sz="2000" b="1" dirty="0" smtClean="0"/>
                        <a:t>Skala</a:t>
                      </a:r>
                      <a:r>
                        <a:rPr lang="pl-PL" sz="2000" b="1" baseline="0" dirty="0" smtClean="0"/>
                        <a:t> punktowa </a:t>
                      </a:r>
                    </a:p>
                    <a:p>
                      <a:pPr algn="ctr"/>
                      <a:r>
                        <a:rPr lang="pl-PL" sz="2000" b="1" baseline="0" dirty="0" smtClean="0"/>
                        <a:t> od 0 do 4,3</a:t>
                      </a:r>
                      <a:endParaRPr lang="pl-PL" sz="2000" b="1" dirty="0" smtClean="0"/>
                    </a:p>
                    <a:p>
                      <a:endParaRPr lang="pl-PL" sz="2000" b="1" dirty="0"/>
                    </a:p>
                  </a:txBody>
                  <a:tcPr/>
                </a:tc>
                <a:tc>
                  <a:txBody>
                    <a:bodyPr/>
                    <a:lstStyle/>
                    <a:p>
                      <a:pPr algn="ctr"/>
                      <a:r>
                        <a:rPr lang="pl-PL" sz="2000" b="1" dirty="0" smtClean="0"/>
                        <a:t>10%</a:t>
                      </a:r>
                      <a:endParaRPr lang="pl-PL" sz="2000" b="1"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12776"/>
            <a:ext cx="9252520" cy="936104"/>
          </a:xfrm>
        </p:spPr>
        <p:txBody>
          <a:bodyPr>
            <a:normAutofit fontScale="90000"/>
          </a:bodyPr>
          <a:lstStyle/>
          <a:p>
            <a:r>
              <a:rPr lang="pl-PL" b="1" dirty="0"/>
              <a:t>KRYTERIUM NR 1</a:t>
            </a:r>
            <a:br>
              <a:rPr lang="pl-PL" b="1" dirty="0"/>
            </a:br>
            <a:r>
              <a:rPr lang="pl-PL" dirty="0"/>
              <a:t>Ocena zgodności projektu ze Strategią ZIT</a:t>
            </a:r>
            <a:br>
              <a:rPr lang="pl-PL" dirty="0"/>
            </a:b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887186180"/>
              </p:ext>
            </p:extLst>
          </p:nvPr>
        </p:nvGraphicFramePr>
        <p:xfrm>
          <a:off x="0" y="2276872"/>
          <a:ext cx="8686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32656"/>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580234148"/>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5307</TotalTime>
  <Words>1014</Words>
  <Application>Microsoft Office PowerPoint</Application>
  <PresentationFormat>Pokaz na ekranie (4:3)</PresentationFormat>
  <Paragraphs>230</Paragraphs>
  <Slides>19</Slides>
  <Notes>3</Notes>
  <HiddenSlides>0</HiddenSlides>
  <MMClips>0</MMClips>
  <ScaleCrop>false</ScaleCrop>
  <HeadingPairs>
    <vt:vector size="6" baseType="variant">
      <vt:variant>
        <vt:lpstr>Używane czcionki</vt:lpstr>
      </vt:variant>
      <vt:variant>
        <vt:i4>8</vt:i4>
      </vt:variant>
      <vt:variant>
        <vt:lpstr>Motyw</vt:lpstr>
      </vt:variant>
      <vt:variant>
        <vt:i4>7</vt:i4>
      </vt:variant>
      <vt:variant>
        <vt:lpstr>Tytuły slajdów</vt:lpstr>
      </vt:variant>
      <vt:variant>
        <vt:i4>19</vt:i4>
      </vt:variant>
    </vt:vector>
  </HeadingPairs>
  <TitlesOfParts>
    <vt:vector size="34" baseType="lpstr">
      <vt:lpstr>DejaVu Sans</vt:lpstr>
      <vt:lpstr>Mangal</vt:lpstr>
      <vt:lpstr>Arial</vt:lpstr>
      <vt:lpstr>Calibri</vt:lpstr>
      <vt:lpstr>Lucida Sans Unicode</vt:lpstr>
      <vt:lpstr>Tahoma</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Nabór 3.4.3  Wdrażanie strategii  niskoemisyjnych ZIT AJ  typ projektu a), b), c), d)  liczba możliwych do zdobycia punktów (43 pkt), stanowi 50 % wszystkich możliwych  do zdobycia punktów   </vt:lpstr>
      <vt:lpstr> </vt:lpstr>
      <vt:lpstr>KRYTERIUM NR 1 Ocena zgodności projektu ze Strategią ZIT </vt:lpstr>
      <vt:lpstr>KRYTERIUM NR 2 Poprawność doboru wskaźników  </vt:lpstr>
      <vt:lpstr>KRYTERIUM NR 3 Wpływ projektu na realizację Strategii ZIT AJ </vt:lpstr>
      <vt:lpstr>Prezentacja programu PowerPoint</vt:lpstr>
      <vt:lpstr>         KRYTERIUM NR 4 Wpływ realizacji projektu na realizację wartości docelowej wskaźników monitoringu realizacji celów Strategii ZIT AJ wynikających z Porozumienia   </vt:lpstr>
      <vt:lpstr>Prezentacja programu PowerPoint</vt:lpstr>
      <vt:lpstr> KRYTERIUM NR 5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Michał Guz</cp:lastModifiedBy>
  <cp:revision>306</cp:revision>
  <dcterms:created xsi:type="dcterms:W3CDTF">2015-04-22T07:48:15Z</dcterms:created>
  <dcterms:modified xsi:type="dcterms:W3CDTF">2016-06-22T07:40:39Z</dcterms:modified>
</cp:coreProperties>
</file>