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4"/>
  </p:notesMasterIdLst>
  <p:sldIdLst>
    <p:sldId id="256" r:id="rId4"/>
    <p:sldId id="283" r:id="rId5"/>
    <p:sldId id="286" r:id="rId6"/>
    <p:sldId id="289" r:id="rId7"/>
    <p:sldId id="290" r:id="rId8"/>
    <p:sldId id="285" r:id="rId9"/>
    <p:sldId id="280" r:id="rId10"/>
    <p:sldId id="281" r:id="rId11"/>
    <p:sldId id="287" r:id="rId12"/>
    <p:sldId id="291" r:id="rId13"/>
  </p:sldIdLst>
  <p:sldSz cx="9144000" cy="6858000" type="screen4x3"/>
  <p:notesSz cx="6788150" cy="992346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59" autoAdjust="0"/>
  </p:normalViewPr>
  <p:slideViewPr>
    <p:cSldViewPr>
      <p:cViewPr>
        <p:scale>
          <a:sx n="113" d="100"/>
          <a:sy n="113" d="100"/>
        </p:scale>
        <p:origin x="-15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4925" y="0"/>
            <a:ext cx="2941638" cy="496888"/>
          </a:xfrm>
          <a:prstGeom prst="rect">
            <a:avLst/>
          </a:prstGeom>
        </p:spPr>
        <p:txBody>
          <a:bodyPr vert="horz" lIns="91440" tIns="45720" rIns="91440" bIns="45720" rtlCol="0"/>
          <a:lstStyle>
            <a:lvl1pPr algn="r">
              <a:defRPr sz="1200"/>
            </a:lvl1pPr>
          </a:lstStyle>
          <a:p>
            <a:fld id="{8CE0C3A7-70BE-471C-A906-F47E18CE4042}" type="datetimeFigureOut">
              <a:rPr lang="pl-PL" smtClean="0"/>
              <a:pPr/>
              <a:t>2016-06-21</a:t>
            </a:fld>
            <a:endParaRPr lang="pl-PL"/>
          </a:p>
        </p:txBody>
      </p:sp>
      <p:sp>
        <p:nvSpPr>
          <p:cNvPr id="4" name="Symbol zastępczy obrazu slajdu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13288"/>
            <a:ext cx="5429250" cy="4465637"/>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4988"/>
            <a:ext cx="2941638" cy="4968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4925" y="9424988"/>
            <a:ext cx="2941638" cy="496887"/>
          </a:xfrm>
          <a:prstGeom prst="rect">
            <a:avLst/>
          </a:prstGeom>
        </p:spPr>
        <p:txBody>
          <a:bodyPr vert="horz" lIns="91440" tIns="45720" rIns="91440" bIns="45720" rtlCol="0" anchor="b"/>
          <a:lstStyle>
            <a:lvl1pPr algn="r">
              <a:defRPr sz="1200"/>
            </a:lvl1pPr>
          </a:lstStyle>
          <a:p>
            <a:fld id="{666EEBB5-C455-465E-886E-499ECA962775}" type="slidenum">
              <a:rPr lang="pl-PL" smtClean="0"/>
              <a:pPr/>
              <a:t>‹#›</a:t>
            </a:fld>
            <a:endParaRPr lang="pl-PL"/>
          </a:p>
        </p:txBody>
      </p:sp>
    </p:spTree>
    <p:extLst>
      <p:ext uri="{BB962C8B-B14F-4D97-AF65-F5344CB8AC3E}">
        <p14:creationId xmlns:p14="http://schemas.microsoft.com/office/powerpoint/2010/main" val="299753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2016-06-21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2016-06-21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2016-06-21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75893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43414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94777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61923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24038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728171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30081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5146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2016-06-21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61869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874767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337741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12338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062497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597217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633469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778107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894100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713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pPr/>
              <a:t>2016-06-21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457846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323815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974763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8133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pPr/>
              <a:t>2016-06-21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pPr/>
              <a:t>2016-06-21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pPr/>
              <a:t>2016-06-21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pPr/>
              <a:t>2016-06-21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2016-06-21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2016-06-21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pPr/>
              <a:t>2016-06-21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pPr/>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34071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2016-06-21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231254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hyperlink" Target="https://www.uzp.gov.p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4869160"/>
            <a:ext cx="7772400" cy="1542033"/>
          </a:xfrm>
        </p:spPr>
        <p:txBody>
          <a:bodyPr>
            <a:normAutofit fontScale="90000"/>
          </a:bodyPr>
          <a:lstStyle/>
          <a:p>
            <a:r>
              <a:rPr lang="pl-PL" sz="3600" b="1" i="1" dirty="0" smtClean="0"/>
              <a:t>Studium wykonalności jako element wniosku o dofinansowanie oraz załączniki do wniosku o dofinansowanie</a:t>
            </a:r>
            <a:endParaRPr lang="pl-PL" sz="3600" b="1" i="1" dirty="0"/>
          </a:p>
        </p:txBody>
      </p:sp>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332656"/>
            <a:ext cx="4660401" cy="457201"/>
          </a:xfrm>
          <a:prstGeom prst="rect">
            <a:avLst/>
          </a:prstGeom>
        </p:spPr>
      </p:pic>
    </p:spTree>
    <p:extLst>
      <p:ext uri="{BB962C8B-B14F-4D97-AF65-F5344CB8AC3E}">
        <p14:creationId xmlns:p14="http://schemas.microsoft.com/office/powerpoint/2010/main" val="3405491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539552" y="1052736"/>
            <a:ext cx="8229600" cy="5400600"/>
          </a:xfrm>
        </p:spPr>
        <p:txBody>
          <a:bodyPr>
            <a:normAutofit/>
          </a:bodyPr>
          <a:lstStyle/>
          <a:p>
            <a:pPr marL="0" indent="0" algn="just">
              <a:buNone/>
            </a:pPr>
            <a:endParaRPr lang="pl-PL" sz="1500" dirty="0" smtClean="0"/>
          </a:p>
          <a:p>
            <a:pPr marL="0" indent="0" algn="just">
              <a:buNone/>
            </a:pPr>
            <a:endParaRPr lang="pl-PL" sz="1500" dirty="0" smtClean="0"/>
          </a:p>
          <a:p>
            <a:pPr marL="0" indent="0" algn="just">
              <a:buNone/>
            </a:pPr>
            <a:endParaRPr lang="pl-PL" sz="1500" dirty="0" smtClean="0"/>
          </a:p>
          <a:p>
            <a:pPr marL="0" indent="0" algn="just">
              <a:buNone/>
            </a:pPr>
            <a:endParaRPr lang="pl-PL" sz="1500" b="1" dirty="0"/>
          </a:p>
          <a:p>
            <a:pPr marL="0" indent="0" algn="just">
              <a:buNone/>
            </a:pPr>
            <a:endParaRPr lang="pl-PL" sz="1500" b="1" dirty="0" smtClean="0"/>
          </a:p>
          <a:p>
            <a:pPr marL="0" indent="0" algn="just">
              <a:buNone/>
            </a:pPr>
            <a:endParaRPr lang="pl-PL" sz="1500" b="1" dirty="0"/>
          </a:p>
          <a:p>
            <a:pPr marL="0" indent="0" algn="ctr">
              <a:buNone/>
            </a:pPr>
            <a:r>
              <a:rPr lang="pl-PL" sz="3600" b="1" i="1" dirty="0" smtClean="0"/>
              <a:t>Dziękuję za uwagę</a:t>
            </a:r>
          </a:p>
          <a:p>
            <a:pPr marL="0" indent="0" algn="ctr">
              <a:buNone/>
            </a:pPr>
            <a:endParaRPr lang="pl-PL" sz="2400" b="1" i="1" dirty="0"/>
          </a:p>
        </p:txBody>
      </p:sp>
    </p:spTree>
    <p:extLst>
      <p:ext uri="{BB962C8B-B14F-4D97-AF65-F5344CB8AC3E}">
        <p14:creationId xmlns:p14="http://schemas.microsoft.com/office/powerpoint/2010/main" val="1845777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Symbol zastępczy zawartości 2"/>
          <p:cNvSpPr>
            <a:spLocks noGrp="1"/>
          </p:cNvSpPr>
          <p:nvPr>
            <p:ph idx="1"/>
          </p:nvPr>
        </p:nvSpPr>
        <p:spPr>
          <a:xfrm>
            <a:off x="323528" y="1124744"/>
            <a:ext cx="8229600" cy="5256585"/>
          </a:xfrm>
        </p:spPr>
        <p:txBody>
          <a:bodyPr>
            <a:normAutofit/>
          </a:bodyPr>
          <a:lstStyle/>
          <a:p>
            <a:pPr marL="0" lvl="0" indent="0" algn="just">
              <a:buNone/>
            </a:pPr>
            <a:r>
              <a:rPr lang="pl-PL" sz="1600" dirty="0" smtClean="0">
                <a:solidFill>
                  <a:prstClr val="black"/>
                </a:solidFill>
              </a:rPr>
              <a:t>ZAŁĄCZNIKI </a:t>
            </a:r>
            <a:r>
              <a:rPr lang="pl-PL" sz="1600" dirty="0">
                <a:solidFill>
                  <a:prstClr val="black"/>
                </a:solidFill>
              </a:rPr>
              <a:t>DO WNIOSKU O DOFINANSOWANIE</a:t>
            </a:r>
            <a:r>
              <a:rPr lang="pl-PL" sz="1600" dirty="0" smtClean="0">
                <a:solidFill>
                  <a:prstClr val="black"/>
                </a:solidFill>
              </a:rPr>
              <a:t>:</a:t>
            </a:r>
            <a:endParaRPr lang="pl-PL" sz="1500" dirty="0" smtClean="0"/>
          </a:p>
          <a:p>
            <a:pPr marL="0" indent="0" algn="just">
              <a:buNone/>
            </a:pPr>
            <a:endParaRPr lang="pl-PL" sz="1500" dirty="0" smtClean="0"/>
          </a:p>
          <a:p>
            <a:pPr marL="0" indent="0" algn="just">
              <a:buNone/>
            </a:pPr>
            <a:r>
              <a:rPr lang="pl-PL" sz="1500" dirty="0" smtClean="0"/>
              <a:t>1. </a:t>
            </a:r>
            <a:r>
              <a:rPr lang="pl-PL" sz="1500" b="1" dirty="0" smtClean="0"/>
              <a:t>Studium Wykonalności wraz z </a:t>
            </a:r>
            <a:r>
              <a:rPr lang="pl-PL" sz="1500" b="1" dirty="0"/>
              <a:t>załącznikami </a:t>
            </a:r>
            <a:r>
              <a:rPr lang="pl-PL" sz="1500" b="1" dirty="0">
                <a:solidFill>
                  <a:prstClr val="black"/>
                </a:solidFill>
              </a:rPr>
              <a:t>(analiza </a:t>
            </a:r>
            <a:r>
              <a:rPr lang="pl-PL" sz="1500" b="1" dirty="0" smtClean="0">
                <a:solidFill>
                  <a:prstClr val="black"/>
                </a:solidFill>
              </a:rPr>
              <a:t>finansowa</a:t>
            </a:r>
            <a:r>
              <a:rPr lang="pl-PL" sz="1500" dirty="0" smtClean="0">
                <a:solidFill>
                  <a:prstClr val="black"/>
                </a:solidFill>
              </a:rPr>
              <a:t>)</a:t>
            </a:r>
            <a:endParaRPr lang="pl-PL" sz="1500" b="1" dirty="0"/>
          </a:p>
          <a:p>
            <a:pPr marL="0" indent="0" algn="just">
              <a:spcAft>
                <a:spcPts val="600"/>
              </a:spcAft>
              <a:buNone/>
            </a:pPr>
            <a:r>
              <a:rPr lang="pl-PL" sz="1500" dirty="0" smtClean="0"/>
              <a:t>Część </a:t>
            </a:r>
            <a:r>
              <a:rPr lang="pl-PL" sz="1500" dirty="0"/>
              <a:t>opisowa </a:t>
            </a:r>
            <a:r>
              <a:rPr lang="pl-PL" sz="1500" b="1" dirty="0"/>
              <a:t>studium </a:t>
            </a:r>
            <a:r>
              <a:rPr lang="pl-PL" sz="1500" b="1" dirty="0" smtClean="0"/>
              <a:t>wykonalności </a:t>
            </a:r>
            <a:r>
              <a:rPr lang="pl-PL" sz="1500" u="sng" dirty="0" smtClean="0"/>
              <a:t>jest zintegrowana</a:t>
            </a:r>
            <a:r>
              <a:rPr lang="pl-PL" sz="1500" dirty="0" smtClean="0"/>
              <a:t> </a:t>
            </a:r>
            <a:r>
              <a:rPr lang="pl-PL" sz="1500" dirty="0"/>
              <a:t>z wnioskiem aplikacyjnym i stanowi jedną </a:t>
            </a:r>
            <a:r>
              <a:rPr lang="pl-PL" sz="1500" dirty="0" smtClean="0"/>
              <a:t/>
            </a:r>
            <a:br>
              <a:rPr lang="pl-PL" sz="1500" dirty="0" smtClean="0"/>
            </a:br>
            <a:r>
              <a:rPr lang="pl-PL" sz="1500" dirty="0" smtClean="0"/>
              <a:t>z zakładek w </a:t>
            </a:r>
            <a:r>
              <a:rPr lang="pl-PL" sz="1500" dirty="0"/>
              <a:t>generatorze wniosków. Nie stanowi osobnego załącznika do </a:t>
            </a:r>
            <a:r>
              <a:rPr lang="pl-PL" sz="1500" dirty="0" smtClean="0"/>
              <a:t>wniosku o </a:t>
            </a:r>
            <a:r>
              <a:rPr lang="pl-PL" sz="1500" dirty="0"/>
              <a:t>dofinansowanie </a:t>
            </a:r>
            <a:r>
              <a:rPr lang="pl-PL" sz="1500" dirty="0" smtClean="0"/>
              <a:t>(</a:t>
            </a:r>
            <a:r>
              <a:rPr lang="pl-PL" sz="1500" dirty="0"/>
              <a:t>różnica  względem RPO na lata 2007-2013</a:t>
            </a:r>
            <a:r>
              <a:rPr lang="pl-PL" sz="1500" dirty="0" smtClean="0"/>
              <a:t>). Studium wykonalności w ramach RPO WD 2014-2020 musi zostać opracowane zgodnie z „</a:t>
            </a:r>
            <a:r>
              <a:rPr lang="pl-PL" sz="1500" i="1" dirty="0" smtClean="0"/>
              <a:t>Wytycznymi </a:t>
            </a:r>
            <a:r>
              <a:rPr lang="pl-PL" sz="1500" i="1" dirty="0" err="1" smtClean="0"/>
              <a:t>MIiR</a:t>
            </a:r>
            <a:r>
              <a:rPr lang="pl-PL" sz="1500" i="1" dirty="0" smtClean="0"/>
              <a:t> w </a:t>
            </a:r>
            <a:r>
              <a:rPr lang="pl-PL" sz="1500" i="1" dirty="0"/>
              <a:t>zakresie zagadnień związanych z przygotowaniem projektów inwestycyjnych, </a:t>
            </a:r>
            <a:r>
              <a:rPr lang="pl-PL" sz="1500" i="1" dirty="0" smtClean="0"/>
              <a:t>w </a:t>
            </a:r>
            <a:r>
              <a:rPr lang="pl-PL" sz="1500" i="1" dirty="0"/>
              <a:t>tym projektów generujących dochód i projektów hybrydowych na lata 2014-2020</a:t>
            </a:r>
            <a:r>
              <a:rPr lang="pl-PL" sz="1500" dirty="0"/>
              <a:t>” z uwzględnieniem materiału przedstawionego przez IZ RPO WD </a:t>
            </a:r>
            <a:r>
              <a:rPr lang="pl-PL" sz="1500" dirty="0" smtClean="0"/>
              <a:t>(Instrukcja…) </a:t>
            </a:r>
            <a:r>
              <a:rPr lang="pl-PL" sz="1500" dirty="0"/>
              <a:t>jako materiału pomocniczego w interpretacji </a:t>
            </a:r>
            <a:r>
              <a:rPr lang="pl-PL" sz="1500" dirty="0" smtClean="0"/>
              <a:t>w/w </a:t>
            </a:r>
            <a:r>
              <a:rPr lang="pl-PL" sz="1500" dirty="0"/>
              <a:t>Wytycznych. </a:t>
            </a:r>
          </a:p>
          <a:p>
            <a:pPr marL="0" indent="0">
              <a:spcAft>
                <a:spcPts val="600"/>
              </a:spcAft>
              <a:buNone/>
            </a:pPr>
            <a:endParaRPr lang="pl-PL" sz="1500" u="sng" dirty="0" smtClean="0"/>
          </a:p>
          <a:p>
            <a:pPr marL="0" indent="0">
              <a:spcAft>
                <a:spcPts val="600"/>
              </a:spcAft>
              <a:buNone/>
            </a:pPr>
            <a:r>
              <a:rPr lang="pl-PL" sz="1500" u="sng" dirty="0" smtClean="0"/>
              <a:t>Zakres studium wykonalności:</a:t>
            </a:r>
          </a:p>
          <a:p>
            <a:pPr>
              <a:buAutoNum type="arabicPeriod"/>
            </a:pPr>
            <a:r>
              <a:rPr lang="pl-PL" sz="1500" b="1" dirty="0" smtClean="0"/>
              <a:t>Analiza potrzeb</a:t>
            </a:r>
          </a:p>
          <a:p>
            <a:pPr>
              <a:buAutoNum type="arabicPeriod" startAt="2"/>
            </a:pPr>
            <a:r>
              <a:rPr lang="pl-PL" sz="1500" b="1" dirty="0" smtClean="0"/>
              <a:t>Analiza instytucjonalna</a:t>
            </a:r>
          </a:p>
          <a:p>
            <a:pPr>
              <a:buAutoNum type="arabicPeriod" startAt="3"/>
            </a:pPr>
            <a:r>
              <a:rPr lang="pl-PL" sz="1500" b="1" dirty="0" smtClean="0"/>
              <a:t>Analiza prawna</a:t>
            </a:r>
          </a:p>
          <a:p>
            <a:pPr>
              <a:buAutoNum type="arabicPeriod" startAt="3"/>
            </a:pPr>
            <a:r>
              <a:rPr lang="pl-PL" sz="1500" b="1" dirty="0" smtClean="0"/>
              <a:t>Analiza techniczna</a:t>
            </a:r>
          </a:p>
          <a:p>
            <a:pPr>
              <a:buFont typeface="Arial" panose="020B0604020202020204" pitchFamily="34" charset="0"/>
              <a:buAutoNum type="arabicPeriod" startAt="3"/>
            </a:pPr>
            <a:endParaRPr lang="pl-PL" sz="1500" dirty="0" smtClean="0"/>
          </a:p>
          <a:p>
            <a:pPr marL="0" indent="0">
              <a:buNone/>
            </a:pPr>
            <a:endParaRPr lang="pl-PL" sz="1400" dirty="0" smtClean="0"/>
          </a:p>
          <a:p>
            <a:pPr marL="0" indent="0">
              <a:buNone/>
            </a:pPr>
            <a:endParaRPr lang="pl-PL" sz="1400" dirty="0" smtClean="0"/>
          </a:p>
          <a:p>
            <a:pPr marL="0" indent="0">
              <a:buNone/>
            </a:pPr>
            <a:endParaRPr lang="pl-PL" sz="1400" dirty="0" smtClean="0"/>
          </a:p>
          <a:p>
            <a:pPr marL="0" indent="0">
              <a:buNone/>
            </a:pPr>
            <a:endParaRPr lang="pl-PL" sz="1400" dirty="0" smtClean="0"/>
          </a:p>
          <a:p>
            <a:pPr>
              <a:buAutoNum type="arabicPeriod" startAt="3"/>
            </a:pPr>
            <a:endParaRPr lang="pl-PL" sz="1400" dirty="0" smtClean="0"/>
          </a:p>
          <a:p>
            <a:pPr>
              <a:buAutoNum type="arabicPeriod" startAt="3"/>
            </a:pPr>
            <a:endParaRPr lang="pl-PL" sz="1400" dirty="0" smtClean="0"/>
          </a:p>
          <a:p>
            <a:pPr marL="0" indent="0">
              <a:buNone/>
            </a:pPr>
            <a:endParaRPr lang="pl-PL" sz="1400" dirty="0"/>
          </a:p>
        </p:txBody>
      </p:sp>
      <p:pic>
        <p:nvPicPr>
          <p:cNvPr id="4" name="Obraz 3"/>
          <p:cNvPicPr>
            <a:picLocks noChangeAspect="1"/>
          </p:cNvPicPr>
          <p:nvPr/>
        </p:nvPicPr>
        <p:blipFill>
          <a:blip r:embed="rId4"/>
          <a:stretch>
            <a:fillRect/>
          </a:stretch>
        </p:blipFill>
        <p:spPr>
          <a:xfrm>
            <a:off x="4139952" y="3645024"/>
            <a:ext cx="3168352" cy="2376264"/>
          </a:xfrm>
          <a:prstGeom prst="rect">
            <a:avLst/>
          </a:prstGeom>
        </p:spPr>
      </p:pic>
    </p:spTree>
    <p:extLst>
      <p:ext uri="{BB962C8B-B14F-4D97-AF65-F5344CB8AC3E}">
        <p14:creationId xmlns:p14="http://schemas.microsoft.com/office/powerpoint/2010/main" val="2092767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Symbol zastępczy zawartości 2"/>
          <p:cNvSpPr>
            <a:spLocks noGrp="1"/>
          </p:cNvSpPr>
          <p:nvPr>
            <p:ph idx="1"/>
          </p:nvPr>
        </p:nvSpPr>
        <p:spPr>
          <a:xfrm>
            <a:off x="323528" y="1124744"/>
            <a:ext cx="8229600" cy="5256585"/>
          </a:xfrm>
        </p:spPr>
        <p:txBody>
          <a:bodyPr>
            <a:normAutofit/>
          </a:bodyPr>
          <a:lstStyle/>
          <a:p>
            <a:pPr marL="0" indent="0">
              <a:buNone/>
            </a:pPr>
            <a:r>
              <a:rPr lang="pl-PL" sz="1400" i="1" dirty="0"/>
              <a:t>Zakres Studium wykonalności:</a:t>
            </a:r>
          </a:p>
          <a:p>
            <a:pPr>
              <a:buAutoNum type="arabicPeriod" startAt="5"/>
            </a:pPr>
            <a:r>
              <a:rPr lang="pl-PL" sz="1500" b="1" dirty="0" smtClean="0"/>
              <a:t>Plan funkcjonowania przedsięwzięcia – obejmuje opis wszystkich zaplanowanych postepowań </a:t>
            </a:r>
            <a:br>
              <a:rPr lang="pl-PL" sz="1500" b="1" dirty="0" smtClean="0"/>
            </a:br>
            <a:r>
              <a:rPr lang="pl-PL" sz="1500" b="1" dirty="0" smtClean="0"/>
              <a:t>w ramach realizacji projektu</a:t>
            </a:r>
          </a:p>
          <a:p>
            <a:pPr marL="0" indent="0">
              <a:buNone/>
            </a:pPr>
            <a:endParaRPr lang="pl-PL" sz="1500" b="1" dirty="0"/>
          </a:p>
          <a:p>
            <a:pPr marL="0" indent="0">
              <a:buNone/>
            </a:pPr>
            <a:r>
              <a:rPr lang="pl-PL" sz="1500" b="1" dirty="0" smtClean="0">
                <a:solidFill>
                  <a:srgbClr val="FF0000"/>
                </a:solidFill>
              </a:rPr>
              <a:t>UWAGA !</a:t>
            </a:r>
          </a:p>
          <a:p>
            <a:pPr marL="0" indent="0">
              <a:buNone/>
            </a:pPr>
            <a:endParaRPr lang="pl-PL" sz="1500" b="1" dirty="0"/>
          </a:p>
          <a:p>
            <a:pPr marL="0" indent="0">
              <a:lnSpc>
                <a:spcPct val="110000"/>
              </a:lnSpc>
              <a:spcBef>
                <a:spcPts val="0"/>
              </a:spcBef>
              <a:buNone/>
            </a:pPr>
            <a:r>
              <a:rPr lang="pl-PL" sz="1500" dirty="0"/>
              <a:t>W związku z opóźnieniem we wdrożeniu dyrektyw unijnych: 2014/24/UE </a:t>
            </a:r>
            <a:r>
              <a:rPr lang="pl-PL" sz="1500" dirty="0" smtClean="0"/>
              <a:t/>
            </a:r>
            <a:br>
              <a:rPr lang="pl-PL" sz="1500" dirty="0" smtClean="0"/>
            </a:br>
            <a:r>
              <a:rPr lang="pl-PL" sz="1500" dirty="0" smtClean="0"/>
              <a:t>i </a:t>
            </a:r>
            <a:r>
              <a:rPr lang="pl-PL" sz="1500" dirty="0"/>
              <a:t>2014/25/UE w dziedzinie zamówień publicznych dla zamówień </a:t>
            </a:r>
            <a:endParaRPr lang="pl-PL" sz="1500" dirty="0" smtClean="0"/>
          </a:p>
          <a:p>
            <a:pPr marL="0" indent="0">
              <a:lnSpc>
                <a:spcPct val="110000"/>
              </a:lnSpc>
              <a:spcBef>
                <a:spcPts val="0"/>
              </a:spcBef>
              <a:buNone/>
            </a:pPr>
            <a:r>
              <a:rPr lang="pl-PL" sz="1500" dirty="0" smtClean="0"/>
              <a:t>ogłaszanych </a:t>
            </a:r>
            <a:r>
              <a:rPr lang="pl-PL" sz="1500" dirty="0"/>
              <a:t>po dniu 18 kwietnia 2016 r., do czasu wejścia w życie nowelizacji ustawy Prawo zamówień publicznych w zakresie implementacji ww. Dyrektyw, IZ RPO WD rekomenduje stosowanie przez Zamawiających </a:t>
            </a:r>
            <a:r>
              <a:rPr lang="pl-PL" sz="1500" dirty="0" smtClean="0"/>
              <a:t>zaleceń </a:t>
            </a:r>
            <a:r>
              <a:rPr lang="pl-PL" sz="1500" dirty="0"/>
              <a:t>zawartych w </a:t>
            </a:r>
            <a:r>
              <a:rPr lang="pl-PL" sz="1500" b="1" i="1" dirty="0"/>
              <a:t>KOMUNIKACIE DOTYCZĄCYM OBOWIĄZYWANIA DYREKTYWY 2014/24/UE ORAZ DYREKTYWY 2014/25/UE Z DNIA 26 LUTEGO 2014r</a:t>
            </a:r>
            <a:r>
              <a:rPr lang="pl-PL" sz="1500" i="1" dirty="0"/>
              <a:t>.</a:t>
            </a:r>
            <a:r>
              <a:rPr lang="pl-PL" sz="1500" dirty="0"/>
              <a:t> zamieszczonym na stronie internetowej Urzędu Zamówień Publicznych - </a:t>
            </a:r>
            <a:r>
              <a:rPr lang="pl-PL" sz="1500" dirty="0">
                <a:hlinkClick r:id="rId4"/>
              </a:rPr>
              <a:t>https://www.uzp.gov.pl</a:t>
            </a:r>
            <a:r>
              <a:rPr lang="pl-PL" sz="1500" dirty="0" smtClean="0">
                <a:hlinkClick r:id="rId4"/>
              </a:rPr>
              <a:t>/</a:t>
            </a:r>
            <a:r>
              <a:rPr lang="pl-PL" sz="1500" dirty="0" smtClean="0"/>
              <a:t>.</a:t>
            </a:r>
          </a:p>
          <a:p>
            <a:pPr marL="0" indent="0">
              <a:buNone/>
            </a:pPr>
            <a:endParaRPr lang="pl-PL" sz="1500" b="1" i="1" dirty="0"/>
          </a:p>
          <a:p>
            <a:pPr marL="0" indent="0" algn="just">
              <a:buNone/>
            </a:pPr>
            <a:r>
              <a:rPr lang="pl-PL" sz="1500" dirty="0"/>
              <a:t>Uwzględniając zasadę bezpośredniej skuteczności dyrektyw oraz mając na uwadze brak zastosowania przepisów nowych dyrektyw zamówieniowych do postępowań wszczętych po 18 kwietnia br., w których wydatkowane będą środki z funduszy unijnych, nie zastosowanie przez Zamawiających wskazań zawartych w ww. komunikacie rodzi duże ryzyko nałożenia korekt finansowych</a:t>
            </a:r>
            <a:r>
              <a:rPr lang="pl-PL" sz="1500" b="1" dirty="0"/>
              <a:t> z uwagi na nieprawidłowości, </a:t>
            </a:r>
            <a:r>
              <a:rPr lang="pl-PL" sz="1500" dirty="0"/>
              <a:t>tj. udzielenie zamówień niezgodnie z obowiązującym prawem unijnym w dziedzinie zamówień publicznych.</a:t>
            </a:r>
          </a:p>
          <a:p>
            <a:pPr>
              <a:buFont typeface="Arial" panose="020B0604020202020204" pitchFamily="34" charset="0"/>
              <a:buAutoNum type="arabicPeriod" startAt="3"/>
            </a:pPr>
            <a:endParaRPr lang="pl-PL" sz="1500" dirty="0" smtClean="0"/>
          </a:p>
          <a:p>
            <a:pPr marL="0" indent="0">
              <a:buNone/>
            </a:pPr>
            <a:endParaRPr lang="pl-PL" sz="1400" dirty="0" smtClean="0"/>
          </a:p>
          <a:p>
            <a:pPr marL="0" indent="0">
              <a:buNone/>
            </a:pPr>
            <a:endParaRPr lang="pl-PL" sz="1400" dirty="0" smtClean="0"/>
          </a:p>
          <a:p>
            <a:pPr marL="0" indent="0">
              <a:buNone/>
            </a:pPr>
            <a:endParaRPr lang="pl-PL" sz="1400" dirty="0" smtClean="0"/>
          </a:p>
          <a:p>
            <a:pPr marL="0" indent="0">
              <a:buNone/>
            </a:pPr>
            <a:endParaRPr lang="pl-PL" sz="1400" dirty="0" smtClean="0"/>
          </a:p>
          <a:p>
            <a:pPr>
              <a:buAutoNum type="arabicPeriod" startAt="3"/>
            </a:pPr>
            <a:endParaRPr lang="pl-PL" sz="1400" dirty="0" smtClean="0"/>
          </a:p>
          <a:p>
            <a:pPr>
              <a:buAutoNum type="arabicPeriod" startAt="3"/>
            </a:pPr>
            <a:endParaRPr lang="pl-PL" sz="1400" dirty="0" smtClean="0"/>
          </a:p>
          <a:p>
            <a:pPr marL="0" indent="0">
              <a:buNone/>
            </a:pPr>
            <a:endParaRPr lang="pl-PL" sz="1400" dirty="0"/>
          </a:p>
        </p:txBody>
      </p:sp>
      <p:sp>
        <p:nvSpPr>
          <p:cNvPr id="2" name="AutoShape 2" descr="©[Exclamation mark/coramax]/Fotolia"/>
          <p:cNvSpPr>
            <a:spLocks noChangeAspect="1" noChangeArrowheads="1"/>
          </p:cNvSpPr>
          <p:nvPr/>
        </p:nvSpPr>
        <p:spPr bwMode="auto">
          <a:xfrm>
            <a:off x="63500" y="-136525"/>
            <a:ext cx="381000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7" name="Obraz 6" descr="C:\Users\Public\Pictures\Sample Pictures\Fotolia_43917058_XS.jpg"/>
          <p:cNvPicPr/>
          <p:nvPr/>
        </p:nvPicPr>
        <p:blipFill>
          <a:blip r:embed="rId5">
            <a:extLst>
              <a:ext uri="{28A0092B-C50C-407E-A947-70E740481C1C}">
                <a14:useLocalDpi xmlns:a14="http://schemas.microsoft.com/office/drawing/2010/main" val="0"/>
              </a:ext>
            </a:extLst>
          </a:blip>
          <a:srcRect/>
          <a:stretch>
            <a:fillRect/>
          </a:stretch>
        </p:blipFill>
        <p:spPr bwMode="auto">
          <a:xfrm>
            <a:off x="6804248" y="1700808"/>
            <a:ext cx="1732915" cy="1299845"/>
          </a:xfrm>
          <a:prstGeom prst="rect">
            <a:avLst/>
          </a:prstGeom>
          <a:noFill/>
          <a:ln>
            <a:noFill/>
          </a:ln>
        </p:spPr>
      </p:pic>
    </p:spTree>
    <p:extLst>
      <p:ext uri="{BB962C8B-B14F-4D97-AF65-F5344CB8AC3E}">
        <p14:creationId xmlns:p14="http://schemas.microsoft.com/office/powerpoint/2010/main" val="1629507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323528" y="1268760"/>
            <a:ext cx="8229600" cy="4896543"/>
          </a:xfrm>
        </p:spPr>
        <p:txBody>
          <a:bodyPr>
            <a:normAutofit/>
          </a:bodyPr>
          <a:lstStyle/>
          <a:p>
            <a:pPr marL="0" indent="0">
              <a:buNone/>
            </a:pPr>
            <a:r>
              <a:rPr lang="pl-PL" sz="1600" i="1" dirty="0" smtClean="0"/>
              <a:t>Zakres Studium wykonalności:</a:t>
            </a:r>
          </a:p>
          <a:p>
            <a:pPr marL="0" indent="0">
              <a:buNone/>
            </a:pPr>
            <a:r>
              <a:rPr lang="pl-PL" sz="1500" b="1" dirty="0"/>
              <a:t>6. Analiza finansowa </a:t>
            </a:r>
            <a:endParaRPr lang="pl-PL" sz="1500" b="1" dirty="0" smtClean="0"/>
          </a:p>
          <a:p>
            <a:pPr marL="0" indent="0">
              <a:buNone/>
            </a:pPr>
            <a:endParaRPr lang="pl-PL" sz="1500" b="1" dirty="0"/>
          </a:p>
          <a:p>
            <a:pPr marL="0" indent="0">
              <a:buNone/>
            </a:pPr>
            <a:r>
              <a:rPr lang="pl-PL" sz="1500" b="1" dirty="0"/>
              <a:t>7. Analiza ekonomiczna </a:t>
            </a:r>
          </a:p>
          <a:p>
            <a:pPr marL="0" indent="0" algn="just">
              <a:buNone/>
            </a:pPr>
            <a:endParaRPr lang="pl-PL" sz="1500" b="1" dirty="0" smtClean="0"/>
          </a:p>
          <a:p>
            <a:pPr algn="just">
              <a:buAutoNum type="arabicPeriod" startAt="8"/>
            </a:pPr>
            <a:r>
              <a:rPr lang="pl-PL" sz="1500" b="1" dirty="0" smtClean="0"/>
              <a:t>Pozostałe informacje </a:t>
            </a:r>
            <a:r>
              <a:rPr lang="pl-PL" sz="1500" dirty="0" smtClean="0"/>
              <a:t>(m.in. informacje niezbędne do oceny które nie zostały ujęte ze względu na  ograniczenia znaków, specyfikę projektu/kryteriów, wymagające przedstawienia dodatkowych opisów, które nie wpisują się we wcześniejsze punkty dokumentacji aplikacyjnej). </a:t>
            </a:r>
          </a:p>
          <a:p>
            <a:pPr marL="0" indent="0" algn="just">
              <a:buNone/>
            </a:pPr>
            <a:r>
              <a:rPr lang="pl-PL" sz="1500" b="1" dirty="0" smtClean="0"/>
              <a:t>        </a:t>
            </a:r>
            <a:endParaRPr lang="pl-PL" sz="1500" dirty="0" smtClean="0"/>
          </a:p>
          <a:p>
            <a:pPr marL="0" indent="0" algn="just">
              <a:spcAft>
                <a:spcPts val="600"/>
              </a:spcAft>
              <a:buNone/>
            </a:pPr>
            <a:r>
              <a:rPr lang="pl-PL" sz="1500" dirty="0" smtClean="0"/>
              <a:t>W przypadku </a:t>
            </a:r>
            <a:r>
              <a:rPr lang="pl-PL" sz="1500" b="1" dirty="0" smtClean="0"/>
              <a:t>Działania 3.4. w pkt 8</a:t>
            </a:r>
            <a:r>
              <a:rPr lang="pl-PL" sz="1500" dirty="0" smtClean="0"/>
              <a:t> należy zawrzeć m.in. informacje dotyczące:</a:t>
            </a:r>
          </a:p>
          <a:p>
            <a:pPr>
              <a:buAutoNum type="arabicPeriod"/>
            </a:pPr>
            <a:r>
              <a:rPr lang="pl-PL" sz="1500" b="1" i="1" dirty="0" smtClean="0"/>
              <a:t>kompleksowego charakteru projektu;</a:t>
            </a:r>
          </a:p>
          <a:p>
            <a:pPr marL="0" indent="0">
              <a:buNone/>
            </a:pPr>
            <a:endParaRPr lang="pl-PL" sz="1500" i="1" dirty="0"/>
          </a:p>
          <a:p>
            <a:pPr marL="0" indent="0">
              <a:buNone/>
            </a:pPr>
            <a:r>
              <a:rPr lang="pl-PL" sz="1500" b="1" i="1" dirty="0"/>
              <a:t>2. </a:t>
            </a:r>
            <a:r>
              <a:rPr lang="pl-PL" sz="1500" b="1" i="1" dirty="0" smtClean="0"/>
              <a:t>wpływu </a:t>
            </a:r>
            <a:r>
              <a:rPr lang="pl-PL" sz="1500" b="1" i="1" dirty="0"/>
              <a:t>projektu na ograniczenie indywidualnego ruchu zmotoryzowanego w centrach </a:t>
            </a:r>
            <a:r>
              <a:rPr lang="pl-PL" sz="1500" b="1" i="1" dirty="0" smtClean="0"/>
              <a:t>miast;</a:t>
            </a:r>
          </a:p>
          <a:p>
            <a:pPr marL="0" indent="0">
              <a:buNone/>
            </a:pPr>
            <a:endParaRPr lang="pl-PL" sz="1500" u="sng" dirty="0" smtClean="0"/>
          </a:p>
          <a:p>
            <a:pPr>
              <a:buAutoNum type="arabicParenR"/>
            </a:pPr>
            <a:endParaRPr lang="pl-PL" sz="1600" dirty="0" smtClean="0"/>
          </a:p>
          <a:p>
            <a:pPr>
              <a:buAutoNum type="arabicParenR"/>
            </a:pPr>
            <a:endParaRPr lang="pl-PL" sz="1600" dirty="0" smtClean="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3851" y="1340768"/>
            <a:ext cx="864097" cy="1078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4990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323528" y="1268760"/>
            <a:ext cx="8229600" cy="4896543"/>
          </a:xfrm>
        </p:spPr>
        <p:txBody>
          <a:bodyPr>
            <a:normAutofit/>
          </a:bodyPr>
          <a:lstStyle/>
          <a:p>
            <a:pPr marL="0" indent="0">
              <a:buNone/>
            </a:pPr>
            <a:r>
              <a:rPr lang="pl-PL" sz="1600" i="1" dirty="0" smtClean="0"/>
              <a:t>Zakres Studium wykonalności:</a:t>
            </a:r>
          </a:p>
          <a:p>
            <a:pPr marL="0" indent="0">
              <a:spcBef>
                <a:spcPts val="0"/>
              </a:spcBef>
              <a:buNone/>
            </a:pPr>
            <a:r>
              <a:rPr lang="pl-PL" sz="1500" b="1" i="1" dirty="0"/>
              <a:t>3. oceny potrzeb i metod osiągnięcia celu projektu, </a:t>
            </a:r>
            <a:r>
              <a:rPr lang="pl-PL" sz="1500" i="1" dirty="0"/>
              <a:t>potwierdzającej, </a:t>
            </a:r>
            <a:endParaRPr lang="pl-PL" sz="1500" i="1" dirty="0" smtClean="0"/>
          </a:p>
          <a:p>
            <a:pPr marL="0" indent="0">
              <a:spcBef>
                <a:spcPts val="0"/>
              </a:spcBef>
              <a:buNone/>
            </a:pPr>
            <a:r>
              <a:rPr lang="pl-PL" sz="1500" i="1" dirty="0" smtClean="0"/>
              <a:t>iż </a:t>
            </a:r>
            <a:r>
              <a:rPr lang="pl-PL" sz="1500" i="1" dirty="0"/>
              <a:t>czynnikiem decydującym o wyborze inwestycji był najlepszy stosunek </a:t>
            </a:r>
            <a:endParaRPr lang="pl-PL" sz="1500" i="1" dirty="0" smtClean="0"/>
          </a:p>
          <a:p>
            <a:pPr marL="0" indent="0">
              <a:spcBef>
                <a:spcPts val="0"/>
              </a:spcBef>
              <a:buNone/>
            </a:pPr>
            <a:r>
              <a:rPr lang="pl-PL" sz="1500" i="1" dirty="0" smtClean="0"/>
              <a:t>wykorzystania </a:t>
            </a:r>
            <a:r>
              <a:rPr lang="pl-PL" sz="1500" i="1" dirty="0"/>
              <a:t>zasobów do osiągniętych rezultatów; </a:t>
            </a:r>
            <a:endParaRPr lang="pl-PL" sz="1500" i="1" dirty="0" smtClean="0"/>
          </a:p>
          <a:p>
            <a:pPr marL="0" indent="0">
              <a:spcBef>
                <a:spcPts val="0"/>
              </a:spcBef>
              <a:buNone/>
            </a:pPr>
            <a:endParaRPr lang="pl-PL" sz="1500" b="1" i="1" dirty="0"/>
          </a:p>
          <a:p>
            <a:pPr marL="0" indent="0">
              <a:spcBef>
                <a:spcPts val="0"/>
              </a:spcBef>
              <a:buNone/>
            </a:pPr>
            <a:r>
              <a:rPr lang="pl-PL" sz="1500" b="1" i="1" dirty="0" smtClean="0"/>
              <a:t>4. poprawy </a:t>
            </a:r>
            <a:r>
              <a:rPr lang="pl-PL" sz="1500" b="1" i="1" dirty="0"/>
              <a:t>jakości powietrza </a:t>
            </a:r>
            <a:r>
              <a:rPr lang="pl-PL" sz="1500" b="1" i="1" dirty="0" smtClean="0"/>
              <a:t>dzięki realizacji inwestycji </a:t>
            </a:r>
            <a:r>
              <a:rPr lang="pl-PL" sz="1500" i="1" dirty="0" smtClean="0"/>
              <a:t>poprzez </a:t>
            </a:r>
          </a:p>
          <a:p>
            <a:pPr marL="0" indent="0">
              <a:spcBef>
                <a:spcPts val="0"/>
              </a:spcBef>
              <a:buNone/>
            </a:pPr>
            <a:r>
              <a:rPr lang="pl-PL" sz="1500" i="1" dirty="0" smtClean="0"/>
              <a:t>redukcję </a:t>
            </a:r>
            <a:r>
              <a:rPr lang="pl-PL" sz="1500" i="1" dirty="0"/>
              <a:t>emisji </a:t>
            </a:r>
            <a:r>
              <a:rPr lang="pl-PL" sz="1500" i="1" dirty="0" smtClean="0"/>
              <a:t>CO2, </a:t>
            </a:r>
            <a:r>
              <a:rPr lang="pl-PL" sz="1500" i="1" dirty="0"/>
              <a:t>pyłów </a:t>
            </a:r>
            <a:r>
              <a:rPr lang="pl-PL" sz="1500" i="1" dirty="0" smtClean="0"/>
              <a:t>PM10 lub </a:t>
            </a:r>
            <a:r>
              <a:rPr lang="pl-PL" sz="1500" i="1" dirty="0"/>
              <a:t>innych zanieczyszczeń. Należy </a:t>
            </a:r>
            <a:r>
              <a:rPr lang="pl-PL" sz="1500" i="1" dirty="0" smtClean="0"/>
              <a:t>przedstawić stosowne </a:t>
            </a:r>
            <a:r>
              <a:rPr lang="pl-PL" sz="1500" i="1" dirty="0"/>
              <a:t>obliczenia, </a:t>
            </a:r>
            <a:r>
              <a:rPr lang="pl-PL" sz="1500" i="1" dirty="0" smtClean="0"/>
              <a:t>szacunki; </a:t>
            </a:r>
          </a:p>
          <a:p>
            <a:pPr marL="0" indent="0">
              <a:spcBef>
                <a:spcPts val="0"/>
              </a:spcBef>
              <a:buNone/>
            </a:pPr>
            <a:endParaRPr lang="pl-PL" sz="1500" b="1" i="1" dirty="0" smtClean="0"/>
          </a:p>
          <a:p>
            <a:pPr marL="0" lvl="0" indent="0">
              <a:spcBef>
                <a:spcPts val="0"/>
              </a:spcBef>
              <a:buNone/>
            </a:pPr>
            <a:r>
              <a:rPr lang="pl-PL" sz="1500" b="1" i="1" dirty="0" smtClean="0"/>
              <a:t>5. </a:t>
            </a:r>
            <a:r>
              <a:rPr lang="pl-PL" sz="1500" b="1" i="1" dirty="0"/>
              <a:t>miejsca realizacji projektu </a:t>
            </a:r>
            <a:r>
              <a:rPr lang="pl-PL" sz="1500" i="1" dirty="0" smtClean="0"/>
              <a:t>(w </a:t>
            </a:r>
            <a:r>
              <a:rPr lang="pl-PL" sz="1500" i="1" dirty="0"/>
              <a:t>tym m.in</a:t>
            </a:r>
            <a:r>
              <a:rPr lang="pl-PL" sz="1500" i="1" dirty="0" smtClean="0"/>
              <a:t>. </a:t>
            </a:r>
            <a:r>
              <a:rPr lang="pl-PL" sz="1500" i="1" dirty="0"/>
              <a:t>czy realizację projektu </a:t>
            </a:r>
            <a:r>
              <a:rPr lang="pl-PL" sz="1500" i="1" dirty="0" smtClean="0"/>
              <a:t>przewidziano </a:t>
            </a:r>
            <a:r>
              <a:rPr lang="pl-PL" sz="1500" i="1" dirty="0"/>
              <a:t>na terenie miasta o liczbie mieszkańców pow. 20 tys., </a:t>
            </a:r>
            <a:r>
              <a:rPr lang="pl-PL" sz="1500" i="1" dirty="0" smtClean="0"/>
              <a:t>w  </a:t>
            </a:r>
            <a:r>
              <a:rPr lang="pl-PL" sz="1500" i="1" dirty="0"/>
              <a:t>gminie uzdrowiskowej, na terenie parków krajobrazowych lub rezerwatów </a:t>
            </a:r>
            <a:r>
              <a:rPr lang="pl-PL" sz="1500" i="1" dirty="0" smtClean="0"/>
              <a:t>przyrody, w </a:t>
            </a:r>
            <a:r>
              <a:rPr lang="pl-PL" sz="1500" i="1" dirty="0"/>
              <a:t>tym położonych na obszarach Natura 2000 lub </a:t>
            </a:r>
            <a:r>
              <a:rPr lang="pl-PL" sz="1500" i="1" dirty="0" smtClean="0"/>
              <a:t>informacje </a:t>
            </a:r>
            <a:r>
              <a:rPr lang="pl-PL" sz="1500" i="1" dirty="0"/>
              <a:t>o </a:t>
            </a:r>
            <a:r>
              <a:rPr lang="pl-PL" sz="1500" i="1" dirty="0" err="1"/>
              <a:t>loklalizacji</a:t>
            </a:r>
            <a:r>
              <a:rPr lang="pl-PL" sz="1500" i="1" dirty="0"/>
              <a:t>  projektu poza obszarami miast o liczbie mieszkańców pow. 20 tys</a:t>
            </a:r>
            <a:r>
              <a:rPr lang="pl-PL" sz="1500" i="1" dirty="0" smtClean="0"/>
              <a:t>., </a:t>
            </a:r>
            <a:r>
              <a:rPr lang="pl-PL" sz="1500" i="1" dirty="0"/>
              <a:t>ale o jego bezpośrednim oddziaływaniu na miasto o liczbie mieszkańców pow. 20 </a:t>
            </a:r>
            <a:r>
              <a:rPr lang="pl-PL" sz="1500" i="1" dirty="0" smtClean="0"/>
              <a:t>tys.).  </a:t>
            </a:r>
            <a:endParaRPr lang="pl-PL" sz="1500" i="1" dirty="0"/>
          </a:p>
          <a:p>
            <a:pPr marL="0" indent="0">
              <a:spcBef>
                <a:spcPts val="0"/>
              </a:spcBef>
              <a:buNone/>
            </a:pPr>
            <a:endParaRPr lang="pl-PL" sz="1500" b="1" dirty="0"/>
          </a:p>
          <a:p>
            <a:pPr marL="0" indent="0">
              <a:spcBef>
                <a:spcPts val="0"/>
              </a:spcBef>
              <a:buNone/>
            </a:pPr>
            <a:endParaRPr lang="pl-PL" sz="1500" b="1" i="1" dirty="0"/>
          </a:p>
          <a:p>
            <a:pPr marL="0" indent="0">
              <a:spcBef>
                <a:spcPts val="0"/>
              </a:spcBef>
              <a:buNone/>
            </a:pPr>
            <a:r>
              <a:rPr lang="pl-PL" sz="1500" b="1" i="1" dirty="0" smtClean="0"/>
              <a:t>IZ RPO WD dopuszcza dołączenie ww. informacji/dokumentów jako osobnego/osobnych załączników do wniosku o dofinansowanie.</a:t>
            </a:r>
          </a:p>
          <a:p>
            <a:pPr marL="0" indent="0">
              <a:spcBef>
                <a:spcPts val="0"/>
              </a:spcBef>
              <a:buNone/>
            </a:pPr>
            <a:endParaRPr lang="pl-PL" sz="1500" u="sng" dirty="0" smtClean="0"/>
          </a:p>
          <a:p>
            <a:pPr>
              <a:buAutoNum type="arabicParenR"/>
            </a:pPr>
            <a:endParaRPr lang="pl-PL" sz="1600" dirty="0" smtClean="0"/>
          </a:p>
          <a:p>
            <a:pPr>
              <a:buAutoNum type="arabicParenR"/>
            </a:pPr>
            <a:endParaRPr lang="pl-PL" sz="1600" dirty="0" smtClean="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3851" y="1340768"/>
            <a:ext cx="864097" cy="1078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8632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323528" y="1268760"/>
            <a:ext cx="8229600" cy="4896543"/>
          </a:xfrm>
        </p:spPr>
        <p:txBody>
          <a:bodyPr>
            <a:normAutofit/>
          </a:bodyPr>
          <a:lstStyle/>
          <a:p>
            <a:pPr marL="0" indent="0">
              <a:spcBef>
                <a:spcPts val="0"/>
              </a:spcBef>
              <a:buNone/>
            </a:pPr>
            <a:endParaRPr lang="pl-PL" sz="1500" dirty="0" smtClean="0"/>
          </a:p>
          <a:p>
            <a:pPr marL="0" indent="0">
              <a:spcBef>
                <a:spcPts val="0"/>
              </a:spcBef>
              <a:buNone/>
            </a:pPr>
            <a:r>
              <a:rPr lang="pl-PL" sz="1500" dirty="0" smtClean="0"/>
              <a:t>Koszt </a:t>
            </a:r>
            <a:r>
              <a:rPr lang="pl-PL" sz="1500" dirty="0"/>
              <a:t>opracowania studium wykonalności może stanowić koszt kwalifikowalny (zarówno w części opisowej jak i koszt opracowania analizy finansowej) pod warunkiem, że jest on wskazany w umowie na opracowanie studium wykonalności oraz na fakturze przedstawionej następnie do rozliczenia. Jest to szczególnie istotne w przypadku, gdy Wnioskodawca zleca jednemu wykonawcy opracowanie wniosku o dofinansowanie i studium wykonalności.</a:t>
            </a:r>
          </a:p>
          <a:p>
            <a:pPr marL="0" indent="0">
              <a:spcBef>
                <a:spcPts val="0"/>
              </a:spcBef>
              <a:buNone/>
            </a:pPr>
            <a:endParaRPr lang="pl-PL" sz="1500" dirty="0" smtClean="0"/>
          </a:p>
          <a:p>
            <a:pPr marL="0" indent="0" algn="just">
              <a:spcBef>
                <a:spcPts val="0"/>
              </a:spcBef>
              <a:buNone/>
            </a:pPr>
            <a:r>
              <a:rPr lang="pl-PL" sz="1500" b="1" dirty="0"/>
              <a:t>Załącznik</a:t>
            </a:r>
            <a:r>
              <a:rPr lang="pl-PL" sz="1500" dirty="0"/>
              <a:t> - analiza finansowa – arkusze kalkulacyjne w formacie Excel </a:t>
            </a:r>
            <a:r>
              <a:rPr lang="pl-PL" sz="1500" dirty="0" smtClean="0"/>
              <a:t>z </a:t>
            </a:r>
            <a:r>
              <a:rPr lang="pl-PL" sz="1500" dirty="0"/>
              <a:t>aktywnymi formułami w celu możliwości sprawdzenia poprawności obliczeń.</a:t>
            </a:r>
          </a:p>
          <a:p>
            <a:pPr marL="0" indent="0">
              <a:spcBef>
                <a:spcPts val="0"/>
              </a:spcBef>
              <a:buNone/>
            </a:pPr>
            <a:endParaRPr lang="pl-PL" sz="1500" dirty="0"/>
          </a:p>
          <a:p>
            <a:pPr marL="0" indent="0" algn="just">
              <a:spcBef>
                <a:spcPts val="0"/>
              </a:spcBef>
              <a:buNone/>
            </a:pPr>
            <a:r>
              <a:rPr lang="pl-PL" sz="1500" dirty="0">
                <a:solidFill>
                  <a:srgbClr val="0070C0"/>
                </a:solidFill>
              </a:rPr>
              <a:t>Na stronie rpo.dolnyslask.pl w zakładce o programie -&gt; pobierz poradniki i publikacje</a:t>
            </a:r>
            <a:r>
              <a:rPr lang="pl-PL" sz="1500" dirty="0"/>
              <a:t> znajduje się </a:t>
            </a:r>
            <a:r>
              <a:rPr lang="pl-PL" sz="1500" b="1" i="1" dirty="0"/>
              <a:t>Ramowa struktura studium wykonalności</a:t>
            </a:r>
            <a:r>
              <a:rPr lang="pl-PL" sz="1500" dirty="0"/>
              <a:t>, </a:t>
            </a:r>
            <a:r>
              <a:rPr lang="pl-PL" sz="1500" b="1" i="1" dirty="0"/>
              <a:t>przykładowe tabele </a:t>
            </a:r>
            <a:r>
              <a:rPr lang="pl-PL" sz="1500" dirty="0"/>
              <a:t>(puste) niezbędne do przygotowania </a:t>
            </a:r>
            <a:r>
              <a:rPr lang="pl-PL" sz="1500" b="1" i="1" dirty="0"/>
              <a:t>analizy finansowej </a:t>
            </a:r>
            <a:r>
              <a:rPr lang="pl-PL" sz="1500" dirty="0"/>
              <a:t>na potrzeby aplikacji o środki finansowe z aktywnymi formułami w arkuszu Excel oraz  fikcyjna analiza finansowa z wykorzystaniem ww. tabel dla projektu objętego pomocą publiczną, dla projektu z luką finansową, projektu realizowanego w formule PPP. Przykładowe tabele stanowią materiał pomocniczy dla Wnioskodawców. Każdorazowo Wnioskodawca będzie musiał dostosować analizę finansową, którą załącza do wniosku o dofinansowanie do specyfiki projektu.</a:t>
            </a:r>
          </a:p>
          <a:p>
            <a:pPr marL="0" indent="0">
              <a:buNone/>
            </a:pPr>
            <a:endParaRPr lang="pl-PL" sz="1500" dirty="0" smtClean="0"/>
          </a:p>
          <a:p>
            <a:pPr marL="0" indent="0">
              <a:buNone/>
            </a:pPr>
            <a:endParaRPr lang="pl-PL" sz="1500" u="sng" dirty="0"/>
          </a:p>
          <a:p>
            <a:pPr marL="0" indent="0">
              <a:buNone/>
            </a:pPr>
            <a:endParaRPr lang="pl-PL" sz="1600" dirty="0" smtClean="0"/>
          </a:p>
          <a:p>
            <a:pPr marL="0" indent="0">
              <a:buNone/>
            </a:pPr>
            <a:endParaRPr lang="pl-PL" sz="1600" dirty="0" smtClean="0"/>
          </a:p>
        </p:txBody>
      </p:sp>
    </p:spTree>
    <p:extLst>
      <p:ext uri="{BB962C8B-B14F-4D97-AF65-F5344CB8AC3E}">
        <p14:creationId xmlns:p14="http://schemas.microsoft.com/office/powerpoint/2010/main" val="2165068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395536" y="980728"/>
            <a:ext cx="8229600" cy="5462840"/>
          </a:xfrm>
        </p:spPr>
        <p:txBody>
          <a:bodyPr>
            <a:normAutofit/>
          </a:bodyPr>
          <a:lstStyle/>
          <a:p>
            <a:pPr marL="0" indent="0" algn="just">
              <a:buNone/>
            </a:pPr>
            <a:r>
              <a:rPr lang="pl-PL" sz="1500" dirty="0" smtClean="0"/>
              <a:t>W </a:t>
            </a:r>
            <a:r>
              <a:rPr lang="pl-PL" sz="1500" dirty="0"/>
              <a:t>przypadku projektów niedochodowych realizowanych przez Wnioskodawców, którzy w związku </a:t>
            </a:r>
            <a:br>
              <a:rPr lang="pl-PL" sz="1500" dirty="0"/>
            </a:br>
            <a:r>
              <a:rPr lang="pl-PL" sz="1500" dirty="0"/>
              <a:t>z prowadzoną księgowością nie są zobligowani do sporządzania bilansu IZ RPO WD dopuszcza możliwość </a:t>
            </a:r>
            <a:r>
              <a:rPr lang="pl-PL" sz="1500" b="1" u="sng" dirty="0"/>
              <a:t>odstąpienia od obowiązku przedłożenia prognozy bilansu</a:t>
            </a:r>
            <a:r>
              <a:rPr lang="pl-PL" sz="1500" b="1" dirty="0"/>
              <a:t> </a:t>
            </a:r>
            <a:r>
              <a:rPr lang="pl-PL" sz="1500" dirty="0"/>
              <a:t>w ramach załączanej analizy finansowej</a:t>
            </a:r>
            <a:r>
              <a:rPr lang="pl-PL" sz="1500" b="1" dirty="0"/>
              <a:t>.</a:t>
            </a:r>
            <a:r>
              <a:rPr lang="pl-PL" sz="1500" dirty="0"/>
              <a:t> </a:t>
            </a:r>
            <a:br>
              <a:rPr lang="pl-PL" sz="1500" dirty="0"/>
            </a:br>
            <a:r>
              <a:rPr lang="pl-PL" sz="1500" dirty="0"/>
              <a:t>W przypadku, gdy Wnioskodawca uważa, iż odstąpienie od przedłożenia bilansu nie wpłynie negatywnie na rzetelną ocenę projektu, biorąc pod uwagę specyfikę projektu, aktualne prawodawstwo oraz rodzaj księgowości prowadzonej przez Wnioskodawcę/Operatora/Partnerów powinien we wniosku </a:t>
            </a:r>
            <a:br>
              <a:rPr lang="pl-PL" sz="1500" dirty="0"/>
            </a:br>
            <a:r>
              <a:rPr lang="pl-PL" sz="1500" dirty="0"/>
              <a:t>o dofinansowanie przedstawić argumenty, iż dla jego projektu przygotowanie prognozy bilansu nie jest </a:t>
            </a:r>
            <a:r>
              <a:rPr lang="pl-PL" sz="1500" dirty="0" smtClean="0"/>
              <a:t>zasadne.</a:t>
            </a:r>
          </a:p>
          <a:p>
            <a:pPr marL="0" indent="0" algn="just">
              <a:buNone/>
            </a:pPr>
            <a:endParaRPr lang="pl-PL" sz="1500" dirty="0" smtClean="0"/>
          </a:p>
          <a:p>
            <a:pPr marL="0" indent="0" algn="just">
              <a:buNone/>
            </a:pPr>
            <a:r>
              <a:rPr lang="pl-PL" sz="1500" b="1" dirty="0" smtClean="0"/>
              <a:t>2. Formularz oświadczenia o podatku VAT (dla Wnioskodawcy, Partnera/Partnerów, Podmiotu realizującego projekt)</a:t>
            </a:r>
            <a:r>
              <a:rPr lang="pl-PL" sz="1500" dirty="0" smtClean="0"/>
              <a:t> – wzory  </a:t>
            </a:r>
            <a:r>
              <a:rPr lang="pl-PL" sz="1500" dirty="0"/>
              <a:t>d</a:t>
            </a:r>
            <a:r>
              <a:rPr lang="pl-PL" sz="1500" dirty="0" smtClean="0"/>
              <a:t>okumentów dołączone do ogłoszenia o naborze</a:t>
            </a:r>
          </a:p>
          <a:p>
            <a:pPr marL="0" indent="0" algn="just">
              <a:buNone/>
            </a:pPr>
            <a:endParaRPr lang="pl-PL" sz="1500" dirty="0" smtClean="0"/>
          </a:p>
          <a:p>
            <a:pPr marL="0" indent="0" algn="just">
              <a:buNone/>
            </a:pPr>
            <a:r>
              <a:rPr lang="pl-PL" sz="1500" b="1" dirty="0" smtClean="0"/>
              <a:t>3. Pozwolenie na budowę (decyzja budowlana lub inna decyzja inwestycyjna dla przedsięwzięcia)- </a:t>
            </a:r>
            <a:r>
              <a:rPr lang="pl-PL" sz="1500" dirty="0" smtClean="0"/>
              <a:t>w sytuacji, posiadania w/w decyzji przez Wnioskodawcę na etapie składania wniosku o dofinansowanie. Nie dotyczy projektów nieinfrastrukturalnych. </a:t>
            </a:r>
            <a:r>
              <a:rPr lang="pl-PL" sz="1500" dirty="0"/>
              <a:t>Posiadanie pozwolenia na </a:t>
            </a:r>
            <a:r>
              <a:rPr lang="pl-PL" sz="1500" dirty="0" smtClean="0"/>
              <a:t>budowę lub decyzji równoważnej </a:t>
            </a:r>
            <a:r>
              <a:rPr lang="pl-PL" sz="1500" dirty="0"/>
              <a:t>jest warunkiem niezbędnym do </a:t>
            </a:r>
            <a:r>
              <a:rPr lang="pl-PL" sz="1500" dirty="0" smtClean="0"/>
              <a:t>podpisania umowy </a:t>
            </a:r>
            <a:r>
              <a:rPr lang="pl-PL" sz="1500" dirty="0"/>
              <a:t>o dofinansowanie realizacji </a:t>
            </a:r>
            <a:r>
              <a:rPr lang="pl-PL" sz="1500" dirty="0" smtClean="0"/>
              <a:t>projektu. Powyższe nie dotyczy projektów realizowanych w formule „zaprojektuj </a:t>
            </a:r>
            <a:r>
              <a:rPr lang="pl-PL" sz="1500" dirty="0"/>
              <a:t>i </a:t>
            </a:r>
            <a:r>
              <a:rPr lang="pl-PL" sz="1500" dirty="0" smtClean="0"/>
              <a:t>wybuduj”, </a:t>
            </a:r>
            <a:r>
              <a:rPr lang="pl-PL" sz="1500" dirty="0"/>
              <a:t>j</a:t>
            </a:r>
            <a:r>
              <a:rPr lang="pl-PL" sz="1500" dirty="0" smtClean="0"/>
              <a:t>ednakże posiadanie prawomocnej decyzji pozwolenie na budowę lub równoważnej jest punktowane na etapie oceny merytorycznej dokonywanej przez eksperta w ramach kryterium</a:t>
            </a:r>
            <a:r>
              <a:rPr lang="pl-PL" sz="1500" b="1" dirty="0"/>
              <a:t> </a:t>
            </a:r>
            <a:r>
              <a:rPr lang="pl-PL" sz="1500" b="1" i="1" dirty="0"/>
              <a:t>Gotowość projektu do </a:t>
            </a:r>
            <a:r>
              <a:rPr lang="pl-PL" sz="1500" b="1" i="1" dirty="0" smtClean="0"/>
              <a:t>realizacji</a:t>
            </a:r>
            <a:endParaRPr lang="pl-PL" sz="1500" dirty="0" smtClean="0"/>
          </a:p>
          <a:p>
            <a:pPr marL="0" indent="0" algn="just">
              <a:buNone/>
            </a:pPr>
            <a:endParaRPr lang="pl-PL" sz="1600" dirty="0" smtClean="0"/>
          </a:p>
          <a:p>
            <a:pPr marL="0" indent="0" algn="just">
              <a:buNone/>
            </a:pPr>
            <a:endParaRPr lang="pl-PL" sz="1600" dirty="0" smtClean="0"/>
          </a:p>
          <a:p>
            <a:pPr marL="0" indent="0" algn="just">
              <a:buNone/>
            </a:pPr>
            <a:endParaRPr lang="pl-PL" sz="1600" dirty="0"/>
          </a:p>
          <a:p>
            <a:pPr marL="0" indent="0" algn="just">
              <a:buNone/>
            </a:pPr>
            <a:endParaRPr lang="pl-PL" sz="1600" dirty="0" smtClean="0"/>
          </a:p>
          <a:p>
            <a:pPr marL="0" indent="0" algn="just">
              <a:buNone/>
            </a:pPr>
            <a:endParaRPr lang="pl-PL" sz="1600" dirty="0" smtClean="0"/>
          </a:p>
          <a:p>
            <a:pPr marL="0" indent="0" algn="just">
              <a:buNone/>
            </a:pPr>
            <a:endParaRPr lang="pl-PL" sz="1600" dirty="0" smtClean="0"/>
          </a:p>
          <a:p>
            <a:pPr marL="0" indent="0" algn="just">
              <a:buNone/>
            </a:pPr>
            <a:endParaRPr lang="pl-PL" sz="1600" dirty="0"/>
          </a:p>
        </p:txBody>
      </p:sp>
    </p:spTree>
    <p:extLst>
      <p:ext uri="{BB962C8B-B14F-4D97-AF65-F5344CB8AC3E}">
        <p14:creationId xmlns:p14="http://schemas.microsoft.com/office/powerpoint/2010/main" val="2450300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539552" y="1052736"/>
            <a:ext cx="8229600" cy="5400600"/>
          </a:xfrm>
        </p:spPr>
        <p:txBody>
          <a:bodyPr>
            <a:normAutofit/>
          </a:bodyPr>
          <a:lstStyle/>
          <a:p>
            <a:pPr marL="0" indent="0" algn="just">
              <a:buNone/>
            </a:pPr>
            <a:r>
              <a:rPr lang="pl-PL" sz="1500" b="1" dirty="0"/>
              <a:t>4. Dokumenty potwierdzające otrzymanie pomocy publicznej/pomocy de </a:t>
            </a:r>
            <a:r>
              <a:rPr lang="pl-PL" sz="1500" b="1" dirty="0" err="1"/>
              <a:t>minimis</a:t>
            </a:r>
            <a:r>
              <a:rPr lang="pl-PL" sz="1500" dirty="0"/>
              <a:t> – dotyczy  projektów objętych pomocą publiczną/ pomocą de </a:t>
            </a:r>
            <a:r>
              <a:rPr lang="pl-PL" sz="1500" dirty="0" err="1"/>
              <a:t>minimis</a:t>
            </a:r>
            <a:r>
              <a:rPr lang="pl-PL" sz="1500" dirty="0"/>
              <a:t> – wzory  dokumentów dołączone do ogłoszenia o naborze. Należy uzupełnić właściwy dokument w zależności od  tego, czy projekt jest objęty  pomocą publiczną/de </a:t>
            </a:r>
            <a:r>
              <a:rPr lang="pl-PL" sz="1500" dirty="0" err="1"/>
              <a:t>minimis</a:t>
            </a:r>
            <a:r>
              <a:rPr lang="pl-PL" sz="1500" dirty="0"/>
              <a:t>. W przypadku otrzymania pomocy de </a:t>
            </a:r>
            <a:r>
              <a:rPr lang="pl-PL" sz="1500" dirty="0" err="1"/>
              <a:t>minimis</a:t>
            </a:r>
            <a:r>
              <a:rPr lang="pl-PL" sz="1500" dirty="0"/>
              <a:t> w roku bieżącym oraz </a:t>
            </a:r>
            <a:br>
              <a:rPr lang="pl-PL" sz="1500" dirty="0"/>
            </a:br>
            <a:r>
              <a:rPr lang="pl-PL" sz="1500" dirty="0"/>
              <a:t>w okresie 2 lat poprzedzających należy również załączyć zaświadczenia o otrzymanej pomocy de </a:t>
            </a:r>
            <a:r>
              <a:rPr lang="pl-PL" sz="1500" dirty="0" err="1" smtClean="0"/>
              <a:t>minimis</a:t>
            </a:r>
            <a:r>
              <a:rPr lang="pl-PL" sz="1500" dirty="0" smtClean="0"/>
              <a:t> </a:t>
            </a:r>
            <a:endParaRPr lang="pl-PL" sz="1500" dirty="0"/>
          </a:p>
          <a:p>
            <a:pPr marL="0" indent="0" algn="just">
              <a:buNone/>
            </a:pPr>
            <a:endParaRPr lang="pl-PL" sz="1500" b="1" dirty="0" smtClean="0"/>
          </a:p>
          <a:p>
            <a:pPr marL="0" indent="0" algn="just">
              <a:buNone/>
            </a:pPr>
            <a:r>
              <a:rPr lang="pl-PL" sz="1500" b="1" dirty="0" smtClean="0"/>
              <a:t>5</a:t>
            </a:r>
            <a:r>
              <a:rPr lang="pl-PL" sz="1500" b="1" dirty="0"/>
              <a:t>. Formularz informacji dot. wkładu niepieniężnego (dla projektów bez pomocy publicznej/ z pomocą publiczną/ częściowo objętych pomocą publiczną - </a:t>
            </a:r>
            <a:r>
              <a:rPr lang="pl-PL" sz="1500" dirty="0"/>
              <a:t>wzory  dokumentów dołączone do ogłoszenia </a:t>
            </a:r>
            <a:br>
              <a:rPr lang="pl-PL" sz="1500" dirty="0"/>
            </a:br>
            <a:r>
              <a:rPr lang="pl-PL" sz="1500" dirty="0"/>
              <a:t>o naborze)</a:t>
            </a:r>
            <a:r>
              <a:rPr lang="pl-PL" sz="1500" b="1" dirty="0"/>
              <a:t> + Dokumenty potwierdzające wniesienie wkładu niepieniężnego</a:t>
            </a:r>
            <a:r>
              <a:rPr lang="pl-PL" sz="1500" dirty="0"/>
              <a:t> np. operat szacunkowy </a:t>
            </a:r>
            <a:br>
              <a:rPr lang="pl-PL" sz="1500" dirty="0"/>
            </a:br>
            <a:r>
              <a:rPr lang="pl-PL" sz="1500" dirty="0"/>
              <a:t>w przypadku wniesienia  gruntu lub nieruchomości </a:t>
            </a:r>
            <a:r>
              <a:rPr lang="pl-PL" sz="1500" dirty="0" smtClean="0"/>
              <a:t>zabudowanej</a:t>
            </a:r>
          </a:p>
          <a:p>
            <a:pPr marL="0" indent="0" algn="just">
              <a:buNone/>
            </a:pPr>
            <a:endParaRPr lang="pl-PL" sz="1500" dirty="0"/>
          </a:p>
          <a:p>
            <a:pPr marL="0" indent="0" algn="just">
              <a:buNone/>
            </a:pPr>
            <a:r>
              <a:rPr lang="pl-PL" sz="1500" b="1" dirty="0" smtClean="0"/>
              <a:t>6</a:t>
            </a:r>
            <a:r>
              <a:rPr lang="pl-PL" sz="1500" b="1" dirty="0"/>
              <a:t>. Kopia Programu Funkcjonalno-Użytkowego </a:t>
            </a:r>
            <a:r>
              <a:rPr lang="pl-PL" sz="1500" dirty="0"/>
              <a:t>w przypadku projektów „zaprojektuj i wybuduj</a:t>
            </a:r>
            <a:r>
              <a:rPr lang="pl-PL" sz="1500" dirty="0" smtClean="0"/>
              <a:t>”</a:t>
            </a:r>
          </a:p>
          <a:p>
            <a:pPr marL="0" indent="0" algn="just">
              <a:buNone/>
            </a:pPr>
            <a:endParaRPr lang="pl-PL" sz="1500" dirty="0" smtClean="0"/>
          </a:p>
          <a:p>
            <a:pPr marL="0" indent="0" algn="just">
              <a:buNone/>
            </a:pPr>
            <a:r>
              <a:rPr lang="pl-PL" sz="1500" b="1" dirty="0" smtClean="0"/>
              <a:t>7. Pełnomocnictwo </a:t>
            </a:r>
            <a:r>
              <a:rPr lang="pl-PL" sz="1500" dirty="0"/>
              <a:t>- wzór dołączony do ogłoszenia o </a:t>
            </a:r>
            <a:r>
              <a:rPr lang="pl-PL" sz="1500" dirty="0" smtClean="0"/>
              <a:t>naborze</a:t>
            </a:r>
          </a:p>
          <a:p>
            <a:pPr marL="0" indent="0" algn="just">
              <a:buNone/>
            </a:pPr>
            <a:endParaRPr lang="pl-PL" sz="1500" dirty="0" smtClean="0"/>
          </a:p>
          <a:p>
            <a:pPr marL="0" indent="0" algn="just">
              <a:buNone/>
            </a:pPr>
            <a:r>
              <a:rPr lang="pl-PL" sz="1500" b="1" dirty="0"/>
              <a:t>8</a:t>
            </a:r>
            <a:r>
              <a:rPr lang="pl-PL" sz="1500" dirty="0"/>
              <a:t>. </a:t>
            </a:r>
            <a:r>
              <a:rPr lang="pl-PL" sz="1500" b="1" dirty="0"/>
              <a:t>Załączniki środowiskowe</a:t>
            </a:r>
            <a:r>
              <a:rPr lang="pl-PL" sz="1500" dirty="0"/>
              <a:t>, w tym: Deklaracja RDW - Gospodarka wodna, Deklaracja Natura 2000, Oświadczenie - analiza  OOŚ – wzory dokumentów dołączone do ogłoszenia o </a:t>
            </a:r>
            <a:r>
              <a:rPr lang="pl-PL" sz="1500" dirty="0" smtClean="0"/>
              <a:t>naborze</a:t>
            </a:r>
            <a:endParaRPr lang="pl-PL" sz="1500" dirty="0"/>
          </a:p>
          <a:p>
            <a:pPr marL="0" indent="0" algn="just">
              <a:buNone/>
            </a:pPr>
            <a:endParaRPr lang="pl-PL" sz="1500" b="1" dirty="0"/>
          </a:p>
          <a:p>
            <a:pPr marL="0" indent="0" algn="just">
              <a:buNone/>
            </a:pPr>
            <a:endParaRPr lang="pl-PL" sz="1500" dirty="0" smtClean="0"/>
          </a:p>
          <a:p>
            <a:pPr marL="0" indent="0" algn="just">
              <a:buNone/>
            </a:pPr>
            <a:endParaRPr lang="pl-PL" sz="1500" dirty="0" smtClean="0"/>
          </a:p>
          <a:p>
            <a:pPr marL="0" indent="0" algn="just">
              <a:buNone/>
            </a:pPr>
            <a:endParaRPr lang="pl-PL" sz="1600" dirty="0" smtClean="0"/>
          </a:p>
          <a:p>
            <a:pPr marL="0" indent="0" algn="just">
              <a:buNone/>
            </a:pPr>
            <a:endParaRPr lang="pl-PL" sz="1600" dirty="0"/>
          </a:p>
        </p:txBody>
      </p:sp>
    </p:spTree>
    <p:extLst>
      <p:ext uri="{BB962C8B-B14F-4D97-AF65-F5344CB8AC3E}">
        <p14:creationId xmlns:p14="http://schemas.microsoft.com/office/powerpoint/2010/main" val="4131344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539552" y="1052736"/>
            <a:ext cx="8229600" cy="5400600"/>
          </a:xfrm>
        </p:spPr>
        <p:txBody>
          <a:bodyPr>
            <a:normAutofit/>
          </a:bodyPr>
          <a:lstStyle/>
          <a:p>
            <a:pPr marL="0" indent="0" algn="just">
              <a:buNone/>
            </a:pPr>
            <a:endParaRPr lang="pl-PL" sz="1500" dirty="0" smtClean="0"/>
          </a:p>
          <a:p>
            <a:pPr marL="0" indent="0" algn="just">
              <a:buNone/>
            </a:pPr>
            <a:endParaRPr lang="pl-PL" sz="1500" dirty="0" smtClean="0"/>
          </a:p>
          <a:p>
            <a:pPr marL="0" indent="0" algn="just">
              <a:buNone/>
            </a:pPr>
            <a:endParaRPr lang="pl-PL" sz="1500" dirty="0" smtClean="0"/>
          </a:p>
          <a:p>
            <a:pPr marL="0" indent="0" algn="just">
              <a:buNone/>
            </a:pPr>
            <a:r>
              <a:rPr lang="pl-PL" sz="1500" b="1" dirty="0"/>
              <a:t>9. Dokumenty potwierdzające status prawny i dane wnioskodawcy oraz partnera projektu </a:t>
            </a:r>
            <a:r>
              <a:rPr lang="pl-PL" sz="1500" dirty="0"/>
              <a:t>- nie dotyczy: JST, jednostek, które znajdują się w KRS lub ewidencji działalności gospodarczej. Jeśli Wnioskodawcą będzie  jednostka organizacyjna  JST lub inna  jednostka sektora finansów publicznych, dokumentem potwierdzającym jej status prawny oraz dane będzie statut lub inny akt powołujący daną </a:t>
            </a:r>
            <a:r>
              <a:rPr lang="pl-PL" sz="1500" dirty="0" smtClean="0"/>
              <a:t>jednostkę</a:t>
            </a:r>
            <a:endParaRPr lang="pl-PL" sz="1500" dirty="0"/>
          </a:p>
          <a:p>
            <a:pPr marL="0" indent="0" algn="just">
              <a:buNone/>
            </a:pPr>
            <a:endParaRPr lang="pl-PL" sz="1500" b="1" dirty="0" smtClean="0"/>
          </a:p>
          <a:p>
            <a:pPr marL="0" indent="0" algn="just">
              <a:buNone/>
            </a:pPr>
            <a:r>
              <a:rPr lang="pl-PL" sz="1500" b="1" dirty="0" smtClean="0"/>
              <a:t>10</a:t>
            </a:r>
            <a:r>
              <a:rPr lang="pl-PL" sz="1500" b="1" dirty="0"/>
              <a:t>. Załącznik dot. określenia  poziomu  wsparcia w projektach partnerskich </a:t>
            </a:r>
            <a:r>
              <a:rPr lang="pl-PL" sz="1500" dirty="0"/>
              <a:t>- dotyczy tylko  projektów </a:t>
            </a:r>
            <a:r>
              <a:rPr lang="pl-PL" sz="1500" dirty="0" smtClean="0"/>
              <a:t>partnerskich -  </a:t>
            </a:r>
            <a:r>
              <a:rPr lang="pl-PL" sz="1500" dirty="0"/>
              <a:t>wzór dołączony do ogłoszenia o </a:t>
            </a:r>
            <a:r>
              <a:rPr lang="pl-PL" sz="1500" dirty="0" smtClean="0"/>
              <a:t>naborze</a:t>
            </a:r>
            <a:endParaRPr lang="pl-PL" sz="1500" dirty="0"/>
          </a:p>
          <a:p>
            <a:pPr marL="0" indent="0" algn="just">
              <a:buNone/>
            </a:pPr>
            <a:endParaRPr lang="pl-PL" sz="1500" b="1" dirty="0"/>
          </a:p>
          <a:p>
            <a:pPr marL="0" indent="0" algn="just">
              <a:buNone/>
            </a:pPr>
            <a:endParaRPr lang="pl-PL" sz="1600" dirty="0"/>
          </a:p>
        </p:txBody>
      </p:sp>
    </p:spTree>
    <p:extLst>
      <p:ext uri="{BB962C8B-B14F-4D97-AF65-F5344CB8AC3E}">
        <p14:creationId xmlns:p14="http://schemas.microsoft.com/office/powerpoint/2010/main" val="2907101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2374</TotalTime>
  <Words>610</Words>
  <Application>Microsoft Office PowerPoint</Application>
  <PresentationFormat>Pokaz na ekranie (4:3)</PresentationFormat>
  <Paragraphs>100</Paragraphs>
  <Slides>10</Slides>
  <Notes>0</Notes>
  <HiddenSlides>0</HiddenSlides>
  <MMClips>0</MMClips>
  <ScaleCrop>false</ScaleCrop>
  <HeadingPairs>
    <vt:vector size="4" baseType="variant">
      <vt:variant>
        <vt:lpstr>Motyw</vt:lpstr>
      </vt:variant>
      <vt:variant>
        <vt:i4>3</vt:i4>
      </vt:variant>
      <vt:variant>
        <vt:lpstr>Tytuły slajdów</vt:lpstr>
      </vt:variant>
      <vt:variant>
        <vt:i4>10</vt:i4>
      </vt:variant>
    </vt:vector>
  </HeadingPairs>
  <TitlesOfParts>
    <vt:vector size="13" baseType="lpstr">
      <vt:lpstr>Motyw pakietu Office</vt:lpstr>
      <vt:lpstr>1_Motyw pakietu Office</vt:lpstr>
      <vt:lpstr>2_Motyw pakietu Office</vt:lpstr>
      <vt:lpstr>Studium wykonalności jako element wniosku o dofinansowanie oraz załączniki do wniosku o dofinansowanie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Monika Jastrzebska</cp:lastModifiedBy>
  <cp:revision>242</cp:revision>
  <cp:lastPrinted>2016-02-03T08:35:38Z</cp:lastPrinted>
  <dcterms:created xsi:type="dcterms:W3CDTF">2015-04-22T07:48:15Z</dcterms:created>
  <dcterms:modified xsi:type="dcterms:W3CDTF">2016-06-21T14:09:12Z</dcterms:modified>
</cp:coreProperties>
</file>